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1" r:id="rId8"/>
    <p:sldId id="271" r:id="rId9"/>
    <p:sldId id="269" r:id="rId10"/>
    <p:sldId id="272" r:id="rId11"/>
    <p:sldId id="274" r:id="rId12"/>
    <p:sldId id="275" r:id="rId13"/>
    <p:sldId id="276" r:id="rId14"/>
    <p:sldId id="267" r:id="rId15"/>
    <p:sldId id="277" r:id="rId16"/>
    <p:sldId id="273" r:id="rId17"/>
    <p:sldId id="266" r:id="rId18"/>
    <p:sldId id="260" r:id="rId19"/>
    <p:sldId id="279" r:id="rId20"/>
    <p:sldId id="280" r:id="rId21"/>
    <p:sldId id="278" r:id="rId22"/>
    <p:sldId id="310" r:id="rId23"/>
    <p:sldId id="311" r:id="rId24"/>
    <p:sldId id="313" r:id="rId25"/>
    <p:sldId id="314" r:id="rId26"/>
    <p:sldId id="315" r:id="rId27"/>
    <p:sldId id="316" r:id="rId28"/>
    <p:sldId id="317" r:id="rId29"/>
    <p:sldId id="312" r:id="rId30"/>
    <p:sldId id="287" r:id="rId31"/>
    <p:sldId id="288" r:id="rId32"/>
    <p:sldId id="286" r:id="rId33"/>
    <p:sldId id="285" r:id="rId34"/>
    <p:sldId id="284" r:id="rId35"/>
    <p:sldId id="289" r:id="rId36"/>
    <p:sldId id="282" r:id="rId37"/>
    <p:sldId id="283" r:id="rId38"/>
    <p:sldId id="281" r:id="rId39"/>
    <p:sldId id="265" r:id="rId40"/>
    <p:sldId id="294" r:id="rId41"/>
    <p:sldId id="293" r:id="rId42"/>
    <p:sldId id="295" r:id="rId43"/>
    <p:sldId id="292" r:id="rId44"/>
    <p:sldId id="291" r:id="rId45"/>
    <p:sldId id="290" r:id="rId46"/>
    <p:sldId id="301" r:id="rId47"/>
    <p:sldId id="299" r:id="rId48"/>
    <p:sldId id="298" r:id="rId49"/>
    <p:sldId id="297" r:id="rId50"/>
    <p:sldId id="296" r:id="rId51"/>
    <p:sldId id="305" r:id="rId52"/>
    <p:sldId id="304" r:id="rId53"/>
    <p:sldId id="303" r:id="rId54"/>
    <p:sldId id="309" r:id="rId55"/>
    <p:sldId id="308" r:id="rId56"/>
    <p:sldId id="307" r:id="rId57"/>
    <p:sldId id="302" r:id="rId58"/>
    <p:sldId id="306" r:id="rId5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E1A5-312A-4FDA-936B-F418548EAC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A4FAD-8D55-4AB8-92F4-1D5109CA77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F5542-3B16-4D5A-AADA-A60EB63C05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40BC2-B7DD-4D27-A937-C4EFD43023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DDA6E-04FB-4A8F-9BE2-C8F646F1CF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A0559-3314-4BF6-8FD3-9615B19A52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C6E3B-5513-4B43-A47F-67F57D78F4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625F0-1FC9-403C-984E-90E3F2D00E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B6B6F-CE1D-4410-977F-471736E26D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9303-14F4-4F0C-9E97-C36D08683E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CE4E-89E3-463B-A425-68402859DB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9B7BB6-4E0D-45B1-A231-BD672E84990A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rch.cam.ac.uk/~dir21/gallery/atlas_fountain_castle_howard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englishstone.org.uk/Pics%20for%20site%20users/Pictures/St%20Pauls%20Cathedral%20London%20Portland%20stone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Rise of Consensus</a:t>
            </a:r>
            <a:br>
              <a:rPr lang="en-GB"/>
            </a:br>
            <a:r>
              <a:rPr lang="en-GB"/>
              <a:t>1650 - 1760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500"/>
              <a:t>Professor Simon Thurley CBE</a:t>
            </a:r>
          </a:p>
          <a:p>
            <a:r>
              <a:rPr lang="en-GB"/>
              <a:t>Visiting Gresham Professor of the Built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hatsworth_dining_room_cei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p1080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419216-dome-interior-greenwich-hospi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6551612" cy="436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10753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88" y="0"/>
            <a:ext cx="4645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ainth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569325" cy="642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atlas_fountain_castle_howar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0800"/>
            <a:ext cx="6697663" cy="6684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astle_howard_Great+Hall+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725" y="0"/>
            <a:ext cx="541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_48103653_chexterior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7888"/>
            <a:ext cx="9144000" cy="510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2_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663" y="0"/>
            <a:ext cx="4697412" cy="666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250px-PalladioRotonda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4491038" cy="4724400"/>
          </a:xfrm>
          <a:prstGeom prst="rect">
            <a:avLst/>
          </a:prstGeom>
          <a:noFill/>
        </p:spPr>
      </p:pic>
      <p:pic>
        <p:nvPicPr>
          <p:cNvPr id="26630" name="Picture 6" descr="h2_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0350"/>
            <a:ext cx="4291013" cy="609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pl005902-campbell-elevation-of-burlington-house-1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4750"/>
            <a:ext cx="9144000" cy="450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gibbs-james-1841-a-book-of-architecture-contain-2273350"/>
          <p:cNvPicPr>
            <a:picLocks noChangeAspect="1" noChangeArrowheads="1"/>
          </p:cNvPicPr>
          <p:nvPr/>
        </p:nvPicPr>
        <p:blipFill>
          <a:blip r:embed="rId2"/>
          <a:srcRect r="1396" b="7513"/>
          <a:stretch>
            <a:fillRect/>
          </a:stretch>
        </p:blipFill>
        <p:spPr bwMode="auto">
          <a:xfrm>
            <a:off x="2425700" y="0"/>
            <a:ext cx="4576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lh_essex_wansteadhouse_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w-stourhead-house-gallery_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08125"/>
            <a:ext cx="8964612" cy="391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2420568656_bf4b8d3344"/>
          <p:cNvPicPr>
            <a:picLocks noChangeAspect="1" noChangeArrowheads="1"/>
          </p:cNvPicPr>
          <p:nvPr/>
        </p:nvPicPr>
        <p:blipFill>
          <a:blip r:embed="rId2"/>
          <a:srcRect b="11093"/>
          <a:stretch>
            <a:fillRect/>
          </a:stretch>
        </p:blipFill>
        <p:spPr bwMode="auto">
          <a:xfrm>
            <a:off x="0" y="466725"/>
            <a:ext cx="9144000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great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0"/>
            <a:ext cx="6029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university: Senate House Hill: Senate House (James Gibb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0"/>
            <a:ext cx="45688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Henrysmall_1479883c"/>
          <p:cNvPicPr>
            <a:picLocks noChangeAspect="1" noChangeArrowheads="1"/>
          </p:cNvPicPr>
          <p:nvPr/>
        </p:nvPicPr>
        <p:blipFill>
          <a:blip r:embed="rId2"/>
          <a:srcRect r="1671" b="51320"/>
          <a:stretch>
            <a:fillRect/>
          </a:stretch>
        </p:blipFill>
        <p:spPr bwMode="auto">
          <a:xfrm>
            <a:off x="0" y="723900"/>
            <a:ext cx="9144000" cy="283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An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163"/>
            <a:ext cx="8964613" cy="5916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t%20enfield%20forty%20hall"/>
          <p:cNvPicPr>
            <a:picLocks noChangeAspect="1" noChangeArrowheads="1"/>
          </p:cNvPicPr>
          <p:nvPr/>
        </p:nvPicPr>
        <p:blipFill>
          <a:blip r:embed="rId2"/>
          <a:srcRect r="259" b="11388"/>
          <a:stretch>
            <a:fillRect/>
          </a:stretch>
        </p:blipFill>
        <p:spPr bwMode="auto">
          <a:xfrm>
            <a:off x="0" y="1588"/>
            <a:ext cx="9144000" cy="608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021-C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0325"/>
            <a:ext cx="8569325" cy="679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oventgarden"/>
          <p:cNvPicPr>
            <a:picLocks noChangeAspect="1" noChangeArrowheads="1"/>
          </p:cNvPicPr>
          <p:nvPr/>
        </p:nvPicPr>
        <p:blipFill>
          <a:blip r:embed="rId2"/>
          <a:srcRect l="1962" t="2335" r="2744" b="1764"/>
          <a:stretch>
            <a:fillRect/>
          </a:stretch>
        </p:blipFill>
        <p:spPr bwMode="auto">
          <a:xfrm>
            <a:off x="0" y="187325"/>
            <a:ext cx="9144000" cy="615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londonafter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0325"/>
            <a:ext cx="8496300" cy="673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FT742916_429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7375"/>
            <a:ext cx="8820150" cy="5900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mary_le_b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888" y="0"/>
            <a:ext cx="3616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t Stephen Walbrook, Lon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175" y="0"/>
            <a:ext cx="4565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128496_full_570x629"/>
          <p:cNvPicPr>
            <a:picLocks noChangeAspect="1" noChangeArrowheads="1"/>
          </p:cNvPicPr>
          <p:nvPr/>
        </p:nvPicPr>
        <p:blipFill>
          <a:blip r:embed="rId2"/>
          <a:srcRect r="175" b="33041"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Greek%2BCross%2B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0"/>
            <a:ext cx="4619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baroque_w12_wre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060575"/>
            <a:ext cx="2516188" cy="2117725"/>
          </a:xfrm>
          <a:prstGeom prst="rect">
            <a:avLst/>
          </a:prstGeom>
          <a:noFill/>
        </p:spPr>
      </p:pic>
      <p:pic>
        <p:nvPicPr>
          <p:cNvPr id="11271" name="Picture 7" descr="73440_st_pauls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08050"/>
            <a:ext cx="277177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packageimage139"/>
          <p:cNvPicPr>
            <a:picLocks noChangeAspect="1" noChangeArrowheads="1"/>
          </p:cNvPicPr>
          <p:nvPr/>
        </p:nvPicPr>
        <p:blipFill>
          <a:blip r:embed="rId2"/>
          <a:srcRect l="20868" r="8492" b="28802"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Original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4259" r="-1852"/>
          <a:stretch>
            <a:fillRect/>
          </a:stretch>
        </p:blipFill>
        <p:spPr bwMode="auto">
          <a:xfrm>
            <a:off x="0" y="-298450"/>
            <a:ext cx="9144000" cy="715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st_pauls_cathedral_sma250808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0"/>
            <a:ext cx="6819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ludg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st_pau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100"/>
            <a:ext cx="9144000" cy="627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Queens-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8137525" cy="6103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almacks_assembly_room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2638"/>
            <a:ext cx="9144000" cy="529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207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85763"/>
            <a:ext cx="8280400" cy="6249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drurylane_s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4829619683_5b5d34f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225"/>
            <a:ext cx="8748713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richmond-gr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063"/>
            <a:ext cx="9144000" cy="636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945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65175"/>
            <a:ext cx="7416800" cy="509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19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Bath+from+the+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54038"/>
            <a:ext cx="860425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Bath%20-%20the%20circus_530x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00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7813"/>
            <a:ext cx="914400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0163"/>
            <a:ext cx="9144000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10517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7735887" cy="773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LChathamDockyard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LChathamDockyar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938"/>
            <a:ext cx="8964612" cy="672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nmr_14972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325"/>
            <a:ext cx="9144000" cy="597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5214466434_f1a46cb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888"/>
            <a:ext cx="8569325" cy="642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etail 4, 61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6403975" cy="659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1535226882_8901ccea56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358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py_StGeorgesHall_WindsorCastle"/>
          <p:cNvPicPr>
            <a:picLocks noChangeAspect="1" noChangeArrowheads="1"/>
          </p:cNvPicPr>
          <p:nvPr/>
        </p:nvPicPr>
        <p:blipFill>
          <a:blip r:embed="rId2"/>
          <a:srcRect l="3661" t="4378" r="3682" b="11603"/>
          <a:stretch>
            <a:fillRect/>
          </a:stretch>
        </p:blipFill>
        <p:spPr bwMode="auto">
          <a:xfrm>
            <a:off x="0" y="47625"/>
            <a:ext cx="8604250" cy="681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</Words>
  <Application>Microsoft PowerPoint</Application>
  <PresentationFormat>On-screen Show (4:3)</PresentationFormat>
  <Paragraphs>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Arial</vt:lpstr>
      <vt:lpstr>Default Design</vt:lpstr>
      <vt:lpstr>The Rise of Consensus 1650 - 1760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English Heritage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sthurley</dc:creator>
  <cp:lastModifiedBy>sophie norton</cp:lastModifiedBy>
  <cp:revision>7</cp:revision>
  <dcterms:created xsi:type="dcterms:W3CDTF">2011-10-30T15:09:00Z</dcterms:created>
  <dcterms:modified xsi:type="dcterms:W3CDTF">2011-11-03T10:30:17Z</dcterms:modified>
</cp:coreProperties>
</file>