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sldIdLst>
    <p:sldId id="29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79386" autoAdjust="0"/>
  </p:normalViewPr>
  <p:slideViewPr>
    <p:cSldViewPr>
      <p:cViewPr varScale="1">
        <p:scale>
          <a:sx n="73" d="100"/>
          <a:sy n="73" d="100"/>
        </p:scale>
        <p:origin x="-12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30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20A30E2B-5E79-4233-AF87-20ADEE1962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spcBef>
                <a:spcPct val="0"/>
              </a:spcBef>
            </a:pPr>
            <a:endParaRPr lang="en-GB" smtClean="0"/>
          </a:p>
        </p:txBody>
      </p:sp>
      <p:sp>
        <p:nvSpPr>
          <p:cNvPr id="44036" name="Slide Number Placeholder 3"/>
          <p:cNvSpPr>
            <a:spLocks noGrp="1"/>
          </p:cNvSpPr>
          <p:nvPr>
            <p:ph type="sldNum" sz="quarter" idx="5"/>
          </p:nvPr>
        </p:nvSpPr>
        <p:spPr>
          <a:noFill/>
        </p:spPr>
        <p:txBody>
          <a:bodyPr/>
          <a:lstStyle/>
          <a:p>
            <a:fld id="{D90F207F-8A0C-4483-9B20-F59F2D0520FB}" type="slidenum">
              <a:rPr lang="en-GB"/>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E528517-FE87-4782-AED5-90813790E69B}" type="slidenum">
              <a:rPr lang="en-US"/>
              <a:pPr/>
              <a:t>10</a:t>
            </a:fld>
            <a:endParaRPr 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275B5B5-0F03-4338-8318-2BA18A27DDD4}" type="slidenum">
              <a:rPr lang="en-US"/>
              <a:pPr/>
              <a:t>11</a:t>
            </a:fld>
            <a:endParaRPr lang="en-US"/>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5578DE0-113E-47CC-9F38-BFC425434205}" type="slidenum">
              <a:rPr lang="en-US"/>
              <a:pPr/>
              <a:t>12</a:t>
            </a:fld>
            <a:endParaRPr 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788517F-278D-46BD-8EB6-DAAAA5C3694F}" type="slidenum">
              <a:rPr lang="en-US"/>
              <a:pPr/>
              <a:t>13</a:t>
            </a:fld>
            <a:endParaRPr lang="en-US"/>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656E1AB-52AD-4242-B2D9-CAAA0C13128D}" type="slidenum">
              <a:rPr lang="en-US"/>
              <a:pPr/>
              <a:t>14</a:t>
            </a:fld>
            <a:endParaRPr 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2CC2459-0F1F-47EF-A904-FE2D46265D30}" type="slidenum">
              <a:rPr lang="en-US"/>
              <a:pPr/>
              <a:t>15</a:t>
            </a:fld>
            <a:endParaRPr lang="en-US"/>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3D975E9-5FB0-445C-A349-76CE68D542C5}" type="slidenum">
              <a:rPr lang="en-US"/>
              <a:pPr/>
              <a:t>16</a:t>
            </a:fld>
            <a:endParaRPr 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9A3D184-712D-4A86-98B2-E72AFEDCCA06}" type="slidenum">
              <a:rPr lang="en-US"/>
              <a:pPr/>
              <a:t>17</a:t>
            </a:fld>
            <a:endParaRPr lang="en-US"/>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5114A21-42B8-4729-8EFD-6FD0B5B4FFB2}" type="slidenum">
              <a:rPr lang="en-US"/>
              <a:pPr/>
              <a:t>18</a:t>
            </a:fld>
            <a:endParaRPr 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311FFDA-BF8A-48FB-B123-55C261F1916E}" type="slidenum">
              <a:rPr lang="en-US"/>
              <a:pPr/>
              <a:t>19</a:t>
            </a:fld>
            <a:endParaRPr lang="en-US"/>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53357B0-6B2E-4F04-A553-26597BEEF4D7}" type="slidenum">
              <a:rPr lang="en-US"/>
              <a:pPr/>
              <a:t>2</a:t>
            </a:fld>
            <a:endParaRPr 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E5C8B35-2090-437D-AC56-E5900C222288}" type="slidenum">
              <a:rPr lang="en-US"/>
              <a:pPr/>
              <a:t>20</a:t>
            </a:fld>
            <a:endParaRPr 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279A368-C988-45F0-BDC7-26227C990883}" type="slidenum">
              <a:rPr lang="en-US"/>
              <a:pPr/>
              <a:t>21</a:t>
            </a:fld>
            <a:endParaRPr lang="en-US"/>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B307FE1-378E-4DFC-90B2-9AE424C1896B}" type="slidenum">
              <a:rPr lang="en-US"/>
              <a:pPr/>
              <a:t>22</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6242508-6B30-48B4-BF8B-DEF2D6F8778B}" type="slidenum">
              <a:rPr lang="en-US"/>
              <a:pPr/>
              <a:t>23</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A2A966-9505-43FA-912B-723468CE5C5A}" type="slidenum">
              <a:rPr lang="en-US"/>
              <a:pPr/>
              <a:t>24</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F901CDA-8630-43C8-B29C-2869808956CF}" type="slidenum">
              <a:rPr lang="en-US"/>
              <a:pPr/>
              <a:t>25</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4E2ED63-8C13-4B35-9F63-EB50542912E2}" type="slidenum">
              <a:rPr lang="en-US"/>
              <a:pPr/>
              <a:t>26</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9A16C25-6BF3-4340-B7A5-681DC17B1720}" type="slidenum">
              <a:rPr lang="en-US"/>
              <a:pPr/>
              <a:t>27</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AE3DF12-F069-4831-A203-D2AE8F8F2097}" type="slidenum">
              <a:rPr lang="en-US"/>
              <a:pPr/>
              <a:t>28</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E6D5B48-C093-46FC-B02C-6120902CC14C}" type="slidenum">
              <a:rPr lang="en-US"/>
              <a:pPr/>
              <a:t>29</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FA47524-9592-4A09-9047-00A4B72B9F9C}" type="slidenum">
              <a:rPr lang="en-US"/>
              <a:pPr/>
              <a:t>3</a:t>
            </a:fld>
            <a:endParaRPr lang="en-US"/>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128C62D-4A50-4E3A-8F14-FEA20C36F691}" type="slidenum">
              <a:rPr lang="en-US"/>
              <a:pPr/>
              <a:t>30</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D824971-9E43-4B3E-A6E0-8213761B4ABA}" type="slidenum">
              <a:rPr lang="en-US"/>
              <a:pPr/>
              <a:t>31</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83AC5C1-4943-4220-9783-74C4032A8E4D}" type="slidenum">
              <a:rPr lang="en-US"/>
              <a:pPr/>
              <a:t>32</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13C1D4E-5AFE-4582-BBEA-0FC54C6818FF}" type="slidenum">
              <a:rPr lang="en-US"/>
              <a:pPr/>
              <a:t>33</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E87A4A8-30FE-423F-80BE-8C26277D1C54}" type="slidenum">
              <a:rPr lang="en-US"/>
              <a:pPr/>
              <a:t>34</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0BCE2DE-303A-4C07-B7D9-0ECB410EAD44}" type="slidenum">
              <a:rPr lang="en-US"/>
              <a:pPr/>
              <a:t>35</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9B45E56-F34D-4C5F-B81E-F5FE72A8ADB2}" type="slidenum">
              <a:rPr lang="en-US"/>
              <a:pPr/>
              <a:t>36</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8D7C955-9FF9-4CBC-B03B-10DD5734FABF}" type="slidenum">
              <a:rPr lang="en-US"/>
              <a:pPr/>
              <a:t>37</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40BE2BB-8BCF-4ADC-AD09-1DCE6812FBBA}" type="slidenum">
              <a:rPr lang="en-US"/>
              <a:pPr/>
              <a:t>38</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114C106-873C-4083-A553-60D5947BB249}" type="slidenum">
              <a:rPr lang="en-US"/>
              <a:pPr/>
              <a:t>39</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C806354-65A3-442A-A548-F59D59E967A6}" type="slidenum">
              <a:rPr lang="en-US"/>
              <a:pPr/>
              <a:t>4</a:t>
            </a:fld>
            <a:endParaRPr 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103F0B4-34ED-4A68-BFF5-0E0D7CC1AEC7}" type="slidenum">
              <a:rPr lang="en-US"/>
              <a:pPr/>
              <a:t>40</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BEF8896-0F2F-4A3B-8ABC-0FAB7CC4A713}" type="slidenum">
              <a:rPr lang="en-US"/>
              <a:pPr/>
              <a:t>5</a:t>
            </a:fld>
            <a:endParaRPr lang="en-US"/>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A27223C-93AF-488C-A7D8-9200A34ECF74}" type="slidenum">
              <a:rPr lang="en-US"/>
              <a:pPr/>
              <a:t>6</a:t>
            </a:fld>
            <a:endParaRPr 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B28BC9C-0D28-4596-A5EB-229349D495BE}" type="slidenum">
              <a:rPr lang="en-US"/>
              <a:pPr/>
              <a:t>7</a:t>
            </a:fld>
            <a:endParaRPr lang="en-US"/>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0492D5E-D05E-45EB-9E22-725FA07525D6}" type="slidenum">
              <a:rPr lang="en-US"/>
              <a:pPr/>
              <a:t>8</a:t>
            </a:fld>
            <a:endParaRPr 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D385D93-19C2-4CBF-9A8B-1993AEBC4AB9}" type="slidenum">
              <a:rPr lang="en-US"/>
              <a:pPr/>
              <a:t>9</a:t>
            </a:fld>
            <a:endParaRPr lang="en-US"/>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CD5EEF-2822-418A-8FF9-7DC4D29F84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7B374-456C-49E8-A52A-D8AECA13EF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7D107-8589-4A78-907D-DF6BA554100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B3408-8528-4803-ACC4-1184D0288E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CCE279-DCF2-48A3-B4C2-70EF47E999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BA6FAB-3B46-4268-AB42-58DB92CDC4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3B2783-4C8C-4EE6-A3F2-AFC19BE5F9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0CC296-8AD9-4BC9-BA21-3D4BF38440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34742F-21DC-4BE8-AD8A-7107B4EC1F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8B8839-D23D-4040-9049-DE0B219C35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5939B9-3253-44A0-9241-C8C6B16874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D37D71A8-170F-4030-A033-03E03958F9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INBmVxAsdF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11188" y="2606675"/>
            <a:ext cx="7772400" cy="1470025"/>
          </a:xfrm>
        </p:spPr>
        <p:txBody>
          <a:bodyPr/>
          <a:lstStyle/>
          <a:p>
            <a:pPr eaLnBrk="1" hangingPunct="1"/>
            <a:r>
              <a:rPr lang="en-GB" smtClean="0"/>
              <a:t>The Making of</a:t>
            </a:r>
            <a:br>
              <a:rPr lang="en-GB" smtClean="0"/>
            </a:br>
            <a:r>
              <a:rPr lang="en-GB" smtClean="0"/>
              <a:t>Modern Celebrity</a:t>
            </a:r>
          </a:p>
        </p:txBody>
      </p:sp>
      <p:sp>
        <p:nvSpPr>
          <p:cNvPr id="2051" name="Subtitle 2"/>
          <p:cNvSpPr>
            <a:spLocks noGrp="1"/>
          </p:cNvSpPr>
          <p:nvPr>
            <p:ph type="subTitle" idx="1"/>
          </p:nvPr>
        </p:nvSpPr>
        <p:spPr>
          <a:xfrm>
            <a:off x="1371600" y="4437063"/>
            <a:ext cx="6400800" cy="1752600"/>
          </a:xfrm>
        </p:spPr>
        <p:txBody>
          <a:bodyPr/>
          <a:lstStyle/>
          <a:p>
            <a:pPr eaLnBrk="1" hangingPunct="1"/>
            <a:r>
              <a:rPr lang="en-GB" smtClean="0"/>
              <a:t>Professor Christopher Cook</a:t>
            </a:r>
            <a:endParaRPr lang="en-GB" sz="2900" smtClean="0"/>
          </a:p>
        </p:txBody>
      </p:sp>
      <p:pic>
        <p:nvPicPr>
          <p:cNvPr id="2052" name="Picture 2"/>
          <p:cNvPicPr>
            <a:picLocks noChangeAspect="1" noChangeArrowheads="1"/>
          </p:cNvPicPr>
          <p:nvPr/>
        </p:nvPicPr>
        <p:blipFill>
          <a:blip r:embed="rId3"/>
          <a:srcRect/>
          <a:stretch>
            <a:fillRect/>
          </a:stretch>
        </p:blipFill>
        <p:spPr bwMode="auto">
          <a:xfrm>
            <a:off x="3067050" y="188913"/>
            <a:ext cx="3160713" cy="1905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a:xfrm>
            <a:off x="685800" y="1143000"/>
            <a:ext cx="7772400" cy="4953000"/>
          </a:xfrm>
        </p:spPr>
        <p:txBody>
          <a:bodyPr/>
          <a:lstStyle/>
          <a:p>
            <a:pPr algn="ctr" eaLnBrk="1" hangingPunct="1">
              <a:buFontTx/>
              <a:buNone/>
            </a:pPr>
            <a:endParaRPr lang="en-GB" b="1" smtClean="0">
              <a:latin typeface="Times New Roman" charset="0"/>
            </a:endParaRPr>
          </a:p>
          <a:p>
            <a:pPr algn="ctr" eaLnBrk="1" hangingPunct="1">
              <a:buFontTx/>
              <a:buNone/>
            </a:pPr>
            <a:r>
              <a:rPr lang="en-GB" b="1" smtClean="0">
                <a:latin typeface="Times New Roman" charset="0"/>
              </a:rPr>
              <a:t>GAMSON</a:t>
            </a:r>
            <a:r>
              <a:rPr lang="en-GB" b="1" smtClean="0"/>
              <a:t>’</a:t>
            </a:r>
            <a:r>
              <a:rPr lang="en-GB" b="1" smtClean="0">
                <a:latin typeface="Times New Roman" charset="0"/>
              </a:rPr>
              <a:t>S </a:t>
            </a:r>
            <a:r>
              <a:rPr lang="en-GB" b="1" smtClean="0"/>
              <a:t>‘</a:t>
            </a:r>
            <a:r>
              <a:rPr lang="en-GB" b="1" smtClean="0">
                <a:latin typeface="Times New Roman" charset="0"/>
              </a:rPr>
              <a:t>AUDIENCE TYPES</a:t>
            </a:r>
          </a:p>
          <a:p>
            <a:pPr algn="ctr" eaLnBrk="1" hangingPunct="1"/>
            <a:endParaRPr lang="en-GB" b="1" smtClean="0">
              <a:latin typeface="Times New Roman" charset="0"/>
            </a:endParaRPr>
          </a:p>
          <a:p>
            <a:pPr lvl="2" eaLnBrk="1" hangingPunct="1"/>
            <a:r>
              <a:rPr lang="en-GB" smtClean="0">
                <a:latin typeface="Symbol" charset="2"/>
                <a:cs typeface="Times New Roman" charset="0"/>
                <a:sym typeface="Symbol" charset="2"/>
              </a:rPr>
              <a:t>	</a:t>
            </a:r>
            <a:r>
              <a:rPr lang="en-GB" b="1" smtClean="0">
                <a:latin typeface="Times New Roman" charset="0"/>
              </a:rPr>
              <a:t>Traditional</a:t>
            </a:r>
          </a:p>
          <a:p>
            <a:pPr lvl="2" eaLnBrk="1" hangingPunct="1"/>
            <a:r>
              <a:rPr lang="en-GB" smtClean="0">
                <a:latin typeface="Symbol" charset="2"/>
                <a:cs typeface="Times New Roman" charset="0"/>
                <a:sym typeface="Symbol" charset="2"/>
              </a:rPr>
              <a:t>	</a:t>
            </a:r>
            <a:r>
              <a:rPr lang="en-GB" b="1" smtClean="0">
                <a:latin typeface="Times New Roman" charset="0"/>
              </a:rPr>
              <a:t>Second Order Traditional</a:t>
            </a:r>
          </a:p>
          <a:p>
            <a:pPr lvl="2" eaLnBrk="1" hangingPunct="1"/>
            <a:r>
              <a:rPr lang="en-GB" smtClean="0">
                <a:latin typeface="Symbol" charset="2"/>
                <a:cs typeface="Times New Roman" charset="0"/>
                <a:sym typeface="Symbol" charset="2"/>
              </a:rPr>
              <a:t>	</a:t>
            </a:r>
            <a:r>
              <a:rPr lang="en-GB" b="1" smtClean="0">
                <a:latin typeface="Times New Roman" charset="0"/>
              </a:rPr>
              <a:t>Postmodernist</a:t>
            </a:r>
          </a:p>
          <a:p>
            <a:pPr lvl="2" eaLnBrk="1" hangingPunct="1"/>
            <a:r>
              <a:rPr lang="en-GB" smtClean="0">
                <a:latin typeface="Symbol" charset="2"/>
                <a:cs typeface="Times New Roman" charset="0"/>
                <a:sym typeface="Symbol" charset="2"/>
              </a:rPr>
              <a:t>	</a:t>
            </a:r>
            <a:r>
              <a:rPr lang="en-GB" b="1" smtClean="0">
                <a:latin typeface="Times New Roman" charset="0"/>
              </a:rPr>
              <a:t>Game Player: Gossip</a:t>
            </a:r>
          </a:p>
          <a:p>
            <a:pPr lvl="2" eaLnBrk="1" hangingPunct="1"/>
            <a:r>
              <a:rPr lang="en-GB" smtClean="0">
                <a:latin typeface="Symbol" charset="2"/>
                <a:cs typeface="Times New Roman" charset="0"/>
                <a:sym typeface="Symbol" charset="2"/>
              </a:rPr>
              <a:t>	</a:t>
            </a:r>
            <a:r>
              <a:rPr lang="en-GB" b="1" smtClean="0">
                <a:latin typeface="Times New Roman" charset="0"/>
              </a:rPr>
              <a:t>Game Player: Detective</a:t>
            </a:r>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12292" name="Picture 4" descr="Freddiehamster"/>
          <p:cNvPicPr>
            <a:picLocks noChangeAspect="1" noChangeArrowheads="1"/>
          </p:cNvPicPr>
          <p:nvPr/>
        </p:nvPicPr>
        <p:blipFill>
          <a:blip r:embed="rId3"/>
          <a:srcRect/>
          <a:stretch>
            <a:fillRect/>
          </a:stretch>
        </p:blipFill>
        <p:spPr bwMode="auto">
          <a:xfrm>
            <a:off x="2438400" y="457200"/>
            <a:ext cx="4419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associated-press_marilyn_monroe_seven_yr_itch_L"/>
          <p:cNvPicPr>
            <a:picLocks noChangeAspect="1" noChangeArrowheads="1"/>
          </p:cNvPicPr>
          <p:nvPr/>
        </p:nvPicPr>
        <p:blipFill>
          <a:blip r:embed="rId3"/>
          <a:srcRect/>
          <a:stretch>
            <a:fillRect/>
          </a:stretch>
        </p:blipFill>
        <p:spPr bwMode="auto">
          <a:xfrm>
            <a:off x="2362200" y="381000"/>
            <a:ext cx="453231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2124079730089518130DJTmTW_ph"/>
          <p:cNvPicPr>
            <a:picLocks noChangeAspect="1" noChangeArrowheads="1"/>
          </p:cNvPicPr>
          <p:nvPr/>
        </p:nvPicPr>
        <p:blipFill>
          <a:blip r:embed="rId3"/>
          <a:srcRect/>
          <a:stretch>
            <a:fillRect/>
          </a:stretch>
        </p:blipFill>
        <p:spPr bwMode="auto">
          <a:xfrm>
            <a:off x="2286000" y="0"/>
            <a:ext cx="5075238"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descr="x-factor-judges"/>
          <p:cNvPicPr>
            <a:picLocks noChangeAspect="1" noChangeArrowheads="1"/>
          </p:cNvPicPr>
          <p:nvPr/>
        </p:nvPicPr>
        <p:blipFill>
          <a:blip r:embed="rId3"/>
          <a:srcRect/>
          <a:stretch>
            <a:fillRect/>
          </a:stretch>
        </p:blipFill>
        <p:spPr bwMode="auto">
          <a:xfrm>
            <a:off x="685800" y="609600"/>
            <a:ext cx="7772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descr="483721416_c1faed990c"/>
          <p:cNvPicPr>
            <a:picLocks noChangeAspect="1" noChangeArrowheads="1"/>
          </p:cNvPicPr>
          <p:nvPr/>
        </p:nvPicPr>
        <p:blipFill>
          <a:blip r:embed="rId3"/>
          <a:srcRect/>
          <a:stretch>
            <a:fillRect/>
          </a:stretch>
        </p:blipFill>
        <p:spPr bwMode="auto">
          <a:xfrm>
            <a:off x="3810000" y="2921000"/>
            <a:ext cx="1524000" cy="1014413"/>
          </a:xfrm>
          <a:prstGeom prst="rect">
            <a:avLst/>
          </a:prstGeom>
          <a:noFill/>
          <a:ln w="9525">
            <a:noFill/>
            <a:miter lim="800000"/>
            <a:headEnd/>
            <a:tailEnd/>
          </a:ln>
        </p:spPr>
      </p:pic>
      <p:pic>
        <p:nvPicPr>
          <p:cNvPr id="16389" name="Picture 5" descr="483721416_c1faed990c"/>
          <p:cNvPicPr>
            <a:picLocks noChangeAspect="1" noChangeArrowheads="1"/>
          </p:cNvPicPr>
          <p:nvPr/>
        </p:nvPicPr>
        <p:blipFill>
          <a:blip r:embed="rId4"/>
          <a:srcRect/>
          <a:stretch>
            <a:fillRect/>
          </a:stretch>
        </p:blipFill>
        <p:spPr bwMode="auto">
          <a:xfrm>
            <a:off x="762000" y="609600"/>
            <a:ext cx="7696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a:xfrm>
            <a:off x="685800" y="685800"/>
            <a:ext cx="7772400" cy="5410200"/>
          </a:xfrm>
        </p:spPr>
        <p:txBody>
          <a:bodyPr/>
          <a:lstStyle/>
          <a:p>
            <a:pPr eaLnBrk="1" hangingPunct="1">
              <a:lnSpc>
                <a:spcPct val="90000"/>
              </a:lnSpc>
              <a:buFontTx/>
              <a:buNone/>
            </a:pPr>
            <a:endParaRPr lang="en-GB" sz="2800" smtClean="0">
              <a:latin typeface="Times New Roman" charset="0"/>
            </a:endParaRPr>
          </a:p>
          <a:p>
            <a:pPr eaLnBrk="1" hangingPunct="1">
              <a:lnSpc>
                <a:spcPct val="90000"/>
              </a:lnSpc>
              <a:buFontTx/>
              <a:buNone/>
            </a:pPr>
            <a:r>
              <a:rPr lang="en-GB" sz="2800" smtClean="0">
                <a:latin typeface="Times New Roman" charset="0"/>
              </a:rPr>
              <a:t>	</a:t>
            </a:r>
            <a:r>
              <a:rPr lang="en-GB" sz="2800" smtClean="0"/>
              <a:t>“</a:t>
            </a:r>
            <a:r>
              <a:rPr lang="en-GB" sz="2800" smtClean="0">
                <a:latin typeface="Times New Roman" charset="0"/>
              </a:rPr>
              <a:t>To the extent that organised religion has declined in the West, celebrity culture has emerged as one of the replacement strategies that promotes new orders of meaning and solidarity. As such, notwithstanding the role that some celebrities have played in destabilising order, celebrity culture is a significant institution in the normative achievement of social integration.</a:t>
            </a:r>
            <a:r>
              <a:rPr lang="en-GB" sz="2800" smtClean="0"/>
              <a:t>”</a:t>
            </a:r>
            <a:endParaRPr lang="en-GB" sz="2800" smtClean="0">
              <a:latin typeface="Times New Roman" charset="0"/>
            </a:endParaRPr>
          </a:p>
          <a:p>
            <a:pPr eaLnBrk="1" hangingPunct="1">
              <a:lnSpc>
                <a:spcPct val="90000"/>
              </a:lnSpc>
              <a:buFontTx/>
              <a:buNone/>
            </a:pPr>
            <a:r>
              <a:rPr lang="en-GB" sz="2800" smtClean="0">
                <a:latin typeface="Times New Roman" charset="0"/>
              </a:rPr>
              <a:t> </a:t>
            </a:r>
          </a:p>
          <a:p>
            <a:pPr eaLnBrk="1" hangingPunct="1">
              <a:lnSpc>
                <a:spcPct val="90000"/>
              </a:lnSpc>
              <a:buFontTx/>
              <a:buNone/>
            </a:pPr>
            <a:r>
              <a:rPr lang="en-GB" sz="2800" b="1" smtClean="0">
                <a:latin typeface="Times New Roman" charset="0"/>
              </a:rPr>
              <a:t>	Chris Rojek </a:t>
            </a:r>
            <a:r>
              <a:rPr lang="en-GB" sz="2800" b="1" smtClean="0"/>
              <a:t>‘</a:t>
            </a:r>
            <a:r>
              <a:rPr lang="en-GB" sz="2800" b="1" smtClean="0">
                <a:latin typeface="Times New Roman" charset="0"/>
              </a:rPr>
              <a:t>Celebrity</a:t>
            </a:r>
            <a:r>
              <a:rPr lang="en-GB" sz="2800" b="1" smtClean="0"/>
              <a:t>’</a:t>
            </a:r>
            <a:r>
              <a:rPr lang="en-GB" sz="2800" b="1" smtClean="0">
                <a:latin typeface="Times New Roman" charset="0"/>
              </a:rPr>
              <a:t> - 2001</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descr="0"/>
          <p:cNvPicPr>
            <a:picLocks noChangeAspect="1" noChangeArrowheads="1"/>
          </p:cNvPicPr>
          <p:nvPr/>
        </p:nvPicPr>
        <p:blipFill>
          <a:blip r:embed="rId3"/>
          <a:srcRect/>
          <a:stretch>
            <a:fillRect/>
          </a:stretch>
        </p:blipFill>
        <p:spPr bwMode="auto">
          <a:xfrm>
            <a:off x="762000" y="685800"/>
            <a:ext cx="7696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descr="the_fall_of"/>
          <p:cNvPicPr>
            <a:picLocks noChangeAspect="1" noChangeArrowheads="1"/>
          </p:cNvPicPr>
          <p:nvPr/>
        </p:nvPicPr>
        <p:blipFill>
          <a:blip r:embed="rId3"/>
          <a:srcRect/>
          <a:stretch>
            <a:fillRect/>
          </a:stretch>
        </p:blipFill>
        <p:spPr bwMode="auto">
          <a:xfrm>
            <a:off x="609600" y="609600"/>
            <a:ext cx="7848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4" descr="britney-spears-20070713-282943"/>
          <p:cNvPicPr>
            <a:picLocks noChangeAspect="1" noChangeArrowheads="1"/>
          </p:cNvPicPr>
          <p:nvPr/>
        </p:nvPicPr>
        <p:blipFill>
          <a:blip r:embed="rId3"/>
          <a:srcRect/>
          <a:stretch>
            <a:fillRect/>
          </a:stretch>
        </p:blipFill>
        <p:spPr bwMode="auto">
          <a:xfrm>
            <a:off x="1524000" y="533400"/>
            <a:ext cx="62484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p>
            <a:pPr eaLnBrk="1" hangingPunct="1"/>
            <a:endParaRPr lang="en-US" smtClean="0"/>
          </a:p>
        </p:txBody>
      </p:sp>
      <p:sp>
        <p:nvSpPr>
          <p:cNvPr id="3075" name="Rectangle 3"/>
          <p:cNvSpPr>
            <a:spLocks noGrp="1" noChangeArrowheads="1"/>
          </p:cNvSpPr>
          <p:nvPr>
            <p:ph type="subTitle" idx="1"/>
          </p:nvPr>
        </p:nvSpPr>
        <p:spPr/>
        <p:txBody>
          <a:bodyPr/>
          <a:lstStyle/>
          <a:p>
            <a:pPr eaLnBrk="1" hangingPunct="1"/>
            <a:endParaRPr lang="en-US" smtClean="0"/>
          </a:p>
        </p:txBody>
      </p:sp>
      <p:pic>
        <p:nvPicPr>
          <p:cNvPr id="3076" name="Picture 4" descr="3324978"/>
          <p:cNvPicPr>
            <a:picLocks noChangeAspect="1" noChangeArrowheads="1"/>
          </p:cNvPicPr>
          <p:nvPr/>
        </p:nvPicPr>
        <p:blipFill>
          <a:blip r:embed="rId3"/>
          <a:srcRect/>
          <a:stretch>
            <a:fillRect/>
          </a:stretch>
        </p:blipFill>
        <p:spPr bwMode="auto">
          <a:xfrm>
            <a:off x="-2819400" y="-534988"/>
            <a:ext cx="12801600" cy="817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britney-spears-shaved-heads"/>
          <p:cNvPicPr>
            <a:picLocks noChangeAspect="1" noChangeArrowheads="1"/>
          </p:cNvPicPr>
          <p:nvPr/>
        </p:nvPicPr>
        <p:blipFill>
          <a:blip r:embed="rId3"/>
          <a:srcRect/>
          <a:stretch>
            <a:fillRect/>
          </a:stretch>
        </p:blipFill>
        <p:spPr bwMode="auto">
          <a:xfrm>
            <a:off x="685800" y="609600"/>
            <a:ext cx="7772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a:xfrm>
            <a:off x="685800" y="990600"/>
            <a:ext cx="7772400" cy="5105400"/>
          </a:xfrm>
        </p:spPr>
        <p:txBody>
          <a:bodyPr/>
          <a:lstStyle/>
          <a:p>
            <a:pPr algn="ctr" eaLnBrk="1" hangingPunct="1">
              <a:buFontTx/>
              <a:buNone/>
            </a:pPr>
            <a:endParaRPr lang="en-GB" b="1" smtClean="0">
              <a:latin typeface="Times New Roman" charset="0"/>
            </a:endParaRPr>
          </a:p>
          <a:p>
            <a:pPr algn="ctr" eaLnBrk="1" hangingPunct="1">
              <a:buFontTx/>
              <a:buNone/>
            </a:pPr>
            <a:r>
              <a:rPr lang="en-GB" b="1" smtClean="0">
                <a:latin typeface="Times New Roman" charset="0"/>
              </a:rPr>
              <a:t>JADE GOODY</a:t>
            </a:r>
          </a:p>
          <a:p>
            <a:pPr algn="ctr" eaLnBrk="1" hangingPunct="1">
              <a:buFontTx/>
              <a:buNone/>
            </a:pPr>
            <a:r>
              <a:rPr lang="en-GB" b="1" smtClean="0">
                <a:latin typeface="Times New Roman" charset="0"/>
              </a:rPr>
              <a:t>	After being evicted from Celebrity Big Brother</a:t>
            </a:r>
          </a:p>
          <a:p>
            <a:pPr eaLnBrk="1" hangingPunct="1"/>
            <a:endParaRPr lang="en-GB" smtClean="0">
              <a:latin typeface="Times New Roman" charset="0"/>
            </a:endParaRPr>
          </a:p>
          <a:p>
            <a:pPr algn="ctr" eaLnBrk="1" hangingPunct="1">
              <a:buFontTx/>
              <a:buNone/>
            </a:pPr>
            <a:r>
              <a:rPr lang="en-US" smtClean="0"/>
              <a:t>http://www.youtube.com/watch?v=9TEkhIAQa0M&amp;NR=1\</a:t>
            </a:r>
            <a:endParaRPr lang="en-GB" smtClean="0">
              <a:latin typeface="Times New Roman" charset="0"/>
            </a:endParaRPr>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sp>
        <p:nvSpPr>
          <p:cNvPr id="23555" name="Rectangle 3"/>
          <p:cNvSpPr>
            <a:spLocks noGrp="1" noChangeArrowheads="1"/>
          </p:cNvSpPr>
          <p:nvPr>
            <p:ph type="body" idx="1"/>
          </p:nvPr>
        </p:nvSpPr>
        <p:spPr/>
        <p:txBody>
          <a:bodyPr/>
          <a:lstStyle/>
          <a:p>
            <a:pPr eaLnBrk="1" hangingPunct="1"/>
            <a:endParaRPr lang="en-US" smtClean="0"/>
          </a:p>
        </p:txBody>
      </p:sp>
      <p:pic>
        <p:nvPicPr>
          <p:cNvPr id="23556" name="Picture 4" descr="BreugelIcarus"/>
          <p:cNvPicPr>
            <a:picLocks noChangeAspect="1" noChangeArrowheads="1"/>
          </p:cNvPicPr>
          <p:nvPr/>
        </p:nvPicPr>
        <p:blipFill>
          <a:blip r:embed="rId3"/>
          <a:srcRect/>
          <a:stretch>
            <a:fillRect/>
          </a:stretch>
        </p:blipFill>
        <p:spPr bwMode="auto">
          <a:xfrm>
            <a:off x="457200" y="381000"/>
            <a:ext cx="83058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descr="Princess-Diana-and-Prince-Charles-512X384-23"/>
          <p:cNvPicPr>
            <a:picLocks noChangeAspect="1" noChangeArrowheads="1"/>
          </p:cNvPicPr>
          <p:nvPr/>
        </p:nvPicPr>
        <p:blipFill>
          <a:blip r:embed="rId3"/>
          <a:srcRect/>
          <a:stretch>
            <a:fillRect/>
          </a:stretch>
        </p:blipFill>
        <p:spPr bwMode="auto">
          <a:xfrm>
            <a:off x="1524000" y="990600"/>
            <a:ext cx="6248400" cy="462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4" descr="princess-diana-prince-charles-590kb052010"/>
          <p:cNvPicPr>
            <a:picLocks noChangeAspect="1" noChangeArrowheads="1"/>
          </p:cNvPicPr>
          <p:nvPr/>
        </p:nvPicPr>
        <p:blipFill>
          <a:blip r:embed="rId3"/>
          <a:srcRect/>
          <a:stretch>
            <a:fillRect/>
          </a:stretch>
        </p:blipFill>
        <p:spPr bwMode="auto">
          <a:xfrm>
            <a:off x="762000" y="609600"/>
            <a:ext cx="754380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descr="article-1161628-0085139D00000258-106_468x286"/>
          <p:cNvPicPr>
            <a:picLocks noChangeAspect="1" noChangeArrowheads="1"/>
          </p:cNvPicPr>
          <p:nvPr/>
        </p:nvPicPr>
        <p:blipFill>
          <a:blip r:embed="rId3"/>
          <a:srcRect/>
          <a:stretch>
            <a:fillRect/>
          </a:stretch>
        </p:blipFill>
        <p:spPr bwMode="auto">
          <a:xfrm>
            <a:off x="1066800" y="914400"/>
            <a:ext cx="6858000" cy="482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idx="1"/>
          </p:nvPr>
        </p:nvSpPr>
        <p:spPr/>
        <p:txBody>
          <a:bodyPr/>
          <a:lstStyle/>
          <a:p>
            <a:pPr eaLnBrk="1" hangingPunct="1"/>
            <a:endParaRPr lang="en-US" smtClean="0"/>
          </a:p>
        </p:txBody>
      </p:sp>
      <p:pic>
        <p:nvPicPr>
          <p:cNvPr id="27652" name="Picture 4" descr="princess diana"/>
          <p:cNvPicPr>
            <a:picLocks noChangeAspect="1" noChangeArrowheads="1"/>
          </p:cNvPicPr>
          <p:nvPr/>
        </p:nvPicPr>
        <p:blipFill>
          <a:blip r:embed="rId3"/>
          <a:srcRect/>
          <a:stretch>
            <a:fillRect/>
          </a:stretch>
        </p:blipFill>
        <p:spPr bwMode="auto">
          <a:xfrm>
            <a:off x="838200" y="457200"/>
            <a:ext cx="7467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4" descr="getty_rm_photo_of_diana_with_AIDS_patient_1987"/>
          <p:cNvPicPr>
            <a:picLocks noChangeAspect="1" noChangeArrowheads="1"/>
          </p:cNvPicPr>
          <p:nvPr/>
        </p:nvPicPr>
        <p:blipFill>
          <a:blip r:embed="rId3"/>
          <a:srcRect/>
          <a:stretch>
            <a:fillRect/>
          </a:stretch>
        </p:blipFill>
        <p:spPr bwMode="auto">
          <a:xfrm>
            <a:off x="685800" y="609600"/>
            <a:ext cx="7772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p:txBody>
          <a:bodyPr/>
          <a:lstStyle/>
          <a:p>
            <a:pPr eaLnBrk="1" hangingPunct="1"/>
            <a:endParaRPr lang="en-US" smtClean="0"/>
          </a:p>
        </p:txBody>
      </p:sp>
      <p:pic>
        <p:nvPicPr>
          <p:cNvPr id="29700" name="Picture 4" descr="princess-diana-char_788464c"/>
          <p:cNvPicPr>
            <a:picLocks noChangeAspect="1" noChangeArrowheads="1"/>
          </p:cNvPicPr>
          <p:nvPr/>
        </p:nvPicPr>
        <p:blipFill>
          <a:blip r:embed="rId3"/>
          <a:srcRect/>
          <a:stretch>
            <a:fillRect/>
          </a:stretch>
        </p:blipFill>
        <p:spPr bwMode="auto">
          <a:xfrm>
            <a:off x="1143000" y="914400"/>
            <a:ext cx="6858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sp>
        <p:nvSpPr>
          <p:cNvPr id="30723" name="Rectangle 3"/>
          <p:cNvSpPr>
            <a:spLocks noGrp="1" noChangeArrowheads="1"/>
          </p:cNvSpPr>
          <p:nvPr>
            <p:ph type="body" idx="1"/>
          </p:nvPr>
        </p:nvSpPr>
        <p:spPr/>
        <p:txBody>
          <a:bodyPr/>
          <a:lstStyle/>
          <a:p>
            <a:pPr eaLnBrk="1" hangingPunct="1"/>
            <a:endParaRPr lang="en-US" smtClean="0"/>
          </a:p>
        </p:txBody>
      </p:sp>
      <p:pic>
        <p:nvPicPr>
          <p:cNvPr id="30724" name="Picture 4" descr="black10"/>
          <p:cNvPicPr>
            <a:picLocks noChangeAspect="1" noChangeArrowheads="1"/>
          </p:cNvPicPr>
          <p:nvPr/>
        </p:nvPicPr>
        <p:blipFill>
          <a:blip r:embed="rId3"/>
          <a:srcRect/>
          <a:stretch>
            <a:fillRect/>
          </a:stretch>
        </p:blipFill>
        <p:spPr bwMode="auto">
          <a:xfrm>
            <a:off x="3048000" y="457200"/>
            <a:ext cx="2563813"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4" descr="D7DC02AFED19C6E25CE1D3840B7A9"/>
          <p:cNvPicPr>
            <a:picLocks noChangeAspect="1" noChangeArrowheads="1"/>
          </p:cNvPicPr>
          <p:nvPr/>
        </p:nvPicPr>
        <p:blipFill>
          <a:blip r:embed="rId3"/>
          <a:srcRect/>
          <a:stretch>
            <a:fillRect/>
          </a:stretch>
        </p:blipFill>
        <p:spPr bwMode="auto">
          <a:xfrm>
            <a:off x="-1295400" y="-838200"/>
            <a:ext cx="5657850" cy="7696200"/>
          </a:xfrm>
          <a:prstGeom prst="rect">
            <a:avLst/>
          </a:prstGeom>
          <a:noFill/>
          <a:ln w="9525">
            <a:noFill/>
            <a:miter lim="800000"/>
            <a:headEnd/>
            <a:tailEnd/>
          </a:ln>
        </p:spPr>
      </p:pic>
      <p:pic>
        <p:nvPicPr>
          <p:cNvPr id="4101" name="Picture 6" descr="jade-goody-living-tv-autumn-schedule-launch-at-nobu-gjCw0U"/>
          <p:cNvPicPr>
            <a:picLocks noChangeAspect="1" noChangeArrowheads="1"/>
          </p:cNvPicPr>
          <p:nvPr/>
        </p:nvPicPr>
        <p:blipFill>
          <a:blip r:embed="rId4"/>
          <a:srcRect/>
          <a:stretch>
            <a:fillRect/>
          </a:stretch>
        </p:blipFill>
        <p:spPr bwMode="auto">
          <a:xfrm>
            <a:off x="4191000" y="-685800"/>
            <a:ext cx="5167313" cy="754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sp>
        <p:nvSpPr>
          <p:cNvPr id="31747" name="Rectangle 3"/>
          <p:cNvSpPr>
            <a:spLocks noGrp="1" noChangeArrowheads="1"/>
          </p:cNvSpPr>
          <p:nvPr>
            <p:ph type="body" idx="1"/>
          </p:nvPr>
        </p:nvSpPr>
        <p:spPr/>
        <p:txBody>
          <a:bodyPr/>
          <a:lstStyle/>
          <a:p>
            <a:pPr eaLnBrk="1" hangingPunct="1"/>
            <a:endParaRPr lang="en-US" smtClean="0"/>
          </a:p>
        </p:txBody>
      </p:sp>
      <p:pic>
        <p:nvPicPr>
          <p:cNvPr id="31748" name="Picture 4" descr="16406-princess-diana-remembrance-screensaver"/>
          <p:cNvPicPr>
            <a:picLocks noChangeAspect="1" noChangeArrowheads="1"/>
          </p:cNvPicPr>
          <p:nvPr/>
        </p:nvPicPr>
        <p:blipFill>
          <a:blip r:embed="rId3"/>
          <a:srcRect/>
          <a:stretch>
            <a:fillRect/>
          </a:stretch>
        </p:blipFill>
        <p:spPr bwMode="auto">
          <a:xfrm>
            <a:off x="2424113" y="609600"/>
            <a:ext cx="4402137"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4" descr="diana_with_survivors"/>
          <p:cNvPicPr>
            <a:picLocks noChangeAspect="1" noChangeArrowheads="1"/>
          </p:cNvPicPr>
          <p:nvPr/>
        </p:nvPicPr>
        <p:blipFill>
          <a:blip r:embed="rId3"/>
          <a:srcRect/>
          <a:stretch>
            <a:fillRect/>
          </a:stretch>
        </p:blipFill>
        <p:spPr bwMode="auto">
          <a:xfrm>
            <a:off x="1752600" y="1066800"/>
            <a:ext cx="5562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smtClean="0"/>
          </a:p>
        </p:txBody>
      </p:sp>
      <p:sp>
        <p:nvSpPr>
          <p:cNvPr id="33795" name="Rectangle 3"/>
          <p:cNvSpPr>
            <a:spLocks noGrp="1" noChangeArrowheads="1"/>
          </p:cNvSpPr>
          <p:nvPr>
            <p:ph type="body" idx="1"/>
          </p:nvPr>
        </p:nvSpPr>
        <p:spPr/>
        <p:txBody>
          <a:bodyPr/>
          <a:lstStyle/>
          <a:p>
            <a:pPr eaLnBrk="1" hangingPunct="1"/>
            <a:endParaRPr lang="en-US" smtClean="0"/>
          </a:p>
        </p:txBody>
      </p:sp>
      <p:pic>
        <p:nvPicPr>
          <p:cNvPr id="33796" name="Picture 4" descr="dodidianaAP2208_468x622"/>
          <p:cNvPicPr>
            <a:picLocks noChangeAspect="1" noChangeArrowheads="1"/>
          </p:cNvPicPr>
          <p:nvPr/>
        </p:nvPicPr>
        <p:blipFill>
          <a:blip r:embed="rId3"/>
          <a:srcRect/>
          <a:stretch>
            <a:fillRect/>
          </a:stretch>
        </p:blipFill>
        <p:spPr bwMode="auto">
          <a:xfrm>
            <a:off x="2286000" y="304800"/>
            <a:ext cx="457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p:txBody>
          <a:bodyPr/>
          <a:lstStyle/>
          <a:p>
            <a:pPr eaLnBrk="1" hangingPunct="1"/>
            <a:endParaRPr lang="en-US" smtClean="0"/>
          </a:p>
        </p:txBody>
      </p:sp>
      <p:pic>
        <p:nvPicPr>
          <p:cNvPr id="34820" name="Picture 4" descr="article-1195800-0580F77A000005DC-906_468x313_popup"/>
          <p:cNvPicPr>
            <a:picLocks noChangeAspect="1" noChangeArrowheads="1"/>
          </p:cNvPicPr>
          <p:nvPr/>
        </p:nvPicPr>
        <p:blipFill>
          <a:blip r:embed="rId3"/>
          <a:srcRect/>
          <a:stretch>
            <a:fillRect/>
          </a:stretch>
        </p:blipFill>
        <p:spPr bwMode="auto">
          <a:xfrm>
            <a:off x="-838200" y="0"/>
            <a:ext cx="10752138" cy="717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sp>
        <p:nvSpPr>
          <p:cNvPr id="35843" name="Rectangle 3"/>
          <p:cNvSpPr>
            <a:spLocks noGrp="1" noChangeArrowheads="1"/>
          </p:cNvSpPr>
          <p:nvPr>
            <p:ph type="body" idx="1"/>
          </p:nvPr>
        </p:nvSpPr>
        <p:spPr/>
        <p:txBody>
          <a:bodyPr/>
          <a:lstStyle/>
          <a:p>
            <a:pPr eaLnBrk="1" hangingPunct="1"/>
            <a:endParaRPr lang="en-US" smtClean="0"/>
          </a:p>
        </p:txBody>
      </p:sp>
      <p:pic>
        <p:nvPicPr>
          <p:cNvPr id="35844" name="Picture 4" descr="Image_7_for_Jade_Goody_A_reality_life_gallery_441100348"/>
          <p:cNvPicPr>
            <a:picLocks noChangeAspect="1" noChangeArrowheads="1"/>
          </p:cNvPicPr>
          <p:nvPr/>
        </p:nvPicPr>
        <p:blipFill>
          <a:blip r:embed="rId3"/>
          <a:srcRect/>
          <a:stretch>
            <a:fillRect/>
          </a:stretch>
        </p:blipFill>
        <p:spPr bwMode="auto">
          <a:xfrm>
            <a:off x="685800" y="685800"/>
            <a:ext cx="7772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p:txBody>
          <a:bodyPr/>
          <a:lstStyle/>
          <a:p>
            <a:pPr eaLnBrk="1" hangingPunct="1"/>
            <a:endParaRPr lang="en-US" smtClean="0"/>
          </a:p>
        </p:txBody>
      </p:sp>
      <p:pic>
        <p:nvPicPr>
          <p:cNvPr id="36868" name="Picture 4" descr="article-0-04D0C1110000044D-109_468x32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4" descr="Jade-race-row_1361696c"/>
          <p:cNvPicPr>
            <a:picLocks noChangeAspect="1" noChangeArrowheads="1"/>
          </p:cNvPicPr>
          <p:nvPr/>
        </p:nvPicPr>
        <p:blipFill>
          <a:blip r:embed="rId3"/>
          <a:srcRect/>
          <a:stretch>
            <a:fillRect/>
          </a:stretch>
        </p:blipFill>
        <p:spPr bwMode="auto">
          <a:xfrm>
            <a:off x="685800" y="609600"/>
            <a:ext cx="7799388"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p:txBody>
          <a:bodyPr/>
          <a:lstStyle/>
          <a:p>
            <a:pPr eaLnBrk="1" hangingPunct="1"/>
            <a:endParaRPr lang="en-US" smtClean="0"/>
          </a:p>
        </p:txBody>
      </p:sp>
      <p:pic>
        <p:nvPicPr>
          <p:cNvPr id="38916" name="Picture 4" descr="jade goody bigg boss"/>
          <p:cNvPicPr>
            <a:picLocks noChangeAspect="1" noChangeArrowheads="1"/>
          </p:cNvPicPr>
          <p:nvPr/>
        </p:nvPicPr>
        <p:blipFill>
          <a:blip r:embed="rId3"/>
          <a:srcRect/>
          <a:stretch>
            <a:fillRect/>
          </a:stretch>
        </p:blipFill>
        <p:spPr bwMode="auto">
          <a:xfrm>
            <a:off x="685800" y="609600"/>
            <a:ext cx="7772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type="body" idx="1"/>
          </p:nvPr>
        </p:nvSpPr>
        <p:spPr/>
        <p:txBody>
          <a:bodyPr/>
          <a:lstStyle/>
          <a:p>
            <a:pPr eaLnBrk="1" hangingPunct="1"/>
            <a:endParaRPr lang="en-US" smtClean="0"/>
          </a:p>
        </p:txBody>
      </p:sp>
      <p:pic>
        <p:nvPicPr>
          <p:cNvPr id="39940" name="Picture 4" descr="jade-goody-288x400"/>
          <p:cNvPicPr>
            <a:picLocks noChangeAspect="1" noChangeArrowheads="1"/>
          </p:cNvPicPr>
          <p:nvPr/>
        </p:nvPicPr>
        <p:blipFill>
          <a:blip r:embed="rId3"/>
          <a:srcRect/>
          <a:stretch>
            <a:fillRect/>
          </a:stretch>
        </p:blipFill>
        <p:spPr bwMode="auto">
          <a:xfrm>
            <a:off x="2590800" y="609600"/>
            <a:ext cx="4114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type="body" idx="1"/>
          </p:nvPr>
        </p:nvSpPr>
        <p:spPr>
          <a:xfrm>
            <a:off x="914400" y="1981200"/>
            <a:ext cx="7772400" cy="4114800"/>
          </a:xfrm>
        </p:spPr>
        <p:txBody>
          <a:bodyPr/>
          <a:lstStyle/>
          <a:p>
            <a:pPr eaLnBrk="1" hangingPunct="1"/>
            <a:endParaRPr lang="en-US" smtClean="0"/>
          </a:p>
        </p:txBody>
      </p:sp>
      <p:pic>
        <p:nvPicPr>
          <p:cNvPr id="40964" name="Picture 4" descr="jade-goody-wedding-picture-1"/>
          <p:cNvPicPr>
            <a:picLocks noChangeAspect="1" noChangeArrowheads="1"/>
          </p:cNvPicPr>
          <p:nvPr/>
        </p:nvPicPr>
        <p:blipFill>
          <a:blip r:embed="rId3"/>
          <a:srcRect/>
          <a:stretch>
            <a:fillRect/>
          </a:stretch>
        </p:blipFill>
        <p:spPr bwMode="auto">
          <a:xfrm>
            <a:off x="2209800" y="0"/>
            <a:ext cx="5257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descr="casablanca_movie_image_humphrey_bogart"/>
          <p:cNvPicPr>
            <a:picLocks noChangeAspect="1" noChangeArrowheads="1"/>
          </p:cNvPicPr>
          <p:nvPr/>
        </p:nvPicPr>
        <p:blipFill>
          <a:blip r:embed="rId3"/>
          <a:srcRect/>
          <a:stretch>
            <a:fillRect/>
          </a:stretch>
        </p:blipFill>
        <p:spPr bwMode="auto">
          <a:xfrm>
            <a:off x="250825" y="-1219200"/>
            <a:ext cx="8662988" cy="960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idx="1"/>
          </p:nvPr>
        </p:nvSpPr>
        <p:spPr/>
        <p:txBody>
          <a:bodyPr/>
          <a:lstStyle/>
          <a:p>
            <a:pPr eaLnBrk="1" hangingPunct="1"/>
            <a:endParaRPr lang="en-US" smtClean="0"/>
          </a:p>
        </p:txBody>
      </p:sp>
      <p:pic>
        <p:nvPicPr>
          <p:cNvPr id="41988" name="Picture 4" descr="goody-hearse_1378878i"/>
          <p:cNvPicPr>
            <a:picLocks noChangeAspect="1" noChangeArrowheads="1"/>
          </p:cNvPicPr>
          <p:nvPr/>
        </p:nvPicPr>
        <p:blipFill>
          <a:blip r:embed="rId3"/>
          <a:srcRect/>
          <a:stretch>
            <a:fillRect/>
          </a:stretch>
        </p:blipFill>
        <p:spPr bwMode="auto">
          <a:xfrm>
            <a:off x="-533400" y="228600"/>
            <a:ext cx="107442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a:xfrm>
            <a:off x="685800" y="685800"/>
            <a:ext cx="7772400" cy="5410200"/>
          </a:xfrm>
        </p:spPr>
        <p:txBody>
          <a:bodyPr/>
          <a:lstStyle/>
          <a:p>
            <a:pPr algn="ctr" eaLnBrk="1" hangingPunct="1">
              <a:lnSpc>
                <a:spcPct val="90000"/>
              </a:lnSpc>
            </a:pPr>
            <a:endParaRPr lang="en-GB" b="1" smtClean="0">
              <a:latin typeface="Times New Roman" charset="0"/>
            </a:endParaRPr>
          </a:p>
          <a:p>
            <a:pPr algn="ctr" eaLnBrk="1" hangingPunct="1">
              <a:lnSpc>
                <a:spcPct val="90000"/>
              </a:lnSpc>
            </a:pPr>
            <a:endParaRPr lang="en-GB" b="1" smtClean="0">
              <a:latin typeface="Times New Roman" charset="0"/>
            </a:endParaRPr>
          </a:p>
          <a:p>
            <a:pPr algn="ctr" eaLnBrk="1" hangingPunct="1">
              <a:lnSpc>
                <a:spcPct val="90000"/>
              </a:lnSpc>
            </a:pPr>
            <a:r>
              <a:rPr lang="en-GB" b="1" smtClean="0">
                <a:latin typeface="Times New Roman" charset="0"/>
              </a:rPr>
              <a:t>CASABLANCA</a:t>
            </a:r>
          </a:p>
          <a:p>
            <a:pPr algn="ctr" eaLnBrk="1" hangingPunct="1">
              <a:lnSpc>
                <a:spcPct val="90000"/>
              </a:lnSpc>
            </a:pPr>
            <a:endParaRPr lang="en-GB" b="1" smtClean="0">
              <a:latin typeface="Times New Roman" charset="0"/>
            </a:endParaRPr>
          </a:p>
          <a:p>
            <a:pPr algn="ctr" eaLnBrk="1" hangingPunct="1">
              <a:lnSpc>
                <a:spcPct val="90000"/>
              </a:lnSpc>
            </a:pPr>
            <a:r>
              <a:rPr lang="en-GB" b="1" smtClean="0">
                <a:latin typeface="Times New Roman" charset="0"/>
              </a:rPr>
              <a:t>THE TRAILER</a:t>
            </a:r>
          </a:p>
          <a:p>
            <a:pPr algn="ctr" eaLnBrk="1" hangingPunct="1">
              <a:lnSpc>
                <a:spcPct val="90000"/>
              </a:lnSpc>
            </a:pPr>
            <a:endParaRPr lang="en-GB" b="1" smtClean="0">
              <a:latin typeface="Times New Roman" charset="0"/>
            </a:endParaRPr>
          </a:p>
          <a:p>
            <a:pPr algn="ctr" eaLnBrk="1" hangingPunct="1">
              <a:lnSpc>
                <a:spcPct val="90000"/>
              </a:lnSpc>
            </a:pPr>
            <a:endParaRPr lang="en-GB" b="1" smtClean="0">
              <a:latin typeface="Times New Roman" charset="0"/>
            </a:endParaRPr>
          </a:p>
          <a:p>
            <a:pPr algn="ctr" eaLnBrk="1" hangingPunct="1">
              <a:lnSpc>
                <a:spcPct val="90000"/>
              </a:lnSpc>
            </a:pPr>
            <a:r>
              <a:rPr lang="en-GB" u="sng" smtClean="0">
                <a:solidFill>
                  <a:srgbClr val="0000FF"/>
                </a:solidFill>
                <a:latin typeface="Times New Roman" charset="0"/>
                <a:hlinkClick r:id="rId3"/>
              </a:rPr>
              <a:t>http://www.youtube.com/watch?v=INBmVxAsdFE</a:t>
            </a:r>
            <a:endParaRPr lang="en-GB" smtClean="0">
              <a:latin typeface="Times New Roman" charset="0"/>
            </a:endParaRP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7172" name="Picture 4" descr="casablanca 2"/>
          <p:cNvPicPr>
            <a:picLocks noChangeAspect="1" noChangeArrowheads="1"/>
          </p:cNvPicPr>
          <p:nvPr/>
        </p:nvPicPr>
        <p:blipFill>
          <a:blip r:embed="rId3"/>
          <a:srcRect/>
          <a:stretch>
            <a:fillRect/>
          </a:stretch>
        </p:blipFill>
        <p:spPr bwMode="auto">
          <a:xfrm>
            <a:off x="0" y="3048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john wayne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4" descr="victoria-beckham-20061109-177434"/>
          <p:cNvPicPr>
            <a:picLocks noChangeAspect="1" noChangeArrowheads="1"/>
          </p:cNvPicPr>
          <p:nvPr/>
        </p:nvPicPr>
        <p:blipFill>
          <a:blip r:embed="rId3"/>
          <a:srcRect/>
          <a:stretch>
            <a:fillRect/>
          </a:stretch>
        </p:blipFill>
        <p:spPr bwMode="auto">
          <a:xfrm>
            <a:off x="533400" y="63500"/>
            <a:ext cx="8229600" cy="679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celeb-david-beckham"/>
          <p:cNvPicPr>
            <a:picLocks noChangeAspect="1" noChangeArrowheads="1"/>
          </p:cNvPicPr>
          <p:nvPr/>
        </p:nvPicPr>
        <p:blipFill>
          <a:blip r:embed="rId3"/>
          <a:srcRect/>
          <a:stretch>
            <a:fillRect/>
          </a:stretch>
        </p:blipFill>
        <p:spPr bwMode="auto">
          <a:xfrm>
            <a:off x="2133600" y="0"/>
            <a:ext cx="487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58</Words>
  <Application>Microsoft PowerPoint</Application>
  <PresentationFormat>On-screen Show (4:3)</PresentationFormat>
  <Paragraphs>67</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ＭＳ Ｐゴシック</vt:lpstr>
      <vt:lpstr>Times New Roman</vt:lpstr>
      <vt:lpstr>Symbol</vt:lpstr>
      <vt:lpstr>Blank Presentation</vt:lpstr>
      <vt:lpstr>The Making of Modern Celebrity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C 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C</dc:creator>
  <cp:lastModifiedBy>sophie norton</cp:lastModifiedBy>
  <cp:revision>14</cp:revision>
  <dcterms:created xsi:type="dcterms:W3CDTF">2011-03-06T21:26:24Z</dcterms:created>
  <dcterms:modified xsi:type="dcterms:W3CDTF">2011-03-10T10:09:42Z</dcterms:modified>
</cp:coreProperties>
</file>