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261" r:id="rId5"/>
    <p:sldId id="306" r:id="rId6"/>
    <p:sldId id="263" r:id="rId7"/>
    <p:sldId id="265" r:id="rId8"/>
    <p:sldId id="297" r:id="rId9"/>
    <p:sldId id="266" r:id="rId10"/>
    <p:sldId id="267" r:id="rId11"/>
    <p:sldId id="270" r:id="rId12"/>
    <p:sldId id="294" r:id="rId13"/>
    <p:sldId id="268" r:id="rId14"/>
    <p:sldId id="269" r:id="rId15"/>
    <p:sldId id="298" r:id="rId16"/>
    <p:sldId id="299" r:id="rId17"/>
    <p:sldId id="301" r:id="rId18"/>
    <p:sldId id="271" r:id="rId19"/>
    <p:sldId id="272" r:id="rId20"/>
    <p:sldId id="273" r:id="rId21"/>
    <p:sldId id="274" r:id="rId22"/>
    <p:sldId id="291" r:id="rId23"/>
    <p:sldId id="302" r:id="rId24"/>
    <p:sldId id="275" r:id="rId25"/>
    <p:sldId id="276" r:id="rId26"/>
    <p:sldId id="277" r:id="rId27"/>
    <p:sldId id="289" r:id="rId28"/>
    <p:sldId id="290" r:id="rId29"/>
    <p:sldId id="292" r:id="rId30"/>
    <p:sldId id="288" r:id="rId31"/>
    <p:sldId id="281" r:id="rId32"/>
    <p:sldId id="282" r:id="rId33"/>
    <p:sldId id="283" r:id="rId34"/>
    <p:sldId id="303" r:id="rId35"/>
    <p:sldId id="293" r:id="rId36"/>
    <p:sldId id="284" r:id="rId37"/>
    <p:sldId id="287" r:id="rId38"/>
    <p:sldId id="304" r:id="rId39"/>
    <p:sldId id="285" r:id="rId40"/>
    <p:sldId id="28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26C6-99AB-4044-8E7E-9E36ABC66C39}" type="datetimeFigureOut">
              <a:rPr lang="en-GB" smtClean="0"/>
              <a:pPr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004C-0D31-4782-884D-E9E5BED62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The Hidden Face of British Gardening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Roderick Floud</a:t>
            </a:r>
          </a:p>
          <a:p>
            <a:r>
              <a:rPr lang="en-GB" smtClean="0"/>
              <a:t>Provost, Gresham College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Gardening and the Garden Industry today.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The growth of the industry since 1660.</a:t>
            </a:r>
          </a:p>
          <a:p>
            <a:pPr marL="514350" indent="-514350">
              <a:buFont typeface="Arial" pitchFamily="34" charset="0"/>
              <a:buAutoNum type="arabicPeriod" startAt="2"/>
            </a:pPr>
            <a:r>
              <a:rPr lang="en-GB" dirty="0" smtClean="0"/>
              <a:t>Nurseries and the plants they sold.</a:t>
            </a:r>
          </a:p>
          <a:p>
            <a:pPr marL="514350" indent="-514350">
              <a:buFont typeface="Arial" pitchFamily="34" charset="0"/>
              <a:buAutoNum type="arabicPeriod" startAt="2"/>
            </a:pPr>
            <a:r>
              <a:rPr lang="en-GB" dirty="0" smtClean="0"/>
              <a:t>A royal garden and its plants. 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Gardens in the 19</a:t>
            </a:r>
            <a:r>
              <a:rPr lang="en-GB" baseline="30000" dirty="0" smtClean="0"/>
              <a:t>th</a:t>
            </a:r>
            <a:r>
              <a:rPr lang="en-GB" dirty="0" smtClean="0"/>
              <a:t> century.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8000"/>
                </a:solidFill>
              </a:rPr>
              <a:t>Gardening and the Garden Industry today.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The growth of the industry since 1660.</a:t>
            </a:r>
          </a:p>
          <a:p>
            <a:pPr marL="514350" indent="-514350">
              <a:buFont typeface="Arial" pitchFamily="34" charset="0"/>
              <a:buAutoNum type="arabicPeriod" startAt="2"/>
            </a:pPr>
            <a:r>
              <a:rPr lang="en-GB" dirty="0" smtClean="0"/>
              <a:t>Nurseries and the plants they sold.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 A royal garden and its plants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Gardens in the 19</a:t>
            </a:r>
            <a:r>
              <a:rPr lang="en-GB" baseline="30000" dirty="0" smtClean="0"/>
              <a:t>th</a:t>
            </a:r>
            <a:r>
              <a:rPr lang="en-GB" dirty="0" smtClean="0"/>
              <a:t> century.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GARDEN CENTRE TODAY</a:t>
            </a:r>
            <a:endParaRPr lang="en-GB" sz="2000" b="1" dirty="0"/>
          </a:p>
        </p:txBody>
      </p:sp>
      <p:pic>
        <p:nvPicPr>
          <p:cNvPr id="1026" name="Picture 2" descr="C:\Users\Provost\Pictures\My Pictures\My Pictures\Gresham garden lecture\Garden cent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57935"/>
            <a:ext cx="5472608" cy="472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 descr="Allotmen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02" r="702"/>
          <a:stretch>
            <a:fillRect/>
          </a:stretch>
        </p:blipFill>
        <p:spPr>
          <a:xfrm>
            <a:off x="1403648" y="612775"/>
            <a:ext cx="6336704" cy="475252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510952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/>
              <a:t>HOUSEHOLD PRODUCTION – THE ALLOTMENT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Gardener tod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828800" y="762000"/>
            <a:ext cx="5486400" cy="6556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b="1" dirty="0" smtClean="0"/>
              <a:t>THE PAID GARDENER TODAY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GARDENING TODAY – THE ECONOMIC IMPACT</a:t>
            </a:r>
            <a:endParaRPr lang="en-GB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FACTOR</a:t>
                      </a:r>
                      <a:r>
                        <a:rPr lang="en-GB" baseline="0" dirty="0" smtClean="0"/>
                        <a:t> OF PRODUCTION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MINIMUM </a:t>
                      </a:r>
                    </a:p>
                    <a:p>
                      <a:pPr algn="ctr"/>
                      <a:r>
                        <a:rPr lang="en-GB" dirty="0" smtClean="0"/>
                        <a:t>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AVERAGE 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MAXIMUM VALUE</a:t>
                      </a:r>
                      <a:endParaRPr lang="en-GB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LABOUR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£84 billion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£270 billion</a:t>
                      </a:r>
                      <a:endParaRPr lang="en-GB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GARDENING TODAY – THE ECONOMIC IMPACT</a:t>
            </a:r>
            <a:endParaRPr lang="en-GB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FACTOR</a:t>
                      </a:r>
                      <a:r>
                        <a:rPr lang="en-GB" baseline="0" dirty="0" smtClean="0"/>
                        <a:t> OF PRODUCTION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MINIMUM </a:t>
                      </a:r>
                    </a:p>
                    <a:p>
                      <a:pPr algn="ctr"/>
                      <a:r>
                        <a:rPr lang="en-GB" dirty="0" smtClean="0"/>
                        <a:t>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AVERAGE 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MAXIMUM VALUE</a:t>
                      </a:r>
                      <a:endParaRPr lang="en-GB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LABOUR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£84 billion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£270 billion</a:t>
                      </a:r>
                      <a:endParaRPr lang="en-GB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LAND</a:t>
                      </a:r>
                    </a:p>
                    <a:p>
                      <a:pPr algn="ctr"/>
                      <a:r>
                        <a:rPr lang="en-GB" dirty="0" smtClean="0"/>
                        <a:t>(Annual</a:t>
                      </a:r>
                      <a:r>
                        <a:rPr lang="en-GB" baseline="0" dirty="0" smtClean="0"/>
                        <a:t> value)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£200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£23 billion</a:t>
                      </a:r>
                      <a:endParaRPr lang="en-GB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GARDENING TODAY – THE ECONOMIC IMPACT</a:t>
            </a:r>
            <a:endParaRPr lang="en-GB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892816"/>
                <a:gridCol w="1399024"/>
                <a:gridCol w="1645920"/>
                <a:gridCol w="1645920"/>
              </a:tblGrid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FACTOR</a:t>
                      </a:r>
                      <a:r>
                        <a:rPr lang="en-GB" baseline="0" dirty="0" smtClean="0"/>
                        <a:t> OF PRODUCTION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MINIMUM </a:t>
                      </a:r>
                    </a:p>
                    <a:p>
                      <a:pPr algn="ctr"/>
                      <a:r>
                        <a:rPr lang="en-GB" dirty="0" smtClean="0"/>
                        <a:t>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AVERAGE 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MAXIMUM VALUE</a:t>
                      </a:r>
                      <a:endParaRPr lang="en-GB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LABOUR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£84 billion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£270 billion</a:t>
                      </a:r>
                      <a:endParaRPr lang="en-GB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LAND</a:t>
                      </a:r>
                    </a:p>
                    <a:p>
                      <a:pPr algn="ctr"/>
                      <a:r>
                        <a:rPr lang="en-GB" dirty="0" smtClean="0"/>
                        <a:t>(Annual</a:t>
                      </a:r>
                      <a:r>
                        <a:rPr lang="en-GB" baseline="0" dirty="0" smtClean="0"/>
                        <a:t> value)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£200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£23 billion</a:t>
                      </a:r>
                      <a:endParaRPr lang="en-GB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CAPITAL</a:t>
                      </a:r>
                    </a:p>
                    <a:p>
                      <a:pPr algn="ctr"/>
                      <a:r>
                        <a:rPr lang="en-GB" dirty="0" smtClean="0"/>
                        <a:t>(Annual</a:t>
                      </a:r>
                      <a:r>
                        <a:rPr lang="en-GB" baseline="0" dirty="0" smtClean="0"/>
                        <a:t> value)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Garden centres: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Tools,</a:t>
                      </a:r>
                      <a:r>
                        <a:rPr lang="en-GB" baseline="0" dirty="0" smtClean="0"/>
                        <a:t> books, gnomes etc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GB" dirty="0" smtClean="0"/>
                        <a:t>&gt; £5 billion</a:t>
                      </a:r>
                    </a:p>
                    <a:p>
                      <a:pPr algn="ctr">
                        <a:buFont typeface="Wingdings"/>
                        <a:buChar char="Ø"/>
                      </a:pPr>
                      <a:endParaRPr lang="en-GB" dirty="0" smtClean="0"/>
                    </a:p>
                    <a:p>
                      <a:pPr algn="ctr">
                        <a:buFont typeface="Wingdings"/>
                        <a:buNone/>
                      </a:pPr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&gt;</a:t>
                      </a:r>
                      <a:r>
                        <a:rPr lang="en-GB" baseline="0" dirty="0" smtClean="0"/>
                        <a:t> £89 billion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&gt; £298 billion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Gardening and the Garden Industry today.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8000"/>
                </a:solidFill>
              </a:rPr>
              <a:t>The growth of the industry since 1660.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Nurseries and the plants they sold.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royal garden and its plants.</a:t>
            </a:r>
          </a:p>
          <a:p>
            <a:pPr marL="514350" indent="-514350">
              <a:buAutoNum type="arabicPeriod"/>
            </a:pPr>
            <a:r>
              <a:rPr lang="en-GB" dirty="0" smtClean="0"/>
              <a:t>Gardens in the 19</a:t>
            </a:r>
            <a:r>
              <a:rPr lang="en-GB" baseline="30000" dirty="0" smtClean="0"/>
              <a:t>th</a:t>
            </a:r>
            <a:r>
              <a:rPr lang="en-GB" dirty="0" smtClean="0"/>
              <a:t> century.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 descr="Leonard Gurle's nurs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348" b="12348"/>
          <a:stretch>
            <a:fillRect/>
          </a:stretch>
        </p:blipFill>
        <p:spPr>
          <a:xfrm>
            <a:off x="1331640" y="612775"/>
            <a:ext cx="6336704" cy="475252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000" b="1" dirty="0" smtClean="0"/>
              <a:t>SITE OF THE WHITECHAPEL NURSERY OF CAPTAIN LEONARD GURLE 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Calke</a:t>
            </a:r>
            <a:r>
              <a:rPr lang="en-GB" dirty="0" smtClean="0"/>
              <a:t> Abbey</a:t>
            </a:r>
            <a:endParaRPr lang="en-GB" dirty="0"/>
          </a:p>
        </p:txBody>
      </p:sp>
      <p:pic>
        <p:nvPicPr>
          <p:cNvPr id="7" name="Picture Placeholder 6" descr="Calke Abbe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06" b="2206"/>
          <a:stretch>
            <a:fillRect/>
          </a:stretch>
        </p:blipFill>
        <p:spPr>
          <a:xfrm>
            <a:off x="971600" y="612775"/>
            <a:ext cx="7647996" cy="490445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987824" y="5949280"/>
            <a:ext cx="2592287" cy="288032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 smtClean="0"/>
              <a:t>CALKE ABBEY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Royal_Gardener_John_Rose_and_King_Charles_II_-_Hendrick_Danckerts_1675-300x241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320" b="3320"/>
          <a:stretch>
            <a:fillRect/>
          </a:stretch>
        </p:blipFill>
        <p:spPr>
          <a:xfrm>
            <a:off x="1315476" y="612775"/>
            <a:ext cx="6352868" cy="47604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>
            <a:normAutofit fontScale="92500"/>
          </a:bodyPr>
          <a:lstStyle/>
          <a:p>
            <a:pPr algn="ctr"/>
            <a:r>
              <a:rPr lang="en-GB" sz="2000" b="1" dirty="0" smtClean="0"/>
              <a:t>JOHN ROSE PRESENTING A PINEAPPLE TO CHARLES II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Woburn Abbe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>
          <a:xfrm>
            <a:off x="1403648" y="612774"/>
            <a:ext cx="6351852" cy="47638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/>
              <a:t>WOBURN ABBEY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Gardening and the Garden Industry today.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The growth of the industry since 1660.</a:t>
            </a:r>
          </a:p>
          <a:p>
            <a:pPr marL="514350" indent="-514350">
              <a:buAutoNum type="arabicPeriod" startAt="2"/>
            </a:pPr>
            <a:r>
              <a:rPr lang="en-GB" dirty="0" smtClean="0">
                <a:solidFill>
                  <a:srgbClr val="008000"/>
                </a:solidFill>
              </a:rPr>
              <a:t>Nurseries and the plants they sold.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A royal garden and its plants.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Gardens in the 19</a:t>
            </a:r>
            <a:r>
              <a:rPr lang="en-GB" baseline="30000" dirty="0" smtClean="0"/>
              <a:t>th</a:t>
            </a:r>
            <a:r>
              <a:rPr lang="en-GB" dirty="0" smtClean="0"/>
              <a:t> century.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THE MOST EXPENSIVE PLANTS : 1650-1900</a:t>
            </a:r>
            <a:endParaRPr lang="en-GB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19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1296144"/>
                <a:gridCol w="2016224"/>
                <a:gridCol w="1224136"/>
                <a:gridCol w="1224136"/>
                <a:gridCol w="1090464"/>
              </a:tblGrid>
              <a:tr h="13032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PLACE SOLD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PLANT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NOMINAL PRICE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REAL PRICE</a:t>
                      </a:r>
                    </a:p>
                    <a:p>
                      <a:pPr algn="ctr"/>
                      <a:r>
                        <a:rPr lang="en-GB" dirty="0" smtClean="0"/>
                        <a:t>(2009 prices)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% of GDP per capita</a:t>
                      </a:r>
                      <a:endParaRPr lang="en-GB" dirty="0"/>
                    </a:p>
                  </a:txBody>
                  <a:tcPr/>
                </a:tc>
              </a:tr>
              <a:tr h="401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797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1650-1699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London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Nectarine</a:t>
                      </a:r>
                      <a:r>
                        <a:rPr lang="en-GB" baseline="0" dirty="0" smtClean="0"/>
                        <a:t> “</a:t>
                      </a:r>
                      <a:r>
                        <a:rPr lang="en-GB" baseline="0" dirty="0" err="1" smtClean="0"/>
                        <a:t>Elruge</a:t>
                      </a:r>
                      <a:r>
                        <a:rPr lang="en-GB" baseline="0" dirty="0" smtClean="0"/>
                        <a:t>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8/-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£55.62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4%</a:t>
                      </a:r>
                      <a:endParaRPr lang="en-GB" dirty="0"/>
                    </a:p>
                  </a:txBody>
                  <a:tcPr/>
                </a:tc>
              </a:tr>
              <a:tr h="4541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1700-1749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London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Tulip Tree (25’)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£21-0-0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£2975.35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182%</a:t>
                      </a:r>
                      <a:endParaRPr lang="en-GB" dirty="0"/>
                    </a:p>
                  </a:txBody>
                  <a:tcPr/>
                </a:tc>
              </a:tr>
              <a:tr h="95630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1750-1799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York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Kalmia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Latifolia</a:t>
                      </a:r>
                      <a:r>
                        <a:rPr lang="en-GB" baseline="0" dirty="0" smtClean="0"/>
                        <a:t> &amp; Magnolia </a:t>
                      </a:r>
                      <a:r>
                        <a:rPr lang="en-GB" baseline="0" dirty="0" err="1" smtClean="0"/>
                        <a:t>Virginiana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15/-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£75.72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6%</a:t>
                      </a:r>
                      <a:endParaRPr lang="en-GB" dirty="0"/>
                    </a:p>
                  </a:txBody>
                  <a:tcPr/>
                </a:tc>
              </a:tr>
              <a:tr h="5991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1800-1849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Norwich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Peach,</a:t>
                      </a:r>
                      <a:r>
                        <a:rPr lang="en-GB" baseline="0" dirty="0" smtClean="0"/>
                        <a:t> Nectarine and Apricot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9/9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£39.52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1%</a:t>
                      </a:r>
                      <a:endParaRPr lang="en-GB" dirty="0"/>
                    </a:p>
                  </a:txBody>
                  <a:tcPr/>
                </a:tc>
              </a:tr>
              <a:tr h="5991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1850-1899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Borrowash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Larix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Kaempferi</a:t>
                      </a:r>
                      <a:r>
                        <a:rPr lang="en-GB" dirty="0" smtClean="0"/>
                        <a:t> (7’) &amp; </a:t>
                      </a:r>
                      <a:r>
                        <a:rPr lang="en-GB" dirty="0" err="1" smtClean="0"/>
                        <a:t>Castanea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Chrysophylla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£10-10-0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£678.09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Nectarine Elru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143" b="21143"/>
          <a:stretch>
            <a:fillRect/>
          </a:stretch>
        </p:blipFill>
        <p:spPr>
          <a:xfrm>
            <a:off x="1411487" y="612774"/>
            <a:ext cx="6347256" cy="47604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/>
              <a:t>NECTARINE ELRUGE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Magnolia virginian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72" b="3172"/>
          <a:stretch>
            <a:fillRect/>
          </a:stretch>
        </p:blipFill>
        <p:spPr>
          <a:xfrm>
            <a:off x="1411487" y="612774"/>
            <a:ext cx="6347256" cy="47604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/>
              <a:t>MAGNOLIA VIRGINIANA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Kalmia latifol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68" r="1768"/>
          <a:stretch>
            <a:fillRect/>
          </a:stretch>
        </p:blipFill>
        <p:spPr>
          <a:xfrm>
            <a:off x="1331641" y="612773"/>
            <a:ext cx="6331092" cy="47604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510952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/>
              <a:t>KALMIA LATIFOLIA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LARIX KAEMPFERI</a:t>
            </a:r>
            <a:endParaRPr lang="en-GB" sz="2000" b="1" dirty="0"/>
          </a:p>
        </p:txBody>
      </p:sp>
      <p:pic>
        <p:nvPicPr>
          <p:cNvPr id="8194" name="Picture 2" descr="C:\Users\Provost\Pictures\My Pictures\My Pictures\Gresham garden lecture\Larix kaempf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44759"/>
            <a:ext cx="3312368" cy="515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CASTANEA CHRYSOPHYLLA</a:t>
            </a:r>
            <a:endParaRPr lang="en-GB" sz="2000" b="1" dirty="0"/>
          </a:p>
        </p:txBody>
      </p:sp>
      <p:pic>
        <p:nvPicPr>
          <p:cNvPr id="9218" name="Picture 2" descr="C:\Users\Provost\Pictures\My Pictures\My Pictures\Gresham garden lecture\Castanea chrysophy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2808312" cy="4245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71600" y="1988840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Gardening and the Garden Industry today.</a:t>
            </a:r>
          </a:p>
          <a:p>
            <a:pPr marL="514350" indent="-514350">
              <a:buAutoNum type="arabicPeriod" startAt="2"/>
            </a:pPr>
            <a:r>
              <a:rPr lang="en-GB" sz="2800" dirty="0" smtClean="0"/>
              <a:t>The growth of the industry since 1660.</a:t>
            </a:r>
          </a:p>
          <a:p>
            <a:pPr marL="514350" indent="-514350">
              <a:buAutoNum type="arabicPeriod" startAt="2"/>
            </a:pPr>
            <a:r>
              <a:rPr lang="en-GB" sz="2800" dirty="0" smtClean="0"/>
              <a:t>Nurseries and the plants they sold.</a:t>
            </a:r>
          </a:p>
          <a:p>
            <a:pPr marL="514350" indent="-514350">
              <a:buAutoNum type="arabicPeriod" startAt="2"/>
            </a:pPr>
            <a:r>
              <a:rPr lang="en-GB" sz="2800" dirty="0" smtClean="0">
                <a:solidFill>
                  <a:srgbClr val="008000"/>
                </a:solidFill>
              </a:rPr>
              <a:t>A royal garden and its plants.</a:t>
            </a:r>
          </a:p>
          <a:p>
            <a:pPr marL="514350" indent="-514350">
              <a:buAutoNum type="arabicPeriod" startAt="2"/>
            </a:pPr>
            <a:r>
              <a:rPr lang="en-GB" sz="2800" dirty="0" smtClean="0"/>
              <a:t>Gardens in the 19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century.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THE VICTORIAN GARDENER</a:t>
            </a:r>
            <a:endParaRPr lang="en-GB" sz="2000" b="1" dirty="0"/>
          </a:p>
        </p:txBody>
      </p:sp>
      <p:pic>
        <p:nvPicPr>
          <p:cNvPr id="1026" name="Picture 2" descr="C:\Users\Provost\Documents\Garden History\Gresham lecture\Victorian gard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48748"/>
            <a:ext cx="4032448" cy="537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TULIP TREE, KEW GARDENS</a:t>
            </a:r>
            <a:endParaRPr lang="en-GB" sz="2000" b="1" dirty="0"/>
          </a:p>
        </p:txBody>
      </p:sp>
      <p:pic>
        <p:nvPicPr>
          <p:cNvPr id="7170" name="Picture 2" descr="C:\Users\Provost\Pictures\My Pictures\My Pictures\Gresham garden lecture\Tulip Tree, K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64818"/>
            <a:ext cx="3744416" cy="5639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vost\Pictures\My Pictures\My Pictures\Gresham garden lecture\Frederick, Prince of W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908720"/>
            <a:ext cx="3744416" cy="540552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FREDERICK, PRINCE OF WALES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5" descr="Carlton House garden, 1760, by Woollet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34" r="3234"/>
          <a:stretch>
            <a:fillRect/>
          </a:stretch>
        </p:blipFill>
        <p:spPr>
          <a:xfrm>
            <a:off x="1411487" y="612774"/>
            <a:ext cx="6347256" cy="476044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/>
              <a:t>GARDEN OF CARLTON HOUSE 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FREDERICK, PRINCE OF WALES and AUGUSTA, PRINCESS OF WALES</a:t>
            </a:r>
            <a:endParaRPr lang="en-GB" sz="2000" b="1" dirty="0"/>
          </a:p>
        </p:txBody>
      </p:sp>
      <p:pic>
        <p:nvPicPr>
          <p:cNvPr id="3074" name="Picture 2" descr="C:\Users\Provost\Pictures\My Pictures\My Pictures\Gresham garden lecture\Frederick, Prince of W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059441" cy="4541504"/>
          </a:xfrm>
          <a:prstGeom prst="rect">
            <a:avLst/>
          </a:prstGeom>
          <a:noFill/>
        </p:spPr>
      </p:pic>
      <p:pic>
        <p:nvPicPr>
          <p:cNvPr id="3075" name="Picture 3" descr="C:\Users\Provost\Pictures\My Pictures\My Pictures\Gresham garden lecture\Augusta, Princess of W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600" y="1772816"/>
            <a:ext cx="295343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AVERAGE (median) PRICE OF PLANTS SOLD</a:t>
            </a:r>
            <a:endParaRPr lang="en-GB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96750"/>
          <a:ext cx="7355160" cy="5306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270"/>
                <a:gridCol w="3679890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DECADE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MEDIAN</a:t>
                      </a:r>
                      <a:r>
                        <a:rPr lang="en-GB" baseline="0" dirty="0" smtClean="0"/>
                        <a:t> REAL PRICE </a:t>
                      </a:r>
                    </a:p>
                    <a:p>
                      <a:pPr algn="ctr"/>
                      <a:r>
                        <a:rPr lang="en-GB" baseline="0" dirty="0" smtClean="0"/>
                        <a:t>(2009 PRICES)</a:t>
                      </a:r>
                      <a:endParaRPr lang="en-GB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1730s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£7.08</a:t>
                      </a:r>
                      <a:endParaRPr lang="en-GB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1750s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£4.04</a:t>
                      </a:r>
                      <a:endParaRPr lang="en-GB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1760s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£9.23</a:t>
                      </a:r>
                      <a:endParaRPr lang="en-GB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1770s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£3.10</a:t>
                      </a:r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1830s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£3.02</a:t>
                      </a:r>
                      <a:endParaRPr lang="en-GB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1860s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£6.46</a:t>
                      </a:r>
                      <a:endParaRPr lang="en-GB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1870s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£9.22</a:t>
                      </a:r>
                      <a:endParaRPr lang="en-GB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1880s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£5.91</a:t>
                      </a:r>
                      <a:endParaRPr lang="en-GB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1890s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£8.63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59632" y="2690336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Gardening and the Garden Industry today.</a:t>
            </a:r>
          </a:p>
          <a:p>
            <a:pPr marL="514350" indent="-514350">
              <a:buAutoNum type="arabicPeriod" startAt="2"/>
            </a:pPr>
            <a:r>
              <a:rPr lang="en-GB" sz="2800" dirty="0" smtClean="0"/>
              <a:t>The growth of the industry since 1660.</a:t>
            </a:r>
          </a:p>
          <a:p>
            <a:pPr marL="514350" indent="-514350">
              <a:buAutoNum type="arabicPeriod" startAt="2"/>
            </a:pPr>
            <a:r>
              <a:rPr lang="en-GB" sz="2800" dirty="0" smtClean="0"/>
              <a:t>Nurseries and the plants they sold.</a:t>
            </a:r>
          </a:p>
          <a:p>
            <a:pPr marL="514350" indent="-514350">
              <a:buAutoNum type="arabicPeriod" startAt="2"/>
            </a:pPr>
            <a:r>
              <a:rPr lang="en-GB" sz="2800" dirty="0" smtClean="0"/>
              <a:t>A royal garden and its plants.</a:t>
            </a:r>
          </a:p>
          <a:p>
            <a:pPr marL="514350" indent="-514350">
              <a:buAutoNum type="arabicPeriod" startAt="2"/>
            </a:pPr>
            <a:r>
              <a:rPr lang="en-GB" sz="2800" dirty="0" smtClean="0">
                <a:solidFill>
                  <a:srgbClr val="008000"/>
                </a:solidFill>
              </a:rPr>
              <a:t>Gardens in the 19</a:t>
            </a:r>
            <a:r>
              <a:rPr lang="en-GB" sz="2800" baseline="30000" dirty="0" smtClean="0">
                <a:solidFill>
                  <a:srgbClr val="008000"/>
                </a:solidFill>
              </a:rPr>
              <a:t>th</a:t>
            </a:r>
            <a:r>
              <a:rPr lang="en-GB" sz="2800" dirty="0" smtClean="0">
                <a:solidFill>
                  <a:srgbClr val="008000"/>
                </a:solidFill>
              </a:rPr>
              <a:t> century.</a:t>
            </a:r>
            <a:endParaRPr lang="en-GB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5" descr="Haddenham 1820 v.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2233" y="612774"/>
            <a:ext cx="6347256" cy="476044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510952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 smtClean="0"/>
              <a:t>COTTAGE GARDENS IN HADDENHAM, BUCKS</a:t>
            </a:r>
          </a:p>
          <a:p>
            <a:pPr algn="ctr"/>
            <a:r>
              <a:rPr lang="en-GB" sz="2000" b="1" dirty="0" smtClean="0"/>
              <a:t>C.1830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THE GARDEN OF GRESHAM COLLEGE</a:t>
            </a:r>
            <a:endParaRPr lang="en-GB" sz="2000" b="1" dirty="0"/>
          </a:p>
        </p:txBody>
      </p:sp>
      <p:pic>
        <p:nvPicPr>
          <p:cNvPr id="6146" name="Picture 2" descr="C:\Users\Provost\Pictures\My Pictures\My Pictures\Gresham garden lecture\Gresham Coll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934520" cy="5081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ALAN TITCHMARSH and CHARLIE DIMMOCK</a:t>
            </a:r>
            <a:endParaRPr lang="en-GB" sz="2000" b="1" dirty="0"/>
          </a:p>
        </p:txBody>
      </p:sp>
      <p:pic>
        <p:nvPicPr>
          <p:cNvPr id="6146" name="Picture 2" descr="C:\Users\Provost\Pictures\My Pictures\My Pictures\Gresham garden lecture\Alan Titchmarsh and Charlie Dimm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18" y="1916831"/>
            <a:ext cx="6826542" cy="4465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ASPIDISTRA</a:t>
            </a:r>
            <a:endParaRPr lang="en-GB" sz="2000" b="1" dirty="0"/>
          </a:p>
        </p:txBody>
      </p:sp>
      <p:pic>
        <p:nvPicPr>
          <p:cNvPr id="4098" name="Picture 2" descr="C:\Users\Provost\Pictures\My Pictures\My Pictures\Gresham garden lecture\Aspidis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Stourhea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1403648" y="612775"/>
            <a:ext cx="6264696" cy="46985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/>
              <a:t>STOURHEAD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AURICULA</a:t>
            </a:r>
            <a:endParaRPr lang="en-GB" sz="2000" b="1" dirty="0"/>
          </a:p>
        </p:txBody>
      </p:sp>
      <p:pic>
        <p:nvPicPr>
          <p:cNvPr id="5122" name="Picture 2" descr="C:\Users\Provost\Pictures\My Pictures\My Pictures\Gresham garden lecture\Auric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692686" cy="5116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THE GARDENER’S BOY</a:t>
            </a:r>
            <a:endParaRPr lang="en-GB" sz="2000" b="1" dirty="0"/>
          </a:p>
        </p:txBody>
      </p:sp>
      <p:pic>
        <p:nvPicPr>
          <p:cNvPr id="2050" name="Picture 2" descr="C:\Users\Provost\Documents\Garden History\Gresham lecture\Gardener's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91263"/>
            <a:ext cx="6034060" cy="5204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Victorian garden gnom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6" r="256"/>
          <a:stretch>
            <a:fillRect/>
          </a:stretch>
        </p:blipFill>
        <p:spPr>
          <a:xfrm>
            <a:off x="1315476" y="612774"/>
            <a:ext cx="6352868" cy="47646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/>
              <a:t>VICTORIAN GARDEN GNOME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Fishbourne Palace garde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1331639" y="612774"/>
            <a:ext cx="6347255" cy="47604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/>
              <a:t>FISHBOURNE ROMAN PALACE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POMPEII – THE HOUSE OF THE PAINTERS</a:t>
            </a:r>
            <a:endParaRPr lang="en-GB" sz="2000" b="1" dirty="0"/>
          </a:p>
        </p:txBody>
      </p:sp>
      <p:pic>
        <p:nvPicPr>
          <p:cNvPr id="5122" name="Picture 2" descr="C:\Users\Provost\Pictures\My Pictures\My Pictures\Gresham garden lecture\Pompeii - House of the Paint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971" y="1988840"/>
            <a:ext cx="6079357" cy="455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Monastery of St Ga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55" r="3855"/>
          <a:stretch>
            <a:fillRect/>
          </a:stretch>
        </p:blipFill>
        <p:spPr>
          <a:xfrm>
            <a:off x="1259632" y="612774"/>
            <a:ext cx="6408712" cy="48324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/>
              <a:t>MONASTERY OF ST. GALL, France</a:t>
            </a:r>
          </a:p>
          <a:p>
            <a:pPr algn="ctr"/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593</Words>
  <Application>Microsoft Macintosh PowerPoint</Application>
  <PresentationFormat>On-screen Show (4:3)</PresentationFormat>
  <Paragraphs>175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Hidden Face of British Gardening</vt:lpstr>
      <vt:lpstr>Calke Abbey</vt:lpstr>
      <vt:lpstr>THE VICTORIAN GARDENER</vt:lpstr>
      <vt:lpstr>Slide 4</vt:lpstr>
      <vt:lpstr>THE GARDENER’S BOY</vt:lpstr>
      <vt:lpstr>Slide 6</vt:lpstr>
      <vt:lpstr>Slide 7</vt:lpstr>
      <vt:lpstr>POMPEII – THE HOUSE OF THE PAINTERS</vt:lpstr>
      <vt:lpstr>Slide 9</vt:lpstr>
      <vt:lpstr>CONTENTS</vt:lpstr>
      <vt:lpstr>Contents</vt:lpstr>
      <vt:lpstr>GARDEN CENTRE TODAY</vt:lpstr>
      <vt:lpstr>Slide 13</vt:lpstr>
      <vt:lpstr>Slide 14</vt:lpstr>
      <vt:lpstr>GARDENING TODAY – THE ECONOMIC IMPACT</vt:lpstr>
      <vt:lpstr>GARDENING TODAY – THE ECONOMIC IMPACT</vt:lpstr>
      <vt:lpstr>GARDENING TODAY – THE ECONOMIC IMPACT</vt:lpstr>
      <vt:lpstr>CONTENTS</vt:lpstr>
      <vt:lpstr>Slide 19</vt:lpstr>
      <vt:lpstr>Slide 20</vt:lpstr>
      <vt:lpstr>Slide 21</vt:lpstr>
      <vt:lpstr>CONTENTS</vt:lpstr>
      <vt:lpstr>THE MOST EXPENSIVE PLANTS : 1650-1900</vt:lpstr>
      <vt:lpstr>Slide 24</vt:lpstr>
      <vt:lpstr>Slide 25</vt:lpstr>
      <vt:lpstr>Slide 26</vt:lpstr>
      <vt:lpstr>LARIX KAEMPFERI</vt:lpstr>
      <vt:lpstr>CASTANEA CHRYSOPHYLLA</vt:lpstr>
      <vt:lpstr>Slide 29</vt:lpstr>
      <vt:lpstr>TULIP TREE, KEW GARDENS</vt:lpstr>
      <vt:lpstr>FREDERICK, PRINCE OF WALES</vt:lpstr>
      <vt:lpstr>Slide 32</vt:lpstr>
      <vt:lpstr>FREDERICK, PRINCE OF WALES and AUGUSTA, PRINCESS OF WALES</vt:lpstr>
      <vt:lpstr>AVERAGE (median) PRICE OF PLANTS SOLD</vt:lpstr>
      <vt:lpstr>CONTENTS</vt:lpstr>
      <vt:lpstr>Slide 36</vt:lpstr>
      <vt:lpstr>THE GARDEN OF GRESHAM COLLEGE</vt:lpstr>
      <vt:lpstr>ALAN TITCHMARSH and CHARLIE DIMMOCK</vt:lpstr>
      <vt:lpstr>ASPIDISTRA</vt:lpstr>
      <vt:lpstr>AURICULA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Hidden Face of British gardening</dc:title>
  <dc:creator>Roderick Floud</dc:creator>
  <cp:lastModifiedBy>sophie norton</cp:lastModifiedBy>
  <cp:revision>66</cp:revision>
  <dcterms:created xsi:type="dcterms:W3CDTF">2011-05-12T15:12:45Z</dcterms:created>
  <dcterms:modified xsi:type="dcterms:W3CDTF">2011-05-19T10:04:13Z</dcterms:modified>
</cp:coreProperties>
</file>