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handoutMasterIdLst>
    <p:handoutMasterId r:id="rId22"/>
  </p:handoutMasterIdLst>
  <p:sldIdLst>
    <p:sldId id="842" r:id="rId3"/>
    <p:sldId id="987" r:id="rId4"/>
    <p:sldId id="1050" r:id="rId5"/>
    <p:sldId id="1065" r:id="rId6"/>
    <p:sldId id="1066" r:id="rId7"/>
    <p:sldId id="1067" r:id="rId8"/>
    <p:sldId id="1068" r:id="rId9"/>
    <p:sldId id="1069" r:id="rId10"/>
    <p:sldId id="1070" r:id="rId11"/>
    <p:sldId id="1071" r:id="rId12"/>
    <p:sldId id="1072" r:id="rId13"/>
    <p:sldId id="1073" r:id="rId14"/>
    <p:sldId id="1074" r:id="rId15"/>
    <p:sldId id="1075" r:id="rId16"/>
    <p:sldId id="1077" r:id="rId17"/>
    <p:sldId id="1078" r:id="rId18"/>
    <p:sldId id="1079" r:id="rId19"/>
    <p:sldId id="930" r:id="rId20"/>
  </p:sldIdLst>
  <p:sldSz cx="9906000" cy="6858000" type="A4"/>
  <p:notesSz cx="9863138" cy="6731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FF"/>
    <a:srgbClr val="FFFF66"/>
    <a:srgbClr val="00FFFF"/>
    <a:srgbClr val="0099FF"/>
    <a:srgbClr val="FF9933"/>
    <a:srgbClr val="99CC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6" autoAdjust="0"/>
    <p:restoredTop sz="93241" autoAdjust="0"/>
  </p:normalViewPr>
  <p:slideViewPr>
    <p:cSldViewPr snapToGrid="0">
      <p:cViewPr>
        <p:scale>
          <a:sx n="83" d="100"/>
          <a:sy n="83" d="100"/>
        </p:scale>
        <p:origin x="-168" y="-72"/>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4" name="Rectangle 4"/>
          <p:cNvSpPr>
            <a:spLocks noGrp="1" noChangeArrowheads="1"/>
          </p:cNvSpPr>
          <p:nvPr>
            <p:ph type="ftr" sz="quarter" idx="2"/>
          </p:nvPr>
        </p:nvSpPr>
        <p:spPr bwMode="auto">
          <a:xfrm>
            <a:off x="576263" y="6394450"/>
            <a:ext cx="3368675" cy="336550"/>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b" anchorCtr="0" compatLnSpc="1">
            <a:prstTxWarp prst="textNoShape">
              <a:avLst/>
            </a:prstTxWarp>
          </a:bodyPr>
          <a:lstStyle>
            <a:lvl1pPr defTabSz="866775">
              <a:spcBef>
                <a:spcPct val="0"/>
              </a:spcBef>
              <a:buClrTx/>
              <a:defRPr sz="700" b="0" dirty="0">
                <a:latin typeface="Trebuchet MS" pitchFamily="34" charset="0"/>
              </a:defRPr>
            </a:lvl1pPr>
          </a:lstStyle>
          <a:p>
            <a:pPr>
              <a:defRPr/>
            </a:pPr>
            <a:r>
              <a:rPr lang="en-US"/>
              <a:t>© centre for economics and business research ltd </a:t>
            </a:r>
            <a:fld id="{55B03903-0F32-4286-B487-9572E6464586}" type="datetime3">
              <a:rPr lang="en-US"/>
              <a:pPr>
                <a:defRPr/>
              </a:pPr>
              <a:t>19 November 2012</a:t>
            </a:fld>
            <a:endParaRPr lang="en-US"/>
          </a:p>
        </p:txBody>
      </p:sp>
      <p:sp>
        <p:nvSpPr>
          <p:cNvPr id="204805" name="Rectangle 5"/>
          <p:cNvSpPr>
            <a:spLocks noGrp="1" noChangeArrowheads="1"/>
          </p:cNvSpPr>
          <p:nvPr>
            <p:ph type="sldNum" sz="quarter" idx="3"/>
          </p:nvPr>
        </p:nvSpPr>
        <p:spPr bwMode="auto">
          <a:xfrm>
            <a:off x="8383588" y="6394450"/>
            <a:ext cx="903287" cy="336550"/>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b" anchorCtr="0" compatLnSpc="1">
            <a:prstTxWarp prst="textNoShape">
              <a:avLst/>
            </a:prstTxWarp>
          </a:bodyPr>
          <a:lstStyle>
            <a:lvl1pPr algn="r" defTabSz="866775">
              <a:spcBef>
                <a:spcPct val="0"/>
              </a:spcBef>
              <a:buClrTx/>
              <a:defRPr sz="900" b="0">
                <a:latin typeface="Trebuchet MS" pitchFamily="34" charset="0"/>
              </a:defRPr>
            </a:lvl1pPr>
          </a:lstStyle>
          <a:p>
            <a:pPr>
              <a:defRPr/>
            </a:pPr>
            <a:fld id="{82FEADA2-6619-48F5-9AB4-F9D18D7AC96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t" anchorCtr="0" compatLnSpc="1">
            <a:prstTxWarp prst="textNoShape">
              <a:avLst/>
            </a:prstTxWarp>
          </a:bodyPr>
          <a:lstStyle>
            <a:lvl1pPr defTabSz="866775">
              <a:spcBef>
                <a:spcPct val="0"/>
              </a:spcBef>
              <a:buClrTx/>
              <a:defRPr sz="1100" b="0" dirty="0">
                <a:latin typeface="AvantGarde" charset="0"/>
              </a:defRPr>
            </a:lvl1pPr>
          </a:lstStyle>
          <a:p>
            <a:pPr>
              <a:defRPr/>
            </a:pPr>
            <a:endParaRPr lang="en-US"/>
          </a:p>
        </p:txBody>
      </p:sp>
      <p:sp>
        <p:nvSpPr>
          <p:cNvPr id="21507" name="Rectangle 3"/>
          <p:cNvSpPr>
            <a:spLocks noGrp="1" noChangeArrowheads="1"/>
          </p:cNvSpPr>
          <p:nvPr>
            <p:ph type="dt" idx="1"/>
          </p:nvPr>
        </p:nvSpPr>
        <p:spPr bwMode="auto">
          <a:xfrm>
            <a:off x="5588000" y="0"/>
            <a:ext cx="4275138" cy="336550"/>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t" anchorCtr="0" compatLnSpc="1">
            <a:prstTxWarp prst="textNoShape">
              <a:avLst/>
            </a:prstTxWarp>
          </a:bodyPr>
          <a:lstStyle>
            <a:lvl1pPr algn="r" defTabSz="866775">
              <a:spcBef>
                <a:spcPct val="0"/>
              </a:spcBef>
              <a:buClrTx/>
              <a:defRPr sz="1100" b="0" dirty="0">
                <a:latin typeface="AvantGarde"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108325" y="503238"/>
            <a:ext cx="3646488" cy="25241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1314450" y="3195638"/>
            <a:ext cx="7234238" cy="3032125"/>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394450"/>
            <a:ext cx="4276725" cy="336550"/>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b" anchorCtr="0" compatLnSpc="1">
            <a:prstTxWarp prst="textNoShape">
              <a:avLst/>
            </a:prstTxWarp>
          </a:bodyPr>
          <a:lstStyle>
            <a:lvl1pPr defTabSz="866775">
              <a:spcBef>
                <a:spcPct val="0"/>
              </a:spcBef>
              <a:buClrTx/>
              <a:defRPr sz="1100" b="0" dirty="0">
                <a:latin typeface="AvantGarde" charset="0"/>
              </a:defRPr>
            </a:lvl1pPr>
          </a:lstStyle>
          <a:p>
            <a:pPr>
              <a:defRPr/>
            </a:pPr>
            <a:endParaRPr lang="en-US"/>
          </a:p>
        </p:txBody>
      </p:sp>
      <p:sp>
        <p:nvSpPr>
          <p:cNvPr id="21511" name="Rectangle 7"/>
          <p:cNvSpPr>
            <a:spLocks noGrp="1" noChangeArrowheads="1"/>
          </p:cNvSpPr>
          <p:nvPr>
            <p:ph type="sldNum" sz="quarter" idx="5"/>
          </p:nvPr>
        </p:nvSpPr>
        <p:spPr bwMode="auto">
          <a:xfrm>
            <a:off x="5588000" y="6394450"/>
            <a:ext cx="4275138" cy="336550"/>
          </a:xfrm>
          <a:prstGeom prst="rect">
            <a:avLst/>
          </a:prstGeom>
          <a:noFill/>
          <a:ln>
            <a:noFill/>
          </a:ln>
          <a:effectLst/>
          <a:extLst>
            <a:ext uri="{909E8E84-426E-40DD-AFC4-6F175D3DCCD1}"/>
            <a:ext uri="{91240B29-F687-4F45-9708-019B960494DF}"/>
            <a:ext uri="{AF507438-7753-43E0-B8FC-AC1667EBCBE1}"/>
          </a:extLst>
        </p:spPr>
        <p:txBody>
          <a:bodyPr vert="horz" wrap="square" lIns="86658" tIns="43329" rIns="86658" bIns="43329" numCol="1" anchor="b" anchorCtr="0" compatLnSpc="1">
            <a:prstTxWarp prst="textNoShape">
              <a:avLst/>
            </a:prstTxWarp>
          </a:bodyPr>
          <a:lstStyle>
            <a:lvl1pPr algn="r" defTabSz="866775">
              <a:spcBef>
                <a:spcPct val="0"/>
              </a:spcBef>
              <a:buClrTx/>
              <a:defRPr sz="1100" b="0">
                <a:latin typeface="AvantGarde" charset="0"/>
              </a:defRPr>
            </a:lvl1pPr>
          </a:lstStyle>
          <a:p>
            <a:pPr>
              <a:defRPr/>
            </a:pPr>
            <a:fld id="{5B4C6F17-DFB8-4FB2-93D3-441233B43A1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vantGarde" charset="0"/>
        <a:ea typeface="+mn-ea"/>
        <a:cs typeface="+mn-cs"/>
      </a:defRPr>
    </a:lvl1pPr>
    <a:lvl2pPr marL="457200" algn="l" rtl="0" eaLnBrk="0" fontAlgn="base" hangingPunct="0">
      <a:spcBef>
        <a:spcPct val="30000"/>
      </a:spcBef>
      <a:spcAft>
        <a:spcPct val="0"/>
      </a:spcAft>
      <a:defRPr sz="1200" kern="1200">
        <a:solidFill>
          <a:schemeClr val="tx1"/>
        </a:solidFill>
        <a:latin typeface="AvantGarde" charset="0"/>
        <a:ea typeface="+mn-ea"/>
        <a:cs typeface="+mn-cs"/>
      </a:defRPr>
    </a:lvl2pPr>
    <a:lvl3pPr marL="914400" algn="l" rtl="0" eaLnBrk="0" fontAlgn="base" hangingPunct="0">
      <a:spcBef>
        <a:spcPct val="30000"/>
      </a:spcBef>
      <a:spcAft>
        <a:spcPct val="0"/>
      </a:spcAft>
      <a:defRPr sz="1200" kern="1200">
        <a:solidFill>
          <a:schemeClr val="tx1"/>
        </a:solidFill>
        <a:latin typeface="AvantGarde" charset="0"/>
        <a:ea typeface="+mn-ea"/>
        <a:cs typeface="+mn-cs"/>
      </a:defRPr>
    </a:lvl3pPr>
    <a:lvl4pPr marL="1371600" algn="l" rtl="0" eaLnBrk="0" fontAlgn="base" hangingPunct="0">
      <a:spcBef>
        <a:spcPct val="30000"/>
      </a:spcBef>
      <a:spcAft>
        <a:spcPct val="0"/>
      </a:spcAft>
      <a:defRPr sz="1200" kern="1200">
        <a:solidFill>
          <a:schemeClr val="tx1"/>
        </a:solidFill>
        <a:latin typeface="AvantGarde" charset="0"/>
        <a:ea typeface="+mn-ea"/>
        <a:cs typeface="+mn-cs"/>
      </a:defRPr>
    </a:lvl4pPr>
    <a:lvl5pPr marL="1828800" algn="l" rtl="0" eaLnBrk="0" fontAlgn="base" hangingPunct="0">
      <a:spcBef>
        <a:spcPct val="30000"/>
      </a:spcBef>
      <a:spcAft>
        <a:spcPct val="0"/>
      </a:spcAft>
      <a:defRPr sz="1200" kern="1200">
        <a:solidFill>
          <a:schemeClr val="tx1"/>
        </a:solidFill>
        <a:latin typeface="AvantGard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3951438D-7071-4BA9-8FFD-B16D8DE6DED5}" type="slidenum">
              <a:rPr lang="en-US" smtClean="0">
                <a:latin typeface="AvantGarde"/>
              </a:rPr>
              <a:pPr/>
              <a:t>1</a:t>
            </a:fld>
            <a:endParaRPr lang="en-US" smtClean="0">
              <a:latin typeface="AvantGarde"/>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GB" smtClean="0">
              <a:latin typeface="AvantGard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CFF7FA63-1E82-4EDB-9355-63EB963BCE59}" type="slidenum">
              <a:rPr lang="en-US" smtClean="0">
                <a:latin typeface="AvantGarde"/>
              </a:rPr>
              <a:pPr/>
              <a:t>2</a:t>
            </a:fld>
            <a:endParaRPr lang="en-US" smtClean="0">
              <a:latin typeface="AvantGarde"/>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GB" smtClean="0">
              <a:latin typeface="AvantGard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F1A48093-65CE-4CCC-9BC3-925703C1831C}" type="slidenum">
              <a:rPr lang="en-US" smtClean="0">
                <a:latin typeface="AvantGarde"/>
              </a:rPr>
              <a:pPr/>
              <a:t>3</a:t>
            </a:fld>
            <a:endParaRPr lang="en-US" smtClean="0">
              <a:latin typeface="AvantGarde"/>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GB" smtClean="0">
              <a:latin typeface="AvantGard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05C4A76D-3C4F-4679-91DC-04ADA419F609}" type="slidenum">
              <a:rPr lang="en-US" smtClean="0">
                <a:latin typeface="AvantGarde"/>
              </a:rPr>
              <a:pPr/>
              <a:t>4</a:t>
            </a:fld>
            <a:endParaRPr lang="en-US" smtClean="0">
              <a:latin typeface="AvantGarde"/>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en-GB" smtClean="0">
              <a:latin typeface="AvantGard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CE7C2153-E67F-4A3C-BC08-1128638859B6}" type="slidenum">
              <a:rPr lang="en-US" smtClean="0">
                <a:latin typeface="AvantGarde"/>
              </a:rPr>
              <a:pPr/>
              <a:t>5</a:t>
            </a:fld>
            <a:endParaRPr lang="en-US" smtClean="0">
              <a:latin typeface="AvantGarde"/>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GB" smtClean="0">
              <a:latin typeface="AvantGard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94F4EB4B-E19F-424F-AE06-B6AE03188579}" type="slidenum">
              <a:rPr lang="en-US" smtClean="0">
                <a:latin typeface="AvantGarde"/>
              </a:rPr>
              <a:pPr/>
              <a:t>18</a:t>
            </a:fld>
            <a:endParaRPr lang="en-US" smtClean="0">
              <a:latin typeface="AvantGarde"/>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en-GB" smtClean="0">
              <a:latin typeface="AvantGarde"/>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sticks"/>
          <p:cNvPicPr>
            <a:picLocks noChangeAspect="1" noChangeArrowheads="1"/>
          </p:cNvPicPr>
          <p:nvPr/>
        </p:nvPicPr>
        <p:blipFill>
          <a:blip r:embed="rId2">
            <a:lum bright="20000"/>
          </a:blip>
          <a:srcRect l="3749" b="9993"/>
          <a:stretch>
            <a:fillRect/>
          </a:stretch>
        </p:blipFill>
        <p:spPr bwMode="auto">
          <a:xfrm>
            <a:off x="0" y="2740025"/>
            <a:ext cx="6357938" cy="4117975"/>
          </a:xfrm>
          <a:prstGeom prst="rect">
            <a:avLst/>
          </a:prstGeom>
          <a:noFill/>
          <a:ln w="9525">
            <a:noFill/>
            <a:miter lim="800000"/>
            <a:headEnd/>
            <a:tailEnd/>
          </a:ln>
        </p:spPr>
      </p:pic>
      <p:sp>
        <p:nvSpPr>
          <p:cNvPr id="4099" name="Rectangle 3"/>
          <p:cNvSpPr>
            <a:spLocks noGrp="1" noChangeArrowheads="1"/>
          </p:cNvSpPr>
          <p:nvPr>
            <p:ph type="ctrTitle"/>
          </p:nvPr>
        </p:nvSpPr>
        <p:spPr>
          <a:xfrm>
            <a:off x="742950" y="2895600"/>
            <a:ext cx="8420100" cy="1143000"/>
          </a:xfrm>
        </p:spPr>
        <p:txBody>
          <a:bodyPr/>
          <a:lstStyle>
            <a:lvl1pPr algn="ct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1485900" y="4648200"/>
            <a:ext cx="6934200" cy="1752600"/>
          </a:xfrm>
        </p:spPr>
        <p:txBody>
          <a:bodyPr/>
          <a:lstStyle>
            <a:lvl1pPr algn="ctr">
              <a:defRPr/>
            </a:lvl1pPr>
          </a:lstStyle>
          <a:p>
            <a:pPr lvl="0"/>
            <a:r>
              <a:rPr lang="en-US" noProof="0" smtClean="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3275" y="533400"/>
            <a:ext cx="2195513"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65150" y="533400"/>
            <a:ext cx="643572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5150" y="533400"/>
            <a:ext cx="8783638" cy="428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65150" y="1009650"/>
            <a:ext cx="4314825" cy="5467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32375" y="1009650"/>
            <a:ext cx="4316413" cy="5467350"/>
          </a:xfrm>
        </p:spPr>
        <p:txBody>
          <a:bodyPr/>
          <a:lstStyle/>
          <a:p>
            <a:pPr lvl="0"/>
            <a:endParaRPr lang="en-GB" noProof="0"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AD06624-BDB7-4510-B978-E0B74659F067}" type="datetimeFigureOut">
              <a:rPr lang="en-GB"/>
              <a:pPr>
                <a:defRPr/>
              </a:pPr>
              <a:t>19/11/2012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E3BC76-55D0-4589-810F-771DFC6F7BA8}"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15879B6-8342-4CDE-933D-5CF6284250AC}" type="datetimeFigureOut">
              <a:rPr lang="en-GB"/>
              <a:pPr>
                <a:defRPr/>
              </a:pPr>
              <a:t>19/11/2012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3CCD96E-22FA-4801-AF02-60DDB93D7C2F}"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342DCB-962B-4761-8D9A-0A2FF37DA30C}" type="datetimeFigureOut">
              <a:rPr lang="en-GB"/>
              <a:pPr>
                <a:defRPr/>
              </a:pPr>
              <a:t>19/11/2012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8E1CDC-F6B9-493E-87E3-127B4F7C7072}"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5B83EEA-83BC-4FC3-8E17-1A04FAF20BD1}" type="datetimeFigureOut">
              <a:rPr lang="en-GB"/>
              <a:pPr>
                <a:defRPr/>
              </a:pPr>
              <a:t>19/11/2012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2AE1702-16AE-4906-BC2D-50B51D444B2E}"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026DC17-1CBA-4D24-B629-BE5BE37FB57E}" type="datetimeFigureOut">
              <a:rPr lang="en-GB"/>
              <a:pPr>
                <a:defRPr/>
              </a:pPr>
              <a:t>19/11/2012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6DAF3BC-FFD2-4AAC-B5C1-A441F3E19EAB}"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B09C5F9-C2A9-4608-B334-230456FB3CC4}" type="datetimeFigureOut">
              <a:rPr lang="en-GB"/>
              <a:pPr>
                <a:defRPr/>
              </a:pPr>
              <a:t>19/11/2012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4228401-96E6-4B85-8068-286D4C5987BB}"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6644AE-F869-401E-8FC3-4B3695780A4C}" type="datetimeFigureOut">
              <a:rPr lang="en-GB"/>
              <a:pPr>
                <a:defRPr/>
              </a:pPr>
              <a:t>19/11/2012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0F4519B-A8AF-4DEE-8552-7BEE88266463}"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CF71A6-A732-4541-8F8B-52D417F59085}" type="datetimeFigureOut">
              <a:rPr lang="en-GB"/>
              <a:pPr>
                <a:defRPr/>
              </a:pPr>
              <a:t>19/11/2012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0CA8BF-00B0-4427-B615-DCF94A8E7C2D}"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F04BEE-9DA3-46DB-9106-F9F020BF5438}" type="datetimeFigureOut">
              <a:rPr lang="en-GB"/>
              <a:pPr>
                <a:defRPr/>
              </a:pPr>
              <a:t>19/11/2012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BFB256-3BE9-48D3-8C8E-100B7471122C}"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641580C-1671-409C-A169-5AD498531FF8}" type="datetimeFigureOut">
              <a:rPr lang="en-GB"/>
              <a:pPr>
                <a:defRPr/>
              </a:pPr>
              <a:t>19/11/2012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5D2A977-D697-42C3-A0C4-A6FDC36E6DF3}"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1963FFF-5C00-4378-9F39-8081A3688EEB}" type="datetimeFigureOut">
              <a:rPr lang="en-GB"/>
              <a:pPr>
                <a:defRPr/>
              </a:pPr>
              <a:t>19/11/2012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DF7ED2-30CD-4C89-8942-71AB7C68C65F}"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5150" y="1009650"/>
            <a:ext cx="4314825" cy="546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1009650"/>
            <a:ext cx="4316413" cy="546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ticks"/>
          <p:cNvPicPr>
            <a:picLocks noChangeAspect="1" noChangeArrowheads="1"/>
          </p:cNvPicPr>
          <p:nvPr/>
        </p:nvPicPr>
        <p:blipFill>
          <a:blip r:embed="rId14">
            <a:lum bright="20000"/>
          </a:blip>
          <a:srcRect l="3749" b="9993"/>
          <a:stretch>
            <a:fillRect/>
          </a:stretch>
        </p:blipFill>
        <p:spPr bwMode="auto">
          <a:xfrm>
            <a:off x="0" y="2740025"/>
            <a:ext cx="6357938" cy="4117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565150" y="533400"/>
            <a:ext cx="8783638"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65150" y="1009650"/>
            <a:ext cx="8783638" cy="546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Line 11"/>
          <p:cNvSpPr>
            <a:spLocks noChangeShapeType="1"/>
          </p:cNvSpPr>
          <p:nvPr/>
        </p:nvSpPr>
        <p:spPr bwMode="auto">
          <a:xfrm flipV="1">
            <a:off x="565150" y="533400"/>
            <a:ext cx="8783638" cy="0"/>
          </a:xfrm>
          <a:prstGeom prst="line">
            <a:avLst/>
          </a:prstGeom>
          <a:noFill/>
          <a:ln w="25400">
            <a:solidFill>
              <a:srgbClr val="49849B"/>
            </a:solidFill>
            <a:round/>
            <a:headEnd/>
            <a:tailEnd/>
          </a:ln>
          <a:effectLst/>
          <a:extLst>
            <a:ext uri="{909E8E84-426E-40DD-AFC4-6F175D3DCCD1}"/>
            <a:ext uri="{AF507438-7753-43E0-B8FC-AC1667EBCBE1}"/>
          </a:extLst>
        </p:spPr>
        <p:txBody>
          <a:bodyPr/>
          <a:lstStyle/>
          <a:p>
            <a:pPr>
              <a:spcBef>
                <a:spcPct val="20000"/>
              </a:spcBef>
              <a:buClr>
                <a:srgbClr val="000000"/>
              </a:buClr>
              <a:defRPr/>
            </a:pPr>
            <a:endParaRPr lang="en-GB" dirty="0">
              <a:latin typeface="Arial" pitchFamily="34" charset="0"/>
            </a:endParaRPr>
          </a:p>
        </p:txBody>
      </p:sp>
      <p:sp>
        <p:nvSpPr>
          <p:cNvPr id="1036" name="Line 12"/>
          <p:cNvSpPr>
            <a:spLocks noChangeShapeType="1"/>
          </p:cNvSpPr>
          <p:nvPr/>
        </p:nvSpPr>
        <p:spPr bwMode="auto">
          <a:xfrm>
            <a:off x="565150" y="6629400"/>
            <a:ext cx="8783638" cy="0"/>
          </a:xfrm>
          <a:prstGeom prst="line">
            <a:avLst/>
          </a:prstGeom>
          <a:noFill/>
          <a:ln w="25400">
            <a:solidFill>
              <a:srgbClr val="49849B"/>
            </a:solidFill>
            <a:round/>
            <a:headEnd/>
            <a:tailEnd/>
          </a:ln>
          <a:effectLst/>
          <a:extLst>
            <a:ext uri="{909E8E84-426E-40DD-AFC4-6F175D3DCCD1}"/>
            <a:ext uri="{AF507438-7753-43E0-B8FC-AC1667EBCBE1}"/>
          </a:extLst>
        </p:spPr>
        <p:txBody>
          <a:bodyPr/>
          <a:lstStyle/>
          <a:p>
            <a:pPr>
              <a:spcBef>
                <a:spcPct val="20000"/>
              </a:spcBef>
              <a:buClr>
                <a:srgbClr val="000000"/>
              </a:buClr>
              <a:defRPr/>
            </a:pPr>
            <a:endParaRPr lang="en-GB" dirty="0">
              <a:latin typeface="Arial" pitchFamily="34" charset="0"/>
            </a:endParaRPr>
          </a:p>
        </p:txBody>
      </p:sp>
      <p:sp>
        <p:nvSpPr>
          <p:cNvPr id="1038" name="Text Box 14"/>
          <p:cNvSpPr txBox="1">
            <a:spLocks noChangeArrowheads="1"/>
          </p:cNvSpPr>
          <p:nvPr/>
        </p:nvSpPr>
        <p:spPr bwMode="auto">
          <a:xfrm>
            <a:off x="482600" y="6629400"/>
            <a:ext cx="2405063" cy="2460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20000"/>
              </a:spcBef>
              <a:buClr>
                <a:srgbClr val="000000"/>
              </a:buClr>
              <a:defRPr/>
            </a:pPr>
            <a:r>
              <a:rPr lang="en-US" sz="1000" dirty="0">
                <a:solidFill>
                  <a:srgbClr val="49849B"/>
                </a:solidFill>
                <a:latin typeface="Browallia New" pitchFamily="34" charset="-34"/>
              </a:rPr>
              <a:t>© </a:t>
            </a:r>
            <a:r>
              <a:rPr lang="en-US" sz="1000" dirty="0">
                <a:solidFill>
                  <a:srgbClr val="49849B"/>
                </a:solidFill>
                <a:latin typeface="Browallia New" pitchFamily="34" charset="-34"/>
              </a:rPr>
              <a:t>Centre </a:t>
            </a:r>
            <a:r>
              <a:rPr lang="en-US" sz="1000" dirty="0">
                <a:solidFill>
                  <a:srgbClr val="49849B"/>
                </a:solidFill>
                <a:latin typeface="Browallia New" pitchFamily="34" charset="-34"/>
              </a:rPr>
              <a:t>for economics and business research ltd, </a:t>
            </a:r>
            <a:r>
              <a:rPr lang="en-US" sz="1000" dirty="0">
                <a:solidFill>
                  <a:srgbClr val="49849B"/>
                </a:solidFill>
                <a:latin typeface="Browallia New" pitchFamily="34" charset="-34"/>
              </a:rPr>
              <a:t>2012</a:t>
            </a:r>
            <a:endParaRPr lang="en-US" sz="1000" dirty="0">
              <a:solidFill>
                <a:srgbClr val="49849B"/>
              </a:solidFill>
              <a:latin typeface="Browallia New" pitchFamily="34" charset="-34"/>
            </a:endParaRPr>
          </a:p>
        </p:txBody>
      </p:sp>
      <p:sp>
        <p:nvSpPr>
          <p:cNvPr id="1039" name="Text Box 15"/>
          <p:cNvSpPr txBox="1">
            <a:spLocks noChangeArrowheads="1"/>
          </p:cNvSpPr>
          <p:nvPr/>
        </p:nvSpPr>
        <p:spPr bwMode="auto">
          <a:xfrm>
            <a:off x="9096375" y="6615113"/>
            <a:ext cx="339725" cy="2444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spcBef>
                <a:spcPct val="20000"/>
              </a:spcBef>
              <a:buClr>
                <a:srgbClr val="000000"/>
              </a:buClr>
              <a:defRPr/>
            </a:pPr>
            <a:fld id="{206D682F-3FAC-4707-958E-708356150601}" type="slidenum">
              <a:rPr lang="en-US" sz="1000" b="0">
                <a:latin typeface="AvantGarde" charset="0"/>
              </a:rPr>
              <a:pPr algn="r">
                <a:spcBef>
                  <a:spcPct val="20000"/>
                </a:spcBef>
                <a:buClr>
                  <a:srgbClr val="000000"/>
                </a:buClr>
                <a:defRPr/>
              </a:pPr>
              <a:t>‹#›</a:t>
            </a:fld>
            <a:endParaRPr lang="en-US" sz="1000" b="0" dirty="0">
              <a:latin typeface="AvantGarde" charset="0"/>
            </a:endParaRPr>
          </a:p>
        </p:txBody>
      </p:sp>
    </p:spTree>
  </p:cSld>
  <p:clrMap bg1="lt1" tx1="dk1" bg2="lt2" tx2="dk2" accent1="accent1" accent2="accent2" accent3="accent3" accent4="accent4" accent5="accent5" accent6="accent6" hlink="hlink" folHlink="folHlink"/>
  <p:sldLayoutIdLst>
    <p:sldLayoutId id="2147483685"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ransition>
    <p:wipe dir="r"/>
  </p:transition>
  <p:txStyles>
    <p:titleStyle>
      <a:lvl1pPr algn="l" rtl="0" eaLnBrk="0" fontAlgn="base" hangingPunct="0">
        <a:spcBef>
          <a:spcPct val="0"/>
        </a:spcBef>
        <a:spcAft>
          <a:spcPct val="0"/>
        </a:spcAft>
        <a:defRPr sz="1600" b="1">
          <a:solidFill>
            <a:srgbClr val="49849B"/>
          </a:solidFill>
          <a:latin typeface="+mj-lt"/>
          <a:ea typeface="+mj-ea"/>
          <a:cs typeface="+mj-cs"/>
        </a:defRPr>
      </a:lvl1pPr>
      <a:lvl2pPr algn="l" rtl="0" eaLnBrk="0" fontAlgn="base" hangingPunct="0">
        <a:spcBef>
          <a:spcPct val="0"/>
        </a:spcBef>
        <a:spcAft>
          <a:spcPct val="0"/>
        </a:spcAft>
        <a:defRPr sz="1600" b="1">
          <a:solidFill>
            <a:srgbClr val="49849B"/>
          </a:solidFill>
          <a:latin typeface="Arial Rounded MT Bold" pitchFamily="34" charset="0"/>
        </a:defRPr>
      </a:lvl2pPr>
      <a:lvl3pPr algn="l" rtl="0" eaLnBrk="0" fontAlgn="base" hangingPunct="0">
        <a:spcBef>
          <a:spcPct val="0"/>
        </a:spcBef>
        <a:spcAft>
          <a:spcPct val="0"/>
        </a:spcAft>
        <a:defRPr sz="1600" b="1">
          <a:solidFill>
            <a:srgbClr val="49849B"/>
          </a:solidFill>
          <a:latin typeface="Arial Rounded MT Bold" pitchFamily="34" charset="0"/>
        </a:defRPr>
      </a:lvl3pPr>
      <a:lvl4pPr algn="l" rtl="0" eaLnBrk="0" fontAlgn="base" hangingPunct="0">
        <a:spcBef>
          <a:spcPct val="0"/>
        </a:spcBef>
        <a:spcAft>
          <a:spcPct val="0"/>
        </a:spcAft>
        <a:defRPr sz="1600" b="1">
          <a:solidFill>
            <a:srgbClr val="49849B"/>
          </a:solidFill>
          <a:latin typeface="Arial Rounded MT Bold" pitchFamily="34" charset="0"/>
        </a:defRPr>
      </a:lvl4pPr>
      <a:lvl5pPr algn="l" rtl="0" eaLnBrk="0" fontAlgn="base" hangingPunct="0">
        <a:spcBef>
          <a:spcPct val="0"/>
        </a:spcBef>
        <a:spcAft>
          <a:spcPct val="0"/>
        </a:spcAft>
        <a:defRPr sz="1600" b="1">
          <a:solidFill>
            <a:srgbClr val="49849B"/>
          </a:solidFill>
          <a:latin typeface="Arial Rounded MT Bold" pitchFamily="34" charset="0"/>
        </a:defRPr>
      </a:lvl5pPr>
      <a:lvl6pPr marL="457200" algn="l" rtl="0" fontAlgn="base">
        <a:spcBef>
          <a:spcPct val="0"/>
        </a:spcBef>
        <a:spcAft>
          <a:spcPct val="0"/>
        </a:spcAft>
        <a:defRPr sz="1600" b="1">
          <a:solidFill>
            <a:srgbClr val="49849B"/>
          </a:solidFill>
          <a:latin typeface="Arial Rounded MT Bold" pitchFamily="34" charset="0"/>
        </a:defRPr>
      </a:lvl6pPr>
      <a:lvl7pPr marL="914400" algn="l" rtl="0" fontAlgn="base">
        <a:spcBef>
          <a:spcPct val="0"/>
        </a:spcBef>
        <a:spcAft>
          <a:spcPct val="0"/>
        </a:spcAft>
        <a:defRPr sz="1600" b="1">
          <a:solidFill>
            <a:srgbClr val="49849B"/>
          </a:solidFill>
          <a:latin typeface="Arial Rounded MT Bold" pitchFamily="34" charset="0"/>
        </a:defRPr>
      </a:lvl7pPr>
      <a:lvl8pPr marL="1371600" algn="l" rtl="0" fontAlgn="base">
        <a:spcBef>
          <a:spcPct val="0"/>
        </a:spcBef>
        <a:spcAft>
          <a:spcPct val="0"/>
        </a:spcAft>
        <a:defRPr sz="1600" b="1">
          <a:solidFill>
            <a:srgbClr val="49849B"/>
          </a:solidFill>
          <a:latin typeface="Arial Rounded MT Bold" pitchFamily="34" charset="0"/>
        </a:defRPr>
      </a:lvl8pPr>
      <a:lvl9pPr marL="1828800" algn="l" rtl="0" fontAlgn="base">
        <a:spcBef>
          <a:spcPct val="0"/>
        </a:spcBef>
        <a:spcAft>
          <a:spcPct val="0"/>
        </a:spcAft>
        <a:defRPr sz="1600" b="1">
          <a:solidFill>
            <a:srgbClr val="49849B"/>
          </a:solidFill>
          <a:latin typeface="Arial Rounded MT Bold" pitchFamily="34" charset="0"/>
        </a:defRPr>
      </a:lvl9pPr>
    </p:titleStyle>
    <p:bodyStyle>
      <a:lvl1pPr algn="l" rtl="0" eaLnBrk="0" fontAlgn="base" hangingPunct="0">
        <a:spcBef>
          <a:spcPct val="0"/>
        </a:spcBef>
        <a:spcAft>
          <a:spcPts val="1400"/>
        </a:spcAft>
        <a:buClr>
          <a:srgbClr val="000000"/>
        </a:buClr>
        <a:defRPr sz="1400">
          <a:solidFill>
            <a:schemeClr val="tx1"/>
          </a:solidFill>
          <a:latin typeface="+mn-lt"/>
          <a:ea typeface="+mn-ea"/>
          <a:cs typeface="+mn-cs"/>
        </a:defRPr>
      </a:lvl1pPr>
      <a:lvl2pPr marL="476250" indent="-285750" algn="l" rtl="0" eaLnBrk="0" fontAlgn="base" hangingPunct="0">
        <a:spcBef>
          <a:spcPct val="0"/>
        </a:spcBef>
        <a:spcAft>
          <a:spcPts val="1400"/>
        </a:spcAft>
        <a:buClr>
          <a:srgbClr val="000000"/>
        </a:buClr>
        <a:buFont typeface="Wingdings" pitchFamily="2" charset="2"/>
        <a:buChar char="§"/>
        <a:defRPr sz="1400">
          <a:solidFill>
            <a:schemeClr val="tx1"/>
          </a:solidFill>
          <a:latin typeface="+mn-lt"/>
        </a:defRPr>
      </a:lvl2pPr>
      <a:lvl3pPr marL="1184275" indent="-228600" algn="l" rtl="0" eaLnBrk="0" fontAlgn="base" hangingPunct="0">
        <a:spcBef>
          <a:spcPct val="0"/>
        </a:spcBef>
        <a:spcAft>
          <a:spcPts val="1400"/>
        </a:spcAft>
        <a:buClr>
          <a:srgbClr val="000000"/>
        </a:buClr>
        <a:buChar char="•"/>
        <a:defRPr sz="1400">
          <a:solidFill>
            <a:schemeClr val="tx1"/>
          </a:solidFill>
          <a:latin typeface="+mn-lt"/>
        </a:defRPr>
      </a:lvl3pPr>
      <a:lvl4pPr marL="1603375" indent="-228600" algn="l" rtl="0" eaLnBrk="0" fontAlgn="base" hangingPunct="0">
        <a:spcBef>
          <a:spcPct val="0"/>
        </a:spcBef>
        <a:spcAft>
          <a:spcPts val="1400"/>
        </a:spcAft>
        <a:buClr>
          <a:srgbClr val="000000"/>
        </a:buClr>
        <a:buChar char="–"/>
        <a:defRPr sz="1400">
          <a:solidFill>
            <a:schemeClr val="tx1"/>
          </a:solidFill>
          <a:latin typeface="+mn-lt"/>
        </a:defRPr>
      </a:lvl4pPr>
      <a:lvl5pPr marL="2057400" indent="-228600" algn="l" rtl="0" eaLnBrk="0" fontAlgn="base" hangingPunct="0">
        <a:spcBef>
          <a:spcPct val="0"/>
        </a:spcBef>
        <a:spcAft>
          <a:spcPts val="1400"/>
        </a:spcAft>
        <a:buClr>
          <a:srgbClr val="000000"/>
        </a:buClr>
        <a:buChar char="»"/>
        <a:defRPr sz="1400">
          <a:solidFill>
            <a:schemeClr val="tx1"/>
          </a:solidFill>
          <a:latin typeface="+mn-lt"/>
        </a:defRPr>
      </a:lvl5pPr>
      <a:lvl6pPr marL="2514600" indent="-228600" algn="l" rtl="0" fontAlgn="base">
        <a:spcBef>
          <a:spcPct val="0"/>
        </a:spcBef>
        <a:spcAft>
          <a:spcPts val="1400"/>
        </a:spcAft>
        <a:buClr>
          <a:srgbClr val="000000"/>
        </a:buClr>
        <a:buChar char="»"/>
        <a:defRPr sz="1400">
          <a:solidFill>
            <a:schemeClr val="tx1"/>
          </a:solidFill>
          <a:latin typeface="+mn-lt"/>
        </a:defRPr>
      </a:lvl6pPr>
      <a:lvl7pPr marL="2971800" indent="-228600" algn="l" rtl="0" fontAlgn="base">
        <a:spcBef>
          <a:spcPct val="0"/>
        </a:spcBef>
        <a:spcAft>
          <a:spcPts val="1400"/>
        </a:spcAft>
        <a:buClr>
          <a:srgbClr val="000000"/>
        </a:buClr>
        <a:buChar char="»"/>
        <a:defRPr sz="1400">
          <a:solidFill>
            <a:schemeClr val="tx1"/>
          </a:solidFill>
          <a:latin typeface="+mn-lt"/>
        </a:defRPr>
      </a:lvl7pPr>
      <a:lvl8pPr marL="3429000" indent="-228600" algn="l" rtl="0" fontAlgn="base">
        <a:spcBef>
          <a:spcPct val="0"/>
        </a:spcBef>
        <a:spcAft>
          <a:spcPts val="1400"/>
        </a:spcAft>
        <a:buClr>
          <a:srgbClr val="000000"/>
        </a:buClr>
        <a:buChar char="»"/>
        <a:defRPr sz="1400">
          <a:solidFill>
            <a:schemeClr val="tx1"/>
          </a:solidFill>
          <a:latin typeface="+mn-lt"/>
        </a:defRPr>
      </a:lvl8pPr>
      <a:lvl9pPr marL="3886200" indent="-228600" algn="l" rtl="0" fontAlgn="base">
        <a:spcBef>
          <a:spcPct val="0"/>
        </a:spcBef>
        <a:spcAft>
          <a:spcPts val="1400"/>
        </a:spcAft>
        <a:buClr>
          <a:srgbClr val="0000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339"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spcBef>
                <a:spcPct val="20000"/>
              </a:spcBef>
              <a:buClr>
                <a:srgbClr val="000000"/>
              </a:buClr>
              <a:defRPr sz="1200" smtClean="0">
                <a:solidFill>
                  <a:schemeClr val="tx1">
                    <a:tint val="75000"/>
                  </a:schemeClr>
                </a:solidFill>
                <a:latin typeface="Arial" pitchFamily="34" charset="0"/>
              </a:defRPr>
            </a:lvl1pPr>
          </a:lstStyle>
          <a:p>
            <a:pPr>
              <a:defRPr/>
            </a:pPr>
            <a:fld id="{E32DE7AB-9BC8-47A9-AD59-54B583032E84}" type="datetimeFigureOut">
              <a:rPr lang="en-GB"/>
              <a:pPr>
                <a:defRPr/>
              </a:pPr>
              <a:t>19/11/2012</a:t>
            </a:fld>
            <a:endParaRPr lang="en-GB"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spcBef>
                <a:spcPct val="20000"/>
              </a:spcBef>
              <a:buClr>
                <a:srgbClr val="000000"/>
              </a:buClr>
              <a:defRPr sz="1200" dirty="0">
                <a:solidFill>
                  <a:schemeClr val="tx1">
                    <a:tint val="75000"/>
                  </a:schemeClr>
                </a:solidFill>
                <a:latin typeface="Arial" pitchFamily="34" charset="0"/>
              </a:defRPr>
            </a:lvl1pPr>
          </a:lstStyle>
          <a:p>
            <a:pPr>
              <a:defRPr/>
            </a:pPr>
            <a:endParaRPr lang="en-GB"/>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spcBef>
                <a:spcPct val="20000"/>
              </a:spcBef>
              <a:buClr>
                <a:srgbClr val="000000"/>
              </a:buClr>
              <a:defRPr sz="1200" smtClean="0">
                <a:solidFill>
                  <a:schemeClr val="tx1">
                    <a:tint val="75000"/>
                  </a:schemeClr>
                </a:solidFill>
                <a:latin typeface="Arial" pitchFamily="34" charset="0"/>
              </a:defRPr>
            </a:lvl1pPr>
          </a:lstStyle>
          <a:p>
            <a:pPr>
              <a:defRPr/>
            </a:pPr>
            <a:fld id="{AD466489-17B1-4AD9-B4D8-6A0FA772EED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0" y="2152650"/>
            <a:ext cx="9906000" cy="1701800"/>
          </a:xfrm>
        </p:spPr>
        <p:txBody>
          <a:bodyPr/>
          <a:lstStyle/>
          <a:p>
            <a:pPr eaLnBrk="1" hangingPunct="1"/>
            <a:r>
              <a:rPr lang="en-US" sz="2800" smtClean="0">
                <a:solidFill>
                  <a:srgbClr val="FF0000"/>
                </a:solidFill>
              </a:rPr>
              <a:t/>
            </a:r>
            <a:br>
              <a:rPr lang="en-US" sz="2800" smtClean="0">
                <a:solidFill>
                  <a:srgbClr val="FF0000"/>
                </a:solidFill>
              </a:rPr>
            </a:br>
            <a:r>
              <a:rPr lang="en-US" sz="2800" smtClean="0"/>
              <a:t/>
            </a:r>
            <a:br>
              <a:rPr lang="en-US" sz="2800" smtClean="0"/>
            </a:br>
            <a:r>
              <a:rPr lang="en-US" sz="3200" smtClean="0"/>
              <a:t>A new theory of economic growth</a:t>
            </a:r>
            <a:r>
              <a:rPr lang="en-GB" sz="2800" smtClean="0"/>
              <a:t/>
            </a:r>
            <a:br>
              <a:rPr lang="en-GB" sz="2800" smtClean="0"/>
            </a:br>
            <a:r>
              <a:rPr lang="en-US" sz="2400" smtClean="0"/>
              <a:t>Or at least Keynes reinvented and brought up to date </a:t>
            </a:r>
            <a:br>
              <a:rPr lang="en-US" sz="2400" smtClean="0"/>
            </a:br>
            <a:r>
              <a:rPr lang="en-US" sz="2400" smtClean="0"/>
              <a:t>in the 21</a:t>
            </a:r>
            <a:r>
              <a:rPr lang="en-US" sz="2400" baseline="30000" smtClean="0"/>
              <a:t>st</a:t>
            </a:r>
            <a:r>
              <a:rPr lang="en-US" sz="2400" smtClean="0"/>
              <a:t> Century</a:t>
            </a:r>
            <a:r>
              <a:rPr lang="en-GB" sz="2400" smtClean="0"/>
              <a:t/>
            </a:r>
            <a:br>
              <a:rPr lang="en-GB" sz="2400" smtClean="0"/>
            </a:br>
            <a:r>
              <a:rPr lang="en-US" sz="2400" smtClean="0"/>
              <a:t>Lecture in memory of the late Sir Donald MacDougall</a:t>
            </a:r>
            <a:r>
              <a:rPr lang="en-GB" sz="2400" smtClean="0"/>
              <a:t/>
            </a:r>
            <a:br>
              <a:rPr lang="en-GB" sz="2400" smtClean="0"/>
            </a:br>
            <a:endParaRPr lang="en-US" sz="1400" smtClean="0">
              <a:latin typeface="Arial Narrow" pitchFamily="34" charset="0"/>
            </a:endParaRPr>
          </a:p>
        </p:txBody>
      </p:sp>
      <p:sp>
        <p:nvSpPr>
          <p:cNvPr id="28674" name="Rectangle 3"/>
          <p:cNvSpPr>
            <a:spLocks noGrp="1" noChangeArrowheads="1"/>
          </p:cNvSpPr>
          <p:nvPr>
            <p:ph type="subTitle" idx="1"/>
          </p:nvPr>
        </p:nvSpPr>
        <p:spPr>
          <a:xfrm>
            <a:off x="0" y="4165600"/>
            <a:ext cx="9906000" cy="1384300"/>
          </a:xfrm>
        </p:spPr>
        <p:txBody>
          <a:bodyPr/>
          <a:lstStyle/>
          <a:p>
            <a:pPr eaLnBrk="1" hangingPunct="1">
              <a:spcAft>
                <a:spcPct val="0"/>
              </a:spcAft>
            </a:pPr>
            <a:r>
              <a:rPr lang="en-US" sz="2000" b="1" smtClean="0">
                <a:latin typeface="Arial Narrow" pitchFamily="34" charset="0"/>
              </a:rPr>
              <a:t>Third Gresham Lecture</a:t>
            </a:r>
          </a:p>
          <a:p>
            <a:pPr eaLnBrk="1" hangingPunct="1">
              <a:spcAft>
                <a:spcPct val="0"/>
              </a:spcAft>
            </a:pPr>
            <a:r>
              <a:rPr lang="en-US" sz="2000" smtClean="0">
                <a:latin typeface="Arial Narrow" pitchFamily="34" charset="0"/>
              </a:rPr>
              <a:t>Douglas McWilliams</a:t>
            </a:r>
          </a:p>
          <a:p>
            <a:pPr eaLnBrk="1" hangingPunct="1">
              <a:spcAft>
                <a:spcPct val="0"/>
              </a:spcAft>
            </a:pPr>
            <a:r>
              <a:rPr lang="en-US" sz="2000" b="1" smtClean="0">
                <a:latin typeface="Arial Narrow" pitchFamily="34" charset="0"/>
              </a:rPr>
              <a:t>Mercers School Memorial Professor of Commerce at Gresham College</a:t>
            </a:r>
          </a:p>
          <a:p>
            <a:pPr eaLnBrk="1" hangingPunct="1">
              <a:spcAft>
                <a:spcPct val="0"/>
              </a:spcAft>
            </a:pPr>
            <a:r>
              <a:rPr lang="en-US" sz="2000" b="1" smtClean="0">
                <a:latin typeface="Arial Narrow" pitchFamily="34" charset="0"/>
              </a:rPr>
              <a:t>with </a:t>
            </a:r>
            <a:r>
              <a:rPr lang="en-US" sz="2000" smtClean="0">
                <a:latin typeface="Arial Narrow" pitchFamily="34" charset="0"/>
              </a:rPr>
              <a:t>Charles Davis</a:t>
            </a:r>
            <a:r>
              <a:rPr lang="en-US" sz="2000" b="1" smtClean="0">
                <a:latin typeface="Arial Narrow" pitchFamily="34" charset="0"/>
              </a:rPr>
              <a:t>, Head of Macroeconomics Cebr and</a:t>
            </a:r>
          </a:p>
          <a:p>
            <a:pPr eaLnBrk="1" hangingPunct="1">
              <a:spcAft>
                <a:spcPct val="0"/>
              </a:spcAft>
            </a:pPr>
            <a:r>
              <a:rPr lang="en-US" sz="2000" smtClean="0">
                <a:latin typeface="Arial Narrow" pitchFamily="34" charset="0"/>
              </a:rPr>
              <a:t>Oliver Hogan</a:t>
            </a:r>
            <a:r>
              <a:rPr lang="en-US" sz="2000" b="1" smtClean="0">
                <a:latin typeface="Arial Narrow" pitchFamily="34" charset="0"/>
              </a:rPr>
              <a:t>, Head of Microeconomics Cebr</a:t>
            </a:r>
          </a:p>
        </p:txBody>
      </p:sp>
      <p:sp>
        <p:nvSpPr>
          <p:cNvPr id="28675" name="Rectangle 7"/>
          <p:cNvSpPr>
            <a:spLocks noChangeArrowheads="1"/>
          </p:cNvSpPr>
          <p:nvPr/>
        </p:nvSpPr>
        <p:spPr bwMode="auto">
          <a:xfrm>
            <a:off x="1485900" y="5756275"/>
            <a:ext cx="6934200" cy="479425"/>
          </a:xfrm>
          <a:prstGeom prst="rect">
            <a:avLst/>
          </a:prstGeom>
          <a:noFill/>
          <a:ln w="9525">
            <a:noFill/>
            <a:miter lim="800000"/>
            <a:headEnd/>
            <a:tailEnd/>
          </a:ln>
        </p:spPr>
        <p:txBody>
          <a:bodyPr/>
          <a:lstStyle/>
          <a:p>
            <a:pPr algn="ctr">
              <a:buClr>
                <a:srgbClr val="000000"/>
              </a:buClr>
            </a:pPr>
            <a:r>
              <a:rPr lang="en-US" sz="1000">
                <a:latin typeface="Arial Narrow" pitchFamily="34" charset="0"/>
              </a:rPr>
              <a:t>Centre for economics and business research ltd</a:t>
            </a:r>
          </a:p>
          <a:p>
            <a:pPr algn="ctr">
              <a:buClr>
                <a:srgbClr val="000000"/>
              </a:buClr>
            </a:pPr>
            <a:endParaRPr lang="en-US" sz="1000">
              <a:latin typeface="Arial Narrow" pitchFamily="34" charset="0"/>
            </a:endParaRPr>
          </a:p>
          <a:p>
            <a:pPr algn="ctr">
              <a:buClr>
                <a:srgbClr val="000000"/>
              </a:buClr>
            </a:pPr>
            <a:r>
              <a:rPr lang="en-US" sz="1000" b="0">
                <a:latin typeface="Arial Narrow" pitchFamily="34" charset="0"/>
              </a:rPr>
              <a:t>Unit 1, 4 Bath Street, London EC1V 9DX</a:t>
            </a:r>
          </a:p>
          <a:p>
            <a:pPr algn="ctr">
              <a:buClr>
                <a:srgbClr val="000000"/>
              </a:buClr>
            </a:pPr>
            <a:r>
              <a:rPr lang="en-US" sz="1000" b="0">
                <a:latin typeface="Arial Narrow" pitchFamily="34" charset="0"/>
              </a:rPr>
              <a:t>t: 020 7324 2850  f: 020 7324 2855  e: advice@cebr.com  w: www.cebr.com</a:t>
            </a:r>
          </a:p>
        </p:txBody>
      </p:sp>
      <p:pic>
        <p:nvPicPr>
          <p:cNvPr id="28676" name="Picture 2" descr="G:\Logos and branding\New Logos\CEBR Logo 140711.BMP"/>
          <p:cNvPicPr>
            <a:picLocks noChangeAspect="1" noChangeArrowheads="1"/>
          </p:cNvPicPr>
          <p:nvPr/>
        </p:nvPicPr>
        <p:blipFill>
          <a:blip r:embed="rId3"/>
          <a:srcRect/>
          <a:stretch>
            <a:fillRect/>
          </a:stretch>
        </p:blipFill>
        <p:spPr bwMode="auto">
          <a:xfrm>
            <a:off x="3465513" y="250825"/>
            <a:ext cx="2974975" cy="2232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1371600" y="1336675"/>
            <a:ext cx="6994525" cy="5249863"/>
          </a:xfrm>
          <a:prstGeom prst="rect">
            <a:avLst/>
          </a:prstGeom>
          <a:noFill/>
          <a:ln w="9525">
            <a:noFill/>
            <a:miter lim="800000"/>
            <a:headEnd/>
            <a:tailEnd/>
          </a:ln>
        </p:spPr>
      </p:pic>
      <p:sp>
        <p:nvSpPr>
          <p:cNvPr id="47106" name="Title 1"/>
          <p:cNvSpPr txBox="1">
            <a:spLocks/>
          </p:cNvSpPr>
          <p:nvPr/>
        </p:nvSpPr>
        <p:spPr bwMode="auto">
          <a:xfrm>
            <a:off x="301625" y="647700"/>
            <a:ext cx="9059863"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The Bank doesn’t publish medium term forecasts – but it has been consistently revising down its short term forecasts</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425" y="1371600"/>
            <a:ext cx="9156700" cy="4870450"/>
          </a:xfrm>
          <a:prstGeom prst="rect">
            <a:avLst/>
          </a:prstGeom>
        </p:spPr>
        <p:txBody>
          <a:bodyPr>
            <a:spAutoFit/>
          </a:bodyPr>
          <a:lstStyle/>
          <a:p>
            <a:pPr>
              <a:lnSpc>
                <a:spcPct val="115000"/>
              </a:lnSpc>
              <a:spcBef>
                <a:spcPct val="20000"/>
              </a:spcBef>
              <a:spcAft>
                <a:spcPts val="1000"/>
              </a:spcAft>
              <a:buClr>
                <a:srgbClr val="000000"/>
              </a:buClr>
              <a:defRPr/>
            </a:pPr>
            <a:r>
              <a:rPr lang="en-GB" sz="2400" b="0" dirty="0">
                <a:latin typeface="+mn-lt"/>
                <a:ea typeface="Calibri"/>
                <a:cs typeface="Times New Roman"/>
              </a:rPr>
              <a:t>The static balance of payments growth model was produced by Sir Roy </a:t>
            </a:r>
            <a:r>
              <a:rPr lang="en-GB" sz="2400" b="0" dirty="0" err="1">
                <a:latin typeface="+mn-lt"/>
                <a:ea typeface="Calibri"/>
                <a:cs typeface="Times New Roman"/>
              </a:rPr>
              <a:t>Harrod</a:t>
            </a:r>
            <a:r>
              <a:rPr lang="en-GB" sz="2400" b="0" dirty="0">
                <a:latin typeface="+mn-lt"/>
                <a:ea typeface="Calibri"/>
                <a:cs typeface="Times New Roman"/>
              </a:rPr>
              <a:t> in the 1930s.</a:t>
            </a:r>
          </a:p>
          <a:p>
            <a:pPr>
              <a:lnSpc>
                <a:spcPct val="115000"/>
              </a:lnSpc>
              <a:spcBef>
                <a:spcPct val="20000"/>
              </a:spcBef>
              <a:spcAft>
                <a:spcPts val="1000"/>
              </a:spcAft>
              <a:buClr>
                <a:srgbClr val="000000"/>
              </a:buClr>
              <a:defRPr/>
            </a:pPr>
            <a:r>
              <a:rPr lang="en-GB" sz="2400" b="0" dirty="0">
                <a:latin typeface="+mn-lt"/>
                <a:ea typeface="Calibri"/>
                <a:cs typeface="Times New Roman"/>
              </a:rPr>
              <a:t>If M = </a:t>
            </a:r>
            <a:r>
              <a:rPr lang="en-GB" sz="2400" b="0" dirty="0" err="1">
                <a:latin typeface="+mn-lt"/>
                <a:ea typeface="Calibri"/>
                <a:cs typeface="Times New Roman"/>
              </a:rPr>
              <a:t>mY</a:t>
            </a:r>
            <a:r>
              <a:rPr lang="en-GB" sz="2400" b="0" dirty="0">
                <a:latin typeface="+mn-lt"/>
                <a:ea typeface="Calibri"/>
                <a:cs typeface="Times New Roman"/>
              </a:rPr>
              <a:t> and X=M, then Y=X/m. </a:t>
            </a:r>
            <a:endParaRPr lang="en-GB" sz="2400" b="0" dirty="0">
              <a:latin typeface="+mn-lt"/>
              <a:ea typeface="Calibri"/>
              <a:cs typeface="Times New Roman"/>
            </a:endParaRPr>
          </a:p>
          <a:p>
            <a:pPr>
              <a:lnSpc>
                <a:spcPct val="115000"/>
              </a:lnSpc>
              <a:spcBef>
                <a:spcPct val="20000"/>
              </a:spcBef>
              <a:spcAft>
                <a:spcPts val="1000"/>
              </a:spcAft>
              <a:buClr>
                <a:srgbClr val="000000"/>
              </a:buClr>
              <a:defRPr/>
            </a:pPr>
            <a:r>
              <a:rPr lang="en-GB" sz="2400" b="0" dirty="0">
                <a:latin typeface="+mn-lt"/>
                <a:ea typeface="Calibri"/>
                <a:cs typeface="Times New Roman"/>
              </a:rPr>
              <a:t>M=imports, Y=GDP, X=exports, m=marginal propensity to import</a:t>
            </a:r>
          </a:p>
          <a:p>
            <a:pPr>
              <a:lnSpc>
                <a:spcPct val="115000"/>
              </a:lnSpc>
              <a:spcBef>
                <a:spcPct val="20000"/>
              </a:spcBef>
              <a:spcAft>
                <a:spcPts val="1000"/>
              </a:spcAft>
              <a:buClr>
                <a:srgbClr val="000000"/>
              </a:buClr>
              <a:defRPr/>
            </a:pPr>
            <a:r>
              <a:rPr lang="en-GB" sz="2400" b="0" dirty="0">
                <a:latin typeface="+mn-lt"/>
                <a:ea typeface="Calibri"/>
                <a:cs typeface="Times New Roman"/>
              </a:rPr>
              <a:t>So </a:t>
            </a:r>
            <a:r>
              <a:rPr lang="en-GB" sz="2400" b="0" dirty="0">
                <a:latin typeface="+mn-lt"/>
                <a:ea typeface="Calibri"/>
                <a:cs typeface="Times New Roman"/>
              </a:rPr>
              <a:t>GDP is equal to exports divided by the propensity to import.</a:t>
            </a:r>
          </a:p>
          <a:p>
            <a:pPr>
              <a:spcBef>
                <a:spcPct val="20000"/>
              </a:spcBef>
              <a:spcAft>
                <a:spcPts val="0"/>
              </a:spcAft>
              <a:buClr>
                <a:srgbClr val="000000"/>
              </a:buClr>
              <a:defRPr/>
            </a:pPr>
            <a:r>
              <a:rPr lang="en-GB" sz="2400" b="0" dirty="0">
                <a:latin typeface="+mn-lt"/>
                <a:ea typeface="Calibri"/>
                <a:cs typeface="Times New Roman"/>
              </a:rPr>
              <a:t>The dynamic version of this, known as </a:t>
            </a:r>
            <a:r>
              <a:rPr lang="en-GB" sz="2400" b="0" dirty="0" err="1">
                <a:latin typeface="+mn-lt"/>
                <a:ea typeface="Calibri"/>
                <a:cs typeface="Times New Roman"/>
              </a:rPr>
              <a:t>Thirlwall’s</a:t>
            </a:r>
            <a:r>
              <a:rPr lang="en-GB" sz="2400" b="0" dirty="0">
                <a:latin typeface="+mn-lt"/>
                <a:ea typeface="Calibri"/>
                <a:cs typeface="Times New Roman"/>
              </a:rPr>
              <a:t> Law after the distinguished economist Professor Tony </a:t>
            </a:r>
            <a:r>
              <a:rPr lang="en-GB" sz="2400" b="0" dirty="0" err="1">
                <a:latin typeface="+mn-lt"/>
                <a:ea typeface="Calibri"/>
                <a:cs typeface="Times New Roman"/>
              </a:rPr>
              <a:t>Thirlwall</a:t>
            </a:r>
            <a:r>
              <a:rPr lang="en-GB" sz="2400" b="0" dirty="0">
                <a:latin typeface="+mn-lt"/>
                <a:ea typeface="Calibri"/>
                <a:cs typeface="Times New Roman"/>
              </a:rPr>
              <a:t> from Kent University, is that the long run growth of a country can be approximated by the ratio of the growth of exports to the income elasticity of demand for </a:t>
            </a:r>
            <a:r>
              <a:rPr lang="en-GB" sz="2400" b="0" dirty="0">
                <a:latin typeface="+mn-lt"/>
                <a:ea typeface="Calibri"/>
                <a:cs typeface="Times New Roman"/>
              </a:rPr>
              <a:t>imports</a:t>
            </a:r>
            <a:endParaRPr lang="en-GB" sz="2400" b="0" dirty="0">
              <a:latin typeface="+mn-lt"/>
              <a:ea typeface="Calibri"/>
              <a:cs typeface="Times New Roman"/>
            </a:endParaRPr>
          </a:p>
        </p:txBody>
      </p:sp>
      <p:sp>
        <p:nvSpPr>
          <p:cNvPr id="48130" name="Title 1"/>
          <p:cNvSpPr txBox="1">
            <a:spLocks/>
          </p:cNvSpPr>
          <p:nvPr/>
        </p:nvSpPr>
        <p:spPr bwMode="auto">
          <a:xfrm>
            <a:off x="576263" y="647700"/>
            <a:ext cx="9059862"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Balance of payments constrained growth</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1257300"/>
            <a:ext cx="8664575" cy="5114925"/>
          </a:xfrm>
          <a:prstGeom prst="rect">
            <a:avLst/>
          </a:prstGeom>
        </p:spPr>
        <p:txBody>
          <a:bodyPr>
            <a:spAutoFit/>
          </a:bodyPr>
          <a:lstStyle/>
          <a:p>
            <a:pPr marL="285750" indent="-285750">
              <a:spcBef>
                <a:spcPct val="20000"/>
              </a:spcBef>
              <a:buClr>
                <a:srgbClr val="000000"/>
              </a:buClr>
              <a:buFont typeface="Arial" pitchFamily="34" charset="0"/>
              <a:buChar char="•"/>
              <a:defRPr/>
            </a:pPr>
            <a:r>
              <a:rPr lang="en-GB" sz="2400" b="0" dirty="0">
                <a:latin typeface="+mn-lt"/>
              </a:rPr>
              <a:t>Inflation; </a:t>
            </a:r>
          </a:p>
          <a:p>
            <a:pPr marL="285750" indent="-285750">
              <a:spcBef>
                <a:spcPct val="20000"/>
              </a:spcBef>
              <a:buClr>
                <a:srgbClr val="000000"/>
              </a:buClr>
              <a:buFont typeface="Arial" pitchFamily="34" charset="0"/>
              <a:buChar char="•"/>
              <a:defRPr/>
            </a:pPr>
            <a:r>
              <a:rPr lang="en-GB" sz="2400" b="0" dirty="0">
                <a:latin typeface="+mn-lt"/>
              </a:rPr>
              <a:t>an adjustable real exchange rate. For this to work, of course, the Marshall Lerner conditions have to be met. The condition states that, for </a:t>
            </a:r>
            <a:r>
              <a:rPr lang="en-GB" sz="2400" b="0" dirty="0">
                <a:latin typeface="+mn-lt"/>
              </a:rPr>
              <a:t>a currency devaluation</a:t>
            </a:r>
            <a:r>
              <a:rPr lang="en-GB" sz="2400" b="0" dirty="0">
                <a:latin typeface="+mn-lt"/>
              </a:rPr>
              <a:t> </a:t>
            </a:r>
            <a:r>
              <a:rPr lang="en-GB" sz="2400" b="0" dirty="0">
                <a:latin typeface="+mn-lt"/>
              </a:rPr>
              <a:t>to </a:t>
            </a:r>
            <a:r>
              <a:rPr lang="en-GB" sz="2400" b="0" dirty="0">
                <a:latin typeface="+mn-lt"/>
              </a:rPr>
              <a:t>have a positive impact on trade balance, the sum of price elasticity of exports and </a:t>
            </a:r>
            <a:r>
              <a:rPr lang="en-GB" sz="2400" b="0" dirty="0">
                <a:latin typeface="+mn-lt"/>
              </a:rPr>
              <a:t>imports</a:t>
            </a:r>
            <a:r>
              <a:rPr lang="en-GB" sz="2400" b="0" dirty="0">
                <a:latin typeface="+mn-lt"/>
              </a:rPr>
              <a:t> </a:t>
            </a:r>
            <a:r>
              <a:rPr lang="en-GB" sz="2400" b="0" dirty="0">
                <a:latin typeface="+mn-lt"/>
              </a:rPr>
              <a:t>(in</a:t>
            </a:r>
            <a:r>
              <a:rPr lang="en-GB" sz="2400" b="0" dirty="0">
                <a:latin typeface="+mn-lt"/>
              </a:rPr>
              <a:t> absolute value) must be greater than 1. But this is generally the case for small countries (and today most countries are in economic terms small) at least in the long term provided that inflationary pressure from the devaluation can be constrained; </a:t>
            </a:r>
          </a:p>
          <a:p>
            <a:pPr marL="285750" indent="-285750">
              <a:spcBef>
                <a:spcPct val="20000"/>
              </a:spcBef>
              <a:buClr>
                <a:srgbClr val="000000"/>
              </a:buClr>
              <a:buFont typeface="Arial" pitchFamily="34" charset="0"/>
              <a:buChar char="•"/>
              <a:defRPr/>
            </a:pPr>
            <a:r>
              <a:rPr lang="en-GB" sz="2400" b="0" dirty="0">
                <a:latin typeface="+mn-lt"/>
              </a:rPr>
              <a:t>changes in the underlying competitive position affecting both exports and imports; and finally </a:t>
            </a:r>
          </a:p>
          <a:p>
            <a:pPr marL="285750" indent="-285750">
              <a:spcBef>
                <a:spcPct val="20000"/>
              </a:spcBef>
              <a:buClr>
                <a:srgbClr val="000000"/>
              </a:buClr>
              <a:buFont typeface="Arial" pitchFamily="34" charset="0"/>
              <a:buChar char="•"/>
              <a:defRPr/>
            </a:pPr>
            <a:r>
              <a:rPr lang="en-GB" sz="2400" b="0" dirty="0">
                <a:latin typeface="+mn-lt"/>
              </a:rPr>
              <a:t>changes in the terms of trade.</a:t>
            </a:r>
          </a:p>
        </p:txBody>
      </p:sp>
      <p:sp>
        <p:nvSpPr>
          <p:cNvPr id="49154" name="Title 1"/>
          <p:cNvSpPr txBox="1">
            <a:spLocks/>
          </p:cNvSpPr>
          <p:nvPr/>
        </p:nvSpPr>
        <p:spPr bwMode="auto">
          <a:xfrm>
            <a:off x="576263" y="647700"/>
            <a:ext cx="9059862"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Bringing in the inflation constraints</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75" y="698500"/>
            <a:ext cx="9588500" cy="5878513"/>
          </a:xfrm>
          <a:prstGeom prst="rect">
            <a:avLst/>
          </a:prstGeom>
        </p:spPr>
        <p:txBody>
          <a:bodyPr>
            <a:spAutoFit/>
          </a:bodyPr>
          <a:lstStyle/>
          <a:p>
            <a:pPr>
              <a:spcBef>
                <a:spcPct val="20000"/>
              </a:spcBef>
              <a:buClr>
                <a:srgbClr val="000000"/>
              </a:buClr>
              <a:defRPr/>
            </a:pPr>
            <a:endParaRPr lang="en-GB" sz="2000" dirty="0">
              <a:latin typeface="+mn-lt"/>
            </a:endParaRPr>
          </a:p>
          <a:p>
            <a:pPr marL="342900" indent="-342900">
              <a:spcBef>
                <a:spcPct val="20000"/>
              </a:spcBef>
              <a:buClr>
                <a:srgbClr val="000000"/>
              </a:buClr>
              <a:buFont typeface="Arial" pitchFamily="34" charset="0"/>
              <a:buChar char="•"/>
              <a:defRPr/>
            </a:pPr>
            <a:r>
              <a:rPr lang="en-GB" sz="2000" dirty="0">
                <a:latin typeface="+mn-lt"/>
              </a:rPr>
              <a:t>A target for expected inflation;</a:t>
            </a:r>
          </a:p>
          <a:p>
            <a:pPr marL="342900" indent="-342900">
              <a:spcBef>
                <a:spcPct val="20000"/>
              </a:spcBef>
              <a:buClr>
                <a:srgbClr val="000000"/>
              </a:buClr>
              <a:buFont typeface="Arial" pitchFamily="34" charset="0"/>
              <a:buChar char="•"/>
              <a:defRPr/>
            </a:pPr>
            <a:r>
              <a:rPr lang="en-GB" sz="2000" dirty="0">
                <a:latin typeface="+mn-lt"/>
              </a:rPr>
              <a:t>Inflation as a function of expectations and both imported inflation and the domestic market, especially the labour market;</a:t>
            </a:r>
          </a:p>
          <a:p>
            <a:pPr marL="342900" indent="-342900">
              <a:spcBef>
                <a:spcPct val="20000"/>
              </a:spcBef>
              <a:buClr>
                <a:srgbClr val="000000"/>
              </a:buClr>
              <a:buFont typeface="Arial" pitchFamily="34" charset="0"/>
              <a:buChar char="•"/>
              <a:defRPr/>
            </a:pPr>
            <a:r>
              <a:rPr lang="en-GB" sz="2000" dirty="0">
                <a:latin typeface="+mn-lt"/>
              </a:rPr>
              <a:t>Imported inflation as a function of the exchange rate and exogenously given trend in import prices;</a:t>
            </a:r>
          </a:p>
          <a:p>
            <a:pPr marL="342900" indent="-342900">
              <a:spcBef>
                <a:spcPct val="20000"/>
              </a:spcBef>
              <a:buClr>
                <a:srgbClr val="000000"/>
              </a:buClr>
              <a:buFont typeface="Arial" pitchFamily="34" charset="0"/>
              <a:buChar char="•"/>
              <a:defRPr/>
            </a:pPr>
            <a:r>
              <a:rPr lang="en-GB" sz="2000" dirty="0">
                <a:latin typeface="+mn-lt"/>
              </a:rPr>
              <a:t>A balance of payments that has in the long run to balance on some definition;</a:t>
            </a:r>
          </a:p>
          <a:p>
            <a:pPr marL="342900" indent="-342900">
              <a:spcBef>
                <a:spcPct val="20000"/>
              </a:spcBef>
              <a:buClr>
                <a:srgbClr val="000000"/>
              </a:buClr>
              <a:buFont typeface="Arial" pitchFamily="34" charset="0"/>
              <a:buChar char="•"/>
              <a:defRPr/>
            </a:pPr>
            <a:r>
              <a:rPr lang="en-GB" sz="2000" dirty="0">
                <a:latin typeface="+mn-lt"/>
              </a:rPr>
              <a:t>A propensity to import (in volume terms) based on competitiveness which in turn is affected by the exchange rate as well as the competitiveness of other economies;</a:t>
            </a:r>
          </a:p>
          <a:p>
            <a:pPr marL="342900" indent="-342900">
              <a:spcBef>
                <a:spcPct val="20000"/>
              </a:spcBef>
              <a:buClr>
                <a:srgbClr val="000000"/>
              </a:buClr>
              <a:buFont typeface="Arial" pitchFamily="34" charset="0"/>
              <a:buChar char="•"/>
              <a:defRPr/>
            </a:pPr>
            <a:r>
              <a:rPr lang="en-GB" sz="2000" dirty="0">
                <a:latin typeface="+mn-lt"/>
              </a:rPr>
              <a:t>Import values equal to volume times price;</a:t>
            </a:r>
          </a:p>
          <a:p>
            <a:pPr marL="342900" indent="-342900">
              <a:spcBef>
                <a:spcPct val="20000"/>
              </a:spcBef>
              <a:buClr>
                <a:srgbClr val="000000"/>
              </a:buClr>
              <a:buFont typeface="Arial" pitchFamily="34" charset="0"/>
              <a:buChar char="•"/>
              <a:defRPr/>
            </a:pPr>
            <a:r>
              <a:rPr lang="en-GB" sz="2000" dirty="0">
                <a:latin typeface="+mn-lt"/>
              </a:rPr>
              <a:t>A propensity to export based on competitiveness which in turn is affected by the exchange rate as well as the competitiveness of other economies;</a:t>
            </a:r>
          </a:p>
          <a:p>
            <a:pPr marL="342900" indent="-342900">
              <a:spcBef>
                <a:spcPct val="20000"/>
              </a:spcBef>
              <a:buClr>
                <a:srgbClr val="000000"/>
              </a:buClr>
              <a:buFont typeface="Arial" pitchFamily="34" charset="0"/>
              <a:buChar char="•"/>
              <a:defRPr/>
            </a:pPr>
            <a:r>
              <a:rPr lang="en-GB" sz="2000" dirty="0">
                <a:latin typeface="+mn-lt"/>
              </a:rPr>
              <a:t>Export volumes a function of world trade and hence world GDP and the propensity to export; and</a:t>
            </a:r>
          </a:p>
          <a:p>
            <a:pPr marL="342900" indent="-342900">
              <a:spcBef>
                <a:spcPct val="20000"/>
              </a:spcBef>
              <a:buClr>
                <a:srgbClr val="000000"/>
              </a:buClr>
              <a:buFont typeface="Arial" pitchFamily="34" charset="0"/>
              <a:buChar char="•"/>
              <a:defRPr/>
            </a:pPr>
            <a:r>
              <a:rPr lang="en-GB" sz="2000" dirty="0">
                <a:latin typeface="+mn-lt"/>
              </a:rPr>
              <a:t>Import volumes a function of domestic demand and implicitly domestic GDP and the propensity to import.</a:t>
            </a:r>
          </a:p>
        </p:txBody>
      </p:sp>
      <p:sp>
        <p:nvSpPr>
          <p:cNvPr id="50178" name="Title 1"/>
          <p:cNvSpPr txBox="1">
            <a:spLocks/>
          </p:cNvSpPr>
          <p:nvPr/>
        </p:nvSpPr>
        <p:spPr bwMode="auto">
          <a:xfrm>
            <a:off x="206375" y="647700"/>
            <a:ext cx="9588500"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The new model – inflation and balance of payments constraints</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txBox="1">
            <a:spLocks/>
          </p:cNvSpPr>
          <p:nvPr/>
        </p:nvSpPr>
        <p:spPr bwMode="auto">
          <a:xfrm>
            <a:off x="617538" y="647700"/>
            <a:ext cx="9590087"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The new model – implications for policy</a:t>
            </a:r>
          </a:p>
        </p:txBody>
      </p:sp>
      <p:sp>
        <p:nvSpPr>
          <p:cNvPr id="3" name="Rectangle 2"/>
          <p:cNvSpPr/>
          <p:nvPr/>
        </p:nvSpPr>
        <p:spPr>
          <a:xfrm>
            <a:off x="857250" y="630238"/>
            <a:ext cx="8618538" cy="4314825"/>
          </a:xfrm>
          <a:prstGeom prst="rect">
            <a:avLst/>
          </a:prstGeom>
        </p:spPr>
        <p:txBody>
          <a:bodyPr>
            <a:spAutoFit/>
          </a:bodyPr>
          <a:lstStyle/>
          <a:p>
            <a:pPr>
              <a:spcBef>
                <a:spcPct val="20000"/>
              </a:spcBef>
              <a:buClr>
                <a:srgbClr val="000000"/>
              </a:buClr>
              <a:defRPr/>
            </a:pPr>
            <a:endParaRPr lang="en-GB" sz="2800" dirty="0">
              <a:latin typeface="+mn-lt"/>
            </a:endParaRPr>
          </a:p>
          <a:p>
            <a:pPr>
              <a:spcBef>
                <a:spcPct val="20000"/>
              </a:spcBef>
              <a:buClr>
                <a:srgbClr val="000000"/>
              </a:buClr>
              <a:defRPr/>
            </a:pPr>
            <a:endParaRPr lang="en-GB" sz="2800" dirty="0">
              <a:latin typeface="+mn-lt"/>
            </a:endParaRPr>
          </a:p>
          <a:p>
            <a:pPr>
              <a:spcBef>
                <a:spcPct val="20000"/>
              </a:spcBef>
              <a:buClr>
                <a:srgbClr val="000000"/>
              </a:buClr>
              <a:defRPr/>
            </a:pPr>
            <a:endParaRPr lang="en-GB" sz="2800" dirty="0">
              <a:latin typeface="+mn-lt"/>
            </a:endParaRPr>
          </a:p>
          <a:p>
            <a:pPr>
              <a:spcBef>
                <a:spcPct val="20000"/>
              </a:spcBef>
              <a:buClr>
                <a:srgbClr val="000000"/>
              </a:buClr>
              <a:defRPr/>
            </a:pPr>
            <a:endParaRPr lang="en-GB" sz="2800" dirty="0">
              <a:latin typeface="+mn-lt"/>
            </a:endParaRPr>
          </a:p>
          <a:p>
            <a:pPr>
              <a:spcBef>
                <a:spcPct val="20000"/>
              </a:spcBef>
              <a:buClr>
                <a:srgbClr val="000000"/>
              </a:buClr>
              <a:defRPr/>
            </a:pPr>
            <a:r>
              <a:rPr lang="en-GB" sz="2800" dirty="0">
                <a:latin typeface="+mn-lt"/>
              </a:rPr>
              <a:t>Because the constraints are inflation and the balance of payments, policies that particularly assist in keeping within these constraints have a higher powered benefit for the objective of maximising growth within these constraints</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txBox="1">
            <a:spLocks/>
          </p:cNvSpPr>
          <p:nvPr/>
        </p:nvSpPr>
        <p:spPr bwMode="auto">
          <a:xfrm>
            <a:off x="1085850" y="647700"/>
            <a:ext cx="9121775"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Difference from Keynes’s time</a:t>
            </a:r>
          </a:p>
        </p:txBody>
      </p:sp>
      <p:sp>
        <p:nvSpPr>
          <p:cNvPr id="3" name="Rectangle 2"/>
          <p:cNvSpPr/>
          <p:nvPr/>
        </p:nvSpPr>
        <p:spPr>
          <a:xfrm>
            <a:off x="1287463" y="630238"/>
            <a:ext cx="7970837" cy="5003800"/>
          </a:xfrm>
          <a:prstGeom prst="rect">
            <a:avLst/>
          </a:prstGeom>
        </p:spPr>
        <p:txBody>
          <a:bodyPr>
            <a:spAutoFit/>
          </a:bodyPr>
          <a:lstStyle/>
          <a:p>
            <a:pPr>
              <a:spcBef>
                <a:spcPct val="20000"/>
              </a:spcBef>
              <a:buClr>
                <a:srgbClr val="000000"/>
              </a:buClr>
              <a:defRPr/>
            </a:pPr>
            <a:endParaRPr lang="en-GB" sz="2800" dirty="0">
              <a:latin typeface="+mn-lt"/>
            </a:endParaRPr>
          </a:p>
          <a:p>
            <a:pPr>
              <a:spcBef>
                <a:spcPct val="20000"/>
              </a:spcBef>
              <a:buClr>
                <a:srgbClr val="000000"/>
              </a:buClr>
              <a:defRPr/>
            </a:pPr>
            <a:endParaRPr lang="en-GB" sz="2800" dirty="0">
              <a:latin typeface="+mn-lt"/>
            </a:endParaRPr>
          </a:p>
          <a:p>
            <a:pPr>
              <a:spcBef>
                <a:spcPct val="20000"/>
              </a:spcBef>
              <a:buClr>
                <a:srgbClr val="000000"/>
              </a:buClr>
              <a:defRPr/>
            </a:pPr>
            <a:endParaRPr lang="en-GB" sz="2800" dirty="0">
              <a:latin typeface="+mn-lt"/>
            </a:endParaRPr>
          </a:p>
          <a:p>
            <a:pPr>
              <a:spcBef>
                <a:spcPct val="20000"/>
              </a:spcBef>
              <a:buClr>
                <a:srgbClr val="000000"/>
              </a:buClr>
              <a:defRPr/>
            </a:pPr>
            <a:r>
              <a:rPr lang="en-GB" sz="2800" dirty="0">
                <a:latin typeface="+mn-lt"/>
              </a:rPr>
              <a:t>US in the 1930s had unemployment averaging above 20%</a:t>
            </a:r>
          </a:p>
          <a:p>
            <a:pPr>
              <a:spcBef>
                <a:spcPct val="20000"/>
              </a:spcBef>
              <a:buClr>
                <a:srgbClr val="000000"/>
              </a:buClr>
              <a:defRPr/>
            </a:pPr>
            <a:r>
              <a:rPr lang="en-GB" sz="2800" dirty="0">
                <a:latin typeface="+mn-lt"/>
              </a:rPr>
              <a:t>In early 30s prices were falling by 9.0% per annum</a:t>
            </a:r>
          </a:p>
          <a:p>
            <a:pPr>
              <a:spcBef>
                <a:spcPct val="20000"/>
              </a:spcBef>
              <a:buClr>
                <a:srgbClr val="000000"/>
              </a:buClr>
              <a:defRPr/>
            </a:pPr>
            <a:endParaRPr lang="en-GB" sz="2800" dirty="0">
              <a:latin typeface="+mn-lt"/>
            </a:endParaRPr>
          </a:p>
          <a:p>
            <a:pPr>
              <a:spcBef>
                <a:spcPct val="20000"/>
              </a:spcBef>
              <a:buClr>
                <a:srgbClr val="000000"/>
              </a:buClr>
              <a:defRPr/>
            </a:pPr>
            <a:r>
              <a:rPr lang="en-GB" sz="2800" dirty="0">
                <a:latin typeface="+mn-lt"/>
              </a:rPr>
              <a:t>UK today unemployment is 7.8% and falling</a:t>
            </a:r>
          </a:p>
          <a:p>
            <a:pPr>
              <a:spcBef>
                <a:spcPct val="20000"/>
              </a:spcBef>
              <a:buClr>
                <a:srgbClr val="000000"/>
              </a:buClr>
              <a:defRPr/>
            </a:pPr>
            <a:r>
              <a:rPr lang="en-GB" sz="2800" dirty="0">
                <a:latin typeface="+mn-lt"/>
              </a:rPr>
              <a:t>Prices rising 2.7%</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1085850" y="647700"/>
            <a:ext cx="9121775"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International economic policy</a:t>
            </a:r>
          </a:p>
        </p:txBody>
      </p:sp>
      <p:sp>
        <p:nvSpPr>
          <p:cNvPr id="3" name="Rectangle 2"/>
          <p:cNvSpPr/>
          <p:nvPr/>
        </p:nvSpPr>
        <p:spPr>
          <a:xfrm>
            <a:off x="1287463" y="630238"/>
            <a:ext cx="7970837" cy="5780087"/>
          </a:xfrm>
          <a:prstGeom prst="rect">
            <a:avLst/>
          </a:prstGeom>
        </p:spPr>
        <p:txBody>
          <a:bodyPr>
            <a:spAutoFit/>
          </a:bodyPr>
          <a:lstStyle/>
          <a:p>
            <a:pPr>
              <a:spcBef>
                <a:spcPct val="20000"/>
              </a:spcBef>
              <a:buClr>
                <a:srgbClr val="000000"/>
              </a:buClr>
              <a:defRPr/>
            </a:pPr>
            <a:endParaRPr lang="en-GB" sz="2800" dirty="0">
              <a:latin typeface="+mn-lt"/>
            </a:endParaRPr>
          </a:p>
          <a:p>
            <a:pPr>
              <a:spcBef>
                <a:spcPct val="20000"/>
              </a:spcBef>
              <a:buClr>
                <a:srgbClr val="000000"/>
              </a:buClr>
              <a:defRPr/>
            </a:pPr>
            <a:endParaRPr lang="en-GB" sz="2800" dirty="0">
              <a:latin typeface="+mn-lt"/>
            </a:endParaRPr>
          </a:p>
          <a:p>
            <a:pPr>
              <a:spcBef>
                <a:spcPct val="20000"/>
              </a:spcBef>
              <a:buClr>
                <a:srgbClr val="000000"/>
              </a:buClr>
              <a:defRPr/>
            </a:pPr>
            <a:r>
              <a:rPr lang="en-GB" sz="2800" dirty="0">
                <a:latin typeface="+mn-lt"/>
              </a:rPr>
              <a:t>Unfortunate that most Western economies and some Eastern economies are cutting deficits AT THE SAME TIME</a:t>
            </a:r>
          </a:p>
          <a:p>
            <a:pPr>
              <a:spcBef>
                <a:spcPct val="20000"/>
              </a:spcBef>
              <a:buClr>
                <a:srgbClr val="000000"/>
              </a:buClr>
              <a:defRPr/>
            </a:pPr>
            <a:endParaRPr lang="en-GB" sz="2800" dirty="0">
              <a:latin typeface="+mn-lt"/>
            </a:endParaRPr>
          </a:p>
          <a:p>
            <a:pPr>
              <a:spcBef>
                <a:spcPct val="20000"/>
              </a:spcBef>
              <a:buClr>
                <a:srgbClr val="000000"/>
              </a:buClr>
              <a:defRPr/>
            </a:pPr>
            <a:r>
              <a:rPr lang="en-GB" sz="2800" dirty="0">
                <a:latin typeface="+mn-lt"/>
              </a:rPr>
              <a:t>And that this is a time when monetary policy is less easy to make effective because of the limits on QE</a:t>
            </a:r>
          </a:p>
          <a:p>
            <a:pPr>
              <a:spcBef>
                <a:spcPct val="20000"/>
              </a:spcBef>
              <a:buClr>
                <a:srgbClr val="000000"/>
              </a:buClr>
              <a:defRPr/>
            </a:pPr>
            <a:endParaRPr lang="en-GB" sz="2800" dirty="0">
              <a:latin typeface="+mn-lt"/>
            </a:endParaRPr>
          </a:p>
          <a:p>
            <a:pPr>
              <a:spcBef>
                <a:spcPct val="20000"/>
              </a:spcBef>
              <a:buClr>
                <a:srgbClr val="000000"/>
              </a:buClr>
              <a:defRPr/>
            </a:pPr>
            <a:r>
              <a:rPr lang="en-GB" sz="2800" dirty="0">
                <a:latin typeface="+mn-lt"/>
              </a:rPr>
              <a:t>So there is a strong case for a ‘coalition of the willing’</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txBox="1">
            <a:spLocks/>
          </p:cNvSpPr>
          <p:nvPr/>
        </p:nvSpPr>
        <p:spPr bwMode="auto">
          <a:xfrm>
            <a:off x="503238" y="644525"/>
            <a:ext cx="9120187" cy="428625"/>
          </a:xfrm>
          <a:prstGeom prst="rect">
            <a:avLst/>
          </a:prstGeom>
          <a:noFill/>
          <a:ln w="9525">
            <a:noFill/>
            <a:miter lim="800000"/>
            <a:headEnd/>
            <a:tailEnd/>
          </a:ln>
        </p:spPr>
        <p:txBody>
          <a:bodyPr/>
          <a:lstStyle/>
          <a:p>
            <a:pPr>
              <a:buClr>
                <a:srgbClr val="000000"/>
              </a:buClr>
            </a:pPr>
            <a:r>
              <a:rPr lang="en-GB" sz="3600">
                <a:solidFill>
                  <a:srgbClr val="49849B"/>
                </a:solidFill>
                <a:latin typeface="Arial Rounded MT Bold" pitchFamily="34" charset="0"/>
              </a:rPr>
              <a:t>UK domestic economic policy</a:t>
            </a:r>
          </a:p>
        </p:txBody>
      </p:sp>
      <p:sp>
        <p:nvSpPr>
          <p:cNvPr id="3" name="Rectangle 2"/>
          <p:cNvSpPr/>
          <p:nvPr/>
        </p:nvSpPr>
        <p:spPr>
          <a:xfrm>
            <a:off x="503238" y="862013"/>
            <a:ext cx="9109075" cy="5705475"/>
          </a:xfrm>
          <a:prstGeom prst="rect">
            <a:avLst/>
          </a:prstGeom>
        </p:spPr>
        <p:txBody>
          <a:bodyPr>
            <a:spAutoFit/>
          </a:bodyPr>
          <a:lstStyle/>
          <a:p>
            <a:pPr>
              <a:spcBef>
                <a:spcPct val="20000"/>
              </a:spcBef>
              <a:buClr>
                <a:srgbClr val="000000"/>
              </a:buClr>
              <a:defRPr/>
            </a:pPr>
            <a:endParaRPr lang="en-GB" sz="2400" dirty="0">
              <a:latin typeface="+mn-lt"/>
            </a:endParaRPr>
          </a:p>
          <a:p>
            <a:pPr>
              <a:spcBef>
                <a:spcPct val="20000"/>
              </a:spcBef>
              <a:buClr>
                <a:srgbClr val="000000"/>
              </a:buClr>
              <a:defRPr/>
            </a:pPr>
            <a:r>
              <a:rPr lang="en-GB" sz="2400" dirty="0">
                <a:latin typeface="+mn-lt"/>
              </a:rPr>
              <a:t>Probably some scope for relaxed inflation target</a:t>
            </a:r>
          </a:p>
          <a:p>
            <a:pPr>
              <a:spcBef>
                <a:spcPct val="20000"/>
              </a:spcBef>
              <a:buClr>
                <a:srgbClr val="000000"/>
              </a:buClr>
              <a:defRPr/>
            </a:pPr>
            <a:r>
              <a:rPr lang="en-GB" sz="2400" dirty="0">
                <a:latin typeface="+mn-lt"/>
              </a:rPr>
              <a:t>Policy constrained by likely market response so needs to retain credibility</a:t>
            </a:r>
          </a:p>
          <a:p>
            <a:pPr>
              <a:spcBef>
                <a:spcPct val="20000"/>
              </a:spcBef>
              <a:buClr>
                <a:srgbClr val="000000"/>
              </a:buClr>
              <a:defRPr/>
            </a:pPr>
            <a:r>
              <a:rPr lang="en-GB" sz="2400" dirty="0">
                <a:latin typeface="+mn-lt"/>
              </a:rPr>
              <a:t>Believe that it is more important to reduce public spending in the long term – because it has led to excess taxes and it has gone beyond the point of diminishing returns – need spending target of 30-40% of GDP</a:t>
            </a:r>
          </a:p>
          <a:p>
            <a:pPr>
              <a:spcBef>
                <a:spcPct val="20000"/>
              </a:spcBef>
              <a:buClr>
                <a:srgbClr val="000000"/>
              </a:buClr>
              <a:defRPr/>
            </a:pPr>
            <a:r>
              <a:rPr lang="en-GB" sz="2400" dirty="0">
                <a:latin typeface="+mn-lt"/>
              </a:rPr>
              <a:t>Probably some scope on deficit – so no need to pull back increase in deficit from slower growth</a:t>
            </a:r>
          </a:p>
          <a:p>
            <a:pPr>
              <a:spcBef>
                <a:spcPct val="20000"/>
              </a:spcBef>
              <a:buClr>
                <a:srgbClr val="000000"/>
              </a:buClr>
              <a:defRPr/>
            </a:pPr>
            <a:r>
              <a:rPr lang="en-GB" sz="2400" dirty="0">
                <a:latin typeface="+mn-lt"/>
              </a:rPr>
              <a:t>V important to avoid policies that reduce competitiveness eg 50p tax</a:t>
            </a:r>
          </a:p>
          <a:p>
            <a:pPr>
              <a:spcBef>
                <a:spcPct val="20000"/>
              </a:spcBef>
              <a:buClr>
                <a:srgbClr val="000000"/>
              </a:buClr>
              <a:defRPr/>
            </a:pPr>
            <a:r>
              <a:rPr lang="en-GB" sz="2400" dirty="0">
                <a:latin typeface="+mn-lt"/>
              </a:rPr>
              <a:t>V important to avoid policies that raise inflationary expectations like VAT rise or potential fuel duty rise</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6625" y="1881188"/>
            <a:ext cx="8413750" cy="4949825"/>
          </a:xfrm>
          <a:prstGeom prst="rect">
            <a:avLst/>
          </a:prstGeom>
        </p:spPr>
        <p:txBody>
          <a:bodyPr>
            <a:spAutoFit/>
          </a:bodyPr>
          <a:lstStyle/>
          <a:p>
            <a:pPr>
              <a:spcBef>
                <a:spcPct val="20000"/>
              </a:spcBef>
              <a:buClr>
                <a:srgbClr val="000000"/>
              </a:buClr>
              <a:defRPr/>
            </a:pPr>
            <a:r>
              <a:rPr lang="en-US" sz="3200" kern="0" dirty="0">
                <a:solidFill>
                  <a:srgbClr val="49849B"/>
                </a:solidFill>
                <a:latin typeface="Arial Rounded MT Bold"/>
                <a:ea typeface="+mj-ea"/>
                <a:cs typeface="+mj-cs"/>
              </a:rPr>
              <a:t>A new theory of economic growth</a:t>
            </a:r>
            <a:r>
              <a:rPr lang="en-GB" sz="2800" kern="0" dirty="0">
                <a:solidFill>
                  <a:srgbClr val="49849B"/>
                </a:solidFill>
                <a:latin typeface="Arial Rounded MT Bold"/>
                <a:ea typeface="+mj-ea"/>
                <a:cs typeface="+mj-cs"/>
              </a:rPr>
              <a:t/>
            </a:r>
            <a:br>
              <a:rPr lang="en-GB" sz="2800" kern="0" dirty="0">
                <a:solidFill>
                  <a:srgbClr val="49849B"/>
                </a:solidFill>
                <a:latin typeface="Arial Rounded MT Bold"/>
                <a:ea typeface="+mj-ea"/>
                <a:cs typeface="+mj-cs"/>
              </a:rPr>
            </a:br>
            <a:r>
              <a:rPr lang="en-US" sz="2400" kern="0" dirty="0">
                <a:solidFill>
                  <a:srgbClr val="49849B"/>
                </a:solidFill>
                <a:latin typeface="Arial Rounded MT Bold"/>
                <a:ea typeface="+mj-ea"/>
                <a:cs typeface="+mj-cs"/>
              </a:rPr>
              <a:t>Or at least Keynes reinvented and brought up to date </a:t>
            </a:r>
            <a:br>
              <a:rPr lang="en-US" sz="2400" kern="0" dirty="0">
                <a:solidFill>
                  <a:srgbClr val="49849B"/>
                </a:solidFill>
                <a:latin typeface="Arial Rounded MT Bold"/>
                <a:ea typeface="+mj-ea"/>
                <a:cs typeface="+mj-cs"/>
              </a:rPr>
            </a:br>
            <a:r>
              <a:rPr lang="en-US" sz="2400" kern="0" dirty="0">
                <a:solidFill>
                  <a:srgbClr val="49849B"/>
                </a:solidFill>
                <a:latin typeface="Arial Rounded MT Bold"/>
                <a:ea typeface="+mj-ea"/>
                <a:cs typeface="+mj-cs"/>
              </a:rPr>
              <a:t>in the 21</a:t>
            </a:r>
            <a:r>
              <a:rPr lang="en-US" sz="2400" kern="0" baseline="30000" dirty="0">
                <a:solidFill>
                  <a:srgbClr val="49849B"/>
                </a:solidFill>
                <a:latin typeface="Arial Rounded MT Bold"/>
                <a:ea typeface="+mj-ea"/>
                <a:cs typeface="+mj-cs"/>
              </a:rPr>
              <a:t>st</a:t>
            </a:r>
            <a:r>
              <a:rPr lang="en-US" sz="2400" kern="0" dirty="0">
                <a:solidFill>
                  <a:srgbClr val="49849B"/>
                </a:solidFill>
                <a:latin typeface="Arial Rounded MT Bold"/>
                <a:ea typeface="+mj-ea"/>
                <a:cs typeface="+mj-cs"/>
              </a:rPr>
              <a:t> Century</a:t>
            </a:r>
            <a:r>
              <a:rPr lang="en-GB" sz="2400" kern="0" dirty="0">
                <a:solidFill>
                  <a:srgbClr val="49849B"/>
                </a:solidFill>
                <a:latin typeface="Arial Rounded MT Bold"/>
                <a:ea typeface="+mj-ea"/>
                <a:cs typeface="+mj-cs"/>
              </a:rPr>
              <a:t/>
            </a:r>
            <a:br>
              <a:rPr lang="en-GB" sz="2400" kern="0" dirty="0">
                <a:solidFill>
                  <a:srgbClr val="49849B"/>
                </a:solidFill>
                <a:latin typeface="Arial Rounded MT Bold"/>
                <a:ea typeface="+mj-ea"/>
                <a:cs typeface="+mj-cs"/>
              </a:rPr>
            </a:br>
            <a:r>
              <a:rPr lang="en-US" sz="2400" kern="0" dirty="0">
                <a:solidFill>
                  <a:srgbClr val="49849B"/>
                </a:solidFill>
                <a:latin typeface="Arial Rounded MT Bold"/>
                <a:ea typeface="+mj-ea"/>
                <a:cs typeface="+mj-cs"/>
              </a:rPr>
              <a:t>Lecture in memory of the late Sir Donald </a:t>
            </a:r>
            <a:r>
              <a:rPr lang="en-US" sz="2400" kern="0" dirty="0">
                <a:solidFill>
                  <a:srgbClr val="49849B"/>
                </a:solidFill>
                <a:latin typeface="Arial Rounded MT Bold"/>
                <a:ea typeface="+mj-ea"/>
                <a:cs typeface="+mj-cs"/>
              </a:rPr>
              <a:t>MacDougall</a:t>
            </a:r>
          </a:p>
          <a:p>
            <a:pPr>
              <a:spcBef>
                <a:spcPct val="20000"/>
              </a:spcBef>
              <a:buClr>
                <a:srgbClr val="000000"/>
              </a:buClr>
              <a:defRPr/>
            </a:pPr>
            <a:endParaRPr lang="en-US" sz="2400" kern="0" dirty="0">
              <a:solidFill>
                <a:srgbClr val="49849B"/>
              </a:solidFill>
              <a:latin typeface="Arial Rounded MT Bold"/>
              <a:ea typeface="+mj-ea"/>
              <a:cs typeface="+mj-cs"/>
            </a:endParaRPr>
          </a:p>
          <a:p>
            <a:pPr>
              <a:spcBef>
                <a:spcPct val="20000"/>
              </a:spcBef>
              <a:buClr>
                <a:srgbClr val="000000"/>
              </a:buClr>
              <a:defRPr/>
            </a:pPr>
            <a:endParaRPr lang="en-US" sz="3600" kern="0" dirty="0">
              <a:solidFill>
                <a:srgbClr val="49849B"/>
              </a:solidFill>
              <a:latin typeface="Arial Rounded MT Bold"/>
              <a:ea typeface="+mj-ea"/>
              <a:cs typeface="+mj-cs"/>
            </a:endParaRPr>
          </a:p>
          <a:p>
            <a:pPr>
              <a:spcBef>
                <a:spcPct val="20000"/>
              </a:spcBef>
              <a:buClr>
                <a:srgbClr val="000000"/>
              </a:buClr>
              <a:defRPr/>
            </a:pPr>
            <a:r>
              <a:rPr lang="en-US" sz="2000" dirty="0">
                <a:latin typeface="Arial Narrow" pitchFamily="34" charset="0"/>
              </a:rPr>
              <a:t>Douglas McWilliams, Mercers’ </a:t>
            </a:r>
            <a:r>
              <a:rPr lang="en-US" sz="2000" dirty="0">
                <a:latin typeface="Arial Narrow" pitchFamily="34" charset="0"/>
              </a:rPr>
              <a:t>School Memorial Professor of Commerce at Gresham </a:t>
            </a:r>
            <a:r>
              <a:rPr lang="en-US" sz="2000" dirty="0">
                <a:latin typeface="Arial Narrow" pitchFamily="34" charset="0"/>
              </a:rPr>
              <a:t>College and Chief Executive of Cebr </a:t>
            </a:r>
            <a:endParaRPr lang="en-US" sz="2000" dirty="0">
              <a:latin typeface="Arial Narrow" pitchFamily="34" charset="0"/>
            </a:endParaRPr>
          </a:p>
          <a:p>
            <a:pPr>
              <a:spcBef>
                <a:spcPct val="20000"/>
              </a:spcBef>
              <a:buClr>
                <a:srgbClr val="000000"/>
              </a:buClr>
              <a:defRPr/>
            </a:pPr>
            <a:r>
              <a:rPr lang="en-US" sz="2000" dirty="0">
                <a:latin typeface="Arial Narrow" pitchFamily="34" charset="0"/>
              </a:rPr>
              <a:t>Charles Davis, Head of Macroeconomics Cebr and</a:t>
            </a:r>
          </a:p>
          <a:p>
            <a:pPr>
              <a:spcBef>
                <a:spcPct val="20000"/>
              </a:spcBef>
              <a:buClr>
                <a:srgbClr val="000000"/>
              </a:buClr>
              <a:defRPr/>
            </a:pPr>
            <a:r>
              <a:rPr lang="en-US" sz="2000" dirty="0">
                <a:latin typeface="Arial Narrow" pitchFamily="34" charset="0"/>
              </a:rPr>
              <a:t>Oliver Hogan, Head of Microeconomics Cebr</a:t>
            </a:r>
          </a:p>
          <a:p>
            <a:pPr>
              <a:spcBef>
                <a:spcPct val="20000"/>
              </a:spcBef>
              <a:buClr>
                <a:srgbClr val="000000"/>
              </a:buClr>
              <a:defRPr/>
            </a:pPr>
            <a:r>
              <a:rPr lang="en-US" sz="2800" kern="0" dirty="0">
                <a:solidFill>
                  <a:srgbClr val="49849B"/>
                </a:solidFill>
                <a:latin typeface="Arial Rounded MT Bold"/>
                <a:ea typeface="+mj-ea"/>
                <a:cs typeface="+mj-cs"/>
              </a:rPr>
              <a:t/>
            </a:r>
            <a:br>
              <a:rPr lang="en-US" sz="2800" kern="0" dirty="0">
                <a:solidFill>
                  <a:srgbClr val="49849B"/>
                </a:solidFill>
                <a:latin typeface="Arial Rounded MT Bold"/>
                <a:ea typeface="+mj-ea"/>
                <a:cs typeface="+mj-cs"/>
              </a:rPr>
            </a:br>
            <a:endParaRPr lang="en-GB"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1188" y="1284288"/>
            <a:ext cx="8783637" cy="5467350"/>
          </a:xfrm>
        </p:spPr>
        <p:txBody>
          <a:bodyPr/>
          <a:lstStyle/>
          <a:p>
            <a:pPr eaLnBrk="1" hangingPunct="1">
              <a:defRPr/>
            </a:pPr>
            <a:r>
              <a:rPr lang="en-GB" sz="2400" dirty="0" smtClean="0">
                <a:latin typeface="+mj-lt"/>
              </a:rPr>
              <a:t>To find a new theory of economic growth that explains best what is happening and what is likely to happen</a:t>
            </a:r>
          </a:p>
          <a:p>
            <a:pPr eaLnBrk="1" hangingPunct="1">
              <a:defRPr/>
            </a:pPr>
            <a:r>
              <a:rPr lang="en-GB" sz="2400" dirty="0" smtClean="0">
                <a:latin typeface="+mj-lt"/>
              </a:rPr>
              <a:t>To understand the policy implications of this new theory</a:t>
            </a:r>
          </a:p>
          <a:p>
            <a:pPr eaLnBrk="1" hangingPunct="1">
              <a:defRPr/>
            </a:pPr>
            <a:r>
              <a:rPr lang="en-GB" sz="2400" dirty="0" smtClean="0">
                <a:latin typeface="+mj-lt"/>
              </a:rPr>
              <a:t> </a:t>
            </a:r>
            <a:endParaRPr lang="en-GB" sz="2400" dirty="0">
              <a:latin typeface="+mj-lt"/>
            </a:endParaRPr>
          </a:p>
        </p:txBody>
      </p:sp>
      <p:sp>
        <p:nvSpPr>
          <p:cNvPr id="30722" name="Title 3"/>
          <p:cNvSpPr>
            <a:spLocks noGrp="1"/>
          </p:cNvSpPr>
          <p:nvPr>
            <p:ph type="title"/>
          </p:nvPr>
        </p:nvSpPr>
        <p:spPr/>
        <p:txBody>
          <a:bodyPr/>
          <a:lstStyle/>
          <a:p>
            <a:pPr eaLnBrk="1" hangingPunct="1"/>
            <a:r>
              <a:rPr lang="en-GB" sz="2800" smtClean="0"/>
              <a:t>Objective</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44525" y="1592263"/>
            <a:ext cx="8785225" cy="5467350"/>
          </a:xfrm>
        </p:spPr>
        <p:txBody>
          <a:bodyPr/>
          <a:lstStyle/>
          <a:p>
            <a:pPr eaLnBrk="1" hangingPunct="1">
              <a:defRPr/>
            </a:pPr>
            <a:r>
              <a:rPr lang="en-GB" sz="2400" dirty="0" smtClean="0">
                <a:latin typeface="+mj-lt"/>
              </a:rPr>
              <a:t>The historical context</a:t>
            </a:r>
            <a:endParaRPr lang="en-GB" sz="2400" dirty="0">
              <a:latin typeface="+mj-lt"/>
            </a:endParaRPr>
          </a:p>
          <a:p>
            <a:pPr eaLnBrk="1" hangingPunct="1">
              <a:defRPr/>
            </a:pPr>
            <a:r>
              <a:rPr lang="en-GB" sz="2400" dirty="0" smtClean="0">
                <a:latin typeface="+mj-lt"/>
              </a:rPr>
              <a:t>Traditional theories of economic growth</a:t>
            </a:r>
          </a:p>
          <a:p>
            <a:pPr eaLnBrk="1" hangingPunct="1">
              <a:defRPr/>
            </a:pPr>
            <a:r>
              <a:rPr lang="en-GB" sz="2400" dirty="0" smtClean="0">
                <a:latin typeface="+mj-lt"/>
              </a:rPr>
              <a:t>Why we need a new theory – the failed forecasts</a:t>
            </a:r>
          </a:p>
          <a:p>
            <a:pPr eaLnBrk="1" hangingPunct="1">
              <a:defRPr/>
            </a:pPr>
            <a:r>
              <a:rPr lang="en-GB" sz="2400" dirty="0" smtClean="0">
                <a:latin typeface="+mj-lt"/>
              </a:rPr>
              <a:t>Balance of Payments constrained growth</a:t>
            </a:r>
          </a:p>
          <a:p>
            <a:pPr eaLnBrk="1" hangingPunct="1">
              <a:defRPr/>
            </a:pPr>
            <a:r>
              <a:rPr lang="en-GB" sz="2400" dirty="0" smtClean="0">
                <a:latin typeface="+mj-lt"/>
              </a:rPr>
              <a:t>Bringing in an inflation constraint as well</a:t>
            </a:r>
          </a:p>
          <a:p>
            <a:pPr eaLnBrk="1" hangingPunct="1">
              <a:defRPr/>
            </a:pPr>
            <a:r>
              <a:rPr lang="en-GB" sz="2400" dirty="0" smtClean="0">
                <a:latin typeface="+mj-lt"/>
              </a:rPr>
              <a:t>The policy implications</a:t>
            </a:r>
          </a:p>
          <a:p>
            <a:pPr eaLnBrk="1" hangingPunct="1">
              <a:defRPr/>
            </a:pPr>
            <a:endParaRPr lang="en-GB" sz="2400" dirty="0" smtClean="0">
              <a:latin typeface="+mj-lt"/>
            </a:endParaRPr>
          </a:p>
          <a:p>
            <a:pPr eaLnBrk="1" hangingPunct="1">
              <a:defRPr/>
            </a:pPr>
            <a:r>
              <a:rPr lang="en-GB" sz="2400" dirty="0" smtClean="0">
                <a:latin typeface="+mj-lt"/>
              </a:rPr>
              <a:t> </a:t>
            </a:r>
            <a:endParaRPr lang="en-GB" sz="2400" dirty="0">
              <a:latin typeface="+mj-lt"/>
            </a:endParaRPr>
          </a:p>
        </p:txBody>
      </p:sp>
      <p:sp>
        <p:nvSpPr>
          <p:cNvPr id="32770" name="Title 3"/>
          <p:cNvSpPr>
            <a:spLocks noGrp="1"/>
          </p:cNvSpPr>
          <p:nvPr>
            <p:ph type="title"/>
          </p:nvPr>
        </p:nvSpPr>
        <p:spPr/>
        <p:txBody>
          <a:bodyPr/>
          <a:lstStyle/>
          <a:p>
            <a:pPr eaLnBrk="1" hangingPunct="1"/>
            <a:r>
              <a:rPr lang="en-GB" sz="2800" smtClean="0"/>
              <a:t>Overview</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sz="half" idx="1"/>
          </p:nvPr>
        </p:nvSpPr>
        <p:spPr>
          <a:xfrm>
            <a:off x="644525" y="1684338"/>
            <a:ext cx="8785225" cy="5467350"/>
          </a:xfrm>
        </p:spPr>
        <p:txBody>
          <a:bodyPr/>
          <a:lstStyle/>
          <a:p>
            <a:pPr eaLnBrk="1" hangingPunct="1"/>
            <a:r>
              <a:rPr lang="en-GB" sz="2000" smtClean="0"/>
              <a:t>The ‘supercompetitiveness’ of the emerging economies;</a:t>
            </a:r>
          </a:p>
          <a:p>
            <a:pPr eaLnBrk="1" hangingPunct="1"/>
            <a:r>
              <a:rPr lang="en-GB" sz="2000" smtClean="0"/>
              <a:t>The continuing shift in the terms of trade in favour of primary products and away from finished goods and services; and</a:t>
            </a:r>
          </a:p>
          <a:p>
            <a:pPr eaLnBrk="1" hangingPunct="1"/>
            <a:r>
              <a:rPr lang="en-GB" sz="2000" smtClean="0"/>
              <a:t>The likelihood that overall world economic growth will be constrained because of limits from the lack of natural resources, meaning that some of the enhanced economic growth in the emerging economies will be at the expense of lower growth in the mature economies.</a:t>
            </a:r>
          </a:p>
        </p:txBody>
      </p:sp>
      <p:sp>
        <p:nvSpPr>
          <p:cNvPr id="38914" name="Title 3"/>
          <p:cNvSpPr>
            <a:spLocks noGrp="1"/>
          </p:cNvSpPr>
          <p:nvPr>
            <p:ph type="title"/>
          </p:nvPr>
        </p:nvSpPr>
        <p:spPr/>
        <p:txBody>
          <a:bodyPr/>
          <a:lstStyle/>
          <a:p>
            <a:pPr eaLnBrk="1" hangingPunct="1"/>
            <a:r>
              <a:rPr lang="en-GB" sz="2800" smtClean="0"/>
              <a:t>The three big changes from the past</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sz="half" idx="1"/>
          </p:nvPr>
        </p:nvSpPr>
        <p:spPr>
          <a:xfrm>
            <a:off x="611188" y="1284288"/>
            <a:ext cx="8783637" cy="5467350"/>
          </a:xfrm>
        </p:spPr>
        <p:txBody>
          <a:bodyPr/>
          <a:lstStyle/>
          <a:p>
            <a:pPr eaLnBrk="1" hangingPunct="1"/>
            <a:r>
              <a:rPr lang="en-GB" sz="2000" smtClean="0"/>
              <a:t>The three characteristics of  traditional growth theory are:</a:t>
            </a:r>
          </a:p>
          <a:p>
            <a:pPr eaLnBrk="1" hangingPunct="1"/>
            <a:r>
              <a:rPr lang="en-GB" sz="2000" smtClean="0"/>
              <a:t>Growth in the medium to long term is determined by the availability of resources of labour and capital, and the productivity with which they are used; </a:t>
            </a:r>
          </a:p>
          <a:p>
            <a:pPr eaLnBrk="1" hangingPunct="1"/>
            <a:r>
              <a:rPr lang="en-GB" sz="2000" smtClean="0"/>
              <a:t>Inflation is determined with respect to an inflation augmented wage equation, where wages (or more precisely the rate of change of wages) are determined by labour market conditions and expected inflation (this is sometimes called the expectations augmented Phillips curve – the Phillips curve being a crude representation of the short term relationship between inflation and unemployment); and</a:t>
            </a:r>
          </a:p>
          <a:p>
            <a:pPr eaLnBrk="1" hangingPunct="1"/>
            <a:r>
              <a:rPr lang="en-GB" sz="2000" smtClean="0"/>
              <a:t>The labour market condition which makes inflation non accelerating is called the NAIRU – the non-accelerating inflation rate of unemployment. </a:t>
            </a:r>
          </a:p>
          <a:p>
            <a:pPr eaLnBrk="1" hangingPunct="1"/>
            <a:r>
              <a:rPr lang="en-GB" sz="2000" smtClean="0"/>
              <a:t>This is the Solow-Swan model with the Friedman and Phelps addition of the inflationary conditions in the labour market.</a:t>
            </a:r>
          </a:p>
          <a:p>
            <a:pPr eaLnBrk="1" hangingPunct="1"/>
            <a:r>
              <a:rPr lang="en-GB" sz="2000" smtClean="0"/>
              <a:t> </a:t>
            </a:r>
          </a:p>
        </p:txBody>
      </p:sp>
      <p:sp>
        <p:nvSpPr>
          <p:cNvPr id="40962" name="Title 3"/>
          <p:cNvSpPr>
            <a:spLocks noGrp="1"/>
          </p:cNvSpPr>
          <p:nvPr>
            <p:ph type="title"/>
          </p:nvPr>
        </p:nvSpPr>
        <p:spPr/>
        <p:txBody>
          <a:bodyPr/>
          <a:lstStyle/>
          <a:p>
            <a:pPr eaLnBrk="1" hangingPunct="1"/>
            <a:r>
              <a:rPr lang="en-GB" sz="2800" smtClean="0"/>
              <a:t>The traditional growth theory</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1625" y="647700"/>
            <a:ext cx="9059863" cy="428625"/>
          </a:xfrm>
        </p:spPr>
        <p:txBody>
          <a:bodyPr/>
          <a:lstStyle/>
          <a:p>
            <a:pPr eaLnBrk="1" hangingPunct="1"/>
            <a:r>
              <a:rPr lang="en-GB" sz="2400" smtClean="0"/>
              <a:t>The credibility of the traditional theory is that its forecasts were better than its opponents – especially the gang of 364</a:t>
            </a:r>
          </a:p>
        </p:txBody>
      </p:sp>
      <p:sp>
        <p:nvSpPr>
          <p:cNvPr id="43010" name="Content Placeholder 2"/>
          <p:cNvSpPr>
            <a:spLocks noGrp="1"/>
          </p:cNvSpPr>
          <p:nvPr>
            <p:ph idx="1"/>
          </p:nvPr>
        </p:nvSpPr>
        <p:spPr>
          <a:xfrm>
            <a:off x="542925" y="1390650"/>
            <a:ext cx="8783638" cy="5467350"/>
          </a:xfrm>
        </p:spPr>
        <p:txBody>
          <a:bodyPr/>
          <a:lstStyle/>
          <a:p>
            <a:pPr eaLnBrk="1" hangingPunct="1"/>
            <a:r>
              <a:rPr lang="en-GB" sz="2400" smtClean="0"/>
              <a:t>‘(a) there is no basis in economic theory or supporting evidence for the Government’s belief that by deflating demand they will bring inflation permanently under control and thereby induce an automatic recovery in output and employment;</a:t>
            </a:r>
          </a:p>
          <a:p>
            <a:pPr eaLnBrk="1" hangingPunct="1"/>
            <a:r>
              <a:rPr lang="en-GB" sz="2400" smtClean="0"/>
              <a:t>(b) present politics will deepen the depression, erode the industrial base of our economy and threaten its social and political stability;</a:t>
            </a:r>
          </a:p>
          <a:p>
            <a:pPr eaLnBrk="1" hangingPunct="1"/>
            <a:r>
              <a:rPr lang="en-GB" sz="2400" smtClean="0"/>
              <a:t>(c) there are alternative policies; and </a:t>
            </a:r>
          </a:p>
          <a:p>
            <a:pPr eaLnBrk="1" hangingPunct="1"/>
            <a:r>
              <a:rPr lang="en-GB" sz="2400" smtClean="0"/>
              <a:t>(d) the time has come to reject monetarist policies and consider urgently which alternative offers the best hope of sustained recovery.’</a:t>
            </a:r>
          </a:p>
          <a:p>
            <a:pPr eaLnBrk="1" hangingPunct="1"/>
            <a:r>
              <a:rPr lang="en-GB" sz="2400" smtClean="0"/>
              <a:t>Friday 13 March 1981</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image003"/>
          <p:cNvPicPr>
            <a:picLocks noChangeAspect="1" noChangeArrowheads="1"/>
          </p:cNvPicPr>
          <p:nvPr/>
        </p:nvPicPr>
        <p:blipFill>
          <a:blip r:embed="rId2"/>
          <a:srcRect/>
          <a:stretch>
            <a:fillRect/>
          </a:stretch>
        </p:blipFill>
        <p:spPr bwMode="auto">
          <a:xfrm>
            <a:off x="754063" y="1504950"/>
            <a:ext cx="8434387" cy="5502275"/>
          </a:xfrm>
          <a:prstGeom prst="rect">
            <a:avLst/>
          </a:prstGeom>
          <a:noFill/>
          <a:ln w="9525">
            <a:noFill/>
            <a:miter lim="800000"/>
            <a:headEnd/>
            <a:tailEnd/>
          </a:ln>
        </p:spPr>
      </p:pic>
      <p:sp>
        <p:nvSpPr>
          <p:cNvPr id="44034" name="Title 1"/>
          <p:cNvSpPr txBox="1">
            <a:spLocks/>
          </p:cNvSpPr>
          <p:nvPr/>
        </p:nvSpPr>
        <p:spPr bwMode="auto">
          <a:xfrm>
            <a:off x="301625" y="647700"/>
            <a:ext cx="9059863"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The Treasury/OBR’s forecasting track record for GDP……</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Chart 1"/>
          <p:cNvGraphicFramePr>
            <a:graphicFrameLocks noGrp="1"/>
          </p:cNvGraphicFramePr>
          <p:nvPr/>
        </p:nvGraphicFramePr>
        <p:xfrm>
          <a:off x="874713" y="1481138"/>
          <a:ext cx="8782050" cy="5022850"/>
        </p:xfrm>
        <a:graphic>
          <a:graphicData uri="http://schemas.openxmlformats.org/presentationml/2006/ole">
            <p:oleObj spid="_x0000_s45057" r:id="rId3" imgW="8779001" imgH="5023539" progId="Excel.Chart.8">
              <p:embed/>
            </p:oleObj>
          </a:graphicData>
        </a:graphic>
      </p:graphicFrame>
      <p:sp>
        <p:nvSpPr>
          <p:cNvPr id="45058" name="Title 1"/>
          <p:cNvSpPr txBox="1">
            <a:spLocks/>
          </p:cNvSpPr>
          <p:nvPr/>
        </p:nvSpPr>
        <p:spPr bwMode="auto">
          <a:xfrm>
            <a:off x="576263" y="647700"/>
            <a:ext cx="9059862"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The Treasury/OBR’s forecasting errors for GDP</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txBox="1">
            <a:spLocks/>
          </p:cNvSpPr>
          <p:nvPr/>
        </p:nvSpPr>
        <p:spPr bwMode="auto">
          <a:xfrm>
            <a:off x="301625" y="522288"/>
            <a:ext cx="9059863" cy="428625"/>
          </a:xfrm>
          <a:prstGeom prst="rect">
            <a:avLst/>
          </a:prstGeom>
          <a:noFill/>
          <a:ln w="9525">
            <a:noFill/>
            <a:miter lim="800000"/>
            <a:headEnd/>
            <a:tailEnd/>
          </a:ln>
        </p:spPr>
        <p:txBody>
          <a:bodyPr/>
          <a:lstStyle/>
          <a:p>
            <a:pPr>
              <a:buClr>
                <a:srgbClr val="000000"/>
              </a:buClr>
            </a:pPr>
            <a:r>
              <a:rPr lang="en-GB" sz="2400">
                <a:solidFill>
                  <a:srgbClr val="49849B"/>
                </a:solidFill>
                <a:latin typeface="Arial Rounded MT Bold" pitchFamily="34" charset="0"/>
              </a:rPr>
              <a:t>Cebr’s forecasts have recently been very much closer than Treasury/OBR (and indeed anyone else)</a:t>
            </a:r>
          </a:p>
        </p:txBody>
      </p:sp>
      <p:pic>
        <p:nvPicPr>
          <p:cNvPr id="46082" name="Picture 2"/>
          <p:cNvPicPr>
            <a:picLocks noChangeAspect="1" noChangeArrowheads="1"/>
          </p:cNvPicPr>
          <p:nvPr/>
        </p:nvPicPr>
        <p:blipFill>
          <a:blip r:embed="rId2"/>
          <a:srcRect/>
          <a:stretch>
            <a:fillRect/>
          </a:stretch>
        </p:blipFill>
        <p:spPr bwMode="auto">
          <a:xfrm>
            <a:off x="1071563" y="1397000"/>
            <a:ext cx="7894637" cy="5129213"/>
          </a:xfrm>
          <a:prstGeom prst="rect">
            <a:avLst/>
          </a:prstGeom>
          <a:noFill/>
          <a:ln w="9525">
            <a:noFill/>
            <a:miter lim="800000"/>
            <a:headEnd/>
            <a:tailEnd/>
          </a:ln>
        </p:spPr>
      </p:pic>
    </p:spTree>
  </p:cSld>
  <p:clrMapOvr>
    <a:masterClrMapping/>
  </p:clrMapOvr>
  <p:transition>
    <p:wipe dir="r"/>
  </p:transition>
</p:sld>
</file>

<file path=ppt/theme/theme1.xml><?xml version="1.0" encoding="utf-8"?>
<a:theme xmlns:a="http://schemas.openxmlformats.org/drawingml/2006/main" name="CEBR Powerpoint Report Template">
  <a:themeElements>
    <a:clrScheme name="CEBR Powerpoint Repor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BR Powerpoint Report Template">
      <a:majorFont>
        <a:latin typeface="Arial Rounded MT Bold"/>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a:noFill/>
        </a:ln>
        <a:effectLst/>
        <a:extLst>
          <a:ext uri="{91240B29-F687-4F45-9708-019B960494DF}">
            <a14:hiddenLine xmlns="" xmlns:a14="http://schemas.microsoft.com/office/drawing/2010/main" w="190500" cap="flat" cmpd="sng" algn="ctr">
              <a:solidFill>
                <a:srgbClr val="FF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000000"/>
          </a:buClr>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66"/>
        </a:solidFill>
        <a:ln>
          <a:noFill/>
        </a:ln>
        <a:effectLst/>
        <a:extLst>
          <a:ext uri="{91240B29-F687-4F45-9708-019B960494DF}">
            <a14:hiddenLine xmlns="" xmlns:a14="http://schemas.microsoft.com/office/drawing/2010/main" w="190500" cap="flat" cmpd="sng" algn="ctr">
              <a:solidFill>
                <a:srgbClr val="FF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000000"/>
          </a:buClr>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EBR Powerpoint Repor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BR Powerpoint Repor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BR Powerpoint Repor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BR Powerpoint Repor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BR Powerpoint Repor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BR Powerpoint Repor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BR Powerpoint Repor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CEBR Powerpoint Report Template</Template>
  <TotalTime>7769</TotalTime>
  <Words>1162</Words>
  <Application>Microsoft Office PowerPoint</Application>
  <PresentationFormat>A4 Paper (210x297 mm)</PresentationFormat>
  <Paragraphs>110</Paragraphs>
  <Slides>18</Slides>
  <Notes>6</Notes>
  <HiddenSlides>0</HiddenSlides>
  <MMClips>0</MMClips>
  <ScaleCrop>false</ScaleCrop>
  <HeadingPairs>
    <vt:vector size="8" baseType="variant">
      <vt:variant>
        <vt:lpstr>Fonts Used</vt:lpstr>
      </vt:variant>
      <vt:variant>
        <vt:i4>10</vt:i4>
      </vt:variant>
      <vt:variant>
        <vt:lpstr>Design Template</vt:lpstr>
      </vt:variant>
      <vt:variant>
        <vt:i4>3</vt:i4>
      </vt:variant>
      <vt:variant>
        <vt:lpstr>Embedded OLE Servers</vt:lpstr>
      </vt:variant>
      <vt:variant>
        <vt:i4>1</vt:i4>
      </vt:variant>
      <vt:variant>
        <vt:lpstr>Slide Titles</vt:lpstr>
      </vt:variant>
      <vt:variant>
        <vt:i4>18</vt:i4>
      </vt:variant>
    </vt:vector>
  </HeadingPairs>
  <TitlesOfParts>
    <vt:vector size="32" baseType="lpstr">
      <vt:lpstr>Arial</vt:lpstr>
      <vt:lpstr>Arial Rounded MT Bold</vt:lpstr>
      <vt:lpstr>Palatino Linotype</vt:lpstr>
      <vt:lpstr>Wingdings</vt:lpstr>
      <vt:lpstr>AvantGarde</vt:lpstr>
      <vt:lpstr>Calibri</vt:lpstr>
      <vt:lpstr>Browallia New</vt:lpstr>
      <vt:lpstr>Trebuchet MS</vt:lpstr>
      <vt:lpstr>Arial Narrow</vt:lpstr>
      <vt:lpstr>Times New Roman</vt:lpstr>
      <vt:lpstr>CEBR Powerpoint Report Template</vt:lpstr>
      <vt:lpstr>Custom Design</vt:lpstr>
      <vt:lpstr>CEBR Powerpoint Report Template</vt:lpstr>
      <vt:lpstr>Microsoft Excel Chart</vt:lpstr>
      <vt:lpstr>  A new theory of economic growth Or at least Keynes reinvented and brought up to date  in the 21st Century Lecture in memory of the late Sir Donald MacDougall </vt:lpstr>
      <vt:lpstr>Objective</vt:lpstr>
      <vt:lpstr>Overview</vt:lpstr>
      <vt:lpstr>The three big changes from the past</vt:lpstr>
      <vt:lpstr>The traditional growth theory</vt:lpstr>
      <vt:lpstr>The credibility of the traditional theory is that its forecasts were better than its opponents – especially the gang of 364</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CEBR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AOhanissian</dc:creator>
  <cp:lastModifiedBy>j.franklin</cp:lastModifiedBy>
  <cp:revision>324</cp:revision>
  <cp:lastPrinted>2004-11-01T16:14:11Z</cp:lastPrinted>
  <dcterms:created xsi:type="dcterms:W3CDTF">2009-09-23T08:33:34Z</dcterms:created>
  <dcterms:modified xsi:type="dcterms:W3CDTF">2012-11-19T13:18:15Z</dcterms:modified>
</cp:coreProperties>
</file>