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17" r:id="rId2"/>
    <p:sldId id="554" r:id="rId3"/>
    <p:sldId id="555" r:id="rId4"/>
    <p:sldId id="556" r:id="rId5"/>
    <p:sldId id="543" r:id="rId6"/>
    <p:sldId id="558" r:id="rId7"/>
    <p:sldId id="564" r:id="rId8"/>
    <p:sldId id="562" r:id="rId9"/>
    <p:sldId id="559" r:id="rId10"/>
    <p:sldId id="560" r:id="rId11"/>
    <p:sldId id="565" r:id="rId12"/>
    <p:sldId id="566" r:id="rId13"/>
    <p:sldId id="591" r:id="rId14"/>
    <p:sldId id="593" r:id="rId15"/>
    <p:sldId id="592" r:id="rId16"/>
    <p:sldId id="594" r:id="rId17"/>
    <p:sldId id="544" r:id="rId18"/>
    <p:sldId id="545" r:id="rId19"/>
    <p:sldId id="557" r:id="rId20"/>
    <p:sldId id="595" r:id="rId21"/>
    <p:sldId id="575" r:id="rId22"/>
    <p:sldId id="573" r:id="rId23"/>
    <p:sldId id="578" r:id="rId24"/>
    <p:sldId id="579" r:id="rId25"/>
    <p:sldId id="518" r:id="rId26"/>
    <p:sldId id="550" r:id="rId27"/>
    <p:sldId id="551" r:id="rId28"/>
    <p:sldId id="548" r:id="rId29"/>
    <p:sldId id="583" r:id="rId30"/>
    <p:sldId id="580" r:id="rId31"/>
    <p:sldId id="577" r:id="rId32"/>
    <p:sldId id="584" r:id="rId33"/>
    <p:sldId id="585" r:id="rId34"/>
    <p:sldId id="586" r:id="rId35"/>
    <p:sldId id="582" r:id="rId36"/>
    <p:sldId id="587" r:id="rId37"/>
    <p:sldId id="589" r:id="rId38"/>
    <p:sldId id="588" r:id="rId39"/>
    <p:sldId id="590" r:id="rId40"/>
    <p:sldId id="541" r:id="rId41"/>
    <p:sldId id="485" r:id="rId42"/>
  </p:sldIdLst>
  <p:sldSz cx="9144000" cy="6858000" type="screen4x3"/>
  <p:notesSz cx="6881813" cy="100155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66FF"/>
    <a:srgbClr val="3333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9247" autoAdjust="0"/>
  </p:normalViewPr>
  <p:slideViewPr>
    <p:cSldViewPr>
      <p:cViewPr varScale="1">
        <p:scale>
          <a:sx n="61" d="100"/>
          <a:sy n="61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418" cy="500114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902" y="1"/>
            <a:ext cx="2982418" cy="500114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pPr>
              <a:defRPr/>
            </a:pPr>
            <a:fld id="{7172C94D-748D-422C-A1B3-C57E44094DBE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2112"/>
            <a:ext cx="2982418" cy="501771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902" y="9512112"/>
            <a:ext cx="2982418" cy="501771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pPr>
              <a:defRPr/>
            </a:pPr>
            <a:fld id="{222EA094-DB81-4DF2-9F32-6333665770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81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418" cy="500114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902" y="1"/>
            <a:ext cx="2982418" cy="500114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FEE3508-DBB2-4F49-A32A-4A21BA47B501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80" y="4757713"/>
            <a:ext cx="5506346" cy="4507655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2112"/>
            <a:ext cx="2982418" cy="501771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902" y="9512112"/>
            <a:ext cx="2982418" cy="501771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49A3ADC-80FA-4C28-B812-33F5E89CC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771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AA1D7-A482-4203-9051-BE7241603C25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60D4-3A41-4D78-AC64-91D12ABBCF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28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037E8-D24B-4D20-969D-7BA000E206F2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19402-2D01-457D-8BC0-4A8B70568F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88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A57D-B985-47DF-BD52-C6491FEAD1B0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6A6C-077A-4CE5-978F-8761B699C7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68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7EDD-B577-467B-87E4-15C49D92194B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B27F-8986-4A0D-AE34-EA52E5146D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79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FF42-6E54-45F3-BA38-F28106A0EC76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482E-9DAF-4479-BC73-939F5FAE2C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3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CA210-9854-40D2-97E1-3DF8505A6A85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D37BF-AA92-4F33-B2EB-1207A118F0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124E-D3A6-4B4E-AC05-EB5B59A4D0DA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4CB2-B3D8-4DBE-8779-24607190B5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73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25A41-E30F-412B-B17E-932DCB4E573B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D2A1-2542-46CD-91AB-0FCFDC6877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4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C70E-AD4B-4B44-8CCF-5630C1BF6B75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94A42-22DD-4ED0-A74B-9075B09E8B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09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473C-41B8-4228-8F8E-78E6CD7B9E30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CF821-958A-40B8-8639-9D9E26F96D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23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22C7-1D2F-4DAC-8FA7-F9FE820E12DD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7C809-5B8B-46B8-9022-470E904FA3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96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6436DF-0436-4DD8-A686-3A7C2D0D7809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FEA6C-08C7-49A0-83C4-0A90EEEAE9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 idx="4294967295"/>
          </p:nvPr>
        </p:nvSpPr>
        <p:spPr>
          <a:xfrm>
            <a:off x="251520" y="2277988"/>
            <a:ext cx="8640960" cy="19431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sz="5400" dirty="0" smtClean="0">
                <a:solidFill>
                  <a:srgbClr val="0066FF"/>
                </a:solidFill>
                <a:latin typeface="Garamond" pitchFamily="18" charset="0"/>
              </a:rPr>
              <a:t>Fermat’s Theorems</a:t>
            </a:r>
          </a:p>
        </p:txBody>
      </p:sp>
      <p:sp>
        <p:nvSpPr>
          <p:cNvPr id="61443" name="Subtitle 2"/>
          <p:cNvSpPr>
            <a:spLocks noGrp="1"/>
          </p:cNvSpPr>
          <p:nvPr>
            <p:ph type="subTitle" idx="4294967295"/>
          </p:nvPr>
        </p:nvSpPr>
        <p:spPr>
          <a:xfrm>
            <a:off x="1258888" y="4307929"/>
            <a:ext cx="6626225" cy="18573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4000" dirty="0" smtClean="0">
                <a:latin typeface="Garamond" pitchFamily="18" charset="0"/>
              </a:rPr>
              <a:t>Raymond Flood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GB" sz="3500" dirty="0" smtClean="0">
                <a:latin typeface="Garamond" pitchFamily="18" charset="0"/>
              </a:rPr>
              <a:t>Gresham Professor of Geometry</a:t>
            </a:r>
          </a:p>
        </p:txBody>
      </p:sp>
      <p:pic>
        <p:nvPicPr>
          <p:cNvPr id="61444" name="Picture 2" descr="C:\Users\s.morrison\Documents\Crests and Logos\Gresham logo_CM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8488" y="228600"/>
            <a:ext cx="29464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3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Interrupted game: Fermat’s approach</a:t>
            </a:r>
            <a:endParaRPr lang="en-GB" sz="4300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41168"/>
          </a:xfrm>
        </p:spPr>
        <p:txBody>
          <a:bodyPr/>
          <a:lstStyle/>
          <a:p>
            <a:pPr marL="0" indent="0">
              <a:buNone/>
            </a:pPr>
            <a:r>
              <a:rPr lang="en-GB" sz="3000" dirty="0" smtClean="0">
                <a:latin typeface="Garamond" panose="02020404030301010803" pitchFamily="18" charset="0"/>
              </a:rPr>
              <a:t>Original intention: Winner is first to win 4 tosses</a:t>
            </a:r>
          </a:p>
          <a:p>
            <a:pPr marL="0" indent="0">
              <a:buNone/>
            </a:pPr>
            <a:r>
              <a:rPr lang="en-GB" sz="3000" dirty="0" smtClean="0">
                <a:latin typeface="Garamond" panose="02020404030301010803" pitchFamily="18" charset="0"/>
              </a:rPr>
              <a:t>Interrupted when You have won 2 and I have won 1.</a:t>
            </a:r>
          </a:p>
          <a:p>
            <a:pPr marL="0" indent="0">
              <a:buNone/>
            </a:pPr>
            <a:r>
              <a:rPr lang="en-GB" sz="3000" dirty="0" smtClean="0">
                <a:latin typeface="Garamond" panose="02020404030301010803" pitchFamily="18" charset="0"/>
              </a:rPr>
              <a:t>Imagine playing another 4 games </a:t>
            </a:r>
          </a:p>
          <a:p>
            <a:pPr marL="0" indent="0">
              <a:buNone/>
            </a:pPr>
            <a:r>
              <a:rPr lang="en-GB" sz="2800" dirty="0" smtClean="0">
                <a:latin typeface="Garamond" panose="02020404030301010803" pitchFamily="18" charset="0"/>
              </a:rPr>
              <a:t>Outcomes are all equally likely and are (Y = you, M = me):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400" dirty="0" smtClean="0">
                <a:highlight>
                  <a:srgbClr val="FFFF00"/>
                </a:highlight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YYYY	</a:t>
            </a:r>
            <a:r>
              <a:rPr lang="en-GB" sz="2400" dirty="0"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	</a:t>
            </a:r>
            <a:r>
              <a:rPr lang="en-GB" sz="2400" dirty="0" smtClean="0">
                <a:highlight>
                  <a:srgbClr val="FFFF00"/>
                </a:highlight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YYYM	</a:t>
            </a:r>
            <a:r>
              <a:rPr lang="en-GB" sz="2400" dirty="0"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	</a:t>
            </a:r>
            <a:r>
              <a:rPr lang="en-GB" sz="2400" dirty="0">
                <a:highlight>
                  <a:srgbClr val="FFFF00"/>
                </a:highlight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YYMY</a:t>
            </a:r>
            <a:r>
              <a:rPr lang="en-GB" sz="2400" dirty="0"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	</a:t>
            </a:r>
            <a:r>
              <a:rPr lang="en-GB" sz="2400" dirty="0" smtClean="0"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	</a:t>
            </a:r>
            <a:r>
              <a:rPr lang="en-GB" sz="2400" dirty="0" smtClean="0">
                <a:highlight>
                  <a:srgbClr val="FFFF00"/>
                </a:highlight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YYMM</a:t>
            </a:r>
            <a:r>
              <a:rPr lang="en-GB" sz="2400" dirty="0"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		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400" dirty="0" smtClean="0">
                <a:highlight>
                  <a:srgbClr val="FFFF00"/>
                </a:highlight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YMYY	</a:t>
            </a:r>
            <a:r>
              <a:rPr lang="en-GB" sz="2400" dirty="0"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	</a:t>
            </a:r>
            <a:r>
              <a:rPr lang="en-GB" sz="2400" dirty="0" smtClean="0">
                <a:highlight>
                  <a:srgbClr val="FFFF00"/>
                </a:highlight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YMYM	</a:t>
            </a:r>
            <a:r>
              <a:rPr lang="en-GB" sz="2400" dirty="0"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	</a:t>
            </a:r>
            <a:r>
              <a:rPr lang="en-GB" sz="2400" dirty="0" smtClean="0">
                <a:highlight>
                  <a:srgbClr val="FFFF00"/>
                </a:highlight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YMMY	</a:t>
            </a:r>
            <a:r>
              <a:rPr lang="en-GB" sz="2400" dirty="0"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	</a:t>
            </a:r>
            <a:r>
              <a:rPr lang="en-GB" sz="2400" dirty="0">
                <a:highlight>
                  <a:srgbClr val="FF0000"/>
                </a:highlight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YMMM</a:t>
            </a:r>
            <a:endParaRPr lang="en-GB" sz="2400" dirty="0"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400" dirty="0">
                <a:highlight>
                  <a:srgbClr val="FFFF00"/>
                </a:highlight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MYYY</a:t>
            </a:r>
            <a:r>
              <a:rPr lang="en-GB" sz="2400" dirty="0"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	</a:t>
            </a:r>
            <a:r>
              <a:rPr lang="en-GB" sz="2400" dirty="0" smtClean="0"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	</a:t>
            </a:r>
            <a:r>
              <a:rPr lang="en-GB" sz="2400" dirty="0" smtClean="0">
                <a:highlight>
                  <a:srgbClr val="FFFF00"/>
                </a:highlight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MYYM</a:t>
            </a:r>
            <a:r>
              <a:rPr lang="en-GB" sz="2400" dirty="0"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	</a:t>
            </a:r>
            <a:r>
              <a:rPr lang="en-GB" sz="2400" dirty="0" smtClean="0"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	</a:t>
            </a:r>
            <a:r>
              <a:rPr lang="en-GB" sz="2400" dirty="0" smtClean="0">
                <a:highlight>
                  <a:srgbClr val="FFFF00"/>
                </a:highlight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MYMY	</a:t>
            </a:r>
            <a:r>
              <a:rPr lang="en-GB" sz="2400" dirty="0"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	</a:t>
            </a:r>
            <a:r>
              <a:rPr lang="en-GB" sz="2400" dirty="0">
                <a:highlight>
                  <a:srgbClr val="FF0000"/>
                </a:highlight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MYMM</a:t>
            </a:r>
            <a:endParaRPr lang="en-GB" sz="2400" dirty="0"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400" dirty="0" smtClean="0">
                <a:highlight>
                  <a:srgbClr val="FFFF00"/>
                </a:highlight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MMYY	</a:t>
            </a:r>
            <a:r>
              <a:rPr lang="en-GB" sz="2400" dirty="0"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	</a:t>
            </a:r>
            <a:r>
              <a:rPr lang="en-GB" sz="2400" dirty="0" smtClean="0">
                <a:highlight>
                  <a:srgbClr val="FF0000"/>
                </a:highlight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MMYM	</a:t>
            </a:r>
            <a:r>
              <a:rPr lang="en-GB" sz="2400" dirty="0"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	</a:t>
            </a:r>
            <a:r>
              <a:rPr lang="en-GB" sz="2400" dirty="0">
                <a:highlight>
                  <a:srgbClr val="FF0000"/>
                </a:highlight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MMMY</a:t>
            </a:r>
            <a:r>
              <a:rPr lang="en-GB" sz="2400" dirty="0"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	</a:t>
            </a:r>
            <a:r>
              <a:rPr lang="en-GB" sz="2400" dirty="0" smtClean="0"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	</a:t>
            </a:r>
            <a:r>
              <a:rPr lang="en-GB" sz="2400" dirty="0" smtClean="0">
                <a:highlight>
                  <a:srgbClr val="FF0000"/>
                </a:highlight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MMMM</a:t>
            </a:r>
            <a:endParaRPr lang="en-GB" sz="2400" dirty="0"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5949280"/>
            <a:ext cx="5079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Probability you would have won is 11/16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Probability I</a:t>
            </a:r>
            <a:r>
              <a:rPr lang="en-GB" sz="2400" dirty="0" smtClean="0">
                <a:latin typeface="Garamond" panose="02020404030301010803" pitchFamily="18" charset="0"/>
              </a:rPr>
              <a:t> </a:t>
            </a:r>
            <a:r>
              <a:rPr lang="en-GB" sz="2400" dirty="0">
                <a:latin typeface="Garamond" panose="02020404030301010803" pitchFamily="18" charset="0"/>
              </a:rPr>
              <a:t>would have won is </a:t>
            </a:r>
            <a:r>
              <a:rPr lang="en-GB" sz="2400" dirty="0" smtClean="0">
                <a:latin typeface="Garamond" panose="02020404030301010803" pitchFamily="18" charset="0"/>
              </a:rPr>
              <a:t>5/16</a:t>
            </a:r>
            <a:endParaRPr lang="en-GB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Fermat’s Number Theory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Garamond" panose="02020404030301010803" pitchFamily="18" charset="0"/>
              </a:rPr>
              <a:t>Restricted his work to integers</a:t>
            </a:r>
          </a:p>
          <a:p>
            <a:r>
              <a:rPr lang="en-GB" sz="4200" dirty="0" smtClean="0">
                <a:latin typeface="Garamond" panose="02020404030301010803" pitchFamily="18" charset="0"/>
              </a:rPr>
              <a:t>Primes numbers and divisibility</a:t>
            </a:r>
          </a:p>
          <a:p>
            <a:r>
              <a:rPr lang="en-GB" sz="4200" dirty="0" smtClean="0">
                <a:latin typeface="Garamond" panose="02020404030301010803" pitchFamily="18" charset="0"/>
              </a:rPr>
              <a:t>How to generate families of solutions</a:t>
            </a:r>
            <a:endParaRPr lang="en-GB" sz="4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Method of Infinite descent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1268760"/>
            <a:ext cx="8651304" cy="5256584"/>
          </a:xfrm>
        </p:spPr>
        <p:txBody>
          <a:bodyPr/>
          <a:lstStyle/>
          <a:p>
            <a:pPr marL="0" indent="0" algn="ctr">
              <a:buNone/>
            </a:pPr>
            <a:r>
              <a:rPr lang="en-GB" sz="2600" dirty="0">
                <a:latin typeface="Garamond" panose="02020404030301010803" pitchFamily="18" charset="0"/>
              </a:rPr>
              <a:t>"As ordinary methods, such as are found in books, are </a:t>
            </a:r>
            <a:r>
              <a:rPr lang="en-GB" sz="2600" dirty="0" smtClean="0">
                <a:latin typeface="Garamond" panose="02020404030301010803" pitchFamily="18" charset="0"/>
              </a:rPr>
              <a:t>inadequate to </a:t>
            </a:r>
            <a:r>
              <a:rPr lang="en-GB" sz="2600" dirty="0">
                <a:latin typeface="Garamond" panose="02020404030301010803" pitchFamily="18" charset="0"/>
              </a:rPr>
              <a:t>proving such difficult propositions, I discovered at last a most singular method...which I called the infinite descent. At first I used it to prove only negative assertions, such </a:t>
            </a:r>
            <a:r>
              <a:rPr lang="en-GB" sz="2600" dirty="0" smtClean="0">
                <a:latin typeface="Garamond" panose="02020404030301010803" pitchFamily="18" charset="0"/>
              </a:rPr>
              <a:t>as</a:t>
            </a:r>
            <a:r>
              <a:rPr lang="en-GB" sz="2600" dirty="0">
                <a:latin typeface="Garamond" panose="02020404030301010803" pitchFamily="18" charset="0"/>
              </a:rPr>
              <a:t/>
            </a:r>
            <a:br>
              <a:rPr lang="en-GB" sz="2600" dirty="0">
                <a:latin typeface="Garamond" panose="02020404030301010803" pitchFamily="18" charset="0"/>
              </a:rPr>
            </a:br>
            <a:r>
              <a:rPr lang="en-GB" sz="2600" dirty="0" smtClean="0">
                <a:latin typeface="Garamond" panose="02020404030301010803" pitchFamily="18" charset="0"/>
              </a:rPr>
              <a:t>‘There </a:t>
            </a:r>
            <a:r>
              <a:rPr lang="en-GB" sz="2600" dirty="0">
                <a:latin typeface="Garamond" panose="02020404030301010803" pitchFamily="18" charset="0"/>
              </a:rPr>
              <a:t>is no right angled triangle in numbers whose area is </a:t>
            </a:r>
            <a:r>
              <a:rPr lang="en-GB" sz="2600" dirty="0" smtClean="0">
                <a:latin typeface="Garamond" panose="02020404030301010803" pitchFamily="18" charset="0"/>
              </a:rPr>
              <a:t>a square’... </a:t>
            </a:r>
            <a:endParaRPr lang="en-GB" sz="26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2600" dirty="0">
                <a:latin typeface="Garamond" panose="02020404030301010803" pitchFamily="18" charset="0"/>
              </a:rPr>
              <a:t>To apply it to affirmative questions is much harder,</a:t>
            </a:r>
            <a:br>
              <a:rPr lang="en-GB" sz="2600" dirty="0">
                <a:latin typeface="Garamond" panose="02020404030301010803" pitchFamily="18" charset="0"/>
              </a:rPr>
            </a:br>
            <a:r>
              <a:rPr lang="en-GB" sz="2600" dirty="0">
                <a:latin typeface="Garamond" panose="02020404030301010803" pitchFamily="18" charset="0"/>
              </a:rPr>
              <a:t>so when I had to </a:t>
            </a:r>
            <a:r>
              <a:rPr lang="en-GB" sz="2600" dirty="0" smtClean="0">
                <a:latin typeface="Garamond" panose="02020404030301010803" pitchFamily="18" charset="0"/>
              </a:rPr>
              <a:t>prove</a:t>
            </a:r>
          </a:p>
          <a:p>
            <a:pPr marL="0" indent="0" algn="ctr">
              <a:buNone/>
            </a:pPr>
            <a:r>
              <a:rPr lang="en-GB" sz="2600" dirty="0" smtClean="0">
                <a:latin typeface="Garamond" panose="02020404030301010803" pitchFamily="18" charset="0"/>
              </a:rPr>
              <a:t> ‘Every </a:t>
            </a:r>
            <a:r>
              <a:rPr lang="en-GB" sz="2600" dirty="0">
                <a:latin typeface="Garamond" panose="02020404030301010803" pitchFamily="18" charset="0"/>
              </a:rPr>
              <a:t>prime of the form 4n+1 is a </a:t>
            </a:r>
            <a:r>
              <a:rPr lang="en-GB" sz="2600" dirty="0" smtClean="0">
                <a:latin typeface="Garamond" panose="02020404030301010803" pitchFamily="18" charset="0"/>
              </a:rPr>
              <a:t>sum of </a:t>
            </a:r>
            <a:r>
              <a:rPr lang="en-GB" sz="2600" dirty="0">
                <a:latin typeface="Garamond" panose="02020404030301010803" pitchFamily="18" charset="0"/>
              </a:rPr>
              <a:t>two </a:t>
            </a:r>
            <a:r>
              <a:rPr lang="en-GB" sz="2600" dirty="0" smtClean="0">
                <a:latin typeface="Garamond" panose="02020404030301010803" pitchFamily="18" charset="0"/>
              </a:rPr>
              <a:t>squares’</a:t>
            </a:r>
          </a:p>
          <a:p>
            <a:pPr marL="0" indent="0" algn="ctr">
              <a:buNone/>
            </a:pPr>
            <a:r>
              <a:rPr lang="en-GB" sz="2600" dirty="0" smtClean="0">
                <a:latin typeface="Garamond" panose="02020404030301010803" pitchFamily="18" charset="0"/>
              </a:rPr>
              <a:t> </a:t>
            </a:r>
            <a:r>
              <a:rPr lang="en-GB" sz="2600" dirty="0">
                <a:latin typeface="Garamond" panose="02020404030301010803" pitchFamily="18" charset="0"/>
              </a:rPr>
              <a:t>I found myself in a sorry plight (</a:t>
            </a:r>
            <a:r>
              <a:rPr lang="en-GB" sz="2600" dirty="0" err="1">
                <a:latin typeface="Garamond" panose="02020404030301010803" pitchFamily="18" charset="0"/>
              </a:rPr>
              <a:t>en</a:t>
            </a:r>
            <a:r>
              <a:rPr lang="en-GB" sz="2600" dirty="0">
                <a:latin typeface="Garamond" panose="02020404030301010803" pitchFamily="18" charset="0"/>
              </a:rPr>
              <a:t> belle </a:t>
            </a:r>
            <a:r>
              <a:rPr lang="en-GB" sz="2600" dirty="0" err="1">
                <a:latin typeface="Garamond" panose="02020404030301010803" pitchFamily="18" charset="0"/>
              </a:rPr>
              <a:t>peine</a:t>
            </a:r>
            <a:r>
              <a:rPr lang="en-GB" sz="2600" dirty="0">
                <a:latin typeface="Garamond" panose="02020404030301010803" pitchFamily="18" charset="0"/>
              </a:rPr>
              <a:t>). But at last such questions proved amenable to my methods."</a:t>
            </a:r>
            <a:br>
              <a:rPr lang="en-GB" sz="2600" dirty="0">
                <a:latin typeface="Garamond" panose="02020404030301010803" pitchFamily="18" charset="0"/>
              </a:rPr>
            </a:br>
            <a:r>
              <a:rPr lang="en-GB" sz="2000" dirty="0" smtClean="0">
                <a:latin typeface="Garamond" panose="02020404030301010803" pitchFamily="18" charset="0"/>
              </a:rPr>
              <a:t>-</a:t>
            </a:r>
            <a:r>
              <a:rPr lang="en-GB" sz="2000" dirty="0">
                <a:latin typeface="Garamond" panose="02020404030301010803" pitchFamily="18" charset="0"/>
              </a:rPr>
              <a:t>Quoted from Andre Weil's </a:t>
            </a:r>
            <a:r>
              <a:rPr lang="en-GB" sz="2000" i="1" dirty="0">
                <a:latin typeface="Garamond" panose="02020404030301010803" pitchFamily="18" charset="0"/>
              </a:rPr>
              <a:t>Number </a:t>
            </a:r>
            <a:r>
              <a:rPr lang="en-GB" sz="2000" i="1" dirty="0" smtClean="0">
                <a:latin typeface="Garamond" panose="02020404030301010803" pitchFamily="18" charset="0"/>
              </a:rPr>
              <a:t>Theory</a:t>
            </a:r>
            <a:endParaRPr lang="en-GB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274638"/>
            <a:ext cx="8507288" cy="1143000"/>
          </a:xfrm>
        </p:spPr>
        <p:txBody>
          <a:bodyPr/>
          <a:lstStyle/>
          <a:p>
            <a:r>
              <a:rPr lang="en-GB" sz="4000" dirty="0">
                <a:solidFill>
                  <a:srgbClr val="0066FF"/>
                </a:solidFill>
                <a:latin typeface="Garamond" panose="02020404030301010803" pitchFamily="18" charset="0"/>
              </a:rPr>
              <a:t>There is no right angled triangle in </a:t>
            </a:r>
            <a:r>
              <a:rPr lang="en-GB" sz="40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numbers (integers) </a:t>
            </a:r>
            <a:r>
              <a:rPr lang="en-GB" sz="4000" dirty="0">
                <a:solidFill>
                  <a:srgbClr val="0066FF"/>
                </a:solidFill>
                <a:latin typeface="Garamond" panose="02020404030301010803" pitchFamily="18" charset="0"/>
              </a:rPr>
              <a:t>whose area is a square</a:t>
            </a:r>
            <a:endParaRPr lang="en-GB" sz="4000" dirty="0">
              <a:solidFill>
                <a:srgbClr val="0066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564048" cy="968029"/>
          </a:xfrm>
        </p:spPr>
      </p:pic>
      <p:sp>
        <p:nvSpPr>
          <p:cNvPr id="6" name="TextBox 5"/>
          <p:cNvSpPr txBox="1"/>
          <p:nvPr/>
        </p:nvSpPr>
        <p:spPr>
          <a:xfrm>
            <a:off x="827584" y="2996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4208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22675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3284984"/>
            <a:ext cx="9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Area = 6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00808"/>
            <a:ext cx="945162" cy="20503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35896" y="36450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059832" y="25649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24208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269184" y="4005064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Area = 30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57" y="1556792"/>
            <a:ext cx="1311031" cy="24772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00192" y="3933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508104" y="25649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15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588224" y="24836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17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016152" y="4221088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Area = 60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0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274638"/>
            <a:ext cx="8507288" cy="1143000"/>
          </a:xfrm>
        </p:spPr>
        <p:txBody>
          <a:bodyPr/>
          <a:lstStyle/>
          <a:p>
            <a:r>
              <a:rPr lang="en-GB" sz="4000" dirty="0">
                <a:solidFill>
                  <a:srgbClr val="0066FF"/>
                </a:solidFill>
                <a:latin typeface="Garamond" panose="02020404030301010803" pitchFamily="18" charset="0"/>
              </a:rPr>
              <a:t>There is no right angled triangle in </a:t>
            </a:r>
            <a:r>
              <a:rPr lang="en-GB" sz="40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numbers (integers) </a:t>
            </a:r>
            <a:r>
              <a:rPr lang="en-GB" sz="4000" dirty="0">
                <a:solidFill>
                  <a:srgbClr val="0066FF"/>
                </a:solidFill>
                <a:latin typeface="Garamond" panose="02020404030301010803" pitchFamily="18" charset="0"/>
              </a:rPr>
              <a:t>whose area is a square</a:t>
            </a:r>
            <a:endParaRPr lang="en-GB" sz="4000" dirty="0">
              <a:solidFill>
                <a:srgbClr val="0066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564048" cy="968029"/>
          </a:xfrm>
        </p:spPr>
      </p:pic>
      <p:sp>
        <p:nvSpPr>
          <p:cNvPr id="6" name="TextBox 5"/>
          <p:cNvSpPr txBox="1"/>
          <p:nvPr/>
        </p:nvSpPr>
        <p:spPr>
          <a:xfrm>
            <a:off x="827584" y="2996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4208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22675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3284984"/>
            <a:ext cx="9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Area = 6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00808"/>
            <a:ext cx="945162" cy="20503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35896" y="36450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059832" y="25649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24208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269184" y="4005064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Area = 30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57" y="1556792"/>
            <a:ext cx="1311031" cy="24772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00192" y="3933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508104" y="25649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15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588224" y="24836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17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016152" y="4221088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Area = 60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48" y="4869160"/>
            <a:ext cx="1730256" cy="11890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6080" y="4841865"/>
            <a:ext cx="1905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Garamond" panose="02020404030301010803" pitchFamily="18" charset="0"/>
              </a:rPr>
              <a:t>Suppose this is a triangle with integer sides and area a square</a:t>
            </a:r>
            <a:endParaRPr lang="en-GB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274638"/>
            <a:ext cx="8507288" cy="1143000"/>
          </a:xfrm>
        </p:spPr>
        <p:txBody>
          <a:bodyPr/>
          <a:lstStyle/>
          <a:p>
            <a:r>
              <a:rPr lang="en-GB" sz="4000" dirty="0">
                <a:solidFill>
                  <a:srgbClr val="0066FF"/>
                </a:solidFill>
                <a:latin typeface="Garamond" panose="02020404030301010803" pitchFamily="18" charset="0"/>
              </a:rPr>
              <a:t>There is no right angled triangle in </a:t>
            </a:r>
            <a:r>
              <a:rPr lang="en-GB" sz="40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numbers (integers) </a:t>
            </a:r>
            <a:r>
              <a:rPr lang="en-GB" sz="4000" dirty="0">
                <a:solidFill>
                  <a:srgbClr val="0066FF"/>
                </a:solidFill>
                <a:latin typeface="Garamond" panose="02020404030301010803" pitchFamily="18" charset="0"/>
              </a:rPr>
              <a:t>whose area is a square</a:t>
            </a:r>
            <a:endParaRPr lang="en-GB" sz="4000" dirty="0">
              <a:solidFill>
                <a:srgbClr val="0066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564048" cy="968029"/>
          </a:xfrm>
        </p:spPr>
      </p:pic>
      <p:sp>
        <p:nvSpPr>
          <p:cNvPr id="6" name="TextBox 5"/>
          <p:cNvSpPr txBox="1"/>
          <p:nvPr/>
        </p:nvSpPr>
        <p:spPr>
          <a:xfrm>
            <a:off x="827584" y="2996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4208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22675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3284984"/>
            <a:ext cx="9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Area = 6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00808"/>
            <a:ext cx="945162" cy="20503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35896" y="36450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059832" y="25649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24208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269184" y="4005064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Area = 30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57" y="1556792"/>
            <a:ext cx="1311031" cy="24772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00192" y="3933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508104" y="25649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15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588224" y="24836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17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016152" y="4221088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Area = 60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48" y="4869160"/>
            <a:ext cx="1730256" cy="1189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756" y="4832213"/>
            <a:ext cx="3376668" cy="11890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6080" y="4841865"/>
            <a:ext cx="1905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Garamond" panose="02020404030301010803" pitchFamily="18" charset="0"/>
              </a:rPr>
              <a:t>Suppose this is a triangle with integer sides and area a square</a:t>
            </a:r>
            <a:endParaRPr lang="en-GB" sz="2000" dirty="0">
              <a:latin typeface="Garamond" panose="020204040303010108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0196" y="4509120"/>
            <a:ext cx="1375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Garamond" panose="02020404030301010803" pitchFamily="18" charset="0"/>
              </a:rPr>
              <a:t>Then there are integers x and y so that the hypotenuse is </a:t>
            </a:r>
            <a:r>
              <a:rPr lang="en-GB" sz="2000" dirty="0">
                <a:latin typeface="Garamond" panose="02020404030301010803" pitchFamily="18" charset="0"/>
              </a:rPr>
              <a:t>x</a:t>
            </a:r>
            <a:r>
              <a:rPr lang="en-GB" sz="2000" baseline="30000" dirty="0">
                <a:latin typeface="Garamond" panose="02020404030301010803" pitchFamily="18" charset="0"/>
              </a:rPr>
              <a:t>2</a:t>
            </a:r>
            <a:r>
              <a:rPr lang="en-GB" sz="2000" dirty="0">
                <a:latin typeface="Garamond" panose="02020404030301010803" pitchFamily="18" charset="0"/>
              </a:rPr>
              <a:t> + y</a:t>
            </a:r>
            <a:r>
              <a:rPr lang="en-GB" sz="2000" baseline="30000" dirty="0">
                <a:latin typeface="Garamond" panose="02020404030301010803" pitchFamily="18" charset="0"/>
              </a:rPr>
              <a:t>2</a:t>
            </a:r>
            <a:endParaRPr lang="en-GB" sz="2000" dirty="0">
              <a:latin typeface="Garamond" panose="020204040303010108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6136" y="501317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  <a:r>
              <a:rPr lang="en-GB" baseline="30000" dirty="0"/>
              <a:t>2</a:t>
            </a:r>
            <a:r>
              <a:rPr lang="en-GB" dirty="0"/>
              <a:t> + y</a:t>
            </a:r>
            <a:r>
              <a:rPr lang="en-GB" baseline="30000" dirty="0"/>
              <a:t>2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906095" y="6021288"/>
            <a:ext cx="234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sz="2000" dirty="0" smtClean="0">
                <a:latin typeface="Garamond" panose="02020404030301010803" pitchFamily="18" charset="0"/>
              </a:rPr>
              <a:t>Area </a:t>
            </a:r>
            <a:r>
              <a:rPr lang="en-GB" sz="2000" dirty="0">
                <a:latin typeface="Garamond" panose="02020404030301010803" pitchFamily="18" charset="0"/>
              </a:rPr>
              <a:t>a </a:t>
            </a:r>
            <a:r>
              <a:rPr lang="en-GB" sz="2000" dirty="0" smtClean="0">
                <a:latin typeface="Garamond" panose="02020404030301010803" pitchFamily="18" charset="0"/>
              </a:rPr>
              <a:t>square and hypotenuse length x</a:t>
            </a:r>
            <a:endParaRPr lang="en-GB" sz="2000" dirty="0">
              <a:latin typeface="Garamond" panose="020204040303010108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00392" y="536392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6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Fermat on infinite descent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 algn="ctr">
              <a:buNone/>
            </a:pPr>
            <a:r>
              <a:rPr lang="en-GB" sz="3000" i="1" dirty="0">
                <a:latin typeface="Garamond" panose="02020404030301010803" pitchFamily="18" charset="0"/>
              </a:rPr>
              <a:t>If there was some right triangle of integers that had an area equal to a square there would be another triangle less than it which has the same property. If there were a second less than the first which had the same property there would be by similar reasoning a third less than the second which had the same property and then a fourth, a fifth etc. ad infinitum. But given a number there cannot be infinitely many others in decreasing order less than it – I mean to speak always of integers. From which one concludes that it is therefore impossible that any right triangle of numbers has an area that is a square</a:t>
            </a:r>
            <a:r>
              <a:rPr lang="en-GB" sz="3000" dirty="0">
                <a:latin typeface="Garamond" panose="02020404030301010803" pitchFamily="18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6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Every prime of the form 4n+1 is a sum of two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Let us list all prime numbers of the form 4</a:t>
            </a:r>
            <a:r>
              <a:rPr lang="en-GB" i="1" dirty="0">
                <a:latin typeface="Garamond" panose="02020404030301010803" pitchFamily="18" charset="0"/>
              </a:rPr>
              <a:t>n </a:t>
            </a:r>
            <a:r>
              <a:rPr lang="en-GB" dirty="0">
                <a:latin typeface="Garamond" panose="02020404030301010803" pitchFamily="18" charset="0"/>
              </a:rPr>
              <a:t>+ 1</a:t>
            </a: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(that is, each is one more than a multiple of 4):</a:t>
            </a: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5, 13, 17, 29, 37, 41, 53, 61, … .</a:t>
            </a: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Fermat observed that</a:t>
            </a:r>
          </a:p>
          <a:p>
            <a:pPr marL="0" indent="0" algn="ctr">
              <a:buNone/>
            </a:pPr>
            <a:r>
              <a:rPr lang="en-GB" i="1" dirty="0">
                <a:latin typeface="Garamond" panose="02020404030301010803" pitchFamily="18" charset="0"/>
              </a:rPr>
              <a:t>Every prime number in this list can be written as the sum of two </a:t>
            </a:r>
            <a:r>
              <a:rPr lang="en-GB" i="1" dirty="0" smtClean="0">
                <a:latin typeface="Garamond" panose="02020404030301010803" pitchFamily="18" charset="0"/>
              </a:rPr>
              <a:t>squares</a:t>
            </a:r>
            <a:r>
              <a:rPr lang="en-GB" dirty="0">
                <a:latin typeface="Garamond" panose="02020404030301010803" pitchFamily="18" charset="0"/>
              </a:rPr>
              <a:t>:</a:t>
            </a: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for example, </a:t>
            </a:r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13 </a:t>
            </a:r>
            <a:r>
              <a:rPr lang="en-GB" dirty="0">
                <a:latin typeface="Garamond" panose="02020404030301010803" pitchFamily="18" charset="0"/>
              </a:rPr>
              <a:t>= 4 + 9 = 2</a:t>
            </a:r>
            <a:r>
              <a:rPr lang="en-GB" baseline="30000" dirty="0">
                <a:latin typeface="Garamond" panose="02020404030301010803" pitchFamily="18" charset="0"/>
              </a:rPr>
              <a:t>2</a:t>
            </a:r>
            <a:r>
              <a:rPr lang="en-GB" dirty="0">
                <a:latin typeface="Garamond" panose="02020404030301010803" pitchFamily="18" charset="0"/>
              </a:rPr>
              <a:t> + 3</a:t>
            </a:r>
            <a:r>
              <a:rPr lang="en-GB" baseline="30000" dirty="0">
                <a:latin typeface="Garamond" panose="02020404030301010803" pitchFamily="18" charset="0"/>
              </a:rPr>
              <a:t>2</a:t>
            </a:r>
            <a:r>
              <a:rPr lang="en-GB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41 </a:t>
            </a:r>
            <a:r>
              <a:rPr lang="en-GB" dirty="0">
                <a:latin typeface="Garamond" panose="02020404030301010803" pitchFamily="18" charset="0"/>
              </a:rPr>
              <a:t>= 16 </a:t>
            </a:r>
            <a:r>
              <a:rPr lang="en-GB" dirty="0" smtClean="0">
                <a:latin typeface="Garamond" panose="02020404030301010803" pitchFamily="18" charset="0"/>
              </a:rPr>
              <a:t>+ </a:t>
            </a:r>
            <a:r>
              <a:rPr lang="en-GB" dirty="0">
                <a:latin typeface="Garamond" panose="02020404030301010803" pitchFamily="18" charset="0"/>
              </a:rPr>
              <a:t>25 = 4</a:t>
            </a:r>
            <a:r>
              <a:rPr lang="en-GB" baseline="30000" dirty="0">
                <a:latin typeface="Garamond" panose="02020404030301010803" pitchFamily="18" charset="0"/>
              </a:rPr>
              <a:t>2</a:t>
            </a:r>
            <a:r>
              <a:rPr lang="en-GB" dirty="0">
                <a:latin typeface="Garamond" panose="02020404030301010803" pitchFamily="18" charset="0"/>
              </a:rPr>
              <a:t> + 5</a:t>
            </a:r>
            <a:r>
              <a:rPr lang="en-GB" baseline="30000" dirty="0">
                <a:latin typeface="Garamond" panose="02020404030301010803" pitchFamily="18" charset="0"/>
              </a:rPr>
              <a:t>2</a:t>
            </a:r>
            <a:r>
              <a:rPr lang="en-GB" dirty="0">
                <a:latin typeface="Garamond" panose="02020404030301010803" pitchFamily="18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2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Fermat primes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/>
          <a:lstStyle/>
          <a:p>
            <a:r>
              <a:rPr lang="en-GB" dirty="0" smtClean="0">
                <a:latin typeface="Garamond" panose="02020404030301010803" pitchFamily="18" charset="0"/>
              </a:rPr>
              <a:t>Fermat conjectured that if n is a power of 2 then </a:t>
            </a:r>
            <a:r>
              <a:rPr lang="en-GB" dirty="0">
                <a:latin typeface="Garamond" panose="02020404030301010803" pitchFamily="18" charset="0"/>
              </a:rPr>
              <a:t>2</a:t>
            </a:r>
            <a:r>
              <a:rPr lang="en-GB" baseline="30000" dirty="0">
                <a:latin typeface="Garamond" panose="02020404030301010803" pitchFamily="18" charset="0"/>
              </a:rPr>
              <a:t>n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smtClean="0">
                <a:latin typeface="Garamond" panose="02020404030301010803" pitchFamily="18" charset="0"/>
              </a:rPr>
              <a:t>+ 1 is </a:t>
            </a:r>
            <a:r>
              <a:rPr lang="en-GB" dirty="0" smtClean="0">
                <a:latin typeface="Garamond" panose="02020404030301010803" pitchFamily="18" charset="0"/>
              </a:rPr>
              <a:t>prime. Indeed the </a:t>
            </a:r>
            <a:r>
              <a:rPr lang="en-GB" dirty="0">
                <a:latin typeface="Garamond" panose="02020404030301010803" pitchFamily="18" charset="0"/>
              </a:rPr>
              <a:t>first few of these numbers are indeed prime: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2</a:t>
            </a:r>
            <a:r>
              <a:rPr lang="en-GB" sz="2400" baseline="30000" dirty="0">
                <a:latin typeface="Garamond" panose="02020404030301010803" pitchFamily="18" charset="0"/>
              </a:rPr>
              <a:t>1</a:t>
            </a:r>
            <a:r>
              <a:rPr lang="en-GB" sz="2400" dirty="0">
                <a:latin typeface="Garamond" panose="02020404030301010803" pitchFamily="18" charset="0"/>
              </a:rPr>
              <a:t> + 1 = 3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2</a:t>
            </a:r>
            <a:r>
              <a:rPr lang="en-GB" sz="2400" baseline="30000" dirty="0">
                <a:latin typeface="Garamond" panose="02020404030301010803" pitchFamily="18" charset="0"/>
              </a:rPr>
              <a:t>2</a:t>
            </a:r>
            <a:r>
              <a:rPr lang="en-GB" sz="2400" dirty="0">
                <a:latin typeface="Garamond" panose="02020404030301010803" pitchFamily="18" charset="0"/>
              </a:rPr>
              <a:t> + 1 = 5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2</a:t>
            </a:r>
            <a:r>
              <a:rPr lang="en-GB" sz="2400" baseline="30000" dirty="0">
                <a:latin typeface="Garamond" panose="02020404030301010803" pitchFamily="18" charset="0"/>
              </a:rPr>
              <a:t>4</a:t>
            </a:r>
            <a:r>
              <a:rPr lang="en-GB" sz="2400" dirty="0">
                <a:latin typeface="Garamond" panose="02020404030301010803" pitchFamily="18" charset="0"/>
              </a:rPr>
              <a:t> + 1 = 17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2</a:t>
            </a:r>
            <a:r>
              <a:rPr lang="en-GB" sz="2400" baseline="30000" dirty="0">
                <a:latin typeface="Garamond" panose="02020404030301010803" pitchFamily="18" charset="0"/>
              </a:rPr>
              <a:t>8</a:t>
            </a:r>
            <a:r>
              <a:rPr lang="en-GB" sz="2400" dirty="0">
                <a:latin typeface="Garamond" panose="02020404030301010803" pitchFamily="18" charset="0"/>
              </a:rPr>
              <a:t> + 1 = 257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2</a:t>
            </a:r>
            <a:r>
              <a:rPr lang="en-GB" sz="2400" baseline="30000" dirty="0">
                <a:latin typeface="Garamond" panose="02020404030301010803" pitchFamily="18" charset="0"/>
              </a:rPr>
              <a:t>16</a:t>
            </a:r>
            <a:r>
              <a:rPr lang="en-GB" sz="2400" dirty="0">
                <a:latin typeface="Garamond" panose="02020404030301010803" pitchFamily="18" charset="0"/>
              </a:rPr>
              <a:t> + 1 = 65537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But 2</a:t>
            </a:r>
            <a:r>
              <a:rPr lang="en-GB" sz="2400" baseline="30000" dirty="0">
                <a:latin typeface="Garamond" panose="02020404030301010803" pitchFamily="18" charset="0"/>
              </a:rPr>
              <a:t>32</a:t>
            </a:r>
            <a:r>
              <a:rPr lang="en-GB" sz="2400" dirty="0">
                <a:latin typeface="Garamond" panose="02020404030301010803" pitchFamily="18" charset="0"/>
              </a:rPr>
              <a:t> + 1 = 4294967297 = 641 × 6700417</a:t>
            </a:r>
          </a:p>
          <a:p>
            <a:pPr marL="0" indent="0">
              <a:buNone/>
            </a:pPr>
            <a:endParaRPr lang="en-GB" sz="2400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4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Fermat primes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/>
          <a:lstStyle/>
          <a:p>
            <a:r>
              <a:rPr lang="en-GB" dirty="0" smtClean="0">
                <a:latin typeface="Garamond" panose="02020404030301010803" pitchFamily="18" charset="0"/>
              </a:rPr>
              <a:t>Fermat conjectured that if n is a power of 2 then </a:t>
            </a:r>
            <a:r>
              <a:rPr lang="en-GB" dirty="0">
                <a:latin typeface="Garamond" panose="02020404030301010803" pitchFamily="18" charset="0"/>
              </a:rPr>
              <a:t>2</a:t>
            </a:r>
            <a:r>
              <a:rPr lang="en-GB" baseline="30000" dirty="0">
                <a:latin typeface="Garamond" panose="02020404030301010803" pitchFamily="18" charset="0"/>
              </a:rPr>
              <a:t>n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 smtClean="0">
                <a:latin typeface="Garamond" panose="02020404030301010803" pitchFamily="18" charset="0"/>
              </a:rPr>
              <a:t>+ 1 is </a:t>
            </a:r>
            <a:r>
              <a:rPr lang="en-GB" dirty="0" smtClean="0">
                <a:latin typeface="Garamond" panose="02020404030301010803" pitchFamily="18" charset="0"/>
              </a:rPr>
              <a:t>prime. Indeed the </a:t>
            </a:r>
            <a:r>
              <a:rPr lang="en-GB" dirty="0">
                <a:latin typeface="Garamond" panose="02020404030301010803" pitchFamily="18" charset="0"/>
              </a:rPr>
              <a:t>first few of these numbers are indeed prime: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2</a:t>
            </a:r>
            <a:r>
              <a:rPr lang="en-GB" sz="2400" baseline="30000" dirty="0">
                <a:latin typeface="Garamond" panose="02020404030301010803" pitchFamily="18" charset="0"/>
              </a:rPr>
              <a:t>1</a:t>
            </a:r>
            <a:r>
              <a:rPr lang="en-GB" sz="2400" dirty="0">
                <a:latin typeface="Garamond" panose="02020404030301010803" pitchFamily="18" charset="0"/>
              </a:rPr>
              <a:t> + 1 = 3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2</a:t>
            </a:r>
            <a:r>
              <a:rPr lang="en-GB" sz="2400" baseline="30000" dirty="0">
                <a:latin typeface="Garamond" panose="02020404030301010803" pitchFamily="18" charset="0"/>
              </a:rPr>
              <a:t>2</a:t>
            </a:r>
            <a:r>
              <a:rPr lang="en-GB" sz="2400" dirty="0">
                <a:latin typeface="Garamond" panose="02020404030301010803" pitchFamily="18" charset="0"/>
              </a:rPr>
              <a:t> + 1 = 5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2</a:t>
            </a:r>
            <a:r>
              <a:rPr lang="en-GB" sz="2400" baseline="30000" dirty="0">
                <a:latin typeface="Garamond" panose="02020404030301010803" pitchFamily="18" charset="0"/>
              </a:rPr>
              <a:t>4</a:t>
            </a:r>
            <a:r>
              <a:rPr lang="en-GB" sz="2400" dirty="0">
                <a:latin typeface="Garamond" panose="02020404030301010803" pitchFamily="18" charset="0"/>
              </a:rPr>
              <a:t> + 1 = 17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2</a:t>
            </a:r>
            <a:r>
              <a:rPr lang="en-GB" sz="2400" baseline="30000" dirty="0">
                <a:latin typeface="Garamond" panose="02020404030301010803" pitchFamily="18" charset="0"/>
              </a:rPr>
              <a:t>8</a:t>
            </a:r>
            <a:r>
              <a:rPr lang="en-GB" sz="2400" dirty="0">
                <a:latin typeface="Garamond" panose="02020404030301010803" pitchFamily="18" charset="0"/>
              </a:rPr>
              <a:t> + 1 = 257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2</a:t>
            </a:r>
            <a:r>
              <a:rPr lang="en-GB" sz="2400" baseline="30000" dirty="0">
                <a:latin typeface="Garamond" panose="02020404030301010803" pitchFamily="18" charset="0"/>
              </a:rPr>
              <a:t>16</a:t>
            </a:r>
            <a:r>
              <a:rPr lang="en-GB" sz="2400" dirty="0">
                <a:latin typeface="Garamond" panose="02020404030301010803" pitchFamily="18" charset="0"/>
              </a:rPr>
              <a:t> + 1 = 65537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But 2</a:t>
            </a:r>
            <a:r>
              <a:rPr lang="en-GB" sz="2400" baseline="30000" dirty="0">
                <a:latin typeface="Garamond" panose="02020404030301010803" pitchFamily="18" charset="0"/>
              </a:rPr>
              <a:t>32</a:t>
            </a:r>
            <a:r>
              <a:rPr lang="en-GB" sz="2400" dirty="0">
                <a:latin typeface="Garamond" panose="02020404030301010803" pitchFamily="18" charset="0"/>
              </a:rPr>
              <a:t> + 1 = 4294967297 = 641 × 6700417</a:t>
            </a:r>
          </a:p>
          <a:p>
            <a:pPr marL="0" indent="0">
              <a:buNone/>
            </a:pPr>
            <a:r>
              <a:rPr lang="en-GB" sz="2400" b="1" dirty="0">
                <a:latin typeface="Garamond" panose="02020404030301010803" pitchFamily="18" charset="0"/>
              </a:rPr>
              <a:t>Because 2</a:t>
            </a:r>
            <a:r>
              <a:rPr lang="en-GB" sz="2400" b="1" baseline="30000" dirty="0">
                <a:latin typeface="Garamond" panose="02020404030301010803" pitchFamily="18" charset="0"/>
              </a:rPr>
              <a:t>32</a:t>
            </a:r>
            <a:r>
              <a:rPr lang="en-GB" sz="2400" b="1" dirty="0">
                <a:latin typeface="Garamond" panose="02020404030301010803" pitchFamily="18" charset="0"/>
              </a:rPr>
              <a:t> + 1 = (2</a:t>
            </a:r>
            <a:r>
              <a:rPr lang="en-GB" sz="2400" b="1" baseline="30000" dirty="0">
                <a:latin typeface="Garamond" panose="02020404030301010803" pitchFamily="18" charset="0"/>
              </a:rPr>
              <a:t>32</a:t>
            </a:r>
            <a:r>
              <a:rPr lang="en-GB" sz="2400" b="1" dirty="0">
                <a:latin typeface="Garamond" panose="02020404030301010803" pitchFamily="18" charset="0"/>
              </a:rPr>
              <a:t> + 5</a:t>
            </a:r>
            <a:r>
              <a:rPr lang="en-GB" sz="2400" b="1" baseline="30000" dirty="0">
                <a:latin typeface="Garamond" panose="02020404030301010803" pitchFamily="18" charset="0"/>
              </a:rPr>
              <a:t>4</a:t>
            </a:r>
            <a:r>
              <a:rPr lang="en-GB" sz="2400" b="1" dirty="0">
                <a:latin typeface="Garamond" panose="02020404030301010803" pitchFamily="18" charset="0"/>
              </a:rPr>
              <a:t>×2</a:t>
            </a:r>
            <a:r>
              <a:rPr lang="en-GB" sz="2400" b="1" baseline="30000" dirty="0">
                <a:latin typeface="Garamond" panose="02020404030301010803" pitchFamily="18" charset="0"/>
              </a:rPr>
              <a:t>28</a:t>
            </a:r>
            <a:r>
              <a:rPr lang="en-GB" sz="2400" b="1" dirty="0">
                <a:latin typeface="Garamond" panose="02020404030301010803" pitchFamily="18" charset="0"/>
              </a:rPr>
              <a:t>) – (5</a:t>
            </a:r>
            <a:r>
              <a:rPr lang="en-GB" sz="2400" b="1" baseline="30000" dirty="0">
                <a:latin typeface="Garamond" panose="02020404030301010803" pitchFamily="18" charset="0"/>
              </a:rPr>
              <a:t>4</a:t>
            </a:r>
            <a:r>
              <a:rPr lang="en-GB" sz="2400" b="1" dirty="0">
                <a:latin typeface="Garamond" panose="02020404030301010803" pitchFamily="18" charset="0"/>
              </a:rPr>
              <a:t>×2</a:t>
            </a:r>
            <a:r>
              <a:rPr lang="en-GB" sz="2400" b="1" baseline="30000" dirty="0">
                <a:latin typeface="Garamond" panose="02020404030301010803" pitchFamily="18" charset="0"/>
              </a:rPr>
              <a:t>28</a:t>
            </a:r>
            <a:r>
              <a:rPr lang="en-GB" sz="2400" b="1" dirty="0">
                <a:latin typeface="Garamond" panose="02020404030301010803" pitchFamily="18" charset="0"/>
              </a:rPr>
              <a:t> – 1)</a:t>
            </a:r>
          </a:p>
          <a:p>
            <a:pPr marL="0" indent="0">
              <a:buNone/>
            </a:pPr>
            <a:r>
              <a:rPr lang="en-GB" sz="2400" b="1" dirty="0">
                <a:latin typeface="Garamond" panose="02020404030301010803" pitchFamily="18" charset="0"/>
              </a:rPr>
              <a:t>Now 641 = 2</a:t>
            </a:r>
            <a:r>
              <a:rPr lang="en-GB" sz="2400" b="1" baseline="30000" dirty="0">
                <a:latin typeface="Garamond" panose="02020404030301010803" pitchFamily="18" charset="0"/>
              </a:rPr>
              <a:t>4</a:t>
            </a:r>
            <a:r>
              <a:rPr lang="en-GB" sz="2400" b="1" dirty="0">
                <a:latin typeface="Garamond" panose="02020404030301010803" pitchFamily="18" charset="0"/>
              </a:rPr>
              <a:t> + 5</a:t>
            </a:r>
            <a:r>
              <a:rPr lang="en-GB" sz="2400" b="1" baseline="30000" dirty="0">
                <a:latin typeface="Garamond" panose="02020404030301010803" pitchFamily="18" charset="0"/>
              </a:rPr>
              <a:t>4</a:t>
            </a:r>
            <a:r>
              <a:rPr lang="en-GB" sz="2400" b="1" dirty="0">
                <a:latin typeface="Garamond" panose="02020404030301010803" pitchFamily="18" charset="0"/>
              </a:rPr>
              <a:t> and = 5×2</a:t>
            </a:r>
            <a:r>
              <a:rPr lang="en-GB" sz="2400" b="1" baseline="30000" dirty="0">
                <a:latin typeface="Garamond" panose="02020404030301010803" pitchFamily="18" charset="0"/>
              </a:rPr>
              <a:t>7</a:t>
            </a:r>
            <a:r>
              <a:rPr lang="en-GB" sz="2400" b="1" dirty="0">
                <a:latin typeface="Garamond" panose="02020404030301010803" pitchFamily="18" charset="0"/>
              </a:rPr>
              <a:t> +</a:t>
            </a:r>
            <a:r>
              <a:rPr lang="en-GB" sz="2400" b="1" dirty="0" smtClean="0">
                <a:latin typeface="Garamond" panose="02020404030301010803" pitchFamily="18" charset="0"/>
              </a:rPr>
              <a:t>1</a:t>
            </a:r>
          </a:p>
          <a:p>
            <a:pPr marL="0" indent="0">
              <a:buNone/>
            </a:pPr>
            <a:r>
              <a:rPr lang="en-GB" sz="2400" b="1" dirty="0">
                <a:latin typeface="Garamond" panose="02020404030301010803" pitchFamily="18" charset="0"/>
              </a:rPr>
              <a:t>So</a:t>
            </a:r>
            <a:r>
              <a:rPr lang="en-GB" sz="2400" b="1" dirty="0"/>
              <a:t> </a:t>
            </a:r>
            <a:r>
              <a:rPr lang="en-GB" sz="2400" b="1" dirty="0">
                <a:latin typeface="Garamond" panose="02020404030301010803" pitchFamily="18" charset="0"/>
              </a:rPr>
              <a:t>2</a:t>
            </a:r>
            <a:r>
              <a:rPr lang="en-GB" sz="2400" b="1" baseline="30000" dirty="0">
                <a:latin typeface="Garamond" panose="02020404030301010803" pitchFamily="18" charset="0"/>
              </a:rPr>
              <a:t>32</a:t>
            </a:r>
            <a:r>
              <a:rPr lang="en-GB" sz="2400" b="1" dirty="0">
                <a:latin typeface="Garamond" panose="02020404030301010803" pitchFamily="18" charset="0"/>
              </a:rPr>
              <a:t> + 1 = 2</a:t>
            </a:r>
            <a:r>
              <a:rPr lang="en-GB" sz="2400" b="1" baseline="30000" dirty="0">
                <a:latin typeface="Garamond" panose="02020404030301010803" pitchFamily="18" charset="0"/>
              </a:rPr>
              <a:t>28</a:t>
            </a:r>
            <a:r>
              <a:rPr lang="en-GB" sz="2400" b="1" dirty="0">
                <a:latin typeface="Garamond" panose="02020404030301010803" pitchFamily="18" charset="0"/>
              </a:rPr>
              <a:t>(2</a:t>
            </a:r>
            <a:r>
              <a:rPr lang="en-GB" sz="2400" b="1" baseline="30000" dirty="0">
                <a:latin typeface="Garamond" panose="02020404030301010803" pitchFamily="18" charset="0"/>
              </a:rPr>
              <a:t>4</a:t>
            </a:r>
            <a:r>
              <a:rPr lang="en-GB" sz="2400" b="1" dirty="0">
                <a:latin typeface="Garamond" panose="02020404030301010803" pitchFamily="18" charset="0"/>
              </a:rPr>
              <a:t> + 5</a:t>
            </a:r>
            <a:r>
              <a:rPr lang="en-GB" sz="2400" b="1" baseline="30000" dirty="0">
                <a:latin typeface="Garamond" panose="02020404030301010803" pitchFamily="18" charset="0"/>
              </a:rPr>
              <a:t>4</a:t>
            </a:r>
            <a:r>
              <a:rPr lang="en-GB" sz="2400" b="1" dirty="0">
                <a:latin typeface="Garamond" panose="02020404030301010803" pitchFamily="18" charset="0"/>
              </a:rPr>
              <a:t>) – (5×2</a:t>
            </a:r>
            <a:r>
              <a:rPr lang="en-GB" sz="2400" b="1" baseline="30000" dirty="0">
                <a:latin typeface="Garamond" panose="02020404030301010803" pitchFamily="18" charset="0"/>
              </a:rPr>
              <a:t>7</a:t>
            </a:r>
            <a:r>
              <a:rPr lang="en-GB" sz="2400" b="1" dirty="0">
                <a:latin typeface="Garamond" panose="02020404030301010803" pitchFamily="18" charset="0"/>
              </a:rPr>
              <a:t> </a:t>
            </a:r>
            <a:r>
              <a:rPr lang="en-GB" sz="2400" b="1" dirty="0" smtClean="0">
                <a:latin typeface="Garamond" panose="02020404030301010803" pitchFamily="18" charset="0"/>
              </a:rPr>
              <a:t>+ </a:t>
            </a:r>
            <a:r>
              <a:rPr lang="en-GB" sz="2400" b="1" dirty="0">
                <a:latin typeface="Garamond" panose="02020404030301010803" pitchFamily="18" charset="0"/>
              </a:rPr>
              <a:t>1) (5×2</a:t>
            </a:r>
            <a:r>
              <a:rPr lang="en-GB" sz="2400" b="1" baseline="30000" dirty="0">
                <a:latin typeface="Garamond" panose="02020404030301010803" pitchFamily="18" charset="0"/>
              </a:rPr>
              <a:t>7</a:t>
            </a:r>
            <a:r>
              <a:rPr lang="en-GB" sz="2400" b="1" dirty="0">
                <a:latin typeface="Garamond" panose="02020404030301010803" pitchFamily="18" charset="0"/>
              </a:rPr>
              <a:t> </a:t>
            </a:r>
            <a:r>
              <a:rPr lang="en-GB" sz="2400" b="1" dirty="0" smtClean="0">
                <a:latin typeface="Garamond" panose="02020404030301010803" pitchFamily="18" charset="0"/>
              </a:rPr>
              <a:t>- </a:t>
            </a:r>
            <a:r>
              <a:rPr lang="en-GB" sz="2400" b="1" dirty="0">
                <a:latin typeface="Garamond" panose="02020404030301010803" pitchFamily="18" charset="0"/>
              </a:rPr>
              <a:t>1) (5</a:t>
            </a:r>
            <a:r>
              <a:rPr lang="en-GB" sz="2400" b="1" baseline="30000" dirty="0">
                <a:latin typeface="Garamond" panose="02020404030301010803" pitchFamily="18" charset="0"/>
              </a:rPr>
              <a:t>2</a:t>
            </a:r>
            <a:r>
              <a:rPr lang="en-GB" sz="2400" b="1" dirty="0">
                <a:latin typeface="Garamond" panose="02020404030301010803" pitchFamily="18" charset="0"/>
              </a:rPr>
              <a:t>×2</a:t>
            </a:r>
            <a:r>
              <a:rPr lang="en-GB" sz="2400" b="1" baseline="30000" dirty="0">
                <a:latin typeface="Garamond" panose="02020404030301010803" pitchFamily="18" charset="0"/>
              </a:rPr>
              <a:t>14</a:t>
            </a:r>
            <a:r>
              <a:rPr lang="en-GB" sz="2400" b="1" dirty="0">
                <a:latin typeface="Garamond" panose="02020404030301010803" pitchFamily="18" charset="0"/>
              </a:rPr>
              <a:t> + 1)</a:t>
            </a:r>
          </a:p>
          <a:p>
            <a:pPr marL="0" indent="0">
              <a:buNone/>
            </a:pPr>
            <a:endParaRPr lang="en-GB" sz="2400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4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13174"/>
            <a:ext cx="4040188" cy="639762"/>
          </a:xfrm>
        </p:spPr>
        <p:txBody>
          <a:bodyPr/>
          <a:lstStyle/>
          <a:p>
            <a:pPr algn="ctr"/>
            <a:r>
              <a:rPr lang="en-GB" sz="2000" b="0" dirty="0">
                <a:solidFill>
                  <a:srgbClr val="0066FF"/>
                </a:solidFill>
                <a:latin typeface="Garamond" pitchFamily="18" charset="0"/>
              </a:rPr>
              <a:t>Newton’s </a:t>
            </a:r>
            <a:r>
              <a:rPr lang="en-GB" sz="2000" b="0" dirty="0" smtClean="0">
                <a:solidFill>
                  <a:srgbClr val="0066FF"/>
                </a:solidFill>
                <a:latin typeface="Garamond" pitchFamily="18" charset="0"/>
              </a:rPr>
              <a:t>Laws</a:t>
            </a:r>
          </a:p>
          <a:p>
            <a:pPr algn="ctr"/>
            <a:r>
              <a:rPr lang="en-GB" sz="2000" b="0" i="1" dirty="0" smtClean="0">
                <a:solidFill>
                  <a:srgbClr val="0066FF"/>
                </a:solidFill>
                <a:latin typeface="Garamond" pitchFamily="18" charset="0"/>
              </a:rPr>
              <a:t>Tuesday </a:t>
            </a:r>
            <a:r>
              <a:rPr lang="en-GB" sz="2000" b="0" i="1" dirty="0">
                <a:solidFill>
                  <a:srgbClr val="0066FF"/>
                </a:solidFill>
                <a:latin typeface="Garamond" pitchFamily="18" charset="0"/>
              </a:rPr>
              <a:t>21 October 2014 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952"/>
            <a:ext cx="2705202" cy="3600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13174"/>
            <a:ext cx="4041775" cy="639762"/>
          </a:xfrm>
        </p:spPr>
        <p:txBody>
          <a:bodyPr/>
          <a:lstStyle/>
          <a:p>
            <a:pPr algn="ctr"/>
            <a:r>
              <a:rPr lang="en-GB" sz="2000" b="0" dirty="0" smtClean="0">
                <a:solidFill>
                  <a:srgbClr val="0066FF"/>
                </a:solidFill>
                <a:latin typeface="Garamond" pitchFamily="18" charset="0"/>
              </a:rPr>
              <a:t>Euler’s Exponentials</a:t>
            </a:r>
            <a:endParaRPr lang="en-GB" sz="2000" b="0" dirty="0">
              <a:solidFill>
                <a:srgbClr val="0066FF"/>
              </a:solidFill>
              <a:latin typeface="Garamond" pitchFamily="18" charset="0"/>
            </a:endParaRPr>
          </a:p>
          <a:p>
            <a:pPr algn="ctr"/>
            <a:r>
              <a:rPr lang="en-GB" sz="2000" b="0" i="1" dirty="0">
                <a:solidFill>
                  <a:srgbClr val="0066FF"/>
                </a:solidFill>
                <a:latin typeface="Garamond" pitchFamily="18" charset="0"/>
              </a:rPr>
              <a:t>Tuesday </a:t>
            </a:r>
            <a:r>
              <a:rPr lang="en-GB" sz="2000" b="0" i="1" dirty="0" smtClean="0">
                <a:solidFill>
                  <a:srgbClr val="0066FF"/>
                </a:solidFill>
                <a:latin typeface="Garamond" pitchFamily="18" charset="0"/>
              </a:rPr>
              <a:t>18 November 2014  </a:t>
            </a:r>
            <a:endParaRPr lang="en-GB" sz="2000" b="0" i="1" dirty="0">
              <a:solidFill>
                <a:srgbClr val="0066FF"/>
              </a:solidFill>
              <a:latin typeface="Garamond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96952"/>
            <a:ext cx="2785879" cy="3600000"/>
          </a:xfrm>
        </p:spPr>
      </p:pic>
      <p:pic>
        <p:nvPicPr>
          <p:cNvPr id="7" name="Picture 2" descr="C:\Users\s.morrison\Documents\Crests and Logos\Gresham logo_CMY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8488" y="228600"/>
            <a:ext cx="29464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1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Pell’s equation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latin typeface="Garamond" panose="02020404030301010803" pitchFamily="18" charset="0"/>
              </a:rPr>
              <a:t>C x</a:t>
            </a:r>
            <a:r>
              <a:rPr lang="en-GB" baseline="30000" dirty="0">
                <a:latin typeface="Garamond" panose="02020404030301010803" pitchFamily="18" charset="0"/>
              </a:rPr>
              <a:t>2</a:t>
            </a:r>
            <a:r>
              <a:rPr lang="en-GB" dirty="0">
                <a:latin typeface="Garamond" panose="02020404030301010803" pitchFamily="18" charset="0"/>
              </a:rPr>
              <a:t> + 1 = y</a:t>
            </a:r>
            <a:r>
              <a:rPr lang="en-GB" baseline="30000" dirty="0">
                <a:latin typeface="Garamond" panose="02020404030301010803" pitchFamily="18" charset="0"/>
              </a:rPr>
              <a:t>2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Fermat challenged </a:t>
            </a:r>
            <a:r>
              <a:rPr lang="en-GB" dirty="0">
                <a:latin typeface="Garamond" panose="02020404030301010803" pitchFamily="18" charset="0"/>
              </a:rPr>
              <a:t>his mathematical contemporaries </a:t>
            </a:r>
            <a:r>
              <a:rPr lang="en-GB" dirty="0" smtClean="0">
                <a:latin typeface="Garamond" panose="02020404030301010803" pitchFamily="18" charset="0"/>
              </a:rPr>
              <a:t>to solve it for the case of C </a:t>
            </a:r>
            <a:r>
              <a:rPr lang="en-GB" dirty="0">
                <a:latin typeface="Garamond" panose="02020404030301010803" pitchFamily="18" charset="0"/>
              </a:rPr>
              <a:t>= </a:t>
            </a:r>
            <a:r>
              <a:rPr lang="en-GB" dirty="0" smtClean="0">
                <a:latin typeface="Garamond" panose="02020404030301010803" pitchFamily="18" charset="0"/>
              </a:rPr>
              <a:t>109</a:t>
            </a:r>
          </a:p>
          <a:p>
            <a:pPr marL="0" indent="0" algn="ctr">
              <a:buNone/>
            </a:pPr>
            <a:r>
              <a:rPr lang="en-GB" dirty="0" smtClean="0">
                <a:latin typeface="Garamond" panose="02020404030301010803" pitchFamily="18" charset="0"/>
              </a:rPr>
              <a:t>109 </a:t>
            </a:r>
            <a:r>
              <a:rPr lang="en-GB" dirty="0">
                <a:latin typeface="Garamond" panose="02020404030301010803" pitchFamily="18" charset="0"/>
              </a:rPr>
              <a:t>x</a:t>
            </a:r>
            <a:r>
              <a:rPr lang="en-GB" baseline="30000" dirty="0">
                <a:latin typeface="Garamond" panose="02020404030301010803" pitchFamily="18" charset="0"/>
              </a:rPr>
              <a:t>2</a:t>
            </a:r>
            <a:r>
              <a:rPr lang="en-GB" dirty="0">
                <a:latin typeface="Garamond" panose="02020404030301010803" pitchFamily="18" charset="0"/>
              </a:rPr>
              <a:t> + 1 = </a:t>
            </a:r>
            <a:r>
              <a:rPr lang="en-GB" dirty="0" smtClean="0">
                <a:latin typeface="Garamond" panose="02020404030301010803" pitchFamily="18" charset="0"/>
              </a:rPr>
              <a:t>y</a:t>
            </a:r>
            <a:r>
              <a:rPr lang="en-GB" baseline="30000" dirty="0" smtClean="0">
                <a:latin typeface="Garamond" panose="02020404030301010803" pitchFamily="18" charset="0"/>
              </a:rPr>
              <a:t>2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The </a:t>
            </a:r>
            <a:r>
              <a:rPr lang="en-GB" dirty="0">
                <a:latin typeface="Garamond" panose="02020404030301010803" pitchFamily="18" charset="0"/>
              </a:rPr>
              <a:t>smallest solution is </a:t>
            </a: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x = 15,140,424,455,100 and</a:t>
            </a: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y = 158,070,671,986,249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8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Modular Arithmetic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Garamond" panose="02020404030301010803" pitchFamily="18" charset="0"/>
              </a:rPr>
              <a:t>We define </a:t>
            </a:r>
            <a:r>
              <a:rPr lang="en-GB" sz="2800" i="1" dirty="0">
                <a:latin typeface="Garamond" panose="02020404030301010803" pitchFamily="18" charset="0"/>
              </a:rPr>
              <a:t>a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b </a:t>
            </a:r>
            <a:r>
              <a:rPr lang="en-GB" sz="2800" dirty="0">
                <a:latin typeface="Garamond" panose="02020404030301010803" pitchFamily="18" charset="0"/>
              </a:rPr>
              <a:t>mod</a:t>
            </a:r>
            <a:r>
              <a:rPr lang="en-GB" sz="2800" i="1" dirty="0">
                <a:latin typeface="Garamond" panose="02020404030301010803" pitchFamily="18" charset="0"/>
              </a:rPr>
              <a:t> n </a:t>
            </a:r>
            <a:r>
              <a:rPr lang="en-GB" sz="2800" dirty="0">
                <a:latin typeface="Garamond" panose="02020404030301010803" pitchFamily="18" charset="0"/>
              </a:rPr>
              <a:t>and say </a:t>
            </a:r>
            <a:r>
              <a:rPr lang="en-GB" sz="2800" i="1" dirty="0">
                <a:latin typeface="Garamond" panose="02020404030301010803" pitchFamily="18" charset="0"/>
              </a:rPr>
              <a:t>a </a:t>
            </a:r>
            <a:r>
              <a:rPr lang="en-GB" sz="2800" dirty="0">
                <a:latin typeface="Garamond" panose="02020404030301010803" pitchFamily="18" charset="0"/>
              </a:rPr>
              <a:t>is congruent to </a:t>
            </a:r>
            <a:r>
              <a:rPr lang="en-GB" sz="2800" i="1" dirty="0">
                <a:latin typeface="Garamond" panose="02020404030301010803" pitchFamily="18" charset="0"/>
              </a:rPr>
              <a:t>b</a:t>
            </a:r>
            <a:r>
              <a:rPr lang="en-GB" sz="2800" dirty="0">
                <a:latin typeface="Garamond" panose="02020404030301010803" pitchFamily="18" charset="0"/>
              </a:rPr>
              <a:t> mod </a:t>
            </a:r>
            <a:r>
              <a:rPr lang="en-GB" sz="2800" i="1" dirty="0">
                <a:latin typeface="Garamond" panose="02020404030301010803" pitchFamily="18" charset="0"/>
              </a:rPr>
              <a:t>n </a:t>
            </a:r>
            <a:r>
              <a:rPr lang="en-GB" sz="2800" dirty="0">
                <a:latin typeface="Garamond" panose="02020404030301010803" pitchFamily="18" charset="0"/>
              </a:rPr>
              <a:t>whenever</a:t>
            </a:r>
            <a:r>
              <a:rPr lang="en-GB" sz="2800" i="1" dirty="0">
                <a:latin typeface="Garamond" panose="02020404030301010803" pitchFamily="18" charset="0"/>
              </a:rPr>
              <a:t> a</a:t>
            </a:r>
            <a:r>
              <a:rPr lang="en-GB" sz="2800" dirty="0">
                <a:latin typeface="Garamond" panose="02020404030301010803" pitchFamily="18" charset="0"/>
              </a:rPr>
              <a:t> and </a:t>
            </a:r>
            <a:r>
              <a:rPr lang="en-GB" sz="2800" i="1" dirty="0">
                <a:latin typeface="Garamond" panose="02020404030301010803" pitchFamily="18" charset="0"/>
              </a:rPr>
              <a:t>b</a:t>
            </a:r>
            <a:r>
              <a:rPr lang="en-GB" sz="2800" dirty="0">
                <a:latin typeface="Garamond" panose="02020404030301010803" pitchFamily="18" charset="0"/>
              </a:rPr>
              <a:t> have the same remainders when we divide by n. </a:t>
            </a:r>
            <a:r>
              <a:rPr lang="en-GB" sz="2800" dirty="0" smtClean="0">
                <a:latin typeface="Garamond" panose="02020404030301010803" pitchFamily="18" charset="0"/>
              </a:rPr>
              <a:t>An </a:t>
            </a:r>
            <a:r>
              <a:rPr lang="en-GB" sz="2800" dirty="0">
                <a:latin typeface="Garamond" panose="02020404030301010803" pitchFamily="18" charset="0"/>
              </a:rPr>
              <a:t>equivalent way of describing this is </a:t>
            </a:r>
            <a:r>
              <a:rPr lang="en-GB" sz="2800" dirty="0" smtClean="0">
                <a:latin typeface="Garamond" panose="02020404030301010803" pitchFamily="18" charset="0"/>
              </a:rPr>
              <a:t>that </a:t>
            </a:r>
            <a:r>
              <a:rPr lang="en-GB" sz="2800" i="1" dirty="0">
                <a:latin typeface="Garamond" panose="02020404030301010803" pitchFamily="18" charset="0"/>
              </a:rPr>
              <a:t>n </a:t>
            </a:r>
            <a:r>
              <a:rPr lang="en-GB" sz="2800" dirty="0">
                <a:latin typeface="Garamond" panose="02020404030301010803" pitchFamily="18" charset="0"/>
              </a:rPr>
              <a:t>divides</a:t>
            </a:r>
            <a:r>
              <a:rPr lang="en-GB" sz="2800" i="1" dirty="0">
                <a:latin typeface="Garamond" panose="02020404030301010803" pitchFamily="18" charset="0"/>
              </a:rPr>
              <a:t> a – b. </a:t>
            </a:r>
          </a:p>
          <a:p>
            <a:pPr marL="0" indent="0">
              <a:buNone/>
            </a:pPr>
            <a:r>
              <a:rPr lang="en-GB" sz="2800" dirty="0" smtClean="0">
                <a:latin typeface="Garamond" panose="02020404030301010803" pitchFamily="18" charset="0"/>
              </a:rPr>
              <a:t>Examples: 35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11 mod </a:t>
            </a:r>
            <a:r>
              <a:rPr lang="en-GB" sz="2800" i="1" dirty="0" smtClean="0">
                <a:latin typeface="Garamond" panose="02020404030301010803" pitchFamily="18" charset="0"/>
              </a:rPr>
              <a:t>24,  18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 11 mod </a:t>
            </a:r>
            <a:r>
              <a:rPr lang="en-GB" sz="2800" i="1" dirty="0" smtClean="0">
                <a:latin typeface="Garamond" panose="02020404030301010803" pitchFamily="18" charset="0"/>
              </a:rPr>
              <a:t>7,     16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1 mod 5</a:t>
            </a:r>
            <a:endParaRPr lang="en-GB" sz="2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If </a:t>
            </a:r>
            <a:r>
              <a:rPr lang="en-GB" i="1" dirty="0">
                <a:latin typeface="Garamond" panose="02020404030301010803" pitchFamily="18" charset="0"/>
              </a:rPr>
              <a:t>a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i="1" dirty="0">
                <a:latin typeface="Garamond" panose="02020404030301010803" pitchFamily="18" charset="0"/>
              </a:rPr>
              <a:t> b </a:t>
            </a:r>
            <a:r>
              <a:rPr lang="en-GB" dirty="0">
                <a:latin typeface="Garamond" panose="02020404030301010803" pitchFamily="18" charset="0"/>
              </a:rPr>
              <a:t>mod</a:t>
            </a:r>
            <a:r>
              <a:rPr lang="en-GB" i="1" dirty="0">
                <a:latin typeface="Garamond" panose="02020404030301010803" pitchFamily="18" charset="0"/>
              </a:rPr>
              <a:t> n</a:t>
            </a:r>
            <a:r>
              <a:rPr lang="en-GB" dirty="0">
                <a:latin typeface="Garamond" panose="02020404030301010803" pitchFamily="18" charset="0"/>
              </a:rPr>
              <a:t> and </a:t>
            </a:r>
            <a:r>
              <a:rPr lang="en-GB" i="1" dirty="0">
                <a:latin typeface="Garamond" panose="02020404030301010803" pitchFamily="18" charset="0"/>
              </a:rPr>
              <a:t>c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i="1" dirty="0">
                <a:latin typeface="Garamond" panose="02020404030301010803" pitchFamily="18" charset="0"/>
              </a:rPr>
              <a:t> d </a:t>
            </a:r>
            <a:r>
              <a:rPr lang="en-GB" dirty="0">
                <a:latin typeface="Garamond" panose="02020404030301010803" pitchFamily="18" charset="0"/>
              </a:rPr>
              <a:t>mod</a:t>
            </a:r>
            <a:r>
              <a:rPr lang="en-GB" i="1" dirty="0">
                <a:latin typeface="Garamond" panose="02020404030301010803" pitchFamily="18" charset="0"/>
              </a:rPr>
              <a:t> n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Garamond" panose="02020404030301010803" pitchFamily="18" charset="0"/>
              </a:rPr>
              <a:t>Addition</a:t>
            </a:r>
            <a:r>
              <a:rPr lang="en-GB" b="1" dirty="0">
                <a:latin typeface="Garamond" panose="02020404030301010803" pitchFamily="18" charset="0"/>
              </a:rPr>
              <a:t>: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i="1" dirty="0">
                <a:latin typeface="Garamond" panose="02020404030301010803" pitchFamily="18" charset="0"/>
              </a:rPr>
              <a:t>a + c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i="1" dirty="0">
                <a:latin typeface="Garamond" panose="02020404030301010803" pitchFamily="18" charset="0"/>
              </a:rPr>
              <a:t> b + d </a:t>
            </a:r>
            <a:r>
              <a:rPr lang="en-GB" dirty="0">
                <a:latin typeface="Garamond" panose="02020404030301010803" pitchFamily="18" charset="0"/>
              </a:rPr>
              <a:t>mod</a:t>
            </a:r>
            <a:r>
              <a:rPr lang="en-GB" i="1" dirty="0">
                <a:latin typeface="Garamond" panose="02020404030301010803" pitchFamily="18" charset="0"/>
              </a:rPr>
              <a:t> n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b="1" dirty="0">
                <a:latin typeface="Garamond" panose="02020404030301010803" pitchFamily="18" charset="0"/>
              </a:rPr>
              <a:t>Multiplication:</a:t>
            </a:r>
            <a:r>
              <a:rPr lang="en-GB" dirty="0">
                <a:latin typeface="Garamond" panose="02020404030301010803" pitchFamily="18" charset="0"/>
              </a:rPr>
              <a:t>  </a:t>
            </a:r>
            <a:r>
              <a:rPr lang="en-GB" i="1" dirty="0">
                <a:latin typeface="Garamond" panose="02020404030301010803" pitchFamily="18" charset="0"/>
              </a:rPr>
              <a:t>ac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i="1" dirty="0">
                <a:latin typeface="Garamond" panose="02020404030301010803" pitchFamily="18" charset="0"/>
              </a:rPr>
              <a:t> </a:t>
            </a:r>
            <a:r>
              <a:rPr lang="en-GB" i="1" dirty="0" err="1">
                <a:latin typeface="Garamond" panose="02020404030301010803" pitchFamily="18" charset="0"/>
              </a:rPr>
              <a:t>bd</a:t>
            </a:r>
            <a:r>
              <a:rPr lang="en-GB" i="1" dirty="0">
                <a:latin typeface="Garamond" panose="02020404030301010803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</a:rPr>
              <a:t>mod</a:t>
            </a:r>
            <a:r>
              <a:rPr lang="en-GB" i="1" dirty="0">
                <a:latin typeface="Garamond" panose="02020404030301010803" pitchFamily="18" charset="0"/>
              </a:rPr>
              <a:t> n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b="1" dirty="0">
                <a:latin typeface="Garamond" panose="02020404030301010803" pitchFamily="18" charset="0"/>
              </a:rPr>
              <a:t>Cancellation:</a:t>
            </a:r>
            <a:r>
              <a:rPr lang="en-GB" dirty="0">
                <a:latin typeface="Garamond" panose="02020404030301010803" pitchFamily="18" charset="0"/>
              </a:rPr>
              <a:t> If </a:t>
            </a:r>
            <a:r>
              <a:rPr lang="en-GB" i="1" dirty="0">
                <a:latin typeface="Garamond" panose="02020404030301010803" pitchFamily="18" charset="0"/>
              </a:rPr>
              <a:t>ac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i="1" dirty="0" err="1">
                <a:latin typeface="Garamond" panose="02020404030301010803" pitchFamily="18" charset="0"/>
              </a:rPr>
              <a:t>bc</a:t>
            </a:r>
            <a:r>
              <a:rPr lang="en-GB" dirty="0">
                <a:latin typeface="Garamond" panose="02020404030301010803" pitchFamily="18" charset="0"/>
              </a:rPr>
              <a:t> mod </a:t>
            </a:r>
            <a:r>
              <a:rPr lang="en-GB" i="1" dirty="0">
                <a:latin typeface="Garamond" panose="02020404030301010803" pitchFamily="18" charset="0"/>
              </a:rPr>
              <a:t>p</a:t>
            </a:r>
            <a:r>
              <a:rPr lang="en-GB" dirty="0">
                <a:latin typeface="Garamond" panose="02020404030301010803" pitchFamily="18" charset="0"/>
              </a:rPr>
              <a:t> and </a:t>
            </a:r>
            <a:r>
              <a:rPr lang="en-GB" i="1" dirty="0">
                <a:latin typeface="Garamond" panose="02020404030301010803" pitchFamily="18" charset="0"/>
              </a:rPr>
              <a:t>p</a:t>
            </a:r>
            <a:r>
              <a:rPr lang="en-GB" dirty="0">
                <a:latin typeface="Garamond" panose="02020404030301010803" pitchFamily="18" charset="0"/>
              </a:rPr>
              <a:t> is a prime and </a:t>
            </a:r>
            <a:r>
              <a:rPr lang="en-GB" i="1" dirty="0">
                <a:latin typeface="Garamond" panose="02020404030301010803" pitchFamily="18" charset="0"/>
              </a:rPr>
              <a:t>p</a:t>
            </a:r>
            <a:r>
              <a:rPr lang="en-GB" dirty="0">
                <a:latin typeface="Garamond" panose="02020404030301010803" pitchFamily="18" charset="0"/>
              </a:rPr>
              <a:t> does not divide </a:t>
            </a:r>
            <a:r>
              <a:rPr lang="en-GB" i="1" dirty="0">
                <a:latin typeface="Garamond" panose="02020404030301010803" pitchFamily="18" charset="0"/>
              </a:rPr>
              <a:t>c</a:t>
            </a:r>
            <a:r>
              <a:rPr lang="en-GB" dirty="0">
                <a:latin typeface="Garamond" panose="02020404030301010803" pitchFamily="18" charset="0"/>
              </a:rPr>
              <a:t> then </a:t>
            </a:r>
            <a:r>
              <a:rPr lang="en-GB" i="1" dirty="0">
                <a:latin typeface="Garamond" panose="02020404030301010803" pitchFamily="18" charset="0"/>
              </a:rPr>
              <a:t>a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i="1" dirty="0">
                <a:latin typeface="Garamond" panose="02020404030301010803" pitchFamily="18" charset="0"/>
              </a:rPr>
              <a:t> b</a:t>
            </a:r>
            <a:r>
              <a:rPr lang="en-GB" dirty="0">
                <a:latin typeface="Garamond" panose="02020404030301010803" pitchFamily="18" charset="0"/>
              </a:rPr>
              <a:t> mod </a:t>
            </a:r>
            <a:r>
              <a:rPr lang="en-GB" i="1" dirty="0">
                <a:latin typeface="Garamond" panose="02020404030301010803" pitchFamily="18" charset="0"/>
              </a:rPr>
              <a:t>p</a:t>
            </a:r>
            <a:r>
              <a:rPr lang="en-GB" dirty="0"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0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Fermat’s Little Theorem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184576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latin typeface="Garamond" panose="02020404030301010803" pitchFamily="18" charset="0"/>
              </a:rPr>
              <a:t>Pick any </a:t>
            </a:r>
            <a:r>
              <a:rPr lang="en-GB" sz="2800" dirty="0">
                <a:latin typeface="Garamond" panose="02020404030301010803" pitchFamily="18" charset="0"/>
              </a:rPr>
              <a:t>prime, </a:t>
            </a:r>
            <a:r>
              <a:rPr lang="en-GB" sz="2800" dirty="0" smtClean="0">
                <a:latin typeface="Garamond" panose="02020404030301010803" pitchFamily="18" charset="0"/>
              </a:rPr>
              <a:t>p and any </a:t>
            </a:r>
            <a:r>
              <a:rPr lang="en-GB" sz="2800" dirty="0">
                <a:latin typeface="Garamond" panose="02020404030301010803" pitchFamily="18" charset="0"/>
              </a:rPr>
              <a:t>integer, k, smaller than p.</a:t>
            </a:r>
          </a:p>
          <a:p>
            <a:pPr marL="0" indent="0">
              <a:buNone/>
            </a:pPr>
            <a:r>
              <a:rPr lang="en-GB" sz="2800" dirty="0">
                <a:latin typeface="Garamond" panose="02020404030301010803" pitchFamily="18" charset="0"/>
              </a:rPr>
              <a:t>Raise k to the power </a:t>
            </a:r>
            <a:r>
              <a:rPr lang="en-GB" sz="2800" dirty="0" smtClean="0">
                <a:latin typeface="Garamond" panose="02020404030301010803" pitchFamily="18" charset="0"/>
              </a:rPr>
              <a:t>of p – 1 and </a:t>
            </a:r>
            <a:r>
              <a:rPr lang="en-GB" sz="2800" dirty="0">
                <a:latin typeface="Garamond" panose="02020404030301010803" pitchFamily="18" charset="0"/>
              </a:rPr>
              <a:t>find its remainder on dividing by </a:t>
            </a:r>
            <a:r>
              <a:rPr lang="en-GB" sz="2800" dirty="0" smtClean="0">
                <a:latin typeface="Garamond" panose="02020404030301010803" pitchFamily="18" charset="0"/>
              </a:rPr>
              <a:t>p</a:t>
            </a:r>
            <a:r>
              <a:rPr lang="en-GB" sz="2800" dirty="0"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r>
              <a:rPr lang="en-GB" sz="2800" dirty="0">
                <a:latin typeface="Garamond" panose="02020404030301010803" pitchFamily="18" charset="0"/>
              </a:rPr>
              <a:t>The answer is always 1 no matter what p is or k is</a:t>
            </a:r>
            <a:r>
              <a:rPr lang="en-GB" sz="2800" dirty="0" smtClean="0">
                <a:latin typeface="Garamond" panose="02020404030301010803" pitchFamily="18" charset="0"/>
              </a:rPr>
              <a:t>!</a:t>
            </a:r>
          </a:p>
          <a:p>
            <a:pPr marL="0" indent="0" algn="ctr">
              <a:buNone/>
            </a:pPr>
            <a:r>
              <a:rPr lang="en-GB" sz="2800" dirty="0" err="1">
                <a:latin typeface="Garamond" panose="02020404030301010803" pitchFamily="18" charset="0"/>
              </a:rPr>
              <a:t>k</a:t>
            </a:r>
            <a:r>
              <a:rPr lang="en-GB" sz="2800" baseline="30000" dirty="0" err="1">
                <a:latin typeface="Garamond" panose="02020404030301010803" pitchFamily="18" charset="0"/>
              </a:rPr>
              <a:t>p</a:t>
            </a:r>
            <a:r>
              <a:rPr lang="en-GB" sz="2800" baseline="30000" dirty="0">
                <a:latin typeface="Garamond" panose="02020404030301010803" pitchFamily="18" charset="0"/>
              </a:rPr>
              <a:t> – 1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i="1" dirty="0">
                <a:latin typeface="Garamond" panose="02020404030301010803" pitchFamily="18" charset="0"/>
              </a:rPr>
              <a:t> 1 </a:t>
            </a:r>
            <a:r>
              <a:rPr lang="en-GB" sz="2800" dirty="0">
                <a:latin typeface="Garamond" panose="02020404030301010803" pitchFamily="18" charset="0"/>
              </a:rPr>
              <a:t>mod</a:t>
            </a:r>
            <a:r>
              <a:rPr lang="en-GB" sz="2800" i="1" dirty="0">
                <a:latin typeface="Garamond" panose="02020404030301010803" pitchFamily="18" charset="0"/>
              </a:rPr>
              <a:t> </a:t>
            </a:r>
            <a:r>
              <a:rPr lang="en-GB" sz="2800" i="1" dirty="0" smtClean="0">
                <a:latin typeface="Garamond" panose="02020404030301010803" pitchFamily="18" charset="0"/>
              </a:rPr>
              <a:t>p</a:t>
            </a:r>
            <a:endParaRPr lang="en-GB" sz="28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Garamond" panose="02020404030301010803" pitchFamily="18" charset="0"/>
              </a:rPr>
              <a:t>Pick </a:t>
            </a:r>
            <a:r>
              <a:rPr lang="en-GB" sz="2800" dirty="0">
                <a:latin typeface="Garamond" panose="02020404030301010803" pitchFamily="18" charset="0"/>
              </a:rPr>
              <a:t>your </a:t>
            </a:r>
            <a:r>
              <a:rPr lang="en-GB" sz="2800" dirty="0" smtClean="0">
                <a:latin typeface="Garamond" panose="02020404030301010803" pitchFamily="18" charset="0"/>
              </a:rPr>
              <a:t>p = 7, k = </a:t>
            </a:r>
            <a:r>
              <a:rPr lang="en-GB" sz="2800" dirty="0">
                <a:latin typeface="Garamond" panose="02020404030301010803" pitchFamily="18" charset="0"/>
              </a:rPr>
              <a:t>5</a:t>
            </a:r>
          </a:p>
          <a:p>
            <a:pPr marL="0" indent="0">
              <a:buNone/>
            </a:pPr>
            <a:r>
              <a:rPr lang="en-GB" sz="2800" dirty="0" smtClean="0">
                <a:latin typeface="Garamond" panose="02020404030301010803" pitchFamily="18" charset="0"/>
              </a:rPr>
              <a:t>Then </a:t>
            </a:r>
            <a:r>
              <a:rPr lang="en-GB" sz="2800" dirty="0">
                <a:latin typeface="Garamond" panose="02020404030301010803" pitchFamily="18" charset="0"/>
              </a:rPr>
              <a:t>we know </a:t>
            </a:r>
            <a:r>
              <a:rPr lang="en-GB" sz="2800" dirty="0" smtClean="0">
                <a:latin typeface="Garamond" panose="02020404030301010803" pitchFamily="18" charset="0"/>
              </a:rPr>
              <a:t>that 5</a:t>
            </a:r>
            <a:r>
              <a:rPr lang="en-GB" sz="2800" baseline="30000" dirty="0" smtClean="0">
                <a:latin typeface="Garamond" panose="02020404030301010803" pitchFamily="18" charset="0"/>
              </a:rPr>
              <a:t>7 </a:t>
            </a:r>
            <a:r>
              <a:rPr lang="en-GB" sz="2800" baseline="30000" dirty="0">
                <a:latin typeface="Garamond" panose="02020404030301010803" pitchFamily="18" charset="0"/>
              </a:rPr>
              <a:t>– 1</a:t>
            </a:r>
            <a:r>
              <a:rPr lang="en-GB" sz="2800" dirty="0">
                <a:latin typeface="Garamond" panose="02020404030301010803" pitchFamily="18" charset="0"/>
              </a:rPr>
              <a:t> = </a:t>
            </a:r>
            <a:r>
              <a:rPr lang="en-GB" sz="2800" dirty="0" smtClean="0">
                <a:latin typeface="Garamond" panose="02020404030301010803" pitchFamily="18" charset="0"/>
              </a:rPr>
              <a:t>5</a:t>
            </a:r>
            <a:r>
              <a:rPr lang="en-GB" sz="2800" baseline="30000" dirty="0" smtClean="0">
                <a:latin typeface="Garamond" panose="02020404030301010803" pitchFamily="18" charset="0"/>
              </a:rPr>
              <a:t>6</a:t>
            </a:r>
            <a:r>
              <a:rPr lang="en-GB" sz="2800" dirty="0" smtClean="0">
                <a:latin typeface="Garamond" panose="02020404030301010803" pitchFamily="18" charset="0"/>
              </a:rPr>
              <a:t> </a:t>
            </a:r>
            <a:r>
              <a:rPr lang="en-GB" sz="2800" dirty="0">
                <a:latin typeface="Garamond" panose="02020404030301010803" pitchFamily="18" charset="0"/>
              </a:rPr>
              <a:t>leaves a remainder of 1 when divided by </a:t>
            </a:r>
            <a:r>
              <a:rPr lang="en-GB" sz="2800" dirty="0" smtClean="0">
                <a:latin typeface="Garamond" panose="02020404030301010803" pitchFamily="18" charset="0"/>
              </a:rPr>
              <a:t>7</a:t>
            </a:r>
            <a:r>
              <a:rPr lang="en-GB" sz="2800" dirty="0">
                <a:latin typeface="Garamond" panose="02020404030301010803" pitchFamily="18" charset="0"/>
              </a:rPr>
              <a:t>. </a:t>
            </a:r>
          </a:p>
          <a:p>
            <a:pPr marL="0" indent="0">
              <a:buNone/>
            </a:pP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Fermat’s little theorem: Proof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>
                <a:solidFill>
                  <a:srgbClr val="0066FF"/>
                </a:solidFill>
                <a:latin typeface="Garamond" panose="02020404030301010803" pitchFamily="18" charset="0"/>
              </a:rPr>
              <a:t>p</a:t>
            </a:r>
            <a:r>
              <a:rPr lang="en-GB" sz="24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r>
              <a:rPr lang="en-GB" sz="2400" dirty="0">
                <a:solidFill>
                  <a:srgbClr val="0066FF"/>
                </a:solidFill>
                <a:latin typeface="Garamond" panose="02020404030301010803" pitchFamily="18" charset="0"/>
              </a:rPr>
              <a:t>= </a:t>
            </a:r>
            <a:r>
              <a:rPr lang="en-GB" sz="24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7	k </a:t>
            </a:r>
            <a:r>
              <a:rPr lang="en-GB" sz="2400" dirty="0">
                <a:solidFill>
                  <a:srgbClr val="0066FF"/>
                </a:solidFill>
                <a:latin typeface="Garamond" panose="02020404030301010803" pitchFamily="18" charset="0"/>
              </a:rPr>
              <a:t>= </a:t>
            </a:r>
            <a:r>
              <a:rPr lang="en-GB" sz="24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5 prove 5</a:t>
            </a:r>
            <a:r>
              <a:rPr lang="en-GB" sz="2400" baseline="30000" dirty="0">
                <a:solidFill>
                  <a:srgbClr val="0066FF"/>
                </a:solidFill>
                <a:latin typeface="Garamond" panose="02020404030301010803" pitchFamily="18" charset="0"/>
              </a:rPr>
              <a:t>7</a:t>
            </a:r>
            <a:r>
              <a:rPr lang="en-GB" sz="2400" baseline="300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r>
              <a:rPr lang="en-GB" sz="2400" baseline="30000" dirty="0">
                <a:solidFill>
                  <a:srgbClr val="0066FF"/>
                </a:solidFill>
                <a:latin typeface="Garamond" panose="02020404030301010803" pitchFamily="18" charset="0"/>
              </a:rPr>
              <a:t>– 1</a:t>
            </a:r>
            <a:r>
              <a:rPr lang="en-GB" sz="2400" dirty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r>
              <a:rPr lang="en-GB" sz="2400" i="1" dirty="0">
                <a:solidFill>
                  <a:srgbClr val="0066FF"/>
                </a:solidFill>
                <a:latin typeface="Garamond" panose="02020404030301010803" pitchFamily="18" charset="0"/>
                <a:sym typeface="Symbol"/>
              </a:rPr>
              <a:t></a:t>
            </a:r>
            <a:r>
              <a:rPr lang="en-GB" sz="2400" i="1" dirty="0">
                <a:solidFill>
                  <a:srgbClr val="0066FF"/>
                </a:solidFill>
                <a:latin typeface="Garamond" panose="02020404030301010803" pitchFamily="18" charset="0"/>
              </a:rPr>
              <a:t> 1 </a:t>
            </a:r>
            <a:r>
              <a:rPr lang="en-GB" sz="2400" dirty="0">
                <a:solidFill>
                  <a:srgbClr val="0066FF"/>
                </a:solidFill>
                <a:latin typeface="Garamond" panose="02020404030301010803" pitchFamily="18" charset="0"/>
              </a:rPr>
              <a:t>mod</a:t>
            </a:r>
            <a:r>
              <a:rPr lang="en-GB" sz="2400" i="1" dirty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r>
              <a:rPr lang="en-GB" sz="2400" i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7</a:t>
            </a:r>
            <a:endParaRPr lang="en-GB" sz="2400" dirty="0">
              <a:solidFill>
                <a:srgbClr val="0066FF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Garamond" panose="02020404030301010803" pitchFamily="18" charset="0"/>
              </a:rPr>
              <a:t>List </a:t>
            </a:r>
            <a:r>
              <a:rPr lang="en-GB" sz="2400" b="1" dirty="0">
                <a:latin typeface="Garamond" panose="02020404030301010803" pitchFamily="18" charset="0"/>
              </a:rPr>
              <a:t>A</a:t>
            </a:r>
            <a:r>
              <a:rPr lang="en-GB" sz="2400" b="1" dirty="0" smtClean="0">
                <a:latin typeface="Garamond" panose="02020404030301010803" pitchFamily="18" charset="0"/>
              </a:rPr>
              <a:t>:</a:t>
            </a:r>
            <a:r>
              <a:rPr lang="en-GB" sz="2400" dirty="0">
                <a:latin typeface="Garamond" panose="02020404030301010803" pitchFamily="18" charset="0"/>
              </a:rPr>
              <a:t>	1,	2,	3,	4,	5,	6,	mod 7</a:t>
            </a:r>
          </a:p>
          <a:p>
            <a:pPr marL="0" indent="0">
              <a:buNone/>
            </a:pPr>
            <a:r>
              <a:rPr lang="en-GB" sz="2400" dirty="0">
                <a:latin typeface="Garamond" panose="02020404030301010803" pitchFamily="18" charset="0"/>
              </a:rPr>
              <a:t>Multiply each by k = 5</a:t>
            </a:r>
          </a:p>
          <a:p>
            <a:pPr marL="0" indent="0">
              <a:buNone/>
            </a:pPr>
            <a:r>
              <a:rPr lang="en-GB" sz="2400" b="1" dirty="0">
                <a:latin typeface="Garamond" panose="02020404030301010803" pitchFamily="18" charset="0"/>
              </a:rPr>
              <a:t>List B:</a:t>
            </a:r>
            <a:r>
              <a:rPr lang="en-GB" sz="2400" dirty="0">
                <a:latin typeface="Garamond" panose="02020404030301010803" pitchFamily="18" charset="0"/>
              </a:rPr>
              <a:t>	5,	10,	15,	20,	25,	30,	mod 7</a:t>
            </a:r>
          </a:p>
          <a:p>
            <a:pPr marL="0" indent="0">
              <a:buNone/>
            </a:pPr>
            <a:r>
              <a:rPr lang="en-GB" sz="2400" dirty="0">
                <a:latin typeface="Garamond" panose="02020404030301010803" pitchFamily="18" charset="0"/>
              </a:rPr>
              <a:t>When we write it mod 7 we obtain list A in a different order. </a:t>
            </a:r>
          </a:p>
          <a:p>
            <a:pPr marL="0" indent="0">
              <a:buNone/>
            </a:pPr>
            <a:r>
              <a:rPr lang="en-GB" sz="2400" b="1" dirty="0">
                <a:latin typeface="Garamond" panose="02020404030301010803" pitchFamily="18" charset="0"/>
              </a:rPr>
              <a:t>List C:</a:t>
            </a:r>
            <a:r>
              <a:rPr lang="en-GB" sz="2400" dirty="0">
                <a:latin typeface="Garamond" panose="02020404030301010803" pitchFamily="18" charset="0"/>
              </a:rPr>
              <a:t>	5,	3,	1,	6,	4,	2,	mod 7</a:t>
            </a:r>
          </a:p>
          <a:p>
            <a:pPr marL="0" indent="0">
              <a:buNone/>
            </a:pPr>
            <a:r>
              <a:rPr lang="en-GB" sz="2400" dirty="0">
                <a:latin typeface="Garamond" panose="02020404030301010803" pitchFamily="18" charset="0"/>
              </a:rPr>
              <a:t>So the terms in list A multiplied together are the same mod 7 as the terms in list B multiplied together.</a:t>
            </a:r>
          </a:p>
          <a:p>
            <a:pPr marL="0" indent="0">
              <a:buNone/>
            </a:pPr>
            <a:r>
              <a:rPr lang="en-GB" sz="2400" dirty="0">
                <a:latin typeface="Garamond" panose="02020404030301010803" pitchFamily="18" charset="0"/>
              </a:rPr>
              <a:t>5.1.5.2.5.3.5.4.5.5.5.6 </a:t>
            </a:r>
            <a:r>
              <a:rPr lang="en-GB" sz="2400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400" dirty="0">
                <a:latin typeface="Garamond" panose="02020404030301010803" pitchFamily="18" charset="0"/>
              </a:rPr>
              <a:t> 1.2.3.4.5.6 </a:t>
            </a:r>
            <a:r>
              <a:rPr lang="en-GB" sz="2400" dirty="0" smtClean="0">
                <a:latin typeface="Garamond" panose="02020404030301010803" pitchFamily="18" charset="0"/>
              </a:rPr>
              <a:t> </a:t>
            </a:r>
            <a:r>
              <a:rPr lang="en-GB" sz="2400" dirty="0">
                <a:latin typeface="Garamond" panose="02020404030301010803" pitchFamily="18" charset="0"/>
              </a:rPr>
              <a:t>mod 7</a:t>
            </a:r>
          </a:p>
          <a:p>
            <a:pPr marL="0" indent="0">
              <a:buNone/>
            </a:pPr>
            <a:r>
              <a:rPr lang="en-GB" sz="2400" dirty="0">
                <a:latin typeface="Garamond" panose="02020404030301010803" pitchFamily="18" charset="0"/>
              </a:rPr>
              <a:t>5</a:t>
            </a:r>
            <a:r>
              <a:rPr lang="en-GB" sz="2400" baseline="30000" dirty="0">
                <a:latin typeface="Garamond" panose="02020404030301010803" pitchFamily="18" charset="0"/>
              </a:rPr>
              <a:t>6</a:t>
            </a:r>
            <a:r>
              <a:rPr lang="en-GB" sz="2400" dirty="0">
                <a:latin typeface="Garamond" panose="02020404030301010803" pitchFamily="18" charset="0"/>
              </a:rPr>
              <a:t>.1.2.3.4.5.6 </a:t>
            </a:r>
            <a:r>
              <a:rPr lang="en-GB" sz="2400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400" dirty="0">
                <a:latin typeface="Garamond" panose="02020404030301010803" pitchFamily="18" charset="0"/>
              </a:rPr>
              <a:t> 1.2.3.4.5.6 mod 7</a:t>
            </a:r>
          </a:p>
          <a:p>
            <a:pPr marL="0" indent="0">
              <a:buNone/>
            </a:pPr>
            <a:r>
              <a:rPr lang="en-GB" sz="2400" dirty="0">
                <a:latin typeface="Garamond" panose="02020404030301010803" pitchFamily="18" charset="0"/>
              </a:rPr>
              <a:t>We can cancel 1.2.3.4.5.6 as it is not divisible by 7 to get </a:t>
            </a:r>
          </a:p>
          <a:p>
            <a:pPr marL="0" indent="0">
              <a:buNone/>
            </a:pPr>
            <a:r>
              <a:rPr lang="en-GB" sz="2400" dirty="0">
                <a:latin typeface="Garamond" panose="02020404030301010803" pitchFamily="18" charset="0"/>
              </a:rPr>
              <a:t>5</a:t>
            </a:r>
            <a:r>
              <a:rPr lang="en-GB" sz="2400" baseline="30000" dirty="0">
                <a:latin typeface="Garamond" panose="02020404030301010803" pitchFamily="18" charset="0"/>
              </a:rPr>
              <a:t>6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400" dirty="0">
                <a:latin typeface="Garamond" panose="02020404030301010803" pitchFamily="18" charset="0"/>
              </a:rPr>
              <a:t> 1 mod 7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4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66FF"/>
                </a:solidFill>
                <a:latin typeface="Garamond" panose="02020404030301010803" pitchFamily="18" charset="0"/>
              </a:rPr>
              <a:t>Primality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testing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Garamond" panose="02020404030301010803" pitchFamily="18" charset="0"/>
              </a:rPr>
              <a:t>Pick any prime, p and any integer, k, smaller than p</a:t>
            </a:r>
            <a:r>
              <a:rPr lang="en-GB" dirty="0" smtClean="0">
                <a:latin typeface="Garamond" panose="020204040303010108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GB" dirty="0" err="1" smtClean="0">
                <a:latin typeface="Garamond" panose="02020404030301010803" pitchFamily="18" charset="0"/>
              </a:rPr>
              <a:t>k</a:t>
            </a:r>
            <a:r>
              <a:rPr lang="en-GB" baseline="30000" dirty="0" err="1" smtClean="0">
                <a:latin typeface="Garamond" panose="02020404030301010803" pitchFamily="18" charset="0"/>
              </a:rPr>
              <a:t>p</a:t>
            </a:r>
            <a:r>
              <a:rPr lang="en-GB" baseline="30000" dirty="0" smtClean="0">
                <a:latin typeface="Garamond" panose="02020404030301010803" pitchFamily="18" charset="0"/>
              </a:rPr>
              <a:t> </a:t>
            </a:r>
            <a:r>
              <a:rPr lang="en-GB" baseline="30000" dirty="0">
                <a:latin typeface="Garamond" panose="02020404030301010803" pitchFamily="18" charset="0"/>
              </a:rPr>
              <a:t>– 1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i="1" dirty="0">
                <a:latin typeface="Garamond" panose="02020404030301010803" pitchFamily="18" charset="0"/>
              </a:rPr>
              <a:t> 1 </a:t>
            </a:r>
            <a:r>
              <a:rPr lang="en-GB" dirty="0">
                <a:latin typeface="Garamond" panose="02020404030301010803" pitchFamily="18" charset="0"/>
              </a:rPr>
              <a:t>mod</a:t>
            </a:r>
            <a:r>
              <a:rPr lang="en-GB" i="1" dirty="0">
                <a:latin typeface="Garamond" panose="02020404030301010803" pitchFamily="18" charset="0"/>
              </a:rPr>
              <a:t> </a:t>
            </a:r>
            <a:r>
              <a:rPr lang="en-GB" i="1" dirty="0" smtClean="0">
                <a:latin typeface="Garamond" panose="02020404030301010803" pitchFamily="18" charset="0"/>
              </a:rPr>
              <a:t>p</a:t>
            </a:r>
          </a:p>
          <a:p>
            <a:pPr marL="0" indent="0" algn="ctr">
              <a:buNone/>
            </a:pPr>
            <a:r>
              <a:rPr lang="en-GB" dirty="0">
                <a:latin typeface="Garamond" panose="02020404030301010803" pitchFamily="18" charset="0"/>
              </a:rPr>
              <a:t>So the consequence is that if for any choice of a the remainder is not 1 then the number p is not prime. </a:t>
            </a:r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Garamond" panose="02020404030301010803" pitchFamily="18" charset="0"/>
              </a:rPr>
              <a:t>For example: a = 2 and modulus, p, is 15</a:t>
            </a:r>
          </a:p>
          <a:p>
            <a:pPr marL="0" indent="0">
              <a:buNone/>
            </a:pPr>
            <a:r>
              <a:rPr lang="en-GB" sz="2800" dirty="0">
                <a:latin typeface="Garamond" panose="02020404030301010803" pitchFamily="18" charset="0"/>
              </a:rPr>
              <a:t>2</a:t>
            </a:r>
            <a:r>
              <a:rPr lang="en-GB" sz="2800" baseline="30000" dirty="0">
                <a:latin typeface="Garamond" panose="02020404030301010803" pitchFamily="18" charset="0"/>
              </a:rPr>
              <a:t>14</a:t>
            </a:r>
            <a:r>
              <a:rPr lang="en-GB" sz="2800" dirty="0">
                <a:latin typeface="Garamond" panose="02020404030301010803" pitchFamily="18" charset="0"/>
              </a:rPr>
              <a:t> mod 15 </a:t>
            </a:r>
            <a:r>
              <a:rPr lang="en-GB" sz="2800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dirty="0">
                <a:latin typeface="Garamond" panose="02020404030301010803" pitchFamily="18" charset="0"/>
              </a:rPr>
              <a:t> 2</a:t>
            </a:r>
            <a:r>
              <a:rPr lang="en-GB" sz="2800" baseline="30000" dirty="0">
                <a:latin typeface="Garamond" panose="02020404030301010803" pitchFamily="18" charset="0"/>
              </a:rPr>
              <a:t>4</a:t>
            </a:r>
            <a:r>
              <a:rPr lang="en-GB" sz="2800" dirty="0">
                <a:latin typeface="Garamond" panose="02020404030301010803" pitchFamily="18" charset="0"/>
              </a:rPr>
              <a:t> x 2</a:t>
            </a:r>
            <a:r>
              <a:rPr lang="en-GB" sz="2800" baseline="30000" dirty="0">
                <a:latin typeface="Garamond" panose="02020404030301010803" pitchFamily="18" charset="0"/>
              </a:rPr>
              <a:t>4</a:t>
            </a:r>
            <a:r>
              <a:rPr lang="en-GB" sz="2800" dirty="0">
                <a:latin typeface="Garamond" panose="02020404030301010803" pitchFamily="18" charset="0"/>
              </a:rPr>
              <a:t> x 2</a:t>
            </a:r>
            <a:r>
              <a:rPr lang="en-GB" sz="2800" baseline="30000" dirty="0">
                <a:latin typeface="Garamond" panose="02020404030301010803" pitchFamily="18" charset="0"/>
              </a:rPr>
              <a:t>4</a:t>
            </a:r>
            <a:r>
              <a:rPr lang="en-GB" sz="2800" dirty="0">
                <a:latin typeface="Garamond" panose="02020404030301010803" pitchFamily="18" charset="0"/>
              </a:rPr>
              <a:t> x 2</a:t>
            </a:r>
            <a:r>
              <a:rPr lang="en-GB" sz="2800" baseline="30000" dirty="0">
                <a:latin typeface="Garamond" panose="02020404030301010803" pitchFamily="18" charset="0"/>
              </a:rPr>
              <a:t>2</a:t>
            </a:r>
            <a:r>
              <a:rPr lang="en-GB" sz="2800" dirty="0">
                <a:latin typeface="Garamond" panose="02020404030301010803" pitchFamily="18" charset="0"/>
              </a:rPr>
              <a:t> mod 15 </a:t>
            </a:r>
            <a:endParaRPr lang="en-GB" sz="28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dirty="0" smtClean="0">
                <a:latin typeface="Garamond" panose="02020404030301010803" pitchFamily="18" charset="0"/>
              </a:rPr>
              <a:t> </a:t>
            </a:r>
            <a:r>
              <a:rPr lang="en-GB" sz="2800" dirty="0">
                <a:latin typeface="Garamond" panose="02020404030301010803" pitchFamily="18" charset="0"/>
              </a:rPr>
              <a:t>16 x 16 x 16 x 4 mod 15 </a:t>
            </a:r>
          </a:p>
          <a:p>
            <a:pPr marL="0" indent="0">
              <a:buNone/>
            </a:pPr>
            <a:r>
              <a:rPr lang="en-GB" sz="2800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dirty="0">
                <a:latin typeface="Garamond" panose="02020404030301010803" pitchFamily="18" charset="0"/>
              </a:rPr>
              <a:t> 1 x 1 x 1 x 4 mod 15 </a:t>
            </a:r>
            <a:r>
              <a:rPr lang="en-GB" sz="2800" dirty="0">
                <a:latin typeface="Garamond" panose="02020404030301010803" pitchFamily="18" charset="0"/>
                <a:sym typeface="Symbol"/>
              </a:rPr>
              <a:t></a:t>
            </a:r>
            <a:r>
              <a:rPr lang="en-GB" sz="2800" dirty="0">
                <a:latin typeface="Garamond" panose="02020404030301010803" pitchFamily="18" charset="0"/>
              </a:rPr>
              <a:t> 4 mod 15</a:t>
            </a:r>
          </a:p>
          <a:p>
            <a:pPr marL="0" indent="0" algn="ctr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5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RSA Algorithm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3904"/>
            <a:ext cx="4038600" cy="3498554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08786"/>
            <a:ext cx="4038600" cy="1908791"/>
          </a:xfrm>
        </p:spPr>
      </p:pic>
      <p:sp>
        <p:nvSpPr>
          <p:cNvPr id="10" name="TextBox 9"/>
          <p:cNvSpPr txBox="1"/>
          <p:nvPr/>
        </p:nvSpPr>
        <p:spPr>
          <a:xfrm>
            <a:off x="-36512" y="5229200"/>
            <a:ext cx="469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Garamond" panose="02020404030301010803" pitchFamily="18" charset="0"/>
              </a:rPr>
              <a:t>Ronald </a:t>
            </a:r>
            <a:r>
              <a:rPr lang="en-GB" dirty="0" err="1" smtClean="0">
                <a:latin typeface="Garamond" panose="02020404030301010803" pitchFamily="18" charset="0"/>
              </a:rPr>
              <a:t>Rivest</a:t>
            </a:r>
            <a:r>
              <a:rPr lang="en-GB" dirty="0" smtClean="0">
                <a:latin typeface="Garamond" panose="02020404030301010803" pitchFamily="18" charset="0"/>
              </a:rPr>
              <a:t>, </a:t>
            </a:r>
            <a:r>
              <a:rPr lang="en-GB" dirty="0" err="1" smtClean="0">
                <a:latin typeface="Garamond" panose="02020404030301010803" pitchFamily="18" charset="0"/>
              </a:rPr>
              <a:t>Adi</a:t>
            </a:r>
            <a:r>
              <a:rPr lang="en-GB" dirty="0" smtClean="0">
                <a:latin typeface="Garamond" panose="02020404030301010803" pitchFamily="18" charset="0"/>
              </a:rPr>
              <a:t> Shamir and Leonard </a:t>
            </a:r>
            <a:r>
              <a:rPr lang="en-GB" dirty="0" err="1" smtClean="0">
                <a:latin typeface="Garamond" panose="02020404030301010803" pitchFamily="18" charset="0"/>
              </a:rPr>
              <a:t>Adleman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2546" y="5949280"/>
            <a:ext cx="251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Garamond" panose="02020404030301010803" pitchFamily="18" charset="0"/>
              </a:rPr>
              <a:t>Publish N and E</a:t>
            </a:r>
            <a:endParaRPr lang="en-GB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Fermat’s marginal note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12" y="1651293"/>
            <a:ext cx="5946292" cy="400995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1445010"/>
            <a:ext cx="2915815" cy="450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96147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Garamond" panose="02020404030301010803" pitchFamily="18" charset="0"/>
              </a:rPr>
              <a:t>A 1621 French edition of Diophantus’s </a:t>
            </a:r>
            <a:r>
              <a:rPr lang="en-GB" sz="2000" i="1" dirty="0" err="1" smtClean="0">
                <a:latin typeface="Garamond" panose="02020404030301010803" pitchFamily="18" charset="0"/>
              </a:rPr>
              <a:t>Arithmetica</a:t>
            </a:r>
            <a:endParaRPr lang="en-GB" sz="2000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596147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Garamond" panose="02020404030301010803" pitchFamily="18" charset="0"/>
              </a:rPr>
              <a:t>Fermat’s marginal note published in his son’s edition of Diophantus’s </a:t>
            </a:r>
            <a:r>
              <a:rPr lang="en-GB" sz="2000" i="1" dirty="0" err="1" smtClean="0">
                <a:latin typeface="Garamond" panose="02020404030301010803" pitchFamily="18" charset="0"/>
              </a:rPr>
              <a:t>Arithmetica</a:t>
            </a:r>
            <a:endParaRPr lang="en-GB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Fermat’s marginal note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600" dirty="0" err="1">
                <a:latin typeface="Garamond" panose="02020404030301010803" pitchFamily="18" charset="0"/>
              </a:rPr>
              <a:t>Cubum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autem</a:t>
            </a:r>
            <a:r>
              <a:rPr lang="en-GB" sz="2600" dirty="0">
                <a:latin typeface="Garamond" panose="02020404030301010803" pitchFamily="18" charset="0"/>
              </a:rPr>
              <a:t> in duos </a:t>
            </a:r>
            <a:r>
              <a:rPr lang="en-GB" sz="2600" dirty="0" err="1">
                <a:latin typeface="Garamond" panose="02020404030301010803" pitchFamily="18" charset="0"/>
              </a:rPr>
              <a:t>cubos</a:t>
            </a:r>
            <a:r>
              <a:rPr lang="en-GB" sz="2600" dirty="0">
                <a:latin typeface="Garamond" panose="02020404030301010803" pitchFamily="18" charset="0"/>
              </a:rPr>
              <a:t>, </a:t>
            </a:r>
            <a:r>
              <a:rPr lang="en-GB" sz="2600" dirty="0" err="1">
                <a:latin typeface="Garamond" panose="02020404030301010803" pitchFamily="18" charset="0"/>
              </a:rPr>
              <a:t>aut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quadratoquadratum</a:t>
            </a:r>
            <a:r>
              <a:rPr lang="en-GB" sz="2600" dirty="0">
                <a:latin typeface="Garamond" panose="02020404030301010803" pitchFamily="18" charset="0"/>
              </a:rPr>
              <a:t> in duos </a:t>
            </a:r>
            <a:r>
              <a:rPr lang="en-GB" sz="2600" dirty="0" err="1">
                <a:latin typeface="Garamond" panose="02020404030301010803" pitchFamily="18" charset="0"/>
              </a:rPr>
              <a:t>quadratoquadratos</a:t>
            </a:r>
            <a:r>
              <a:rPr lang="en-GB" sz="2600" dirty="0">
                <a:latin typeface="Garamond" panose="02020404030301010803" pitchFamily="18" charset="0"/>
              </a:rPr>
              <a:t>, et </a:t>
            </a:r>
            <a:r>
              <a:rPr lang="en-GB" sz="2600" dirty="0" err="1">
                <a:latin typeface="Garamond" panose="02020404030301010803" pitchFamily="18" charset="0"/>
              </a:rPr>
              <a:t>generaliter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nullam</a:t>
            </a:r>
            <a:r>
              <a:rPr lang="en-GB" sz="2600" dirty="0">
                <a:latin typeface="Garamond" panose="02020404030301010803" pitchFamily="18" charset="0"/>
              </a:rPr>
              <a:t> in infinitum ultra </a:t>
            </a:r>
            <a:r>
              <a:rPr lang="en-GB" sz="2600" dirty="0" err="1">
                <a:latin typeface="Garamond" panose="02020404030301010803" pitchFamily="18" charset="0"/>
              </a:rPr>
              <a:t>quadratum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potestatem</a:t>
            </a:r>
            <a:r>
              <a:rPr lang="en-GB" sz="2600" dirty="0">
                <a:latin typeface="Garamond" panose="02020404030301010803" pitchFamily="18" charset="0"/>
              </a:rPr>
              <a:t> in duos </a:t>
            </a:r>
            <a:r>
              <a:rPr lang="en-GB" sz="2600" dirty="0" err="1">
                <a:latin typeface="Garamond" panose="02020404030301010803" pitchFamily="18" charset="0"/>
              </a:rPr>
              <a:t>eiusdem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nominis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fas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est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dividere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cuius</a:t>
            </a:r>
            <a:r>
              <a:rPr lang="en-GB" sz="2600" dirty="0">
                <a:latin typeface="Garamond" panose="02020404030301010803" pitchFamily="18" charset="0"/>
              </a:rPr>
              <a:t> rei </a:t>
            </a:r>
            <a:r>
              <a:rPr lang="en-GB" sz="2600" dirty="0" err="1">
                <a:latin typeface="Garamond" panose="02020404030301010803" pitchFamily="18" charset="0"/>
              </a:rPr>
              <a:t>demonstrationem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mirabilem</a:t>
            </a:r>
            <a:r>
              <a:rPr lang="en-GB" sz="2600" dirty="0">
                <a:latin typeface="Garamond" panose="02020404030301010803" pitchFamily="18" charset="0"/>
              </a:rPr>
              <a:t> sane </a:t>
            </a:r>
            <a:r>
              <a:rPr lang="en-GB" sz="2600" dirty="0" err="1">
                <a:latin typeface="Garamond" panose="02020404030301010803" pitchFamily="18" charset="0"/>
              </a:rPr>
              <a:t>detexi</a:t>
            </a:r>
            <a:r>
              <a:rPr lang="en-GB" sz="2600" dirty="0">
                <a:latin typeface="Garamond" panose="02020404030301010803" pitchFamily="18" charset="0"/>
              </a:rPr>
              <a:t>. </a:t>
            </a:r>
            <a:r>
              <a:rPr lang="en-GB" sz="2600" dirty="0" err="1">
                <a:latin typeface="Garamond" panose="02020404030301010803" pitchFamily="18" charset="0"/>
              </a:rPr>
              <a:t>Hanc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marginis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sz="2600" dirty="0" err="1">
                <a:latin typeface="Garamond" panose="02020404030301010803" pitchFamily="18" charset="0"/>
              </a:rPr>
              <a:t>exiguitas</a:t>
            </a:r>
            <a:r>
              <a:rPr lang="en-GB" sz="2600" dirty="0">
                <a:latin typeface="Garamond" panose="02020404030301010803" pitchFamily="18" charset="0"/>
              </a:rPr>
              <a:t> non </a:t>
            </a:r>
            <a:r>
              <a:rPr lang="en-GB" sz="2600" dirty="0" err="1">
                <a:latin typeface="Garamond" panose="02020404030301010803" pitchFamily="18" charset="0"/>
              </a:rPr>
              <a:t>caperet</a:t>
            </a:r>
            <a:endParaRPr lang="en-GB" sz="2600" dirty="0">
              <a:latin typeface="Garamond" panose="020204040303010108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600" dirty="0">
                <a:latin typeface="Garamond" panose="02020404030301010803" pitchFamily="18" charset="0"/>
              </a:rPr>
              <a:t>It is impossible to separate a cube into two cubes, or a fourth power into two fourth powers, or in general, any power higher than the second, into two like powers. I have discovered a truly marvellous proof of this, which this margin is too narrow to contain.</a:t>
            </a:r>
          </a:p>
        </p:txBody>
      </p:sp>
    </p:spTree>
    <p:extLst>
      <p:ext uri="{BB962C8B-B14F-4D97-AF65-F5344CB8AC3E}">
        <p14:creationId xmlns:p14="http://schemas.microsoft.com/office/powerpoint/2010/main" val="16323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Fermat’s ‘Last Theorem’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latin typeface="Garamond" panose="02020404030301010803" pitchFamily="18" charset="0"/>
              </a:rPr>
              <a:t>The </a:t>
            </a:r>
            <a:r>
              <a:rPr lang="en-US" sz="4000" dirty="0" smtClean="0">
                <a:latin typeface="Garamond" panose="02020404030301010803" pitchFamily="18" charset="0"/>
              </a:rPr>
              <a:t>equation</a:t>
            </a:r>
          </a:p>
          <a:p>
            <a:pPr marL="0" indent="0" algn="ctr">
              <a:buNone/>
            </a:pPr>
            <a:r>
              <a:rPr lang="en-US" sz="4000" dirty="0" smtClean="0">
                <a:latin typeface="Garamond" panose="02020404030301010803" pitchFamily="18" charset="0"/>
              </a:rPr>
              <a:t> </a:t>
            </a:r>
            <a:r>
              <a:rPr lang="en-US" sz="4000" dirty="0" err="1">
                <a:latin typeface="Garamond" panose="02020404030301010803" pitchFamily="18" charset="0"/>
              </a:rPr>
              <a:t>x</a:t>
            </a:r>
            <a:r>
              <a:rPr lang="en-US" sz="4000" baseline="30000" dirty="0" err="1">
                <a:latin typeface="Garamond" panose="02020404030301010803" pitchFamily="18" charset="0"/>
              </a:rPr>
              <a:t>n</a:t>
            </a:r>
            <a:r>
              <a:rPr lang="en-US" sz="4000" dirty="0">
                <a:latin typeface="Garamond" panose="02020404030301010803" pitchFamily="18" charset="0"/>
              </a:rPr>
              <a:t> + </a:t>
            </a:r>
            <a:r>
              <a:rPr lang="en-US" sz="4000" dirty="0" err="1">
                <a:latin typeface="Garamond" panose="02020404030301010803" pitchFamily="18" charset="0"/>
              </a:rPr>
              <a:t>y</a:t>
            </a:r>
            <a:r>
              <a:rPr lang="en-US" sz="4000" baseline="30000" dirty="0" err="1">
                <a:latin typeface="Garamond" panose="02020404030301010803" pitchFamily="18" charset="0"/>
              </a:rPr>
              <a:t>n</a:t>
            </a:r>
            <a:r>
              <a:rPr lang="en-US" sz="4000" dirty="0">
                <a:latin typeface="Garamond" panose="02020404030301010803" pitchFamily="18" charset="0"/>
              </a:rPr>
              <a:t> = </a:t>
            </a:r>
            <a:r>
              <a:rPr lang="en-US" sz="4000" dirty="0" err="1">
                <a:latin typeface="Garamond" panose="02020404030301010803" pitchFamily="18" charset="0"/>
              </a:rPr>
              <a:t>z</a:t>
            </a:r>
            <a:r>
              <a:rPr lang="en-US" sz="4000" baseline="30000" dirty="0" err="1">
                <a:latin typeface="Garamond" panose="02020404030301010803" pitchFamily="18" charset="0"/>
              </a:rPr>
              <a:t>n</a:t>
            </a:r>
            <a:r>
              <a:rPr lang="en-US" sz="4000" dirty="0">
                <a:latin typeface="Garamond" panose="02020404030301010803" pitchFamily="18" charset="0"/>
              </a:rPr>
              <a:t> </a:t>
            </a:r>
            <a:endParaRPr lang="en-US" sz="40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Garamond" panose="02020404030301010803" pitchFamily="18" charset="0"/>
              </a:rPr>
              <a:t>has </a:t>
            </a:r>
            <a:r>
              <a:rPr lang="en-US" sz="4000" dirty="0">
                <a:latin typeface="Garamond" panose="02020404030301010803" pitchFamily="18" charset="0"/>
              </a:rPr>
              <a:t>no whole number solutions if n is any integer greater than or </a:t>
            </a:r>
            <a:r>
              <a:rPr lang="en-US" sz="4000" dirty="0" smtClean="0">
                <a:latin typeface="Garamond" panose="02020404030301010803" pitchFamily="18" charset="0"/>
              </a:rPr>
              <a:t>equal </a:t>
            </a:r>
            <a:r>
              <a:rPr lang="en-US" sz="4000" dirty="0">
                <a:latin typeface="Garamond" panose="02020404030301010803" pitchFamily="18" charset="0"/>
              </a:rPr>
              <a:t>to </a:t>
            </a:r>
            <a:r>
              <a:rPr lang="en-US" sz="4000" dirty="0" smtClean="0">
                <a:latin typeface="Garamond" panose="02020404030301010803" pitchFamily="18" charset="0"/>
              </a:rPr>
              <a:t>3.</a:t>
            </a:r>
          </a:p>
          <a:p>
            <a:pPr marL="0" indent="0">
              <a:buNone/>
            </a:pPr>
            <a:r>
              <a:rPr lang="en-US" dirty="0" smtClean="0">
                <a:latin typeface="Garamond" panose="02020404030301010803" pitchFamily="18" charset="0"/>
              </a:rPr>
              <a:t>Only need to prove for n equal to 4 or n an odd prime. </a:t>
            </a:r>
          </a:p>
          <a:p>
            <a:pPr marL="0" indent="0">
              <a:buNone/>
            </a:pPr>
            <a:r>
              <a:rPr lang="en-US" sz="2000" dirty="0">
                <a:latin typeface="Garamond" panose="02020404030301010803" pitchFamily="18" charset="0"/>
              </a:rPr>
              <a:t>Suppose you have proved the theorem when n is 4 or an odd prime then it must also be true </a:t>
            </a:r>
            <a:r>
              <a:rPr lang="en-US" sz="2000" dirty="0" smtClean="0">
                <a:latin typeface="Garamond" panose="02020404030301010803" pitchFamily="18" charset="0"/>
              </a:rPr>
              <a:t>for every other n for </a:t>
            </a:r>
            <a:r>
              <a:rPr lang="en-US" sz="2000" dirty="0">
                <a:latin typeface="Garamond" panose="02020404030301010803" pitchFamily="18" charset="0"/>
              </a:rPr>
              <a:t>example for n = 200 because x</a:t>
            </a:r>
            <a:r>
              <a:rPr lang="en-US" sz="2000" baseline="30000" dirty="0">
                <a:latin typeface="Garamond" panose="02020404030301010803" pitchFamily="18" charset="0"/>
              </a:rPr>
              <a:t>200</a:t>
            </a:r>
            <a:r>
              <a:rPr lang="en-US" sz="2000" dirty="0">
                <a:latin typeface="Garamond" panose="02020404030301010803" pitchFamily="18" charset="0"/>
              </a:rPr>
              <a:t> + y</a:t>
            </a:r>
            <a:r>
              <a:rPr lang="en-US" sz="2000" baseline="30000" dirty="0">
                <a:latin typeface="Garamond" panose="02020404030301010803" pitchFamily="18" charset="0"/>
              </a:rPr>
              <a:t>200</a:t>
            </a:r>
            <a:r>
              <a:rPr lang="en-US" sz="2000" dirty="0">
                <a:latin typeface="Garamond" panose="02020404030301010803" pitchFamily="18" charset="0"/>
              </a:rPr>
              <a:t> = z</a:t>
            </a:r>
            <a:r>
              <a:rPr lang="en-US" sz="2000" baseline="30000" dirty="0">
                <a:latin typeface="Garamond" panose="02020404030301010803" pitchFamily="18" charset="0"/>
              </a:rPr>
              <a:t>200</a:t>
            </a:r>
            <a:r>
              <a:rPr lang="en-US" sz="2000" dirty="0">
                <a:latin typeface="Garamond" panose="02020404030301010803" pitchFamily="18" charset="0"/>
              </a:rPr>
              <a:t> can be rewritten (x</a:t>
            </a:r>
            <a:r>
              <a:rPr lang="en-US" sz="2000" baseline="30000" dirty="0">
                <a:latin typeface="Garamond" panose="02020404030301010803" pitchFamily="18" charset="0"/>
              </a:rPr>
              <a:t>50</a:t>
            </a:r>
            <a:r>
              <a:rPr lang="en-US" sz="2000" dirty="0">
                <a:latin typeface="Garamond" panose="02020404030301010803" pitchFamily="18" charset="0"/>
              </a:rPr>
              <a:t>)</a:t>
            </a:r>
            <a:r>
              <a:rPr lang="en-US" sz="2000" baseline="30000" dirty="0">
                <a:latin typeface="Garamond" panose="02020404030301010803" pitchFamily="18" charset="0"/>
              </a:rPr>
              <a:t>4</a:t>
            </a:r>
            <a:r>
              <a:rPr lang="en-US" sz="2000" dirty="0">
                <a:latin typeface="Garamond" panose="02020404030301010803" pitchFamily="18" charset="0"/>
              </a:rPr>
              <a:t> + (y</a:t>
            </a:r>
            <a:r>
              <a:rPr lang="en-US" sz="2000" baseline="30000" dirty="0">
                <a:latin typeface="Garamond" panose="02020404030301010803" pitchFamily="18" charset="0"/>
              </a:rPr>
              <a:t>50</a:t>
            </a:r>
            <a:r>
              <a:rPr lang="en-US" sz="2000" dirty="0">
                <a:latin typeface="Garamond" panose="02020404030301010803" pitchFamily="18" charset="0"/>
              </a:rPr>
              <a:t>)</a:t>
            </a:r>
            <a:r>
              <a:rPr lang="en-US" sz="2000" baseline="30000" dirty="0">
                <a:latin typeface="Garamond" panose="02020404030301010803" pitchFamily="18" charset="0"/>
              </a:rPr>
              <a:t>4</a:t>
            </a:r>
            <a:r>
              <a:rPr lang="en-US" sz="2000" dirty="0">
                <a:latin typeface="Garamond" panose="02020404030301010803" pitchFamily="18" charset="0"/>
              </a:rPr>
              <a:t> = (z</a:t>
            </a:r>
            <a:r>
              <a:rPr lang="en-US" sz="2000" baseline="30000" dirty="0">
                <a:latin typeface="Garamond" panose="02020404030301010803" pitchFamily="18" charset="0"/>
              </a:rPr>
              <a:t>50</a:t>
            </a:r>
            <a:r>
              <a:rPr lang="en-US" sz="2000" dirty="0">
                <a:latin typeface="Garamond" panose="02020404030301010803" pitchFamily="18" charset="0"/>
              </a:rPr>
              <a:t>)</a:t>
            </a:r>
            <a:r>
              <a:rPr lang="en-US" sz="2000" baseline="30000" dirty="0">
                <a:latin typeface="Garamond" panose="02020404030301010803" pitchFamily="18" charset="0"/>
              </a:rPr>
              <a:t>4</a:t>
            </a:r>
            <a:endParaRPr lang="en-GB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000" dirty="0">
                <a:latin typeface="Garamond" panose="02020404030301010803" pitchFamily="18" charset="0"/>
              </a:rPr>
              <a:t>so any solution for n </a:t>
            </a:r>
            <a:r>
              <a:rPr lang="en-GB" sz="2000" dirty="0" smtClean="0">
                <a:latin typeface="Garamond" panose="02020404030301010803" pitchFamily="18" charset="0"/>
              </a:rPr>
              <a:t>= 200 </a:t>
            </a:r>
            <a:r>
              <a:rPr lang="en-GB" sz="2000" dirty="0">
                <a:latin typeface="Garamond" panose="02020404030301010803" pitchFamily="18" charset="0"/>
              </a:rPr>
              <a:t>would give a solution for </a:t>
            </a:r>
            <a:r>
              <a:rPr lang="en-GB" sz="2000" dirty="0" smtClean="0">
                <a:latin typeface="Garamond" panose="02020404030301010803" pitchFamily="18" charset="0"/>
              </a:rPr>
              <a:t>n = </a:t>
            </a:r>
            <a:r>
              <a:rPr lang="en-GB" sz="2000" dirty="0">
                <a:latin typeface="Garamond" panose="02020404030301010803" pitchFamily="18" charset="0"/>
              </a:rPr>
              <a:t>4 which is not possible.</a:t>
            </a:r>
          </a:p>
        </p:txBody>
      </p:sp>
    </p:spTree>
    <p:extLst>
      <p:ext uri="{BB962C8B-B14F-4D97-AF65-F5344CB8AC3E}">
        <p14:creationId xmlns:p14="http://schemas.microsoft.com/office/powerpoint/2010/main" val="202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The case n = 4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851" y="1628800"/>
            <a:ext cx="1745501" cy="24467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3" y="4653136"/>
            <a:ext cx="1242431" cy="12957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1484784"/>
            <a:ext cx="657571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Suppose there is a solution in integers to the equation</a:t>
            </a:r>
            <a:endParaRPr lang="en-GB" sz="2400" dirty="0">
              <a:latin typeface="Garamond" panose="02020404030301010803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</a:rPr>
              <a:t>x</a:t>
            </a:r>
            <a:r>
              <a:rPr lang="en-US" sz="2400" baseline="30000" dirty="0">
                <a:latin typeface="Garamond" panose="02020404030301010803" pitchFamily="18" charset="0"/>
              </a:rPr>
              <a:t>4</a:t>
            </a:r>
            <a:r>
              <a:rPr lang="en-US" sz="2400" dirty="0">
                <a:latin typeface="Garamond" panose="02020404030301010803" pitchFamily="18" charset="0"/>
              </a:rPr>
              <a:t> + y</a:t>
            </a:r>
            <a:r>
              <a:rPr lang="en-US" sz="2400" baseline="30000" dirty="0">
                <a:latin typeface="Garamond" panose="02020404030301010803" pitchFamily="18" charset="0"/>
              </a:rPr>
              <a:t>4</a:t>
            </a:r>
            <a:r>
              <a:rPr lang="en-US" sz="2400" dirty="0">
                <a:latin typeface="Garamond" panose="02020404030301010803" pitchFamily="18" charset="0"/>
              </a:rPr>
              <a:t> = z</a:t>
            </a:r>
            <a:r>
              <a:rPr lang="en-US" sz="2400" baseline="30000" dirty="0">
                <a:latin typeface="Garamond" panose="02020404030301010803" pitchFamily="18" charset="0"/>
              </a:rPr>
              <a:t>4</a:t>
            </a:r>
            <a:endParaRPr lang="en-GB" sz="2400" dirty="0">
              <a:latin typeface="Garamond" panose="02020404030301010803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</a:rPr>
              <a:t>This can be written</a:t>
            </a:r>
            <a:endParaRPr lang="en-GB" sz="2400" dirty="0">
              <a:latin typeface="Garamond" panose="02020404030301010803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</a:rPr>
              <a:t>(x</a:t>
            </a:r>
            <a:r>
              <a:rPr lang="en-US" sz="2400" baseline="30000" dirty="0">
                <a:latin typeface="Garamond" panose="02020404030301010803" pitchFamily="18" charset="0"/>
              </a:rPr>
              <a:t>2</a:t>
            </a:r>
            <a:r>
              <a:rPr lang="en-US" sz="2400" dirty="0">
                <a:latin typeface="Garamond" panose="02020404030301010803" pitchFamily="18" charset="0"/>
              </a:rPr>
              <a:t>)</a:t>
            </a:r>
            <a:r>
              <a:rPr lang="en-US" sz="2400" baseline="30000" dirty="0">
                <a:latin typeface="Garamond" panose="02020404030301010803" pitchFamily="18" charset="0"/>
              </a:rPr>
              <a:t>2</a:t>
            </a:r>
            <a:r>
              <a:rPr lang="en-US" sz="2400" dirty="0">
                <a:latin typeface="Garamond" panose="02020404030301010803" pitchFamily="18" charset="0"/>
              </a:rPr>
              <a:t> + (y</a:t>
            </a:r>
            <a:r>
              <a:rPr lang="en-US" sz="2400" baseline="30000" dirty="0">
                <a:latin typeface="Garamond" panose="02020404030301010803" pitchFamily="18" charset="0"/>
              </a:rPr>
              <a:t>2</a:t>
            </a:r>
            <a:r>
              <a:rPr lang="en-US" sz="2400" dirty="0">
                <a:latin typeface="Garamond" panose="02020404030301010803" pitchFamily="18" charset="0"/>
              </a:rPr>
              <a:t>)</a:t>
            </a:r>
            <a:r>
              <a:rPr lang="en-US" sz="2400" baseline="30000" dirty="0">
                <a:latin typeface="Garamond" panose="02020404030301010803" pitchFamily="18" charset="0"/>
              </a:rPr>
              <a:t>2</a:t>
            </a:r>
            <a:r>
              <a:rPr lang="en-US" sz="2400" dirty="0">
                <a:latin typeface="Garamond" panose="02020404030301010803" pitchFamily="18" charset="0"/>
              </a:rPr>
              <a:t> = (z</a:t>
            </a:r>
            <a:r>
              <a:rPr lang="en-US" sz="2400" baseline="30000" dirty="0">
                <a:latin typeface="Garamond" panose="02020404030301010803" pitchFamily="18" charset="0"/>
              </a:rPr>
              <a:t>2</a:t>
            </a:r>
            <a:r>
              <a:rPr lang="en-US" sz="2400" dirty="0">
                <a:latin typeface="Garamond" panose="02020404030301010803" pitchFamily="18" charset="0"/>
              </a:rPr>
              <a:t>)</a:t>
            </a:r>
            <a:r>
              <a:rPr lang="en-US" sz="2400" baseline="30000" dirty="0">
                <a:latin typeface="Garamond" panose="02020404030301010803" pitchFamily="18" charset="0"/>
              </a:rPr>
              <a:t>2</a:t>
            </a:r>
            <a:endParaRPr lang="en-GB" sz="2400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4077072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 panose="02020404030301010803" pitchFamily="18" charset="0"/>
              </a:rPr>
              <a:t>We can use it to find </a:t>
            </a:r>
            <a:r>
              <a:rPr lang="en-US" sz="2400" dirty="0">
                <a:latin typeface="Garamond" panose="02020404030301010803" pitchFamily="18" charset="0"/>
              </a:rPr>
              <a:t>another right angled triangle with integer sides whose area </a:t>
            </a:r>
            <a:r>
              <a:rPr lang="en-US" sz="2400" dirty="0" smtClean="0">
                <a:latin typeface="Garamond" panose="02020404030301010803" pitchFamily="18" charset="0"/>
              </a:rPr>
              <a:t>is </a:t>
            </a:r>
            <a:r>
              <a:rPr lang="en-US" sz="2400" dirty="0">
                <a:latin typeface="Garamond" panose="02020404030301010803" pitchFamily="18" charset="0"/>
              </a:rPr>
              <a:t>a </a:t>
            </a:r>
            <a:r>
              <a:rPr lang="en-US" sz="2400" dirty="0" smtClean="0">
                <a:latin typeface="Garamond" panose="02020404030301010803" pitchFamily="18" charset="0"/>
              </a:rPr>
              <a:t>square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BUT Fermat </a:t>
            </a:r>
            <a:r>
              <a:rPr lang="en-US" sz="2400" dirty="0">
                <a:latin typeface="Garamond" panose="02020404030301010803" pitchFamily="18" charset="0"/>
              </a:rPr>
              <a:t>had used his method of infinite descent to show that such a triangle was impossible</a:t>
            </a:r>
            <a:endParaRPr lang="en-GB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13174"/>
            <a:ext cx="4040188" cy="639762"/>
          </a:xfrm>
        </p:spPr>
        <p:txBody>
          <a:bodyPr/>
          <a:lstStyle/>
          <a:p>
            <a:pPr algn="ctr"/>
            <a:r>
              <a:rPr lang="en-GB" sz="2000" b="0" dirty="0" smtClean="0">
                <a:solidFill>
                  <a:srgbClr val="0066FF"/>
                </a:solidFill>
                <a:latin typeface="Garamond" pitchFamily="18" charset="0"/>
              </a:rPr>
              <a:t>Fourier’s Series</a:t>
            </a:r>
          </a:p>
          <a:p>
            <a:pPr algn="ctr"/>
            <a:r>
              <a:rPr lang="en-GB" sz="2000" b="0" i="1" dirty="0" smtClean="0">
                <a:solidFill>
                  <a:srgbClr val="0066FF"/>
                </a:solidFill>
                <a:latin typeface="Garamond" pitchFamily="18" charset="0"/>
              </a:rPr>
              <a:t>Tuesday 20 January 2015  </a:t>
            </a:r>
            <a:endParaRPr lang="en-GB" sz="2000" b="0" i="1" dirty="0">
              <a:solidFill>
                <a:srgbClr val="0066FF"/>
              </a:solidFill>
              <a:latin typeface="Garamond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41796"/>
            <a:ext cx="2705202" cy="331031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13174"/>
            <a:ext cx="4041775" cy="639762"/>
          </a:xfrm>
        </p:spPr>
        <p:txBody>
          <a:bodyPr/>
          <a:lstStyle/>
          <a:p>
            <a:pPr algn="ctr"/>
            <a:r>
              <a:rPr lang="en-GB" sz="2000" b="0" dirty="0" err="1" smtClean="0">
                <a:solidFill>
                  <a:srgbClr val="0066FF"/>
                </a:solidFill>
                <a:latin typeface="Garamond" panose="02020404030301010803" pitchFamily="18" charset="0"/>
              </a:rPr>
              <a:t>Möbius</a:t>
            </a:r>
            <a:r>
              <a:rPr lang="en-GB" sz="20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r>
              <a:rPr lang="en-GB" sz="2000" b="0" dirty="0" smtClean="0">
                <a:solidFill>
                  <a:srgbClr val="0066FF"/>
                </a:solidFill>
                <a:latin typeface="Garamond" pitchFamily="18" charset="0"/>
              </a:rPr>
              <a:t>and his band </a:t>
            </a:r>
          </a:p>
          <a:p>
            <a:pPr algn="ctr"/>
            <a:r>
              <a:rPr lang="en-GB" sz="2000" b="0" i="1" dirty="0" smtClean="0">
                <a:solidFill>
                  <a:srgbClr val="0066FF"/>
                </a:solidFill>
                <a:latin typeface="Garamond" pitchFamily="18" charset="0"/>
              </a:rPr>
              <a:t>Tuesday 17 February 2015</a:t>
            </a:r>
            <a:endParaRPr lang="en-GB" sz="2000" b="0" i="1" dirty="0">
              <a:solidFill>
                <a:srgbClr val="0066FF"/>
              </a:solidFill>
              <a:latin typeface="Garamond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002550"/>
            <a:ext cx="2785879" cy="3588803"/>
          </a:xfrm>
        </p:spPr>
      </p:pic>
      <p:pic>
        <p:nvPicPr>
          <p:cNvPr id="7" name="Picture 2" descr="C:\Users\s.morrison\Documents\Crests and Logos\Gresham logo_CMY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8488" y="228600"/>
            <a:ext cx="29464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77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First 200 years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Garamond" panose="02020404030301010803" pitchFamily="18" charset="0"/>
              </a:rPr>
              <a:t>Fermat did n = 4 </a:t>
            </a:r>
          </a:p>
          <a:p>
            <a:r>
              <a:rPr lang="en-GB" dirty="0" smtClean="0">
                <a:latin typeface="Garamond" panose="02020404030301010803" pitchFamily="18" charset="0"/>
              </a:rPr>
              <a:t>Euler did n = 3 in 1770</a:t>
            </a:r>
          </a:p>
          <a:p>
            <a:r>
              <a:rPr lang="en-GB" dirty="0" smtClean="0">
                <a:latin typeface="Garamond" panose="02020404030301010803" pitchFamily="18" charset="0"/>
              </a:rPr>
              <a:t>Legendre and Peter </a:t>
            </a:r>
            <a:r>
              <a:rPr lang="en-GB" dirty="0" err="1" smtClean="0">
                <a:latin typeface="Garamond" panose="02020404030301010803" pitchFamily="18" charset="0"/>
              </a:rPr>
              <a:t>Lejeune-Dirichlet</a:t>
            </a:r>
            <a:r>
              <a:rPr lang="en-GB" dirty="0" smtClean="0">
                <a:latin typeface="Garamond" panose="02020404030301010803" pitchFamily="18" charset="0"/>
              </a:rPr>
              <a:t> did n = 5 in 1825</a:t>
            </a:r>
          </a:p>
          <a:p>
            <a:r>
              <a:rPr lang="en-GB" dirty="0" smtClean="0">
                <a:latin typeface="Garamond" panose="02020404030301010803" pitchFamily="18" charset="0"/>
              </a:rPr>
              <a:t>Gabriel </a:t>
            </a:r>
            <a:r>
              <a:rPr lang="en-GB" dirty="0" err="1" smtClean="0">
                <a:latin typeface="Garamond" panose="02020404030301010803" pitchFamily="18" charset="0"/>
              </a:rPr>
              <a:t>Lamé</a:t>
            </a:r>
            <a:r>
              <a:rPr lang="en-GB" dirty="0" smtClean="0">
                <a:latin typeface="Garamond" panose="02020404030301010803" pitchFamily="18" charset="0"/>
              </a:rPr>
              <a:t> did n = 7 in 1839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FF"/>
                </a:solidFill>
                <a:latin typeface="Garamond" panose="02020404030301010803" pitchFamily="18" charset="0"/>
              </a:rPr>
              <a:t>Sophie </a:t>
            </a:r>
            <a:r>
              <a:rPr lang="en-US" dirty="0" err="1" smtClean="0">
                <a:solidFill>
                  <a:srgbClr val="0066FF"/>
                </a:solidFill>
                <a:latin typeface="Garamond" panose="02020404030301010803" pitchFamily="18" charset="0"/>
              </a:rPr>
              <a:t>Germain</a:t>
            </a:r>
            <a:r>
              <a:rPr lang="en-US" dirty="0" smtClean="0">
                <a:solidFill>
                  <a:srgbClr val="0066FF"/>
                </a:solidFill>
                <a:latin typeface="Garamond" panose="02020404030301010803" pitchFamily="18" charset="0"/>
              </a:rPr>
              <a:t>, 1776 - 1831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423" y="1601357"/>
            <a:ext cx="4267593" cy="45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6237312"/>
            <a:ext cx="3140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Sophie </a:t>
            </a:r>
            <a:r>
              <a:rPr lang="en-GB" sz="2400" dirty="0" err="1" smtClean="0">
                <a:latin typeface="Garamond" panose="02020404030301010803" pitchFamily="18" charset="0"/>
              </a:rPr>
              <a:t>Germain</a:t>
            </a:r>
            <a:r>
              <a:rPr lang="en-GB" sz="2400" dirty="0" smtClean="0">
                <a:latin typeface="Garamond" panose="02020404030301010803" pitchFamily="18" charset="0"/>
              </a:rPr>
              <a:t> aged 14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1340768"/>
            <a:ext cx="33843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 err="1">
                <a:latin typeface="Garamond" panose="02020404030301010803" pitchFamily="18" charset="0"/>
              </a:rPr>
              <a:t>x</a:t>
            </a:r>
            <a:r>
              <a:rPr lang="en-US" sz="3200" baseline="30000" dirty="0" err="1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+ </a:t>
            </a:r>
            <a:r>
              <a:rPr lang="en-US" sz="3200" dirty="0" err="1">
                <a:latin typeface="Garamond" panose="02020404030301010803" pitchFamily="18" charset="0"/>
              </a:rPr>
              <a:t>y</a:t>
            </a:r>
            <a:r>
              <a:rPr lang="en-US" sz="3200" baseline="30000" dirty="0" err="1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= </a:t>
            </a:r>
            <a:r>
              <a:rPr lang="en-US" sz="3200" dirty="0" err="1">
                <a:latin typeface="Garamond" panose="02020404030301010803" pitchFamily="18" charset="0"/>
              </a:rPr>
              <a:t>z</a:t>
            </a:r>
            <a:r>
              <a:rPr lang="en-US" sz="3200" baseline="30000" dirty="0" err="1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</a:p>
          <a:p>
            <a:endParaRPr lang="en-GB" sz="3200" dirty="0" smtClean="0">
              <a:latin typeface="Garamond" panose="02020404030301010803" pitchFamily="18" charset="0"/>
            </a:endParaRPr>
          </a:p>
          <a:p>
            <a:r>
              <a:rPr lang="en-GB" sz="3200" dirty="0" smtClean="0">
                <a:latin typeface="Garamond" panose="02020404030301010803" pitchFamily="18" charset="0"/>
              </a:rPr>
              <a:t>If </a:t>
            </a:r>
            <a:r>
              <a:rPr lang="en-GB" sz="3200" i="1" dirty="0">
                <a:latin typeface="Garamond" panose="02020404030301010803" pitchFamily="18" charset="0"/>
              </a:rPr>
              <a:t>n </a:t>
            </a:r>
            <a:r>
              <a:rPr lang="en-GB" sz="3200" dirty="0">
                <a:latin typeface="Garamond" panose="02020404030301010803" pitchFamily="18" charset="0"/>
              </a:rPr>
              <a:t>is any prime number less than 100, then there are no positive integer solutions if </a:t>
            </a:r>
            <a:r>
              <a:rPr lang="en-GB" sz="3200" i="1" dirty="0">
                <a:latin typeface="Garamond" panose="02020404030301010803" pitchFamily="18" charset="0"/>
              </a:rPr>
              <a:t>x</a:t>
            </a:r>
            <a:r>
              <a:rPr lang="en-GB" sz="3200" dirty="0">
                <a:latin typeface="Garamond" panose="02020404030301010803" pitchFamily="18" charset="0"/>
              </a:rPr>
              <a:t>, </a:t>
            </a:r>
            <a:r>
              <a:rPr lang="en-GB" sz="3200" i="1" dirty="0">
                <a:latin typeface="Garamond" panose="02020404030301010803" pitchFamily="18" charset="0"/>
              </a:rPr>
              <a:t>y </a:t>
            </a:r>
            <a:r>
              <a:rPr lang="en-GB" sz="3200" dirty="0">
                <a:latin typeface="Garamond" panose="02020404030301010803" pitchFamily="18" charset="0"/>
              </a:rPr>
              <a:t>and </a:t>
            </a:r>
            <a:r>
              <a:rPr lang="en-GB" sz="3200" i="1" dirty="0">
                <a:latin typeface="Garamond" panose="02020404030301010803" pitchFamily="18" charset="0"/>
              </a:rPr>
              <a:t>z </a:t>
            </a:r>
            <a:r>
              <a:rPr lang="en-GB" sz="3200" dirty="0">
                <a:latin typeface="Garamond" panose="02020404030301010803" pitchFamily="18" charset="0"/>
              </a:rPr>
              <a:t>are mutually prime to one another and to </a:t>
            </a:r>
            <a:r>
              <a:rPr lang="en-GB" sz="3200" i="1" dirty="0">
                <a:latin typeface="Garamond" panose="02020404030301010803" pitchFamily="18" charset="0"/>
              </a:rPr>
              <a:t>n</a:t>
            </a:r>
            <a:r>
              <a:rPr lang="en-GB" sz="3200" dirty="0"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78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A False Proof, 1847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 </a:t>
            </a:r>
            <a:r>
              <a:rPr lang="en-US" dirty="0" err="1"/>
              <a:t>x</a:t>
            </a:r>
            <a:r>
              <a:rPr lang="en-US" baseline="30000" dirty="0" err="1"/>
              <a:t>n</a:t>
            </a:r>
            <a:r>
              <a:rPr lang="en-US" dirty="0"/>
              <a:t> + </a:t>
            </a:r>
            <a:r>
              <a:rPr lang="en-US" dirty="0" err="1"/>
              <a:t>y</a:t>
            </a:r>
            <a:r>
              <a:rPr lang="en-US" baseline="30000" dirty="0" err="1"/>
              <a:t>n</a:t>
            </a:r>
            <a:r>
              <a:rPr lang="en-US" dirty="0"/>
              <a:t> = (x + y)(x + </a:t>
            </a:r>
            <a:r>
              <a:rPr lang="en-US" dirty="0">
                <a:sym typeface="Symbol"/>
              </a:rPr>
              <a:t></a:t>
            </a:r>
            <a:r>
              <a:rPr lang="en-US" dirty="0"/>
              <a:t>y)(x + </a:t>
            </a:r>
            <a:r>
              <a:rPr lang="en-US" dirty="0">
                <a:sym typeface="Symbol"/>
              </a:rPr>
              <a:t></a:t>
            </a:r>
            <a:r>
              <a:rPr lang="en-US" baseline="30000" dirty="0"/>
              <a:t>2</a:t>
            </a:r>
            <a:r>
              <a:rPr lang="en-US" dirty="0"/>
              <a:t>y) </a:t>
            </a:r>
            <a:r>
              <a:rPr lang="en-US" dirty="0">
                <a:sym typeface="Symbol"/>
              </a:rPr>
              <a:t></a:t>
            </a:r>
            <a:r>
              <a:rPr lang="en-US" dirty="0"/>
              <a:t>(x + </a:t>
            </a:r>
            <a:r>
              <a:rPr lang="en-US" dirty="0">
                <a:sym typeface="Symbol"/>
              </a:rPr>
              <a:t></a:t>
            </a:r>
            <a:r>
              <a:rPr lang="en-US" baseline="30000" dirty="0"/>
              <a:t>n – 1</a:t>
            </a:r>
            <a:r>
              <a:rPr lang="en-US" dirty="0"/>
              <a:t> y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r>
              <a:rPr lang="en-US" dirty="0"/>
              <a:t>where </a:t>
            </a:r>
            <a:r>
              <a:rPr lang="en-US" dirty="0">
                <a:sym typeface="Symbol"/>
              </a:rPr>
              <a:t></a:t>
            </a:r>
            <a:r>
              <a:rPr lang="en-US" baseline="30000" dirty="0"/>
              <a:t>n</a:t>
            </a:r>
            <a:r>
              <a:rPr lang="en-US" dirty="0"/>
              <a:t> = </a:t>
            </a:r>
            <a:r>
              <a:rPr lang="en-US" dirty="0" smtClean="0"/>
              <a:t>1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Suppose this equals </a:t>
            </a:r>
            <a:r>
              <a:rPr lang="en-GB" dirty="0" err="1"/>
              <a:t>z</a:t>
            </a:r>
            <a:r>
              <a:rPr lang="en-GB" baseline="30000" dirty="0" err="1"/>
              <a:t>n</a:t>
            </a:r>
            <a:r>
              <a:rPr lang="en-GB" dirty="0"/>
              <a:t> for some </a:t>
            </a:r>
            <a:r>
              <a:rPr lang="en-GB" dirty="0" smtClean="0"/>
              <a:t>z.</a:t>
            </a:r>
          </a:p>
          <a:p>
            <a:pPr marL="0" indent="0">
              <a:buNone/>
            </a:pPr>
            <a:r>
              <a:rPr lang="en-GB" dirty="0" smtClean="0"/>
              <a:t>He concluded that each factor was also an nth power. Then he could derive a contradiction.</a:t>
            </a:r>
          </a:p>
          <a:p>
            <a:pPr marL="0" indent="0">
              <a:buNone/>
            </a:pPr>
            <a:r>
              <a:rPr lang="en-GB" dirty="0" smtClean="0"/>
              <a:t>But the conclusion that each factor was also an nth power was wrong!</a:t>
            </a:r>
          </a:p>
          <a:p>
            <a:pPr marL="0" indent="0">
              <a:buNone/>
            </a:pPr>
            <a:r>
              <a:rPr lang="en-GB" dirty="0" smtClean="0"/>
              <a:t>Unique prime factorization does not always hold!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Ernst </a:t>
            </a:r>
            <a:r>
              <a:rPr lang="en-GB" dirty="0" err="1" smtClean="0">
                <a:solidFill>
                  <a:srgbClr val="0066FF"/>
                </a:solidFill>
                <a:latin typeface="Garamond" panose="02020404030301010803" pitchFamily="18" charset="0"/>
              </a:rPr>
              <a:t>Kummer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1810 - 1893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87569"/>
            <a:ext cx="3081144" cy="486576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3600" dirty="0" smtClean="0">
                <a:latin typeface="Garamond" panose="02020404030301010803" pitchFamily="18" charset="0"/>
              </a:rPr>
              <a:t>Ideal numbers</a:t>
            </a:r>
          </a:p>
          <a:p>
            <a:r>
              <a:rPr lang="en-GB" sz="3600" dirty="0" smtClean="0">
                <a:latin typeface="Garamond" panose="02020404030301010803" pitchFamily="18" charset="0"/>
              </a:rPr>
              <a:t>Algebraic number theory</a:t>
            </a:r>
          </a:p>
          <a:p>
            <a:r>
              <a:rPr lang="en-GB" sz="3600" dirty="0" smtClean="0">
                <a:latin typeface="Garamond" panose="02020404030301010803" pitchFamily="18" charset="0"/>
              </a:rPr>
              <a:t>Fermat’s last theorem proved for </a:t>
            </a:r>
            <a:r>
              <a:rPr lang="en-GB" sz="3600" i="1" dirty="0" smtClean="0">
                <a:latin typeface="Garamond" panose="02020404030301010803" pitchFamily="18" charset="0"/>
              </a:rPr>
              <a:t>regular </a:t>
            </a:r>
            <a:r>
              <a:rPr lang="en-GB" sz="3600" dirty="0" smtClean="0">
                <a:latin typeface="Garamond" panose="02020404030301010803" pitchFamily="18" charset="0"/>
              </a:rPr>
              <a:t>primes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7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30" y="1600200"/>
            <a:ext cx="3242140" cy="4525963"/>
          </a:xfrm>
        </p:spPr>
      </p:pic>
    </p:spTree>
    <p:extLst>
      <p:ext uri="{BB962C8B-B14F-4D97-AF65-F5344CB8AC3E}">
        <p14:creationId xmlns:p14="http://schemas.microsoft.com/office/powerpoint/2010/main" val="1666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en-GB" sz="42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Andrew Wiles lectures on elliptic curves</a:t>
            </a:r>
            <a:endParaRPr lang="en-GB" sz="4200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2" y="1600200"/>
            <a:ext cx="76722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5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The Breakthrough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31628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smtClean="0">
                <a:latin typeface="Garamond" panose="02020404030301010803" pitchFamily="18" charset="0"/>
              </a:rPr>
              <a:t>Elliptic Curve</a:t>
            </a:r>
          </a:p>
          <a:p>
            <a:pPr marL="0" indent="0" algn="ctr">
              <a:buNone/>
            </a:pPr>
            <a:r>
              <a:rPr lang="en-GB" i="1" dirty="0">
                <a:latin typeface="Garamond" panose="02020404030301010803" pitchFamily="18" charset="0"/>
              </a:rPr>
              <a:t>y</a:t>
            </a:r>
            <a:r>
              <a:rPr lang="en-GB" baseline="30000" dirty="0">
                <a:latin typeface="Garamond" panose="02020404030301010803" pitchFamily="18" charset="0"/>
              </a:rPr>
              <a:t>2</a:t>
            </a:r>
            <a:r>
              <a:rPr lang="en-GB" dirty="0">
                <a:latin typeface="Garamond" panose="02020404030301010803" pitchFamily="18" charset="0"/>
              </a:rPr>
              <a:t> = </a:t>
            </a:r>
            <a:r>
              <a:rPr lang="en-GB" i="1" dirty="0">
                <a:latin typeface="Garamond" panose="02020404030301010803" pitchFamily="18" charset="0"/>
              </a:rPr>
              <a:t>x</a:t>
            </a:r>
            <a:r>
              <a:rPr lang="en-GB" baseline="30000" dirty="0">
                <a:latin typeface="Garamond" panose="02020404030301010803" pitchFamily="18" charset="0"/>
              </a:rPr>
              <a:t>3</a:t>
            </a:r>
            <a:r>
              <a:rPr lang="en-GB" dirty="0">
                <a:latin typeface="Garamond" panose="02020404030301010803" pitchFamily="18" charset="0"/>
              </a:rPr>
              <a:t> + </a:t>
            </a:r>
            <a:r>
              <a:rPr lang="en-GB" i="1" dirty="0">
                <a:latin typeface="Garamond" panose="02020404030301010803" pitchFamily="18" charset="0"/>
              </a:rPr>
              <a:t>rx</a:t>
            </a:r>
            <a:r>
              <a:rPr lang="en-GB" baseline="30000" dirty="0">
                <a:latin typeface="Garamond" panose="02020404030301010803" pitchFamily="18" charset="0"/>
              </a:rPr>
              <a:t>2</a:t>
            </a:r>
            <a:r>
              <a:rPr lang="en-GB" dirty="0">
                <a:latin typeface="Garamond" panose="02020404030301010803" pitchFamily="18" charset="0"/>
              </a:rPr>
              <a:t> + </a:t>
            </a:r>
            <a:r>
              <a:rPr lang="en-GB" i="1" dirty="0" err="1">
                <a:latin typeface="Garamond" panose="02020404030301010803" pitchFamily="18" charset="0"/>
              </a:rPr>
              <a:t>sx</a:t>
            </a:r>
            <a:r>
              <a:rPr lang="en-GB" i="1" dirty="0">
                <a:latin typeface="Garamond" panose="02020404030301010803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</a:rPr>
              <a:t>+ </a:t>
            </a:r>
            <a:r>
              <a:rPr lang="en-GB" i="1" dirty="0">
                <a:latin typeface="Garamond" panose="02020404030301010803" pitchFamily="18" charset="0"/>
              </a:rPr>
              <a:t>t</a:t>
            </a:r>
            <a:r>
              <a:rPr lang="en-GB" dirty="0">
                <a:latin typeface="Garamond" panose="02020404030301010803" pitchFamily="18" charset="0"/>
              </a:rPr>
              <a:t>, </a:t>
            </a:r>
            <a:endParaRPr lang="en-GB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Garamond" panose="02020404030301010803" pitchFamily="18" charset="0"/>
              </a:rPr>
              <a:t>for </a:t>
            </a:r>
            <a:r>
              <a:rPr lang="en-GB" dirty="0">
                <a:latin typeface="Garamond" panose="02020404030301010803" pitchFamily="18" charset="0"/>
              </a:rPr>
              <a:t>some integers </a:t>
            </a:r>
            <a:r>
              <a:rPr lang="en-GB" i="1" dirty="0">
                <a:latin typeface="Garamond" panose="02020404030301010803" pitchFamily="18" charset="0"/>
              </a:rPr>
              <a:t>r, s</a:t>
            </a:r>
            <a:r>
              <a:rPr lang="en-GB" dirty="0">
                <a:latin typeface="Garamond" panose="02020404030301010803" pitchFamily="18" charset="0"/>
              </a:rPr>
              <a:t> and </a:t>
            </a:r>
            <a:r>
              <a:rPr lang="en-GB" i="1" dirty="0">
                <a:latin typeface="Garamond" panose="02020404030301010803" pitchFamily="18" charset="0"/>
              </a:rPr>
              <a:t>t</a:t>
            </a:r>
            <a:endParaRPr lang="en-GB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9" y="2924944"/>
            <a:ext cx="3127251" cy="272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3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The Breakthrough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31628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smtClean="0">
                <a:latin typeface="Garamond" panose="02020404030301010803" pitchFamily="18" charset="0"/>
              </a:rPr>
              <a:t>Elliptic Curve</a:t>
            </a:r>
          </a:p>
          <a:p>
            <a:pPr marL="0" indent="0" algn="ctr">
              <a:buNone/>
            </a:pPr>
            <a:r>
              <a:rPr lang="en-GB" i="1" dirty="0">
                <a:latin typeface="Garamond" panose="02020404030301010803" pitchFamily="18" charset="0"/>
              </a:rPr>
              <a:t>y</a:t>
            </a:r>
            <a:r>
              <a:rPr lang="en-GB" baseline="30000" dirty="0">
                <a:latin typeface="Garamond" panose="02020404030301010803" pitchFamily="18" charset="0"/>
              </a:rPr>
              <a:t>2</a:t>
            </a:r>
            <a:r>
              <a:rPr lang="en-GB" dirty="0">
                <a:latin typeface="Garamond" panose="02020404030301010803" pitchFamily="18" charset="0"/>
              </a:rPr>
              <a:t> = </a:t>
            </a:r>
            <a:r>
              <a:rPr lang="en-GB" i="1" dirty="0">
                <a:latin typeface="Garamond" panose="02020404030301010803" pitchFamily="18" charset="0"/>
              </a:rPr>
              <a:t>x</a:t>
            </a:r>
            <a:r>
              <a:rPr lang="en-GB" baseline="30000" dirty="0">
                <a:latin typeface="Garamond" panose="02020404030301010803" pitchFamily="18" charset="0"/>
              </a:rPr>
              <a:t>3</a:t>
            </a:r>
            <a:r>
              <a:rPr lang="en-GB" dirty="0">
                <a:latin typeface="Garamond" panose="02020404030301010803" pitchFamily="18" charset="0"/>
              </a:rPr>
              <a:t> + </a:t>
            </a:r>
            <a:r>
              <a:rPr lang="en-GB" i="1" dirty="0">
                <a:latin typeface="Garamond" panose="02020404030301010803" pitchFamily="18" charset="0"/>
              </a:rPr>
              <a:t>rx</a:t>
            </a:r>
            <a:r>
              <a:rPr lang="en-GB" baseline="30000" dirty="0">
                <a:latin typeface="Garamond" panose="02020404030301010803" pitchFamily="18" charset="0"/>
              </a:rPr>
              <a:t>2</a:t>
            </a:r>
            <a:r>
              <a:rPr lang="en-GB" dirty="0">
                <a:latin typeface="Garamond" panose="02020404030301010803" pitchFamily="18" charset="0"/>
              </a:rPr>
              <a:t> + </a:t>
            </a:r>
            <a:r>
              <a:rPr lang="en-GB" i="1" dirty="0" err="1">
                <a:latin typeface="Garamond" panose="02020404030301010803" pitchFamily="18" charset="0"/>
              </a:rPr>
              <a:t>sx</a:t>
            </a:r>
            <a:r>
              <a:rPr lang="en-GB" i="1" dirty="0">
                <a:latin typeface="Garamond" panose="02020404030301010803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</a:rPr>
              <a:t>+ </a:t>
            </a:r>
            <a:r>
              <a:rPr lang="en-GB" i="1" dirty="0">
                <a:latin typeface="Garamond" panose="02020404030301010803" pitchFamily="18" charset="0"/>
              </a:rPr>
              <a:t>t</a:t>
            </a:r>
            <a:r>
              <a:rPr lang="en-GB" dirty="0">
                <a:latin typeface="Garamond" panose="02020404030301010803" pitchFamily="18" charset="0"/>
              </a:rPr>
              <a:t>, </a:t>
            </a:r>
            <a:endParaRPr lang="en-GB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Garamond" panose="02020404030301010803" pitchFamily="18" charset="0"/>
              </a:rPr>
              <a:t>for </a:t>
            </a:r>
            <a:r>
              <a:rPr lang="en-GB" dirty="0">
                <a:latin typeface="Garamond" panose="02020404030301010803" pitchFamily="18" charset="0"/>
              </a:rPr>
              <a:t>some integers </a:t>
            </a:r>
            <a:r>
              <a:rPr lang="en-GB" i="1" dirty="0">
                <a:latin typeface="Garamond" panose="02020404030301010803" pitchFamily="18" charset="0"/>
              </a:rPr>
              <a:t>r, s</a:t>
            </a:r>
            <a:r>
              <a:rPr lang="en-GB" dirty="0">
                <a:latin typeface="Garamond" panose="02020404030301010803" pitchFamily="18" charset="0"/>
              </a:rPr>
              <a:t> and </a:t>
            </a:r>
            <a:r>
              <a:rPr lang="en-GB" i="1" dirty="0">
                <a:latin typeface="Garamond" panose="02020404030301010803" pitchFamily="18" charset="0"/>
              </a:rPr>
              <a:t>t</a:t>
            </a:r>
            <a:endParaRPr lang="en-GB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smtClean="0">
                <a:latin typeface="Garamond" panose="02020404030301010803" pitchFamily="18" charset="0"/>
              </a:rPr>
              <a:t>Modular form</a:t>
            </a:r>
          </a:p>
          <a:p>
            <a:pPr marL="0" indent="0" algn="ctr">
              <a:buNone/>
            </a:pPr>
            <a:r>
              <a:rPr lang="en-GB" dirty="0" smtClean="0">
                <a:latin typeface="Garamond" panose="02020404030301010803" pitchFamily="18" charset="0"/>
              </a:rPr>
              <a:t>A way of generalizing the </a:t>
            </a:r>
            <a:r>
              <a:rPr lang="en-GB" dirty="0" err="1" smtClean="0">
                <a:latin typeface="Garamond" panose="02020404030301010803" pitchFamily="18" charset="0"/>
              </a:rPr>
              <a:t>Möbius</a:t>
            </a:r>
            <a:r>
              <a:rPr lang="en-GB" dirty="0" smtClean="0">
                <a:latin typeface="Garamond" panose="02020404030301010803" pitchFamily="18" charset="0"/>
              </a:rPr>
              <a:t> transformations</a:t>
            </a:r>
          </a:p>
          <a:p>
            <a:pPr marL="0" indent="0" algn="ctr">
              <a:buNone/>
            </a:pPr>
            <a:r>
              <a:rPr lang="en-GB" dirty="0">
                <a:latin typeface="Garamond" panose="02020404030301010803" pitchFamily="18" charset="0"/>
              </a:rPr>
              <a:t>f</a:t>
            </a:r>
            <a:r>
              <a:rPr lang="en-GB" dirty="0" smtClean="0">
                <a:latin typeface="Garamond" panose="02020404030301010803" pitchFamily="18" charset="0"/>
              </a:rPr>
              <a:t>(z) = (</a:t>
            </a:r>
            <a:r>
              <a:rPr lang="en-GB" dirty="0" err="1" smtClean="0">
                <a:latin typeface="Garamond" panose="02020404030301010803" pitchFamily="18" charset="0"/>
              </a:rPr>
              <a:t>az</a:t>
            </a:r>
            <a:r>
              <a:rPr lang="en-GB" dirty="0" smtClean="0">
                <a:latin typeface="Garamond" panose="02020404030301010803" pitchFamily="18" charset="0"/>
              </a:rPr>
              <a:t> + b)/(</a:t>
            </a:r>
            <a:r>
              <a:rPr lang="en-GB" dirty="0" err="1" smtClean="0">
                <a:latin typeface="Garamond" panose="02020404030301010803" pitchFamily="18" charset="0"/>
              </a:rPr>
              <a:t>cz</a:t>
            </a:r>
            <a:r>
              <a:rPr lang="en-GB" dirty="0" smtClean="0">
                <a:latin typeface="Garamond" panose="02020404030301010803" pitchFamily="18" charset="0"/>
              </a:rPr>
              <a:t> + d)  </a:t>
            </a:r>
          </a:p>
          <a:p>
            <a:pPr marL="0" indent="0" algn="ctr">
              <a:buNone/>
            </a:pPr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9" y="2924944"/>
            <a:ext cx="3127251" cy="272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404026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The Breakthrough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31628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smtClean="0">
                <a:latin typeface="Garamond" panose="02020404030301010803" pitchFamily="18" charset="0"/>
              </a:rPr>
              <a:t>Elliptic Curve</a:t>
            </a:r>
          </a:p>
          <a:p>
            <a:pPr marL="0" indent="0" algn="ctr">
              <a:buNone/>
            </a:pPr>
            <a:r>
              <a:rPr lang="en-GB" i="1" dirty="0">
                <a:latin typeface="Garamond" panose="02020404030301010803" pitchFamily="18" charset="0"/>
              </a:rPr>
              <a:t>y</a:t>
            </a:r>
            <a:r>
              <a:rPr lang="en-GB" baseline="30000" dirty="0">
                <a:latin typeface="Garamond" panose="02020404030301010803" pitchFamily="18" charset="0"/>
              </a:rPr>
              <a:t>2</a:t>
            </a:r>
            <a:r>
              <a:rPr lang="en-GB" dirty="0">
                <a:latin typeface="Garamond" panose="02020404030301010803" pitchFamily="18" charset="0"/>
              </a:rPr>
              <a:t> = </a:t>
            </a:r>
            <a:r>
              <a:rPr lang="en-GB" i="1" dirty="0">
                <a:latin typeface="Garamond" panose="02020404030301010803" pitchFamily="18" charset="0"/>
              </a:rPr>
              <a:t>x</a:t>
            </a:r>
            <a:r>
              <a:rPr lang="en-GB" baseline="30000" dirty="0">
                <a:latin typeface="Garamond" panose="02020404030301010803" pitchFamily="18" charset="0"/>
              </a:rPr>
              <a:t>3</a:t>
            </a:r>
            <a:r>
              <a:rPr lang="en-GB" dirty="0">
                <a:latin typeface="Garamond" panose="02020404030301010803" pitchFamily="18" charset="0"/>
              </a:rPr>
              <a:t> + </a:t>
            </a:r>
            <a:r>
              <a:rPr lang="en-GB" i="1" dirty="0">
                <a:latin typeface="Garamond" panose="02020404030301010803" pitchFamily="18" charset="0"/>
              </a:rPr>
              <a:t>rx</a:t>
            </a:r>
            <a:r>
              <a:rPr lang="en-GB" baseline="30000" dirty="0">
                <a:latin typeface="Garamond" panose="02020404030301010803" pitchFamily="18" charset="0"/>
              </a:rPr>
              <a:t>2</a:t>
            </a:r>
            <a:r>
              <a:rPr lang="en-GB" dirty="0">
                <a:latin typeface="Garamond" panose="02020404030301010803" pitchFamily="18" charset="0"/>
              </a:rPr>
              <a:t> + </a:t>
            </a:r>
            <a:r>
              <a:rPr lang="en-GB" i="1" dirty="0" err="1">
                <a:latin typeface="Garamond" panose="02020404030301010803" pitchFamily="18" charset="0"/>
              </a:rPr>
              <a:t>sx</a:t>
            </a:r>
            <a:r>
              <a:rPr lang="en-GB" i="1" dirty="0">
                <a:latin typeface="Garamond" panose="02020404030301010803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</a:rPr>
              <a:t>+ </a:t>
            </a:r>
            <a:r>
              <a:rPr lang="en-GB" i="1" dirty="0">
                <a:latin typeface="Garamond" panose="02020404030301010803" pitchFamily="18" charset="0"/>
              </a:rPr>
              <a:t>t</a:t>
            </a:r>
            <a:r>
              <a:rPr lang="en-GB" dirty="0">
                <a:latin typeface="Garamond" panose="02020404030301010803" pitchFamily="18" charset="0"/>
              </a:rPr>
              <a:t>, </a:t>
            </a:r>
            <a:endParaRPr lang="en-GB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Garamond" panose="02020404030301010803" pitchFamily="18" charset="0"/>
              </a:rPr>
              <a:t>for </a:t>
            </a:r>
            <a:r>
              <a:rPr lang="en-GB" dirty="0">
                <a:latin typeface="Garamond" panose="02020404030301010803" pitchFamily="18" charset="0"/>
              </a:rPr>
              <a:t>some integers </a:t>
            </a:r>
            <a:r>
              <a:rPr lang="en-GB" i="1" dirty="0">
                <a:latin typeface="Garamond" panose="02020404030301010803" pitchFamily="18" charset="0"/>
              </a:rPr>
              <a:t>r, s</a:t>
            </a:r>
            <a:r>
              <a:rPr lang="en-GB" dirty="0">
                <a:latin typeface="Garamond" panose="02020404030301010803" pitchFamily="18" charset="0"/>
              </a:rPr>
              <a:t> and </a:t>
            </a:r>
            <a:r>
              <a:rPr lang="en-GB" i="1" dirty="0">
                <a:latin typeface="Garamond" panose="02020404030301010803" pitchFamily="18" charset="0"/>
              </a:rPr>
              <a:t>t</a:t>
            </a:r>
            <a:endParaRPr lang="en-GB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smtClean="0">
                <a:latin typeface="Garamond" panose="02020404030301010803" pitchFamily="18" charset="0"/>
              </a:rPr>
              <a:t>Modular form</a:t>
            </a:r>
          </a:p>
          <a:p>
            <a:pPr marL="0" indent="0" algn="ctr">
              <a:buNone/>
            </a:pPr>
            <a:r>
              <a:rPr lang="en-GB" dirty="0" smtClean="0">
                <a:latin typeface="Garamond" panose="02020404030301010803" pitchFamily="18" charset="0"/>
              </a:rPr>
              <a:t>A way of generalizing the </a:t>
            </a:r>
            <a:r>
              <a:rPr lang="en-GB" dirty="0" err="1" smtClean="0">
                <a:latin typeface="Garamond" panose="02020404030301010803" pitchFamily="18" charset="0"/>
              </a:rPr>
              <a:t>Möbius</a:t>
            </a:r>
            <a:r>
              <a:rPr lang="en-GB" dirty="0" smtClean="0">
                <a:latin typeface="Garamond" panose="02020404030301010803" pitchFamily="18" charset="0"/>
              </a:rPr>
              <a:t> transformations</a:t>
            </a:r>
          </a:p>
          <a:p>
            <a:pPr marL="0" indent="0" algn="ctr">
              <a:buNone/>
            </a:pPr>
            <a:r>
              <a:rPr lang="en-GB" dirty="0">
                <a:latin typeface="Garamond" panose="02020404030301010803" pitchFamily="18" charset="0"/>
              </a:rPr>
              <a:t>f</a:t>
            </a:r>
            <a:r>
              <a:rPr lang="en-GB" dirty="0" smtClean="0">
                <a:latin typeface="Garamond" panose="02020404030301010803" pitchFamily="18" charset="0"/>
              </a:rPr>
              <a:t>(z) = (</a:t>
            </a:r>
            <a:r>
              <a:rPr lang="en-GB" dirty="0" err="1" smtClean="0">
                <a:latin typeface="Garamond" panose="02020404030301010803" pitchFamily="18" charset="0"/>
              </a:rPr>
              <a:t>az</a:t>
            </a:r>
            <a:r>
              <a:rPr lang="en-GB" dirty="0" smtClean="0">
                <a:latin typeface="Garamond" panose="02020404030301010803" pitchFamily="18" charset="0"/>
              </a:rPr>
              <a:t> + b)/(</a:t>
            </a:r>
            <a:r>
              <a:rPr lang="en-GB" dirty="0" err="1" smtClean="0">
                <a:latin typeface="Garamond" panose="02020404030301010803" pitchFamily="18" charset="0"/>
              </a:rPr>
              <a:t>cz</a:t>
            </a:r>
            <a:r>
              <a:rPr lang="en-GB" dirty="0" smtClean="0">
                <a:latin typeface="Garamond" panose="02020404030301010803" pitchFamily="18" charset="0"/>
              </a:rPr>
              <a:t> + d)  </a:t>
            </a:r>
          </a:p>
          <a:p>
            <a:pPr marL="0" indent="0" algn="ctr">
              <a:buNone/>
            </a:pPr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9" y="2924944"/>
            <a:ext cx="3127251" cy="272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404026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665" y="5589240"/>
            <a:ext cx="75767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err="1" smtClean="0">
                <a:latin typeface="Garamond" panose="02020404030301010803" pitchFamily="18" charset="0"/>
              </a:rPr>
              <a:t>Taniyama</a:t>
            </a:r>
            <a:r>
              <a:rPr lang="en-GB" sz="3200" b="1" dirty="0" smtClean="0">
                <a:latin typeface="Garamond" panose="02020404030301010803" pitchFamily="18" charset="0"/>
              </a:rPr>
              <a:t> – Shimura Conjecture</a:t>
            </a:r>
          </a:p>
          <a:p>
            <a:pPr algn="ctr"/>
            <a:r>
              <a:rPr lang="en-GB" sz="3200" i="1" dirty="0" smtClean="0">
                <a:latin typeface="Garamond" panose="02020404030301010803" pitchFamily="18" charset="0"/>
              </a:rPr>
              <a:t>Every elliptic curve is associated with a modular form</a:t>
            </a:r>
            <a:endParaRPr lang="en-GB" sz="32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Suppose </a:t>
            </a:r>
            <a:r>
              <a:rPr lang="en-GB" i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a </a:t>
            </a:r>
            <a:r>
              <a:rPr lang="en-GB" i="1" baseline="300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p</a:t>
            </a:r>
            <a:r>
              <a:rPr lang="en-GB" i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+ </a:t>
            </a:r>
            <a:r>
              <a:rPr lang="en-GB" i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b </a:t>
            </a:r>
            <a:r>
              <a:rPr lang="en-GB" i="1" baseline="300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p</a:t>
            </a:r>
            <a:r>
              <a:rPr lang="en-GB" i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= </a:t>
            </a:r>
            <a:r>
              <a:rPr lang="en-GB" i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c </a:t>
            </a:r>
            <a:r>
              <a:rPr lang="en-GB" i="1" baseline="300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p</a:t>
            </a:r>
            <a:r>
              <a:rPr lang="en-GB" i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smtClean="0">
                <a:latin typeface="Garamond" panose="02020404030301010803" pitchFamily="18" charset="0"/>
              </a:rPr>
              <a:t>Then </a:t>
            </a:r>
            <a:r>
              <a:rPr lang="en-GB" sz="3600" i="1" dirty="0" smtClean="0">
                <a:latin typeface="Garamond" panose="02020404030301010803" pitchFamily="18" charset="0"/>
              </a:rPr>
              <a:t>y</a:t>
            </a:r>
            <a:r>
              <a:rPr lang="en-GB" sz="3600" baseline="30000" dirty="0" smtClean="0">
                <a:latin typeface="Garamond" panose="02020404030301010803" pitchFamily="18" charset="0"/>
              </a:rPr>
              <a:t>2</a:t>
            </a:r>
            <a:r>
              <a:rPr lang="en-GB" sz="3600" dirty="0" smtClean="0">
                <a:latin typeface="Garamond" panose="02020404030301010803" pitchFamily="18" charset="0"/>
              </a:rPr>
              <a:t> </a:t>
            </a:r>
            <a:r>
              <a:rPr lang="en-GB" sz="3600" dirty="0">
                <a:latin typeface="Garamond" panose="02020404030301010803" pitchFamily="18" charset="0"/>
              </a:rPr>
              <a:t>= </a:t>
            </a:r>
            <a:r>
              <a:rPr lang="en-GB" sz="3600" i="1" dirty="0">
                <a:latin typeface="Garamond" panose="02020404030301010803" pitchFamily="18" charset="0"/>
              </a:rPr>
              <a:t>x</a:t>
            </a:r>
            <a:r>
              <a:rPr lang="en-GB" sz="3600" baseline="30000" dirty="0">
                <a:latin typeface="Garamond" panose="02020404030301010803" pitchFamily="18" charset="0"/>
              </a:rPr>
              <a:t>3</a:t>
            </a:r>
            <a:r>
              <a:rPr lang="en-GB" sz="3600" dirty="0">
                <a:latin typeface="Garamond" panose="02020404030301010803" pitchFamily="18" charset="0"/>
              </a:rPr>
              <a:t> +(</a:t>
            </a:r>
            <a:r>
              <a:rPr lang="en-GB" sz="3600" i="1" dirty="0" err="1">
                <a:latin typeface="Garamond" panose="02020404030301010803" pitchFamily="18" charset="0"/>
              </a:rPr>
              <a:t>b</a:t>
            </a:r>
            <a:r>
              <a:rPr lang="en-GB" sz="3600" i="1" baseline="30000" dirty="0" err="1">
                <a:latin typeface="Garamond" panose="02020404030301010803" pitchFamily="18" charset="0"/>
              </a:rPr>
              <a:t>p</a:t>
            </a:r>
            <a:r>
              <a:rPr lang="en-GB" sz="3600" i="1" dirty="0">
                <a:latin typeface="Garamond" panose="02020404030301010803" pitchFamily="18" charset="0"/>
              </a:rPr>
              <a:t> </a:t>
            </a:r>
            <a:r>
              <a:rPr lang="en-GB" sz="3600" dirty="0">
                <a:latin typeface="Garamond" panose="02020404030301010803" pitchFamily="18" charset="0"/>
              </a:rPr>
              <a:t>- </a:t>
            </a:r>
            <a:r>
              <a:rPr lang="en-GB" sz="3600" i="1" dirty="0" err="1">
                <a:latin typeface="Garamond" panose="02020404030301010803" pitchFamily="18" charset="0"/>
              </a:rPr>
              <a:t>a</a:t>
            </a:r>
            <a:r>
              <a:rPr lang="en-GB" sz="3600" i="1" baseline="30000" dirty="0" err="1">
                <a:latin typeface="Garamond" panose="02020404030301010803" pitchFamily="18" charset="0"/>
              </a:rPr>
              <a:t>p</a:t>
            </a:r>
            <a:r>
              <a:rPr lang="en-GB" sz="3600" dirty="0">
                <a:latin typeface="Garamond" panose="02020404030301010803" pitchFamily="18" charset="0"/>
              </a:rPr>
              <a:t>) </a:t>
            </a:r>
            <a:r>
              <a:rPr lang="en-GB" sz="3600" i="1" dirty="0">
                <a:latin typeface="Garamond" panose="02020404030301010803" pitchFamily="18" charset="0"/>
              </a:rPr>
              <a:t>x</a:t>
            </a:r>
            <a:r>
              <a:rPr lang="en-GB" sz="3600" baseline="30000" dirty="0">
                <a:latin typeface="Garamond" panose="02020404030301010803" pitchFamily="18" charset="0"/>
              </a:rPr>
              <a:t>2</a:t>
            </a:r>
            <a:r>
              <a:rPr lang="en-GB" sz="3600" dirty="0">
                <a:latin typeface="Garamond" panose="02020404030301010803" pitchFamily="18" charset="0"/>
              </a:rPr>
              <a:t> - </a:t>
            </a:r>
            <a:r>
              <a:rPr lang="en-GB" sz="3600" i="1" dirty="0" err="1">
                <a:latin typeface="Garamond" panose="02020404030301010803" pitchFamily="18" charset="0"/>
              </a:rPr>
              <a:t>a</a:t>
            </a:r>
            <a:r>
              <a:rPr lang="en-GB" sz="3600" i="1" baseline="30000" dirty="0" err="1">
                <a:latin typeface="Garamond" panose="02020404030301010803" pitchFamily="18" charset="0"/>
              </a:rPr>
              <a:t>p</a:t>
            </a:r>
            <a:r>
              <a:rPr lang="en-GB" sz="3600" i="1" dirty="0" err="1">
                <a:latin typeface="Garamond" panose="02020404030301010803" pitchFamily="18" charset="0"/>
              </a:rPr>
              <a:t>b</a:t>
            </a:r>
            <a:r>
              <a:rPr lang="en-GB" sz="3600" i="1" baseline="30000" dirty="0" err="1">
                <a:latin typeface="Garamond" panose="02020404030301010803" pitchFamily="18" charset="0"/>
              </a:rPr>
              <a:t>p</a:t>
            </a:r>
            <a:r>
              <a:rPr lang="en-GB" sz="3600" i="1" dirty="0">
                <a:latin typeface="Garamond" panose="02020404030301010803" pitchFamily="18" charset="0"/>
              </a:rPr>
              <a:t> </a:t>
            </a:r>
            <a:r>
              <a:rPr lang="en-GB" sz="3600" i="1" dirty="0" smtClean="0">
                <a:latin typeface="Garamond" panose="02020404030301010803" pitchFamily="18" charset="0"/>
              </a:rPr>
              <a:t>x</a:t>
            </a:r>
            <a:endParaRPr lang="en-GB" sz="36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3600" dirty="0">
                <a:latin typeface="Garamond" panose="02020404030301010803" pitchFamily="18" charset="0"/>
              </a:rPr>
              <a:t>would have such bizarre properties that it could not be modular, thereby contradicting the </a:t>
            </a:r>
            <a:r>
              <a:rPr lang="en-GB" sz="3600" dirty="0" err="1">
                <a:latin typeface="Garamond" panose="02020404030301010803" pitchFamily="18" charset="0"/>
              </a:rPr>
              <a:t>Taniyama</a:t>
            </a:r>
            <a:r>
              <a:rPr lang="en-GB" sz="3600" dirty="0">
                <a:latin typeface="Garamond" panose="02020404030301010803" pitchFamily="18" charset="0"/>
              </a:rPr>
              <a:t>–Shimura conjecture</a:t>
            </a:r>
            <a:r>
              <a:rPr lang="en-GB" sz="3600" dirty="0" smtClean="0"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r>
              <a:rPr lang="en-GB" sz="3600" dirty="0" smtClean="0">
                <a:latin typeface="Garamond" panose="02020404030301010803" pitchFamily="18" charset="0"/>
              </a:rPr>
              <a:t>Wiles set himself the task of proving </a:t>
            </a:r>
            <a:r>
              <a:rPr lang="en-GB" sz="3600" dirty="0">
                <a:latin typeface="Garamond" panose="02020404030301010803" pitchFamily="18" charset="0"/>
              </a:rPr>
              <a:t>the special case of the </a:t>
            </a:r>
            <a:r>
              <a:rPr lang="en-GB" sz="3600" dirty="0" err="1">
                <a:latin typeface="Garamond" panose="02020404030301010803" pitchFamily="18" charset="0"/>
              </a:rPr>
              <a:t>Taniyama</a:t>
            </a:r>
            <a:r>
              <a:rPr lang="en-GB" sz="3600" dirty="0">
                <a:latin typeface="Garamond" panose="02020404030301010803" pitchFamily="18" charset="0"/>
              </a:rPr>
              <a:t>–Shimura conjecture that implied the truth of Fermat’s last theorem.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3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044" y="2213174"/>
            <a:ext cx="4040188" cy="639762"/>
          </a:xfrm>
        </p:spPr>
        <p:txBody>
          <a:bodyPr/>
          <a:lstStyle/>
          <a:p>
            <a:pPr algn="ctr"/>
            <a:r>
              <a:rPr lang="en-GB" sz="2000" b="0" dirty="0" smtClean="0">
                <a:solidFill>
                  <a:srgbClr val="0066FF"/>
                </a:solidFill>
                <a:latin typeface="Garamond" pitchFamily="18" charset="0"/>
              </a:rPr>
              <a:t>Cantor’s Infinities</a:t>
            </a:r>
          </a:p>
          <a:p>
            <a:pPr algn="ctr"/>
            <a:r>
              <a:rPr lang="en-GB" sz="2000" b="0" i="1" dirty="0" smtClean="0">
                <a:solidFill>
                  <a:srgbClr val="0066FF"/>
                </a:solidFill>
                <a:latin typeface="Garamond" pitchFamily="18" charset="0"/>
              </a:rPr>
              <a:t>Tuesday 17 March 2015  </a:t>
            </a:r>
            <a:endParaRPr lang="en-GB" sz="2000" b="0" i="1" dirty="0">
              <a:solidFill>
                <a:srgbClr val="0066FF"/>
              </a:solidFill>
              <a:latin typeface="Garamond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41796"/>
            <a:ext cx="2139211" cy="331031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13174"/>
            <a:ext cx="4041775" cy="639762"/>
          </a:xfrm>
        </p:spPr>
        <p:txBody>
          <a:bodyPr/>
          <a:lstStyle/>
          <a:p>
            <a:pPr algn="ctr"/>
            <a:endParaRPr lang="en-GB" sz="2000" b="0" i="1" dirty="0">
              <a:solidFill>
                <a:srgbClr val="0066FF"/>
              </a:solidFill>
              <a:latin typeface="Garamond" pitchFamily="18" charset="0"/>
            </a:endParaRPr>
          </a:p>
        </p:txBody>
      </p:sp>
      <p:pic>
        <p:nvPicPr>
          <p:cNvPr id="7" name="Picture 2" descr="C:\Users\s.morrison\Documents\Crests and Logos\Gresham logo_CMY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8488" y="228600"/>
            <a:ext cx="29464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10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References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Garamond" panose="02020404030301010803" pitchFamily="18" charset="0"/>
              </a:rPr>
              <a:t>Pierre de Fermat, Complete Dictionary of Scientific Biography, Michael S Mahoney</a:t>
            </a:r>
          </a:p>
          <a:p>
            <a:pPr marL="0" indent="0">
              <a:buNone/>
            </a:pPr>
            <a:r>
              <a:rPr lang="en-GB" sz="2400" dirty="0">
                <a:latin typeface="Garamond" panose="02020404030301010803" pitchFamily="18" charset="0"/>
              </a:rPr>
              <a:t>http://www.encyclopedia.com/topic/Pierre_de_Fermat.aspx</a:t>
            </a:r>
            <a:endParaRPr lang="en-GB" sz="2400" dirty="0" smtClean="0">
              <a:latin typeface="Garamond" panose="02020404030301010803" pitchFamily="18" charset="0"/>
            </a:endParaRPr>
          </a:p>
          <a:p>
            <a:r>
              <a:rPr lang="en-GB" dirty="0" smtClean="0">
                <a:latin typeface="Garamond" panose="02020404030301010803" pitchFamily="18" charset="0"/>
              </a:rPr>
              <a:t>Simon Singh, Fermat’s Last theorem, Fourth Estate, 1998</a:t>
            </a:r>
          </a:p>
          <a:p>
            <a:r>
              <a:rPr lang="en-GB" dirty="0" smtClean="0">
                <a:latin typeface="Garamond" panose="02020404030301010803" pitchFamily="18" charset="0"/>
              </a:rPr>
              <a:t>BBC Horizon Program on </a:t>
            </a:r>
            <a:r>
              <a:rPr lang="en-GB" dirty="0">
                <a:latin typeface="Garamond" panose="02020404030301010803" pitchFamily="18" charset="0"/>
              </a:rPr>
              <a:t>F</a:t>
            </a:r>
            <a:r>
              <a:rPr lang="en-GB" dirty="0" smtClean="0">
                <a:latin typeface="Garamond" panose="02020404030301010803" pitchFamily="18" charset="0"/>
              </a:rPr>
              <a:t>ermat’s Last Theorem is available from the BBC at</a:t>
            </a:r>
          </a:p>
          <a:p>
            <a:pPr marL="0" indent="0" algn="ctr">
              <a:buNone/>
            </a:pPr>
            <a:r>
              <a:rPr lang="en-GB" dirty="0">
                <a:latin typeface="Garamond" panose="02020404030301010803" pitchFamily="18" charset="0"/>
              </a:rPr>
              <a:t>http://www.bbc.co.uk/programmes/b0074rxx</a:t>
            </a:r>
            <a:endParaRPr lang="en-GB" dirty="0" smtClean="0"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4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en-GB" sz="4800" dirty="0" smtClean="0">
                <a:solidFill>
                  <a:srgbClr val="0066FF"/>
                </a:solidFill>
                <a:latin typeface="Garamond" pitchFamily="18" charset="0"/>
              </a:rPr>
              <a:t>1 pm on Tuesdays </a:t>
            </a:r>
            <a:br>
              <a:rPr lang="en-GB" sz="4800" dirty="0" smtClean="0">
                <a:solidFill>
                  <a:srgbClr val="0066FF"/>
                </a:solidFill>
                <a:latin typeface="Garamond" pitchFamily="18" charset="0"/>
              </a:rPr>
            </a:br>
            <a:r>
              <a:rPr lang="en-GB" sz="4800" dirty="0" smtClean="0">
                <a:solidFill>
                  <a:srgbClr val="0066FF"/>
                </a:solidFill>
                <a:latin typeface="Garamond" pitchFamily="18" charset="0"/>
              </a:rPr>
              <a:t>Museum of London</a:t>
            </a:r>
            <a:endParaRPr lang="en-GB" sz="4800" dirty="0">
              <a:solidFill>
                <a:srgbClr val="0066FF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</a:rPr>
              <a:t>Fermat’s Theorems: </a:t>
            </a:r>
            <a:r>
              <a:rPr lang="en-GB" i="1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</a:rPr>
              <a:t>Tuesday 16 </a:t>
            </a:r>
            <a:r>
              <a:rPr lang="en-GB" i="1" dirty="0">
                <a:solidFill>
                  <a:srgbClr val="0066FF">
                    <a:alpha val="75000"/>
                  </a:srgbClr>
                </a:solidFill>
                <a:latin typeface="Garamond" pitchFamily="18" charset="0"/>
              </a:rPr>
              <a:t>September </a:t>
            </a:r>
            <a:r>
              <a:rPr lang="en-GB" i="1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</a:rPr>
              <a:t>2014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b="1" dirty="0" smtClean="0">
                <a:solidFill>
                  <a:srgbClr val="0066FF"/>
                </a:solidFill>
                <a:latin typeface="Garamond" pitchFamily="18" charset="0"/>
              </a:rPr>
              <a:t>Newton’s Laws: </a:t>
            </a:r>
            <a:r>
              <a:rPr lang="en-GB" b="1" i="1" dirty="0" smtClean="0">
                <a:solidFill>
                  <a:srgbClr val="0066FF"/>
                </a:solidFill>
                <a:latin typeface="Garamond" pitchFamily="18" charset="0"/>
              </a:rPr>
              <a:t>Tuesday 21 </a:t>
            </a:r>
            <a:r>
              <a:rPr lang="en-GB" b="1" i="1" dirty="0">
                <a:solidFill>
                  <a:srgbClr val="0066FF"/>
                </a:solidFill>
                <a:latin typeface="Garamond" pitchFamily="18" charset="0"/>
              </a:rPr>
              <a:t>October </a:t>
            </a:r>
            <a:r>
              <a:rPr lang="en-GB" b="1" i="1" dirty="0" smtClean="0">
                <a:solidFill>
                  <a:srgbClr val="0066FF"/>
                </a:solidFill>
                <a:latin typeface="Garamond" pitchFamily="18" charset="0"/>
              </a:rPr>
              <a:t>2014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</a:rPr>
              <a:t>Euler’s Exponentials: </a:t>
            </a:r>
            <a:r>
              <a:rPr lang="en-GB" i="1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</a:rPr>
              <a:t>Tuesday 18 </a:t>
            </a:r>
            <a:r>
              <a:rPr lang="en-GB" i="1" dirty="0">
                <a:solidFill>
                  <a:srgbClr val="0066FF">
                    <a:alpha val="75000"/>
                  </a:srgbClr>
                </a:solidFill>
                <a:latin typeface="Garamond" pitchFamily="18" charset="0"/>
              </a:rPr>
              <a:t>November </a:t>
            </a:r>
            <a:r>
              <a:rPr lang="en-GB" i="1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</a:rPr>
              <a:t>2014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</a:rPr>
              <a:t>Fourier’s Series: </a:t>
            </a:r>
            <a:r>
              <a:rPr lang="en-GB" i="1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</a:rPr>
              <a:t>Tuesday 20 </a:t>
            </a:r>
            <a:r>
              <a:rPr lang="en-GB" i="1" dirty="0">
                <a:solidFill>
                  <a:srgbClr val="0066FF">
                    <a:alpha val="75000"/>
                  </a:srgbClr>
                </a:solidFill>
                <a:latin typeface="Garamond" pitchFamily="18" charset="0"/>
              </a:rPr>
              <a:t>January </a:t>
            </a:r>
            <a:r>
              <a:rPr lang="en-GB" i="1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</a:rPr>
              <a:t>2015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dirty="0" err="1" smtClean="0">
                <a:solidFill>
                  <a:srgbClr val="0066FF">
                    <a:alpha val="75000"/>
                  </a:srgbClr>
                </a:solidFill>
                <a:latin typeface="Garamond" panose="02020404030301010803" pitchFamily="18" charset="0"/>
              </a:rPr>
              <a:t>Möbius</a:t>
            </a:r>
            <a:r>
              <a:rPr lang="en-GB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</a:rPr>
              <a:t> and his Band: </a:t>
            </a:r>
            <a:r>
              <a:rPr lang="en-GB" i="1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</a:rPr>
              <a:t>Tuesday 17 </a:t>
            </a:r>
            <a:r>
              <a:rPr lang="en-GB" i="1" dirty="0">
                <a:solidFill>
                  <a:srgbClr val="0066FF">
                    <a:alpha val="75000"/>
                  </a:srgbClr>
                </a:solidFill>
                <a:latin typeface="Garamond" pitchFamily="18" charset="0"/>
              </a:rPr>
              <a:t>February </a:t>
            </a:r>
            <a:r>
              <a:rPr lang="en-GB" i="1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</a:rPr>
              <a:t>2015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</a:rPr>
              <a:t>Cantor’s Infinities: </a:t>
            </a:r>
            <a:r>
              <a:rPr lang="en-GB" i="1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</a:rPr>
              <a:t>Tuesday 17 March 2015 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66FF">
                  <a:alpha val="75000"/>
                </a:srgbClr>
              </a:solidFill>
              <a:latin typeface="Garamond" pitchFamily="18" charset="0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9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Pierre de Fermat</a:t>
            </a:r>
            <a:b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</a:b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160? </a:t>
            </a: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- 1665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latin typeface="Garamond" panose="02020404030301010803" pitchFamily="18" charset="0"/>
              </a:rPr>
              <a:t>Fermat and Descartes founders of analytic geometry</a:t>
            </a:r>
          </a:p>
          <a:p>
            <a:r>
              <a:rPr lang="en-GB" dirty="0">
                <a:latin typeface="Garamond" panose="02020404030301010803" pitchFamily="18" charset="0"/>
              </a:rPr>
              <a:t>Fermat principle of least </a:t>
            </a:r>
            <a:r>
              <a:rPr lang="en-GB" dirty="0" smtClean="0">
                <a:latin typeface="Garamond" panose="02020404030301010803" pitchFamily="18" charset="0"/>
              </a:rPr>
              <a:t>time</a:t>
            </a:r>
          </a:p>
          <a:p>
            <a:r>
              <a:rPr lang="en-GB" dirty="0" smtClean="0">
                <a:latin typeface="Garamond" panose="02020404030301010803" pitchFamily="18" charset="0"/>
              </a:rPr>
              <a:t>Fermat and Pascal laid the foundations of modern probability theory</a:t>
            </a:r>
          </a:p>
          <a:p>
            <a:r>
              <a:rPr lang="en-GB" dirty="0" smtClean="0">
                <a:latin typeface="Garamond" panose="02020404030301010803" pitchFamily="18" charset="0"/>
              </a:rPr>
              <a:t>Number theory</a:t>
            </a:r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74510"/>
            <a:ext cx="4038600" cy="377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4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Founders of Analytic Geometry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/>
          <a:lstStyle/>
          <a:p>
            <a:pPr algn="ctr"/>
            <a:r>
              <a:rPr lang="en-GB" b="0" dirty="0" smtClean="0">
                <a:latin typeface="Garamond" panose="02020404030301010803" pitchFamily="18" charset="0"/>
              </a:rPr>
              <a:t>Pierre de Fermat (160?–1665)</a:t>
            </a:r>
            <a:endParaRPr lang="en-GB" b="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4040188" cy="377882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/>
          <a:lstStyle/>
          <a:p>
            <a:pPr algn="ctr"/>
            <a:r>
              <a:rPr lang="en-GB" b="0" dirty="0">
                <a:latin typeface="Garamond" panose="02020404030301010803" pitchFamily="18" charset="0"/>
              </a:rPr>
              <a:t>René </a:t>
            </a:r>
            <a:r>
              <a:rPr lang="en-GB" b="0" dirty="0" smtClean="0">
                <a:latin typeface="Garamond" panose="02020404030301010803" pitchFamily="18" charset="0"/>
              </a:rPr>
              <a:t>Descartes(1596–1650)</a:t>
            </a:r>
            <a:endParaRPr lang="en-GB" b="0" dirty="0">
              <a:latin typeface="Garamond" panose="02020404030301010803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632168" cy="3744416"/>
          </a:xfr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79512" y="5517232"/>
            <a:ext cx="8784976" cy="10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Analytic geometry – using algebra and a system of axes along which lengths are measured to solve geometric questions</a:t>
            </a:r>
            <a:endParaRPr lang="en-GB" sz="2800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Fermat’s Principle: “nature operates by the simplest and expeditious ways and means”</a:t>
            </a:r>
            <a:endParaRPr lang="en-GB" sz="3800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88" y="1700808"/>
            <a:ext cx="3839892" cy="3625844"/>
          </a:xfrm>
        </p:spPr>
      </p:pic>
      <p:sp>
        <p:nvSpPr>
          <p:cNvPr id="5" name="TextBox 4"/>
          <p:cNvSpPr txBox="1"/>
          <p:nvPr/>
        </p:nvSpPr>
        <p:spPr>
          <a:xfrm>
            <a:off x="251520" y="1628800"/>
            <a:ext cx="5040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66FF"/>
                </a:solidFill>
                <a:latin typeface="Garamond" panose="02020404030301010803" pitchFamily="18" charset="0"/>
              </a:rPr>
              <a:t>Refraction of light</a:t>
            </a:r>
            <a:endParaRPr lang="en-GB" sz="2400" dirty="0" smtClean="0">
              <a:latin typeface="Garamond" panose="02020404030301010803" pitchFamily="18" charset="0"/>
            </a:endParaRPr>
          </a:p>
          <a:p>
            <a:r>
              <a:rPr lang="en-GB" sz="2400" dirty="0" smtClean="0">
                <a:latin typeface="Garamond" panose="02020404030301010803" pitchFamily="18" charset="0"/>
              </a:rPr>
              <a:t>A ray of light goes from </a:t>
            </a:r>
            <a:r>
              <a:rPr lang="en-GB" sz="2400" dirty="0">
                <a:latin typeface="Garamond" panose="02020404030301010803" pitchFamily="18" charset="0"/>
              </a:rPr>
              <a:t>Q</a:t>
            </a:r>
            <a:r>
              <a:rPr lang="en-GB" sz="2400" baseline="-25000" dirty="0">
                <a:latin typeface="Garamond" panose="02020404030301010803" pitchFamily="18" charset="0"/>
              </a:rPr>
              <a:t>1</a:t>
            </a:r>
            <a:r>
              <a:rPr lang="en-GB" sz="2400" dirty="0">
                <a:latin typeface="Garamond" panose="02020404030301010803" pitchFamily="18" charset="0"/>
              </a:rPr>
              <a:t> in air to Q</a:t>
            </a:r>
            <a:r>
              <a:rPr lang="en-GB" sz="2400" baseline="-25000" dirty="0">
                <a:latin typeface="Garamond" panose="02020404030301010803" pitchFamily="18" charset="0"/>
              </a:rPr>
              <a:t>2</a:t>
            </a:r>
            <a:r>
              <a:rPr lang="en-GB" sz="2400" dirty="0">
                <a:latin typeface="Garamond" panose="02020404030301010803" pitchFamily="18" charset="0"/>
              </a:rPr>
              <a:t> in water touching the boundary between the air and water at the point </a:t>
            </a:r>
            <a:r>
              <a:rPr lang="en-GB" sz="2400" dirty="0" smtClean="0">
                <a:latin typeface="Garamond" panose="02020404030301010803" pitchFamily="18" charset="0"/>
              </a:rPr>
              <a:t>R.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From Fermat’s Principle of Least Time we want R to be chosen to make the total time </a:t>
            </a:r>
            <a:r>
              <a:rPr lang="en-GB" sz="2400" dirty="0" smtClean="0">
                <a:latin typeface="Garamond" panose="02020404030301010803" pitchFamily="18" charset="0"/>
              </a:rPr>
              <a:t>of travel as small as possible.</a:t>
            </a:r>
          </a:p>
          <a:p>
            <a:pPr algn="ctr"/>
            <a:r>
              <a:rPr lang="en-GB" dirty="0" smtClean="0">
                <a:latin typeface="Garamond" panose="02020404030301010803" pitchFamily="18" charset="0"/>
              </a:rPr>
              <a:t> </a:t>
            </a:r>
            <a:r>
              <a:rPr lang="en-GB" sz="2400" dirty="0">
                <a:latin typeface="Garamond" panose="02020404030301010803" pitchFamily="18" charset="0"/>
              </a:rPr>
              <a:t>Q</a:t>
            </a:r>
            <a:r>
              <a:rPr lang="en-GB" sz="2400" baseline="-25000" dirty="0">
                <a:latin typeface="Garamond" panose="02020404030301010803" pitchFamily="18" charset="0"/>
              </a:rPr>
              <a:t>1</a:t>
            </a:r>
            <a:r>
              <a:rPr lang="en-GB" sz="2400" dirty="0">
                <a:latin typeface="Garamond" panose="02020404030301010803" pitchFamily="18" charset="0"/>
              </a:rPr>
              <a:t>R/v</a:t>
            </a:r>
            <a:r>
              <a:rPr lang="en-GB" sz="2400" baseline="-25000" dirty="0">
                <a:latin typeface="Garamond" panose="02020404030301010803" pitchFamily="18" charset="0"/>
              </a:rPr>
              <a:t>1</a:t>
            </a:r>
            <a:r>
              <a:rPr lang="en-GB" sz="2400" dirty="0">
                <a:latin typeface="Garamond" panose="02020404030301010803" pitchFamily="18" charset="0"/>
              </a:rPr>
              <a:t> + RQ</a:t>
            </a:r>
            <a:r>
              <a:rPr lang="en-GB" sz="2400" baseline="-25000" dirty="0">
                <a:latin typeface="Garamond" panose="02020404030301010803" pitchFamily="18" charset="0"/>
              </a:rPr>
              <a:t>2</a:t>
            </a:r>
            <a:r>
              <a:rPr lang="en-GB" sz="2400" dirty="0">
                <a:latin typeface="Garamond" panose="02020404030301010803" pitchFamily="18" charset="0"/>
              </a:rPr>
              <a:t>/v</a:t>
            </a:r>
            <a:r>
              <a:rPr lang="en-GB" sz="2400" baseline="-25000" dirty="0">
                <a:latin typeface="Garamond" panose="02020404030301010803" pitchFamily="18" charset="0"/>
              </a:rPr>
              <a:t>2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endParaRPr lang="en-GB" sz="2400" dirty="0" smtClean="0">
              <a:latin typeface="Garamond" panose="02020404030301010803" pitchFamily="18" charset="0"/>
            </a:endParaRPr>
          </a:p>
          <a:p>
            <a:pPr algn="ctr"/>
            <a:endParaRPr lang="en-GB" sz="2400" dirty="0">
              <a:latin typeface="Garamond" panose="02020404030301010803" pitchFamily="18" charset="0"/>
            </a:endParaRPr>
          </a:p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Minimised when </a:t>
            </a:r>
            <a:r>
              <a:rPr lang="en-GB" sz="2400" dirty="0">
                <a:latin typeface="Garamond" panose="02020404030301010803" pitchFamily="18" charset="0"/>
                <a:sym typeface="Symbol"/>
              </a:rPr>
              <a:t>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 smtClean="0">
                <a:latin typeface="Garamond" panose="02020404030301010803" pitchFamily="18" charset="0"/>
              </a:rPr>
              <a:t>the </a:t>
            </a:r>
            <a:r>
              <a:rPr lang="en-GB" sz="2400" dirty="0">
                <a:latin typeface="Garamond" panose="02020404030301010803" pitchFamily="18" charset="0"/>
              </a:rPr>
              <a:t>angle of incidence and </a:t>
            </a:r>
            <a:r>
              <a:rPr lang="en-GB" sz="2400" dirty="0">
                <a:latin typeface="Garamond" panose="02020404030301010803" pitchFamily="18" charset="0"/>
                <a:sym typeface="Symbol"/>
              </a:rPr>
              <a:t></a:t>
            </a:r>
            <a:r>
              <a:rPr lang="en-GB" sz="2400" dirty="0">
                <a:latin typeface="Garamond" panose="02020404030301010803" pitchFamily="18" charset="0"/>
              </a:rPr>
              <a:t> the angle of </a:t>
            </a:r>
            <a:r>
              <a:rPr lang="en-GB" sz="2400" dirty="0" smtClean="0">
                <a:latin typeface="Garamond" panose="02020404030301010803" pitchFamily="18" charset="0"/>
              </a:rPr>
              <a:t>refraction are related by</a:t>
            </a:r>
          </a:p>
          <a:p>
            <a:pPr algn="ctr"/>
            <a:r>
              <a:rPr lang="en-GB" sz="2400" i="1" dirty="0"/>
              <a:t>sin </a:t>
            </a:r>
            <a:r>
              <a:rPr lang="en-GB" sz="2400" dirty="0">
                <a:sym typeface="Symbol"/>
              </a:rPr>
              <a:t></a:t>
            </a:r>
            <a:r>
              <a:rPr lang="en-GB" sz="2400" dirty="0"/>
              <a:t>/ </a:t>
            </a:r>
            <a:r>
              <a:rPr lang="en-GB" sz="2400" i="1" dirty="0"/>
              <a:t>sin</a:t>
            </a:r>
            <a:r>
              <a:rPr lang="en-GB" sz="2400" dirty="0"/>
              <a:t> </a:t>
            </a:r>
            <a:r>
              <a:rPr lang="en-GB" sz="2400" dirty="0">
                <a:sym typeface="Symbol"/>
              </a:rPr>
              <a:t></a:t>
            </a:r>
            <a:r>
              <a:rPr lang="en-GB" sz="2400" dirty="0"/>
              <a:t> = </a:t>
            </a:r>
            <a:r>
              <a:rPr lang="en-GB" sz="2400" dirty="0" smtClean="0"/>
              <a:t>v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/v</a:t>
            </a:r>
            <a:r>
              <a:rPr lang="en-GB" sz="2400" baseline="-25000" dirty="0" smtClean="0"/>
              <a:t>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223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Founders of Modern Probability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b="0" dirty="0" smtClean="0">
                <a:latin typeface="Garamond" panose="02020404030301010803" pitchFamily="18" charset="0"/>
              </a:rPr>
              <a:t>Pierre de Fermat (160?–1665)</a:t>
            </a:r>
            <a:endParaRPr lang="en-GB" b="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1105"/>
            <a:ext cx="4040188" cy="377882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b="0" dirty="0" smtClean="0">
                <a:latin typeface="Garamond" panose="02020404030301010803" pitchFamily="18" charset="0"/>
              </a:rPr>
              <a:t>Blaise Pascal (1623–1662)</a:t>
            </a:r>
            <a:endParaRPr lang="en-GB" b="0" dirty="0">
              <a:latin typeface="Garamond" panose="02020404030301010803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54" y="2214016"/>
            <a:ext cx="3309316" cy="3951288"/>
          </a:xfrm>
        </p:spPr>
      </p:pic>
    </p:spTree>
    <p:extLst>
      <p:ext uri="{BB962C8B-B14F-4D97-AF65-F5344CB8AC3E}">
        <p14:creationId xmlns:p14="http://schemas.microsoft.com/office/powerpoint/2010/main" val="23645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/>
          <a:lstStyle/>
          <a:p>
            <a:r>
              <a:rPr lang="en-GB" sz="40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A gambling problem: the interrupted game</a:t>
            </a:r>
            <a:endParaRPr lang="en-GB" sz="4000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What is the fair division of stakes in a game which is interrupted before its conclusion?</a:t>
            </a:r>
          </a:p>
          <a:p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Example: </a:t>
            </a:r>
            <a:r>
              <a:rPr lang="en-GB" dirty="0">
                <a:latin typeface="Garamond" panose="02020404030301010803" pitchFamily="18" charset="0"/>
              </a:rPr>
              <a:t>suppose that two players agree to play a certain game </a:t>
            </a:r>
            <a:r>
              <a:rPr lang="en-GB" dirty="0" smtClean="0">
                <a:latin typeface="Garamond" panose="02020404030301010803" pitchFamily="18" charset="0"/>
              </a:rPr>
              <a:t>repeatedly to win £64; </a:t>
            </a:r>
            <a:r>
              <a:rPr lang="en-GB" dirty="0">
                <a:latin typeface="Garamond" panose="02020404030301010803" pitchFamily="18" charset="0"/>
              </a:rPr>
              <a:t>the </a:t>
            </a:r>
            <a:r>
              <a:rPr lang="en-GB" dirty="0" smtClean="0">
                <a:latin typeface="Garamond" panose="02020404030301010803" pitchFamily="18" charset="0"/>
              </a:rPr>
              <a:t>winner is </a:t>
            </a:r>
            <a:r>
              <a:rPr lang="en-GB" dirty="0">
                <a:latin typeface="Garamond" panose="02020404030301010803" pitchFamily="18" charset="0"/>
              </a:rPr>
              <a:t>the one who first wins </a:t>
            </a:r>
            <a:r>
              <a:rPr lang="en-GB" dirty="0" smtClean="0">
                <a:latin typeface="Garamond" panose="02020404030301010803" pitchFamily="18" charset="0"/>
              </a:rPr>
              <a:t>four </a:t>
            </a:r>
            <a:r>
              <a:rPr lang="en-GB" dirty="0">
                <a:latin typeface="Garamond" panose="02020404030301010803" pitchFamily="18" charset="0"/>
              </a:rPr>
              <a:t>times. </a:t>
            </a: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If the game is interrupted when one player has won </a:t>
            </a:r>
            <a:r>
              <a:rPr lang="en-GB" dirty="0" smtClean="0">
                <a:latin typeface="Garamond" panose="02020404030301010803" pitchFamily="18" charset="0"/>
              </a:rPr>
              <a:t>two </a:t>
            </a:r>
            <a:r>
              <a:rPr lang="en-GB" dirty="0">
                <a:latin typeface="Garamond" panose="02020404030301010803" pitchFamily="18" charset="0"/>
              </a:rPr>
              <a:t>games and the other player has won </a:t>
            </a:r>
            <a:r>
              <a:rPr lang="en-GB" dirty="0" smtClean="0">
                <a:latin typeface="Garamond" panose="02020404030301010803" pitchFamily="18" charset="0"/>
              </a:rPr>
              <a:t>one game, </a:t>
            </a:r>
            <a:r>
              <a:rPr lang="en-GB" dirty="0">
                <a:latin typeface="Garamond" panose="02020404030301010803" pitchFamily="18" charset="0"/>
              </a:rPr>
              <a:t>how should the </a:t>
            </a:r>
            <a:r>
              <a:rPr lang="en-GB" dirty="0" smtClean="0">
                <a:latin typeface="Garamond" panose="02020404030301010803" pitchFamily="18" charset="0"/>
              </a:rPr>
              <a:t>£64 </a:t>
            </a:r>
            <a:r>
              <a:rPr lang="en-GB" dirty="0">
                <a:latin typeface="Garamond" panose="02020404030301010803" pitchFamily="18" charset="0"/>
              </a:rPr>
              <a:t>be divided fairly between the players? </a:t>
            </a:r>
          </a:p>
          <a:p>
            <a:pPr marL="0" indent="0">
              <a:buNone/>
            </a:pPr>
            <a:endParaRPr lang="en-GB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30996</TotalTime>
  <Words>2113</Words>
  <Application>Microsoft Office PowerPoint</Application>
  <PresentationFormat>On-screen Show (4:3)</PresentationFormat>
  <Paragraphs>260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Fermat’s Theorems</vt:lpstr>
      <vt:lpstr>PowerPoint Presentation</vt:lpstr>
      <vt:lpstr>PowerPoint Presentation</vt:lpstr>
      <vt:lpstr>PowerPoint Presentation</vt:lpstr>
      <vt:lpstr>Pierre de Fermat 160? - 1665</vt:lpstr>
      <vt:lpstr>Founders of Analytic Geometry</vt:lpstr>
      <vt:lpstr>Fermat’s Principle: “nature operates by the simplest and expeditious ways and means”</vt:lpstr>
      <vt:lpstr>Founders of Modern Probability</vt:lpstr>
      <vt:lpstr>A gambling problem: the interrupted game</vt:lpstr>
      <vt:lpstr>Interrupted game: Fermat’s approach</vt:lpstr>
      <vt:lpstr>Fermat’s Number Theory</vt:lpstr>
      <vt:lpstr>Method of Infinite descent</vt:lpstr>
      <vt:lpstr>There is no right angled triangle in numbers (integers) whose area is a square</vt:lpstr>
      <vt:lpstr>There is no right angled triangle in numbers (integers) whose area is a square</vt:lpstr>
      <vt:lpstr>There is no right angled triangle in numbers (integers) whose area is a square</vt:lpstr>
      <vt:lpstr>Fermat on infinite descent</vt:lpstr>
      <vt:lpstr>Every prime of the form 4n+1 is a sum of two squares</vt:lpstr>
      <vt:lpstr>Fermat primes</vt:lpstr>
      <vt:lpstr>Fermat primes</vt:lpstr>
      <vt:lpstr>Pell’s equation </vt:lpstr>
      <vt:lpstr>Modular Arithmetic</vt:lpstr>
      <vt:lpstr>Fermat’s Little Theorem</vt:lpstr>
      <vt:lpstr>Fermat’s little theorem: Proof</vt:lpstr>
      <vt:lpstr>Primality testing</vt:lpstr>
      <vt:lpstr>RSA Algorithm</vt:lpstr>
      <vt:lpstr>Fermat’s marginal note</vt:lpstr>
      <vt:lpstr>Fermat’s marginal note</vt:lpstr>
      <vt:lpstr>Fermat’s ‘Last Theorem’</vt:lpstr>
      <vt:lpstr>The case n = 4</vt:lpstr>
      <vt:lpstr>First 200 years</vt:lpstr>
      <vt:lpstr>Sophie Germain, 1776 - 1831</vt:lpstr>
      <vt:lpstr>A False Proof, 1847</vt:lpstr>
      <vt:lpstr>Ernst Kummer 1810 - 1893</vt:lpstr>
      <vt:lpstr>PowerPoint Presentation</vt:lpstr>
      <vt:lpstr>Andrew Wiles lectures on elliptic curves</vt:lpstr>
      <vt:lpstr>The Breakthrough</vt:lpstr>
      <vt:lpstr>The Breakthrough</vt:lpstr>
      <vt:lpstr>The Breakthrough</vt:lpstr>
      <vt:lpstr>Suppose a p + b p = c p </vt:lpstr>
      <vt:lpstr>References</vt:lpstr>
      <vt:lpstr>1 pm on Tuesdays  Museum of London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Ghosts of Departed Quantities: Calculus and its Limits</dc:title>
  <dc:creator>Raymond</dc:creator>
  <cp:lastModifiedBy>Raymond</cp:lastModifiedBy>
  <cp:revision>860</cp:revision>
  <cp:lastPrinted>2014-09-14T17:36:30Z</cp:lastPrinted>
  <dcterms:created xsi:type="dcterms:W3CDTF">2012-07-24T09:09:03Z</dcterms:created>
  <dcterms:modified xsi:type="dcterms:W3CDTF">2014-09-14T17:41:02Z</dcterms:modified>
</cp:coreProperties>
</file>