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65" r:id="rId2"/>
    <p:sldId id="286" r:id="rId3"/>
    <p:sldId id="284" r:id="rId4"/>
    <p:sldId id="297" r:id="rId5"/>
    <p:sldId id="285" r:id="rId6"/>
    <p:sldId id="294" r:id="rId7"/>
    <p:sldId id="291" r:id="rId8"/>
    <p:sldId id="268" r:id="rId9"/>
    <p:sldId id="279" r:id="rId10"/>
    <p:sldId id="289" r:id="rId11"/>
    <p:sldId id="272" r:id="rId12"/>
    <p:sldId id="266" r:id="rId13"/>
    <p:sldId id="274" r:id="rId14"/>
    <p:sldId id="287" r:id="rId15"/>
    <p:sldId id="304" r:id="rId16"/>
    <p:sldId id="305" r:id="rId17"/>
    <p:sldId id="306" r:id="rId18"/>
    <p:sldId id="303" r:id="rId19"/>
    <p:sldId id="300" r:id="rId20"/>
    <p:sldId id="299" r:id="rId21"/>
    <p:sldId id="301" r:id="rId22"/>
    <p:sldId id="298" r:id="rId23"/>
    <p:sldId id="302" r:id="rId24"/>
    <p:sldId id="290" r:id="rId25"/>
  </p:sldIdLst>
  <p:sldSz cx="9144000" cy="6858000" type="screen4x3"/>
  <p:notesSz cx="6873875" cy="10063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F8634"/>
    <a:srgbClr val="B48634"/>
    <a:srgbClr val="FFFFFF"/>
    <a:srgbClr val="000000"/>
    <a:srgbClr val="CC6600"/>
    <a:srgbClr val="010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268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BD951DA-28C4-455C-9E2A-564C812D1DAF}" type="datetimeFigureOut">
              <a:rPr lang="en-US"/>
              <a:pPr/>
              <a:t>11/16/2011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268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1E496AD-6266-4C83-9CDC-C3DD0093BCA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268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58405E-57D3-4857-8512-CEA12C16E6B7}" type="datetimeFigureOut">
              <a:rPr lang="en-US"/>
              <a:pPr/>
              <a:t>11/16/2011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224" y="4780566"/>
            <a:ext cx="5499427" cy="45279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268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870315-AE6A-4AE3-85B1-00400B0D2B7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67EFFC-9A1C-4A2B-BFBB-04C4AA32CCB3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5712C3-BFC6-4FA8-855E-910EFD599BDD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4ADF-3495-4EB7-AC9A-8EEE5620A3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2EDD1-DF7D-4577-B868-C11A7A3719C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C5343-9810-4116-9B43-A8BFDD33272B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91830-FD26-48CE-842A-E92DAAA809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63673A-2B43-4D65-BBD2-CF22D5C8A6E6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6AD2B-EDE1-4738-8773-B3979C5889B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4ADF-3495-4EB7-AC9A-8EEE5620A31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6AD2B-EDE1-4738-8773-B3979C5889B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4ADF-3495-4EB7-AC9A-8EEE5620A31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6AD2B-EDE1-4738-8773-B3979C5889B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63673A-2B43-4D65-BBD2-CF22D5C8A6E6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23583D-C64A-48E0-8A2C-2B98EC617D62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3ADBD2-350A-46FB-A6D6-CE24145C85C9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53C9D-C840-4EB6-8711-C10C253BD6E0}" type="slidenum">
              <a:rPr lang="en-US"/>
              <a:pPr/>
              <a:t>5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EA51D7-CA00-49D0-9413-9C322E57380F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918379-5B16-4944-97BA-B9A3F852B997}" type="datetime1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DB8A0-076A-44B1-A091-301610FFF7E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041C9-C4DF-420B-89FC-1693791F831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724525" y="981075"/>
            <a:ext cx="31686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  <a:latin typeface="Verdana" pitchFamily="34" charset="0"/>
              </a:rPr>
              <a:t>“New Learning”</a:t>
            </a:r>
            <a:endParaRPr lang="en-US" sz="1600" i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920880" cy="720080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</a:gradFill>
          <a:ln w="12700"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8868"/>
            <a:ext cx="7920880" cy="100013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8FF23-8765-4E10-B092-5267DB41A0F5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DCF77-6F02-4C3E-9E75-0E045193C6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 userDrawn="1"/>
        </p:nvSpPr>
        <p:spPr bwMode="auto">
          <a:xfrm>
            <a:off x="971600" y="4515445"/>
            <a:ext cx="28813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400" dirty="0"/>
              <a:t>Barnard’s Inn Hall</a:t>
            </a:r>
          </a:p>
          <a:p>
            <a:pPr algn="l" eaLnBrk="0" hangingPunct="0"/>
            <a:r>
              <a:rPr lang="en-US" sz="1400" dirty="0" err="1"/>
              <a:t>Holborn</a:t>
            </a:r>
            <a:endParaRPr lang="en-US" sz="1400" dirty="0"/>
          </a:p>
          <a:p>
            <a:pPr algn="l" eaLnBrk="0" hangingPunct="0"/>
            <a:r>
              <a:rPr lang="en-US" sz="1400" dirty="0"/>
              <a:t>London EC1N 2HH</a:t>
            </a:r>
          </a:p>
          <a:p>
            <a:pPr algn="l" eaLnBrk="0" hangingPunct="0"/>
            <a:endParaRPr lang="en-US" sz="1400" dirty="0"/>
          </a:p>
          <a:p>
            <a:pPr algn="l" eaLnBrk="0" hangingPunct="0"/>
            <a:r>
              <a:rPr lang="en-US" sz="1400" dirty="0"/>
              <a:t>Tel: +44 (0)20 7831 0575</a:t>
            </a:r>
          </a:p>
          <a:p>
            <a:pPr algn="l" eaLnBrk="0" hangingPunct="0"/>
            <a:r>
              <a:rPr lang="en-US" sz="1400" dirty="0"/>
              <a:t>Fax: +44 (0)20 7831 5208</a:t>
            </a:r>
          </a:p>
          <a:p>
            <a:pPr algn="l" eaLnBrk="0" hangingPunct="0"/>
            <a:r>
              <a:rPr lang="en-US" sz="1400" dirty="0"/>
              <a:t>Email : enquiries@gresham.ac.uk</a:t>
            </a:r>
          </a:p>
          <a:p>
            <a:pPr algn="l" eaLnBrk="0" hangingPunct="0"/>
            <a:endParaRPr lang="en-US" sz="1400" b="1" dirty="0"/>
          </a:p>
        </p:txBody>
      </p:sp>
      <p:pic>
        <p:nvPicPr>
          <p:cNvPr id="11" name="Picture 10" descr="Gresham 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8064" y="4404320"/>
            <a:ext cx="3160776" cy="190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248" y="1052736"/>
            <a:ext cx="2054032" cy="5233784"/>
          </a:xfrm>
          <a:gradFill flip="none" rotWithShape="1"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10800000" scaled="1"/>
            <a:tileRect/>
          </a:gradFill>
          <a:ln>
            <a:gradFill>
              <a:gsLst>
                <a:gs pos="0">
                  <a:srgbClr val="FFFF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600000" scaled="0"/>
            </a:gradFill>
          </a:ln>
          <a:effectLst/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600" y="1052736"/>
            <a:ext cx="5760640" cy="52337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2E3C9-4239-4BB4-90A0-0C946748C619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FA5AF4-9961-4334-824A-41D12DA4A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4422"/>
            <a:ext cx="7920880" cy="5143536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262389"/>
            <a:ext cx="7920880" cy="646331"/>
          </a:xfrm>
          <a:prstGeom prst="rect">
            <a:avLst/>
          </a:prstGeo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15AC4-FC2F-4411-957A-B3A7022FB5E9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24C32-25D2-4352-85F0-83A6BCA99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2389"/>
            <a:ext cx="7920880" cy="646331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285860"/>
            <a:ext cx="3888432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285860"/>
            <a:ext cx="3892304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65AAB-24FE-4DE2-9CFE-653A0632A97D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3230-2B1B-4B45-BE99-112DBA0FE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85860"/>
            <a:ext cx="388843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000240"/>
            <a:ext cx="3888432" cy="428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39" y="1285860"/>
            <a:ext cx="3926241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000240"/>
            <a:ext cx="3926241" cy="428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354B1-3FBC-407C-B4D6-90618136C500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A176E-DF27-445D-AEC3-F157854C4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8377"/>
            <a:ext cx="7920880" cy="680343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B840C-C602-4389-B03B-B3E8EFDC1B90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0EE63-B06E-48EC-94C4-52CD093D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96BCF-F0ED-404B-9175-E51D8BE42712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164AF-14B4-4742-A2B1-7917502B0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18744"/>
            <a:ext cx="3528392" cy="8386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85728"/>
            <a:ext cx="4357718" cy="60007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951602"/>
            <a:ext cx="3528392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17FFB-2439-4340-A734-E5447F71A776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DBA7E-DB93-4867-8450-B03CC2581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19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C5DC0-DC0A-4B46-AB40-EC1FCEA4E2A0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64EC4-DE6C-4C82-A0FB-D909D941A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1438" y="71438"/>
            <a:ext cx="9001125" cy="6786562"/>
          </a:xfrm>
          <a:prstGeom prst="roundRect">
            <a:avLst>
              <a:gd name="adj" fmla="val 3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921625" cy="646113"/>
          </a:xfrm>
          <a:prstGeom prst="rect">
            <a:avLst/>
          </a:prstGeo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214438"/>
            <a:ext cx="7921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715250" y="6592888"/>
            <a:ext cx="1292225" cy="407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cy-GB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Z/Yen Group 2010</a:t>
            </a:r>
            <a:endParaRPr lang="en-US" sz="1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190A060-356D-43E2-A101-E28B68D7155C}" type="datetime3">
              <a:rPr lang="en-US"/>
              <a:pPr/>
              <a:t>16 November 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85127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C7C909E-518C-4633-8FF7-6F5783F559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 descr="Gresham crest_CMYK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79512" y="116632"/>
            <a:ext cx="654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♦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56094"/>
            <a:ext cx="7921625" cy="584775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dirty="0" smtClean="0">
                <a:latin typeface="Arial" charset="0"/>
                <a:cs typeface="Arial" charset="0"/>
              </a:rPr>
              <a:t>Wicked Economics &amp; Better Decisions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1655" cy="10001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The Price of Fish</a:t>
            </a:r>
          </a:p>
          <a:p>
            <a:pPr eaLnBrk="1" hangingPunct="1"/>
            <a:endParaRPr lang="en-US" sz="40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Making Sense Of The Way The World Really Works</a:t>
            </a:r>
          </a:p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17 November 2011</a:t>
            </a:r>
          </a:p>
        </p:txBody>
      </p:sp>
      <p:pic>
        <p:nvPicPr>
          <p:cNvPr id="4" name="Picture 3" descr="Coin (no tex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1558057" cy="1520363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Risk/Reward Approaches</a:t>
            </a:r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5344"/>
            <a:ext cx="7200800" cy="55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306938"/>
            <a:ext cx="7920880" cy="52322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Discounting Your Plaice In The Community</a:t>
            </a:r>
            <a:endParaRPr lang="en-US" sz="2800" dirty="0" smtClean="0"/>
          </a:p>
        </p:txBody>
      </p:sp>
      <p:pic>
        <p:nvPicPr>
          <p:cNvPr id="13315" name="Picture 8" descr="15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469680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3923928" y="6578600"/>
            <a:ext cx="4591050" cy="279400"/>
          </a:xfrm>
          <a:prstGeom prst="rect">
            <a:avLst/>
          </a:prstGeom>
          <a:noFill/>
          <a:ln w="25400" algn="ctr">
            <a:noFill/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 dirty="0"/>
              <a:t>[Source: http://www.tribuneindia.com/2004/20040622/nation.htm]</a:t>
            </a:r>
          </a:p>
        </p:txBody>
      </p:sp>
      <p:pic>
        <p:nvPicPr>
          <p:cNvPr id="5" name="Picture 4" descr="Keralan Fishing Nets and Bo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4788024" cy="319357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92080" y="1916832"/>
            <a:ext cx="1553928" cy="463846"/>
          </a:xfrm>
          <a:prstGeom prst="rect">
            <a:avLst/>
          </a:prstGeom>
          <a:noFill/>
          <a:ln w="25400" algn="ctr">
            <a:noFill/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cy-GB" sz="1200" dirty="0" smtClean="0"/>
              <a:t>Near Cochin, Kerala</a:t>
            </a:r>
          </a:p>
          <a:p>
            <a:r>
              <a:rPr lang="cy-GB" sz="1200" dirty="0" smtClean="0"/>
              <a:t>[Photograph by Ian]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Trading Sardines Or Eating Sardines?</a:t>
            </a:r>
            <a:endParaRPr lang="en-US" sz="3200" smtClean="0"/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207" y="1124744"/>
            <a:ext cx="5472113" cy="5472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Real Commerce?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Consilience – economics, evolution, systems, choice</a:t>
            </a:r>
          </a:p>
          <a:p>
            <a:pPr eaLnBrk="1" hangingPunct="1"/>
            <a:r>
              <a:rPr lang="en-GB" smtClean="0"/>
              <a:t>Catallactics – communities and exchange are core</a:t>
            </a:r>
          </a:p>
          <a:p>
            <a:pPr eaLnBrk="1" hangingPunct="1"/>
            <a:r>
              <a:rPr lang="en-GB" smtClean="0"/>
              <a:t>Meta-commerce goals – justified trust:</a:t>
            </a:r>
          </a:p>
          <a:p>
            <a:pPr lvl="1" eaLnBrk="1" hangingPunct="1"/>
            <a:r>
              <a:rPr lang="en-GB" smtClean="0"/>
              <a:t>communities exchanging through space – equitable globalisation &amp; trust</a:t>
            </a:r>
          </a:p>
          <a:p>
            <a:pPr lvl="1" eaLnBrk="1" hangingPunct="1"/>
            <a:r>
              <a:rPr lang="en-GB" smtClean="0"/>
              <a:t>communities transferring through time – sustainable long-term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FCF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1336"/>
            <a:ext cx="1059264" cy="103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 descr="Co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546752"/>
            <a:ext cx="1187872" cy="117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5" descr="London_accord_leaf_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5457"/>
            <a:ext cx="1224136" cy="11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Box 9"/>
          <p:cNvSpPr txBox="1">
            <a:spLocks noChangeArrowheads="1"/>
          </p:cNvSpPr>
          <p:nvPr/>
        </p:nvSpPr>
        <p:spPr bwMode="auto">
          <a:xfrm>
            <a:off x="107504" y="5805264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y-GB"/>
              <a:t>London Accord</a:t>
            </a:r>
            <a:endParaRPr lang="en-US"/>
          </a:p>
        </p:txBody>
      </p:sp>
      <p:sp>
        <p:nvSpPr>
          <p:cNvPr id="88071" name="TextBox 10"/>
          <p:cNvSpPr txBox="1">
            <a:spLocks noChangeArrowheads="1"/>
          </p:cNvSpPr>
          <p:nvPr/>
        </p:nvSpPr>
        <p:spPr bwMode="auto">
          <a:xfrm>
            <a:off x="2267744" y="580635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y-GB" dirty="0"/>
              <a:t>Financial Centre Futures</a:t>
            </a:r>
            <a:endParaRPr lang="en-US" dirty="0"/>
          </a:p>
        </p:txBody>
      </p:sp>
      <p:sp>
        <p:nvSpPr>
          <p:cNvPr id="88072" name="TextBox 11"/>
          <p:cNvSpPr txBox="1">
            <a:spLocks noChangeArrowheads="1"/>
          </p:cNvSpPr>
          <p:nvPr/>
        </p:nvSpPr>
        <p:spPr bwMode="auto">
          <a:xfrm>
            <a:off x="4644355" y="5797004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y-GB"/>
              <a:t>Meta-Commerce</a:t>
            </a:r>
            <a:endParaRPr lang="en-US"/>
          </a:p>
        </p:txBody>
      </p:sp>
      <p:sp>
        <p:nvSpPr>
          <p:cNvPr id="88073" name="TextBox 12"/>
          <p:cNvSpPr txBox="1">
            <a:spLocks noChangeArrowheads="1"/>
          </p:cNvSpPr>
          <p:nvPr/>
        </p:nvSpPr>
        <p:spPr bwMode="auto">
          <a:xfrm>
            <a:off x="7091809" y="5804644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y-GB"/>
              <a:t>Eternal Coin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y-GB" dirty="0" smtClean="0"/>
              <a:t>More Questions?</a:t>
            </a:r>
            <a:endParaRPr dirty="0"/>
          </a:p>
        </p:txBody>
      </p:sp>
      <p:sp>
        <p:nvSpPr>
          <p:cNvPr id="88077" name="Content Placeholder 16"/>
          <p:cNvSpPr>
            <a:spLocks noGrp="1"/>
          </p:cNvSpPr>
          <p:nvPr>
            <p:ph sz="half" idx="2"/>
          </p:nvPr>
        </p:nvSpPr>
        <p:spPr>
          <a:xfrm>
            <a:off x="900113" y="1196975"/>
            <a:ext cx="3892550" cy="1295921"/>
          </a:xfrm>
        </p:spPr>
        <p:txBody>
          <a:bodyPr/>
          <a:lstStyle/>
          <a:p>
            <a:endParaRPr lang="cy-GB" dirty="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None/>
            </a:pPr>
            <a:endParaRPr lang="cy-GB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cy-GB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2324" y="4606093"/>
            <a:ext cx="1251987" cy="111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Logo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556792"/>
            <a:ext cx="4064246" cy="179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Price Your Own Fish</a:t>
            </a:r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03234"/>
            <a:ext cx="7992168" cy="32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59832" y="5589240"/>
            <a:ext cx="291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Ian Harris</a:t>
            </a:r>
            <a:endParaRPr lang="en-GB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3200" dirty="0" smtClean="0"/>
              <a:t>Mainelli-English Translation Part 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Mainelli: Do you have a minute? </a:t>
            </a:r>
          </a:p>
          <a:p>
            <a:r>
              <a:rPr lang="en-US" sz="2000" dirty="0" smtClean="0"/>
              <a:t>Translation: You </a:t>
            </a:r>
            <a:r>
              <a:rPr lang="en-US" sz="2000" dirty="0" smtClean="0"/>
              <a:t>might </a:t>
            </a:r>
            <a:r>
              <a:rPr lang="en-US" sz="2000" dirty="0" smtClean="0"/>
              <a:t>as well write off the rest off the day.</a:t>
            </a:r>
          </a:p>
          <a:p>
            <a:endParaRPr lang="en-US" sz="2000" dirty="0" smtClean="0"/>
          </a:p>
          <a:p>
            <a:r>
              <a:rPr lang="en-US" sz="2000" dirty="0" smtClean="0"/>
              <a:t>Mainelli: Can you spare five minutes? </a:t>
            </a:r>
          </a:p>
          <a:p>
            <a:r>
              <a:rPr lang="en-US" sz="2000" dirty="0" smtClean="0"/>
              <a:t>Translation: You </a:t>
            </a:r>
            <a:r>
              <a:rPr lang="en-US" sz="2000" dirty="0" smtClean="0"/>
              <a:t>might </a:t>
            </a:r>
            <a:r>
              <a:rPr lang="en-US" sz="2000" dirty="0" smtClean="0"/>
              <a:t>as well write off the rest off the week.</a:t>
            </a:r>
          </a:p>
          <a:p>
            <a:endParaRPr lang="en-US" sz="2000" dirty="0" smtClean="0"/>
          </a:p>
          <a:p>
            <a:r>
              <a:rPr lang="en-US" sz="2000" dirty="0" smtClean="0"/>
              <a:t>Mainelli: Tell me if you think this is a dumb idea...... </a:t>
            </a:r>
          </a:p>
          <a:p>
            <a:r>
              <a:rPr lang="en-US" sz="2000" dirty="0" smtClean="0"/>
              <a:t>Translation: You are about to hear the most harebrained scheme ever.</a:t>
            </a:r>
          </a:p>
          <a:p>
            <a:pPr>
              <a:buNone/>
            </a:pPr>
            <a:endParaRPr lang="cy-GB" sz="2000" dirty="0" smtClean="0"/>
          </a:p>
          <a:p>
            <a:pPr>
              <a:buNone/>
            </a:pPr>
            <a:endParaRPr lang="cy-GB" sz="2000" dirty="0" smtClean="0"/>
          </a:p>
          <a:p>
            <a:pPr>
              <a:buNone/>
            </a:pPr>
            <a:r>
              <a:rPr lang="cy-GB" sz="2000" dirty="0" smtClean="0"/>
              <a:t>(Extracted from “Teach Yourself Mainelli”, Ian Harris, 1990)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3200" dirty="0" smtClean="0"/>
              <a:t>Mainelli-English Translation Part Two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Mainelli: That article is somewhere in that pile of papers over there. </a:t>
            </a:r>
          </a:p>
          <a:p>
            <a:r>
              <a:rPr lang="en-US" sz="2000" dirty="0" smtClean="0"/>
              <a:t>Translation: I haven't the faintest idea which article you mean, but I probably threw it away without looking at it.</a:t>
            </a:r>
          </a:p>
          <a:p>
            <a:endParaRPr lang="en-US" sz="2000" dirty="0" smtClean="0"/>
          </a:p>
          <a:p>
            <a:r>
              <a:rPr lang="en-US" sz="2000" dirty="0" smtClean="0"/>
              <a:t>Mainelli: That isn't really my main field of interest. </a:t>
            </a:r>
          </a:p>
          <a:p>
            <a:r>
              <a:rPr lang="en-US" sz="2000" dirty="0" smtClean="0"/>
              <a:t>Translation: I don't know anything at all about that subject.</a:t>
            </a:r>
          </a:p>
          <a:p>
            <a:endParaRPr lang="en-US" sz="2000" dirty="0" smtClean="0"/>
          </a:p>
          <a:p>
            <a:r>
              <a:rPr lang="en-US" sz="2000" dirty="0" smtClean="0"/>
              <a:t>Mainelli: I did some research on that subject at one time. </a:t>
            </a:r>
          </a:p>
          <a:p>
            <a:r>
              <a:rPr lang="en-US" sz="2000" dirty="0" smtClean="0"/>
              <a:t>Translation: I think I read an article on that in the Economist once.</a:t>
            </a:r>
          </a:p>
          <a:p>
            <a:pPr>
              <a:buNone/>
            </a:pPr>
            <a:endParaRPr lang="cy-GB" sz="2000" dirty="0" smtClean="0"/>
          </a:p>
          <a:p>
            <a:pPr>
              <a:buNone/>
            </a:pPr>
            <a:endParaRPr lang="cy-GB" sz="2000" dirty="0" smtClean="0"/>
          </a:p>
          <a:p>
            <a:pPr>
              <a:buNone/>
            </a:pPr>
            <a:r>
              <a:rPr lang="cy-GB" sz="2000" dirty="0" smtClean="0"/>
              <a:t>(Extracted from “Teach Yourself Mainelli”, Ian Harris, 1990)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1600" y="323944"/>
            <a:ext cx="7920880" cy="52322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Traditional </a:t>
            </a:r>
            <a:r>
              <a:rPr lang="en-GB" sz="2800" dirty="0" smtClean="0"/>
              <a:t>Chinese F</a:t>
            </a:r>
            <a:r>
              <a:rPr lang="en-GB" sz="2800" dirty="0" smtClean="0"/>
              <a:t>ishing, Keeps It Simple</a:t>
            </a:r>
            <a:endParaRPr lang="en-US" sz="2800" dirty="0" smtClean="0"/>
          </a:p>
        </p:txBody>
      </p:sp>
      <p:pic>
        <p:nvPicPr>
          <p:cNvPr id="7" name="Content Placeholder 6" descr="Cormorant Fisherm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480719" cy="485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cy-GB" dirty="0" smtClean="0"/>
              <a:t>Clean Business Cuisine</a:t>
            </a:r>
            <a:endParaRPr lang="en-US" dirty="0"/>
          </a:p>
        </p:txBody>
      </p:sp>
      <p:pic>
        <p:nvPicPr>
          <p:cNvPr id="5" name="Picture 4" descr="Popup Banner 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4133767" cy="5328592"/>
          </a:xfrm>
          <a:prstGeom prst="rect">
            <a:avLst/>
          </a:prstGeom>
        </p:spPr>
      </p:pic>
      <p:pic>
        <p:nvPicPr>
          <p:cNvPr id="7" name="Picture 6" descr="01San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779520" cy="5184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Fish (&amp; Chip) Stands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344" y="961838"/>
            <a:ext cx="3903312" cy="58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306938"/>
            <a:ext cx="7920880" cy="52322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Intha</a:t>
            </a:r>
            <a:r>
              <a:rPr lang="en-US" sz="2800" dirty="0" smtClean="0"/>
              <a:t> Fisherman on </a:t>
            </a:r>
            <a:r>
              <a:rPr lang="en-US" sz="2800" dirty="0" err="1" smtClean="0"/>
              <a:t>Inle</a:t>
            </a:r>
            <a:r>
              <a:rPr lang="en-US" sz="2800" dirty="0" smtClean="0"/>
              <a:t> Lake, Burma</a:t>
            </a:r>
          </a:p>
        </p:txBody>
      </p:sp>
      <p:pic>
        <p:nvPicPr>
          <p:cNvPr id="8" name="Picture 7" descr="Inle Lake Fish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480720" cy="468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1600" y="293167"/>
            <a:ext cx="7920880" cy="584775"/>
          </a:xfrm>
        </p:spPr>
        <p:txBody>
          <a:bodyPr/>
          <a:lstStyle/>
          <a:p>
            <a:pPr eaLnBrk="1" hangingPunct="1"/>
            <a:r>
              <a:rPr lang="en-GB" sz="3200" dirty="0" smtClean="0"/>
              <a:t>Old Billingsgate Market, c1977</a:t>
            </a:r>
            <a:endParaRPr lang="en-US" sz="3200" dirty="0" smtClean="0"/>
          </a:p>
        </p:txBody>
      </p:sp>
      <p:pic>
        <p:nvPicPr>
          <p:cNvPr id="6" name="Picture 5" descr="BILLINGSGATE 1977 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420" y="1334628"/>
            <a:ext cx="4541480" cy="3046872"/>
          </a:xfrm>
          <a:prstGeom prst="rect">
            <a:avLst/>
          </a:prstGeom>
        </p:spPr>
      </p:pic>
      <p:pic>
        <p:nvPicPr>
          <p:cNvPr id="5" name="Content Placeholder 4" descr="BILLINGSGATE 1977 tos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49717" y="1315212"/>
            <a:ext cx="4627210" cy="3104388"/>
          </a:xfrm>
        </p:spPr>
      </p:pic>
      <p:pic>
        <p:nvPicPr>
          <p:cNvPr id="8" name="Picture 7" descr="BILLINGSGATE 1977 scene 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0176" y="4103309"/>
            <a:ext cx="4602324" cy="2602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5373216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200" dirty="0" smtClean="0"/>
              <a:t>[Photographs by Ian]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306938"/>
            <a:ext cx="7920880" cy="52322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Commerce in the Community</a:t>
            </a:r>
            <a:endParaRPr lang="en-US" sz="2800" dirty="0" smtClean="0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2123728" y="6381328"/>
            <a:ext cx="5028790" cy="279180"/>
          </a:xfrm>
          <a:prstGeom prst="rect">
            <a:avLst/>
          </a:prstGeom>
          <a:noFill/>
          <a:ln w="25400" algn="ctr">
            <a:noFill/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 err="1" smtClean="0"/>
              <a:t>Nagarnar</a:t>
            </a:r>
            <a:r>
              <a:rPr lang="en-US" sz="1200" dirty="0" smtClean="0"/>
              <a:t> Market, </a:t>
            </a:r>
            <a:r>
              <a:rPr lang="en-US" sz="1200" dirty="0" err="1" smtClean="0"/>
              <a:t>Bastar</a:t>
            </a:r>
            <a:r>
              <a:rPr lang="en-US" sz="1200" dirty="0" smtClean="0"/>
              <a:t>, Central India. Photographs By Ian and Janie]</a:t>
            </a:r>
            <a:endParaRPr lang="en-US" sz="1200" dirty="0"/>
          </a:p>
        </p:txBody>
      </p:sp>
      <p:pic>
        <p:nvPicPr>
          <p:cNvPr id="8" name="Picture 7" descr="017 Maria Tribespeople At Nagarnar Market, Near Jagdalpur P204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232756"/>
            <a:ext cx="3699411" cy="4932548"/>
          </a:xfrm>
          <a:prstGeom prst="rect">
            <a:avLst/>
          </a:prstGeom>
        </p:spPr>
      </p:pic>
      <p:pic>
        <p:nvPicPr>
          <p:cNvPr id="10" name="Picture 9" descr="016 Maria Tribespeople At Nagarnar Market, Near Jagdalpur P101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98443"/>
            <a:ext cx="3723877" cy="496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Early Morning Fish, Sur, Oman</a:t>
            </a:r>
            <a:endParaRPr lang="en-US" sz="3200" dirty="0" smtClean="0"/>
          </a:p>
        </p:txBody>
      </p:sp>
      <p:pic>
        <p:nvPicPr>
          <p:cNvPr id="5" name="Content Placeholder 4" descr="Sur Oman Fisher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2426" y="1397000"/>
            <a:ext cx="7273548" cy="4851400"/>
          </a:xfrm>
        </p:spPr>
      </p:pic>
      <p:sp>
        <p:nvSpPr>
          <p:cNvPr id="4" name="Rectangle 3"/>
          <p:cNvSpPr/>
          <p:nvPr/>
        </p:nvSpPr>
        <p:spPr>
          <a:xfrm>
            <a:off x="3995936" y="6309320"/>
            <a:ext cx="1677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[Photograph by Janie]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Price Your Own Fish</a:t>
            </a:r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03234"/>
            <a:ext cx="7992168" cy="32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59832" y="5589240"/>
            <a:ext cx="291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Thank you!</a:t>
            </a:r>
            <a:endParaRPr lang="en-GB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30+ </a:t>
            </a:r>
            <a:r>
              <a:rPr lang="en-GB" dirty="0" smtClean="0"/>
              <a:t>Lectures: 1 Book</a:t>
            </a:r>
            <a:endParaRPr lang="en-GB" dirty="0"/>
          </a:p>
        </p:txBody>
      </p:sp>
      <p:pic>
        <p:nvPicPr>
          <p:cNvPr id="5" name="Picture 4" descr="Price of Fish 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075" y="1197352"/>
            <a:ext cx="3629165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Peek Inside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39241"/>
            <a:ext cx="3388593" cy="587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Giant Yellow Croaker</a:t>
            </a:r>
            <a:endParaRPr lang="en-US"/>
          </a:p>
        </p:txBody>
      </p:sp>
      <p:pic>
        <p:nvPicPr>
          <p:cNvPr id="705543" name="Picture 7" descr="Img249151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2736"/>
            <a:ext cx="4002087" cy="5184775"/>
          </a:xfrm>
          <a:prstGeom prst="rect">
            <a:avLst/>
          </a:prstGeom>
          <a:noFill/>
        </p:spPr>
      </p:pic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539552" y="6503418"/>
            <a:ext cx="7992888" cy="309958"/>
          </a:xfrm>
          <a:prstGeom prst="rect">
            <a:avLst/>
          </a:prstGeom>
          <a:noFill/>
          <a:ln w="25400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sz="1400" dirty="0"/>
              <a:t>[Source: </a:t>
            </a:r>
            <a:r>
              <a:rPr lang="en-US" sz="1400" dirty="0"/>
              <a:t>http://news.sohu.com/20070403/n249151441.shtml]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9940"/>
            <a:ext cx="7920880" cy="1077218"/>
          </a:xfrm>
        </p:spPr>
        <p:txBody>
          <a:bodyPr/>
          <a:lstStyle/>
          <a:p>
            <a:r>
              <a:rPr lang="en-GB" sz="3200" dirty="0" smtClean="0"/>
              <a:t>2,000,000 Years of Commerce and We Still Don’t Know The Price Of Fish</a:t>
            </a:r>
            <a:endParaRPr lang="en-GB" sz="3200" dirty="0"/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87152"/>
            <a:ext cx="7219950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036" y="6608385"/>
            <a:ext cx="2573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[Photo courtesy of Nicolas Mainelli]</a:t>
            </a:r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The Way The World Really Works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99150"/>
            <a:ext cx="4104456" cy="40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418980" cy="335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153466" cy="40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Great Debates</a:t>
            </a:r>
            <a:endParaRPr lang="en-US" smtClean="0"/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1619250" cy="2159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80728"/>
            <a:ext cx="1860500" cy="14012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24" name="Picture 13" descr="MPj043877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9440" y="5229200"/>
            <a:ext cx="195456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5400600"/>
            <a:ext cx="2152336" cy="1484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pPr eaLnBrk="1" hangingPunct="1"/>
            <a:r>
              <a:rPr lang="en-GB" dirty="0" smtClean="0"/>
              <a:t>Real Commerce Road Map</a:t>
            </a:r>
          </a:p>
        </p:txBody>
      </p:sp>
      <p:sp>
        <p:nvSpPr>
          <p:cNvPr id="20483" name="Oval 2"/>
          <p:cNvSpPr>
            <a:spLocks noChangeArrowheads="1"/>
          </p:cNvSpPr>
          <p:nvPr/>
        </p:nvSpPr>
        <p:spPr bwMode="auto">
          <a:xfrm>
            <a:off x="4867275" y="4943475"/>
            <a:ext cx="271463" cy="1409700"/>
          </a:xfrm>
          <a:prstGeom prst="ellipse">
            <a:avLst/>
          </a:prstGeom>
          <a:noFill/>
          <a:ln w="38100" algn="ctr">
            <a:solidFill>
              <a:srgbClr val="80008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042988" y="2284413"/>
            <a:ext cx="1976437" cy="12017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1800" b="1"/>
              <a:t>Evolution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042988" y="4837113"/>
            <a:ext cx="1976437" cy="12017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1800" b="1"/>
              <a:t>Choice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862763" y="2284413"/>
            <a:ext cx="1976437" cy="12017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GB" sz="1800" b="1"/>
              <a:t>Equitable</a:t>
            </a:r>
            <a:endParaRPr lang="en-US" sz="1800" b="1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075113" y="3636963"/>
            <a:ext cx="1630362" cy="1050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GB" sz="1800" b="1"/>
              <a:t>Commerce</a:t>
            </a:r>
            <a:endParaRPr lang="en-US" sz="1800" b="1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862763" y="4837113"/>
            <a:ext cx="1976437" cy="12017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GB" sz="1800" b="1"/>
              <a:t>Sustainable</a:t>
            </a:r>
            <a:endParaRPr lang="en-US" sz="1800" b="1"/>
          </a:p>
        </p:txBody>
      </p:sp>
      <p:cxnSp>
        <p:nvCxnSpPr>
          <p:cNvPr id="20489" name="AutoShape 9"/>
          <p:cNvCxnSpPr>
            <a:cxnSpLocks noChangeShapeType="1"/>
          </p:cNvCxnSpPr>
          <p:nvPr/>
        </p:nvCxnSpPr>
        <p:spPr bwMode="auto">
          <a:xfrm rot="10800000" flipV="1">
            <a:off x="3738563" y="5256213"/>
            <a:ext cx="2314575" cy="673100"/>
          </a:xfrm>
          <a:prstGeom prst="curvedConnector3">
            <a:avLst>
              <a:gd name="adj1" fmla="val 45917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0490" name="AutoShape 10"/>
          <p:cNvCxnSpPr>
            <a:cxnSpLocks noChangeShapeType="1"/>
            <a:stCxn id="20487" idx="3"/>
            <a:endCxn id="20486" idx="1"/>
          </p:cNvCxnSpPr>
          <p:nvPr/>
        </p:nvCxnSpPr>
        <p:spPr bwMode="auto">
          <a:xfrm flipV="1">
            <a:off x="5722938" y="2886075"/>
            <a:ext cx="1122362" cy="12763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0491" name="AutoShape 11"/>
          <p:cNvCxnSpPr>
            <a:cxnSpLocks noChangeShapeType="1"/>
          </p:cNvCxnSpPr>
          <p:nvPr/>
        </p:nvCxnSpPr>
        <p:spPr bwMode="auto">
          <a:xfrm>
            <a:off x="3017838" y="2674938"/>
            <a:ext cx="1039812" cy="1277937"/>
          </a:xfrm>
          <a:prstGeom prst="curvedConnector3">
            <a:avLst>
              <a:gd name="adj1" fmla="val 49931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0492" name="AutoShape 12"/>
          <p:cNvCxnSpPr>
            <a:cxnSpLocks noChangeShapeType="1"/>
          </p:cNvCxnSpPr>
          <p:nvPr/>
        </p:nvCxnSpPr>
        <p:spPr bwMode="auto">
          <a:xfrm flipV="1">
            <a:off x="3017838" y="4468813"/>
            <a:ext cx="1039812" cy="1276350"/>
          </a:xfrm>
          <a:prstGeom prst="curvedConnector3">
            <a:avLst>
              <a:gd name="adj1" fmla="val 49931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932363" y="2073275"/>
            <a:ext cx="271462" cy="1409700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cxnSp>
        <p:nvCxnSpPr>
          <p:cNvPr id="20494" name="AutoShape 14"/>
          <p:cNvCxnSpPr>
            <a:cxnSpLocks noChangeShapeType="1"/>
          </p:cNvCxnSpPr>
          <p:nvPr/>
        </p:nvCxnSpPr>
        <p:spPr bwMode="auto">
          <a:xfrm rot="10800000" flipV="1">
            <a:off x="3746500" y="2543175"/>
            <a:ext cx="2444750" cy="450850"/>
          </a:xfrm>
          <a:prstGeom prst="curvedConnector3">
            <a:avLst>
              <a:gd name="adj1" fmla="val 49986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0495" name="AutoShape 15"/>
          <p:cNvCxnSpPr>
            <a:cxnSpLocks noChangeShapeType="1"/>
            <a:stCxn id="20487" idx="3"/>
            <a:endCxn id="20488" idx="1"/>
          </p:cNvCxnSpPr>
          <p:nvPr/>
        </p:nvCxnSpPr>
        <p:spPr bwMode="auto">
          <a:xfrm>
            <a:off x="5722938" y="4162425"/>
            <a:ext cx="1122362" cy="12763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000000"/>
            </a:solidFill>
            <a:round/>
            <a:headEnd/>
            <a:tailEnd type="triangle" w="sm" len="sm"/>
          </a:ln>
        </p:spPr>
      </p:cxn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411413" y="638175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Economics</a:t>
            </a:r>
            <a:endParaRPr lang="en-US" sz="1800" b="1"/>
          </a:p>
        </p:txBody>
      </p:sp>
      <p:cxnSp>
        <p:nvCxnSpPr>
          <p:cNvPr id="20497" name="AutoShape 17"/>
          <p:cNvCxnSpPr>
            <a:cxnSpLocks noChangeShapeType="1"/>
            <a:stCxn id="20496" idx="3"/>
          </p:cNvCxnSpPr>
          <p:nvPr/>
        </p:nvCxnSpPr>
        <p:spPr bwMode="auto">
          <a:xfrm flipV="1">
            <a:off x="3814763" y="6092825"/>
            <a:ext cx="973137" cy="473075"/>
          </a:xfrm>
          <a:prstGeom prst="curvedConnector3">
            <a:avLst>
              <a:gd name="adj1" fmla="val 4991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13450" y="1557338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Systems</a:t>
            </a:r>
            <a:endParaRPr lang="en-US" sz="1800" b="1"/>
          </a:p>
        </p:txBody>
      </p:sp>
      <p:cxnSp>
        <p:nvCxnSpPr>
          <p:cNvPr id="20499" name="AutoShape 19"/>
          <p:cNvCxnSpPr>
            <a:cxnSpLocks noChangeShapeType="1"/>
            <a:stCxn id="20498" idx="1"/>
          </p:cNvCxnSpPr>
          <p:nvPr/>
        </p:nvCxnSpPr>
        <p:spPr bwMode="auto">
          <a:xfrm rot="10800000" flipV="1">
            <a:off x="5222875" y="1741488"/>
            <a:ext cx="790575" cy="5222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7327</TotalTime>
  <Words>460</Words>
  <Application>Microsoft Office PowerPoint</Application>
  <PresentationFormat>On-screen Show (4:3)</PresentationFormat>
  <Paragraphs>109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Wicked Economics &amp; Better Decisions</vt:lpstr>
      <vt:lpstr>Fish (&amp; Chip) Stands</vt:lpstr>
      <vt:lpstr>30+ Lectures: 1 Book</vt:lpstr>
      <vt:lpstr>Peek Inside</vt:lpstr>
      <vt:lpstr>Giant Yellow Croaker</vt:lpstr>
      <vt:lpstr>2,000,000 Years of Commerce and We Still Don’t Know The Price Of Fish</vt:lpstr>
      <vt:lpstr>The Way The World Really Works</vt:lpstr>
      <vt:lpstr>Great Debates</vt:lpstr>
      <vt:lpstr>Real Commerce Road Map</vt:lpstr>
      <vt:lpstr>Risk/Reward Approaches</vt:lpstr>
      <vt:lpstr>Discounting Your Plaice In The Community</vt:lpstr>
      <vt:lpstr>Trading Sardines Or Eating Sardines?</vt:lpstr>
      <vt:lpstr>What Is Real Commerce?</vt:lpstr>
      <vt:lpstr>More Questions?</vt:lpstr>
      <vt:lpstr>Price Your Own Fish</vt:lpstr>
      <vt:lpstr>Mainelli-English Translation Part One</vt:lpstr>
      <vt:lpstr>Mainelli-English Translation Part Two</vt:lpstr>
      <vt:lpstr>Traditional Chinese Fishing, Keeps It Simple</vt:lpstr>
      <vt:lpstr>Clean Business Cuisine</vt:lpstr>
      <vt:lpstr>Intha Fisherman on Inle Lake, Burma</vt:lpstr>
      <vt:lpstr>Old Billingsgate Market, c1977</vt:lpstr>
      <vt:lpstr>Commerce in the Community</vt:lpstr>
      <vt:lpstr>Early Morning Fish, Sur, Oman</vt:lpstr>
      <vt:lpstr>Price Your Own Fish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zyn-stephanie</dc:creator>
  <cp:lastModifiedBy>zyn-ian1</cp:lastModifiedBy>
  <cp:revision>241</cp:revision>
  <dcterms:created xsi:type="dcterms:W3CDTF">2010-01-14T16:44:58Z</dcterms:created>
  <dcterms:modified xsi:type="dcterms:W3CDTF">2011-11-16T17:49:15Z</dcterms:modified>
</cp:coreProperties>
</file>