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</p:sldMasterIdLst>
  <p:notesMasterIdLst>
    <p:notesMasterId r:id="rId21"/>
  </p:notesMasterIdLst>
  <p:sldIdLst>
    <p:sldId id="258" r:id="rId2"/>
    <p:sldId id="257" r:id="rId3"/>
    <p:sldId id="260" r:id="rId4"/>
    <p:sldId id="266" r:id="rId5"/>
    <p:sldId id="267" r:id="rId6"/>
    <p:sldId id="294" r:id="rId7"/>
    <p:sldId id="292" r:id="rId8"/>
    <p:sldId id="271" r:id="rId9"/>
    <p:sldId id="272" r:id="rId10"/>
    <p:sldId id="274" r:id="rId11"/>
    <p:sldId id="270" r:id="rId12"/>
    <p:sldId id="279" r:id="rId13"/>
    <p:sldId id="275" r:id="rId14"/>
    <p:sldId id="277" r:id="rId15"/>
    <p:sldId id="286" r:id="rId16"/>
    <p:sldId id="284" r:id="rId17"/>
    <p:sldId id="283" r:id="rId18"/>
    <p:sldId id="289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96" autoAdjust="0"/>
  </p:normalViewPr>
  <p:slideViewPr>
    <p:cSldViewPr snapToGrid="0" snapToObjects="1">
      <p:cViewPr varScale="1">
        <p:scale>
          <a:sx n="74" d="100"/>
          <a:sy n="74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-6552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E1F3B-F214-C446-817D-D05CE520AFBA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E3492-1C82-B84E-8C7C-ABE36223E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24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5791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302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86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34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343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95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1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637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714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E3492-1C82-B84E-8C7C-ABE36223ECB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107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E082B38-F839-5D4E-BBDF-53E8A25BF518}" type="datetimeFigureOut">
              <a:rPr lang="en-US" smtClean="0"/>
              <a:pPr/>
              <a:t>10/22/2012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963F765-ACDC-7541-9F08-3D5150E0CF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imdb.com/title/tt1606375/fullcredit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461428"/>
            <a:ext cx="80422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Acting on Evidence:</a:t>
            </a:r>
          </a:p>
          <a:p>
            <a:r>
              <a:rPr lang="en-US" sz="3200" dirty="0" smtClean="0"/>
              <a:t>Medical Advice and Historical Drama</a:t>
            </a:r>
          </a:p>
          <a:p>
            <a:endParaRPr lang="en-US" sz="3200" dirty="0"/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Professor John Powell, 18 October 2012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sualty_1909_tx_car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057" y="3814879"/>
            <a:ext cx="2764910" cy="1824152"/>
          </a:xfrm>
          <a:prstGeom prst="rect">
            <a:avLst/>
          </a:prstGeom>
        </p:spPr>
      </p:pic>
      <p:pic>
        <p:nvPicPr>
          <p:cNvPr id="6" name="Picture 5" descr="DowntonAbbey.jpe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9872" y="3814879"/>
            <a:ext cx="2736906" cy="2193904"/>
          </a:xfrm>
          <a:prstGeom prst="rect">
            <a:avLst/>
          </a:prstGeom>
        </p:spPr>
      </p:pic>
      <p:pic>
        <p:nvPicPr>
          <p:cNvPr id="7" name="Picture 6" descr="m3_spanish_flu_the_forgotten_fall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9578" y="3407534"/>
            <a:ext cx="1950937" cy="26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0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1912-677pxx45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867" y="571500"/>
            <a:ext cx="7071078" cy="47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10-17 at 15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6311" y="754944"/>
            <a:ext cx="4291189" cy="496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4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404761"/>
            <a:ext cx="5727700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3354211"/>
            <a:ext cx="5727700" cy="15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5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nerpros cop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4722" y="1961445"/>
            <a:ext cx="4064000" cy="2631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579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houston-250pxx0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1462" y="1587500"/>
            <a:ext cx="4180205" cy="27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3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17 at 17.0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111" y="1461912"/>
            <a:ext cx="7032813" cy="33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84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P17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723" y="881945"/>
            <a:ext cx="4460274" cy="2963333"/>
          </a:xfrm>
          <a:prstGeom prst="rect">
            <a:avLst/>
          </a:prstGeom>
        </p:spPr>
      </p:pic>
      <p:pic>
        <p:nvPicPr>
          <p:cNvPr id="5" name="Picture 4" descr="dr_henry_he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278" y="2305935"/>
            <a:ext cx="2815167" cy="38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06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 Head Ope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778" y="489654"/>
            <a:ext cx="3958166" cy="2968625"/>
          </a:xfrm>
          <a:prstGeom prst="rect">
            <a:avLst/>
          </a:prstGeom>
        </p:spPr>
      </p:pic>
      <p:pic>
        <p:nvPicPr>
          <p:cNvPr id="5" name="Picture 4" descr="RiversAndHenry-lo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9900" y="3422650"/>
            <a:ext cx="41275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9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23-1.extra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7111" y="0"/>
            <a:ext cx="4522611" cy="65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14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443" y="1023055"/>
            <a:ext cx="68225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“An </a:t>
            </a:r>
            <a:r>
              <a:rPr lang="en-US" dirty="0">
                <a:latin typeface="Cambria"/>
                <a:cs typeface="Cambria"/>
              </a:rPr>
              <a:t>incision 6 1/2 in. (16'5 cm.) long was made in the outer </a:t>
            </a:r>
            <a:r>
              <a:rPr lang="en-US" dirty="0" err="1">
                <a:latin typeface="Cambria"/>
                <a:cs typeface="Cambria"/>
              </a:rPr>
              <a:t>bicipital</a:t>
            </a:r>
            <a:r>
              <a:rPr lang="en-US" dirty="0">
                <a:latin typeface="Cambria"/>
                <a:cs typeface="Cambria"/>
              </a:rPr>
              <a:t> fossa extending along the axial line of the left upper extremity ; this wound was almost exactly bisected by the fold of the elbow. After turning back the skin, the supinator </a:t>
            </a:r>
            <a:r>
              <a:rPr lang="en-US" dirty="0" err="1">
                <a:latin typeface="Cambria"/>
                <a:cs typeface="Cambria"/>
              </a:rPr>
              <a:t>longus</a:t>
            </a:r>
            <a:r>
              <a:rPr lang="en-US" dirty="0">
                <a:latin typeface="Cambria"/>
                <a:cs typeface="Cambria"/>
              </a:rPr>
              <a:t> was hooked outwards, and the radial nerve (ramus </a:t>
            </a:r>
            <a:r>
              <a:rPr lang="en-US" dirty="0" err="1">
                <a:latin typeface="Cambria"/>
                <a:cs typeface="Cambria"/>
              </a:rPr>
              <a:t>superficialis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err="1">
                <a:latin typeface="Cambria"/>
                <a:cs typeface="Cambria"/>
              </a:rPr>
              <a:t>nervi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err="1">
                <a:latin typeface="Cambria"/>
                <a:cs typeface="Cambria"/>
              </a:rPr>
              <a:t>radialis</a:t>
            </a:r>
            <a:r>
              <a:rPr lang="en-US" dirty="0">
                <a:latin typeface="Cambria"/>
                <a:cs typeface="Cambria"/>
              </a:rPr>
              <a:t>) was divided at the point where it arises from the </a:t>
            </a:r>
            <a:r>
              <a:rPr lang="en-US" dirty="0" err="1">
                <a:latin typeface="Cambria"/>
                <a:cs typeface="Cambria"/>
              </a:rPr>
              <a:t>musculo</a:t>
            </a:r>
            <a:r>
              <a:rPr lang="en-US" dirty="0">
                <a:latin typeface="Cambria"/>
                <a:cs typeface="Cambria"/>
              </a:rPr>
              <a:t>-spiral (N. </a:t>
            </a:r>
            <a:r>
              <a:rPr lang="en-US" dirty="0" err="1">
                <a:latin typeface="Cambria"/>
                <a:cs typeface="Cambria"/>
              </a:rPr>
              <a:t>radialis</a:t>
            </a:r>
            <a:r>
              <a:rPr lang="en-US" dirty="0">
                <a:latin typeface="Cambria"/>
                <a:cs typeface="Cambria"/>
              </a:rPr>
              <a:t>). A small portion was excised, and the ends united with two fine silk sutures. The external cutaneous nerve (N. </a:t>
            </a:r>
            <a:r>
              <a:rPr lang="en-US" dirty="0" err="1">
                <a:latin typeface="Cambria"/>
                <a:cs typeface="Cambria"/>
              </a:rPr>
              <a:t>cutaneus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err="1">
                <a:latin typeface="Cambria"/>
                <a:cs typeface="Cambria"/>
              </a:rPr>
              <a:t>antibrachii</a:t>
            </a:r>
            <a:r>
              <a:rPr lang="en-US" dirty="0">
                <a:latin typeface="Cambria"/>
                <a:cs typeface="Cambria"/>
              </a:rPr>
              <a:t> </a:t>
            </a:r>
            <a:r>
              <a:rPr lang="en-US" dirty="0" err="1">
                <a:latin typeface="Cambria"/>
                <a:cs typeface="Cambria"/>
              </a:rPr>
              <a:t>lateralis</a:t>
            </a:r>
            <a:r>
              <a:rPr lang="en-US" dirty="0">
                <a:latin typeface="Cambria"/>
                <a:cs typeface="Cambria"/>
              </a:rPr>
              <a:t>) was also divided where it perforates the fascia, above the point where its two branches are given off to supply the anterior and posterior aspects of the pre-axial half of the forearm. The nerve was sutured with fine silk, and the wound was closed with silk sutures, without drainage. The limb was put up on a splint with the forearm flexed at the elbow, and the whole hand was left free for testing. The wound healed by first intention</a:t>
            </a:r>
            <a:r>
              <a:rPr lang="en-US" dirty="0" smtClean="0">
                <a:latin typeface="Cambria"/>
                <a:cs typeface="Cambria"/>
              </a:rPr>
              <a:t>.”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role of the medical advisor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Concept</a:t>
            </a:r>
          </a:p>
          <a:p>
            <a:r>
              <a:rPr lang="en-US" dirty="0" smtClean="0"/>
              <a:t>Treatment</a:t>
            </a:r>
          </a:p>
          <a:p>
            <a:r>
              <a:rPr lang="en-US" dirty="0" smtClean="0"/>
              <a:t>First script</a:t>
            </a:r>
          </a:p>
          <a:p>
            <a:r>
              <a:rPr lang="en-US" dirty="0" smtClean="0"/>
              <a:t>Series scripts</a:t>
            </a:r>
          </a:p>
          <a:p>
            <a:r>
              <a:rPr lang="en-US" dirty="0" smtClean="0"/>
              <a:t>Production</a:t>
            </a:r>
          </a:p>
          <a:p>
            <a:r>
              <a:rPr lang="en-US" dirty="0" smtClean="0"/>
              <a:t>Post-production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19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uthenticity </a:t>
            </a:r>
            <a:r>
              <a:rPr lang="en-US" dirty="0" err="1" smtClean="0"/>
              <a:t>vs</a:t>
            </a:r>
            <a:r>
              <a:rPr lang="en-US" dirty="0" smtClean="0"/>
              <a:t> drama?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24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17 at 14.52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7566"/>
            <a:ext cx="9144000" cy="527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2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17 at 14.5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934" y="373945"/>
            <a:ext cx="7024511" cy="628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34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gottenfalle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000" y="889000"/>
            <a:ext cx="3556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87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sualty_1909_tx_card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70" b="9070"/>
          <a:stretch>
            <a:fillRect/>
          </a:stretch>
        </p:blipFill>
        <p:spPr>
          <a:xfrm>
            <a:off x="1160215" y="941125"/>
            <a:ext cx="6859380" cy="3704552"/>
          </a:xfrm>
        </p:spPr>
      </p:pic>
    </p:spTree>
    <p:extLst>
      <p:ext uri="{BB962C8B-B14F-4D97-AF65-F5344CB8AC3E}">
        <p14:creationId xmlns:p14="http://schemas.microsoft.com/office/powerpoint/2010/main" xmlns="" val="30699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 Hea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8111" y="3922889"/>
            <a:ext cx="3492500" cy="2320359"/>
          </a:xfrm>
          <a:prstGeom prst="rect">
            <a:avLst/>
          </a:prstGeom>
        </p:spPr>
      </p:pic>
      <p:pic>
        <p:nvPicPr>
          <p:cNvPr id="6" name="Picture 5" descr="willhouston2-250pxx0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5833" y="2159000"/>
            <a:ext cx="3175000" cy="2540000"/>
          </a:xfrm>
          <a:prstGeom prst="rect">
            <a:avLst/>
          </a:prstGeom>
        </p:spPr>
      </p:pic>
      <p:pic>
        <p:nvPicPr>
          <p:cNvPr id="5" name="Picture 4" descr="Paul_Hilton_op-250pxx0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778" y="593159"/>
            <a:ext cx="3175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4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sualty_1909_Image_47_1-677pxx451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4700" y="1382889"/>
            <a:ext cx="5031363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2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435</TotalTime>
  <Words>73</Words>
  <Application>Microsoft Office PowerPoint</Application>
  <PresentationFormat>On-screen Show (4:3)</PresentationFormat>
  <Paragraphs>24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Breeze</vt:lpstr>
      <vt:lpstr>Slide 1</vt:lpstr>
      <vt:lpstr>The role of the medical advisor</vt:lpstr>
      <vt:lpstr>authenticity vs drama?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Powell</dc:creator>
  <cp:lastModifiedBy>Lauren</cp:lastModifiedBy>
  <cp:revision>61</cp:revision>
  <dcterms:created xsi:type="dcterms:W3CDTF">2012-10-12T15:30:02Z</dcterms:created>
  <dcterms:modified xsi:type="dcterms:W3CDTF">2012-10-22T14:38:56Z</dcterms:modified>
</cp:coreProperties>
</file>