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1pPr>
    <a:lvl2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2pPr>
    <a:lvl3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3pPr>
    <a:lvl4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4pPr>
    <a:lvl5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5pPr>
    <a:lvl6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6pPr>
    <a:lvl7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7pPr>
    <a:lvl8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8pPr>
    <a:lvl9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CE0F1"/>
          </a:solidFill>
        </a:fill>
      </a:tcStyle>
    </a:wholeTbl>
    <a:band2H>
      <a:tcTxStyle/>
      <a:tcStyle>
        <a:tcBdr/>
        <a:fill>
          <a:solidFill>
            <a:srgbClr val="E7F0F8"/>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Row>
  </a:tblStyle>
  <a:tblStyle styleId="{C7B018BB-80A7-4F77-B60F-C8B233D01FF8}" styleName="">
    <a:tblBg/>
    <a:wholeTbl>
      <a:tcTxStyle b="on"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D9E8D1"/>
          </a:solidFill>
        </a:fill>
      </a:tcStyle>
    </a:wholeTbl>
    <a:band2H>
      <a:tcTxStyle/>
      <a:tcStyle>
        <a:tcBdr/>
        <a:fill>
          <a:solidFill>
            <a:srgbClr val="EDF4E9"/>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Row>
  </a:tblStyle>
  <a:tblStyle styleId="{EEE7283C-3CF3-47DC-8721-378D4A62B228}" styleName="">
    <a:tblBg/>
    <a:wholeTbl>
      <a:tcTxStyle b="on"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EACBD1"/>
          </a:solidFill>
        </a:fill>
      </a:tcStyle>
    </a:wholeTbl>
    <a:band2H>
      <a:tcTxStyle/>
      <a:tcStyle>
        <a:tcBdr/>
        <a:fill>
          <a:solidFill>
            <a:srgbClr val="F5E7E9"/>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Row>
  </a:tblStyle>
  <a:tblStyle styleId="{CF821DB8-F4EB-4A41-A1BA-3FCAFE7338EE}" styleName="">
    <a:tblBg/>
    <a:wholeTbl>
      <a:tcTxStyle b="on" i="off">
        <a:font>
          <a:latin typeface="DIN Condensed"/>
          <a:ea typeface="DIN Condensed"/>
          <a:cs typeface="DIN Condensed"/>
        </a:font>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838787"/>
          </a:solidFill>
        </a:fill>
      </a:tcStyle>
    </a:band2H>
    <a:firstCol>
      <a:tcTxStyle b="on" i="off">
        <a:font>
          <a:latin typeface="DIN Condensed"/>
          <a:ea typeface="DIN Condensed"/>
          <a:cs typeface="DIN Condensed"/>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N Condensed"/>
          <a:ea typeface="DIN Condensed"/>
          <a:cs typeface="DIN Condensed"/>
        </a:font>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838787"/>
          </a:solidFill>
        </a:fill>
      </a:tcStyle>
    </a:lastRow>
    <a:firstRow>
      <a:tcTxStyle b="on" i="off">
        <a:font>
          <a:latin typeface="DIN Condensed"/>
          <a:ea typeface="DIN Condensed"/>
          <a:cs typeface="DIN Condensed"/>
        </a:font>
        <a:srgbClr val="838787"/>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BCBCB"/>
          </a:solidFill>
        </a:fill>
      </a:tcStyle>
    </a:wholeTbl>
    <a:band2H>
      <a:tcTxStyle/>
      <a:tcStyle>
        <a:tcBdr/>
        <a:fill>
          <a:solidFill>
            <a:srgbClr val="E7E7E7"/>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Row>
  </a:tblStyle>
  <a:tblStyle styleId="{2708684C-4D16-4618-839F-0558EEFCDFE6}" styleName="">
    <a:tblBg/>
    <a:wholeTb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wholeTbl>
    <a:band2H>
      <a:tcTxStyle/>
      <a:tcStyle>
        <a:tcBdr/>
        <a:fill>
          <a:solidFill>
            <a:srgbClr val="FFFFFF"/>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508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254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p:cViewPr varScale="1">
        <p:scale>
          <a:sx n="56" d="100"/>
          <a:sy n="56" d="100"/>
        </p:scale>
        <p:origin x="1550" y="3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8517177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Title Text</a:t>
            </a:r>
          </a:p>
        </p:txBody>
      </p:sp>
      <p:sp>
        <p:nvSpPr>
          <p:cNvPr id="13" name="Shape 1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04" name="Shape 104"/>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105" name="Shape 105"/>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body" idx="13"/>
          </p:nvPr>
        </p:nvSpPr>
        <p:spPr>
          <a:xfrm>
            <a:off x="406400" y="2743200"/>
            <a:ext cx="121920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endParaRPr/>
          </a:p>
        </p:txBody>
      </p:sp>
      <p:sp>
        <p:nvSpPr>
          <p:cNvPr id="107" name="Shape 10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14" name="Shape 114"/>
          <p:cNvSpPr>
            <a:spLocks noGrp="1"/>
          </p:cNvSpPr>
          <p:nvPr>
            <p:ph type="pic" sz="half" idx="13"/>
          </p:nvPr>
        </p:nvSpPr>
        <p:spPr>
          <a:xfrm>
            <a:off x="6503154" y="0"/>
            <a:ext cx="6502401" cy="4864100"/>
          </a:xfrm>
          <a:prstGeom prst="rect">
            <a:avLst/>
          </a:prstGeom>
        </p:spPr>
        <p:txBody>
          <a:bodyPr lIns="91439" tIns="45719" rIns="91439" bIns="45719" anchor="t">
            <a:noAutofit/>
          </a:bodyPr>
          <a:lstStyle/>
          <a:p>
            <a:endParaRPr/>
          </a:p>
        </p:txBody>
      </p:sp>
      <p:sp>
        <p:nvSpPr>
          <p:cNvPr id="115" name="Shape 115"/>
          <p:cNvSpPr>
            <a:spLocks noGrp="1"/>
          </p:cNvSpPr>
          <p:nvPr>
            <p:ph type="pic" sz="half" idx="14"/>
          </p:nvPr>
        </p:nvSpPr>
        <p:spPr>
          <a:xfrm>
            <a:off x="6502400" y="4902200"/>
            <a:ext cx="6502400" cy="4864100"/>
          </a:xfrm>
          <a:prstGeom prst="rect">
            <a:avLst/>
          </a:prstGeom>
        </p:spPr>
        <p:txBody>
          <a:bodyPr lIns="91439" tIns="45719" rIns="91439" bIns="45719" anchor="t">
            <a:noAutofit/>
          </a:bodyPr>
          <a:lstStyle/>
          <a:p>
            <a:endParaRPr/>
          </a:p>
        </p:txBody>
      </p:sp>
      <p:sp>
        <p:nvSpPr>
          <p:cNvPr id="116" name="Shape 116"/>
          <p:cNvSpPr>
            <a:spLocks noGrp="1"/>
          </p:cNvSpPr>
          <p:nvPr>
            <p:ph type="pic" idx="15"/>
          </p:nvPr>
        </p:nvSpPr>
        <p:spPr>
          <a:xfrm>
            <a:off x="0" y="0"/>
            <a:ext cx="6468534"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24" name="Shape 124"/>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125" name="Shape 125"/>
          <p:cNvSpPr/>
          <p:nvPr/>
        </p:nvSpPr>
        <p:spPr>
          <a:xfrm>
            <a:off x="469900" y="2362200"/>
            <a:ext cx="12065001"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defRPr>
            </a:pPr>
            <a:endParaRPr/>
          </a:p>
        </p:txBody>
      </p:sp>
      <p:sp>
        <p:nvSpPr>
          <p:cNvPr id="126" name="Shape 126"/>
          <p:cNvSpPr>
            <a:spLocks noGrp="1"/>
          </p:cNvSpPr>
          <p:nvPr>
            <p:ph type="body" sz="quarter" idx="1"/>
          </p:nvPr>
        </p:nvSpPr>
        <p:spPr>
          <a:xfrm>
            <a:off x="889000" y="2908300"/>
            <a:ext cx="11226800" cy="129794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127" name="Shape 127"/>
          <p:cNvSpPr>
            <a:spLocks noGrp="1"/>
          </p:cNvSpPr>
          <p:nvPr>
            <p:ph type="body" sz="quarter" idx="13"/>
          </p:nvPr>
        </p:nvSpPr>
        <p:spPr>
          <a:xfrm>
            <a:off x="406400" y="7789333"/>
            <a:ext cx="12192000" cy="863602"/>
          </a:xfrm>
          <a:prstGeom prst="rect">
            <a:avLst/>
          </a:prstGeom>
        </p:spPr>
        <p:txBody>
          <a:bodyPr anchor="t"/>
          <a:lstStyle/>
          <a:p>
            <a:pPr algn="r" defTabSz="484886">
              <a:spcBef>
                <a:spcPts val="0"/>
              </a:spcBef>
              <a:defRPr sz="4980" cap="none">
                <a:solidFill>
                  <a:srgbClr val="838787"/>
                </a:solidFill>
                <a:latin typeface="DIN Condensed"/>
                <a:ea typeface="DIN Condensed"/>
                <a:cs typeface="DIN Condensed"/>
                <a:sym typeface="DIN Condensed"/>
              </a:defRPr>
            </a:pPr>
            <a:endParaRPr/>
          </a:p>
        </p:txBody>
      </p:sp>
      <p:sp>
        <p:nvSpPr>
          <p:cNvPr id="128" name="Shape 128"/>
          <p:cNvSpPr>
            <a:spLocks noGrp="1"/>
          </p:cNvSpPr>
          <p:nvPr>
            <p:ph type="body" sz="quarter" idx="14"/>
          </p:nvPr>
        </p:nvSpPr>
        <p:spPr>
          <a:xfrm>
            <a:off x="406400" y="457200"/>
            <a:ext cx="11176000" cy="457200"/>
          </a:xfrm>
          <a:prstGeom prst="rect">
            <a:avLst/>
          </a:prstGeom>
        </p:spPr>
        <p:txBody>
          <a:bodyPr/>
          <a:lstStyle/>
          <a:p>
            <a:pPr defTabSz="452627">
              <a:spcBef>
                <a:spcPts val="0"/>
              </a:spcBef>
              <a:defRPr sz="2376" spc="99">
                <a:solidFill>
                  <a:srgbClr val="838787"/>
                </a:solidFill>
              </a:defRPr>
            </a:pPr>
            <a:endParaRPr/>
          </a:p>
        </p:txBody>
      </p:sp>
      <p:sp>
        <p:nvSpPr>
          <p:cNvPr id="129" name="Shape 129"/>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6" name="Shape 136"/>
          <p:cNvSpPr>
            <a:spLocks noGrp="1"/>
          </p:cNvSpPr>
          <p:nvPr>
            <p:ph type="body" sz="quarter" idx="1"/>
          </p:nvPr>
        </p:nvSpPr>
        <p:spPr>
          <a:xfrm>
            <a:off x="5892800" y="2641600"/>
            <a:ext cx="6705600" cy="250190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pic" idx="13"/>
          </p:nvPr>
        </p:nvSpPr>
        <p:spPr>
          <a:xfrm>
            <a:off x="0" y="0"/>
            <a:ext cx="5486400" cy="9753600"/>
          </a:xfrm>
          <a:prstGeom prst="rect">
            <a:avLst/>
          </a:prstGeom>
        </p:spPr>
        <p:txBody>
          <a:bodyPr lIns="91439" tIns="45719" rIns="91439" bIns="45719" anchor="t">
            <a:noAutofit/>
          </a:bodyPr>
          <a:lstStyle/>
          <a:p>
            <a:endParaRPr/>
          </a:p>
        </p:txBody>
      </p:sp>
      <p:sp>
        <p:nvSpPr>
          <p:cNvPr id="138" name="Shape 138"/>
          <p:cNvSpPr>
            <a:spLocks noGrp="1"/>
          </p:cNvSpPr>
          <p:nvPr>
            <p:ph type="body" sz="quarter" idx="14"/>
          </p:nvPr>
        </p:nvSpPr>
        <p:spPr>
          <a:xfrm>
            <a:off x="5892800" y="7789333"/>
            <a:ext cx="6705600" cy="863602"/>
          </a:xfrm>
          <a:prstGeom prst="rect">
            <a:avLst/>
          </a:prstGeom>
        </p:spPr>
        <p:txBody>
          <a:bodyPr anchor="ctr"/>
          <a:lstStyle/>
          <a:p>
            <a:pPr defTabSz="379475">
              <a:lnSpc>
                <a:spcPct val="100000"/>
              </a:lnSpc>
              <a:spcBef>
                <a:spcPts val="0"/>
              </a:spcBef>
              <a:defRPr sz="4980" cap="none">
                <a:solidFill>
                  <a:srgbClr val="232323"/>
                </a:solidFill>
                <a:latin typeface="DIN Condensed"/>
                <a:ea typeface="DIN Condensed"/>
                <a:cs typeface="DIN Condensed"/>
                <a:sym typeface="DIN Condensed"/>
              </a:defRPr>
            </a:pPr>
            <a:endParaRPr/>
          </a:p>
        </p:txBody>
      </p:sp>
      <p:sp>
        <p:nvSpPr>
          <p:cNvPr id="139" name="Shape 139"/>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46" name="Shape 14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47" name="Shape 14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4" name="Shape 154"/>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bg>
      <p:bgPr>
        <a:solidFill>
          <a:srgbClr val="FFFFFF"/>
        </a:solidFill>
        <a:effectLst/>
      </p:bgPr>
    </p:bg>
    <p:spTree>
      <p:nvGrpSpPr>
        <p:cNvPr id="1" name=""/>
        <p:cNvGrpSpPr/>
        <p:nvPr/>
      </p:nvGrpSpPr>
      <p:grpSpPr>
        <a:xfrm>
          <a:off x="0" y="0"/>
          <a:ext cx="0" cy="0"/>
          <a:chOff x="0" y="0"/>
          <a:chExt cx="0" cy="0"/>
        </a:xfrm>
      </p:grpSpPr>
      <p:sp>
        <p:nvSpPr>
          <p:cNvPr id="161" name="Shape 161"/>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2" name="Shape 22"/>
          <p:cNvSpPr>
            <a:spLocks noGrp="1"/>
          </p:cNvSpPr>
          <p:nvPr>
            <p:ph type="body" sz="quarter" idx="1"/>
          </p:nvPr>
        </p:nvSpPr>
        <p:spPr>
          <a:xfrm>
            <a:off x="406400" y="6140894"/>
            <a:ext cx="12192000" cy="264"/>
          </a:xfrm>
          <a:prstGeom prst="rect">
            <a:avLst/>
          </a:prstGeom>
          <a:ln w="38100">
            <a:solidFill>
              <a:srgbClr val="A6AAA9"/>
            </a:solidFill>
          </a:ln>
        </p:spPr>
        <p:txBody>
          <a:bodyPr anchor="ctr"/>
          <a:lstStyle>
            <a:lvl1pPr marL="444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1pPr>
            <a:lvl2pPr marL="8890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2pPr>
            <a:lvl3pPr marL="1333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3pPr>
            <a:lvl4pPr marL="17780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4pPr>
            <a:lvl5pPr marL="2222500" indent="-444500">
              <a:lnSpc>
                <a:spcPct val="100000"/>
              </a:lnSpc>
              <a:spcBef>
                <a:spcPts val="2800"/>
              </a:spcBef>
              <a:buClr>
                <a:srgbClr val="39A3D5"/>
              </a:buClr>
              <a:buSzPct val="104999"/>
              <a:buFont typeface="Avenir Next"/>
              <a:buChar char="‣"/>
              <a:defRPr sz="3400" b="0" cap="none">
                <a:solidFill>
                  <a:srgbClr val="838787"/>
                </a:solidFill>
                <a:latin typeface="Avenir Next Medium"/>
                <a:ea typeface="Avenir Next Medium"/>
                <a:cs typeface="Avenir Next Medium"/>
                <a:sym typeface="Avenir Next Medium"/>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sz="quarter" idx="14"/>
          </p:nvPr>
        </p:nvSpPr>
        <p:spPr>
          <a:prstGeom prst="rect">
            <a:avLst/>
          </a:prstGeom>
        </p:spPr>
        <p:txBody>
          <a:bodyPr/>
          <a:lstStyle/>
          <a:p>
            <a:endParaRP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Alt">
    <p:bg>
      <p:bgPr>
        <a:solidFill>
          <a:srgbClr val="FFFFFF"/>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t>Title Text</a:t>
            </a:r>
          </a:p>
        </p:txBody>
      </p:sp>
      <p:sp>
        <p:nvSpPr>
          <p:cNvPr id="33" name="Shape 3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xfrm>
            <a:off x="12115426" y="4191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re">
    <p:spTree>
      <p:nvGrpSpPr>
        <p:cNvPr id="1" name=""/>
        <p:cNvGrpSpPr/>
        <p:nvPr/>
      </p:nvGrpSpPr>
      <p:grpSpPr>
        <a:xfrm>
          <a:off x="0" y="0"/>
          <a:ext cx="0" cy="0"/>
          <a:chOff x="0" y="0"/>
          <a:chExt cx="0" cy="0"/>
        </a:xfrm>
      </p:grpSpPr>
      <p:sp>
        <p:nvSpPr>
          <p:cNvPr id="41" name="Shape 41"/>
          <p:cNvSpPr>
            <a:spLocks noGrp="1"/>
          </p:cNvSpPr>
          <p:nvPr>
            <p:ph type="title"/>
          </p:nvPr>
        </p:nvSpPr>
        <p:spPr>
          <a:xfrm>
            <a:off x="406400" y="4038600"/>
            <a:ext cx="12192000" cy="45212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p:nvPr/>
        </p:nvSpPr>
        <p:spPr>
          <a:xfrm flipV="1">
            <a:off x="5892800" y="6141011"/>
            <a:ext cx="6705600" cy="146"/>
          </a:xfrm>
          <a:prstGeom prst="line">
            <a:avLst/>
          </a:prstGeom>
          <a:ln w="38100">
            <a:solidFill>
              <a:srgbClr val="A6AAA9"/>
            </a:solidFill>
            <a:miter lim="400000"/>
          </a:ln>
        </p:spPr>
        <p:txBody>
          <a:bodyPr lIns="45718" tIns="45718" rIns="45718" bIns="45718"/>
          <a:lstStyle/>
          <a:p>
            <a:pPr>
              <a:defRPr>
                <a:solidFill>
                  <a:srgbClr val="838787"/>
                </a:solidFill>
              </a:defRPr>
            </a:pPr>
            <a:endParaRPr/>
          </a:p>
        </p:txBody>
      </p:sp>
      <p:sp>
        <p:nvSpPr>
          <p:cNvPr id="50" name="Shape 50"/>
          <p:cNvSpPr>
            <a:spLocks noGrp="1"/>
          </p:cNvSpPr>
          <p:nvPr>
            <p:ph type="pic" idx="13"/>
          </p:nvPr>
        </p:nvSpPr>
        <p:spPr>
          <a:xfrm>
            <a:off x="0" y="0"/>
            <a:ext cx="5486400" cy="9753600"/>
          </a:xfrm>
          <a:prstGeom prst="rect">
            <a:avLst/>
          </a:prstGeom>
        </p:spPr>
        <p:txBody>
          <a:bodyPr lIns="91439" tIns="45719" rIns="91439" bIns="45719" anchor="t">
            <a:noAutofit/>
          </a:bodyPr>
          <a:lstStyle/>
          <a:p>
            <a:endParaRPr/>
          </a:p>
        </p:txBody>
      </p:sp>
      <p:sp>
        <p:nvSpPr>
          <p:cNvPr id="51" name="Shape 51"/>
          <p:cNvSpPr>
            <a:spLocks noGrp="1"/>
          </p:cNvSpPr>
          <p:nvPr>
            <p:ph type="title"/>
          </p:nvPr>
        </p:nvSpPr>
        <p:spPr>
          <a:xfrm>
            <a:off x="5892800" y="6426200"/>
            <a:ext cx="6705600" cy="2705100"/>
          </a:xfrm>
          <a:prstGeom prst="rect">
            <a:avLst/>
          </a:prstGeom>
        </p:spPr>
        <p:txBody>
          <a:bodyPr/>
          <a:lstStyle/>
          <a:p>
            <a:r>
              <a:t>Title Text</a:t>
            </a:r>
          </a:p>
        </p:txBody>
      </p:sp>
      <p:sp>
        <p:nvSpPr>
          <p:cNvPr id="52" name="Shape 52"/>
          <p:cNvSpPr>
            <a:spLocks noGrp="1"/>
          </p:cNvSpPr>
          <p:nvPr>
            <p:ph type="body" sz="quarter" idx="1"/>
          </p:nvPr>
        </p:nvSpPr>
        <p:spPr>
          <a:xfrm>
            <a:off x="5892800" y="4267200"/>
            <a:ext cx="6705600" cy="1803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60" name="Shape 60"/>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61" name="Shape 61"/>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62" name="Shape 62"/>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63" name="Shape 63"/>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70" name="Shape 70"/>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71" name="Shape 71"/>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73" name="Shape 73"/>
          <p:cNvSpPr>
            <a:spLocks noGrp="1"/>
          </p:cNvSpPr>
          <p:nvPr>
            <p:ph type="body" idx="13"/>
          </p:nvPr>
        </p:nvSpPr>
        <p:spPr>
          <a:xfrm>
            <a:off x="406400" y="2743200"/>
            <a:ext cx="121920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endParaRPr/>
          </a:p>
        </p:txBody>
      </p:sp>
      <p:sp>
        <p:nvSpPr>
          <p:cNvPr id="74" name="Shape 74"/>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mp; Bullets Alt">
    <p:bg>
      <p:bgPr>
        <a:solidFill>
          <a:srgbClr val="FFFFFF"/>
        </a:solidFill>
        <a:effectLst/>
      </p:bgPr>
    </p:bg>
    <p:spTree>
      <p:nvGrpSpPr>
        <p:cNvPr id="1" name=""/>
        <p:cNvGrpSpPr/>
        <p:nvPr/>
      </p:nvGrpSpPr>
      <p:grpSpPr>
        <a:xfrm>
          <a:off x="0" y="0"/>
          <a:ext cx="0" cy="0"/>
          <a:chOff x="0" y="0"/>
          <a:chExt cx="0" cy="0"/>
        </a:xfrm>
      </p:grpSpPr>
      <p:sp>
        <p:nvSpPr>
          <p:cNvPr id="81" name="Shape 81"/>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82" name="Shape 82"/>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title"/>
          </p:nvPr>
        </p:nvSpPr>
        <p:spPr>
          <a:xfrm>
            <a:off x="406400" y="1536700"/>
            <a:ext cx="12192000" cy="723900"/>
          </a:xfrm>
          <a:prstGeom prst="rect">
            <a:avLst/>
          </a:prstGeom>
        </p:spPr>
        <p:txBody>
          <a:bodyPr/>
          <a:lstStyle>
            <a:lvl1pPr>
              <a:spcBef>
                <a:spcPts val="2800"/>
              </a:spcBef>
              <a:defRPr sz="6000"/>
            </a:lvl1pPr>
          </a:lstStyle>
          <a:p>
            <a:r>
              <a:t>Title Text</a:t>
            </a:r>
          </a:p>
        </p:txBody>
      </p:sp>
      <p:sp>
        <p:nvSpPr>
          <p:cNvPr id="84" name="Shape 84"/>
          <p:cNvSpPr>
            <a:spLocks noGrp="1"/>
          </p:cNvSpPr>
          <p:nvPr>
            <p:ph type="body" idx="13"/>
          </p:nvPr>
        </p:nvSpPr>
        <p:spPr>
          <a:xfrm>
            <a:off x="406400" y="2743200"/>
            <a:ext cx="121920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endParaRPr/>
          </a:p>
        </p:txBody>
      </p:sp>
      <p:sp>
        <p:nvSpPr>
          <p:cNvPr id="85" name="Shape 85"/>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92" name="Shape 92"/>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endParaRPr/>
          </a:p>
        </p:txBody>
      </p:sp>
      <p:sp>
        <p:nvSpPr>
          <p:cNvPr id="93" name="Shape 93"/>
          <p:cNvSpPr>
            <a:spLocks noGrp="1"/>
          </p:cNvSpPr>
          <p:nvPr>
            <p:ph type="body" sz="quarter" idx="1"/>
          </p:nvPr>
        </p:nvSpPr>
        <p:spPr>
          <a:xfrm>
            <a:off x="406400" y="457200"/>
            <a:ext cx="11176000" cy="457200"/>
          </a:xfrm>
          <a:prstGeom prst="rect">
            <a:avLst/>
          </a:prstGeom>
        </p:spPr>
        <p:txBody>
          <a:bodyPr/>
          <a:lstStyle>
            <a:lvl1pPr defTabSz="457200">
              <a:spcBef>
                <a:spcPts val="0"/>
              </a:spcBef>
              <a:defRPr sz="2400" spc="120">
                <a:solidFill>
                  <a:srgbClr val="838787"/>
                </a:solidFill>
              </a:defRPr>
            </a:lvl1pPr>
            <a:lvl2pPr marL="758264" indent="-313764" defTabSz="457200">
              <a:spcBef>
                <a:spcPts val="0"/>
              </a:spcBef>
              <a:buSzPct val="104999"/>
              <a:buChar char="‣"/>
              <a:defRPr sz="2400" spc="120">
                <a:solidFill>
                  <a:srgbClr val="838787"/>
                </a:solidFill>
              </a:defRPr>
            </a:lvl2pPr>
            <a:lvl3pPr marL="1202764" indent="-313764" defTabSz="457200">
              <a:spcBef>
                <a:spcPts val="0"/>
              </a:spcBef>
              <a:buSzPct val="104999"/>
              <a:buChar char="‣"/>
              <a:defRPr sz="2400" spc="120">
                <a:solidFill>
                  <a:srgbClr val="838787"/>
                </a:solidFill>
              </a:defRPr>
            </a:lvl3pPr>
            <a:lvl4pPr marL="1647264" indent="-313764" defTabSz="457200">
              <a:spcBef>
                <a:spcPts val="0"/>
              </a:spcBef>
              <a:buSzPct val="104999"/>
              <a:buChar char="‣"/>
              <a:defRPr sz="2400" spc="120">
                <a:solidFill>
                  <a:srgbClr val="838787"/>
                </a:solidFill>
              </a:defRPr>
            </a:lvl4pPr>
            <a:lvl5pPr marL="2091764" indent="-313764" defTabSz="457200">
              <a:spcBef>
                <a:spcPts val="0"/>
              </a:spcBef>
              <a:buSzPct val="104999"/>
              <a:buChar char="‣"/>
              <a:defRPr sz="2400" spc="120">
                <a:solidFill>
                  <a:srgbClr val="838787"/>
                </a:solidFill>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pic" sz="half" idx="13"/>
          </p:nvPr>
        </p:nvSpPr>
        <p:spPr>
          <a:xfrm>
            <a:off x="7112000" y="1536700"/>
            <a:ext cx="5486400" cy="7797800"/>
          </a:xfrm>
          <a:prstGeom prst="rect">
            <a:avLst/>
          </a:prstGeom>
        </p:spPr>
        <p:txBody>
          <a:bodyPr lIns="91439" tIns="45719" rIns="91439" bIns="45719" anchor="t">
            <a:noAutofit/>
          </a:bodyPr>
          <a:lstStyle/>
          <a:p>
            <a:endParaRPr/>
          </a:p>
        </p:txBody>
      </p:sp>
      <p:sp>
        <p:nvSpPr>
          <p:cNvPr id="95" name="Shape 95"/>
          <p:cNvSpPr>
            <a:spLocks noGrp="1"/>
          </p:cNvSpPr>
          <p:nvPr>
            <p:ph type="title"/>
          </p:nvPr>
        </p:nvSpPr>
        <p:spPr>
          <a:xfrm>
            <a:off x="406400" y="1536700"/>
            <a:ext cx="6299200" cy="723900"/>
          </a:xfrm>
          <a:prstGeom prst="rect">
            <a:avLst/>
          </a:prstGeom>
        </p:spPr>
        <p:txBody>
          <a:bodyPr/>
          <a:lstStyle>
            <a:lvl1pPr>
              <a:spcBef>
                <a:spcPts val="2800"/>
              </a:spcBef>
              <a:defRPr sz="6000"/>
            </a:lvl1pPr>
          </a:lstStyle>
          <a:p>
            <a:r>
              <a:t>Title Text</a:t>
            </a:r>
          </a:p>
        </p:txBody>
      </p:sp>
      <p:sp>
        <p:nvSpPr>
          <p:cNvPr id="96" name="Shape 96"/>
          <p:cNvSpPr>
            <a:spLocks noGrp="1"/>
          </p:cNvSpPr>
          <p:nvPr>
            <p:ph type="body" sz="half" idx="14"/>
          </p:nvPr>
        </p:nvSpPr>
        <p:spPr>
          <a:xfrm>
            <a:off x="406400" y="2743200"/>
            <a:ext cx="62992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sz="2800" b="0" cap="none">
                <a:solidFill>
                  <a:srgbClr val="838787"/>
                </a:solidFill>
                <a:latin typeface="Avenir Next Medium"/>
                <a:ea typeface="Avenir Next Medium"/>
                <a:cs typeface="Avenir Next Medium"/>
                <a:sym typeface="Avenir Next Medium"/>
              </a:defRPr>
            </a:pPr>
            <a:endParaRPr/>
          </a:p>
        </p:txBody>
      </p:sp>
      <p:sp>
        <p:nvSpPr>
          <p:cNvPr id="97" name="Shape 97"/>
          <p:cNvSpPr>
            <a:spLocks noGrp="1"/>
          </p:cNvSpPr>
          <p:nvPr>
            <p:ph type="sldNum" sz="quarter" idx="2"/>
          </p:nvPr>
        </p:nvSpPr>
        <p:spPr>
          <a:xfrm>
            <a:off x="12140188" y="431800"/>
            <a:ext cx="453331"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sp>
        <p:nvSpPr>
          <p:cNvPr id="2" name="Shape 2"/>
          <p:cNvSpPr/>
          <p:nvPr/>
        </p:nvSpPr>
        <p:spPr>
          <a:xfrm flipV="1">
            <a:off x="406400" y="6140894"/>
            <a:ext cx="12192000" cy="264"/>
          </a:xfrm>
          <a:prstGeom prst="line">
            <a:avLst/>
          </a:prstGeom>
          <a:ln w="38100">
            <a:solidFill>
              <a:srgbClr val="A6AAA9"/>
            </a:solidFill>
            <a:miter lim="400000"/>
          </a:ln>
        </p:spPr>
        <p:txBody>
          <a:bodyPr lIns="45718" tIns="45718" rIns="45718" bIns="45718"/>
          <a:lstStyle/>
          <a:p>
            <a:pPr>
              <a:defRPr>
                <a:solidFill>
                  <a:srgbClr val="838787"/>
                </a:solidFill>
              </a:defRPr>
            </a:pPr>
            <a:endParaRPr/>
          </a:p>
        </p:txBody>
      </p:sp>
      <p:sp>
        <p:nvSpPr>
          <p:cNvPr id="3" name="Shape 3"/>
          <p:cNvSpPr>
            <a:spLocks noGrp="1"/>
          </p:cNvSpPr>
          <p:nvPr>
            <p:ph type="title"/>
          </p:nvPr>
        </p:nvSpPr>
        <p:spPr>
          <a:xfrm>
            <a:off x="406400" y="6426200"/>
            <a:ext cx="12192000" cy="2705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4" name="Shape 4"/>
          <p:cNvSpPr>
            <a:spLocks noGrp="1"/>
          </p:cNvSpPr>
          <p:nvPr>
            <p:ph type="body" idx="1"/>
          </p:nvPr>
        </p:nvSpPr>
        <p:spPr>
          <a:xfrm>
            <a:off x="406400" y="4267200"/>
            <a:ext cx="12192000" cy="1803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2148007" y="431800"/>
            <a:ext cx="453331" cy="469900"/>
          </a:xfrm>
          <a:prstGeom prst="rect">
            <a:avLst/>
          </a:prstGeom>
          <a:ln w="12700">
            <a:miter lim="400000"/>
          </a:ln>
        </p:spPr>
        <p:txBody>
          <a:bodyPr wrap="none" lIns="50800" tIns="50800" rIns="50800" bIns="50800">
            <a:spAutoFit/>
          </a:bodyPr>
          <a:lstStyle>
            <a:lvl1pPr algn="r">
              <a:lnSpc>
                <a:spcPct val="80000"/>
              </a:lnSpc>
              <a:spcBef>
                <a:spcPts val="0"/>
              </a:spcBef>
              <a:defRPr sz="2400">
                <a:solidFill>
                  <a:srgbClr val="838787"/>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1pPr>
      <a:lvl2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2pPr>
      <a:lvl3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3pPr>
      <a:lvl4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4pPr>
      <a:lvl5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5pPr>
      <a:lvl6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6pPr>
      <a:lvl7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7pPr>
      <a:lvl8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8pPr>
      <a:lvl9pPr marL="0" marR="0" indent="0" algn="l" defTabSz="584200" rtl="0" latinLnBrk="0">
        <a:lnSpc>
          <a:spcPct val="80000"/>
        </a:lnSpc>
        <a:spcBef>
          <a:spcPts val="0"/>
        </a:spcBef>
        <a:spcAft>
          <a:spcPts val="0"/>
        </a:spcAft>
        <a:buClrTx/>
        <a:buSzTx/>
        <a:buFontTx/>
        <a:buNone/>
        <a:tabLst/>
        <a:defRPr sz="17000" b="1" i="0" u="none" strike="noStrike" cap="all" spc="0" baseline="0">
          <a:ln>
            <a:noFill/>
          </a:ln>
          <a:solidFill>
            <a:schemeClr val="accent1"/>
          </a:solidFill>
          <a:uFillTx/>
          <a:latin typeface="DIN Condensed"/>
          <a:ea typeface="DIN Condensed"/>
          <a:cs typeface="DIN Condensed"/>
          <a:sym typeface="DIN Condensed"/>
        </a:defRPr>
      </a:lvl9pPr>
    </p:titleStyle>
    <p:bodyStyle>
      <a:lvl1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1pPr>
      <a:lvl2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2pPr>
      <a:lvl3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3pPr>
      <a:lvl4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4pPr>
      <a:lvl5pPr marL="0" marR="0" indent="0" algn="l" defTabSz="584200" rtl="0" latinLnBrk="0">
        <a:lnSpc>
          <a:spcPct val="80000"/>
        </a:lnSpc>
        <a:spcBef>
          <a:spcPts val="2300"/>
        </a:spcBef>
        <a:spcAft>
          <a:spcPts val="0"/>
        </a:spcAft>
        <a:buClrTx/>
        <a:buSzTx/>
        <a:buFontTx/>
        <a:buNone/>
        <a:tabLst/>
        <a:defRPr sz="5400" b="1" i="0" u="none" strike="noStrike" cap="all" spc="0" baseline="0">
          <a:ln>
            <a:noFill/>
          </a:ln>
          <a:solidFill>
            <a:srgbClr val="A6AAA9"/>
          </a:solidFill>
          <a:uFillTx/>
          <a:latin typeface="DIN Alternate"/>
          <a:ea typeface="DIN Alternate"/>
          <a:cs typeface="DIN Alternate"/>
          <a:sym typeface="DIN Alternate"/>
        </a:defRPr>
      </a:lvl5pPr>
      <a:lvl6pPr marL="2928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6pPr>
      <a:lvl7pPr marL="3372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7pPr>
      <a:lvl8pPr marL="38174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8pPr>
      <a:lvl9pPr marL="4261970" marR="0" indent="-705970" algn="l" defTabSz="584200" rtl="0" latinLnBrk="0">
        <a:lnSpc>
          <a:spcPct val="80000"/>
        </a:lnSpc>
        <a:spcBef>
          <a:spcPts val="2300"/>
        </a:spcBef>
        <a:spcAft>
          <a:spcPts val="0"/>
        </a:spcAft>
        <a:buClrTx/>
        <a:buSzPct val="104999"/>
        <a:buFontTx/>
        <a:buChar char="‣"/>
        <a:tabLst/>
        <a:defRPr sz="5400" b="1" i="0" u="none" strike="noStrike" cap="all" spc="0" baseline="0">
          <a:ln>
            <a:noFill/>
          </a:ln>
          <a:solidFill>
            <a:srgbClr val="A6AAA9"/>
          </a:solidFill>
          <a:uFillTx/>
          <a:latin typeface="DIN Alternate"/>
          <a:ea typeface="DIN Alternate"/>
          <a:cs typeface="DIN Alternate"/>
          <a:sym typeface="DIN Alternate"/>
        </a:defRPr>
      </a:lvl9pPr>
    </p:bodyStyle>
    <p:otherStyle>
      <a:lvl1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1pPr>
      <a:lvl2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2pPr>
      <a:lvl3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3pPr>
      <a:lvl4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4pPr>
      <a:lvl5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5pPr>
      <a:lvl6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6pPr>
      <a:lvl7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7pPr>
      <a:lvl8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8pPr>
      <a:lvl9pPr marL="0" marR="0" indent="0" algn="r" defTabSz="584200" rtl="0" latinLnBrk="0">
        <a:lnSpc>
          <a:spcPct val="80000"/>
        </a:lnSpc>
        <a:spcBef>
          <a:spcPts val="0"/>
        </a:spcBef>
        <a:spcAft>
          <a:spcPts val="0"/>
        </a:spcAft>
        <a:buClrTx/>
        <a:buSzTx/>
        <a:buFontTx/>
        <a:buNone/>
        <a:tabLst/>
        <a:defRPr sz="2400" b="1"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ctrTitle"/>
          </p:nvPr>
        </p:nvSpPr>
        <p:spPr>
          <a:xfrm>
            <a:off x="406400" y="6432550"/>
            <a:ext cx="12192000" cy="2705100"/>
          </a:xfrm>
          <a:prstGeom prst="rect">
            <a:avLst/>
          </a:prstGeom>
        </p:spPr>
        <p:txBody>
          <a:bodyPr/>
          <a:lstStyle>
            <a:lvl1pPr defTabSz="262888">
              <a:defRPr sz="4500"/>
            </a:lvl1pPr>
          </a:lstStyle>
          <a:p>
            <a:r>
              <a:t>IS ONE INDIVIDUAL's radicalism another's right to free speech?</a:t>
            </a:r>
          </a:p>
        </p:txBody>
      </p:sp>
      <p:sp>
        <p:nvSpPr>
          <p:cNvPr id="171" name="Shape 171"/>
          <p:cNvSpPr>
            <a:spLocks noGrp="1"/>
          </p:cNvSpPr>
          <p:nvPr>
            <p:ph type="subTitle" sz="quarter" idx="1"/>
          </p:nvPr>
        </p:nvSpPr>
        <p:spPr>
          <a:prstGeom prst="rect">
            <a:avLst/>
          </a:prstGeom>
        </p:spPr>
        <p:txBody>
          <a:bodyPr/>
          <a:lstStyle/>
          <a:p>
            <a:r>
              <a:t>Johanne Delahunty qc</a:t>
            </a:r>
          </a:p>
        </p:txBody>
      </p:sp>
      <p:sp>
        <p:nvSpPr>
          <p:cNvPr id="172" name="Shape 172"/>
          <p:cNvSpPr>
            <a:spLocks noGrp="1"/>
          </p:cNvSpPr>
          <p:nvPr>
            <p:ph type="sldNum" sz="quarter" idx="4294967295"/>
          </p:nvPr>
        </p:nvSpPr>
        <p:spPr>
          <a:xfrm>
            <a:off x="12317523" y="431800"/>
            <a:ext cx="283816"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a:t>
            </a:f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406400" y="1219200"/>
            <a:ext cx="6299200" cy="723900"/>
          </a:xfrm>
          <a:prstGeom prst="rect">
            <a:avLst/>
          </a:prstGeom>
        </p:spPr>
        <p:txBody>
          <a:bodyPr/>
          <a:lstStyle>
            <a:lvl1pPr defTabSz="373887">
              <a:spcBef>
                <a:spcPts val="1700"/>
              </a:spcBef>
              <a:defRPr sz="3839"/>
            </a:lvl1pPr>
          </a:lstStyle>
          <a:p>
            <a:r>
              <a:t>Routes to protection</a:t>
            </a:r>
          </a:p>
        </p:txBody>
      </p:sp>
      <p:sp>
        <p:nvSpPr>
          <p:cNvPr id="220" name="Shape 220"/>
          <p:cNvSpPr>
            <a:spLocks noGrp="1"/>
          </p:cNvSpPr>
          <p:nvPr>
            <p:ph type="body" idx="14"/>
          </p:nvPr>
        </p:nvSpPr>
        <p:spPr>
          <a:xfrm>
            <a:off x="444750" y="2473291"/>
            <a:ext cx="7173592" cy="5840249"/>
          </a:xfrm>
          <a:prstGeom prst="rect">
            <a:avLst/>
          </a:prstGeom>
          <a:extLst>
            <a:ext uri="{C572A759-6A51-4108-AA02-DFA0A04FC94B}">
              <ma14:wrappingTextBoxFlag xmlns="" xmlns:ma14="http://schemas.microsoft.com/office/mac/drawingml/2011/main" val="1"/>
            </a:ext>
          </a:extLst>
        </p:spPr>
        <p:txBody>
          <a:bodyPr/>
          <a:lstStyle/>
          <a:p>
            <a:pPr marL="596436" indent="-596436" defTabSz="479044">
              <a:lnSpc>
                <a:spcPct val="100000"/>
              </a:lnSpc>
              <a:spcBef>
                <a:spcPts val="2200"/>
              </a:spcBef>
              <a:buClr>
                <a:schemeClr val="accent1"/>
              </a:buClr>
              <a:buSzPct val="104999"/>
              <a:buFont typeface="Avenir Next"/>
              <a:buChar char="▸"/>
              <a:defRPr sz="3600" b="0" cap="none">
                <a:solidFill>
                  <a:srgbClr val="838787"/>
                </a:solidFill>
                <a:latin typeface="Avenir Next Medium"/>
                <a:ea typeface="Avenir Next Medium"/>
                <a:cs typeface="Avenir Next Medium"/>
                <a:sym typeface="Avenir Next Medium"/>
              </a:defRPr>
            </a:pPr>
            <a:r>
              <a:t>Police Protection</a:t>
            </a:r>
          </a:p>
          <a:p>
            <a:pPr marL="596436" indent="-596436" defTabSz="479044">
              <a:lnSpc>
                <a:spcPct val="100000"/>
              </a:lnSpc>
              <a:spcBef>
                <a:spcPts val="2200"/>
              </a:spcBef>
              <a:buClr>
                <a:schemeClr val="accent1"/>
              </a:buClr>
              <a:buSzPct val="104999"/>
              <a:buFont typeface="Avenir Next"/>
              <a:buChar char="▸"/>
              <a:defRPr sz="3600" b="0" cap="none">
                <a:solidFill>
                  <a:srgbClr val="838787"/>
                </a:solidFill>
                <a:latin typeface="Avenir Next Medium"/>
                <a:ea typeface="Avenir Next Medium"/>
                <a:cs typeface="Avenir Next Medium"/>
                <a:sym typeface="Avenir Next Medium"/>
              </a:defRPr>
            </a:pPr>
            <a:r>
              <a:t>Emergency Protection Order</a:t>
            </a:r>
          </a:p>
          <a:p>
            <a:pPr marL="596436" indent="-596436" defTabSz="479044">
              <a:lnSpc>
                <a:spcPct val="100000"/>
              </a:lnSpc>
              <a:spcBef>
                <a:spcPts val="2200"/>
              </a:spcBef>
              <a:buClr>
                <a:schemeClr val="accent1"/>
              </a:buClr>
              <a:buSzPct val="104999"/>
              <a:buFont typeface="Avenir Next"/>
              <a:buChar char="▸"/>
              <a:defRPr sz="3600" b="0" cap="none">
                <a:solidFill>
                  <a:srgbClr val="838787"/>
                </a:solidFill>
                <a:latin typeface="Avenir Next Medium"/>
                <a:ea typeface="Avenir Next Medium"/>
                <a:cs typeface="Avenir Next Medium"/>
                <a:sym typeface="Avenir Next Medium"/>
              </a:defRPr>
            </a:pPr>
            <a:r>
              <a:t>Wardship</a:t>
            </a:r>
          </a:p>
          <a:p>
            <a:pPr marL="596436" indent="-596436" defTabSz="479044">
              <a:lnSpc>
                <a:spcPct val="100000"/>
              </a:lnSpc>
              <a:spcBef>
                <a:spcPts val="2200"/>
              </a:spcBef>
              <a:buClr>
                <a:schemeClr val="accent1"/>
              </a:buClr>
              <a:buSzPct val="104999"/>
              <a:buFont typeface="Avenir Next"/>
              <a:buChar char="▸"/>
              <a:defRPr sz="3600" b="0" cap="none">
                <a:solidFill>
                  <a:srgbClr val="838787"/>
                </a:solidFill>
                <a:latin typeface="Avenir Next Medium"/>
                <a:ea typeface="Avenir Next Medium"/>
                <a:cs typeface="Avenir Next Medium"/>
                <a:sym typeface="Avenir Next Medium"/>
              </a:defRPr>
            </a:pPr>
            <a:r>
              <a:t>Part IV Children Act 1989</a:t>
            </a:r>
          </a:p>
        </p:txBody>
      </p:sp>
      <p:sp>
        <p:nvSpPr>
          <p:cNvPr id="221" name="Shape 221"/>
          <p:cNvSpPr>
            <a:spLocks noGrp="1"/>
          </p:cNvSpPr>
          <p:nvPr>
            <p:ph type="sldNum" sz="quarter" idx="4294967295"/>
          </p:nvPr>
        </p:nvSpPr>
        <p:spPr>
          <a:xfrm>
            <a:off x="12156856" y="431800"/>
            <a:ext cx="436663"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222" name="Shape 222"/>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pic>
        <p:nvPicPr>
          <p:cNvPr id="223" name="pasted-image.jpeg"/>
          <p:cNvPicPr>
            <a:picLocks noChangeAspect="1"/>
          </p:cNvPicPr>
          <p:nvPr/>
        </p:nvPicPr>
        <p:blipFill>
          <a:blip r:embed="rId2">
            <a:extLst/>
          </a:blip>
          <a:stretch>
            <a:fillRect/>
          </a:stretch>
        </p:blipFill>
        <p:spPr>
          <a:xfrm>
            <a:off x="7419790" y="2273309"/>
            <a:ext cx="4881522" cy="624021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lvl1pPr defTabSz="397256">
              <a:spcBef>
                <a:spcPts val="1900"/>
              </a:spcBef>
              <a:defRPr sz="4080"/>
            </a:lvl1pPr>
          </a:lstStyle>
          <a:p>
            <a:r>
              <a:rPr dirty="0"/>
              <a:t>Stage 2: Threshold</a:t>
            </a:r>
          </a:p>
        </p:txBody>
      </p:sp>
      <p:sp>
        <p:nvSpPr>
          <p:cNvPr id="226" name="Shape 226"/>
          <p:cNvSpPr>
            <a:spLocks noGrp="1"/>
          </p:cNvSpPr>
          <p:nvPr>
            <p:ph type="body" idx="13"/>
          </p:nvPr>
        </p:nvSpPr>
        <p:spPr>
          <a:xfrm>
            <a:off x="406400" y="2743200"/>
            <a:ext cx="6861284" cy="6108700"/>
          </a:xfrm>
          <a:prstGeom prst="rect">
            <a:avLst/>
          </a:prstGeom>
          <a:extLst>
            <a:ext uri="{C572A759-6A51-4108-AA02-DFA0A04FC94B}">
              <ma14:wrappingTextBoxFlag xmlns="" xmlns:ma14="http://schemas.microsoft.com/office/mac/drawingml/2011/main" val="1"/>
            </a:ext>
          </a:extLst>
        </p:spPr>
        <p:txBody>
          <a:bodyPr/>
          <a:lstStyle/>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rPr dirty="0" smtClean="0"/>
              <a:t>Threshold </a:t>
            </a:r>
            <a:r>
              <a:rPr dirty="0"/>
              <a:t>- previous lecture</a:t>
            </a:r>
          </a:p>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rPr dirty="0"/>
              <a:t>Radical belief system</a:t>
            </a:r>
          </a:p>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rPr dirty="0"/>
              <a:t>Same criteria as any family case</a:t>
            </a:r>
          </a:p>
          <a:p>
            <a:pPr marL="444500" indent="-444500">
              <a:lnSpc>
                <a:spcPct val="100000"/>
              </a:lnSpc>
              <a:spcBef>
                <a:spcPts val="28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rPr dirty="0"/>
              <a:t>Appendix to handout</a:t>
            </a:r>
          </a:p>
        </p:txBody>
      </p:sp>
      <p:sp>
        <p:nvSpPr>
          <p:cNvPr id="227" name="Shape 227"/>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pic>
        <p:nvPicPr>
          <p:cNvPr id="3074" name="Picture 2" descr="http://marciamountshoop.com/wp-content/uploads/2012/05/iStock-red-open-door.jpg"/>
          <p:cNvPicPr>
            <a:picLocks noChangeAspect="1" noChangeArrowheads="1"/>
          </p:cNvPicPr>
          <p:nvPr/>
        </p:nvPicPr>
        <p:blipFill rotWithShape="1">
          <a:blip r:embed="rId2">
            <a:extLst>
              <a:ext uri="{28A0092B-C50C-407E-A947-70E740481C1C}">
                <a14:useLocalDpi xmlns:a14="http://schemas.microsoft.com/office/drawing/2010/main" val="0"/>
              </a:ext>
            </a:extLst>
          </a:blip>
          <a:srcRect l="15787" t="8720" r="13436" b="8512"/>
          <a:stretch/>
        </p:blipFill>
        <p:spPr bwMode="auto">
          <a:xfrm>
            <a:off x="8788400" y="2971800"/>
            <a:ext cx="3603813" cy="53608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0200" y="2295670"/>
            <a:ext cx="8001000" cy="644278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lang="en-GB" sz="2800" dirty="0" smtClean="0">
                <a:solidFill>
                  <a:schemeClr val="bg1">
                    <a:lumMod val="10000"/>
                    <a:lumOff val="90000"/>
                  </a:schemeClr>
                </a:solidFill>
              </a:rPr>
              <a:t>Children Act 1989 s31(2)</a:t>
            </a:r>
          </a:p>
          <a:p>
            <a:r>
              <a:rPr lang="en-GB" sz="2400" dirty="0">
                <a:solidFill>
                  <a:schemeClr val="bg1">
                    <a:lumMod val="10000"/>
                    <a:lumOff val="90000"/>
                  </a:schemeClr>
                </a:solidFill>
              </a:rPr>
              <a:t>(2</a:t>
            </a:r>
            <a:r>
              <a:rPr lang="en-GB" sz="2400" dirty="0" smtClean="0">
                <a:solidFill>
                  <a:schemeClr val="bg1">
                    <a:lumMod val="10000"/>
                    <a:lumOff val="90000"/>
                  </a:schemeClr>
                </a:solidFill>
              </a:rPr>
              <a:t>) A </a:t>
            </a:r>
            <a:r>
              <a:rPr lang="en-GB" sz="2400" dirty="0">
                <a:solidFill>
                  <a:schemeClr val="bg1">
                    <a:lumMod val="10000"/>
                    <a:lumOff val="90000"/>
                  </a:schemeClr>
                </a:solidFill>
              </a:rPr>
              <a:t>court may only make a care order or supervision order if it is satisfied—</a:t>
            </a:r>
          </a:p>
          <a:p>
            <a:r>
              <a:rPr lang="en-GB" sz="2400" dirty="0" smtClean="0">
                <a:solidFill>
                  <a:schemeClr val="bg1">
                    <a:lumMod val="10000"/>
                    <a:lumOff val="90000"/>
                  </a:schemeClr>
                </a:solidFill>
              </a:rPr>
              <a:t>	(</a:t>
            </a:r>
            <a:r>
              <a:rPr lang="en-GB" sz="2400" dirty="0">
                <a:solidFill>
                  <a:schemeClr val="bg1">
                    <a:lumMod val="10000"/>
                    <a:lumOff val="90000"/>
                  </a:schemeClr>
                </a:solidFill>
              </a:rPr>
              <a:t>a</a:t>
            </a:r>
            <a:r>
              <a:rPr lang="en-GB" sz="2400" dirty="0" smtClean="0">
                <a:solidFill>
                  <a:schemeClr val="bg1">
                    <a:lumMod val="10000"/>
                    <a:lumOff val="90000"/>
                  </a:schemeClr>
                </a:solidFill>
              </a:rPr>
              <a:t>) that </a:t>
            </a:r>
            <a:r>
              <a:rPr lang="en-GB" sz="2400" dirty="0">
                <a:solidFill>
                  <a:schemeClr val="bg1">
                    <a:lumMod val="10000"/>
                    <a:lumOff val="90000"/>
                  </a:schemeClr>
                </a:solidFill>
              </a:rPr>
              <a:t>the child concerned is suffering, or is likely to suffer, </a:t>
            </a:r>
            <a:r>
              <a:rPr lang="en-GB" sz="2400" dirty="0">
                <a:solidFill>
                  <a:schemeClr val="accent1"/>
                </a:solidFill>
              </a:rPr>
              <a:t>significant harm</a:t>
            </a:r>
            <a:r>
              <a:rPr lang="en-GB" sz="2400" dirty="0">
                <a:solidFill>
                  <a:schemeClr val="bg1">
                    <a:lumMod val="10000"/>
                    <a:lumOff val="90000"/>
                  </a:schemeClr>
                </a:solidFill>
              </a:rPr>
              <a:t>; and</a:t>
            </a:r>
          </a:p>
          <a:p>
            <a:r>
              <a:rPr lang="en-GB" sz="2400" dirty="0" smtClean="0">
                <a:solidFill>
                  <a:schemeClr val="bg1">
                    <a:lumMod val="10000"/>
                    <a:lumOff val="90000"/>
                  </a:schemeClr>
                </a:solidFill>
              </a:rPr>
              <a:t>	(</a:t>
            </a:r>
            <a:r>
              <a:rPr lang="en-GB" sz="2400" dirty="0">
                <a:solidFill>
                  <a:schemeClr val="bg1">
                    <a:lumMod val="10000"/>
                    <a:lumOff val="90000"/>
                  </a:schemeClr>
                </a:solidFill>
              </a:rPr>
              <a:t>b</a:t>
            </a:r>
            <a:r>
              <a:rPr lang="en-GB" sz="2400" dirty="0" smtClean="0">
                <a:solidFill>
                  <a:schemeClr val="bg1">
                    <a:lumMod val="10000"/>
                    <a:lumOff val="90000"/>
                  </a:schemeClr>
                </a:solidFill>
              </a:rPr>
              <a:t>) that </a:t>
            </a:r>
            <a:r>
              <a:rPr lang="en-GB" sz="2400" dirty="0">
                <a:solidFill>
                  <a:schemeClr val="bg1">
                    <a:lumMod val="10000"/>
                    <a:lumOff val="90000"/>
                  </a:schemeClr>
                </a:solidFill>
              </a:rPr>
              <a:t>the harm, or likelihood of harm, is </a:t>
            </a:r>
            <a:r>
              <a:rPr lang="en-GB" sz="2400" dirty="0">
                <a:solidFill>
                  <a:schemeClr val="accent1"/>
                </a:solidFill>
              </a:rPr>
              <a:t>attributable to—</a:t>
            </a:r>
          </a:p>
          <a:p>
            <a:r>
              <a:rPr lang="en-GB" sz="2400" dirty="0" smtClean="0">
                <a:solidFill>
                  <a:schemeClr val="bg1">
                    <a:lumMod val="10000"/>
                    <a:lumOff val="90000"/>
                  </a:schemeClr>
                </a:solidFill>
              </a:rPr>
              <a:t>		(</a:t>
            </a:r>
            <a:r>
              <a:rPr lang="en-GB" sz="2400" dirty="0" err="1">
                <a:solidFill>
                  <a:schemeClr val="bg1">
                    <a:lumMod val="10000"/>
                    <a:lumOff val="90000"/>
                  </a:schemeClr>
                </a:solidFill>
              </a:rPr>
              <a:t>i</a:t>
            </a:r>
            <a:r>
              <a:rPr lang="en-GB" sz="2400" dirty="0" smtClean="0">
                <a:solidFill>
                  <a:schemeClr val="bg1">
                    <a:lumMod val="10000"/>
                    <a:lumOff val="90000"/>
                  </a:schemeClr>
                </a:solidFill>
              </a:rPr>
              <a:t>) </a:t>
            </a:r>
            <a:r>
              <a:rPr lang="en-GB" sz="2400" dirty="0" smtClean="0">
                <a:solidFill>
                  <a:schemeClr val="accent1"/>
                </a:solidFill>
              </a:rPr>
              <a:t>the </a:t>
            </a:r>
            <a:r>
              <a:rPr lang="en-GB" sz="2400" dirty="0">
                <a:solidFill>
                  <a:schemeClr val="accent1"/>
                </a:solidFill>
              </a:rPr>
              <a:t>care </a:t>
            </a:r>
            <a:r>
              <a:rPr lang="en-GB" sz="2400" dirty="0">
                <a:solidFill>
                  <a:schemeClr val="bg1">
                    <a:lumMod val="10000"/>
                    <a:lumOff val="90000"/>
                  </a:schemeClr>
                </a:solidFill>
              </a:rPr>
              <a:t>given to the child, or likely to be given to him if the order were not made, not being what it would be </a:t>
            </a:r>
            <a:r>
              <a:rPr lang="en-GB" sz="2400" dirty="0">
                <a:solidFill>
                  <a:schemeClr val="accent1"/>
                </a:solidFill>
              </a:rPr>
              <a:t>reasonable</a:t>
            </a:r>
            <a:r>
              <a:rPr lang="en-GB" sz="2400" dirty="0">
                <a:solidFill>
                  <a:schemeClr val="bg1">
                    <a:lumMod val="10000"/>
                    <a:lumOff val="90000"/>
                  </a:schemeClr>
                </a:solidFill>
              </a:rPr>
              <a:t> to expect a </a:t>
            </a:r>
            <a:r>
              <a:rPr lang="en-GB" sz="2400" dirty="0">
                <a:solidFill>
                  <a:schemeClr val="accent1"/>
                </a:solidFill>
              </a:rPr>
              <a:t>parent</a:t>
            </a:r>
            <a:r>
              <a:rPr lang="en-GB" sz="2400" dirty="0">
                <a:solidFill>
                  <a:schemeClr val="bg1">
                    <a:lumMod val="10000"/>
                    <a:lumOff val="90000"/>
                  </a:schemeClr>
                </a:solidFill>
              </a:rPr>
              <a:t> to give to him; or</a:t>
            </a:r>
          </a:p>
          <a:p>
            <a:r>
              <a:rPr lang="en-GB" sz="2400" dirty="0" smtClean="0">
                <a:solidFill>
                  <a:schemeClr val="bg1">
                    <a:lumMod val="10000"/>
                    <a:lumOff val="90000"/>
                  </a:schemeClr>
                </a:solidFill>
              </a:rPr>
              <a:t>		(ii) the </a:t>
            </a:r>
            <a:r>
              <a:rPr lang="en-GB" sz="2400" dirty="0">
                <a:solidFill>
                  <a:schemeClr val="bg1">
                    <a:lumMod val="10000"/>
                    <a:lumOff val="90000"/>
                  </a:schemeClr>
                </a:solidFill>
              </a:rPr>
              <a:t>child’s being </a:t>
            </a:r>
            <a:r>
              <a:rPr lang="en-GB" sz="2400" dirty="0">
                <a:solidFill>
                  <a:schemeClr val="accent1"/>
                </a:solidFill>
              </a:rPr>
              <a:t>beyond parental control</a:t>
            </a:r>
            <a:r>
              <a:rPr lang="en-GB" sz="2400" dirty="0">
                <a:solidFill>
                  <a:schemeClr val="bg1">
                    <a:lumMod val="10000"/>
                    <a:lumOff val="90000"/>
                  </a:schemeClr>
                </a:solidFill>
              </a:rPr>
              <a:t>.</a:t>
            </a:r>
            <a:endParaRPr kumimoji="0" lang="en-GB" sz="2400" b="1" i="0" u="none" strike="noStrike" cap="none" spc="0" normalizeH="0" baseline="0" dirty="0">
              <a:ln>
                <a:noFill/>
              </a:ln>
              <a:solidFill>
                <a:schemeClr val="bg1">
                  <a:lumMod val="10000"/>
                  <a:lumOff val="90000"/>
                </a:schemeClr>
              </a:solidFill>
              <a:effectLst/>
              <a:uFillTx/>
              <a:latin typeface="DIN Condensed"/>
              <a:ea typeface="DIN Condensed"/>
              <a:cs typeface="DIN Condensed"/>
              <a:sym typeface="DIN Condensed"/>
            </a:endParaRPr>
          </a:p>
        </p:txBody>
      </p:sp>
      <p:sp>
        <p:nvSpPr>
          <p:cNvPr id="3" name="TextBox 2"/>
          <p:cNvSpPr txBox="1"/>
          <p:nvPr/>
        </p:nvSpPr>
        <p:spPr>
          <a:xfrm>
            <a:off x="9245600" y="8019952"/>
            <a:ext cx="335280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dirty="0">
                <a:solidFill>
                  <a:schemeClr val="bg1">
                    <a:lumMod val="75000"/>
                    <a:lumOff val="25000"/>
                  </a:schemeClr>
                </a:solidFill>
              </a:rPr>
              <a:t>http://marciamountshoop.com/2012/05/03/open-door-living/</a:t>
            </a:r>
            <a:endParaRPr kumimoji="0" lang="en-GB" sz="2000" b="1" i="0" u="none" strike="noStrike" cap="none" spc="0" normalizeH="0" baseline="0" dirty="0">
              <a:ln>
                <a:noFill/>
              </a:ln>
              <a:solidFill>
                <a:schemeClr val="bg1">
                  <a:lumMod val="75000"/>
                  <a:lumOff val="25000"/>
                </a:schemeClr>
              </a:solidFill>
              <a:effectLst/>
              <a:uFillTx/>
              <a:sym typeface="DIN Condensed"/>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title"/>
          </p:nvPr>
        </p:nvSpPr>
        <p:spPr>
          <a:xfrm>
            <a:off x="406400" y="1397000"/>
            <a:ext cx="9957835" cy="863600"/>
          </a:xfrm>
          <a:prstGeom prst="rect">
            <a:avLst/>
          </a:prstGeom>
        </p:spPr>
        <p:txBody>
          <a:bodyPr>
            <a:normAutofit fontScale="90000"/>
          </a:bodyPr>
          <a:lstStyle>
            <a:lvl1pPr defTabSz="338835">
              <a:spcBef>
                <a:spcPts val="1600"/>
              </a:spcBef>
              <a:defRPr sz="3480"/>
            </a:lvl1pPr>
          </a:lstStyle>
          <a:p>
            <a:r>
              <a:t>Evidence gathering: what is relevant?</a:t>
            </a:r>
          </a:p>
        </p:txBody>
      </p:sp>
      <p:sp>
        <p:nvSpPr>
          <p:cNvPr id="230" name="Shape 230"/>
          <p:cNvSpPr>
            <a:spLocks noGrp="1"/>
          </p:cNvSpPr>
          <p:nvPr>
            <p:ph type="body" idx="14"/>
          </p:nvPr>
        </p:nvSpPr>
        <p:spPr>
          <a:prstGeom prst="rect">
            <a:avLst/>
          </a:prstGeom>
          <a:extLst>
            <a:ext uri="{C572A759-6A51-4108-AA02-DFA0A04FC94B}">
              <ma14:wrappingTextBoxFlag xmlns="" xmlns:ma14="http://schemas.microsoft.com/office/mac/drawingml/2011/main" val="1"/>
            </a:ext>
          </a:extLst>
        </p:spPr>
        <p:txBody>
          <a:bodyPr/>
          <a:lstStyle/>
          <a:p>
            <a:pPr marL="571500" indent="-571500">
              <a:lnSpc>
                <a:spcPct val="100000"/>
              </a:lnSpc>
              <a:spcBef>
                <a:spcPts val="2800"/>
              </a:spcBef>
              <a:buClr>
                <a:schemeClr val="accent1"/>
              </a:buClr>
              <a:buSzPct val="104999"/>
              <a:buFont typeface="Avenir Next"/>
              <a:buChar char="▸"/>
              <a:defRPr sz="3600" b="0" cap="none">
                <a:solidFill>
                  <a:srgbClr val="838787"/>
                </a:solidFill>
                <a:latin typeface="Avenir Next Medium"/>
                <a:ea typeface="Avenir Next Medium"/>
                <a:cs typeface="Avenir Next Medium"/>
                <a:sym typeface="Avenir Next Medium"/>
              </a:defRPr>
            </a:pPr>
            <a:r>
              <a:t>"Prevent" duty</a:t>
            </a:r>
          </a:p>
          <a:p>
            <a:pPr marL="571500" indent="-571500">
              <a:lnSpc>
                <a:spcPct val="100000"/>
              </a:lnSpc>
              <a:spcBef>
                <a:spcPts val="2800"/>
              </a:spcBef>
              <a:buClr>
                <a:schemeClr val="accent1"/>
              </a:buClr>
              <a:buSzPct val="104999"/>
              <a:buFont typeface="Avenir Next"/>
              <a:buChar char="▸"/>
              <a:defRPr sz="3600" b="0" cap="none">
                <a:solidFill>
                  <a:srgbClr val="838787"/>
                </a:solidFill>
                <a:latin typeface="Avenir Next Medium"/>
                <a:ea typeface="Avenir Next Medium"/>
                <a:cs typeface="Avenir Next Medium"/>
                <a:sym typeface="Avenir Next Medium"/>
              </a:defRPr>
            </a:pPr>
            <a:r>
              <a:t>"Channel"</a:t>
            </a:r>
          </a:p>
          <a:p>
            <a:pPr marL="571500" indent="-571500">
              <a:lnSpc>
                <a:spcPct val="100000"/>
              </a:lnSpc>
              <a:spcBef>
                <a:spcPts val="2800"/>
              </a:spcBef>
              <a:buClr>
                <a:schemeClr val="accent1"/>
              </a:buClr>
              <a:buSzPct val="104999"/>
              <a:buFont typeface="Avenir Next"/>
              <a:buChar char="▸"/>
              <a:defRPr sz="3600" b="0" cap="none">
                <a:solidFill>
                  <a:srgbClr val="838787"/>
                </a:solidFill>
                <a:latin typeface="Avenir Next Medium"/>
                <a:ea typeface="Avenir Next Medium"/>
                <a:cs typeface="Avenir Next Medium"/>
                <a:sym typeface="Avenir Next Medium"/>
              </a:defRPr>
            </a:pPr>
            <a:r>
              <a:t>Needs to be a child at risk</a:t>
            </a:r>
          </a:p>
        </p:txBody>
      </p:sp>
      <p:sp>
        <p:nvSpPr>
          <p:cNvPr id="231" name="Shape 231"/>
          <p:cNvSpPr>
            <a:spLocks noGrp="1"/>
          </p:cNvSpPr>
          <p:nvPr>
            <p:ph type="sldNum" sz="quarter" idx="4294967295"/>
          </p:nvPr>
        </p:nvSpPr>
        <p:spPr>
          <a:xfrm>
            <a:off x="12140187" y="431800"/>
            <a:ext cx="453332"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sp>
        <p:nvSpPr>
          <p:cNvPr id="232" name="Shape 232"/>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pic>
        <p:nvPicPr>
          <p:cNvPr id="233" name="pasted-image.jpeg"/>
          <p:cNvPicPr>
            <a:picLocks noChangeAspect="1"/>
          </p:cNvPicPr>
          <p:nvPr/>
        </p:nvPicPr>
        <p:blipFill>
          <a:blip r:embed="rId2">
            <a:extLst/>
          </a:blip>
          <a:stretch>
            <a:fillRect/>
          </a:stretch>
        </p:blipFill>
        <p:spPr>
          <a:xfrm>
            <a:off x="6799042" y="2460134"/>
            <a:ext cx="5809962" cy="6288430"/>
          </a:xfrm>
          <a:prstGeom prst="rect">
            <a:avLst/>
          </a:prstGeom>
          <a:ln w="12700">
            <a:miter lim="400000"/>
          </a:ln>
        </p:spPr>
      </p:pic>
      <p:sp>
        <p:nvSpPr>
          <p:cNvPr id="2" name="TextBox 1"/>
          <p:cNvSpPr txBox="1"/>
          <p:nvPr/>
        </p:nvSpPr>
        <p:spPr>
          <a:xfrm>
            <a:off x="472141" y="2286000"/>
            <a:ext cx="5943600" cy="582723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lang="en-GB" dirty="0">
                <a:solidFill>
                  <a:schemeClr val="bg1">
                    <a:lumMod val="10000"/>
                    <a:lumOff val="90000"/>
                  </a:schemeClr>
                </a:solidFill>
              </a:rPr>
              <a:t> </a:t>
            </a:r>
            <a:endParaRPr lang="en-GB" dirty="0" smtClean="0">
              <a:solidFill>
                <a:schemeClr val="bg1">
                  <a:lumMod val="10000"/>
                  <a:lumOff val="90000"/>
                </a:schemeClr>
              </a:solidFill>
            </a:endParaRPr>
          </a:p>
          <a:p>
            <a:pPr marL="0" marR="0" indent="0" algn="l" defTabSz="584200" rtl="0" fontAlgn="auto" latinLnBrk="0" hangingPunct="0">
              <a:lnSpc>
                <a:spcPct val="100000"/>
              </a:lnSpc>
              <a:spcBef>
                <a:spcPts val="2400"/>
              </a:spcBef>
              <a:spcAft>
                <a:spcPts val="0"/>
              </a:spcAft>
              <a:buClrTx/>
              <a:buSzTx/>
              <a:buFontTx/>
              <a:buNone/>
              <a:tabLst/>
            </a:pPr>
            <a:endParaRPr lang="en-GB" dirty="0" smtClean="0">
              <a:solidFill>
                <a:schemeClr val="bg1">
                  <a:lumMod val="10000"/>
                  <a:lumOff val="90000"/>
                </a:schemeClr>
              </a:solidFill>
            </a:endParaRPr>
          </a:p>
          <a:p>
            <a:pPr marL="0" marR="0" indent="0" algn="l" defTabSz="584200" rtl="0" fontAlgn="auto" latinLnBrk="0" hangingPunct="0">
              <a:lnSpc>
                <a:spcPct val="100000"/>
              </a:lnSpc>
              <a:spcBef>
                <a:spcPts val="2400"/>
              </a:spcBef>
              <a:spcAft>
                <a:spcPts val="0"/>
              </a:spcAft>
              <a:buClrTx/>
              <a:buSzTx/>
              <a:buFontTx/>
              <a:buNone/>
              <a:tabLst/>
            </a:pPr>
            <a:endParaRPr lang="en-GB" dirty="0">
              <a:solidFill>
                <a:schemeClr val="bg1">
                  <a:lumMod val="10000"/>
                  <a:lumOff val="90000"/>
                </a:schemeClr>
              </a:solidFill>
            </a:endParaRPr>
          </a:p>
          <a:p>
            <a:pPr marL="0" marR="0" indent="0" algn="l" defTabSz="584200" rtl="0" fontAlgn="auto" latinLnBrk="0" hangingPunct="0">
              <a:lnSpc>
                <a:spcPct val="100000"/>
              </a:lnSpc>
              <a:spcBef>
                <a:spcPts val="2400"/>
              </a:spcBef>
              <a:spcAft>
                <a:spcPts val="0"/>
              </a:spcAft>
              <a:buClrTx/>
              <a:buSzTx/>
              <a:buFontTx/>
              <a:buNone/>
              <a:tabLst/>
            </a:pPr>
            <a:r>
              <a:rPr lang="en-GB" sz="2800" dirty="0" smtClean="0">
                <a:solidFill>
                  <a:schemeClr val="bg1">
                    <a:lumMod val="10000"/>
                    <a:lumOff val="90000"/>
                  </a:schemeClr>
                </a:solidFill>
              </a:rPr>
              <a:t>Between January 2012 to December 2015 1839 children aged 15 and under were referred to ‘Channel’</a:t>
            </a:r>
            <a:endParaRPr kumimoji="0" lang="en-GB" sz="2400" b="1" i="0" u="none" strike="noStrike" cap="none" spc="0" normalizeH="0" baseline="0" dirty="0">
              <a:ln>
                <a:noFill/>
              </a:ln>
              <a:solidFill>
                <a:schemeClr val="bg1">
                  <a:lumMod val="10000"/>
                  <a:lumOff val="90000"/>
                </a:schemeClr>
              </a:solidFill>
              <a:effectLst/>
              <a:uFillTx/>
              <a:sym typeface="DIN Condensed"/>
            </a:endParaRPr>
          </a:p>
          <a:p>
            <a:pPr marL="0" marR="0" indent="0" algn="l" defTabSz="584200" rtl="0" fontAlgn="auto" latinLnBrk="0" hangingPunct="0">
              <a:lnSpc>
                <a:spcPct val="100000"/>
              </a:lnSpc>
              <a:spcBef>
                <a:spcPts val="2400"/>
              </a:spcBef>
              <a:spcAft>
                <a:spcPts val="0"/>
              </a:spcAft>
              <a:buClrTx/>
              <a:buSzTx/>
              <a:buFontTx/>
              <a:buNone/>
              <a:tabLst/>
            </a:pPr>
            <a:endParaRPr lang="en-GB" dirty="0" smtClean="0">
              <a:solidFill>
                <a:schemeClr val="bg1">
                  <a:lumMod val="10000"/>
                  <a:lumOff val="90000"/>
                </a:schemeClr>
              </a:solidFill>
            </a:endParaRPr>
          </a:p>
          <a:p>
            <a:pPr marL="0" marR="0" indent="0" algn="l" defTabSz="584200" rtl="0" fontAlgn="auto" latinLnBrk="0" hangingPunct="0">
              <a:lnSpc>
                <a:spcPct val="100000"/>
              </a:lnSpc>
              <a:spcBef>
                <a:spcPts val="2400"/>
              </a:spcBef>
              <a:spcAft>
                <a:spcPts val="0"/>
              </a:spcAft>
              <a:buClrTx/>
              <a:buSzTx/>
              <a:buFontTx/>
              <a:buNone/>
              <a:tabLst/>
            </a:pPr>
            <a:endParaRPr kumimoji="0" lang="en-GB" sz="2000" b="1" i="0" u="none" strike="noStrike" cap="none" spc="0" normalizeH="0" baseline="0" dirty="0">
              <a:ln>
                <a:noFill/>
              </a:ln>
              <a:solidFill>
                <a:schemeClr val="bg1">
                  <a:lumMod val="10000"/>
                  <a:lumOff val="90000"/>
                </a:schemeClr>
              </a:solidFill>
              <a:effectLst/>
              <a:uFillTx/>
              <a:sym typeface="DIN Condensed"/>
            </a:endParaRPr>
          </a:p>
          <a:p>
            <a:pPr marL="0" marR="0" indent="0" algn="l" defTabSz="584200" rtl="0" fontAlgn="auto" latinLnBrk="0" hangingPunct="0">
              <a:lnSpc>
                <a:spcPct val="100000"/>
              </a:lnSpc>
              <a:spcBef>
                <a:spcPts val="2400"/>
              </a:spcBef>
              <a:spcAft>
                <a:spcPts val="0"/>
              </a:spcAft>
              <a:buClrTx/>
              <a:buSzTx/>
              <a:buFontTx/>
              <a:buNone/>
              <a:tabLst/>
            </a:pPr>
            <a:endParaRPr kumimoji="0" lang="en-GB" sz="2000" b="1" i="0" u="none" strike="noStrike" cap="none" spc="0" normalizeH="0" baseline="0" dirty="0">
              <a:ln>
                <a:noFill/>
              </a:ln>
              <a:solidFill>
                <a:schemeClr val="bg1">
                  <a:lumMod val="10000"/>
                  <a:lumOff val="90000"/>
                </a:schemeClr>
              </a:solidFill>
              <a:effectLst/>
              <a:uFillTx/>
              <a:sym typeface="DIN Condensed"/>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p:nvPr>
        </p:nvSpPr>
        <p:spPr>
          <a:prstGeom prst="rect">
            <a:avLst/>
          </a:prstGeom>
        </p:spPr>
        <p:txBody>
          <a:bodyPr/>
          <a:lstStyle>
            <a:lvl1pPr defTabSz="397256">
              <a:spcBef>
                <a:spcPts val="1900"/>
              </a:spcBef>
              <a:defRPr sz="4080"/>
            </a:lvl1pPr>
          </a:lstStyle>
          <a:p>
            <a:r>
              <a:t>Police co-operation and its limitations  </a:t>
            </a:r>
          </a:p>
        </p:txBody>
      </p:sp>
      <p:sp>
        <p:nvSpPr>
          <p:cNvPr id="236" name="Shape 236"/>
          <p:cNvSpPr>
            <a:spLocks noGrp="1"/>
          </p:cNvSpPr>
          <p:nvPr>
            <p:ph type="body" idx="13"/>
          </p:nvPr>
        </p:nvSpPr>
        <p:spPr>
          <a:xfrm>
            <a:off x="283678" y="2605138"/>
            <a:ext cx="6209327" cy="6108701"/>
          </a:xfrm>
          <a:prstGeom prst="rect">
            <a:avLst/>
          </a:prstGeom>
          <a:extLst>
            <a:ext uri="{C572A759-6A51-4108-AA02-DFA0A04FC94B}">
              <ma14:wrappingTextBoxFlag xmlns="" xmlns:ma14="http://schemas.microsoft.com/office/mac/drawingml/2011/main" val="1"/>
            </a:ext>
          </a:extLst>
        </p:spPr>
        <p:txBody>
          <a:bodyPr/>
          <a:lstStyle/>
          <a:p>
            <a:pPr marL="396650" indent="-396650" defTabSz="479044">
              <a:lnSpc>
                <a:spcPct val="100000"/>
              </a:lnSpc>
              <a:spcBef>
                <a:spcPts val="2200"/>
              </a:spcBef>
              <a:buClr>
                <a:srgbClr val="39A3D5"/>
              </a:buClr>
              <a:buSzPct val="104999"/>
              <a:buFont typeface="Avenir Next"/>
              <a:buChar char="‣"/>
              <a:defRPr sz="3034" b="0" cap="none">
                <a:solidFill>
                  <a:srgbClr val="838787"/>
                </a:solidFill>
                <a:latin typeface="Avenir Next Medium"/>
                <a:ea typeface="Avenir Next Medium"/>
                <a:cs typeface="Avenir Next Medium"/>
                <a:sym typeface="Avenir Next Medium"/>
              </a:defRPr>
            </a:pPr>
            <a:r>
              <a:t>"Radicalisation in the Family Courts" Guidance</a:t>
            </a:r>
          </a:p>
          <a:p>
            <a:pPr marL="396650" indent="-396650" defTabSz="479044">
              <a:lnSpc>
                <a:spcPct val="100000"/>
              </a:lnSpc>
              <a:spcBef>
                <a:spcPts val="2200"/>
              </a:spcBef>
              <a:buClr>
                <a:srgbClr val="39A3D5"/>
              </a:buClr>
              <a:buSzPct val="104999"/>
              <a:buFont typeface="Avenir Next"/>
              <a:buChar char="‣"/>
              <a:defRPr sz="3034" b="0" cap="none">
                <a:solidFill>
                  <a:srgbClr val="838787"/>
                </a:solidFill>
                <a:latin typeface="Avenir Next Medium"/>
                <a:ea typeface="Avenir Next Medium"/>
                <a:cs typeface="Avenir Next Medium"/>
                <a:sym typeface="Avenir Next Medium"/>
              </a:defRPr>
            </a:pPr>
            <a:r>
              <a:t>Police intelligence</a:t>
            </a:r>
          </a:p>
          <a:p>
            <a:pPr marL="396650" indent="-396650" defTabSz="479044">
              <a:lnSpc>
                <a:spcPct val="100000"/>
              </a:lnSpc>
              <a:spcBef>
                <a:spcPts val="2200"/>
              </a:spcBef>
              <a:buClr>
                <a:srgbClr val="39A3D5"/>
              </a:buClr>
              <a:buSzPct val="104999"/>
              <a:buFont typeface="Avenir Next"/>
              <a:buChar char="‣"/>
              <a:defRPr sz="3034" b="0" cap="none">
                <a:solidFill>
                  <a:srgbClr val="838787"/>
                </a:solidFill>
                <a:latin typeface="Avenir Next Medium"/>
                <a:ea typeface="Avenir Next Medium"/>
                <a:cs typeface="Avenir Next Medium"/>
                <a:sym typeface="Avenir Next Medium"/>
              </a:defRPr>
            </a:pPr>
            <a:r>
              <a:t>Local Authority evidence</a:t>
            </a:r>
          </a:p>
          <a:p>
            <a:pPr marL="396650" indent="-396650" defTabSz="479044">
              <a:lnSpc>
                <a:spcPct val="100000"/>
              </a:lnSpc>
              <a:spcBef>
                <a:spcPts val="2200"/>
              </a:spcBef>
              <a:buClr>
                <a:srgbClr val="39A3D5"/>
              </a:buClr>
              <a:buSzPct val="104999"/>
              <a:buFont typeface="Avenir Next"/>
              <a:buChar char="‣"/>
              <a:defRPr sz="3034" b="0" cap="none">
                <a:solidFill>
                  <a:srgbClr val="838787"/>
                </a:solidFill>
                <a:latin typeface="Avenir Next Medium"/>
                <a:ea typeface="Avenir Next Medium"/>
                <a:cs typeface="Avenir Next Medium"/>
                <a:sym typeface="Avenir Next Medium"/>
              </a:defRPr>
            </a:pPr>
            <a:r>
              <a:t>Disclosure guidelines</a:t>
            </a:r>
          </a:p>
          <a:p>
            <a:pPr marL="396650" indent="-396650" defTabSz="479044">
              <a:lnSpc>
                <a:spcPct val="100000"/>
              </a:lnSpc>
              <a:spcBef>
                <a:spcPts val="2200"/>
              </a:spcBef>
              <a:buClr>
                <a:srgbClr val="39A3D5"/>
              </a:buClr>
              <a:buSzPct val="104999"/>
              <a:buFont typeface="Avenir Next"/>
              <a:buChar char="‣"/>
              <a:defRPr sz="3034" b="0" cap="none">
                <a:solidFill>
                  <a:srgbClr val="838787"/>
                </a:solidFill>
                <a:latin typeface="Avenir Next Medium"/>
                <a:ea typeface="Avenir Next Medium"/>
                <a:cs typeface="Avenir Next Medium"/>
                <a:sym typeface="Avenir Next Medium"/>
              </a:defRPr>
            </a:pPr>
            <a:r>
              <a:t>Jigsaw </a:t>
            </a:r>
          </a:p>
          <a:p>
            <a:pPr marL="396650" indent="-396650" defTabSz="479044">
              <a:lnSpc>
                <a:spcPct val="100000"/>
              </a:lnSpc>
              <a:spcBef>
                <a:spcPts val="2200"/>
              </a:spcBef>
              <a:buClr>
                <a:srgbClr val="39A3D5"/>
              </a:buClr>
              <a:buSzPct val="104999"/>
              <a:buFont typeface="Avenir Next"/>
              <a:buChar char="‣"/>
              <a:defRPr sz="3034" b="0" cap="none">
                <a:solidFill>
                  <a:srgbClr val="838787"/>
                </a:solidFill>
                <a:latin typeface="Avenir Next Medium"/>
                <a:ea typeface="Avenir Next Medium"/>
                <a:cs typeface="Avenir Next Medium"/>
                <a:sym typeface="Avenir Next Medium"/>
              </a:defRPr>
            </a:pPr>
            <a:r>
              <a:t>ISIS Manual</a:t>
            </a:r>
          </a:p>
          <a:p>
            <a:pPr marL="396650" indent="-396650" defTabSz="479044">
              <a:lnSpc>
                <a:spcPct val="100000"/>
              </a:lnSpc>
              <a:spcBef>
                <a:spcPts val="2200"/>
              </a:spcBef>
              <a:buClr>
                <a:srgbClr val="39A3D5"/>
              </a:buClr>
              <a:buSzPct val="104999"/>
              <a:buFont typeface="Avenir Next"/>
              <a:buChar char="‣"/>
              <a:defRPr sz="3034" b="0" cap="none">
                <a:solidFill>
                  <a:srgbClr val="838787"/>
                </a:solidFill>
                <a:latin typeface="Avenir Next Medium"/>
                <a:ea typeface="Avenir Next Medium"/>
                <a:cs typeface="Avenir Next Medium"/>
                <a:sym typeface="Avenir Next Medium"/>
              </a:defRPr>
            </a:pPr>
            <a:r>
              <a:t>Future co-operation?</a:t>
            </a:r>
          </a:p>
        </p:txBody>
      </p:sp>
      <p:sp>
        <p:nvSpPr>
          <p:cNvPr id="237" name="Shape 237"/>
          <p:cNvSpPr/>
          <p:nvPr/>
        </p:nvSpPr>
        <p:spPr>
          <a:xfrm>
            <a:off x="6193482" y="4673600"/>
            <a:ext cx="617836" cy="406401"/>
          </a:xfrm>
          <a:prstGeom prst="rect">
            <a:avLst/>
          </a:prstGeom>
          <a:ln w="12700">
            <a:miter lim="400000"/>
          </a:ln>
        </p:spPr>
        <p:txBody>
          <a:bodyPr wrap="none" lIns="50800" tIns="50800" rIns="50800" bIns="50800" anchor="ctr">
            <a:spAutoFit/>
          </a:bodyPr>
          <a:lstStyle/>
          <a:p>
            <a:endParaRPr/>
          </a:p>
        </p:txBody>
      </p:sp>
      <p:sp>
        <p:nvSpPr>
          <p:cNvPr id="238" name="Shape 238"/>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pic>
        <p:nvPicPr>
          <p:cNvPr id="4098" name="Picture 2" descr="Flat monitor with infograph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012" y="2667000"/>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73913" y="8354766"/>
            <a:ext cx="42672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dirty="0">
                <a:solidFill>
                  <a:schemeClr val="bg1">
                    <a:lumMod val="75000"/>
                    <a:lumOff val="25000"/>
                  </a:schemeClr>
                </a:solidFill>
              </a:rPr>
              <a:t>http://www.flacso.org/</a:t>
            </a:r>
            <a:endParaRPr kumimoji="0" lang="en-GB" sz="2000" b="1" i="0" u="none" strike="noStrike" cap="none" spc="0" normalizeH="0" baseline="0" dirty="0">
              <a:ln>
                <a:noFill/>
              </a:ln>
              <a:solidFill>
                <a:schemeClr val="bg1">
                  <a:lumMod val="75000"/>
                  <a:lumOff val="25000"/>
                </a:schemeClr>
              </a:solidFill>
              <a:effectLst/>
              <a:uFillTx/>
              <a:sym typeface="DIN Condensed"/>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sp>
        <p:nvSpPr>
          <p:cNvPr id="241" name="Shape 241"/>
          <p:cNvSpPr>
            <a:spLocks noGrp="1"/>
          </p:cNvSpPr>
          <p:nvPr>
            <p:ph type="title"/>
          </p:nvPr>
        </p:nvSpPr>
        <p:spPr>
          <a:xfrm>
            <a:off x="406400" y="1219014"/>
            <a:ext cx="12192000" cy="723901"/>
          </a:xfrm>
          <a:prstGeom prst="rect">
            <a:avLst/>
          </a:prstGeom>
        </p:spPr>
        <p:txBody>
          <a:bodyPr/>
          <a:lstStyle>
            <a:lvl1pPr defTabSz="397256">
              <a:spcBef>
                <a:spcPts val="1900"/>
              </a:spcBef>
              <a:defRPr sz="4080"/>
            </a:lvl1pPr>
          </a:lstStyle>
          <a:p>
            <a:r>
              <a:t>Pieces of the jigsaw</a:t>
            </a:r>
          </a:p>
        </p:txBody>
      </p:sp>
      <p:sp>
        <p:nvSpPr>
          <p:cNvPr id="242" name="Shape 242"/>
          <p:cNvSpPr>
            <a:spLocks noGrp="1"/>
          </p:cNvSpPr>
          <p:nvPr>
            <p:ph type="body" idx="13"/>
          </p:nvPr>
        </p:nvSpPr>
        <p:spPr>
          <a:xfrm>
            <a:off x="440952" y="1922575"/>
            <a:ext cx="12399317" cy="7749951"/>
          </a:xfrm>
          <a:prstGeom prst="rect">
            <a:avLst/>
          </a:prstGeom>
          <a:extLst>
            <a:ext uri="{C572A759-6A51-4108-AA02-DFA0A04FC94B}">
              <ma14:wrappingTextBoxFlag xmlns="" xmlns:ma14="http://schemas.microsoft.com/office/mac/drawingml/2011/main" val="1"/>
            </a:ext>
          </a:extLst>
        </p:spPr>
        <p:txBody>
          <a:bodyPr/>
          <a:lstStyle/>
          <a:p>
            <a:pPr marL="293370"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 Potential relevance:</a:t>
            </a:r>
          </a:p>
          <a:p>
            <a:pPr marL="520065" lvl="1"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a baby has not been immunised, </a:t>
            </a:r>
          </a:p>
          <a:p>
            <a:pPr marL="520065" lvl="1"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a child attends a faith school or are home schooled,</a:t>
            </a:r>
          </a:p>
          <a:p>
            <a:pPr marL="520065" lvl="1"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 a family prays at a particular mosque or seeks guidance from a particular Imam. </a:t>
            </a:r>
          </a:p>
          <a:p>
            <a:pPr marL="293370"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Financial activity: </a:t>
            </a:r>
          </a:p>
          <a:p>
            <a:pPr marL="520065" lvl="1"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 eBay activity</a:t>
            </a:r>
          </a:p>
          <a:p>
            <a:pPr marL="520065" lvl="1"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 unsecured credit</a:t>
            </a:r>
          </a:p>
          <a:p>
            <a:pPr marL="293370"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When en route to a port /airport, </a:t>
            </a:r>
          </a:p>
          <a:p>
            <a:pPr marL="520065" lvl="1"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has the male family member shaved his beard and adopted western clothing? </a:t>
            </a:r>
          </a:p>
          <a:p>
            <a:pPr marL="520065" lvl="1"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has a female removed her burka, revealed her hair and face and wears western clothing</a:t>
            </a:r>
          </a:p>
          <a:p>
            <a:pPr marL="293370"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If a short family trip has been planned, why</a:t>
            </a:r>
          </a:p>
          <a:p>
            <a:pPr marL="520065" lvl="1"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is the car packed with multiple packs of bulk nappies, </a:t>
            </a:r>
          </a:p>
          <a:p>
            <a:pPr marL="520065" lvl="1"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47 items of underwear,</a:t>
            </a:r>
          </a:p>
          <a:p>
            <a:pPr marL="520065" lvl="1"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114 sanitary towels,</a:t>
            </a:r>
          </a:p>
          <a:p>
            <a:pPr marL="520065" lvl="1"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multiple unused sealed SIM cards</a:t>
            </a:r>
          </a:p>
          <a:p>
            <a:pPr marL="520065" lvl="1" indent="-293370" defTabSz="297941">
              <a:lnSpc>
                <a:spcPct val="75000"/>
              </a:lnSpc>
              <a:spcBef>
                <a:spcPts val="1400"/>
              </a:spcBef>
              <a:buClr>
                <a:srgbClr val="39A3D5"/>
              </a:buClr>
              <a:buSzPct val="104999"/>
              <a:buFont typeface="Avenir Next"/>
              <a:buChar char="‣"/>
              <a:defRPr sz="2243" b="0" cap="none">
                <a:solidFill>
                  <a:srgbClr val="838787"/>
                </a:solidFill>
                <a:latin typeface="Avenir Next Medium"/>
                <a:ea typeface="Avenir Next Medium"/>
                <a:cs typeface="Avenir Next Medium"/>
                <a:sym typeface="Avenir Next Medium"/>
              </a:defRPr>
            </a:pPr>
            <a:r>
              <a:t>cash concealed around the car and on the children and families persons?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xfrm>
            <a:off x="544461" y="1291256"/>
            <a:ext cx="12192001" cy="1283818"/>
          </a:xfrm>
          <a:prstGeom prst="rect">
            <a:avLst/>
          </a:prstGeom>
        </p:spPr>
        <p:txBody>
          <a:bodyPr/>
          <a:lstStyle/>
          <a:p>
            <a:pPr defTabSz="344677">
              <a:spcBef>
                <a:spcPts val="1600"/>
              </a:spcBef>
              <a:defRPr sz="3539"/>
            </a:pPr>
            <a:r>
              <a:t>Stage 3: Disposal: </a:t>
            </a:r>
          </a:p>
          <a:p>
            <a:pPr defTabSz="344677">
              <a:spcBef>
                <a:spcPts val="1600"/>
              </a:spcBef>
              <a:defRPr sz="3539"/>
            </a:pPr>
            <a:r>
              <a:t>what happens to the child and the family?</a:t>
            </a:r>
          </a:p>
        </p:txBody>
      </p:sp>
      <p:sp>
        <p:nvSpPr>
          <p:cNvPr id="245" name="Shape 245"/>
          <p:cNvSpPr>
            <a:spLocks noGrp="1"/>
          </p:cNvSpPr>
          <p:nvPr>
            <p:ph type="body" idx="13"/>
          </p:nvPr>
        </p:nvSpPr>
        <p:spPr>
          <a:xfrm>
            <a:off x="406400" y="2743200"/>
            <a:ext cx="5933203" cy="6108700"/>
          </a:xfrm>
          <a:prstGeom prst="rect">
            <a:avLst/>
          </a:prstGeom>
          <a:extLst>
            <a:ext uri="{C572A759-6A51-4108-AA02-DFA0A04FC94B}">
              <ma14:wrappingTextBoxFlag xmlns="" xmlns:ma14="http://schemas.microsoft.com/office/mac/drawingml/2011/main" val="1"/>
            </a:ext>
          </a:extLst>
        </p:spPr>
        <p:txBody>
          <a:bodyPr/>
          <a:lstStyle/>
          <a:p>
            <a:pPr marL="470647" indent="-470647">
              <a:lnSpc>
                <a:spcPct val="100000"/>
              </a:lnSpc>
              <a:spcBef>
                <a:spcPts val="2800"/>
              </a:spcBef>
              <a:buClr>
                <a:srgbClr val="39A3D5"/>
              </a:buClr>
              <a:buSzPct val="104999"/>
              <a:buFont typeface="Avenir Next"/>
              <a:buChar char="‣"/>
              <a:defRPr sz="3600" b="0" cap="none">
                <a:solidFill>
                  <a:srgbClr val="838787"/>
                </a:solidFill>
                <a:latin typeface="Avenir Next Medium"/>
                <a:ea typeface="Avenir Next Medium"/>
                <a:cs typeface="Avenir Next Medium"/>
                <a:sym typeface="Avenir Next Medium"/>
              </a:defRPr>
            </a:pPr>
            <a:r>
              <a:rPr>
                <a:latin typeface="Avenir Next"/>
                <a:ea typeface="Avenir Next"/>
                <a:cs typeface="Avenir Next"/>
                <a:sym typeface="Avenir Next"/>
              </a:rPr>
              <a:t>No placements to date permanently outside</a:t>
            </a:r>
            <a:r>
              <a:t> family network</a:t>
            </a:r>
          </a:p>
          <a:p>
            <a:pPr marL="470647" indent="-470647">
              <a:lnSpc>
                <a:spcPct val="100000"/>
              </a:lnSpc>
              <a:spcBef>
                <a:spcPts val="2800"/>
              </a:spcBef>
              <a:buClr>
                <a:srgbClr val="39A3D5"/>
              </a:buClr>
              <a:buSzPct val="104999"/>
              <a:buFont typeface="Avenir Next"/>
              <a:buChar char="‣"/>
              <a:defRPr sz="3600" b="0" cap="none">
                <a:solidFill>
                  <a:srgbClr val="838787"/>
                </a:solidFill>
                <a:latin typeface="Avenir Next Medium"/>
                <a:ea typeface="Avenir Next Medium"/>
                <a:cs typeface="Avenir Next Medium"/>
                <a:sym typeface="Avenir Next Medium"/>
              </a:defRPr>
            </a:pPr>
            <a:r>
              <a:t>No criticism of parenting</a:t>
            </a:r>
          </a:p>
          <a:p>
            <a:pPr marL="470647" indent="-470647">
              <a:lnSpc>
                <a:spcPct val="100000"/>
              </a:lnSpc>
              <a:spcBef>
                <a:spcPts val="2800"/>
              </a:spcBef>
              <a:buClr>
                <a:srgbClr val="39A3D5"/>
              </a:buClr>
              <a:buSzPct val="104999"/>
              <a:buFont typeface="Avenir Next"/>
              <a:buChar char="‣"/>
              <a:defRPr sz="3600" b="0" cap="none">
                <a:solidFill>
                  <a:srgbClr val="838787"/>
                </a:solidFill>
                <a:latin typeface="Avenir Next Medium"/>
                <a:ea typeface="Avenir Next Medium"/>
                <a:cs typeface="Avenir Next Medium"/>
                <a:sym typeface="Avenir Next Medium"/>
              </a:defRPr>
            </a:pPr>
            <a:r>
              <a:t>Wider family network</a:t>
            </a:r>
          </a:p>
          <a:p>
            <a:pPr marL="470647" indent="-470647">
              <a:lnSpc>
                <a:spcPct val="100000"/>
              </a:lnSpc>
              <a:spcBef>
                <a:spcPts val="2800"/>
              </a:spcBef>
              <a:buClr>
                <a:srgbClr val="39A3D5"/>
              </a:buClr>
              <a:buSzPct val="104999"/>
              <a:buFont typeface="Avenir Next"/>
              <a:buChar char="‣"/>
              <a:defRPr sz="3600" b="0" cap="none">
                <a:solidFill>
                  <a:srgbClr val="838787"/>
                </a:solidFill>
                <a:latin typeface="Avenir Next Medium"/>
                <a:ea typeface="Avenir Next Medium"/>
                <a:cs typeface="Avenir Next Medium"/>
                <a:sym typeface="Avenir Next Medium"/>
              </a:defRPr>
            </a:pPr>
            <a:r>
              <a:t>GPS</a:t>
            </a:r>
          </a:p>
          <a:p>
            <a:pPr marL="470647" indent="-470647">
              <a:lnSpc>
                <a:spcPct val="100000"/>
              </a:lnSpc>
              <a:spcBef>
                <a:spcPts val="2800"/>
              </a:spcBef>
              <a:buClr>
                <a:srgbClr val="39A3D5"/>
              </a:buClr>
              <a:buSzPct val="104999"/>
              <a:buFont typeface="Avenir Next"/>
              <a:buChar char="‣"/>
              <a:defRPr sz="3600" b="0" cap="none">
                <a:solidFill>
                  <a:srgbClr val="838787"/>
                </a:solidFill>
                <a:latin typeface="Avenir Next Medium"/>
                <a:ea typeface="Avenir Next Medium"/>
                <a:cs typeface="Avenir Next Medium"/>
                <a:sym typeface="Avenir Next Medium"/>
              </a:defRPr>
            </a:pPr>
            <a:r>
              <a:t>Risks in decisions made</a:t>
            </a:r>
          </a:p>
        </p:txBody>
      </p:sp>
      <p:sp>
        <p:nvSpPr>
          <p:cNvPr id="246" name="Shape 246"/>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pic>
        <p:nvPicPr>
          <p:cNvPr id="247" name="B593FF14-D97B-4405-8DB1-0F4EE60E44C7-L0-001.jpeg"/>
          <p:cNvPicPr>
            <a:picLocks noChangeAspect="1"/>
          </p:cNvPicPr>
          <p:nvPr/>
        </p:nvPicPr>
        <p:blipFill>
          <a:blip r:embed="rId2">
            <a:extLst/>
          </a:blip>
          <a:stretch>
            <a:fillRect/>
          </a:stretch>
        </p:blipFill>
        <p:spPr>
          <a:xfrm>
            <a:off x="6521553" y="2951930"/>
            <a:ext cx="6207516" cy="539486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406400" y="1238662"/>
            <a:ext cx="8284831" cy="952088"/>
          </a:xfrm>
          <a:prstGeom prst="rect">
            <a:avLst/>
          </a:prstGeom>
        </p:spPr>
        <p:txBody>
          <a:bodyPr/>
          <a:lstStyle>
            <a:lvl1pPr defTabSz="408940">
              <a:spcBef>
                <a:spcPts val="1900"/>
              </a:spcBef>
              <a:defRPr sz="3700"/>
            </a:lvl1pPr>
          </a:lstStyle>
          <a:p>
            <a:r>
              <a:t>Concluding remarks</a:t>
            </a:r>
          </a:p>
        </p:txBody>
      </p:sp>
      <p:sp>
        <p:nvSpPr>
          <p:cNvPr id="250" name="Shape 250"/>
          <p:cNvSpPr>
            <a:spLocks noGrp="1"/>
          </p:cNvSpPr>
          <p:nvPr>
            <p:ph type="body" idx="14"/>
          </p:nvPr>
        </p:nvSpPr>
        <p:spPr>
          <a:xfrm>
            <a:off x="421740" y="2423289"/>
            <a:ext cx="6299201" cy="6108701"/>
          </a:xfrm>
          <a:prstGeom prst="rect">
            <a:avLst/>
          </a:prstGeom>
          <a:extLst>
            <a:ext uri="{C572A759-6A51-4108-AA02-DFA0A04FC94B}">
              <ma14:wrappingTextBoxFlag xmlns="" xmlns:ma14="http://schemas.microsoft.com/office/mac/drawingml/2011/main" val="1"/>
            </a:ext>
          </a:extLst>
        </p:spPr>
        <p:txBody>
          <a:bodyPr/>
          <a:lstStyle/>
          <a:p>
            <a:pPr marL="531494" indent="-531494" defTabSz="543305">
              <a:lnSpc>
                <a:spcPct val="100000"/>
              </a:lnSpc>
              <a:spcBef>
                <a:spcPts val="2600"/>
              </a:spcBef>
              <a:buClr>
                <a:schemeClr val="accent1"/>
              </a:buClr>
              <a:buSzPct val="104999"/>
              <a:buFont typeface="Avenir Next"/>
              <a:buChar char="▸"/>
              <a:defRPr sz="3348" b="0" cap="none">
                <a:solidFill>
                  <a:srgbClr val="838787"/>
                </a:solidFill>
                <a:latin typeface="Avenir Next Medium"/>
                <a:ea typeface="Avenir Next Medium"/>
                <a:cs typeface="Avenir Next Medium"/>
                <a:sym typeface="Avenir Next Medium"/>
              </a:defRPr>
            </a:pPr>
            <a:r>
              <a:t>A fluid situation</a:t>
            </a:r>
          </a:p>
          <a:p>
            <a:pPr marL="531494" indent="-531494" defTabSz="543305">
              <a:lnSpc>
                <a:spcPct val="100000"/>
              </a:lnSpc>
              <a:spcBef>
                <a:spcPts val="2600"/>
              </a:spcBef>
              <a:buClr>
                <a:schemeClr val="accent1"/>
              </a:buClr>
              <a:buSzPct val="104999"/>
              <a:buFont typeface="Avenir Next"/>
              <a:buChar char="▸"/>
              <a:defRPr sz="3348" b="0" cap="none">
                <a:solidFill>
                  <a:srgbClr val="838787"/>
                </a:solidFill>
                <a:latin typeface="Avenir Next Medium"/>
                <a:ea typeface="Avenir Next Medium"/>
                <a:cs typeface="Avenir Next Medium"/>
                <a:sym typeface="Avenir Next Medium"/>
              </a:defRPr>
            </a:pPr>
            <a:r>
              <a:t>No new law</a:t>
            </a:r>
          </a:p>
          <a:p>
            <a:pPr marL="531494" indent="-531494" defTabSz="543305">
              <a:lnSpc>
                <a:spcPct val="100000"/>
              </a:lnSpc>
              <a:spcBef>
                <a:spcPts val="2600"/>
              </a:spcBef>
              <a:buClr>
                <a:schemeClr val="accent1"/>
              </a:buClr>
              <a:buSzPct val="104999"/>
              <a:buFont typeface="Avenir Next"/>
              <a:buChar char="▸"/>
              <a:defRPr sz="3348" b="0" cap="none">
                <a:solidFill>
                  <a:srgbClr val="838787"/>
                </a:solidFill>
                <a:latin typeface="Avenir Next Medium"/>
                <a:ea typeface="Avenir Next Medium"/>
                <a:cs typeface="Avenir Next Medium"/>
                <a:sym typeface="Avenir Next Medium"/>
              </a:defRPr>
            </a:pPr>
            <a:r>
              <a:t>Applicable to other situations</a:t>
            </a:r>
          </a:p>
          <a:p>
            <a:pPr marL="531494" indent="-531494" defTabSz="543305">
              <a:lnSpc>
                <a:spcPct val="100000"/>
              </a:lnSpc>
              <a:spcBef>
                <a:spcPts val="2600"/>
              </a:spcBef>
              <a:buClr>
                <a:schemeClr val="accent1"/>
              </a:buClr>
              <a:buSzPct val="104999"/>
              <a:buFont typeface="Avenir Next"/>
              <a:buChar char="▸"/>
              <a:defRPr sz="3348" b="0" cap="none">
                <a:solidFill>
                  <a:srgbClr val="838787"/>
                </a:solidFill>
                <a:latin typeface="Avenir Next Medium"/>
                <a:ea typeface="Avenir Next Medium"/>
                <a:cs typeface="Avenir Next Medium"/>
                <a:sym typeface="Avenir Next Medium"/>
              </a:defRPr>
            </a:pPr>
            <a:r>
              <a:t>Rooted in Family Law and Human Rights Act</a:t>
            </a:r>
          </a:p>
          <a:p>
            <a:pPr marL="531494" indent="-531494" defTabSz="543305">
              <a:lnSpc>
                <a:spcPct val="100000"/>
              </a:lnSpc>
              <a:spcBef>
                <a:spcPts val="2600"/>
              </a:spcBef>
              <a:buClr>
                <a:schemeClr val="accent1"/>
              </a:buClr>
              <a:buSzPct val="104999"/>
              <a:buFont typeface="Avenir Next"/>
              <a:buChar char="▸"/>
              <a:defRPr sz="3348" b="0" cap="none">
                <a:solidFill>
                  <a:srgbClr val="838787"/>
                </a:solidFill>
                <a:latin typeface="Avenir Next Medium"/>
                <a:ea typeface="Avenir Next Medium"/>
                <a:cs typeface="Avenir Next Medium"/>
                <a:sym typeface="Avenir Next Medium"/>
              </a:defRPr>
            </a:pPr>
            <a:r>
              <a:t>Protection of the child is constant</a:t>
            </a:r>
          </a:p>
        </p:txBody>
      </p:sp>
      <p:sp>
        <p:nvSpPr>
          <p:cNvPr id="251" name="Shape 251"/>
          <p:cNvSpPr>
            <a:spLocks noGrp="1"/>
          </p:cNvSpPr>
          <p:nvPr>
            <p:ph type="sldNum" sz="quarter" idx="4294967295"/>
          </p:nvPr>
        </p:nvSpPr>
        <p:spPr>
          <a:xfrm>
            <a:off x="12140187" y="431800"/>
            <a:ext cx="453332"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
        <p:nvSpPr>
          <p:cNvPr id="252" name="Shape 252"/>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pic>
        <p:nvPicPr>
          <p:cNvPr id="5122" name="Picture 2" descr="Image result for thanks for list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981199"/>
            <a:ext cx="10570438" cy="63796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0" y="9097010"/>
            <a:ext cx="53848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1600" dirty="0">
                <a:solidFill>
                  <a:schemeClr val="bg1">
                    <a:lumMod val="75000"/>
                    <a:lumOff val="25000"/>
                  </a:schemeClr>
                </a:solidFill>
              </a:rPr>
              <a:t>http://quotesgram.com/thank-you-for-listening-quotes/</a:t>
            </a:r>
            <a:endParaRPr kumimoji="0" lang="en-GB" sz="1600" b="1" i="0" u="none" strike="noStrike" cap="none" spc="0" normalizeH="0" baseline="0" dirty="0">
              <a:ln>
                <a:noFill/>
              </a:ln>
              <a:solidFill>
                <a:schemeClr val="bg1">
                  <a:lumMod val="75000"/>
                  <a:lumOff val="25000"/>
                </a:schemeClr>
              </a:solidFill>
              <a:effectLst/>
              <a:uFillTx/>
              <a:sym typeface="DIN Condensed"/>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title"/>
          </p:nvPr>
        </p:nvSpPr>
        <p:spPr>
          <a:prstGeom prst="rect">
            <a:avLst/>
          </a:prstGeom>
        </p:spPr>
        <p:txBody>
          <a:bodyPr/>
          <a:lstStyle>
            <a:lvl1pPr defTabSz="401928">
              <a:spcBef>
                <a:spcPts val="1800"/>
              </a:spcBef>
              <a:defRPr sz="4128"/>
            </a:lvl1pPr>
          </a:lstStyle>
          <a:p>
            <a:r>
              <a:t>future lectures</a:t>
            </a:r>
          </a:p>
        </p:txBody>
      </p:sp>
      <p:sp>
        <p:nvSpPr>
          <p:cNvPr id="255" name="Shape 255"/>
          <p:cNvSpPr>
            <a:spLocks noGrp="1"/>
          </p:cNvSpPr>
          <p:nvPr>
            <p:ph type="body" idx="14"/>
          </p:nvPr>
        </p:nvSpPr>
        <p:spPr>
          <a:xfrm>
            <a:off x="406399" y="2743200"/>
            <a:ext cx="11932327" cy="6579994"/>
          </a:xfrm>
          <a:prstGeom prst="rect">
            <a:avLst/>
          </a:prstGeom>
          <a:extLst>
            <a:ext uri="{C572A759-6A51-4108-AA02-DFA0A04FC94B}">
              <ma14:wrappingTextBoxFlag xmlns="" xmlns:ma14="http://schemas.microsoft.com/office/mac/drawingml/2011/main" val="1"/>
            </a:ext>
          </a:extLst>
        </p:spPr>
        <p:txBody>
          <a:bodyPr/>
          <a:lstStyle/>
          <a:p>
            <a:pPr marL="634458" indent="-634458" defTabSz="230642">
              <a:lnSpc>
                <a:spcPct val="100000"/>
              </a:lnSpc>
              <a:spcBef>
                <a:spcPts val="1000"/>
              </a:spcBef>
              <a:buClr>
                <a:schemeClr val="accent1"/>
              </a:buClr>
              <a:buSzPct val="104999"/>
              <a:buFont typeface="Avenir Next"/>
              <a:buChar char="▸"/>
              <a:defRPr sz="3948" b="0" cap="none">
                <a:solidFill>
                  <a:srgbClr val="838787"/>
                </a:solidFill>
                <a:latin typeface="Avenir Next Medium"/>
                <a:ea typeface="Avenir Next Medium"/>
                <a:cs typeface="Avenir Next Medium"/>
                <a:sym typeface="Avenir Next Medium"/>
              </a:defRPr>
            </a:pPr>
            <a:r>
              <a:t>When Legal Worlds Collide</a:t>
            </a:r>
          </a:p>
          <a:p>
            <a:pPr marL="985435" lvl="2" indent="-634458" defTabSz="230642">
              <a:lnSpc>
                <a:spcPct val="100000"/>
              </a:lnSpc>
              <a:spcBef>
                <a:spcPts val="1000"/>
              </a:spcBef>
              <a:buClr>
                <a:schemeClr val="accent1"/>
              </a:buClr>
              <a:buSzPct val="104999"/>
              <a:buFont typeface="Avenir Next"/>
              <a:buChar char="▸"/>
              <a:defRPr sz="3948" b="0" cap="none">
                <a:solidFill>
                  <a:srgbClr val="838787"/>
                </a:solidFill>
                <a:latin typeface="Avenir Next Medium"/>
                <a:ea typeface="Avenir Next Medium"/>
                <a:cs typeface="Avenir Next Medium"/>
                <a:sym typeface="Avenir Next Medium"/>
              </a:defRPr>
            </a:pPr>
            <a:r>
              <a:t>Thursday 26th January 2017</a:t>
            </a:r>
          </a:p>
          <a:p>
            <a:pPr marL="985435" lvl="2" indent="-634458" defTabSz="230642">
              <a:lnSpc>
                <a:spcPct val="100000"/>
              </a:lnSpc>
              <a:spcBef>
                <a:spcPts val="1000"/>
              </a:spcBef>
              <a:buClr>
                <a:schemeClr val="accent1"/>
              </a:buClr>
              <a:buSzPct val="104999"/>
              <a:buFont typeface="Avenir Next"/>
              <a:buChar char="▸"/>
              <a:defRPr sz="3948" b="0" cap="none">
                <a:solidFill>
                  <a:srgbClr val="838787"/>
                </a:solidFill>
                <a:latin typeface="Avenir Next Medium"/>
                <a:ea typeface="Avenir Next Medium"/>
                <a:cs typeface="Avenir Next Medium"/>
                <a:sym typeface="Avenir Next Medium"/>
              </a:defRPr>
            </a:pPr>
            <a:endParaRPr/>
          </a:p>
          <a:p>
            <a:pPr marL="634458" indent="-634458" defTabSz="230642">
              <a:lnSpc>
                <a:spcPct val="100000"/>
              </a:lnSpc>
              <a:spcBef>
                <a:spcPts val="1000"/>
              </a:spcBef>
              <a:buClr>
                <a:schemeClr val="accent1"/>
              </a:buClr>
              <a:buSzPct val="104999"/>
              <a:buFont typeface="Avenir Next"/>
              <a:buChar char="▸"/>
              <a:defRPr sz="3948" b="0" cap="none">
                <a:solidFill>
                  <a:srgbClr val="838787"/>
                </a:solidFill>
                <a:latin typeface="Avenir Next Medium"/>
                <a:ea typeface="Avenir Next Medium"/>
                <a:cs typeface="Avenir Next Medium"/>
                <a:sym typeface="Avenir Next Medium"/>
              </a:defRPr>
            </a:pPr>
            <a:r>
              <a:t>Guilty Until Proven Innocent</a:t>
            </a:r>
          </a:p>
          <a:p>
            <a:pPr marL="985435" lvl="2" indent="-634458" defTabSz="230642">
              <a:lnSpc>
                <a:spcPct val="100000"/>
              </a:lnSpc>
              <a:spcBef>
                <a:spcPts val="1000"/>
              </a:spcBef>
              <a:buClr>
                <a:schemeClr val="accent1"/>
              </a:buClr>
              <a:buSzPct val="104999"/>
              <a:buFont typeface="Avenir Next"/>
              <a:buChar char="▸"/>
              <a:defRPr sz="3948" b="0" cap="none">
                <a:solidFill>
                  <a:srgbClr val="838787"/>
                </a:solidFill>
                <a:latin typeface="Avenir Next Medium"/>
                <a:ea typeface="Avenir Next Medium"/>
                <a:cs typeface="Avenir Next Medium"/>
                <a:sym typeface="Avenir Next Medium"/>
              </a:defRPr>
            </a:pPr>
            <a:r>
              <a:t>Thursday 2nd March 2017</a:t>
            </a:r>
          </a:p>
          <a:p>
            <a:pPr defTabSz="230642">
              <a:lnSpc>
                <a:spcPct val="100000"/>
              </a:lnSpc>
              <a:spcBef>
                <a:spcPts val="1000"/>
              </a:spcBef>
              <a:defRPr sz="3948" b="0" cap="none">
                <a:solidFill>
                  <a:srgbClr val="838787"/>
                </a:solidFill>
                <a:latin typeface="Avenir Next Medium"/>
                <a:ea typeface="Avenir Next Medium"/>
                <a:cs typeface="Avenir Next Medium"/>
                <a:sym typeface="Avenir Next Medium"/>
              </a:defRPr>
            </a:pPr>
            <a:endParaRPr/>
          </a:p>
          <a:p>
            <a:pPr marL="634458" indent="-634458" defTabSz="230642">
              <a:lnSpc>
                <a:spcPct val="100000"/>
              </a:lnSpc>
              <a:spcBef>
                <a:spcPts val="1000"/>
              </a:spcBef>
              <a:buClr>
                <a:schemeClr val="accent1"/>
              </a:buClr>
              <a:buSzPct val="104999"/>
              <a:buFont typeface="Avenir Next"/>
              <a:buChar char="▸"/>
              <a:defRPr sz="3948" b="0" cap="none">
                <a:solidFill>
                  <a:srgbClr val="838787"/>
                </a:solidFill>
                <a:latin typeface="Avenir Next Medium"/>
                <a:ea typeface="Avenir Next Medium"/>
                <a:cs typeface="Avenir Next Medium"/>
                <a:sym typeface="Avenir Next Medium"/>
              </a:defRPr>
            </a:pPr>
            <a:r>
              <a:t>Expert Witnesses: A Zero Sum Game?</a:t>
            </a:r>
          </a:p>
          <a:p>
            <a:pPr marL="985435" lvl="2" indent="-634458" defTabSz="230642">
              <a:lnSpc>
                <a:spcPct val="100000"/>
              </a:lnSpc>
              <a:spcBef>
                <a:spcPts val="1000"/>
              </a:spcBef>
              <a:buClr>
                <a:schemeClr val="accent1"/>
              </a:buClr>
              <a:buSzPct val="104999"/>
              <a:buFont typeface="Avenir Next"/>
              <a:buChar char="▸"/>
              <a:defRPr sz="3948" b="0" cap="none">
                <a:solidFill>
                  <a:srgbClr val="838787"/>
                </a:solidFill>
                <a:latin typeface="Avenir Next Medium"/>
                <a:ea typeface="Avenir Next Medium"/>
                <a:cs typeface="Avenir Next Medium"/>
                <a:sym typeface="Avenir Next Medium"/>
              </a:defRPr>
            </a:pPr>
            <a:r>
              <a:t>Thursday 2nd March 2017</a:t>
            </a:r>
          </a:p>
        </p:txBody>
      </p:sp>
      <p:sp>
        <p:nvSpPr>
          <p:cNvPr id="256" name="Shape 256"/>
          <p:cNvSpPr>
            <a:spLocks noGrp="1"/>
          </p:cNvSpPr>
          <p:nvPr>
            <p:ph type="sldNum" sz="quarter" idx="4294967295"/>
          </p:nvPr>
        </p:nvSpPr>
        <p:spPr>
          <a:xfrm>
            <a:off x="12140188" y="431800"/>
            <a:ext cx="453331"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sp>
        <p:nvSpPr>
          <p:cNvPr id="257" name="Shape 257"/>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body" sz="quarter" idx="1"/>
          </p:nvPr>
        </p:nvSpPr>
        <p:spPr>
          <a:prstGeom prst="rect">
            <a:avLst/>
          </a:prstGeom>
        </p:spPr>
        <p:txBody>
          <a:bodyPr/>
          <a:lstStyle>
            <a:lvl1pPr defTabSz="139331">
              <a:defRPr sz="2384" spc="0">
                <a:solidFill>
                  <a:srgbClr val="A7A7A7"/>
                </a:solidFill>
                <a:latin typeface="DIN Condensed"/>
                <a:ea typeface="DIN Condensed"/>
                <a:cs typeface="DIN Condensed"/>
                <a:sym typeface="DIN Condensed"/>
              </a:defRPr>
            </a:lvl1pPr>
          </a:lstStyle>
          <a:p>
            <a:r>
              <a:t>IS ONE INDIVIDUAL's radicalism another's right to free speech?</a:t>
            </a:r>
          </a:p>
        </p:txBody>
      </p:sp>
      <p:sp>
        <p:nvSpPr>
          <p:cNvPr id="175" name="Shape 175"/>
          <p:cNvSpPr>
            <a:spLocks noGrp="1"/>
          </p:cNvSpPr>
          <p:nvPr>
            <p:ph type="title"/>
          </p:nvPr>
        </p:nvSpPr>
        <p:spPr>
          <a:prstGeom prst="rect">
            <a:avLst/>
          </a:prstGeom>
        </p:spPr>
        <p:txBody>
          <a:bodyPr/>
          <a:lstStyle>
            <a:lvl1pPr defTabSz="401928">
              <a:spcBef>
                <a:spcPts val="1800"/>
              </a:spcBef>
              <a:defRPr sz="4128"/>
            </a:lvl1pPr>
          </a:lstStyle>
          <a:p>
            <a:r>
              <a:t>Introduction</a:t>
            </a:r>
          </a:p>
        </p:txBody>
      </p:sp>
      <p:sp>
        <p:nvSpPr>
          <p:cNvPr id="176" name="Shape 176"/>
          <p:cNvSpPr>
            <a:spLocks noGrp="1"/>
          </p:cNvSpPr>
          <p:nvPr>
            <p:ph type="body" idx="14"/>
          </p:nvPr>
        </p:nvSpPr>
        <p:spPr>
          <a:xfrm>
            <a:off x="406400" y="2482416"/>
            <a:ext cx="4841882" cy="6369484"/>
          </a:xfrm>
          <a:prstGeom prst="rect">
            <a:avLst/>
          </a:prstGeom>
          <a:extLst>
            <a:ext uri="{C572A759-6A51-4108-AA02-DFA0A04FC94B}">
              <ma14:wrappingTextBoxFlag xmlns="" xmlns:ma14="http://schemas.microsoft.com/office/mac/drawingml/2011/main" val="1"/>
            </a:ext>
          </a:extLst>
        </p:spPr>
        <p:txBody>
          <a:bodyPr/>
          <a:lstStyle/>
          <a:p>
            <a:pPr marL="508000" indent="-508000">
              <a:lnSpc>
                <a:spcPct val="100000"/>
              </a:lnSpc>
              <a:spcBef>
                <a:spcPts val="2800"/>
              </a:spcBef>
              <a:buClr>
                <a:schemeClr val="accent1"/>
              </a:buClr>
              <a:buSzPct val="104999"/>
              <a:buFont typeface="Avenir Next"/>
              <a:buChar char="▸"/>
              <a:defRPr sz="3200" b="0" cap="none">
                <a:solidFill>
                  <a:srgbClr val="838787"/>
                </a:solidFill>
                <a:latin typeface="Avenir Next Medium"/>
                <a:ea typeface="Avenir Next Medium"/>
                <a:cs typeface="Avenir Next Medium"/>
                <a:sym typeface="Avenir Next Medium"/>
              </a:defRPr>
            </a:pPr>
            <a:r>
              <a:t>Behind the headlines</a:t>
            </a:r>
          </a:p>
          <a:p>
            <a:pPr marL="508000" indent="-508000">
              <a:lnSpc>
                <a:spcPct val="100000"/>
              </a:lnSpc>
              <a:spcBef>
                <a:spcPts val="2800"/>
              </a:spcBef>
              <a:buClr>
                <a:schemeClr val="accent1"/>
              </a:buClr>
              <a:buSzPct val="104999"/>
              <a:buFont typeface="Avenir Next"/>
              <a:buChar char="▸"/>
              <a:defRPr sz="3200" b="0" cap="none">
                <a:solidFill>
                  <a:srgbClr val="838787"/>
                </a:solidFill>
                <a:latin typeface="Avenir Next Medium"/>
                <a:ea typeface="Avenir Next Medium"/>
                <a:cs typeface="Avenir Next Medium"/>
                <a:sym typeface="Avenir Next Medium"/>
              </a:defRPr>
            </a:pPr>
            <a:r>
              <a:t>Protect children</a:t>
            </a:r>
          </a:p>
          <a:p>
            <a:pPr marL="508000" indent="-508000">
              <a:lnSpc>
                <a:spcPct val="100000"/>
              </a:lnSpc>
              <a:spcBef>
                <a:spcPts val="2800"/>
              </a:spcBef>
              <a:buClr>
                <a:schemeClr val="accent1"/>
              </a:buClr>
              <a:buSzPct val="104999"/>
              <a:buFont typeface="Avenir Next"/>
              <a:buChar char="▸"/>
              <a:defRPr sz="3200" b="0" cap="none">
                <a:solidFill>
                  <a:srgbClr val="838787"/>
                </a:solidFill>
                <a:latin typeface="Avenir Next Medium"/>
                <a:ea typeface="Avenir Next Medium"/>
                <a:cs typeface="Avenir Next Medium"/>
                <a:sym typeface="Avenir Next Medium"/>
              </a:defRPr>
            </a:pPr>
            <a:r>
              <a:t>Radicalism cases</a:t>
            </a:r>
          </a:p>
          <a:p>
            <a:pPr marL="508000" indent="-508000">
              <a:lnSpc>
                <a:spcPct val="100000"/>
              </a:lnSpc>
              <a:spcBef>
                <a:spcPts val="2800"/>
              </a:spcBef>
              <a:buClr>
                <a:schemeClr val="accent1"/>
              </a:buClr>
              <a:buSzPct val="104999"/>
              <a:buFont typeface="Avenir Next"/>
              <a:buChar char="▸"/>
              <a:defRPr sz="3200" b="0" cap="none">
                <a:solidFill>
                  <a:srgbClr val="838787"/>
                </a:solidFill>
                <a:latin typeface="Avenir Next Medium"/>
                <a:ea typeface="Avenir Next Medium"/>
                <a:cs typeface="Avenir Next Medium"/>
                <a:sym typeface="Avenir Next Medium"/>
              </a:defRPr>
            </a:pPr>
            <a:r>
              <a:t>High Court</a:t>
            </a:r>
          </a:p>
          <a:p>
            <a:pPr marL="508000" indent="-508000">
              <a:lnSpc>
                <a:spcPct val="100000"/>
              </a:lnSpc>
              <a:spcBef>
                <a:spcPts val="2800"/>
              </a:spcBef>
              <a:buClr>
                <a:schemeClr val="accent1"/>
              </a:buClr>
              <a:buSzPct val="104999"/>
              <a:buFont typeface="Avenir Next"/>
              <a:buChar char="▸"/>
              <a:defRPr sz="3200" b="0" cap="none">
                <a:solidFill>
                  <a:srgbClr val="838787"/>
                </a:solidFill>
                <a:latin typeface="Avenir Next Medium"/>
                <a:ea typeface="Avenir Next Medium"/>
                <a:cs typeface="Avenir Next Medium"/>
                <a:sym typeface="Avenir Next Medium"/>
              </a:defRPr>
            </a:pPr>
            <a:r>
              <a:t>Guidance</a:t>
            </a:r>
          </a:p>
        </p:txBody>
      </p:sp>
      <p:sp>
        <p:nvSpPr>
          <p:cNvPr id="177" name="Shape 177"/>
          <p:cNvSpPr>
            <a:spLocks noGrp="1"/>
          </p:cNvSpPr>
          <p:nvPr>
            <p:ph type="sldNum" sz="quarter" idx="4294967295"/>
          </p:nvPr>
        </p:nvSpPr>
        <p:spPr>
          <a:xfrm>
            <a:off x="12309702" y="431800"/>
            <a:ext cx="283817"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pic>
        <p:nvPicPr>
          <p:cNvPr id="178" name="pasted-image.jpeg"/>
          <p:cNvPicPr>
            <a:picLocks noChangeAspect="1"/>
          </p:cNvPicPr>
          <p:nvPr/>
        </p:nvPicPr>
        <p:blipFill>
          <a:blip r:embed="rId2">
            <a:extLst/>
          </a:blip>
          <a:stretch>
            <a:fillRect/>
          </a:stretch>
        </p:blipFill>
        <p:spPr>
          <a:xfrm>
            <a:off x="8408333" y="4339780"/>
            <a:ext cx="4112832" cy="5264424"/>
          </a:xfrm>
          <a:prstGeom prst="rect">
            <a:avLst/>
          </a:prstGeom>
          <a:ln w="12700">
            <a:miter lim="400000"/>
          </a:ln>
        </p:spPr>
      </p:pic>
      <p:pic>
        <p:nvPicPr>
          <p:cNvPr id="179" name="pasted-image.jpeg"/>
          <p:cNvPicPr>
            <a:picLocks noChangeAspect="1"/>
          </p:cNvPicPr>
          <p:nvPr/>
        </p:nvPicPr>
        <p:blipFill>
          <a:blip r:embed="rId3">
            <a:extLst/>
          </a:blip>
          <a:stretch>
            <a:fillRect/>
          </a:stretch>
        </p:blipFill>
        <p:spPr>
          <a:xfrm>
            <a:off x="5189810" y="1245731"/>
            <a:ext cx="4141958" cy="529879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body" sz="quarter" idx="1"/>
          </p:nvPr>
        </p:nvSpPr>
        <p:spPr>
          <a:prstGeom prst="rect">
            <a:avLst/>
          </a:prstGeom>
        </p:spPr>
        <p:txBody>
          <a:bodyPr/>
          <a:lstStyle>
            <a:lvl1pPr defTabSz="139331">
              <a:defRPr sz="2384" spc="0">
                <a:solidFill>
                  <a:srgbClr val="A7A7A7"/>
                </a:solidFill>
                <a:latin typeface="DIN Condensed"/>
                <a:ea typeface="DIN Condensed"/>
                <a:cs typeface="DIN Condensed"/>
                <a:sym typeface="DIN Condensed"/>
              </a:defRPr>
            </a:lvl1pPr>
          </a:lstStyle>
          <a:p>
            <a:r>
              <a:t>IS ONE INDIVIDUAL's radicalism another's right to free speech?</a:t>
            </a:r>
          </a:p>
        </p:txBody>
      </p:sp>
      <p:sp>
        <p:nvSpPr>
          <p:cNvPr id="182" name="Shape 182"/>
          <p:cNvSpPr>
            <a:spLocks noGrp="1"/>
          </p:cNvSpPr>
          <p:nvPr>
            <p:ph type="title"/>
          </p:nvPr>
        </p:nvSpPr>
        <p:spPr>
          <a:prstGeom prst="rect">
            <a:avLst/>
          </a:prstGeom>
        </p:spPr>
        <p:txBody>
          <a:bodyPr>
            <a:normAutofit fontScale="90000"/>
          </a:bodyPr>
          <a:lstStyle/>
          <a:p>
            <a:pPr defTabSz="519937">
              <a:spcBef>
                <a:spcPts val="2400"/>
              </a:spcBef>
              <a:defRPr sz="3827"/>
            </a:pPr>
            <a:r>
              <a:t> “</a:t>
            </a:r>
            <a:r>
              <a:rPr i="1"/>
              <a:t>Radicalisation Cases in the Family Court</a:t>
            </a:r>
            <a:r>
              <a:t>” </a:t>
            </a:r>
          </a:p>
        </p:txBody>
      </p:sp>
      <p:sp>
        <p:nvSpPr>
          <p:cNvPr id="183" name="Shape 183"/>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p>
            <a:pPr marL="447114" indent="-447114" defTabSz="554990">
              <a:lnSpc>
                <a:spcPct val="100000"/>
              </a:lnSpc>
              <a:spcBef>
                <a:spcPts val="2600"/>
              </a:spcBef>
              <a:buClr>
                <a:srgbClr val="39A3D5"/>
              </a:buClr>
              <a:buSzPct val="104999"/>
              <a:buFont typeface="Avenir Next"/>
              <a:buChar char="‣"/>
              <a:defRPr sz="3420" b="0" i="1" cap="none">
                <a:solidFill>
                  <a:srgbClr val="838787"/>
                </a:solidFill>
                <a:latin typeface="Avenir Next"/>
                <a:ea typeface="Avenir Next"/>
                <a:cs typeface="Avenir Next"/>
                <a:sym typeface="Avenir Next"/>
              </a:defRPr>
            </a:pPr>
            <a:r>
              <a:rPr dirty="0"/>
              <a:t>'The recent months have seen increasing numbers of children cases coming before the Family Division and the Family Court where there are allegations or suspicions: that children, with their parents or on their own, are planning or attempting or being groomed with a view to travel to parts of Syria controlled by the so-called Islamic State; that children have been or are at risk of being </a:t>
            </a:r>
            <a:r>
              <a:rPr dirty="0" err="1"/>
              <a:t>radicalised</a:t>
            </a:r>
            <a:r>
              <a:rPr dirty="0"/>
              <a:t>; or that children have been or at are at risk of being involved in terrorist activities either in this country or abroad’.</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lvl1pPr defTabSz="448664">
              <a:spcBef>
                <a:spcPts val="2100"/>
              </a:spcBef>
              <a:defRPr sz="4128"/>
            </a:lvl1pPr>
          </a:lstStyle>
          <a:p>
            <a:r>
              <a:t>areas to explore</a:t>
            </a:r>
          </a:p>
        </p:txBody>
      </p:sp>
      <p:sp>
        <p:nvSpPr>
          <p:cNvPr id="186" name="Shape 186"/>
          <p:cNvSpPr>
            <a:spLocks noGrp="1"/>
          </p:cNvSpPr>
          <p:nvPr>
            <p:ph type="body" idx="14"/>
          </p:nvPr>
        </p:nvSpPr>
        <p:spPr>
          <a:xfrm>
            <a:off x="268338" y="2375035"/>
            <a:ext cx="12262019" cy="7097517"/>
          </a:xfrm>
          <a:prstGeom prst="rect">
            <a:avLst/>
          </a:prstGeom>
          <a:extLst>
            <a:ext uri="{C572A759-6A51-4108-AA02-DFA0A04FC94B}">
              <ma14:wrappingTextBoxFlag xmlns="" xmlns:ma14="http://schemas.microsoft.com/office/mac/drawingml/2011/main" val="1"/>
            </a:ext>
          </a:extLst>
        </p:spPr>
        <p:txBody>
          <a:bodyPr/>
          <a:lstStyle/>
          <a:p>
            <a:pPr marL="430642" indent="-430642" defTabSz="356362">
              <a:lnSpc>
                <a:spcPct val="100000"/>
              </a:lnSpc>
              <a:spcBef>
                <a:spcPts val="1700"/>
              </a:spcBef>
              <a:buClr>
                <a:srgbClr val="39A3D5"/>
              </a:buClr>
              <a:buSzPct val="104999"/>
              <a:buFont typeface="Avenir Next"/>
              <a:buChar char="‣"/>
              <a:defRPr sz="3294" b="0" cap="none">
                <a:solidFill>
                  <a:srgbClr val="838787"/>
                </a:solidFill>
                <a:latin typeface="Avenir Next Medium"/>
                <a:ea typeface="Avenir Next Medium"/>
                <a:cs typeface="Avenir Next Medium"/>
                <a:sym typeface="Avenir Next Medium"/>
              </a:defRPr>
            </a:pPr>
            <a:r>
              <a:t>What do we mean by ‘radicalisation’  in a family court?</a:t>
            </a:r>
          </a:p>
          <a:p>
            <a:pPr marL="430642" indent="-430642" defTabSz="356362">
              <a:lnSpc>
                <a:spcPct val="100000"/>
              </a:lnSpc>
              <a:spcBef>
                <a:spcPts val="1700"/>
              </a:spcBef>
              <a:buClr>
                <a:srgbClr val="39A3D5"/>
              </a:buClr>
              <a:buSzPct val="104999"/>
              <a:buFont typeface="Avenir Next"/>
              <a:buChar char="‣"/>
              <a:defRPr sz="3294" b="0" cap="none">
                <a:solidFill>
                  <a:srgbClr val="838787"/>
                </a:solidFill>
                <a:latin typeface="Avenir Next Medium"/>
                <a:ea typeface="Avenir Next Medium"/>
                <a:cs typeface="Avenir Next Medium"/>
                <a:sym typeface="Avenir Next Medium"/>
              </a:defRPr>
            </a:pPr>
            <a:r>
              <a:t>Human Rights </a:t>
            </a:r>
          </a:p>
          <a:p>
            <a:pPr marL="430642" indent="-430642" defTabSz="356362">
              <a:lnSpc>
                <a:spcPct val="100000"/>
              </a:lnSpc>
              <a:spcBef>
                <a:spcPts val="1700"/>
              </a:spcBef>
              <a:buClr>
                <a:srgbClr val="39A3D5"/>
              </a:buClr>
              <a:buSzPct val="104999"/>
              <a:buFont typeface="Avenir Next"/>
              <a:buChar char="‣"/>
              <a:defRPr sz="3294" b="0" cap="none">
                <a:solidFill>
                  <a:srgbClr val="838787"/>
                </a:solidFill>
                <a:latin typeface="Avenir Next Medium"/>
                <a:ea typeface="Avenir Next Medium"/>
                <a:cs typeface="Avenir Next Medium"/>
                <a:sym typeface="Avenir Next Medium"/>
              </a:defRPr>
            </a:pPr>
            <a:r>
              <a:t>What’s the problem? </a:t>
            </a:r>
          </a:p>
          <a:p>
            <a:pPr marL="430642" indent="-430642" defTabSz="356362">
              <a:lnSpc>
                <a:spcPct val="100000"/>
              </a:lnSpc>
              <a:spcBef>
                <a:spcPts val="1700"/>
              </a:spcBef>
              <a:buClr>
                <a:srgbClr val="39A3D5"/>
              </a:buClr>
              <a:buSzPct val="104999"/>
              <a:buFont typeface="Avenir Next"/>
              <a:buChar char="‣"/>
              <a:defRPr sz="3294" b="0" cap="none">
                <a:solidFill>
                  <a:srgbClr val="838787"/>
                </a:solidFill>
                <a:latin typeface="Avenir Next Medium"/>
                <a:ea typeface="Avenir Next Medium"/>
                <a:cs typeface="Avenir Next Medium"/>
                <a:sym typeface="Avenir Next Medium"/>
              </a:defRPr>
            </a:pPr>
            <a:r>
              <a:t>Stage 1: The trigger for intervention </a:t>
            </a:r>
          </a:p>
          <a:p>
            <a:pPr marL="430642" indent="-430642" defTabSz="356362">
              <a:lnSpc>
                <a:spcPct val="100000"/>
              </a:lnSpc>
              <a:spcBef>
                <a:spcPts val="1700"/>
              </a:spcBef>
              <a:buClr>
                <a:srgbClr val="39A3D5"/>
              </a:buClr>
              <a:buSzPct val="104999"/>
              <a:buFont typeface="Avenir Next"/>
              <a:buChar char="‣"/>
              <a:defRPr sz="3294" b="0" cap="none">
                <a:solidFill>
                  <a:srgbClr val="838787"/>
                </a:solidFill>
                <a:latin typeface="Avenir Next Medium"/>
                <a:ea typeface="Avenir Next Medium"/>
                <a:cs typeface="Avenir Next Medium"/>
                <a:sym typeface="Avenir Next Medium"/>
              </a:defRPr>
            </a:pPr>
            <a:r>
              <a:t>Routes to protection</a:t>
            </a:r>
          </a:p>
          <a:p>
            <a:pPr marL="430642" indent="-430642" defTabSz="356362">
              <a:lnSpc>
                <a:spcPct val="100000"/>
              </a:lnSpc>
              <a:spcBef>
                <a:spcPts val="1700"/>
              </a:spcBef>
              <a:buClr>
                <a:srgbClr val="39A3D5"/>
              </a:buClr>
              <a:buSzPct val="104999"/>
              <a:buFont typeface="Avenir Next"/>
              <a:buChar char="‣"/>
              <a:defRPr sz="3294" b="0" cap="none">
                <a:solidFill>
                  <a:srgbClr val="838787"/>
                </a:solidFill>
                <a:latin typeface="Avenir Next Medium"/>
                <a:ea typeface="Avenir Next Medium"/>
                <a:cs typeface="Avenir Next Medium"/>
                <a:sym typeface="Avenir Next Medium"/>
              </a:defRPr>
            </a:pPr>
            <a:r>
              <a:t>Stage 2: Threshold</a:t>
            </a:r>
          </a:p>
          <a:p>
            <a:pPr marL="430642" indent="-430642" defTabSz="356362">
              <a:lnSpc>
                <a:spcPct val="100000"/>
              </a:lnSpc>
              <a:spcBef>
                <a:spcPts val="1700"/>
              </a:spcBef>
              <a:buClr>
                <a:srgbClr val="39A3D5"/>
              </a:buClr>
              <a:buSzPct val="104999"/>
              <a:buFont typeface="Avenir Next"/>
              <a:buChar char="‣"/>
              <a:defRPr sz="3294" b="0" cap="none">
                <a:solidFill>
                  <a:srgbClr val="838787"/>
                </a:solidFill>
                <a:latin typeface="Avenir Next Medium"/>
                <a:ea typeface="Avenir Next Medium"/>
                <a:cs typeface="Avenir Next Medium"/>
                <a:sym typeface="Avenir Next Medium"/>
              </a:defRPr>
            </a:pPr>
            <a:r>
              <a:t>Evidence gathering: what is relevant?  </a:t>
            </a:r>
          </a:p>
          <a:p>
            <a:pPr marL="430642" indent="-430642" defTabSz="356362">
              <a:lnSpc>
                <a:spcPct val="100000"/>
              </a:lnSpc>
              <a:spcBef>
                <a:spcPts val="1700"/>
              </a:spcBef>
              <a:buClr>
                <a:srgbClr val="39A3D5"/>
              </a:buClr>
              <a:buSzPct val="104999"/>
              <a:buFont typeface="Avenir Next"/>
              <a:buChar char="‣"/>
              <a:defRPr sz="3294" b="0" cap="none">
                <a:solidFill>
                  <a:srgbClr val="838787"/>
                </a:solidFill>
                <a:latin typeface="Avenir Next Medium"/>
                <a:ea typeface="Avenir Next Medium"/>
                <a:cs typeface="Avenir Next Medium"/>
                <a:sym typeface="Avenir Next Medium"/>
              </a:defRPr>
            </a:pPr>
            <a:r>
              <a:t>Police co-operation and its limitations  </a:t>
            </a:r>
          </a:p>
          <a:p>
            <a:pPr marL="430642" indent="-430642" defTabSz="356362">
              <a:lnSpc>
                <a:spcPct val="100000"/>
              </a:lnSpc>
              <a:spcBef>
                <a:spcPts val="1700"/>
              </a:spcBef>
              <a:buClr>
                <a:srgbClr val="39A3D5"/>
              </a:buClr>
              <a:buSzPct val="104999"/>
              <a:buFont typeface="Avenir Next"/>
              <a:buChar char="‣"/>
              <a:defRPr sz="3294" b="0" cap="none">
                <a:solidFill>
                  <a:srgbClr val="838787"/>
                </a:solidFill>
                <a:latin typeface="Avenir Next Medium"/>
                <a:ea typeface="Avenir Next Medium"/>
                <a:cs typeface="Avenir Next Medium"/>
                <a:sym typeface="Avenir Next Medium"/>
              </a:defRPr>
            </a:pPr>
            <a:r>
              <a:t>Stage 3: Disposal: what happens to the child and the family?</a:t>
            </a:r>
          </a:p>
        </p:txBody>
      </p:sp>
      <p:sp>
        <p:nvSpPr>
          <p:cNvPr id="187" name="Shape 187"/>
          <p:cNvSpPr>
            <a:spLocks noGrp="1"/>
          </p:cNvSpPr>
          <p:nvPr>
            <p:ph type="sldNum" sz="quarter" idx="4294967295"/>
          </p:nvPr>
        </p:nvSpPr>
        <p:spPr>
          <a:xfrm>
            <a:off x="12309702" y="431800"/>
            <a:ext cx="283817"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
        <p:nvSpPr>
          <p:cNvPr id="188" name="Shape 188"/>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xfrm>
            <a:off x="406400" y="1536700"/>
            <a:ext cx="12029879" cy="946482"/>
          </a:xfrm>
          <a:prstGeom prst="rect">
            <a:avLst/>
          </a:prstGeom>
        </p:spPr>
        <p:txBody>
          <a:bodyPr/>
          <a:lstStyle>
            <a:lvl1pPr defTabSz="239522">
              <a:spcBef>
                <a:spcPts val="0"/>
              </a:spcBef>
              <a:defRPr sz="2952"/>
            </a:lvl1pPr>
          </a:lstStyle>
          <a:p>
            <a:r>
              <a:t>What do we mean by ‘radicalisation’  in a family court?</a:t>
            </a:r>
          </a:p>
        </p:txBody>
      </p:sp>
      <p:sp>
        <p:nvSpPr>
          <p:cNvPr id="191" name="Shape 191"/>
          <p:cNvSpPr>
            <a:spLocks noGrp="1"/>
          </p:cNvSpPr>
          <p:nvPr>
            <p:ph type="body" idx="14"/>
          </p:nvPr>
        </p:nvSpPr>
        <p:spPr>
          <a:xfrm>
            <a:off x="291274" y="3303935"/>
            <a:ext cx="6391242" cy="4666046"/>
          </a:xfrm>
          <a:prstGeom prst="rect">
            <a:avLst/>
          </a:prstGeom>
          <a:extLst>
            <a:ext uri="{C572A759-6A51-4108-AA02-DFA0A04FC94B}">
              <ma14:wrappingTextBoxFlag xmlns="" xmlns:ma14="http://schemas.microsoft.com/office/mac/drawingml/2011/main" val="1"/>
            </a:ext>
          </a:extLst>
        </p:spPr>
        <p:txBody>
          <a:bodyPr/>
          <a:lstStyle/>
          <a:p>
            <a:pPr marL="563301" indent="-563301" defTabSz="479044">
              <a:lnSpc>
                <a:spcPct val="100000"/>
              </a:lnSpc>
              <a:spcBef>
                <a:spcPts val="22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t>First definition March 2014 Holman J</a:t>
            </a:r>
          </a:p>
          <a:p>
            <a:pPr marL="563301" indent="-563301" defTabSz="479044">
              <a:lnSpc>
                <a:spcPct val="100000"/>
              </a:lnSpc>
              <a:spcBef>
                <a:spcPts val="22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t>Prevent Duty Guidance</a:t>
            </a:r>
          </a:p>
          <a:p>
            <a:pPr marL="563301" indent="-563301" defTabSz="479044">
              <a:lnSpc>
                <a:spcPct val="100000"/>
              </a:lnSpc>
              <a:spcBef>
                <a:spcPts val="22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t>Academic papers</a:t>
            </a:r>
          </a:p>
          <a:p>
            <a:pPr marL="563301" indent="-563301" defTabSz="479044">
              <a:lnSpc>
                <a:spcPct val="100000"/>
              </a:lnSpc>
              <a:spcBef>
                <a:spcPts val="2200"/>
              </a:spcBef>
              <a:buClr>
                <a:schemeClr val="accent1"/>
              </a:buClr>
              <a:buSzPct val="104999"/>
              <a:buFont typeface="Avenir Next"/>
              <a:buChar char="▸"/>
              <a:defRPr sz="3400" b="0" cap="none">
                <a:solidFill>
                  <a:srgbClr val="838787"/>
                </a:solidFill>
                <a:latin typeface="Avenir Next Medium"/>
                <a:ea typeface="Avenir Next Medium"/>
                <a:cs typeface="Avenir Next Medium"/>
                <a:sym typeface="Avenir Next Medium"/>
              </a:defRPr>
            </a:pPr>
            <a:r>
              <a:t>Family Court procedures</a:t>
            </a:r>
          </a:p>
        </p:txBody>
      </p:sp>
      <p:sp>
        <p:nvSpPr>
          <p:cNvPr id="192" name="Shape 192"/>
          <p:cNvSpPr>
            <a:spLocks noGrp="1"/>
          </p:cNvSpPr>
          <p:nvPr>
            <p:ph type="sldNum" sz="quarter" idx="4294967295"/>
          </p:nvPr>
        </p:nvSpPr>
        <p:spPr>
          <a:xfrm>
            <a:off x="12309702" y="431800"/>
            <a:ext cx="283817" cy="4699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193" name="Shape 193"/>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pic>
        <p:nvPicPr>
          <p:cNvPr id="194" name="image1.png"/>
          <p:cNvPicPr>
            <a:picLocks noChangeAspect="1"/>
          </p:cNvPicPr>
          <p:nvPr/>
        </p:nvPicPr>
        <p:blipFill>
          <a:blip r:embed="rId2">
            <a:extLst/>
          </a:blip>
          <a:stretch>
            <a:fillRect/>
          </a:stretch>
        </p:blipFill>
        <p:spPr>
          <a:xfrm>
            <a:off x="7128836" y="2303945"/>
            <a:ext cx="5629930" cy="5742080"/>
          </a:xfrm>
          <a:prstGeom prst="rect">
            <a:avLst/>
          </a:prstGeom>
          <a:ln w="12700">
            <a:miter lim="400000"/>
          </a:ln>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852488"/>
            <a:ext cx="12187237" cy="7742237"/>
          </a:xfrm>
          <a:prstGeom prst="rect">
            <a:avLst/>
          </a:prstGeom>
          <a:solidFill>
            <a:schemeClr val="bg1"/>
          </a:solidFill>
          <a:ln>
            <a:noFill/>
          </a:ln>
          <a:effectLst/>
        </p:spPr>
      </p:pic>
      <p:sp>
        <p:nvSpPr>
          <p:cNvPr id="2" name="TextBox 1"/>
          <p:cNvSpPr txBox="1"/>
          <p:nvPr/>
        </p:nvSpPr>
        <p:spPr>
          <a:xfrm>
            <a:off x="254000" y="1169315"/>
            <a:ext cx="12504766" cy="681212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endParaRPr lang="en-GB" dirty="0" smtClean="0">
              <a:solidFill>
                <a:schemeClr val="bg1">
                  <a:lumMod val="10000"/>
                  <a:lumOff val="90000"/>
                </a:schemeClr>
              </a:solidFill>
            </a:endParaRPr>
          </a:p>
          <a:p>
            <a:pPr marL="0" marR="0" indent="0" algn="l" defTabSz="584200" rtl="0" fontAlgn="auto" latinLnBrk="0" hangingPunct="0">
              <a:lnSpc>
                <a:spcPct val="100000"/>
              </a:lnSpc>
              <a:spcBef>
                <a:spcPts val="2400"/>
              </a:spcBef>
              <a:spcAft>
                <a:spcPts val="0"/>
              </a:spcAft>
              <a:buClrTx/>
              <a:buSzTx/>
              <a:buFontTx/>
              <a:buNone/>
              <a:tabLst/>
            </a:pPr>
            <a:endParaRPr lang="en-GB" dirty="0">
              <a:solidFill>
                <a:schemeClr val="bg1">
                  <a:lumMod val="10000"/>
                  <a:lumOff val="90000"/>
                </a:schemeClr>
              </a:solidFill>
            </a:endParaRPr>
          </a:p>
          <a:p>
            <a:pPr marL="0" marR="0" indent="0" algn="l" defTabSz="584200" rtl="0" fontAlgn="auto" latinLnBrk="0" hangingPunct="0">
              <a:lnSpc>
                <a:spcPct val="100000"/>
              </a:lnSpc>
              <a:spcBef>
                <a:spcPts val="2400"/>
              </a:spcBef>
              <a:spcAft>
                <a:spcPts val="0"/>
              </a:spcAft>
              <a:buClrTx/>
              <a:buSzTx/>
              <a:buFontTx/>
              <a:buNone/>
              <a:tabLst/>
            </a:pPr>
            <a:endParaRPr lang="en-GB" dirty="0" smtClean="0">
              <a:solidFill>
                <a:schemeClr val="bg1">
                  <a:lumMod val="10000"/>
                  <a:lumOff val="90000"/>
                </a:schemeClr>
              </a:solidFill>
            </a:endParaRPr>
          </a:p>
          <a:p>
            <a:pPr marL="0" marR="0" indent="0" algn="l" defTabSz="584200" rtl="0" fontAlgn="auto" latinLnBrk="0" hangingPunct="0">
              <a:lnSpc>
                <a:spcPct val="100000"/>
              </a:lnSpc>
              <a:spcBef>
                <a:spcPts val="2400"/>
              </a:spcBef>
              <a:spcAft>
                <a:spcPts val="0"/>
              </a:spcAft>
              <a:buClrTx/>
              <a:buSzTx/>
              <a:buFontTx/>
              <a:buNone/>
              <a:tabLst/>
            </a:pPr>
            <a:endParaRPr lang="en-GB" dirty="0">
              <a:solidFill>
                <a:schemeClr val="bg1">
                  <a:lumMod val="10000"/>
                  <a:lumOff val="90000"/>
                </a:schemeClr>
              </a:solidFill>
            </a:endParaRPr>
          </a:p>
          <a:p>
            <a:pPr marL="0" marR="0" indent="0" algn="l" defTabSz="584200" rtl="0" fontAlgn="auto" latinLnBrk="0" hangingPunct="0">
              <a:lnSpc>
                <a:spcPct val="100000"/>
              </a:lnSpc>
              <a:spcBef>
                <a:spcPts val="2400"/>
              </a:spcBef>
              <a:spcAft>
                <a:spcPts val="0"/>
              </a:spcAft>
              <a:buClrTx/>
              <a:buSzTx/>
              <a:buFontTx/>
              <a:buNone/>
              <a:tabLst/>
            </a:pPr>
            <a:r>
              <a:rPr lang="en-GB" sz="4400" dirty="0" smtClean="0">
                <a:solidFill>
                  <a:schemeClr val="bg1">
                    <a:lumMod val="10000"/>
                    <a:lumOff val="90000"/>
                  </a:schemeClr>
                </a:solidFill>
              </a:rPr>
              <a:t>“</a:t>
            </a:r>
            <a:r>
              <a:rPr lang="en-GB" sz="4400" i="1" dirty="0" smtClean="0">
                <a:solidFill>
                  <a:schemeClr val="bg1">
                    <a:lumMod val="10000"/>
                    <a:lumOff val="90000"/>
                  </a:schemeClr>
                </a:solidFill>
              </a:rPr>
              <a:t>Radicalisation refers to the process by which a person comes to support terrorism and extremist ideologies associated with terrorist groups.”</a:t>
            </a:r>
            <a:endParaRPr kumimoji="0" lang="en-GB" sz="2000" b="1" i="1" u="none" strike="noStrike" cap="none" spc="0" normalizeH="0" baseline="0" dirty="0" smtClean="0">
              <a:ln>
                <a:noFill/>
              </a:ln>
              <a:solidFill>
                <a:schemeClr val="bg1">
                  <a:lumMod val="10000"/>
                  <a:lumOff val="90000"/>
                </a:schemeClr>
              </a:solidFill>
              <a:effectLst/>
              <a:uFillTx/>
              <a:latin typeface="DIN Condensed"/>
              <a:ea typeface="DIN Condensed"/>
              <a:cs typeface="DIN Condensed"/>
              <a:sym typeface="DIN Condensed"/>
            </a:endParaRPr>
          </a:p>
          <a:p>
            <a:pPr marL="0" marR="0" indent="0" algn="l" defTabSz="584200" rtl="0" fontAlgn="auto" latinLnBrk="0" hangingPunct="0">
              <a:lnSpc>
                <a:spcPct val="100000"/>
              </a:lnSpc>
              <a:spcBef>
                <a:spcPts val="2400"/>
              </a:spcBef>
              <a:spcAft>
                <a:spcPts val="0"/>
              </a:spcAft>
              <a:buClrTx/>
              <a:buSzTx/>
              <a:buFontTx/>
              <a:buNone/>
              <a:tabLst/>
            </a:pPr>
            <a:endParaRPr kumimoji="0" lang="en-GB" sz="2000" b="1" i="1" u="none" strike="noStrike" cap="none" spc="0" normalizeH="0" baseline="0" dirty="0">
              <a:ln>
                <a:noFill/>
              </a:ln>
              <a:solidFill>
                <a:schemeClr val="bg1">
                  <a:lumMod val="10000"/>
                  <a:lumOff val="90000"/>
                </a:schemeClr>
              </a:solidFill>
              <a:effectLst/>
              <a:uFillTx/>
              <a:latin typeface="DIN Condensed"/>
              <a:ea typeface="DIN Condensed"/>
              <a:cs typeface="DIN Condensed"/>
              <a:sym typeface="DIN Condensed"/>
            </a:endParaRPr>
          </a:p>
          <a:p>
            <a:pPr marL="0" marR="0" indent="0" algn="l" defTabSz="584200" rtl="0" fontAlgn="auto" latinLnBrk="0" hangingPunct="0">
              <a:lnSpc>
                <a:spcPct val="100000"/>
              </a:lnSpc>
              <a:spcBef>
                <a:spcPts val="2400"/>
              </a:spcBef>
              <a:spcAft>
                <a:spcPts val="0"/>
              </a:spcAft>
              <a:buClrTx/>
              <a:buSzTx/>
              <a:buFontTx/>
              <a:buNone/>
              <a:tabLst/>
            </a:pPr>
            <a:endParaRPr lang="en-GB" i="1" dirty="0" smtClean="0">
              <a:solidFill>
                <a:schemeClr val="bg1">
                  <a:lumMod val="10000"/>
                  <a:lumOff val="90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7"/>
                                        </p:tgtEl>
                                      </p:cBhvr>
                                    </p:animEffect>
                                    <p:set>
                                      <p:cBhvr>
                                        <p:cTn id="12" dur="1" fill="hold">
                                          <p:stCondLst>
                                            <p:cond delay="499"/>
                                          </p:stCondLst>
                                        </p:cTn>
                                        <p:tgtEl>
                                          <p:spTgt spid="10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lvl1pPr defTabSz="397256">
              <a:spcBef>
                <a:spcPts val="1900"/>
              </a:spcBef>
              <a:defRPr sz="4080"/>
            </a:lvl1pPr>
          </a:lstStyle>
          <a:p>
            <a:r>
              <a:t>HUMAN RIGHTS</a:t>
            </a:r>
          </a:p>
        </p:txBody>
      </p:sp>
      <p:sp>
        <p:nvSpPr>
          <p:cNvPr id="201" name="Shape 201"/>
          <p:cNvSpPr>
            <a:spLocks noGrp="1"/>
          </p:cNvSpPr>
          <p:nvPr>
            <p:ph type="body" idx="13"/>
          </p:nvPr>
        </p:nvSpPr>
        <p:spPr>
          <a:xfrm>
            <a:off x="406400" y="2382705"/>
            <a:ext cx="12192000" cy="7044453"/>
          </a:xfrm>
          <a:prstGeom prst="rect">
            <a:avLst/>
          </a:prstGeom>
          <a:extLst>
            <a:ext uri="{C572A759-6A51-4108-AA02-DFA0A04FC94B}">
              <ma14:wrappingTextBoxFlag xmlns="" xmlns:ma14="http://schemas.microsoft.com/office/mac/drawingml/2011/main" val="1"/>
            </a:ext>
          </a:extLst>
        </p:spPr>
        <p:txBody>
          <a:bodyPr/>
          <a:lstStyle/>
          <a:p>
            <a:pPr marL="442408" indent="-442408" defTabSz="549148">
              <a:lnSpc>
                <a:spcPct val="100000"/>
              </a:lnSpc>
              <a:spcBef>
                <a:spcPts val="2600"/>
              </a:spcBef>
              <a:buClr>
                <a:srgbClr val="39A3D5"/>
              </a:buClr>
              <a:buSzPct val="104999"/>
              <a:buFont typeface="Avenir Next"/>
              <a:buChar char="‣"/>
              <a:defRPr sz="3384" b="0" cap="none">
                <a:solidFill>
                  <a:srgbClr val="838787"/>
                </a:solidFill>
                <a:latin typeface="Avenir Next"/>
                <a:ea typeface="Avenir Next"/>
                <a:cs typeface="Avenir Next"/>
                <a:sym typeface="Avenir Next"/>
              </a:defRPr>
            </a:pPr>
            <a:r>
              <a:t>Article 9: everyone has the right to freedom of thought, conscience and religion</a:t>
            </a:r>
          </a:p>
          <a:p>
            <a:pPr marL="442408" indent="-442408" defTabSz="549148">
              <a:lnSpc>
                <a:spcPct val="100000"/>
              </a:lnSpc>
              <a:spcBef>
                <a:spcPts val="2600"/>
              </a:spcBef>
              <a:buClr>
                <a:srgbClr val="39A3D5"/>
              </a:buClr>
              <a:buSzPct val="104999"/>
              <a:buFont typeface="Avenir Next"/>
              <a:buChar char="‣"/>
              <a:defRPr sz="3384" b="0" cap="none">
                <a:solidFill>
                  <a:srgbClr val="838787"/>
                </a:solidFill>
                <a:latin typeface="Avenir Next"/>
                <a:ea typeface="Avenir Next"/>
                <a:cs typeface="Avenir Next"/>
                <a:sym typeface="Avenir Next"/>
              </a:defRPr>
            </a:pPr>
            <a:r>
              <a:t>Article 10: the right to freedom of expression </a:t>
            </a:r>
          </a:p>
          <a:p>
            <a:pPr marL="442408" indent="-442408" defTabSz="549148">
              <a:lnSpc>
                <a:spcPct val="100000"/>
              </a:lnSpc>
              <a:spcBef>
                <a:spcPts val="2600"/>
              </a:spcBef>
              <a:buClr>
                <a:srgbClr val="39A3D5"/>
              </a:buClr>
              <a:buSzPct val="104999"/>
              <a:buFont typeface="Avenir Next"/>
              <a:buChar char="‣"/>
              <a:defRPr sz="3384" b="0" cap="none">
                <a:solidFill>
                  <a:srgbClr val="838787"/>
                </a:solidFill>
                <a:latin typeface="Avenir Next"/>
                <a:ea typeface="Avenir Next"/>
                <a:cs typeface="Avenir Next"/>
                <a:sym typeface="Avenir Next"/>
              </a:defRPr>
            </a:pPr>
            <a:r>
              <a:t>Article 11: the right to freedom of association </a:t>
            </a:r>
          </a:p>
          <a:p>
            <a:pPr marL="442408" indent="-442408" defTabSz="549148">
              <a:lnSpc>
                <a:spcPct val="100000"/>
              </a:lnSpc>
              <a:spcBef>
                <a:spcPts val="2600"/>
              </a:spcBef>
              <a:buClr>
                <a:srgbClr val="39A3D5"/>
              </a:buClr>
              <a:buSzPct val="104999"/>
              <a:buFont typeface="Avenir Next"/>
              <a:buChar char="‣"/>
              <a:defRPr sz="3384" b="0" cap="none">
                <a:solidFill>
                  <a:srgbClr val="838787"/>
                </a:solidFill>
                <a:latin typeface="Avenir Next"/>
                <a:ea typeface="Avenir Next"/>
                <a:cs typeface="Avenir Next"/>
                <a:sym typeface="Avenir Next"/>
              </a:defRPr>
            </a:pPr>
            <a:r>
              <a:t>Article 8: the right to respect for his or her private and family life, home and correspondence. </a:t>
            </a:r>
          </a:p>
          <a:p>
            <a:pPr marL="442408" indent="-442408" defTabSz="549148">
              <a:lnSpc>
                <a:spcPct val="100000"/>
              </a:lnSpc>
              <a:spcBef>
                <a:spcPts val="2600"/>
              </a:spcBef>
              <a:buClr>
                <a:srgbClr val="39A3D5"/>
              </a:buClr>
              <a:buSzPct val="104999"/>
              <a:buFont typeface="Avenir Next"/>
              <a:buChar char="‣"/>
              <a:defRPr sz="3384" b="0" cap="none">
                <a:solidFill>
                  <a:srgbClr val="838787"/>
                </a:solidFill>
                <a:latin typeface="Avenir Next"/>
                <a:ea typeface="Avenir Next"/>
                <a:cs typeface="Avenir Next"/>
                <a:sym typeface="Avenir Next"/>
              </a:defRPr>
            </a:pPr>
            <a:r>
              <a:t>Article 6: Right to Fair trial: everyone is entitled to a fair and public hearing.</a:t>
            </a:r>
          </a:p>
          <a:p>
            <a:pPr marL="442408" indent="-442408" defTabSz="549148">
              <a:lnSpc>
                <a:spcPct val="100000"/>
              </a:lnSpc>
              <a:spcBef>
                <a:spcPts val="2600"/>
              </a:spcBef>
              <a:buClr>
                <a:srgbClr val="39A3D5"/>
              </a:buClr>
              <a:buSzPct val="104999"/>
              <a:buFont typeface="Avenir Next"/>
              <a:buChar char="‣"/>
              <a:defRPr sz="3384" b="0" cap="none">
                <a:solidFill>
                  <a:srgbClr val="838787"/>
                </a:solidFill>
                <a:latin typeface="Avenir Next"/>
                <a:ea typeface="Avenir Next"/>
                <a:cs typeface="Avenir Next"/>
                <a:sym typeface="Avenir Next"/>
              </a:defRPr>
            </a:pPr>
            <a:r>
              <a:t>Limitations</a:t>
            </a:r>
          </a:p>
        </p:txBody>
      </p:sp>
      <p:sp>
        <p:nvSpPr>
          <p:cNvPr id="202" name="Shape 202"/>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sp>
        <p:nvSpPr>
          <p:cNvPr id="2" name="TextBox 1"/>
          <p:cNvSpPr txBox="1"/>
          <p:nvPr/>
        </p:nvSpPr>
        <p:spPr>
          <a:xfrm>
            <a:off x="330200" y="2508256"/>
            <a:ext cx="12192000" cy="65659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lang="en-GB" sz="2800" dirty="0" smtClean="0">
                <a:solidFill>
                  <a:schemeClr val="bg1">
                    <a:lumMod val="10000"/>
                    <a:lumOff val="90000"/>
                  </a:schemeClr>
                </a:solidFill>
              </a:rPr>
              <a:t>Article 8 Private Life And Family Life</a:t>
            </a:r>
          </a:p>
          <a:p>
            <a:pPr marL="0" marR="0" indent="0" algn="l" defTabSz="584200" rtl="0" fontAlgn="auto" latinLnBrk="0" hangingPunct="0">
              <a:lnSpc>
                <a:spcPct val="100000"/>
              </a:lnSpc>
              <a:spcBef>
                <a:spcPts val="2400"/>
              </a:spcBef>
              <a:spcAft>
                <a:spcPts val="0"/>
              </a:spcAft>
              <a:buClrTx/>
              <a:buSzTx/>
              <a:buFontTx/>
              <a:buNone/>
              <a:tabLst/>
            </a:pPr>
            <a:r>
              <a:rPr lang="en-GB" sz="2400" dirty="0" smtClean="0">
                <a:solidFill>
                  <a:schemeClr val="bg1">
                    <a:lumMod val="10000"/>
                    <a:lumOff val="90000"/>
                  </a:schemeClr>
                </a:solidFill>
              </a:rPr>
              <a:t>Family life</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400" b="1" i="0" u="none" strike="noStrike" cap="none" spc="0" normalizeH="0" baseline="0" dirty="0" smtClean="0">
                <a:ln>
                  <a:noFill/>
                </a:ln>
                <a:solidFill>
                  <a:schemeClr val="bg1">
                    <a:lumMod val="10000"/>
                    <a:lumOff val="90000"/>
                  </a:schemeClr>
                </a:solidFill>
                <a:effectLst/>
                <a:uFillTx/>
                <a:latin typeface="DIN Condensed"/>
                <a:ea typeface="DIN Condensed"/>
                <a:cs typeface="DIN Condensed"/>
                <a:sym typeface="DIN Condensed"/>
              </a:rPr>
              <a:t>Any</a:t>
            </a:r>
            <a:r>
              <a:rPr kumimoji="0" lang="en-GB" sz="2400" b="1" i="0" u="none" strike="noStrike" cap="none" spc="0" normalizeH="0" dirty="0" smtClean="0">
                <a:ln>
                  <a:noFill/>
                </a:ln>
                <a:solidFill>
                  <a:schemeClr val="bg1">
                    <a:lumMod val="10000"/>
                    <a:lumOff val="90000"/>
                  </a:schemeClr>
                </a:solidFill>
                <a:effectLst/>
                <a:uFillTx/>
                <a:latin typeface="DIN Condensed"/>
                <a:ea typeface="DIN Condensed"/>
                <a:cs typeface="DIN Condensed"/>
                <a:sym typeface="DIN Condensed"/>
              </a:rPr>
              <a:t> stable relationship included</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400" baseline="0" dirty="0" smtClean="0">
                <a:solidFill>
                  <a:schemeClr val="bg1">
                    <a:lumMod val="10000"/>
                    <a:lumOff val="90000"/>
                  </a:schemeClr>
                </a:solidFill>
              </a:rPr>
              <a:t>May</a:t>
            </a:r>
            <a:r>
              <a:rPr lang="en-GB" sz="2400" dirty="0" smtClean="0">
                <a:solidFill>
                  <a:schemeClr val="bg1">
                    <a:lumMod val="10000"/>
                    <a:lumOff val="90000"/>
                  </a:schemeClr>
                </a:solidFill>
              </a:rPr>
              <a:t> be affected when the state intervenes to separate family members e.g. removing a child into care, deporting a family member</a:t>
            </a:r>
          </a:p>
          <a:p>
            <a:pPr marL="0" marR="0" indent="0" algn="l" defTabSz="584200" rtl="0" fontAlgn="auto" latinLnBrk="0" hangingPunct="0">
              <a:lnSpc>
                <a:spcPct val="100000"/>
              </a:lnSpc>
              <a:spcBef>
                <a:spcPts val="2400"/>
              </a:spcBef>
              <a:spcAft>
                <a:spcPts val="0"/>
              </a:spcAft>
              <a:buClrTx/>
              <a:buSzTx/>
              <a:buFontTx/>
              <a:buNone/>
              <a:tabLst/>
            </a:pPr>
            <a:r>
              <a:rPr kumimoji="0" lang="en-GB" sz="2400" b="1" i="0" u="none" strike="noStrike" cap="none" spc="0" normalizeH="0" baseline="0" dirty="0" smtClean="0">
                <a:ln>
                  <a:noFill/>
                </a:ln>
                <a:solidFill>
                  <a:schemeClr val="bg1">
                    <a:lumMod val="10000"/>
                    <a:lumOff val="90000"/>
                  </a:schemeClr>
                </a:solidFill>
                <a:effectLst/>
                <a:uFillTx/>
                <a:latin typeface="DIN Condensed"/>
                <a:ea typeface="DIN Condensed"/>
                <a:cs typeface="DIN Condensed"/>
                <a:sym typeface="DIN Condensed"/>
              </a:rPr>
              <a:t>Private</a:t>
            </a:r>
            <a:r>
              <a:rPr kumimoji="0" lang="en-GB" sz="2400" b="1" i="0" u="none" strike="noStrike" cap="none" spc="0" normalizeH="0" dirty="0" smtClean="0">
                <a:ln>
                  <a:noFill/>
                </a:ln>
                <a:solidFill>
                  <a:schemeClr val="bg1">
                    <a:lumMod val="10000"/>
                    <a:lumOff val="90000"/>
                  </a:schemeClr>
                </a:solidFill>
                <a:effectLst/>
                <a:uFillTx/>
                <a:latin typeface="DIN Condensed"/>
                <a:ea typeface="DIN Condensed"/>
                <a:cs typeface="DIN Condensed"/>
                <a:sym typeface="DIN Condensed"/>
              </a:rPr>
              <a:t> life</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smtClean="0">
                <a:solidFill>
                  <a:schemeClr val="bg1">
                    <a:lumMod val="10000"/>
                    <a:lumOff val="90000"/>
                  </a:schemeClr>
                </a:solidFill>
              </a:rPr>
              <a:t>Personal autonomy (travel)</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smtClean="0">
                <a:solidFill>
                  <a:schemeClr val="bg1">
                    <a:lumMod val="10000"/>
                    <a:lumOff val="90000"/>
                  </a:schemeClr>
                </a:solidFill>
              </a:rPr>
              <a:t>Private information (social media)</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400" dirty="0" smtClean="0">
                <a:solidFill>
                  <a:schemeClr val="bg1">
                    <a:lumMod val="10000"/>
                    <a:lumOff val="90000"/>
                  </a:schemeClr>
                </a:solidFill>
              </a:rPr>
              <a:t>State surveillance (being filmed at demonstrations)</a:t>
            </a: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solidFill>
                <a:schemeClr val="bg1">
                  <a:lumMod val="10000"/>
                  <a:lumOff val="90000"/>
                </a:schemeClr>
              </a:solidFill>
            </a:endParaRPr>
          </a:p>
          <a:p>
            <a:pPr marR="0" algn="l" defTabSz="584200" rtl="0" fontAlgn="auto" latinLnBrk="0" hangingPunct="0">
              <a:lnSpc>
                <a:spcPct val="100000"/>
              </a:lnSpc>
              <a:spcBef>
                <a:spcPts val="0"/>
              </a:spcBef>
              <a:spcAft>
                <a:spcPts val="0"/>
              </a:spcAft>
              <a:buClrTx/>
              <a:buSzTx/>
              <a:tabLst/>
            </a:pPr>
            <a:endParaRPr lang="en-GB" dirty="0" smtClean="0">
              <a:solidFill>
                <a:schemeClr val="bg1">
                  <a:lumMod val="10000"/>
                  <a:lumOff val="90000"/>
                </a:schemeClr>
              </a:solidFill>
            </a:endParaRPr>
          </a:p>
          <a:p>
            <a:pPr marR="0" algn="l" defTabSz="584200" rtl="0" fontAlgn="auto" latinLnBrk="0" hangingPunct="0">
              <a:lnSpc>
                <a:spcPct val="100000"/>
              </a:lnSpc>
              <a:spcBef>
                <a:spcPts val="0"/>
              </a:spcBef>
              <a:spcAft>
                <a:spcPts val="0"/>
              </a:spcAft>
              <a:buClrTx/>
              <a:buSzTx/>
              <a:tabLst/>
            </a:pPr>
            <a:endParaRPr lang="en-GB" dirty="0">
              <a:solidFill>
                <a:schemeClr val="bg1">
                  <a:lumMod val="10000"/>
                  <a:lumOff val="90000"/>
                </a:schemeClr>
              </a:solidFill>
            </a:endParaRPr>
          </a:p>
          <a:p>
            <a:pPr marR="0" algn="l" defTabSz="584200" rtl="0" fontAlgn="auto" latinLnBrk="0" hangingPunct="0">
              <a:lnSpc>
                <a:spcPct val="100000"/>
              </a:lnSpc>
              <a:spcBef>
                <a:spcPts val="0"/>
              </a:spcBef>
              <a:spcAft>
                <a:spcPts val="0"/>
              </a:spcAft>
              <a:buClrTx/>
              <a:buSzTx/>
              <a:tabLst/>
            </a:pPr>
            <a:endParaRPr lang="en-GB" dirty="0" smtClean="0">
              <a:solidFill>
                <a:schemeClr val="bg1">
                  <a:lumMod val="10000"/>
                  <a:lumOff val="90000"/>
                </a:schemeClr>
              </a:solidFill>
            </a:endParaRPr>
          </a:p>
          <a:p>
            <a:pPr marR="0" algn="l" defTabSz="584200" rtl="0" fontAlgn="auto" latinLnBrk="0" hangingPunct="0">
              <a:lnSpc>
                <a:spcPct val="100000"/>
              </a:lnSpc>
              <a:spcBef>
                <a:spcPts val="0"/>
              </a:spcBef>
              <a:spcAft>
                <a:spcPts val="0"/>
              </a:spcAft>
              <a:buClrTx/>
              <a:buSzTx/>
              <a:tabLst/>
            </a:pPr>
            <a:endParaRPr lang="en-GB" dirty="0">
              <a:solidFill>
                <a:schemeClr val="bg1">
                  <a:lumMod val="10000"/>
                  <a:lumOff val="90000"/>
                </a:schemeClr>
              </a:solidFill>
            </a:endParaRPr>
          </a:p>
          <a:p>
            <a:pPr marR="0" algn="l" defTabSz="584200" rtl="0" fontAlgn="auto" latinLnBrk="0" hangingPunct="0">
              <a:lnSpc>
                <a:spcPct val="100000"/>
              </a:lnSpc>
              <a:spcBef>
                <a:spcPts val="0"/>
              </a:spcBef>
              <a:spcAft>
                <a:spcPts val="0"/>
              </a:spcAft>
              <a:buClrTx/>
              <a:buSzTx/>
              <a:tabLst/>
            </a:pPr>
            <a:endParaRPr lang="en-GB" dirty="0" smtClean="0">
              <a:solidFill>
                <a:schemeClr val="bg1">
                  <a:lumMod val="10000"/>
                  <a:lumOff val="90000"/>
                </a:schemeClr>
              </a:solidFill>
            </a:endParaRPr>
          </a:p>
          <a:p>
            <a:pPr marR="0" algn="l" defTabSz="584200" rtl="0" fontAlgn="auto" latinLnBrk="0" hangingPunct="0">
              <a:lnSpc>
                <a:spcPct val="100000"/>
              </a:lnSpc>
              <a:spcBef>
                <a:spcPts val="0"/>
              </a:spcBef>
              <a:spcAft>
                <a:spcPts val="0"/>
              </a:spcAft>
              <a:buClrTx/>
              <a:buSzTx/>
              <a:tabLst/>
            </a:pPr>
            <a:endParaRPr lang="en-GB" dirty="0" smtClean="0">
              <a:solidFill>
                <a:schemeClr val="bg1">
                  <a:lumMod val="10000"/>
                  <a:lumOff val="90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body" sz="quarter" idx="1"/>
          </p:nvPr>
        </p:nvSpPr>
        <p:spPr>
          <a:prstGeom prst="rect">
            <a:avLst/>
          </a:prstGeom>
        </p:spPr>
        <p:txBody>
          <a:bodyPr/>
          <a:lstStyle>
            <a:lvl1pPr defTabSz="139331">
              <a:defRPr sz="2384" spc="0">
                <a:solidFill>
                  <a:srgbClr val="A7A7A7"/>
                </a:solidFill>
                <a:latin typeface="DIN Condensed"/>
                <a:ea typeface="DIN Condensed"/>
                <a:cs typeface="DIN Condensed"/>
                <a:sym typeface="DIN Condensed"/>
              </a:defRPr>
            </a:lvl1pPr>
          </a:lstStyle>
          <a:p>
            <a:r>
              <a:t>IS ONE INDIVIDUAL's radicalism another's right to free speech?</a:t>
            </a:r>
          </a:p>
        </p:txBody>
      </p:sp>
      <p:sp>
        <p:nvSpPr>
          <p:cNvPr id="205" name="Shape 205"/>
          <p:cNvSpPr>
            <a:spLocks noGrp="1"/>
          </p:cNvSpPr>
          <p:nvPr>
            <p:ph type="title"/>
          </p:nvPr>
        </p:nvSpPr>
        <p:spPr>
          <a:prstGeom prst="rect">
            <a:avLst/>
          </a:prstGeom>
        </p:spPr>
        <p:txBody>
          <a:bodyPr/>
          <a:lstStyle/>
          <a:p>
            <a:pPr defTabSz="496570">
              <a:spcBef>
                <a:spcPts val="2300"/>
              </a:spcBef>
              <a:defRPr sz="3655"/>
            </a:pPr>
            <a:r>
              <a:t>Re </a:t>
            </a:r>
            <a:r>
              <a:rPr u="sng"/>
              <a:t>B (Care Proceedings; Appeal)</a:t>
            </a:r>
            <a:r>
              <a:t> Lord Wilson</a:t>
            </a:r>
          </a:p>
        </p:txBody>
      </p:sp>
      <p:sp>
        <p:nvSpPr>
          <p:cNvPr id="206" name="Shape 206"/>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p>
            <a:pPr marL="432995" indent="-432995" defTabSz="537463">
              <a:lnSpc>
                <a:spcPct val="100000"/>
              </a:lnSpc>
              <a:spcBef>
                <a:spcPts val="2500"/>
              </a:spcBef>
              <a:buClr>
                <a:srgbClr val="39A3D5"/>
              </a:buClr>
              <a:buSzPct val="104999"/>
              <a:buFont typeface="Avenir Next"/>
              <a:buChar char="‣"/>
              <a:defRPr sz="3312" b="0" cap="none">
                <a:solidFill>
                  <a:srgbClr val="838787"/>
                </a:solidFill>
                <a:latin typeface="Avenir Next"/>
                <a:ea typeface="Avenir Next"/>
                <a:cs typeface="Avenir Next"/>
                <a:sym typeface="Avenir Next"/>
              </a:defRPr>
            </a:pPr>
            <a:r>
              <a:rPr i="1"/>
              <a:t>‘Counsel seeks to develop Hedley J’s point. He submits that “many parents are hypochondriacs, many parents are criminals or benefits cheats, many parents discriminate against ethnic or sexual minorities, and many parents support vile political parties or belong to unusual or militant religions.  All of these follies are visited upon their children, who may well adopt or ‘model’ them in their own lives but those children could not be removed for those reasons." I agree’.</a:t>
            </a:r>
          </a:p>
          <a:p>
            <a:pPr marL="0" lvl="8" indent="1682495" defTabSz="537463">
              <a:lnSpc>
                <a:spcPct val="100000"/>
              </a:lnSpc>
              <a:spcBef>
                <a:spcPts val="2500"/>
              </a:spcBef>
              <a:buSzTx/>
              <a:buNone/>
              <a:defRPr sz="3312" b="0" cap="none">
                <a:solidFill>
                  <a:srgbClr val="838787"/>
                </a:solidFill>
                <a:latin typeface="Avenir Next"/>
                <a:ea typeface="Avenir Next"/>
                <a:cs typeface="Avenir Next"/>
                <a:sym typeface="Avenir Next"/>
              </a:defRPr>
            </a:pPr>
            <a:r>
              <a:rPr i="1"/>
              <a:t>                                                                 Para 28</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prstGeom prst="rect">
            <a:avLst/>
          </a:prstGeom>
        </p:spPr>
        <p:txBody>
          <a:bodyPr/>
          <a:lstStyle>
            <a:lvl1pPr defTabSz="397256">
              <a:spcBef>
                <a:spcPts val="1900"/>
              </a:spcBef>
              <a:defRPr sz="4080"/>
            </a:lvl1pPr>
          </a:lstStyle>
          <a:p>
            <a:r>
              <a:t>What’s the problem? </a:t>
            </a:r>
          </a:p>
        </p:txBody>
      </p:sp>
      <p:sp>
        <p:nvSpPr>
          <p:cNvPr id="209" name="Shape 209"/>
          <p:cNvSpPr>
            <a:spLocks noGrp="1"/>
          </p:cNvSpPr>
          <p:nvPr>
            <p:ph type="body" idx="13"/>
          </p:nvPr>
        </p:nvSpPr>
        <p:spPr>
          <a:xfrm>
            <a:off x="406400" y="2743200"/>
            <a:ext cx="5301873" cy="6108700"/>
          </a:xfrm>
          <a:prstGeom prst="rect">
            <a:avLst/>
          </a:prstGeom>
          <a:extLst>
            <a:ext uri="{C572A759-6A51-4108-AA02-DFA0A04FC94B}">
              <ma14:wrappingTextBoxFlag xmlns="" xmlns:ma14="http://schemas.microsoft.com/office/mac/drawingml/2011/main" val="1"/>
            </a:ext>
          </a:extLst>
        </p:spPr>
        <p:txBody>
          <a:bodyPr/>
          <a:lstStyle/>
          <a:p>
            <a:pPr marL="483720" indent="-483720">
              <a:lnSpc>
                <a:spcPct val="100000"/>
              </a:lnSpc>
              <a:spcBef>
                <a:spcPts val="2800"/>
              </a:spcBef>
              <a:buClr>
                <a:schemeClr val="accent1"/>
              </a:buClr>
              <a:buSzPct val="104999"/>
              <a:buFont typeface="Avenir Next"/>
              <a:buChar char="▸"/>
              <a:defRPr sz="3700" b="0" cap="none">
                <a:solidFill>
                  <a:srgbClr val="838787"/>
                </a:solidFill>
                <a:latin typeface="Avenir Next Medium"/>
                <a:ea typeface="Avenir Next Medium"/>
                <a:cs typeface="Avenir Next Medium"/>
                <a:sym typeface="Avenir Next Medium"/>
              </a:defRPr>
            </a:pPr>
            <a:r>
              <a:t>Risk of serious harm to a child</a:t>
            </a:r>
          </a:p>
          <a:p>
            <a:pPr marL="483720" indent="-483720">
              <a:lnSpc>
                <a:spcPct val="100000"/>
              </a:lnSpc>
              <a:spcBef>
                <a:spcPts val="2800"/>
              </a:spcBef>
              <a:buClr>
                <a:schemeClr val="accent1"/>
              </a:buClr>
              <a:buSzPct val="104999"/>
              <a:buFont typeface="Avenir Next"/>
              <a:buChar char="▸"/>
              <a:defRPr sz="3700" b="0" cap="none">
                <a:solidFill>
                  <a:srgbClr val="838787"/>
                </a:solidFill>
                <a:latin typeface="Avenir Next Medium"/>
                <a:ea typeface="Avenir Next Medium"/>
                <a:cs typeface="Avenir Next Medium"/>
                <a:sym typeface="Avenir Next Medium"/>
              </a:defRPr>
            </a:pPr>
            <a:r>
              <a:t>Nature of risks</a:t>
            </a:r>
          </a:p>
          <a:p>
            <a:pPr marL="483720" indent="-483720">
              <a:lnSpc>
                <a:spcPct val="100000"/>
              </a:lnSpc>
              <a:spcBef>
                <a:spcPts val="2800"/>
              </a:spcBef>
              <a:buClr>
                <a:schemeClr val="accent1"/>
              </a:buClr>
              <a:buSzPct val="104999"/>
              <a:buFont typeface="Avenir Next"/>
              <a:buChar char="▸"/>
              <a:defRPr sz="3700" b="0" cap="none">
                <a:solidFill>
                  <a:srgbClr val="838787"/>
                </a:solidFill>
                <a:latin typeface="Avenir Next Medium"/>
                <a:ea typeface="Avenir Next Medium"/>
                <a:cs typeface="Avenir Next Medium"/>
                <a:sym typeface="Avenir Next Medium"/>
              </a:defRPr>
            </a:pPr>
            <a:r>
              <a:t>Impact of exposure to material</a:t>
            </a:r>
          </a:p>
          <a:p>
            <a:pPr marL="483720" indent="-483720">
              <a:lnSpc>
                <a:spcPct val="100000"/>
              </a:lnSpc>
              <a:spcBef>
                <a:spcPts val="2800"/>
              </a:spcBef>
              <a:buClr>
                <a:schemeClr val="accent1"/>
              </a:buClr>
              <a:buSzPct val="104999"/>
              <a:buFont typeface="Avenir Next"/>
              <a:buChar char="▸"/>
              <a:defRPr sz="3700" b="0" cap="none">
                <a:solidFill>
                  <a:srgbClr val="838787"/>
                </a:solidFill>
                <a:latin typeface="Avenir Next Medium"/>
                <a:ea typeface="Avenir Next Medium"/>
                <a:cs typeface="Avenir Next Medium"/>
                <a:sym typeface="Avenir Next Medium"/>
              </a:defRPr>
            </a:pPr>
            <a:r>
              <a:t>Counter risks of intervention</a:t>
            </a:r>
          </a:p>
        </p:txBody>
      </p:sp>
      <p:sp>
        <p:nvSpPr>
          <p:cNvPr id="210" name="Shape 210"/>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pic>
        <p:nvPicPr>
          <p:cNvPr id="211" name="pasted-image.png"/>
          <p:cNvPicPr>
            <a:picLocks noChangeAspect="1"/>
          </p:cNvPicPr>
          <p:nvPr/>
        </p:nvPicPr>
        <p:blipFill>
          <a:blip r:embed="rId2">
            <a:extLst/>
          </a:blip>
          <a:stretch>
            <a:fillRect/>
          </a:stretch>
        </p:blipFill>
        <p:spPr>
          <a:xfrm>
            <a:off x="6097740" y="3198513"/>
            <a:ext cx="6615645" cy="49617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prstGeom prst="rect">
            <a:avLst/>
          </a:prstGeom>
        </p:spPr>
        <p:txBody>
          <a:bodyPr/>
          <a:lstStyle>
            <a:lvl1pPr defTabSz="397256">
              <a:spcBef>
                <a:spcPts val="1900"/>
              </a:spcBef>
              <a:defRPr sz="4080"/>
            </a:lvl1pPr>
          </a:lstStyle>
          <a:p>
            <a:r>
              <a:t>Stage 1: The trigger for intervention</a:t>
            </a:r>
          </a:p>
        </p:txBody>
      </p:sp>
      <p:sp>
        <p:nvSpPr>
          <p:cNvPr id="214" name="Shape 214"/>
          <p:cNvSpPr>
            <a:spLocks noGrp="1"/>
          </p:cNvSpPr>
          <p:nvPr>
            <p:ph type="body" idx="13"/>
          </p:nvPr>
        </p:nvSpPr>
        <p:spPr>
          <a:xfrm>
            <a:off x="-329930" y="2359695"/>
            <a:ext cx="7497903" cy="6921731"/>
          </a:xfrm>
          <a:prstGeom prst="rect">
            <a:avLst/>
          </a:prstGeom>
          <a:extLst>
            <a:ext uri="{C572A759-6A51-4108-AA02-DFA0A04FC94B}">
              <ma14:wrappingTextBoxFlag xmlns="" xmlns:ma14="http://schemas.microsoft.com/office/mac/drawingml/2011/main" val="1"/>
            </a:ext>
          </a:extLst>
        </p:spPr>
        <p:txBody>
          <a:bodyPr/>
          <a:lstStyle/>
          <a:p>
            <a:pPr marL="871219" lvl="1" indent="-435609" defTabSz="572516">
              <a:lnSpc>
                <a:spcPct val="100000"/>
              </a:lnSpc>
              <a:spcBef>
                <a:spcPts val="2700"/>
              </a:spcBef>
              <a:buClr>
                <a:srgbClr val="39A3D5"/>
              </a:buClr>
              <a:buSzPct val="104999"/>
              <a:buFont typeface="Avenir Next"/>
              <a:buChar char="‣"/>
              <a:defRPr sz="3332" b="0" cap="none">
                <a:solidFill>
                  <a:srgbClr val="838787"/>
                </a:solidFill>
                <a:latin typeface="Avenir Next"/>
                <a:ea typeface="Avenir Next"/>
                <a:cs typeface="Avenir Next"/>
                <a:sym typeface="Avenir Next"/>
              </a:defRPr>
            </a:pPr>
            <a:r>
              <a:t>Children planning, attempting or being groomed to travel to Syria;</a:t>
            </a:r>
          </a:p>
          <a:p>
            <a:pPr marL="871219" lvl="1" indent="-435609" defTabSz="572516">
              <a:lnSpc>
                <a:spcPct val="100000"/>
              </a:lnSpc>
              <a:spcBef>
                <a:spcPts val="2700"/>
              </a:spcBef>
              <a:buClr>
                <a:srgbClr val="39A3D5"/>
              </a:buClr>
              <a:buSzPct val="104999"/>
              <a:buFont typeface="Avenir Next"/>
              <a:buChar char="‣"/>
              <a:defRPr sz="3332" b="0" cap="none">
                <a:solidFill>
                  <a:srgbClr val="838787"/>
                </a:solidFill>
                <a:latin typeface="Avenir Next"/>
                <a:ea typeface="Avenir Next"/>
                <a:cs typeface="Avenir Next"/>
                <a:sym typeface="Avenir Next"/>
              </a:defRPr>
            </a:pPr>
            <a:r>
              <a:t>Parents planning or attempting to travel to Syria with their children;</a:t>
            </a:r>
          </a:p>
          <a:p>
            <a:pPr marL="871219" lvl="1" indent="-435609" defTabSz="572516">
              <a:lnSpc>
                <a:spcPct val="100000"/>
              </a:lnSpc>
              <a:spcBef>
                <a:spcPts val="2700"/>
              </a:spcBef>
              <a:buClr>
                <a:srgbClr val="39A3D5"/>
              </a:buClr>
              <a:buSzPct val="104999"/>
              <a:buFont typeface="Avenir Next"/>
              <a:buChar char="‣"/>
              <a:defRPr sz="3332" b="0" cap="none">
                <a:solidFill>
                  <a:srgbClr val="838787"/>
                </a:solidFill>
                <a:latin typeface="Avenir Next"/>
                <a:ea typeface="Avenir Next"/>
                <a:cs typeface="Avenir Next"/>
                <a:sym typeface="Avenir Next"/>
              </a:defRPr>
            </a:pPr>
            <a:r>
              <a:t>Children at risk of being radicalised (within the home or by outside influences); and</a:t>
            </a:r>
          </a:p>
          <a:p>
            <a:pPr marL="871219" lvl="1" indent="-435609" defTabSz="572516">
              <a:lnSpc>
                <a:spcPct val="100000"/>
              </a:lnSpc>
              <a:spcBef>
                <a:spcPts val="2700"/>
              </a:spcBef>
              <a:buClr>
                <a:srgbClr val="39A3D5"/>
              </a:buClr>
              <a:buSzPct val="104999"/>
              <a:buFont typeface="Avenir Next"/>
              <a:buChar char="‣"/>
              <a:defRPr sz="3332" b="0" cap="none">
                <a:solidFill>
                  <a:srgbClr val="838787"/>
                </a:solidFill>
                <a:latin typeface="Avenir Next"/>
                <a:ea typeface="Avenir Next"/>
                <a:cs typeface="Avenir Next"/>
                <a:sym typeface="Avenir Next"/>
              </a:defRPr>
            </a:pPr>
            <a:r>
              <a:t>Children at risk of being involved in terrorist activities.</a:t>
            </a:r>
          </a:p>
        </p:txBody>
      </p:sp>
      <p:sp>
        <p:nvSpPr>
          <p:cNvPr id="215" name="Shape 215"/>
          <p:cNvSpPr>
            <a:spLocks noGrp="1"/>
          </p:cNvSpPr>
          <p:nvPr>
            <p:ph type="body" sz="quarter" idx="1"/>
          </p:nvPr>
        </p:nvSpPr>
        <p:spPr>
          <a:prstGeom prst="rect">
            <a:avLst/>
          </a:prstGeom>
        </p:spPr>
        <p:txBody>
          <a:bodyPr/>
          <a:lstStyle>
            <a:lvl1pPr defTabSz="429768">
              <a:defRPr sz="2256" spc="94"/>
            </a:lvl1pPr>
          </a:lstStyle>
          <a:p>
            <a:r>
              <a:t>IS ONE INDIVIDUAL's radicalism another's right to free speech?</a:t>
            </a:r>
          </a:p>
        </p:txBody>
      </p:sp>
      <p:pic>
        <p:nvPicPr>
          <p:cNvPr id="216" name="CAF16C52-D156-4BB7-B705-77DE0DF70620-L0-001.jpeg"/>
          <p:cNvPicPr>
            <a:picLocks noChangeAspect="1"/>
          </p:cNvPicPr>
          <p:nvPr/>
        </p:nvPicPr>
        <p:blipFill>
          <a:blip r:embed="rId2">
            <a:extLst/>
          </a:blip>
          <a:stretch>
            <a:fillRect/>
          </a:stretch>
        </p:blipFill>
        <p:spPr>
          <a:xfrm>
            <a:off x="7166547" y="3491039"/>
            <a:ext cx="5718615" cy="3216722"/>
          </a:xfrm>
          <a:prstGeom prst="rect">
            <a:avLst/>
          </a:prstGeom>
          <a:ln w="12700">
            <a:miter lim="400000"/>
          </a:ln>
        </p:spPr>
      </p:pic>
      <p:sp>
        <p:nvSpPr>
          <p:cNvPr id="217" name="Shape 217"/>
          <p:cNvSpPr/>
          <p:nvPr/>
        </p:nvSpPr>
        <p:spPr>
          <a:xfrm>
            <a:off x="11024260" y="6895645"/>
            <a:ext cx="1548080" cy="279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a:spcBef>
                <a:spcPts val="0"/>
              </a:spcBef>
              <a:defRPr sz="1200" b="0">
                <a:solidFill>
                  <a:srgbClr val="606060"/>
                </a:solidFill>
                <a:latin typeface="Gill Sans"/>
                <a:ea typeface="Gill Sans"/>
                <a:cs typeface="Gill Sans"/>
                <a:sym typeface="Gill Sans"/>
              </a:defRPr>
            </a:lvl1pPr>
          </a:lstStyle>
          <a:p>
            <a:r>
              <a:t>Metropolitan Police</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_Template7">
  <a:themeElements>
    <a:clrScheme name="New_Template7">
      <a:dk1>
        <a:srgbClr val="222222"/>
      </a:dk1>
      <a:lt1>
        <a:srgbClr val="222222"/>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1" i="0" u="none" strike="noStrike" cap="none" spc="0" normalizeH="0" baseline="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TotalTime>
  <Words>1083</Words>
  <Application>Microsoft Office PowerPoint</Application>
  <PresentationFormat>Custom</PresentationFormat>
  <Paragraphs>163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Next</vt:lpstr>
      <vt:lpstr>Avenir Next Medium</vt:lpstr>
      <vt:lpstr>DIN Alternate</vt:lpstr>
      <vt:lpstr>DIN Condensed</vt:lpstr>
      <vt:lpstr>Gill Sans</vt:lpstr>
      <vt:lpstr>Helvetica Neue</vt:lpstr>
      <vt:lpstr>New_Template7</vt:lpstr>
      <vt:lpstr>IS ONE INDIVIDUAL's radicalism another's right to free speech?</vt:lpstr>
      <vt:lpstr>Introduction</vt:lpstr>
      <vt:lpstr> “Radicalisation Cases in the Family Court” </vt:lpstr>
      <vt:lpstr>areas to explore</vt:lpstr>
      <vt:lpstr>What do we mean by ‘radicalisation’  in a family court?</vt:lpstr>
      <vt:lpstr>HUMAN RIGHTS</vt:lpstr>
      <vt:lpstr>Re B (Care Proceedings; Appeal) Lord Wilson</vt:lpstr>
      <vt:lpstr>What’s the problem? </vt:lpstr>
      <vt:lpstr>Stage 1: The trigger for intervention</vt:lpstr>
      <vt:lpstr>Routes to protection</vt:lpstr>
      <vt:lpstr>Stage 2: Threshold</vt:lpstr>
      <vt:lpstr>Evidence gathering: what is relevant?</vt:lpstr>
      <vt:lpstr>Police co-operation and its limitations  </vt:lpstr>
      <vt:lpstr>Pieces of the jigsaw</vt:lpstr>
      <vt:lpstr>Stage 3: Disposal:  what happens to the child and the family?</vt:lpstr>
      <vt:lpstr>Concluding remarks</vt:lpstr>
      <vt:lpstr>future lectures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ONE INDIVIDUAL's radicalism another's right to free speech?</dc:title>
  <dc:creator>Megan Delahunty-Light</dc:creator>
  <cp:lastModifiedBy>Joh Delahunty</cp:lastModifiedBy>
  <cp:revision>5</cp:revision>
  <dcterms:modified xsi:type="dcterms:W3CDTF">2016-11-24T14:36:21Z</dcterms:modified>
</cp:coreProperties>
</file>