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t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Gardening Entrepreneurs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1270000" y="5633094"/>
            <a:ext cx="10464800" cy="758082"/>
          </a:xfrm>
          <a:prstGeom prst="rect">
            <a:avLst/>
          </a:prstGeom>
        </p:spPr>
        <p:txBody>
          <a:bodyPr/>
          <a:lstStyle/>
          <a:p>
            <a:pPr/>
            <a:r>
              <a:t>Professor Sir Roderick Floud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Kiddington Hall</a:t>
            </a:r>
          </a:p>
        </p:txBody>
      </p:sp>
      <p:sp>
        <p:nvSpPr>
          <p:cNvPr id="161" name="Shape 16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4961" y="2931566"/>
            <a:ext cx="3994878" cy="5992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Grimsthorpe Castle</a:t>
            </a:r>
          </a:p>
        </p:txBody>
      </p:sp>
      <p:sp>
        <p:nvSpPr>
          <p:cNvPr id="165" name="Shape 1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308" y="2685401"/>
            <a:ext cx="9516184" cy="6370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Grecian Valley, Stowe</a:t>
            </a:r>
          </a:p>
        </p:txBody>
      </p:sp>
      <p:sp>
        <p:nvSpPr>
          <p:cNvPr id="169" name="Shape 16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487" y="2311400"/>
            <a:ext cx="8991826" cy="5971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Croome Court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2162" y="2584450"/>
            <a:ext cx="8185176" cy="5459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Fenstanton Manor</a:t>
            </a:r>
          </a:p>
        </p:txBody>
      </p:sp>
      <p:sp>
        <p:nvSpPr>
          <p:cNvPr id="177" name="Shape 17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3480" y="2870696"/>
            <a:ext cx="10923218" cy="5194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Sir Joseph Paxton (1803-1865)</a:t>
            </a:r>
          </a:p>
        </p:txBody>
      </p:sp>
      <p:sp>
        <p:nvSpPr>
          <p:cNvPr id="181" name="Shape 18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2" name="Sir Joseph Paxt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711" y="511272"/>
            <a:ext cx="4939377" cy="6165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Chatsworth, Brown landscape from the Cascade</a:t>
            </a:r>
          </a:p>
        </p:txBody>
      </p:sp>
      <p:sp>
        <p:nvSpPr>
          <p:cNvPr id="185" name="Shape 18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1471" y="2705100"/>
            <a:ext cx="7748158" cy="5113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Chatsworth: The Great Stove</a:t>
            </a:r>
          </a:p>
        </p:txBody>
      </p:sp>
      <p:sp>
        <p:nvSpPr>
          <p:cNvPr id="189" name="Shape 18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9546" y="3134534"/>
            <a:ext cx="9693405" cy="5237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/>
            <a:r>
              <a:t>Chatsworth: the Emperor  Fountain</a:t>
            </a:r>
          </a:p>
        </p:txBody>
      </p:sp>
      <p:sp>
        <p:nvSpPr>
          <p:cNvPr id="193" name="Shape 1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5204" y="2673350"/>
            <a:ext cx="8060392" cy="5376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Mentmore and Chateau de Ferrières</a:t>
            </a:r>
          </a:p>
        </p:txBody>
      </p:sp>
      <p:sp>
        <p:nvSpPr>
          <p:cNvPr id="197" name="Shape 1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4801" y="2787350"/>
            <a:ext cx="4445001" cy="3192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300" y="6051550"/>
            <a:ext cx="4445000" cy="295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Topics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b="1" sz="3168">
                <a:latin typeface="Helvetica"/>
                <a:ea typeface="Helvetica"/>
                <a:cs typeface="Helvetica"/>
                <a:sym typeface="Helvetica"/>
              </a:defRPr>
            </a:pPr>
            <a:r>
              <a:t>1. Introduction</a:t>
            </a:r>
          </a:p>
          <a:p>
            <a:pPr marL="391159" indent="-391159" defTabSz="514095">
              <a:spcBef>
                <a:spcPts val="3600"/>
              </a:spcBef>
              <a:defRPr b="1" sz="3168">
                <a:latin typeface="Helvetica"/>
                <a:ea typeface="Helvetica"/>
                <a:cs typeface="Helvetica"/>
                <a:sym typeface="Helvetica"/>
              </a:defRPr>
            </a:pPr>
            <a:r>
              <a:t>2. Entrepreneurship:</a:t>
            </a:r>
          </a:p>
          <a:p>
            <a:pPr lvl="1" marL="782319" indent="-391159" defTabSz="514095">
              <a:spcBef>
                <a:spcPts val="3600"/>
              </a:spcBef>
              <a:defRPr b="1" sz="3168">
                <a:latin typeface="Helvetica"/>
                <a:ea typeface="Helvetica"/>
                <a:cs typeface="Helvetica"/>
                <a:sym typeface="Helvetica"/>
              </a:defRPr>
            </a:pPr>
            <a:r>
              <a:t>2.1 Seizing an opportunity</a:t>
            </a:r>
          </a:p>
          <a:p>
            <a:pPr lvl="1" marL="782319" indent="-391159" defTabSz="514095">
              <a:spcBef>
                <a:spcPts val="3600"/>
              </a:spcBef>
              <a:defRPr b="1" sz="3168">
                <a:latin typeface="Helvetica"/>
                <a:ea typeface="Helvetica"/>
                <a:cs typeface="Helvetica"/>
                <a:sym typeface="Helvetica"/>
              </a:defRPr>
            </a:pPr>
            <a:r>
              <a:t>2.2 Organising the work</a:t>
            </a:r>
          </a:p>
          <a:p>
            <a:pPr lvl="1" marL="782319" indent="-391159" defTabSz="514095">
              <a:spcBef>
                <a:spcPts val="3600"/>
              </a:spcBef>
              <a:defRPr b="1" sz="3168">
                <a:latin typeface="Helvetica"/>
                <a:ea typeface="Helvetica"/>
                <a:cs typeface="Helvetica"/>
                <a:sym typeface="Helvetica"/>
              </a:defRPr>
            </a:pPr>
            <a:r>
              <a:t>2.3 Managing money</a:t>
            </a:r>
          </a:p>
          <a:p>
            <a:pPr marL="391159" indent="-391159" defTabSz="514095">
              <a:spcBef>
                <a:spcPts val="3600"/>
              </a:spcBef>
              <a:defRPr b="1" sz="3168">
                <a:latin typeface="Helvetica"/>
                <a:ea typeface="Helvetica"/>
                <a:cs typeface="Helvetica"/>
                <a:sym typeface="Helvetica"/>
              </a:defRPr>
            </a:pPr>
            <a:r>
              <a:t>3. Conclusion</a:t>
            </a:r>
          </a:p>
        </p:txBody>
      </p:sp>
      <p:sp>
        <p:nvSpPr>
          <p:cNvPr id="125" name="Shape 125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2" name="Henry_Wi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5778" y="405202"/>
            <a:ext cx="2830684" cy="34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2431252" y="4083050"/>
            <a:ext cx="245973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Henry Wise</a:t>
            </a:r>
          </a:p>
        </p:txBody>
      </p:sp>
      <p:pic>
        <p:nvPicPr>
          <p:cNvPr id="204" name="Lancelot Capability Br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6779" y="405202"/>
            <a:ext cx="2808616" cy="34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7799738" y="4083050"/>
            <a:ext cx="328269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Lancelot Brown</a:t>
            </a:r>
          </a:p>
        </p:txBody>
      </p:sp>
      <p:pic>
        <p:nvPicPr>
          <p:cNvPr id="206" name="Sir Joseph Paxt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0297" y="4626071"/>
            <a:ext cx="2884206" cy="360025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4933289" y="8415288"/>
            <a:ext cx="31382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Joseph Paxton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xfrm>
            <a:off x="952500" y="444500"/>
            <a:ext cx="11099800" cy="746456"/>
          </a:xfrm>
          <a:prstGeom prst="rect">
            <a:avLst/>
          </a:prstGeom>
        </p:spPr>
        <p:txBody>
          <a:bodyPr/>
          <a:lstStyle>
            <a:lvl1pPr defTabSz="303783">
              <a:defRPr sz="4160"/>
            </a:lvl1pPr>
          </a:lstStyle>
          <a:p>
            <a:pPr/>
            <a:r>
              <a:t>How rich were they?</a:t>
            </a:r>
          </a:p>
        </p:txBody>
      </p:sp>
      <p:sp>
        <p:nvSpPr>
          <p:cNvPr id="210" name="Shape 2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11" name="Table 211"/>
          <p:cNvGraphicFramePr/>
          <p:nvPr/>
        </p:nvGraphicFramePr>
        <p:xfrm>
          <a:off x="2407993" y="1569155"/>
          <a:ext cx="7678718" cy="734452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918885"/>
                <a:gridCol w="1918885"/>
                <a:gridCol w="1918885"/>
                <a:gridCol w="1918885"/>
              </a:tblGrid>
              <a:tr h="394444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ym typeface="Helvetica"/>
                        </a:rPr>
                        <a:t>Name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ym typeface="Helvetica"/>
                        </a:rPr>
                        <a:t>Date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ym typeface="Helvetica"/>
                        </a:rPr>
                        <a:t>£ at time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ym typeface="Helvetica"/>
                        </a:rPr>
                        <a:t>£ today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</a:tr>
              <a:tr h="394444"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algn="l"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Henry Wise (at death)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1737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£100,000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 £305 million                   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394444"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algn="l"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Lancelot Brown (salary at Stowe)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1741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£25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£69,580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algn="l"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Lancelot Brown (contracts)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                               1761-1783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£320,000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                             £718 million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algn="l"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Lancelot Brown purchase of Longstanton estate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1767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£13,000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£29.35 million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algn="l"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Lancelot Brown (bequests at death)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1783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                                 &gt;£10,000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                          
&gt;£19.3 million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94444"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algn="l"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Joseph Paxton (salary at Chatsworth)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1826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£70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£100,200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algn="l"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Joseph Paxton (at death)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1865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                               &gt;£180,000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                         
&gt;£158.2 million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xfrm>
            <a:off x="1388533" y="3073400"/>
            <a:ext cx="10464801" cy="3302000"/>
          </a:xfrm>
          <a:prstGeom prst="rect">
            <a:avLst/>
          </a:prstGeom>
        </p:spPr>
        <p:txBody>
          <a:bodyPr/>
          <a:lstStyle/>
          <a:p>
            <a:pPr algn="l" defTabSz="303783">
              <a:defRPr sz="4160"/>
            </a:pPr>
            <a:r>
              <a:t>1.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Seizing an opportunity</a:t>
            </a:r>
          </a:p>
          <a:p>
            <a:pPr defTabSz="303783">
              <a:defRPr sz="4160"/>
            </a:pPr>
          </a:p>
          <a:p>
            <a:pPr algn="l" defTabSz="303783">
              <a:defRPr sz="4160"/>
            </a:pPr>
            <a:r>
              <a:t>2. Organising the work</a:t>
            </a:r>
          </a:p>
          <a:p>
            <a:pPr algn="l" defTabSz="303783">
              <a:defRPr sz="4160"/>
            </a:pPr>
          </a:p>
          <a:p>
            <a:pPr algn="l" defTabSz="303783">
              <a:defRPr sz="4160"/>
            </a:pPr>
            <a:r>
              <a:t>3. Managing money</a:t>
            </a:r>
          </a:p>
        </p:txBody>
      </p:sp>
      <p:sp>
        <p:nvSpPr>
          <p:cNvPr id="214" name="Shape 2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xfrm>
            <a:off x="952500" y="-29634"/>
            <a:ext cx="11099801" cy="2159001"/>
          </a:xfrm>
          <a:prstGeom prst="rect">
            <a:avLst/>
          </a:prstGeom>
        </p:spPr>
        <p:txBody>
          <a:bodyPr/>
          <a:lstStyle>
            <a:lvl1pPr>
              <a:defRPr sz="7400"/>
            </a:lvl1pPr>
          </a:lstStyle>
          <a:p>
            <a:pPr/>
            <a:r>
              <a:t>Royal spending</a:t>
            </a:r>
          </a:p>
        </p:txBody>
      </p:sp>
      <p:sp>
        <p:nvSpPr>
          <p:cNvPr id="217" name="Shape 2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8803" y="2008915"/>
            <a:ext cx="4887194" cy="7333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The Wise Garden at Blenheim</a:t>
            </a:r>
          </a:p>
        </p:txBody>
      </p:sp>
      <p:sp>
        <p:nvSpPr>
          <p:cNvPr id="221" name="Shape 22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unknow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988" y="2537465"/>
            <a:ext cx="4850824" cy="6717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Painshill</a:t>
            </a:r>
          </a:p>
        </p:txBody>
      </p:sp>
      <p:sp>
        <p:nvSpPr>
          <p:cNvPr id="225" name="Shape 22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6550" y="3302000"/>
            <a:ext cx="7264400" cy="450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The Crystal Palace,</a:t>
            </a:r>
          </a:p>
          <a:p>
            <a:pPr defTabSz="490727">
              <a:defRPr sz="6719"/>
            </a:pPr>
            <a:r>
              <a:t> Hyde Park</a:t>
            </a:r>
          </a:p>
        </p:txBody>
      </p:sp>
      <p:sp>
        <p:nvSpPr>
          <p:cNvPr id="229" name="Shape 2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4954" y="2990595"/>
            <a:ext cx="8334892" cy="5006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6466">
              <a:defRPr sz="5840"/>
            </a:pPr>
            <a:r>
              <a:t>The Crystal Palace and gardens: </a:t>
            </a:r>
          </a:p>
          <a:p>
            <a:pPr defTabSz="426466">
              <a:defRPr sz="5840"/>
            </a:pPr>
            <a:r>
              <a:t>Sydenham</a:t>
            </a:r>
          </a:p>
        </p:txBody>
      </p:sp>
      <p:sp>
        <p:nvSpPr>
          <p:cNvPr id="233" name="Shape 23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5" y="2864588"/>
            <a:ext cx="12795490" cy="5525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Wrest Park</a:t>
            </a:r>
          </a:p>
        </p:txBody>
      </p:sp>
      <p:sp>
        <p:nvSpPr>
          <p:cNvPr id="237" name="Shape 23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9900" y="3194050"/>
            <a:ext cx="7874000" cy="492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Brown account book</a:t>
            </a:r>
          </a:p>
        </p:txBody>
      </p:sp>
      <p:sp>
        <p:nvSpPr>
          <p:cNvPr id="241" name="Shape 2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8858" y="2034976"/>
            <a:ext cx="5867084" cy="7261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-38100"/>
            <a:ext cx="130048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Privy Garden from Hampton Court Palace</a:t>
            </a:r>
          </a:p>
        </p:txBody>
      </p:sp>
      <p:sp>
        <p:nvSpPr>
          <p:cNvPr id="245" name="Shape 24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7043" y="3122141"/>
            <a:ext cx="7174314" cy="5261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303783">
              <a:defRPr sz="4160"/>
            </a:pPr>
            <a:r>
              <a:t>1. Seizing an opportunity</a:t>
            </a:r>
          </a:p>
          <a:p>
            <a:pPr defTabSz="303783">
              <a:defRPr sz="4160"/>
            </a:pPr>
          </a:p>
          <a:p>
            <a:pPr algn="l" defTabSz="303783">
              <a:defRPr sz="4160"/>
            </a:pPr>
            <a:r>
              <a:t>2.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Organising the work</a:t>
            </a:r>
          </a:p>
          <a:p>
            <a:pPr algn="l" defTabSz="303783">
              <a:defRPr sz="4160"/>
            </a:pPr>
          </a:p>
          <a:p>
            <a:pPr algn="l" defTabSz="303783">
              <a:defRPr sz="4160"/>
            </a:pPr>
            <a:r>
              <a:t>3. Managing money</a:t>
            </a:r>
          </a:p>
        </p:txBody>
      </p:sp>
      <p:sp>
        <p:nvSpPr>
          <p:cNvPr id="249" name="Shape 2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Wise contract as Royal Gardener</a:t>
            </a:r>
          </a:p>
        </p:txBody>
      </p:sp>
      <p:sp>
        <p:nvSpPr>
          <p:cNvPr id="252" name="Shape 25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50" y="2949442"/>
            <a:ext cx="11884900" cy="5956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Blenheim Palace and lake</a:t>
            </a:r>
          </a:p>
        </p:txBody>
      </p:sp>
      <p:sp>
        <p:nvSpPr>
          <p:cNvPr id="256" name="Shape 25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7759" y="3119635"/>
            <a:ext cx="8793482" cy="526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Blenheim cascades</a:t>
            </a:r>
          </a:p>
        </p:txBody>
      </p:sp>
      <p:sp>
        <p:nvSpPr>
          <p:cNvPr id="260" name="Shape 26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2413" y="3053109"/>
            <a:ext cx="7199974" cy="5399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pPr/>
            <a:r>
              <a:t>Greenhouses for the millions</a:t>
            </a:r>
          </a:p>
        </p:txBody>
      </p:sp>
      <p:sp>
        <p:nvSpPr>
          <p:cNvPr id="264" name="Shape 26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075" y="2774949"/>
            <a:ext cx="11528323" cy="595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303783">
              <a:defRPr sz="4160"/>
            </a:pPr>
            <a:r>
              <a:t>1. Seizing an opportunity</a:t>
            </a:r>
          </a:p>
          <a:p>
            <a:pPr defTabSz="303783">
              <a:defRPr sz="4160"/>
            </a:pPr>
          </a:p>
          <a:p>
            <a:pPr algn="l" defTabSz="303783">
              <a:defRPr sz="4160"/>
            </a:pPr>
            <a:r>
              <a:t>2. Organising the work</a:t>
            </a:r>
          </a:p>
          <a:p>
            <a:pPr algn="l" defTabSz="303783">
              <a:defRPr sz="4160"/>
            </a:pPr>
          </a:p>
          <a:p>
            <a:pPr algn="l" defTabSz="303783">
              <a:defRPr sz="4160"/>
            </a:pPr>
            <a:r>
              <a:t>3.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Managing money</a:t>
            </a:r>
          </a:p>
        </p:txBody>
      </p:sp>
      <p:sp>
        <p:nvSpPr>
          <p:cNvPr id="268" name="Shape 26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271" name="Shape 27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4" name="Henry_Wi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5778" y="405202"/>
            <a:ext cx="2830684" cy="34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2431252" y="4083050"/>
            <a:ext cx="245973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Henry Wise</a:t>
            </a:r>
          </a:p>
        </p:txBody>
      </p:sp>
      <p:pic>
        <p:nvPicPr>
          <p:cNvPr id="276" name="Lancelot Capability Br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6779" y="405202"/>
            <a:ext cx="2808616" cy="34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7799738" y="4083050"/>
            <a:ext cx="328269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Lancelot Brown</a:t>
            </a:r>
          </a:p>
        </p:txBody>
      </p:sp>
      <p:pic>
        <p:nvPicPr>
          <p:cNvPr id="278" name="Sir Joseph Paxt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0297" y="4626071"/>
            <a:ext cx="2884206" cy="3600257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4933289" y="8415288"/>
            <a:ext cx="31382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Joseph Paxton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" name="Henry_Wi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5778" y="405202"/>
            <a:ext cx="2830684" cy="34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2431252" y="4083050"/>
            <a:ext cx="245973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Henry Wise</a:t>
            </a:r>
          </a:p>
        </p:txBody>
      </p:sp>
      <p:pic>
        <p:nvPicPr>
          <p:cNvPr id="134" name="Lancelot Capability Br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6779" y="405202"/>
            <a:ext cx="2808616" cy="341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7799738" y="4083050"/>
            <a:ext cx="328269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Lancelot Brown</a:t>
            </a:r>
          </a:p>
        </p:txBody>
      </p:sp>
      <p:pic>
        <p:nvPicPr>
          <p:cNvPr id="136" name="Sir Joseph Paxt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0297" y="4626071"/>
            <a:ext cx="2884206" cy="360025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4933289" y="8415288"/>
            <a:ext cx="31382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Joseph Paxton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Henry Wise (1653-1738)</a:t>
            </a:r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" name="Henry_Wi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4878" y="506802"/>
            <a:ext cx="4944998" cy="5957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952500" y="444500"/>
            <a:ext cx="11099800" cy="71708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Plan of Brompton Park Nursery, Kensington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9238" y="1200927"/>
            <a:ext cx="6166324" cy="8011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Brompton Stocks or Gillyflowers</a:t>
            </a:r>
          </a:p>
        </p:txBody>
      </p:sp>
      <p:sp>
        <p:nvSpPr>
          <p:cNvPr id="149" name="Shape 149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9349" y="3048000"/>
            <a:ext cx="6353190" cy="558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Warwick Priory</a:t>
            </a: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4" name="DF6B2BAA-5860-4E14-BA83-251B2454F6E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9601" y="2827859"/>
            <a:ext cx="9084598" cy="585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body" sz="quarter" idx="1"/>
          </p:nvPr>
        </p:nvSpPr>
        <p:spPr>
          <a:xfrm>
            <a:off x="1257299" y="7632700"/>
            <a:ext cx="10464801" cy="1130300"/>
          </a:xfrm>
          <a:prstGeom prst="rect">
            <a:avLst/>
          </a:prstGeom>
        </p:spPr>
        <p:txBody>
          <a:bodyPr/>
          <a:lstStyle>
            <a:lvl1pPr>
              <a:defRPr b="1" sz="3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Lancelot “Capability” Brown (1716-1783)</a:t>
            </a:r>
          </a:p>
        </p:txBody>
      </p:sp>
      <p:sp>
        <p:nvSpPr>
          <p:cNvPr id="157" name="Shape 157"/>
          <p:cNvSpPr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8" name="Lancelot Capability Brow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7905" y="571500"/>
            <a:ext cx="4723590" cy="5735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