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18"/>
  </p:notesMasterIdLst>
  <p:handoutMasterIdLst>
    <p:handoutMasterId r:id="rId19"/>
  </p:handoutMasterIdLst>
  <p:sldIdLst>
    <p:sldId id="842" r:id="rId3"/>
    <p:sldId id="987" r:id="rId4"/>
    <p:sldId id="1050" r:id="rId5"/>
    <p:sldId id="1065" r:id="rId6"/>
    <p:sldId id="1066" r:id="rId7"/>
    <p:sldId id="1067" r:id="rId8"/>
    <p:sldId id="1081" r:id="rId9"/>
    <p:sldId id="1080" r:id="rId10"/>
    <p:sldId id="1072" r:id="rId11"/>
    <p:sldId id="1073" r:id="rId12"/>
    <p:sldId id="1074" r:id="rId13"/>
    <p:sldId id="1082" r:id="rId14"/>
    <p:sldId id="1083" r:id="rId15"/>
    <p:sldId id="1075" r:id="rId16"/>
    <p:sldId id="1084" r:id="rId17"/>
  </p:sldIdLst>
  <p:sldSz cx="9906000" cy="6858000" type="A4"/>
  <p:notesSz cx="9863138" cy="6731000"/>
  <p:defaultTextStyle>
    <a:defPPr>
      <a:defRPr lang="en-US"/>
    </a:defPPr>
    <a:lvl1pPr algn="l" rtl="0" fontAlgn="base">
      <a:spcBef>
        <a:spcPct val="20000"/>
      </a:spcBef>
      <a:spcAft>
        <a:spcPct val="0"/>
      </a:spcAft>
      <a:buClr>
        <a:srgbClr val="000000"/>
      </a:buClr>
      <a:defRPr sz="1400" b="1" kern="1200">
        <a:solidFill>
          <a:schemeClr val="tx1"/>
        </a:solidFill>
        <a:latin typeface="Arial" pitchFamily="34" charset="0"/>
        <a:ea typeface="+mn-ea"/>
        <a:cs typeface="+mn-cs"/>
      </a:defRPr>
    </a:lvl1pPr>
    <a:lvl2pPr marL="457200" algn="l" rtl="0" fontAlgn="base">
      <a:spcBef>
        <a:spcPct val="20000"/>
      </a:spcBef>
      <a:spcAft>
        <a:spcPct val="0"/>
      </a:spcAft>
      <a:buClr>
        <a:srgbClr val="000000"/>
      </a:buClr>
      <a:defRPr sz="1400" b="1" kern="1200">
        <a:solidFill>
          <a:schemeClr val="tx1"/>
        </a:solidFill>
        <a:latin typeface="Arial" pitchFamily="34" charset="0"/>
        <a:ea typeface="+mn-ea"/>
        <a:cs typeface="+mn-cs"/>
      </a:defRPr>
    </a:lvl2pPr>
    <a:lvl3pPr marL="914400" algn="l" rtl="0" fontAlgn="base">
      <a:spcBef>
        <a:spcPct val="20000"/>
      </a:spcBef>
      <a:spcAft>
        <a:spcPct val="0"/>
      </a:spcAft>
      <a:buClr>
        <a:srgbClr val="000000"/>
      </a:buClr>
      <a:defRPr sz="1400" b="1" kern="1200">
        <a:solidFill>
          <a:schemeClr val="tx1"/>
        </a:solidFill>
        <a:latin typeface="Arial" pitchFamily="34" charset="0"/>
        <a:ea typeface="+mn-ea"/>
        <a:cs typeface="+mn-cs"/>
      </a:defRPr>
    </a:lvl3pPr>
    <a:lvl4pPr marL="1371600" algn="l" rtl="0" fontAlgn="base">
      <a:spcBef>
        <a:spcPct val="20000"/>
      </a:spcBef>
      <a:spcAft>
        <a:spcPct val="0"/>
      </a:spcAft>
      <a:buClr>
        <a:srgbClr val="000000"/>
      </a:buClr>
      <a:defRPr sz="1400" b="1" kern="1200">
        <a:solidFill>
          <a:schemeClr val="tx1"/>
        </a:solidFill>
        <a:latin typeface="Arial" pitchFamily="34" charset="0"/>
        <a:ea typeface="+mn-ea"/>
        <a:cs typeface="+mn-cs"/>
      </a:defRPr>
    </a:lvl4pPr>
    <a:lvl5pPr marL="1828800" algn="l" rtl="0" fontAlgn="base">
      <a:spcBef>
        <a:spcPct val="20000"/>
      </a:spcBef>
      <a:spcAft>
        <a:spcPct val="0"/>
      </a:spcAft>
      <a:buClr>
        <a:srgbClr val="000000"/>
      </a:buClr>
      <a:defRPr sz="1400" b="1" kern="1200">
        <a:solidFill>
          <a:schemeClr val="tx1"/>
        </a:solidFill>
        <a:latin typeface="Arial" pitchFamily="34" charset="0"/>
        <a:ea typeface="+mn-ea"/>
        <a:cs typeface="+mn-cs"/>
      </a:defRPr>
    </a:lvl5pPr>
    <a:lvl6pPr marL="2286000" algn="l" defTabSz="914400" rtl="0" eaLnBrk="1" latinLnBrk="0" hangingPunct="1">
      <a:defRPr sz="1400" b="1" kern="1200">
        <a:solidFill>
          <a:schemeClr val="tx1"/>
        </a:solidFill>
        <a:latin typeface="Arial" pitchFamily="34" charset="0"/>
        <a:ea typeface="+mn-ea"/>
        <a:cs typeface="+mn-cs"/>
      </a:defRPr>
    </a:lvl6pPr>
    <a:lvl7pPr marL="2743200" algn="l" defTabSz="914400" rtl="0" eaLnBrk="1" latinLnBrk="0" hangingPunct="1">
      <a:defRPr sz="1400" b="1" kern="1200">
        <a:solidFill>
          <a:schemeClr val="tx1"/>
        </a:solidFill>
        <a:latin typeface="Arial" pitchFamily="34" charset="0"/>
        <a:ea typeface="+mn-ea"/>
        <a:cs typeface="+mn-cs"/>
      </a:defRPr>
    </a:lvl7pPr>
    <a:lvl8pPr marL="3200400" algn="l" defTabSz="914400" rtl="0" eaLnBrk="1" latinLnBrk="0" hangingPunct="1">
      <a:defRPr sz="1400" b="1" kern="1200">
        <a:solidFill>
          <a:schemeClr val="tx1"/>
        </a:solidFill>
        <a:latin typeface="Arial" pitchFamily="34" charset="0"/>
        <a:ea typeface="+mn-ea"/>
        <a:cs typeface="+mn-cs"/>
      </a:defRPr>
    </a:lvl8pPr>
    <a:lvl9pPr marL="3657600" algn="l" defTabSz="914400" rtl="0" eaLnBrk="1" latinLnBrk="0" hangingPunct="1">
      <a:defRPr sz="1400" b="1"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33"/>
    <a:srgbClr val="00CCFF"/>
    <a:srgbClr val="FFFF66"/>
    <a:srgbClr val="00FFFF"/>
    <a:srgbClr val="0099FF"/>
    <a:srgbClr val="FF9933"/>
    <a:srgbClr val="99CC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166" autoAdjust="0"/>
    <p:restoredTop sz="93241" autoAdjust="0"/>
  </p:normalViewPr>
  <p:slideViewPr>
    <p:cSldViewPr snapToGrid="0">
      <p:cViewPr>
        <p:scale>
          <a:sx n="82" d="100"/>
          <a:sy n="82" d="100"/>
        </p:scale>
        <p:origin x="-738" y="-72"/>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04" name="Rectangle 4"/>
          <p:cNvSpPr>
            <a:spLocks noGrp="1" noChangeArrowheads="1"/>
          </p:cNvSpPr>
          <p:nvPr>
            <p:ph type="ftr" sz="quarter" idx="2"/>
          </p:nvPr>
        </p:nvSpPr>
        <p:spPr bwMode="auto">
          <a:xfrm>
            <a:off x="576263" y="6394450"/>
            <a:ext cx="33686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6658" tIns="43329" rIns="86658" bIns="43329" numCol="1" anchor="b" anchorCtr="0" compatLnSpc="1">
            <a:prstTxWarp prst="textNoShape">
              <a:avLst/>
            </a:prstTxWarp>
          </a:bodyPr>
          <a:lstStyle>
            <a:lvl1pPr defTabSz="866775">
              <a:spcBef>
                <a:spcPct val="0"/>
              </a:spcBef>
              <a:buClrTx/>
              <a:defRPr sz="700" b="0">
                <a:latin typeface="Trebuchet MS" pitchFamily="34" charset="0"/>
              </a:defRPr>
            </a:lvl1pPr>
          </a:lstStyle>
          <a:p>
            <a:r>
              <a:rPr lang="en-US" dirty="0"/>
              <a:t>© centre for economics and business research ltd </a:t>
            </a:r>
            <a:fld id="{55B03903-0F32-4286-B487-9572E6464586}" type="datetime3">
              <a:rPr lang="en-US"/>
              <a:pPr/>
              <a:t>24 January 2013</a:t>
            </a:fld>
            <a:endParaRPr lang="en-US" dirty="0"/>
          </a:p>
        </p:txBody>
      </p:sp>
      <p:sp>
        <p:nvSpPr>
          <p:cNvPr id="204805" name="Rectangle 5"/>
          <p:cNvSpPr>
            <a:spLocks noGrp="1" noChangeArrowheads="1"/>
          </p:cNvSpPr>
          <p:nvPr>
            <p:ph type="sldNum" sz="quarter" idx="3"/>
          </p:nvPr>
        </p:nvSpPr>
        <p:spPr bwMode="auto">
          <a:xfrm>
            <a:off x="8383588" y="6394450"/>
            <a:ext cx="903287"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6658" tIns="43329" rIns="86658" bIns="43329" numCol="1" anchor="b" anchorCtr="0" compatLnSpc="1">
            <a:prstTxWarp prst="textNoShape">
              <a:avLst/>
            </a:prstTxWarp>
          </a:bodyPr>
          <a:lstStyle>
            <a:lvl1pPr algn="r" defTabSz="866775">
              <a:spcBef>
                <a:spcPct val="0"/>
              </a:spcBef>
              <a:buClrTx/>
              <a:defRPr sz="900" b="0">
                <a:latin typeface="Trebuchet MS" pitchFamily="34" charset="0"/>
              </a:defRPr>
            </a:lvl1pPr>
          </a:lstStyle>
          <a:p>
            <a:fld id="{4F08EDC7-1C76-4059-85B0-D87C719BCF6D}" type="slidenum">
              <a:rPr lang="en-US"/>
              <a:pPr/>
              <a:t>‹#›</a:t>
            </a:fld>
            <a:endParaRPr lang="en-US" dirty="0"/>
          </a:p>
        </p:txBody>
      </p:sp>
    </p:spTree>
    <p:extLst>
      <p:ext uri="{BB962C8B-B14F-4D97-AF65-F5344CB8AC3E}">
        <p14:creationId xmlns:p14="http://schemas.microsoft.com/office/powerpoint/2010/main" val="27568521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42767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6658" tIns="43329" rIns="86658" bIns="43329" numCol="1" anchor="t" anchorCtr="0" compatLnSpc="1">
            <a:prstTxWarp prst="textNoShape">
              <a:avLst/>
            </a:prstTxWarp>
          </a:bodyPr>
          <a:lstStyle>
            <a:lvl1pPr defTabSz="866775">
              <a:spcBef>
                <a:spcPct val="0"/>
              </a:spcBef>
              <a:buClrTx/>
              <a:defRPr sz="1100" b="0">
                <a:latin typeface="AvantGarde" charset="0"/>
              </a:defRPr>
            </a:lvl1pPr>
          </a:lstStyle>
          <a:p>
            <a:endParaRPr lang="en-US" dirty="0"/>
          </a:p>
        </p:txBody>
      </p:sp>
      <p:sp>
        <p:nvSpPr>
          <p:cNvPr id="21507" name="Rectangle 3"/>
          <p:cNvSpPr>
            <a:spLocks noGrp="1" noChangeArrowheads="1"/>
          </p:cNvSpPr>
          <p:nvPr>
            <p:ph type="dt" idx="1"/>
          </p:nvPr>
        </p:nvSpPr>
        <p:spPr bwMode="auto">
          <a:xfrm>
            <a:off x="5588000" y="0"/>
            <a:ext cx="427513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6658" tIns="43329" rIns="86658" bIns="43329" numCol="1" anchor="t" anchorCtr="0" compatLnSpc="1">
            <a:prstTxWarp prst="textNoShape">
              <a:avLst/>
            </a:prstTxWarp>
          </a:bodyPr>
          <a:lstStyle>
            <a:lvl1pPr algn="r" defTabSz="866775">
              <a:spcBef>
                <a:spcPct val="0"/>
              </a:spcBef>
              <a:buClrTx/>
              <a:defRPr sz="1100" b="0">
                <a:latin typeface="AvantGarde" charset="0"/>
              </a:defRPr>
            </a:lvl1pPr>
          </a:lstStyle>
          <a:p>
            <a:endParaRPr lang="en-US" dirty="0"/>
          </a:p>
        </p:txBody>
      </p:sp>
      <p:sp>
        <p:nvSpPr>
          <p:cNvPr id="21508" name="Rectangle 4"/>
          <p:cNvSpPr>
            <a:spLocks noGrp="1" noRot="1" noChangeAspect="1" noChangeArrowheads="1" noTextEdit="1"/>
          </p:cNvSpPr>
          <p:nvPr>
            <p:ph type="sldImg" idx="2"/>
          </p:nvPr>
        </p:nvSpPr>
        <p:spPr bwMode="auto">
          <a:xfrm>
            <a:off x="3108325" y="503238"/>
            <a:ext cx="3646488" cy="2524125"/>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1509" name="Rectangle 5"/>
          <p:cNvSpPr>
            <a:spLocks noGrp="1" noChangeArrowheads="1"/>
          </p:cNvSpPr>
          <p:nvPr>
            <p:ph type="body" sz="quarter" idx="3"/>
          </p:nvPr>
        </p:nvSpPr>
        <p:spPr bwMode="auto">
          <a:xfrm>
            <a:off x="1314450" y="3195638"/>
            <a:ext cx="7234238" cy="303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6658" tIns="43329" rIns="86658" bIns="4332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1510" name="Rectangle 6"/>
          <p:cNvSpPr>
            <a:spLocks noGrp="1" noChangeArrowheads="1"/>
          </p:cNvSpPr>
          <p:nvPr>
            <p:ph type="ftr" sz="quarter" idx="4"/>
          </p:nvPr>
        </p:nvSpPr>
        <p:spPr bwMode="auto">
          <a:xfrm>
            <a:off x="0" y="6394450"/>
            <a:ext cx="42767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6658" tIns="43329" rIns="86658" bIns="43329" numCol="1" anchor="b" anchorCtr="0" compatLnSpc="1">
            <a:prstTxWarp prst="textNoShape">
              <a:avLst/>
            </a:prstTxWarp>
          </a:bodyPr>
          <a:lstStyle>
            <a:lvl1pPr defTabSz="866775">
              <a:spcBef>
                <a:spcPct val="0"/>
              </a:spcBef>
              <a:buClrTx/>
              <a:defRPr sz="1100" b="0">
                <a:latin typeface="AvantGarde" charset="0"/>
              </a:defRPr>
            </a:lvl1pPr>
          </a:lstStyle>
          <a:p>
            <a:endParaRPr lang="en-US" dirty="0"/>
          </a:p>
        </p:txBody>
      </p:sp>
      <p:sp>
        <p:nvSpPr>
          <p:cNvPr id="21511" name="Rectangle 7"/>
          <p:cNvSpPr>
            <a:spLocks noGrp="1" noChangeArrowheads="1"/>
          </p:cNvSpPr>
          <p:nvPr>
            <p:ph type="sldNum" sz="quarter" idx="5"/>
          </p:nvPr>
        </p:nvSpPr>
        <p:spPr bwMode="auto">
          <a:xfrm>
            <a:off x="5588000" y="6394450"/>
            <a:ext cx="427513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6658" tIns="43329" rIns="86658" bIns="43329" numCol="1" anchor="b" anchorCtr="0" compatLnSpc="1">
            <a:prstTxWarp prst="textNoShape">
              <a:avLst/>
            </a:prstTxWarp>
          </a:bodyPr>
          <a:lstStyle>
            <a:lvl1pPr algn="r" defTabSz="866775">
              <a:spcBef>
                <a:spcPct val="0"/>
              </a:spcBef>
              <a:buClrTx/>
              <a:defRPr sz="1100" b="0">
                <a:latin typeface="AvantGarde" charset="0"/>
              </a:defRPr>
            </a:lvl1pPr>
          </a:lstStyle>
          <a:p>
            <a:fld id="{CB57BEAF-051C-414B-BE51-653BF3F3B9D1}" type="slidenum">
              <a:rPr lang="en-US"/>
              <a:pPr/>
              <a:t>‹#›</a:t>
            </a:fld>
            <a:endParaRPr lang="en-US" dirty="0"/>
          </a:p>
        </p:txBody>
      </p:sp>
    </p:spTree>
    <p:extLst>
      <p:ext uri="{BB962C8B-B14F-4D97-AF65-F5344CB8AC3E}">
        <p14:creationId xmlns:p14="http://schemas.microsoft.com/office/powerpoint/2010/main" val="159476165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vantGarde" charset="0"/>
        <a:ea typeface="+mn-ea"/>
        <a:cs typeface="+mn-cs"/>
      </a:defRPr>
    </a:lvl1pPr>
    <a:lvl2pPr marL="457200" algn="l" rtl="0" fontAlgn="base">
      <a:spcBef>
        <a:spcPct val="30000"/>
      </a:spcBef>
      <a:spcAft>
        <a:spcPct val="0"/>
      </a:spcAft>
      <a:defRPr sz="1200" kern="1200">
        <a:solidFill>
          <a:schemeClr val="tx1"/>
        </a:solidFill>
        <a:latin typeface="AvantGarde" charset="0"/>
        <a:ea typeface="+mn-ea"/>
        <a:cs typeface="+mn-cs"/>
      </a:defRPr>
    </a:lvl2pPr>
    <a:lvl3pPr marL="914400" algn="l" rtl="0" fontAlgn="base">
      <a:spcBef>
        <a:spcPct val="30000"/>
      </a:spcBef>
      <a:spcAft>
        <a:spcPct val="0"/>
      </a:spcAft>
      <a:defRPr sz="1200" kern="1200">
        <a:solidFill>
          <a:schemeClr val="tx1"/>
        </a:solidFill>
        <a:latin typeface="AvantGarde" charset="0"/>
        <a:ea typeface="+mn-ea"/>
        <a:cs typeface="+mn-cs"/>
      </a:defRPr>
    </a:lvl3pPr>
    <a:lvl4pPr marL="1371600" algn="l" rtl="0" fontAlgn="base">
      <a:spcBef>
        <a:spcPct val="30000"/>
      </a:spcBef>
      <a:spcAft>
        <a:spcPct val="0"/>
      </a:spcAft>
      <a:defRPr sz="1200" kern="1200">
        <a:solidFill>
          <a:schemeClr val="tx1"/>
        </a:solidFill>
        <a:latin typeface="AvantGarde" charset="0"/>
        <a:ea typeface="+mn-ea"/>
        <a:cs typeface="+mn-cs"/>
      </a:defRPr>
    </a:lvl4pPr>
    <a:lvl5pPr marL="1828800" algn="l" rtl="0" fontAlgn="base">
      <a:spcBef>
        <a:spcPct val="30000"/>
      </a:spcBef>
      <a:spcAft>
        <a:spcPct val="0"/>
      </a:spcAft>
      <a:defRPr sz="1200" kern="1200">
        <a:solidFill>
          <a:schemeClr val="tx1"/>
        </a:solidFill>
        <a:latin typeface="AvantGarde"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5FF0D0A-9A06-49C3-9EBD-09BE4E24C42C}" type="slidenum">
              <a:rPr lang="en-US"/>
              <a:pPr/>
              <a:t>1</a:t>
            </a:fld>
            <a:endParaRPr lang="en-US" dirty="0"/>
          </a:p>
        </p:txBody>
      </p:sp>
      <p:sp>
        <p:nvSpPr>
          <p:cNvPr id="1720322" name="Rectangle 2"/>
          <p:cNvSpPr>
            <a:spLocks noGrp="1" noRot="1" noChangeAspect="1" noChangeArrowheads="1" noTextEdit="1"/>
          </p:cNvSpPr>
          <p:nvPr>
            <p:ph type="sldImg"/>
          </p:nvPr>
        </p:nvSpPr>
        <p:spPr>
          <a:ln/>
        </p:spPr>
      </p:sp>
      <p:sp>
        <p:nvSpPr>
          <p:cNvPr id="1720323" name="Rectangle 3"/>
          <p:cNvSpPr>
            <a:spLocks noGrp="1" noChangeArrowheads="1"/>
          </p:cNvSpPr>
          <p:nvPr>
            <p:ph type="body" idx="1"/>
          </p:nvPr>
        </p:nvSpPr>
        <p:spPr/>
        <p:txBody>
          <a:bodyPr/>
          <a:lstStyle/>
          <a:p>
            <a:endParaRPr lang="en-GB"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497A83B-A966-4B91-86AD-E08539FEC424}" type="slidenum">
              <a:rPr lang="en-US"/>
              <a:pPr/>
              <a:t>2</a:t>
            </a:fld>
            <a:endParaRPr lang="en-US" dirty="0"/>
          </a:p>
        </p:txBody>
      </p:sp>
      <p:sp>
        <p:nvSpPr>
          <p:cNvPr id="2167810" name="Rectangle 2"/>
          <p:cNvSpPr>
            <a:spLocks noGrp="1" noRot="1" noChangeAspect="1" noChangeArrowheads="1" noTextEdit="1"/>
          </p:cNvSpPr>
          <p:nvPr>
            <p:ph type="sldImg"/>
          </p:nvPr>
        </p:nvSpPr>
        <p:spPr>
          <a:ln/>
        </p:spPr>
      </p:sp>
      <p:sp>
        <p:nvSpPr>
          <p:cNvPr id="2167811" name="Rectangle 3"/>
          <p:cNvSpPr>
            <a:spLocks noGrp="1" noChangeArrowheads="1"/>
          </p:cNvSpPr>
          <p:nvPr>
            <p:ph type="body" idx="1"/>
          </p:nvPr>
        </p:nvSpPr>
        <p:spPr/>
        <p:txBody>
          <a:bodyPr/>
          <a:lstStyle/>
          <a:p>
            <a:endParaRPr lang="en-GB"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497A83B-A966-4B91-86AD-E08539FEC424}" type="slidenum">
              <a:rPr lang="en-US"/>
              <a:pPr/>
              <a:t>3</a:t>
            </a:fld>
            <a:endParaRPr lang="en-US" dirty="0"/>
          </a:p>
        </p:txBody>
      </p:sp>
      <p:sp>
        <p:nvSpPr>
          <p:cNvPr id="2167810" name="Rectangle 2"/>
          <p:cNvSpPr>
            <a:spLocks noGrp="1" noRot="1" noChangeAspect="1" noChangeArrowheads="1" noTextEdit="1"/>
          </p:cNvSpPr>
          <p:nvPr>
            <p:ph type="sldImg"/>
          </p:nvPr>
        </p:nvSpPr>
        <p:spPr>
          <a:ln/>
        </p:spPr>
      </p:sp>
      <p:sp>
        <p:nvSpPr>
          <p:cNvPr id="2167811" name="Rectangle 3"/>
          <p:cNvSpPr>
            <a:spLocks noGrp="1" noChangeArrowheads="1"/>
          </p:cNvSpPr>
          <p:nvPr>
            <p:ph type="body" idx="1"/>
          </p:nvPr>
        </p:nvSpPr>
        <p:spPr/>
        <p:txBody>
          <a:bodyPr/>
          <a:lstStyle/>
          <a:p>
            <a:endParaRPr lang="en-GB"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497A83B-A966-4B91-86AD-E08539FEC424}" type="slidenum">
              <a:rPr lang="en-US"/>
              <a:pPr/>
              <a:t>4</a:t>
            </a:fld>
            <a:endParaRPr lang="en-US" dirty="0"/>
          </a:p>
        </p:txBody>
      </p:sp>
      <p:sp>
        <p:nvSpPr>
          <p:cNvPr id="2167810" name="Rectangle 2"/>
          <p:cNvSpPr>
            <a:spLocks noGrp="1" noRot="1" noChangeAspect="1" noChangeArrowheads="1" noTextEdit="1"/>
          </p:cNvSpPr>
          <p:nvPr>
            <p:ph type="sldImg"/>
          </p:nvPr>
        </p:nvSpPr>
        <p:spPr>
          <a:ln/>
        </p:spPr>
      </p:sp>
      <p:sp>
        <p:nvSpPr>
          <p:cNvPr id="2167811" name="Rectangle 3"/>
          <p:cNvSpPr>
            <a:spLocks noGrp="1" noChangeArrowheads="1"/>
          </p:cNvSpPr>
          <p:nvPr>
            <p:ph type="body" idx="1"/>
          </p:nvPr>
        </p:nvSpPr>
        <p:spPr/>
        <p:txBody>
          <a:bodyPr/>
          <a:lstStyle/>
          <a:p>
            <a:endParaRPr lang="en-GB"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497A83B-A966-4B91-86AD-E08539FEC424}" type="slidenum">
              <a:rPr lang="en-US"/>
              <a:pPr/>
              <a:t>5</a:t>
            </a:fld>
            <a:endParaRPr lang="en-US" dirty="0"/>
          </a:p>
        </p:txBody>
      </p:sp>
      <p:sp>
        <p:nvSpPr>
          <p:cNvPr id="2167810" name="Rectangle 2"/>
          <p:cNvSpPr>
            <a:spLocks noGrp="1" noRot="1" noChangeAspect="1" noChangeArrowheads="1" noTextEdit="1"/>
          </p:cNvSpPr>
          <p:nvPr>
            <p:ph type="sldImg"/>
          </p:nvPr>
        </p:nvSpPr>
        <p:spPr>
          <a:ln/>
        </p:spPr>
      </p:sp>
      <p:sp>
        <p:nvSpPr>
          <p:cNvPr id="2167811" name="Rectangle 3"/>
          <p:cNvSpPr>
            <a:spLocks noGrp="1" noChangeArrowheads="1"/>
          </p:cNvSpPr>
          <p:nvPr>
            <p:ph type="body" idx="1"/>
          </p:nvPr>
        </p:nvSpPr>
        <p:spPr/>
        <p:txBody>
          <a:bodyPr/>
          <a:lstStyle/>
          <a:p>
            <a:endParaRPr lang="en-GB"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5FF0D0A-9A06-49C3-9EBD-09BE4E24C42C}" type="slidenum">
              <a:rPr lang="en-US"/>
              <a:pPr/>
              <a:t>15</a:t>
            </a:fld>
            <a:endParaRPr lang="en-US" dirty="0"/>
          </a:p>
        </p:txBody>
      </p:sp>
      <p:sp>
        <p:nvSpPr>
          <p:cNvPr id="1720322" name="Rectangle 2"/>
          <p:cNvSpPr>
            <a:spLocks noGrp="1" noRot="1" noChangeAspect="1" noChangeArrowheads="1" noTextEdit="1"/>
          </p:cNvSpPr>
          <p:nvPr>
            <p:ph type="sldImg"/>
          </p:nvPr>
        </p:nvSpPr>
        <p:spPr>
          <a:ln/>
        </p:spPr>
      </p:sp>
      <p:sp>
        <p:nvSpPr>
          <p:cNvPr id="1720323" name="Rectangle 3"/>
          <p:cNvSpPr>
            <a:spLocks noGrp="1" noChangeArrowheads="1"/>
          </p:cNvSpPr>
          <p:nvPr>
            <p:ph type="body" idx="1"/>
          </p:nvPr>
        </p:nvSpPr>
        <p:spPr/>
        <p:txBody>
          <a:bodyPr/>
          <a:lstStyle/>
          <a:p>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105" name="Picture 9" descr="sticks"/>
          <p:cNvPicPr>
            <a:picLocks noChangeAspect="1" noChangeArrowheads="1"/>
          </p:cNvPicPr>
          <p:nvPr/>
        </p:nvPicPr>
        <p:blipFill>
          <a:blip r:embed="rId2">
            <a:lum bright="20000"/>
            <a:extLst>
              <a:ext uri="{28A0092B-C50C-407E-A947-70E740481C1C}">
                <a14:useLocalDpi xmlns:a14="http://schemas.microsoft.com/office/drawing/2010/main" val="0"/>
              </a:ext>
            </a:extLst>
          </a:blip>
          <a:srcRect l="3749" b="9993"/>
          <a:stretch>
            <a:fillRect/>
          </a:stretch>
        </p:blipFill>
        <p:spPr bwMode="auto">
          <a:xfrm>
            <a:off x="0" y="2740025"/>
            <a:ext cx="6357938" cy="4117975"/>
          </a:xfrm>
          <a:prstGeom prst="rect">
            <a:avLst/>
          </a:prstGeom>
          <a:noFill/>
          <a:extLst>
            <a:ext uri="{909E8E84-426E-40DD-AFC4-6F175D3DCCD1}">
              <a14:hiddenFill xmlns:a14="http://schemas.microsoft.com/office/drawing/2010/main">
                <a:solidFill>
                  <a:srgbClr val="FFFFFF"/>
                </a:solidFill>
              </a14:hiddenFill>
            </a:ext>
          </a:extLst>
        </p:spPr>
      </p:pic>
      <p:sp>
        <p:nvSpPr>
          <p:cNvPr id="4099" name="Rectangle 3"/>
          <p:cNvSpPr>
            <a:spLocks noGrp="1" noChangeArrowheads="1"/>
          </p:cNvSpPr>
          <p:nvPr>
            <p:ph type="ctrTitle"/>
          </p:nvPr>
        </p:nvSpPr>
        <p:spPr>
          <a:xfrm>
            <a:off x="742950" y="2895600"/>
            <a:ext cx="8420100" cy="1143000"/>
          </a:xfrm>
        </p:spPr>
        <p:txBody>
          <a:bodyPr/>
          <a:lstStyle>
            <a:lvl1pPr algn="ctr">
              <a:defRPr/>
            </a:lvl1pPr>
          </a:lstStyle>
          <a:p>
            <a:pPr lvl="0"/>
            <a:r>
              <a:rPr lang="en-US" noProof="0" smtClean="0"/>
              <a:t>Click to edit Master title style</a:t>
            </a:r>
          </a:p>
        </p:txBody>
      </p:sp>
      <p:sp>
        <p:nvSpPr>
          <p:cNvPr id="4100" name="Rectangle 4"/>
          <p:cNvSpPr>
            <a:spLocks noGrp="1" noChangeArrowheads="1"/>
          </p:cNvSpPr>
          <p:nvPr>
            <p:ph type="subTitle" idx="1"/>
          </p:nvPr>
        </p:nvSpPr>
        <p:spPr>
          <a:xfrm>
            <a:off x="1485900" y="4648200"/>
            <a:ext cx="6934200" cy="1752600"/>
          </a:xfrm>
        </p:spPr>
        <p:txBody>
          <a:bodyPr/>
          <a:lstStyle>
            <a:lvl1pPr algn="ctr">
              <a:defRPr/>
            </a:lvl1pPr>
          </a:lstStyle>
          <a:p>
            <a:pPr lvl="0"/>
            <a:r>
              <a:rPr lang="en-US" noProof="0" smtClean="0"/>
              <a:t>Click to edit Master subtitle style</a:t>
            </a:r>
          </a:p>
        </p:txBody>
      </p:sp>
    </p:spTree>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637867077"/>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53275" y="533400"/>
            <a:ext cx="2195513" cy="59436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565150" y="533400"/>
            <a:ext cx="6435725" cy="5943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4105375856"/>
      </p:ext>
    </p:extLst>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565150" y="533400"/>
            <a:ext cx="8783638" cy="428625"/>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565150" y="1009650"/>
            <a:ext cx="4314825" cy="54673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hart Placeholder 3"/>
          <p:cNvSpPr>
            <a:spLocks noGrp="1"/>
          </p:cNvSpPr>
          <p:nvPr>
            <p:ph type="chart" sz="half" idx="2"/>
          </p:nvPr>
        </p:nvSpPr>
        <p:spPr>
          <a:xfrm>
            <a:off x="5032375" y="1009650"/>
            <a:ext cx="4316413" cy="5467350"/>
          </a:xfrm>
        </p:spPr>
        <p:txBody>
          <a:bodyPr/>
          <a:lstStyle/>
          <a:p>
            <a:endParaRPr lang="en-GB" dirty="0"/>
          </a:p>
        </p:txBody>
      </p:sp>
    </p:spTree>
    <p:extLst>
      <p:ext uri="{BB962C8B-B14F-4D97-AF65-F5344CB8AC3E}">
        <p14:creationId xmlns:p14="http://schemas.microsoft.com/office/powerpoint/2010/main" val="2678799517"/>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5"/>
            <a:ext cx="84201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787EFDD8-D052-4043-BA60-EE841271AB56}" type="datetimeFigureOut">
              <a:rPr lang="en-GB" smtClean="0"/>
              <a:t>24/01/2013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6E543C0-AB81-4A8E-8B80-4D63C2953799}" type="slidenum">
              <a:rPr lang="en-GB" smtClean="0"/>
              <a:t>‹#›</a:t>
            </a:fld>
            <a:endParaRPr lang="en-GB" dirty="0"/>
          </a:p>
        </p:txBody>
      </p:sp>
    </p:spTree>
    <p:extLst>
      <p:ext uri="{BB962C8B-B14F-4D97-AF65-F5344CB8AC3E}">
        <p14:creationId xmlns:p14="http://schemas.microsoft.com/office/powerpoint/2010/main" val="7496144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87EFDD8-D052-4043-BA60-EE841271AB56}" type="datetimeFigureOut">
              <a:rPr lang="en-GB" smtClean="0"/>
              <a:t>24/01/2013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6E543C0-AB81-4A8E-8B80-4D63C2953799}" type="slidenum">
              <a:rPr lang="en-GB" smtClean="0"/>
              <a:t>‹#›</a:t>
            </a:fld>
            <a:endParaRPr lang="en-GB" dirty="0"/>
          </a:p>
        </p:txBody>
      </p:sp>
    </p:spTree>
    <p:extLst>
      <p:ext uri="{BB962C8B-B14F-4D97-AF65-F5344CB8AC3E}">
        <p14:creationId xmlns:p14="http://schemas.microsoft.com/office/powerpoint/2010/main" val="21701851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638" y="4406900"/>
            <a:ext cx="84201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82638"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87EFDD8-D052-4043-BA60-EE841271AB56}" type="datetimeFigureOut">
              <a:rPr lang="en-GB" smtClean="0"/>
              <a:t>24/01/2013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6E543C0-AB81-4A8E-8B80-4D63C2953799}" type="slidenum">
              <a:rPr lang="en-GB" smtClean="0"/>
              <a:t>‹#›</a:t>
            </a:fld>
            <a:endParaRPr lang="en-GB" dirty="0"/>
          </a:p>
        </p:txBody>
      </p:sp>
    </p:spTree>
    <p:extLst>
      <p:ext uri="{BB962C8B-B14F-4D97-AF65-F5344CB8AC3E}">
        <p14:creationId xmlns:p14="http://schemas.microsoft.com/office/powerpoint/2010/main" val="41938412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95300" y="1600200"/>
            <a:ext cx="4381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029200" y="1600200"/>
            <a:ext cx="4381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87EFDD8-D052-4043-BA60-EE841271AB56}" type="datetimeFigureOut">
              <a:rPr lang="en-GB" smtClean="0"/>
              <a:t>24/01/2013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F6E543C0-AB81-4A8E-8B80-4D63C2953799}" type="slidenum">
              <a:rPr lang="en-GB" smtClean="0"/>
              <a:t>‹#›</a:t>
            </a:fld>
            <a:endParaRPr lang="en-GB" dirty="0"/>
          </a:p>
        </p:txBody>
      </p:sp>
    </p:spTree>
    <p:extLst>
      <p:ext uri="{BB962C8B-B14F-4D97-AF65-F5344CB8AC3E}">
        <p14:creationId xmlns:p14="http://schemas.microsoft.com/office/powerpoint/2010/main" val="16834134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87EFDD8-D052-4043-BA60-EE841271AB56}" type="datetimeFigureOut">
              <a:rPr lang="en-GB" smtClean="0"/>
              <a:t>24/01/2013</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F6E543C0-AB81-4A8E-8B80-4D63C2953799}" type="slidenum">
              <a:rPr lang="en-GB" smtClean="0"/>
              <a:t>‹#›</a:t>
            </a:fld>
            <a:endParaRPr lang="en-GB" dirty="0"/>
          </a:p>
        </p:txBody>
      </p:sp>
    </p:spTree>
    <p:extLst>
      <p:ext uri="{BB962C8B-B14F-4D97-AF65-F5344CB8AC3E}">
        <p14:creationId xmlns:p14="http://schemas.microsoft.com/office/powerpoint/2010/main" val="47851823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787EFDD8-D052-4043-BA60-EE841271AB56}" type="datetimeFigureOut">
              <a:rPr lang="en-GB" smtClean="0"/>
              <a:t>24/01/2013</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F6E543C0-AB81-4A8E-8B80-4D63C2953799}" type="slidenum">
              <a:rPr lang="en-GB" smtClean="0"/>
              <a:t>‹#›</a:t>
            </a:fld>
            <a:endParaRPr lang="en-GB" dirty="0"/>
          </a:p>
        </p:txBody>
      </p:sp>
    </p:spTree>
    <p:extLst>
      <p:ext uri="{BB962C8B-B14F-4D97-AF65-F5344CB8AC3E}">
        <p14:creationId xmlns:p14="http://schemas.microsoft.com/office/powerpoint/2010/main" val="325618904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7EFDD8-D052-4043-BA60-EE841271AB56}" type="datetimeFigureOut">
              <a:rPr lang="en-GB" smtClean="0"/>
              <a:t>24/01/2013</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F6E543C0-AB81-4A8E-8B80-4D63C2953799}" type="slidenum">
              <a:rPr lang="en-GB" smtClean="0"/>
              <a:t>‹#›</a:t>
            </a:fld>
            <a:endParaRPr lang="en-GB" dirty="0"/>
          </a:p>
        </p:txBody>
      </p:sp>
    </p:spTree>
    <p:extLst>
      <p:ext uri="{BB962C8B-B14F-4D97-AF65-F5344CB8AC3E}">
        <p14:creationId xmlns:p14="http://schemas.microsoft.com/office/powerpoint/2010/main" val="2968006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856737103"/>
      </p:ext>
    </p:extLst>
  </p:cSld>
  <p:clrMapOvr>
    <a:masterClrMapping/>
  </p:clrMapOvr>
  <p:transition>
    <p:wipe dir="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138"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7EFDD8-D052-4043-BA60-EE841271AB56}" type="datetimeFigureOut">
              <a:rPr lang="en-GB" smtClean="0"/>
              <a:t>24/01/2013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F6E543C0-AB81-4A8E-8B80-4D63C2953799}" type="slidenum">
              <a:rPr lang="en-GB" smtClean="0"/>
              <a:t>‹#›</a:t>
            </a:fld>
            <a:endParaRPr lang="en-GB" dirty="0"/>
          </a:p>
        </p:txBody>
      </p:sp>
    </p:spTree>
    <p:extLst>
      <p:ext uri="{BB962C8B-B14F-4D97-AF65-F5344CB8AC3E}">
        <p14:creationId xmlns:p14="http://schemas.microsoft.com/office/powerpoint/2010/main" val="300692599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513" y="4800600"/>
            <a:ext cx="59436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7EFDD8-D052-4043-BA60-EE841271AB56}" type="datetimeFigureOut">
              <a:rPr lang="en-GB" smtClean="0"/>
              <a:t>24/01/2013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F6E543C0-AB81-4A8E-8B80-4D63C2953799}" type="slidenum">
              <a:rPr lang="en-GB" smtClean="0"/>
              <a:t>‹#›</a:t>
            </a:fld>
            <a:endParaRPr lang="en-GB" dirty="0"/>
          </a:p>
        </p:txBody>
      </p:sp>
    </p:spTree>
    <p:extLst>
      <p:ext uri="{BB962C8B-B14F-4D97-AF65-F5344CB8AC3E}">
        <p14:creationId xmlns:p14="http://schemas.microsoft.com/office/powerpoint/2010/main" val="274773537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87EFDD8-D052-4043-BA60-EE841271AB56}" type="datetimeFigureOut">
              <a:rPr lang="en-GB" smtClean="0"/>
              <a:t>24/01/2013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6E543C0-AB81-4A8E-8B80-4D63C2953799}" type="slidenum">
              <a:rPr lang="en-GB" smtClean="0"/>
              <a:t>‹#›</a:t>
            </a:fld>
            <a:endParaRPr lang="en-GB" dirty="0"/>
          </a:p>
        </p:txBody>
      </p:sp>
    </p:spTree>
    <p:extLst>
      <p:ext uri="{BB962C8B-B14F-4D97-AF65-F5344CB8AC3E}">
        <p14:creationId xmlns:p14="http://schemas.microsoft.com/office/powerpoint/2010/main" val="114017787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1850" y="274638"/>
            <a:ext cx="222885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95300" y="274638"/>
            <a:ext cx="653415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87EFDD8-D052-4043-BA60-EE841271AB56}" type="datetimeFigureOut">
              <a:rPr lang="en-GB" smtClean="0"/>
              <a:t>24/01/2013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6E543C0-AB81-4A8E-8B80-4D63C2953799}" type="slidenum">
              <a:rPr lang="en-GB" smtClean="0"/>
              <a:t>‹#›</a:t>
            </a:fld>
            <a:endParaRPr lang="en-GB" dirty="0"/>
          </a:p>
        </p:txBody>
      </p:sp>
    </p:spTree>
    <p:extLst>
      <p:ext uri="{BB962C8B-B14F-4D97-AF65-F5344CB8AC3E}">
        <p14:creationId xmlns:p14="http://schemas.microsoft.com/office/powerpoint/2010/main" val="2931469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638" y="4406900"/>
            <a:ext cx="84201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517725764"/>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565150" y="1009650"/>
            <a:ext cx="4314825" cy="54673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032375" y="1009650"/>
            <a:ext cx="4316413" cy="54673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414019990"/>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602980755"/>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4073163042"/>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87142074"/>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138"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421609018"/>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513" y="4800600"/>
            <a:ext cx="59436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638460002"/>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31" name="Picture 7" descr="sticks"/>
          <p:cNvPicPr>
            <a:picLocks noChangeAspect="1" noChangeArrowheads="1"/>
          </p:cNvPicPr>
          <p:nvPr/>
        </p:nvPicPr>
        <p:blipFill>
          <a:blip r:embed="rId14">
            <a:lum bright="20000"/>
            <a:extLst>
              <a:ext uri="{28A0092B-C50C-407E-A947-70E740481C1C}">
                <a14:useLocalDpi xmlns:a14="http://schemas.microsoft.com/office/drawing/2010/main" val="0"/>
              </a:ext>
            </a:extLst>
          </a:blip>
          <a:srcRect l="3749" b="9993"/>
          <a:stretch>
            <a:fillRect/>
          </a:stretch>
        </p:blipFill>
        <p:spPr bwMode="auto">
          <a:xfrm>
            <a:off x="0" y="2740025"/>
            <a:ext cx="6357938" cy="4117975"/>
          </a:xfrm>
          <a:prstGeom prst="rect">
            <a:avLst/>
          </a:prstGeom>
          <a:noFill/>
          <a:extLst>
            <a:ext uri="{909E8E84-426E-40DD-AFC4-6F175D3DCCD1}">
              <a14:hiddenFill xmlns:a14="http://schemas.microsoft.com/office/drawing/2010/main">
                <a:solidFill>
                  <a:srgbClr val="FFFFFF"/>
                </a:solidFill>
              </a14:hiddenFill>
            </a:ext>
          </a:extLst>
        </p:spPr>
      </p:pic>
      <p:sp>
        <p:nvSpPr>
          <p:cNvPr id="1026" name="Rectangle 2"/>
          <p:cNvSpPr>
            <a:spLocks noGrp="1" noChangeArrowheads="1"/>
          </p:cNvSpPr>
          <p:nvPr>
            <p:ph type="title"/>
          </p:nvPr>
        </p:nvSpPr>
        <p:spPr bwMode="auto">
          <a:xfrm>
            <a:off x="565150" y="533400"/>
            <a:ext cx="8783638" cy="428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565150" y="1009650"/>
            <a:ext cx="8783638" cy="5467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5" name="Line 11"/>
          <p:cNvSpPr>
            <a:spLocks noChangeShapeType="1"/>
          </p:cNvSpPr>
          <p:nvPr/>
        </p:nvSpPr>
        <p:spPr bwMode="auto">
          <a:xfrm flipV="1">
            <a:off x="565150" y="533400"/>
            <a:ext cx="8783638" cy="0"/>
          </a:xfrm>
          <a:prstGeom prst="line">
            <a:avLst/>
          </a:prstGeom>
          <a:noFill/>
          <a:ln w="25400">
            <a:solidFill>
              <a:srgbClr val="49849B"/>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dirty="0"/>
          </a:p>
        </p:txBody>
      </p:sp>
      <p:sp>
        <p:nvSpPr>
          <p:cNvPr id="1036" name="Line 12"/>
          <p:cNvSpPr>
            <a:spLocks noChangeShapeType="1"/>
          </p:cNvSpPr>
          <p:nvPr/>
        </p:nvSpPr>
        <p:spPr bwMode="auto">
          <a:xfrm>
            <a:off x="565150" y="6629400"/>
            <a:ext cx="8783638" cy="0"/>
          </a:xfrm>
          <a:prstGeom prst="line">
            <a:avLst/>
          </a:prstGeom>
          <a:noFill/>
          <a:ln w="25400">
            <a:solidFill>
              <a:srgbClr val="49849B"/>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dirty="0"/>
          </a:p>
        </p:txBody>
      </p:sp>
      <p:sp>
        <p:nvSpPr>
          <p:cNvPr id="1038" name="Text Box 14"/>
          <p:cNvSpPr txBox="1">
            <a:spLocks noChangeArrowheads="1"/>
          </p:cNvSpPr>
          <p:nvPr/>
        </p:nvSpPr>
        <p:spPr bwMode="auto">
          <a:xfrm>
            <a:off x="482600" y="6629400"/>
            <a:ext cx="2404826"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000" dirty="0">
                <a:solidFill>
                  <a:srgbClr val="49849B"/>
                </a:solidFill>
                <a:latin typeface="Browallia New" pitchFamily="34" charset="-34"/>
              </a:rPr>
              <a:t>© </a:t>
            </a:r>
            <a:r>
              <a:rPr lang="en-US" sz="1000" dirty="0" smtClean="0">
                <a:solidFill>
                  <a:srgbClr val="49849B"/>
                </a:solidFill>
                <a:latin typeface="Browallia New" pitchFamily="34" charset="-34"/>
              </a:rPr>
              <a:t>Centre </a:t>
            </a:r>
            <a:r>
              <a:rPr lang="en-US" sz="1000" dirty="0">
                <a:solidFill>
                  <a:srgbClr val="49849B"/>
                </a:solidFill>
                <a:latin typeface="Browallia New" pitchFamily="34" charset="-34"/>
              </a:rPr>
              <a:t>for economics and business research ltd, </a:t>
            </a:r>
            <a:r>
              <a:rPr lang="en-US" sz="1000" dirty="0" smtClean="0">
                <a:solidFill>
                  <a:srgbClr val="49849B"/>
                </a:solidFill>
                <a:latin typeface="Browallia New" pitchFamily="34" charset="-34"/>
              </a:rPr>
              <a:t>2013</a:t>
            </a:r>
            <a:endParaRPr lang="en-US" sz="1000" dirty="0">
              <a:solidFill>
                <a:srgbClr val="49849B"/>
              </a:solidFill>
              <a:latin typeface="Browallia New" pitchFamily="34" charset="-34"/>
            </a:endParaRPr>
          </a:p>
        </p:txBody>
      </p:sp>
      <p:sp>
        <p:nvSpPr>
          <p:cNvPr id="1039" name="Text Box 15"/>
          <p:cNvSpPr txBox="1">
            <a:spLocks noChangeArrowheads="1"/>
          </p:cNvSpPr>
          <p:nvPr/>
        </p:nvSpPr>
        <p:spPr bwMode="auto">
          <a:xfrm>
            <a:off x="9096375" y="6615113"/>
            <a:ext cx="33972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a:fld id="{76FDF782-43F1-41E0-B000-5202A31F91B0}" type="slidenum">
              <a:rPr lang="en-US" sz="1000" b="0">
                <a:latin typeface="AvantGarde" charset="0"/>
              </a:rPr>
              <a:pPr algn="r"/>
              <a:t>‹#›</a:t>
            </a:fld>
            <a:endParaRPr lang="en-US" sz="1000" b="0" dirty="0">
              <a:latin typeface="AvantGarde"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p:wipe dir="r"/>
  </p:transition>
  <p:txStyles>
    <p:titleStyle>
      <a:lvl1pPr algn="l" rtl="0" fontAlgn="base">
        <a:spcBef>
          <a:spcPct val="0"/>
        </a:spcBef>
        <a:spcAft>
          <a:spcPct val="0"/>
        </a:spcAft>
        <a:defRPr sz="1600" b="1">
          <a:solidFill>
            <a:srgbClr val="49849B"/>
          </a:solidFill>
          <a:latin typeface="+mj-lt"/>
          <a:ea typeface="+mj-ea"/>
          <a:cs typeface="+mj-cs"/>
        </a:defRPr>
      </a:lvl1pPr>
      <a:lvl2pPr algn="l" rtl="0" fontAlgn="base">
        <a:spcBef>
          <a:spcPct val="0"/>
        </a:spcBef>
        <a:spcAft>
          <a:spcPct val="0"/>
        </a:spcAft>
        <a:defRPr sz="1600" b="1">
          <a:solidFill>
            <a:srgbClr val="49849B"/>
          </a:solidFill>
          <a:latin typeface="Arial Rounded MT Bold" pitchFamily="34" charset="0"/>
        </a:defRPr>
      </a:lvl2pPr>
      <a:lvl3pPr algn="l" rtl="0" fontAlgn="base">
        <a:spcBef>
          <a:spcPct val="0"/>
        </a:spcBef>
        <a:spcAft>
          <a:spcPct val="0"/>
        </a:spcAft>
        <a:defRPr sz="1600" b="1">
          <a:solidFill>
            <a:srgbClr val="49849B"/>
          </a:solidFill>
          <a:latin typeface="Arial Rounded MT Bold" pitchFamily="34" charset="0"/>
        </a:defRPr>
      </a:lvl3pPr>
      <a:lvl4pPr algn="l" rtl="0" fontAlgn="base">
        <a:spcBef>
          <a:spcPct val="0"/>
        </a:spcBef>
        <a:spcAft>
          <a:spcPct val="0"/>
        </a:spcAft>
        <a:defRPr sz="1600" b="1">
          <a:solidFill>
            <a:srgbClr val="49849B"/>
          </a:solidFill>
          <a:latin typeface="Arial Rounded MT Bold" pitchFamily="34" charset="0"/>
        </a:defRPr>
      </a:lvl4pPr>
      <a:lvl5pPr algn="l" rtl="0" fontAlgn="base">
        <a:spcBef>
          <a:spcPct val="0"/>
        </a:spcBef>
        <a:spcAft>
          <a:spcPct val="0"/>
        </a:spcAft>
        <a:defRPr sz="1600" b="1">
          <a:solidFill>
            <a:srgbClr val="49849B"/>
          </a:solidFill>
          <a:latin typeface="Arial Rounded MT Bold" pitchFamily="34" charset="0"/>
        </a:defRPr>
      </a:lvl5pPr>
      <a:lvl6pPr marL="457200" algn="l" rtl="0" fontAlgn="base">
        <a:spcBef>
          <a:spcPct val="0"/>
        </a:spcBef>
        <a:spcAft>
          <a:spcPct val="0"/>
        </a:spcAft>
        <a:defRPr sz="1600" b="1">
          <a:solidFill>
            <a:srgbClr val="49849B"/>
          </a:solidFill>
          <a:latin typeface="Arial Rounded MT Bold" pitchFamily="34" charset="0"/>
        </a:defRPr>
      </a:lvl6pPr>
      <a:lvl7pPr marL="914400" algn="l" rtl="0" fontAlgn="base">
        <a:spcBef>
          <a:spcPct val="0"/>
        </a:spcBef>
        <a:spcAft>
          <a:spcPct val="0"/>
        </a:spcAft>
        <a:defRPr sz="1600" b="1">
          <a:solidFill>
            <a:srgbClr val="49849B"/>
          </a:solidFill>
          <a:latin typeface="Arial Rounded MT Bold" pitchFamily="34" charset="0"/>
        </a:defRPr>
      </a:lvl7pPr>
      <a:lvl8pPr marL="1371600" algn="l" rtl="0" fontAlgn="base">
        <a:spcBef>
          <a:spcPct val="0"/>
        </a:spcBef>
        <a:spcAft>
          <a:spcPct val="0"/>
        </a:spcAft>
        <a:defRPr sz="1600" b="1">
          <a:solidFill>
            <a:srgbClr val="49849B"/>
          </a:solidFill>
          <a:latin typeface="Arial Rounded MT Bold" pitchFamily="34" charset="0"/>
        </a:defRPr>
      </a:lvl8pPr>
      <a:lvl9pPr marL="1828800" algn="l" rtl="0" fontAlgn="base">
        <a:spcBef>
          <a:spcPct val="0"/>
        </a:spcBef>
        <a:spcAft>
          <a:spcPct val="0"/>
        </a:spcAft>
        <a:defRPr sz="1600" b="1">
          <a:solidFill>
            <a:srgbClr val="49849B"/>
          </a:solidFill>
          <a:latin typeface="Arial Rounded MT Bold" pitchFamily="34" charset="0"/>
        </a:defRPr>
      </a:lvl9pPr>
    </p:titleStyle>
    <p:bodyStyle>
      <a:lvl1pPr algn="l" rtl="0" fontAlgn="base">
        <a:spcBef>
          <a:spcPct val="0"/>
        </a:spcBef>
        <a:spcAft>
          <a:spcPts val="1400"/>
        </a:spcAft>
        <a:buClr>
          <a:srgbClr val="000000"/>
        </a:buClr>
        <a:defRPr sz="1400">
          <a:solidFill>
            <a:schemeClr val="tx1"/>
          </a:solidFill>
          <a:latin typeface="+mn-lt"/>
          <a:ea typeface="+mn-ea"/>
          <a:cs typeface="+mn-cs"/>
        </a:defRPr>
      </a:lvl1pPr>
      <a:lvl2pPr marL="476250" indent="-285750" algn="l" rtl="0" fontAlgn="base">
        <a:spcBef>
          <a:spcPct val="0"/>
        </a:spcBef>
        <a:spcAft>
          <a:spcPts val="1400"/>
        </a:spcAft>
        <a:buClr>
          <a:srgbClr val="000000"/>
        </a:buClr>
        <a:buFont typeface="Wingdings" pitchFamily="2" charset="2"/>
        <a:buChar char="§"/>
        <a:defRPr sz="1400">
          <a:solidFill>
            <a:schemeClr val="tx1"/>
          </a:solidFill>
          <a:latin typeface="+mn-lt"/>
        </a:defRPr>
      </a:lvl2pPr>
      <a:lvl3pPr marL="1184275" indent="-228600" algn="l" rtl="0" fontAlgn="base">
        <a:spcBef>
          <a:spcPct val="0"/>
        </a:spcBef>
        <a:spcAft>
          <a:spcPts val="1400"/>
        </a:spcAft>
        <a:buClr>
          <a:srgbClr val="000000"/>
        </a:buClr>
        <a:buChar char="•"/>
        <a:defRPr sz="1400">
          <a:solidFill>
            <a:schemeClr val="tx1"/>
          </a:solidFill>
          <a:latin typeface="+mn-lt"/>
        </a:defRPr>
      </a:lvl3pPr>
      <a:lvl4pPr marL="1603375" indent="-228600" algn="l" rtl="0" fontAlgn="base">
        <a:spcBef>
          <a:spcPct val="0"/>
        </a:spcBef>
        <a:spcAft>
          <a:spcPts val="1400"/>
        </a:spcAft>
        <a:buClr>
          <a:srgbClr val="000000"/>
        </a:buClr>
        <a:buChar char="–"/>
        <a:defRPr sz="1400">
          <a:solidFill>
            <a:schemeClr val="tx1"/>
          </a:solidFill>
          <a:latin typeface="+mn-lt"/>
        </a:defRPr>
      </a:lvl4pPr>
      <a:lvl5pPr marL="2057400" indent="-228600" algn="l" rtl="0" fontAlgn="base">
        <a:spcBef>
          <a:spcPct val="0"/>
        </a:spcBef>
        <a:spcAft>
          <a:spcPts val="1400"/>
        </a:spcAft>
        <a:buClr>
          <a:srgbClr val="000000"/>
        </a:buClr>
        <a:buChar char="»"/>
        <a:defRPr sz="1400">
          <a:solidFill>
            <a:schemeClr val="tx1"/>
          </a:solidFill>
          <a:latin typeface="+mn-lt"/>
        </a:defRPr>
      </a:lvl5pPr>
      <a:lvl6pPr marL="2514600" indent="-228600" algn="l" rtl="0" fontAlgn="base">
        <a:spcBef>
          <a:spcPct val="0"/>
        </a:spcBef>
        <a:spcAft>
          <a:spcPts val="1400"/>
        </a:spcAft>
        <a:buClr>
          <a:srgbClr val="000000"/>
        </a:buClr>
        <a:buChar char="»"/>
        <a:defRPr sz="1400">
          <a:solidFill>
            <a:schemeClr val="tx1"/>
          </a:solidFill>
          <a:latin typeface="+mn-lt"/>
        </a:defRPr>
      </a:lvl6pPr>
      <a:lvl7pPr marL="2971800" indent="-228600" algn="l" rtl="0" fontAlgn="base">
        <a:spcBef>
          <a:spcPct val="0"/>
        </a:spcBef>
        <a:spcAft>
          <a:spcPts val="1400"/>
        </a:spcAft>
        <a:buClr>
          <a:srgbClr val="000000"/>
        </a:buClr>
        <a:buChar char="»"/>
        <a:defRPr sz="1400">
          <a:solidFill>
            <a:schemeClr val="tx1"/>
          </a:solidFill>
          <a:latin typeface="+mn-lt"/>
        </a:defRPr>
      </a:lvl7pPr>
      <a:lvl8pPr marL="3429000" indent="-228600" algn="l" rtl="0" fontAlgn="base">
        <a:spcBef>
          <a:spcPct val="0"/>
        </a:spcBef>
        <a:spcAft>
          <a:spcPts val="1400"/>
        </a:spcAft>
        <a:buClr>
          <a:srgbClr val="000000"/>
        </a:buClr>
        <a:buChar char="»"/>
        <a:defRPr sz="1400">
          <a:solidFill>
            <a:schemeClr val="tx1"/>
          </a:solidFill>
          <a:latin typeface="+mn-lt"/>
        </a:defRPr>
      </a:lvl8pPr>
      <a:lvl9pPr marL="3886200" indent="-228600" algn="l" rtl="0" fontAlgn="base">
        <a:spcBef>
          <a:spcPct val="0"/>
        </a:spcBef>
        <a:spcAft>
          <a:spcPts val="1400"/>
        </a:spcAft>
        <a:buClr>
          <a:srgbClr val="000000"/>
        </a:buClr>
        <a:buChar char="»"/>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95300" y="1600200"/>
            <a:ext cx="89154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95300" y="6356350"/>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7EFDD8-D052-4043-BA60-EE841271AB56}" type="datetimeFigureOut">
              <a:rPr lang="en-GB" smtClean="0"/>
              <a:t>24/01/2013</a:t>
            </a:fld>
            <a:endParaRPr lang="en-GB" dirty="0"/>
          </a:p>
        </p:txBody>
      </p:sp>
      <p:sp>
        <p:nvSpPr>
          <p:cNvPr id="5" name="Footer Placeholder 4"/>
          <p:cNvSpPr>
            <a:spLocks noGrp="1"/>
          </p:cNvSpPr>
          <p:nvPr>
            <p:ph type="ftr" sz="quarter" idx="3"/>
          </p:nvPr>
        </p:nvSpPr>
        <p:spPr>
          <a:xfrm>
            <a:off x="3384550" y="6356350"/>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7099300" y="6356350"/>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E543C0-AB81-4A8E-8B80-4D63C2953799}" type="slidenum">
              <a:rPr lang="en-GB" smtClean="0"/>
              <a:t>‹#›</a:t>
            </a:fld>
            <a:endParaRPr lang="en-GB" dirty="0"/>
          </a:p>
        </p:txBody>
      </p:sp>
    </p:spTree>
    <p:extLst>
      <p:ext uri="{BB962C8B-B14F-4D97-AF65-F5344CB8AC3E}">
        <p14:creationId xmlns:p14="http://schemas.microsoft.com/office/powerpoint/2010/main" val="227878646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9298" name="Rectangle 2"/>
          <p:cNvSpPr>
            <a:spLocks noGrp="1" noChangeArrowheads="1"/>
          </p:cNvSpPr>
          <p:nvPr>
            <p:ph type="ctrTitle"/>
          </p:nvPr>
        </p:nvSpPr>
        <p:spPr>
          <a:xfrm>
            <a:off x="0" y="2152650"/>
            <a:ext cx="9906000" cy="1701800"/>
          </a:xfrm>
        </p:spPr>
        <p:txBody>
          <a:bodyPr/>
          <a:lstStyle/>
          <a:p>
            <a:r>
              <a:rPr lang="en-US" sz="2800" dirty="0" smtClean="0">
                <a:solidFill>
                  <a:srgbClr val="FF0000"/>
                </a:solidFill>
              </a:rPr>
              <a:t/>
            </a:r>
            <a:br>
              <a:rPr lang="en-US" sz="2800" dirty="0" smtClean="0">
                <a:solidFill>
                  <a:srgbClr val="FF0000"/>
                </a:solidFill>
              </a:rPr>
            </a:br>
            <a:r>
              <a:rPr lang="en-US" sz="2800" dirty="0"/>
              <a:t/>
            </a:r>
            <a:br>
              <a:rPr lang="en-US" sz="2800" dirty="0"/>
            </a:br>
            <a:r>
              <a:rPr lang="en-US" sz="3200" dirty="0" smtClean="0"/>
              <a:t>How to make Western economies more competitive</a:t>
            </a:r>
            <a:r>
              <a:rPr lang="en-GB" sz="2800" dirty="0"/>
              <a:t/>
            </a:r>
            <a:br>
              <a:rPr lang="en-GB" sz="2800" dirty="0"/>
            </a:br>
            <a:endParaRPr lang="en-US" sz="1400" dirty="0">
              <a:latin typeface="Arial Narrow" pitchFamily="34" charset="0"/>
            </a:endParaRPr>
          </a:p>
        </p:txBody>
      </p:sp>
      <p:sp>
        <p:nvSpPr>
          <p:cNvPr id="1719299" name="Rectangle 3"/>
          <p:cNvSpPr>
            <a:spLocks noGrp="1" noChangeArrowheads="1"/>
          </p:cNvSpPr>
          <p:nvPr>
            <p:ph type="subTitle" idx="1"/>
          </p:nvPr>
        </p:nvSpPr>
        <p:spPr>
          <a:xfrm>
            <a:off x="0" y="4166235"/>
            <a:ext cx="9906000" cy="1384300"/>
          </a:xfrm>
        </p:spPr>
        <p:txBody>
          <a:bodyPr/>
          <a:lstStyle/>
          <a:p>
            <a:pPr>
              <a:spcAft>
                <a:spcPct val="0"/>
              </a:spcAft>
            </a:pPr>
            <a:r>
              <a:rPr lang="en-US" sz="2000" b="1" dirty="0" smtClean="0">
                <a:latin typeface="Arial Narrow" pitchFamily="34" charset="0"/>
              </a:rPr>
              <a:t>Fourth </a:t>
            </a:r>
            <a:r>
              <a:rPr lang="en-US" sz="2000" b="1" dirty="0" smtClean="0">
                <a:latin typeface="Arial Narrow" pitchFamily="34" charset="0"/>
              </a:rPr>
              <a:t>Gresham Lecture</a:t>
            </a:r>
          </a:p>
          <a:p>
            <a:pPr>
              <a:spcAft>
                <a:spcPct val="0"/>
              </a:spcAft>
            </a:pPr>
            <a:r>
              <a:rPr lang="en-US" sz="2000" dirty="0" smtClean="0">
                <a:latin typeface="Arial Narrow" pitchFamily="34" charset="0"/>
              </a:rPr>
              <a:t>Douglas McWilliams</a:t>
            </a:r>
          </a:p>
          <a:p>
            <a:pPr>
              <a:spcAft>
                <a:spcPct val="0"/>
              </a:spcAft>
            </a:pPr>
            <a:r>
              <a:rPr lang="en-US" sz="2000" b="1" dirty="0" smtClean="0">
                <a:latin typeface="Arial Narrow" pitchFamily="34" charset="0"/>
              </a:rPr>
              <a:t>Mercers School Memorial Professor of Commerce at Gresham </a:t>
            </a:r>
            <a:r>
              <a:rPr lang="en-US" sz="2000" b="1" dirty="0" smtClean="0">
                <a:latin typeface="Arial Narrow" pitchFamily="34" charset="0"/>
              </a:rPr>
              <a:t>College</a:t>
            </a:r>
            <a:endParaRPr lang="en-US" sz="2000" b="1" dirty="0" smtClean="0">
              <a:latin typeface="Arial Narrow" pitchFamily="34" charset="0"/>
            </a:endParaRPr>
          </a:p>
        </p:txBody>
      </p:sp>
      <p:sp>
        <p:nvSpPr>
          <p:cNvPr id="1719303" name="Rectangle 7"/>
          <p:cNvSpPr>
            <a:spLocks noChangeArrowheads="1"/>
          </p:cNvSpPr>
          <p:nvPr/>
        </p:nvSpPr>
        <p:spPr bwMode="auto">
          <a:xfrm>
            <a:off x="1485900" y="5756275"/>
            <a:ext cx="6934200"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spcBef>
                <a:spcPct val="0"/>
              </a:spcBef>
            </a:pPr>
            <a:r>
              <a:rPr lang="en-US" sz="1000" dirty="0">
                <a:latin typeface="Arial Narrow" pitchFamily="34" charset="0"/>
              </a:rPr>
              <a:t>C</a:t>
            </a:r>
            <a:r>
              <a:rPr lang="en-US" sz="1000" dirty="0" smtClean="0">
                <a:latin typeface="Arial Narrow" pitchFamily="34" charset="0"/>
              </a:rPr>
              <a:t>entre </a:t>
            </a:r>
            <a:r>
              <a:rPr lang="en-US" sz="1000" dirty="0">
                <a:latin typeface="Arial Narrow" pitchFamily="34" charset="0"/>
              </a:rPr>
              <a:t>for </a:t>
            </a:r>
            <a:r>
              <a:rPr lang="en-US" sz="1000" dirty="0" smtClean="0">
                <a:latin typeface="Arial Narrow" pitchFamily="34" charset="0"/>
              </a:rPr>
              <a:t>economics </a:t>
            </a:r>
            <a:r>
              <a:rPr lang="en-US" sz="1000" dirty="0">
                <a:latin typeface="Arial Narrow" pitchFamily="34" charset="0"/>
              </a:rPr>
              <a:t>and business research ltd</a:t>
            </a:r>
          </a:p>
          <a:p>
            <a:pPr algn="ctr">
              <a:spcBef>
                <a:spcPct val="0"/>
              </a:spcBef>
            </a:pPr>
            <a:endParaRPr lang="en-US" sz="1000" dirty="0">
              <a:latin typeface="Arial Narrow" pitchFamily="34" charset="0"/>
            </a:endParaRPr>
          </a:p>
          <a:p>
            <a:pPr algn="ctr">
              <a:spcBef>
                <a:spcPct val="0"/>
              </a:spcBef>
            </a:pPr>
            <a:r>
              <a:rPr lang="en-US" sz="1000" b="0" dirty="0">
                <a:latin typeface="Arial Narrow" pitchFamily="34" charset="0"/>
              </a:rPr>
              <a:t>Unit 1, 4 Bath Street, London EC1V 9DX</a:t>
            </a:r>
          </a:p>
          <a:p>
            <a:pPr algn="ctr">
              <a:spcBef>
                <a:spcPct val="0"/>
              </a:spcBef>
            </a:pPr>
            <a:r>
              <a:rPr lang="en-US" sz="1000" b="0" dirty="0">
                <a:latin typeface="Arial Narrow" pitchFamily="34" charset="0"/>
              </a:rPr>
              <a:t>t: 020 7324 2850  f: 020 7324 2855  e: advice@cebr.com  w: www.cebr.com</a:t>
            </a:r>
          </a:p>
        </p:txBody>
      </p:sp>
      <p:pic>
        <p:nvPicPr>
          <p:cNvPr id="9218" name="Picture 2" descr="G:\Logos and branding\New Logos\CEBR Logo 140711.BM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65195" y="251460"/>
            <a:ext cx="2975610" cy="223170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576580" y="647700"/>
            <a:ext cx="9058910" cy="428625"/>
          </a:xfrm>
          <a:prstGeom prst="rect">
            <a:avLst/>
          </a:prstGeom>
        </p:spPr>
        <p:txBody>
          <a:bodyPr/>
          <a:lstStyle>
            <a:lvl1pPr algn="l" rtl="0" fontAlgn="base">
              <a:spcBef>
                <a:spcPct val="0"/>
              </a:spcBef>
              <a:spcAft>
                <a:spcPct val="0"/>
              </a:spcAft>
              <a:defRPr sz="1600" b="1">
                <a:solidFill>
                  <a:srgbClr val="49849B"/>
                </a:solidFill>
                <a:latin typeface="+mj-lt"/>
                <a:ea typeface="+mj-ea"/>
                <a:cs typeface="+mj-cs"/>
              </a:defRPr>
            </a:lvl1pPr>
            <a:lvl2pPr algn="l" rtl="0" fontAlgn="base">
              <a:spcBef>
                <a:spcPct val="0"/>
              </a:spcBef>
              <a:spcAft>
                <a:spcPct val="0"/>
              </a:spcAft>
              <a:defRPr sz="1600" b="1">
                <a:solidFill>
                  <a:srgbClr val="49849B"/>
                </a:solidFill>
                <a:latin typeface="Arial Rounded MT Bold" pitchFamily="34" charset="0"/>
              </a:defRPr>
            </a:lvl2pPr>
            <a:lvl3pPr algn="l" rtl="0" fontAlgn="base">
              <a:spcBef>
                <a:spcPct val="0"/>
              </a:spcBef>
              <a:spcAft>
                <a:spcPct val="0"/>
              </a:spcAft>
              <a:defRPr sz="1600" b="1">
                <a:solidFill>
                  <a:srgbClr val="49849B"/>
                </a:solidFill>
                <a:latin typeface="Arial Rounded MT Bold" pitchFamily="34" charset="0"/>
              </a:defRPr>
            </a:lvl3pPr>
            <a:lvl4pPr algn="l" rtl="0" fontAlgn="base">
              <a:spcBef>
                <a:spcPct val="0"/>
              </a:spcBef>
              <a:spcAft>
                <a:spcPct val="0"/>
              </a:spcAft>
              <a:defRPr sz="1600" b="1">
                <a:solidFill>
                  <a:srgbClr val="49849B"/>
                </a:solidFill>
                <a:latin typeface="Arial Rounded MT Bold" pitchFamily="34" charset="0"/>
              </a:defRPr>
            </a:lvl4pPr>
            <a:lvl5pPr algn="l" rtl="0" fontAlgn="base">
              <a:spcBef>
                <a:spcPct val="0"/>
              </a:spcBef>
              <a:spcAft>
                <a:spcPct val="0"/>
              </a:spcAft>
              <a:defRPr sz="1600" b="1">
                <a:solidFill>
                  <a:srgbClr val="49849B"/>
                </a:solidFill>
                <a:latin typeface="Arial Rounded MT Bold" pitchFamily="34" charset="0"/>
              </a:defRPr>
            </a:lvl5pPr>
            <a:lvl6pPr marL="457200" algn="l" rtl="0" fontAlgn="base">
              <a:spcBef>
                <a:spcPct val="0"/>
              </a:spcBef>
              <a:spcAft>
                <a:spcPct val="0"/>
              </a:spcAft>
              <a:defRPr sz="1600" b="1">
                <a:solidFill>
                  <a:srgbClr val="49849B"/>
                </a:solidFill>
                <a:latin typeface="Arial Rounded MT Bold" pitchFamily="34" charset="0"/>
              </a:defRPr>
            </a:lvl6pPr>
            <a:lvl7pPr marL="914400" algn="l" rtl="0" fontAlgn="base">
              <a:spcBef>
                <a:spcPct val="0"/>
              </a:spcBef>
              <a:spcAft>
                <a:spcPct val="0"/>
              </a:spcAft>
              <a:defRPr sz="1600" b="1">
                <a:solidFill>
                  <a:srgbClr val="49849B"/>
                </a:solidFill>
                <a:latin typeface="Arial Rounded MT Bold" pitchFamily="34" charset="0"/>
              </a:defRPr>
            </a:lvl7pPr>
            <a:lvl8pPr marL="1371600" algn="l" rtl="0" fontAlgn="base">
              <a:spcBef>
                <a:spcPct val="0"/>
              </a:spcBef>
              <a:spcAft>
                <a:spcPct val="0"/>
              </a:spcAft>
              <a:defRPr sz="1600" b="1">
                <a:solidFill>
                  <a:srgbClr val="49849B"/>
                </a:solidFill>
                <a:latin typeface="Arial Rounded MT Bold" pitchFamily="34" charset="0"/>
              </a:defRPr>
            </a:lvl8pPr>
            <a:lvl9pPr marL="1828800" algn="l" rtl="0" fontAlgn="base">
              <a:spcBef>
                <a:spcPct val="0"/>
              </a:spcBef>
              <a:spcAft>
                <a:spcPct val="0"/>
              </a:spcAft>
              <a:defRPr sz="1600" b="1">
                <a:solidFill>
                  <a:srgbClr val="49849B"/>
                </a:solidFill>
                <a:latin typeface="Arial Rounded MT Bold" pitchFamily="34" charset="0"/>
              </a:defRPr>
            </a:lvl9pPr>
          </a:lstStyle>
          <a:p>
            <a:r>
              <a:rPr lang="en-GB" sz="2400" dirty="0" smtClean="0"/>
              <a:t>The City’s impact on the balance of payments current account</a:t>
            </a:r>
            <a:endParaRPr lang="en-GB" sz="2400"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5414" y="2922465"/>
            <a:ext cx="9441242" cy="10669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4757196" y="2392541"/>
            <a:ext cx="1975221" cy="307777"/>
          </a:xfrm>
          <a:prstGeom prst="rect">
            <a:avLst/>
          </a:prstGeom>
          <a:noFill/>
        </p:spPr>
        <p:txBody>
          <a:bodyPr wrap="none" rtlCol="0">
            <a:spAutoFit/>
          </a:bodyPr>
          <a:lstStyle/>
          <a:p>
            <a:r>
              <a:rPr lang="en-GB" dirty="0" smtClean="0"/>
              <a:t>£ millions per annum</a:t>
            </a:r>
            <a:endParaRPr lang="en-GB" dirty="0"/>
          </a:p>
        </p:txBody>
      </p:sp>
    </p:spTree>
    <p:extLst>
      <p:ext uri="{BB962C8B-B14F-4D97-AF65-F5344CB8AC3E}">
        <p14:creationId xmlns:p14="http://schemas.microsoft.com/office/powerpoint/2010/main" val="609886612"/>
      </p:ext>
    </p:extLst>
  </p:cSld>
  <p:clrMapOvr>
    <a:masterClrMapping/>
  </p:clrMapOvr>
  <p:transition>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205740" y="647700"/>
            <a:ext cx="9589770" cy="428625"/>
          </a:xfrm>
          <a:prstGeom prst="rect">
            <a:avLst/>
          </a:prstGeom>
        </p:spPr>
        <p:txBody>
          <a:bodyPr/>
          <a:lstStyle>
            <a:lvl1pPr algn="l" rtl="0" fontAlgn="base">
              <a:spcBef>
                <a:spcPct val="0"/>
              </a:spcBef>
              <a:spcAft>
                <a:spcPct val="0"/>
              </a:spcAft>
              <a:defRPr sz="1600" b="1">
                <a:solidFill>
                  <a:srgbClr val="49849B"/>
                </a:solidFill>
                <a:latin typeface="+mj-lt"/>
                <a:ea typeface="+mj-ea"/>
                <a:cs typeface="+mj-cs"/>
              </a:defRPr>
            </a:lvl1pPr>
            <a:lvl2pPr algn="l" rtl="0" fontAlgn="base">
              <a:spcBef>
                <a:spcPct val="0"/>
              </a:spcBef>
              <a:spcAft>
                <a:spcPct val="0"/>
              </a:spcAft>
              <a:defRPr sz="1600" b="1">
                <a:solidFill>
                  <a:srgbClr val="49849B"/>
                </a:solidFill>
                <a:latin typeface="Arial Rounded MT Bold" pitchFamily="34" charset="0"/>
              </a:defRPr>
            </a:lvl2pPr>
            <a:lvl3pPr algn="l" rtl="0" fontAlgn="base">
              <a:spcBef>
                <a:spcPct val="0"/>
              </a:spcBef>
              <a:spcAft>
                <a:spcPct val="0"/>
              </a:spcAft>
              <a:defRPr sz="1600" b="1">
                <a:solidFill>
                  <a:srgbClr val="49849B"/>
                </a:solidFill>
                <a:latin typeface="Arial Rounded MT Bold" pitchFamily="34" charset="0"/>
              </a:defRPr>
            </a:lvl3pPr>
            <a:lvl4pPr algn="l" rtl="0" fontAlgn="base">
              <a:spcBef>
                <a:spcPct val="0"/>
              </a:spcBef>
              <a:spcAft>
                <a:spcPct val="0"/>
              </a:spcAft>
              <a:defRPr sz="1600" b="1">
                <a:solidFill>
                  <a:srgbClr val="49849B"/>
                </a:solidFill>
                <a:latin typeface="Arial Rounded MT Bold" pitchFamily="34" charset="0"/>
              </a:defRPr>
            </a:lvl4pPr>
            <a:lvl5pPr algn="l" rtl="0" fontAlgn="base">
              <a:spcBef>
                <a:spcPct val="0"/>
              </a:spcBef>
              <a:spcAft>
                <a:spcPct val="0"/>
              </a:spcAft>
              <a:defRPr sz="1600" b="1">
                <a:solidFill>
                  <a:srgbClr val="49849B"/>
                </a:solidFill>
                <a:latin typeface="Arial Rounded MT Bold" pitchFamily="34" charset="0"/>
              </a:defRPr>
            </a:lvl5pPr>
            <a:lvl6pPr marL="457200" algn="l" rtl="0" fontAlgn="base">
              <a:spcBef>
                <a:spcPct val="0"/>
              </a:spcBef>
              <a:spcAft>
                <a:spcPct val="0"/>
              </a:spcAft>
              <a:defRPr sz="1600" b="1">
                <a:solidFill>
                  <a:srgbClr val="49849B"/>
                </a:solidFill>
                <a:latin typeface="Arial Rounded MT Bold" pitchFamily="34" charset="0"/>
              </a:defRPr>
            </a:lvl6pPr>
            <a:lvl7pPr marL="914400" algn="l" rtl="0" fontAlgn="base">
              <a:spcBef>
                <a:spcPct val="0"/>
              </a:spcBef>
              <a:spcAft>
                <a:spcPct val="0"/>
              </a:spcAft>
              <a:defRPr sz="1600" b="1">
                <a:solidFill>
                  <a:srgbClr val="49849B"/>
                </a:solidFill>
                <a:latin typeface="Arial Rounded MT Bold" pitchFamily="34" charset="0"/>
              </a:defRPr>
            </a:lvl7pPr>
            <a:lvl8pPr marL="1371600" algn="l" rtl="0" fontAlgn="base">
              <a:spcBef>
                <a:spcPct val="0"/>
              </a:spcBef>
              <a:spcAft>
                <a:spcPct val="0"/>
              </a:spcAft>
              <a:defRPr sz="1600" b="1">
                <a:solidFill>
                  <a:srgbClr val="49849B"/>
                </a:solidFill>
                <a:latin typeface="Arial Rounded MT Bold" pitchFamily="34" charset="0"/>
              </a:defRPr>
            </a:lvl8pPr>
            <a:lvl9pPr marL="1828800" algn="l" rtl="0" fontAlgn="base">
              <a:spcBef>
                <a:spcPct val="0"/>
              </a:spcBef>
              <a:spcAft>
                <a:spcPct val="0"/>
              </a:spcAft>
              <a:defRPr sz="1600" b="1">
                <a:solidFill>
                  <a:srgbClr val="49849B"/>
                </a:solidFill>
                <a:latin typeface="Arial Rounded MT Bold" pitchFamily="34" charset="0"/>
              </a:defRPr>
            </a:lvl9pPr>
          </a:lstStyle>
          <a:p>
            <a:r>
              <a:rPr lang="en-GB" sz="2400" dirty="0" smtClean="0"/>
              <a:t>Cost of living compared with the US – IMF data</a:t>
            </a:r>
            <a:endParaRPr lang="en-GB" sz="2400" dirty="0"/>
          </a:p>
        </p:txBody>
      </p:sp>
      <p:graphicFrame>
        <p:nvGraphicFramePr>
          <p:cNvPr id="4" name="Table 3"/>
          <p:cNvGraphicFramePr>
            <a:graphicFrameLocks noGrp="1"/>
          </p:cNvGraphicFramePr>
          <p:nvPr>
            <p:extLst>
              <p:ext uri="{D42A27DB-BD31-4B8C-83A1-F6EECF244321}">
                <p14:modId xmlns:p14="http://schemas.microsoft.com/office/powerpoint/2010/main" val="2406840517"/>
              </p:ext>
            </p:extLst>
          </p:nvPr>
        </p:nvGraphicFramePr>
        <p:xfrm>
          <a:off x="2199191" y="1388962"/>
          <a:ext cx="4676172" cy="4942388"/>
        </p:xfrm>
        <a:graphic>
          <a:graphicData uri="http://schemas.openxmlformats.org/drawingml/2006/table">
            <a:tbl>
              <a:tblPr firstRow="1" firstCol="1" bandRow="1">
                <a:tableStyleId>{5C22544A-7EE6-4342-B048-85BDC9FD1C3A}</a:tableStyleId>
              </a:tblPr>
              <a:tblGrid>
                <a:gridCol w="2839378"/>
                <a:gridCol w="1836794"/>
              </a:tblGrid>
              <a:tr h="269802">
                <a:tc>
                  <a:txBody>
                    <a:bodyPr/>
                    <a:lstStyle/>
                    <a:p>
                      <a:pPr>
                        <a:lnSpc>
                          <a:spcPct val="115000"/>
                        </a:lnSpc>
                        <a:spcAft>
                          <a:spcPts val="0"/>
                        </a:spcAft>
                      </a:pPr>
                      <a:r>
                        <a:rPr lang="en-GB" sz="1200" dirty="0">
                          <a:effectLst/>
                        </a:rPr>
                        <a:t>Afghanistan</a:t>
                      </a:r>
                      <a:endParaRPr lang="en-GB" sz="1100" dirty="0">
                        <a:effectLst/>
                        <a:latin typeface="Calibri"/>
                        <a:ea typeface="Calibri"/>
                        <a:cs typeface="Times New Roman"/>
                      </a:endParaRPr>
                    </a:p>
                  </a:txBody>
                  <a:tcPr marL="68580" marR="68580" marT="0" marB="0"/>
                </a:tc>
                <a:tc>
                  <a:txBody>
                    <a:bodyPr/>
                    <a:lstStyle/>
                    <a:p>
                      <a:pPr>
                        <a:lnSpc>
                          <a:spcPct val="115000"/>
                        </a:lnSpc>
                        <a:spcAft>
                          <a:spcPts val="0"/>
                        </a:spcAft>
                      </a:pPr>
                      <a:r>
                        <a:rPr lang="en-GB" sz="1200">
                          <a:effectLst/>
                        </a:rPr>
                        <a:t>47.9</a:t>
                      </a:r>
                      <a:endParaRPr lang="en-GB" sz="1100">
                        <a:effectLst/>
                        <a:latin typeface="Calibri"/>
                        <a:ea typeface="Calibri"/>
                        <a:cs typeface="Times New Roman"/>
                      </a:endParaRPr>
                    </a:p>
                  </a:txBody>
                  <a:tcPr marL="68580" marR="68580" marT="0" marB="0"/>
                </a:tc>
              </a:tr>
              <a:tr h="274858">
                <a:tc>
                  <a:txBody>
                    <a:bodyPr/>
                    <a:lstStyle/>
                    <a:p>
                      <a:pPr>
                        <a:lnSpc>
                          <a:spcPct val="115000"/>
                        </a:lnSpc>
                        <a:spcAft>
                          <a:spcPts val="0"/>
                        </a:spcAft>
                      </a:pPr>
                      <a:r>
                        <a:rPr lang="en-GB" sz="1200">
                          <a:effectLst/>
                        </a:rPr>
                        <a:t>India</a:t>
                      </a:r>
                      <a:endParaRPr lang="en-GB" sz="1100">
                        <a:effectLst/>
                        <a:latin typeface="Calibri"/>
                        <a:ea typeface="Calibri"/>
                        <a:cs typeface="Times New Roman"/>
                      </a:endParaRPr>
                    </a:p>
                  </a:txBody>
                  <a:tcPr marL="68580" marR="68580" marT="0" marB="0"/>
                </a:tc>
                <a:tc>
                  <a:txBody>
                    <a:bodyPr/>
                    <a:lstStyle/>
                    <a:p>
                      <a:pPr>
                        <a:lnSpc>
                          <a:spcPct val="115000"/>
                        </a:lnSpc>
                        <a:spcAft>
                          <a:spcPts val="0"/>
                        </a:spcAft>
                      </a:pPr>
                      <a:r>
                        <a:rPr lang="en-GB" sz="1200">
                          <a:effectLst/>
                        </a:rPr>
                        <a:t>40.8</a:t>
                      </a:r>
                      <a:endParaRPr lang="en-GB" sz="1100">
                        <a:effectLst/>
                        <a:latin typeface="Calibri"/>
                        <a:ea typeface="Calibri"/>
                        <a:cs typeface="Times New Roman"/>
                      </a:endParaRPr>
                    </a:p>
                  </a:txBody>
                  <a:tcPr marL="68580" marR="68580" marT="0" marB="0"/>
                </a:tc>
              </a:tr>
              <a:tr h="274858">
                <a:tc>
                  <a:txBody>
                    <a:bodyPr/>
                    <a:lstStyle/>
                    <a:p>
                      <a:pPr>
                        <a:lnSpc>
                          <a:spcPct val="115000"/>
                        </a:lnSpc>
                        <a:spcAft>
                          <a:spcPts val="0"/>
                        </a:spcAft>
                      </a:pPr>
                      <a:r>
                        <a:rPr lang="en-GB" sz="1200">
                          <a:effectLst/>
                        </a:rPr>
                        <a:t>China</a:t>
                      </a:r>
                      <a:endParaRPr lang="en-GB" sz="1100">
                        <a:effectLst/>
                        <a:latin typeface="Calibri"/>
                        <a:ea typeface="Calibri"/>
                        <a:cs typeface="Times New Roman"/>
                      </a:endParaRPr>
                    </a:p>
                  </a:txBody>
                  <a:tcPr marL="68580" marR="68580" marT="0" marB="0"/>
                </a:tc>
                <a:tc>
                  <a:txBody>
                    <a:bodyPr/>
                    <a:lstStyle/>
                    <a:p>
                      <a:pPr>
                        <a:lnSpc>
                          <a:spcPct val="115000"/>
                        </a:lnSpc>
                        <a:spcAft>
                          <a:spcPts val="0"/>
                        </a:spcAft>
                      </a:pPr>
                      <a:r>
                        <a:rPr lang="en-GB" sz="1200">
                          <a:effectLst/>
                        </a:rPr>
                        <a:t>64.3</a:t>
                      </a:r>
                      <a:endParaRPr lang="en-GB" sz="1100">
                        <a:effectLst/>
                        <a:latin typeface="Calibri"/>
                        <a:ea typeface="Calibri"/>
                        <a:cs typeface="Times New Roman"/>
                      </a:endParaRPr>
                    </a:p>
                  </a:txBody>
                  <a:tcPr marL="68580" marR="68580" marT="0" marB="0"/>
                </a:tc>
              </a:tr>
              <a:tr h="274858">
                <a:tc>
                  <a:txBody>
                    <a:bodyPr/>
                    <a:lstStyle/>
                    <a:p>
                      <a:pPr>
                        <a:lnSpc>
                          <a:spcPct val="115000"/>
                        </a:lnSpc>
                        <a:spcAft>
                          <a:spcPts val="0"/>
                        </a:spcAft>
                      </a:pPr>
                      <a:r>
                        <a:rPr lang="en-GB" sz="1200" dirty="0">
                          <a:effectLst/>
                        </a:rPr>
                        <a:t>Russia</a:t>
                      </a:r>
                      <a:endParaRPr lang="en-GB" sz="1100" dirty="0">
                        <a:effectLst/>
                        <a:latin typeface="Calibri"/>
                        <a:ea typeface="Calibri"/>
                        <a:cs typeface="Times New Roman"/>
                      </a:endParaRPr>
                    </a:p>
                  </a:txBody>
                  <a:tcPr marL="68580" marR="68580" marT="0" marB="0"/>
                </a:tc>
                <a:tc>
                  <a:txBody>
                    <a:bodyPr/>
                    <a:lstStyle/>
                    <a:p>
                      <a:pPr>
                        <a:lnSpc>
                          <a:spcPct val="115000"/>
                        </a:lnSpc>
                        <a:spcAft>
                          <a:spcPts val="0"/>
                        </a:spcAft>
                      </a:pPr>
                      <a:r>
                        <a:rPr lang="en-GB" sz="1200">
                          <a:effectLst/>
                        </a:rPr>
                        <a:t>61.6</a:t>
                      </a:r>
                      <a:endParaRPr lang="en-GB" sz="1100">
                        <a:effectLst/>
                        <a:latin typeface="Calibri"/>
                        <a:ea typeface="Calibri"/>
                        <a:cs typeface="Times New Roman"/>
                      </a:endParaRPr>
                    </a:p>
                  </a:txBody>
                  <a:tcPr marL="68580" marR="68580" marT="0" marB="0"/>
                </a:tc>
              </a:tr>
              <a:tr h="274858">
                <a:tc>
                  <a:txBody>
                    <a:bodyPr/>
                    <a:lstStyle/>
                    <a:p>
                      <a:pPr>
                        <a:lnSpc>
                          <a:spcPct val="115000"/>
                        </a:lnSpc>
                        <a:spcAft>
                          <a:spcPts val="0"/>
                        </a:spcAft>
                      </a:pPr>
                      <a:r>
                        <a:rPr lang="en-GB" sz="1200">
                          <a:effectLst/>
                        </a:rPr>
                        <a:t>Greece</a:t>
                      </a:r>
                      <a:endParaRPr lang="en-GB" sz="1100">
                        <a:effectLst/>
                        <a:latin typeface="Calibri"/>
                        <a:ea typeface="Calibri"/>
                        <a:cs typeface="Times New Roman"/>
                      </a:endParaRPr>
                    </a:p>
                  </a:txBody>
                  <a:tcPr marL="68580" marR="68580" marT="0" marB="0"/>
                </a:tc>
                <a:tc>
                  <a:txBody>
                    <a:bodyPr/>
                    <a:lstStyle/>
                    <a:p>
                      <a:pPr>
                        <a:lnSpc>
                          <a:spcPct val="115000"/>
                        </a:lnSpc>
                        <a:spcAft>
                          <a:spcPts val="0"/>
                        </a:spcAft>
                      </a:pPr>
                      <a:r>
                        <a:rPr lang="en-GB" sz="1200">
                          <a:effectLst/>
                        </a:rPr>
                        <a:t>98.1</a:t>
                      </a:r>
                      <a:endParaRPr lang="en-GB" sz="1100">
                        <a:effectLst/>
                        <a:latin typeface="Calibri"/>
                        <a:ea typeface="Calibri"/>
                        <a:cs typeface="Times New Roman"/>
                      </a:endParaRPr>
                    </a:p>
                  </a:txBody>
                  <a:tcPr marL="68580" marR="68580" marT="0" marB="0"/>
                </a:tc>
              </a:tr>
              <a:tr h="274858">
                <a:tc>
                  <a:txBody>
                    <a:bodyPr/>
                    <a:lstStyle/>
                    <a:p>
                      <a:pPr>
                        <a:lnSpc>
                          <a:spcPct val="115000"/>
                        </a:lnSpc>
                        <a:spcAft>
                          <a:spcPts val="0"/>
                        </a:spcAft>
                      </a:pPr>
                      <a:r>
                        <a:rPr lang="en-GB" sz="1200">
                          <a:effectLst/>
                        </a:rPr>
                        <a:t>Korea</a:t>
                      </a:r>
                      <a:endParaRPr lang="en-GB" sz="1100">
                        <a:effectLst/>
                        <a:latin typeface="Calibri"/>
                        <a:ea typeface="Calibri"/>
                        <a:cs typeface="Times New Roman"/>
                      </a:endParaRPr>
                    </a:p>
                  </a:txBody>
                  <a:tcPr marL="68580" marR="68580" marT="0" marB="0"/>
                </a:tc>
                <a:tc>
                  <a:txBody>
                    <a:bodyPr/>
                    <a:lstStyle/>
                    <a:p>
                      <a:pPr>
                        <a:lnSpc>
                          <a:spcPct val="115000"/>
                        </a:lnSpc>
                        <a:spcAft>
                          <a:spcPts val="0"/>
                        </a:spcAft>
                      </a:pPr>
                      <a:r>
                        <a:rPr lang="en-GB" sz="1200">
                          <a:effectLst/>
                        </a:rPr>
                        <a:t>74.1</a:t>
                      </a:r>
                      <a:endParaRPr lang="en-GB" sz="1100">
                        <a:effectLst/>
                        <a:latin typeface="Calibri"/>
                        <a:ea typeface="Calibri"/>
                        <a:cs typeface="Times New Roman"/>
                      </a:endParaRPr>
                    </a:p>
                  </a:txBody>
                  <a:tcPr marL="68580" marR="68580" marT="0" marB="0"/>
                </a:tc>
              </a:tr>
              <a:tr h="274858">
                <a:tc>
                  <a:txBody>
                    <a:bodyPr/>
                    <a:lstStyle/>
                    <a:p>
                      <a:pPr>
                        <a:lnSpc>
                          <a:spcPct val="115000"/>
                        </a:lnSpc>
                        <a:spcAft>
                          <a:spcPts val="0"/>
                        </a:spcAft>
                      </a:pPr>
                      <a:r>
                        <a:rPr lang="en-GB" sz="1200">
                          <a:effectLst/>
                        </a:rPr>
                        <a:t>Spain</a:t>
                      </a:r>
                      <a:endParaRPr lang="en-GB" sz="1100">
                        <a:effectLst/>
                        <a:latin typeface="Calibri"/>
                        <a:ea typeface="Calibri"/>
                        <a:cs typeface="Times New Roman"/>
                      </a:endParaRPr>
                    </a:p>
                  </a:txBody>
                  <a:tcPr marL="68580" marR="68580" marT="0" marB="0"/>
                </a:tc>
                <a:tc>
                  <a:txBody>
                    <a:bodyPr/>
                    <a:lstStyle/>
                    <a:p>
                      <a:pPr>
                        <a:lnSpc>
                          <a:spcPct val="115000"/>
                        </a:lnSpc>
                        <a:spcAft>
                          <a:spcPts val="0"/>
                        </a:spcAft>
                      </a:pPr>
                      <a:r>
                        <a:rPr lang="en-GB" sz="1200">
                          <a:effectLst/>
                        </a:rPr>
                        <a:t>99.4</a:t>
                      </a:r>
                      <a:endParaRPr lang="en-GB" sz="1100">
                        <a:effectLst/>
                        <a:latin typeface="Calibri"/>
                        <a:ea typeface="Calibri"/>
                        <a:cs typeface="Times New Roman"/>
                      </a:endParaRPr>
                    </a:p>
                  </a:txBody>
                  <a:tcPr marL="68580" marR="68580" marT="0" marB="0"/>
                </a:tc>
              </a:tr>
              <a:tr h="274858">
                <a:tc>
                  <a:txBody>
                    <a:bodyPr/>
                    <a:lstStyle/>
                    <a:p>
                      <a:pPr>
                        <a:lnSpc>
                          <a:spcPct val="115000"/>
                        </a:lnSpc>
                        <a:spcAft>
                          <a:spcPts val="0"/>
                        </a:spcAft>
                      </a:pPr>
                      <a:r>
                        <a:rPr lang="en-GB" sz="1200">
                          <a:effectLst/>
                        </a:rPr>
                        <a:t>Italy</a:t>
                      </a:r>
                      <a:endParaRPr lang="en-GB" sz="1100">
                        <a:effectLst/>
                        <a:latin typeface="Calibri"/>
                        <a:ea typeface="Calibri"/>
                        <a:cs typeface="Times New Roman"/>
                      </a:endParaRPr>
                    </a:p>
                  </a:txBody>
                  <a:tcPr marL="68580" marR="68580" marT="0" marB="0"/>
                </a:tc>
                <a:tc>
                  <a:txBody>
                    <a:bodyPr/>
                    <a:lstStyle/>
                    <a:p>
                      <a:pPr>
                        <a:lnSpc>
                          <a:spcPct val="115000"/>
                        </a:lnSpc>
                        <a:spcAft>
                          <a:spcPts val="0"/>
                        </a:spcAft>
                      </a:pPr>
                      <a:r>
                        <a:rPr lang="en-GB" sz="1200">
                          <a:effectLst/>
                        </a:rPr>
                        <a:t>109.7</a:t>
                      </a:r>
                      <a:endParaRPr lang="en-GB" sz="1100">
                        <a:effectLst/>
                        <a:latin typeface="Calibri"/>
                        <a:ea typeface="Calibri"/>
                        <a:cs typeface="Times New Roman"/>
                      </a:endParaRPr>
                    </a:p>
                  </a:txBody>
                  <a:tcPr marL="68580" marR="68580" marT="0" marB="0"/>
                </a:tc>
              </a:tr>
              <a:tr h="274858">
                <a:tc>
                  <a:txBody>
                    <a:bodyPr/>
                    <a:lstStyle/>
                    <a:p>
                      <a:pPr>
                        <a:lnSpc>
                          <a:spcPct val="115000"/>
                        </a:lnSpc>
                        <a:spcAft>
                          <a:spcPts val="0"/>
                        </a:spcAft>
                      </a:pPr>
                      <a:r>
                        <a:rPr lang="en-GB" sz="1200">
                          <a:effectLst/>
                        </a:rPr>
                        <a:t>Japan</a:t>
                      </a:r>
                      <a:endParaRPr lang="en-GB" sz="1100">
                        <a:effectLst/>
                        <a:latin typeface="Calibri"/>
                        <a:ea typeface="Calibri"/>
                        <a:cs typeface="Times New Roman"/>
                      </a:endParaRPr>
                    </a:p>
                  </a:txBody>
                  <a:tcPr marL="68580" marR="68580" marT="0" marB="0"/>
                </a:tc>
                <a:tc>
                  <a:txBody>
                    <a:bodyPr/>
                    <a:lstStyle/>
                    <a:p>
                      <a:pPr>
                        <a:lnSpc>
                          <a:spcPct val="115000"/>
                        </a:lnSpc>
                        <a:spcAft>
                          <a:spcPts val="0"/>
                        </a:spcAft>
                      </a:pPr>
                      <a:r>
                        <a:rPr lang="en-GB" sz="1200">
                          <a:effectLst/>
                        </a:rPr>
                        <a:t>133.9</a:t>
                      </a:r>
                      <a:endParaRPr lang="en-GB" sz="1100">
                        <a:effectLst/>
                        <a:latin typeface="Calibri"/>
                        <a:ea typeface="Calibri"/>
                        <a:cs typeface="Times New Roman"/>
                      </a:endParaRPr>
                    </a:p>
                  </a:txBody>
                  <a:tcPr marL="68580" marR="68580" marT="0" marB="0"/>
                </a:tc>
              </a:tr>
              <a:tr h="274858">
                <a:tc>
                  <a:txBody>
                    <a:bodyPr/>
                    <a:lstStyle/>
                    <a:p>
                      <a:pPr>
                        <a:lnSpc>
                          <a:spcPct val="115000"/>
                        </a:lnSpc>
                        <a:spcAft>
                          <a:spcPts val="0"/>
                        </a:spcAft>
                      </a:pPr>
                      <a:r>
                        <a:rPr lang="en-GB" sz="1200">
                          <a:effectLst/>
                        </a:rPr>
                        <a:t>France</a:t>
                      </a:r>
                      <a:endParaRPr lang="en-GB" sz="1100">
                        <a:effectLst/>
                        <a:latin typeface="Calibri"/>
                        <a:ea typeface="Calibri"/>
                        <a:cs typeface="Times New Roman"/>
                      </a:endParaRPr>
                    </a:p>
                  </a:txBody>
                  <a:tcPr marL="68580" marR="68580" marT="0" marB="0"/>
                </a:tc>
                <a:tc>
                  <a:txBody>
                    <a:bodyPr/>
                    <a:lstStyle/>
                    <a:p>
                      <a:pPr>
                        <a:lnSpc>
                          <a:spcPct val="115000"/>
                        </a:lnSpc>
                        <a:spcAft>
                          <a:spcPts val="0"/>
                        </a:spcAft>
                      </a:pPr>
                      <a:r>
                        <a:rPr lang="en-GB" sz="1200">
                          <a:effectLst/>
                        </a:rPr>
                        <a:t>121.1</a:t>
                      </a:r>
                      <a:endParaRPr lang="en-GB" sz="1100">
                        <a:effectLst/>
                        <a:latin typeface="Calibri"/>
                        <a:ea typeface="Calibri"/>
                        <a:cs typeface="Times New Roman"/>
                      </a:endParaRPr>
                    </a:p>
                  </a:txBody>
                  <a:tcPr marL="68580" marR="68580" marT="0" marB="0"/>
                </a:tc>
              </a:tr>
              <a:tr h="274858">
                <a:tc>
                  <a:txBody>
                    <a:bodyPr/>
                    <a:lstStyle/>
                    <a:p>
                      <a:pPr>
                        <a:lnSpc>
                          <a:spcPct val="115000"/>
                        </a:lnSpc>
                        <a:spcAft>
                          <a:spcPts val="0"/>
                        </a:spcAft>
                      </a:pPr>
                      <a:r>
                        <a:rPr lang="en-GB" sz="1200">
                          <a:effectLst/>
                        </a:rPr>
                        <a:t>UK</a:t>
                      </a:r>
                      <a:endParaRPr lang="en-GB" sz="1100">
                        <a:effectLst/>
                        <a:latin typeface="Calibri"/>
                        <a:ea typeface="Calibri"/>
                        <a:cs typeface="Times New Roman"/>
                      </a:endParaRPr>
                    </a:p>
                  </a:txBody>
                  <a:tcPr marL="68580" marR="68580" marT="0" marB="0"/>
                </a:tc>
                <a:tc>
                  <a:txBody>
                    <a:bodyPr/>
                    <a:lstStyle/>
                    <a:p>
                      <a:pPr>
                        <a:lnSpc>
                          <a:spcPct val="115000"/>
                        </a:lnSpc>
                        <a:spcAft>
                          <a:spcPts val="0"/>
                        </a:spcAft>
                      </a:pPr>
                      <a:r>
                        <a:rPr lang="en-GB" sz="1200">
                          <a:effectLst/>
                        </a:rPr>
                        <a:t>109.4</a:t>
                      </a:r>
                      <a:endParaRPr lang="en-GB" sz="1100">
                        <a:effectLst/>
                        <a:latin typeface="Calibri"/>
                        <a:ea typeface="Calibri"/>
                        <a:cs typeface="Times New Roman"/>
                      </a:endParaRPr>
                    </a:p>
                  </a:txBody>
                  <a:tcPr marL="68580" marR="68580" marT="0" marB="0"/>
                </a:tc>
              </a:tr>
              <a:tr h="274858">
                <a:tc>
                  <a:txBody>
                    <a:bodyPr/>
                    <a:lstStyle/>
                    <a:p>
                      <a:pPr>
                        <a:lnSpc>
                          <a:spcPct val="115000"/>
                        </a:lnSpc>
                        <a:spcAft>
                          <a:spcPts val="0"/>
                        </a:spcAft>
                      </a:pPr>
                      <a:r>
                        <a:rPr lang="en-GB" sz="1200">
                          <a:effectLst/>
                        </a:rPr>
                        <a:t>Germany</a:t>
                      </a:r>
                      <a:endParaRPr lang="en-GB" sz="1100">
                        <a:effectLst/>
                        <a:latin typeface="Calibri"/>
                        <a:ea typeface="Calibri"/>
                        <a:cs typeface="Times New Roman"/>
                      </a:endParaRPr>
                    </a:p>
                  </a:txBody>
                  <a:tcPr marL="68580" marR="68580" marT="0" marB="0"/>
                </a:tc>
                <a:tc>
                  <a:txBody>
                    <a:bodyPr/>
                    <a:lstStyle/>
                    <a:p>
                      <a:pPr>
                        <a:lnSpc>
                          <a:spcPct val="115000"/>
                        </a:lnSpc>
                        <a:spcAft>
                          <a:spcPts val="0"/>
                        </a:spcAft>
                      </a:pPr>
                      <a:r>
                        <a:rPr lang="en-GB" sz="1200">
                          <a:effectLst/>
                        </a:rPr>
                        <a:t>111.4</a:t>
                      </a:r>
                      <a:endParaRPr lang="en-GB" sz="1100">
                        <a:effectLst/>
                        <a:latin typeface="Calibri"/>
                        <a:ea typeface="Calibri"/>
                        <a:cs typeface="Times New Roman"/>
                      </a:endParaRPr>
                    </a:p>
                  </a:txBody>
                  <a:tcPr marL="68580" marR="68580" marT="0" marB="0"/>
                </a:tc>
              </a:tr>
              <a:tr h="274858">
                <a:tc>
                  <a:txBody>
                    <a:bodyPr/>
                    <a:lstStyle/>
                    <a:p>
                      <a:pPr>
                        <a:lnSpc>
                          <a:spcPct val="115000"/>
                        </a:lnSpc>
                        <a:spcAft>
                          <a:spcPts val="0"/>
                        </a:spcAft>
                      </a:pPr>
                      <a:r>
                        <a:rPr lang="en-GB" sz="1200">
                          <a:effectLst/>
                        </a:rPr>
                        <a:t>Australia</a:t>
                      </a:r>
                      <a:endParaRPr lang="en-GB" sz="1100">
                        <a:effectLst/>
                        <a:latin typeface="Calibri"/>
                        <a:ea typeface="Calibri"/>
                        <a:cs typeface="Times New Roman"/>
                      </a:endParaRPr>
                    </a:p>
                  </a:txBody>
                  <a:tcPr marL="68580" marR="68580" marT="0" marB="0"/>
                </a:tc>
                <a:tc>
                  <a:txBody>
                    <a:bodyPr/>
                    <a:lstStyle/>
                    <a:p>
                      <a:pPr>
                        <a:lnSpc>
                          <a:spcPct val="115000"/>
                        </a:lnSpc>
                        <a:spcAft>
                          <a:spcPts val="0"/>
                        </a:spcAft>
                      </a:pPr>
                      <a:r>
                        <a:rPr lang="en-GB" sz="1200">
                          <a:effectLst/>
                        </a:rPr>
                        <a:t>153.8</a:t>
                      </a:r>
                      <a:endParaRPr lang="en-GB" sz="1100">
                        <a:effectLst/>
                        <a:latin typeface="Calibri"/>
                        <a:ea typeface="Calibri"/>
                        <a:cs typeface="Times New Roman"/>
                      </a:endParaRPr>
                    </a:p>
                  </a:txBody>
                  <a:tcPr marL="68580" marR="68580" marT="0" marB="0"/>
                </a:tc>
              </a:tr>
              <a:tr h="274858">
                <a:tc>
                  <a:txBody>
                    <a:bodyPr/>
                    <a:lstStyle/>
                    <a:p>
                      <a:pPr>
                        <a:lnSpc>
                          <a:spcPct val="115000"/>
                        </a:lnSpc>
                        <a:spcAft>
                          <a:spcPts val="0"/>
                        </a:spcAft>
                      </a:pPr>
                      <a:r>
                        <a:rPr lang="en-GB" sz="1200">
                          <a:effectLst/>
                        </a:rPr>
                        <a:t>Canada</a:t>
                      </a:r>
                      <a:endParaRPr lang="en-GB" sz="1100">
                        <a:effectLst/>
                        <a:latin typeface="Calibri"/>
                        <a:ea typeface="Calibri"/>
                        <a:cs typeface="Times New Roman"/>
                      </a:endParaRPr>
                    </a:p>
                  </a:txBody>
                  <a:tcPr marL="68580" marR="68580" marT="0" marB="0"/>
                </a:tc>
                <a:tc>
                  <a:txBody>
                    <a:bodyPr/>
                    <a:lstStyle/>
                    <a:p>
                      <a:pPr>
                        <a:lnSpc>
                          <a:spcPct val="115000"/>
                        </a:lnSpc>
                        <a:spcAft>
                          <a:spcPts val="0"/>
                        </a:spcAft>
                      </a:pPr>
                      <a:r>
                        <a:rPr lang="en-GB" sz="1200">
                          <a:effectLst/>
                        </a:rPr>
                        <a:t>124.5</a:t>
                      </a:r>
                      <a:endParaRPr lang="en-GB" sz="1100">
                        <a:effectLst/>
                        <a:latin typeface="Calibri"/>
                        <a:ea typeface="Calibri"/>
                        <a:cs typeface="Times New Roman"/>
                      </a:endParaRPr>
                    </a:p>
                  </a:txBody>
                  <a:tcPr marL="68580" marR="68580" marT="0" marB="0"/>
                </a:tc>
              </a:tr>
              <a:tr h="274858">
                <a:tc>
                  <a:txBody>
                    <a:bodyPr/>
                    <a:lstStyle/>
                    <a:p>
                      <a:pPr>
                        <a:lnSpc>
                          <a:spcPct val="115000"/>
                        </a:lnSpc>
                        <a:spcAft>
                          <a:spcPts val="0"/>
                        </a:spcAft>
                      </a:pPr>
                      <a:r>
                        <a:rPr lang="en-GB" sz="1200">
                          <a:effectLst/>
                        </a:rPr>
                        <a:t>Ireland</a:t>
                      </a:r>
                      <a:endParaRPr lang="en-GB" sz="1100">
                        <a:effectLst/>
                        <a:latin typeface="Calibri"/>
                        <a:ea typeface="Calibri"/>
                        <a:cs typeface="Times New Roman"/>
                      </a:endParaRPr>
                    </a:p>
                  </a:txBody>
                  <a:tcPr marL="68580" marR="68580" marT="0" marB="0"/>
                </a:tc>
                <a:tc>
                  <a:txBody>
                    <a:bodyPr/>
                    <a:lstStyle/>
                    <a:p>
                      <a:pPr>
                        <a:lnSpc>
                          <a:spcPct val="115000"/>
                        </a:lnSpc>
                        <a:spcAft>
                          <a:spcPts val="0"/>
                        </a:spcAft>
                      </a:pPr>
                      <a:r>
                        <a:rPr lang="en-GB" sz="1200">
                          <a:effectLst/>
                        </a:rPr>
                        <a:t>116.6</a:t>
                      </a:r>
                      <a:endParaRPr lang="en-GB" sz="1100">
                        <a:effectLst/>
                        <a:latin typeface="Calibri"/>
                        <a:ea typeface="Calibri"/>
                        <a:cs typeface="Times New Roman"/>
                      </a:endParaRPr>
                    </a:p>
                  </a:txBody>
                  <a:tcPr marL="68580" marR="68580" marT="0" marB="0"/>
                </a:tc>
              </a:tr>
              <a:tr h="274858">
                <a:tc>
                  <a:txBody>
                    <a:bodyPr/>
                    <a:lstStyle/>
                    <a:p>
                      <a:pPr>
                        <a:lnSpc>
                          <a:spcPct val="115000"/>
                        </a:lnSpc>
                        <a:spcAft>
                          <a:spcPts val="0"/>
                        </a:spcAft>
                      </a:pPr>
                      <a:r>
                        <a:rPr lang="en-GB" sz="1200">
                          <a:effectLst/>
                        </a:rPr>
                        <a:t>US</a:t>
                      </a:r>
                      <a:endParaRPr lang="en-GB" sz="1100">
                        <a:effectLst/>
                        <a:latin typeface="Calibri"/>
                        <a:ea typeface="Calibri"/>
                        <a:cs typeface="Times New Roman"/>
                      </a:endParaRPr>
                    </a:p>
                  </a:txBody>
                  <a:tcPr marL="68580" marR="68580" marT="0" marB="0"/>
                </a:tc>
                <a:tc>
                  <a:txBody>
                    <a:bodyPr/>
                    <a:lstStyle/>
                    <a:p>
                      <a:pPr>
                        <a:lnSpc>
                          <a:spcPct val="115000"/>
                        </a:lnSpc>
                        <a:spcAft>
                          <a:spcPts val="0"/>
                        </a:spcAft>
                      </a:pPr>
                      <a:r>
                        <a:rPr lang="en-GB" sz="1200">
                          <a:effectLst/>
                        </a:rPr>
                        <a:t>100.0</a:t>
                      </a:r>
                      <a:endParaRPr lang="en-GB" sz="1100">
                        <a:effectLst/>
                        <a:latin typeface="Calibri"/>
                        <a:ea typeface="Calibri"/>
                        <a:cs typeface="Times New Roman"/>
                      </a:endParaRPr>
                    </a:p>
                  </a:txBody>
                  <a:tcPr marL="68580" marR="68580" marT="0" marB="0"/>
                </a:tc>
              </a:tr>
              <a:tr h="274858">
                <a:tc>
                  <a:txBody>
                    <a:bodyPr/>
                    <a:lstStyle/>
                    <a:p>
                      <a:pPr>
                        <a:lnSpc>
                          <a:spcPct val="115000"/>
                        </a:lnSpc>
                        <a:spcAft>
                          <a:spcPts val="0"/>
                        </a:spcAft>
                      </a:pPr>
                      <a:r>
                        <a:rPr lang="en-GB" sz="1200">
                          <a:effectLst/>
                        </a:rPr>
                        <a:t>Singapore</a:t>
                      </a:r>
                      <a:endParaRPr lang="en-GB" sz="1100">
                        <a:effectLst/>
                        <a:latin typeface="Calibri"/>
                        <a:ea typeface="Calibri"/>
                        <a:cs typeface="Times New Roman"/>
                      </a:endParaRPr>
                    </a:p>
                  </a:txBody>
                  <a:tcPr marL="68580" marR="68580" marT="0" marB="0"/>
                </a:tc>
                <a:tc>
                  <a:txBody>
                    <a:bodyPr/>
                    <a:lstStyle/>
                    <a:p>
                      <a:pPr>
                        <a:lnSpc>
                          <a:spcPct val="115000"/>
                        </a:lnSpc>
                        <a:spcAft>
                          <a:spcPts val="0"/>
                        </a:spcAft>
                      </a:pPr>
                      <a:r>
                        <a:rPr lang="en-GB" sz="1200">
                          <a:effectLst/>
                        </a:rPr>
                        <a:t>75.7</a:t>
                      </a:r>
                      <a:endParaRPr lang="en-GB" sz="1100">
                        <a:effectLst/>
                        <a:latin typeface="Calibri"/>
                        <a:ea typeface="Calibri"/>
                        <a:cs typeface="Times New Roman"/>
                      </a:endParaRPr>
                    </a:p>
                  </a:txBody>
                  <a:tcPr marL="68580" marR="68580" marT="0" marB="0"/>
                </a:tc>
              </a:tr>
              <a:tr h="274858">
                <a:tc>
                  <a:txBody>
                    <a:bodyPr/>
                    <a:lstStyle/>
                    <a:p>
                      <a:pPr>
                        <a:lnSpc>
                          <a:spcPct val="115000"/>
                        </a:lnSpc>
                        <a:spcAft>
                          <a:spcPts val="0"/>
                        </a:spcAft>
                      </a:pPr>
                      <a:r>
                        <a:rPr lang="en-GB" sz="1200">
                          <a:effectLst/>
                        </a:rPr>
                        <a:t>Norway</a:t>
                      </a:r>
                      <a:endParaRPr lang="en-GB" sz="1100">
                        <a:effectLst/>
                        <a:latin typeface="Calibri"/>
                        <a:ea typeface="Calibri"/>
                        <a:cs typeface="Times New Roman"/>
                      </a:endParaRPr>
                    </a:p>
                  </a:txBody>
                  <a:tcPr marL="68580" marR="68580" marT="0" marB="0"/>
                </a:tc>
                <a:tc>
                  <a:txBody>
                    <a:bodyPr/>
                    <a:lstStyle/>
                    <a:p>
                      <a:pPr>
                        <a:lnSpc>
                          <a:spcPct val="115000"/>
                        </a:lnSpc>
                        <a:spcAft>
                          <a:spcPts val="0"/>
                        </a:spcAft>
                      </a:pPr>
                      <a:r>
                        <a:rPr lang="en-GB" sz="1200" dirty="0">
                          <a:effectLst/>
                        </a:rPr>
                        <a:t>158.5</a:t>
                      </a:r>
                      <a:endParaRPr lang="en-GB" sz="11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1028475728"/>
      </p:ext>
    </p:extLst>
  </p:cSld>
  <p:clrMapOvr>
    <a:masterClrMapping/>
  </p:clrMapOvr>
  <p:transition>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981678" y="543044"/>
            <a:ext cx="9121140" cy="428625"/>
          </a:xfrm>
          <a:prstGeom prst="rect">
            <a:avLst/>
          </a:prstGeom>
        </p:spPr>
        <p:txBody>
          <a:bodyPr/>
          <a:lstStyle>
            <a:lvl1pPr algn="l" rtl="0" fontAlgn="base">
              <a:spcBef>
                <a:spcPct val="0"/>
              </a:spcBef>
              <a:spcAft>
                <a:spcPct val="0"/>
              </a:spcAft>
              <a:defRPr sz="1600" b="1">
                <a:solidFill>
                  <a:srgbClr val="49849B"/>
                </a:solidFill>
                <a:latin typeface="+mj-lt"/>
                <a:ea typeface="+mj-ea"/>
                <a:cs typeface="+mj-cs"/>
              </a:defRPr>
            </a:lvl1pPr>
            <a:lvl2pPr algn="l" rtl="0" fontAlgn="base">
              <a:spcBef>
                <a:spcPct val="0"/>
              </a:spcBef>
              <a:spcAft>
                <a:spcPct val="0"/>
              </a:spcAft>
              <a:defRPr sz="1600" b="1">
                <a:solidFill>
                  <a:srgbClr val="49849B"/>
                </a:solidFill>
                <a:latin typeface="Arial Rounded MT Bold" pitchFamily="34" charset="0"/>
              </a:defRPr>
            </a:lvl2pPr>
            <a:lvl3pPr algn="l" rtl="0" fontAlgn="base">
              <a:spcBef>
                <a:spcPct val="0"/>
              </a:spcBef>
              <a:spcAft>
                <a:spcPct val="0"/>
              </a:spcAft>
              <a:defRPr sz="1600" b="1">
                <a:solidFill>
                  <a:srgbClr val="49849B"/>
                </a:solidFill>
                <a:latin typeface="Arial Rounded MT Bold" pitchFamily="34" charset="0"/>
              </a:defRPr>
            </a:lvl3pPr>
            <a:lvl4pPr algn="l" rtl="0" fontAlgn="base">
              <a:spcBef>
                <a:spcPct val="0"/>
              </a:spcBef>
              <a:spcAft>
                <a:spcPct val="0"/>
              </a:spcAft>
              <a:defRPr sz="1600" b="1">
                <a:solidFill>
                  <a:srgbClr val="49849B"/>
                </a:solidFill>
                <a:latin typeface="Arial Rounded MT Bold" pitchFamily="34" charset="0"/>
              </a:defRPr>
            </a:lvl4pPr>
            <a:lvl5pPr algn="l" rtl="0" fontAlgn="base">
              <a:spcBef>
                <a:spcPct val="0"/>
              </a:spcBef>
              <a:spcAft>
                <a:spcPct val="0"/>
              </a:spcAft>
              <a:defRPr sz="1600" b="1">
                <a:solidFill>
                  <a:srgbClr val="49849B"/>
                </a:solidFill>
                <a:latin typeface="Arial Rounded MT Bold" pitchFamily="34" charset="0"/>
              </a:defRPr>
            </a:lvl5pPr>
            <a:lvl6pPr marL="457200" algn="l" rtl="0" fontAlgn="base">
              <a:spcBef>
                <a:spcPct val="0"/>
              </a:spcBef>
              <a:spcAft>
                <a:spcPct val="0"/>
              </a:spcAft>
              <a:defRPr sz="1600" b="1">
                <a:solidFill>
                  <a:srgbClr val="49849B"/>
                </a:solidFill>
                <a:latin typeface="Arial Rounded MT Bold" pitchFamily="34" charset="0"/>
              </a:defRPr>
            </a:lvl6pPr>
            <a:lvl7pPr marL="914400" algn="l" rtl="0" fontAlgn="base">
              <a:spcBef>
                <a:spcPct val="0"/>
              </a:spcBef>
              <a:spcAft>
                <a:spcPct val="0"/>
              </a:spcAft>
              <a:defRPr sz="1600" b="1">
                <a:solidFill>
                  <a:srgbClr val="49849B"/>
                </a:solidFill>
                <a:latin typeface="Arial Rounded MT Bold" pitchFamily="34" charset="0"/>
              </a:defRPr>
            </a:lvl7pPr>
            <a:lvl8pPr marL="1371600" algn="l" rtl="0" fontAlgn="base">
              <a:spcBef>
                <a:spcPct val="0"/>
              </a:spcBef>
              <a:spcAft>
                <a:spcPct val="0"/>
              </a:spcAft>
              <a:defRPr sz="1600" b="1">
                <a:solidFill>
                  <a:srgbClr val="49849B"/>
                </a:solidFill>
                <a:latin typeface="Arial Rounded MT Bold" pitchFamily="34" charset="0"/>
              </a:defRPr>
            </a:lvl8pPr>
            <a:lvl9pPr marL="1828800" algn="l" rtl="0" fontAlgn="base">
              <a:spcBef>
                <a:spcPct val="0"/>
              </a:spcBef>
              <a:spcAft>
                <a:spcPct val="0"/>
              </a:spcAft>
              <a:defRPr sz="1600" b="1">
                <a:solidFill>
                  <a:srgbClr val="49849B"/>
                </a:solidFill>
                <a:latin typeface="Arial Rounded MT Bold" pitchFamily="34" charset="0"/>
              </a:defRPr>
            </a:lvl9pPr>
          </a:lstStyle>
          <a:p>
            <a:r>
              <a:rPr lang="en-GB" sz="2400" dirty="0" smtClean="0"/>
              <a:t>Cost of living in the UK compared with the OECD average</a:t>
            </a:r>
            <a:endParaRPr lang="en-GB" sz="2400" dirty="0"/>
          </a:p>
        </p:txBody>
      </p:sp>
      <p:sp>
        <p:nvSpPr>
          <p:cNvPr id="5" name="TextBox 4"/>
          <p:cNvSpPr txBox="1"/>
          <p:nvPr/>
        </p:nvSpPr>
        <p:spPr>
          <a:xfrm>
            <a:off x="478798" y="6293210"/>
            <a:ext cx="1420582" cy="307777"/>
          </a:xfrm>
          <a:prstGeom prst="rect">
            <a:avLst/>
          </a:prstGeom>
          <a:noFill/>
        </p:spPr>
        <p:txBody>
          <a:bodyPr wrap="none" rtlCol="0">
            <a:spAutoFit/>
          </a:bodyPr>
          <a:lstStyle/>
          <a:p>
            <a:r>
              <a:rPr lang="en-GB" dirty="0" smtClean="0"/>
              <a:t>Source: OECD</a:t>
            </a:r>
            <a:endParaRPr lang="en-GB" dirty="0"/>
          </a:p>
        </p:txBody>
      </p:sp>
      <p:graphicFrame>
        <p:nvGraphicFramePr>
          <p:cNvPr id="6" name="Table 5"/>
          <p:cNvGraphicFramePr>
            <a:graphicFrameLocks noGrp="1"/>
          </p:cNvGraphicFramePr>
          <p:nvPr/>
        </p:nvGraphicFramePr>
        <p:xfrm>
          <a:off x="3109119" y="1063942"/>
          <a:ext cx="3695700" cy="5358765"/>
        </p:xfrm>
        <a:graphic>
          <a:graphicData uri="http://schemas.openxmlformats.org/drawingml/2006/table">
            <a:tbl>
              <a:tblPr/>
              <a:tblGrid>
                <a:gridCol w="3086100"/>
                <a:gridCol w="609600"/>
              </a:tblGrid>
              <a:tr h="171450">
                <a:tc>
                  <a:txBody>
                    <a:bodyPr/>
                    <a:lstStyle/>
                    <a:p>
                      <a:pPr algn="l" fontAlgn="b"/>
                      <a:r>
                        <a:rPr lang="en-GB" sz="1200" b="1" i="0" u="none" strike="noStrike" dirty="0">
                          <a:effectLst/>
                          <a:latin typeface="Arial"/>
                        </a:rPr>
                        <a:t>Actual individual consumption  (2)</a:t>
                      </a:r>
                    </a:p>
                  </a:txBody>
                  <a:tcPr marL="9525" marR="9525" marT="9525" marB="0" anchor="b">
                    <a:lnL>
                      <a:noFill/>
                    </a:lnL>
                    <a:lnR>
                      <a:noFill/>
                    </a:lnR>
                    <a:lnT>
                      <a:noFill/>
                    </a:lnT>
                    <a:lnB>
                      <a:noFill/>
                    </a:lnB>
                  </a:tcPr>
                </a:tc>
                <a:tc>
                  <a:txBody>
                    <a:bodyPr/>
                    <a:lstStyle/>
                    <a:p>
                      <a:pPr algn="r" fontAlgn="b"/>
                      <a:r>
                        <a:rPr lang="en-GB" sz="1200" b="1" i="0" u="none" strike="noStrike">
                          <a:effectLst/>
                          <a:latin typeface="Arial"/>
                        </a:rPr>
                        <a:t>111</a:t>
                      </a:r>
                    </a:p>
                  </a:txBody>
                  <a:tcPr marL="9525" marR="9525" marT="9525" marB="0" anchor="b">
                    <a:lnL>
                      <a:noFill/>
                    </a:lnL>
                    <a:lnR>
                      <a:noFill/>
                    </a:lnR>
                    <a:lnT>
                      <a:noFill/>
                    </a:lnT>
                    <a:lnB>
                      <a:noFill/>
                    </a:lnB>
                  </a:tcPr>
                </a:tc>
              </a:tr>
              <a:tr h="171450">
                <a:tc>
                  <a:txBody>
                    <a:bodyPr/>
                    <a:lstStyle/>
                    <a:p>
                      <a:pPr algn="l" fontAlgn="b"/>
                      <a:r>
                        <a:rPr lang="en-GB" sz="1200" b="1" i="0" u="none" strike="noStrike">
                          <a:effectLst/>
                          <a:latin typeface="Arial"/>
                        </a:rPr>
                        <a:t>Food and non-alcoholic beverages  (3)</a:t>
                      </a:r>
                    </a:p>
                  </a:txBody>
                  <a:tcPr marL="9525" marR="9525" marT="9525" marB="0" anchor="b">
                    <a:lnL>
                      <a:noFill/>
                    </a:lnL>
                    <a:lnR>
                      <a:noFill/>
                    </a:lnR>
                    <a:lnT>
                      <a:noFill/>
                    </a:lnT>
                    <a:lnB>
                      <a:noFill/>
                    </a:lnB>
                  </a:tcPr>
                </a:tc>
                <a:tc>
                  <a:txBody>
                    <a:bodyPr/>
                    <a:lstStyle/>
                    <a:p>
                      <a:pPr algn="r" fontAlgn="b"/>
                      <a:r>
                        <a:rPr lang="en-GB" sz="1200" b="1" i="0" u="none" strike="noStrike">
                          <a:effectLst/>
                          <a:latin typeface="Arial"/>
                        </a:rPr>
                        <a:t>105</a:t>
                      </a:r>
                    </a:p>
                  </a:txBody>
                  <a:tcPr marL="9525" marR="9525" marT="9525" marB="0" anchor="b">
                    <a:lnL>
                      <a:noFill/>
                    </a:lnL>
                    <a:lnR>
                      <a:noFill/>
                    </a:lnR>
                    <a:lnT>
                      <a:noFill/>
                    </a:lnT>
                    <a:lnB>
                      <a:noFill/>
                    </a:lnB>
                  </a:tcPr>
                </a:tc>
              </a:tr>
              <a:tr h="171450">
                <a:tc>
                  <a:txBody>
                    <a:bodyPr/>
                    <a:lstStyle/>
                    <a:p>
                      <a:pPr algn="l" fontAlgn="b"/>
                      <a:r>
                        <a:rPr lang="en-GB" sz="1200" b="1" i="0" u="none" strike="noStrike">
                          <a:effectLst/>
                          <a:latin typeface="Arial"/>
                        </a:rPr>
                        <a:t>Food  (4)</a:t>
                      </a:r>
                    </a:p>
                  </a:txBody>
                  <a:tcPr marL="9525" marR="9525" marT="9525" marB="0" anchor="b">
                    <a:lnL>
                      <a:noFill/>
                    </a:lnL>
                    <a:lnR>
                      <a:noFill/>
                    </a:lnR>
                    <a:lnT>
                      <a:noFill/>
                    </a:lnT>
                    <a:lnB>
                      <a:noFill/>
                    </a:lnB>
                  </a:tcPr>
                </a:tc>
                <a:tc>
                  <a:txBody>
                    <a:bodyPr/>
                    <a:lstStyle/>
                    <a:p>
                      <a:pPr algn="r" fontAlgn="b"/>
                      <a:r>
                        <a:rPr lang="en-GB" sz="1200" b="1" i="0" u="none" strike="noStrike">
                          <a:effectLst/>
                          <a:latin typeface="Arial"/>
                        </a:rPr>
                        <a:t>105</a:t>
                      </a:r>
                    </a:p>
                  </a:txBody>
                  <a:tcPr marL="9525" marR="9525" marT="9525" marB="0" anchor="b">
                    <a:lnL>
                      <a:noFill/>
                    </a:lnL>
                    <a:lnR>
                      <a:noFill/>
                    </a:lnR>
                    <a:lnT>
                      <a:noFill/>
                    </a:lnT>
                    <a:lnB>
                      <a:noFill/>
                    </a:lnB>
                  </a:tcPr>
                </a:tc>
              </a:tr>
              <a:tr h="171450">
                <a:tc>
                  <a:txBody>
                    <a:bodyPr/>
                    <a:lstStyle/>
                    <a:p>
                      <a:pPr algn="l" fontAlgn="b"/>
                      <a:r>
                        <a:rPr lang="en-GB" sz="1200" b="1" i="0" u="none" strike="noStrike">
                          <a:effectLst/>
                          <a:latin typeface="Arial"/>
                        </a:rPr>
                        <a:t>Bread and cereals  (5)</a:t>
                      </a:r>
                    </a:p>
                  </a:txBody>
                  <a:tcPr marL="9525" marR="9525" marT="9525" marB="0" anchor="b">
                    <a:lnL>
                      <a:noFill/>
                    </a:lnL>
                    <a:lnR>
                      <a:noFill/>
                    </a:lnR>
                    <a:lnT>
                      <a:noFill/>
                    </a:lnT>
                    <a:lnB>
                      <a:noFill/>
                    </a:lnB>
                  </a:tcPr>
                </a:tc>
                <a:tc>
                  <a:txBody>
                    <a:bodyPr/>
                    <a:lstStyle/>
                    <a:p>
                      <a:pPr algn="r" fontAlgn="b"/>
                      <a:r>
                        <a:rPr lang="en-GB" sz="1200" b="1" i="0" u="none" strike="noStrike">
                          <a:effectLst/>
                          <a:latin typeface="Arial"/>
                        </a:rPr>
                        <a:t>96</a:t>
                      </a:r>
                    </a:p>
                  </a:txBody>
                  <a:tcPr marL="9525" marR="9525" marT="9525" marB="0" anchor="b">
                    <a:lnL>
                      <a:noFill/>
                    </a:lnL>
                    <a:lnR>
                      <a:noFill/>
                    </a:lnR>
                    <a:lnT>
                      <a:noFill/>
                    </a:lnT>
                    <a:lnB>
                      <a:noFill/>
                    </a:lnB>
                  </a:tcPr>
                </a:tc>
              </a:tr>
              <a:tr h="171450">
                <a:tc>
                  <a:txBody>
                    <a:bodyPr/>
                    <a:lstStyle/>
                    <a:p>
                      <a:pPr algn="l" fontAlgn="b"/>
                      <a:r>
                        <a:rPr lang="en-GB" sz="1200" b="1" i="0" u="none" strike="noStrike">
                          <a:effectLst/>
                          <a:latin typeface="Arial"/>
                        </a:rPr>
                        <a:t>Meat  (6)</a:t>
                      </a:r>
                    </a:p>
                  </a:txBody>
                  <a:tcPr marL="9525" marR="9525" marT="9525" marB="0" anchor="b">
                    <a:lnL>
                      <a:noFill/>
                    </a:lnL>
                    <a:lnR>
                      <a:noFill/>
                    </a:lnR>
                    <a:lnT>
                      <a:noFill/>
                    </a:lnT>
                    <a:lnB>
                      <a:noFill/>
                    </a:lnB>
                  </a:tcPr>
                </a:tc>
                <a:tc>
                  <a:txBody>
                    <a:bodyPr/>
                    <a:lstStyle/>
                    <a:p>
                      <a:pPr algn="r" fontAlgn="b"/>
                      <a:r>
                        <a:rPr lang="en-GB" sz="1200" b="1" i="0" u="none" strike="noStrike">
                          <a:effectLst/>
                          <a:latin typeface="Arial"/>
                        </a:rPr>
                        <a:t>123</a:t>
                      </a:r>
                    </a:p>
                  </a:txBody>
                  <a:tcPr marL="9525" marR="9525" marT="9525" marB="0" anchor="b">
                    <a:lnL>
                      <a:noFill/>
                    </a:lnL>
                    <a:lnR>
                      <a:noFill/>
                    </a:lnR>
                    <a:lnT>
                      <a:noFill/>
                    </a:lnT>
                    <a:lnB>
                      <a:noFill/>
                    </a:lnB>
                  </a:tcPr>
                </a:tc>
              </a:tr>
              <a:tr h="171450">
                <a:tc>
                  <a:txBody>
                    <a:bodyPr/>
                    <a:lstStyle/>
                    <a:p>
                      <a:pPr algn="l" fontAlgn="b"/>
                      <a:r>
                        <a:rPr lang="en-GB" sz="1200" b="1" i="0" u="none" strike="noStrike">
                          <a:effectLst/>
                          <a:latin typeface="Arial"/>
                        </a:rPr>
                        <a:t>Fish  (7)</a:t>
                      </a:r>
                    </a:p>
                  </a:txBody>
                  <a:tcPr marL="9525" marR="9525" marT="9525" marB="0" anchor="b">
                    <a:lnL>
                      <a:noFill/>
                    </a:lnL>
                    <a:lnR>
                      <a:noFill/>
                    </a:lnR>
                    <a:lnT>
                      <a:noFill/>
                    </a:lnT>
                    <a:lnB>
                      <a:noFill/>
                    </a:lnB>
                  </a:tcPr>
                </a:tc>
                <a:tc>
                  <a:txBody>
                    <a:bodyPr/>
                    <a:lstStyle/>
                    <a:p>
                      <a:pPr algn="r" fontAlgn="b"/>
                      <a:r>
                        <a:rPr lang="en-GB" sz="1200" b="1" i="0" u="none" strike="noStrike">
                          <a:effectLst/>
                          <a:latin typeface="Arial"/>
                        </a:rPr>
                        <a:t>76</a:t>
                      </a:r>
                    </a:p>
                  </a:txBody>
                  <a:tcPr marL="9525" marR="9525" marT="9525" marB="0" anchor="b">
                    <a:lnL>
                      <a:noFill/>
                    </a:lnL>
                    <a:lnR>
                      <a:noFill/>
                    </a:lnR>
                    <a:lnT>
                      <a:noFill/>
                    </a:lnT>
                    <a:lnB>
                      <a:noFill/>
                    </a:lnB>
                  </a:tcPr>
                </a:tc>
              </a:tr>
              <a:tr h="171450">
                <a:tc>
                  <a:txBody>
                    <a:bodyPr/>
                    <a:lstStyle/>
                    <a:p>
                      <a:pPr algn="l" fontAlgn="b"/>
                      <a:r>
                        <a:rPr lang="en-GB" sz="1200" b="1" i="0" u="none" strike="noStrike">
                          <a:effectLst/>
                          <a:latin typeface="Arial"/>
                        </a:rPr>
                        <a:t>Milk, cheese and eggs  (8)</a:t>
                      </a:r>
                    </a:p>
                  </a:txBody>
                  <a:tcPr marL="9525" marR="9525" marT="9525" marB="0" anchor="b">
                    <a:lnL>
                      <a:noFill/>
                    </a:lnL>
                    <a:lnR>
                      <a:noFill/>
                    </a:lnR>
                    <a:lnT>
                      <a:noFill/>
                    </a:lnT>
                    <a:lnB>
                      <a:noFill/>
                    </a:lnB>
                  </a:tcPr>
                </a:tc>
                <a:tc>
                  <a:txBody>
                    <a:bodyPr/>
                    <a:lstStyle/>
                    <a:p>
                      <a:pPr algn="r" fontAlgn="b"/>
                      <a:r>
                        <a:rPr lang="en-GB" sz="1200" b="1" i="0" u="none" strike="noStrike">
                          <a:effectLst/>
                          <a:latin typeface="Arial"/>
                        </a:rPr>
                        <a:t>98</a:t>
                      </a:r>
                    </a:p>
                  </a:txBody>
                  <a:tcPr marL="9525" marR="9525" marT="9525" marB="0" anchor="b">
                    <a:lnL>
                      <a:noFill/>
                    </a:lnL>
                    <a:lnR>
                      <a:noFill/>
                    </a:lnR>
                    <a:lnT>
                      <a:noFill/>
                    </a:lnT>
                    <a:lnB>
                      <a:noFill/>
                    </a:lnB>
                  </a:tcPr>
                </a:tc>
              </a:tr>
              <a:tr h="171450">
                <a:tc>
                  <a:txBody>
                    <a:bodyPr/>
                    <a:lstStyle/>
                    <a:p>
                      <a:pPr algn="l" fontAlgn="b"/>
                      <a:r>
                        <a:rPr lang="en-GB" sz="1200" b="1" i="0" u="none" strike="noStrike">
                          <a:effectLst/>
                          <a:latin typeface="Arial"/>
                        </a:rPr>
                        <a:t>Oils and fats  (9)</a:t>
                      </a:r>
                    </a:p>
                  </a:txBody>
                  <a:tcPr marL="9525" marR="9525" marT="9525" marB="0" anchor="b">
                    <a:lnL>
                      <a:noFill/>
                    </a:lnL>
                    <a:lnR>
                      <a:noFill/>
                    </a:lnR>
                    <a:lnT>
                      <a:noFill/>
                    </a:lnT>
                    <a:lnB>
                      <a:noFill/>
                    </a:lnB>
                  </a:tcPr>
                </a:tc>
                <a:tc>
                  <a:txBody>
                    <a:bodyPr/>
                    <a:lstStyle/>
                    <a:p>
                      <a:pPr algn="r" fontAlgn="b"/>
                      <a:r>
                        <a:rPr lang="en-GB" sz="1200" b="1" i="0" u="none" strike="noStrike">
                          <a:effectLst/>
                          <a:latin typeface="Arial"/>
                        </a:rPr>
                        <a:t>95</a:t>
                      </a:r>
                    </a:p>
                  </a:txBody>
                  <a:tcPr marL="9525" marR="9525" marT="9525" marB="0" anchor="b">
                    <a:lnL>
                      <a:noFill/>
                    </a:lnL>
                    <a:lnR>
                      <a:noFill/>
                    </a:lnR>
                    <a:lnT>
                      <a:noFill/>
                    </a:lnT>
                    <a:lnB>
                      <a:noFill/>
                    </a:lnB>
                  </a:tcPr>
                </a:tc>
              </a:tr>
              <a:tr h="171450">
                <a:tc>
                  <a:txBody>
                    <a:bodyPr/>
                    <a:lstStyle/>
                    <a:p>
                      <a:pPr algn="l" fontAlgn="b"/>
                      <a:r>
                        <a:rPr lang="en-GB" sz="1200" b="1" i="0" u="none" strike="noStrike">
                          <a:effectLst/>
                          <a:latin typeface="Arial"/>
                        </a:rPr>
                        <a:t>Fruits, vegetables, potatoes  (10)</a:t>
                      </a:r>
                    </a:p>
                  </a:txBody>
                  <a:tcPr marL="9525" marR="9525" marT="9525" marB="0" anchor="b">
                    <a:lnL>
                      <a:noFill/>
                    </a:lnL>
                    <a:lnR>
                      <a:noFill/>
                    </a:lnR>
                    <a:lnT>
                      <a:noFill/>
                    </a:lnT>
                    <a:lnB>
                      <a:noFill/>
                    </a:lnB>
                  </a:tcPr>
                </a:tc>
                <a:tc>
                  <a:txBody>
                    <a:bodyPr/>
                    <a:lstStyle/>
                    <a:p>
                      <a:pPr algn="r" fontAlgn="b"/>
                      <a:r>
                        <a:rPr lang="en-GB" sz="1200" b="1" i="0" u="none" strike="noStrike">
                          <a:effectLst/>
                          <a:latin typeface="Arial"/>
                        </a:rPr>
                        <a:t>120</a:t>
                      </a:r>
                    </a:p>
                  </a:txBody>
                  <a:tcPr marL="9525" marR="9525" marT="9525" marB="0" anchor="b">
                    <a:lnL>
                      <a:noFill/>
                    </a:lnL>
                    <a:lnR>
                      <a:noFill/>
                    </a:lnR>
                    <a:lnT>
                      <a:noFill/>
                    </a:lnT>
                    <a:lnB>
                      <a:noFill/>
                    </a:lnB>
                  </a:tcPr>
                </a:tc>
              </a:tr>
              <a:tr h="171450">
                <a:tc>
                  <a:txBody>
                    <a:bodyPr/>
                    <a:lstStyle/>
                    <a:p>
                      <a:pPr algn="l" fontAlgn="b"/>
                      <a:r>
                        <a:rPr lang="en-GB" sz="1200" b="1" i="0" u="none" strike="noStrike">
                          <a:effectLst/>
                          <a:latin typeface="Arial"/>
                        </a:rPr>
                        <a:t>Other food  (11)</a:t>
                      </a:r>
                    </a:p>
                  </a:txBody>
                  <a:tcPr marL="9525" marR="9525" marT="9525" marB="0" anchor="b">
                    <a:lnL>
                      <a:noFill/>
                    </a:lnL>
                    <a:lnR>
                      <a:noFill/>
                    </a:lnR>
                    <a:lnT>
                      <a:noFill/>
                    </a:lnT>
                    <a:lnB>
                      <a:noFill/>
                    </a:lnB>
                  </a:tcPr>
                </a:tc>
                <a:tc>
                  <a:txBody>
                    <a:bodyPr/>
                    <a:lstStyle/>
                    <a:p>
                      <a:pPr algn="r" fontAlgn="b"/>
                      <a:r>
                        <a:rPr lang="en-GB" sz="1200" b="1" i="0" u="none" strike="noStrike">
                          <a:effectLst/>
                          <a:latin typeface="Arial"/>
                        </a:rPr>
                        <a:t>95</a:t>
                      </a:r>
                    </a:p>
                  </a:txBody>
                  <a:tcPr marL="9525" marR="9525" marT="9525" marB="0" anchor="b">
                    <a:lnL>
                      <a:noFill/>
                    </a:lnL>
                    <a:lnR>
                      <a:noFill/>
                    </a:lnR>
                    <a:lnT>
                      <a:noFill/>
                    </a:lnT>
                    <a:lnB>
                      <a:noFill/>
                    </a:lnB>
                  </a:tcPr>
                </a:tc>
              </a:tr>
              <a:tr h="171450">
                <a:tc>
                  <a:txBody>
                    <a:bodyPr/>
                    <a:lstStyle/>
                    <a:p>
                      <a:pPr algn="l" fontAlgn="b"/>
                      <a:r>
                        <a:rPr lang="en-GB" sz="1200" b="1" i="0" u="none" strike="noStrike">
                          <a:effectLst/>
                          <a:latin typeface="Arial"/>
                        </a:rPr>
                        <a:t>Non-alcoholic beverages  (12)</a:t>
                      </a:r>
                    </a:p>
                  </a:txBody>
                  <a:tcPr marL="9525" marR="9525" marT="9525" marB="0" anchor="b">
                    <a:lnL>
                      <a:noFill/>
                    </a:lnL>
                    <a:lnR>
                      <a:noFill/>
                    </a:lnR>
                    <a:lnT>
                      <a:noFill/>
                    </a:lnT>
                    <a:lnB>
                      <a:noFill/>
                    </a:lnB>
                  </a:tcPr>
                </a:tc>
                <a:tc>
                  <a:txBody>
                    <a:bodyPr/>
                    <a:lstStyle/>
                    <a:p>
                      <a:pPr algn="r" fontAlgn="b"/>
                      <a:r>
                        <a:rPr lang="en-GB" sz="1200" b="1" i="0" u="none" strike="noStrike">
                          <a:effectLst/>
                          <a:latin typeface="Arial"/>
                        </a:rPr>
                        <a:t>116</a:t>
                      </a:r>
                    </a:p>
                  </a:txBody>
                  <a:tcPr marL="9525" marR="9525" marT="9525" marB="0" anchor="b">
                    <a:lnL>
                      <a:noFill/>
                    </a:lnL>
                    <a:lnR>
                      <a:noFill/>
                    </a:lnR>
                    <a:lnT>
                      <a:noFill/>
                    </a:lnT>
                    <a:lnB>
                      <a:noFill/>
                    </a:lnB>
                  </a:tcPr>
                </a:tc>
              </a:tr>
              <a:tr h="171450">
                <a:tc>
                  <a:txBody>
                    <a:bodyPr/>
                    <a:lstStyle/>
                    <a:p>
                      <a:pPr algn="l" fontAlgn="b"/>
                      <a:r>
                        <a:rPr lang="en-GB" sz="1200" b="1" i="0" u="none" strike="noStrike">
                          <a:effectLst/>
                          <a:latin typeface="Arial"/>
                        </a:rPr>
                        <a:t>Alcoholic beverages, tobacco and narcotics  (13)</a:t>
                      </a:r>
                    </a:p>
                  </a:txBody>
                  <a:tcPr marL="9525" marR="9525" marT="9525" marB="0" anchor="b">
                    <a:lnL>
                      <a:noFill/>
                    </a:lnL>
                    <a:lnR>
                      <a:noFill/>
                    </a:lnR>
                    <a:lnT>
                      <a:noFill/>
                    </a:lnT>
                    <a:lnB>
                      <a:noFill/>
                    </a:lnB>
                  </a:tcPr>
                </a:tc>
                <a:tc>
                  <a:txBody>
                    <a:bodyPr/>
                    <a:lstStyle/>
                    <a:p>
                      <a:pPr algn="r" fontAlgn="b"/>
                      <a:r>
                        <a:rPr lang="en-GB" sz="1200" b="1" i="0" u="none" strike="noStrike">
                          <a:effectLst/>
                          <a:latin typeface="Arial"/>
                        </a:rPr>
                        <a:t>156</a:t>
                      </a:r>
                    </a:p>
                  </a:txBody>
                  <a:tcPr marL="9525" marR="9525" marT="9525" marB="0" anchor="b">
                    <a:lnL>
                      <a:noFill/>
                    </a:lnL>
                    <a:lnR>
                      <a:noFill/>
                    </a:lnR>
                    <a:lnT>
                      <a:noFill/>
                    </a:lnT>
                    <a:lnB>
                      <a:noFill/>
                    </a:lnB>
                  </a:tcPr>
                </a:tc>
              </a:tr>
              <a:tr h="171450">
                <a:tc>
                  <a:txBody>
                    <a:bodyPr/>
                    <a:lstStyle/>
                    <a:p>
                      <a:pPr algn="l" fontAlgn="b"/>
                      <a:r>
                        <a:rPr lang="en-GB" sz="1200" b="1" i="0" u="none" strike="noStrike">
                          <a:effectLst/>
                          <a:latin typeface="Arial"/>
                        </a:rPr>
                        <a:t>Alcoholic beverages  (14)</a:t>
                      </a:r>
                    </a:p>
                  </a:txBody>
                  <a:tcPr marL="9525" marR="9525" marT="9525" marB="0" anchor="b">
                    <a:lnL>
                      <a:noFill/>
                    </a:lnL>
                    <a:lnR>
                      <a:noFill/>
                    </a:lnR>
                    <a:lnT>
                      <a:noFill/>
                    </a:lnT>
                    <a:lnB>
                      <a:noFill/>
                    </a:lnB>
                  </a:tcPr>
                </a:tc>
                <a:tc>
                  <a:txBody>
                    <a:bodyPr/>
                    <a:lstStyle/>
                    <a:p>
                      <a:pPr algn="r" fontAlgn="b"/>
                      <a:r>
                        <a:rPr lang="en-GB" sz="1200" b="1" i="0" u="none" strike="noStrike">
                          <a:effectLst/>
                          <a:latin typeface="Arial"/>
                        </a:rPr>
                        <a:t>122</a:t>
                      </a:r>
                    </a:p>
                  </a:txBody>
                  <a:tcPr marL="9525" marR="9525" marT="9525" marB="0" anchor="b">
                    <a:lnL>
                      <a:noFill/>
                    </a:lnL>
                    <a:lnR>
                      <a:noFill/>
                    </a:lnR>
                    <a:lnT>
                      <a:noFill/>
                    </a:lnT>
                    <a:lnB>
                      <a:noFill/>
                    </a:lnB>
                  </a:tcPr>
                </a:tc>
              </a:tr>
              <a:tr h="171450">
                <a:tc>
                  <a:txBody>
                    <a:bodyPr/>
                    <a:lstStyle/>
                    <a:p>
                      <a:pPr algn="l" fontAlgn="b"/>
                      <a:r>
                        <a:rPr lang="en-GB" sz="1200" b="1" i="0" u="none" strike="noStrike">
                          <a:effectLst/>
                          <a:latin typeface="Arial"/>
                        </a:rPr>
                        <a:t>Tobacco  (15)</a:t>
                      </a:r>
                    </a:p>
                  </a:txBody>
                  <a:tcPr marL="9525" marR="9525" marT="9525" marB="0" anchor="b">
                    <a:lnL>
                      <a:noFill/>
                    </a:lnL>
                    <a:lnR>
                      <a:noFill/>
                    </a:lnR>
                    <a:lnT>
                      <a:noFill/>
                    </a:lnT>
                    <a:lnB>
                      <a:noFill/>
                    </a:lnB>
                  </a:tcPr>
                </a:tc>
                <a:tc>
                  <a:txBody>
                    <a:bodyPr/>
                    <a:lstStyle/>
                    <a:p>
                      <a:pPr algn="r" fontAlgn="b"/>
                      <a:r>
                        <a:rPr lang="en-GB" sz="1200" b="1" i="0" u="none" strike="noStrike">
                          <a:effectLst/>
                          <a:latin typeface="Arial"/>
                        </a:rPr>
                        <a:t>211</a:t>
                      </a:r>
                    </a:p>
                  </a:txBody>
                  <a:tcPr marL="9525" marR="9525" marT="9525" marB="0" anchor="b">
                    <a:lnL>
                      <a:noFill/>
                    </a:lnL>
                    <a:lnR>
                      <a:noFill/>
                    </a:lnR>
                    <a:lnT>
                      <a:noFill/>
                    </a:lnT>
                    <a:lnB>
                      <a:noFill/>
                    </a:lnB>
                  </a:tcPr>
                </a:tc>
              </a:tr>
              <a:tr h="171450">
                <a:tc>
                  <a:txBody>
                    <a:bodyPr/>
                    <a:lstStyle/>
                    <a:p>
                      <a:pPr algn="l" fontAlgn="b"/>
                      <a:r>
                        <a:rPr lang="en-GB" sz="1200" b="1" i="0" u="none" strike="noStrike">
                          <a:effectLst/>
                          <a:latin typeface="Arial"/>
                        </a:rPr>
                        <a:t>Clothing and footwear  (16)</a:t>
                      </a:r>
                    </a:p>
                  </a:txBody>
                  <a:tcPr marL="9525" marR="9525" marT="9525" marB="0" anchor="b">
                    <a:lnL>
                      <a:noFill/>
                    </a:lnL>
                    <a:lnR>
                      <a:noFill/>
                    </a:lnR>
                    <a:lnT>
                      <a:noFill/>
                    </a:lnT>
                    <a:lnB>
                      <a:noFill/>
                    </a:lnB>
                  </a:tcPr>
                </a:tc>
                <a:tc>
                  <a:txBody>
                    <a:bodyPr/>
                    <a:lstStyle/>
                    <a:p>
                      <a:pPr algn="r" fontAlgn="b"/>
                      <a:r>
                        <a:rPr lang="en-GB" sz="1200" b="1" i="0" u="none" strike="noStrike">
                          <a:effectLst/>
                          <a:latin typeface="Arial"/>
                        </a:rPr>
                        <a:t>103</a:t>
                      </a:r>
                    </a:p>
                  </a:txBody>
                  <a:tcPr marL="9525" marR="9525" marT="9525" marB="0" anchor="b">
                    <a:lnL>
                      <a:noFill/>
                    </a:lnL>
                    <a:lnR>
                      <a:noFill/>
                    </a:lnR>
                    <a:lnT>
                      <a:noFill/>
                    </a:lnT>
                    <a:lnB>
                      <a:noFill/>
                    </a:lnB>
                  </a:tcPr>
                </a:tc>
              </a:tr>
              <a:tr h="171450">
                <a:tc>
                  <a:txBody>
                    <a:bodyPr/>
                    <a:lstStyle/>
                    <a:p>
                      <a:pPr algn="l" fontAlgn="b"/>
                      <a:r>
                        <a:rPr lang="en-GB" sz="1200" b="1" i="0" u="none" strike="noStrike">
                          <a:effectLst/>
                          <a:latin typeface="Arial"/>
                        </a:rPr>
                        <a:t>Housing, water, electricity, gas and other fuels  (17)</a:t>
                      </a:r>
                    </a:p>
                  </a:txBody>
                  <a:tcPr marL="9525" marR="9525" marT="9525" marB="0" anchor="b">
                    <a:lnL>
                      <a:noFill/>
                    </a:lnL>
                    <a:lnR>
                      <a:noFill/>
                    </a:lnR>
                    <a:lnT>
                      <a:noFill/>
                    </a:lnT>
                    <a:lnB>
                      <a:noFill/>
                    </a:lnB>
                  </a:tcPr>
                </a:tc>
                <a:tc>
                  <a:txBody>
                    <a:bodyPr/>
                    <a:lstStyle/>
                    <a:p>
                      <a:pPr algn="r" fontAlgn="b"/>
                      <a:r>
                        <a:rPr lang="en-GB" sz="1200" b="1" i="0" u="none" strike="noStrike">
                          <a:effectLst/>
                          <a:latin typeface="Arial"/>
                        </a:rPr>
                        <a:t>118</a:t>
                      </a:r>
                    </a:p>
                  </a:txBody>
                  <a:tcPr marL="9525" marR="9525" marT="9525" marB="0" anchor="b">
                    <a:lnL>
                      <a:noFill/>
                    </a:lnL>
                    <a:lnR>
                      <a:noFill/>
                    </a:lnR>
                    <a:lnT>
                      <a:noFill/>
                    </a:lnT>
                    <a:lnB>
                      <a:noFill/>
                    </a:lnB>
                  </a:tcPr>
                </a:tc>
              </a:tr>
              <a:tr h="171450">
                <a:tc>
                  <a:txBody>
                    <a:bodyPr/>
                    <a:lstStyle/>
                    <a:p>
                      <a:pPr algn="l" fontAlgn="b"/>
                      <a:r>
                        <a:rPr lang="en-GB" sz="1200" b="1" i="0" u="none" strike="noStrike">
                          <a:effectLst/>
                          <a:latin typeface="Arial"/>
                        </a:rPr>
                        <a:t>Household furnishings, equipment and maintenance  (18)</a:t>
                      </a:r>
                    </a:p>
                  </a:txBody>
                  <a:tcPr marL="9525" marR="9525" marT="9525" marB="0" anchor="b">
                    <a:lnL>
                      <a:noFill/>
                    </a:lnL>
                    <a:lnR>
                      <a:noFill/>
                    </a:lnR>
                    <a:lnT>
                      <a:noFill/>
                    </a:lnT>
                    <a:lnB>
                      <a:noFill/>
                    </a:lnB>
                  </a:tcPr>
                </a:tc>
                <a:tc>
                  <a:txBody>
                    <a:bodyPr/>
                    <a:lstStyle/>
                    <a:p>
                      <a:pPr algn="r" fontAlgn="b"/>
                      <a:r>
                        <a:rPr lang="en-GB" sz="1200" b="1" i="0" u="none" strike="noStrike">
                          <a:effectLst/>
                          <a:latin typeface="Arial"/>
                        </a:rPr>
                        <a:t>106</a:t>
                      </a:r>
                    </a:p>
                  </a:txBody>
                  <a:tcPr marL="9525" marR="9525" marT="9525" marB="0" anchor="b">
                    <a:lnL>
                      <a:noFill/>
                    </a:lnL>
                    <a:lnR>
                      <a:noFill/>
                    </a:lnR>
                    <a:lnT>
                      <a:noFill/>
                    </a:lnT>
                    <a:lnB>
                      <a:noFill/>
                    </a:lnB>
                  </a:tcPr>
                </a:tc>
              </a:tr>
              <a:tr h="171450">
                <a:tc>
                  <a:txBody>
                    <a:bodyPr/>
                    <a:lstStyle/>
                    <a:p>
                      <a:pPr algn="l" fontAlgn="b"/>
                      <a:r>
                        <a:rPr lang="en-GB" sz="1200" b="1" i="0" u="none" strike="noStrike">
                          <a:effectLst/>
                          <a:latin typeface="Arial"/>
                        </a:rPr>
                        <a:t>Health  (19)</a:t>
                      </a:r>
                    </a:p>
                  </a:txBody>
                  <a:tcPr marL="9525" marR="9525" marT="9525" marB="0" anchor="b">
                    <a:lnL>
                      <a:noFill/>
                    </a:lnL>
                    <a:lnR>
                      <a:noFill/>
                    </a:lnR>
                    <a:lnT>
                      <a:noFill/>
                    </a:lnT>
                    <a:lnB>
                      <a:noFill/>
                    </a:lnB>
                  </a:tcPr>
                </a:tc>
                <a:tc>
                  <a:txBody>
                    <a:bodyPr/>
                    <a:lstStyle/>
                    <a:p>
                      <a:pPr algn="r" fontAlgn="b"/>
                      <a:r>
                        <a:rPr lang="en-GB" sz="1200" b="1" i="0" u="none" strike="noStrike">
                          <a:effectLst/>
                          <a:latin typeface="Arial"/>
                        </a:rPr>
                        <a:t>96</a:t>
                      </a:r>
                    </a:p>
                  </a:txBody>
                  <a:tcPr marL="9525" marR="9525" marT="9525" marB="0" anchor="b">
                    <a:lnL>
                      <a:noFill/>
                    </a:lnL>
                    <a:lnR>
                      <a:noFill/>
                    </a:lnR>
                    <a:lnT>
                      <a:noFill/>
                    </a:lnT>
                    <a:lnB>
                      <a:noFill/>
                    </a:lnB>
                  </a:tcPr>
                </a:tc>
              </a:tr>
              <a:tr h="171450">
                <a:tc>
                  <a:txBody>
                    <a:bodyPr/>
                    <a:lstStyle/>
                    <a:p>
                      <a:pPr algn="l" fontAlgn="b"/>
                      <a:r>
                        <a:rPr lang="en-GB" sz="1200" b="1" i="0" u="none" strike="noStrike">
                          <a:effectLst/>
                          <a:latin typeface="Arial"/>
                        </a:rPr>
                        <a:t>Transport  (20)</a:t>
                      </a:r>
                    </a:p>
                  </a:txBody>
                  <a:tcPr marL="9525" marR="9525" marT="9525" marB="0" anchor="b">
                    <a:lnL>
                      <a:noFill/>
                    </a:lnL>
                    <a:lnR>
                      <a:noFill/>
                    </a:lnR>
                    <a:lnT>
                      <a:noFill/>
                    </a:lnT>
                    <a:lnB>
                      <a:noFill/>
                    </a:lnB>
                  </a:tcPr>
                </a:tc>
                <a:tc>
                  <a:txBody>
                    <a:bodyPr/>
                    <a:lstStyle/>
                    <a:p>
                      <a:pPr algn="r" fontAlgn="b"/>
                      <a:r>
                        <a:rPr lang="en-GB" sz="1200" b="1" i="0" u="none" strike="noStrike">
                          <a:effectLst/>
                          <a:latin typeface="Arial"/>
                        </a:rPr>
                        <a:t>131</a:t>
                      </a:r>
                    </a:p>
                  </a:txBody>
                  <a:tcPr marL="9525" marR="9525" marT="9525" marB="0" anchor="b">
                    <a:lnL>
                      <a:noFill/>
                    </a:lnL>
                    <a:lnR>
                      <a:noFill/>
                    </a:lnR>
                    <a:lnT>
                      <a:noFill/>
                    </a:lnT>
                    <a:lnB>
                      <a:noFill/>
                    </a:lnB>
                  </a:tcPr>
                </a:tc>
              </a:tr>
              <a:tr h="171450">
                <a:tc>
                  <a:txBody>
                    <a:bodyPr/>
                    <a:lstStyle/>
                    <a:p>
                      <a:pPr algn="l" fontAlgn="b"/>
                      <a:r>
                        <a:rPr lang="en-GB" sz="1200" b="1" i="0" u="none" strike="noStrike">
                          <a:effectLst/>
                          <a:latin typeface="Arial"/>
                        </a:rPr>
                        <a:t>Personal transport equipment  (21)</a:t>
                      </a:r>
                    </a:p>
                  </a:txBody>
                  <a:tcPr marL="9525" marR="9525" marT="9525" marB="0" anchor="b">
                    <a:lnL>
                      <a:noFill/>
                    </a:lnL>
                    <a:lnR>
                      <a:noFill/>
                    </a:lnR>
                    <a:lnT>
                      <a:noFill/>
                    </a:lnT>
                    <a:lnB>
                      <a:noFill/>
                    </a:lnB>
                  </a:tcPr>
                </a:tc>
                <a:tc>
                  <a:txBody>
                    <a:bodyPr/>
                    <a:lstStyle/>
                    <a:p>
                      <a:pPr algn="r" fontAlgn="b"/>
                      <a:r>
                        <a:rPr lang="en-GB" sz="1200" b="1" i="0" u="none" strike="noStrike">
                          <a:effectLst/>
                          <a:latin typeface="Arial"/>
                        </a:rPr>
                        <a:t>108</a:t>
                      </a:r>
                    </a:p>
                  </a:txBody>
                  <a:tcPr marL="9525" marR="9525" marT="9525" marB="0" anchor="b">
                    <a:lnL>
                      <a:noFill/>
                    </a:lnL>
                    <a:lnR>
                      <a:noFill/>
                    </a:lnR>
                    <a:lnT>
                      <a:noFill/>
                    </a:lnT>
                    <a:lnB>
                      <a:noFill/>
                    </a:lnB>
                  </a:tcPr>
                </a:tc>
              </a:tr>
              <a:tr h="171450">
                <a:tc>
                  <a:txBody>
                    <a:bodyPr/>
                    <a:lstStyle/>
                    <a:p>
                      <a:pPr algn="l" fontAlgn="b"/>
                      <a:r>
                        <a:rPr lang="en-GB" sz="1200" b="1" i="0" u="none" strike="noStrike">
                          <a:effectLst/>
                          <a:latin typeface="Arial"/>
                        </a:rPr>
                        <a:t>Communication  (22)</a:t>
                      </a:r>
                    </a:p>
                  </a:txBody>
                  <a:tcPr marL="9525" marR="9525" marT="9525" marB="0" anchor="b">
                    <a:lnL>
                      <a:noFill/>
                    </a:lnL>
                    <a:lnR>
                      <a:noFill/>
                    </a:lnR>
                    <a:lnT>
                      <a:noFill/>
                    </a:lnT>
                    <a:lnB>
                      <a:noFill/>
                    </a:lnB>
                  </a:tcPr>
                </a:tc>
                <a:tc>
                  <a:txBody>
                    <a:bodyPr/>
                    <a:lstStyle/>
                    <a:p>
                      <a:pPr algn="r" fontAlgn="b"/>
                      <a:r>
                        <a:rPr lang="en-GB" sz="1200" b="1" i="0" u="none" strike="noStrike">
                          <a:effectLst/>
                          <a:latin typeface="Arial"/>
                        </a:rPr>
                        <a:t>97</a:t>
                      </a:r>
                    </a:p>
                  </a:txBody>
                  <a:tcPr marL="9525" marR="9525" marT="9525" marB="0" anchor="b">
                    <a:lnL>
                      <a:noFill/>
                    </a:lnL>
                    <a:lnR>
                      <a:noFill/>
                    </a:lnR>
                    <a:lnT>
                      <a:noFill/>
                    </a:lnT>
                    <a:lnB>
                      <a:noFill/>
                    </a:lnB>
                  </a:tcPr>
                </a:tc>
              </a:tr>
              <a:tr h="171450">
                <a:tc>
                  <a:txBody>
                    <a:bodyPr/>
                    <a:lstStyle/>
                    <a:p>
                      <a:pPr algn="l" fontAlgn="b"/>
                      <a:r>
                        <a:rPr lang="en-GB" sz="1200" b="1" i="0" u="none" strike="noStrike">
                          <a:effectLst/>
                          <a:latin typeface="Arial"/>
                        </a:rPr>
                        <a:t>Recreation and culture  (23)</a:t>
                      </a:r>
                    </a:p>
                  </a:txBody>
                  <a:tcPr marL="9525" marR="9525" marT="9525" marB="0" anchor="b">
                    <a:lnL>
                      <a:noFill/>
                    </a:lnL>
                    <a:lnR>
                      <a:noFill/>
                    </a:lnR>
                    <a:lnT>
                      <a:noFill/>
                    </a:lnT>
                    <a:lnB>
                      <a:noFill/>
                    </a:lnB>
                  </a:tcPr>
                </a:tc>
                <a:tc>
                  <a:txBody>
                    <a:bodyPr/>
                    <a:lstStyle/>
                    <a:p>
                      <a:pPr algn="r" fontAlgn="b"/>
                      <a:r>
                        <a:rPr lang="en-GB" sz="1200" b="1" i="0" u="none" strike="noStrike">
                          <a:effectLst/>
                          <a:latin typeface="Arial"/>
                        </a:rPr>
                        <a:t>114</a:t>
                      </a:r>
                    </a:p>
                  </a:txBody>
                  <a:tcPr marL="9525" marR="9525" marT="9525" marB="0" anchor="b">
                    <a:lnL>
                      <a:noFill/>
                    </a:lnL>
                    <a:lnR>
                      <a:noFill/>
                    </a:lnR>
                    <a:lnT>
                      <a:noFill/>
                    </a:lnT>
                    <a:lnB>
                      <a:noFill/>
                    </a:lnB>
                  </a:tcPr>
                </a:tc>
              </a:tr>
              <a:tr h="171450">
                <a:tc>
                  <a:txBody>
                    <a:bodyPr/>
                    <a:lstStyle/>
                    <a:p>
                      <a:pPr algn="l" fontAlgn="b"/>
                      <a:r>
                        <a:rPr lang="en-GB" sz="1200" b="1" i="0" u="none" strike="noStrike">
                          <a:effectLst/>
                          <a:latin typeface="Arial"/>
                        </a:rPr>
                        <a:t>Education  (24)</a:t>
                      </a:r>
                    </a:p>
                  </a:txBody>
                  <a:tcPr marL="9525" marR="9525" marT="9525" marB="0" anchor="b">
                    <a:lnL>
                      <a:noFill/>
                    </a:lnL>
                    <a:lnR>
                      <a:noFill/>
                    </a:lnR>
                    <a:lnT>
                      <a:noFill/>
                    </a:lnT>
                    <a:lnB>
                      <a:noFill/>
                    </a:lnB>
                  </a:tcPr>
                </a:tc>
                <a:tc>
                  <a:txBody>
                    <a:bodyPr/>
                    <a:lstStyle/>
                    <a:p>
                      <a:pPr algn="r" fontAlgn="b"/>
                      <a:r>
                        <a:rPr lang="en-GB" sz="1200" b="1" i="0" u="none" strike="noStrike">
                          <a:effectLst/>
                          <a:latin typeface="Arial"/>
                        </a:rPr>
                        <a:t>108</a:t>
                      </a:r>
                    </a:p>
                  </a:txBody>
                  <a:tcPr marL="9525" marR="9525" marT="9525" marB="0" anchor="b">
                    <a:lnL>
                      <a:noFill/>
                    </a:lnL>
                    <a:lnR>
                      <a:noFill/>
                    </a:lnR>
                    <a:lnT>
                      <a:noFill/>
                    </a:lnT>
                    <a:lnB>
                      <a:noFill/>
                    </a:lnB>
                  </a:tcPr>
                </a:tc>
              </a:tr>
              <a:tr h="171450">
                <a:tc>
                  <a:txBody>
                    <a:bodyPr/>
                    <a:lstStyle/>
                    <a:p>
                      <a:pPr algn="l" fontAlgn="b"/>
                      <a:r>
                        <a:rPr lang="en-GB" sz="1200" b="1" i="0" u="none" strike="noStrike">
                          <a:effectLst/>
                          <a:latin typeface="Arial"/>
                        </a:rPr>
                        <a:t>Restaurants and hotels  (25)</a:t>
                      </a:r>
                    </a:p>
                  </a:txBody>
                  <a:tcPr marL="9525" marR="9525" marT="9525" marB="0" anchor="b">
                    <a:lnL>
                      <a:noFill/>
                    </a:lnL>
                    <a:lnR>
                      <a:noFill/>
                    </a:lnR>
                    <a:lnT>
                      <a:noFill/>
                    </a:lnT>
                    <a:lnB>
                      <a:noFill/>
                    </a:lnB>
                  </a:tcPr>
                </a:tc>
                <a:tc>
                  <a:txBody>
                    <a:bodyPr/>
                    <a:lstStyle/>
                    <a:p>
                      <a:pPr algn="r" fontAlgn="b"/>
                      <a:r>
                        <a:rPr lang="en-GB" sz="1200" b="1" i="0" u="none" strike="noStrike">
                          <a:effectLst/>
                          <a:latin typeface="Arial"/>
                        </a:rPr>
                        <a:t>112</a:t>
                      </a:r>
                    </a:p>
                  </a:txBody>
                  <a:tcPr marL="9525" marR="9525" marT="9525" marB="0" anchor="b">
                    <a:lnL>
                      <a:noFill/>
                    </a:lnL>
                    <a:lnR>
                      <a:noFill/>
                    </a:lnR>
                    <a:lnT>
                      <a:noFill/>
                    </a:lnT>
                    <a:lnB>
                      <a:noFill/>
                    </a:lnB>
                  </a:tcPr>
                </a:tc>
              </a:tr>
              <a:tr h="171450">
                <a:tc>
                  <a:txBody>
                    <a:bodyPr/>
                    <a:lstStyle/>
                    <a:p>
                      <a:pPr algn="l" fontAlgn="b"/>
                      <a:r>
                        <a:rPr lang="en-GB" sz="1200" b="1" i="0" u="none" strike="noStrike" dirty="0">
                          <a:effectLst/>
                          <a:latin typeface="Arial"/>
                        </a:rPr>
                        <a:t>Miscellaneous goods and services  (26)</a:t>
                      </a:r>
                    </a:p>
                  </a:txBody>
                  <a:tcPr marL="9525" marR="9525" marT="9525" marB="0" anchor="b">
                    <a:lnL>
                      <a:noFill/>
                    </a:lnL>
                    <a:lnR>
                      <a:noFill/>
                    </a:lnR>
                    <a:lnT>
                      <a:noFill/>
                    </a:lnT>
                    <a:lnB>
                      <a:noFill/>
                    </a:lnB>
                  </a:tcPr>
                </a:tc>
                <a:tc>
                  <a:txBody>
                    <a:bodyPr/>
                    <a:lstStyle/>
                    <a:p>
                      <a:pPr algn="r" fontAlgn="b"/>
                      <a:r>
                        <a:rPr lang="en-GB" sz="1200" b="1" i="0" u="none" strike="noStrike" dirty="0">
                          <a:effectLst/>
                          <a:latin typeface="Arial"/>
                        </a:rPr>
                        <a:t>115</a:t>
                      </a:r>
                    </a:p>
                  </a:txBody>
                  <a:tcPr marL="9525" marR="9525" marT="9525" marB="0" anchor="b">
                    <a:lnL>
                      <a:noFill/>
                    </a:lnL>
                    <a:lnR>
                      <a:noFill/>
                    </a:lnR>
                    <a:lnT>
                      <a:noFill/>
                    </a:lnT>
                    <a:lnB>
                      <a:noFill/>
                    </a:lnB>
                  </a:tcPr>
                </a:tc>
              </a:tr>
            </a:tbl>
          </a:graphicData>
        </a:graphic>
      </p:graphicFrame>
      <p:graphicFrame>
        <p:nvGraphicFramePr>
          <p:cNvPr id="7" name="Table 6"/>
          <p:cNvGraphicFramePr>
            <a:graphicFrameLocks noGrp="1"/>
          </p:cNvGraphicFramePr>
          <p:nvPr/>
        </p:nvGraphicFramePr>
        <p:xfrm>
          <a:off x="3109119" y="1063942"/>
          <a:ext cx="3695700" cy="5358765"/>
        </p:xfrm>
        <a:graphic>
          <a:graphicData uri="http://schemas.openxmlformats.org/drawingml/2006/table">
            <a:tbl>
              <a:tblPr/>
              <a:tblGrid>
                <a:gridCol w="3086100"/>
                <a:gridCol w="609600"/>
              </a:tblGrid>
              <a:tr h="171450">
                <a:tc>
                  <a:txBody>
                    <a:bodyPr/>
                    <a:lstStyle/>
                    <a:p>
                      <a:pPr algn="l" fontAlgn="b"/>
                      <a:r>
                        <a:rPr lang="en-GB" sz="1200" b="1" i="0" u="none" strike="noStrike">
                          <a:effectLst/>
                          <a:latin typeface="Arial"/>
                        </a:rPr>
                        <a:t>Actual individual consumption  (2)</a:t>
                      </a:r>
                    </a:p>
                  </a:txBody>
                  <a:tcPr marL="9525" marR="9525" marT="9525" marB="0" anchor="b">
                    <a:lnL>
                      <a:noFill/>
                    </a:lnL>
                    <a:lnR>
                      <a:noFill/>
                    </a:lnR>
                    <a:lnT>
                      <a:noFill/>
                    </a:lnT>
                    <a:lnB>
                      <a:noFill/>
                    </a:lnB>
                  </a:tcPr>
                </a:tc>
                <a:tc>
                  <a:txBody>
                    <a:bodyPr/>
                    <a:lstStyle/>
                    <a:p>
                      <a:pPr algn="r" fontAlgn="b"/>
                      <a:r>
                        <a:rPr lang="en-GB" sz="1200" b="1" i="0" u="none" strike="noStrike">
                          <a:effectLst/>
                          <a:latin typeface="Arial"/>
                        </a:rPr>
                        <a:t>111</a:t>
                      </a:r>
                    </a:p>
                  </a:txBody>
                  <a:tcPr marL="9525" marR="9525" marT="9525" marB="0" anchor="b">
                    <a:lnL>
                      <a:noFill/>
                    </a:lnL>
                    <a:lnR>
                      <a:noFill/>
                    </a:lnR>
                    <a:lnT>
                      <a:noFill/>
                    </a:lnT>
                    <a:lnB>
                      <a:noFill/>
                    </a:lnB>
                  </a:tcPr>
                </a:tc>
              </a:tr>
              <a:tr h="171450">
                <a:tc>
                  <a:txBody>
                    <a:bodyPr/>
                    <a:lstStyle/>
                    <a:p>
                      <a:pPr algn="l" fontAlgn="b"/>
                      <a:r>
                        <a:rPr lang="en-GB" sz="1200" b="1" i="0" u="none" strike="noStrike">
                          <a:effectLst/>
                          <a:latin typeface="Arial"/>
                        </a:rPr>
                        <a:t>Food and non-alcoholic beverages  (3)</a:t>
                      </a:r>
                    </a:p>
                  </a:txBody>
                  <a:tcPr marL="9525" marR="9525" marT="9525" marB="0" anchor="b">
                    <a:lnL>
                      <a:noFill/>
                    </a:lnL>
                    <a:lnR>
                      <a:noFill/>
                    </a:lnR>
                    <a:lnT>
                      <a:noFill/>
                    </a:lnT>
                    <a:lnB>
                      <a:noFill/>
                    </a:lnB>
                  </a:tcPr>
                </a:tc>
                <a:tc>
                  <a:txBody>
                    <a:bodyPr/>
                    <a:lstStyle/>
                    <a:p>
                      <a:pPr algn="r" fontAlgn="b"/>
                      <a:r>
                        <a:rPr lang="en-GB" sz="1200" b="1" i="0" u="none" strike="noStrike">
                          <a:effectLst/>
                          <a:latin typeface="Arial"/>
                        </a:rPr>
                        <a:t>105</a:t>
                      </a:r>
                    </a:p>
                  </a:txBody>
                  <a:tcPr marL="9525" marR="9525" marT="9525" marB="0" anchor="b">
                    <a:lnL>
                      <a:noFill/>
                    </a:lnL>
                    <a:lnR>
                      <a:noFill/>
                    </a:lnR>
                    <a:lnT>
                      <a:noFill/>
                    </a:lnT>
                    <a:lnB>
                      <a:noFill/>
                    </a:lnB>
                  </a:tcPr>
                </a:tc>
              </a:tr>
              <a:tr h="171450">
                <a:tc>
                  <a:txBody>
                    <a:bodyPr/>
                    <a:lstStyle/>
                    <a:p>
                      <a:pPr algn="l" fontAlgn="b"/>
                      <a:r>
                        <a:rPr lang="en-GB" sz="1200" b="1" i="0" u="none" strike="noStrike">
                          <a:effectLst/>
                          <a:latin typeface="Arial"/>
                        </a:rPr>
                        <a:t>Food  (4)</a:t>
                      </a:r>
                    </a:p>
                  </a:txBody>
                  <a:tcPr marL="9525" marR="9525" marT="9525" marB="0" anchor="b">
                    <a:lnL>
                      <a:noFill/>
                    </a:lnL>
                    <a:lnR>
                      <a:noFill/>
                    </a:lnR>
                    <a:lnT>
                      <a:noFill/>
                    </a:lnT>
                    <a:lnB>
                      <a:noFill/>
                    </a:lnB>
                  </a:tcPr>
                </a:tc>
                <a:tc>
                  <a:txBody>
                    <a:bodyPr/>
                    <a:lstStyle/>
                    <a:p>
                      <a:pPr algn="r" fontAlgn="b"/>
                      <a:r>
                        <a:rPr lang="en-GB" sz="1200" b="1" i="0" u="none" strike="noStrike">
                          <a:effectLst/>
                          <a:latin typeface="Arial"/>
                        </a:rPr>
                        <a:t>105</a:t>
                      </a:r>
                    </a:p>
                  </a:txBody>
                  <a:tcPr marL="9525" marR="9525" marT="9525" marB="0" anchor="b">
                    <a:lnL>
                      <a:noFill/>
                    </a:lnL>
                    <a:lnR>
                      <a:noFill/>
                    </a:lnR>
                    <a:lnT>
                      <a:noFill/>
                    </a:lnT>
                    <a:lnB>
                      <a:noFill/>
                    </a:lnB>
                  </a:tcPr>
                </a:tc>
              </a:tr>
              <a:tr h="171450">
                <a:tc>
                  <a:txBody>
                    <a:bodyPr/>
                    <a:lstStyle/>
                    <a:p>
                      <a:pPr algn="l" fontAlgn="b"/>
                      <a:r>
                        <a:rPr lang="en-GB" sz="1200" b="1" i="0" u="none" strike="noStrike">
                          <a:effectLst/>
                          <a:latin typeface="Arial"/>
                        </a:rPr>
                        <a:t>Bread and cereals  (5)</a:t>
                      </a:r>
                    </a:p>
                  </a:txBody>
                  <a:tcPr marL="9525" marR="9525" marT="9525" marB="0" anchor="b">
                    <a:lnL>
                      <a:noFill/>
                    </a:lnL>
                    <a:lnR>
                      <a:noFill/>
                    </a:lnR>
                    <a:lnT>
                      <a:noFill/>
                    </a:lnT>
                    <a:lnB>
                      <a:noFill/>
                    </a:lnB>
                  </a:tcPr>
                </a:tc>
                <a:tc>
                  <a:txBody>
                    <a:bodyPr/>
                    <a:lstStyle/>
                    <a:p>
                      <a:pPr algn="r" fontAlgn="b"/>
                      <a:r>
                        <a:rPr lang="en-GB" sz="1200" b="1" i="0" u="none" strike="noStrike">
                          <a:effectLst/>
                          <a:latin typeface="Arial"/>
                        </a:rPr>
                        <a:t>96</a:t>
                      </a:r>
                    </a:p>
                  </a:txBody>
                  <a:tcPr marL="9525" marR="9525" marT="9525" marB="0" anchor="b">
                    <a:lnL>
                      <a:noFill/>
                    </a:lnL>
                    <a:lnR>
                      <a:noFill/>
                    </a:lnR>
                    <a:lnT>
                      <a:noFill/>
                    </a:lnT>
                    <a:lnB>
                      <a:noFill/>
                    </a:lnB>
                  </a:tcPr>
                </a:tc>
              </a:tr>
              <a:tr h="171450">
                <a:tc>
                  <a:txBody>
                    <a:bodyPr/>
                    <a:lstStyle/>
                    <a:p>
                      <a:pPr algn="l" fontAlgn="b"/>
                      <a:r>
                        <a:rPr lang="en-GB" sz="1200" b="1" i="0" u="none" strike="noStrike">
                          <a:effectLst/>
                          <a:latin typeface="Arial"/>
                        </a:rPr>
                        <a:t>Meat  (6)</a:t>
                      </a:r>
                    </a:p>
                  </a:txBody>
                  <a:tcPr marL="9525" marR="9525" marT="9525" marB="0" anchor="b">
                    <a:lnL>
                      <a:noFill/>
                    </a:lnL>
                    <a:lnR>
                      <a:noFill/>
                    </a:lnR>
                    <a:lnT>
                      <a:noFill/>
                    </a:lnT>
                    <a:lnB>
                      <a:noFill/>
                    </a:lnB>
                  </a:tcPr>
                </a:tc>
                <a:tc>
                  <a:txBody>
                    <a:bodyPr/>
                    <a:lstStyle/>
                    <a:p>
                      <a:pPr algn="r" fontAlgn="b"/>
                      <a:r>
                        <a:rPr lang="en-GB" sz="1200" b="1" i="0" u="none" strike="noStrike">
                          <a:effectLst/>
                          <a:latin typeface="Arial"/>
                        </a:rPr>
                        <a:t>123</a:t>
                      </a:r>
                    </a:p>
                  </a:txBody>
                  <a:tcPr marL="9525" marR="9525" marT="9525" marB="0" anchor="b">
                    <a:lnL>
                      <a:noFill/>
                    </a:lnL>
                    <a:lnR>
                      <a:noFill/>
                    </a:lnR>
                    <a:lnT>
                      <a:noFill/>
                    </a:lnT>
                    <a:lnB>
                      <a:noFill/>
                    </a:lnB>
                  </a:tcPr>
                </a:tc>
              </a:tr>
              <a:tr h="171450">
                <a:tc>
                  <a:txBody>
                    <a:bodyPr/>
                    <a:lstStyle/>
                    <a:p>
                      <a:pPr algn="l" fontAlgn="b"/>
                      <a:r>
                        <a:rPr lang="en-GB" sz="1200" b="1" i="0" u="none" strike="noStrike">
                          <a:effectLst/>
                          <a:latin typeface="Arial"/>
                        </a:rPr>
                        <a:t>Fish  (7)</a:t>
                      </a:r>
                    </a:p>
                  </a:txBody>
                  <a:tcPr marL="9525" marR="9525" marT="9525" marB="0" anchor="b">
                    <a:lnL>
                      <a:noFill/>
                    </a:lnL>
                    <a:lnR>
                      <a:noFill/>
                    </a:lnR>
                    <a:lnT>
                      <a:noFill/>
                    </a:lnT>
                    <a:lnB>
                      <a:noFill/>
                    </a:lnB>
                  </a:tcPr>
                </a:tc>
                <a:tc>
                  <a:txBody>
                    <a:bodyPr/>
                    <a:lstStyle/>
                    <a:p>
                      <a:pPr algn="r" fontAlgn="b"/>
                      <a:r>
                        <a:rPr lang="en-GB" sz="1200" b="1" i="0" u="none" strike="noStrike">
                          <a:effectLst/>
                          <a:latin typeface="Arial"/>
                        </a:rPr>
                        <a:t>76</a:t>
                      </a:r>
                    </a:p>
                  </a:txBody>
                  <a:tcPr marL="9525" marR="9525" marT="9525" marB="0" anchor="b">
                    <a:lnL>
                      <a:noFill/>
                    </a:lnL>
                    <a:lnR>
                      <a:noFill/>
                    </a:lnR>
                    <a:lnT>
                      <a:noFill/>
                    </a:lnT>
                    <a:lnB>
                      <a:noFill/>
                    </a:lnB>
                  </a:tcPr>
                </a:tc>
              </a:tr>
              <a:tr h="171450">
                <a:tc>
                  <a:txBody>
                    <a:bodyPr/>
                    <a:lstStyle/>
                    <a:p>
                      <a:pPr algn="l" fontAlgn="b"/>
                      <a:r>
                        <a:rPr lang="en-GB" sz="1200" b="1" i="0" u="none" strike="noStrike">
                          <a:effectLst/>
                          <a:latin typeface="Arial"/>
                        </a:rPr>
                        <a:t>Milk, cheese and eggs  (8)</a:t>
                      </a:r>
                    </a:p>
                  </a:txBody>
                  <a:tcPr marL="9525" marR="9525" marT="9525" marB="0" anchor="b">
                    <a:lnL>
                      <a:noFill/>
                    </a:lnL>
                    <a:lnR>
                      <a:noFill/>
                    </a:lnR>
                    <a:lnT>
                      <a:noFill/>
                    </a:lnT>
                    <a:lnB>
                      <a:noFill/>
                    </a:lnB>
                  </a:tcPr>
                </a:tc>
                <a:tc>
                  <a:txBody>
                    <a:bodyPr/>
                    <a:lstStyle/>
                    <a:p>
                      <a:pPr algn="r" fontAlgn="b"/>
                      <a:r>
                        <a:rPr lang="en-GB" sz="1200" b="1" i="0" u="none" strike="noStrike">
                          <a:effectLst/>
                          <a:latin typeface="Arial"/>
                        </a:rPr>
                        <a:t>98</a:t>
                      </a:r>
                    </a:p>
                  </a:txBody>
                  <a:tcPr marL="9525" marR="9525" marT="9525" marB="0" anchor="b">
                    <a:lnL>
                      <a:noFill/>
                    </a:lnL>
                    <a:lnR>
                      <a:noFill/>
                    </a:lnR>
                    <a:lnT>
                      <a:noFill/>
                    </a:lnT>
                    <a:lnB>
                      <a:noFill/>
                    </a:lnB>
                  </a:tcPr>
                </a:tc>
              </a:tr>
              <a:tr h="171450">
                <a:tc>
                  <a:txBody>
                    <a:bodyPr/>
                    <a:lstStyle/>
                    <a:p>
                      <a:pPr algn="l" fontAlgn="b"/>
                      <a:r>
                        <a:rPr lang="en-GB" sz="1200" b="1" i="0" u="none" strike="noStrike">
                          <a:effectLst/>
                          <a:latin typeface="Arial"/>
                        </a:rPr>
                        <a:t>Oils and fats  (9)</a:t>
                      </a:r>
                    </a:p>
                  </a:txBody>
                  <a:tcPr marL="9525" marR="9525" marT="9525" marB="0" anchor="b">
                    <a:lnL>
                      <a:noFill/>
                    </a:lnL>
                    <a:lnR>
                      <a:noFill/>
                    </a:lnR>
                    <a:lnT>
                      <a:noFill/>
                    </a:lnT>
                    <a:lnB>
                      <a:noFill/>
                    </a:lnB>
                  </a:tcPr>
                </a:tc>
                <a:tc>
                  <a:txBody>
                    <a:bodyPr/>
                    <a:lstStyle/>
                    <a:p>
                      <a:pPr algn="r" fontAlgn="b"/>
                      <a:r>
                        <a:rPr lang="en-GB" sz="1200" b="1" i="0" u="none" strike="noStrike">
                          <a:effectLst/>
                          <a:latin typeface="Arial"/>
                        </a:rPr>
                        <a:t>95</a:t>
                      </a:r>
                    </a:p>
                  </a:txBody>
                  <a:tcPr marL="9525" marR="9525" marT="9525" marB="0" anchor="b">
                    <a:lnL>
                      <a:noFill/>
                    </a:lnL>
                    <a:lnR>
                      <a:noFill/>
                    </a:lnR>
                    <a:lnT>
                      <a:noFill/>
                    </a:lnT>
                    <a:lnB>
                      <a:noFill/>
                    </a:lnB>
                  </a:tcPr>
                </a:tc>
              </a:tr>
              <a:tr h="171450">
                <a:tc>
                  <a:txBody>
                    <a:bodyPr/>
                    <a:lstStyle/>
                    <a:p>
                      <a:pPr algn="l" fontAlgn="b"/>
                      <a:r>
                        <a:rPr lang="en-GB" sz="1200" b="1" i="0" u="none" strike="noStrike">
                          <a:effectLst/>
                          <a:latin typeface="Arial"/>
                        </a:rPr>
                        <a:t>Fruits, vegetables, potatoes  (10)</a:t>
                      </a:r>
                    </a:p>
                  </a:txBody>
                  <a:tcPr marL="9525" marR="9525" marT="9525" marB="0" anchor="b">
                    <a:lnL>
                      <a:noFill/>
                    </a:lnL>
                    <a:lnR>
                      <a:noFill/>
                    </a:lnR>
                    <a:lnT>
                      <a:noFill/>
                    </a:lnT>
                    <a:lnB>
                      <a:noFill/>
                    </a:lnB>
                  </a:tcPr>
                </a:tc>
                <a:tc>
                  <a:txBody>
                    <a:bodyPr/>
                    <a:lstStyle/>
                    <a:p>
                      <a:pPr algn="r" fontAlgn="b"/>
                      <a:r>
                        <a:rPr lang="en-GB" sz="1200" b="1" i="0" u="none" strike="noStrike">
                          <a:effectLst/>
                          <a:latin typeface="Arial"/>
                        </a:rPr>
                        <a:t>120</a:t>
                      </a:r>
                    </a:p>
                  </a:txBody>
                  <a:tcPr marL="9525" marR="9525" marT="9525" marB="0" anchor="b">
                    <a:lnL>
                      <a:noFill/>
                    </a:lnL>
                    <a:lnR>
                      <a:noFill/>
                    </a:lnR>
                    <a:lnT>
                      <a:noFill/>
                    </a:lnT>
                    <a:lnB>
                      <a:noFill/>
                    </a:lnB>
                  </a:tcPr>
                </a:tc>
              </a:tr>
              <a:tr h="171450">
                <a:tc>
                  <a:txBody>
                    <a:bodyPr/>
                    <a:lstStyle/>
                    <a:p>
                      <a:pPr algn="l" fontAlgn="b"/>
                      <a:r>
                        <a:rPr lang="en-GB" sz="1200" b="1" i="0" u="none" strike="noStrike">
                          <a:effectLst/>
                          <a:latin typeface="Arial"/>
                        </a:rPr>
                        <a:t>Other food  (11)</a:t>
                      </a:r>
                    </a:p>
                  </a:txBody>
                  <a:tcPr marL="9525" marR="9525" marT="9525" marB="0" anchor="b">
                    <a:lnL>
                      <a:noFill/>
                    </a:lnL>
                    <a:lnR>
                      <a:noFill/>
                    </a:lnR>
                    <a:lnT>
                      <a:noFill/>
                    </a:lnT>
                    <a:lnB>
                      <a:noFill/>
                    </a:lnB>
                  </a:tcPr>
                </a:tc>
                <a:tc>
                  <a:txBody>
                    <a:bodyPr/>
                    <a:lstStyle/>
                    <a:p>
                      <a:pPr algn="r" fontAlgn="b"/>
                      <a:r>
                        <a:rPr lang="en-GB" sz="1200" b="1" i="0" u="none" strike="noStrike">
                          <a:effectLst/>
                          <a:latin typeface="Arial"/>
                        </a:rPr>
                        <a:t>95</a:t>
                      </a:r>
                    </a:p>
                  </a:txBody>
                  <a:tcPr marL="9525" marR="9525" marT="9525" marB="0" anchor="b">
                    <a:lnL>
                      <a:noFill/>
                    </a:lnL>
                    <a:lnR>
                      <a:noFill/>
                    </a:lnR>
                    <a:lnT>
                      <a:noFill/>
                    </a:lnT>
                    <a:lnB>
                      <a:noFill/>
                    </a:lnB>
                  </a:tcPr>
                </a:tc>
              </a:tr>
              <a:tr h="171450">
                <a:tc>
                  <a:txBody>
                    <a:bodyPr/>
                    <a:lstStyle/>
                    <a:p>
                      <a:pPr algn="l" fontAlgn="b"/>
                      <a:r>
                        <a:rPr lang="en-GB" sz="1200" b="1" i="0" u="none" strike="noStrike">
                          <a:effectLst/>
                          <a:latin typeface="Arial"/>
                        </a:rPr>
                        <a:t>Non-alcoholic beverages  (12)</a:t>
                      </a:r>
                    </a:p>
                  </a:txBody>
                  <a:tcPr marL="9525" marR="9525" marT="9525" marB="0" anchor="b">
                    <a:lnL>
                      <a:noFill/>
                    </a:lnL>
                    <a:lnR>
                      <a:noFill/>
                    </a:lnR>
                    <a:lnT>
                      <a:noFill/>
                    </a:lnT>
                    <a:lnB>
                      <a:noFill/>
                    </a:lnB>
                  </a:tcPr>
                </a:tc>
                <a:tc>
                  <a:txBody>
                    <a:bodyPr/>
                    <a:lstStyle/>
                    <a:p>
                      <a:pPr algn="r" fontAlgn="b"/>
                      <a:r>
                        <a:rPr lang="en-GB" sz="1200" b="1" i="0" u="none" strike="noStrike">
                          <a:effectLst/>
                          <a:latin typeface="Arial"/>
                        </a:rPr>
                        <a:t>116</a:t>
                      </a:r>
                    </a:p>
                  </a:txBody>
                  <a:tcPr marL="9525" marR="9525" marT="9525" marB="0" anchor="b">
                    <a:lnL>
                      <a:noFill/>
                    </a:lnL>
                    <a:lnR>
                      <a:noFill/>
                    </a:lnR>
                    <a:lnT>
                      <a:noFill/>
                    </a:lnT>
                    <a:lnB>
                      <a:noFill/>
                    </a:lnB>
                  </a:tcPr>
                </a:tc>
              </a:tr>
              <a:tr h="171450">
                <a:tc>
                  <a:txBody>
                    <a:bodyPr/>
                    <a:lstStyle/>
                    <a:p>
                      <a:pPr algn="l" fontAlgn="b"/>
                      <a:r>
                        <a:rPr lang="en-GB" sz="1200" b="1" i="0" u="none" strike="noStrike">
                          <a:effectLst/>
                          <a:latin typeface="Arial"/>
                        </a:rPr>
                        <a:t>Alcoholic beverages, tobacco and narcotics  (13)</a:t>
                      </a:r>
                    </a:p>
                  </a:txBody>
                  <a:tcPr marL="9525" marR="9525" marT="9525" marB="0" anchor="b">
                    <a:lnL>
                      <a:noFill/>
                    </a:lnL>
                    <a:lnR>
                      <a:noFill/>
                    </a:lnR>
                    <a:lnT>
                      <a:noFill/>
                    </a:lnT>
                    <a:lnB>
                      <a:noFill/>
                    </a:lnB>
                  </a:tcPr>
                </a:tc>
                <a:tc>
                  <a:txBody>
                    <a:bodyPr/>
                    <a:lstStyle/>
                    <a:p>
                      <a:pPr algn="r" fontAlgn="b"/>
                      <a:r>
                        <a:rPr lang="en-GB" sz="1200" b="1" i="0" u="none" strike="noStrike">
                          <a:effectLst/>
                          <a:latin typeface="Arial"/>
                        </a:rPr>
                        <a:t>156</a:t>
                      </a:r>
                    </a:p>
                  </a:txBody>
                  <a:tcPr marL="9525" marR="9525" marT="9525" marB="0" anchor="b">
                    <a:lnL>
                      <a:noFill/>
                    </a:lnL>
                    <a:lnR>
                      <a:noFill/>
                    </a:lnR>
                    <a:lnT>
                      <a:noFill/>
                    </a:lnT>
                    <a:lnB>
                      <a:noFill/>
                    </a:lnB>
                  </a:tcPr>
                </a:tc>
              </a:tr>
              <a:tr h="171450">
                <a:tc>
                  <a:txBody>
                    <a:bodyPr/>
                    <a:lstStyle/>
                    <a:p>
                      <a:pPr algn="l" fontAlgn="b"/>
                      <a:r>
                        <a:rPr lang="en-GB" sz="1200" b="1" i="0" u="none" strike="noStrike">
                          <a:effectLst/>
                          <a:latin typeface="Arial"/>
                        </a:rPr>
                        <a:t>Alcoholic beverages  (14)</a:t>
                      </a:r>
                    </a:p>
                  </a:txBody>
                  <a:tcPr marL="9525" marR="9525" marT="9525" marB="0" anchor="b">
                    <a:lnL>
                      <a:noFill/>
                    </a:lnL>
                    <a:lnR>
                      <a:noFill/>
                    </a:lnR>
                    <a:lnT>
                      <a:noFill/>
                    </a:lnT>
                    <a:lnB>
                      <a:noFill/>
                    </a:lnB>
                  </a:tcPr>
                </a:tc>
                <a:tc>
                  <a:txBody>
                    <a:bodyPr/>
                    <a:lstStyle/>
                    <a:p>
                      <a:pPr algn="r" fontAlgn="b"/>
                      <a:r>
                        <a:rPr lang="en-GB" sz="1200" b="1" i="0" u="none" strike="noStrike">
                          <a:effectLst/>
                          <a:latin typeface="Arial"/>
                        </a:rPr>
                        <a:t>122</a:t>
                      </a:r>
                    </a:p>
                  </a:txBody>
                  <a:tcPr marL="9525" marR="9525" marT="9525" marB="0" anchor="b">
                    <a:lnL>
                      <a:noFill/>
                    </a:lnL>
                    <a:lnR>
                      <a:noFill/>
                    </a:lnR>
                    <a:lnT>
                      <a:noFill/>
                    </a:lnT>
                    <a:lnB>
                      <a:noFill/>
                    </a:lnB>
                  </a:tcPr>
                </a:tc>
              </a:tr>
              <a:tr h="171450">
                <a:tc>
                  <a:txBody>
                    <a:bodyPr/>
                    <a:lstStyle/>
                    <a:p>
                      <a:pPr algn="l" fontAlgn="b"/>
                      <a:r>
                        <a:rPr lang="en-GB" sz="1200" b="1" i="0" u="none" strike="noStrike">
                          <a:effectLst/>
                          <a:latin typeface="Arial"/>
                        </a:rPr>
                        <a:t>Tobacco  (15)</a:t>
                      </a:r>
                    </a:p>
                  </a:txBody>
                  <a:tcPr marL="9525" marR="9525" marT="9525" marB="0" anchor="b">
                    <a:lnL>
                      <a:noFill/>
                    </a:lnL>
                    <a:lnR>
                      <a:noFill/>
                    </a:lnR>
                    <a:lnT>
                      <a:noFill/>
                    </a:lnT>
                    <a:lnB>
                      <a:noFill/>
                    </a:lnB>
                  </a:tcPr>
                </a:tc>
                <a:tc>
                  <a:txBody>
                    <a:bodyPr/>
                    <a:lstStyle/>
                    <a:p>
                      <a:pPr algn="r" fontAlgn="b"/>
                      <a:r>
                        <a:rPr lang="en-GB" sz="1200" b="1" i="0" u="none" strike="noStrike">
                          <a:effectLst/>
                          <a:latin typeface="Arial"/>
                        </a:rPr>
                        <a:t>211</a:t>
                      </a:r>
                    </a:p>
                  </a:txBody>
                  <a:tcPr marL="9525" marR="9525" marT="9525" marB="0" anchor="b">
                    <a:lnL>
                      <a:noFill/>
                    </a:lnL>
                    <a:lnR>
                      <a:noFill/>
                    </a:lnR>
                    <a:lnT>
                      <a:noFill/>
                    </a:lnT>
                    <a:lnB>
                      <a:noFill/>
                    </a:lnB>
                  </a:tcPr>
                </a:tc>
              </a:tr>
              <a:tr h="171450">
                <a:tc>
                  <a:txBody>
                    <a:bodyPr/>
                    <a:lstStyle/>
                    <a:p>
                      <a:pPr algn="l" fontAlgn="b"/>
                      <a:r>
                        <a:rPr lang="en-GB" sz="1200" b="1" i="0" u="none" strike="noStrike">
                          <a:effectLst/>
                          <a:latin typeface="Arial"/>
                        </a:rPr>
                        <a:t>Clothing and footwear  (16)</a:t>
                      </a:r>
                    </a:p>
                  </a:txBody>
                  <a:tcPr marL="9525" marR="9525" marT="9525" marB="0" anchor="b">
                    <a:lnL>
                      <a:noFill/>
                    </a:lnL>
                    <a:lnR>
                      <a:noFill/>
                    </a:lnR>
                    <a:lnT>
                      <a:noFill/>
                    </a:lnT>
                    <a:lnB>
                      <a:noFill/>
                    </a:lnB>
                  </a:tcPr>
                </a:tc>
                <a:tc>
                  <a:txBody>
                    <a:bodyPr/>
                    <a:lstStyle/>
                    <a:p>
                      <a:pPr algn="r" fontAlgn="b"/>
                      <a:r>
                        <a:rPr lang="en-GB" sz="1200" b="1" i="0" u="none" strike="noStrike">
                          <a:effectLst/>
                          <a:latin typeface="Arial"/>
                        </a:rPr>
                        <a:t>103</a:t>
                      </a:r>
                    </a:p>
                  </a:txBody>
                  <a:tcPr marL="9525" marR="9525" marT="9525" marB="0" anchor="b">
                    <a:lnL>
                      <a:noFill/>
                    </a:lnL>
                    <a:lnR>
                      <a:noFill/>
                    </a:lnR>
                    <a:lnT>
                      <a:noFill/>
                    </a:lnT>
                    <a:lnB>
                      <a:noFill/>
                    </a:lnB>
                  </a:tcPr>
                </a:tc>
              </a:tr>
              <a:tr h="171450">
                <a:tc>
                  <a:txBody>
                    <a:bodyPr/>
                    <a:lstStyle/>
                    <a:p>
                      <a:pPr algn="l" fontAlgn="b"/>
                      <a:r>
                        <a:rPr lang="en-GB" sz="1200" b="1" i="0" u="none" strike="noStrike">
                          <a:effectLst/>
                          <a:latin typeface="Arial"/>
                        </a:rPr>
                        <a:t>Housing, water, electricity, gas and other fuels  (17)</a:t>
                      </a:r>
                    </a:p>
                  </a:txBody>
                  <a:tcPr marL="9525" marR="9525" marT="9525" marB="0" anchor="b">
                    <a:lnL>
                      <a:noFill/>
                    </a:lnL>
                    <a:lnR>
                      <a:noFill/>
                    </a:lnR>
                    <a:lnT>
                      <a:noFill/>
                    </a:lnT>
                    <a:lnB>
                      <a:noFill/>
                    </a:lnB>
                  </a:tcPr>
                </a:tc>
                <a:tc>
                  <a:txBody>
                    <a:bodyPr/>
                    <a:lstStyle/>
                    <a:p>
                      <a:pPr algn="r" fontAlgn="b"/>
                      <a:r>
                        <a:rPr lang="en-GB" sz="1200" b="1" i="0" u="none" strike="noStrike">
                          <a:effectLst/>
                          <a:latin typeface="Arial"/>
                        </a:rPr>
                        <a:t>118</a:t>
                      </a:r>
                    </a:p>
                  </a:txBody>
                  <a:tcPr marL="9525" marR="9525" marT="9525" marB="0" anchor="b">
                    <a:lnL>
                      <a:noFill/>
                    </a:lnL>
                    <a:lnR>
                      <a:noFill/>
                    </a:lnR>
                    <a:lnT>
                      <a:noFill/>
                    </a:lnT>
                    <a:lnB>
                      <a:noFill/>
                    </a:lnB>
                  </a:tcPr>
                </a:tc>
              </a:tr>
              <a:tr h="171450">
                <a:tc>
                  <a:txBody>
                    <a:bodyPr/>
                    <a:lstStyle/>
                    <a:p>
                      <a:pPr algn="l" fontAlgn="b"/>
                      <a:r>
                        <a:rPr lang="en-GB" sz="1200" b="1" i="0" u="none" strike="noStrike">
                          <a:effectLst/>
                          <a:latin typeface="Arial"/>
                        </a:rPr>
                        <a:t>Household furnishings, equipment and maintenance  (18)</a:t>
                      </a:r>
                    </a:p>
                  </a:txBody>
                  <a:tcPr marL="9525" marR="9525" marT="9525" marB="0" anchor="b">
                    <a:lnL>
                      <a:noFill/>
                    </a:lnL>
                    <a:lnR>
                      <a:noFill/>
                    </a:lnR>
                    <a:lnT>
                      <a:noFill/>
                    </a:lnT>
                    <a:lnB>
                      <a:noFill/>
                    </a:lnB>
                  </a:tcPr>
                </a:tc>
                <a:tc>
                  <a:txBody>
                    <a:bodyPr/>
                    <a:lstStyle/>
                    <a:p>
                      <a:pPr algn="r" fontAlgn="b"/>
                      <a:r>
                        <a:rPr lang="en-GB" sz="1200" b="1" i="0" u="none" strike="noStrike">
                          <a:effectLst/>
                          <a:latin typeface="Arial"/>
                        </a:rPr>
                        <a:t>106</a:t>
                      </a:r>
                    </a:p>
                  </a:txBody>
                  <a:tcPr marL="9525" marR="9525" marT="9525" marB="0" anchor="b">
                    <a:lnL>
                      <a:noFill/>
                    </a:lnL>
                    <a:lnR>
                      <a:noFill/>
                    </a:lnR>
                    <a:lnT>
                      <a:noFill/>
                    </a:lnT>
                    <a:lnB>
                      <a:noFill/>
                    </a:lnB>
                  </a:tcPr>
                </a:tc>
              </a:tr>
              <a:tr h="171450">
                <a:tc>
                  <a:txBody>
                    <a:bodyPr/>
                    <a:lstStyle/>
                    <a:p>
                      <a:pPr algn="l" fontAlgn="b"/>
                      <a:r>
                        <a:rPr lang="en-GB" sz="1200" b="1" i="0" u="none" strike="noStrike">
                          <a:effectLst/>
                          <a:latin typeface="Arial"/>
                        </a:rPr>
                        <a:t>Health  (19)</a:t>
                      </a:r>
                    </a:p>
                  </a:txBody>
                  <a:tcPr marL="9525" marR="9525" marT="9525" marB="0" anchor="b">
                    <a:lnL>
                      <a:noFill/>
                    </a:lnL>
                    <a:lnR>
                      <a:noFill/>
                    </a:lnR>
                    <a:lnT>
                      <a:noFill/>
                    </a:lnT>
                    <a:lnB>
                      <a:noFill/>
                    </a:lnB>
                  </a:tcPr>
                </a:tc>
                <a:tc>
                  <a:txBody>
                    <a:bodyPr/>
                    <a:lstStyle/>
                    <a:p>
                      <a:pPr algn="r" fontAlgn="b"/>
                      <a:r>
                        <a:rPr lang="en-GB" sz="1200" b="1" i="0" u="none" strike="noStrike">
                          <a:effectLst/>
                          <a:latin typeface="Arial"/>
                        </a:rPr>
                        <a:t>96</a:t>
                      </a:r>
                    </a:p>
                  </a:txBody>
                  <a:tcPr marL="9525" marR="9525" marT="9525" marB="0" anchor="b">
                    <a:lnL>
                      <a:noFill/>
                    </a:lnL>
                    <a:lnR>
                      <a:noFill/>
                    </a:lnR>
                    <a:lnT>
                      <a:noFill/>
                    </a:lnT>
                    <a:lnB>
                      <a:noFill/>
                    </a:lnB>
                  </a:tcPr>
                </a:tc>
              </a:tr>
              <a:tr h="171450">
                <a:tc>
                  <a:txBody>
                    <a:bodyPr/>
                    <a:lstStyle/>
                    <a:p>
                      <a:pPr algn="l" fontAlgn="b"/>
                      <a:r>
                        <a:rPr lang="en-GB" sz="1200" b="1" i="0" u="none" strike="noStrike">
                          <a:effectLst/>
                          <a:latin typeface="Arial"/>
                        </a:rPr>
                        <a:t>Transport  (20)</a:t>
                      </a:r>
                    </a:p>
                  </a:txBody>
                  <a:tcPr marL="9525" marR="9525" marT="9525" marB="0" anchor="b">
                    <a:lnL>
                      <a:noFill/>
                    </a:lnL>
                    <a:lnR>
                      <a:noFill/>
                    </a:lnR>
                    <a:lnT>
                      <a:noFill/>
                    </a:lnT>
                    <a:lnB>
                      <a:noFill/>
                    </a:lnB>
                  </a:tcPr>
                </a:tc>
                <a:tc>
                  <a:txBody>
                    <a:bodyPr/>
                    <a:lstStyle/>
                    <a:p>
                      <a:pPr algn="r" fontAlgn="b"/>
                      <a:r>
                        <a:rPr lang="en-GB" sz="1200" b="1" i="0" u="none" strike="noStrike">
                          <a:effectLst/>
                          <a:latin typeface="Arial"/>
                        </a:rPr>
                        <a:t>131</a:t>
                      </a:r>
                    </a:p>
                  </a:txBody>
                  <a:tcPr marL="9525" marR="9525" marT="9525" marB="0" anchor="b">
                    <a:lnL>
                      <a:noFill/>
                    </a:lnL>
                    <a:lnR>
                      <a:noFill/>
                    </a:lnR>
                    <a:lnT>
                      <a:noFill/>
                    </a:lnT>
                    <a:lnB>
                      <a:noFill/>
                    </a:lnB>
                  </a:tcPr>
                </a:tc>
              </a:tr>
              <a:tr h="171450">
                <a:tc>
                  <a:txBody>
                    <a:bodyPr/>
                    <a:lstStyle/>
                    <a:p>
                      <a:pPr algn="l" fontAlgn="b"/>
                      <a:r>
                        <a:rPr lang="en-GB" sz="1200" b="1" i="0" u="none" strike="noStrike">
                          <a:effectLst/>
                          <a:latin typeface="Arial"/>
                        </a:rPr>
                        <a:t>Personal transport equipment  (21)</a:t>
                      </a:r>
                    </a:p>
                  </a:txBody>
                  <a:tcPr marL="9525" marR="9525" marT="9525" marB="0" anchor="b">
                    <a:lnL>
                      <a:noFill/>
                    </a:lnL>
                    <a:lnR>
                      <a:noFill/>
                    </a:lnR>
                    <a:lnT>
                      <a:noFill/>
                    </a:lnT>
                    <a:lnB>
                      <a:noFill/>
                    </a:lnB>
                  </a:tcPr>
                </a:tc>
                <a:tc>
                  <a:txBody>
                    <a:bodyPr/>
                    <a:lstStyle/>
                    <a:p>
                      <a:pPr algn="r" fontAlgn="b"/>
                      <a:r>
                        <a:rPr lang="en-GB" sz="1200" b="1" i="0" u="none" strike="noStrike">
                          <a:effectLst/>
                          <a:latin typeface="Arial"/>
                        </a:rPr>
                        <a:t>108</a:t>
                      </a:r>
                    </a:p>
                  </a:txBody>
                  <a:tcPr marL="9525" marR="9525" marT="9525" marB="0" anchor="b">
                    <a:lnL>
                      <a:noFill/>
                    </a:lnL>
                    <a:lnR>
                      <a:noFill/>
                    </a:lnR>
                    <a:lnT>
                      <a:noFill/>
                    </a:lnT>
                    <a:lnB>
                      <a:noFill/>
                    </a:lnB>
                  </a:tcPr>
                </a:tc>
              </a:tr>
              <a:tr h="171450">
                <a:tc>
                  <a:txBody>
                    <a:bodyPr/>
                    <a:lstStyle/>
                    <a:p>
                      <a:pPr algn="l" fontAlgn="b"/>
                      <a:r>
                        <a:rPr lang="en-GB" sz="1200" b="1" i="0" u="none" strike="noStrike">
                          <a:effectLst/>
                          <a:latin typeface="Arial"/>
                        </a:rPr>
                        <a:t>Communication  (22)</a:t>
                      </a:r>
                    </a:p>
                  </a:txBody>
                  <a:tcPr marL="9525" marR="9525" marT="9525" marB="0" anchor="b">
                    <a:lnL>
                      <a:noFill/>
                    </a:lnL>
                    <a:lnR>
                      <a:noFill/>
                    </a:lnR>
                    <a:lnT>
                      <a:noFill/>
                    </a:lnT>
                    <a:lnB>
                      <a:noFill/>
                    </a:lnB>
                  </a:tcPr>
                </a:tc>
                <a:tc>
                  <a:txBody>
                    <a:bodyPr/>
                    <a:lstStyle/>
                    <a:p>
                      <a:pPr algn="r" fontAlgn="b"/>
                      <a:r>
                        <a:rPr lang="en-GB" sz="1200" b="1" i="0" u="none" strike="noStrike">
                          <a:effectLst/>
                          <a:latin typeface="Arial"/>
                        </a:rPr>
                        <a:t>97</a:t>
                      </a:r>
                    </a:p>
                  </a:txBody>
                  <a:tcPr marL="9525" marR="9525" marT="9525" marB="0" anchor="b">
                    <a:lnL>
                      <a:noFill/>
                    </a:lnL>
                    <a:lnR>
                      <a:noFill/>
                    </a:lnR>
                    <a:lnT>
                      <a:noFill/>
                    </a:lnT>
                    <a:lnB>
                      <a:noFill/>
                    </a:lnB>
                  </a:tcPr>
                </a:tc>
              </a:tr>
              <a:tr h="171450">
                <a:tc>
                  <a:txBody>
                    <a:bodyPr/>
                    <a:lstStyle/>
                    <a:p>
                      <a:pPr algn="l" fontAlgn="b"/>
                      <a:r>
                        <a:rPr lang="en-GB" sz="1200" b="1" i="0" u="none" strike="noStrike">
                          <a:effectLst/>
                          <a:latin typeface="Arial"/>
                        </a:rPr>
                        <a:t>Recreation and culture  (23)</a:t>
                      </a:r>
                    </a:p>
                  </a:txBody>
                  <a:tcPr marL="9525" marR="9525" marT="9525" marB="0" anchor="b">
                    <a:lnL>
                      <a:noFill/>
                    </a:lnL>
                    <a:lnR>
                      <a:noFill/>
                    </a:lnR>
                    <a:lnT>
                      <a:noFill/>
                    </a:lnT>
                    <a:lnB>
                      <a:noFill/>
                    </a:lnB>
                  </a:tcPr>
                </a:tc>
                <a:tc>
                  <a:txBody>
                    <a:bodyPr/>
                    <a:lstStyle/>
                    <a:p>
                      <a:pPr algn="r" fontAlgn="b"/>
                      <a:r>
                        <a:rPr lang="en-GB" sz="1200" b="1" i="0" u="none" strike="noStrike">
                          <a:effectLst/>
                          <a:latin typeface="Arial"/>
                        </a:rPr>
                        <a:t>114</a:t>
                      </a:r>
                    </a:p>
                  </a:txBody>
                  <a:tcPr marL="9525" marR="9525" marT="9525" marB="0" anchor="b">
                    <a:lnL>
                      <a:noFill/>
                    </a:lnL>
                    <a:lnR>
                      <a:noFill/>
                    </a:lnR>
                    <a:lnT>
                      <a:noFill/>
                    </a:lnT>
                    <a:lnB>
                      <a:noFill/>
                    </a:lnB>
                  </a:tcPr>
                </a:tc>
              </a:tr>
              <a:tr h="171450">
                <a:tc>
                  <a:txBody>
                    <a:bodyPr/>
                    <a:lstStyle/>
                    <a:p>
                      <a:pPr algn="l" fontAlgn="b"/>
                      <a:r>
                        <a:rPr lang="en-GB" sz="1200" b="1" i="0" u="none" strike="noStrike">
                          <a:effectLst/>
                          <a:latin typeface="Arial"/>
                        </a:rPr>
                        <a:t>Education  (24)</a:t>
                      </a:r>
                    </a:p>
                  </a:txBody>
                  <a:tcPr marL="9525" marR="9525" marT="9525" marB="0" anchor="b">
                    <a:lnL>
                      <a:noFill/>
                    </a:lnL>
                    <a:lnR>
                      <a:noFill/>
                    </a:lnR>
                    <a:lnT>
                      <a:noFill/>
                    </a:lnT>
                    <a:lnB>
                      <a:noFill/>
                    </a:lnB>
                  </a:tcPr>
                </a:tc>
                <a:tc>
                  <a:txBody>
                    <a:bodyPr/>
                    <a:lstStyle/>
                    <a:p>
                      <a:pPr algn="r" fontAlgn="b"/>
                      <a:r>
                        <a:rPr lang="en-GB" sz="1200" b="1" i="0" u="none" strike="noStrike">
                          <a:effectLst/>
                          <a:latin typeface="Arial"/>
                        </a:rPr>
                        <a:t>108</a:t>
                      </a:r>
                    </a:p>
                  </a:txBody>
                  <a:tcPr marL="9525" marR="9525" marT="9525" marB="0" anchor="b">
                    <a:lnL>
                      <a:noFill/>
                    </a:lnL>
                    <a:lnR>
                      <a:noFill/>
                    </a:lnR>
                    <a:lnT>
                      <a:noFill/>
                    </a:lnT>
                    <a:lnB>
                      <a:noFill/>
                    </a:lnB>
                  </a:tcPr>
                </a:tc>
              </a:tr>
              <a:tr h="171450">
                <a:tc>
                  <a:txBody>
                    <a:bodyPr/>
                    <a:lstStyle/>
                    <a:p>
                      <a:pPr algn="l" fontAlgn="b"/>
                      <a:r>
                        <a:rPr lang="en-GB" sz="1200" b="1" i="0" u="none" strike="noStrike">
                          <a:effectLst/>
                          <a:latin typeface="Arial"/>
                        </a:rPr>
                        <a:t>Restaurants and hotels  (25)</a:t>
                      </a:r>
                    </a:p>
                  </a:txBody>
                  <a:tcPr marL="9525" marR="9525" marT="9525" marB="0" anchor="b">
                    <a:lnL>
                      <a:noFill/>
                    </a:lnL>
                    <a:lnR>
                      <a:noFill/>
                    </a:lnR>
                    <a:lnT>
                      <a:noFill/>
                    </a:lnT>
                    <a:lnB>
                      <a:noFill/>
                    </a:lnB>
                  </a:tcPr>
                </a:tc>
                <a:tc>
                  <a:txBody>
                    <a:bodyPr/>
                    <a:lstStyle/>
                    <a:p>
                      <a:pPr algn="r" fontAlgn="b"/>
                      <a:r>
                        <a:rPr lang="en-GB" sz="1200" b="1" i="0" u="none" strike="noStrike">
                          <a:effectLst/>
                          <a:latin typeface="Arial"/>
                        </a:rPr>
                        <a:t>112</a:t>
                      </a:r>
                    </a:p>
                  </a:txBody>
                  <a:tcPr marL="9525" marR="9525" marT="9525" marB="0" anchor="b">
                    <a:lnL>
                      <a:noFill/>
                    </a:lnL>
                    <a:lnR>
                      <a:noFill/>
                    </a:lnR>
                    <a:lnT>
                      <a:noFill/>
                    </a:lnT>
                    <a:lnB>
                      <a:noFill/>
                    </a:lnB>
                  </a:tcPr>
                </a:tc>
              </a:tr>
              <a:tr h="171450">
                <a:tc>
                  <a:txBody>
                    <a:bodyPr/>
                    <a:lstStyle/>
                    <a:p>
                      <a:pPr algn="l" fontAlgn="b"/>
                      <a:r>
                        <a:rPr lang="en-GB" sz="1200" b="1" i="0" u="none" strike="noStrike">
                          <a:effectLst/>
                          <a:latin typeface="Arial"/>
                        </a:rPr>
                        <a:t>Miscellaneous goods and services  (26)</a:t>
                      </a:r>
                    </a:p>
                  </a:txBody>
                  <a:tcPr marL="9525" marR="9525" marT="9525" marB="0" anchor="b">
                    <a:lnL>
                      <a:noFill/>
                    </a:lnL>
                    <a:lnR>
                      <a:noFill/>
                    </a:lnR>
                    <a:lnT>
                      <a:noFill/>
                    </a:lnT>
                    <a:lnB>
                      <a:noFill/>
                    </a:lnB>
                  </a:tcPr>
                </a:tc>
                <a:tc>
                  <a:txBody>
                    <a:bodyPr/>
                    <a:lstStyle/>
                    <a:p>
                      <a:pPr algn="r" fontAlgn="b"/>
                      <a:r>
                        <a:rPr lang="en-GB" sz="1200" b="1" i="0" u="none" strike="noStrike" dirty="0">
                          <a:effectLst/>
                          <a:latin typeface="Arial"/>
                        </a:rPr>
                        <a:t>115</a:t>
                      </a:r>
                    </a:p>
                  </a:txBody>
                  <a:tcPr marL="9525" marR="9525" marT="9525" marB="0" anchor="b">
                    <a:lnL>
                      <a:noFill/>
                    </a:lnL>
                    <a:lnR>
                      <a:noFill/>
                    </a:lnR>
                    <a:lnT>
                      <a:noFill/>
                    </a:lnT>
                    <a:lnB>
                      <a:noFill/>
                    </a:lnB>
                  </a:tcPr>
                </a:tc>
              </a:tr>
            </a:tbl>
          </a:graphicData>
        </a:graphic>
      </p:graphicFrame>
      <p:sp>
        <p:nvSpPr>
          <p:cNvPr id="8" name="TextBox 7"/>
          <p:cNvSpPr txBox="1"/>
          <p:nvPr/>
        </p:nvSpPr>
        <p:spPr>
          <a:xfrm>
            <a:off x="478798" y="1208946"/>
            <a:ext cx="1931939" cy="307777"/>
          </a:xfrm>
          <a:prstGeom prst="rect">
            <a:avLst/>
          </a:prstGeom>
          <a:noFill/>
        </p:spPr>
        <p:txBody>
          <a:bodyPr wrap="none" rtlCol="0">
            <a:spAutoFit/>
          </a:bodyPr>
          <a:lstStyle/>
          <a:p>
            <a:r>
              <a:rPr lang="en-GB" dirty="0" smtClean="0"/>
              <a:t>OECD average = 100</a:t>
            </a:r>
            <a:endParaRPr lang="en-GB" dirty="0"/>
          </a:p>
        </p:txBody>
      </p:sp>
    </p:spTree>
    <p:extLst>
      <p:ext uri="{BB962C8B-B14F-4D97-AF65-F5344CB8AC3E}">
        <p14:creationId xmlns:p14="http://schemas.microsoft.com/office/powerpoint/2010/main" val="444613759"/>
      </p:ext>
    </p:extLst>
  </p:cSld>
  <p:clrMapOvr>
    <a:masterClrMapping/>
  </p:clrMapOvr>
  <p:transition>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a:extLst>
              <a:ext uri="{28A0092B-C50C-407E-A947-70E740481C1C}">
                <a14:useLocalDpi xmlns:a14="http://schemas.microsoft.com/office/drawing/2010/main" val="0"/>
              </a:ext>
            </a:extLst>
          </a:blip>
          <a:srcRect/>
          <a:stretch>
            <a:fillRect/>
          </a:stretch>
        </p:blipFill>
        <p:spPr bwMode="auto">
          <a:xfrm>
            <a:off x="1736203" y="1030148"/>
            <a:ext cx="6099858" cy="4676172"/>
          </a:xfrm>
          <a:prstGeom prst="rect">
            <a:avLst/>
          </a:prstGeom>
          <a:noFill/>
          <a:ln>
            <a:noFill/>
          </a:ln>
        </p:spPr>
      </p:pic>
      <p:sp>
        <p:nvSpPr>
          <p:cNvPr id="3" name="Rectangle 2"/>
          <p:cNvSpPr/>
          <p:nvPr/>
        </p:nvSpPr>
        <p:spPr>
          <a:xfrm>
            <a:off x="1006515" y="479705"/>
            <a:ext cx="8079612" cy="307777"/>
          </a:xfrm>
          <a:prstGeom prst="rect">
            <a:avLst/>
          </a:prstGeom>
        </p:spPr>
        <p:txBody>
          <a:bodyPr wrap="square">
            <a:spAutoFit/>
          </a:bodyPr>
          <a:lstStyle/>
          <a:p>
            <a:r>
              <a:rPr lang="en-GB" dirty="0"/>
              <a:t>Regional population density, the Netherlands, Switzerland, Germany, </a:t>
            </a:r>
            <a:r>
              <a:rPr lang="en-GB" dirty="0" smtClean="0"/>
              <a:t>Belgium </a:t>
            </a:r>
            <a:r>
              <a:rPr lang="en-GB" dirty="0"/>
              <a:t>and the UK</a:t>
            </a:r>
            <a:endParaRPr lang="en-GB" dirty="0"/>
          </a:p>
        </p:txBody>
      </p:sp>
      <p:pic>
        <p:nvPicPr>
          <p:cNvPr id="4" name="Picture 3"/>
          <p:cNvPicPr/>
          <p:nvPr/>
        </p:nvPicPr>
        <p:blipFill>
          <a:blip r:embed="rId3">
            <a:extLst>
              <a:ext uri="{28A0092B-C50C-407E-A947-70E740481C1C}">
                <a14:useLocalDpi xmlns:a14="http://schemas.microsoft.com/office/drawing/2010/main" val="0"/>
              </a:ext>
            </a:extLst>
          </a:blip>
          <a:srcRect/>
          <a:stretch>
            <a:fillRect/>
          </a:stretch>
        </p:blipFill>
        <p:spPr bwMode="auto">
          <a:xfrm>
            <a:off x="1633537" y="5959274"/>
            <a:ext cx="4810125" cy="495300"/>
          </a:xfrm>
          <a:prstGeom prst="rect">
            <a:avLst/>
          </a:prstGeom>
          <a:noFill/>
          <a:ln>
            <a:noFill/>
          </a:ln>
        </p:spPr>
      </p:pic>
    </p:spTree>
    <p:extLst>
      <p:ext uri="{BB962C8B-B14F-4D97-AF65-F5344CB8AC3E}">
        <p14:creationId xmlns:p14="http://schemas.microsoft.com/office/powerpoint/2010/main" val="3886964323"/>
      </p:ext>
    </p:extLst>
  </p:cSld>
  <p:clrMapOvr>
    <a:masterClrMapping/>
  </p:clrMapOvr>
  <p:transition>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17220" y="647699"/>
            <a:ext cx="9589770" cy="428625"/>
          </a:xfrm>
          <a:prstGeom prst="rect">
            <a:avLst/>
          </a:prstGeom>
        </p:spPr>
        <p:txBody>
          <a:bodyPr/>
          <a:lstStyle>
            <a:lvl1pPr algn="l" rtl="0" fontAlgn="base">
              <a:spcBef>
                <a:spcPct val="0"/>
              </a:spcBef>
              <a:spcAft>
                <a:spcPct val="0"/>
              </a:spcAft>
              <a:defRPr sz="1600" b="1">
                <a:solidFill>
                  <a:srgbClr val="49849B"/>
                </a:solidFill>
                <a:latin typeface="+mj-lt"/>
                <a:ea typeface="+mj-ea"/>
                <a:cs typeface="+mj-cs"/>
              </a:defRPr>
            </a:lvl1pPr>
            <a:lvl2pPr algn="l" rtl="0" fontAlgn="base">
              <a:spcBef>
                <a:spcPct val="0"/>
              </a:spcBef>
              <a:spcAft>
                <a:spcPct val="0"/>
              </a:spcAft>
              <a:defRPr sz="1600" b="1">
                <a:solidFill>
                  <a:srgbClr val="49849B"/>
                </a:solidFill>
                <a:latin typeface="Arial Rounded MT Bold" pitchFamily="34" charset="0"/>
              </a:defRPr>
            </a:lvl2pPr>
            <a:lvl3pPr algn="l" rtl="0" fontAlgn="base">
              <a:spcBef>
                <a:spcPct val="0"/>
              </a:spcBef>
              <a:spcAft>
                <a:spcPct val="0"/>
              </a:spcAft>
              <a:defRPr sz="1600" b="1">
                <a:solidFill>
                  <a:srgbClr val="49849B"/>
                </a:solidFill>
                <a:latin typeface="Arial Rounded MT Bold" pitchFamily="34" charset="0"/>
              </a:defRPr>
            </a:lvl3pPr>
            <a:lvl4pPr algn="l" rtl="0" fontAlgn="base">
              <a:spcBef>
                <a:spcPct val="0"/>
              </a:spcBef>
              <a:spcAft>
                <a:spcPct val="0"/>
              </a:spcAft>
              <a:defRPr sz="1600" b="1">
                <a:solidFill>
                  <a:srgbClr val="49849B"/>
                </a:solidFill>
                <a:latin typeface="Arial Rounded MT Bold" pitchFamily="34" charset="0"/>
              </a:defRPr>
            </a:lvl4pPr>
            <a:lvl5pPr algn="l" rtl="0" fontAlgn="base">
              <a:spcBef>
                <a:spcPct val="0"/>
              </a:spcBef>
              <a:spcAft>
                <a:spcPct val="0"/>
              </a:spcAft>
              <a:defRPr sz="1600" b="1">
                <a:solidFill>
                  <a:srgbClr val="49849B"/>
                </a:solidFill>
                <a:latin typeface="Arial Rounded MT Bold" pitchFamily="34" charset="0"/>
              </a:defRPr>
            </a:lvl5pPr>
            <a:lvl6pPr marL="457200" algn="l" rtl="0" fontAlgn="base">
              <a:spcBef>
                <a:spcPct val="0"/>
              </a:spcBef>
              <a:spcAft>
                <a:spcPct val="0"/>
              </a:spcAft>
              <a:defRPr sz="1600" b="1">
                <a:solidFill>
                  <a:srgbClr val="49849B"/>
                </a:solidFill>
                <a:latin typeface="Arial Rounded MT Bold" pitchFamily="34" charset="0"/>
              </a:defRPr>
            </a:lvl6pPr>
            <a:lvl7pPr marL="914400" algn="l" rtl="0" fontAlgn="base">
              <a:spcBef>
                <a:spcPct val="0"/>
              </a:spcBef>
              <a:spcAft>
                <a:spcPct val="0"/>
              </a:spcAft>
              <a:defRPr sz="1600" b="1">
                <a:solidFill>
                  <a:srgbClr val="49849B"/>
                </a:solidFill>
                <a:latin typeface="Arial Rounded MT Bold" pitchFamily="34" charset="0"/>
              </a:defRPr>
            </a:lvl7pPr>
            <a:lvl8pPr marL="1371600" algn="l" rtl="0" fontAlgn="base">
              <a:spcBef>
                <a:spcPct val="0"/>
              </a:spcBef>
              <a:spcAft>
                <a:spcPct val="0"/>
              </a:spcAft>
              <a:defRPr sz="1600" b="1">
                <a:solidFill>
                  <a:srgbClr val="49849B"/>
                </a:solidFill>
                <a:latin typeface="Arial Rounded MT Bold" pitchFamily="34" charset="0"/>
              </a:defRPr>
            </a:lvl8pPr>
            <a:lvl9pPr marL="1828800" algn="l" rtl="0" fontAlgn="base">
              <a:spcBef>
                <a:spcPct val="0"/>
              </a:spcBef>
              <a:spcAft>
                <a:spcPct val="0"/>
              </a:spcAft>
              <a:defRPr sz="1600" b="1">
                <a:solidFill>
                  <a:srgbClr val="49849B"/>
                </a:solidFill>
                <a:latin typeface="Arial Rounded MT Bold" pitchFamily="34" charset="0"/>
              </a:defRPr>
            </a:lvl9pPr>
          </a:lstStyle>
          <a:p>
            <a:r>
              <a:rPr lang="en-GB" sz="2400" dirty="0" smtClean="0"/>
              <a:t>The gains from a counter inflation policy</a:t>
            </a:r>
            <a:endParaRPr lang="en-GB" sz="2400" dirty="0"/>
          </a:p>
        </p:txBody>
      </p:sp>
      <p:sp>
        <p:nvSpPr>
          <p:cNvPr id="3" name="Rectangle 2"/>
          <p:cNvSpPr/>
          <p:nvPr/>
        </p:nvSpPr>
        <p:spPr>
          <a:xfrm>
            <a:off x="857250" y="629600"/>
            <a:ext cx="8618220" cy="4521238"/>
          </a:xfrm>
          <a:prstGeom prst="rect">
            <a:avLst/>
          </a:prstGeom>
        </p:spPr>
        <p:txBody>
          <a:bodyPr wrap="square">
            <a:spAutoFit/>
          </a:bodyPr>
          <a:lstStyle/>
          <a:p>
            <a:endParaRPr lang="en-GB" sz="2800" dirty="0">
              <a:latin typeface="+mn-lt"/>
            </a:endParaRPr>
          </a:p>
          <a:p>
            <a:pPr lvl="0"/>
            <a:endParaRPr lang="en-GB" sz="2800" dirty="0" smtClean="0">
              <a:latin typeface="+mn-lt"/>
            </a:endParaRPr>
          </a:p>
          <a:p>
            <a:pPr lvl="0"/>
            <a:endParaRPr lang="en-GB" sz="2800" dirty="0">
              <a:latin typeface="+mn-lt"/>
            </a:endParaRPr>
          </a:p>
          <a:p>
            <a:pPr lvl="0"/>
            <a:endParaRPr lang="en-GB" sz="2800" dirty="0">
              <a:latin typeface="+mn-lt"/>
            </a:endParaRPr>
          </a:p>
          <a:p>
            <a:pPr marL="457200" lvl="0" indent="-457200">
              <a:spcBef>
                <a:spcPts val="1800"/>
              </a:spcBef>
              <a:spcAft>
                <a:spcPts val="1800"/>
              </a:spcAft>
              <a:buFont typeface="Arial" pitchFamily="34" charset="0"/>
              <a:buChar char="•"/>
            </a:pPr>
            <a:r>
              <a:rPr lang="en-GB" sz="2800" dirty="0" smtClean="0">
                <a:latin typeface="+mn-lt"/>
              </a:rPr>
              <a:t>Prices lower by 8%</a:t>
            </a:r>
          </a:p>
          <a:p>
            <a:pPr marL="457200" lvl="0" indent="-457200">
              <a:spcBef>
                <a:spcPts val="1800"/>
              </a:spcBef>
              <a:spcAft>
                <a:spcPts val="1800"/>
              </a:spcAft>
              <a:buFont typeface="Arial" pitchFamily="34" charset="0"/>
              <a:buChar char="•"/>
            </a:pPr>
            <a:r>
              <a:rPr lang="en-GB" sz="2800" dirty="0" smtClean="0">
                <a:latin typeface="+mn-lt"/>
              </a:rPr>
              <a:t>Real income gain of £2,000 per household</a:t>
            </a:r>
          </a:p>
          <a:p>
            <a:pPr marL="457200" lvl="0" indent="-457200">
              <a:spcBef>
                <a:spcPts val="1800"/>
              </a:spcBef>
              <a:spcAft>
                <a:spcPts val="1800"/>
              </a:spcAft>
              <a:buFont typeface="Arial" pitchFamily="34" charset="0"/>
              <a:buChar char="•"/>
            </a:pPr>
            <a:r>
              <a:rPr lang="en-GB" sz="2800" dirty="0" smtClean="0">
                <a:latin typeface="+mn-lt"/>
              </a:rPr>
              <a:t>GDP 15% higher after 10 years</a:t>
            </a:r>
            <a:endParaRPr lang="en-GB" sz="2800" dirty="0" smtClean="0">
              <a:latin typeface="+mn-lt"/>
            </a:endParaRPr>
          </a:p>
        </p:txBody>
      </p:sp>
    </p:spTree>
    <p:extLst>
      <p:ext uri="{BB962C8B-B14F-4D97-AF65-F5344CB8AC3E}">
        <p14:creationId xmlns:p14="http://schemas.microsoft.com/office/powerpoint/2010/main" val="1640770652"/>
      </p:ext>
    </p:extLst>
  </p:cSld>
  <p:clrMapOvr>
    <a:masterClrMapping/>
  </p:clrMapOvr>
  <p:transition>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9298" name="Rectangle 2"/>
          <p:cNvSpPr>
            <a:spLocks noGrp="1" noChangeArrowheads="1"/>
          </p:cNvSpPr>
          <p:nvPr>
            <p:ph type="ctrTitle"/>
          </p:nvPr>
        </p:nvSpPr>
        <p:spPr>
          <a:xfrm>
            <a:off x="0" y="2152650"/>
            <a:ext cx="9906000" cy="1701800"/>
          </a:xfrm>
        </p:spPr>
        <p:txBody>
          <a:bodyPr/>
          <a:lstStyle/>
          <a:p>
            <a:r>
              <a:rPr lang="en-US" sz="2800" dirty="0" smtClean="0">
                <a:solidFill>
                  <a:srgbClr val="FF0000"/>
                </a:solidFill>
              </a:rPr>
              <a:t/>
            </a:r>
            <a:br>
              <a:rPr lang="en-US" sz="2800" dirty="0" smtClean="0">
                <a:solidFill>
                  <a:srgbClr val="FF0000"/>
                </a:solidFill>
              </a:rPr>
            </a:br>
            <a:r>
              <a:rPr lang="en-US" sz="2800" dirty="0"/>
              <a:t/>
            </a:r>
            <a:br>
              <a:rPr lang="en-US" sz="2800" dirty="0"/>
            </a:br>
            <a:r>
              <a:rPr lang="en-US" sz="3200" dirty="0" smtClean="0"/>
              <a:t>How to make Western economies more competitive</a:t>
            </a:r>
            <a:r>
              <a:rPr lang="en-GB" sz="2800" dirty="0"/>
              <a:t/>
            </a:r>
            <a:br>
              <a:rPr lang="en-GB" sz="2800" dirty="0"/>
            </a:br>
            <a:endParaRPr lang="en-US" sz="1400" dirty="0">
              <a:latin typeface="Arial Narrow" pitchFamily="34" charset="0"/>
            </a:endParaRPr>
          </a:p>
        </p:txBody>
      </p:sp>
      <p:sp>
        <p:nvSpPr>
          <p:cNvPr id="1719299" name="Rectangle 3"/>
          <p:cNvSpPr>
            <a:spLocks noGrp="1" noChangeArrowheads="1"/>
          </p:cNvSpPr>
          <p:nvPr>
            <p:ph type="subTitle" idx="1"/>
          </p:nvPr>
        </p:nvSpPr>
        <p:spPr>
          <a:xfrm>
            <a:off x="0" y="4166235"/>
            <a:ext cx="9906000" cy="1384300"/>
          </a:xfrm>
        </p:spPr>
        <p:txBody>
          <a:bodyPr/>
          <a:lstStyle/>
          <a:p>
            <a:pPr>
              <a:spcAft>
                <a:spcPct val="0"/>
              </a:spcAft>
            </a:pPr>
            <a:r>
              <a:rPr lang="en-US" sz="2000" b="1" dirty="0" smtClean="0">
                <a:latin typeface="Arial Narrow" pitchFamily="34" charset="0"/>
              </a:rPr>
              <a:t>Fourth </a:t>
            </a:r>
            <a:r>
              <a:rPr lang="en-US" sz="2000" b="1" dirty="0" smtClean="0">
                <a:latin typeface="Arial Narrow" pitchFamily="34" charset="0"/>
              </a:rPr>
              <a:t>Gresham Lecture</a:t>
            </a:r>
          </a:p>
          <a:p>
            <a:pPr>
              <a:spcAft>
                <a:spcPct val="0"/>
              </a:spcAft>
            </a:pPr>
            <a:r>
              <a:rPr lang="en-US" sz="2000" dirty="0" smtClean="0">
                <a:latin typeface="Arial Narrow" pitchFamily="34" charset="0"/>
              </a:rPr>
              <a:t>Douglas McWilliams</a:t>
            </a:r>
          </a:p>
          <a:p>
            <a:pPr>
              <a:spcAft>
                <a:spcPct val="0"/>
              </a:spcAft>
            </a:pPr>
            <a:r>
              <a:rPr lang="en-US" sz="2000" b="1" dirty="0" smtClean="0">
                <a:latin typeface="Arial Narrow" pitchFamily="34" charset="0"/>
              </a:rPr>
              <a:t>Mercers School Memorial Professor of Commerce at Gresham </a:t>
            </a:r>
            <a:r>
              <a:rPr lang="en-US" sz="2000" b="1" dirty="0" smtClean="0">
                <a:latin typeface="Arial Narrow" pitchFamily="34" charset="0"/>
              </a:rPr>
              <a:t>College</a:t>
            </a:r>
            <a:endParaRPr lang="en-US" sz="2000" b="1" dirty="0" smtClean="0">
              <a:latin typeface="Arial Narrow" pitchFamily="34" charset="0"/>
            </a:endParaRPr>
          </a:p>
        </p:txBody>
      </p:sp>
      <p:sp>
        <p:nvSpPr>
          <p:cNvPr id="1719303" name="Rectangle 7"/>
          <p:cNvSpPr>
            <a:spLocks noChangeArrowheads="1"/>
          </p:cNvSpPr>
          <p:nvPr/>
        </p:nvSpPr>
        <p:spPr bwMode="auto">
          <a:xfrm>
            <a:off x="1485900" y="5756275"/>
            <a:ext cx="6934200"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spcBef>
                <a:spcPct val="0"/>
              </a:spcBef>
            </a:pPr>
            <a:r>
              <a:rPr lang="en-US" sz="1000" dirty="0">
                <a:latin typeface="Arial Narrow" pitchFamily="34" charset="0"/>
              </a:rPr>
              <a:t>C</a:t>
            </a:r>
            <a:r>
              <a:rPr lang="en-US" sz="1000" dirty="0" smtClean="0">
                <a:latin typeface="Arial Narrow" pitchFamily="34" charset="0"/>
              </a:rPr>
              <a:t>entre </a:t>
            </a:r>
            <a:r>
              <a:rPr lang="en-US" sz="1000" dirty="0">
                <a:latin typeface="Arial Narrow" pitchFamily="34" charset="0"/>
              </a:rPr>
              <a:t>for </a:t>
            </a:r>
            <a:r>
              <a:rPr lang="en-US" sz="1000" dirty="0" smtClean="0">
                <a:latin typeface="Arial Narrow" pitchFamily="34" charset="0"/>
              </a:rPr>
              <a:t>economics </a:t>
            </a:r>
            <a:r>
              <a:rPr lang="en-US" sz="1000" dirty="0">
                <a:latin typeface="Arial Narrow" pitchFamily="34" charset="0"/>
              </a:rPr>
              <a:t>and business research ltd</a:t>
            </a:r>
          </a:p>
          <a:p>
            <a:pPr algn="ctr">
              <a:spcBef>
                <a:spcPct val="0"/>
              </a:spcBef>
            </a:pPr>
            <a:endParaRPr lang="en-US" sz="1000" dirty="0">
              <a:latin typeface="Arial Narrow" pitchFamily="34" charset="0"/>
            </a:endParaRPr>
          </a:p>
          <a:p>
            <a:pPr algn="ctr">
              <a:spcBef>
                <a:spcPct val="0"/>
              </a:spcBef>
            </a:pPr>
            <a:r>
              <a:rPr lang="en-US" sz="1000" b="0" dirty="0">
                <a:latin typeface="Arial Narrow" pitchFamily="34" charset="0"/>
              </a:rPr>
              <a:t>Unit 1, 4 Bath Street, London EC1V 9DX</a:t>
            </a:r>
          </a:p>
          <a:p>
            <a:pPr algn="ctr">
              <a:spcBef>
                <a:spcPct val="0"/>
              </a:spcBef>
            </a:pPr>
            <a:r>
              <a:rPr lang="en-US" sz="1000" b="0" dirty="0">
                <a:latin typeface="Arial Narrow" pitchFamily="34" charset="0"/>
              </a:rPr>
              <a:t>t: 020 7324 2850  f: 020 7324 2855  e: advice@cebr.com  w: www.cebr.com</a:t>
            </a:r>
          </a:p>
        </p:txBody>
      </p:sp>
      <p:pic>
        <p:nvPicPr>
          <p:cNvPr id="9218" name="Picture 2" descr="G:\Logos and branding\New Logos\CEBR Logo 140711.BM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65195" y="251460"/>
            <a:ext cx="2975610" cy="22317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86864929"/>
      </p:ext>
    </p:extLst>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610870" y="1283970"/>
            <a:ext cx="8784590" cy="5467350"/>
          </a:xfrm>
        </p:spPr>
        <p:txBody>
          <a:bodyPr/>
          <a:lstStyle/>
          <a:p>
            <a:r>
              <a:rPr lang="en-GB" sz="2400" dirty="0" smtClean="0">
                <a:latin typeface="+mj-lt"/>
              </a:rPr>
              <a:t>To discuss economic policies necessary to prevent the Western world falling into a competitiveness trap</a:t>
            </a:r>
            <a:endParaRPr lang="en-GB" sz="2400" dirty="0" smtClean="0">
              <a:latin typeface="+mj-lt"/>
            </a:endParaRPr>
          </a:p>
          <a:p>
            <a:r>
              <a:rPr lang="en-GB" sz="2400" dirty="0" smtClean="0">
                <a:latin typeface="+mj-lt"/>
              </a:rPr>
              <a:t>Discuss in the UK context but conclusions applicable not only to the rest of Western Europe but also to other Western economies like the US</a:t>
            </a:r>
            <a:endParaRPr lang="en-GB" sz="2400" dirty="0" smtClean="0">
              <a:latin typeface="+mj-lt"/>
            </a:endParaRPr>
          </a:p>
          <a:p>
            <a:r>
              <a:rPr lang="en-GB" sz="2400" dirty="0" smtClean="0">
                <a:latin typeface="+mj-lt"/>
              </a:rPr>
              <a:t> </a:t>
            </a:r>
            <a:endParaRPr lang="en-GB" sz="2400" dirty="0">
              <a:latin typeface="+mj-lt"/>
            </a:endParaRPr>
          </a:p>
        </p:txBody>
      </p:sp>
      <p:sp>
        <p:nvSpPr>
          <p:cNvPr id="4" name="Title 3"/>
          <p:cNvSpPr>
            <a:spLocks noGrp="1"/>
          </p:cNvSpPr>
          <p:nvPr>
            <p:ph type="title"/>
          </p:nvPr>
        </p:nvSpPr>
        <p:spPr/>
        <p:txBody>
          <a:bodyPr/>
          <a:lstStyle/>
          <a:p>
            <a:r>
              <a:rPr lang="en-GB" sz="2800" dirty="0" smtClean="0"/>
              <a:t>Objective</a:t>
            </a:r>
            <a:endParaRPr lang="en-GB" sz="2800" dirty="0"/>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645160" y="1592580"/>
            <a:ext cx="8784590" cy="5467350"/>
          </a:xfrm>
        </p:spPr>
        <p:txBody>
          <a:bodyPr/>
          <a:lstStyle/>
          <a:p>
            <a:r>
              <a:rPr lang="en-GB" sz="2400" dirty="0" smtClean="0">
                <a:latin typeface="+mj-lt"/>
              </a:rPr>
              <a:t>The earlier lectures</a:t>
            </a:r>
            <a:endParaRPr lang="en-GB" sz="2400" dirty="0">
              <a:latin typeface="+mj-lt"/>
            </a:endParaRPr>
          </a:p>
          <a:p>
            <a:r>
              <a:rPr lang="en-GB" sz="2400" dirty="0" smtClean="0">
                <a:latin typeface="+mj-lt"/>
              </a:rPr>
              <a:t>The new theory of economic growth</a:t>
            </a:r>
            <a:endParaRPr lang="en-GB" sz="2400" dirty="0" smtClean="0">
              <a:latin typeface="+mj-lt"/>
            </a:endParaRPr>
          </a:p>
          <a:p>
            <a:r>
              <a:rPr lang="en-GB" sz="2400" dirty="0" smtClean="0">
                <a:latin typeface="+mj-lt"/>
              </a:rPr>
              <a:t>Exchange rate policy</a:t>
            </a:r>
            <a:endParaRPr lang="en-GB" sz="2400" dirty="0" smtClean="0">
              <a:latin typeface="+mj-lt"/>
            </a:endParaRPr>
          </a:p>
          <a:p>
            <a:r>
              <a:rPr lang="en-GB" sz="2400" dirty="0" smtClean="0">
                <a:latin typeface="+mj-lt"/>
              </a:rPr>
              <a:t>Competitiveness policy</a:t>
            </a:r>
            <a:endParaRPr lang="en-GB" sz="2400" dirty="0" smtClean="0">
              <a:latin typeface="+mj-lt"/>
            </a:endParaRPr>
          </a:p>
          <a:p>
            <a:r>
              <a:rPr lang="en-GB" sz="2400" dirty="0" smtClean="0">
                <a:latin typeface="+mj-lt"/>
              </a:rPr>
              <a:t>Counter inflation policy</a:t>
            </a:r>
            <a:endParaRPr lang="en-GB" sz="2400" dirty="0" smtClean="0">
              <a:latin typeface="+mj-lt"/>
            </a:endParaRPr>
          </a:p>
          <a:p>
            <a:r>
              <a:rPr lang="en-GB" sz="2400" dirty="0" smtClean="0">
                <a:latin typeface="+mj-lt"/>
              </a:rPr>
              <a:t>The economic payoff</a:t>
            </a:r>
            <a:endParaRPr lang="en-GB" sz="2400" dirty="0" smtClean="0">
              <a:latin typeface="+mj-lt"/>
            </a:endParaRPr>
          </a:p>
          <a:p>
            <a:endParaRPr lang="en-GB" sz="2400" dirty="0" smtClean="0">
              <a:latin typeface="+mj-lt"/>
            </a:endParaRPr>
          </a:p>
          <a:p>
            <a:r>
              <a:rPr lang="en-GB" sz="2400" dirty="0" smtClean="0">
                <a:latin typeface="+mj-lt"/>
              </a:rPr>
              <a:t> </a:t>
            </a:r>
            <a:endParaRPr lang="en-GB" sz="2400" dirty="0">
              <a:latin typeface="+mj-lt"/>
            </a:endParaRPr>
          </a:p>
        </p:txBody>
      </p:sp>
      <p:sp>
        <p:nvSpPr>
          <p:cNvPr id="4" name="Title 3"/>
          <p:cNvSpPr>
            <a:spLocks noGrp="1"/>
          </p:cNvSpPr>
          <p:nvPr>
            <p:ph type="title"/>
          </p:nvPr>
        </p:nvSpPr>
        <p:spPr/>
        <p:txBody>
          <a:bodyPr/>
          <a:lstStyle/>
          <a:p>
            <a:r>
              <a:rPr lang="en-GB" sz="2800" dirty="0" smtClean="0"/>
              <a:t>Overview</a:t>
            </a:r>
            <a:endParaRPr lang="en-GB" sz="2800" dirty="0"/>
          </a:p>
        </p:txBody>
      </p:sp>
    </p:spTree>
    <p:extLst>
      <p:ext uri="{BB962C8B-B14F-4D97-AF65-F5344CB8AC3E}">
        <p14:creationId xmlns:p14="http://schemas.microsoft.com/office/powerpoint/2010/main" val="209246002"/>
      </p:ext>
    </p:extLst>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645160" y="1684020"/>
            <a:ext cx="8784590" cy="5467350"/>
          </a:xfrm>
        </p:spPr>
        <p:txBody>
          <a:bodyPr/>
          <a:lstStyle/>
          <a:p>
            <a:pPr lvl="0"/>
            <a:r>
              <a:rPr lang="en-GB" sz="2000" dirty="0"/>
              <a:t>The ‘</a:t>
            </a:r>
            <a:r>
              <a:rPr lang="en-GB" sz="2000" dirty="0" err="1"/>
              <a:t>supercompetitiveness</a:t>
            </a:r>
            <a:r>
              <a:rPr lang="en-GB" sz="2000" dirty="0"/>
              <a:t>’ of the emerging economies;</a:t>
            </a:r>
          </a:p>
          <a:p>
            <a:pPr lvl="0"/>
            <a:r>
              <a:rPr lang="en-GB" sz="2000" dirty="0"/>
              <a:t>The continuing shift in the terms of trade in favour of primary products and away from finished goods and services; and</a:t>
            </a:r>
          </a:p>
          <a:p>
            <a:pPr lvl="0"/>
            <a:r>
              <a:rPr lang="en-GB" sz="2000" dirty="0"/>
              <a:t>The likelihood that overall world economic growth will be constrained because of limits from the lack of natural resources, meaning that some of the enhanced economic growth in the emerging economies will be at the expense of lower growth in the mature economies.</a:t>
            </a:r>
          </a:p>
        </p:txBody>
      </p:sp>
      <p:sp>
        <p:nvSpPr>
          <p:cNvPr id="4" name="Title 3"/>
          <p:cNvSpPr>
            <a:spLocks noGrp="1"/>
          </p:cNvSpPr>
          <p:nvPr>
            <p:ph type="title"/>
          </p:nvPr>
        </p:nvSpPr>
        <p:spPr/>
        <p:txBody>
          <a:bodyPr/>
          <a:lstStyle/>
          <a:p>
            <a:r>
              <a:rPr lang="en-GB" sz="2800" dirty="0" smtClean="0"/>
              <a:t>Key points from the earlier lectures</a:t>
            </a:r>
            <a:endParaRPr lang="en-GB" sz="2800" dirty="0"/>
          </a:p>
        </p:txBody>
      </p:sp>
    </p:spTree>
    <p:extLst>
      <p:ext uri="{BB962C8B-B14F-4D97-AF65-F5344CB8AC3E}">
        <p14:creationId xmlns:p14="http://schemas.microsoft.com/office/powerpoint/2010/main" val="3803414588"/>
      </p:ext>
    </p:extLst>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610870" y="1283970"/>
            <a:ext cx="8784590" cy="5467350"/>
          </a:xfrm>
        </p:spPr>
        <p:txBody>
          <a:bodyPr/>
          <a:lstStyle/>
          <a:p>
            <a:r>
              <a:rPr lang="en-GB" sz="2000" dirty="0" smtClean="0"/>
              <a:t>Economic growth is not simply a function of supplies of factors but is constrained by demand</a:t>
            </a:r>
          </a:p>
          <a:p>
            <a:r>
              <a:rPr lang="en-GB" sz="2000" dirty="0" smtClean="0"/>
              <a:t>Demand is particularly affected by the balance of payments position</a:t>
            </a:r>
          </a:p>
          <a:p>
            <a:r>
              <a:rPr lang="en-GB" sz="2000" dirty="0" smtClean="0"/>
              <a:t>Demand is also limited by inflationary tendencies – for example though its impact on the exchange rate</a:t>
            </a:r>
          </a:p>
          <a:p>
            <a:r>
              <a:rPr lang="en-GB" sz="2000" dirty="0" smtClean="0"/>
              <a:t>Factors of production are endogenous</a:t>
            </a:r>
            <a:endParaRPr lang="en-GB" sz="2000" dirty="0"/>
          </a:p>
          <a:p>
            <a:r>
              <a:rPr lang="en-GB" sz="2000" dirty="0"/>
              <a:t> </a:t>
            </a:r>
          </a:p>
        </p:txBody>
      </p:sp>
      <p:sp>
        <p:nvSpPr>
          <p:cNvPr id="4" name="Title 3"/>
          <p:cNvSpPr>
            <a:spLocks noGrp="1"/>
          </p:cNvSpPr>
          <p:nvPr>
            <p:ph type="title"/>
          </p:nvPr>
        </p:nvSpPr>
        <p:spPr/>
        <p:txBody>
          <a:bodyPr/>
          <a:lstStyle/>
          <a:p>
            <a:r>
              <a:rPr lang="en-GB" sz="2800" dirty="0" smtClean="0"/>
              <a:t>The new growth theory</a:t>
            </a:r>
            <a:endParaRPr lang="en-GB" sz="2800" dirty="0"/>
          </a:p>
        </p:txBody>
      </p:sp>
    </p:spTree>
    <p:extLst>
      <p:ext uri="{BB962C8B-B14F-4D97-AF65-F5344CB8AC3E}">
        <p14:creationId xmlns:p14="http://schemas.microsoft.com/office/powerpoint/2010/main" val="4220981333"/>
      </p:ext>
    </p:extLst>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2260" y="647700"/>
            <a:ext cx="9058910" cy="428625"/>
          </a:xfrm>
        </p:spPr>
        <p:txBody>
          <a:bodyPr/>
          <a:lstStyle/>
          <a:p>
            <a:r>
              <a:rPr lang="en-GB" sz="2400" dirty="0" smtClean="0"/>
              <a:t>Three critical elements of policy</a:t>
            </a:r>
            <a:endParaRPr lang="en-GB" sz="2400" dirty="0"/>
          </a:p>
        </p:txBody>
      </p:sp>
      <p:sp>
        <p:nvSpPr>
          <p:cNvPr id="3" name="Content Placeholder 2"/>
          <p:cNvSpPr>
            <a:spLocks noGrp="1"/>
          </p:cNvSpPr>
          <p:nvPr>
            <p:ph idx="1"/>
          </p:nvPr>
        </p:nvSpPr>
        <p:spPr>
          <a:xfrm>
            <a:off x="542290" y="2434590"/>
            <a:ext cx="8783638" cy="4423410"/>
          </a:xfrm>
        </p:spPr>
        <p:txBody>
          <a:bodyPr/>
          <a:lstStyle/>
          <a:p>
            <a:pPr marL="342900" indent="-342900">
              <a:spcBef>
                <a:spcPts val="1800"/>
              </a:spcBef>
              <a:spcAft>
                <a:spcPts val="1800"/>
              </a:spcAft>
              <a:buFont typeface="Arial" pitchFamily="34" charset="0"/>
              <a:buChar char="•"/>
            </a:pPr>
            <a:r>
              <a:rPr lang="en-GB" sz="2400" dirty="0" smtClean="0"/>
              <a:t>Exchange rate policy</a:t>
            </a:r>
          </a:p>
          <a:p>
            <a:pPr marL="342900" indent="-342900">
              <a:spcBef>
                <a:spcPts val="1800"/>
              </a:spcBef>
              <a:spcAft>
                <a:spcPts val="1800"/>
              </a:spcAft>
              <a:buFont typeface="Arial" pitchFamily="34" charset="0"/>
              <a:buChar char="•"/>
            </a:pPr>
            <a:r>
              <a:rPr lang="en-GB" sz="2400" dirty="0" smtClean="0"/>
              <a:t>Competitiveness policy</a:t>
            </a:r>
          </a:p>
          <a:p>
            <a:pPr marL="342900" indent="-342900">
              <a:spcBef>
                <a:spcPts val="1800"/>
              </a:spcBef>
              <a:spcAft>
                <a:spcPts val="1800"/>
              </a:spcAft>
              <a:buFont typeface="Arial" pitchFamily="34" charset="0"/>
              <a:buChar char="•"/>
            </a:pPr>
            <a:r>
              <a:rPr lang="en-GB" sz="2400" dirty="0" smtClean="0"/>
              <a:t>Counter inflation policy</a:t>
            </a:r>
            <a:endParaRPr lang="en-GB" sz="2400" dirty="0"/>
          </a:p>
        </p:txBody>
      </p:sp>
    </p:spTree>
    <p:extLst>
      <p:ext uri="{BB962C8B-B14F-4D97-AF65-F5344CB8AC3E}">
        <p14:creationId xmlns:p14="http://schemas.microsoft.com/office/powerpoint/2010/main" val="191107466"/>
      </p:ext>
    </p:extLst>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76450" y="1610677"/>
            <a:ext cx="5478780" cy="39214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0170043"/>
      </p:ext>
    </p:extLst>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94101" y="640080"/>
            <a:ext cx="3123869" cy="5971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15324035"/>
      </p:ext>
    </p:extLst>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576580" y="544830"/>
            <a:ext cx="9058910" cy="428625"/>
          </a:xfrm>
          <a:prstGeom prst="rect">
            <a:avLst/>
          </a:prstGeom>
        </p:spPr>
        <p:txBody>
          <a:bodyPr/>
          <a:lstStyle>
            <a:lvl1pPr algn="l" rtl="0" fontAlgn="base">
              <a:spcBef>
                <a:spcPct val="0"/>
              </a:spcBef>
              <a:spcAft>
                <a:spcPct val="0"/>
              </a:spcAft>
              <a:defRPr sz="1600" b="1">
                <a:solidFill>
                  <a:srgbClr val="49849B"/>
                </a:solidFill>
                <a:latin typeface="+mj-lt"/>
                <a:ea typeface="+mj-ea"/>
                <a:cs typeface="+mj-cs"/>
              </a:defRPr>
            </a:lvl1pPr>
            <a:lvl2pPr algn="l" rtl="0" fontAlgn="base">
              <a:spcBef>
                <a:spcPct val="0"/>
              </a:spcBef>
              <a:spcAft>
                <a:spcPct val="0"/>
              </a:spcAft>
              <a:defRPr sz="1600" b="1">
                <a:solidFill>
                  <a:srgbClr val="49849B"/>
                </a:solidFill>
                <a:latin typeface="Arial Rounded MT Bold" pitchFamily="34" charset="0"/>
              </a:defRPr>
            </a:lvl2pPr>
            <a:lvl3pPr algn="l" rtl="0" fontAlgn="base">
              <a:spcBef>
                <a:spcPct val="0"/>
              </a:spcBef>
              <a:spcAft>
                <a:spcPct val="0"/>
              </a:spcAft>
              <a:defRPr sz="1600" b="1">
                <a:solidFill>
                  <a:srgbClr val="49849B"/>
                </a:solidFill>
                <a:latin typeface="Arial Rounded MT Bold" pitchFamily="34" charset="0"/>
              </a:defRPr>
            </a:lvl3pPr>
            <a:lvl4pPr algn="l" rtl="0" fontAlgn="base">
              <a:spcBef>
                <a:spcPct val="0"/>
              </a:spcBef>
              <a:spcAft>
                <a:spcPct val="0"/>
              </a:spcAft>
              <a:defRPr sz="1600" b="1">
                <a:solidFill>
                  <a:srgbClr val="49849B"/>
                </a:solidFill>
                <a:latin typeface="Arial Rounded MT Bold" pitchFamily="34" charset="0"/>
              </a:defRPr>
            </a:lvl4pPr>
            <a:lvl5pPr algn="l" rtl="0" fontAlgn="base">
              <a:spcBef>
                <a:spcPct val="0"/>
              </a:spcBef>
              <a:spcAft>
                <a:spcPct val="0"/>
              </a:spcAft>
              <a:defRPr sz="1600" b="1">
                <a:solidFill>
                  <a:srgbClr val="49849B"/>
                </a:solidFill>
                <a:latin typeface="Arial Rounded MT Bold" pitchFamily="34" charset="0"/>
              </a:defRPr>
            </a:lvl5pPr>
            <a:lvl6pPr marL="457200" algn="l" rtl="0" fontAlgn="base">
              <a:spcBef>
                <a:spcPct val="0"/>
              </a:spcBef>
              <a:spcAft>
                <a:spcPct val="0"/>
              </a:spcAft>
              <a:defRPr sz="1600" b="1">
                <a:solidFill>
                  <a:srgbClr val="49849B"/>
                </a:solidFill>
                <a:latin typeface="Arial Rounded MT Bold" pitchFamily="34" charset="0"/>
              </a:defRPr>
            </a:lvl6pPr>
            <a:lvl7pPr marL="914400" algn="l" rtl="0" fontAlgn="base">
              <a:spcBef>
                <a:spcPct val="0"/>
              </a:spcBef>
              <a:spcAft>
                <a:spcPct val="0"/>
              </a:spcAft>
              <a:defRPr sz="1600" b="1">
                <a:solidFill>
                  <a:srgbClr val="49849B"/>
                </a:solidFill>
                <a:latin typeface="Arial Rounded MT Bold" pitchFamily="34" charset="0"/>
              </a:defRPr>
            </a:lvl7pPr>
            <a:lvl8pPr marL="1371600" algn="l" rtl="0" fontAlgn="base">
              <a:spcBef>
                <a:spcPct val="0"/>
              </a:spcBef>
              <a:spcAft>
                <a:spcPct val="0"/>
              </a:spcAft>
              <a:defRPr sz="1600" b="1">
                <a:solidFill>
                  <a:srgbClr val="49849B"/>
                </a:solidFill>
                <a:latin typeface="Arial Rounded MT Bold" pitchFamily="34" charset="0"/>
              </a:defRPr>
            </a:lvl8pPr>
            <a:lvl9pPr marL="1828800" algn="l" rtl="0" fontAlgn="base">
              <a:spcBef>
                <a:spcPct val="0"/>
              </a:spcBef>
              <a:spcAft>
                <a:spcPct val="0"/>
              </a:spcAft>
              <a:defRPr sz="1600" b="1">
                <a:solidFill>
                  <a:srgbClr val="49849B"/>
                </a:solidFill>
                <a:latin typeface="Arial Rounded MT Bold" pitchFamily="34" charset="0"/>
              </a:defRPr>
            </a:lvl9pPr>
          </a:lstStyle>
          <a:p>
            <a:r>
              <a:rPr lang="en-GB" sz="2400" dirty="0" smtClean="0"/>
              <a:t>The 2020 Tax Commission’s proposals were estimated to boost GDP by 10% after 17 years</a:t>
            </a:r>
            <a:endParaRPr lang="en-GB" sz="2400"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2904" y="1742916"/>
            <a:ext cx="7843905" cy="47150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708660" y="1435139"/>
            <a:ext cx="4010970" cy="307777"/>
          </a:xfrm>
          <a:prstGeom prst="rect">
            <a:avLst/>
          </a:prstGeom>
          <a:noFill/>
        </p:spPr>
        <p:txBody>
          <a:bodyPr wrap="none" rtlCol="0">
            <a:spAutoFit/>
          </a:bodyPr>
          <a:lstStyle/>
          <a:p>
            <a:r>
              <a:rPr lang="en-GB" dirty="0" smtClean="0"/>
              <a:t>Impact on GDP compared with base case (%)</a:t>
            </a:r>
            <a:endParaRPr lang="en-GB" dirty="0"/>
          </a:p>
        </p:txBody>
      </p:sp>
    </p:spTree>
    <p:extLst>
      <p:ext uri="{BB962C8B-B14F-4D97-AF65-F5344CB8AC3E}">
        <p14:creationId xmlns:p14="http://schemas.microsoft.com/office/powerpoint/2010/main" val="157493527"/>
      </p:ext>
    </p:extLst>
  </p:cSld>
  <p:clrMapOvr>
    <a:masterClrMapping/>
  </p:clrMapOvr>
  <p:transition>
    <p:wipe dir="r"/>
  </p:transition>
</p:sld>
</file>

<file path=ppt/theme/theme1.xml><?xml version="1.0" encoding="utf-8"?>
<a:theme xmlns:a="http://schemas.openxmlformats.org/drawingml/2006/main" name="CEBR Powerpoint Report Template">
  <a:themeElements>
    <a:clrScheme name="CEBR Powerpoint Report Templat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CEBR Powerpoint Report Template">
      <a:majorFont>
        <a:latin typeface="Arial Rounded MT Bold"/>
        <a:ea typeface=""/>
        <a:cs typeface=""/>
      </a:majorFont>
      <a:minorFont>
        <a:latin typeface="Palatino Linotyp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66"/>
        </a:solidFill>
        <a:ln>
          <a:noFill/>
        </a:ln>
        <a:effectLst/>
        <a:extLst>
          <a:ext uri="{91240B29-F687-4F45-9708-019B960494DF}">
            <a14:hiddenLine xmlns:a14="http://schemas.microsoft.com/office/drawing/2010/main" w="190500" cap="flat" cmpd="sng" algn="ctr">
              <a:solidFill>
                <a:srgbClr val="FF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spAutoFit/>
      </a:bodyPr>
      <a:lstStyle>
        <a:defPPr marL="342900" marR="0" indent="-342900" algn="l" defTabSz="914400" rtl="0" eaLnBrk="1" fontAlgn="base" latinLnBrk="0" hangingPunct="1">
          <a:lnSpc>
            <a:spcPct val="100000"/>
          </a:lnSpc>
          <a:spcBef>
            <a:spcPct val="20000"/>
          </a:spcBef>
          <a:spcAft>
            <a:spcPct val="0"/>
          </a:spcAft>
          <a:buClr>
            <a:srgbClr val="000000"/>
          </a:buClr>
          <a:buSzTx/>
          <a:buFontTx/>
          <a:buNone/>
          <a:tabLst/>
          <a:defRPr kumimoji="0" lang="en-US" sz="1400" b="1"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rgbClr val="FFFF66"/>
        </a:solidFill>
        <a:ln>
          <a:noFill/>
        </a:ln>
        <a:effectLst/>
        <a:extLst>
          <a:ext uri="{91240B29-F687-4F45-9708-019B960494DF}">
            <a14:hiddenLine xmlns:a14="http://schemas.microsoft.com/office/drawing/2010/main" w="190500" cap="flat" cmpd="sng" algn="ctr">
              <a:solidFill>
                <a:srgbClr val="FF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spAutoFit/>
      </a:bodyPr>
      <a:lstStyle>
        <a:defPPr marL="342900" marR="0" indent="-342900" algn="l" defTabSz="914400" rtl="0" eaLnBrk="1" fontAlgn="base" latinLnBrk="0" hangingPunct="1">
          <a:lnSpc>
            <a:spcPct val="100000"/>
          </a:lnSpc>
          <a:spcBef>
            <a:spcPct val="20000"/>
          </a:spcBef>
          <a:spcAft>
            <a:spcPct val="0"/>
          </a:spcAft>
          <a:buClr>
            <a:srgbClr val="000000"/>
          </a:buClr>
          <a:buSzTx/>
          <a:buFontTx/>
          <a:buNone/>
          <a:tabLst/>
          <a:defRPr kumimoji="0" lang="en-US" sz="1400" b="1" i="0" u="none" strike="noStrike" cap="none" normalizeH="0" baseline="0" smtClean="0">
            <a:ln>
              <a:noFill/>
            </a:ln>
            <a:solidFill>
              <a:schemeClr val="tx1"/>
            </a:solidFill>
            <a:effectLst/>
            <a:latin typeface="Arial" pitchFamily="34" charset="0"/>
          </a:defRPr>
        </a:defPPr>
      </a:lstStyle>
    </a:lnDef>
  </a:objectDefaults>
  <a:extraClrSchemeLst>
    <a:extraClrScheme>
      <a:clrScheme name="CEBR Powerpoint Report Templat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EBR Powerpoint Report Templat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EBR Powerpoint Report Templat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EBR Powerpoint Report Templat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EBR Powerpoint Report 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EBR Powerpoint Report Templa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EBR Powerpoint Report Templa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CEBR Powerpoint Report Template</Template>
  <TotalTime>7916</TotalTime>
  <Words>805</Words>
  <Application>Microsoft Office PowerPoint</Application>
  <PresentationFormat>A4 Paper (210x297 mm)</PresentationFormat>
  <Paragraphs>202</Paragraphs>
  <Slides>15</Slides>
  <Notes>6</Notes>
  <HiddenSlides>0</HiddenSlides>
  <MMClips>0</MMClips>
  <ScaleCrop>false</ScaleCrop>
  <HeadingPairs>
    <vt:vector size="4" baseType="variant">
      <vt:variant>
        <vt:lpstr>Theme</vt:lpstr>
      </vt:variant>
      <vt:variant>
        <vt:i4>2</vt:i4>
      </vt:variant>
      <vt:variant>
        <vt:lpstr>Slide Titles</vt:lpstr>
      </vt:variant>
      <vt:variant>
        <vt:i4>15</vt:i4>
      </vt:variant>
    </vt:vector>
  </HeadingPairs>
  <TitlesOfParts>
    <vt:vector size="17" baseType="lpstr">
      <vt:lpstr>CEBR Powerpoint Report Template</vt:lpstr>
      <vt:lpstr>Custom Design</vt:lpstr>
      <vt:lpstr>  How to make Western economies more competitive </vt:lpstr>
      <vt:lpstr>Objective</vt:lpstr>
      <vt:lpstr>Overview</vt:lpstr>
      <vt:lpstr>Key points from the earlier lectures</vt:lpstr>
      <vt:lpstr>The new growth theory</vt:lpstr>
      <vt:lpstr>Three critical elements of policy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How to make Western economies more competitive </vt:lpstr>
    </vt:vector>
  </TitlesOfParts>
  <Company>CEBR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SUBTITLE</dc:title>
  <dc:creator>AOhanissian</dc:creator>
  <cp:lastModifiedBy>Douglas McWilliams</cp:lastModifiedBy>
  <cp:revision>336</cp:revision>
  <cp:lastPrinted>2004-11-01T16:14:11Z</cp:lastPrinted>
  <dcterms:created xsi:type="dcterms:W3CDTF">2009-09-23T08:33:34Z</dcterms:created>
  <dcterms:modified xsi:type="dcterms:W3CDTF">2013-01-24T13:01:01Z</dcterms:modified>
</cp:coreProperties>
</file>