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handoutMasterIdLst>
    <p:handoutMasterId r:id="rId19"/>
  </p:handoutMasterIdLst>
  <p:sldIdLst>
    <p:sldId id="842" r:id="rId3"/>
    <p:sldId id="987" r:id="rId4"/>
    <p:sldId id="1050" r:id="rId5"/>
    <p:sldId id="1065" r:id="rId6"/>
    <p:sldId id="1066" r:id="rId7"/>
    <p:sldId id="1067" r:id="rId8"/>
    <p:sldId id="1081" r:id="rId9"/>
    <p:sldId id="1080" r:id="rId10"/>
    <p:sldId id="1072" r:id="rId11"/>
    <p:sldId id="1073" r:id="rId12"/>
    <p:sldId id="1074" r:id="rId13"/>
    <p:sldId id="1082" r:id="rId14"/>
    <p:sldId id="1083" r:id="rId15"/>
    <p:sldId id="1075" r:id="rId16"/>
    <p:sldId id="1084" r:id="rId17"/>
  </p:sldIdLst>
  <p:sldSz cx="9906000" cy="6858000" type="A4"/>
  <p:notesSz cx="9863138" cy="6731000"/>
  <p:defaultTextStyle>
    <a:defPPr>
      <a:defRPr lang="en-US"/>
    </a:defPPr>
    <a:lvl1pPr algn="l" rtl="0" fontAlgn="base">
      <a:spcBef>
        <a:spcPct val="20000"/>
      </a:spcBef>
      <a:spcAft>
        <a:spcPct val="0"/>
      </a:spcAft>
      <a:buClr>
        <a:srgbClr val="000000"/>
      </a:buClr>
      <a:defRPr sz="1400" b="1" kern="1200">
        <a:solidFill>
          <a:schemeClr val="tx1"/>
        </a:solidFill>
        <a:latin typeface="Arial" pitchFamily="34" charset="0"/>
        <a:ea typeface="+mn-ea"/>
        <a:cs typeface="+mn-cs"/>
      </a:defRPr>
    </a:lvl1pPr>
    <a:lvl2pPr marL="457200" algn="l" rtl="0" fontAlgn="base">
      <a:spcBef>
        <a:spcPct val="20000"/>
      </a:spcBef>
      <a:spcAft>
        <a:spcPct val="0"/>
      </a:spcAft>
      <a:buClr>
        <a:srgbClr val="000000"/>
      </a:buClr>
      <a:defRPr sz="1400" b="1" kern="1200">
        <a:solidFill>
          <a:schemeClr val="tx1"/>
        </a:solidFill>
        <a:latin typeface="Arial" pitchFamily="34" charset="0"/>
        <a:ea typeface="+mn-ea"/>
        <a:cs typeface="+mn-cs"/>
      </a:defRPr>
    </a:lvl2pPr>
    <a:lvl3pPr marL="914400" algn="l" rtl="0" fontAlgn="base">
      <a:spcBef>
        <a:spcPct val="20000"/>
      </a:spcBef>
      <a:spcAft>
        <a:spcPct val="0"/>
      </a:spcAft>
      <a:buClr>
        <a:srgbClr val="000000"/>
      </a:buClr>
      <a:defRPr sz="1400" b="1" kern="1200">
        <a:solidFill>
          <a:schemeClr val="tx1"/>
        </a:solidFill>
        <a:latin typeface="Arial" pitchFamily="34" charset="0"/>
        <a:ea typeface="+mn-ea"/>
        <a:cs typeface="+mn-cs"/>
      </a:defRPr>
    </a:lvl3pPr>
    <a:lvl4pPr marL="1371600" algn="l" rtl="0" fontAlgn="base">
      <a:spcBef>
        <a:spcPct val="20000"/>
      </a:spcBef>
      <a:spcAft>
        <a:spcPct val="0"/>
      </a:spcAft>
      <a:buClr>
        <a:srgbClr val="000000"/>
      </a:buClr>
      <a:defRPr sz="1400" b="1" kern="1200">
        <a:solidFill>
          <a:schemeClr val="tx1"/>
        </a:solidFill>
        <a:latin typeface="Arial" pitchFamily="34" charset="0"/>
        <a:ea typeface="+mn-ea"/>
        <a:cs typeface="+mn-cs"/>
      </a:defRPr>
    </a:lvl4pPr>
    <a:lvl5pPr marL="1828800" algn="l" rtl="0" fontAlgn="base">
      <a:spcBef>
        <a:spcPct val="20000"/>
      </a:spcBef>
      <a:spcAft>
        <a:spcPct val="0"/>
      </a:spcAft>
      <a:buClr>
        <a:srgbClr val="000000"/>
      </a:buClr>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CCFF"/>
    <a:srgbClr val="FFFF66"/>
    <a:srgbClr val="00FFFF"/>
    <a:srgbClr val="0099FF"/>
    <a:srgbClr val="FF9933"/>
    <a:srgbClr val="99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66" autoAdjust="0"/>
    <p:restoredTop sz="93241" autoAdjust="0"/>
  </p:normalViewPr>
  <p:slideViewPr>
    <p:cSldViewPr snapToGrid="0">
      <p:cViewPr>
        <p:scale>
          <a:sx n="82" d="100"/>
          <a:sy n="82" d="100"/>
        </p:scale>
        <p:origin x="-738"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4" name="Rectangle 4"/>
          <p:cNvSpPr>
            <a:spLocks noGrp="1" noChangeArrowheads="1"/>
          </p:cNvSpPr>
          <p:nvPr>
            <p:ph type="ftr" sz="quarter" idx="2"/>
          </p:nvPr>
        </p:nvSpPr>
        <p:spPr bwMode="auto">
          <a:xfrm>
            <a:off x="576263" y="6394450"/>
            <a:ext cx="3368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58" tIns="43329" rIns="86658" bIns="43329" numCol="1" anchor="b" anchorCtr="0" compatLnSpc="1">
            <a:prstTxWarp prst="textNoShape">
              <a:avLst/>
            </a:prstTxWarp>
          </a:bodyPr>
          <a:lstStyle>
            <a:lvl1pPr defTabSz="866775">
              <a:spcBef>
                <a:spcPct val="0"/>
              </a:spcBef>
              <a:buClrTx/>
              <a:defRPr sz="700" b="0">
                <a:latin typeface="Trebuchet MS" pitchFamily="34" charset="0"/>
              </a:defRPr>
            </a:lvl1pPr>
          </a:lstStyle>
          <a:p>
            <a:r>
              <a:rPr lang="en-US" dirty="0"/>
              <a:t>© centre for economics and business research ltd </a:t>
            </a:r>
            <a:fld id="{55B03903-0F32-4286-B487-9572E6464586}" type="datetime3">
              <a:rPr lang="en-US"/>
              <a:pPr/>
              <a:t>24 January 2013</a:t>
            </a:fld>
            <a:endParaRPr lang="en-US" dirty="0"/>
          </a:p>
        </p:txBody>
      </p:sp>
      <p:sp>
        <p:nvSpPr>
          <p:cNvPr id="204805" name="Rectangle 5"/>
          <p:cNvSpPr>
            <a:spLocks noGrp="1" noChangeArrowheads="1"/>
          </p:cNvSpPr>
          <p:nvPr>
            <p:ph type="sldNum" sz="quarter" idx="3"/>
          </p:nvPr>
        </p:nvSpPr>
        <p:spPr bwMode="auto">
          <a:xfrm>
            <a:off x="8383588" y="6394450"/>
            <a:ext cx="9032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58" tIns="43329" rIns="86658" bIns="43329" numCol="1" anchor="b" anchorCtr="0" compatLnSpc="1">
            <a:prstTxWarp prst="textNoShape">
              <a:avLst/>
            </a:prstTxWarp>
          </a:bodyPr>
          <a:lstStyle>
            <a:lvl1pPr algn="r" defTabSz="866775">
              <a:spcBef>
                <a:spcPct val="0"/>
              </a:spcBef>
              <a:buClrTx/>
              <a:defRPr sz="900" b="0">
                <a:latin typeface="Trebuchet MS" pitchFamily="34" charset="0"/>
              </a:defRPr>
            </a:lvl1pPr>
          </a:lstStyle>
          <a:p>
            <a:fld id="{4F08EDC7-1C76-4059-85B0-D87C719BCF6D}" type="slidenum">
              <a:rPr lang="en-US"/>
              <a:pPr/>
              <a:t>‹#›</a:t>
            </a:fld>
            <a:endParaRPr lang="en-US" dirty="0"/>
          </a:p>
        </p:txBody>
      </p:sp>
    </p:spTree>
    <p:extLst>
      <p:ext uri="{BB962C8B-B14F-4D97-AF65-F5344CB8AC3E}">
        <p14:creationId xmlns:p14="http://schemas.microsoft.com/office/powerpoint/2010/main" val="2756852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276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58" tIns="43329" rIns="86658" bIns="43329" numCol="1" anchor="t" anchorCtr="0" compatLnSpc="1">
            <a:prstTxWarp prst="textNoShape">
              <a:avLst/>
            </a:prstTxWarp>
          </a:bodyPr>
          <a:lstStyle>
            <a:lvl1pPr defTabSz="866775">
              <a:spcBef>
                <a:spcPct val="0"/>
              </a:spcBef>
              <a:buClrTx/>
              <a:defRPr sz="1100" b="0">
                <a:latin typeface="AvantGarde" charset="0"/>
              </a:defRPr>
            </a:lvl1pPr>
          </a:lstStyle>
          <a:p>
            <a:endParaRPr lang="en-US" dirty="0"/>
          </a:p>
        </p:txBody>
      </p:sp>
      <p:sp>
        <p:nvSpPr>
          <p:cNvPr id="21507" name="Rectangle 3"/>
          <p:cNvSpPr>
            <a:spLocks noGrp="1" noChangeArrowheads="1"/>
          </p:cNvSpPr>
          <p:nvPr>
            <p:ph type="dt" idx="1"/>
          </p:nvPr>
        </p:nvSpPr>
        <p:spPr bwMode="auto">
          <a:xfrm>
            <a:off x="5588000" y="0"/>
            <a:ext cx="4275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58" tIns="43329" rIns="86658" bIns="43329" numCol="1" anchor="t" anchorCtr="0" compatLnSpc="1">
            <a:prstTxWarp prst="textNoShape">
              <a:avLst/>
            </a:prstTxWarp>
          </a:bodyPr>
          <a:lstStyle>
            <a:lvl1pPr algn="r" defTabSz="866775">
              <a:spcBef>
                <a:spcPct val="0"/>
              </a:spcBef>
              <a:buClrTx/>
              <a:defRPr sz="1100" b="0">
                <a:latin typeface="AvantGarde" charset="0"/>
              </a:defRPr>
            </a:lvl1pPr>
          </a:lstStyle>
          <a:p>
            <a:endParaRPr lang="en-US" dirty="0"/>
          </a:p>
        </p:txBody>
      </p:sp>
      <p:sp>
        <p:nvSpPr>
          <p:cNvPr id="21508" name="Rectangle 4"/>
          <p:cNvSpPr>
            <a:spLocks noGrp="1" noRot="1" noChangeAspect="1" noChangeArrowheads="1" noTextEdit="1"/>
          </p:cNvSpPr>
          <p:nvPr>
            <p:ph type="sldImg" idx="2"/>
          </p:nvPr>
        </p:nvSpPr>
        <p:spPr bwMode="auto">
          <a:xfrm>
            <a:off x="3108325" y="503238"/>
            <a:ext cx="3646488" cy="25241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1314450" y="3195638"/>
            <a:ext cx="7234238" cy="303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58" tIns="43329" rIns="86658" bIns="433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6394450"/>
            <a:ext cx="4276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58" tIns="43329" rIns="86658" bIns="43329" numCol="1" anchor="b" anchorCtr="0" compatLnSpc="1">
            <a:prstTxWarp prst="textNoShape">
              <a:avLst/>
            </a:prstTxWarp>
          </a:bodyPr>
          <a:lstStyle>
            <a:lvl1pPr defTabSz="866775">
              <a:spcBef>
                <a:spcPct val="0"/>
              </a:spcBef>
              <a:buClrTx/>
              <a:defRPr sz="1100" b="0">
                <a:latin typeface="AvantGarde" charset="0"/>
              </a:defRPr>
            </a:lvl1pPr>
          </a:lstStyle>
          <a:p>
            <a:endParaRPr lang="en-US" dirty="0"/>
          </a:p>
        </p:txBody>
      </p:sp>
      <p:sp>
        <p:nvSpPr>
          <p:cNvPr id="21511" name="Rectangle 7"/>
          <p:cNvSpPr>
            <a:spLocks noGrp="1" noChangeArrowheads="1"/>
          </p:cNvSpPr>
          <p:nvPr>
            <p:ph type="sldNum" sz="quarter" idx="5"/>
          </p:nvPr>
        </p:nvSpPr>
        <p:spPr bwMode="auto">
          <a:xfrm>
            <a:off x="5588000" y="6394450"/>
            <a:ext cx="4275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6658" tIns="43329" rIns="86658" bIns="43329" numCol="1" anchor="b" anchorCtr="0" compatLnSpc="1">
            <a:prstTxWarp prst="textNoShape">
              <a:avLst/>
            </a:prstTxWarp>
          </a:bodyPr>
          <a:lstStyle>
            <a:lvl1pPr algn="r" defTabSz="866775">
              <a:spcBef>
                <a:spcPct val="0"/>
              </a:spcBef>
              <a:buClrTx/>
              <a:defRPr sz="1100" b="0">
                <a:latin typeface="AvantGarde" charset="0"/>
              </a:defRPr>
            </a:lvl1pPr>
          </a:lstStyle>
          <a:p>
            <a:fld id="{CB57BEAF-051C-414B-BE51-653BF3F3B9D1}" type="slidenum">
              <a:rPr lang="en-US"/>
              <a:pPr/>
              <a:t>‹#›</a:t>
            </a:fld>
            <a:endParaRPr lang="en-US" dirty="0"/>
          </a:p>
        </p:txBody>
      </p:sp>
    </p:spTree>
    <p:extLst>
      <p:ext uri="{BB962C8B-B14F-4D97-AF65-F5344CB8AC3E}">
        <p14:creationId xmlns:p14="http://schemas.microsoft.com/office/powerpoint/2010/main" val="15947616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vantGarde" charset="0"/>
        <a:ea typeface="+mn-ea"/>
        <a:cs typeface="+mn-cs"/>
      </a:defRPr>
    </a:lvl1pPr>
    <a:lvl2pPr marL="457200" algn="l" rtl="0" fontAlgn="base">
      <a:spcBef>
        <a:spcPct val="30000"/>
      </a:spcBef>
      <a:spcAft>
        <a:spcPct val="0"/>
      </a:spcAft>
      <a:defRPr sz="1200" kern="1200">
        <a:solidFill>
          <a:schemeClr val="tx1"/>
        </a:solidFill>
        <a:latin typeface="AvantGarde" charset="0"/>
        <a:ea typeface="+mn-ea"/>
        <a:cs typeface="+mn-cs"/>
      </a:defRPr>
    </a:lvl2pPr>
    <a:lvl3pPr marL="914400" algn="l" rtl="0" fontAlgn="base">
      <a:spcBef>
        <a:spcPct val="30000"/>
      </a:spcBef>
      <a:spcAft>
        <a:spcPct val="0"/>
      </a:spcAft>
      <a:defRPr sz="1200" kern="1200">
        <a:solidFill>
          <a:schemeClr val="tx1"/>
        </a:solidFill>
        <a:latin typeface="AvantGarde" charset="0"/>
        <a:ea typeface="+mn-ea"/>
        <a:cs typeface="+mn-cs"/>
      </a:defRPr>
    </a:lvl3pPr>
    <a:lvl4pPr marL="1371600" algn="l" rtl="0" fontAlgn="base">
      <a:spcBef>
        <a:spcPct val="30000"/>
      </a:spcBef>
      <a:spcAft>
        <a:spcPct val="0"/>
      </a:spcAft>
      <a:defRPr sz="1200" kern="1200">
        <a:solidFill>
          <a:schemeClr val="tx1"/>
        </a:solidFill>
        <a:latin typeface="AvantGarde" charset="0"/>
        <a:ea typeface="+mn-ea"/>
        <a:cs typeface="+mn-cs"/>
      </a:defRPr>
    </a:lvl4pPr>
    <a:lvl5pPr marL="1828800" algn="l" rtl="0" fontAlgn="base">
      <a:spcBef>
        <a:spcPct val="30000"/>
      </a:spcBef>
      <a:spcAft>
        <a:spcPct val="0"/>
      </a:spcAft>
      <a:defRPr sz="1200" kern="1200">
        <a:solidFill>
          <a:schemeClr val="tx1"/>
        </a:solidFill>
        <a:latin typeface="AvantGarde"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F0D0A-9A06-49C3-9EBD-09BE4E24C42C}" type="slidenum">
              <a:rPr lang="en-US"/>
              <a:pPr/>
              <a:t>1</a:t>
            </a:fld>
            <a:endParaRPr lang="en-US" dirty="0"/>
          </a:p>
        </p:txBody>
      </p:sp>
      <p:sp>
        <p:nvSpPr>
          <p:cNvPr id="1720322" name="Rectangle 2"/>
          <p:cNvSpPr>
            <a:spLocks noGrp="1" noRot="1" noChangeAspect="1" noChangeArrowheads="1" noTextEdit="1"/>
          </p:cNvSpPr>
          <p:nvPr>
            <p:ph type="sldImg"/>
          </p:nvPr>
        </p:nvSpPr>
        <p:spPr>
          <a:ln/>
        </p:spPr>
      </p:sp>
      <p:sp>
        <p:nvSpPr>
          <p:cNvPr id="172032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97A83B-A966-4B91-86AD-E08539FEC424}" type="slidenum">
              <a:rPr lang="en-US"/>
              <a:pPr/>
              <a:t>2</a:t>
            </a:fld>
            <a:endParaRPr lang="en-US" dirty="0"/>
          </a:p>
        </p:txBody>
      </p:sp>
      <p:sp>
        <p:nvSpPr>
          <p:cNvPr id="2167810" name="Rectangle 2"/>
          <p:cNvSpPr>
            <a:spLocks noGrp="1" noRot="1" noChangeAspect="1" noChangeArrowheads="1" noTextEdit="1"/>
          </p:cNvSpPr>
          <p:nvPr>
            <p:ph type="sldImg"/>
          </p:nvPr>
        </p:nvSpPr>
        <p:spPr>
          <a:ln/>
        </p:spPr>
      </p:sp>
      <p:sp>
        <p:nvSpPr>
          <p:cNvPr id="2167811"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97A83B-A966-4B91-86AD-E08539FEC424}" type="slidenum">
              <a:rPr lang="en-US"/>
              <a:pPr/>
              <a:t>3</a:t>
            </a:fld>
            <a:endParaRPr lang="en-US" dirty="0"/>
          </a:p>
        </p:txBody>
      </p:sp>
      <p:sp>
        <p:nvSpPr>
          <p:cNvPr id="2167810" name="Rectangle 2"/>
          <p:cNvSpPr>
            <a:spLocks noGrp="1" noRot="1" noChangeAspect="1" noChangeArrowheads="1" noTextEdit="1"/>
          </p:cNvSpPr>
          <p:nvPr>
            <p:ph type="sldImg"/>
          </p:nvPr>
        </p:nvSpPr>
        <p:spPr>
          <a:ln/>
        </p:spPr>
      </p:sp>
      <p:sp>
        <p:nvSpPr>
          <p:cNvPr id="2167811"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97A83B-A966-4B91-86AD-E08539FEC424}" type="slidenum">
              <a:rPr lang="en-US"/>
              <a:pPr/>
              <a:t>4</a:t>
            </a:fld>
            <a:endParaRPr lang="en-US" dirty="0"/>
          </a:p>
        </p:txBody>
      </p:sp>
      <p:sp>
        <p:nvSpPr>
          <p:cNvPr id="2167810" name="Rectangle 2"/>
          <p:cNvSpPr>
            <a:spLocks noGrp="1" noRot="1" noChangeAspect="1" noChangeArrowheads="1" noTextEdit="1"/>
          </p:cNvSpPr>
          <p:nvPr>
            <p:ph type="sldImg"/>
          </p:nvPr>
        </p:nvSpPr>
        <p:spPr>
          <a:ln/>
        </p:spPr>
      </p:sp>
      <p:sp>
        <p:nvSpPr>
          <p:cNvPr id="2167811"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97A83B-A966-4B91-86AD-E08539FEC424}" type="slidenum">
              <a:rPr lang="en-US"/>
              <a:pPr/>
              <a:t>5</a:t>
            </a:fld>
            <a:endParaRPr lang="en-US" dirty="0"/>
          </a:p>
        </p:txBody>
      </p:sp>
      <p:sp>
        <p:nvSpPr>
          <p:cNvPr id="2167810" name="Rectangle 2"/>
          <p:cNvSpPr>
            <a:spLocks noGrp="1" noRot="1" noChangeAspect="1" noChangeArrowheads="1" noTextEdit="1"/>
          </p:cNvSpPr>
          <p:nvPr>
            <p:ph type="sldImg"/>
          </p:nvPr>
        </p:nvSpPr>
        <p:spPr>
          <a:ln/>
        </p:spPr>
      </p:sp>
      <p:sp>
        <p:nvSpPr>
          <p:cNvPr id="2167811"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F0D0A-9A06-49C3-9EBD-09BE4E24C42C}" type="slidenum">
              <a:rPr lang="en-US"/>
              <a:pPr/>
              <a:t>15</a:t>
            </a:fld>
            <a:endParaRPr lang="en-US" dirty="0"/>
          </a:p>
        </p:txBody>
      </p:sp>
      <p:sp>
        <p:nvSpPr>
          <p:cNvPr id="1720322" name="Rectangle 2"/>
          <p:cNvSpPr>
            <a:spLocks noGrp="1" noRot="1" noChangeAspect="1" noChangeArrowheads="1" noTextEdit="1"/>
          </p:cNvSpPr>
          <p:nvPr>
            <p:ph type="sldImg"/>
          </p:nvPr>
        </p:nvSpPr>
        <p:spPr>
          <a:ln/>
        </p:spPr>
      </p:sp>
      <p:sp>
        <p:nvSpPr>
          <p:cNvPr id="1720323" name="Rectangle 3"/>
          <p:cNvSpPr>
            <a:spLocks noGrp="1" noChangeArrowheads="1"/>
          </p:cNvSpPr>
          <p:nvPr>
            <p:ph type="body" idx="1"/>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5" name="Picture 9" descr="sticks"/>
          <p:cNvPicPr>
            <a:picLocks noChangeAspect="1" noChangeArrowheads="1"/>
          </p:cNvPicPr>
          <p:nvPr/>
        </p:nvPicPr>
        <p:blipFill>
          <a:blip r:embed="rId2">
            <a:lum bright="20000"/>
            <a:extLst>
              <a:ext uri="{28A0092B-C50C-407E-A947-70E740481C1C}">
                <a14:useLocalDpi xmlns:a14="http://schemas.microsoft.com/office/drawing/2010/main" val="0"/>
              </a:ext>
            </a:extLst>
          </a:blip>
          <a:srcRect l="3749" b="9993"/>
          <a:stretch>
            <a:fillRect/>
          </a:stretch>
        </p:blipFill>
        <p:spPr bwMode="auto">
          <a:xfrm>
            <a:off x="0" y="2740025"/>
            <a:ext cx="6357938" cy="4117975"/>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ctrTitle"/>
          </p:nvPr>
        </p:nvSpPr>
        <p:spPr>
          <a:xfrm>
            <a:off x="742950" y="2895600"/>
            <a:ext cx="8420100" cy="1143000"/>
          </a:xfrm>
        </p:spPr>
        <p:txBody>
          <a:bodyPr/>
          <a:lstStyle>
            <a:lvl1pPr algn="ctr">
              <a:defRPr/>
            </a:lvl1pPr>
          </a:lstStyle>
          <a:p>
            <a:pPr lvl="0"/>
            <a:r>
              <a:rPr lang="en-US" noProof="0" smtClean="0"/>
              <a:t>Click to edit Master title style</a:t>
            </a:r>
          </a:p>
        </p:txBody>
      </p:sp>
      <p:sp>
        <p:nvSpPr>
          <p:cNvPr id="4100" name="Rectangle 4"/>
          <p:cNvSpPr>
            <a:spLocks noGrp="1" noChangeArrowheads="1"/>
          </p:cNvSpPr>
          <p:nvPr>
            <p:ph type="subTitle" idx="1"/>
          </p:nvPr>
        </p:nvSpPr>
        <p:spPr>
          <a:xfrm>
            <a:off x="1485900" y="4648200"/>
            <a:ext cx="6934200" cy="1752600"/>
          </a:xfrm>
        </p:spPr>
        <p:txBody>
          <a:bodyPr/>
          <a:lstStyle>
            <a:lvl1pPr algn="ctr">
              <a:defRPr/>
            </a:lvl1pPr>
          </a:lstStyle>
          <a:p>
            <a:pPr lvl="0"/>
            <a:r>
              <a:rPr lang="en-US" noProof="0" smtClean="0"/>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786707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3275" y="533400"/>
            <a:ext cx="2195513"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65150" y="533400"/>
            <a:ext cx="6435725"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0537585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65150" y="533400"/>
            <a:ext cx="8783638" cy="4286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65150" y="1009650"/>
            <a:ext cx="4314825" cy="5467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5032375" y="1009650"/>
            <a:ext cx="4316413" cy="5467350"/>
          </a:xfrm>
        </p:spPr>
        <p:txBody>
          <a:bodyPr/>
          <a:lstStyle/>
          <a:p>
            <a:endParaRPr lang="en-GB" dirty="0"/>
          </a:p>
        </p:txBody>
      </p:sp>
    </p:spTree>
    <p:extLst>
      <p:ext uri="{BB962C8B-B14F-4D97-AF65-F5344CB8AC3E}">
        <p14:creationId xmlns:p14="http://schemas.microsoft.com/office/powerpoint/2010/main" val="267879951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749614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2170185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4193841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1683413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478518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3256189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296800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6737103"/>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3006925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2747735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1140177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7EFDD8-D052-4043-BA60-EE841271AB56}" type="datetimeFigureOut">
              <a:rPr lang="en-GB" smtClean="0"/>
              <a:t>24/01/2013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6E543C0-AB81-4A8E-8B80-4D63C2953799}" type="slidenum">
              <a:rPr lang="en-GB" smtClean="0"/>
              <a:t>‹#›</a:t>
            </a:fld>
            <a:endParaRPr lang="en-GB" dirty="0"/>
          </a:p>
        </p:txBody>
      </p:sp>
    </p:spTree>
    <p:extLst>
      <p:ext uri="{BB962C8B-B14F-4D97-AF65-F5344CB8AC3E}">
        <p14:creationId xmlns:p14="http://schemas.microsoft.com/office/powerpoint/2010/main" val="2931469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1772576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65150" y="1009650"/>
            <a:ext cx="4314825" cy="5467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2375" y="1009650"/>
            <a:ext cx="4316413" cy="5467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1401999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0298075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7316304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14207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160901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846000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sticks"/>
          <p:cNvPicPr>
            <a:picLocks noChangeAspect="1" noChangeArrowheads="1"/>
          </p:cNvPicPr>
          <p:nvPr/>
        </p:nvPicPr>
        <p:blipFill>
          <a:blip r:embed="rId14">
            <a:lum bright="20000"/>
            <a:extLst>
              <a:ext uri="{28A0092B-C50C-407E-A947-70E740481C1C}">
                <a14:useLocalDpi xmlns:a14="http://schemas.microsoft.com/office/drawing/2010/main" val="0"/>
              </a:ext>
            </a:extLst>
          </a:blip>
          <a:srcRect l="3749" b="9993"/>
          <a:stretch>
            <a:fillRect/>
          </a:stretch>
        </p:blipFill>
        <p:spPr bwMode="auto">
          <a:xfrm>
            <a:off x="0" y="2740025"/>
            <a:ext cx="6357938" cy="411797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565150" y="533400"/>
            <a:ext cx="8783638"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5150" y="1009650"/>
            <a:ext cx="8783638" cy="546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5" name="Line 11"/>
          <p:cNvSpPr>
            <a:spLocks noChangeShapeType="1"/>
          </p:cNvSpPr>
          <p:nvPr/>
        </p:nvSpPr>
        <p:spPr bwMode="auto">
          <a:xfrm flipV="1">
            <a:off x="565150" y="533400"/>
            <a:ext cx="8783638" cy="0"/>
          </a:xfrm>
          <a:prstGeom prst="line">
            <a:avLst/>
          </a:prstGeom>
          <a:noFill/>
          <a:ln w="25400">
            <a:solidFill>
              <a:srgbClr val="4984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36" name="Line 12"/>
          <p:cNvSpPr>
            <a:spLocks noChangeShapeType="1"/>
          </p:cNvSpPr>
          <p:nvPr/>
        </p:nvSpPr>
        <p:spPr bwMode="auto">
          <a:xfrm>
            <a:off x="565150" y="6629400"/>
            <a:ext cx="8783638" cy="0"/>
          </a:xfrm>
          <a:prstGeom prst="line">
            <a:avLst/>
          </a:prstGeom>
          <a:noFill/>
          <a:ln w="25400">
            <a:solidFill>
              <a:srgbClr val="4984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38" name="Text Box 14"/>
          <p:cNvSpPr txBox="1">
            <a:spLocks noChangeArrowheads="1"/>
          </p:cNvSpPr>
          <p:nvPr/>
        </p:nvSpPr>
        <p:spPr bwMode="auto">
          <a:xfrm>
            <a:off x="482600" y="6629400"/>
            <a:ext cx="240482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dirty="0">
                <a:solidFill>
                  <a:srgbClr val="49849B"/>
                </a:solidFill>
                <a:latin typeface="Browallia New" pitchFamily="34" charset="-34"/>
              </a:rPr>
              <a:t>© </a:t>
            </a:r>
            <a:r>
              <a:rPr lang="en-US" sz="1000" dirty="0" smtClean="0">
                <a:solidFill>
                  <a:srgbClr val="49849B"/>
                </a:solidFill>
                <a:latin typeface="Browallia New" pitchFamily="34" charset="-34"/>
              </a:rPr>
              <a:t>Centre </a:t>
            </a:r>
            <a:r>
              <a:rPr lang="en-US" sz="1000" dirty="0">
                <a:solidFill>
                  <a:srgbClr val="49849B"/>
                </a:solidFill>
                <a:latin typeface="Browallia New" pitchFamily="34" charset="-34"/>
              </a:rPr>
              <a:t>for economics and business research ltd, </a:t>
            </a:r>
            <a:r>
              <a:rPr lang="en-US" sz="1000" dirty="0" smtClean="0">
                <a:solidFill>
                  <a:srgbClr val="49849B"/>
                </a:solidFill>
                <a:latin typeface="Browallia New" pitchFamily="34" charset="-34"/>
              </a:rPr>
              <a:t>2013</a:t>
            </a:r>
            <a:endParaRPr lang="en-US" sz="1000" dirty="0">
              <a:solidFill>
                <a:srgbClr val="49849B"/>
              </a:solidFill>
              <a:latin typeface="Browallia New" pitchFamily="34" charset="-34"/>
            </a:endParaRPr>
          </a:p>
        </p:txBody>
      </p:sp>
      <p:sp>
        <p:nvSpPr>
          <p:cNvPr id="1039" name="Text Box 15"/>
          <p:cNvSpPr txBox="1">
            <a:spLocks noChangeArrowheads="1"/>
          </p:cNvSpPr>
          <p:nvPr/>
        </p:nvSpPr>
        <p:spPr bwMode="auto">
          <a:xfrm>
            <a:off x="9096375" y="6615113"/>
            <a:ext cx="3397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fld id="{76FDF782-43F1-41E0-B000-5202A31F91B0}" type="slidenum">
              <a:rPr lang="en-US" sz="1000" b="0">
                <a:latin typeface="AvantGarde" charset="0"/>
              </a:rPr>
              <a:pPr algn="r"/>
              <a:t>‹#›</a:t>
            </a:fld>
            <a:endParaRPr lang="en-US" sz="1000" b="0" dirty="0">
              <a:latin typeface="AvantGarde"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dir="r"/>
  </p:transition>
  <p:txStyles>
    <p:titleStyle>
      <a:lvl1pPr algn="l" rtl="0" fontAlgn="base">
        <a:spcBef>
          <a:spcPct val="0"/>
        </a:spcBef>
        <a:spcAft>
          <a:spcPct val="0"/>
        </a:spcAft>
        <a:defRPr sz="1600" b="1">
          <a:solidFill>
            <a:srgbClr val="49849B"/>
          </a:solidFill>
          <a:latin typeface="+mj-lt"/>
          <a:ea typeface="+mj-ea"/>
          <a:cs typeface="+mj-cs"/>
        </a:defRPr>
      </a:lvl1pPr>
      <a:lvl2pPr algn="l" rtl="0" fontAlgn="base">
        <a:spcBef>
          <a:spcPct val="0"/>
        </a:spcBef>
        <a:spcAft>
          <a:spcPct val="0"/>
        </a:spcAft>
        <a:defRPr sz="1600" b="1">
          <a:solidFill>
            <a:srgbClr val="49849B"/>
          </a:solidFill>
          <a:latin typeface="Arial Rounded MT Bold" pitchFamily="34" charset="0"/>
        </a:defRPr>
      </a:lvl2pPr>
      <a:lvl3pPr algn="l" rtl="0" fontAlgn="base">
        <a:spcBef>
          <a:spcPct val="0"/>
        </a:spcBef>
        <a:spcAft>
          <a:spcPct val="0"/>
        </a:spcAft>
        <a:defRPr sz="1600" b="1">
          <a:solidFill>
            <a:srgbClr val="49849B"/>
          </a:solidFill>
          <a:latin typeface="Arial Rounded MT Bold" pitchFamily="34" charset="0"/>
        </a:defRPr>
      </a:lvl3pPr>
      <a:lvl4pPr algn="l" rtl="0" fontAlgn="base">
        <a:spcBef>
          <a:spcPct val="0"/>
        </a:spcBef>
        <a:spcAft>
          <a:spcPct val="0"/>
        </a:spcAft>
        <a:defRPr sz="1600" b="1">
          <a:solidFill>
            <a:srgbClr val="49849B"/>
          </a:solidFill>
          <a:latin typeface="Arial Rounded MT Bold" pitchFamily="34" charset="0"/>
        </a:defRPr>
      </a:lvl4pPr>
      <a:lvl5pPr algn="l" rtl="0" fontAlgn="base">
        <a:spcBef>
          <a:spcPct val="0"/>
        </a:spcBef>
        <a:spcAft>
          <a:spcPct val="0"/>
        </a:spcAft>
        <a:defRPr sz="1600" b="1">
          <a:solidFill>
            <a:srgbClr val="49849B"/>
          </a:solidFill>
          <a:latin typeface="Arial Rounded MT Bold" pitchFamily="34" charset="0"/>
        </a:defRPr>
      </a:lvl5pPr>
      <a:lvl6pPr marL="457200" algn="l" rtl="0" fontAlgn="base">
        <a:spcBef>
          <a:spcPct val="0"/>
        </a:spcBef>
        <a:spcAft>
          <a:spcPct val="0"/>
        </a:spcAft>
        <a:defRPr sz="1600" b="1">
          <a:solidFill>
            <a:srgbClr val="49849B"/>
          </a:solidFill>
          <a:latin typeface="Arial Rounded MT Bold" pitchFamily="34" charset="0"/>
        </a:defRPr>
      </a:lvl6pPr>
      <a:lvl7pPr marL="914400" algn="l" rtl="0" fontAlgn="base">
        <a:spcBef>
          <a:spcPct val="0"/>
        </a:spcBef>
        <a:spcAft>
          <a:spcPct val="0"/>
        </a:spcAft>
        <a:defRPr sz="1600" b="1">
          <a:solidFill>
            <a:srgbClr val="49849B"/>
          </a:solidFill>
          <a:latin typeface="Arial Rounded MT Bold" pitchFamily="34" charset="0"/>
        </a:defRPr>
      </a:lvl7pPr>
      <a:lvl8pPr marL="1371600" algn="l" rtl="0" fontAlgn="base">
        <a:spcBef>
          <a:spcPct val="0"/>
        </a:spcBef>
        <a:spcAft>
          <a:spcPct val="0"/>
        </a:spcAft>
        <a:defRPr sz="1600" b="1">
          <a:solidFill>
            <a:srgbClr val="49849B"/>
          </a:solidFill>
          <a:latin typeface="Arial Rounded MT Bold" pitchFamily="34" charset="0"/>
        </a:defRPr>
      </a:lvl8pPr>
      <a:lvl9pPr marL="1828800" algn="l" rtl="0" fontAlgn="base">
        <a:spcBef>
          <a:spcPct val="0"/>
        </a:spcBef>
        <a:spcAft>
          <a:spcPct val="0"/>
        </a:spcAft>
        <a:defRPr sz="1600" b="1">
          <a:solidFill>
            <a:srgbClr val="49849B"/>
          </a:solidFill>
          <a:latin typeface="Arial Rounded MT Bold" pitchFamily="34" charset="0"/>
        </a:defRPr>
      </a:lvl9pPr>
    </p:titleStyle>
    <p:bodyStyle>
      <a:lvl1pPr algn="l" rtl="0" fontAlgn="base">
        <a:spcBef>
          <a:spcPct val="0"/>
        </a:spcBef>
        <a:spcAft>
          <a:spcPts val="1400"/>
        </a:spcAft>
        <a:buClr>
          <a:srgbClr val="000000"/>
        </a:buClr>
        <a:defRPr sz="1400">
          <a:solidFill>
            <a:schemeClr val="tx1"/>
          </a:solidFill>
          <a:latin typeface="+mn-lt"/>
          <a:ea typeface="+mn-ea"/>
          <a:cs typeface="+mn-cs"/>
        </a:defRPr>
      </a:lvl1pPr>
      <a:lvl2pPr marL="476250" indent="-285750" algn="l" rtl="0" fontAlgn="base">
        <a:spcBef>
          <a:spcPct val="0"/>
        </a:spcBef>
        <a:spcAft>
          <a:spcPts val="1400"/>
        </a:spcAft>
        <a:buClr>
          <a:srgbClr val="000000"/>
        </a:buClr>
        <a:buFont typeface="Wingdings" pitchFamily="2" charset="2"/>
        <a:buChar char="§"/>
        <a:defRPr sz="1400">
          <a:solidFill>
            <a:schemeClr val="tx1"/>
          </a:solidFill>
          <a:latin typeface="+mn-lt"/>
        </a:defRPr>
      </a:lvl2pPr>
      <a:lvl3pPr marL="1184275" indent="-228600" algn="l" rtl="0" fontAlgn="base">
        <a:spcBef>
          <a:spcPct val="0"/>
        </a:spcBef>
        <a:spcAft>
          <a:spcPts val="1400"/>
        </a:spcAft>
        <a:buClr>
          <a:srgbClr val="000000"/>
        </a:buClr>
        <a:buChar char="•"/>
        <a:defRPr sz="1400">
          <a:solidFill>
            <a:schemeClr val="tx1"/>
          </a:solidFill>
          <a:latin typeface="+mn-lt"/>
        </a:defRPr>
      </a:lvl3pPr>
      <a:lvl4pPr marL="1603375" indent="-228600" algn="l" rtl="0" fontAlgn="base">
        <a:spcBef>
          <a:spcPct val="0"/>
        </a:spcBef>
        <a:spcAft>
          <a:spcPts val="1400"/>
        </a:spcAft>
        <a:buClr>
          <a:srgbClr val="000000"/>
        </a:buClr>
        <a:buChar char="–"/>
        <a:defRPr sz="1400">
          <a:solidFill>
            <a:schemeClr val="tx1"/>
          </a:solidFill>
          <a:latin typeface="+mn-lt"/>
        </a:defRPr>
      </a:lvl4pPr>
      <a:lvl5pPr marL="2057400" indent="-228600" algn="l" rtl="0" fontAlgn="base">
        <a:spcBef>
          <a:spcPct val="0"/>
        </a:spcBef>
        <a:spcAft>
          <a:spcPts val="1400"/>
        </a:spcAft>
        <a:buClr>
          <a:srgbClr val="000000"/>
        </a:buClr>
        <a:buChar char="»"/>
        <a:defRPr sz="1400">
          <a:solidFill>
            <a:schemeClr val="tx1"/>
          </a:solidFill>
          <a:latin typeface="+mn-lt"/>
        </a:defRPr>
      </a:lvl5pPr>
      <a:lvl6pPr marL="2514600" indent="-228600" algn="l" rtl="0" fontAlgn="base">
        <a:spcBef>
          <a:spcPct val="0"/>
        </a:spcBef>
        <a:spcAft>
          <a:spcPts val="1400"/>
        </a:spcAft>
        <a:buClr>
          <a:srgbClr val="000000"/>
        </a:buClr>
        <a:buChar char="»"/>
        <a:defRPr sz="1400">
          <a:solidFill>
            <a:schemeClr val="tx1"/>
          </a:solidFill>
          <a:latin typeface="+mn-lt"/>
        </a:defRPr>
      </a:lvl6pPr>
      <a:lvl7pPr marL="2971800" indent="-228600" algn="l" rtl="0" fontAlgn="base">
        <a:spcBef>
          <a:spcPct val="0"/>
        </a:spcBef>
        <a:spcAft>
          <a:spcPts val="1400"/>
        </a:spcAft>
        <a:buClr>
          <a:srgbClr val="000000"/>
        </a:buClr>
        <a:buChar char="»"/>
        <a:defRPr sz="1400">
          <a:solidFill>
            <a:schemeClr val="tx1"/>
          </a:solidFill>
          <a:latin typeface="+mn-lt"/>
        </a:defRPr>
      </a:lvl7pPr>
      <a:lvl8pPr marL="3429000" indent="-228600" algn="l" rtl="0" fontAlgn="base">
        <a:spcBef>
          <a:spcPct val="0"/>
        </a:spcBef>
        <a:spcAft>
          <a:spcPts val="1400"/>
        </a:spcAft>
        <a:buClr>
          <a:srgbClr val="000000"/>
        </a:buClr>
        <a:buChar char="»"/>
        <a:defRPr sz="1400">
          <a:solidFill>
            <a:schemeClr val="tx1"/>
          </a:solidFill>
          <a:latin typeface="+mn-lt"/>
        </a:defRPr>
      </a:lvl8pPr>
      <a:lvl9pPr marL="3886200" indent="-228600" algn="l" rtl="0" fontAlgn="base">
        <a:spcBef>
          <a:spcPct val="0"/>
        </a:spcBef>
        <a:spcAft>
          <a:spcPts val="1400"/>
        </a:spcAft>
        <a:buClr>
          <a:srgbClr val="000000"/>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EFDD8-D052-4043-BA60-EE841271AB56}" type="datetimeFigureOut">
              <a:rPr lang="en-GB" smtClean="0"/>
              <a:t>24/01/2013</a:t>
            </a:fld>
            <a:endParaRPr lang="en-GB" dirty="0"/>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543C0-AB81-4A8E-8B80-4D63C2953799}" type="slidenum">
              <a:rPr lang="en-GB" smtClean="0"/>
              <a:t>‹#›</a:t>
            </a:fld>
            <a:endParaRPr lang="en-GB" dirty="0"/>
          </a:p>
        </p:txBody>
      </p:sp>
    </p:spTree>
    <p:extLst>
      <p:ext uri="{BB962C8B-B14F-4D97-AF65-F5344CB8AC3E}">
        <p14:creationId xmlns:p14="http://schemas.microsoft.com/office/powerpoint/2010/main" val="22787864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9298" name="Rectangle 2"/>
          <p:cNvSpPr>
            <a:spLocks noGrp="1" noChangeArrowheads="1"/>
          </p:cNvSpPr>
          <p:nvPr>
            <p:ph type="ctrTitle"/>
          </p:nvPr>
        </p:nvSpPr>
        <p:spPr>
          <a:xfrm>
            <a:off x="0" y="2152650"/>
            <a:ext cx="9906000" cy="1701800"/>
          </a:xfrm>
        </p:spPr>
        <p:txBody>
          <a:bodyPr/>
          <a:lstStyle/>
          <a:p>
            <a:r>
              <a:rPr lang="en-US" sz="2800" dirty="0" smtClean="0">
                <a:solidFill>
                  <a:srgbClr val="FF0000"/>
                </a:solidFill>
              </a:rPr>
              <a:t/>
            </a:r>
            <a:br>
              <a:rPr lang="en-US" sz="2800" dirty="0" smtClean="0">
                <a:solidFill>
                  <a:srgbClr val="FF0000"/>
                </a:solidFill>
              </a:rPr>
            </a:br>
            <a:r>
              <a:rPr lang="en-US" sz="2800" dirty="0"/>
              <a:t/>
            </a:r>
            <a:br>
              <a:rPr lang="en-US" sz="2800" dirty="0"/>
            </a:br>
            <a:r>
              <a:rPr lang="en-US" sz="3200" dirty="0" smtClean="0"/>
              <a:t>How to make Western economies more competitive</a:t>
            </a:r>
            <a:r>
              <a:rPr lang="en-GB" sz="2800" dirty="0"/>
              <a:t/>
            </a:r>
            <a:br>
              <a:rPr lang="en-GB" sz="2800" dirty="0"/>
            </a:br>
            <a:endParaRPr lang="en-US" sz="1400" dirty="0">
              <a:latin typeface="Arial Narrow" pitchFamily="34" charset="0"/>
            </a:endParaRPr>
          </a:p>
        </p:txBody>
      </p:sp>
      <p:sp>
        <p:nvSpPr>
          <p:cNvPr id="1719299" name="Rectangle 3"/>
          <p:cNvSpPr>
            <a:spLocks noGrp="1" noChangeArrowheads="1"/>
          </p:cNvSpPr>
          <p:nvPr>
            <p:ph type="subTitle" idx="1"/>
          </p:nvPr>
        </p:nvSpPr>
        <p:spPr>
          <a:xfrm>
            <a:off x="0" y="4166235"/>
            <a:ext cx="9906000" cy="1384300"/>
          </a:xfrm>
        </p:spPr>
        <p:txBody>
          <a:bodyPr/>
          <a:lstStyle/>
          <a:p>
            <a:pPr>
              <a:spcAft>
                <a:spcPct val="0"/>
              </a:spcAft>
            </a:pPr>
            <a:r>
              <a:rPr lang="en-US" sz="2000" b="1" dirty="0" smtClean="0">
                <a:latin typeface="Arial Narrow" pitchFamily="34" charset="0"/>
              </a:rPr>
              <a:t>Fourth </a:t>
            </a:r>
            <a:r>
              <a:rPr lang="en-US" sz="2000" b="1" dirty="0" smtClean="0">
                <a:latin typeface="Arial Narrow" pitchFamily="34" charset="0"/>
              </a:rPr>
              <a:t>Gresham Lecture</a:t>
            </a:r>
          </a:p>
          <a:p>
            <a:pPr>
              <a:spcAft>
                <a:spcPct val="0"/>
              </a:spcAft>
            </a:pPr>
            <a:r>
              <a:rPr lang="en-US" sz="2000" dirty="0" smtClean="0">
                <a:latin typeface="Arial Narrow" pitchFamily="34" charset="0"/>
              </a:rPr>
              <a:t>Douglas McWilliams</a:t>
            </a:r>
          </a:p>
          <a:p>
            <a:pPr>
              <a:spcAft>
                <a:spcPct val="0"/>
              </a:spcAft>
            </a:pPr>
            <a:r>
              <a:rPr lang="en-US" sz="2000" b="1" dirty="0" smtClean="0">
                <a:latin typeface="Arial Narrow" pitchFamily="34" charset="0"/>
              </a:rPr>
              <a:t>Mercers School Memorial Professor of Commerce at Gresham </a:t>
            </a:r>
            <a:r>
              <a:rPr lang="en-US" sz="2000" b="1" dirty="0" smtClean="0">
                <a:latin typeface="Arial Narrow" pitchFamily="34" charset="0"/>
              </a:rPr>
              <a:t>College</a:t>
            </a:r>
            <a:endParaRPr lang="en-US" sz="2000" b="1" dirty="0" smtClean="0">
              <a:latin typeface="Arial Narrow" pitchFamily="34" charset="0"/>
            </a:endParaRPr>
          </a:p>
        </p:txBody>
      </p:sp>
      <p:sp>
        <p:nvSpPr>
          <p:cNvPr id="1719303" name="Rectangle 7"/>
          <p:cNvSpPr>
            <a:spLocks noChangeArrowheads="1"/>
          </p:cNvSpPr>
          <p:nvPr/>
        </p:nvSpPr>
        <p:spPr bwMode="auto">
          <a:xfrm>
            <a:off x="1485900" y="5756275"/>
            <a:ext cx="69342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pPr>
            <a:r>
              <a:rPr lang="en-US" sz="1000" dirty="0">
                <a:latin typeface="Arial Narrow" pitchFamily="34" charset="0"/>
              </a:rPr>
              <a:t>C</a:t>
            </a:r>
            <a:r>
              <a:rPr lang="en-US" sz="1000" dirty="0" smtClean="0">
                <a:latin typeface="Arial Narrow" pitchFamily="34" charset="0"/>
              </a:rPr>
              <a:t>entre </a:t>
            </a:r>
            <a:r>
              <a:rPr lang="en-US" sz="1000" dirty="0">
                <a:latin typeface="Arial Narrow" pitchFamily="34" charset="0"/>
              </a:rPr>
              <a:t>for </a:t>
            </a:r>
            <a:r>
              <a:rPr lang="en-US" sz="1000" dirty="0" smtClean="0">
                <a:latin typeface="Arial Narrow" pitchFamily="34" charset="0"/>
              </a:rPr>
              <a:t>economics </a:t>
            </a:r>
            <a:r>
              <a:rPr lang="en-US" sz="1000" dirty="0">
                <a:latin typeface="Arial Narrow" pitchFamily="34" charset="0"/>
              </a:rPr>
              <a:t>and business research ltd</a:t>
            </a:r>
          </a:p>
          <a:p>
            <a:pPr algn="ctr">
              <a:spcBef>
                <a:spcPct val="0"/>
              </a:spcBef>
            </a:pPr>
            <a:endParaRPr lang="en-US" sz="1000" dirty="0">
              <a:latin typeface="Arial Narrow" pitchFamily="34" charset="0"/>
            </a:endParaRPr>
          </a:p>
          <a:p>
            <a:pPr algn="ctr">
              <a:spcBef>
                <a:spcPct val="0"/>
              </a:spcBef>
            </a:pPr>
            <a:r>
              <a:rPr lang="en-US" sz="1000" b="0" dirty="0">
                <a:latin typeface="Arial Narrow" pitchFamily="34" charset="0"/>
              </a:rPr>
              <a:t>Unit 1, 4 Bath Street, London EC1V 9DX</a:t>
            </a:r>
          </a:p>
          <a:p>
            <a:pPr algn="ctr">
              <a:spcBef>
                <a:spcPct val="0"/>
              </a:spcBef>
            </a:pPr>
            <a:r>
              <a:rPr lang="en-US" sz="1000" b="0" dirty="0">
                <a:latin typeface="Arial Narrow" pitchFamily="34" charset="0"/>
              </a:rPr>
              <a:t>t: 020 7324 2850  f: 020 7324 2855  e: advice@cebr.com  w: www.cebr.com</a:t>
            </a:r>
          </a:p>
        </p:txBody>
      </p:sp>
      <p:pic>
        <p:nvPicPr>
          <p:cNvPr id="9218" name="Picture 2" descr="G:\Logos and branding\New Logos\CEBR Logo 140711.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5195" y="251460"/>
            <a:ext cx="2975610" cy="22317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76580" y="647700"/>
            <a:ext cx="9058910" cy="428625"/>
          </a:xfrm>
          <a:prstGeom prst="rect">
            <a:avLst/>
          </a:prstGeom>
        </p:spPr>
        <p:txBody>
          <a:bodyPr/>
          <a:lstStyle>
            <a:lvl1pPr algn="l" rtl="0" fontAlgn="base">
              <a:spcBef>
                <a:spcPct val="0"/>
              </a:spcBef>
              <a:spcAft>
                <a:spcPct val="0"/>
              </a:spcAft>
              <a:defRPr sz="1600" b="1">
                <a:solidFill>
                  <a:srgbClr val="49849B"/>
                </a:solidFill>
                <a:latin typeface="+mj-lt"/>
                <a:ea typeface="+mj-ea"/>
                <a:cs typeface="+mj-cs"/>
              </a:defRPr>
            </a:lvl1pPr>
            <a:lvl2pPr algn="l" rtl="0" fontAlgn="base">
              <a:spcBef>
                <a:spcPct val="0"/>
              </a:spcBef>
              <a:spcAft>
                <a:spcPct val="0"/>
              </a:spcAft>
              <a:defRPr sz="1600" b="1">
                <a:solidFill>
                  <a:srgbClr val="49849B"/>
                </a:solidFill>
                <a:latin typeface="Arial Rounded MT Bold" pitchFamily="34" charset="0"/>
              </a:defRPr>
            </a:lvl2pPr>
            <a:lvl3pPr algn="l" rtl="0" fontAlgn="base">
              <a:spcBef>
                <a:spcPct val="0"/>
              </a:spcBef>
              <a:spcAft>
                <a:spcPct val="0"/>
              </a:spcAft>
              <a:defRPr sz="1600" b="1">
                <a:solidFill>
                  <a:srgbClr val="49849B"/>
                </a:solidFill>
                <a:latin typeface="Arial Rounded MT Bold" pitchFamily="34" charset="0"/>
              </a:defRPr>
            </a:lvl3pPr>
            <a:lvl4pPr algn="l" rtl="0" fontAlgn="base">
              <a:spcBef>
                <a:spcPct val="0"/>
              </a:spcBef>
              <a:spcAft>
                <a:spcPct val="0"/>
              </a:spcAft>
              <a:defRPr sz="1600" b="1">
                <a:solidFill>
                  <a:srgbClr val="49849B"/>
                </a:solidFill>
                <a:latin typeface="Arial Rounded MT Bold" pitchFamily="34" charset="0"/>
              </a:defRPr>
            </a:lvl4pPr>
            <a:lvl5pPr algn="l" rtl="0" fontAlgn="base">
              <a:spcBef>
                <a:spcPct val="0"/>
              </a:spcBef>
              <a:spcAft>
                <a:spcPct val="0"/>
              </a:spcAft>
              <a:defRPr sz="1600" b="1">
                <a:solidFill>
                  <a:srgbClr val="49849B"/>
                </a:solidFill>
                <a:latin typeface="Arial Rounded MT Bold" pitchFamily="34" charset="0"/>
              </a:defRPr>
            </a:lvl5pPr>
            <a:lvl6pPr marL="457200" algn="l" rtl="0" fontAlgn="base">
              <a:spcBef>
                <a:spcPct val="0"/>
              </a:spcBef>
              <a:spcAft>
                <a:spcPct val="0"/>
              </a:spcAft>
              <a:defRPr sz="1600" b="1">
                <a:solidFill>
                  <a:srgbClr val="49849B"/>
                </a:solidFill>
                <a:latin typeface="Arial Rounded MT Bold" pitchFamily="34" charset="0"/>
              </a:defRPr>
            </a:lvl6pPr>
            <a:lvl7pPr marL="914400" algn="l" rtl="0" fontAlgn="base">
              <a:spcBef>
                <a:spcPct val="0"/>
              </a:spcBef>
              <a:spcAft>
                <a:spcPct val="0"/>
              </a:spcAft>
              <a:defRPr sz="1600" b="1">
                <a:solidFill>
                  <a:srgbClr val="49849B"/>
                </a:solidFill>
                <a:latin typeface="Arial Rounded MT Bold" pitchFamily="34" charset="0"/>
              </a:defRPr>
            </a:lvl7pPr>
            <a:lvl8pPr marL="1371600" algn="l" rtl="0" fontAlgn="base">
              <a:spcBef>
                <a:spcPct val="0"/>
              </a:spcBef>
              <a:spcAft>
                <a:spcPct val="0"/>
              </a:spcAft>
              <a:defRPr sz="1600" b="1">
                <a:solidFill>
                  <a:srgbClr val="49849B"/>
                </a:solidFill>
                <a:latin typeface="Arial Rounded MT Bold" pitchFamily="34" charset="0"/>
              </a:defRPr>
            </a:lvl8pPr>
            <a:lvl9pPr marL="1828800" algn="l" rtl="0" fontAlgn="base">
              <a:spcBef>
                <a:spcPct val="0"/>
              </a:spcBef>
              <a:spcAft>
                <a:spcPct val="0"/>
              </a:spcAft>
              <a:defRPr sz="1600" b="1">
                <a:solidFill>
                  <a:srgbClr val="49849B"/>
                </a:solidFill>
                <a:latin typeface="Arial Rounded MT Bold" pitchFamily="34" charset="0"/>
              </a:defRPr>
            </a:lvl9pPr>
          </a:lstStyle>
          <a:p>
            <a:r>
              <a:rPr lang="en-GB" sz="2400" dirty="0" smtClean="0"/>
              <a:t>The City’s impact on the balance of payments current account</a:t>
            </a:r>
            <a:endParaRPr lang="en-GB"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414" y="2922465"/>
            <a:ext cx="9441242" cy="1066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757196" y="2392541"/>
            <a:ext cx="1975221" cy="307777"/>
          </a:xfrm>
          <a:prstGeom prst="rect">
            <a:avLst/>
          </a:prstGeom>
          <a:noFill/>
        </p:spPr>
        <p:txBody>
          <a:bodyPr wrap="none" rtlCol="0">
            <a:spAutoFit/>
          </a:bodyPr>
          <a:lstStyle/>
          <a:p>
            <a:r>
              <a:rPr lang="en-GB" dirty="0" smtClean="0"/>
              <a:t>£ millions per annum</a:t>
            </a:r>
            <a:endParaRPr lang="en-GB" dirty="0"/>
          </a:p>
        </p:txBody>
      </p:sp>
    </p:spTree>
    <p:extLst>
      <p:ext uri="{BB962C8B-B14F-4D97-AF65-F5344CB8AC3E}">
        <p14:creationId xmlns:p14="http://schemas.microsoft.com/office/powerpoint/2010/main" val="609886612"/>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05740" y="647700"/>
            <a:ext cx="9589770" cy="428625"/>
          </a:xfrm>
          <a:prstGeom prst="rect">
            <a:avLst/>
          </a:prstGeom>
        </p:spPr>
        <p:txBody>
          <a:bodyPr/>
          <a:lstStyle>
            <a:lvl1pPr algn="l" rtl="0" fontAlgn="base">
              <a:spcBef>
                <a:spcPct val="0"/>
              </a:spcBef>
              <a:spcAft>
                <a:spcPct val="0"/>
              </a:spcAft>
              <a:defRPr sz="1600" b="1">
                <a:solidFill>
                  <a:srgbClr val="49849B"/>
                </a:solidFill>
                <a:latin typeface="+mj-lt"/>
                <a:ea typeface="+mj-ea"/>
                <a:cs typeface="+mj-cs"/>
              </a:defRPr>
            </a:lvl1pPr>
            <a:lvl2pPr algn="l" rtl="0" fontAlgn="base">
              <a:spcBef>
                <a:spcPct val="0"/>
              </a:spcBef>
              <a:spcAft>
                <a:spcPct val="0"/>
              </a:spcAft>
              <a:defRPr sz="1600" b="1">
                <a:solidFill>
                  <a:srgbClr val="49849B"/>
                </a:solidFill>
                <a:latin typeface="Arial Rounded MT Bold" pitchFamily="34" charset="0"/>
              </a:defRPr>
            </a:lvl2pPr>
            <a:lvl3pPr algn="l" rtl="0" fontAlgn="base">
              <a:spcBef>
                <a:spcPct val="0"/>
              </a:spcBef>
              <a:spcAft>
                <a:spcPct val="0"/>
              </a:spcAft>
              <a:defRPr sz="1600" b="1">
                <a:solidFill>
                  <a:srgbClr val="49849B"/>
                </a:solidFill>
                <a:latin typeface="Arial Rounded MT Bold" pitchFamily="34" charset="0"/>
              </a:defRPr>
            </a:lvl3pPr>
            <a:lvl4pPr algn="l" rtl="0" fontAlgn="base">
              <a:spcBef>
                <a:spcPct val="0"/>
              </a:spcBef>
              <a:spcAft>
                <a:spcPct val="0"/>
              </a:spcAft>
              <a:defRPr sz="1600" b="1">
                <a:solidFill>
                  <a:srgbClr val="49849B"/>
                </a:solidFill>
                <a:latin typeface="Arial Rounded MT Bold" pitchFamily="34" charset="0"/>
              </a:defRPr>
            </a:lvl4pPr>
            <a:lvl5pPr algn="l" rtl="0" fontAlgn="base">
              <a:spcBef>
                <a:spcPct val="0"/>
              </a:spcBef>
              <a:spcAft>
                <a:spcPct val="0"/>
              </a:spcAft>
              <a:defRPr sz="1600" b="1">
                <a:solidFill>
                  <a:srgbClr val="49849B"/>
                </a:solidFill>
                <a:latin typeface="Arial Rounded MT Bold" pitchFamily="34" charset="0"/>
              </a:defRPr>
            </a:lvl5pPr>
            <a:lvl6pPr marL="457200" algn="l" rtl="0" fontAlgn="base">
              <a:spcBef>
                <a:spcPct val="0"/>
              </a:spcBef>
              <a:spcAft>
                <a:spcPct val="0"/>
              </a:spcAft>
              <a:defRPr sz="1600" b="1">
                <a:solidFill>
                  <a:srgbClr val="49849B"/>
                </a:solidFill>
                <a:latin typeface="Arial Rounded MT Bold" pitchFamily="34" charset="0"/>
              </a:defRPr>
            </a:lvl6pPr>
            <a:lvl7pPr marL="914400" algn="l" rtl="0" fontAlgn="base">
              <a:spcBef>
                <a:spcPct val="0"/>
              </a:spcBef>
              <a:spcAft>
                <a:spcPct val="0"/>
              </a:spcAft>
              <a:defRPr sz="1600" b="1">
                <a:solidFill>
                  <a:srgbClr val="49849B"/>
                </a:solidFill>
                <a:latin typeface="Arial Rounded MT Bold" pitchFamily="34" charset="0"/>
              </a:defRPr>
            </a:lvl7pPr>
            <a:lvl8pPr marL="1371600" algn="l" rtl="0" fontAlgn="base">
              <a:spcBef>
                <a:spcPct val="0"/>
              </a:spcBef>
              <a:spcAft>
                <a:spcPct val="0"/>
              </a:spcAft>
              <a:defRPr sz="1600" b="1">
                <a:solidFill>
                  <a:srgbClr val="49849B"/>
                </a:solidFill>
                <a:latin typeface="Arial Rounded MT Bold" pitchFamily="34" charset="0"/>
              </a:defRPr>
            </a:lvl8pPr>
            <a:lvl9pPr marL="1828800" algn="l" rtl="0" fontAlgn="base">
              <a:spcBef>
                <a:spcPct val="0"/>
              </a:spcBef>
              <a:spcAft>
                <a:spcPct val="0"/>
              </a:spcAft>
              <a:defRPr sz="1600" b="1">
                <a:solidFill>
                  <a:srgbClr val="49849B"/>
                </a:solidFill>
                <a:latin typeface="Arial Rounded MT Bold" pitchFamily="34" charset="0"/>
              </a:defRPr>
            </a:lvl9pPr>
          </a:lstStyle>
          <a:p>
            <a:r>
              <a:rPr lang="en-GB" sz="2400" dirty="0" smtClean="0"/>
              <a:t>Cost of living compared with the US – IMF data</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406840517"/>
              </p:ext>
            </p:extLst>
          </p:nvPr>
        </p:nvGraphicFramePr>
        <p:xfrm>
          <a:off x="2199191" y="1388962"/>
          <a:ext cx="4676172" cy="4942388"/>
        </p:xfrm>
        <a:graphic>
          <a:graphicData uri="http://schemas.openxmlformats.org/drawingml/2006/table">
            <a:tbl>
              <a:tblPr firstRow="1" firstCol="1" bandRow="1">
                <a:tableStyleId>{5C22544A-7EE6-4342-B048-85BDC9FD1C3A}</a:tableStyleId>
              </a:tblPr>
              <a:tblGrid>
                <a:gridCol w="2839378"/>
                <a:gridCol w="1836794"/>
              </a:tblGrid>
              <a:tr h="269802">
                <a:tc>
                  <a:txBody>
                    <a:bodyPr/>
                    <a:lstStyle/>
                    <a:p>
                      <a:pPr>
                        <a:lnSpc>
                          <a:spcPct val="115000"/>
                        </a:lnSpc>
                        <a:spcAft>
                          <a:spcPts val="0"/>
                        </a:spcAft>
                      </a:pPr>
                      <a:r>
                        <a:rPr lang="en-GB" sz="1200" dirty="0">
                          <a:effectLst/>
                        </a:rPr>
                        <a:t>Afghanistan</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47.9</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India</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40.8</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China</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64.3</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dirty="0">
                          <a:effectLst/>
                        </a:rPr>
                        <a:t>Russia</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61.6</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Greece</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98.1</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Korea</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74.1</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Spain</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99.4</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Italy</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109.7</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Japan</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133.9</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France</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121.1</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UK</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109.4</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Germany</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111.4</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Australia</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153.8</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Canada</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124.5</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Ireland</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116.6</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US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100.0</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Singapore</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75.7</a:t>
                      </a:r>
                      <a:endParaRPr lang="en-GB" sz="1100">
                        <a:effectLst/>
                        <a:latin typeface="Calibri"/>
                        <a:ea typeface="Calibri"/>
                        <a:cs typeface="Times New Roman"/>
                      </a:endParaRPr>
                    </a:p>
                  </a:txBody>
                  <a:tcPr marL="68580" marR="68580" marT="0" marB="0"/>
                </a:tc>
              </a:tr>
              <a:tr h="274858">
                <a:tc>
                  <a:txBody>
                    <a:bodyPr/>
                    <a:lstStyle/>
                    <a:p>
                      <a:pPr>
                        <a:lnSpc>
                          <a:spcPct val="115000"/>
                        </a:lnSpc>
                        <a:spcAft>
                          <a:spcPts val="0"/>
                        </a:spcAft>
                      </a:pPr>
                      <a:r>
                        <a:rPr lang="en-GB" sz="1200">
                          <a:effectLst/>
                        </a:rPr>
                        <a:t>Norway</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dirty="0">
                          <a:effectLst/>
                        </a:rPr>
                        <a:t>158.5</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2847572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81678" y="543044"/>
            <a:ext cx="9121140" cy="428625"/>
          </a:xfrm>
          <a:prstGeom prst="rect">
            <a:avLst/>
          </a:prstGeom>
        </p:spPr>
        <p:txBody>
          <a:bodyPr/>
          <a:lstStyle>
            <a:lvl1pPr algn="l" rtl="0" fontAlgn="base">
              <a:spcBef>
                <a:spcPct val="0"/>
              </a:spcBef>
              <a:spcAft>
                <a:spcPct val="0"/>
              </a:spcAft>
              <a:defRPr sz="1600" b="1">
                <a:solidFill>
                  <a:srgbClr val="49849B"/>
                </a:solidFill>
                <a:latin typeface="+mj-lt"/>
                <a:ea typeface="+mj-ea"/>
                <a:cs typeface="+mj-cs"/>
              </a:defRPr>
            </a:lvl1pPr>
            <a:lvl2pPr algn="l" rtl="0" fontAlgn="base">
              <a:spcBef>
                <a:spcPct val="0"/>
              </a:spcBef>
              <a:spcAft>
                <a:spcPct val="0"/>
              </a:spcAft>
              <a:defRPr sz="1600" b="1">
                <a:solidFill>
                  <a:srgbClr val="49849B"/>
                </a:solidFill>
                <a:latin typeface="Arial Rounded MT Bold" pitchFamily="34" charset="0"/>
              </a:defRPr>
            </a:lvl2pPr>
            <a:lvl3pPr algn="l" rtl="0" fontAlgn="base">
              <a:spcBef>
                <a:spcPct val="0"/>
              </a:spcBef>
              <a:spcAft>
                <a:spcPct val="0"/>
              </a:spcAft>
              <a:defRPr sz="1600" b="1">
                <a:solidFill>
                  <a:srgbClr val="49849B"/>
                </a:solidFill>
                <a:latin typeface="Arial Rounded MT Bold" pitchFamily="34" charset="0"/>
              </a:defRPr>
            </a:lvl3pPr>
            <a:lvl4pPr algn="l" rtl="0" fontAlgn="base">
              <a:spcBef>
                <a:spcPct val="0"/>
              </a:spcBef>
              <a:spcAft>
                <a:spcPct val="0"/>
              </a:spcAft>
              <a:defRPr sz="1600" b="1">
                <a:solidFill>
                  <a:srgbClr val="49849B"/>
                </a:solidFill>
                <a:latin typeface="Arial Rounded MT Bold" pitchFamily="34" charset="0"/>
              </a:defRPr>
            </a:lvl4pPr>
            <a:lvl5pPr algn="l" rtl="0" fontAlgn="base">
              <a:spcBef>
                <a:spcPct val="0"/>
              </a:spcBef>
              <a:spcAft>
                <a:spcPct val="0"/>
              </a:spcAft>
              <a:defRPr sz="1600" b="1">
                <a:solidFill>
                  <a:srgbClr val="49849B"/>
                </a:solidFill>
                <a:latin typeface="Arial Rounded MT Bold" pitchFamily="34" charset="0"/>
              </a:defRPr>
            </a:lvl5pPr>
            <a:lvl6pPr marL="457200" algn="l" rtl="0" fontAlgn="base">
              <a:spcBef>
                <a:spcPct val="0"/>
              </a:spcBef>
              <a:spcAft>
                <a:spcPct val="0"/>
              </a:spcAft>
              <a:defRPr sz="1600" b="1">
                <a:solidFill>
                  <a:srgbClr val="49849B"/>
                </a:solidFill>
                <a:latin typeface="Arial Rounded MT Bold" pitchFamily="34" charset="0"/>
              </a:defRPr>
            </a:lvl6pPr>
            <a:lvl7pPr marL="914400" algn="l" rtl="0" fontAlgn="base">
              <a:spcBef>
                <a:spcPct val="0"/>
              </a:spcBef>
              <a:spcAft>
                <a:spcPct val="0"/>
              </a:spcAft>
              <a:defRPr sz="1600" b="1">
                <a:solidFill>
                  <a:srgbClr val="49849B"/>
                </a:solidFill>
                <a:latin typeface="Arial Rounded MT Bold" pitchFamily="34" charset="0"/>
              </a:defRPr>
            </a:lvl7pPr>
            <a:lvl8pPr marL="1371600" algn="l" rtl="0" fontAlgn="base">
              <a:spcBef>
                <a:spcPct val="0"/>
              </a:spcBef>
              <a:spcAft>
                <a:spcPct val="0"/>
              </a:spcAft>
              <a:defRPr sz="1600" b="1">
                <a:solidFill>
                  <a:srgbClr val="49849B"/>
                </a:solidFill>
                <a:latin typeface="Arial Rounded MT Bold" pitchFamily="34" charset="0"/>
              </a:defRPr>
            </a:lvl8pPr>
            <a:lvl9pPr marL="1828800" algn="l" rtl="0" fontAlgn="base">
              <a:spcBef>
                <a:spcPct val="0"/>
              </a:spcBef>
              <a:spcAft>
                <a:spcPct val="0"/>
              </a:spcAft>
              <a:defRPr sz="1600" b="1">
                <a:solidFill>
                  <a:srgbClr val="49849B"/>
                </a:solidFill>
                <a:latin typeface="Arial Rounded MT Bold" pitchFamily="34" charset="0"/>
              </a:defRPr>
            </a:lvl9pPr>
          </a:lstStyle>
          <a:p>
            <a:r>
              <a:rPr lang="en-GB" sz="2400" dirty="0" smtClean="0"/>
              <a:t>Cost of living in the UK compared with the OECD average</a:t>
            </a:r>
            <a:endParaRPr lang="en-GB" sz="2400" dirty="0"/>
          </a:p>
        </p:txBody>
      </p:sp>
      <p:sp>
        <p:nvSpPr>
          <p:cNvPr id="5" name="TextBox 4"/>
          <p:cNvSpPr txBox="1"/>
          <p:nvPr/>
        </p:nvSpPr>
        <p:spPr>
          <a:xfrm>
            <a:off x="478798" y="6293210"/>
            <a:ext cx="1420582" cy="307777"/>
          </a:xfrm>
          <a:prstGeom prst="rect">
            <a:avLst/>
          </a:prstGeom>
          <a:noFill/>
        </p:spPr>
        <p:txBody>
          <a:bodyPr wrap="none" rtlCol="0">
            <a:spAutoFit/>
          </a:bodyPr>
          <a:lstStyle/>
          <a:p>
            <a:r>
              <a:rPr lang="en-GB" dirty="0" smtClean="0"/>
              <a:t>Source: OECD</a:t>
            </a:r>
            <a:endParaRPr lang="en-GB" dirty="0"/>
          </a:p>
        </p:txBody>
      </p:sp>
      <p:graphicFrame>
        <p:nvGraphicFramePr>
          <p:cNvPr id="6" name="Table 5"/>
          <p:cNvGraphicFramePr>
            <a:graphicFrameLocks noGrp="1"/>
          </p:cNvGraphicFramePr>
          <p:nvPr/>
        </p:nvGraphicFramePr>
        <p:xfrm>
          <a:off x="3109119" y="1063942"/>
          <a:ext cx="3695700" cy="5358765"/>
        </p:xfrm>
        <a:graphic>
          <a:graphicData uri="http://schemas.openxmlformats.org/drawingml/2006/table">
            <a:tbl>
              <a:tblPr/>
              <a:tblGrid>
                <a:gridCol w="3086100"/>
                <a:gridCol w="609600"/>
              </a:tblGrid>
              <a:tr h="171450">
                <a:tc>
                  <a:txBody>
                    <a:bodyPr/>
                    <a:lstStyle/>
                    <a:p>
                      <a:pPr algn="l" fontAlgn="b"/>
                      <a:r>
                        <a:rPr lang="en-GB" sz="1200" b="1" i="0" u="none" strike="noStrike" dirty="0">
                          <a:effectLst/>
                          <a:latin typeface="Arial"/>
                        </a:rPr>
                        <a:t>Actual individual consumption  (2)</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111</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Food and non-alcoholic beverages  (3)</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105</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Food  (4)</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105</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Bread and cereals  (5)</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Meat  (6)</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123</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Fish  (7)</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76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Milk, cheese and eggs  (8)</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98</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Oils and fats  (9)</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95</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Fruits, vegetables, potatoes  (10)</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120</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Other food  (11)</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95</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Non-alcoholic beverages  (12)</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Alcoholic beverages, tobacco and narcotics  (13)</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156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Alcoholic beverages  (14)</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122</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Tobacco  (15)</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211</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Clothing and footwear  (16)</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103</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Housing, water, electricity, gas and other fuels  (17)</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118</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Household furnishings, equipment and maintenance  (18)</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Health  (19)</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Transport  (20)</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131</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Personal transport equipment  (21)</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108</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Communication  (22)</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97</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Recreation and culture  (23)</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114</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Education  (24)</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108</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Restaurants and hotels  (25)</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112</a:t>
                      </a:r>
                    </a:p>
                  </a:txBody>
                  <a:tcPr marL="9525" marR="9525" marT="9525" marB="0" anchor="b">
                    <a:lnL>
                      <a:noFill/>
                    </a:lnL>
                    <a:lnR>
                      <a:noFill/>
                    </a:lnR>
                    <a:lnT>
                      <a:noFill/>
                    </a:lnT>
                    <a:lnB>
                      <a:noFill/>
                    </a:lnB>
                  </a:tcPr>
                </a:tc>
              </a:tr>
              <a:tr h="171450">
                <a:tc>
                  <a:txBody>
                    <a:bodyPr/>
                    <a:lstStyle/>
                    <a:p>
                      <a:pPr algn="l" fontAlgn="b"/>
                      <a:r>
                        <a:rPr lang="en-GB" sz="1200" b="1" i="0" u="none" strike="noStrike" dirty="0">
                          <a:effectLst/>
                          <a:latin typeface="Arial"/>
                        </a:rPr>
                        <a:t>Miscellaneous goods and services  (26)</a:t>
                      </a:r>
                    </a:p>
                  </a:txBody>
                  <a:tcPr marL="9525" marR="9525" marT="9525" marB="0" anchor="b">
                    <a:lnL>
                      <a:noFill/>
                    </a:lnL>
                    <a:lnR>
                      <a:noFill/>
                    </a:lnR>
                    <a:lnT>
                      <a:noFill/>
                    </a:lnT>
                    <a:lnB>
                      <a:noFill/>
                    </a:lnB>
                  </a:tcPr>
                </a:tc>
                <a:tc>
                  <a:txBody>
                    <a:bodyPr/>
                    <a:lstStyle/>
                    <a:p>
                      <a:pPr algn="r" fontAlgn="b"/>
                      <a:r>
                        <a:rPr lang="en-GB" sz="1200" b="1" i="0" u="none" strike="noStrike" dirty="0">
                          <a:effectLst/>
                          <a:latin typeface="Arial"/>
                        </a:rPr>
                        <a:t>115</a:t>
                      </a:r>
                    </a:p>
                  </a:txBody>
                  <a:tcPr marL="9525" marR="9525" marT="9525" marB="0" anchor="b">
                    <a:lnL>
                      <a:noFill/>
                    </a:lnL>
                    <a:lnR>
                      <a:noFill/>
                    </a:lnR>
                    <a:lnT>
                      <a:noFill/>
                    </a:lnT>
                    <a:lnB>
                      <a:noFill/>
                    </a:lnB>
                  </a:tcPr>
                </a:tc>
              </a:tr>
            </a:tbl>
          </a:graphicData>
        </a:graphic>
      </p:graphicFrame>
      <p:graphicFrame>
        <p:nvGraphicFramePr>
          <p:cNvPr id="7" name="Table 6"/>
          <p:cNvGraphicFramePr>
            <a:graphicFrameLocks noGrp="1"/>
          </p:cNvGraphicFramePr>
          <p:nvPr/>
        </p:nvGraphicFramePr>
        <p:xfrm>
          <a:off x="3109119" y="1063942"/>
          <a:ext cx="3695700" cy="5358765"/>
        </p:xfrm>
        <a:graphic>
          <a:graphicData uri="http://schemas.openxmlformats.org/drawingml/2006/table">
            <a:tbl>
              <a:tblPr/>
              <a:tblGrid>
                <a:gridCol w="3086100"/>
                <a:gridCol w="609600"/>
              </a:tblGrid>
              <a:tr h="171450">
                <a:tc>
                  <a:txBody>
                    <a:bodyPr/>
                    <a:lstStyle/>
                    <a:p>
                      <a:pPr algn="l" fontAlgn="b"/>
                      <a:r>
                        <a:rPr lang="en-GB" sz="1200" b="1" i="0" u="none" strike="noStrike">
                          <a:effectLst/>
                          <a:latin typeface="Arial"/>
                        </a:rPr>
                        <a:t>Actual individual consumption  (2)</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111</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Food and non-alcoholic beverages  (3)</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105</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Food  (4)</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105</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Bread and cereals  (5)</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Meat  (6)</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123</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Fish  (7)</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76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Milk, cheese and eggs  (8)</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98</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Oils and fats  (9)</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95</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Fruits, vegetables, potatoes  (10)</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120</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Other food  (11)</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95</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Non-alcoholic beverages  (12)</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Alcoholic beverages, tobacco and narcotics  (13)</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156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Alcoholic beverages  (14)</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122</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Tobacco  (15)</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211</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Clothing and footwear  (16)</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103</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Housing, water, electricity, gas and other fuels  (17)</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118</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Household furnishings, equipment and maintenance  (18)</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Health  (19)</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96</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Transport  (20)</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131</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Personal transport equipment  (21)</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108</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Communication  (22)</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97</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Recreation and culture  (23)</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114</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Education  (24)</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108</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Restaurants and hotels  (25)</a:t>
                      </a:r>
                    </a:p>
                  </a:txBody>
                  <a:tcPr marL="9525" marR="9525" marT="9525" marB="0" anchor="b">
                    <a:lnL>
                      <a:noFill/>
                    </a:lnL>
                    <a:lnR>
                      <a:noFill/>
                    </a:lnR>
                    <a:lnT>
                      <a:noFill/>
                    </a:lnT>
                    <a:lnB>
                      <a:noFill/>
                    </a:lnB>
                  </a:tcPr>
                </a:tc>
                <a:tc>
                  <a:txBody>
                    <a:bodyPr/>
                    <a:lstStyle/>
                    <a:p>
                      <a:pPr algn="r" fontAlgn="b"/>
                      <a:r>
                        <a:rPr lang="en-GB" sz="1200" b="1" i="0" u="none" strike="noStrike">
                          <a:effectLst/>
                          <a:latin typeface="Arial"/>
                        </a:rPr>
                        <a:t>112</a:t>
                      </a:r>
                    </a:p>
                  </a:txBody>
                  <a:tcPr marL="9525" marR="9525" marT="9525" marB="0" anchor="b">
                    <a:lnL>
                      <a:noFill/>
                    </a:lnL>
                    <a:lnR>
                      <a:noFill/>
                    </a:lnR>
                    <a:lnT>
                      <a:noFill/>
                    </a:lnT>
                    <a:lnB>
                      <a:noFill/>
                    </a:lnB>
                  </a:tcPr>
                </a:tc>
              </a:tr>
              <a:tr h="171450">
                <a:tc>
                  <a:txBody>
                    <a:bodyPr/>
                    <a:lstStyle/>
                    <a:p>
                      <a:pPr algn="l" fontAlgn="b"/>
                      <a:r>
                        <a:rPr lang="en-GB" sz="1200" b="1" i="0" u="none" strike="noStrike">
                          <a:effectLst/>
                          <a:latin typeface="Arial"/>
                        </a:rPr>
                        <a:t>Miscellaneous goods and services  (26)</a:t>
                      </a:r>
                    </a:p>
                  </a:txBody>
                  <a:tcPr marL="9525" marR="9525" marT="9525" marB="0" anchor="b">
                    <a:lnL>
                      <a:noFill/>
                    </a:lnL>
                    <a:lnR>
                      <a:noFill/>
                    </a:lnR>
                    <a:lnT>
                      <a:noFill/>
                    </a:lnT>
                    <a:lnB>
                      <a:noFill/>
                    </a:lnB>
                  </a:tcPr>
                </a:tc>
                <a:tc>
                  <a:txBody>
                    <a:bodyPr/>
                    <a:lstStyle/>
                    <a:p>
                      <a:pPr algn="r" fontAlgn="b"/>
                      <a:r>
                        <a:rPr lang="en-GB" sz="1200" b="1" i="0" u="none" strike="noStrike" dirty="0">
                          <a:effectLst/>
                          <a:latin typeface="Arial"/>
                        </a:rPr>
                        <a:t>115</a:t>
                      </a:r>
                    </a:p>
                  </a:txBody>
                  <a:tcPr marL="9525" marR="9525" marT="9525" marB="0" anchor="b">
                    <a:lnL>
                      <a:noFill/>
                    </a:lnL>
                    <a:lnR>
                      <a:noFill/>
                    </a:lnR>
                    <a:lnT>
                      <a:noFill/>
                    </a:lnT>
                    <a:lnB>
                      <a:noFill/>
                    </a:lnB>
                  </a:tcPr>
                </a:tc>
              </a:tr>
            </a:tbl>
          </a:graphicData>
        </a:graphic>
      </p:graphicFrame>
      <p:sp>
        <p:nvSpPr>
          <p:cNvPr id="8" name="TextBox 7"/>
          <p:cNvSpPr txBox="1"/>
          <p:nvPr/>
        </p:nvSpPr>
        <p:spPr>
          <a:xfrm>
            <a:off x="478798" y="1208946"/>
            <a:ext cx="1931939" cy="307777"/>
          </a:xfrm>
          <a:prstGeom prst="rect">
            <a:avLst/>
          </a:prstGeom>
          <a:noFill/>
        </p:spPr>
        <p:txBody>
          <a:bodyPr wrap="none" rtlCol="0">
            <a:spAutoFit/>
          </a:bodyPr>
          <a:lstStyle/>
          <a:p>
            <a:r>
              <a:rPr lang="en-GB" dirty="0" smtClean="0"/>
              <a:t>OECD average = 100</a:t>
            </a:r>
            <a:endParaRPr lang="en-GB" dirty="0"/>
          </a:p>
        </p:txBody>
      </p:sp>
    </p:spTree>
    <p:extLst>
      <p:ext uri="{BB962C8B-B14F-4D97-AF65-F5344CB8AC3E}">
        <p14:creationId xmlns:p14="http://schemas.microsoft.com/office/powerpoint/2010/main" val="44461375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736203" y="1030148"/>
            <a:ext cx="6099858" cy="4676172"/>
          </a:xfrm>
          <a:prstGeom prst="rect">
            <a:avLst/>
          </a:prstGeom>
          <a:noFill/>
          <a:ln>
            <a:noFill/>
          </a:ln>
        </p:spPr>
      </p:pic>
      <p:sp>
        <p:nvSpPr>
          <p:cNvPr id="3" name="Rectangle 2"/>
          <p:cNvSpPr/>
          <p:nvPr/>
        </p:nvSpPr>
        <p:spPr>
          <a:xfrm>
            <a:off x="1006515" y="479705"/>
            <a:ext cx="8079612" cy="307777"/>
          </a:xfrm>
          <a:prstGeom prst="rect">
            <a:avLst/>
          </a:prstGeom>
        </p:spPr>
        <p:txBody>
          <a:bodyPr wrap="square">
            <a:spAutoFit/>
          </a:bodyPr>
          <a:lstStyle/>
          <a:p>
            <a:r>
              <a:rPr lang="en-GB" dirty="0"/>
              <a:t>Regional population density, the Netherlands, Switzerland, Germany, </a:t>
            </a:r>
            <a:r>
              <a:rPr lang="en-GB" dirty="0" smtClean="0"/>
              <a:t>Belgium </a:t>
            </a:r>
            <a:r>
              <a:rPr lang="en-GB" dirty="0"/>
              <a:t>and the UK</a:t>
            </a:r>
            <a:endParaRPr lang="en-GB"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633537" y="5959274"/>
            <a:ext cx="4810125" cy="495300"/>
          </a:xfrm>
          <a:prstGeom prst="rect">
            <a:avLst/>
          </a:prstGeom>
          <a:noFill/>
          <a:ln>
            <a:noFill/>
          </a:ln>
        </p:spPr>
      </p:pic>
    </p:spTree>
    <p:extLst>
      <p:ext uri="{BB962C8B-B14F-4D97-AF65-F5344CB8AC3E}">
        <p14:creationId xmlns:p14="http://schemas.microsoft.com/office/powerpoint/2010/main" val="3886964323"/>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7220" y="647699"/>
            <a:ext cx="9589770" cy="428625"/>
          </a:xfrm>
          <a:prstGeom prst="rect">
            <a:avLst/>
          </a:prstGeom>
        </p:spPr>
        <p:txBody>
          <a:bodyPr/>
          <a:lstStyle>
            <a:lvl1pPr algn="l" rtl="0" fontAlgn="base">
              <a:spcBef>
                <a:spcPct val="0"/>
              </a:spcBef>
              <a:spcAft>
                <a:spcPct val="0"/>
              </a:spcAft>
              <a:defRPr sz="1600" b="1">
                <a:solidFill>
                  <a:srgbClr val="49849B"/>
                </a:solidFill>
                <a:latin typeface="+mj-lt"/>
                <a:ea typeface="+mj-ea"/>
                <a:cs typeface="+mj-cs"/>
              </a:defRPr>
            </a:lvl1pPr>
            <a:lvl2pPr algn="l" rtl="0" fontAlgn="base">
              <a:spcBef>
                <a:spcPct val="0"/>
              </a:spcBef>
              <a:spcAft>
                <a:spcPct val="0"/>
              </a:spcAft>
              <a:defRPr sz="1600" b="1">
                <a:solidFill>
                  <a:srgbClr val="49849B"/>
                </a:solidFill>
                <a:latin typeface="Arial Rounded MT Bold" pitchFamily="34" charset="0"/>
              </a:defRPr>
            </a:lvl2pPr>
            <a:lvl3pPr algn="l" rtl="0" fontAlgn="base">
              <a:spcBef>
                <a:spcPct val="0"/>
              </a:spcBef>
              <a:spcAft>
                <a:spcPct val="0"/>
              </a:spcAft>
              <a:defRPr sz="1600" b="1">
                <a:solidFill>
                  <a:srgbClr val="49849B"/>
                </a:solidFill>
                <a:latin typeface="Arial Rounded MT Bold" pitchFamily="34" charset="0"/>
              </a:defRPr>
            </a:lvl3pPr>
            <a:lvl4pPr algn="l" rtl="0" fontAlgn="base">
              <a:spcBef>
                <a:spcPct val="0"/>
              </a:spcBef>
              <a:spcAft>
                <a:spcPct val="0"/>
              </a:spcAft>
              <a:defRPr sz="1600" b="1">
                <a:solidFill>
                  <a:srgbClr val="49849B"/>
                </a:solidFill>
                <a:latin typeface="Arial Rounded MT Bold" pitchFamily="34" charset="0"/>
              </a:defRPr>
            </a:lvl4pPr>
            <a:lvl5pPr algn="l" rtl="0" fontAlgn="base">
              <a:spcBef>
                <a:spcPct val="0"/>
              </a:spcBef>
              <a:spcAft>
                <a:spcPct val="0"/>
              </a:spcAft>
              <a:defRPr sz="1600" b="1">
                <a:solidFill>
                  <a:srgbClr val="49849B"/>
                </a:solidFill>
                <a:latin typeface="Arial Rounded MT Bold" pitchFamily="34" charset="0"/>
              </a:defRPr>
            </a:lvl5pPr>
            <a:lvl6pPr marL="457200" algn="l" rtl="0" fontAlgn="base">
              <a:spcBef>
                <a:spcPct val="0"/>
              </a:spcBef>
              <a:spcAft>
                <a:spcPct val="0"/>
              </a:spcAft>
              <a:defRPr sz="1600" b="1">
                <a:solidFill>
                  <a:srgbClr val="49849B"/>
                </a:solidFill>
                <a:latin typeface="Arial Rounded MT Bold" pitchFamily="34" charset="0"/>
              </a:defRPr>
            </a:lvl6pPr>
            <a:lvl7pPr marL="914400" algn="l" rtl="0" fontAlgn="base">
              <a:spcBef>
                <a:spcPct val="0"/>
              </a:spcBef>
              <a:spcAft>
                <a:spcPct val="0"/>
              </a:spcAft>
              <a:defRPr sz="1600" b="1">
                <a:solidFill>
                  <a:srgbClr val="49849B"/>
                </a:solidFill>
                <a:latin typeface="Arial Rounded MT Bold" pitchFamily="34" charset="0"/>
              </a:defRPr>
            </a:lvl7pPr>
            <a:lvl8pPr marL="1371600" algn="l" rtl="0" fontAlgn="base">
              <a:spcBef>
                <a:spcPct val="0"/>
              </a:spcBef>
              <a:spcAft>
                <a:spcPct val="0"/>
              </a:spcAft>
              <a:defRPr sz="1600" b="1">
                <a:solidFill>
                  <a:srgbClr val="49849B"/>
                </a:solidFill>
                <a:latin typeface="Arial Rounded MT Bold" pitchFamily="34" charset="0"/>
              </a:defRPr>
            </a:lvl8pPr>
            <a:lvl9pPr marL="1828800" algn="l" rtl="0" fontAlgn="base">
              <a:spcBef>
                <a:spcPct val="0"/>
              </a:spcBef>
              <a:spcAft>
                <a:spcPct val="0"/>
              </a:spcAft>
              <a:defRPr sz="1600" b="1">
                <a:solidFill>
                  <a:srgbClr val="49849B"/>
                </a:solidFill>
                <a:latin typeface="Arial Rounded MT Bold" pitchFamily="34" charset="0"/>
              </a:defRPr>
            </a:lvl9pPr>
          </a:lstStyle>
          <a:p>
            <a:r>
              <a:rPr lang="en-GB" sz="2400" dirty="0" smtClean="0"/>
              <a:t>The gains from a counter inflation policy</a:t>
            </a:r>
            <a:endParaRPr lang="en-GB" sz="2400" dirty="0"/>
          </a:p>
        </p:txBody>
      </p:sp>
      <p:sp>
        <p:nvSpPr>
          <p:cNvPr id="3" name="Rectangle 2"/>
          <p:cNvSpPr/>
          <p:nvPr/>
        </p:nvSpPr>
        <p:spPr>
          <a:xfrm>
            <a:off x="857250" y="629600"/>
            <a:ext cx="8618220" cy="4521238"/>
          </a:xfrm>
          <a:prstGeom prst="rect">
            <a:avLst/>
          </a:prstGeom>
        </p:spPr>
        <p:txBody>
          <a:bodyPr wrap="square">
            <a:spAutoFit/>
          </a:bodyPr>
          <a:lstStyle/>
          <a:p>
            <a:endParaRPr lang="en-GB" sz="2800" dirty="0">
              <a:latin typeface="+mn-lt"/>
            </a:endParaRPr>
          </a:p>
          <a:p>
            <a:pPr lvl="0"/>
            <a:endParaRPr lang="en-GB" sz="2800" dirty="0" smtClean="0">
              <a:latin typeface="+mn-lt"/>
            </a:endParaRPr>
          </a:p>
          <a:p>
            <a:pPr lvl="0"/>
            <a:endParaRPr lang="en-GB" sz="2800" dirty="0">
              <a:latin typeface="+mn-lt"/>
            </a:endParaRPr>
          </a:p>
          <a:p>
            <a:pPr lvl="0"/>
            <a:endParaRPr lang="en-GB" sz="2800" dirty="0">
              <a:latin typeface="+mn-lt"/>
            </a:endParaRPr>
          </a:p>
          <a:p>
            <a:pPr marL="457200" lvl="0" indent="-457200">
              <a:spcBef>
                <a:spcPts val="1800"/>
              </a:spcBef>
              <a:spcAft>
                <a:spcPts val="1800"/>
              </a:spcAft>
              <a:buFont typeface="Arial" pitchFamily="34" charset="0"/>
              <a:buChar char="•"/>
            </a:pPr>
            <a:r>
              <a:rPr lang="en-GB" sz="2800" dirty="0" smtClean="0">
                <a:latin typeface="+mn-lt"/>
              </a:rPr>
              <a:t>Prices lower by 8%</a:t>
            </a:r>
          </a:p>
          <a:p>
            <a:pPr marL="457200" lvl="0" indent="-457200">
              <a:spcBef>
                <a:spcPts val="1800"/>
              </a:spcBef>
              <a:spcAft>
                <a:spcPts val="1800"/>
              </a:spcAft>
              <a:buFont typeface="Arial" pitchFamily="34" charset="0"/>
              <a:buChar char="•"/>
            </a:pPr>
            <a:r>
              <a:rPr lang="en-GB" sz="2800" dirty="0" smtClean="0">
                <a:latin typeface="+mn-lt"/>
              </a:rPr>
              <a:t>Real income gain of £2,000 per household</a:t>
            </a:r>
          </a:p>
          <a:p>
            <a:pPr marL="457200" lvl="0" indent="-457200">
              <a:spcBef>
                <a:spcPts val="1800"/>
              </a:spcBef>
              <a:spcAft>
                <a:spcPts val="1800"/>
              </a:spcAft>
              <a:buFont typeface="Arial" pitchFamily="34" charset="0"/>
              <a:buChar char="•"/>
            </a:pPr>
            <a:r>
              <a:rPr lang="en-GB" sz="2800" dirty="0" smtClean="0">
                <a:latin typeface="+mn-lt"/>
              </a:rPr>
              <a:t>GDP 15% higher after 10 years</a:t>
            </a:r>
            <a:endParaRPr lang="en-GB" sz="2800" dirty="0" smtClean="0">
              <a:latin typeface="+mn-lt"/>
            </a:endParaRPr>
          </a:p>
        </p:txBody>
      </p:sp>
    </p:spTree>
    <p:extLst>
      <p:ext uri="{BB962C8B-B14F-4D97-AF65-F5344CB8AC3E}">
        <p14:creationId xmlns:p14="http://schemas.microsoft.com/office/powerpoint/2010/main" val="164077065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9298" name="Rectangle 2"/>
          <p:cNvSpPr>
            <a:spLocks noGrp="1" noChangeArrowheads="1"/>
          </p:cNvSpPr>
          <p:nvPr>
            <p:ph type="ctrTitle"/>
          </p:nvPr>
        </p:nvSpPr>
        <p:spPr>
          <a:xfrm>
            <a:off x="0" y="2152650"/>
            <a:ext cx="9906000" cy="1701800"/>
          </a:xfrm>
        </p:spPr>
        <p:txBody>
          <a:bodyPr/>
          <a:lstStyle/>
          <a:p>
            <a:r>
              <a:rPr lang="en-US" sz="2800" dirty="0" smtClean="0">
                <a:solidFill>
                  <a:srgbClr val="FF0000"/>
                </a:solidFill>
              </a:rPr>
              <a:t/>
            </a:r>
            <a:br>
              <a:rPr lang="en-US" sz="2800" dirty="0" smtClean="0">
                <a:solidFill>
                  <a:srgbClr val="FF0000"/>
                </a:solidFill>
              </a:rPr>
            </a:br>
            <a:r>
              <a:rPr lang="en-US" sz="2800" dirty="0"/>
              <a:t/>
            </a:r>
            <a:br>
              <a:rPr lang="en-US" sz="2800" dirty="0"/>
            </a:br>
            <a:r>
              <a:rPr lang="en-US" sz="3200" dirty="0" smtClean="0"/>
              <a:t>How to make Western economies more competitive</a:t>
            </a:r>
            <a:r>
              <a:rPr lang="en-GB" sz="2800" dirty="0"/>
              <a:t/>
            </a:r>
            <a:br>
              <a:rPr lang="en-GB" sz="2800" dirty="0"/>
            </a:br>
            <a:endParaRPr lang="en-US" sz="1400" dirty="0">
              <a:latin typeface="Arial Narrow" pitchFamily="34" charset="0"/>
            </a:endParaRPr>
          </a:p>
        </p:txBody>
      </p:sp>
      <p:sp>
        <p:nvSpPr>
          <p:cNvPr id="1719299" name="Rectangle 3"/>
          <p:cNvSpPr>
            <a:spLocks noGrp="1" noChangeArrowheads="1"/>
          </p:cNvSpPr>
          <p:nvPr>
            <p:ph type="subTitle" idx="1"/>
          </p:nvPr>
        </p:nvSpPr>
        <p:spPr>
          <a:xfrm>
            <a:off x="0" y="4166235"/>
            <a:ext cx="9906000" cy="1384300"/>
          </a:xfrm>
        </p:spPr>
        <p:txBody>
          <a:bodyPr/>
          <a:lstStyle/>
          <a:p>
            <a:pPr>
              <a:spcAft>
                <a:spcPct val="0"/>
              </a:spcAft>
            </a:pPr>
            <a:r>
              <a:rPr lang="en-US" sz="2000" b="1" dirty="0" smtClean="0">
                <a:latin typeface="Arial Narrow" pitchFamily="34" charset="0"/>
              </a:rPr>
              <a:t>Fourth </a:t>
            </a:r>
            <a:r>
              <a:rPr lang="en-US" sz="2000" b="1" dirty="0" smtClean="0">
                <a:latin typeface="Arial Narrow" pitchFamily="34" charset="0"/>
              </a:rPr>
              <a:t>Gresham Lecture</a:t>
            </a:r>
          </a:p>
          <a:p>
            <a:pPr>
              <a:spcAft>
                <a:spcPct val="0"/>
              </a:spcAft>
            </a:pPr>
            <a:r>
              <a:rPr lang="en-US" sz="2000" dirty="0" smtClean="0">
                <a:latin typeface="Arial Narrow" pitchFamily="34" charset="0"/>
              </a:rPr>
              <a:t>Douglas McWilliams</a:t>
            </a:r>
          </a:p>
          <a:p>
            <a:pPr>
              <a:spcAft>
                <a:spcPct val="0"/>
              </a:spcAft>
            </a:pPr>
            <a:r>
              <a:rPr lang="en-US" sz="2000" b="1" dirty="0" smtClean="0">
                <a:latin typeface="Arial Narrow" pitchFamily="34" charset="0"/>
              </a:rPr>
              <a:t>Mercers School Memorial Professor of Commerce at Gresham </a:t>
            </a:r>
            <a:r>
              <a:rPr lang="en-US" sz="2000" b="1" dirty="0" smtClean="0">
                <a:latin typeface="Arial Narrow" pitchFamily="34" charset="0"/>
              </a:rPr>
              <a:t>College</a:t>
            </a:r>
            <a:endParaRPr lang="en-US" sz="2000" b="1" dirty="0" smtClean="0">
              <a:latin typeface="Arial Narrow" pitchFamily="34" charset="0"/>
            </a:endParaRPr>
          </a:p>
        </p:txBody>
      </p:sp>
      <p:sp>
        <p:nvSpPr>
          <p:cNvPr id="1719303" name="Rectangle 7"/>
          <p:cNvSpPr>
            <a:spLocks noChangeArrowheads="1"/>
          </p:cNvSpPr>
          <p:nvPr/>
        </p:nvSpPr>
        <p:spPr bwMode="auto">
          <a:xfrm>
            <a:off x="1485900" y="5756275"/>
            <a:ext cx="69342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pPr>
            <a:r>
              <a:rPr lang="en-US" sz="1000" dirty="0">
                <a:latin typeface="Arial Narrow" pitchFamily="34" charset="0"/>
              </a:rPr>
              <a:t>C</a:t>
            </a:r>
            <a:r>
              <a:rPr lang="en-US" sz="1000" dirty="0" smtClean="0">
                <a:latin typeface="Arial Narrow" pitchFamily="34" charset="0"/>
              </a:rPr>
              <a:t>entre </a:t>
            </a:r>
            <a:r>
              <a:rPr lang="en-US" sz="1000" dirty="0">
                <a:latin typeface="Arial Narrow" pitchFamily="34" charset="0"/>
              </a:rPr>
              <a:t>for </a:t>
            </a:r>
            <a:r>
              <a:rPr lang="en-US" sz="1000" dirty="0" smtClean="0">
                <a:latin typeface="Arial Narrow" pitchFamily="34" charset="0"/>
              </a:rPr>
              <a:t>economics </a:t>
            </a:r>
            <a:r>
              <a:rPr lang="en-US" sz="1000" dirty="0">
                <a:latin typeface="Arial Narrow" pitchFamily="34" charset="0"/>
              </a:rPr>
              <a:t>and business research ltd</a:t>
            </a:r>
          </a:p>
          <a:p>
            <a:pPr algn="ctr">
              <a:spcBef>
                <a:spcPct val="0"/>
              </a:spcBef>
            </a:pPr>
            <a:endParaRPr lang="en-US" sz="1000" dirty="0">
              <a:latin typeface="Arial Narrow" pitchFamily="34" charset="0"/>
            </a:endParaRPr>
          </a:p>
          <a:p>
            <a:pPr algn="ctr">
              <a:spcBef>
                <a:spcPct val="0"/>
              </a:spcBef>
            </a:pPr>
            <a:r>
              <a:rPr lang="en-US" sz="1000" b="0" dirty="0">
                <a:latin typeface="Arial Narrow" pitchFamily="34" charset="0"/>
              </a:rPr>
              <a:t>Unit 1, 4 Bath Street, London EC1V 9DX</a:t>
            </a:r>
          </a:p>
          <a:p>
            <a:pPr algn="ctr">
              <a:spcBef>
                <a:spcPct val="0"/>
              </a:spcBef>
            </a:pPr>
            <a:r>
              <a:rPr lang="en-US" sz="1000" b="0" dirty="0">
                <a:latin typeface="Arial Narrow" pitchFamily="34" charset="0"/>
              </a:rPr>
              <a:t>t: 020 7324 2850  f: 020 7324 2855  e: advice@cebr.com  w: www.cebr.com</a:t>
            </a:r>
          </a:p>
        </p:txBody>
      </p:sp>
      <p:pic>
        <p:nvPicPr>
          <p:cNvPr id="9218" name="Picture 2" descr="G:\Logos and branding\New Logos\CEBR Logo 140711.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5195" y="251460"/>
            <a:ext cx="2975610" cy="2231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86492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10870" y="1283970"/>
            <a:ext cx="8784590" cy="5467350"/>
          </a:xfrm>
        </p:spPr>
        <p:txBody>
          <a:bodyPr/>
          <a:lstStyle/>
          <a:p>
            <a:r>
              <a:rPr lang="en-GB" sz="2400" dirty="0" smtClean="0">
                <a:latin typeface="+mj-lt"/>
              </a:rPr>
              <a:t>To discuss economic policies necessary to prevent the Western world falling into a competitiveness trap</a:t>
            </a:r>
            <a:endParaRPr lang="en-GB" sz="2400" dirty="0" smtClean="0">
              <a:latin typeface="+mj-lt"/>
            </a:endParaRPr>
          </a:p>
          <a:p>
            <a:r>
              <a:rPr lang="en-GB" sz="2400" dirty="0" smtClean="0">
                <a:latin typeface="+mj-lt"/>
              </a:rPr>
              <a:t>Discuss in the UK context but conclusions applicable not only to the rest of Western Europe but also to other Western economies like the US</a:t>
            </a:r>
            <a:endParaRPr lang="en-GB" sz="2400" dirty="0" smtClean="0">
              <a:latin typeface="+mj-lt"/>
            </a:endParaRPr>
          </a:p>
          <a:p>
            <a:r>
              <a:rPr lang="en-GB" sz="2400" dirty="0" smtClean="0">
                <a:latin typeface="+mj-lt"/>
              </a:rPr>
              <a:t> </a:t>
            </a:r>
            <a:endParaRPr lang="en-GB" sz="2400" dirty="0">
              <a:latin typeface="+mj-lt"/>
            </a:endParaRPr>
          </a:p>
        </p:txBody>
      </p:sp>
      <p:sp>
        <p:nvSpPr>
          <p:cNvPr id="4" name="Title 3"/>
          <p:cNvSpPr>
            <a:spLocks noGrp="1"/>
          </p:cNvSpPr>
          <p:nvPr>
            <p:ph type="title"/>
          </p:nvPr>
        </p:nvSpPr>
        <p:spPr/>
        <p:txBody>
          <a:bodyPr/>
          <a:lstStyle/>
          <a:p>
            <a:r>
              <a:rPr lang="en-GB" sz="2800" dirty="0" smtClean="0"/>
              <a:t>Objective</a:t>
            </a:r>
            <a:endParaRPr lang="en-GB" sz="28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45160" y="1592580"/>
            <a:ext cx="8784590" cy="5467350"/>
          </a:xfrm>
        </p:spPr>
        <p:txBody>
          <a:bodyPr/>
          <a:lstStyle/>
          <a:p>
            <a:r>
              <a:rPr lang="en-GB" sz="2400" dirty="0" smtClean="0">
                <a:latin typeface="+mj-lt"/>
              </a:rPr>
              <a:t>The earlier lectures</a:t>
            </a:r>
            <a:endParaRPr lang="en-GB" sz="2400" dirty="0">
              <a:latin typeface="+mj-lt"/>
            </a:endParaRPr>
          </a:p>
          <a:p>
            <a:r>
              <a:rPr lang="en-GB" sz="2400" dirty="0" smtClean="0">
                <a:latin typeface="+mj-lt"/>
              </a:rPr>
              <a:t>The new theory of economic growth</a:t>
            </a:r>
            <a:endParaRPr lang="en-GB" sz="2400" dirty="0" smtClean="0">
              <a:latin typeface="+mj-lt"/>
            </a:endParaRPr>
          </a:p>
          <a:p>
            <a:r>
              <a:rPr lang="en-GB" sz="2400" dirty="0" smtClean="0">
                <a:latin typeface="+mj-lt"/>
              </a:rPr>
              <a:t>Exchange rate policy</a:t>
            </a:r>
            <a:endParaRPr lang="en-GB" sz="2400" dirty="0" smtClean="0">
              <a:latin typeface="+mj-lt"/>
            </a:endParaRPr>
          </a:p>
          <a:p>
            <a:r>
              <a:rPr lang="en-GB" sz="2400" dirty="0" smtClean="0">
                <a:latin typeface="+mj-lt"/>
              </a:rPr>
              <a:t>Competitiveness policy</a:t>
            </a:r>
            <a:endParaRPr lang="en-GB" sz="2400" dirty="0" smtClean="0">
              <a:latin typeface="+mj-lt"/>
            </a:endParaRPr>
          </a:p>
          <a:p>
            <a:r>
              <a:rPr lang="en-GB" sz="2400" dirty="0" smtClean="0">
                <a:latin typeface="+mj-lt"/>
              </a:rPr>
              <a:t>Counter inflation policy</a:t>
            </a:r>
            <a:endParaRPr lang="en-GB" sz="2400" dirty="0" smtClean="0">
              <a:latin typeface="+mj-lt"/>
            </a:endParaRPr>
          </a:p>
          <a:p>
            <a:r>
              <a:rPr lang="en-GB" sz="2400" dirty="0" smtClean="0">
                <a:latin typeface="+mj-lt"/>
              </a:rPr>
              <a:t>The economic payoff</a:t>
            </a:r>
            <a:endParaRPr lang="en-GB" sz="2400" dirty="0" smtClean="0">
              <a:latin typeface="+mj-lt"/>
            </a:endParaRPr>
          </a:p>
          <a:p>
            <a:endParaRPr lang="en-GB" sz="2400" dirty="0" smtClean="0">
              <a:latin typeface="+mj-lt"/>
            </a:endParaRPr>
          </a:p>
          <a:p>
            <a:r>
              <a:rPr lang="en-GB" sz="2400" dirty="0" smtClean="0">
                <a:latin typeface="+mj-lt"/>
              </a:rPr>
              <a:t> </a:t>
            </a:r>
            <a:endParaRPr lang="en-GB" sz="2400" dirty="0">
              <a:latin typeface="+mj-lt"/>
            </a:endParaRPr>
          </a:p>
        </p:txBody>
      </p:sp>
      <p:sp>
        <p:nvSpPr>
          <p:cNvPr id="4" name="Title 3"/>
          <p:cNvSpPr>
            <a:spLocks noGrp="1"/>
          </p:cNvSpPr>
          <p:nvPr>
            <p:ph type="title"/>
          </p:nvPr>
        </p:nvSpPr>
        <p:spPr/>
        <p:txBody>
          <a:bodyPr/>
          <a:lstStyle/>
          <a:p>
            <a:r>
              <a:rPr lang="en-GB" sz="2800" dirty="0" smtClean="0"/>
              <a:t>Overview</a:t>
            </a:r>
            <a:endParaRPr lang="en-GB" sz="2800" dirty="0"/>
          </a:p>
        </p:txBody>
      </p:sp>
    </p:spTree>
    <p:extLst>
      <p:ext uri="{BB962C8B-B14F-4D97-AF65-F5344CB8AC3E}">
        <p14:creationId xmlns:p14="http://schemas.microsoft.com/office/powerpoint/2010/main" val="209246002"/>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45160" y="1684020"/>
            <a:ext cx="8784590" cy="5467350"/>
          </a:xfrm>
        </p:spPr>
        <p:txBody>
          <a:bodyPr/>
          <a:lstStyle/>
          <a:p>
            <a:pPr lvl="0"/>
            <a:r>
              <a:rPr lang="en-GB" sz="2000" dirty="0"/>
              <a:t>The ‘</a:t>
            </a:r>
            <a:r>
              <a:rPr lang="en-GB" sz="2000" dirty="0" err="1"/>
              <a:t>supercompetitiveness</a:t>
            </a:r>
            <a:r>
              <a:rPr lang="en-GB" sz="2000" dirty="0"/>
              <a:t>’ of the emerging economies;</a:t>
            </a:r>
          </a:p>
          <a:p>
            <a:pPr lvl="0"/>
            <a:r>
              <a:rPr lang="en-GB" sz="2000" dirty="0"/>
              <a:t>The continuing shift in the terms of trade in favour of primary products and away from finished goods and services; and</a:t>
            </a:r>
          </a:p>
          <a:p>
            <a:pPr lvl="0"/>
            <a:r>
              <a:rPr lang="en-GB" sz="2000" dirty="0"/>
              <a:t>The likelihood that overall world economic growth will be constrained because of limits from the lack of natural resources, meaning that some of the enhanced economic growth in the emerging economies will be at the expense of lower growth in the mature economies.</a:t>
            </a:r>
          </a:p>
        </p:txBody>
      </p:sp>
      <p:sp>
        <p:nvSpPr>
          <p:cNvPr id="4" name="Title 3"/>
          <p:cNvSpPr>
            <a:spLocks noGrp="1"/>
          </p:cNvSpPr>
          <p:nvPr>
            <p:ph type="title"/>
          </p:nvPr>
        </p:nvSpPr>
        <p:spPr/>
        <p:txBody>
          <a:bodyPr/>
          <a:lstStyle/>
          <a:p>
            <a:r>
              <a:rPr lang="en-GB" sz="2800" dirty="0" smtClean="0"/>
              <a:t>Key points from the earlier lectures</a:t>
            </a:r>
            <a:endParaRPr lang="en-GB" sz="2800" dirty="0"/>
          </a:p>
        </p:txBody>
      </p:sp>
    </p:spTree>
    <p:extLst>
      <p:ext uri="{BB962C8B-B14F-4D97-AF65-F5344CB8AC3E}">
        <p14:creationId xmlns:p14="http://schemas.microsoft.com/office/powerpoint/2010/main" val="3803414588"/>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10870" y="1283970"/>
            <a:ext cx="8784590" cy="5467350"/>
          </a:xfrm>
        </p:spPr>
        <p:txBody>
          <a:bodyPr/>
          <a:lstStyle/>
          <a:p>
            <a:r>
              <a:rPr lang="en-GB" sz="2000" dirty="0" smtClean="0"/>
              <a:t>Economic growth is not simply a function of supplies of factors but is constrained by demand</a:t>
            </a:r>
          </a:p>
          <a:p>
            <a:r>
              <a:rPr lang="en-GB" sz="2000" dirty="0" smtClean="0"/>
              <a:t>Demand is particularly affected by the balance of payments position</a:t>
            </a:r>
          </a:p>
          <a:p>
            <a:r>
              <a:rPr lang="en-GB" sz="2000" dirty="0" smtClean="0"/>
              <a:t>Demand is also limited by inflationary tendencies – for example though its impact on the exchange rate</a:t>
            </a:r>
          </a:p>
          <a:p>
            <a:r>
              <a:rPr lang="en-GB" sz="2000" dirty="0" smtClean="0"/>
              <a:t>Factors of production are endogenous</a:t>
            </a:r>
            <a:endParaRPr lang="en-GB" sz="2000" dirty="0"/>
          </a:p>
          <a:p>
            <a:r>
              <a:rPr lang="en-GB" sz="2000" dirty="0"/>
              <a:t> </a:t>
            </a:r>
          </a:p>
        </p:txBody>
      </p:sp>
      <p:sp>
        <p:nvSpPr>
          <p:cNvPr id="4" name="Title 3"/>
          <p:cNvSpPr>
            <a:spLocks noGrp="1"/>
          </p:cNvSpPr>
          <p:nvPr>
            <p:ph type="title"/>
          </p:nvPr>
        </p:nvSpPr>
        <p:spPr/>
        <p:txBody>
          <a:bodyPr/>
          <a:lstStyle/>
          <a:p>
            <a:r>
              <a:rPr lang="en-GB" sz="2800" dirty="0" smtClean="0"/>
              <a:t>The new growth theory</a:t>
            </a:r>
            <a:endParaRPr lang="en-GB" sz="2800" dirty="0"/>
          </a:p>
        </p:txBody>
      </p:sp>
    </p:spTree>
    <p:extLst>
      <p:ext uri="{BB962C8B-B14F-4D97-AF65-F5344CB8AC3E}">
        <p14:creationId xmlns:p14="http://schemas.microsoft.com/office/powerpoint/2010/main" val="422098133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260" y="647700"/>
            <a:ext cx="9058910" cy="428625"/>
          </a:xfrm>
        </p:spPr>
        <p:txBody>
          <a:bodyPr/>
          <a:lstStyle/>
          <a:p>
            <a:r>
              <a:rPr lang="en-GB" sz="2400" dirty="0" smtClean="0"/>
              <a:t>Three critical elements of policy</a:t>
            </a:r>
            <a:endParaRPr lang="en-GB" sz="2400" dirty="0"/>
          </a:p>
        </p:txBody>
      </p:sp>
      <p:sp>
        <p:nvSpPr>
          <p:cNvPr id="3" name="Content Placeholder 2"/>
          <p:cNvSpPr>
            <a:spLocks noGrp="1"/>
          </p:cNvSpPr>
          <p:nvPr>
            <p:ph idx="1"/>
          </p:nvPr>
        </p:nvSpPr>
        <p:spPr>
          <a:xfrm>
            <a:off x="542290" y="2434590"/>
            <a:ext cx="8783638" cy="4423410"/>
          </a:xfrm>
        </p:spPr>
        <p:txBody>
          <a:bodyPr/>
          <a:lstStyle/>
          <a:p>
            <a:pPr marL="342900" indent="-342900">
              <a:spcBef>
                <a:spcPts val="1800"/>
              </a:spcBef>
              <a:spcAft>
                <a:spcPts val="1800"/>
              </a:spcAft>
              <a:buFont typeface="Arial" pitchFamily="34" charset="0"/>
              <a:buChar char="•"/>
            </a:pPr>
            <a:r>
              <a:rPr lang="en-GB" sz="2400" dirty="0" smtClean="0"/>
              <a:t>Exchange rate policy</a:t>
            </a:r>
          </a:p>
          <a:p>
            <a:pPr marL="342900" indent="-342900">
              <a:spcBef>
                <a:spcPts val="1800"/>
              </a:spcBef>
              <a:spcAft>
                <a:spcPts val="1800"/>
              </a:spcAft>
              <a:buFont typeface="Arial" pitchFamily="34" charset="0"/>
              <a:buChar char="•"/>
            </a:pPr>
            <a:r>
              <a:rPr lang="en-GB" sz="2400" dirty="0" smtClean="0"/>
              <a:t>Competitiveness policy</a:t>
            </a:r>
          </a:p>
          <a:p>
            <a:pPr marL="342900" indent="-342900">
              <a:spcBef>
                <a:spcPts val="1800"/>
              </a:spcBef>
              <a:spcAft>
                <a:spcPts val="1800"/>
              </a:spcAft>
              <a:buFont typeface="Arial" pitchFamily="34" charset="0"/>
              <a:buChar char="•"/>
            </a:pPr>
            <a:r>
              <a:rPr lang="en-GB" sz="2400" dirty="0" smtClean="0"/>
              <a:t>Counter inflation policy</a:t>
            </a:r>
            <a:endParaRPr lang="en-GB" sz="2400" dirty="0"/>
          </a:p>
        </p:txBody>
      </p:sp>
    </p:spTree>
    <p:extLst>
      <p:ext uri="{BB962C8B-B14F-4D97-AF65-F5344CB8AC3E}">
        <p14:creationId xmlns:p14="http://schemas.microsoft.com/office/powerpoint/2010/main" val="19110746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6450" y="1610677"/>
            <a:ext cx="5478780" cy="3921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17004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4101" y="640080"/>
            <a:ext cx="3123869" cy="5971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532403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76580" y="544830"/>
            <a:ext cx="9058910" cy="428625"/>
          </a:xfrm>
          <a:prstGeom prst="rect">
            <a:avLst/>
          </a:prstGeom>
        </p:spPr>
        <p:txBody>
          <a:bodyPr/>
          <a:lstStyle>
            <a:lvl1pPr algn="l" rtl="0" fontAlgn="base">
              <a:spcBef>
                <a:spcPct val="0"/>
              </a:spcBef>
              <a:spcAft>
                <a:spcPct val="0"/>
              </a:spcAft>
              <a:defRPr sz="1600" b="1">
                <a:solidFill>
                  <a:srgbClr val="49849B"/>
                </a:solidFill>
                <a:latin typeface="+mj-lt"/>
                <a:ea typeface="+mj-ea"/>
                <a:cs typeface="+mj-cs"/>
              </a:defRPr>
            </a:lvl1pPr>
            <a:lvl2pPr algn="l" rtl="0" fontAlgn="base">
              <a:spcBef>
                <a:spcPct val="0"/>
              </a:spcBef>
              <a:spcAft>
                <a:spcPct val="0"/>
              </a:spcAft>
              <a:defRPr sz="1600" b="1">
                <a:solidFill>
                  <a:srgbClr val="49849B"/>
                </a:solidFill>
                <a:latin typeface="Arial Rounded MT Bold" pitchFamily="34" charset="0"/>
              </a:defRPr>
            </a:lvl2pPr>
            <a:lvl3pPr algn="l" rtl="0" fontAlgn="base">
              <a:spcBef>
                <a:spcPct val="0"/>
              </a:spcBef>
              <a:spcAft>
                <a:spcPct val="0"/>
              </a:spcAft>
              <a:defRPr sz="1600" b="1">
                <a:solidFill>
                  <a:srgbClr val="49849B"/>
                </a:solidFill>
                <a:latin typeface="Arial Rounded MT Bold" pitchFamily="34" charset="0"/>
              </a:defRPr>
            </a:lvl3pPr>
            <a:lvl4pPr algn="l" rtl="0" fontAlgn="base">
              <a:spcBef>
                <a:spcPct val="0"/>
              </a:spcBef>
              <a:spcAft>
                <a:spcPct val="0"/>
              </a:spcAft>
              <a:defRPr sz="1600" b="1">
                <a:solidFill>
                  <a:srgbClr val="49849B"/>
                </a:solidFill>
                <a:latin typeface="Arial Rounded MT Bold" pitchFamily="34" charset="0"/>
              </a:defRPr>
            </a:lvl4pPr>
            <a:lvl5pPr algn="l" rtl="0" fontAlgn="base">
              <a:spcBef>
                <a:spcPct val="0"/>
              </a:spcBef>
              <a:spcAft>
                <a:spcPct val="0"/>
              </a:spcAft>
              <a:defRPr sz="1600" b="1">
                <a:solidFill>
                  <a:srgbClr val="49849B"/>
                </a:solidFill>
                <a:latin typeface="Arial Rounded MT Bold" pitchFamily="34" charset="0"/>
              </a:defRPr>
            </a:lvl5pPr>
            <a:lvl6pPr marL="457200" algn="l" rtl="0" fontAlgn="base">
              <a:spcBef>
                <a:spcPct val="0"/>
              </a:spcBef>
              <a:spcAft>
                <a:spcPct val="0"/>
              </a:spcAft>
              <a:defRPr sz="1600" b="1">
                <a:solidFill>
                  <a:srgbClr val="49849B"/>
                </a:solidFill>
                <a:latin typeface="Arial Rounded MT Bold" pitchFamily="34" charset="0"/>
              </a:defRPr>
            </a:lvl6pPr>
            <a:lvl7pPr marL="914400" algn="l" rtl="0" fontAlgn="base">
              <a:spcBef>
                <a:spcPct val="0"/>
              </a:spcBef>
              <a:spcAft>
                <a:spcPct val="0"/>
              </a:spcAft>
              <a:defRPr sz="1600" b="1">
                <a:solidFill>
                  <a:srgbClr val="49849B"/>
                </a:solidFill>
                <a:latin typeface="Arial Rounded MT Bold" pitchFamily="34" charset="0"/>
              </a:defRPr>
            </a:lvl7pPr>
            <a:lvl8pPr marL="1371600" algn="l" rtl="0" fontAlgn="base">
              <a:spcBef>
                <a:spcPct val="0"/>
              </a:spcBef>
              <a:spcAft>
                <a:spcPct val="0"/>
              </a:spcAft>
              <a:defRPr sz="1600" b="1">
                <a:solidFill>
                  <a:srgbClr val="49849B"/>
                </a:solidFill>
                <a:latin typeface="Arial Rounded MT Bold" pitchFamily="34" charset="0"/>
              </a:defRPr>
            </a:lvl8pPr>
            <a:lvl9pPr marL="1828800" algn="l" rtl="0" fontAlgn="base">
              <a:spcBef>
                <a:spcPct val="0"/>
              </a:spcBef>
              <a:spcAft>
                <a:spcPct val="0"/>
              </a:spcAft>
              <a:defRPr sz="1600" b="1">
                <a:solidFill>
                  <a:srgbClr val="49849B"/>
                </a:solidFill>
                <a:latin typeface="Arial Rounded MT Bold" pitchFamily="34" charset="0"/>
              </a:defRPr>
            </a:lvl9pPr>
          </a:lstStyle>
          <a:p>
            <a:r>
              <a:rPr lang="en-GB" sz="2400" dirty="0" smtClean="0"/>
              <a:t>The 2020 Tax Commission’s proposals were estimated to boost GDP by 10% after 17 years</a:t>
            </a:r>
            <a:endParaRPr lang="en-GB"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904" y="1742916"/>
            <a:ext cx="7843905" cy="4715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8660" y="1435139"/>
            <a:ext cx="4010970" cy="307777"/>
          </a:xfrm>
          <a:prstGeom prst="rect">
            <a:avLst/>
          </a:prstGeom>
          <a:noFill/>
        </p:spPr>
        <p:txBody>
          <a:bodyPr wrap="none" rtlCol="0">
            <a:spAutoFit/>
          </a:bodyPr>
          <a:lstStyle/>
          <a:p>
            <a:r>
              <a:rPr lang="en-GB" dirty="0" smtClean="0"/>
              <a:t>Impact on GDP compared with base case (%)</a:t>
            </a:r>
            <a:endParaRPr lang="en-GB" dirty="0"/>
          </a:p>
        </p:txBody>
      </p:sp>
    </p:spTree>
    <p:extLst>
      <p:ext uri="{BB962C8B-B14F-4D97-AF65-F5344CB8AC3E}">
        <p14:creationId xmlns:p14="http://schemas.microsoft.com/office/powerpoint/2010/main" val="157493527"/>
      </p:ext>
    </p:extLst>
  </p:cSld>
  <p:clrMapOvr>
    <a:masterClrMapping/>
  </p:clrMapOvr>
  <p:transition>
    <p:wipe dir="r"/>
  </p:transition>
</p:sld>
</file>

<file path=ppt/theme/theme1.xml><?xml version="1.0" encoding="utf-8"?>
<a:theme xmlns:a="http://schemas.openxmlformats.org/drawingml/2006/main" name="CEBR Powerpoint Report Template">
  <a:themeElements>
    <a:clrScheme name="CEBR Powerpoint Repor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EBR Powerpoint Report Template">
      <a:majorFont>
        <a:latin typeface="Arial Rounded MT Bold"/>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66"/>
        </a:solidFill>
        <a:ln>
          <a:noFill/>
        </a:ln>
        <a:effectLst/>
        <a:extLst>
          <a:ext uri="{91240B29-F687-4F45-9708-019B960494DF}">
            <a14:hiddenLine xmlns:a14="http://schemas.microsoft.com/office/drawing/2010/main" w="190500"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20000"/>
          </a:spcBef>
          <a:spcAft>
            <a:spcPct val="0"/>
          </a:spcAft>
          <a:buClr>
            <a:srgbClr val="000000"/>
          </a:buClr>
          <a:buSzTx/>
          <a:buFontTx/>
          <a:buNone/>
          <a:tabLst/>
          <a:defRPr kumimoji="0" lang="en-US" sz="1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FFFF66"/>
        </a:solidFill>
        <a:ln>
          <a:noFill/>
        </a:ln>
        <a:effectLst/>
        <a:extLst>
          <a:ext uri="{91240B29-F687-4F45-9708-019B960494DF}">
            <a14:hiddenLine xmlns:a14="http://schemas.microsoft.com/office/drawing/2010/main" w="190500"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20000"/>
          </a:spcBef>
          <a:spcAft>
            <a:spcPct val="0"/>
          </a:spcAft>
          <a:buClr>
            <a:srgbClr val="000000"/>
          </a:buClr>
          <a:buSzTx/>
          <a:buFontTx/>
          <a:buNone/>
          <a:tabLst/>
          <a:defRPr kumimoji="0" lang="en-US" sz="1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EBR Powerpoint Repor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EBR Powerpoint Repor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EBR Powerpoint Repor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EBR Powerpoint Repor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EBR Powerpoint Repor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EBR Powerpoint Repor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EBR Powerpoint Repor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CEBR Powerpoint Report Template</Template>
  <TotalTime>7916</TotalTime>
  <Words>805</Words>
  <Application>Microsoft Office PowerPoint</Application>
  <PresentationFormat>A4 Paper (210x297 mm)</PresentationFormat>
  <Paragraphs>202</Paragraphs>
  <Slides>15</Slides>
  <Notes>6</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CEBR Powerpoint Report Template</vt:lpstr>
      <vt:lpstr>Custom Design</vt:lpstr>
      <vt:lpstr>  How to make Western economies more competitive </vt:lpstr>
      <vt:lpstr>Objective</vt:lpstr>
      <vt:lpstr>Overview</vt:lpstr>
      <vt:lpstr>Key points from the earlier lectures</vt:lpstr>
      <vt:lpstr>The new growth theory</vt:lpstr>
      <vt:lpstr>Three critical elements of policy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How to make Western economies more competitive </vt:lpstr>
    </vt:vector>
  </TitlesOfParts>
  <Company>CEBR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SUBTITLE</dc:title>
  <dc:creator>AOhanissian</dc:creator>
  <cp:lastModifiedBy>Douglas McWilliams</cp:lastModifiedBy>
  <cp:revision>336</cp:revision>
  <cp:lastPrinted>2004-11-01T16:14:11Z</cp:lastPrinted>
  <dcterms:created xsi:type="dcterms:W3CDTF">2009-09-23T08:33:34Z</dcterms:created>
  <dcterms:modified xsi:type="dcterms:W3CDTF">2013-01-24T13:01:01Z</dcterms:modified>
</cp:coreProperties>
</file>