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3.xml" ContentType="application/vnd.openxmlformats-officedocument.presentationml.tags+xml"/>
  <Override PartName="/ppt/tags/tag6.xml" ContentType="application/vnd.openxmlformats-officedocument.presentationml.tags+xml"/>
  <Override PartName="/ppt/tags/tag27.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12.xml" ContentType="application/vnd.openxmlformats-officedocument.presentationml.tags+xml"/>
  <Override PartName="/ppt/tags/tag8.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7.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54" r:id="rId3"/>
    <p:sldId id="374" r:id="rId4"/>
    <p:sldId id="368" r:id="rId5"/>
    <p:sldId id="372" r:id="rId6"/>
    <p:sldId id="373" r:id="rId7"/>
    <p:sldId id="356" r:id="rId8"/>
    <p:sldId id="367" r:id="rId9"/>
    <p:sldId id="357" r:id="rId10"/>
    <p:sldId id="364" r:id="rId11"/>
    <p:sldId id="358" r:id="rId12"/>
    <p:sldId id="365" r:id="rId13"/>
    <p:sldId id="370" r:id="rId14"/>
    <p:sldId id="360" r:id="rId15"/>
    <p:sldId id="361" r:id="rId16"/>
    <p:sldId id="362" r:id="rId17"/>
    <p:sldId id="371" r:id="rId18"/>
    <p:sldId id="355" r:id="rId19"/>
    <p:sldId id="369" r:id="rId20"/>
    <p:sldId id="359" r:id="rId21"/>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centur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44"/>
    <a:srgbClr val="557799"/>
    <a:srgbClr val="FF9900"/>
    <a:srgbClr val="AA1133"/>
    <a:srgbClr val="DE4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70000" autoAdjust="0"/>
  </p:normalViewPr>
  <p:slideViewPr>
    <p:cSldViewPr snapToGrid="0">
      <p:cViewPr>
        <p:scale>
          <a:sx n="60" d="100"/>
          <a:sy n="60" d="100"/>
        </p:scale>
        <p:origin x="-922" y="-82"/>
      </p:cViewPr>
      <p:guideLst>
        <p:guide orient="horz" pos="622"/>
        <p:guide orient="horz" pos="825"/>
        <p:guide pos="2880"/>
        <p:guide pos="1584"/>
        <p:guide pos="288"/>
        <p:guide pos="5472"/>
      </p:guideLst>
    </p:cSldViewPr>
  </p:slideViewPr>
  <p:notesTextViewPr>
    <p:cViewPr>
      <p:scale>
        <a:sx n="100" d="100"/>
        <a:sy n="100" d="100"/>
      </p:scale>
      <p:origin x="0" y="0"/>
    </p:cViewPr>
  </p:notesTextViewPr>
  <p:sorterViewPr>
    <p:cViewPr>
      <p:scale>
        <a:sx n="100" d="100"/>
        <a:sy n="100" d="100"/>
      </p:scale>
      <p:origin x="0" y="1411"/>
    </p:cViewPr>
  </p:sorterViewPr>
  <p:notesViewPr>
    <p:cSldViewPr snapToGrid="0">
      <p:cViewPr varScale="1">
        <p:scale>
          <a:sx n="65" d="100"/>
          <a:sy n="65" d="100"/>
        </p:scale>
        <p:origin x="-1670" y="-77"/>
      </p:cViewPr>
      <p:guideLst>
        <p:guide orient="horz" pos="3127"/>
        <p:guide pos="2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671"/>
          </a:xfrm>
          <a:prstGeom prst="rect">
            <a:avLst/>
          </a:prstGeom>
        </p:spPr>
        <p:txBody>
          <a:bodyPr vert="horz" lIns="91440" tIns="45720" rIns="91440" bIns="45720" rtlCol="0"/>
          <a:lstStyle>
            <a:lvl1pPr algn="r">
              <a:defRPr sz="1200"/>
            </a:lvl1pPr>
          </a:lstStyle>
          <a:p>
            <a:fld id="{0077BB32-CAF4-4514-A5E5-D66CC26EA162}" type="datetimeFigureOut">
              <a:rPr lang="en-GB" smtClean="0"/>
              <a:pPr/>
              <a:t>30/05/2013</a:t>
            </a:fld>
            <a:endParaRPr lang="en-GB"/>
          </a:p>
        </p:txBody>
      </p:sp>
      <p:sp>
        <p:nvSpPr>
          <p:cNvPr id="5" name="Slide Number Placeholder 4"/>
          <p:cNvSpPr>
            <a:spLocks noGrp="1"/>
          </p:cNvSpPr>
          <p:nvPr>
            <p:ph type="sldNum" sz="quarter" idx="3"/>
          </p:nvPr>
        </p:nvSpPr>
        <p:spPr>
          <a:xfrm>
            <a:off x="3774010" y="9428272"/>
            <a:ext cx="2887186" cy="496671"/>
          </a:xfrm>
          <a:prstGeom prst="rect">
            <a:avLst/>
          </a:prstGeom>
        </p:spPr>
        <p:txBody>
          <a:bodyPr vert="horz" lIns="91440" tIns="45720" rIns="91440" bIns="45720" rtlCol="0" anchor="b"/>
          <a:lstStyle>
            <a:lvl1pPr algn="r">
              <a:defRPr sz="1200"/>
            </a:lvl1pPr>
          </a:lstStyle>
          <a:p>
            <a:fld id="{01D32BDC-8442-4D08-AED8-87209F26A614}" type="slidenum">
              <a:rPr lang="en-GB" smtClean="0"/>
              <a:pPr/>
              <a:t>‹#›</a:t>
            </a:fld>
            <a:endParaRPr lang="en-GB"/>
          </a:p>
        </p:txBody>
      </p:sp>
    </p:spTree>
    <p:extLst>
      <p:ext uri="{BB962C8B-B14F-4D97-AF65-F5344CB8AC3E}">
        <p14:creationId xmlns:p14="http://schemas.microsoft.com/office/powerpoint/2010/main" val="3541124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67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4010" y="0"/>
            <a:ext cx="2887186" cy="49667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2117479-BC70-429E-ADC0-3351D6AE7F0E}" type="datetimeFigureOut">
              <a:rPr lang="en-US"/>
              <a:pPr>
                <a:defRPr/>
              </a:pPr>
              <a:t>30/05/2013</a:t>
            </a:fld>
            <a:endParaRPr lang="en-GB"/>
          </a:p>
        </p:txBody>
      </p:sp>
      <p:sp>
        <p:nvSpPr>
          <p:cNvPr id="4" name="Slide Image Placehold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274" y="4715831"/>
            <a:ext cx="5330190" cy="446664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272"/>
            <a:ext cx="2887186" cy="49667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4010" y="9428272"/>
            <a:ext cx="2887186" cy="49667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20F0457-72DF-4CB1-9E1E-9BAE45881DC3}" type="slidenum">
              <a:rPr lang="en-GB"/>
              <a:pPr>
                <a:defRPr/>
              </a:pPr>
              <a:t>‹#›</a:t>
            </a:fld>
            <a:endParaRPr lang="en-GB"/>
          </a:p>
        </p:txBody>
      </p:sp>
    </p:spTree>
    <p:extLst>
      <p:ext uri="{BB962C8B-B14F-4D97-AF65-F5344CB8AC3E}">
        <p14:creationId xmlns:p14="http://schemas.microsoft.com/office/powerpoint/2010/main" val="1186188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1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46DC22-968B-4845-BBBD-B1AA142EF0D3}" type="slidenum">
              <a:rPr lang="en-GB"/>
              <a:pPr fontAlgn="base">
                <a:spcBef>
                  <a:spcPct val="0"/>
                </a:spcBef>
                <a:spcAft>
                  <a:spcPct val="0"/>
                </a:spcAft>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being a positive boost to an economy, demographics are set to become a negative factor, in the case of China, it will amount to a lowering of growth by 1% p.a.</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Populace is going to be predominantly urban: now at 50%/50%, by 2050 it is forecast to be 2:1</a:t>
            </a:r>
          </a:p>
          <a:p>
            <a:r>
              <a:rPr lang="en-GB" dirty="0" smtClean="0"/>
              <a:t>Some countries</a:t>
            </a:r>
            <a:r>
              <a:rPr lang="en-GB" baseline="0" dirty="0" smtClean="0"/>
              <a:t> are unlikely to make it, for instance Egypt is experiencing a rapid population growth leading to GDP fall of -2.0% p.a. </a:t>
            </a:r>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10</a:t>
            </a:fld>
            <a:endParaRPr lang="en-GB"/>
          </a:p>
        </p:txBody>
      </p:sp>
    </p:spTree>
    <p:extLst>
      <p:ext uri="{BB962C8B-B14F-4D97-AF65-F5344CB8AC3E}">
        <p14:creationId xmlns:p14="http://schemas.microsoft.com/office/powerpoint/2010/main" val="4051022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a negative outcome is NOT inevitable!</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11</a:t>
            </a:fld>
            <a:endParaRPr lang="en-GB"/>
          </a:p>
        </p:txBody>
      </p:sp>
    </p:spTree>
    <p:extLst>
      <p:ext uri="{BB962C8B-B14F-4D97-AF65-F5344CB8AC3E}">
        <p14:creationId xmlns:p14="http://schemas.microsoft.com/office/powerpoint/2010/main" val="423858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do nothing, here is a potential, even likely, trend scenario for the UK. </a:t>
            </a:r>
            <a:r>
              <a:rPr lang="en-GB" dirty="0" smtClean="0"/>
              <a:t>And</a:t>
            </a:r>
            <a:r>
              <a:rPr lang="en-GB" baseline="0" dirty="0" smtClean="0"/>
              <a:t> let’s be clear, growth of around 1% feels like a recession. </a:t>
            </a:r>
            <a:endParaRPr lang="en-GB" dirty="0" smtClean="0"/>
          </a:p>
          <a:p>
            <a:r>
              <a:rPr lang="en-GB" dirty="0" smtClean="0"/>
              <a:t>Lower rate of growth makes industrial transformation more difficult;</a:t>
            </a:r>
            <a:r>
              <a:rPr lang="en-GB" baseline="0" dirty="0" smtClean="0"/>
              <a:t> pressure on becoming more agile and flexible, or suffering from declining living standards. </a:t>
            </a:r>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12</a:t>
            </a:fld>
            <a:endParaRPr lang="en-GB"/>
          </a:p>
        </p:txBody>
      </p:sp>
    </p:spTree>
    <p:extLst>
      <p:ext uri="{BB962C8B-B14F-4D97-AF65-F5344CB8AC3E}">
        <p14:creationId xmlns:p14="http://schemas.microsoft.com/office/powerpoint/2010/main" val="275673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government has announced a program of equalising and raising the retirement age,</a:t>
            </a:r>
            <a:r>
              <a:rPr lang="en-GB" baseline="0" dirty="0" smtClean="0"/>
              <a:t> </a:t>
            </a:r>
            <a:r>
              <a:rPr lang="en-GB" sz="1200" b="0" i="0" kern="1200" dirty="0" smtClean="0">
                <a:solidFill>
                  <a:schemeClr val="tx1"/>
                </a:solidFill>
                <a:effectLst/>
                <a:latin typeface="+mn-lt"/>
                <a:ea typeface="+mn-ea"/>
                <a:cs typeface="+mn-cs"/>
              </a:rPr>
              <a:t>The previous Labour government set out plans, based on recommendations from Lord Turner, to steadily increase the state pension age to 68 for both men and women over the next four decades.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The coalition government is set to link state pension age to life expectancy. This could see it hit 73 for today's 33 year-olds and 77 for those just finishing their A-Levels. </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13</a:t>
            </a:fld>
            <a:endParaRPr lang="en-GB"/>
          </a:p>
        </p:txBody>
      </p:sp>
    </p:spTree>
    <p:extLst>
      <p:ext uri="{BB962C8B-B14F-4D97-AF65-F5344CB8AC3E}">
        <p14:creationId xmlns:p14="http://schemas.microsoft.com/office/powerpoint/2010/main" val="1168025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sz="1200" dirty="0" smtClean="0"/>
              <a:t>Is there scope</a:t>
            </a:r>
            <a:r>
              <a:rPr lang="en-GB" sz="1200" baseline="0" dirty="0" smtClean="0"/>
              <a:t> to counter the demographic downturn by being more productive? </a:t>
            </a:r>
            <a:endParaRPr lang="en-GB" sz="1200" dirty="0" smtClean="0"/>
          </a:p>
          <a:p>
            <a:pPr marL="285750" indent="-285750">
              <a:buFont typeface="Arial" pitchFamily="34" charset="0"/>
              <a:buChar char="•"/>
            </a:pPr>
            <a:r>
              <a:rPr lang="en-GB" sz="1200" dirty="0" smtClean="0"/>
              <a:t>UK </a:t>
            </a:r>
            <a:r>
              <a:rPr lang="en-GB" sz="1200" dirty="0" smtClean="0"/>
              <a:t>has significant scope to improve productivity </a:t>
            </a:r>
          </a:p>
          <a:p>
            <a:pPr marL="285750" indent="-285750">
              <a:buFont typeface="Arial" pitchFamily="34" charset="0"/>
              <a:buChar char="•"/>
            </a:pPr>
            <a:r>
              <a:rPr lang="en-GB" sz="1200" dirty="0" smtClean="0"/>
              <a:t>Prof Robert Solow quipped in 1987</a:t>
            </a:r>
            <a:r>
              <a:rPr lang="en-GB" sz="1200" baseline="0" dirty="0" smtClean="0"/>
              <a:t> – “You can see computers everywhere except productivity statistics” </a:t>
            </a:r>
          </a:p>
          <a:p>
            <a:pPr marL="285750" indent="-285750">
              <a:buFont typeface="Arial" pitchFamily="34" charset="0"/>
              <a:buChar char="•"/>
            </a:pPr>
            <a:r>
              <a:rPr lang="en-GB" sz="1200" baseline="0" dirty="0" err="1" smtClean="0"/>
              <a:t>Baumol</a:t>
            </a:r>
            <a:r>
              <a:rPr lang="en-GB" sz="1200" baseline="0" dirty="0" smtClean="0"/>
              <a:t> effect, service sector productivity is difficult to achieve the same sorts of productivity gains as seen in the manufacturing sector. Service costs rise with the wider economy and service sector productivity rises with rises in Total Factor Productivity and outsourcing of services. </a:t>
            </a:r>
          </a:p>
          <a:p>
            <a:pPr marL="285750" indent="-285750">
              <a:buFont typeface="Arial" pitchFamily="34" charset="0"/>
              <a:buChar char="•"/>
            </a:pPr>
            <a:r>
              <a:rPr lang="en-GB" sz="1200" dirty="0" smtClean="0"/>
              <a:t>Drivers of Productivity:</a:t>
            </a:r>
          </a:p>
          <a:p>
            <a:pPr marL="742950" lvl="1" indent="-285750">
              <a:buFont typeface="Arial" pitchFamily="34" charset="0"/>
              <a:buChar char="•"/>
            </a:pPr>
            <a:r>
              <a:rPr lang="en-GB" sz="1200" dirty="0" smtClean="0"/>
              <a:t>Initial skills of individual</a:t>
            </a:r>
          </a:p>
          <a:p>
            <a:pPr marL="742950" lvl="1" indent="-285750">
              <a:buFont typeface="Arial" pitchFamily="34" charset="0"/>
              <a:buChar char="•"/>
            </a:pPr>
            <a:r>
              <a:rPr lang="en-GB" sz="1200" dirty="0" smtClean="0"/>
              <a:t>Skills learned on the job</a:t>
            </a:r>
          </a:p>
          <a:p>
            <a:pPr marL="742950" lvl="1" indent="-285750">
              <a:buFont typeface="Arial" pitchFamily="34" charset="0"/>
              <a:buChar char="•"/>
            </a:pPr>
            <a:r>
              <a:rPr lang="en-GB" sz="1200" dirty="0" smtClean="0"/>
              <a:t>Amount invested in individual or their workplace to improve productivity</a:t>
            </a:r>
          </a:p>
          <a:p>
            <a:pPr marL="742950" lvl="1" indent="-285750">
              <a:buFont typeface="Arial" pitchFamily="34" charset="0"/>
              <a:buChar char="•"/>
            </a:pPr>
            <a:r>
              <a:rPr lang="en-GB" sz="1200" dirty="0" smtClean="0"/>
              <a:t>Wider economic and social framework</a:t>
            </a:r>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14</a:t>
            </a:fld>
            <a:endParaRPr lang="en-GB"/>
          </a:p>
        </p:txBody>
      </p:sp>
    </p:spTree>
    <p:extLst>
      <p:ext uri="{BB962C8B-B14F-4D97-AF65-F5344CB8AC3E}">
        <p14:creationId xmlns:p14="http://schemas.microsoft.com/office/powerpoint/2010/main" val="198701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15</a:t>
            </a:fld>
            <a:endParaRPr lang="en-GB"/>
          </a:p>
        </p:txBody>
      </p:sp>
    </p:spTree>
    <p:extLst>
      <p:ext uri="{BB962C8B-B14F-4D97-AF65-F5344CB8AC3E}">
        <p14:creationId xmlns:p14="http://schemas.microsoft.com/office/powerpoint/2010/main" val="3943626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GB" dirty="0" smtClean="0"/>
              <a:t>Employment in the UK has held up remarkably</a:t>
            </a:r>
            <a:r>
              <a:rPr lang="en-GB" baseline="0" dirty="0" smtClean="0"/>
              <a:t> well in the last few years, but that does not mean longer term demographic trends will not at some point assert themselves. </a:t>
            </a:r>
            <a:endParaRPr lang="en-GB" dirty="0" smtClean="0"/>
          </a:p>
          <a:p>
            <a:pPr marL="285750" indent="-285750">
              <a:buFont typeface="Arial" pitchFamily="34" charset="0"/>
              <a:buChar char="•"/>
            </a:pPr>
            <a:r>
              <a:rPr lang="en-GB" dirty="0" smtClean="0"/>
              <a:t>While </a:t>
            </a:r>
            <a:r>
              <a:rPr lang="en-GB" dirty="0" smtClean="0"/>
              <a:t>there has been a good deal of focus</a:t>
            </a:r>
            <a:r>
              <a:rPr lang="en-GB" baseline="0" dirty="0" smtClean="0"/>
              <a:t> on getting long term unemployed back into work, from a wider economic perspective, there is an imperative to get people working, which does not necessarily mean focusing on long term unemployed. There is evidence of a clear h</a:t>
            </a:r>
            <a:r>
              <a:rPr lang="en-GB" dirty="0" smtClean="0"/>
              <a:t>ierarchy of gaining employment:</a:t>
            </a:r>
          </a:p>
          <a:p>
            <a:pPr marL="742950" lvl="1" indent="-285750">
              <a:buFont typeface="Arial" pitchFamily="34" charset="0"/>
              <a:buChar char="•"/>
            </a:pPr>
            <a:r>
              <a:rPr lang="en-GB" dirty="0" smtClean="0"/>
              <a:t>Short term unemployed</a:t>
            </a:r>
          </a:p>
          <a:p>
            <a:pPr marL="742950" lvl="1" indent="-285750">
              <a:buFont typeface="Arial" pitchFamily="34" charset="0"/>
              <a:buChar char="•"/>
            </a:pPr>
            <a:r>
              <a:rPr lang="en-GB" dirty="0" smtClean="0"/>
              <a:t>New to the labour force</a:t>
            </a:r>
          </a:p>
          <a:p>
            <a:pPr marL="742950" lvl="1" indent="-285750">
              <a:buFont typeface="Arial" pitchFamily="34" charset="0"/>
              <a:buChar char="•"/>
            </a:pPr>
            <a:r>
              <a:rPr lang="en-GB" dirty="0" smtClean="0"/>
              <a:t>Return of recent emigrants and new immigrants</a:t>
            </a:r>
          </a:p>
          <a:p>
            <a:pPr marL="742950" lvl="1" indent="-285750">
              <a:buFont typeface="Arial" pitchFamily="34" charset="0"/>
              <a:buChar char="•"/>
            </a:pPr>
            <a:r>
              <a:rPr lang="en-GB" dirty="0" smtClean="0"/>
              <a:t>Long term unemployed </a:t>
            </a:r>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16</a:t>
            </a:fld>
            <a:endParaRPr lang="en-GB"/>
          </a:p>
        </p:txBody>
      </p:sp>
    </p:spTree>
    <p:extLst>
      <p:ext uri="{BB962C8B-B14F-4D97-AF65-F5344CB8AC3E}">
        <p14:creationId xmlns:p14="http://schemas.microsoft.com/office/powerpoint/2010/main" val="4208156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fact is that while employers have to focus on ways to best employ older people, older people themselves need to accept both the fact that they are going to be working longer, and that in the later part of their career they may well not be earning as much as they did at the peak. </a:t>
            </a:r>
          </a:p>
          <a:p>
            <a:r>
              <a:rPr lang="en-GB" dirty="0" smtClean="0"/>
              <a:t>In addition, moving a portion of the 25% of workers presently employed in the public sector to the to private sector offers additional scope for maintaining over all levels of economic activity, as well as lowering</a:t>
            </a:r>
            <a:r>
              <a:rPr lang="en-GB" baseline="0" dirty="0" smtClean="0"/>
              <a:t> the total tax burden. </a:t>
            </a:r>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17</a:t>
            </a:fld>
            <a:endParaRPr lang="en-GB"/>
          </a:p>
        </p:txBody>
      </p:sp>
    </p:spTree>
    <p:extLst>
      <p:ext uri="{BB962C8B-B14F-4D97-AF65-F5344CB8AC3E}">
        <p14:creationId xmlns:p14="http://schemas.microsoft.com/office/powerpoint/2010/main" val="349850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777938" y="9392005"/>
            <a:ext cx="2884800" cy="494737"/>
          </a:xfrm>
          <a:prstGeom prst="rect">
            <a:avLst/>
          </a:prstGeom>
          <a:noFill/>
          <a:ln w="9525">
            <a:noFill/>
            <a:miter lim="800000"/>
            <a:headEnd/>
            <a:tailEnd/>
          </a:ln>
        </p:spPr>
        <p:txBody>
          <a:bodyPr lIns="93956" tIns="46978" rIns="93956" bIns="46978" anchor="b"/>
          <a:lstStyle/>
          <a:p>
            <a:pPr algn="r" defTabSz="938213" eaLnBrk="0" hangingPunct="0"/>
            <a:fld id="{1F80D501-427C-4A43-B252-BEE2DEFF5551}" type="slidenum">
              <a:rPr lang="en-US" sz="1200"/>
              <a:pPr algn="r" defTabSz="938213" eaLnBrk="0" hangingPunct="0"/>
              <a:t>18</a:t>
            </a:fld>
            <a:endParaRPr lang="en-US" sz="1200"/>
          </a:p>
        </p:txBody>
      </p:sp>
      <p:sp>
        <p:nvSpPr>
          <p:cNvPr id="36867" name="Rectangle 2"/>
          <p:cNvSpPr>
            <a:spLocks noGrp="1" noRot="1" noChangeAspect="1" noChangeArrowheads="1" noTextEdit="1"/>
          </p:cNvSpPr>
          <p:nvPr>
            <p:ph type="sldImg"/>
          </p:nvPr>
        </p:nvSpPr>
        <p:spPr>
          <a:xfrm>
            <a:off x="869950" y="742950"/>
            <a:ext cx="4941888" cy="3706813"/>
          </a:xfrm>
          <a:ln/>
        </p:spPr>
      </p:sp>
      <p:sp>
        <p:nvSpPr>
          <p:cNvPr id="36868" name="Rectangle 3"/>
          <p:cNvSpPr>
            <a:spLocks noGrp="1" noChangeArrowheads="1"/>
          </p:cNvSpPr>
          <p:nvPr>
            <p:ph type="body" idx="1"/>
          </p:nvPr>
        </p:nvSpPr>
        <p:spPr>
          <a:xfrm>
            <a:off x="886913" y="4696801"/>
            <a:ext cx="4888913" cy="4447835"/>
          </a:xfrm>
          <a:noFill/>
          <a:ln w="9525"/>
        </p:spPr>
        <p:txBody>
          <a:bodyPr lIns="93956" tIns="46978" rIns="93956" bIns="46978"/>
          <a:lstStyle/>
          <a:p>
            <a:pPr eaLnBrk="1" hangingPunct="1"/>
            <a:endParaRPr lang="en-GB" sz="8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dirty="0" smtClean="0"/>
              <a:t>What we have seen is that highly urbanised areas do tend to have lower demographic growth rates.</a:t>
            </a:r>
            <a:r>
              <a:rPr lang="en-GB" sz="1200" baseline="0" dirty="0" smtClean="0"/>
              <a:t> These areas are dependant upon drawing in new talent to continue to thrive. </a:t>
            </a:r>
            <a:endParaRPr lang="en-GB" sz="1200" dirty="0" smtClean="0"/>
          </a:p>
          <a:p>
            <a:pPr marL="285750" indent="-285750">
              <a:buFont typeface="Arial" pitchFamily="34" charset="0"/>
              <a:buChar char="•"/>
            </a:pPr>
            <a:r>
              <a:rPr lang="en-GB" sz="1200" dirty="0" smtClean="0"/>
              <a:t>In 1800 only about 3% of world population lived in urban areas</a:t>
            </a:r>
          </a:p>
          <a:p>
            <a:pPr marL="285750" indent="-285750">
              <a:buFont typeface="Arial" pitchFamily="34" charset="0"/>
              <a:buChar char="•"/>
            </a:pPr>
            <a:r>
              <a:rPr lang="en-GB" sz="1200" dirty="0" smtClean="0"/>
              <a:t>Today, 50% of world population lives in urban areas</a:t>
            </a:r>
          </a:p>
          <a:p>
            <a:pPr marL="285750" indent="-285750">
              <a:buFont typeface="Arial" pitchFamily="34" charset="0"/>
              <a:buChar char="•"/>
            </a:pPr>
            <a:r>
              <a:rPr lang="en-GB" sz="1200" dirty="0" smtClean="0"/>
              <a:t>Currently, there are 23 cities with &gt;10 million population </a:t>
            </a:r>
          </a:p>
          <a:p>
            <a:pPr marL="285750" indent="-285750">
              <a:buFont typeface="Arial" pitchFamily="34" charset="0"/>
              <a:buChar char="•"/>
            </a:pPr>
            <a:r>
              <a:rPr lang="en-GB" sz="1200" dirty="0" smtClean="0"/>
              <a:t>By 2025, there will be 37 cities with &gt;10 million population </a:t>
            </a:r>
          </a:p>
          <a:p>
            <a:pPr marL="285750" indent="-285750">
              <a:buFont typeface="Arial" pitchFamily="34" charset="0"/>
              <a:buChar char="•"/>
            </a:pPr>
            <a:r>
              <a:rPr lang="en-GB" sz="1200" dirty="0" smtClean="0"/>
              <a:t>The first city with 1+ million was probably London (in 1811)</a:t>
            </a:r>
          </a:p>
          <a:p>
            <a:pPr marL="285750" indent="-285750">
              <a:buFont typeface="Arial" pitchFamily="34" charset="0"/>
              <a:buChar char="•"/>
            </a:pPr>
            <a:r>
              <a:rPr lang="en-GB" sz="1200" dirty="0" smtClean="0"/>
              <a:t>Today, there are 456 cities with more than 1 million inhabitants</a:t>
            </a:r>
          </a:p>
          <a:p>
            <a:pPr marL="285750" indent="-285750">
              <a:buFont typeface="Arial" pitchFamily="34" charset="0"/>
              <a:buChar char="•"/>
            </a:pPr>
            <a:r>
              <a:rPr lang="en-GB" sz="1200" dirty="0" smtClean="0"/>
              <a:t>1.4 billion people live in cities with &gt;1 million</a:t>
            </a:r>
          </a:p>
          <a:p>
            <a:pPr marL="285750" indent="-285750">
              <a:buFont typeface="Arial" pitchFamily="34" charset="0"/>
              <a:buChar char="•"/>
            </a:pPr>
            <a:r>
              <a:rPr lang="en-GB" sz="1200" dirty="0" smtClean="0"/>
              <a:t>600 urban centres, with a fifth of the world’s population, generate 60% global </a:t>
            </a:r>
            <a:r>
              <a:rPr lang="en-GB" sz="1200" dirty="0" smtClean="0"/>
              <a:t>GDP</a:t>
            </a:r>
          </a:p>
          <a:p>
            <a:pPr marL="0" indent="0">
              <a:buFont typeface="Arial" pitchFamily="34" charset="0"/>
              <a:buNone/>
            </a:pPr>
            <a:r>
              <a:rPr lang="en-GB" sz="1200" dirty="0" smtClean="0"/>
              <a:t>The “cluster effect” suggests that cities can be the engines of economic growth, although by</a:t>
            </a:r>
            <a:r>
              <a:rPr lang="en-GB" sz="1200" baseline="0" dirty="0" smtClean="0"/>
              <a:t> no means all of the 456 cities of over a million are going to be such engines. </a:t>
            </a:r>
            <a:endParaRPr lang="en-GB" sz="1200" dirty="0" smtClean="0"/>
          </a:p>
          <a:p>
            <a:r>
              <a:rPr lang="en-GB" sz="1200" dirty="0" smtClean="0"/>
              <a:t>World Population</a:t>
            </a:r>
          </a:p>
          <a:p>
            <a:r>
              <a:rPr lang="en-GB" sz="1200" dirty="0" smtClean="0"/>
              <a:t>1 billion in 1804 </a:t>
            </a:r>
          </a:p>
          <a:p>
            <a:r>
              <a:rPr lang="en-GB" sz="1200" dirty="0" smtClean="0"/>
              <a:t>2 billion in 1927 (123 years later) </a:t>
            </a:r>
          </a:p>
          <a:p>
            <a:r>
              <a:rPr lang="en-GB" sz="1200" dirty="0" smtClean="0"/>
              <a:t>3 billion in 1960 (33 years later) </a:t>
            </a:r>
          </a:p>
          <a:p>
            <a:r>
              <a:rPr lang="en-GB" sz="1200" dirty="0" smtClean="0"/>
              <a:t>4 billion in 1974 (14 years later) </a:t>
            </a:r>
          </a:p>
          <a:p>
            <a:r>
              <a:rPr lang="en-GB" sz="1200" dirty="0" smtClean="0"/>
              <a:t>5 billion in 1987 (13 years later) </a:t>
            </a:r>
          </a:p>
          <a:p>
            <a:r>
              <a:rPr lang="en-GB" sz="1200" dirty="0" smtClean="0"/>
              <a:t>6 billion in 1999 (12 years later) </a:t>
            </a:r>
          </a:p>
          <a:p>
            <a:r>
              <a:rPr lang="en-GB" sz="1200" dirty="0" smtClean="0"/>
              <a:t>7 billion in 2012 (13 years later) – for the first time the time to add another billion is lengthening </a:t>
            </a:r>
          </a:p>
          <a:p>
            <a:r>
              <a:rPr lang="en-GB" sz="1200" dirty="0" smtClean="0"/>
              <a:t>8 billion in 2026 (14 years later) </a:t>
            </a:r>
          </a:p>
          <a:p>
            <a:r>
              <a:rPr lang="en-GB" sz="1200" dirty="0" smtClean="0"/>
              <a:t>9 billion in 2043 (17 years later) </a:t>
            </a:r>
          </a:p>
          <a:p>
            <a:r>
              <a:rPr lang="en-GB" sz="1200" dirty="0" smtClean="0"/>
              <a:t>Source: Population Division, Department of Economic and Social Affairs, UN Secretariat. Population Newsletter No 66, December 1998; and United Nations, World Population Prospects: The 2000 Revision</a:t>
            </a:r>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19</a:t>
            </a:fld>
            <a:endParaRPr lang="en-GB"/>
          </a:p>
        </p:txBody>
      </p:sp>
    </p:spTree>
    <p:extLst>
      <p:ext uri="{BB962C8B-B14F-4D97-AF65-F5344CB8AC3E}">
        <p14:creationId xmlns:p14="http://schemas.microsoft.com/office/powerpoint/2010/main" val="86799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777938" y="9392005"/>
            <a:ext cx="2884800" cy="494737"/>
          </a:xfrm>
          <a:prstGeom prst="rect">
            <a:avLst/>
          </a:prstGeom>
          <a:noFill/>
          <a:ln w="9525">
            <a:noFill/>
            <a:miter lim="800000"/>
            <a:headEnd/>
            <a:tailEnd/>
          </a:ln>
        </p:spPr>
        <p:txBody>
          <a:bodyPr lIns="93956" tIns="46978" rIns="93956" bIns="46978" anchor="b"/>
          <a:lstStyle/>
          <a:p>
            <a:pPr algn="r" defTabSz="938213" eaLnBrk="0" hangingPunct="0"/>
            <a:fld id="{1F80D501-427C-4A43-B252-BEE2DEFF5551}" type="slidenum">
              <a:rPr lang="en-US" sz="1200"/>
              <a:pPr algn="r" defTabSz="938213" eaLnBrk="0" hangingPunct="0"/>
              <a:t>2</a:t>
            </a:fld>
            <a:endParaRPr lang="en-US" sz="1200"/>
          </a:p>
        </p:txBody>
      </p:sp>
      <p:sp>
        <p:nvSpPr>
          <p:cNvPr id="36867" name="Rectangle 2"/>
          <p:cNvSpPr>
            <a:spLocks noGrp="1" noRot="1" noChangeAspect="1" noChangeArrowheads="1" noTextEdit="1"/>
          </p:cNvSpPr>
          <p:nvPr>
            <p:ph type="sldImg"/>
          </p:nvPr>
        </p:nvSpPr>
        <p:spPr>
          <a:xfrm>
            <a:off x="869950" y="742950"/>
            <a:ext cx="4941888" cy="3706813"/>
          </a:xfrm>
          <a:ln/>
        </p:spPr>
      </p:sp>
      <p:sp>
        <p:nvSpPr>
          <p:cNvPr id="36868" name="Rectangle 3"/>
          <p:cNvSpPr>
            <a:spLocks noGrp="1" noChangeArrowheads="1"/>
          </p:cNvSpPr>
          <p:nvPr>
            <p:ph type="body" idx="1"/>
          </p:nvPr>
        </p:nvSpPr>
        <p:spPr>
          <a:xfrm>
            <a:off x="886913" y="4696801"/>
            <a:ext cx="4888913" cy="4447835"/>
          </a:xfrm>
          <a:noFill/>
          <a:ln w="9525"/>
        </p:spPr>
        <p:txBody>
          <a:bodyPr lIns="93956" tIns="46978" rIns="93956" bIns="46978"/>
          <a:lstStyle/>
          <a:p>
            <a:pPr eaLnBrk="1" hangingPunct="1"/>
            <a:r>
              <a:rPr lang="en-GB" sz="800" dirty="0" smtClean="0"/>
              <a:t>Demographics are long term – longer than the typical political time horizon</a:t>
            </a:r>
          </a:p>
          <a:p>
            <a:pPr eaLnBrk="1" hangingPunct="1"/>
            <a:r>
              <a:rPr lang="en-GB" sz="800" dirty="0" smtClean="0"/>
              <a:t>Look</a:t>
            </a:r>
            <a:r>
              <a:rPr lang="en-GB" sz="800" baseline="0" dirty="0" smtClean="0"/>
              <a:t> back as far as you might want to look forward, if only to get an idea of how things might change, and how they might not.</a:t>
            </a:r>
          </a:p>
          <a:p>
            <a:pPr eaLnBrk="1" hangingPunct="1"/>
            <a:endParaRPr lang="en-GB" sz="1200" b="0" i="0" kern="1200" dirty="0" smtClean="0">
              <a:solidFill>
                <a:schemeClr val="tx1"/>
              </a:solidFill>
              <a:effectLst/>
              <a:latin typeface="+mn-lt"/>
              <a:ea typeface="+mn-ea"/>
              <a:cs typeface="+mn-cs"/>
            </a:endParaRPr>
          </a:p>
          <a:p>
            <a:pPr eaLnBrk="1" hangingPunct="1"/>
            <a:r>
              <a:rPr lang="en-GB" sz="1200" b="0" i="0" kern="1200" dirty="0" smtClean="0">
                <a:solidFill>
                  <a:schemeClr val="tx1"/>
                </a:solidFill>
                <a:effectLst/>
                <a:latin typeface="+mn-lt"/>
                <a:ea typeface="+mn-ea"/>
                <a:cs typeface="+mn-cs"/>
              </a:rPr>
              <a:t>For decades, economists and social thinkers have debated the influence of population change on economic growth. Three alternative positions define this debate: that population growth restricts, promotes, or is independent of economic growth. Proponents of each explanation can find evidence to support their cases. All of these explanations, however, focus on population size and growth. In recent years, however, the debate has under-emphasized a critical issue, the age structure of the population (that is, the way in which the population is distributed across different age groups), which can change dramatically as the population grows. Because people's economic behaviour varies at different stages of life, changes in a country's age structure can have significant effects on its economic performance.</a:t>
            </a:r>
          </a:p>
          <a:p>
            <a:pPr eaLnBrk="1" hangingPunct="1"/>
            <a:endParaRPr lang="en-GB" sz="1200" b="0" i="0" kern="1200" dirty="0" smtClean="0">
              <a:solidFill>
                <a:schemeClr val="tx1"/>
              </a:solidFill>
              <a:effectLst/>
              <a:latin typeface="+mn-lt"/>
              <a:ea typeface="+mn-ea"/>
              <a:cs typeface="+mn-cs"/>
            </a:endParaRPr>
          </a:p>
          <a:p>
            <a:pPr eaLnBrk="1" hangingPunct="1"/>
            <a:r>
              <a:rPr lang="en-GB" sz="1200" b="0" i="0" kern="1200" dirty="0" smtClean="0">
                <a:solidFill>
                  <a:schemeClr val="tx1"/>
                </a:solidFill>
                <a:effectLst/>
                <a:latin typeface="+mn-lt"/>
                <a:ea typeface="+mn-ea"/>
                <a:cs typeface="+mn-cs"/>
              </a:rPr>
              <a:t>Demographics is in many ways much more certain than any other long term forecast, but that does not make it in any way certain at all. Let’s </a:t>
            </a:r>
            <a:r>
              <a:rPr lang="en-GB" sz="1200" b="0" i="0" kern="1200" dirty="0" smtClean="0">
                <a:solidFill>
                  <a:schemeClr val="tx1"/>
                </a:solidFill>
                <a:effectLst/>
                <a:latin typeface="+mn-lt"/>
                <a:ea typeface="+mn-ea"/>
                <a:cs typeface="+mn-cs"/>
              </a:rPr>
              <a:t>try and draw some</a:t>
            </a:r>
            <a:r>
              <a:rPr lang="en-GB" sz="1200" b="0" i="0" kern="1200" baseline="0" dirty="0" smtClean="0">
                <a:solidFill>
                  <a:schemeClr val="tx1"/>
                </a:solidFill>
                <a:effectLst/>
                <a:latin typeface="+mn-lt"/>
                <a:ea typeface="+mn-ea"/>
                <a:cs typeface="+mn-cs"/>
              </a:rPr>
              <a:t> conclusions – without reverting to simple extrapolations! </a:t>
            </a:r>
            <a:endParaRPr lang="en-GB" sz="1200" b="0" i="0" kern="1200" dirty="0" smtClean="0">
              <a:solidFill>
                <a:schemeClr val="tx1"/>
              </a:solidFill>
              <a:effectLst/>
              <a:latin typeface="+mn-lt"/>
              <a:ea typeface="+mn-ea"/>
              <a:cs typeface="+mn-cs"/>
            </a:endParaRPr>
          </a:p>
          <a:p>
            <a:pPr eaLnBrk="1" hangingPunct="1"/>
            <a:endParaRPr lang="en-GB" sz="8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Keynes warned that the effect of a growing populace was likely to be over optimism, and the effect of a shrinking populace the opposite, with a particular emphasis on negative outlook during the period of transition.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Japan was the first country to experience the</a:t>
            </a:r>
            <a:r>
              <a:rPr lang="en-GB" baseline="0" dirty="0" smtClean="0"/>
              <a:t> demographic change, is it a template for the rest of us? Without economic growth, societies become fixated on income distribution, rather than on building greater prosperity and wealth, with the result they tend to be far less happy places. </a:t>
            </a:r>
          </a:p>
          <a:p>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20</a:t>
            </a:fld>
            <a:endParaRPr lang="en-GB"/>
          </a:p>
        </p:txBody>
      </p:sp>
    </p:spTree>
    <p:extLst>
      <p:ext uri="{BB962C8B-B14F-4D97-AF65-F5344CB8AC3E}">
        <p14:creationId xmlns:p14="http://schemas.microsoft.com/office/powerpoint/2010/main" val="150598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a:t>
            </a:r>
            <a:r>
              <a:rPr lang="en-GB" baseline="0" dirty="0" smtClean="0"/>
              <a:t> at the world in terms of population, as opposed to land mass, we get the following sort of map. </a:t>
            </a:r>
            <a:endParaRPr lang="en-GB" baseline="0" dirty="0" smtClean="0"/>
          </a:p>
          <a:p>
            <a:endParaRPr lang="en-GB" baseline="0" dirty="0" smtClean="0"/>
          </a:p>
          <a:p>
            <a:r>
              <a:rPr lang="en-GB" baseline="0" dirty="0" smtClean="0"/>
              <a:t>Clearly we can see that the world’s second largest country geographically, where I was </a:t>
            </a:r>
            <a:r>
              <a:rPr lang="en-GB" baseline="0" dirty="0" err="1" smtClean="0"/>
              <a:t>bporn</a:t>
            </a:r>
            <a:r>
              <a:rPr lang="en-GB" baseline="0" dirty="0" smtClean="0"/>
              <a:t>, is not as important in population terms as the UK, which is why Mark Carney is coming here.</a:t>
            </a:r>
          </a:p>
          <a:p>
            <a:endParaRPr lang="en-GB" baseline="0" dirty="0" smtClean="0"/>
          </a:p>
          <a:p>
            <a:r>
              <a:rPr lang="en-GB" baseline="0" dirty="0" smtClean="0"/>
              <a:t>Let’s look at some demographic concepts. </a:t>
            </a:r>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3</a:t>
            </a:fld>
            <a:endParaRPr lang="en-GB"/>
          </a:p>
        </p:txBody>
      </p:sp>
    </p:spTree>
    <p:extLst>
      <p:ext uri="{BB962C8B-B14F-4D97-AF65-F5344CB8AC3E}">
        <p14:creationId xmlns:p14="http://schemas.microsoft.com/office/powerpoint/2010/main" val="347112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Given the way in which global age distributions have developed, it is easy to see why welfare states were constructed</a:t>
            </a:r>
            <a:r>
              <a:rPr lang="en-GB" baseline="0" dirty="0" smtClean="0"/>
              <a:t> in the way that they were, equally it is easy to see why they are no longer sustainable and the way in which the post war period with a rising number of people coming onto the jobs market could lead to substantial economic growth. </a:t>
            </a:r>
          </a:p>
          <a:p>
            <a:endParaRPr lang="en-GB" baseline="0" dirty="0" smtClean="0"/>
          </a:p>
          <a:p>
            <a:r>
              <a:rPr lang="en-GB" baseline="0" dirty="0" smtClean="0"/>
              <a:t>The Second World War had a dramatic effect on Europe and to a lesser extend the United States, but the main effect was not deaths, but a lack of births. </a:t>
            </a:r>
          </a:p>
          <a:p>
            <a:endParaRPr lang="en-GB" dirty="0" smtClean="0"/>
          </a:p>
          <a:p>
            <a:r>
              <a:rPr lang="en-GB" sz="1200" b="0" i="0" kern="1200" baseline="0" dirty="0" smtClean="0">
                <a:solidFill>
                  <a:schemeClr val="tx1"/>
                </a:solidFill>
                <a:effectLst/>
                <a:latin typeface="+mn-lt"/>
                <a:ea typeface="+mn-ea"/>
                <a:cs typeface="+mn-cs"/>
              </a:rPr>
              <a:t>There has been a lot of commentary on dependency ratios, as we shall see this is not a difficult problem to solve, it is just that the choices are so hard. But looking at dependency ratios obscures the more difficult and important challenge, how do economics and societies cope with lower levels of economic activity. In other words a dependency ratio is concerned with those in receipt of welfare, but the bigger problem is actually the creation of sufficient wealth in the first place. </a:t>
            </a:r>
          </a:p>
          <a:p>
            <a:endParaRPr lang="en-GB" sz="1200" b="0" i="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Birth rate = </a:t>
            </a:r>
            <a:r>
              <a:rPr lang="en-GB" sz="1200" b="0" i="0" kern="1200" dirty="0" smtClean="0">
                <a:solidFill>
                  <a:schemeClr val="tx1"/>
                </a:solidFill>
                <a:effectLst/>
                <a:latin typeface="+mn-lt"/>
                <a:ea typeface="+mn-ea"/>
                <a:cs typeface="+mn-cs"/>
              </a:rPr>
              <a:t>Number of births over a given period divided by the person-years lived by the population over that period. It is expressed as number of births per 1,000 population.</a:t>
            </a:r>
          </a:p>
          <a:p>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4</a:t>
            </a:fld>
            <a:endParaRPr lang="en-GB"/>
          </a:p>
        </p:txBody>
      </p:sp>
    </p:spTree>
    <p:extLst>
      <p:ext uri="{BB962C8B-B14F-4D97-AF65-F5344CB8AC3E}">
        <p14:creationId xmlns:p14="http://schemas.microsoft.com/office/powerpoint/2010/main" val="225698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What has happened as we have become more prosperous? We can afford more children, but we choose not to have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By 2060,</a:t>
            </a:r>
            <a:r>
              <a:rPr lang="en-GB" sz="1200" b="0" i="0" kern="1200" baseline="0" dirty="0" smtClean="0">
                <a:solidFill>
                  <a:schemeClr val="tx1"/>
                </a:solidFill>
                <a:effectLst/>
                <a:latin typeface="+mn-lt"/>
                <a:ea typeface="+mn-ea"/>
                <a:cs typeface="+mn-cs"/>
              </a:rPr>
              <a:t> estimates are that global birth rates will be ~11-12/1000, in line with where US and Europe are today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Urban </a:t>
            </a:r>
            <a:r>
              <a:rPr lang="en-GB" baseline="0" dirty="0" smtClean="0"/>
              <a:t>hubs really depend upon continually drawing in people from rural areas/smaller cities and towns. </a:t>
            </a:r>
            <a:r>
              <a:rPr lang="en-GB" dirty="0" smtClean="0"/>
              <a:t>Singapore is not on the chart,</a:t>
            </a:r>
            <a:r>
              <a:rPr lang="en-GB" baseline="0" dirty="0" smtClean="0"/>
              <a:t> but is even more dramatic than HK</a:t>
            </a:r>
          </a:p>
          <a:p>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5</a:t>
            </a:fld>
            <a:endParaRPr lang="en-GB"/>
          </a:p>
        </p:txBody>
      </p:sp>
    </p:spTree>
    <p:extLst>
      <p:ext uri="{BB962C8B-B14F-4D97-AF65-F5344CB8AC3E}">
        <p14:creationId xmlns:p14="http://schemas.microsoft.com/office/powerpoint/2010/main" val="225698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just the number of people which is a critical</a:t>
            </a:r>
            <a:r>
              <a:rPr lang="en-GB" baseline="0" dirty="0" smtClean="0"/>
              <a:t> factor, but the age profile of those people. </a:t>
            </a:r>
          </a:p>
          <a:p>
            <a:endParaRPr lang="en-GB" dirty="0" smtClean="0"/>
          </a:p>
          <a:p>
            <a:r>
              <a:rPr lang="en-GB" dirty="0" smtClean="0"/>
              <a:t>In the initial stages of a young and growing populace, there</a:t>
            </a:r>
            <a:r>
              <a:rPr lang="en-GB" baseline="0" dirty="0" smtClean="0"/>
              <a:t> is a demographic dividend: more workers enter the market, there demands on the rest of society are low. This changes as time goes on and by late 60’s they are looking to draw considerable sums from the state. </a:t>
            </a:r>
            <a:endParaRPr lang="en-GB" dirty="0" smtClean="0"/>
          </a:p>
          <a:p>
            <a:endParaRPr lang="en-GB" dirty="0" smtClean="0"/>
          </a:p>
          <a:p>
            <a:r>
              <a:rPr lang="en-GB" dirty="0" smtClean="0"/>
              <a:t>Similar studies have been done on emerging economies</a:t>
            </a:r>
            <a:r>
              <a:rPr lang="en-GB" baseline="0" dirty="0" smtClean="0"/>
              <a:t> revealing that f</a:t>
            </a:r>
            <a:r>
              <a:rPr lang="en-GB" dirty="0" smtClean="0"/>
              <a:t>or </a:t>
            </a:r>
            <a:r>
              <a:rPr lang="en-GB" dirty="0" smtClean="0"/>
              <a:t>many emerging economics, public health spending is </a:t>
            </a:r>
            <a:r>
              <a:rPr lang="en-GB" dirty="0" smtClean="0"/>
              <a:t>negligible</a:t>
            </a:r>
            <a:r>
              <a:rPr lang="en-GB" baseline="0" dirty="0" smtClean="0"/>
              <a:t>.</a:t>
            </a:r>
          </a:p>
          <a:p>
            <a:endParaRPr lang="en-GB" baseline="0" dirty="0" smtClean="0"/>
          </a:p>
          <a:p>
            <a:r>
              <a:rPr lang="en-GB" baseline="0" dirty="0" smtClean="0"/>
              <a:t>Questions arise:</a:t>
            </a:r>
          </a:p>
          <a:p>
            <a:r>
              <a:rPr lang="en-GB" baseline="0" dirty="0" smtClean="0"/>
              <a:t>Can an economy afford to meet the demands of the populace</a:t>
            </a:r>
          </a:p>
          <a:p>
            <a:r>
              <a:rPr lang="en-GB" baseline="0" dirty="0" smtClean="0"/>
              <a:t>This chart does over state the seriousness of the problem, it shows not just an ideal, but assumes everyone lives to 90 years of age. That said, given the baby boomers are now hitting 65, it does seem reasonable to imagine they will live at least for the next 15 years. </a:t>
            </a:r>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6</a:t>
            </a:fld>
            <a:endParaRPr lang="en-GB"/>
          </a:p>
        </p:txBody>
      </p:sp>
    </p:spTree>
    <p:extLst>
      <p:ext uri="{BB962C8B-B14F-4D97-AF65-F5344CB8AC3E}">
        <p14:creationId xmlns:p14="http://schemas.microsoft.com/office/powerpoint/2010/main" val="223789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Significant</a:t>
            </a:r>
            <a:r>
              <a:rPr lang="en-GB" baseline="0" dirty="0" smtClean="0"/>
              <a:t> increase in population starts in early 1960’s, the baby boom trails in the mid </a:t>
            </a:r>
            <a:r>
              <a:rPr lang="en-GB" baseline="0" dirty="0" smtClean="0"/>
              <a:t>1970’s. When MacMillan said “You have never had it so good”, people responded! </a:t>
            </a:r>
            <a:endParaRPr lang="en-GB" baseline="0" dirty="0" smtClean="0"/>
          </a:p>
          <a:p>
            <a:endParaRPr lang="en-GB" dirty="0" smtClean="0"/>
          </a:p>
          <a:p>
            <a:r>
              <a:rPr lang="en-GB" dirty="0" smtClean="0"/>
              <a:t>What are the variables that lead to such differing outcomes?</a:t>
            </a:r>
          </a:p>
          <a:p>
            <a:pPr marL="171450" indent="-171450">
              <a:buFont typeface="Arial" pitchFamily="34" charset="0"/>
              <a:buChar char="•"/>
            </a:pPr>
            <a:r>
              <a:rPr lang="en-GB" dirty="0" smtClean="0"/>
              <a:t>Retirement</a:t>
            </a:r>
            <a:r>
              <a:rPr lang="en-GB" baseline="0" dirty="0" smtClean="0"/>
              <a:t> ages vary - m</a:t>
            </a:r>
            <a:r>
              <a:rPr lang="en-GB" dirty="0" smtClean="0"/>
              <a:t>ost people do not make it to 65 before they retire;</a:t>
            </a:r>
            <a:r>
              <a:rPr lang="en-GB" baseline="0" dirty="0" smtClean="0"/>
              <a:t> while there is clearly a trend to not having a specific date for retirement, there is also an imperative people should be looking to remain in the workforce for a longer period of time. </a:t>
            </a:r>
            <a:endParaRPr lang="en-GB" dirty="0" smtClean="0"/>
          </a:p>
          <a:p>
            <a:pPr marL="171450" indent="-171450">
              <a:buFont typeface="Arial" pitchFamily="34" charset="0"/>
              <a:buChar char="•"/>
            </a:pPr>
            <a:r>
              <a:rPr lang="en-GB" dirty="0" smtClean="0"/>
              <a:t>Immigration / emigration (UK has in the last 10 years</a:t>
            </a:r>
            <a:r>
              <a:rPr lang="en-GB" baseline="0" dirty="0" smtClean="0"/>
              <a:t> undergone largest net migration it has experienced in centuries) may yet change these projections, but the political cost of such changes is high and the needs and demands of new immigrants may differ widely from an ageing indigenous populace. Evidence from the Milken Institute in the US is that recent immigrants want services such as schools, they are less keen on financing of healthcare and pensions. </a:t>
            </a:r>
            <a:endParaRPr lang="en-GB" baseline="0" dirty="0" smtClean="0"/>
          </a:p>
          <a:p>
            <a:pPr marL="171450" indent="-171450">
              <a:buFont typeface="Arial" pitchFamily="34" charset="0"/>
              <a:buChar char="•"/>
            </a:pPr>
            <a:r>
              <a:rPr lang="en-GB" baseline="0" dirty="0" smtClean="0"/>
              <a:t>There is some variance in fertility rates, we are just coming through a period when many women seem to have delayed having children. For a time it seems that would not have children at all, but in fact they have simply delayed matters by 5-10 years. </a:t>
            </a:r>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7</a:t>
            </a:fld>
            <a:endParaRPr lang="en-GB"/>
          </a:p>
        </p:txBody>
      </p:sp>
    </p:spTree>
    <p:extLst>
      <p:ext uri="{BB962C8B-B14F-4D97-AF65-F5344CB8AC3E}">
        <p14:creationId xmlns:p14="http://schemas.microsoft.com/office/powerpoint/2010/main" val="201993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is the historic effect of demographics as opposed to productivity increases,</a:t>
            </a:r>
            <a:r>
              <a:rPr lang="en-GB" baseline="0" dirty="0" smtClean="0"/>
              <a:t> historically the trends in the wider populace have added approximately 20% to the total growth figure. </a:t>
            </a:r>
            <a:endParaRPr lang="en-GB" baseline="0" dirty="0" smtClean="0"/>
          </a:p>
          <a:p>
            <a:endParaRPr lang="en-GB" baseline="0" dirty="0" smtClean="0"/>
          </a:p>
          <a:p>
            <a:r>
              <a:rPr lang="en-GB" baseline="0" dirty="0" smtClean="0"/>
              <a:t>More recently (last 5 years) demographic effect has been more muted as we reached a demographic plateau and are only now beginning to see falls in the working age populace. But this muting has been masked by significant disruption to the rest of the economy. It does not mean the effect is not there, it is just not observable given all the other factors at play. </a:t>
            </a:r>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8</a:t>
            </a:fld>
            <a:endParaRPr lang="en-GB"/>
          </a:p>
        </p:txBody>
      </p:sp>
    </p:spTree>
    <p:extLst>
      <p:ext uri="{BB962C8B-B14F-4D97-AF65-F5344CB8AC3E}">
        <p14:creationId xmlns:p14="http://schemas.microsoft.com/office/powerpoint/2010/main" val="22667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demographics of the UK are remarkably similar to other European countries and the United </a:t>
            </a:r>
            <a:r>
              <a:rPr lang="en-GB" baseline="0" dirty="0" smtClean="0"/>
              <a:t>States, although the US baby boom started in the 1950’s as prosperity came to the US first. </a:t>
            </a:r>
            <a:r>
              <a:rPr lang="en-GB" baseline="0" dirty="0" smtClean="0"/>
              <a:t>The exceptions are those countries which did not participate in WWII (Sweden, Ireland </a:t>
            </a:r>
            <a:r>
              <a:rPr lang="en-GB" baseline="0" dirty="0" err="1" smtClean="0"/>
              <a:t>etc</a:t>
            </a:r>
            <a:r>
              <a:rPr lang="en-GB" baseline="0" dirty="0" smtClean="0"/>
              <a:t>), where there is a </a:t>
            </a:r>
            <a:r>
              <a:rPr lang="en-GB" baseline="0" dirty="0" err="1" smtClean="0"/>
              <a:t>markadly</a:t>
            </a:r>
            <a:r>
              <a:rPr lang="en-GB" baseline="0" dirty="0" smtClean="0"/>
              <a:t> less obvious baby boom. </a:t>
            </a:r>
            <a:endParaRPr lang="en-GB" dirty="0"/>
          </a:p>
        </p:txBody>
      </p:sp>
      <p:sp>
        <p:nvSpPr>
          <p:cNvPr id="4" name="Slide Number Placeholder 3"/>
          <p:cNvSpPr>
            <a:spLocks noGrp="1"/>
          </p:cNvSpPr>
          <p:nvPr>
            <p:ph type="sldNum" sz="quarter" idx="10"/>
          </p:nvPr>
        </p:nvSpPr>
        <p:spPr/>
        <p:txBody>
          <a:bodyPr/>
          <a:lstStyle/>
          <a:p>
            <a:pPr>
              <a:defRPr/>
            </a:pPr>
            <a:fld id="{920F0457-72DF-4CB1-9E1E-9BAE45881DC3}" type="slidenum">
              <a:rPr lang="en-GB" smtClean="0"/>
              <a:pPr>
                <a:defRPr/>
              </a:pPr>
              <a:t>9</a:t>
            </a:fld>
            <a:endParaRPr lang="en-GB"/>
          </a:p>
        </p:txBody>
      </p:sp>
    </p:spTree>
    <p:extLst>
      <p:ext uri="{BB962C8B-B14F-4D97-AF65-F5344CB8AC3E}">
        <p14:creationId xmlns:p14="http://schemas.microsoft.com/office/powerpoint/2010/main" val="153962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kayak_wo_sig.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514600" y="315901"/>
            <a:ext cx="5343508" cy="1255711"/>
          </a:xfrm>
        </p:spPr>
        <p:txBody>
          <a:bodyPr anchor="t">
            <a:normAutofit/>
          </a:bodyPr>
          <a:lstStyle>
            <a:lvl1pPr algn="l">
              <a:defRPr sz="3000" baseline="0">
                <a:solidFill>
                  <a:srgbClr val="800000"/>
                </a:solidFill>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solidFill>
          <a:srgbClr val="557799"/>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userDrawn="1"/>
        </p:nvCxnSpPr>
        <p:spPr bwMode="auto">
          <a:xfrm>
            <a:off x="0" y="3432175"/>
            <a:ext cx="9144000" cy="1588"/>
          </a:xfrm>
          <a:prstGeom prst="line">
            <a:avLst/>
          </a:prstGeom>
          <a:noFill/>
          <a:ln w="25400" algn="ctr">
            <a:solidFill>
              <a:srgbClr val="AA1133"/>
            </a:solidFill>
            <a:round/>
            <a:headEnd/>
            <a:tailEnd/>
          </a:ln>
        </p:spPr>
      </p:cxnSp>
      <p:sp>
        <p:nvSpPr>
          <p:cNvPr id="7" name="Text Box 111"/>
          <p:cNvSpPr txBox="1">
            <a:spLocks noChangeArrowheads="1"/>
          </p:cNvSpPr>
          <p:nvPr userDrawn="1"/>
        </p:nvSpPr>
        <p:spPr bwMode="gray">
          <a:xfrm>
            <a:off x="357188" y="6557963"/>
            <a:ext cx="8478837" cy="242887"/>
          </a:xfrm>
          <a:prstGeom prst="rect">
            <a:avLst/>
          </a:prstGeom>
          <a:noFill/>
          <a:ln w="12700">
            <a:noFill/>
            <a:miter lim="800000"/>
            <a:headEnd/>
            <a:tailEnd/>
          </a:ln>
          <a:effectLst/>
        </p:spPr>
        <p:txBody>
          <a:bodyPr lIns="90488" tIns="44450" rIns="90488" bIns="44450">
            <a:spAutoFit/>
          </a:bodyPr>
          <a:lstStyle/>
          <a:p>
            <a:pPr fontAlgn="auto">
              <a:spcBef>
                <a:spcPts val="0"/>
              </a:spcBef>
              <a:spcAft>
                <a:spcPts val="0"/>
              </a:spcAft>
              <a:defRPr/>
            </a:pPr>
            <a:r>
              <a:rPr lang="en-GB" sz="1000" dirty="0">
                <a:solidFill>
                  <a:schemeClr val="bg1"/>
                </a:solidFill>
                <a:latin typeface="Arial" pitchFamily="34" charset="0"/>
                <a:cs typeface="Arial" pitchFamily="34" charset="0"/>
              </a:rPr>
              <a:t>Copyright © </a:t>
            </a:r>
            <a:r>
              <a:rPr lang="en-GB" sz="1000" dirty="0" smtClean="0">
                <a:solidFill>
                  <a:schemeClr val="bg1"/>
                </a:solidFill>
                <a:latin typeface="Arial" pitchFamily="34" charset="0"/>
                <a:cs typeface="Arial" pitchFamily="34" charset="0"/>
              </a:rPr>
              <a:t>2012 </a:t>
            </a:r>
            <a:r>
              <a:rPr lang="en-GB" sz="1000" dirty="0">
                <a:solidFill>
                  <a:schemeClr val="bg1"/>
                </a:solidFill>
                <a:latin typeface="Arial" pitchFamily="34" charset="0"/>
                <a:cs typeface="Arial" pitchFamily="34" charset="0"/>
              </a:rPr>
              <a:t>Accenture  All Rights Reserved. </a:t>
            </a:r>
          </a:p>
        </p:txBody>
      </p:sp>
      <p:sp>
        <p:nvSpPr>
          <p:cNvPr id="2" name="Title 1"/>
          <p:cNvSpPr>
            <a:spLocks noGrp="1"/>
          </p:cNvSpPr>
          <p:nvPr>
            <p:ph type="title"/>
          </p:nvPr>
        </p:nvSpPr>
        <p:spPr>
          <a:xfrm>
            <a:off x="457200" y="185738"/>
            <a:ext cx="8229600" cy="868346"/>
          </a:xfrm>
        </p:spPr>
        <p:txBody>
          <a:bodyPr>
            <a:normAutofit/>
          </a:bodyPr>
          <a:lstStyle>
            <a:lvl1pPr>
              <a:defRPr sz="2600">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2000240"/>
            <a:ext cx="8229600" cy="1285884"/>
          </a:xfrm>
        </p:spPr>
        <p:txBody>
          <a:bodyPr anchor="b">
            <a:noAutofit/>
          </a:bodyPr>
          <a:lstStyle>
            <a:lvl1pPr marL="0" indent="0">
              <a:buNone/>
              <a:defRPr sz="3600" b="0" baseline="0">
                <a:solidFill>
                  <a:srgbClr val="FF99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58787" y="3643314"/>
            <a:ext cx="8228013" cy="2071702"/>
          </a:xfrm>
        </p:spPr>
        <p:txBody>
          <a:bodyPr/>
          <a:lstStyle>
            <a:lvl1pPr marL="0" indent="0">
              <a:buNone/>
              <a:defRPr sz="2400" b="0" baseline="0">
                <a:solidFill>
                  <a:srgbClr val="FF99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after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0-ppt_h/2"/>
                                          </p:val>
                                        </p:tav>
                                      </p:tavLst>
                                    </p:anim>
                                    <p:set>
                                      <p:cBhvr>
                                        <p:cTn id="8" dur="1" fill="hold">
                                          <p:stCondLst>
                                            <p:cond delay="499"/>
                                          </p:stCondLst>
                                        </p:cTn>
                                        <p:tgtEl>
                                          <p:spTgt spid="6"/>
                                        </p:tgtEl>
                                        <p:attrNameLst>
                                          <p:attrName>style.visibility</p:attrName>
                                        </p:attrNameLst>
                                      </p:cBhvr>
                                      <p:to>
                                        <p:strVal val="hidden"/>
                                      </p:to>
                                    </p:set>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xit" presetSubtype="4" fill="hold" nodeType="after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1500"/>
                            </p:stCondLst>
                            <p:childTnLst>
                              <p:par>
                                <p:cTn id="20" presetID="2" presetClass="entr" presetSubtype="4" decel="5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868362"/>
          </a:xfrm>
        </p:spPr>
        <p:txBody>
          <a:bodyPr>
            <a:noAutofit/>
          </a:bodyPr>
          <a:lstStyle>
            <a:lvl1pPr>
              <a:defRPr sz="2600"/>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14422"/>
            <a:ext cx="8229600" cy="4525963"/>
          </a:xfrm>
        </p:spPr>
        <p:txBody>
          <a:bodyPr/>
          <a:lstStyle>
            <a:lvl1pPr>
              <a:defRPr/>
            </a:lvl1pPr>
            <a:lvl2pPr>
              <a:defRPr/>
            </a:lvl2pPr>
            <a:lvl3pPr>
              <a:defRPr/>
            </a:lvl3pPr>
            <a:lvl4pPr>
              <a:defRPr baseline="0"/>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4453"/>
            <a:ext cx="4038600" cy="4525963"/>
          </a:xfrm>
        </p:spPr>
        <p:txBody>
          <a:bodyPr/>
          <a:lstStyle>
            <a:lvl1pPr marL="0" indent="0">
              <a:defRPr sz="24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14453"/>
            <a:ext cx="4038600" cy="4525963"/>
          </a:xfrm>
        </p:spPr>
        <p:txBody>
          <a:bodyPr/>
          <a:lstStyle>
            <a:lvl1pPr marL="0" indent="0">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p:nvPr>
        </p:nvSpPr>
        <p:spPr>
          <a:xfrm>
            <a:off x="457200" y="185738"/>
            <a:ext cx="8229600" cy="868362"/>
          </a:xfrm>
        </p:spPr>
        <p:txBody>
          <a:bodyPr>
            <a:noAutofit/>
          </a:bodyPr>
          <a:lstStyle>
            <a:lvl1pPr>
              <a:defRPr sz="2600"/>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4" name="Title 1"/>
          <p:cNvSpPr>
            <a:spLocks noGrp="1"/>
          </p:cNvSpPr>
          <p:nvPr>
            <p:ph type="title"/>
          </p:nvPr>
        </p:nvSpPr>
        <p:spPr>
          <a:xfrm>
            <a:off x="457200" y="185738"/>
            <a:ext cx="8077200" cy="868362"/>
          </a:xfrm>
        </p:spPr>
        <p:txBody>
          <a:bodyPr>
            <a:noAutofit/>
          </a:bodyPr>
          <a:lstStyle>
            <a:lvl1pPr>
              <a:defRPr sz="2600"/>
            </a:lvl1p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AC Banner"/>
          <p:cNvSpPr>
            <a:spLocks noChangeArrowheads="1"/>
          </p:cNvSpPr>
          <p:nvPr/>
        </p:nvSpPr>
        <p:spPr bwMode="gray">
          <a:xfrm>
            <a:off x="0" y="0"/>
            <a:ext cx="9144000" cy="1144588"/>
          </a:xfrm>
          <a:prstGeom prst="rect">
            <a:avLst/>
          </a:prstGeom>
          <a:solidFill>
            <a:srgbClr val="557799"/>
          </a:solidFill>
          <a:ln w="12700">
            <a:noFill/>
            <a:miter lim="800000"/>
            <a:headEnd/>
            <a:tailEnd/>
          </a:ln>
          <a:effectLst/>
        </p:spPr>
        <p:txBody>
          <a:bodyPr wrap="none" anchor="ctr"/>
          <a:lstStyle/>
          <a:p>
            <a:pPr fontAlgn="auto">
              <a:spcBef>
                <a:spcPts val="0"/>
              </a:spcBef>
              <a:spcAft>
                <a:spcPts val="0"/>
              </a:spcAft>
              <a:defRPr/>
            </a:pPr>
            <a:endParaRPr lang="en-GB">
              <a:latin typeface="+mn-lt"/>
            </a:endParaRPr>
          </a:p>
        </p:txBody>
      </p:sp>
      <p:sp>
        <p:nvSpPr>
          <p:cNvPr id="1027" name="Title Placeholder 1"/>
          <p:cNvSpPr>
            <a:spLocks noGrp="1"/>
          </p:cNvSpPr>
          <p:nvPr>
            <p:ph type="title"/>
          </p:nvPr>
        </p:nvSpPr>
        <p:spPr bwMode="auto">
          <a:xfrm>
            <a:off x="457200" y="127000"/>
            <a:ext cx="8229600" cy="9286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Slide title: uses this font color (26pt)</a:t>
            </a:r>
            <a:endParaRPr lang="en-GB" smtClean="0"/>
          </a:p>
        </p:txBody>
      </p:sp>
      <p:sp>
        <p:nvSpPr>
          <p:cNvPr id="1028" name="Text Placeholder 2"/>
          <p:cNvSpPr>
            <a:spLocks noGrp="1"/>
          </p:cNvSpPr>
          <p:nvPr>
            <p:ph type="body" idx="1"/>
          </p:nvPr>
        </p:nvSpPr>
        <p:spPr bwMode="auto">
          <a:xfrm>
            <a:off x="457200" y="1228725"/>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Slide copy uses this color (26pt)</a:t>
            </a:r>
          </a:p>
          <a:p>
            <a:pPr lvl="1"/>
            <a:r>
              <a:rPr lang="en-US" smtClean="0"/>
              <a:t>Bullet point level 1 (26pt)</a:t>
            </a:r>
          </a:p>
          <a:p>
            <a:pPr lvl="2"/>
            <a:r>
              <a:rPr lang="en-US" smtClean="0"/>
              <a:t>Bullet point level 2 (24pt)</a:t>
            </a:r>
          </a:p>
          <a:p>
            <a:pPr lvl="3"/>
            <a:r>
              <a:rPr lang="en-US" smtClean="0"/>
              <a:t>Bullet point level 3 (22pt)</a:t>
            </a:r>
          </a:p>
          <a:p>
            <a:pPr lvl="4"/>
            <a:r>
              <a:rPr lang="en-US" smtClean="0"/>
              <a:t>Bullet point level 4 (20pt)</a:t>
            </a:r>
            <a:endParaRPr lang="en-GB" smtClean="0"/>
          </a:p>
        </p:txBody>
      </p:sp>
      <p:sp>
        <p:nvSpPr>
          <p:cNvPr id="7" name="TextBox 6"/>
          <p:cNvSpPr txBox="1"/>
          <p:nvPr/>
        </p:nvSpPr>
        <p:spPr>
          <a:xfrm>
            <a:off x="8396288" y="6535738"/>
            <a:ext cx="381000" cy="246062"/>
          </a:xfrm>
          <a:prstGeom prst="rect">
            <a:avLst/>
          </a:prstGeom>
          <a:noFill/>
        </p:spPr>
        <p:txBody>
          <a:bodyPr>
            <a:spAutoFit/>
          </a:bodyPr>
          <a:lstStyle/>
          <a:p>
            <a:pPr algn="r" fontAlgn="auto">
              <a:spcBef>
                <a:spcPts val="0"/>
              </a:spcBef>
              <a:spcAft>
                <a:spcPts val="0"/>
              </a:spcAft>
              <a:defRPr/>
            </a:pPr>
            <a:fld id="{67C0BA8E-1227-43E7-9DC7-41429165FDFF}" type="slidenum">
              <a:rPr lang="en-US" sz="1000">
                <a:solidFill>
                  <a:srgbClr val="003344"/>
                </a:solidFill>
                <a:latin typeface="Arial" pitchFamily="34" charset="0"/>
                <a:cs typeface="Arial" pitchFamily="34" charset="0"/>
              </a:rPr>
              <a:pPr algn="r" fontAlgn="auto">
                <a:spcBef>
                  <a:spcPts val="0"/>
                </a:spcBef>
                <a:spcAft>
                  <a:spcPts val="0"/>
                </a:spcAft>
                <a:defRPr/>
              </a:pPr>
              <a:t>‹#›</a:t>
            </a:fld>
            <a:endParaRPr lang="en-US" sz="1000" dirty="0">
              <a:solidFill>
                <a:srgbClr val="003344"/>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defRPr sz="2600" kern="1200">
          <a:solidFill>
            <a:srgbClr val="AA1133"/>
          </a:solidFill>
          <a:latin typeface="Arial" pitchFamily="34" charset="0"/>
          <a:ea typeface="+mn-ea"/>
          <a:cs typeface="Arial" pitchFamily="34" charset="0"/>
        </a:defRPr>
      </a:lvl1pPr>
      <a:lvl2pPr marL="269875" indent="-269875" algn="l" rtl="0" eaLnBrk="0" fontAlgn="base" hangingPunct="0">
        <a:spcBef>
          <a:spcPct val="20000"/>
        </a:spcBef>
        <a:spcAft>
          <a:spcPct val="0"/>
        </a:spcAft>
        <a:buFont typeface="Arial" charset="0"/>
        <a:buChar char="•"/>
        <a:defRPr sz="2600" kern="1200">
          <a:solidFill>
            <a:srgbClr val="557799"/>
          </a:solidFill>
          <a:latin typeface="Arial" pitchFamily="34" charset="0"/>
          <a:ea typeface="+mn-ea"/>
          <a:cs typeface="Arial" pitchFamily="34" charset="0"/>
        </a:defRPr>
      </a:lvl2pPr>
      <a:lvl3pPr marL="269875" indent="-269875" algn="l" rtl="0" eaLnBrk="0" fontAlgn="base" hangingPunct="0">
        <a:spcBef>
          <a:spcPct val="20000"/>
        </a:spcBef>
        <a:spcAft>
          <a:spcPct val="0"/>
        </a:spcAft>
        <a:buFont typeface="Lucida Grande"/>
        <a:buChar char="–"/>
        <a:defRPr sz="2400" kern="1200">
          <a:solidFill>
            <a:srgbClr val="557799"/>
          </a:solidFill>
          <a:latin typeface="Arial" pitchFamily="34" charset="0"/>
          <a:ea typeface="+mn-ea"/>
          <a:cs typeface="Arial" pitchFamily="34" charset="0"/>
        </a:defRPr>
      </a:lvl3pPr>
      <a:lvl4pPr marL="269875" indent="-269875" algn="l" rtl="0" eaLnBrk="0" fontAlgn="base" hangingPunct="0">
        <a:spcBef>
          <a:spcPct val="20000"/>
        </a:spcBef>
        <a:spcAft>
          <a:spcPct val="0"/>
        </a:spcAft>
        <a:buFont typeface="Arial" charset="0"/>
        <a:buChar char="•"/>
        <a:defRPr sz="2200" kern="1200">
          <a:solidFill>
            <a:srgbClr val="557799"/>
          </a:solidFill>
          <a:latin typeface="Arial" pitchFamily="34" charset="0"/>
          <a:ea typeface="+mn-ea"/>
          <a:cs typeface="Arial" pitchFamily="34" charset="0"/>
        </a:defRPr>
      </a:lvl4pPr>
      <a:lvl5pPr marL="269875" indent="-269875" algn="l" rtl="0" eaLnBrk="0" fontAlgn="base" hangingPunct="0">
        <a:spcBef>
          <a:spcPct val="20000"/>
        </a:spcBef>
        <a:spcAft>
          <a:spcPct val="0"/>
        </a:spcAft>
        <a:buFont typeface="Lucida Grande"/>
        <a:buChar char="–"/>
        <a:defRPr sz="2000" kern="1200">
          <a:solidFill>
            <a:srgbClr val="5577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0.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1.e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7.e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19.pn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0.jpeg"/><Relationship Id="rId2" Type="http://schemas.openxmlformats.org/officeDocument/2006/relationships/tags" Target="../tags/tag2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7.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8.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9.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a:xfrm>
            <a:off x="2019300" y="315913"/>
            <a:ext cx="6756400" cy="1255712"/>
          </a:xfrm>
        </p:spPr>
        <p:txBody>
          <a:bodyPr>
            <a:normAutofit fontScale="90000"/>
          </a:bodyPr>
          <a:lstStyle/>
          <a:p>
            <a:pPr algn="r"/>
            <a:r>
              <a:rPr lang="en-GB" sz="2400" b="1" dirty="0"/>
              <a:t>Killing Us Softly: </a:t>
            </a:r>
            <a:r>
              <a:rPr lang="en-GB" sz="2400" b="1" dirty="0" smtClean="0"/>
              <a:t/>
            </a:r>
            <a:br>
              <a:rPr lang="en-GB" sz="2400" b="1" dirty="0" smtClean="0"/>
            </a:br>
            <a:r>
              <a:rPr lang="en-GB" sz="2400" b="1" dirty="0" smtClean="0"/>
              <a:t>How </a:t>
            </a:r>
            <a:r>
              <a:rPr lang="en-GB" sz="2400" b="1" dirty="0"/>
              <a:t>Demographics Drives Global Economics</a:t>
            </a:r>
            <a:r>
              <a:rPr lang="en-GB" sz="2400" dirty="0"/>
              <a:t/>
            </a:r>
            <a:br>
              <a:rPr lang="en-GB" sz="2400" dirty="0"/>
            </a:br>
            <a:r>
              <a:rPr lang="en-US" sz="2700" dirty="0" smtClean="0">
                <a:latin typeface="Arial" charset="0"/>
                <a:cs typeface="Arial" charset="0"/>
              </a:rPr>
              <a:t/>
            </a:r>
            <a:br>
              <a:rPr lang="en-US" sz="2700" dirty="0" smtClean="0">
                <a:latin typeface="Arial" charset="0"/>
                <a:cs typeface="Arial" charset="0"/>
              </a:rPr>
            </a:br>
            <a:r>
              <a:rPr lang="en-US" sz="2700" dirty="0" smtClean="0">
                <a:latin typeface="Arial" charset="0"/>
                <a:cs typeface="Arial" charset="0"/>
              </a:rPr>
              <a:t>Gresham College </a:t>
            </a:r>
            <a:br>
              <a:rPr lang="en-US" sz="2700" dirty="0" smtClean="0">
                <a:latin typeface="Arial" charset="0"/>
                <a:cs typeface="Arial" charset="0"/>
              </a:rPr>
            </a:br>
            <a:r>
              <a:rPr lang="en-US" sz="2700" dirty="0" smtClean="0">
                <a:latin typeface="Arial" charset="0"/>
                <a:cs typeface="Arial" charset="0"/>
              </a:rPr>
              <a:t>May 2013</a:t>
            </a:r>
            <a:br>
              <a:rPr lang="en-US" sz="2700" dirty="0" smtClean="0">
                <a:latin typeface="Arial" charset="0"/>
                <a:cs typeface="Arial" charset="0"/>
              </a:rPr>
            </a:br>
            <a:endParaRPr lang="en-US" sz="2700" dirty="0" smtClean="0">
              <a:latin typeface="Arial" charset="0"/>
              <a:cs typeface="Arial"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0206" y="3386810"/>
            <a:ext cx="5846360" cy="346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BRIC - Working Age Population</a:t>
            </a:r>
            <a:endParaRPr lang="en-US" dirty="0" smtClean="0"/>
          </a:p>
        </p:txBody>
      </p:sp>
      <p:sp>
        <p:nvSpPr>
          <p:cNvPr id="4" name="Rectangle 127"/>
          <p:cNvSpPr>
            <a:spLocks noChangeArrowheads="1"/>
          </p:cNvSpPr>
          <p:nvPr>
            <p:custDataLst>
              <p:tags r:id="rId2"/>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b="0" dirty="0" smtClean="0"/>
              <a:t>ONS, UN Populatio</a:t>
            </a:r>
            <a:r>
              <a:rPr lang="en-US" sz="800" dirty="0" smtClean="0"/>
              <a:t>n Database </a:t>
            </a:r>
            <a:endParaRPr lang="en-US" sz="800" b="0" dirty="0"/>
          </a:p>
        </p:txBody>
      </p:sp>
      <p:sp>
        <p:nvSpPr>
          <p:cNvPr id="5" name="TextBox 11"/>
          <p:cNvSpPr txBox="1">
            <a:spLocks noChangeArrowheads="1"/>
          </p:cNvSpPr>
          <p:nvPr/>
        </p:nvSpPr>
        <p:spPr bwMode="auto">
          <a:xfrm>
            <a:off x="3123403" y="3176812"/>
            <a:ext cx="2897187"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BRIC WAP</a:t>
            </a:r>
          </a:p>
          <a:p>
            <a:pPr algn="ctr" eaLnBrk="0" hangingPunct="0">
              <a:lnSpc>
                <a:spcPct val="80000"/>
              </a:lnSpc>
            </a:pPr>
            <a:r>
              <a:rPr lang="en-GB" sz="1000" b="1" dirty="0" smtClean="0"/>
              <a:t>(% 16-64/Total Pop)</a:t>
            </a:r>
          </a:p>
        </p:txBody>
      </p:sp>
      <p:sp>
        <p:nvSpPr>
          <p:cNvPr id="6" name="Rectangle 23"/>
          <p:cNvSpPr>
            <a:spLocks noChangeArrowheads="1"/>
          </p:cNvSpPr>
          <p:nvPr/>
        </p:nvSpPr>
        <p:spPr bwMode="gray">
          <a:xfrm>
            <a:off x="241300" y="1270912"/>
            <a:ext cx="8623300" cy="2031325"/>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Developing economics have traditionally had large youth dependency issues</a:t>
            </a:r>
          </a:p>
          <a:p>
            <a:pPr marL="285750" indent="-285750">
              <a:buFont typeface="Arial" pitchFamily="34" charset="0"/>
              <a:buChar char="•"/>
            </a:pPr>
            <a:r>
              <a:rPr lang="en-GB" dirty="0" smtClean="0"/>
              <a:t>Challenge is to gainfully employ people entering the workforce </a:t>
            </a:r>
          </a:p>
          <a:p>
            <a:pPr marL="285750" indent="-285750">
              <a:buFont typeface="Arial" pitchFamily="34" charset="0"/>
              <a:buChar char="•"/>
            </a:pPr>
            <a:r>
              <a:rPr lang="en-GB" dirty="0" smtClean="0"/>
              <a:t>China WAP peaks in 2015, falls by 0.5% p.a. afterwards, Russia peaked in 2005, now falling by 0.7%</a:t>
            </a:r>
          </a:p>
          <a:p>
            <a:pPr marL="285750" indent="-285750">
              <a:buFont typeface="Arial" pitchFamily="34" charset="0"/>
              <a:buChar char="•"/>
            </a:pPr>
            <a:r>
              <a:rPr lang="en-GB" dirty="0" smtClean="0"/>
              <a:t>Forecasting through 2035: Brazil growing by 0.4%, India growing by 1.1%</a:t>
            </a:r>
          </a:p>
          <a:p>
            <a:pPr marL="285750" indent="-285750">
              <a:buFont typeface="Arial" pitchFamily="34" charset="0"/>
              <a:buChar char="•"/>
            </a:pPr>
            <a:endParaRPr lang="en-GB" dirty="0" smtClean="0"/>
          </a:p>
          <a:p>
            <a:pPr marL="285750" indent="-285750">
              <a:buFont typeface="Arial" pitchFamily="34" charset="0"/>
              <a:buChar char="•"/>
            </a:pPr>
            <a:endParaRPr lang="en-GB" dirty="0" smtClean="0"/>
          </a:p>
        </p:txBody>
      </p:sp>
    </p:spTree>
    <p:extLst>
      <p:ext uri="{BB962C8B-B14F-4D97-AF65-F5344CB8AC3E}">
        <p14:creationId xmlns:p14="http://schemas.microsoft.com/office/powerpoint/2010/main" val="31121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Implications of demographic trends</a:t>
            </a:r>
          </a:p>
        </p:txBody>
      </p:sp>
      <p:sp>
        <p:nvSpPr>
          <p:cNvPr id="7" name="Rectangle 23"/>
          <p:cNvSpPr>
            <a:spLocks noChangeArrowheads="1"/>
          </p:cNvSpPr>
          <p:nvPr/>
        </p:nvSpPr>
        <p:spPr bwMode="gray">
          <a:xfrm>
            <a:off x="241300" y="1270912"/>
            <a:ext cx="8623300" cy="4524315"/>
          </a:xfrm>
          <a:prstGeom prst="rect">
            <a:avLst/>
          </a:prstGeom>
          <a:noFill/>
          <a:ln w="12700" algn="ctr">
            <a:noFill/>
            <a:miter lim="800000"/>
            <a:headEnd/>
            <a:tailEnd/>
          </a:ln>
          <a:effectLst/>
        </p:spPr>
        <p:txBody>
          <a:bodyPr wrap="square">
            <a:spAutoFit/>
          </a:bodyPr>
          <a:lstStyle/>
          <a:p>
            <a:r>
              <a:rPr lang="en-GB" sz="2400" b="1" dirty="0" smtClean="0"/>
              <a:t>Solutions to rising dependency ratio </a:t>
            </a:r>
          </a:p>
          <a:p>
            <a:pPr marL="342900" indent="-342900">
              <a:buFont typeface="Arial" pitchFamily="34" charset="0"/>
              <a:buChar char="•"/>
            </a:pPr>
            <a:r>
              <a:rPr lang="en-GB" sz="2400" i="1" dirty="0" smtClean="0"/>
              <a:t>UK workforce is forecast to fall by just 1% through 2050 </a:t>
            </a:r>
            <a:r>
              <a:rPr lang="en-GB" sz="2400" b="1" i="1" dirty="0"/>
              <a:t> </a:t>
            </a:r>
            <a:endParaRPr lang="en-GB" sz="2400" b="1" i="1" dirty="0" smtClean="0"/>
          </a:p>
          <a:p>
            <a:pPr marL="285750" indent="-285750">
              <a:buFont typeface="Arial" pitchFamily="34" charset="0"/>
              <a:buChar char="•"/>
            </a:pPr>
            <a:endParaRPr lang="en-GB" sz="2400" dirty="0" smtClean="0"/>
          </a:p>
          <a:p>
            <a:pPr marL="285750" indent="-285750">
              <a:buFont typeface="Arial" pitchFamily="34" charset="0"/>
              <a:buChar char="•"/>
            </a:pPr>
            <a:r>
              <a:rPr lang="en-GB" sz="2400" dirty="0" smtClean="0"/>
              <a:t>Retire later</a:t>
            </a:r>
          </a:p>
          <a:p>
            <a:pPr marL="285750" indent="-285750">
              <a:buFont typeface="Arial" pitchFamily="34" charset="0"/>
              <a:buChar char="•"/>
            </a:pPr>
            <a:endParaRPr lang="en-GB" sz="2400" dirty="0" smtClean="0"/>
          </a:p>
          <a:p>
            <a:pPr marL="285750" indent="-285750">
              <a:buFont typeface="Arial" pitchFamily="34" charset="0"/>
              <a:buChar char="•"/>
            </a:pPr>
            <a:r>
              <a:rPr lang="en-GB" sz="2400" dirty="0" smtClean="0"/>
              <a:t>Improve automation/productivity</a:t>
            </a:r>
          </a:p>
          <a:p>
            <a:pPr marL="285750" indent="-285750">
              <a:buFont typeface="Arial" pitchFamily="34" charset="0"/>
              <a:buChar char="•"/>
            </a:pPr>
            <a:endParaRPr lang="en-GB" sz="2400" dirty="0" smtClean="0"/>
          </a:p>
          <a:p>
            <a:pPr marL="285750" indent="-285750">
              <a:buFont typeface="Arial" pitchFamily="34" charset="0"/>
              <a:buChar char="•"/>
            </a:pPr>
            <a:r>
              <a:rPr lang="en-GB" sz="2400" dirty="0" smtClean="0"/>
              <a:t>Improve workforce participation rates</a:t>
            </a:r>
          </a:p>
          <a:p>
            <a:pPr marL="285750" indent="-285750">
              <a:buFont typeface="Arial" pitchFamily="34" charset="0"/>
              <a:buChar char="•"/>
            </a:pPr>
            <a:endParaRPr lang="en-GB" sz="2400" dirty="0" smtClean="0"/>
          </a:p>
          <a:p>
            <a:pPr marL="285750" indent="-285750">
              <a:buFont typeface="Arial" pitchFamily="34" charset="0"/>
              <a:buChar char="•"/>
            </a:pPr>
            <a:r>
              <a:rPr lang="en-GB" sz="2400" dirty="0" smtClean="0"/>
              <a:t>Improve workforce flexibility</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Accept stagnant (or declining) standard of living </a:t>
            </a:r>
            <a:endParaRPr lang="en-GB" sz="2800" dirty="0"/>
          </a:p>
        </p:txBody>
      </p:sp>
    </p:spTree>
    <p:extLst>
      <p:ext uri="{BB962C8B-B14F-4D97-AF65-F5344CB8AC3E}">
        <p14:creationId xmlns:p14="http://schemas.microsoft.com/office/powerpoint/2010/main" val="18845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4943" y="3100693"/>
            <a:ext cx="6215857" cy="374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UK – Working Age Population + Productivity FORECAST</a:t>
            </a:r>
            <a:endParaRPr lang="en-US" dirty="0" smtClean="0"/>
          </a:p>
        </p:txBody>
      </p:sp>
      <p:sp>
        <p:nvSpPr>
          <p:cNvPr id="4" name="Rectangle 127"/>
          <p:cNvSpPr>
            <a:spLocks noChangeArrowheads="1"/>
          </p:cNvSpPr>
          <p:nvPr>
            <p:custDataLst>
              <p:tags r:id="rId2"/>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b="0" dirty="0" smtClean="0"/>
              <a:t>ONS, UN Populatio</a:t>
            </a:r>
            <a:r>
              <a:rPr lang="en-US" sz="800" dirty="0" smtClean="0"/>
              <a:t>n Database </a:t>
            </a:r>
            <a:endParaRPr lang="en-US" sz="800" b="0" dirty="0"/>
          </a:p>
        </p:txBody>
      </p:sp>
      <p:sp>
        <p:nvSpPr>
          <p:cNvPr id="5" name="TextBox 11"/>
          <p:cNvSpPr txBox="1">
            <a:spLocks noChangeArrowheads="1"/>
          </p:cNvSpPr>
          <p:nvPr/>
        </p:nvSpPr>
        <p:spPr bwMode="auto">
          <a:xfrm>
            <a:off x="3123403" y="2759536"/>
            <a:ext cx="2897187"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UK: WAP + Prod FORECAST</a:t>
            </a:r>
          </a:p>
          <a:p>
            <a:pPr algn="ctr" eaLnBrk="0" hangingPunct="0">
              <a:lnSpc>
                <a:spcPct val="80000"/>
              </a:lnSpc>
            </a:pPr>
            <a:r>
              <a:rPr lang="en-GB" sz="1000" b="1" dirty="0" smtClean="0"/>
              <a:t>(1960 = 100)</a:t>
            </a:r>
          </a:p>
        </p:txBody>
      </p:sp>
      <p:sp>
        <p:nvSpPr>
          <p:cNvPr id="6" name="Rectangle 23"/>
          <p:cNvSpPr>
            <a:spLocks noChangeArrowheads="1"/>
          </p:cNvSpPr>
          <p:nvPr/>
        </p:nvSpPr>
        <p:spPr bwMode="gray">
          <a:xfrm>
            <a:off x="241300" y="1270912"/>
            <a:ext cx="8623300" cy="923330"/>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Demographics are set to flatten over coming decades and at times WAP will fall.</a:t>
            </a:r>
          </a:p>
          <a:p>
            <a:pPr marL="285750" indent="-285750">
              <a:buFont typeface="Arial" pitchFamily="34" charset="0"/>
              <a:buChar char="•"/>
            </a:pPr>
            <a:r>
              <a:rPr lang="en-GB" dirty="0" smtClean="0"/>
              <a:t>Assuming productivity increases of last decade can be maintained, GDP outlook can be assumed to follow a similar trend to that set out below</a:t>
            </a:r>
          </a:p>
        </p:txBody>
      </p:sp>
    </p:spTree>
    <p:extLst>
      <p:ext uri="{BB962C8B-B14F-4D97-AF65-F5344CB8AC3E}">
        <p14:creationId xmlns:p14="http://schemas.microsoft.com/office/powerpoint/2010/main" val="382343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Retire later </a:t>
            </a:r>
            <a:endParaRPr lang="en-GB" dirty="0"/>
          </a:p>
        </p:txBody>
      </p:sp>
      <p:sp>
        <p:nvSpPr>
          <p:cNvPr id="3" name="Rectangle 23"/>
          <p:cNvSpPr>
            <a:spLocks noChangeArrowheads="1"/>
          </p:cNvSpPr>
          <p:nvPr/>
        </p:nvSpPr>
        <p:spPr bwMode="gray">
          <a:xfrm>
            <a:off x="241300" y="1270912"/>
            <a:ext cx="8623300" cy="1477328"/>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Simply moving the retirement age to 70 has small but limited effect on dependency ratio</a:t>
            </a:r>
          </a:p>
          <a:p>
            <a:pPr marL="285750" indent="-285750">
              <a:buFont typeface="Arial" pitchFamily="34" charset="0"/>
              <a:buChar char="•"/>
            </a:pPr>
            <a:r>
              <a:rPr lang="en-GB" dirty="0" smtClean="0"/>
              <a:t>Key is that later retirement means ~25% fewer years of dependency as well as more time to save for those years of dependency </a:t>
            </a:r>
          </a:p>
          <a:p>
            <a:pPr marL="285750" indent="-285750">
              <a:buFont typeface="Arial" pitchFamily="34" charset="0"/>
              <a:buChar char="•"/>
            </a:pPr>
            <a:endParaRPr lang="en-GB" dirty="0" smtClean="0"/>
          </a:p>
        </p:txBody>
      </p:sp>
      <p:sp>
        <p:nvSpPr>
          <p:cNvPr id="5" name="TextBox 11"/>
          <p:cNvSpPr txBox="1">
            <a:spLocks noChangeArrowheads="1"/>
          </p:cNvSpPr>
          <p:nvPr/>
        </p:nvSpPr>
        <p:spPr bwMode="auto">
          <a:xfrm>
            <a:off x="3123403" y="3004092"/>
            <a:ext cx="2897187"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UK Dependency Ratio</a:t>
            </a:r>
          </a:p>
          <a:p>
            <a:pPr algn="ctr" eaLnBrk="0" hangingPunct="0">
              <a:lnSpc>
                <a:spcPct val="80000"/>
              </a:lnSpc>
            </a:pPr>
            <a:r>
              <a:rPr lang="en-GB" sz="1000" b="1" dirty="0" smtClean="0"/>
              <a:t>(Dependents/WAP)</a:t>
            </a:r>
          </a:p>
        </p:txBody>
      </p:sp>
      <p:sp>
        <p:nvSpPr>
          <p:cNvPr id="6" name="Rectangle 127"/>
          <p:cNvSpPr>
            <a:spLocks noChangeArrowheads="1"/>
          </p:cNvSpPr>
          <p:nvPr>
            <p:custDataLst>
              <p:tags r:id="rId1"/>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b="0" dirty="0" smtClean="0"/>
              <a:t>UN Populatio</a:t>
            </a:r>
            <a:r>
              <a:rPr lang="en-US" sz="800" dirty="0" smtClean="0"/>
              <a:t>n Database </a:t>
            </a:r>
            <a:endParaRPr lang="en-US" sz="800" b="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412" y="3391890"/>
            <a:ext cx="6606609" cy="322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15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Improve productivity</a:t>
            </a:r>
          </a:p>
        </p:txBody>
      </p:sp>
      <p:sp>
        <p:nvSpPr>
          <p:cNvPr id="4" name="Rectangle 127"/>
          <p:cNvSpPr>
            <a:spLocks noChangeArrowheads="1"/>
          </p:cNvSpPr>
          <p:nvPr>
            <p:custDataLst>
              <p:tags r:id="rId2"/>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dirty="0" smtClean="0"/>
              <a:t>ONS</a:t>
            </a:r>
            <a:endParaRPr lang="en-US" sz="800" b="0" dirty="0"/>
          </a:p>
        </p:txBody>
      </p:sp>
      <p:sp>
        <p:nvSpPr>
          <p:cNvPr id="7" name="Rectangle 23"/>
          <p:cNvSpPr>
            <a:spLocks noChangeArrowheads="1"/>
          </p:cNvSpPr>
          <p:nvPr/>
        </p:nvSpPr>
        <p:spPr bwMode="gray">
          <a:xfrm>
            <a:off x="241300" y="1270912"/>
            <a:ext cx="3975100" cy="2308324"/>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UK productivity fits into the middle range of G7 countries, with Italy and Canada</a:t>
            </a:r>
          </a:p>
          <a:p>
            <a:pPr marL="285750" indent="-285750">
              <a:buFont typeface="Arial" pitchFamily="34" charset="0"/>
              <a:buChar char="•"/>
            </a:pPr>
            <a:endParaRPr lang="en-GB" dirty="0" smtClean="0"/>
          </a:p>
          <a:p>
            <a:pPr marL="285750" indent="-285750">
              <a:buFont typeface="Arial" pitchFamily="34" charset="0"/>
              <a:buChar char="•"/>
            </a:pPr>
            <a:r>
              <a:rPr lang="en-GB" dirty="0" smtClean="0"/>
              <a:t>UK productivity has averaged 2.6% per annum since 1997 </a:t>
            </a:r>
          </a:p>
          <a:p>
            <a:pPr marL="285750" indent="-285750">
              <a:buFont typeface="Arial" pitchFamily="34" charset="0"/>
              <a:buChar char="•"/>
            </a:pPr>
            <a:endParaRPr lang="en-GB" dirty="0" smtClean="0"/>
          </a:p>
          <a:p>
            <a:pPr marL="285750" indent="-285750">
              <a:buFont typeface="Arial" pitchFamily="34" charset="0"/>
              <a:buChar char="•"/>
            </a:pPr>
            <a:endParaRPr lang="en-GB"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2595" y="1552574"/>
            <a:ext cx="4867756"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1"/>
          <p:cNvSpPr txBox="1">
            <a:spLocks noChangeArrowheads="1"/>
          </p:cNvSpPr>
          <p:nvPr/>
        </p:nvSpPr>
        <p:spPr bwMode="auto">
          <a:xfrm>
            <a:off x="4529933" y="1232812"/>
            <a:ext cx="4391818"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International per hour Productivity</a:t>
            </a:r>
          </a:p>
          <a:p>
            <a:pPr algn="ctr" eaLnBrk="0" hangingPunct="0">
              <a:lnSpc>
                <a:spcPct val="80000"/>
              </a:lnSpc>
            </a:pPr>
            <a:r>
              <a:rPr lang="en-GB" sz="1000" b="1" dirty="0" smtClean="0"/>
              <a:t>(UK = 100)</a:t>
            </a:r>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13" y="4056776"/>
            <a:ext cx="4603556" cy="273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1"/>
          <p:cNvSpPr txBox="1">
            <a:spLocks noChangeArrowheads="1"/>
          </p:cNvSpPr>
          <p:nvPr/>
        </p:nvSpPr>
        <p:spPr bwMode="auto">
          <a:xfrm>
            <a:off x="203200" y="3643578"/>
            <a:ext cx="4391818"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Disaggregated UK Productivity</a:t>
            </a:r>
          </a:p>
          <a:p>
            <a:pPr algn="ctr" eaLnBrk="0" hangingPunct="0">
              <a:lnSpc>
                <a:spcPct val="80000"/>
              </a:lnSpc>
            </a:pPr>
            <a:r>
              <a:rPr lang="en-GB" sz="1000" b="1" dirty="0" smtClean="0"/>
              <a:t>(2009 = 100)</a:t>
            </a:r>
          </a:p>
        </p:txBody>
      </p:sp>
      <p:sp>
        <p:nvSpPr>
          <p:cNvPr id="9" name="Rectangle 23"/>
          <p:cNvSpPr>
            <a:spLocks noChangeArrowheads="1"/>
          </p:cNvSpPr>
          <p:nvPr/>
        </p:nvSpPr>
        <p:spPr bwMode="gray">
          <a:xfrm>
            <a:off x="4738292" y="4845665"/>
            <a:ext cx="3975100" cy="1200329"/>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UK manufacturing productivity has had a CAGR of 0.6% since 1997, services 2.6%</a:t>
            </a:r>
          </a:p>
          <a:p>
            <a:pPr marL="285750" indent="-285750">
              <a:buFont typeface="Arial" pitchFamily="34" charset="0"/>
              <a:buChar char="•"/>
            </a:pPr>
            <a:endParaRPr lang="en-GB" dirty="0" smtClean="0"/>
          </a:p>
        </p:txBody>
      </p:sp>
    </p:spTree>
    <p:extLst>
      <p:ext uri="{BB962C8B-B14F-4D97-AF65-F5344CB8AC3E}">
        <p14:creationId xmlns:p14="http://schemas.microsoft.com/office/powerpoint/2010/main" val="245262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7417" y="1407884"/>
            <a:ext cx="4644983" cy="279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Improve productivity – where to now? </a:t>
            </a:r>
          </a:p>
        </p:txBody>
      </p:sp>
      <p:sp>
        <p:nvSpPr>
          <p:cNvPr id="4" name="Rectangle 127"/>
          <p:cNvSpPr>
            <a:spLocks noChangeArrowheads="1"/>
          </p:cNvSpPr>
          <p:nvPr>
            <p:custDataLst>
              <p:tags r:id="rId2"/>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dirty="0" smtClean="0"/>
              <a:t>ONS</a:t>
            </a:r>
            <a:endParaRPr lang="en-US" sz="800" b="0" dirty="0"/>
          </a:p>
        </p:txBody>
      </p:sp>
      <p:sp>
        <p:nvSpPr>
          <p:cNvPr id="7" name="Rectangle 23"/>
          <p:cNvSpPr>
            <a:spLocks noChangeArrowheads="1"/>
          </p:cNvSpPr>
          <p:nvPr/>
        </p:nvSpPr>
        <p:spPr bwMode="gray">
          <a:xfrm>
            <a:off x="241300" y="1232812"/>
            <a:ext cx="3975100" cy="2308324"/>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Growth of service sector, and high value added service sector places increasing value on intellectual capital </a:t>
            </a:r>
          </a:p>
          <a:p>
            <a:pPr marL="285750" indent="-285750">
              <a:buFont typeface="Arial" pitchFamily="34" charset="0"/>
              <a:buChar char="•"/>
            </a:pPr>
            <a:endParaRPr lang="en-GB" dirty="0" smtClean="0"/>
          </a:p>
          <a:p>
            <a:pPr marL="285750" indent="-285750">
              <a:buFont typeface="Arial" pitchFamily="34" charset="0"/>
              <a:buChar char="•"/>
            </a:pPr>
            <a:r>
              <a:rPr lang="en-GB" dirty="0" smtClean="0"/>
              <a:t>Income dispersion mirrors rise in pay linked to individual intellectual contribution to work </a:t>
            </a:r>
            <a:endParaRPr lang="en-GB" dirty="0"/>
          </a:p>
        </p:txBody>
      </p:sp>
      <p:sp>
        <p:nvSpPr>
          <p:cNvPr id="6" name="TextBox 11"/>
          <p:cNvSpPr txBox="1">
            <a:spLocks noChangeArrowheads="1"/>
          </p:cNvSpPr>
          <p:nvPr/>
        </p:nvSpPr>
        <p:spPr bwMode="auto">
          <a:xfrm>
            <a:off x="4529933" y="1232812"/>
            <a:ext cx="4391818"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UK Productivity by Qualification</a:t>
            </a:r>
          </a:p>
          <a:p>
            <a:pPr algn="ctr" eaLnBrk="0" hangingPunct="0">
              <a:lnSpc>
                <a:spcPct val="80000"/>
              </a:lnSpc>
            </a:pPr>
            <a:r>
              <a:rPr lang="en-GB" sz="1000" b="1" dirty="0" smtClean="0"/>
              <a:t>(1998 = 100)</a:t>
            </a:r>
          </a:p>
        </p:txBody>
      </p:sp>
      <p:sp>
        <p:nvSpPr>
          <p:cNvPr id="8" name="TextBox 11"/>
          <p:cNvSpPr txBox="1">
            <a:spLocks noChangeArrowheads="1"/>
          </p:cNvSpPr>
          <p:nvPr/>
        </p:nvSpPr>
        <p:spPr bwMode="auto">
          <a:xfrm>
            <a:off x="203200" y="3643578"/>
            <a:ext cx="4391818"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UK Productivity by Age</a:t>
            </a:r>
          </a:p>
          <a:p>
            <a:pPr algn="ctr" eaLnBrk="0" hangingPunct="0">
              <a:lnSpc>
                <a:spcPct val="80000"/>
              </a:lnSpc>
            </a:pPr>
            <a:r>
              <a:rPr lang="en-GB" sz="1000" b="1" dirty="0" smtClean="0"/>
              <a:t>(1998 = 100)</a:t>
            </a:r>
          </a:p>
        </p:txBody>
      </p:sp>
      <p:sp>
        <p:nvSpPr>
          <p:cNvPr id="9" name="Rectangle 23"/>
          <p:cNvSpPr>
            <a:spLocks noChangeArrowheads="1"/>
          </p:cNvSpPr>
          <p:nvPr/>
        </p:nvSpPr>
        <p:spPr bwMode="gray">
          <a:xfrm>
            <a:off x="4738292" y="4426565"/>
            <a:ext cx="3975100" cy="2031325"/>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Older workers have shown a marked increase in productivity as the nature of work has shifted</a:t>
            </a:r>
          </a:p>
          <a:p>
            <a:pPr marL="285750" indent="-285750">
              <a:buFont typeface="Arial" pitchFamily="34" charset="0"/>
              <a:buChar char="•"/>
            </a:pPr>
            <a:endParaRPr lang="en-GB" dirty="0" smtClean="0"/>
          </a:p>
          <a:p>
            <a:pPr marL="285750" indent="-285750">
              <a:buFont typeface="Arial" pitchFamily="34" charset="0"/>
              <a:buChar char="•"/>
            </a:pPr>
            <a:r>
              <a:rPr lang="en-GB" dirty="0" smtClean="0"/>
              <a:t>Decline in youth productivity mirrors decline in low skilled productivity </a:t>
            </a: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99" y="3997608"/>
            <a:ext cx="4651858" cy="279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5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9446" y="3657600"/>
            <a:ext cx="5390515" cy="320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Improve workforce participation rates</a:t>
            </a:r>
          </a:p>
        </p:txBody>
      </p:sp>
      <p:sp>
        <p:nvSpPr>
          <p:cNvPr id="4" name="Rectangle 127"/>
          <p:cNvSpPr>
            <a:spLocks noChangeArrowheads="1"/>
          </p:cNvSpPr>
          <p:nvPr>
            <p:custDataLst>
              <p:tags r:id="rId2"/>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dirty="0" smtClean="0"/>
              <a:t>OECD</a:t>
            </a:r>
            <a:endParaRPr lang="en-US" sz="800" b="0" dirty="0"/>
          </a:p>
        </p:txBody>
      </p:sp>
      <p:sp>
        <p:nvSpPr>
          <p:cNvPr id="7" name="Rectangle 23"/>
          <p:cNvSpPr>
            <a:spLocks noChangeArrowheads="1"/>
          </p:cNvSpPr>
          <p:nvPr/>
        </p:nvSpPr>
        <p:spPr bwMode="gray">
          <a:xfrm>
            <a:off x="241300" y="1270912"/>
            <a:ext cx="8623300" cy="1477328"/>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Unemployment matters, but employment is what counts – they are often not opposite sides of the same coin. </a:t>
            </a:r>
          </a:p>
          <a:p>
            <a:pPr marL="285750" indent="-285750">
              <a:buFont typeface="Arial" pitchFamily="34" charset="0"/>
              <a:buChar char="•"/>
            </a:pPr>
            <a:endParaRPr lang="en-GB" dirty="0" smtClean="0"/>
          </a:p>
          <a:p>
            <a:pPr marL="285750" indent="-285750">
              <a:buFont typeface="Arial" pitchFamily="34" charset="0"/>
              <a:buChar char="•"/>
            </a:pPr>
            <a:r>
              <a:rPr lang="en-GB" dirty="0" smtClean="0"/>
              <a:t>Simply </a:t>
            </a:r>
            <a:r>
              <a:rPr lang="en-GB" dirty="0"/>
              <a:t>raising </a:t>
            </a:r>
            <a:r>
              <a:rPr lang="en-GB" dirty="0" smtClean="0"/>
              <a:t>UK employment </a:t>
            </a:r>
            <a:r>
              <a:rPr lang="en-GB" dirty="0"/>
              <a:t>rate by ~6% will </a:t>
            </a:r>
            <a:r>
              <a:rPr lang="en-GB" dirty="0" smtClean="0"/>
              <a:t>largely counter the decline in WAP/Pop ratio</a:t>
            </a:r>
          </a:p>
        </p:txBody>
      </p:sp>
      <p:sp>
        <p:nvSpPr>
          <p:cNvPr id="6" name="TextBox 11"/>
          <p:cNvSpPr txBox="1">
            <a:spLocks noChangeArrowheads="1"/>
          </p:cNvSpPr>
          <p:nvPr/>
        </p:nvSpPr>
        <p:spPr bwMode="auto">
          <a:xfrm>
            <a:off x="2368550" y="3360418"/>
            <a:ext cx="4391818"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Employment Rates</a:t>
            </a:r>
          </a:p>
          <a:p>
            <a:pPr algn="ctr" eaLnBrk="0" hangingPunct="0">
              <a:lnSpc>
                <a:spcPct val="80000"/>
              </a:lnSpc>
            </a:pPr>
            <a:r>
              <a:rPr lang="en-GB" sz="1000" b="1" dirty="0" smtClean="0"/>
              <a:t>(% of total Pop)</a:t>
            </a:r>
          </a:p>
        </p:txBody>
      </p:sp>
    </p:spTree>
    <p:extLst>
      <p:ext uri="{BB962C8B-B14F-4D97-AF65-F5344CB8AC3E}">
        <p14:creationId xmlns:p14="http://schemas.microsoft.com/office/powerpoint/2010/main" val="405197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 work force flexibility</a:t>
            </a:r>
            <a:endParaRPr lang="en-GB" dirty="0"/>
          </a:p>
        </p:txBody>
      </p:sp>
      <p:sp>
        <p:nvSpPr>
          <p:cNvPr id="3" name="Rectangle 23"/>
          <p:cNvSpPr>
            <a:spLocks noChangeArrowheads="1"/>
          </p:cNvSpPr>
          <p:nvPr/>
        </p:nvSpPr>
        <p:spPr bwMode="gray">
          <a:xfrm>
            <a:off x="241300" y="1270912"/>
            <a:ext cx="4279900" cy="2308324"/>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sz="1600" dirty="0" smtClean="0"/>
              <a:t>Enhance flexibility and agility of workforce </a:t>
            </a:r>
          </a:p>
          <a:p>
            <a:pPr marL="285750" indent="-285750">
              <a:buFont typeface="Arial" pitchFamily="34" charset="0"/>
              <a:buChar char="•"/>
            </a:pPr>
            <a:endParaRPr lang="en-GB" sz="1600" dirty="0"/>
          </a:p>
          <a:p>
            <a:pPr marL="285750" indent="-285750">
              <a:buFont typeface="Arial" pitchFamily="34" charset="0"/>
              <a:buChar char="•"/>
            </a:pPr>
            <a:r>
              <a:rPr lang="en-GB" sz="1600" dirty="0" smtClean="0"/>
              <a:t>Employers will naturally turn to older workers as make-up of workforce changes</a:t>
            </a:r>
          </a:p>
          <a:p>
            <a:pPr marL="285750" indent="-285750">
              <a:buFont typeface="Arial" pitchFamily="34" charset="0"/>
              <a:buChar char="•"/>
            </a:pPr>
            <a:endParaRPr lang="en-GB" sz="1600" dirty="0"/>
          </a:p>
          <a:p>
            <a:pPr marL="285750" indent="-285750">
              <a:buFont typeface="Arial" pitchFamily="34" charset="0"/>
              <a:buChar char="•"/>
            </a:pPr>
            <a:r>
              <a:rPr lang="en-GB" sz="1600" dirty="0" smtClean="0"/>
              <a:t>Employees must accept that earnings peak in early 40s in developing countries and early 50’s in developed countries</a:t>
            </a:r>
            <a:endParaRPr lang="en-GB" sz="16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04" y="4159707"/>
            <a:ext cx="3890582" cy="23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1"/>
          <p:cNvSpPr txBox="1">
            <a:spLocks noChangeArrowheads="1"/>
          </p:cNvSpPr>
          <p:nvPr/>
        </p:nvSpPr>
        <p:spPr bwMode="auto">
          <a:xfrm>
            <a:off x="149860" y="3771909"/>
            <a:ext cx="4391818"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UK Private </a:t>
            </a:r>
            <a:r>
              <a:rPr lang="en-GB" sz="1400" b="1" dirty="0" err="1" smtClean="0"/>
              <a:t>vs</a:t>
            </a:r>
            <a:r>
              <a:rPr lang="en-GB" sz="1400" b="1" dirty="0" smtClean="0"/>
              <a:t> Public Sector Employment</a:t>
            </a:r>
          </a:p>
          <a:p>
            <a:pPr algn="ctr" eaLnBrk="0" hangingPunct="0">
              <a:lnSpc>
                <a:spcPct val="80000"/>
              </a:lnSpc>
            </a:pPr>
            <a:r>
              <a:rPr lang="en-GB" sz="1000" b="1" dirty="0" smtClean="0"/>
              <a:t>(1997 = 100)</a:t>
            </a:r>
          </a:p>
        </p:txBody>
      </p:sp>
      <p:sp>
        <p:nvSpPr>
          <p:cNvPr id="6" name="Rectangle 127"/>
          <p:cNvSpPr>
            <a:spLocks noChangeArrowheads="1"/>
          </p:cNvSpPr>
          <p:nvPr>
            <p:custDataLst>
              <p:tags r:id="rId1"/>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dirty="0" smtClean="0"/>
              <a:t>ONS</a:t>
            </a:r>
            <a:endParaRPr lang="en-US" sz="800" b="0" dirty="0"/>
          </a:p>
        </p:txBody>
      </p:sp>
      <p:sp>
        <p:nvSpPr>
          <p:cNvPr id="7" name="Rectangle 23"/>
          <p:cNvSpPr>
            <a:spLocks noChangeArrowheads="1"/>
          </p:cNvSpPr>
          <p:nvPr/>
        </p:nvSpPr>
        <p:spPr bwMode="gray">
          <a:xfrm>
            <a:off x="4673600" y="4632978"/>
            <a:ext cx="4127500" cy="1569660"/>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sz="1600" dirty="0" smtClean="0"/>
              <a:t>If raising the workforce participation rate is difficult, there is another option </a:t>
            </a:r>
          </a:p>
          <a:p>
            <a:pPr marL="285750" indent="-285750">
              <a:buFont typeface="Arial" pitchFamily="34" charset="0"/>
              <a:buChar char="•"/>
            </a:pPr>
            <a:endParaRPr lang="en-GB" sz="1600" dirty="0" smtClean="0"/>
          </a:p>
          <a:p>
            <a:pPr marL="285750" indent="-285750">
              <a:buFont typeface="Arial" pitchFamily="34" charset="0"/>
              <a:buChar char="•"/>
            </a:pPr>
            <a:r>
              <a:rPr lang="en-GB" sz="1600" dirty="0" smtClean="0"/>
              <a:t>Shift more people to wealth creating (or at least not wealth dependant) parts of the economy</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678" y="1489433"/>
            <a:ext cx="4533767" cy="301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1"/>
          <p:cNvSpPr txBox="1">
            <a:spLocks noChangeArrowheads="1"/>
          </p:cNvSpPr>
          <p:nvPr/>
        </p:nvSpPr>
        <p:spPr bwMode="auto">
          <a:xfrm>
            <a:off x="4475480" y="1148992"/>
            <a:ext cx="4391818" cy="412421"/>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Per Capita Income</a:t>
            </a:r>
          </a:p>
          <a:p>
            <a:pPr algn="ctr" eaLnBrk="0" hangingPunct="0">
              <a:lnSpc>
                <a:spcPct val="80000"/>
              </a:lnSpc>
            </a:pPr>
            <a:r>
              <a:rPr lang="en-GB" sz="1050" b="1" dirty="0" smtClean="0"/>
              <a:t>(</a:t>
            </a:r>
            <a:r>
              <a:rPr lang="en-GB" sz="1100" b="1" dirty="0" smtClean="0"/>
              <a:t>Relative to total income)</a:t>
            </a:r>
            <a:endParaRPr lang="en-GB" sz="800" b="1" dirty="0" smtClean="0"/>
          </a:p>
        </p:txBody>
      </p:sp>
    </p:spTree>
    <p:extLst>
      <p:ext uri="{BB962C8B-B14F-4D97-AF65-F5344CB8AC3E}">
        <p14:creationId xmlns:p14="http://schemas.microsoft.com/office/powerpoint/2010/main" val="1822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7"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Rectangle 3"/>
          <p:cNvSpPr>
            <a:spLocks noGrp="1" noChangeArrowheads="1"/>
          </p:cNvSpPr>
          <p:nvPr>
            <p:ph type="title" idx="4294967295"/>
            <p:custDataLst>
              <p:tags r:id="rId3"/>
            </p:custDataLst>
          </p:nvPr>
        </p:nvSpPr>
        <p:spPr/>
        <p:txBody>
          <a:bodyPr lIns="45720" tIns="45720" rIns="45720" bIns="45720"/>
          <a:lstStyle/>
          <a:p>
            <a:r>
              <a:rPr lang="en-GB" dirty="0" smtClean="0"/>
              <a:t>The future</a:t>
            </a:r>
            <a:endParaRPr lang="en-US" dirty="0" smtClean="0"/>
          </a:p>
        </p:txBody>
      </p:sp>
      <p:pic>
        <p:nvPicPr>
          <p:cNvPr id="2057" name="Picture 9" descr="http://3.bp.blogspot.com/_RuEbkUY3vUs/Sa88TY1Ap2I/AAAAAAAAADM/HQDwl_72xmU/s400/Cartoon+of+the+Day+3.5.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24" y="3642360"/>
            <a:ext cx="3942791" cy="2809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3"/>
          <p:cNvSpPr>
            <a:spLocks noChangeArrowheads="1"/>
          </p:cNvSpPr>
          <p:nvPr/>
        </p:nvSpPr>
        <p:spPr bwMode="gray">
          <a:xfrm>
            <a:off x="241300" y="1270912"/>
            <a:ext cx="8559800" cy="2462213"/>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sz="2400" dirty="0" smtClean="0"/>
              <a:t>Plan on retiring later</a:t>
            </a:r>
          </a:p>
          <a:p>
            <a:pPr marL="285750" indent="-285750">
              <a:buFont typeface="Arial" pitchFamily="34" charset="0"/>
              <a:buChar char="•"/>
            </a:pPr>
            <a:r>
              <a:rPr lang="en-GB" sz="2400" dirty="0" smtClean="0"/>
              <a:t>Drive up productivity </a:t>
            </a:r>
          </a:p>
          <a:p>
            <a:pPr marL="285750" indent="-285750">
              <a:buFont typeface="Arial" pitchFamily="34" charset="0"/>
              <a:buChar char="•"/>
            </a:pPr>
            <a:r>
              <a:rPr lang="en-GB" sz="2400" dirty="0" smtClean="0"/>
              <a:t>Get more people working </a:t>
            </a:r>
            <a:r>
              <a:rPr lang="en-GB" sz="2400" dirty="0" err="1" smtClean="0"/>
              <a:t>productivly</a:t>
            </a:r>
            <a:endParaRPr lang="en-GB" sz="2400" dirty="0" smtClean="0"/>
          </a:p>
          <a:p>
            <a:pPr marL="285750" indent="-285750">
              <a:buFont typeface="Arial" pitchFamily="34" charset="0"/>
              <a:buChar char="•"/>
            </a:pPr>
            <a:r>
              <a:rPr lang="en-GB" sz="2400" dirty="0" smtClean="0"/>
              <a:t>Embrace agility </a:t>
            </a:r>
          </a:p>
          <a:p>
            <a:pPr marL="285750" indent="-285750">
              <a:buFont typeface="Arial" pitchFamily="34" charset="0"/>
              <a:buChar char="•"/>
            </a:pPr>
            <a:endParaRPr lang="en-GB" dirty="0"/>
          </a:p>
          <a:p>
            <a:r>
              <a:rPr lang="en-GB" sz="4000" dirty="0" smtClean="0"/>
              <a:t>OR</a:t>
            </a:r>
            <a:endParaRPr lang="en-GB" sz="4000" dirty="0"/>
          </a:p>
        </p:txBody>
      </p:sp>
    </p:spTree>
    <p:extLst>
      <p:ext uri="{BB962C8B-B14F-4D97-AF65-F5344CB8AC3E}">
        <p14:creationId xmlns:p14="http://schemas.microsoft.com/office/powerpoint/2010/main" val="265584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Urbanisation</a:t>
            </a:r>
            <a:endParaRPr lang="en-GB" dirty="0"/>
          </a:p>
        </p:txBody>
      </p:sp>
      <p:pic>
        <p:nvPicPr>
          <p:cNvPr id="3074" name="Picture 2" descr="Nigh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 y="1724025"/>
            <a:ext cx="8782050"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76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3"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Rectangle 3"/>
          <p:cNvSpPr>
            <a:spLocks noGrp="1" noChangeArrowheads="1"/>
          </p:cNvSpPr>
          <p:nvPr>
            <p:ph type="title" idx="4294967295"/>
            <p:custDataLst>
              <p:tags r:id="rId3"/>
            </p:custDataLst>
          </p:nvPr>
        </p:nvSpPr>
        <p:spPr>
          <a:xfrm>
            <a:off x="457200" y="148772"/>
            <a:ext cx="8229600" cy="928688"/>
          </a:xfrm>
        </p:spPr>
        <p:txBody>
          <a:bodyPr lIns="45720" tIns="45720" rIns="45720" bIns="45720"/>
          <a:lstStyle/>
          <a:p>
            <a:r>
              <a:rPr lang="en-GB" dirty="0" smtClean="0"/>
              <a:t>The creation of wealth</a:t>
            </a:r>
            <a:endParaRPr lang="en-US" dirty="0" smtClean="0"/>
          </a:p>
        </p:txBody>
      </p:sp>
      <p:sp>
        <p:nvSpPr>
          <p:cNvPr id="18" name="Rectangle 23"/>
          <p:cNvSpPr>
            <a:spLocks noChangeArrowheads="1"/>
          </p:cNvSpPr>
          <p:nvPr/>
        </p:nvSpPr>
        <p:spPr bwMode="gray">
          <a:xfrm>
            <a:off x="522514" y="1385212"/>
            <a:ext cx="8044543" cy="3416320"/>
          </a:xfrm>
          <a:prstGeom prst="rect">
            <a:avLst/>
          </a:prstGeom>
          <a:noFill/>
          <a:ln w="12700" algn="ctr">
            <a:noFill/>
            <a:miter lim="800000"/>
            <a:headEnd/>
            <a:tailEnd/>
          </a:ln>
          <a:effectLst/>
        </p:spPr>
        <p:txBody>
          <a:bodyPr wrap="square">
            <a:spAutoFit/>
          </a:bodyPr>
          <a:lstStyle/>
          <a:p>
            <a:r>
              <a:rPr lang="en-GB" b="1" dirty="0"/>
              <a:t>Killing Us Softly: How Demographics Drives Global Economics</a:t>
            </a:r>
            <a:endParaRPr lang="en-GB" dirty="0"/>
          </a:p>
          <a:p>
            <a:r>
              <a:rPr lang="en-GB" b="1" dirty="0"/>
              <a:t> </a:t>
            </a:r>
            <a:endParaRPr lang="en-GB" dirty="0"/>
          </a:p>
          <a:p>
            <a:pPr marL="285750" indent="-285750">
              <a:buFont typeface="Arial" pitchFamily="34" charset="0"/>
              <a:buChar char="•"/>
            </a:pPr>
            <a:r>
              <a:rPr lang="en-GB" dirty="0"/>
              <a:t>Basic economic accounting suggests that economic growth depends on </a:t>
            </a:r>
            <a:r>
              <a:rPr lang="en-GB" dirty="0" smtClean="0"/>
              <a:t>how many people are working and their productivity.  </a:t>
            </a:r>
          </a:p>
          <a:p>
            <a:pPr marL="742950" lvl="1" indent="-285750">
              <a:buFont typeface="Arial" pitchFamily="34" charset="0"/>
              <a:buChar char="•"/>
            </a:pPr>
            <a:r>
              <a:rPr lang="en-GB" dirty="0" smtClean="0"/>
              <a:t>Globally working age populaces beginning to fall, at times dramatically</a:t>
            </a:r>
          </a:p>
          <a:p>
            <a:pPr marL="285750" indent="-285750">
              <a:buFont typeface="Arial" pitchFamily="34" charset="0"/>
              <a:buChar char="•"/>
            </a:pPr>
            <a:endParaRPr lang="en-GB" dirty="0" smtClean="0"/>
          </a:p>
          <a:p>
            <a:pPr marL="285750" indent="-285750">
              <a:buFont typeface="Arial" pitchFamily="34" charset="0"/>
              <a:buChar char="•"/>
            </a:pPr>
            <a:r>
              <a:rPr lang="en-GB" dirty="0" smtClean="0"/>
              <a:t>Can we maintain </a:t>
            </a:r>
            <a:r>
              <a:rPr lang="en-GB" dirty="0"/>
              <a:t>present levels of </a:t>
            </a:r>
            <a:r>
              <a:rPr lang="en-GB" dirty="0" smtClean="0"/>
              <a:t>prosperity?  </a:t>
            </a:r>
          </a:p>
          <a:p>
            <a:pPr marL="742950" lvl="1" indent="-285750">
              <a:buFont typeface="Arial" pitchFamily="34" charset="0"/>
              <a:buChar char="•"/>
            </a:pPr>
            <a:r>
              <a:rPr lang="en-GB" dirty="0" smtClean="0"/>
              <a:t>Dependency </a:t>
            </a:r>
            <a:r>
              <a:rPr lang="en-GB" dirty="0"/>
              <a:t>ratios across much of Europe are now rising </a:t>
            </a:r>
          </a:p>
          <a:p>
            <a:pPr marL="285750" indent="-285750">
              <a:buFont typeface="Arial" pitchFamily="34" charset="0"/>
              <a:buChar char="•"/>
            </a:pPr>
            <a:endParaRPr lang="en-GB" dirty="0" smtClean="0"/>
          </a:p>
          <a:p>
            <a:pPr marL="285750" indent="-285750">
              <a:buFont typeface="Arial" pitchFamily="34" charset="0"/>
              <a:buChar char="•"/>
            </a:pPr>
            <a:r>
              <a:rPr lang="en-GB" dirty="0" smtClean="0"/>
              <a:t>How might prosperity be generated in future? </a:t>
            </a:r>
          </a:p>
          <a:p>
            <a:pPr marL="742950" lvl="1" indent="-285750">
              <a:buFont typeface="Arial" pitchFamily="34" charset="0"/>
              <a:buChar char="•"/>
            </a:pPr>
            <a:r>
              <a:rPr lang="en-GB" dirty="0" smtClean="0"/>
              <a:t>How might we cope with present trends being extended? </a:t>
            </a:r>
          </a:p>
          <a:p>
            <a:pPr marL="285750" indent="-285750">
              <a:buFont typeface="Arial" pitchFamily="34" charset="0"/>
              <a:buChar char="•"/>
            </a:pPr>
            <a:endParaRPr lang="en-GB"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Conclusions </a:t>
            </a:r>
          </a:p>
        </p:txBody>
      </p:sp>
      <p:sp>
        <p:nvSpPr>
          <p:cNvPr id="7" name="Rectangle 23"/>
          <p:cNvSpPr>
            <a:spLocks noChangeArrowheads="1"/>
          </p:cNvSpPr>
          <p:nvPr/>
        </p:nvSpPr>
        <p:spPr bwMode="gray">
          <a:xfrm>
            <a:off x="241300" y="1270912"/>
            <a:ext cx="8623300" cy="3139321"/>
          </a:xfrm>
          <a:prstGeom prst="rect">
            <a:avLst/>
          </a:prstGeom>
          <a:noFill/>
          <a:ln w="12700" algn="ctr">
            <a:noFill/>
            <a:miter lim="800000"/>
            <a:headEnd/>
            <a:tailEnd/>
          </a:ln>
          <a:effectLst/>
        </p:spPr>
        <p:txBody>
          <a:bodyPr wrap="square">
            <a:spAutoFit/>
          </a:bodyPr>
          <a:lstStyle/>
          <a:p>
            <a:r>
              <a:rPr lang="en-GB" b="1" dirty="0" smtClean="0"/>
              <a:t>Do demographics drive an economy, or do economics drive demographics?</a:t>
            </a:r>
          </a:p>
          <a:p>
            <a:pPr marL="285750" indent="-285750">
              <a:buFont typeface="Arial" pitchFamily="34" charset="0"/>
              <a:buChar char="•"/>
            </a:pPr>
            <a:endParaRPr lang="en-GB" dirty="0" smtClean="0"/>
          </a:p>
          <a:p>
            <a:pPr marL="285750" indent="-285750">
              <a:buFont typeface="Arial" pitchFamily="34" charset="0"/>
              <a:buChar char="•"/>
            </a:pPr>
            <a:r>
              <a:rPr lang="en-GB" dirty="0"/>
              <a:t>Demographics are not destiny, but they are a noteworthy determinant of economic potential</a:t>
            </a:r>
            <a:r>
              <a:rPr lang="en-GB" dirty="0" smtClean="0"/>
              <a:t>.</a:t>
            </a:r>
          </a:p>
          <a:p>
            <a:pPr marL="285750" indent="-285750">
              <a:buFont typeface="Arial" pitchFamily="34" charset="0"/>
              <a:buChar char="•"/>
            </a:pPr>
            <a:endParaRPr lang="en-GB" dirty="0"/>
          </a:p>
          <a:p>
            <a:pPr marL="285750" indent="-285750">
              <a:buFont typeface="Arial" pitchFamily="34" charset="0"/>
              <a:buChar char="•"/>
            </a:pPr>
            <a:r>
              <a:rPr lang="en-GB" dirty="0" smtClean="0"/>
              <a:t>On present trends, the new UK trend rate of growth will be ~1%, well below individual productivity increases</a:t>
            </a:r>
          </a:p>
          <a:p>
            <a:pPr marL="285750" indent="-285750">
              <a:buFont typeface="Arial" pitchFamily="34" charset="0"/>
              <a:buChar char="•"/>
            </a:pPr>
            <a:endParaRPr lang="en-GB" dirty="0"/>
          </a:p>
          <a:p>
            <a:pPr marL="285750" indent="-285750">
              <a:buFont typeface="Arial" pitchFamily="34" charset="0"/>
              <a:buChar char="•"/>
            </a:pPr>
            <a:r>
              <a:rPr lang="en-GB" dirty="0" smtClean="0"/>
              <a:t>Do </a:t>
            </a:r>
            <a:r>
              <a:rPr lang="en-GB" dirty="0"/>
              <a:t>we need growth? </a:t>
            </a:r>
          </a:p>
          <a:p>
            <a:endParaRPr lang="en-GB" b="1" dirty="0"/>
          </a:p>
          <a:p>
            <a:pPr marL="285750" indent="-285750">
              <a:buFont typeface="Arial" pitchFamily="34" charset="0"/>
              <a:buChar char="•"/>
            </a:pPr>
            <a:r>
              <a:rPr lang="en-GB" smtClean="0"/>
              <a:t>There </a:t>
            </a:r>
            <a:r>
              <a:rPr lang="en-GB" dirty="0" smtClean="0"/>
              <a:t>are ways to cope, not easy, but not impossible. </a:t>
            </a:r>
          </a:p>
        </p:txBody>
      </p:sp>
    </p:spTree>
    <p:extLst>
      <p:ext uri="{BB962C8B-B14F-4D97-AF65-F5344CB8AC3E}">
        <p14:creationId xmlns:p14="http://schemas.microsoft.com/office/powerpoint/2010/main" val="295715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population</a:t>
            </a:r>
            <a:endParaRPr lang="en-GB" dirty="0"/>
          </a:p>
        </p:txBody>
      </p:sp>
      <p:pic>
        <p:nvPicPr>
          <p:cNvPr id="4098" name="Picture 2" descr="political 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 y="1497647"/>
            <a:ext cx="8996957" cy="479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8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population trends  </a:t>
            </a:r>
            <a:endParaRPr lang="en-GB" dirty="0"/>
          </a:p>
        </p:txBody>
      </p:sp>
      <p:pic>
        <p:nvPicPr>
          <p:cNvPr id="8194" name="Picture 2" descr="http://esa.un.org/unpd/wpp/population-pyramids/images_abs/Wor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08185"/>
            <a:ext cx="4367213" cy="436721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612" y="1990722"/>
            <a:ext cx="4503737" cy="450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27"/>
          <p:cNvSpPr>
            <a:spLocks noChangeArrowheads="1"/>
          </p:cNvSpPr>
          <p:nvPr>
            <p:custDataLst>
              <p:tags r:id="rId1"/>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b="0" dirty="0" smtClean="0"/>
              <a:t>UN Populatio</a:t>
            </a:r>
            <a:r>
              <a:rPr lang="en-US" sz="800" dirty="0" smtClean="0"/>
              <a:t>n Database</a:t>
            </a:r>
            <a:endParaRPr lang="en-US" sz="800" b="0" dirty="0"/>
          </a:p>
        </p:txBody>
      </p:sp>
      <p:sp>
        <p:nvSpPr>
          <p:cNvPr id="6" name="Rectangle 23"/>
          <p:cNvSpPr>
            <a:spLocks noChangeArrowheads="1"/>
          </p:cNvSpPr>
          <p:nvPr/>
        </p:nvSpPr>
        <p:spPr bwMode="gray">
          <a:xfrm>
            <a:off x="254000" y="1207412"/>
            <a:ext cx="8623300" cy="646331"/>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The world is getting older… birth rate has fallen by 50% since 1950</a:t>
            </a:r>
          </a:p>
          <a:p>
            <a:pPr marL="285750" indent="-285750">
              <a:buFont typeface="Arial" pitchFamily="34" charset="0"/>
              <a:buChar char="•"/>
            </a:pPr>
            <a:r>
              <a:rPr lang="en-GB" dirty="0" smtClean="0"/>
              <a:t>The challenge is shifting from one of dependent children, to dependent adults</a:t>
            </a:r>
          </a:p>
        </p:txBody>
      </p:sp>
    </p:spTree>
    <p:extLst>
      <p:ext uri="{BB962C8B-B14F-4D97-AF65-F5344CB8AC3E}">
        <p14:creationId xmlns:p14="http://schemas.microsoft.com/office/powerpoint/2010/main" val="260885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7343" y="3734435"/>
            <a:ext cx="6684915" cy="312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Global fertility rates</a:t>
            </a:r>
            <a:endParaRPr lang="en-GB" dirty="0"/>
          </a:p>
        </p:txBody>
      </p:sp>
      <p:sp>
        <p:nvSpPr>
          <p:cNvPr id="5" name="Rectangle 127"/>
          <p:cNvSpPr>
            <a:spLocks noChangeArrowheads="1"/>
          </p:cNvSpPr>
          <p:nvPr>
            <p:custDataLst>
              <p:tags r:id="rId1"/>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dirty="0" smtClean="0"/>
              <a:t>CIA World Fact book 2009</a:t>
            </a:r>
            <a:endParaRPr lang="en-US" sz="800" b="0" dirty="0"/>
          </a:p>
        </p:txBody>
      </p:sp>
      <p:sp>
        <p:nvSpPr>
          <p:cNvPr id="6" name="Rectangle 23"/>
          <p:cNvSpPr>
            <a:spLocks noChangeArrowheads="1"/>
          </p:cNvSpPr>
          <p:nvPr/>
        </p:nvSpPr>
        <p:spPr bwMode="gray">
          <a:xfrm>
            <a:off x="254000" y="1207412"/>
            <a:ext cx="8623300" cy="2308324"/>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Development clearly has a negative correlation with numbers children </a:t>
            </a:r>
          </a:p>
          <a:p>
            <a:pPr marL="285750" indent="-285750">
              <a:buFont typeface="Arial" pitchFamily="34" charset="0"/>
              <a:buChar char="•"/>
            </a:pPr>
            <a:endParaRPr lang="en-GB" dirty="0" smtClean="0"/>
          </a:p>
          <a:p>
            <a:pPr marL="285750" indent="-285750">
              <a:buFont typeface="Arial" pitchFamily="34" charset="0"/>
              <a:buChar char="•"/>
            </a:pPr>
            <a:r>
              <a:rPr lang="en-GB" dirty="0" smtClean="0"/>
              <a:t>Driving factors include: increased </a:t>
            </a:r>
            <a:r>
              <a:rPr lang="en-GB" dirty="0"/>
              <a:t>life expectancy, reduced childhood mortality, improved female literacy and independence, </a:t>
            </a:r>
            <a:r>
              <a:rPr lang="en-GB" dirty="0" smtClean="0"/>
              <a:t>urbanization dependency on state rather than family for welfare and cost of large families.</a:t>
            </a:r>
            <a:endParaRPr lang="en-GB" dirty="0"/>
          </a:p>
          <a:p>
            <a:pPr marL="285750" indent="-285750">
              <a:buFont typeface="Arial" pitchFamily="34" charset="0"/>
              <a:buChar char="•"/>
            </a:pPr>
            <a:endParaRPr lang="en-GB" dirty="0" smtClean="0"/>
          </a:p>
          <a:p>
            <a:pPr marL="285750" indent="-285750">
              <a:buFont typeface="Arial" pitchFamily="34" charset="0"/>
              <a:buChar char="•"/>
            </a:pPr>
            <a:r>
              <a:rPr lang="en-GB" dirty="0" smtClean="0"/>
              <a:t>Data suggests there is a minimum level of fertility: the </a:t>
            </a:r>
            <a:r>
              <a:rPr lang="en-GB" dirty="0"/>
              <a:t>number of countries with total fertility rates of less than 1.3 fell from 21 in 2003 to five in 2008</a:t>
            </a:r>
            <a:r>
              <a:rPr lang="en-GB" dirty="0" smtClean="0"/>
              <a:t>. </a:t>
            </a:r>
          </a:p>
        </p:txBody>
      </p:sp>
      <p:sp>
        <p:nvSpPr>
          <p:cNvPr id="8" name="TextBox 11"/>
          <p:cNvSpPr txBox="1">
            <a:spLocks noChangeArrowheads="1"/>
          </p:cNvSpPr>
          <p:nvPr/>
        </p:nvSpPr>
        <p:spPr bwMode="auto">
          <a:xfrm>
            <a:off x="3123406" y="3581768"/>
            <a:ext cx="2897187"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Global Fertility and GDP (PPP)</a:t>
            </a:r>
          </a:p>
          <a:p>
            <a:pPr algn="ctr" eaLnBrk="0" hangingPunct="0">
              <a:lnSpc>
                <a:spcPct val="80000"/>
              </a:lnSpc>
            </a:pPr>
            <a:r>
              <a:rPr lang="en-GB" sz="1000" b="1" dirty="0" smtClean="0"/>
              <a:t>(2009 data)</a:t>
            </a:r>
          </a:p>
        </p:txBody>
      </p:sp>
    </p:spTree>
    <p:extLst>
      <p:ext uri="{BB962C8B-B14F-4D97-AF65-F5344CB8AC3E}">
        <p14:creationId xmlns:p14="http://schemas.microsoft.com/office/powerpoint/2010/main" val="408124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cycle economics </a:t>
            </a: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3" y="1343025"/>
            <a:ext cx="8753475"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27"/>
          <p:cNvSpPr>
            <a:spLocks noChangeArrowheads="1"/>
          </p:cNvSpPr>
          <p:nvPr>
            <p:custDataLst>
              <p:tags r:id="rId1"/>
            </p:custDataLst>
          </p:nvPr>
        </p:nvSpPr>
        <p:spPr bwMode="gray">
          <a:xfrm>
            <a:off x="8034337" y="6734889"/>
            <a:ext cx="1100138"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b="0" dirty="0" smtClean="0"/>
              <a:t>NBER</a:t>
            </a:r>
            <a:endParaRPr lang="en-US" sz="800" b="0" dirty="0"/>
          </a:p>
        </p:txBody>
      </p:sp>
      <p:sp>
        <p:nvSpPr>
          <p:cNvPr id="5" name="TextBox 11"/>
          <p:cNvSpPr txBox="1">
            <a:spLocks noChangeArrowheads="1"/>
          </p:cNvSpPr>
          <p:nvPr/>
        </p:nvSpPr>
        <p:spPr bwMode="auto">
          <a:xfrm>
            <a:off x="2828131" y="1308468"/>
            <a:ext cx="3477419"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US Life Cycle Economic Consumption </a:t>
            </a:r>
          </a:p>
          <a:p>
            <a:pPr algn="ctr" eaLnBrk="0" hangingPunct="0">
              <a:lnSpc>
                <a:spcPct val="80000"/>
              </a:lnSpc>
            </a:pPr>
            <a:r>
              <a:rPr lang="en-GB" sz="1000" b="1" dirty="0" smtClean="0"/>
              <a:t>(2009 data)</a:t>
            </a:r>
          </a:p>
        </p:txBody>
      </p:sp>
      <p:sp>
        <p:nvSpPr>
          <p:cNvPr id="3" name="Down Arrow 2"/>
          <p:cNvSpPr/>
          <p:nvPr/>
        </p:nvSpPr>
        <p:spPr>
          <a:xfrm rot="10800000">
            <a:off x="6210300" y="5467350"/>
            <a:ext cx="762000" cy="1390650"/>
          </a:xfrm>
          <a:prstGeom prst="downArrow">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5400000">
            <a:off x="5991223" y="6057870"/>
            <a:ext cx="1200150" cy="276999"/>
          </a:xfrm>
          <a:prstGeom prst="rect">
            <a:avLst/>
          </a:prstGeom>
          <a:noFill/>
        </p:spPr>
        <p:txBody>
          <a:bodyPr wrap="square" rtlCol="0">
            <a:spAutoFit/>
          </a:bodyPr>
          <a:lstStyle/>
          <a:p>
            <a:r>
              <a:rPr lang="en-GB" sz="1200" dirty="0" smtClean="0"/>
              <a:t>Baby Boomers </a:t>
            </a:r>
            <a:endParaRPr lang="en-GB" sz="1200" dirty="0"/>
          </a:p>
        </p:txBody>
      </p:sp>
    </p:spTree>
    <p:extLst>
      <p:ext uri="{BB962C8B-B14F-4D97-AF65-F5344CB8AC3E}">
        <p14:creationId xmlns:p14="http://schemas.microsoft.com/office/powerpoint/2010/main" val="365807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6870" y="3403619"/>
            <a:ext cx="5822402" cy="345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UK – Variants in population projections</a:t>
            </a:r>
            <a:endParaRPr lang="en-US" dirty="0" smtClean="0"/>
          </a:p>
        </p:txBody>
      </p:sp>
      <p:sp>
        <p:nvSpPr>
          <p:cNvPr id="4" name="Rectangle 127"/>
          <p:cNvSpPr>
            <a:spLocks noChangeArrowheads="1"/>
          </p:cNvSpPr>
          <p:nvPr>
            <p:custDataLst>
              <p:tags r:id="rId2"/>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b="0" dirty="0" smtClean="0"/>
              <a:t>UN Populatio</a:t>
            </a:r>
            <a:r>
              <a:rPr lang="en-US" sz="800" dirty="0" smtClean="0"/>
              <a:t>n Database</a:t>
            </a:r>
            <a:endParaRPr lang="en-US" sz="800" b="0" dirty="0"/>
          </a:p>
        </p:txBody>
      </p:sp>
      <p:sp>
        <p:nvSpPr>
          <p:cNvPr id="5" name="TextBox 11"/>
          <p:cNvSpPr txBox="1">
            <a:spLocks noChangeArrowheads="1"/>
          </p:cNvSpPr>
          <p:nvPr/>
        </p:nvSpPr>
        <p:spPr bwMode="auto">
          <a:xfrm>
            <a:off x="3123406" y="3231248"/>
            <a:ext cx="2897187"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UK Working Age Populace </a:t>
            </a:r>
          </a:p>
          <a:p>
            <a:pPr algn="ctr" eaLnBrk="0" hangingPunct="0">
              <a:lnSpc>
                <a:spcPct val="80000"/>
              </a:lnSpc>
            </a:pPr>
            <a:r>
              <a:rPr lang="en-GB" sz="1000" b="1" dirty="0" smtClean="0"/>
              <a:t>(15-64/Total Population)</a:t>
            </a:r>
          </a:p>
        </p:txBody>
      </p:sp>
      <p:sp>
        <p:nvSpPr>
          <p:cNvPr id="6" name="Rectangle 23"/>
          <p:cNvSpPr>
            <a:spLocks noChangeArrowheads="1"/>
          </p:cNvSpPr>
          <p:nvPr/>
        </p:nvSpPr>
        <p:spPr bwMode="gray">
          <a:xfrm>
            <a:off x="254000" y="1220112"/>
            <a:ext cx="8623300" cy="1754326"/>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UK presently has a working age populace of 41 million </a:t>
            </a:r>
          </a:p>
          <a:p>
            <a:pPr marL="285750" indent="-285750">
              <a:buFont typeface="Arial" pitchFamily="34" charset="0"/>
              <a:buChar char="•"/>
            </a:pPr>
            <a:r>
              <a:rPr lang="en-GB" dirty="0" smtClean="0"/>
              <a:t>WAP is predicted to increase by 2 </a:t>
            </a:r>
            <a:r>
              <a:rPr lang="en-GB" dirty="0" err="1" smtClean="0"/>
              <a:t>mln</a:t>
            </a:r>
            <a:r>
              <a:rPr lang="en-GB" dirty="0" smtClean="0"/>
              <a:t> workers 2050</a:t>
            </a:r>
          </a:p>
          <a:p>
            <a:pPr marL="742950" lvl="1" indent="-285750">
              <a:buFont typeface="Arial" pitchFamily="34" charset="0"/>
              <a:buChar char="•"/>
            </a:pPr>
            <a:r>
              <a:rPr lang="en-GB" dirty="0" smtClean="0"/>
              <a:t>High variant sees WAP population reach 65 </a:t>
            </a:r>
            <a:r>
              <a:rPr lang="en-GB" dirty="0" err="1" smtClean="0"/>
              <a:t>mln</a:t>
            </a:r>
            <a:r>
              <a:rPr lang="en-GB" dirty="0" smtClean="0"/>
              <a:t> by 2100, low variant sees population drop to 24 </a:t>
            </a:r>
            <a:r>
              <a:rPr lang="en-GB" dirty="0" err="1" smtClean="0"/>
              <a:t>mln</a:t>
            </a:r>
            <a:r>
              <a:rPr lang="en-GB" dirty="0" smtClean="0"/>
              <a:t>; median expects 42 </a:t>
            </a:r>
            <a:r>
              <a:rPr lang="en-GB" dirty="0" err="1" smtClean="0"/>
              <a:t>mln</a:t>
            </a:r>
            <a:r>
              <a:rPr lang="en-GB" dirty="0" smtClean="0"/>
              <a:t>. </a:t>
            </a:r>
          </a:p>
          <a:p>
            <a:pPr marL="285750" indent="-285750">
              <a:buFont typeface="Arial" pitchFamily="34" charset="0"/>
              <a:buChar char="•"/>
            </a:pPr>
            <a:r>
              <a:rPr lang="en-GB" dirty="0" smtClean="0"/>
              <a:t>In all cases UK working age populace is due to fall as a per cent of total population – so dependency ratios are set to worsen </a:t>
            </a:r>
          </a:p>
        </p:txBody>
      </p:sp>
      <p:cxnSp>
        <p:nvCxnSpPr>
          <p:cNvPr id="7" name="Straight Connector 6"/>
          <p:cNvCxnSpPr/>
          <p:nvPr/>
        </p:nvCxnSpPr>
        <p:spPr>
          <a:xfrm>
            <a:off x="2971800" y="4000500"/>
            <a:ext cx="0" cy="239077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52800" y="3990975"/>
            <a:ext cx="0" cy="239077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43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UK – Working Age Population + Productivity </a:t>
            </a:r>
            <a:r>
              <a:rPr lang="en-GB" dirty="0" err="1" smtClean="0"/>
              <a:t>vs</a:t>
            </a:r>
            <a:r>
              <a:rPr lang="en-GB" dirty="0" smtClean="0"/>
              <a:t> GDP</a:t>
            </a:r>
            <a:endParaRPr lang="en-US" dirty="0" smtClean="0"/>
          </a:p>
        </p:txBody>
      </p:sp>
      <p:sp>
        <p:nvSpPr>
          <p:cNvPr id="4" name="Rectangle 127"/>
          <p:cNvSpPr>
            <a:spLocks noChangeArrowheads="1"/>
          </p:cNvSpPr>
          <p:nvPr>
            <p:custDataLst>
              <p:tags r:id="rId2"/>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b="0" dirty="0" smtClean="0"/>
              <a:t>ONS, UN Populatio</a:t>
            </a:r>
            <a:r>
              <a:rPr lang="en-US" sz="800" dirty="0" smtClean="0"/>
              <a:t>n Database </a:t>
            </a:r>
            <a:endParaRPr lang="en-US" sz="800" b="0" dirty="0"/>
          </a:p>
        </p:txBody>
      </p:sp>
      <p:sp>
        <p:nvSpPr>
          <p:cNvPr id="5" name="TextBox 11"/>
          <p:cNvSpPr txBox="1">
            <a:spLocks noChangeArrowheads="1"/>
          </p:cNvSpPr>
          <p:nvPr/>
        </p:nvSpPr>
        <p:spPr bwMode="auto">
          <a:xfrm>
            <a:off x="3123403" y="2211612"/>
            <a:ext cx="2897187"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UK: WAP + Prod </a:t>
            </a:r>
            <a:r>
              <a:rPr lang="en-GB" sz="1400" b="1" dirty="0" err="1" smtClean="0"/>
              <a:t>vs</a:t>
            </a:r>
            <a:r>
              <a:rPr lang="en-GB" sz="1400" b="1" dirty="0" smtClean="0"/>
              <a:t> GDP</a:t>
            </a:r>
          </a:p>
          <a:p>
            <a:pPr algn="ctr" eaLnBrk="0" hangingPunct="0">
              <a:lnSpc>
                <a:spcPct val="80000"/>
              </a:lnSpc>
            </a:pPr>
            <a:r>
              <a:rPr lang="en-GB" sz="1000" b="1" dirty="0" smtClean="0"/>
              <a:t>(1960 = 100)</a:t>
            </a:r>
          </a:p>
        </p:txBody>
      </p:sp>
      <p:sp>
        <p:nvSpPr>
          <p:cNvPr id="6" name="Rectangle 23"/>
          <p:cNvSpPr>
            <a:spLocks noChangeArrowheads="1"/>
          </p:cNvSpPr>
          <p:nvPr/>
        </p:nvSpPr>
        <p:spPr bwMode="gray">
          <a:xfrm>
            <a:off x="241300" y="1270912"/>
            <a:ext cx="8623300" cy="923330"/>
          </a:xfrm>
          <a:prstGeom prst="rect">
            <a:avLst/>
          </a:prstGeom>
          <a:noFill/>
          <a:ln w="12700" algn="ctr">
            <a:noFill/>
            <a:miter lim="800000"/>
            <a:headEnd/>
            <a:tailEnd/>
          </a:ln>
          <a:effectLst/>
        </p:spPr>
        <p:txBody>
          <a:bodyPr wrap="square">
            <a:spAutoFit/>
          </a:bodyPr>
          <a:lstStyle/>
          <a:p>
            <a:pPr marL="285750" indent="-285750">
              <a:buFont typeface="Arial" pitchFamily="34" charset="0"/>
              <a:buChar char="•"/>
            </a:pPr>
            <a:r>
              <a:rPr lang="en-GB" dirty="0" smtClean="0"/>
              <a:t>Long Term – Growth is dependant on Population and Productivity increases </a:t>
            </a:r>
          </a:p>
          <a:p>
            <a:pPr marL="285750" indent="-285750">
              <a:buFont typeface="Arial" pitchFamily="34" charset="0"/>
              <a:buChar char="•"/>
            </a:pPr>
            <a:r>
              <a:rPr lang="en-GB" dirty="0"/>
              <a:t>On average growth in WAP populace has accounted for ~20% of total growth. </a:t>
            </a:r>
          </a:p>
          <a:p>
            <a:pPr marL="285750" indent="-285750">
              <a:buFont typeface="Arial" pitchFamily="34" charset="0"/>
              <a:buChar char="•"/>
            </a:pPr>
            <a:r>
              <a:rPr lang="en-GB" dirty="0" smtClean="0"/>
              <a:t>GDP is consumption measure; Productivity an output measure </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0256" y="2710542"/>
            <a:ext cx="6668198" cy="400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19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custDataLst>
              <p:tags r:id="rId1"/>
            </p:custDataLst>
          </p:nvPr>
        </p:nvSpPr>
        <p:spPr bwMode="auto">
          <a:xfrm>
            <a:off x="457200" y="127000"/>
            <a:ext cx="8229600" cy="928688"/>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lvl1pPr algn="l" rtl="0" eaLnBrk="0" fontAlgn="base" hangingPunct="0">
              <a:spcBef>
                <a:spcPct val="0"/>
              </a:spcBef>
              <a:spcAft>
                <a:spcPct val="0"/>
              </a:spcAft>
              <a:defRPr sz="2600" kern="1200">
                <a:solidFill>
                  <a:srgbClr val="FF9900"/>
                </a:solidFill>
                <a:latin typeface="Arial" pitchFamily="34" charset="0"/>
                <a:ea typeface="+mj-ea"/>
                <a:cs typeface="Arial" pitchFamily="34" charset="0"/>
              </a:defRPr>
            </a:lvl1pPr>
            <a:lvl2pPr algn="l" rtl="0" eaLnBrk="0" fontAlgn="base" hangingPunct="0">
              <a:spcBef>
                <a:spcPct val="0"/>
              </a:spcBef>
              <a:spcAft>
                <a:spcPct val="0"/>
              </a:spcAft>
              <a:defRPr sz="2600">
                <a:solidFill>
                  <a:srgbClr val="FF9900"/>
                </a:solidFill>
                <a:latin typeface="Arial" charset="0"/>
                <a:cs typeface="Arial" charset="0"/>
              </a:defRPr>
            </a:lvl2pPr>
            <a:lvl3pPr algn="l" rtl="0" eaLnBrk="0" fontAlgn="base" hangingPunct="0">
              <a:spcBef>
                <a:spcPct val="0"/>
              </a:spcBef>
              <a:spcAft>
                <a:spcPct val="0"/>
              </a:spcAft>
              <a:defRPr sz="2600">
                <a:solidFill>
                  <a:srgbClr val="FF9900"/>
                </a:solidFill>
                <a:latin typeface="Arial" charset="0"/>
                <a:cs typeface="Arial" charset="0"/>
              </a:defRPr>
            </a:lvl3pPr>
            <a:lvl4pPr algn="l" rtl="0" eaLnBrk="0" fontAlgn="base" hangingPunct="0">
              <a:spcBef>
                <a:spcPct val="0"/>
              </a:spcBef>
              <a:spcAft>
                <a:spcPct val="0"/>
              </a:spcAft>
              <a:defRPr sz="2600">
                <a:solidFill>
                  <a:srgbClr val="FF9900"/>
                </a:solidFill>
                <a:latin typeface="Arial" charset="0"/>
                <a:cs typeface="Arial" charset="0"/>
              </a:defRPr>
            </a:lvl4pPr>
            <a:lvl5pPr algn="l" rtl="0" eaLnBrk="0" fontAlgn="base" hangingPunct="0">
              <a:spcBef>
                <a:spcPct val="0"/>
              </a:spcBef>
              <a:spcAft>
                <a:spcPct val="0"/>
              </a:spcAft>
              <a:defRPr sz="2600">
                <a:solidFill>
                  <a:srgbClr val="FF9900"/>
                </a:solidFill>
                <a:latin typeface="Arial" charset="0"/>
                <a:cs typeface="Arial" charset="0"/>
              </a:defRPr>
            </a:lvl5pPr>
            <a:lvl6pPr marL="457200" algn="l" rtl="0" fontAlgn="base">
              <a:spcBef>
                <a:spcPct val="0"/>
              </a:spcBef>
              <a:spcAft>
                <a:spcPct val="0"/>
              </a:spcAft>
              <a:defRPr sz="2600">
                <a:solidFill>
                  <a:srgbClr val="FF9900"/>
                </a:solidFill>
                <a:latin typeface="Arial" charset="0"/>
                <a:cs typeface="Arial" charset="0"/>
              </a:defRPr>
            </a:lvl6pPr>
            <a:lvl7pPr marL="914400" algn="l" rtl="0" fontAlgn="base">
              <a:spcBef>
                <a:spcPct val="0"/>
              </a:spcBef>
              <a:spcAft>
                <a:spcPct val="0"/>
              </a:spcAft>
              <a:defRPr sz="2600">
                <a:solidFill>
                  <a:srgbClr val="FF9900"/>
                </a:solidFill>
                <a:latin typeface="Arial" charset="0"/>
                <a:cs typeface="Arial" charset="0"/>
              </a:defRPr>
            </a:lvl7pPr>
            <a:lvl8pPr marL="1371600" algn="l" rtl="0" fontAlgn="base">
              <a:spcBef>
                <a:spcPct val="0"/>
              </a:spcBef>
              <a:spcAft>
                <a:spcPct val="0"/>
              </a:spcAft>
              <a:defRPr sz="2600">
                <a:solidFill>
                  <a:srgbClr val="FF9900"/>
                </a:solidFill>
                <a:latin typeface="Arial" charset="0"/>
                <a:cs typeface="Arial" charset="0"/>
              </a:defRPr>
            </a:lvl8pPr>
            <a:lvl9pPr marL="1828800" algn="l" rtl="0" fontAlgn="base">
              <a:spcBef>
                <a:spcPct val="0"/>
              </a:spcBef>
              <a:spcAft>
                <a:spcPct val="0"/>
              </a:spcAft>
              <a:defRPr sz="2600">
                <a:solidFill>
                  <a:srgbClr val="FF9900"/>
                </a:solidFill>
                <a:latin typeface="Arial" charset="0"/>
                <a:cs typeface="Arial" charset="0"/>
              </a:defRPr>
            </a:lvl9pPr>
          </a:lstStyle>
          <a:p>
            <a:r>
              <a:rPr lang="en-GB" dirty="0" smtClean="0"/>
              <a:t>Developed world – Working Age Population</a:t>
            </a:r>
            <a:endParaRPr lang="en-US" dirty="0" smtClean="0"/>
          </a:p>
        </p:txBody>
      </p:sp>
      <p:sp>
        <p:nvSpPr>
          <p:cNvPr id="4" name="Rectangle 127"/>
          <p:cNvSpPr>
            <a:spLocks noChangeArrowheads="1"/>
          </p:cNvSpPr>
          <p:nvPr>
            <p:custDataLst>
              <p:tags r:id="rId2"/>
            </p:custDataLst>
          </p:nvPr>
        </p:nvSpPr>
        <p:spPr bwMode="gray">
          <a:xfrm>
            <a:off x="6934200" y="6734889"/>
            <a:ext cx="2200275" cy="123111"/>
          </a:xfrm>
          <a:prstGeom prst="rect">
            <a:avLst/>
          </a:prstGeom>
          <a:noFill/>
          <a:ln w="9525" algn="ctr">
            <a:noFill/>
            <a:miter lim="800000"/>
            <a:headEnd/>
            <a:tailEnd/>
          </a:ln>
        </p:spPr>
        <p:txBody>
          <a:bodyPr wrap="square" lIns="0" tIns="0" rIns="0" bIns="0">
            <a:spAutoFit/>
          </a:bodyPr>
          <a:lstStyle/>
          <a:p>
            <a:pPr marL="363538" indent="-363538">
              <a:spcBef>
                <a:spcPct val="20000"/>
              </a:spcBef>
              <a:buClr>
                <a:schemeClr val="tx1"/>
              </a:buClr>
              <a:buSzPct val="100000"/>
            </a:pPr>
            <a:r>
              <a:rPr lang="en-US" sz="800" b="0" dirty="0"/>
              <a:t>Source: </a:t>
            </a:r>
            <a:r>
              <a:rPr lang="en-US" sz="800" b="0" dirty="0" smtClean="0"/>
              <a:t>UN Populatio</a:t>
            </a:r>
            <a:r>
              <a:rPr lang="en-US" sz="800" dirty="0" smtClean="0"/>
              <a:t>n Database</a:t>
            </a:r>
            <a:endParaRPr lang="en-US" sz="800" b="0" dirty="0"/>
          </a:p>
        </p:txBody>
      </p:sp>
      <p:sp>
        <p:nvSpPr>
          <p:cNvPr id="5" name="TextBox 11"/>
          <p:cNvSpPr txBox="1">
            <a:spLocks noChangeArrowheads="1"/>
          </p:cNvSpPr>
          <p:nvPr/>
        </p:nvSpPr>
        <p:spPr bwMode="auto">
          <a:xfrm>
            <a:off x="2371726" y="3162300"/>
            <a:ext cx="4391818" cy="387798"/>
          </a:xfrm>
          <a:prstGeom prst="rect">
            <a:avLst/>
          </a:prstGeom>
          <a:noFill/>
          <a:ln w="9525">
            <a:noFill/>
            <a:miter lim="800000"/>
            <a:headEnd/>
            <a:tailEnd/>
          </a:ln>
        </p:spPr>
        <p:txBody>
          <a:bodyPr wrap="square">
            <a:spAutoFit/>
          </a:bodyPr>
          <a:lstStyle/>
          <a:p>
            <a:pPr algn="ctr" eaLnBrk="0" hangingPunct="0">
              <a:lnSpc>
                <a:spcPct val="80000"/>
              </a:lnSpc>
            </a:pPr>
            <a:r>
              <a:rPr lang="en-GB" sz="1400" b="1" dirty="0" smtClean="0"/>
              <a:t>Developed World Working Age Populace </a:t>
            </a:r>
          </a:p>
          <a:p>
            <a:pPr algn="ctr" eaLnBrk="0" hangingPunct="0">
              <a:lnSpc>
                <a:spcPct val="80000"/>
              </a:lnSpc>
            </a:pPr>
            <a:r>
              <a:rPr lang="en-GB" sz="1000" b="1" dirty="0" smtClean="0"/>
              <a:t>(% 15-64/Total Population )</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3576" y="3556000"/>
            <a:ext cx="5273036" cy="315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3"/>
          <p:cNvSpPr>
            <a:spLocks noChangeArrowheads="1"/>
          </p:cNvSpPr>
          <p:nvPr/>
        </p:nvSpPr>
        <p:spPr bwMode="gray">
          <a:xfrm>
            <a:off x="241300" y="1270912"/>
            <a:ext cx="8623300" cy="1477328"/>
          </a:xfrm>
          <a:prstGeom prst="rect">
            <a:avLst/>
          </a:prstGeom>
          <a:noFill/>
          <a:ln w="12700" algn="ctr">
            <a:noFill/>
            <a:miter lim="800000"/>
            <a:headEnd/>
            <a:tailEnd/>
          </a:ln>
          <a:effectLst/>
        </p:spPr>
        <p:txBody>
          <a:bodyPr wrap="square">
            <a:spAutoFit/>
          </a:bodyPr>
          <a:lstStyle/>
          <a:p>
            <a:r>
              <a:rPr lang="en-GB" b="1" dirty="0" smtClean="0"/>
              <a:t>Demographics drive economic growth </a:t>
            </a:r>
            <a:endParaRPr lang="en-GB" dirty="0"/>
          </a:p>
          <a:p>
            <a:pPr marL="285750" indent="-285750">
              <a:buFont typeface="Arial" pitchFamily="34" charset="0"/>
              <a:buChar char="•"/>
            </a:pPr>
            <a:r>
              <a:rPr lang="en-GB" dirty="0" smtClean="0"/>
              <a:t>Baby Boom – starts in 1955, runs to 1970’s</a:t>
            </a:r>
          </a:p>
          <a:p>
            <a:pPr marL="742950" lvl="1" indent="-285750">
              <a:buFont typeface="Arial" pitchFamily="34" charset="0"/>
              <a:buChar char="•"/>
            </a:pPr>
            <a:r>
              <a:rPr lang="en-GB" dirty="0" smtClean="0"/>
              <a:t>Key was economic prosperity of 1950’s, not return of soldiers </a:t>
            </a:r>
          </a:p>
          <a:p>
            <a:pPr marL="285750" indent="-285750">
              <a:buFont typeface="Arial" pitchFamily="34" charset="0"/>
              <a:buChar char="•"/>
            </a:pPr>
            <a:r>
              <a:rPr lang="en-GB" dirty="0" smtClean="0"/>
              <a:t>US and European working age population now at all time peak, set to decline by 0.4% to 0.8% through 2040</a:t>
            </a:r>
          </a:p>
        </p:txBody>
      </p:sp>
      <p:sp>
        <p:nvSpPr>
          <p:cNvPr id="3" name="Rectangle 2"/>
          <p:cNvSpPr/>
          <p:nvPr/>
        </p:nvSpPr>
        <p:spPr>
          <a:xfrm>
            <a:off x="3975100" y="3644900"/>
            <a:ext cx="577850" cy="2565400"/>
          </a:xfrm>
          <a:prstGeom prst="rect">
            <a:avLst/>
          </a:prstGeom>
          <a:solidFill>
            <a:schemeClr val="bg2">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222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11.xml><?xml version="1.0" encoding="utf-8"?>
<p:tagLst xmlns:a="http://schemas.openxmlformats.org/drawingml/2006/main" xmlns:r="http://schemas.openxmlformats.org/officeDocument/2006/relationships" xmlns:p="http://schemas.openxmlformats.org/presentationml/2006/main">
  <p:tag name="JPM_TEXT_SIZE" val="14"/>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13.xml><?xml version="1.0" encoding="utf-8"?>
<p:tagLst xmlns:a="http://schemas.openxmlformats.org/drawingml/2006/main" xmlns:r="http://schemas.openxmlformats.org/officeDocument/2006/relationships" xmlns:p="http://schemas.openxmlformats.org/presentationml/2006/main">
  <p:tag name="JPM_TEXT_SIZE" val="1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16.xml><?xml version="1.0" encoding="utf-8"?>
<p:tagLst xmlns:a="http://schemas.openxmlformats.org/drawingml/2006/main" xmlns:r="http://schemas.openxmlformats.org/officeDocument/2006/relationships" xmlns:p="http://schemas.openxmlformats.org/presentationml/2006/main">
  <p:tag name="JPM_TEXT_SIZE" val="14"/>
</p:tagLst>
</file>

<file path=ppt/tags/tag17.xml><?xml version="1.0" encoding="utf-8"?>
<p:tagLst xmlns:a="http://schemas.openxmlformats.org/drawingml/2006/main" xmlns:r="http://schemas.openxmlformats.org/officeDocument/2006/relationships" xmlns:p="http://schemas.openxmlformats.org/presentationml/2006/main">
  <p:tag name="JPM_TEXT_SIZE" val="14"/>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19.xml><?xml version="1.0" encoding="utf-8"?>
<p:tagLst xmlns:a="http://schemas.openxmlformats.org/drawingml/2006/main" xmlns:r="http://schemas.openxmlformats.org/officeDocument/2006/relationships" xmlns:p="http://schemas.openxmlformats.org/presentationml/2006/main">
  <p:tag name="JPM_TEXT_SIZE" val="1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21.xml><?xml version="1.0" encoding="utf-8"?>
<p:tagLst xmlns:a="http://schemas.openxmlformats.org/drawingml/2006/main" xmlns:r="http://schemas.openxmlformats.org/officeDocument/2006/relationships" xmlns:p="http://schemas.openxmlformats.org/presentationml/2006/main">
  <p:tag name="JPM_TEXT_SIZE" val="14"/>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23.xml><?xml version="1.0" encoding="utf-8"?>
<p:tagLst xmlns:a="http://schemas.openxmlformats.org/drawingml/2006/main" xmlns:r="http://schemas.openxmlformats.org/officeDocument/2006/relationships" xmlns:p="http://schemas.openxmlformats.org/presentationml/2006/main">
  <p:tag name="JPM_TEXT_SIZE" val="14"/>
</p:tagLst>
</file>

<file path=ppt/tags/tag24.xml><?xml version="1.0" encoding="utf-8"?>
<p:tagLst xmlns:a="http://schemas.openxmlformats.org/drawingml/2006/main" xmlns:r="http://schemas.openxmlformats.org/officeDocument/2006/relationships" xmlns:p="http://schemas.openxmlformats.org/presentationml/2006/main">
  <p:tag name="JPM_TEXT_SIZE" val="14"/>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3.xml><?xml version="1.0" encoding="utf-8"?>
<p:tagLst xmlns:a="http://schemas.openxmlformats.org/drawingml/2006/main" xmlns:r="http://schemas.openxmlformats.org/officeDocument/2006/relationships" xmlns:p="http://schemas.openxmlformats.org/presentationml/2006/main">
  <p:tag name="JPM_TEXT_SIZE" val="14"/>
</p:tagLst>
</file>

<file path=ppt/tags/tag4.xml><?xml version="1.0" encoding="utf-8"?>
<p:tagLst xmlns:a="http://schemas.openxmlformats.org/drawingml/2006/main" xmlns:r="http://schemas.openxmlformats.org/officeDocument/2006/relationships" xmlns:p="http://schemas.openxmlformats.org/presentationml/2006/main">
  <p:tag name="JPM_TEXT_SIZE" val="14"/>
</p:tagLst>
</file>

<file path=ppt/tags/tag5.xml><?xml version="1.0" encoding="utf-8"?>
<p:tagLst xmlns:a="http://schemas.openxmlformats.org/drawingml/2006/main" xmlns:r="http://schemas.openxmlformats.org/officeDocument/2006/relationships" xmlns:p="http://schemas.openxmlformats.org/presentationml/2006/main">
  <p:tag name="JPM_TEXT_SIZE" val="14"/>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7.xml><?xml version="1.0" encoding="utf-8"?>
<p:tagLst xmlns:a="http://schemas.openxmlformats.org/drawingml/2006/main" xmlns:r="http://schemas.openxmlformats.org/officeDocument/2006/relationships" xmlns:p="http://schemas.openxmlformats.org/presentationml/2006/main">
  <p:tag name="JPM_TEXT_SIZE" val="14"/>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h0oP7BRNki1gEoYPp6jUg"/>
</p:tagLst>
</file>

<file path=ppt/tags/tag9.xml><?xml version="1.0" encoding="utf-8"?>
<p:tagLst xmlns:a="http://schemas.openxmlformats.org/drawingml/2006/main" xmlns:r="http://schemas.openxmlformats.org/officeDocument/2006/relationships" xmlns:p="http://schemas.openxmlformats.org/presentationml/2006/main">
  <p:tag name="JPM_TEXT_SIZE" val="14"/>
</p:tagLst>
</file>

<file path=ppt/theme/theme1.xml><?xml version="1.0" encoding="utf-8"?>
<a:theme xmlns:a="http://schemas.openxmlformats.org/drawingml/2006/main" name="Accenture Kayak_basicA_MS20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Accenture Kayak_basicA_MS2007</Template>
  <TotalTime>39531</TotalTime>
  <Words>3056</Words>
  <Application>Microsoft Office PowerPoint</Application>
  <PresentationFormat>On-screen Show (4:3)</PresentationFormat>
  <Paragraphs>259</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Accenture Kayak_basicA_MS2007</vt:lpstr>
      <vt:lpstr>think-cell Slide</vt:lpstr>
      <vt:lpstr>Killing Us Softly:  How Demographics Drives Global Economics  Gresham College  May 2013 </vt:lpstr>
      <vt:lpstr>The creation of wealth</vt:lpstr>
      <vt:lpstr>Global population</vt:lpstr>
      <vt:lpstr>Global population trends  </vt:lpstr>
      <vt:lpstr>Global fertility rates</vt:lpstr>
      <vt:lpstr>Life cycle economics </vt:lpstr>
      <vt:lpstr>PowerPoint Presentation</vt:lpstr>
      <vt:lpstr>PowerPoint Presentation</vt:lpstr>
      <vt:lpstr>PowerPoint Presentation</vt:lpstr>
      <vt:lpstr>PowerPoint Presentation</vt:lpstr>
      <vt:lpstr>PowerPoint Presentation</vt:lpstr>
      <vt:lpstr>PowerPoint Presentation</vt:lpstr>
      <vt:lpstr>Retire later </vt:lpstr>
      <vt:lpstr>PowerPoint Presentation</vt:lpstr>
      <vt:lpstr>PowerPoint Presentation</vt:lpstr>
      <vt:lpstr>PowerPoint Presentation</vt:lpstr>
      <vt:lpstr>Improve work force flexibility</vt:lpstr>
      <vt:lpstr>The future</vt:lpstr>
      <vt:lpstr>Urbanisation</vt:lpstr>
      <vt:lpstr>PowerPoint Presentation</vt:lpstr>
    </vt:vector>
  </TitlesOfParts>
  <Company>Accenture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AGCM – Accenture Global Capital Markets FSLT Discussion June 2010</dc:title>
  <dc:creator>robert.p.gach</dc:creator>
  <cp:lastModifiedBy>James Sproule </cp:lastModifiedBy>
  <cp:revision>183</cp:revision>
  <cp:lastPrinted>2013-05-28T11:05:34Z</cp:lastPrinted>
  <dcterms:created xsi:type="dcterms:W3CDTF">2010-05-31T13:05:00Z</dcterms:created>
  <dcterms:modified xsi:type="dcterms:W3CDTF">2013-05-30T08:16:55Z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-1422002052</vt:i4>
  </property>
  <property fmtid="{D5CDD505-2E9C-101B-9397-08002B2CF9AE}" pid="3" name="_NewReviewCycle">
    <vt:lpwstr/>
  </property>
  <property fmtid="{D5CDD505-2E9C-101B-9397-08002B2CF9AE}" pid="4" name="_EmailSubject">
    <vt:lpwstr>Gresham Lecture 30th May</vt:lpwstr>
  </property>
  <property fmtid="{D5CDD505-2E9C-101B-9397-08002B2CF9AE}" pid="5" name="_AuthorEmail">
    <vt:lpwstr>james.r.sproule@accenture.com</vt:lpwstr>
  </property>
  <property fmtid="{D5CDD505-2E9C-101B-9397-08002B2CF9AE}" pid="6" name="_AuthorEmailDisplayName">
    <vt:lpwstr>Sproule, James R.</vt:lpwstr>
  </property>
</Properties>
</file>