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7" r:id="rId2"/>
    <p:sldId id="261" r:id="rId3"/>
    <p:sldId id="258" r:id="rId4"/>
    <p:sldId id="299" r:id="rId5"/>
    <p:sldId id="263" r:id="rId6"/>
    <p:sldId id="264" r:id="rId7"/>
    <p:sldId id="290" r:id="rId8"/>
    <p:sldId id="291" r:id="rId9"/>
    <p:sldId id="265" r:id="rId10"/>
    <p:sldId id="266" r:id="rId11"/>
    <p:sldId id="296" r:id="rId12"/>
    <p:sldId id="267" r:id="rId13"/>
    <p:sldId id="286" r:id="rId14"/>
    <p:sldId id="292" r:id="rId15"/>
    <p:sldId id="271" r:id="rId16"/>
    <p:sldId id="278" r:id="rId17"/>
    <p:sldId id="272" r:id="rId18"/>
    <p:sldId id="300" r:id="rId19"/>
    <p:sldId id="301" r:id="rId20"/>
    <p:sldId id="302" r:id="rId21"/>
    <p:sldId id="304" r:id="rId22"/>
    <p:sldId id="277" r:id="rId23"/>
    <p:sldId id="280" r:id="rId24"/>
    <p:sldId id="279" r:id="rId25"/>
    <p:sldId id="274" r:id="rId26"/>
    <p:sldId id="275" r:id="rId27"/>
    <p:sldId id="294" r:id="rId28"/>
    <p:sldId id="287" r:id="rId29"/>
    <p:sldId id="273"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smoothMarker"/>
        <c:ser>
          <c:idx val="0"/>
          <c:order val="0"/>
          <c:marker>
            <c:symbol val="none"/>
          </c:marker>
          <c:xVal>
            <c:numRef>
              <c:f>'Books+articles 1925-2010'!$X$191:$X$270</c:f>
              <c:numCache>
                <c:formatCode>@</c:formatCode>
                <c:ptCount val="80"/>
                <c:pt idx="0">
                  <c:v>1929</c:v>
                </c:pt>
                <c:pt idx="1">
                  <c:v>1930</c:v>
                </c:pt>
                <c:pt idx="2">
                  <c:v>1931</c:v>
                </c:pt>
                <c:pt idx="3">
                  <c:v>1932</c:v>
                </c:pt>
                <c:pt idx="4">
                  <c:v>1933</c:v>
                </c:pt>
                <c:pt idx="5">
                  <c:v>1934</c:v>
                </c:pt>
                <c:pt idx="6">
                  <c:v>1935</c:v>
                </c:pt>
                <c:pt idx="7">
                  <c:v>1936</c:v>
                </c:pt>
                <c:pt idx="8">
                  <c:v>1937</c:v>
                </c:pt>
                <c:pt idx="9">
                  <c:v>1938</c:v>
                </c:pt>
                <c:pt idx="10">
                  <c:v>1939</c:v>
                </c:pt>
                <c:pt idx="11">
                  <c:v>1940</c:v>
                </c:pt>
                <c:pt idx="12">
                  <c:v>1941</c:v>
                </c:pt>
                <c:pt idx="13">
                  <c:v>1942</c:v>
                </c:pt>
                <c:pt idx="14">
                  <c:v>1943</c:v>
                </c:pt>
                <c:pt idx="15">
                  <c:v>1944</c:v>
                </c:pt>
                <c:pt idx="16">
                  <c:v>1945</c:v>
                </c:pt>
                <c:pt idx="17">
                  <c:v>1946</c:v>
                </c:pt>
                <c:pt idx="18">
                  <c:v>1947</c:v>
                </c:pt>
                <c:pt idx="19">
                  <c:v>1948</c:v>
                </c:pt>
                <c:pt idx="20">
                  <c:v>1949</c:v>
                </c:pt>
                <c:pt idx="21">
                  <c:v>1950</c:v>
                </c:pt>
                <c:pt idx="22">
                  <c:v>1951</c:v>
                </c:pt>
                <c:pt idx="23">
                  <c:v>1952</c:v>
                </c:pt>
                <c:pt idx="24">
                  <c:v>1953</c:v>
                </c:pt>
                <c:pt idx="25">
                  <c:v>1954</c:v>
                </c:pt>
                <c:pt idx="26">
                  <c:v>1955</c:v>
                </c:pt>
                <c:pt idx="27">
                  <c:v>1956</c:v>
                </c:pt>
                <c:pt idx="28">
                  <c:v>1957</c:v>
                </c:pt>
                <c:pt idx="29">
                  <c:v>1958</c:v>
                </c:pt>
                <c:pt idx="30">
                  <c:v>1959</c:v>
                </c:pt>
                <c:pt idx="31">
                  <c:v>1960</c:v>
                </c:pt>
                <c:pt idx="32">
                  <c:v>1961</c:v>
                </c:pt>
                <c:pt idx="33">
                  <c:v>1962</c:v>
                </c:pt>
                <c:pt idx="34">
                  <c:v>1963</c:v>
                </c:pt>
                <c:pt idx="35">
                  <c:v>1964</c:v>
                </c:pt>
                <c:pt idx="36">
                  <c:v>1965</c:v>
                </c:pt>
                <c:pt idx="37">
                  <c:v>1966</c:v>
                </c:pt>
                <c:pt idx="38">
                  <c:v>1967</c:v>
                </c:pt>
                <c:pt idx="39">
                  <c:v>1968</c:v>
                </c:pt>
                <c:pt idx="40">
                  <c:v>1969</c:v>
                </c:pt>
                <c:pt idx="41">
                  <c:v>1970</c:v>
                </c:pt>
                <c:pt idx="42">
                  <c:v>1971</c:v>
                </c:pt>
                <c:pt idx="43">
                  <c:v>1972</c:v>
                </c:pt>
                <c:pt idx="44">
                  <c:v>1973</c:v>
                </c:pt>
                <c:pt idx="45">
                  <c:v>1974</c:v>
                </c:pt>
                <c:pt idx="46">
                  <c:v>1975</c:v>
                </c:pt>
                <c:pt idx="47">
                  <c:v>1976</c:v>
                </c:pt>
                <c:pt idx="48">
                  <c:v>1977</c:v>
                </c:pt>
                <c:pt idx="49">
                  <c:v>1978</c:v>
                </c:pt>
                <c:pt idx="50">
                  <c:v>1979</c:v>
                </c:pt>
                <c:pt idx="51">
                  <c:v>1980</c:v>
                </c:pt>
                <c:pt idx="52">
                  <c:v>1981</c:v>
                </c:pt>
                <c:pt idx="53">
                  <c:v>1982</c:v>
                </c:pt>
                <c:pt idx="54">
                  <c:v>1983</c:v>
                </c:pt>
                <c:pt idx="55">
                  <c:v>1984</c:v>
                </c:pt>
                <c:pt idx="56">
                  <c:v>1985</c:v>
                </c:pt>
                <c:pt idx="57">
                  <c:v>1986</c:v>
                </c:pt>
                <c:pt idx="58">
                  <c:v>1987</c:v>
                </c:pt>
                <c:pt idx="59">
                  <c:v>1988</c:v>
                </c:pt>
                <c:pt idx="60">
                  <c:v>1989</c:v>
                </c:pt>
                <c:pt idx="61">
                  <c:v>1990</c:v>
                </c:pt>
                <c:pt idx="62">
                  <c:v>1991</c:v>
                </c:pt>
                <c:pt idx="63">
                  <c:v>1992</c:v>
                </c:pt>
                <c:pt idx="64">
                  <c:v>1993</c:v>
                </c:pt>
                <c:pt idx="65">
                  <c:v>1994</c:v>
                </c:pt>
                <c:pt idx="66">
                  <c:v>1995</c:v>
                </c:pt>
                <c:pt idx="67">
                  <c:v>1996</c:v>
                </c:pt>
                <c:pt idx="68">
                  <c:v>1997</c:v>
                </c:pt>
                <c:pt idx="69">
                  <c:v>1998</c:v>
                </c:pt>
                <c:pt idx="70">
                  <c:v>1999</c:v>
                </c:pt>
                <c:pt idx="71">
                  <c:v>2000</c:v>
                </c:pt>
                <c:pt idx="72">
                  <c:v>2001</c:v>
                </c:pt>
                <c:pt idx="73">
                  <c:v>2002</c:v>
                </c:pt>
                <c:pt idx="74">
                  <c:v>2003</c:v>
                </c:pt>
                <c:pt idx="75">
                  <c:v>2004</c:v>
                </c:pt>
                <c:pt idx="76">
                  <c:v>2005</c:v>
                </c:pt>
                <c:pt idx="77">
                  <c:v>2006</c:v>
                </c:pt>
                <c:pt idx="78">
                  <c:v>2007</c:v>
                </c:pt>
                <c:pt idx="79">
                  <c:v>2008</c:v>
                </c:pt>
              </c:numCache>
            </c:numRef>
          </c:xVal>
          <c:yVal>
            <c:numRef>
              <c:f>'Books+articles 1925-2010'!$Y$191:$Y$270</c:f>
              <c:numCache>
                <c:formatCode>0.00</c:formatCode>
                <c:ptCount val="80"/>
                <c:pt idx="0">
                  <c:v>0.18019399367846986</c:v>
                </c:pt>
                <c:pt idx="1">
                  <c:v>0.16621875631900498</c:v>
                </c:pt>
                <c:pt idx="2">
                  <c:v>0.17173912054922225</c:v>
                </c:pt>
                <c:pt idx="3">
                  <c:v>0.19037322239707749</c:v>
                </c:pt>
                <c:pt idx="4">
                  <c:v>0.20574635672543576</c:v>
                </c:pt>
                <c:pt idx="5">
                  <c:v>0.1944301680380125</c:v>
                </c:pt>
                <c:pt idx="6">
                  <c:v>0.20769163085855419</c:v>
                </c:pt>
                <c:pt idx="7">
                  <c:v>0.21865030854450465</c:v>
                </c:pt>
                <c:pt idx="8">
                  <c:v>0.21174034171311018</c:v>
                </c:pt>
                <c:pt idx="9">
                  <c:v>0.2318770159727912</c:v>
                </c:pt>
                <c:pt idx="10">
                  <c:v>0.22654514813671756</c:v>
                </c:pt>
                <c:pt idx="11">
                  <c:v>0.2029779832131188</c:v>
                </c:pt>
                <c:pt idx="12">
                  <c:v>0.17029636886334298</c:v>
                </c:pt>
                <c:pt idx="13">
                  <c:v>0.14820518237942873</c:v>
                </c:pt>
                <c:pt idx="14">
                  <c:v>0.11156577587931045</c:v>
                </c:pt>
                <c:pt idx="15">
                  <c:v>0.13296186389887035</c:v>
                </c:pt>
                <c:pt idx="16">
                  <c:v>0.15765614771724176</c:v>
                </c:pt>
                <c:pt idx="17">
                  <c:v>0.17810675902750384</c:v>
                </c:pt>
                <c:pt idx="18">
                  <c:v>0.19555810495528567</c:v>
                </c:pt>
                <c:pt idx="19">
                  <c:v>0.22076550040815804</c:v>
                </c:pt>
                <c:pt idx="20">
                  <c:v>0.27204840323718632</c:v>
                </c:pt>
                <c:pt idx="21">
                  <c:v>0.33652778350604046</c:v>
                </c:pt>
                <c:pt idx="22">
                  <c:v>0.4017449616607614</c:v>
                </c:pt>
                <c:pt idx="23">
                  <c:v>0.46432529419657409</c:v>
                </c:pt>
                <c:pt idx="24">
                  <c:v>0.54853729765080561</c:v>
                </c:pt>
                <c:pt idx="25">
                  <c:v>0.56747144140255024</c:v>
                </c:pt>
                <c:pt idx="26">
                  <c:v>0.54326877788100136</c:v>
                </c:pt>
                <c:pt idx="27">
                  <c:v>0.51339652681642667</c:v>
                </c:pt>
                <c:pt idx="28">
                  <c:v>0.48911520699646116</c:v>
                </c:pt>
                <c:pt idx="29">
                  <c:v>0.46998340088756341</c:v>
                </c:pt>
                <c:pt idx="30">
                  <c:v>0.45415594643055957</c:v>
                </c:pt>
                <c:pt idx="31">
                  <c:v>0.44677030717158173</c:v>
                </c:pt>
                <c:pt idx="32">
                  <c:v>0.43605517466173427</c:v>
                </c:pt>
                <c:pt idx="33">
                  <c:v>0.4193734126197417</c:v>
                </c:pt>
                <c:pt idx="34">
                  <c:v>0.37597437062297395</c:v>
                </c:pt>
                <c:pt idx="35">
                  <c:v>0.34441717103068525</c:v>
                </c:pt>
                <c:pt idx="36">
                  <c:v>0.31310538193292636</c:v>
                </c:pt>
                <c:pt idx="37">
                  <c:v>0.31535594104149156</c:v>
                </c:pt>
                <c:pt idx="38">
                  <c:v>0.33533494172088141</c:v>
                </c:pt>
                <c:pt idx="39">
                  <c:v>0.3426016688264174</c:v>
                </c:pt>
                <c:pt idx="40">
                  <c:v>0.39138614578717351</c:v>
                </c:pt>
                <c:pt idx="41">
                  <c:v>0.44799970534798778</c:v>
                </c:pt>
                <c:pt idx="42">
                  <c:v>0.50543928159047113</c:v>
                </c:pt>
                <c:pt idx="43">
                  <c:v>0.55170826403134943</c:v>
                </c:pt>
                <c:pt idx="44">
                  <c:v>0.58429193883725328</c:v>
                </c:pt>
                <c:pt idx="45">
                  <c:v>0.57584898238849513</c:v>
                </c:pt>
                <c:pt idx="46">
                  <c:v>0.57876478431540568</c:v>
                </c:pt>
                <c:pt idx="47">
                  <c:v>0.54942683322372787</c:v>
                </c:pt>
                <c:pt idx="48">
                  <c:v>0.53036718058240606</c:v>
                </c:pt>
                <c:pt idx="49">
                  <c:v>0.54193058905245117</c:v>
                </c:pt>
                <c:pt idx="50">
                  <c:v>0.54790482415712105</c:v>
                </c:pt>
                <c:pt idx="51">
                  <c:v>0.57789915580434459</c:v>
                </c:pt>
                <c:pt idx="52">
                  <c:v>0.63219755076895112</c:v>
                </c:pt>
                <c:pt idx="53">
                  <c:v>0.66772551807672531</c:v>
                </c:pt>
                <c:pt idx="54">
                  <c:v>0.69075347534113574</c:v>
                </c:pt>
                <c:pt idx="55">
                  <c:v>0.74246341132882121</c:v>
                </c:pt>
                <c:pt idx="56">
                  <c:v>0.7575764589888111</c:v>
                </c:pt>
                <c:pt idx="57">
                  <c:v>0.7583410903139125</c:v>
                </c:pt>
                <c:pt idx="58">
                  <c:v>0.77164816635465638</c:v>
                </c:pt>
                <c:pt idx="59">
                  <c:v>0.79099806932524896</c:v>
                </c:pt>
                <c:pt idx="60">
                  <c:v>0.81065328456689112</c:v>
                </c:pt>
                <c:pt idx="61">
                  <c:v>0.80782517181277913</c:v>
                </c:pt>
                <c:pt idx="62">
                  <c:v>0.80726831258005782</c:v>
                </c:pt>
                <c:pt idx="63">
                  <c:v>0.83234128426754361</c:v>
                </c:pt>
                <c:pt idx="64">
                  <c:v>0.8472170495279242</c:v>
                </c:pt>
                <c:pt idx="65">
                  <c:v>0.8644050329849019</c:v>
                </c:pt>
                <c:pt idx="66">
                  <c:v>0.89172506296066201</c:v>
                </c:pt>
                <c:pt idx="67">
                  <c:v>0.92479499785150832</c:v>
                </c:pt>
                <c:pt idx="68">
                  <c:v>0.93686618391395937</c:v>
                </c:pt>
                <c:pt idx="69">
                  <c:v>0.89295181836497883</c:v>
                </c:pt>
                <c:pt idx="70">
                  <c:v>0.91033303908671293</c:v>
                </c:pt>
                <c:pt idx="71">
                  <c:v>0.97847773311996267</c:v>
                </c:pt>
                <c:pt idx="72">
                  <c:v>1.0148372225361526</c:v>
                </c:pt>
                <c:pt idx="73">
                  <c:v>1.0015711687912636</c:v>
                </c:pt>
                <c:pt idx="74">
                  <c:v>1.1529314949730183</c:v>
                </c:pt>
                <c:pt idx="75">
                  <c:v>1.2233882145699146</c:v>
                </c:pt>
                <c:pt idx="76">
                  <c:v>1.2341478596542048</c:v>
                </c:pt>
                <c:pt idx="77">
                  <c:v>1.2942865713004348</c:v>
                </c:pt>
                <c:pt idx="78">
                  <c:v>1.3118240275907942</c:v>
                </c:pt>
                <c:pt idx="79">
                  <c:v>1.3200223479943849</c:v>
                </c:pt>
              </c:numCache>
            </c:numRef>
          </c:yVal>
          <c:smooth val="1"/>
        </c:ser>
        <c:dLbls/>
        <c:axId val="74746496"/>
        <c:axId val="74748288"/>
      </c:scatterChart>
      <c:valAx>
        <c:axId val="74746496"/>
        <c:scaling>
          <c:orientation val="minMax"/>
          <c:max val="2010"/>
          <c:min val="1925"/>
        </c:scaling>
        <c:axPos val="b"/>
        <c:numFmt formatCode="@" sourceLinked="1"/>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74748288"/>
        <c:crosses val="autoZero"/>
        <c:crossBetween val="midCat"/>
        <c:majorUnit val="10"/>
      </c:valAx>
      <c:valAx>
        <c:axId val="74748288"/>
        <c:scaling>
          <c:orientation val="minMax"/>
        </c:scaling>
        <c:axPos val="l"/>
        <c:majorGridlines/>
        <c:numFmt formatCode="0.00" sourceLinked="1"/>
        <c:tickLblPos val="nextTo"/>
        <c:txPr>
          <a:bodyPr/>
          <a:lstStyle/>
          <a:p>
            <a:pPr>
              <a:defRPr sz="2000"/>
            </a:pPr>
            <a:endParaRPr lang="en-US"/>
          </a:p>
        </c:txPr>
        <c:crossAx val="74746496"/>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spPr>
            <a:ln w="28575">
              <a:noFill/>
            </a:ln>
          </c:spPr>
          <c:xVal>
            <c:numRef>
              <c:f>Sheet1!$A$6:$A$416</c:f>
              <c:numCache>
                <c:formatCode>General</c:formatCode>
                <c:ptCount val="411"/>
                <c:pt idx="0">
                  <c:v>1600</c:v>
                </c:pt>
                <c:pt idx="1">
                  <c:v>1601</c:v>
                </c:pt>
                <c:pt idx="2">
                  <c:v>1602</c:v>
                </c:pt>
                <c:pt idx="3">
                  <c:v>1603</c:v>
                </c:pt>
                <c:pt idx="4">
                  <c:v>1604</c:v>
                </c:pt>
                <c:pt idx="5">
                  <c:v>1605</c:v>
                </c:pt>
                <c:pt idx="6">
                  <c:v>1606</c:v>
                </c:pt>
                <c:pt idx="7">
                  <c:v>1607</c:v>
                </c:pt>
                <c:pt idx="8">
                  <c:v>1608</c:v>
                </c:pt>
                <c:pt idx="9">
                  <c:v>1609</c:v>
                </c:pt>
                <c:pt idx="10">
                  <c:v>1610</c:v>
                </c:pt>
                <c:pt idx="11">
                  <c:v>1611</c:v>
                </c:pt>
                <c:pt idx="12">
                  <c:v>1612</c:v>
                </c:pt>
                <c:pt idx="13">
                  <c:v>1613</c:v>
                </c:pt>
                <c:pt idx="14">
                  <c:v>1614</c:v>
                </c:pt>
                <c:pt idx="15">
                  <c:v>1615</c:v>
                </c:pt>
                <c:pt idx="16">
                  <c:v>1616</c:v>
                </c:pt>
                <c:pt idx="17">
                  <c:v>1617</c:v>
                </c:pt>
                <c:pt idx="18">
                  <c:v>1618</c:v>
                </c:pt>
                <c:pt idx="19">
                  <c:v>1619</c:v>
                </c:pt>
                <c:pt idx="20">
                  <c:v>1620</c:v>
                </c:pt>
                <c:pt idx="21">
                  <c:v>1621</c:v>
                </c:pt>
                <c:pt idx="22">
                  <c:v>1622</c:v>
                </c:pt>
                <c:pt idx="23">
                  <c:v>1623</c:v>
                </c:pt>
                <c:pt idx="24">
                  <c:v>1624</c:v>
                </c:pt>
                <c:pt idx="25">
                  <c:v>1625</c:v>
                </c:pt>
                <c:pt idx="26">
                  <c:v>1626</c:v>
                </c:pt>
                <c:pt idx="27">
                  <c:v>1627</c:v>
                </c:pt>
                <c:pt idx="28">
                  <c:v>1628</c:v>
                </c:pt>
                <c:pt idx="29">
                  <c:v>1629</c:v>
                </c:pt>
                <c:pt idx="30">
                  <c:v>1630</c:v>
                </c:pt>
                <c:pt idx="31">
                  <c:v>1631</c:v>
                </c:pt>
                <c:pt idx="32">
                  <c:v>1632</c:v>
                </c:pt>
                <c:pt idx="33">
                  <c:v>1633</c:v>
                </c:pt>
                <c:pt idx="34">
                  <c:v>1634</c:v>
                </c:pt>
                <c:pt idx="35">
                  <c:v>1635</c:v>
                </c:pt>
                <c:pt idx="36">
                  <c:v>1636</c:v>
                </c:pt>
                <c:pt idx="37">
                  <c:v>1637</c:v>
                </c:pt>
                <c:pt idx="38">
                  <c:v>1638</c:v>
                </c:pt>
                <c:pt idx="39">
                  <c:v>1639</c:v>
                </c:pt>
                <c:pt idx="40">
                  <c:v>1640</c:v>
                </c:pt>
                <c:pt idx="41">
                  <c:v>1641</c:v>
                </c:pt>
                <c:pt idx="42">
                  <c:v>1642</c:v>
                </c:pt>
                <c:pt idx="43">
                  <c:v>1643</c:v>
                </c:pt>
                <c:pt idx="44">
                  <c:v>1644</c:v>
                </c:pt>
                <c:pt idx="45">
                  <c:v>1645</c:v>
                </c:pt>
                <c:pt idx="46">
                  <c:v>1646</c:v>
                </c:pt>
                <c:pt idx="47">
                  <c:v>1647</c:v>
                </c:pt>
                <c:pt idx="48">
                  <c:v>1648</c:v>
                </c:pt>
                <c:pt idx="49">
                  <c:v>1649</c:v>
                </c:pt>
                <c:pt idx="50">
                  <c:v>1650</c:v>
                </c:pt>
                <c:pt idx="51">
                  <c:v>1651</c:v>
                </c:pt>
                <c:pt idx="52">
                  <c:v>1652</c:v>
                </c:pt>
                <c:pt idx="53">
                  <c:v>1653</c:v>
                </c:pt>
                <c:pt idx="54">
                  <c:v>1654</c:v>
                </c:pt>
                <c:pt idx="55">
                  <c:v>1655</c:v>
                </c:pt>
                <c:pt idx="56">
                  <c:v>1656</c:v>
                </c:pt>
                <c:pt idx="57">
                  <c:v>1657</c:v>
                </c:pt>
                <c:pt idx="58">
                  <c:v>1658</c:v>
                </c:pt>
                <c:pt idx="59">
                  <c:v>1659</c:v>
                </c:pt>
                <c:pt idx="60">
                  <c:v>1660</c:v>
                </c:pt>
                <c:pt idx="61">
                  <c:v>1661</c:v>
                </c:pt>
                <c:pt idx="62">
                  <c:v>1662</c:v>
                </c:pt>
                <c:pt idx="63">
                  <c:v>1663</c:v>
                </c:pt>
                <c:pt idx="64">
                  <c:v>1664</c:v>
                </c:pt>
                <c:pt idx="65">
                  <c:v>1665</c:v>
                </c:pt>
                <c:pt idx="66">
                  <c:v>1666</c:v>
                </c:pt>
                <c:pt idx="67">
                  <c:v>1667</c:v>
                </c:pt>
                <c:pt idx="68">
                  <c:v>1668</c:v>
                </c:pt>
                <c:pt idx="69">
                  <c:v>1669</c:v>
                </c:pt>
                <c:pt idx="70">
                  <c:v>1670</c:v>
                </c:pt>
                <c:pt idx="71">
                  <c:v>1671</c:v>
                </c:pt>
                <c:pt idx="72">
                  <c:v>1672</c:v>
                </c:pt>
                <c:pt idx="73">
                  <c:v>1673</c:v>
                </c:pt>
                <c:pt idx="74">
                  <c:v>1674</c:v>
                </c:pt>
                <c:pt idx="75">
                  <c:v>1675</c:v>
                </c:pt>
                <c:pt idx="76">
                  <c:v>1676</c:v>
                </c:pt>
                <c:pt idx="77">
                  <c:v>1677</c:v>
                </c:pt>
                <c:pt idx="78">
                  <c:v>1678</c:v>
                </c:pt>
                <c:pt idx="79">
                  <c:v>1679</c:v>
                </c:pt>
                <c:pt idx="80">
                  <c:v>1680</c:v>
                </c:pt>
                <c:pt idx="81">
                  <c:v>1681</c:v>
                </c:pt>
                <c:pt idx="82">
                  <c:v>1682</c:v>
                </c:pt>
                <c:pt idx="83">
                  <c:v>1683</c:v>
                </c:pt>
                <c:pt idx="84">
                  <c:v>1684</c:v>
                </c:pt>
                <c:pt idx="85">
                  <c:v>1685</c:v>
                </c:pt>
                <c:pt idx="86">
                  <c:v>1686</c:v>
                </c:pt>
                <c:pt idx="87">
                  <c:v>1687</c:v>
                </c:pt>
                <c:pt idx="88">
                  <c:v>1688</c:v>
                </c:pt>
                <c:pt idx="89">
                  <c:v>1689</c:v>
                </c:pt>
                <c:pt idx="90">
                  <c:v>1690</c:v>
                </c:pt>
                <c:pt idx="91">
                  <c:v>1691</c:v>
                </c:pt>
                <c:pt idx="92">
                  <c:v>1692</c:v>
                </c:pt>
                <c:pt idx="93">
                  <c:v>1693</c:v>
                </c:pt>
                <c:pt idx="94">
                  <c:v>1694</c:v>
                </c:pt>
                <c:pt idx="95">
                  <c:v>1695</c:v>
                </c:pt>
                <c:pt idx="96">
                  <c:v>1696</c:v>
                </c:pt>
                <c:pt idx="97">
                  <c:v>1697</c:v>
                </c:pt>
                <c:pt idx="98">
                  <c:v>1698</c:v>
                </c:pt>
                <c:pt idx="99">
                  <c:v>1699</c:v>
                </c:pt>
                <c:pt idx="100">
                  <c:v>1700</c:v>
                </c:pt>
                <c:pt idx="101">
                  <c:v>1701</c:v>
                </c:pt>
                <c:pt idx="102">
                  <c:v>1702</c:v>
                </c:pt>
                <c:pt idx="103">
                  <c:v>1703</c:v>
                </c:pt>
                <c:pt idx="104">
                  <c:v>1704</c:v>
                </c:pt>
                <c:pt idx="105">
                  <c:v>1705</c:v>
                </c:pt>
                <c:pt idx="106">
                  <c:v>1706</c:v>
                </c:pt>
                <c:pt idx="107">
                  <c:v>1707</c:v>
                </c:pt>
                <c:pt idx="108">
                  <c:v>1708</c:v>
                </c:pt>
                <c:pt idx="109">
                  <c:v>1709</c:v>
                </c:pt>
                <c:pt idx="110">
                  <c:v>1710</c:v>
                </c:pt>
                <c:pt idx="111">
                  <c:v>1711</c:v>
                </c:pt>
                <c:pt idx="112">
                  <c:v>1712</c:v>
                </c:pt>
                <c:pt idx="113">
                  <c:v>1713</c:v>
                </c:pt>
                <c:pt idx="114">
                  <c:v>1714</c:v>
                </c:pt>
                <c:pt idx="115">
                  <c:v>1715</c:v>
                </c:pt>
                <c:pt idx="116">
                  <c:v>1716</c:v>
                </c:pt>
                <c:pt idx="117">
                  <c:v>1717</c:v>
                </c:pt>
                <c:pt idx="118">
                  <c:v>1718</c:v>
                </c:pt>
                <c:pt idx="119">
                  <c:v>1719</c:v>
                </c:pt>
                <c:pt idx="120">
                  <c:v>1720</c:v>
                </c:pt>
                <c:pt idx="121">
                  <c:v>1721</c:v>
                </c:pt>
                <c:pt idx="122">
                  <c:v>1722</c:v>
                </c:pt>
                <c:pt idx="123">
                  <c:v>1723</c:v>
                </c:pt>
                <c:pt idx="124">
                  <c:v>1724</c:v>
                </c:pt>
                <c:pt idx="125">
                  <c:v>1725</c:v>
                </c:pt>
                <c:pt idx="126">
                  <c:v>1726</c:v>
                </c:pt>
                <c:pt idx="127">
                  <c:v>1727</c:v>
                </c:pt>
                <c:pt idx="128">
                  <c:v>1728</c:v>
                </c:pt>
                <c:pt idx="129">
                  <c:v>1729</c:v>
                </c:pt>
                <c:pt idx="130">
                  <c:v>1730</c:v>
                </c:pt>
                <c:pt idx="131">
                  <c:v>1731</c:v>
                </c:pt>
                <c:pt idx="132">
                  <c:v>1732</c:v>
                </c:pt>
                <c:pt idx="133">
                  <c:v>1733</c:v>
                </c:pt>
                <c:pt idx="134">
                  <c:v>1734</c:v>
                </c:pt>
                <c:pt idx="135">
                  <c:v>1735</c:v>
                </c:pt>
                <c:pt idx="136">
                  <c:v>1736</c:v>
                </c:pt>
                <c:pt idx="137">
                  <c:v>1737</c:v>
                </c:pt>
                <c:pt idx="138">
                  <c:v>1738</c:v>
                </c:pt>
                <c:pt idx="139">
                  <c:v>1739</c:v>
                </c:pt>
                <c:pt idx="140">
                  <c:v>1740</c:v>
                </c:pt>
                <c:pt idx="141">
                  <c:v>1741</c:v>
                </c:pt>
                <c:pt idx="142">
                  <c:v>1742</c:v>
                </c:pt>
                <c:pt idx="143">
                  <c:v>1743</c:v>
                </c:pt>
                <c:pt idx="144">
                  <c:v>1744</c:v>
                </c:pt>
                <c:pt idx="145">
                  <c:v>1745</c:v>
                </c:pt>
                <c:pt idx="146">
                  <c:v>1746</c:v>
                </c:pt>
                <c:pt idx="147">
                  <c:v>1747</c:v>
                </c:pt>
                <c:pt idx="148">
                  <c:v>1748</c:v>
                </c:pt>
                <c:pt idx="149">
                  <c:v>1749</c:v>
                </c:pt>
                <c:pt idx="150">
                  <c:v>1750</c:v>
                </c:pt>
                <c:pt idx="151">
                  <c:v>1751</c:v>
                </c:pt>
                <c:pt idx="152">
                  <c:v>1752</c:v>
                </c:pt>
                <c:pt idx="153">
                  <c:v>1753</c:v>
                </c:pt>
                <c:pt idx="154">
                  <c:v>1754</c:v>
                </c:pt>
                <c:pt idx="155">
                  <c:v>1755</c:v>
                </c:pt>
                <c:pt idx="156">
                  <c:v>1756</c:v>
                </c:pt>
                <c:pt idx="157">
                  <c:v>1757</c:v>
                </c:pt>
                <c:pt idx="158">
                  <c:v>1758</c:v>
                </c:pt>
                <c:pt idx="159">
                  <c:v>1759</c:v>
                </c:pt>
                <c:pt idx="160">
                  <c:v>1760</c:v>
                </c:pt>
                <c:pt idx="161">
                  <c:v>1761</c:v>
                </c:pt>
                <c:pt idx="162">
                  <c:v>1762</c:v>
                </c:pt>
                <c:pt idx="163">
                  <c:v>1763</c:v>
                </c:pt>
                <c:pt idx="164">
                  <c:v>1764</c:v>
                </c:pt>
                <c:pt idx="165">
                  <c:v>1765</c:v>
                </c:pt>
                <c:pt idx="166">
                  <c:v>1766</c:v>
                </c:pt>
                <c:pt idx="167">
                  <c:v>1767</c:v>
                </c:pt>
                <c:pt idx="168">
                  <c:v>1768</c:v>
                </c:pt>
                <c:pt idx="169">
                  <c:v>1769</c:v>
                </c:pt>
                <c:pt idx="170">
                  <c:v>1770</c:v>
                </c:pt>
                <c:pt idx="171">
                  <c:v>1771</c:v>
                </c:pt>
                <c:pt idx="172">
                  <c:v>1772</c:v>
                </c:pt>
                <c:pt idx="173">
                  <c:v>1773</c:v>
                </c:pt>
                <c:pt idx="174">
                  <c:v>1774</c:v>
                </c:pt>
                <c:pt idx="175">
                  <c:v>1775</c:v>
                </c:pt>
                <c:pt idx="176">
                  <c:v>1776</c:v>
                </c:pt>
                <c:pt idx="177">
                  <c:v>1777</c:v>
                </c:pt>
                <c:pt idx="178">
                  <c:v>1778</c:v>
                </c:pt>
                <c:pt idx="179">
                  <c:v>1779</c:v>
                </c:pt>
                <c:pt idx="180">
                  <c:v>1780</c:v>
                </c:pt>
                <c:pt idx="181">
                  <c:v>1781</c:v>
                </c:pt>
                <c:pt idx="182">
                  <c:v>1782</c:v>
                </c:pt>
                <c:pt idx="183">
                  <c:v>1783</c:v>
                </c:pt>
                <c:pt idx="184">
                  <c:v>1784</c:v>
                </c:pt>
                <c:pt idx="185">
                  <c:v>1785</c:v>
                </c:pt>
                <c:pt idx="186">
                  <c:v>1786</c:v>
                </c:pt>
                <c:pt idx="187">
                  <c:v>1787</c:v>
                </c:pt>
                <c:pt idx="188">
                  <c:v>1788</c:v>
                </c:pt>
                <c:pt idx="189">
                  <c:v>1789</c:v>
                </c:pt>
                <c:pt idx="190">
                  <c:v>1790</c:v>
                </c:pt>
                <c:pt idx="191">
                  <c:v>1791</c:v>
                </c:pt>
                <c:pt idx="192">
                  <c:v>1792</c:v>
                </c:pt>
                <c:pt idx="193">
                  <c:v>1793</c:v>
                </c:pt>
                <c:pt idx="194">
                  <c:v>1794</c:v>
                </c:pt>
                <c:pt idx="195">
                  <c:v>1795</c:v>
                </c:pt>
                <c:pt idx="196">
                  <c:v>1796</c:v>
                </c:pt>
                <c:pt idx="197">
                  <c:v>1797</c:v>
                </c:pt>
                <c:pt idx="198">
                  <c:v>1798</c:v>
                </c:pt>
                <c:pt idx="199">
                  <c:v>1799</c:v>
                </c:pt>
                <c:pt idx="200">
                  <c:v>1800</c:v>
                </c:pt>
                <c:pt idx="201">
                  <c:v>1801</c:v>
                </c:pt>
                <c:pt idx="202">
                  <c:v>1802</c:v>
                </c:pt>
                <c:pt idx="203">
                  <c:v>1803</c:v>
                </c:pt>
                <c:pt idx="204">
                  <c:v>1804</c:v>
                </c:pt>
                <c:pt idx="205">
                  <c:v>1805</c:v>
                </c:pt>
                <c:pt idx="206">
                  <c:v>1806</c:v>
                </c:pt>
                <c:pt idx="207">
                  <c:v>1807</c:v>
                </c:pt>
                <c:pt idx="208">
                  <c:v>1808</c:v>
                </c:pt>
                <c:pt idx="209">
                  <c:v>1809</c:v>
                </c:pt>
                <c:pt idx="210">
                  <c:v>1810</c:v>
                </c:pt>
                <c:pt idx="211">
                  <c:v>1811</c:v>
                </c:pt>
                <c:pt idx="212">
                  <c:v>1812</c:v>
                </c:pt>
                <c:pt idx="213">
                  <c:v>1813</c:v>
                </c:pt>
                <c:pt idx="214">
                  <c:v>1814</c:v>
                </c:pt>
                <c:pt idx="215">
                  <c:v>1815</c:v>
                </c:pt>
                <c:pt idx="216">
                  <c:v>1816</c:v>
                </c:pt>
                <c:pt idx="217">
                  <c:v>1817</c:v>
                </c:pt>
                <c:pt idx="218">
                  <c:v>1818</c:v>
                </c:pt>
                <c:pt idx="219">
                  <c:v>1819</c:v>
                </c:pt>
                <c:pt idx="220">
                  <c:v>1820</c:v>
                </c:pt>
                <c:pt idx="221">
                  <c:v>1821</c:v>
                </c:pt>
                <c:pt idx="222">
                  <c:v>1822</c:v>
                </c:pt>
                <c:pt idx="223">
                  <c:v>1823</c:v>
                </c:pt>
                <c:pt idx="224">
                  <c:v>1824</c:v>
                </c:pt>
                <c:pt idx="225">
                  <c:v>1825</c:v>
                </c:pt>
                <c:pt idx="226">
                  <c:v>1826</c:v>
                </c:pt>
                <c:pt idx="227">
                  <c:v>1827</c:v>
                </c:pt>
                <c:pt idx="228">
                  <c:v>1828</c:v>
                </c:pt>
                <c:pt idx="229">
                  <c:v>1829</c:v>
                </c:pt>
                <c:pt idx="230">
                  <c:v>1830</c:v>
                </c:pt>
                <c:pt idx="231">
                  <c:v>1831</c:v>
                </c:pt>
                <c:pt idx="232">
                  <c:v>1832</c:v>
                </c:pt>
                <c:pt idx="233">
                  <c:v>1833</c:v>
                </c:pt>
                <c:pt idx="234">
                  <c:v>1834</c:v>
                </c:pt>
                <c:pt idx="235">
                  <c:v>1835</c:v>
                </c:pt>
                <c:pt idx="236">
                  <c:v>1836</c:v>
                </c:pt>
                <c:pt idx="237">
                  <c:v>1837</c:v>
                </c:pt>
                <c:pt idx="238">
                  <c:v>1838</c:v>
                </c:pt>
                <c:pt idx="239">
                  <c:v>1839</c:v>
                </c:pt>
                <c:pt idx="240">
                  <c:v>1840</c:v>
                </c:pt>
                <c:pt idx="241">
                  <c:v>1841</c:v>
                </c:pt>
                <c:pt idx="242">
                  <c:v>1842</c:v>
                </c:pt>
                <c:pt idx="243">
                  <c:v>1843</c:v>
                </c:pt>
                <c:pt idx="244">
                  <c:v>1844</c:v>
                </c:pt>
                <c:pt idx="245">
                  <c:v>1845</c:v>
                </c:pt>
                <c:pt idx="246">
                  <c:v>1846</c:v>
                </c:pt>
                <c:pt idx="247">
                  <c:v>1847</c:v>
                </c:pt>
                <c:pt idx="248">
                  <c:v>1848</c:v>
                </c:pt>
                <c:pt idx="249">
                  <c:v>1849</c:v>
                </c:pt>
                <c:pt idx="250">
                  <c:v>1850</c:v>
                </c:pt>
                <c:pt idx="251">
                  <c:v>1851</c:v>
                </c:pt>
                <c:pt idx="252">
                  <c:v>1852</c:v>
                </c:pt>
                <c:pt idx="253">
                  <c:v>1853</c:v>
                </c:pt>
                <c:pt idx="254">
                  <c:v>1854</c:v>
                </c:pt>
                <c:pt idx="255">
                  <c:v>1855</c:v>
                </c:pt>
                <c:pt idx="256">
                  <c:v>1856</c:v>
                </c:pt>
                <c:pt idx="257">
                  <c:v>1857</c:v>
                </c:pt>
                <c:pt idx="258">
                  <c:v>1858</c:v>
                </c:pt>
                <c:pt idx="259">
                  <c:v>1859</c:v>
                </c:pt>
                <c:pt idx="260">
                  <c:v>1860</c:v>
                </c:pt>
                <c:pt idx="261">
                  <c:v>1861</c:v>
                </c:pt>
                <c:pt idx="262">
                  <c:v>1862</c:v>
                </c:pt>
                <c:pt idx="263">
                  <c:v>1863</c:v>
                </c:pt>
                <c:pt idx="264">
                  <c:v>1864</c:v>
                </c:pt>
                <c:pt idx="265">
                  <c:v>1865</c:v>
                </c:pt>
                <c:pt idx="266">
                  <c:v>1866</c:v>
                </c:pt>
                <c:pt idx="267">
                  <c:v>1867</c:v>
                </c:pt>
                <c:pt idx="268">
                  <c:v>1868</c:v>
                </c:pt>
                <c:pt idx="269">
                  <c:v>1869</c:v>
                </c:pt>
                <c:pt idx="270">
                  <c:v>1870</c:v>
                </c:pt>
                <c:pt idx="271">
                  <c:v>1871</c:v>
                </c:pt>
                <c:pt idx="272">
                  <c:v>1872</c:v>
                </c:pt>
                <c:pt idx="273">
                  <c:v>1873</c:v>
                </c:pt>
                <c:pt idx="274">
                  <c:v>1874</c:v>
                </c:pt>
                <c:pt idx="275">
                  <c:v>1875</c:v>
                </c:pt>
                <c:pt idx="276">
                  <c:v>1876</c:v>
                </c:pt>
                <c:pt idx="277">
                  <c:v>1877</c:v>
                </c:pt>
                <c:pt idx="278">
                  <c:v>1878</c:v>
                </c:pt>
                <c:pt idx="279">
                  <c:v>1879</c:v>
                </c:pt>
                <c:pt idx="280">
                  <c:v>1880</c:v>
                </c:pt>
                <c:pt idx="281">
                  <c:v>1881</c:v>
                </c:pt>
                <c:pt idx="282">
                  <c:v>1882</c:v>
                </c:pt>
                <c:pt idx="283">
                  <c:v>1883</c:v>
                </c:pt>
                <c:pt idx="284">
                  <c:v>1884</c:v>
                </c:pt>
                <c:pt idx="285">
                  <c:v>1885</c:v>
                </c:pt>
                <c:pt idx="286">
                  <c:v>1886</c:v>
                </c:pt>
                <c:pt idx="287">
                  <c:v>1887</c:v>
                </c:pt>
                <c:pt idx="288">
                  <c:v>1888</c:v>
                </c:pt>
                <c:pt idx="289">
                  <c:v>1889</c:v>
                </c:pt>
                <c:pt idx="290">
                  <c:v>1890</c:v>
                </c:pt>
                <c:pt idx="291">
                  <c:v>1891</c:v>
                </c:pt>
                <c:pt idx="292">
                  <c:v>1892</c:v>
                </c:pt>
                <c:pt idx="293">
                  <c:v>1893</c:v>
                </c:pt>
                <c:pt idx="294">
                  <c:v>1894</c:v>
                </c:pt>
                <c:pt idx="295">
                  <c:v>1895</c:v>
                </c:pt>
                <c:pt idx="296">
                  <c:v>1896</c:v>
                </c:pt>
                <c:pt idx="297">
                  <c:v>1897</c:v>
                </c:pt>
                <c:pt idx="298">
                  <c:v>1898</c:v>
                </c:pt>
                <c:pt idx="299">
                  <c:v>1899</c:v>
                </c:pt>
                <c:pt idx="300">
                  <c:v>1900</c:v>
                </c:pt>
                <c:pt idx="301">
                  <c:v>1901</c:v>
                </c:pt>
                <c:pt idx="302">
                  <c:v>1902</c:v>
                </c:pt>
                <c:pt idx="303">
                  <c:v>1903</c:v>
                </c:pt>
                <c:pt idx="304">
                  <c:v>1904</c:v>
                </c:pt>
                <c:pt idx="305">
                  <c:v>1905</c:v>
                </c:pt>
                <c:pt idx="306">
                  <c:v>1906</c:v>
                </c:pt>
                <c:pt idx="307">
                  <c:v>1907</c:v>
                </c:pt>
                <c:pt idx="308">
                  <c:v>1908</c:v>
                </c:pt>
                <c:pt idx="309">
                  <c:v>1909</c:v>
                </c:pt>
                <c:pt idx="310">
                  <c:v>1910</c:v>
                </c:pt>
                <c:pt idx="311">
                  <c:v>1911</c:v>
                </c:pt>
                <c:pt idx="312">
                  <c:v>1912</c:v>
                </c:pt>
                <c:pt idx="313">
                  <c:v>1913</c:v>
                </c:pt>
                <c:pt idx="314">
                  <c:v>1914</c:v>
                </c:pt>
                <c:pt idx="315">
                  <c:v>1915</c:v>
                </c:pt>
                <c:pt idx="316">
                  <c:v>1916</c:v>
                </c:pt>
                <c:pt idx="317">
                  <c:v>1917</c:v>
                </c:pt>
                <c:pt idx="318">
                  <c:v>1918</c:v>
                </c:pt>
                <c:pt idx="319">
                  <c:v>1919</c:v>
                </c:pt>
                <c:pt idx="320">
                  <c:v>1920</c:v>
                </c:pt>
                <c:pt idx="321">
                  <c:v>1921</c:v>
                </c:pt>
                <c:pt idx="322">
                  <c:v>1922</c:v>
                </c:pt>
                <c:pt idx="323">
                  <c:v>1923</c:v>
                </c:pt>
                <c:pt idx="324">
                  <c:v>1924</c:v>
                </c:pt>
                <c:pt idx="325">
                  <c:v>1925</c:v>
                </c:pt>
                <c:pt idx="326">
                  <c:v>1926</c:v>
                </c:pt>
                <c:pt idx="327">
                  <c:v>1927</c:v>
                </c:pt>
                <c:pt idx="328">
                  <c:v>1928</c:v>
                </c:pt>
                <c:pt idx="329">
                  <c:v>1929</c:v>
                </c:pt>
                <c:pt idx="330">
                  <c:v>1930</c:v>
                </c:pt>
                <c:pt idx="331">
                  <c:v>1931</c:v>
                </c:pt>
                <c:pt idx="332">
                  <c:v>1932</c:v>
                </c:pt>
                <c:pt idx="333">
                  <c:v>1933</c:v>
                </c:pt>
                <c:pt idx="334">
                  <c:v>1934</c:v>
                </c:pt>
                <c:pt idx="335">
                  <c:v>1935</c:v>
                </c:pt>
                <c:pt idx="336">
                  <c:v>1936</c:v>
                </c:pt>
                <c:pt idx="337">
                  <c:v>1937</c:v>
                </c:pt>
                <c:pt idx="338">
                  <c:v>1938</c:v>
                </c:pt>
                <c:pt idx="339">
                  <c:v>1939</c:v>
                </c:pt>
                <c:pt idx="340">
                  <c:v>1940</c:v>
                </c:pt>
                <c:pt idx="341">
                  <c:v>1941</c:v>
                </c:pt>
                <c:pt idx="342">
                  <c:v>1942</c:v>
                </c:pt>
                <c:pt idx="343">
                  <c:v>1943</c:v>
                </c:pt>
                <c:pt idx="344">
                  <c:v>1944</c:v>
                </c:pt>
                <c:pt idx="345">
                  <c:v>1945</c:v>
                </c:pt>
                <c:pt idx="346">
                  <c:v>1946</c:v>
                </c:pt>
                <c:pt idx="347">
                  <c:v>1947</c:v>
                </c:pt>
                <c:pt idx="348">
                  <c:v>1948</c:v>
                </c:pt>
                <c:pt idx="349">
                  <c:v>1949</c:v>
                </c:pt>
                <c:pt idx="350">
                  <c:v>1950</c:v>
                </c:pt>
                <c:pt idx="351">
                  <c:v>1951</c:v>
                </c:pt>
                <c:pt idx="352">
                  <c:v>1952</c:v>
                </c:pt>
                <c:pt idx="353">
                  <c:v>1953</c:v>
                </c:pt>
                <c:pt idx="354">
                  <c:v>1954</c:v>
                </c:pt>
                <c:pt idx="355">
                  <c:v>1955</c:v>
                </c:pt>
                <c:pt idx="356">
                  <c:v>1956</c:v>
                </c:pt>
                <c:pt idx="357">
                  <c:v>1957</c:v>
                </c:pt>
                <c:pt idx="358">
                  <c:v>1958</c:v>
                </c:pt>
                <c:pt idx="359">
                  <c:v>1959</c:v>
                </c:pt>
                <c:pt idx="360">
                  <c:v>1960</c:v>
                </c:pt>
                <c:pt idx="361">
                  <c:v>1961</c:v>
                </c:pt>
                <c:pt idx="362">
                  <c:v>1962</c:v>
                </c:pt>
                <c:pt idx="363">
                  <c:v>1963</c:v>
                </c:pt>
                <c:pt idx="364">
                  <c:v>1964</c:v>
                </c:pt>
                <c:pt idx="365">
                  <c:v>1965</c:v>
                </c:pt>
                <c:pt idx="366">
                  <c:v>1966</c:v>
                </c:pt>
                <c:pt idx="367">
                  <c:v>1967</c:v>
                </c:pt>
                <c:pt idx="368">
                  <c:v>1968</c:v>
                </c:pt>
                <c:pt idx="369">
                  <c:v>1969</c:v>
                </c:pt>
                <c:pt idx="370">
                  <c:v>1970</c:v>
                </c:pt>
                <c:pt idx="371">
                  <c:v>1971</c:v>
                </c:pt>
                <c:pt idx="372">
                  <c:v>1972</c:v>
                </c:pt>
                <c:pt idx="373">
                  <c:v>1973</c:v>
                </c:pt>
                <c:pt idx="374">
                  <c:v>1974</c:v>
                </c:pt>
                <c:pt idx="375">
                  <c:v>1975</c:v>
                </c:pt>
                <c:pt idx="376">
                  <c:v>1976</c:v>
                </c:pt>
                <c:pt idx="377">
                  <c:v>1977</c:v>
                </c:pt>
                <c:pt idx="378">
                  <c:v>1978</c:v>
                </c:pt>
                <c:pt idx="379">
                  <c:v>1979</c:v>
                </c:pt>
                <c:pt idx="380">
                  <c:v>1980</c:v>
                </c:pt>
                <c:pt idx="381">
                  <c:v>1981</c:v>
                </c:pt>
                <c:pt idx="382">
                  <c:v>1982</c:v>
                </c:pt>
                <c:pt idx="383">
                  <c:v>1983</c:v>
                </c:pt>
                <c:pt idx="384">
                  <c:v>1984</c:v>
                </c:pt>
                <c:pt idx="385">
                  <c:v>1985</c:v>
                </c:pt>
                <c:pt idx="386">
                  <c:v>1986</c:v>
                </c:pt>
                <c:pt idx="387">
                  <c:v>1987</c:v>
                </c:pt>
                <c:pt idx="388">
                  <c:v>1988</c:v>
                </c:pt>
                <c:pt idx="389">
                  <c:v>1989</c:v>
                </c:pt>
                <c:pt idx="390">
                  <c:v>1990</c:v>
                </c:pt>
                <c:pt idx="391">
                  <c:v>1991</c:v>
                </c:pt>
                <c:pt idx="392">
                  <c:v>1992</c:v>
                </c:pt>
                <c:pt idx="393">
                  <c:v>1993</c:v>
                </c:pt>
                <c:pt idx="394">
                  <c:v>1994</c:v>
                </c:pt>
                <c:pt idx="395">
                  <c:v>1995</c:v>
                </c:pt>
                <c:pt idx="396">
                  <c:v>1996</c:v>
                </c:pt>
                <c:pt idx="397">
                  <c:v>1997</c:v>
                </c:pt>
                <c:pt idx="398">
                  <c:v>1998</c:v>
                </c:pt>
                <c:pt idx="399">
                  <c:v>1999</c:v>
                </c:pt>
                <c:pt idx="400">
                  <c:v>2000</c:v>
                </c:pt>
                <c:pt idx="401">
                  <c:v>2001</c:v>
                </c:pt>
                <c:pt idx="402">
                  <c:v>2002</c:v>
                </c:pt>
                <c:pt idx="403">
                  <c:v>2003</c:v>
                </c:pt>
                <c:pt idx="404">
                  <c:v>2004</c:v>
                </c:pt>
                <c:pt idx="405">
                  <c:v>2005</c:v>
                </c:pt>
                <c:pt idx="406">
                  <c:v>2006</c:v>
                </c:pt>
                <c:pt idx="407">
                  <c:v>2007</c:v>
                </c:pt>
                <c:pt idx="408">
                  <c:v>2008</c:v>
                </c:pt>
                <c:pt idx="409">
                  <c:v>2009</c:v>
                </c:pt>
                <c:pt idx="410">
                  <c:v>2010</c:v>
                </c:pt>
              </c:numCache>
            </c:numRef>
          </c:xVal>
          <c:yVal>
            <c:numRef>
              <c:f>Sheet1!$C$6:$C$416</c:f>
              <c:numCache>
                <c:formatCode>#,##0</c:formatCode>
                <c:ptCount val="411"/>
                <c:pt idx="0">
                  <c:v>6202</c:v>
                </c:pt>
                <c:pt idx="1">
                  <c:v>6200</c:v>
                </c:pt>
                <c:pt idx="2">
                  <c:v>6539</c:v>
                </c:pt>
                <c:pt idx="3">
                  <c:v>6940</c:v>
                </c:pt>
                <c:pt idx="4">
                  <c:v>7398</c:v>
                </c:pt>
                <c:pt idx="5">
                  <c:v>6669</c:v>
                </c:pt>
                <c:pt idx="6">
                  <c:v>7037</c:v>
                </c:pt>
                <c:pt idx="7">
                  <c:v>6454</c:v>
                </c:pt>
                <c:pt idx="8">
                  <c:v>6161</c:v>
                </c:pt>
                <c:pt idx="9">
                  <c:v>7166</c:v>
                </c:pt>
                <c:pt idx="10">
                  <c:v>7611</c:v>
                </c:pt>
                <c:pt idx="11">
                  <c:v>7011</c:v>
                </c:pt>
                <c:pt idx="12">
                  <c:v>6717</c:v>
                </c:pt>
                <c:pt idx="13">
                  <c:v>6494</c:v>
                </c:pt>
                <c:pt idx="14">
                  <c:v>6263</c:v>
                </c:pt>
                <c:pt idx="15">
                  <c:v>6823</c:v>
                </c:pt>
                <c:pt idx="16">
                  <c:v>6461</c:v>
                </c:pt>
                <c:pt idx="17">
                  <c:v>7132</c:v>
                </c:pt>
                <c:pt idx="18">
                  <c:v>7138</c:v>
                </c:pt>
                <c:pt idx="19">
                  <c:v>6571</c:v>
                </c:pt>
                <c:pt idx="20">
                  <c:v>7700</c:v>
                </c:pt>
                <c:pt idx="21">
                  <c:v>7749</c:v>
                </c:pt>
                <c:pt idx="22">
                  <c:v>6805</c:v>
                </c:pt>
                <c:pt idx="23">
                  <c:v>6791</c:v>
                </c:pt>
                <c:pt idx="24">
                  <c:v>7668</c:v>
                </c:pt>
                <c:pt idx="25">
                  <c:v>7729</c:v>
                </c:pt>
                <c:pt idx="26">
                  <c:v>7345</c:v>
                </c:pt>
                <c:pt idx="27">
                  <c:v>7409</c:v>
                </c:pt>
                <c:pt idx="28">
                  <c:v>8497</c:v>
                </c:pt>
                <c:pt idx="29">
                  <c:v>6342</c:v>
                </c:pt>
                <c:pt idx="30">
                  <c:v>6261</c:v>
                </c:pt>
                <c:pt idx="31">
                  <c:v>6371</c:v>
                </c:pt>
                <c:pt idx="32">
                  <c:v>7249</c:v>
                </c:pt>
                <c:pt idx="33">
                  <c:v>6842</c:v>
                </c:pt>
                <c:pt idx="34">
                  <c:v>7009</c:v>
                </c:pt>
                <c:pt idx="35">
                  <c:v>7284</c:v>
                </c:pt>
                <c:pt idx="36">
                  <c:v>6924</c:v>
                </c:pt>
                <c:pt idx="37">
                  <c:v>6835</c:v>
                </c:pt>
                <c:pt idx="38">
                  <c:v>7477</c:v>
                </c:pt>
                <c:pt idx="39">
                  <c:v>7614</c:v>
                </c:pt>
                <c:pt idx="40">
                  <c:v>7816</c:v>
                </c:pt>
                <c:pt idx="41">
                  <c:v>6857</c:v>
                </c:pt>
                <c:pt idx="42">
                  <c:v>7570</c:v>
                </c:pt>
                <c:pt idx="43">
                  <c:v>8102</c:v>
                </c:pt>
                <c:pt idx="44">
                  <c:v>8118</c:v>
                </c:pt>
                <c:pt idx="45">
                  <c:v>7066</c:v>
                </c:pt>
                <c:pt idx="46">
                  <c:v>7108</c:v>
                </c:pt>
                <c:pt idx="47">
                  <c:v>7181</c:v>
                </c:pt>
                <c:pt idx="48">
                  <c:v>7266</c:v>
                </c:pt>
                <c:pt idx="49">
                  <c:v>7147</c:v>
                </c:pt>
                <c:pt idx="50">
                  <c:v>6848</c:v>
                </c:pt>
                <c:pt idx="51">
                  <c:v>7227</c:v>
                </c:pt>
                <c:pt idx="52">
                  <c:v>8265</c:v>
                </c:pt>
                <c:pt idx="53">
                  <c:v>9219</c:v>
                </c:pt>
                <c:pt idx="54">
                  <c:v>9015</c:v>
                </c:pt>
                <c:pt idx="55">
                  <c:v>9538</c:v>
                </c:pt>
                <c:pt idx="56">
                  <c:v>8818</c:v>
                </c:pt>
                <c:pt idx="57">
                  <c:v>8306</c:v>
                </c:pt>
                <c:pt idx="58">
                  <c:v>8071</c:v>
                </c:pt>
                <c:pt idx="59">
                  <c:v>6764</c:v>
                </c:pt>
                <c:pt idx="60">
                  <c:v>7379</c:v>
                </c:pt>
                <c:pt idx="61">
                  <c:v>7578</c:v>
                </c:pt>
                <c:pt idx="62">
                  <c:v>7721</c:v>
                </c:pt>
                <c:pt idx="63">
                  <c:v>9027</c:v>
                </c:pt>
                <c:pt idx="64">
                  <c:v>8547</c:v>
                </c:pt>
                <c:pt idx="65">
                  <c:v>8814</c:v>
                </c:pt>
                <c:pt idx="66">
                  <c:v>9952</c:v>
                </c:pt>
                <c:pt idx="67">
                  <c:v>9997</c:v>
                </c:pt>
                <c:pt idx="68">
                  <c:v>9003</c:v>
                </c:pt>
                <c:pt idx="69">
                  <c:v>9229</c:v>
                </c:pt>
                <c:pt idx="70">
                  <c:v>8954</c:v>
                </c:pt>
                <c:pt idx="71">
                  <c:v>8615</c:v>
                </c:pt>
                <c:pt idx="72">
                  <c:v>8524</c:v>
                </c:pt>
                <c:pt idx="73">
                  <c:v>8746</c:v>
                </c:pt>
                <c:pt idx="74">
                  <c:v>8350</c:v>
                </c:pt>
                <c:pt idx="75">
                  <c:v>8568</c:v>
                </c:pt>
                <c:pt idx="76">
                  <c:v>10125</c:v>
                </c:pt>
                <c:pt idx="77">
                  <c:v>9394</c:v>
                </c:pt>
                <c:pt idx="78">
                  <c:v>9768</c:v>
                </c:pt>
                <c:pt idx="79">
                  <c:v>9092</c:v>
                </c:pt>
                <c:pt idx="80">
                  <c:v>10173</c:v>
                </c:pt>
                <c:pt idx="81">
                  <c:v>9127</c:v>
                </c:pt>
                <c:pt idx="82">
                  <c:v>9510</c:v>
                </c:pt>
                <c:pt idx="83">
                  <c:v>10255</c:v>
                </c:pt>
                <c:pt idx="84">
                  <c:v>8577</c:v>
                </c:pt>
                <c:pt idx="85">
                  <c:v>9430</c:v>
                </c:pt>
                <c:pt idx="86">
                  <c:v>8752</c:v>
                </c:pt>
                <c:pt idx="87">
                  <c:v>9628</c:v>
                </c:pt>
                <c:pt idx="88">
                  <c:v>10287</c:v>
                </c:pt>
                <c:pt idx="89">
                  <c:v>10041</c:v>
                </c:pt>
                <c:pt idx="90">
                  <c:v>10719</c:v>
                </c:pt>
                <c:pt idx="91">
                  <c:v>10901</c:v>
                </c:pt>
                <c:pt idx="92">
                  <c:v>11791</c:v>
                </c:pt>
                <c:pt idx="93">
                  <c:v>10032</c:v>
                </c:pt>
                <c:pt idx="94">
                  <c:v>11916</c:v>
                </c:pt>
                <c:pt idx="95">
                  <c:v>11399</c:v>
                </c:pt>
                <c:pt idx="96">
                  <c:v>10916</c:v>
                </c:pt>
                <c:pt idx="97">
                  <c:v>10838</c:v>
                </c:pt>
                <c:pt idx="98">
                  <c:v>11154</c:v>
                </c:pt>
                <c:pt idx="99">
                  <c:v>10754</c:v>
                </c:pt>
                <c:pt idx="100">
                  <c:v>11426</c:v>
                </c:pt>
                <c:pt idx="101">
                  <c:v>12452</c:v>
                </c:pt>
                <c:pt idx="102">
                  <c:v>12130</c:v>
                </c:pt>
                <c:pt idx="103">
                  <c:v>11353</c:v>
                </c:pt>
                <c:pt idx="104">
                  <c:v>13516</c:v>
                </c:pt>
                <c:pt idx="105">
                  <c:v>12828</c:v>
                </c:pt>
                <c:pt idx="106">
                  <c:v>10863</c:v>
                </c:pt>
                <c:pt idx="107">
                  <c:v>12205</c:v>
                </c:pt>
                <c:pt idx="108">
                  <c:v>12991</c:v>
                </c:pt>
                <c:pt idx="109">
                  <c:v>11255</c:v>
                </c:pt>
                <c:pt idx="110">
                  <c:v>10232</c:v>
                </c:pt>
                <c:pt idx="111">
                  <c:v>11157</c:v>
                </c:pt>
                <c:pt idx="112">
                  <c:v>11146</c:v>
                </c:pt>
                <c:pt idx="113">
                  <c:v>10668</c:v>
                </c:pt>
                <c:pt idx="114">
                  <c:v>11735</c:v>
                </c:pt>
                <c:pt idx="115">
                  <c:v>11405</c:v>
                </c:pt>
                <c:pt idx="116">
                  <c:v>11837</c:v>
                </c:pt>
                <c:pt idx="117">
                  <c:v>12504</c:v>
                </c:pt>
                <c:pt idx="118">
                  <c:v>13210</c:v>
                </c:pt>
                <c:pt idx="119">
                  <c:v>12978</c:v>
                </c:pt>
                <c:pt idx="120">
                  <c:v>13805</c:v>
                </c:pt>
                <c:pt idx="121">
                  <c:v>13267</c:v>
                </c:pt>
                <c:pt idx="122">
                  <c:v>13408</c:v>
                </c:pt>
                <c:pt idx="123">
                  <c:v>13086</c:v>
                </c:pt>
                <c:pt idx="124">
                  <c:v>12956</c:v>
                </c:pt>
                <c:pt idx="125">
                  <c:v>13294</c:v>
                </c:pt>
                <c:pt idx="126">
                  <c:v>12883</c:v>
                </c:pt>
                <c:pt idx="127">
                  <c:v>12805</c:v>
                </c:pt>
                <c:pt idx="128">
                  <c:v>13196</c:v>
                </c:pt>
                <c:pt idx="129">
                  <c:v>12462</c:v>
                </c:pt>
                <c:pt idx="130">
                  <c:v>12748</c:v>
                </c:pt>
                <c:pt idx="131">
                  <c:v>12545</c:v>
                </c:pt>
                <c:pt idx="132">
                  <c:v>13379</c:v>
                </c:pt>
                <c:pt idx="133">
                  <c:v>13675</c:v>
                </c:pt>
                <c:pt idx="134">
                  <c:v>13626</c:v>
                </c:pt>
                <c:pt idx="135">
                  <c:v>13303</c:v>
                </c:pt>
                <c:pt idx="136">
                  <c:v>14291</c:v>
                </c:pt>
                <c:pt idx="137">
                  <c:v>13526</c:v>
                </c:pt>
                <c:pt idx="138">
                  <c:v>13779</c:v>
                </c:pt>
                <c:pt idx="139">
                  <c:v>13687</c:v>
                </c:pt>
                <c:pt idx="140">
                  <c:v>13457</c:v>
                </c:pt>
                <c:pt idx="141">
                  <c:v>13850</c:v>
                </c:pt>
                <c:pt idx="142">
                  <c:v>14168</c:v>
                </c:pt>
                <c:pt idx="143">
                  <c:v>13835</c:v>
                </c:pt>
                <c:pt idx="144">
                  <c:v>13642</c:v>
                </c:pt>
                <c:pt idx="145">
                  <c:v>13843</c:v>
                </c:pt>
                <c:pt idx="146">
                  <c:v>14278</c:v>
                </c:pt>
                <c:pt idx="147">
                  <c:v>14928</c:v>
                </c:pt>
                <c:pt idx="148">
                  <c:v>14769</c:v>
                </c:pt>
                <c:pt idx="149">
                  <c:v>14681</c:v>
                </c:pt>
                <c:pt idx="150">
                  <c:v>14894</c:v>
                </c:pt>
                <c:pt idx="151">
                  <c:v>14571</c:v>
                </c:pt>
                <c:pt idx="152">
                  <c:v>15289</c:v>
                </c:pt>
                <c:pt idx="153">
                  <c:v>15425</c:v>
                </c:pt>
                <c:pt idx="154">
                  <c:v>14993</c:v>
                </c:pt>
                <c:pt idx="155">
                  <c:v>15447</c:v>
                </c:pt>
                <c:pt idx="156">
                  <c:v>15185</c:v>
                </c:pt>
                <c:pt idx="157">
                  <c:v>16060</c:v>
                </c:pt>
                <c:pt idx="158">
                  <c:v>16283</c:v>
                </c:pt>
                <c:pt idx="159">
                  <c:v>16541</c:v>
                </c:pt>
                <c:pt idx="160">
                  <c:v>17022</c:v>
                </c:pt>
                <c:pt idx="161">
                  <c:v>17699</c:v>
                </c:pt>
                <c:pt idx="162">
                  <c:v>17207</c:v>
                </c:pt>
                <c:pt idx="163">
                  <c:v>17150</c:v>
                </c:pt>
                <c:pt idx="164">
                  <c:v>17143</c:v>
                </c:pt>
                <c:pt idx="165">
                  <c:v>17004</c:v>
                </c:pt>
                <c:pt idx="166">
                  <c:v>17231</c:v>
                </c:pt>
                <c:pt idx="167">
                  <c:v>17350</c:v>
                </c:pt>
                <c:pt idx="168">
                  <c:v>17510</c:v>
                </c:pt>
                <c:pt idx="169">
                  <c:v>18499</c:v>
                </c:pt>
                <c:pt idx="170">
                  <c:v>17994</c:v>
                </c:pt>
                <c:pt idx="171">
                  <c:v>18330</c:v>
                </c:pt>
                <c:pt idx="172">
                  <c:v>17862</c:v>
                </c:pt>
                <c:pt idx="173">
                  <c:v>18180</c:v>
                </c:pt>
                <c:pt idx="174">
                  <c:v>17776</c:v>
                </c:pt>
                <c:pt idx="175">
                  <c:v>18344</c:v>
                </c:pt>
                <c:pt idx="176">
                  <c:v>18938</c:v>
                </c:pt>
                <c:pt idx="177">
                  <c:v>19486</c:v>
                </c:pt>
                <c:pt idx="178">
                  <c:v>19350</c:v>
                </c:pt>
                <c:pt idx="179">
                  <c:v>19297</c:v>
                </c:pt>
                <c:pt idx="180">
                  <c:v>20178</c:v>
                </c:pt>
                <c:pt idx="181">
                  <c:v>20753</c:v>
                </c:pt>
                <c:pt idx="182">
                  <c:v>20547</c:v>
                </c:pt>
                <c:pt idx="183">
                  <c:v>20441</c:v>
                </c:pt>
                <c:pt idx="184">
                  <c:v>20521</c:v>
                </c:pt>
                <c:pt idx="185">
                  <c:v>20378</c:v>
                </c:pt>
                <c:pt idx="186">
                  <c:v>20735</c:v>
                </c:pt>
                <c:pt idx="187">
                  <c:v>20390</c:v>
                </c:pt>
                <c:pt idx="188">
                  <c:v>20343</c:v>
                </c:pt>
                <c:pt idx="189">
                  <c:v>20798</c:v>
                </c:pt>
                <c:pt idx="190">
                  <c:v>22377</c:v>
                </c:pt>
                <c:pt idx="191">
                  <c:v>22473</c:v>
                </c:pt>
                <c:pt idx="192">
                  <c:v>23376</c:v>
                </c:pt>
                <c:pt idx="193">
                  <c:v>22997</c:v>
                </c:pt>
                <c:pt idx="194">
                  <c:v>22252</c:v>
                </c:pt>
                <c:pt idx="195">
                  <c:v>24669</c:v>
                </c:pt>
                <c:pt idx="196">
                  <c:v>25112</c:v>
                </c:pt>
                <c:pt idx="197">
                  <c:v>24930</c:v>
                </c:pt>
                <c:pt idx="198">
                  <c:v>25169</c:v>
                </c:pt>
                <c:pt idx="199">
                  <c:v>25831</c:v>
                </c:pt>
                <c:pt idx="200">
                  <c:v>27090</c:v>
                </c:pt>
                <c:pt idx="201">
                  <c:v>27333</c:v>
                </c:pt>
                <c:pt idx="202">
                  <c:v>27644</c:v>
                </c:pt>
                <c:pt idx="203">
                  <c:v>27059</c:v>
                </c:pt>
                <c:pt idx="204">
                  <c:v>27031</c:v>
                </c:pt>
                <c:pt idx="205">
                  <c:v>28672</c:v>
                </c:pt>
                <c:pt idx="206">
                  <c:v>28558</c:v>
                </c:pt>
                <c:pt idx="207">
                  <c:v>30425</c:v>
                </c:pt>
                <c:pt idx="208">
                  <c:v>29000</c:v>
                </c:pt>
                <c:pt idx="209">
                  <c:v>29909</c:v>
                </c:pt>
                <c:pt idx="210">
                  <c:v>31837</c:v>
                </c:pt>
                <c:pt idx="211">
                  <c:v>31502</c:v>
                </c:pt>
                <c:pt idx="212">
                  <c:v>30200</c:v>
                </c:pt>
                <c:pt idx="213">
                  <c:v>31842</c:v>
                </c:pt>
                <c:pt idx="214">
                  <c:v>31134</c:v>
                </c:pt>
                <c:pt idx="215">
                  <c:v>34466</c:v>
                </c:pt>
                <c:pt idx="216">
                  <c:v>32655</c:v>
                </c:pt>
                <c:pt idx="217">
                  <c:v>33204</c:v>
                </c:pt>
                <c:pt idx="218">
                  <c:v>33168</c:v>
                </c:pt>
                <c:pt idx="219">
                  <c:v>32620</c:v>
                </c:pt>
                <c:pt idx="220">
                  <c:v>35273</c:v>
                </c:pt>
                <c:pt idx="221">
                  <c:v>35878</c:v>
                </c:pt>
                <c:pt idx="222">
                  <c:v>36576</c:v>
                </c:pt>
                <c:pt idx="223">
                  <c:v>37659</c:v>
                </c:pt>
                <c:pt idx="224">
                  <c:v>39730</c:v>
                </c:pt>
                <c:pt idx="225">
                  <c:v>40628</c:v>
                </c:pt>
                <c:pt idx="226">
                  <c:v>38452</c:v>
                </c:pt>
                <c:pt idx="227">
                  <c:v>41421</c:v>
                </c:pt>
                <c:pt idx="228">
                  <c:v>41548</c:v>
                </c:pt>
                <c:pt idx="229">
                  <c:v>41900</c:v>
                </c:pt>
                <c:pt idx="230">
                  <c:v>43782</c:v>
                </c:pt>
                <c:pt idx="231">
                  <c:v>45739</c:v>
                </c:pt>
                <c:pt idx="232">
                  <c:v>45087</c:v>
                </c:pt>
                <c:pt idx="233">
                  <c:v>45739</c:v>
                </c:pt>
                <c:pt idx="234">
                  <c:v>47695</c:v>
                </c:pt>
                <c:pt idx="235">
                  <c:v>50117</c:v>
                </c:pt>
                <c:pt idx="236">
                  <c:v>51049</c:v>
                </c:pt>
                <c:pt idx="237">
                  <c:v>50676</c:v>
                </c:pt>
                <c:pt idx="238">
                  <c:v>53471</c:v>
                </c:pt>
                <c:pt idx="239">
                  <c:v>55799</c:v>
                </c:pt>
                <c:pt idx="240">
                  <c:v>54216</c:v>
                </c:pt>
                <c:pt idx="241">
                  <c:v>52260</c:v>
                </c:pt>
                <c:pt idx="242">
                  <c:v>51887</c:v>
                </c:pt>
                <c:pt idx="243">
                  <c:v>53471</c:v>
                </c:pt>
                <c:pt idx="244">
                  <c:v>56358</c:v>
                </c:pt>
                <c:pt idx="245">
                  <c:v>59339</c:v>
                </c:pt>
                <c:pt idx="246">
                  <c:v>63345</c:v>
                </c:pt>
                <c:pt idx="247">
                  <c:v>61761</c:v>
                </c:pt>
                <c:pt idx="248">
                  <c:v>63718</c:v>
                </c:pt>
                <c:pt idx="249">
                  <c:v>64649</c:v>
                </c:pt>
                <c:pt idx="250">
                  <c:v>63531</c:v>
                </c:pt>
                <c:pt idx="251">
                  <c:v>66326</c:v>
                </c:pt>
                <c:pt idx="252">
                  <c:v>67630</c:v>
                </c:pt>
                <c:pt idx="253">
                  <c:v>69586</c:v>
                </c:pt>
                <c:pt idx="254">
                  <c:v>70797</c:v>
                </c:pt>
                <c:pt idx="255">
                  <c:v>71822</c:v>
                </c:pt>
                <c:pt idx="256">
                  <c:v>74803</c:v>
                </c:pt>
                <c:pt idx="257">
                  <c:v>75958</c:v>
                </c:pt>
                <c:pt idx="258">
                  <c:v>75696</c:v>
                </c:pt>
                <c:pt idx="259">
                  <c:v>78988</c:v>
                </c:pt>
                <c:pt idx="260">
                  <c:v>80485</c:v>
                </c:pt>
                <c:pt idx="261">
                  <c:v>81824</c:v>
                </c:pt>
                <c:pt idx="262">
                  <c:v>82645</c:v>
                </c:pt>
                <c:pt idx="263">
                  <c:v>84669</c:v>
                </c:pt>
                <c:pt idx="264">
                  <c:v>86095</c:v>
                </c:pt>
                <c:pt idx="265">
                  <c:v>89737</c:v>
                </c:pt>
                <c:pt idx="266">
                  <c:v>90773</c:v>
                </c:pt>
                <c:pt idx="267">
                  <c:v>89920</c:v>
                </c:pt>
                <c:pt idx="268">
                  <c:v>92662</c:v>
                </c:pt>
                <c:pt idx="269">
                  <c:v>94317</c:v>
                </c:pt>
                <c:pt idx="270">
                  <c:v>101901</c:v>
                </c:pt>
                <c:pt idx="271">
                  <c:v>107341</c:v>
                </c:pt>
                <c:pt idx="272">
                  <c:v>107794</c:v>
                </c:pt>
                <c:pt idx="273">
                  <c:v>108797</c:v>
                </c:pt>
                <c:pt idx="274">
                  <c:v>113092</c:v>
                </c:pt>
                <c:pt idx="275">
                  <c:v>114371</c:v>
                </c:pt>
                <c:pt idx="276">
                  <c:v>115193</c:v>
                </c:pt>
                <c:pt idx="277">
                  <c:v>115915</c:v>
                </c:pt>
                <c:pt idx="278">
                  <c:v>116298</c:v>
                </c:pt>
                <c:pt idx="279">
                  <c:v>114085</c:v>
                </c:pt>
                <c:pt idx="280">
                  <c:v>122156</c:v>
                </c:pt>
                <c:pt idx="281">
                  <c:v>124821</c:v>
                </c:pt>
                <c:pt idx="282">
                  <c:v>126887</c:v>
                </c:pt>
                <c:pt idx="283">
                  <c:v>130650</c:v>
                </c:pt>
                <c:pt idx="284">
                  <c:v>129487</c:v>
                </c:pt>
                <c:pt idx="285">
                  <c:v>128516</c:v>
                </c:pt>
                <c:pt idx="286">
                  <c:v>129322</c:v>
                </c:pt>
                <c:pt idx="287">
                  <c:v>134534</c:v>
                </c:pt>
                <c:pt idx="288">
                  <c:v>138720</c:v>
                </c:pt>
                <c:pt idx="289">
                  <c:v>143199</c:v>
                </c:pt>
                <c:pt idx="290">
                  <c:v>144468</c:v>
                </c:pt>
                <c:pt idx="291">
                  <c:v>147844</c:v>
                </c:pt>
                <c:pt idx="292">
                  <c:v>144927</c:v>
                </c:pt>
                <c:pt idx="293">
                  <c:v>144012</c:v>
                </c:pt>
                <c:pt idx="294">
                  <c:v>150657</c:v>
                </c:pt>
                <c:pt idx="295">
                  <c:v>155635</c:v>
                </c:pt>
                <c:pt idx="296">
                  <c:v>162263</c:v>
                </c:pt>
                <c:pt idx="297">
                  <c:v>164103</c:v>
                </c:pt>
                <c:pt idx="298">
                  <c:v>171480</c:v>
                </c:pt>
                <c:pt idx="299">
                  <c:v>177589</c:v>
                </c:pt>
                <c:pt idx="300">
                  <c:v>177011</c:v>
                </c:pt>
                <c:pt idx="301">
                  <c:v>180738</c:v>
                </c:pt>
                <c:pt idx="302">
                  <c:v>183457</c:v>
                </c:pt>
                <c:pt idx="303">
                  <c:v>181756</c:v>
                </c:pt>
                <c:pt idx="304">
                  <c:v>183846</c:v>
                </c:pt>
                <c:pt idx="305">
                  <c:v>189230</c:v>
                </c:pt>
                <c:pt idx="306">
                  <c:v>193978</c:v>
                </c:pt>
                <c:pt idx="307">
                  <c:v>197667</c:v>
                </c:pt>
                <c:pt idx="308">
                  <c:v>190316</c:v>
                </c:pt>
                <c:pt idx="309">
                  <c:v>194817</c:v>
                </c:pt>
                <c:pt idx="310">
                  <c:v>199947</c:v>
                </c:pt>
                <c:pt idx="311">
                  <c:v>206544</c:v>
                </c:pt>
                <c:pt idx="312">
                  <c:v>209596</c:v>
                </c:pt>
                <c:pt idx="313">
                  <c:v>218230</c:v>
                </c:pt>
                <c:pt idx="314">
                  <c:v>222604</c:v>
                </c:pt>
                <c:pt idx="315">
                  <c:v>234636</c:v>
                </c:pt>
                <c:pt idx="316">
                  <c:v>237307</c:v>
                </c:pt>
                <c:pt idx="317">
                  <c:v>235858</c:v>
                </c:pt>
                <c:pt idx="318">
                  <c:v>240391</c:v>
                </c:pt>
                <c:pt idx="319">
                  <c:v>221514</c:v>
                </c:pt>
                <c:pt idx="320">
                  <c:v>199807</c:v>
                </c:pt>
                <c:pt idx="321">
                  <c:v>180404</c:v>
                </c:pt>
                <c:pt idx="322">
                  <c:v>189982</c:v>
                </c:pt>
                <c:pt idx="323">
                  <c:v>195610</c:v>
                </c:pt>
                <c:pt idx="324">
                  <c:v>204842</c:v>
                </c:pt>
                <c:pt idx="325">
                  <c:v>212051</c:v>
                </c:pt>
                <c:pt idx="326">
                  <c:v>205435</c:v>
                </c:pt>
                <c:pt idx="327">
                  <c:v>221234</c:v>
                </c:pt>
                <c:pt idx="328">
                  <c:v>223209</c:v>
                </c:pt>
                <c:pt idx="329">
                  <c:v>229578</c:v>
                </c:pt>
                <c:pt idx="330">
                  <c:v>227751</c:v>
                </c:pt>
                <c:pt idx="331">
                  <c:v>217185</c:v>
                </c:pt>
                <c:pt idx="332">
                  <c:v>217333</c:v>
                </c:pt>
                <c:pt idx="333">
                  <c:v>224245</c:v>
                </c:pt>
                <c:pt idx="334">
                  <c:v>237625</c:v>
                </c:pt>
                <c:pt idx="335">
                  <c:v>246413</c:v>
                </c:pt>
                <c:pt idx="336">
                  <c:v>258164</c:v>
                </c:pt>
                <c:pt idx="337">
                  <c:v>267199</c:v>
                </c:pt>
                <c:pt idx="338">
                  <c:v>269272</c:v>
                </c:pt>
                <c:pt idx="339">
                  <c:v>281122</c:v>
                </c:pt>
                <c:pt idx="340">
                  <c:v>309016</c:v>
                </c:pt>
                <c:pt idx="341">
                  <c:v>335924</c:v>
                </c:pt>
                <c:pt idx="342">
                  <c:v>341947</c:v>
                </c:pt>
                <c:pt idx="343">
                  <c:v>347822</c:v>
                </c:pt>
                <c:pt idx="344">
                  <c:v>332517</c:v>
                </c:pt>
                <c:pt idx="345">
                  <c:v>317311</c:v>
                </c:pt>
                <c:pt idx="346">
                  <c:v>309510</c:v>
                </c:pt>
                <c:pt idx="347">
                  <c:v>305560</c:v>
                </c:pt>
                <c:pt idx="348">
                  <c:v>314496</c:v>
                </c:pt>
                <c:pt idx="349">
                  <c:v>324950</c:v>
                </c:pt>
                <c:pt idx="350">
                  <c:v>335288</c:v>
                </c:pt>
                <c:pt idx="351">
                  <c:v>344425</c:v>
                </c:pt>
                <c:pt idx="352">
                  <c:v>344614</c:v>
                </c:pt>
                <c:pt idx="353">
                  <c:v>357840</c:v>
                </c:pt>
                <c:pt idx="354">
                  <c:v>372531</c:v>
                </c:pt>
                <c:pt idx="355">
                  <c:v>385425</c:v>
                </c:pt>
                <c:pt idx="356">
                  <c:v>389004</c:v>
                </c:pt>
                <c:pt idx="357">
                  <c:v>395426</c:v>
                </c:pt>
                <c:pt idx="358">
                  <c:v>396699</c:v>
                </c:pt>
                <c:pt idx="359">
                  <c:v>413664</c:v>
                </c:pt>
                <c:pt idx="360">
                  <c:v>435716</c:v>
                </c:pt>
                <c:pt idx="361">
                  <c:v>445870</c:v>
                </c:pt>
                <c:pt idx="362">
                  <c:v>450695</c:v>
                </c:pt>
                <c:pt idx="363">
                  <c:v>470067</c:v>
                </c:pt>
                <c:pt idx="364">
                  <c:v>495835</c:v>
                </c:pt>
                <c:pt idx="365">
                  <c:v>506915</c:v>
                </c:pt>
                <c:pt idx="366">
                  <c:v>516673</c:v>
                </c:pt>
                <c:pt idx="367">
                  <c:v>529418</c:v>
                </c:pt>
                <c:pt idx="368">
                  <c:v>551664</c:v>
                </c:pt>
                <c:pt idx="369">
                  <c:v>563097</c:v>
                </c:pt>
                <c:pt idx="370">
                  <c:v>575736</c:v>
                </c:pt>
                <c:pt idx="371">
                  <c:v>587805</c:v>
                </c:pt>
                <c:pt idx="372">
                  <c:v>609275</c:v>
                </c:pt>
                <c:pt idx="373">
                  <c:v>653124</c:v>
                </c:pt>
                <c:pt idx="374">
                  <c:v>644539</c:v>
                </c:pt>
                <c:pt idx="375">
                  <c:v>640534</c:v>
                </c:pt>
                <c:pt idx="376">
                  <c:v>657418</c:v>
                </c:pt>
                <c:pt idx="377">
                  <c:v>673025</c:v>
                </c:pt>
                <c:pt idx="378">
                  <c:v>694765</c:v>
                </c:pt>
                <c:pt idx="379">
                  <c:v>713380</c:v>
                </c:pt>
                <c:pt idx="380">
                  <c:v>698528</c:v>
                </c:pt>
                <c:pt idx="381">
                  <c:v>689289</c:v>
                </c:pt>
                <c:pt idx="382">
                  <c:v>703711</c:v>
                </c:pt>
                <c:pt idx="383">
                  <c:v>729215</c:v>
                </c:pt>
                <c:pt idx="384">
                  <c:v>748691</c:v>
                </c:pt>
                <c:pt idx="385">
                  <c:v>775643</c:v>
                </c:pt>
                <c:pt idx="386">
                  <c:v>806765</c:v>
                </c:pt>
                <c:pt idx="387">
                  <c:v>843572</c:v>
                </c:pt>
                <c:pt idx="388">
                  <c:v>886020</c:v>
                </c:pt>
                <c:pt idx="389">
                  <c:v>906236</c:v>
                </c:pt>
                <c:pt idx="390">
                  <c:v>913299</c:v>
                </c:pt>
                <c:pt idx="391">
                  <c:v>900580</c:v>
                </c:pt>
                <c:pt idx="392">
                  <c:v>901901</c:v>
                </c:pt>
                <c:pt idx="393">
                  <c:v>921945</c:v>
                </c:pt>
                <c:pt idx="394">
                  <c:v>961407</c:v>
                </c:pt>
                <c:pt idx="395">
                  <c:v>990751</c:v>
                </c:pt>
                <c:pt idx="396">
                  <c:v>1019337</c:v>
                </c:pt>
                <c:pt idx="397">
                  <c:v>1054232</c:v>
                </c:pt>
                <c:pt idx="398">
                  <c:v>1094704</c:v>
                </c:pt>
                <c:pt idx="399">
                  <c:v>1134723</c:v>
                </c:pt>
                <c:pt idx="400">
                  <c:v>1185305</c:v>
                </c:pt>
                <c:pt idx="401">
                  <c:v>1222650</c:v>
                </c:pt>
                <c:pt idx="402">
                  <c:v>1255142</c:v>
                </c:pt>
                <c:pt idx="403">
                  <c:v>1299381</c:v>
                </c:pt>
                <c:pt idx="404">
                  <c:v>1337782</c:v>
                </c:pt>
                <c:pt idx="405">
                  <c:v>1365685</c:v>
                </c:pt>
                <c:pt idx="406">
                  <c:v>1401290</c:v>
                </c:pt>
                <c:pt idx="407">
                  <c:v>1449861</c:v>
                </c:pt>
                <c:pt idx="408">
                  <c:v>1433871</c:v>
                </c:pt>
                <c:pt idx="409">
                  <c:v>1371163</c:v>
                </c:pt>
                <c:pt idx="410">
                  <c:v>1395312</c:v>
                </c:pt>
              </c:numCache>
            </c:numRef>
          </c:yVal>
        </c:ser>
        <c:dLbls/>
        <c:axId val="65610496"/>
        <c:axId val="65612032"/>
      </c:scatterChart>
      <c:valAx>
        <c:axId val="65610496"/>
        <c:scaling>
          <c:orientation val="minMax"/>
          <c:max val="2010"/>
          <c:min val="1600"/>
        </c:scaling>
        <c:axPos val="b"/>
        <c:numFmt formatCode="General" sourceLinked="1"/>
        <c:tickLblPos val="nextTo"/>
        <c:crossAx val="65612032"/>
        <c:crosses val="autoZero"/>
        <c:crossBetween val="midCat"/>
        <c:majorUnit val="100"/>
      </c:valAx>
      <c:valAx>
        <c:axId val="65612032"/>
        <c:scaling>
          <c:orientation val="minMax"/>
        </c:scaling>
        <c:axPos val="l"/>
        <c:majorGridlines/>
        <c:title>
          <c:tx>
            <c:rich>
              <a:bodyPr rot="0" vert="wordArtVert"/>
              <a:lstStyle/>
              <a:p>
                <a:pPr>
                  <a:defRPr/>
                </a:pPr>
                <a:r>
                  <a:rPr lang="en-GB"/>
                  <a:t>Real GDP</a:t>
                </a:r>
              </a:p>
            </c:rich>
          </c:tx>
        </c:title>
        <c:numFmt formatCode="#,##0" sourceLinked="1"/>
        <c:tickLblPos val="nextTo"/>
        <c:crossAx val="65610496"/>
        <c:crosses val="autoZero"/>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spPr>
            <a:ln w="28575">
              <a:noFill/>
            </a:ln>
          </c:spPr>
          <c:xVal>
            <c:numRef>
              <c:f>Sheet1!$A$6:$A$416</c:f>
              <c:numCache>
                <c:formatCode>General</c:formatCode>
                <c:ptCount val="411"/>
                <c:pt idx="0">
                  <c:v>1600</c:v>
                </c:pt>
                <c:pt idx="1">
                  <c:v>1601</c:v>
                </c:pt>
                <c:pt idx="2">
                  <c:v>1602</c:v>
                </c:pt>
                <c:pt idx="3">
                  <c:v>1603</c:v>
                </c:pt>
                <c:pt idx="4">
                  <c:v>1604</c:v>
                </c:pt>
                <c:pt idx="5">
                  <c:v>1605</c:v>
                </c:pt>
                <c:pt idx="6">
                  <c:v>1606</c:v>
                </c:pt>
                <c:pt idx="7">
                  <c:v>1607</c:v>
                </c:pt>
                <c:pt idx="8">
                  <c:v>1608</c:v>
                </c:pt>
                <c:pt idx="9">
                  <c:v>1609</c:v>
                </c:pt>
                <c:pt idx="10">
                  <c:v>1610</c:v>
                </c:pt>
                <c:pt idx="11">
                  <c:v>1611</c:v>
                </c:pt>
                <c:pt idx="12">
                  <c:v>1612</c:v>
                </c:pt>
                <c:pt idx="13">
                  <c:v>1613</c:v>
                </c:pt>
                <c:pt idx="14">
                  <c:v>1614</c:v>
                </c:pt>
                <c:pt idx="15">
                  <c:v>1615</c:v>
                </c:pt>
                <c:pt idx="16">
                  <c:v>1616</c:v>
                </c:pt>
                <c:pt idx="17">
                  <c:v>1617</c:v>
                </c:pt>
                <c:pt idx="18">
                  <c:v>1618</c:v>
                </c:pt>
                <c:pt idx="19">
                  <c:v>1619</c:v>
                </c:pt>
                <c:pt idx="20">
                  <c:v>1620</c:v>
                </c:pt>
                <c:pt idx="21">
                  <c:v>1621</c:v>
                </c:pt>
                <c:pt idx="22">
                  <c:v>1622</c:v>
                </c:pt>
                <c:pt idx="23">
                  <c:v>1623</c:v>
                </c:pt>
                <c:pt idx="24">
                  <c:v>1624</c:v>
                </c:pt>
                <c:pt idx="25">
                  <c:v>1625</c:v>
                </c:pt>
                <c:pt idx="26">
                  <c:v>1626</c:v>
                </c:pt>
                <c:pt idx="27">
                  <c:v>1627</c:v>
                </c:pt>
                <c:pt idx="28">
                  <c:v>1628</c:v>
                </c:pt>
                <c:pt idx="29">
                  <c:v>1629</c:v>
                </c:pt>
                <c:pt idx="30">
                  <c:v>1630</c:v>
                </c:pt>
                <c:pt idx="31">
                  <c:v>1631</c:v>
                </c:pt>
                <c:pt idx="32">
                  <c:v>1632</c:v>
                </c:pt>
                <c:pt idx="33">
                  <c:v>1633</c:v>
                </c:pt>
                <c:pt idx="34">
                  <c:v>1634</c:v>
                </c:pt>
                <c:pt idx="35">
                  <c:v>1635</c:v>
                </c:pt>
                <c:pt idx="36">
                  <c:v>1636</c:v>
                </c:pt>
                <c:pt idx="37">
                  <c:v>1637</c:v>
                </c:pt>
                <c:pt idx="38">
                  <c:v>1638</c:v>
                </c:pt>
                <c:pt idx="39">
                  <c:v>1639</c:v>
                </c:pt>
                <c:pt idx="40">
                  <c:v>1640</c:v>
                </c:pt>
                <c:pt idx="41">
                  <c:v>1641</c:v>
                </c:pt>
                <c:pt idx="42">
                  <c:v>1642</c:v>
                </c:pt>
                <c:pt idx="43">
                  <c:v>1643</c:v>
                </c:pt>
                <c:pt idx="44">
                  <c:v>1644</c:v>
                </c:pt>
                <c:pt idx="45">
                  <c:v>1645</c:v>
                </c:pt>
                <c:pt idx="46">
                  <c:v>1646</c:v>
                </c:pt>
                <c:pt idx="47">
                  <c:v>1647</c:v>
                </c:pt>
                <c:pt idx="48">
                  <c:v>1648</c:v>
                </c:pt>
                <c:pt idx="49">
                  <c:v>1649</c:v>
                </c:pt>
                <c:pt idx="50">
                  <c:v>1650</c:v>
                </c:pt>
                <c:pt idx="51">
                  <c:v>1651</c:v>
                </c:pt>
                <c:pt idx="52">
                  <c:v>1652</c:v>
                </c:pt>
                <c:pt idx="53">
                  <c:v>1653</c:v>
                </c:pt>
                <c:pt idx="54">
                  <c:v>1654</c:v>
                </c:pt>
                <c:pt idx="55">
                  <c:v>1655</c:v>
                </c:pt>
                <c:pt idx="56">
                  <c:v>1656</c:v>
                </c:pt>
                <c:pt idx="57">
                  <c:v>1657</c:v>
                </c:pt>
                <c:pt idx="58">
                  <c:v>1658</c:v>
                </c:pt>
                <c:pt idx="59">
                  <c:v>1659</c:v>
                </c:pt>
                <c:pt idx="60">
                  <c:v>1660</c:v>
                </c:pt>
                <c:pt idx="61">
                  <c:v>1661</c:v>
                </c:pt>
                <c:pt idx="62">
                  <c:v>1662</c:v>
                </c:pt>
                <c:pt idx="63">
                  <c:v>1663</c:v>
                </c:pt>
                <c:pt idx="64">
                  <c:v>1664</c:v>
                </c:pt>
                <c:pt idx="65">
                  <c:v>1665</c:v>
                </c:pt>
                <c:pt idx="66">
                  <c:v>1666</c:v>
                </c:pt>
                <c:pt idx="67">
                  <c:v>1667</c:v>
                </c:pt>
                <c:pt idx="68">
                  <c:v>1668</c:v>
                </c:pt>
                <c:pt idx="69">
                  <c:v>1669</c:v>
                </c:pt>
                <c:pt idx="70">
                  <c:v>1670</c:v>
                </c:pt>
                <c:pt idx="71">
                  <c:v>1671</c:v>
                </c:pt>
                <c:pt idx="72">
                  <c:v>1672</c:v>
                </c:pt>
                <c:pt idx="73">
                  <c:v>1673</c:v>
                </c:pt>
                <c:pt idx="74">
                  <c:v>1674</c:v>
                </c:pt>
                <c:pt idx="75">
                  <c:v>1675</c:v>
                </c:pt>
                <c:pt idx="76">
                  <c:v>1676</c:v>
                </c:pt>
                <c:pt idx="77">
                  <c:v>1677</c:v>
                </c:pt>
                <c:pt idx="78">
                  <c:v>1678</c:v>
                </c:pt>
                <c:pt idx="79">
                  <c:v>1679</c:v>
                </c:pt>
                <c:pt idx="80">
                  <c:v>1680</c:v>
                </c:pt>
                <c:pt idx="81">
                  <c:v>1681</c:v>
                </c:pt>
                <c:pt idx="82">
                  <c:v>1682</c:v>
                </c:pt>
                <c:pt idx="83">
                  <c:v>1683</c:v>
                </c:pt>
                <c:pt idx="84">
                  <c:v>1684</c:v>
                </c:pt>
                <c:pt idx="85">
                  <c:v>1685</c:v>
                </c:pt>
                <c:pt idx="86">
                  <c:v>1686</c:v>
                </c:pt>
                <c:pt idx="87">
                  <c:v>1687</c:v>
                </c:pt>
                <c:pt idx="88">
                  <c:v>1688</c:v>
                </c:pt>
                <c:pt idx="89">
                  <c:v>1689</c:v>
                </c:pt>
                <c:pt idx="90">
                  <c:v>1690</c:v>
                </c:pt>
                <c:pt idx="91">
                  <c:v>1691</c:v>
                </c:pt>
                <c:pt idx="92">
                  <c:v>1692</c:v>
                </c:pt>
                <c:pt idx="93">
                  <c:v>1693</c:v>
                </c:pt>
                <c:pt idx="94">
                  <c:v>1694</c:v>
                </c:pt>
                <c:pt idx="95">
                  <c:v>1695</c:v>
                </c:pt>
                <c:pt idx="96">
                  <c:v>1696</c:v>
                </c:pt>
                <c:pt idx="97">
                  <c:v>1697</c:v>
                </c:pt>
                <c:pt idx="98">
                  <c:v>1698</c:v>
                </c:pt>
                <c:pt idx="99">
                  <c:v>1699</c:v>
                </c:pt>
                <c:pt idx="100">
                  <c:v>1700</c:v>
                </c:pt>
                <c:pt idx="101">
                  <c:v>1701</c:v>
                </c:pt>
                <c:pt idx="102">
                  <c:v>1702</c:v>
                </c:pt>
                <c:pt idx="103">
                  <c:v>1703</c:v>
                </c:pt>
                <c:pt idx="104">
                  <c:v>1704</c:v>
                </c:pt>
                <c:pt idx="105">
                  <c:v>1705</c:v>
                </c:pt>
                <c:pt idx="106">
                  <c:v>1706</c:v>
                </c:pt>
                <c:pt idx="107">
                  <c:v>1707</c:v>
                </c:pt>
                <c:pt idx="108">
                  <c:v>1708</c:v>
                </c:pt>
                <c:pt idx="109">
                  <c:v>1709</c:v>
                </c:pt>
                <c:pt idx="110">
                  <c:v>1710</c:v>
                </c:pt>
                <c:pt idx="111">
                  <c:v>1711</c:v>
                </c:pt>
                <c:pt idx="112">
                  <c:v>1712</c:v>
                </c:pt>
                <c:pt idx="113">
                  <c:v>1713</c:v>
                </c:pt>
                <c:pt idx="114">
                  <c:v>1714</c:v>
                </c:pt>
                <c:pt idx="115">
                  <c:v>1715</c:v>
                </c:pt>
                <c:pt idx="116">
                  <c:v>1716</c:v>
                </c:pt>
                <c:pt idx="117">
                  <c:v>1717</c:v>
                </c:pt>
                <c:pt idx="118">
                  <c:v>1718</c:v>
                </c:pt>
                <c:pt idx="119">
                  <c:v>1719</c:v>
                </c:pt>
                <c:pt idx="120">
                  <c:v>1720</c:v>
                </c:pt>
                <c:pt idx="121">
                  <c:v>1721</c:v>
                </c:pt>
                <c:pt idx="122">
                  <c:v>1722</c:v>
                </c:pt>
                <c:pt idx="123">
                  <c:v>1723</c:v>
                </c:pt>
                <c:pt idx="124">
                  <c:v>1724</c:v>
                </c:pt>
                <c:pt idx="125">
                  <c:v>1725</c:v>
                </c:pt>
                <c:pt idx="126">
                  <c:v>1726</c:v>
                </c:pt>
                <c:pt idx="127">
                  <c:v>1727</c:v>
                </c:pt>
                <c:pt idx="128">
                  <c:v>1728</c:v>
                </c:pt>
                <c:pt idx="129">
                  <c:v>1729</c:v>
                </c:pt>
                <c:pt idx="130">
                  <c:v>1730</c:v>
                </c:pt>
                <c:pt idx="131">
                  <c:v>1731</c:v>
                </c:pt>
                <c:pt idx="132">
                  <c:v>1732</c:v>
                </c:pt>
                <c:pt idx="133">
                  <c:v>1733</c:v>
                </c:pt>
                <c:pt idx="134">
                  <c:v>1734</c:v>
                </c:pt>
                <c:pt idx="135">
                  <c:v>1735</c:v>
                </c:pt>
                <c:pt idx="136">
                  <c:v>1736</c:v>
                </c:pt>
                <c:pt idx="137">
                  <c:v>1737</c:v>
                </c:pt>
                <c:pt idx="138">
                  <c:v>1738</c:v>
                </c:pt>
                <c:pt idx="139">
                  <c:v>1739</c:v>
                </c:pt>
                <c:pt idx="140">
                  <c:v>1740</c:v>
                </c:pt>
                <c:pt idx="141">
                  <c:v>1741</c:v>
                </c:pt>
                <c:pt idx="142">
                  <c:v>1742</c:v>
                </c:pt>
                <c:pt idx="143">
                  <c:v>1743</c:v>
                </c:pt>
                <c:pt idx="144">
                  <c:v>1744</c:v>
                </c:pt>
                <c:pt idx="145">
                  <c:v>1745</c:v>
                </c:pt>
                <c:pt idx="146">
                  <c:v>1746</c:v>
                </c:pt>
                <c:pt idx="147">
                  <c:v>1747</c:v>
                </c:pt>
                <c:pt idx="148">
                  <c:v>1748</c:v>
                </c:pt>
                <c:pt idx="149">
                  <c:v>1749</c:v>
                </c:pt>
                <c:pt idx="150">
                  <c:v>1750</c:v>
                </c:pt>
                <c:pt idx="151">
                  <c:v>1751</c:v>
                </c:pt>
                <c:pt idx="152">
                  <c:v>1752</c:v>
                </c:pt>
                <c:pt idx="153">
                  <c:v>1753</c:v>
                </c:pt>
                <c:pt idx="154">
                  <c:v>1754</c:v>
                </c:pt>
                <c:pt idx="155">
                  <c:v>1755</c:v>
                </c:pt>
                <c:pt idx="156">
                  <c:v>1756</c:v>
                </c:pt>
                <c:pt idx="157">
                  <c:v>1757</c:v>
                </c:pt>
                <c:pt idx="158">
                  <c:v>1758</c:v>
                </c:pt>
                <c:pt idx="159">
                  <c:v>1759</c:v>
                </c:pt>
                <c:pt idx="160">
                  <c:v>1760</c:v>
                </c:pt>
                <c:pt idx="161">
                  <c:v>1761</c:v>
                </c:pt>
                <c:pt idx="162">
                  <c:v>1762</c:v>
                </c:pt>
                <c:pt idx="163">
                  <c:v>1763</c:v>
                </c:pt>
                <c:pt idx="164">
                  <c:v>1764</c:v>
                </c:pt>
                <c:pt idx="165">
                  <c:v>1765</c:v>
                </c:pt>
                <c:pt idx="166">
                  <c:v>1766</c:v>
                </c:pt>
                <c:pt idx="167">
                  <c:v>1767</c:v>
                </c:pt>
                <c:pt idx="168">
                  <c:v>1768</c:v>
                </c:pt>
                <c:pt idx="169">
                  <c:v>1769</c:v>
                </c:pt>
                <c:pt idx="170">
                  <c:v>1770</c:v>
                </c:pt>
                <c:pt idx="171">
                  <c:v>1771</c:v>
                </c:pt>
                <c:pt idx="172">
                  <c:v>1772</c:v>
                </c:pt>
                <c:pt idx="173">
                  <c:v>1773</c:v>
                </c:pt>
                <c:pt idx="174">
                  <c:v>1774</c:v>
                </c:pt>
                <c:pt idx="175">
                  <c:v>1775</c:v>
                </c:pt>
                <c:pt idx="176">
                  <c:v>1776</c:v>
                </c:pt>
                <c:pt idx="177">
                  <c:v>1777</c:v>
                </c:pt>
                <c:pt idx="178">
                  <c:v>1778</c:v>
                </c:pt>
                <c:pt idx="179">
                  <c:v>1779</c:v>
                </c:pt>
                <c:pt idx="180">
                  <c:v>1780</c:v>
                </c:pt>
                <c:pt idx="181">
                  <c:v>1781</c:v>
                </c:pt>
                <c:pt idx="182">
                  <c:v>1782</c:v>
                </c:pt>
                <c:pt idx="183">
                  <c:v>1783</c:v>
                </c:pt>
                <c:pt idx="184">
                  <c:v>1784</c:v>
                </c:pt>
                <c:pt idx="185">
                  <c:v>1785</c:v>
                </c:pt>
                <c:pt idx="186">
                  <c:v>1786</c:v>
                </c:pt>
                <c:pt idx="187">
                  <c:v>1787</c:v>
                </c:pt>
                <c:pt idx="188">
                  <c:v>1788</c:v>
                </c:pt>
                <c:pt idx="189">
                  <c:v>1789</c:v>
                </c:pt>
                <c:pt idx="190">
                  <c:v>1790</c:v>
                </c:pt>
                <c:pt idx="191">
                  <c:v>1791</c:v>
                </c:pt>
                <c:pt idx="192">
                  <c:v>1792</c:v>
                </c:pt>
                <c:pt idx="193">
                  <c:v>1793</c:v>
                </c:pt>
                <c:pt idx="194">
                  <c:v>1794</c:v>
                </c:pt>
                <c:pt idx="195">
                  <c:v>1795</c:v>
                </c:pt>
                <c:pt idx="196">
                  <c:v>1796</c:v>
                </c:pt>
                <c:pt idx="197">
                  <c:v>1797</c:v>
                </c:pt>
                <c:pt idx="198">
                  <c:v>1798</c:v>
                </c:pt>
                <c:pt idx="199">
                  <c:v>1799</c:v>
                </c:pt>
                <c:pt idx="200">
                  <c:v>1800</c:v>
                </c:pt>
                <c:pt idx="201">
                  <c:v>1801</c:v>
                </c:pt>
                <c:pt idx="202">
                  <c:v>1802</c:v>
                </c:pt>
                <c:pt idx="203">
                  <c:v>1803</c:v>
                </c:pt>
                <c:pt idx="204">
                  <c:v>1804</c:v>
                </c:pt>
                <c:pt idx="205">
                  <c:v>1805</c:v>
                </c:pt>
                <c:pt idx="206">
                  <c:v>1806</c:v>
                </c:pt>
                <c:pt idx="207">
                  <c:v>1807</c:v>
                </c:pt>
                <c:pt idx="208">
                  <c:v>1808</c:v>
                </c:pt>
                <c:pt idx="209">
                  <c:v>1809</c:v>
                </c:pt>
                <c:pt idx="210">
                  <c:v>1810</c:v>
                </c:pt>
                <c:pt idx="211">
                  <c:v>1811</c:v>
                </c:pt>
                <c:pt idx="212">
                  <c:v>1812</c:v>
                </c:pt>
                <c:pt idx="213">
                  <c:v>1813</c:v>
                </c:pt>
                <c:pt idx="214">
                  <c:v>1814</c:v>
                </c:pt>
                <c:pt idx="215">
                  <c:v>1815</c:v>
                </c:pt>
                <c:pt idx="216">
                  <c:v>1816</c:v>
                </c:pt>
                <c:pt idx="217">
                  <c:v>1817</c:v>
                </c:pt>
                <c:pt idx="218">
                  <c:v>1818</c:v>
                </c:pt>
                <c:pt idx="219">
                  <c:v>1819</c:v>
                </c:pt>
                <c:pt idx="220">
                  <c:v>1820</c:v>
                </c:pt>
                <c:pt idx="221">
                  <c:v>1821</c:v>
                </c:pt>
                <c:pt idx="222">
                  <c:v>1822</c:v>
                </c:pt>
                <c:pt idx="223">
                  <c:v>1823</c:v>
                </c:pt>
                <c:pt idx="224">
                  <c:v>1824</c:v>
                </c:pt>
                <c:pt idx="225">
                  <c:v>1825</c:v>
                </c:pt>
                <c:pt idx="226">
                  <c:v>1826</c:v>
                </c:pt>
                <c:pt idx="227">
                  <c:v>1827</c:v>
                </c:pt>
                <c:pt idx="228">
                  <c:v>1828</c:v>
                </c:pt>
                <c:pt idx="229">
                  <c:v>1829</c:v>
                </c:pt>
                <c:pt idx="230">
                  <c:v>1830</c:v>
                </c:pt>
                <c:pt idx="231">
                  <c:v>1831</c:v>
                </c:pt>
                <c:pt idx="232">
                  <c:v>1832</c:v>
                </c:pt>
                <c:pt idx="233">
                  <c:v>1833</c:v>
                </c:pt>
                <c:pt idx="234">
                  <c:v>1834</c:v>
                </c:pt>
                <c:pt idx="235">
                  <c:v>1835</c:v>
                </c:pt>
                <c:pt idx="236">
                  <c:v>1836</c:v>
                </c:pt>
                <c:pt idx="237">
                  <c:v>1837</c:v>
                </c:pt>
                <c:pt idx="238">
                  <c:v>1838</c:v>
                </c:pt>
                <c:pt idx="239">
                  <c:v>1839</c:v>
                </c:pt>
                <c:pt idx="240">
                  <c:v>1840</c:v>
                </c:pt>
                <c:pt idx="241">
                  <c:v>1841</c:v>
                </c:pt>
                <c:pt idx="242">
                  <c:v>1842</c:v>
                </c:pt>
                <c:pt idx="243">
                  <c:v>1843</c:v>
                </c:pt>
                <c:pt idx="244">
                  <c:v>1844</c:v>
                </c:pt>
                <c:pt idx="245">
                  <c:v>1845</c:v>
                </c:pt>
                <c:pt idx="246">
                  <c:v>1846</c:v>
                </c:pt>
                <c:pt idx="247">
                  <c:v>1847</c:v>
                </c:pt>
                <c:pt idx="248">
                  <c:v>1848</c:v>
                </c:pt>
                <c:pt idx="249">
                  <c:v>1849</c:v>
                </c:pt>
                <c:pt idx="250">
                  <c:v>1850</c:v>
                </c:pt>
                <c:pt idx="251">
                  <c:v>1851</c:v>
                </c:pt>
                <c:pt idx="252">
                  <c:v>1852</c:v>
                </c:pt>
                <c:pt idx="253">
                  <c:v>1853</c:v>
                </c:pt>
                <c:pt idx="254">
                  <c:v>1854</c:v>
                </c:pt>
                <c:pt idx="255">
                  <c:v>1855</c:v>
                </c:pt>
                <c:pt idx="256">
                  <c:v>1856</c:v>
                </c:pt>
                <c:pt idx="257">
                  <c:v>1857</c:v>
                </c:pt>
                <c:pt idx="258">
                  <c:v>1858</c:v>
                </c:pt>
                <c:pt idx="259">
                  <c:v>1859</c:v>
                </c:pt>
                <c:pt idx="260">
                  <c:v>1860</c:v>
                </c:pt>
                <c:pt idx="261">
                  <c:v>1861</c:v>
                </c:pt>
                <c:pt idx="262">
                  <c:v>1862</c:v>
                </c:pt>
                <c:pt idx="263">
                  <c:v>1863</c:v>
                </c:pt>
                <c:pt idx="264">
                  <c:v>1864</c:v>
                </c:pt>
                <c:pt idx="265">
                  <c:v>1865</c:v>
                </c:pt>
                <c:pt idx="266">
                  <c:v>1866</c:v>
                </c:pt>
                <c:pt idx="267">
                  <c:v>1867</c:v>
                </c:pt>
                <c:pt idx="268">
                  <c:v>1868</c:v>
                </c:pt>
                <c:pt idx="269">
                  <c:v>1869</c:v>
                </c:pt>
                <c:pt idx="270">
                  <c:v>1870</c:v>
                </c:pt>
                <c:pt idx="271">
                  <c:v>1871</c:v>
                </c:pt>
                <c:pt idx="272">
                  <c:v>1872</c:v>
                </c:pt>
                <c:pt idx="273">
                  <c:v>1873</c:v>
                </c:pt>
                <c:pt idx="274">
                  <c:v>1874</c:v>
                </c:pt>
                <c:pt idx="275">
                  <c:v>1875</c:v>
                </c:pt>
                <c:pt idx="276">
                  <c:v>1876</c:v>
                </c:pt>
                <c:pt idx="277">
                  <c:v>1877</c:v>
                </c:pt>
                <c:pt idx="278">
                  <c:v>1878</c:v>
                </c:pt>
                <c:pt idx="279">
                  <c:v>1879</c:v>
                </c:pt>
                <c:pt idx="280">
                  <c:v>1880</c:v>
                </c:pt>
                <c:pt idx="281">
                  <c:v>1881</c:v>
                </c:pt>
                <c:pt idx="282">
                  <c:v>1882</c:v>
                </c:pt>
                <c:pt idx="283">
                  <c:v>1883</c:v>
                </c:pt>
                <c:pt idx="284">
                  <c:v>1884</c:v>
                </c:pt>
                <c:pt idx="285">
                  <c:v>1885</c:v>
                </c:pt>
                <c:pt idx="286">
                  <c:v>1886</c:v>
                </c:pt>
                <c:pt idx="287">
                  <c:v>1887</c:v>
                </c:pt>
                <c:pt idx="288">
                  <c:v>1888</c:v>
                </c:pt>
                <c:pt idx="289">
                  <c:v>1889</c:v>
                </c:pt>
                <c:pt idx="290">
                  <c:v>1890</c:v>
                </c:pt>
                <c:pt idx="291">
                  <c:v>1891</c:v>
                </c:pt>
                <c:pt idx="292">
                  <c:v>1892</c:v>
                </c:pt>
                <c:pt idx="293">
                  <c:v>1893</c:v>
                </c:pt>
                <c:pt idx="294">
                  <c:v>1894</c:v>
                </c:pt>
                <c:pt idx="295">
                  <c:v>1895</c:v>
                </c:pt>
                <c:pt idx="296">
                  <c:v>1896</c:v>
                </c:pt>
                <c:pt idx="297">
                  <c:v>1897</c:v>
                </c:pt>
                <c:pt idx="298">
                  <c:v>1898</c:v>
                </c:pt>
                <c:pt idx="299">
                  <c:v>1899</c:v>
                </c:pt>
                <c:pt idx="300">
                  <c:v>1900</c:v>
                </c:pt>
                <c:pt idx="301">
                  <c:v>1901</c:v>
                </c:pt>
                <c:pt idx="302">
                  <c:v>1902</c:v>
                </c:pt>
                <c:pt idx="303">
                  <c:v>1903</c:v>
                </c:pt>
                <c:pt idx="304">
                  <c:v>1904</c:v>
                </c:pt>
                <c:pt idx="305">
                  <c:v>1905</c:v>
                </c:pt>
                <c:pt idx="306">
                  <c:v>1906</c:v>
                </c:pt>
                <c:pt idx="307">
                  <c:v>1907</c:v>
                </c:pt>
                <c:pt idx="308">
                  <c:v>1908</c:v>
                </c:pt>
                <c:pt idx="309">
                  <c:v>1909</c:v>
                </c:pt>
                <c:pt idx="310">
                  <c:v>1910</c:v>
                </c:pt>
                <c:pt idx="311">
                  <c:v>1911</c:v>
                </c:pt>
                <c:pt idx="312">
                  <c:v>1912</c:v>
                </c:pt>
                <c:pt idx="313">
                  <c:v>1913</c:v>
                </c:pt>
                <c:pt idx="314">
                  <c:v>1914</c:v>
                </c:pt>
                <c:pt idx="315">
                  <c:v>1915</c:v>
                </c:pt>
                <c:pt idx="316">
                  <c:v>1916</c:v>
                </c:pt>
                <c:pt idx="317">
                  <c:v>1917</c:v>
                </c:pt>
                <c:pt idx="318">
                  <c:v>1918</c:v>
                </c:pt>
                <c:pt idx="319">
                  <c:v>1919</c:v>
                </c:pt>
                <c:pt idx="320">
                  <c:v>1920</c:v>
                </c:pt>
                <c:pt idx="321">
                  <c:v>1921</c:v>
                </c:pt>
                <c:pt idx="322">
                  <c:v>1922</c:v>
                </c:pt>
                <c:pt idx="323">
                  <c:v>1923</c:v>
                </c:pt>
                <c:pt idx="324">
                  <c:v>1924</c:v>
                </c:pt>
                <c:pt idx="325">
                  <c:v>1925</c:v>
                </c:pt>
                <c:pt idx="326">
                  <c:v>1926</c:v>
                </c:pt>
                <c:pt idx="327">
                  <c:v>1927</c:v>
                </c:pt>
                <c:pt idx="328">
                  <c:v>1928</c:v>
                </c:pt>
                <c:pt idx="329">
                  <c:v>1929</c:v>
                </c:pt>
                <c:pt idx="330">
                  <c:v>1930</c:v>
                </c:pt>
                <c:pt idx="331">
                  <c:v>1931</c:v>
                </c:pt>
                <c:pt idx="332">
                  <c:v>1932</c:v>
                </c:pt>
                <c:pt idx="333">
                  <c:v>1933</c:v>
                </c:pt>
                <c:pt idx="334">
                  <c:v>1934</c:v>
                </c:pt>
                <c:pt idx="335">
                  <c:v>1935</c:v>
                </c:pt>
                <c:pt idx="336">
                  <c:v>1936</c:v>
                </c:pt>
                <c:pt idx="337">
                  <c:v>1937</c:v>
                </c:pt>
                <c:pt idx="338">
                  <c:v>1938</c:v>
                </c:pt>
                <c:pt idx="339">
                  <c:v>1939</c:v>
                </c:pt>
                <c:pt idx="340">
                  <c:v>1940</c:v>
                </c:pt>
                <c:pt idx="341">
                  <c:v>1941</c:v>
                </c:pt>
                <c:pt idx="342">
                  <c:v>1942</c:v>
                </c:pt>
                <c:pt idx="343">
                  <c:v>1943</c:v>
                </c:pt>
                <c:pt idx="344">
                  <c:v>1944</c:v>
                </c:pt>
                <c:pt idx="345">
                  <c:v>1945</c:v>
                </c:pt>
                <c:pt idx="346">
                  <c:v>1946</c:v>
                </c:pt>
                <c:pt idx="347">
                  <c:v>1947</c:v>
                </c:pt>
                <c:pt idx="348">
                  <c:v>1948</c:v>
                </c:pt>
                <c:pt idx="349">
                  <c:v>1949</c:v>
                </c:pt>
                <c:pt idx="350">
                  <c:v>1950</c:v>
                </c:pt>
                <c:pt idx="351">
                  <c:v>1951</c:v>
                </c:pt>
                <c:pt idx="352">
                  <c:v>1952</c:v>
                </c:pt>
                <c:pt idx="353">
                  <c:v>1953</c:v>
                </c:pt>
                <c:pt idx="354">
                  <c:v>1954</c:v>
                </c:pt>
                <c:pt idx="355">
                  <c:v>1955</c:v>
                </c:pt>
                <c:pt idx="356">
                  <c:v>1956</c:v>
                </c:pt>
                <c:pt idx="357">
                  <c:v>1957</c:v>
                </c:pt>
                <c:pt idx="358">
                  <c:v>1958</c:v>
                </c:pt>
                <c:pt idx="359">
                  <c:v>1959</c:v>
                </c:pt>
                <c:pt idx="360">
                  <c:v>1960</c:v>
                </c:pt>
                <c:pt idx="361">
                  <c:v>1961</c:v>
                </c:pt>
                <c:pt idx="362">
                  <c:v>1962</c:v>
                </c:pt>
                <c:pt idx="363">
                  <c:v>1963</c:v>
                </c:pt>
                <c:pt idx="364">
                  <c:v>1964</c:v>
                </c:pt>
                <c:pt idx="365">
                  <c:v>1965</c:v>
                </c:pt>
                <c:pt idx="366">
                  <c:v>1966</c:v>
                </c:pt>
                <c:pt idx="367">
                  <c:v>1967</c:v>
                </c:pt>
                <c:pt idx="368">
                  <c:v>1968</c:v>
                </c:pt>
                <c:pt idx="369">
                  <c:v>1969</c:v>
                </c:pt>
                <c:pt idx="370">
                  <c:v>1970</c:v>
                </c:pt>
                <c:pt idx="371">
                  <c:v>1971</c:v>
                </c:pt>
                <c:pt idx="372">
                  <c:v>1972</c:v>
                </c:pt>
                <c:pt idx="373">
                  <c:v>1973</c:v>
                </c:pt>
                <c:pt idx="374">
                  <c:v>1974</c:v>
                </c:pt>
                <c:pt idx="375">
                  <c:v>1975</c:v>
                </c:pt>
                <c:pt idx="376">
                  <c:v>1976</c:v>
                </c:pt>
                <c:pt idx="377">
                  <c:v>1977</c:v>
                </c:pt>
                <c:pt idx="378">
                  <c:v>1978</c:v>
                </c:pt>
                <c:pt idx="379">
                  <c:v>1979</c:v>
                </c:pt>
                <c:pt idx="380">
                  <c:v>1980</c:v>
                </c:pt>
                <c:pt idx="381">
                  <c:v>1981</c:v>
                </c:pt>
                <c:pt idx="382">
                  <c:v>1982</c:v>
                </c:pt>
                <c:pt idx="383">
                  <c:v>1983</c:v>
                </c:pt>
                <c:pt idx="384">
                  <c:v>1984</c:v>
                </c:pt>
                <c:pt idx="385">
                  <c:v>1985</c:v>
                </c:pt>
                <c:pt idx="386">
                  <c:v>1986</c:v>
                </c:pt>
                <c:pt idx="387">
                  <c:v>1987</c:v>
                </c:pt>
                <c:pt idx="388">
                  <c:v>1988</c:v>
                </c:pt>
                <c:pt idx="389">
                  <c:v>1989</c:v>
                </c:pt>
                <c:pt idx="390">
                  <c:v>1990</c:v>
                </c:pt>
                <c:pt idx="391">
                  <c:v>1991</c:v>
                </c:pt>
                <c:pt idx="392">
                  <c:v>1992</c:v>
                </c:pt>
                <c:pt idx="393">
                  <c:v>1993</c:v>
                </c:pt>
                <c:pt idx="394">
                  <c:v>1994</c:v>
                </c:pt>
                <c:pt idx="395">
                  <c:v>1995</c:v>
                </c:pt>
                <c:pt idx="396">
                  <c:v>1996</c:v>
                </c:pt>
                <c:pt idx="397">
                  <c:v>1997</c:v>
                </c:pt>
                <c:pt idx="398">
                  <c:v>1998</c:v>
                </c:pt>
                <c:pt idx="399">
                  <c:v>1999</c:v>
                </c:pt>
                <c:pt idx="400">
                  <c:v>2000</c:v>
                </c:pt>
                <c:pt idx="401">
                  <c:v>2001</c:v>
                </c:pt>
                <c:pt idx="402">
                  <c:v>2002</c:v>
                </c:pt>
                <c:pt idx="403">
                  <c:v>2003</c:v>
                </c:pt>
                <c:pt idx="404">
                  <c:v>2004</c:v>
                </c:pt>
                <c:pt idx="405">
                  <c:v>2005</c:v>
                </c:pt>
                <c:pt idx="406">
                  <c:v>2006</c:v>
                </c:pt>
                <c:pt idx="407">
                  <c:v>2007</c:v>
                </c:pt>
                <c:pt idx="408">
                  <c:v>2008</c:v>
                </c:pt>
                <c:pt idx="409">
                  <c:v>2009</c:v>
                </c:pt>
                <c:pt idx="410">
                  <c:v>2010</c:v>
                </c:pt>
              </c:numCache>
            </c:numRef>
          </c:xVal>
          <c:yVal>
            <c:numRef>
              <c:f>Sheet1!$J$6:$J$416</c:f>
              <c:numCache>
                <c:formatCode>General</c:formatCode>
                <c:ptCount val="411"/>
                <c:pt idx="0">
                  <c:v>7247000</c:v>
                </c:pt>
                <c:pt idx="1">
                  <c:v>7329000</c:v>
                </c:pt>
                <c:pt idx="2">
                  <c:v>7375000</c:v>
                </c:pt>
                <c:pt idx="3">
                  <c:v>7413000</c:v>
                </c:pt>
                <c:pt idx="4">
                  <c:v>7431000</c:v>
                </c:pt>
                <c:pt idx="5">
                  <c:v>7520000</c:v>
                </c:pt>
                <c:pt idx="6">
                  <c:v>7591000</c:v>
                </c:pt>
                <c:pt idx="7">
                  <c:v>7680000</c:v>
                </c:pt>
                <c:pt idx="8">
                  <c:v>7745000</c:v>
                </c:pt>
                <c:pt idx="9">
                  <c:v>7811000</c:v>
                </c:pt>
                <c:pt idx="10">
                  <c:v>7835000</c:v>
                </c:pt>
                <c:pt idx="11">
                  <c:v>7883000</c:v>
                </c:pt>
                <c:pt idx="12">
                  <c:v>7922000</c:v>
                </c:pt>
                <c:pt idx="13">
                  <c:v>7957000</c:v>
                </c:pt>
                <c:pt idx="14">
                  <c:v>7957000</c:v>
                </c:pt>
                <c:pt idx="15">
                  <c:v>8018000</c:v>
                </c:pt>
                <c:pt idx="16">
                  <c:v>8045000</c:v>
                </c:pt>
                <c:pt idx="17">
                  <c:v>8054000</c:v>
                </c:pt>
                <c:pt idx="18">
                  <c:v>8106000</c:v>
                </c:pt>
                <c:pt idx="19">
                  <c:v>8181000</c:v>
                </c:pt>
                <c:pt idx="20">
                  <c:v>8257000</c:v>
                </c:pt>
                <c:pt idx="21">
                  <c:v>8356000</c:v>
                </c:pt>
                <c:pt idx="22">
                  <c:v>8504000</c:v>
                </c:pt>
                <c:pt idx="23">
                  <c:v>8558000</c:v>
                </c:pt>
                <c:pt idx="24">
                  <c:v>8505000</c:v>
                </c:pt>
                <c:pt idx="25">
                  <c:v>8491000</c:v>
                </c:pt>
                <c:pt idx="26">
                  <c:v>8386000</c:v>
                </c:pt>
                <c:pt idx="27">
                  <c:v>8447000</c:v>
                </c:pt>
                <c:pt idx="28">
                  <c:v>8622000</c:v>
                </c:pt>
                <c:pt idx="29">
                  <c:v>8759000</c:v>
                </c:pt>
                <c:pt idx="30">
                  <c:v>8734000</c:v>
                </c:pt>
                <c:pt idx="31">
                  <c:v>8675000</c:v>
                </c:pt>
                <c:pt idx="32">
                  <c:v>8786000</c:v>
                </c:pt>
                <c:pt idx="33">
                  <c:v>9007000</c:v>
                </c:pt>
                <c:pt idx="34">
                  <c:v>9116000</c:v>
                </c:pt>
                <c:pt idx="35">
                  <c:v>9157000</c:v>
                </c:pt>
                <c:pt idx="36">
                  <c:v>8963000</c:v>
                </c:pt>
                <c:pt idx="37">
                  <c:v>9150000</c:v>
                </c:pt>
                <c:pt idx="38">
                  <c:v>9092000</c:v>
                </c:pt>
                <c:pt idx="39">
                  <c:v>9170000</c:v>
                </c:pt>
                <c:pt idx="40">
                  <c:v>9174000</c:v>
                </c:pt>
                <c:pt idx="41">
                  <c:v>9034000</c:v>
                </c:pt>
                <c:pt idx="42">
                  <c:v>9145000</c:v>
                </c:pt>
                <c:pt idx="43">
                  <c:v>9279000</c:v>
                </c:pt>
                <c:pt idx="44">
                  <c:v>9189000</c:v>
                </c:pt>
                <c:pt idx="45">
                  <c:v>9240000</c:v>
                </c:pt>
                <c:pt idx="46">
                  <c:v>9212000</c:v>
                </c:pt>
                <c:pt idx="47">
                  <c:v>9361000</c:v>
                </c:pt>
                <c:pt idx="48">
                  <c:v>9350000</c:v>
                </c:pt>
                <c:pt idx="49">
                  <c:v>9361000</c:v>
                </c:pt>
                <c:pt idx="50">
                  <c:v>9355000</c:v>
                </c:pt>
                <c:pt idx="51">
                  <c:v>9348000</c:v>
                </c:pt>
                <c:pt idx="52">
                  <c:v>9494000</c:v>
                </c:pt>
                <c:pt idx="53">
                  <c:v>9484000</c:v>
                </c:pt>
                <c:pt idx="54">
                  <c:v>9357000</c:v>
                </c:pt>
                <c:pt idx="55">
                  <c:v>9506000</c:v>
                </c:pt>
                <c:pt idx="56">
                  <c:v>9493000</c:v>
                </c:pt>
                <c:pt idx="57">
                  <c:v>9501000</c:v>
                </c:pt>
                <c:pt idx="58">
                  <c:v>9369000</c:v>
                </c:pt>
                <c:pt idx="59">
                  <c:v>9275000</c:v>
                </c:pt>
                <c:pt idx="60">
                  <c:v>9238000</c:v>
                </c:pt>
                <c:pt idx="61">
                  <c:v>9298000</c:v>
                </c:pt>
                <c:pt idx="62">
                  <c:v>9166000</c:v>
                </c:pt>
                <c:pt idx="63">
                  <c:v>9103000</c:v>
                </c:pt>
                <c:pt idx="64">
                  <c:v>9236000</c:v>
                </c:pt>
                <c:pt idx="65">
                  <c:v>9130000</c:v>
                </c:pt>
                <c:pt idx="66">
                  <c:v>9209000</c:v>
                </c:pt>
                <c:pt idx="67">
                  <c:v>8993000</c:v>
                </c:pt>
                <c:pt idx="68">
                  <c:v>9167000</c:v>
                </c:pt>
                <c:pt idx="69">
                  <c:v>9158000</c:v>
                </c:pt>
                <c:pt idx="70">
                  <c:v>9146000</c:v>
                </c:pt>
                <c:pt idx="71">
                  <c:v>9085000</c:v>
                </c:pt>
                <c:pt idx="72">
                  <c:v>9053000</c:v>
                </c:pt>
                <c:pt idx="73">
                  <c:v>9108000</c:v>
                </c:pt>
                <c:pt idx="74">
                  <c:v>9134000</c:v>
                </c:pt>
                <c:pt idx="75">
                  <c:v>9135000</c:v>
                </c:pt>
                <c:pt idx="76">
                  <c:v>9130000</c:v>
                </c:pt>
                <c:pt idx="77">
                  <c:v>9145000</c:v>
                </c:pt>
                <c:pt idx="78">
                  <c:v>9174000</c:v>
                </c:pt>
                <c:pt idx="79">
                  <c:v>9147000</c:v>
                </c:pt>
                <c:pt idx="80">
                  <c:v>9099000</c:v>
                </c:pt>
                <c:pt idx="81">
                  <c:v>8997000</c:v>
                </c:pt>
                <c:pt idx="82">
                  <c:v>8739000</c:v>
                </c:pt>
                <c:pt idx="83">
                  <c:v>8719000</c:v>
                </c:pt>
                <c:pt idx="84">
                  <c:v>8706000</c:v>
                </c:pt>
                <c:pt idx="85">
                  <c:v>8826000</c:v>
                </c:pt>
                <c:pt idx="86">
                  <c:v>8869000</c:v>
                </c:pt>
                <c:pt idx="87">
                  <c:v>8768000</c:v>
                </c:pt>
                <c:pt idx="88">
                  <c:v>8710000</c:v>
                </c:pt>
                <c:pt idx="89">
                  <c:v>8881000</c:v>
                </c:pt>
                <c:pt idx="90">
                  <c:v>8874000</c:v>
                </c:pt>
                <c:pt idx="91">
                  <c:v>8970000</c:v>
                </c:pt>
                <c:pt idx="92">
                  <c:v>8977000</c:v>
                </c:pt>
                <c:pt idx="93">
                  <c:v>9019000</c:v>
                </c:pt>
                <c:pt idx="94">
                  <c:v>8998000</c:v>
                </c:pt>
                <c:pt idx="95">
                  <c:v>8998000</c:v>
                </c:pt>
                <c:pt idx="96">
                  <c:v>9014000</c:v>
                </c:pt>
                <c:pt idx="97">
                  <c:v>9069000</c:v>
                </c:pt>
                <c:pt idx="98">
                  <c:v>9117000</c:v>
                </c:pt>
                <c:pt idx="99">
                  <c:v>9140000</c:v>
                </c:pt>
                <c:pt idx="100">
                  <c:v>9150000</c:v>
                </c:pt>
                <c:pt idx="101">
                  <c:v>9206000</c:v>
                </c:pt>
                <c:pt idx="102">
                  <c:v>9272000</c:v>
                </c:pt>
                <c:pt idx="103">
                  <c:v>9352000</c:v>
                </c:pt>
                <c:pt idx="104">
                  <c:v>9397000</c:v>
                </c:pt>
                <c:pt idx="105">
                  <c:v>9419000</c:v>
                </c:pt>
                <c:pt idx="106">
                  <c:v>9450000</c:v>
                </c:pt>
                <c:pt idx="107">
                  <c:v>9485000</c:v>
                </c:pt>
                <c:pt idx="108">
                  <c:v>9517000</c:v>
                </c:pt>
                <c:pt idx="109">
                  <c:v>9539000</c:v>
                </c:pt>
                <c:pt idx="110">
                  <c:v>9567000</c:v>
                </c:pt>
                <c:pt idx="111">
                  <c:v>9556000</c:v>
                </c:pt>
                <c:pt idx="112">
                  <c:v>9537000</c:v>
                </c:pt>
                <c:pt idx="113">
                  <c:v>9554000</c:v>
                </c:pt>
                <c:pt idx="114">
                  <c:v>9589000</c:v>
                </c:pt>
                <c:pt idx="115">
                  <c:v>9600000</c:v>
                </c:pt>
                <c:pt idx="116">
                  <c:v>9658000</c:v>
                </c:pt>
                <c:pt idx="117">
                  <c:v>9724000</c:v>
                </c:pt>
                <c:pt idx="118">
                  <c:v>9790000</c:v>
                </c:pt>
                <c:pt idx="119">
                  <c:v>9856000</c:v>
                </c:pt>
                <c:pt idx="120">
                  <c:v>9823000</c:v>
                </c:pt>
                <c:pt idx="121">
                  <c:v>9813000</c:v>
                </c:pt>
                <c:pt idx="122">
                  <c:v>9822000</c:v>
                </c:pt>
                <c:pt idx="123">
                  <c:v>9859000</c:v>
                </c:pt>
                <c:pt idx="124">
                  <c:v>9894000</c:v>
                </c:pt>
                <c:pt idx="125">
                  <c:v>9931000</c:v>
                </c:pt>
                <c:pt idx="126">
                  <c:v>10016000</c:v>
                </c:pt>
                <c:pt idx="127">
                  <c:v>10075000</c:v>
                </c:pt>
                <c:pt idx="128">
                  <c:v>9977000</c:v>
                </c:pt>
                <c:pt idx="129">
                  <c:v>9818000</c:v>
                </c:pt>
                <c:pt idx="130">
                  <c:v>9698000</c:v>
                </c:pt>
                <c:pt idx="131">
                  <c:v>9691000</c:v>
                </c:pt>
                <c:pt idx="132">
                  <c:v>9733000</c:v>
                </c:pt>
                <c:pt idx="133">
                  <c:v>9785000</c:v>
                </c:pt>
                <c:pt idx="134">
                  <c:v>9887000</c:v>
                </c:pt>
                <c:pt idx="135">
                  <c:v>9976000</c:v>
                </c:pt>
                <c:pt idx="136">
                  <c:v>10055000</c:v>
                </c:pt>
                <c:pt idx="137">
                  <c:v>10116000</c:v>
                </c:pt>
                <c:pt idx="138">
                  <c:v>10163000</c:v>
                </c:pt>
                <c:pt idx="139">
                  <c:v>10228000</c:v>
                </c:pt>
                <c:pt idx="140">
                  <c:v>10284000</c:v>
                </c:pt>
                <c:pt idx="141">
                  <c:v>10308000</c:v>
                </c:pt>
                <c:pt idx="142">
                  <c:v>10201000</c:v>
                </c:pt>
                <c:pt idx="143">
                  <c:v>10198000</c:v>
                </c:pt>
                <c:pt idx="144">
                  <c:v>10269000</c:v>
                </c:pt>
                <c:pt idx="145">
                  <c:v>10375000</c:v>
                </c:pt>
                <c:pt idx="146">
                  <c:v>10438000</c:v>
                </c:pt>
                <c:pt idx="147">
                  <c:v>10485000</c:v>
                </c:pt>
                <c:pt idx="148">
                  <c:v>10510000</c:v>
                </c:pt>
                <c:pt idx="149">
                  <c:v>10577000</c:v>
                </c:pt>
                <c:pt idx="150">
                  <c:v>10648000</c:v>
                </c:pt>
                <c:pt idx="151">
                  <c:v>10714000</c:v>
                </c:pt>
                <c:pt idx="152">
                  <c:v>10781000</c:v>
                </c:pt>
                <c:pt idx="153">
                  <c:v>10858000</c:v>
                </c:pt>
                <c:pt idx="154">
                  <c:v>10934000</c:v>
                </c:pt>
                <c:pt idx="155">
                  <c:v>11008000</c:v>
                </c:pt>
                <c:pt idx="156">
                  <c:v>11095000</c:v>
                </c:pt>
                <c:pt idx="157">
                  <c:v>11141000</c:v>
                </c:pt>
                <c:pt idx="158">
                  <c:v>11168000</c:v>
                </c:pt>
                <c:pt idx="159">
                  <c:v>11207000</c:v>
                </c:pt>
                <c:pt idx="160">
                  <c:v>11273000</c:v>
                </c:pt>
                <c:pt idx="161">
                  <c:v>11351000</c:v>
                </c:pt>
                <c:pt idx="162">
                  <c:v>11393000</c:v>
                </c:pt>
                <c:pt idx="163">
                  <c:v>11367000</c:v>
                </c:pt>
                <c:pt idx="164">
                  <c:v>11422000</c:v>
                </c:pt>
                <c:pt idx="165">
                  <c:v>11510000</c:v>
                </c:pt>
                <c:pt idx="166">
                  <c:v>11561000</c:v>
                </c:pt>
                <c:pt idx="167">
                  <c:v>11588000</c:v>
                </c:pt>
                <c:pt idx="168">
                  <c:v>11617000</c:v>
                </c:pt>
                <c:pt idx="169">
                  <c:v>11692000</c:v>
                </c:pt>
                <c:pt idx="170">
                  <c:v>11773000</c:v>
                </c:pt>
                <c:pt idx="171">
                  <c:v>11846000</c:v>
                </c:pt>
                <c:pt idx="172">
                  <c:v>11933000</c:v>
                </c:pt>
                <c:pt idx="173">
                  <c:v>12025000</c:v>
                </c:pt>
                <c:pt idx="174">
                  <c:v>12110000</c:v>
                </c:pt>
                <c:pt idx="175">
                  <c:v>12236000</c:v>
                </c:pt>
                <c:pt idx="176">
                  <c:v>12351000</c:v>
                </c:pt>
                <c:pt idx="177">
                  <c:v>12469000</c:v>
                </c:pt>
                <c:pt idx="178">
                  <c:v>12599000</c:v>
                </c:pt>
                <c:pt idx="179">
                  <c:v>12715000</c:v>
                </c:pt>
                <c:pt idx="180">
                  <c:v>12782000</c:v>
                </c:pt>
                <c:pt idx="181">
                  <c:v>12922000</c:v>
                </c:pt>
                <c:pt idx="182">
                  <c:v>13019000</c:v>
                </c:pt>
                <c:pt idx="183">
                  <c:v>13044000</c:v>
                </c:pt>
                <c:pt idx="184">
                  <c:v>13167000</c:v>
                </c:pt>
                <c:pt idx="185">
                  <c:v>13290000</c:v>
                </c:pt>
                <c:pt idx="186">
                  <c:v>13431000</c:v>
                </c:pt>
                <c:pt idx="187">
                  <c:v>13588000</c:v>
                </c:pt>
                <c:pt idx="188">
                  <c:v>13727000</c:v>
                </c:pt>
                <c:pt idx="189">
                  <c:v>13910000</c:v>
                </c:pt>
                <c:pt idx="190">
                  <c:v>14068000</c:v>
                </c:pt>
                <c:pt idx="191">
                  <c:v>14245000</c:v>
                </c:pt>
                <c:pt idx="192">
                  <c:v>14409000</c:v>
                </c:pt>
                <c:pt idx="193">
                  <c:v>14559000</c:v>
                </c:pt>
                <c:pt idx="194">
                  <c:v>14688000</c:v>
                </c:pt>
                <c:pt idx="195">
                  <c:v>14855000</c:v>
                </c:pt>
                <c:pt idx="196">
                  <c:v>15003000</c:v>
                </c:pt>
                <c:pt idx="197">
                  <c:v>15201000</c:v>
                </c:pt>
                <c:pt idx="198">
                  <c:v>15376000</c:v>
                </c:pt>
                <c:pt idx="199">
                  <c:v>15556000</c:v>
                </c:pt>
                <c:pt idx="200">
                  <c:v>15652000</c:v>
                </c:pt>
                <c:pt idx="201">
                  <c:v>15758000</c:v>
                </c:pt>
                <c:pt idx="202">
                  <c:v>15887000</c:v>
                </c:pt>
                <c:pt idx="203">
                  <c:v>16070000</c:v>
                </c:pt>
                <c:pt idx="204">
                  <c:v>16293000</c:v>
                </c:pt>
                <c:pt idx="205">
                  <c:v>16538000</c:v>
                </c:pt>
                <c:pt idx="206">
                  <c:v>16778000</c:v>
                </c:pt>
                <c:pt idx="207">
                  <c:v>17011000</c:v>
                </c:pt>
                <c:pt idx="208">
                  <c:v>17232000</c:v>
                </c:pt>
                <c:pt idx="209">
                  <c:v>17458000</c:v>
                </c:pt>
                <c:pt idx="210">
                  <c:v>17679000</c:v>
                </c:pt>
                <c:pt idx="211">
                  <c:v>17911000</c:v>
                </c:pt>
                <c:pt idx="212">
                  <c:v>18183000</c:v>
                </c:pt>
                <c:pt idx="213">
                  <c:v>18474000</c:v>
                </c:pt>
                <c:pt idx="214">
                  <c:v>18764000</c:v>
                </c:pt>
                <c:pt idx="215">
                  <c:v>19077000</c:v>
                </c:pt>
                <c:pt idx="216">
                  <c:v>19399000</c:v>
                </c:pt>
                <c:pt idx="217">
                  <c:v>19707000</c:v>
                </c:pt>
                <c:pt idx="218">
                  <c:v>20009000</c:v>
                </c:pt>
                <c:pt idx="219">
                  <c:v>20298000</c:v>
                </c:pt>
                <c:pt idx="220">
                  <c:v>20606000</c:v>
                </c:pt>
                <c:pt idx="221">
                  <c:v>20948000</c:v>
                </c:pt>
                <c:pt idx="222">
                  <c:v>21302000</c:v>
                </c:pt>
                <c:pt idx="223">
                  <c:v>21649000</c:v>
                </c:pt>
                <c:pt idx="224">
                  <c:v>21972000</c:v>
                </c:pt>
                <c:pt idx="225">
                  <c:v>22278000</c:v>
                </c:pt>
                <c:pt idx="226">
                  <c:v>22572000</c:v>
                </c:pt>
                <c:pt idx="227">
                  <c:v>22865000</c:v>
                </c:pt>
                <c:pt idx="228">
                  <c:v>23190000</c:v>
                </c:pt>
                <c:pt idx="229">
                  <c:v>23507000</c:v>
                </c:pt>
                <c:pt idx="230">
                  <c:v>23815000</c:v>
                </c:pt>
                <c:pt idx="231">
                  <c:v>24135000</c:v>
                </c:pt>
                <c:pt idx="232">
                  <c:v>24373000</c:v>
                </c:pt>
                <c:pt idx="233">
                  <c:v>24602000</c:v>
                </c:pt>
                <c:pt idx="234">
                  <c:v>24862000</c:v>
                </c:pt>
                <c:pt idx="235">
                  <c:v>25134000</c:v>
                </c:pt>
                <c:pt idx="236">
                  <c:v>25406000</c:v>
                </c:pt>
                <c:pt idx="237">
                  <c:v>25651000</c:v>
                </c:pt>
                <c:pt idx="238">
                  <c:v>25904000</c:v>
                </c:pt>
                <c:pt idx="239">
                  <c:v>26199000</c:v>
                </c:pt>
                <c:pt idx="240">
                  <c:v>26488000</c:v>
                </c:pt>
                <c:pt idx="241">
                  <c:v>26751000</c:v>
                </c:pt>
                <c:pt idx="242">
                  <c:v>27004000</c:v>
                </c:pt>
                <c:pt idx="243">
                  <c:v>27256000</c:v>
                </c:pt>
                <c:pt idx="244">
                  <c:v>27525000</c:v>
                </c:pt>
                <c:pt idx="245">
                  <c:v>27776000</c:v>
                </c:pt>
                <c:pt idx="246">
                  <c:v>28002000</c:v>
                </c:pt>
                <c:pt idx="247">
                  <c:v>27972000</c:v>
                </c:pt>
                <c:pt idx="248">
                  <c:v>27820000</c:v>
                </c:pt>
                <c:pt idx="249">
                  <c:v>27669000</c:v>
                </c:pt>
                <c:pt idx="250">
                  <c:v>27524000</c:v>
                </c:pt>
                <c:pt idx="251">
                  <c:v>27393000</c:v>
                </c:pt>
                <c:pt idx="252">
                  <c:v>27448000</c:v>
                </c:pt>
                <c:pt idx="253">
                  <c:v>27542000</c:v>
                </c:pt>
                <c:pt idx="254">
                  <c:v>27658000</c:v>
                </c:pt>
                <c:pt idx="255">
                  <c:v>27822000</c:v>
                </c:pt>
                <c:pt idx="256">
                  <c:v>28011000</c:v>
                </c:pt>
                <c:pt idx="257">
                  <c:v>28187000</c:v>
                </c:pt>
                <c:pt idx="258">
                  <c:v>28390000</c:v>
                </c:pt>
                <c:pt idx="259">
                  <c:v>28591000</c:v>
                </c:pt>
                <c:pt idx="260">
                  <c:v>28778000</c:v>
                </c:pt>
                <c:pt idx="261">
                  <c:v>28976000</c:v>
                </c:pt>
                <c:pt idx="262">
                  <c:v>29245000</c:v>
                </c:pt>
                <c:pt idx="263">
                  <c:v>29471000</c:v>
                </c:pt>
                <c:pt idx="264">
                  <c:v>29681000</c:v>
                </c:pt>
                <c:pt idx="265">
                  <c:v>29925000</c:v>
                </c:pt>
                <c:pt idx="266">
                  <c:v>30148000</c:v>
                </c:pt>
                <c:pt idx="267">
                  <c:v>30409000</c:v>
                </c:pt>
                <c:pt idx="268">
                  <c:v>30690000</c:v>
                </c:pt>
                <c:pt idx="269">
                  <c:v>30978000</c:v>
                </c:pt>
                <c:pt idx="270">
                  <c:v>31257000</c:v>
                </c:pt>
                <c:pt idx="271">
                  <c:v>31556000</c:v>
                </c:pt>
                <c:pt idx="272">
                  <c:v>31874000</c:v>
                </c:pt>
                <c:pt idx="273">
                  <c:v>32177000</c:v>
                </c:pt>
                <c:pt idx="274">
                  <c:v>32501000</c:v>
                </c:pt>
                <c:pt idx="275">
                  <c:v>32839000</c:v>
                </c:pt>
                <c:pt idx="276">
                  <c:v>33200000</c:v>
                </c:pt>
                <c:pt idx="277">
                  <c:v>33576000</c:v>
                </c:pt>
                <c:pt idx="278">
                  <c:v>33932000</c:v>
                </c:pt>
                <c:pt idx="279">
                  <c:v>34304000</c:v>
                </c:pt>
                <c:pt idx="280">
                  <c:v>34623000</c:v>
                </c:pt>
                <c:pt idx="281">
                  <c:v>34935000</c:v>
                </c:pt>
                <c:pt idx="282">
                  <c:v>35206000</c:v>
                </c:pt>
                <c:pt idx="283">
                  <c:v>35450000</c:v>
                </c:pt>
                <c:pt idx="284">
                  <c:v>35724000</c:v>
                </c:pt>
                <c:pt idx="285">
                  <c:v>36015000</c:v>
                </c:pt>
                <c:pt idx="286">
                  <c:v>36313000</c:v>
                </c:pt>
                <c:pt idx="287">
                  <c:v>36598000</c:v>
                </c:pt>
                <c:pt idx="288">
                  <c:v>36881000</c:v>
                </c:pt>
                <c:pt idx="289">
                  <c:v>37178000</c:v>
                </c:pt>
                <c:pt idx="290">
                  <c:v>37485000</c:v>
                </c:pt>
                <c:pt idx="291">
                  <c:v>37802000</c:v>
                </c:pt>
                <c:pt idx="292">
                  <c:v>38134000</c:v>
                </c:pt>
                <c:pt idx="293">
                  <c:v>38490000</c:v>
                </c:pt>
                <c:pt idx="294">
                  <c:v>38859000</c:v>
                </c:pt>
                <c:pt idx="295">
                  <c:v>39221000</c:v>
                </c:pt>
                <c:pt idx="296">
                  <c:v>39599000</c:v>
                </c:pt>
                <c:pt idx="297">
                  <c:v>39987000</c:v>
                </c:pt>
                <c:pt idx="298">
                  <c:v>40381000</c:v>
                </c:pt>
                <c:pt idx="299">
                  <c:v>40773000</c:v>
                </c:pt>
                <c:pt idx="300">
                  <c:v>41155000</c:v>
                </c:pt>
                <c:pt idx="301">
                  <c:v>41538000</c:v>
                </c:pt>
                <c:pt idx="302">
                  <c:v>41893000</c:v>
                </c:pt>
                <c:pt idx="303">
                  <c:v>42246000</c:v>
                </c:pt>
                <c:pt idx="304">
                  <c:v>42611000</c:v>
                </c:pt>
                <c:pt idx="305">
                  <c:v>42981000</c:v>
                </c:pt>
                <c:pt idx="306">
                  <c:v>43361000</c:v>
                </c:pt>
                <c:pt idx="307">
                  <c:v>43737000</c:v>
                </c:pt>
                <c:pt idx="308">
                  <c:v>44124000</c:v>
                </c:pt>
                <c:pt idx="309">
                  <c:v>44520000</c:v>
                </c:pt>
                <c:pt idx="310">
                  <c:v>44916000</c:v>
                </c:pt>
                <c:pt idx="311">
                  <c:v>45268000</c:v>
                </c:pt>
                <c:pt idx="312">
                  <c:v>45436000</c:v>
                </c:pt>
                <c:pt idx="313">
                  <c:v>45649000</c:v>
                </c:pt>
                <c:pt idx="314">
                  <c:v>46049000</c:v>
                </c:pt>
                <c:pt idx="315">
                  <c:v>46340000</c:v>
                </c:pt>
                <c:pt idx="316">
                  <c:v>46514000</c:v>
                </c:pt>
                <c:pt idx="317">
                  <c:v>46614000</c:v>
                </c:pt>
                <c:pt idx="318">
                  <c:v>46575000</c:v>
                </c:pt>
                <c:pt idx="319">
                  <c:v>46534000</c:v>
                </c:pt>
                <c:pt idx="320">
                  <c:v>43718000</c:v>
                </c:pt>
                <c:pt idx="321">
                  <c:v>44072000</c:v>
                </c:pt>
                <c:pt idx="322">
                  <c:v>44372000</c:v>
                </c:pt>
                <c:pt idx="323">
                  <c:v>44596000</c:v>
                </c:pt>
                <c:pt idx="324">
                  <c:v>44915000</c:v>
                </c:pt>
                <c:pt idx="325">
                  <c:v>45059000</c:v>
                </c:pt>
                <c:pt idx="326">
                  <c:v>45232000</c:v>
                </c:pt>
                <c:pt idx="327">
                  <c:v>45389000</c:v>
                </c:pt>
                <c:pt idx="328">
                  <c:v>45578000</c:v>
                </c:pt>
                <c:pt idx="329">
                  <c:v>45672000</c:v>
                </c:pt>
                <c:pt idx="330">
                  <c:v>45866000</c:v>
                </c:pt>
                <c:pt idx="331">
                  <c:v>46074000</c:v>
                </c:pt>
                <c:pt idx="332">
                  <c:v>46335000</c:v>
                </c:pt>
                <c:pt idx="333">
                  <c:v>46520000</c:v>
                </c:pt>
                <c:pt idx="334">
                  <c:v>46666000</c:v>
                </c:pt>
                <c:pt idx="335">
                  <c:v>46868000</c:v>
                </c:pt>
                <c:pt idx="336">
                  <c:v>47081000</c:v>
                </c:pt>
                <c:pt idx="337">
                  <c:v>47289000</c:v>
                </c:pt>
                <c:pt idx="338">
                  <c:v>47494000</c:v>
                </c:pt>
                <c:pt idx="339">
                  <c:v>47991000</c:v>
                </c:pt>
                <c:pt idx="340">
                  <c:v>48226000</c:v>
                </c:pt>
                <c:pt idx="341">
                  <c:v>48216000</c:v>
                </c:pt>
                <c:pt idx="342">
                  <c:v>48400000</c:v>
                </c:pt>
                <c:pt idx="343">
                  <c:v>48789000</c:v>
                </c:pt>
                <c:pt idx="344">
                  <c:v>49016000</c:v>
                </c:pt>
                <c:pt idx="345">
                  <c:v>49182000</c:v>
                </c:pt>
                <c:pt idx="346">
                  <c:v>48939000</c:v>
                </c:pt>
                <c:pt idx="347">
                  <c:v>49290000</c:v>
                </c:pt>
                <c:pt idx="348">
                  <c:v>49732000</c:v>
                </c:pt>
                <c:pt idx="349">
                  <c:v>50028000</c:v>
                </c:pt>
                <c:pt idx="350">
                  <c:v>50280000</c:v>
                </c:pt>
                <c:pt idx="351">
                  <c:v>50289000</c:v>
                </c:pt>
                <c:pt idx="352">
                  <c:v>50451000</c:v>
                </c:pt>
                <c:pt idx="353">
                  <c:v>50593000</c:v>
                </c:pt>
                <c:pt idx="354">
                  <c:v>50765000</c:v>
                </c:pt>
                <c:pt idx="355">
                  <c:v>50946000</c:v>
                </c:pt>
                <c:pt idx="356">
                  <c:v>51184000</c:v>
                </c:pt>
                <c:pt idx="357">
                  <c:v>51430000</c:v>
                </c:pt>
                <c:pt idx="358">
                  <c:v>51652000</c:v>
                </c:pt>
                <c:pt idx="359">
                  <c:v>51956000</c:v>
                </c:pt>
                <c:pt idx="360">
                  <c:v>52372000</c:v>
                </c:pt>
                <c:pt idx="361">
                  <c:v>52807000</c:v>
                </c:pt>
                <c:pt idx="362">
                  <c:v>53292000</c:v>
                </c:pt>
                <c:pt idx="363">
                  <c:v>53625000</c:v>
                </c:pt>
                <c:pt idx="364">
                  <c:v>53991000</c:v>
                </c:pt>
                <c:pt idx="365">
                  <c:v>54350000</c:v>
                </c:pt>
                <c:pt idx="366">
                  <c:v>54643000</c:v>
                </c:pt>
                <c:pt idx="367">
                  <c:v>54959000</c:v>
                </c:pt>
                <c:pt idx="368">
                  <c:v>55214000</c:v>
                </c:pt>
                <c:pt idx="369">
                  <c:v>55461000</c:v>
                </c:pt>
                <c:pt idx="370">
                  <c:v>55632000</c:v>
                </c:pt>
                <c:pt idx="371">
                  <c:v>55928000</c:v>
                </c:pt>
                <c:pt idx="372">
                  <c:v>56097000</c:v>
                </c:pt>
                <c:pt idx="373">
                  <c:v>56223000</c:v>
                </c:pt>
                <c:pt idx="374">
                  <c:v>56236000</c:v>
                </c:pt>
                <c:pt idx="375">
                  <c:v>56226000</c:v>
                </c:pt>
                <c:pt idx="376">
                  <c:v>56216000</c:v>
                </c:pt>
                <c:pt idx="377">
                  <c:v>56190000</c:v>
                </c:pt>
                <c:pt idx="378">
                  <c:v>56178000</c:v>
                </c:pt>
                <c:pt idx="379">
                  <c:v>56240000</c:v>
                </c:pt>
                <c:pt idx="380">
                  <c:v>56330000</c:v>
                </c:pt>
                <c:pt idx="381">
                  <c:v>56357000</c:v>
                </c:pt>
                <c:pt idx="382">
                  <c:v>56291000</c:v>
                </c:pt>
                <c:pt idx="383">
                  <c:v>56316000</c:v>
                </c:pt>
                <c:pt idx="384">
                  <c:v>56409000</c:v>
                </c:pt>
                <c:pt idx="385">
                  <c:v>56554000</c:v>
                </c:pt>
                <c:pt idx="386">
                  <c:v>56684000</c:v>
                </c:pt>
                <c:pt idx="387">
                  <c:v>56804000</c:v>
                </c:pt>
                <c:pt idx="388">
                  <c:v>56916000</c:v>
                </c:pt>
                <c:pt idx="389">
                  <c:v>57076000</c:v>
                </c:pt>
                <c:pt idx="390">
                  <c:v>57237000</c:v>
                </c:pt>
                <c:pt idx="391">
                  <c:v>57439000</c:v>
                </c:pt>
                <c:pt idx="392">
                  <c:v>57585000</c:v>
                </c:pt>
                <c:pt idx="393">
                  <c:v>57714000</c:v>
                </c:pt>
                <c:pt idx="394">
                  <c:v>57862000</c:v>
                </c:pt>
                <c:pt idx="395">
                  <c:v>58025000</c:v>
                </c:pt>
                <c:pt idx="396">
                  <c:v>58164000</c:v>
                </c:pt>
                <c:pt idx="397">
                  <c:v>58314000</c:v>
                </c:pt>
                <c:pt idx="398">
                  <c:v>58475000</c:v>
                </c:pt>
                <c:pt idx="399">
                  <c:v>58684000</c:v>
                </c:pt>
                <c:pt idx="400">
                  <c:v>58886000</c:v>
                </c:pt>
                <c:pt idx="401">
                  <c:v>59113000</c:v>
                </c:pt>
                <c:pt idx="402">
                  <c:v>59319000</c:v>
                </c:pt>
                <c:pt idx="403">
                  <c:v>59552000</c:v>
                </c:pt>
                <c:pt idx="404">
                  <c:v>59842000</c:v>
                </c:pt>
                <c:pt idx="405">
                  <c:v>60235000</c:v>
                </c:pt>
                <c:pt idx="406">
                  <c:v>60584000</c:v>
                </c:pt>
                <c:pt idx="407">
                  <c:v>60986000</c:v>
                </c:pt>
                <c:pt idx="408">
                  <c:v>61398000</c:v>
                </c:pt>
                <c:pt idx="409">
                  <c:v>61792000</c:v>
                </c:pt>
                <c:pt idx="410">
                  <c:v>62181000</c:v>
                </c:pt>
              </c:numCache>
            </c:numRef>
          </c:yVal>
        </c:ser>
        <c:dLbls/>
        <c:axId val="65714432"/>
        <c:axId val="83025920"/>
      </c:scatterChart>
      <c:valAx>
        <c:axId val="65714432"/>
        <c:scaling>
          <c:orientation val="minMax"/>
          <c:max val="2010"/>
          <c:min val="1600"/>
        </c:scaling>
        <c:axPos val="b"/>
        <c:numFmt formatCode="General" sourceLinked="1"/>
        <c:tickLblPos val="nextTo"/>
        <c:crossAx val="83025920"/>
        <c:crosses val="autoZero"/>
        <c:crossBetween val="midCat"/>
        <c:majorUnit val="100"/>
      </c:valAx>
      <c:valAx>
        <c:axId val="83025920"/>
        <c:scaling>
          <c:orientation val="minMax"/>
        </c:scaling>
        <c:axPos val="l"/>
        <c:majorGridlines/>
        <c:title>
          <c:tx>
            <c:rich>
              <a:bodyPr rot="0" vert="wordArtVert"/>
              <a:lstStyle/>
              <a:p>
                <a:pPr>
                  <a:defRPr/>
                </a:pPr>
                <a:r>
                  <a:rPr lang="en-GB"/>
                  <a:t>Population</a:t>
                </a:r>
              </a:p>
            </c:rich>
          </c:tx>
        </c:title>
        <c:numFmt formatCode="General" sourceLinked="1"/>
        <c:tickLblPos val="nextTo"/>
        <c:crossAx val="65714432"/>
        <c:crosses val="autoZero"/>
        <c:crossBetween val="midCat"/>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0.35182</cdr:x>
      <cdr:y>0.0369</cdr:y>
    </cdr:from>
    <cdr:to>
      <cdr:x>0.69025</cdr:x>
      <cdr:y>0.22359</cdr:y>
    </cdr:to>
    <cdr:sp macro="" textlink="">
      <cdr:nvSpPr>
        <cdr:cNvPr id="2" name="TextBox 1"/>
        <cdr:cNvSpPr txBox="1"/>
      </cdr:nvSpPr>
      <cdr:spPr>
        <a:xfrm xmlns:a="http://schemas.openxmlformats.org/drawingml/2006/main">
          <a:off x="1752618" y="143049"/>
          <a:ext cx="1685914" cy="723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46E775-B3C7-4DDA-BAC1-44EFDA04800C}" type="datetimeFigureOut">
              <a:rPr lang="en-GB" smtClean="0"/>
              <a:pPr/>
              <a:t>31/05/2012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D8E54-28CA-46AD-A263-F00386C942CC}" type="slidenum">
              <a:rPr lang="en-GB" smtClean="0"/>
              <a:pPr/>
              <a:t>‹#›</a:t>
            </a:fld>
            <a:endParaRPr lang="en-GB"/>
          </a:p>
        </p:txBody>
      </p:sp>
    </p:spTree>
    <p:extLst>
      <p:ext uri="{BB962C8B-B14F-4D97-AF65-F5344CB8AC3E}">
        <p14:creationId xmlns:p14="http://schemas.microsoft.com/office/powerpoint/2010/main" xmlns="" val="4074939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C26CE-DC02-4D24-9B92-2A3E9E813ACB}" type="datetimeFigureOut">
              <a:rPr lang="en-GB" smtClean="0"/>
              <a:pPr/>
              <a:t>31/05/2012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BC34C-9570-4EDC-ADBF-A200B0FA028D}" type="slidenum">
              <a:rPr lang="en-GB" smtClean="0"/>
              <a:pPr/>
              <a:t>‹#›</a:t>
            </a:fld>
            <a:endParaRPr lang="en-GB"/>
          </a:p>
        </p:txBody>
      </p:sp>
    </p:spTree>
    <p:extLst>
      <p:ext uri="{BB962C8B-B14F-4D97-AF65-F5344CB8AC3E}">
        <p14:creationId xmlns:p14="http://schemas.microsoft.com/office/powerpoint/2010/main" xmlns="" val="99559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A96853-5680-4E0A-8514-4F72D6B2275F}" type="datetime1">
              <a:rPr lang="en-GB" smtClean="0"/>
              <a:pPr/>
              <a:t>31/05/2012</a:t>
            </a:fld>
            <a:endParaRPr lang="en-GB"/>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422334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2EB267-F046-4F69-9D03-C52A1C59C2E9}" type="datetime1">
              <a:rPr lang="en-GB" smtClean="0"/>
              <a:pPr/>
              <a:t>31/05/2012</a:t>
            </a:fld>
            <a:endParaRPr lang="en-GB"/>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311994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5DEFC0-1476-4E3C-B49F-CBCB22627493}" type="datetime1">
              <a:rPr lang="en-GB" smtClean="0"/>
              <a:pPr/>
              <a:t>31/05/2012</a:t>
            </a:fld>
            <a:endParaRPr lang="en-GB"/>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169724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1B480D-0E5F-4B5A-941C-F0CE70E890BB}" type="datetime1">
              <a:rPr lang="en-GB" smtClean="0"/>
              <a:pPr/>
              <a:t>31/05/2012</a:t>
            </a:fld>
            <a:endParaRPr lang="en-GB"/>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344480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96011-211A-4AE6-99E1-FA404D430B57}" type="datetime1">
              <a:rPr lang="en-GB" smtClean="0"/>
              <a:pPr/>
              <a:t>31/05/2012</a:t>
            </a:fld>
            <a:endParaRPr lang="en-GB"/>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164530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399832-DD23-485A-93A8-7B44162451C6}" type="datetime1">
              <a:rPr lang="en-GB" smtClean="0"/>
              <a:pPr/>
              <a:t>31/05/2012</a:t>
            </a:fld>
            <a:endParaRPr lang="en-GB"/>
          </a:p>
        </p:txBody>
      </p:sp>
      <p:sp>
        <p:nvSpPr>
          <p:cNvPr id="6" name="Footer Placeholder 5"/>
          <p:cNvSpPr>
            <a:spLocks noGrp="1"/>
          </p:cNvSpPr>
          <p:nvPr>
            <p:ph type="ftr" sz="quarter" idx="11"/>
          </p:nvPr>
        </p:nvSpPr>
        <p:spPr/>
        <p:txBody>
          <a:bodyPr/>
          <a:lstStyle/>
          <a:p>
            <a:r>
              <a:rPr lang="en-GB" smtClean="0"/>
              <a:t>www.gresham.ac.uk</a:t>
            </a:r>
            <a:endParaRPr lang="en-GB"/>
          </a:p>
        </p:txBody>
      </p:sp>
      <p:sp>
        <p:nvSpPr>
          <p:cNvPr id="7" name="Slide Number Placeholder 6"/>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41577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74B4E2-BCE1-4DF4-BDC3-EA783B002411}" type="datetime1">
              <a:rPr lang="en-GB" smtClean="0"/>
              <a:pPr/>
              <a:t>31/05/2012</a:t>
            </a:fld>
            <a:endParaRPr lang="en-GB"/>
          </a:p>
        </p:txBody>
      </p:sp>
      <p:sp>
        <p:nvSpPr>
          <p:cNvPr id="8" name="Footer Placeholder 7"/>
          <p:cNvSpPr>
            <a:spLocks noGrp="1"/>
          </p:cNvSpPr>
          <p:nvPr>
            <p:ph type="ftr" sz="quarter" idx="11"/>
          </p:nvPr>
        </p:nvSpPr>
        <p:spPr/>
        <p:txBody>
          <a:bodyPr/>
          <a:lstStyle/>
          <a:p>
            <a:r>
              <a:rPr lang="en-GB" smtClean="0"/>
              <a:t>www.gresham.ac.uk</a:t>
            </a:r>
            <a:endParaRPr lang="en-GB"/>
          </a:p>
        </p:txBody>
      </p:sp>
      <p:sp>
        <p:nvSpPr>
          <p:cNvPr id="9" name="Slide Number Placeholder 8"/>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135011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5E1B4C-D8A7-4A97-BCFB-E91CCA0BBF74}" type="datetime1">
              <a:rPr lang="en-GB" smtClean="0"/>
              <a:pPr/>
              <a:t>31/05/2012</a:t>
            </a:fld>
            <a:endParaRPr lang="en-GB"/>
          </a:p>
        </p:txBody>
      </p:sp>
      <p:sp>
        <p:nvSpPr>
          <p:cNvPr id="4" name="Footer Placeholder 3"/>
          <p:cNvSpPr>
            <a:spLocks noGrp="1"/>
          </p:cNvSpPr>
          <p:nvPr>
            <p:ph type="ftr" sz="quarter" idx="11"/>
          </p:nvPr>
        </p:nvSpPr>
        <p:spPr/>
        <p:txBody>
          <a:bodyPr/>
          <a:lstStyle/>
          <a:p>
            <a:r>
              <a:rPr lang="en-GB" smtClean="0"/>
              <a:t>www.gresham.ac.uk</a:t>
            </a:r>
            <a:endParaRPr lang="en-GB"/>
          </a:p>
        </p:txBody>
      </p:sp>
      <p:sp>
        <p:nvSpPr>
          <p:cNvPr id="5" name="Slide Number Placeholder 4"/>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325892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3C56D-E4AD-4B8D-A95F-9CAE9BF21D87}" type="datetime1">
              <a:rPr lang="en-GB" smtClean="0"/>
              <a:pPr/>
              <a:t>31/05/2012</a:t>
            </a:fld>
            <a:endParaRPr lang="en-GB"/>
          </a:p>
        </p:txBody>
      </p:sp>
      <p:sp>
        <p:nvSpPr>
          <p:cNvPr id="3" name="Footer Placeholder 2"/>
          <p:cNvSpPr>
            <a:spLocks noGrp="1"/>
          </p:cNvSpPr>
          <p:nvPr>
            <p:ph type="ftr" sz="quarter" idx="11"/>
          </p:nvPr>
        </p:nvSpPr>
        <p:spPr/>
        <p:txBody>
          <a:bodyPr/>
          <a:lstStyle/>
          <a:p>
            <a:r>
              <a:rPr lang="en-GB" smtClean="0"/>
              <a:t>www.gresham.ac.uk</a:t>
            </a:r>
            <a:endParaRPr lang="en-GB"/>
          </a:p>
        </p:txBody>
      </p:sp>
      <p:sp>
        <p:nvSpPr>
          <p:cNvPr id="4" name="Slide Number Placeholder 3"/>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291539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F55C0-5ED3-46F5-9FF8-DB72BB6BB69E}" type="datetime1">
              <a:rPr lang="en-GB" smtClean="0"/>
              <a:pPr/>
              <a:t>31/05/2012</a:t>
            </a:fld>
            <a:endParaRPr lang="en-GB"/>
          </a:p>
        </p:txBody>
      </p:sp>
      <p:sp>
        <p:nvSpPr>
          <p:cNvPr id="6" name="Footer Placeholder 5"/>
          <p:cNvSpPr>
            <a:spLocks noGrp="1"/>
          </p:cNvSpPr>
          <p:nvPr>
            <p:ph type="ftr" sz="quarter" idx="11"/>
          </p:nvPr>
        </p:nvSpPr>
        <p:spPr/>
        <p:txBody>
          <a:bodyPr/>
          <a:lstStyle/>
          <a:p>
            <a:r>
              <a:rPr lang="en-GB" smtClean="0"/>
              <a:t>www.gresham.ac.uk</a:t>
            </a:r>
            <a:endParaRPr lang="en-GB"/>
          </a:p>
        </p:txBody>
      </p:sp>
      <p:sp>
        <p:nvSpPr>
          <p:cNvPr id="7" name="Slide Number Placeholder 6"/>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3248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74496-8B78-4614-8E5E-FB0D625487CE}" type="datetime1">
              <a:rPr lang="en-GB" smtClean="0"/>
              <a:pPr/>
              <a:t>31/05/2012</a:t>
            </a:fld>
            <a:endParaRPr lang="en-GB"/>
          </a:p>
        </p:txBody>
      </p:sp>
      <p:sp>
        <p:nvSpPr>
          <p:cNvPr id="6" name="Footer Placeholder 5"/>
          <p:cNvSpPr>
            <a:spLocks noGrp="1"/>
          </p:cNvSpPr>
          <p:nvPr>
            <p:ph type="ftr" sz="quarter" idx="11"/>
          </p:nvPr>
        </p:nvSpPr>
        <p:spPr/>
        <p:txBody>
          <a:bodyPr/>
          <a:lstStyle/>
          <a:p>
            <a:r>
              <a:rPr lang="en-GB" smtClean="0"/>
              <a:t>www.gresham.ac.uk</a:t>
            </a:r>
            <a:endParaRPr lang="en-GB"/>
          </a:p>
        </p:txBody>
      </p:sp>
      <p:sp>
        <p:nvSpPr>
          <p:cNvPr id="7" name="Slide Number Placeholder 6"/>
          <p:cNvSpPr>
            <a:spLocks noGrp="1"/>
          </p:cNvSpPr>
          <p:nvPr>
            <p:ph type="sldNum" sz="quarter" idx="12"/>
          </p:nvPr>
        </p:nvSpPr>
        <p:spPr/>
        <p:txBody>
          <a:body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197534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06476-02AC-4F2C-A122-5BE2D51125AC}" type="datetime1">
              <a:rPr lang="en-GB" smtClean="0"/>
              <a:pPr/>
              <a:t>31/05/2012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www.gresham.ac.uk</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E2B55-7FCD-4404-896E-609FD9487C99}" type="slidenum">
              <a:rPr lang="en-GB" smtClean="0"/>
              <a:pPr/>
              <a:t>‹#›</a:t>
            </a:fld>
            <a:endParaRPr lang="en-GB"/>
          </a:p>
        </p:txBody>
      </p:sp>
    </p:spTree>
    <p:extLst>
      <p:ext uri="{BB962C8B-B14F-4D97-AF65-F5344CB8AC3E}">
        <p14:creationId xmlns:p14="http://schemas.microsoft.com/office/powerpoint/2010/main" xmlns="" val="180491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ast.fm/music/Monty+Python/+images/504984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measuringworth.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Innovation in the social sciences</a:t>
            </a:r>
            <a:endParaRPr lang="en-GB" dirty="0"/>
          </a:p>
        </p:txBody>
      </p:sp>
      <p:sp>
        <p:nvSpPr>
          <p:cNvPr id="3" name="Subtitle 2"/>
          <p:cNvSpPr>
            <a:spLocks noGrp="1"/>
          </p:cNvSpPr>
          <p:nvPr>
            <p:ph type="subTitle" idx="1"/>
          </p:nvPr>
        </p:nvSpPr>
        <p:spPr/>
        <p:txBody>
          <a:bodyPr/>
          <a:lstStyle/>
          <a:p>
            <a:r>
              <a:rPr lang="en-GB" dirty="0" smtClean="0"/>
              <a:t>Roderick </a:t>
            </a:r>
            <a:r>
              <a:rPr lang="en-GB" dirty="0" err="1" smtClean="0"/>
              <a:t>Floud</a:t>
            </a:r>
            <a:endParaRPr lang="en-GB" dirty="0" smtClean="0"/>
          </a:p>
          <a:p>
            <a:r>
              <a:rPr lang="en-GB" dirty="0" smtClean="0"/>
              <a:t>Provost, Gresham College London</a:t>
            </a:r>
            <a:endParaRPr lang="en-GB" dirty="0"/>
          </a:p>
        </p:txBody>
      </p:sp>
      <p:sp>
        <p:nvSpPr>
          <p:cNvPr id="4" name="Footer Placeholder 3"/>
          <p:cNvSpPr>
            <a:spLocks noGrp="1"/>
          </p:cNvSpPr>
          <p:nvPr>
            <p:ph type="ftr" sz="quarter" idx="11"/>
          </p:nvPr>
        </p:nvSpPr>
        <p:spPr/>
        <p:txBody>
          <a:bodyPr/>
          <a:lstStyle/>
          <a:p>
            <a:r>
              <a:rPr lang="en-GB" smtClean="0"/>
              <a:t>www.gresham.ac.uk</a:t>
            </a:r>
            <a:endParaRPr lang="en-GB"/>
          </a:p>
        </p:txBody>
      </p:sp>
      <p:sp>
        <p:nvSpPr>
          <p:cNvPr id="5" name="Slide Number Placeholder 4"/>
          <p:cNvSpPr>
            <a:spLocks noGrp="1"/>
          </p:cNvSpPr>
          <p:nvPr>
            <p:ph type="sldNum" sz="quarter" idx="12"/>
          </p:nvPr>
        </p:nvSpPr>
        <p:spPr/>
        <p:txBody>
          <a:bodyPr/>
          <a:lstStyle/>
          <a:p>
            <a:fld id="{343E2B55-7FCD-4404-896E-609FD9487C99}" type="slidenum">
              <a:rPr lang="en-GB" smtClean="0"/>
              <a:pPr/>
              <a:t>1</a:t>
            </a:fld>
            <a:endParaRPr lang="en-GB"/>
          </a:p>
        </p:txBody>
      </p:sp>
    </p:spTree>
    <p:extLst>
      <p:ext uri="{BB962C8B-B14F-4D97-AF65-F5344CB8AC3E}">
        <p14:creationId xmlns:p14="http://schemas.microsoft.com/office/powerpoint/2010/main" xmlns="" val="426509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Romanticism</a:t>
            </a:r>
            <a:endParaRPr lang="en-GB" sz="2800" dirty="0"/>
          </a:p>
        </p:txBody>
      </p:sp>
      <p:sp>
        <p:nvSpPr>
          <p:cNvPr id="4" name="Text Placeholder 3"/>
          <p:cNvSpPr>
            <a:spLocks noGrp="1"/>
          </p:cNvSpPr>
          <p:nvPr>
            <p:ph type="body" sz="half" idx="2"/>
          </p:nvPr>
        </p:nvSpPr>
        <p:spPr>
          <a:xfrm>
            <a:off x="457200" y="1435100"/>
            <a:ext cx="2530624" cy="4691063"/>
          </a:xfrm>
        </p:spPr>
        <p:txBody>
          <a:bodyPr>
            <a:normAutofit fontScale="92500" lnSpcReduction="20000"/>
          </a:bodyPr>
          <a:lstStyle/>
          <a:p>
            <a:r>
              <a:rPr lang="en-GB" sz="2400" dirty="0" smtClean="0"/>
              <a:t>“A consumer or service economy will never make us happy. It is time to rescue ourselves economically, and in terms of wellbeing, through more of us making intelligent, useful and profitable things contentedly and well.”</a:t>
            </a:r>
          </a:p>
          <a:p>
            <a:pPr algn="r"/>
            <a:r>
              <a:rPr lang="en-GB" sz="1800" dirty="0" smtClean="0"/>
              <a:t>Jonathan </a:t>
            </a:r>
            <a:r>
              <a:rPr lang="en-GB" sz="1800" dirty="0" err="1" smtClean="0"/>
              <a:t>Glancey</a:t>
            </a:r>
            <a:r>
              <a:rPr lang="en-GB" sz="1800" dirty="0" smtClean="0"/>
              <a:t> </a:t>
            </a:r>
            <a:r>
              <a:rPr lang="en-GB" sz="1800" i="1" dirty="0" smtClean="0"/>
              <a:t>The Guardian</a:t>
            </a:r>
          </a:p>
          <a:p>
            <a:pPr algn="r"/>
            <a:r>
              <a:rPr lang="en-GB" sz="1800" dirty="0" smtClean="0"/>
              <a:t>“Doing it the German Way, 31/12/2011”</a:t>
            </a:r>
            <a:endParaRPr lang="en-GB" sz="18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10</a:t>
            </a:fld>
            <a:endParaRPr lang="en-GB"/>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09287" y="1628800"/>
            <a:ext cx="5878107" cy="3744416"/>
          </a:xfrm>
        </p:spPr>
      </p:pic>
    </p:spTree>
    <p:extLst>
      <p:ext uri="{BB962C8B-B14F-4D97-AF65-F5344CB8AC3E}">
        <p14:creationId xmlns:p14="http://schemas.microsoft.com/office/powerpoint/2010/main" xmlns="" val="366210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Measuring services</a:t>
            </a:r>
            <a:endParaRPr lang="en-GB" sz="2800" dirty="0"/>
          </a:p>
        </p:txBody>
      </p:sp>
      <p:sp>
        <p:nvSpPr>
          <p:cNvPr id="5" name="Footer Placeholder 4"/>
          <p:cNvSpPr>
            <a:spLocks noGrp="1"/>
          </p:cNvSpPr>
          <p:nvPr>
            <p:ph type="ftr" sz="quarter" idx="11"/>
          </p:nvPr>
        </p:nvSpPr>
        <p:spPr>
          <a:xfrm>
            <a:off x="3203848" y="6381328"/>
            <a:ext cx="2895600" cy="365125"/>
          </a:xfrm>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11</a:t>
            </a:fld>
            <a:endParaRPr lang="en-GB"/>
          </a:p>
        </p:txBody>
      </p:sp>
      <p:pic>
        <p:nvPicPr>
          <p:cNvPr id="7" name="Picture 2" descr="http://userserve-ak.last.fm/serve/500/5894032/Monty+Python+Love3.jpg">
            <a:hlinkClick r:id="rId2" tooltip="Next Image"/>
          </p:cNvPr>
          <p:cNvPicPr>
            <a:picLocks noGrp="1" noChangeAspect="1" noChangeArrowheads="1"/>
          </p:cNvPicPr>
          <p:nvPr>
            <p:ph idx="1"/>
          </p:nvPr>
        </p:nvPicPr>
        <p:blipFill>
          <a:blip r:embed="rId3" cstate="print"/>
          <a:srcRect/>
          <a:stretch>
            <a:fillRect/>
          </a:stretch>
        </p:blipFill>
        <p:spPr bwMode="auto">
          <a:xfrm>
            <a:off x="2560703" y="1282700"/>
            <a:ext cx="6126097" cy="4594572"/>
          </a:xfrm>
          <a:prstGeom prst="rect">
            <a:avLst/>
          </a:prstGeom>
          <a:noFill/>
        </p:spPr>
      </p:pic>
    </p:spTree>
    <p:extLst>
      <p:ext uri="{BB962C8B-B14F-4D97-AF65-F5344CB8AC3E}">
        <p14:creationId xmlns:p14="http://schemas.microsoft.com/office/powerpoint/2010/main" xmlns="" val="120736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Explaining invention and innovation</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92080" y="404665"/>
            <a:ext cx="2160240" cy="2623148"/>
          </a:xfrm>
        </p:spPr>
      </p:pic>
      <p:sp>
        <p:nvSpPr>
          <p:cNvPr id="4" name="Text Placeholder 3"/>
          <p:cNvSpPr>
            <a:spLocks noGrp="1"/>
          </p:cNvSpPr>
          <p:nvPr>
            <p:ph type="body" sz="half" idx="2"/>
          </p:nvPr>
        </p:nvSpPr>
        <p:spPr>
          <a:xfrm>
            <a:off x="457200" y="1435100"/>
            <a:ext cx="4258816" cy="4691063"/>
          </a:xfrm>
        </p:spPr>
        <p:txBody>
          <a:bodyPr>
            <a:normAutofit fontScale="92500" lnSpcReduction="10000"/>
          </a:bodyPr>
          <a:lstStyle/>
          <a:p>
            <a:r>
              <a:rPr lang="en-GB" sz="2400" dirty="0" smtClean="0"/>
              <a:t>“…. there has been precious little done trying to unpick what it is that accounts for technological dynamism, for the rate and direction of inventive activity.”</a:t>
            </a:r>
          </a:p>
          <a:p>
            <a:endParaRPr lang="en-GB" sz="2400" dirty="0"/>
          </a:p>
          <a:p>
            <a:r>
              <a:rPr lang="en-GB" sz="2400" dirty="0" smtClean="0"/>
              <a:t>“One reason we have so much difficulty in modelling technological change is that it isn’t just one thing, it’s not even just one big thing, it’s a great many small things.”</a:t>
            </a:r>
          </a:p>
          <a:p>
            <a:endParaRPr lang="en-GB" sz="2400" dirty="0"/>
          </a:p>
          <a:p>
            <a:pPr algn="r"/>
            <a:r>
              <a:rPr lang="en-GB" sz="2400" dirty="0" smtClean="0"/>
              <a:t>Nathan Rosenberg</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12</a:t>
            </a:fld>
            <a:endParaRPr lang="en-GB"/>
          </a:p>
        </p:txBody>
      </p:sp>
      <p:sp>
        <p:nvSpPr>
          <p:cNvPr id="3" name="TextBox 2"/>
          <p:cNvSpPr txBox="1"/>
          <p:nvPr/>
        </p:nvSpPr>
        <p:spPr>
          <a:xfrm>
            <a:off x="7596336" y="1268760"/>
            <a:ext cx="1440160" cy="646331"/>
          </a:xfrm>
          <a:prstGeom prst="rect">
            <a:avLst/>
          </a:prstGeom>
          <a:noFill/>
        </p:spPr>
        <p:txBody>
          <a:bodyPr wrap="square" rtlCol="0">
            <a:spAutoFit/>
          </a:bodyPr>
          <a:lstStyle/>
          <a:p>
            <a:pPr algn="r"/>
            <a:r>
              <a:rPr lang="en-GB" dirty="0" smtClean="0"/>
              <a:t>Nathan</a:t>
            </a:r>
          </a:p>
          <a:p>
            <a:pPr algn="r"/>
            <a:r>
              <a:rPr lang="en-GB" dirty="0" smtClean="0"/>
              <a:t>Rosenberg</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5322" y="3573016"/>
            <a:ext cx="2008752" cy="2553841"/>
          </a:xfrm>
          <a:prstGeom prst="rect">
            <a:avLst/>
          </a:prstGeom>
        </p:spPr>
      </p:pic>
      <p:sp>
        <p:nvSpPr>
          <p:cNvPr id="9" name="TextBox 8"/>
          <p:cNvSpPr txBox="1"/>
          <p:nvPr/>
        </p:nvSpPr>
        <p:spPr>
          <a:xfrm>
            <a:off x="5436096" y="4293096"/>
            <a:ext cx="936104" cy="923330"/>
          </a:xfrm>
          <a:prstGeom prst="rect">
            <a:avLst/>
          </a:prstGeom>
          <a:noFill/>
        </p:spPr>
        <p:txBody>
          <a:bodyPr wrap="square" rtlCol="0">
            <a:spAutoFit/>
          </a:bodyPr>
          <a:lstStyle/>
          <a:p>
            <a:pPr algn="r"/>
            <a:r>
              <a:rPr lang="en-GB" dirty="0" smtClean="0"/>
              <a:t>Paul David</a:t>
            </a:r>
          </a:p>
          <a:p>
            <a:endParaRPr lang="en-GB" dirty="0"/>
          </a:p>
        </p:txBody>
      </p:sp>
    </p:spTree>
    <p:extLst>
      <p:ext uri="{BB962C8B-B14F-4D97-AF65-F5344CB8AC3E}">
        <p14:creationId xmlns:p14="http://schemas.microsoft.com/office/powerpoint/2010/main" xmlns="" val="8041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651894"/>
          </a:xfrm>
        </p:spPr>
        <p:txBody>
          <a:bodyPr>
            <a:normAutofit/>
          </a:bodyPr>
          <a:lstStyle/>
          <a:p>
            <a:r>
              <a:rPr lang="en-GB" sz="2400" dirty="0" smtClean="0"/>
              <a:t>Annual publications on British social and economic history per  individual member of the Economic History Society</a:t>
            </a:r>
            <a:endParaRPr lang="en-GB" sz="2400" dirty="0"/>
          </a:p>
        </p:txBody>
      </p:sp>
      <p:sp>
        <p:nvSpPr>
          <p:cNvPr id="4" name="Text Placeholder 3"/>
          <p:cNvSpPr>
            <a:spLocks noGrp="1"/>
          </p:cNvSpPr>
          <p:nvPr>
            <p:ph type="body" sz="half" idx="2"/>
          </p:nvPr>
        </p:nvSpPr>
        <p:spPr>
          <a:xfrm>
            <a:off x="457200" y="3140968"/>
            <a:ext cx="3008313" cy="2985195"/>
          </a:xfrm>
        </p:spPr>
        <p:txBody>
          <a:bodyPr>
            <a:normAutofit/>
          </a:bodyPr>
          <a:lstStyle/>
          <a:p>
            <a:r>
              <a:rPr lang="en-GB" sz="1800" dirty="0" smtClean="0"/>
              <a:t>Source: previous slides</a:t>
            </a:r>
            <a:endParaRPr lang="en-GB" sz="18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13</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8720062"/>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2151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1814"/>
          </a:xfrm>
        </p:spPr>
        <p:txBody>
          <a:bodyPr>
            <a:normAutofit/>
          </a:bodyPr>
          <a:lstStyle/>
          <a:p>
            <a:r>
              <a:rPr lang="en-GB" sz="2800" dirty="0" smtClean="0"/>
              <a:t>A market test: CUP sales in economic and social history</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61817563"/>
              </p:ext>
            </p:extLst>
          </p:nvPr>
        </p:nvGraphicFramePr>
        <p:xfrm>
          <a:off x="3419872" y="1628800"/>
          <a:ext cx="5184576" cy="3830816"/>
        </p:xfrm>
        <a:graphic>
          <a:graphicData uri="http://schemas.openxmlformats.org/drawingml/2006/table">
            <a:tbl>
              <a:tblPr firstRow="1" bandRow="1">
                <a:tableStyleId>{5C22544A-7EE6-4342-B048-85BDC9FD1C3A}</a:tableStyleId>
              </a:tblPr>
              <a:tblGrid>
                <a:gridCol w="1296144"/>
                <a:gridCol w="1296144"/>
                <a:gridCol w="1296144"/>
                <a:gridCol w="1296144"/>
              </a:tblGrid>
              <a:tr h="478852">
                <a:tc>
                  <a:txBody>
                    <a:bodyPr/>
                    <a:lstStyle/>
                    <a:p>
                      <a:r>
                        <a:rPr lang="en-GB" dirty="0" smtClean="0"/>
                        <a:t>Year</a:t>
                      </a:r>
                      <a:endParaRPr lang="en-GB" dirty="0"/>
                    </a:p>
                  </a:txBody>
                  <a:tcPr/>
                </a:tc>
                <a:tc>
                  <a:txBody>
                    <a:bodyPr/>
                    <a:lstStyle/>
                    <a:p>
                      <a:endParaRPr lang="en-GB" dirty="0"/>
                    </a:p>
                  </a:txBody>
                  <a:tcPr/>
                </a:tc>
                <a:tc>
                  <a:txBody>
                    <a:bodyPr/>
                    <a:lstStyle/>
                    <a:p>
                      <a:r>
                        <a:rPr lang="en-GB" dirty="0" smtClean="0"/>
                        <a:t>Books sold</a:t>
                      </a:r>
                      <a:endParaRPr lang="en-GB" dirty="0"/>
                    </a:p>
                  </a:txBody>
                  <a:tcPr/>
                </a:tc>
                <a:tc>
                  <a:txBody>
                    <a:bodyPr/>
                    <a:lstStyle/>
                    <a:p>
                      <a:r>
                        <a:rPr lang="en-GB" dirty="0" smtClean="0"/>
                        <a:t>Total value</a:t>
                      </a:r>
                      <a:endParaRPr lang="en-GB" dirty="0"/>
                    </a:p>
                  </a:txBody>
                  <a:tcPr/>
                </a:tc>
              </a:tr>
              <a:tr h="478852">
                <a:tc>
                  <a:txBody>
                    <a:bodyPr/>
                    <a:lstStyle/>
                    <a:p>
                      <a:endParaRPr lang="en-GB"/>
                    </a:p>
                  </a:txBody>
                  <a:tcPr/>
                </a:tc>
                <a:tc>
                  <a:txBody>
                    <a:bodyPr/>
                    <a:lstStyle/>
                    <a:p>
                      <a:endParaRPr lang="en-GB"/>
                    </a:p>
                  </a:txBody>
                  <a:tcPr/>
                </a:tc>
                <a:tc>
                  <a:txBody>
                    <a:bodyPr/>
                    <a:lstStyle/>
                    <a:p>
                      <a:endParaRPr lang="en-GB"/>
                    </a:p>
                  </a:txBody>
                  <a:tcPr/>
                </a:tc>
                <a:tc>
                  <a:txBody>
                    <a:bodyPr/>
                    <a:lstStyle/>
                    <a:p>
                      <a:pPr algn="ctr"/>
                      <a:r>
                        <a:rPr lang="en-GB" dirty="0" smtClean="0"/>
                        <a:t>£</a:t>
                      </a:r>
                      <a:endParaRPr lang="en-GB" dirty="0"/>
                    </a:p>
                  </a:txBody>
                  <a:tcPr/>
                </a:tc>
              </a:tr>
              <a:tr h="478852">
                <a:tc>
                  <a:txBody>
                    <a:bodyPr/>
                    <a:lstStyle/>
                    <a:p>
                      <a:pPr algn="r"/>
                      <a:r>
                        <a:rPr lang="en-GB" dirty="0" smtClean="0"/>
                        <a:t>2006-7</a:t>
                      </a:r>
                      <a:endParaRPr lang="en-GB" dirty="0"/>
                    </a:p>
                  </a:txBody>
                  <a:tcPr/>
                </a:tc>
                <a:tc>
                  <a:txBody>
                    <a:bodyPr/>
                    <a:lstStyle/>
                    <a:p>
                      <a:endParaRPr lang="en-GB" dirty="0"/>
                    </a:p>
                  </a:txBody>
                  <a:tcPr/>
                </a:tc>
                <a:tc>
                  <a:txBody>
                    <a:bodyPr/>
                    <a:lstStyle/>
                    <a:p>
                      <a:pPr algn="ctr"/>
                      <a:r>
                        <a:rPr lang="en-GB" dirty="0" smtClean="0"/>
                        <a:t>15128</a:t>
                      </a:r>
                      <a:endParaRPr lang="en-GB" dirty="0"/>
                    </a:p>
                  </a:txBody>
                  <a:tcPr/>
                </a:tc>
                <a:tc>
                  <a:txBody>
                    <a:bodyPr/>
                    <a:lstStyle/>
                    <a:p>
                      <a:pPr algn="ctr"/>
                      <a:r>
                        <a:rPr lang="en-GB" dirty="0" smtClean="0"/>
                        <a:t>271,343</a:t>
                      </a:r>
                      <a:endParaRPr lang="en-GB" dirty="0"/>
                    </a:p>
                  </a:txBody>
                  <a:tcPr/>
                </a:tc>
              </a:tr>
              <a:tr h="478852">
                <a:tc>
                  <a:txBody>
                    <a:bodyPr/>
                    <a:lstStyle/>
                    <a:p>
                      <a:pPr algn="r"/>
                      <a:r>
                        <a:rPr lang="en-GB" dirty="0" smtClean="0"/>
                        <a:t>2007-8</a:t>
                      </a:r>
                      <a:endParaRPr lang="en-GB" dirty="0"/>
                    </a:p>
                  </a:txBody>
                  <a:tcPr/>
                </a:tc>
                <a:tc>
                  <a:txBody>
                    <a:bodyPr/>
                    <a:lstStyle/>
                    <a:p>
                      <a:endParaRPr lang="en-GB"/>
                    </a:p>
                  </a:txBody>
                  <a:tcPr/>
                </a:tc>
                <a:tc>
                  <a:txBody>
                    <a:bodyPr/>
                    <a:lstStyle/>
                    <a:p>
                      <a:pPr algn="ctr"/>
                      <a:r>
                        <a:rPr lang="en-GB" dirty="0" smtClean="0"/>
                        <a:t>17958</a:t>
                      </a:r>
                      <a:endParaRPr lang="en-GB" dirty="0"/>
                    </a:p>
                  </a:txBody>
                  <a:tcPr/>
                </a:tc>
                <a:tc>
                  <a:txBody>
                    <a:bodyPr/>
                    <a:lstStyle/>
                    <a:p>
                      <a:pPr algn="ctr"/>
                      <a:r>
                        <a:rPr lang="en-GB" dirty="0" smtClean="0"/>
                        <a:t>265,940</a:t>
                      </a:r>
                      <a:endParaRPr lang="en-GB" dirty="0"/>
                    </a:p>
                  </a:txBody>
                  <a:tcPr/>
                </a:tc>
              </a:tr>
              <a:tr h="478852">
                <a:tc>
                  <a:txBody>
                    <a:bodyPr/>
                    <a:lstStyle/>
                    <a:p>
                      <a:pPr algn="r"/>
                      <a:r>
                        <a:rPr lang="en-GB" dirty="0" smtClean="0"/>
                        <a:t>2008-9</a:t>
                      </a:r>
                      <a:endParaRPr lang="en-GB" dirty="0"/>
                    </a:p>
                  </a:txBody>
                  <a:tcPr/>
                </a:tc>
                <a:tc>
                  <a:txBody>
                    <a:bodyPr/>
                    <a:lstStyle/>
                    <a:p>
                      <a:endParaRPr lang="en-GB"/>
                    </a:p>
                  </a:txBody>
                  <a:tcPr/>
                </a:tc>
                <a:tc>
                  <a:txBody>
                    <a:bodyPr/>
                    <a:lstStyle/>
                    <a:p>
                      <a:pPr algn="ctr"/>
                      <a:r>
                        <a:rPr lang="en-GB" dirty="0" smtClean="0"/>
                        <a:t>19158</a:t>
                      </a:r>
                      <a:endParaRPr lang="en-GB" dirty="0"/>
                    </a:p>
                  </a:txBody>
                  <a:tcPr/>
                </a:tc>
                <a:tc>
                  <a:txBody>
                    <a:bodyPr/>
                    <a:lstStyle/>
                    <a:p>
                      <a:pPr algn="ctr"/>
                      <a:r>
                        <a:rPr lang="en-GB" dirty="0" smtClean="0"/>
                        <a:t>370,379</a:t>
                      </a:r>
                      <a:endParaRPr lang="en-GB" dirty="0"/>
                    </a:p>
                  </a:txBody>
                  <a:tcPr/>
                </a:tc>
              </a:tr>
              <a:tr h="478852">
                <a:tc>
                  <a:txBody>
                    <a:bodyPr/>
                    <a:lstStyle/>
                    <a:p>
                      <a:pPr algn="r"/>
                      <a:r>
                        <a:rPr lang="en-GB" dirty="0" smtClean="0"/>
                        <a:t>2009-10</a:t>
                      </a:r>
                      <a:endParaRPr lang="en-GB" dirty="0"/>
                    </a:p>
                  </a:txBody>
                  <a:tcPr/>
                </a:tc>
                <a:tc>
                  <a:txBody>
                    <a:bodyPr/>
                    <a:lstStyle/>
                    <a:p>
                      <a:endParaRPr lang="en-GB"/>
                    </a:p>
                  </a:txBody>
                  <a:tcPr/>
                </a:tc>
                <a:tc>
                  <a:txBody>
                    <a:bodyPr/>
                    <a:lstStyle/>
                    <a:p>
                      <a:pPr algn="ctr"/>
                      <a:r>
                        <a:rPr lang="en-GB" dirty="0" smtClean="0"/>
                        <a:t>21447</a:t>
                      </a:r>
                      <a:endParaRPr lang="en-GB" dirty="0"/>
                    </a:p>
                  </a:txBody>
                  <a:tcPr/>
                </a:tc>
                <a:tc>
                  <a:txBody>
                    <a:bodyPr/>
                    <a:lstStyle/>
                    <a:p>
                      <a:pPr algn="ctr"/>
                      <a:r>
                        <a:rPr lang="en-GB" dirty="0" smtClean="0"/>
                        <a:t>428,932</a:t>
                      </a:r>
                      <a:endParaRPr lang="en-GB" dirty="0"/>
                    </a:p>
                  </a:txBody>
                  <a:tcPr/>
                </a:tc>
              </a:tr>
              <a:tr h="478852">
                <a:tc>
                  <a:txBody>
                    <a:bodyPr/>
                    <a:lstStyle/>
                    <a:p>
                      <a:pPr algn="r"/>
                      <a:r>
                        <a:rPr lang="en-GB" dirty="0" smtClean="0"/>
                        <a:t>2010-11</a:t>
                      </a:r>
                      <a:endParaRPr lang="en-GB" dirty="0"/>
                    </a:p>
                  </a:txBody>
                  <a:tcPr/>
                </a:tc>
                <a:tc>
                  <a:txBody>
                    <a:bodyPr/>
                    <a:lstStyle/>
                    <a:p>
                      <a:endParaRPr lang="en-GB"/>
                    </a:p>
                  </a:txBody>
                  <a:tcPr/>
                </a:tc>
                <a:tc>
                  <a:txBody>
                    <a:bodyPr/>
                    <a:lstStyle/>
                    <a:p>
                      <a:pPr algn="ctr"/>
                      <a:r>
                        <a:rPr lang="en-GB" dirty="0" smtClean="0"/>
                        <a:t>21968</a:t>
                      </a:r>
                      <a:endParaRPr lang="en-GB" dirty="0"/>
                    </a:p>
                  </a:txBody>
                  <a:tcPr/>
                </a:tc>
                <a:tc>
                  <a:txBody>
                    <a:bodyPr/>
                    <a:lstStyle/>
                    <a:p>
                      <a:pPr algn="ctr"/>
                      <a:r>
                        <a:rPr lang="en-GB" dirty="0" smtClean="0"/>
                        <a:t>533,365</a:t>
                      </a:r>
                      <a:endParaRPr lang="en-GB" dirty="0"/>
                    </a:p>
                  </a:txBody>
                  <a:tcPr/>
                </a:tc>
              </a:tr>
              <a:tr h="47885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4" name="Text Placeholder 3"/>
          <p:cNvSpPr>
            <a:spLocks noGrp="1"/>
          </p:cNvSpPr>
          <p:nvPr>
            <p:ph type="body" sz="half" idx="2"/>
          </p:nvPr>
        </p:nvSpPr>
        <p:spPr>
          <a:xfrm>
            <a:off x="457200" y="2276872"/>
            <a:ext cx="3008313" cy="3849291"/>
          </a:xfrm>
        </p:spPr>
        <p:txBody>
          <a:bodyPr/>
          <a:lstStyle/>
          <a:p>
            <a:r>
              <a:rPr lang="en-GB" dirty="0" smtClean="0"/>
              <a:t>Source: Michael Watson (Cambridge University Press). The data relate to a broad definition of economic and social history, similar to that used for the Annual List of Publications</a:t>
            </a:r>
            <a:endParaRPr lang="en-GB"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14</a:t>
            </a:fld>
            <a:endParaRPr lang="en-GB"/>
          </a:p>
        </p:txBody>
      </p:sp>
    </p:spTree>
    <p:extLst>
      <p:ext uri="{BB962C8B-B14F-4D97-AF65-F5344CB8AC3E}">
        <p14:creationId xmlns:p14="http://schemas.microsoft.com/office/powerpoint/2010/main" xmlns="" val="420861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From Newton to the KDF9</a:t>
            </a:r>
            <a:endParaRPr lang="en-GB"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91880" y="188639"/>
            <a:ext cx="4104456" cy="3003259"/>
          </a:xfrm>
        </p:spPr>
      </p:pic>
      <p:sp>
        <p:nvSpPr>
          <p:cNvPr id="4" name="Text Placeholder 3"/>
          <p:cNvSpPr>
            <a:spLocks noGrp="1"/>
          </p:cNvSpPr>
          <p:nvPr>
            <p:ph type="body" sz="half" idx="2"/>
          </p:nvPr>
        </p:nvSpPr>
        <p:spPr/>
        <p:txBody>
          <a:bodyPr>
            <a:normAutofit/>
          </a:bodyPr>
          <a:lstStyle/>
          <a:p>
            <a:r>
              <a:rPr lang="en-GB" sz="2400" dirty="0" smtClean="0"/>
              <a:t>The first decade</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15</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2080" y="3429000"/>
            <a:ext cx="3498812" cy="25773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49005" y="3419797"/>
            <a:ext cx="1771650" cy="2581275"/>
          </a:xfrm>
          <a:prstGeom prst="rect">
            <a:avLst/>
          </a:prstGeom>
        </p:spPr>
      </p:pic>
      <p:sp>
        <p:nvSpPr>
          <p:cNvPr id="10" name="TextBox 9"/>
          <p:cNvSpPr txBox="1"/>
          <p:nvPr/>
        </p:nvSpPr>
        <p:spPr>
          <a:xfrm>
            <a:off x="7740352" y="764704"/>
            <a:ext cx="1296144" cy="646331"/>
          </a:xfrm>
          <a:prstGeom prst="rect">
            <a:avLst/>
          </a:prstGeom>
          <a:noFill/>
        </p:spPr>
        <p:txBody>
          <a:bodyPr wrap="square" rtlCol="0">
            <a:spAutoFit/>
          </a:bodyPr>
          <a:lstStyle/>
          <a:p>
            <a:r>
              <a:rPr lang="en-GB" dirty="0" smtClean="0"/>
              <a:t>Isaac Newton</a:t>
            </a:r>
          </a:p>
        </p:txBody>
      </p:sp>
      <p:sp>
        <p:nvSpPr>
          <p:cNvPr id="11" name="TextBox 10"/>
          <p:cNvSpPr txBox="1"/>
          <p:nvPr/>
        </p:nvSpPr>
        <p:spPr>
          <a:xfrm>
            <a:off x="3203848" y="6165304"/>
            <a:ext cx="1584176" cy="369332"/>
          </a:xfrm>
          <a:prstGeom prst="rect">
            <a:avLst/>
          </a:prstGeom>
          <a:noFill/>
        </p:spPr>
        <p:txBody>
          <a:bodyPr wrap="square" rtlCol="0">
            <a:spAutoFit/>
          </a:bodyPr>
          <a:lstStyle/>
          <a:p>
            <a:pPr algn="ctr"/>
            <a:r>
              <a:rPr lang="en-GB" dirty="0" smtClean="0"/>
              <a:t>Paper tape</a:t>
            </a:r>
            <a:endParaRPr lang="en-GB" dirty="0"/>
          </a:p>
        </p:txBody>
      </p:sp>
      <p:sp>
        <p:nvSpPr>
          <p:cNvPr id="12" name="TextBox 11"/>
          <p:cNvSpPr txBox="1"/>
          <p:nvPr/>
        </p:nvSpPr>
        <p:spPr>
          <a:xfrm>
            <a:off x="5652120" y="6165304"/>
            <a:ext cx="2520280" cy="369332"/>
          </a:xfrm>
          <a:prstGeom prst="rect">
            <a:avLst/>
          </a:prstGeom>
          <a:noFill/>
        </p:spPr>
        <p:txBody>
          <a:bodyPr wrap="square" rtlCol="0">
            <a:spAutoFit/>
          </a:bodyPr>
          <a:lstStyle/>
          <a:p>
            <a:pPr algn="ctr"/>
            <a:r>
              <a:rPr lang="en-GB" dirty="0" smtClean="0"/>
              <a:t>KDF9 computer</a:t>
            </a:r>
            <a:endParaRPr lang="en-GB" dirty="0"/>
          </a:p>
        </p:txBody>
      </p:sp>
    </p:spTree>
    <p:extLst>
      <p:ext uri="{BB962C8B-B14F-4D97-AF65-F5344CB8AC3E}">
        <p14:creationId xmlns:p14="http://schemas.microsoft.com/office/powerpoint/2010/main" xmlns="" val="367285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IBM 360 to the iPhone</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3848" y="548680"/>
            <a:ext cx="2114550" cy="2171700"/>
          </a:xfrm>
        </p:spPr>
      </p:pic>
      <p:sp>
        <p:nvSpPr>
          <p:cNvPr id="4" name="Text Placeholder 3"/>
          <p:cNvSpPr>
            <a:spLocks noGrp="1"/>
          </p:cNvSpPr>
          <p:nvPr>
            <p:ph type="body" sz="half" idx="2"/>
          </p:nvPr>
        </p:nvSpPr>
        <p:spPr>
          <a:xfrm>
            <a:off x="457201" y="1435100"/>
            <a:ext cx="1666528" cy="4691063"/>
          </a:xfrm>
        </p:spPr>
        <p:txBody>
          <a:bodyPr>
            <a:normAutofit/>
          </a:bodyPr>
          <a:lstStyle/>
          <a:p>
            <a:r>
              <a:rPr lang="en-GB" sz="2400" dirty="0" smtClean="0"/>
              <a:t>The next decades</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276821"/>
            <a:ext cx="3286125" cy="13906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43287" y="4293096"/>
            <a:ext cx="2257425" cy="20288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92080" y="2420888"/>
            <a:ext cx="2614756" cy="21606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91126" y="5162550"/>
            <a:ext cx="1731340" cy="1152128"/>
          </a:xfrm>
          <a:prstGeom prst="rect">
            <a:avLst/>
          </a:prstGeom>
        </p:spPr>
      </p:pic>
      <p:sp>
        <p:nvSpPr>
          <p:cNvPr id="12" name="TextBox 11"/>
          <p:cNvSpPr txBox="1"/>
          <p:nvPr/>
        </p:nvSpPr>
        <p:spPr>
          <a:xfrm>
            <a:off x="5796136" y="1772816"/>
            <a:ext cx="3014676" cy="369332"/>
          </a:xfrm>
          <a:prstGeom prst="rect">
            <a:avLst/>
          </a:prstGeom>
          <a:noFill/>
        </p:spPr>
        <p:txBody>
          <a:bodyPr wrap="square" rtlCol="0">
            <a:spAutoFit/>
          </a:bodyPr>
          <a:lstStyle/>
          <a:p>
            <a:r>
              <a:rPr lang="en-GB" dirty="0" smtClean="0"/>
              <a:t>From punch cards..</a:t>
            </a:r>
            <a:endParaRPr lang="en-GB" dirty="0"/>
          </a:p>
        </p:txBody>
      </p:sp>
      <p:sp>
        <p:nvSpPr>
          <p:cNvPr id="13" name="TextBox 12"/>
          <p:cNvSpPr txBox="1"/>
          <p:nvPr/>
        </p:nvSpPr>
        <p:spPr>
          <a:xfrm>
            <a:off x="2771800" y="3212976"/>
            <a:ext cx="2232248" cy="369332"/>
          </a:xfrm>
          <a:prstGeom prst="rect">
            <a:avLst/>
          </a:prstGeom>
          <a:noFill/>
        </p:spPr>
        <p:txBody>
          <a:bodyPr wrap="square" rtlCol="0">
            <a:spAutoFit/>
          </a:bodyPr>
          <a:lstStyle/>
          <a:p>
            <a:r>
              <a:rPr lang="en-GB" dirty="0" smtClean="0"/>
              <a:t>to bubble memory…</a:t>
            </a:r>
            <a:endParaRPr lang="en-GB" dirty="0"/>
          </a:p>
        </p:txBody>
      </p:sp>
      <p:sp>
        <p:nvSpPr>
          <p:cNvPr id="14" name="TextBox 13"/>
          <p:cNvSpPr txBox="1"/>
          <p:nvPr/>
        </p:nvSpPr>
        <p:spPr>
          <a:xfrm>
            <a:off x="2267744" y="4725144"/>
            <a:ext cx="1800200" cy="369332"/>
          </a:xfrm>
          <a:prstGeom prst="rect">
            <a:avLst/>
          </a:prstGeom>
          <a:noFill/>
        </p:spPr>
        <p:txBody>
          <a:bodyPr wrap="square" rtlCol="0">
            <a:spAutoFit/>
          </a:bodyPr>
          <a:lstStyle/>
          <a:p>
            <a:r>
              <a:rPr lang="en-GB" dirty="0" smtClean="0"/>
              <a:t>to laptops …</a:t>
            </a:r>
            <a:endParaRPr lang="en-GB" dirty="0"/>
          </a:p>
        </p:txBody>
      </p:sp>
      <p:sp>
        <p:nvSpPr>
          <p:cNvPr id="15" name="TextBox 14"/>
          <p:cNvSpPr txBox="1"/>
          <p:nvPr/>
        </p:nvSpPr>
        <p:spPr>
          <a:xfrm>
            <a:off x="5148064" y="5949280"/>
            <a:ext cx="1728192" cy="372641"/>
          </a:xfrm>
          <a:prstGeom prst="rect">
            <a:avLst/>
          </a:prstGeom>
          <a:noFill/>
        </p:spPr>
        <p:txBody>
          <a:bodyPr wrap="square" rtlCol="0">
            <a:spAutoFit/>
          </a:bodyPr>
          <a:lstStyle/>
          <a:p>
            <a:r>
              <a:rPr lang="en-GB" dirty="0" smtClean="0"/>
              <a:t>and the iPhone</a:t>
            </a:r>
            <a:endParaRPr lang="en-GB" dirty="0"/>
          </a:p>
        </p:txBody>
      </p:sp>
      <p:sp>
        <p:nvSpPr>
          <p:cNvPr id="16" name="TextBox 15"/>
          <p:cNvSpPr txBox="1"/>
          <p:nvPr/>
        </p:nvSpPr>
        <p:spPr>
          <a:xfrm>
            <a:off x="8676456" y="476672"/>
            <a:ext cx="288032" cy="1477328"/>
          </a:xfrm>
          <a:prstGeom prst="rect">
            <a:avLst/>
          </a:prstGeom>
          <a:noFill/>
        </p:spPr>
        <p:txBody>
          <a:bodyPr wrap="square" rtlCol="0">
            <a:spAutoFit/>
          </a:bodyPr>
          <a:lstStyle/>
          <a:p>
            <a:r>
              <a:rPr lang="en-GB" dirty="0" smtClean="0"/>
              <a:t>1960s</a:t>
            </a:r>
            <a:endParaRPr lang="en-GB" dirty="0"/>
          </a:p>
        </p:txBody>
      </p:sp>
      <p:sp>
        <p:nvSpPr>
          <p:cNvPr id="17" name="TextBox 16"/>
          <p:cNvSpPr txBox="1"/>
          <p:nvPr/>
        </p:nvSpPr>
        <p:spPr>
          <a:xfrm>
            <a:off x="8676456" y="2564904"/>
            <a:ext cx="288032" cy="1477328"/>
          </a:xfrm>
          <a:prstGeom prst="rect">
            <a:avLst/>
          </a:prstGeom>
          <a:noFill/>
        </p:spPr>
        <p:txBody>
          <a:bodyPr wrap="square" rtlCol="0">
            <a:spAutoFit/>
          </a:bodyPr>
          <a:lstStyle/>
          <a:p>
            <a:r>
              <a:rPr lang="en-GB" dirty="0" smtClean="0"/>
              <a:t>1980s</a:t>
            </a:r>
            <a:endParaRPr lang="en-GB" dirty="0"/>
          </a:p>
        </p:txBody>
      </p:sp>
      <p:sp>
        <p:nvSpPr>
          <p:cNvPr id="18" name="TextBox 17"/>
          <p:cNvSpPr txBox="1"/>
          <p:nvPr/>
        </p:nvSpPr>
        <p:spPr>
          <a:xfrm>
            <a:off x="8676456" y="4909810"/>
            <a:ext cx="288032" cy="1477328"/>
          </a:xfrm>
          <a:prstGeom prst="rect">
            <a:avLst/>
          </a:prstGeom>
          <a:noFill/>
        </p:spPr>
        <p:txBody>
          <a:bodyPr wrap="square" rtlCol="0">
            <a:spAutoFit/>
          </a:bodyPr>
          <a:lstStyle/>
          <a:p>
            <a:r>
              <a:rPr lang="en-GB" dirty="0" smtClean="0"/>
              <a:t>2000s</a:t>
            </a:r>
            <a:endParaRPr lang="en-GB" dirty="0"/>
          </a:p>
        </p:txBody>
      </p:sp>
    </p:spTree>
    <p:extLst>
      <p:ext uri="{BB962C8B-B14F-4D97-AF65-F5344CB8AC3E}">
        <p14:creationId xmlns:p14="http://schemas.microsoft.com/office/powerpoint/2010/main" xmlns="" val="17480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Innovation – or creativity?</a:t>
            </a:r>
            <a:endParaRPr lang="en-GB" sz="2800" dirty="0"/>
          </a:p>
        </p:txBody>
      </p:sp>
      <p:sp>
        <p:nvSpPr>
          <p:cNvPr id="4" name="Text Placeholder 3"/>
          <p:cNvSpPr>
            <a:spLocks noGrp="1"/>
          </p:cNvSpPr>
          <p:nvPr>
            <p:ph type="body" sz="half" idx="2"/>
          </p:nvPr>
        </p:nvSpPr>
        <p:spPr>
          <a:xfrm>
            <a:off x="457200" y="1435100"/>
            <a:ext cx="5122912" cy="4691063"/>
          </a:xfrm>
        </p:spPr>
        <p:txBody>
          <a:bodyPr>
            <a:normAutofit fontScale="92500" lnSpcReduction="20000"/>
          </a:bodyPr>
          <a:lstStyle/>
          <a:p>
            <a:r>
              <a:rPr lang="en-GB" sz="2200" dirty="0" smtClean="0"/>
              <a:t>“The phenomenon by which human activity generates something that has some kind of value.”</a:t>
            </a:r>
          </a:p>
          <a:p>
            <a:pPr algn="r"/>
            <a:r>
              <a:rPr lang="en-GB" sz="2200" dirty="0" err="1" smtClean="0"/>
              <a:t>Prof.</a:t>
            </a:r>
            <a:r>
              <a:rPr lang="en-GB" sz="2200" dirty="0" smtClean="0"/>
              <a:t> John </a:t>
            </a:r>
            <a:r>
              <a:rPr lang="en-GB" sz="2200" dirty="0" err="1" smtClean="0"/>
              <a:t>Sloboda</a:t>
            </a:r>
            <a:r>
              <a:rPr lang="en-GB" sz="2200" dirty="0" smtClean="0"/>
              <a:t> 2012</a:t>
            </a:r>
          </a:p>
          <a:p>
            <a:r>
              <a:rPr lang="en-GB" sz="2200" dirty="0"/>
              <a:t>“Innovation is the implementation of a new or significantly improved product (good or service), or process, a new marketing method, or a new organisational method in business practices, workplace organisation of external relations</a:t>
            </a:r>
            <a:r>
              <a:rPr lang="en-GB" sz="2200" dirty="0" smtClean="0"/>
              <a:t>.”</a:t>
            </a:r>
          </a:p>
          <a:p>
            <a:pPr algn="r"/>
            <a:r>
              <a:rPr lang="en-GB" sz="2200" i="1" dirty="0" smtClean="0"/>
              <a:t>Oslo definition</a:t>
            </a:r>
          </a:p>
          <a:p>
            <a:r>
              <a:rPr lang="en-GB" sz="2200" dirty="0" smtClean="0"/>
              <a:t>The </a:t>
            </a:r>
            <a:r>
              <a:rPr lang="en-GB" sz="2200" dirty="0"/>
              <a:t>common pattern underlying creativity is the “shaking together of already existing but previously separate areas of knowledge, frames of perception or universes of discourse” </a:t>
            </a:r>
          </a:p>
          <a:p>
            <a:pPr algn="r"/>
            <a:r>
              <a:rPr lang="en-GB" sz="2200" dirty="0" smtClean="0"/>
              <a:t>Arthur Koestler 1967</a:t>
            </a:r>
            <a:endParaRPr lang="en-GB" sz="2200" dirty="0"/>
          </a:p>
          <a:p>
            <a:endParaRPr lang="en-GB" sz="2400" dirty="0" smtClean="0"/>
          </a:p>
          <a:p>
            <a:pPr algn="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17</a:t>
            </a:fld>
            <a:endParaRPr lang="en-GB"/>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24128" y="1052736"/>
            <a:ext cx="3095706" cy="4680520"/>
          </a:xfrm>
        </p:spPr>
      </p:pic>
    </p:spTree>
    <p:extLst>
      <p:ext uri="{BB962C8B-B14F-4D97-AF65-F5344CB8AC3E}">
        <p14:creationId xmlns:p14="http://schemas.microsoft.com/office/powerpoint/2010/main" xmlns="" val="107566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growth of the British economy</a:t>
            </a:r>
            <a:endParaRPr lang="en-GB" sz="2800" dirty="0"/>
          </a:p>
        </p:txBody>
      </p:sp>
      <p:sp>
        <p:nvSpPr>
          <p:cNvPr id="4" name="Text Placeholder 3"/>
          <p:cNvSpPr>
            <a:spLocks noGrp="1"/>
          </p:cNvSpPr>
          <p:nvPr>
            <p:ph type="body" sz="half" idx="2"/>
          </p:nvPr>
        </p:nvSpPr>
        <p:spPr/>
        <p:txBody>
          <a:bodyPr>
            <a:normAutofit/>
          </a:bodyPr>
          <a:lstStyle/>
          <a:p>
            <a:r>
              <a:rPr lang="en-GB" sz="2400" dirty="0" smtClean="0"/>
              <a:t>Real gross domestic product, 1600-2010, in the prices of 2008</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18</a:t>
            </a:fld>
            <a:endParaRPr lang="en-GB"/>
          </a:p>
        </p:txBody>
      </p:sp>
      <p:graphicFrame>
        <p:nvGraphicFramePr>
          <p:cNvPr id="7" name="Content Placeholder 6"/>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6068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population of the UK, 1600-2010</a:t>
            </a:r>
            <a:endParaRPr lang="en-GB" sz="2800" dirty="0"/>
          </a:p>
        </p:txBody>
      </p:sp>
      <p:sp>
        <p:nvSpPr>
          <p:cNvPr id="4" name="Text Placeholder 3"/>
          <p:cNvSpPr>
            <a:spLocks noGrp="1"/>
          </p:cNvSpPr>
          <p:nvPr>
            <p:ph type="body" sz="half" idx="2"/>
          </p:nvPr>
        </p:nvSpPr>
        <p:spPr/>
        <p:txBody>
          <a:bodyPr>
            <a:normAutofit/>
          </a:bodyPr>
          <a:lstStyle/>
          <a:p>
            <a:r>
              <a:rPr lang="en-GB" sz="2400" dirty="0" smtClean="0"/>
              <a:t>Source: </a:t>
            </a:r>
            <a:r>
              <a:rPr lang="en-GB" sz="2400" dirty="0" smtClean="0">
                <a:hlinkClick r:id="rId2"/>
              </a:rPr>
              <a:t>www.measuringworth.com</a:t>
            </a:r>
            <a:endParaRPr lang="en-GB" sz="2400" dirty="0" smtClean="0"/>
          </a:p>
          <a:p>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19</a:t>
            </a:fld>
            <a:endParaRPr lang="en-GB"/>
          </a:p>
        </p:txBody>
      </p:sp>
      <p:graphicFrame>
        <p:nvGraphicFramePr>
          <p:cNvPr id="7" name="Content Placeholder 6"/>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9675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i="1" dirty="0" smtClean="0"/>
              <a:t>Horizon 2020</a:t>
            </a:r>
            <a:endParaRPr lang="en-GB" sz="2800" i="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80112" y="1772816"/>
            <a:ext cx="3240359" cy="2808312"/>
          </a:xfrm>
        </p:spPr>
      </p:pic>
      <p:sp>
        <p:nvSpPr>
          <p:cNvPr id="4" name="Text Placeholder 3"/>
          <p:cNvSpPr>
            <a:spLocks noGrp="1"/>
          </p:cNvSpPr>
          <p:nvPr>
            <p:ph type="body" sz="half" idx="2"/>
          </p:nvPr>
        </p:nvSpPr>
        <p:spPr>
          <a:xfrm>
            <a:off x="457200" y="1435100"/>
            <a:ext cx="4474840" cy="4691063"/>
          </a:xfrm>
        </p:spPr>
        <p:txBody>
          <a:bodyPr>
            <a:normAutofit/>
          </a:bodyPr>
          <a:lstStyle/>
          <a:p>
            <a:r>
              <a:rPr lang="en-GB" sz="2400" dirty="0" smtClean="0"/>
              <a:t>… will “boost research, innovation and competitiveness in Europe……”</a:t>
            </a:r>
          </a:p>
          <a:p>
            <a:r>
              <a:rPr lang="en-GB" sz="2400" dirty="0" smtClean="0"/>
              <a:t> “</a:t>
            </a:r>
            <a:r>
              <a:rPr lang="en-GB" sz="2400" i="1" dirty="0" smtClean="0"/>
              <a:t>Horizon 2020 </a:t>
            </a:r>
            <a:r>
              <a:rPr lang="en-GB" sz="2400" dirty="0" smtClean="0"/>
              <a:t>provides direct stimulus to the economy and secures our science and technology base and industrial competitiveness for the future, promising a smarter, more sustainable and more inclusive society”</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a:t>
            </a:fld>
            <a:endParaRPr lang="en-GB"/>
          </a:p>
        </p:txBody>
      </p:sp>
    </p:spTree>
    <p:extLst>
      <p:ext uri="{BB962C8B-B14F-4D97-AF65-F5344CB8AC3E}">
        <p14:creationId xmlns:p14="http://schemas.microsoft.com/office/powerpoint/2010/main" xmlns="" val="403788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Birth and Death rates, 1541-1799</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77475" y="273050"/>
            <a:ext cx="4106899" cy="5853113"/>
          </a:xfrm>
        </p:spPr>
      </p:pic>
      <p:sp>
        <p:nvSpPr>
          <p:cNvPr id="4" name="Text Placeholder 3"/>
          <p:cNvSpPr>
            <a:spLocks noGrp="1"/>
          </p:cNvSpPr>
          <p:nvPr>
            <p:ph type="body" sz="half" idx="2"/>
          </p:nvPr>
        </p:nvSpPr>
        <p:spPr/>
        <p:txBody>
          <a:bodyPr>
            <a:normAutofit/>
          </a:bodyPr>
          <a:lstStyle/>
          <a:p>
            <a:r>
              <a:rPr lang="en-GB" sz="2400" dirty="0" smtClean="0"/>
              <a:t>Source: Wrigley and Schofield </a:t>
            </a:r>
            <a:r>
              <a:rPr lang="en-GB" sz="2400" i="1" dirty="0" smtClean="0"/>
              <a:t>The Population History of England</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20</a:t>
            </a:fld>
            <a:endParaRPr lang="en-GB"/>
          </a:p>
        </p:txBody>
      </p:sp>
    </p:spTree>
    <p:extLst>
      <p:ext uri="{BB962C8B-B14F-4D97-AF65-F5344CB8AC3E}">
        <p14:creationId xmlns:p14="http://schemas.microsoft.com/office/powerpoint/2010/main" xmlns="" val="169558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graph3.jpg"/>
          <p:cNvPicPr>
            <a:picLocks noChangeAspect="1"/>
          </p:cNvPicPr>
          <p:nvPr/>
        </p:nvPicPr>
        <p:blipFill>
          <a:blip r:embed="rId2" cstate="print"/>
          <a:srcRect/>
          <a:stretch>
            <a:fillRect/>
          </a:stretch>
        </p:blipFill>
        <p:spPr bwMode="auto">
          <a:xfrm>
            <a:off x="1127125" y="714375"/>
            <a:ext cx="6889750" cy="5429250"/>
          </a:xfrm>
          <a:prstGeom prst="rect">
            <a:avLst/>
          </a:prstGeom>
          <a:noFill/>
          <a:ln w="9525">
            <a:noFill/>
            <a:miter lim="800000"/>
            <a:headEnd/>
            <a:tailEnd/>
          </a:ln>
        </p:spPr>
      </p:pic>
      <p:sp>
        <p:nvSpPr>
          <p:cNvPr id="11267" name="TextBox 2"/>
          <p:cNvSpPr txBox="1">
            <a:spLocks noChangeArrowheads="1"/>
          </p:cNvSpPr>
          <p:nvPr/>
        </p:nvSpPr>
        <p:spPr bwMode="auto">
          <a:xfrm>
            <a:off x="1357313" y="6215063"/>
            <a:ext cx="6357937" cy="461962"/>
          </a:xfrm>
          <a:prstGeom prst="rect">
            <a:avLst/>
          </a:prstGeom>
          <a:noFill/>
          <a:ln w="9525">
            <a:noFill/>
            <a:miter lim="800000"/>
            <a:headEnd/>
            <a:tailEnd/>
          </a:ln>
        </p:spPr>
        <p:txBody>
          <a:bodyPr>
            <a:spAutoFit/>
          </a:bodyPr>
          <a:lstStyle/>
          <a:p>
            <a:pPr algn="ctr"/>
            <a:r>
              <a:rPr lang="en-GB" sz="2400">
                <a:latin typeface="Calibri" pitchFamily="34" charset="0"/>
              </a:rPr>
              <a:t>Height of British military recruits, 1750-1914</a:t>
            </a:r>
          </a:p>
        </p:txBody>
      </p:sp>
    </p:spTree>
    <p:extLst>
      <p:ext uri="{BB962C8B-B14F-4D97-AF65-F5344CB8AC3E}">
        <p14:creationId xmlns:p14="http://schemas.microsoft.com/office/powerpoint/2010/main" xmlns="" val="1490331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Teamwork in the 1950s</a:t>
            </a:r>
            <a:endParaRPr lang="en-GB"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320000">
            <a:off x="6153099" y="499768"/>
            <a:ext cx="2880360" cy="2487168"/>
          </a:xfrm>
        </p:spPr>
      </p:pic>
      <p:sp>
        <p:nvSpPr>
          <p:cNvPr id="4" name="Text Placeholder 3"/>
          <p:cNvSpPr>
            <a:spLocks noGrp="1"/>
          </p:cNvSpPr>
          <p:nvPr>
            <p:ph type="body" sz="half" idx="2"/>
          </p:nvPr>
        </p:nvSpPr>
        <p:spPr/>
        <p:txBody>
          <a:bodyPr>
            <a:normAutofit fontScale="85000" lnSpcReduction="10000"/>
          </a:bodyPr>
          <a:lstStyle/>
          <a:p>
            <a:r>
              <a:rPr lang="en-GB" sz="2800" dirty="0" smtClean="0"/>
              <a:t>“</a:t>
            </a:r>
            <a:r>
              <a:rPr lang="en-GB" sz="2800" i="1" dirty="0" smtClean="0"/>
              <a:t>British Economic Growth, 1688-1959 </a:t>
            </a:r>
            <a:r>
              <a:rPr lang="en-GB" sz="2800" dirty="0" smtClean="0"/>
              <a:t>was possibly the most influential single work of the last half-century in this country”</a:t>
            </a:r>
          </a:p>
          <a:p>
            <a:pPr algn="r"/>
            <a:r>
              <a:rPr lang="en-GB" sz="2800" dirty="0"/>
              <a:t>	</a:t>
            </a:r>
            <a:r>
              <a:rPr lang="en-GB" sz="2800" dirty="0" smtClean="0"/>
              <a:t>E. A. Wrigley</a:t>
            </a:r>
          </a:p>
          <a:p>
            <a:r>
              <a:rPr lang="en-GB" sz="2800" dirty="0" smtClean="0"/>
              <a:t>“It opened up the field and opened doors for others.”</a:t>
            </a:r>
          </a:p>
          <a:p>
            <a:pPr algn="r"/>
            <a:r>
              <a:rPr lang="en-GB" sz="2800" dirty="0"/>
              <a:t>	</a:t>
            </a:r>
            <a:r>
              <a:rPr lang="en-GB" sz="2800" dirty="0" smtClean="0"/>
              <a:t>Stephen </a:t>
            </a:r>
            <a:r>
              <a:rPr lang="en-GB" sz="2800" dirty="0" err="1" smtClean="0"/>
              <a:t>Broadberry</a:t>
            </a:r>
            <a:endParaRPr lang="en-GB" sz="2800" dirty="0" smtClean="0"/>
          </a:p>
          <a:p>
            <a:r>
              <a:rPr lang="en-GB" sz="2800" dirty="0" smtClean="0"/>
              <a:t> </a:t>
            </a:r>
            <a:endParaRPr lang="en-GB" sz="2800" dirty="0"/>
          </a:p>
        </p:txBody>
      </p:sp>
      <p:sp>
        <p:nvSpPr>
          <p:cNvPr id="5" name="Footer Placeholder 4"/>
          <p:cNvSpPr>
            <a:spLocks noGrp="1"/>
          </p:cNvSpPr>
          <p:nvPr>
            <p:ph type="ftr" sz="quarter" idx="11"/>
          </p:nvPr>
        </p:nvSpPr>
        <p:spPr>
          <a:xfrm>
            <a:off x="4283968" y="6356350"/>
            <a:ext cx="1735832" cy="365125"/>
          </a:xfrm>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r>
              <a:rPr lang="en-GB" dirty="0" smtClean="0"/>
              <a:t>C</a:t>
            </a:r>
            <a:fld id="{343E2B55-7FCD-4404-896E-609FD9487C99}" type="slidenum">
              <a:rPr lang="en-GB" smtClean="0"/>
              <a:pPr/>
              <a:t>22</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20000" flipV="1">
            <a:off x="3995936" y="3454400"/>
            <a:ext cx="2299716" cy="28712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67945" y="404664"/>
            <a:ext cx="2016224" cy="27439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V="1">
            <a:off x="6516216" y="3477490"/>
            <a:ext cx="2272284" cy="2752344"/>
          </a:xfrm>
          <a:prstGeom prst="rect">
            <a:avLst/>
          </a:prstGeom>
        </p:spPr>
      </p:pic>
      <p:sp>
        <p:nvSpPr>
          <p:cNvPr id="3" name="TextBox 2"/>
          <p:cNvSpPr txBox="1"/>
          <p:nvPr/>
        </p:nvSpPr>
        <p:spPr>
          <a:xfrm>
            <a:off x="4067945" y="3148663"/>
            <a:ext cx="2016224" cy="369332"/>
          </a:xfrm>
          <a:prstGeom prst="rect">
            <a:avLst/>
          </a:prstGeom>
          <a:noFill/>
        </p:spPr>
        <p:txBody>
          <a:bodyPr wrap="square" rtlCol="0">
            <a:spAutoFit/>
          </a:bodyPr>
          <a:lstStyle/>
          <a:p>
            <a:pPr algn="ctr"/>
            <a:r>
              <a:rPr lang="en-GB" dirty="0" smtClean="0"/>
              <a:t>Simon Kuznets</a:t>
            </a:r>
            <a:endParaRPr lang="en-GB" dirty="0"/>
          </a:p>
        </p:txBody>
      </p:sp>
      <p:sp>
        <p:nvSpPr>
          <p:cNvPr id="11" name="TextBox 10"/>
          <p:cNvSpPr txBox="1"/>
          <p:nvPr/>
        </p:nvSpPr>
        <p:spPr>
          <a:xfrm>
            <a:off x="6660232" y="3148663"/>
            <a:ext cx="2016224" cy="646331"/>
          </a:xfrm>
          <a:prstGeom prst="rect">
            <a:avLst/>
          </a:prstGeom>
          <a:noFill/>
        </p:spPr>
        <p:txBody>
          <a:bodyPr wrap="square" rtlCol="0">
            <a:spAutoFit/>
          </a:bodyPr>
          <a:lstStyle/>
          <a:p>
            <a:pPr algn="ctr"/>
            <a:r>
              <a:rPr lang="en-GB" dirty="0" smtClean="0"/>
              <a:t>Phyllis Deane</a:t>
            </a:r>
          </a:p>
          <a:p>
            <a:pPr algn="ctr"/>
            <a:endParaRPr lang="en-GB" dirty="0"/>
          </a:p>
        </p:txBody>
      </p:sp>
      <p:sp>
        <p:nvSpPr>
          <p:cNvPr id="12" name="TextBox 11"/>
          <p:cNvSpPr txBox="1"/>
          <p:nvPr/>
        </p:nvSpPr>
        <p:spPr>
          <a:xfrm>
            <a:off x="4067945" y="6364871"/>
            <a:ext cx="2160239" cy="369332"/>
          </a:xfrm>
          <a:prstGeom prst="rect">
            <a:avLst/>
          </a:prstGeom>
          <a:noFill/>
        </p:spPr>
        <p:txBody>
          <a:bodyPr wrap="square" rtlCol="0">
            <a:spAutoFit/>
          </a:bodyPr>
          <a:lstStyle/>
          <a:p>
            <a:pPr algn="ctr"/>
            <a:r>
              <a:rPr lang="en-GB" dirty="0" smtClean="0"/>
              <a:t>W.A. (Max) Cole</a:t>
            </a:r>
          </a:p>
        </p:txBody>
      </p:sp>
      <p:sp>
        <p:nvSpPr>
          <p:cNvPr id="13" name="TextBox 12"/>
          <p:cNvSpPr txBox="1"/>
          <p:nvPr/>
        </p:nvSpPr>
        <p:spPr>
          <a:xfrm>
            <a:off x="6516216" y="6364871"/>
            <a:ext cx="2272284" cy="369332"/>
          </a:xfrm>
          <a:prstGeom prst="rect">
            <a:avLst/>
          </a:prstGeom>
          <a:noFill/>
        </p:spPr>
        <p:txBody>
          <a:bodyPr wrap="square" rtlCol="0">
            <a:spAutoFit/>
          </a:bodyPr>
          <a:lstStyle/>
          <a:p>
            <a:pPr algn="ctr"/>
            <a:r>
              <a:rPr lang="en-GB" dirty="0" smtClean="0"/>
              <a:t>Charles Feinstein</a:t>
            </a:r>
            <a:endParaRPr lang="en-GB" dirty="0"/>
          </a:p>
        </p:txBody>
      </p:sp>
    </p:spTree>
    <p:extLst>
      <p:ext uri="{BB962C8B-B14F-4D97-AF65-F5344CB8AC3E}">
        <p14:creationId xmlns:p14="http://schemas.microsoft.com/office/powerpoint/2010/main" xmlns="" val="379359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Teamwork:</a:t>
            </a:r>
            <a:br>
              <a:rPr lang="en-GB" sz="2800" dirty="0" smtClean="0"/>
            </a:br>
            <a:r>
              <a:rPr lang="en-GB" sz="2800" dirty="0" smtClean="0"/>
              <a:t>Anthropometric History</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99992" y="188640"/>
            <a:ext cx="1752600" cy="1752600"/>
          </a:xfrm>
        </p:spPr>
      </p:pic>
      <p:sp>
        <p:nvSpPr>
          <p:cNvPr id="4" name="Text Placeholder 3"/>
          <p:cNvSpPr>
            <a:spLocks noGrp="1"/>
          </p:cNvSpPr>
          <p:nvPr>
            <p:ph type="body" sz="half" idx="2"/>
          </p:nvPr>
        </p:nvSpPr>
        <p:spPr>
          <a:xfrm>
            <a:off x="457200" y="1435100"/>
            <a:ext cx="3538736" cy="4691063"/>
          </a:xfrm>
        </p:spPr>
        <p:txBody>
          <a:bodyPr>
            <a:normAutofit fontScale="92500"/>
          </a:bodyPr>
          <a:lstStyle/>
          <a:p>
            <a:r>
              <a:rPr lang="en-GB" sz="2400" dirty="0" smtClean="0"/>
              <a:t>“</a:t>
            </a:r>
            <a:r>
              <a:rPr lang="en-GB" sz="2400" dirty="0" err="1" smtClean="0"/>
              <a:t>Braudel</a:t>
            </a:r>
            <a:r>
              <a:rPr lang="en-GB" sz="2400" dirty="0" smtClean="0"/>
              <a:t> believed strongly in what he called ‘inter-science’, which was for him more than just the rhetoric of </a:t>
            </a:r>
            <a:r>
              <a:rPr lang="en-GB" sz="2400" dirty="0" err="1" smtClean="0"/>
              <a:t>interdisciplinarity</a:t>
            </a:r>
            <a:r>
              <a:rPr lang="en-GB" sz="2400" dirty="0" smtClean="0"/>
              <a:t>. Rather, it represented the ecumenical coming together of scholars pursuing a single enterprise, in which history and social science were part of an undifferentiated cloth of social analysis.”</a:t>
            </a:r>
          </a:p>
          <a:p>
            <a:pPr algn="r"/>
            <a:r>
              <a:rPr lang="en-GB" sz="2400" dirty="0" smtClean="0"/>
              <a:t>I. </a:t>
            </a:r>
            <a:r>
              <a:rPr lang="en-GB" sz="2400" dirty="0" err="1" smtClean="0"/>
              <a:t>Wallerstein</a:t>
            </a:r>
            <a:r>
              <a:rPr lang="en-GB" sz="2400" dirty="0" smtClean="0"/>
              <a:t> 2003</a:t>
            </a:r>
          </a:p>
          <a:p>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23</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2360" y="1988840"/>
            <a:ext cx="1130424" cy="15425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836712"/>
            <a:ext cx="1133475" cy="15621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xmlns="" val="0"/>
              </a:ext>
            </a:extLst>
          </a:blip>
          <a:srcRect l="19032" t="1627" r="23255" b="-1627"/>
          <a:stretch/>
        </p:blipFill>
        <p:spPr>
          <a:xfrm>
            <a:off x="4965700" y="2193876"/>
            <a:ext cx="1406500" cy="146223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96336" y="208062"/>
            <a:ext cx="942975" cy="14097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xmlns="" val="0"/>
              </a:ext>
            </a:extLst>
          </a:blip>
          <a:srcRect l="12190" r="5848"/>
          <a:stretch/>
        </p:blipFill>
        <p:spPr>
          <a:xfrm>
            <a:off x="7086601" y="3645024"/>
            <a:ext cx="1676400" cy="142944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62624" y="3632324"/>
            <a:ext cx="1181100" cy="156210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78250" y="4077072"/>
            <a:ext cx="1260687" cy="152333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18522" y="5232524"/>
            <a:ext cx="1059049" cy="1403240"/>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447704" y="5245224"/>
            <a:ext cx="1524000" cy="1485900"/>
          </a:xfrm>
          <a:prstGeom prst="rect">
            <a:avLst/>
          </a:prstGeom>
        </p:spPr>
      </p:pic>
    </p:spTree>
    <p:extLst>
      <p:ext uri="{BB962C8B-B14F-4D97-AF65-F5344CB8AC3E}">
        <p14:creationId xmlns:p14="http://schemas.microsoft.com/office/powerpoint/2010/main" xmlns="" val="420111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84164"/>
          </a:xfrm>
        </p:spPr>
        <p:txBody>
          <a:bodyPr>
            <a:normAutofit/>
          </a:bodyPr>
          <a:lstStyle/>
          <a:p>
            <a:r>
              <a:rPr lang="en-GB" sz="2800" dirty="0" smtClean="0"/>
              <a:t>Leadership and ambition in population history</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11960" y="836711"/>
            <a:ext cx="1584176" cy="2006623"/>
          </a:xfrm>
        </p:spPr>
      </p:pic>
      <p:sp>
        <p:nvSpPr>
          <p:cNvPr id="4" name="Text Placeholder 3"/>
          <p:cNvSpPr>
            <a:spLocks noGrp="1"/>
          </p:cNvSpPr>
          <p:nvPr>
            <p:ph type="body" sz="half" idx="2"/>
          </p:nvPr>
        </p:nvSpPr>
        <p:spPr>
          <a:xfrm>
            <a:off x="457200" y="1844824"/>
            <a:ext cx="3008313" cy="4281339"/>
          </a:xfrm>
        </p:spPr>
        <p:txBody>
          <a:bodyPr>
            <a:normAutofit/>
          </a:bodyPr>
          <a:lstStyle/>
          <a:p>
            <a:r>
              <a:rPr lang="en-GB" sz="2400" dirty="0" smtClean="0"/>
              <a:t>“Our ambition, which set us apart from the leading demographic institutes of France, was to link demography to social and economic change … as a means to understanding the wider economy.”</a:t>
            </a:r>
          </a:p>
          <a:p>
            <a:pPr algn="r"/>
            <a:r>
              <a:rPr lang="en-GB" sz="2400" dirty="0" smtClean="0"/>
              <a:t>E.A. (Tony) Wrigley</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24</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48264" y="404664"/>
            <a:ext cx="1695450" cy="27051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91784" y="3446636"/>
            <a:ext cx="1620424" cy="24306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2092" y="3446636"/>
            <a:ext cx="1628019" cy="24420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24128" y="3509429"/>
            <a:ext cx="1676400" cy="2305050"/>
          </a:xfrm>
          <a:prstGeom prst="rect">
            <a:avLst/>
          </a:prstGeom>
        </p:spPr>
      </p:pic>
    </p:spTree>
    <p:extLst>
      <p:ext uri="{BB962C8B-B14F-4D97-AF65-F5344CB8AC3E}">
        <p14:creationId xmlns:p14="http://schemas.microsoft.com/office/powerpoint/2010/main" xmlns="" val="172058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Argument</a:t>
            </a:r>
            <a:endParaRPr lang="en-GB" sz="2800" dirty="0"/>
          </a:p>
        </p:txBody>
      </p:sp>
      <p:sp>
        <p:nvSpPr>
          <p:cNvPr id="4" name="Text Placeholder 3"/>
          <p:cNvSpPr>
            <a:spLocks noGrp="1"/>
          </p:cNvSpPr>
          <p:nvPr>
            <p:ph type="body" sz="half" idx="2"/>
          </p:nvPr>
        </p:nvSpPr>
        <p:spPr>
          <a:xfrm>
            <a:off x="457200" y="1435100"/>
            <a:ext cx="4042792" cy="4874220"/>
          </a:xfrm>
        </p:spPr>
        <p:txBody>
          <a:bodyPr>
            <a:normAutofit lnSpcReduction="10000"/>
          </a:bodyPr>
          <a:lstStyle/>
          <a:p>
            <a:pPr algn="r"/>
            <a:endParaRPr lang="en-GB" sz="2000" dirty="0" smtClean="0"/>
          </a:p>
          <a:p>
            <a:r>
              <a:rPr lang="en-GB" sz="2400" dirty="0" smtClean="0"/>
              <a:t>History must not succumb “to the dehumanizing methods of the social sciences” and “worship at the shrine of the Bitch-goddess, Quantification.”</a:t>
            </a:r>
          </a:p>
          <a:p>
            <a:pPr algn="r"/>
            <a:r>
              <a:rPr lang="en-GB" sz="2400" dirty="0"/>
              <a:t>	</a:t>
            </a:r>
            <a:r>
              <a:rPr lang="en-GB" sz="2400" dirty="0" smtClean="0"/>
              <a:t>Carl </a:t>
            </a:r>
            <a:r>
              <a:rPr lang="en-GB" sz="2400" dirty="0" err="1" smtClean="0"/>
              <a:t>Bridenbaugh</a:t>
            </a:r>
            <a:endParaRPr lang="en-GB" sz="2400" dirty="0" smtClean="0"/>
          </a:p>
          <a:p>
            <a:pPr algn="r"/>
            <a:endParaRPr lang="en-GB" sz="2400" dirty="0"/>
          </a:p>
          <a:p>
            <a:r>
              <a:rPr lang="en-GB" sz="2400" dirty="0" smtClean="0"/>
              <a:t>“We had the tools and, since we had the tools, we were in a sense messengers of the Messiah.”</a:t>
            </a:r>
          </a:p>
          <a:p>
            <a:pPr algn="r"/>
            <a:r>
              <a:rPr lang="en-GB" sz="2400" dirty="0" smtClean="0"/>
              <a:t>Peter Temin</a:t>
            </a:r>
          </a:p>
          <a:p>
            <a:pPr algn="r"/>
            <a:endParaRPr lang="en-GB" sz="20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25</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573" y="4005064"/>
            <a:ext cx="1744468" cy="19442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1124744"/>
            <a:ext cx="1642771" cy="2064872"/>
          </a:xfrm>
          <a:prstGeom prst="rect">
            <a:avLst/>
          </a:prstGeom>
        </p:spPr>
      </p:pic>
    </p:spTree>
    <p:extLst>
      <p:ext uri="{BB962C8B-B14F-4D97-AF65-F5344CB8AC3E}">
        <p14:creationId xmlns:p14="http://schemas.microsoft.com/office/powerpoint/2010/main" xmlns="" val="155678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Argument continued</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24128" y="620688"/>
            <a:ext cx="1752600" cy="1752600"/>
          </a:xfrm>
        </p:spPr>
      </p:pic>
      <p:sp>
        <p:nvSpPr>
          <p:cNvPr id="4" name="Text Placeholder 3"/>
          <p:cNvSpPr>
            <a:spLocks noGrp="1"/>
          </p:cNvSpPr>
          <p:nvPr>
            <p:ph type="body" sz="half" idx="2"/>
          </p:nvPr>
        </p:nvSpPr>
        <p:spPr>
          <a:xfrm>
            <a:off x="457200" y="1435100"/>
            <a:ext cx="5050904" cy="4691063"/>
          </a:xfrm>
        </p:spPr>
        <p:txBody>
          <a:bodyPr>
            <a:normAutofit fontScale="92500" lnSpcReduction="10000"/>
          </a:bodyPr>
          <a:lstStyle/>
          <a:p>
            <a:r>
              <a:rPr lang="en-GB" sz="2400" dirty="0" smtClean="0"/>
              <a:t>“My style at the time was like Lenin confronting the Mensheviks.”</a:t>
            </a:r>
          </a:p>
          <a:p>
            <a:pPr algn="r"/>
            <a:r>
              <a:rPr lang="en-GB" sz="2400" dirty="0" smtClean="0"/>
              <a:t>Robert W. (Bob) </a:t>
            </a:r>
            <a:r>
              <a:rPr lang="en-GB" sz="2400" dirty="0" err="1" smtClean="0"/>
              <a:t>Fogel</a:t>
            </a:r>
            <a:endParaRPr lang="en-GB" sz="2400" dirty="0"/>
          </a:p>
          <a:p>
            <a:r>
              <a:rPr lang="en-GB" sz="2400" dirty="0" smtClean="0"/>
              <a:t>“I was privately a little surprised that they made such a song and dance about the novelty of the </a:t>
            </a:r>
            <a:r>
              <a:rPr lang="en-GB" sz="2400" dirty="0" err="1" smtClean="0"/>
              <a:t>cliometric</a:t>
            </a:r>
            <a:r>
              <a:rPr lang="en-GB" sz="2400" dirty="0" smtClean="0"/>
              <a:t> approach … I couldn’t help discerning an element of self-advertisement.”</a:t>
            </a:r>
          </a:p>
          <a:p>
            <a:pPr algn="r"/>
            <a:r>
              <a:rPr lang="en-GB" sz="2400" dirty="0" smtClean="0"/>
              <a:t>R.C.O. (Robin) Matthews</a:t>
            </a:r>
          </a:p>
          <a:p>
            <a:r>
              <a:rPr lang="en-GB" sz="2400" dirty="0" smtClean="0"/>
              <a:t>“One needs to locate oneself on a spectrum which has clarity at one end and comprehensiveness on the other.”</a:t>
            </a:r>
            <a:endParaRPr lang="en-GB" sz="2400" dirty="0"/>
          </a:p>
          <a:p>
            <a:pPr algn="r"/>
            <a:r>
              <a:rPr lang="en-GB" sz="2400" dirty="0" smtClean="0"/>
              <a:t>E.A. (Tony) Wrigley</a:t>
            </a:r>
          </a:p>
          <a:p>
            <a:pPr algn="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1711" y="2342536"/>
            <a:ext cx="1670769" cy="21239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4149080"/>
            <a:ext cx="1676400" cy="2305050"/>
          </a:xfrm>
          <a:prstGeom prst="rect">
            <a:avLst/>
          </a:prstGeom>
        </p:spPr>
      </p:pic>
    </p:spTree>
    <p:extLst>
      <p:ext uri="{BB962C8B-B14F-4D97-AF65-F5344CB8AC3E}">
        <p14:creationId xmlns:p14="http://schemas.microsoft.com/office/powerpoint/2010/main" xmlns="" val="354992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Money</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23928" y="4437112"/>
            <a:ext cx="2762250" cy="1657350"/>
          </a:xfrm>
        </p:spPr>
      </p:pic>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27</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260648"/>
            <a:ext cx="2515298" cy="21039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9912" y="2636912"/>
            <a:ext cx="1863650" cy="18636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88224" y="493787"/>
            <a:ext cx="2143125" cy="214312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40573" y="3068960"/>
            <a:ext cx="2638425" cy="173355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3528" y="2060848"/>
            <a:ext cx="3121521" cy="3600400"/>
          </a:xfrm>
          <a:prstGeom prst="rect">
            <a:avLst/>
          </a:prstGeom>
        </p:spPr>
      </p:pic>
    </p:spTree>
    <p:extLst>
      <p:ext uri="{BB962C8B-B14F-4D97-AF65-F5344CB8AC3E}">
        <p14:creationId xmlns:p14="http://schemas.microsoft.com/office/powerpoint/2010/main" xmlns="" val="2435667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Luck</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83968" y="476673"/>
            <a:ext cx="2723256" cy="2735055"/>
          </a:xfrm>
        </p:spPr>
      </p:pic>
      <p:sp>
        <p:nvSpPr>
          <p:cNvPr id="4" name="Text Placeholder 3"/>
          <p:cNvSpPr>
            <a:spLocks noGrp="1"/>
          </p:cNvSpPr>
          <p:nvPr>
            <p:ph type="body" sz="half" idx="2"/>
          </p:nvPr>
        </p:nvSpPr>
        <p:spPr/>
        <p:txBody>
          <a:bodyPr>
            <a:normAutofit/>
          </a:bodyPr>
          <a:lstStyle/>
          <a:p>
            <a:r>
              <a:rPr lang="en-GB" sz="2400" dirty="0" smtClean="0"/>
              <a:t>“You’ve got to be lucky”</a:t>
            </a:r>
          </a:p>
          <a:p>
            <a:pPr algn="r"/>
            <a:r>
              <a:rPr lang="en-GB" sz="2400" dirty="0" smtClean="0"/>
              <a:t>R. W. (Bob) </a:t>
            </a:r>
            <a:r>
              <a:rPr lang="en-GB" sz="2400" dirty="0" err="1" smtClean="0"/>
              <a:t>Fogel</a:t>
            </a:r>
            <a:endParaRPr lang="en-GB" sz="2400" dirty="0" smtClean="0"/>
          </a:p>
          <a:p>
            <a:endParaRPr lang="en-GB" sz="2400" dirty="0" smtClean="0"/>
          </a:p>
          <a:p>
            <a:endParaRPr lang="en-GB" sz="2400" dirty="0"/>
          </a:p>
          <a:p>
            <a:endParaRPr lang="en-GB" sz="2400" dirty="0"/>
          </a:p>
          <a:p>
            <a:r>
              <a:rPr lang="en-GB" sz="2400" dirty="0" smtClean="0"/>
              <a:t>“The important words in science are not ‘Eureka’, but ‘that’s funny’”</a:t>
            </a:r>
          </a:p>
          <a:p>
            <a:pPr algn="r"/>
            <a:r>
              <a:rPr lang="en-GB" sz="2400" dirty="0" smtClean="0"/>
              <a:t>Isaac Asimov</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28</a:t>
            </a:fld>
            <a:endParaRPr lang="en-GB"/>
          </a:p>
        </p:txBody>
      </p:sp>
      <p:sp>
        <p:nvSpPr>
          <p:cNvPr id="9" name="AutoShape 2" descr="data:image/jpeg;base64,/9j/4AAQSkZJRgABAQAAAQABAAD/2wCEAAkGBhQSERUUExQWFRUWGBgYGBUYGBQaFxccGhcXGBoYFhcXHCYeGBokGRgWHy8gIycpLCwsFR4xNTAqNSYrLCkBCQoKDgwOGg8PGiwlHyUsLCwsLSwsKiwsLCwsKSwsLCwsLCwsLCwsKSwsLCwsLCwsLCwsLCwsLCwsLCwsLCwsLP/AABEIAMgA8AMBIgACEQEDEQH/xAAbAAACAwEBAQAAAAAAAAAAAAADBAIFBgEAB//EADkQAAEDAgQEAwgCAgEDBQAAAAEAAhEDIQQxQVEFEmFxgZHwBhMiobHB0eEy8UJSFAcjcjNigqLi/8QAGgEAAwEBAQEAAAAAAAAAAAAAAgMEAQAFBv/EACwRAAICAgIBAwMDBAMAAAAAAAABAhEDIRIxQQQiYRNRcTKR8IGxweEFFEL/2gAMAwEAAhEDEQA/AI4d5/xyPqymw/G6SYPz7ruFpiSTl4r3KM9jN18k0to+jj0KFtuigKdirCqxrgIse1j5apSnQmc+n3Wxlo5x2Lk5aCTZc5AX3vbzXsTTLXR+clFtoKZ40LfyFot+LlLZF8s9wouM+sk7TwD7OaQZEgg/JLumb36/0sUrCqgQgGTp45I1F3MC6Ba/ootTBcrQTP43nolqwcYAk9APwtTUkbTiJGpLidJ0T1LBlwDmCRvoFZ8G9my+C+QOoPzylbDBcKawAECOlvlH3WTy+ImKNbkYpvsrVc4co5hAM2hOu9j3gi0DY3g7kx30W0q4hrRDS22uRSOJx5znySnmaVWFCLk7SKI+xjuX/EmMpNr5jv4pep7IVx/DxuI89QrLEY9wNj84QWcTqA/UHLy0QfVKPoy+CsrezVZolzD4An6Kvdw9zTcG/n5LTt4qRuWnS8hI43GcxynUTt+Vv1GwXjrsz5pSSA4WU8QXNAFo6Zn8I2JDZyibg5er/VCoPsQbzlPqwTVvYl60LG/ff9pvCkAEdM0FlTlvnup1aTzJyGcTZa96MWiOLaDdrvA/ZCw9ZsidBdQrU3z8Qt0FlM4ZzT8NpEWO4Raqmxe7ujtYcx5hcabf2p4ItdnIGWdxuoUWz8LjHf5qDnhr7XFweqyvCC+WM0GmlaYBkxmg13guncKJr5ZGN1Go3mPMMrA/pbDTtmSaqkDquB7KFGxlTdZeDpFk9ysRVMvsP5Lz4m+5yy/pQYOtt0ahhuaDtuopa2WrrQCq4EiCRcyAu06LTzXda85d0d9EBxEHJLYoljoFgR+7rou9IxqtsSxdzOel1Cmyfx+FI0zGdpPZDqPgmCnrqhPywrcVyWaTHVcY8E2EJXmm6O1qJoxMtWsbUiXQYi5zXfcAFty22Q1vuCq3T+UJ/hjfeEBxyva9h102vukSi1sfFpujT8JAvDRFrn8uyVjVxZiB8khg2Ofy2hoybFj9yr2hgxYnyAU/ua0bklGLtlWzB8/+PmhV+Fjx6WWie0ZDNKvZuu+nQEfUNszdThRndCNCBEK/qhVWIF0qSLsWVy7ETROQGdkxVwI5QSDBz5TcETcb9QULECNVHBcRANzIJvb/AOw6oovyHkVrR6rwik4fyvvFvuqbHYV1IkhreX1vkVd4+jA5gZGhER2MZfZVf/JcCTJLSLtPzHdUwbStEM0iroUGvkGRfLVMACnMSY207r3EsMGnnYbbbeHdJtxR5TfPTUpji5dCeSXY7VAfbmzNoQHUSRytBd16C9yg4esA6ZMd8kevX5RNOHZSdh2Q9OkFaatiuJBaIg31+yD71pbezh89k1Vqc4zjZt7pVtNgGs7pkWq2hck/BxrbTOsRqjPYWiRdpAvtOX0Kh7zTNcrNJyJjUaJipgsC0+fmvUyZPruuOfpPoKdKpmf7W2AW83vvfRXmHLQ0zaMsrqsq0hJPyRsLT8PvsosjTRbC0HNRr3QCRAmcpP1QRRBeco5ZGpM5LoaI0yI9bIzKPxyBFh6CC66DqynxVICyTc2VZ8REO7d1Xht7hVY3onmtgi1TaCV5rd1LmjT9IwEggw02kA6kmAIz8VZ+z+Edz3JjZpF/XVU72z/EG+UrXeyWGBcGwHRcnQbk7mbD9JWR2qGQpe41WBwERbl8ZPZWgGihTP8AWyIbd0cYpdHn5JuT2AxE9krUam6jSSlcRHWyXNDMb8FfiqiqazgCnMZWzsq2oR3UU3Z7OCFIRxlYqubVg2TeKMnJV1V6oxpcRuSVFxw7H/CWRJEkN/2GobsQLpbFMY4czQd4GYPWc1V++IMjTLcdUw14NyIy1jxKbxohnKyGMq/CZETYAkSQOg8vFULsQQTsrDFU2k5R3/RskH0wDffz8U/HS0RzbDMNrIlN/K4TlZAYb2BHf1ZHezaDf7LJfY2L0HxVQGSMpsBYFLUmknRQq2jOESmQMxohSpBN29kuWF0zcjX591Fxk5Suudc7aLtnNnqVEOOUWykX7fhBc2Oi6DsFKZRNgmgqt+IbawmHOgCJFs7GF6m0a5zdcxJ22+f3UL3RfVIW52i4nP0UVjjBzaAPMGElSnfe5TVGg0tkukyBByv0TZIVFi2PxHNEWAt/SVNM665Zqxx9ODaIIsUoWS3psPwmY3oCfYk9hGoIKOzBfBzE+HivUq/K6AAdRKk88wEGDsmSsFUDbSl0bLeewbY97s0R3usTSoyRe5NlsvY8Gm57T/kARnGem95SpNKSNlG8bo19IqT3dUD3vLmUL/nA32KPmkiHg3tDgaO6q8bV8F6tjjBOV1R1+JFxLWNc46wLN7nQd0nJkTVIrwYJN2zmMeSckCrQKWxfH6NM/HWpDoHc7h4U+ZZ7j/8A1DpMZ/2Od75jmc3lYNzBdzHyCXH0uXI9Jlr9VixLcl/cf4kQHWSD4WUxXtrVc3minEwLO5t5gnIpR3tdWvBaP/iN+69GHoslEs/+RxX5/n9TXVan0jshuxMm3T8LJH2krn/Nsf8AiJPgExT4hijEMzF5aBme/RN/6so9tEr9VGf6U/2L6sy8jXTsgCt8UG33Vc1+MiYZbS0pqngq72y5rWkG18+saIeCj21+4KcpP2p/sNiq3cnv+l0TCUc4tPK4Dm9ZJ2kZGcIJLjsNfYhaLrrCIyM+Nwu8magacf2g0wjovc+u6l7xD5o1XW39erLGjbJtC8/4epK4yrBtf6LvL0uu/J160aik0OEixGW3dSqMmCf9hb5KJkaZqNet8I3BChSbZb4PYkW5YS72ctOIBcbzspe+sJZPX1khisHZzANm7316JsU0LbQ5TDm0+YAObYRne5M7GVV1sSS7KFaYd7aJMukOm11V4toJJAN8uvTonwinbAk2tC9TEQHWB5ovqAo0H39ZrrcPzSelkOtTdyODJ5oPL3i3zR66F7SsucEOYt+EHoLkdgLq7wnEhS+GpUFMgmA8gEzswnm+S+R4fimLqVGUTWrNDnAcgc5ufQRfRb32boVcO5rmUmhv8XXbJ6k5lwzkoc/po4+3s3DneXUV+5dcQ9rWUyC4uLT/AJclTlHd0QEXgntE2s4tbJ5jaATEbjPxVbxypiKlP4XPB5v4yZduSCYF9Flh7OVH4nDscCPev5S1pIgZumLD4bz0KVjw45q26f5/wOyznj1xtfzz/o1vth7dU6YNLDlr6r3hgEyGxYudHXId1Xezz2Oe44guqugQDkTl8NP+PylVftr7JUME6lUocx5HjnkzbKVacGYznY9wJbu0xpoRomzUI47h5vf88AYYyc6l8Uviu/yWnFeKUWMLSxjBNw0FzhawJEAdrr5p7WU2GX04/kA6OswYyzsvqD8MyrTIcAGn/EC3S+crIe1XCqNPDVuQCSAO3xN31RekzRjJLd3QXq8EpQfVLfyUOE4VTcP4g7zP5VpT4RT/ANG+QTGDwQ5ctlYMwgATMmd32Bi9Mq6K+jw9oyAHgE4zC2y0U/dgKZpAN1nOPp2lJcm/I541FdCPJBA9eO6k0F3hYI1ahkdQPNB4dUJEOzGW/isfVgwirpiXE/iZJF2ET1BsuYer8IRONHlp1OvKB5/pVeEryNvunwjyxkud8chasN0OpUnwUg6RbxUH0/NB5OfQMKTgchsuQBopsJPcrWYdDrRCmwlD5V2mYzQs421JrT5JGjgHG5sCVMwbT43y2PVFfXa2mRzSRlC8/wB0dHoOmDxBLaRgiZskGYmxJGUXFp1/anXdztGh3HVIy4ECdftCqxwVE8pO9DGLrkx8O3j1Q21Cc1x9ItIHM020MhHbT3Mjpr2Ta4+DL5AcPiLjpnaUd9CHXFjlfPY9F7Bth2RuCZGwnMfZddiJcI01yQTXuDi9FXxfDf8Ap1WtmpRcH2Fy0H4m9bXHZbzgmFFSm1wNnhpAsRcC/kFV8KoTU3cSAOnr1mrjC4Z2CJBYXYcmWlgc51Em5a5ouWSbOExkQhfvVfYGT+m7XkkcO339QOOXLHaBYJ7C8PY1zXwP+3zEbglpb5wSh4zG02uNUuHKWj4s/ADP5Jt2MaKAN5cA6+YkTfrdJjGpNsKc5SSj96MV7SUveOcHixsQVmuH400He6qZTLH6HSDsVouL1+Z8SqetQkXhw1BVOF+3jLoqzwaalHtGpwNFrmggmDsQqbjnDGV3sosJcOdrq7p+FjGkHknIvcYtoLqXCqAa0im4sn+TeZ3KfAFOuxXI2OUACwAiAOkZJNcJXHsY4Syx92l5A4xjGWaIGySe8FQxOKk5rmHfcT49VsY0jpSTdIawuC5z8+h7+R8kOuwjxn5D15J7hGIJY4Awb/jy08V3FUhOeRj5n8+S3lsTJWZ/H1w250aEvg3EnmE3ujYoBzzqJy+iK2nlsE66jRPFNyvwU3tRiTAubu+jSVV4ckAE2O2qnxTijX1D/qyw6nVIDEF7htOS9DFBxgkzys+RSyOSNDha05dfXmmOXcpDhklxOgAHiVYl2akyKpaKse42Cdl9F6kSvTfNTQGnivHPovGrGl/ovOFu6xHWbGWl20qu4i6QQHA6BozN8z0UK8z3yQmssTl11tCmUEtlcpWqPBhDconoJQRRmLk/uybJJF9PXigtoZbgX8rJ6kKog6gJNpzHgLWXSCuB8WMhcqGRZdts5UFwgJsDMzadtvMoVBouTb1koDMfLp4otOlcSCL+ii8Ucav2awzWt53QXkhrYOUyHEdgRdasv5ssh/SxPDCabmixAEHcknScs9FrsNVuBMwLn1ufkkRdszJHyD4rw0VGfFIvcdNlScRa91IljZDTywNgAB+FrjQkGTmk8NQHKR3+qGcPcjcPqOK/DPkXEHVAeUfDudR0hcw1N4EcxdOpi3kvofFfZ9lSXRDtLLN1+DlgJ0F1QsqqqKVDm+SYhREDsi4irzNQPed5Xfe7rJLyOjNVxAe7uitpHILgHzVjQoZQTaNvkglKjIxJcIoEN5tzynbdP4lpeP4ybd5BkfNTotDbHJwmNiRmOlhHYoboBg9IO4/WqVe7FsytUcjyCM5Hkqnj/FuVopszd/I9Ngr3jgbzWv8A2VkuOYWCx3W/ivRwKMpJs8/1EpRg0ipeBEQZmY2T+AwpJEW+wSdZ95BHYp3gtcl956evNXTb4to8yCXJJmioUwwQB369V3kzU+VQLPyvLuz1a0DA6IijP0UmxEb6rqMPUWIb3dVMvGmSWMkrkjH8GidTNjIMgWGimH2gDMXlBpMtMonIZOvTwSmqHp2RY28/2mcLr0lDpsnp3R6I5dQb38J/KySNj2LVaRJiUA4cg/NWbKU590GuyNpP3y9dEMZboNx1YnXow0XE20TlClzN1+S7iKctGuy5SJDeQbTb10W9ozpjmDqEVA4utDhESZMtBAOq03s7iZaHkg2sQD8Wkx5LFUhMSYbqTEyNGzrcLTcAxkkNBbENAAMa3t285WNVsx+5NG1ZluqHi/EzQuBN/VldU6oLbR6hVXEKQe5sgG/gjzv2pok9Olz9y0Z3E8druHwtMf8AiZhU3EeKYgD4m+cLScS4o6lLG03ZZgmIWVxnE3PP8Y7oIRv5PYTio3XH7UU1XF1HSOU+EBHovJF7FTDtSucl5VTrqiVWt2Gc2FdYVpHgPuqSk+XNG5A8yAtCW8ryAcraznY+SmyRY9ZEOEAjSfpsO1h5qtx2IggmIuex/GaNUxTeWASCcyNu3hCqeJYsEQLHY/aMuyFRYlyKriNbmdb1dVnF6BdSMZxbwTxbcDb8qzwXCC6HPFtGnXqfwrIvi1RLPcWmfPjgiDyvEEXPjl4JzgmEPvJ0AOa0/tBwYPc1+QydGu3381CnTAsAAB2+afPPcaXkjhgqVhKTRmf7QKzy4mPBTfX1nsosIyUdVssbT0DkAQog+vuiVYGSCTCJIWwbhqvMtdSDJ7b/AIXqgyRXYJcsdIO9oTFLEAkyEnTGXrojUW3A1OqXNeB8ZDJscpyhM0KI5ZA7pZ7csymqWwKVLSGxJuZadT/ZStdoLm2zMwna3fL7/pDLRlsD8ylRvsY/sLuggdkGo/lmNfooNcC5187eA2U6lMHLOE9KmLuwZb077bpjhXEOVxJ0aeUdYgH7oFhF9vHxXMOPiJiVr62cjZcG9ogZabQLG3h8oCtG1gYiY/KwQqgTAgwfofvCYw3GX0zAgxlnG90rfRrgntGvxfDufXlVJj/ZoSTzi+kdlat4q19MPGRE9tx4KpxvFRBMgQYHln5oU0v09jsX1GqvRS4vgnLNwYVf7sjsncXxLqD5qsrYsnJUQ5S7CyPHENRcA9p2IWkxVdgLnd5tubQdVjqNaLmf2pYnij3WyEzHrRMljbZI8qHsTxAXAzG2Z1vvkq9xJcIu4mwGq5hmOcQ1olx8h1J0C0XDOGNpjmu5xzefoNgjUEIlkr8keFcEDIc+78wNG/k9VZuAElcpu79Vkvaj20FMup0SHPyLs2t/JTI43J0ieWRJWzvtTxZjaZpmS9wMAHLYnbJZrhXEy48jiTa0/SdVQVsUXOJJJJ1JzU6FXkcCDcXVn0Eo0SvM3KzZsZN0OpUupYapzUw4ZOHoFcNMZ3Xn3vZc9rRz3xzhTp1ZzXX0QM8jpqisYP14LG1RyTIB0TbzUXVJ816s8CFGZsPFAgvguW/x+QR6Dp0v4LjDJLRrcjwRaTPhGkJc5D4xOPdodIt4pqg+0pSo6REXXmViGugZA/OyCUbQyMqZN2PAJ33S9THunrGaicJkpVhIyjbcdfW6ZFRiDcmKNqkdbpuniyZEhv0SbnjmAI7BQxLgDYWunNKSE8nEsaLhy5gm4PYeipNcGtPW3gqenWMlWNPEB0WvB2vqUmcaG48lhWun55hBJyyUqVSZMeGpU30BmJ6aegl+Q7tEMLxB4ENNtRp17JquGvBIMg5TJIOxhKNoW7egucpH8VtbtBKTSpi9dhBuEMEFaajwJ5oNqOaeVxIHyE9AT9FU4vhTwS1v8j8upHqU2ErfECdVyT0VbhGaYwfCX1DJ+Fu8Z/8AiNe+SueE+zraQBMvec3Ouf0rf3Of9KriQyyfYQwmCbTENEaknU9Tqm3GAZyHl81ys8NBJMAanIAbyvnPtX7XOrzSpGKWrogu/wDz01TIw5aQiU+O2Me1HtqXTSw7rZOfqb/4nbqsRU6KTyRnn+9EMq2EFFaJJScnbJAItOnaf6XKQvlGU9URmcgfr9ImCXPAsYY93MZkff8AKuqTSL57SsjQqGm5rmi49FarA44VGZX1b60Xn+ohT5JaLvTzTVN7JOJzzUy8jxj9LpdYoZ+IjYfWyl7Kao7TpSb+ak4gLwlecsfyb+CxY4gzsmKGKdlshNA5iMl2YJAPeEuVMctBadSL+X4hQrVTBtEkfWVx1UxafFBrVSII01RRX3MkwxqG8nJL4ipcZqNWocs5Qi42MpvFdgc/BJz7TqNV6qByc0xNr5+ClRbzHpeynxOvTLABmLW9arP/AEkjPDZWcpkwmqTig0ybeo6pjIdNEcvsDBeQxMARzTrYQNoM3t2VixwIzv8ApVMynKVXmbMw7Ly2U+SJRBhg3oTfZO8L4e6s7lbvc7NGZ7wq6vXLRvZaClUOGaWnOGl5t/J14zvA+6XJOg7V6Nth8M3EMYGgtotHKBb/ABPLHyz6qwrcLplobyAACBAAgJjB0Aym1oiwAtYdbd0Yr1Y4klb7PHllbdLozGL4Ryi2XZVGLZy8zjAaBJJyAGua22JaIJJgAEkmwA69F8c9vfaE4kmnSkUW5xb3kau/9uw8UDjT2NjLkjJ+1/tS7EONOlIogxqC8jU7DYLONpHX8ytJ/wAZnT16+aBUotOQsBb8+aasiWkhcsTe2ymZgwT3v0TTOFNMSrAYUAT+UlxSt7tsA3dYLebk6RnBRVsRxGHaHcjLn6dE9huHNAE+p+qHw+kWt5jdx3y6fRHr4sCYHiPsmW3pAJJbYGvhhoL6INN7qbgWmCD6B6ItOptfp+kV0HMLvFMHzaLTA49tUDR2rfxuE0WbZLMV2FhltiMo06K94ZjfetgkBw0+6jy4ePuj0WYsvL2y7G2tmVx51Ug25Q3Eeu6nqxzZZvbfdM2BiwSgq5yihgMf7Tv+fVktryOT+x2u8jZIioS6+Scqt3GYlIspg36psKSFz2w7hMH+lBtAwSIR2EdoURVFgM0NsKl5E2yDtnK49m2uicMXnzS7zfRGpAONE2UCiOaRsvea4SELYaVEdlKlUjJDN+ma9z5BZRtlvwCk12IYX5NlxG/KCQPOFccDYMZxB4gva1rnOfHwscSA3m0mJgDYTqsOyqXudBMNhojMucYAHUgO9EL7FwL2e9xh20qUMLzNRwF3uj4j0ANh4bo1j92xOTJapGjw1UGWzJbbw0+X0RklgsCykYbckS5xzPfxlZT/AKi+2fuG/wDHpH/uvHxEf4N26OI8h3CtT1shauWis9vPbHnLsPRPwNs9wP8AM7A/6j5lYSoZ0Q2vv5X6EGPIphlPpb6qect7L8UNUilxz+UW1sNohI02He2gum8eSXHvCjREDwCev0kk9yAvxTmjPL1+UlgmmrULnXDfQH38F3i1S3cjvCbw9D3TACL5+P8ASZ+mN+WAty30ieJqabbaJQ05UgJMqTgYz9bLFoGTsh2uoVKp8Pki88C7UNrg4pq2AzoriPJQp1S18g3CI/ChLvAC3iZs02E4h7xs5EZt9aKRJ8/V1nsHjeRwOmvULStZNwbH0FDlisb+C3FJ5EN84n6qdJ0kSvLynmimDO4h4AM7FCww+Ea9l5eWLo7uRzEEgSD4HNAsSDOUFdXk2O0LfZPEVgd5lRYIzzXl5c1Wjb8jjfmhVLevovLyTWxl2gc9yq/ieM5RGseh4ry8qMcU5Cskmomi/wCnvCHVMVStcE1HEZAWIPcHlEbhfa6DbkgWHwjsM/n9FxeRw27+f5/cmyaVFN7U+0TcHRdUJHvXyKbTuBYkf6jXuF8QxlZ1V7qlQ8znmSTm45nsPovLy3kwoLQSgbX003Gvhqmqb7X9bLy8lTLYaRmuI8RDHubBME5flLVMe8xyMPf+l5eVtJRTPMdubR2jw+oXB1XIXjU/hFr4jmMXOy6vLIvm7Zs48dIjyXy1+iIWWuI9WXl5HxAsgyh8/uuvgDZeXkVU6B8HqrxFykajgT0lcXliMkQLoJ1vZaPgeJ5mchzaY8J9BeXkr1CTxtjfTup0f//Z"/>
          <p:cNvSpPr>
            <a:spLocks noChangeAspect="1" noChangeArrowheads="1"/>
          </p:cNvSpPr>
          <p:nvPr/>
        </p:nvSpPr>
        <p:spPr bwMode="auto">
          <a:xfrm>
            <a:off x="63500" y="-927100"/>
            <a:ext cx="2286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data:image/jpeg;base64,/9j/4AAQSkZJRgABAQAAAQABAAD/2wCEAAkGBhQSERUUExQWFRUWGBgYGBUYGBQaFxccGhcXGBoYFhcXHCYeGBokGRgWHy8gIycpLCwsFR4xNTAqNSYrLCkBCQoKDgwOGg8PGiwlHyUsLCwsLSwsKiwsLCwsKSwsLCwsLCwsLCwsKSwsLCwsLCwsLCwsLCwsLCwsLCwsLCwsLP/AABEIAMgA8AMBIgACEQEDEQH/xAAbAAACAwEBAQAAAAAAAAAAAAADBAIFBgEAB//EADkQAAEDAgQEAwgCAgEDBQAAAAEAAhEDIQQxQVEFEmFxgZHwBhMiobHB0eEy8UJSFAcjcjNigqLi/8QAGgEAAwEBAQEAAAAAAAAAAAAAAgMEAQAFBv/EACwRAAICAgIBAwMDBAMAAAAAAAABAhEDIRIxQQQiYRNRcTKR8IGxweEFFEL/2gAMAwEAAhEDEQA/AI4d5/xyPqymw/G6SYPz7ruFpiSTl4r3KM9jN18k0to+jj0KFtuigKdirCqxrgIse1j5apSnQmc+n3Wxlo5x2Lk5aCTZc5AX3vbzXsTTLXR+clFtoKZ40LfyFot+LlLZF8s9wouM+sk7TwD7OaQZEgg/JLumb36/0sUrCqgQgGTp45I1F3MC6Ba/ootTBcrQTP43nolqwcYAk9APwtTUkbTiJGpLidJ0T1LBlwDmCRvoFZ8G9my+C+QOoPzylbDBcKawAECOlvlH3WTy+ImKNbkYpvsrVc4co5hAM2hOu9j3gi0DY3g7kx30W0q4hrRDS22uRSOJx5znySnmaVWFCLk7SKI+xjuX/EmMpNr5jv4pep7IVx/DxuI89QrLEY9wNj84QWcTqA/UHLy0QfVKPoy+CsrezVZolzD4An6Kvdw9zTcG/n5LTt4qRuWnS8hI43GcxynUTt+Vv1GwXjrsz5pSSA4WU8QXNAFo6Zn8I2JDZyibg5er/VCoPsQbzlPqwTVvYl60LG/ff9pvCkAEdM0FlTlvnup1aTzJyGcTZa96MWiOLaDdrvA/ZCw9ZsidBdQrU3z8Qt0FlM4ZzT8NpEWO4Raqmxe7ujtYcx5hcabf2p4ItdnIGWdxuoUWz8LjHf5qDnhr7XFweqyvCC+WM0GmlaYBkxmg13guncKJr5ZGN1Go3mPMMrA/pbDTtmSaqkDquB7KFGxlTdZeDpFk9ysRVMvsP5Lz4m+5yy/pQYOtt0ahhuaDtuopa2WrrQCq4EiCRcyAu06LTzXda85d0d9EBxEHJLYoljoFgR+7rou9IxqtsSxdzOel1Cmyfx+FI0zGdpPZDqPgmCnrqhPywrcVyWaTHVcY8E2EJXmm6O1qJoxMtWsbUiXQYi5zXfcAFty22Q1vuCq3T+UJ/hjfeEBxyva9h102vukSi1sfFpujT8JAvDRFrn8uyVjVxZiB8khg2Ofy2hoybFj9yr2hgxYnyAU/ua0bklGLtlWzB8/+PmhV+Fjx6WWie0ZDNKvZuu+nQEfUNszdThRndCNCBEK/qhVWIF0qSLsWVy7ETROQGdkxVwI5QSDBz5TcETcb9QULECNVHBcRANzIJvb/AOw6oovyHkVrR6rwik4fyvvFvuqbHYV1IkhreX1vkVd4+jA5gZGhER2MZfZVf/JcCTJLSLtPzHdUwbStEM0iroUGvkGRfLVMACnMSY207r3EsMGnnYbbbeHdJtxR5TfPTUpji5dCeSXY7VAfbmzNoQHUSRytBd16C9yg4esA6ZMd8kevX5RNOHZSdh2Q9OkFaatiuJBaIg31+yD71pbezh89k1Vqc4zjZt7pVtNgGs7pkWq2hck/BxrbTOsRqjPYWiRdpAvtOX0Kh7zTNcrNJyJjUaJipgsC0+fmvUyZPruuOfpPoKdKpmf7W2AW83vvfRXmHLQ0zaMsrqsq0hJPyRsLT8PvsosjTRbC0HNRr3QCRAmcpP1QRRBeco5ZGpM5LoaI0yI9bIzKPxyBFh6CC66DqynxVICyTc2VZ8REO7d1Xht7hVY3onmtgi1TaCV5rd1LmjT9IwEggw02kA6kmAIz8VZ+z+Edz3JjZpF/XVU72z/EG+UrXeyWGBcGwHRcnQbk7mbD9JWR2qGQpe41WBwERbl8ZPZWgGihTP8AWyIbd0cYpdHn5JuT2AxE9krUam6jSSlcRHWyXNDMb8FfiqiqazgCnMZWzsq2oR3UU3Z7OCFIRxlYqubVg2TeKMnJV1V6oxpcRuSVFxw7H/CWRJEkN/2GobsQLpbFMY4czQd4GYPWc1V++IMjTLcdUw14NyIy1jxKbxohnKyGMq/CZETYAkSQOg8vFULsQQTsrDFU2k5R3/RskH0wDffz8U/HS0RzbDMNrIlN/K4TlZAYb2BHf1ZHezaDf7LJfY2L0HxVQGSMpsBYFLUmknRQq2jOESmQMxohSpBN29kuWF0zcjX591Fxk5Suudc7aLtnNnqVEOOUWykX7fhBc2Oi6DsFKZRNgmgqt+IbawmHOgCJFs7GF6m0a5zdcxJ22+f3UL3RfVIW52i4nP0UVjjBzaAPMGElSnfe5TVGg0tkukyBByv0TZIVFi2PxHNEWAt/SVNM665Zqxx9ODaIIsUoWS3psPwmY3oCfYk9hGoIKOzBfBzE+HivUq/K6AAdRKk88wEGDsmSsFUDbSl0bLeewbY97s0R3usTSoyRe5NlsvY8Gm57T/kARnGem95SpNKSNlG8bo19IqT3dUD3vLmUL/nA32KPmkiHg3tDgaO6q8bV8F6tjjBOV1R1+JFxLWNc46wLN7nQd0nJkTVIrwYJN2zmMeSckCrQKWxfH6NM/HWpDoHc7h4U+ZZ7j/8A1DpMZ/2Od75jmc3lYNzBdzHyCXH0uXI9Jlr9VixLcl/cf4kQHWSD4WUxXtrVc3minEwLO5t5gnIpR3tdWvBaP/iN+69GHoslEs/+RxX5/n9TXVan0jshuxMm3T8LJH2krn/Nsf8AiJPgExT4hijEMzF5aBme/RN/6so9tEr9VGf6U/2L6sy8jXTsgCt8UG33Vc1+MiYZbS0pqngq72y5rWkG18+saIeCj21+4KcpP2p/sNiq3cnv+l0TCUc4tPK4Dm9ZJ2kZGcIJLjsNfYhaLrrCIyM+Nwu8magacf2g0wjovc+u6l7xD5o1XW39erLGjbJtC8/4epK4yrBtf6LvL0uu/J160aik0OEixGW3dSqMmCf9hb5KJkaZqNet8I3BChSbZb4PYkW5YS72ctOIBcbzspe+sJZPX1khisHZzANm7316JsU0LbQ5TDm0+YAObYRne5M7GVV1sSS7KFaYd7aJMukOm11V4toJJAN8uvTonwinbAk2tC9TEQHWB5ovqAo0H39ZrrcPzSelkOtTdyODJ5oPL3i3zR66F7SsucEOYt+EHoLkdgLq7wnEhS+GpUFMgmA8gEzswnm+S+R4fimLqVGUTWrNDnAcgc5ufQRfRb32boVcO5rmUmhv8XXbJ6k5lwzkoc/po4+3s3DneXUV+5dcQ9rWUyC4uLT/AJclTlHd0QEXgntE2s4tbJ5jaATEbjPxVbxypiKlP4XPB5v4yZduSCYF9Flh7OVH4nDscCPev5S1pIgZumLD4bz0KVjw45q26f5/wOyznj1xtfzz/o1vth7dU6YNLDlr6r3hgEyGxYudHXId1Xezz2Oe44guqugQDkTl8NP+PylVftr7JUME6lUocx5HjnkzbKVacGYznY9wJbu0xpoRomzUI47h5vf88AYYyc6l8Uviu/yWnFeKUWMLSxjBNw0FzhawJEAdrr5p7WU2GX04/kA6OswYyzsvqD8MyrTIcAGn/EC3S+crIe1XCqNPDVuQCSAO3xN31RekzRjJLd3QXq8EpQfVLfyUOE4VTcP4g7zP5VpT4RT/ANG+QTGDwQ5ctlYMwgATMmd32Bi9Mq6K+jw9oyAHgE4zC2y0U/dgKZpAN1nOPp2lJcm/I541FdCPJBA9eO6k0F3hYI1ahkdQPNB4dUJEOzGW/isfVgwirpiXE/iZJF2ET1BsuYer8IRONHlp1OvKB5/pVeEryNvunwjyxkud8chasN0OpUnwUg6RbxUH0/NB5OfQMKTgchsuQBopsJPcrWYdDrRCmwlD5V2mYzQs421JrT5JGjgHG5sCVMwbT43y2PVFfXa2mRzSRlC8/wB0dHoOmDxBLaRgiZskGYmxJGUXFp1/anXdztGh3HVIy4ECdftCqxwVE8pO9DGLrkx8O3j1Q21Cc1x9ItIHM020MhHbT3Mjpr2Ta4+DL5AcPiLjpnaUd9CHXFjlfPY9F7Bth2RuCZGwnMfZddiJcI01yQTXuDi9FXxfDf8Ap1WtmpRcH2Fy0H4m9bXHZbzgmFFSm1wNnhpAsRcC/kFV8KoTU3cSAOnr1mrjC4Z2CJBYXYcmWlgc51Em5a5ouWSbOExkQhfvVfYGT+m7XkkcO339QOOXLHaBYJ7C8PY1zXwP+3zEbglpb5wSh4zG02uNUuHKWj4s/ADP5Jt2MaKAN5cA6+YkTfrdJjGpNsKc5SSj96MV7SUveOcHixsQVmuH400He6qZTLH6HSDsVouL1+Z8SqetQkXhw1BVOF+3jLoqzwaalHtGpwNFrmggmDsQqbjnDGV3sosJcOdrq7p+FjGkHknIvcYtoLqXCqAa0im4sn+TeZ3KfAFOuxXI2OUACwAiAOkZJNcJXHsY4Syx92l5A4xjGWaIGySe8FQxOKk5rmHfcT49VsY0jpSTdIawuC5z8+h7+R8kOuwjxn5D15J7hGIJY4Awb/jy08V3FUhOeRj5n8+S3lsTJWZ/H1w250aEvg3EnmE3ujYoBzzqJy+iK2nlsE66jRPFNyvwU3tRiTAubu+jSVV4ckAE2O2qnxTijX1D/qyw6nVIDEF7htOS9DFBxgkzys+RSyOSNDha05dfXmmOXcpDhklxOgAHiVYl2akyKpaKse42Cdl9F6kSvTfNTQGnivHPovGrGl/ovOFu6xHWbGWl20qu4i6QQHA6BozN8z0UK8z3yQmssTl11tCmUEtlcpWqPBhDconoJQRRmLk/uybJJF9PXigtoZbgX8rJ6kKog6gJNpzHgLWXSCuB8WMhcqGRZdts5UFwgJsDMzadtvMoVBouTb1koDMfLp4otOlcSCL+ii8Ucav2awzWt53QXkhrYOUyHEdgRdasv5ssh/SxPDCabmixAEHcknScs9FrsNVuBMwLn1ufkkRdszJHyD4rw0VGfFIvcdNlScRa91IljZDTywNgAB+FrjQkGTmk8NQHKR3+qGcPcjcPqOK/DPkXEHVAeUfDudR0hcw1N4EcxdOpi3kvofFfZ9lSXRDtLLN1+DlgJ0F1QsqqqKVDm+SYhREDsi4irzNQPed5Xfe7rJLyOjNVxAe7uitpHILgHzVjQoZQTaNvkglKjIxJcIoEN5tzynbdP4lpeP4ybd5BkfNTotDbHJwmNiRmOlhHYoboBg9IO4/WqVe7FsytUcjyCM5Hkqnj/FuVopszd/I9Ngr3jgbzWv8A2VkuOYWCx3W/ivRwKMpJs8/1EpRg0ipeBEQZmY2T+AwpJEW+wSdZ95BHYp3gtcl956evNXTb4to8yCXJJmioUwwQB369V3kzU+VQLPyvLuz1a0DA6IijP0UmxEb6rqMPUWIb3dVMvGmSWMkrkjH8GidTNjIMgWGimH2gDMXlBpMtMonIZOvTwSmqHp2RY28/2mcLr0lDpsnp3R6I5dQb38J/KySNj2LVaRJiUA4cg/NWbKU590GuyNpP3y9dEMZboNx1YnXow0XE20TlClzN1+S7iKctGuy5SJDeQbTb10W9ozpjmDqEVA4utDhESZMtBAOq03s7iZaHkg2sQD8Wkx5LFUhMSYbqTEyNGzrcLTcAxkkNBbENAAMa3t285WNVsx+5NG1ZluqHi/EzQuBN/VldU6oLbR6hVXEKQe5sgG/gjzv2pok9Olz9y0Z3E8druHwtMf8AiZhU3EeKYgD4m+cLScS4o6lLG03ZZgmIWVxnE3PP8Y7oIRv5PYTio3XH7UU1XF1HSOU+EBHovJF7FTDtSucl5VTrqiVWt2Gc2FdYVpHgPuqSk+XNG5A8yAtCW8ryAcraznY+SmyRY9ZEOEAjSfpsO1h5qtx2IggmIuex/GaNUxTeWASCcyNu3hCqeJYsEQLHY/aMuyFRYlyKriNbmdb1dVnF6BdSMZxbwTxbcDb8qzwXCC6HPFtGnXqfwrIvi1RLPcWmfPjgiDyvEEXPjl4JzgmEPvJ0AOa0/tBwYPc1+QydGu3381CnTAsAAB2+afPPcaXkjhgqVhKTRmf7QKzy4mPBTfX1nsosIyUdVssbT0DkAQog+vuiVYGSCTCJIWwbhqvMtdSDJ7b/AIXqgyRXYJcsdIO9oTFLEAkyEnTGXrojUW3A1OqXNeB8ZDJscpyhM0KI5ZA7pZ7csymqWwKVLSGxJuZadT/ZStdoLm2zMwna3fL7/pDLRlsD8ylRvsY/sLuggdkGo/lmNfooNcC5187eA2U6lMHLOE9KmLuwZb077bpjhXEOVxJ0aeUdYgH7oFhF9vHxXMOPiJiVr62cjZcG9ogZabQLG3h8oCtG1gYiY/KwQqgTAgwfofvCYw3GX0zAgxlnG90rfRrgntGvxfDufXlVJj/ZoSTzi+kdlat4q19MPGRE9tx4KpxvFRBMgQYHln5oU0v09jsX1GqvRS4vgnLNwYVf7sjsncXxLqD5qsrYsnJUQ5S7CyPHENRcA9p2IWkxVdgLnd5tubQdVjqNaLmf2pYnij3WyEzHrRMljbZI8qHsTxAXAzG2Z1vvkq9xJcIu4mwGq5hmOcQ1olx8h1J0C0XDOGNpjmu5xzefoNgjUEIlkr8keFcEDIc+78wNG/k9VZuAElcpu79Vkvaj20FMup0SHPyLs2t/JTI43J0ieWRJWzvtTxZjaZpmS9wMAHLYnbJZrhXEy48jiTa0/SdVQVsUXOJJJJ1JzU6FXkcCDcXVn0Eo0SvM3KzZsZN0OpUupYapzUw4ZOHoFcNMZ3Xn3vZc9rRz3xzhTp1ZzXX0QM8jpqisYP14LG1RyTIB0TbzUXVJ816s8CFGZsPFAgvguW/x+QR6Dp0v4LjDJLRrcjwRaTPhGkJc5D4xOPdodIt4pqg+0pSo6REXXmViGugZA/OyCUbQyMqZN2PAJ33S9THunrGaicJkpVhIyjbcdfW6ZFRiDcmKNqkdbpuniyZEhv0SbnjmAI7BQxLgDYWunNKSE8nEsaLhy5gm4PYeipNcGtPW3gqenWMlWNPEB0WvB2vqUmcaG48lhWun55hBJyyUqVSZMeGpU30BmJ6aegl+Q7tEMLxB4ENNtRp17JquGvBIMg5TJIOxhKNoW7egucpH8VtbtBKTSpi9dhBuEMEFaajwJ5oNqOaeVxIHyE9AT9FU4vhTwS1v8j8upHqU2ErfECdVyT0VbhGaYwfCX1DJ+Fu8Z/8AiNe+SueE+zraQBMvec3Ouf0rf3Of9KriQyyfYQwmCbTENEaknU9Tqm3GAZyHl81ys8NBJMAanIAbyvnPtX7XOrzSpGKWrogu/wDz01TIw5aQiU+O2Me1HtqXTSw7rZOfqb/4nbqsRU6KTyRnn+9EMq2EFFaJJScnbJAItOnaf6XKQvlGU9URmcgfr9ImCXPAsYY93MZkff8AKuqTSL57SsjQqGm5rmi49FarA44VGZX1b60Xn+ohT5JaLvTzTVN7JOJzzUy8jxj9LpdYoZ+IjYfWyl7Kao7TpSb+ak4gLwlecsfyb+CxY4gzsmKGKdlshNA5iMl2YJAPeEuVMctBadSL+X4hQrVTBtEkfWVx1UxafFBrVSII01RRX3MkwxqG8nJL4ipcZqNWocs5Qi42MpvFdgc/BJz7TqNV6qByc0xNr5+ClRbzHpeynxOvTLABmLW9arP/AEkjPDZWcpkwmqTig0ybeo6pjIdNEcvsDBeQxMARzTrYQNoM3t2VixwIzv8ApVMynKVXmbMw7Ly2U+SJRBhg3oTfZO8L4e6s7lbvc7NGZ7wq6vXLRvZaClUOGaWnOGl5t/J14zvA+6XJOg7V6Nth8M3EMYGgtotHKBb/ABPLHyz6qwrcLplobyAACBAAgJjB0Aym1oiwAtYdbd0Yr1Y4klb7PHllbdLozGL4Ryi2XZVGLZy8zjAaBJJyAGua22JaIJJgAEkmwA69F8c9vfaE4kmnSkUW5xb3kau/9uw8UDjT2NjLkjJ+1/tS7EONOlIogxqC8jU7DYLONpHX8ytJ/wAZnT16+aBUotOQsBb8+aasiWkhcsTe2ymZgwT3v0TTOFNMSrAYUAT+UlxSt7tsA3dYLebk6RnBRVsRxGHaHcjLn6dE9huHNAE+p+qHw+kWt5jdx3y6fRHr4sCYHiPsmW3pAJJbYGvhhoL6INN7qbgWmCD6B6ItOptfp+kV0HMLvFMHzaLTA49tUDR2rfxuE0WbZLMV2FhltiMo06K94ZjfetgkBw0+6jy4ePuj0WYsvL2y7G2tmVx51Ug25Q3Eeu6nqxzZZvbfdM2BiwSgq5yihgMf7Tv+fVktryOT+x2u8jZIioS6+Scqt3GYlIspg36psKSFz2w7hMH+lBtAwSIR2EdoURVFgM0NsKl5E2yDtnK49m2uicMXnzS7zfRGpAONE2UCiOaRsvea4SELYaVEdlKlUjJDN+ma9z5BZRtlvwCk12IYX5NlxG/KCQPOFccDYMZxB4gva1rnOfHwscSA3m0mJgDYTqsOyqXudBMNhojMucYAHUgO9EL7FwL2e9xh20qUMLzNRwF3uj4j0ANh4bo1j92xOTJapGjw1UGWzJbbw0+X0RklgsCykYbckS5xzPfxlZT/AKi+2fuG/wDHpH/uvHxEf4N26OI8h3CtT1shauWis9vPbHnLsPRPwNs9wP8AM7A/6j5lYSoZ0Q2vv5X6EGPIphlPpb6qect7L8UNUilxz+UW1sNohI02He2gum8eSXHvCjREDwCev0kk9yAvxTmjPL1+UlgmmrULnXDfQH38F3i1S3cjvCbw9D3TACL5+P8ASZ+mN+WAty30ieJqabbaJQ05UgJMqTgYz9bLFoGTsh2uoVKp8Pki88C7UNrg4pq2AzoriPJQp1S18g3CI/ChLvAC3iZs02E4h7xs5EZt9aKRJ8/V1nsHjeRwOmvULStZNwbH0FDlisb+C3FJ5EN84n6qdJ0kSvLynmimDO4h4AM7FCww+Ea9l5eWLo7uRzEEgSD4HNAsSDOUFdXk2O0LfZPEVgd5lRYIzzXl5c1Wjb8jjfmhVLevovLyTWxl2gc9yq/ieM5RGseh4ry8qMcU5Cskmomi/wCnvCHVMVStcE1HEZAWIPcHlEbhfa6DbkgWHwjsM/n9FxeRw27+f5/cmyaVFN7U+0TcHRdUJHvXyKbTuBYkf6jXuF8QxlZ1V7qlQ8znmSTm45nsPovLy3kwoLQSgbX003Gvhqmqb7X9bLy8lTLYaRmuI8RDHubBME5flLVMe8xyMPf+l5eVtJRTPMdubR2jw+oXB1XIXjU/hFr4jmMXOy6vLIvm7Zs48dIjyXy1+iIWWuI9WXl5HxAsgyh8/uuvgDZeXkVU6B8HqrxFykajgT0lcXliMkQLoJ1vZaPgeJ5mchzaY8J9BeXkr1CTxtjfTup0f//Z"/>
          <p:cNvSpPr>
            <a:spLocks noChangeAspect="1" noChangeArrowheads="1"/>
          </p:cNvSpPr>
          <p:nvPr/>
        </p:nvSpPr>
        <p:spPr bwMode="auto">
          <a:xfrm>
            <a:off x="215900" y="-774700"/>
            <a:ext cx="2286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hQSERUUExQWFRUWGBgYGBUYGBQaFxccGhcXGBoYFhcXHCYeGBokGRgWHy8gIycpLCwsFR4xNTAqNSYrLCkBCQoKDgwOGg8PGiwlHyUsLCwsLSwsKiwsLCwsKSwsLCwsLCwsLCwsKSwsLCwsLCwsLCwsLCwsLCwsLCwsLCwsLP/AABEIAMgA8AMBIgACEQEDEQH/xAAbAAACAwEBAQAAAAAAAAAAAAADBAIFBgEAB//EADkQAAEDAgQEAwgCAgEDBQAAAAEAAhEDIQQxQVEFEmFxgZHwBhMiobHB0eEy8UJSFAcjcjNigqLi/8QAGgEAAwEBAQEAAAAAAAAAAAAAAgMEAQAFBv/EACwRAAICAgIBAwMDBAMAAAAAAAABAhEDIRIxQQQiYRNRcTKR8IGxweEFFEL/2gAMAwEAAhEDEQA/AI4d5/xyPqymw/G6SYPz7ruFpiSTl4r3KM9jN18k0to+jj0KFtuigKdirCqxrgIse1j5apSnQmc+n3Wxlo5x2Lk5aCTZc5AX3vbzXsTTLXR+clFtoKZ40LfyFot+LlLZF8s9wouM+sk7TwD7OaQZEgg/JLumb36/0sUrCqgQgGTp45I1F3MC6Ba/ootTBcrQTP43nolqwcYAk9APwtTUkbTiJGpLidJ0T1LBlwDmCRvoFZ8G9my+C+QOoPzylbDBcKawAECOlvlH3WTy+ImKNbkYpvsrVc4co5hAM2hOu9j3gi0DY3g7kx30W0q4hrRDS22uRSOJx5znySnmaVWFCLk7SKI+xjuX/EmMpNr5jv4pep7IVx/DxuI89QrLEY9wNj84QWcTqA/UHLy0QfVKPoy+CsrezVZolzD4An6Kvdw9zTcG/n5LTt4qRuWnS8hI43GcxynUTt+Vv1GwXjrsz5pSSA4WU8QXNAFo6Zn8I2JDZyibg5er/VCoPsQbzlPqwTVvYl60LG/ff9pvCkAEdM0FlTlvnup1aTzJyGcTZa96MWiOLaDdrvA/ZCw9ZsidBdQrU3z8Qt0FlM4ZzT8NpEWO4Raqmxe7ujtYcx5hcabf2p4ItdnIGWdxuoUWz8LjHf5qDnhr7XFweqyvCC+WM0GmlaYBkxmg13guncKJr5ZGN1Go3mPMMrA/pbDTtmSaqkDquB7KFGxlTdZeDpFk9ysRVMvsP5Lz4m+5yy/pQYOtt0ahhuaDtuopa2WrrQCq4EiCRcyAu06LTzXda85d0d9EBxEHJLYoljoFgR+7rou9IxqtsSxdzOel1Cmyfx+FI0zGdpPZDqPgmCnrqhPywrcVyWaTHVcY8E2EJXmm6O1qJoxMtWsbUiXQYi5zXfcAFty22Q1vuCq3T+UJ/hjfeEBxyva9h102vukSi1sfFpujT8JAvDRFrn8uyVjVxZiB8khg2Ofy2hoybFj9yr2hgxYnyAU/ua0bklGLtlWzB8/+PmhV+Fjx6WWie0ZDNKvZuu+nQEfUNszdThRndCNCBEK/qhVWIF0qSLsWVy7ETROQGdkxVwI5QSDBz5TcETcb9QULECNVHBcRANzIJvb/AOw6oovyHkVrR6rwik4fyvvFvuqbHYV1IkhreX1vkVd4+jA5gZGhER2MZfZVf/JcCTJLSLtPzHdUwbStEM0iroUGvkGRfLVMACnMSY207r3EsMGnnYbbbeHdJtxR5TfPTUpji5dCeSXY7VAfbmzNoQHUSRytBd16C9yg4esA6ZMd8kevX5RNOHZSdh2Q9OkFaatiuJBaIg31+yD71pbezh89k1Vqc4zjZt7pVtNgGs7pkWq2hck/BxrbTOsRqjPYWiRdpAvtOX0Kh7zTNcrNJyJjUaJipgsC0+fmvUyZPruuOfpPoKdKpmf7W2AW83vvfRXmHLQ0zaMsrqsq0hJPyRsLT8PvsosjTRbC0HNRr3QCRAmcpP1QRRBeco5ZGpM5LoaI0yI9bIzKPxyBFh6CC66DqynxVICyTc2VZ8REO7d1Xht7hVY3onmtgi1TaCV5rd1LmjT9IwEggw02kA6kmAIz8VZ+z+Edz3JjZpF/XVU72z/EG+UrXeyWGBcGwHRcnQbk7mbD9JWR2qGQpe41WBwERbl8ZPZWgGihTP8AWyIbd0cYpdHn5JuT2AxE9krUam6jSSlcRHWyXNDMb8FfiqiqazgCnMZWzsq2oR3UU3Z7OCFIRxlYqubVg2TeKMnJV1V6oxpcRuSVFxw7H/CWRJEkN/2GobsQLpbFMY4czQd4GYPWc1V++IMjTLcdUw14NyIy1jxKbxohnKyGMq/CZETYAkSQOg8vFULsQQTsrDFU2k5R3/RskH0wDffz8U/HS0RzbDMNrIlN/K4TlZAYb2BHf1ZHezaDf7LJfY2L0HxVQGSMpsBYFLUmknRQq2jOESmQMxohSpBN29kuWF0zcjX591Fxk5Suudc7aLtnNnqVEOOUWykX7fhBc2Oi6DsFKZRNgmgqt+IbawmHOgCJFs7GF6m0a5zdcxJ22+f3UL3RfVIW52i4nP0UVjjBzaAPMGElSnfe5TVGg0tkukyBByv0TZIVFi2PxHNEWAt/SVNM665Zqxx9ODaIIsUoWS3psPwmY3oCfYk9hGoIKOzBfBzE+HivUq/K6AAdRKk88wEGDsmSsFUDbSl0bLeewbY97s0R3usTSoyRe5NlsvY8Gm57T/kARnGem95SpNKSNlG8bo19IqT3dUD3vLmUL/nA32KPmkiHg3tDgaO6q8bV8F6tjjBOV1R1+JFxLWNc46wLN7nQd0nJkTVIrwYJN2zmMeSckCrQKWxfH6NM/HWpDoHc7h4U+ZZ7j/8A1DpMZ/2Od75jmc3lYNzBdzHyCXH0uXI9Jlr9VixLcl/cf4kQHWSD4WUxXtrVc3minEwLO5t5gnIpR3tdWvBaP/iN+69GHoslEs/+RxX5/n9TXVan0jshuxMm3T8LJH2krn/Nsf8AiJPgExT4hijEMzF5aBme/RN/6so9tEr9VGf6U/2L6sy8jXTsgCt8UG33Vc1+MiYZbS0pqngq72y5rWkG18+saIeCj21+4KcpP2p/sNiq3cnv+l0TCUc4tPK4Dm9ZJ2kZGcIJLjsNfYhaLrrCIyM+Nwu8magacf2g0wjovc+u6l7xD5o1XW39erLGjbJtC8/4epK4yrBtf6LvL0uu/J160aik0OEixGW3dSqMmCf9hb5KJkaZqNet8I3BChSbZb4PYkW5YS72ctOIBcbzspe+sJZPX1khisHZzANm7316JsU0LbQ5TDm0+YAObYRne5M7GVV1sSS7KFaYd7aJMukOm11V4toJJAN8uvTonwinbAk2tC9TEQHWB5ovqAo0H39ZrrcPzSelkOtTdyODJ5oPL3i3zR66F7SsucEOYt+EHoLkdgLq7wnEhS+GpUFMgmA8gEzswnm+S+R4fimLqVGUTWrNDnAcgc5ufQRfRb32boVcO5rmUmhv8XXbJ6k5lwzkoc/po4+3s3DneXUV+5dcQ9rWUyC4uLT/AJclTlHd0QEXgntE2s4tbJ5jaATEbjPxVbxypiKlP4XPB5v4yZduSCYF9Flh7OVH4nDscCPev5S1pIgZumLD4bz0KVjw45q26f5/wOyznj1xtfzz/o1vth7dU6YNLDlr6r3hgEyGxYudHXId1Xezz2Oe44guqugQDkTl8NP+PylVftr7JUME6lUocx5HjnkzbKVacGYznY9wJbu0xpoRomzUI47h5vf88AYYyc6l8Uviu/yWnFeKUWMLSxjBNw0FzhawJEAdrr5p7WU2GX04/kA6OswYyzsvqD8MyrTIcAGn/EC3S+crIe1XCqNPDVuQCSAO3xN31RekzRjJLd3QXq8EpQfVLfyUOE4VTcP4g7zP5VpT4RT/ANG+QTGDwQ5ctlYMwgATMmd32Bi9Mq6K+jw9oyAHgE4zC2y0U/dgKZpAN1nOPp2lJcm/I541FdCPJBA9eO6k0F3hYI1ahkdQPNB4dUJEOzGW/isfVgwirpiXE/iZJF2ET1BsuYer8IRONHlp1OvKB5/pVeEryNvunwjyxkud8chasN0OpUnwUg6RbxUH0/NB5OfQMKTgchsuQBopsJPcrWYdDrRCmwlD5V2mYzQs421JrT5JGjgHG5sCVMwbT43y2PVFfXa2mRzSRlC8/wB0dHoOmDxBLaRgiZskGYmxJGUXFp1/anXdztGh3HVIy4ECdftCqxwVE8pO9DGLrkx8O3j1Q21Cc1x9ItIHM020MhHbT3Mjpr2Ta4+DL5AcPiLjpnaUd9CHXFjlfPY9F7Bth2RuCZGwnMfZddiJcI01yQTXuDi9FXxfDf8Ap1WtmpRcH2Fy0H4m9bXHZbzgmFFSm1wNnhpAsRcC/kFV8KoTU3cSAOnr1mrjC4Z2CJBYXYcmWlgc51Em5a5ouWSbOExkQhfvVfYGT+m7XkkcO339QOOXLHaBYJ7C8PY1zXwP+3zEbglpb5wSh4zG02uNUuHKWj4s/ADP5Jt2MaKAN5cA6+YkTfrdJjGpNsKc5SSj96MV7SUveOcHixsQVmuH400He6qZTLH6HSDsVouL1+Z8SqetQkXhw1BVOF+3jLoqzwaalHtGpwNFrmggmDsQqbjnDGV3sosJcOdrq7p+FjGkHknIvcYtoLqXCqAa0im4sn+TeZ3KfAFOuxXI2OUACwAiAOkZJNcJXHsY4Syx92l5A4xjGWaIGySe8FQxOKk5rmHfcT49VsY0jpSTdIawuC5z8+h7+R8kOuwjxn5D15J7hGIJY4Awb/jy08V3FUhOeRj5n8+S3lsTJWZ/H1w250aEvg3EnmE3ujYoBzzqJy+iK2nlsE66jRPFNyvwU3tRiTAubu+jSVV4ckAE2O2qnxTijX1D/qyw6nVIDEF7htOS9DFBxgkzys+RSyOSNDha05dfXmmOXcpDhklxOgAHiVYl2akyKpaKse42Cdl9F6kSvTfNTQGnivHPovGrGl/ovOFu6xHWbGWl20qu4i6QQHA6BozN8z0UK8z3yQmssTl11tCmUEtlcpWqPBhDconoJQRRmLk/uybJJF9PXigtoZbgX8rJ6kKog6gJNpzHgLWXSCuB8WMhcqGRZdts5UFwgJsDMzadtvMoVBouTb1koDMfLp4otOlcSCL+ii8Ucav2awzWt53QXkhrYOUyHEdgRdasv5ssh/SxPDCabmixAEHcknScs9FrsNVuBMwLn1ufkkRdszJHyD4rw0VGfFIvcdNlScRa91IljZDTywNgAB+FrjQkGTmk8NQHKR3+qGcPcjcPqOK/DPkXEHVAeUfDudR0hcw1N4EcxdOpi3kvofFfZ9lSXRDtLLN1+DlgJ0F1QsqqqKVDm+SYhREDsi4irzNQPed5Xfe7rJLyOjNVxAe7uitpHILgHzVjQoZQTaNvkglKjIxJcIoEN5tzynbdP4lpeP4ybd5BkfNTotDbHJwmNiRmOlhHYoboBg9IO4/WqVe7FsytUcjyCM5Hkqnj/FuVopszd/I9Ngr3jgbzWv8A2VkuOYWCx3W/ivRwKMpJs8/1EpRg0ipeBEQZmY2T+AwpJEW+wSdZ95BHYp3gtcl956evNXTb4to8yCXJJmioUwwQB369V3kzU+VQLPyvLuz1a0DA6IijP0UmxEb6rqMPUWIb3dVMvGmSWMkrkjH8GidTNjIMgWGimH2gDMXlBpMtMonIZOvTwSmqHp2RY28/2mcLr0lDpsnp3R6I5dQb38J/KySNj2LVaRJiUA4cg/NWbKU590GuyNpP3y9dEMZboNx1YnXow0XE20TlClzN1+S7iKctGuy5SJDeQbTb10W9ozpjmDqEVA4utDhESZMtBAOq03s7iZaHkg2sQD8Wkx5LFUhMSYbqTEyNGzrcLTcAxkkNBbENAAMa3t285WNVsx+5NG1ZluqHi/EzQuBN/VldU6oLbR6hVXEKQe5sgG/gjzv2pok9Olz9y0Z3E8druHwtMf8AiZhU3EeKYgD4m+cLScS4o6lLG03ZZgmIWVxnE3PP8Y7oIRv5PYTio3XH7UU1XF1HSOU+EBHovJF7FTDtSucl5VTrqiVWt2Gc2FdYVpHgPuqSk+XNG5A8yAtCW8ryAcraznY+SmyRY9ZEOEAjSfpsO1h5qtx2IggmIuex/GaNUxTeWASCcyNu3hCqeJYsEQLHY/aMuyFRYlyKriNbmdb1dVnF6BdSMZxbwTxbcDb8qzwXCC6HPFtGnXqfwrIvi1RLPcWmfPjgiDyvEEXPjl4JzgmEPvJ0AOa0/tBwYPc1+QydGu3381CnTAsAAB2+afPPcaXkjhgqVhKTRmf7QKzy4mPBTfX1nsosIyUdVssbT0DkAQog+vuiVYGSCTCJIWwbhqvMtdSDJ7b/AIXqgyRXYJcsdIO9oTFLEAkyEnTGXrojUW3A1OqXNeB8ZDJscpyhM0KI5ZA7pZ7csymqWwKVLSGxJuZadT/ZStdoLm2zMwna3fL7/pDLRlsD8ylRvsY/sLuggdkGo/lmNfooNcC5187eA2U6lMHLOE9KmLuwZb077bpjhXEOVxJ0aeUdYgH7oFhF9vHxXMOPiJiVr62cjZcG9ogZabQLG3h8oCtG1gYiY/KwQqgTAgwfofvCYw3GX0zAgxlnG90rfRrgntGvxfDufXlVJj/ZoSTzi+kdlat4q19MPGRE9tx4KpxvFRBMgQYHln5oU0v09jsX1GqvRS4vgnLNwYVf7sjsncXxLqD5qsrYsnJUQ5S7CyPHENRcA9p2IWkxVdgLnd5tubQdVjqNaLmf2pYnij3WyEzHrRMljbZI8qHsTxAXAzG2Z1vvkq9xJcIu4mwGq5hmOcQ1olx8h1J0C0XDOGNpjmu5xzefoNgjUEIlkr8keFcEDIc+78wNG/k9VZuAElcpu79Vkvaj20FMup0SHPyLs2t/JTI43J0ieWRJWzvtTxZjaZpmS9wMAHLYnbJZrhXEy48jiTa0/SdVQVsUXOJJJJ1JzU6FXkcCDcXVn0Eo0SvM3KzZsZN0OpUupYapzUw4ZOHoFcNMZ3Xn3vZc9rRz3xzhTp1ZzXX0QM8jpqisYP14LG1RyTIB0TbzUXVJ816s8CFGZsPFAgvguW/x+QR6Dp0v4LjDJLRrcjwRaTPhGkJc5D4xOPdodIt4pqg+0pSo6REXXmViGugZA/OyCUbQyMqZN2PAJ33S9THunrGaicJkpVhIyjbcdfW6ZFRiDcmKNqkdbpuniyZEhv0SbnjmAI7BQxLgDYWunNKSE8nEsaLhy5gm4PYeipNcGtPW3gqenWMlWNPEB0WvB2vqUmcaG48lhWun55hBJyyUqVSZMeGpU30BmJ6aegl+Q7tEMLxB4ENNtRp17JquGvBIMg5TJIOxhKNoW7egucpH8VtbtBKTSpi9dhBuEMEFaajwJ5oNqOaeVxIHyE9AT9FU4vhTwS1v8j8upHqU2ErfECdVyT0VbhGaYwfCX1DJ+Fu8Z/8AiNe+SueE+zraQBMvec3Ouf0rf3Of9KriQyyfYQwmCbTENEaknU9Tqm3GAZyHl81ys8NBJMAanIAbyvnPtX7XOrzSpGKWrogu/wDz01TIw5aQiU+O2Me1HtqXTSw7rZOfqb/4nbqsRU6KTyRnn+9EMq2EFFaJJScnbJAItOnaf6XKQvlGU9URmcgfr9ImCXPAsYY93MZkff8AKuqTSL57SsjQqGm5rmi49FarA44VGZX1b60Xn+ohT5JaLvTzTVN7JOJzzUy8jxj9LpdYoZ+IjYfWyl7Kao7TpSb+ak4gLwlecsfyb+CxY4gzsmKGKdlshNA5iMl2YJAPeEuVMctBadSL+X4hQrVTBtEkfWVx1UxafFBrVSII01RRX3MkwxqG8nJL4ipcZqNWocs5Qi42MpvFdgc/BJz7TqNV6qByc0xNr5+ClRbzHpeynxOvTLABmLW9arP/AEkjPDZWcpkwmqTig0ybeo6pjIdNEcvsDBeQxMARzTrYQNoM3t2VixwIzv8ApVMynKVXmbMw7Ly2U+SJRBhg3oTfZO8L4e6s7lbvc7NGZ7wq6vXLRvZaClUOGaWnOGl5t/J14zvA+6XJOg7V6Nth8M3EMYGgtotHKBb/ABPLHyz6qwrcLplobyAACBAAgJjB0Aym1oiwAtYdbd0Yr1Y4klb7PHllbdLozGL4Ryi2XZVGLZy8zjAaBJJyAGua22JaIJJgAEkmwA69F8c9vfaE4kmnSkUW5xb3kau/9uw8UDjT2NjLkjJ+1/tS7EONOlIogxqC8jU7DYLONpHX8ytJ/wAZnT16+aBUotOQsBb8+aasiWkhcsTe2ymZgwT3v0TTOFNMSrAYUAT+UlxSt7tsA3dYLebk6RnBRVsRxGHaHcjLn6dE9huHNAE+p+qHw+kWt5jdx3y6fRHr4sCYHiPsmW3pAJJbYGvhhoL6INN7qbgWmCD6B6ItOptfp+kV0HMLvFMHzaLTA49tUDR2rfxuE0WbZLMV2FhltiMo06K94ZjfetgkBw0+6jy4ePuj0WYsvL2y7G2tmVx51Ug25Q3Eeu6nqxzZZvbfdM2BiwSgq5yihgMf7Tv+fVktryOT+x2u8jZIioS6+Scqt3GYlIspg36psKSFz2w7hMH+lBtAwSIR2EdoURVFgM0NsKl5E2yDtnK49m2uicMXnzS7zfRGpAONE2UCiOaRsvea4SELYaVEdlKlUjJDN+ma9z5BZRtlvwCk12IYX5NlxG/KCQPOFccDYMZxB4gva1rnOfHwscSA3m0mJgDYTqsOyqXudBMNhojMucYAHUgO9EL7FwL2e9xh20qUMLzNRwF3uj4j0ANh4bo1j92xOTJapGjw1UGWzJbbw0+X0RklgsCykYbckS5xzPfxlZT/AKi+2fuG/wDHpH/uvHxEf4N26OI8h3CtT1shauWis9vPbHnLsPRPwNs9wP8AM7A/6j5lYSoZ0Q2vv5X6EGPIphlPpb6qect7L8UNUilxz+UW1sNohI02He2gum8eSXHvCjREDwCev0kk9yAvxTmjPL1+UlgmmrULnXDfQH38F3i1S3cjvCbw9D3TACL5+P8ASZ+mN+WAty30ieJqabbaJQ05UgJMqTgYz9bLFoGTsh2uoVKp8Pki88C7UNrg4pq2AzoriPJQp1S18g3CI/ChLvAC3iZs02E4h7xs5EZt9aKRJ8/V1nsHjeRwOmvULStZNwbH0FDlisb+C3FJ5EN84n6qdJ0kSvLynmimDO4h4AM7FCww+Ea9l5eWLo7uRzEEgSD4HNAsSDOUFdXk2O0LfZPEVgd5lRYIzzXl5c1Wjb8jjfmhVLevovLyTWxl2gc9yq/ieM5RGseh4ry8qMcU5Cskmomi/wCnvCHVMVStcE1HEZAWIPcHlEbhfa6DbkgWHwjsM/n9FxeRw27+f5/cmyaVFN7U+0TcHRdUJHvXyKbTuBYkf6jXuF8QxlZ1V7qlQ8znmSTm45nsPovLy3kwoLQSgbX003Gvhqmqb7X9bLy8lTLYaRmuI8RDHubBME5flLVMe8xyMPf+l5eVtJRTPMdubR2jw+oXB1XIXjU/hFr4jmMXOy6vLIvm7Zs48dIjyXy1+iIWWuI9WXl5HxAsgyh8/uuvgDZeXkVU6B8HqrxFykajgT0lcXliMkQLoJ1vZaPgeJ5mchzaY8J9BeXkr1CTxtjfTup0f//Z"/>
          <p:cNvSpPr>
            <a:spLocks noChangeAspect="1" noChangeArrowheads="1"/>
          </p:cNvSpPr>
          <p:nvPr/>
        </p:nvSpPr>
        <p:spPr bwMode="auto">
          <a:xfrm>
            <a:off x="368300" y="-622300"/>
            <a:ext cx="2286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3693029"/>
            <a:ext cx="3006080" cy="2505067"/>
          </a:xfrm>
          <a:prstGeom prst="rect">
            <a:avLst/>
          </a:prstGeom>
        </p:spPr>
      </p:pic>
    </p:spTree>
    <p:extLst>
      <p:ext uri="{BB962C8B-B14F-4D97-AF65-F5344CB8AC3E}">
        <p14:creationId xmlns:p14="http://schemas.microsoft.com/office/powerpoint/2010/main" xmlns="" val="191411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role of others</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60000">
            <a:off x="6354251" y="694367"/>
            <a:ext cx="2013146" cy="2501437"/>
          </a:xfrm>
        </p:spPr>
      </p:pic>
      <p:sp>
        <p:nvSpPr>
          <p:cNvPr id="4" name="Text Placeholder 3"/>
          <p:cNvSpPr>
            <a:spLocks noGrp="1"/>
          </p:cNvSpPr>
          <p:nvPr>
            <p:ph type="body" sz="half" idx="2"/>
          </p:nvPr>
        </p:nvSpPr>
        <p:spPr>
          <a:xfrm>
            <a:off x="457200" y="1435100"/>
            <a:ext cx="5554960" cy="4691063"/>
          </a:xfrm>
        </p:spPr>
        <p:txBody>
          <a:bodyPr>
            <a:normAutofit lnSpcReduction="10000"/>
          </a:bodyPr>
          <a:lstStyle/>
          <a:p>
            <a:r>
              <a:rPr lang="en-GB" sz="2400" dirty="0" smtClean="0"/>
              <a:t>“Most of the major things I’ve done were done on someone else’s suggestion.”</a:t>
            </a:r>
          </a:p>
          <a:p>
            <a:pPr algn="r"/>
            <a:r>
              <a:rPr lang="en-GB" sz="2400" dirty="0" smtClean="0"/>
              <a:t>R.C.O. (Robin) Matthews</a:t>
            </a:r>
          </a:p>
          <a:p>
            <a:pPr algn="r"/>
            <a:endParaRPr lang="en-GB" sz="2400" dirty="0" smtClean="0"/>
          </a:p>
          <a:p>
            <a:pPr algn="r"/>
            <a:endParaRPr lang="en-GB" sz="2400" dirty="0"/>
          </a:p>
          <a:p>
            <a:pPr algn="r"/>
            <a:endParaRPr lang="en-GB" sz="2400" dirty="0"/>
          </a:p>
          <a:p>
            <a:r>
              <a:rPr lang="en-GB" sz="2400" dirty="0" smtClean="0"/>
              <a:t>“… there are only a few pieces in my bibliography that were not done more or less at somebody’s request, or as part of a larger project, sometimes one of my own devising.”</a:t>
            </a:r>
          </a:p>
          <a:p>
            <a:pPr algn="r"/>
            <a:r>
              <a:rPr lang="en-GB" sz="2400" dirty="0"/>
              <a:t>	</a:t>
            </a:r>
            <a:r>
              <a:rPr lang="en-GB" sz="2400" dirty="0" smtClean="0"/>
              <a:t>	William (Bill) Parker</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29</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0000">
            <a:off x="6251135" y="3643906"/>
            <a:ext cx="2170161" cy="2649063"/>
          </a:xfrm>
          <a:prstGeom prst="rect">
            <a:avLst/>
          </a:prstGeom>
        </p:spPr>
      </p:pic>
    </p:spTree>
    <p:extLst>
      <p:ext uri="{BB962C8B-B14F-4D97-AF65-F5344CB8AC3E}">
        <p14:creationId xmlns:p14="http://schemas.microsoft.com/office/powerpoint/2010/main" xmlns="" val="125427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“Innovation and Research Strategy for Growth”</a:t>
            </a:r>
            <a:endParaRPr lang="en-GB" sz="2800" dirty="0"/>
          </a:p>
        </p:txBody>
      </p:sp>
      <p:sp>
        <p:nvSpPr>
          <p:cNvPr id="6" name="Text Placeholder 5"/>
          <p:cNvSpPr>
            <a:spLocks noGrp="1"/>
          </p:cNvSpPr>
          <p:nvPr>
            <p:ph type="body" sz="half" idx="2"/>
          </p:nvPr>
        </p:nvSpPr>
        <p:spPr>
          <a:xfrm>
            <a:off x="467544" y="1556792"/>
            <a:ext cx="4896544" cy="4475039"/>
          </a:xfrm>
        </p:spPr>
        <p:txBody>
          <a:bodyPr>
            <a:normAutofit/>
          </a:bodyPr>
          <a:lstStyle/>
          <a:p>
            <a:r>
              <a:rPr lang="en-GB" sz="2400" dirty="0" smtClean="0"/>
              <a:t>“The Coalition Government is putting innovation and research at the heart of its growth agenda. Innovation is essential to competitiveness and higher living standards.”</a:t>
            </a:r>
          </a:p>
          <a:p>
            <a:pPr algn="r"/>
            <a:r>
              <a:rPr lang="en-GB" sz="1600" dirty="0" smtClean="0"/>
              <a:t>Department of Business,</a:t>
            </a:r>
          </a:p>
          <a:p>
            <a:pPr algn="r"/>
            <a:r>
              <a:rPr lang="en-GB" sz="1600" dirty="0" smtClean="0"/>
              <a:t> Innovation and Skills 2011</a:t>
            </a:r>
            <a:endParaRPr lang="en-GB" sz="1600" dirty="0"/>
          </a:p>
        </p:txBody>
      </p:sp>
      <p:sp>
        <p:nvSpPr>
          <p:cNvPr id="2" name="Footer Placeholder 1"/>
          <p:cNvSpPr>
            <a:spLocks noGrp="1"/>
          </p:cNvSpPr>
          <p:nvPr>
            <p:ph type="ftr" sz="quarter" idx="11"/>
          </p:nvPr>
        </p:nvSpPr>
        <p:spPr/>
        <p:txBody>
          <a:bodyPr/>
          <a:lstStyle/>
          <a:p>
            <a:r>
              <a:rPr lang="en-GB" smtClean="0"/>
              <a:t>www.gresham.ac.uk</a:t>
            </a:r>
            <a:endParaRPr lang="en-GB"/>
          </a:p>
        </p:txBody>
      </p:sp>
      <p:sp>
        <p:nvSpPr>
          <p:cNvPr id="3" name="Slide Number Placeholder 2"/>
          <p:cNvSpPr>
            <a:spLocks noGrp="1"/>
          </p:cNvSpPr>
          <p:nvPr>
            <p:ph type="sldNum" sz="quarter" idx="12"/>
          </p:nvPr>
        </p:nvSpPr>
        <p:spPr/>
        <p:txBody>
          <a:bodyPr/>
          <a:lstStyle/>
          <a:p>
            <a:fld id="{343E2B55-7FCD-4404-896E-609FD9487C99}" type="slidenum">
              <a:rPr lang="en-GB" smtClean="0"/>
              <a:pPr/>
              <a:t>3</a:t>
            </a:fld>
            <a:endParaRPr lang="en-GB"/>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52120" y="1268759"/>
            <a:ext cx="3096343" cy="4334881"/>
          </a:xfrm>
        </p:spPr>
      </p:pic>
      <p:sp>
        <p:nvSpPr>
          <p:cNvPr id="5" name="TextBox 4"/>
          <p:cNvSpPr txBox="1"/>
          <p:nvPr/>
        </p:nvSpPr>
        <p:spPr>
          <a:xfrm>
            <a:off x="5652120" y="5805264"/>
            <a:ext cx="3096344" cy="369332"/>
          </a:xfrm>
          <a:prstGeom prst="rect">
            <a:avLst/>
          </a:prstGeom>
          <a:noFill/>
        </p:spPr>
        <p:txBody>
          <a:bodyPr wrap="square" rtlCol="0">
            <a:spAutoFit/>
          </a:bodyPr>
          <a:lstStyle/>
          <a:p>
            <a:pPr algn="ctr"/>
            <a:r>
              <a:rPr lang="en-GB" dirty="0" smtClean="0"/>
              <a:t>David </a:t>
            </a:r>
            <a:r>
              <a:rPr lang="en-GB" dirty="0" err="1" smtClean="0"/>
              <a:t>Willetts</a:t>
            </a:r>
            <a:endParaRPr lang="en-GB" dirty="0" smtClean="0"/>
          </a:p>
        </p:txBody>
      </p:sp>
    </p:spTree>
    <p:extLst>
      <p:ext uri="{BB962C8B-B14F-4D97-AF65-F5344CB8AC3E}">
        <p14:creationId xmlns:p14="http://schemas.microsoft.com/office/powerpoint/2010/main" xmlns="" val="3272223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Challenges for </a:t>
            </a:r>
            <a:r>
              <a:rPr lang="en-GB" sz="2800" i="1" dirty="0" smtClean="0"/>
              <a:t>Horizon 2020</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26334" y="1916832"/>
            <a:ext cx="3753025" cy="2952328"/>
          </a:xfrm>
        </p:spPr>
      </p:pic>
      <p:sp>
        <p:nvSpPr>
          <p:cNvPr id="4" name="Text Placeholder 3"/>
          <p:cNvSpPr>
            <a:spLocks noGrp="1"/>
          </p:cNvSpPr>
          <p:nvPr>
            <p:ph type="body" sz="half" idx="2"/>
          </p:nvPr>
        </p:nvSpPr>
        <p:spPr>
          <a:xfrm>
            <a:off x="457200" y="1435100"/>
            <a:ext cx="4762872" cy="4691063"/>
          </a:xfrm>
        </p:spPr>
        <p:txBody>
          <a:bodyPr>
            <a:normAutofit lnSpcReduction="10000"/>
          </a:bodyPr>
          <a:lstStyle/>
          <a:p>
            <a:pPr marL="285750" indent="-285750">
              <a:buFont typeface="Arial" pitchFamily="34" charset="0"/>
              <a:buChar char="•"/>
            </a:pPr>
            <a:r>
              <a:rPr lang="en-GB" sz="2400" dirty="0" smtClean="0"/>
              <a:t>Health, demographic change and well-being</a:t>
            </a:r>
          </a:p>
          <a:p>
            <a:pPr marL="285750" indent="-285750">
              <a:buFont typeface="Arial" pitchFamily="34" charset="0"/>
              <a:buChar char="•"/>
            </a:pPr>
            <a:r>
              <a:rPr lang="en-GB" sz="2400" dirty="0" smtClean="0"/>
              <a:t>Food security, </a:t>
            </a:r>
            <a:r>
              <a:rPr lang="en-GB" sz="2400" dirty="0"/>
              <a:t>s</a:t>
            </a:r>
            <a:r>
              <a:rPr lang="en-GB" sz="2400" dirty="0" smtClean="0"/>
              <a:t>ustainable agriculture, marine and maritime research and the bio economy</a:t>
            </a:r>
          </a:p>
          <a:p>
            <a:pPr marL="285750" indent="-285750">
              <a:buFont typeface="Arial" pitchFamily="34" charset="0"/>
              <a:buChar char="•"/>
            </a:pPr>
            <a:r>
              <a:rPr lang="en-GB" sz="2400" dirty="0" smtClean="0"/>
              <a:t>Secure, clear and efficient energy</a:t>
            </a:r>
          </a:p>
          <a:p>
            <a:pPr marL="285750" indent="-285750">
              <a:buFont typeface="Arial" pitchFamily="34" charset="0"/>
              <a:buChar char="•"/>
            </a:pPr>
            <a:r>
              <a:rPr lang="en-GB" sz="2400" dirty="0" smtClean="0"/>
              <a:t>Smart, green and integrated transport</a:t>
            </a:r>
          </a:p>
          <a:p>
            <a:pPr marL="285750" indent="-285750">
              <a:buFont typeface="Arial" pitchFamily="34" charset="0"/>
              <a:buChar char="•"/>
            </a:pPr>
            <a:r>
              <a:rPr lang="en-GB" sz="2400" dirty="0" smtClean="0"/>
              <a:t>Climate action, resource efficiency and raw materials</a:t>
            </a:r>
          </a:p>
          <a:p>
            <a:pPr marL="285750" indent="-285750">
              <a:buFont typeface="Arial" pitchFamily="34" charset="0"/>
              <a:buChar char="•"/>
            </a:pPr>
            <a:r>
              <a:rPr lang="en-GB" sz="2400" dirty="0" smtClean="0"/>
              <a:t>Inclusive, innovative and secure societies</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30</a:t>
            </a:fld>
            <a:endParaRPr lang="en-GB"/>
          </a:p>
        </p:txBody>
      </p:sp>
    </p:spTree>
    <p:extLst>
      <p:ext uri="{BB962C8B-B14F-4D97-AF65-F5344CB8AC3E}">
        <p14:creationId xmlns:p14="http://schemas.microsoft.com/office/powerpoint/2010/main" xmlns="" val="242125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Challenges for </a:t>
            </a:r>
            <a:r>
              <a:rPr lang="en-GB" sz="2800" i="1" dirty="0" smtClean="0"/>
              <a:t>Horizon 2020</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26334" y="1916832"/>
            <a:ext cx="3753025" cy="2952328"/>
          </a:xfrm>
        </p:spPr>
      </p:pic>
      <p:sp>
        <p:nvSpPr>
          <p:cNvPr id="4" name="Text Placeholder 3"/>
          <p:cNvSpPr>
            <a:spLocks noGrp="1"/>
          </p:cNvSpPr>
          <p:nvPr>
            <p:ph type="body" sz="half" idx="2"/>
          </p:nvPr>
        </p:nvSpPr>
        <p:spPr>
          <a:xfrm>
            <a:off x="457200" y="1435100"/>
            <a:ext cx="4762872" cy="4691063"/>
          </a:xfrm>
        </p:spPr>
        <p:txBody>
          <a:bodyPr>
            <a:normAutofit lnSpcReduction="10000"/>
          </a:bodyPr>
          <a:lstStyle/>
          <a:p>
            <a:pPr marL="285750" indent="-285750">
              <a:buFont typeface="Arial" pitchFamily="34" charset="0"/>
              <a:buChar char="•"/>
            </a:pPr>
            <a:r>
              <a:rPr lang="en-GB" sz="2400" dirty="0" smtClean="0"/>
              <a:t>Health, demographic change and well-being</a:t>
            </a:r>
          </a:p>
          <a:p>
            <a:pPr marL="285750" indent="-285750">
              <a:buFont typeface="Arial" pitchFamily="34" charset="0"/>
              <a:buChar char="•"/>
            </a:pPr>
            <a:r>
              <a:rPr lang="en-GB" sz="2400" dirty="0" smtClean="0"/>
              <a:t>Food security, </a:t>
            </a:r>
            <a:r>
              <a:rPr lang="en-GB" sz="2400" dirty="0"/>
              <a:t>s</a:t>
            </a:r>
            <a:r>
              <a:rPr lang="en-GB" sz="2400" dirty="0" smtClean="0"/>
              <a:t>ustainable agriculture, marine and maritime research and the bio economy</a:t>
            </a:r>
          </a:p>
          <a:p>
            <a:pPr marL="285750" indent="-285750">
              <a:buFont typeface="Arial" pitchFamily="34" charset="0"/>
              <a:buChar char="•"/>
            </a:pPr>
            <a:r>
              <a:rPr lang="en-GB" sz="2400" dirty="0" smtClean="0"/>
              <a:t>Secure, clear and efficient energy</a:t>
            </a:r>
          </a:p>
          <a:p>
            <a:pPr marL="285750" indent="-285750">
              <a:buFont typeface="Arial" pitchFamily="34" charset="0"/>
              <a:buChar char="•"/>
            </a:pPr>
            <a:r>
              <a:rPr lang="en-GB" sz="2400" dirty="0" smtClean="0"/>
              <a:t>Smart, green and integrated transport</a:t>
            </a:r>
          </a:p>
          <a:p>
            <a:pPr marL="285750" indent="-285750">
              <a:buFont typeface="Arial" pitchFamily="34" charset="0"/>
              <a:buChar char="•"/>
            </a:pPr>
            <a:r>
              <a:rPr lang="en-GB" sz="2400" dirty="0" smtClean="0"/>
              <a:t>Climate action, resource efficiency and raw materials</a:t>
            </a:r>
          </a:p>
          <a:p>
            <a:pPr marL="285750" indent="-285750">
              <a:buFont typeface="Arial" pitchFamily="34" charset="0"/>
              <a:buChar char="•"/>
            </a:pPr>
            <a:r>
              <a:rPr lang="en-GB" sz="2400" dirty="0" smtClean="0"/>
              <a:t>Inclusive, innovative and secure societies</a:t>
            </a: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4</a:t>
            </a:fld>
            <a:endParaRPr lang="en-GB"/>
          </a:p>
        </p:txBody>
      </p:sp>
    </p:spTree>
    <p:extLst>
      <p:ext uri="{BB962C8B-B14F-4D97-AF65-F5344CB8AC3E}">
        <p14:creationId xmlns:p14="http://schemas.microsoft.com/office/powerpoint/2010/main" xmlns="" val="315742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Innovation:</a:t>
            </a:r>
            <a:br>
              <a:rPr lang="en-GB" sz="2800" dirty="0" smtClean="0"/>
            </a:br>
            <a:r>
              <a:rPr lang="en-GB" sz="2800" dirty="0" smtClean="0"/>
              <a:t>the </a:t>
            </a:r>
            <a:r>
              <a:rPr lang="en-GB" sz="2800" i="1" dirty="0" smtClean="0"/>
              <a:t>Oslo manual</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15385" y="1124745"/>
            <a:ext cx="3114673" cy="4680520"/>
          </a:xfrm>
        </p:spPr>
      </p:pic>
      <p:sp>
        <p:nvSpPr>
          <p:cNvPr id="4" name="Text Placeholder 3"/>
          <p:cNvSpPr>
            <a:spLocks noGrp="1"/>
          </p:cNvSpPr>
          <p:nvPr>
            <p:ph type="body" sz="half" idx="2"/>
          </p:nvPr>
        </p:nvSpPr>
        <p:spPr>
          <a:xfrm>
            <a:off x="457200" y="1435100"/>
            <a:ext cx="5482952" cy="4691063"/>
          </a:xfrm>
        </p:spPr>
        <p:txBody>
          <a:bodyPr>
            <a:normAutofit/>
          </a:bodyPr>
          <a:lstStyle/>
          <a:p>
            <a:r>
              <a:rPr lang="en-GB" sz="2400" dirty="0" smtClean="0"/>
              <a:t>“Innovation is the implementation of a new or significantly improved product (good or service), or process, a new marketing method, or a new organisational method in business practices, workplace organisation of external relations.”</a:t>
            </a:r>
          </a:p>
          <a:p>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5</a:t>
            </a:fld>
            <a:endParaRPr lang="en-GB"/>
          </a:p>
        </p:txBody>
      </p:sp>
    </p:spTree>
    <p:extLst>
      <p:ext uri="{BB962C8B-B14F-4D97-AF65-F5344CB8AC3E}">
        <p14:creationId xmlns:p14="http://schemas.microsoft.com/office/powerpoint/2010/main" xmlns="" val="262175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Drivers of growth</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64356" y="2060848"/>
            <a:ext cx="2768099" cy="2664295"/>
          </a:xfrm>
        </p:spPr>
      </p:pic>
      <p:sp>
        <p:nvSpPr>
          <p:cNvPr id="4" name="Text Placeholder 3"/>
          <p:cNvSpPr>
            <a:spLocks noGrp="1"/>
          </p:cNvSpPr>
          <p:nvPr>
            <p:ph type="body" sz="half" idx="2"/>
          </p:nvPr>
        </p:nvSpPr>
        <p:spPr>
          <a:xfrm>
            <a:off x="457200" y="1435100"/>
            <a:ext cx="5122912" cy="4691063"/>
          </a:xfrm>
        </p:spPr>
        <p:txBody>
          <a:bodyPr>
            <a:normAutofit/>
          </a:bodyPr>
          <a:lstStyle/>
          <a:p>
            <a:r>
              <a:rPr lang="en-GB" sz="2400" dirty="0" smtClean="0"/>
              <a:t>“Market services have become the main driver of the economy and the major contributor to productivity growth, especially as the use of information and communications technology (ICT) services has grown. Services are also the main source of job creation across the OECD area.” </a:t>
            </a:r>
          </a:p>
          <a:p>
            <a:pPr algn="r"/>
            <a:r>
              <a:rPr lang="en-GB" sz="2400" i="1" dirty="0" smtClean="0"/>
              <a:t>OECD </a:t>
            </a:r>
            <a:r>
              <a:rPr lang="en-GB" sz="2400" dirty="0" smtClean="0"/>
              <a:t>2005</a:t>
            </a:r>
            <a:endParaRPr lang="en-GB" sz="2400" i="1"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6</a:t>
            </a:fld>
            <a:endParaRPr lang="en-GB"/>
          </a:p>
        </p:txBody>
      </p:sp>
    </p:spTree>
    <p:extLst>
      <p:ext uri="{BB962C8B-B14F-4D97-AF65-F5344CB8AC3E}">
        <p14:creationId xmlns:p14="http://schemas.microsoft.com/office/powerpoint/2010/main" xmlns="" val="29024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643782"/>
          </a:xfrm>
        </p:spPr>
        <p:txBody>
          <a:bodyPr>
            <a:normAutofit fontScale="90000"/>
          </a:bodyPr>
          <a:lstStyle/>
          <a:p>
            <a:r>
              <a:rPr lang="en-GB" sz="2800" dirty="0" smtClean="0"/>
              <a:t>Share of agriculture, industry and services in employment, 1700-2002</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916832"/>
            <a:ext cx="7560840" cy="3888432"/>
          </a:xfrm>
        </p:spPr>
      </p:pic>
      <p:sp>
        <p:nvSpPr>
          <p:cNvPr id="4" name="Text Placeholder 3"/>
          <p:cNvSpPr>
            <a:spLocks noGrp="1"/>
          </p:cNvSpPr>
          <p:nvPr>
            <p:ph type="body" sz="half" idx="2"/>
          </p:nvPr>
        </p:nvSpPr>
        <p:spPr>
          <a:xfrm>
            <a:off x="457200" y="5877272"/>
            <a:ext cx="3008313" cy="248891"/>
          </a:xfrm>
        </p:spPr>
        <p:txBody>
          <a:bodyPr>
            <a:normAutofit fontScale="85000" lnSpcReduction="20000"/>
          </a:bodyPr>
          <a:lstStyle/>
          <a:p>
            <a:r>
              <a:rPr lang="en-GB" dirty="0" smtClean="0"/>
              <a:t>Source: OECD 2006</a:t>
            </a:r>
            <a:endParaRPr lang="en-GB"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7</a:t>
            </a:fld>
            <a:endParaRPr lang="en-GB"/>
          </a:p>
        </p:txBody>
      </p:sp>
    </p:spTree>
    <p:extLst>
      <p:ext uri="{BB962C8B-B14F-4D97-AF65-F5344CB8AC3E}">
        <p14:creationId xmlns:p14="http://schemas.microsoft.com/office/powerpoint/2010/main" xmlns="" val="241635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211734"/>
          </a:xfrm>
        </p:spPr>
        <p:txBody>
          <a:bodyPr/>
          <a:lstStyle/>
          <a:p>
            <a:r>
              <a:rPr lang="en-GB" dirty="0" smtClean="0"/>
              <a:t>Share of manufacturing in total employment, 1970-2003 – G7 countries</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556792"/>
            <a:ext cx="7992888" cy="4104456"/>
          </a:xfrm>
        </p:spPr>
      </p:pic>
      <p:sp>
        <p:nvSpPr>
          <p:cNvPr id="4" name="Text Placeholder 3"/>
          <p:cNvSpPr>
            <a:spLocks noGrp="1"/>
          </p:cNvSpPr>
          <p:nvPr>
            <p:ph type="body" sz="half" idx="2"/>
          </p:nvPr>
        </p:nvSpPr>
        <p:spPr>
          <a:xfrm>
            <a:off x="457200" y="5805264"/>
            <a:ext cx="3008313" cy="320899"/>
          </a:xfrm>
        </p:spPr>
        <p:txBody>
          <a:bodyPr/>
          <a:lstStyle/>
          <a:p>
            <a:r>
              <a:rPr lang="en-GB" dirty="0" smtClean="0"/>
              <a:t>Source: OECD 2006</a:t>
            </a:r>
            <a:endParaRPr lang="en-GB"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8</a:t>
            </a:fld>
            <a:endParaRPr lang="en-GB"/>
          </a:p>
        </p:txBody>
      </p:sp>
    </p:spTree>
    <p:extLst>
      <p:ext uri="{BB962C8B-B14F-4D97-AF65-F5344CB8AC3E}">
        <p14:creationId xmlns:p14="http://schemas.microsoft.com/office/powerpoint/2010/main" xmlns="" val="198849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Theories of value</a:t>
            </a:r>
            <a:endParaRPr lang="en-GB" sz="2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83968" y="188640"/>
            <a:ext cx="2238867" cy="2952328"/>
          </a:xfrm>
        </p:spPr>
      </p:pic>
      <p:sp>
        <p:nvSpPr>
          <p:cNvPr id="4" name="Text Placeholder 3"/>
          <p:cNvSpPr>
            <a:spLocks noGrp="1"/>
          </p:cNvSpPr>
          <p:nvPr>
            <p:ph type="body" sz="half" idx="2"/>
          </p:nvPr>
        </p:nvSpPr>
        <p:spPr/>
        <p:txBody>
          <a:bodyPr>
            <a:normAutofit fontScale="85000" lnSpcReduction="20000"/>
          </a:bodyPr>
          <a:lstStyle/>
          <a:p>
            <a:endParaRPr lang="en-GB" dirty="0" smtClean="0"/>
          </a:p>
          <a:p>
            <a:r>
              <a:rPr lang="en-GB" sz="2400" b="1" dirty="0" smtClean="0"/>
              <a:t>"But </a:t>
            </a:r>
            <a:r>
              <a:rPr lang="en-GB" sz="2400" b="1" dirty="0"/>
              <a:t>though labour be the real measure of the exchangeable value of all commodities, it is not that by which their value is commonly estimated... Every commodity, besides, is more frequently exchanged for, and thereby compared with, other commodities than with labour." </a:t>
            </a:r>
          </a:p>
          <a:p>
            <a:pPr algn="r"/>
            <a:r>
              <a:rPr lang="en-GB" sz="2400" b="1" dirty="0" smtClean="0"/>
              <a:t>Adam </a:t>
            </a:r>
            <a:r>
              <a:rPr lang="en-GB" sz="2400" b="1" dirty="0"/>
              <a:t>Smith, </a:t>
            </a:r>
            <a:endParaRPr lang="en-GB" sz="2400" b="1" dirty="0" smtClean="0"/>
          </a:p>
          <a:p>
            <a:pPr algn="r"/>
            <a:r>
              <a:rPr lang="en-GB" sz="2400" b="1" i="1" dirty="0" smtClean="0"/>
              <a:t>The </a:t>
            </a:r>
            <a:r>
              <a:rPr lang="en-GB" sz="2400" b="1" i="1" dirty="0"/>
              <a:t>Wealth of Nations</a:t>
            </a:r>
            <a:r>
              <a:rPr lang="en-GB" sz="2400" b="1" dirty="0"/>
              <a:t>, 1776</a:t>
            </a:r>
            <a:br>
              <a:rPr lang="en-GB" sz="2400" b="1" dirty="0"/>
            </a:br>
            <a:endParaRPr lang="en-GB" sz="2400" dirty="0"/>
          </a:p>
        </p:txBody>
      </p:sp>
      <p:sp>
        <p:nvSpPr>
          <p:cNvPr id="5" name="Footer Placeholder 4"/>
          <p:cNvSpPr>
            <a:spLocks noGrp="1"/>
          </p:cNvSpPr>
          <p:nvPr>
            <p:ph type="ftr" sz="quarter" idx="11"/>
          </p:nvPr>
        </p:nvSpPr>
        <p:spPr/>
        <p:txBody>
          <a:bodyPr/>
          <a:lstStyle/>
          <a:p>
            <a:r>
              <a:rPr lang="en-GB" smtClean="0"/>
              <a:t>www.gresham.ac.uk</a:t>
            </a:r>
            <a:endParaRPr lang="en-GB"/>
          </a:p>
        </p:txBody>
      </p:sp>
      <p:sp>
        <p:nvSpPr>
          <p:cNvPr id="6" name="Slide Number Placeholder 5"/>
          <p:cNvSpPr>
            <a:spLocks noGrp="1"/>
          </p:cNvSpPr>
          <p:nvPr>
            <p:ph type="sldNum" sz="quarter" idx="12"/>
          </p:nvPr>
        </p:nvSpPr>
        <p:spPr/>
        <p:txBody>
          <a:bodyPr/>
          <a:lstStyle/>
          <a:p>
            <a:fld id="{343E2B55-7FCD-4404-896E-609FD9487C99}" type="slidenum">
              <a:rPr lang="en-GB" smtClean="0"/>
              <a:pPr/>
              <a:t>9</a:t>
            </a:fld>
            <a:endParaRPr lang="en-GB"/>
          </a:p>
        </p:txBody>
      </p:sp>
      <p:sp>
        <p:nvSpPr>
          <p:cNvPr id="3" name="TextBox 2"/>
          <p:cNvSpPr txBox="1"/>
          <p:nvPr/>
        </p:nvSpPr>
        <p:spPr>
          <a:xfrm>
            <a:off x="6876256" y="908720"/>
            <a:ext cx="2088232" cy="646331"/>
          </a:xfrm>
          <a:prstGeom prst="rect">
            <a:avLst/>
          </a:prstGeom>
          <a:noFill/>
        </p:spPr>
        <p:txBody>
          <a:bodyPr wrap="square" rtlCol="0">
            <a:spAutoFit/>
          </a:bodyPr>
          <a:lstStyle/>
          <a:p>
            <a:r>
              <a:rPr lang="en-GB" dirty="0" smtClean="0"/>
              <a:t>Francois Quesnay</a:t>
            </a:r>
          </a:p>
          <a:p>
            <a:r>
              <a:rPr lang="en-GB" dirty="0" smtClean="0"/>
              <a:t>1694-1774</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98495" y="3645024"/>
            <a:ext cx="3321978" cy="2108631"/>
          </a:xfrm>
          <a:prstGeom prst="rect">
            <a:avLst/>
          </a:prstGeom>
        </p:spPr>
      </p:pic>
      <p:sp>
        <p:nvSpPr>
          <p:cNvPr id="9" name="TextBox 8"/>
          <p:cNvSpPr txBox="1"/>
          <p:nvPr/>
        </p:nvSpPr>
        <p:spPr>
          <a:xfrm>
            <a:off x="3923928" y="4077072"/>
            <a:ext cx="1440160" cy="646331"/>
          </a:xfrm>
          <a:prstGeom prst="rect">
            <a:avLst/>
          </a:prstGeom>
          <a:noFill/>
        </p:spPr>
        <p:txBody>
          <a:bodyPr wrap="square" rtlCol="0">
            <a:spAutoFit/>
          </a:bodyPr>
          <a:lstStyle/>
          <a:p>
            <a:r>
              <a:rPr lang="en-GB" dirty="0" smtClean="0"/>
              <a:t>Adam Smith</a:t>
            </a:r>
          </a:p>
          <a:p>
            <a:r>
              <a:rPr lang="en-GB" dirty="0" smtClean="0"/>
              <a:t>1723-1790</a:t>
            </a:r>
          </a:p>
        </p:txBody>
      </p:sp>
    </p:spTree>
    <p:extLst>
      <p:ext uri="{BB962C8B-B14F-4D97-AF65-F5344CB8AC3E}">
        <p14:creationId xmlns:p14="http://schemas.microsoft.com/office/powerpoint/2010/main" xmlns="" val="263324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3865</TotalTime>
  <Words>1219</Words>
  <Application>Microsoft Office PowerPoint</Application>
  <PresentationFormat>On-screen Show (4:3)</PresentationFormat>
  <Paragraphs>215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Innovation in the social sciences</vt:lpstr>
      <vt:lpstr>Horizon 2020</vt:lpstr>
      <vt:lpstr>“Innovation and Research Strategy for Growth”</vt:lpstr>
      <vt:lpstr>Challenges for Horizon 2020</vt:lpstr>
      <vt:lpstr>Innovation: the Oslo manual</vt:lpstr>
      <vt:lpstr>Drivers of growth</vt:lpstr>
      <vt:lpstr>Share of agriculture, industry and services in employment, 1700-2002</vt:lpstr>
      <vt:lpstr>Share of manufacturing in total employment, 1970-2003 – G7 countries</vt:lpstr>
      <vt:lpstr>Theories of value</vt:lpstr>
      <vt:lpstr>Romanticism</vt:lpstr>
      <vt:lpstr>Measuring services</vt:lpstr>
      <vt:lpstr>Explaining invention and innovation</vt:lpstr>
      <vt:lpstr>Annual publications on British social and economic history per  individual member of the Economic History Society</vt:lpstr>
      <vt:lpstr>A market test: CUP sales in economic and social history</vt:lpstr>
      <vt:lpstr>From Newton to the KDF9</vt:lpstr>
      <vt:lpstr>IBM 360 to the iPhone</vt:lpstr>
      <vt:lpstr>Innovation – or creativity?</vt:lpstr>
      <vt:lpstr>The growth of the British economy</vt:lpstr>
      <vt:lpstr>The population of the UK, 1600-2010</vt:lpstr>
      <vt:lpstr>Birth and Death rates, 1541-1799</vt:lpstr>
      <vt:lpstr>Slide 21</vt:lpstr>
      <vt:lpstr>Teamwork in the 1950s</vt:lpstr>
      <vt:lpstr>Teamwork: Anthropometric History</vt:lpstr>
      <vt:lpstr>Leadership and ambition in population history</vt:lpstr>
      <vt:lpstr>Argument</vt:lpstr>
      <vt:lpstr>Argument continued</vt:lpstr>
      <vt:lpstr>Money</vt:lpstr>
      <vt:lpstr>Luck</vt:lpstr>
      <vt:lpstr>The role of others</vt:lpstr>
      <vt:lpstr>Challenges for Horizon 2020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Roderick Floud</dc:creator>
  <cp:lastModifiedBy>Lauren</cp:lastModifiedBy>
  <cp:revision>75</cp:revision>
  <cp:lastPrinted>2012-03-19T12:25:05Z</cp:lastPrinted>
  <dcterms:created xsi:type="dcterms:W3CDTF">2012-02-27T11:07:33Z</dcterms:created>
  <dcterms:modified xsi:type="dcterms:W3CDTF">2012-05-31T09:51:06Z</dcterms:modified>
</cp:coreProperties>
</file>