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7" r:id="rId3"/>
    <p:sldId id="263" r:id="rId4"/>
    <p:sldId id="264" r:id="rId5"/>
    <p:sldId id="265" r:id="rId6"/>
    <p:sldId id="266" r:id="rId7"/>
    <p:sldId id="270" r:id="rId8"/>
    <p:sldId id="267" r:id="rId9"/>
    <p:sldId id="271" r:id="rId10"/>
    <p:sldId id="272" r:id="rId11"/>
    <p:sldId id="273" r:id="rId12"/>
    <p:sldId id="274" r:id="rId13"/>
    <p:sldId id="275" r:id="rId14"/>
    <p:sldId id="278" r:id="rId15"/>
    <p:sldId id="277" r:id="rId16"/>
    <p:sldId id="276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68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21" r:id="rId45"/>
    <p:sldId id="305" r:id="rId46"/>
    <p:sldId id="306" r:id="rId47"/>
    <p:sldId id="307" r:id="rId48"/>
    <p:sldId id="308" r:id="rId49"/>
    <p:sldId id="310" r:id="rId50"/>
    <p:sldId id="323" r:id="rId51"/>
    <p:sldId id="311" r:id="rId52"/>
    <p:sldId id="322" r:id="rId53"/>
    <p:sldId id="312" r:id="rId54"/>
    <p:sldId id="315" r:id="rId55"/>
    <p:sldId id="313" r:id="rId56"/>
    <p:sldId id="320" r:id="rId57"/>
    <p:sldId id="324" r:id="rId58"/>
    <p:sldId id="31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87" autoAdjust="0"/>
  </p:normalViewPr>
  <p:slideViewPr>
    <p:cSldViewPr>
      <p:cViewPr varScale="1">
        <p:scale>
          <a:sx n="80" d="100"/>
          <a:sy n="80" d="100"/>
        </p:scale>
        <p:origin x="-2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9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0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8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2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4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8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D265A-85DF-4787-9A33-81EE319B37F1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77DD4-34D0-491A-9467-7C30D28AF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6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4419600" cy="27432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tx2"/>
                </a:solidFill>
              </a:rPr>
              <a:t>The </a:t>
            </a:r>
            <a:br>
              <a:rPr lang="en-US" sz="6000" b="1" dirty="0" smtClean="0">
                <a:solidFill>
                  <a:schemeClr val="tx2"/>
                </a:solidFill>
              </a:rPr>
            </a:br>
            <a:r>
              <a:rPr lang="en-US" sz="6000" b="1" dirty="0" smtClean="0">
                <a:solidFill>
                  <a:schemeClr val="tx2"/>
                </a:solidFill>
              </a:rPr>
              <a:t>Mathematics</a:t>
            </a:r>
            <a:br>
              <a:rPr lang="en-US" sz="6000" b="1" dirty="0" smtClean="0">
                <a:solidFill>
                  <a:schemeClr val="tx2"/>
                </a:solidFill>
              </a:rPr>
            </a:br>
            <a:r>
              <a:rPr lang="en-US" sz="6000" b="1" dirty="0" smtClean="0">
                <a:solidFill>
                  <a:schemeClr val="tx2"/>
                </a:solidFill>
              </a:rPr>
              <a:t>that Counts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343400"/>
            <a:ext cx="4114800" cy="1295400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Robin Wilson </a:t>
            </a:r>
          </a:p>
          <a:p>
            <a:r>
              <a:rPr lang="en-US" sz="3600" b="1" dirty="0" smtClean="0">
                <a:solidFill>
                  <a:schemeClr val="accent2"/>
                </a:solidFill>
              </a:rPr>
              <a:t>and John J. Watkins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pic>
        <p:nvPicPr>
          <p:cNvPr id="4" name="Picture 3" descr="combinatoric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0768" y="381001"/>
            <a:ext cx="3954632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</a:rPr>
              <a:t>ben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Gerson’s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Maasei</a:t>
            </a:r>
            <a:r>
              <a:rPr lang="en-US" sz="40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Hoshev</a:t>
            </a:r>
            <a:r>
              <a:rPr lang="en-US" sz="40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(1321)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i="1" dirty="0" smtClean="0"/>
              <a:t>Proposition 63</a:t>
            </a:r>
            <a:r>
              <a:rPr lang="en-US" dirty="0" smtClean="0"/>
              <a:t>: </a:t>
            </a:r>
          </a:p>
          <a:p>
            <a:pPr algn="ctr">
              <a:buNone/>
            </a:pPr>
            <a:r>
              <a:rPr lang="en-US" dirty="0" smtClean="0"/>
              <a:t>If the number of permutations of a given number of different elements is equal to          a given number, then the number of permutations of a set of different elements containing one more number equals             the product of the former number of permutations and the given next number.</a:t>
            </a:r>
          </a:p>
          <a:p>
            <a:pPr algn="ctr">
              <a:spcBef>
                <a:spcPts val="1500"/>
              </a:spcBef>
              <a:buNone/>
            </a:pPr>
            <a:r>
              <a:rPr lang="en-US" i="1" dirty="0" smtClean="0"/>
              <a:t>P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 + 1) = (</a:t>
            </a:r>
            <a:r>
              <a:rPr lang="en-US" i="1" dirty="0" smtClean="0"/>
              <a:t>n</a:t>
            </a:r>
            <a:r>
              <a:rPr lang="en-US" dirty="0" smtClean="0"/>
              <a:t> + 1) × </a:t>
            </a:r>
            <a:r>
              <a:rPr lang="en-US" i="1" dirty="0" smtClean="0"/>
              <a:t>P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pPr algn="ctr">
              <a:spcBef>
                <a:spcPts val="1500"/>
              </a:spcBef>
              <a:buNone/>
            </a:pP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 + 1)! = (</a:t>
            </a:r>
            <a:r>
              <a:rPr lang="en-US" i="1" dirty="0" smtClean="0"/>
              <a:t>n</a:t>
            </a:r>
            <a:r>
              <a:rPr lang="en-US" dirty="0" smtClean="0"/>
              <a:t> + 1) × </a:t>
            </a:r>
            <a:r>
              <a:rPr lang="en-US" i="1" dirty="0" smtClean="0"/>
              <a:t>n</a:t>
            </a:r>
            <a:r>
              <a:rPr lang="en-US" dirty="0" smtClean="0"/>
              <a:t>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Combinations: </a:t>
            </a:r>
            <a:r>
              <a:rPr lang="en-US" b="1" dirty="0" err="1" smtClean="0">
                <a:solidFill>
                  <a:srgbClr val="C00000"/>
                </a:solidFill>
              </a:rPr>
              <a:t>Suśruta’s</a:t>
            </a:r>
            <a:r>
              <a:rPr lang="en-US" b="1" dirty="0" smtClean="0">
                <a:solidFill>
                  <a:srgbClr val="C00000"/>
                </a:solidFill>
              </a:rPr>
              <a:t> six tastes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Medicine can be </a:t>
            </a:r>
          </a:p>
          <a:p>
            <a:pPr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sweet, sour, salty, pungent, bitter, or astringent.</a:t>
            </a:r>
          </a:p>
          <a:p>
            <a:pPr>
              <a:spcBef>
                <a:spcPts val="1500"/>
              </a:spcBef>
              <a:buNone/>
            </a:pPr>
            <a:r>
              <a:rPr lang="en-US" sz="2800" dirty="0" smtClean="0"/>
              <a:t>How many combinations are there </a:t>
            </a:r>
          </a:p>
          <a:p>
            <a:pPr>
              <a:spcBef>
                <a:spcPts val="1000"/>
              </a:spcBef>
              <a:buNone/>
            </a:pPr>
            <a:r>
              <a:rPr lang="en-US" sz="2800" dirty="0" smtClean="0"/>
              <a:t>	when taken one at a time?   	  	 </a:t>
            </a:r>
            <a:r>
              <a:rPr lang="en-US" sz="2800" dirty="0" smtClean="0">
                <a:solidFill>
                  <a:srgbClr val="C00000"/>
                </a:solidFill>
              </a:rPr>
              <a:t>6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	when taken two at a time?   		</a:t>
            </a:r>
            <a:r>
              <a:rPr lang="en-US" sz="2800" dirty="0" smtClean="0">
                <a:solidFill>
                  <a:srgbClr val="C00000"/>
                </a:solidFill>
              </a:rPr>
              <a:t>15</a:t>
            </a:r>
          </a:p>
          <a:p>
            <a:pPr>
              <a:buNone/>
            </a:pPr>
            <a:r>
              <a:rPr lang="en-US" sz="2800" dirty="0" smtClean="0"/>
              <a:t>	when taken three at a time?  	</a:t>
            </a:r>
            <a:r>
              <a:rPr lang="en-US" sz="2800" dirty="0" smtClean="0">
                <a:solidFill>
                  <a:srgbClr val="C00000"/>
                </a:solidFill>
              </a:rPr>
              <a:t>20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	when taken four at a time?		</a:t>
            </a:r>
            <a:r>
              <a:rPr lang="en-US" sz="2800" dirty="0" smtClean="0">
                <a:solidFill>
                  <a:srgbClr val="C00000"/>
                </a:solidFill>
              </a:rPr>
              <a:t>15</a:t>
            </a:r>
          </a:p>
          <a:p>
            <a:pPr>
              <a:buNone/>
            </a:pPr>
            <a:r>
              <a:rPr lang="en-US" sz="2800" dirty="0" smtClean="0"/>
              <a:t>	when taken five at a time?		  </a:t>
            </a:r>
            <a:r>
              <a:rPr lang="en-US" sz="2800" dirty="0" smtClean="0">
                <a:solidFill>
                  <a:srgbClr val="C00000"/>
                </a:solidFill>
              </a:rPr>
              <a:t>6</a:t>
            </a:r>
          </a:p>
          <a:p>
            <a:pPr>
              <a:buNone/>
            </a:pPr>
            <a:r>
              <a:rPr lang="en-US" sz="2800" dirty="0" smtClean="0"/>
              <a:t>	when taken six at a time?		  </a:t>
            </a:r>
            <a:r>
              <a:rPr lang="en-US" sz="2800" dirty="0" smtClean="0">
                <a:solidFill>
                  <a:srgbClr val="C00000"/>
                </a:solidFill>
              </a:rPr>
              <a:t>1</a:t>
            </a: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Varahamihira’s</a:t>
            </a:r>
            <a:r>
              <a:rPr lang="en-US" b="1" dirty="0" smtClean="0">
                <a:solidFill>
                  <a:srgbClr val="C00000"/>
                </a:solidFill>
              </a:rPr>
              <a:t> sixteen ingredients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Varahamihi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1434" y="1600200"/>
            <a:ext cx="63611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Sefer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Yetsirah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(2nd–8th century)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4.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981200"/>
            <a:ext cx="3276600" cy="3868208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1524000"/>
            <a:ext cx="4953000" cy="502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God drew them, combined them, weighed them, interchanged them, and through them produced the whole creation and everything that is destined to be created.</a:t>
            </a:r>
          </a:p>
          <a:p>
            <a:pPr algn="ctr">
              <a:spcBef>
                <a:spcPts val="500"/>
              </a:spcBef>
            </a:pPr>
            <a:r>
              <a:rPr lang="en-US" sz="2400" dirty="0" smtClean="0"/>
              <a:t>     For two letters, he combined       the aleph with all the other letters     in succession, and all the other letters again with aleph; bet with all, and all again with bet; and so the whole series of letters. </a:t>
            </a:r>
          </a:p>
          <a:p>
            <a:pPr algn="ctr">
              <a:spcBef>
                <a:spcPts val="500"/>
              </a:spcBef>
            </a:pPr>
            <a:r>
              <a:rPr lang="en-US" sz="2400" dirty="0" smtClean="0"/>
              <a:t>Thus, there are (22 × 21)/2 = 231 formations in total.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Ramon </a:t>
            </a:r>
            <a:r>
              <a:rPr lang="en-US" b="1" dirty="0" err="1" smtClean="0">
                <a:solidFill>
                  <a:srgbClr val="C00000"/>
                </a:solidFill>
              </a:rPr>
              <a:t>Llull</a:t>
            </a:r>
            <a:r>
              <a:rPr lang="en-US" b="1" dirty="0" smtClean="0">
                <a:solidFill>
                  <a:srgbClr val="C00000"/>
                </a:solidFill>
              </a:rPr>
              <a:t> (c.1232–1315)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Llull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752600"/>
            <a:ext cx="4202599" cy="4267200"/>
          </a:xfrm>
        </p:spPr>
      </p:pic>
      <p:pic>
        <p:nvPicPr>
          <p:cNvPr id="5" name="Picture 4" descr="Kircher9x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676400"/>
            <a:ext cx="4114800" cy="4449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Frans</a:t>
            </a:r>
            <a:r>
              <a:rPr lang="en-US" b="1" dirty="0" smtClean="0">
                <a:solidFill>
                  <a:srgbClr val="C00000"/>
                </a:solidFill>
              </a:rPr>
              <a:t> van </a:t>
            </a:r>
            <a:r>
              <a:rPr lang="en-US" b="1" dirty="0" err="1" smtClean="0">
                <a:solidFill>
                  <a:srgbClr val="C00000"/>
                </a:solidFill>
              </a:rPr>
              <a:t>Schooten</a:t>
            </a:r>
            <a:r>
              <a:rPr lang="en-US" b="1" dirty="0" smtClean="0">
                <a:solidFill>
                  <a:srgbClr val="C00000"/>
                </a:solidFill>
              </a:rPr>
              <a:t> (1657)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All the combinations of four letters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en-US" i="1" dirty="0" smtClean="0"/>
              <a:t>c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All the divisors of 210:</a:t>
            </a:r>
            <a:endParaRPr lang="en-US" dirty="0"/>
          </a:p>
        </p:txBody>
      </p:sp>
      <p:pic>
        <p:nvPicPr>
          <p:cNvPr id="4" name="Picture 3" descr="Schoot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209801"/>
            <a:ext cx="4038600" cy="1563676"/>
          </a:xfrm>
          <a:prstGeom prst="rect">
            <a:avLst/>
          </a:prstGeom>
        </p:spPr>
      </p:pic>
      <p:pic>
        <p:nvPicPr>
          <p:cNvPr id="5" name="Picture 4" descr="Schoote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572000"/>
            <a:ext cx="3581400" cy="1470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Formula for combinations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600" dirty="0" smtClean="0"/>
              <a:t>The number of combinations of </a:t>
            </a:r>
            <a:r>
              <a:rPr lang="en-US" sz="3600" i="1" dirty="0" smtClean="0"/>
              <a:t>k</a:t>
            </a:r>
            <a:r>
              <a:rPr lang="en-US" sz="3600" dirty="0" smtClean="0"/>
              <a:t> objects selected from a set of </a:t>
            </a:r>
            <a:r>
              <a:rPr lang="en-US" sz="3600" i="1" dirty="0" smtClean="0"/>
              <a:t>n</a:t>
            </a:r>
            <a:r>
              <a:rPr lang="en-US" sz="3600" dirty="0" smtClean="0"/>
              <a:t> objects is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CombinForm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200400"/>
            <a:ext cx="7496175" cy="173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Pascal’s triangle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7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1676400"/>
            <a:ext cx="4723553" cy="4525963"/>
          </a:xfrm>
        </p:spPr>
      </p:pic>
      <p:pic>
        <p:nvPicPr>
          <p:cNvPr id="5" name="Picture 4" descr="Fig.7.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286000"/>
            <a:ext cx="2692400" cy="276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Al-</a:t>
            </a:r>
            <a:r>
              <a:rPr lang="en-US" sz="3600" b="1" dirty="0" err="1" smtClean="0">
                <a:solidFill>
                  <a:srgbClr val="C00000"/>
                </a:solidFill>
              </a:rPr>
              <a:t>Karaji</a:t>
            </a:r>
            <a:r>
              <a:rPr lang="en-US" sz="3600" b="1" dirty="0" smtClean="0">
                <a:solidFill>
                  <a:srgbClr val="C00000"/>
                </a:solidFill>
              </a:rPr>
              <a:t> (1007) and </a:t>
            </a:r>
            <a:r>
              <a:rPr lang="en-US" sz="3600" b="1" dirty="0" err="1" smtClean="0">
                <a:solidFill>
                  <a:srgbClr val="C00000"/>
                </a:solidFill>
              </a:rPr>
              <a:t>Ibn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Munim</a:t>
            </a:r>
            <a:r>
              <a:rPr lang="en-US" sz="3600" b="1" dirty="0" smtClean="0">
                <a:solidFill>
                  <a:srgbClr val="C00000"/>
                </a:solidFill>
              </a:rPr>
              <a:t> (c.1200)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3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0999" y="1676400"/>
            <a:ext cx="4278405" cy="4038600"/>
          </a:xfrm>
        </p:spPr>
      </p:pic>
      <p:pic>
        <p:nvPicPr>
          <p:cNvPr id="5" name="Picture 4" descr="Fig.3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676400"/>
            <a:ext cx="3429000" cy="4199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Zhu </a:t>
            </a:r>
            <a:r>
              <a:rPr lang="en-US" b="1" dirty="0" err="1" smtClean="0">
                <a:solidFill>
                  <a:srgbClr val="C00000"/>
                </a:solidFill>
              </a:rPr>
              <a:t>Shijie</a:t>
            </a:r>
            <a:r>
              <a:rPr lang="en-US" b="1" dirty="0" smtClean="0">
                <a:solidFill>
                  <a:srgbClr val="C00000"/>
                </a:solidFill>
              </a:rPr>
              <a:t> (1303)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2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4570" y="1600199"/>
            <a:ext cx="3283830" cy="4872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What is </a:t>
            </a:r>
            <a:r>
              <a:rPr lang="en-US" b="1" dirty="0" err="1" smtClean="0">
                <a:solidFill>
                  <a:srgbClr val="C00000"/>
                </a:solidFill>
              </a:rPr>
              <a:t>Combinatorics</a:t>
            </a:r>
            <a:r>
              <a:rPr lang="en-US" b="1" dirty="0" smtClean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Combinatorics</a:t>
            </a:r>
            <a:r>
              <a:rPr lang="en-US" dirty="0" smtClean="0">
                <a:solidFill>
                  <a:srgbClr val="0070C0"/>
                </a:solidFill>
              </a:rPr>
              <a:t> is concerned with selecting, arranging and counting collections of objects     – for example: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permutations and combinations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graphs and networks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map-</a:t>
            </a:r>
            <a:r>
              <a:rPr lang="en-US" dirty="0" err="1" smtClean="0">
                <a:solidFill>
                  <a:srgbClr val="7030A0"/>
                </a:solidFill>
              </a:rPr>
              <a:t>colouring</a:t>
            </a:r>
            <a:r>
              <a:rPr lang="en-US" dirty="0" smtClean="0">
                <a:solidFill>
                  <a:srgbClr val="7030A0"/>
                </a:solidFill>
              </a:rPr>
              <a:t> problems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problems involving finite sets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latin</a:t>
            </a:r>
            <a:r>
              <a:rPr lang="en-US" dirty="0" smtClean="0">
                <a:solidFill>
                  <a:srgbClr val="7030A0"/>
                </a:solidFill>
              </a:rPr>
              <a:t> squares and </a:t>
            </a:r>
            <a:r>
              <a:rPr lang="en-US" dirty="0" err="1" smtClean="0">
                <a:solidFill>
                  <a:srgbClr val="7030A0"/>
                </a:solidFill>
              </a:rPr>
              <a:t>sudoku</a:t>
            </a:r>
            <a:r>
              <a:rPr lang="en-US" dirty="0" smtClean="0">
                <a:solidFill>
                  <a:srgbClr val="7030A0"/>
                </a:solidFill>
              </a:rPr>
              <a:t> puzzles 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Girolamo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Cardano</a:t>
            </a:r>
            <a:r>
              <a:rPr lang="en-US" b="1" dirty="0" smtClean="0">
                <a:solidFill>
                  <a:srgbClr val="C00000"/>
                </a:solidFill>
              </a:rPr>
              <a:t> (1570)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5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91746" y="1371600"/>
            <a:ext cx="2565148" cy="2590800"/>
          </a:xfrm>
        </p:spPr>
      </p:pic>
      <p:pic>
        <p:nvPicPr>
          <p:cNvPr id="5" name="Picture 4" descr="Fig.7.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200400"/>
            <a:ext cx="6105618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Niccolò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Tartaglia</a:t>
            </a:r>
            <a:r>
              <a:rPr lang="en-US" b="1" dirty="0" smtClean="0">
                <a:solidFill>
                  <a:srgbClr val="C00000"/>
                </a:solidFill>
              </a:rPr>
              <a:t> (1556)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7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7793647" cy="41230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Marin </a:t>
            </a:r>
            <a:r>
              <a:rPr lang="en-US" b="1" dirty="0" err="1" smtClean="0">
                <a:solidFill>
                  <a:srgbClr val="C00000"/>
                </a:solidFill>
              </a:rPr>
              <a:t>Mersenne</a:t>
            </a:r>
            <a:r>
              <a:rPr lang="en-US" b="1" dirty="0" smtClean="0">
                <a:solidFill>
                  <a:srgbClr val="C00000"/>
                </a:solidFill>
              </a:rPr>
              <a:t> (1636)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7.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315200" cy="5453599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Blaise</a:t>
            </a:r>
            <a:r>
              <a:rPr lang="en-US" b="1" dirty="0" smtClean="0">
                <a:solidFill>
                  <a:srgbClr val="C00000"/>
                </a:solidFill>
              </a:rPr>
              <a:t> Pascal (1654/1665)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7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981200"/>
            <a:ext cx="4673572" cy="3820095"/>
          </a:xfrm>
          <a:ln>
            <a:solidFill>
              <a:schemeClr val="tx1"/>
            </a:solidFill>
          </a:ln>
        </p:spPr>
      </p:pic>
      <p:pic>
        <p:nvPicPr>
          <p:cNvPr id="5" name="Picture 4" descr="Fig.7.7(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447800"/>
            <a:ext cx="3122118" cy="48143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Leibniz’s </a:t>
            </a:r>
            <a:r>
              <a:rPr lang="en-US" b="1" i="1" dirty="0" smtClean="0">
                <a:solidFill>
                  <a:srgbClr val="C00000"/>
                </a:solidFill>
              </a:rPr>
              <a:t>De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Arte </a:t>
            </a:r>
            <a:r>
              <a:rPr lang="en-US" b="1" i="1" dirty="0" err="1" smtClean="0">
                <a:solidFill>
                  <a:srgbClr val="C00000"/>
                </a:solidFill>
              </a:rPr>
              <a:t>Combinatoria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(1666)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6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3400" y="1524000"/>
            <a:ext cx="3820345" cy="4700754"/>
          </a:xfrm>
          <a:ln>
            <a:solidFill>
              <a:schemeClr val="tx1"/>
            </a:solidFill>
          </a:ln>
        </p:spPr>
      </p:pic>
      <p:pic>
        <p:nvPicPr>
          <p:cNvPr id="5" name="Picture 4" descr="Fig.6.1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981200"/>
            <a:ext cx="2865967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Kircher’s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Ars</a:t>
            </a:r>
            <a:r>
              <a:rPr lang="en-US" b="1" i="1" dirty="0" smtClean="0">
                <a:solidFill>
                  <a:srgbClr val="C00000"/>
                </a:solidFill>
              </a:rPr>
              <a:t> Magna </a:t>
            </a:r>
            <a:r>
              <a:rPr lang="en-US" b="1" i="1" dirty="0" err="1" smtClean="0">
                <a:solidFill>
                  <a:srgbClr val="C00000"/>
                </a:solidFill>
              </a:rPr>
              <a:t>Sciendi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(1669)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0.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86200" y="1371600"/>
            <a:ext cx="4038600" cy="5271295"/>
          </a:xfrm>
        </p:spPr>
      </p:pic>
      <p:pic>
        <p:nvPicPr>
          <p:cNvPr id="5" name="Picture 4" descr="Kir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133599"/>
            <a:ext cx="2514600" cy="375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Combinatorial dice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d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981200"/>
            <a:ext cx="8229600" cy="2928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De </a:t>
            </a:r>
            <a:r>
              <a:rPr lang="en-US" b="1" dirty="0" err="1" smtClean="0">
                <a:solidFill>
                  <a:srgbClr val="C00000"/>
                </a:solidFill>
              </a:rPr>
              <a:t>Montmort’s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Jeux</a:t>
            </a:r>
            <a:r>
              <a:rPr lang="en-US" b="1" i="1" dirty="0" smtClean="0">
                <a:solidFill>
                  <a:srgbClr val="C00000"/>
                </a:solidFill>
              </a:rPr>
              <a:t> de Hazard </a:t>
            </a:r>
            <a:r>
              <a:rPr lang="en-US" b="1" dirty="0" smtClean="0">
                <a:solidFill>
                  <a:srgbClr val="C00000"/>
                </a:solidFill>
              </a:rPr>
              <a:t>(1708)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6.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8001000" cy="47009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De </a:t>
            </a:r>
            <a:r>
              <a:rPr lang="en-US" sz="3600" b="1" dirty="0" err="1" smtClean="0">
                <a:solidFill>
                  <a:srgbClr val="C00000"/>
                </a:solidFill>
              </a:rPr>
              <a:t>Moivre’s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i="1" dirty="0" smtClean="0">
                <a:solidFill>
                  <a:srgbClr val="C00000"/>
                </a:solidFill>
              </a:rPr>
              <a:t>Doctrine of Chances </a:t>
            </a:r>
            <a:r>
              <a:rPr lang="en-US" sz="3600" b="1" dirty="0" smtClean="0">
                <a:solidFill>
                  <a:srgbClr val="C00000"/>
                </a:solidFill>
              </a:rPr>
              <a:t>(1718)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3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371600"/>
            <a:ext cx="3505200" cy="5243628"/>
          </a:xfrm>
          <a:ln>
            <a:solidFill>
              <a:schemeClr val="tx1"/>
            </a:solidFill>
          </a:ln>
        </p:spPr>
      </p:pic>
      <p:pic>
        <p:nvPicPr>
          <p:cNvPr id="5" name="Picture 4" descr="deMoivr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133600"/>
            <a:ext cx="3339101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Principle of Inclusion–Exclusion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3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810" y="1600200"/>
            <a:ext cx="6912380" cy="4525963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Combinatorics</a:t>
            </a:r>
            <a:r>
              <a:rPr lang="en-US" b="1" i="1" dirty="0" smtClean="0">
                <a:solidFill>
                  <a:srgbClr val="C00000"/>
                </a:solidFill>
              </a:rPr>
              <a:t>: Ancient . . .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Foreword by Ron Graham, former AMS/MAA President</a:t>
            </a:r>
          </a:p>
          <a:p>
            <a:pPr algn="ctr">
              <a:spcBef>
                <a:spcPts val="2000"/>
              </a:spcBef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Part I: Introduction</a:t>
            </a: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Two thousand years of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r>
              <a:rPr lang="en-US" sz="2400" dirty="0" smtClean="0">
                <a:solidFill>
                  <a:srgbClr val="7030A0"/>
                </a:solidFill>
              </a:rPr>
              <a:t>    [Donald E. Knuth] </a:t>
            </a:r>
          </a:p>
          <a:p>
            <a:pPr algn="ctr">
              <a:spcBef>
                <a:spcPts val="2000"/>
              </a:spcBef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Part II: Ancient </a:t>
            </a:r>
            <a:r>
              <a:rPr lang="en-US" sz="3600" dirty="0" err="1" smtClean="0">
                <a:solidFill>
                  <a:srgbClr val="00B050"/>
                </a:solidFill>
              </a:rPr>
              <a:t>Combinatorics</a:t>
            </a:r>
            <a:endParaRPr lang="en-US" sz="36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1.   Indian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endParaRPr lang="en-US" sz="24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2.	 China</a:t>
            </a: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3.   Islamic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endParaRPr lang="en-US" sz="24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4.   Jewish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endParaRPr lang="en-US" sz="24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5.   Renaissance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endParaRPr lang="en-US" sz="24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6.   The origins of modern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endParaRPr lang="en-US" sz="24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7.   The arithmetical triangle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J. Bernoulli’s </a:t>
            </a:r>
            <a:r>
              <a:rPr lang="en-US" b="1" i="1" dirty="0" err="1" smtClean="0">
                <a:solidFill>
                  <a:srgbClr val="C00000"/>
                </a:solidFill>
              </a:rPr>
              <a:t>Ars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Conjectandi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(1713)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7.7(b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524000"/>
            <a:ext cx="3352799" cy="5027871"/>
          </a:xfrm>
          <a:ln>
            <a:solidFill>
              <a:schemeClr val="tx1"/>
            </a:solidFill>
          </a:ln>
        </p:spPr>
      </p:pic>
      <p:pic>
        <p:nvPicPr>
          <p:cNvPr id="5" name="Picture 4" descr="Jakob_Bernoul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905000"/>
            <a:ext cx="38100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Bernoulli numbers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6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086600" cy="4989999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Leonhard Euler (1707–1783)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Eul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752600"/>
            <a:ext cx="5943600" cy="4451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Königsberg</a:t>
            </a:r>
            <a:r>
              <a:rPr lang="en-US" b="1" dirty="0" smtClean="0">
                <a:solidFill>
                  <a:srgbClr val="C00000"/>
                </a:solidFill>
              </a:rPr>
              <a:t> bridges problem (1735)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447800"/>
            <a:ext cx="6248400" cy="50929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Euler’s solution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295400"/>
            <a:ext cx="5715000" cy="2873583"/>
          </a:xfrm>
        </p:spPr>
      </p:pic>
      <p:sp>
        <p:nvSpPr>
          <p:cNvPr id="5" name="TextBox 4"/>
          <p:cNvSpPr txBox="1"/>
          <p:nvPr/>
        </p:nvSpPr>
        <p:spPr>
          <a:xfrm>
            <a:off x="533400" y="4343400"/>
            <a:ext cx="8077200" cy="2372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If the number of bridges is even for all areas, then the journey is possible, starting from any area. </a:t>
            </a:r>
          </a:p>
          <a:p>
            <a:r>
              <a:rPr lang="en-US" sz="2400" i="1" dirty="0"/>
              <a:t>If the number of bridges is odd for exactly two areas, then the journey is possible, starting in one area and ending in the other.</a:t>
            </a:r>
          </a:p>
          <a:p>
            <a:r>
              <a:rPr lang="en-US" sz="2400" i="1" dirty="0" smtClean="0"/>
              <a:t>If the number of bridges is odd for more than two areas, then such a journey is impossible.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Listing’s diagram (1847)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1200"/>
            <a:ext cx="8182506" cy="3114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Hamilton’s </a:t>
            </a:r>
            <a:r>
              <a:rPr lang="en-US" b="1" dirty="0" err="1" smtClean="0">
                <a:solidFill>
                  <a:srgbClr val="C00000"/>
                </a:solidFill>
              </a:rPr>
              <a:t>Icosian</a:t>
            </a:r>
            <a:r>
              <a:rPr lang="en-US" b="1" dirty="0" smtClean="0">
                <a:solidFill>
                  <a:srgbClr val="C00000"/>
                </a:solidFill>
              </a:rPr>
              <a:t> Game (1859)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524000"/>
            <a:ext cx="6254864" cy="50292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Knight’s tour problem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371600"/>
            <a:ext cx="5257800" cy="514527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28603"/>
            <a:ext cx="32766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Euler’s polyhedron formula (1750)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371600"/>
            <a:ext cx="830580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For a polyhedron with </a:t>
            </a:r>
            <a:r>
              <a:rPr lang="en-US" sz="2800" b="1" i="1" dirty="0" smtClean="0"/>
              <a:t>F</a:t>
            </a:r>
            <a:r>
              <a:rPr lang="en-US" sz="2800" b="1" dirty="0" smtClean="0"/>
              <a:t> faces, </a:t>
            </a:r>
            <a:r>
              <a:rPr lang="en-US" sz="2800" b="1" i="1" dirty="0" smtClean="0"/>
              <a:t>V</a:t>
            </a:r>
            <a:r>
              <a:rPr lang="en-US" sz="2800" b="1" dirty="0" smtClean="0"/>
              <a:t> vertices and </a:t>
            </a:r>
            <a:r>
              <a:rPr lang="en-US" sz="2800" b="1" i="1" dirty="0" smtClean="0"/>
              <a:t>E</a:t>
            </a:r>
            <a:r>
              <a:rPr lang="en-US" sz="2800" b="1" dirty="0" smtClean="0"/>
              <a:t> edges:</a:t>
            </a:r>
            <a:r>
              <a:rPr lang="en-US" sz="2400" b="1" dirty="0" smtClean="0"/>
              <a:t> </a:t>
            </a:r>
          </a:p>
          <a:p>
            <a:pPr algn="ctr">
              <a:spcBef>
                <a:spcPts val="500"/>
              </a:spcBef>
            </a:pPr>
            <a:r>
              <a:rPr lang="en-US" sz="3600" b="1" i="1" dirty="0" smtClean="0"/>
              <a:t>F</a:t>
            </a:r>
            <a:r>
              <a:rPr lang="en-US" sz="3600" b="1" dirty="0" smtClean="0"/>
              <a:t> + </a:t>
            </a:r>
            <a:r>
              <a:rPr lang="en-US" sz="3600" b="1" i="1" dirty="0" smtClean="0"/>
              <a:t>V</a:t>
            </a:r>
            <a:r>
              <a:rPr lang="en-US" sz="3600" b="1" dirty="0" smtClean="0"/>
              <a:t> = </a:t>
            </a:r>
            <a:r>
              <a:rPr lang="en-US" sz="3600" b="1" i="1" dirty="0" smtClean="0"/>
              <a:t>E</a:t>
            </a:r>
            <a:r>
              <a:rPr lang="en-US" sz="3600" b="1" dirty="0" smtClean="0"/>
              <a:t> + 2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7" y="2895600"/>
            <a:ext cx="8506726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Counting trees and molecules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47800"/>
            <a:ext cx="6806012" cy="2209800"/>
          </a:xfrm>
        </p:spPr>
      </p:pic>
      <p:pic>
        <p:nvPicPr>
          <p:cNvPr id="5" name="Picture 4" descr="Fig.8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038600"/>
            <a:ext cx="7239000" cy="204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096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              n</a:t>
            </a:r>
            <a:r>
              <a:rPr lang="en-US" dirty="0" smtClean="0"/>
              <a:t>-butane                                                  2-methyl propane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3657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trees with six vertices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. . .  &amp; Modern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Part III: Modern </a:t>
            </a:r>
            <a:r>
              <a:rPr lang="en-US" sz="3600" dirty="0" err="1" smtClean="0">
                <a:solidFill>
                  <a:srgbClr val="00B050"/>
                </a:solidFill>
              </a:rPr>
              <a:t>Combinatorics</a:t>
            </a:r>
            <a:endParaRPr lang="en-US" sz="36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8.    Early graph theory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9.    Partitions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10.  Block designs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11.  Latin squares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12.  Enumeration (18th–20th centuries)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13.  Combinatorial set theory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14.  Modern graph theory</a:t>
            </a:r>
          </a:p>
          <a:p>
            <a:pPr marL="457200" indent="-457200" algn="ctr">
              <a:spcBef>
                <a:spcPts val="2000"/>
              </a:spcBef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Part IV: Aftermath</a:t>
            </a: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A personal view of </a:t>
            </a:r>
            <a:r>
              <a:rPr lang="en-US" sz="2400" dirty="0" err="1" smtClean="0">
                <a:solidFill>
                  <a:srgbClr val="7030A0"/>
                </a:solidFill>
              </a:rPr>
              <a:t>combinatorics</a:t>
            </a:r>
            <a:r>
              <a:rPr lang="en-US" sz="2400" dirty="0" smtClean="0">
                <a:solidFill>
                  <a:srgbClr val="7030A0"/>
                </a:solidFill>
              </a:rPr>
              <a:t>     [Peter J. Cameron]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Sylvester’s chemical trees (1878)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8.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447800"/>
            <a:ext cx="4035439" cy="5029200"/>
          </a:xfrm>
          <a:ln>
            <a:solidFill>
              <a:schemeClr val="tx1"/>
            </a:solidFill>
          </a:ln>
        </p:spPr>
      </p:pic>
      <p:pic>
        <p:nvPicPr>
          <p:cNvPr id="5" name="Picture 4" descr="Sylv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905000"/>
            <a:ext cx="3225106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Lady’s and Gentleman’s Diary </a:t>
            </a:r>
            <a:r>
              <a:rPr lang="en-US" b="1" dirty="0" smtClean="0">
                <a:solidFill>
                  <a:srgbClr val="C00000"/>
                </a:solidFill>
              </a:rPr>
              <a:t>(1850)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0.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81600" y="1524000"/>
            <a:ext cx="3352800" cy="5105400"/>
          </a:xfrm>
        </p:spPr>
      </p:pic>
      <p:pic>
        <p:nvPicPr>
          <p:cNvPr id="5" name="Picture 4" descr="Kirk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905000"/>
            <a:ext cx="3635478" cy="44196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Kirkman’s</a:t>
            </a:r>
            <a:r>
              <a:rPr lang="en-US" b="1" dirty="0" smtClean="0">
                <a:solidFill>
                  <a:srgbClr val="C00000"/>
                </a:solidFill>
              </a:rPr>
              <a:t> ‘Schoolgirls problem’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i="1" dirty="0" smtClean="0"/>
              <a:t>Fifteen young ladies in a school walk out three abreast for seven days in succession: it is required to arrange them daily, so that no two shall walk twice abreast. </a:t>
            </a:r>
            <a:endParaRPr lang="en-US" sz="2800" i="1" dirty="0"/>
          </a:p>
        </p:txBody>
      </p:sp>
      <p:pic>
        <p:nvPicPr>
          <p:cNvPr id="4" name="Picture 3" descr="Schoolgir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276600"/>
            <a:ext cx="7690846" cy="3194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Chinese magic squares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2.2(a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143" y="1586318"/>
            <a:ext cx="5041657" cy="476156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33600"/>
            <a:ext cx="3493657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Iron plate found at Xian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319841" cy="44576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57400"/>
            <a:ext cx="3725487" cy="3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Three </a:t>
            </a:r>
            <a:r>
              <a:rPr lang="en-US" b="1" dirty="0" err="1" smtClean="0">
                <a:solidFill>
                  <a:srgbClr val="C00000"/>
                </a:solidFill>
              </a:rPr>
              <a:t>latin</a:t>
            </a:r>
            <a:r>
              <a:rPr lang="en-US" b="1" dirty="0" smtClean="0">
                <a:solidFill>
                  <a:srgbClr val="C00000"/>
                </a:solidFill>
              </a:rPr>
              <a:t> squares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1.1(a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1524000"/>
            <a:ext cx="1905000" cy="1932103"/>
          </a:xfrm>
        </p:spPr>
      </p:pic>
      <p:pic>
        <p:nvPicPr>
          <p:cNvPr id="5" name="Picture 4" descr="Fig.11.1(b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810000"/>
            <a:ext cx="3102820" cy="2629830"/>
          </a:xfrm>
          <a:prstGeom prst="rect">
            <a:avLst/>
          </a:prstGeom>
        </p:spPr>
      </p:pic>
      <p:pic>
        <p:nvPicPr>
          <p:cNvPr id="6" name="Picture 5" descr="Fig.11.1(c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3733800"/>
            <a:ext cx="4194495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Two 7 × 7 </a:t>
            </a:r>
            <a:r>
              <a:rPr lang="en-US" b="1" dirty="0" err="1" smtClean="0">
                <a:solidFill>
                  <a:srgbClr val="C00000"/>
                </a:solidFill>
              </a:rPr>
              <a:t>latin</a:t>
            </a:r>
            <a:r>
              <a:rPr lang="en-US" b="1" dirty="0" smtClean="0">
                <a:solidFill>
                  <a:srgbClr val="C00000"/>
                </a:solidFill>
              </a:rPr>
              <a:t> squares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1.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51660"/>
            <a:ext cx="4343400" cy="4293761"/>
          </a:xfrm>
        </p:spPr>
      </p:pic>
      <p:pic>
        <p:nvPicPr>
          <p:cNvPr id="5" name="Picture 4" descr="Fish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651660"/>
            <a:ext cx="3505200" cy="4764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Latin square puzzle (1895)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1.16(a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057400"/>
            <a:ext cx="4128516" cy="3894826"/>
          </a:xfrm>
        </p:spPr>
      </p:pic>
      <p:pic>
        <p:nvPicPr>
          <p:cNvPr id="5" name="Picture 4" descr="Fig.11.16(b)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71600"/>
            <a:ext cx="3962400" cy="4799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 in the empty squares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6324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Published (</a:t>
            </a:r>
            <a:r>
              <a:rPr lang="en-US" dirty="0" err="1" smtClean="0"/>
              <a:t>sudoku</a:t>
            </a:r>
            <a:r>
              <a:rPr lang="en-US" dirty="0" smtClean="0"/>
              <a:t>) 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Sixteen court card puzzle (1612)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1.5(b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524000"/>
            <a:ext cx="3419134" cy="4953000"/>
          </a:xfrm>
          <a:ln>
            <a:solidFill>
              <a:schemeClr val="tx1"/>
            </a:solidFill>
          </a:ln>
        </p:spPr>
      </p:pic>
      <p:pic>
        <p:nvPicPr>
          <p:cNvPr id="5" name="Picture 4" descr="card puzz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524000"/>
            <a:ext cx="3674296" cy="490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Euler’s ‘36 officers’ problem (1782)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Arrange thirty-six officers, of six different ranks and from six different regiments, in a square array so that each row and column includes officers of all six ranks and all six regiments.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en-US" dirty="0" smtClean="0"/>
              <a:t>Euler believed that this was impossible. </a:t>
            </a:r>
          </a:p>
          <a:p>
            <a:pPr marL="0" indent="0" algn="ctr">
              <a:spcBef>
                <a:spcPts val="1500"/>
              </a:spcBef>
              <a:buNone/>
            </a:pPr>
            <a:r>
              <a:rPr lang="en-US" dirty="0" smtClean="0"/>
              <a:t>Moreover, he claimed that such a problem is impossible for an </a:t>
            </a:r>
            <a:r>
              <a:rPr lang="en-US" i="1" dirty="0" smtClean="0"/>
              <a:t>n</a:t>
            </a:r>
            <a:r>
              <a:rPr lang="en-US" dirty="0" smtClean="0"/>
              <a:t> x </a:t>
            </a:r>
            <a:r>
              <a:rPr lang="en-US" i="1" dirty="0" smtClean="0"/>
              <a:t>n</a:t>
            </a:r>
            <a:r>
              <a:rPr lang="en-US" dirty="0" smtClean="0"/>
              <a:t> array, when </a:t>
            </a:r>
          </a:p>
          <a:p>
            <a:pPr marL="0" indent="0" algn="ctr">
              <a:buNone/>
            </a:pPr>
            <a:r>
              <a:rPr lang="en-US" i="1" dirty="0" smtClean="0"/>
              <a:t>n</a:t>
            </a:r>
            <a:r>
              <a:rPr lang="en-US" dirty="0" smtClean="0"/>
              <a:t> = 2, 6, 10, 14, 18, . . .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C00000"/>
                </a:solidFill>
              </a:rPr>
              <a:t>I </a:t>
            </a:r>
            <a:r>
              <a:rPr lang="en-US" b="1" i="1" dirty="0" err="1" smtClean="0">
                <a:solidFill>
                  <a:srgbClr val="C00000"/>
                </a:solidFill>
              </a:rPr>
              <a:t>Ching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(c.1100 BC)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0.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447800"/>
            <a:ext cx="5562600" cy="5033639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‘Euler’s spoilers’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7018244" cy="4971256"/>
          </a:xfrm>
        </p:spPr>
      </p:pic>
    </p:spTree>
    <p:extLst>
      <p:ext uri="{BB962C8B-B14F-4D97-AF65-F5344CB8AC3E}">
        <p14:creationId xmlns:p14="http://schemas.microsoft.com/office/powerpoint/2010/main" val="18152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Orthogonal 10 × 10 </a:t>
            </a:r>
            <a:r>
              <a:rPr lang="en-US" sz="3600" b="1" dirty="0" err="1" smtClean="0">
                <a:solidFill>
                  <a:srgbClr val="C00000"/>
                </a:solidFill>
              </a:rPr>
              <a:t>latin</a:t>
            </a:r>
            <a:r>
              <a:rPr lang="en-US" sz="3600" b="1" dirty="0" smtClean="0">
                <a:solidFill>
                  <a:srgbClr val="C00000"/>
                </a:solidFill>
              </a:rPr>
              <a:t> squares (1959)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0.00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5564" y="1447799"/>
            <a:ext cx="4844835" cy="4862845"/>
          </a:xfr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Benjamin Franklin’s amazing square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186"/>
            <a:ext cx="6296025" cy="5580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1275"/>
            <a:ext cx="273117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Paul </a:t>
            </a:r>
            <a:r>
              <a:rPr lang="en-US" b="1" dirty="0" err="1" smtClean="0">
                <a:solidFill>
                  <a:srgbClr val="C00000"/>
                </a:solidFill>
              </a:rPr>
              <a:t>Erd</a:t>
            </a:r>
            <a:r>
              <a:rPr lang="hu-HU" b="1" dirty="0" smtClean="0">
                <a:solidFill>
                  <a:srgbClr val="C00000"/>
                </a:solidFill>
              </a:rPr>
              <a:t>ő</a:t>
            </a:r>
            <a:r>
              <a:rPr lang="en-US" b="1" dirty="0" smtClean="0">
                <a:solidFill>
                  <a:srgbClr val="C00000"/>
                </a:solidFill>
              </a:rPr>
              <a:t>s (1913–1996)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3.4(b)n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447800"/>
            <a:ext cx="3886200" cy="4876573"/>
          </a:xfr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Good Will Hunting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858000" cy="46634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Recent combinatorial prizewinners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Szemered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493835"/>
            <a:ext cx="3849565" cy="4525963"/>
          </a:xfrm>
        </p:spPr>
      </p:pic>
      <p:pic>
        <p:nvPicPr>
          <p:cNvPr id="5" name="Picture 4" descr="Gow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1501585"/>
            <a:ext cx="3657600" cy="4518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172200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 </a:t>
            </a:r>
            <a:r>
              <a:rPr lang="en-US" dirty="0" err="1" smtClean="0"/>
              <a:t>Gowers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6248400"/>
            <a:ext cx="176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Endre</a:t>
            </a:r>
            <a:r>
              <a:rPr lang="en-US" dirty="0" smtClean="0"/>
              <a:t> </a:t>
            </a:r>
            <a:r>
              <a:rPr lang="en-US" dirty="0" err="1" smtClean="0"/>
              <a:t>Szemerédi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Celebrating </a:t>
            </a:r>
            <a:r>
              <a:rPr lang="en-US" b="1" dirty="0" err="1">
                <a:solidFill>
                  <a:srgbClr val="C00000"/>
                </a:solidFill>
              </a:rPr>
              <a:t>C</a:t>
            </a:r>
            <a:r>
              <a:rPr lang="en-US" b="1" dirty="0" err="1" smtClean="0">
                <a:solidFill>
                  <a:srgbClr val="C00000"/>
                </a:solidFill>
              </a:rPr>
              <a:t>ombinatorics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399"/>
            <a:ext cx="4631319" cy="40386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13" y="1524000"/>
            <a:ext cx="3625067" cy="48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Sauveur’s</a:t>
            </a:r>
            <a:r>
              <a:rPr lang="en-US" b="1" dirty="0" smtClean="0">
                <a:solidFill>
                  <a:srgbClr val="C00000"/>
                </a:solidFill>
              </a:rPr>
              <a:t> 7 × 7 </a:t>
            </a:r>
            <a:r>
              <a:rPr lang="en-US" b="1" dirty="0" err="1" smtClean="0">
                <a:solidFill>
                  <a:srgbClr val="C00000"/>
                </a:solidFill>
              </a:rPr>
              <a:t>latin</a:t>
            </a:r>
            <a:r>
              <a:rPr lang="en-US" b="1" dirty="0" smtClean="0">
                <a:solidFill>
                  <a:srgbClr val="C00000"/>
                </a:solidFill>
              </a:rPr>
              <a:t> squares (1710)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1.10r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8034512" cy="401407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Permutations: Vishnu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1.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447800"/>
            <a:ext cx="3505199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Marin </a:t>
            </a:r>
            <a:r>
              <a:rPr lang="en-US" b="1" dirty="0" err="1" smtClean="0">
                <a:solidFill>
                  <a:srgbClr val="C00000"/>
                </a:solidFill>
              </a:rPr>
              <a:t>Mersenne’s</a:t>
            </a:r>
            <a:r>
              <a:rPr lang="en-US" b="1" dirty="0" smtClean="0">
                <a:solidFill>
                  <a:srgbClr val="C00000"/>
                </a:solidFill>
              </a:rPr>
              <a:t> music (1638)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5.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1900" y="1828799"/>
            <a:ext cx="7271499" cy="40088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Sefer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Yetsirah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(2nd–8th century)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Fig.0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8404547" cy="32004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Permutable poetry (1617)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181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 smtClean="0"/>
              <a:t>Tot </a:t>
            </a:r>
            <a:r>
              <a:rPr lang="en-US" b="1" dirty="0" err="1" smtClean="0"/>
              <a:t>tibi</a:t>
            </a:r>
            <a:r>
              <a:rPr lang="en-US" b="1" dirty="0" smtClean="0"/>
              <a:t> </a:t>
            </a:r>
            <a:r>
              <a:rPr lang="en-US" b="1" dirty="0" err="1" smtClean="0"/>
              <a:t>sunt</a:t>
            </a:r>
            <a:r>
              <a:rPr lang="en-US" b="1" dirty="0" smtClean="0"/>
              <a:t> dotes, Virgo, </a:t>
            </a:r>
            <a:r>
              <a:rPr lang="en-US" b="1" dirty="0" err="1" smtClean="0"/>
              <a:t>quot</a:t>
            </a:r>
            <a:r>
              <a:rPr lang="en-US" b="1" dirty="0" smtClean="0"/>
              <a:t> </a:t>
            </a:r>
            <a:r>
              <a:rPr lang="en-US" b="1" dirty="0" err="1" smtClean="0"/>
              <a:t>sidera</a:t>
            </a:r>
            <a:r>
              <a:rPr lang="en-US" b="1" dirty="0" smtClean="0"/>
              <a:t> </a:t>
            </a:r>
            <a:r>
              <a:rPr lang="en-US" b="1" dirty="0" err="1" smtClean="0"/>
              <a:t>caelo</a:t>
            </a:r>
            <a:r>
              <a:rPr lang="en-US" b="1" dirty="0" smtClean="0"/>
              <a:t>.</a:t>
            </a:r>
          </a:p>
          <a:p>
            <a:pPr algn="ctr">
              <a:buNone/>
            </a:pPr>
            <a:r>
              <a:rPr lang="en-US" sz="2000" dirty="0" smtClean="0"/>
              <a:t>(Thou hast as many virtues, O Virgin, as there are stars in heaven.)</a:t>
            </a:r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400" dirty="0" smtClean="0"/>
              <a:t>Tot dotes </a:t>
            </a:r>
            <a:r>
              <a:rPr lang="en-US" sz="2400" dirty="0" err="1" smtClean="0"/>
              <a:t>tibi</a:t>
            </a:r>
            <a:r>
              <a:rPr lang="en-US" sz="2400" dirty="0" smtClean="0"/>
              <a:t>, </a:t>
            </a:r>
            <a:r>
              <a:rPr lang="en-US" sz="2400" dirty="0" err="1" smtClean="0"/>
              <a:t>quot</a:t>
            </a:r>
            <a:r>
              <a:rPr lang="en-US" sz="2400" dirty="0" smtClean="0"/>
              <a:t> </a:t>
            </a:r>
            <a:r>
              <a:rPr lang="en-US" sz="2400" dirty="0" err="1" smtClean="0"/>
              <a:t>caelo</a:t>
            </a:r>
            <a:r>
              <a:rPr lang="en-US" sz="2400" dirty="0" smtClean="0"/>
              <a:t> </a:t>
            </a:r>
            <a:r>
              <a:rPr lang="en-US" sz="2400" dirty="0" err="1" smtClean="0"/>
              <a:t>sunt</a:t>
            </a:r>
            <a:r>
              <a:rPr lang="en-US" sz="2400" dirty="0" smtClean="0"/>
              <a:t> </a:t>
            </a:r>
            <a:r>
              <a:rPr lang="en-US" sz="2400" dirty="0" err="1" smtClean="0"/>
              <a:t>sidera</a:t>
            </a:r>
            <a:r>
              <a:rPr lang="en-US" sz="2400" dirty="0" smtClean="0"/>
              <a:t>, Virgo.</a:t>
            </a:r>
          </a:p>
          <a:p>
            <a:pPr algn="ctr">
              <a:buNone/>
            </a:pPr>
            <a:r>
              <a:rPr lang="en-US" sz="2400" dirty="0" smtClean="0"/>
              <a:t>Dotes tot, </a:t>
            </a:r>
            <a:r>
              <a:rPr lang="en-US" sz="2400" dirty="0" err="1" smtClean="0"/>
              <a:t>caelo</a:t>
            </a:r>
            <a:r>
              <a:rPr lang="en-US" sz="2400" dirty="0" smtClean="0"/>
              <a:t> </a:t>
            </a:r>
            <a:r>
              <a:rPr lang="en-US" sz="2400" dirty="0" err="1" smtClean="0"/>
              <a:t>sunt</a:t>
            </a:r>
            <a:r>
              <a:rPr lang="en-US" sz="2400" dirty="0" smtClean="0"/>
              <a:t> </a:t>
            </a:r>
            <a:r>
              <a:rPr lang="en-US" sz="2400" dirty="0" err="1" smtClean="0"/>
              <a:t>sidera</a:t>
            </a:r>
            <a:r>
              <a:rPr lang="en-US" sz="2400" dirty="0" smtClean="0"/>
              <a:t> </a:t>
            </a:r>
            <a:r>
              <a:rPr lang="en-US" sz="2400" dirty="0" err="1" smtClean="0"/>
              <a:t>quot</a:t>
            </a:r>
            <a:r>
              <a:rPr lang="en-US" sz="2400" dirty="0" smtClean="0"/>
              <a:t>, </a:t>
            </a:r>
            <a:r>
              <a:rPr lang="en-US" sz="2400" dirty="0" err="1" smtClean="0"/>
              <a:t>tibi</a:t>
            </a:r>
            <a:r>
              <a:rPr lang="en-US" sz="2400" dirty="0" smtClean="0"/>
              <a:t> Virgo.</a:t>
            </a:r>
          </a:p>
          <a:p>
            <a:pPr algn="ctr">
              <a:buNone/>
            </a:pPr>
            <a:r>
              <a:rPr lang="en-US" sz="2400" dirty="0" smtClean="0"/>
              <a:t>Dotes, </a:t>
            </a:r>
            <a:r>
              <a:rPr lang="en-US" sz="2400" dirty="0" err="1" smtClean="0"/>
              <a:t>caelo</a:t>
            </a:r>
            <a:r>
              <a:rPr lang="en-US" sz="2400" dirty="0" smtClean="0"/>
              <a:t> </a:t>
            </a:r>
            <a:r>
              <a:rPr lang="en-US" sz="2400" dirty="0" err="1" smtClean="0"/>
              <a:t>sunt</a:t>
            </a:r>
            <a:r>
              <a:rPr lang="en-US" sz="2400" dirty="0" smtClean="0"/>
              <a:t> </a:t>
            </a:r>
            <a:r>
              <a:rPr lang="en-US" sz="2400" dirty="0" err="1" smtClean="0"/>
              <a:t>quot</a:t>
            </a:r>
            <a:r>
              <a:rPr lang="en-US" sz="2400" dirty="0" smtClean="0"/>
              <a:t> </a:t>
            </a:r>
            <a:r>
              <a:rPr lang="en-US" sz="2400" dirty="0" err="1" smtClean="0"/>
              <a:t>sidera</a:t>
            </a:r>
            <a:r>
              <a:rPr lang="en-US" sz="2400" dirty="0" smtClean="0"/>
              <a:t>, Virgo </a:t>
            </a:r>
            <a:r>
              <a:rPr lang="en-US" sz="2400" dirty="0" err="1" smtClean="0"/>
              <a:t>tibi</a:t>
            </a:r>
            <a:r>
              <a:rPr lang="en-US" sz="2400" dirty="0" smtClean="0"/>
              <a:t> tot.</a:t>
            </a:r>
          </a:p>
          <a:p>
            <a:pPr algn="ctr">
              <a:buNone/>
            </a:pPr>
            <a:r>
              <a:rPr lang="en-US" sz="2400" dirty="0" err="1" smtClean="0"/>
              <a:t>Sidera</a:t>
            </a:r>
            <a:r>
              <a:rPr lang="en-US" sz="2400" dirty="0" smtClean="0"/>
              <a:t> </a:t>
            </a:r>
            <a:r>
              <a:rPr lang="en-US" sz="2400" dirty="0" err="1" smtClean="0"/>
              <a:t>quot</a:t>
            </a:r>
            <a:r>
              <a:rPr lang="en-US" sz="2400" dirty="0" smtClean="0"/>
              <a:t> </a:t>
            </a:r>
            <a:r>
              <a:rPr lang="en-US" sz="2400" dirty="0" err="1" smtClean="0"/>
              <a:t>caelo</a:t>
            </a:r>
            <a:r>
              <a:rPr lang="en-US" sz="2400" dirty="0" smtClean="0"/>
              <a:t>, tot </a:t>
            </a:r>
            <a:r>
              <a:rPr lang="en-US" sz="2400" dirty="0" err="1" smtClean="0"/>
              <a:t>sunt</a:t>
            </a:r>
            <a:r>
              <a:rPr lang="en-US" sz="2400" dirty="0" smtClean="0"/>
              <a:t> Virgo </a:t>
            </a:r>
            <a:r>
              <a:rPr lang="en-US" sz="2400" dirty="0" err="1" smtClean="0"/>
              <a:t>tibi</a:t>
            </a:r>
            <a:r>
              <a:rPr lang="en-US" sz="2400" dirty="0" smtClean="0"/>
              <a:t> dotes.</a:t>
            </a:r>
          </a:p>
          <a:p>
            <a:pPr algn="ctr">
              <a:buNone/>
            </a:pPr>
            <a:r>
              <a:rPr lang="en-US" sz="2400" dirty="0" err="1" smtClean="0"/>
              <a:t>Quot</a:t>
            </a:r>
            <a:r>
              <a:rPr lang="en-US" sz="2400" dirty="0" smtClean="0"/>
              <a:t> </a:t>
            </a:r>
            <a:r>
              <a:rPr lang="en-US" sz="2400" dirty="0" err="1" smtClean="0"/>
              <a:t>caelo</a:t>
            </a:r>
            <a:r>
              <a:rPr lang="en-US" sz="2400" dirty="0" smtClean="0"/>
              <a:t> </a:t>
            </a:r>
            <a:r>
              <a:rPr lang="en-US" sz="2400" dirty="0" err="1" smtClean="0"/>
              <a:t>sunt</a:t>
            </a:r>
            <a:r>
              <a:rPr lang="en-US" sz="2400" dirty="0" smtClean="0"/>
              <a:t> </a:t>
            </a:r>
            <a:r>
              <a:rPr lang="en-US" sz="2400" dirty="0" err="1" smtClean="0"/>
              <a:t>sidera</a:t>
            </a:r>
            <a:r>
              <a:rPr lang="en-US" sz="2400" dirty="0" smtClean="0"/>
              <a:t>, tot Virgo </a:t>
            </a:r>
            <a:r>
              <a:rPr lang="en-US" sz="2400" dirty="0" err="1" smtClean="0"/>
              <a:t>tibi</a:t>
            </a:r>
            <a:r>
              <a:rPr lang="en-US" sz="2400" dirty="0" smtClean="0"/>
              <a:t> dotes.</a:t>
            </a:r>
          </a:p>
          <a:p>
            <a:pPr algn="ctr">
              <a:buNone/>
            </a:pPr>
            <a:r>
              <a:rPr lang="en-US" sz="2400" dirty="0" err="1" smtClean="0"/>
              <a:t>Sunt</a:t>
            </a:r>
            <a:r>
              <a:rPr lang="en-US" sz="2400" dirty="0" smtClean="0"/>
              <a:t> dotes Virgo, </a:t>
            </a:r>
            <a:r>
              <a:rPr lang="en-US" sz="2400" dirty="0" err="1" smtClean="0"/>
              <a:t>quot</a:t>
            </a:r>
            <a:r>
              <a:rPr lang="en-US" sz="2400" dirty="0" smtClean="0"/>
              <a:t> </a:t>
            </a:r>
            <a:r>
              <a:rPr lang="en-US" sz="2400" dirty="0" err="1" smtClean="0"/>
              <a:t>sidera</a:t>
            </a:r>
            <a:r>
              <a:rPr lang="en-US" sz="2400" dirty="0" smtClean="0"/>
              <a:t>, tot </a:t>
            </a:r>
            <a:r>
              <a:rPr lang="en-US" sz="2400" dirty="0" err="1" smtClean="0"/>
              <a:t>tibi</a:t>
            </a:r>
            <a:r>
              <a:rPr lang="en-US" sz="2400" dirty="0" smtClean="0"/>
              <a:t> </a:t>
            </a:r>
            <a:r>
              <a:rPr lang="en-US" sz="2400" dirty="0" err="1" smtClean="0"/>
              <a:t>caelo</a:t>
            </a:r>
            <a:r>
              <a:rPr lang="en-US" sz="2400" dirty="0" smtClean="0"/>
              <a:t>.</a:t>
            </a:r>
          </a:p>
          <a:p>
            <a:pPr algn="ctr">
              <a:buNone/>
            </a:pPr>
            <a:r>
              <a:rPr lang="en-US" sz="2400" dirty="0" err="1" smtClean="0"/>
              <a:t>Sunt</a:t>
            </a:r>
            <a:r>
              <a:rPr lang="en-US" sz="2400" dirty="0" smtClean="0"/>
              <a:t> </a:t>
            </a:r>
            <a:r>
              <a:rPr lang="en-US" sz="2400" dirty="0" err="1" smtClean="0"/>
              <a:t>caelo</a:t>
            </a:r>
            <a:r>
              <a:rPr lang="en-US" sz="2400" dirty="0" smtClean="0"/>
              <a:t> tot Virgo </a:t>
            </a:r>
            <a:r>
              <a:rPr lang="en-US" sz="2400" dirty="0" err="1" smtClean="0"/>
              <a:t>tibi</a:t>
            </a:r>
            <a:r>
              <a:rPr lang="en-US" sz="2400" dirty="0" smtClean="0"/>
              <a:t>, </a:t>
            </a:r>
            <a:r>
              <a:rPr lang="en-US" sz="2400" dirty="0" err="1" smtClean="0"/>
              <a:t>quot</a:t>
            </a:r>
            <a:r>
              <a:rPr lang="en-US" sz="2400" dirty="0" smtClean="0"/>
              <a:t> </a:t>
            </a:r>
            <a:r>
              <a:rPr lang="en-US" sz="2400" dirty="0" err="1" smtClean="0"/>
              <a:t>sidera</a:t>
            </a:r>
            <a:r>
              <a:rPr lang="en-US" sz="2400" dirty="0" smtClean="0"/>
              <a:t>, dotes.</a:t>
            </a:r>
          </a:p>
          <a:p>
            <a:pPr algn="ctr">
              <a:spcBef>
                <a:spcPts val="1500"/>
              </a:spcBef>
              <a:buNone/>
            </a:pPr>
            <a:r>
              <a:rPr lang="en-US" sz="2400" i="1" dirty="0" smtClean="0"/>
              <a:t>Dactyl – spondee – spondee – spondee – dactyl – spondee</a:t>
            </a:r>
          </a:p>
          <a:p>
            <a:pPr algn="ctr">
              <a:buNone/>
            </a:pPr>
            <a:r>
              <a:rPr lang="en-US" sz="2400" dirty="0" smtClean="0"/>
              <a:t>(Dum-</a:t>
            </a:r>
            <a:r>
              <a:rPr lang="en-US" sz="2400" dirty="0" err="1" smtClean="0"/>
              <a:t>diddy</a:t>
            </a:r>
            <a:r>
              <a:rPr lang="en-US" sz="2400" dirty="0" smtClean="0"/>
              <a:t> dum-dum </a:t>
            </a:r>
            <a:r>
              <a:rPr lang="en-US" sz="2400" dirty="0" err="1" smtClean="0"/>
              <a:t>dum-dum</a:t>
            </a:r>
            <a:r>
              <a:rPr lang="en-US" sz="2400" dirty="0" smtClean="0"/>
              <a:t> </a:t>
            </a:r>
            <a:r>
              <a:rPr lang="en-US" sz="2400" dirty="0" err="1" smtClean="0"/>
              <a:t>dum-dum</a:t>
            </a:r>
            <a:r>
              <a:rPr lang="en-US" sz="2400" dirty="0" smtClean="0"/>
              <a:t> </a:t>
            </a:r>
            <a:r>
              <a:rPr lang="en-US" sz="2400" dirty="0" err="1" smtClean="0"/>
              <a:t>dum-diddy</a:t>
            </a:r>
            <a:r>
              <a:rPr lang="en-US" sz="2400" dirty="0" smtClean="0"/>
              <a:t> dum-dum)</a:t>
            </a:r>
          </a:p>
          <a:p>
            <a:pPr algn="ctr"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989</Words>
  <Application>Microsoft Office PowerPoint</Application>
  <PresentationFormat>On-screen Show (4:3)</PresentationFormat>
  <Paragraphs>136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The  Mathematics that Counts</vt:lpstr>
      <vt:lpstr>What is Combinatorics?</vt:lpstr>
      <vt:lpstr>Combinatorics: Ancient . . .</vt:lpstr>
      <vt:lpstr>. . .  &amp; Modern</vt:lpstr>
      <vt:lpstr>I Ching (c.1100 BC)</vt:lpstr>
      <vt:lpstr>Permutations: Vishnu</vt:lpstr>
      <vt:lpstr>Marin Mersenne’s music (1638)</vt:lpstr>
      <vt:lpstr>Sefer Yetsirah (2nd–8th century)</vt:lpstr>
      <vt:lpstr>Permutable poetry (1617)</vt:lpstr>
      <vt:lpstr>ben Gerson’s Maasei Hoshev (1321)</vt:lpstr>
      <vt:lpstr>Combinations: Suśruta’s six tastes</vt:lpstr>
      <vt:lpstr>Varahamihira’s sixteen ingredients</vt:lpstr>
      <vt:lpstr>Sefer Yetsirah (2nd–8th century)</vt:lpstr>
      <vt:lpstr>Ramon Llull (c.1232–1315)</vt:lpstr>
      <vt:lpstr>Frans van Schooten (1657)</vt:lpstr>
      <vt:lpstr>Formula for combinations</vt:lpstr>
      <vt:lpstr>Pascal’s triangle</vt:lpstr>
      <vt:lpstr>Al-Karaji (1007) and Ibn Munim (c.1200)</vt:lpstr>
      <vt:lpstr>Zhu Shijie (1303)</vt:lpstr>
      <vt:lpstr>Girolamo Cardano (1570)</vt:lpstr>
      <vt:lpstr>Niccolò Tartaglia (1556)</vt:lpstr>
      <vt:lpstr>Marin Mersenne (1636)</vt:lpstr>
      <vt:lpstr> Blaise Pascal (1654/1665)</vt:lpstr>
      <vt:lpstr>Leibniz’s De Arte Combinatoria (1666)</vt:lpstr>
      <vt:lpstr>Kircher’s Ars Magna Sciendi (1669)</vt:lpstr>
      <vt:lpstr>Combinatorial dice</vt:lpstr>
      <vt:lpstr>De Montmort’s Jeux de Hazard (1708)</vt:lpstr>
      <vt:lpstr>De Moivre’s Doctrine of Chances (1718)</vt:lpstr>
      <vt:lpstr>Principle of Inclusion–Exclusion</vt:lpstr>
      <vt:lpstr>J. Bernoulli’s Ars Conjectandi (1713)</vt:lpstr>
      <vt:lpstr>Bernoulli numbers</vt:lpstr>
      <vt:lpstr>Leonhard Euler (1707–1783)</vt:lpstr>
      <vt:lpstr>Königsberg bridges problem (1735)</vt:lpstr>
      <vt:lpstr>Euler’s solution</vt:lpstr>
      <vt:lpstr>Listing’s diagram (1847)</vt:lpstr>
      <vt:lpstr>Hamilton’s Icosian Game (1859)</vt:lpstr>
      <vt:lpstr>Knight’s tour problem</vt:lpstr>
      <vt:lpstr>Euler’s polyhedron formula (1750)</vt:lpstr>
      <vt:lpstr>Counting trees and molecules</vt:lpstr>
      <vt:lpstr>Sylvester’s chemical trees (1878)</vt:lpstr>
      <vt:lpstr>Lady’s and Gentleman’s Diary (1850)</vt:lpstr>
      <vt:lpstr>Kirkman’s ‘Schoolgirls problem’</vt:lpstr>
      <vt:lpstr>Chinese magic squares</vt:lpstr>
      <vt:lpstr>Iron plate found at Xian</vt:lpstr>
      <vt:lpstr>Three latin squares</vt:lpstr>
      <vt:lpstr>Two 7 × 7 latin squares</vt:lpstr>
      <vt:lpstr>Latin square puzzle (1895)</vt:lpstr>
      <vt:lpstr>Sixteen court card puzzle (1612)</vt:lpstr>
      <vt:lpstr>Euler’s ‘36 officers’ problem (1782)</vt:lpstr>
      <vt:lpstr>‘Euler’s spoilers’</vt:lpstr>
      <vt:lpstr>Orthogonal 10 × 10 latin squares (1959)</vt:lpstr>
      <vt:lpstr>Benjamin Franklin’s amazing square</vt:lpstr>
      <vt:lpstr>Paul Erdős (1913–1996)</vt:lpstr>
      <vt:lpstr>Good Will Hunting</vt:lpstr>
      <vt:lpstr>Recent combinatorial prizewinners</vt:lpstr>
      <vt:lpstr>Celebrating Combinatorics</vt:lpstr>
      <vt:lpstr>PowerPoint Presentation</vt:lpstr>
      <vt:lpstr>Sauveur’s 7 × 7 latin squares (1710)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COMBINATORICS</dc:title>
  <dc:creator>John</dc:creator>
  <cp:lastModifiedBy>Robin</cp:lastModifiedBy>
  <cp:revision>121</cp:revision>
  <dcterms:created xsi:type="dcterms:W3CDTF">2013-09-02T11:09:05Z</dcterms:created>
  <dcterms:modified xsi:type="dcterms:W3CDTF">2013-10-04T19:06:39Z</dcterms:modified>
</cp:coreProperties>
</file>