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57" r:id="rId4"/>
    <p:sldId id="259" r:id="rId5"/>
    <p:sldId id="261" r:id="rId6"/>
    <p:sldId id="260" r:id="rId7"/>
    <p:sldId id="262" r:id="rId8"/>
    <p:sldId id="290" r:id="rId9"/>
    <p:sldId id="263" r:id="rId10"/>
    <p:sldId id="264" r:id="rId11"/>
    <p:sldId id="265" r:id="rId12"/>
    <p:sldId id="267" r:id="rId13"/>
    <p:sldId id="269" r:id="rId14"/>
    <p:sldId id="291" r:id="rId15"/>
    <p:sldId id="268" r:id="rId16"/>
    <p:sldId id="270" r:id="rId17"/>
    <p:sldId id="288" r:id="rId18"/>
    <p:sldId id="272" r:id="rId19"/>
    <p:sldId id="273" r:id="rId20"/>
    <p:sldId id="275" r:id="rId21"/>
    <p:sldId id="292" r:id="rId22"/>
    <p:sldId id="276" r:id="rId23"/>
    <p:sldId id="277" r:id="rId24"/>
    <p:sldId id="278" r:id="rId25"/>
    <p:sldId id="279" r:id="rId26"/>
    <p:sldId id="289" r:id="rId27"/>
    <p:sldId id="281" r:id="rId28"/>
    <p:sldId id="282" r:id="rId29"/>
    <p:sldId id="284" r:id="rId30"/>
    <p:sldId id="286" r:id="rId31"/>
    <p:sldId id="293"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C4E00-8AF4-4014-8B11-99F61BF88BF7}" type="datetimeFigureOut">
              <a:rPr lang="en-GB" smtClean="0"/>
              <a:t>18/06/2014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019AD4-D8E5-490A-BDF0-5244505BE336}" type="slidenum">
              <a:rPr lang="en-GB" smtClean="0"/>
              <a:t>‹#›</a:t>
            </a:fld>
            <a:endParaRPr lang="en-GB"/>
          </a:p>
        </p:txBody>
      </p:sp>
    </p:spTree>
    <p:extLst>
      <p:ext uri="{BB962C8B-B14F-4D97-AF65-F5344CB8AC3E}">
        <p14:creationId xmlns:p14="http://schemas.microsoft.com/office/powerpoint/2010/main" val="337588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6A3F03-F4E5-4AAA-93AF-5BCF1DC3CECF}" type="slidenum">
              <a:rPr lang="en-GB" altLang="en-US">
                <a:solidFill>
                  <a:prstClr val="black"/>
                </a:solidFill>
              </a:rPr>
              <a:pPr/>
              <a:t>16</a:t>
            </a:fld>
            <a:endParaRPr lang="en-GB" altLang="en-US">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GB" altLang="en-US"/>
              <a:t>Virgils’ A-</a:t>
            </a:r>
            <a:r>
              <a:rPr lang="en-GB" altLang="en-US" b="1"/>
              <a:t>NEE – ID</a:t>
            </a:r>
          </a:p>
          <a:p>
            <a:r>
              <a:rPr lang="en-GB" altLang="en-US" b="1"/>
              <a:t>1740 Translation by Mr Pitt</a:t>
            </a:r>
          </a:p>
          <a:p>
            <a:endParaRPr lang="en-GB" altLang="en-US" b="1"/>
          </a:p>
          <a:p>
            <a:r>
              <a:rPr lang="en-GB" altLang="en-US" b="1"/>
              <a:t>SILVER</a:t>
            </a:r>
          </a:p>
          <a:p>
            <a:endParaRPr lang="en-GB" altLang="en-US" b="1"/>
          </a:p>
          <a:p>
            <a:r>
              <a:rPr lang="en-GB" altLang="en-US"/>
              <a:t>“The Silver Splendors trembling o’er the Tides”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DB6DFF2-A74F-4FA4-A1A7-C5D9DC7B862D}" type="datetimeFigureOut">
              <a:rPr lang="en-GB" smtClean="0"/>
              <a:t>18/06/2014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195307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DB6DFF2-A74F-4FA4-A1A7-C5D9DC7B862D}" type="datetimeFigureOut">
              <a:rPr lang="en-GB" smtClean="0"/>
              <a:t>18/06/2014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3965824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DB6DFF2-A74F-4FA4-A1A7-C5D9DC7B862D}" type="datetimeFigureOut">
              <a:rPr lang="en-GB" smtClean="0"/>
              <a:t>18/06/2014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704678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BFC71E-D261-46C3-827D-A696E32C8BF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42114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850840-6C23-4F3F-9F1C-BEDE4042FBB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22001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33E26E-D945-4227-99C4-0379BDB1A40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06281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769ED2-E65A-4C78-95D9-9F7E002DAB4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07732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0C1823-F5BF-40B1-8B43-A06E13C0DC2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4717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06FACE-9112-49A2-89A5-8D8C91AB00E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16341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105F35-3E3C-47C1-B2C8-BF7AD0372C1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38662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64AD55-2A69-42A6-B8D6-18AD401128B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3158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DB6DFF2-A74F-4FA4-A1A7-C5D9DC7B862D}" type="datetimeFigureOut">
              <a:rPr lang="en-GB" smtClean="0"/>
              <a:t>18/06/2014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1814714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8D15AAC-FE94-4D43-B75E-BE8FF639610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38320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860189-E512-4F72-8643-1E99D45DD2F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52634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4EEB1A-E0E5-46DF-AE16-501348BF1FE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7121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B6DFF2-A74F-4FA4-A1A7-C5D9DC7B862D}" type="datetimeFigureOut">
              <a:rPr lang="en-GB" smtClean="0"/>
              <a:t>18/06/2014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637498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DB6DFF2-A74F-4FA4-A1A7-C5D9DC7B862D}" type="datetimeFigureOut">
              <a:rPr lang="en-GB" smtClean="0"/>
              <a:t>18/06/2014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89566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DB6DFF2-A74F-4FA4-A1A7-C5D9DC7B862D}" type="datetimeFigureOut">
              <a:rPr lang="en-GB" smtClean="0"/>
              <a:t>18/06/2014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141877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DB6DFF2-A74F-4FA4-A1A7-C5D9DC7B862D}" type="datetimeFigureOut">
              <a:rPr lang="en-GB" smtClean="0"/>
              <a:t>18/06/2014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2269513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B6DFF2-A74F-4FA4-A1A7-C5D9DC7B862D}" type="datetimeFigureOut">
              <a:rPr lang="en-GB" smtClean="0"/>
              <a:t>18/06/2014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22866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B6DFF2-A74F-4FA4-A1A7-C5D9DC7B862D}" type="datetimeFigureOut">
              <a:rPr lang="en-GB" smtClean="0"/>
              <a:t>18/06/2014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112571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B6DFF2-A74F-4FA4-A1A7-C5D9DC7B862D}" type="datetimeFigureOut">
              <a:rPr lang="en-GB" smtClean="0"/>
              <a:t>18/06/2014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784029-6118-4A52-8FE3-6F1FDD58F842}" type="slidenum">
              <a:rPr lang="en-GB" smtClean="0"/>
              <a:t>‹#›</a:t>
            </a:fld>
            <a:endParaRPr lang="en-GB"/>
          </a:p>
        </p:txBody>
      </p:sp>
    </p:spTree>
    <p:extLst>
      <p:ext uri="{BB962C8B-B14F-4D97-AF65-F5344CB8AC3E}">
        <p14:creationId xmlns:p14="http://schemas.microsoft.com/office/powerpoint/2010/main" val="2331712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6DFF2-A74F-4FA4-A1A7-C5D9DC7B862D}" type="datetimeFigureOut">
              <a:rPr lang="en-GB" smtClean="0"/>
              <a:t>18/06/2014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84029-6118-4A52-8FE3-6F1FDD58F842}" type="slidenum">
              <a:rPr lang="en-GB" smtClean="0"/>
              <a:t>‹#›</a:t>
            </a:fld>
            <a:endParaRPr lang="en-GB"/>
          </a:p>
        </p:txBody>
      </p:sp>
    </p:spTree>
    <p:extLst>
      <p:ext uri="{BB962C8B-B14F-4D97-AF65-F5344CB8AC3E}">
        <p14:creationId xmlns:p14="http://schemas.microsoft.com/office/powerpoint/2010/main" val="103256794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E741752-8FDB-4CEA-9EA9-638E8A52A5DD}"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922682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692696"/>
            <a:ext cx="7772400" cy="1470025"/>
          </a:xfrm>
        </p:spPr>
        <p:txBody>
          <a:bodyPr>
            <a:normAutofit/>
          </a:bodyPr>
          <a:lstStyle/>
          <a:p>
            <a:r>
              <a:rPr lang="en-GB" dirty="0" smtClean="0"/>
              <a:t>Dr Johnson’s House</a:t>
            </a:r>
            <a:r>
              <a:rPr lang="en-GB" dirty="0"/>
              <a:t/>
            </a:r>
            <a:br>
              <a:rPr lang="en-GB" dirty="0"/>
            </a:br>
            <a:r>
              <a:rPr lang="en-GB" dirty="0" smtClean="0"/>
              <a:t>Biography and display</a:t>
            </a:r>
            <a:endParaRPr lang="en-GB" dirty="0"/>
          </a:p>
        </p:txBody>
      </p:sp>
      <p:sp>
        <p:nvSpPr>
          <p:cNvPr id="3" name="Subtitle 2"/>
          <p:cNvSpPr>
            <a:spLocks noGrp="1"/>
          </p:cNvSpPr>
          <p:nvPr>
            <p:ph type="subTitle" idx="1"/>
          </p:nvPr>
        </p:nvSpPr>
        <p:spPr/>
        <p:txBody>
          <a:bodyPr/>
          <a:lstStyle/>
          <a:p>
            <a:r>
              <a:rPr lang="en-GB" dirty="0" smtClean="0">
                <a:solidFill>
                  <a:schemeClr val="tx1"/>
                </a:solidFill>
              </a:rPr>
              <a:t>Morwenna Rae</a:t>
            </a:r>
            <a:br>
              <a:rPr lang="en-GB" dirty="0" smtClean="0">
                <a:solidFill>
                  <a:schemeClr val="tx1"/>
                </a:solidFill>
              </a:rPr>
            </a:br>
            <a:r>
              <a:rPr lang="en-GB" dirty="0" smtClean="0">
                <a:solidFill>
                  <a:schemeClr val="tx1"/>
                </a:solidFill>
              </a:rPr>
              <a:t>Donald Hyde Curator</a:t>
            </a:r>
            <a:br>
              <a:rPr lang="en-GB" dirty="0" smtClean="0">
                <a:solidFill>
                  <a:schemeClr val="tx1"/>
                </a:solidFill>
              </a:rPr>
            </a:br>
            <a:r>
              <a:rPr lang="en-GB" dirty="0" smtClean="0">
                <a:solidFill>
                  <a:schemeClr val="tx1"/>
                </a:solidFill>
              </a:rPr>
              <a:t>Dr Johnson’s House</a:t>
            </a:r>
            <a:endParaRPr lang="en-GB" dirty="0">
              <a:solidFill>
                <a:schemeClr val="tx1"/>
              </a:solidFill>
            </a:endParaRPr>
          </a:p>
        </p:txBody>
      </p:sp>
    </p:spTree>
    <p:extLst>
      <p:ext uri="{BB962C8B-B14F-4D97-AF65-F5344CB8AC3E}">
        <p14:creationId xmlns:p14="http://schemas.microsoft.com/office/powerpoint/2010/main" val="3988072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Samuel Johnson’s Birthplace</a:t>
            </a:r>
            <a:endParaRPr lang="en-GB"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2161" y="0"/>
            <a:ext cx="4651840" cy="6857999"/>
          </a:xfrm>
        </p:spPr>
      </p:pic>
      <p:sp>
        <p:nvSpPr>
          <p:cNvPr id="7" name="Text Placeholder 6"/>
          <p:cNvSpPr>
            <a:spLocks noGrp="1"/>
          </p:cNvSpPr>
          <p:nvPr>
            <p:ph type="body" sz="half" idx="2"/>
          </p:nvPr>
        </p:nvSpPr>
        <p:spPr/>
        <p:txBody>
          <a:bodyPr>
            <a:normAutofit/>
          </a:bodyPr>
          <a:lstStyle/>
          <a:p>
            <a:r>
              <a:rPr lang="en-GB" sz="1800" dirty="0" smtClean="0"/>
              <a:t>Harry Goodwin, 20</a:t>
            </a:r>
            <a:r>
              <a:rPr lang="en-GB" sz="1800" baseline="30000" dirty="0" smtClean="0"/>
              <a:t>th</a:t>
            </a:r>
            <a:r>
              <a:rPr lang="en-GB" sz="1800" dirty="0" smtClean="0"/>
              <a:t> century</a:t>
            </a:r>
            <a:br>
              <a:rPr lang="en-GB" sz="1800" dirty="0" smtClean="0"/>
            </a:br>
            <a:r>
              <a:rPr lang="en-GB" sz="1800" dirty="0" smtClean="0"/>
              <a:t>Oil on board</a:t>
            </a:r>
            <a:endParaRPr lang="en-GB" sz="1800" dirty="0"/>
          </a:p>
        </p:txBody>
      </p:sp>
    </p:spTree>
    <p:extLst>
      <p:ext uri="{BB962C8B-B14F-4D97-AF65-F5344CB8AC3E}">
        <p14:creationId xmlns:p14="http://schemas.microsoft.com/office/powerpoint/2010/main" val="3261474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James Boswell</a:t>
            </a:r>
            <a:endParaRPr lang="en-GB"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8927" y="0"/>
            <a:ext cx="5145074" cy="6858000"/>
          </a:xfrm>
        </p:spPr>
      </p:pic>
      <p:sp>
        <p:nvSpPr>
          <p:cNvPr id="7" name="Text Placeholder 6"/>
          <p:cNvSpPr>
            <a:spLocks noGrp="1"/>
          </p:cNvSpPr>
          <p:nvPr>
            <p:ph type="body" sz="half" idx="2"/>
          </p:nvPr>
        </p:nvSpPr>
        <p:spPr>
          <a:xfrm>
            <a:off x="457200" y="1435100"/>
            <a:ext cx="3250704" cy="4691063"/>
          </a:xfrm>
        </p:spPr>
        <p:txBody>
          <a:bodyPr>
            <a:normAutofit/>
          </a:bodyPr>
          <a:lstStyle/>
          <a:p>
            <a:r>
              <a:rPr lang="en-GB" sz="1800" dirty="0" smtClean="0"/>
              <a:t>W Daniel </a:t>
            </a:r>
            <a:br>
              <a:rPr lang="en-GB" sz="1800" dirty="0" smtClean="0"/>
            </a:br>
            <a:r>
              <a:rPr lang="en-GB" sz="1800" dirty="0" smtClean="0"/>
              <a:t>after George Dance, RA</a:t>
            </a:r>
            <a:br>
              <a:rPr lang="en-GB" sz="1800" dirty="0" smtClean="0"/>
            </a:br>
            <a:r>
              <a:rPr lang="en-GB" sz="1800" dirty="0" smtClean="0"/>
              <a:t>Engraving</a:t>
            </a:r>
            <a:endParaRPr lang="en-GB" sz="1800" dirty="0"/>
          </a:p>
        </p:txBody>
      </p:sp>
    </p:spTree>
    <p:extLst>
      <p:ext uri="{BB962C8B-B14F-4D97-AF65-F5344CB8AC3E}">
        <p14:creationId xmlns:p14="http://schemas.microsoft.com/office/powerpoint/2010/main" val="3044128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smtClean="0"/>
              <a:t>Portrait of a man </a:t>
            </a:r>
            <a:br>
              <a:rPr lang="en-GB" sz="2800" dirty="0" smtClean="0"/>
            </a:br>
            <a:r>
              <a:rPr lang="en-GB" sz="2800" dirty="0" smtClean="0"/>
              <a:t>(reputed to be Francis Barber</a:t>
            </a:r>
            <a:r>
              <a:rPr lang="en-GB" dirty="0" smtClean="0"/>
              <a:t>)</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31284" y="1"/>
            <a:ext cx="4499993" cy="6858000"/>
          </a:xfrm>
        </p:spPr>
      </p:pic>
      <p:sp>
        <p:nvSpPr>
          <p:cNvPr id="5" name="Text Placeholder 4"/>
          <p:cNvSpPr>
            <a:spLocks noGrp="1"/>
          </p:cNvSpPr>
          <p:nvPr>
            <p:ph type="body" sz="half" idx="2"/>
          </p:nvPr>
        </p:nvSpPr>
        <p:spPr/>
        <p:txBody>
          <a:bodyPr>
            <a:normAutofit/>
          </a:bodyPr>
          <a:lstStyle/>
          <a:p>
            <a:r>
              <a:rPr lang="en-GB" sz="1800" dirty="0" smtClean="0"/>
              <a:t>After Sir Joshua Reynolds</a:t>
            </a:r>
            <a:br>
              <a:rPr lang="en-GB" sz="1800" dirty="0" smtClean="0"/>
            </a:br>
            <a:r>
              <a:rPr lang="en-GB" sz="1800" dirty="0" smtClean="0"/>
              <a:t>Oil on canvas</a:t>
            </a:r>
            <a:endParaRPr lang="en-GB" sz="1800" dirty="0"/>
          </a:p>
        </p:txBody>
      </p:sp>
    </p:spTree>
    <p:extLst>
      <p:ext uri="{BB962C8B-B14F-4D97-AF65-F5344CB8AC3E}">
        <p14:creationId xmlns:p14="http://schemas.microsoft.com/office/powerpoint/2010/main" val="23986644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085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Robert </a:t>
            </a:r>
            <a:r>
              <a:rPr lang="en-GB" sz="2800" dirty="0" err="1" smtClean="0"/>
              <a:t>Dodsley</a:t>
            </a:r>
            <a:endParaRPr lang="en-GB" sz="2800" dirty="0"/>
          </a:p>
        </p:txBody>
      </p:sp>
      <p:sp>
        <p:nvSpPr>
          <p:cNvPr id="6" name="Text Placeholder 5"/>
          <p:cNvSpPr>
            <a:spLocks noGrp="1"/>
          </p:cNvSpPr>
          <p:nvPr>
            <p:ph type="body" sz="half" idx="2"/>
          </p:nvPr>
        </p:nvSpPr>
        <p:spPr/>
        <p:txBody>
          <a:bodyPr>
            <a:normAutofit/>
          </a:bodyPr>
          <a:lstStyle/>
          <a:p>
            <a:r>
              <a:rPr lang="en-GB" sz="1800" dirty="0" smtClean="0"/>
              <a:t>After Sir Joshua Reynolds</a:t>
            </a:r>
            <a:br>
              <a:rPr lang="en-GB" sz="1800" dirty="0" smtClean="0"/>
            </a:br>
            <a:r>
              <a:rPr lang="en-GB" sz="1800" dirty="0" smtClean="0"/>
              <a:t>18</a:t>
            </a:r>
            <a:r>
              <a:rPr lang="en-GB" sz="1800" baseline="30000" dirty="0" smtClean="0"/>
              <a:t>th</a:t>
            </a:r>
            <a:r>
              <a:rPr lang="en-GB" sz="1800" dirty="0" smtClean="0"/>
              <a:t> century</a:t>
            </a:r>
            <a:br>
              <a:rPr lang="en-GB" sz="1800" dirty="0" smtClean="0"/>
            </a:br>
            <a:r>
              <a:rPr lang="en-GB" sz="1800" dirty="0" smtClean="0"/>
              <a:t>Oil canvas</a:t>
            </a:r>
            <a:endParaRPr lang="en-GB" sz="1800"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43238" y="273050"/>
            <a:ext cx="4575374" cy="5853113"/>
          </a:xfrm>
        </p:spPr>
      </p:pic>
    </p:spTree>
    <p:extLst>
      <p:ext uri="{BB962C8B-B14F-4D97-AF65-F5344CB8AC3E}">
        <p14:creationId xmlns:p14="http://schemas.microsoft.com/office/powerpoint/2010/main" val="3240132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26847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Marked page (not ours)"/>
          <p:cNvPicPr>
            <a:picLocks noChangeAspect="1" noChangeArrowheads="1"/>
          </p:cNvPicPr>
          <p:nvPr/>
        </p:nvPicPr>
        <p:blipFill>
          <a:blip r:embed="rId3" cstate="print">
            <a:clrChange>
              <a:clrFrom>
                <a:srgbClr val="F5F7E9"/>
              </a:clrFrom>
              <a:clrTo>
                <a:srgbClr val="F5F7E9">
                  <a:alpha val="0"/>
                </a:srgbClr>
              </a:clrTo>
            </a:clrChange>
            <a:extLst>
              <a:ext uri="{28A0092B-C50C-407E-A947-70E740481C1C}">
                <a14:useLocalDpi xmlns:a14="http://schemas.microsoft.com/office/drawing/2010/main" val="0"/>
              </a:ext>
            </a:extLst>
          </a:blip>
          <a:srcRect/>
          <a:stretch>
            <a:fillRect/>
          </a:stretch>
        </p:blipFill>
        <p:spPr bwMode="auto">
          <a:xfrm>
            <a:off x="1968500" y="-46038"/>
            <a:ext cx="5208588" cy="6950076"/>
          </a:xfrm>
          <a:prstGeom prst="rect">
            <a:avLst/>
          </a:prstGeom>
          <a:noFill/>
          <a:extLst>
            <a:ext uri="{909E8E84-426E-40DD-AFC4-6F175D3DCCD1}">
              <a14:hiddenFill xmlns:a14="http://schemas.microsoft.com/office/drawing/2010/main">
                <a:solidFill>
                  <a:srgbClr val="FFFFFF"/>
                </a:solidFill>
              </a14:hiddenFill>
            </a:ext>
          </a:extLst>
        </p:spPr>
      </p:pic>
      <p:sp>
        <p:nvSpPr>
          <p:cNvPr id="111619" name="AutoShape 3"/>
          <p:cNvSpPr>
            <a:spLocks noChangeArrowheads="1"/>
          </p:cNvSpPr>
          <p:nvPr/>
        </p:nvSpPr>
        <p:spPr bwMode="auto">
          <a:xfrm>
            <a:off x="6948488" y="4149725"/>
            <a:ext cx="1622425" cy="360363"/>
          </a:xfrm>
          <a:prstGeom prst="wedgeRectCallout">
            <a:avLst>
              <a:gd name="adj1" fmla="val -252935"/>
              <a:gd name="adj2" fmla="val -42313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GB" altLang="en-US" b="1">
                <a:solidFill>
                  <a:srgbClr val="000000"/>
                </a:solidFill>
              </a:rPr>
              <a:t>silver</a:t>
            </a:r>
          </a:p>
        </p:txBody>
      </p:sp>
      <p:sp>
        <p:nvSpPr>
          <p:cNvPr id="111620" name="AutoShape 4"/>
          <p:cNvSpPr>
            <a:spLocks noChangeArrowheads="1"/>
          </p:cNvSpPr>
          <p:nvPr/>
        </p:nvSpPr>
        <p:spPr bwMode="auto">
          <a:xfrm>
            <a:off x="7521575" y="1916113"/>
            <a:ext cx="1622425" cy="720725"/>
          </a:xfrm>
          <a:prstGeom prst="wedgeRectCallout">
            <a:avLst>
              <a:gd name="adj1" fmla="val -143347"/>
              <a:gd name="adj2" fmla="val 6123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GB" altLang="en-US" b="1">
                <a:solidFill>
                  <a:srgbClr val="000000"/>
                </a:solidFill>
              </a:rPr>
              <a:t>Marks end of quotation</a:t>
            </a:r>
          </a:p>
        </p:txBody>
      </p:sp>
      <p:sp>
        <p:nvSpPr>
          <p:cNvPr id="111621" name="AutoShape 5"/>
          <p:cNvSpPr>
            <a:spLocks noChangeArrowheads="1"/>
          </p:cNvSpPr>
          <p:nvPr/>
        </p:nvSpPr>
        <p:spPr bwMode="auto">
          <a:xfrm>
            <a:off x="179388" y="260350"/>
            <a:ext cx="1622425" cy="720725"/>
          </a:xfrm>
          <a:prstGeom prst="wedgeRectCallout">
            <a:avLst>
              <a:gd name="adj1" fmla="val 125148"/>
              <a:gd name="adj2" fmla="val 21674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GB" altLang="en-US" b="1">
                <a:solidFill>
                  <a:srgbClr val="000000"/>
                </a:solidFill>
              </a:rPr>
              <a:t>Marks start of quotation</a:t>
            </a:r>
          </a:p>
        </p:txBody>
      </p:sp>
      <p:sp>
        <p:nvSpPr>
          <p:cNvPr id="111622" name="AutoShape 6"/>
          <p:cNvSpPr>
            <a:spLocks noChangeArrowheads="1"/>
          </p:cNvSpPr>
          <p:nvPr/>
        </p:nvSpPr>
        <p:spPr bwMode="auto">
          <a:xfrm>
            <a:off x="250825" y="2781300"/>
            <a:ext cx="1622425" cy="647700"/>
          </a:xfrm>
          <a:prstGeom prst="wedgeRectCallout">
            <a:avLst>
              <a:gd name="adj1" fmla="val 94227"/>
              <a:gd name="adj2" fmla="val -93139"/>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GB" altLang="en-US" b="1">
                <a:solidFill>
                  <a:srgbClr val="000000"/>
                </a:solidFill>
              </a:rPr>
              <a:t>First letter in margin</a:t>
            </a:r>
          </a:p>
        </p:txBody>
      </p:sp>
    </p:spTree>
    <p:extLst>
      <p:ext uri="{BB962C8B-B14F-4D97-AF65-F5344CB8AC3E}">
        <p14:creationId xmlns:p14="http://schemas.microsoft.com/office/powerpoint/2010/main" val="908607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0199" y="1621146"/>
            <a:ext cx="7843801" cy="5229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7" y="-27384"/>
            <a:ext cx="3710864" cy="5509579"/>
          </a:xfrm>
          <a:prstGeom prst="rect">
            <a:avLst/>
          </a:prstGeom>
        </p:spPr>
      </p:pic>
    </p:spTree>
    <p:extLst>
      <p:ext uri="{BB962C8B-B14F-4D97-AF65-F5344CB8AC3E}">
        <p14:creationId xmlns:p14="http://schemas.microsoft.com/office/powerpoint/2010/main" val="860491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25902" r="-876"/>
          <a:stretch/>
        </p:blipFill>
        <p:spPr>
          <a:xfrm>
            <a:off x="2051720" y="0"/>
            <a:ext cx="5246000" cy="6858000"/>
          </a:xfrm>
        </p:spPr>
      </p:pic>
    </p:spTree>
    <p:extLst>
      <p:ext uri="{BB962C8B-B14F-4D97-AF65-F5344CB8AC3E}">
        <p14:creationId xmlns:p14="http://schemas.microsoft.com/office/powerpoint/2010/main" val="555121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56" y="-4014"/>
            <a:ext cx="4882815" cy="686201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0"/>
            <a:ext cx="4493021" cy="6858000"/>
          </a:xfrm>
          <a:prstGeom prst="rect">
            <a:avLst/>
          </a:prstGeom>
        </p:spPr>
      </p:pic>
    </p:spTree>
    <p:extLst>
      <p:ext uri="{BB962C8B-B14F-4D97-AF65-F5344CB8AC3E}">
        <p14:creationId xmlns:p14="http://schemas.microsoft.com/office/powerpoint/2010/main" val="3334003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066" y="620688"/>
            <a:ext cx="4248472" cy="577013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620688"/>
            <a:ext cx="4280489" cy="5760640"/>
          </a:xfrm>
          <a:prstGeom prst="rect">
            <a:avLst/>
          </a:prstGeom>
        </p:spPr>
      </p:pic>
    </p:spTree>
    <p:extLst>
      <p:ext uri="{BB962C8B-B14F-4D97-AF65-F5344CB8AC3E}">
        <p14:creationId xmlns:p14="http://schemas.microsoft.com/office/powerpoint/2010/main" val="23404247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48"/>
            <a:ext cx="9144000" cy="685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323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t>David Garrick</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67375"/>
            <a:ext cx="4499992" cy="314728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855" y="1052736"/>
            <a:ext cx="3438144" cy="54772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95936"/>
            <a:ext cx="3851920" cy="226206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0952" t="16881" b="26836"/>
          <a:stretch/>
        </p:blipFill>
        <p:spPr>
          <a:xfrm>
            <a:off x="3248147" y="3140968"/>
            <a:ext cx="3422072" cy="2092037"/>
          </a:xfrm>
          <a:prstGeom prst="rect">
            <a:avLst/>
          </a:prstGeom>
        </p:spPr>
      </p:pic>
    </p:spTree>
    <p:extLst>
      <p:ext uri="{BB962C8B-B14F-4D97-AF65-F5344CB8AC3E}">
        <p14:creationId xmlns:p14="http://schemas.microsoft.com/office/powerpoint/2010/main" val="12282575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5696" y="5085184"/>
            <a:ext cx="5486400" cy="566738"/>
          </a:xfrm>
        </p:spPr>
        <p:txBody>
          <a:bodyPr>
            <a:noAutofit/>
          </a:bodyPr>
          <a:lstStyle/>
          <a:p>
            <a:r>
              <a:rPr lang="en-GB" sz="2800" dirty="0" smtClean="0"/>
              <a:t>Garrick and Mrs Pritchard in Macbeth</a:t>
            </a:r>
            <a:endParaRPr lang="en-GB" sz="2800" dirty="0"/>
          </a:p>
        </p:txBody>
      </p:sp>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388" r="3388"/>
          <a:stretch>
            <a:fillRect/>
          </a:stretch>
        </p:blipFill>
        <p:spPr/>
      </p:pic>
      <p:sp>
        <p:nvSpPr>
          <p:cNvPr id="5" name="Text Placeholder 4"/>
          <p:cNvSpPr>
            <a:spLocks noGrp="1"/>
          </p:cNvSpPr>
          <p:nvPr>
            <p:ph type="body" sz="half" idx="2"/>
          </p:nvPr>
        </p:nvSpPr>
        <p:spPr>
          <a:xfrm>
            <a:off x="1763688" y="5661248"/>
            <a:ext cx="5486400" cy="804862"/>
          </a:xfrm>
        </p:spPr>
        <p:txBody>
          <a:bodyPr>
            <a:normAutofit/>
          </a:bodyPr>
          <a:lstStyle/>
          <a:p>
            <a:r>
              <a:rPr lang="en-GB" sz="1800" dirty="0" smtClean="0"/>
              <a:t>Valentine Green after </a:t>
            </a:r>
            <a:r>
              <a:rPr lang="en-GB" sz="1800" dirty="0" err="1" smtClean="0"/>
              <a:t>Zoffany</a:t>
            </a:r>
            <a:r>
              <a:rPr lang="en-GB" sz="1800" dirty="0" smtClean="0"/>
              <a:t>, 1776</a:t>
            </a:r>
            <a:br>
              <a:rPr lang="en-GB" sz="1800" dirty="0" smtClean="0"/>
            </a:br>
            <a:r>
              <a:rPr lang="en-GB" sz="1800" dirty="0" smtClean="0"/>
              <a:t>Engraving</a:t>
            </a:r>
            <a:endParaRPr lang="en-GB" sz="1800" dirty="0"/>
          </a:p>
        </p:txBody>
      </p:sp>
    </p:spTree>
    <p:extLst>
      <p:ext uri="{BB962C8B-B14F-4D97-AF65-F5344CB8AC3E}">
        <p14:creationId xmlns:p14="http://schemas.microsoft.com/office/powerpoint/2010/main" val="18742091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2800" dirty="0" smtClean="0"/>
              <a:t>Mr Garrick as Richard III</a:t>
            </a:r>
            <a:endParaRPr lang="en-GB" sz="2800" dirty="0"/>
          </a:p>
        </p:txBody>
      </p:sp>
      <p:sp>
        <p:nvSpPr>
          <p:cNvPr id="8" name="Text Placeholder 7"/>
          <p:cNvSpPr>
            <a:spLocks noGrp="1"/>
          </p:cNvSpPr>
          <p:nvPr>
            <p:ph type="body" sz="half" idx="2"/>
          </p:nvPr>
        </p:nvSpPr>
        <p:spPr/>
        <p:txBody>
          <a:bodyPr>
            <a:normAutofit/>
          </a:bodyPr>
          <a:lstStyle/>
          <a:p>
            <a:r>
              <a:rPr lang="en-GB" sz="1800" dirty="0" smtClean="0"/>
              <a:t>J Dixon after N Dance, 1772</a:t>
            </a:r>
            <a:br>
              <a:rPr lang="en-GB" sz="1800" dirty="0" smtClean="0"/>
            </a:br>
            <a:r>
              <a:rPr lang="en-GB" sz="1800" dirty="0" smtClean="0"/>
              <a:t>Engraving</a:t>
            </a:r>
            <a:endParaRPr lang="en-GB"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16632"/>
            <a:ext cx="4158224" cy="6624405"/>
          </a:xfrm>
          <a:prstGeom prst="rect">
            <a:avLst/>
          </a:prstGeom>
        </p:spPr>
      </p:pic>
    </p:spTree>
    <p:extLst>
      <p:ext uri="{BB962C8B-B14F-4D97-AF65-F5344CB8AC3E}">
        <p14:creationId xmlns:p14="http://schemas.microsoft.com/office/powerpoint/2010/main" val="2043740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26" y="1556792"/>
            <a:ext cx="4824536" cy="337426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3872" y="620688"/>
            <a:ext cx="3881031" cy="5489848"/>
          </a:xfrm>
          <a:prstGeom prst="rect">
            <a:avLst/>
          </a:prstGeom>
        </p:spPr>
      </p:pic>
    </p:spTree>
    <p:extLst>
      <p:ext uri="{BB962C8B-B14F-4D97-AF65-F5344CB8AC3E}">
        <p14:creationId xmlns:p14="http://schemas.microsoft.com/office/powerpoint/2010/main" val="2805470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896" y="107682"/>
            <a:ext cx="4158224" cy="6624405"/>
          </a:xfrm>
          <a:prstGeom prst="rect">
            <a:avLst/>
          </a:prstGeom>
        </p:spPr>
      </p:pic>
    </p:spTree>
    <p:extLst>
      <p:ext uri="{BB962C8B-B14F-4D97-AF65-F5344CB8AC3E}">
        <p14:creationId xmlns:p14="http://schemas.microsoft.com/office/powerpoint/2010/main" val="3552424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Elizabeth Johnson</a:t>
            </a:r>
            <a:endParaRPr lang="en-GB" sz="2800" dirty="0"/>
          </a:p>
        </p:txBody>
      </p:sp>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7124" b="17124"/>
          <a:stretch>
            <a:fillRect/>
          </a:stretch>
        </p:blipFill>
        <p:spPr/>
      </p:pic>
      <p:sp>
        <p:nvSpPr>
          <p:cNvPr id="3" name="Text Placeholder 2"/>
          <p:cNvSpPr>
            <a:spLocks noGrp="1"/>
          </p:cNvSpPr>
          <p:nvPr>
            <p:ph type="body" sz="half" idx="2"/>
          </p:nvPr>
        </p:nvSpPr>
        <p:spPr/>
        <p:txBody>
          <a:bodyPr>
            <a:normAutofit/>
          </a:bodyPr>
          <a:lstStyle/>
          <a:p>
            <a:r>
              <a:rPr lang="en-GB" sz="1800" dirty="0" smtClean="0"/>
              <a:t>Unknown artist, c. 1735</a:t>
            </a:r>
            <a:br>
              <a:rPr lang="en-GB" sz="1800" dirty="0" smtClean="0"/>
            </a:br>
            <a:r>
              <a:rPr lang="en-GB" sz="1800" dirty="0" smtClean="0"/>
              <a:t>Photograph of oil on canvas</a:t>
            </a:r>
            <a:endParaRPr lang="en-GB" sz="1800" dirty="0"/>
          </a:p>
        </p:txBody>
      </p:sp>
    </p:spTree>
    <p:extLst>
      <p:ext uri="{BB962C8B-B14F-4D97-AF65-F5344CB8AC3E}">
        <p14:creationId xmlns:p14="http://schemas.microsoft.com/office/powerpoint/2010/main" val="2497287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96" y="-30297"/>
            <a:ext cx="8229600" cy="1143000"/>
          </a:xfrm>
        </p:spPr>
        <p:txBody>
          <a:bodyPr/>
          <a:lstStyle/>
          <a:p>
            <a:r>
              <a:rPr lang="en-GB" dirty="0" smtClean="0"/>
              <a:t>Elizabeth Carter</a:t>
            </a:r>
            <a:endParaRPr lang="en-GB"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601" b="2390"/>
          <a:stretch/>
        </p:blipFill>
        <p:spPr>
          <a:xfrm>
            <a:off x="-14890" y="908720"/>
            <a:ext cx="2930705" cy="500769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1873" y="3429000"/>
            <a:ext cx="2355726" cy="31409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142" y="908720"/>
            <a:ext cx="3543858" cy="472514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800" y="1171034"/>
            <a:ext cx="1991219" cy="2420888"/>
          </a:xfrm>
          <a:prstGeom prst="rect">
            <a:avLst/>
          </a:prstGeom>
        </p:spPr>
      </p:pic>
    </p:spTree>
    <p:extLst>
      <p:ext uri="{BB962C8B-B14F-4D97-AF65-F5344CB8AC3E}">
        <p14:creationId xmlns:p14="http://schemas.microsoft.com/office/powerpoint/2010/main" val="6918597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178696" cy="1162050"/>
          </a:xfrm>
        </p:spPr>
        <p:txBody>
          <a:bodyPr/>
          <a:lstStyle/>
          <a:p>
            <a:r>
              <a:rPr lang="en-GB" sz="2800" dirty="0" smtClean="0"/>
              <a:t>Edward Cave </a:t>
            </a:r>
            <a:br>
              <a:rPr lang="en-GB" sz="2800" dirty="0" smtClean="0"/>
            </a:br>
            <a:r>
              <a:rPr lang="en-GB" dirty="0" smtClean="0"/>
              <a:t>(1691 – 1754)</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9952" y="188640"/>
            <a:ext cx="4716016" cy="6288021"/>
          </a:xfrm>
        </p:spPr>
      </p:pic>
      <p:sp>
        <p:nvSpPr>
          <p:cNvPr id="5" name="Text Placeholder 4"/>
          <p:cNvSpPr>
            <a:spLocks noGrp="1"/>
          </p:cNvSpPr>
          <p:nvPr>
            <p:ph type="body" sz="half" idx="2"/>
          </p:nvPr>
        </p:nvSpPr>
        <p:spPr/>
        <p:txBody>
          <a:bodyPr/>
          <a:lstStyle/>
          <a:p>
            <a:r>
              <a:rPr lang="en-GB" dirty="0" smtClean="0"/>
              <a:t>Unknown artist</a:t>
            </a:r>
            <a:br>
              <a:rPr lang="en-GB" dirty="0" smtClean="0"/>
            </a:br>
            <a:r>
              <a:rPr lang="en-GB" dirty="0" smtClean="0"/>
              <a:t>Oil on canvas</a:t>
            </a:r>
            <a:endParaRPr lang="en-GB" dirty="0"/>
          </a:p>
        </p:txBody>
      </p:sp>
    </p:spTree>
    <p:extLst>
      <p:ext uri="{BB962C8B-B14F-4D97-AF65-F5344CB8AC3E}">
        <p14:creationId xmlns:p14="http://schemas.microsoft.com/office/powerpoint/2010/main" val="37133645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1" y="0"/>
            <a:ext cx="9144000" cy="6858000"/>
          </a:xfrm>
        </p:spPr>
      </p:pic>
    </p:spTree>
    <p:extLst>
      <p:ext uri="{BB962C8B-B14F-4D97-AF65-F5344CB8AC3E}">
        <p14:creationId xmlns:p14="http://schemas.microsoft.com/office/powerpoint/2010/main" val="1873533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35" y="426174"/>
            <a:ext cx="8797535" cy="1993191"/>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501008"/>
            <a:ext cx="4298976" cy="322423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350" y="3501008"/>
            <a:ext cx="4298976" cy="3224232"/>
          </a:xfrm>
          <a:prstGeom prst="rect">
            <a:avLst/>
          </a:prstGeom>
        </p:spPr>
      </p:pic>
    </p:spTree>
    <p:extLst>
      <p:ext uri="{BB962C8B-B14F-4D97-AF65-F5344CB8AC3E}">
        <p14:creationId xmlns:p14="http://schemas.microsoft.com/office/powerpoint/2010/main" val="476838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066" y="620688"/>
            <a:ext cx="4248472" cy="577013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620688"/>
            <a:ext cx="4280489" cy="5760640"/>
          </a:xfrm>
          <a:prstGeom prst="rect">
            <a:avLst/>
          </a:prstGeom>
        </p:spPr>
      </p:pic>
    </p:spTree>
    <p:extLst>
      <p:ext uri="{BB962C8B-B14F-4D97-AF65-F5344CB8AC3E}">
        <p14:creationId xmlns:p14="http://schemas.microsoft.com/office/powerpoint/2010/main" val="3504881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2288" y="4293096"/>
            <a:ext cx="5486400" cy="1152128"/>
          </a:xfrm>
        </p:spPr>
        <p:txBody>
          <a:bodyPr>
            <a:noAutofit/>
          </a:bodyPr>
          <a:lstStyle/>
          <a:p>
            <a:r>
              <a:rPr lang="en-GB" sz="1800" dirty="0" smtClean="0"/>
              <a:t/>
            </a:r>
            <a:br>
              <a:rPr lang="en-GB" sz="1800" dirty="0" smtClean="0"/>
            </a:br>
            <a:r>
              <a:rPr lang="en-GB" sz="3200" dirty="0" smtClean="0"/>
              <a:t>Dr Johnson’s House </a:t>
            </a:r>
            <a:r>
              <a:rPr lang="en-GB" sz="1800" dirty="0" smtClean="0"/>
              <a:t/>
            </a:r>
            <a:br>
              <a:rPr lang="en-GB" sz="1800" dirty="0" smtClean="0"/>
            </a:br>
            <a:r>
              <a:rPr lang="en-GB" sz="1800" dirty="0" smtClean="0"/>
              <a:t>17 Gough Square, London, EC4A 3DE</a:t>
            </a:r>
            <a:r>
              <a:rPr lang="en-GB" sz="1800" dirty="0"/>
              <a:t> </a:t>
            </a:r>
            <a:r>
              <a:rPr lang="en-GB" sz="1800" dirty="0" smtClean="0"/>
              <a:t>   www.drjohnsonshouse.org</a:t>
            </a:r>
            <a:endParaRPr lang="en-GB" sz="1800" dirty="0"/>
          </a:p>
        </p:txBody>
      </p:sp>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5103" b="25103"/>
          <a:stretch>
            <a:fillRect/>
          </a:stretch>
        </p:blipFill>
        <p:spPr>
          <a:xfrm>
            <a:off x="1763688" y="188640"/>
            <a:ext cx="5486400" cy="4114800"/>
          </a:xfrm>
        </p:spPr>
      </p:pic>
      <p:sp>
        <p:nvSpPr>
          <p:cNvPr id="6" name="Text Placeholder 5"/>
          <p:cNvSpPr>
            <a:spLocks noGrp="1"/>
          </p:cNvSpPr>
          <p:nvPr>
            <p:ph type="body" sz="half" idx="2"/>
          </p:nvPr>
        </p:nvSpPr>
        <p:spPr>
          <a:xfrm>
            <a:off x="1763688" y="5589240"/>
            <a:ext cx="6192688" cy="1092894"/>
          </a:xfrm>
        </p:spPr>
        <p:txBody>
          <a:bodyPr>
            <a:noAutofit/>
          </a:bodyPr>
          <a:lstStyle/>
          <a:p>
            <a:r>
              <a:rPr lang="en-GB" sz="2000" dirty="0" smtClean="0"/>
              <a:t>Open  Monday – Saturday, 11am-5pm</a:t>
            </a:r>
          </a:p>
          <a:p>
            <a:r>
              <a:rPr lang="en-GB" sz="2000" dirty="0" smtClean="0"/>
              <a:t>Late night opening tonight, 18 June 2014, 6pm –  8pm</a:t>
            </a:r>
            <a:endParaRPr lang="en-GB" sz="2000" dirty="0"/>
          </a:p>
        </p:txBody>
      </p:sp>
    </p:spTree>
    <p:extLst>
      <p:ext uri="{BB962C8B-B14F-4D97-AF65-F5344CB8AC3E}">
        <p14:creationId xmlns:p14="http://schemas.microsoft.com/office/powerpoint/2010/main" val="71107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394720" cy="1162050"/>
          </a:xfrm>
        </p:spPr>
        <p:txBody>
          <a:bodyPr>
            <a:noAutofit/>
          </a:bodyPr>
          <a:lstStyle/>
          <a:p>
            <a:r>
              <a:rPr lang="en-GB" sz="3200" dirty="0" smtClean="0"/>
              <a:t>17 Gough Square</a:t>
            </a:r>
            <a:br>
              <a:rPr lang="en-GB" sz="3200" dirty="0" smtClean="0"/>
            </a:br>
            <a:r>
              <a:rPr lang="en-GB" sz="3200" dirty="0" smtClean="0"/>
              <a:t> </a:t>
            </a:r>
            <a:r>
              <a:rPr lang="en-GB" sz="2800" dirty="0" smtClean="0"/>
              <a:t>c. 1900</a:t>
            </a:r>
            <a:endParaRPr lang="en-GB" sz="28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3792" y="313012"/>
            <a:ext cx="4326640" cy="6253594"/>
          </a:xfrm>
        </p:spPr>
      </p:pic>
    </p:spTree>
    <p:extLst>
      <p:ext uri="{BB962C8B-B14F-4D97-AF65-F5344CB8AC3E}">
        <p14:creationId xmlns:p14="http://schemas.microsoft.com/office/powerpoint/2010/main" val="1025215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7504" y="141767"/>
            <a:ext cx="4169742" cy="521744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2852936"/>
            <a:ext cx="4332466" cy="3819139"/>
          </a:xfrm>
          <a:prstGeom prst="rect">
            <a:avLst/>
          </a:prstGeom>
        </p:spPr>
      </p:pic>
    </p:spTree>
    <p:extLst>
      <p:ext uri="{BB962C8B-B14F-4D97-AF65-F5344CB8AC3E}">
        <p14:creationId xmlns:p14="http://schemas.microsoft.com/office/powerpoint/2010/main" val="3211634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smtClean="0"/>
              <a:t>Cecil Harmsworth</a:t>
            </a:r>
            <a:endParaRPr lang="en-GB"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01877" y="938543"/>
            <a:ext cx="4058555" cy="5307341"/>
          </a:xfrm>
        </p:spPr>
      </p:pic>
    </p:spTree>
    <p:extLst>
      <p:ext uri="{BB962C8B-B14F-4D97-AF65-F5344CB8AC3E}">
        <p14:creationId xmlns:p14="http://schemas.microsoft.com/office/powerpoint/2010/main" val="3319911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048672"/>
          </a:xfrm>
        </p:spPr>
        <p:txBody>
          <a:bodyPr>
            <a:normAutofit fontScale="92500"/>
          </a:bodyPr>
          <a:lstStyle/>
          <a:p>
            <a:pPr marL="0" indent="0">
              <a:buNone/>
            </a:pPr>
            <a:r>
              <a:rPr lang="en-GB" dirty="0" smtClean="0"/>
              <a:t>From </a:t>
            </a:r>
            <a:r>
              <a:rPr lang="en-GB" dirty="0"/>
              <a:t>the first, the intention was that the House should never come to be regarded as a Museum or as an emporium of irrelevant 18th-century bric-a-brac. It was to be a Johnson House open wide to his admirers and available for occasional tea parties and more robust festivities. A house without fun and laughter and good talk could never be regarded, it was felt, as a suitable memorial to the man who shook laughter out of you whether you willed it or not and who lived to stretch his legs under the table and “have his talk out</a:t>
            </a:r>
            <a:r>
              <a:rPr lang="en-GB" dirty="0" smtClean="0"/>
              <a:t>”.</a:t>
            </a:r>
            <a:br>
              <a:rPr lang="en-GB" dirty="0" smtClean="0"/>
            </a:br>
            <a:r>
              <a:rPr lang="en-GB" dirty="0" smtClean="0"/>
              <a:t/>
            </a:r>
            <a:br>
              <a:rPr lang="en-GB" dirty="0" smtClean="0"/>
            </a:br>
            <a:r>
              <a:rPr lang="en-GB" i="1" dirty="0" smtClean="0"/>
              <a:t>Cecil Harmsworth, 1944</a:t>
            </a:r>
            <a:endParaRPr lang="en-GB" i="1" dirty="0"/>
          </a:p>
        </p:txBody>
      </p:sp>
    </p:spTree>
    <p:extLst>
      <p:ext uri="{BB962C8B-B14F-4D97-AF65-F5344CB8AC3E}">
        <p14:creationId xmlns:p14="http://schemas.microsoft.com/office/powerpoint/2010/main" val="3478969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18159" y="1844824"/>
            <a:ext cx="5220072" cy="348004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8680"/>
            <a:ext cx="3744741" cy="5633864"/>
          </a:xfrm>
          <a:prstGeom prst="rect">
            <a:avLst/>
          </a:prstGeom>
        </p:spPr>
      </p:pic>
    </p:spTree>
    <p:extLst>
      <p:ext uri="{BB962C8B-B14F-4D97-AF65-F5344CB8AC3E}">
        <p14:creationId xmlns:p14="http://schemas.microsoft.com/office/powerpoint/2010/main" val="2677737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2800" dirty="0" smtClean="0"/>
              <a:t>Samuel Johnson</a:t>
            </a:r>
            <a:endParaRPr lang="en-GB"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7209" y="-42161"/>
            <a:ext cx="5366792" cy="6900161"/>
          </a:xfrm>
        </p:spPr>
      </p:pic>
      <p:sp>
        <p:nvSpPr>
          <p:cNvPr id="9" name="Text Placeholder 8"/>
          <p:cNvSpPr>
            <a:spLocks noGrp="1"/>
          </p:cNvSpPr>
          <p:nvPr>
            <p:ph type="body" sz="half" idx="2"/>
          </p:nvPr>
        </p:nvSpPr>
        <p:spPr/>
        <p:txBody>
          <a:bodyPr>
            <a:normAutofit/>
          </a:bodyPr>
          <a:lstStyle/>
          <a:p>
            <a:r>
              <a:rPr lang="en-GB" sz="1800" dirty="0" smtClean="0"/>
              <a:t>After John Opie, 19</a:t>
            </a:r>
            <a:r>
              <a:rPr lang="en-GB" sz="1800" baseline="30000" dirty="0" smtClean="0"/>
              <a:t>th</a:t>
            </a:r>
            <a:r>
              <a:rPr lang="en-GB" sz="1800" dirty="0" smtClean="0"/>
              <a:t> century</a:t>
            </a:r>
            <a:br>
              <a:rPr lang="en-GB" sz="1800" dirty="0" smtClean="0"/>
            </a:br>
            <a:r>
              <a:rPr lang="en-GB" sz="1800" dirty="0" smtClean="0"/>
              <a:t>Oil on canvas</a:t>
            </a:r>
            <a:endParaRPr lang="en-GB" sz="1800" dirty="0"/>
          </a:p>
        </p:txBody>
      </p:sp>
    </p:spTree>
    <p:extLst>
      <p:ext uri="{BB962C8B-B14F-4D97-AF65-F5344CB8AC3E}">
        <p14:creationId xmlns:p14="http://schemas.microsoft.com/office/powerpoint/2010/main" val="189836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1232</TotalTime>
  <Words>241</Words>
  <Application>Microsoft Office PowerPoint</Application>
  <PresentationFormat>On-screen Show (4:3)</PresentationFormat>
  <Paragraphs>39</Paragraphs>
  <Slides>31</Slides>
  <Notes>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Default Design</vt:lpstr>
      <vt:lpstr>Dr Johnson’s House Biography and display</vt:lpstr>
      <vt:lpstr>PowerPoint Presentation</vt:lpstr>
      <vt:lpstr>PowerPoint Presentation</vt:lpstr>
      <vt:lpstr>17 Gough Square  c. 1900</vt:lpstr>
      <vt:lpstr>PowerPoint Presentation</vt:lpstr>
      <vt:lpstr>Cecil Harmsworth</vt:lpstr>
      <vt:lpstr>PowerPoint Presentation</vt:lpstr>
      <vt:lpstr>PowerPoint Presentation</vt:lpstr>
      <vt:lpstr>Samuel Johnson</vt:lpstr>
      <vt:lpstr>Samuel Johnson’s Birthplace</vt:lpstr>
      <vt:lpstr>James Boswell</vt:lpstr>
      <vt:lpstr>Portrait of a man  (reputed to be Francis Barber)</vt:lpstr>
      <vt:lpstr>PowerPoint Presentation</vt:lpstr>
      <vt:lpstr>Robert Dodsley</vt:lpstr>
      <vt:lpstr>PowerPoint Presentation</vt:lpstr>
      <vt:lpstr>PowerPoint Presentation</vt:lpstr>
      <vt:lpstr>PowerPoint Presentation</vt:lpstr>
      <vt:lpstr>PowerPoint Presentation</vt:lpstr>
      <vt:lpstr>PowerPoint Presentation</vt:lpstr>
      <vt:lpstr>PowerPoint Presentation</vt:lpstr>
      <vt:lpstr>David Garrick</vt:lpstr>
      <vt:lpstr>Garrick and Mrs Pritchard in Macbeth</vt:lpstr>
      <vt:lpstr>Mr Garrick as Richard III</vt:lpstr>
      <vt:lpstr>PowerPoint Presentation</vt:lpstr>
      <vt:lpstr>PowerPoint Presentation</vt:lpstr>
      <vt:lpstr>Elizabeth Johnson</vt:lpstr>
      <vt:lpstr>Elizabeth Carter</vt:lpstr>
      <vt:lpstr>Edward Cave  (1691 – 1754)</vt:lpstr>
      <vt:lpstr>PowerPoint Presentation</vt:lpstr>
      <vt:lpstr>PowerPoint Presentation</vt:lpstr>
      <vt:lpstr> Dr Johnson’s House  17 Gough Square, London, EC4A 3DE    www.drjohnsonshouse.org</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Johnson’s House</dc:title>
  <dc:creator>Curator</dc:creator>
  <cp:lastModifiedBy>Morwenna</cp:lastModifiedBy>
  <cp:revision>23</cp:revision>
  <dcterms:created xsi:type="dcterms:W3CDTF">2014-06-12T15:43:12Z</dcterms:created>
  <dcterms:modified xsi:type="dcterms:W3CDTF">2014-06-18T13:03:47Z</dcterms:modified>
</cp:coreProperties>
</file>