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  <p:sldId id="269" r:id="rId12"/>
    <p:sldId id="270" r:id="rId13"/>
    <p:sldId id="271" r:id="rId14"/>
    <p:sldId id="272" r:id="rId15"/>
    <p:sldId id="273" r:id="rId16"/>
    <p:sldId id="275" r:id="rId17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E7E"/>
    <a:srgbClr val="7AB83B"/>
    <a:srgbClr val="1B6B1D"/>
    <a:srgbClr val="BF8634"/>
    <a:srgbClr val="B48634"/>
    <a:srgbClr val="FFFFFF"/>
    <a:srgbClr val="000000"/>
    <a:srgbClr val="CC6600"/>
    <a:srgbClr val="0102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E8B6-0C82-4FFA-AF26-13ADFB4C7DA8}" type="datetimeFigureOut">
              <a:rPr lang="en-US" smtClean="0"/>
              <a:pPr/>
              <a:t>10/10/2010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0422C-6706-4DA2-B84E-71F3960214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C9733-4B0D-4ABF-8309-5FD411EAA002}" type="datetimeFigureOut">
              <a:rPr lang="en-US" smtClean="0"/>
              <a:pPr/>
              <a:t>10/10/2010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57D4A-D89F-4786-885A-684394C204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A7430-6A96-49A4-AA7A-794ECDF8C603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D4A-D89F-4786-885A-684394C204E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6B003-0018-42AB-8633-74F05A90794B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9350" cy="3721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BDDCA-EDE6-47BB-8C3C-E673A8C98D7A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2EEA1-BC6A-44AF-BF82-07490C00F06C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366E9-4C63-4C64-82E6-C4C3D5D616C0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D4A-D89F-4786-885A-684394C204E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7D4A-D89F-4786-885A-684394C204E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E5B7A-ABB6-4538-BE3F-23B6DD3405FD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E613A-1013-4505-A2BD-1918DD44A05D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B037A-AD41-4A26-8405-D1B3B112C015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7CDCE-30BD-456C-94F6-73B0126BC33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4ABE5-BA88-47C2-98F8-4F0310D7E01D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B037A-AD41-4A26-8405-D1B3B112C015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B4CD1-4717-44D8-AB41-335B26F7E076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8675" y="750888"/>
            <a:ext cx="5000625" cy="3751262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60009-38AE-48A5-B560-FE415D45B089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792088"/>
          </a:xfrm>
          <a:gradFill>
            <a:gsLst>
              <a:gs pos="100000">
                <a:srgbClr val="7AB83B"/>
              </a:gs>
              <a:gs pos="99000">
                <a:srgbClr val="C00000">
                  <a:alpha val="0"/>
                </a:srgbClr>
              </a:gs>
            </a:gsLst>
          </a:gradFill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28868"/>
            <a:ext cx="8640960" cy="1000132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27D7-3571-4416-ADC4-7E74624120ED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491880" y="638132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8EF24512-6C3C-4C21-A66B-8D83C957D2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520" y="105273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b="1" i="1" dirty="0" smtClean="0">
                <a:solidFill>
                  <a:srgbClr val="622E7E"/>
                </a:solidFill>
                <a:latin typeface="Verdana" pitchFamily="34" charset="0"/>
              </a:rPr>
              <a:t>“Towards better policies through shared investment research”</a:t>
            </a:r>
            <a:endParaRPr lang="en-US" sz="1600" b="1" i="1" dirty="0">
              <a:solidFill>
                <a:srgbClr val="622E7E"/>
              </a:solidFill>
              <a:latin typeface="Verdana" pitchFamily="34" charset="0"/>
            </a:endParaRPr>
          </a:p>
        </p:txBody>
      </p:sp>
      <p:pic>
        <p:nvPicPr>
          <p:cNvPr id="14" name="Picture 13" descr="Coin (no text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00192" y="3429000"/>
            <a:ext cx="2592288" cy="1593214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908720"/>
            <a:ext cx="1621984" cy="5377800"/>
          </a:xfrm>
          <a:gradFill flip="none" rotWithShape="1">
            <a:gsLst>
              <a:gs pos="100000">
                <a:srgbClr val="7AB83B"/>
              </a:gs>
              <a:gs pos="99000">
                <a:srgbClr val="C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908720"/>
            <a:ext cx="6984776" cy="5377800"/>
          </a:xfrm>
        </p:spPr>
        <p:txBody>
          <a:bodyPr vert="eaVert"/>
          <a:lstStyle>
            <a:lvl2pPr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q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2BE3-432E-42BF-BCC7-CCC4C45E0DC2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24512-6C3C-4C21-A66B-8D83C957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14422"/>
            <a:ext cx="8640960" cy="5143536"/>
          </a:xfrm>
        </p:spPr>
        <p:txBody>
          <a:bodyPr/>
          <a:lstStyle>
            <a:lvl1pPr>
              <a:buClr>
                <a:srgbClr val="622E7E"/>
              </a:buClr>
              <a:defRPr/>
            </a:lvl1pPr>
            <a:lvl2pPr>
              <a:buClr>
                <a:srgbClr val="622E7E"/>
              </a:buClr>
              <a:buFont typeface="Wingdings" pitchFamily="2" charset="2"/>
              <a:buChar char="Ø"/>
              <a:defRPr/>
            </a:lvl2pPr>
            <a:lvl3pPr>
              <a:buClr>
                <a:srgbClr val="622E7E"/>
              </a:buClr>
              <a:buFont typeface="Wingdings" pitchFamily="2" charset="2"/>
              <a:buChar char="q"/>
              <a:defRPr/>
            </a:lvl3pPr>
            <a:lvl4pPr>
              <a:buClr>
                <a:srgbClr val="622E7E"/>
              </a:buClr>
              <a:defRPr/>
            </a:lvl4pPr>
            <a:lvl5pPr>
              <a:buClr>
                <a:srgbClr val="622E7E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62389"/>
            <a:ext cx="8640960" cy="646331"/>
          </a:xfrm>
          <a:prstGeom prst="rect">
            <a:avLst/>
          </a:prstGeom>
          <a:gradFill>
            <a:gsLst>
              <a:gs pos="100000">
                <a:srgbClr val="7AB83B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noFill/>
            <a:bevel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A1E1-3C29-4BC4-BE2D-F05C5610DF3D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24512-6C3C-4C21-A66B-8D83C957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2389"/>
            <a:ext cx="8640960" cy="646331"/>
          </a:xfrm>
          <a:gradFill>
            <a:gsLst>
              <a:gs pos="100000">
                <a:srgbClr val="7AB83B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noFill/>
            <a:bevel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5710" cy="5000660"/>
          </a:xfr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Ø"/>
              <a:defRPr sz="2400"/>
            </a:lvl2pPr>
            <a:lvl3pPr>
              <a:buFont typeface="Wingdings" pitchFamily="2" charset="2"/>
              <a:buChar char="q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85860"/>
            <a:ext cx="4252344" cy="5000660"/>
          </a:xfr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Ø"/>
              <a:defRPr sz="2400"/>
            </a:lvl2pPr>
            <a:lvl3pPr>
              <a:buFont typeface="Wingdings" pitchFamily="2" charset="2"/>
              <a:buChar char="q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853A-9418-4747-824A-26EAB146AD59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24512-6C3C-4C21-A66B-8D83C957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7AB83B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noFill/>
            <a:bevel/>
          </a:ln>
          <a:effectLst/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85860"/>
            <a:ext cx="424847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000240"/>
            <a:ext cx="4248472" cy="4286280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q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85860"/>
            <a:ext cx="4214272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000240"/>
            <a:ext cx="4214273" cy="4286280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q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D4C-4E78-49DA-B1C4-89E896C3A857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24512-6C3C-4C21-A66B-8D83C957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377"/>
            <a:ext cx="8640960" cy="680343"/>
          </a:xfrm>
          <a:gradFill>
            <a:gsLst>
              <a:gs pos="100000">
                <a:srgbClr val="7AB83B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noFill/>
          </a:ln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02F4-A2A1-4D2A-A5C9-E2D281D98BF3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24512-6C3C-4C21-A66B-8D83C957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8EAF-4F48-4D44-8B7B-57953DAA5EBA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24512-6C3C-4C21-A66B-8D83C957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018744"/>
            <a:ext cx="3008313" cy="8386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285728"/>
            <a:ext cx="5143536" cy="60007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928802"/>
            <a:ext cx="3000396" cy="4357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E16D-5BC3-4B89-A397-362ED7E58539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24512-6C3C-4C21-A66B-8D83C957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19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4A59-BF75-43CB-A9C0-49D1B0367B56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24512-6C3C-4C21-A66B-8D83C957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q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1AA5-8B49-46FC-AEBD-341D4CD589EC}" type="datetime3">
              <a:rPr lang="en-US" smtClean="0"/>
              <a:pPr/>
              <a:t>10 October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24512-6C3C-4C21-A66B-8D83C957D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21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1406" y="71462"/>
            <a:ext cx="9001156" cy="6786538"/>
          </a:xfrm>
          <a:prstGeom prst="roundRect">
            <a:avLst>
              <a:gd name="adj" fmla="val 30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6331"/>
          </a:xfrm>
          <a:prstGeom prst="rect">
            <a:avLst/>
          </a:prstGeom>
          <a:gradFill>
            <a:gsLst>
              <a:gs pos="100000">
                <a:srgbClr val="7AB83B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noFill/>
            <a:bevel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14422"/>
            <a:ext cx="864096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715272" y="6593096"/>
            <a:ext cx="129234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cy-GB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Z/Yen Group 2010</a:t>
            </a:r>
            <a:endParaRPr lang="en-US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sz="10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199628" y="6525344"/>
            <a:ext cx="16928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cy-GB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Z/Yen Group Limited 2010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E920-8D3F-40CD-BDDD-3F444D4560E6}" type="datetime3">
              <a:rPr lang="en-US" smtClean="0"/>
              <a:pPr/>
              <a:t>10 October 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4512-6C3C-4C21-A66B-8D83C957D2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ndon_accord_leaf_RGB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11780" y="332656"/>
            <a:ext cx="515804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22E7E"/>
        </a:buClr>
        <a:buFont typeface="Arial" pitchFamily="34" charset="0"/>
        <a:buChar char="♦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22E7E"/>
        </a:buClr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22E7E"/>
        </a:buClr>
        <a:buFont typeface="Wingdings" pitchFamily="2" charset="2"/>
        <a:buChar char="q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22E7E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22E7E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10.xml"/><Relationship Id="rId7" Type="http://schemas.openxmlformats.org/officeDocument/2006/relationships/hyperlink" Target="http://www.csfi.org.uk/home.htm" TargetMode="Externa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16.xml"/><Relationship Id="rId7" Type="http://schemas.openxmlformats.org/officeDocument/2006/relationships/hyperlink" Target="http://www.csfi.org.uk/home.htm" TargetMode="Externa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11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76672"/>
            <a:ext cx="8215370" cy="584775"/>
          </a:xfrm>
        </p:spPr>
        <p:txBody>
          <a:bodyPr/>
          <a:lstStyle/>
          <a:p>
            <a:pPr eaLnBrk="1" hangingPunct="1"/>
            <a:r>
              <a:rPr lang="en-GB" sz="3200" dirty="0" smtClean="0"/>
              <a:t>Autumn Conference 2010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700808"/>
            <a:ext cx="8715436" cy="142876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</a:rPr>
              <a:t>Environmental, Social &amp; Governance Data and Intellectual Property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5859" y="3240269"/>
            <a:ext cx="1274213" cy="1412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755576" y="3356992"/>
          <a:ext cx="2101015" cy="962014"/>
        </p:xfrm>
        <a:graphic>
          <a:graphicData uri="http://schemas.openxmlformats.org/presentationml/2006/ole">
            <p:oleObj spid="_x0000_s1026" r:id="rId5" imgW="1249524" imgH="571671" progId="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085184"/>
            <a:ext cx="1207992" cy="11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5383"/>
            <a:ext cx="8640960" cy="646331"/>
          </a:xfrm>
        </p:spPr>
        <p:txBody>
          <a:bodyPr/>
          <a:lstStyle/>
          <a:p>
            <a:r>
              <a:rPr lang="en-GB" dirty="0" smtClean="0"/>
              <a:t>Behind </a:t>
            </a:r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043608" y="1556792"/>
          <a:ext cx="1571625" cy="723900"/>
        </p:xfrm>
        <a:graphic>
          <a:graphicData uri="http://schemas.openxmlformats.org/presentationml/2006/ole">
            <p:oleObj spid="_x0000_s2050" r:id="rId4" imgW="1249524" imgH="571671" progId="">
              <p:embed/>
            </p:oleObj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268760"/>
            <a:ext cx="1008112" cy="10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852936"/>
            <a:ext cx="1543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SFI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501008"/>
            <a:ext cx="11521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924944"/>
            <a:ext cx="1933575" cy="7239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4653136"/>
            <a:ext cx="1504950" cy="7239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4365104"/>
            <a:ext cx="1207992" cy="11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Coin (no text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19872" y="1340768"/>
            <a:ext cx="2592288" cy="1593214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/>
          </p:cNvSpPr>
          <p:nvPr/>
        </p:nvSpPr>
        <p:spPr bwMode="auto">
          <a:xfrm rot="16200000" flipV="1">
            <a:off x="3574257" y="3423444"/>
            <a:ext cx="4932362" cy="1079500"/>
          </a:xfrm>
          <a:prstGeom prst="rightArrow">
            <a:avLst>
              <a:gd name="adj1" fmla="val 37361"/>
              <a:gd name="adj2" fmla="val 56479"/>
            </a:avLst>
          </a:prstGeom>
          <a:solidFill>
            <a:srgbClr val="00B05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" name="Rectangle 5"/>
          <p:cNvSpPr>
            <a:spLocks/>
          </p:cNvSpPr>
          <p:nvPr/>
        </p:nvSpPr>
        <p:spPr bwMode="auto">
          <a:xfrm>
            <a:off x="3503613" y="2301891"/>
            <a:ext cx="1711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dirty="0">
                <a:latin typeface="Gill Sans" pitchFamily="-32" charset="0"/>
                <a:sym typeface="Gill Sans" pitchFamily="-32" charset="0"/>
              </a:rPr>
              <a:t>2008</a:t>
            </a:r>
          </a:p>
          <a:p>
            <a:pPr algn="ctr" defTabSz="642938"/>
            <a:r>
              <a:rPr lang="en-US" sz="2500" dirty="0">
                <a:latin typeface="Gill Sans" pitchFamily="-32" charset="0"/>
                <a:sym typeface="Gill Sans" pitchFamily="-32" charset="0"/>
              </a:rPr>
              <a:t>ESG growth</a:t>
            </a:r>
          </a:p>
        </p:txBody>
      </p:sp>
      <p:sp>
        <p:nvSpPr>
          <p:cNvPr id="4101" name="Rectangle 6"/>
          <p:cNvSpPr>
            <a:spLocks/>
          </p:cNvSpPr>
          <p:nvPr/>
        </p:nvSpPr>
        <p:spPr bwMode="auto">
          <a:xfrm>
            <a:off x="6780371" y="4374605"/>
            <a:ext cx="2101537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dirty="0">
                <a:latin typeface="Gill Sans" pitchFamily="-32" charset="0"/>
                <a:sym typeface="Gill Sans" pitchFamily="-32" charset="0"/>
              </a:rPr>
              <a:t>2007 </a:t>
            </a:r>
          </a:p>
          <a:p>
            <a:pPr algn="ctr" defTabSz="642938"/>
            <a:r>
              <a:rPr lang="en-US" sz="2500" dirty="0" smtClean="0">
                <a:latin typeface="Gill Sans" pitchFamily="-32" charset="0"/>
                <a:sym typeface="Gill Sans" pitchFamily="-32" charset="0"/>
              </a:rPr>
              <a:t>Report Launch</a:t>
            </a:r>
            <a:endParaRPr lang="en-US" sz="2500" dirty="0">
              <a:latin typeface="Gill Sans" pitchFamily="-32" charset="0"/>
              <a:sym typeface="Gill Sans" pitchFamily="-32" charset="0"/>
            </a:endParaRPr>
          </a:p>
        </p:txBody>
      </p:sp>
      <p:sp>
        <p:nvSpPr>
          <p:cNvPr id="4102" name="Rectangle 9"/>
          <p:cNvSpPr>
            <a:spLocks/>
          </p:cNvSpPr>
          <p:nvPr/>
        </p:nvSpPr>
        <p:spPr bwMode="auto">
          <a:xfrm>
            <a:off x="3500438" y="3805253"/>
            <a:ext cx="1857375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2007 report</a:t>
            </a:r>
          </a:p>
        </p:txBody>
      </p:sp>
      <p:sp>
        <p:nvSpPr>
          <p:cNvPr id="4103" name="Rectangle 10"/>
          <p:cNvSpPr>
            <a:spLocks/>
          </p:cNvSpPr>
          <p:nvPr/>
        </p:nvSpPr>
        <p:spPr bwMode="auto">
          <a:xfrm>
            <a:off x="7248525" y="5592763"/>
            <a:ext cx="11811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2005</a:t>
            </a:r>
          </a:p>
          <a:p>
            <a:pPr algn="ctr" defTabSz="642938"/>
            <a:r>
              <a:rPr lang="en-GB" sz="2500">
                <a:latin typeface="Gill Sans" pitchFamily="-32" charset="0"/>
                <a:sym typeface="Gill Sans" pitchFamily="-32" charset="0"/>
              </a:rPr>
              <a:t>Concept</a:t>
            </a:r>
            <a:endParaRPr lang="en-US" sz="2500">
              <a:latin typeface="Gill Sans" pitchFamily="-32" charset="0"/>
              <a:sym typeface="Gill Sans" pitchFamily="-32" charset="0"/>
            </a:endParaRPr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1014413" y="2847975"/>
          <a:ext cx="2271712" cy="2149475"/>
        </p:xfrm>
        <a:graphic>
          <a:graphicData uri="http://schemas.openxmlformats.org/presentationml/2006/ole">
            <p:oleObj spid="_x0000_s3074" name="Photo Editor Photo" r:id="rId4" imgW="2270957" imgH="2149026" progId="">
              <p:embed/>
            </p:oleObj>
          </a:graphicData>
        </a:graphic>
      </p:graphicFrame>
      <p:sp>
        <p:nvSpPr>
          <p:cNvPr id="4104" name="Rectangle 14"/>
          <p:cNvSpPr>
            <a:spLocks/>
          </p:cNvSpPr>
          <p:nvPr/>
        </p:nvSpPr>
        <p:spPr bwMode="auto">
          <a:xfrm>
            <a:off x="3500438" y="4953016"/>
            <a:ext cx="1711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2006</a:t>
            </a:r>
          </a:p>
          <a:p>
            <a:pPr algn="ctr" defTabSz="642938"/>
            <a:r>
              <a:rPr lang="en-GB" sz="2500">
                <a:latin typeface="Gill Sans" pitchFamily="-32" charset="0"/>
                <a:sym typeface="Gill Sans" pitchFamily="-32" charset="0"/>
              </a:rPr>
              <a:t>Recruitment</a:t>
            </a:r>
            <a:endParaRPr lang="en-US" sz="2500">
              <a:latin typeface="Gill Sans" pitchFamily="-32" charset="0"/>
              <a:sym typeface="Gill Sans" pitchFamily="-32" charset="0"/>
            </a:endParaRPr>
          </a:p>
        </p:txBody>
      </p:sp>
      <p:sp>
        <p:nvSpPr>
          <p:cNvPr id="4105" name="Rectangle 15"/>
          <p:cNvSpPr>
            <a:spLocks/>
          </p:cNvSpPr>
          <p:nvPr/>
        </p:nvSpPr>
        <p:spPr bwMode="auto">
          <a:xfrm>
            <a:off x="6858000" y="2949575"/>
            <a:ext cx="186848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2008</a:t>
            </a:r>
          </a:p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Policy impact</a:t>
            </a:r>
          </a:p>
        </p:txBody>
      </p:sp>
      <p:sp>
        <p:nvSpPr>
          <p:cNvPr id="4106" name="Rectangle 15"/>
          <p:cNvSpPr>
            <a:spLocks/>
          </p:cNvSpPr>
          <p:nvPr/>
        </p:nvSpPr>
        <p:spPr bwMode="auto">
          <a:xfrm>
            <a:off x="6500813" y="1354138"/>
            <a:ext cx="2500312" cy="1154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2009</a:t>
            </a:r>
          </a:p>
          <a:p>
            <a:pPr algn="ctr" defTabSz="642938"/>
            <a:r>
              <a:rPr lang="en-US" sz="2500">
                <a:latin typeface="Gill Sans" pitchFamily="-32" charset="0"/>
                <a:sym typeface="Gill Sans" pitchFamily="-32" charset="0"/>
              </a:rPr>
              <a:t>Index-linked carbon bonds</a:t>
            </a:r>
          </a:p>
        </p:txBody>
      </p:sp>
      <p:sp>
        <p:nvSpPr>
          <p:cNvPr id="410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Story So Far</a:t>
            </a:r>
          </a:p>
        </p:txBody>
      </p:sp>
      <p:sp>
        <p:nvSpPr>
          <p:cNvPr id="4108" name="Rectangle 5"/>
          <p:cNvSpPr>
            <a:spLocks/>
          </p:cNvSpPr>
          <p:nvPr/>
        </p:nvSpPr>
        <p:spPr bwMode="auto">
          <a:xfrm>
            <a:off x="3474922" y="1052736"/>
            <a:ext cx="1833835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642938"/>
            <a:r>
              <a:rPr lang="en-US" sz="2500" b="1" dirty="0" smtClean="0">
                <a:latin typeface="Gill Sans" pitchFamily="-32" charset="0"/>
                <a:sym typeface="Gill Sans" pitchFamily="-32" charset="0"/>
              </a:rPr>
              <a:t>2010</a:t>
            </a:r>
          </a:p>
          <a:p>
            <a:pPr algn="ctr" defTabSz="642938"/>
            <a:r>
              <a:rPr lang="en-US" sz="2500" b="1" dirty="0" smtClean="0">
                <a:latin typeface="Gill Sans" pitchFamily="-32" charset="0"/>
                <a:sym typeface="Gill Sans" pitchFamily="-32" charset="0"/>
              </a:rPr>
              <a:t>105 Reports</a:t>
            </a:r>
            <a:endParaRPr lang="en-US" sz="2500" b="1" dirty="0">
              <a:latin typeface="Gill Sans" pitchFamily="-32" charset="0"/>
              <a:sym typeface="Gill Sans" pitchFamily="-3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233" y="1024929"/>
            <a:ext cx="8672485" cy="58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</a:p>
        </p:txBody>
      </p:sp>
      <p:pic>
        <p:nvPicPr>
          <p:cNvPr id="16387" name="Picture 2" descr="londonaccordscreenhot.JPG"/>
          <p:cNvPicPr>
            <a:picLocks noChangeAspect="1"/>
          </p:cNvPicPr>
          <p:nvPr/>
        </p:nvPicPr>
        <p:blipFill>
          <a:blip r:embed="rId3" cstate="print"/>
          <a:srcRect l="10834" t="12500" r="12500" b="9375"/>
          <a:stretch>
            <a:fillRect/>
          </a:stretch>
        </p:blipFill>
        <p:spPr bwMode="auto">
          <a:xfrm>
            <a:off x="928662" y="908720"/>
            <a:ext cx="7358114" cy="59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100000">
                <a:srgbClr val="7AB83B"/>
              </a:gs>
              <a:gs pos="99000">
                <a:srgbClr val="C00000">
                  <a:alpha val="0"/>
                </a:srgbClr>
              </a:gs>
            </a:gsLst>
            <a:lin ang="5400000" scaled="0"/>
          </a:gradFill>
          <a:ln w="12700" cmpd="dbl">
            <a:noFill/>
            <a:bevel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dirty="0" smtClean="0"/>
              <a:t>Outlook 2011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143932" cy="5929330"/>
          </a:xfrm>
        </p:spPr>
        <p:txBody>
          <a:bodyPr>
            <a:noAutofit/>
          </a:bodyPr>
          <a:lstStyle/>
          <a:p>
            <a:pPr eaLnBrk="1" hangingPunct="1">
              <a:spcBef>
                <a:spcPts val="900"/>
              </a:spcBef>
            </a:pPr>
            <a:r>
              <a:rPr lang="en-GB" sz="3000" dirty="0" smtClean="0"/>
              <a:t>Collaboration with Natural Environment Research Council on </a:t>
            </a:r>
            <a:r>
              <a:rPr lang="en-GB" sz="3000" dirty="0" smtClean="0"/>
              <a:t>water, forestry and biodiversity:</a:t>
            </a:r>
            <a:endParaRPr lang="en-GB" sz="3000" dirty="0" smtClean="0"/>
          </a:p>
          <a:p>
            <a:pPr lvl="1">
              <a:spcBef>
                <a:spcPts val="900"/>
              </a:spcBef>
            </a:pPr>
            <a:r>
              <a:rPr lang="en-GB" sz="2600" dirty="0" smtClean="0"/>
              <a:t>Symposium – “Finance, Biodiversity and Managed Ecosystems: Where’s the Data?” – 15 November, 15:00 to 17:00</a:t>
            </a:r>
          </a:p>
          <a:p>
            <a:pPr lvl="1">
              <a:spcBef>
                <a:spcPts val="900"/>
              </a:spcBef>
              <a:buNone/>
            </a:pPr>
            <a:endParaRPr lang="en-GB" sz="3000" dirty="0" smtClean="0"/>
          </a:p>
          <a:p>
            <a:pPr eaLnBrk="1" hangingPunct="1">
              <a:spcBef>
                <a:spcPts val="900"/>
              </a:spcBef>
            </a:pPr>
            <a:r>
              <a:rPr lang="en-GB" sz="3000" dirty="0" smtClean="0"/>
              <a:t>Long </a:t>
            </a:r>
            <a:r>
              <a:rPr lang="en-GB" sz="3000" dirty="0" smtClean="0"/>
              <a:t>Finance Initiative</a:t>
            </a:r>
          </a:p>
          <a:p>
            <a:pPr lvl="1">
              <a:spcBef>
                <a:spcPts val="900"/>
              </a:spcBef>
            </a:pPr>
            <a:r>
              <a:rPr lang="en-GB" sz="2600" dirty="0" smtClean="0"/>
              <a:t>Roundtable “Long Governance: Is Reform Still Needed?” – 24 November, </a:t>
            </a:r>
            <a:r>
              <a:rPr lang="en-GB" sz="2600" dirty="0" smtClean="0"/>
              <a:t>09:30 </a:t>
            </a:r>
            <a:r>
              <a:rPr lang="en-GB" sz="2600" dirty="0" smtClean="0"/>
              <a:t>to 12:30</a:t>
            </a:r>
          </a:p>
          <a:p>
            <a:pPr eaLnBrk="1" hangingPunct="1">
              <a:spcBef>
                <a:spcPts val="900"/>
              </a:spcBef>
              <a:buNone/>
            </a:pPr>
            <a:endParaRPr lang="en-GB" sz="3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573016"/>
            <a:ext cx="1821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949280"/>
            <a:ext cx="1666730" cy="7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11" y="2023637"/>
            <a:ext cx="8815578" cy="426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24" y="85531"/>
            <a:ext cx="8072494" cy="1200329"/>
          </a:xfrm>
        </p:spPr>
        <p:txBody>
          <a:bodyPr/>
          <a:lstStyle/>
          <a:p>
            <a:r>
              <a:rPr lang="en-GB" dirty="0" smtClean="0"/>
              <a:t>Reception </a:t>
            </a:r>
            <a:br>
              <a:rPr lang="en-GB" dirty="0" smtClean="0"/>
            </a:br>
            <a:r>
              <a:rPr lang="en-GB" dirty="0" smtClean="0"/>
              <a:t> “London Futures ”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5383"/>
            <a:ext cx="8640960" cy="64633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043608" y="1556792"/>
          <a:ext cx="1571625" cy="723900"/>
        </p:xfrm>
        <a:graphic>
          <a:graphicData uri="http://schemas.openxmlformats.org/presentationml/2006/ole">
            <p:oleObj spid="_x0000_s5122" r:id="rId4" imgW="1249524" imgH="571671" progId="">
              <p:embed/>
            </p:oleObj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268760"/>
            <a:ext cx="1008112" cy="10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852936"/>
            <a:ext cx="1543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SFI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501008"/>
            <a:ext cx="11521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924944"/>
            <a:ext cx="1933575" cy="7239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4653136"/>
            <a:ext cx="1504950" cy="7239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4365104"/>
            <a:ext cx="1207992" cy="11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Coin (no text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19872" y="1340768"/>
            <a:ext cx="2592288" cy="1593214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</a:t>
            </a:r>
            <a:r>
              <a:rPr lang="en-GB" dirty="0" smtClean="0"/>
              <a:t>elcome</a:t>
            </a:r>
            <a:endParaRPr lang="en-GB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509746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dirty="0" smtClean="0"/>
          </a:p>
          <a:p>
            <a:pPr algn="ctr">
              <a:buFont typeface="Wingdings" pitchFamily="2" charset="2"/>
              <a:buNone/>
            </a:pPr>
            <a:endParaRPr lang="en-GB" dirty="0" smtClean="0"/>
          </a:p>
          <a:p>
            <a:pPr algn="ctr">
              <a:buFont typeface="Wingdings" pitchFamily="2" charset="2"/>
              <a:buNone/>
            </a:pPr>
            <a:r>
              <a:rPr lang="en-GB" b="1" dirty="0" smtClean="0"/>
              <a:t>Mark Boleat </a:t>
            </a:r>
          </a:p>
          <a:p>
            <a:pPr algn="ctr">
              <a:buFont typeface="Wingdings" pitchFamily="2" charset="2"/>
              <a:buNone/>
            </a:pPr>
            <a:r>
              <a:rPr lang="en-GB" sz="2400" b="1" dirty="0" smtClean="0"/>
              <a:t>Deputy </a:t>
            </a:r>
            <a:r>
              <a:rPr lang="en-GB" sz="2400" b="1" dirty="0" smtClean="0"/>
              <a:t>Chairman, Policy </a:t>
            </a:r>
            <a:r>
              <a:rPr lang="en-GB" sz="2400" b="1" dirty="0" smtClean="0"/>
              <a:t>&amp; Resources Committee </a:t>
            </a:r>
          </a:p>
          <a:p>
            <a:pPr algn="ctr">
              <a:buFont typeface="Wingdings" pitchFamily="2" charset="2"/>
              <a:buNone/>
            </a:pPr>
            <a:r>
              <a:rPr lang="en-GB" b="1" dirty="0" smtClean="0"/>
              <a:t>City of London Corporation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00636"/>
            <a:ext cx="1274213" cy="1412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Agenda</a:t>
            </a:r>
            <a:endParaRPr lang="en-GB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535892" cy="5572164"/>
          </a:xfrm>
        </p:spPr>
        <p:txBody>
          <a:bodyPr>
            <a:normAutofit fontScale="92500" lnSpcReduction="20000"/>
          </a:bodyPr>
          <a:lstStyle/>
          <a:p>
            <a:pPr marL="538163" indent="-538163" eaLnBrk="1" hangingPunct="1">
              <a:buNone/>
            </a:pPr>
            <a:r>
              <a:rPr lang="en-GB" dirty="0" smtClean="0"/>
              <a:t>14:30 - 14:45    	</a:t>
            </a:r>
            <a:r>
              <a:rPr lang="en-GB" b="1" dirty="0" smtClean="0"/>
              <a:t>Welcome </a:t>
            </a:r>
            <a:endParaRPr lang="en-GB" dirty="0" smtClean="0"/>
          </a:p>
          <a:p>
            <a:pPr marL="538163" indent="-538163" eaLnBrk="1" hangingPunct="1">
              <a:buNone/>
            </a:pPr>
            <a:r>
              <a:rPr lang="en-GB" dirty="0" smtClean="0"/>
              <a:t>14:45 - 15:15    	</a:t>
            </a:r>
            <a:r>
              <a:rPr lang="en-GB" b="1" dirty="0" smtClean="0"/>
              <a:t>Keynote</a:t>
            </a:r>
            <a:endParaRPr lang="en-GB" b="1" dirty="0" smtClean="0"/>
          </a:p>
          <a:p>
            <a:pPr marL="538163" indent="-538163" eaLnBrk="1" hangingPunct="1">
              <a:buNone/>
            </a:pPr>
            <a:r>
              <a:rPr lang="en-GB" b="1" dirty="0" smtClean="0"/>
              <a:t>				</a:t>
            </a:r>
            <a:r>
              <a:rPr lang="en-GB" dirty="0" smtClean="0"/>
              <a:t>Dr Simon </a:t>
            </a:r>
            <a:r>
              <a:rPr lang="en-GB" dirty="0" err="1" smtClean="0"/>
              <a:t>Jackman</a:t>
            </a:r>
            <a:r>
              <a:rPr lang="en-GB" dirty="0" smtClean="0"/>
              <a:t>, NERC</a:t>
            </a:r>
            <a:endParaRPr lang="en-GB" dirty="0" smtClean="0"/>
          </a:p>
          <a:p>
            <a:pPr marL="538163" indent="-538163">
              <a:buNone/>
            </a:pPr>
            <a:r>
              <a:rPr lang="en-GB" dirty="0" smtClean="0"/>
              <a:t>15:15 - 16:00    	</a:t>
            </a:r>
            <a:r>
              <a:rPr lang="en-GB" b="1" dirty="0" smtClean="0"/>
              <a:t>Panel</a:t>
            </a:r>
            <a:r>
              <a:rPr lang="en-GB" dirty="0" smtClean="0"/>
              <a:t> – Where’s the Data? 				Water</a:t>
            </a:r>
          </a:p>
          <a:p>
            <a:pPr marL="538163" indent="-538163" eaLnBrk="1" hangingPunct="1">
              <a:buNone/>
            </a:pPr>
            <a:r>
              <a:rPr lang="en-GB" dirty="0" smtClean="0"/>
              <a:t>16:00 - 16:15    	</a:t>
            </a:r>
            <a:r>
              <a:rPr lang="en-GB" i="1" dirty="0" smtClean="0"/>
              <a:t>Break</a:t>
            </a:r>
          </a:p>
          <a:p>
            <a:pPr marL="538163" indent="-538163" eaLnBrk="1" hangingPunct="1">
              <a:buNone/>
            </a:pPr>
            <a:r>
              <a:rPr lang="en-GB" dirty="0" smtClean="0"/>
              <a:t>16:15 - 16:30	</a:t>
            </a:r>
            <a:r>
              <a:rPr lang="en-GB" b="1" dirty="0" smtClean="0"/>
              <a:t>Keynote</a:t>
            </a:r>
            <a:endParaRPr lang="en-GB" b="1" dirty="0" smtClean="0"/>
          </a:p>
          <a:p>
            <a:pPr marL="538163" indent="-538163" eaLnBrk="1" hangingPunct="1">
              <a:buNone/>
            </a:pPr>
            <a:r>
              <a:rPr lang="en-GB" dirty="0" smtClean="0"/>
              <a:t>				Claudia </a:t>
            </a:r>
            <a:r>
              <a:rPr lang="en-GB" dirty="0" smtClean="0"/>
              <a:t>Quiroz</a:t>
            </a:r>
            <a:r>
              <a:rPr lang="en-GB" i="1" dirty="0" smtClean="0"/>
              <a:t>, </a:t>
            </a:r>
            <a:r>
              <a:rPr lang="en-GB" dirty="0" smtClean="0"/>
              <a:t>Cheviot</a:t>
            </a:r>
            <a:r>
              <a:rPr lang="en-GB" i="1" dirty="0" smtClean="0"/>
              <a:t>		</a:t>
            </a:r>
          </a:p>
          <a:p>
            <a:pPr marL="538163" indent="-538163">
              <a:buNone/>
            </a:pPr>
            <a:r>
              <a:rPr lang="en-GB" dirty="0" smtClean="0"/>
              <a:t>16:30 - 17:15    	</a:t>
            </a:r>
            <a:r>
              <a:rPr lang="en-GB" b="1" dirty="0" smtClean="0"/>
              <a:t>Panel – </a:t>
            </a:r>
            <a:r>
              <a:rPr lang="en-GB" dirty="0" smtClean="0"/>
              <a:t>The Value of Green 				Intellectual Property</a:t>
            </a:r>
          </a:p>
          <a:p>
            <a:pPr marL="538163" indent="-538163" eaLnBrk="1" hangingPunct="1">
              <a:buNone/>
            </a:pPr>
            <a:r>
              <a:rPr lang="en-GB" dirty="0" smtClean="0"/>
              <a:t>17:15 - 17:30    </a:t>
            </a:r>
            <a:r>
              <a:rPr lang="en-GB" b="1" dirty="0" smtClean="0"/>
              <a:t>Closing Remarks</a:t>
            </a:r>
            <a:endParaRPr lang="en-GB" dirty="0" smtClean="0"/>
          </a:p>
          <a:p>
            <a:pPr marL="538163" indent="-538163" eaLnBrk="1" hangingPunct="1">
              <a:buNone/>
            </a:pPr>
            <a:r>
              <a:rPr lang="en-GB" dirty="0" smtClean="0"/>
              <a:t>17:30 - 18:30    </a:t>
            </a:r>
            <a:r>
              <a:rPr lang="en-GB" i="1" dirty="0" smtClean="0"/>
              <a:t>Reception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Keynote Speech 1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86808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3600" b="1" dirty="0" smtClean="0"/>
              <a:t>“Water: What’s the Data?”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Dr Simon </a:t>
            </a:r>
            <a:r>
              <a:rPr lang="en-GB" b="1" dirty="0" err="1" smtClean="0"/>
              <a:t>Jackman</a:t>
            </a:r>
            <a:endParaRPr lang="en-GB" b="1" dirty="0" smtClean="0"/>
          </a:p>
          <a:p>
            <a:pPr algn="ctr">
              <a:spcBef>
                <a:spcPts val="0"/>
              </a:spcBef>
              <a:buNone/>
            </a:pPr>
            <a:r>
              <a:rPr lang="en-GB" dirty="0" smtClean="0"/>
              <a:t>Head of Knowledge Exchange </a:t>
            </a:r>
          </a:p>
          <a:p>
            <a:pPr algn="ctr">
              <a:spcBef>
                <a:spcPts val="0"/>
              </a:spcBef>
              <a:buNone/>
            </a:pPr>
            <a:r>
              <a:rPr lang="en-GB" dirty="0" smtClean="0"/>
              <a:t>Natural Environment Research Council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Panel 1 – 15:15 to 16:00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86808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500" b="1" dirty="0" smtClean="0"/>
              <a:t>“Water – Where’s the Data?”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600" dirty="0" smtClean="0"/>
              <a:t>Neil Eckert, Chairman, Aggregated Micro Power plc</a:t>
            </a:r>
          </a:p>
          <a:p>
            <a:r>
              <a:rPr lang="en-GB" sz="2600" dirty="0" smtClean="0"/>
              <a:t>Dr Simon Jackman, Head of Knowledge Exchange, NERC</a:t>
            </a:r>
          </a:p>
          <a:p>
            <a:r>
              <a:rPr lang="en-GB" sz="2600" dirty="0" smtClean="0"/>
              <a:t>Carlota Garcia-</a:t>
            </a:r>
            <a:r>
              <a:rPr lang="en-GB" sz="2600" dirty="0" err="1" smtClean="0"/>
              <a:t>Manas</a:t>
            </a:r>
            <a:r>
              <a:rPr lang="en-GB" sz="2600" dirty="0" smtClean="0"/>
              <a:t>, Co-Head of Research, EIRIS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600" dirty="0" smtClean="0"/>
              <a:t>Chair: Professor Michael Mainelli, Z/Yen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16:00 to 16:15</a:t>
            </a:r>
          </a:p>
        </p:txBody>
      </p:sp>
      <p:pic>
        <p:nvPicPr>
          <p:cNvPr id="12291" name="Picture 3" descr="C:\Documents and Settings\zyn-michael\Local Settings\Temporary Internet Files\Content.IE5\9CXAFYWH\MPj043864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857272"/>
            <a:ext cx="3992564" cy="596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72494" cy="646331"/>
          </a:xfrm>
        </p:spPr>
        <p:txBody>
          <a:bodyPr/>
          <a:lstStyle/>
          <a:p>
            <a:r>
              <a:rPr lang="en-GB" dirty="0" smtClean="0"/>
              <a:t>Keynote Speech 2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391876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3600" b="1" dirty="0" smtClean="0"/>
              <a:t>“The Challenges in Constructing a Sustainable Fund”</a:t>
            </a:r>
          </a:p>
          <a:p>
            <a:pPr algn="ctr"/>
            <a:endParaRPr lang="en-GB" b="1" dirty="0" smtClean="0"/>
          </a:p>
          <a:p>
            <a:pPr algn="ctr">
              <a:buNone/>
            </a:pPr>
            <a:r>
              <a:rPr lang="en-GB" dirty="0" smtClean="0"/>
              <a:t>Claudia Quiroz</a:t>
            </a:r>
          </a:p>
          <a:p>
            <a:pPr algn="ctr">
              <a:spcBef>
                <a:spcPts val="0"/>
              </a:spcBef>
              <a:buNone/>
            </a:pPr>
            <a:r>
              <a:rPr lang="en-GB" dirty="0" smtClean="0"/>
              <a:t>Fund Manager</a:t>
            </a:r>
          </a:p>
          <a:p>
            <a:pPr algn="ctr">
              <a:spcBef>
                <a:spcPts val="0"/>
              </a:spcBef>
              <a:buNone/>
            </a:pPr>
            <a:r>
              <a:rPr lang="en-GB" dirty="0" smtClean="0"/>
              <a:t>Cheviot Asset Management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Panel 2 – 16:30 to 17:15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850112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b="1" dirty="0" smtClean="0"/>
              <a:t>“The Value of Green Intellectual Property”</a:t>
            </a:r>
          </a:p>
          <a:p>
            <a:pPr algn="ctr">
              <a:buNone/>
            </a:pPr>
            <a:endParaRPr lang="en-GB" b="1" dirty="0" smtClean="0"/>
          </a:p>
          <a:p>
            <a:r>
              <a:rPr lang="en-GB" sz="2600" dirty="0" smtClean="0"/>
              <a:t>Claudia Quiroz, Fund Manager, Cheviot Asset Management</a:t>
            </a:r>
          </a:p>
          <a:p>
            <a:r>
              <a:rPr lang="en-GB" sz="2600" dirty="0" smtClean="0"/>
              <a:t>Jonathan Nugent, Solicitor, PricewaterhouseCoopers Legal LLP	</a:t>
            </a:r>
          </a:p>
          <a:p>
            <a:r>
              <a:rPr lang="en-GB" sz="2600" dirty="0" err="1" smtClean="0"/>
              <a:t>Radomir</a:t>
            </a:r>
            <a:r>
              <a:rPr lang="en-GB" sz="2600" dirty="0" smtClean="0"/>
              <a:t> Tylecote, PhD Candidate, Imperial College London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Chair: Professor Michael Mainelli, Z/Yen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Remarks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8596" y="1571613"/>
            <a:ext cx="8286808" cy="3286147"/>
          </a:xfrm>
        </p:spPr>
        <p:txBody>
          <a:bodyPr anchor="ctr" anchorCtr="1"/>
          <a:lstStyle/>
          <a:p>
            <a:pPr algn="ctr">
              <a:buFont typeface="Wingdings" pitchFamily="2" charset="2"/>
              <a:buNone/>
            </a:pPr>
            <a:r>
              <a:rPr lang="en-GB" b="1" dirty="0" smtClean="0"/>
              <a:t>Professor Michael Mainelli</a:t>
            </a:r>
          </a:p>
          <a:p>
            <a:pPr algn="ctr">
              <a:buFont typeface="Wingdings" pitchFamily="2" charset="2"/>
              <a:buNone/>
            </a:pPr>
            <a:r>
              <a:rPr lang="en-GB" b="1" dirty="0" smtClean="0"/>
              <a:t>Z/Yen Group &amp; London Accord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440587"/>
            <a:ext cx="1643074" cy="163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00570"/>
            <a:ext cx="2620969" cy="161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5763</TotalTime>
  <Words>268</Words>
  <Application>Microsoft Office PowerPoint</Application>
  <PresentationFormat>On-screen Show (4:3)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Photo Editor Photo</vt:lpstr>
      <vt:lpstr>Autumn Conference 2010</vt:lpstr>
      <vt:lpstr>Welcome</vt:lpstr>
      <vt:lpstr>Agenda</vt:lpstr>
      <vt:lpstr>Keynote Speech 1</vt:lpstr>
      <vt:lpstr>Panel 1 – 15:15 to 16:00</vt:lpstr>
      <vt:lpstr>16:00 to 16:15</vt:lpstr>
      <vt:lpstr>Keynote Speech 2</vt:lpstr>
      <vt:lpstr>Panel 2 – 16:30 to 17:15</vt:lpstr>
      <vt:lpstr>Closing Remarks</vt:lpstr>
      <vt:lpstr>Behind Today</vt:lpstr>
      <vt:lpstr>The Story So Far</vt:lpstr>
      <vt:lpstr>Community</vt:lpstr>
      <vt:lpstr>Tools</vt:lpstr>
      <vt:lpstr>Outlook 2011</vt:lpstr>
      <vt:lpstr>Reception   “London Futures ”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zyn-stephanie</dc:creator>
  <cp:lastModifiedBy>Michael Mainelli</cp:lastModifiedBy>
  <cp:revision>204</cp:revision>
  <dcterms:created xsi:type="dcterms:W3CDTF">2010-01-14T16:44:58Z</dcterms:created>
  <dcterms:modified xsi:type="dcterms:W3CDTF">2010-10-10T16:54:17Z</dcterms:modified>
</cp:coreProperties>
</file>