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74" r:id="rId2"/>
    <p:sldId id="275" r:id="rId3"/>
    <p:sldId id="276" r:id="rId4"/>
    <p:sldId id="283" r:id="rId5"/>
    <p:sldId id="301" r:id="rId6"/>
    <p:sldId id="278" r:id="rId7"/>
    <p:sldId id="279" r:id="rId8"/>
    <p:sldId id="280" r:id="rId9"/>
    <p:sldId id="281" r:id="rId10"/>
    <p:sldId id="272" r:id="rId11"/>
    <p:sldId id="259" r:id="rId12"/>
    <p:sldId id="261" r:id="rId13"/>
    <p:sldId id="284" r:id="rId14"/>
    <p:sldId id="263" r:id="rId15"/>
    <p:sldId id="285" r:id="rId16"/>
    <p:sldId id="286" r:id="rId17"/>
    <p:sldId id="287" r:id="rId18"/>
    <p:sldId id="262" r:id="rId19"/>
    <p:sldId id="294" r:id="rId20"/>
    <p:sldId id="291" r:id="rId21"/>
    <p:sldId id="257" r:id="rId22"/>
    <p:sldId id="264" r:id="rId23"/>
    <p:sldId id="269" r:id="rId24"/>
    <p:sldId id="293" r:id="rId25"/>
    <p:sldId id="292" r:id="rId26"/>
    <p:sldId id="270" r:id="rId27"/>
    <p:sldId id="271" r:id="rId28"/>
    <p:sldId id="295" r:id="rId29"/>
    <p:sldId id="300" r:id="rId30"/>
    <p:sldId id="297" r:id="rId31"/>
    <p:sldId id="296" r:id="rId32"/>
    <p:sldId id="298" r:id="rId33"/>
    <p:sldId id="299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E093786-9876-4B63-85DD-A835672712D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7FD85-59D5-4FE4-92E3-9CC3A34724AB}" type="slidenum">
              <a:rPr lang="en-GB"/>
              <a:pPr/>
              <a:t>4</a:t>
            </a:fld>
            <a:endParaRPr lang="en-GB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Got his teaching diploma in 1901, unable to find work he went to work in the swiss patent office, got his PhD in 1905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47D90-F03E-49D3-AC4F-DAA06E31E01E}" type="slidenum">
              <a:rPr lang="en-GB"/>
              <a:pPr/>
              <a:t>10</a:t>
            </a:fld>
            <a:endParaRPr lang="en-GB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river flows at 0.4 m/s swimmer at 0.5 m/s in still water and each leg is 90m the over and back takes 600 s = 2x300s but up and downstream takes 900s up and 100s = 1000s total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D3F60-223A-40E7-A272-3B15EEE168AE}" type="slidenum">
              <a:rPr lang="en-GB"/>
              <a:pPr/>
              <a:t>22</a:t>
            </a:fld>
            <a:endParaRPr lang="en-GB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startswithabang.com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416F0E-7C0A-4EEA-B4DC-3752813AB6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250C4-C291-4D84-B9EB-A6DDF8B94B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CEBD4-18BF-4A71-96F0-AED4343365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EB86C5-F3BD-4973-A1D2-E99C1E6A5C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0CA3B3-220D-4CB7-A15A-AADCCE364F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EA142-0B63-4287-ADDA-1F9F5D718D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E9B0F-4B5E-44C3-87DD-B79B888D9F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FD8C1-B6F8-4AF0-ACF9-C596887A08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B184-3648-42EE-8424-2C527BC467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18E19-8A5D-4577-B983-1D367A2C96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D31E-6616-44F7-8C3E-1442AE78C1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123D2-4E9E-4EB2-A912-F5F174D18F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AD61F-922E-4DF5-B6C2-D3D64A7A12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08C70D1-22B4-4A68-9F1C-428DB3E8FD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35150" y="1268413"/>
            <a:ext cx="5689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60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Doing Business in </a:t>
            </a:r>
          </a:p>
          <a:p>
            <a:pPr algn="ctr">
              <a:lnSpc>
                <a:spcPct val="9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60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Interstellar Space</a:t>
            </a:r>
            <a:r>
              <a:rPr lang="en-GB"/>
              <a:t> </a:t>
            </a:r>
            <a:r>
              <a:rPr lang="en-GB" sz="60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68538" y="3284538"/>
            <a:ext cx="5110162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6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  <a:ea typeface="Arial Unicode MS" pitchFamily="34" charset="-128"/>
                <a:cs typeface="Arial Unicode MS" pitchFamily="34" charset="-128"/>
              </a:rPr>
              <a:t>John D Barrow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23938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50913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4248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The Mysterious Aether </a:t>
            </a:r>
          </a:p>
          <a:p>
            <a:pPr algn="ctr" eaLnBrk="0" hangingPunct="0"/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Isn’t There </a:t>
            </a:r>
          </a:p>
          <a:p>
            <a:pPr algn="ctr" eaLnBrk="0" hangingPunct="0"/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After All</a:t>
            </a:r>
          </a:p>
          <a:p>
            <a:pPr algn="ctr" eaLnBrk="0" hangingPunct="0"/>
            <a:endParaRPr lang="en-GB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ad Bold" pitchFamily="2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4789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>
                <a:latin typeface="Mead Bold" pitchFamily="2" charset="0"/>
              </a:rPr>
              <a:t>Einstein Restores the Vacuum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 l="14372" t="6151" r="13390" b="6178"/>
          <a:stretch>
            <a:fillRect/>
          </a:stretch>
        </p:blipFill>
        <p:spPr bwMode="auto">
          <a:xfrm>
            <a:off x="5940425" y="1052513"/>
            <a:ext cx="2690813" cy="4968875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27088" y="188913"/>
            <a:ext cx="6178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The Michelson-Morley Experiment</a:t>
            </a:r>
          </a:p>
          <a:p>
            <a:pPr algn="ctr"/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(1881)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64475" y="1576388"/>
            <a:ext cx="784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0.4 m/s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6804025" y="141287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784975" y="1647825"/>
            <a:ext cx="525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90m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011863" y="2205038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064250" y="2224088"/>
            <a:ext cx="52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90m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5084763"/>
            <a:ext cx="5818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</a:rPr>
              <a:t>Swim at 0.5 m/s in still water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Current flow is 0.4 m/s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Takes 600s = 300s +300 s across and back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Takes 900s + 100s = 1000s up and downstream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23850" y="6334125"/>
            <a:ext cx="8428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300s = 90m/0.3ms</a:t>
            </a:r>
            <a:r>
              <a:rPr lang="en-GB" sz="1600" baseline="30000">
                <a:solidFill>
                  <a:schemeClr val="tx2"/>
                </a:solidFill>
              </a:rPr>
              <a:t>-1</a:t>
            </a:r>
            <a:r>
              <a:rPr lang="en-GB" sz="1600">
                <a:solidFill>
                  <a:schemeClr val="tx2"/>
                </a:solidFill>
              </a:rPr>
              <a:t>; 900s = 90m/(0.5-0.4 ms</a:t>
            </a:r>
            <a:r>
              <a:rPr lang="en-GB" sz="1600" baseline="30000">
                <a:solidFill>
                  <a:schemeClr val="tx2"/>
                </a:solidFill>
              </a:rPr>
              <a:t>-1</a:t>
            </a:r>
            <a:r>
              <a:rPr lang="en-GB" sz="1600">
                <a:solidFill>
                  <a:schemeClr val="tx2"/>
                </a:solidFill>
              </a:rPr>
              <a:t>); 100s = 90m/(05+0.4 ms-1).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Relative velocities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76375" y="2133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car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11413" y="25654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47813" y="19161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40063" y="236378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463800" y="1716088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55650" y="1700213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bullet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924300" y="1417638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What is the speed of bullet </a:t>
            </a:r>
          </a:p>
          <a:p>
            <a:pPr algn="ctr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relative to ground ?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476375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0510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403350" y="1989138"/>
            <a:ext cx="730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84525" y="3028950"/>
            <a:ext cx="55038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/>
              <a:t>Newton:   </a:t>
            </a:r>
            <a:r>
              <a:rPr lang="en-GB" sz="2800">
                <a:solidFill>
                  <a:srgbClr val="FFFF00"/>
                </a:solidFill>
              </a:rPr>
              <a:t>U + V</a:t>
            </a:r>
          </a:p>
          <a:p>
            <a:endParaRPr lang="en-GB" sz="2800">
              <a:solidFill>
                <a:srgbClr val="FFFF00"/>
              </a:solidFill>
            </a:endParaRPr>
          </a:p>
          <a:p>
            <a:r>
              <a:rPr lang="en-GB" sz="2800"/>
              <a:t>Einstein:  </a:t>
            </a:r>
            <a:r>
              <a:rPr lang="en-GB" sz="2800">
                <a:solidFill>
                  <a:srgbClr val="FFFF00"/>
                </a:solidFill>
              </a:rPr>
              <a:t>(U + V)/(1 +UV/c</a:t>
            </a:r>
            <a:r>
              <a:rPr lang="en-GB" sz="2800" baseline="30000">
                <a:solidFill>
                  <a:srgbClr val="FFFF00"/>
                </a:solidFill>
              </a:rPr>
              <a:t>2</a:t>
            </a:r>
            <a:r>
              <a:rPr lang="en-GB" sz="28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692275" y="4652963"/>
            <a:ext cx="6499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So for light with v = c in vacuum: </a:t>
            </a:r>
          </a:p>
          <a:p>
            <a:pPr algn="ctr"/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(U + c)/(1 + Uc/c</a:t>
            </a:r>
            <a:r>
              <a:rPr lang="en-GB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 c(U + c)/(c+U) = c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95288" y="5876925"/>
            <a:ext cx="849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Speed of light in vacuum is the same for all observers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The Relativity of Length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4213" y="1916113"/>
            <a:ext cx="82375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Mead Bold" pitchFamily="2" charset="0"/>
              </a:rPr>
              <a:t>Length of a rod sharing our motion: </a:t>
            </a:r>
            <a:r>
              <a:rPr lang="en-GB" sz="2800">
                <a:solidFill>
                  <a:srgbClr val="FFFF00"/>
                </a:solidFill>
                <a:latin typeface="Mead Bold" pitchFamily="2" charset="0"/>
              </a:rPr>
              <a:t>L</a:t>
            </a:r>
          </a:p>
          <a:p>
            <a:pPr algn="ctr"/>
            <a:endParaRPr lang="en-GB" sz="2800">
              <a:latin typeface="Mead Bold" pitchFamily="2" charset="0"/>
            </a:endParaRPr>
          </a:p>
          <a:p>
            <a:pPr algn="ctr"/>
            <a:r>
              <a:rPr lang="en-GB" sz="2800">
                <a:latin typeface="Mead Bold" pitchFamily="2" charset="0"/>
              </a:rPr>
              <a:t>Length of a rod moving with constant speed V relative to us</a:t>
            </a:r>
          </a:p>
          <a:p>
            <a:pPr algn="ctr"/>
            <a:endParaRPr lang="en-GB" sz="2000"/>
          </a:p>
          <a:p>
            <a:pPr algn="ctr"/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 = L(1 – V</a:t>
            </a:r>
            <a:r>
              <a:rPr lang="en-GB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GB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GB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</a:t>
            </a:r>
          </a:p>
          <a:p>
            <a:pPr algn="ctr"/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GB" sz="2800">
                <a:latin typeface="Mead Bold" pitchFamily="2" charset="0"/>
              </a:rPr>
              <a:t>‘Lorentz-Fitzgerald Contraction</a:t>
            </a:r>
          </a:p>
          <a:p>
            <a:pPr algn="ctr"/>
            <a:r>
              <a:rPr lang="en-GB" sz="2800">
                <a:latin typeface="Mead Bold" pitchFamily="2" charset="0"/>
              </a:rPr>
              <a:t>There is no absolute standard of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The Relativity of 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816100" y="2219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325563" y="1844675"/>
            <a:ext cx="7080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Mead Bold" pitchFamily="2" charset="0"/>
              </a:rPr>
              <a:t>Time interval on a clock sharing our motion: </a:t>
            </a:r>
            <a:r>
              <a:rPr lang="en-GB" sz="2800">
                <a:solidFill>
                  <a:srgbClr val="FFFF00"/>
                </a:solidFill>
                <a:latin typeface="Mead Bold" pitchFamily="2" charset="0"/>
              </a:rPr>
              <a:t>T</a:t>
            </a:r>
          </a:p>
          <a:p>
            <a:pPr algn="ctr"/>
            <a:endParaRPr lang="en-GB" sz="2800">
              <a:latin typeface="Mead Bold" pitchFamily="2" charset="0"/>
            </a:endParaRPr>
          </a:p>
          <a:p>
            <a:pPr algn="ctr"/>
            <a:r>
              <a:rPr lang="en-GB" sz="2800">
                <a:latin typeface="Mead Bold" pitchFamily="2" charset="0"/>
              </a:rPr>
              <a:t>Time interval on a clock moving with </a:t>
            </a:r>
          </a:p>
          <a:p>
            <a:pPr algn="ctr"/>
            <a:r>
              <a:rPr lang="en-GB" sz="2800">
                <a:latin typeface="Mead Bold" pitchFamily="2" charset="0"/>
              </a:rPr>
              <a:t>constant speed V relative to us</a:t>
            </a:r>
          </a:p>
          <a:p>
            <a:pPr algn="ctr"/>
            <a:endParaRPr lang="en-GB"/>
          </a:p>
          <a:p>
            <a:pPr algn="ctr"/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T’ = T/(1 – V</a:t>
            </a:r>
            <a:r>
              <a:rPr lang="en-GB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GB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GB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T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</a:t>
            </a:r>
          </a:p>
          <a:p>
            <a:pPr algn="ctr"/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Time dilation: there is no absolute standard of time</a:t>
            </a:r>
            <a:endParaRPr lang="en-GB" sz="28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ad Bold" pitchFamily="2" charset="0"/>
            </a:endParaRPr>
          </a:p>
          <a:p>
            <a:pPr algn="ctr"/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ad Bold" pitchFamily="2" charset="0"/>
            </a:endParaRPr>
          </a:p>
          <a:p>
            <a:pPr algn="ctr"/>
            <a:r>
              <a:rPr lang="en-GB"/>
              <a:t>Gamma factor 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 =</a:t>
            </a:r>
            <a:r>
              <a:rPr lang="en-GB">
                <a:sym typeface="Symbol" pitchFamily="18" charset="2"/>
              </a:rPr>
              <a:t> 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1/(1 – V</a:t>
            </a:r>
            <a:r>
              <a:rPr lang="en-GB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GB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GB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GB"/>
              <a:t> </a:t>
            </a:r>
            <a:r>
              <a:rPr lang="en-GB">
                <a:sym typeface="Symbol" pitchFamily="18" charset="2"/>
              </a:rPr>
              <a:t>describes speed 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Muons</a:t>
            </a:r>
          </a:p>
        </p:txBody>
      </p:sp>
      <p:pic>
        <p:nvPicPr>
          <p:cNvPr id="14341" name="Picture 5" descr="mu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060575"/>
            <a:ext cx="4914900" cy="3676650"/>
          </a:xfrm>
          <a:solidFill>
            <a:schemeClr val="tx1"/>
          </a:solidFill>
          <a:ln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48038" y="1371600"/>
            <a:ext cx="2833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Without Relativity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87450" y="5949950"/>
            <a:ext cx="754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But we see about 49,000 out of a million in practice ?!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Muons again… this time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400425" y="1355725"/>
            <a:ext cx="200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With relativity</a:t>
            </a:r>
          </a:p>
        </p:txBody>
      </p:sp>
      <p:pic>
        <p:nvPicPr>
          <p:cNvPr id="44039" name="Picture 7" descr="mu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989138"/>
            <a:ext cx="5332412" cy="3965575"/>
          </a:xfrm>
          <a:solidFill>
            <a:schemeClr val="tx1"/>
          </a:solidFill>
          <a:ln/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403350" y="6092825"/>
            <a:ext cx="6765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FF00"/>
                </a:solidFill>
                <a:latin typeface="Mead Bold" pitchFamily="2" charset="0"/>
              </a:rPr>
              <a:t>49,000 out of a million should reach the ground!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03213" y="2071688"/>
            <a:ext cx="155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view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mu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8775"/>
            <a:ext cx="5842000" cy="43894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132138" y="577850"/>
            <a:ext cx="3738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The Muons’ View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mu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6048375" cy="44831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42988" y="620713"/>
            <a:ext cx="7629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A comparison of the different views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FFFF00"/>
                </a:solidFill>
                <a:latin typeface="Mead Bold" pitchFamily="2" charset="0"/>
              </a:rPr>
              <a:t>Clocks Go Slow in </a:t>
            </a:r>
            <a:br>
              <a:rPr lang="en-GB" sz="4000">
                <a:solidFill>
                  <a:srgbClr val="FFFF00"/>
                </a:solidFill>
                <a:latin typeface="Mead Bold" pitchFamily="2" charset="0"/>
              </a:rPr>
            </a:br>
            <a:r>
              <a:rPr lang="en-GB" sz="4000">
                <a:solidFill>
                  <a:srgbClr val="FFFF00"/>
                </a:solidFill>
                <a:latin typeface="Mead Bold" pitchFamily="2" charset="0"/>
              </a:rPr>
              <a:t>Strong Gravity Fields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276600" y="2276475"/>
            <a:ext cx="15843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1638" y="4471988"/>
            <a:ext cx="6084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FF00"/>
                </a:solidFill>
                <a:sym typeface="Symbol" pitchFamily="18" charset="2"/>
              </a:rPr>
              <a:t></a:t>
            </a:r>
            <a:r>
              <a:rPr lang="en-GB" sz="2800">
                <a:solidFill>
                  <a:srgbClr val="FFFF00"/>
                </a:solidFill>
              </a:rPr>
              <a:t>t(r) = </a:t>
            </a:r>
            <a:r>
              <a:rPr lang="en-GB" sz="2800">
                <a:solidFill>
                  <a:srgbClr val="FFFF00"/>
                </a:solidFill>
                <a:sym typeface="Symbol" pitchFamily="18" charset="2"/>
              </a:rPr>
              <a:t></a:t>
            </a:r>
            <a:r>
              <a:rPr lang="en-GB" sz="2800">
                <a:solidFill>
                  <a:srgbClr val="FFFF00"/>
                </a:solidFill>
              </a:rPr>
              <a:t>t(r = </a:t>
            </a:r>
            <a:r>
              <a:rPr lang="en-GB" sz="2800">
                <a:solidFill>
                  <a:srgbClr val="FFFF00"/>
                </a:solidFill>
                <a:sym typeface="Symbol" pitchFamily="18" charset="2"/>
              </a:rPr>
              <a:t></a:t>
            </a:r>
            <a:r>
              <a:rPr lang="en-GB" sz="2800">
                <a:solidFill>
                  <a:srgbClr val="FFFF00"/>
                </a:solidFill>
              </a:rPr>
              <a:t>) </a:t>
            </a:r>
            <a:r>
              <a:rPr lang="en-GB" sz="2800">
                <a:solidFill>
                  <a:srgbClr val="FFFF00"/>
                </a:solidFill>
                <a:sym typeface="Symbol" pitchFamily="18" charset="2"/>
              </a:rPr>
              <a:t> (1 – GM/rc</a:t>
            </a:r>
            <a:r>
              <a:rPr lang="en-GB" sz="2800" baseline="3000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GB" sz="2800">
                <a:solidFill>
                  <a:srgbClr val="FFFF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140200" y="3068638"/>
            <a:ext cx="29527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651500" y="270827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43300" y="2409825"/>
            <a:ext cx="814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Mass</a:t>
            </a:r>
          </a:p>
          <a:p>
            <a:pPr algn="ctr"/>
            <a:r>
              <a:rPr lang="en-GB" sz="2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092950" y="2924175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Fast </a:t>
            </a:r>
          </a:p>
          <a:p>
            <a:r>
              <a:rPr lang="en-GB"/>
              <a:t>clock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840288" y="3084513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Slow</a:t>
            </a:r>
          </a:p>
          <a:p>
            <a:r>
              <a:rPr lang="en-GB"/>
              <a:t>clock</a:t>
            </a:r>
          </a:p>
        </p:txBody>
      </p:sp>
      <p:pic>
        <p:nvPicPr>
          <p:cNvPr id="13325" name="Picture 13" descr="2-time_dilatio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44675"/>
            <a:ext cx="2232025" cy="2220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Hafele-Keating Experiment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8713787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Oct 1971 Joseph Hafele and Richard Keating flew portable caesium atomic clocks around the Earth on commercial jets</a:t>
            </a:r>
          </a:p>
          <a:p>
            <a:pPr>
              <a:lnSpc>
                <a:spcPct val="80000"/>
              </a:lnSpc>
            </a:pPr>
            <a:r>
              <a:rPr lang="en-GB" sz="2000"/>
              <a:t>Eastward trip of 65.4 hrs (41.2 hrs in flight) and westward trip of 80.3 hrs (48.6 hrs in flight)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/>
          </a:p>
        </p:txBody>
      </p:sp>
      <p:sp>
        <p:nvSpPr>
          <p:cNvPr id="63594" name="Text Box 106"/>
          <p:cNvSpPr txBox="1">
            <a:spLocks noChangeArrowheads="1"/>
          </p:cNvSpPr>
          <p:nvPr/>
        </p:nvSpPr>
        <p:spPr bwMode="auto">
          <a:xfrm>
            <a:off x="12700" y="2997200"/>
            <a:ext cx="9236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Clock Gain (nanosecs)</a:t>
            </a:r>
          </a:p>
          <a:p>
            <a:pPr algn="ctr"/>
            <a:r>
              <a:rPr lang="en-GB"/>
              <a:t>Eastward:144 </a:t>
            </a:r>
            <a:r>
              <a:rPr lang="en-GB" u="sng"/>
              <a:t>+</a:t>
            </a:r>
            <a:r>
              <a:rPr lang="en-GB"/>
              <a:t> 14 gravitational -184 </a:t>
            </a:r>
            <a:r>
              <a:rPr lang="en-GB" u="sng"/>
              <a:t>+</a:t>
            </a:r>
            <a:r>
              <a:rPr lang="en-GB"/>
              <a:t> 18 sp rel = 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-40 </a:t>
            </a: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23</a:t>
            </a:r>
            <a:r>
              <a:rPr lang="en-GB"/>
              <a:t> (obs -59</a:t>
            </a:r>
            <a:r>
              <a:rPr lang="en-GB" u="sng"/>
              <a:t>+</a:t>
            </a:r>
            <a:r>
              <a:rPr lang="en-GB"/>
              <a:t>10)</a:t>
            </a:r>
          </a:p>
          <a:p>
            <a:pPr algn="ctr"/>
            <a:r>
              <a:rPr lang="en-GB"/>
              <a:t>Westward:179 </a:t>
            </a:r>
            <a:r>
              <a:rPr lang="en-GB" u="sng"/>
              <a:t>+</a:t>
            </a:r>
            <a:r>
              <a:rPr lang="en-GB"/>
              <a:t> 18 gravitational + 96 </a:t>
            </a:r>
            <a:r>
              <a:rPr lang="en-GB" u="sng"/>
              <a:t>+</a:t>
            </a:r>
            <a:r>
              <a:rPr lang="en-GB"/>
              <a:t> 10  sp rel = 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275 </a:t>
            </a: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21</a:t>
            </a:r>
            <a:r>
              <a:rPr lang="en-GB"/>
              <a:t> (obs 273 </a:t>
            </a:r>
            <a:r>
              <a:rPr lang="en-GB" u="sng"/>
              <a:t>+</a:t>
            </a:r>
            <a:r>
              <a:rPr lang="en-GB"/>
              <a:t> 7)</a:t>
            </a:r>
          </a:p>
        </p:txBody>
      </p:sp>
      <p:pic>
        <p:nvPicPr>
          <p:cNvPr id="63596" name="Picture 108" descr="Hafele_Keating_experimen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4327525"/>
            <a:ext cx="3095625" cy="2155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Newtonian Absolute Space and Time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1763713" y="3284538"/>
            <a:ext cx="14398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63713" y="4652963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5292725" y="3284538"/>
            <a:ext cx="10080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203575" y="328453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3924300" y="46529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3924300" y="2420938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924300" y="39338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192588" y="212725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695825" y="3422650"/>
            <a:ext cx="9048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Space</a:t>
            </a:r>
          </a:p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‘slice’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545013" y="5275263"/>
            <a:ext cx="46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 and unalterable absolute space</a:t>
            </a:r>
          </a:p>
          <a:p>
            <a:pPr algn="ctr"/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linear time</a:t>
            </a:r>
          </a:p>
          <a:p>
            <a:pPr algn="ctr"/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 Newton’s laws (“</a:t>
            </a:r>
            <a:r>
              <a:rPr lang="en-GB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 = ma</a:t>
            </a: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all that </a:t>
            </a: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”)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92138" y="212725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Unaffected by events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86" name="Picture 14" descr="newton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1341438"/>
            <a:ext cx="2162175" cy="2019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24satell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052513"/>
            <a:ext cx="4175125" cy="4090987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197100" y="5373688"/>
            <a:ext cx="5041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</a:rPr>
              <a:t>Constellation of 24 satellites in US system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At least 3 satellites to get a 2-d position 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At least 4 to get 3-dim location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Accurate to about 10m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924300" y="260350"/>
            <a:ext cx="1487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G P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759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Without Relativity You Are Lost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4038600" cy="4530725"/>
          </a:xfrm>
        </p:spPr>
        <p:txBody>
          <a:bodyPr/>
          <a:lstStyle/>
          <a:p>
            <a:r>
              <a:rPr lang="en-GB" sz="1800">
                <a:effectLst/>
              </a:rPr>
              <a:t>24 GPS satellites orbit the Earth at altitude 26,600 km (15,960 miles)  at a speed of 14,000 km/hr (8,424 mph)</a:t>
            </a:r>
          </a:p>
          <a:p>
            <a:r>
              <a:rPr lang="en-GB" sz="1800">
                <a:effectLst/>
              </a:rPr>
              <a:t>SR time dilation makes satellite clock run </a:t>
            </a:r>
            <a:r>
              <a:rPr lang="en-GB" sz="1800">
                <a:solidFill>
                  <a:srgbClr val="FFFF00"/>
                </a:solidFill>
              </a:rPr>
              <a:t>slow</a:t>
            </a:r>
            <a:r>
              <a:rPr lang="en-GB" sz="1800">
                <a:effectLst/>
              </a:rPr>
              <a:t> relative to Earth by 7200 nanosec per day</a:t>
            </a:r>
          </a:p>
          <a:p>
            <a:r>
              <a:rPr lang="en-GB" sz="1800">
                <a:effectLst/>
              </a:rPr>
              <a:t>Satellite is in weaker gravity field (g = GM/r</a:t>
            </a:r>
            <a:r>
              <a:rPr lang="en-GB" sz="1800" baseline="30000">
                <a:effectLst/>
              </a:rPr>
              <a:t>2</a:t>
            </a:r>
            <a:r>
              <a:rPr lang="en-GB" sz="1800">
                <a:effectLst/>
              </a:rPr>
              <a:t> is smaller) by about 4%. So satellite clock runs </a:t>
            </a:r>
            <a:r>
              <a:rPr lang="en-GB" sz="1800">
                <a:solidFill>
                  <a:srgbClr val="FFFF00"/>
                </a:solidFill>
              </a:rPr>
              <a:t>fast</a:t>
            </a:r>
            <a:r>
              <a:rPr lang="en-GB" sz="1800">
                <a:effectLst/>
              </a:rPr>
              <a:t> by 45,900 nanosec per day. </a:t>
            </a:r>
            <a:r>
              <a:rPr lang="en-GB" sz="1800"/>
              <a:t>This is the bigger effect.</a:t>
            </a:r>
          </a:p>
          <a:p>
            <a:r>
              <a:rPr lang="en-GB" sz="1800">
                <a:solidFill>
                  <a:srgbClr val="FFFF00"/>
                </a:solidFill>
              </a:rPr>
              <a:t>Overall: relativity makes  satellite clock fast by about 38,700 nanosec per day. Means navigational errors here of 10 km per day if uncorrected!</a:t>
            </a:r>
          </a:p>
          <a:p>
            <a:pPr>
              <a:buFont typeface="Wingdings" pitchFamily="2" charset="2"/>
              <a:buNone/>
            </a:pPr>
            <a:endParaRPr lang="en-GB" sz="1800"/>
          </a:p>
        </p:txBody>
      </p:sp>
      <p:pic>
        <p:nvPicPr>
          <p:cNvPr id="8201" name="Picture 9" descr="First-Gps-Satellite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052513"/>
            <a:ext cx="3863975" cy="3098800"/>
          </a:xfrm>
          <a:noFill/>
          <a:ln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983163" y="4437063"/>
            <a:ext cx="41608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The satellite clocks are pre-set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to be running slow on launch so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that they run at the correct rate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in their final orbit as well as other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anomalies and orbit drift.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The Twin Paradox</a:t>
            </a:r>
          </a:p>
        </p:txBody>
      </p:sp>
      <p:pic>
        <p:nvPicPr>
          <p:cNvPr id="15365" name="Picture 5" descr="twin-parad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860800"/>
            <a:ext cx="4552950" cy="2524125"/>
          </a:xfrm>
          <a:prstGeom prst="rect">
            <a:avLst/>
          </a:prstGeom>
          <a:noFill/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42988" y="1385888"/>
            <a:ext cx="78851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Two identical twins: one stays on earth, one takes a space trip.</a:t>
            </a:r>
          </a:p>
          <a:p>
            <a:endParaRPr lang="en-GB" sz="2400">
              <a:effectLst>
                <a:outerShdw blurRad="38100" dist="38100" dir="2700000" algn="tl">
                  <a:srgbClr val="000000"/>
                </a:outerShdw>
              </a:effectLst>
              <a:latin typeface="Mead Bold" pitchFamily="2" charset="0"/>
            </a:endParaRPr>
          </a:p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The one who makes the trip and feels the accelerations and forces </a:t>
            </a:r>
          </a:p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Has the slower clock and ages less than the stay at home twin.</a:t>
            </a:r>
          </a:p>
          <a:p>
            <a:endParaRPr lang="en-GB" sz="2400">
              <a:effectLst>
                <a:outerShdw blurRad="38100" dist="38100" dir="2700000" algn="tl">
                  <a:srgbClr val="000000"/>
                </a:outerShdw>
              </a:effectLst>
              <a:latin typeface="Mead Bold" pitchFamily="2" charset="0"/>
            </a:endParaRPr>
          </a:p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On return to Earth the travelling twin is younger than his </a:t>
            </a:r>
          </a:p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stay at home brother!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095375" y="4281488"/>
            <a:ext cx="2800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Mead Bold" pitchFamily="2" charset="0"/>
              </a:rPr>
              <a:t>“Paradox” because of</a:t>
            </a:r>
          </a:p>
          <a:p>
            <a:r>
              <a:rPr lang="en-GB" sz="2400">
                <a:latin typeface="Mead Bold" pitchFamily="2" charset="0"/>
              </a:rPr>
              <a:t>apparent symmetry</a:t>
            </a:r>
          </a:p>
          <a:p>
            <a:r>
              <a:rPr lang="en-GB" sz="2400">
                <a:latin typeface="Mead Bold" pitchFamily="2" charset="0"/>
              </a:rPr>
              <a:t>But their histories </a:t>
            </a:r>
            <a:r>
              <a:rPr lang="en-GB" sz="2400">
                <a:solidFill>
                  <a:srgbClr val="FFFF00"/>
                </a:solidFill>
                <a:latin typeface="Mead Bold" pitchFamily="2" charset="0"/>
              </a:rPr>
              <a:t>feel</a:t>
            </a:r>
          </a:p>
          <a:p>
            <a:r>
              <a:rPr lang="en-GB" sz="2400">
                <a:latin typeface="Mead Bold" pitchFamily="2" charset="0"/>
              </a:rPr>
              <a:t>different: the twin who</a:t>
            </a:r>
          </a:p>
          <a:p>
            <a:r>
              <a:rPr lang="en-GB" sz="2400">
                <a:latin typeface="Mead Bold" pitchFamily="2" charset="0"/>
              </a:rPr>
              <a:t>feels the forces will be</a:t>
            </a:r>
          </a:p>
          <a:p>
            <a:r>
              <a:rPr lang="en-GB" sz="2400">
                <a:latin typeface="Mead Bold" pitchFamily="2" charset="0"/>
              </a:rPr>
              <a:t>Younger.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Backwards and Forwards Time Travel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/>
              <a:t>   The travelling twin has time-travelled into the future to encounter his twin brother later in his brother’s life.</a:t>
            </a:r>
          </a:p>
          <a:p>
            <a:pPr>
              <a:buFont typeface="Wingdings" pitchFamily="2" charset="2"/>
              <a:buNone/>
            </a:pPr>
            <a:endParaRPr lang="en-GB" sz="2400"/>
          </a:p>
          <a:p>
            <a:pPr>
              <a:buFont typeface="Wingdings" pitchFamily="2" charset="2"/>
              <a:buNone/>
            </a:pPr>
            <a:r>
              <a:rPr lang="en-GB" sz="2400"/>
              <a:t>   This is routine in relativity physics.</a:t>
            </a:r>
          </a:p>
          <a:p>
            <a:pPr>
              <a:buFont typeface="Wingdings" pitchFamily="2" charset="2"/>
              <a:buNone/>
            </a:pPr>
            <a:endParaRPr lang="en-GB" sz="2400"/>
          </a:p>
          <a:p>
            <a:pPr>
              <a:buFont typeface="Wingdings" pitchFamily="2" charset="2"/>
              <a:buNone/>
            </a:pPr>
            <a:r>
              <a:rPr lang="en-GB" sz="2400"/>
              <a:t>   Time travel into the past is not!</a:t>
            </a:r>
          </a:p>
        </p:txBody>
      </p:sp>
      <p:pic>
        <p:nvPicPr>
          <p:cNvPr id="20485" name="Picture 5" descr="ANd9GcRy1ViGhp4HxQU9DcQyXdNZxd4gcE7vtFanlHpYP_jyG9pg0bNm8Q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349500"/>
            <a:ext cx="3902075" cy="312420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An Example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1258888" y="1412875"/>
            <a:ext cx="10096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6156325" y="1700213"/>
            <a:ext cx="431800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268538" y="184467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751138" y="1931988"/>
            <a:ext cx="2247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 = 2.67 light yrs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3132138" y="263683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3132138" y="292417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627313" y="3141663"/>
            <a:ext cx="328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Speed of rocket v = 0.66c 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116013" y="3716338"/>
            <a:ext cx="7181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Stay-at-home twin notes see distance </a:t>
            </a:r>
            <a:r>
              <a:rPr lang="en-GB">
                <a:solidFill>
                  <a:srgbClr val="FFFF00"/>
                </a:solidFill>
              </a:rPr>
              <a:t>2.67 lyr</a:t>
            </a:r>
            <a:r>
              <a:rPr lang="en-GB"/>
              <a:t> each way</a:t>
            </a:r>
          </a:p>
          <a:p>
            <a:r>
              <a:rPr lang="en-GB"/>
              <a:t>and journey time of 2.67/0.66 = 4 yrs in each direction</a:t>
            </a:r>
          </a:p>
          <a:p>
            <a:r>
              <a:rPr lang="en-GB"/>
              <a:t>So stay-at-home twin will have aged </a:t>
            </a:r>
            <a:r>
              <a:rPr lang="en-GB">
                <a:solidFill>
                  <a:srgbClr val="FFFF00"/>
                </a:solidFill>
              </a:rPr>
              <a:t>8 yrs</a:t>
            </a:r>
            <a:r>
              <a:rPr lang="en-GB"/>
              <a:t> when his brother </a:t>
            </a:r>
          </a:p>
          <a:p>
            <a:r>
              <a:rPr lang="en-GB"/>
              <a:t>returns to Earth</a:t>
            </a:r>
          </a:p>
          <a:p>
            <a:endParaRPr lang="en-GB"/>
          </a:p>
          <a:p>
            <a:r>
              <a:rPr lang="en-GB"/>
              <a:t>Travelling twin sees journey distance contracted by</a:t>
            </a:r>
          </a:p>
          <a:p>
            <a:r>
              <a:rPr lang="en-GB"/>
              <a:t> (1-v</a:t>
            </a:r>
            <a:r>
              <a:rPr lang="en-GB" baseline="30000"/>
              <a:t>2</a:t>
            </a:r>
            <a:r>
              <a:rPr lang="en-GB"/>
              <a:t>/c</a:t>
            </a:r>
            <a:r>
              <a:rPr lang="en-GB" baseline="30000"/>
              <a:t>2</a:t>
            </a:r>
            <a:r>
              <a:rPr lang="en-GB"/>
              <a:t>)</a:t>
            </a:r>
            <a:r>
              <a:rPr lang="en-GB" baseline="30000"/>
              <a:t>1/2</a:t>
            </a:r>
            <a:r>
              <a:rPr lang="en-GB"/>
              <a:t> = 0.75  so is 2.67 </a:t>
            </a:r>
            <a:r>
              <a:rPr lang="en-GB">
                <a:sym typeface="Symbol" pitchFamily="18" charset="2"/>
              </a:rPr>
              <a:t> 0.75 = </a:t>
            </a:r>
            <a:r>
              <a:rPr lang="en-GB">
                <a:solidFill>
                  <a:srgbClr val="FFFF00"/>
                </a:solidFill>
                <a:sym typeface="Symbol" pitchFamily="18" charset="2"/>
              </a:rPr>
              <a:t>2 lyr</a:t>
            </a:r>
            <a:r>
              <a:rPr lang="en-GB">
                <a:sym typeface="Symbol" pitchFamily="18" charset="2"/>
              </a:rPr>
              <a:t> each way</a:t>
            </a:r>
          </a:p>
          <a:p>
            <a:r>
              <a:rPr lang="en-GB">
                <a:sym typeface="Symbol" pitchFamily="18" charset="2"/>
              </a:rPr>
              <a:t>This takes a time 2/0.66 = 3 yr in each direction</a:t>
            </a:r>
          </a:p>
          <a:p>
            <a:r>
              <a:rPr lang="en-GB">
                <a:sym typeface="Symbol" pitchFamily="18" charset="2"/>
              </a:rPr>
              <a:t>So when the travelling twin returns home and is reunited</a:t>
            </a:r>
          </a:p>
          <a:p>
            <a:r>
              <a:rPr lang="en-GB">
                <a:sym typeface="Symbol" pitchFamily="18" charset="2"/>
              </a:rPr>
              <a:t>With his brother he will have aged only </a:t>
            </a:r>
            <a:r>
              <a:rPr lang="en-GB">
                <a:solidFill>
                  <a:srgbClr val="FFFF00"/>
                </a:solidFill>
                <a:sym typeface="Symbol" pitchFamily="18" charset="2"/>
              </a:rPr>
              <a:t>6 years</a:t>
            </a:r>
            <a:r>
              <a:rPr lang="en-GB">
                <a:sym typeface="Symbol" pitchFamily="18" charset="2"/>
              </a:rPr>
              <a:t>.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084888" y="3141663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(1-v</a:t>
            </a:r>
            <a:r>
              <a:rPr lang="en-GB" baseline="30000">
                <a:solidFill>
                  <a:srgbClr val="FFFF00"/>
                </a:solidFill>
              </a:rPr>
              <a:t>2</a:t>
            </a:r>
            <a:r>
              <a:rPr lang="en-GB">
                <a:solidFill>
                  <a:srgbClr val="FFFF00"/>
                </a:solidFill>
              </a:rPr>
              <a:t>/c</a:t>
            </a:r>
            <a:r>
              <a:rPr lang="en-GB" baseline="30000">
                <a:solidFill>
                  <a:srgbClr val="FFFF00"/>
                </a:solidFill>
              </a:rPr>
              <a:t>2</a:t>
            </a:r>
            <a:r>
              <a:rPr lang="en-GB">
                <a:solidFill>
                  <a:srgbClr val="FFFF00"/>
                </a:solidFill>
              </a:rPr>
              <a:t>)</a:t>
            </a:r>
            <a:r>
              <a:rPr lang="en-GB" baseline="30000">
                <a:solidFill>
                  <a:srgbClr val="FFFF00"/>
                </a:solidFill>
              </a:rPr>
              <a:t>1/2</a:t>
            </a:r>
            <a:r>
              <a:rPr lang="en-GB">
                <a:solidFill>
                  <a:srgbClr val="FFFF00"/>
                </a:solidFill>
              </a:rPr>
              <a:t> = 0.75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Nd9GcRS0TFkVo5jLT1MzV9rxVUOxjXiW_LgCQ62s2Jvxx-8oXOp8JpUwBXafU3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341438"/>
            <a:ext cx="3616325" cy="2576512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411413" y="620713"/>
            <a:ext cx="471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Gödel's Rotating Universe</a:t>
            </a:r>
            <a:r>
              <a:rPr lang="en-GB">
                <a:latin typeface="Arial" charset="0"/>
              </a:rPr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675313" y="4292600"/>
            <a:ext cx="3468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Allows backwards time travel</a:t>
            </a:r>
          </a:p>
          <a:p>
            <a:pPr algn="ctr"/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to occur !</a:t>
            </a:r>
          </a:p>
        </p:txBody>
      </p:sp>
      <p:pic>
        <p:nvPicPr>
          <p:cNvPr id="60421" name="Picture 5" descr="universes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437063"/>
            <a:ext cx="1819275" cy="2016125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948488" y="53006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1949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 l="13033" t="7312" r="28270" b="12204"/>
          <a:stretch>
            <a:fillRect/>
          </a:stretch>
        </p:blipFill>
        <p:spPr bwMode="auto">
          <a:xfrm>
            <a:off x="755650" y="1341438"/>
            <a:ext cx="2481263" cy="4465637"/>
          </a:xfrm>
          <a:prstGeom prst="rect">
            <a:avLst/>
          </a:prstGeom>
          <a:noFill/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848350" y="5892800"/>
            <a:ext cx="315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</a:rPr>
              <a:t>Can it occur in a ‘realistic’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Universe?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Time Travel and Interest Rates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57263" y="2997200"/>
            <a:ext cx="7283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Mead Bold" pitchFamily="2" charset="0"/>
              </a:rPr>
              <a:t>Travel back to 2011 from 3011 and invest £1 at 4%</a:t>
            </a:r>
          </a:p>
          <a:p>
            <a:pPr algn="ctr"/>
            <a:endParaRPr lang="en-GB" sz="2800">
              <a:latin typeface="Mead Bold" pitchFamily="2" charset="0"/>
            </a:endParaRPr>
          </a:p>
          <a:p>
            <a:pPr algn="ctr"/>
            <a:r>
              <a:rPr lang="en-GB" sz="2800">
                <a:latin typeface="Mead Bold" pitchFamily="2" charset="0"/>
              </a:rPr>
              <a:t>(1 + 0.04)</a:t>
            </a:r>
            <a:r>
              <a:rPr lang="en-GB" sz="2800" baseline="30000">
                <a:latin typeface="Mead Bold" pitchFamily="2" charset="0"/>
              </a:rPr>
              <a:t>1000</a:t>
            </a:r>
            <a:r>
              <a:rPr lang="en-GB" sz="2800">
                <a:latin typeface="Mead Bold" pitchFamily="2" charset="0"/>
              </a:rPr>
              <a:t> = £ 108 million billion !!</a:t>
            </a:r>
          </a:p>
          <a:p>
            <a:pPr algn="ctr"/>
            <a:endParaRPr lang="en-GB" sz="2800">
              <a:latin typeface="Mead Bold" pitchFamily="2" charset="0"/>
            </a:endParaRPr>
          </a:p>
          <a:p>
            <a:pPr algn="ctr"/>
            <a:r>
              <a:rPr lang="en-GB" sz="2800">
                <a:latin typeface="Mead Bold" pitchFamily="2" charset="0"/>
              </a:rPr>
              <a:t>If rates are negative, travel to the future to purchase</a:t>
            </a:r>
          </a:p>
          <a:p>
            <a:pPr algn="ctr"/>
            <a:r>
              <a:rPr lang="en-GB" sz="2800">
                <a:latin typeface="Mead Bold" pitchFamily="2" charset="0"/>
              </a:rPr>
              <a:t> then return and sell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55650" y="5876925"/>
            <a:ext cx="757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All + or – interest rates will be driven to zero by time travellers</a:t>
            </a:r>
          </a:p>
        </p:txBody>
      </p:sp>
      <p:pic>
        <p:nvPicPr>
          <p:cNvPr id="21512" name="Picture 8" descr="markets_1000803c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268413"/>
            <a:ext cx="2447925" cy="1531937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Interstellar Trading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763713" y="17732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227763" y="17732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Alpha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916238" y="2060575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2916238" y="25654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132138" y="1557338"/>
            <a:ext cx="251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Time dilation effects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276600" y="2133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of relativity included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547813" y="3068638"/>
            <a:ext cx="595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Ignore gravitational effects and accelerations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979613" y="3573463"/>
            <a:ext cx="4799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P(E) price of Earth goods on Earth</a:t>
            </a:r>
          </a:p>
          <a:p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P(A) price of Alpha goods on Earth</a:t>
            </a:r>
          </a:p>
          <a:p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P*(E) price of Earth goods on Alpha</a:t>
            </a:r>
          </a:p>
          <a:p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P*(A) price of Alpha goods on Alpha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39750" y="5084763"/>
            <a:ext cx="418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R: interest rate on Earth</a:t>
            </a:r>
          </a:p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R*: interest rate on Alpha</a:t>
            </a:r>
          </a:p>
        </p:txBody>
      </p:sp>
      <p:pic>
        <p:nvPicPr>
          <p:cNvPr id="22546" name="Picture 18" descr="ANd9GcSXg_ivyS_7mFaRID6vLwJH_Qo4KASyKECcg5ZKrCvMM4hzK_r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4972050"/>
            <a:ext cx="2232025" cy="167322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Making A Profit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C + Q*(A)P*(A) = cost of ship plus quantity Q*(A)             			bought on Alpha</a:t>
            </a:r>
          </a:p>
          <a:p>
            <a:pPr>
              <a:lnSpc>
                <a:spcPct val="80000"/>
              </a:lnSpc>
            </a:pPr>
            <a:r>
              <a:rPr lang="en-GB" sz="2000"/>
              <a:t>On Earth trade them for quantity of Earth goods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Q*(E) = Q*(A)P(A)/P(E)</a:t>
            </a:r>
          </a:p>
          <a:p>
            <a:pPr>
              <a:lnSpc>
                <a:spcPct val="80000"/>
              </a:lnSpc>
            </a:pPr>
            <a:r>
              <a:rPr lang="en-GB" sz="2000"/>
              <a:t>Return to Alpha sell at P*(E) to receive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Q*(A)P(A)P*(E)/P(E)</a:t>
            </a:r>
          </a:p>
          <a:p>
            <a:pPr>
              <a:lnSpc>
                <a:spcPct val="80000"/>
              </a:lnSpc>
            </a:pPr>
            <a:r>
              <a:rPr lang="en-GB" sz="2000"/>
              <a:t>Round-trip lasts 2N yrs on a non-travelling clock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>
                <a:solidFill>
                  <a:srgbClr val="FFFF00"/>
                </a:solidFill>
              </a:rPr>
              <a:t>Profitable if</a:t>
            </a:r>
            <a:endParaRPr lang="en-GB" sz="20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000">
                <a:solidFill>
                  <a:srgbClr val="FFFF00"/>
                </a:solidFill>
              </a:rPr>
              <a:t>Q*(A)P(A)P*(E)/P(E) &gt; [C + Q*(A)P*(A)](1 + R*)</a:t>
            </a:r>
            <a:r>
              <a:rPr lang="en-GB" sz="2000" baseline="30000">
                <a:solidFill>
                  <a:srgbClr val="FFFF00"/>
                </a:solidFill>
              </a:rPr>
              <a:t>2N</a:t>
            </a:r>
            <a:r>
              <a:rPr lang="en-GB" sz="2000"/>
              <a:t> </a:t>
            </a:r>
            <a:endParaRPr lang="en-GB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/>
          </a:p>
        </p:txBody>
      </p:sp>
      <p:pic>
        <p:nvPicPr>
          <p:cNvPr id="66565" name="Picture 5" descr="forex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9178" r="15666" b="8740"/>
          <a:stretch>
            <a:fillRect/>
          </a:stretch>
        </p:blipFill>
        <p:spPr>
          <a:xfrm>
            <a:off x="3492500" y="4941888"/>
            <a:ext cx="1728788" cy="15748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Don’t Use the Traveller’s Frame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Journey takes only </a:t>
            </a:r>
            <a:r>
              <a:rPr lang="en-GB" sz="2400">
                <a:solidFill>
                  <a:srgbClr val="FFFF00"/>
                </a:solidFill>
              </a:rPr>
              <a:t>T = 2N(1- v</a:t>
            </a:r>
            <a:r>
              <a:rPr lang="en-GB" sz="2400" baseline="30000">
                <a:solidFill>
                  <a:srgbClr val="FFFF00"/>
                </a:solidFill>
              </a:rPr>
              <a:t>2</a:t>
            </a:r>
            <a:r>
              <a:rPr lang="en-GB" sz="2400">
                <a:solidFill>
                  <a:srgbClr val="FFFF00"/>
                </a:solidFill>
              </a:rPr>
              <a:t>/c</a:t>
            </a:r>
            <a:r>
              <a:rPr lang="en-GB" sz="2400" baseline="30000">
                <a:solidFill>
                  <a:srgbClr val="FFFF00"/>
                </a:solidFill>
              </a:rPr>
              <a:t>2</a:t>
            </a:r>
            <a:r>
              <a:rPr lang="en-GB" sz="2400">
                <a:solidFill>
                  <a:srgbClr val="FFFF00"/>
                </a:solidFill>
              </a:rPr>
              <a:t>)</a:t>
            </a:r>
            <a:r>
              <a:rPr lang="en-GB" sz="2400" baseline="30000">
                <a:solidFill>
                  <a:srgbClr val="FFFF00"/>
                </a:solidFill>
              </a:rPr>
              <a:t>1/2</a:t>
            </a:r>
            <a:r>
              <a:rPr lang="en-GB" sz="2400"/>
              <a:t> years</a:t>
            </a:r>
          </a:p>
          <a:p>
            <a:pPr>
              <a:lnSpc>
                <a:spcPct val="80000"/>
              </a:lnSpc>
            </a:pPr>
            <a:r>
              <a:rPr lang="en-GB" sz="2400"/>
              <a:t>Profitability criterion  in the traveller’s would be different: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1800">
              <a:solidFill>
                <a:srgbClr val="FFFF00"/>
              </a:solidFill>
              <a:latin typeface="Mead Bold" pitchFamily="2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000">
                <a:solidFill>
                  <a:srgbClr val="FFFF00"/>
                </a:solidFill>
              </a:rPr>
              <a:t>Q*(E) + P(E)P*(E)/P(E) &gt; [C+Q*(E)P(E)](1+R*)</a:t>
            </a:r>
            <a:r>
              <a:rPr lang="en-GB" sz="2000" baseline="30000">
                <a:solidFill>
                  <a:srgbClr val="FFFF00"/>
                </a:solidFill>
              </a:rPr>
              <a:t>T</a:t>
            </a:r>
            <a:r>
              <a:rPr lang="en-GB" sz="2000" baseline="3000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000" baseline="30000"/>
          </a:p>
          <a:p>
            <a:pPr>
              <a:lnSpc>
                <a:spcPct val="80000"/>
              </a:lnSpc>
            </a:pPr>
            <a:r>
              <a:rPr lang="en-GB" sz="2400"/>
              <a:t>This is </a:t>
            </a:r>
            <a:r>
              <a:rPr lang="en-GB" sz="2400">
                <a:solidFill>
                  <a:srgbClr val="FFFF00"/>
                </a:solidFill>
              </a:rPr>
              <a:t>not</a:t>
            </a:r>
            <a:r>
              <a:rPr lang="en-GB" sz="2400"/>
              <a:t> the correct criterion though</a:t>
            </a:r>
          </a:p>
          <a:p>
            <a:pPr>
              <a:lnSpc>
                <a:spcPct val="80000"/>
              </a:lnSpc>
            </a:pPr>
            <a:r>
              <a:rPr lang="en-GB" sz="2400"/>
              <a:t>An investor could have bought a bond on Alpha and let it mature instead of sending goods to Earth</a:t>
            </a:r>
          </a:p>
          <a:p>
            <a:pPr>
              <a:lnSpc>
                <a:spcPct val="80000"/>
              </a:lnSpc>
            </a:pPr>
            <a:r>
              <a:rPr lang="en-GB" sz="2400"/>
              <a:t>The value of the bond on the ship’s return </a:t>
            </a:r>
            <a:r>
              <a:rPr lang="en-GB" sz="2400">
                <a:solidFill>
                  <a:srgbClr val="FFFF00"/>
                </a:solidFill>
              </a:rPr>
              <a:t>doesn’t</a:t>
            </a:r>
            <a:r>
              <a:rPr lang="en-GB" sz="2400"/>
              <a:t> depend on the time elapsed on the spaceship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400" baseline="30000"/>
          </a:p>
        </p:txBody>
      </p:sp>
      <p:pic>
        <p:nvPicPr>
          <p:cNvPr id="75781" name="Picture 5" descr="400x-Battlestar-Galactica-fr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5478463"/>
            <a:ext cx="1511300" cy="1114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Newton’s Laws Are Un-Copernican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76375" y="1412875"/>
            <a:ext cx="6424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Newton’s laws only hold for special observers </a:t>
            </a:r>
          </a:p>
          <a:p>
            <a:pPr algn="ctr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do not rotate or</a:t>
            </a:r>
          </a:p>
          <a:p>
            <a:pPr algn="ctr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Accelerate with respect to the fixed stars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781300"/>
            <a:ext cx="2292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5589588"/>
            <a:ext cx="841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There are special classes of observers for whom the laws of Nature look simpler!!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The Effects of Competition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2400"/>
              <a:t>If interstellar trading is competitive then</a:t>
            </a:r>
          </a:p>
          <a:p>
            <a:pPr algn="ctr">
              <a:buFont typeface="Wingdings" pitchFamily="2" charset="2"/>
              <a:buNone/>
            </a:pPr>
            <a:r>
              <a:rPr lang="en-GB" sz="2400"/>
              <a:t>profits will be driven to zero:</a:t>
            </a:r>
          </a:p>
          <a:p>
            <a:pPr>
              <a:buFont typeface="Wingdings" pitchFamily="2" charset="2"/>
              <a:buNone/>
            </a:pPr>
            <a:endParaRPr lang="en-GB" sz="2400"/>
          </a:p>
          <a:p>
            <a:pPr algn="ctr">
              <a:buFont typeface="Wingdings" pitchFamily="2" charset="2"/>
              <a:buNone/>
            </a:pPr>
            <a:r>
              <a:rPr lang="en-GB" sz="2400">
                <a:solidFill>
                  <a:srgbClr val="FFFF00"/>
                </a:solidFill>
              </a:rPr>
              <a:t>P*(E)/P*(A) = [P(T)/P(T)](1 + R*)</a:t>
            </a:r>
            <a:r>
              <a:rPr lang="en-GB" sz="2400" baseline="30000">
                <a:solidFill>
                  <a:srgbClr val="FFFF00"/>
                </a:solidFill>
              </a:rPr>
              <a:t>2N</a:t>
            </a:r>
            <a:endParaRPr lang="en-GB" sz="240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GB" sz="2400"/>
          </a:p>
        </p:txBody>
      </p:sp>
      <p:pic>
        <p:nvPicPr>
          <p:cNvPr id="68613" name="Picture 5" descr="VADER_BUCKS-500x43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3644900"/>
            <a:ext cx="3455988" cy="2984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Krugman’s Laws of Interstellar Trade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613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When trade takes place between planets in the same </a:t>
            </a:r>
          </a:p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Frame of reference, the interest costs on goods in transit </a:t>
            </a:r>
          </a:p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should be calculated using time measured by clocks in </a:t>
            </a:r>
          </a:p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the common frame, and not by clocks in the moving frames </a:t>
            </a:r>
          </a:p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of the trading spaceships.</a:t>
            </a:r>
          </a:p>
          <a:p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ad Bold" pitchFamily="2" charset="0"/>
            </a:endParaRPr>
          </a:p>
          <a:p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 If traders hold assets on two planets in the same</a:t>
            </a:r>
          </a:p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 frame of reference, then competition will equalise the</a:t>
            </a:r>
          </a:p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Interest rates on the two planets.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763713" y="1125538"/>
            <a:ext cx="637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Transaction 1</a:t>
            </a:r>
          </a:p>
          <a:p>
            <a:pPr algn="ctr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Buy goods on Alpha</a:t>
            </a:r>
          </a:p>
          <a:p>
            <a:pPr algn="ctr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Ship to Earth</a:t>
            </a:r>
          </a:p>
          <a:p>
            <a:pPr algn="ctr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Sell the goods</a:t>
            </a:r>
          </a:p>
          <a:p>
            <a:pPr algn="ctr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Invest proceeds in Earth bonds for K years</a:t>
            </a:r>
          </a:p>
          <a:p>
            <a:pPr algn="ctr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Then sell and buy Earth goods and ship to Alpha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339975" y="3213100"/>
            <a:ext cx="504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Transaction 2</a:t>
            </a:r>
          </a:p>
          <a:p>
            <a:pPr algn="ctr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Hold bonds on Alpha for 2N + K years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65138" y="4149725"/>
            <a:ext cx="8678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The return on these two transactions must be the same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411413" y="4772025"/>
            <a:ext cx="5008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(1 + R*)</a:t>
            </a:r>
            <a:r>
              <a:rPr lang="en-GB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2N+K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= [P*(E)/P*(A)](1 + R)</a:t>
            </a:r>
            <a:r>
              <a:rPr lang="en-GB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endParaRPr lang="en-GB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11188" y="5300663"/>
            <a:ext cx="8161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But the competition condition is P*(E)/P*(A) = [P(T)/P(T)](1 + R*)</a:t>
            </a:r>
            <a:r>
              <a:rPr lang="en-GB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2N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708400" y="579913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ym typeface="Symbol" pitchFamily="18" charset="2"/>
              </a:rPr>
              <a:t>  </a:t>
            </a:r>
            <a:r>
              <a:rPr lang="en-GB" sz="2400">
                <a:solidFill>
                  <a:srgbClr val="FFFF00"/>
                </a:solidFill>
                <a:sym typeface="Symbol" pitchFamily="18" charset="2"/>
              </a:rPr>
              <a:t>R = R*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763713" y="333375"/>
            <a:ext cx="637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Proof of Krugman’s Second Law</a:t>
            </a:r>
          </a:p>
        </p:txBody>
      </p:sp>
      <p:pic>
        <p:nvPicPr>
          <p:cNvPr id="69644" name="Picture 12" descr="ANd9GcSXg_ivyS_7mFaRID6vLwJH_Qo4KASyKECcg5ZKrCvMM4hzK_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43000"/>
            <a:ext cx="1584325" cy="1185863"/>
          </a:xfrm>
          <a:prstGeom prst="rect">
            <a:avLst/>
          </a:prstGeom>
          <a:noFill/>
        </p:spPr>
      </p:pic>
      <p:pic>
        <p:nvPicPr>
          <p:cNvPr id="69646" name="Picture 14" descr="ANd9GcSXg_ivyS_7mFaRID6vLwJH_Qo4KASyKECcg5ZKrCvMM4hzK_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214438"/>
            <a:ext cx="1439863" cy="107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763713" y="692150"/>
            <a:ext cx="5938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“Bankers Are on Another Planet”</a:t>
            </a:r>
          </a:p>
        </p:txBody>
      </p:sp>
      <p:pic>
        <p:nvPicPr>
          <p:cNvPr id="70662" name="Picture 6" descr="ACF456D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484313"/>
            <a:ext cx="3549650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268413"/>
            <a:ext cx="4176713" cy="3305175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646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A Missed Opportunity For Many!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03575" y="4868863"/>
            <a:ext cx="266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Einstein’s newspaper 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20101113181250!Einstein-with-habicht-and-solov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5805488" cy="3595687"/>
          </a:xfrm>
          <a:prstGeom prst="rect">
            <a:avLst/>
          </a:prstGeom>
          <a:noFill/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627313" y="5445125"/>
            <a:ext cx="4430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Habicht, Solovine and Einstein, 1903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Spacetime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987675" y="2060575"/>
            <a:ext cx="2952750" cy="25923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1042988" y="19161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042988" y="2565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50913" y="150495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time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1638" y="23685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Mead Bold" pitchFamily="2" charset="0"/>
              </a:rPr>
              <a:t>Spacetime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987675" y="2060575"/>
            <a:ext cx="2952750" cy="25923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042988" y="19161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042988" y="2565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50913" y="150495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time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71638" y="23685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space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051050" y="3716338"/>
            <a:ext cx="48260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908175" y="3429000"/>
            <a:ext cx="482441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908175" y="3213100"/>
            <a:ext cx="482441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6732588" y="3500438"/>
            <a:ext cx="360362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6732588" y="3573463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877050" y="3644900"/>
            <a:ext cx="5746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1908175" y="2852738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1908175" y="328453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2051050" y="3573463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455738" y="5219700"/>
            <a:ext cx="3636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Slice how you like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92275" y="1844675"/>
            <a:ext cx="5945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speed of light is finite</a:t>
            </a:r>
          </a:p>
          <a:p>
            <a:pPr algn="ctr"/>
            <a:endParaRPr lang="en-GB" sz="40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643438" y="2636838"/>
            <a:ext cx="485775" cy="760412"/>
          </a:xfrm>
          <a:prstGeom prst="downArrow">
            <a:avLst>
              <a:gd name="adj1" fmla="val 50000"/>
              <a:gd name="adj2" fmla="val 39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1188" y="3789363"/>
            <a:ext cx="8256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Universe </a:t>
            </a:r>
            <a:r>
              <a:rPr lang="en-GB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 The visible universe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398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  <a:latin typeface="Mead Bold" pitchFamily="2" charset="0"/>
              </a:rPr>
              <a:t>Universal Speed of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flipV="1">
            <a:off x="755650" y="1196975"/>
            <a:ext cx="3024188" cy="54721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 flipV="1">
            <a:off x="3779838" y="1196975"/>
            <a:ext cx="3384550" cy="54006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7596188" y="83661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732588" y="15573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143750" y="419100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ahoma" charset="0"/>
              </a:rPr>
              <a:t>time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864475" y="1643063"/>
            <a:ext cx="75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ahoma" charset="0"/>
              </a:rPr>
              <a:t>space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3779838" y="549275"/>
            <a:ext cx="71437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903663" y="609600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Our world line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92275" y="1484313"/>
            <a:ext cx="1500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incoming</a:t>
            </a:r>
          </a:p>
          <a:p>
            <a:pPr algn="ctr"/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light rays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924300" y="2636838"/>
            <a:ext cx="966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Cosmic </a:t>
            </a:r>
          </a:p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rays</a:t>
            </a:r>
          </a:p>
          <a:p>
            <a:endParaRPr lang="en-GB">
              <a:latin typeface="Tahoma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1258888" y="4724400"/>
            <a:ext cx="5545137" cy="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979613" y="4868863"/>
            <a:ext cx="4056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Last scattering of background photons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1042988" y="5373688"/>
            <a:ext cx="63373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124075" y="5445125"/>
            <a:ext cx="418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Last scattering of background neutrinos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684213" y="6021388"/>
            <a:ext cx="7056437" cy="71437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339975" y="6165850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Last scattering of background gravitons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264025" y="1065213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ahoma" charset="0"/>
              </a:rPr>
              <a:t>13.7 Gyr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072313" y="4425950"/>
            <a:ext cx="81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Tahoma" charset="0"/>
              </a:rPr>
              <a:t>1 Myr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575550" y="5075238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Tahoma" charset="0"/>
              </a:rPr>
              <a:t>1 sec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864475" y="58674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Tahoma" charset="0"/>
              </a:rPr>
              <a:t>10</a:t>
            </a:r>
            <a:r>
              <a:rPr lang="en-GB" sz="2000" baseline="30000">
                <a:latin typeface="Tahoma" charset="0"/>
              </a:rPr>
              <a:t>-43</a:t>
            </a:r>
            <a:r>
              <a:rPr lang="en-GB" sz="2000">
                <a:latin typeface="Tahoma" charset="0"/>
              </a:rPr>
              <a:t> sec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50825" y="347663"/>
            <a:ext cx="3373438" cy="588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ad Bold" pitchFamily="2" charset="0"/>
              </a:rPr>
              <a:t>Our Past Light-cone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59425" y="2236788"/>
            <a:ext cx="5746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Tahoma" charset="0"/>
              </a:rPr>
              <a:t>?</a:t>
            </a:r>
          </a:p>
          <a:p>
            <a:r>
              <a:rPr lang="en-GB" sz="2800">
                <a:latin typeface="Tahoma" charset="0"/>
              </a:rPr>
              <a:t> ?</a:t>
            </a:r>
          </a:p>
          <a:p>
            <a:r>
              <a:rPr lang="en-GB" sz="2800">
                <a:latin typeface="Tahoma" charset="0"/>
              </a:rPr>
              <a:t>  ?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166813" y="2597150"/>
            <a:ext cx="495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ahoma" charset="0"/>
              </a:rPr>
              <a:t>  </a:t>
            </a:r>
            <a:r>
              <a:rPr lang="en-GB" sz="2800">
                <a:latin typeface="Tahoma" charset="0"/>
              </a:rPr>
              <a:t>?</a:t>
            </a:r>
          </a:p>
          <a:p>
            <a:r>
              <a:rPr lang="en-GB" sz="2800">
                <a:latin typeface="Tahoma" charset="0"/>
              </a:rPr>
              <a:t> ?</a:t>
            </a:r>
          </a:p>
          <a:p>
            <a:r>
              <a:rPr lang="en-GB" sz="2800">
                <a:latin typeface="Tahoma" charset="0"/>
              </a:rPr>
              <a:t>?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2555875" y="2349500"/>
            <a:ext cx="5032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3851275" y="45815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323850" y="6597650"/>
            <a:ext cx="7343775" cy="714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864475" y="6375400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t = 0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723</TotalTime>
  <Words>1519</Words>
  <Application>Microsoft PowerPoint</Application>
  <PresentationFormat>On-screen Show (4:3)</PresentationFormat>
  <Paragraphs>251</Paragraphs>
  <Slides>33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Times New Roman</vt:lpstr>
      <vt:lpstr>Verdana</vt:lpstr>
      <vt:lpstr>Wingdings</vt:lpstr>
      <vt:lpstr>Mead Bold</vt:lpstr>
      <vt:lpstr>Arial Unicode MS</vt:lpstr>
      <vt:lpstr>Symbol</vt:lpstr>
      <vt:lpstr>Tahoma</vt:lpstr>
      <vt:lpstr>Globe</vt:lpstr>
      <vt:lpstr>Slide 1</vt:lpstr>
      <vt:lpstr>Newtonian Absolute Space and Time</vt:lpstr>
      <vt:lpstr>Newton’s Laws Are Un-Copernican</vt:lpstr>
      <vt:lpstr>Slide 4</vt:lpstr>
      <vt:lpstr>Slide 5</vt:lpstr>
      <vt:lpstr>Spacetime</vt:lpstr>
      <vt:lpstr>Spacetime</vt:lpstr>
      <vt:lpstr>Universal Speed of Light</vt:lpstr>
      <vt:lpstr>Slide 9</vt:lpstr>
      <vt:lpstr>Slide 10</vt:lpstr>
      <vt:lpstr>Relative velocities</vt:lpstr>
      <vt:lpstr>The Relativity of Length  </vt:lpstr>
      <vt:lpstr>The Relativity of Time</vt:lpstr>
      <vt:lpstr>Muons</vt:lpstr>
      <vt:lpstr>Muons again… this time</vt:lpstr>
      <vt:lpstr>Slide 16</vt:lpstr>
      <vt:lpstr>Slide 17</vt:lpstr>
      <vt:lpstr>Clocks Go Slow in  Strong Gravity Fields</vt:lpstr>
      <vt:lpstr>Hafele-Keating Experiment</vt:lpstr>
      <vt:lpstr>Slide 20</vt:lpstr>
      <vt:lpstr>Slide 21</vt:lpstr>
      <vt:lpstr>The Twin Paradox</vt:lpstr>
      <vt:lpstr>Backwards and Forwards Time Travel</vt:lpstr>
      <vt:lpstr>An Example</vt:lpstr>
      <vt:lpstr>Slide 25</vt:lpstr>
      <vt:lpstr>Time Travel and Interest Rates</vt:lpstr>
      <vt:lpstr>Interstellar Trading</vt:lpstr>
      <vt:lpstr>Making A Profit</vt:lpstr>
      <vt:lpstr>Don’t Use the Traveller’s Frame</vt:lpstr>
      <vt:lpstr>The Effects of Competition</vt:lpstr>
      <vt:lpstr>Krugman’s Laws of Interstellar Trade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Barrow</dc:creator>
  <cp:lastModifiedBy>sophie norton</cp:lastModifiedBy>
  <cp:revision>84</cp:revision>
  <dcterms:created xsi:type="dcterms:W3CDTF">2011-02-14T12:25:13Z</dcterms:created>
  <dcterms:modified xsi:type="dcterms:W3CDTF">2011-03-02T11:10:00Z</dcterms:modified>
</cp:coreProperties>
</file>