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7" r:id="rId4"/>
    <p:sldMasterId id="2147483699" r:id="rId5"/>
  </p:sldMasterIdLst>
  <p:notesMasterIdLst>
    <p:notesMasterId r:id="rId42"/>
  </p:notesMasterIdLst>
  <p:handoutMasterIdLst>
    <p:handoutMasterId r:id="rId43"/>
  </p:handoutMasterIdLst>
  <p:sldIdLst>
    <p:sldId id="842" r:id="rId6"/>
    <p:sldId id="987" r:id="rId7"/>
    <p:sldId id="1050" r:id="rId8"/>
    <p:sldId id="1091" r:id="rId9"/>
    <p:sldId id="1092" r:id="rId10"/>
    <p:sldId id="1093" r:id="rId11"/>
    <p:sldId id="1094" r:id="rId12"/>
    <p:sldId id="1095" r:id="rId13"/>
    <p:sldId id="1099" r:id="rId14"/>
    <p:sldId id="1101" r:id="rId15"/>
    <p:sldId id="1100" r:id="rId16"/>
    <p:sldId id="1085" r:id="rId17"/>
    <p:sldId id="1090" r:id="rId18"/>
    <p:sldId id="1086" r:id="rId19"/>
    <p:sldId id="1082" r:id="rId20"/>
    <p:sldId id="1117" r:id="rId21"/>
    <p:sldId id="1119" r:id="rId22"/>
    <p:sldId id="1107" r:id="rId23"/>
    <p:sldId id="1108" r:id="rId24"/>
    <p:sldId id="1116" r:id="rId25"/>
    <p:sldId id="1087" r:id="rId26"/>
    <p:sldId id="1088" r:id="rId27"/>
    <p:sldId id="1103" r:id="rId28"/>
    <p:sldId id="1109" r:id="rId29"/>
    <p:sldId id="1104" r:id="rId30"/>
    <p:sldId id="1105" r:id="rId31"/>
    <p:sldId id="1106" r:id="rId32"/>
    <p:sldId id="1081" r:id="rId33"/>
    <p:sldId id="1102" r:id="rId34"/>
    <p:sldId id="1083" r:id="rId35"/>
    <p:sldId id="1114" r:id="rId36"/>
    <p:sldId id="1110" r:id="rId37"/>
    <p:sldId id="1111" r:id="rId38"/>
    <p:sldId id="1112" r:id="rId39"/>
    <p:sldId id="1115" r:id="rId40"/>
    <p:sldId id="930" r:id="rId41"/>
  </p:sldIdLst>
  <p:sldSz cx="9906000" cy="6858000" type="A4"/>
  <p:notesSz cx="9863138" cy="673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CCFF"/>
    <a:srgbClr val="FFFF66"/>
    <a:srgbClr val="00FFFF"/>
    <a:srgbClr val="0099FF"/>
    <a:srgbClr val="FF9933"/>
    <a:srgbClr val="99CCFF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66" autoAdjust="0"/>
    <p:restoredTop sz="93241" autoAdjust="0"/>
  </p:normalViewPr>
  <p:slideViewPr>
    <p:cSldViewPr snapToGrid="0">
      <p:cViewPr>
        <p:scale>
          <a:sx n="77" d="100"/>
          <a:sy n="77" d="100"/>
        </p:scale>
        <p:origin x="-900" y="-92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6263" y="6394450"/>
            <a:ext cx="3368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86658" tIns="43329" rIns="86658" bIns="43329" numCol="1" anchor="b" anchorCtr="0" compatLnSpc="1">
            <a:prstTxWarp prst="textNoShape">
              <a:avLst/>
            </a:prstTxWarp>
          </a:bodyPr>
          <a:lstStyle>
            <a:lvl1pPr defTabSz="866775">
              <a:spcBef>
                <a:spcPct val="0"/>
              </a:spcBef>
              <a:buClrTx/>
              <a:defRPr sz="700" b="0" dirty="0"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en-US"/>
              <a:t>© centre for economics and business research ltd </a:t>
            </a:r>
            <a:fld id="{55B03903-0F32-4286-B487-9572E6464586}" type="datetime3">
              <a:rPr lang="en-US"/>
              <a:pPr>
                <a:defRPr/>
              </a:pPr>
              <a:t>30 April 2013</a:t>
            </a:fld>
            <a:endParaRPr lang="en-US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383588" y="6394450"/>
            <a:ext cx="903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86658" tIns="43329" rIns="86658" bIns="43329" numCol="1" anchor="b" anchorCtr="0" compatLnSpc="1">
            <a:prstTxWarp prst="textNoShape">
              <a:avLst/>
            </a:prstTxWarp>
          </a:bodyPr>
          <a:lstStyle>
            <a:lvl1pPr algn="r" defTabSz="866775">
              <a:spcBef>
                <a:spcPct val="0"/>
              </a:spcBef>
              <a:buClrTx/>
              <a:defRPr sz="900" b="0">
                <a:latin typeface="Trebuchet MS" pitchFamily="34" charset="0"/>
              </a:defRPr>
            </a:lvl1pPr>
          </a:lstStyle>
          <a:p>
            <a:pPr>
              <a:defRPr/>
            </a:pPr>
            <a:fld id="{C3C5E0B6-B8A1-4911-96EA-43C90DB04A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86658" tIns="43329" rIns="86658" bIns="43329" numCol="1" anchor="t" anchorCtr="0" compatLnSpc="1">
            <a:prstTxWarp prst="textNoShape">
              <a:avLst/>
            </a:prstTxWarp>
          </a:bodyPr>
          <a:lstStyle>
            <a:lvl1pPr defTabSz="866775">
              <a:spcBef>
                <a:spcPct val="0"/>
              </a:spcBef>
              <a:buClrTx/>
              <a:defRPr sz="1100" b="0" dirty="0">
                <a:latin typeface="AvantGar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8000" y="0"/>
            <a:ext cx="4275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86658" tIns="43329" rIns="86658" bIns="43329" numCol="1" anchor="t" anchorCtr="0" compatLnSpc="1">
            <a:prstTxWarp prst="textNoShape">
              <a:avLst/>
            </a:prstTxWarp>
          </a:bodyPr>
          <a:lstStyle>
            <a:lvl1pPr algn="r" defTabSz="866775">
              <a:spcBef>
                <a:spcPct val="0"/>
              </a:spcBef>
              <a:buClrTx/>
              <a:defRPr sz="1100" b="0" dirty="0">
                <a:latin typeface="AvantGar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09913" y="503238"/>
            <a:ext cx="3643312" cy="2524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4450" y="3195638"/>
            <a:ext cx="7234238" cy="303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86658" tIns="43329" rIns="86658" bIns="43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94450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86658" tIns="43329" rIns="86658" bIns="43329" numCol="1" anchor="b" anchorCtr="0" compatLnSpc="1">
            <a:prstTxWarp prst="textNoShape">
              <a:avLst/>
            </a:prstTxWarp>
          </a:bodyPr>
          <a:lstStyle>
            <a:lvl1pPr defTabSz="866775">
              <a:spcBef>
                <a:spcPct val="0"/>
              </a:spcBef>
              <a:buClrTx/>
              <a:defRPr sz="1100" b="0" dirty="0">
                <a:latin typeface="AvantGar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8000" y="6394450"/>
            <a:ext cx="4275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86658" tIns="43329" rIns="86658" bIns="43329" numCol="1" anchor="b" anchorCtr="0" compatLnSpc="1">
            <a:prstTxWarp prst="textNoShape">
              <a:avLst/>
            </a:prstTxWarp>
          </a:bodyPr>
          <a:lstStyle>
            <a:lvl1pPr algn="r" defTabSz="866775">
              <a:spcBef>
                <a:spcPct val="0"/>
              </a:spcBef>
              <a:buClrTx/>
              <a:defRPr sz="1100" b="0">
                <a:latin typeface="AvantGarde" charset="0"/>
              </a:defRPr>
            </a:lvl1pPr>
          </a:lstStyle>
          <a:p>
            <a:pPr>
              <a:defRPr/>
            </a:pPr>
            <a:fld id="{58D17372-07B2-4412-928A-26F83C53C7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vantGarde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vantGarde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vantGarde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vantGarde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vantGarde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F7A6509-3E40-45FD-B226-21B235B21E0D}" type="slidenum">
              <a:rPr lang="en-US" smtClean="0">
                <a:latin typeface="AvantGarde"/>
              </a:rPr>
              <a:pPr/>
              <a:t>1</a:t>
            </a:fld>
            <a:endParaRPr lang="en-US" smtClean="0">
              <a:latin typeface="AvantGarde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vantGarde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19F84EB-A676-499C-8F12-050EC1234D54}" type="slidenum">
              <a:rPr lang="en-GB" smtClean="0">
                <a:latin typeface="Arial" charset="0"/>
                <a:cs typeface="Arial" charset="0"/>
              </a:rPr>
              <a:pPr/>
              <a:t>10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vantGarde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5DD9B33-7BB1-43F1-9C5F-782E8C979ECB}" type="slidenum">
              <a:rPr lang="en-GB" smtClean="0">
                <a:latin typeface="AvantGarde"/>
              </a:rPr>
              <a:pPr/>
              <a:t>11</a:t>
            </a:fld>
            <a:endParaRPr lang="en-GB" smtClean="0">
              <a:latin typeface="AvantGarde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vantGarde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21C0A21-9726-4DF5-8A7D-C296882267B3}" type="slidenum">
              <a:rPr lang="en-GB" smtClean="0">
                <a:latin typeface="AvantGarde"/>
              </a:rPr>
              <a:pPr/>
              <a:t>17</a:t>
            </a:fld>
            <a:endParaRPr lang="en-GB" smtClean="0">
              <a:latin typeface="AvantGarde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08325" y="504825"/>
            <a:ext cx="3644900" cy="2524125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vantGarde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23B7825-0AB1-4DB4-A54D-6750E1C490A7}" type="slidenum">
              <a:rPr lang="en-US" smtClean="0">
                <a:latin typeface="AvantGarde"/>
              </a:rPr>
              <a:pPr/>
              <a:t>31</a:t>
            </a:fld>
            <a:endParaRPr lang="en-US" smtClean="0">
              <a:latin typeface="AvantGarde"/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vantGarde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 txBox="1">
            <a:spLocks noGrp="1" noChangeArrowheads="1"/>
          </p:cNvSpPr>
          <p:nvPr/>
        </p:nvSpPr>
        <p:spPr bwMode="auto">
          <a:xfrm>
            <a:off x="5589588" y="6356350"/>
            <a:ext cx="42735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733" tIns="46867" rIns="93733" bIns="46867" anchor="b"/>
          <a:lstStyle/>
          <a:p>
            <a:pPr algn="r" defTabSz="936625" eaLnBrk="0" hangingPunct="0"/>
            <a:fld id="{1C918407-E73D-45AD-80A6-3B706317F195}" type="slidenum">
              <a:rPr lang="en-GB" sz="1200" b="0">
                <a:solidFill>
                  <a:srgbClr val="000000"/>
                </a:solidFill>
                <a:latin typeface="Times New Roman" pitchFamily="18" charset="0"/>
              </a:rPr>
              <a:pPr algn="r" defTabSz="936625" eaLnBrk="0" hangingPunct="0"/>
              <a:t>32</a:t>
            </a:fld>
            <a:endParaRPr lang="en-GB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9338" y="522288"/>
            <a:ext cx="7764462" cy="2544762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vantGarde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vantGarde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vantGarde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6C785F-E73F-4444-A944-287CDB8A1B8F}" type="slidenum">
              <a:rPr lang="en-US" smtClean="0">
                <a:latin typeface="AvantGarde"/>
              </a:rPr>
              <a:pPr/>
              <a:t>35</a:t>
            </a:fld>
            <a:endParaRPr lang="en-US" smtClean="0">
              <a:latin typeface="AvantGarde"/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vantGarde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B1786DE-417F-4DED-AC63-624B1FA49C69}" type="slidenum">
              <a:rPr lang="en-US" smtClean="0">
                <a:latin typeface="AvantGarde"/>
              </a:rPr>
              <a:pPr/>
              <a:t>36</a:t>
            </a:fld>
            <a:endParaRPr lang="en-US" smtClean="0">
              <a:latin typeface="AvantGarde"/>
            </a:endParaRP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vantGarde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E636815-2480-4C5B-B453-4F646B3AFF5F}" type="slidenum">
              <a:rPr lang="en-US" smtClean="0">
                <a:latin typeface="AvantGarde"/>
              </a:rPr>
              <a:pPr/>
              <a:t>2</a:t>
            </a:fld>
            <a:endParaRPr lang="en-US" smtClean="0">
              <a:latin typeface="AvantGarde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vantGarde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E31F4D5-D3D0-4FFC-BBC6-91DB04B545E9}" type="slidenum">
              <a:rPr lang="en-US" smtClean="0">
                <a:latin typeface="AvantGarde"/>
              </a:rPr>
              <a:pPr/>
              <a:t>3</a:t>
            </a:fld>
            <a:endParaRPr lang="en-US" smtClean="0">
              <a:latin typeface="AvantGarde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vantGarde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DCCD0F2-C3D1-4C43-A486-5FEB18CB5CB7}" type="slidenum">
              <a:rPr lang="en-GB" smtClean="0">
                <a:latin typeface="AvantGarde"/>
              </a:rPr>
              <a:pPr/>
              <a:t>4</a:t>
            </a:fld>
            <a:endParaRPr lang="en-GB" smtClean="0">
              <a:latin typeface="AvantGarde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08325" y="504825"/>
            <a:ext cx="3644900" cy="2524125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vantGarde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6F40DBA-926F-4213-80A8-A139E8B758A1}" type="slidenum">
              <a:rPr lang="en-GB" smtClean="0">
                <a:solidFill>
                  <a:srgbClr val="000000"/>
                </a:solidFill>
                <a:latin typeface="AvantGarde"/>
              </a:rPr>
              <a:pPr/>
              <a:t>5</a:t>
            </a:fld>
            <a:endParaRPr lang="en-GB" smtClean="0">
              <a:solidFill>
                <a:srgbClr val="000000"/>
              </a:solidFill>
              <a:latin typeface="AvantGarde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3088" y="506413"/>
            <a:ext cx="3641725" cy="2522537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0800" y="3194050"/>
            <a:ext cx="7221538" cy="3030538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vantGarde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F480889-74C3-41AA-8AA7-84900E3DC326}" type="slidenum">
              <a:rPr lang="en-GB" smtClean="0">
                <a:solidFill>
                  <a:srgbClr val="000000"/>
                </a:solidFill>
                <a:latin typeface="AvantGarde"/>
              </a:rPr>
              <a:pPr/>
              <a:t>6</a:t>
            </a:fld>
            <a:endParaRPr lang="en-GB" smtClean="0">
              <a:solidFill>
                <a:srgbClr val="000000"/>
              </a:solidFill>
              <a:latin typeface="AvantGarde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3088" y="506413"/>
            <a:ext cx="3641725" cy="2522537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0800" y="3194050"/>
            <a:ext cx="7221538" cy="3030538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vantGarde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7CDA4F0-7F66-4743-83ED-F65CCD853878}" type="slidenum">
              <a:rPr lang="en-GB" smtClean="0">
                <a:solidFill>
                  <a:srgbClr val="000000"/>
                </a:solidFill>
                <a:latin typeface="AvantGarde"/>
              </a:rPr>
              <a:pPr/>
              <a:t>7</a:t>
            </a:fld>
            <a:endParaRPr lang="en-GB" smtClean="0">
              <a:solidFill>
                <a:srgbClr val="000000"/>
              </a:solidFill>
              <a:latin typeface="AvantGarde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3088" y="506413"/>
            <a:ext cx="3641725" cy="2522537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0800" y="3194050"/>
            <a:ext cx="7221538" cy="3030538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vantGarde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DDACD39-7994-4C63-B7D7-E43DAF73099D}" type="slidenum">
              <a:rPr lang="en-GB" smtClean="0">
                <a:latin typeface="AvantGarde"/>
              </a:rPr>
              <a:pPr/>
              <a:t>8</a:t>
            </a:fld>
            <a:endParaRPr lang="en-GB" smtClean="0">
              <a:latin typeface="AvantGarde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vantGarde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9AB4428-0CE4-432A-9B62-4768BF13D30D}" type="slidenum">
              <a:rPr lang="en-GB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9</a:t>
            </a:fld>
            <a:endParaRPr lang="en-GB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vantGarde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ticks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3749" b="9993"/>
          <a:stretch>
            <a:fillRect/>
          </a:stretch>
        </p:blipFill>
        <p:spPr bwMode="auto">
          <a:xfrm>
            <a:off x="0" y="2740025"/>
            <a:ext cx="6357938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42950" y="2895600"/>
            <a:ext cx="84201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4648200"/>
            <a:ext cx="6934200" cy="17526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3276" y="533400"/>
            <a:ext cx="2195513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152" y="533400"/>
            <a:ext cx="6435725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50" y="533402"/>
            <a:ext cx="8783639" cy="428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5151" y="1009650"/>
            <a:ext cx="4314825" cy="5467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032376" y="1009650"/>
            <a:ext cx="4316413" cy="5467350"/>
          </a:xfrm>
        </p:spPr>
        <p:txBody>
          <a:bodyPr/>
          <a:lstStyle/>
          <a:p>
            <a:pPr lvl="0"/>
            <a:endParaRPr lang="en-GB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5135A-BEEB-41DA-82E8-8A56E7C70248}" type="datetimeFigureOut">
              <a:rPr lang="en-GB"/>
              <a:pPr>
                <a:defRPr/>
              </a:pPr>
              <a:t>30/04/2013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696FB-32A5-40D0-9BEA-FF912040B93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769BE-A278-4499-AED7-4C1FB84B2313}" type="datetimeFigureOut">
              <a:rPr lang="en-GB"/>
              <a:pPr>
                <a:defRPr/>
              </a:pPr>
              <a:t>30/04/2013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62961-BFED-4220-9080-DAE63D66204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1489F-A503-4469-85AE-AAB59A45D859}" type="datetimeFigureOut">
              <a:rPr lang="en-GB"/>
              <a:pPr>
                <a:defRPr/>
              </a:pPr>
              <a:t>30/04/2013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BB1C1-2B2C-4FBC-8269-FD3EFC26CDE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EF726-CBEF-4652-9B57-436513B691F3}" type="datetimeFigureOut">
              <a:rPr lang="en-GB"/>
              <a:pPr>
                <a:defRPr/>
              </a:pPr>
              <a:t>30/04/2013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911C5-B63B-4BEC-966E-1F87C30F80C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6D8D5-9B89-4B8A-9ACD-205092CEB91C}" type="datetimeFigureOut">
              <a:rPr lang="en-GB"/>
              <a:pPr>
                <a:defRPr/>
              </a:pPr>
              <a:t>30/04/2013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EB9F2-32A6-4A16-94DB-336BD17DC07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45A37-8E11-43A8-A28C-22368AA1547F}" type="datetimeFigureOut">
              <a:rPr lang="en-GB"/>
              <a:pPr>
                <a:defRPr/>
              </a:pPr>
              <a:t>30/04/2013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E03C1-0ED3-4C47-A652-AA7BE7233B2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D5E18-4440-4B06-9CFB-4035564853E0}" type="datetimeFigureOut">
              <a:rPr lang="en-GB"/>
              <a:pPr>
                <a:defRPr/>
              </a:pPr>
              <a:t>30/04/2013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A0278-844B-4B4B-A55D-8AB866048A5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71325-C022-4F97-9D57-A5B3E841938B}" type="datetimeFigureOut">
              <a:rPr lang="en-GB"/>
              <a:pPr>
                <a:defRPr/>
              </a:pPr>
              <a:t>30/04/2013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CC5DE-683D-4099-99A7-8C442217B04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F5BC2-66DF-4B41-B23C-CC5889FA0B82}" type="datetimeFigureOut">
              <a:rPr lang="en-GB"/>
              <a:pPr>
                <a:defRPr/>
              </a:pPr>
              <a:t>30/04/2013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7DCC1-DDA2-4C3C-8D2A-3E36586D24D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74003-3477-4A58-BF1D-309A2674FF76}" type="datetimeFigureOut">
              <a:rPr lang="en-GB"/>
              <a:pPr>
                <a:defRPr/>
              </a:pPr>
              <a:t>30/04/2013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5EEDF-28A0-4211-A21C-3BDABEBAFB6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1" y="274639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7E162-980C-492F-A42D-ED22467B2448}" type="datetimeFigureOut">
              <a:rPr lang="en-GB"/>
              <a:pPr>
                <a:defRPr/>
              </a:pPr>
              <a:t>30/04/2013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5B77A-4048-410D-B587-D58C1F8A7E1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ticks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3749" b="9993"/>
          <a:stretch>
            <a:fillRect/>
          </a:stretch>
        </p:blipFill>
        <p:spPr bwMode="auto">
          <a:xfrm>
            <a:off x="0" y="2740025"/>
            <a:ext cx="6357938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ceb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0713" y="73025"/>
            <a:ext cx="3525837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3589338" y="6527800"/>
            <a:ext cx="25050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AvantGarde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AvantGarde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AvantGarde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AvantGarde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AvantGard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antGard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antGard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antGard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antGarde" charset="0"/>
              </a:defRPr>
            </a:lvl9pPr>
          </a:lstStyle>
          <a:p>
            <a:pPr>
              <a:spcBef>
                <a:spcPct val="20000"/>
              </a:spcBef>
              <a:buClr>
                <a:srgbClr val="000000"/>
              </a:buClr>
              <a:defRPr/>
            </a:pPr>
            <a:r>
              <a:rPr lang="en-GB" sz="800">
                <a:solidFill>
                  <a:srgbClr val="808080"/>
                </a:solidFill>
                <a:latin typeface="Gill Sans MT" pitchFamily="34" charset="0"/>
              </a:rPr>
              <a:t>© centre for economics and business research </a:t>
            </a:r>
            <a:r>
              <a:rPr lang="en-GB" sz="800" b="0">
                <a:solidFill>
                  <a:srgbClr val="808080"/>
                </a:solidFill>
                <a:latin typeface="Gill Sans MT" pitchFamily="34" charset="0"/>
              </a:rPr>
              <a:t>ltd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8229" y="2924175"/>
            <a:ext cx="9049544" cy="1143000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28229" y="4394200"/>
            <a:ext cx="9049544" cy="1157288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2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812" y="1557338"/>
            <a:ext cx="4308078" cy="4919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990" y="1557338"/>
            <a:ext cx="4309798" cy="4919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4333" y="404813"/>
            <a:ext cx="2194454" cy="6072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812" y="404813"/>
            <a:ext cx="6423421" cy="6072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812" y="404813"/>
            <a:ext cx="8782976" cy="808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5812" y="1557338"/>
            <a:ext cx="4308078" cy="4919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990" y="1557338"/>
            <a:ext cx="4309798" cy="4919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812" y="404813"/>
            <a:ext cx="8782976" cy="808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65812" y="1557338"/>
            <a:ext cx="8782976" cy="4919662"/>
          </a:xfrm>
        </p:spPr>
        <p:txBody>
          <a:bodyPr/>
          <a:lstStyle/>
          <a:p>
            <a:pPr lvl="0"/>
            <a:endParaRPr lang="en-GB" noProof="0"/>
          </a:p>
        </p:txBody>
      </p:sp>
    </p:spTree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02063" y="360363"/>
            <a:ext cx="23701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338388" y="2876550"/>
            <a:ext cx="68056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00"/>
              </a:buClr>
              <a:defRPr/>
            </a:pPr>
            <a:r>
              <a:rPr lang="en-GB" sz="2800" b="0" dirty="0" smtClean="0">
                <a:solidFill>
                  <a:srgbClr val="49849B"/>
                </a:solidFill>
                <a:latin typeface="Gill Sans MT" pitchFamily="34" charset="0"/>
              </a:rPr>
              <a:t>The</a:t>
            </a:r>
            <a:r>
              <a:rPr lang="en-GB" sz="2800" dirty="0" smtClean="0">
                <a:solidFill>
                  <a:srgbClr val="49849B"/>
                </a:solidFill>
                <a:latin typeface="Gill Sans MT" pitchFamily="34" charset="0"/>
              </a:rPr>
              <a:t> P</a:t>
            </a:r>
            <a:r>
              <a:rPr lang="en-GB" sz="2800" b="0" dirty="0" smtClean="0">
                <a:solidFill>
                  <a:srgbClr val="49849B"/>
                </a:solidFill>
                <a:latin typeface="Tw Cen MT Condensed Extra Bold" pitchFamily="34" charset="0"/>
              </a:rPr>
              <a:t>rospects </a:t>
            </a:r>
            <a:r>
              <a:rPr lang="en-GB" sz="2800" b="0" dirty="0" smtClean="0">
                <a:solidFill>
                  <a:srgbClr val="49849B"/>
                </a:solidFill>
                <a:latin typeface="Gill Sans MT" pitchFamily="34" charset="0"/>
              </a:rPr>
              <a:t>Service</a:t>
            </a:r>
            <a:endParaRPr lang="en-GB" sz="2800" b="0" dirty="0">
              <a:solidFill>
                <a:srgbClr val="49849B"/>
              </a:solidFill>
              <a:latin typeface="Gill Sans MT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492500" y="6026150"/>
            <a:ext cx="28844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000" dirty="0">
                <a:solidFill>
                  <a:srgbClr val="4D4D4D"/>
                </a:solidFill>
                <a:latin typeface="Gill Sans MT" pitchFamily="34" charset="0"/>
              </a:rPr>
              <a:t>Centre for Economics and Business </a:t>
            </a:r>
            <a:r>
              <a:rPr lang="en-GB" sz="1000" dirty="0">
                <a:solidFill>
                  <a:srgbClr val="4D4D4D"/>
                </a:solidFill>
                <a:latin typeface="Gill Sans MT" pitchFamily="34" charset="0"/>
              </a:rPr>
              <a:t>Research</a:t>
            </a:r>
            <a:endParaRPr lang="en-GB" sz="1000" b="0" dirty="0">
              <a:solidFill>
                <a:srgbClr val="4D4D4D"/>
              </a:solidFill>
              <a:latin typeface="Gill Sans MT" pitchFamily="34" charset="0"/>
            </a:endParaRPr>
          </a:p>
          <a:p>
            <a:pPr algn="ctr">
              <a:defRPr/>
            </a:pPr>
            <a:endParaRPr lang="en-GB" sz="1000" dirty="0">
              <a:solidFill>
                <a:srgbClr val="4D4D4D"/>
              </a:solidFill>
              <a:latin typeface="Gill Sans MT" pitchFamily="34" charset="0"/>
            </a:endParaRPr>
          </a:p>
          <a:p>
            <a:pPr algn="ctr">
              <a:defRPr/>
            </a:pPr>
            <a:r>
              <a:rPr lang="en-GB" sz="1000" b="0" dirty="0">
                <a:solidFill>
                  <a:srgbClr val="4D4D4D"/>
                </a:solidFill>
                <a:latin typeface="Gill Sans MT" pitchFamily="34" charset="0"/>
              </a:rPr>
              <a:t>Unit 1, 4 Bath Street, London EC1V 9DX</a:t>
            </a:r>
          </a:p>
          <a:p>
            <a:pPr algn="ctr">
              <a:defRPr/>
            </a:pPr>
            <a:r>
              <a:rPr lang="en-GB" sz="1000" b="0" dirty="0">
                <a:solidFill>
                  <a:srgbClr val="4D4D4D"/>
                </a:solidFill>
                <a:latin typeface="Gill Sans MT" pitchFamily="34" charset="0"/>
              </a:rPr>
              <a:t>t: 020 7324 2850  </a:t>
            </a:r>
            <a:r>
              <a:rPr lang="en-GB" sz="1000" b="0" dirty="0">
                <a:solidFill>
                  <a:srgbClr val="4D4D4D"/>
                </a:solidFill>
                <a:latin typeface="Gill Sans MT" pitchFamily="34" charset="0"/>
              </a:rPr>
              <a:t>w</a:t>
            </a:r>
            <a:r>
              <a:rPr lang="en-GB" sz="1000" b="0" dirty="0">
                <a:solidFill>
                  <a:srgbClr val="4D4D4D"/>
                </a:solidFill>
                <a:latin typeface="Gill Sans MT" pitchFamily="34" charset="0"/>
              </a:rPr>
              <a:t>: www.cebr.com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30450" y="3487738"/>
            <a:ext cx="6832600" cy="557212"/>
          </a:xfrm>
        </p:spPr>
        <p:txBody>
          <a:bodyPr/>
          <a:lstStyle>
            <a:lvl1pPr>
              <a:defRPr sz="3600">
                <a:solidFill>
                  <a:srgbClr val="49849B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36800" y="4238625"/>
            <a:ext cx="5715000" cy="4095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4D4D4D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buClr>
                <a:srgbClr val="000000"/>
              </a:buClr>
              <a:defRPr b="1"/>
            </a:lvl1pPr>
          </a:lstStyle>
          <a:p>
            <a:pPr>
              <a:defRPr/>
            </a:pPr>
            <a:fld id="{EE3B68A6-E256-4A5E-8C55-77F0211DB5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buClr>
                <a:srgbClr val="000000"/>
              </a:buClr>
              <a:defRPr b="1"/>
            </a:lvl1pPr>
          </a:lstStyle>
          <a:p>
            <a:pPr>
              <a:defRPr/>
            </a:pPr>
            <a:fld id="{AA7FD0AD-CDC6-44B3-BB57-6664F8B6D5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151" y="1009650"/>
            <a:ext cx="4314825" cy="5467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76" y="1009650"/>
            <a:ext cx="4316413" cy="5467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252538"/>
            <a:ext cx="1603375" cy="5159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51075" y="1252538"/>
            <a:ext cx="1604963" cy="5159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buClr>
                <a:srgbClr val="000000"/>
              </a:buClr>
              <a:defRPr b="1"/>
            </a:lvl1pPr>
          </a:lstStyle>
          <a:p>
            <a:pPr>
              <a:defRPr/>
            </a:pPr>
            <a:fld id="{74DF5097-5273-47B7-9A21-EE3B8F0ADA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buClr>
                <a:srgbClr val="000000"/>
              </a:buClr>
              <a:defRPr b="1"/>
            </a:lvl1pPr>
          </a:lstStyle>
          <a:p>
            <a:pPr>
              <a:defRPr/>
            </a:pPr>
            <a:fld id="{855CE566-6507-4757-B7AA-612AC5D13E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buClr>
                <a:srgbClr val="000000"/>
              </a:buClr>
              <a:defRPr b="1"/>
            </a:lvl1pPr>
          </a:lstStyle>
          <a:p>
            <a:pPr>
              <a:defRPr/>
            </a:pPr>
            <a:fld id="{D98A01D0-403E-4F00-9F63-0704A8C480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buClr>
                <a:srgbClr val="000000"/>
              </a:buClr>
              <a:defRPr b="1"/>
            </a:lvl1pPr>
          </a:lstStyle>
          <a:p>
            <a:pPr>
              <a:defRPr/>
            </a:pPr>
            <a:fld id="{E9F9B35B-1D0C-485E-838A-02CCF59CDA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buClr>
                <a:srgbClr val="000000"/>
              </a:buClr>
              <a:defRPr b="1"/>
            </a:lvl1pPr>
          </a:lstStyle>
          <a:p>
            <a:pPr>
              <a:defRPr/>
            </a:pPr>
            <a:fld id="{A1DB1673-A3D6-4683-BE16-57509142BD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buClr>
                <a:srgbClr val="000000"/>
              </a:buClr>
              <a:defRPr b="1"/>
            </a:lvl1pPr>
          </a:lstStyle>
          <a:p>
            <a:pPr>
              <a:defRPr/>
            </a:pPr>
            <a:fld id="{DD46A193-C6EC-4BCE-8D49-82A3134AA4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buClr>
                <a:srgbClr val="000000"/>
              </a:buClr>
              <a:defRPr b="1"/>
            </a:lvl1pPr>
          </a:lstStyle>
          <a:p>
            <a:pPr>
              <a:defRPr/>
            </a:pPr>
            <a:fld id="{5A28AB08-DBB7-43D2-809A-41368FB3E0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458788"/>
            <a:ext cx="2228850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458788"/>
            <a:ext cx="6534150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buClr>
                <a:srgbClr val="000000"/>
              </a:buClr>
              <a:defRPr b="1"/>
            </a:lvl1pPr>
          </a:lstStyle>
          <a:p>
            <a:pPr>
              <a:defRPr/>
            </a:pPr>
            <a:fld id="{643E41B3-4A5A-4228-ABEC-FA6E1A3D9E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0" descr="Fin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5788" y="6351588"/>
            <a:ext cx="15621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2274888" y="6464300"/>
            <a:ext cx="44211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GB" dirty="0">
                <a:solidFill>
                  <a:srgbClr val="FF66CC"/>
                </a:solidFill>
                <a:latin typeface="Arial" pitchFamily="34" charset="0"/>
              </a:rPr>
              <a:t>Vinci Paris 16 February 2011</a:t>
            </a:r>
          </a:p>
        </p:txBody>
      </p:sp>
    </p:spTree>
  </p:cSld>
  <p:clrMapOvr>
    <a:masterClrMapping/>
  </p:clrMapOvr>
  <p:transition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686050" y="6451600"/>
            <a:ext cx="3136900" cy="457200"/>
          </a:xfrm>
        </p:spPr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defRPr b="1"/>
            </a:lvl1pPr>
          </a:lstStyle>
          <a:p>
            <a:pPr>
              <a:defRPr/>
            </a:pPr>
            <a:r>
              <a:rPr lang="en-GB"/>
              <a:t>   </a:t>
            </a:r>
            <a:r>
              <a:rPr lang="en-GB" sz="1400">
                <a:solidFill>
                  <a:srgbClr val="FF66CC"/>
                </a:solidFill>
              </a:rPr>
              <a:t>Vinci 7 May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61B635DA-88A0-45E4-B6B0-E07373A16F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0" descr="Fin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2388" y="6246813"/>
            <a:ext cx="21621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84201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742950" y="1981200"/>
            <a:ext cx="84201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defRPr b="1"/>
            </a:lvl1pPr>
          </a:lstStyle>
          <a:p>
            <a:pPr>
              <a:defRPr/>
            </a:pPr>
            <a:r>
              <a:rPr lang="en-GB"/>
              <a:t> 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4B73649B-0984-41F4-B15F-5C4A12E6BC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0" descr="Fin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2388" y="6246813"/>
            <a:ext cx="21621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84201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42950" y="1981200"/>
            <a:ext cx="84201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defRPr b="1"/>
            </a:lvl1pPr>
          </a:lstStyle>
          <a:p>
            <a:pPr>
              <a:defRPr/>
            </a:pPr>
            <a:r>
              <a:rPr lang="en-GB"/>
              <a:t> 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C790EC4E-8D90-4DEB-B92C-D0DDDC2755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.wmf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7" descr="sticks"/>
          <p:cNvPicPr>
            <a:picLocks noChangeAspect="1" noChangeArrowheads="1"/>
          </p:cNvPicPr>
          <p:nvPr/>
        </p:nvPicPr>
        <p:blipFill>
          <a:blip r:embed="rId14">
            <a:lum bright="20000"/>
          </a:blip>
          <a:srcRect l="3749" b="9993"/>
          <a:stretch>
            <a:fillRect/>
          </a:stretch>
        </p:blipFill>
        <p:spPr bwMode="auto">
          <a:xfrm>
            <a:off x="0" y="2740025"/>
            <a:ext cx="6357938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5150" y="533400"/>
            <a:ext cx="878363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5150" y="1009650"/>
            <a:ext cx="8783638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565150" y="533400"/>
            <a:ext cx="8783638" cy="0"/>
          </a:xfrm>
          <a:prstGeom prst="line">
            <a:avLst/>
          </a:prstGeom>
          <a:noFill/>
          <a:ln w="25400">
            <a:solidFill>
              <a:srgbClr val="49849B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00"/>
              </a:buClr>
              <a:defRPr/>
            </a:pPr>
            <a:endParaRPr lang="en-GB" dirty="0">
              <a:latin typeface="Arial" pitchFamily="34" charset="0"/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565150" y="6629400"/>
            <a:ext cx="8783638" cy="0"/>
          </a:xfrm>
          <a:prstGeom prst="line">
            <a:avLst/>
          </a:prstGeom>
          <a:noFill/>
          <a:ln w="25400">
            <a:solidFill>
              <a:srgbClr val="49849B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00"/>
              </a:buClr>
              <a:defRPr/>
            </a:pPr>
            <a:endParaRPr lang="en-GB" dirty="0">
              <a:latin typeface="Arial" pitchFamily="34" charset="0"/>
            </a:endParaRP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482600" y="6629400"/>
            <a:ext cx="240506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1000" dirty="0">
                <a:solidFill>
                  <a:srgbClr val="49849B"/>
                </a:solidFill>
                <a:latin typeface="Browallia New" pitchFamily="34" charset="-34"/>
              </a:rPr>
              <a:t>© </a:t>
            </a:r>
            <a:r>
              <a:rPr lang="en-US" sz="1000" dirty="0">
                <a:solidFill>
                  <a:srgbClr val="49849B"/>
                </a:solidFill>
                <a:latin typeface="Browallia New" pitchFamily="34" charset="-34"/>
              </a:rPr>
              <a:t>Centre </a:t>
            </a:r>
            <a:r>
              <a:rPr lang="en-US" sz="1000" dirty="0">
                <a:solidFill>
                  <a:srgbClr val="49849B"/>
                </a:solidFill>
                <a:latin typeface="Browallia New" pitchFamily="34" charset="-34"/>
              </a:rPr>
              <a:t>for economics and business research ltd, </a:t>
            </a:r>
            <a:r>
              <a:rPr lang="en-US" sz="1000" dirty="0">
                <a:solidFill>
                  <a:srgbClr val="49849B"/>
                </a:solidFill>
                <a:latin typeface="Browallia New" pitchFamily="34" charset="-34"/>
              </a:rPr>
              <a:t>2013</a:t>
            </a:r>
            <a:endParaRPr lang="en-US" sz="1000" dirty="0">
              <a:solidFill>
                <a:srgbClr val="49849B"/>
              </a:solidFill>
              <a:latin typeface="Browallia New" pitchFamily="34" charset="-3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27" r:id="rId2"/>
    <p:sldLayoutId id="2147483726" r:id="rId3"/>
    <p:sldLayoutId id="2147483725" r:id="rId4"/>
    <p:sldLayoutId id="2147483724" r:id="rId5"/>
    <p:sldLayoutId id="2147483723" r:id="rId6"/>
    <p:sldLayoutId id="2147483722" r:id="rId7"/>
    <p:sldLayoutId id="2147483721" r:id="rId8"/>
    <p:sldLayoutId id="2147483720" r:id="rId9"/>
    <p:sldLayoutId id="2147483719" r:id="rId10"/>
    <p:sldLayoutId id="2147483718" r:id="rId11"/>
    <p:sldLayoutId id="2147483717" r:id="rId12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49849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49849B"/>
          </a:solidFill>
          <a:latin typeface="Arial Rounded MT Bol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49849B"/>
          </a:solidFill>
          <a:latin typeface="Arial Rounded MT Bol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49849B"/>
          </a:solidFill>
          <a:latin typeface="Arial Rounded MT Bol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49849B"/>
          </a:solidFill>
          <a:latin typeface="Arial Rounded MT Bol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rgbClr val="49849B"/>
          </a:solidFill>
          <a:latin typeface="Arial Rounded MT Bold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rgbClr val="49849B"/>
          </a:solidFill>
          <a:latin typeface="Arial Rounded MT Bold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rgbClr val="49849B"/>
          </a:solidFill>
          <a:latin typeface="Arial Rounded MT Bold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rgbClr val="49849B"/>
          </a:solidFill>
          <a:latin typeface="Arial Rounded MT Bold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ts val="1400"/>
        </a:spcAft>
        <a:buClr>
          <a:srgbClr val="000000"/>
        </a:buClr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476250" indent="-285750" algn="l" rtl="0" eaLnBrk="0" fontAlgn="base" hangingPunct="0">
        <a:spcBef>
          <a:spcPct val="0"/>
        </a:spcBef>
        <a:spcAft>
          <a:spcPts val="1400"/>
        </a:spcAft>
        <a:buClr>
          <a:srgbClr val="000000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2pPr>
      <a:lvl3pPr marL="1184275" indent="-228600" algn="l" rtl="0" eaLnBrk="0" fontAlgn="base" hangingPunct="0">
        <a:spcBef>
          <a:spcPct val="0"/>
        </a:spcBef>
        <a:spcAft>
          <a:spcPts val="1400"/>
        </a:spcAft>
        <a:buClr>
          <a:srgbClr val="000000"/>
        </a:buClr>
        <a:buChar char="•"/>
        <a:defRPr sz="1400">
          <a:solidFill>
            <a:schemeClr val="tx1"/>
          </a:solidFill>
          <a:latin typeface="+mn-lt"/>
        </a:defRPr>
      </a:lvl3pPr>
      <a:lvl4pPr marL="1603375" indent="-228600" algn="l" rtl="0" eaLnBrk="0" fontAlgn="base" hangingPunct="0">
        <a:spcBef>
          <a:spcPct val="0"/>
        </a:spcBef>
        <a:spcAft>
          <a:spcPts val="1400"/>
        </a:spcAft>
        <a:buClr>
          <a:srgbClr val="000000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ts val="1400"/>
        </a:spcAft>
        <a:buClr>
          <a:srgbClr val="000000"/>
        </a:buClr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ts val="1400"/>
        </a:spcAft>
        <a:buClr>
          <a:srgbClr val="000000"/>
        </a:buClr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ts val="1400"/>
        </a:spcAft>
        <a:buClr>
          <a:srgbClr val="000000"/>
        </a:buClr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ts val="1400"/>
        </a:spcAft>
        <a:buClr>
          <a:srgbClr val="000000"/>
        </a:buClr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ts val="1400"/>
        </a:spcAft>
        <a:buClr>
          <a:srgbClr val="000000"/>
        </a:buClr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ct val="20000"/>
              </a:spcBef>
              <a:buClr>
                <a:srgbClr val="000000"/>
              </a:buClr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ED61955-01C2-42DE-A5D5-68D670765C36}" type="datetimeFigureOut">
              <a:rPr lang="en-GB"/>
              <a:pPr>
                <a:defRPr/>
              </a:pPr>
              <a:t>30/04/2013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ct val="20000"/>
              </a:spcBef>
              <a:buClr>
                <a:srgbClr val="000000"/>
              </a:buClr>
              <a:defRPr sz="12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ct val="20000"/>
              </a:spcBef>
              <a:buClr>
                <a:srgbClr val="000000"/>
              </a:buClr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2E2D3B4-5410-4A12-AC30-2F2F153D695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7" r:id="rId2"/>
    <p:sldLayoutId id="2147483736" r:id="rId3"/>
    <p:sldLayoutId id="2147483735" r:id="rId4"/>
    <p:sldLayoutId id="2147483734" r:id="rId5"/>
    <p:sldLayoutId id="2147483733" r:id="rId6"/>
    <p:sldLayoutId id="2147483732" r:id="rId7"/>
    <p:sldLayoutId id="2147483731" r:id="rId8"/>
    <p:sldLayoutId id="2147483730" r:id="rId9"/>
    <p:sldLayoutId id="2147483729" r:id="rId10"/>
    <p:sldLayoutId id="214748372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7" descr="sticks"/>
          <p:cNvPicPr>
            <a:picLocks noChangeAspect="1" noChangeArrowheads="1"/>
          </p:cNvPicPr>
          <p:nvPr/>
        </p:nvPicPr>
        <p:blipFill>
          <a:blip r:embed="rId15">
            <a:lum bright="20000"/>
          </a:blip>
          <a:srcRect l="3749" b="9993"/>
          <a:stretch>
            <a:fillRect/>
          </a:stretch>
        </p:blipFill>
        <p:spPr bwMode="auto">
          <a:xfrm>
            <a:off x="0" y="2740025"/>
            <a:ext cx="6357938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5150" y="404813"/>
            <a:ext cx="8783638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5150" y="1557338"/>
            <a:ext cx="8783638" cy="491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44" name="Text Box 20"/>
          <p:cNvSpPr txBox="1">
            <a:spLocks noChangeArrowheads="1"/>
          </p:cNvSpPr>
          <p:nvPr/>
        </p:nvSpPr>
        <p:spPr bwMode="auto">
          <a:xfrm>
            <a:off x="7812088" y="6553200"/>
            <a:ext cx="15494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AvantGarde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AvantGarde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AvantGarde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AvantGarde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AvantGard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antGard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antGard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antGard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antGarde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000000"/>
              </a:buClr>
              <a:defRPr/>
            </a:pPr>
            <a:r>
              <a:rPr lang="en-GB" sz="1200" b="0">
                <a:solidFill>
                  <a:srgbClr val="49849B"/>
                </a:solidFill>
                <a:latin typeface="Gill Sans MT" pitchFamily="34" charset="0"/>
                <a:cs typeface="Arial" charset="0"/>
              </a:rPr>
              <a:t>the</a:t>
            </a:r>
            <a:r>
              <a:rPr lang="en-GB" sz="1200">
                <a:solidFill>
                  <a:srgbClr val="49849B"/>
                </a:solidFill>
                <a:latin typeface="Gill Sans MT" pitchFamily="34" charset="0"/>
                <a:cs typeface="Arial" charset="0"/>
              </a:rPr>
              <a:t> </a:t>
            </a:r>
            <a:r>
              <a:rPr lang="en-GB" sz="1400" b="0">
                <a:solidFill>
                  <a:srgbClr val="49849B"/>
                </a:solidFill>
                <a:latin typeface="Tw Cen MT Condensed Extra Bold" pitchFamily="34" charset="0"/>
                <a:cs typeface="Arial" charset="0"/>
              </a:rPr>
              <a:t>prospects</a:t>
            </a:r>
            <a:r>
              <a:rPr lang="en-GB" sz="1200" b="0">
                <a:solidFill>
                  <a:srgbClr val="49849B"/>
                </a:solidFill>
                <a:latin typeface="Tw Cen MT Condensed Extra Bold" pitchFamily="34" charset="0"/>
                <a:cs typeface="Arial" charset="0"/>
              </a:rPr>
              <a:t> </a:t>
            </a:r>
            <a:r>
              <a:rPr lang="en-GB" sz="1200" b="0">
                <a:solidFill>
                  <a:srgbClr val="49849B"/>
                </a:solidFill>
                <a:latin typeface="Gill Sans MT" pitchFamily="34" charset="0"/>
                <a:cs typeface="Arial" charset="0"/>
              </a:rPr>
              <a:t>service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0" r:id="rId2"/>
    <p:sldLayoutId id="2147483749" r:id="rId3"/>
    <p:sldLayoutId id="2147483748" r:id="rId4"/>
    <p:sldLayoutId id="2147483747" r:id="rId5"/>
    <p:sldLayoutId id="2147483746" r:id="rId6"/>
    <p:sldLayoutId id="2147483745" r:id="rId7"/>
    <p:sldLayoutId id="2147483744" r:id="rId8"/>
    <p:sldLayoutId id="2147483743" r:id="rId9"/>
    <p:sldLayoutId id="2147483742" r:id="rId10"/>
    <p:sldLayoutId id="2147483741" r:id="rId11"/>
    <p:sldLayoutId id="2147483740" r:id="rId12"/>
    <p:sldLayoutId id="2147483739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9849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9849B"/>
          </a:solidFill>
          <a:latin typeface="Tw Cen MT Condensed Extra Bol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9849B"/>
          </a:solidFill>
          <a:latin typeface="Tw Cen MT Condensed Extra Bol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9849B"/>
          </a:solidFill>
          <a:latin typeface="Tw Cen MT Condensed Extra Bol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9849B"/>
          </a:solidFill>
          <a:latin typeface="Tw Cen MT Condensed Extra Bol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49849B"/>
          </a:solidFill>
          <a:latin typeface="Tw Cen MT Condensed Extra Bold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49849B"/>
          </a:solidFill>
          <a:latin typeface="Tw Cen MT Condensed Extra Bold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49849B"/>
          </a:solidFill>
          <a:latin typeface="Tw Cen MT Condensed Extra Bold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49849B"/>
          </a:solidFill>
          <a:latin typeface="Tw Cen MT Condensed Extra Bold" pitchFamily="34" charset="0"/>
        </a:defRPr>
      </a:lvl9pPr>
    </p:titleStyle>
    <p:bodyStyle>
      <a:lvl1pPr marL="271463" indent="-271463" algn="l" rtl="0" eaLnBrk="0" fontAlgn="base" hangingPunct="0">
        <a:spcBef>
          <a:spcPct val="0"/>
        </a:spcBef>
        <a:spcAft>
          <a:spcPct val="75000"/>
        </a:spcAft>
        <a:buClr>
          <a:srgbClr val="0000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177800" algn="l" rtl="0" eaLnBrk="0" fontAlgn="base" hangingPunct="0">
        <a:spcBef>
          <a:spcPct val="0"/>
        </a:spcBef>
        <a:spcAft>
          <a:spcPts val="1400"/>
        </a:spcAft>
        <a:buClr>
          <a:srgbClr val="0000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95388" indent="-228600" algn="l" rtl="0" eaLnBrk="0" fontAlgn="base" hangingPunct="0">
        <a:spcBef>
          <a:spcPct val="0"/>
        </a:spcBef>
        <a:spcAft>
          <a:spcPts val="1400"/>
        </a:spcAft>
        <a:buClr>
          <a:srgbClr val="000000"/>
        </a:buClr>
        <a:buChar char="•"/>
        <a:defRPr sz="2000">
          <a:solidFill>
            <a:schemeClr val="tx1"/>
          </a:solidFill>
          <a:latin typeface="+mn-lt"/>
        </a:defRPr>
      </a:lvl3pPr>
      <a:lvl4pPr marL="1603375" indent="-228600" algn="l" rtl="0" eaLnBrk="0" fontAlgn="base" hangingPunct="0">
        <a:spcBef>
          <a:spcPct val="0"/>
        </a:spcBef>
        <a:spcAft>
          <a:spcPts val="1400"/>
        </a:spcAft>
        <a:buClr>
          <a:srgbClr val="00000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ts val="1400"/>
        </a:spcAft>
        <a:buClr>
          <a:srgbClr val="00000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ts val="1400"/>
        </a:spcAft>
        <a:buClr>
          <a:srgbClr val="000000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ts val="1400"/>
        </a:spcAft>
        <a:buClr>
          <a:srgbClr val="000000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ts val="1400"/>
        </a:spcAft>
        <a:buClr>
          <a:srgbClr val="000000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ts val="1400"/>
        </a:spcAft>
        <a:buClr>
          <a:srgbClr val="00000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95300" y="6613525"/>
            <a:ext cx="2801938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GB" sz="800" b="0" dirty="0">
                <a:solidFill>
                  <a:srgbClr val="4D4D4D"/>
                </a:solidFill>
                <a:latin typeface="Gill Sans MT" pitchFamily="34" charset="0"/>
              </a:rPr>
              <a:t>© Centre for Economics and Business </a:t>
            </a:r>
            <a:r>
              <a:rPr lang="en-GB" sz="800" b="0" dirty="0">
                <a:solidFill>
                  <a:srgbClr val="4D4D4D"/>
                </a:solidFill>
                <a:latin typeface="Gill Sans MT" pitchFamily="34" charset="0"/>
              </a:rPr>
              <a:t>Research, 2013</a:t>
            </a:r>
            <a:endParaRPr lang="en-GB" sz="800" b="0" dirty="0">
              <a:solidFill>
                <a:srgbClr val="4D4D4D"/>
              </a:solidFill>
              <a:latin typeface="Gill Sans MT" pitchFamily="34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458788"/>
            <a:ext cx="8915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252538"/>
            <a:ext cx="3360738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7900988" y="6542088"/>
            <a:ext cx="16065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000000"/>
              </a:buClr>
              <a:defRPr/>
            </a:pPr>
            <a:r>
              <a:rPr lang="en-GB" sz="1200" b="0" dirty="0" smtClean="0">
                <a:solidFill>
                  <a:srgbClr val="49849B"/>
                </a:solidFill>
                <a:latin typeface="Gill Sans MT" pitchFamily="34" charset="0"/>
              </a:rPr>
              <a:t>The</a:t>
            </a:r>
            <a:r>
              <a:rPr lang="en-GB" sz="1200" dirty="0" smtClean="0">
                <a:solidFill>
                  <a:srgbClr val="49849B"/>
                </a:solidFill>
                <a:latin typeface="Gill Sans MT" pitchFamily="34" charset="0"/>
              </a:rPr>
              <a:t> P</a:t>
            </a:r>
            <a:r>
              <a:rPr lang="en-GB" b="0" dirty="0" smtClean="0">
                <a:solidFill>
                  <a:srgbClr val="49849B"/>
                </a:solidFill>
                <a:latin typeface="Tw Cen MT Condensed Extra Bold" pitchFamily="34" charset="0"/>
              </a:rPr>
              <a:t>rospects</a:t>
            </a:r>
            <a:r>
              <a:rPr lang="en-GB" sz="1200" b="0" dirty="0" smtClean="0">
                <a:solidFill>
                  <a:srgbClr val="49849B"/>
                </a:solidFill>
                <a:latin typeface="Tw Cen MT Condensed Extra Bold" pitchFamily="34" charset="0"/>
              </a:rPr>
              <a:t> </a:t>
            </a:r>
            <a:r>
              <a:rPr lang="en-GB" sz="1200" b="0" dirty="0" smtClean="0">
                <a:solidFill>
                  <a:srgbClr val="49849B"/>
                </a:solidFill>
                <a:latin typeface="Gill Sans MT" pitchFamily="34" charset="0"/>
              </a:rPr>
              <a:t>Service</a:t>
            </a:r>
            <a:endParaRPr lang="en-GB" sz="1200" b="0" dirty="0">
              <a:solidFill>
                <a:srgbClr val="49849B"/>
              </a:solidFill>
              <a:latin typeface="Gill Sans MT" pitchFamily="34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488950" y="115888"/>
            <a:ext cx="19478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00"/>
              </a:buClr>
              <a:defRPr/>
            </a:pPr>
            <a:r>
              <a:rPr lang="en-GB" sz="1000" b="0" dirty="0" smtClean="0">
                <a:solidFill>
                  <a:srgbClr val="49849B"/>
                </a:solidFill>
                <a:latin typeface="Tw Cen MT Condensed Extra Bold" pitchFamily="34" charset="0"/>
              </a:rPr>
              <a:t>London, City and Regional Prospects</a:t>
            </a:r>
            <a:endParaRPr lang="en-GB" sz="800" b="0" dirty="0">
              <a:solidFill>
                <a:srgbClr val="49849B"/>
              </a:solidFill>
              <a:latin typeface="Gill Sans MT" pitchFamily="34" charset="0"/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 flipH="1">
            <a:off x="4402138" y="6592888"/>
            <a:ext cx="10668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800" b="0">
                <a:solidFill>
                  <a:srgbClr val="4D4D4D"/>
                </a:solidFill>
                <a:latin typeface="+mn-lt"/>
              </a:defRPr>
            </a:lvl1pPr>
          </a:lstStyle>
          <a:p>
            <a:pPr>
              <a:defRPr/>
            </a:pPr>
            <a:fld id="{F1606851-4E16-4532-8E4B-457FD050FE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w Cen MT Condensed Extra Bold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w Cen MT Condensed Extra Bold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w Cen MT Condensed Extra Bold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w Cen MT Condensed Extra Bold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w Cen MT Condensed Extra Bold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w Cen MT Condensed Extra Bold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w Cen MT Condensed Extra Bold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w Cen MT Condensed Extra Bold" pitchFamily="34" charset="0"/>
          <a:cs typeface="Arial" charset="0"/>
        </a:defRPr>
      </a:lvl9pPr>
    </p:titleStyle>
    <p:bodyStyle>
      <a:lvl1pPr marL="185738" indent="-185738" algn="l" rtl="0" eaLnBrk="0" fontAlgn="base" hangingPunct="0">
        <a:lnSpc>
          <a:spcPct val="95000"/>
        </a:lnSpc>
        <a:spcBef>
          <a:spcPct val="0"/>
        </a:spcBef>
        <a:spcAft>
          <a:spcPct val="9500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823913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2319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39888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2000" b="0">
                <a:solidFill>
                  <a:srgbClr val="66FF66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  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9FC9CD5-0B51-427B-B3C1-7E259BC730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53255" name="Picture 100" descr="Fin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72388" y="6246813"/>
            <a:ext cx="21621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2274888" y="6464300"/>
            <a:ext cx="44211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GB" dirty="0">
                <a:solidFill>
                  <a:srgbClr val="FF66CC"/>
                </a:solidFill>
                <a:latin typeface="Arial" pitchFamily="34" charset="0"/>
              </a:rPr>
              <a:t>Vinci 7 May 2010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</p:sldLayoutIdLst>
  <p:transition>
    <p:zoom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anhowesworld.com/topics/support/bus-industry-performance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52650"/>
            <a:ext cx="9906000" cy="17018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0000"/>
                </a:solidFill>
              </a:rPr>
              <a:t/>
            </a:r>
            <a:br>
              <a:rPr lang="en-US" sz="2800" smtClean="0">
                <a:solidFill>
                  <a:srgbClr val="FF0000"/>
                </a:solidFill>
              </a:rPr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GB" sz="3200" smtClean="0"/>
              <a:t>Sorting out transport in London</a:t>
            </a:r>
            <a:endParaRPr lang="en-US" sz="1400" smtClean="0">
              <a:latin typeface="Arial Narrow" pitchFamily="34" charset="0"/>
            </a:endParaRP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165600"/>
            <a:ext cx="9906000" cy="13843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sz="2400" b="1" smtClean="0">
                <a:latin typeface="Arial Narrow" pitchFamily="34" charset="0"/>
              </a:rPr>
              <a:t>Seventh Gresham Lecture</a:t>
            </a:r>
          </a:p>
          <a:p>
            <a:pPr eaLnBrk="1" hangingPunct="1">
              <a:spcAft>
                <a:spcPct val="0"/>
              </a:spcAft>
            </a:pPr>
            <a:r>
              <a:rPr lang="en-US" sz="2400" smtClean="0">
                <a:latin typeface="Arial Narrow" pitchFamily="34" charset="0"/>
              </a:rPr>
              <a:t>Douglas McWilliams</a:t>
            </a:r>
          </a:p>
          <a:p>
            <a:pPr eaLnBrk="1" hangingPunct="1">
              <a:spcAft>
                <a:spcPct val="0"/>
              </a:spcAft>
            </a:pPr>
            <a:r>
              <a:rPr lang="en-US" sz="2400" b="1" smtClean="0">
                <a:latin typeface="Arial Narrow" pitchFamily="34" charset="0"/>
              </a:rPr>
              <a:t>Mercers’ School Memorial Professor of Commerce at Gresham College</a:t>
            </a:r>
          </a:p>
        </p:txBody>
      </p:sp>
      <p:sp>
        <p:nvSpPr>
          <p:cNvPr id="60419" name="Rectangle 7"/>
          <p:cNvSpPr>
            <a:spLocks noChangeArrowheads="1"/>
          </p:cNvSpPr>
          <p:nvPr/>
        </p:nvSpPr>
        <p:spPr bwMode="auto">
          <a:xfrm>
            <a:off x="1485900" y="5756275"/>
            <a:ext cx="69342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rgbClr val="000000"/>
              </a:buClr>
            </a:pPr>
            <a:r>
              <a:rPr lang="en-US" sz="1000">
                <a:latin typeface="Arial Narrow" pitchFamily="34" charset="0"/>
              </a:rPr>
              <a:t>Centre for economics and business research ltd</a:t>
            </a:r>
          </a:p>
          <a:p>
            <a:pPr algn="ctr">
              <a:buClr>
                <a:srgbClr val="000000"/>
              </a:buClr>
            </a:pPr>
            <a:endParaRPr lang="en-US" sz="1000">
              <a:latin typeface="Arial Narrow" pitchFamily="34" charset="0"/>
            </a:endParaRPr>
          </a:p>
          <a:p>
            <a:pPr algn="ctr">
              <a:buClr>
                <a:srgbClr val="000000"/>
              </a:buClr>
            </a:pPr>
            <a:r>
              <a:rPr lang="en-US" sz="1000" b="0">
                <a:latin typeface="Arial Narrow" pitchFamily="34" charset="0"/>
              </a:rPr>
              <a:t>Unit 1, 4 Bath Street, London EC1V 9DX</a:t>
            </a:r>
          </a:p>
          <a:p>
            <a:pPr algn="ctr">
              <a:buClr>
                <a:srgbClr val="000000"/>
              </a:buClr>
            </a:pPr>
            <a:r>
              <a:rPr lang="en-US" sz="1000" b="0">
                <a:latin typeface="Arial Narrow" pitchFamily="34" charset="0"/>
              </a:rPr>
              <a:t>t: 020 7324 2850  f: 020 7324 2855  e: advice@cebr.com  w: www.cebr.com</a:t>
            </a:r>
          </a:p>
        </p:txBody>
      </p:sp>
      <p:pic>
        <p:nvPicPr>
          <p:cNvPr id="60420" name="Picture 2" descr="G:\Logos and branding\New Logos\CEBR Logo 14071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5513" y="250825"/>
            <a:ext cx="29749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3" name="Chart 1"/>
          <p:cNvGraphicFramePr>
            <a:graphicFrameLocks/>
          </p:cNvGraphicFramePr>
          <p:nvPr/>
        </p:nvGraphicFramePr>
        <p:xfrm>
          <a:off x="631825" y="1639888"/>
          <a:ext cx="8924925" cy="4505325"/>
        </p:xfrm>
        <a:graphic>
          <a:graphicData uri="http://schemas.openxmlformats.org/presentationml/2006/ole">
            <p:oleObj spid="_x0000_s79873" r:id="rId4" imgW="8925318" imgH="4505334" progId="Excel.Chart.8">
              <p:embed/>
            </p:oleObj>
          </a:graphicData>
        </a:graphic>
      </p:graphicFrame>
      <p:sp>
        <p:nvSpPr>
          <p:cNvPr id="79874" name="Text Box 5"/>
          <p:cNvSpPr txBox="1">
            <a:spLocks noChangeArrowheads="1"/>
          </p:cNvSpPr>
          <p:nvPr/>
        </p:nvSpPr>
        <p:spPr bwMode="auto">
          <a:xfrm>
            <a:off x="760413" y="1273175"/>
            <a:ext cx="8385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1600">
                <a:latin typeface="Arial Narrow" pitchFamily="34" charset="0"/>
              </a:rPr>
              <a:t>Central London employment *, MIC sectors, thousands</a:t>
            </a:r>
          </a:p>
        </p:txBody>
      </p:sp>
      <p:sp>
        <p:nvSpPr>
          <p:cNvPr id="79875" name="Title 1"/>
          <p:cNvSpPr txBox="1">
            <a:spLocks/>
          </p:cNvSpPr>
          <p:nvPr/>
        </p:nvSpPr>
        <p:spPr bwMode="auto">
          <a:xfrm>
            <a:off x="495300" y="454025"/>
            <a:ext cx="8915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rgbClr val="000000"/>
              </a:buClr>
            </a:pPr>
            <a:r>
              <a:rPr lang="en-GB" sz="2400">
                <a:solidFill>
                  <a:schemeClr val="tx2"/>
                </a:solidFill>
                <a:latin typeface="Tw Cen MT Condensed Extra Bold" pitchFamily="34" charset="0"/>
              </a:rPr>
              <a:t>Emerging technological and creative sectors  to become increasingly important for central London’s economy</a:t>
            </a:r>
          </a:p>
        </p:txBody>
      </p:sp>
      <p:sp>
        <p:nvSpPr>
          <p:cNvPr id="79876" name="Text Box 16"/>
          <p:cNvSpPr txBox="1">
            <a:spLocks noChangeArrowheads="1"/>
          </p:cNvSpPr>
          <p:nvPr/>
        </p:nvSpPr>
        <p:spPr bwMode="auto">
          <a:xfrm>
            <a:off x="495300" y="6183313"/>
            <a:ext cx="31543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Clr>
                <a:srgbClr val="000000"/>
              </a:buClr>
            </a:pPr>
            <a:r>
              <a:rPr lang="en-GB" sz="1000">
                <a:solidFill>
                  <a:schemeClr val="bg2"/>
                </a:solidFill>
                <a:latin typeface="Arial Narrow" pitchFamily="34" charset="0"/>
              </a:rPr>
              <a:t>Source: Office for National Statistics, Cebr analysis</a:t>
            </a:r>
            <a:endParaRPr lang="en-US" sz="2000"/>
          </a:p>
        </p:txBody>
      </p:sp>
      <p:sp>
        <p:nvSpPr>
          <p:cNvPr id="13" name="TextBox 12"/>
          <p:cNvSpPr txBox="1"/>
          <p:nvPr/>
        </p:nvSpPr>
        <p:spPr>
          <a:xfrm>
            <a:off x="7153275" y="4749800"/>
            <a:ext cx="1309688" cy="33813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0000"/>
              </a:buClr>
              <a:defRPr/>
            </a:pPr>
            <a:r>
              <a:rPr lang="en-GB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Forecast</a:t>
            </a:r>
            <a:endParaRPr lang="en-GB" sz="1600" i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7807325" y="115888"/>
            <a:ext cx="16986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rgbClr val="000000"/>
              </a:buClr>
            </a:pPr>
            <a:r>
              <a:rPr lang="en-GB" sz="1000">
                <a:solidFill>
                  <a:srgbClr val="49849B"/>
                </a:solidFill>
                <a:latin typeface="Gill Sans MT" pitchFamily="34" charset="0"/>
              </a:rPr>
              <a:t>Central London Employment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1" name="Chart 1"/>
          <p:cNvGraphicFramePr>
            <a:graphicFrameLocks/>
          </p:cNvGraphicFramePr>
          <p:nvPr/>
        </p:nvGraphicFramePr>
        <p:xfrm>
          <a:off x="1144588" y="1419225"/>
          <a:ext cx="7539037" cy="4941888"/>
        </p:xfrm>
        <a:graphic>
          <a:graphicData uri="http://schemas.openxmlformats.org/presentationml/2006/ole">
            <p:oleObj spid="_x0000_s81921" r:id="rId4" imgW="7541406" imgH="4938188" progId="Excel.Chart.8">
              <p:embed/>
            </p:oleObj>
          </a:graphicData>
        </a:graphic>
      </p:graphicFrame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428C7-01E4-4FFC-85B5-424CBFEBE475}" type="slidenum">
              <a:rPr lang="en-GB"/>
              <a:pPr>
                <a:defRPr/>
              </a:pPr>
              <a:t>11</a:t>
            </a:fld>
            <a:endParaRPr lang="en-GB"/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8632825" y="115888"/>
            <a:ext cx="8731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rgbClr val="000000"/>
              </a:buClr>
            </a:pPr>
            <a:r>
              <a:rPr lang="en-GB" sz="1000" b="0">
                <a:solidFill>
                  <a:srgbClr val="49849B"/>
                </a:solidFill>
                <a:latin typeface="Gill Sans MT" pitchFamily="34" charset="0"/>
              </a:rPr>
              <a:t>UK overview</a:t>
            </a:r>
          </a:p>
        </p:txBody>
      </p:sp>
      <p:sp>
        <p:nvSpPr>
          <p:cNvPr id="81924" name="Text Box 13"/>
          <p:cNvSpPr txBox="1">
            <a:spLocks noChangeArrowheads="1"/>
          </p:cNvSpPr>
          <p:nvPr/>
        </p:nvSpPr>
        <p:spPr bwMode="auto">
          <a:xfrm>
            <a:off x="495300" y="1246188"/>
            <a:ext cx="8648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Arial Narrow" pitchFamily="34" charset="0"/>
              </a:rPr>
              <a:t>Number of employees in London, thousands</a:t>
            </a:r>
          </a:p>
        </p:txBody>
      </p:sp>
      <p:sp>
        <p:nvSpPr>
          <p:cNvPr id="81925" name="Text Box 16"/>
          <p:cNvSpPr txBox="1">
            <a:spLocks noChangeArrowheads="1"/>
          </p:cNvSpPr>
          <p:nvPr/>
        </p:nvSpPr>
        <p:spPr bwMode="auto">
          <a:xfrm>
            <a:off x="366713" y="6319838"/>
            <a:ext cx="31543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000" b="0">
                <a:solidFill>
                  <a:srgbClr val="808080"/>
                </a:solidFill>
                <a:latin typeface="Arial Narrow" pitchFamily="34" charset="0"/>
              </a:rPr>
              <a:t>Source: Office for National Statistics, Cebr analysis</a:t>
            </a:r>
            <a:endParaRPr lang="en-US" sz="2000" b="0">
              <a:solidFill>
                <a:srgbClr val="FF0000"/>
              </a:solidFill>
            </a:endParaRPr>
          </a:p>
        </p:txBody>
      </p:sp>
      <p:sp>
        <p:nvSpPr>
          <p:cNvPr id="81926" name="Title 1"/>
          <p:cNvSpPr txBox="1">
            <a:spLocks/>
          </p:cNvSpPr>
          <p:nvPr/>
        </p:nvSpPr>
        <p:spPr bwMode="auto">
          <a:xfrm>
            <a:off x="495300" y="454025"/>
            <a:ext cx="89154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rgbClr val="000000"/>
              </a:buClr>
            </a:pPr>
            <a:r>
              <a:rPr lang="en-GB" sz="2800">
                <a:solidFill>
                  <a:schemeClr val="tx2"/>
                </a:solidFill>
                <a:latin typeface="Tw Cen MT Condensed Extra Bold" pitchFamily="34" charset="0"/>
              </a:rPr>
              <a:t>The number of employees in London continues to rise rapidly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038" y="3406775"/>
            <a:ext cx="9420225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8" y="857250"/>
            <a:ext cx="933132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800" y="1458913"/>
            <a:ext cx="9296400" cy="440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4" name="Title 1"/>
          <p:cNvSpPr txBox="1">
            <a:spLocks/>
          </p:cNvSpPr>
          <p:nvPr/>
        </p:nvSpPr>
        <p:spPr bwMode="auto">
          <a:xfrm>
            <a:off x="622300" y="649288"/>
            <a:ext cx="8915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rgbClr val="000000"/>
              </a:buClr>
            </a:pPr>
            <a:r>
              <a:rPr lang="en-GB" sz="2400">
                <a:solidFill>
                  <a:schemeClr val="tx2"/>
                </a:solidFill>
                <a:latin typeface="Arial Rounded MT Bold" pitchFamily="34" charset="0"/>
              </a:rPr>
              <a:t>London’s bus fleet is now by far the largest in any major developed city in the world</a:t>
            </a:r>
          </a:p>
        </p:txBody>
      </p:sp>
      <p:sp>
        <p:nvSpPr>
          <p:cNvPr id="84995" name="TextBox 1"/>
          <p:cNvSpPr txBox="1">
            <a:spLocks noChangeArrowheads="1"/>
          </p:cNvSpPr>
          <p:nvPr/>
        </p:nvSpPr>
        <p:spPr bwMode="auto">
          <a:xfrm>
            <a:off x="815975" y="6165850"/>
            <a:ext cx="6026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GB"/>
              <a:t>Source: Singapore Land Transport Academy Journal November 2011</a:t>
            </a:r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263" y="715963"/>
            <a:ext cx="8053387" cy="58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8138" y="1298575"/>
            <a:ext cx="7475537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2" name="Title 1"/>
          <p:cNvSpPr txBox="1">
            <a:spLocks/>
          </p:cNvSpPr>
          <p:nvPr/>
        </p:nvSpPr>
        <p:spPr bwMode="auto">
          <a:xfrm>
            <a:off x="495300" y="511175"/>
            <a:ext cx="8915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rgbClr val="000000"/>
              </a:buClr>
            </a:pPr>
            <a:r>
              <a:rPr lang="en-GB" sz="2400">
                <a:solidFill>
                  <a:schemeClr val="tx2"/>
                </a:solidFill>
                <a:latin typeface="Arial Rounded MT Bold" pitchFamily="34" charset="0"/>
              </a:rPr>
              <a:t>Despite measures to encourage public transport, the car remains the single most used mode of transport in London</a:t>
            </a:r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825" y="923925"/>
            <a:ext cx="889635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6" name="TextBox 1"/>
          <p:cNvSpPr txBox="1">
            <a:spLocks noChangeArrowheads="1"/>
          </p:cNvSpPr>
          <p:nvPr/>
        </p:nvSpPr>
        <p:spPr bwMode="auto">
          <a:xfrm>
            <a:off x="754063" y="142875"/>
            <a:ext cx="8289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GB" sz="1800"/>
              <a:t>Higher income groups place great value on individual modes of transport </a:t>
            </a:r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577850" y="854075"/>
            <a:ext cx="8986838" cy="428625"/>
          </a:xfrm>
        </p:spPr>
        <p:txBody>
          <a:bodyPr/>
          <a:lstStyle/>
          <a:p>
            <a:pPr eaLnBrk="1" hangingPunct="1"/>
            <a:r>
              <a:rPr lang="en-GB" sz="2800" smtClean="0">
                <a:solidFill>
                  <a:schemeClr val="tx1"/>
                </a:solidFill>
              </a:rPr>
              <a:t>Tax shares paid by London’s higher income groups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581025" y="2236788"/>
          <a:ext cx="8859838" cy="3119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199"/>
                <a:gridCol w="2944092"/>
                <a:gridCol w="3172503"/>
              </a:tblGrid>
              <a:tr h="469556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 dirty="0">
                          <a:effectLst/>
                          <a:latin typeface="+mj-lt"/>
                        </a:rPr>
                        <a:t>Annual </a:t>
                      </a:r>
                      <a:r>
                        <a:rPr lang="en-GB" sz="2800" u="none" strike="noStrike" dirty="0" smtClean="0">
                          <a:effectLst/>
                          <a:latin typeface="+mj-lt"/>
                        </a:rPr>
                        <a:t>income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>
                          <a:effectLst/>
                          <a:latin typeface="+mj-lt"/>
                        </a:rPr>
                        <a:t>% of taxpayers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>
                          <a:effectLst/>
                          <a:latin typeface="+mj-lt"/>
                        </a:rPr>
                        <a:t>% of income tax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662534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>
                          <a:effectLst/>
                          <a:latin typeface="+mj-lt"/>
                        </a:rPr>
                        <a:t>&gt;£200,000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>
                          <a:effectLst/>
                          <a:latin typeface="+mj-lt"/>
                        </a:rPr>
                        <a:t>1.5%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>
                          <a:effectLst/>
                          <a:latin typeface="+mj-lt"/>
                        </a:rPr>
                        <a:t>40.1%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662534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>
                          <a:effectLst/>
                          <a:latin typeface="+mj-lt"/>
                        </a:rPr>
                        <a:t>&gt;£150,000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>
                          <a:effectLst/>
                          <a:latin typeface="+mj-lt"/>
                        </a:rPr>
                        <a:t>2.3%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>
                          <a:effectLst/>
                          <a:latin typeface="+mj-lt"/>
                        </a:rPr>
                        <a:t>45.2%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662534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>
                          <a:effectLst/>
                          <a:latin typeface="+mj-lt"/>
                        </a:rPr>
                        <a:t>&gt;£100,000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>
                          <a:effectLst/>
                          <a:latin typeface="+mj-lt"/>
                        </a:rPr>
                        <a:t>4.0%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>
                          <a:effectLst/>
                          <a:latin typeface="+mj-lt"/>
                        </a:rPr>
                        <a:t>52.8%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662534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>
                          <a:effectLst/>
                          <a:latin typeface="+mj-lt"/>
                        </a:rPr>
                        <a:t>&gt;£70,000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>
                          <a:effectLst/>
                          <a:latin typeface="+mj-lt"/>
                        </a:rPr>
                        <a:t>7.6%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 dirty="0">
                          <a:effectLst/>
                          <a:latin typeface="+mj-lt"/>
                        </a:rPr>
                        <a:t>61.5%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3175" y="882650"/>
            <a:ext cx="7851775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35025" y="6259513"/>
            <a:ext cx="7421563" cy="565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000000"/>
              </a:buClr>
              <a:defRPr/>
            </a:pPr>
            <a:r>
              <a:rPr lang="en-GB" dirty="0">
                <a:latin typeface="+mj-lt"/>
              </a:rPr>
              <a:t>Source: </a:t>
            </a:r>
            <a:r>
              <a:rPr lang="en-GB" dirty="0">
                <a:solidFill>
                  <a:srgbClr val="C00000"/>
                </a:solidFill>
                <a:latin typeface="+mj-lt"/>
                <a:hlinkClick r:id="rId3"/>
              </a:rPr>
              <a:t>http</a:t>
            </a:r>
            <a:r>
              <a:rPr lang="en-GB" dirty="0">
                <a:solidFill>
                  <a:srgbClr val="C00000"/>
                </a:solidFill>
                <a:latin typeface="+mj-lt"/>
                <a:hlinkClick r:id="rId3"/>
              </a:rPr>
              <a:t>://www.alanhowesworld.com/topics/support/bus-industry-performance</a:t>
            </a:r>
            <a:r>
              <a:rPr lang="en-GB" dirty="0">
                <a:latin typeface="+mj-lt"/>
                <a:hlinkClick r:id="rId3"/>
              </a:rPr>
              <a:t>/</a:t>
            </a:r>
            <a:endParaRPr lang="en-GB" dirty="0">
              <a:latin typeface="+mj-lt"/>
            </a:endParaRPr>
          </a:p>
          <a:p>
            <a:pPr>
              <a:spcBef>
                <a:spcPct val="20000"/>
              </a:spcBef>
              <a:buClr>
                <a:srgbClr val="000000"/>
              </a:buClr>
              <a:defRPr/>
            </a:pPr>
            <a:r>
              <a:rPr lang="en-GB" dirty="0">
                <a:latin typeface="+mj-lt"/>
              </a:rPr>
              <a:t> </a:t>
            </a:r>
            <a:endParaRPr lang="en-GB" dirty="0">
              <a:latin typeface="+mj-lt"/>
            </a:endParaRPr>
          </a:p>
        </p:txBody>
      </p:sp>
      <p:sp>
        <p:nvSpPr>
          <p:cNvPr id="91139" name="Title 1"/>
          <p:cNvSpPr txBox="1">
            <a:spLocks/>
          </p:cNvSpPr>
          <p:nvPr/>
        </p:nvSpPr>
        <p:spPr bwMode="auto">
          <a:xfrm>
            <a:off x="495300" y="0"/>
            <a:ext cx="8915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rgbClr val="000000"/>
              </a:buClr>
            </a:pPr>
            <a:r>
              <a:rPr lang="en-GB" sz="2400">
                <a:solidFill>
                  <a:schemeClr val="tx2"/>
                </a:solidFill>
                <a:latin typeface="Arial Rounded MT Bold" pitchFamily="34" charset="0"/>
              </a:rPr>
              <a:t>The cost of bus services in London has exploded…..</a:t>
            </a:r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1393825"/>
            <a:ext cx="9551988" cy="448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2" name="TextBox 3"/>
          <p:cNvSpPr txBox="1">
            <a:spLocks noChangeArrowheads="1"/>
          </p:cNvSpPr>
          <p:nvPr/>
        </p:nvSpPr>
        <p:spPr bwMode="auto">
          <a:xfrm>
            <a:off x="815975" y="6011863"/>
            <a:ext cx="6026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GB"/>
              <a:t>Source: Singapore Land Transport Academy Journal November 2011</a:t>
            </a:r>
          </a:p>
        </p:txBody>
      </p:sp>
      <p:sp>
        <p:nvSpPr>
          <p:cNvPr id="92163" name="Title 1"/>
          <p:cNvSpPr txBox="1">
            <a:spLocks/>
          </p:cNvSpPr>
          <p:nvPr/>
        </p:nvSpPr>
        <p:spPr bwMode="auto">
          <a:xfrm>
            <a:off x="495300" y="588963"/>
            <a:ext cx="8915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rgbClr val="000000"/>
              </a:buClr>
            </a:pPr>
            <a:r>
              <a:rPr lang="en-GB" sz="2400">
                <a:solidFill>
                  <a:schemeClr val="tx2"/>
                </a:solidFill>
                <a:latin typeface="Arial Rounded MT Bold" pitchFamily="34" charset="0"/>
              </a:rPr>
              <a:t>London’s tube fares are about double those in other major Cities</a:t>
            </a: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47713" y="2266950"/>
            <a:ext cx="8783637" cy="5467350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dirty="0" smtClean="0">
                <a:latin typeface="+mj-lt"/>
              </a:rPr>
              <a:t>To describe how the London economy is changing</a:t>
            </a:r>
          </a:p>
          <a:p>
            <a:pPr eaLnBrk="1" hangingPunct="1">
              <a:defRPr/>
            </a:pPr>
            <a:r>
              <a:rPr lang="en-GB" sz="2400" dirty="0" smtClean="0">
                <a:latin typeface="+mj-lt"/>
              </a:rPr>
              <a:t>To understand the transport needs of the changing economy</a:t>
            </a:r>
          </a:p>
          <a:p>
            <a:pPr eaLnBrk="1" hangingPunct="1">
              <a:defRPr/>
            </a:pPr>
            <a:r>
              <a:rPr lang="en-GB" sz="2400" dirty="0" smtClean="0">
                <a:latin typeface="+mj-lt"/>
              </a:rPr>
              <a:t>To suggest how London transport could be better managed</a:t>
            </a:r>
          </a:p>
          <a:p>
            <a:pPr eaLnBrk="1" hangingPunct="1">
              <a:defRPr/>
            </a:pPr>
            <a:r>
              <a:rPr lang="en-GB" sz="2400" dirty="0" smtClean="0">
                <a:latin typeface="+mj-lt"/>
              </a:rPr>
              <a:t> </a:t>
            </a:r>
            <a:endParaRPr lang="en-GB" sz="2400" dirty="0">
              <a:latin typeface="+mj-lt"/>
            </a:endParaRPr>
          </a:p>
        </p:txBody>
      </p:sp>
      <p:sp>
        <p:nvSpPr>
          <p:cNvPr id="624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smtClean="0"/>
              <a:t>Objective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185" name="Chart 1"/>
          <p:cNvGraphicFramePr>
            <a:graphicFrameLocks/>
          </p:cNvGraphicFramePr>
          <p:nvPr/>
        </p:nvGraphicFramePr>
        <p:xfrm>
          <a:off x="1600200" y="1176338"/>
          <a:ext cx="6705600" cy="4505325"/>
        </p:xfrm>
        <a:graphic>
          <a:graphicData uri="http://schemas.openxmlformats.org/presentationml/2006/ole">
            <p:oleObj spid="_x0000_s93185" r:id="rId3" imgW="6706181" imgH="4505334" progId="Excel.Chart.8">
              <p:embed/>
            </p:oleObj>
          </a:graphicData>
        </a:graphic>
      </p:graphicFrame>
      <p:sp>
        <p:nvSpPr>
          <p:cNvPr id="93186" name="TextBox 2"/>
          <p:cNvSpPr txBox="1">
            <a:spLocks noChangeArrowheads="1"/>
          </p:cNvSpPr>
          <p:nvPr/>
        </p:nvSpPr>
        <p:spPr bwMode="auto">
          <a:xfrm>
            <a:off x="593725" y="593725"/>
            <a:ext cx="8866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GB" sz="1800"/>
              <a:t>The ratio of running costs to purchase costs for cars has changed dramatically</a:t>
            </a:r>
          </a:p>
        </p:txBody>
      </p:sp>
      <p:sp>
        <p:nvSpPr>
          <p:cNvPr id="93187" name="TextBox 3"/>
          <p:cNvSpPr txBox="1">
            <a:spLocks noChangeArrowheads="1"/>
          </p:cNvSpPr>
          <p:nvPr/>
        </p:nvSpPr>
        <p:spPr bwMode="auto">
          <a:xfrm>
            <a:off x="914400" y="6227763"/>
            <a:ext cx="2492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GB"/>
              <a:t>Source: Retail Prices Index</a:t>
            </a:r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7913" y="803275"/>
            <a:ext cx="749935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0" name="Title 1"/>
          <p:cNvSpPr txBox="1">
            <a:spLocks/>
          </p:cNvSpPr>
          <p:nvPr/>
        </p:nvSpPr>
        <p:spPr bwMode="auto">
          <a:xfrm>
            <a:off x="369888" y="12700"/>
            <a:ext cx="8915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rgbClr val="000000"/>
              </a:buClr>
            </a:pPr>
            <a:r>
              <a:rPr lang="en-GB" sz="2400">
                <a:solidFill>
                  <a:schemeClr val="tx2"/>
                </a:solidFill>
                <a:latin typeface="Arial Rounded MT Bold" pitchFamily="34" charset="0"/>
              </a:rPr>
              <a:t>New data shows falling vehicle usage in London</a:t>
            </a:r>
          </a:p>
        </p:txBody>
      </p: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863" y="693738"/>
            <a:ext cx="8077200" cy="597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4" name="Title 1"/>
          <p:cNvSpPr txBox="1">
            <a:spLocks/>
          </p:cNvSpPr>
          <p:nvPr/>
        </p:nvSpPr>
        <p:spPr bwMode="auto">
          <a:xfrm>
            <a:off x="385763" y="55563"/>
            <a:ext cx="8915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rgbClr val="000000"/>
              </a:buClr>
            </a:pPr>
            <a:r>
              <a:rPr lang="en-GB" sz="2000">
                <a:solidFill>
                  <a:schemeClr val="tx2"/>
                </a:solidFill>
                <a:latin typeface="Arial Rounded MT Bold" pitchFamily="34" charset="0"/>
              </a:rPr>
              <a:t>The fall in vehicle usage in Central London has been especially sharp</a:t>
            </a:r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275" y="719138"/>
            <a:ext cx="8650288" cy="56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8" name="Title 1"/>
          <p:cNvSpPr txBox="1">
            <a:spLocks/>
          </p:cNvSpPr>
          <p:nvPr/>
        </p:nvSpPr>
        <p:spPr bwMode="auto">
          <a:xfrm>
            <a:off x="495300" y="0"/>
            <a:ext cx="8915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rgbClr val="000000"/>
              </a:buClr>
            </a:pPr>
            <a:r>
              <a:rPr lang="en-GB" sz="2000">
                <a:solidFill>
                  <a:schemeClr val="tx2"/>
                </a:solidFill>
                <a:latin typeface="Arial Rounded MT Bold" pitchFamily="34" charset="0"/>
              </a:rPr>
              <a:t>GPS data seems to show no change in traffic speeds since 2006</a:t>
            </a:r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2" descr="G:\Clients\HotWire\2566 - Cost of congestion to households\Report\LUZ Study Are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2175" y="608013"/>
            <a:ext cx="5759450" cy="602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2" name="TextBox 1"/>
          <p:cNvSpPr txBox="1">
            <a:spLocks noChangeArrowheads="1"/>
          </p:cNvSpPr>
          <p:nvPr/>
        </p:nvSpPr>
        <p:spPr bwMode="auto">
          <a:xfrm>
            <a:off x="735013" y="147638"/>
            <a:ext cx="7186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GB" sz="2000"/>
              <a:t>Cebr European congestion study – areas of study</a:t>
            </a:r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632075" y="712788"/>
          <a:ext cx="6253163" cy="58261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6975"/>
                <a:gridCol w="2206109"/>
                <a:gridCol w="1839434"/>
              </a:tblGrid>
              <a:tr h="4733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Large Urban Zone (LUZ)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Annual wasted hours per vehicle (2011)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Employment (2011)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5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London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66.1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4,107,500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5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Manchester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45.1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1,162,300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5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Liverpool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38.8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519,200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5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Birmingham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34.0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972,300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5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Belfast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33.8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107,000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5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Newcastle upon Tyne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32.9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510,600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5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Nottingham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32.1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216,100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5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Bradford-Leeds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30.3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999,500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5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Edinburgh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29.3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448,700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5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Sheffield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28.9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557,000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5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Portsmouth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28.3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115,500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5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Glasgow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27.3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796,500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5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Bristol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25.6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564,500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5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Cardiff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25.2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204,500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5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Coventry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25.2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168,700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5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Stoke-on-Trent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25.0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97,700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5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Leicester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24.2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191,900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5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Kingston-upon-Hull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23.0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151,000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05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United Kingdom (LUZs only)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39.2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11,890,500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8391" name="Rectangle 1"/>
          <p:cNvSpPr>
            <a:spLocks noChangeArrowheads="1"/>
          </p:cNvSpPr>
          <p:nvPr/>
        </p:nvSpPr>
        <p:spPr bwMode="auto">
          <a:xfrm>
            <a:off x="141288" y="115888"/>
            <a:ext cx="9483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en-GB" sz="1800" i="1">
                <a:latin typeface="Palatino Linotype" pitchFamily="18" charset="0"/>
                <a:cs typeface="Times New Roman" pitchFamily="18" charset="0"/>
              </a:rPr>
              <a:t>Annual wasted hours per vehicle and total employment for Large Urban Zones in UK, 2011</a:t>
            </a:r>
            <a:endParaRPr lang="en-GB" sz="1600" b="0">
              <a:cs typeface="Arial" charset="0"/>
            </a:endParaRPr>
          </a:p>
        </p:txBody>
      </p:sp>
      <p:sp>
        <p:nvSpPr>
          <p:cNvPr id="98392" name="Rectangle 3"/>
          <p:cNvSpPr>
            <a:spLocks noChangeArrowheads="1"/>
          </p:cNvSpPr>
          <p:nvPr/>
        </p:nvSpPr>
        <p:spPr bwMode="auto">
          <a:xfrm>
            <a:off x="407988" y="5649913"/>
            <a:ext cx="17795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GB" b="0" i="1">
                <a:solidFill>
                  <a:srgbClr val="808080"/>
                </a:solidFill>
                <a:latin typeface="Palatino Linotype" pitchFamily="18" charset="0"/>
                <a:cs typeface="Times New Roman" pitchFamily="18" charset="0"/>
              </a:rPr>
              <a:t>Source: ONS, INRIX, Cebr analysis</a:t>
            </a:r>
            <a:endParaRPr lang="en-GB" sz="3200" b="0">
              <a:cs typeface="Arial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04838" y="1112838"/>
          <a:ext cx="8428037" cy="45450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3664"/>
                <a:gridCol w="1189271"/>
                <a:gridCol w="1222485"/>
                <a:gridCol w="1705944"/>
                <a:gridCol w="1705944"/>
              </a:tblGrid>
              <a:tr h="940546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GB" sz="2400">
                          <a:effectLst/>
                        </a:rPr>
                        <a:t> </a:t>
                      </a:r>
                      <a:endParaRPr lang="en-GB" sz="32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2400">
                          <a:effectLst/>
                        </a:rPr>
                        <a:t>Aggregate, €m</a:t>
                      </a:r>
                      <a:endParaRPr lang="en-GB" sz="3200">
                        <a:effectLst/>
                      </a:endParaRPr>
                    </a:p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32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2400">
                          <a:effectLst/>
                        </a:rPr>
                        <a:t>Individual (per car-commuting household), €</a:t>
                      </a:r>
                      <a:endParaRPr lang="en-GB" sz="32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44146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32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2400">
                          <a:effectLst/>
                        </a:rPr>
                        <a:t>UK</a:t>
                      </a:r>
                      <a:endParaRPr lang="en-GB" sz="32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2400">
                          <a:effectLst/>
                        </a:rPr>
                        <a:t>London</a:t>
                      </a:r>
                      <a:endParaRPr lang="en-GB" sz="32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2400">
                          <a:effectLst/>
                        </a:rPr>
                        <a:t>UK</a:t>
                      </a:r>
                      <a:endParaRPr lang="en-GB" sz="32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2400">
                          <a:effectLst/>
                        </a:rPr>
                        <a:t>London</a:t>
                      </a:r>
                      <a:endParaRPr lang="en-GB" sz="32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8517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en-GB" sz="2400">
                          <a:effectLst/>
                        </a:rPr>
                        <a:t>Direct costs (higher fuel and value of time costs)</a:t>
                      </a:r>
                      <a:endParaRPr lang="en-GB" sz="32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2400">
                          <a:effectLst/>
                        </a:rPr>
                        <a:t>€3,620</a:t>
                      </a:r>
                      <a:endParaRPr lang="en-GB" sz="32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2400">
                          <a:effectLst/>
                        </a:rPr>
                        <a:t>€1,358</a:t>
                      </a:r>
                      <a:endParaRPr lang="en-GB" sz="32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2400">
                          <a:effectLst/>
                        </a:rPr>
                        <a:t>€442</a:t>
                      </a:r>
                      <a:endParaRPr lang="en-GB" sz="32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2400">
                          <a:effectLst/>
                        </a:rPr>
                        <a:t>€994</a:t>
                      </a:r>
                      <a:endParaRPr lang="en-GB" sz="32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58969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en-GB" sz="2400">
                          <a:effectLst/>
                        </a:rPr>
                        <a:t>Indirect costs (higher costs of goods &amp; services)</a:t>
                      </a:r>
                      <a:endParaRPr lang="en-GB" sz="32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2400">
                          <a:effectLst/>
                        </a:rPr>
                        <a:t>€1,320</a:t>
                      </a:r>
                      <a:endParaRPr lang="en-GB" sz="32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2400">
                          <a:effectLst/>
                        </a:rPr>
                        <a:t>€539</a:t>
                      </a:r>
                      <a:endParaRPr lang="en-GB" sz="32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2400">
                          <a:effectLst/>
                        </a:rPr>
                        <a:t>€124</a:t>
                      </a:r>
                      <a:endParaRPr lang="en-GB" sz="32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2400">
                          <a:effectLst/>
                        </a:rPr>
                        <a:t>€163</a:t>
                      </a:r>
                      <a:endParaRPr lang="en-GB" sz="32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4146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GB" sz="2400">
                          <a:effectLst/>
                        </a:rPr>
                        <a:t>Total</a:t>
                      </a:r>
                      <a:endParaRPr lang="en-GB" sz="32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2400">
                          <a:effectLst/>
                        </a:rPr>
                        <a:t>€4,940</a:t>
                      </a:r>
                      <a:endParaRPr lang="en-GB" sz="32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2400">
                          <a:effectLst/>
                        </a:rPr>
                        <a:t>€1,896</a:t>
                      </a:r>
                      <a:endParaRPr lang="en-GB" sz="32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2400">
                          <a:effectLst/>
                        </a:rPr>
                        <a:t>€566</a:t>
                      </a:r>
                      <a:endParaRPr lang="en-GB" sz="32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2400" dirty="0">
                          <a:effectLst/>
                        </a:rPr>
                        <a:t>€1,157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9365" name="Rectangle 1"/>
          <p:cNvSpPr>
            <a:spLocks noChangeArrowheads="1"/>
          </p:cNvSpPr>
          <p:nvPr/>
        </p:nvSpPr>
        <p:spPr bwMode="auto">
          <a:xfrm>
            <a:off x="328613" y="228600"/>
            <a:ext cx="9577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en-GB" sz="1800" i="1">
                <a:latin typeface="Palatino Linotype" pitchFamily="18" charset="0"/>
                <a:cs typeface="Times New Roman" pitchFamily="18" charset="0"/>
              </a:rPr>
              <a:t>Table 4 Direct and indirect household impacts of idling in traffic in UK, euros per year, 2011</a:t>
            </a:r>
            <a:endParaRPr lang="en-GB" sz="1600" b="0">
              <a:cs typeface="Arial" charset="0"/>
            </a:endParaRPr>
          </a:p>
        </p:txBody>
      </p:sp>
      <p:sp>
        <p:nvSpPr>
          <p:cNvPr id="99366" name="Rectangle 3"/>
          <p:cNvSpPr>
            <a:spLocks noChangeArrowheads="1"/>
          </p:cNvSpPr>
          <p:nvPr/>
        </p:nvSpPr>
        <p:spPr bwMode="auto">
          <a:xfrm>
            <a:off x="812800" y="5919788"/>
            <a:ext cx="2343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en-GB" b="0" i="1">
                <a:solidFill>
                  <a:srgbClr val="808080"/>
                </a:solidFill>
                <a:latin typeface="Palatino Linotype" pitchFamily="18" charset="0"/>
                <a:cs typeface="Times New Roman" pitchFamily="18" charset="0"/>
              </a:rPr>
              <a:t>Source: INRIX, Cebr analysis</a:t>
            </a:r>
            <a:endParaRPr lang="en-GB" sz="3200" b="0">
              <a:cs typeface="Arial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275" y="1655763"/>
            <a:ext cx="876935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3238" y="677863"/>
            <a:ext cx="4216400" cy="587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3300" y="568325"/>
            <a:ext cx="7897813" cy="595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2" name="TextBox 1"/>
          <p:cNvSpPr txBox="1">
            <a:spLocks noChangeArrowheads="1"/>
          </p:cNvSpPr>
          <p:nvPr/>
        </p:nvSpPr>
        <p:spPr bwMode="auto">
          <a:xfrm>
            <a:off x="1003300" y="50800"/>
            <a:ext cx="3598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GB" sz="2000"/>
              <a:t>Spot the car, lorry or van…..</a:t>
            </a: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04838" y="1292225"/>
            <a:ext cx="8783637" cy="5467350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dirty="0" smtClean="0">
                <a:latin typeface="+mj-lt"/>
              </a:rPr>
              <a:t>The international context</a:t>
            </a:r>
          </a:p>
          <a:p>
            <a:pPr eaLnBrk="1" hangingPunct="1">
              <a:defRPr/>
            </a:pPr>
            <a:r>
              <a:rPr lang="en-GB" sz="2400" dirty="0" smtClean="0">
                <a:latin typeface="+mj-lt"/>
              </a:rPr>
              <a:t>The new London economy – City still important but not as much so</a:t>
            </a:r>
          </a:p>
          <a:p>
            <a:pPr eaLnBrk="1" hangingPunct="1">
              <a:defRPr/>
            </a:pPr>
            <a:r>
              <a:rPr lang="en-GB" sz="2400" dirty="0" smtClean="0">
                <a:latin typeface="+mj-lt"/>
              </a:rPr>
              <a:t>The rise of the ‘flat white economy’</a:t>
            </a:r>
          </a:p>
          <a:p>
            <a:pPr eaLnBrk="1" hangingPunct="1">
              <a:defRPr/>
            </a:pPr>
            <a:r>
              <a:rPr lang="en-GB" sz="2400" dirty="0" smtClean="0">
                <a:latin typeface="+mj-lt"/>
              </a:rPr>
              <a:t>The transport needs</a:t>
            </a:r>
          </a:p>
          <a:p>
            <a:pPr eaLnBrk="1" hangingPunct="1">
              <a:defRPr/>
            </a:pPr>
            <a:r>
              <a:rPr lang="en-GB" sz="2400" dirty="0" smtClean="0">
                <a:latin typeface="+mj-lt"/>
              </a:rPr>
              <a:t>The state of transport in London</a:t>
            </a:r>
          </a:p>
          <a:p>
            <a:pPr eaLnBrk="1" hangingPunct="1">
              <a:defRPr/>
            </a:pPr>
            <a:r>
              <a:rPr lang="en-GB" sz="2400" dirty="0" smtClean="0">
                <a:latin typeface="+mj-lt"/>
              </a:rPr>
              <a:t>The cost of transport in London</a:t>
            </a:r>
          </a:p>
          <a:p>
            <a:pPr eaLnBrk="1" hangingPunct="1">
              <a:defRPr/>
            </a:pPr>
            <a:r>
              <a:rPr lang="en-GB" sz="2400" dirty="0" smtClean="0">
                <a:latin typeface="+mj-lt"/>
              </a:rPr>
              <a:t>The management of the road network</a:t>
            </a:r>
          </a:p>
          <a:p>
            <a:pPr eaLnBrk="1" hangingPunct="1">
              <a:defRPr/>
            </a:pPr>
            <a:r>
              <a:rPr lang="en-GB" sz="2400" dirty="0" smtClean="0">
                <a:latin typeface="+mj-lt"/>
              </a:rPr>
              <a:t>How to make it better </a:t>
            </a:r>
          </a:p>
          <a:p>
            <a:pPr eaLnBrk="1" hangingPunct="1">
              <a:defRPr/>
            </a:pPr>
            <a:r>
              <a:rPr lang="en-GB" sz="2400" dirty="0" smtClean="0">
                <a:latin typeface="+mj-lt"/>
              </a:rPr>
              <a:t>The economic benefits of making it better</a:t>
            </a:r>
          </a:p>
          <a:p>
            <a:pPr eaLnBrk="1" hangingPunct="1">
              <a:defRPr/>
            </a:pPr>
            <a:endParaRPr lang="en-GB" sz="2400" dirty="0" smtClean="0">
              <a:latin typeface="+mj-lt"/>
            </a:endParaRPr>
          </a:p>
          <a:p>
            <a:pPr eaLnBrk="1" hangingPunct="1">
              <a:defRPr/>
            </a:pPr>
            <a:r>
              <a:rPr lang="en-GB" sz="2400" dirty="0" smtClean="0">
                <a:latin typeface="+mj-lt"/>
              </a:rPr>
              <a:t> </a:t>
            </a:r>
            <a:endParaRPr lang="en-GB" sz="2400" dirty="0">
              <a:latin typeface="+mj-lt"/>
            </a:endParaRPr>
          </a:p>
        </p:txBody>
      </p:sp>
      <p:sp>
        <p:nvSpPr>
          <p:cNvPr id="645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smtClean="0"/>
              <a:t>Overview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8088" y="1025525"/>
            <a:ext cx="7227887" cy="542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6" name="TextBox 1"/>
          <p:cNvSpPr txBox="1">
            <a:spLocks noChangeArrowheads="1"/>
          </p:cNvSpPr>
          <p:nvPr/>
        </p:nvSpPr>
        <p:spPr bwMode="auto">
          <a:xfrm>
            <a:off x="766763" y="117475"/>
            <a:ext cx="3646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GB" sz="2000"/>
              <a:t>The best use of road space?</a:t>
            </a:r>
          </a:p>
        </p:txBody>
      </p:sp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82588" y="1131888"/>
            <a:ext cx="9218612" cy="5467350"/>
          </a:xfrm>
        </p:spPr>
        <p:txBody>
          <a:bodyPr/>
          <a:lstStyle/>
          <a:p>
            <a:pPr marL="457200" indent="-457200" eaLnBrk="1" hangingPunct="1">
              <a:buFontTx/>
              <a:buAutoNum type="arabicParenR"/>
              <a:defRPr/>
            </a:pPr>
            <a:r>
              <a:rPr lang="en-GB" sz="2000" dirty="0" smtClean="0">
                <a:latin typeface="+mj-lt"/>
              </a:rPr>
              <a:t>A new roads authority that is charged with maximising the benefits from the roads in an ideology-free way and ensuring </a:t>
            </a:r>
            <a:r>
              <a:rPr lang="en-GB" sz="2000" dirty="0" err="1" smtClean="0">
                <a:latin typeface="+mj-lt"/>
              </a:rPr>
              <a:t>roadworks</a:t>
            </a:r>
            <a:r>
              <a:rPr lang="en-GB" sz="2000" dirty="0" smtClean="0">
                <a:latin typeface="+mj-lt"/>
              </a:rPr>
              <a:t> and construction minimise their negative impact</a:t>
            </a:r>
          </a:p>
          <a:p>
            <a:pPr marL="457200" indent="-457200" eaLnBrk="1" hangingPunct="1">
              <a:buFontTx/>
              <a:buAutoNum type="arabicParenR"/>
              <a:defRPr/>
            </a:pPr>
            <a:r>
              <a:rPr lang="en-GB" sz="2000" dirty="0" smtClean="0">
                <a:latin typeface="+mj-lt"/>
              </a:rPr>
              <a:t>New cycle lanes to segregate cyclists from vehicles (especially buses and heavy lorries) on arterial routes</a:t>
            </a:r>
          </a:p>
          <a:p>
            <a:pPr marL="457200" indent="-457200" eaLnBrk="1" hangingPunct="1">
              <a:buFontTx/>
              <a:buAutoNum type="arabicParenR"/>
              <a:defRPr/>
            </a:pPr>
            <a:r>
              <a:rPr lang="en-GB" sz="2000" dirty="0" smtClean="0">
                <a:latin typeface="+mj-lt"/>
              </a:rPr>
              <a:t>Securing new private sector investment in underground roads</a:t>
            </a:r>
          </a:p>
          <a:p>
            <a:pPr marL="457200" indent="-457200" eaLnBrk="1" hangingPunct="1">
              <a:buFontTx/>
              <a:buAutoNum type="arabicParenR"/>
              <a:defRPr/>
            </a:pPr>
            <a:r>
              <a:rPr lang="en-GB" sz="2000" dirty="0" smtClean="0">
                <a:latin typeface="+mj-lt"/>
              </a:rPr>
              <a:t>Continuing </a:t>
            </a:r>
            <a:r>
              <a:rPr lang="en-GB" sz="2000" dirty="0" err="1" smtClean="0">
                <a:latin typeface="+mj-lt"/>
              </a:rPr>
              <a:t>TfL’s</a:t>
            </a:r>
            <a:r>
              <a:rPr lang="en-GB" sz="2000" dirty="0" smtClean="0">
                <a:latin typeface="+mj-lt"/>
              </a:rPr>
              <a:t> programme of investment in tube and rail networks – eg Northern Line Extension; </a:t>
            </a:r>
            <a:r>
              <a:rPr lang="en-GB" sz="2000" dirty="0" err="1" smtClean="0">
                <a:latin typeface="+mj-lt"/>
              </a:rPr>
              <a:t>CrossRail</a:t>
            </a:r>
            <a:r>
              <a:rPr lang="en-GB" sz="2000" dirty="0" smtClean="0">
                <a:latin typeface="+mj-lt"/>
              </a:rPr>
              <a:t> 2 from Chelsea to Hackney and other tube and rail capacity increases</a:t>
            </a:r>
          </a:p>
          <a:p>
            <a:pPr marL="457200" indent="-457200" eaLnBrk="1" hangingPunct="1">
              <a:buFontTx/>
              <a:buAutoNum type="arabicParenR"/>
              <a:defRPr/>
            </a:pPr>
            <a:r>
              <a:rPr lang="en-GB" sz="2000" dirty="0" smtClean="0">
                <a:latin typeface="+mj-lt"/>
              </a:rPr>
              <a:t>Achieving </a:t>
            </a:r>
            <a:r>
              <a:rPr lang="en-GB" sz="2000" dirty="0" err="1" smtClean="0">
                <a:latin typeface="+mj-lt"/>
              </a:rPr>
              <a:t>TfL’s</a:t>
            </a:r>
            <a:r>
              <a:rPr lang="en-GB" sz="2000" dirty="0" smtClean="0">
                <a:latin typeface="+mj-lt"/>
              </a:rPr>
              <a:t> plans to reduce costs by £9.8 billion cumulatively to 2017/18 – and extending the cost cutting programme over the next 10 years</a:t>
            </a:r>
          </a:p>
          <a:p>
            <a:pPr marL="457200" indent="-457200" eaLnBrk="1" hangingPunct="1">
              <a:buFontTx/>
              <a:buAutoNum type="arabicParenR"/>
              <a:defRPr/>
            </a:pPr>
            <a:r>
              <a:rPr lang="en-GB" sz="2000" dirty="0" smtClean="0">
                <a:latin typeface="+mj-lt"/>
              </a:rPr>
              <a:t>Economic congestion charging to limit vehicle demand </a:t>
            </a:r>
          </a:p>
          <a:p>
            <a:pPr marL="457200" indent="-457200" eaLnBrk="1" hangingPunct="1">
              <a:buFontTx/>
              <a:buAutoNum type="arabicParenR"/>
              <a:defRPr/>
            </a:pPr>
            <a:r>
              <a:rPr lang="en-GB" sz="2000" dirty="0" smtClean="0">
                <a:latin typeface="+mj-lt"/>
              </a:rPr>
              <a:t>Limits on vehicle size – or if not then heavy taxation of large vehicles</a:t>
            </a:r>
          </a:p>
          <a:p>
            <a:pPr eaLnBrk="1" hangingPunct="1">
              <a:defRPr/>
            </a:pPr>
            <a:endParaRPr lang="en-GB" sz="2000" dirty="0" smtClean="0">
              <a:latin typeface="+mj-lt"/>
            </a:endParaRPr>
          </a:p>
          <a:p>
            <a:pPr eaLnBrk="1" hangingPunct="1">
              <a:defRPr/>
            </a:pPr>
            <a:r>
              <a:rPr lang="en-GB" sz="2000" dirty="0" smtClean="0">
                <a:latin typeface="+mj-lt"/>
              </a:rPr>
              <a:t> </a:t>
            </a:r>
            <a:endParaRPr lang="en-GB" sz="2000" dirty="0">
              <a:latin typeface="+mj-lt"/>
            </a:endParaRPr>
          </a:p>
        </p:txBody>
      </p:sp>
      <p:sp>
        <p:nvSpPr>
          <p:cNvPr id="1044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smtClean="0"/>
              <a:t>The solution to optimising London’s transport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3"/>
          <p:cNvSpPr>
            <a:spLocks noChangeArrowheads="1"/>
          </p:cNvSpPr>
          <p:nvPr/>
        </p:nvSpPr>
        <p:spPr bwMode="auto">
          <a:xfrm>
            <a:off x="2363788" y="190500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GB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649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6525" y="1301750"/>
            <a:ext cx="769461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4928" name="AutoShape 16"/>
          <p:cNvSpPr>
            <a:spLocks noChangeArrowheads="1"/>
          </p:cNvSpPr>
          <p:nvPr/>
        </p:nvSpPr>
        <p:spPr bwMode="auto">
          <a:xfrm>
            <a:off x="2039938" y="647700"/>
            <a:ext cx="6629400" cy="5048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2000">
                <a:solidFill>
                  <a:srgbClr val="3333CC"/>
                </a:solidFill>
                <a:latin typeface="Arial" pitchFamily="34" charset="0"/>
              </a:rPr>
              <a:t>Centre for Economic and Business Research</a:t>
            </a:r>
          </a:p>
        </p:txBody>
      </p:sp>
      <p:sp>
        <p:nvSpPr>
          <p:cNvPr id="1574923" name="AutoShape 11"/>
          <p:cNvSpPr>
            <a:spLocks noChangeArrowheads="1"/>
          </p:cNvSpPr>
          <p:nvPr/>
        </p:nvSpPr>
        <p:spPr bwMode="auto">
          <a:xfrm>
            <a:off x="2516188" y="5926138"/>
            <a:ext cx="4659312" cy="638175"/>
          </a:xfrm>
          <a:prstGeom prst="roundRect">
            <a:avLst>
              <a:gd name="adj" fmla="val 16667"/>
            </a:avLst>
          </a:prstGeom>
          <a:solidFill>
            <a:srgbClr val="9933FF"/>
          </a:solidFill>
          <a:ln w="9525" algn="ctr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>
                <a:solidFill>
                  <a:srgbClr val="FFFFFF"/>
                </a:solidFill>
                <a:latin typeface="Arial" pitchFamily="34" charset="0"/>
              </a:rPr>
              <a:t>Agglomeration and business travel efficiency benefits</a:t>
            </a:r>
          </a:p>
        </p:txBody>
      </p:sp>
      <p:grpSp>
        <p:nvGrpSpPr>
          <p:cNvPr id="106501" name="Group 8"/>
          <p:cNvGrpSpPr>
            <a:grpSpLocks/>
          </p:cNvGrpSpPr>
          <p:nvPr/>
        </p:nvGrpSpPr>
        <p:grpSpPr bwMode="auto">
          <a:xfrm>
            <a:off x="2974975" y="0"/>
            <a:ext cx="4114800" cy="635000"/>
            <a:chOff x="1364" y="112"/>
            <a:chExt cx="2050" cy="400"/>
          </a:xfrm>
        </p:grpSpPr>
        <p:sp>
          <p:nvSpPr>
            <p:cNvPr id="501769" name="AutoShape 9"/>
            <p:cNvSpPr>
              <a:spLocks noChangeArrowheads="1"/>
            </p:cNvSpPr>
            <p:nvPr/>
          </p:nvSpPr>
          <p:spPr bwMode="auto">
            <a:xfrm>
              <a:off x="1364" y="112"/>
              <a:ext cx="2048" cy="400"/>
            </a:xfrm>
            <a:prstGeom prst="roundRect">
              <a:avLst>
                <a:gd name="adj" fmla="val 16667"/>
              </a:avLst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GB" sz="2400" b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6504" name="Rectangle 10"/>
            <p:cNvSpPr>
              <a:spLocks noChangeArrowheads="1"/>
            </p:cNvSpPr>
            <p:nvPr/>
          </p:nvSpPr>
          <p:spPr bwMode="auto">
            <a:xfrm>
              <a:off x="1401" y="141"/>
              <a:ext cx="2013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algn="ctr" defTabSz="762000" eaLnBrk="0" hangingPunct="0">
                <a:tabLst>
                  <a:tab pos="539750" algn="l"/>
                </a:tabLst>
              </a:pPr>
              <a:r>
                <a:rPr lang="en-GB" sz="2800" b="0">
                  <a:solidFill>
                    <a:srgbClr val="FFFFFF"/>
                  </a:solidFill>
                  <a:latin typeface="Times New Roman" pitchFamily="18" charset="0"/>
                </a:rPr>
                <a:t>Socio-Economic Impact</a:t>
              </a:r>
              <a:endParaRPr lang="en-GB" sz="3200" b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pic>
        <p:nvPicPr>
          <p:cNvPr id="106502" name="Picture 10" descr="ceb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689600"/>
            <a:ext cx="1557338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3"/>
          <p:cNvSpPr>
            <a:spLocks noChangeArrowheads="1"/>
          </p:cNvSpPr>
          <p:nvPr/>
        </p:nvSpPr>
        <p:spPr bwMode="auto">
          <a:xfrm>
            <a:off x="2381250" y="1814513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GB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854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7275" y="1390650"/>
            <a:ext cx="7951788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8547" name="Group 6"/>
          <p:cNvGrpSpPr>
            <a:grpSpLocks/>
          </p:cNvGrpSpPr>
          <p:nvPr/>
        </p:nvGrpSpPr>
        <p:grpSpPr bwMode="auto">
          <a:xfrm>
            <a:off x="2108200" y="206375"/>
            <a:ext cx="5981700" cy="635000"/>
            <a:chOff x="1364" y="112"/>
            <a:chExt cx="2050" cy="400"/>
          </a:xfrm>
        </p:grpSpPr>
        <p:sp>
          <p:nvSpPr>
            <p:cNvPr id="718855" name="AutoShape 7"/>
            <p:cNvSpPr>
              <a:spLocks noChangeArrowheads="1"/>
            </p:cNvSpPr>
            <p:nvPr/>
          </p:nvSpPr>
          <p:spPr bwMode="auto">
            <a:xfrm>
              <a:off x="1364" y="112"/>
              <a:ext cx="2048" cy="400"/>
            </a:xfrm>
            <a:prstGeom prst="roundRect">
              <a:avLst>
                <a:gd name="adj" fmla="val 16667"/>
              </a:avLst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GB" sz="2400" b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8550" name="Rectangle 8"/>
            <p:cNvSpPr>
              <a:spLocks noChangeArrowheads="1"/>
            </p:cNvSpPr>
            <p:nvPr/>
          </p:nvSpPr>
          <p:spPr bwMode="auto">
            <a:xfrm>
              <a:off x="1401" y="141"/>
              <a:ext cx="2013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algn="ctr" defTabSz="762000" eaLnBrk="0" hangingPunct="0">
                <a:tabLst>
                  <a:tab pos="539750" algn="l"/>
                </a:tabLst>
              </a:pPr>
              <a:r>
                <a:rPr lang="en-GB" sz="2800" b="0">
                  <a:solidFill>
                    <a:srgbClr val="FFFFFF"/>
                  </a:solidFill>
                  <a:latin typeface="Times New Roman" pitchFamily="18" charset="0"/>
                </a:rPr>
                <a:t>Socio-Economic Impact – UK GDP</a:t>
              </a:r>
              <a:endParaRPr lang="en-GB" sz="3200" b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pic>
        <p:nvPicPr>
          <p:cNvPr id="108548" name="Picture 8" descr="ceb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94400"/>
            <a:ext cx="1150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3"/>
          <p:cNvSpPr>
            <a:spLocks noChangeArrowheads="1"/>
          </p:cNvSpPr>
          <p:nvPr/>
        </p:nvSpPr>
        <p:spPr bwMode="auto">
          <a:xfrm>
            <a:off x="2381250" y="1814513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GB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0594" name="Rectangle 4"/>
          <p:cNvSpPr>
            <a:spLocks noChangeArrowheads="1"/>
          </p:cNvSpPr>
          <p:nvPr/>
        </p:nvSpPr>
        <p:spPr bwMode="auto">
          <a:xfrm>
            <a:off x="2362200" y="190500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GB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0595" name="Rectangle 5"/>
          <p:cNvSpPr>
            <a:spLocks noChangeArrowheads="1"/>
          </p:cNvSpPr>
          <p:nvPr/>
        </p:nvSpPr>
        <p:spPr bwMode="auto">
          <a:xfrm>
            <a:off x="4002088" y="-207963"/>
            <a:ext cx="58689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GB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10596" name="Picture 6" descr="Jobs % MAP full netwo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3463" y="1255713"/>
            <a:ext cx="5383212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7" name="Rectangle 7"/>
          <p:cNvSpPr>
            <a:spLocks noChangeArrowheads="1"/>
          </p:cNvSpPr>
          <p:nvPr/>
        </p:nvSpPr>
        <p:spPr bwMode="auto">
          <a:xfrm>
            <a:off x="4002088" y="-254000"/>
            <a:ext cx="5868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GB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0598" name="Rectangle 8"/>
          <p:cNvSpPr>
            <a:spLocks noChangeArrowheads="1"/>
          </p:cNvSpPr>
          <p:nvPr/>
        </p:nvSpPr>
        <p:spPr bwMode="auto">
          <a:xfrm>
            <a:off x="1946275" y="4814888"/>
            <a:ext cx="58689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GB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10599" name="Group 10"/>
          <p:cNvGrpSpPr>
            <a:grpSpLocks/>
          </p:cNvGrpSpPr>
          <p:nvPr/>
        </p:nvGrpSpPr>
        <p:grpSpPr bwMode="auto">
          <a:xfrm>
            <a:off x="2974975" y="206375"/>
            <a:ext cx="4114800" cy="635000"/>
            <a:chOff x="1364" y="112"/>
            <a:chExt cx="2050" cy="400"/>
          </a:xfrm>
        </p:grpSpPr>
        <p:sp>
          <p:nvSpPr>
            <p:cNvPr id="751627" name="AutoShape 11"/>
            <p:cNvSpPr>
              <a:spLocks noChangeArrowheads="1"/>
            </p:cNvSpPr>
            <p:nvPr/>
          </p:nvSpPr>
          <p:spPr bwMode="auto">
            <a:xfrm>
              <a:off x="1364" y="112"/>
              <a:ext cx="2048" cy="400"/>
            </a:xfrm>
            <a:prstGeom prst="roundRect">
              <a:avLst>
                <a:gd name="adj" fmla="val 16667"/>
              </a:avLst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GB" sz="2400" b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0602" name="Rectangle 12"/>
            <p:cNvSpPr>
              <a:spLocks noChangeArrowheads="1"/>
            </p:cNvSpPr>
            <p:nvPr/>
          </p:nvSpPr>
          <p:spPr bwMode="auto">
            <a:xfrm>
              <a:off x="1401" y="141"/>
              <a:ext cx="2013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algn="ctr" defTabSz="762000" eaLnBrk="0" hangingPunct="0">
                <a:tabLst>
                  <a:tab pos="539750" algn="l"/>
                </a:tabLst>
              </a:pPr>
              <a:r>
                <a:rPr lang="en-GB" sz="2800" b="0">
                  <a:solidFill>
                    <a:srgbClr val="FFFFFF"/>
                  </a:solidFill>
                  <a:latin typeface="Times New Roman" pitchFamily="18" charset="0"/>
                </a:rPr>
                <a:t>Socio-Economic Impact</a:t>
              </a:r>
              <a:endParaRPr lang="en-GB" sz="3200" b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pic>
        <p:nvPicPr>
          <p:cNvPr id="110600" name="Picture 12" descr="ceb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94400"/>
            <a:ext cx="1150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79450" y="1193800"/>
            <a:ext cx="8477250" cy="5467350"/>
          </a:xfrm>
        </p:spPr>
        <p:txBody>
          <a:bodyPr/>
          <a:lstStyle/>
          <a:p>
            <a:pPr marL="457200" indent="-457200" eaLnBrk="1" hangingPunct="1">
              <a:buFontTx/>
              <a:buAutoNum type="arabicParenR"/>
              <a:defRPr/>
            </a:pPr>
            <a:r>
              <a:rPr lang="en-GB" sz="2400" dirty="0" smtClean="0">
                <a:latin typeface="+mj-lt"/>
              </a:rPr>
              <a:t>Cost reductions - £2 billion per annum already planned – another £2 billion realistic</a:t>
            </a:r>
          </a:p>
          <a:p>
            <a:pPr marL="457200" indent="-457200" eaLnBrk="1" hangingPunct="1">
              <a:buFontTx/>
              <a:buAutoNum type="arabicParenR"/>
              <a:defRPr/>
            </a:pPr>
            <a:r>
              <a:rPr lang="en-GB" sz="2400" dirty="0" smtClean="0">
                <a:latin typeface="+mj-lt"/>
              </a:rPr>
              <a:t>Gains from underground roads - £6 billion to London GDP  from complete system</a:t>
            </a:r>
          </a:p>
          <a:p>
            <a:pPr marL="457200" indent="-457200" eaLnBrk="1" hangingPunct="1">
              <a:buFontTx/>
              <a:buAutoNum type="arabicParenR"/>
              <a:defRPr/>
            </a:pPr>
            <a:r>
              <a:rPr lang="en-GB" sz="2400" dirty="0" smtClean="0">
                <a:latin typeface="+mj-lt"/>
              </a:rPr>
              <a:t>Net benefits from improved tube and rail – scaled from </a:t>
            </a:r>
            <a:r>
              <a:rPr lang="en-GB" sz="2400" dirty="0" err="1" smtClean="0">
                <a:latin typeface="+mj-lt"/>
              </a:rPr>
              <a:t>Crossrail</a:t>
            </a:r>
            <a:r>
              <a:rPr lang="en-GB" sz="2400" dirty="0" smtClean="0">
                <a:latin typeface="+mj-lt"/>
              </a:rPr>
              <a:t> – c £2 billion</a:t>
            </a:r>
          </a:p>
          <a:p>
            <a:pPr marL="457200" indent="-457200" eaLnBrk="1" hangingPunct="1">
              <a:buFontTx/>
              <a:buAutoNum type="arabicParenR"/>
              <a:defRPr/>
            </a:pPr>
            <a:r>
              <a:rPr lang="en-GB" sz="2400" dirty="0" smtClean="0">
                <a:latin typeface="+mj-lt"/>
              </a:rPr>
              <a:t>Control bus usage by price - £500m plus congestion reduction</a:t>
            </a:r>
          </a:p>
          <a:p>
            <a:pPr marL="457200" indent="-457200" eaLnBrk="1" hangingPunct="1">
              <a:buFontTx/>
              <a:buAutoNum type="arabicParenR"/>
              <a:defRPr/>
            </a:pPr>
            <a:r>
              <a:rPr lang="en-GB" sz="2400" dirty="0" smtClean="0">
                <a:latin typeface="+mj-lt"/>
              </a:rPr>
              <a:t>Smaller benefits – Boris bikes, better control of </a:t>
            </a:r>
            <a:r>
              <a:rPr lang="en-GB" sz="2400" dirty="0" err="1" smtClean="0">
                <a:latin typeface="+mj-lt"/>
              </a:rPr>
              <a:t>roadworks</a:t>
            </a:r>
            <a:r>
              <a:rPr lang="en-GB" sz="2400" dirty="0" smtClean="0">
                <a:latin typeface="+mj-lt"/>
              </a:rPr>
              <a:t> and </a:t>
            </a:r>
            <a:r>
              <a:rPr lang="en-GB" sz="2400" dirty="0" err="1" smtClean="0">
                <a:latin typeface="+mj-lt"/>
              </a:rPr>
              <a:t>contruction</a:t>
            </a:r>
            <a:r>
              <a:rPr lang="en-GB" sz="2400" dirty="0" smtClean="0">
                <a:latin typeface="+mj-lt"/>
              </a:rPr>
              <a:t> etc c £500m</a:t>
            </a:r>
          </a:p>
          <a:p>
            <a:pPr eaLnBrk="1" hangingPunct="1">
              <a:defRPr/>
            </a:pPr>
            <a:r>
              <a:rPr lang="en-GB" sz="2400" dirty="0" smtClean="0">
                <a:latin typeface="+mj-lt"/>
              </a:rPr>
              <a:t>Total benefits c £13,000 million or </a:t>
            </a:r>
            <a:r>
              <a:rPr lang="en-GB" sz="2400" smtClean="0">
                <a:latin typeface="+mj-lt"/>
              </a:rPr>
              <a:t>c £4,000 </a:t>
            </a:r>
            <a:r>
              <a:rPr lang="en-GB" sz="2400" dirty="0" smtClean="0">
                <a:latin typeface="+mj-lt"/>
              </a:rPr>
              <a:t>per household</a:t>
            </a:r>
          </a:p>
          <a:p>
            <a:pPr eaLnBrk="1" hangingPunct="1">
              <a:defRPr/>
            </a:pPr>
            <a:endParaRPr lang="en-GB" sz="2400" dirty="0" smtClean="0">
              <a:latin typeface="+mj-lt"/>
            </a:endParaRPr>
          </a:p>
          <a:p>
            <a:pPr eaLnBrk="1" hangingPunct="1">
              <a:defRPr/>
            </a:pPr>
            <a:r>
              <a:rPr lang="en-GB" sz="2400" dirty="0" smtClean="0">
                <a:latin typeface="+mj-lt"/>
              </a:rPr>
              <a:t> </a:t>
            </a:r>
            <a:endParaRPr lang="en-GB" sz="2400" dirty="0">
              <a:latin typeface="+mj-lt"/>
            </a:endParaRPr>
          </a:p>
        </p:txBody>
      </p:sp>
      <p:sp>
        <p:nvSpPr>
          <p:cNvPr id="1126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smtClean="0"/>
              <a:t>The benefits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36625" y="1881188"/>
            <a:ext cx="8413750" cy="34718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49849B"/>
                </a:solidFill>
                <a:latin typeface="Arial Rounded MT Bold"/>
                <a:ea typeface="+mj-ea"/>
                <a:cs typeface="+mj-cs"/>
              </a:rPr>
              <a:t>Sorting out transport in London</a:t>
            </a:r>
            <a:r>
              <a:rPr lang="en-GB" sz="2800" kern="0" dirty="0">
                <a:solidFill>
                  <a:srgbClr val="49849B"/>
                </a:solidFill>
                <a:latin typeface="Arial Rounded MT Bold"/>
                <a:ea typeface="+mj-ea"/>
                <a:cs typeface="+mj-cs"/>
              </a:rPr>
              <a:t/>
            </a:r>
            <a:br>
              <a:rPr lang="en-GB" sz="2800" kern="0" dirty="0">
                <a:solidFill>
                  <a:srgbClr val="49849B"/>
                </a:solidFill>
                <a:latin typeface="Arial Rounded MT Bold"/>
                <a:ea typeface="+mj-ea"/>
                <a:cs typeface="+mj-cs"/>
              </a:rPr>
            </a:br>
            <a:endParaRPr lang="en-GB" sz="2400" kern="0" dirty="0">
              <a:solidFill>
                <a:srgbClr val="49849B"/>
              </a:solidFill>
              <a:latin typeface="Arial Rounded MT Bold"/>
              <a:ea typeface="+mj-ea"/>
              <a:cs typeface="+mj-cs"/>
            </a:endParaRPr>
          </a:p>
          <a:p>
            <a:pPr>
              <a:spcBef>
                <a:spcPct val="20000"/>
              </a:spcBef>
              <a:buClr>
                <a:srgbClr val="000000"/>
              </a:buClr>
              <a:defRPr/>
            </a:pPr>
            <a:endParaRPr lang="en-US" sz="2400" kern="0" dirty="0">
              <a:solidFill>
                <a:srgbClr val="49849B"/>
              </a:solidFill>
              <a:latin typeface="Arial Rounded MT Bold"/>
              <a:ea typeface="+mj-ea"/>
              <a:cs typeface="+mj-cs"/>
            </a:endParaRPr>
          </a:p>
          <a:p>
            <a:pPr>
              <a:spcBef>
                <a:spcPct val="20000"/>
              </a:spcBef>
              <a:buClr>
                <a:srgbClr val="000000"/>
              </a:buClr>
              <a:defRPr/>
            </a:pPr>
            <a:endParaRPr lang="en-US" sz="3600" kern="0" dirty="0">
              <a:solidFill>
                <a:srgbClr val="49849B"/>
              </a:solidFill>
              <a:latin typeface="Arial Rounded MT Bold"/>
              <a:ea typeface="+mj-ea"/>
              <a:cs typeface="+mj-cs"/>
            </a:endParaRPr>
          </a:p>
          <a:p>
            <a:pPr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2000" dirty="0">
                <a:latin typeface="Arial Narrow" pitchFamily="34" charset="0"/>
              </a:rPr>
              <a:t>Douglas McWilliams, Mercers’ </a:t>
            </a:r>
            <a:r>
              <a:rPr lang="en-US" sz="2000" dirty="0">
                <a:latin typeface="Arial Narrow" pitchFamily="34" charset="0"/>
              </a:rPr>
              <a:t>School Memorial Professor of Commerce at Gresham </a:t>
            </a:r>
            <a:r>
              <a:rPr lang="en-US" sz="2000" dirty="0">
                <a:latin typeface="Arial Narrow" pitchFamily="34" charset="0"/>
              </a:rPr>
              <a:t>College and Chief Executive of Cebr </a:t>
            </a:r>
            <a:endParaRPr lang="en-US" sz="2000" dirty="0">
              <a:latin typeface="Arial Narrow" pitchFamily="34" charset="0"/>
            </a:endParaRPr>
          </a:p>
          <a:p>
            <a:pPr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2800" kern="0" dirty="0">
                <a:solidFill>
                  <a:srgbClr val="49849B"/>
                </a:solidFill>
                <a:latin typeface="Arial Rounded MT Bold"/>
                <a:ea typeface="+mj-ea"/>
                <a:cs typeface="+mj-cs"/>
              </a:rPr>
              <a:t/>
            </a:r>
            <a:br>
              <a:rPr lang="en-US" sz="2800" kern="0" dirty="0">
                <a:solidFill>
                  <a:srgbClr val="49849B"/>
                </a:solidFill>
                <a:latin typeface="Arial Rounded MT Bold"/>
                <a:ea typeface="+mj-ea"/>
                <a:cs typeface="+mj-cs"/>
              </a:rPr>
            </a:br>
            <a:endParaRPr lang="en-GB" dirty="0">
              <a:latin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smtClean="0">
                <a:solidFill>
                  <a:schemeClr val="tx1"/>
                </a:solidFill>
              </a:rPr>
              <a:t>Implications of global shift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163" y="1390650"/>
            <a:ext cx="8783637" cy="5467350"/>
          </a:xfrm>
        </p:spPr>
        <p:txBody>
          <a:bodyPr/>
          <a:lstStyle/>
          <a:p>
            <a:pPr eaLnBrk="1" hangingPunct="1"/>
            <a:r>
              <a:rPr lang="en-GB" sz="2400" smtClean="0"/>
              <a:t>Intense international trade competition – the new economies are not just competitive but ‘supercompetitive’ because they have an entirely new cost basis</a:t>
            </a:r>
          </a:p>
          <a:p>
            <a:pPr eaLnBrk="1" hangingPunct="1"/>
            <a:r>
              <a:rPr lang="en-GB" sz="2400" smtClean="0"/>
              <a:t>Rising real prices of natural resources – food, energy, fuel, materials</a:t>
            </a:r>
          </a:p>
          <a:p>
            <a:pPr eaLnBrk="1" hangingPunct="1"/>
            <a:r>
              <a:rPr lang="en-GB" sz="2400" smtClean="0"/>
              <a:t>Slower growth in the Western world and faster growth in the emerging economies</a:t>
            </a:r>
          </a:p>
          <a:p>
            <a:pPr eaLnBrk="1" hangingPunct="1"/>
            <a:r>
              <a:rPr lang="en-GB" sz="2400" smtClean="0"/>
              <a:t>Lower interest rates as a result of savings glut (see currencies and interest rate section later)</a:t>
            </a:r>
          </a:p>
          <a:p>
            <a:pPr eaLnBrk="1" hangingPunct="1"/>
            <a:r>
              <a:rPr lang="en-GB" sz="2400" smtClean="0"/>
              <a:t>More volatile international economy</a:t>
            </a:r>
          </a:p>
          <a:p>
            <a:pPr eaLnBrk="1" hangingPunct="1"/>
            <a:endParaRPr lang="en-GB" sz="24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Rectangle 2"/>
          <p:cNvSpPr>
            <a:spLocks noGrp="1" noChangeArrowheads="1"/>
          </p:cNvSpPr>
          <p:nvPr>
            <p:ph type="title"/>
          </p:nvPr>
        </p:nvSpPr>
        <p:spPr>
          <a:xfrm>
            <a:off x="565150" y="404813"/>
            <a:ext cx="8990013" cy="808037"/>
          </a:xfrm>
        </p:spPr>
        <p:txBody>
          <a:bodyPr/>
          <a:lstStyle/>
          <a:p>
            <a:pPr eaLnBrk="1" hangingPunct="1"/>
            <a:r>
              <a:rPr lang="en-GB" sz="2800" smtClean="0"/>
              <a:t>Stripping out effects of population growth, spending per household in 2013 will decline to lowest level since 2002</a:t>
            </a:r>
          </a:p>
        </p:txBody>
      </p:sp>
      <p:sp>
        <p:nvSpPr>
          <p:cNvPr id="1047" name="Text Box 3"/>
          <p:cNvSpPr txBox="1">
            <a:spLocks noChangeArrowheads="1"/>
          </p:cNvSpPr>
          <p:nvPr/>
        </p:nvSpPr>
        <p:spPr bwMode="auto">
          <a:xfrm>
            <a:off x="565150" y="1403350"/>
            <a:ext cx="3965575" cy="277813"/>
          </a:xfrm>
          <a:prstGeom prst="rect">
            <a:avLst/>
          </a:prstGeom>
          <a:noFill/>
          <a:ln w="190500">
            <a:noFill/>
            <a:miter lim="800000"/>
            <a:headEnd/>
            <a:tailEnd/>
          </a:ln>
        </p:spPr>
        <p:txBody>
          <a:bodyPr wrap="none" lIns="91376" tIns="45688" rIns="91376" bIns="45688">
            <a:spAutoFit/>
          </a:bodyPr>
          <a:lstStyle/>
          <a:p>
            <a:pPr>
              <a:buClr>
                <a:srgbClr val="000000"/>
              </a:buClr>
            </a:pPr>
            <a:r>
              <a:rPr lang="en-GB" sz="1200">
                <a:solidFill>
                  <a:srgbClr val="000000"/>
                </a:solidFill>
                <a:latin typeface="Arial Narrow" pitchFamily="34" charset="0"/>
              </a:rPr>
              <a:t>Real consumer spending per household (constant 2009 prices)</a:t>
            </a:r>
          </a:p>
        </p:txBody>
      </p:sp>
      <p:sp>
        <p:nvSpPr>
          <p:cNvPr id="1048" name="Text Box 4"/>
          <p:cNvSpPr txBox="1">
            <a:spLocks noChangeArrowheads="1"/>
          </p:cNvSpPr>
          <p:nvPr/>
        </p:nvSpPr>
        <p:spPr bwMode="auto">
          <a:xfrm>
            <a:off x="568325" y="6573838"/>
            <a:ext cx="1323975" cy="276225"/>
          </a:xfrm>
          <a:prstGeom prst="rect">
            <a:avLst/>
          </a:prstGeom>
          <a:noFill/>
          <a:ln w="190500">
            <a:noFill/>
            <a:miter lim="800000"/>
            <a:headEnd/>
            <a:tailEnd/>
          </a:ln>
        </p:spPr>
        <p:txBody>
          <a:bodyPr wrap="none" lIns="91376" tIns="45688" rIns="91376" bIns="45688">
            <a:spAutoFit/>
          </a:bodyPr>
          <a:lstStyle/>
          <a:p>
            <a:pPr marL="341313" indent="-341313">
              <a:spcBef>
                <a:spcPct val="20000"/>
              </a:spcBef>
              <a:buClr>
                <a:srgbClr val="000000"/>
              </a:buClr>
            </a:pPr>
            <a:r>
              <a:rPr lang="en-GB" sz="1200">
                <a:solidFill>
                  <a:srgbClr val="808080"/>
                </a:solidFill>
                <a:latin typeface="Arial Narrow" pitchFamily="34" charset="0"/>
              </a:rPr>
              <a:t>Source: ONS, Cebr</a:t>
            </a:r>
          </a:p>
        </p:txBody>
      </p:sp>
      <p:graphicFrame>
        <p:nvGraphicFramePr>
          <p:cNvPr id="1045" name="Object 21"/>
          <p:cNvGraphicFramePr>
            <a:graphicFrameLocks noChangeAspect="1"/>
          </p:cNvGraphicFramePr>
          <p:nvPr/>
        </p:nvGraphicFramePr>
        <p:xfrm>
          <a:off x="592138" y="1543050"/>
          <a:ext cx="8677275" cy="4803775"/>
        </p:xfrm>
        <a:graphic>
          <a:graphicData uri="http://schemas.openxmlformats.org/presentationml/2006/ole">
            <p:oleObj spid="_x0000_s1045" name="Chart" r:id="rId4" imgW="8105792" imgH="4876800" progId="MSGraph.Chart.8">
              <p:embed followColorScheme="full"/>
            </p:oleObj>
          </a:graphicData>
        </a:graphic>
      </p:graphicFrame>
      <p:sp>
        <p:nvSpPr>
          <p:cNvPr id="1049" name="Oval 2"/>
          <p:cNvSpPr>
            <a:spLocks noChangeArrowheads="1"/>
          </p:cNvSpPr>
          <p:nvPr/>
        </p:nvSpPr>
        <p:spPr bwMode="auto">
          <a:xfrm>
            <a:off x="6357938" y="3789363"/>
            <a:ext cx="546100" cy="388937"/>
          </a:xfrm>
          <a:prstGeom prst="ellipse">
            <a:avLst/>
          </a:prstGeom>
          <a:solidFill>
            <a:srgbClr val="FFFF66">
              <a:alpha val="50980"/>
            </a:srgbClr>
          </a:solidFill>
          <a:ln w="9525">
            <a:noFill/>
            <a:round/>
            <a:headEnd/>
            <a:tailEnd/>
          </a:ln>
        </p:spPr>
        <p:txBody>
          <a:bodyPr lIns="91376" tIns="45688" rIns="91376" bIns="45688">
            <a:spAutoFit/>
          </a:bodyPr>
          <a:lstStyle/>
          <a:p>
            <a:pPr marL="341313" indent="-341313">
              <a:spcBef>
                <a:spcPct val="20000"/>
              </a:spcBef>
              <a:buClr>
                <a:srgbClr val="000000"/>
              </a:buClr>
            </a:pPr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050" name="Oval 8"/>
          <p:cNvSpPr>
            <a:spLocks noChangeArrowheads="1"/>
          </p:cNvSpPr>
          <p:nvPr/>
        </p:nvSpPr>
        <p:spPr bwMode="auto">
          <a:xfrm>
            <a:off x="1400175" y="3789363"/>
            <a:ext cx="547688" cy="388937"/>
          </a:xfrm>
          <a:prstGeom prst="ellipse">
            <a:avLst/>
          </a:prstGeom>
          <a:solidFill>
            <a:srgbClr val="FFFF66">
              <a:alpha val="50980"/>
            </a:srgbClr>
          </a:solidFill>
          <a:ln w="9525">
            <a:noFill/>
            <a:round/>
            <a:headEnd/>
            <a:tailEnd/>
          </a:ln>
        </p:spPr>
        <p:txBody>
          <a:bodyPr lIns="91376" tIns="45688" rIns="91376" bIns="45688">
            <a:spAutoFit/>
          </a:bodyPr>
          <a:lstStyle/>
          <a:p>
            <a:pPr marL="341313" indent="-341313">
              <a:spcBef>
                <a:spcPct val="20000"/>
              </a:spcBef>
              <a:buClr>
                <a:srgbClr val="000000"/>
              </a:buClr>
            </a:pPr>
            <a:endParaRPr lang="en-GB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565150" y="404813"/>
            <a:ext cx="8990013" cy="808037"/>
          </a:xfrm>
        </p:spPr>
        <p:txBody>
          <a:bodyPr/>
          <a:lstStyle/>
          <a:p>
            <a:pPr eaLnBrk="1" hangingPunct="1"/>
            <a:r>
              <a:rPr lang="en-GB" sz="2800" smtClean="0"/>
              <a:t>Transport and housing costs are taking up a rising share of household spending</a:t>
            </a:r>
          </a:p>
        </p:txBody>
      </p:sp>
      <p:sp>
        <p:nvSpPr>
          <p:cNvPr id="71682" name="Text Box 3"/>
          <p:cNvSpPr txBox="1">
            <a:spLocks noChangeArrowheads="1"/>
          </p:cNvSpPr>
          <p:nvPr/>
        </p:nvSpPr>
        <p:spPr bwMode="auto">
          <a:xfrm>
            <a:off x="566738" y="1238250"/>
            <a:ext cx="9066212" cy="276225"/>
          </a:xfrm>
          <a:prstGeom prst="rect">
            <a:avLst/>
          </a:prstGeom>
          <a:noFill/>
          <a:ln w="190500">
            <a:noFill/>
            <a:miter lim="800000"/>
            <a:headEnd/>
            <a:tailEnd/>
          </a:ln>
        </p:spPr>
        <p:txBody>
          <a:bodyPr lIns="91376" tIns="45688" rIns="91376" bIns="45688">
            <a:spAutoFit/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GB" sz="1200">
                <a:solidFill>
                  <a:srgbClr val="000000"/>
                </a:solidFill>
                <a:latin typeface="Arial Narrow" pitchFamily="34" charset="0"/>
              </a:rPr>
              <a:t>Percentage of total expenditure on selected goods categories in the UK  1965-2030</a:t>
            </a:r>
          </a:p>
        </p:txBody>
      </p:sp>
      <p:sp>
        <p:nvSpPr>
          <p:cNvPr id="71683" name="Text Box 4"/>
          <p:cNvSpPr txBox="1">
            <a:spLocks noChangeArrowheads="1"/>
          </p:cNvSpPr>
          <p:nvPr/>
        </p:nvSpPr>
        <p:spPr bwMode="auto">
          <a:xfrm>
            <a:off x="568325" y="6573838"/>
            <a:ext cx="2968625" cy="276225"/>
          </a:xfrm>
          <a:prstGeom prst="rect">
            <a:avLst/>
          </a:prstGeom>
          <a:noFill/>
          <a:ln w="190500">
            <a:noFill/>
            <a:miter lim="800000"/>
            <a:headEnd/>
            <a:tailEnd/>
          </a:ln>
        </p:spPr>
        <p:txBody>
          <a:bodyPr wrap="none" lIns="91376" tIns="45688" rIns="91376" bIns="45688">
            <a:spAutoFit/>
          </a:bodyPr>
          <a:lstStyle/>
          <a:p>
            <a:pPr marL="341313" indent="-341313">
              <a:spcBef>
                <a:spcPct val="20000"/>
              </a:spcBef>
              <a:buClr>
                <a:srgbClr val="000000"/>
              </a:buClr>
            </a:pPr>
            <a:r>
              <a:rPr lang="en-GB" sz="1200">
                <a:solidFill>
                  <a:srgbClr val="808080"/>
                </a:solidFill>
                <a:latin typeface="Arial Narrow" pitchFamily="34" charset="0"/>
              </a:rPr>
              <a:t>Source: ONS Consumer Trends, Cebr analysis</a:t>
            </a:r>
          </a:p>
        </p:txBody>
      </p:sp>
      <p:graphicFrame>
        <p:nvGraphicFramePr>
          <p:cNvPr id="71684" name="Chart 5"/>
          <p:cNvGraphicFramePr>
            <a:graphicFrameLocks/>
          </p:cNvGraphicFramePr>
          <p:nvPr/>
        </p:nvGraphicFramePr>
        <p:xfrm>
          <a:off x="688975" y="1649413"/>
          <a:ext cx="8605838" cy="4975225"/>
        </p:xfrm>
        <a:graphic>
          <a:graphicData uri="http://schemas.openxmlformats.org/presentationml/2006/ole">
            <p:oleObj spid="_x0000_s71684" r:id="rId4" imgW="8608298" imgH="4974767" progId="Excel.Chart.8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>
          <a:xfrm>
            <a:off x="565150" y="404813"/>
            <a:ext cx="8990013" cy="808037"/>
          </a:xfrm>
        </p:spPr>
        <p:txBody>
          <a:bodyPr/>
          <a:lstStyle/>
          <a:p>
            <a:pPr eaLnBrk="1" hangingPunct="1"/>
            <a:r>
              <a:rPr lang="en-GB" sz="2800" smtClean="0"/>
              <a:t>‘Essentials’ are costing more in relative terms – and emerging market growth means this trend will continue</a:t>
            </a:r>
          </a:p>
        </p:txBody>
      </p:sp>
      <p:sp>
        <p:nvSpPr>
          <p:cNvPr id="73730" name="Text Box 3"/>
          <p:cNvSpPr txBox="1">
            <a:spLocks noChangeArrowheads="1"/>
          </p:cNvSpPr>
          <p:nvPr/>
        </p:nvSpPr>
        <p:spPr bwMode="auto">
          <a:xfrm>
            <a:off x="566738" y="1238250"/>
            <a:ext cx="9066212" cy="276225"/>
          </a:xfrm>
          <a:prstGeom prst="rect">
            <a:avLst/>
          </a:prstGeom>
          <a:noFill/>
          <a:ln w="190500">
            <a:noFill/>
            <a:miter lim="800000"/>
            <a:headEnd/>
            <a:tailEnd/>
          </a:ln>
        </p:spPr>
        <p:txBody>
          <a:bodyPr lIns="91376" tIns="45688" rIns="91376" bIns="45688">
            <a:spAutoFit/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GB" sz="1200">
                <a:solidFill>
                  <a:srgbClr val="000000"/>
                </a:solidFill>
                <a:latin typeface="Arial Narrow" pitchFamily="34" charset="0"/>
              </a:rPr>
              <a:t>Essential spending as a share of total expenditure in UK current prices, 1965-2030</a:t>
            </a:r>
          </a:p>
        </p:txBody>
      </p:sp>
      <p:sp>
        <p:nvSpPr>
          <p:cNvPr id="73731" name="Text Box 4"/>
          <p:cNvSpPr txBox="1">
            <a:spLocks noChangeArrowheads="1"/>
          </p:cNvSpPr>
          <p:nvPr/>
        </p:nvSpPr>
        <p:spPr bwMode="auto">
          <a:xfrm>
            <a:off x="568325" y="6573838"/>
            <a:ext cx="2968625" cy="276225"/>
          </a:xfrm>
          <a:prstGeom prst="rect">
            <a:avLst/>
          </a:prstGeom>
          <a:noFill/>
          <a:ln w="190500">
            <a:noFill/>
            <a:miter lim="800000"/>
            <a:headEnd/>
            <a:tailEnd/>
          </a:ln>
        </p:spPr>
        <p:txBody>
          <a:bodyPr wrap="none" lIns="91376" tIns="45688" rIns="91376" bIns="45688">
            <a:spAutoFit/>
          </a:bodyPr>
          <a:lstStyle/>
          <a:p>
            <a:pPr marL="341313" indent="-341313">
              <a:spcBef>
                <a:spcPct val="20000"/>
              </a:spcBef>
              <a:buClr>
                <a:srgbClr val="000000"/>
              </a:buClr>
            </a:pPr>
            <a:r>
              <a:rPr lang="en-GB" sz="1200">
                <a:solidFill>
                  <a:srgbClr val="808080"/>
                </a:solidFill>
                <a:latin typeface="Arial Narrow" pitchFamily="34" charset="0"/>
              </a:rPr>
              <a:t>Source: ONS Consumer Trends, Cebr analysis</a:t>
            </a:r>
          </a:p>
        </p:txBody>
      </p:sp>
      <p:graphicFrame>
        <p:nvGraphicFramePr>
          <p:cNvPr id="73732" name="Chart 5"/>
          <p:cNvGraphicFramePr>
            <a:graphicFrameLocks/>
          </p:cNvGraphicFramePr>
          <p:nvPr/>
        </p:nvGraphicFramePr>
        <p:xfrm>
          <a:off x="377825" y="1649413"/>
          <a:ext cx="8932863" cy="4710112"/>
        </p:xfrm>
        <a:graphic>
          <a:graphicData uri="http://schemas.openxmlformats.org/presentationml/2006/ole">
            <p:oleObj spid="_x0000_s73732" r:id="rId4" imgW="8931414" imgH="4706520" progId="Excel.Chart.8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7" name="Chart 1"/>
          <p:cNvGraphicFramePr>
            <a:graphicFrameLocks/>
          </p:cNvGraphicFramePr>
          <p:nvPr/>
        </p:nvGraphicFramePr>
        <p:xfrm>
          <a:off x="1419225" y="1530350"/>
          <a:ext cx="7264400" cy="4830763"/>
        </p:xfrm>
        <a:graphic>
          <a:graphicData uri="http://schemas.openxmlformats.org/presentationml/2006/ole">
            <p:oleObj spid="_x0000_s75777" r:id="rId4" imgW="7267062" imgH="4828450" progId="Excel.Chart.8">
              <p:embed/>
            </p:oleObj>
          </a:graphicData>
        </a:graphic>
      </p:graphicFrame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54A01-3117-4140-BA6A-AEDB9D41D0B4}" type="slidenum">
              <a:rPr lang="en-GB"/>
              <a:pPr>
                <a:defRPr/>
              </a:pPr>
              <a:t>8</a:t>
            </a:fld>
            <a:endParaRPr lang="en-GB"/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8632825" y="115888"/>
            <a:ext cx="8731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rgbClr val="000000"/>
              </a:buClr>
            </a:pPr>
            <a:r>
              <a:rPr lang="en-GB" sz="1000" b="0">
                <a:solidFill>
                  <a:srgbClr val="49849B"/>
                </a:solidFill>
                <a:latin typeface="Gill Sans MT" pitchFamily="34" charset="0"/>
              </a:rPr>
              <a:t>UK overview</a:t>
            </a:r>
          </a:p>
        </p:txBody>
      </p:sp>
      <p:sp>
        <p:nvSpPr>
          <p:cNvPr id="75780" name="Text Box 13"/>
          <p:cNvSpPr txBox="1">
            <a:spLocks noChangeArrowheads="1"/>
          </p:cNvSpPr>
          <p:nvPr/>
        </p:nvSpPr>
        <p:spPr bwMode="auto">
          <a:xfrm>
            <a:off x="650875" y="1257300"/>
            <a:ext cx="8650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solidFill>
                  <a:srgbClr val="000000"/>
                </a:solidFill>
                <a:latin typeface="Arial Narrow" pitchFamily="34" charset="0"/>
              </a:rPr>
              <a:t>Real London and UK gross domestic product, annual percentage change (London in blue, UK in red)</a:t>
            </a:r>
          </a:p>
        </p:txBody>
      </p:sp>
      <p:sp>
        <p:nvSpPr>
          <p:cNvPr id="75781" name="Text Box 16"/>
          <p:cNvSpPr txBox="1">
            <a:spLocks noChangeArrowheads="1"/>
          </p:cNvSpPr>
          <p:nvPr/>
        </p:nvSpPr>
        <p:spPr bwMode="auto">
          <a:xfrm>
            <a:off x="366713" y="6319838"/>
            <a:ext cx="31543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000" b="0">
                <a:solidFill>
                  <a:srgbClr val="808080"/>
                </a:solidFill>
                <a:latin typeface="Arial Narrow" pitchFamily="34" charset="0"/>
              </a:rPr>
              <a:t>Source: Office for National Statistics, Cebr analysis</a:t>
            </a:r>
            <a:endParaRPr lang="en-US" sz="2000" b="0">
              <a:solidFill>
                <a:srgbClr val="FF0000"/>
              </a:solidFill>
            </a:endParaRPr>
          </a:p>
        </p:txBody>
      </p:sp>
      <p:sp>
        <p:nvSpPr>
          <p:cNvPr id="75782" name="Title 1"/>
          <p:cNvSpPr txBox="1">
            <a:spLocks/>
          </p:cNvSpPr>
          <p:nvPr/>
        </p:nvSpPr>
        <p:spPr bwMode="auto">
          <a:xfrm>
            <a:off x="495300" y="454025"/>
            <a:ext cx="8915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rgbClr val="000000"/>
              </a:buClr>
            </a:pPr>
            <a:r>
              <a:rPr lang="en-GB" sz="2800">
                <a:solidFill>
                  <a:schemeClr val="tx2"/>
                </a:solidFill>
                <a:latin typeface="Tw Cen MT Condensed Extra Bold" pitchFamily="34" charset="0"/>
              </a:rPr>
              <a:t>London’s economy continues to outperform the UK’s even after the financial crunch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5" name="Chart 1"/>
          <p:cNvGraphicFramePr>
            <a:graphicFrameLocks/>
          </p:cNvGraphicFramePr>
          <p:nvPr/>
        </p:nvGraphicFramePr>
        <p:xfrm>
          <a:off x="676275" y="1519238"/>
          <a:ext cx="8283575" cy="4841875"/>
        </p:xfrm>
        <a:graphic>
          <a:graphicData uri="http://schemas.openxmlformats.org/presentationml/2006/ole">
            <p:oleObj spid="_x0000_s77825" r:id="rId4" imgW="8285182" imgH="4846740" progId="Excel.Chart.8">
              <p:embed/>
            </p:oleObj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655304-7CF7-4FAB-920B-89934799891B}" type="slidenum">
              <a:rPr lang="en-GB"/>
              <a:pPr>
                <a:defRPr/>
              </a:pPr>
              <a:t>9</a:t>
            </a:fld>
            <a:endParaRPr lang="en-GB"/>
          </a:p>
        </p:txBody>
      </p:sp>
      <p:sp>
        <p:nvSpPr>
          <p:cNvPr id="77827" name="Text Box 5"/>
          <p:cNvSpPr txBox="1">
            <a:spLocks noChangeArrowheads="1"/>
          </p:cNvSpPr>
          <p:nvPr/>
        </p:nvSpPr>
        <p:spPr bwMode="auto">
          <a:xfrm>
            <a:off x="782638" y="1252538"/>
            <a:ext cx="49291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latin typeface="Arial Narrow" pitchFamily="34" charset="0"/>
              </a:rPr>
              <a:t>Central London employment *, by industry, index 2004 = 100</a:t>
            </a:r>
          </a:p>
        </p:txBody>
      </p:sp>
      <p:sp>
        <p:nvSpPr>
          <p:cNvPr id="77828" name="Text Box 6"/>
          <p:cNvSpPr txBox="1">
            <a:spLocks noChangeArrowheads="1"/>
          </p:cNvSpPr>
          <p:nvPr/>
        </p:nvSpPr>
        <p:spPr bwMode="auto">
          <a:xfrm>
            <a:off x="7807325" y="115888"/>
            <a:ext cx="16986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rgbClr val="000000"/>
              </a:buClr>
            </a:pPr>
            <a:r>
              <a:rPr lang="en-GB" sz="1000" b="0">
                <a:solidFill>
                  <a:srgbClr val="49849B"/>
                </a:solidFill>
                <a:latin typeface="Gill Sans MT" pitchFamily="34" charset="0"/>
              </a:rPr>
              <a:t>Central London Employment</a:t>
            </a:r>
          </a:p>
        </p:txBody>
      </p:sp>
      <p:sp>
        <p:nvSpPr>
          <p:cNvPr id="77829" name="Title 1"/>
          <p:cNvSpPr txBox="1">
            <a:spLocks/>
          </p:cNvSpPr>
          <p:nvPr/>
        </p:nvSpPr>
        <p:spPr bwMode="auto">
          <a:xfrm>
            <a:off x="495300" y="454025"/>
            <a:ext cx="9155113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400" b="0">
                <a:solidFill>
                  <a:srgbClr val="000000"/>
                </a:solidFill>
                <a:latin typeface="Tw Cen MT Condensed Extra Bold" pitchFamily="34" charset="0"/>
              </a:rPr>
              <a:t>Business services to help boost Central London employment alongside ailing City economy</a:t>
            </a:r>
          </a:p>
        </p:txBody>
      </p:sp>
      <p:sp>
        <p:nvSpPr>
          <p:cNvPr id="77830" name="Text Box 16"/>
          <p:cNvSpPr txBox="1">
            <a:spLocks noChangeArrowheads="1"/>
          </p:cNvSpPr>
          <p:nvPr/>
        </p:nvSpPr>
        <p:spPr bwMode="auto">
          <a:xfrm>
            <a:off x="6496050" y="6291263"/>
            <a:ext cx="31543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000" b="0">
                <a:solidFill>
                  <a:srgbClr val="808080"/>
                </a:solidFill>
                <a:latin typeface="Arial Narrow" pitchFamily="34" charset="0"/>
              </a:rPr>
              <a:t>Source: Office for National Statistics, Cebr analysis</a:t>
            </a:r>
            <a:endParaRPr lang="en-US" sz="2000" b="0">
              <a:solidFill>
                <a:srgbClr val="FF0000"/>
              </a:solidFill>
            </a:endParaRPr>
          </a:p>
        </p:txBody>
      </p:sp>
      <p:sp>
        <p:nvSpPr>
          <p:cNvPr id="77831" name="TextBox 2"/>
          <p:cNvSpPr txBox="1">
            <a:spLocks noChangeArrowheads="1"/>
          </p:cNvSpPr>
          <p:nvPr/>
        </p:nvSpPr>
        <p:spPr bwMode="auto">
          <a:xfrm>
            <a:off x="2562225" y="6310313"/>
            <a:ext cx="4495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100" b="0">
                <a:solidFill>
                  <a:srgbClr val="404040"/>
                </a:solidFill>
              </a:rPr>
              <a:t>* Absolute numbers and definitions can be found in the appendix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BR Powerpoint Report Template">
  <a:themeElements>
    <a:clrScheme name="CEBR Powerpoint Report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EBR Powerpoint Report Template">
      <a:majorFont>
        <a:latin typeface="Arial Rounded MT Bold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66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190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0000"/>
          </a:buClr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66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190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0000"/>
          </a:buClr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EBR Powerpoint Repor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BR Powerpoint Repor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BR Powerpoint Repor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BR Powerpoint Repor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BR Powerpoint Repor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BR Powerpoint Repor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BR Powerpoint Repor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EBR Powerpoint Report Template">
  <a:themeElements>
    <a:clrScheme name="CEBR Powerpoint Report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EBR Powerpoint Report Template">
      <a:majorFont>
        <a:latin typeface="Tw Cen MT Condensed Extra Bold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66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190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0000"/>
          </a:buClr>
          <a:buSzTx/>
          <a:buFontTx/>
          <a:buNone/>
          <a:tabLst/>
          <a:defRPr kumimoji="0" lang="en-GB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66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190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0000"/>
          </a:buClr>
          <a:buSzTx/>
          <a:buFontTx/>
          <a:buNone/>
          <a:tabLst/>
          <a:defRPr kumimoji="0" lang="en-GB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EBR Powerpoint Repor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BR Powerpoint Repor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BR Powerpoint Repor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BR Powerpoint Repor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BR Powerpoint Repor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BR Powerpoint Repor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BR Powerpoint Repor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w Cen MT Condensed Extra Bold"/>
        <a:ea typeface=""/>
        <a:cs typeface="Arial"/>
      </a:majorFont>
      <a:minorFont>
        <a:latin typeface="Gill Sans M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CEBR Powerpoint Report Template</Template>
  <TotalTime>8698</TotalTime>
  <Words>1016</Words>
  <Application>Microsoft Office PowerPoint</Application>
  <PresentationFormat>A4 Paper (210x297 mm)</PresentationFormat>
  <Paragraphs>227</Paragraphs>
  <Slides>36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Design Template</vt:lpstr>
      </vt:variant>
      <vt:variant>
        <vt:i4>22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72" baseType="lpstr">
      <vt:lpstr>Arial</vt:lpstr>
      <vt:lpstr>Arial Rounded MT Bold</vt:lpstr>
      <vt:lpstr>Palatino Linotype</vt:lpstr>
      <vt:lpstr>Wingdings</vt:lpstr>
      <vt:lpstr>AvantGarde</vt:lpstr>
      <vt:lpstr>Calibri</vt:lpstr>
      <vt:lpstr>Tw Cen MT Condensed Extra Bold</vt:lpstr>
      <vt:lpstr>Gill Sans MT</vt:lpstr>
      <vt:lpstr>Times New Roman</vt:lpstr>
      <vt:lpstr>Browallia New</vt:lpstr>
      <vt:lpstr>Trebuchet MS</vt:lpstr>
      <vt:lpstr>Arial Narrow</vt:lpstr>
      <vt:lpstr>CEBR Powerpoint Report Template</vt:lpstr>
      <vt:lpstr>Custom Design</vt:lpstr>
      <vt:lpstr>1_CEBR Powerpoint Report Template</vt:lpstr>
      <vt:lpstr>Default Design</vt:lpstr>
      <vt:lpstr>1_Default Design</vt:lpstr>
      <vt:lpstr>CEBR Powerpoint Report Template</vt:lpstr>
      <vt:lpstr>1_CEBR Powerpoint Report Template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1_Default Design</vt:lpstr>
      <vt:lpstr>1_Default Design</vt:lpstr>
      <vt:lpstr>1_Default Design</vt:lpstr>
      <vt:lpstr>1_Default Design</vt:lpstr>
      <vt:lpstr>Chart</vt:lpstr>
      <vt:lpstr>Microsoft Excel Chart</vt:lpstr>
      <vt:lpstr>  Sorting out transport in London</vt:lpstr>
      <vt:lpstr>Objective</vt:lpstr>
      <vt:lpstr>Overview</vt:lpstr>
      <vt:lpstr>Implications of global shift</vt:lpstr>
      <vt:lpstr>Stripping out effects of population growth, spending per household in 2013 will decline to lowest level since 2002</vt:lpstr>
      <vt:lpstr>Transport and housing costs are taking up a rising share of household spending</vt:lpstr>
      <vt:lpstr>‘Essentials’ are costing more in relative terms – and emerging market growth means this trend will continue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Tax shares paid by London’s higher income groups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The solution to optimising London’s transport</vt:lpstr>
      <vt:lpstr>Slide 32</vt:lpstr>
      <vt:lpstr>Slide 33</vt:lpstr>
      <vt:lpstr>Slide 34</vt:lpstr>
      <vt:lpstr>The benefits</vt:lpstr>
      <vt:lpstr>Slide 36</vt:lpstr>
    </vt:vector>
  </TitlesOfParts>
  <Company>CEBR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SUBTITLE</dc:title>
  <dc:creator>AOhanissian</dc:creator>
  <cp:lastModifiedBy>j.franklin</cp:lastModifiedBy>
  <cp:revision>364</cp:revision>
  <cp:lastPrinted>2004-11-01T16:14:11Z</cp:lastPrinted>
  <dcterms:created xsi:type="dcterms:W3CDTF">2009-09-23T08:33:34Z</dcterms:created>
  <dcterms:modified xsi:type="dcterms:W3CDTF">2013-04-30T08:51:56Z</dcterms:modified>
</cp:coreProperties>
</file>