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7"/>
  </p:notesMasterIdLst>
  <p:sldIdLst>
    <p:sldId id="1242" r:id="rId2"/>
    <p:sldId id="1310" r:id="rId3"/>
    <p:sldId id="1290" r:id="rId4"/>
    <p:sldId id="1243" r:id="rId5"/>
    <p:sldId id="1244" r:id="rId6"/>
    <p:sldId id="1245" r:id="rId7"/>
    <p:sldId id="1342" r:id="rId8"/>
    <p:sldId id="1247" r:id="rId9"/>
    <p:sldId id="1331" r:id="rId10"/>
    <p:sldId id="1332" r:id="rId11"/>
    <p:sldId id="1249" r:id="rId12"/>
    <p:sldId id="1268" r:id="rId13"/>
    <p:sldId id="1257" r:id="rId14"/>
    <p:sldId id="1256" r:id="rId15"/>
    <p:sldId id="1269" r:id="rId16"/>
    <p:sldId id="1333" r:id="rId17"/>
    <p:sldId id="1312" r:id="rId18"/>
    <p:sldId id="1306" r:id="rId19"/>
    <p:sldId id="1334" r:id="rId20"/>
    <p:sldId id="1335" r:id="rId21"/>
    <p:sldId id="1328" r:id="rId22"/>
    <p:sldId id="1336" r:id="rId23"/>
    <p:sldId id="1318" r:id="rId24"/>
    <p:sldId id="1322" r:id="rId25"/>
    <p:sldId id="1323" r:id="rId26"/>
    <p:sldId id="1324" r:id="rId27"/>
    <p:sldId id="1340" r:id="rId28"/>
    <p:sldId id="1319" r:id="rId29"/>
    <p:sldId id="1341" r:id="rId30"/>
    <p:sldId id="1314" r:id="rId31"/>
    <p:sldId id="1265" r:id="rId32"/>
    <p:sldId id="1297" r:id="rId33"/>
    <p:sldId id="1298" r:id="rId34"/>
    <p:sldId id="1251" r:id="rId35"/>
    <p:sldId id="1252" r:id="rId36"/>
    <p:sldId id="1317" r:id="rId37"/>
    <p:sldId id="1337" r:id="rId38"/>
    <p:sldId id="1330" r:id="rId39"/>
    <p:sldId id="1295" r:id="rId40"/>
    <p:sldId id="1325" r:id="rId41"/>
    <p:sldId id="1305" r:id="rId42"/>
    <p:sldId id="1326" r:id="rId43"/>
    <p:sldId id="1338" r:id="rId44"/>
    <p:sldId id="1339" r:id="rId45"/>
    <p:sldId id="1296" r:id="rId46"/>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Times New Roman" charset="0"/>
        <a:ea typeface="Arial" charset="0"/>
        <a:cs typeface="Arial" charset="0"/>
      </a:defRPr>
    </a:lvl1pPr>
    <a:lvl2pPr marL="457200" algn="l" rtl="0" fontAlgn="base">
      <a:spcBef>
        <a:spcPct val="0"/>
      </a:spcBef>
      <a:spcAft>
        <a:spcPct val="0"/>
      </a:spcAft>
      <a:defRPr sz="1400" kern="1200">
        <a:solidFill>
          <a:schemeClr val="tx1"/>
        </a:solidFill>
        <a:latin typeface="Times New Roman" charset="0"/>
        <a:ea typeface="Arial" charset="0"/>
        <a:cs typeface="Arial" charset="0"/>
      </a:defRPr>
    </a:lvl2pPr>
    <a:lvl3pPr marL="914400" algn="l" rtl="0" fontAlgn="base">
      <a:spcBef>
        <a:spcPct val="0"/>
      </a:spcBef>
      <a:spcAft>
        <a:spcPct val="0"/>
      </a:spcAft>
      <a:defRPr sz="1400" kern="1200">
        <a:solidFill>
          <a:schemeClr val="tx1"/>
        </a:solidFill>
        <a:latin typeface="Times New Roman" charset="0"/>
        <a:ea typeface="Arial" charset="0"/>
        <a:cs typeface="Arial" charset="0"/>
      </a:defRPr>
    </a:lvl3pPr>
    <a:lvl4pPr marL="1371600" algn="l" rtl="0" fontAlgn="base">
      <a:spcBef>
        <a:spcPct val="0"/>
      </a:spcBef>
      <a:spcAft>
        <a:spcPct val="0"/>
      </a:spcAft>
      <a:defRPr sz="1400" kern="1200">
        <a:solidFill>
          <a:schemeClr val="tx1"/>
        </a:solidFill>
        <a:latin typeface="Times New Roman" charset="0"/>
        <a:ea typeface="Arial" charset="0"/>
        <a:cs typeface="Arial" charset="0"/>
      </a:defRPr>
    </a:lvl4pPr>
    <a:lvl5pPr marL="1828800" algn="l" rtl="0" fontAlgn="base">
      <a:spcBef>
        <a:spcPct val="0"/>
      </a:spcBef>
      <a:spcAft>
        <a:spcPct val="0"/>
      </a:spcAft>
      <a:defRPr sz="1400" kern="1200">
        <a:solidFill>
          <a:schemeClr val="tx1"/>
        </a:solidFill>
        <a:latin typeface="Times New Roman" charset="0"/>
        <a:ea typeface="Arial" charset="0"/>
        <a:cs typeface="Arial" charset="0"/>
      </a:defRPr>
    </a:lvl5pPr>
    <a:lvl6pPr marL="2286000" algn="l" defTabSz="457200" rtl="0" eaLnBrk="1" latinLnBrk="0" hangingPunct="1">
      <a:defRPr sz="1400" kern="1200">
        <a:solidFill>
          <a:schemeClr val="tx1"/>
        </a:solidFill>
        <a:latin typeface="Times New Roman" charset="0"/>
        <a:ea typeface="Arial" charset="0"/>
        <a:cs typeface="Arial" charset="0"/>
      </a:defRPr>
    </a:lvl6pPr>
    <a:lvl7pPr marL="2743200" algn="l" defTabSz="457200" rtl="0" eaLnBrk="1" latinLnBrk="0" hangingPunct="1">
      <a:defRPr sz="1400" kern="1200">
        <a:solidFill>
          <a:schemeClr val="tx1"/>
        </a:solidFill>
        <a:latin typeface="Times New Roman" charset="0"/>
        <a:ea typeface="Arial" charset="0"/>
        <a:cs typeface="Arial" charset="0"/>
      </a:defRPr>
    </a:lvl7pPr>
    <a:lvl8pPr marL="3200400" algn="l" defTabSz="457200" rtl="0" eaLnBrk="1" latinLnBrk="0" hangingPunct="1">
      <a:defRPr sz="1400" kern="1200">
        <a:solidFill>
          <a:schemeClr val="tx1"/>
        </a:solidFill>
        <a:latin typeface="Times New Roman" charset="0"/>
        <a:ea typeface="Arial" charset="0"/>
        <a:cs typeface="Arial" charset="0"/>
      </a:defRPr>
    </a:lvl8pPr>
    <a:lvl9pPr marL="3657600" algn="l" defTabSz="457200" rtl="0" eaLnBrk="1" latinLnBrk="0" hangingPunct="1">
      <a:defRPr sz="1400" kern="1200">
        <a:solidFill>
          <a:schemeClr val="tx1"/>
        </a:solidFill>
        <a:latin typeface="Times New Roman"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41B"/>
    <a:srgbClr val="FF0C15"/>
    <a:srgbClr val="950000"/>
    <a:srgbClr val="40FF4E"/>
    <a:srgbClr val="F54FFF"/>
    <a:srgbClr val="FF42E6"/>
    <a:srgbClr val="3399FF"/>
    <a:srgbClr val="0066FF"/>
    <a:srgbClr val="FF33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0" autoAdjust="0"/>
    <p:restoredTop sz="90501" autoAdjust="0"/>
  </p:normalViewPr>
  <p:slideViewPr>
    <p:cSldViewPr>
      <p:cViewPr>
        <p:scale>
          <a:sx n="75" d="100"/>
          <a:sy n="75" d="100"/>
        </p:scale>
        <p:origin x="-13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notesViewPr>
    <p:cSldViewPr>
      <p:cViewPr varScale="1">
        <p:scale>
          <a:sx n="67" d="100"/>
          <a:sy n="67" d="100"/>
        </p:scale>
        <p:origin x="-2488" y="-11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badi MT Condensed Extra Bold" charset="0"/>
              </a:defRPr>
            </a:lvl1pPr>
          </a:lstStyle>
          <a:p>
            <a:pPr>
              <a:defRPr/>
            </a:pPr>
            <a:endParaRPr lang="en-US"/>
          </a:p>
        </p:txBody>
      </p:sp>
      <p:sp>
        <p:nvSpPr>
          <p:cNvPr id="99331"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badi MT Condensed Extra Bold"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9334"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badi MT Condensed Extra Bold" charset="0"/>
              </a:defRPr>
            </a:lvl1pPr>
          </a:lstStyle>
          <a:p>
            <a:pPr>
              <a:defRPr/>
            </a:pPr>
            <a:endParaRPr lang="en-US"/>
          </a:p>
        </p:txBody>
      </p:sp>
      <p:sp>
        <p:nvSpPr>
          <p:cNvPr id="99335"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badi MT Condensed Extra Bold" charset="0"/>
              </a:defRPr>
            </a:lvl1pPr>
          </a:lstStyle>
          <a:p>
            <a:pPr>
              <a:defRPr/>
            </a:pPr>
            <a:fld id="{2737F539-327F-1A44-923F-210909929E21}" type="slidenum">
              <a:rPr lang="en-US"/>
              <a:pPr>
                <a:defRPr/>
              </a:pPr>
              <a:t>‹#›</a:t>
            </a:fld>
            <a:endParaRPr lang="en-US"/>
          </a:p>
        </p:txBody>
      </p:sp>
    </p:spTree>
    <p:extLst>
      <p:ext uri="{BB962C8B-B14F-4D97-AF65-F5344CB8AC3E}">
        <p14:creationId xmlns:p14="http://schemas.microsoft.com/office/powerpoint/2010/main" val="1707169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1pPr>
    <a:lvl2pPr marL="4572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2pPr>
    <a:lvl3pPr marL="9144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3pPr>
    <a:lvl4pPr marL="13716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4pPr>
    <a:lvl5pPr marL="18288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a:t>
            </a:fld>
            <a:endParaRPr lang="en-US"/>
          </a:p>
        </p:txBody>
      </p:sp>
    </p:spTree>
    <p:extLst>
      <p:ext uri="{BB962C8B-B14F-4D97-AF65-F5344CB8AC3E}">
        <p14:creationId xmlns:p14="http://schemas.microsoft.com/office/powerpoint/2010/main" val="384782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8371A-04D7-2246-A8F5-E416E3BC447D}" type="slidenum">
              <a:rPr lang="en-US" smtClean="0"/>
              <a:t>7</a:t>
            </a:fld>
            <a:endParaRPr lang="en-US"/>
          </a:p>
        </p:txBody>
      </p:sp>
    </p:spTree>
    <p:extLst>
      <p:ext uri="{BB962C8B-B14F-4D97-AF65-F5344CB8AC3E}">
        <p14:creationId xmlns:p14="http://schemas.microsoft.com/office/powerpoint/2010/main" val="33496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2634D-FC81-7544-B61D-F0FDC4C25B43}" type="slidenum">
              <a:rPr lang="en-US"/>
              <a:pPr/>
              <a:t>12</a:t>
            </a:fld>
            <a:endParaRPr lang="en-US"/>
          </a:p>
        </p:txBody>
      </p:sp>
      <p:sp>
        <p:nvSpPr>
          <p:cNvPr id="599042" name="Rectangle 2"/>
          <p:cNvSpPr>
            <a:spLocks noGrp="1" noRot="1" noChangeAspect="1" noChangeArrowheads="1"/>
          </p:cNvSpPr>
          <p:nvPr>
            <p:ph type="sldImg"/>
          </p:nvPr>
        </p:nvSpPr>
        <p:spPr bwMode="auto">
          <a:xfrm>
            <a:off x="1257300" y="720725"/>
            <a:ext cx="4802188" cy="3600450"/>
          </a:xfrm>
          <a:prstGeom prst="rect">
            <a:avLst/>
          </a:prstGeom>
          <a:solidFill>
            <a:srgbClr val="FFFFFF"/>
          </a:solidFill>
          <a:ln>
            <a:solidFill>
              <a:srgbClr val="000000"/>
            </a:solidFill>
            <a:miter lim="800000"/>
            <a:headEnd/>
            <a:tailEnd/>
          </a:ln>
        </p:spPr>
      </p:sp>
      <p:sp>
        <p:nvSpPr>
          <p:cNvPr id="59904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16</a:t>
            </a:fld>
            <a:endParaRPr lang="en-US"/>
          </a:p>
        </p:txBody>
      </p:sp>
    </p:spTree>
    <p:extLst>
      <p:ext uri="{BB962C8B-B14F-4D97-AF65-F5344CB8AC3E}">
        <p14:creationId xmlns:p14="http://schemas.microsoft.com/office/powerpoint/2010/main" val="228997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3C9AF3-C049-934F-AEC0-1353D1C35C22}" type="slidenum">
              <a:rPr lang="en-US"/>
              <a:pPr/>
              <a:t>33</a:t>
            </a:fld>
            <a:endParaRPr lang="en-US"/>
          </a:p>
        </p:txBody>
      </p:sp>
      <p:sp>
        <p:nvSpPr>
          <p:cNvPr id="43008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3008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prstTxWarp prst="textNoShape">
              <a:avLst/>
            </a:prstTxWarp>
          </a:bodyPr>
          <a:lstStyle/>
          <a:p>
            <a:pPr defTabSz="483219">
              <a:spcBef>
                <a:spcPct val="0"/>
              </a:spcBef>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887BAEA-3A6F-F040-9ECD-1A0D192BD3BE}" type="slidenum">
              <a:rPr lang="en-US"/>
              <a:pPr/>
              <a:t>34</a:t>
            </a:fld>
            <a:endParaRPr lang="en-US"/>
          </a:p>
        </p:txBody>
      </p:sp>
      <p:sp>
        <p:nvSpPr>
          <p:cNvPr id="43213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44" tIns="48322" rIns="96644" bIns="48322" anchor="b">
            <a:prstTxWarp prst="textNoShape">
              <a:avLst/>
            </a:prstTxWarp>
          </a:bodyPr>
          <a:lstStyle/>
          <a:p>
            <a:pPr algn="r" defTabSz="483219"/>
            <a:fld id="{BCF7F9EB-6CB5-4C46-B146-41439D551930}" type="slidenum">
              <a:rPr lang="en-US" sz="1300">
                <a:latin typeface="Calibri" charset="0"/>
              </a:rPr>
              <a:pPr algn="r" defTabSz="483219"/>
              <a:t>34</a:t>
            </a:fld>
            <a:endParaRPr lang="en-US" sz="1300" dirty="0">
              <a:latin typeface="Calibri" charset="0"/>
            </a:endParaRPr>
          </a:p>
        </p:txBody>
      </p:sp>
      <p:sp>
        <p:nvSpPr>
          <p:cNvPr id="432131"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32132"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prstTxWarp prst="textNoShape">
              <a:avLst/>
            </a:prstTxWarp>
          </a:bodyPr>
          <a:lstStyle/>
          <a:p>
            <a:pPr defTabSz="483219">
              <a:spcBef>
                <a:spcPct val="0"/>
              </a:spcBef>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768B0-EA32-AF49-AE8B-04F437A7D70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18E8ED-83E2-9241-92DB-BCDAAC1561E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6932CC-7FE8-0E42-89D5-75F8A24A962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49788B-7288-7045-A028-EDF308CFBDC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2390D8-97F6-7B49-89F4-E5F6206F12E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B139F1-2BD4-854E-BC7A-DF78CFE7C9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6776235-A55B-BC4B-B2EA-42F7E8052EB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EC46F2C-22AE-3F47-89E5-1E763CF4807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DE974B-E080-6D49-8704-219DD00CF8A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077D2A-CCC8-CD4C-B588-5871154DFCA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3C316D-8972-4D4E-A6C8-C39A0A5B7FB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842845-BE32-BE49-A3BE-C64A19F6977B}"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742"/>
            <a:ext cx="8229600" cy="2392455"/>
          </a:xfrm>
        </p:spPr>
        <p:txBody>
          <a:bodyPr>
            <a:noAutofit/>
          </a:bodyPr>
          <a:lstStyle/>
          <a:p>
            <a:r>
              <a:rPr lang="en-US" sz="6000" b="1" dirty="0" smtClean="0">
                <a:solidFill>
                  <a:srgbClr val="FFFF00"/>
                </a:solidFill>
              </a:rPr>
              <a:t>SHOULD WE TRUST A THEORY</a:t>
            </a:r>
            <a:endParaRPr lang="en-US" sz="6000" b="1" dirty="0">
              <a:solidFill>
                <a:srgbClr val="FFFF00"/>
              </a:solidFill>
            </a:endParaRPr>
          </a:p>
        </p:txBody>
      </p:sp>
      <p:sp>
        <p:nvSpPr>
          <p:cNvPr id="4" name="TextBox 3"/>
          <p:cNvSpPr txBox="1"/>
          <p:nvPr/>
        </p:nvSpPr>
        <p:spPr>
          <a:xfrm>
            <a:off x="2051721" y="5114633"/>
            <a:ext cx="5776428" cy="1538883"/>
          </a:xfrm>
          <a:prstGeom prst="rect">
            <a:avLst/>
          </a:prstGeom>
          <a:noFill/>
        </p:spPr>
        <p:txBody>
          <a:bodyPr wrap="square" rtlCol="0">
            <a:spAutoFit/>
          </a:bodyPr>
          <a:lstStyle/>
          <a:p>
            <a:r>
              <a:rPr lang="en-US" sz="2400" dirty="0" smtClean="0">
                <a:solidFill>
                  <a:srgbClr val="FFFFFF"/>
                </a:solidFill>
              </a:rPr>
              <a:t>            </a:t>
            </a:r>
            <a:r>
              <a:rPr lang="en-US" sz="2400" dirty="0">
                <a:solidFill>
                  <a:srgbClr val="FFFFFF"/>
                </a:solidFill>
              </a:rPr>
              <a:t> </a:t>
            </a:r>
            <a:r>
              <a:rPr lang="en-US" sz="2400" dirty="0" smtClean="0">
                <a:solidFill>
                  <a:srgbClr val="FFFFFF"/>
                </a:solidFill>
              </a:rPr>
              <a:t> </a:t>
            </a:r>
            <a:r>
              <a:rPr lang="en-US" sz="2800" dirty="0" smtClean="0">
                <a:solidFill>
                  <a:srgbClr val="FFFFFF"/>
                </a:solidFill>
              </a:rPr>
              <a:t>Joseph  Silk </a:t>
            </a:r>
            <a:r>
              <a:rPr lang="en-US" sz="2800" dirty="0">
                <a:solidFill>
                  <a:srgbClr val="FFFFFF"/>
                </a:solidFill>
              </a:rPr>
              <a:t>   </a:t>
            </a:r>
            <a:r>
              <a:rPr lang="en-US" sz="1600" dirty="0" smtClean="0">
                <a:solidFill>
                  <a:srgbClr val="FFFFFF"/>
                </a:solidFill>
              </a:rPr>
              <a:t>(IAP</a:t>
            </a:r>
            <a:r>
              <a:rPr lang="en-US" sz="1600" dirty="0">
                <a:solidFill>
                  <a:srgbClr val="FFFFFF"/>
                </a:solidFill>
              </a:rPr>
              <a:t>/JHU/</a:t>
            </a:r>
            <a:r>
              <a:rPr lang="en-US" sz="1600" dirty="0" smtClean="0">
                <a:solidFill>
                  <a:srgbClr val="FFFFFF"/>
                </a:solidFill>
              </a:rPr>
              <a:t>Oxford)</a:t>
            </a:r>
            <a:endParaRPr lang="en-US" sz="1600" dirty="0">
              <a:solidFill>
                <a:srgbClr val="FFFFFF"/>
              </a:solidFill>
            </a:endParaRPr>
          </a:p>
          <a:p>
            <a:endParaRPr lang="en-US" sz="2800" dirty="0" smtClean="0">
              <a:solidFill>
                <a:srgbClr val="FFFFFF"/>
              </a:solidFill>
            </a:endParaRPr>
          </a:p>
          <a:p>
            <a:r>
              <a:rPr lang="en-US" sz="2400" dirty="0" smtClean="0">
                <a:solidFill>
                  <a:srgbClr val="FFFFFF"/>
                </a:solidFill>
              </a:rPr>
              <a:t>Gresham Lecture,  71 February 2017</a:t>
            </a:r>
          </a:p>
          <a:p>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796663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59" y="-243408"/>
            <a:ext cx="9144001" cy="2677656"/>
          </a:xfrm>
          <a:prstGeom prst="rect">
            <a:avLst/>
          </a:prstGeom>
        </p:spPr>
        <p:txBody>
          <a:bodyPr wrap="square">
            <a:spAutoFit/>
          </a:bodyPr>
          <a:lstStyle/>
          <a:p>
            <a:endParaRPr lang="en-US" sz="2400" dirty="0">
              <a:solidFill>
                <a:srgbClr val="FFFF00"/>
              </a:solidFill>
            </a:endParaRPr>
          </a:p>
          <a:p>
            <a:r>
              <a:rPr lang="en-US" sz="2400" i="1" dirty="0" smtClean="0">
                <a:solidFill>
                  <a:srgbClr val="FFFF00"/>
                </a:solidFill>
              </a:rPr>
              <a:t>Why </a:t>
            </a:r>
            <a:r>
              <a:rPr lang="en-US" sz="2400" i="1" dirty="0">
                <a:solidFill>
                  <a:srgbClr val="FFFF00"/>
                </a:solidFill>
              </a:rPr>
              <a:t>is our universe so big? Why is it so uniform? Why is it isotropic, why </a:t>
            </a:r>
            <a:r>
              <a:rPr lang="en-US" sz="2400" i="1" dirty="0" smtClean="0">
                <a:solidFill>
                  <a:srgbClr val="FFFF00"/>
                </a:solidFill>
              </a:rPr>
              <a:t>it does not rotate? </a:t>
            </a:r>
            <a:r>
              <a:rPr lang="en-US" sz="2400" i="1" dirty="0">
                <a:solidFill>
                  <a:srgbClr val="FFFF00"/>
                </a:solidFill>
              </a:rPr>
              <a:t>Why parallel lines do not intersect</a:t>
            </a:r>
            <a:r>
              <a:rPr lang="en-US" sz="2400" i="1" dirty="0" smtClean="0">
                <a:solidFill>
                  <a:srgbClr val="FFFF00"/>
                </a:solidFill>
              </a:rPr>
              <a:t>?... </a:t>
            </a:r>
            <a:r>
              <a:rPr lang="en-US" sz="2400" i="1" dirty="0">
                <a:solidFill>
                  <a:srgbClr val="FFFF00"/>
                </a:solidFill>
              </a:rPr>
              <a:t>large size, </a:t>
            </a:r>
            <a:r>
              <a:rPr lang="en-US" sz="2400" i="1" dirty="0" smtClean="0">
                <a:solidFill>
                  <a:srgbClr val="FFFF00"/>
                </a:solidFill>
              </a:rPr>
              <a:t> flatness</a:t>
            </a:r>
            <a:r>
              <a:rPr lang="en-US" sz="2400" i="1" dirty="0">
                <a:solidFill>
                  <a:srgbClr val="FFFF00"/>
                </a:solidFill>
              </a:rPr>
              <a:t>, isotropy and uniformity of the </a:t>
            </a:r>
            <a:r>
              <a:rPr lang="en-US" sz="2400" i="1" dirty="0" smtClean="0">
                <a:solidFill>
                  <a:srgbClr val="FFFF00"/>
                </a:solidFill>
              </a:rPr>
              <a:t>universe should </a:t>
            </a:r>
            <a:r>
              <a:rPr lang="en-US" sz="2400" i="1" dirty="0">
                <a:solidFill>
                  <a:srgbClr val="FFFF00"/>
                </a:solidFill>
              </a:rPr>
              <a:t>not be dismissed as trivial facts of </a:t>
            </a:r>
            <a:r>
              <a:rPr lang="en-US" sz="2400" i="1" dirty="0" smtClean="0">
                <a:solidFill>
                  <a:srgbClr val="FFFF00"/>
                </a:solidFill>
              </a:rPr>
              <a:t>life… </a:t>
            </a:r>
            <a:r>
              <a:rPr lang="en-US" sz="2400" i="1" dirty="0">
                <a:solidFill>
                  <a:srgbClr val="FFFF00"/>
                </a:solidFill>
              </a:rPr>
              <a:t>they should be considered </a:t>
            </a:r>
            <a:r>
              <a:rPr lang="en-US" sz="2400" i="1" dirty="0" smtClean="0">
                <a:solidFill>
                  <a:srgbClr val="FFFF00"/>
                </a:solidFill>
              </a:rPr>
              <a:t>as experimental </a:t>
            </a:r>
            <a:r>
              <a:rPr lang="en-US" sz="2400" i="1" dirty="0">
                <a:solidFill>
                  <a:srgbClr val="FFFF00"/>
                </a:solidFill>
              </a:rPr>
              <a:t>data requiring an explanation, </a:t>
            </a:r>
            <a:r>
              <a:rPr lang="en-US" sz="2400" i="1" dirty="0" smtClean="0">
                <a:solidFill>
                  <a:srgbClr val="FFFF00"/>
                </a:solidFill>
              </a:rPr>
              <a:t>provided </a:t>
            </a:r>
            <a:r>
              <a:rPr lang="en-US" sz="2400" i="1" dirty="0">
                <a:solidFill>
                  <a:srgbClr val="FFFF00"/>
                </a:solidFill>
              </a:rPr>
              <a:t>with the invention of </a:t>
            </a:r>
            <a:r>
              <a:rPr lang="en-US" sz="2400" i="1" dirty="0" smtClean="0">
                <a:solidFill>
                  <a:srgbClr val="FFFF00"/>
                </a:solidFill>
              </a:rPr>
              <a:t>inflation.</a:t>
            </a:r>
          </a:p>
          <a:p>
            <a:r>
              <a:rPr lang="en-US" sz="2400" dirty="0" smtClean="0">
                <a:solidFill>
                  <a:srgbClr val="FFFF00"/>
                </a:solidFill>
              </a:rPr>
              <a:t> </a:t>
            </a:r>
            <a:r>
              <a:rPr lang="en-US" sz="1600" dirty="0" smtClean="0">
                <a:solidFill>
                  <a:srgbClr val="FFFF00"/>
                </a:solidFill>
              </a:rPr>
              <a:t>Andre </a:t>
            </a:r>
            <a:r>
              <a:rPr lang="en-US" sz="1600" dirty="0" err="1" smtClean="0">
                <a:solidFill>
                  <a:srgbClr val="FFFF00"/>
                </a:solidFill>
              </a:rPr>
              <a:t>Linde</a:t>
            </a:r>
            <a:r>
              <a:rPr lang="en-US" sz="1600" dirty="0" smtClean="0">
                <a:solidFill>
                  <a:srgbClr val="FFFF00"/>
                </a:solidFill>
              </a:rPr>
              <a:t> 2015</a:t>
            </a:r>
            <a:endParaRPr lang="en-US" sz="1600" dirty="0">
              <a:solidFill>
                <a:srgbClr val="FFFF00"/>
              </a:solidFill>
            </a:endParaRPr>
          </a:p>
        </p:txBody>
      </p:sp>
      <p:pic>
        <p:nvPicPr>
          <p:cNvPr id="3" name="Picture 5"/>
          <p:cNvPicPr>
            <a:picLocks noChangeAspect="1" noChangeArrowheads="1"/>
          </p:cNvPicPr>
          <p:nvPr/>
        </p:nvPicPr>
        <p:blipFill>
          <a:blip r:embed="rId2"/>
          <a:srcRect l="-1181"/>
          <a:stretch>
            <a:fillRect/>
          </a:stretch>
        </p:blipFill>
        <p:spPr bwMode="auto">
          <a:xfrm>
            <a:off x="7203551" y="2276872"/>
            <a:ext cx="1970041" cy="2766702"/>
          </a:xfrm>
          <a:prstGeom prst="rect">
            <a:avLst/>
          </a:prstGeom>
          <a:noFill/>
        </p:spPr>
      </p:pic>
      <p:sp>
        <p:nvSpPr>
          <p:cNvPr id="4" name="TextBox 3"/>
          <p:cNvSpPr txBox="1"/>
          <p:nvPr/>
        </p:nvSpPr>
        <p:spPr>
          <a:xfrm>
            <a:off x="0" y="2492896"/>
            <a:ext cx="6527717" cy="1938992"/>
          </a:xfrm>
          <a:prstGeom prst="rect">
            <a:avLst/>
          </a:prstGeom>
          <a:noFill/>
        </p:spPr>
        <p:txBody>
          <a:bodyPr wrap="square" rtlCol="0">
            <a:spAutoFit/>
          </a:bodyPr>
          <a:lstStyle/>
          <a:p>
            <a:r>
              <a:rPr lang="en-US" sz="2400" i="1" dirty="0">
                <a:solidFill>
                  <a:srgbClr val="FFFF00"/>
                </a:solidFill>
              </a:rPr>
              <a:t>It’s hard to build models </a:t>
            </a:r>
            <a:r>
              <a:rPr lang="en-US" sz="2400" i="1" dirty="0" smtClean="0">
                <a:solidFill>
                  <a:srgbClr val="FFFF00"/>
                </a:solidFill>
              </a:rPr>
              <a:t>of inflation </a:t>
            </a:r>
            <a:r>
              <a:rPr lang="en-US" sz="2400" i="1" dirty="0">
                <a:solidFill>
                  <a:srgbClr val="FFFF00"/>
                </a:solidFill>
              </a:rPr>
              <a:t>that don't </a:t>
            </a:r>
            <a:endParaRPr lang="en-US" sz="2400" i="1" dirty="0" smtClean="0">
              <a:solidFill>
                <a:srgbClr val="FFFF00"/>
              </a:solidFill>
            </a:endParaRPr>
          </a:p>
          <a:p>
            <a:r>
              <a:rPr lang="en-US" sz="2400" i="1" dirty="0" smtClean="0">
                <a:solidFill>
                  <a:srgbClr val="FFFF00"/>
                </a:solidFill>
              </a:rPr>
              <a:t>lead </a:t>
            </a:r>
            <a:r>
              <a:rPr lang="en-US" sz="2400" i="1" dirty="0">
                <a:solidFill>
                  <a:srgbClr val="FFFF00"/>
                </a:solidFill>
              </a:rPr>
              <a:t>to </a:t>
            </a:r>
            <a:r>
              <a:rPr lang="en-US" sz="2400" i="1" dirty="0" smtClean="0">
                <a:solidFill>
                  <a:srgbClr val="FFFF00"/>
                </a:solidFill>
              </a:rPr>
              <a:t> a </a:t>
            </a:r>
            <a:r>
              <a:rPr lang="en-US" sz="2400" i="1" dirty="0">
                <a:solidFill>
                  <a:srgbClr val="FFFF00"/>
                </a:solidFill>
              </a:rPr>
              <a:t>multiverse</a:t>
            </a:r>
            <a:r>
              <a:rPr lang="en-US" sz="2400" i="1" dirty="0" smtClean="0">
                <a:solidFill>
                  <a:srgbClr val="FFFF00"/>
                </a:solidFill>
              </a:rPr>
              <a:t>.</a:t>
            </a:r>
          </a:p>
          <a:p>
            <a:endParaRPr lang="en-US" sz="2400" i="1" dirty="0">
              <a:solidFill>
                <a:srgbClr val="FFFF00"/>
              </a:solidFill>
            </a:endParaRPr>
          </a:p>
          <a:p>
            <a:r>
              <a:rPr lang="en-US" sz="2400" i="1" dirty="0">
                <a:solidFill>
                  <a:srgbClr val="FFFF00"/>
                </a:solidFill>
              </a:rPr>
              <a:t>everything can be created from nothing...it is fair to </a:t>
            </a:r>
            <a:endParaRPr lang="en-US" sz="2400" i="1" dirty="0" smtClean="0">
              <a:solidFill>
                <a:srgbClr val="FFFF00"/>
              </a:solidFill>
            </a:endParaRPr>
          </a:p>
          <a:p>
            <a:r>
              <a:rPr lang="en-US" sz="2400" i="1" dirty="0" smtClean="0">
                <a:solidFill>
                  <a:srgbClr val="FFFF00"/>
                </a:solidFill>
              </a:rPr>
              <a:t>say </a:t>
            </a:r>
            <a:r>
              <a:rPr lang="en-US" sz="2400" i="1" dirty="0">
                <a:solidFill>
                  <a:srgbClr val="FFFF00"/>
                </a:solidFill>
              </a:rPr>
              <a:t>that </a:t>
            </a:r>
            <a:r>
              <a:rPr lang="en-US" sz="2400" i="1" dirty="0" smtClean="0">
                <a:solidFill>
                  <a:srgbClr val="FFFF00"/>
                </a:solidFill>
              </a:rPr>
              <a:t>the </a:t>
            </a:r>
            <a:r>
              <a:rPr lang="en-US" sz="2400" i="1" dirty="0">
                <a:solidFill>
                  <a:srgbClr val="FFFF00"/>
                </a:solidFill>
              </a:rPr>
              <a:t>universe is the ultimate free lunch</a:t>
            </a:r>
          </a:p>
        </p:txBody>
      </p:sp>
      <p:pic>
        <p:nvPicPr>
          <p:cNvPr id="5" name="Picture 3"/>
          <p:cNvPicPr>
            <a:picLocks noChangeAspect="1" noChangeArrowheads="1"/>
          </p:cNvPicPr>
          <p:nvPr/>
        </p:nvPicPr>
        <p:blipFill>
          <a:blip r:embed="rId3"/>
          <a:srcRect/>
          <a:stretch>
            <a:fillRect/>
          </a:stretch>
        </p:blipFill>
        <p:spPr bwMode="auto">
          <a:xfrm>
            <a:off x="0" y="4601957"/>
            <a:ext cx="3203848" cy="2256043"/>
          </a:xfrm>
          <a:prstGeom prst="rect">
            <a:avLst/>
          </a:prstGeom>
          <a:noFill/>
        </p:spPr>
      </p:pic>
      <p:pic>
        <p:nvPicPr>
          <p:cNvPr id="8" name="Picture 4"/>
          <p:cNvPicPr>
            <a:picLocks noChangeAspect="1" noChangeArrowheads="1"/>
          </p:cNvPicPr>
          <p:nvPr/>
        </p:nvPicPr>
        <p:blipFill>
          <a:blip r:embed="rId4">
            <a:lum contrast="-12000"/>
          </a:blip>
          <a:srcRect t="15956" b="7129"/>
          <a:stretch>
            <a:fillRect/>
          </a:stretch>
        </p:blipFill>
        <p:spPr bwMode="auto">
          <a:xfrm>
            <a:off x="5350272" y="2102599"/>
            <a:ext cx="3816424" cy="4726222"/>
          </a:xfrm>
          <a:prstGeom prst="rect">
            <a:avLst/>
          </a:prstGeom>
          <a:noFill/>
          <a:ln w="9525">
            <a:noFill/>
            <a:miter lim="800000"/>
            <a:headEnd/>
            <a:tailEnd/>
          </a:ln>
        </p:spPr>
      </p:pic>
      <p:sp>
        <p:nvSpPr>
          <p:cNvPr id="9" name="TextBox 8"/>
          <p:cNvSpPr txBox="1"/>
          <p:nvPr/>
        </p:nvSpPr>
        <p:spPr>
          <a:xfrm>
            <a:off x="0" y="4581128"/>
            <a:ext cx="1354395" cy="307777"/>
          </a:xfrm>
          <a:prstGeom prst="rect">
            <a:avLst/>
          </a:prstGeom>
          <a:noFill/>
        </p:spPr>
        <p:txBody>
          <a:bodyPr wrap="none" rtlCol="0">
            <a:spAutoFit/>
          </a:bodyPr>
          <a:lstStyle/>
          <a:p>
            <a:r>
              <a:rPr lang="en-US" dirty="0" smtClean="0">
                <a:solidFill>
                  <a:schemeClr val="bg1"/>
                </a:solidFill>
              </a:rPr>
              <a:t>Alan </a:t>
            </a:r>
            <a:r>
              <a:rPr lang="en-US" dirty="0" err="1" smtClean="0">
                <a:solidFill>
                  <a:schemeClr val="bg1"/>
                </a:solidFill>
              </a:rPr>
              <a:t>Guth</a:t>
            </a:r>
            <a:r>
              <a:rPr lang="en-US" dirty="0" smtClean="0">
                <a:solidFill>
                  <a:schemeClr val="bg1"/>
                </a:solidFill>
              </a:rPr>
              <a:t> 1997</a:t>
            </a:r>
            <a:endParaRPr lang="en-US" dirty="0">
              <a:solidFill>
                <a:schemeClr val="bg1"/>
              </a:solidFill>
            </a:endParaRPr>
          </a:p>
        </p:txBody>
      </p:sp>
    </p:spTree>
    <p:extLst>
      <p:ext uri="{BB962C8B-B14F-4D97-AF65-F5344CB8AC3E}">
        <p14:creationId xmlns:p14="http://schemas.microsoft.com/office/powerpoint/2010/main" val="7286261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93756"/>
          </a:xfrm>
          <a:prstGeom prst="rect">
            <a:avLst/>
          </a:prstGeom>
        </p:spPr>
        <p:txBody>
          <a:bodyPr wrap="square">
            <a:spAutoFit/>
          </a:bodyPr>
          <a:lstStyle/>
          <a:p>
            <a:r>
              <a:rPr lang="en-US" sz="3200" dirty="0">
                <a:solidFill>
                  <a:srgbClr val="FFFF00"/>
                </a:solidFill>
              </a:rPr>
              <a:t>there are theories that are </a:t>
            </a:r>
            <a:r>
              <a:rPr lang="en-US" sz="3200" dirty="0" smtClean="0">
                <a:solidFill>
                  <a:srgbClr val="FFFF00"/>
                </a:solidFill>
              </a:rPr>
              <a:t>intrinsically untestable</a:t>
            </a:r>
            <a:endParaRPr lang="en-US" sz="3200" dirty="0">
              <a:solidFill>
                <a:srgbClr val="FFFF00"/>
              </a:solidFill>
            </a:endParaRPr>
          </a:p>
          <a:p>
            <a:endParaRPr lang="en-US" sz="3200" dirty="0" smtClean="0">
              <a:solidFill>
                <a:srgbClr val="FFFF00"/>
              </a:solidFill>
            </a:endParaRPr>
          </a:p>
          <a:p>
            <a:endParaRPr lang="en-US" sz="3200" dirty="0">
              <a:solidFill>
                <a:srgbClr val="FFFF00"/>
              </a:solidFill>
            </a:endParaRPr>
          </a:p>
          <a:p>
            <a:r>
              <a:rPr lang="en-US" sz="3200" dirty="0" smtClean="0">
                <a:solidFill>
                  <a:srgbClr val="FFFF00"/>
                </a:solidFill>
              </a:rPr>
              <a:t>there </a:t>
            </a:r>
            <a:r>
              <a:rPr lang="en-US" sz="3200" dirty="0">
                <a:solidFill>
                  <a:srgbClr val="FFFF00"/>
                </a:solidFill>
              </a:rPr>
              <a:t>are theories that are generically untestable, but  testable if the dice roll </a:t>
            </a:r>
            <a:r>
              <a:rPr lang="en-US" sz="3200" dirty="0" smtClean="0">
                <a:solidFill>
                  <a:srgbClr val="FFFF00"/>
                </a:solidFill>
              </a:rPr>
              <a:t>favorably</a:t>
            </a:r>
          </a:p>
          <a:p>
            <a:endParaRPr lang="en-US" sz="3200" dirty="0" smtClean="0">
              <a:solidFill>
                <a:srgbClr val="FFFF00"/>
              </a:solidFill>
            </a:endParaRPr>
          </a:p>
          <a:p>
            <a:endParaRPr lang="en-US" sz="3200" dirty="0" smtClean="0">
              <a:solidFill>
                <a:srgbClr val="FFFF00"/>
              </a:solidFill>
            </a:endParaRPr>
          </a:p>
          <a:p>
            <a:r>
              <a:rPr lang="en-US" sz="3200" dirty="0" smtClean="0">
                <a:solidFill>
                  <a:srgbClr val="FFFF00"/>
                </a:solidFill>
              </a:rPr>
              <a:t>there </a:t>
            </a:r>
            <a:r>
              <a:rPr lang="en-US" sz="3200" dirty="0">
                <a:solidFill>
                  <a:srgbClr val="FFFF00"/>
                </a:solidFill>
              </a:rPr>
              <a:t>are theories that are </a:t>
            </a:r>
            <a:r>
              <a:rPr lang="en-US" sz="3200" dirty="0" smtClean="0">
                <a:solidFill>
                  <a:srgbClr val="FFFF00"/>
                </a:solidFill>
              </a:rPr>
              <a:t>generically testable </a:t>
            </a:r>
            <a:r>
              <a:rPr lang="en-US" sz="3200" dirty="0">
                <a:solidFill>
                  <a:srgbClr val="FFFF00"/>
                </a:solidFill>
              </a:rPr>
              <a:t>in the remote future, given bigger, better, more expensive telescopes and experiments.</a:t>
            </a:r>
          </a:p>
          <a:p>
            <a:r>
              <a:rPr lang="en-US" dirty="0">
                <a:solidFill>
                  <a:srgbClr val="FFFF00"/>
                </a:solidFill>
              </a:rPr>
              <a:t> </a:t>
            </a:r>
          </a:p>
        </p:txBody>
      </p:sp>
      <p:sp>
        <p:nvSpPr>
          <p:cNvPr id="3" name="TextBox 2"/>
          <p:cNvSpPr txBox="1"/>
          <p:nvPr/>
        </p:nvSpPr>
        <p:spPr>
          <a:xfrm>
            <a:off x="1644414" y="5000713"/>
            <a:ext cx="4339574" cy="1938992"/>
          </a:xfrm>
          <a:prstGeom prst="rect">
            <a:avLst/>
          </a:prstGeom>
          <a:noFill/>
        </p:spPr>
        <p:txBody>
          <a:bodyPr wrap="none" rtlCol="0">
            <a:spAutoFit/>
          </a:bodyPr>
          <a:lstStyle/>
          <a:p>
            <a:r>
              <a:rPr lang="en-US" sz="3200" dirty="0" smtClean="0">
                <a:solidFill>
                  <a:srgbClr val="FFFF00"/>
                </a:solidFill>
              </a:rPr>
              <a:t>I</a:t>
            </a:r>
            <a:r>
              <a:rPr lang="en-US" sz="4000" dirty="0" smtClean="0">
                <a:solidFill>
                  <a:srgbClr val="FFFF00"/>
                </a:solidFill>
              </a:rPr>
              <a:t>N</a:t>
            </a:r>
            <a:r>
              <a:rPr lang="en-US" sz="4800" dirty="0" smtClean="0">
                <a:solidFill>
                  <a:srgbClr val="FFFF00"/>
                </a:solidFill>
              </a:rPr>
              <a:t>F</a:t>
            </a:r>
            <a:r>
              <a:rPr lang="en-US" sz="6000" dirty="0" smtClean="0">
                <a:solidFill>
                  <a:srgbClr val="FFFF00"/>
                </a:solidFill>
              </a:rPr>
              <a:t>L</a:t>
            </a:r>
            <a:r>
              <a:rPr lang="en-US" sz="7200" dirty="0" smtClean="0">
                <a:solidFill>
                  <a:srgbClr val="FFFF00"/>
                </a:solidFill>
              </a:rPr>
              <a:t>A</a:t>
            </a:r>
            <a:r>
              <a:rPr lang="en-US" sz="8000" dirty="0" smtClean="0">
                <a:solidFill>
                  <a:srgbClr val="FFFF00"/>
                </a:solidFill>
              </a:rPr>
              <a:t>T</a:t>
            </a:r>
            <a:r>
              <a:rPr lang="en-US" sz="8800" dirty="0" smtClean="0">
                <a:solidFill>
                  <a:srgbClr val="FFFF00"/>
                </a:solidFill>
              </a:rPr>
              <a:t>I</a:t>
            </a:r>
            <a:r>
              <a:rPr lang="en-US" sz="9600" dirty="0" smtClean="0">
                <a:solidFill>
                  <a:srgbClr val="FFFF00"/>
                </a:solidFill>
              </a:rPr>
              <a:t>O</a:t>
            </a:r>
            <a:r>
              <a:rPr lang="en-US" sz="12000" dirty="0" smtClean="0">
                <a:solidFill>
                  <a:srgbClr val="FFFF00"/>
                </a:solidFill>
              </a:rPr>
              <a:t>N</a:t>
            </a:r>
            <a:endParaRPr lang="en-US" sz="12000" dirty="0">
              <a:solidFill>
                <a:srgbClr val="FFFF00"/>
              </a:solidFill>
            </a:endParaRPr>
          </a:p>
        </p:txBody>
      </p:sp>
    </p:spTree>
    <p:extLst>
      <p:ext uri="{BB962C8B-B14F-4D97-AF65-F5344CB8AC3E}">
        <p14:creationId xmlns:p14="http://schemas.microsoft.com/office/powerpoint/2010/main" val="31820069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flipH="1">
            <a:off x="5148064" y="1124744"/>
            <a:ext cx="3563888" cy="1384995"/>
          </a:xfrm>
          <a:prstGeom prst="rect">
            <a:avLst/>
          </a:prstGeom>
          <a:noFill/>
        </p:spPr>
        <p:txBody>
          <a:bodyPr wrap="square" rtlCol="0">
            <a:spAutoFit/>
          </a:bodyPr>
          <a:lstStyle/>
          <a:p>
            <a:pPr marL="514350" indent="-514350">
              <a:buAutoNum type="arabicPeriod"/>
            </a:pPr>
            <a:r>
              <a:rPr lang="en-US" sz="2800" dirty="0" smtClean="0">
                <a:solidFill>
                  <a:srgbClr val="FFFF00"/>
                </a:solidFill>
              </a:rPr>
              <a:t>flatness of space </a:t>
            </a:r>
            <a:endParaRPr lang="en-US" sz="2800" dirty="0">
              <a:solidFill>
                <a:srgbClr val="FFFF00"/>
              </a:solidFill>
            </a:endParaRPr>
          </a:p>
          <a:p>
            <a:r>
              <a:rPr lang="en-US" sz="2800" dirty="0" smtClean="0">
                <a:solidFill>
                  <a:srgbClr val="FFFF00"/>
                </a:solidFill>
              </a:rPr>
              <a:t>2.   size of the universe </a:t>
            </a:r>
          </a:p>
          <a:p>
            <a:r>
              <a:rPr lang="en-US" sz="2800" dirty="0" smtClean="0">
                <a:solidFill>
                  <a:srgbClr val="FFFF00"/>
                </a:solidFill>
              </a:rPr>
              <a:t> </a:t>
            </a:r>
          </a:p>
        </p:txBody>
      </p:sp>
      <p:sp>
        <p:nvSpPr>
          <p:cNvPr id="2" name="TextBox 1"/>
          <p:cNvSpPr txBox="1"/>
          <p:nvPr/>
        </p:nvSpPr>
        <p:spPr>
          <a:xfrm>
            <a:off x="5220072" y="27856"/>
            <a:ext cx="3635896" cy="1077218"/>
          </a:xfrm>
          <a:prstGeom prst="rect">
            <a:avLst/>
          </a:prstGeom>
          <a:noFill/>
        </p:spPr>
        <p:txBody>
          <a:bodyPr wrap="square" rtlCol="0">
            <a:spAutoFit/>
          </a:bodyPr>
          <a:lstStyle/>
          <a:p>
            <a:r>
              <a:rPr lang="en-US" sz="3200" dirty="0" smtClean="0">
                <a:solidFill>
                  <a:srgbClr val="FFFF00"/>
                </a:solidFill>
              </a:rPr>
              <a:t>1980s inflation </a:t>
            </a:r>
          </a:p>
          <a:p>
            <a:r>
              <a:rPr lang="en-US" sz="3200" dirty="0">
                <a:solidFill>
                  <a:srgbClr val="FFFF00"/>
                </a:solidFill>
              </a:rPr>
              <a:t>m</a:t>
            </a:r>
            <a:r>
              <a:rPr lang="en-US" sz="3200" dirty="0" smtClean="0">
                <a:solidFill>
                  <a:srgbClr val="FFFF00"/>
                </a:solidFill>
              </a:rPr>
              <a:t>ade 3 predictions:</a:t>
            </a:r>
            <a:endParaRPr lang="en-US" sz="3200" dirty="0">
              <a:solidFill>
                <a:srgbClr val="FFFF00"/>
              </a:solidFill>
            </a:endParaRPr>
          </a:p>
        </p:txBody>
      </p:sp>
      <p:sp>
        <p:nvSpPr>
          <p:cNvPr id="3" name="TextBox 2"/>
          <p:cNvSpPr txBox="1"/>
          <p:nvPr/>
        </p:nvSpPr>
        <p:spPr>
          <a:xfrm>
            <a:off x="5148064" y="1988840"/>
            <a:ext cx="3518912" cy="1446550"/>
          </a:xfrm>
          <a:prstGeom prst="rect">
            <a:avLst/>
          </a:prstGeom>
          <a:noFill/>
        </p:spPr>
        <p:txBody>
          <a:bodyPr wrap="none" rtlCol="0">
            <a:spAutoFit/>
          </a:bodyPr>
          <a:lstStyle/>
          <a:p>
            <a:pPr marL="514350" indent="-514350">
              <a:buAutoNum type="arabicPeriod" startAt="3"/>
            </a:pPr>
            <a:r>
              <a:rPr lang="en-US" sz="2800" dirty="0" smtClean="0">
                <a:solidFill>
                  <a:srgbClr val="FFFF00"/>
                </a:solidFill>
              </a:rPr>
              <a:t>density fluctuations</a:t>
            </a:r>
            <a:endParaRPr lang="en-US" sz="2000" dirty="0" smtClean="0">
              <a:solidFill>
                <a:srgbClr val="FFFF00"/>
              </a:solidFill>
            </a:endParaRPr>
          </a:p>
          <a:p>
            <a:r>
              <a:rPr lang="en-US" sz="2000" dirty="0" smtClean="0">
                <a:solidFill>
                  <a:srgbClr val="FFFF00"/>
                </a:solidFill>
              </a:rPr>
              <a:t>…the seeds from which </a:t>
            </a:r>
          </a:p>
          <a:p>
            <a:r>
              <a:rPr lang="en-US" sz="2000" dirty="0" smtClean="0">
                <a:solidFill>
                  <a:srgbClr val="FFFF00"/>
                </a:solidFill>
              </a:rPr>
              <a:t>     galaxies </a:t>
            </a:r>
            <a:r>
              <a:rPr lang="en-US" sz="2000" dirty="0">
                <a:solidFill>
                  <a:srgbClr val="FFFF00"/>
                </a:solidFill>
              </a:rPr>
              <a:t>formed </a:t>
            </a:r>
          </a:p>
          <a:p>
            <a:endParaRPr lang="en-US" sz="2000" dirty="0"/>
          </a:p>
        </p:txBody>
      </p:sp>
      <p:pic>
        <p:nvPicPr>
          <p:cNvPr id="8" name="Picture 7"/>
          <p:cNvPicPr>
            <a:picLocks noChangeAspect="1" noChangeArrowheads="1"/>
          </p:cNvPicPr>
          <p:nvPr/>
        </p:nvPicPr>
        <p:blipFill>
          <a:blip r:embed="rId3"/>
          <a:srcRect l="6021" t="71376" r="67392" b="5739"/>
          <a:stretch>
            <a:fillRect/>
          </a:stretch>
        </p:blipFill>
        <p:spPr bwMode="auto">
          <a:xfrm>
            <a:off x="19555" y="0"/>
            <a:ext cx="4984493" cy="4626275"/>
          </a:xfrm>
          <a:prstGeom prst="rect">
            <a:avLst/>
          </a:prstGeom>
          <a:noFill/>
          <a:ln w="9525">
            <a:noFill/>
            <a:miter lim="800000"/>
            <a:headEnd/>
            <a:tailEnd/>
          </a:ln>
        </p:spPr>
      </p:pic>
      <p:pic>
        <p:nvPicPr>
          <p:cNvPr id="11" name="Picture 10"/>
          <p:cNvPicPr>
            <a:picLocks noChangeAspect="1" noChangeArrowheads="1"/>
          </p:cNvPicPr>
          <p:nvPr/>
        </p:nvPicPr>
        <p:blipFill rotWithShape="1">
          <a:blip r:embed="rId4">
            <a:lum bright="-18000" contrast="20000"/>
          </a:blip>
          <a:srcRect t="17704" b="5527"/>
          <a:stretch/>
        </p:blipFill>
        <p:spPr bwMode="auto">
          <a:xfrm>
            <a:off x="5004048" y="3068961"/>
            <a:ext cx="4139952" cy="3789040"/>
          </a:xfrm>
          <a:prstGeom prst="rect">
            <a:avLst/>
          </a:prstGeom>
          <a:noFill/>
          <a:ln w="9525">
            <a:noFill/>
            <a:miter lim="800000"/>
            <a:headEnd/>
            <a:tailEnd/>
          </a:ln>
        </p:spPr>
      </p:pic>
    </p:spTree>
    <p:extLst>
      <p:ext uri="{BB962C8B-B14F-4D97-AF65-F5344CB8AC3E}">
        <p14:creationId xmlns:p14="http://schemas.microsoft.com/office/powerpoint/2010/main" val="38415483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2014-27-a-prin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363" t="7943" r="3708" b="18309"/>
          <a:stretch/>
        </p:blipFill>
        <p:spPr>
          <a:xfrm>
            <a:off x="128437" y="900642"/>
            <a:ext cx="6005208" cy="5957358"/>
          </a:xfrm>
        </p:spPr>
      </p:pic>
      <p:sp>
        <p:nvSpPr>
          <p:cNvPr id="3" name="TextBox 2"/>
          <p:cNvSpPr txBox="1"/>
          <p:nvPr/>
        </p:nvSpPr>
        <p:spPr>
          <a:xfrm>
            <a:off x="128437" y="69644"/>
            <a:ext cx="8663550" cy="830997"/>
          </a:xfrm>
          <a:prstGeom prst="rect">
            <a:avLst/>
          </a:prstGeom>
          <a:noFill/>
        </p:spPr>
        <p:txBody>
          <a:bodyPr wrap="none" rtlCol="0">
            <a:spAutoFit/>
          </a:bodyPr>
          <a:lstStyle/>
          <a:p>
            <a:r>
              <a:rPr lang="en-US" sz="2400" dirty="0" smtClean="0">
                <a:solidFill>
                  <a:srgbClr val="FFFF00"/>
                </a:solidFill>
              </a:rPr>
              <a:t>Of course </a:t>
            </a:r>
            <a:r>
              <a:rPr lang="en-US" sz="2400" dirty="0">
                <a:solidFill>
                  <a:srgbClr val="FFFF00"/>
                </a:solidFill>
              </a:rPr>
              <a:t>t</a:t>
            </a:r>
            <a:r>
              <a:rPr lang="en-US" sz="2400" dirty="0" smtClean="0">
                <a:solidFill>
                  <a:srgbClr val="FFFF00"/>
                </a:solidFill>
              </a:rPr>
              <a:t>o explain the late universe requires a lot of dirty physics. </a:t>
            </a:r>
          </a:p>
          <a:p>
            <a:r>
              <a:rPr lang="en-US" sz="2400" dirty="0" smtClean="0">
                <a:solidFill>
                  <a:srgbClr val="FFFF00"/>
                </a:solidFill>
              </a:rPr>
              <a:t>Its a bit like predicting the weather in London</a:t>
            </a:r>
            <a:endParaRPr lang="en-US" sz="2400" dirty="0">
              <a:solidFill>
                <a:srgbClr val="FFFF00"/>
              </a:solidFill>
            </a:endParaRPr>
          </a:p>
        </p:txBody>
      </p:sp>
      <p:sp>
        <p:nvSpPr>
          <p:cNvPr id="2" name="TextBox 1"/>
          <p:cNvSpPr txBox="1"/>
          <p:nvPr/>
        </p:nvSpPr>
        <p:spPr>
          <a:xfrm>
            <a:off x="5652120" y="836712"/>
            <a:ext cx="3838061" cy="2677656"/>
          </a:xfrm>
          <a:prstGeom prst="rect">
            <a:avLst/>
          </a:prstGeom>
          <a:noFill/>
        </p:spPr>
        <p:txBody>
          <a:bodyPr wrap="square" rtlCol="0">
            <a:spAutoFit/>
          </a:bodyPr>
          <a:lstStyle/>
          <a:p>
            <a:r>
              <a:rPr lang="en-US" sz="2400" dirty="0" smtClean="0">
                <a:solidFill>
                  <a:srgbClr val="FFFF00"/>
                </a:solidFill>
              </a:rPr>
              <a:t>But the early universe </a:t>
            </a:r>
          </a:p>
          <a:p>
            <a:r>
              <a:rPr lang="en-US" sz="2400" dirty="0" smtClean="0">
                <a:solidFill>
                  <a:srgbClr val="FFFF00"/>
                </a:solidFill>
              </a:rPr>
              <a:t>is much simpler!</a:t>
            </a:r>
          </a:p>
          <a:p>
            <a:endParaRPr lang="en-US" sz="2400" dirty="0">
              <a:solidFill>
                <a:srgbClr val="FFFF00"/>
              </a:solidFill>
            </a:endParaRPr>
          </a:p>
          <a:p>
            <a:r>
              <a:rPr lang="en-US" sz="2400" dirty="0" smtClean="0">
                <a:solidFill>
                  <a:srgbClr val="FFFF00"/>
                </a:solidFill>
              </a:rPr>
              <a:t>In fact it just takes 6 </a:t>
            </a:r>
          </a:p>
          <a:p>
            <a:r>
              <a:rPr lang="en-US" sz="2400" dirty="0">
                <a:solidFill>
                  <a:srgbClr val="FFFF00"/>
                </a:solidFill>
              </a:rPr>
              <a:t>n</a:t>
            </a:r>
            <a:r>
              <a:rPr lang="en-US" sz="2400" dirty="0" smtClean="0">
                <a:solidFill>
                  <a:srgbClr val="FFFF00"/>
                </a:solidFill>
              </a:rPr>
              <a:t>umbers to </a:t>
            </a:r>
            <a:r>
              <a:rPr lang="en-US" sz="2400" dirty="0" err="1" smtClean="0">
                <a:solidFill>
                  <a:srgbClr val="FFFF00"/>
                </a:solidFill>
              </a:rPr>
              <a:t>characterise</a:t>
            </a:r>
            <a:r>
              <a:rPr lang="en-US" sz="2400" dirty="0" smtClean="0">
                <a:solidFill>
                  <a:srgbClr val="FFFF00"/>
                </a:solidFill>
              </a:rPr>
              <a:t> </a:t>
            </a:r>
          </a:p>
          <a:p>
            <a:r>
              <a:rPr lang="en-US" sz="2400" dirty="0">
                <a:solidFill>
                  <a:srgbClr val="FFFF00"/>
                </a:solidFill>
              </a:rPr>
              <a:t>t</a:t>
            </a:r>
            <a:r>
              <a:rPr lang="en-US" sz="2400" dirty="0" smtClean="0">
                <a:solidFill>
                  <a:srgbClr val="FFFF00"/>
                </a:solidFill>
              </a:rPr>
              <a:t>he map of the microwave</a:t>
            </a:r>
          </a:p>
          <a:p>
            <a:r>
              <a:rPr lang="en-US" sz="2400" dirty="0">
                <a:solidFill>
                  <a:srgbClr val="FFFF00"/>
                </a:solidFill>
              </a:rPr>
              <a:t>b</a:t>
            </a:r>
            <a:r>
              <a:rPr lang="en-US" sz="2400" dirty="0" smtClean="0">
                <a:solidFill>
                  <a:srgbClr val="FFFF00"/>
                </a:solidFill>
              </a:rPr>
              <a:t>ackground fluctuations</a:t>
            </a:r>
            <a:endParaRPr lang="en-US" sz="2400" dirty="0">
              <a:solidFill>
                <a:srgbClr val="FFFF00"/>
              </a:solidFill>
            </a:endParaRPr>
          </a:p>
        </p:txBody>
      </p:sp>
      <p:pic>
        <p:nvPicPr>
          <p:cNvPr id="5" name="Picture 4" descr="planck2.pdf"/>
          <p:cNvPicPr>
            <a:picLocks noChangeAspect="1"/>
          </p:cNvPicPr>
          <p:nvPr/>
        </p:nvPicPr>
        <p:blipFill rotWithShape="1">
          <a:blip r:embed="rId3">
            <a:extLst>
              <a:ext uri="{28A0092B-C50C-407E-A947-70E740481C1C}">
                <a14:useLocalDpi xmlns:a14="http://schemas.microsoft.com/office/drawing/2010/main" val="0"/>
              </a:ext>
            </a:extLst>
          </a:blip>
          <a:srcRect l="14289" t="-932" r="-714" b="1652"/>
          <a:stretch/>
        </p:blipFill>
        <p:spPr>
          <a:xfrm>
            <a:off x="4831533" y="4381500"/>
            <a:ext cx="4312467" cy="2362200"/>
          </a:xfrm>
          <a:prstGeom prst="rect">
            <a:avLst/>
          </a:prstGeom>
        </p:spPr>
      </p:pic>
      <p:pic>
        <p:nvPicPr>
          <p:cNvPr id="6" name="Picture 5" descr="planc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620" y="4711700"/>
            <a:ext cx="2606452" cy="1054100"/>
          </a:xfrm>
          <a:prstGeom prst="rect">
            <a:avLst/>
          </a:prstGeom>
        </p:spPr>
      </p:pic>
      <p:sp>
        <p:nvSpPr>
          <p:cNvPr id="7" name="TextBox 6"/>
          <p:cNvSpPr txBox="1"/>
          <p:nvPr/>
        </p:nvSpPr>
        <p:spPr>
          <a:xfrm>
            <a:off x="6588224" y="4077072"/>
            <a:ext cx="1834068" cy="307777"/>
          </a:xfrm>
          <a:prstGeom prst="rect">
            <a:avLst/>
          </a:prstGeom>
          <a:noFill/>
        </p:spPr>
        <p:txBody>
          <a:bodyPr wrap="none" rtlCol="0">
            <a:spAutoFit/>
          </a:bodyPr>
          <a:lstStyle/>
          <a:p>
            <a:r>
              <a:rPr lang="en-US" dirty="0" smtClean="0"/>
              <a:t>Planck Telescope 2016</a:t>
            </a:r>
            <a:endParaRPr lang="en-US" dirty="0"/>
          </a:p>
        </p:txBody>
      </p:sp>
    </p:spTree>
    <p:extLst>
      <p:ext uri="{BB962C8B-B14F-4D97-AF65-F5344CB8AC3E}">
        <p14:creationId xmlns:p14="http://schemas.microsoft.com/office/powerpoint/2010/main" val="20746901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6500" y="-47199"/>
            <a:ext cx="7246395" cy="830997"/>
          </a:xfrm>
          <a:prstGeom prst="rect">
            <a:avLst/>
          </a:prstGeom>
          <a:noFill/>
        </p:spPr>
        <p:txBody>
          <a:bodyPr wrap="none" rtlCol="0">
            <a:spAutoFit/>
          </a:bodyPr>
          <a:lstStyle/>
          <a:p>
            <a:r>
              <a:rPr lang="en-US" sz="4800" dirty="0" smtClean="0">
                <a:solidFill>
                  <a:srgbClr val="FFFF00"/>
                </a:solidFill>
              </a:rPr>
              <a:t>A Brief History of Everything</a:t>
            </a:r>
            <a:endParaRPr lang="en-US" sz="4800" dirty="0">
              <a:solidFill>
                <a:srgbClr val="FFFF00"/>
              </a:solidFill>
            </a:endParaRPr>
          </a:p>
        </p:txBody>
      </p:sp>
      <p:pic>
        <p:nvPicPr>
          <p:cNvPr id="2" name="Picture 1" descr="BigBang.pdf"/>
          <p:cNvPicPr>
            <a:picLocks noChangeAspect="1"/>
          </p:cNvPicPr>
          <p:nvPr/>
        </p:nvPicPr>
        <p:blipFill rotWithShape="1">
          <a:blip r:embed="rId2">
            <a:extLst>
              <a:ext uri="{28A0092B-C50C-407E-A947-70E740481C1C}">
                <a14:useLocalDpi xmlns:a14="http://schemas.microsoft.com/office/drawing/2010/main" val="0"/>
              </a:ext>
            </a:extLst>
          </a:blip>
          <a:srcRect l="29953" t="985" r="7226" b="8945"/>
          <a:stretch/>
        </p:blipFill>
        <p:spPr>
          <a:xfrm>
            <a:off x="484450" y="727177"/>
            <a:ext cx="7968445" cy="6130823"/>
          </a:xfrm>
          <a:prstGeom prst="rect">
            <a:avLst/>
          </a:prstGeom>
        </p:spPr>
      </p:pic>
      <p:sp>
        <p:nvSpPr>
          <p:cNvPr id="6" name="Rectangle 5"/>
          <p:cNvSpPr/>
          <p:nvPr/>
        </p:nvSpPr>
        <p:spPr>
          <a:xfrm>
            <a:off x="6702144" y="6604000"/>
            <a:ext cx="1750751" cy="2677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2859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p:cNvPicPr>
            <a:picLocks noChangeAspect="1" noChangeArrowheads="1"/>
          </p:cNvPicPr>
          <p:nvPr/>
        </p:nvPicPr>
        <p:blipFill>
          <a:blip r:embed="rId2">
            <a:lum bright="26000" contrast="24000"/>
          </a:blip>
          <a:srcRect l="9708" t="23764" r="10786" b="20596"/>
          <a:stretch>
            <a:fillRect/>
          </a:stretch>
        </p:blipFill>
        <p:spPr bwMode="auto">
          <a:xfrm>
            <a:off x="0" y="-30955"/>
            <a:ext cx="3857068" cy="3675980"/>
          </a:xfrm>
          <a:prstGeom prst="rect">
            <a:avLst/>
          </a:prstGeom>
          <a:noFill/>
          <a:ln w="9525">
            <a:noFill/>
            <a:miter lim="800000"/>
            <a:headEnd/>
            <a:tailEnd/>
          </a:ln>
        </p:spPr>
      </p:pic>
      <p:sp>
        <p:nvSpPr>
          <p:cNvPr id="133125" name="Oval 5"/>
          <p:cNvSpPr>
            <a:spLocks noChangeArrowheads="1"/>
          </p:cNvSpPr>
          <p:nvPr/>
        </p:nvSpPr>
        <p:spPr bwMode="auto">
          <a:xfrm>
            <a:off x="1331640" y="1124744"/>
            <a:ext cx="1800200" cy="1944216"/>
          </a:xfrm>
          <a:prstGeom prst="ellipse">
            <a:avLst/>
          </a:prstGeom>
          <a:noFill/>
          <a:ln w="76200">
            <a:solidFill>
              <a:srgbClr val="FF0000"/>
            </a:solidFill>
            <a:round/>
            <a:headEnd/>
            <a:tailEnd/>
          </a:ln>
          <a:effectLst/>
        </p:spPr>
        <p:txBody>
          <a:bodyPr wrap="none" anchor="ctr">
            <a:prstTxWarp prst="textNoShape">
              <a:avLst/>
            </a:prstTxWarp>
          </a:bodyPr>
          <a:lstStyle/>
          <a:p>
            <a:endParaRPr lang="en-US"/>
          </a:p>
        </p:txBody>
      </p:sp>
      <p:sp>
        <p:nvSpPr>
          <p:cNvPr id="7" name="Rectangle 2"/>
          <p:cNvSpPr txBox="1">
            <a:spLocks noChangeArrowheads="1"/>
          </p:cNvSpPr>
          <p:nvPr/>
        </p:nvSpPr>
        <p:spPr>
          <a:xfrm>
            <a:off x="-180528" y="0"/>
            <a:ext cx="3923928" cy="5334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00"/>
                </a:solidFill>
              </a:rPr>
              <a:t>THE OLD BIG BANG</a:t>
            </a:r>
            <a:endParaRPr lang="en-US" dirty="0">
              <a:solidFill>
                <a:srgbClr val="000000"/>
              </a:solidFill>
            </a:endParaRPr>
          </a:p>
        </p:txBody>
      </p:sp>
      <p:pic>
        <p:nvPicPr>
          <p:cNvPr id="8" name="Picture 4"/>
          <p:cNvPicPr>
            <a:picLocks noChangeAspect="1" noChangeArrowheads="1"/>
          </p:cNvPicPr>
          <p:nvPr/>
        </p:nvPicPr>
        <p:blipFill>
          <a:blip r:embed="rId3">
            <a:lum bright="14000" contrast="40000"/>
          </a:blip>
          <a:srcRect l="5995" t="26247" r="9538" b="19884"/>
          <a:stretch>
            <a:fillRect/>
          </a:stretch>
        </p:blipFill>
        <p:spPr bwMode="auto">
          <a:xfrm>
            <a:off x="1704752" y="-34776"/>
            <a:ext cx="7452320" cy="6794830"/>
          </a:xfrm>
          <a:prstGeom prst="rect">
            <a:avLst/>
          </a:prstGeom>
          <a:noFill/>
          <a:ln w="9525">
            <a:noFill/>
            <a:miter lim="800000"/>
            <a:headEnd/>
            <a:tailEnd/>
          </a:ln>
        </p:spPr>
      </p:pic>
      <p:sp>
        <p:nvSpPr>
          <p:cNvPr id="9" name="Rectangle 2"/>
          <p:cNvSpPr txBox="1">
            <a:spLocks noChangeArrowheads="1"/>
          </p:cNvSpPr>
          <p:nvPr/>
        </p:nvSpPr>
        <p:spPr>
          <a:xfrm>
            <a:off x="2771800" y="116632"/>
            <a:ext cx="4752528" cy="5334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THE NEW BIG BANG</a:t>
            </a:r>
            <a:endParaRPr lang="en-US" dirty="0"/>
          </a:p>
        </p:txBody>
      </p:sp>
    </p:spTree>
    <p:extLst>
      <p:ext uri="{BB962C8B-B14F-4D97-AF65-F5344CB8AC3E}">
        <p14:creationId xmlns:p14="http://schemas.microsoft.com/office/powerpoint/2010/main" val="3808599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12976"/>
            <a:ext cx="8457940" cy="2185214"/>
          </a:xfrm>
          <a:prstGeom prst="rect">
            <a:avLst/>
          </a:prstGeom>
        </p:spPr>
        <p:txBody>
          <a:bodyPr wrap="square">
            <a:spAutoFit/>
          </a:bodyPr>
          <a:lstStyle/>
          <a:p>
            <a:endParaRPr lang="en-US" sz="2000" dirty="0" smtClean="0">
              <a:solidFill>
                <a:schemeClr val="bg1"/>
              </a:solidFill>
            </a:endParaRPr>
          </a:p>
          <a:p>
            <a:r>
              <a:rPr lang="en-US" sz="2000" dirty="0">
                <a:solidFill>
                  <a:schemeClr val="bg1"/>
                </a:solidFill>
              </a:rPr>
              <a:t>PIXIE (for 2022 NASA launch?)</a:t>
            </a:r>
          </a:p>
          <a:p>
            <a:endParaRPr lang="en-US" sz="2000" dirty="0">
              <a:solidFill>
                <a:schemeClr val="bg1"/>
              </a:solidFill>
            </a:endParaRPr>
          </a:p>
          <a:p>
            <a:r>
              <a:rPr lang="en-US" sz="2000" dirty="0" smtClean="0"/>
              <a:t>Satellites: </a:t>
            </a:r>
            <a:r>
              <a:rPr lang="en-US" sz="2000" dirty="0" err="1" smtClean="0"/>
              <a:t>LiteBIRD</a:t>
            </a:r>
            <a:r>
              <a:rPr lang="en-US" sz="2000" dirty="0" smtClean="0"/>
              <a:t> (JAXA launch in 2022?)</a:t>
            </a:r>
            <a:endParaRPr lang="en-US" sz="2000" dirty="0"/>
          </a:p>
          <a:p>
            <a:r>
              <a:rPr lang="en-US" sz="2000" dirty="0" smtClean="0"/>
              <a:t>                 CORE (ESA launch in 2029?)</a:t>
            </a:r>
            <a:endParaRPr lang="en-US" sz="2800" dirty="0"/>
          </a:p>
          <a:p>
            <a:r>
              <a:rPr lang="en-US" sz="2800" dirty="0"/>
              <a:t>                            </a:t>
            </a:r>
          </a:p>
        </p:txBody>
      </p:sp>
      <p:sp>
        <p:nvSpPr>
          <p:cNvPr id="11" name="TextBox 10"/>
          <p:cNvSpPr txBox="1"/>
          <p:nvPr/>
        </p:nvSpPr>
        <p:spPr>
          <a:xfrm>
            <a:off x="84667" y="0"/>
            <a:ext cx="6719581" cy="954107"/>
          </a:xfrm>
          <a:prstGeom prst="rect">
            <a:avLst/>
          </a:prstGeom>
          <a:noFill/>
        </p:spPr>
        <p:txBody>
          <a:bodyPr wrap="square" rtlCol="0">
            <a:spAutoFit/>
          </a:bodyPr>
          <a:lstStyle/>
          <a:p>
            <a:r>
              <a:rPr lang="en-US" sz="2800" dirty="0" smtClean="0">
                <a:solidFill>
                  <a:srgbClr val="FFFF00"/>
                </a:solidFill>
              </a:rPr>
              <a:t>Inflation predicts gravity </a:t>
            </a:r>
            <a:r>
              <a:rPr lang="en-US" sz="2800" dirty="0">
                <a:solidFill>
                  <a:srgbClr val="FFFF00"/>
                </a:solidFill>
              </a:rPr>
              <a:t>w</a:t>
            </a:r>
            <a:r>
              <a:rPr lang="en-US" sz="2800" dirty="0" smtClean="0">
                <a:solidFill>
                  <a:srgbClr val="FFFF00"/>
                </a:solidFill>
              </a:rPr>
              <a:t>aves that distort </a:t>
            </a:r>
            <a:r>
              <a:rPr lang="en-US" sz="2800" dirty="0">
                <a:solidFill>
                  <a:srgbClr val="FFFF00"/>
                </a:solidFill>
              </a:rPr>
              <a:t>t</a:t>
            </a:r>
            <a:r>
              <a:rPr lang="en-US" sz="2800" dirty="0" smtClean="0">
                <a:solidFill>
                  <a:srgbClr val="FFFF00"/>
                </a:solidFill>
              </a:rPr>
              <a:t>he Cosmic Microwave Background</a:t>
            </a:r>
            <a:endParaRPr lang="en-US" sz="2800" dirty="0">
              <a:solidFill>
                <a:srgbClr val="FFFF00"/>
              </a:solidFill>
            </a:endParaRPr>
          </a:p>
        </p:txBody>
      </p:sp>
      <p:pic>
        <p:nvPicPr>
          <p:cNvPr id="3" name="Picture 2" descr="Hu_BmodeGW.pdf"/>
          <p:cNvPicPr>
            <a:picLocks noChangeAspect="1"/>
          </p:cNvPicPr>
          <p:nvPr/>
        </p:nvPicPr>
        <p:blipFill rotWithShape="1">
          <a:blip r:embed="rId3">
            <a:extLst>
              <a:ext uri="{28A0092B-C50C-407E-A947-70E740481C1C}">
                <a14:useLocalDpi xmlns:a14="http://schemas.microsoft.com/office/drawing/2010/main" val="0"/>
              </a:ext>
            </a:extLst>
          </a:blip>
          <a:srcRect t="46109" r="77719" b="16733"/>
          <a:stretch/>
        </p:blipFill>
        <p:spPr>
          <a:xfrm>
            <a:off x="0" y="896880"/>
            <a:ext cx="2573867" cy="2656653"/>
          </a:xfrm>
          <a:prstGeom prst="rect">
            <a:avLst/>
          </a:prstGeom>
        </p:spPr>
      </p:pic>
      <p:pic>
        <p:nvPicPr>
          <p:cNvPr id="4" name="Picture 3" descr="Hu_BmodeGW.pdf"/>
          <p:cNvPicPr>
            <a:picLocks noChangeAspect="1"/>
          </p:cNvPicPr>
          <p:nvPr/>
        </p:nvPicPr>
        <p:blipFill rotWithShape="1">
          <a:blip r:embed="rId3">
            <a:extLst>
              <a:ext uri="{28A0092B-C50C-407E-A947-70E740481C1C}">
                <a14:useLocalDpi xmlns:a14="http://schemas.microsoft.com/office/drawing/2010/main" val="0"/>
              </a:ext>
            </a:extLst>
          </a:blip>
          <a:srcRect l="76140" t="45014" r="1294" b="15841"/>
          <a:stretch/>
        </p:blipFill>
        <p:spPr>
          <a:xfrm>
            <a:off x="6585082" y="332656"/>
            <a:ext cx="2558918" cy="2747226"/>
          </a:xfrm>
          <a:prstGeom prst="rect">
            <a:avLst/>
          </a:prstGeom>
        </p:spPr>
      </p:pic>
      <p:pic>
        <p:nvPicPr>
          <p:cNvPr id="12" name="Picture 11" descr="COrE++.pdf"/>
          <p:cNvPicPr>
            <a:picLocks noChangeAspect="1"/>
          </p:cNvPicPr>
          <p:nvPr/>
        </p:nvPicPr>
        <p:blipFill rotWithShape="1">
          <a:blip r:embed="rId4">
            <a:extLst>
              <a:ext uri="{28A0092B-C50C-407E-A947-70E740481C1C}">
                <a14:useLocalDpi xmlns:a14="http://schemas.microsoft.com/office/drawing/2010/main" val="0"/>
              </a:ext>
            </a:extLst>
          </a:blip>
          <a:srcRect r="9225"/>
          <a:stretch/>
        </p:blipFill>
        <p:spPr>
          <a:xfrm>
            <a:off x="7482584" y="3140969"/>
            <a:ext cx="1663565" cy="1728192"/>
          </a:xfrm>
          <a:prstGeom prst="rect">
            <a:avLst/>
          </a:prstGeom>
        </p:spPr>
      </p:pic>
      <p:pic>
        <p:nvPicPr>
          <p:cNvPr id="13" name="Picture 12" descr="SPTa.pdf"/>
          <p:cNvPicPr>
            <a:picLocks noChangeAspect="1"/>
          </p:cNvPicPr>
          <p:nvPr/>
        </p:nvPicPr>
        <p:blipFill rotWithShape="1">
          <a:blip r:embed="rId5">
            <a:extLst>
              <a:ext uri="{28A0092B-C50C-407E-A947-70E740481C1C}">
                <a14:useLocalDpi xmlns:a14="http://schemas.microsoft.com/office/drawing/2010/main" val="0"/>
              </a:ext>
            </a:extLst>
          </a:blip>
          <a:srcRect l="6840" t="30860" r="25111" b="21094"/>
          <a:stretch/>
        </p:blipFill>
        <p:spPr>
          <a:xfrm>
            <a:off x="3491880" y="4923031"/>
            <a:ext cx="2016224" cy="1513431"/>
          </a:xfrm>
          <a:prstGeom prst="rect">
            <a:avLst/>
          </a:prstGeom>
        </p:spPr>
      </p:pic>
      <p:pic>
        <p:nvPicPr>
          <p:cNvPr id="14" name="Picture 13" descr="ACTPol.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4941168"/>
            <a:ext cx="1920932" cy="1296144"/>
          </a:xfrm>
          <a:prstGeom prst="rect">
            <a:avLst/>
          </a:prstGeom>
        </p:spPr>
      </p:pic>
      <p:pic>
        <p:nvPicPr>
          <p:cNvPr id="15" name="Picture 14" descr="SPIDER.pdf"/>
          <p:cNvPicPr>
            <a:picLocks noChangeAspect="1"/>
          </p:cNvPicPr>
          <p:nvPr/>
        </p:nvPicPr>
        <p:blipFill rotWithShape="1">
          <a:blip r:embed="rId7">
            <a:extLst>
              <a:ext uri="{28A0092B-C50C-407E-A947-70E740481C1C}">
                <a14:useLocalDpi xmlns:a14="http://schemas.microsoft.com/office/drawing/2010/main" val="0"/>
              </a:ext>
            </a:extLst>
          </a:blip>
          <a:srcRect r="4858"/>
          <a:stretch/>
        </p:blipFill>
        <p:spPr>
          <a:xfrm>
            <a:off x="7516928" y="4986390"/>
            <a:ext cx="1607684" cy="1250922"/>
          </a:xfrm>
          <a:prstGeom prst="rect">
            <a:avLst/>
          </a:prstGeom>
        </p:spPr>
      </p:pic>
      <p:sp>
        <p:nvSpPr>
          <p:cNvPr id="7" name="TextBox 6"/>
          <p:cNvSpPr txBox="1"/>
          <p:nvPr/>
        </p:nvSpPr>
        <p:spPr>
          <a:xfrm>
            <a:off x="-27797" y="5445224"/>
            <a:ext cx="3646526" cy="400110"/>
          </a:xfrm>
          <a:prstGeom prst="rect">
            <a:avLst/>
          </a:prstGeom>
          <a:noFill/>
        </p:spPr>
        <p:txBody>
          <a:bodyPr wrap="none" rtlCol="0">
            <a:spAutoFit/>
          </a:bodyPr>
          <a:lstStyle/>
          <a:p>
            <a:r>
              <a:rPr lang="en-US" sz="2000" dirty="0">
                <a:solidFill>
                  <a:srgbClr val="FFFF00"/>
                </a:solidFill>
              </a:rPr>
              <a:t>g</a:t>
            </a:r>
            <a:r>
              <a:rPr lang="en-US" sz="2000" dirty="0" smtClean="0">
                <a:solidFill>
                  <a:srgbClr val="FFFF00"/>
                </a:solidFill>
              </a:rPr>
              <a:t>round/balloon experiments 2020</a:t>
            </a:r>
            <a:endParaRPr lang="en-US" sz="2000" dirty="0">
              <a:solidFill>
                <a:srgbClr val="FFFF00"/>
              </a:solidFill>
            </a:endParaRPr>
          </a:p>
        </p:txBody>
      </p:sp>
      <p:sp>
        <p:nvSpPr>
          <p:cNvPr id="16" name="TextBox 15"/>
          <p:cNvSpPr txBox="1"/>
          <p:nvPr/>
        </p:nvSpPr>
        <p:spPr>
          <a:xfrm>
            <a:off x="3491880" y="5013176"/>
            <a:ext cx="1143014" cy="307777"/>
          </a:xfrm>
          <a:prstGeom prst="rect">
            <a:avLst/>
          </a:prstGeom>
          <a:noFill/>
        </p:spPr>
        <p:txBody>
          <a:bodyPr wrap="square" rtlCol="0">
            <a:spAutoFit/>
          </a:bodyPr>
          <a:lstStyle/>
          <a:p>
            <a:r>
              <a:rPr lang="en-US" dirty="0" smtClean="0">
                <a:solidFill>
                  <a:srgbClr val="FFFF00"/>
                </a:solidFill>
              </a:rPr>
              <a:t>South Pole</a:t>
            </a:r>
            <a:endParaRPr lang="en-US" dirty="0">
              <a:solidFill>
                <a:srgbClr val="FFFF00"/>
              </a:solidFill>
            </a:endParaRPr>
          </a:p>
        </p:txBody>
      </p:sp>
      <p:sp>
        <p:nvSpPr>
          <p:cNvPr id="17" name="TextBox 16"/>
          <p:cNvSpPr txBox="1"/>
          <p:nvPr/>
        </p:nvSpPr>
        <p:spPr>
          <a:xfrm>
            <a:off x="5796136" y="5013176"/>
            <a:ext cx="1009261" cy="369332"/>
          </a:xfrm>
          <a:prstGeom prst="rect">
            <a:avLst/>
          </a:prstGeom>
          <a:noFill/>
        </p:spPr>
        <p:txBody>
          <a:bodyPr wrap="none" rtlCol="0">
            <a:spAutoFit/>
          </a:bodyPr>
          <a:lstStyle/>
          <a:p>
            <a:r>
              <a:rPr lang="en-US" dirty="0" smtClean="0">
                <a:solidFill>
                  <a:srgbClr val="FFFF00"/>
                </a:solidFill>
              </a:rPr>
              <a:t>Atacama</a:t>
            </a:r>
            <a:endParaRPr lang="en-US" dirty="0">
              <a:solidFill>
                <a:srgbClr val="FFFF00"/>
              </a:solidFill>
            </a:endParaRPr>
          </a:p>
        </p:txBody>
      </p:sp>
      <p:pic>
        <p:nvPicPr>
          <p:cNvPr id="18" name="Picture 17" descr="WMAPsphere.pdf"/>
          <p:cNvPicPr>
            <a:picLocks noChangeAspect="1"/>
          </p:cNvPicPr>
          <p:nvPr/>
        </p:nvPicPr>
        <p:blipFill rotWithShape="1">
          <a:blip r:embed="rId8">
            <a:extLst>
              <a:ext uri="{28A0092B-C50C-407E-A947-70E740481C1C}">
                <a14:useLocalDpi xmlns:a14="http://schemas.microsoft.com/office/drawing/2010/main" val="0"/>
              </a:ext>
            </a:extLst>
          </a:blip>
          <a:srcRect t="8381"/>
          <a:stretch/>
        </p:blipFill>
        <p:spPr>
          <a:xfrm>
            <a:off x="2699792" y="980727"/>
            <a:ext cx="2952328" cy="2827455"/>
          </a:xfrm>
          <a:prstGeom prst="rect">
            <a:avLst/>
          </a:prstGeom>
        </p:spPr>
      </p:pic>
      <p:sp>
        <p:nvSpPr>
          <p:cNvPr id="19" name="TextBox 18"/>
          <p:cNvSpPr txBox="1"/>
          <p:nvPr/>
        </p:nvSpPr>
        <p:spPr>
          <a:xfrm>
            <a:off x="467544" y="6226064"/>
            <a:ext cx="6991968" cy="646331"/>
          </a:xfrm>
          <a:prstGeom prst="rect">
            <a:avLst/>
          </a:prstGeom>
          <a:noFill/>
        </p:spPr>
        <p:txBody>
          <a:bodyPr wrap="none" rtlCol="0">
            <a:spAutoFit/>
          </a:bodyPr>
          <a:lstStyle/>
          <a:p>
            <a:r>
              <a:rPr lang="en-US" sz="3600" dirty="0" smtClean="0">
                <a:solidFill>
                  <a:srgbClr val="FFFF00"/>
                </a:solidFill>
              </a:rPr>
              <a:t>But there is no guarantee of a signal!</a:t>
            </a:r>
            <a:endParaRPr lang="en-US" sz="3600" dirty="0">
              <a:solidFill>
                <a:srgbClr val="FFFF00"/>
              </a:solidFill>
            </a:endParaRPr>
          </a:p>
        </p:txBody>
      </p:sp>
      <p:pic>
        <p:nvPicPr>
          <p:cNvPr id="6" name="Picture 5" descr="LiteBIRD.pdf"/>
          <p:cNvPicPr>
            <a:picLocks noChangeAspect="1"/>
          </p:cNvPicPr>
          <p:nvPr/>
        </p:nvPicPr>
        <p:blipFill rotWithShape="1">
          <a:blip r:embed="rId9">
            <a:extLst>
              <a:ext uri="{28A0092B-C50C-407E-A947-70E740481C1C}">
                <a14:useLocalDpi xmlns:a14="http://schemas.microsoft.com/office/drawing/2010/main" val="0"/>
              </a:ext>
            </a:extLst>
          </a:blip>
          <a:srcRect l="9321" t="5294" r="5180" b="7181"/>
          <a:stretch/>
        </p:blipFill>
        <p:spPr>
          <a:xfrm>
            <a:off x="5292080" y="2924944"/>
            <a:ext cx="2160240" cy="2079027"/>
          </a:xfrm>
          <a:prstGeom prst="rect">
            <a:avLst/>
          </a:prstGeom>
        </p:spPr>
      </p:pic>
      <p:sp>
        <p:nvSpPr>
          <p:cNvPr id="9" name="TextBox 8"/>
          <p:cNvSpPr txBox="1"/>
          <p:nvPr/>
        </p:nvSpPr>
        <p:spPr>
          <a:xfrm>
            <a:off x="7020272" y="404664"/>
            <a:ext cx="1524351" cy="369332"/>
          </a:xfrm>
          <a:prstGeom prst="rect">
            <a:avLst/>
          </a:prstGeom>
          <a:noFill/>
        </p:spPr>
        <p:txBody>
          <a:bodyPr wrap="none" rtlCol="0">
            <a:spAutoFit/>
          </a:bodyPr>
          <a:lstStyle/>
          <a:p>
            <a:r>
              <a:rPr lang="en-US" sz="1800" dirty="0" smtClean="0"/>
              <a:t>Gravity waves</a:t>
            </a:r>
            <a:endParaRPr lang="en-US" sz="1800" dirty="0"/>
          </a:p>
        </p:txBody>
      </p:sp>
      <p:sp>
        <p:nvSpPr>
          <p:cNvPr id="20" name="TextBox 19"/>
          <p:cNvSpPr txBox="1"/>
          <p:nvPr/>
        </p:nvSpPr>
        <p:spPr>
          <a:xfrm>
            <a:off x="323528" y="1052736"/>
            <a:ext cx="2050261" cy="369332"/>
          </a:xfrm>
          <a:prstGeom prst="rect">
            <a:avLst/>
          </a:prstGeom>
          <a:noFill/>
        </p:spPr>
        <p:txBody>
          <a:bodyPr wrap="none" rtlCol="0">
            <a:spAutoFit/>
          </a:bodyPr>
          <a:lstStyle/>
          <a:p>
            <a:r>
              <a:rPr lang="en-US" sz="1800" dirty="0" smtClean="0"/>
              <a:t>Density fluctuations</a:t>
            </a:r>
            <a:endParaRPr lang="en-US" sz="1800" dirty="0"/>
          </a:p>
        </p:txBody>
      </p:sp>
    </p:spTree>
    <p:extLst>
      <p:ext uri="{BB962C8B-B14F-4D97-AF65-F5344CB8AC3E}">
        <p14:creationId xmlns:p14="http://schemas.microsoft.com/office/powerpoint/2010/main" val="28819751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836712"/>
            <a:ext cx="9036496" cy="4525963"/>
          </a:xfrm>
        </p:spPr>
        <p:txBody>
          <a:bodyPr>
            <a:normAutofit fontScale="92500" lnSpcReduction="20000"/>
          </a:bodyPr>
          <a:lstStyle/>
          <a:p>
            <a:r>
              <a:rPr lang="en-US" sz="8000" dirty="0" smtClean="0">
                <a:solidFill>
                  <a:srgbClr val="000000"/>
                </a:solidFill>
              </a:rPr>
              <a:t>Inflation</a:t>
            </a:r>
          </a:p>
          <a:p>
            <a:r>
              <a:rPr lang="en-US" sz="8000" dirty="0" smtClean="0">
                <a:solidFill>
                  <a:srgbClr val="FFFFFF"/>
                </a:solidFill>
              </a:rPr>
              <a:t>Boltzmann brains</a:t>
            </a:r>
          </a:p>
          <a:p>
            <a:r>
              <a:rPr lang="en-US" sz="8000" dirty="0" smtClean="0">
                <a:solidFill>
                  <a:srgbClr val="000000"/>
                </a:solidFill>
              </a:rPr>
              <a:t>String theory</a:t>
            </a:r>
          </a:p>
          <a:p>
            <a:r>
              <a:rPr lang="en-US" sz="8000" dirty="0">
                <a:solidFill>
                  <a:srgbClr val="000000"/>
                </a:solidFill>
              </a:rPr>
              <a:t>The Multiverse</a:t>
            </a:r>
          </a:p>
          <a:p>
            <a:endParaRPr lang="en-US" sz="8000" dirty="0" smtClean="0">
              <a:solidFill>
                <a:srgbClr val="FFFFFF"/>
              </a:solidFill>
            </a:endParaRPr>
          </a:p>
          <a:p>
            <a:endParaRPr lang="en-US" sz="8000" dirty="0" smtClean="0">
              <a:solidFill>
                <a:srgbClr val="FFFFFF"/>
              </a:solidFill>
            </a:endParaRPr>
          </a:p>
          <a:p>
            <a:endParaRPr lang="en-US" sz="8000" dirty="0"/>
          </a:p>
        </p:txBody>
      </p:sp>
      <p:sp>
        <p:nvSpPr>
          <p:cNvPr id="2" name="Rectangle 1"/>
          <p:cNvSpPr/>
          <p:nvPr/>
        </p:nvSpPr>
        <p:spPr>
          <a:xfrm>
            <a:off x="611560" y="0"/>
            <a:ext cx="6764091" cy="1938992"/>
          </a:xfrm>
          <a:prstGeom prst="rect">
            <a:avLst/>
          </a:prstGeom>
        </p:spPr>
        <p:txBody>
          <a:bodyPr wrap="none">
            <a:spAutoFit/>
          </a:bodyPr>
          <a:lstStyle/>
          <a:p>
            <a:r>
              <a:rPr lang="en-US" sz="4000" dirty="0" smtClean="0"/>
              <a:t>Not only is inflation hard to test</a:t>
            </a:r>
          </a:p>
          <a:p>
            <a:r>
              <a:rPr lang="en-US" sz="4000" dirty="0" smtClean="0"/>
              <a:t>But it has problems, such as</a:t>
            </a:r>
          </a:p>
          <a:p>
            <a:r>
              <a:rPr lang="en-US" sz="4000" dirty="0" smtClean="0"/>
              <a:t> </a:t>
            </a:r>
            <a:endParaRPr lang="en-US" sz="4000" dirty="0"/>
          </a:p>
        </p:txBody>
      </p:sp>
    </p:spTree>
    <p:extLst>
      <p:ext uri="{BB962C8B-B14F-4D97-AF65-F5344CB8AC3E}">
        <p14:creationId xmlns:p14="http://schemas.microsoft.com/office/powerpoint/2010/main" val="17583475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ltzmannTombstone.pdf"/>
          <p:cNvPicPr>
            <a:picLocks noChangeAspect="1"/>
          </p:cNvPicPr>
          <p:nvPr/>
        </p:nvPicPr>
        <p:blipFill rotWithShape="1">
          <a:blip r:embed="rId2">
            <a:extLst>
              <a:ext uri="{28A0092B-C50C-407E-A947-70E740481C1C}">
                <a14:useLocalDpi xmlns:a14="http://schemas.microsoft.com/office/drawing/2010/main" val="0"/>
              </a:ext>
            </a:extLst>
          </a:blip>
          <a:srcRect t="6404" r="4716" b="7875"/>
          <a:stretch/>
        </p:blipFill>
        <p:spPr>
          <a:xfrm>
            <a:off x="-1" y="0"/>
            <a:ext cx="5727047" cy="6858000"/>
          </a:xfrm>
          <a:prstGeom prst="rect">
            <a:avLst/>
          </a:prstGeom>
        </p:spPr>
      </p:pic>
      <p:pic>
        <p:nvPicPr>
          <p:cNvPr id="6" name="Picture 5" descr="Boltzmann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729" y="0"/>
            <a:ext cx="3444271" cy="4293096"/>
          </a:xfrm>
          <a:prstGeom prst="rect">
            <a:avLst/>
          </a:prstGeom>
        </p:spPr>
      </p:pic>
      <p:sp>
        <p:nvSpPr>
          <p:cNvPr id="7" name="TextBox 6"/>
          <p:cNvSpPr txBox="1"/>
          <p:nvPr/>
        </p:nvSpPr>
        <p:spPr>
          <a:xfrm>
            <a:off x="827584" y="620688"/>
            <a:ext cx="3616269" cy="369332"/>
          </a:xfrm>
          <a:prstGeom prst="rect">
            <a:avLst/>
          </a:prstGeom>
          <a:noFill/>
        </p:spPr>
        <p:txBody>
          <a:bodyPr wrap="none" rtlCol="0">
            <a:spAutoFit/>
          </a:bodyPr>
          <a:lstStyle/>
          <a:p>
            <a:r>
              <a:rPr lang="en-US" sz="1800" b="1" dirty="0" smtClean="0"/>
              <a:t>Entropy =k log  (Number of states)</a:t>
            </a:r>
            <a:endParaRPr lang="en-US" sz="1800" b="1" dirty="0"/>
          </a:p>
        </p:txBody>
      </p:sp>
      <p:sp>
        <p:nvSpPr>
          <p:cNvPr id="2" name="TextBox 1"/>
          <p:cNvSpPr txBox="1"/>
          <p:nvPr/>
        </p:nvSpPr>
        <p:spPr>
          <a:xfrm>
            <a:off x="5724128" y="4293096"/>
            <a:ext cx="3219476" cy="707886"/>
          </a:xfrm>
          <a:prstGeom prst="rect">
            <a:avLst/>
          </a:prstGeom>
          <a:noFill/>
        </p:spPr>
        <p:txBody>
          <a:bodyPr wrap="none" rtlCol="0">
            <a:spAutoFit/>
          </a:bodyPr>
          <a:lstStyle/>
          <a:p>
            <a:r>
              <a:rPr lang="en-US" sz="2000" dirty="0" smtClean="0"/>
              <a:t>Ludwig Boltzmann</a:t>
            </a:r>
          </a:p>
          <a:p>
            <a:r>
              <a:rPr lang="en-US" sz="2000" dirty="0" smtClean="0"/>
              <a:t>Austrian physicist 1844-1906</a:t>
            </a:r>
            <a:endParaRPr lang="en-US" sz="2000" dirty="0"/>
          </a:p>
        </p:txBody>
      </p:sp>
    </p:spTree>
    <p:extLst>
      <p:ext uri="{BB962C8B-B14F-4D97-AF65-F5344CB8AC3E}">
        <p14:creationId xmlns:p14="http://schemas.microsoft.com/office/powerpoint/2010/main" val="865352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859"/>
            <a:ext cx="8964488" cy="1785104"/>
          </a:xfrm>
          <a:prstGeom prst="rect">
            <a:avLst/>
          </a:prstGeom>
        </p:spPr>
        <p:txBody>
          <a:bodyPr wrap="square">
            <a:spAutoFit/>
          </a:bodyPr>
          <a:lstStyle/>
          <a:p>
            <a:r>
              <a:rPr lang="en-US" sz="4400" dirty="0" smtClean="0">
                <a:solidFill>
                  <a:srgbClr val="FFFF00"/>
                </a:solidFill>
              </a:rPr>
              <a:t>The 2</a:t>
            </a:r>
            <a:r>
              <a:rPr lang="en-US" sz="4400" baseline="30000" dirty="0" smtClean="0">
                <a:solidFill>
                  <a:srgbClr val="FFFF00"/>
                </a:solidFill>
              </a:rPr>
              <a:t>nd</a:t>
            </a:r>
            <a:r>
              <a:rPr lang="en-US" sz="4400" dirty="0" smtClean="0">
                <a:solidFill>
                  <a:srgbClr val="FFFF00"/>
                </a:solidFill>
              </a:rPr>
              <a:t>  </a:t>
            </a:r>
            <a:r>
              <a:rPr lang="en-US" sz="4400" dirty="0">
                <a:solidFill>
                  <a:srgbClr val="FFFF00"/>
                </a:solidFill>
              </a:rPr>
              <a:t>Law of </a:t>
            </a:r>
            <a:r>
              <a:rPr lang="en-US" sz="4400" dirty="0" smtClean="0">
                <a:solidFill>
                  <a:srgbClr val="FFFF00"/>
                </a:solidFill>
              </a:rPr>
              <a:t>Thermodynamics</a:t>
            </a:r>
          </a:p>
          <a:p>
            <a:r>
              <a:rPr lang="en-US" sz="1800" dirty="0" smtClean="0"/>
              <a:t> </a:t>
            </a:r>
          </a:p>
          <a:p>
            <a:r>
              <a:rPr lang="en-US" sz="4800" dirty="0" smtClean="0">
                <a:solidFill>
                  <a:srgbClr val="FFFF00"/>
                </a:solidFill>
              </a:rPr>
              <a:t>Entropy (disorder) cannot </a:t>
            </a:r>
            <a:r>
              <a:rPr lang="en-US" sz="4800" dirty="0">
                <a:solidFill>
                  <a:srgbClr val="FFFF00"/>
                </a:solidFill>
              </a:rPr>
              <a:t>decrease </a:t>
            </a:r>
          </a:p>
        </p:txBody>
      </p:sp>
      <p:sp>
        <p:nvSpPr>
          <p:cNvPr id="5" name="TextBox 4"/>
          <p:cNvSpPr txBox="1"/>
          <p:nvPr/>
        </p:nvSpPr>
        <p:spPr>
          <a:xfrm>
            <a:off x="1475656" y="2564904"/>
            <a:ext cx="5290431" cy="584776"/>
          </a:xfrm>
          <a:prstGeom prst="rect">
            <a:avLst/>
          </a:prstGeom>
          <a:noFill/>
        </p:spPr>
        <p:txBody>
          <a:bodyPr wrap="none" rtlCol="0">
            <a:spAutoFit/>
          </a:bodyPr>
          <a:lstStyle/>
          <a:p>
            <a:r>
              <a:rPr lang="en-US" sz="3200" dirty="0" smtClean="0"/>
              <a:t>Fortunately it</a:t>
            </a:r>
            <a:r>
              <a:rPr lang="mr-IN" sz="3200" dirty="0" smtClean="0"/>
              <a:t>’</a:t>
            </a:r>
            <a:r>
              <a:rPr lang="en-US" sz="3200" dirty="0" smtClean="0"/>
              <a:t>s a statistical law    </a:t>
            </a:r>
            <a:endParaRPr lang="en-US" sz="3200" dirty="0"/>
          </a:p>
        </p:txBody>
      </p:sp>
      <p:sp>
        <p:nvSpPr>
          <p:cNvPr id="7" name="TextBox 6"/>
          <p:cNvSpPr txBox="1"/>
          <p:nvPr/>
        </p:nvSpPr>
        <p:spPr>
          <a:xfrm>
            <a:off x="971600" y="3789040"/>
            <a:ext cx="7071167" cy="2585323"/>
          </a:xfrm>
          <a:prstGeom prst="rect">
            <a:avLst/>
          </a:prstGeom>
          <a:noFill/>
        </p:spPr>
        <p:txBody>
          <a:bodyPr wrap="none" rtlCol="0">
            <a:spAutoFit/>
          </a:bodyPr>
          <a:lstStyle/>
          <a:p>
            <a:r>
              <a:rPr lang="en-US" sz="5400" dirty="0"/>
              <a:t>we are very evolved</a:t>
            </a:r>
            <a:r>
              <a:rPr lang="mr-IN" sz="5400" dirty="0"/>
              <a:t>…</a:t>
            </a:r>
            <a:r>
              <a:rPr lang="en-US" sz="5400" dirty="0" smtClean="0"/>
              <a:t>.</a:t>
            </a:r>
          </a:p>
          <a:p>
            <a:r>
              <a:rPr lang="en-US" sz="5400" dirty="0"/>
              <a:t>i</a:t>
            </a:r>
            <a:r>
              <a:rPr lang="en-US" sz="5400" dirty="0" smtClean="0"/>
              <a:t>n a </a:t>
            </a:r>
            <a:r>
              <a:rPr lang="en-US" sz="5400" dirty="0"/>
              <a:t>state of  low entropy</a:t>
            </a:r>
          </a:p>
          <a:p>
            <a:endParaRPr lang="en-US" sz="5400" dirty="0"/>
          </a:p>
        </p:txBody>
      </p:sp>
      <p:sp>
        <p:nvSpPr>
          <p:cNvPr id="9" name="TextBox 8"/>
          <p:cNvSpPr txBox="1"/>
          <p:nvPr/>
        </p:nvSpPr>
        <p:spPr>
          <a:xfrm>
            <a:off x="179512" y="3212976"/>
            <a:ext cx="8211378" cy="523220"/>
          </a:xfrm>
          <a:prstGeom prst="rect">
            <a:avLst/>
          </a:prstGeom>
          <a:noFill/>
        </p:spPr>
        <p:txBody>
          <a:bodyPr wrap="none" rtlCol="0">
            <a:spAutoFit/>
          </a:bodyPr>
          <a:lstStyle/>
          <a:p>
            <a:r>
              <a:rPr lang="en-US" sz="2800" dirty="0" smtClean="0"/>
              <a:t>The universe began in a state o</a:t>
            </a:r>
            <a:r>
              <a:rPr lang="en-US" sz="2800" dirty="0"/>
              <a:t>f</a:t>
            </a:r>
            <a:r>
              <a:rPr lang="en-US" sz="2800" dirty="0" smtClean="0"/>
              <a:t> incredibly high entropy</a:t>
            </a:r>
            <a:endParaRPr lang="en-US" sz="2800" dirty="0"/>
          </a:p>
        </p:txBody>
      </p:sp>
      <p:sp>
        <p:nvSpPr>
          <p:cNvPr id="2" name="TextBox 1"/>
          <p:cNvSpPr txBox="1"/>
          <p:nvPr/>
        </p:nvSpPr>
        <p:spPr>
          <a:xfrm>
            <a:off x="827584" y="5877272"/>
            <a:ext cx="6624029" cy="769441"/>
          </a:xfrm>
          <a:prstGeom prst="rect">
            <a:avLst/>
          </a:prstGeom>
          <a:noFill/>
        </p:spPr>
        <p:txBody>
          <a:bodyPr wrap="none" rtlCol="0">
            <a:spAutoFit/>
          </a:bodyPr>
          <a:lstStyle/>
          <a:p>
            <a:r>
              <a:rPr lang="en-US" sz="4400" dirty="0" smtClean="0">
                <a:solidFill>
                  <a:srgbClr val="FFFF00"/>
                </a:solidFill>
              </a:rPr>
              <a:t>So we are a local fluctuation</a:t>
            </a:r>
            <a:endParaRPr lang="en-US" sz="4400" dirty="0">
              <a:solidFill>
                <a:srgbClr val="FFFF00"/>
              </a:solidFill>
            </a:endParaRPr>
          </a:p>
        </p:txBody>
      </p:sp>
    </p:spTree>
    <p:extLst>
      <p:ext uri="{BB962C8B-B14F-4D97-AF65-F5344CB8AC3E}">
        <p14:creationId xmlns:p14="http://schemas.microsoft.com/office/powerpoint/2010/main" val="1596291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836712"/>
            <a:ext cx="9036496" cy="4525963"/>
          </a:xfrm>
        </p:spPr>
        <p:txBody>
          <a:bodyPr>
            <a:normAutofit fontScale="92500" lnSpcReduction="20000"/>
          </a:bodyPr>
          <a:lstStyle/>
          <a:p>
            <a:r>
              <a:rPr lang="en-US" sz="8000" dirty="0" smtClean="0">
                <a:solidFill>
                  <a:srgbClr val="FFFFFF"/>
                </a:solidFill>
              </a:rPr>
              <a:t>Inflation</a:t>
            </a:r>
          </a:p>
          <a:p>
            <a:r>
              <a:rPr lang="en-US" sz="8000" dirty="0" smtClean="0">
                <a:solidFill>
                  <a:srgbClr val="FFFFFF"/>
                </a:solidFill>
              </a:rPr>
              <a:t>Boltzmann brains</a:t>
            </a:r>
          </a:p>
          <a:p>
            <a:r>
              <a:rPr lang="en-US" sz="8000" dirty="0" smtClean="0">
                <a:solidFill>
                  <a:srgbClr val="FFFFFF"/>
                </a:solidFill>
              </a:rPr>
              <a:t>String theory</a:t>
            </a:r>
          </a:p>
          <a:p>
            <a:r>
              <a:rPr lang="en-US" sz="8000" dirty="0"/>
              <a:t>The Multiverse</a:t>
            </a:r>
          </a:p>
          <a:p>
            <a:endParaRPr lang="en-US" sz="8000" dirty="0" smtClean="0">
              <a:solidFill>
                <a:srgbClr val="FFFFFF"/>
              </a:solidFill>
            </a:endParaRPr>
          </a:p>
          <a:p>
            <a:endParaRPr lang="en-US" sz="8000" dirty="0" smtClean="0">
              <a:solidFill>
                <a:srgbClr val="FFFFFF"/>
              </a:solidFill>
            </a:endParaRPr>
          </a:p>
          <a:p>
            <a:endParaRPr lang="en-US" sz="8000" dirty="0"/>
          </a:p>
        </p:txBody>
      </p:sp>
    </p:spTree>
    <p:extLst>
      <p:ext uri="{BB962C8B-B14F-4D97-AF65-F5344CB8AC3E}">
        <p14:creationId xmlns:p14="http://schemas.microsoft.com/office/powerpoint/2010/main" val="18448302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5" name="Content Placeholder 4" descr="pendulum .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787" t="7523" r="19986" b="7523"/>
          <a:stretch/>
        </p:blipFill>
        <p:spPr>
          <a:xfrm>
            <a:off x="-15139" y="2204864"/>
            <a:ext cx="3115733" cy="2548880"/>
          </a:xfrm>
        </p:spPr>
      </p:pic>
      <p:sp>
        <p:nvSpPr>
          <p:cNvPr id="4" name="TextBox 3"/>
          <p:cNvSpPr txBox="1"/>
          <p:nvPr/>
        </p:nvSpPr>
        <p:spPr>
          <a:xfrm>
            <a:off x="1907704" y="0"/>
            <a:ext cx="5497168" cy="769441"/>
          </a:xfrm>
          <a:prstGeom prst="rect">
            <a:avLst/>
          </a:prstGeom>
          <a:noFill/>
        </p:spPr>
        <p:txBody>
          <a:bodyPr wrap="none" rtlCol="0">
            <a:spAutoFit/>
          </a:bodyPr>
          <a:lstStyle/>
          <a:p>
            <a:r>
              <a:rPr lang="en-US" sz="4400" dirty="0" smtClean="0"/>
              <a:t>Entropy is time’s arrow</a:t>
            </a:r>
            <a:endParaRPr lang="en-US" sz="4400" dirty="0"/>
          </a:p>
        </p:txBody>
      </p:sp>
      <p:pic>
        <p:nvPicPr>
          <p:cNvPr id="9" name="Picture 8" descr="magritteLaTrahison des Images.pdf"/>
          <p:cNvPicPr>
            <a:picLocks noChangeAspect="1"/>
          </p:cNvPicPr>
          <p:nvPr/>
        </p:nvPicPr>
        <p:blipFill rotWithShape="1">
          <a:blip r:embed="rId3">
            <a:extLst>
              <a:ext uri="{28A0092B-C50C-407E-A947-70E740481C1C}">
                <a14:useLocalDpi xmlns:a14="http://schemas.microsoft.com/office/drawing/2010/main" val="0"/>
              </a:ext>
            </a:extLst>
          </a:blip>
          <a:srcRect l="5003" t="3209" r="5172" b="23211"/>
          <a:stretch/>
        </p:blipFill>
        <p:spPr>
          <a:xfrm>
            <a:off x="3555763" y="2204864"/>
            <a:ext cx="5558977" cy="4501563"/>
          </a:xfrm>
          <a:prstGeom prst="rect">
            <a:avLst/>
          </a:prstGeom>
        </p:spPr>
      </p:pic>
      <p:sp>
        <p:nvSpPr>
          <p:cNvPr id="10" name="TextBox 9"/>
          <p:cNvSpPr txBox="1"/>
          <p:nvPr/>
        </p:nvSpPr>
        <p:spPr>
          <a:xfrm>
            <a:off x="5652120" y="2492896"/>
            <a:ext cx="1216649" cy="307777"/>
          </a:xfrm>
          <a:prstGeom prst="rect">
            <a:avLst/>
          </a:prstGeom>
          <a:noFill/>
        </p:spPr>
        <p:txBody>
          <a:bodyPr wrap="none" rtlCol="0">
            <a:spAutoFit/>
          </a:bodyPr>
          <a:lstStyle/>
          <a:p>
            <a:r>
              <a:rPr lang="en-US" dirty="0" smtClean="0"/>
              <a:t>Rene Magritte</a:t>
            </a:r>
            <a:endParaRPr lang="en-US" dirty="0"/>
          </a:p>
        </p:txBody>
      </p:sp>
      <p:sp>
        <p:nvSpPr>
          <p:cNvPr id="12" name="TextBox 11"/>
          <p:cNvSpPr txBox="1"/>
          <p:nvPr/>
        </p:nvSpPr>
        <p:spPr>
          <a:xfrm>
            <a:off x="31936" y="692696"/>
            <a:ext cx="9112064" cy="646331"/>
          </a:xfrm>
          <a:prstGeom prst="rect">
            <a:avLst/>
          </a:prstGeom>
          <a:noFill/>
        </p:spPr>
        <p:txBody>
          <a:bodyPr wrap="none" rtlCol="0">
            <a:spAutoFit/>
          </a:bodyPr>
          <a:lstStyle/>
          <a:p>
            <a:r>
              <a:rPr lang="en-US" sz="3600" dirty="0" smtClean="0">
                <a:solidFill>
                  <a:schemeClr val="bg1"/>
                </a:solidFill>
              </a:rPr>
              <a:t>Entropy measures the number of states =k log N</a:t>
            </a:r>
            <a:endParaRPr lang="en-US" sz="3600" dirty="0">
              <a:solidFill>
                <a:schemeClr val="bg1"/>
              </a:solidFill>
            </a:endParaRPr>
          </a:p>
        </p:txBody>
      </p:sp>
      <p:sp>
        <p:nvSpPr>
          <p:cNvPr id="13" name="TextBox 12"/>
          <p:cNvSpPr txBox="1"/>
          <p:nvPr/>
        </p:nvSpPr>
        <p:spPr>
          <a:xfrm>
            <a:off x="0" y="1340768"/>
            <a:ext cx="4173857" cy="584776"/>
          </a:xfrm>
          <a:prstGeom prst="rect">
            <a:avLst/>
          </a:prstGeom>
          <a:noFill/>
        </p:spPr>
        <p:txBody>
          <a:bodyPr wrap="square" rtlCol="0">
            <a:spAutoFit/>
          </a:bodyPr>
          <a:lstStyle/>
          <a:p>
            <a:r>
              <a:rPr lang="en-US" sz="3200" dirty="0" err="1" smtClean="0">
                <a:solidFill>
                  <a:srgbClr val="000000"/>
                </a:solidFill>
              </a:rPr>
              <a:t>Organisation</a:t>
            </a:r>
            <a:r>
              <a:rPr lang="en-US" sz="3200" dirty="0" smtClean="0">
                <a:solidFill>
                  <a:srgbClr val="000000"/>
                </a:solidFill>
              </a:rPr>
              <a:t> reduces  N</a:t>
            </a:r>
            <a:endParaRPr lang="en-US" sz="3200" dirty="0">
              <a:solidFill>
                <a:srgbClr val="000000"/>
              </a:solidFill>
            </a:endParaRPr>
          </a:p>
        </p:txBody>
      </p:sp>
      <p:sp>
        <p:nvSpPr>
          <p:cNvPr id="3" name="TextBox 2"/>
          <p:cNvSpPr txBox="1"/>
          <p:nvPr/>
        </p:nvSpPr>
        <p:spPr>
          <a:xfrm>
            <a:off x="827584" y="4725144"/>
            <a:ext cx="1959942" cy="461665"/>
          </a:xfrm>
          <a:prstGeom prst="rect">
            <a:avLst/>
          </a:prstGeom>
          <a:noFill/>
        </p:spPr>
        <p:txBody>
          <a:bodyPr wrap="none" rtlCol="0">
            <a:spAutoFit/>
          </a:bodyPr>
          <a:lstStyle/>
          <a:p>
            <a:r>
              <a:rPr lang="en-US" sz="2400" dirty="0" smtClean="0"/>
              <a:t>Time’s arrow?</a:t>
            </a:r>
            <a:endParaRPr lang="en-US" sz="2400" dirty="0"/>
          </a:p>
        </p:txBody>
      </p:sp>
    </p:spTree>
    <p:extLst>
      <p:ext uri="{BB962C8B-B14F-4D97-AF65-F5344CB8AC3E}">
        <p14:creationId xmlns:p14="http://schemas.microsoft.com/office/powerpoint/2010/main" val="277605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48"/>
            <a:ext cx="9144000" cy="1143000"/>
          </a:xfrm>
        </p:spPr>
        <p:txBody>
          <a:bodyPr>
            <a:normAutofit fontScale="90000"/>
          </a:bodyPr>
          <a:lstStyle/>
          <a:p>
            <a:r>
              <a:rPr lang="en-US" dirty="0" smtClean="0"/>
              <a:t>The observed universe is  a rare fluctuation</a:t>
            </a:r>
            <a:endParaRPr lang="en-US" dirty="0"/>
          </a:p>
        </p:txBody>
      </p:sp>
      <p:sp>
        <p:nvSpPr>
          <p:cNvPr id="3" name="Content Placeholder 2"/>
          <p:cNvSpPr>
            <a:spLocks noGrp="1"/>
          </p:cNvSpPr>
          <p:nvPr>
            <p:ph idx="1"/>
          </p:nvPr>
        </p:nvSpPr>
        <p:spPr>
          <a:xfrm>
            <a:off x="457200" y="1628800"/>
            <a:ext cx="8229600" cy="4497363"/>
          </a:xfrm>
        </p:spPr>
        <p:txBody>
          <a:bodyPr/>
          <a:lstStyle/>
          <a:p>
            <a:r>
              <a:rPr lang="en-US" i="1" dirty="0"/>
              <a:t>The most likely fluctuation consistent with everything you know is simply your brain (complete with </a:t>
            </a:r>
            <a:r>
              <a:rPr lang="en-US" i="1" dirty="0" smtClean="0"/>
              <a:t>memories</a:t>
            </a:r>
            <a:r>
              <a:rPr lang="mr-IN" i="1" dirty="0" smtClean="0"/>
              <a:t>…</a:t>
            </a:r>
            <a:r>
              <a:rPr lang="en-US" i="1" dirty="0" smtClean="0"/>
              <a:t>)  </a:t>
            </a:r>
            <a:r>
              <a:rPr lang="en-US" i="1" dirty="0"/>
              <a:t>fluctuating briefly out of chaos and then immediately</a:t>
            </a:r>
            <a:endParaRPr lang="en-US" dirty="0"/>
          </a:p>
          <a:p>
            <a:pPr marL="0" indent="0">
              <a:buNone/>
            </a:pPr>
            <a:r>
              <a:rPr lang="en-US" i="1" dirty="0" smtClean="0"/>
              <a:t>    equilibrating </a:t>
            </a:r>
            <a:r>
              <a:rPr lang="en-US" i="1" dirty="0"/>
              <a:t>back into chaos again</a:t>
            </a:r>
            <a:r>
              <a:rPr lang="en-US" i="1" dirty="0" smtClean="0"/>
              <a:t>.</a:t>
            </a:r>
            <a:endParaRPr lang="en-US" dirty="0"/>
          </a:p>
          <a:p>
            <a:pPr marL="0" indent="0">
              <a:buNone/>
            </a:pPr>
            <a:r>
              <a:rPr lang="en-US" sz="1400" dirty="0"/>
              <a:t>A. Albrecht and  L. </a:t>
            </a:r>
            <a:r>
              <a:rPr lang="en-US" sz="1400" dirty="0" err="1"/>
              <a:t>Sorbo</a:t>
            </a:r>
            <a:r>
              <a:rPr lang="en-US" sz="1400" dirty="0"/>
              <a:t> (2004)</a:t>
            </a:r>
          </a:p>
          <a:p>
            <a:endParaRPr lang="en-US" dirty="0"/>
          </a:p>
        </p:txBody>
      </p:sp>
      <p:sp>
        <p:nvSpPr>
          <p:cNvPr id="4" name="TextBox 3"/>
          <p:cNvSpPr txBox="1"/>
          <p:nvPr/>
        </p:nvSpPr>
        <p:spPr>
          <a:xfrm>
            <a:off x="-108520" y="5013176"/>
            <a:ext cx="9591738" cy="1384995"/>
          </a:xfrm>
          <a:prstGeom prst="rect">
            <a:avLst/>
          </a:prstGeom>
          <a:noFill/>
        </p:spPr>
        <p:txBody>
          <a:bodyPr wrap="none" rtlCol="0">
            <a:spAutoFit/>
          </a:bodyPr>
          <a:lstStyle/>
          <a:p>
            <a:r>
              <a:rPr lang="en-US" sz="2800" dirty="0" smtClean="0"/>
              <a:t>Here’s an example. The kids’ bedroom gets messier and messier.</a:t>
            </a:r>
          </a:p>
          <a:p>
            <a:r>
              <a:rPr lang="en-US" sz="2800" dirty="0" smtClean="0"/>
              <a:t>But wait long enough, just by chance, they’ll throw all the mess</a:t>
            </a:r>
          </a:p>
          <a:p>
            <a:r>
              <a:rPr lang="en-US" sz="2800" dirty="0" smtClean="0"/>
              <a:t>into the cupboard. It</a:t>
            </a:r>
            <a:r>
              <a:rPr lang="mr-IN" sz="2800" dirty="0" smtClean="0"/>
              <a:t>’</a:t>
            </a:r>
            <a:r>
              <a:rPr lang="en-US" sz="2800" dirty="0" smtClean="0"/>
              <a:t>s a very, very  rare event!</a:t>
            </a:r>
            <a:endParaRPr lang="en-US" sz="2800" dirty="0"/>
          </a:p>
        </p:txBody>
      </p:sp>
    </p:spTree>
    <p:extLst>
      <p:ext uri="{BB962C8B-B14F-4D97-AF65-F5344CB8AC3E}">
        <p14:creationId xmlns:p14="http://schemas.microsoft.com/office/powerpoint/2010/main" val="1213596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648"/>
            <a:ext cx="8229600" cy="1143000"/>
          </a:xfrm>
        </p:spPr>
        <p:txBody>
          <a:bodyPr>
            <a:normAutofit/>
          </a:bodyPr>
          <a:lstStyle/>
          <a:p>
            <a:r>
              <a:rPr lang="en-US" dirty="0" smtClean="0"/>
              <a:t>Boltzmann’s  paradox</a:t>
            </a:r>
            <a:endParaRPr lang="en-US" dirty="0"/>
          </a:p>
        </p:txBody>
      </p:sp>
      <p:sp>
        <p:nvSpPr>
          <p:cNvPr id="3" name="Content Placeholder 2"/>
          <p:cNvSpPr>
            <a:spLocks noGrp="1"/>
          </p:cNvSpPr>
          <p:nvPr>
            <p:ph idx="1"/>
          </p:nvPr>
        </p:nvSpPr>
        <p:spPr>
          <a:xfrm>
            <a:off x="11996" y="1124744"/>
            <a:ext cx="9132003" cy="4525963"/>
          </a:xfrm>
        </p:spPr>
        <p:txBody>
          <a:bodyPr/>
          <a:lstStyle/>
          <a:p>
            <a:pPr marL="0" indent="0">
              <a:buNone/>
            </a:pPr>
            <a:r>
              <a:rPr lang="en-US" dirty="0"/>
              <a:t>The infinite universe should be teeming with Boltzmann brains that come and go in an instant.  </a:t>
            </a:r>
            <a:r>
              <a:rPr lang="en-US" dirty="0" smtClean="0"/>
              <a:t>We, the earth, the stars,  </a:t>
            </a:r>
            <a:r>
              <a:rPr lang="en-US" dirty="0"/>
              <a:t>are incredibly </a:t>
            </a:r>
            <a:r>
              <a:rPr lang="en-US" dirty="0" smtClean="0"/>
              <a:t>more unlikely. </a:t>
            </a:r>
          </a:p>
          <a:p>
            <a:pPr marL="0" indent="0">
              <a:buNone/>
            </a:pPr>
            <a:r>
              <a:rPr lang="en-US" dirty="0" smtClean="0">
                <a:solidFill>
                  <a:srgbClr val="FFFF00"/>
                </a:solidFill>
              </a:rPr>
              <a:t>A problem for eternal inflation and the multiverse</a:t>
            </a:r>
            <a:endParaRPr lang="en-US" dirty="0">
              <a:solidFill>
                <a:srgbClr val="FFFF00"/>
              </a:solidFill>
            </a:endParaRPr>
          </a:p>
        </p:txBody>
      </p:sp>
      <p:pic>
        <p:nvPicPr>
          <p:cNvPr id="4" name="Picture 3" descr="BoltzmannBra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443" y="3632076"/>
            <a:ext cx="4149557" cy="3225924"/>
          </a:xfrm>
          <a:prstGeom prst="rect">
            <a:avLst/>
          </a:prstGeom>
        </p:spPr>
      </p:pic>
    </p:spTree>
    <p:extLst>
      <p:ext uri="{BB962C8B-B14F-4D97-AF65-F5344CB8AC3E}">
        <p14:creationId xmlns:p14="http://schemas.microsoft.com/office/powerpoint/2010/main" val="3787885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836712"/>
            <a:ext cx="9036496" cy="4525963"/>
          </a:xfrm>
        </p:spPr>
        <p:txBody>
          <a:bodyPr>
            <a:normAutofit fontScale="92500" lnSpcReduction="20000"/>
          </a:bodyPr>
          <a:lstStyle/>
          <a:p>
            <a:r>
              <a:rPr lang="en-US" sz="8000" dirty="0" smtClean="0">
                <a:solidFill>
                  <a:srgbClr val="000000"/>
                </a:solidFill>
              </a:rPr>
              <a:t>Inflation</a:t>
            </a:r>
          </a:p>
          <a:p>
            <a:r>
              <a:rPr lang="en-US" sz="8000" dirty="0" smtClean="0">
                <a:solidFill>
                  <a:schemeClr val="bg1"/>
                </a:solidFill>
              </a:rPr>
              <a:t>Boltzmann brains</a:t>
            </a:r>
          </a:p>
          <a:p>
            <a:r>
              <a:rPr lang="en-US" sz="8000" dirty="0" smtClean="0"/>
              <a:t>String theory</a:t>
            </a:r>
          </a:p>
          <a:p>
            <a:r>
              <a:rPr lang="en-US" sz="8000" dirty="0">
                <a:solidFill>
                  <a:srgbClr val="000000"/>
                </a:solidFill>
              </a:rPr>
              <a:t>The Multiverse</a:t>
            </a:r>
          </a:p>
          <a:p>
            <a:endParaRPr lang="en-US" sz="8000" dirty="0" smtClean="0">
              <a:solidFill>
                <a:srgbClr val="FFFFFF"/>
              </a:solidFill>
            </a:endParaRPr>
          </a:p>
          <a:p>
            <a:endParaRPr lang="en-US" sz="8000" dirty="0" smtClean="0">
              <a:solidFill>
                <a:srgbClr val="FFFFFF"/>
              </a:solidFill>
            </a:endParaRPr>
          </a:p>
          <a:p>
            <a:endParaRPr lang="en-US" sz="8000" dirty="0"/>
          </a:p>
        </p:txBody>
      </p:sp>
      <p:sp>
        <p:nvSpPr>
          <p:cNvPr id="2" name="Rectangle 1"/>
          <p:cNvSpPr/>
          <p:nvPr/>
        </p:nvSpPr>
        <p:spPr>
          <a:xfrm>
            <a:off x="1043608" y="6648"/>
            <a:ext cx="3716783" cy="707886"/>
          </a:xfrm>
          <a:prstGeom prst="rect">
            <a:avLst/>
          </a:prstGeom>
        </p:spPr>
        <p:txBody>
          <a:bodyPr wrap="none">
            <a:spAutoFit/>
          </a:bodyPr>
          <a:lstStyle/>
          <a:p>
            <a:r>
              <a:rPr lang="en-US" sz="4000" dirty="0"/>
              <a:t>The final frontier </a:t>
            </a:r>
          </a:p>
        </p:txBody>
      </p:sp>
    </p:spTree>
    <p:extLst>
      <p:ext uri="{BB962C8B-B14F-4D97-AF65-F5344CB8AC3E}">
        <p14:creationId xmlns:p14="http://schemas.microsoft.com/office/powerpoint/2010/main" val="595335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215212" cy="2862322"/>
          </a:xfrm>
          <a:prstGeom prst="rect">
            <a:avLst/>
          </a:prstGeom>
          <a:noFill/>
        </p:spPr>
        <p:txBody>
          <a:bodyPr wrap="none" rtlCol="0">
            <a:spAutoFit/>
          </a:bodyPr>
          <a:lstStyle/>
          <a:p>
            <a:r>
              <a:rPr lang="en-US" sz="6000" dirty="0" smtClean="0"/>
              <a:t>Planck had 3 constants   </a:t>
            </a:r>
          </a:p>
          <a:p>
            <a:r>
              <a:rPr lang="en-US" sz="6000" dirty="0" err="1" smtClean="0"/>
              <a:t>c</a:t>
            </a:r>
            <a:r>
              <a:rPr lang="en-US" sz="2000" dirty="0" err="1" smtClean="0"/>
              <a:t>speed</a:t>
            </a:r>
            <a:r>
              <a:rPr lang="en-US" sz="2000" dirty="0" smtClean="0"/>
              <a:t> of light       </a:t>
            </a:r>
            <a:r>
              <a:rPr lang="en-US" sz="6000" dirty="0" err="1" smtClean="0"/>
              <a:t>G</a:t>
            </a:r>
            <a:r>
              <a:rPr lang="en-US" sz="2000" dirty="0" err="1"/>
              <a:t>N</a:t>
            </a:r>
            <a:r>
              <a:rPr lang="en-US" sz="2000" dirty="0" err="1" smtClean="0"/>
              <a:t>ewton’s</a:t>
            </a:r>
            <a:r>
              <a:rPr lang="en-US" sz="2000" dirty="0" smtClean="0"/>
              <a:t> constant of gravitation </a:t>
            </a:r>
            <a:r>
              <a:rPr lang="en-US" sz="6000" dirty="0" smtClean="0"/>
              <a:t>  </a:t>
            </a:r>
          </a:p>
          <a:p>
            <a:r>
              <a:rPr lang="en-US" sz="6000" dirty="0" err="1" smtClean="0"/>
              <a:t>h</a:t>
            </a:r>
            <a:r>
              <a:rPr lang="en-US" sz="2000" dirty="0" err="1" smtClean="0"/>
              <a:t>Planck’s</a:t>
            </a:r>
            <a:r>
              <a:rPr lang="en-US" sz="2000" dirty="0" smtClean="0"/>
              <a:t> constant</a:t>
            </a:r>
            <a:endParaRPr lang="en-US" sz="2000" dirty="0"/>
          </a:p>
        </p:txBody>
      </p:sp>
      <p:sp>
        <p:nvSpPr>
          <p:cNvPr id="3" name="TextBox 2"/>
          <p:cNvSpPr txBox="1"/>
          <p:nvPr/>
        </p:nvSpPr>
        <p:spPr>
          <a:xfrm>
            <a:off x="-22200" y="4160707"/>
            <a:ext cx="9144000" cy="2677656"/>
          </a:xfrm>
          <a:prstGeom prst="rect">
            <a:avLst/>
          </a:prstGeom>
          <a:noFill/>
        </p:spPr>
        <p:txBody>
          <a:bodyPr wrap="square" rtlCol="0">
            <a:spAutoFit/>
          </a:bodyPr>
          <a:lstStyle/>
          <a:p>
            <a:r>
              <a:rPr lang="en-US" sz="3600" i="1" dirty="0" smtClean="0"/>
              <a:t>These necessarily retain their meaning </a:t>
            </a:r>
          </a:p>
          <a:p>
            <a:r>
              <a:rPr lang="en-US" sz="3600" i="1" dirty="0" smtClean="0"/>
              <a:t>for all times and for all civilizations, </a:t>
            </a:r>
          </a:p>
          <a:p>
            <a:r>
              <a:rPr lang="en-US" sz="3600" i="1" dirty="0" smtClean="0"/>
              <a:t>even extra-terrestrial and non-human ones, </a:t>
            </a:r>
          </a:p>
          <a:p>
            <a:r>
              <a:rPr lang="en-US" sz="3600" i="1" dirty="0" smtClean="0"/>
              <a:t>and can therefore be designated as natural units</a:t>
            </a:r>
          </a:p>
          <a:p>
            <a:r>
              <a:rPr lang="en-US" sz="2400" dirty="0"/>
              <a:t>― Max </a:t>
            </a:r>
            <a:r>
              <a:rPr lang="en-US" sz="2400" dirty="0" smtClean="0"/>
              <a:t>Planck</a:t>
            </a:r>
            <a:endParaRPr lang="en-US" sz="2400" dirty="0"/>
          </a:p>
        </p:txBody>
      </p:sp>
      <p:pic>
        <p:nvPicPr>
          <p:cNvPr id="4" name="Picture 3" descr="Planck.pdf"/>
          <p:cNvPicPr>
            <a:picLocks noChangeAspect="1"/>
          </p:cNvPicPr>
          <p:nvPr/>
        </p:nvPicPr>
        <p:blipFill rotWithShape="1">
          <a:blip r:embed="rId2">
            <a:extLst>
              <a:ext uri="{28A0092B-C50C-407E-A947-70E740481C1C}">
                <a14:useLocalDpi xmlns:a14="http://schemas.microsoft.com/office/drawing/2010/main" val="0"/>
              </a:ext>
            </a:extLst>
          </a:blip>
          <a:srcRect l="9439" t="2181" r="8634" b="22118"/>
          <a:stretch/>
        </p:blipFill>
        <p:spPr>
          <a:xfrm>
            <a:off x="6363245" y="980728"/>
            <a:ext cx="2780755" cy="3312368"/>
          </a:xfrm>
          <a:prstGeom prst="rect">
            <a:avLst/>
          </a:prstGeom>
        </p:spPr>
      </p:pic>
      <p:sp>
        <p:nvSpPr>
          <p:cNvPr id="5" name="TextBox 4"/>
          <p:cNvSpPr txBox="1"/>
          <p:nvPr/>
        </p:nvSpPr>
        <p:spPr>
          <a:xfrm>
            <a:off x="6588224" y="3501008"/>
            <a:ext cx="1806579" cy="923330"/>
          </a:xfrm>
          <a:prstGeom prst="rect">
            <a:avLst/>
          </a:prstGeom>
          <a:noFill/>
        </p:spPr>
        <p:txBody>
          <a:bodyPr wrap="none" rtlCol="0">
            <a:spAutoFit/>
          </a:bodyPr>
          <a:lstStyle/>
          <a:p>
            <a:r>
              <a:rPr lang="en-US" sz="1800" dirty="0" smtClean="0"/>
              <a:t>Max Planck </a:t>
            </a:r>
          </a:p>
          <a:p>
            <a:r>
              <a:rPr lang="en-US" sz="1800" dirty="0" smtClean="0"/>
              <a:t>German physicist</a:t>
            </a:r>
          </a:p>
          <a:p>
            <a:r>
              <a:rPr lang="en-US" sz="1800" dirty="0" smtClean="0"/>
              <a:t>1858-1947</a:t>
            </a:r>
            <a:endParaRPr lang="en-US" sz="1800" dirty="0"/>
          </a:p>
        </p:txBody>
      </p:sp>
    </p:spTree>
    <p:extLst>
      <p:ext uri="{BB962C8B-B14F-4D97-AF65-F5344CB8AC3E}">
        <p14:creationId xmlns:p14="http://schemas.microsoft.com/office/powerpoint/2010/main" val="3365117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0"/>
            <a:ext cx="5224507" cy="1354217"/>
          </a:xfrm>
          <a:prstGeom prst="rect">
            <a:avLst/>
          </a:prstGeom>
          <a:noFill/>
        </p:spPr>
        <p:txBody>
          <a:bodyPr wrap="none" rtlCol="0">
            <a:spAutoFit/>
          </a:bodyPr>
          <a:lstStyle/>
          <a:p>
            <a:r>
              <a:rPr lang="en-US" sz="5400" dirty="0" smtClean="0"/>
              <a:t>The Planck length</a:t>
            </a:r>
          </a:p>
          <a:p>
            <a:endParaRPr lang="en-US" dirty="0"/>
          </a:p>
          <a:p>
            <a:endParaRPr lang="en-US" dirty="0"/>
          </a:p>
        </p:txBody>
      </p:sp>
      <p:sp>
        <p:nvSpPr>
          <p:cNvPr id="3" name="TextBox 2"/>
          <p:cNvSpPr txBox="1"/>
          <p:nvPr/>
        </p:nvSpPr>
        <p:spPr>
          <a:xfrm>
            <a:off x="755576" y="1772816"/>
            <a:ext cx="2448273" cy="1323439"/>
          </a:xfrm>
          <a:prstGeom prst="rect">
            <a:avLst/>
          </a:prstGeom>
          <a:noFill/>
        </p:spPr>
        <p:txBody>
          <a:bodyPr wrap="square" rtlCol="0">
            <a:spAutoFit/>
          </a:bodyPr>
          <a:lstStyle/>
          <a:p>
            <a:r>
              <a:rPr lang="en-US" sz="4000" u="sng" strike="sngStrike" dirty="0" err="1" smtClean="0"/>
              <a:t>h</a:t>
            </a:r>
            <a:r>
              <a:rPr lang="en-US" sz="4000" u="sng" dirty="0" err="1" smtClean="0"/>
              <a:t>G</a:t>
            </a:r>
            <a:endParaRPr lang="en-US" sz="4000" u="sng" dirty="0" smtClean="0"/>
          </a:p>
          <a:p>
            <a:r>
              <a:rPr lang="en-US" sz="4000" dirty="0" smtClean="0"/>
              <a:t>c</a:t>
            </a:r>
            <a:r>
              <a:rPr lang="en-US" sz="4000" baseline="30000" dirty="0" smtClean="0"/>
              <a:t>3</a:t>
            </a:r>
            <a:endParaRPr lang="en-US" sz="4000" baseline="30000" dirty="0"/>
          </a:p>
        </p:txBody>
      </p:sp>
      <p:sp>
        <p:nvSpPr>
          <p:cNvPr id="4" name="Rectangle 3"/>
          <p:cNvSpPr/>
          <p:nvPr/>
        </p:nvSpPr>
        <p:spPr>
          <a:xfrm>
            <a:off x="30088" y="1412776"/>
            <a:ext cx="8699818" cy="1569660"/>
          </a:xfrm>
          <a:prstGeom prst="rect">
            <a:avLst/>
          </a:prstGeom>
        </p:spPr>
        <p:txBody>
          <a:bodyPr wrap="none">
            <a:spAutoFit/>
          </a:bodyPr>
          <a:lstStyle/>
          <a:p>
            <a:r>
              <a:rPr lang="en-US" sz="9600" dirty="0" smtClean="0">
                <a:latin typeface="ＭＳ ゴシック"/>
                <a:ea typeface="ＭＳ ゴシック"/>
                <a:cs typeface="ＭＳ ゴシック"/>
              </a:rPr>
              <a:t>√ </a:t>
            </a:r>
            <a:r>
              <a:rPr lang="en-US" sz="6000" dirty="0" smtClean="0">
                <a:latin typeface="ＭＳ ゴシック"/>
                <a:ea typeface="ＭＳ ゴシック"/>
                <a:cs typeface="ＭＳ ゴシック"/>
              </a:rPr>
              <a:t>=  1.6 ✕ 10</a:t>
            </a:r>
            <a:r>
              <a:rPr lang="en-US" sz="6000" baseline="30000" dirty="0" smtClean="0">
                <a:latin typeface="ＭＳ ゴシック"/>
                <a:ea typeface="ＭＳ ゴシック"/>
                <a:cs typeface="ＭＳ ゴシック"/>
              </a:rPr>
              <a:t>-33  </a:t>
            </a:r>
            <a:r>
              <a:rPr lang="en-US" sz="6000" dirty="0" smtClean="0">
                <a:latin typeface="ＭＳ ゴシック"/>
                <a:ea typeface="ＭＳ ゴシック"/>
                <a:cs typeface="ＭＳ ゴシック"/>
              </a:rPr>
              <a:t>cm</a:t>
            </a:r>
            <a:endParaRPr lang="en-US" sz="6000" dirty="0"/>
          </a:p>
        </p:txBody>
      </p:sp>
      <p:sp>
        <p:nvSpPr>
          <p:cNvPr id="5" name="TextBox 4"/>
          <p:cNvSpPr txBox="1"/>
          <p:nvPr/>
        </p:nvSpPr>
        <p:spPr>
          <a:xfrm>
            <a:off x="0" y="3933056"/>
            <a:ext cx="9396536" cy="2800767"/>
          </a:xfrm>
          <a:prstGeom prst="rect">
            <a:avLst/>
          </a:prstGeom>
          <a:noFill/>
        </p:spPr>
        <p:txBody>
          <a:bodyPr wrap="square" rtlCol="0">
            <a:spAutoFit/>
          </a:bodyPr>
          <a:lstStyle/>
          <a:p>
            <a:r>
              <a:rPr lang="en-US" sz="2800" dirty="0"/>
              <a:t>the higher the energy the smaller the </a:t>
            </a:r>
            <a:r>
              <a:rPr lang="en-US" sz="2800" dirty="0" smtClean="0"/>
              <a:t>scales we probe</a:t>
            </a:r>
          </a:p>
          <a:p>
            <a:endParaRPr lang="en-US" sz="2800" dirty="0"/>
          </a:p>
          <a:p>
            <a:r>
              <a:rPr lang="en-US" sz="2800" dirty="0" smtClean="0"/>
              <a:t>The scale is  small  but we have made amazing progress:</a:t>
            </a:r>
          </a:p>
          <a:p>
            <a:r>
              <a:rPr lang="en-US" sz="2800" dirty="0" smtClean="0"/>
              <a:t>we have gone from atomic scales 10</a:t>
            </a:r>
            <a:r>
              <a:rPr lang="en-US" sz="2800" baseline="30000" dirty="0" smtClean="0"/>
              <a:t>-8</a:t>
            </a:r>
            <a:r>
              <a:rPr lang="en-US" sz="2800" dirty="0" smtClean="0"/>
              <a:t> cm to </a:t>
            </a:r>
          </a:p>
          <a:p>
            <a:r>
              <a:rPr lang="en-US" sz="2800" dirty="0"/>
              <a:t> </a:t>
            </a:r>
            <a:r>
              <a:rPr lang="en-US" sz="2800" dirty="0" smtClean="0"/>
              <a:t>    nuclear collider scales   10</a:t>
            </a:r>
            <a:r>
              <a:rPr lang="en-US" sz="2800" baseline="30000" dirty="0" smtClean="0"/>
              <a:t>-17 </a:t>
            </a:r>
            <a:r>
              <a:rPr lang="en-US" sz="2800" dirty="0" smtClean="0"/>
              <a:t>cm   in a century</a:t>
            </a:r>
          </a:p>
          <a:p>
            <a:r>
              <a:rPr lang="en-US" sz="3600" dirty="0" smtClean="0"/>
              <a:t>The final frontier is the beginning of the universe</a:t>
            </a:r>
            <a:endParaRPr lang="en-US" sz="3600" dirty="0"/>
          </a:p>
        </p:txBody>
      </p:sp>
    </p:spTree>
    <p:extLst>
      <p:ext uri="{BB962C8B-B14F-4D97-AF65-F5344CB8AC3E}">
        <p14:creationId xmlns:p14="http://schemas.microsoft.com/office/powerpoint/2010/main" val="21202248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424" y="116632"/>
            <a:ext cx="9252520" cy="1846659"/>
          </a:xfrm>
          <a:prstGeom prst="rect">
            <a:avLst/>
          </a:prstGeom>
          <a:noFill/>
        </p:spPr>
        <p:txBody>
          <a:bodyPr wrap="square" rtlCol="0">
            <a:spAutoFit/>
          </a:bodyPr>
          <a:lstStyle/>
          <a:p>
            <a:r>
              <a:rPr lang="en-US" sz="3800" dirty="0"/>
              <a:t>N</a:t>
            </a:r>
            <a:r>
              <a:rPr lang="en-US" sz="3800" dirty="0" smtClean="0"/>
              <a:t>eed to unify quantum theory  and gravitation to understand where we came from.</a:t>
            </a:r>
          </a:p>
          <a:p>
            <a:r>
              <a:rPr lang="en-US" sz="3800" dirty="0" smtClean="0"/>
              <a:t>Which brings us to string theory </a:t>
            </a:r>
            <a:endParaRPr lang="en-US" sz="3800" dirty="0"/>
          </a:p>
        </p:txBody>
      </p:sp>
      <p:sp>
        <p:nvSpPr>
          <p:cNvPr id="6" name="TextBox 5"/>
          <p:cNvSpPr txBox="1"/>
          <p:nvPr/>
        </p:nvSpPr>
        <p:spPr>
          <a:xfrm>
            <a:off x="0" y="1988840"/>
            <a:ext cx="8078454" cy="1323439"/>
          </a:xfrm>
          <a:prstGeom prst="rect">
            <a:avLst/>
          </a:prstGeom>
          <a:noFill/>
        </p:spPr>
        <p:txBody>
          <a:bodyPr wrap="none" rtlCol="0">
            <a:spAutoFit/>
          </a:bodyPr>
          <a:lstStyle/>
          <a:p>
            <a:r>
              <a:rPr lang="en-US" sz="4000" dirty="0" smtClean="0"/>
              <a:t>Particles aren’t point-like, </a:t>
            </a:r>
          </a:p>
          <a:p>
            <a:r>
              <a:rPr lang="en-US" sz="4000" dirty="0" smtClean="0"/>
              <a:t>but tiny closed loops in 10 dimensions</a:t>
            </a:r>
            <a:endParaRPr lang="en-US" sz="4000" dirty="0"/>
          </a:p>
        </p:txBody>
      </p:sp>
      <p:pic>
        <p:nvPicPr>
          <p:cNvPr id="7" name="Picture 6" descr="particle:str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8918"/>
            <a:ext cx="5256584" cy="3259082"/>
          </a:xfrm>
          <a:prstGeom prst="rect">
            <a:avLst/>
          </a:prstGeom>
        </p:spPr>
      </p:pic>
      <p:pic>
        <p:nvPicPr>
          <p:cNvPr id="8" name="Picture 7" descr="str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797152"/>
            <a:ext cx="936104" cy="633247"/>
          </a:xfrm>
          <a:prstGeom prst="rect">
            <a:avLst/>
          </a:prstGeom>
        </p:spPr>
      </p:pic>
      <p:pic>
        <p:nvPicPr>
          <p:cNvPr id="9" name="Picture 8" descr="compactific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853" y="3356992"/>
            <a:ext cx="3851920" cy="2607194"/>
          </a:xfrm>
          <a:prstGeom prst="rect">
            <a:avLst/>
          </a:prstGeom>
        </p:spPr>
      </p:pic>
      <p:sp>
        <p:nvSpPr>
          <p:cNvPr id="10" name="TextBox 9"/>
          <p:cNvSpPr txBox="1"/>
          <p:nvPr/>
        </p:nvSpPr>
        <p:spPr>
          <a:xfrm>
            <a:off x="5346566" y="6165304"/>
            <a:ext cx="3797434" cy="584776"/>
          </a:xfrm>
          <a:prstGeom prst="rect">
            <a:avLst/>
          </a:prstGeom>
          <a:noFill/>
        </p:spPr>
        <p:txBody>
          <a:bodyPr wrap="none" rtlCol="0">
            <a:spAutoFit/>
          </a:bodyPr>
          <a:lstStyle/>
          <a:p>
            <a:r>
              <a:rPr lang="en-US" sz="3200" dirty="0" smtClean="0">
                <a:solidFill>
                  <a:srgbClr val="FFFF00"/>
                </a:solidFill>
              </a:rPr>
              <a:t>Scale is Planck length</a:t>
            </a:r>
            <a:endParaRPr lang="en-US" sz="3200" dirty="0">
              <a:solidFill>
                <a:srgbClr val="FFFF00"/>
              </a:solidFill>
            </a:endParaRPr>
          </a:p>
        </p:txBody>
      </p:sp>
    </p:spTree>
    <p:extLst>
      <p:ext uri="{BB962C8B-B14F-4D97-AF65-F5344CB8AC3E}">
        <p14:creationId xmlns:p14="http://schemas.microsoft.com/office/powerpoint/2010/main" val="3280492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769441"/>
          </a:xfrm>
          <a:prstGeom prst="rect">
            <a:avLst/>
          </a:prstGeom>
          <a:noFill/>
        </p:spPr>
        <p:txBody>
          <a:bodyPr wrap="square" rtlCol="0">
            <a:spAutoFit/>
          </a:bodyPr>
          <a:lstStyle/>
          <a:p>
            <a:r>
              <a:rPr lang="en-US" sz="4400" dirty="0" smtClean="0">
                <a:solidFill>
                  <a:srgbClr val="FFFF00"/>
                </a:solidFill>
              </a:rPr>
              <a:t>String theory has been very successful</a:t>
            </a:r>
            <a:endParaRPr lang="en-US" sz="4400" dirty="0">
              <a:solidFill>
                <a:srgbClr val="FFFF00"/>
              </a:solidFill>
            </a:endParaRPr>
          </a:p>
        </p:txBody>
      </p:sp>
      <p:sp>
        <p:nvSpPr>
          <p:cNvPr id="3" name="TextBox 2"/>
          <p:cNvSpPr txBox="1"/>
          <p:nvPr/>
        </p:nvSpPr>
        <p:spPr>
          <a:xfrm>
            <a:off x="-22035" y="2996952"/>
            <a:ext cx="7994496" cy="1200329"/>
          </a:xfrm>
          <a:prstGeom prst="rect">
            <a:avLst/>
          </a:prstGeom>
          <a:noFill/>
        </p:spPr>
        <p:txBody>
          <a:bodyPr wrap="none" rtlCol="0">
            <a:spAutoFit/>
          </a:bodyPr>
          <a:lstStyle/>
          <a:p>
            <a:r>
              <a:rPr lang="en-US" sz="3600" dirty="0" smtClean="0"/>
              <a:t>How could we possibly hope to prove that  </a:t>
            </a:r>
          </a:p>
          <a:p>
            <a:r>
              <a:rPr lang="en-US" sz="3600" dirty="0" smtClean="0"/>
              <a:t> so much tinier strings exist?</a:t>
            </a:r>
            <a:endParaRPr lang="en-US" sz="3600" dirty="0"/>
          </a:p>
        </p:txBody>
      </p:sp>
      <p:sp>
        <p:nvSpPr>
          <p:cNvPr id="4" name="TextBox 3"/>
          <p:cNvSpPr txBox="1"/>
          <p:nvPr/>
        </p:nvSpPr>
        <p:spPr>
          <a:xfrm>
            <a:off x="-7723" y="1700808"/>
            <a:ext cx="8122135" cy="1077218"/>
          </a:xfrm>
          <a:prstGeom prst="rect">
            <a:avLst/>
          </a:prstGeom>
          <a:noFill/>
        </p:spPr>
        <p:txBody>
          <a:bodyPr wrap="none" rtlCol="0">
            <a:spAutoFit/>
          </a:bodyPr>
          <a:lstStyle/>
          <a:p>
            <a:r>
              <a:rPr lang="en-US" sz="3200" dirty="0" smtClean="0">
                <a:solidFill>
                  <a:srgbClr val="FFFF00"/>
                </a:solidFill>
              </a:rPr>
              <a:t>Yet thanks to many applications in everyday life </a:t>
            </a:r>
          </a:p>
          <a:p>
            <a:r>
              <a:rPr lang="en-US" sz="3200" dirty="0" smtClean="0">
                <a:solidFill>
                  <a:srgbClr val="FFFF00"/>
                </a:solidFill>
              </a:rPr>
              <a:t>we are convinced that they exist</a:t>
            </a:r>
            <a:endParaRPr lang="en-US" sz="3200" dirty="0">
              <a:solidFill>
                <a:srgbClr val="FFFF00"/>
              </a:solidFill>
            </a:endParaRPr>
          </a:p>
        </p:txBody>
      </p:sp>
      <p:sp>
        <p:nvSpPr>
          <p:cNvPr id="5" name="TextBox 4"/>
          <p:cNvSpPr txBox="1"/>
          <p:nvPr/>
        </p:nvSpPr>
        <p:spPr>
          <a:xfrm>
            <a:off x="899592" y="980728"/>
            <a:ext cx="5587362" cy="861774"/>
          </a:xfrm>
          <a:prstGeom prst="rect">
            <a:avLst/>
          </a:prstGeom>
          <a:noFill/>
        </p:spPr>
        <p:txBody>
          <a:bodyPr wrap="none" rtlCol="0">
            <a:spAutoFit/>
          </a:bodyPr>
          <a:lstStyle/>
          <a:p>
            <a:r>
              <a:rPr lang="en-US" sz="3600" dirty="0"/>
              <a:t>We can’t see atoms or quarks</a:t>
            </a:r>
          </a:p>
          <a:p>
            <a:endParaRPr lang="en-US" dirty="0"/>
          </a:p>
        </p:txBody>
      </p:sp>
      <p:sp>
        <p:nvSpPr>
          <p:cNvPr id="6" name="TextBox 5"/>
          <p:cNvSpPr txBox="1"/>
          <p:nvPr/>
        </p:nvSpPr>
        <p:spPr>
          <a:xfrm>
            <a:off x="6804248" y="980728"/>
            <a:ext cx="1865648" cy="707886"/>
          </a:xfrm>
          <a:prstGeom prst="rect">
            <a:avLst/>
          </a:prstGeom>
          <a:noFill/>
        </p:spPr>
        <p:txBody>
          <a:bodyPr wrap="none" rtlCol="0">
            <a:spAutoFit/>
          </a:bodyPr>
          <a:lstStyle/>
          <a:p>
            <a:r>
              <a:rPr lang="en-US" sz="4000" dirty="0" smtClean="0"/>
              <a:t>10</a:t>
            </a:r>
            <a:r>
              <a:rPr lang="en-US" sz="4000" baseline="30000" dirty="0" smtClean="0"/>
              <a:t>-13 </a:t>
            </a:r>
            <a:r>
              <a:rPr lang="en-US" sz="4000" dirty="0" smtClean="0"/>
              <a:t>cm</a:t>
            </a:r>
            <a:endParaRPr lang="en-US" sz="4000" dirty="0"/>
          </a:p>
        </p:txBody>
      </p:sp>
      <p:sp>
        <p:nvSpPr>
          <p:cNvPr id="7" name="TextBox 6"/>
          <p:cNvSpPr txBox="1"/>
          <p:nvPr/>
        </p:nvSpPr>
        <p:spPr>
          <a:xfrm>
            <a:off x="6948264" y="3645024"/>
            <a:ext cx="1865648" cy="707886"/>
          </a:xfrm>
          <a:prstGeom prst="rect">
            <a:avLst/>
          </a:prstGeom>
          <a:noFill/>
        </p:spPr>
        <p:txBody>
          <a:bodyPr wrap="none" rtlCol="0">
            <a:spAutoFit/>
          </a:bodyPr>
          <a:lstStyle/>
          <a:p>
            <a:r>
              <a:rPr lang="en-US" sz="4000" dirty="0" smtClean="0"/>
              <a:t>10</a:t>
            </a:r>
            <a:r>
              <a:rPr lang="en-US" sz="4000" baseline="30000" dirty="0" smtClean="0"/>
              <a:t>-33 </a:t>
            </a:r>
            <a:r>
              <a:rPr lang="en-US" sz="4000" dirty="0" smtClean="0"/>
              <a:t>cm</a:t>
            </a:r>
            <a:endParaRPr lang="en-US" sz="4000" dirty="0"/>
          </a:p>
        </p:txBody>
      </p:sp>
      <p:sp>
        <p:nvSpPr>
          <p:cNvPr id="8" name="TextBox 7"/>
          <p:cNvSpPr txBox="1"/>
          <p:nvPr/>
        </p:nvSpPr>
        <p:spPr>
          <a:xfrm>
            <a:off x="323528" y="4365104"/>
            <a:ext cx="2728331" cy="646331"/>
          </a:xfrm>
          <a:prstGeom prst="rect">
            <a:avLst/>
          </a:prstGeom>
          <a:noFill/>
        </p:spPr>
        <p:txBody>
          <a:bodyPr wrap="none" rtlCol="0">
            <a:spAutoFit/>
          </a:bodyPr>
          <a:lstStyle/>
          <a:p>
            <a:r>
              <a:rPr lang="en-US" sz="3600" dirty="0" smtClean="0">
                <a:solidFill>
                  <a:srgbClr val="FFFF00"/>
                </a:solidFill>
              </a:rPr>
              <a:t>We can’t,  yet</a:t>
            </a:r>
            <a:endParaRPr lang="en-US" sz="3600" dirty="0">
              <a:solidFill>
                <a:srgbClr val="FFFF00"/>
              </a:solidFill>
            </a:endParaRPr>
          </a:p>
        </p:txBody>
      </p:sp>
      <p:pic>
        <p:nvPicPr>
          <p:cNvPr id="9" name="Picture 8" descr="efstathiouEvoln.pdf"/>
          <p:cNvPicPr>
            <a:picLocks noChangeAspect="1"/>
          </p:cNvPicPr>
          <p:nvPr/>
        </p:nvPicPr>
        <p:blipFill rotWithShape="1">
          <a:blip r:embed="rId2">
            <a:extLst>
              <a:ext uri="{28A0092B-C50C-407E-A947-70E740481C1C}">
                <a14:useLocalDpi xmlns:a14="http://schemas.microsoft.com/office/drawing/2010/main" val="0"/>
              </a:ext>
            </a:extLst>
          </a:blip>
          <a:srcRect t="20235" r="4633" b="-129"/>
          <a:stretch/>
        </p:blipFill>
        <p:spPr>
          <a:xfrm>
            <a:off x="5436096" y="4354561"/>
            <a:ext cx="3707904" cy="2503439"/>
          </a:xfrm>
          <a:prstGeom prst="rect">
            <a:avLst/>
          </a:prstGeom>
        </p:spPr>
      </p:pic>
      <p:sp>
        <p:nvSpPr>
          <p:cNvPr id="10" name="TextBox 9"/>
          <p:cNvSpPr txBox="1"/>
          <p:nvPr/>
        </p:nvSpPr>
        <p:spPr>
          <a:xfrm>
            <a:off x="5364088" y="4437112"/>
            <a:ext cx="1651864" cy="461665"/>
          </a:xfrm>
          <a:prstGeom prst="rect">
            <a:avLst/>
          </a:prstGeom>
          <a:noFill/>
        </p:spPr>
        <p:txBody>
          <a:bodyPr wrap="none" rtlCol="0">
            <a:spAutoFit/>
          </a:bodyPr>
          <a:lstStyle/>
          <a:p>
            <a:r>
              <a:rPr lang="en-US" sz="2400" dirty="0" smtClean="0">
                <a:solidFill>
                  <a:schemeClr val="bg1"/>
                </a:solidFill>
              </a:rPr>
              <a:t>19</a:t>
            </a:r>
            <a:r>
              <a:rPr lang="en-US" sz="2400" baseline="30000" dirty="0" smtClean="0">
                <a:solidFill>
                  <a:schemeClr val="bg1"/>
                </a:solidFill>
              </a:rPr>
              <a:t>th</a:t>
            </a:r>
            <a:r>
              <a:rPr lang="en-US" sz="2400" dirty="0" smtClean="0">
                <a:solidFill>
                  <a:schemeClr val="bg1"/>
                </a:solidFill>
              </a:rPr>
              <a:t> century</a:t>
            </a:r>
            <a:endParaRPr lang="en-US" sz="2400" dirty="0">
              <a:solidFill>
                <a:schemeClr val="bg1"/>
              </a:solidFill>
            </a:endParaRPr>
          </a:p>
        </p:txBody>
      </p:sp>
      <p:sp>
        <p:nvSpPr>
          <p:cNvPr id="11" name="TextBox 10"/>
          <p:cNvSpPr txBox="1"/>
          <p:nvPr/>
        </p:nvSpPr>
        <p:spPr>
          <a:xfrm>
            <a:off x="7380312" y="4941168"/>
            <a:ext cx="652041" cy="461665"/>
          </a:xfrm>
          <a:prstGeom prst="rect">
            <a:avLst/>
          </a:prstGeom>
          <a:noFill/>
        </p:spPr>
        <p:txBody>
          <a:bodyPr wrap="none" rtlCol="0">
            <a:spAutoFit/>
          </a:bodyPr>
          <a:lstStyle/>
          <a:p>
            <a:r>
              <a:rPr lang="en-US" sz="2400" dirty="0" smtClean="0">
                <a:solidFill>
                  <a:schemeClr val="bg1"/>
                </a:solidFill>
              </a:rPr>
              <a:t>20</a:t>
            </a:r>
            <a:r>
              <a:rPr lang="en-US" sz="2400" baseline="30000" dirty="0" smtClean="0">
                <a:solidFill>
                  <a:schemeClr val="bg1"/>
                </a:solidFill>
              </a:rPr>
              <a:t>th</a:t>
            </a:r>
            <a:r>
              <a:rPr lang="en-US" sz="2400" dirty="0" smtClean="0">
                <a:solidFill>
                  <a:schemeClr val="bg1"/>
                </a:solidFill>
              </a:rPr>
              <a:t> </a:t>
            </a:r>
            <a:endParaRPr lang="en-US" sz="2400" dirty="0">
              <a:solidFill>
                <a:schemeClr val="bg1"/>
              </a:solidFill>
            </a:endParaRPr>
          </a:p>
        </p:txBody>
      </p:sp>
      <p:sp>
        <p:nvSpPr>
          <p:cNvPr id="12" name="TextBox 11"/>
          <p:cNvSpPr txBox="1"/>
          <p:nvPr/>
        </p:nvSpPr>
        <p:spPr>
          <a:xfrm>
            <a:off x="8524904" y="5733256"/>
            <a:ext cx="629299" cy="461665"/>
          </a:xfrm>
          <a:prstGeom prst="rect">
            <a:avLst/>
          </a:prstGeom>
          <a:noFill/>
        </p:spPr>
        <p:txBody>
          <a:bodyPr wrap="none" rtlCol="0">
            <a:spAutoFit/>
          </a:bodyPr>
          <a:lstStyle/>
          <a:p>
            <a:r>
              <a:rPr lang="en-US" sz="2400" dirty="0" smtClean="0">
                <a:solidFill>
                  <a:schemeClr val="bg1"/>
                </a:solidFill>
              </a:rPr>
              <a:t>21</a:t>
            </a:r>
            <a:r>
              <a:rPr lang="en-US" sz="2400" baseline="30000" dirty="0" smtClean="0">
                <a:solidFill>
                  <a:schemeClr val="bg1"/>
                </a:solidFill>
              </a:rPr>
              <a:t>st</a:t>
            </a:r>
            <a:r>
              <a:rPr lang="en-US" sz="2400" dirty="0" smtClean="0">
                <a:solidFill>
                  <a:schemeClr val="bg1"/>
                </a:solidFill>
              </a:rPr>
              <a:t> </a:t>
            </a:r>
            <a:endParaRPr lang="en-US" sz="2400" dirty="0">
              <a:solidFill>
                <a:schemeClr val="bg1"/>
              </a:solidFill>
            </a:endParaRPr>
          </a:p>
        </p:txBody>
      </p:sp>
      <p:sp>
        <p:nvSpPr>
          <p:cNvPr id="13" name="TextBox 12"/>
          <p:cNvSpPr txBox="1"/>
          <p:nvPr/>
        </p:nvSpPr>
        <p:spPr>
          <a:xfrm>
            <a:off x="-14643" y="5103673"/>
            <a:ext cx="5365571" cy="1754327"/>
          </a:xfrm>
          <a:prstGeom prst="rect">
            <a:avLst/>
          </a:prstGeom>
          <a:noFill/>
        </p:spPr>
        <p:txBody>
          <a:bodyPr wrap="none" rtlCol="0">
            <a:spAutoFit/>
          </a:bodyPr>
          <a:lstStyle/>
          <a:p>
            <a:r>
              <a:rPr lang="en-US" sz="3600" dirty="0" smtClean="0">
                <a:solidFill>
                  <a:srgbClr val="FFFF00"/>
                </a:solidFill>
              </a:rPr>
              <a:t>Though another view is that </a:t>
            </a:r>
          </a:p>
          <a:p>
            <a:r>
              <a:rPr lang="en-US" sz="3600" dirty="0" smtClean="0">
                <a:solidFill>
                  <a:srgbClr val="FFFF00"/>
                </a:solidFill>
              </a:rPr>
              <a:t>we don’t need to! Because </a:t>
            </a:r>
          </a:p>
          <a:p>
            <a:r>
              <a:rPr lang="en-US" sz="3600" dirty="0" smtClean="0">
                <a:solidFill>
                  <a:srgbClr val="FFFF00"/>
                </a:solidFill>
              </a:rPr>
              <a:t>it explains so much</a:t>
            </a:r>
            <a:r>
              <a:rPr lang="mr-IN" sz="3600" dirty="0" smtClean="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1875098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632"/>
            <a:ext cx="9144000" cy="3108543"/>
          </a:xfrm>
          <a:prstGeom prst="rect">
            <a:avLst/>
          </a:prstGeom>
        </p:spPr>
        <p:txBody>
          <a:bodyPr wrap="square">
            <a:spAutoFit/>
          </a:bodyPr>
          <a:lstStyle/>
          <a:p>
            <a:r>
              <a:rPr lang="en-US" sz="4400" i="1" dirty="0" smtClean="0"/>
              <a:t>Experiment </a:t>
            </a:r>
            <a:r>
              <a:rPr lang="en-US" sz="4400" i="1" dirty="0"/>
              <a:t>is the only means of knowledge at our disposal. Everything else is poetry</a:t>
            </a:r>
            <a:r>
              <a:rPr lang="en-US" sz="4400" i="1" dirty="0" smtClean="0"/>
              <a:t>, imagination.</a:t>
            </a:r>
          </a:p>
          <a:p>
            <a:endParaRPr lang="en-US" sz="4400" dirty="0"/>
          </a:p>
          <a:p>
            <a:r>
              <a:rPr lang="en-US" sz="2000" dirty="0"/>
              <a:t>― Max Planck</a:t>
            </a:r>
          </a:p>
        </p:txBody>
      </p:sp>
      <p:sp>
        <p:nvSpPr>
          <p:cNvPr id="3" name="TextBox 2"/>
          <p:cNvSpPr txBox="1"/>
          <p:nvPr/>
        </p:nvSpPr>
        <p:spPr>
          <a:xfrm>
            <a:off x="-6093" y="3573016"/>
            <a:ext cx="7125268" cy="1077218"/>
          </a:xfrm>
          <a:prstGeom prst="rect">
            <a:avLst/>
          </a:prstGeom>
          <a:noFill/>
        </p:spPr>
        <p:txBody>
          <a:bodyPr wrap="none" rtlCol="0">
            <a:spAutoFit/>
          </a:bodyPr>
          <a:lstStyle/>
          <a:p>
            <a:r>
              <a:rPr lang="en-US" sz="3200" dirty="0" smtClean="0"/>
              <a:t>Here is another view, with apologies to </a:t>
            </a:r>
          </a:p>
          <a:p>
            <a:r>
              <a:rPr lang="en-US" sz="3200" dirty="0" smtClean="0"/>
              <a:t>T. H. White, in The </a:t>
            </a:r>
            <a:r>
              <a:rPr lang="en-US" sz="3200" dirty="0"/>
              <a:t>Once and Future King</a:t>
            </a:r>
          </a:p>
        </p:txBody>
      </p:sp>
      <p:sp>
        <p:nvSpPr>
          <p:cNvPr id="4" name="TextBox 3"/>
          <p:cNvSpPr txBox="1"/>
          <p:nvPr/>
        </p:nvSpPr>
        <p:spPr>
          <a:xfrm>
            <a:off x="-31080" y="4725144"/>
            <a:ext cx="9144000" cy="1446550"/>
          </a:xfrm>
          <a:prstGeom prst="rect">
            <a:avLst/>
          </a:prstGeom>
          <a:noFill/>
        </p:spPr>
        <p:txBody>
          <a:bodyPr wrap="square" rtlCol="0">
            <a:spAutoFit/>
          </a:bodyPr>
          <a:lstStyle/>
          <a:p>
            <a:r>
              <a:rPr lang="en-US" sz="4400" i="1" dirty="0" smtClean="0"/>
              <a:t>Everything </a:t>
            </a:r>
            <a:r>
              <a:rPr lang="en-US" sz="4400" i="1" dirty="0"/>
              <a:t>not forbidden by </a:t>
            </a:r>
            <a:r>
              <a:rPr lang="en-US" sz="4400" i="1" dirty="0" smtClean="0"/>
              <a:t>the laws </a:t>
            </a:r>
            <a:r>
              <a:rPr lang="en-US" sz="4400" i="1" dirty="0"/>
              <a:t>of physics is compulsory, </a:t>
            </a:r>
            <a:r>
              <a:rPr lang="en-US" sz="4400" i="1" dirty="0" smtClean="0"/>
              <a:t>somewhere.</a:t>
            </a:r>
            <a:endParaRPr lang="en-US" sz="4400" dirty="0"/>
          </a:p>
        </p:txBody>
      </p:sp>
    </p:spTree>
    <p:extLst>
      <p:ext uri="{BB962C8B-B14F-4D97-AF65-F5344CB8AC3E}">
        <p14:creationId xmlns:p14="http://schemas.microsoft.com/office/powerpoint/2010/main" val="32216177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21125"/>
            <a:ext cx="5228490" cy="1015663"/>
          </a:xfrm>
          <a:prstGeom prst="rect">
            <a:avLst/>
          </a:prstGeom>
          <a:noFill/>
        </p:spPr>
        <p:txBody>
          <a:bodyPr wrap="none" rtlCol="0">
            <a:spAutoFit/>
          </a:bodyPr>
          <a:lstStyle/>
          <a:p>
            <a:r>
              <a:rPr lang="en-US" sz="6000" dirty="0" smtClean="0"/>
              <a:t>CHALLENGES</a:t>
            </a:r>
            <a:endParaRPr lang="en-US" sz="6000" dirty="0"/>
          </a:p>
        </p:txBody>
      </p:sp>
      <p:sp>
        <p:nvSpPr>
          <p:cNvPr id="3" name="TextBox 2"/>
          <p:cNvSpPr txBox="1"/>
          <p:nvPr/>
        </p:nvSpPr>
        <p:spPr>
          <a:xfrm>
            <a:off x="19555" y="1196752"/>
            <a:ext cx="6582376" cy="646331"/>
          </a:xfrm>
          <a:prstGeom prst="rect">
            <a:avLst/>
          </a:prstGeom>
          <a:noFill/>
        </p:spPr>
        <p:txBody>
          <a:bodyPr wrap="none" rtlCol="0">
            <a:spAutoFit/>
          </a:bodyPr>
          <a:lstStyle/>
          <a:p>
            <a:r>
              <a:rPr lang="en-US" sz="3600" dirty="0"/>
              <a:t>1</a:t>
            </a:r>
            <a:r>
              <a:rPr lang="en-US" sz="3600" dirty="0" smtClean="0"/>
              <a:t>.  Planck scale is incredibly small</a:t>
            </a:r>
            <a:endParaRPr lang="en-US" sz="3600" dirty="0"/>
          </a:p>
        </p:txBody>
      </p:sp>
      <p:sp>
        <p:nvSpPr>
          <p:cNvPr id="4" name="TextBox 3"/>
          <p:cNvSpPr txBox="1"/>
          <p:nvPr/>
        </p:nvSpPr>
        <p:spPr>
          <a:xfrm>
            <a:off x="8053" y="3573016"/>
            <a:ext cx="8979291" cy="646331"/>
          </a:xfrm>
          <a:prstGeom prst="rect">
            <a:avLst/>
          </a:prstGeom>
          <a:noFill/>
        </p:spPr>
        <p:txBody>
          <a:bodyPr wrap="none" rtlCol="0">
            <a:spAutoFit/>
          </a:bodyPr>
          <a:lstStyle/>
          <a:p>
            <a:r>
              <a:rPr lang="en-US" sz="3600" dirty="0" smtClean="0"/>
              <a:t>2. Fundamental constants of nature  are random</a:t>
            </a:r>
            <a:endParaRPr lang="en-US" sz="3600" dirty="0"/>
          </a:p>
        </p:txBody>
      </p:sp>
      <p:sp>
        <p:nvSpPr>
          <p:cNvPr id="6" name="TextBox 5"/>
          <p:cNvSpPr txBox="1"/>
          <p:nvPr/>
        </p:nvSpPr>
        <p:spPr>
          <a:xfrm>
            <a:off x="0" y="2132856"/>
            <a:ext cx="8710036" cy="1077218"/>
          </a:xfrm>
          <a:prstGeom prst="rect">
            <a:avLst/>
          </a:prstGeom>
          <a:noFill/>
        </p:spPr>
        <p:txBody>
          <a:bodyPr wrap="none" rtlCol="0">
            <a:spAutoFit/>
          </a:bodyPr>
          <a:lstStyle/>
          <a:p>
            <a:r>
              <a:rPr lang="en-US" sz="3200" dirty="0">
                <a:solidFill>
                  <a:srgbClr val="FFFF00"/>
                </a:solidFill>
              </a:rPr>
              <a:t>t</a:t>
            </a:r>
            <a:r>
              <a:rPr lang="en-US" sz="3200" dirty="0" smtClean="0">
                <a:solidFill>
                  <a:srgbClr val="FFFF00"/>
                </a:solidFill>
              </a:rPr>
              <a:t>he Big Bang is our best bet for testing string theory</a:t>
            </a:r>
          </a:p>
          <a:p>
            <a:r>
              <a:rPr lang="en-US" sz="3200" dirty="0">
                <a:solidFill>
                  <a:srgbClr val="FFFF00"/>
                </a:solidFill>
              </a:rPr>
              <a:t>b</a:t>
            </a:r>
            <a:r>
              <a:rPr lang="en-US" sz="3200" dirty="0" smtClean="0">
                <a:solidFill>
                  <a:srgbClr val="FFFF00"/>
                </a:solidFill>
              </a:rPr>
              <a:t>ut so far there are no good ideas!</a:t>
            </a:r>
            <a:endParaRPr lang="en-US" sz="3200" dirty="0">
              <a:solidFill>
                <a:srgbClr val="FFFF00"/>
              </a:solidFill>
            </a:endParaRPr>
          </a:p>
        </p:txBody>
      </p:sp>
      <p:sp>
        <p:nvSpPr>
          <p:cNvPr id="7" name="TextBox 6"/>
          <p:cNvSpPr txBox="1"/>
          <p:nvPr/>
        </p:nvSpPr>
        <p:spPr>
          <a:xfrm>
            <a:off x="0" y="4437112"/>
            <a:ext cx="8826454" cy="1200329"/>
          </a:xfrm>
          <a:prstGeom prst="rect">
            <a:avLst/>
          </a:prstGeom>
          <a:noFill/>
        </p:spPr>
        <p:txBody>
          <a:bodyPr wrap="none" rtlCol="0">
            <a:spAutoFit/>
          </a:bodyPr>
          <a:lstStyle/>
          <a:p>
            <a:r>
              <a:rPr lang="en-US" sz="3600" dirty="0">
                <a:solidFill>
                  <a:srgbClr val="FFFF00"/>
                </a:solidFill>
              </a:rPr>
              <a:t>w</a:t>
            </a:r>
            <a:r>
              <a:rPr lang="en-US" sz="3600" dirty="0" smtClean="0">
                <a:solidFill>
                  <a:srgbClr val="FFFF00"/>
                </a:solidFill>
              </a:rPr>
              <a:t>hich brings us to an extraordinary hypothesis</a:t>
            </a:r>
          </a:p>
          <a:p>
            <a:r>
              <a:rPr lang="mr-IN" sz="3600" dirty="0" smtClean="0">
                <a:solidFill>
                  <a:srgbClr val="FFFF00"/>
                </a:solidFill>
              </a:rPr>
              <a:t>…</a:t>
            </a:r>
            <a:r>
              <a:rPr lang="en-US" sz="3600" dirty="0" smtClean="0">
                <a:solidFill>
                  <a:srgbClr val="FFFF00"/>
                </a:solidFill>
              </a:rPr>
              <a:t>..there were  many Big Bangs</a:t>
            </a:r>
            <a:endParaRPr lang="en-US" sz="3600" dirty="0">
              <a:solidFill>
                <a:srgbClr val="FFFF00"/>
              </a:solidFill>
            </a:endParaRPr>
          </a:p>
        </p:txBody>
      </p:sp>
    </p:spTree>
    <p:extLst>
      <p:ext uri="{BB962C8B-B14F-4D97-AF65-F5344CB8AC3E}">
        <p14:creationId xmlns:p14="http://schemas.microsoft.com/office/powerpoint/2010/main" val="1621739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620688"/>
            <a:ext cx="9020919" cy="6955750"/>
          </a:xfrm>
          <a:prstGeom prst="rect">
            <a:avLst/>
          </a:prstGeom>
          <a:noFill/>
        </p:spPr>
        <p:txBody>
          <a:bodyPr wrap="none" rtlCol="0">
            <a:spAutoFit/>
          </a:bodyPr>
          <a:lstStyle/>
          <a:p>
            <a:endParaRPr lang="en-US" dirty="0" smtClean="0">
              <a:solidFill>
                <a:srgbClr val="FFFF00"/>
              </a:solidFill>
            </a:endParaRPr>
          </a:p>
          <a:p>
            <a:r>
              <a:rPr lang="en-US" sz="4800" dirty="0" smtClean="0">
                <a:solidFill>
                  <a:srgbClr val="FFFF00"/>
                </a:solidFill>
              </a:rPr>
              <a:t>Where did the universe come from?</a:t>
            </a:r>
          </a:p>
          <a:p>
            <a:endParaRPr lang="en-US" sz="3600" dirty="0">
              <a:solidFill>
                <a:srgbClr val="FFFF00"/>
              </a:solidFill>
            </a:endParaRPr>
          </a:p>
          <a:p>
            <a:r>
              <a:rPr lang="en-US" sz="3600" dirty="0">
                <a:solidFill>
                  <a:srgbClr val="FFFF00"/>
                </a:solidFill>
              </a:rPr>
              <a:t>This is a deep question.</a:t>
            </a:r>
          </a:p>
          <a:p>
            <a:endParaRPr lang="en-US" sz="3600" dirty="0">
              <a:solidFill>
                <a:srgbClr val="FFFF00"/>
              </a:solidFill>
            </a:endParaRPr>
          </a:p>
          <a:p>
            <a:r>
              <a:rPr lang="en-US" sz="3600" dirty="0">
                <a:solidFill>
                  <a:srgbClr val="FFFF00"/>
                </a:solidFill>
              </a:rPr>
              <a:t>It opens the door to the philosophers</a:t>
            </a:r>
          </a:p>
          <a:p>
            <a:endParaRPr lang="en-US" sz="3600" dirty="0">
              <a:solidFill>
                <a:srgbClr val="FFFF00"/>
              </a:solidFill>
            </a:endParaRPr>
          </a:p>
          <a:p>
            <a:r>
              <a:rPr lang="en-US" sz="3600" dirty="0">
                <a:solidFill>
                  <a:srgbClr val="FFFF00"/>
                </a:solidFill>
              </a:rPr>
              <a:t>who have a lot to say about untestable theories</a:t>
            </a:r>
          </a:p>
          <a:p>
            <a:endParaRPr lang="en-US" sz="3600" dirty="0">
              <a:solidFill>
                <a:srgbClr val="FFFF00"/>
              </a:solidFill>
            </a:endParaRPr>
          </a:p>
          <a:p>
            <a:r>
              <a:rPr lang="en-US" sz="3600" dirty="0">
                <a:solidFill>
                  <a:srgbClr val="FFFF00"/>
                </a:solidFill>
              </a:rPr>
              <a:t>a</a:t>
            </a:r>
            <a:r>
              <a:rPr lang="en-US" sz="3600" dirty="0" smtClean="0">
                <a:solidFill>
                  <a:srgbClr val="FFFF00"/>
                </a:solidFill>
              </a:rPr>
              <a:t>s do </a:t>
            </a:r>
            <a:r>
              <a:rPr lang="en-US" sz="3600" smtClean="0">
                <a:solidFill>
                  <a:srgbClr val="FFFF00"/>
                </a:solidFill>
              </a:rPr>
              <a:t>some physicists</a:t>
            </a:r>
            <a:endParaRPr lang="en-US" sz="3600" dirty="0">
              <a:solidFill>
                <a:srgbClr val="FFFF00"/>
              </a:solidFill>
            </a:endParaRPr>
          </a:p>
          <a:p>
            <a:endParaRPr lang="en-US" sz="4800" dirty="0" smtClean="0">
              <a:solidFill>
                <a:srgbClr val="FFFF00"/>
              </a:solidFill>
            </a:endParaRPr>
          </a:p>
          <a:p>
            <a:endParaRPr lang="en-US" sz="4800" dirty="0"/>
          </a:p>
        </p:txBody>
      </p:sp>
    </p:spTree>
    <p:extLst>
      <p:ext uri="{BB962C8B-B14F-4D97-AF65-F5344CB8AC3E}">
        <p14:creationId xmlns:p14="http://schemas.microsoft.com/office/powerpoint/2010/main" val="2035725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836712"/>
            <a:ext cx="9036496" cy="4525963"/>
          </a:xfrm>
        </p:spPr>
        <p:txBody>
          <a:bodyPr>
            <a:normAutofit fontScale="92500" lnSpcReduction="20000"/>
          </a:bodyPr>
          <a:lstStyle/>
          <a:p>
            <a:r>
              <a:rPr lang="en-US" sz="8000" dirty="0" smtClean="0">
                <a:solidFill>
                  <a:srgbClr val="000000"/>
                </a:solidFill>
              </a:rPr>
              <a:t>Inflation</a:t>
            </a:r>
          </a:p>
          <a:p>
            <a:r>
              <a:rPr lang="en-US" sz="8000" dirty="0" smtClean="0">
                <a:solidFill>
                  <a:schemeClr val="bg1"/>
                </a:solidFill>
              </a:rPr>
              <a:t>Boltzmann brains</a:t>
            </a:r>
          </a:p>
          <a:p>
            <a:pPr lvl="8"/>
            <a:r>
              <a:rPr lang="en-US" sz="6800" dirty="0" smtClean="0">
                <a:solidFill>
                  <a:srgbClr val="000000"/>
                </a:solidFill>
              </a:rPr>
              <a:t>String theory</a:t>
            </a:r>
          </a:p>
          <a:p>
            <a:r>
              <a:rPr lang="en-US" sz="8000" dirty="0"/>
              <a:t>The Multiverse</a:t>
            </a:r>
          </a:p>
          <a:p>
            <a:endParaRPr lang="en-US" sz="8000" dirty="0" smtClean="0">
              <a:solidFill>
                <a:srgbClr val="FFFFFF"/>
              </a:solidFill>
            </a:endParaRPr>
          </a:p>
          <a:p>
            <a:endParaRPr lang="en-US" sz="8000" dirty="0" smtClean="0">
              <a:solidFill>
                <a:srgbClr val="FFFFFF"/>
              </a:solidFill>
            </a:endParaRPr>
          </a:p>
          <a:p>
            <a:endParaRPr lang="en-US" sz="8000" dirty="0"/>
          </a:p>
        </p:txBody>
      </p:sp>
      <p:sp>
        <p:nvSpPr>
          <p:cNvPr id="2" name="Rectangle 1"/>
          <p:cNvSpPr/>
          <p:nvPr/>
        </p:nvSpPr>
        <p:spPr>
          <a:xfrm>
            <a:off x="1043608" y="6648"/>
            <a:ext cx="6752469" cy="707886"/>
          </a:xfrm>
          <a:prstGeom prst="rect">
            <a:avLst/>
          </a:prstGeom>
        </p:spPr>
        <p:txBody>
          <a:bodyPr wrap="none">
            <a:spAutoFit/>
          </a:bodyPr>
          <a:lstStyle/>
          <a:p>
            <a:r>
              <a:rPr lang="en-US" sz="4000" dirty="0"/>
              <a:t>The </a:t>
            </a:r>
            <a:r>
              <a:rPr lang="en-US" sz="4000" dirty="0" smtClean="0"/>
              <a:t> </a:t>
            </a:r>
            <a:r>
              <a:rPr lang="en-US" sz="4000" dirty="0"/>
              <a:t>biggest problem in physics</a:t>
            </a:r>
          </a:p>
        </p:txBody>
      </p:sp>
    </p:spTree>
    <p:extLst>
      <p:ext uri="{BB962C8B-B14F-4D97-AF65-F5344CB8AC3E}">
        <p14:creationId xmlns:p14="http://schemas.microsoft.com/office/powerpoint/2010/main" val="6230898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9144001" cy="4985980"/>
          </a:xfrm>
          <a:prstGeom prst="rect">
            <a:avLst/>
          </a:prstGeom>
        </p:spPr>
        <p:txBody>
          <a:bodyPr wrap="square">
            <a:spAutoFit/>
          </a:bodyPr>
          <a:lstStyle/>
          <a:p>
            <a:r>
              <a:rPr lang="en-US" sz="2400" dirty="0" smtClean="0">
                <a:solidFill>
                  <a:srgbClr val="FFFF00"/>
                </a:solidFill>
              </a:rPr>
              <a:t>“</a:t>
            </a:r>
            <a:r>
              <a:rPr lang="en-US" sz="2400" i="1" dirty="0" smtClean="0">
                <a:solidFill>
                  <a:srgbClr val="FFFF00"/>
                </a:solidFill>
              </a:rPr>
              <a:t>Large size,  flatness, isotropy and uniformity of the universe should be considered as experimental data requiring an explanation</a:t>
            </a:r>
            <a:r>
              <a:rPr lang="mr-IN" sz="2400" i="1" dirty="0" smtClean="0">
                <a:solidFill>
                  <a:srgbClr val="FFFF00"/>
                </a:solidFill>
              </a:rPr>
              <a:t>…</a:t>
            </a:r>
            <a:r>
              <a:rPr lang="en-US" sz="2400" i="1" dirty="0" smtClean="0">
                <a:solidFill>
                  <a:srgbClr val="FFFF00"/>
                </a:solidFill>
              </a:rPr>
              <a:t> which was provided with the invention of inflation.”</a:t>
            </a:r>
          </a:p>
          <a:p>
            <a:endParaRPr lang="en-US" sz="2400" i="1" dirty="0" smtClean="0">
              <a:solidFill>
                <a:srgbClr val="FFFF00"/>
              </a:solidFill>
            </a:endParaRPr>
          </a:p>
          <a:p>
            <a:r>
              <a:rPr lang="en-US" sz="2400" i="1" dirty="0" smtClean="0">
                <a:solidFill>
                  <a:schemeClr val="bg1"/>
                </a:solidFill>
              </a:rPr>
              <a:t>Testable, in principle</a:t>
            </a:r>
          </a:p>
          <a:p>
            <a:endParaRPr lang="en-US" sz="2400" i="1" dirty="0" smtClean="0">
              <a:solidFill>
                <a:schemeClr val="bg1"/>
              </a:solidFill>
            </a:endParaRPr>
          </a:p>
          <a:p>
            <a:r>
              <a:rPr lang="en-US" sz="2400" i="1" dirty="0" smtClean="0">
                <a:solidFill>
                  <a:srgbClr val="FFFF00"/>
                </a:solidFill>
              </a:rPr>
              <a:t>“Our </a:t>
            </a:r>
            <a:r>
              <a:rPr lang="en-US" sz="2400" i="1" dirty="0">
                <a:solidFill>
                  <a:srgbClr val="FFFF00"/>
                </a:solidFill>
              </a:rPr>
              <a:t>world may consist of infinitely many exponentially large parts, </a:t>
            </a:r>
            <a:r>
              <a:rPr lang="en-US" sz="2400" i="1" dirty="0" smtClean="0">
                <a:solidFill>
                  <a:srgbClr val="FFFF00"/>
                </a:solidFill>
              </a:rPr>
              <a:t>… </a:t>
            </a:r>
            <a:r>
              <a:rPr lang="en-US" sz="2400" i="1" dirty="0">
                <a:solidFill>
                  <a:srgbClr val="FFFF00"/>
                </a:solidFill>
              </a:rPr>
              <a:t>the interior of each of them behaves as if it were </a:t>
            </a:r>
            <a:r>
              <a:rPr lang="en-US" sz="2400" i="1" dirty="0" smtClean="0">
                <a:solidFill>
                  <a:srgbClr val="FFFF00"/>
                </a:solidFill>
              </a:rPr>
              <a:t>a separate universe.”</a:t>
            </a:r>
          </a:p>
          <a:p>
            <a:endParaRPr lang="en-US" sz="2400" i="1" dirty="0">
              <a:solidFill>
                <a:srgbClr val="FFFF00"/>
              </a:solidFill>
            </a:endParaRPr>
          </a:p>
          <a:p>
            <a:r>
              <a:rPr lang="en-US" sz="3200" i="1" dirty="0" smtClean="0">
                <a:solidFill>
                  <a:srgbClr val="FFFF00"/>
                </a:solidFill>
              </a:rPr>
              <a:t> We call this the multiverse. Its untestable.</a:t>
            </a:r>
          </a:p>
          <a:p>
            <a:r>
              <a:rPr lang="en-US" sz="3200" i="1" dirty="0" smtClean="0">
                <a:solidFill>
                  <a:srgbClr val="FFFF00"/>
                </a:solidFill>
              </a:rPr>
              <a:t> But does this mean it’s not physics?</a:t>
            </a:r>
          </a:p>
          <a:p>
            <a:endParaRPr lang="en-US" sz="2400" dirty="0" smtClean="0">
              <a:solidFill>
                <a:srgbClr val="FFFF00"/>
              </a:solidFill>
            </a:endParaRPr>
          </a:p>
          <a:p>
            <a:r>
              <a:rPr lang="en-US" sz="1400" dirty="0" smtClean="0">
                <a:solidFill>
                  <a:srgbClr val="FFFF00"/>
                </a:solidFill>
              </a:rPr>
              <a:t>Andre </a:t>
            </a:r>
            <a:r>
              <a:rPr lang="en-US" sz="1400" dirty="0" err="1" smtClean="0">
                <a:solidFill>
                  <a:srgbClr val="FFFF00"/>
                </a:solidFill>
              </a:rPr>
              <a:t>Linde</a:t>
            </a:r>
            <a:r>
              <a:rPr lang="en-US" sz="1400" dirty="0" smtClean="0">
                <a:solidFill>
                  <a:srgbClr val="FFFF00"/>
                </a:solidFill>
              </a:rPr>
              <a:t> 2015</a:t>
            </a:r>
            <a:endParaRPr lang="en-US" sz="1400" dirty="0">
              <a:solidFill>
                <a:srgbClr val="FFFF00"/>
              </a:solidFill>
            </a:endParaRPr>
          </a:p>
        </p:txBody>
      </p:sp>
      <p:sp>
        <p:nvSpPr>
          <p:cNvPr id="4" name="TextBox 3"/>
          <p:cNvSpPr txBox="1"/>
          <p:nvPr/>
        </p:nvSpPr>
        <p:spPr>
          <a:xfrm>
            <a:off x="399582" y="639247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40365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phantinroo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 y="0"/>
            <a:ext cx="8972550" cy="6858000"/>
          </a:xfrm>
          <a:prstGeom prst="rect">
            <a:avLst/>
          </a:prstGeom>
        </p:spPr>
      </p:pic>
    </p:spTree>
    <p:extLst>
      <p:ext uri="{BB962C8B-B14F-4D97-AF65-F5344CB8AC3E}">
        <p14:creationId xmlns:p14="http://schemas.microsoft.com/office/powerpoint/2010/main" val="13742822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19"/>
          <p:cNvSpPr>
            <a:spLocks noChangeArrowheads="1"/>
          </p:cNvSpPr>
          <p:nvPr/>
        </p:nvSpPr>
        <p:spPr bwMode="auto">
          <a:xfrm>
            <a:off x="0" y="1295400"/>
            <a:ext cx="9144000" cy="1752600"/>
          </a:xfrm>
          <a:prstGeom prst="rect">
            <a:avLst/>
          </a:prstGeom>
          <a:noFill/>
          <a:ln w="9525">
            <a:noFill/>
            <a:miter lim="800000"/>
            <a:headEnd/>
            <a:tailEnd/>
          </a:ln>
        </p:spPr>
        <p:txBody>
          <a:bodyPr>
            <a:prstTxWarp prst="textNoShape">
              <a:avLst/>
            </a:prstTxWarp>
          </a:bodyPr>
          <a:lstStyle/>
          <a:p>
            <a:pPr algn="ctr" defTabSz="457200" eaLnBrk="1" hangingPunct="1">
              <a:spcBef>
                <a:spcPct val="20000"/>
              </a:spcBef>
            </a:pPr>
            <a:endParaRPr lang="en-US" sz="2900">
              <a:latin typeface="Calibri" charset="0"/>
            </a:endParaRPr>
          </a:p>
        </p:txBody>
      </p:sp>
      <p:pic>
        <p:nvPicPr>
          <p:cNvPr id="429059" name="Picture 6"/>
          <p:cNvPicPr>
            <a:picLocks noChangeAspect="1" noChangeArrowheads="1"/>
          </p:cNvPicPr>
          <p:nvPr/>
        </p:nvPicPr>
        <p:blipFill>
          <a:blip r:embed="rId4"/>
          <a:srcRect l="14436" t="17497" r="14436" b="20998"/>
          <a:stretch>
            <a:fillRect/>
          </a:stretch>
        </p:blipFill>
        <p:spPr bwMode="auto">
          <a:xfrm>
            <a:off x="0" y="107950"/>
            <a:ext cx="5170488" cy="4202113"/>
          </a:xfrm>
          <a:prstGeom prst="rect">
            <a:avLst/>
          </a:prstGeom>
          <a:noFill/>
          <a:ln w="9525">
            <a:noFill/>
            <a:miter lim="800000"/>
            <a:headEnd/>
            <a:tailEnd/>
          </a:ln>
        </p:spPr>
      </p:pic>
      <p:sp>
        <p:nvSpPr>
          <p:cNvPr id="429060" name="Rectangle 4"/>
          <p:cNvSpPr>
            <a:spLocks noChangeArrowheads="1"/>
          </p:cNvSpPr>
          <p:nvPr/>
        </p:nvSpPr>
        <p:spPr bwMode="auto">
          <a:xfrm>
            <a:off x="2079625" y="674688"/>
            <a:ext cx="1146175" cy="779462"/>
          </a:xfrm>
          <a:prstGeom prst="rect">
            <a:avLst/>
          </a:prstGeom>
          <a:solidFill>
            <a:srgbClr val="FF3BEA"/>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75%</a:t>
            </a:r>
          </a:p>
        </p:txBody>
      </p:sp>
      <p:sp>
        <p:nvSpPr>
          <p:cNvPr id="429061" name="Rectangle 5"/>
          <p:cNvSpPr>
            <a:spLocks noChangeArrowheads="1"/>
          </p:cNvSpPr>
          <p:nvPr/>
        </p:nvSpPr>
        <p:spPr bwMode="auto">
          <a:xfrm>
            <a:off x="4560888" y="1987550"/>
            <a:ext cx="609600" cy="519113"/>
          </a:xfrm>
          <a:prstGeom prst="rect">
            <a:avLst/>
          </a:prstGeom>
          <a:solidFill>
            <a:srgbClr val="FFCB00"/>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4%</a:t>
            </a:r>
          </a:p>
        </p:txBody>
      </p:sp>
      <p:sp>
        <p:nvSpPr>
          <p:cNvPr id="429062" name="Rectangle 6"/>
          <p:cNvSpPr>
            <a:spLocks noChangeArrowheads="1"/>
          </p:cNvSpPr>
          <p:nvPr/>
        </p:nvSpPr>
        <p:spPr bwMode="auto">
          <a:xfrm>
            <a:off x="4156075" y="2506663"/>
            <a:ext cx="1014413" cy="873125"/>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21%</a:t>
            </a:r>
          </a:p>
        </p:txBody>
      </p:sp>
      <p:graphicFrame>
        <p:nvGraphicFramePr>
          <p:cNvPr id="429063" name="Object 7"/>
          <p:cNvGraphicFramePr>
            <a:graphicFrameLocks noChangeAspect="1"/>
          </p:cNvGraphicFramePr>
          <p:nvPr/>
        </p:nvGraphicFramePr>
        <p:xfrm>
          <a:off x="6110288" y="674688"/>
          <a:ext cx="2438400" cy="528637"/>
        </p:xfrm>
        <a:graphic>
          <a:graphicData uri="http://schemas.openxmlformats.org/presentationml/2006/ole">
            <mc:AlternateContent xmlns:mc="http://schemas.openxmlformats.org/markup-compatibility/2006">
              <mc:Choice xmlns:v="urn:schemas-microsoft-com:vml" Requires="v">
                <p:oleObj spid="_x0000_s2136" name="Equation" r:id="rId5" imgW="939800" imgH="203200" progId="Equation.3">
                  <p:embed/>
                </p:oleObj>
              </mc:Choice>
              <mc:Fallback>
                <p:oleObj name="Equation" r:id="rId5" imgW="9398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288" y="674688"/>
                        <a:ext cx="2438400" cy="528637"/>
                      </a:xfrm>
                      <a:prstGeom prst="rect">
                        <a:avLst/>
                      </a:prstGeom>
                      <a:solidFill>
                        <a:srgbClr val="FFFF00"/>
                      </a:solidFill>
                    </p:spPr>
                  </p:pic>
                </p:oleObj>
              </mc:Fallback>
            </mc:AlternateContent>
          </a:graphicData>
        </a:graphic>
      </p:graphicFrame>
      <p:graphicFrame>
        <p:nvGraphicFramePr>
          <p:cNvPr id="429064" name="Object 8"/>
          <p:cNvGraphicFramePr>
            <a:graphicFrameLocks noChangeAspect="1"/>
          </p:cNvGraphicFramePr>
          <p:nvPr/>
        </p:nvGraphicFramePr>
        <p:xfrm>
          <a:off x="0" y="4803775"/>
          <a:ext cx="9144000" cy="574675"/>
        </p:xfrm>
        <a:graphic>
          <a:graphicData uri="http://schemas.openxmlformats.org/presentationml/2006/ole">
            <mc:AlternateContent xmlns:mc="http://schemas.openxmlformats.org/markup-compatibility/2006">
              <mc:Choice xmlns:v="urn:schemas-microsoft-com:vml" Requires="v">
                <p:oleObj spid="_x0000_s2137" name="Equation" r:id="rId7" imgW="3035300" imgH="203200" progId="Equation.3">
                  <p:embed/>
                </p:oleObj>
              </mc:Choice>
              <mc:Fallback>
                <p:oleObj name="Equation" r:id="rId7" imgW="30353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03775"/>
                        <a:ext cx="9144000" cy="574675"/>
                      </a:xfrm>
                      <a:prstGeom prst="rect">
                        <a:avLst/>
                      </a:prstGeom>
                      <a:solidFill>
                        <a:srgbClr val="FFFF00"/>
                      </a:solidFill>
                    </p:spPr>
                  </p:pic>
                </p:oleObj>
              </mc:Fallback>
            </mc:AlternateContent>
          </a:graphicData>
        </a:graphic>
      </p:graphicFrame>
      <p:sp>
        <p:nvSpPr>
          <p:cNvPr id="429065" name="Rectangle 10"/>
          <p:cNvSpPr>
            <a:spLocks noChangeArrowheads="1"/>
          </p:cNvSpPr>
          <p:nvPr/>
        </p:nvSpPr>
        <p:spPr bwMode="auto">
          <a:xfrm>
            <a:off x="0" y="5867400"/>
            <a:ext cx="9007475" cy="685800"/>
          </a:xfrm>
          <a:prstGeom prst="rect">
            <a:avLst/>
          </a:prstGeom>
          <a:noFill/>
          <a:ln w="9525">
            <a:noFill/>
            <a:miter lim="800000"/>
            <a:headEnd/>
            <a:tailEnd/>
          </a:ln>
        </p:spPr>
        <p:txBody>
          <a:bodyPr>
            <a:prstTxWarp prst="textNoShape">
              <a:avLst/>
            </a:prstTxWarp>
            <a:spAutoFit/>
          </a:bodyPr>
          <a:lstStyle/>
          <a:p>
            <a:pPr defTabSz="457200" eaLnBrk="1" hangingPunct="1"/>
            <a:r>
              <a:rPr lang="en-US" sz="3900" dirty="0">
                <a:solidFill>
                  <a:srgbClr val="FFFF00"/>
                </a:solidFill>
                <a:latin typeface="Calibri" charset="0"/>
              </a:rPr>
              <a:t>    </a:t>
            </a:r>
            <a:r>
              <a:rPr lang="en-US" sz="3900" dirty="0" smtClean="0">
                <a:solidFill>
                  <a:srgbClr val="FFFF00"/>
                </a:solidFill>
                <a:latin typeface="Calibri" charset="0"/>
              </a:rPr>
              <a:t>       The worst prediction </a:t>
            </a:r>
            <a:r>
              <a:rPr lang="en-US" sz="3900" dirty="0">
                <a:solidFill>
                  <a:srgbClr val="FFFF00"/>
                </a:solidFill>
                <a:latin typeface="Calibri" charset="0"/>
              </a:rPr>
              <a:t>in physics!</a:t>
            </a:r>
          </a:p>
        </p:txBody>
      </p:sp>
      <p:sp>
        <p:nvSpPr>
          <p:cNvPr id="429066" name="Rectangle 9"/>
          <p:cNvSpPr>
            <a:spLocks noChangeArrowheads="1"/>
          </p:cNvSpPr>
          <p:nvPr/>
        </p:nvSpPr>
        <p:spPr bwMode="auto">
          <a:xfrm>
            <a:off x="6630988" y="0"/>
            <a:ext cx="1268412" cy="457200"/>
          </a:xfrm>
          <a:prstGeom prst="rect">
            <a:avLst/>
          </a:prstGeom>
          <a:noFill/>
          <a:ln w="9525">
            <a:noFill/>
            <a:miter lim="800000"/>
            <a:headEnd/>
            <a:tailEnd/>
          </a:ln>
        </p:spPr>
        <p:txBody>
          <a:bodyPr wrap="none">
            <a:prstTxWarp prst="textNoShape">
              <a:avLst/>
            </a:prstTxWarp>
            <a:spAutoFit/>
          </a:bodyPr>
          <a:lstStyle/>
          <a:p>
            <a:pPr defTabSz="457200" eaLnBrk="1" hangingPunct="1"/>
            <a:r>
              <a:rPr lang="en-US" dirty="0">
                <a:solidFill>
                  <a:srgbClr val="FFFF00"/>
                </a:solidFill>
              </a:rPr>
              <a:t>observe</a:t>
            </a:r>
          </a:p>
        </p:txBody>
      </p:sp>
      <p:sp>
        <p:nvSpPr>
          <p:cNvPr id="429067" name="Rectangle 10"/>
          <p:cNvSpPr>
            <a:spLocks noChangeArrowheads="1"/>
          </p:cNvSpPr>
          <p:nvPr/>
        </p:nvSpPr>
        <p:spPr bwMode="auto">
          <a:xfrm>
            <a:off x="5170488" y="4346575"/>
            <a:ext cx="1098550" cy="457200"/>
          </a:xfrm>
          <a:prstGeom prst="rect">
            <a:avLst/>
          </a:prstGeom>
          <a:noFill/>
          <a:ln w="9525">
            <a:noFill/>
            <a:miter lim="800000"/>
            <a:headEnd/>
            <a:tailEnd/>
          </a:ln>
        </p:spPr>
        <p:txBody>
          <a:bodyPr wrap="none">
            <a:prstTxWarp prst="textNoShape">
              <a:avLst/>
            </a:prstTxWarp>
            <a:spAutoFit/>
          </a:bodyPr>
          <a:lstStyle/>
          <a:p>
            <a:pPr defTabSz="457200" eaLnBrk="1" hangingPunct="1"/>
            <a:r>
              <a:rPr lang="en-US">
                <a:solidFill>
                  <a:srgbClr val="FFFF00"/>
                </a:solidFill>
              </a:rPr>
              <a:t>predict</a:t>
            </a:r>
          </a:p>
        </p:txBody>
      </p:sp>
    </p:spTree>
    <p:extLst>
      <p:ext uri="{BB962C8B-B14F-4D97-AF65-F5344CB8AC3E}">
        <p14:creationId xmlns:p14="http://schemas.microsoft.com/office/powerpoint/2010/main" val="30967224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3"/>
          <p:cNvSpPr>
            <a:spLocks noChangeArrowheads="1"/>
          </p:cNvSpPr>
          <p:nvPr/>
        </p:nvSpPr>
        <p:spPr bwMode="auto">
          <a:xfrm>
            <a:off x="0" y="1841242"/>
            <a:ext cx="9144000" cy="5016758"/>
          </a:xfrm>
          <a:prstGeom prst="rect">
            <a:avLst/>
          </a:prstGeom>
          <a:noFill/>
          <a:ln w="9525">
            <a:noFill/>
            <a:miter lim="800000"/>
            <a:headEnd/>
            <a:tailEnd/>
          </a:ln>
        </p:spPr>
        <p:txBody>
          <a:bodyPr>
            <a:prstTxWarp prst="textNoShape">
              <a:avLst/>
            </a:prstTxWarp>
            <a:spAutoFit/>
          </a:bodyPr>
          <a:lstStyle/>
          <a:p>
            <a:pPr defTabSz="457200" eaLnBrk="1" hangingPunct="1"/>
            <a:r>
              <a:rPr lang="en-US" sz="5400" dirty="0" smtClean="0">
                <a:solidFill>
                  <a:srgbClr val="FFFF00"/>
                </a:solidFill>
                <a:latin typeface="Calibri" charset="0"/>
              </a:rPr>
              <a:t>Motivates</a:t>
            </a:r>
          </a:p>
          <a:p>
            <a:pPr defTabSz="457200" eaLnBrk="1" hangingPunct="1"/>
            <a:r>
              <a:rPr lang="en-US" sz="5400" dirty="0" err="1" smtClean="0">
                <a:solidFill>
                  <a:srgbClr val="FFFF00"/>
                </a:solidFill>
                <a:latin typeface="Calibri" charset="0"/>
              </a:rPr>
              <a:t>multiverse</a:t>
            </a:r>
            <a:r>
              <a:rPr lang="en-US" sz="5400" dirty="0" smtClean="0">
                <a:solidFill>
                  <a:srgbClr val="FFFF00"/>
                </a:solidFill>
                <a:latin typeface="Calibri" charset="0"/>
              </a:rPr>
              <a:t> </a:t>
            </a:r>
          </a:p>
          <a:p>
            <a:pPr defTabSz="457200" eaLnBrk="1" hangingPunct="1"/>
            <a:r>
              <a:rPr lang="en-US" sz="5400" dirty="0" smtClean="0">
                <a:solidFill>
                  <a:srgbClr val="FFFF00"/>
                </a:solidFill>
                <a:latin typeface="Calibri" charset="0"/>
              </a:rPr>
              <a:t>explanation</a:t>
            </a:r>
          </a:p>
          <a:p>
            <a:pPr defTabSz="457200" eaLnBrk="1" hangingPunct="1"/>
            <a:r>
              <a:rPr lang="en-US" sz="5200" dirty="0" smtClean="0">
                <a:solidFill>
                  <a:srgbClr val="FFFF00"/>
                </a:solidFill>
                <a:latin typeface="Calibri" charset="0"/>
              </a:rPr>
              <a:t>of </a:t>
            </a:r>
            <a:r>
              <a:rPr lang="en-US" sz="5200" dirty="0">
                <a:solidFill>
                  <a:srgbClr val="FFFF00"/>
                </a:solidFill>
                <a:latin typeface="Calibri" charset="0"/>
              </a:rPr>
              <a:t>why </a:t>
            </a:r>
            <a:r>
              <a:rPr lang="en-US" sz="5200" dirty="0" smtClean="0">
                <a:solidFill>
                  <a:srgbClr val="FFFF00"/>
                </a:solidFill>
                <a:latin typeface="Calibri" charset="0"/>
              </a:rPr>
              <a:t>dark</a:t>
            </a:r>
          </a:p>
          <a:p>
            <a:pPr defTabSz="457200" eaLnBrk="1" hangingPunct="1"/>
            <a:r>
              <a:rPr lang="en-US" sz="5200" dirty="0" smtClean="0">
                <a:solidFill>
                  <a:srgbClr val="FFFF00"/>
                </a:solidFill>
                <a:latin typeface="Calibri" charset="0"/>
              </a:rPr>
              <a:t>energy </a:t>
            </a:r>
            <a:r>
              <a:rPr lang="en-US" sz="5200" dirty="0">
                <a:solidFill>
                  <a:srgbClr val="FFFF00"/>
                </a:solidFill>
                <a:latin typeface="Calibri" charset="0"/>
              </a:rPr>
              <a:t>is </a:t>
            </a:r>
            <a:r>
              <a:rPr lang="en-US" sz="5200" dirty="0" smtClean="0">
                <a:solidFill>
                  <a:srgbClr val="FFFF00"/>
                </a:solidFill>
                <a:latin typeface="Calibri" charset="0"/>
              </a:rPr>
              <a:t>so</a:t>
            </a:r>
          </a:p>
          <a:p>
            <a:pPr defTabSz="457200" eaLnBrk="1" hangingPunct="1"/>
            <a:r>
              <a:rPr lang="en-US" sz="5200" dirty="0" smtClean="0">
                <a:solidFill>
                  <a:srgbClr val="FFFF00"/>
                </a:solidFill>
                <a:latin typeface="Calibri" charset="0"/>
              </a:rPr>
              <a:t>small</a:t>
            </a:r>
            <a:endParaRPr lang="en-US" sz="6700" dirty="0">
              <a:solidFill>
                <a:srgbClr val="FFFF00"/>
              </a:solidFill>
              <a:latin typeface="Calibri" charset="0"/>
            </a:endParaRPr>
          </a:p>
        </p:txBody>
      </p:sp>
      <p:sp>
        <p:nvSpPr>
          <p:cNvPr id="3" name="Rectangle 6"/>
          <p:cNvSpPr>
            <a:spLocks noChangeArrowheads="1"/>
          </p:cNvSpPr>
          <p:nvPr/>
        </p:nvSpPr>
        <p:spPr bwMode="auto">
          <a:xfrm>
            <a:off x="307474" y="574842"/>
            <a:ext cx="2596572" cy="955646"/>
          </a:xfrm>
          <a:prstGeom prst="rect">
            <a:avLst/>
          </a:prstGeom>
          <a:noFill/>
          <a:ln w="9525">
            <a:noFill/>
            <a:miter lim="800000"/>
            <a:headEnd/>
            <a:tailEnd/>
          </a:ln>
        </p:spPr>
        <p:txBody>
          <a:bodyPr wrap="none">
            <a:prstTxWarp prst="textNoShape">
              <a:avLst/>
            </a:prstTxWarp>
            <a:spAutoFit/>
          </a:bodyPr>
          <a:lstStyle/>
          <a:p>
            <a:pPr defTabSz="457200" eaLnBrk="1" hangingPunct="1">
              <a:lnSpc>
                <a:spcPct val="90000"/>
              </a:lnSpc>
              <a:spcBef>
                <a:spcPct val="20000"/>
              </a:spcBef>
            </a:pPr>
            <a:r>
              <a:rPr lang="en-US" sz="1800" dirty="0">
                <a:solidFill>
                  <a:schemeClr val="bg1"/>
                </a:solidFill>
                <a:latin typeface="Abadi MT Condensed Extra Bold" charset="0"/>
              </a:rPr>
              <a:t>Eternal inflation produces </a:t>
            </a:r>
            <a:endParaRPr lang="en-US" sz="1800" dirty="0" smtClean="0">
              <a:solidFill>
                <a:schemeClr val="bg1"/>
              </a:solidFill>
              <a:latin typeface="Abadi MT Condensed Extra Bold" charset="0"/>
            </a:endParaRPr>
          </a:p>
          <a:p>
            <a:pPr defTabSz="457200" eaLnBrk="1" hangingPunct="1">
              <a:lnSpc>
                <a:spcPct val="90000"/>
              </a:lnSpc>
              <a:spcBef>
                <a:spcPct val="20000"/>
              </a:spcBef>
            </a:pPr>
            <a:r>
              <a:rPr lang="en-US" sz="1800" dirty="0" smtClean="0">
                <a:solidFill>
                  <a:schemeClr val="bg1"/>
                </a:solidFill>
                <a:latin typeface="Abadi MT Condensed Extra Bold" charset="0"/>
              </a:rPr>
              <a:t>a nearly </a:t>
            </a:r>
            <a:r>
              <a:rPr lang="en-US" sz="1800" dirty="0">
                <a:solidFill>
                  <a:schemeClr val="bg1"/>
                </a:solidFill>
                <a:latin typeface="Abadi MT Condensed Extra Bold" charset="0"/>
              </a:rPr>
              <a:t>infinite number of </a:t>
            </a:r>
          </a:p>
          <a:p>
            <a:pPr defTabSz="457200" eaLnBrk="1" hangingPunct="1">
              <a:lnSpc>
                <a:spcPct val="90000"/>
              </a:lnSpc>
              <a:spcBef>
                <a:spcPct val="20000"/>
              </a:spcBef>
            </a:pPr>
            <a:r>
              <a:rPr lang="en-US" sz="1800" dirty="0">
                <a:solidFill>
                  <a:schemeClr val="bg1"/>
                </a:solidFill>
                <a:latin typeface="Abadi MT Condensed Extra Bold" charset="0"/>
              </a:rPr>
              <a:t>inaccessible </a:t>
            </a:r>
            <a:r>
              <a:rPr lang="en-US" sz="1800" dirty="0" smtClean="0">
                <a:solidFill>
                  <a:schemeClr val="bg1"/>
                </a:solidFill>
                <a:latin typeface="Abadi MT Condensed Extra Bold" charset="0"/>
              </a:rPr>
              <a:t>universes</a:t>
            </a:r>
            <a:endParaRPr lang="en-US" sz="1600" dirty="0">
              <a:solidFill>
                <a:schemeClr val="bg1"/>
              </a:solidFill>
              <a:latin typeface="Calibri" charset="0"/>
            </a:endParaRPr>
          </a:p>
        </p:txBody>
      </p:sp>
      <p:pic>
        <p:nvPicPr>
          <p:cNvPr id="4" name="Picture 2"/>
          <p:cNvPicPr>
            <a:picLocks noChangeAspect="1" noChangeArrowheads="1"/>
          </p:cNvPicPr>
          <p:nvPr/>
        </p:nvPicPr>
        <p:blipFill>
          <a:blip r:embed="rId3">
            <a:lum bright="-4000" contrast="16000"/>
          </a:blip>
          <a:srcRect l="8618" t="11937" r="4788" b="9550"/>
          <a:stretch>
            <a:fillRect/>
          </a:stretch>
        </p:blipFill>
        <p:spPr bwMode="auto">
          <a:xfrm>
            <a:off x="3635810" y="-153014"/>
            <a:ext cx="5508190" cy="7011014"/>
          </a:xfrm>
          <a:prstGeom prst="rect">
            <a:avLst/>
          </a:prstGeom>
          <a:noFill/>
          <a:ln w="76200">
            <a:solidFill>
              <a:srgbClr val="FF0000"/>
            </a:solidFill>
            <a:miter lim="800000"/>
            <a:headEnd/>
            <a:tailEnd/>
          </a:ln>
        </p:spPr>
      </p:pic>
      <p:sp>
        <p:nvSpPr>
          <p:cNvPr id="5" name="Oval 4"/>
          <p:cNvSpPr>
            <a:spLocks noChangeArrowheads="1"/>
          </p:cNvSpPr>
          <p:nvPr/>
        </p:nvSpPr>
        <p:spPr bwMode="auto">
          <a:xfrm>
            <a:off x="7688224" y="5448300"/>
            <a:ext cx="914400" cy="381000"/>
          </a:xfrm>
          <a:prstGeom prst="ellipse">
            <a:avLst/>
          </a:prstGeom>
          <a:noFill/>
          <a:ln w="76200">
            <a:solidFill>
              <a:srgbClr val="FF0000"/>
            </a:solidFill>
            <a:round/>
            <a:headEnd/>
            <a:tailEnd/>
          </a:ln>
        </p:spPr>
        <p:txBody>
          <a:bodyPr wrap="none" anchor="ctr">
            <a:prstTxWarp prst="textNoShape">
              <a:avLst/>
            </a:prstTxWarp>
          </a:bodyPr>
          <a:lstStyle/>
          <a:p>
            <a:pPr defTabSz="457200" eaLnBrk="1" hangingPunct="1"/>
            <a:endParaRPr lang="en-US" sz="1800">
              <a:latin typeface="Calibri" charset="0"/>
            </a:endParaRPr>
          </a:p>
        </p:txBody>
      </p:sp>
    </p:spTree>
    <p:extLst>
      <p:ext uri="{BB962C8B-B14F-4D97-AF65-F5344CB8AC3E}">
        <p14:creationId xmlns:p14="http://schemas.microsoft.com/office/powerpoint/2010/main" val="3686087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sskind.pdf"/>
          <p:cNvPicPr>
            <a:picLocks noChangeAspect="1"/>
          </p:cNvPicPr>
          <p:nvPr/>
        </p:nvPicPr>
        <p:blipFill>
          <a:blip r:embed="rId3"/>
          <a:srcRect l="10422" t="7963" r="15632" b="3981"/>
          <a:stretch>
            <a:fillRect/>
          </a:stretch>
        </p:blipFill>
        <p:spPr>
          <a:xfrm>
            <a:off x="152400" y="152400"/>
            <a:ext cx="2286000" cy="3562867"/>
          </a:xfrm>
          <a:prstGeom prst="rect">
            <a:avLst/>
          </a:prstGeom>
        </p:spPr>
      </p:pic>
      <p:sp>
        <p:nvSpPr>
          <p:cNvPr id="8" name="TextBox 7"/>
          <p:cNvSpPr txBox="1"/>
          <p:nvPr/>
        </p:nvSpPr>
        <p:spPr>
          <a:xfrm>
            <a:off x="2979243" y="5562600"/>
            <a:ext cx="6164757" cy="841256"/>
          </a:xfrm>
          <a:prstGeom prst="rect">
            <a:avLst/>
          </a:prstGeom>
          <a:noFill/>
        </p:spPr>
        <p:txBody>
          <a:bodyPr wrap="square" rtlCol="0">
            <a:spAutoFit/>
          </a:bodyPr>
          <a:lstStyle/>
          <a:p>
            <a:pPr>
              <a:lnSpc>
                <a:spcPct val="80000"/>
              </a:lnSpc>
            </a:pPr>
            <a:r>
              <a:rPr lang="en-GB" sz="2000" b="1" dirty="0" smtClean="0">
                <a:solidFill>
                  <a:srgbClr val="FFFF00"/>
                </a:solidFill>
              </a:rPr>
              <a:t>The </a:t>
            </a:r>
            <a:r>
              <a:rPr lang="en-GB" sz="2000" b="1" dirty="0" err="1" smtClean="0">
                <a:solidFill>
                  <a:srgbClr val="FFFF00"/>
                </a:solidFill>
              </a:rPr>
              <a:t>multiverse</a:t>
            </a:r>
            <a:r>
              <a:rPr lang="en-GB" sz="2000" b="1" dirty="0" smtClean="0">
                <a:solidFill>
                  <a:srgbClr val="FFFF00"/>
                </a:solidFill>
              </a:rPr>
              <a:t> theory</a:t>
            </a:r>
            <a:r>
              <a:rPr lang="en-US" sz="2000" b="1" dirty="0" smtClean="0">
                <a:solidFill>
                  <a:srgbClr val="FFFF00"/>
                </a:solidFill>
              </a:rPr>
              <a:t> </a:t>
            </a:r>
            <a:r>
              <a:rPr lang="en-GB" sz="2000" b="1" dirty="0" smtClean="0">
                <a:solidFill>
                  <a:srgbClr val="FFFF00"/>
                </a:solidFill>
              </a:rPr>
              <a:t>can’t make any predictions … it can explain anything…                                     </a:t>
            </a:r>
            <a:r>
              <a:rPr lang="en-GB" sz="1600" b="1" dirty="0" smtClean="0">
                <a:solidFill>
                  <a:srgbClr val="40FF4E"/>
                </a:solidFill>
              </a:rPr>
              <a:t>George Ellis</a:t>
            </a:r>
          </a:p>
          <a:p>
            <a:pPr>
              <a:lnSpc>
                <a:spcPct val="80000"/>
              </a:lnSpc>
            </a:pPr>
            <a:endParaRPr lang="en-GB" sz="2000" b="1" dirty="0" smtClean="0">
              <a:solidFill>
                <a:srgbClr val="FFFF00"/>
              </a:solidFill>
            </a:endParaRPr>
          </a:p>
        </p:txBody>
      </p:sp>
      <p:pic>
        <p:nvPicPr>
          <p:cNvPr id="9" name="Picture 10" descr="normal"/>
          <p:cNvPicPr>
            <a:picLocks noChangeAspect="1" noChangeArrowheads="1"/>
          </p:cNvPicPr>
          <p:nvPr/>
        </p:nvPicPr>
        <p:blipFill>
          <a:blip r:embed="rId4"/>
          <a:srcRect l="3738" t="5369" r="3738" b="5369"/>
          <a:stretch>
            <a:fillRect/>
          </a:stretch>
        </p:blipFill>
        <p:spPr bwMode="auto">
          <a:xfrm>
            <a:off x="2514600" y="705049"/>
            <a:ext cx="6629400" cy="4452672"/>
          </a:xfrm>
          <a:prstGeom prst="rect">
            <a:avLst/>
          </a:prstGeom>
          <a:noFill/>
          <a:ln w="9525">
            <a:noFill/>
            <a:miter lim="800000"/>
            <a:headEnd/>
            <a:tailEnd/>
          </a:ln>
        </p:spPr>
      </p:pic>
      <p:pic>
        <p:nvPicPr>
          <p:cNvPr id="7" name="Picture 6" descr="george ellis.pdf"/>
          <p:cNvPicPr>
            <a:picLocks noChangeAspect="1"/>
          </p:cNvPicPr>
          <p:nvPr/>
        </p:nvPicPr>
        <p:blipFill>
          <a:blip r:embed="rId5"/>
          <a:srcRect l="16873" t="2257" r="13498" b="29339"/>
          <a:stretch>
            <a:fillRect/>
          </a:stretch>
        </p:blipFill>
        <p:spPr>
          <a:xfrm>
            <a:off x="334211" y="3737862"/>
            <a:ext cx="2124060" cy="3120138"/>
          </a:xfrm>
          <a:prstGeom prst="rect">
            <a:avLst/>
          </a:prstGeom>
        </p:spPr>
      </p:pic>
      <p:sp>
        <p:nvSpPr>
          <p:cNvPr id="11" name="Text Box 4"/>
          <p:cNvSpPr txBox="1">
            <a:spLocks noChangeArrowheads="1"/>
          </p:cNvSpPr>
          <p:nvPr/>
        </p:nvSpPr>
        <p:spPr bwMode="auto">
          <a:xfrm>
            <a:off x="2133600" y="0"/>
            <a:ext cx="7010400" cy="707886"/>
          </a:xfrm>
          <a:prstGeom prst="rect">
            <a:avLst/>
          </a:prstGeom>
          <a:solidFill>
            <a:schemeClr val="tx1">
              <a:lumMod val="85000"/>
            </a:schemeClr>
          </a:solidFill>
          <a:ln w="9525">
            <a:noFill/>
            <a:miter lim="800000"/>
            <a:headEnd/>
            <a:tailEnd/>
          </a:ln>
          <a:effectLst/>
        </p:spPr>
        <p:txBody>
          <a:bodyPr wrap="square">
            <a:prstTxWarp prst="textNoShape">
              <a:avLst/>
            </a:prstTxWarp>
            <a:spAutoFit/>
          </a:bodyPr>
          <a:lstStyle/>
          <a:p>
            <a:pPr eaLnBrk="1" hangingPunct="1"/>
            <a:r>
              <a:rPr lang="en-ZA" sz="2000" b="1" dirty="0" smtClean="0">
                <a:solidFill>
                  <a:srgbClr val="FF0000"/>
                </a:solidFill>
                <a:latin typeface="Times New Roman" charset="0"/>
              </a:rPr>
              <a:t>We </a:t>
            </a:r>
            <a:r>
              <a:rPr lang="en-ZA" sz="2000" b="1" dirty="0">
                <a:solidFill>
                  <a:srgbClr val="FF0000"/>
                </a:solidFill>
                <a:latin typeface="Times New Roman" charset="0"/>
              </a:rPr>
              <a:t>live in one tiny pocket where the value of the</a:t>
            </a:r>
            <a:r>
              <a:rPr lang="en-ZA" sz="2000" b="1" dirty="0" smtClean="0">
                <a:solidFill>
                  <a:srgbClr val="FF0000"/>
                </a:solidFill>
                <a:latin typeface="Times New Roman" charset="0"/>
              </a:rPr>
              <a:t> cosmological constant is consistent with </a:t>
            </a:r>
            <a:r>
              <a:rPr lang="en-ZA" sz="2000" b="1" dirty="0">
                <a:solidFill>
                  <a:srgbClr val="FF0000"/>
                </a:solidFill>
                <a:latin typeface="Times New Roman" charset="0"/>
              </a:rPr>
              <a:t>our kind of </a:t>
            </a:r>
            <a:r>
              <a:rPr lang="en-ZA" sz="2000" b="1" dirty="0" smtClean="0">
                <a:solidFill>
                  <a:srgbClr val="FF0000"/>
                </a:solidFill>
                <a:latin typeface="Times New Roman" charset="0"/>
              </a:rPr>
              <a:t>life          </a:t>
            </a:r>
            <a:r>
              <a:rPr lang="en-ZA" sz="1600" b="1" dirty="0" smtClean="0">
                <a:solidFill>
                  <a:srgbClr val="008000"/>
                </a:solidFill>
                <a:latin typeface="Times New Roman" charset="0"/>
              </a:rPr>
              <a:t>Leonard Susskind </a:t>
            </a:r>
            <a:endParaRPr lang="en-ZA" sz="1600" b="1" dirty="0">
              <a:solidFill>
                <a:srgbClr val="008000"/>
              </a:solidFill>
              <a:latin typeface="Times New Roman" charset="0"/>
            </a:endParaRPr>
          </a:p>
        </p:txBody>
      </p:sp>
      <p:sp>
        <p:nvSpPr>
          <p:cNvPr id="12" name="TextBox 11"/>
          <p:cNvSpPr txBox="1"/>
          <p:nvPr/>
        </p:nvSpPr>
        <p:spPr>
          <a:xfrm>
            <a:off x="8077200" y="4800600"/>
            <a:ext cx="744515" cy="276999"/>
          </a:xfrm>
          <a:prstGeom prst="rect">
            <a:avLst/>
          </a:prstGeom>
          <a:noFill/>
        </p:spPr>
        <p:txBody>
          <a:bodyPr wrap="none" rtlCol="0">
            <a:spAutoFit/>
          </a:bodyPr>
          <a:lstStyle/>
          <a:p>
            <a:r>
              <a:rPr lang="en-US" sz="1200" dirty="0" smtClean="0"/>
              <a:t>A. </a:t>
            </a:r>
            <a:r>
              <a:rPr lang="en-US" sz="1200" dirty="0" err="1" smtClean="0"/>
              <a:t>Linde</a:t>
            </a:r>
            <a:endParaRPr lang="en-US" sz="1200" dirty="0"/>
          </a:p>
        </p:txBody>
      </p:sp>
    </p:spTree>
    <p:extLst>
      <p:ext uri="{BB962C8B-B14F-4D97-AF65-F5344CB8AC3E}">
        <p14:creationId xmlns:p14="http://schemas.microsoft.com/office/powerpoint/2010/main" val="520620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760"/>
            <a:ext cx="9144000" cy="3477875"/>
          </a:xfrm>
          <a:prstGeom prst="rect">
            <a:avLst/>
          </a:prstGeom>
        </p:spPr>
        <p:txBody>
          <a:bodyPr wrap="square">
            <a:spAutoFit/>
          </a:bodyPr>
          <a:lstStyle/>
          <a:p>
            <a:r>
              <a:rPr lang="en-US" sz="4000" dirty="0" smtClean="0"/>
              <a:t>Science </a:t>
            </a:r>
            <a:r>
              <a:rPr lang="en-US" sz="4000" dirty="0"/>
              <a:t>cannot solve the ultimate mystery of nature. And that is because, in the last analysis, we ourselves are a part of the mystery that we are trying to solve</a:t>
            </a:r>
            <a:r>
              <a:rPr lang="en-US" sz="4000" dirty="0" smtClean="0"/>
              <a:t>.</a:t>
            </a:r>
          </a:p>
          <a:p>
            <a:endParaRPr lang="en-US" sz="4000" dirty="0"/>
          </a:p>
          <a:p>
            <a:r>
              <a:rPr lang="en-US" sz="2000" dirty="0"/>
              <a:t>― Max Planck, Where is Science Going? </a:t>
            </a:r>
          </a:p>
        </p:txBody>
      </p:sp>
      <p:sp>
        <p:nvSpPr>
          <p:cNvPr id="5" name="TextBox 4"/>
          <p:cNvSpPr txBox="1"/>
          <p:nvPr/>
        </p:nvSpPr>
        <p:spPr>
          <a:xfrm>
            <a:off x="0" y="5445224"/>
            <a:ext cx="8177689" cy="646331"/>
          </a:xfrm>
          <a:prstGeom prst="rect">
            <a:avLst/>
          </a:prstGeom>
          <a:noFill/>
        </p:spPr>
        <p:txBody>
          <a:bodyPr wrap="none" rtlCol="0">
            <a:spAutoFit/>
          </a:bodyPr>
          <a:lstStyle/>
          <a:p>
            <a:r>
              <a:rPr lang="en-US" sz="3600" dirty="0" smtClean="0"/>
              <a:t>But Planck didn’t know about string theory</a:t>
            </a:r>
            <a:endParaRPr lang="en-US" sz="3600" dirty="0"/>
          </a:p>
        </p:txBody>
      </p:sp>
    </p:spTree>
    <p:extLst>
      <p:ext uri="{BB962C8B-B14F-4D97-AF65-F5344CB8AC3E}">
        <p14:creationId xmlns:p14="http://schemas.microsoft.com/office/powerpoint/2010/main" val="1170562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yes.pdf"/>
          <p:cNvPicPr>
            <a:picLocks noChangeAspect="1"/>
          </p:cNvPicPr>
          <p:nvPr/>
        </p:nvPicPr>
        <p:blipFill rotWithShape="1">
          <a:blip r:embed="rId2">
            <a:extLst>
              <a:ext uri="{28A0092B-C50C-407E-A947-70E740481C1C}">
                <a14:useLocalDpi xmlns:a14="http://schemas.microsoft.com/office/drawing/2010/main" val="0"/>
              </a:ext>
            </a:extLst>
          </a:blip>
          <a:srcRect l="12328" t="-402" r="6422" b="23438"/>
          <a:stretch/>
        </p:blipFill>
        <p:spPr>
          <a:xfrm>
            <a:off x="24160" y="1189179"/>
            <a:ext cx="3755752" cy="3679981"/>
          </a:xfrm>
          <a:prstGeom prst="rect">
            <a:avLst/>
          </a:prstGeom>
        </p:spPr>
      </p:pic>
      <p:pic>
        <p:nvPicPr>
          <p:cNvPr id="7" name="Picture 6" descr="bayesgrave.pdf"/>
          <p:cNvPicPr>
            <a:picLocks noChangeAspect="1"/>
          </p:cNvPicPr>
          <p:nvPr/>
        </p:nvPicPr>
        <p:blipFill rotWithShape="1">
          <a:blip r:embed="rId3">
            <a:extLst>
              <a:ext uri="{28A0092B-C50C-407E-A947-70E740481C1C}">
                <a14:useLocalDpi xmlns:a14="http://schemas.microsoft.com/office/drawing/2010/main" val="0"/>
              </a:ext>
            </a:extLst>
          </a:blip>
          <a:srcRect l="-2380" t="-1987" r="2380" b="21341"/>
          <a:stretch/>
        </p:blipFill>
        <p:spPr>
          <a:xfrm>
            <a:off x="3707904" y="1412776"/>
            <a:ext cx="5276568" cy="3396621"/>
          </a:xfrm>
          <a:prstGeom prst="rect">
            <a:avLst/>
          </a:prstGeom>
        </p:spPr>
      </p:pic>
      <p:pic>
        <p:nvPicPr>
          <p:cNvPr id="8" name="Picture 7" descr="Bayesbunhill fields.pdf"/>
          <p:cNvPicPr>
            <a:picLocks noChangeAspect="1"/>
          </p:cNvPicPr>
          <p:nvPr/>
        </p:nvPicPr>
        <p:blipFill rotWithShape="1">
          <a:blip r:embed="rId4">
            <a:extLst>
              <a:ext uri="{28A0092B-C50C-407E-A947-70E740481C1C}">
                <a14:useLocalDpi xmlns:a14="http://schemas.microsoft.com/office/drawing/2010/main" val="0"/>
              </a:ext>
            </a:extLst>
          </a:blip>
          <a:srcRect l="5801" t="18518" r="16533" b="28395"/>
          <a:stretch/>
        </p:blipFill>
        <p:spPr>
          <a:xfrm>
            <a:off x="6170629" y="2492896"/>
            <a:ext cx="2973371" cy="2376528"/>
          </a:xfrm>
          <a:prstGeom prst="rect">
            <a:avLst/>
          </a:prstGeom>
        </p:spPr>
      </p:pic>
      <p:sp>
        <p:nvSpPr>
          <p:cNvPr id="3" name="TextBox 2"/>
          <p:cNvSpPr txBox="1"/>
          <p:nvPr/>
        </p:nvSpPr>
        <p:spPr>
          <a:xfrm>
            <a:off x="0" y="4725144"/>
            <a:ext cx="9324528" cy="646331"/>
          </a:xfrm>
          <a:prstGeom prst="rect">
            <a:avLst/>
          </a:prstGeom>
          <a:noFill/>
        </p:spPr>
        <p:txBody>
          <a:bodyPr wrap="square" rtlCol="0">
            <a:spAutoFit/>
          </a:bodyPr>
          <a:lstStyle/>
          <a:p>
            <a:r>
              <a:rPr lang="en-US" sz="2800" dirty="0" smtClean="0"/>
              <a:t>probability that something is “true” based on </a:t>
            </a:r>
            <a:r>
              <a:rPr lang="en-US" sz="3600" dirty="0" smtClean="0"/>
              <a:t> data</a:t>
            </a:r>
            <a:r>
              <a:rPr lang="en-US" sz="3600" dirty="0"/>
              <a:t>  </a:t>
            </a:r>
            <a:r>
              <a:rPr lang="en-US" sz="2000" b="1" dirty="0"/>
              <a:t>╳</a:t>
            </a:r>
            <a:r>
              <a:rPr lang="en-US" sz="2800" b="1" dirty="0" smtClean="0"/>
              <a:t> </a:t>
            </a:r>
            <a:r>
              <a:rPr lang="en-US" sz="2800" dirty="0" smtClean="0"/>
              <a:t> </a:t>
            </a:r>
            <a:r>
              <a:rPr lang="en-US" sz="3600" dirty="0" smtClean="0"/>
              <a:t>prior</a:t>
            </a:r>
            <a:endParaRPr lang="en-US" sz="3600" dirty="0"/>
          </a:p>
        </p:txBody>
      </p:sp>
      <p:sp>
        <p:nvSpPr>
          <p:cNvPr id="4" name="TextBox 3"/>
          <p:cNvSpPr txBox="1"/>
          <p:nvPr/>
        </p:nvSpPr>
        <p:spPr>
          <a:xfrm>
            <a:off x="-10533" y="4365104"/>
            <a:ext cx="3603759" cy="369332"/>
          </a:xfrm>
          <a:prstGeom prst="rect">
            <a:avLst/>
          </a:prstGeom>
          <a:noFill/>
        </p:spPr>
        <p:txBody>
          <a:bodyPr wrap="none" rtlCol="0">
            <a:spAutoFit/>
          </a:bodyPr>
          <a:lstStyle/>
          <a:p>
            <a:r>
              <a:rPr lang="en-US" sz="1800" dirty="0" smtClean="0"/>
              <a:t>Reverend  Thomas Bayes 1701-1761</a:t>
            </a:r>
            <a:endParaRPr lang="en-US" sz="1800" dirty="0"/>
          </a:p>
        </p:txBody>
      </p:sp>
      <p:sp>
        <p:nvSpPr>
          <p:cNvPr id="5" name="TextBox 4"/>
          <p:cNvSpPr txBox="1"/>
          <p:nvPr/>
        </p:nvSpPr>
        <p:spPr>
          <a:xfrm>
            <a:off x="0" y="5373216"/>
            <a:ext cx="8816837" cy="400110"/>
          </a:xfrm>
          <a:prstGeom prst="rect">
            <a:avLst/>
          </a:prstGeom>
          <a:noFill/>
        </p:spPr>
        <p:txBody>
          <a:bodyPr wrap="none" rtlCol="0">
            <a:spAutoFit/>
          </a:bodyPr>
          <a:lstStyle/>
          <a:p>
            <a:r>
              <a:rPr lang="en-US" sz="2000" dirty="0" smtClean="0"/>
              <a:t>99% chance of testing positive if sick (data)  and   1% of population are sick  (prior)</a:t>
            </a:r>
            <a:endParaRPr lang="en-US" sz="2000" dirty="0"/>
          </a:p>
        </p:txBody>
      </p:sp>
      <p:sp>
        <p:nvSpPr>
          <p:cNvPr id="9" name="TextBox 8"/>
          <p:cNvSpPr txBox="1"/>
          <p:nvPr/>
        </p:nvSpPr>
        <p:spPr>
          <a:xfrm>
            <a:off x="0" y="5661248"/>
            <a:ext cx="7143828" cy="400110"/>
          </a:xfrm>
          <a:prstGeom prst="rect">
            <a:avLst/>
          </a:prstGeom>
          <a:noFill/>
        </p:spPr>
        <p:txBody>
          <a:bodyPr wrap="none" rtlCol="0">
            <a:spAutoFit/>
          </a:bodyPr>
          <a:lstStyle/>
          <a:p>
            <a:r>
              <a:rPr lang="en-US" sz="2000" dirty="0" smtClean="0"/>
              <a:t>Suppose you </a:t>
            </a:r>
            <a:r>
              <a:rPr lang="en-US" sz="2000" dirty="0"/>
              <a:t>test </a:t>
            </a:r>
            <a:r>
              <a:rPr lang="en-US" sz="2000" dirty="0" smtClean="0"/>
              <a:t>positive; what is  the chance of your being sick ?  </a:t>
            </a:r>
            <a:endParaRPr lang="en-US" sz="2000" dirty="0"/>
          </a:p>
        </p:txBody>
      </p:sp>
      <p:sp>
        <p:nvSpPr>
          <p:cNvPr id="10" name="TextBox 9"/>
          <p:cNvSpPr txBox="1"/>
          <p:nvPr/>
        </p:nvSpPr>
        <p:spPr>
          <a:xfrm>
            <a:off x="179512" y="6442693"/>
            <a:ext cx="5220224" cy="400110"/>
          </a:xfrm>
          <a:prstGeom prst="rect">
            <a:avLst/>
          </a:prstGeom>
          <a:noFill/>
        </p:spPr>
        <p:txBody>
          <a:bodyPr wrap="none" rtlCol="0">
            <a:spAutoFit/>
          </a:bodyPr>
          <a:lstStyle/>
          <a:p>
            <a:r>
              <a:rPr lang="en-US" sz="2000" dirty="0"/>
              <a:t>o</a:t>
            </a:r>
            <a:r>
              <a:rPr lang="en-US" sz="2000" dirty="0" smtClean="0"/>
              <a:t>nly half the people sent to the hospital are sick!</a:t>
            </a:r>
            <a:endParaRPr lang="en-US" sz="2000" dirty="0"/>
          </a:p>
        </p:txBody>
      </p:sp>
      <p:sp>
        <p:nvSpPr>
          <p:cNvPr id="11" name="TextBox 10"/>
          <p:cNvSpPr txBox="1"/>
          <p:nvPr/>
        </p:nvSpPr>
        <p:spPr>
          <a:xfrm>
            <a:off x="27773" y="6021288"/>
            <a:ext cx="5075678" cy="400110"/>
          </a:xfrm>
          <a:prstGeom prst="rect">
            <a:avLst/>
          </a:prstGeom>
          <a:noFill/>
        </p:spPr>
        <p:txBody>
          <a:bodyPr wrap="none" rtlCol="0">
            <a:spAutoFit/>
          </a:bodyPr>
          <a:lstStyle/>
          <a:p>
            <a:r>
              <a:rPr lang="en-US" dirty="0" smtClean="0"/>
              <a:t>  </a:t>
            </a:r>
            <a:r>
              <a:rPr lang="en-US" sz="2000" dirty="0" smtClean="0"/>
              <a:t>But 1% of healthy people will test positive,  so</a:t>
            </a:r>
            <a:endParaRPr lang="en-US" sz="2000" dirty="0"/>
          </a:p>
        </p:txBody>
      </p:sp>
      <p:sp>
        <p:nvSpPr>
          <p:cNvPr id="12" name="TextBox 11"/>
          <p:cNvSpPr txBox="1"/>
          <p:nvPr/>
        </p:nvSpPr>
        <p:spPr>
          <a:xfrm>
            <a:off x="6660232" y="6021288"/>
            <a:ext cx="1736248" cy="646331"/>
          </a:xfrm>
          <a:prstGeom prst="rect">
            <a:avLst/>
          </a:prstGeom>
          <a:noFill/>
        </p:spPr>
        <p:txBody>
          <a:bodyPr wrap="none" rtlCol="0">
            <a:spAutoFit/>
          </a:bodyPr>
          <a:lstStyle/>
          <a:p>
            <a:r>
              <a:rPr lang="en-US" sz="3600" dirty="0"/>
              <a:t>i</a:t>
            </a:r>
            <a:r>
              <a:rPr lang="en-US" sz="3600" dirty="0" smtClean="0"/>
              <a:t>ts 50%!</a:t>
            </a:r>
            <a:endParaRPr lang="en-US" sz="3600" dirty="0"/>
          </a:p>
        </p:txBody>
      </p:sp>
      <p:sp>
        <p:nvSpPr>
          <p:cNvPr id="13" name="TextBox 12"/>
          <p:cNvSpPr txBox="1"/>
          <p:nvPr/>
        </p:nvSpPr>
        <p:spPr>
          <a:xfrm>
            <a:off x="0" y="-171400"/>
            <a:ext cx="9972600" cy="1446550"/>
          </a:xfrm>
          <a:prstGeom prst="rect">
            <a:avLst/>
          </a:prstGeom>
          <a:noFill/>
        </p:spPr>
        <p:txBody>
          <a:bodyPr wrap="square" rtlCol="0">
            <a:spAutoFit/>
          </a:bodyPr>
          <a:lstStyle/>
          <a:p>
            <a:r>
              <a:rPr lang="en-US" sz="4400" dirty="0" smtClean="0">
                <a:solidFill>
                  <a:srgbClr val="FFFF00"/>
                </a:solidFill>
              </a:rPr>
              <a:t>How to evaluate our  trust in a theory:</a:t>
            </a:r>
          </a:p>
          <a:p>
            <a:r>
              <a:rPr lang="en-US" sz="4400" dirty="0">
                <a:solidFill>
                  <a:srgbClr val="FFFF00"/>
                </a:solidFill>
              </a:rPr>
              <a:t> </a:t>
            </a:r>
            <a:r>
              <a:rPr lang="en-US" sz="4400" dirty="0" smtClean="0">
                <a:solidFill>
                  <a:srgbClr val="FFFF00"/>
                </a:solidFill>
              </a:rPr>
              <a:t>calculate the odds that it may be “true” </a:t>
            </a:r>
            <a:endParaRPr lang="en-US" sz="4400" dirty="0">
              <a:solidFill>
                <a:srgbClr val="FFFF00"/>
              </a:solidFill>
            </a:endParaRPr>
          </a:p>
        </p:txBody>
      </p:sp>
    </p:spTree>
    <p:extLst>
      <p:ext uri="{BB962C8B-B14F-4D97-AF65-F5344CB8AC3E}">
        <p14:creationId xmlns:p14="http://schemas.microsoft.com/office/powerpoint/2010/main" val="2435906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0"/>
            <a:ext cx="8204940" cy="707886"/>
          </a:xfrm>
          <a:prstGeom prst="rect">
            <a:avLst/>
          </a:prstGeom>
          <a:noFill/>
        </p:spPr>
        <p:txBody>
          <a:bodyPr wrap="none" rtlCol="0">
            <a:spAutoFit/>
          </a:bodyPr>
          <a:lstStyle/>
          <a:p>
            <a:r>
              <a:rPr lang="en-US" sz="4000" dirty="0" smtClean="0"/>
              <a:t>The probability that a multiverse exists</a:t>
            </a:r>
            <a:endParaRPr lang="en-US" sz="4000" dirty="0"/>
          </a:p>
        </p:txBody>
      </p:sp>
      <p:sp>
        <p:nvSpPr>
          <p:cNvPr id="5" name="Rectangle 4"/>
          <p:cNvSpPr/>
          <p:nvPr/>
        </p:nvSpPr>
        <p:spPr>
          <a:xfrm>
            <a:off x="179512" y="1030099"/>
            <a:ext cx="8964488" cy="5816978"/>
          </a:xfrm>
          <a:prstGeom prst="rect">
            <a:avLst/>
          </a:prstGeom>
        </p:spPr>
        <p:txBody>
          <a:bodyPr wrap="square">
            <a:spAutoFit/>
          </a:bodyPr>
          <a:lstStyle/>
          <a:p>
            <a:r>
              <a:rPr lang="en-US" sz="2800" i="1" dirty="0">
                <a:solidFill>
                  <a:srgbClr val="FFFF00"/>
                </a:solidFill>
              </a:rPr>
              <a:t>To establish a prior, I note that the multiverse is easy to make; it requires quantum mechanics and general relativity…I will start with a prior of 50%. I will first update this with the fact that the observed cosmological constant is not enormous. Now, if I consider only known theories, this pushes the odds of a multiverse close to 100%.  But I have to allow for the possibility that the correct theory is still undiscovered…The second update is that the vacuum energy is not exactly zero…The final update is the fact that our outstanding candidate for a theory of quantum gravity, string theory, most likely predicts a multiverse…</a:t>
            </a:r>
            <a:r>
              <a:rPr lang="en-US" sz="2800" b="1" i="1" u="sng" dirty="0">
                <a:solidFill>
                  <a:srgbClr val="FFFF00"/>
                </a:solidFill>
              </a:rPr>
              <a:t>So this is my estimate for the likelihood that the multiverse exists:  94%.</a:t>
            </a:r>
            <a:endParaRPr lang="en-US" sz="2800" b="1" u="sng" dirty="0">
              <a:solidFill>
                <a:srgbClr val="FFFF00"/>
              </a:solidFill>
            </a:endParaRPr>
          </a:p>
          <a:p>
            <a:endParaRPr lang="en-US" sz="1800" dirty="0" smtClean="0"/>
          </a:p>
          <a:p>
            <a:r>
              <a:rPr lang="en-US" sz="1800" dirty="0" smtClean="0"/>
              <a:t>Joseph </a:t>
            </a:r>
            <a:r>
              <a:rPr lang="en-US" sz="1800" dirty="0" err="1"/>
              <a:t>Polchinski</a:t>
            </a:r>
            <a:r>
              <a:rPr lang="en-US" sz="1800" dirty="0"/>
              <a:t>, 2016</a:t>
            </a:r>
          </a:p>
        </p:txBody>
      </p:sp>
    </p:spTree>
    <p:extLst>
      <p:ext uri="{BB962C8B-B14F-4D97-AF65-F5344CB8AC3E}">
        <p14:creationId xmlns:p14="http://schemas.microsoft.com/office/powerpoint/2010/main" val="3181040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7" name="Text Box 9"/>
          <p:cNvSpPr txBox="1">
            <a:spLocks/>
          </p:cNvSpPr>
          <p:nvPr/>
        </p:nvSpPr>
        <p:spPr bwMode="auto">
          <a:xfrm>
            <a:off x="22035" y="980728"/>
            <a:ext cx="9144000" cy="692497"/>
          </a:xfrm>
          <a:prstGeom prst="rect">
            <a:avLst/>
          </a:prstGeom>
          <a:noFill/>
          <a:ln w="127000" cmpd="thinThick">
            <a:noFill/>
            <a:miter lim="800000"/>
            <a:headEnd/>
            <a:tailEnd/>
          </a:ln>
          <a:effectLst>
            <a:outerShdw blurRad="63500" dist="38099" dir="2700000" algn="ctr" rotWithShape="0">
              <a:srgbClr val="0433DA">
                <a:alpha val="74998"/>
              </a:srgbClr>
            </a:outerShdw>
          </a:effectLst>
        </p:spPr>
        <p:txBody>
          <a:bodyPr>
            <a:prstTxWarp prst="textNoShape">
              <a:avLst/>
            </a:prstTxWarp>
            <a:spAutoFit/>
          </a:bodyPr>
          <a:lstStyle/>
          <a:p>
            <a:pPr eaLnBrk="1" hangingPunct="1">
              <a:spcBef>
                <a:spcPct val="50000"/>
              </a:spcBef>
              <a:defRPr/>
            </a:pPr>
            <a:r>
              <a:rPr lang="en-US" sz="3900" dirty="0">
                <a:solidFill>
                  <a:srgbClr val="FF0000"/>
                </a:solidFill>
                <a:effectLst>
                  <a:outerShdw blurRad="38100" dist="38100" dir="2700000" algn="tl">
                    <a:srgbClr val="FFFFFF"/>
                  </a:outerShdw>
                </a:effectLst>
                <a:latin typeface="Helvetica" charset="0"/>
              </a:rPr>
              <a:t> </a:t>
            </a:r>
            <a:r>
              <a:rPr lang="en-US" sz="3900" dirty="0" smtClean="0">
                <a:solidFill>
                  <a:srgbClr val="FFFF00"/>
                </a:solidFill>
                <a:effectLst>
                  <a:outerShdw blurRad="38100" dist="38100" dir="2700000" algn="tl">
                    <a:srgbClr val="FFFFFF"/>
                  </a:outerShdw>
                </a:effectLst>
                <a:latin typeface="Helvetica" charset="0"/>
              </a:rPr>
              <a:t>In a multiverse  there is another you</a:t>
            </a:r>
            <a:endParaRPr lang="en-US" sz="3700" dirty="0">
              <a:solidFill>
                <a:srgbClr val="FFFF00"/>
              </a:solidFill>
              <a:effectLst>
                <a:outerShdw blurRad="38100" dist="38100" dir="2700000" algn="tl">
                  <a:srgbClr val="FFFFFF"/>
                </a:outerShdw>
              </a:effectLst>
              <a:latin typeface="Helvetica" charset="0"/>
            </a:endParaRPr>
          </a:p>
        </p:txBody>
      </p:sp>
      <p:pic>
        <p:nvPicPr>
          <p:cNvPr id="118787" name="Picture 3" descr="multiverse"/>
          <p:cNvPicPr>
            <a:picLocks noChangeAspect="1" noChangeArrowheads="1"/>
          </p:cNvPicPr>
          <p:nvPr/>
        </p:nvPicPr>
        <p:blipFill>
          <a:blip r:embed="rId3"/>
          <a:srcRect l="2382" t="1633" r="2382" b="19044"/>
          <a:stretch>
            <a:fillRect/>
          </a:stretch>
        </p:blipFill>
        <p:spPr bwMode="auto">
          <a:xfrm>
            <a:off x="609600" y="1762446"/>
            <a:ext cx="6986736" cy="5095554"/>
          </a:xfrm>
          <a:prstGeom prst="rect">
            <a:avLst/>
          </a:prstGeom>
          <a:noFill/>
          <a:ln w="9525">
            <a:noFill/>
            <a:miter lim="800000"/>
            <a:headEnd/>
            <a:tailEnd/>
          </a:ln>
        </p:spPr>
      </p:pic>
      <p:sp>
        <p:nvSpPr>
          <p:cNvPr id="3" name="TextBox 2"/>
          <p:cNvSpPr txBox="1"/>
          <p:nvPr/>
        </p:nvSpPr>
        <p:spPr>
          <a:xfrm>
            <a:off x="-22696" y="0"/>
            <a:ext cx="7952067" cy="954107"/>
          </a:xfrm>
          <a:prstGeom prst="rect">
            <a:avLst/>
          </a:prstGeom>
          <a:noFill/>
        </p:spPr>
        <p:txBody>
          <a:bodyPr wrap="none" rtlCol="0">
            <a:spAutoFit/>
          </a:bodyPr>
          <a:lstStyle/>
          <a:p>
            <a:r>
              <a:rPr lang="en-US" sz="2800" dirty="0" smtClean="0">
                <a:solidFill>
                  <a:srgbClr val="FFFF00"/>
                </a:solidFill>
              </a:rPr>
              <a:t>There is a nearly infinite number of infinite  universes </a:t>
            </a:r>
          </a:p>
          <a:p>
            <a:r>
              <a:rPr lang="en-US" sz="2800" dirty="0">
                <a:solidFill>
                  <a:srgbClr val="FFFF00"/>
                </a:solidFill>
              </a:rPr>
              <a:t> </a:t>
            </a:r>
            <a:r>
              <a:rPr lang="en-US" sz="2800" dirty="0" smtClean="0">
                <a:solidFill>
                  <a:srgbClr val="FFFF00"/>
                </a:solidFill>
              </a:rPr>
              <a:t>                           in the multiverse</a:t>
            </a:r>
            <a:endParaRPr lang="en-US" sz="2800" dirty="0">
              <a:solidFill>
                <a:srgbClr val="FFFF00"/>
              </a:solidFill>
            </a:endParaRPr>
          </a:p>
        </p:txBody>
      </p:sp>
    </p:spTree>
    <p:extLst>
      <p:ext uri="{BB962C8B-B14F-4D97-AF65-F5344CB8AC3E}">
        <p14:creationId xmlns:p14="http://schemas.microsoft.com/office/powerpoint/2010/main" val="2281189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2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lackswa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761" t="17001" r="17468" b="16170"/>
          <a:stretch/>
        </p:blipFill>
        <p:spPr>
          <a:xfrm>
            <a:off x="0" y="28352"/>
            <a:ext cx="9144000" cy="6858000"/>
          </a:xfrm>
        </p:spPr>
      </p:pic>
      <p:sp>
        <p:nvSpPr>
          <p:cNvPr id="3" name="TextBox 2"/>
          <p:cNvSpPr txBox="1"/>
          <p:nvPr/>
        </p:nvSpPr>
        <p:spPr>
          <a:xfrm>
            <a:off x="0" y="71439"/>
            <a:ext cx="9143999" cy="1015663"/>
          </a:xfrm>
          <a:prstGeom prst="rect">
            <a:avLst/>
          </a:prstGeom>
          <a:noFill/>
        </p:spPr>
        <p:txBody>
          <a:bodyPr wrap="square" rtlCol="0">
            <a:spAutoFit/>
          </a:bodyPr>
          <a:lstStyle/>
          <a:p>
            <a:r>
              <a:rPr lang="en-US" sz="6000" dirty="0" smtClean="0">
                <a:solidFill>
                  <a:schemeClr val="bg1"/>
                </a:solidFill>
              </a:rPr>
              <a:t>THE BLACK SWAN TEST</a:t>
            </a:r>
            <a:endParaRPr lang="en-US" sz="6000" dirty="0">
              <a:solidFill>
                <a:schemeClr val="bg1"/>
              </a:solidFill>
            </a:endParaRPr>
          </a:p>
        </p:txBody>
      </p:sp>
    </p:spTree>
    <p:extLst>
      <p:ext uri="{BB962C8B-B14F-4D97-AF65-F5344CB8AC3E}">
        <p14:creationId xmlns:p14="http://schemas.microsoft.com/office/powerpoint/2010/main" val="38094397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32" y="836712"/>
            <a:ext cx="8902999" cy="1077218"/>
          </a:xfrm>
          <a:prstGeom prst="rect">
            <a:avLst/>
          </a:prstGeom>
          <a:noFill/>
        </p:spPr>
        <p:txBody>
          <a:bodyPr wrap="none" rtlCol="0">
            <a:spAutoFit/>
          </a:bodyPr>
          <a:lstStyle/>
          <a:p>
            <a:r>
              <a:rPr lang="en-US" sz="3200" dirty="0" smtClean="0">
                <a:solidFill>
                  <a:srgbClr val="FFFF00"/>
                </a:solidFill>
              </a:rPr>
              <a:t>There would be an infinite number of other </a:t>
            </a:r>
            <a:r>
              <a:rPr lang="en-US" sz="3200" dirty="0" err="1" smtClean="0">
                <a:solidFill>
                  <a:srgbClr val="FFFF00"/>
                </a:solidFill>
              </a:rPr>
              <a:t>yous</a:t>
            </a:r>
            <a:r>
              <a:rPr lang="en-US" sz="3200" dirty="0" smtClean="0">
                <a:solidFill>
                  <a:srgbClr val="FFFF00"/>
                </a:solidFill>
              </a:rPr>
              <a:t>, </a:t>
            </a:r>
          </a:p>
          <a:p>
            <a:r>
              <a:rPr lang="en-US" sz="3200" dirty="0" smtClean="0">
                <a:solidFill>
                  <a:srgbClr val="FFFF00"/>
                </a:solidFill>
              </a:rPr>
              <a:t>all identical copies, with your past, your memories</a:t>
            </a:r>
            <a:r>
              <a:rPr lang="mr-IN" sz="3200" dirty="0" smtClean="0">
                <a:solidFill>
                  <a:srgbClr val="FFFF00"/>
                </a:solidFill>
              </a:rPr>
              <a:t>…</a:t>
            </a:r>
            <a:r>
              <a:rPr lang="en-US" sz="3200" dirty="0" smtClean="0">
                <a:solidFill>
                  <a:srgbClr val="FFFF00"/>
                </a:solidFill>
              </a:rPr>
              <a:t> </a:t>
            </a:r>
            <a:endParaRPr lang="en-US" sz="3200" dirty="0">
              <a:solidFill>
                <a:srgbClr val="FFFF00"/>
              </a:solidFill>
            </a:endParaRPr>
          </a:p>
        </p:txBody>
      </p:sp>
      <p:sp>
        <p:nvSpPr>
          <p:cNvPr id="3" name="TextBox 2"/>
          <p:cNvSpPr txBox="1"/>
          <p:nvPr/>
        </p:nvSpPr>
        <p:spPr>
          <a:xfrm>
            <a:off x="0" y="2276872"/>
            <a:ext cx="9188542" cy="3847207"/>
          </a:xfrm>
          <a:prstGeom prst="rect">
            <a:avLst/>
          </a:prstGeom>
          <a:noFill/>
        </p:spPr>
        <p:txBody>
          <a:bodyPr wrap="none" rtlCol="0">
            <a:spAutoFit/>
          </a:bodyPr>
          <a:lstStyle/>
          <a:p>
            <a:r>
              <a:rPr lang="en-US" sz="2800" i="1" dirty="0"/>
              <a:t>the leading theory for what </a:t>
            </a:r>
            <a:r>
              <a:rPr lang="en-US" sz="2800" i="1" dirty="0" smtClean="0"/>
              <a:t>happened in </a:t>
            </a:r>
            <a:r>
              <a:rPr lang="en-US" sz="2800" i="1" dirty="0"/>
              <a:t>the early </a:t>
            </a:r>
            <a:r>
              <a:rPr lang="en-US" sz="2800" i="1" dirty="0" smtClean="0"/>
              <a:t>universe</a:t>
            </a:r>
          </a:p>
          <a:p>
            <a:endParaRPr lang="en-US" sz="2800" i="1" dirty="0" smtClean="0"/>
          </a:p>
          <a:p>
            <a:r>
              <a:rPr lang="en-US" sz="2800" i="1" dirty="0" smtClean="0"/>
              <a:t> </a:t>
            </a:r>
            <a:r>
              <a:rPr lang="en-US" sz="2800" i="1" dirty="0"/>
              <a:t>suggests that </a:t>
            </a:r>
            <a:r>
              <a:rPr lang="en-US" sz="2800" i="1" dirty="0" smtClean="0"/>
              <a:t>space isn’t </a:t>
            </a:r>
            <a:r>
              <a:rPr lang="en-US" sz="2800" i="1" dirty="0"/>
              <a:t>merely really really big, but actually </a:t>
            </a:r>
          </a:p>
          <a:p>
            <a:r>
              <a:rPr lang="en-US" sz="2800" i="1" dirty="0" smtClean="0"/>
              <a:t>infinite</a:t>
            </a:r>
            <a:r>
              <a:rPr lang="en-US" sz="2800" i="1" dirty="0"/>
              <a:t>, containing infinitely many </a:t>
            </a:r>
            <a:r>
              <a:rPr lang="en-US" sz="2800" i="1" dirty="0" smtClean="0"/>
              <a:t>exact </a:t>
            </a:r>
            <a:r>
              <a:rPr lang="en-US" sz="2800" i="1" dirty="0"/>
              <a:t>copies of </a:t>
            </a:r>
            <a:r>
              <a:rPr lang="en-US" sz="2800" i="1" dirty="0" err="1" smtClean="0"/>
              <a:t>you</a:t>
            </a:r>
            <a:r>
              <a:rPr lang="en-US" sz="4800" i="1" dirty="0" err="1" smtClean="0">
                <a:solidFill>
                  <a:schemeClr val="bg1"/>
                </a:solidFill>
              </a:rPr>
              <a:t>i</a:t>
            </a:r>
            <a:endParaRPr lang="en-US" sz="4800" i="1" dirty="0" smtClean="0">
              <a:solidFill>
                <a:schemeClr val="bg1"/>
              </a:solidFill>
            </a:endParaRPr>
          </a:p>
          <a:p>
            <a:endParaRPr lang="en-US" dirty="0" smtClean="0">
              <a:solidFill>
                <a:srgbClr val="FFFFFF"/>
              </a:solidFill>
            </a:endParaRPr>
          </a:p>
          <a:p>
            <a:r>
              <a:rPr lang="en-US" dirty="0" smtClean="0">
                <a:solidFill>
                  <a:srgbClr val="FFFFFF"/>
                </a:solidFill>
              </a:rPr>
              <a:t>Max </a:t>
            </a:r>
            <a:r>
              <a:rPr lang="en-US" dirty="0" err="1">
                <a:solidFill>
                  <a:srgbClr val="FFFFFF"/>
                </a:solidFill>
              </a:rPr>
              <a:t>Tegmark</a:t>
            </a:r>
            <a:r>
              <a:rPr lang="en-US" dirty="0">
                <a:solidFill>
                  <a:srgbClr val="FFFFFF"/>
                </a:solidFill>
              </a:rPr>
              <a:t>, Our Mathematical Universe</a:t>
            </a:r>
          </a:p>
          <a:p>
            <a:endParaRPr lang="en-US" i="1" dirty="0" smtClean="0"/>
          </a:p>
          <a:p>
            <a:endParaRPr lang="en-US" i="1" dirty="0" smtClean="0"/>
          </a:p>
          <a:p>
            <a:r>
              <a:rPr lang="en-US" sz="2800" i="1" dirty="0" smtClean="0">
                <a:solidFill>
                  <a:schemeClr val="bg1"/>
                </a:solidFill>
              </a:rPr>
              <a:t>, </a:t>
            </a:r>
            <a:r>
              <a:rPr lang="en-US" sz="2800" i="1" dirty="0">
                <a:solidFill>
                  <a:schemeClr val="bg1"/>
                </a:solidFill>
              </a:rPr>
              <a:t>and </a:t>
            </a:r>
            <a:r>
              <a:rPr lang="en-US" sz="2800" i="1" dirty="0" smtClean="0">
                <a:solidFill>
                  <a:schemeClr val="bg1"/>
                </a:solidFill>
              </a:rPr>
              <a:t>even </a:t>
            </a:r>
            <a:r>
              <a:rPr lang="en-US" sz="2800" i="1" dirty="0">
                <a:solidFill>
                  <a:schemeClr val="bg1"/>
                </a:solidFill>
              </a:rPr>
              <a:t>more near-copies living out every possible variant </a:t>
            </a:r>
            <a:endParaRPr lang="en-US" sz="2800" i="1" dirty="0" smtClean="0">
              <a:solidFill>
                <a:schemeClr val="bg1"/>
              </a:solidFill>
            </a:endParaRPr>
          </a:p>
          <a:p>
            <a:r>
              <a:rPr lang="en-US" sz="2800" i="1" dirty="0" smtClean="0">
                <a:solidFill>
                  <a:schemeClr val="bg1"/>
                </a:solidFill>
              </a:rPr>
              <a:t>of </a:t>
            </a:r>
            <a:r>
              <a:rPr lang="en-US" sz="2800" i="1" dirty="0">
                <a:solidFill>
                  <a:schemeClr val="bg1"/>
                </a:solidFill>
              </a:rPr>
              <a:t>your </a:t>
            </a:r>
            <a:r>
              <a:rPr lang="en-US" sz="2800" i="1" dirty="0" smtClean="0">
                <a:solidFill>
                  <a:schemeClr val="bg1"/>
                </a:solidFill>
              </a:rPr>
              <a:t>life</a:t>
            </a:r>
            <a:endParaRPr lang="en-US" dirty="0" smtClean="0">
              <a:solidFill>
                <a:srgbClr val="FFFFFF"/>
              </a:solidFill>
            </a:endParaRPr>
          </a:p>
        </p:txBody>
      </p:sp>
      <p:sp>
        <p:nvSpPr>
          <p:cNvPr id="4" name="TextBox 3"/>
          <p:cNvSpPr txBox="1"/>
          <p:nvPr/>
        </p:nvSpPr>
        <p:spPr>
          <a:xfrm>
            <a:off x="3059832" y="5417295"/>
            <a:ext cx="2216071" cy="1446550"/>
          </a:xfrm>
          <a:prstGeom prst="rect">
            <a:avLst/>
          </a:prstGeom>
          <a:noFill/>
        </p:spPr>
        <p:txBody>
          <a:bodyPr wrap="none" rtlCol="0">
            <a:spAutoFit/>
          </a:bodyPr>
          <a:lstStyle/>
          <a:p>
            <a:r>
              <a:rPr lang="en-US" sz="8800" dirty="0" smtClean="0"/>
              <a:t>NO!</a:t>
            </a:r>
            <a:endParaRPr lang="en-US" sz="8800" dirty="0"/>
          </a:p>
        </p:txBody>
      </p:sp>
    </p:spTree>
    <p:extLst>
      <p:ext uri="{BB962C8B-B14F-4D97-AF65-F5344CB8AC3E}">
        <p14:creationId xmlns:p14="http://schemas.microsoft.com/office/powerpoint/2010/main" val="3755682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torA copy.pdf"/>
          <p:cNvPicPr>
            <a:picLocks noChangeAspect="1"/>
          </p:cNvPicPr>
          <p:nvPr/>
        </p:nvPicPr>
        <p:blipFill rotWithShape="1">
          <a:blip r:embed="rId2">
            <a:extLst>
              <a:ext uri="{28A0092B-C50C-407E-A947-70E740481C1C}">
                <a14:useLocalDpi xmlns:a14="http://schemas.microsoft.com/office/drawing/2010/main" val="0"/>
              </a:ext>
            </a:extLst>
          </a:blip>
          <a:srcRect l="7999" t="9108" r="5335" b="20158"/>
          <a:stretch/>
        </p:blipFill>
        <p:spPr>
          <a:xfrm>
            <a:off x="179512" y="2060848"/>
            <a:ext cx="2641600" cy="3386667"/>
          </a:xfrm>
          <a:prstGeom prst="rect">
            <a:avLst/>
          </a:prstGeom>
        </p:spPr>
      </p:pic>
      <p:pic>
        <p:nvPicPr>
          <p:cNvPr id="3" name="Picture 2" descr="Cantor.pdf"/>
          <p:cNvPicPr>
            <a:picLocks noChangeAspect="1"/>
          </p:cNvPicPr>
          <p:nvPr/>
        </p:nvPicPr>
        <p:blipFill rotWithShape="1">
          <a:blip r:embed="rId3">
            <a:extLst>
              <a:ext uri="{28A0092B-C50C-407E-A947-70E740481C1C}">
                <a14:useLocalDpi xmlns:a14="http://schemas.microsoft.com/office/drawing/2010/main" val="0"/>
              </a:ext>
            </a:extLst>
          </a:blip>
          <a:srcRect l="8815" t="15762" r="45867" b="33974"/>
          <a:stretch/>
        </p:blipFill>
        <p:spPr>
          <a:xfrm>
            <a:off x="611560" y="620688"/>
            <a:ext cx="2048934" cy="1327779"/>
          </a:xfrm>
          <a:prstGeom prst="rect">
            <a:avLst/>
          </a:prstGeom>
        </p:spPr>
      </p:pic>
      <p:sp>
        <p:nvSpPr>
          <p:cNvPr id="4" name="TextBox 3"/>
          <p:cNvSpPr txBox="1"/>
          <p:nvPr/>
        </p:nvSpPr>
        <p:spPr>
          <a:xfrm>
            <a:off x="395536" y="5373216"/>
            <a:ext cx="2344550" cy="1200329"/>
          </a:xfrm>
          <a:prstGeom prst="rect">
            <a:avLst/>
          </a:prstGeom>
          <a:noFill/>
        </p:spPr>
        <p:txBody>
          <a:bodyPr wrap="none" rtlCol="0">
            <a:spAutoFit/>
          </a:bodyPr>
          <a:lstStyle/>
          <a:p>
            <a:r>
              <a:rPr lang="en-US" sz="1800" dirty="0" smtClean="0"/>
              <a:t>Georg Cantor</a:t>
            </a:r>
          </a:p>
          <a:p>
            <a:r>
              <a:rPr lang="en-US" sz="1800" dirty="0" smtClean="0"/>
              <a:t>German mathematician</a:t>
            </a:r>
          </a:p>
          <a:p>
            <a:r>
              <a:rPr lang="en-US" sz="1800" dirty="0" smtClean="0"/>
              <a:t>1845-1918</a:t>
            </a:r>
          </a:p>
          <a:p>
            <a:endParaRPr lang="en-US" sz="1800" dirty="0"/>
          </a:p>
        </p:txBody>
      </p:sp>
      <p:sp>
        <p:nvSpPr>
          <p:cNvPr id="5" name="TextBox 4"/>
          <p:cNvSpPr txBox="1"/>
          <p:nvPr/>
        </p:nvSpPr>
        <p:spPr>
          <a:xfrm>
            <a:off x="3635896" y="0"/>
            <a:ext cx="5032147" cy="1415772"/>
          </a:xfrm>
          <a:prstGeom prst="rect">
            <a:avLst/>
          </a:prstGeom>
          <a:noFill/>
        </p:spPr>
        <p:txBody>
          <a:bodyPr wrap="none" rtlCol="0">
            <a:spAutoFit/>
          </a:bodyPr>
          <a:lstStyle/>
          <a:p>
            <a:r>
              <a:rPr lang="en-US" sz="3600" dirty="0" smtClean="0"/>
              <a:t>“Some </a:t>
            </a:r>
            <a:r>
              <a:rPr lang="en-US" sz="3600" dirty="0"/>
              <a:t>infinites are bigger </a:t>
            </a:r>
            <a:endParaRPr lang="en-US" sz="3600" dirty="0" smtClean="0"/>
          </a:p>
          <a:p>
            <a:r>
              <a:rPr lang="en-US" sz="3600" dirty="0" smtClean="0"/>
              <a:t>than </a:t>
            </a:r>
            <a:r>
              <a:rPr lang="en-US" sz="3600" dirty="0"/>
              <a:t>other </a:t>
            </a:r>
            <a:r>
              <a:rPr lang="en-US" sz="3600" dirty="0" smtClean="0"/>
              <a:t>infinites”</a:t>
            </a:r>
            <a:endParaRPr lang="en-US" sz="3600" dirty="0"/>
          </a:p>
          <a:p>
            <a:endParaRPr lang="en-US" dirty="0"/>
          </a:p>
        </p:txBody>
      </p:sp>
      <p:sp>
        <p:nvSpPr>
          <p:cNvPr id="6" name="TextBox 5"/>
          <p:cNvSpPr txBox="1"/>
          <p:nvPr/>
        </p:nvSpPr>
        <p:spPr>
          <a:xfrm>
            <a:off x="2843808" y="2780928"/>
            <a:ext cx="6127950" cy="523220"/>
          </a:xfrm>
          <a:prstGeom prst="rect">
            <a:avLst/>
          </a:prstGeom>
          <a:noFill/>
        </p:spPr>
        <p:txBody>
          <a:bodyPr wrap="none" rtlCol="0">
            <a:spAutoFit/>
          </a:bodyPr>
          <a:lstStyle/>
          <a:p>
            <a:r>
              <a:rPr lang="en-US" sz="2800" dirty="0" smtClean="0"/>
              <a:t>Counting integers is an infinite sequence</a:t>
            </a:r>
            <a:endParaRPr lang="en-US" sz="2800" dirty="0"/>
          </a:p>
        </p:txBody>
      </p:sp>
      <p:sp>
        <p:nvSpPr>
          <p:cNvPr id="7" name="TextBox 6"/>
          <p:cNvSpPr txBox="1"/>
          <p:nvPr/>
        </p:nvSpPr>
        <p:spPr>
          <a:xfrm>
            <a:off x="2915816" y="3717032"/>
            <a:ext cx="4871721" cy="954107"/>
          </a:xfrm>
          <a:prstGeom prst="rect">
            <a:avLst/>
          </a:prstGeom>
          <a:noFill/>
        </p:spPr>
        <p:txBody>
          <a:bodyPr wrap="none" rtlCol="0">
            <a:spAutoFit/>
          </a:bodyPr>
          <a:lstStyle/>
          <a:p>
            <a:r>
              <a:rPr lang="en-US" sz="2800" dirty="0" smtClean="0"/>
              <a:t>But counting  irrational numbers </a:t>
            </a:r>
          </a:p>
          <a:p>
            <a:r>
              <a:rPr lang="en-US" sz="2800" dirty="0" smtClean="0"/>
              <a:t>between 0 and 1 is  infinity</a:t>
            </a:r>
            <a:r>
              <a:rPr lang="en-US" sz="2800" baseline="30000" dirty="0" smtClean="0"/>
              <a:t>2</a:t>
            </a:r>
            <a:r>
              <a:rPr lang="en-US" sz="2800" dirty="0" smtClean="0"/>
              <a:t>  </a:t>
            </a:r>
            <a:endParaRPr lang="en-US" sz="2800" dirty="0"/>
          </a:p>
        </p:txBody>
      </p:sp>
    </p:spTree>
    <p:extLst>
      <p:ext uri="{BB962C8B-B14F-4D97-AF65-F5344CB8AC3E}">
        <p14:creationId xmlns:p14="http://schemas.microsoft.com/office/powerpoint/2010/main" val="2916566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052736"/>
            <a:ext cx="6147586" cy="954107"/>
          </a:xfrm>
          <a:prstGeom prst="rect">
            <a:avLst/>
          </a:prstGeom>
          <a:noFill/>
        </p:spPr>
        <p:txBody>
          <a:bodyPr wrap="none" rtlCol="0">
            <a:spAutoFit/>
          </a:bodyPr>
          <a:lstStyle/>
          <a:p>
            <a:r>
              <a:rPr lang="en-US" sz="2800" dirty="0">
                <a:solidFill>
                  <a:srgbClr val="FFFF00"/>
                </a:solidFill>
              </a:rPr>
              <a:t>t</a:t>
            </a:r>
            <a:r>
              <a:rPr lang="en-US" sz="2800" dirty="0" smtClean="0">
                <a:solidFill>
                  <a:srgbClr val="FFFF00"/>
                </a:solidFill>
              </a:rPr>
              <a:t>here are an infinite number of planets, </a:t>
            </a:r>
          </a:p>
          <a:p>
            <a:r>
              <a:rPr lang="en-US" sz="2800" dirty="0" smtClean="0">
                <a:solidFill>
                  <a:srgbClr val="FFFF00"/>
                </a:solidFill>
              </a:rPr>
              <a:t>inhabited by an infinite number of people</a:t>
            </a:r>
            <a:endParaRPr lang="en-US" sz="2800" dirty="0">
              <a:solidFill>
                <a:srgbClr val="FFFF00"/>
              </a:solidFill>
            </a:endParaRPr>
          </a:p>
        </p:txBody>
      </p:sp>
      <p:sp>
        <p:nvSpPr>
          <p:cNvPr id="3" name="TextBox 2"/>
          <p:cNvSpPr txBox="1"/>
          <p:nvPr/>
        </p:nvSpPr>
        <p:spPr>
          <a:xfrm>
            <a:off x="467544" y="260648"/>
            <a:ext cx="3660427" cy="707886"/>
          </a:xfrm>
          <a:prstGeom prst="rect">
            <a:avLst/>
          </a:prstGeom>
          <a:noFill/>
        </p:spPr>
        <p:txBody>
          <a:bodyPr wrap="none" rtlCol="0">
            <a:spAutoFit/>
          </a:bodyPr>
          <a:lstStyle/>
          <a:p>
            <a:r>
              <a:rPr lang="en-US" sz="4000" dirty="0" smtClean="0"/>
              <a:t>In the multiverse </a:t>
            </a:r>
            <a:endParaRPr lang="en-US" sz="4000" dirty="0"/>
          </a:p>
        </p:txBody>
      </p:sp>
      <p:sp>
        <p:nvSpPr>
          <p:cNvPr id="4" name="TextBox 3"/>
          <p:cNvSpPr txBox="1"/>
          <p:nvPr/>
        </p:nvSpPr>
        <p:spPr>
          <a:xfrm>
            <a:off x="0" y="2924944"/>
            <a:ext cx="9144000" cy="1200329"/>
          </a:xfrm>
          <a:prstGeom prst="rect">
            <a:avLst/>
          </a:prstGeom>
          <a:noFill/>
        </p:spPr>
        <p:txBody>
          <a:bodyPr wrap="square" rtlCol="0">
            <a:spAutoFit/>
          </a:bodyPr>
          <a:lstStyle/>
          <a:p>
            <a:r>
              <a:rPr lang="en-US" sz="3600" dirty="0" smtClean="0">
                <a:solidFill>
                  <a:srgbClr val="FFFF00"/>
                </a:solidFill>
              </a:rPr>
              <a:t>But you are so complex  that it would take a larger  infinity to clone you and your memories</a:t>
            </a:r>
            <a:endParaRPr lang="en-US" sz="3600" dirty="0">
              <a:solidFill>
                <a:srgbClr val="FFFF00"/>
              </a:solidFill>
            </a:endParaRPr>
          </a:p>
        </p:txBody>
      </p:sp>
      <p:sp>
        <p:nvSpPr>
          <p:cNvPr id="5" name="TextBox 4"/>
          <p:cNvSpPr txBox="1"/>
          <p:nvPr/>
        </p:nvSpPr>
        <p:spPr>
          <a:xfrm>
            <a:off x="395536" y="2060848"/>
            <a:ext cx="7432218" cy="646331"/>
          </a:xfrm>
          <a:prstGeom prst="rect">
            <a:avLst/>
          </a:prstGeom>
          <a:noFill/>
        </p:spPr>
        <p:txBody>
          <a:bodyPr wrap="none" rtlCol="0">
            <a:spAutoFit/>
          </a:bodyPr>
          <a:lstStyle/>
          <a:p>
            <a:r>
              <a:rPr lang="en-US" sz="3600" dirty="0" smtClean="0">
                <a:solidFill>
                  <a:srgbClr val="FFFF00"/>
                </a:solidFill>
              </a:rPr>
              <a:t> the  total is an (infinitely large) integer</a:t>
            </a:r>
            <a:endParaRPr lang="en-US" sz="3600" dirty="0">
              <a:solidFill>
                <a:srgbClr val="FFFF00"/>
              </a:solidFill>
            </a:endParaRPr>
          </a:p>
        </p:txBody>
      </p:sp>
      <p:sp>
        <p:nvSpPr>
          <p:cNvPr id="6" name="TextBox 5"/>
          <p:cNvSpPr txBox="1"/>
          <p:nvPr/>
        </p:nvSpPr>
        <p:spPr>
          <a:xfrm>
            <a:off x="467544" y="4077072"/>
            <a:ext cx="8218341" cy="2862322"/>
          </a:xfrm>
          <a:prstGeom prst="rect">
            <a:avLst/>
          </a:prstGeom>
          <a:noFill/>
        </p:spPr>
        <p:txBody>
          <a:bodyPr wrap="none" rtlCol="0">
            <a:spAutoFit/>
          </a:bodyPr>
          <a:lstStyle/>
          <a:p>
            <a:r>
              <a:rPr lang="en-US" sz="6000" dirty="0" smtClean="0">
                <a:solidFill>
                  <a:srgbClr val="FFFF00"/>
                </a:solidFill>
              </a:rPr>
              <a:t>There aren’t enough stars </a:t>
            </a:r>
          </a:p>
          <a:p>
            <a:r>
              <a:rPr lang="en-US" sz="6000" dirty="0" smtClean="0">
                <a:solidFill>
                  <a:srgbClr val="FFFF00"/>
                </a:solidFill>
              </a:rPr>
              <a:t>in the infinite multiverse</a:t>
            </a:r>
          </a:p>
          <a:p>
            <a:r>
              <a:rPr lang="en-US" sz="6000" dirty="0">
                <a:solidFill>
                  <a:srgbClr val="FFFF00"/>
                </a:solidFill>
              </a:rPr>
              <a:t>t</a:t>
            </a:r>
            <a:r>
              <a:rPr lang="en-US" sz="6000" dirty="0" smtClean="0">
                <a:solidFill>
                  <a:srgbClr val="FFFF00"/>
                </a:solidFill>
              </a:rPr>
              <a:t>o clone the identical you!</a:t>
            </a:r>
            <a:endParaRPr lang="en-US" sz="6000" dirty="0">
              <a:solidFill>
                <a:srgbClr val="FFFF00"/>
              </a:solidFill>
            </a:endParaRPr>
          </a:p>
        </p:txBody>
      </p:sp>
    </p:spTree>
    <p:extLst>
      <p:ext uri="{BB962C8B-B14F-4D97-AF65-F5344CB8AC3E}">
        <p14:creationId xmlns:p14="http://schemas.microsoft.com/office/powerpoint/2010/main" val="4109672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64" y="3789040"/>
            <a:ext cx="9144000" cy="707886"/>
          </a:xfrm>
          <a:prstGeom prst="rect">
            <a:avLst/>
          </a:prstGeom>
        </p:spPr>
        <p:txBody>
          <a:bodyPr wrap="square">
            <a:spAutoFit/>
          </a:bodyPr>
          <a:lstStyle/>
          <a:p>
            <a:pPr defTabSz="457200" eaLnBrk="1" hangingPunct="1"/>
            <a:r>
              <a:rPr lang="en-US" sz="4000" dirty="0" smtClean="0">
                <a:solidFill>
                  <a:srgbClr val="FFFF00"/>
                </a:solidFill>
                <a:latin typeface="Calibri" charset="0"/>
              </a:rPr>
              <a:t>Or  </a:t>
            </a:r>
            <a:r>
              <a:rPr lang="en-US" sz="4000" dirty="0">
                <a:solidFill>
                  <a:srgbClr val="FFFF00"/>
                </a:solidFill>
                <a:latin typeface="Calibri" charset="0"/>
              </a:rPr>
              <a:t>hope for  a fundamental </a:t>
            </a:r>
            <a:r>
              <a:rPr lang="en-US" sz="4000" dirty="0" smtClean="0">
                <a:solidFill>
                  <a:srgbClr val="FFFF00"/>
                </a:solidFill>
                <a:latin typeface="Calibri" charset="0"/>
              </a:rPr>
              <a:t>physics  theory</a:t>
            </a:r>
            <a:endParaRPr lang="en-US" sz="4000" dirty="0">
              <a:solidFill>
                <a:srgbClr val="FFFF00"/>
              </a:solidFill>
              <a:latin typeface="Calibri" charset="0"/>
            </a:endParaRPr>
          </a:p>
        </p:txBody>
      </p:sp>
      <p:sp>
        <p:nvSpPr>
          <p:cNvPr id="5" name="Rectangle 3"/>
          <p:cNvSpPr>
            <a:spLocks noChangeArrowheads="1"/>
          </p:cNvSpPr>
          <p:nvPr/>
        </p:nvSpPr>
        <p:spPr bwMode="auto">
          <a:xfrm>
            <a:off x="0" y="0"/>
            <a:ext cx="9304421" cy="707886"/>
          </a:xfrm>
          <a:prstGeom prst="rect">
            <a:avLst/>
          </a:prstGeom>
          <a:noFill/>
          <a:ln w="9525">
            <a:noFill/>
            <a:miter lim="800000"/>
            <a:headEnd/>
            <a:tailEnd/>
          </a:ln>
        </p:spPr>
        <p:txBody>
          <a:bodyPr wrap="square">
            <a:prstTxWarp prst="textNoShape">
              <a:avLst/>
            </a:prstTxWarp>
            <a:spAutoFit/>
          </a:bodyPr>
          <a:lstStyle/>
          <a:p>
            <a:pPr defTabSz="457200" eaLnBrk="1" hangingPunct="1"/>
            <a:r>
              <a:rPr lang="en-US" sz="4000" dirty="0" smtClean="0">
                <a:solidFill>
                  <a:srgbClr val="FFFF00"/>
                </a:solidFill>
                <a:latin typeface="Calibri" charset="0"/>
              </a:rPr>
              <a:t>We may seek </a:t>
            </a:r>
            <a:r>
              <a:rPr lang="en-US" sz="4000" dirty="0">
                <a:solidFill>
                  <a:srgbClr val="FFFF00"/>
                </a:solidFill>
                <a:latin typeface="Calibri" charset="0"/>
              </a:rPr>
              <a:t>an </a:t>
            </a:r>
            <a:r>
              <a:rPr lang="en-US" sz="4000" dirty="0" smtClean="0">
                <a:solidFill>
                  <a:srgbClr val="FFFF00"/>
                </a:solidFill>
                <a:latin typeface="Calibri" charset="0"/>
              </a:rPr>
              <a:t>astrophysical explanation</a:t>
            </a:r>
            <a:endParaRPr lang="en-US" sz="4000" dirty="0">
              <a:solidFill>
                <a:srgbClr val="FFFF00"/>
              </a:solidFill>
              <a:latin typeface="Calibri" charset="0"/>
            </a:endParaRPr>
          </a:p>
        </p:txBody>
      </p:sp>
      <p:pic>
        <p:nvPicPr>
          <p:cNvPr id="6" name="Picture 2" descr="clifton"/>
          <p:cNvPicPr>
            <a:picLocks noChangeAspect="1" noChangeArrowheads="1"/>
          </p:cNvPicPr>
          <p:nvPr/>
        </p:nvPicPr>
        <p:blipFill>
          <a:blip r:embed="rId2"/>
          <a:srcRect l="4173" t="3395" r="9538" b="15559"/>
          <a:stretch>
            <a:fillRect/>
          </a:stretch>
        </p:blipFill>
        <p:spPr bwMode="auto">
          <a:xfrm>
            <a:off x="2536014" y="764704"/>
            <a:ext cx="6581966" cy="3255868"/>
          </a:xfrm>
          <a:prstGeom prst="rect">
            <a:avLst/>
          </a:prstGeom>
          <a:noFill/>
          <a:ln w="9525">
            <a:noFill/>
            <a:miter lim="800000"/>
            <a:headEnd/>
            <a:tailEnd/>
          </a:ln>
        </p:spPr>
      </p:pic>
      <p:pic>
        <p:nvPicPr>
          <p:cNvPr id="7" name="Picture 3" descr="candelas08a"/>
          <p:cNvPicPr>
            <a:picLocks noChangeAspect="1" noChangeArrowheads="1"/>
          </p:cNvPicPr>
          <p:nvPr/>
        </p:nvPicPr>
        <p:blipFill rotWithShape="1">
          <a:blip r:embed="rId3"/>
          <a:srcRect l="4766" t="1392" r="11555" b="16240"/>
          <a:stretch/>
        </p:blipFill>
        <p:spPr bwMode="auto">
          <a:xfrm>
            <a:off x="-29469" y="4437112"/>
            <a:ext cx="2874269" cy="2420888"/>
          </a:xfrm>
          <a:prstGeom prst="rect">
            <a:avLst/>
          </a:prstGeom>
          <a:noFill/>
          <a:ln w="9525">
            <a:noFill/>
            <a:miter lim="800000"/>
            <a:headEnd/>
            <a:tailEnd/>
          </a:ln>
        </p:spPr>
      </p:pic>
      <p:pic>
        <p:nvPicPr>
          <p:cNvPr id="8" name="Picture 4" descr="candelas08b"/>
          <p:cNvPicPr>
            <a:picLocks noChangeAspect="1" noChangeArrowheads="1"/>
          </p:cNvPicPr>
          <p:nvPr/>
        </p:nvPicPr>
        <p:blipFill rotWithShape="1">
          <a:blip r:embed="rId4"/>
          <a:srcRect l="4027" t="3706" r="6658" b="8339"/>
          <a:stretch/>
        </p:blipFill>
        <p:spPr bwMode="auto">
          <a:xfrm>
            <a:off x="6291643" y="4416107"/>
            <a:ext cx="2852357" cy="2441893"/>
          </a:xfrm>
          <a:prstGeom prst="rect">
            <a:avLst/>
          </a:prstGeom>
          <a:noFill/>
          <a:ln w="9525">
            <a:noFill/>
            <a:miter lim="800000"/>
            <a:headEnd/>
            <a:tailEnd/>
          </a:ln>
        </p:spPr>
      </p:pic>
      <p:sp>
        <p:nvSpPr>
          <p:cNvPr id="9" name="Oval 5"/>
          <p:cNvSpPr>
            <a:spLocks noChangeArrowheads="1"/>
          </p:cNvSpPr>
          <p:nvPr/>
        </p:nvSpPr>
        <p:spPr bwMode="auto">
          <a:xfrm>
            <a:off x="7236296" y="6309320"/>
            <a:ext cx="914400" cy="228600"/>
          </a:xfrm>
          <a:prstGeom prst="ellipse">
            <a:avLst/>
          </a:prstGeom>
          <a:noFill/>
          <a:ln w="57150">
            <a:solidFill>
              <a:srgbClr val="E03629"/>
            </a:solidFill>
            <a:round/>
            <a:headEnd/>
            <a:tailEnd/>
          </a:ln>
        </p:spPr>
        <p:txBody>
          <a:bodyPr wrap="none" anchor="ctr">
            <a:prstTxWarp prst="textNoShape">
              <a:avLst/>
            </a:prstTxWarp>
          </a:bodyPr>
          <a:lstStyle/>
          <a:p>
            <a:endParaRPr lang="en-US"/>
          </a:p>
        </p:txBody>
      </p:sp>
      <p:sp>
        <p:nvSpPr>
          <p:cNvPr id="2" name="Rectangle 1"/>
          <p:cNvSpPr/>
          <p:nvPr/>
        </p:nvSpPr>
        <p:spPr>
          <a:xfrm>
            <a:off x="2771800" y="5517232"/>
            <a:ext cx="3515480" cy="400110"/>
          </a:xfrm>
          <a:prstGeom prst="rect">
            <a:avLst/>
          </a:prstGeom>
        </p:spPr>
        <p:txBody>
          <a:bodyPr wrap="none">
            <a:spAutoFit/>
          </a:bodyPr>
          <a:lstStyle/>
          <a:p>
            <a:pPr algn="ctr"/>
            <a:r>
              <a:rPr lang="en-US" sz="1600" dirty="0" smtClean="0">
                <a:solidFill>
                  <a:srgbClr val="FFFF00"/>
                </a:solidFill>
              </a:rPr>
              <a:t> </a:t>
            </a:r>
            <a:r>
              <a:rPr lang="en-US" sz="2000" dirty="0" smtClean="0">
                <a:solidFill>
                  <a:srgbClr val="FFFF00"/>
                </a:solidFill>
              </a:rPr>
              <a:t>10</a:t>
            </a:r>
            <a:r>
              <a:rPr lang="en-US" sz="2000" baseline="30000" dirty="0" smtClean="0">
                <a:solidFill>
                  <a:srgbClr val="FFFF00"/>
                </a:solidFill>
              </a:rPr>
              <a:t>500</a:t>
            </a:r>
            <a:r>
              <a:rPr lang="en-US" sz="2000" dirty="0" smtClean="0">
                <a:solidFill>
                  <a:srgbClr val="FFFF00"/>
                </a:solidFill>
              </a:rPr>
              <a:t> </a:t>
            </a:r>
            <a:r>
              <a:rPr lang="en-US" sz="2000" dirty="0" err="1">
                <a:solidFill>
                  <a:srgbClr val="FFFF00"/>
                </a:solidFill>
              </a:rPr>
              <a:t>Calabi-Yau</a:t>
            </a:r>
            <a:r>
              <a:rPr lang="en-US" sz="2000" dirty="0">
                <a:solidFill>
                  <a:srgbClr val="FFFF00"/>
                </a:solidFill>
              </a:rPr>
              <a:t> manifolds to 3</a:t>
            </a:r>
          </a:p>
        </p:txBody>
      </p:sp>
      <p:sp>
        <p:nvSpPr>
          <p:cNvPr id="3" name="TextBox 2"/>
          <p:cNvSpPr txBox="1"/>
          <p:nvPr/>
        </p:nvSpPr>
        <p:spPr>
          <a:xfrm>
            <a:off x="0" y="2492896"/>
            <a:ext cx="2582758" cy="461665"/>
          </a:xfrm>
          <a:prstGeom prst="rect">
            <a:avLst/>
          </a:prstGeom>
          <a:noFill/>
        </p:spPr>
        <p:txBody>
          <a:bodyPr wrap="none" rtlCol="0">
            <a:spAutoFit/>
          </a:bodyPr>
          <a:lstStyle/>
          <a:p>
            <a:r>
              <a:rPr lang="en-US" sz="2000" dirty="0" smtClean="0">
                <a:solidFill>
                  <a:srgbClr val="FFFF00"/>
                </a:solidFill>
              </a:rPr>
              <a:t>e.g</a:t>
            </a:r>
            <a:r>
              <a:rPr lang="en-US" sz="2400" dirty="0" smtClean="0">
                <a:solidFill>
                  <a:srgbClr val="FFFF00"/>
                </a:solidFill>
              </a:rPr>
              <a:t>. a very  big void</a:t>
            </a:r>
            <a:endParaRPr lang="en-US" sz="2400" dirty="0">
              <a:solidFill>
                <a:srgbClr val="FFFF00"/>
              </a:solidFill>
            </a:endParaRPr>
          </a:p>
        </p:txBody>
      </p:sp>
      <p:sp>
        <p:nvSpPr>
          <p:cNvPr id="10" name="TextBox 9"/>
          <p:cNvSpPr txBox="1"/>
          <p:nvPr/>
        </p:nvSpPr>
        <p:spPr>
          <a:xfrm>
            <a:off x="6156176" y="6381328"/>
            <a:ext cx="1394057" cy="276999"/>
          </a:xfrm>
          <a:prstGeom prst="rect">
            <a:avLst/>
          </a:prstGeom>
          <a:noFill/>
        </p:spPr>
        <p:txBody>
          <a:bodyPr wrap="none" rtlCol="0">
            <a:spAutoFit/>
          </a:bodyPr>
          <a:lstStyle/>
          <a:p>
            <a:r>
              <a:rPr lang="en-US" sz="1200" dirty="0" smtClean="0">
                <a:solidFill>
                  <a:srgbClr val="000000"/>
                </a:solidFill>
              </a:rPr>
              <a:t>Candelas et al 2012</a:t>
            </a:r>
            <a:endParaRPr lang="en-US" sz="1200" dirty="0">
              <a:solidFill>
                <a:srgbClr val="000000"/>
              </a:solidFill>
            </a:endParaRPr>
          </a:p>
        </p:txBody>
      </p:sp>
      <p:sp>
        <p:nvSpPr>
          <p:cNvPr id="11" name="TextBox 10"/>
          <p:cNvSpPr txBox="1"/>
          <p:nvPr/>
        </p:nvSpPr>
        <p:spPr>
          <a:xfrm>
            <a:off x="6804248" y="3645024"/>
            <a:ext cx="1689059" cy="276999"/>
          </a:xfrm>
          <a:prstGeom prst="rect">
            <a:avLst/>
          </a:prstGeom>
          <a:noFill/>
        </p:spPr>
        <p:txBody>
          <a:bodyPr wrap="none" rtlCol="0">
            <a:spAutoFit/>
          </a:bodyPr>
          <a:lstStyle/>
          <a:p>
            <a:r>
              <a:rPr lang="en-US" sz="1200" dirty="0" smtClean="0"/>
              <a:t>Clifton &amp; Ferreira  2008</a:t>
            </a:r>
            <a:endParaRPr lang="en-US" sz="1200" dirty="0"/>
          </a:p>
        </p:txBody>
      </p:sp>
      <p:sp>
        <p:nvSpPr>
          <p:cNvPr id="15" name="TextBox 14"/>
          <p:cNvSpPr txBox="1"/>
          <p:nvPr/>
        </p:nvSpPr>
        <p:spPr>
          <a:xfrm>
            <a:off x="3347864" y="4653136"/>
            <a:ext cx="2451968" cy="611386"/>
          </a:xfrm>
          <a:prstGeom prst="rightArrow">
            <a:avLst/>
          </a:prstGeom>
          <a:solidFill>
            <a:srgbClr val="FF0000"/>
          </a:solidFill>
        </p:spPr>
        <p:txBody>
          <a:bodyPr wrap="square" rtlCol="0">
            <a:spAutoFit/>
          </a:bodyPr>
          <a:lstStyle/>
          <a:p>
            <a:endParaRPr lang="en-US" dirty="0"/>
          </a:p>
        </p:txBody>
      </p:sp>
      <p:sp>
        <p:nvSpPr>
          <p:cNvPr id="16" name="TextBox 15"/>
          <p:cNvSpPr txBox="1"/>
          <p:nvPr/>
        </p:nvSpPr>
        <p:spPr>
          <a:xfrm>
            <a:off x="4572000" y="1124744"/>
            <a:ext cx="2451968" cy="611386"/>
          </a:xfrm>
          <a:prstGeom prst="rightArrow">
            <a:avLst/>
          </a:prstGeom>
          <a:solidFill>
            <a:srgbClr val="FF0000"/>
          </a:solidFill>
        </p:spPr>
        <p:txBody>
          <a:bodyPr wrap="square" rtlCol="0">
            <a:spAutoFit/>
          </a:bodyPr>
          <a:lstStyle/>
          <a:p>
            <a:endParaRPr lang="en-US" dirty="0"/>
          </a:p>
        </p:txBody>
      </p:sp>
      <p:sp>
        <p:nvSpPr>
          <p:cNvPr id="12" name="TextBox 11"/>
          <p:cNvSpPr txBox="1"/>
          <p:nvPr/>
        </p:nvSpPr>
        <p:spPr>
          <a:xfrm>
            <a:off x="1596559" y="3045798"/>
            <a:ext cx="939455" cy="307777"/>
          </a:xfrm>
          <a:prstGeom prst="rect">
            <a:avLst/>
          </a:prstGeom>
          <a:noFill/>
        </p:spPr>
        <p:txBody>
          <a:bodyPr wrap="none" rtlCol="0">
            <a:spAutoFit/>
          </a:bodyPr>
          <a:lstStyle/>
          <a:p>
            <a:r>
              <a:rPr lang="en-US" sz="1400" dirty="0" smtClean="0">
                <a:solidFill>
                  <a:schemeClr val="bg1"/>
                </a:solidFill>
              </a:rPr>
              <a:t>P. Ferreira</a:t>
            </a:r>
            <a:endParaRPr lang="en-US" sz="1400" dirty="0">
              <a:solidFill>
                <a:schemeClr val="bg1"/>
              </a:solidFill>
            </a:endParaRPr>
          </a:p>
        </p:txBody>
      </p:sp>
      <p:sp>
        <p:nvSpPr>
          <p:cNvPr id="17" name="TextBox 16"/>
          <p:cNvSpPr txBox="1"/>
          <p:nvPr/>
        </p:nvSpPr>
        <p:spPr>
          <a:xfrm>
            <a:off x="3131840" y="6021288"/>
            <a:ext cx="2826465" cy="461665"/>
          </a:xfrm>
          <a:prstGeom prst="rect">
            <a:avLst/>
          </a:prstGeom>
          <a:noFill/>
        </p:spPr>
        <p:txBody>
          <a:bodyPr wrap="none" rtlCol="0">
            <a:spAutoFit/>
          </a:bodyPr>
          <a:lstStyle/>
          <a:p>
            <a:r>
              <a:rPr lang="en-US" sz="2400" dirty="0" smtClean="0"/>
              <a:t>But now its 10</a:t>
            </a:r>
            <a:r>
              <a:rPr lang="en-US" sz="2400" baseline="30000" dirty="0" smtClean="0"/>
              <a:t>172000 </a:t>
            </a:r>
            <a:r>
              <a:rPr lang="en-US" sz="2400" dirty="0" smtClean="0"/>
              <a:t>!</a:t>
            </a:r>
            <a:endParaRPr lang="en-US" sz="2400" baseline="30000" dirty="0"/>
          </a:p>
        </p:txBody>
      </p:sp>
      <p:sp>
        <p:nvSpPr>
          <p:cNvPr id="18" name="TextBox 17"/>
          <p:cNvSpPr txBox="1"/>
          <p:nvPr/>
        </p:nvSpPr>
        <p:spPr>
          <a:xfrm>
            <a:off x="3539067" y="6604000"/>
            <a:ext cx="1479341" cy="276999"/>
          </a:xfrm>
          <a:prstGeom prst="rect">
            <a:avLst/>
          </a:prstGeom>
          <a:noFill/>
        </p:spPr>
        <p:txBody>
          <a:bodyPr wrap="none" rtlCol="0">
            <a:spAutoFit/>
          </a:bodyPr>
          <a:lstStyle/>
          <a:p>
            <a:r>
              <a:rPr lang="en-US" sz="1200" dirty="0" smtClean="0"/>
              <a:t>Taylor &amp; Wang 2016</a:t>
            </a:r>
            <a:endParaRPr lang="en-US" sz="1200" dirty="0"/>
          </a:p>
        </p:txBody>
      </p:sp>
    </p:spTree>
    <p:extLst>
      <p:ext uri="{BB962C8B-B14F-4D97-AF65-F5344CB8AC3E}">
        <p14:creationId xmlns:p14="http://schemas.microsoft.com/office/powerpoint/2010/main" val="22533390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 grpId="0"/>
      <p:bldP spid="10" grpId="0"/>
      <p:bldP spid="15" grpId="0" animBg="1"/>
      <p:bldP spid="17"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1"/>
            <a:ext cx="8892480" cy="2246769"/>
          </a:xfrm>
          <a:prstGeom prst="rect">
            <a:avLst/>
          </a:prstGeom>
        </p:spPr>
        <p:txBody>
          <a:bodyPr wrap="square">
            <a:spAutoFit/>
          </a:bodyPr>
          <a:lstStyle/>
          <a:p>
            <a:r>
              <a:rPr lang="mr-IN" sz="2800" i="1" dirty="0" smtClean="0">
                <a:solidFill>
                  <a:srgbClr val="FFFF00"/>
                </a:solidFill>
              </a:rPr>
              <a:t>I</a:t>
            </a:r>
            <a:r>
              <a:rPr lang="en-US" sz="2800" i="1" dirty="0">
                <a:solidFill>
                  <a:srgbClr val="FFFF00"/>
                </a:solidFill>
              </a:rPr>
              <a:t> </a:t>
            </a:r>
            <a:r>
              <a:rPr lang="en-US" sz="2800" i="1" dirty="0" smtClean="0">
                <a:solidFill>
                  <a:srgbClr val="FFFF00"/>
                </a:solidFill>
              </a:rPr>
              <a:t>would </a:t>
            </a:r>
            <a:r>
              <a:rPr lang="en-US" sz="2800" i="1" dirty="0">
                <a:solidFill>
                  <a:srgbClr val="FFFF00"/>
                </a:solidFill>
              </a:rPr>
              <a:t>bet that at the turn of the 22nd century philosophers </a:t>
            </a:r>
            <a:r>
              <a:rPr lang="en-US" sz="2800" i="1" dirty="0" smtClean="0">
                <a:solidFill>
                  <a:srgbClr val="FFFF00"/>
                </a:solidFill>
              </a:rPr>
              <a:t>and physicists </a:t>
            </a:r>
            <a:r>
              <a:rPr lang="en-US" sz="2800" i="1" dirty="0">
                <a:solidFill>
                  <a:srgbClr val="FFFF00"/>
                </a:solidFill>
              </a:rPr>
              <a:t>will look nostalgically at the present and recall a </a:t>
            </a:r>
            <a:r>
              <a:rPr lang="en-US" sz="2800" i="1" dirty="0" smtClean="0">
                <a:solidFill>
                  <a:srgbClr val="FFFF00"/>
                </a:solidFill>
              </a:rPr>
              <a:t>golden age </a:t>
            </a:r>
            <a:r>
              <a:rPr lang="en-US" sz="2800" i="1" dirty="0">
                <a:solidFill>
                  <a:srgbClr val="FFFF00"/>
                </a:solidFill>
              </a:rPr>
              <a:t>in which the narrow provincial 20th century concept of </a:t>
            </a:r>
            <a:r>
              <a:rPr lang="en-US" sz="2800" i="1" dirty="0" smtClean="0">
                <a:solidFill>
                  <a:srgbClr val="FFFF00"/>
                </a:solidFill>
              </a:rPr>
              <a:t>the universe </a:t>
            </a:r>
            <a:r>
              <a:rPr lang="en-US" sz="2800" i="1" dirty="0">
                <a:solidFill>
                  <a:srgbClr val="FFFF00"/>
                </a:solidFill>
              </a:rPr>
              <a:t>gave way to a bigger better [multiverse] ... o</a:t>
            </a:r>
            <a:r>
              <a:rPr lang="en-US" sz="2800" i="1" dirty="0" smtClean="0">
                <a:solidFill>
                  <a:srgbClr val="FFFF00"/>
                </a:solidFill>
              </a:rPr>
              <a:t>f mind</a:t>
            </a:r>
            <a:r>
              <a:rPr lang="en-US" sz="2800" i="1" dirty="0">
                <a:solidFill>
                  <a:srgbClr val="FFFF00"/>
                </a:solidFill>
              </a:rPr>
              <a:t>-boggling proportions</a:t>
            </a:r>
            <a:r>
              <a:rPr lang="en-US" sz="2800" i="1" dirty="0" smtClean="0">
                <a:solidFill>
                  <a:srgbClr val="FFFF00"/>
                </a:solidFill>
              </a:rPr>
              <a:t>.</a:t>
            </a:r>
            <a:endParaRPr lang="en-US" sz="2800" i="1" dirty="0">
              <a:solidFill>
                <a:srgbClr val="FFFF00"/>
              </a:solidFill>
            </a:endParaRPr>
          </a:p>
        </p:txBody>
      </p:sp>
      <p:sp>
        <p:nvSpPr>
          <p:cNvPr id="3" name="TextBox 2"/>
          <p:cNvSpPr txBox="1"/>
          <p:nvPr/>
        </p:nvSpPr>
        <p:spPr>
          <a:xfrm>
            <a:off x="5940152" y="2564904"/>
            <a:ext cx="2422320" cy="369332"/>
          </a:xfrm>
          <a:prstGeom prst="rect">
            <a:avLst/>
          </a:prstGeom>
          <a:noFill/>
        </p:spPr>
        <p:txBody>
          <a:bodyPr wrap="none" rtlCol="0">
            <a:spAutoFit/>
          </a:bodyPr>
          <a:lstStyle/>
          <a:p>
            <a:r>
              <a:rPr lang="en-US" sz="1800" dirty="0" smtClean="0">
                <a:solidFill>
                  <a:srgbClr val="FFFF00"/>
                </a:solidFill>
              </a:rPr>
              <a:t>Leonard Susskind  2006</a:t>
            </a:r>
            <a:endParaRPr lang="en-US" sz="1800" dirty="0">
              <a:solidFill>
                <a:srgbClr val="FFFF00"/>
              </a:solidFill>
            </a:endParaRPr>
          </a:p>
        </p:txBody>
      </p:sp>
      <p:sp>
        <p:nvSpPr>
          <p:cNvPr id="4" name="TextBox 3"/>
          <p:cNvSpPr txBox="1"/>
          <p:nvPr/>
        </p:nvSpPr>
        <p:spPr>
          <a:xfrm>
            <a:off x="187105" y="3429000"/>
            <a:ext cx="9355513" cy="3170099"/>
          </a:xfrm>
          <a:prstGeom prst="rect">
            <a:avLst/>
          </a:prstGeom>
          <a:noFill/>
        </p:spPr>
        <p:txBody>
          <a:bodyPr wrap="none" rtlCol="0">
            <a:spAutoFit/>
          </a:bodyPr>
          <a:lstStyle/>
          <a:p>
            <a:r>
              <a:rPr lang="en-US" sz="2800" i="1" dirty="0" smtClean="0">
                <a:solidFill>
                  <a:srgbClr val="FFFF00"/>
                </a:solidFill>
              </a:rPr>
              <a:t>The very nature of the scientific enterprise is at stake in the</a:t>
            </a:r>
          </a:p>
          <a:p>
            <a:r>
              <a:rPr lang="en-US" sz="2800" i="1" dirty="0" smtClean="0">
                <a:solidFill>
                  <a:srgbClr val="FFFF00"/>
                </a:solidFill>
              </a:rPr>
              <a:t> multiverse debate: the multiverse advocates are proposing</a:t>
            </a:r>
          </a:p>
          <a:p>
            <a:r>
              <a:rPr lang="en-US" sz="2800" i="1" dirty="0">
                <a:solidFill>
                  <a:srgbClr val="FFFF00"/>
                </a:solidFill>
              </a:rPr>
              <a:t>w</a:t>
            </a:r>
            <a:r>
              <a:rPr lang="en-US" sz="2800" i="1" dirty="0" smtClean="0">
                <a:solidFill>
                  <a:srgbClr val="FFFF00"/>
                </a:solidFill>
              </a:rPr>
              <a:t>eakening the </a:t>
            </a:r>
            <a:r>
              <a:rPr lang="en-US" sz="2800" i="1" dirty="0" err="1" smtClean="0">
                <a:solidFill>
                  <a:srgbClr val="FFFF00"/>
                </a:solidFill>
              </a:rPr>
              <a:t>nture</a:t>
            </a:r>
            <a:r>
              <a:rPr lang="en-US" sz="2800" i="1" dirty="0" smtClean="0">
                <a:solidFill>
                  <a:srgbClr val="FFFF00"/>
                </a:solidFill>
              </a:rPr>
              <a:t> of scientific proof in order to claim that</a:t>
            </a:r>
          </a:p>
          <a:p>
            <a:r>
              <a:rPr lang="en-US" sz="2800" i="1" dirty="0" smtClean="0">
                <a:solidFill>
                  <a:srgbClr val="FFFF00"/>
                </a:solidFill>
              </a:rPr>
              <a:t> multiverses  provide a scientific explanation. This is a </a:t>
            </a:r>
          </a:p>
          <a:p>
            <a:r>
              <a:rPr lang="en-US" sz="2800" i="1" dirty="0" smtClean="0">
                <a:solidFill>
                  <a:srgbClr val="FFFF00"/>
                </a:solidFill>
              </a:rPr>
              <a:t>dangerous tactic</a:t>
            </a:r>
            <a:r>
              <a:rPr lang="mr-IN" sz="2800" i="1" dirty="0" smtClean="0">
                <a:solidFill>
                  <a:srgbClr val="FFFF00"/>
                </a:solidFill>
              </a:rPr>
              <a:t>…</a:t>
            </a:r>
            <a:r>
              <a:rPr lang="en-US" sz="2800" i="1" dirty="0" smtClean="0">
                <a:solidFill>
                  <a:srgbClr val="FFFF00"/>
                </a:solidFill>
              </a:rPr>
              <a:t> Because multiverses can explain anything, </a:t>
            </a:r>
          </a:p>
          <a:p>
            <a:r>
              <a:rPr lang="en-US" sz="2800" i="1" dirty="0" smtClean="0">
                <a:solidFill>
                  <a:srgbClr val="FFFF00"/>
                </a:solidFill>
              </a:rPr>
              <a:t>the answer is likely to be there is none.</a:t>
            </a:r>
          </a:p>
          <a:p>
            <a:endParaRPr lang="en-US" dirty="0"/>
          </a:p>
          <a:p>
            <a:r>
              <a:rPr lang="en-US" sz="1600" dirty="0" smtClean="0">
                <a:solidFill>
                  <a:srgbClr val="FFFF00"/>
                </a:solidFill>
              </a:rPr>
              <a:t>                                                                                                                       </a:t>
            </a:r>
            <a:r>
              <a:rPr lang="en-US" sz="1800" dirty="0" smtClean="0">
                <a:solidFill>
                  <a:srgbClr val="FFFF00"/>
                </a:solidFill>
              </a:rPr>
              <a:t>George Ellis 2015</a:t>
            </a:r>
            <a:endParaRPr lang="en-US" sz="1800" dirty="0">
              <a:solidFill>
                <a:srgbClr val="FFFF00"/>
              </a:solidFill>
            </a:endParaRPr>
          </a:p>
        </p:txBody>
      </p:sp>
    </p:spTree>
    <p:extLst>
      <p:ext uri="{BB962C8B-B14F-4D97-AF65-F5344CB8AC3E}">
        <p14:creationId xmlns:p14="http://schemas.microsoft.com/office/powerpoint/2010/main" val="24105392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extraordinaryclaims.pdf"/>
          <p:cNvPicPr>
            <a:picLocks noChangeAspect="1"/>
          </p:cNvPicPr>
          <p:nvPr/>
        </p:nvPicPr>
        <p:blipFill>
          <a:blip r:embed="rId2"/>
          <a:srcRect/>
          <a:stretch>
            <a:fillRect/>
          </a:stretch>
        </p:blipFill>
        <p:spPr bwMode="auto">
          <a:xfrm>
            <a:off x="0" y="0"/>
            <a:ext cx="9144000" cy="5908675"/>
          </a:xfrm>
          <a:prstGeom prst="rect">
            <a:avLst/>
          </a:prstGeom>
          <a:noFill/>
          <a:ln w="9525">
            <a:noFill/>
            <a:miter lim="800000"/>
            <a:headEnd/>
            <a:tailEnd/>
          </a:ln>
        </p:spPr>
      </p:pic>
      <p:pic>
        <p:nvPicPr>
          <p:cNvPr id="3" name="Picture 4" descr="carl_sagan"/>
          <p:cNvPicPr>
            <a:picLocks noChangeAspect="1" noChangeArrowheads="1"/>
          </p:cNvPicPr>
          <p:nvPr/>
        </p:nvPicPr>
        <p:blipFill>
          <a:blip r:embed="rId3">
            <a:lum contrast="6000"/>
          </a:blip>
          <a:srcRect t="6216" b="12433"/>
          <a:stretch>
            <a:fillRect/>
          </a:stretch>
        </p:blipFill>
        <p:spPr bwMode="auto">
          <a:xfrm>
            <a:off x="0" y="2738559"/>
            <a:ext cx="3197243" cy="4119441"/>
          </a:xfrm>
          <a:prstGeom prst="rect">
            <a:avLst/>
          </a:prstGeom>
          <a:noFill/>
          <a:ln w="22225">
            <a:solidFill>
              <a:srgbClr val="FF0000"/>
            </a:solidFill>
            <a:miter lim="800000"/>
            <a:headEnd/>
            <a:tailEnd/>
          </a:ln>
        </p:spPr>
      </p:pic>
    </p:spTree>
    <p:extLst>
      <p:ext uri="{BB962C8B-B14F-4D97-AF65-F5344CB8AC3E}">
        <p14:creationId xmlns:p14="http://schemas.microsoft.com/office/powerpoint/2010/main" val="1998455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68760"/>
            <a:ext cx="9143999" cy="1143000"/>
          </a:xfrm>
        </p:spPr>
        <p:txBody>
          <a:bodyPr>
            <a:normAutofit fontScale="90000"/>
          </a:bodyPr>
          <a:lstStyle/>
          <a:p>
            <a:r>
              <a:rPr lang="en-US" dirty="0"/>
              <a:t>As viewed by a room full of </a:t>
            </a:r>
            <a:r>
              <a:rPr lang="en-US" dirty="0" smtClean="0"/>
              <a:t>philosophers</a:t>
            </a:r>
            <a:br>
              <a:rPr lang="en-US" dirty="0" smtClean="0"/>
            </a:br>
            <a:r>
              <a:rPr lang="en-US" dirty="0"/>
              <a:t/>
            </a:r>
            <a:br>
              <a:rPr lang="en-US" dirty="0"/>
            </a:br>
            <a:r>
              <a:rPr lang="en-US" i="1" dirty="0">
                <a:solidFill>
                  <a:srgbClr val="FFFF00"/>
                </a:solidFill>
              </a:rPr>
              <a:t>Some swans are white, some are black, some are black and white.</a:t>
            </a:r>
            <a:r>
              <a:rPr lang="en-US" dirty="0">
                <a:solidFill>
                  <a:srgbClr val="FFFF00"/>
                </a:solidFill>
              </a:rPr>
              <a:t/>
            </a:r>
            <a:br>
              <a:rPr lang="en-US" dirty="0">
                <a:solidFill>
                  <a:srgbClr val="FFFF00"/>
                </a:solidFill>
              </a:rPr>
            </a:br>
            <a:endParaRPr lang="en-US" dirty="0">
              <a:solidFill>
                <a:srgbClr val="FFFF00"/>
              </a:solidFill>
            </a:endParaRPr>
          </a:p>
        </p:txBody>
      </p:sp>
      <p:sp>
        <p:nvSpPr>
          <p:cNvPr id="5" name="TextBox 4"/>
          <p:cNvSpPr txBox="1"/>
          <p:nvPr/>
        </p:nvSpPr>
        <p:spPr>
          <a:xfrm>
            <a:off x="0" y="2996952"/>
            <a:ext cx="9348031" cy="3908762"/>
          </a:xfrm>
          <a:prstGeom prst="rect">
            <a:avLst/>
          </a:prstGeom>
          <a:noFill/>
        </p:spPr>
        <p:txBody>
          <a:bodyPr wrap="none" rtlCol="0">
            <a:spAutoFit/>
          </a:bodyPr>
          <a:lstStyle/>
          <a:p>
            <a:r>
              <a:rPr lang="en-US" sz="4400" dirty="0" smtClean="0">
                <a:solidFill>
                  <a:srgbClr val="FFFF00"/>
                </a:solidFill>
              </a:rPr>
              <a:t>  at </a:t>
            </a:r>
            <a:r>
              <a:rPr lang="en-US" sz="4400" dirty="0">
                <a:solidFill>
                  <a:srgbClr val="FFFF00"/>
                </a:solidFill>
              </a:rPr>
              <a:t>least one  swan has  a black </a:t>
            </a:r>
            <a:r>
              <a:rPr lang="en-US" sz="4400" dirty="0" smtClean="0">
                <a:solidFill>
                  <a:srgbClr val="FFFF00"/>
                </a:solidFill>
              </a:rPr>
              <a:t>side</a:t>
            </a:r>
          </a:p>
          <a:p>
            <a:endParaRPr lang="en-US" sz="4400" dirty="0" smtClean="0">
              <a:solidFill>
                <a:srgbClr val="FFFF00"/>
              </a:solidFill>
            </a:endParaRPr>
          </a:p>
          <a:p>
            <a:r>
              <a:rPr lang="en-US" sz="3200" dirty="0">
                <a:solidFill>
                  <a:srgbClr val="FFFF00"/>
                </a:solidFill>
              </a:rPr>
              <a:t>c</a:t>
            </a:r>
            <a:r>
              <a:rPr lang="en-US" sz="3200" dirty="0" smtClean="0">
                <a:solidFill>
                  <a:srgbClr val="FFFF00"/>
                </a:solidFill>
              </a:rPr>
              <a:t>onsider a  herd of these unilateral swans</a:t>
            </a:r>
          </a:p>
          <a:p>
            <a:endParaRPr lang="en-US" sz="3200" dirty="0" smtClean="0">
              <a:solidFill>
                <a:srgbClr val="FFFF00"/>
              </a:solidFill>
            </a:endParaRPr>
          </a:p>
          <a:p>
            <a:r>
              <a:rPr lang="en-US" sz="3200" dirty="0" smtClean="0">
                <a:solidFill>
                  <a:srgbClr val="FFFF00"/>
                </a:solidFill>
              </a:rPr>
              <a:t>Is left-right parity conserved?</a:t>
            </a:r>
          </a:p>
          <a:p>
            <a:endParaRPr lang="en-US" sz="3200" dirty="0" smtClean="0">
              <a:solidFill>
                <a:srgbClr val="FFFF00"/>
              </a:solidFill>
            </a:endParaRPr>
          </a:p>
          <a:p>
            <a:r>
              <a:rPr lang="en-US" sz="3200" dirty="0" smtClean="0">
                <a:solidFill>
                  <a:srgbClr val="FFFF00"/>
                </a:solidFill>
              </a:rPr>
              <a:t>would their </a:t>
            </a:r>
            <a:r>
              <a:rPr lang="en-US" sz="3200" dirty="0" err="1" smtClean="0">
                <a:solidFill>
                  <a:srgbClr val="FFFF00"/>
                </a:solidFill>
              </a:rPr>
              <a:t>progeniture</a:t>
            </a:r>
            <a:r>
              <a:rPr lang="en-US" sz="3200" dirty="0" smtClean="0">
                <a:solidFill>
                  <a:srgbClr val="FFFF00"/>
                </a:solidFill>
              </a:rPr>
              <a:t> be asymmetrically left or right? </a:t>
            </a:r>
            <a:endParaRPr lang="en-US" sz="3200" dirty="0">
              <a:solidFill>
                <a:srgbClr val="FFFF00"/>
              </a:solidFill>
            </a:endParaRPr>
          </a:p>
        </p:txBody>
      </p:sp>
    </p:spTree>
    <p:extLst>
      <p:ext uri="{BB962C8B-B14F-4D97-AF65-F5344CB8AC3E}">
        <p14:creationId xmlns:p14="http://schemas.microsoft.com/office/powerpoint/2010/main" val="21014396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980728"/>
            <a:ext cx="9144000" cy="1143000"/>
          </a:xfrm>
        </p:spPr>
        <p:txBody>
          <a:bodyPr>
            <a:normAutofit fontScale="90000"/>
          </a:bodyPr>
          <a:lstStyle/>
          <a:p>
            <a:r>
              <a:rPr lang="en-US" dirty="0" smtClean="0"/>
              <a:t> As </a:t>
            </a:r>
            <a:r>
              <a:rPr lang="en-US" dirty="0"/>
              <a:t>viewed by a room full of </a:t>
            </a:r>
            <a:r>
              <a:rPr lang="en-US" dirty="0" smtClean="0"/>
              <a:t>string theorists</a:t>
            </a:r>
            <a:r>
              <a:rPr lang="en-US" dirty="0"/>
              <a:t/>
            </a:r>
            <a:br>
              <a:rPr lang="en-US" dirty="0"/>
            </a:br>
            <a:r>
              <a:rPr lang="en-US" dirty="0" smtClean="0"/>
              <a:t/>
            </a:r>
            <a:br>
              <a:rPr lang="en-US" dirty="0" smtClean="0"/>
            </a:br>
            <a:r>
              <a:rPr lang="en-US" i="1" dirty="0" smtClean="0">
                <a:solidFill>
                  <a:srgbClr val="FFFF00"/>
                </a:solidFill>
              </a:rPr>
              <a:t>Some </a:t>
            </a:r>
            <a:r>
              <a:rPr lang="en-US" i="1" dirty="0">
                <a:solidFill>
                  <a:srgbClr val="FFFF00"/>
                </a:solidFill>
              </a:rPr>
              <a:t>swans are white, some are </a:t>
            </a:r>
            <a:r>
              <a:rPr lang="en-US" i="1" dirty="0" smtClean="0">
                <a:solidFill>
                  <a:srgbClr val="FFFF00"/>
                </a:solidFill>
              </a:rPr>
              <a:t>black</a:t>
            </a:r>
            <a:r>
              <a:rPr lang="en-US" dirty="0">
                <a:solidFill>
                  <a:srgbClr val="FFFF00"/>
                </a:solidFill>
              </a:rPr>
              <a:t/>
            </a:r>
            <a:br>
              <a:rPr lang="en-US" dirty="0">
                <a:solidFill>
                  <a:srgbClr val="FFFF00"/>
                </a:solidFill>
              </a:rPr>
            </a:br>
            <a:endParaRPr lang="en-US" dirty="0">
              <a:solidFill>
                <a:srgbClr val="FFFF00"/>
              </a:solidFill>
            </a:endParaRPr>
          </a:p>
        </p:txBody>
      </p:sp>
      <p:sp>
        <p:nvSpPr>
          <p:cNvPr id="5" name="TextBox 4"/>
          <p:cNvSpPr txBox="1"/>
          <p:nvPr/>
        </p:nvSpPr>
        <p:spPr>
          <a:xfrm>
            <a:off x="179512" y="2780928"/>
            <a:ext cx="7646595" cy="3108543"/>
          </a:xfrm>
          <a:prstGeom prst="rect">
            <a:avLst/>
          </a:prstGeom>
          <a:noFill/>
        </p:spPr>
        <p:txBody>
          <a:bodyPr wrap="none" rtlCol="0">
            <a:spAutoFit/>
          </a:bodyPr>
          <a:lstStyle/>
          <a:p>
            <a:r>
              <a:rPr lang="en-US" sz="4400" dirty="0" smtClean="0">
                <a:solidFill>
                  <a:srgbClr val="FFFF00"/>
                </a:solidFill>
              </a:rPr>
              <a:t>Swan negritude is truly rare</a:t>
            </a:r>
          </a:p>
          <a:p>
            <a:endParaRPr lang="en-US" sz="4400" dirty="0" smtClean="0">
              <a:solidFill>
                <a:srgbClr val="FFFF00"/>
              </a:solidFill>
            </a:endParaRPr>
          </a:p>
          <a:p>
            <a:r>
              <a:rPr lang="en-US" sz="3600" dirty="0" smtClean="0">
                <a:solidFill>
                  <a:srgbClr val="FFFF00"/>
                </a:solidFill>
              </a:rPr>
              <a:t>It is the greatest problem in (bio)physics</a:t>
            </a:r>
          </a:p>
          <a:p>
            <a:endParaRPr lang="en-US" sz="3600" dirty="0" smtClean="0">
              <a:solidFill>
                <a:srgbClr val="FFFF00"/>
              </a:solidFill>
            </a:endParaRPr>
          </a:p>
          <a:p>
            <a:r>
              <a:rPr lang="en-US" sz="3600" dirty="0" smtClean="0">
                <a:solidFill>
                  <a:srgbClr val="FFFF00"/>
                </a:solidFill>
              </a:rPr>
              <a:t>There must be  an anthropic explanation</a:t>
            </a:r>
            <a:endParaRPr lang="en-US" sz="3600" dirty="0">
              <a:solidFill>
                <a:srgbClr val="FFFF00"/>
              </a:solidFill>
            </a:endParaRPr>
          </a:p>
        </p:txBody>
      </p:sp>
    </p:spTree>
    <p:extLst>
      <p:ext uri="{BB962C8B-B14F-4D97-AF65-F5344CB8AC3E}">
        <p14:creationId xmlns:p14="http://schemas.microsoft.com/office/powerpoint/2010/main" val="29173649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588" y="4929905"/>
            <a:ext cx="9340668" cy="2092881"/>
          </a:xfrm>
          <a:prstGeom prst="rect">
            <a:avLst/>
          </a:prstGeom>
          <a:noFill/>
        </p:spPr>
        <p:txBody>
          <a:bodyPr wrap="none" rtlCol="0">
            <a:spAutoFit/>
          </a:bodyPr>
          <a:lstStyle/>
          <a:p>
            <a:r>
              <a:rPr lang="en-US" sz="2800" dirty="0">
                <a:solidFill>
                  <a:srgbClr val="FFFFFF"/>
                </a:solidFill>
              </a:rPr>
              <a:t>The ontology and epistemology of swan asymmetry </a:t>
            </a:r>
            <a:r>
              <a:rPr lang="en-US" sz="2800" dirty="0" smtClean="0">
                <a:solidFill>
                  <a:srgbClr val="FFFFFF"/>
                </a:solidFill>
              </a:rPr>
              <a:t>launched</a:t>
            </a:r>
          </a:p>
          <a:p>
            <a:r>
              <a:rPr lang="en-US" sz="2800" dirty="0" smtClean="0">
                <a:solidFill>
                  <a:srgbClr val="FFFFFF"/>
                </a:solidFill>
              </a:rPr>
              <a:t> </a:t>
            </a:r>
            <a:r>
              <a:rPr lang="en-US" sz="2800" dirty="0">
                <a:solidFill>
                  <a:srgbClr val="FFFFFF"/>
                </a:solidFill>
              </a:rPr>
              <a:t>a </a:t>
            </a:r>
            <a:r>
              <a:rPr lang="en-US" sz="2800" dirty="0" smtClean="0">
                <a:solidFill>
                  <a:srgbClr val="FFFFFF"/>
                </a:solidFill>
              </a:rPr>
              <a:t>new </a:t>
            </a:r>
            <a:r>
              <a:rPr lang="en-US" sz="2800" dirty="0">
                <a:solidFill>
                  <a:srgbClr val="FFFFFF"/>
                </a:solidFill>
              </a:rPr>
              <a:t>field of philosophy </a:t>
            </a:r>
            <a:r>
              <a:rPr lang="en-US" sz="2800" dirty="0" smtClean="0">
                <a:solidFill>
                  <a:srgbClr val="FFFFFF"/>
                </a:solidFill>
              </a:rPr>
              <a:t>which soon split into different areas:</a:t>
            </a:r>
          </a:p>
          <a:p>
            <a:r>
              <a:rPr lang="en-US" sz="2800" dirty="0" smtClean="0">
                <a:solidFill>
                  <a:srgbClr val="FFFFFF"/>
                </a:solidFill>
              </a:rPr>
              <a:t>empiricist </a:t>
            </a:r>
            <a:r>
              <a:rPr lang="en-US" sz="2800" dirty="0">
                <a:solidFill>
                  <a:srgbClr val="FFFFFF"/>
                </a:solidFill>
              </a:rPr>
              <a:t>realism, </a:t>
            </a:r>
            <a:r>
              <a:rPr lang="en-US" sz="2800" dirty="0" smtClean="0">
                <a:solidFill>
                  <a:srgbClr val="FFFFFF"/>
                </a:solidFill>
              </a:rPr>
              <a:t>positivist </a:t>
            </a:r>
            <a:r>
              <a:rPr lang="en-US" sz="2800" dirty="0">
                <a:solidFill>
                  <a:srgbClr val="FFFFFF"/>
                </a:solidFill>
              </a:rPr>
              <a:t>constructivism and </a:t>
            </a:r>
            <a:endParaRPr lang="en-US" sz="2800" dirty="0" smtClean="0">
              <a:solidFill>
                <a:srgbClr val="FFFFFF"/>
              </a:solidFill>
            </a:endParaRPr>
          </a:p>
          <a:p>
            <a:r>
              <a:rPr lang="en-US" sz="2800" dirty="0" smtClean="0">
                <a:solidFill>
                  <a:srgbClr val="FFFFFF"/>
                </a:solidFill>
              </a:rPr>
              <a:t>post</a:t>
            </a:r>
            <a:r>
              <a:rPr lang="en-US" sz="2800" dirty="0">
                <a:solidFill>
                  <a:srgbClr val="FFFFFF"/>
                </a:solidFill>
              </a:rPr>
              <a:t>-modernist methodology.</a:t>
            </a:r>
          </a:p>
          <a:p>
            <a:endParaRPr lang="en-US" dirty="0">
              <a:solidFill>
                <a:srgbClr val="FFFFFF"/>
              </a:solidFill>
            </a:endParaRPr>
          </a:p>
        </p:txBody>
      </p:sp>
      <p:pic>
        <p:nvPicPr>
          <p:cNvPr id="8" name="Picture 7" descr="crystal-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36" y="0"/>
            <a:ext cx="7475974" cy="4324740"/>
          </a:xfrm>
          <a:prstGeom prst="rect">
            <a:avLst/>
          </a:prstGeom>
        </p:spPr>
      </p:pic>
      <p:pic>
        <p:nvPicPr>
          <p:cNvPr id="9" name="Picture 8" descr="blackswancarto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227" y="1783807"/>
            <a:ext cx="3094646" cy="2173286"/>
          </a:xfrm>
          <a:prstGeom prst="rect">
            <a:avLst/>
          </a:prstGeom>
        </p:spPr>
      </p:pic>
      <p:sp>
        <p:nvSpPr>
          <p:cNvPr id="2" name="TextBox 1"/>
          <p:cNvSpPr txBox="1"/>
          <p:nvPr/>
        </p:nvSpPr>
        <p:spPr>
          <a:xfrm>
            <a:off x="894235" y="127525"/>
            <a:ext cx="2327881" cy="584776"/>
          </a:xfrm>
          <a:prstGeom prst="rect">
            <a:avLst/>
          </a:prstGeom>
          <a:noFill/>
        </p:spPr>
        <p:txBody>
          <a:bodyPr wrap="none" rtlCol="0">
            <a:spAutoFit/>
          </a:bodyPr>
          <a:lstStyle/>
          <a:p>
            <a:r>
              <a:rPr lang="en-US" sz="3200" dirty="0" smtClean="0">
                <a:solidFill>
                  <a:srgbClr val="FFFF00"/>
                </a:solidFill>
              </a:rPr>
              <a:t>PHILOSOPHY</a:t>
            </a:r>
            <a:endParaRPr lang="en-US" sz="3200" dirty="0">
              <a:solidFill>
                <a:srgbClr val="FFFF00"/>
              </a:solidFill>
            </a:endParaRPr>
          </a:p>
        </p:txBody>
      </p:sp>
    </p:spTree>
    <p:extLst>
      <p:ext uri="{BB962C8B-B14F-4D97-AF65-F5344CB8AC3E}">
        <p14:creationId xmlns:p14="http://schemas.microsoft.com/office/powerpoint/2010/main" val="16472871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24740"/>
            <a:ext cx="9144000" cy="2616101"/>
          </a:xfrm>
          <a:prstGeom prst="rect">
            <a:avLst/>
          </a:prstGeom>
          <a:noFill/>
        </p:spPr>
        <p:txBody>
          <a:bodyPr wrap="square" rtlCol="0">
            <a:spAutoFit/>
          </a:bodyPr>
          <a:lstStyle/>
          <a:p>
            <a:r>
              <a:rPr lang="en-US" sz="3600" dirty="0" smtClean="0">
                <a:solidFill>
                  <a:srgbClr val="F2F2F2"/>
                </a:solidFill>
              </a:rPr>
              <a:t>Physics and Astronomy persuaded the funding agencies  to launch major research initiatives </a:t>
            </a:r>
          </a:p>
          <a:p>
            <a:r>
              <a:rPr lang="en-US" sz="2000" dirty="0" smtClean="0">
                <a:solidFill>
                  <a:srgbClr val="F2F2F2"/>
                </a:solidFill>
              </a:rPr>
              <a:t>in  fundamental biophysics  and </a:t>
            </a:r>
            <a:r>
              <a:rPr lang="en-US" sz="2000" dirty="0" err="1" smtClean="0">
                <a:solidFill>
                  <a:srgbClr val="F2F2F2"/>
                </a:solidFill>
              </a:rPr>
              <a:t>exoplanet</a:t>
            </a:r>
            <a:r>
              <a:rPr lang="en-US" sz="2000" dirty="0" smtClean="0">
                <a:solidFill>
                  <a:srgbClr val="F2F2F2"/>
                </a:solidFill>
              </a:rPr>
              <a:t> oceanography to answer the key questions:</a:t>
            </a:r>
          </a:p>
          <a:p>
            <a:r>
              <a:rPr lang="en-US" sz="3600" dirty="0">
                <a:solidFill>
                  <a:srgbClr val="F2F2F2"/>
                </a:solidFill>
              </a:rPr>
              <a:t>w</a:t>
            </a:r>
            <a:r>
              <a:rPr lang="en-US" sz="3600" dirty="0" smtClean="0">
                <a:solidFill>
                  <a:srgbClr val="F2F2F2"/>
                </a:solidFill>
              </a:rPr>
              <a:t>here is their origin? What (DNA)  are they made of? What is their future evolution?</a:t>
            </a:r>
          </a:p>
        </p:txBody>
      </p:sp>
      <p:pic>
        <p:nvPicPr>
          <p:cNvPr id="7" name="Picture 6" descr="crystal-b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36" y="0"/>
            <a:ext cx="7475974" cy="4324740"/>
          </a:xfrm>
          <a:prstGeom prst="rect">
            <a:avLst/>
          </a:prstGeom>
        </p:spPr>
      </p:pic>
      <p:pic>
        <p:nvPicPr>
          <p:cNvPr id="8" name="Picture 7" descr="blackswancarto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227" y="1783807"/>
            <a:ext cx="3094646" cy="2173286"/>
          </a:xfrm>
          <a:prstGeom prst="rect">
            <a:avLst/>
          </a:prstGeom>
        </p:spPr>
      </p:pic>
      <p:sp>
        <p:nvSpPr>
          <p:cNvPr id="5" name="TextBox 4"/>
          <p:cNvSpPr txBox="1"/>
          <p:nvPr/>
        </p:nvSpPr>
        <p:spPr>
          <a:xfrm>
            <a:off x="894235" y="127525"/>
            <a:ext cx="1551627" cy="584776"/>
          </a:xfrm>
          <a:prstGeom prst="rect">
            <a:avLst/>
          </a:prstGeom>
          <a:noFill/>
        </p:spPr>
        <p:txBody>
          <a:bodyPr wrap="none" rtlCol="0">
            <a:spAutoFit/>
          </a:bodyPr>
          <a:lstStyle/>
          <a:p>
            <a:r>
              <a:rPr lang="en-US" sz="3200" dirty="0" smtClean="0">
                <a:solidFill>
                  <a:srgbClr val="FFFF00"/>
                </a:solidFill>
              </a:rPr>
              <a:t>PHYSICS</a:t>
            </a:r>
            <a:endParaRPr lang="en-US" sz="3200" dirty="0">
              <a:solidFill>
                <a:srgbClr val="FFFF00"/>
              </a:solidFill>
            </a:endParaRPr>
          </a:p>
        </p:txBody>
      </p:sp>
    </p:spTree>
    <p:extLst>
      <p:ext uri="{BB962C8B-B14F-4D97-AF65-F5344CB8AC3E}">
        <p14:creationId xmlns:p14="http://schemas.microsoft.com/office/powerpoint/2010/main" val="15021968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836712"/>
            <a:ext cx="9036496" cy="4525963"/>
          </a:xfrm>
        </p:spPr>
        <p:txBody>
          <a:bodyPr>
            <a:normAutofit fontScale="92500" lnSpcReduction="20000"/>
          </a:bodyPr>
          <a:lstStyle/>
          <a:p>
            <a:r>
              <a:rPr lang="en-US" sz="8000" dirty="0" smtClean="0">
                <a:solidFill>
                  <a:srgbClr val="FFFFFF"/>
                </a:solidFill>
              </a:rPr>
              <a:t>Inflation</a:t>
            </a:r>
          </a:p>
          <a:p>
            <a:r>
              <a:rPr lang="en-US" sz="8000" dirty="0" smtClean="0">
                <a:solidFill>
                  <a:srgbClr val="000000"/>
                </a:solidFill>
              </a:rPr>
              <a:t>Boltzmann brains</a:t>
            </a:r>
          </a:p>
          <a:p>
            <a:r>
              <a:rPr lang="en-US" sz="8000" dirty="0" smtClean="0">
                <a:solidFill>
                  <a:srgbClr val="000000"/>
                </a:solidFill>
              </a:rPr>
              <a:t>String theory</a:t>
            </a:r>
          </a:p>
          <a:p>
            <a:r>
              <a:rPr lang="en-US" sz="8000" dirty="0">
                <a:solidFill>
                  <a:srgbClr val="000000"/>
                </a:solidFill>
              </a:rPr>
              <a:t>The Multiverse</a:t>
            </a:r>
          </a:p>
          <a:p>
            <a:endParaRPr lang="en-US" sz="8000" dirty="0" smtClean="0">
              <a:solidFill>
                <a:srgbClr val="FFFFFF"/>
              </a:solidFill>
            </a:endParaRPr>
          </a:p>
          <a:p>
            <a:endParaRPr lang="en-US" sz="8000" dirty="0" smtClean="0">
              <a:solidFill>
                <a:srgbClr val="FFFFFF"/>
              </a:solidFill>
            </a:endParaRPr>
          </a:p>
          <a:p>
            <a:endParaRPr lang="en-US" sz="8000" dirty="0"/>
          </a:p>
        </p:txBody>
      </p:sp>
    </p:spTree>
    <p:extLst>
      <p:ext uri="{BB962C8B-B14F-4D97-AF65-F5344CB8AC3E}">
        <p14:creationId xmlns:p14="http://schemas.microsoft.com/office/powerpoint/2010/main" val="1472684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109610</TotalTime>
  <Words>1859</Words>
  <Application>Microsoft Office PowerPoint</Application>
  <PresentationFormat>On-screen Show (4:3)</PresentationFormat>
  <Paragraphs>305</Paragraphs>
  <Slides>45</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SHOULD WE TRUST A THEORY</vt:lpstr>
      <vt:lpstr>PowerPoint Presentation</vt:lpstr>
      <vt:lpstr>PowerPoint Presentation</vt:lpstr>
      <vt:lpstr>PowerPoint Presentation</vt:lpstr>
      <vt:lpstr>As viewed by a room full of philosophers  Some swans are white, some are black, some are black and white. </vt:lpstr>
      <vt:lpstr> As viewed by a room full of string theorists  Some swans are white, some are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The observed universe is  a rare fluctuation</vt:lpstr>
      <vt:lpstr>Boltzmann’s  paradox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Joe Silk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There Be Light:  Galaxy Formation for the Novice</dc:title>
  <dc:creator>Joe Silk</dc:creator>
  <cp:lastModifiedBy>Lucia Graves</cp:lastModifiedBy>
  <cp:revision>887</cp:revision>
  <cp:lastPrinted>2010-12-16T23:32:49Z</cp:lastPrinted>
  <dcterms:created xsi:type="dcterms:W3CDTF">2012-09-28T07:42:17Z</dcterms:created>
  <dcterms:modified xsi:type="dcterms:W3CDTF">2017-02-13T09:21:11Z</dcterms:modified>
</cp:coreProperties>
</file>