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9" r:id="rId4"/>
    <p:sldId id="270" r:id="rId5"/>
    <p:sldId id="272" r:id="rId6"/>
    <p:sldId id="271" r:id="rId7"/>
    <p:sldId id="295" r:id="rId8"/>
    <p:sldId id="278" r:id="rId9"/>
    <p:sldId id="279" r:id="rId10"/>
    <p:sldId id="280" r:id="rId11"/>
    <p:sldId id="296" r:id="rId12"/>
    <p:sldId id="281" r:id="rId13"/>
    <p:sldId id="282" r:id="rId14"/>
    <p:sldId id="283" r:id="rId15"/>
    <p:sldId id="286" r:id="rId16"/>
    <p:sldId id="285" r:id="rId17"/>
    <p:sldId id="288" r:id="rId18"/>
    <p:sldId id="273" r:id="rId19"/>
    <p:sldId id="268" r:id="rId20"/>
    <p:sldId id="287" r:id="rId21"/>
    <p:sldId id="289" r:id="rId22"/>
    <p:sldId id="290" r:id="rId23"/>
    <p:sldId id="291" r:id="rId24"/>
    <p:sldId id="292" r:id="rId25"/>
    <p:sldId id="293" r:id="rId26"/>
    <p:sldId id="29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96"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03A4420-DE21-E94F-BAF3-12FFE1554AD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389165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3A4420-DE21-E94F-BAF3-12FFE1554AD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260982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3A4420-DE21-E94F-BAF3-12FFE1554AD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368934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3A4420-DE21-E94F-BAF3-12FFE1554AD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257836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03A4420-DE21-E94F-BAF3-12FFE1554AD8}"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52660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03A4420-DE21-E94F-BAF3-12FFE1554AD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79236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03A4420-DE21-E94F-BAF3-12FFE1554AD8}"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419615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03A4420-DE21-E94F-BAF3-12FFE1554AD8}"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256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A4420-DE21-E94F-BAF3-12FFE1554AD8}"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429330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03A4420-DE21-E94F-BAF3-12FFE1554AD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46737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03A4420-DE21-E94F-BAF3-12FFE1554AD8}"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35C6-4CCA-1B46-BFD3-820D7EB2134A}" type="slidenum">
              <a:rPr lang="en-US" smtClean="0"/>
              <a:t>‹#›</a:t>
            </a:fld>
            <a:endParaRPr lang="en-US"/>
          </a:p>
        </p:txBody>
      </p:sp>
    </p:spTree>
    <p:extLst>
      <p:ext uri="{BB962C8B-B14F-4D97-AF65-F5344CB8AC3E}">
        <p14:creationId xmlns:p14="http://schemas.microsoft.com/office/powerpoint/2010/main" val="189679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A4420-DE21-E94F-BAF3-12FFE1554AD8}" type="datetimeFigureOut">
              <a:rPr lang="en-US" smtClean="0"/>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A35C6-4CCA-1B46-BFD3-820D7EB2134A}" type="slidenum">
              <a:rPr lang="en-US" smtClean="0"/>
              <a:t>‹#›</a:t>
            </a:fld>
            <a:endParaRPr lang="en-US"/>
          </a:p>
        </p:txBody>
      </p:sp>
    </p:spTree>
    <p:extLst>
      <p:ext uri="{BB962C8B-B14F-4D97-AF65-F5344CB8AC3E}">
        <p14:creationId xmlns:p14="http://schemas.microsoft.com/office/powerpoint/2010/main" val="2352599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ur-lex.europa.eu/LexUriServ/LexUriServ.do?uri=OJ:C:2010:083:0389:0403:en: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echr.coe.int/ECHR/EN/Header/Basic+Texts/The+Convention+and+additional+protocols/The+European+Convention+on+Human+Right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Garamond" panose="02020404030301010803" pitchFamily="18" charset="0"/>
              </a:rPr>
              <a:t>Human Rights:</a:t>
            </a:r>
            <a:br>
              <a:rPr lang="en-US" dirty="0" smtClean="0">
                <a:latin typeface="Garamond" panose="02020404030301010803" pitchFamily="18" charset="0"/>
              </a:rPr>
            </a:br>
            <a:r>
              <a:rPr lang="en-US" dirty="0" smtClean="0">
                <a:latin typeface="Garamond" panose="02020404030301010803" pitchFamily="18" charset="0"/>
              </a:rPr>
              <a:t>Developments</a:t>
            </a:r>
            <a:endParaRPr lang="en-US" dirty="0">
              <a:latin typeface="Garamond" panose="02020404030301010803"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Garamond" panose="02020404030301010803" pitchFamily="18" charset="0"/>
              </a:rPr>
              <a:t>By</a:t>
            </a:r>
          </a:p>
          <a:p>
            <a:r>
              <a:rPr lang="en-US" dirty="0" smtClean="0">
                <a:solidFill>
                  <a:schemeClr val="tx1"/>
                </a:solidFill>
                <a:latin typeface="Garamond" panose="02020404030301010803" pitchFamily="18" charset="0"/>
              </a:rPr>
              <a:t>Professor Sir Geoffrey Nice QC</a:t>
            </a:r>
          </a:p>
          <a:p>
            <a:r>
              <a:rPr lang="en-US" dirty="0" smtClean="0">
                <a:solidFill>
                  <a:schemeClr val="tx1"/>
                </a:solidFill>
                <a:latin typeface="Garamond" panose="02020404030301010803" pitchFamily="18" charset="0"/>
              </a:rPr>
              <a:t>Gresham Professor of Law</a:t>
            </a:r>
            <a:endParaRPr lang="en-US"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59879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366" y="243512"/>
            <a:ext cx="7680650" cy="5262979"/>
          </a:xfrm>
          <a:prstGeom prst="rect">
            <a:avLst/>
          </a:prstGeom>
        </p:spPr>
        <p:txBody>
          <a:bodyPr wrap="square">
            <a:spAutoFit/>
          </a:bodyPr>
          <a:lstStyle/>
          <a:p>
            <a:pPr algn="ctr"/>
            <a:r>
              <a:rPr lang="en-US" sz="2400" b="1" i="1" dirty="0" smtClean="0">
                <a:latin typeface="Garamond" panose="02020404030301010803" pitchFamily="18" charset="0"/>
              </a:rPr>
              <a:t>Article 5 </a:t>
            </a:r>
            <a:endParaRPr lang="en-US" sz="2400" b="1" i="1" dirty="0" smtClean="0">
              <a:latin typeface="Garamond" panose="02020404030301010803" pitchFamily="18" charset="0"/>
            </a:endParaRPr>
          </a:p>
          <a:p>
            <a:r>
              <a:rPr lang="en-US" sz="2400" dirty="0" smtClean="0">
                <a:latin typeface="Garamond" panose="02020404030301010803" pitchFamily="18" charset="0"/>
              </a:rPr>
              <a:t>Right </a:t>
            </a:r>
            <a:r>
              <a:rPr lang="en-US" sz="2400" dirty="0" smtClean="0">
                <a:latin typeface="Garamond" panose="02020404030301010803" pitchFamily="18" charset="0"/>
              </a:rPr>
              <a:t>to liberty and security</a:t>
            </a:r>
            <a:endParaRPr lang="en-GB" sz="2400" dirty="0" smtClean="0">
              <a:latin typeface="Garamond" panose="02020404030301010803" pitchFamily="18" charset="0"/>
            </a:endParaRPr>
          </a:p>
          <a:p>
            <a:r>
              <a:rPr lang="en-US" sz="2400" dirty="0" smtClean="0">
                <a:latin typeface="Garamond" panose="02020404030301010803" pitchFamily="18" charset="0"/>
              </a:rPr>
              <a:t>Everyone has the right to liberty and security of person. No one shall be deprived of his liberty save in the following cases and in accordance with a procedure prescribed by law:</a:t>
            </a:r>
            <a:endParaRPr lang="en-GB" sz="2400" dirty="0" smtClean="0">
              <a:latin typeface="Garamond" panose="02020404030301010803" pitchFamily="18" charset="0"/>
            </a:endParaRPr>
          </a:p>
          <a:p>
            <a:r>
              <a:rPr lang="en-US" sz="2400" dirty="0" smtClean="0">
                <a:latin typeface="Garamond" panose="02020404030301010803" pitchFamily="18" charset="0"/>
              </a:rPr>
              <a:t>Everyone who is arrested shall be informed promptly, in a language which he understands, of the reasons for his arrest and of any charge against him.</a:t>
            </a:r>
            <a:endParaRPr lang="en-GB" sz="2400" dirty="0" smtClean="0">
              <a:latin typeface="Garamond" panose="02020404030301010803" pitchFamily="18" charset="0"/>
            </a:endParaRPr>
          </a:p>
          <a:p>
            <a:r>
              <a:rPr lang="en-US" sz="2400" dirty="0" smtClean="0">
                <a:latin typeface="Garamond" panose="02020404030301010803" pitchFamily="18" charset="0"/>
              </a:rPr>
              <a:t>Everyone arrested or detained in accordance with the provisions of paragraph 1(c) of this Article shall be brought promptly before a judge or other officer </a:t>
            </a:r>
            <a:r>
              <a:rPr lang="en-US" sz="2400" dirty="0" err="1" smtClean="0">
                <a:latin typeface="Garamond" panose="02020404030301010803" pitchFamily="18" charset="0"/>
              </a:rPr>
              <a:t>authorised</a:t>
            </a:r>
            <a:r>
              <a:rPr lang="en-US" sz="2400" dirty="0" smtClean="0">
                <a:latin typeface="Garamond" panose="02020404030301010803" pitchFamily="18" charset="0"/>
              </a:rPr>
              <a:t> by law to exercise judicial power and shall be entitled to trial within a reasonable time or to release pending trial. Release may be </a:t>
            </a:r>
            <a:r>
              <a:rPr lang="en-US" sz="2400" dirty="0" smtClean="0">
                <a:latin typeface="Garamond" panose="02020404030301010803" pitchFamily="18" charset="0"/>
              </a:rPr>
              <a:t>conditioned by guarantees to appear for trial</a:t>
            </a:r>
          </a:p>
        </p:txBody>
      </p:sp>
    </p:spTree>
    <p:extLst>
      <p:ext uri="{BB962C8B-B14F-4D97-AF65-F5344CB8AC3E}">
        <p14:creationId xmlns:p14="http://schemas.microsoft.com/office/powerpoint/2010/main" val="389670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529" y="1075765"/>
            <a:ext cx="6364941" cy="3539430"/>
          </a:xfrm>
          <a:prstGeom prst="rect">
            <a:avLst/>
          </a:prstGeom>
          <a:noFill/>
        </p:spPr>
        <p:txBody>
          <a:bodyPr wrap="square" rtlCol="0">
            <a:spAutoFit/>
          </a:bodyPr>
          <a:lstStyle/>
          <a:p>
            <a:pPr algn="ctr"/>
            <a:r>
              <a:rPr lang="en-US" sz="2800" b="1" i="1" dirty="0" smtClean="0">
                <a:latin typeface="Garamond" panose="02020404030301010803" pitchFamily="18" charset="0"/>
              </a:rPr>
              <a:t>Article </a:t>
            </a:r>
            <a:r>
              <a:rPr lang="en-US" sz="2800" b="1" i="1" dirty="0">
                <a:latin typeface="Garamond" panose="02020404030301010803" pitchFamily="18" charset="0"/>
              </a:rPr>
              <a:t>6 </a:t>
            </a:r>
            <a:endParaRPr lang="en-US" sz="2800" b="1" i="1" dirty="0" smtClean="0">
              <a:latin typeface="Garamond" panose="02020404030301010803" pitchFamily="18" charset="0"/>
            </a:endParaRPr>
          </a:p>
          <a:p>
            <a:r>
              <a:rPr lang="en-US" sz="2800" dirty="0" smtClean="0">
                <a:latin typeface="Garamond" panose="02020404030301010803" pitchFamily="18" charset="0"/>
              </a:rPr>
              <a:t>Right </a:t>
            </a:r>
            <a:r>
              <a:rPr lang="en-US" sz="2800" dirty="0">
                <a:latin typeface="Garamond" panose="02020404030301010803" pitchFamily="18" charset="0"/>
              </a:rPr>
              <a:t>to a fair trial…………</a:t>
            </a:r>
            <a:endParaRPr lang="en-GB" sz="2800" dirty="0">
              <a:latin typeface="Garamond" panose="02020404030301010803" pitchFamily="18" charset="0"/>
            </a:endParaRPr>
          </a:p>
          <a:p>
            <a:pPr algn="ctr"/>
            <a:r>
              <a:rPr lang="en-US" sz="2800" b="1" i="1" dirty="0">
                <a:latin typeface="Garamond" panose="02020404030301010803" pitchFamily="18" charset="0"/>
              </a:rPr>
              <a:t>Article 7 </a:t>
            </a:r>
            <a:endParaRPr lang="en-US" sz="2800" b="1" i="1" dirty="0" smtClean="0">
              <a:latin typeface="Garamond" panose="02020404030301010803" pitchFamily="18" charset="0"/>
            </a:endParaRPr>
          </a:p>
          <a:p>
            <a:r>
              <a:rPr lang="en-US" sz="2800" dirty="0" smtClean="0">
                <a:latin typeface="Garamond" panose="02020404030301010803" pitchFamily="18" charset="0"/>
              </a:rPr>
              <a:t>No </a:t>
            </a:r>
            <a:r>
              <a:rPr lang="en-US" sz="2800" dirty="0">
                <a:latin typeface="Garamond" panose="02020404030301010803" pitchFamily="18" charset="0"/>
              </a:rPr>
              <a:t>punishment without law</a:t>
            </a:r>
            <a:endParaRPr lang="en-GB" sz="2800" dirty="0">
              <a:latin typeface="Garamond" panose="02020404030301010803" pitchFamily="18" charset="0"/>
            </a:endParaRPr>
          </a:p>
          <a:p>
            <a:pPr algn="ctr"/>
            <a:r>
              <a:rPr lang="en-US" sz="2800" b="1" i="1" dirty="0">
                <a:latin typeface="Garamond" panose="02020404030301010803" pitchFamily="18" charset="0"/>
              </a:rPr>
              <a:t>Article 8 </a:t>
            </a:r>
          </a:p>
          <a:p>
            <a:r>
              <a:rPr lang="en-US" sz="2800" dirty="0">
                <a:latin typeface="Garamond" panose="02020404030301010803" pitchFamily="18" charset="0"/>
              </a:rPr>
              <a:t>Everyone has the right to respect for his private and family life, his home and his correspondence.</a:t>
            </a:r>
            <a:endParaRPr lang="en-GB" sz="2800" dirty="0">
              <a:latin typeface="Garamond" panose="02020404030301010803" pitchFamily="18" charset="0"/>
            </a:endParaRPr>
          </a:p>
        </p:txBody>
      </p:sp>
    </p:spTree>
    <p:extLst>
      <p:ext uri="{BB962C8B-B14F-4D97-AF65-F5344CB8AC3E}">
        <p14:creationId xmlns:p14="http://schemas.microsoft.com/office/powerpoint/2010/main" val="34159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279" y="1228397"/>
            <a:ext cx="7897442" cy="4401205"/>
          </a:xfrm>
          <a:prstGeom prst="rect">
            <a:avLst/>
          </a:prstGeom>
        </p:spPr>
        <p:txBody>
          <a:bodyPr wrap="square">
            <a:spAutoFit/>
          </a:bodyPr>
          <a:lstStyle/>
          <a:p>
            <a:pPr algn="ctr"/>
            <a:r>
              <a:rPr lang="en-US" sz="2800" b="1" i="1" dirty="0" smtClean="0">
                <a:latin typeface="Garamond" panose="02020404030301010803" pitchFamily="18" charset="0"/>
              </a:rPr>
              <a:t>Article 9</a:t>
            </a:r>
            <a:endParaRPr lang="en-GB" sz="2800" b="1" dirty="0" smtClean="0">
              <a:latin typeface="Garamond" panose="02020404030301010803" pitchFamily="18" charset="0"/>
            </a:endParaRPr>
          </a:p>
          <a:p>
            <a:r>
              <a:rPr lang="en-US" sz="2800" dirty="0" smtClean="0">
                <a:latin typeface="Garamond" panose="02020404030301010803" pitchFamily="18" charset="0"/>
              </a:rPr>
              <a:t>Freedom of thought, conscience and religion</a:t>
            </a:r>
            <a:endParaRPr lang="en-GB" sz="2800" dirty="0" smtClean="0">
              <a:latin typeface="Garamond" panose="02020404030301010803" pitchFamily="18" charset="0"/>
            </a:endParaRPr>
          </a:p>
          <a:p>
            <a:pPr algn="ctr"/>
            <a:r>
              <a:rPr lang="en-US" sz="2800" b="1" i="1" dirty="0" smtClean="0">
                <a:latin typeface="Garamond" panose="02020404030301010803" pitchFamily="18" charset="0"/>
              </a:rPr>
              <a:t>Article 10 </a:t>
            </a:r>
            <a:endParaRPr lang="en-US" sz="2800" b="1" i="1" dirty="0" smtClean="0">
              <a:latin typeface="Garamond" panose="02020404030301010803" pitchFamily="18" charset="0"/>
            </a:endParaRPr>
          </a:p>
          <a:p>
            <a:r>
              <a:rPr lang="en-US" sz="2800" dirty="0" smtClean="0">
                <a:latin typeface="Garamond" panose="02020404030301010803" pitchFamily="18" charset="0"/>
              </a:rPr>
              <a:t>Freedom </a:t>
            </a:r>
            <a:r>
              <a:rPr lang="en-US" sz="2800" dirty="0" smtClean="0">
                <a:latin typeface="Garamond" panose="02020404030301010803" pitchFamily="18" charset="0"/>
              </a:rPr>
              <a:t>of expression</a:t>
            </a:r>
            <a:endParaRPr lang="en-GB" sz="2800" dirty="0" smtClean="0">
              <a:latin typeface="Garamond" panose="02020404030301010803" pitchFamily="18" charset="0"/>
            </a:endParaRPr>
          </a:p>
          <a:p>
            <a:pPr algn="ctr"/>
            <a:r>
              <a:rPr lang="en-US" sz="2800" b="1" i="1" dirty="0" smtClean="0">
                <a:latin typeface="Garamond" panose="02020404030301010803" pitchFamily="18" charset="0"/>
              </a:rPr>
              <a:t>Article 11 </a:t>
            </a:r>
            <a:endParaRPr lang="en-US" sz="2800" b="1" i="1" dirty="0" smtClean="0">
              <a:latin typeface="Garamond" panose="02020404030301010803" pitchFamily="18" charset="0"/>
            </a:endParaRPr>
          </a:p>
          <a:p>
            <a:r>
              <a:rPr lang="en-US" sz="2800" dirty="0" smtClean="0">
                <a:latin typeface="Garamond" panose="02020404030301010803" pitchFamily="18" charset="0"/>
              </a:rPr>
              <a:t>Freedom </a:t>
            </a:r>
            <a:r>
              <a:rPr lang="en-US" sz="2800" dirty="0" smtClean="0">
                <a:latin typeface="Garamond" panose="02020404030301010803" pitchFamily="18" charset="0"/>
              </a:rPr>
              <a:t>of assembly and association</a:t>
            </a:r>
            <a:endParaRPr lang="en-GB" sz="2800" dirty="0" smtClean="0">
              <a:latin typeface="Garamond" panose="02020404030301010803" pitchFamily="18" charset="0"/>
            </a:endParaRPr>
          </a:p>
          <a:p>
            <a:pPr algn="ctr"/>
            <a:r>
              <a:rPr lang="en-US" sz="2800" b="1" i="1" dirty="0" smtClean="0">
                <a:latin typeface="Garamond" panose="02020404030301010803" pitchFamily="18" charset="0"/>
              </a:rPr>
              <a:t>Article 12 </a:t>
            </a:r>
            <a:endParaRPr lang="en-US" sz="2800" b="1" i="1" dirty="0" smtClean="0">
              <a:latin typeface="Garamond" panose="02020404030301010803" pitchFamily="18" charset="0"/>
            </a:endParaRPr>
          </a:p>
          <a:p>
            <a:r>
              <a:rPr lang="en-US" sz="2800" dirty="0" smtClean="0">
                <a:latin typeface="Garamond" panose="02020404030301010803" pitchFamily="18" charset="0"/>
              </a:rPr>
              <a:t>Right </a:t>
            </a:r>
            <a:r>
              <a:rPr lang="en-US" sz="2800" dirty="0" smtClean="0">
                <a:latin typeface="Garamond" panose="02020404030301010803" pitchFamily="18" charset="0"/>
              </a:rPr>
              <a:t>to marry Men and women of marriageable age have the right to marry and to found a family, according to the national laws governing the exercise of this right</a:t>
            </a:r>
            <a:r>
              <a:rPr lang="en-US" sz="2800" dirty="0" smtClean="0">
                <a:latin typeface="Garamond" panose="02020404030301010803" pitchFamily="18" charset="0"/>
              </a:rPr>
              <a:t>.</a:t>
            </a:r>
            <a:endParaRPr lang="en-GB" sz="2800" dirty="0" smtClean="0">
              <a:latin typeface="Garamond" panose="02020404030301010803" pitchFamily="18" charset="0"/>
            </a:endParaRPr>
          </a:p>
        </p:txBody>
      </p:sp>
    </p:spTree>
    <p:extLst>
      <p:ext uri="{BB962C8B-B14F-4D97-AF65-F5344CB8AC3E}">
        <p14:creationId xmlns:p14="http://schemas.microsoft.com/office/powerpoint/2010/main" val="32920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555" y="1305342"/>
            <a:ext cx="8238117" cy="4524315"/>
          </a:xfrm>
          <a:prstGeom prst="rect">
            <a:avLst/>
          </a:prstGeom>
        </p:spPr>
        <p:txBody>
          <a:bodyPr wrap="square">
            <a:spAutoFit/>
          </a:bodyPr>
          <a:lstStyle/>
          <a:p>
            <a:pPr algn="ctr"/>
            <a:r>
              <a:rPr lang="en-US" sz="2400" b="1" i="1" dirty="0" smtClean="0">
                <a:latin typeface="Garamond" panose="02020404030301010803" pitchFamily="18" charset="0"/>
              </a:rPr>
              <a:t>Article 14 </a:t>
            </a:r>
            <a:endParaRPr lang="en-US" sz="2400" b="1" i="1" dirty="0" smtClean="0">
              <a:latin typeface="Garamond" panose="02020404030301010803" pitchFamily="18" charset="0"/>
            </a:endParaRPr>
          </a:p>
          <a:p>
            <a:r>
              <a:rPr lang="en-US" sz="2400" dirty="0" smtClean="0">
                <a:latin typeface="Garamond" panose="02020404030301010803" pitchFamily="18" charset="0"/>
              </a:rPr>
              <a:t>Prohibition </a:t>
            </a:r>
            <a:r>
              <a:rPr lang="en-US" sz="2400" dirty="0" smtClean="0">
                <a:latin typeface="Garamond" panose="02020404030301010803" pitchFamily="18" charset="0"/>
              </a:rPr>
              <a:t>of discrimination. The enjoyment of the rights and freedoms set forth in this Convention shall be secured without discrimination on any ground such as sex, race, colour, language, religion, political or other opinion, national or social origin, association with a national minority, property, birth or other status.</a:t>
            </a:r>
            <a:endParaRPr lang="en-GB" sz="2400" dirty="0" smtClean="0">
              <a:latin typeface="Garamond" panose="02020404030301010803" pitchFamily="18" charset="0"/>
            </a:endParaRPr>
          </a:p>
          <a:p>
            <a:pPr algn="ctr"/>
            <a:r>
              <a:rPr lang="en-US" sz="2400" b="1" dirty="0" smtClean="0">
                <a:latin typeface="Garamond" panose="02020404030301010803" pitchFamily="18" charset="0"/>
              </a:rPr>
              <a:t>The First Protocol</a:t>
            </a:r>
            <a:endParaRPr lang="en-GB" sz="2400" b="1" dirty="0" smtClean="0">
              <a:latin typeface="Garamond" panose="02020404030301010803" pitchFamily="18" charset="0"/>
            </a:endParaRPr>
          </a:p>
          <a:p>
            <a:r>
              <a:rPr lang="en-US" sz="2400" i="1" dirty="0" smtClean="0">
                <a:latin typeface="Garamond" panose="02020404030301010803" pitchFamily="18" charset="0"/>
              </a:rPr>
              <a:t>Article 1 </a:t>
            </a:r>
            <a:r>
              <a:rPr lang="en-US" sz="2400" dirty="0" smtClean="0">
                <a:latin typeface="Garamond" panose="02020404030301010803" pitchFamily="18" charset="0"/>
              </a:rPr>
              <a:t>Protection of property</a:t>
            </a:r>
            <a:endParaRPr lang="en-GB" sz="2400" dirty="0" smtClean="0">
              <a:latin typeface="Garamond" panose="02020404030301010803" pitchFamily="18" charset="0"/>
            </a:endParaRPr>
          </a:p>
          <a:p>
            <a:r>
              <a:rPr lang="en-US" sz="2400" i="1" dirty="0" smtClean="0">
                <a:latin typeface="Garamond" panose="02020404030301010803" pitchFamily="18" charset="0"/>
              </a:rPr>
              <a:t>Article 3 </a:t>
            </a:r>
            <a:r>
              <a:rPr lang="en-US" sz="2400" dirty="0" smtClean="0">
                <a:latin typeface="Garamond" panose="02020404030301010803" pitchFamily="18" charset="0"/>
              </a:rPr>
              <a:t>Right to free elections</a:t>
            </a:r>
            <a:endParaRPr lang="en-GB" sz="2400" dirty="0" smtClean="0">
              <a:latin typeface="Garamond" panose="02020404030301010803" pitchFamily="18" charset="0"/>
            </a:endParaRPr>
          </a:p>
          <a:p>
            <a:r>
              <a:rPr lang="en-US" sz="2400" i="1" dirty="0" smtClean="0">
                <a:latin typeface="Garamond" panose="02020404030301010803" pitchFamily="18" charset="0"/>
              </a:rPr>
              <a:t>PART 3 </a:t>
            </a:r>
            <a:r>
              <a:rPr lang="en-US" sz="2400" dirty="0" smtClean="0">
                <a:latin typeface="Garamond" panose="02020404030301010803" pitchFamily="18" charset="0"/>
              </a:rPr>
              <a:t>ARTICLE 1 OF THE THIRTEENTH PROTOCOL The death penalty shall be abolished. No one shall be condemned to such penalty or executed</a:t>
            </a:r>
            <a:endParaRPr lang="en-US" sz="2400" dirty="0">
              <a:latin typeface="Garamond" panose="02020404030301010803" pitchFamily="18" charset="0"/>
            </a:endParaRPr>
          </a:p>
        </p:txBody>
      </p:sp>
    </p:spTree>
    <p:extLst>
      <p:ext uri="{BB962C8B-B14F-4D97-AF65-F5344CB8AC3E}">
        <p14:creationId xmlns:p14="http://schemas.microsoft.com/office/powerpoint/2010/main" val="153025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059" y="1408297"/>
            <a:ext cx="8157882" cy="4832092"/>
          </a:xfrm>
          <a:prstGeom prst="rect">
            <a:avLst/>
          </a:prstGeom>
        </p:spPr>
        <p:txBody>
          <a:bodyPr wrap="square">
            <a:spAutoFit/>
          </a:bodyPr>
          <a:lstStyle/>
          <a:p>
            <a:r>
              <a:rPr lang="en-US" sz="2800" dirty="0">
                <a:latin typeface="Garamond" panose="02020404030301010803" pitchFamily="18" charset="0"/>
              </a:rPr>
              <a:t>UKIP will withdraw from the jurisdiction of the European Court of Human Rights.  </a:t>
            </a:r>
            <a:endParaRPr lang="en-GB" sz="2800" dirty="0">
              <a:latin typeface="Garamond" panose="02020404030301010803" pitchFamily="18" charset="0"/>
            </a:endParaRPr>
          </a:p>
          <a:p>
            <a:r>
              <a:rPr lang="en-US" sz="2800" dirty="0">
                <a:latin typeface="Garamond" panose="02020404030301010803" pitchFamily="18" charset="0"/>
              </a:rPr>
              <a:t>UKIP will reverse the government’s opt-in to EU law and justice measures, including the European Arrest Warrant and European Investigation Order. We will replace the EAW with appropriate bi-lateral agreements.</a:t>
            </a:r>
            <a:endParaRPr lang="en-GB" sz="2800" dirty="0">
              <a:latin typeface="Garamond" panose="02020404030301010803" pitchFamily="18" charset="0"/>
            </a:endParaRPr>
          </a:p>
          <a:p>
            <a:r>
              <a:rPr lang="en-US" sz="2800" dirty="0">
                <a:latin typeface="Garamond" panose="02020404030301010803" pitchFamily="18" charset="0"/>
              </a:rPr>
              <a:t>UKIP will not give prisoners the vote.</a:t>
            </a:r>
            <a:endParaRPr lang="en-GB" sz="2800" dirty="0">
              <a:latin typeface="Garamond" panose="02020404030301010803" pitchFamily="18" charset="0"/>
            </a:endParaRPr>
          </a:p>
          <a:p>
            <a:r>
              <a:rPr lang="en-US" sz="2800" dirty="0">
                <a:latin typeface="Garamond" panose="02020404030301010803" pitchFamily="18" charset="0"/>
              </a:rPr>
              <a:t>We will repeal the Human Rights Act and replace it with a new British Bill of Rights. The interests of law-abiding citizens &amp; victims will always take precedence over those of criminals.</a:t>
            </a:r>
            <a:endParaRPr lang="en-GB" sz="2800" dirty="0">
              <a:latin typeface="Garamond" panose="02020404030301010803" pitchFamily="18" charset="0"/>
            </a:endParaRPr>
          </a:p>
        </p:txBody>
      </p:sp>
      <p:sp>
        <p:nvSpPr>
          <p:cNvPr id="3" name="TextBox 2"/>
          <p:cNvSpPr txBox="1"/>
          <p:nvPr/>
        </p:nvSpPr>
        <p:spPr>
          <a:xfrm>
            <a:off x="493059" y="458979"/>
            <a:ext cx="8157882" cy="646331"/>
          </a:xfrm>
          <a:prstGeom prst="rect">
            <a:avLst/>
          </a:prstGeom>
          <a:noFill/>
        </p:spPr>
        <p:txBody>
          <a:bodyPr wrap="square" rtlCol="0">
            <a:spAutoFit/>
          </a:bodyPr>
          <a:lstStyle/>
          <a:p>
            <a:pPr algn="ctr"/>
            <a:r>
              <a:rPr lang="en-GB" sz="3600" b="1" dirty="0" smtClean="0">
                <a:latin typeface="Garamond" panose="02020404030301010803" pitchFamily="18" charset="0"/>
              </a:rPr>
              <a:t>United Kingdom Independence Party</a:t>
            </a:r>
            <a:endParaRPr lang="en-GB" sz="3600" b="1" dirty="0">
              <a:latin typeface="Garamond" panose="02020404030301010803" pitchFamily="18" charset="0"/>
            </a:endParaRPr>
          </a:p>
        </p:txBody>
      </p:sp>
    </p:spTree>
    <p:extLst>
      <p:ext uri="{BB962C8B-B14F-4D97-AF65-F5344CB8AC3E}">
        <p14:creationId xmlns:p14="http://schemas.microsoft.com/office/powerpoint/2010/main" val="294920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anose="02020404030301010803" pitchFamily="18" charset="0"/>
              </a:rPr>
              <a:t>CONSERVATIVE PARTY</a:t>
            </a:r>
            <a:endParaRPr lang="en-US" b="1" dirty="0">
              <a:latin typeface="Garamond" panose="02020404030301010803" pitchFamily="18" charset="0"/>
            </a:endParaRPr>
          </a:p>
        </p:txBody>
      </p:sp>
      <p:sp>
        <p:nvSpPr>
          <p:cNvPr id="3" name="Content Placeholder 2"/>
          <p:cNvSpPr>
            <a:spLocks noGrp="1"/>
          </p:cNvSpPr>
          <p:nvPr>
            <p:ph idx="1"/>
          </p:nvPr>
        </p:nvSpPr>
        <p:spPr/>
        <p:txBody>
          <a:bodyPr>
            <a:normAutofit fontScale="77500" lnSpcReduction="20000"/>
          </a:bodyPr>
          <a:lstStyle/>
          <a:p>
            <a:pPr marL="114300" indent="0">
              <a:buNone/>
            </a:pPr>
            <a:r>
              <a:rPr lang="en-US" sz="3400" dirty="0" smtClean="0">
                <a:latin typeface="Garamond" panose="02020404030301010803" pitchFamily="18" charset="0"/>
              </a:rPr>
              <a:t> In future, the UK courts will interpret legislation based upon its normal meaning and the clear intention of Parliament, rather than having to stretch its meaning to comply with Strasbourg case-law. </a:t>
            </a:r>
            <a:endParaRPr lang="en-GB" sz="3400" dirty="0" smtClean="0">
              <a:latin typeface="Garamond" panose="02020404030301010803" pitchFamily="18" charset="0"/>
            </a:endParaRPr>
          </a:p>
          <a:p>
            <a:pPr marL="114300" indent="0">
              <a:buNone/>
            </a:pPr>
            <a:r>
              <a:rPr lang="en-US" sz="3400" dirty="0" smtClean="0">
                <a:latin typeface="Garamond" panose="02020404030301010803" pitchFamily="18" charset="0"/>
              </a:rPr>
              <a:t>Limit the use of human rights laws to the most serious cases. The use of the new law will be limited to cases that involve criminal law and the liberty of an individual, the right to property and similar serious matters. There will be a threshold below which Convention rights will not be engaged, ensuring UK courts strike out trivial cases. We will work with the devolved administrations and legislatures as necessary to make sure there is an effective new settlement across the UK.</a:t>
            </a:r>
            <a:endParaRPr lang="en-GB" sz="3400" dirty="0" smtClean="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221491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555" y="1171779"/>
            <a:ext cx="7518889" cy="5262979"/>
          </a:xfrm>
          <a:prstGeom prst="rect">
            <a:avLst/>
          </a:prstGeom>
        </p:spPr>
        <p:txBody>
          <a:bodyPr wrap="square">
            <a:spAutoFit/>
          </a:bodyPr>
          <a:lstStyle/>
          <a:p>
            <a:r>
              <a:rPr lang="en-US" sz="2800" dirty="0" smtClean="0">
                <a:latin typeface="Garamond" panose="02020404030301010803" pitchFamily="18" charset="0"/>
              </a:rPr>
              <a:t>For instance: We will set out a clearer test in how some of the inalienable rights apply to cases of deportation and other removal of persons from the United Kingdom. The </a:t>
            </a:r>
            <a:r>
              <a:rPr lang="en-US" sz="2800" dirty="0" err="1" smtClean="0">
                <a:latin typeface="Garamond" panose="02020404030301010803" pitchFamily="18" charset="0"/>
              </a:rPr>
              <a:t>ECtHR</a:t>
            </a:r>
            <a:r>
              <a:rPr lang="en-US" sz="2800" dirty="0" smtClean="0">
                <a:latin typeface="Garamond" panose="02020404030301010803" pitchFamily="18" charset="0"/>
              </a:rPr>
              <a:t> has ruled that if there is any ‘real risk’ (by no means even a likelihood) of a person being treated in a way contrary to these rights in the destination country, there is a bar on them being sent there, giving them in substance an absolute right to stay in the UK. Our new Bill will clarify what the test should be, in line with our commitment to prevent torture and in keeping with the approach taken by other developed nations. </a:t>
            </a:r>
            <a:endParaRPr lang="en-GB" sz="2800" dirty="0">
              <a:latin typeface="Garamond" panose="02020404030301010803" pitchFamily="18" charset="0"/>
            </a:endParaRPr>
          </a:p>
        </p:txBody>
      </p:sp>
      <p:sp>
        <p:nvSpPr>
          <p:cNvPr id="3"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Garamond" panose="02020404030301010803" pitchFamily="18" charset="0"/>
              </a:rPr>
              <a:t>CONSERVATIVE PARTY</a:t>
            </a:r>
            <a:endParaRPr lang="en-US" b="1" dirty="0">
              <a:latin typeface="Garamond" panose="02020404030301010803" pitchFamily="18" charset="0"/>
            </a:endParaRPr>
          </a:p>
        </p:txBody>
      </p:sp>
    </p:spTree>
    <p:extLst>
      <p:ext uri="{BB962C8B-B14F-4D97-AF65-F5344CB8AC3E}">
        <p14:creationId xmlns:p14="http://schemas.microsoft.com/office/powerpoint/2010/main" val="403538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583" y="1417638"/>
            <a:ext cx="7166834" cy="4401205"/>
          </a:xfrm>
          <a:prstGeom prst="rect">
            <a:avLst/>
          </a:prstGeom>
        </p:spPr>
        <p:txBody>
          <a:bodyPr wrap="square">
            <a:spAutoFit/>
          </a:bodyPr>
          <a:lstStyle/>
          <a:p>
            <a:r>
              <a:rPr lang="en-US" sz="2800" i="1" dirty="0" smtClean="0">
                <a:latin typeface="Garamond" panose="02020404030301010803" pitchFamily="18" charset="0"/>
              </a:rPr>
              <a:t>The Convention recognises that people have civic responsibilities, and allows some of its rights to be restricted to uphold the rights and interests of other people. Our new Bill will clarify these limitations on individual rights in certain circumstances. So for example a foreign national who takes the life of another person will not be able to use a defence based on Article 8 to prevent the state deporting them after they have served their sentence. </a:t>
            </a:r>
            <a:endParaRPr lang="en-GB" sz="2800" dirty="0" smtClean="0">
              <a:latin typeface="Garamond" panose="02020404030301010803" pitchFamily="18" charset="0"/>
            </a:endParaRPr>
          </a:p>
          <a:p>
            <a:r>
              <a:rPr lang="en-US" sz="2800" dirty="0" smtClean="0">
                <a:latin typeface="Garamond" panose="02020404030301010803" pitchFamily="18" charset="0"/>
              </a:rPr>
              <a:t>Prevent our laws from being effectively re-written through ‘interpretation’</a:t>
            </a:r>
            <a:endParaRPr lang="en-GB" sz="2800" dirty="0">
              <a:latin typeface="Garamond" panose="02020404030301010803" pitchFamily="18" charset="0"/>
            </a:endParaRPr>
          </a:p>
        </p:txBody>
      </p:sp>
      <p:sp>
        <p:nvSpPr>
          <p:cNvPr id="3"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latin typeface="Garamond" panose="02020404030301010803" pitchFamily="18" charset="0"/>
              </a:rPr>
              <a:t>CONSERVATIVE PARTY</a:t>
            </a:r>
            <a:endParaRPr lang="en-US" b="1" dirty="0">
              <a:latin typeface="Garamond" panose="02020404030301010803" pitchFamily="18" charset="0"/>
            </a:endParaRPr>
          </a:p>
        </p:txBody>
      </p:sp>
    </p:spTree>
    <p:extLst>
      <p:ext uri="{BB962C8B-B14F-4D97-AF65-F5344CB8AC3E}">
        <p14:creationId xmlns:p14="http://schemas.microsoft.com/office/powerpoint/2010/main" val="54038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 HAMZA</a:t>
            </a:r>
            <a:endParaRPr lang="en-US" dirty="0"/>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177231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1" y="2259107"/>
            <a:ext cx="8229600" cy="3069300"/>
          </a:xfrm>
          <a:prstGeom prst="rect">
            <a:avLst/>
          </a:prstGeom>
          <a:noFill/>
          <a:ln>
            <a:noFill/>
          </a:ln>
        </p:spPr>
      </p:pic>
    </p:spTree>
    <p:extLst>
      <p:ext uri="{BB962C8B-B14F-4D97-AF65-F5344CB8AC3E}">
        <p14:creationId xmlns:p14="http://schemas.microsoft.com/office/powerpoint/2010/main" val="52782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latin typeface="Garamond" panose="02020404030301010803" pitchFamily="18" charset="0"/>
              </a:rPr>
              <a:t>Dr</a:t>
            </a:r>
            <a:r>
              <a:rPr lang="en-US" dirty="0" smtClean="0">
                <a:latin typeface="Garamond" panose="02020404030301010803" pitchFamily="18" charset="0"/>
              </a:rPr>
              <a:t> </a:t>
            </a:r>
            <a:r>
              <a:rPr lang="en-US" dirty="0" err="1" smtClean="0">
                <a:latin typeface="Garamond" panose="02020404030301010803" pitchFamily="18" charset="0"/>
              </a:rPr>
              <a:t>Mads</a:t>
            </a:r>
            <a:r>
              <a:rPr lang="en-US" dirty="0" smtClean="0">
                <a:latin typeface="Garamond" panose="02020404030301010803" pitchFamily="18" charset="0"/>
              </a:rPr>
              <a:t> Gilbert</a:t>
            </a:r>
            <a:endParaRPr lang="en-US" dirty="0">
              <a:latin typeface="Garamond" panose="02020404030301010803" pitchFamily="18" charset="0"/>
            </a:endParaRPr>
          </a:p>
        </p:txBody>
      </p:sp>
      <p:sp>
        <p:nvSpPr>
          <p:cNvPr id="6" name="Text Placeholder 5"/>
          <p:cNvSpPr>
            <a:spLocks noGrp="1"/>
          </p:cNvSpPr>
          <p:nvPr>
            <p:ph type="body" idx="1"/>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430186" y="1417638"/>
            <a:ext cx="5043271" cy="336218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683" y="3519054"/>
            <a:ext cx="4915774" cy="2767648"/>
          </a:xfrm>
          <a:prstGeom prst="rect">
            <a:avLst/>
          </a:prstGeom>
        </p:spPr>
      </p:pic>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0218" y="1417638"/>
            <a:ext cx="3594544" cy="4869064"/>
          </a:xfrm>
        </p:spPr>
      </p:pic>
    </p:spTree>
    <p:extLst>
      <p:ext uri="{BB962C8B-B14F-4D97-AF65-F5344CB8AC3E}">
        <p14:creationId xmlns:p14="http://schemas.microsoft.com/office/powerpoint/2010/main" val="236981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Garamond" panose="02020404030301010803" pitchFamily="18" charset="0"/>
              </a:rPr>
              <a:t>The Charter of Fundamental Rights of the EU </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pPr lvl="1"/>
            <a:r>
              <a:rPr lang="en-GB" sz="3000" dirty="0" smtClean="0">
                <a:latin typeface="Garamond" panose="02020404030301010803" pitchFamily="18" charset="0"/>
              </a:rPr>
              <a:t>brings </a:t>
            </a:r>
            <a:r>
              <a:rPr lang="en-GB" sz="3000" dirty="0">
                <a:latin typeface="Garamond" panose="02020404030301010803" pitchFamily="18" charset="0"/>
              </a:rPr>
              <a:t>together in a single document the fundamental rights protected in the EU. The Charter contains rights and freedoms under six titles: Dignity, Freedoms, Equality, Solidarity, Citizens' Rights, and Justice. Proclaimed in 2000, the Charter has become legally binding on the EU with the entry into force of the Treaty of Lisbon, in December 2009.</a:t>
            </a:r>
            <a:endParaRPr lang="en-GB" sz="1900" dirty="0">
              <a:latin typeface="Garamond" panose="02020404030301010803" pitchFamily="18" charset="0"/>
            </a:endParaRPr>
          </a:p>
          <a:p>
            <a:pPr lvl="1"/>
            <a:r>
              <a:rPr lang="en-GB" sz="3000" dirty="0">
                <a:latin typeface="Garamond" panose="02020404030301010803" pitchFamily="18" charset="0"/>
              </a:rPr>
              <a:t>Why the EU Charter of Fundamental Rights exists</a:t>
            </a:r>
            <a:endParaRPr lang="en-GB" sz="1900" dirty="0">
              <a:latin typeface="Garamond" panose="02020404030301010803" pitchFamily="18" charset="0"/>
            </a:endParaRPr>
          </a:p>
          <a:p>
            <a:pPr lvl="1"/>
            <a:r>
              <a:rPr lang="en-GB" sz="3000" dirty="0">
                <a:latin typeface="Garamond" panose="02020404030301010803" pitchFamily="18" charset="0"/>
              </a:rPr>
              <a:t>The rights of every individual within the EU were established at different times, in different ways and in different forms.</a:t>
            </a:r>
            <a:endParaRPr lang="en-GB" sz="1900"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89946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9257" y="1028343"/>
            <a:ext cx="7745210" cy="4893647"/>
          </a:xfrm>
          <a:prstGeom prst="rect">
            <a:avLst/>
          </a:prstGeom>
        </p:spPr>
        <p:txBody>
          <a:bodyPr wrap="square">
            <a:spAutoFit/>
          </a:bodyPr>
          <a:lstStyle/>
          <a:p>
            <a:r>
              <a:rPr lang="en-GB" sz="2400" dirty="0" smtClean="0">
                <a:latin typeface="Garamond" panose="02020404030301010803" pitchFamily="18" charset="0"/>
              </a:rPr>
              <a:t>For this reason, the EU decided to clarify things and to include them all in a single document which has been updated in the light of changes in society, social progress and scientific and technological developments: this document is the </a:t>
            </a:r>
            <a:r>
              <a:rPr lang="en-GB" sz="2400" dirty="0" smtClean="0">
                <a:latin typeface="Garamond" panose="02020404030301010803" pitchFamily="18" charset="0"/>
                <a:hlinkClick r:id="rId2"/>
              </a:rPr>
              <a:t>Charter of Fundamental Rights of the European Union</a:t>
            </a:r>
            <a:r>
              <a:rPr lang="en-GB" sz="2400" dirty="0" smtClean="0">
                <a:latin typeface="Garamond" panose="02020404030301010803" pitchFamily="18" charset="0"/>
              </a:rPr>
              <a:t> .</a:t>
            </a:r>
          </a:p>
          <a:p>
            <a:r>
              <a:rPr lang="en-GB" sz="2400" dirty="0" smtClean="0">
                <a:latin typeface="Garamond" panose="02020404030301010803" pitchFamily="18" charset="0"/>
              </a:rPr>
              <a:t>It entrenches:</a:t>
            </a:r>
          </a:p>
          <a:p>
            <a:r>
              <a:rPr lang="en-GB" sz="2400" dirty="0" smtClean="0">
                <a:latin typeface="Garamond" panose="02020404030301010803" pitchFamily="18" charset="0"/>
              </a:rPr>
              <a:t>all the rights found in the case law of the Court of Justice of the EU;</a:t>
            </a:r>
          </a:p>
          <a:p>
            <a:r>
              <a:rPr lang="en-GB" sz="2400" dirty="0" smtClean="0">
                <a:latin typeface="Garamond" panose="02020404030301010803" pitchFamily="18" charset="0"/>
              </a:rPr>
              <a:t>the rights and freedoms enshrined in the European Convention on Human Rights</a:t>
            </a:r>
          </a:p>
          <a:p>
            <a:r>
              <a:rPr lang="en-GB" sz="2400" dirty="0" smtClean="0">
                <a:latin typeface="Garamond" panose="02020404030301010803" pitchFamily="18" charset="0"/>
              </a:rPr>
              <a:t>other rights and principles resulting from the common constitutional traditions of EU countries and other international instruments</a:t>
            </a:r>
            <a:endParaRPr lang="en-GB" sz="2400" dirty="0">
              <a:latin typeface="Garamond" panose="02020404030301010803" pitchFamily="18" charset="0"/>
            </a:endParaRPr>
          </a:p>
        </p:txBody>
      </p:sp>
    </p:spTree>
    <p:extLst>
      <p:ext uri="{BB962C8B-B14F-4D97-AF65-F5344CB8AC3E}">
        <p14:creationId xmlns:p14="http://schemas.microsoft.com/office/powerpoint/2010/main" val="211656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628" y="1443841"/>
            <a:ext cx="8336160" cy="3046988"/>
          </a:xfrm>
          <a:prstGeom prst="rect">
            <a:avLst/>
          </a:prstGeom>
        </p:spPr>
        <p:txBody>
          <a:bodyPr wrap="square">
            <a:spAutoFit/>
          </a:bodyPr>
          <a:lstStyle/>
          <a:p>
            <a:r>
              <a:rPr lang="en-GB" sz="2400" dirty="0" smtClean="0">
                <a:latin typeface="Garamond" panose="02020404030301010803" pitchFamily="18" charset="0"/>
              </a:rPr>
              <a:t>The Charter sets out a series of individual rights and freedoms.</a:t>
            </a:r>
          </a:p>
          <a:p>
            <a:r>
              <a:rPr lang="en-GB" sz="2400" dirty="0" smtClean="0">
                <a:latin typeface="Garamond" panose="02020404030301010803" pitchFamily="18" charset="0"/>
              </a:rPr>
              <a:t>The Charter is a very modern codification and includes 'third generation' fundamental rights, such as: data protection;</a:t>
            </a:r>
          </a:p>
          <a:p>
            <a:r>
              <a:rPr lang="en-GB" sz="2400" dirty="0" smtClean="0">
                <a:latin typeface="Garamond" panose="02020404030301010803" pitchFamily="18" charset="0"/>
              </a:rPr>
              <a:t>guarantees on bioethics; and transparent administration</a:t>
            </a:r>
          </a:p>
          <a:p>
            <a:r>
              <a:rPr lang="en-GB" sz="2400" dirty="0" smtClean="0">
                <a:latin typeface="Garamond" panose="02020404030301010803" pitchFamily="18" charset="0"/>
              </a:rPr>
              <a:t>The Charter is consistent with the </a:t>
            </a:r>
            <a:r>
              <a:rPr lang="en-GB" sz="2400" dirty="0" smtClean="0">
                <a:latin typeface="Garamond" panose="02020404030301010803" pitchFamily="18" charset="0"/>
                <a:hlinkClick r:id="rId2"/>
              </a:rPr>
              <a:t>European Convention on Human Rights</a:t>
            </a:r>
            <a:r>
              <a:rPr lang="en-GB" sz="2400" dirty="0" smtClean="0">
                <a:latin typeface="Garamond" panose="02020404030301010803" pitchFamily="18" charset="0"/>
              </a:rPr>
              <a:t> adopted in the framework of the Council of Europe: when the Charter contains rights that stem from this Convention, their meaning and scope are the same.</a:t>
            </a:r>
            <a:endParaRPr lang="en-GB" sz="2400" dirty="0">
              <a:latin typeface="Garamond" panose="02020404030301010803" pitchFamily="18" charset="0"/>
            </a:endParaRPr>
          </a:p>
        </p:txBody>
      </p:sp>
    </p:spTree>
    <p:extLst>
      <p:ext uri="{BB962C8B-B14F-4D97-AF65-F5344CB8AC3E}">
        <p14:creationId xmlns:p14="http://schemas.microsoft.com/office/powerpoint/2010/main" val="187039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81" y="751344"/>
            <a:ext cx="8813948" cy="4893647"/>
          </a:xfrm>
          <a:prstGeom prst="rect">
            <a:avLst/>
          </a:prstGeom>
        </p:spPr>
        <p:txBody>
          <a:bodyPr wrap="square">
            <a:spAutoFit/>
          </a:bodyPr>
          <a:lstStyle/>
          <a:p>
            <a:pPr lvl="0"/>
            <a:r>
              <a:rPr lang="en-GB" sz="2400" dirty="0">
                <a:latin typeface="Garamond" panose="02020404030301010803" pitchFamily="18" charset="0"/>
              </a:rPr>
              <a:t>PREAMBLE </a:t>
            </a:r>
          </a:p>
          <a:p>
            <a:pPr lvl="0"/>
            <a:r>
              <a:rPr lang="en-GB" sz="2400" dirty="0">
                <a:latin typeface="Garamond" panose="02020404030301010803" pitchFamily="18" charset="0"/>
              </a:rPr>
              <a:t>The peoples of Europe, in creating an ever closer union among them, are resolved to share a peaceful future based on common values. </a:t>
            </a:r>
          </a:p>
          <a:p>
            <a:pPr lvl="0"/>
            <a:r>
              <a:rPr lang="en-GB" sz="2400" dirty="0">
                <a:latin typeface="Garamond" panose="02020404030301010803" pitchFamily="18" charset="0"/>
              </a:rPr>
              <a:t>Conscious of its spiritual and moral heritage, the Union is founded on the indivisible, universal values of human dignity, freedom, equality and solidarity; it is based on the principles of democracy and the rule of law. It places the individual at the heart of its activities, by establishing the citizenship of the Union and by creating an area of freedom, security and justice.</a:t>
            </a:r>
          </a:p>
          <a:p>
            <a:pPr lvl="0"/>
            <a:r>
              <a:rPr lang="en-GB" sz="2400" dirty="0">
                <a:latin typeface="Garamond" panose="02020404030301010803" pitchFamily="18" charset="0"/>
              </a:rPr>
              <a:t>To this end, it is necessary to strengthen the protection of fundamental rights in the light of changes in society, social progress and scientific and technological developments by making those rights more visible in a Charter.</a:t>
            </a:r>
          </a:p>
        </p:txBody>
      </p:sp>
    </p:spTree>
    <p:extLst>
      <p:ext uri="{BB962C8B-B14F-4D97-AF65-F5344CB8AC3E}">
        <p14:creationId xmlns:p14="http://schemas.microsoft.com/office/powerpoint/2010/main" val="1330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920" y="1582340"/>
            <a:ext cx="8336159" cy="4401205"/>
          </a:xfrm>
          <a:prstGeom prst="rect">
            <a:avLst/>
          </a:prstGeom>
        </p:spPr>
        <p:txBody>
          <a:bodyPr wrap="square">
            <a:spAutoFit/>
          </a:bodyPr>
          <a:lstStyle/>
          <a:p>
            <a:pPr lvl="0"/>
            <a:r>
              <a:rPr lang="en-GB" sz="2800" dirty="0">
                <a:latin typeface="Garamond" panose="02020404030301010803" pitchFamily="18" charset="0"/>
              </a:rPr>
              <a:t>Article 3 Right to the integrity of the person Everyone has the right to respect for his or her physical and mental integrity. In the fields of medicine and biology, the following must be respected in particular: the free and informed consent of the person concerned, according to the procedures laid down by law, the prohibition of eugenic practices, in particular those aiming at the selection of persons, the prohibition on making the human body and its parts as such a source of financial gain, the prohibition of the reproductive cloning of human beings. </a:t>
            </a:r>
          </a:p>
        </p:txBody>
      </p:sp>
    </p:spTree>
    <p:extLst>
      <p:ext uri="{BB962C8B-B14F-4D97-AF65-F5344CB8AC3E}">
        <p14:creationId xmlns:p14="http://schemas.microsoft.com/office/powerpoint/2010/main" val="243167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6816"/>
            <a:ext cx="4256599" cy="1143000"/>
          </a:xfrm>
        </p:spPr>
        <p:txBody>
          <a:bodyPr>
            <a:normAutofit/>
          </a:bodyPr>
          <a:lstStyle/>
          <a:p>
            <a:r>
              <a:rPr lang="en-US" sz="3600" dirty="0" smtClean="0">
                <a:latin typeface="Garamond" panose="02020404030301010803" pitchFamily="18" charset="0"/>
              </a:rPr>
              <a:t>LORD BINGHAM</a:t>
            </a:r>
            <a:endParaRPr lang="en-US" sz="3600" dirty="0">
              <a:latin typeface="Garamond" panose="02020404030301010803" pitchFamily="18" charset="0"/>
            </a:endParaRPr>
          </a:p>
        </p:txBody>
      </p:sp>
      <p:sp>
        <p:nvSpPr>
          <p:cNvPr id="3" name="Content Placeholder 2"/>
          <p:cNvSpPr>
            <a:spLocks noGrp="1"/>
          </p:cNvSpPr>
          <p:nvPr>
            <p:ph idx="1"/>
          </p:nvPr>
        </p:nvSpPr>
        <p:spPr>
          <a:xfrm>
            <a:off x="4572000" y="401782"/>
            <a:ext cx="4294909" cy="6109854"/>
          </a:xfrm>
        </p:spPr>
        <p:txBody>
          <a:bodyPr>
            <a:normAutofit fontScale="92500" lnSpcReduction="20000"/>
          </a:bodyPr>
          <a:lstStyle/>
          <a:p>
            <a:pPr marL="0" lvl="1" indent="0">
              <a:buNone/>
            </a:pPr>
            <a:r>
              <a:rPr lang="en-GB" sz="4000" dirty="0">
                <a:latin typeface="Garamond" panose="02020404030301010803" pitchFamily="18" charset="0"/>
              </a:rPr>
              <a:t>“Which of these rights, I ask, would we wish to discard? Are any of them trivial, superfluous, unnecessary? Are any of them un-British? There may be those who would like to live in a country where these rights are not protected, but I am not of their number.”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56599" cy="5686816"/>
          </a:xfrm>
          <a:prstGeom prst="rect">
            <a:avLst/>
          </a:prstGeom>
        </p:spPr>
      </p:pic>
    </p:spTree>
    <p:extLst>
      <p:ext uri="{BB962C8B-B14F-4D97-AF65-F5344CB8AC3E}">
        <p14:creationId xmlns:p14="http://schemas.microsoft.com/office/powerpoint/2010/main" val="232046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Garamond" panose="02020404030301010803" pitchFamily="18" charset="0"/>
              </a:rPr>
              <a:t>Future Law Lectures</a:t>
            </a:r>
            <a:endParaRPr lang="en-GB" sz="5400" dirty="0">
              <a:latin typeface="Garamond" panose="02020404030301010803" pitchFamily="18" charset="0"/>
            </a:endParaRPr>
          </a:p>
        </p:txBody>
      </p:sp>
      <p:sp>
        <p:nvSpPr>
          <p:cNvPr id="3" name="Content Placeholder 2"/>
          <p:cNvSpPr>
            <a:spLocks noGrp="1"/>
          </p:cNvSpPr>
          <p:nvPr>
            <p:ph idx="1"/>
          </p:nvPr>
        </p:nvSpPr>
        <p:spPr/>
        <p:txBody>
          <a:bodyPr/>
          <a:lstStyle/>
          <a:p>
            <a:pPr marL="0" indent="0" algn="ctr">
              <a:buNone/>
            </a:pPr>
            <a:r>
              <a:rPr lang="en-GB" sz="4000" b="1" dirty="0" smtClean="0">
                <a:latin typeface="Garamond" panose="02020404030301010803" pitchFamily="18" charset="0"/>
              </a:rPr>
              <a:t>‘Cases I Have Known’</a:t>
            </a:r>
          </a:p>
          <a:p>
            <a:pPr marL="0" indent="0" algn="ctr">
              <a:buNone/>
            </a:pPr>
            <a:r>
              <a:rPr lang="en-GB" dirty="0" smtClean="0">
                <a:solidFill>
                  <a:srgbClr val="FF0000"/>
                </a:solidFill>
                <a:latin typeface="Garamond" panose="02020404030301010803" pitchFamily="18" charset="0"/>
              </a:rPr>
              <a:t>04 March 2015</a:t>
            </a:r>
          </a:p>
          <a:p>
            <a:pPr marL="0" indent="0" algn="ctr">
              <a:buNone/>
            </a:pPr>
            <a:r>
              <a:rPr lang="en-GB" sz="4000" b="1" dirty="0" smtClean="0">
                <a:latin typeface="Garamond" panose="02020404030301010803" pitchFamily="18" charset="0"/>
              </a:rPr>
              <a:t>Srebrenica: Genocide and Trial</a:t>
            </a:r>
          </a:p>
          <a:p>
            <a:pPr marL="0" indent="0" algn="ctr">
              <a:buNone/>
            </a:pPr>
            <a:r>
              <a:rPr lang="en-GB" dirty="0" smtClean="0">
                <a:solidFill>
                  <a:srgbClr val="FF0000"/>
                </a:solidFill>
                <a:latin typeface="Garamond" panose="02020404030301010803" pitchFamily="18" charset="0"/>
              </a:rPr>
              <a:t>01 April 2015</a:t>
            </a:r>
          </a:p>
          <a:p>
            <a:pPr marL="0" indent="0" algn="ctr">
              <a:buNone/>
            </a:pPr>
            <a:r>
              <a:rPr lang="en-GB" sz="4000" b="1" dirty="0" smtClean="0">
                <a:latin typeface="Garamond" panose="02020404030301010803" pitchFamily="18" charset="0"/>
              </a:rPr>
              <a:t>Srebrenica: Justice and Legacy</a:t>
            </a:r>
          </a:p>
          <a:p>
            <a:pPr marL="0" indent="0" algn="ctr">
              <a:buNone/>
            </a:pPr>
            <a:r>
              <a:rPr lang="en-GB" dirty="0" smtClean="0">
                <a:solidFill>
                  <a:srgbClr val="FF0000"/>
                </a:solidFill>
                <a:latin typeface="Garamond" panose="02020404030301010803" pitchFamily="18" charset="0"/>
              </a:rPr>
              <a:t>06 May 2015</a:t>
            </a:r>
            <a:endParaRPr lang="en-GB"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81552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Garamond" panose="02020404030301010803" pitchFamily="18" charset="0"/>
              </a:rPr>
              <a:t>Dr</a:t>
            </a:r>
            <a:r>
              <a:rPr lang="en-US" dirty="0" smtClean="0">
                <a:latin typeface="Garamond" panose="02020404030301010803" pitchFamily="18" charset="0"/>
              </a:rPr>
              <a:t> </a:t>
            </a:r>
            <a:r>
              <a:rPr lang="en-US" dirty="0" err="1" smtClean="0">
                <a:latin typeface="Garamond" panose="02020404030301010803" pitchFamily="18" charset="0"/>
              </a:rPr>
              <a:t>Mads</a:t>
            </a:r>
            <a:r>
              <a:rPr lang="en-US" dirty="0" smtClean="0">
                <a:latin typeface="Garamond" panose="02020404030301010803" pitchFamily="18" charset="0"/>
              </a:rPr>
              <a:t> Gilbert</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lvl="0" indent="0">
              <a:buNone/>
            </a:pPr>
            <a:r>
              <a:rPr lang="en-US" dirty="0">
                <a:latin typeface="Garamond" panose="02020404030301010803" pitchFamily="18" charset="0"/>
              </a:rPr>
              <a:t>“We still have lakes of blood on the floor in the emergency room, piles of dripping blood soaked bandages to clear out. Cleaners are everywhere swiftly shoveling the blood and discarded tissues, hair, clothes, cannulas, and the leftovers from death – all taken away to be prepared again to be repeated all over.”</a:t>
            </a:r>
            <a:endParaRPr lang="en-GB"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276001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Garamond" panose="02020404030301010803" pitchFamily="18" charset="0"/>
              </a:rPr>
              <a:t>Dr</a:t>
            </a:r>
            <a:r>
              <a:rPr lang="en-US" dirty="0" smtClean="0">
                <a:latin typeface="Garamond" panose="02020404030301010803" pitchFamily="18" charset="0"/>
              </a:rPr>
              <a:t> </a:t>
            </a:r>
            <a:r>
              <a:rPr lang="en-US" dirty="0" err="1" smtClean="0">
                <a:latin typeface="Garamond" panose="02020404030301010803" pitchFamily="18" charset="0"/>
              </a:rPr>
              <a:t>Mads</a:t>
            </a:r>
            <a:r>
              <a:rPr lang="en-US" dirty="0" smtClean="0">
                <a:latin typeface="Garamond" panose="02020404030301010803" pitchFamily="18" charset="0"/>
              </a:rPr>
              <a:t> Gilbert</a:t>
            </a:r>
            <a:endParaRPr lang="en-US" dirty="0">
              <a:latin typeface="Garamond" panose="02020404030301010803" pitchFamily="18" charset="0"/>
            </a:endParaRPr>
          </a:p>
        </p:txBody>
      </p:sp>
      <p:sp>
        <p:nvSpPr>
          <p:cNvPr id="3" name="Content Placeholder 2"/>
          <p:cNvSpPr>
            <a:spLocks noGrp="1"/>
          </p:cNvSpPr>
          <p:nvPr>
            <p:ph idx="1"/>
          </p:nvPr>
        </p:nvSpPr>
        <p:spPr/>
        <p:txBody>
          <a:bodyPr>
            <a:normAutofit fontScale="92500"/>
          </a:bodyPr>
          <a:lstStyle/>
          <a:p>
            <a:pPr marL="0" lvl="0" indent="0">
              <a:buNone/>
            </a:pPr>
            <a:r>
              <a:rPr lang="en-US" dirty="0">
                <a:latin typeface="Garamond" panose="02020404030301010803" pitchFamily="18" charset="0"/>
              </a:rPr>
              <a:t>“It is completely unacceptable to restrict the movement of humanitarian personnel – much needed in Gaza now after the last bombardment,” he said.</a:t>
            </a:r>
            <a:endParaRPr lang="en-GB" dirty="0">
              <a:latin typeface="Garamond" panose="02020404030301010803" pitchFamily="18" charset="0"/>
            </a:endParaRPr>
          </a:p>
          <a:p>
            <a:pPr marL="0" lvl="0" indent="0">
              <a:buNone/>
            </a:pPr>
            <a:r>
              <a:rPr lang="en-US" dirty="0">
                <a:latin typeface="Garamond" panose="02020404030301010803" pitchFamily="18" charset="0"/>
              </a:rPr>
              <a:t>“I will not be stopped from returning to Gaza to do medical work. There are different attempts going on to conceal the reality on the ground for the good people of Gaza – this is one of them – and we must persist in resisting attempts to shutdown Gaza from the world.</a:t>
            </a:r>
            <a:endParaRPr lang="en-GB"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65727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aramond" panose="02020404030301010803" pitchFamily="18" charset="0"/>
              </a:rPr>
              <a:t>An Israeli foreign ministry spokesman, Paul </a:t>
            </a:r>
            <a:r>
              <a:rPr lang="en-US" dirty="0" err="1" smtClean="0">
                <a:latin typeface="Garamond" panose="02020404030301010803" pitchFamily="18" charset="0"/>
              </a:rPr>
              <a:t>Hirschson</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pPr marL="0" lvl="0" indent="0">
              <a:buNone/>
            </a:pPr>
            <a:r>
              <a:rPr lang="en-US" sz="4400" dirty="0" err="1" smtClean="0">
                <a:latin typeface="Garamond" panose="02020404030301010803" pitchFamily="18" charset="0"/>
              </a:rPr>
              <a:t>Dr</a:t>
            </a:r>
            <a:r>
              <a:rPr lang="en-US" sz="4400" dirty="0" smtClean="0">
                <a:latin typeface="Garamond" panose="02020404030301010803" pitchFamily="18" charset="0"/>
              </a:rPr>
              <a:t> </a:t>
            </a:r>
            <a:r>
              <a:rPr lang="en-US" sz="4400" dirty="0">
                <a:latin typeface="Garamond" panose="02020404030301010803" pitchFamily="18" charset="0"/>
              </a:rPr>
              <a:t>Gilbert was “not on the side of decency and peace and he’s got a horrible track record. I wouldn’t be surprised if his acquaintances are among the worst people in the world.”</a:t>
            </a:r>
            <a:endParaRPr lang="en-GB" sz="4400"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153728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Israel – Gaza </a:t>
            </a:r>
            <a:r>
              <a:rPr lang="en-US" dirty="0" err="1" smtClean="0">
                <a:latin typeface="Garamond" panose="02020404030301010803" pitchFamily="18" charset="0"/>
              </a:rPr>
              <a:t>Erez</a:t>
            </a:r>
            <a:r>
              <a:rPr lang="en-US" dirty="0" smtClean="0">
                <a:latin typeface="Garamond" panose="02020404030301010803" pitchFamily="18" charset="0"/>
              </a:rPr>
              <a:t> Crossing</a:t>
            </a:r>
            <a:endParaRPr lang="en-US" dirty="0">
              <a:latin typeface="Garamond" panose="02020404030301010803"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8207" y="1600200"/>
            <a:ext cx="6787586" cy="4525963"/>
          </a:xfrm>
          <a:prstGeom prst="rect">
            <a:avLst/>
          </a:prstGeom>
          <a:noFill/>
          <a:ln>
            <a:noFill/>
          </a:ln>
        </p:spPr>
      </p:pic>
    </p:spTree>
    <p:extLst>
      <p:ext uri="{BB962C8B-B14F-4D97-AF65-F5344CB8AC3E}">
        <p14:creationId xmlns:p14="http://schemas.microsoft.com/office/powerpoint/2010/main" val="90515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ctr">
              <a:buNone/>
            </a:pPr>
            <a:r>
              <a:rPr lang="en-US" dirty="0">
                <a:latin typeface="Garamond" panose="02020404030301010803" pitchFamily="18" charset="0"/>
              </a:rPr>
              <a:t>The Human Rights Act 1998</a:t>
            </a:r>
            <a:endParaRPr lang="en-GB" dirty="0">
              <a:latin typeface="Garamond" panose="02020404030301010803" pitchFamily="18" charset="0"/>
            </a:endParaRPr>
          </a:p>
          <a:p>
            <a:pPr marL="0" indent="0">
              <a:buNone/>
            </a:pPr>
            <a:r>
              <a:rPr lang="en-US" dirty="0">
                <a:latin typeface="Garamond" panose="02020404030301010803" pitchFamily="18" charset="0"/>
              </a:rPr>
              <a:t>An Act to give further effect to rights and freedoms guaranteed under the European Convention on Human Rights; </a:t>
            </a:r>
            <a:endParaRPr lang="en-GB" dirty="0">
              <a:latin typeface="Garamond" panose="02020404030301010803" pitchFamily="18" charset="0"/>
            </a:endParaRPr>
          </a:p>
          <a:p>
            <a:pPr marL="0" indent="0">
              <a:buNone/>
            </a:pPr>
            <a:r>
              <a:rPr lang="en-US" i="1" dirty="0">
                <a:latin typeface="Garamond" panose="02020404030301010803" pitchFamily="18" charset="0"/>
              </a:rPr>
              <a:t>Introduction</a:t>
            </a:r>
            <a:endParaRPr lang="en-GB" dirty="0">
              <a:latin typeface="Garamond" panose="02020404030301010803" pitchFamily="18" charset="0"/>
            </a:endParaRPr>
          </a:p>
          <a:p>
            <a:pPr marL="0" indent="0">
              <a:buNone/>
            </a:pPr>
            <a:r>
              <a:rPr lang="en-US" dirty="0">
                <a:latin typeface="Garamond" panose="02020404030301010803" pitchFamily="18" charset="0"/>
              </a:rPr>
              <a:t>The Convention Rights.</a:t>
            </a:r>
            <a:endParaRPr lang="en-GB" dirty="0">
              <a:latin typeface="Garamond" panose="02020404030301010803" pitchFamily="18" charset="0"/>
            </a:endParaRPr>
          </a:p>
          <a:p>
            <a:pPr marL="0" indent="0">
              <a:buNone/>
            </a:pPr>
            <a:r>
              <a:rPr lang="en-US" dirty="0">
                <a:latin typeface="Garamond" panose="02020404030301010803" pitchFamily="18" charset="0"/>
              </a:rPr>
              <a:t>In this Act “the Convention rights” means the rights and fundamental freedoms set out in—</a:t>
            </a:r>
            <a:endParaRPr lang="en-GB" dirty="0">
              <a:latin typeface="Garamond" panose="02020404030301010803" pitchFamily="18" charset="0"/>
            </a:endParaRPr>
          </a:p>
          <a:p>
            <a:pPr marL="0" indent="0">
              <a:buNone/>
            </a:pPr>
            <a:r>
              <a:rPr lang="en-US" dirty="0">
                <a:latin typeface="Garamond" panose="02020404030301010803" pitchFamily="18" charset="0"/>
              </a:rPr>
              <a:t>Articles 2 to 12 and 14 of the Convention,</a:t>
            </a:r>
            <a:endParaRPr lang="en-GB" dirty="0">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294235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912" y="797510"/>
            <a:ext cx="8176176" cy="4832092"/>
          </a:xfrm>
          <a:prstGeom prst="rect">
            <a:avLst/>
          </a:prstGeom>
        </p:spPr>
        <p:txBody>
          <a:bodyPr wrap="square">
            <a:spAutoFit/>
          </a:bodyPr>
          <a:lstStyle/>
          <a:p>
            <a:r>
              <a:rPr lang="en-US" sz="2800" dirty="0">
                <a:latin typeface="Garamond" panose="02020404030301010803" pitchFamily="18" charset="0"/>
              </a:rPr>
              <a:t>Interpretation of legislation.</a:t>
            </a:r>
            <a:endParaRPr lang="en-GB" sz="2800" dirty="0">
              <a:latin typeface="Garamond" panose="02020404030301010803" pitchFamily="18" charset="0"/>
            </a:endParaRPr>
          </a:p>
          <a:p>
            <a:r>
              <a:rPr lang="en-US" sz="2800" dirty="0">
                <a:latin typeface="Garamond" panose="02020404030301010803" pitchFamily="18" charset="0"/>
              </a:rPr>
              <a:t>So far as it is possible to do so, primary legislation and subordinate legislation must be read and given effect in a way which is compatible with the Convention rights</a:t>
            </a:r>
            <a:endParaRPr lang="en-GB" sz="2800" dirty="0">
              <a:latin typeface="Garamond" panose="02020404030301010803" pitchFamily="18" charset="0"/>
            </a:endParaRPr>
          </a:p>
          <a:p>
            <a:r>
              <a:rPr lang="en-US" sz="2800" dirty="0">
                <a:latin typeface="Garamond" panose="02020404030301010803" pitchFamily="18" charset="0"/>
              </a:rPr>
              <a:t>Declaration of incompatibility.</a:t>
            </a:r>
            <a:endParaRPr lang="en-GB" sz="2800" dirty="0">
              <a:latin typeface="Garamond" panose="02020404030301010803" pitchFamily="18" charset="0"/>
            </a:endParaRPr>
          </a:p>
          <a:p>
            <a:r>
              <a:rPr lang="en-US" sz="2800" dirty="0">
                <a:latin typeface="Garamond" panose="02020404030301010803" pitchFamily="18" charset="0"/>
              </a:rPr>
              <a:t>...in any proceedings in which a court determines whether a provision of primary legislation is compatible with a Convention right.</a:t>
            </a:r>
            <a:endParaRPr lang="en-GB" sz="2800" dirty="0">
              <a:latin typeface="Garamond" panose="02020404030301010803" pitchFamily="18" charset="0"/>
            </a:endParaRPr>
          </a:p>
          <a:p>
            <a:r>
              <a:rPr lang="en-US" sz="2800" dirty="0">
                <a:latin typeface="Garamond" panose="02020404030301010803" pitchFamily="18" charset="0"/>
              </a:rPr>
              <a:t>If the court is satisfied that the provision is incompatible with a Convention right, it may make a declaration of that incompatibility.</a:t>
            </a:r>
            <a:endParaRPr lang="en-GB" sz="2800" dirty="0">
              <a:latin typeface="Garamond" panose="02020404030301010803" pitchFamily="18" charset="0"/>
            </a:endParaRPr>
          </a:p>
        </p:txBody>
      </p:sp>
    </p:spTree>
    <p:extLst>
      <p:ext uri="{BB962C8B-B14F-4D97-AF65-F5344CB8AC3E}">
        <p14:creationId xmlns:p14="http://schemas.microsoft.com/office/powerpoint/2010/main" val="26833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30124"/>
            <a:ext cx="8764613" cy="369332"/>
          </a:xfrm>
          <a:prstGeom prst="rect">
            <a:avLst/>
          </a:prstGeom>
        </p:spPr>
        <p:txBody>
          <a:bodyPr wrap="square">
            <a:spAutoFit/>
          </a:bodyPr>
          <a:lstStyle/>
          <a:p>
            <a:r>
              <a:rPr lang="en-US" dirty="0" smtClean="0"/>
              <a:t>.</a:t>
            </a:r>
            <a:r>
              <a:rPr lang="en-GB" dirty="0" smtClean="0">
                <a:effectLst/>
              </a:rPr>
              <a:t> </a:t>
            </a:r>
            <a:endParaRPr lang="en-US" dirty="0"/>
          </a:p>
        </p:txBody>
      </p:sp>
      <p:sp>
        <p:nvSpPr>
          <p:cNvPr id="3" name="Rectangle 2"/>
          <p:cNvSpPr/>
          <p:nvPr/>
        </p:nvSpPr>
        <p:spPr>
          <a:xfrm>
            <a:off x="464555" y="197346"/>
            <a:ext cx="8300057" cy="6370975"/>
          </a:xfrm>
          <a:prstGeom prst="rect">
            <a:avLst/>
          </a:prstGeom>
        </p:spPr>
        <p:txBody>
          <a:bodyPr wrap="square">
            <a:spAutoFit/>
          </a:bodyPr>
          <a:lstStyle/>
          <a:p>
            <a:pPr algn="ctr"/>
            <a:r>
              <a:rPr lang="en-US" sz="2400" b="1" i="1" dirty="0" smtClean="0">
                <a:latin typeface="Garamond" panose="02020404030301010803" pitchFamily="18" charset="0"/>
              </a:rPr>
              <a:t>Article 2 </a:t>
            </a:r>
            <a:endParaRPr lang="en-US" sz="2400" b="1" i="1" dirty="0" smtClean="0">
              <a:latin typeface="Garamond" panose="02020404030301010803" pitchFamily="18" charset="0"/>
            </a:endParaRPr>
          </a:p>
          <a:p>
            <a:r>
              <a:rPr lang="en-US" sz="2400" dirty="0" smtClean="0">
                <a:latin typeface="Garamond" panose="02020404030301010803" pitchFamily="18" charset="0"/>
              </a:rPr>
              <a:t>Right </a:t>
            </a:r>
            <a:r>
              <a:rPr lang="en-US" sz="2400" dirty="0" smtClean="0">
                <a:latin typeface="Garamond" panose="02020404030301010803" pitchFamily="18" charset="0"/>
              </a:rPr>
              <a:t>to life Everyone’s right to life shall be protected by law. No one shall be deprived of his life intentionally save in the execution of a sentence of a court following his conviction of a crime for which this penalty is provided by law.</a:t>
            </a:r>
            <a:endParaRPr lang="en-GB" sz="2400" dirty="0" smtClean="0">
              <a:latin typeface="Garamond" panose="02020404030301010803" pitchFamily="18" charset="0"/>
            </a:endParaRPr>
          </a:p>
          <a:p>
            <a:pPr algn="ctr"/>
            <a:r>
              <a:rPr lang="en-US" sz="2400" b="1" i="1" dirty="0" smtClean="0">
                <a:latin typeface="Garamond" panose="02020404030301010803" pitchFamily="18" charset="0"/>
              </a:rPr>
              <a:t>Article 3 </a:t>
            </a:r>
            <a:endParaRPr lang="en-US" sz="2400" b="1" i="1" dirty="0" smtClean="0">
              <a:latin typeface="Garamond" panose="02020404030301010803" pitchFamily="18" charset="0"/>
            </a:endParaRPr>
          </a:p>
          <a:p>
            <a:r>
              <a:rPr lang="en-US" sz="2400" dirty="0" smtClean="0">
                <a:latin typeface="Garamond" panose="02020404030301010803" pitchFamily="18" charset="0"/>
              </a:rPr>
              <a:t>Prohibition </a:t>
            </a:r>
            <a:r>
              <a:rPr lang="en-US" sz="2400" dirty="0" smtClean="0">
                <a:latin typeface="Garamond" panose="02020404030301010803" pitchFamily="18" charset="0"/>
              </a:rPr>
              <a:t>of </a:t>
            </a:r>
            <a:r>
              <a:rPr lang="en-US" sz="2400" dirty="0" smtClean="0">
                <a:latin typeface="Garamond" panose="02020404030301010803" pitchFamily="18" charset="0"/>
              </a:rPr>
              <a:t>torture</a:t>
            </a:r>
            <a:endParaRPr lang="en-GB" sz="2400" dirty="0" smtClean="0">
              <a:latin typeface="Garamond" panose="02020404030301010803" pitchFamily="18" charset="0"/>
            </a:endParaRPr>
          </a:p>
          <a:p>
            <a:r>
              <a:rPr lang="en-US" sz="2400" dirty="0" smtClean="0">
                <a:latin typeface="Garamond" panose="02020404030301010803" pitchFamily="18" charset="0"/>
              </a:rPr>
              <a:t>No one shall be subjected to torture or to inhuman or degrading treatment or punishment.</a:t>
            </a:r>
            <a:endParaRPr lang="en-GB" sz="2400" dirty="0" smtClean="0">
              <a:latin typeface="Garamond" panose="02020404030301010803" pitchFamily="18" charset="0"/>
            </a:endParaRPr>
          </a:p>
          <a:p>
            <a:pPr algn="ctr"/>
            <a:r>
              <a:rPr lang="en-US" sz="2400" b="1" i="1" dirty="0" smtClean="0">
                <a:latin typeface="Garamond" panose="02020404030301010803" pitchFamily="18" charset="0"/>
              </a:rPr>
              <a:t>Article 4 </a:t>
            </a:r>
            <a:endParaRPr lang="en-US" sz="2400" b="1" i="1" dirty="0" smtClean="0">
              <a:latin typeface="Garamond" panose="02020404030301010803" pitchFamily="18" charset="0"/>
            </a:endParaRPr>
          </a:p>
          <a:p>
            <a:r>
              <a:rPr lang="en-US" sz="2400" dirty="0" smtClean="0">
                <a:latin typeface="Garamond" panose="02020404030301010803" pitchFamily="18" charset="0"/>
              </a:rPr>
              <a:t>Prohibition </a:t>
            </a:r>
            <a:r>
              <a:rPr lang="en-US" sz="2400" dirty="0" smtClean="0">
                <a:latin typeface="Garamond" panose="02020404030301010803" pitchFamily="18" charset="0"/>
              </a:rPr>
              <a:t>of slavery and forced </a:t>
            </a:r>
            <a:r>
              <a:rPr lang="en-US" sz="2400" dirty="0" err="1" smtClean="0">
                <a:latin typeface="Garamond" panose="02020404030301010803" pitchFamily="18" charset="0"/>
              </a:rPr>
              <a:t>labour</a:t>
            </a:r>
            <a:r>
              <a:rPr lang="en-US" sz="2400" dirty="0" smtClean="0">
                <a:latin typeface="Garamond" panose="02020404030301010803" pitchFamily="18" charset="0"/>
              </a:rPr>
              <a:t>. </a:t>
            </a:r>
            <a:endParaRPr lang="en-US" sz="2400" dirty="0" smtClean="0">
              <a:latin typeface="Garamond" panose="02020404030301010803" pitchFamily="18" charset="0"/>
            </a:endParaRPr>
          </a:p>
          <a:p>
            <a:r>
              <a:rPr lang="en-US" sz="2400" dirty="0" smtClean="0">
                <a:latin typeface="Garamond" panose="02020404030301010803" pitchFamily="18" charset="0"/>
              </a:rPr>
              <a:t>No </a:t>
            </a:r>
            <a:r>
              <a:rPr lang="en-US" sz="2400" dirty="0" smtClean="0">
                <a:latin typeface="Garamond" panose="02020404030301010803" pitchFamily="18" charset="0"/>
              </a:rPr>
              <a:t>one shall be held in slavery or servitude. No one shall be required to perform forced or compulsory </a:t>
            </a:r>
            <a:r>
              <a:rPr lang="en-US" sz="2400" dirty="0" err="1" smtClean="0">
                <a:latin typeface="Garamond" panose="02020404030301010803" pitchFamily="18" charset="0"/>
              </a:rPr>
              <a:t>labour</a:t>
            </a:r>
            <a:r>
              <a:rPr lang="en-US" sz="2400" dirty="0" smtClean="0">
                <a:latin typeface="Garamond" panose="02020404030301010803" pitchFamily="18" charset="0"/>
              </a:rPr>
              <a:t>.</a:t>
            </a:r>
            <a:endParaRPr lang="en-GB" sz="2400" dirty="0" smtClean="0">
              <a:latin typeface="Garamond" panose="02020404030301010803" pitchFamily="18" charset="0"/>
            </a:endParaRPr>
          </a:p>
          <a:p>
            <a:r>
              <a:rPr lang="en-US" sz="2400" dirty="0" smtClean="0">
                <a:latin typeface="Garamond" panose="02020404030301010803" pitchFamily="18" charset="0"/>
              </a:rPr>
              <a:t>Everyone who is deprived of his liberty by arrest or detention shall be entitled to take proceedings by which the lawfulness of his detention shall be decided speedily by a court and his release ordered if the detention is not lawful.</a:t>
            </a:r>
            <a:endParaRPr lang="en-GB" sz="2400" dirty="0" smtClean="0">
              <a:latin typeface="Garamond" panose="02020404030301010803" pitchFamily="18" charset="0"/>
            </a:endParaRPr>
          </a:p>
        </p:txBody>
      </p:sp>
    </p:spTree>
    <p:extLst>
      <p:ext uri="{BB962C8B-B14F-4D97-AF65-F5344CB8AC3E}">
        <p14:creationId xmlns:p14="http://schemas.microsoft.com/office/powerpoint/2010/main" val="1355982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1580</TotalTime>
  <Words>1799</Words>
  <Application>Microsoft Office PowerPoint</Application>
  <PresentationFormat>On-screen Show (4:3)</PresentationFormat>
  <Paragraphs>100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Human Rights: Developments</vt:lpstr>
      <vt:lpstr>Dr Mads Gilbert</vt:lpstr>
      <vt:lpstr>Dr Mads Gilbert</vt:lpstr>
      <vt:lpstr>Dr Mads Gilbert</vt:lpstr>
      <vt:lpstr>An Israeli foreign ministry spokesman, Paul Hirschson</vt:lpstr>
      <vt:lpstr>Israel – Gaza Erez Crossing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CONSERVATIVE PARTY</vt:lpstr>
      <vt:lpstr>PowerPoint Presentation</vt:lpstr>
      <vt:lpstr>PowerPoint Presentation</vt:lpstr>
      <vt:lpstr>ABU HAMZA</vt:lpstr>
      <vt:lpstr>PowerPoint Presentation</vt:lpstr>
      <vt:lpstr>The Charter of Fundamental Rights of the EU </vt:lpstr>
      <vt:lpstr>PowerPoint Presentation</vt:lpstr>
      <vt:lpstr>PowerPoint Presentation</vt:lpstr>
      <vt:lpstr>PowerPoint Presentation</vt:lpstr>
      <vt:lpstr>PowerPoint Presentation</vt:lpstr>
      <vt:lpstr>LORD BINGHAM</vt:lpstr>
      <vt:lpstr>Future Law Lectures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Nice</dc:creator>
  <cp:lastModifiedBy>Alex</cp:lastModifiedBy>
  <cp:revision>11</cp:revision>
  <dcterms:created xsi:type="dcterms:W3CDTF">2014-12-02T14:13:56Z</dcterms:created>
  <dcterms:modified xsi:type="dcterms:W3CDTF">2014-12-03T16:46:28Z</dcterms:modified>
</cp:coreProperties>
</file>