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72" r:id="rId11"/>
    <p:sldId id="265" r:id="rId12"/>
    <p:sldId id="266" r:id="rId13"/>
    <p:sldId id="267" r:id="rId14"/>
    <p:sldId id="268" r:id="rId15"/>
    <p:sldId id="288" r:id="rId16"/>
    <p:sldId id="271" r:id="rId17"/>
    <p:sldId id="273" r:id="rId18"/>
    <p:sldId id="275" r:id="rId19"/>
    <p:sldId id="274" r:id="rId20"/>
    <p:sldId id="276" r:id="rId21"/>
    <p:sldId id="289" r:id="rId22"/>
    <p:sldId id="277" r:id="rId23"/>
    <p:sldId id="278" r:id="rId24"/>
    <p:sldId id="279" r:id="rId25"/>
    <p:sldId id="290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244836-1DC3-4EAD-BDB5-CEA3DB8A29A2}" type="datetimeFigureOut">
              <a:rPr lang="en-GB" smtClean="0"/>
              <a:t>13/11/2014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66340-2C2A-4412-B5A8-E253F8C81B4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5547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66340-2C2A-4412-B5A8-E253F8C81B4F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2567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7EFD-168F-4796-8715-C9FD88E34604}" type="datetimeFigureOut">
              <a:rPr lang="en-GB" smtClean="0"/>
              <a:t>13/11/2014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05EF-429E-4797-87DA-0FD390E5B67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2758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7EFD-168F-4796-8715-C9FD88E34604}" type="datetimeFigureOut">
              <a:rPr lang="en-GB" smtClean="0"/>
              <a:t>13/11/2014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05EF-429E-4797-87DA-0FD390E5B67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6747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7EFD-168F-4796-8715-C9FD88E34604}" type="datetimeFigureOut">
              <a:rPr lang="en-GB" smtClean="0"/>
              <a:t>13/11/2014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05EF-429E-4797-87DA-0FD390E5B67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1425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7EFD-168F-4796-8715-C9FD88E34604}" type="datetimeFigureOut">
              <a:rPr lang="en-GB" smtClean="0"/>
              <a:t>13/11/2014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05EF-429E-4797-87DA-0FD390E5B67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7018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7EFD-168F-4796-8715-C9FD88E34604}" type="datetimeFigureOut">
              <a:rPr lang="en-GB" smtClean="0"/>
              <a:t>13/11/2014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05EF-429E-4797-87DA-0FD390E5B67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559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7EFD-168F-4796-8715-C9FD88E34604}" type="datetimeFigureOut">
              <a:rPr lang="en-GB" smtClean="0"/>
              <a:t>13/11/2014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05EF-429E-4797-87DA-0FD390E5B67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28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7EFD-168F-4796-8715-C9FD88E34604}" type="datetimeFigureOut">
              <a:rPr lang="en-GB" smtClean="0"/>
              <a:t>13/11/2014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05EF-429E-4797-87DA-0FD390E5B67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2358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7EFD-168F-4796-8715-C9FD88E34604}" type="datetimeFigureOut">
              <a:rPr lang="en-GB" smtClean="0"/>
              <a:t>13/11/2014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05EF-429E-4797-87DA-0FD390E5B67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7247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7EFD-168F-4796-8715-C9FD88E34604}" type="datetimeFigureOut">
              <a:rPr lang="en-GB" smtClean="0"/>
              <a:t>13/11/2014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05EF-429E-4797-87DA-0FD390E5B67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8428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7EFD-168F-4796-8715-C9FD88E34604}" type="datetimeFigureOut">
              <a:rPr lang="en-GB" smtClean="0"/>
              <a:t>13/11/2014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05EF-429E-4797-87DA-0FD390E5B67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027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17EFD-168F-4796-8715-C9FD88E34604}" type="datetimeFigureOut">
              <a:rPr lang="en-GB" smtClean="0"/>
              <a:t>13/11/2014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E05EF-429E-4797-87DA-0FD390E5B67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8916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17EFD-168F-4796-8715-C9FD88E34604}" type="datetimeFigureOut">
              <a:rPr lang="en-GB" smtClean="0"/>
              <a:t>13/11/2014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E05EF-429E-4797-87DA-0FD390E5B67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342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PREDICTABLE SURPRISES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Why we never expect the un-expected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890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Wow! Grab it!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Too good to lose?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684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Confirmation traps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tend to pay more attention to information that confirms what we want to hear.</a:t>
            </a:r>
          </a:p>
          <a:p>
            <a:r>
              <a:rPr lang="en-GB" dirty="0" smtClean="0"/>
              <a:t>We tend to down-play or even ignore contradictory information.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769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Experience can become a trap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we think we have seen and heard it all before</a:t>
            </a:r>
          </a:p>
          <a:p>
            <a:r>
              <a:rPr lang="en-GB" dirty="0" smtClean="0"/>
              <a:t>Or if we notice similarities between past and present cases but miss important differences.</a:t>
            </a:r>
            <a:endParaRPr lang="en-GB" dirty="0"/>
          </a:p>
        </p:txBody>
      </p:sp>
      <p:pic>
        <p:nvPicPr>
          <p:cNvPr id="9218" name="Picture 2" descr="C:\Users\drummond\AppData\Local\Microsoft\Windows\Temporary Internet Files\Content.IE5\CAB87SD1\MC9002974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211637"/>
            <a:ext cx="1301750" cy="182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111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Anchoring traps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Why we never get a second chance to make a first impression ….</a:t>
            </a:r>
            <a:endParaRPr lang="en-GB" dirty="0"/>
          </a:p>
        </p:txBody>
      </p:sp>
      <p:pic>
        <p:nvPicPr>
          <p:cNvPr id="1026" name="Picture 2" descr="C:\Users\drummond\AppData\Local\Microsoft\Windows\Temporary Internet Files\Content.IE5\LLDNI98E\MC90039160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1700" y="3381375"/>
            <a:ext cx="1808163" cy="182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417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POLITE NOTICE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EXPECTATION TRAPS</a:t>
            </a:r>
            <a:endParaRPr lang="en-GB" dirty="0"/>
          </a:p>
        </p:txBody>
      </p:sp>
      <p:pic>
        <p:nvPicPr>
          <p:cNvPr id="11267" name="Picture 3" descr="C:\Users\drummond\AppData\Local\Microsoft\Windows\Temporary Internet Files\Content.IE5\CAB87SD1\MP90040747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75" y="2733675"/>
            <a:ext cx="2081213" cy="312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436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PARADOX AND CONTRADICTION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Why “more” of a good thing is not always better.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/>
              <a:t>Why virtuous circles can turn vicious.</a:t>
            </a:r>
            <a:endParaRPr lang="en-GB" dirty="0"/>
          </a:p>
        </p:txBody>
      </p:sp>
      <p:pic>
        <p:nvPicPr>
          <p:cNvPr id="2051" name="Picture 3" descr="C:\Users\drummond\AppData\Local\Microsoft\Windows\Temporary Internet Files\Content.IE5\CI45CKXM\MC9003186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4938" y="3917950"/>
            <a:ext cx="1608137" cy="1836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6241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Imagine 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</a:t>
            </a:r>
            <a:r>
              <a:rPr lang="en-GB" dirty="0" smtClean="0"/>
              <a:t>wo people frantically trying to steady an already steady boat ……</a:t>
            </a:r>
            <a:endParaRPr lang="en-GB" dirty="0"/>
          </a:p>
        </p:txBody>
      </p:sp>
      <p:pic>
        <p:nvPicPr>
          <p:cNvPr id="14340" name="Picture 4" descr="C:\Users\drummond\AppData\Local\Microsoft\Windows\Temporary Internet Files\Content.IE5\CAB87SD1\MC90029215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4063" y="4252913"/>
            <a:ext cx="1827212" cy="119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872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MADNESS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Repeating same ineffective actions </a:t>
            </a:r>
            <a:r>
              <a:rPr lang="en-GB" i="1" dirty="0" smtClean="0"/>
              <a:t>and</a:t>
            </a:r>
            <a:r>
              <a:rPr lang="en-GB" dirty="0" smtClean="0"/>
              <a:t> expecting different results.</a:t>
            </a:r>
          </a:p>
          <a:p>
            <a:endParaRPr lang="en-GB" dirty="0"/>
          </a:p>
          <a:p>
            <a:r>
              <a:rPr lang="en-GB" dirty="0" smtClean="0"/>
              <a:t>Or, when something doesn’t work, applying “more of the same”.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514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Icarus Paradox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Or why success often contains the seeds of destruction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573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GETTING DECISIONS MORE RIGHT THAN WRONG</a:t>
            </a:r>
            <a:endParaRPr lang="en-GB" dirty="0"/>
          </a:p>
        </p:txBody>
      </p:sp>
      <p:pic>
        <p:nvPicPr>
          <p:cNvPr id="2050" name="Picture 2" descr="C:\Users\drummond\AppData\Local\Microsoft\Windows\Temporary Internet Files\Content.IE5\LLDNI98E\MM900185587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096" y="1268760"/>
            <a:ext cx="657225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129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Over-Confidence Trap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Why we think we can control chance ….</a:t>
            </a:r>
            <a:endParaRPr lang="en-GB" dirty="0"/>
          </a:p>
        </p:txBody>
      </p:sp>
      <p:pic>
        <p:nvPicPr>
          <p:cNvPr id="1028" name="Picture 4" descr="C:\Users\drummond\AppData\Local\Microsoft\Windows\Temporary Internet Files\Content.IE5\LLDNI98E\MC90036866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188" y="3786163"/>
            <a:ext cx="1970087" cy="1443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363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Get real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For example, prioritise 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074" name="Picture 2" descr="C:\Users\drummond\AppData\Local\Microsoft\Windows\Temporary Internet Files\Content.IE5\CAB87SD1\MM900234700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075" y="2851150"/>
            <a:ext cx="123825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756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drummond\AppData\Local\Microsoft\Windows\Temporary Internet Files\Content.IE5\5S4OVFCO\MC90044484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50" y="346075"/>
            <a:ext cx="4237038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90954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 Humble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Better still, be very humble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/>
              <a:t>Think it possible, you might be mistaken</a:t>
            </a:r>
            <a:endParaRPr lang="en-GB" dirty="0"/>
          </a:p>
        </p:txBody>
      </p:sp>
      <p:pic>
        <p:nvPicPr>
          <p:cNvPr id="6146" name="Picture 2" descr="C:\Users\drummond\AppData\Local\Microsoft\Windows\Temporary Internet Files\Content.IE5\ZW2XN50O\MC9102172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550" y="3446463"/>
            <a:ext cx="1235075" cy="186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096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ASSUMPTIONS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dirty="0" smtClean="0"/>
              <a:t>Ass U Me</a:t>
            </a:r>
          </a:p>
          <a:p>
            <a:endParaRPr lang="en-GB" dirty="0"/>
          </a:p>
          <a:p>
            <a:r>
              <a:rPr lang="en-GB" dirty="0" smtClean="0"/>
              <a:t>(And other sobriquets</a:t>
            </a:r>
            <a:r>
              <a:rPr lang="en-GB" dirty="0"/>
              <a:t>)</a:t>
            </a:r>
          </a:p>
        </p:txBody>
      </p:sp>
      <p:pic>
        <p:nvPicPr>
          <p:cNvPr id="4098" name="Picture 2" descr="C:\Users\drummond\AppData\Local\Microsoft\Windows\Temporary Internet Files\Content.IE5\LLDNI98E\MC900030370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600" y="2282006"/>
            <a:ext cx="1990649" cy="1835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978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Keep </a:t>
            </a:r>
            <a:r>
              <a:rPr lang="en-GB" b="1" dirty="0"/>
              <a:t>Your Head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and use it!</a:t>
            </a:r>
            <a:endParaRPr lang="en-GB" dirty="0"/>
          </a:p>
        </p:txBody>
      </p:sp>
      <p:pic>
        <p:nvPicPr>
          <p:cNvPr id="5122" name="Picture 2" descr="C:\Users\drummond\AppData\Local\Microsoft\Windows\Temporary Internet Files\Content.IE5\LLDNI98E\MC90029919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0788" y="3275013"/>
            <a:ext cx="1825625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603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Who dares </a:t>
            </a:r>
            <a:r>
              <a:rPr lang="en-GB" dirty="0" smtClean="0">
                <a:solidFill>
                  <a:srgbClr val="FF0000"/>
                </a:solidFill>
              </a:rPr>
              <a:t>not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/>
              <a:t>s</a:t>
            </a:r>
            <a:r>
              <a:rPr lang="en-GB" dirty="0" smtClean="0"/>
              <a:t>ometimes wins in the end.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37408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Look again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might be different?</a:t>
            </a:r>
          </a:p>
          <a:p>
            <a:r>
              <a:rPr lang="en-GB" dirty="0" smtClean="0"/>
              <a:t>What might have changed?</a:t>
            </a:r>
            <a:endParaRPr lang="en-GB" dirty="0"/>
          </a:p>
        </p:txBody>
      </p:sp>
      <p:pic>
        <p:nvPicPr>
          <p:cNvPr id="6146" name="Picture 2" descr="C:\Users\drummond\AppData\Local\Microsoft\Windows\Temporary Internet Files\Content.IE5\NI2EPY4C\MC90035645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988" y="3978275"/>
            <a:ext cx="1812925" cy="146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C:\Users\drummond\AppData\Local\Microsoft\Windows\Temporary Internet Files\Content.IE5\5S4OVFCO\MC90008311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842499"/>
            <a:ext cx="1820570" cy="1537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522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Expect the </a:t>
            </a:r>
            <a:r>
              <a:rPr lang="en-GB" dirty="0" smtClean="0"/>
              <a:t>unexpected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7170" name="Picture 2" descr="C:\Users\drummond\AppData\Local\Microsoft\Windows\Temporary Internet Files\Content.IE5\NI2EPY4C\MC90043640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575" y="3856038"/>
            <a:ext cx="2146300" cy="132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905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Haul Anchor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Find out where the figures came from</a:t>
            </a:r>
          </a:p>
          <a:p>
            <a:r>
              <a:rPr lang="en-GB" dirty="0" smtClean="0"/>
              <a:t>Confound perceptions</a:t>
            </a:r>
          </a:p>
          <a:p>
            <a:r>
              <a:rPr lang="en-GB" dirty="0" smtClean="0"/>
              <a:t>Bad start can be redeemed by a good end</a:t>
            </a:r>
            <a:endParaRPr lang="en-GB" dirty="0"/>
          </a:p>
        </p:txBody>
      </p:sp>
      <p:pic>
        <p:nvPicPr>
          <p:cNvPr id="8194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3808413"/>
            <a:ext cx="1100138" cy="1804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59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“Only a fool holds out for top dollar.”</a:t>
            </a:r>
          </a:p>
          <a:p>
            <a:pPr marL="0" indent="0" algn="ctr">
              <a:buNone/>
            </a:pPr>
            <a:r>
              <a:rPr lang="en-GB" dirty="0" smtClean="0"/>
              <a:t>(</a:t>
            </a:r>
            <a:r>
              <a:rPr lang="en-GB" dirty="0" err="1" smtClean="0"/>
              <a:t>Joesph</a:t>
            </a:r>
            <a:r>
              <a:rPr lang="en-GB" dirty="0" smtClean="0"/>
              <a:t> Kennedy)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Quit while ahead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317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Lessons </a:t>
            </a:r>
            <a:r>
              <a:rPr lang="en-GB" dirty="0" smtClean="0"/>
              <a:t>in </a:t>
            </a:r>
            <a:r>
              <a:rPr lang="en-GB" dirty="0" smtClean="0"/>
              <a:t>gambling behaviour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Players tend to bet more if they can deal the cards</a:t>
            </a:r>
            <a:endParaRPr lang="en-GB" dirty="0"/>
          </a:p>
        </p:txBody>
      </p:sp>
      <p:pic>
        <p:nvPicPr>
          <p:cNvPr id="3076" name="Picture 4" descr="C:\Users\drummond\AppData\Local\Microsoft\Windows\Temporary Internet Files\Content.IE5\LLDNI98E\MC900431537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1325" y="3365500"/>
            <a:ext cx="2286000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drummond\AppData\Local\Microsoft\Windows\Temporary Internet Files\Content.IE5\CAB87SD1\MC90035525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175" y="3795713"/>
            <a:ext cx="1804988" cy="1582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81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Look for the problem behind the problem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assumptions are you making about the nature of them problem that may be stopping you from seeing a solution.</a:t>
            </a:r>
          </a:p>
          <a:p>
            <a:r>
              <a:rPr lang="en-GB" dirty="0" smtClean="0"/>
              <a:t>Remember the drunk who looked for his car keys not where he dropped them but under the lamp-post where the light is good. (Still looking). </a:t>
            </a:r>
          </a:p>
          <a:p>
            <a:endParaRPr lang="en-GB" dirty="0"/>
          </a:p>
          <a:p>
            <a:pPr marL="0" indent="0" algn="ctr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037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Change the approach</a:t>
            </a:r>
            <a:endParaRPr lang="en-GB" dirty="0"/>
          </a:p>
        </p:txBody>
      </p:sp>
      <p:pic>
        <p:nvPicPr>
          <p:cNvPr id="10243" name="Picture 3" descr="C:\Users\drummond\AppData\Local\Microsoft\Windows\Temporary Internet Files\Content.IE5\NI2EPY4C\MC90043249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175" y="3544888"/>
            <a:ext cx="1841500" cy="183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469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THINK!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might this play out?</a:t>
            </a:r>
            <a:endParaRPr lang="en-GB" dirty="0"/>
          </a:p>
        </p:txBody>
      </p:sp>
      <p:pic>
        <p:nvPicPr>
          <p:cNvPr id="11266" name="Picture 2" descr="C:\Users\drummond\AppData\Local\Microsoft\Windows\Temporary Internet Files\Content.IE5\LLDNI98E\MC90008978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0" y="4305300"/>
            <a:ext cx="1812925" cy="1338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77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 act or not to act….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COMING SOON: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- the psychology of </a:t>
            </a:r>
            <a:r>
              <a:rPr lang="en-GB" smtClean="0">
                <a:solidFill>
                  <a:srgbClr val="FF0000"/>
                </a:solidFill>
              </a:rPr>
              <a:t>doing nothing.</a:t>
            </a:r>
          </a:p>
          <a:p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73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Early wins 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</a:t>
            </a:r>
            <a:r>
              <a:rPr lang="en-GB" dirty="0" smtClean="0"/>
              <a:t>n games of chance encourage players to bet more </a:t>
            </a:r>
            <a:endParaRPr lang="en-GB" dirty="0"/>
          </a:p>
        </p:txBody>
      </p:sp>
      <p:pic>
        <p:nvPicPr>
          <p:cNvPr id="4098" name="Picture 2" descr="C:\Users\drummond\AppData\Local\Microsoft\Windows\Temporary Internet Files\Content.IE5\CAB87SD1\MC90043247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780928"/>
            <a:ext cx="1901825" cy="163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966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OVER-CONFIDENCE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Over-confidence can lead to inordinate risk taking</a:t>
            </a:r>
          </a:p>
          <a:p>
            <a:r>
              <a:rPr lang="en-GB" dirty="0" smtClean="0"/>
              <a:t>Leads us to over-estimate what we can achieve and under-estimate difficulties</a:t>
            </a:r>
          </a:p>
          <a:p>
            <a:r>
              <a:rPr lang="en-GB" dirty="0" smtClean="0"/>
              <a:t>Leads us to over-value ourselves and de-value other people</a:t>
            </a:r>
          </a:p>
          <a:p>
            <a:r>
              <a:rPr lang="en-GB" dirty="0" smtClean="0"/>
              <a:t>Can lead us to blame failure on </a:t>
            </a:r>
            <a:r>
              <a:rPr lang="en-GB" dirty="0" smtClean="0"/>
              <a:t>others </a:t>
            </a:r>
            <a:r>
              <a:rPr lang="en-GB" dirty="0" smtClean="0"/>
              <a:t>or on factors beyond our control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436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Nothing succeeds like success</a:t>
            </a:r>
            <a:endParaRPr lang="en-GB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 dirty="0" smtClean="0"/>
          </a:p>
        </p:txBody>
      </p:sp>
      <p:pic>
        <p:nvPicPr>
          <p:cNvPr id="5122" name="Picture 2" descr="C:\Users\drummond\AppData\Local\Microsoft\Windows\Temporary Internet Files\Content.IE5\NI2EPY4C\MC90023206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5338" y="1836738"/>
            <a:ext cx="1865312" cy="167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986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SUCCESS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Repeated success can lead to an illusion of invulnerability.</a:t>
            </a:r>
          </a:p>
          <a:p>
            <a:r>
              <a:rPr lang="en-GB" dirty="0" smtClean="0"/>
              <a:t>If we experience repeated success we </a:t>
            </a:r>
            <a:r>
              <a:rPr lang="en-GB" u="sng" dirty="0" smtClean="0"/>
              <a:t>expect</a:t>
            </a:r>
            <a:r>
              <a:rPr lang="en-GB" dirty="0" smtClean="0"/>
              <a:t> to succeed.</a:t>
            </a:r>
          </a:p>
          <a:p>
            <a:r>
              <a:rPr lang="en-GB" dirty="0" smtClean="0"/>
              <a:t>Yet repeated success can tempt us to abandon the very things that made us successful in the first place.</a:t>
            </a:r>
          </a:p>
          <a:p>
            <a:r>
              <a:rPr lang="en-GB" dirty="0" smtClean="0"/>
              <a:t>Repeated success also encourages risk-taking.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009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VIVIDNESS TRAPS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worries you more, dying in an air crash or a car crash?</a:t>
            </a:r>
            <a:endParaRPr lang="en-GB" dirty="0"/>
          </a:p>
        </p:txBody>
      </p:sp>
      <p:pic>
        <p:nvPicPr>
          <p:cNvPr id="6146" name="Picture 2" descr="C:\Users\drummond\AppData\Local\Microsoft\Windows\Temporary Internet Files\Content.IE5\63FVS0YE\MC900440389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963" y="2909888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468813"/>
            <a:ext cx="1830388" cy="114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98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Vivid events seem 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</a:t>
            </a:r>
            <a:r>
              <a:rPr lang="en-GB" dirty="0" smtClean="0"/>
              <a:t>earer, and,</a:t>
            </a:r>
          </a:p>
          <a:p>
            <a:r>
              <a:rPr lang="en-GB" dirty="0"/>
              <a:t>m</a:t>
            </a:r>
            <a:r>
              <a:rPr lang="en-GB" dirty="0" smtClean="0"/>
              <a:t>ore probable </a:t>
            </a:r>
            <a:r>
              <a:rPr lang="en-GB" dirty="0" smtClean="0"/>
              <a:t>than </a:t>
            </a:r>
            <a:r>
              <a:rPr lang="en-GB" dirty="0" smtClean="0"/>
              <a:t>they really are.</a:t>
            </a:r>
            <a:endParaRPr lang="en-GB" dirty="0"/>
          </a:p>
        </p:txBody>
      </p:sp>
      <p:pic>
        <p:nvPicPr>
          <p:cNvPr id="8194" name="Picture 2" descr="C:\Users\drummond\AppData\Local\Microsoft\Windows\Temporary Internet Files\Content.IE5\LLDNI98E\MC90044039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313" y="3130550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471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518</Words>
  <Application>Microsoft Office PowerPoint</Application>
  <PresentationFormat>On-screen Show (4:3)</PresentationFormat>
  <Paragraphs>87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PREDICTABLE SURPRISES</vt:lpstr>
      <vt:lpstr>The Over-Confidence Trap</vt:lpstr>
      <vt:lpstr>Lessons in gambling behaviour</vt:lpstr>
      <vt:lpstr>Early wins ….</vt:lpstr>
      <vt:lpstr>OVER-CONFIDENCE</vt:lpstr>
      <vt:lpstr>Nothing succeeds like success</vt:lpstr>
      <vt:lpstr>SUCCESS</vt:lpstr>
      <vt:lpstr>VIVIDNESS TRAPS</vt:lpstr>
      <vt:lpstr>Vivid events seem ….</vt:lpstr>
      <vt:lpstr>Wow! Grab it!</vt:lpstr>
      <vt:lpstr>Confirmation traps</vt:lpstr>
      <vt:lpstr>Experience can become a trap</vt:lpstr>
      <vt:lpstr>Anchoring traps</vt:lpstr>
      <vt:lpstr>EXPECTATION TRAPS</vt:lpstr>
      <vt:lpstr>PARADOX AND CONTRADICTION</vt:lpstr>
      <vt:lpstr>Imagine …</vt:lpstr>
      <vt:lpstr>MADNESS</vt:lpstr>
      <vt:lpstr>The Icarus Paradox</vt:lpstr>
      <vt:lpstr>GETTING DECISIONS MORE RIGHT THAN WRONG</vt:lpstr>
      <vt:lpstr>Get real</vt:lpstr>
      <vt:lpstr>PowerPoint Presentation</vt:lpstr>
      <vt:lpstr>Be Humble</vt:lpstr>
      <vt:lpstr>ASSUMPTIONS</vt:lpstr>
      <vt:lpstr> Keep Your Head </vt:lpstr>
      <vt:lpstr>Who dares not</vt:lpstr>
      <vt:lpstr>Look again</vt:lpstr>
      <vt:lpstr>Expect the unexpected</vt:lpstr>
      <vt:lpstr>Haul Anchor </vt:lpstr>
      <vt:lpstr>Quit while ahead</vt:lpstr>
      <vt:lpstr>Look for the problem behind the problem</vt:lpstr>
      <vt:lpstr>Change the approach</vt:lpstr>
      <vt:lpstr>THINK!</vt:lpstr>
      <vt:lpstr>To act or not to act….</vt:lpstr>
    </vt:vector>
  </TitlesOfParts>
  <Company>The University of Liverpool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PREDICTABLE SURPRISES</dc:title>
  <dc:creator>Drummond, Helga</dc:creator>
  <cp:lastModifiedBy>Drummond, Helga</cp:lastModifiedBy>
  <cp:revision>20</cp:revision>
  <dcterms:created xsi:type="dcterms:W3CDTF">2014-10-29T16:38:17Z</dcterms:created>
  <dcterms:modified xsi:type="dcterms:W3CDTF">2014-11-13T15:33:06Z</dcterms:modified>
</cp:coreProperties>
</file>