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95" r:id="rId3"/>
    <p:sldId id="264" r:id="rId4"/>
    <p:sldId id="314" r:id="rId5"/>
    <p:sldId id="296" r:id="rId6"/>
    <p:sldId id="361" r:id="rId7"/>
    <p:sldId id="321" r:id="rId8"/>
    <p:sldId id="337" r:id="rId9"/>
    <p:sldId id="338" r:id="rId10"/>
    <p:sldId id="320" r:id="rId11"/>
    <p:sldId id="316" r:id="rId12"/>
    <p:sldId id="319" r:id="rId13"/>
    <p:sldId id="328" r:id="rId14"/>
    <p:sldId id="323" r:id="rId15"/>
    <p:sldId id="318" r:id="rId16"/>
    <p:sldId id="324" r:id="rId17"/>
    <p:sldId id="325" r:id="rId18"/>
    <p:sldId id="356" r:id="rId19"/>
    <p:sldId id="360" r:id="rId20"/>
    <p:sldId id="363" r:id="rId21"/>
    <p:sldId id="362" r:id="rId22"/>
    <p:sldId id="326" r:id="rId23"/>
    <p:sldId id="301" r:id="rId24"/>
    <p:sldId id="355" r:id="rId25"/>
    <p:sldId id="353" r:id="rId26"/>
    <p:sldId id="315" r:id="rId27"/>
    <p:sldId id="331" r:id="rId28"/>
    <p:sldId id="332" r:id="rId29"/>
    <p:sldId id="364" r:id="rId30"/>
    <p:sldId id="310" r:id="rId31"/>
    <p:sldId id="358" r:id="rId32"/>
    <p:sldId id="339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57" r:id="rId42"/>
    <p:sldId id="35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0145" autoAdjust="0"/>
  </p:normalViewPr>
  <p:slideViewPr>
    <p:cSldViewPr>
      <p:cViewPr>
        <p:scale>
          <a:sx n="112" d="100"/>
          <a:sy n="112" d="100"/>
        </p:scale>
        <p:origin x="-158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15899-F6C1-41A0-8D3E-59FDBD569639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8741A-F6CE-4123-9CA6-9FE9C8AB8C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2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Hotspots for violence: the darker the colour, the higher the Homicide rates. These</a:t>
            </a:r>
            <a:r>
              <a:rPr lang="en-GB" baseline="0" dirty="0" smtClean="0"/>
              <a:t> are 2012 data.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Ethnicity and weapons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UNODC document: motivations for</a:t>
            </a:r>
            <a:r>
              <a:rPr lang="en-GB" baseline="0" dirty="0" smtClean="0"/>
              <a:t> violence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different rates by north </a:t>
            </a:r>
            <a:r>
              <a:rPr lang="en-GB" smtClean="0"/>
              <a:t>and</a:t>
            </a:r>
            <a:r>
              <a:rPr lang="en-GB" baseline="0" smtClean="0"/>
              <a:t> south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equality trust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Baglivio</a:t>
            </a:r>
            <a:r>
              <a:rPr lang="en-GB" dirty="0" smtClean="0"/>
              <a:t> 2014 Journal of Juvenile justice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Baglivio</a:t>
            </a:r>
            <a:r>
              <a:rPr lang="en-GB" dirty="0" smtClean="0"/>
              <a:t> 2014 Journal juvenile justice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 boxes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 boxes by 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Falling homicide rates in the USA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again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Males and females: non fatal violence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differences by age group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Violence related deaths suicide and homicide by age group</a:t>
            </a:r>
          </a:p>
          <a:p>
            <a:r>
              <a:rPr lang="en-GB" dirty="0" smtClean="0"/>
              <a:t>The young die by homicide and the old by suicide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 changed much: links of suicide and homicide with technology?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AF13-1B11-42D0-9381-9B8957594D73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Things of darkness: the nature of human violence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</a:p>
          <a:p>
            <a:r>
              <a:rPr lang="en-GB" dirty="0" smtClean="0"/>
              <a:t>Professor Gwen Adshead</a:t>
            </a:r>
          </a:p>
          <a:p>
            <a:r>
              <a:rPr lang="en-GB" dirty="0" smtClean="0"/>
              <a:t>February 2015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wen\Documents\Lectures\2015\Things of darkness Gresham 2015\2015 lectures\TOD 1 lectures and materials\vca_sex_10-24-1995-2011_600w318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wen\Documents\Lectures\2015\Things of darkness Gresham 2015\2015 lectures\TOD 1 lectures and materials\hr_trends_10-24-2010_600w340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wen\Documents\Lectures\2015\Things of darkness Gresham 2015\2015 lectures\TOD 1 lectures and materials\nfa_trends_sex_2001-2011_600w346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Gwen\Documents\Lectures\2015\Things of darkness Gresham 2015\2015 lectures\TOD 1 lectures and materials\Youth violence U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28092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Gwen\Documents\Lectures\2015\Things of darkness Gresham 2015\2015 lectures\TOD 1 lectures and materials\10LCID_Violence_Related_Injury_Deaths_2010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wen\Documents\Lectures\2015\Things of darkness Gresham 2015\2015 lectures\TOD 1 lectures and materials\leading_causes_of_injury_death_highlighting_violence_2012-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wen\Documents\Lectures\2015\Things of darkness Gresham 2015\2015 lectures\TOD 1 lectures and materials\hr_females_10-24-2010_600w329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640960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wen\Documents\Lectures\2015\Things of darkness Gresham 2015\2015 lectures\TOD 1 lectures and materials\hr_males_10-24-2010_600w304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ence and suic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68500"/>
            <a:ext cx="83820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iting for the day Evelyn williams 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2089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en-GB" dirty="0" smtClean="0"/>
              <a:t>This thing of darkness, I acknowledge mine…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Other acknowledgements</a:t>
            </a:r>
          </a:p>
          <a:p>
            <a:pPr>
              <a:buNone/>
            </a:pPr>
            <a:r>
              <a:rPr lang="en-GB" dirty="0" smtClean="0"/>
              <a:t>Colleagues at Broadmoor hospital and Ravenswood house</a:t>
            </a:r>
          </a:p>
          <a:p>
            <a:pPr>
              <a:buNone/>
            </a:pPr>
            <a:r>
              <a:rPr lang="en-GB" dirty="0" smtClean="0"/>
              <a:t>Professor Jim Gilligan</a:t>
            </a:r>
          </a:p>
          <a:p>
            <a:pPr>
              <a:buNone/>
            </a:pPr>
            <a:r>
              <a:rPr lang="en-GB" dirty="0" smtClean="0"/>
              <a:t>Anthony Perry and the estate of </a:t>
            </a:r>
            <a:r>
              <a:rPr lang="en-GB" dirty="0" err="1" smtClean="0"/>
              <a:t>Evie</a:t>
            </a:r>
            <a:r>
              <a:rPr lang="en-GB" dirty="0" smtClean="0"/>
              <a:t> Williams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UNODC 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Reports on global homicide</a:t>
            </a:r>
          </a:p>
          <a:p>
            <a:r>
              <a:rPr lang="en-GB" dirty="0" smtClean="0"/>
              <a:t>Three different motivational groups</a:t>
            </a:r>
          </a:p>
          <a:p>
            <a:r>
              <a:rPr lang="en-GB" dirty="0" smtClean="0"/>
              <a:t>Not all the same</a:t>
            </a:r>
          </a:p>
          <a:p>
            <a:r>
              <a:rPr lang="en-GB" dirty="0" smtClean="0"/>
              <a:t>Different meanings and communications</a:t>
            </a:r>
          </a:p>
          <a:p>
            <a:pPr lvl="2"/>
            <a:r>
              <a:rPr lang="en-GB" dirty="0" smtClean="0"/>
              <a:t>Criminal</a:t>
            </a:r>
          </a:p>
          <a:p>
            <a:pPr lvl="2"/>
            <a:r>
              <a:rPr lang="en-GB" dirty="0" smtClean="0"/>
              <a:t>Relational</a:t>
            </a:r>
          </a:p>
          <a:p>
            <a:pPr lvl="2"/>
            <a:r>
              <a:rPr lang="en-GB" dirty="0" smtClean="0"/>
              <a:t>Socio-political: killing people for what they represent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wen\Documents\Lectures\2015\Things of darkness Gresham 2015\2015 lectures\TOD 1 lectures and materials\Typology3_final_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wen\Documents\Lectures\2015\Things of darkness Gresham 2015\2015 lectures\TOD 1 lectures and materials\pie_graph2_final_web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92088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wen\Documents\Lectures\2015\Things of darkness Gresham 2015\2015 lectures\TOD 1 lectures and materials\Jim Gilli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1287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lligan red and blue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wen\Documents\Lectures\2015\Things of darkness Gresham 2015\2015 lectures\TOD 1 lectures and materials\homicide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icide and income inequalit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0"/>
            <a:ext cx="87849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Bartels &amp; Pizarro 2011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5"/>
            <a:ext cx="748883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ichenau memorial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zaar-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7560840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nature of violence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 violence normal?</a:t>
            </a:r>
          </a:p>
          <a:p>
            <a:r>
              <a:rPr lang="en-GB" dirty="0" smtClean="0"/>
              <a:t>Violence world wide: a focus on homicide</a:t>
            </a:r>
          </a:p>
          <a:p>
            <a:r>
              <a:rPr lang="en-GB" dirty="0" smtClean="0"/>
              <a:t>Different forms of homicide</a:t>
            </a:r>
          </a:p>
          <a:p>
            <a:r>
              <a:rPr lang="en-GB" dirty="0" smtClean="0"/>
              <a:t>Violence as a complex act of human meaning</a:t>
            </a:r>
          </a:p>
          <a:p>
            <a:r>
              <a:rPr lang="en-GB" dirty="0" smtClean="0"/>
              <a:t>The ecology of violence: what are the influential factors operate?</a:t>
            </a:r>
          </a:p>
          <a:p>
            <a:r>
              <a:rPr lang="en-GB" dirty="0" smtClean="0"/>
              <a:t>Implications for violence prevention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wen\Documents\Lectures\2015\Things of darkness Gresham 2015\2015 lectures\TOD 1 lectures and materials\Vince-Gilli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49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Lock_Company_1534D_AlphaNumeric_Combination_Lock_Chrome_wAssorted_Whe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nother version of the ecological mode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 and juvenile just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glivio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glivio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 pyra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-shot-2013-05-20-at-12_41_22-pm1-e13836146313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5d5fefefff1f908146f543a8086fb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 neglect and br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Warning!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So shall you hear</a:t>
            </a:r>
          </a:p>
          <a:p>
            <a:pPr>
              <a:buNone/>
            </a:pPr>
            <a:r>
              <a:rPr lang="en-GB" dirty="0" smtClean="0"/>
              <a:t>Of carnal, bloody, and unnatural acts, </a:t>
            </a:r>
          </a:p>
          <a:p>
            <a:pPr>
              <a:buNone/>
            </a:pPr>
            <a:r>
              <a:rPr lang="en-GB" dirty="0" smtClean="0"/>
              <a:t>Of accidental judgments, casual slaughters,</a:t>
            </a:r>
          </a:p>
          <a:p>
            <a:pPr>
              <a:buNone/>
            </a:pPr>
            <a:r>
              <a:rPr lang="en-GB" dirty="0" smtClean="0"/>
              <a:t>Of deaths put on by cunning and forced cause.</a:t>
            </a:r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wahealth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Violence requires explanation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Each act of violence is complex and outcomes are multiply determined</a:t>
            </a:r>
          </a:p>
          <a:p>
            <a:r>
              <a:rPr lang="en-GB" dirty="0" smtClean="0"/>
              <a:t>The model of the bicycle lock: the risk “numbers” that must be activated</a:t>
            </a:r>
          </a:p>
          <a:p>
            <a:r>
              <a:rPr lang="en-GB" dirty="0" smtClean="0"/>
              <a:t>Why are levels of violence falling?</a:t>
            </a:r>
          </a:p>
          <a:p>
            <a:r>
              <a:rPr lang="en-GB" dirty="0" smtClean="0"/>
              <a:t>Violence has meaning for perpetrators</a:t>
            </a:r>
          </a:p>
          <a:p>
            <a:r>
              <a:rPr lang="en-GB" dirty="0" smtClean="0"/>
              <a:t>Thinking systemically: from the individual to the social level</a:t>
            </a:r>
          </a:p>
          <a:p>
            <a:r>
              <a:rPr lang="en-GB" dirty="0" smtClean="0"/>
              <a:t>Ecology of violence</a:t>
            </a:r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empire of light 1954 magri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triking worker murdered 1942 mexi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Violence is everywhere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 rates of violence world wide</a:t>
            </a:r>
          </a:p>
          <a:p>
            <a:r>
              <a:rPr lang="en-GB" dirty="0" smtClean="0"/>
              <a:t>Especially homicide and suicide</a:t>
            </a:r>
          </a:p>
          <a:p>
            <a:r>
              <a:rPr lang="en-GB" dirty="0" smtClean="0"/>
              <a:t>Different rates in different countries</a:t>
            </a:r>
          </a:p>
          <a:p>
            <a:r>
              <a:rPr lang="en-GB" dirty="0" smtClean="0"/>
              <a:t>Different victims and perpetrators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wen\Documents\Lectures\2015\Things of darkness Gresham 2015\2015 lectures\TOD 1 lectures and materials\2000px-Violence_world_map_-_DALY_-_WHO2004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1440"/>
            <a:ext cx="9144000" cy="738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Gwen\Documents\Lectures\2015\Things of darkness Gresham 2015\leading_causes_of_death_by_age_group_2012-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Gwen\Documents\Lectures\2015\Things of darkness Gresham 2015\leading_causes_of_injury_death_highlighting_violence_2012-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65096" cy="7218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352</Words>
  <Application>Microsoft Office PowerPoint</Application>
  <PresentationFormat>On-screen Show (4:3)</PresentationFormat>
  <Paragraphs>74</Paragraphs>
  <Slides>42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Things of darkness: the nature of human violence</vt:lpstr>
      <vt:lpstr>This thing of darkness, I acknowledge mine…</vt:lpstr>
      <vt:lpstr>The nature of violence</vt:lpstr>
      <vt:lpstr>Warning!</vt:lpstr>
      <vt:lpstr>PowerPoint Presentation</vt:lpstr>
      <vt:lpstr>Violence is everywhere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UNODC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Bartels &amp; Pizarro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Violence requires explanation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Valerie Shrimplin</cp:lastModifiedBy>
  <cp:revision>17</cp:revision>
  <dcterms:created xsi:type="dcterms:W3CDTF">2014-02-28T10:55:27Z</dcterms:created>
  <dcterms:modified xsi:type="dcterms:W3CDTF">2015-02-03T10:28:36Z</dcterms:modified>
</cp:coreProperties>
</file>