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5" r:id="rId8"/>
    <p:sldId id="266" r:id="rId9"/>
    <p:sldId id="268" r:id="rId10"/>
    <p:sldId id="270" r:id="rId11"/>
    <p:sldId id="271" r:id="rId12"/>
    <p:sldId id="272" r:id="rId13"/>
    <p:sldId id="273" r:id="rId14"/>
    <p:sldId id="275" r:id="rId15"/>
    <p:sldId id="277" r:id="rId16"/>
    <p:sldId id="282" r:id="rId17"/>
    <p:sldId id="279" r:id="rId18"/>
    <p:sldId id="283" r:id="rId19"/>
    <p:sldId id="285" r:id="rId20"/>
    <p:sldId id="287" r:id="rId21"/>
    <p:sldId id="288" r:id="rId22"/>
    <p:sldId id="290" r:id="rId23"/>
    <p:sldId id="292" r:id="rId24"/>
    <p:sldId id="294" r:id="rId25"/>
    <p:sldId id="296" r:id="rId26"/>
    <p:sldId id="298" r:id="rId27"/>
    <p:sldId id="299" r:id="rId28"/>
    <p:sldId id="30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EFD03EE-0C92-4396-9798-A9551D3F39EC}" type="datetimeFigureOut">
              <a:rPr lang="en-GB"/>
              <a:pPr>
                <a:defRPr/>
              </a:pPr>
              <a:t>26/02/2014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C6B0E99-FF76-49F9-814F-E32EE11DF95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25E82EA-47DE-4EBE-A918-9978A1DBE7D3}" type="datetimeFigureOut">
              <a:rPr lang="en-GB"/>
              <a:pPr>
                <a:defRPr/>
              </a:pPr>
              <a:t>26/02/2014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15D8B2-5799-4ACA-B8C8-2F2B386513C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207DF9B-73E7-4553-98A4-A31B76D6057B}" type="datetimeFigureOut">
              <a:rPr lang="en-GB"/>
              <a:pPr>
                <a:defRPr/>
              </a:pPr>
              <a:t>26/02/2014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14CCC6-3F1F-4E18-B1BD-BC99AC3EB1F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23D3F8-5CEA-4195-992C-2C42A7BF2EAC}" type="datetimeFigureOut">
              <a:rPr lang="en-GB"/>
              <a:pPr>
                <a:defRPr/>
              </a:pPr>
              <a:t>26/02/2014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F6A010-4512-4F3C-9840-AF16A8806D9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3F1F12-7D53-4899-88E0-23D29633BFC4}" type="datetimeFigureOut">
              <a:rPr lang="en-GB"/>
              <a:pPr>
                <a:defRPr/>
              </a:pPr>
              <a:t>26/02/2014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9D4B015-C2A8-4680-A17C-C45B1AED204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E241AC0-B522-4C76-A59C-9DF1191CB4B8}" type="datetimeFigureOut">
              <a:rPr lang="en-GB"/>
              <a:pPr>
                <a:defRPr/>
              </a:pPr>
              <a:t>26/02/2014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E5A2C75-5516-4CDD-A887-00156148FA1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D9C5AC4-9655-4EDA-8891-99E95281ADDE}" type="datetimeFigureOut">
              <a:rPr lang="en-GB"/>
              <a:pPr>
                <a:defRPr/>
              </a:pPr>
              <a:t>26/02/2014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571A061-A9A3-4ECE-980B-349C354BEA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4F711DB-0EA4-4FFA-A5D2-4DFBE7FE7E63}" type="datetimeFigureOut">
              <a:rPr lang="en-GB"/>
              <a:pPr>
                <a:defRPr/>
              </a:pPr>
              <a:t>26/02/2014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DD204E5-34B7-484B-9C96-419ABBECA4D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686E9A-D93F-42C3-B3D2-72E1E753CBB9}" type="datetimeFigureOut">
              <a:rPr lang="en-GB"/>
              <a:pPr>
                <a:defRPr/>
              </a:pPr>
              <a:t>26/02/2014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E4249EC-A2E5-47E4-83EB-C7AC9110812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AF51C-45C9-4C4F-97E3-2EBDECB51CD1}" type="datetimeFigureOut">
              <a:rPr lang="en-GB"/>
              <a:pPr>
                <a:defRPr/>
              </a:pPr>
              <a:t>26/02/2014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A5560EF-E626-4E0F-B780-6022161C7EA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10589A-DEB3-448B-90C4-0E2151E263C8}" type="datetimeFigureOut">
              <a:rPr lang="en-GB"/>
              <a:pPr>
                <a:defRPr/>
              </a:pPr>
              <a:t>26/02/2014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9F42B4F-66DF-43C8-A03A-DB1606F770F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97D1190-9B35-475F-87FA-E421F01AEFE1}" type="datetimeFigureOut">
              <a:rPr lang="en-GB"/>
              <a:pPr>
                <a:defRPr/>
              </a:pPr>
              <a:t>26/02/2014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7A88099-69D5-4F33-A57F-56256EE9FCC4}"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4213" y="620713"/>
            <a:ext cx="7773987" cy="2979737"/>
          </a:xfrm>
        </p:spPr>
        <p:txBody>
          <a:bodyPr/>
          <a:lstStyle/>
          <a:p>
            <a:r>
              <a:rPr lang="en-GB" smtClean="0"/>
              <a:t>Women in Red: Dress, Morality and Visual Culture in the mid-Nineteenth Century</a:t>
            </a:r>
          </a:p>
        </p:txBody>
      </p:sp>
      <p:sp>
        <p:nvSpPr>
          <p:cNvPr id="3" name="Subtitle 2"/>
          <p:cNvSpPr>
            <a:spLocks noGrp="1"/>
          </p:cNvSpPr>
          <p:nvPr>
            <p:ph type="subTitle" idx="1"/>
          </p:nvPr>
        </p:nvSpPr>
        <p:spPr/>
        <p:txBody>
          <a:bodyPr rtlCol="0">
            <a:normAutofit fontScale="92500" lnSpcReduction="20000"/>
          </a:bodyPr>
          <a:lstStyle/>
          <a:p>
            <a:pPr fontAlgn="auto">
              <a:spcAft>
                <a:spcPts val="0"/>
              </a:spcAft>
              <a:buFont typeface="Arial" panose="020B0604020202020204" pitchFamily="34" charset="0"/>
              <a:buNone/>
              <a:defRPr/>
            </a:pPr>
            <a:r>
              <a:rPr lang="en-GB" dirty="0" smtClean="0"/>
              <a:t>Lynda Nead</a:t>
            </a:r>
          </a:p>
          <a:p>
            <a:pPr fontAlgn="auto">
              <a:spcAft>
                <a:spcPts val="0"/>
              </a:spcAft>
              <a:buFont typeface="Arial" panose="020B0604020202020204" pitchFamily="34" charset="0"/>
              <a:buNone/>
              <a:defRPr/>
            </a:pPr>
            <a:r>
              <a:rPr lang="en-GB" dirty="0" smtClean="0"/>
              <a:t>Department of History of Art and Screen Media</a:t>
            </a:r>
          </a:p>
          <a:p>
            <a:pPr fontAlgn="auto">
              <a:spcAft>
                <a:spcPts val="0"/>
              </a:spcAft>
              <a:buFont typeface="Arial" panose="020B0604020202020204" pitchFamily="34" charset="0"/>
              <a:buNone/>
              <a:defRPr/>
            </a:pPr>
            <a:r>
              <a:rPr lang="en-GB" dirty="0" err="1" smtClean="0"/>
              <a:t>Birkbeck</a:t>
            </a:r>
            <a:r>
              <a:rPr lang="en-GB" dirty="0" smtClean="0"/>
              <a:t>, University of London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Lynn\Gender, Modernity and the City\5. La Parisienne\27. G. Seurat, Sunday Afternoon on the Island of the Grande Jatte, 1884-86.jpg"/>
          <p:cNvPicPr>
            <a:picLocks noGrp="1" noChangeAspect="1" noChangeArrowheads="1"/>
          </p:cNvPicPr>
          <p:nvPr>
            <p:ph idx="1"/>
          </p:nvPr>
        </p:nvPicPr>
        <p:blipFill>
          <a:blip r:embed="rId2"/>
          <a:srcRect/>
          <a:stretch>
            <a:fillRect/>
          </a:stretch>
        </p:blipFill>
        <p:spPr>
          <a:xfrm>
            <a:off x="684213" y="765175"/>
            <a:ext cx="7761287" cy="51847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N:\My Documents\My Pictures\men in black gresham\a-harlot-s-progress-plate-1_jpg!Blog.jpg"/>
          <p:cNvPicPr>
            <a:picLocks noChangeAspect="1" noChangeArrowheads="1"/>
          </p:cNvPicPr>
          <p:nvPr/>
        </p:nvPicPr>
        <p:blipFill>
          <a:blip r:embed="rId2"/>
          <a:srcRect/>
          <a:stretch>
            <a:fillRect/>
          </a:stretch>
        </p:blipFill>
        <p:spPr bwMode="auto">
          <a:xfrm>
            <a:off x="1403350" y="692150"/>
            <a:ext cx="6270625" cy="501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My Documents\My Pictures\men in black gresham\leech the great social evil 1857.jpg"/>
          <p:cNvPicPr>
            <a:picLocks noChangeAspect="1" noChangeArrowheads="1"/>
          </p:cNvPicPr>
          <p:nvPr/>
        </p:nvPicPr>
        <p:blipFill>
          <a:blip r:embed="rId2"/>
          <a:srcRect/>
          <a:stretch>
            <a:fillRect/>
          </a:stretch>
        </p:blipFill>
        <p:spPr bwMode="auto">
          <a:xfrm>
            <a:off x="2424113" y="514350"/>
            <a:ext cx="4295775"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74638"/>
            <a:ext cx="8353425" cy="6583362"/>
          </a:xfrm>
        </p:spPr>
        <p:txBody>
          <a:bodyPr rtlCol="0">
            <a:normAutofit fontScale="90000"/>
          </a:bodyPr>
          <a:lstStyle/>
          <a:p>
            <a:pPr algn="l" fontAlgn="auto">
              <a:spcAft>
                <a:spcPts val="0"/>
              </a:spcAft>
              <a:defRPr/>
            </a:pPr>
            <a:r>
              <a:rPr lang="en-GB" sz="2400" dirty="0" smtClean="0"/>
              <a:t>Extract from William </a:t>
            </a:r>
            <a:r>
              <a:rPr lang="en-GB" sz="2400" dirty="0" err="1" smtClean="0"/>
              <a:t>Tait</a:t>
            </a:r>
            <a:r>
              <a:rPr lang="en-GB" sz="2400" dirty="0" smtClean="0"/>
              <a:t>, </a:t>
            </a:r>
            <a:r>
              <a:rPr lang="en-GB" sz="2400" i="1" dirty="0" err="1" smtClean="0"/>
              <a:t>Magdalenism</a:t>
            </a:r>
            <a:r>
              <a:rPr lang="en-GB" sz="2400" dirty="0" smtClean="0"/>
              <a:t>, 1840:</a:t>
            </a:r>
            <a:br>
              <a:rPr lang="en-GB" sz="2400" dirty="0" smtClean="0"/>
            </a:br>
            <a:r>
              <a:rPr lang="en-GB" sz="2400" dirty="0"/>
              <a:t/>
            </a:r>
            <a:br>
              <a:rPr lang="en-GB" sz="2400" dirty="0"/>
            </a:br>
            <a:r>
              <a:rPr lang="en-GB" sz="2400" dirty="0" smtClean="0"/>
              <a:t>‘Her once, free, and smiling countenance, which bespoke the inward purity of her mind, is now distorted with the workings of her vile and corrupted affections…the effects of sin are not more plainly and fearfully displayed on any class of human beings than on fallen and decayed prostitutes…It may be stated generally, that in less than one year from the commencement of their wicked career, prostitutes bear evident marks of their approaching decay; and that in the course of three years very few can be recognised by their old acquaintances, if they are so fortunate as to survive that period.’</a:t>
            </a:r>
            <a:br>
              <a:rPr lang="en-GB" sz="2400" dirty="0" smtClean="0"/>
            </a:br>
            <a:r>
              <a:rPr lang="en-GB" sz="2400" dirty="0"/>
              <a:t/>
            </a:r>
            <a:br>
              <a:rPr lang="en-GB" sz="2400" dirty="0"/>
            </a:br>
            <a:r>
              <a:rPr lang="en-GB" sz="2400" dirty="0" smtClean="0"/>
              <a:t>Extract from William Logan, </a:t>
            </a:r>
            <a:r>
              <a:rPr lang="en-GB" sz="2400" i="1" dirty="0" smtClean="0"/>
              <a:t>The Great Social Evil</a:t>
            </a:r>
            <a:r>
              <a:rPr lang="en-GB" sz="2400" dirty="0" smtClean="0"/>
              <a:t>, 1871:</a:t>
            </a:r>
            <a:br>
              <a:rPr lang="en-GB" sz="2400" dirty="0" smtClean="0"/>
            </a:br>
            <a:r>
              <a:rPr lang="en-GB" sz="2400" dirty="0"/>
              <a:t/>
            </a:r>
            <a:br>
              <a:rPr lang="en-GB" sz="2400" dirty="0"/>
            </a:br>
            <a:r>
              <a:rPr lang="en-GB" sz="2400" dirty="0" smtClean="0"/>
              <a:t>‘For the sweet ringing laugh – the wild shriek of mirth or the breast-shattering cough of consumption; for the simple dress – the tawdry rags of what was once a fashionable dishabille, won by the wages and torn to tatters in the service of sin.’</a:t>
            </a:r>
            <a:br>
              <a:rPr lang="en-GB" sz="2400" dirty="0" smtClean="0"/>
            </a:br>
            <a:r>
              <a:rPr lang="en-GB" sz="2400" dirty="0"/>
              <a:t/>
            </a:r>
            <a:br>
              <a:rPr lang="en-GB" sz="2400" dirty="0"/>
            </a:b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2"/>
          <a:srcRect l="1814" t="1245" r="2403" b="5701"/>
          <a:stretch>
            <a:fillRect/>
          </a:stretch>
        </p:blipFill>
        <p:spPr bwMode="auto">
          <a:xfrm>
            <a:off x="1042988" y="620713"/>
            <a:ext cx="705802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2"/>
          <a:srcRect b="4967"/>
          <a:stretch>
            <a:fillRect/>
          </a:stretch>
        </p:blipFill>
        <p:spPr bwMode="auto">
          <a:xfrm>
            <a:off x="971550" y="836613"/>
            <a:ext cx="7385050"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468313" y="5949950"/>
            <a:ext cx="8229600" cy="392113"/>
          </a:xfrm>
          <a:prstGeom prst="rect">
            <a:avLst/>
          </a:prstGeom>
          <a:noFill/>
          <a:ln w="9525">
            <a:noFill/>
            <a:miter lim="800000"/>
            <a:headEnd/>
            <a:tailEnd/>
          </a:ln>
        </p:spPr>
        <p:txBody>
          <a:bodyPr/>
          <a:lstStyle/>
          <a:p>
            <a:pPr marL="342900" indent="-342900">
              <a:lnSpc>
                <a:spcPct val="80000"/>
              </a:lnSpc>
              <a:spcBef>
                <a:spcPct val="20000"/>
              </a:spcBef>
            </a:pPr>
            <a:endParaRPr lang="en-US" altLang="en-US" sz="2300">
              <a:ea typeface="ＭＳ Ｐゴシック" pitchFamily="34" charset="-128"/>
              <a:cs typeface="Arial" charset="0"/>
            </a:endParaRPr>
          </a:p>
        </p:txBody>
      </p:sp>
      <p:pic>
        <p:nvPicPr>
          <p:cNvPr id="28674" name="Picture 5" descr="The Bottle, plate 8 Bowdlerised"/>
          <p:cNvPicPr>
            <a:picLocks noChangeAspect="1" noChangeArrowheads="1"/>
          </p:cNvPicPr>
          <p:nvPr/>
        </p:nvPicPr>
        <p:blipFill>
          <a:blip r:embed="rId2"/>
          <a:srcRect/>
          <a:stretch>
            <a:fillRect/>
          </a:stretch>
        </p:blipFill>
        <p:spPr bwMode="auto">
          <a:xfrm>
            <a:off x="971550" y="765175"/>
            <a:ext cx="6913563" cy="499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Lynn\Gender, Modernity and the City\8. Urban Entertainment II, London - Pleasure Gardens, Gin Palaces and Music Halls\5. George Cruikshank, The Drunkard's Children, 1848, plate 3.jpg"/>
          <p:cNvPicPr>
            <a:picLocks noGrp="1" noChangeAspect="1" noChangeArrowheads="1"/>
          </p:cNvPicPr>
          <p:nvPr>
            <p:ph idx="1"/>
          </p:nvPr>
        </p:nvPicPr>
        <p:blipFill>
          <a:blip r:embed="rId2"/>
          <a:srcRect l="937" r="502"/>
          <a:stretch>
            <a:fillRect/>
          </a:stretch>
        </p:blipFill>
        <p:spPr>
          <a:xfrm>
            <a:off x="473075" y="790575"/>
            <a:ext cx="8234363" cy="53816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N:\My Documents\My Pictures\Gender Modernity and the City\cruikshank drunkards children 8.jpg"/>
          <p:cNvPicPr>
            <a:picLocks noChangeAspect="1" noChangeArrowheads="1"/>
          </p:cNvPicPr>
          <p:nvPr/>
        </p:nvPicPr>
        <p:blipFill>
          <a:blip r:embed="rId2"/>
          <a:srcRect b="4651"/>
          <a:stretch>
            <a:fillRect/>
          </a:stretch>
        </p:blipFill>
        <p:spPr bwMode="auto">
          <a:xfrm>
            <a:off x="684213" y="765175"/>
            <a:ext cx="7632700" cy="510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468313" y="5949950"/>
            <a:ext cx="8229600" cy="392113"/>
          </a:xfrm>
          <a:prstGeom prst="rect">
            <a:avLst/>
          </a:prstGeom>
          <a:noFill/>
          <a:ln w="9525">
            <a:noFill/>
            <a:miter lim="800000"/>
            <a:headEnd/>
            <a:tailEnd/>
          </a:ln>
        </p:spPr>
        <p:txBody>
          <a:bodyPr/>
          <a:lstStyle/>
          <a:p>
            <a:pPr marL="342900" indent="-342900">
              <a:lnSpc>
                <a:spcPct val="80000"/>
              </a:lnSpc>
              <a:spcBef>
                <a:spcPct val="20000"/>
              </a:spcBef>
            </a:pPr>
            <a:endParaRPr lang="en-US" altLang="en-US" sz="2300">
              <a:ea typeface="ＭＳ Ｐゴシック" pitchFamily="34" charset="-128"/>
              <a:cs typeface="Arial" charset="0"/>
            </a:endParaRPr>
          </a:p>
        </p:txBody>
      </p:sp>
      <p:pic>
        <p:nvPicPr>
          <p:cNvPr id="31746" name="Picture 5" descr="As I Was and As I Am"/>
          <p:cNvPicPr>
            <a:picLocks noChangeAspect="1" noChangeArrowheads="1"/>
          </p:cNvPicPr>
          <p:nvPr/>
        </p:nvPicPr>
        <p:blipFill>
          <a:blip r:embed="rId2"/>
          <a:srcRect/>
          <a:stretch>
            <a:fillRect/>
          </a:stretch>
        </p:blipFill>
        <p:spPr bwMode="auto">
          <a:xfrm>
            <a:off x="1116013" y="1052513"/>
            <a:ext cx="6842125" cy="449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N:\My Documents\My Pictures\men in black gresham\ripper-street-cast.jpg"/>
          <p:cNvPicPr>
            <a:picLocks noChangeAspect="1" noChangeArrowheads="1"/>
          </p:cNvPicPr>
          <p:nvPr/>
        </p:nvPicPr>
        <p:blipFill>
          <a:blip r:embed="rId2"/>
          <a:srcRect/>
          <a:stretch>
            <a:fillRect/>
          </a:stretch>
        </p:blipFill>
        <p:spPr bwMode="auto">
          <a:xfrm>
            <a:off x="347663" y="777875"/>
            <a:ext cx="8399462" cy="472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468313" y="5949950"/>
            <a:ext cx="8229600" cy="392113"/>
          </a:xfrm>
          <a:prstGeom prst="rect">
            <a:avLst/>
          </a:prstGeom>
          <a:noFill/>
          <a:ln w="9525">
            <a:noFill/>
            <a:miter lim="800000"/>
            <a:headEnd/>
            <a:tailEnd/>
          </a:ln>
        </p:spPr>
        <p:txBody>
          <a:bodyPr/>
          <a:lstStyle/>
          <a:p>
            <a:pPr marL="342900" indent="-342900">
              <a:lnSpc>
                <a:spcPct val="80000"/>
              </a:lnSpc>
              <a:spcBef>
                <a:spcPct val="20000"/>
              </a:spcBef>
            </a:pPr>
            <a:endParaRPr lang="en-US" altLang="en-US" sz="2300">
              <a:ea typeface="ＭＳ Ｐゴシック" pitchFamily="34" charset="-128"/>
              <a:cs typeface="Arial" charset="0"/>
            </a:endParaRPr>
          </a:p>
        </p:txBody>
      </p:sp>
      <p:pic>
        <p:nvPicPr>
          <p:cNvPr id="32770" name="Picture 5" descr="In Luck, Out of Luck"/>
          <p:cNvPicPr>
            <a:picLocks noChangeAspect="1" noChangeArrowheads="1"/>
          </p:cNvPicPr>
          <p:nvPr/>
        </p:nvPicPr>
        <p:blipFill>
          <a:blip r:embed="rId2"/>
          <a:srcRect/>
          <a:stretch>
            <a:fillRect/>
          </a:stretch>
        </p:blipFill>
        <p:spPr bwMode="auto">
          <a:xfrm>
            <a:off x="971550" y="908050"/>
            <a:ext cx="7345363"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N:\My Documents\My Pictures\men in black gresham\a social contrast up in the world down on her luck.jpg"/>
          <p:cNvPicPr>
            <a:picLocks noChangeAspect="1" noChangeArrowheads="1"/>
          </p:cNvPicPr>
          <p:nvPr/>
        </p:nvPicPr>
        <p:blipFill>
          <a:blip r:embed="rId2"/>
          <a:srcRect/>
          <a:stretch>
            <a:fillRect/>
          </a:stretch>
        </p:blipFill>
        <p:spPr bwMode="auto">
          <a:xfrm>
            <a:off x="1331913" y="1030288"/>
            <a:ext cx="6386512" cy="454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Frith  Times of Day  Morning .jpg"/>
          <p:cNvPicPr>
            <a:picLocks noChangeAspect="1"/>
          </p:cNvPicPr>
          <p:nvPr/>
        </p:nvPicPr>
        <p:blipFill>
          <a:blip r:embed="rId2"/>
          <a:srcRect t="9628" b="1636"/>
          <a:stretch>
            <a:fillRect/>
          </a:stretch>
        </p:blipFill>
        <p:spPr bwMode="auto">
          <a:xfrm>
            <a:off x="833438" y="981075"/>
            <a:ext cx="7508875"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Frith  Noon Time of Day.jpg"/>
          <p:cNvPicPr>
            <a:picLocks noChangeAspect="1"/>
          </p:cNvPicPr>
          <p:nvPr/>
        </p:nvPicPr>
        <p:blipFill>
          <a:blip r:embed="rId2"/>
          <a:srcRect/>
          <a:stretch>
            <a:fillRect/>
          </a:stretch>
        </p:blipFill>
        <p:spPr bwMode="auto">
          <a:xfrm>
            <a:off x="1109663" y="1077913"/>
            <a:ext cx="718185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Frith   Night Haymarket  Time of Day.jpg"/>
          <p:cNvPicPr>
            <a:picLocks noChangeAspect="1"/>
          </p:cNvPicPr>
          <p:nvPr/>
        </p:nvPicPr>
        <p:blipFill>
          <a:blip r:embed="rId2"/>
          <a:srcRect/>
          <a:stretch>
            <a:fillRect/>
          </a:stretch>
        </p:blipFill>
        <p:spPr bwMode="auto">
          <a:xfrm>
            <a:off x="1011238" y="1063625"/>
            <a:ext cx="7261225" cy="436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C:\Lynn\Gender, Modernity and the City\6. The Fallen Woman\21. W.H. Hunt, The Awakening Conscience, 1853.jpg"/>
          <p:cNvPicPr>
            <a:picLocks noChangeAspect="1" noChangeArrowheads="1"/>
          </p:cNvPicPr>
          <p:nvPr/>
        </p:nvPicPr>
        <p:blipFill>
          <a:blip r:embed="rId2"/>
          <a:srcRect/>
          <a:stretch>
            <a:fillRect/>
          </a:stretch>
        </p:blipFill>
        <p:spPr bwMode="auto">
          <a:xfrm>
            <a:off x="2555875" y="620713"/>
            <a:ext cx="39592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srcRect/>
          <a:stretch>
            <a:fillRect/>
          </a:stretch>
        </p:blipFill>
        <p:spPr bwMode="auto">
          <a:xfrm>
            <a:off x="2124075" y="549275"/>
            <a:ext cx="5040313" cy="574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7"/>
          <p:cNvSpPr>
            <a:spLocks noGrp="1"/>
          </p:cNvSpPr>
          <p:nvPr>
            <p:ph type="title"/>
          </p:nvPr>
        </p:nvSpPr>
        <p:spPr/>
        <p:txBody>
          <a:bodyPr/>
          <a:lstStyle/>
          <a:p>
            <a:endParaRPr lang="en-GB" smtClean="0"/>
          </a:p>
        </p:txBody>
      </p:sp>
      <p:sp>
        <p:nvSpPr>
          <p:cNvPr id="39938" name="Text Placeholder 18"/>
          <p:cNvSpPr>
            <a:spLocks noGrp="1"/>
          </p:cNvSpPr>
          <p:nvPr>
            <p:ph type="body" idx="1"/>
          </p:nvPr>
        </p:nvSpPr>
        <p:spPr/>
        <p:txBody>
          <a:bodyPr/>
          <a:lstStyle/>
          <a:p>
            <a:endParaRPr lang="en-GB" smtClean="0"/>
          </a:p>
        </p:txBody>
      </p:sp>
      <p:sp>
        <p:nvSpPr>
          <p:cNvPr id="39939" name="Text Placeholder 20"/>
          <p:cNvSpPr>
            <a:spLocks noGrp="1"/>
          </p:cNvSpPr>
          <p:nvPr>
            <p:ph type="body" sz="quarter" idx="3"/>
          </p:nvPr>
        </p:nvSpPr>
        <p:spPr/>
        <p:txBody>
          <a:bodyPr/>
          <a:lstStyle/>
          <a:p>
            <a:endParaRPr lang="en-GB" smtClean="0"/>
          </a:p>
        </p:txBody>
      </p:sp>
      <p:pic>
        <p:nvPicPr>
          <p:cNvPr id="39940" name="Picture 2" descr="N:\My Documents\My Pictures\fallen woman\rossetti found drawing BM.jpg"/>
          <p:cNvPicPr>
            <a:picLocks noGrp="1" noChangeAspect="1" noChangeArrowheads="1"/>
          </p:cNvPicPr>
          <p:nvPr>
            <p:ph sz="half" idx="2"/>
          </p:nvPr>
        </p:nvPicPr>
        <p:blipFill>
          <a:blip r:embed="rId2"/>
          <a:srcRect/>
          <a:stretch>
            <a:fillRect/>
          </a:stretch>
        </p:blipFill>
        <p:spPr>
          <a:xfrm>
            <a:off x="395288" y="1125538"/>
            <a:ext cx="3995737" cy="4633912"/>
          </a:xfrm>
        </p:spPr>
      </p:pic>
      <p:pic>
        <p:nvPicPr>
          <p:cNvPr id="39941" name="Picture 3" descr="N:\My Documents\My Pictures\art and society in the 19th c\rossetti found.jpg"/>
          <p:cNvPicPr>
            <a:picLocks noGrp="1" noChangeAspect="1" noChangeArrowheads="1"/>
          </p:cNvPicPr>
          <p:nvPr>
            <p:ph sz="quarter" idx="4"/>
          </p:nvPr>
        </p:nvPicPr>
        <p:blipFill>
          <a:blip r:embed="rId3"/>
          <a:srcRect/>
          <a:stretch>
            <a:fillRect/>
          </a:stretch>
        </p:blipFill>
        <p:spPr>
          <a:xfrm>
            <a:off x="4716463" y="1125538"/>
            <a:ext cx="4067175" cy="464026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Culliford - Scene in Regent's Street"/>
          <p:cNvPicPr>
            <a:picLocks noChangeAspect="1" noChangeArrowheads="1"/>
          </p:cNvPicPr>
          <p:nvPr/>
        </p:nvPicPr>
        <p:blipFill>
          <a:blip r:embed="rId2"/>
          <a:srcRect/>
          <a:stretch>
            <a:fillRect/>
          </a:stretch>
        </p:blipFill>
        <p:spPr bwMode="auto">
          <a:xfrm>
            <a:off x="2627313" y="188913"/>
            <a:ext cx="4105275"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68313" y="260350"/>
            <a:ext cx="8218487" cy="46038"/>
          </a:xfrm>
        </p:spPr>
        <p:txBody>
          <a:bodyPr rtlCol="0">
            <a:normAutofit fontScale="90000"/>
          </a:bodyPr>
          <a:lstStyle/>
          <a:p>
            <a:pPr fontAlgn="auto">
              <a:spcAft>
                <a:spcPts val="0"/>
              </a:spcAft>
              <a:defRPr/>
            </a:pPr>
            <a:endParaRPr lang="en-GB" dirty="0"/>
          </a:p>
        </p:txBody>
      </p:sp>
      <p:sp>
        <p:nvSpPr>
          <p:cNvPr id="3" name="Text Placeholder 2"/>
          <p:cNvSpPr>
            <a:spLocks noGrp="1"/>
          </p:cNvSpPr>
          <p:nvPr>
            <p:ph type="body" idx="1"/>
          </p:nvPr>
        </p:nvSpPr>
        <p:spPr>
          <a:xfrm>
            <a:off x="539750" y="260350"/>
            <a:ext cx="3957638" cy="73025"/>
          </a:xfrm>
        </p:spPr>
        <p:txBody>
          <a:bodyPr rtlCol="0">
            <a:normAutofit fontScale="25000" lnSpcReduction="20000"/>
          </a:bodyPr>
          <a:lstStyle/>
          <a:p>
            <a:pPr fontAlgn="auto">
              <a:spcAft>
                <a:spcPts val="0"/>
              </a:spcAft>
              <a:buFont typeface="Arial" panose="020B0604020202020204" pitchFamily="34" charset="0"/>
              <a:buNone/>
              <a:defRPr/>
            </a:pPr>
            <a:endParaRPr lang="en-GB" dirty="0"/>
          </a:p>
        </p:txBody>
      </p:sp>
      <p:sp>
        <p:nvSpPr>
          <p:cNvPr id="5" name="Text Placeholder 4"/>
          <p:cNvSpPr>
            <a:spLocks noGrp="1"/>
          </p:cNvSpPr>
          <p:nvPr>
            <p:ph type="body" sz="quarter" idx="3"/>
          </p:nvPr>
        </p:nvSpPr>
        <p:spPr>
          <a:xfrm>
            <a:off x="-4573588" y="404813"/>
            <a:ext cx="4041775" cy="46037"/>
          </a:xfrm>
        </p:spPr>
        <p:txBody>
          <a:bodyPr rtlCol="0">
            <a:normAutofit fontScale="25000" lnSpcReduction="20000"/>
          </a:bodyPr>
          <a:lstStyle/>
          <a:p>
            <a:pPr fontAlgn="auto">
              <a:spcAft>
                <a:spcPts val="0"/>
              </a:spcAft>
              <a:buFont typeface="Arial" panose="020B0604020202020204" pitchFamily="34" charset="0"/>
              <a:buNone/>
              <a:defRPr/>
            </a:pPr>
            <a:endParaRPr lang="en-GB"/>
          </a:p>
        </p:txBody>
      </p:sp>
      <p:pic>
        <p:nvPicPr>
          <p:cNvPr id="15364" name="Picture 2" descr="N:\My Documents\My Pictures\men in black gresham\guys two-grisettes.jpg"/>
          <p:cNvPicPr>
            <a:picLocks noGrp="1" noChangeAspect="1" noChangeArrowheads="1"/>
          </p:cNvPicPr>
          <p:nvPr>
            <p:ph sz="half" idx="2"/>
          </p:nvPr>
        </p:nvPicPr>
        <p:blipFill>
          <a:blip r:embed="rId2"/>
          <a:srcRect/>
          <a:stretch>
            <a:fillRect/>
          </a:stretch>
        </p:blipFill>
        <p:spPr>
          <a:xfrm>
            <a:off x="468313" y="1196975"/>
            <a:ext cx="3598862" cy="4503738"/>
          </a:xfrm>
        </p:spPr>
      </p:pic>
      <p:pic>
        <p:nvPicPr>
          <p:cNvPr id="15365" name="Picture 3" descr="N:\My Documents\My Pictures\men in black gresham\guys house of ill repute 1860.jpg"/>
          <p:cNvPicPr>
            <a:picLocks noGrp="1" noChangeAspect="1" noChangeArrowheads="1"/>
          </p:cNvPicPr>
          <p:nvPr>
            <p:ph sz="quarter" idx="4"/>
          </p:nvPr>
        </p:nvPicPr>
        <p:blipFill>
          <a:blip r:embed="rId3"/>
          <a:srcRect/>
          <a:stretch>
            <a:fillRect/>
          </a:stretch>
        </p:blipFill>
        <p:spPr>
          <a:xfrm>
            <a:off x="4427538" y="1844675"/>
            <a:ext cx="4330700" cy="32591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4294967295"/>
          </p:nvPr>
        </p:nvSpPr>
        <p:spPr>
          <a:xfrm>
            <a:off x="611188" y="404813"/>
            <a:ext cx="8218487" cy="5865812"/>
          </a:xfrm>
        </p:spPr>
        <p:txBody>
          <a:bodyPr rtlCol="0">
            <a:normAutofit lnSpcReduction="10000"/>
          </a:bodyPr>
          <a:lstStyle/>
          <a:p>
            <a:pPr marL="0" indent="0" fontAlgn="auto">
              <a:spcAft>
                <a:spcPts val="0"/>
              </a:spcAft>
              <a:buFont typeface="Arial" panose="020B0604020202020204" pitchFamily="34" charset="0"/>
              <a:buNone/>
              <a:defRPr/>
            </a:pPr>
            <a:r>
              <a:rPr lang="en-GB" sz="2400" dirty="0" smtClean="0"/>
              <a:t>Extract from Charles Baudelaire, ‘The Painter of Modern Life’, publ. 1863</a:t>
            </a:r>
          </a:p>
          <a:p>
            <a:pPr marL="0" indent="0" fontAlgn="auto">
              <a:spcAft>
                <a:spcPts val="0"/>
              </a:spcAft>
              <a:buFont typeface="Arial" panose="020B0604020202020204" pitchFamily="34" charset="0"/>
              <a:buNone/>
              <a:defRPr/>
            </a:pPr>
            <a:endParaRPr lang="en-GB" sz="2400" dirty="0"/>
          </a:p>
          <a:p>
            <a:pPr marL="0" indent="0" fontAlgn="auto">
              <a:spcAft>
                <a:spcPts val="0"/>
              </a:spcAft>
              <a:buFont typeface="Arial" panose="020B0604020202020204" pitchFamily="34" charset="0"/>
              <a:buNone/>
              <a:defRPr/>
            </a:pPr>
            <a:r>
              <a:rPr lang="en-GB" sz="2400" dirty="0" smtClean="0"/>
              <a:t>‘She [the courtesan] advances towards us, glides, dances, or moves about with her burden of petticoats, which play the part at once of pedestal and balancing-rod; her eye flashes out from under her hat, like a portrait in its frame. She is the perfect image of the savagery that lurks in the midst of civilization. She has her own sort of beauty, which comes to her from Evil always devoid of spirituality, but sometimes tinged with a weariness which imitates true melancholy. She directs her gaze at the horizon, like a beast of prey; the same wildness, the same lazy absent-mindedness, and also, at times, the same fixity of attention. She </a:t>
            </a:r>
            <a:r>
              <a:rPr lang="en-GB" sz="2400" smtClean="0"/>
              <a:t>is a </a:t>
            </a:r>
            <a:r>
              <a:rPr lang="en-GB" sz="2400" dirty="0" smtClean="0"/>
              <a:t>sort of gipsy wandering on the fringes of regular society, and the triviality of her life, which is one of warfare and cunning, fatally grins through its envelope of show.’</a:t>
            </a:r>
            <a:endParaRPr lang="en-GB" sz="2400" dirty="0"/>
          </a:p>
          <a:p>
            <a:pPr fontAlgn="auto">
              <a:spcAft>
                <a:spcPts val="0"/>
              </a:spcAft>
              <a:buFont typeface="Arial" panose="020B0604020202020204" pitchFamily="34" charset="0"/>
              <a:buChar char="•"/>
              <a:defRPr/>
            </a:pPr>
            <a:endParaRPr lang="en-GB" sz="2400" dirty="0" smtClean="0"/>
          </a:p>
          <a:p>
            <a:pPr marL="0" indent="0" fontAlgn="auto">
              <a:spcAft>
                <a:spcPts val="0"/>
              </a:spcAft>
              <a:buFont typeface="Arial" panose="020B0604020202020204" pitchFamily="34" charset="0"/>
              <a:buNone/>
              <a:defRPr/>
            </a:pP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N:\My Documents\My Pictures\Gender Modernity and the City\nana-128_4664.jpg"/>
          <p:cNvPicPr>
            <a:picLocks noChangeAspect="1" noChangeArrowheads="1"/>
          </p:cNvPicPr>
          <p:nvPr/>
        </p:nvPicPr>
        <p:blipFill>
          <a:blip r:embed="rId2"/>
          <a:srcRect/>
          <a:stretch>
            <a:fillRect/>
          </a:stretch>
        </p:blipFill>
        <p:spPr bwMode="auto">
          <a:xfrm>
            <a:off x="2051050" y="188913"/>
            <a:ext cx="4989513" cy="651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N:\My Documents\My Pictures\men in black gresham\renoir lassommoir 1877-8.jpg"/>
          <p:cNvPicPr>
            <a:picLocks noChangeAspect="1" noChangeArrowheads="1"/>
          </p:cNvPicPr>
          <p:nvPr/>
        </p:nvPicPr>
        <p:blipFill>
          <a:blip r:embed="rId2"/>
          <a:srcRect/>
          <a:stretch>
            <a:fillRect/>
          </a:stretch>
        </p:blipFill>
        <p:spPr bwMode="auto">
          <a:xfrm>
            <a:off x="684213" y="692150"/>
            <a:ext cx="7781925" cy="498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N:\My Documents\My Pictures\Gender Modernity and the City\Masked_Ball_at_the_Opera.jpg"/>
          <p:cNvPicPr>
            <a:picLocks noChangeAspect="1" noChangeArrowheads="1"/>
          </p:cNvPicPr>
          <p:nvPr/>
        </p:nvPicPr>
        <p:blipFill>
          <a:blip r:embed="rId2"/>
          <a:srcRect/>
          <a:stretch>
            <a:fillRect/>
          </a:stretch>
        </p:blipFill>
        <p:spPr bwMode="auto">
          <a:xfrm>
            <a:off x="684213" y="260350"/>
            <a:ext cx="7791450" cy="635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N:\My Documents\My Pictures\men in black gresham\giraud le bal de lopera 1866.jpg"/>
          <p:cNvPicPr>
            <a:picLocks noChangeAspect="1" noChangeArrowheads="1"/>
          </p:cNvPicPr>
          <p:nvPr/>
        </p:nvPicPr>
        <p:blipFill>
          <a:blip r:embed="rId2"/>
          <a:srcRect l="16151" t="2460" r="17439" b="3505"/>
          <a:stretch>
            <a:fillRect/>
          </a:stretch>
        </p:blipFill>
        <p:spPr bwMode="auto">
          <a:xfrm>
            <a:off x="2368550" y="419100"/>
            <a:ext cx="4264025" cy="603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N:\My Documents\My Pictures\Gender Modernity and the City\Masked_Ball_at_the_Opera.jpg"/>
          <p:cNvPicPr>
            <a:picLocks noChangeAspect="1" noChangeArrowheads="1"/>
          </p:cNvPicPr>
          <p:nvPr/>
        </p:nvPicPr>
        <p:blipFill>
          <a:blip r:embed="rId2"/>
          <a:srcRect/>
          <a:stretch>
            <a:fillRect/>
          </a:stretch>
        </p:blipFill>
        <p:spPr bwMode="auto">
          <a:xfrm>
            <a:off x="684213" y="260350"/>
            <a:ext cx="7791450" cy="635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338</Words>
  <Application>Microsoft Office PowerPoint</Application>
  <PresentationFormat>On-screen Show (4:3)</PresentationFormat>
  <Paragraphs>8</Paragraphs>
  <Slides>28</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28</vt:i4>
      </vt:variant>
    </vt:vector>
  </HeadingPairs>
  <TitlesOfParts>
    <vt:vector size="32" baseType="lpstr">
      <vt:lpstr>Calibri</vt:lpstr>
      <vt:lpstr>Arial</vt:lpstr>
      <vt:lpstr>ＭＳ Ｐゴシック</vt:lpstr>
      <vt:lpstr>Office Theme</vt:lpstr>
      <vt:lpstr>Women in Red: Dress, Morality and Visual Culture in the mid-Nineteenth Century</vt:lpstr>
      <vt:lpstr>Slide 2</vt:lpstr>
      <vt:lpstr>Slide 3</vt:lpstr>
      <vt:lpstr>Slide 4</vt:lpstr>
      <vt:lpstr>Slide 5</vt:lpstr>
      <vt:lpstr>Slide 6</vt:lpstr>
      <vt:lpstr>Slide 7</vt:lpstr>
      <vt:lpstr>Slide 8</vt:lpstr>
      <vt:lpstr>Slide 9</vt:lpstr>
      <vt:lpstr>Slide 10</vt:lpstr>
      <vt:lpstr>Slide 11</vt:lpstr>
      <vt:lpstr>Slide 12</vt:lpstr>
      <vt:lpstr>Extract from William Tait, Magdalenism, 1840:  ‘Her once, free, and smiling countenance, which bespoke the inward purity of her mind, is now distorted with the workings of her vile and corrupted affections…the effects of sin are not more plainly and fearfully displayed on any class of human beings than on fallen and decayed prostitutes…It may be stated generally, that in less than one year from the commencement of their wicked career, prostitutes bear evident marks of their approaching decay; and that in the course of three years very few can be recognised by their old acquaintances, if they are so fortunate as to survive that period.’  Extract from William Logan, The Great Social Evil, 1871:  ‘For the sweet ringing laugh – the wild shriek of mirth or the breast-shattering cough of consumption; for the simple dress – the tawdry rags of what was once a fashionable dishabille, won by the wages and torn to tatters in the service of sin.’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Birkbeck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Red: Dress, Morality and Visual Culture in the mid-Nineteenth Century</dc:title>
  <dc:creator>Lynda Nead</dc:creator>
  <cp:lastModifiedBy>j.franklin</cp:lastModifiedBy>
  <cp:revision>11</cp:revision>
  <dcterms:created xsi:type="dcterms:W3CDTF">2014-02-25T14:41:05Z</dcterms:created>
  <dcterms:modified xsi:type="dcterms:W3CDTF">2014-02-26T14:23:49Z</dcterms:modified>
</cp:coreProperties>
</file>