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91" r:id="rId6"/>
    <p:sldId id="260" r:id="rId7"/>
    <p:sldId id="261" r:id="rId8"/>
    <p:sldId id="262" r:id="rId9"/>
    <p:sldId id="263" r:id="rId10"/>
    <p:sldId id="289" r:id="rId11"/>
    <p:sldId id="290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92" r:id="rId20"/>
    <p:sldId id="271" r:id="rId21"/>
    <p:sldId id="293" r:id="rId22"/>
    <p:sldId id="294" r:id="rId23"/>
    <p:sldId id="272" r:id="rId24"/>
    <p:sldId id="273" r:id="rId25"/>
    <p:sldId id="274" r:id="rId26"/>
    <p:sldId id="275" r:id="rId27"/>
    <p:sldId id="279" r:id="rId28"/>
    <p:sldId id="276" r:id="rId29"/>
    <p:sldId id="278" r:id="rId30"/>
    <p:sldId id="277" r:id="rId31"/>
    <p:sldId id="280" r:id="rId32"/>
    <p:sldId id="281" r:id="rId33"/>
    <p:sldId id="287" r:id="rId34"/>
    <p:sldId id="282" r:id="rId35"/>
    <p:sldId id="283" r:id="rId36"/>
    <p:sldId id="284" r:id="rId37"/>
    <p:sldId id="285" r:id="rId38"/>
    <p:sldId id="286" r:id="rId39"/>
    <p:sldId id="288" r:id="rId40"/>
    <p:sldId id="295" r:id="rId41"/>
    <p:sldId id="296" r:id="rId42"/>
    <p:sldId id="300" r:id="rId43"/>
    <p:sldId id="297" r:id="rId44"/>
    <p:sldId id="298" r:id="rId45"/>
    <p:sldId id="299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79" d="100"/>
          <a:sy n="179" d="100"/>
        </p:scale>
        <p:origin x="-27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33C28F-1869-0C43-A669-BC84E78C9485}" type="datetimeFigureOut">
              <a:rPr lang="en-US" smtClean="0"/>
              <a:t>01/03/2013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0CA00-E515-5F49-B89C-7F06F83F2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72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C7C6-DF5D-DE41-B95B-A73A1370A8DA}" type="datetimeFigureOut">
              <a:rPr lang="en-US" smtClean="0"/>
              <a:t>01/03/2013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CF74-0F34-4C4C-81F2-88C851050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56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C7C6-DF5D-DE41-B95B-A73A1370A8DA}" type="datetimeFigureOut">
              <a:rPr lang="en-US" smtClean="0"/>
              <a:t>01/03/2013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CF74-0F34-4C4C-81F2-88C851050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52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C7C6-DF5D-DE41-B95B-A73A1370A8DA}" type="datetimeFigureOut">
              <a:rPr lang="en-US" smtClean="0"/>
              <a:t>01/03/2013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CF74-0F34-4C4C-81F2-88C851050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55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C7C6-DF5D-DE41-B95B-A73A1370A8DA}" type="datetimeFigureOut">
              <a:rPr lang="en-US" smtClean="0"/>
              <a:t>01/03/2013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CF74-0F34-4C4C-81F2-88C851050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52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C7C6-DF5D-DE41-B95B-A73A1370A8DA}" type="datetimeFigureOut">
              <a:rPr lang="en-US" smtClean="0"/>
              <a:t>01/03/2013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CF74-0F34-4C4C-81F2-88C851050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C7C6-DF5D-DE41-B95B-A73A1370A8DA}" type="datetimeFigureOut">
              <a:rPr lang="en-US" smtClean="0"/>
              <a:t>01/03/2013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CF74-0F34-4C4C-81F2-88C851050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12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C7C6-DF5D-DE41-B95B-A73A1370A8DA}" type="datetimeFigureOut">
              <a:rPr lang="en-US" smtClean="0"/>
              <a:t>01/03/2013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CF74-0F34-4C4C-81F2-88C851050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6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C7C6-DF5D-DE41-B95B-A73A1370A8DA}" type="datetimeFigureOut">
              <a:rPr lang="en-US" smtClean="0"/>
              <a:t>01/03/2013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CF74-0F34-4C4C-81F2-88C851050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47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C7C6-DF5D-DE41-B95B-A73A1370A8DA}" type="datetimeFigureOut">
              <a:rPr lang="en-US" smtClean="0"/>
              <a:t>01/03/2013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CF74-0F34-4C4C-81F2-88C851050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9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C7C6-DF5D-DE41-B95B-A73A1370A8DA}" type="datetimeFigureOut">
              <a:rPr lang="en-US" smtClean="0"/>
              <a:t>01/03/2013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CF74-0F34-4C4C-81F2-88C851050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92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C7C6-DF5D-DE41-B95B-A73A1370A8DA}" type="datetimeFigureOut">
              <a:rPr lang="en-US" smtClean="0"/>
              <a:t>01/03/2013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CF74-0F34-4C4C-81F2-88C851050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79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4C7C6-DF5D-DE41-B95B-A73A1370A8DA}" type="datetimeFigureOut">
              <a:rPr lang="en-US" smtClean="0"/>
              <a:t>01/03/2013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4CF74-0F34-4C4C-81F2-88C851050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3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1318" y="4413605"/>
            <a:ext cx="7772400" cy="73442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pple Chancery"/>
                <a:cs typeface="Apple Chancery"/>
              </a:rPr>
              <a:t>An infernal spark</a:t>
            </a:r>
            <a:endParaRPr lang="en-US" b="1" dirty="0">
              <a:latin typeface="Apple Chancery"/>
              <a:cs typeface="Apple Chancery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52100"/>
            <a:ext cx="6400800" cy="666138"/>
          </a:xfrm>
        </p:spPr>
        <p:txBody>
          <a:bodyPr/>
          <a:lstStyle/>
          <a:p>
            <a:r>
              <a:rPr lang="en-US" b="1" dirty="0" smtClean="0">
                <a:latin typeface="Baskerville Old Face"/>
                <a:cs typeface="Baskerville Old Face"/>
              </a:rPr>
              <a:t>Drink, addiction and disease</a:t>
            </a:r>
            <a:endParaRPr lang="en-US" b="1" dirty="0">
              <a:latin typeface="Baskerville Old Face"/>
              <a:cs typeface="Baskerville Old Fac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4603" y="5704301"/>
            <a:ext cx="47953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Baskerville Old Face"/>
                <a:cs typeface="Baskerville Old Face"/>
              </a:rPr>
              <a:t>Dr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askerville Old Face"/>
                <a:cs typeface="Baskerville Old Face"/>
              </a:rPr>
              <a:t> James Nicholls 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Baskerville Old Face"/>
                <a:cs typeface="Baskerville Old Face"/>
              </a:rPr>
              <a:t>Alcohol Research UK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Baskerville Old Face"/>
                <a:cs typeface="Baskerville Old Face"/>
              </a:rPr>
              <a:t>London School of Hygiene and Tropical Medicine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Baskerville Old Face"/>
              <a:cs typeface="Baskerville Old Face"/>
            </a:endParaRPr>
          </a:p>
        </p:txBody>
      </p:sp>
      <p:pic>
        <p:nvPicPr>
          <p:cNvPr id="5" name="Picture 4" descr="devils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53" y="312280"/>
            <a:ext cx="2838041" cy="3991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828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22 at 16.01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28" y="895201"/>
            <a:ext cx="3582631" cy="2394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473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22 at 16.02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62" y="2560690"/>
            <a:ext cx="3024995" cy="2986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324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21 at 14.25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183" y="1054810"/>
            <a:ext cx="2404855" cy="3658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0160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21 at 14.17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07" y="2276168"/>
            <a:ext cx="2390668" cy="3527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5376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21 at 14.16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55" y="534345"/>
            <a:ext cx="2490292" cy="3596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3103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21 at 14.15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159" y="1162847"/>
            <a:ext cx="2842757" cy="458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3663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22 at 11.02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1422400"/>
            <a:ext cx="33274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28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6188" y="2333624"/>
            <a:ext cx="1666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Baskerville"/>
                <a:cs typeface="Baskerville"/>
              </a:rPr>
              <a:t>Sin</a:t>
            </a:r>
            <a:endParaRPr lang="en-US" sz="7200" dirty="0">
              <a:latin typeface="Baskerville"/>
              <a:cs typeface="Baskervill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78438" y="2333624"/>
            <a:ext cx="3230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Baskerville"/>
                <a:cs typeface="Baskerville"/>
              </a:rPr>
              <a:t>Disease</a:t>
            </a:r>
            <a:endParaRPr lang="en-US" sz="7200" dirty="0">
              <a:latin typeface="Baskerville"/>
              <a:cs typeface="Baskerville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976563" y="3024188"/>
            <a:ext cx="1833562" cy="15875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72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il be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11" y="674688"/>
            <a:ext cx="3985832" cy="549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53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3-01 at 10.55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50" y="1739934"/>
            <a:ext cx="5387436" cy="306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45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21 at 15.43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63" y="827418"/>
            <a:ext cx="4216635" cy="2526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245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3855" y="1172783"/>
            <a:ext cx="7009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askerville"/>
                <a:cs typeface="Baskerville"/>
              </a:rPr>
              <a:t>To </a:t>
            </a:r>
            <a:r>
              <a:rPr lang="en-US" sz="3600" i="1" dirty="0" smtClean="0">
                <a:latin typeface="Baskerville"/>
                <a:cs typeface="Baskerville"/>
              </a:rPr>
              <a:t>addict yourself </a:t>
            </a:r>
            <a:r>
              <a:rPr lang="en-US" sz="3600" dirty="0" smtClean="0">
                <a:latin typeface="Baskerville"/>
                <a:cs typeface="Baskerville"/>
              </a:rPr>
              <a:t>to…</a:t>
            </a:r>
          </a:p>
          <a:p>
            <a:endParaRPr lang="en-US" sz="3600" dirty="0">
              <a:latin typeface="Baskerville"/>
              <a:cs typeface="Baskerville"/>
            </a:endParaRPr>
          </a:p>
        </p:txBody>
      </p:sp>
      <p:pic>
        <p:nvPicPr>
          <p:cNvPr id="4" name="Picture 3" descr="Screen shot 2013-03-01 at 11.11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51" y="2294530"/>
            <a:ext cx="5513007" cy="1350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6243" y="3767333"/>
            <a:ext cx="3469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Samuel Johnson, </a:t>
            </a:r>
            <a:r>
              <a:rPr lang="en-US" sz="1400" i="1" dirty="0" smtClean="0">
                <a:latin typeface="Baskerville"/>
                <a:cs typeface="Baskerville"/>
              </a:rPr>
              <a:t>A Dictionary of the English Language</a:t>
            </a:r>
            <a:r>
              <a:rPr lang="en-US" sz="1400" dirty="0" smtClean="0">
                <a:latin typeface="Baskerville"/>
                <a:cs typeface="Baskerville"/>
              </a:rPr>
              <a:t> (1756)</a:t>
            </a:r>
            <a:endParaRPr lang="en-US" sz="14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642840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3855" y="1172783"/>
            <a:ext cx="70091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askerville"/>
                <a:cs typeface="Baskerville"/>
              </a:rPr>
              <a:t>To </a:t>
            </a:r>
            <a:r>
              <a:rPr lang="en-US" sz="3600" i="1" dirty="0" smtClean="0">
                <a:latin typeface="Baskerville"/>
                <a:cs typeface="Baskerville"/>
              </a:rPr>
              <a:t>addict yourself </a:t>
            </a:r>
            <a:r>
              <a:rPr lang="en-US" sz="3600" dirty="0" smtClean="0">
                <a:latin typeface="Baskerville"/>
                <a:cs typeface="Baskerville"/>
              </a:rPr>
              <a:t>to…</a:t>
            </a:r>
          </a:p>
          <a:p>
            <a:endParaRPr lang="en-US" sz="3600" dirty="0">
              <a:latin typeface="Baskerville"/>
              <a:cs typeface="Baskerville"/>
            </a:endParaRPr>
          </a:p>
          <a:p>
            <a:r>
              <a:rPr lang="en-US" sz="3600" dirty="0" smtClean="0">
                <a:latin typeface="Baskerville"/>
                <a:cs typeface="Baskerville"/>
              </a:rPr>
              <a:t>To </a:t>
            </a:r>
            <a:r>
              <a:rPr lang="en-US" sz="3600" i="1" dirty="0" smtClean="0">
                <a:latin typeface="Baskerville"/>
                <a:cs typeface="Baskerville"/>
              </a:rPr>
              <a:t>become addicted</a:t>
            </a:r>
            <a:r>
              <a:rPr lang="en-US" sz="3600" dirty="0" smtClean="0">
                <a:latin typeface="Baskerville"/>
                <a:cs typeface="Baskerville"/>
              </a:rPr>
              <a:t>…</a:t>
            </a:r>
          </a:p>
          <a:p>
            <a:endParaRPr lang="en-US" sz="36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893553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3855" y="1172783"/>
            <a:ext cx="70091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askerville"/>
                <a:cs typeface="Baskerville"/>
              </a:rPr>
              <a:t>To </a:t>
            </a:r>
            <a:r>
              <a:rPr lang="en-US" sz="3600" i="1" dirty="0" smtClean="0">
                <a:latin typeface="Baskerville"/>
                <a:cs typeface="Baskerville"/>
              </a:rPr>
              <a:t>addict yourself </a:t>
            </a:r>
            <a:r>
              <a:rPr lang="en-US" sz="3600" dirty="0" smtClean="0">
                <a:latin typeface="Baskerville"/>
                <a:cs typeface="Baskerville"/>
              </a:rPr>
              <a:t>to…</a:t>
            </a:r>
          </a:p>
          <a:p>
            <a:endParaRPr lang="en-US" sz="3600" dirty="0">
              <a:latin typeface="Baskerville"/>
              <a:cs typeface="Baskerville"/>
            </a:endParaRPr>
          </a:p>
          <a:p>
            <a:r>
              <a:rPr lang="en-US" sz="3600" dirty="0" smtClean="0">
                <a:latin typeface="Baskerville"/>
                <a:cs typeface="Baskerville"/>
              </a:rPr>
              <a:t>To </a:t>
            </a:r>
            <a:r>
              <a:rPr lang="en-US" sz="3600" i="1" dirty="0" smtClean="0">
                <a:latin typeface="Baskerville"/>
                <a:cs typeface="Baskerville"/>
              </a:rPr>
              <a:t>become addicted</a:t>
            </a:r>
            <a:r>
              <a:rPr lang="en-US" sz="3600" dirty="0" smtClean="0">
                <a:latin typeface="Baskerville"/>
                <a:cs typeface="Baskerville"/>
              </a:rPr>
              <a:t>…</a:t>
            </a:r>
          </a:p>
          <a:p>
            <a:endParaRPr lang="en-US" sz="3600" dirty="0">
              <a:latin typeface="Baskerville"/>
              <a:cs typeface="Baskerville"/>
            </a:endParaRPr>
          </a:p>
          <a:p>
            <a:r>
              <a:rPr lang="en-US" sz="3600" dirty="0" smtClean="0">
                <a:latin typeface="Baskerville"/>
                <a:cs typeface="Baskerville"/>
              </a:rPr>
              <a:t>To become </a:t>
            </a:r>
            <a:r>
              <a:rPr lang="en-US" sz="3600" i="1" dirty="0" smtClean="0">
                <a:latin typeface="Baskerville"/>
                <a:cs typeface="Baskerville"/>
              </a:rPr>
              <a:t>an addict </a:t>
            </a:r>
            <a:r>
              <a:rPr lang="en-US" sz="3600" dirty="0" smtClean="0">
                <a:latin typeface="Baskerville"/>
                <a:cs typeface="Baskerville"/>
              </a:rPr>
              <a:t>…</a:t>
            </a:r>
            <a:endParaRPr lang="en-US" sz="36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893553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6188" y="2333624"/>
            <a:ext cx="1666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Baskerville"/>
                <a:cs typeface="Baskerville"/>
              </a:rPr>
              <a:t>Sin</a:t>
            </a:r>
            <a:endParaRPr lang="en-US" sz="7200" dirty="0">
              <a:latin typeface="Baskerville"/>
              <a:cs typeface="Baskervill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78438" y="2333624"/>
            <a:ext cx="3230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Baskerville"/>
                <a:cs typeface="Baskerville"/>
              </a:rPr>
              <a:t>Disease</a:t>
            </a:r>
            <a:endParaRPr lang="en-US" sz="7200" dirty="0">
              <a:latin typeface="Baskerville"/>
              <a:cs typeface="Baskerville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976563" y="3024188"/>
            <a:ext cx="1833562" cy="15875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772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22 at 13.24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0" y="1577347"/>
            <a:ext cx="2817930" cy="31546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997301" y="1866736"/>
            <a:ext cx="44345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Baskerville"/>
                <a:cs typeface="Baskerville"/>
              </a:rPr>
              <a:t>Drunkenness ‘</a:t>
            </a:r>
            <a:r>
              <a:rPr lang="en-US" sz="2000" dirty="0" smtClean="0">
                <a:latin typeface="Baskerville"/>
                <a:cs typeface="Baskerville"/>
              </a:rPr>
              <a:t>may </a:t>
            </a:r>
            <a:r>
              <a:rPr lang="en-US" sz="2000" dirty="0" smtClean="0">
                <a:latin typeface="Baskerville"/>
                <a:cs typeface="Baskerville"/>
              </a:rPr>
              <a:t>be properly said to be a disease or sickness; because it has the symptoms and diagnostics of an acute and great disease.’</a:t>
            </a:r>
          </a:p>
          <a:p>
            <a:endParaRPr lang="en-US" sz="2000" dirty="0" smtClean="0">
              <a:latin typeface="Baskerville"/>
              <a:cs typeface="Baskerville"/>
            </a:endParaRPr>
          </a:p>
          <a:p>
            <a:r>
              <a:rPr lang="en-US" sz="1400" dirty="0" err="1" smtClean="0">
                <a:latin typeface="Baskerville"/>
                <a:cs typeface="Baskerville"/>
              </a:rPr>
              <a:t>Everard</a:t>
            </a:r>
            <a:r>
              <a:rPr lang="en-US" sz="1400" dirty="0" smtClean="0">
                <a:latin typeface="Baskerville"/>
                <a:cs typeface="Baskerville"/>
              </a:rPr>
              <a:t> </a:t>
            </a:r>
            <a:r>
              <a:rPr lang="en-US" sz="1400" dirty="0" err="1" smtClean="0">
                <a:latin typeface="Baskerville"/>
                <a:cs typeface="Baskerville"/>
              </a:rPr>
              <a:t>Maynwaring</a:t>
            </a:r>
            <a:r>
              <a:rPr lang="en-US" sz="1400" dirty="0" smtClean="0">
                <a:latin typeface="Baskerville"/>
                <a:cs typeface="Baskerville"/>
              </a:rPr>
              <a:t> </a:t>
            </a:r>
            <a:r>
              <a:rPr lang="en-US" sz="1400" i="1" dirty="0" smtClean="0">
                <a:latin typeface="Baskerville"/>
                <a:cs typeface="Baskerville"/>
              </a:rPr>
              <a:t>The Methods and Means of Enjoying Health, </a:t>
            </a:r>
            <a:r>
              <a:rPr lang="en-US" sz="1400" i="1" dirty="0" err="1" smtClean="0">
                <a:latin typeface="Baskerville"/>
                <a:cs typeface="Baskerville"/>
              </a:rPr>
              <a:t>Vigour</a:t>
            </a:r>
            <a:r>
              <a:rPr lang="en-US" sz="1400" i="1" dirty="0" smtClean="0">
                <a:latin typeface="Baskerville"/>
                <a:cs typeface="Baskerville"/>
              </a:rPr>
              <a:t> and Long Life </a:t>
            </a:r>
            <a:r>
              <a:rPr lang="en-US" sz="1400" dirty="0" smtClean="0">
                <a:latin typeface="Baskerville"/>
                <a:cs typeface="Baskerville"/>
              </a:rPr>
              <a:t>(1683)</a:t>
            </a:r>
            <a:endParaRPr lang="en-US" sz="14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18793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22 at 13.33.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5" t="1328" r="1040" b="-1"/>
          <a:stretch/>
        </p:blipFill>
        <p:spPr>
          <a:xfrm>
            <a:off x="2956337" y="1249116"/>
            <a:ext cx="2428916" cy="3646648"/>
          </a:xfrm>
          <a:prstGeom prst="rect">
            <a:avLst/>
          </a:prstGeom>
        </p:spPr>
      </p:pic>
      <p:pic>
        <p:nvPicPr>
          <p:cNvPr id="3" name="Picture 2" descr="Screen shot 2013-02-22 at 13.30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98" y="2977061"/>
            <a:ext cx="1429110" cy="1688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809928" y="5051985"/>
            <a:ext cx="811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Apple Chancery"/>
                <a:cs typeface="Apple Chancery"/>
              </a:rPr>
              <a:t>?</a:t>
            </a:r>
            <a:endParaRPr lang="en-US" sz="8000" dirty="0"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3203718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22 at 13.37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69" y="1062021"/>
            <a:ext cx="6136888" cy="4488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087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rawli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40" y="1277851"/>
            <a:ext cx="2595873" cy="3653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4" descr="yo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87" y="1277851"/>
            <a:ext cx="2704782" cy="3649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4" descr="heywo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096" y="1281715"/>
            <a:ext cx="2068050" cy="3649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40049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22 at 14.06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85" y="1707125"/>
            <a:ext cx="2880928" cy="248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254072" y="1691770"/>
            <a:ext cx="4352463" cy="273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Lack of knowledge (as to physical harm)</a:t>
            </a: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Denial (‘their appetite so masters their Reason that they can choose to believe that which they would not have to be true’)</a:t>
            </a: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Social norms (the ‘custom of pledging’)</a:t>
            </a:r>
          </a:p>
          <a:p>
            <a:endParaRPr lang="en-US" dirty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Richard Baxter ‘Directions against drunkenness and all excesses of drink’ in the </a:t>
            </a:r>
            <a:r>
              <a:rPr lang="en-US" sz="1400" i="1" dirty="0" smtClean="0">
                <a:latin typeface="Baskerville"/>
                <a:cs typeface="Baskerville"/>
              </a:rPr>
              <a:t>Christian Directory</a:t>
            </a:r>
            <a:r>
              <a:rPr lang="en-US" sz="1400" dirty="0" smtClean="0">
                <a:latin typeface="Baskerville"/>
                <a:cs typeface="Baskerville"/>
              </a:rPr>
              <a:t> (1673)</a:t>
            </a:r>
            <a:endParaRPr lang="en-US" sz="14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844552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Picture 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3400"/>
            <a:ext cx="6781800" cy="4900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1447800" y="5715000"/>
            <a:ext cx="617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GB" sz="1800" dirty="0">
                <a:latin typeface="Baskerville"/>
                <a:cs typeface="Baskerville"/>
              </a:rPr>
              <a:t>William Hogarth, </a:t>
            </a:r>
            <a:r>
              <a:rPr lang="en-GB" sz="1800" i="1" dirty="0">
                <a:latin typeface="Baskerville"/>
                <a:cs typeface="Baskerville"/>
              </a:rPr>
              <a:t>A Midnight Modern Conversation </a:t>
            </a:r>
            <a:r>
              <a:rPr lang="en-GB" sz="1800" dirty="0">
                <a:latin typeface="Baskerville"/>
                <a:cs typeface="Baskerville"/>
              </a:rPr>
              <a:t>(1732/3)</a:t>
            </a:r>
          </a:p>
        </p:txBody>
      </p:sp>
    </p:spTree>
    <p:extLst>
      <p:ext uri="{BB962C8B-B14F-4D97-AF65-F5344CB8AC3E}">
        <p14:creationId xmlns:p14="http://schemas.microsoft.com/office/powerpoint/2010/main" val="2881655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21 at 15.46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214" y="3351798"/>
            <a:ext cx="2419866" cy="2430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67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22 at 14.16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29" y="1209053"/>
            <a:ext cx="2668316" cy="32600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601060" y="1283815"/>
            <a:ext cx="386544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‘The benefits a person who desires nothing but a clear head and strong intellectual faculties would reap by religiously drinking nothing but water are innumerable.’</a:t>
            </a:r>
          </a:p>
          <a:p>
            <a:endParaRPr lang="en-US" dirty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George </a:t>
            </a:r>
            <a:r>
              <a:rPr lang="en-US" sz="1400" dirty="0" err="1" smtClean="0">
                <a:latin typeface="Baskerville"/>
                <a:cs typeface="Baskerville"/>
              </a:rPr>
              <a:t>Cheyne</a:t>
            </a:r>
            <a:r>
              <a:rPr lang="en-US" sz="1400" dirty="0" smtClean="0">
                <a:latin typeface="Baskerville"/>
                <a:cs typeface="Baskerville"/>
              </a:rPr>
              <a:t>, </a:t>
            </a:r>
            <a:r>
              <a:rPr lang="en-US" sz="1400" i="1" dirty="0" smtClean="0">
                <a:latin typeface="Baskerville"/>
                <a:cs typeface="Baskerville"/>
              </a:rPr>
              <a:t>An Essay on the Regimen </a:t>
            </a:r>
            <a:r>
              <a:rPr lang="en-US" sz="1400" dirty="0" smtClean="0">
                <a:latin typeface="Baskerville"/>
                <a:cs typeface="Baskerville"/>
              </a:rPr>
              <a:t>(1740)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17021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26" descr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"/>
            <a:ext cx="449103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1027"/>
          <p:cNvSpPr txBox="1">
            <a:spLocks noChangeArrowheads="1"/>
          </p:cNvSpPr>
          <p:nvPr/>
        </p:nvSpPr>
        <p:spPr bwMode="auto">
          <a:xfrm>
            <a:off x="2286000" y="6172200"/>
            <a:ext cx="441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Baskerville"/>
                <a:cs typeface="Baskerville"/>
              </a:rPr>
              <a:t>William Hogarth, Gin Lane (1751)</a:t>
            </a:r>
            <a:endParaRPr lang="en-US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4136905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2"/>
          <p:cNvSpPr txBox="1">
            <a:spLocks noChangeArrowheads="1"/>
          </p:cNvSpPr>
          <p:nvPr/>
        </p:nvSpPr>
        <p:spPr bwMode="auto">
          <a:xfrm>
            <a:off x="676857" y="1003003"/>
            <a:ext cx="579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GB" sz="2000" dirty="0" smtClean="0">
                <a:latin typeface="Baskerville"/>
                <a:cs typeface="Baskerville"/>
              </a:rPr>
              <a:t>‘… A new kind of drunkenness, unknown to our ancestors, is lately sprung up amongst us …’</a:t>
            </a:r>
            <a:endParaRPr lang="en-GB" sz="2000" dirty="0">
              <a:latin typeface="Baskerville"/>
              <a:cs typeface="Baskerville"/>
            </a:endParaRPr>
          </a:p>
        </p:txBody>
      </p:sp>
      <p:sp>
        <p:nvSpPr>
          <p:cNvPr id="63491" name="Text Box 4"/>
          <p:cNvSpPr txBox="1">
            <a:spLocks noChangeArrowheads="1"/>
          </p:cNvSpPr>
          <p:nvPr/>
        </p:nvSpPr>
        <p:spPr bwMode="auto">
          <a:xfrm>
            <a:off x="762000" y="1779875"/>
            <a:ext cx="411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latin typeface="Baskerville"/>
                <a:cs typeface="Baskerville"/>
              </a:rPr>
              <a:t>Henry Fielding, </a:t>
            </a:r>
            <a:r>
              <a:rPr lang="en-US" sz="1400" i="1" dirty="0">
                <a:latin typeface="Baskerville"/>
                <a:cs typeface="Baskerville"/>
              </a:rPr>
              <a:t>An Inquiry into the Cause of the Late Increase in Robbers </a:t>
            </a:r>
            <a:r>
              <a:rPr lang="en-US" sz="1400" dirty="0">
                <a:latin typeface="Baskerville"/>
                <a:cs typeface="Baskerville"/>
              </a:rPr>
              <a:t>(1751)</a:t>
            </a:r>
            <a:endParaRPr lang="en-US" dirty="0">
              <a:latin typeface="Baskerville"/>
              <a:cs typeface="Baskerville"/>
            </a:endParaRPr>
          </a:p>
        </p:txBody>
      </p:sp>
      <p:pic>
        <p:nvPicPr>
          <p:cNvPr id="63492" name="Picture 4" descr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389" y="769101"/>
            <a:ext cx="2171516" cy="25784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 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2" y="3623781"/>
            <a:ext cx="2025650" cy="2438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92861" y="3845375"/>
            <a:ext cx="483186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As it is ‘extremely difficult for the unhappy habitual dram-drinkers to extricate themselves from this prevailing vice; so much more it becomes the duty of the governors of the nations to withhold from them so irresistible a temptation.’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56719" y="5462987"/>
            <a:ext cx="425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Stephen Hales, </a:t>
            </a:r>
            <a:r>
              <a:rPr lang="en-US" sz="1400" i="1" dirty="0" smtClean="0">
                <a:latin typeface="Baskerville"/>
                <a:cs typeface="Baskerville"/>
              </a:rPr>
              <a:t>A Friendly Admonition to the Drinkers of Gin, Brandy and Other Distilled Spirituous Liquors</a:t>
            </a:r>
            <a:r>
              <a:rPr lang="en-US" sz="1400" dirty="0" smtClean="0">
                <a:latin typeface="Baskerville"/>
                <a:cs typeface="Baskerville"/>
              </a:rPr>
              <a:t> (1751)</a:t>
            </a:r>
            <a:endParaRPr lang="en-US" sz="14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313980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13 at 12.42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21" y="2220670"/>
            <a:ext cx="3261051" cy="2142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17944" y="495532"/>
            <a:ext cx="460725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GB" sz="2000" dirty="0" smtClean="0">
                <a:latin typeface="Baskerville"/>
                <a:cs typeface="Baskerville"/>
              </a:rPr>
              <a:t>‘What </a:t>
            </a:r>
            <a:r>
              <a:rPr lang="en-GB" sz="2000" dirty="0">
                <a:latin typeface="Baskerville"/>
                <a:cs typeface="Baskerville"/>
              </a:rPr>
              <a:t>must become of the infant who is conceived in gin … Are these wretched infants … to become our future sailors and our future grenadiers</a:t>
            </a:r>
            <a:r>
              <a:rPr lang="en-GB" sz="2000" dirty="0" smtClean="0">
                <a:latin typeface="Baskerville"/>
                <a:cs typeface="Baskerville"/>
              </a:rPr>
              <a:t>.’</a:t>
            </a:r>
            <a:endParaRPr lang="en-GB" sz="2000" dirty="0">
              <a:latin typeface="Baskerville"/>
              <a:cs typeface="Baskerville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082576" y="1498604"/>
            <a:ext cx="411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latin typeface="Baskerville"/>
                <a:cs typeface="Baskerville"/>
              </a:rPr>
              <a:t>Henry Fielding, </a:t>
            </a:r>
            <a:r>
              <a:rPr lang="en-US" sz="1400" i="1" dirty="0">
                <a:latin typeface="Baskerville"/>
                <a:cs typeface="Baskerville"/>
              </a:rPr>
              <a:t>An Inquiry into the Cause of the Late Increase in Robbers </a:t>
            </a:r>
            <a:r>
              <a:rPr lang="en-US" sz="1400" dirty="0">
                <a:latin typeface="Baskerville"/>
                <a:cs typeface="Baskerville"/>
              </a:rPr>
              <a:t>(1751)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58576" y="4677589"/>
            <a:ext cx="5638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2000" dirty="0">
                <a:latin typeface="Baskerville"/>
                <a:cs typeface="Baskerville"/>
              </a:rPr>
              <a:t>‘</a:t>
            </a:r>
            <a:r>
              <a:rPr lang="en-US" sz="2000" dirty="0">
                <a:latin typeface="Baskerville"/>
                <a:cs typeface="Baskerville"/>
              </a:rPr>
              <a:t>But now our common people are so infatuated with Geneva, that … in less than an age, we may expect a fine spindle-shank</a:t>
            </a:r>
            <a:r>
              <a:rPr lang="ja-JP" altLang="en-US" sz="2000" dirty="0">
                <a:latin typeface="Baskerville"/>
                <a:cs typeface="Baskerville"/>
              </a:rPr>
              <a:t>’</a:t>
            </a:r>
            <a:r>
              <a:rPr lang="en-US" sz="2000" dirty="0">
                <a:latin typeface="Baskerville"/>
                <a:cs typeface="Baskerville"/>
              </a:rPr>
              <a:t>d generation.</a:t>
            </a:r>
            <a:r>
              <a:rPr lang="ja-JP" altLang="en-US" sz="2000" dirty="0">
                <a:latin typeface="Baskerville"/>
                <a:cs typeface="Baskerville"/>
              </a:rPr>
              <a:t>’</a:t>
            </a:r>
            <a:endParaRPr lang="en-US" sz="2000" dirty="0">
              <a:latin typeface="Baskerville"/>
              <a:cs typeface="Baskerville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58576" y="5684501"/>
            <a:ext cx="3048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latin typeface="Baskerville"/>
                <a:cs typeface="Baskerville"/>
              </a:rPr>
              <a:t>Daniel Defoe, </a:t>
            </a:r>
            <a:r>
              <a:rPr lang="en-US" sz="1400" i="1" dirty="0">
                <a:latin typeface="Baskerville"/>
                <a:cs typeface="Baskerville"/>
              </a:rPr>
              <a:t>Augusta </a:t>
            </a:r>
            <a:r>
              <a:rPr lang="en-US" sz="1400" i="1" dirty="0" err="1">
                <a:latin typeface="Baskerville"/>
                <a:cs typeface="Baskerville"/>
              </a:rPr>
              <a:t>Triumphans</a:t>
            </a:r>
            <a:r>
              <a:rPr lang="en-US" sz="1400" i="1" dirty="0">
                <a:latin typeface="Baskerville"/>
                <a:cs typeface="Baskerville"/>
              </a:rPr>
              <a:t> </a:t>
            </a:r>
            <a:r>
              <a:rPr lang="en-US" sz="1400" dirty="0">
                <a:latin typeface="Baskerville"/>
                <a:cs typeface="Baskerville"/>
              </a:rPr>
              <a:t>(1728)</a:t>
            </a:r>
            <a:endParaRPr lang="en-US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424588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2" y="1000984"/>
            <a:ext cx="2530801" cy="4256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Picture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510" y="1006233"/>
            <a:ext cx="2634563" cy="4253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Picture 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639" y="1000984"/>
            <a:ext cx="2389946" cy="4253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7105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22 at 14.50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0" y="1558538"/>
            <a:ext cx="2233948" cy="2551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796048" y="2005527"/>
            <a:ext cx="3705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Baskerville"/>
                <a:cs typeface="Baskerville"/>
              </a:rPr>
              <a:t>‘…this fascinating poison…’</a:t>
            </a:r>
          </a:p>
          <a:p>
            <a:endParaRPr lang="en-US" dirty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John </a:t>
            </a:r>
            <a:r>
              <a:rPr lang="en-US" sz="1400" dirty="0" err="1" smtClean="0">
                <a:latin typeface="Baskerville"/>
                <a:cs typeface="Baskerville"/>
              </a:rPr>
              <a:t>Coakley</a:t>
            </a:r>
            <a:r>
              <a:rPr lang="en-US" sz="1400" dirty="0" smtClean="0">
                <a:latin typeface="Baskerville"/>
                <a:cs typeface="Baskerville"/>
              </a:rPr>
              <a:t> </a:t>
            </a:r>
            <a:r>
              <a:rPr lang="en-US" sz="1400" dirty="0" err="1" smtClean="0">
                <a:latin typeface="Baskerville"/>
                <a:cs typeface="Baskerville"/>
              </a:rPr>
              <a:t>Lettsom</a:t>
            </a:r>
            <a:r>
              <a:rPr lang="en-US" sz="1400" dirty="0" smtClean="0">
                <a:latin typeface="Baskerville"/>
                <a:cs typeface="Baskerville"/>
              </a:rPr>
              <a:t>, </a:t>
            </a:r>
            <a:r>
              <a:rPr lang="en-US" sz="1400" i="1" dirty="0" smtClean="0">
                <a:latin typeface="Baskerville"/>
                <a:cs typeface="Baskerville"/>
              </a:rPr>
              <a:t>Hints Respecting the Effects of Hard Drinking </a:t>
            </a:r>
            <a:r>
              <a:rPr lang="en-US" sz="1400" dirty="0" smtClean="0">
                <a:latin typeface="Baskerville"/>
                <a:cs typeface="Baskerville"/>
              </a:rPr>
              <a:t>(1787)</a:t>
            </a:r>
            <a:endParaRPr lang="en-US" sz="14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939433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0120" y="1797341"/>
            <a:ext cx="598901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Baskerville"/>
                <a:cs typeface="Baskerville"/>
              </a:rPr>
              <a:t>‘The sober person knows nothing of the </a:t>
            </a:r>
            <a:r>
              <a:rPr lang="en-US" sz="2000" dirty="0" err="1" smtClean="0">
                <a:latin typeface="Baskerville"/>
                <a:cs typeface="Baskerville"/>
              </a:rPr>
              <a:t>peturbation</a:t>
            </a:r>
            <a:r>
              <a:rPr lang="en-US" sz="2000" dirty="0" smtClean="0">
                <a:latin typeface="Baskerville"/>
                <a:cs typeface="Baskerville"/>
              </a:rPr>
              <a:t>, tumult and darkness of an intemperate man’s soul, and is a stranger to those craving, impetuous and ungovernable passions, that tyrannize over him. [He is the victim] of an infernal spark which is absolutely inextinguishable.’</a:t>
            </a:r>
          </a:p>
          <a:p>
            <a:endParaRPr lang="en-US" dirty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Edward Harwood, </a:t>
            </a:r>
            <a:r>
              <a:rPr lang="en-US" sz="1400" i="1" dirty="0" smtClean="0">
                <a:latin typeface="Baskerville"/>
                <a:cs typeface="Baskerville"/>
              </a:rPr>
              <a:t>Of Temperance and Intemperance: Their Effects on the Body and Mind </a:t>
            </a:r>
            <a:r>
              <a:rPr lang="en-US" sz="1400" dirty="0" smtClean="0">
                <a:latin typeface="Baskerville"/>
                <a:cs typeface="Baskerville"/>
              </a:rPr>
              <a:t>(1774)</a:t>
            </a:r>
            <a:endParaRPr lang="en-US" sz="14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4292470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s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660400"/>
            <a:ext cx="1838093" cy="2089150"/>
          </a:xfrm>
          <a:prstGeom prst="rect">
            <a:avLst/>
          </a:prstGeom>
        </p:spPr>
      </p:pic>
      <p:pic>
        <p:nvPicPr>
          <p:cNvPr id="3" name="Picture 2" descr="Screen shot 2012-03-21 at 11.33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28" y="244475"/>
            <a:ext cx="3857572" cy="62675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000" y="3048000"/>
            <a:ext cx="2397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Benjamin Rush, the ‘Moral Thermometer’, </a:t>
            </a:r>
            <a:r>
              <a:rPr lang="en-US" sz="1200" dirty="0" smtClean="0">
                <a:latin typeface="Baskerville"/>
                <a:cs typeface="Baskerville"/>
              </a:rPr>
              <a:t>from </a:t>
            </a:r>
          </a:p>
          <a:p>
            <a:r>
              <a:rPr lang="en-US" sz="1200" i="1" dirty="0" smtClean="0">
                <a:latin typeface="Baskerville"/>
                <a:cs typeface="Baskerville"/>
              </a:rPr>
              <a:t>An Inquiry into the Effects of Spirituous Liquors upon the Human Body (1784)</a:t>
            </a:r>
            <a:endParaRPr lang="en-US" sz="1200" i="1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757198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22 at 15.09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76" y="1205051"/>
            <a:ext cx="2915200" cy="3472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018120" y="1603034"/>
            <a:ext cx="435122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Baskerville"/>
                <a:cs typeface="Baskerville"/>
              </a:rPr>
              <a:t>‘In medical language I consider drunkenness to be, strictly speaking, a disease. [The] habit of drunkenness is a disease of the mind … produced by a remote cause.’</a:t>
            </a:r>
          </a:p>
          <a:p>
            <a:endParaRPr lang="en-US" dirty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Thomas Trotter, </a:t>
            </a:r>
            <a:r>
              <a:rPr lang="en-US" sz="1400" i="1" dirty="0" smtClean="0">
                <a:latin typeface="Baskerville"/>
                <a:cs typeface="Baskerville"/>
              </a:rPr>
              <a:t>An Essay Medical, Philosophical and Chemical on Drunkenness and its Effects on the Human Body </a:t>
            </a:r>
            <a:r>
              <a:rPr lang="en-US" sz="1400" dirty="0" smtClean="0">
                <a:latin typeface="Baskerville"/>
                <a:cs typeface="Baskerville"/>
              </a:rPr>
              <a:t>(1804)</a:t>
            </a:r>
            <a:endParaRPr lang="en-US" sz="14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841389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22 at 15.47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14" y="1311573"/>
            <a:ext cx="2496237" cy="3150467"/>
          </a:xfrm>
          <a:prstGeom prst="rect">
            <a:avLst/>
          </a:prstGeom>
        </p:spPr>
      </p:pic>
      <p:pic>
        <p:nvPicPr>
          <p:cNvPr id="3" name="Picture 2" descr="Screen shot 2013-02-22 at 15.50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91" y="1313371"/>
            <a:ext cx="2672582" cy="31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46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21 at 15.48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629" y="2519051"/>
            <a:ext cx="3816129" cy="2114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9066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3-01 at 12.44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56" y="1120978"/>
            <a:ext cx="2723237" cy="39917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5243" y="1645991"/>
            <a:ext cx="411524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Inebriety is ‘a true disease, as unmistakably a disease as is gout, or epilepsy, or insanity.’</a:t>
            </a:r>
          </a:p>
          <a:p>
            <a:endParaRPr lang="en-US" dirty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‘In my humble opinion it is sometimes all four [sin, vice, crime and disease] but oftener a disease than  anything else, and even when anything else, generally a disease as well.’</a:t>
            </a:r>
          </a:p>
          <a:p>
            <a:endParaRPr lang="en-US" dirty="0">
              <a:latin typeface="Baskerville"/>
              <a:cs typeface="Baskerville"/>
            </a:endParaRPr>
          </a:p>
          <a:p>
            <a:r>
              <a:rPr lang="en-US" sz="1600" dirty="0" smtClean="0">
                <a:latin typeface="Baskerville"/>
                <a:cs typeface="Baskerville"/>
              </a:rPr>
              <a:t>Norman Kerr, </a:t>
            </a:r>
            <a:r>
              <a:rPr lang="en-US" sz="1600" i="1" dirty="0" smtClean="0">
                <a:latin typeface="Baskerville"/>
                <a:cs typeface="Baskerville"/>
              </a:rPr>
              <a:t>President’s Inaugural Address to the Society for the Study and Cure of Inebriety </a:t>
            </a:r>
            <a:r>
              <a:rPr lang="en-US" sz="1600" dirty="0" smtClean="0">
                <a:latin typeface="Baskerville"/>
                <a:cs typeface="Baskerville"/>
              </a:rPr>
              <a:t>(1884) </a:t>
            </a:r>
            <a:endParaRPr lang="en-US" sz="16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787639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vils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393" y="560488"/>
            <a:ext cx="3937434" cy="5538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759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3-01 at 16.39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74" y="1234491"/>
            <a:ext cx="2756638" cy="3771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767575" y="1482811"/>
            <a:ext cx="470414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Baskerville"/>
                <a:cs typeface="Baskerville"/>
              </a:rPr>
              <a:t>There is ‘a deliberate injustice and inhumanity in … permitting a man to expose himself to the penalties of law, when it has long been apparent that he has not the power to govern his own will and reason.’</a:t>
            </a:r>
          </a:p>
          <a:p>
            <a:endParaRPr lang="en-US" dirty="0">
              <a:latin typeface="Baskerville"/>
              <a:cs typeface="Baskerville"/>
            </a:endParaRPr>
          </a:p>
          <a:p>
            <a:r>
              <a:rPr lang="en-US" sz="1600" dirty="0" smtClean="0">
                <a:latin typeface="Baskerville"/>
                <a:cs typeface="Baskerville"/>
              </a:rPr>
              <a:t>Alexander </a:t>
            </a:r>
            <a:r>
              <a:rPr lang="en-US" sz="1600" dirty="0" err="1" smtClean="0">
                <a:latin typeface="Baskerville"/>
                <a:cs typeface="Baskerville"/>
              </a:rPr>
              <a:t>Peddie</a:t>
            </a:r>
            <a:r>
              <a:rPr lang="en-US" sz="1600" dirty="0" smtClean="0">
                <a:latin typeface="Baskerville"/>
                <a:cs typeface="Baskerville"/>
              </a:rPr>
              <a:t>, </a:t>
            </a:r>
            <a:r>
              <a:rPr lang="en-US" sz="1600" i="1" dirty="0" smtClean="0">
                <a:latin typeface="Baskerville"/>
                <a:cs typeface="Baskerville"/>
              </a:rPr>
              <a:t>The Necessity for Some Legislative Arrangements for the Treatment of Dipsomania, or the Drinking Insanity </a:t>
            </a:r>
            <a:r>
              <a:rPr lang="en-US" sz="1600" dirty="0" smtClean="0">
                <a:latin typeface="Baskerville"/>
                <a:cs typeface="Baskerville"/>
              </a:rPr>
              <a:t>(1858)</a:t>
            </a:r>
            <a:endParaRPr lang="en-US" sz="16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79404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3-01 at 15.20.07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313">
            <a:off x="2533003" y="655823"/>
            <a:ext cx="4069282" cy="5428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72502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3-01 at 15.37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23" y="766237"/>
            <a:ext cx="7058680" cy="51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7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1621" y="2114247"/>
            <a:ext cx="62367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Baskerville"/>
                <a:cs typeface="Baskerville"/>
              </a:rPr>
              <a:t>Thank you</a:t>
            </a:r>
            <a:endParaRPr lang="en-US" sz="66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316245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3-01 at 10.32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7067">
            <a:off x="1536700" y="2603500"/>
            <a:ext cx="3167449" cy="856606"/>
          </a:xfrm>
          <a:prstGeom prst="rect">
            <a:avLst/>
          </a:prstGeom>
        </p:spPr>
      </p:pic>
      <p:pic>
        <p:nvPicPr>
          <p:cNvPr id="3" name="Picture 2" descr="Screen shot 2013-03-01 at 10.30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9884">
            <a:off x="5181871" y="673302"/>
            <a:ext cx="2977663" cy="1342731"/>
          </a:xfrm>
          <a:prstGeom prst="rect">
            <a:avLst/>
          </a:prstGeom>
        </p:spPr>
      </p:pic>
      <p:pic>
        <p:nvPicPr>
          <p:cNvPr id="4" name="Picture 3" descr="Screen shot 2013-03-01 at 10.29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06">
            <a:off x="590162" y="4808620"/>
            <a:ext cx="3418653" cy="956793"/>
          </a:xfrm>
          <a:prstGeom prst="rect">
            <a:avLst/>
          </a:prstGeom>
        </p:spPr>
      </p:pic>
      <p:pic>
        <p:nvPicPr>
          <p:cNvPr id="5" name="Picture 4" descr="Screen shot 2013-03-01 at 10.28.5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360">
            <a:off x="5110064" y="3547290"/>
            <a:ext cx="3448290" cy="744364"/>
          </a:xfrm>
          <a:prstGeom prst="rect">
            <a:avLst/>
          </a:prstGeom>
        </p:spPr>
      </p:pic>
      <p:pic>
        <p:nvPicPr>
          <p:cNvPr id="6" name="Picture 5" descr="Screen shot 2013-03-01 at 10.28.0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3398">
            <a:off x="245833" y="1159860"/>
            <a:ext cx="3307478" cy="856173"/>
          </a:xfrm>
          <a:prstGeom prst="rect">
            <a:avLst/>
          </a:prstGeom>
        </p:spPr>
      </p:pic>
      <p:pic>
        <p:nvPicPr>
          <p:cNvPr id="7" name="Picture 6" descr="Screen shot 2013-03-01 at 10.26.5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337">
            <a:off x="4725976" y="5143617"/>
            <a:ext cx="2873166" cy="98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72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"/>
                            </p:stCondLst>
                            <p:childTnLst>
                              <p:par>
                                <p:cTn id="3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900"/>
                            </p:stCondLst>
                            <p:childTnLst>
                              <p:par>
                                <p:cTn id="4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21 at 14.14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30" y="999293"/>
            <a:ext cx="2491851" cy="372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7070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21 at 14.14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311" y="2061043"/>
            <a:ext cx="2118174" cy="3298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7194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21 at 14.15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642" y="2859090"/>
            <a:ext cx="2329221" cy="3568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8470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21 at 14.17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409" y="530494"/>
            <a:ext cx="2232818" cy="3371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0604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4837</TotalTime>
  <Words>745</Words>
  <Application>Microsoft Macintosh PowerPoint</Application>
  <PresentationFormat>On-screen Show (4:3)</PresentationFormat>
  <Paragraphs>63</Paragraphs>
  <Slides>45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An infernal spark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infernal spark</dc:title>
  <dc:creator>James Nicholls</dc:creator>
  <cp:lastModifiedBy>James Nicholls</cp:lastModifiedBy>
  <cp:revision>44</cp:revision>
  <dcterms:created xsi:type="dcterms:W3CDTF">2013-02-21T15:31:21Z</dcterms:created>
  <dcterms:modified xsi:type="dcterms:W3CDTF">2013-03-03T17:58:40Z</dcterms:modified>
</cp:coreProperties>
</file>