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79" r:id="rId4"/>
    <p:sldId id="280" r:id="rId5"/>
    <p:sldId id="281" r:id="rId6"/>
    <p:sldId id="282" r:id="rId7"/>
    <p:sldId id="283" r:id="rId8"/>
    <p:sldId id="287" r:id="rId9"/>
    <p:sldId id="286" r:id="rId10"/>
    <p:sldId id="284" r:id="rId11"/>
    <p:sldId id="288" r:id="rId12"/>
    <p:sldId id="289" r:id="rId13"/>
    <p:sldId id="290" r:id="rId14"/>
    <p:sldId id="291" r:id="rId15"/>
    <p:sldId id="292" r:id="rId16"/>
    <p:sldId id="293" r:id="rId17"/>
    <p:sldId id="294" r:id="rId18"/>
    <p:sldId id="295" r:id="rId19"/>
    <p:sldId id="26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398" y="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1D81A63-A9AD-42B5-9C26-2FC383170545}" type="datetimeFigureOut">
              <a:rPr lang="en-GB" smtClean="0"/>
              <a:t>22/03/2016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4221711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D81A63-A9AD-42B5-9C26-2FC383170545}" type="datetimeFigureOut">
              <a:rPr lang="en-GB" smtClean="0"/>
              <a:t>22/03/2016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2965233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D81A63-A9AD-42B5-9C26-2FC383170545}" type="datetimeFigureOut">
              <a:rPr lang="en-GB" smtClean="0"/>
              <a:t>22/03/2016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3799019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D81A63-A9AD-42B5-9C26-2FC383170545}" type="datetimeFigureOut">
              <a:rPr lang="en-GB" smtClean="0"/>
              <a:t>22/03/2016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1792107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D81A63-A9AD-42B5-9C26-2FC383170545}" type="datetimeFigureOut">
              <a:rPr lang="en-GB" smtClean="0"/>
              <a:t>22/03/2016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2846521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1D81A63-A9AD-42B5-9C26-2FC383170545}" type="datetimeFigureOut">
              <a:rPr lang="en-GB" smtClean="0"/>
              <a:t>22/03/2016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1849749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1D81A63-A9AD-42B5-9C26-2FC383170545}" type="datetimeFigureOut">
              <a:rPr lang="en-GB" smtClean="0"/>
              <a:t>22/03/2016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563717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1D81A63-A9AD-42B5-9C26-2FC383170545}" type="datetimeFigureOut">
              <a:rPr lang="en-GB" smtClean="0"/>
              <a:t>22/03/2016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3278481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D81A63-A9AD-42B5-9C26-2FC383170545}" type="datetimeFigureOut">
              <a:rPr lang="en-GB" smtClean="0"/>
              <a:t>22/03/2016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102060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D81A63-A9AD-42B5-9C26-2FC383170545}" type="datetimeFigureOut">
              <a:rPr lang="en-GB" smtClean="0"/>
              <a:t>22/03/2016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21018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D81A63-A9AD-42B5-9C26-2FC383170545}" type="datetimeFigureOut">
              <a:rPr lang="en-GB" smtClean="0"/>
              <a:t>22/03/2016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2775650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81A63-A9AD-42B5-9C26-2FC383170545}" type="datetimeFigureOut">
              <a:rPr lang="en-GB" smtClean="0"/>
              <a:t>22/03/2016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A4D3C-CD02-4DC3-93A4-5AA2704ABFC3}" type="slidenum">
              <a:rPr lang="en-GB" smtClean="0"/>
              <a:t>‹#›</a:t>
            </a:fld>
            <a:endParaRPr lang="en-GB"/>
          </a:p>
        </p:txBody>
      </p:sp>
    </p:spTree>
    <p:extLst>
      <p:ext uri="{BB962C8B-B14F-4D97-AF65-F5344CB8AC3E}">
        <p14:creationId xmlns:p14="http://schemas.microsoft.com/office/powerpoint/2010/main" val="1433260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692696"/>
            <a:ext cx="7920880" cy="3384375"/>
          </a:xfrm>
        </p:spPr>
        <p:txBody>
          <a:bodyPr>
            <a:normAutofit fontScale="90000"/>
          </a:bodyPr>
          <a:lstStyle/>
          <a:p>
            <a:r>
              <a:rPr lang="en-GB" sz="4000" dirty="0" smtClean="0"/>
              <a:t>Gresham College</a:t>
            </a:r>
            <a:br>
              <a:rPr lang="en-GB" sz="4000" dirty="0" smtClean="0"/>
            </a:br>
            <a:r>
              <a:rPr lang="en-GB" sz="4000" dirty="0" smtClean="0"/>
              <a:t>Divinity Lecture 5</a:t>
            </a:r>
            <a:br>
              <a:rPr lang="en-GB" sz="4000" dirty="0" smtClean="0"/>
            </a:br>
            <a:r>
              <a:rPr lang="en-GB" dirty="0"/>
              <a:t/>
            </a:r>
            <a:br>
              <a:rPr lang="en-GB" dirty="0"/>
            </a:br>
            <a:r>
              <a:rPr lang="en-GB" dirty="0"/>
              <a:t>Religion, Morality and </a:t>
            </a:r>
            <a:r>
              <a:rPr lang="en-GB" dirty="0" smtClean="0"/>
              <a:t>Meaning:</a:t>
            </a:r>
            <a:br>
              <a:rPr lang="en-GB" dirty="0" smtClean="0"/>
            </a:br>
            <a:r>
              <a:rPr lang="en-GB" dirty="0" smtClean="0"/>
              <a:t>How </a:t>
            </a:r>
            <a:r>
              <a:rPr lang="en-GB" dirty="0"/>
              <a:t>do we know what’s right</a:t>
            </a:r>
            <a:r>
              <a:rPr lang="en-GB" dirty="0" smtClean="0"/>
              <a:t>?</a:t>
            </a:r>
            <a:r>
              <a:rPr lang="en-GB" dirty="0"/>
              <a:t/>
            </a:r>
            <a:br>
              <a:rPr lang="en-GB" dirty="0"/>
            </a:br>
            <a:endParaRPr lang="en-GB" dirty="0" smtClean="0"/>
          </a:p>
        </p:txBody>
      </p:sp>
      <p:sp>
        <p:nvSpPr>
          <p:cNvPr id="3" name="Subtitle 2"/>
          <p:cNvSpPr>
            <a:spLocks noGrp="1"/>
          </p:cNvSpPr>
          <p:nvPr>
            <p:ph type="subTitle" idx="1"/>
          </p:nvPr>
        </p:nvSpPr>
        <p:spPr/>
        <p:txBody>
          <a:bodyPr/>
          <a:lstStyle/>
          <a:p>
            <a:endParaRPr lang="en-GB" dirty="0" smtClean="0">
              <a:solidFill>
                <a:schemeClr val="tx1"/>
              </a:solidFill>
            </a:endParaRPr>
          </a:p>
          <a:p>
            <a:endParaRPr lang="en-GB" dirty="0">
              <a:solidFill>
                <a:schemeClr val="tx1"/>
              </a:solidFill>
            </a:endParaRPr>
          </a:p>
          <a:p>
            <a:r>
              <a:rPr lang="en-GB" dirty="0" smtClean="0">
                <a:solidFill>
                  <a:schemeClr val="tx1"/>
                </a:solidFill>
              </a:rPr>
              <a:t>Professor </a:t>
            </a:r>
            <a:r>
              <a:rPr lang="en-GB" dirty="0" err="1" smtClean="0">
                <a:solidFill>
                  <a:schemeClr val="tx1"/>
                </a:solidFill>
              </a:rPr>
              <a:t>Alister</a:t>
            </a:r>
            <a:r>
              <a:rPr lang="en-GB" dirty="0" smtClean="0">
                <a:solidFill>
                  <a:schemeClr val="tx1"/>
                </a:solidFill>
              </a:rPr>
              <a:t> McGrath</a:t>
            </a:r>
            <a:endParaRPr lang="en-GB" dirty="0">
              <a:solidFill>
                <a:schemeClr val="tx1"/>
              </a:solidFill>
            </a:endParaRPr>
          </a:p>
        </p:txBody>
      </p:sp>
    </p:spTree>
    <p:extLst>
      <p:ext uri="{BB962C8B-B14F-4D97-AF65-F5344CB8AC3E}">
        <p14:creationId xmlns:p14="http://schemas.microsoft.com/office/powerpoint/2010/main" val="828441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Alex Rosenberg</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a:t>
            </a:r>
            <a:r>
              <a:rPr lang="en-GB" dirty="0"/>
              <a:t>We have to be nihilists about the purpose of things in general, about the purpose of biological life in particular, and the purpose of life in general.”</a:t>
            </a:r>
            <a:endParaRPr lang="en-GB" dirty="0"/>
          </a:p>
        </p:txBody>
      </p:sp>
    </p:spTree>
    <p:extLst>
      <p:ext uri="{BB962C8B-B14F-4D97-AF65-F5344CB8AC3E}">
        <p14:creationId xmlns:p14="http://schemas.microsoft.com/office/powerpoint/2010/main" val="17550215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Alex Rosenberg</a:t>
            </a:r>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“Ultimately</a:t>
            </a:r>
            <a:r>
              <a:rPr lang="en-GB" dirty="0"/>
              <a:t>, science and scientism are going to make us give up as illusory the very thing conscious experience screams out at us loudest and longest: the notion that when we think, our thoughts are about anything at all, inside or outside of our minds</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41256183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Iris Murdoch</a:t>
            </a:r>
            <a:br>
              <a:rPr lang="en-GB" dirty="0" smtClean="0"/>
            </a:br>
            <a:r>
              <a:rPr lang="en-GB" dirty="0" smtClean="0"/>
              <a:t>(1919-99)</a:t>
            </a:r>
            <a:endParaRPr lang="en-GB" dirty="0"/>
          </a:p>
        </p:txBody>
      </p:sp>
      <p:sp>
        <p:nvSpPr>
          <p:cNvPr id="3" name="Content Placeholder 2"/>
          <p:cNvSpPr>
            <a:spLocks noGrp="1"/>
          </p:cNvSpPr>
          <p:nvPr>
            <p:ph idx="1"/>
          </p:nvPr>
        </p:nvSpPr>
        <p:spPr/>
        <p:txBody>
          <a:bodyPr>
            <a:normAutofit/>
          </a:bodyPr>
          <a:lstStyle/>
          <a:p>
            <a:pPr marL="0" indent="0">
              <a:buNone/>
            </a:pPr>
            <a:endParaRPr lang="en-GB" dirty="0" smtClean="0"/>
          </a:p>
          <a:p>
            <a:pPr marL="0" indent="0">
              <a:buNone/>
            </a:pPr>
            <a:r>
              <a:rPr lang="en-GB" dirty="0" smtClean="0"/>
              <a:t>“One </a:t>
            </a:r>
            <a:r>
              <a:rPr lang="en-GB" dirty="0"/>
              <a:t>of the main problems of moral philosophy might be formulated thus: are there any techniques for the purification and reorientation of an energy which is naturally selfish, in such a way that when moments of choice arrive we shall be sure of acting rightly</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42557626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Iris Murdoch</a:t>
            </a:r>
            <a:endParaRPr lang="en-GB" dirty="0"/>
          </a:p>
        </p:txBody>
      </p:sp>
      <p:sp>
        <p:nvSpPr>
          <p:cNvPr id="3" name="Content Placeholder 2"/>
          <p:cNvSpPr>
            <a:spLocks noGrp="1"/>
          </p:cNvSpPr>
          <p:nvPr>
            <p:ph idx="1"/>
          </p:nvPr>
        </p:nvSpPr>
        <p:spPr/>
        <p:txBody>
          <a:bodyPr/>
          <a:lstStyle/>
          <a:p>
            <a:pPr marL="0" indent="0">
              <a:buNone/>
            </a:pPr>
            <a:r>
              <a:rPr lang="en-GB" dirty="0" smtClean="0"/>
              <a:t>On the </a:t>
            </a:r>
            <a:r>
              <a:rPr lang="en-GB" dirty="0"/>
              <a:t>term “good”: </a:t>
            </a:r>
            <a:endParaRPr lang="en-GB" dirty="0" smtClean="0"/>
          </a:p>
          <a:p>
            <a:pPr marL="0" indent="0">
              <a:buNone/>
            </a:pPr>
            <a:endParaRPr lang="en-GB" dirty="0" smtClean="0"/>
          </a:p>
          <a:p>
            <a:pPr marL="0" indent="0">
              <a:buNone/>
            </a:pPr>
            <a:r>
              <a:rPr lang="en-GB" dirty="0" smtClean="0"/>
              <a:t>“</a:t>
            </a:r>
            <a:r>
              <a:rPr lang="en-GB" dirty="0"/>
              <a:t>T</a:t>
            </a:r>
            <a:r>
              <a:rPr lang="en-GB" dirty="0" smtClean="0"/>
              <a:t>he</a:t>
            </a:r>
            <a:r>
              <a:rPr lang="en-GB" b="1" dirty="0" smtClean="0"/>
              <a:t> </a:t>
            </a:r>
            <a:r>
              <a:rPr lang="en-GB" dirty="0"/>
              <a:t>proper seriousness of the term refers us to a perfection which is perhaps never exemplified in the world we know (‘There is no good in us’) and </a:t>
            </a:r>
            <a:r>
              <a:rPr lang="en-GB" i="1" dirty="0"/>
              <a:t>which</a:t>
            </a:r>
            <a:r>
              <a:rPr lang="en-GB" dirty="0"/>
              <a:t> carries with it the idea of transcendence.”</a:t>
            </a:r>
            <a:endParaRPr lang="en-GB" dirty="0"/>
          </a:p>
        </p:txBody>
      </p:sp>
    </p:spTree>
    <p:extLst>
      <p:ext uri="{BB962C8B-B14F-4D97-AF65-F5344CB8AC3E}">
        <p14:creationId xmlns:p14="http://schemas.microsoft.com/office/powerpoint/2010/main" val="4255762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Iris Murdoch</a:t>
            </a:r>
            <a:endParaRPr lang="en-GB" dirty="0"/>
          </a:p>
        </p:txBody>
      </p:sp>
      <p:sp>
        <p:nvSpPr>
          <p:cNvPr id="3" name="Content Placeholder 2"/>
          <p:cNvSpPr>
            <a:spLocks noGrp="1"/>
          </p:cNvSpPr>
          <p:nvPr>
            <p:ph idx="1"/>
          </p:nvPr>
        </p:nvSpPr>
        <p:spPr/>
        <p:txBody>
          <a:bodyPr/>
          <a:lstStyle/>
          <a:p>
            <a:pPr marL="0" indent="0">
              <a:buNone/>
            </a:pPr>
            <a:r>
              <a:rPr lang="en-GB" baseline="30000" dirty="0" smtClean="0"/>
              <a:t>“‘</a:t>
            </a:r>
            <a:r>
              <a:rPr lang="en-GB" dirty="0" smtClean="0"/>
              <a:t>Good </a:t>
            </a:r>
            <a:r>
              <a:rPr lang="en-GB" dirty="0"/>
              <a:t>is a transcendent reality’ means that virtue is the attempt to pierce the veil of selfish consciousness and join the world as it really is. It is an empirical fact about human nature that this attempt cannot be entirely successful.” </a:t>
            </a:r>
          </a:p>
          <a:p>
            <a:endParaRPr lang="en-GB" dirty="0"/>
          </a:p>
        </p:txBody>
      </p:sp>
    </p:spTree>
    <p:extLst>
      <p:ext uri="{BB962C8B-B14F-4D97-AF65-F5344CB8AC3E}">
        <p14:creationId xmlns:p14="http://schemas.microsoft.com/office/powerpoint/2010/main" val="42557626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Natural law?</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In 1936</a:t>
            </a:r>
            <a:r>
              <a:rPr lang="en-GB" dirty="0"/>
              <a:t>, Heinrich </a:t>
            </a:r>
            <a:r>
              <a:rPr lang="en-GB" dirty="0" err="1"/>
              <a:t>Rommen</a:t>
            </a:r>
            <a:r>
              <a:rPr lang="en-GB" dirty="0"/>
              <a:t> (1897-1967) published a little book entitled </a:t>
            </a:r>
            <a:r>
              <a:rPr lang="en-GB" i="1" dirty="0"/>
              <a:t>Die </a:t>
            </a:r>
            <a:r>
              <a:rPr lang="en-GB" i="1" dirty="0" err="1"/>
              <a:t>ewige</a:t>
            </a:r>
            <a:r>
              <a:rPr lang="en-GB" i="1" dirty="0"/>
              <a:t> Wiederkehr des </a:t>
            </a:r>
            <a:r>
              <a:rPr lang="en-GB" i="1" dirty="0" err="1"/>
              <a:t>Naturrechts</a:t>
            </a:r>
            <a:r>
              <a:rPr lang="en-GB" dirty="0"/>
              <a:t> (“The eternal return of natural law”). </a:t>
            </a:r>
            <a:endParaRPr lang="en-GB" dirty="0"/>
          </a:p>
        </p:txBody>
      </p:sp>
    </p:spTree>
    <p:extLst>
      <p:ext uri="{BB962C8B-B14F-4D97-AF65-F5344CB8AC3E}">
        <p14:creationId xmlns:p14="http://schemas.microsoft.com/office/powerpoint/2010/main" val="42557626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Richard </a:t>
            </a:r>
            <a:r>
              <a:rPr lang="en-GB" dirty="0" err="1" smtClean="0"/>
              <a:t>Rorty</a:t>
            </a:r>
            <a:endParaRPr lang="en-GB" dirty="0"/>
          </a:p>
        </p:txBody>
      </p:sp>
      <p:sp>
        <p:nvSpPr>
          <p:cNvPr id="3" name="Content Placeholder 2"/>
          <p:cNvSpPr>
            <a:spLocks noGrp="1"/>
          </p:cNvSpPr>
          <p:nvPr>
            <p:ph idx="1"/>
          </p:nvPr>
        </p:nvSpPr>
        <p:spPr/>
        <p:txBody>
          <a:bodyPr/>
          <a:lstStyle/>
          <a:p>
            <a:endParaRPr lang="en-GB" dirty="0" smtClean="0"/>
          </a:p>
          <a:p>
            <a:pPr marL="0" indent="0">
              <a:buNone/>
            </a:pPr>
            <a:r>
              <a:rPr lang="en-GB" dirty="0" smtClean="0"/>
              <a:t>“There </a:t>
            </a:r>
            <a:r>
              <a:rPr lang="en-GB" dirty="0"/>
              <a:t>is nothing deep down inside us except what we have put there ourselves, no criterion that we have not created in the course of creating a practice, no standard of rationality that is not an appeal to such a criterion, no rigorous argumentation that is not obedience to our own conventions</a:t>
            </a:r>
            <a:r>
              <a:rPr lang="en-GB" dirty="0" smtClean="0"/>
              <a:t>.”</a:t>
            </a:r>
            <a:endParaRPr lang="en-GB" dirty="0"/>
          </a:p>
        </p:txBody>
      </p:sp>
    </p:spTree>
    <p:extLst>
      <p:ext uri="{BB962C8B-B14F-4D97-AF65-F5344CB8AC3E}">
        <p14:creationId xmlns:p14="http://schemas.microsoft.com/office/powerpoint/2010/main" val="26081633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Richard </a:t>
            </a:r>
            <a:r>
              <a:rPr lang="en-GB" dirty="0" err="1" smtClean="0"/>
              <a:t>Rorty</a:t>
            </a:r>
            <a:endParaRPr lang="en-GB" dirty="0"/>
          </a:p>
        </p:txBody>
      </p:sp>
      <p:sp>
        <p:nvSpPr>
          <p:cNvPr id="3" name="Content Placeholder 2"/>
          <p:cNvSpPr>
            <a:spLocks noGrp="1"/>
          </p:cNvSpPr>
          <p:nvPr>
            <p:ph idx="1"/>
          </p:nvPr>
        </p:nvSpPr>
        <p:spPr/>
        <p:txBody>
          <a:bodyPr>
            <a:normAutofit lnSpcReduction="10000"/>
          </a:bodyPr>
          <a:lstStyle/>
          <a:p>
            <a:pPr marL="0" indent="0">
              <a:buNone/>
            </a:pPr>
            <a:endParaRPr lang="en-GB" dirty="0" smtClean="0"/>
          </a:p>
          <a:p>
            <a:pPr marL="0" indent="0">
              <a:buNone/>
            </a:pPr>
            <a:r>
              <a:rPr lang="en-GB" dirty="0" smtClean="0"/>
              <a:t>“When </a:t>
            </a:r>
            <a:r>
              <a:rPr lang="en-GB" dirty="0"/>
              <a:t>the secret police come, when the torturers violate the innocent, there is nothing to be said to them of the form “There is something within you which you are betraying. Though you embody the practices of a totalitarian society, which will endure forever, there is something beyond those practices which condemns you</a:t>
            </a:r>
            <a:r>
              <a:rPr lang="en-GB" dirty="0" smtClean="0"/>
              <a:t>.””</a:t>
            </a:r>
            <a:endParaRPr lang="en-GB" dirty="0"/>
          </a:p>
        </p:txBody>
      </p:sp>
    </p:spTree>
    <p:extLst>
      <p:ext uri="{BB962C8B-B14F-4D97-AF65-F5344CB8AC3E}">
        <p14:creationId xmlns:p14="http://schemas.microsoft.com/office/powerpoint/2010/main" val="17824015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Richard Dawkins</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“We </a:t>
            </a:r>
            <a:r>
              <a:rPr lang="en-GB" dirty="0"/>
              <a:t>have the power to defy the selfish genes of our birth and, if necessary, the selfish memes of our indoctrination. … We are built as gene machines and cultured as meme machines, but we have the power to turn against our creators. We, alone on earth, can rebel against the tyranny of the selfish </a:t>
            </a:r>
            <a:r>
              <a:rPr lang="en-GB"/>
              <a:t>replicators</a:t>
            </a:r>
            <a:r>
              <a:rPr lang="en-GB" smtClean="0"/>
              <a:t>.”</a:t>
            </a:r>
            <a:endParaRPr lang="en-GB" dirty="0"/>
          </a:p>
          <a:p>
            <a:pPr marL="0" indent="0">
              <a:buNone/>
            </a:pPr>
            <a:endParaRPr lang="en-GB" dirty="0"/>
          </a:p>
        </p:txBody>
      </p:sp>
    </p:spTree>
    <p:extLst>
      <p:ext uri="{BB962C8B-B14F-4D97-AF65-F5344CB8AC3E}">
        <p14:creationId xmlns:p14="http://schemas.microsoft.com/office/powerpoint/2010/main" val="18090731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smtClean="0"/>
              <a:t>End</a:t>
            </a:r>
            <a:endParaRPr lang="en-GB" dirty="0"/>
          </a:p>
        </p:txBody>
      </p:sp>
    </p:spTree>
    <p:extLst>
      <p:ext uri="{BB962C8B-B14F-4D97-AF65-F5344CB8AC3E}">
        <p14:creationId xmlns:p14="http://schemas.microsoft.com/office/powerpoint/2010/main" val="42155836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Albert Einstein</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endParaRPr lang="en-GB" dirty="0"/>
          </a:p>
          <a:p>
            <a:pPr marL="0" indent="0">
              <a:buNone/>
            </a:pPr>
            <a:r>
              <a:rPr lang="en-GB" dirty="0" smtClean="0"/>
              <a:t>“Science </a:t>
            </a:r>
            <a:r>
              <a:rPr lang="en-GB" dirty="0"/>
              <a:t>can only ascertain what is, not what should be, and outside of its domain value judgements of all kinds remain necessary.” </a:t>
            </a:r>
          </a:p>
        </p:txBody>
      </p:sp>
    </p:spTree>
    <p:extLst>
      <p:ext uri="{BB962C8B-B14F-4D97-AF65-F5344CB8AC3E}">
        <p14:creationId xmlns:p14="http://schemas.microsoft.com/office/powerpoint/2010/main" val="1489228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Sir Peter Medawar</a:t>
            </a:r>
            <a:br>
              <a:rPr lang="en-GB" dirty="0" smtClean="0"/>
            </a:br>
            <a:r>
              <a:rPr lang="en-GB" dirty="0"/>
              <a:t>(1915-87</a:t>
            </a:r>
            <a:r>
              <a:rPr lang="en-GB" dirty="0" smtClean="0"/>
              <a:t>)</a:t>
            </a:r>
            <a:endParaRPr lang="en-GB"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8500" y="1977231"/>
            <a:ext cx="2667000" cy="3771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94907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Sir Peter Medawar</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a:t>“Young </a:t>
            </a:r>
            <a:r>
              <a:rPr lang="en-GB" dirty="0" smtClean="0"/>
              <a:t>scientists” must </a:t>
            </a:r>
            <a:r>
              <a:rPr lang="en-GB" dirty="0"/>
              <a:t>never mistake “the necessity of reason for the sufficiency of reason.” </a:t>
            </a:r>
            <a:endParaRPr lang="en-GB" dirty="0" smtClean="0"/>
          </a:p>
          <a:p>
            <a:pPr marL="0" indent="0">
              <a:buNone/>
            </a:pPr>
            <a:r>
              <a:rPr lang="en-GB" dirty="0" smtClean="0"/>
              <a:t>Rationalism “falls </a:t>
            </a:r>
            <a:r>
              <a:rPr lang="en-GB" dirty="0"/>
              <a:t>short of answering the many simple and childlike questions” that people ask about their origins and purposes. </a:t>
            </a:r>
            <a:endParaRPr lang="en-GB" dirty="0" smtClean="0"/>
          </a:p>
          <a:p>
            <a:pPr marL="0" indent="0">
              <a:buNone/>
            </a:pPr>
            <a:r>
              <a:rPr lang="en-GB" dirty="0" smtClean="0"/>
              <a:t>“</a:t>
            </a:r>
            <a:r>
              <a:rPr lang="en-GB" dirty="0"/>
              <a:t>It is not to rationalism that we look for answers to these simple questions because rationalism chides the endeavour to look at all.” </a:t>
            </a:r>
          </a:p>
        </p:txBody>
      </p:sp>
    </p:spTree>
    <p:extLst>
      <p:ext uri="{BB962C8B-B14F-4D97-AF65-F5344CB8AC3E}">
        <p14:creationId xmlns:p14="http://schemas.microsoft.com/office/powerpoint/2010/main" val="175502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Bertrand Russell</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a:t>“Whatever knowledge is attainable, must be attained by scientific methods; and what science cannot discover, mankind cannot know.” </a:t>
            </a:r>
            <a:endParaRPr lang="en-GB" dirty="0"/>
          </a:p>
        </p:txBody>
      </p:sp>
    </p:spTree>
    <p:extLst>
      <p:ext uri="{BB962C8B-B14F-4D97-AF65-F5344CB8AC3E}">
        <p14:creationId xmlns:p14="http://schemas.microsoft.com/office/powerpoint/2010/main" val="1755021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Eugenics</a:t>
            </a:r>
            <a:endParaRPr lang="en-GB" dirty="0"/>
          </a:p>
        </p:txBody>
      </p:sp>
      <p:sp>
        <p:nvSpPr>
          <p:cNvPr id="3" name="Content Placeholder 2"/>
          <p:cNvSpPr>
            <a:spLocks noGrp="1"/>
          </p:cNvSpPr>
          <p:nvPr>
            <p:ph idx="1"/>
          </p:nvPr>
        </p:nvSpPr>
        <p:spPr/>
        <p:txBody>
          <a:bodyPr/>
          <a:lstStyle/>
          <a:p>
            <a:pPr marL="0" indent="0">
              <a:buNone/>
            </a:pPr>
            <a:r>
              <a:rPr lang="en-GB" dirty="0" smtClean="0"/>
              <a:t>Charles Darwin </a:t>
            </a:r>
            <a:r>
              <a:rPr lang="en-GB" dirty="0"/>
              <a:t>noted that “with savages, the weak in body or mind are soon eliminated; and those that survive commonly exhibit a vigorous state of health</a:t>
            </a:r>
            <a:r>
              <a:rPr lang="en-GB" dirty="0" smtClean="0"/>
              <a:t>.”</a:t>
            </a:r>
          </a:p>
          <a:p>
            <a:pPr marL="0" indent="0">
              <a:buNone/>
            </a:pPr>
            <a:r>
              <a:rPr lang="en-GB" dirty="0" smtClean="0"/>
              <a:t>Civilized </a:t>
            </a:r>
            <a:r>
              <a:rPr lang="en-GB" dirty="0"/>
              <a:t>societies, however, inhibit this “process of elimination” through medical and social care, thus enabling “the weak members of civilised societies” to “propagate their kind.” </a:t>
            </a:r>
            <a:endParaRPr lang="en-GB" dirty="0"/>
          </a:p>
        </p:txBody>
      </p:sp>
    </p:spTree>
    <p:extLst>
      <p:ext uri="{BB962C8B-B14F-4D97-AF65-F5344CB8AC3E}">
        <p14:creationId xmlns:p14="http://schemas.microsoft.com/office/powerpoint/2010/main" val="175502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Alex </a:t>
            </a:r>
            <a:r>
              <a:rPr lang="en-GB" dirty="0" smtClean="0"/>
              <a:t>Rosenberg</a:t>
            </a:r>
            <a:endParaRPr lang="en-GB" dirty="0"/>
          </a:p>
        </p:txBody>
      </p:sp>
      <p:sp>
        <p:nvSpPr>
          <p:cNvPr id="3" name="Content Placeholder 2"/>
          <p:cNvSpPr>
            <a:spLocks noGrp="1"/>
          </p:cNvSpPr>
          <p:nvPr>
            <p:ph idx="1"/>
          </p:nvPr>
        </p:nvSpPr>
        <p:spPr/>
        <p:txBody>
          <a:bodyPr/>
          <a:lstStyle/>
          <a:p>
            <a:pPr marL="0" indent="0">
              <a:buNone/>
            </a:pPr>
            <a:r>
              <a:rPr lang="en-GB" dirty="0" smtClean="0"/>
              <a:t>“Science </a:t>
            </a:r>
            <a:r>
              <a:rPr lang="en-GB" dirty="0"/>
              <a:t>provides all the significant truths about reality, and knowing such truths is what real understanding is all about. … Being </a:t>
            </a:r>
            <a:r>
              <a:rPr lang="en-GB" dirty="0" err="1"/>
              <a:t>scientistic</a:t>
            </a:r>
            <a:r>
              <a:rPr lang="en-GB" dirty="0"/>
              <a:t> just means treating science as our exclusive guide to reality, to nature – both our own nature and everything else’s</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1755021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“scientism”?</a:t>
            </a:r>
            <a:endParaRPr lang="en-GB" dirty="0"/>
          </a:p>
        </p:txBody>
      </p:sp>
      <p:sp>
        <p:nvSpPr>
          <p:cNvPr id="3" name="Content Placeholder 2"/>
          <p:cNvSpPr>
            <a:spLocks noGrp="1"/>
          </p:cNvSpPr>
          <p:nvPr>
            <p:ph idx="1"/>
          </p:nvPr>
        </p:nvSpPr>
        <p:spPr/>
        <p:txBody>
          <a:bodyPr/>
          <a:lstStyle/>
          <a:p>
            <a:pPr marL="0" indent="0">
              <a:buNone/>
            </a:pPr>
            <a:r>
              <a:rPr lang="en-GB" dirty="0"/>
              <a:t>Massimo </a:t>
            </a:r>
            <a:r>
              <a:rPr lang="en-GB" dirty="0" err="1" smtClean="0"/>
              <a:t>Pigliucci</a:t>
            </a:r>
            <a:r>
              <a:rPr lang="en-GB" dirty="0" smtClean="0"/>
              <a:t>:</a:t>
            </a:r>
          </a:p>
          <a:p>
            <a:pPr marL="0" indent="0">
              <a:buNone/>
            </a:pPr>
            <a:r>
              <a:rPr lang="en-GB" dirty="0"/>
              <a:t>“a totalizing attitude that regards science as the ultimate standard and arbiter of all interesting questions; or alternatively that seeks to expand the very definition and scope of science to encompass all aspects of human knowledge and understanding.”</a:t>
            </a:r>
            <a:endParaRPr lang="en-GB" dirty="0"/>
          </a:p>
        </p:txBody>
      </p:sp>
    </p:spTree>
    <p:extLst>
      <p:ext uri="{BB962C8B-B14F-4D97-AF65-F5344CB8AC3E}">
        <p14:creationId xmlns:p14="http://schemas.microsoft.com/office/powerpoint/2010/main" val="21906829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Alex </a:t>
            </a:r>
            <a:r>
              <a:rPr lang="en-GB" dirty="0" smtClean="0"/>
              <a:t>Rosenberg</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i="1" dirty="0" smtClean="0"/>
              <a:t>Is </a:t>
            </a:r>
            <a:r>
              <a:rPr lang="en-GB" i="1" dirty="0"/>
              <a:t>there a God?</a:t>
            </a:r>
            <a:r>
              <a:rPr lang="en-GB" dirty="0"/>
              <a:t> No.</a:t>
            </a:r>
          </a:p>
          <a:p>
            <a:pPr marL="0" indent="0">
              <a:buNone/>
            </a:pPr>
            <a:r>
              <a:rPr lang="en-GB" i="1" dirty="0"/>
              <a:t>What is the nature of reality? </a:t>
            </a:r>
            <a:r>
              <a:rPr lang="en-GB" dirty="0"/>
              <a:t>What physics says it is.</a:t>
            </a:r>
          </a:p>
          <a:p>
            <a:pPr marL="0" indent="0">
              <a:buNone/>
            </a:pPr>
            <a:r>
              <a:rPr lang="en-GB" i="1" dirty="0"/>
              <a:t>What is the purpose of the universe? </a:t>
            </a:r>
            <a:r>
              <a:rPr lang="en-GB" dirty="0"/>
              <a:t>There is none.</a:t>
            </a:r>
          </a:p>
          <a:p>
            <a:pPr marL="0" indent="0">
              <a:buNone/>
            </a:pPr>
            <a:r>
              <a:rPr lang="en-GB" i="1" dirty="0"/>
              <a:t>What is the meaning of life?</a:t>
            </a:r>
            <a:r>
              <a:rPr lang="en-GB" dirty="0"/>
              <a:t> Ditto.</a:t>
            </a:r>
          </a:p>
          <a:p>
            <a:pPr marL="0" indent="0">
              <a:buNone/>
            </a:pPr>
            <a:r>
              <a:rPr lang="en-GB" i="1" dirty="0"/>
              <a:t>What is the difference between right and wrong, good and bad? </a:t>
            </a:r>
            <a:r>
              <a:rPr lang="en-GB" dirty="0"/>
              <a:t>There is no moral difference between them.</a:t>
            </a:r>
            <a:endParaRPr lang="en-GB" dirty="0"/>
          </a:p>
        </p:txBody>
      </p:sp>
    </p:spTree>
    <p:extLst>
      <p:ext uri="{BB962C8B-B14F-4D97-AF65-F5344CB8AC3E}">
        <p14:creationId xmlns:p14="http://schemas.microsoft.com/office/powerpoint/2010/main" val="909754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806</Words>
  <Application>Microsoft Office PowerPoint</Application>
  <PresentationFormat>On-screen Show (4:3)</PresentationFormat>
  <Paragraphs>58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Gresham College Divinity Lecture 5  Religion, Morality and Meaning: How do we know what’s right? </vt:lpstr>
      <vt:lpstr>Albert Einstein</vt:lpstr>
      <vt:lpstr>Sir Peter Medawar (1915-87)</vt:lpstr>
      <vt:lpstr>Sir Peter Medawar</vt:lpstr>
      <vt:lpstr>Bertrand Russell</vt:lpstr>
      <vt:lpstr>Eugenics</vt:lpstr>
      <vt:lpstr>Alex Rosenberg</vt:lpstr>
      <vt:lpstr>What is “scientism”?</vt:lpstr>
      <vt:lpstr>Alex Rosenberg</vt:lpstr>
      <vt:lpstr>Alex Rosenberg</vt:lpstr>
      <vt:lpstr>Alex Rosenberg</vt:lpstr>
      <vt:lpstr>Iris Murdoch (1919-99)</vt:lpstr>
      <vt:lpstr>Iris Murdoch</vt:lpstr>
      <vt:lpstr>Iris Murdoch</vt:lpstr>
      <vt:lpstr>Natural law?</vt:lpstr>
      <vt:lpstr>Richard Rorty</vt:lpstr>
      <vt:lpstr>Richard Rorty</vt:lpstr>
      <vt:lpstr>Richard Dawkins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Gresham College Divinity Lecture 2  Faith, Proof, and Evidence: Thinking about what’s right</dc:title>
  <dc:creator>Alister</dc:creator>
  <cp:lastModifiedBy>AEMcG</cp:lastModifiedBy>
  <cp:revision>30</cp:revision>
  <dcterms:created xsi:type="dcterms:W3CDTF">2015-11-15T20:54:13Z</dcterms:created>
  <dcterms:modified xsi:type="dcterms:W3CDTF">2016-03-22T09:58:17Z</dcterms:modified>
</cp:coreProperties>
</file>