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theme/themeOverride2.xml" ContentType="application/vnd.openxmlformats-officedocument.themeOverride+xml"/>
  <Override PartName="/ppt/charts/chart4.xml" ContentType="application/vnd.openxmlformats-officedocument.drawingml.chart+xml"/>
  <Override PartName="/ppt/charts/chart5.xml" ContentType="application/vnd.openxmlformats-officedocument.drawingml.chart+xml"/>
  <Override PartName="/ppt/theme/themeOverride3.xml" ContentType="application/vnd.openxmlformats-officedocument.themeOverride+xml"/>
  <Override PartName="/ppt/charts/chart6.xml" ContentType="application/vnd.openxmlformats-officedocument.drawingml.chart+xml"/>
  <Override PartName="/ppt/theme/themeOverride4.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44"/>
  </p:notesMasterIdLst>
  <p:sldIdLst>
    <p:sldId id="268" r:id="rId5"/>
    <p:sldId id="316" r:id="rId6"/>
    <p:sldId id="263" r:id="rId7"/>
    <p:sldId id="271" r:id="rId8"/>
    <p:sldId id="273" r:id="rId9"/>
    <p:sldId id="281" r:id="rId10"/>
    <p:sldId id="280" r:id="rId11"/>
    <p:sldId id="318" r:id="rId12"/>
    <p:sldId id="313" r:id="rId13"/>
    <p:sldId id="317" r:id="rId14"/>
    <p:sldId id="284" r:id="rId15"/>
    <p:sldId id="295" r:id="rId16"/>
    <p:sldId id="285" r:id="rId17"/>
    <p:sldId id="288" r:id="rId18"/>
    <p:sldId id="290" r:id="rId19"/>
    <p:sldId id="319" r:id="rId20"/>
    <p:sldId id="291" r:id="rId21"/>
    <p:sldId id="294" r:id="rId22"/>
    <p:sldId id="304" r:id="rId23"/>
    <p:sldId id="302" r:id="rId24"/>
    <p:sldId id="303" r:id="rId25"/>
    <p:sldId id="314" r:id="rId26"/>
    <p:sldId id="312" r:id="rId27"/>
    <p:sldId id="258" r:id="rId28"/>
    <p:sldId id="266" r:id="rId29"/>
    <p:sldId id="296" r:id="rId30"/>
    <p:sldId id="306" r:id="rId31"/>
    <p:sldId id="324" r:id="rId32"/>
    <p:sldId id="310" r:id="rId33"/>
    <p:sldId id="297" r:id="rId34"/>
    <p:sldId id="301" r:id="rId35"/>
    <p:sldId id="269" r:id="rId36"/>
    <p:sldId id="260" r:id="rId37"/>
    <p:sldId id="321" r:id="rId38"/>
    <p:sldId id="259" r:id="rId39"/>
    <p:sldId id="305" r:id="rId40"/>
    <p:sldId id="327" r:id="rId41"/>
    <p:sldId id="320" r:id="rId42"/>
    <p:sldId id="325"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99"/>
    <a:srgbClr val="3C1BB5"/>
    <a:srgbClr val="F66E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771" autoAdjust="0"/>
  </p:normalViewPr>
  <p:slideViewPr>
    <p:cSldViewPr>
      <p:cViewPr>
        <p:scale>
          <a:sx n="70" d="100"/>
          <a:sy n="70" d="100"/>
        </p:scale>
        <p:origin x="-2694" y="-3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charts/_rels/chart1.xml.rels><?xml version="1.0" encoding="UTF-8" standalone="yes"?>
<Relationships xmlns="http://schemas.openxmlformats.org/package/2006/relationships"><Relationship Id="rId1" Type="http://schemas.openxmlformats.org/officeDocument/2006/relationships/oleObject" Target="file:///F:\ORACLE%20UBERSTRAT.xlsx" TargetMode="External"/></Relationships>
</file>

<file path=ppt/charts/_rels/chart2.xml.rels><?xml version="1.0" encoding="UTF-8" standalone="yes"?>
<Relationships xmlns="http://schemas.openxmlformats.org/package/2006/relationships"><Relationship Id="rId2" Type="http://schemas.openxmlformats.org/officeDocument/2006/relationships/oleObject" Target="file:///\\mola-data-2k8\home$\mmarshall\ORACLE%20QUERIES\ORACLE%20REG%20DATING.xlsx"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oleObject" Target="file:///\\mola-data-2k8\home$\mmarshall\ORACLE%20QUERIES\ORACLE%20REG%20DATING.xlsx" TargetMode="External"/><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1" Type="http://schemas.openxmlformats.org/officeDocument/2006/relationships/oleObject" Target="file:///\\mola-data-2k8\Groups\Research&amp;Education\Finds\ROMREG\ORACLE%20REG%20DATING.xlsx" TargetMode="External"/></Relationships>
</file>

<file path=ppt/charts/_rels/chart5.xml.rels><?xml version="1.0" encoding="UTF-8" standalone="yes"?>
<Relationships xmlns="http://schemas.openxmlformats.org/package/2006/relationships"><Relationship Id="rId2" Type="http://schemas.openxmlformats.org/officeDocument/2006/relationships/oleObject" Target="file:///\\mola-data-2k8\projects\CITY1000\1063\BZY10\Finds\romreg\personal%20ornament\stonbracDiam.xlsx" TargetMode="External"/><Relationship Id="rId1" Type="http://schemas.openxmlformats.org/officeDocument/2006/relationships/themeOverride" Target="../theme/themeOverride3.xml"/></Relationships>
</file>

<file path=ppt/charts/_rels/chart6.xml.rels><?xml version="1.0" encoding="UTF-8" standalone="yes"?>
<Relationships xmlns="http://schemas.openxmlformats.org/package/2006/relationships"><Relationship Id="rId2" Type="http://schemas.openxmlformats.org/officeDocument/2006/relationships/oleObject" Target="file:///\\mola-data-2k8\projects\CITY1000\1063\BZY10\Finds\romreg\personal%20ornament\stonbracDiam.xlsx" TargetMode="External"/><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percentStacked"/>
        <c:varyColors val="0"/>
        <c:ser>
          <c:idx val="0"/>
          <c:order val="0"/>
          <c:tx>
            <c:strRef>
              <c:f>Sheet6!$A$61</c:f>
              <c:strCache>
                <c:ptCount val="1"/>
                <c:pt idx="0">
                  <c:v>CONTINENTAL - AUCISSA</c:v>
                </c:pt>
              </c:strCache>
            </c:strRef>
          </c:tx>
          <c:spPr>
            <a:solidFill>
              <a:srgbClr val="002060"/>
            </a:solidFill>
          </c:spPr>
          <c:invertIfNegative val="0"/>
          <c:cat>
            <c:strRef>
              <c:f>Sheet6!$B$60:$H$60</c:f>
              <c:strCache>
                <c:ptCount val="7"/>
                <c:pt idx="0">
                  <c:v>2.2 (n = 1)</c:v>
                </c:pt>
                <c:pt idx="1">
                  <c:v>2.3.1 (n = 4)</c:v>
                </c:pt>
                <c:pt idx="2">
                  <c:v>2.3.2 (n = 20)</c:v>
                </c:pt>
                <c:pt idx="3">
                  <c:v>3.1.1 (n = 55)</c:v>
                </c:pt>
                <c:pt idx="4">
                  <c:v>3.1.2 (n = 31)</c:v>
                </c:pt>
                <c:pt idx="5">
                  <c:v>3.2 (n = 6)</c:v>
                </c:pt>
                <c:pt idx="6">
                  <c:v>4 (n = 5)</c:v>
                </c:pt>
              </c:strCache>
            </c:strRef>
          </c:cat>
          <c:val>
            <c:numRef>
              <c:f>Sheet6!$B$61:$H$61</c:f>
              <c:numCache>
                <c:formatCode>General</c:formatCode>
                <c:ptCount val="7"/>
                <c:pt idx="1">
                  <c:v>1</c:v>
                </c:pt>
                <c:pt idx="2">
                  <c:v>2</c:v>
                </c:pt>
                <c:pt idx="3">
                  <c:v>1</c:v>
                </c:pt>
                <c:pt idx="4">
                  <c:v>1</c:v>
                </c:pt>
              </c:numCache>
            </c:numRef>
          </c:val>
        </c:ser>
        <c:ser>
          <c:idx val="1"/>
          <c:order val="1"/>
          <c:tx>
            <c:strRef>
              <c:f>Sheet6!$A$62</c:f>
              <c:strCache>
                <c:ptCount val="1"/>
                <c:pt idx="0">
                  <c:v>CONTINENTAL - HOD HILL</c:v>
                </c:pt>
              </c:strCache>
            </c:strRef>
          </c:tx>
          <c:spPr>
            <a:solidFill>
              <a:schemeClr val="tx2">
                <a:lumMod val="60000"/>
                <a:lumOff val="40000"/>
              </a:schemeClr>
            </a:solidFill>
          </c:spPr>
          <c:invertIfNegative val="0"/>
          <c:cat>
            <c:strRef>
              <c:f>Sheet6!$B$60:$H$60</c:f>
              <c:strCache>
                <c:ptCount val="7"/>
                <c:pt idx="0">
                  <c:v>2.2 (n = 1)</c:v>
                </c:pt>
                <c:pt idx="1">
                  <c:v>2.3.1 (n = 4)</c:v>
                </c:pt>
                <c:pt idx="2">
                  <c:v>2.3.2 (n = 20)</c:v>
                </c:pt>
                <c:pt idx="3">
                  <c:v>3.1.1 (n = 55)</c:v>
                </c:pt>
                <c:pt idx="4">
                  <c:v>3.1.2 (n = 31)</c:v>
                </c:pt>
                <c:pt idx="5">
                  <c:v>3.2 (n = 6)</c:v>
                </c:pt>
                <c:pt idx="6">
                  <c:v>4 (n = 5)</c:v>
                </c:pt>
              </c:strCache>
            </c:strRef>
          </c:cat>
          <c:val>
            <c:numRef>
              <c:f>Sheet6!$B$62:$H$62</c:f>
              <c:numCache>
                <c:formatCode>General</c:formatCode>
                <c:ptCount val="7"/>
                <c:pt idx="0">
                  <c:v>1</c:v>
                </c:pt>
                <c:pt idx="1">
                  <c:v>1</c:v>
                </c:pt>
                <c:pt idx="2">
                  <c:v>6</c:v>
                </c:pt>
                <c:pt idx="3">
                  <c:v>21</c:v>
                </c:pt>
                <c:pt idx="4">
                  <c:v>8</c:v>
                </c:pt>
                <c:pt idx="5">
                  <c:v>1</c:v>
                </c:pt>
                <c:pt idx="6">
                  <c:v>3</c:v>
                </c:pt>
              </c:numCache>
            </c:numRef>
          </c:val>
        </c:ser>
        <c:ser>
          <c:idx val="2"/>
          <c:order val="2"/>
          <c:tx>
            <c:strRef>
              <c:f>Sheet6!$A$63</c:f>
              <c:strCache>
                <c:ptCount val="1"/>
                <c:pt idx="0">
                  <c:v>CONTINENTAL - OTHER</c:v>
                </c:pt>
              </c:strCache>
            </c:strRef>
          </c:tx>
          <c:spPr>
            <a:solidFill>
              <a:schemeClr val="accent5">
                <a:lumMod val="40000"/>
                <a:lumOff val="60000"/>
              </a:schemeClr>
            </a:solidFill>
          </c:spPr>
          <c:invertIfNegative val="0"/>
          <c:cat>
            <c:strRef>
              <c:f>Sheet6!$B$60:$H$60</c:f>
              <c:strCache>
                <c:ptCount val="7"/>
                <c:pt idx="0">
                  <c:v>2.2 (n = 1)</c:v>
                </c:pt>
                <c:pt idx="1">
                  <c:v>2.3.1 (n = 4)</c:v>
                </c:pt>
                <c:pt idx="2">
                  <c:v>2.3.2 (n = 20)</c:v>
                </c:pt>
                <c:pt idx="3">
                  <c:v>3.1.1 (n = 55)</c:v>
                </c:pt>
                <c:pt idx="4">
                  <c:v>3.1.2 (n = 31)</c:v>
                </c:pt>
                <c:pt idx="5">
                  <c:v>3.2 (n = 6)</c:v>
                </c:pt>
                <c:pt idx="6">
                  <c:v>4 (n = 5)</c:v>
                </c:pt>
              </c:strCache>
            </c:strRef>
          </c:cat>
          <c:val>
            <c:numRef>
              <c:f>Sheet6!$B$63:$H$63</c:f>
              <c:numCache>
                <c:formatCode>General</c:formatCode>
                <c:ptCount val="7"/>
                <c:pt idx="2">
                  <c:v>1</c:v>
                </c:pt>
                <c:pt idx="3">
                  <c:v>2</c:v>
                </c:pt>
                <c:pt idx="5">
                  <c:v>1</c:v>
                </c:pt>
              </c:numCache>
            </c:numRef>
          </c:val>
        </c:ser>
        <c:ser>
          <c:idx val="5"/>
          <c:order val="3"/>
          <c:tx>
            <c:strRef>
              <c:f>Sheet6!$A$66</c:f>
              <c:strCache>
                <c:ptCount val="1"/>
                <c:pt idx="0">
                  <c:v>BRITISH - DUROTRIGAN</c:v>
                </c:pt>
              </c:strCache>
            </c:strRef>
          </c:tx>
          <c:spPr>
            <a:solidFill>
              <a:schemeClr val="accent2">
                <a:lumMod val="60000"/>
                <a:lumOff val="40000"/>
              </a:schemeClr>
            </a:solidFill>
          </c:spPr>
          <c:invertIfNegative val="0"/>
          <c:cat>
            <c:strRef>
              <c:f>Sheet6!$B$60:$H$60</c:f>
              <c:strCache>
                <c:ptCount val="7"/>
                <c:pt idx="0">
                  <c:v>2.2 (n = 1)</c:v>
                </c:pt>
                <c:pt idx="1">
                  <c:v>2.3.1 (n = 4)</c:v>
                </c:pt>
                <c:pt idx="2">
                  <c:v>2.3.2 (n = 20)</c:v>
                </c:pt>
                <c:pt idx="3">
                  <c:v>3.1.1 (n = 55)</c:v>
                </c:pt>
                <c:pt idx="4">
                  <c:v>3.1.2 (n = 31)</c:v>
                </c:pt>
                <c:pt idx="5">
                  <c:v>3.2 (n = 6)</c:v>
                </c:pt>
                <c:pt idx="6">
                  <c:v>4 (n = 5)</c:v>
                </c:pt>
              </c:strCache>
            </c:strRef>
          </c:cat>
          <c:val>
            <c:numRef>
              <c:f>Sheet6!$B$66:$H$66</c:f>
              <c:numCache>
                <c:formatCode>General</c:formatCode>
                <c:ptCount val="7"/>
                <c:pt idx="1">
                  <c:v>1</c:v>
                </c:pt>
                <c:pt idx="3">
                  <c:v>2</c:v>
                </c:pt>
                <c:pt idx="4">
                  <c:v>2</c:v>
                </c:pt>
              </c:numCache>
            </c:numRef>
          </c:val>
        </c:ser>
        <c:ser>
          <c:idx val="3"/>
          <c:order val="4"/>
          <c:tx>
            <c:strRef>
              <c:f>Sheet6!$A$64</c:f>
              <c:strCache>
                <c:ptCount val="1"/>
                <c:pt idx="0">
                  <c:v>BRITISH - ONE-PIECE</c:v>
                </c:pt>
              </c:strCache>
            </c:strRef>
          </c:tx>
          <c:spPr>
            <a:solidFill>
              <a:srgbClr val="C00000"/>
            </a:solidFill>
          </c:spPr>
          <c:invertIfNegative val="0"/>
          <c:cat>
            <c:strRef>
              <c:f>Sheet6!$B$60:$H$60</c:f>
              <c:strCache>
                <c:ptCount val="7"/>
                <c:pt idx="0">
                  <c:v>2.2 (n = 1)</c:v>
                </c:pt>
                <c:pt idx="1">
                  <c:v>2.3.1 (n = 4)</c:v>
                </c:pt>
                <c:pt idx="2">
                  <c:v>2.3.2 (n = 20)</c:v>
                </c:pt>
                <c:pt idx="3">
                  <c:v>3.1.1 (n = 55)</c:v>
                </c:pt>
                <c:pt idx="4">
                  <c:v>3.1.2 (n = 31)</c:v>
                </c:pt>
                <c:pt idx="5">
                  <c:v>3.2 (n = 6)</c:v>
                </c:pt>
                <c:pt idx="6">
                  <c:v>4 (n = 5)</c:v>
                </c:pt>
              </c:strCache>
            </c:strRef>
          </c:cat>
          <c:val>
            <c:numRef>
              <c:f>Sheet6!$B$64:$H$64</c:f>
              <c:numCache>
                <c:formatCode>General</c:formatCode>
                <c:ptCount val="7"/>
                <c:pt idx="1">
                  <c:v>1</c:v>
                </c:pt>
                <c:pt idx="2">
                  <c:v>4</c:v>
                </c:pt>
                <c:pt idx="3">
                  <c:v>11</c:v>
                </c:pt>
                <c:pt idx="4">
                  <c:v>6</c:v>
                </c:pt>
                <c:pt idx="5">
                  <c:v>2</c:v>
                </c:pt>
              </c:numCache>
            </c:numRef>
          </c:val>
        </c:ser>
        <c:ser>
          <c:idx val="4"/>
          <c:order val="5"/>
          <c:tx>
            <c:strRef>
              <c:f>Sheet6!$A$65</c:f>
              <c:strCache>
                <c:ptCount val="1"/>
                <c:pt idx="0">
                  <c:v>BRITISH - COLCHESTER</c:v>
                </c:pt>
              </c:strCache>
            </c:strRef>
          </c:tx>
          <c:spPr>
            <a:solidFill>
              <a:srgbClr val="FF0000"/>
            </a:solidFill>
          </c:spPr>
          <c:invertIfNegative val="0"/>
          <c:cat>
            <c:strRef>
              <c:f>Sheet6!$B$60:$H$60</c:f>
              <c:strCache>
                <c:ptCount val="7"/>
                <c:pt idx="0">
                  <c:v>2.2 (n = 1)</c:v>
                </c:pt>
                <c:pt idx="1">
                  <c:v>2.3.1 (n = 4)</c:v>
                </c:pt>
                <c:pt idx="2">
                  <c:v>2.3.2 (n = 20)</c:v>
                </c:pt>
                <c:pt idx="3">
                  <c:v>3.1.1 (n = 55)</c:v>
                </c:pt>
                <c:pt idx="4">
                  <c:v>3.1.2 (n = 31)</c:v>
                </c:pt>
                <c:pt idx="5">
                  <c:v>3.2 (n = 6)</c:v>
                </c:pt>
                <c:pt idx="6">
                  <c:v>4 (n = 5)</c:v>
                </c:pt>
              </c:strCache>
            </c:strRef>
          </c:cat>
          <c:val>
            <c:numRef>
              <c:f>Sheet6!$B$65:$H$65</c:f>
              <c:numCache>
                <c:formatCode>General</c:formatCode>
                <c:ptCount val="7"/>
                <c:pt idx="2">
                  <c:v>1</c:v>
                </c:pt>
                <c:pt idx="3">
                  <c:v>6</c:v>
                </c:pt>
                <c:pt idx="4">
                  <c:v>1</c:v>
                </c:pt>
              </c:numCache>
            </c:numRef>
          </c:val>
        </c:ser>
        <c:ser>
          <c:idx val="6"/>
          <c:order val="6"/>
          <c:tx>
            <c:strRef>
              <c:f>Sheet6!$A$67</c:f>
              <c:strCache>
                <c:ptCount val="1"/>
                <c:pt idx="0">
                  <c:v>BRITISH - COLCHESTER DERIV</c:v>
                </c:pt>
              </c:strCache>
            </c:strRef>
          </c:tx>
          <c:spPr>
            <a:solidFill>
              <a:srgbClr val="FFC000"/>
            </a:solidFill>
          </c:spPr>
          <c:invertIfNegative val="0"/>
          <c:cat>
            <c:strRef>
              <c:f>Sheet6!$B$60:$H$60</c:f>
              <c:strCache>
                <c:ptCount val="7"/>
                <c:pt idx="0">
                  <c:v>2.2 (n = 1)</c:v>
                </c:pt>
                <c:pt idx="1">
                  <c:v>2.3.1 (n = 4)</c:v>
                </c:pt>
                <c:pt idx="2">
                  <c:v>2.3.2 (n = 20)</c:v>
                </c:pt>
                <c:pt idx="3">
                  <c:v>3.1.1 (n = 55)</c:v>
                </c:pt>
                <c:pt idx="4">
                  <c:v>3.1.2 (n = 31)</c:v>
                </c:pt>
                <c:pt idx="5">
                  <c:v>3.2 (n = 6)</c:v>
                </c:pt>
                <c:pt idx="6">
                  <c:v>4 (n = 5)</c:v>
                </c:pt>
              </c:strCache>
            </c:strRef>
          </c:cat>
          <c:val>
            <c:numRef>
              <c:f>Sheet6!$B$67:$H$67</c:f>
              <c:numCache>
                <c:formatCode>General</c:formatCode>
                <c:ptCount val="7"/>
                <c:pt idx="2">
                  <c:v>5</c:v>
                </c:pt>
                <c:pt idx="3">
                  <c:v>9</c:v>
                </c:pt>
                <c:pt idx="4">
                  <c:v>11</c:v>
                </c:pt>
                <c:pt idx="5">
                  <c:v>2</c:v>
                </c:pt>
                <c:pt idx="6">
                  <c:v>1</c:v>
                </c:pt>
              </c:numCache>
            </c:numRef>
          </c:val>
        </c:ser>
        <c:ser>
          <c:idx val="7"/>
          <c:order val="7"/>
          <c:tx>
            <c:strRef>
              <c:f>Sheet6!$A$68</c:f>
              <c:strCache>
                <c:ptCount val="1"/>
                <c:pt idx="0">
                  <c:v>BRITISH - HEADSTUD ETC</c:v>
                </c:pt>
              </c:strCache>
            </c:strRef>
          </c:tx>
          <c:spPr>
            <a:solidFill>
              <a:srgbClr val="FFFF00"/>
            </a:solidFill>
          </c:spPr>
          <c:invertIfNegative val="0"/>
          <c:cat>
            <c:strRef>
              <c:f>Sheet6!$B$60:$H$60</c:f>
              <c:strCache>
                <c:ptCount val="7"/>
                <c:pt idx="0">
                  <c:v>2.2 (n = 1)</c:v>
                </c:pt>
                <c:pt idx="1">
                  <c:v>2.3.1 (n = 4)</c:v>
                </c:pt>
                <c:pt idx="2">
                  <c:v>2.3.2 (n = 20)</c:v>
                </c:pt>
                <c:pt idx="3">
                  <c:v>3.1.1 (n = 55)</c:v>
                </c:pt>
                <c:pt idx="4">
                  <c:v>3.1.2 (n = 31)</c:v>
                </c:pt>
                <c:pt idx="5">
                  <c:v>3.2 (n = 6)</c:v>
                </c:pt>
                <c:pt idx="6">
                  <c:v>4 (n = 5)</c:v>
                </c:pt>
              </c:strCache>
            </c:strRef>
          </c:cat>
          <c:val>
            <c:numRef>
              <c:f>Sheet6!$B$68:$H$68</c:f>
              <c:numCache>
                <c:formatCode>General</c:formatCode>
                <c:ptCount val="7"/>
                <c:pt idx="3">
                  <c:v>2</c:v>
                </c:pt>
                <c:pt idx="4">
                  <c:v>2</c:v>
                </c:pt>
                <c:pt idx="6">
                  <c:v>1</c:v>
                </c:pt>
              </c:numCache>
            </c:numRef>
          </c:val>
        </c:ser>
        <c:ser>
          <c:idx val="8"/>
          <c:order val="8"/>
          <c:tx>
            <c:strRef>
              <c:f>Sheet6!$A$69</c:f>
              <c:strCache>
                <c:ptCount val="1"/>
                <c:pt idx="0">
                  <c:v>BRITISH - OTHER</c:v>
                </c:pt>
              </c:strCache>
            </c:strRef>
          </c:tx>
          <c:spPr>
            <a:solidFill>
              <a:srgbClr val="92D050"/>
            </a:solidFill>
          </c:spPr>
          <c:invertIfNegative val="0"/>
          <c:cat>
            <c:strRef>
              <c:f>Sheet6!$B$60:$H$60</c:f>
              <c:strCache>
                <c:ptCount val="7"/>
                <c:pt idx="0">
                  <c:v>2.2 (n = 1)</c:v>
                </c:pt>
                <c:pt idx="1">
                  <c:v>2.3.1 (n = 4)</c:v>
                </c:pt>
                <c:pt idx="2">
                  <c:v>2.3.2 (n = 20)</c:v>
                </c:pt>
                <c:pt idx="3">
                  <c:v>3.1.1 (n = 55)</c:v>
                </c:pt>
                <c:pt idx="4">
                  <c:v>3.1.2 (n = 31)</c:v>
                </c:pt>
                <c:pt idx="5">
                  <c:v>3.2 (n = 6)</c:v>
                </c:pt>
                <c:pt idx="6">
                  <c:v>4 (n = 5)</c:v>
                </c:pt>
              </c:strCache>
            </c:strRef>
          </c:cat>
          <c:val>
            <c:numRef>
              <c:f>Sheet6!$B$69:$H$69</c:f>
              <c:numCache>
                <c:formatCode>General</c:formatCode>
                <c:ptCount val="7"/>
                <c:pt idx="2">
                  <c:v>1</c:v>
                </c:pt>
                <c:pt idx="3">
                  <c:v>1</c:v>
                </c:pt>
              </c:numCache>
            </c:numRef>
          </c:val>
        </c:ser>
        <c:dLbls>
          <c:showLegendKey val="0"/>
          <c:showVal val="0"/>
          <c:showCatName val="0"/>
          <c:showSerName val="0"/>
          <c:showPercent val="0"/>
          <c:showBubbleSize val="0"/>
        </c:dLbls>
        <c:gapWidth val="150"/>
        <c:overlap val="100"/>
        <c:axId val="164365824"/>
        <c:axId val="157775488"/>
      </c:barChart>
      <c:catAx>
        <c:axId val="164365824"/>
        <c:scaling>
          <c:orientation val="minMax"/>
        </c:scaling>
        <c:delete val="0"/>
        <c:axPos val="b"/>
        <c:majorTickMark val="out"/>
        <c:minorTickMark val="none"/>
        <c:tickLblPos val="nextTo"/>
        <c:crossAx val="157775488"/>
        <c:crosses val="autoZero"/>
        <c:auto val="1"/>
        <c:lblAlgn val="ctr"/>
        <c:lblOffset val="100"/>
        <c:noMultiLvlLbl val="0"/>
      </c:catAx>
      <c:valAx>
        <c:axId val="157775488"/>
        <c:scaling>
          <c:orientation val="minMax"/>
        </c:scaling>
        <c:delete val="0"/>
        <c:axPos val="l"/>
        <c:majorGridlines/>
        <c:numFmt formatCode="0%" sourceLinked="1"/>
        <c:majorTickMark val="out"/>
        <c:minorTickMark val="none"/>
        <c:tickLblPos val="nextTo"/>
        <c:crossAx val="164365824"/>
        <c:crosses val="autoZero"/>
        <c:crossBetween val="between"/>
      </c:valAx>
    </c:plotArea>
    <c:legend>
      <c:legendPos val="b"/>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2955857638392912E-2"/>
          <c:y val="5.401508927769149E-2"/>
          <c:w val="0.92272708181475771"/>
          <c:h val="0.71572776635929336"/>
        </c:manualLayout>
      </c:layout>
      <c:lineChart>
        <c:grouping val="standard"/>
        <c:varyColors val="0"/>
        <c:ser>
          <c:idx val="0"/>
          <c:order val="0"/>
          <c:tx>
            <c:v>Greep A</c:v>
          </c:tx>
          <c:marker>
            <c:symbol val="none"/>
          </c:marker>
          <c:cat>
            <c:numRef>
              <c:f>Sheet3!$B$120:$BS$120</c:f>
              <c:numCache>
                <c:formatCode>General</c:formatCode>
                <c:ptCount val="70"/>
                <c:pt idx="0">
                  <c:v>50</c:v>
                </c:pt>
                <c:pt idx="1">
                  <c:v>55</c:v>
                </c:pt>
                <c:pt idx="2">
                  <c:v>60</c:v>
                </c:pt>
                <c:pt idx="3">
                  <c:v>65</c:v>
                </c:pt>
                <c:pt idx="4">
                  <c:v>70</c:v>
                </c:pt>
                <c:pt idx="5">
                  <c:v>75</c:v>
                </c:pt>
                <c:pt idx="6">
                  <c:v>80</c:v>
                </c:pt>
                <c:pt idx="7">
                  <c:v>85</c:v>
                </c:pt>
                <c:pt idx="8">
                  <c:v>90</c:v>
                </c:pt>
                <c:pt idx="9">
                  <c:v>95</c:v>
                </c:pt>
                <c:pt idx="10">
                  <c:v>100</c:v>
                </c:pt>
                <c:pt idx="11">
                  <c:v>105</c:v>
                </c:pt>
                <c:pt idx="12">
                  <c:v>110</c:v>
                </c:pt>
                <c:pt idx="13">
                  <c:v>115</c:v>
                </c:pt>
                <c:pt idx="14">
                  <c:v>120</c:v>
                </c:pt>
                <c:pt idx="15">
                  <c:v>125</c:v>
                </c:pt>
                <c:pt idx="16">
                  <c:v>130</c:v>
                </c:pt>
                <c:pt idx="17">
                  <c:v>135</c:v>
                </c:pt>
                <c:pt idx="18">
                  <c:v>140</c:v>
                </c:pt>
                <c:pt idx="19">
                  <c:v>145</c:v>
                </c:pt>
                <c:pt idx="20">
                  <c:v>150</c:v>
                </c:pt>
                <c:pt idx="21">
                  <c:v>155</c:v>
                </c:pt>
                <c:pt idx="22">
                  <c:v>160</c:v>
                </c:pt>
                <c:pt idx="23">
                  <c:v>165</c:v>
                </c:pt>
                <c:pt idx="24">
                  <c:v>170</c:v>
                </c:pt>
                <c:pt idx="25">
                  <c:v>175</c:v>
                </c:pt>
                <c:pt idx="26">
                  <c:v>180</c:v>
                </c:pt>
                <c:pt idx="27">
                  <c:v>185</c:v>
                </c:pt>
                <c:pt idx="28">
                  <c:v>190</c:v>
                </c:pt>
                <c:pt idx="29">
                  <c:v>195</c:v>
                </c:pt>
                <c:pt idx="30">
                  <c:v>200</c:v>
                </c:pt>
                <c:pt idx="31">
                  <c:v>205</c:v>
                </c:pt>
                <c:pt idx="32">
                  <c:v>210</c:v>
                </c:pt>
                <c:pt idx="33">
                  <c:v>215</c:v>
                </c:pt>
                <c:pt idx="34">
                  <c:v>220</c:v>
                </c:pt>
                <c:pt idx="35">
                  <c:v>225</c:v>
                </c:pt>
                <c:pt idx="36">
                  <c:v>230</c:v>
                </c:pt>
                <c:pt idx="37">
                  <c:v>235</c:v>
                </c:pt>
                <c:pt idx="38">
                  <c:v>240</c:v>
                </c:pt>
                <c:pt idx="39">
                  <c:v>245</c:v>
                </c:pt>
                <c:pt idx="40">
                  <c:v>250</c:v>
                </c:pt>
                <c:pt idx="41">
                  <c:v>255</c:v>
                </c:pt>
                <c:pt idx="42">
                  <c:v>260</c:v>
                </c:pt>
                <c:pt idx="43">
                  <c:v>265</c:v>
                </c:pt>
                <c:pt idx="44">
                  <c:v>270</c:v>
                </c:pt>
                <c:pt idx="45">
                  <c:v>275</c:v>
                </c:pt>
                <c:pt idx="46">
                  <c:v>280</c:v>
                </c:pt>
                <c:pt idx="47">
                  <c:v>285</c:v>
                </c:pt>
                <c:pt idx="48">
                  <c:v>290</c:v>
                </c:pt>
                <c:pt idx="49">
                  <c:v>295</c:v>
                </c:pt>
                <c:pt idx="50">
                  <c:v>300</c:v>
                </c:pt>
                <c:pt idx="51">
                  <c:v>305</c:v>
                </c:pt>
                <c:pt idx="52">
                  <c:v>310</c:v>
                </c:pt>
                <c:pt idx="53">
                  <c:v>315</c:v>
                </c:pt>
                <c:pt idx="54">
                  <c:v>320</c:v>
                </c:pt>
                <c:pt idx="55">
                  <c:v>325</c:v>
                </c:pt>
                <c:pt idx="56">
                  <c:v>330</c:v>
                </c:pt>
                <c:pt idx="57">
                  <c:v>335</c:v>
                </c:pt>
                <c:pt idx="58">
                  <c:v>340</c:v>
                </c:pt>
                <c:pt idx="59">
                  <c:v>345</c:v>
                </c:pt>
                <c:pt idx="60">
                  <c:v>350</c:v>
                </c:pt>
                <c:pt idx="61">
                  <c:v>355</c:v>
                </c:pt>
                <c:pt idx="62">
                  <c:v>360</c:v>
                </c:pt>
                <c:pt idx="63">
                  <c:v>365</c:v>
                </c:pt>
                <c:pt idx="64">
                  <c:v>370</c:v>
                </c:pt>
                <c:pt idx="65">
                  <c:v>375</c:v>
                </c:pt>
                <c:pt idx="66">
                  <c:v>380</c:v>
                </c:pt>
                <c:pt idx="67">
                  <c:v>385</c:v>
                </c:pt>
                <c:pt idx="68">
                  <c:v>390</c:v>
                </c:pt>
                <c:pt idx="69">
                  <c:v>395</c:v>
                </c:pt>
              </c:numCache>
            </c:numRef>
          </c:cat>
          <c:val>
            <c:numRef>
              <c:f>Sheet3!$B$121:$BS$121</c:f>
              <c:numCache>
                <c:formatCode>General</c:formatCode>
                <c:ptCount val="70"/>
                <c:pt idx="0">
                  <c:v>0.38400000000000012</c:v>
                </c:pt>
                <c:pt idx="1">
                  <c:v>0.38400000000000012</c:v>
                </c:pt>
                <c:pt idx="2">
                  <c:v>0.50900000000000001</c:v>
                </c:pt>
                <c:pt idx="3">
                  <c:v>0.50900000000000001</c:v>
                </c:pt>
                <c:pt idx="4">
                  <c:v>0.42500000000000016</c:v>
                </c:pt>
                <c:pt idx="5">
                  <c:v>0.42500000000000016</c:v>
                </c:pt>
                <c:pt idx="6">
                  <c:v>0.42500000000000016</c:v>
                </c:pt>
                <c:pt idx="7">
                  <c:v>0.42500000000000016</c:v>
                </c:pt>
                <c:pt idx="8">
                  <c:v>0.42500000000000016</c:v>
                </c:pt>
                <c:pt idx="9">
                  <c:v>0.42500000000000016</c:v>
                </c:pt>
                <c:pt idx="10">
                  <c:v>0.45000000000000007</c:v>
                </c:pt>
                <c:pt idx="11">
                  <c:v>0.45000000000000007</c:v>
                </c:pt>
                <c:pt idx="12">
                  <c:v>0.45000000000000007</c:v>
                </c:pt>
                <c:pt idx="13">
                  <c:v>0.67000000000000048</c:v>
                </c:pt>
                <c:pt idx="14">
                  <c:v>2.8729999999999984</c:v>
                </c:pt>
                <c:pt idx="15">
                  <c:v>2.8729999999999984</c:v>
                </c:pt>
                <c:pt idx="16">
                  <c:v>2.706999999999999</c:v>
                </c:pt>
                <c:pt idx="17">
                  <c:v>2.706999999999999</c:v>
                </c:pt>
                <c:pt idx="18">
                  <c:v>2.3019999999999987</c:v>
                </c:pt>
                <c:pt idx="19">
                  <c:v>2.3019999999999987</c:v>
                </c:pt>
                <c:pt idx="20">
                  <c:v>3.4019999999999988</c:v>
                </c:pt>
                <c:pt idx="21">
                  <c:v>3.4019999999999988</c:v>
                </c:pt>
                <c:pt idx="22">
                  <c:v>2.7769999999999997</c:v>
                </c:pt>
                <c:pt idx="23">
                  <c:v>2.7769999999999997</c:v>
                </c:pt>
                <c:pt idx="24">
                  <c:v>1.4429999999999996</c:v>
                </c:pt>
                <c:pt idx="25">
                  <c:v>1.4429999999999996</c:v>
                </c:pt>
                <c:pt idx="26">
                  <c:v>1.0980000000000001</c:v>
                </c:pt>
                <c:pt idx="27">
                  <c:v>1.0980000000000001</c:v>
                </c:pt>
                <c:pt idx="28">
                  <c:v>1.0980000000000001</c:v>
                </c:pt>
                <c:pt idx="29">
                  <c:v>1.0980000000000001</c:v>
                </c:pt>
                <c:pt idx="30">
                  <c:v>0.67900000000000016</c:v>
                </c:pt>
                <c:pt idx="31">
                  <c:v>0.67900000000000016</c:v>
                </c:pt>
                <c:pt idx="32">
                  <c:v>0.67900000000000016</c:v>
                </c:pt>
                <c:pt idx="33">
                  <c:v>0.67900000000000016</c:v>
                </c:pt>
                <c:pt idx="34">
                  <c:v>0.67900000000000016</c:v>
                </c:pt>
                <c:pt idx="35">
                  <c:v>0.67900000000000016</c:v>
                </c:pt>
                <c:pt idx="36">
                  <c:v>0.67900000000000016</c:v>
                </c:pt>
                <c:pt idx="37">
                  <c:v>0.67900000000000016</c:v>
                </c:pt>
                <c:pt idx="38">
                  <c:v>0.67900000000000016</c:v>
                </c:pt>
                <c:pt idx="39">
                  <c:v>0.67900000000000016</c:v>
                </c:pt>
                <c:pt idx="40">
                  <c:v>0.52400000000000013</c:v>
                </c:pt>
                <c:pt idx="41">
                  <c:v>0.52400000000000013</c:v>
                </c:pt>
                <c:pt idx="42">
                  <c:v>0.52400000000000013</c:v>
                </c:pt>
                <c:pt idx="43">
                  <c:v>0.52400000000000013</c:v>
                </c:pt>
                <c:pt idx="44">
                  <c:v>0.56700000000000039</c:v>
                </c:pt>
                <c:pt idx="45">
                  <c:v>0.56700000000000039</c:v>
                </c:pt>
                <c:pt idx="46">
                  <c:v>0.56700000000000039</c:v>
                </c:pt>
                <c:pt idx="47">
                  <c:v>0.56700000000000039</c:v>
                </c:pt>
                <c:pt idx="48">
                  <c:v>0.56700000000000039</c:v>
                </c:pt>
                <c:pt idx="49">
                  <c:v>0.56700000000000039</c:v>
                </c:pt>
                <c:pt idx="50">
                  <c:v>0.29700000000000015</c:v>
                </c:pt>
                <c:pt idx="51">
                  <c:v>0.29700000000000015</c:v>
                </c:pt>
                <c:pt idx="52">
                  <c:v>0.29700000000000015</c:v>
                </c:pt>
                <c:pt idx="53">
                  <c:v>0.29700000000000015</c:v>
                </c:pt>
                <c:pt idx="54">
                  <c:v>0.29700000000000015</c:v>
                </c:pt>
                <c:pt idx="55">
                  <c:v>0.29700000000000015</c:v>
                </c:pt>
                <c:pt idx="56">
                  <c:v>0.29700000000000015</c:v>
                </c:pt>
                <c:pt idx="57">
                  <c:v>0.29700000000000015</c:v>
                </c:pt>
                <c:pt idx="58">
                  <c:v>0.29700000000000015</c:v>
                </c:pt>
                <c:pt idx="59">
                  <c:v>0.29700000000000015</c:v>
                </c:pt>
                <c:pt idx="60">
                  <c:v>0.59699999999999998</c:v>
                </c:pt>
                <c:pt idx="61">
                  <c:v>0.59699999999999998</c:v>
                </c:pt>
                <c:pt idx="62">
                  <c:v>0.59699999999999998</c:v>
                </c:pt>
                <c:pt idx="63">
                  <c:v>0.59699999999999998</c:v>
                </c:pt>
                <c:pt idx="64">
                  <c:v>0.57700000000000018</c:v>
                </c:pt>
                <c:pt idx="65">
                  <c:v>0.57700000000000018</c:v>
                </c:pt>
                <c:pt idx="66">
                  <c:v>0.57700000000000018</c:v>
                </c:pt>
                <c:pt idx="67">
                  <c:v>0.57700000000000018</c:v>
                </c:pt>
                <c:pt idx="68">
                  <c:v>0.57700000000000018</c:v>
                </c:pt>
                <c:pt idx="69">
                  <c:v>0.57700000000000018</c:v>
                </c:pt>
              </c:numCache>
            </c:numRef>
          </c:val>
          <c:smooth val="0"/>
        </c:ser>
        <c:ser>
          <c:idx val="1"/>
          <c:order val="1"/>
          <c:tx>
            <c:v>Greep B</c:v>
          </c:tx>
          <c:marker>
            <c:symbol val="none"/>
          </c:marker>
          <c:cat>
            <c:numRef>
              <c:f>Sheet3!$B$120:$BS$120</c:f>
              <c:numCache>
                <c:formatCode>General</c:formatCode>
                <c:ptCount val="70"/>
                <c:pt idx="0">
                  <c:v>50</c:v>
                </c:pt>
                <c:pt idx="1">
                  <c:v>55</c:v>
                </c:pt>
                <c:pt idx="2">
                  <c:v>60</c:v>
                </c:pt>
                <c:pt idx="3">
                  <c:v>65</c:v>
                </c:pt>
                <c:pt idx="4">
                  <c:v>70</c:v>
                </c:pt>
                <c:pt idx="5">
                  <c:v>75</c:v>
                </c:pt>
                <c:pt idx="6">
                  <c:v>80</c:v>
                </c:pt>
                <c:pt idx="7">
                  <c:v>85</c:v>
                </c:pt>
                <c:pt idx="8">
                  <c:v>90</c:v>
                </c:pt>
                <c:pt idx="9">
                  <c:v>95</c:v>
                </c:pt>
                <c:pt idx="10">
                  <c:v>100</c:v>
                </c:pt>
                <c:pt idx="11">
                  <c:v>105</c:v>
                </c:pt>
                <c:pt idx="12">
                  <c:v>110</c:v>
                </c:pt>
                <c:pt idx="13">
                  <c:v>115</c:v>
                </c:pt>
                <c:pt idx="14">
                  <c:v>120</c:v>
                </c:pt>
                <c:pt idx="15">
                  <c:v>125</c:v>
                </c:pt>
                <c:pt idx="16">
                  <c:v>130</c:v>
                </c:pt>
                <c:pt idx="17">
                  <c:v>135</c:v>
                </c:pt>
                <c:pt idx="18">
                  <c:v>140</c:v>
                </c:pt>
                <c:pt idx="19">
                  <c:v>145</c:v>
                </c:pt>
                <c:pt idx="20">
                  <c:v>150</c:v>
                </c:pt>
                <c:pt idx="21">
                  <c:v>155</c:v>
                </c:pt>
                <c:pt idx="22">
                  <c:v>160</c:v>
                </c:pt>
                <c:pt idx="23">
                  <c:v>165</c:v>
                </c:pt>
                <c:pt idx="24">
                  <c:v>170</c:v>
                </c:pt>
                <c:pt idx="25">
                  <c:v>175</c:v>
                </c:pt>
                <c:pt idx="26">
                  <c:v>180</c:v>
                </c:pt>
                <c:pt idx="27">
                  <c:v>185</c:v>
                </c:pt>
                <c:pt idx="28">
                  <c:v>190</c:v>
                </c:pt>
                <c:pt idx="29">
                  <c:v>195</c:v>
                </c:pt>
                <c:pt idx="30">
                  <c:v>200</c:v>
                </c:pt>
                <c:pt idx="31">
                  <c:v>205</c:v>
                </c:pt>
                <c:pt idx="32">
                  <c:v>210</c:v>
                </c:pt>
                <c:pt idx="33">
                  <c:v>215</c:v>
                </c:pt>
                <c:pt idx="34">
                  <c:v>220</c:v>
                </c:pt>
                <c:pt idx="35">
                  <c:v>225</c:v>
                </c:pt>
                <c:pt idx="36">
                  <c:v>230</c:v>
                </c:pt>
                <c:pt idx="37">
                  <c:v>235</c:v>
                </c:pt>
                <c:pt idx="38">
                  <c:v>240</c:v>
                </c:pt>
                <c:pt idx="39">
                  <c:v>245</c:v>
                </c:pt>
                <c:pt idx="40">
                  <c:v>250</c:v>
                </c:pt>
                <c:pt idx="41">
                  <c:v>255</c:v>
                </c:pt>
                <c:pt idx="42">
                  <c:v>260</c:v>
                </c:pt>
                <c:pt idx="43">
                  <c:v>265</c:v>
                </c:pt>
                <c:pt idx="44">
                  <c:v>270</c:v>
                </c:pt>
                <c:pt idx="45">
                  <c:v>275</c:v>
                </c:pt>
                <c:pt idx="46">
                  <c:v>280</c:v>
                </c:pt>
                <c:pt idx="47">
                  <c:v>285</c:v>
                </c:pt>
                <c:pt idx="48">
                  <c:v>290</c:v>
                </c:pt>
                <c:pt idx="49">
                  <c:v>295</c:v>
                </c:pt>
                <c:pt idx="50">
                  <c:v>300</c:v>
                </c:pt>
                <c:pt idx="51">
                  <c:v>305</c:v>
                </c:pt>
                <c:pt idx="52">
                  <c:v>310</c:v>
                </c:pt>
                <c:pt idx="53">
                  <c:v>315</c:v>
                </c:pt>
                <c:pt idx="54">
                  <c:v>320</c:v>
                </c:pt>
                <c:pt idx="55">
                  <c:v>325</c:v>
                </c:pt>
                <c:pt idx="56">
                  <c:v>330</c:v>
                </c:pt>
                <c:pt idx="57">
                  <c:v>335</c:v>
                </c:pt>
                <c:pt idx="58">
                  <c:v>340</c:v>
                </c:pt>
                <c:pt idx="59">
                  <c:v>345</c:v>
                </c:pt>
                <c:pt idx="60">
                  <c:v>350</c:v>
                </c:pt>
                <c:pt idx="61">
                  <c:v>355</c:v>
                </c:pt>
                <c:pt idx="62">
                  <c:v>360</c:v>
                </c:pt>
                <c:pt idx="63">
                  <c:v>365</c:v>
                </c:pt>
                <c:pt idx="64">
                  <c:v>370</c:v>
                </c:pt>
                <c:pt idx="65">
                  <c:v>375</c:v>
                </c:pt>
                <c:pt idx="66">
                  <c:v>380</c:v>
                </c:pt>
                <c:pt idx="67">
                  <c:v>385</c:v>
                </c:pt>
                <c:pt idx="68">
                  <c:v>390</c:v>
                </c:pt>
                <c:pt idx="69">
                  <c:v>395</c:v>
                </c:pt>
              </c:numCache>
            </c:numRef>
          </c:cat>
          <c:val>
            <c:numRef>
              <c:f>Sheet3!$B$122:$BS$122</c:f>
              <c:numCache>
                <c:formatCode>General</c:formatCode>
                <c:ptCount val="70"/>
                <c:pt idx="0">
                  <c:v>7.0000000000000021E-2</c:v>
                </c:pt>
                <c:pt idx="1">
                  <c:v>7.0000000000000021E-2</c:v>
                </c:pt>
                <c:pt idx="2">
                  <c:v>7.0000000000000021E-2</c:v>
                </c:pt>
                <c:pt idx="3">
                  <c:v>7.0000000000000021E-2</c:v>
                </c:pt>
                <c:pt idx="4">
                  <c:v>0.40200000000000002</c:v>
                </c:pt>
                <c:pt idx="5">
                  <c:v>0.40200000000000002</c:v>
                </c:pt>
                <c:pt idx="6">
                  <c:v>0.40200000000000002</c:v>
                </c:pt>
                <c:pt idx="7">
                  <c:v>0.40200000000000002</c:v>
                </c:pt>
                <c:pt idx="8">
                  <c:v>0.40200000000000002</c:v>
                </c:pt>
                <c:pt idx="9">
                  <c:v>0.40200000000000002</c:v>
                </c:pt>
                <c:pt idx="10">
                  <c:v>7.0000000000000021E-2</c:v>
                </c:pt>
                <c:pt idx="11">
                  <c:v>7.0000000000000021E-2</c:v>
                </c:pt>
                <c:pt idx="12">
                  <c:v>7.0000000000000021E-2</c:v>
                </c:pt>
                <c:pt idx="13">
                  <c:v>7.0000000000000021E-2</c:v>
                </c:pt>
                <c:pt idx="14">
                  <c:v>0.46800000000000008</c:v>
                </c:pt>
                <c:pt idx="15">
                  <c:v>0.46800000000000008</c:v>
                </c:pt>
                <c:pt idx="16">
                  <c:v>0.46800000000000008</c:v>
                </c:pt>
                <c:pt idx="17">
                  <c:v>0.46800000000000008</c:v>
                </c:pt>
                <c:pt idx="18">
                  <c:v>0.21800000000000008</c:v>
                </c:pt>
                <c:pt idx="19">
                  <c:v>0.21800000000000008</c:v>
                </c:pt>
                <c:pt idx="20">
                  <c:v>0.39100000000000013</c:v>
                </c:pt>
                <c:pt idx="21">
                  <c:v>0.39100000000000013</c:v>
                </c:pt>
                <c:pt idx="22">
                  <c:v>0.26600000000000001</c:v>
                </c:pt>
                <c:pt idx="23">
                  <c:v>0.26600000000000001</c:v>
                </c:pt>
                <c:pt idx="24">
                  <c:v>0.26600000000000001</c:v>
                </c:pt>
                <c:pt idx="25">
                  <c:v>0.26600000000000001</c:v>
                </c:pt>
                <c:pt idx="26">
                  <c:v>0.30700000000000016</c:v>
                </c:pt>
                <c:pt idx="27">
                  <c:v>0.30700000000000016</c:v>
                </c:pt>
                <c:pt idx="28">
                  <c:v>0.30700000000000016</c:v>
                </c:pt>
                <c:pt idx="29">
                  <c:v>0.30700000000000016</c:v>
                </c:pt>
                <c:pt idx="30">
                  <c:v>0.60300000000000031</c:v>
                </c:pt>
                <c:pt idx="31">
                  <c:v>0.60300000000000031</c:v>
                </c:pt>
                <c:pt idx="32">
                  <c:v>0.60300000000000031</c:v>
                </c:pt>
                <c:pt idx="33">
                  <c:v>0.60300000000000031</c:v>
                </c:pt>
                <c:pt idx="34">
                  <c:v>0.60300000000000031</c:v>
                </c:pt>
                <c:pt idx="35">
                  <c:v>0.60300000000000031</c:v>
                </c:pt>
                <c:pt idx="36">
                  <c:v>0.60300000000000031</c:v>
                </c:pt>
                <c:pt idx="37">
                  <c:v>0.60300000000000031</c:v>
                </c:pt>
                <c:pt idx="38">
                  <c:v>0.66500000000000048</c:v>
                </c:pt>
                <c:pt idx="39">
                  <c:v>0.66500000000000048</c:v>
                </c:pt>
                <c:pt idx="40">
                  <c:v>1.4859999999999982</c:v>
                </c:pt>
                <c:pt idx="41">
                  <c:v>1.4859999999999982</c:v>
                </c:pt>
                <c:pt idx="42">
                  <c:v>1.4859999999999982</c:v>
                </c:pt>
                <c:pt idx="43">
                  <c:v>1.4859999999999982</c:v>
                </c:pt>
                <c:pt idx="44">
                  <c:v>1.9989999999999992</c:v>
                </c:pt>
                <c:pt idx="45">
                  <c:v>1.3989999999999998</c:v>
                </c:pt>
                <c:pt idx="46">
                  <c:v>1.3989999999999998</c:v>
                </c:pt>
                <c:pt idx="47">
                  <c:v>1.4419999999999988</c:v>
                </c:pt>
                <c:pt idx="48">
                  <c:v>1.4419999999999988</c:v>
                </c:pt>
                <c:pt idx="49">
                  <c:v>1.4419999999999988</c:v>
                </c:pt>
                <c:pt idx="50">
                  <c:v>0.93600000000000061</c:v>
                </c:pt>
                <c:pt idx="51">
                  <c:v>0.93600000000000061</c:v>
                </c:pt>
                <c:pt idx="52">
                  <c:v>0.93600000000000061</c:v>
                </c:pt>
                <c:pt idx="53">
                  <c:v>0.93600000000000061</c:v>
                </c:pt>
                <c:pt idx="54">
                  <c:v>0.93600000000000061</c:v>
                </c:pt>
                <c:pt idx="55">
                  <c:v>0.93600000000000061</c:v>
                </c:pt>
                <c:pt idx="56">
                  <c:v>0.93600000000000061</c:v>
                </c:pt>
                <c:pt idx="57">
                  <c:v>0.93600000000000061</c:v>
                </c:pt>
                <c:pt idx="58">
                  <c:v>1.4360000000000006</c:v>
                </c:pt>
                <c:pt idx="59">
                  <c:v>1.4360000000000006</c:v>
                </c:pt>
                <c:pt idx="60">
                  <c:v>1.5740000000000014</c:v>
                </c:pt>
                <c:pt idx="61">
                  <c:v>2.0740000000000007</c:v>
                </c:pt>
                <c:pt idx="62">
                  <c:v>2.0740000000000007</c:v>
                </c:pt>
                <c:pt idx="63">
                  <c:v>1.5740000000000014</c:v>
                </c:pt>
                <c:pt idx="64">
                  <c:v>1.5740000000000014</c:v>
                </c:pt>
                <c:pt idx="65">
                  <c:v>1.5740000000000014</c:v>
                </c:pt>
                <c:pt idx="66">
                  <c:v>1.5740000000000014</c:v>
                </c:pt>
                <c:pt idx="67">
                  <c:v>1.5740000000000014</c:v>
                </c:pt>
                <c:pt idx="68">
                  <c:v>1.5740000000000014</c:v>
                </c:pt>
                <c:pt idx="69">
                  <c:v>1.5740000000000014</c:v>
                </c:pt>
              </c:numCache>
            </c:numRef>
          </c:val>
          <c:smooth val="0"/>
        </c:ser>
        <c:dLbls>
          <c:showLegendKey val="0"/>
          <c:showVal val="0"/>
          <c:showCatName val="0"/>
          <c:showSerName val="0"/>
          <c:showPercent val="0"/>
          <c:showBubbleSize val="0"/>
        </c:dLbls>
        <c:marker val="1"/>
        <c:smooth val="0"/>
        <c:axId val="175127040"/>
        <c:axId val="164254784"/>
      </c:lineChart>
      <c:catAx>
        <c:axId val="175127040"/>
        <c:scaling>
          <c:orientation val="minMax"/>
        </c:scaling>
        <c:delete val="0"/>
        <c:axPos val="b"/>
        <c:title>
          <c:tx>
            <c:rich>
              <a:bodyPr/>
              <a:lstStyle/>
              <a:p>
                <a:pPr>
                  <a:defRPr/>
                </a:pPr>
                <a:r>
                  <a:rPr lang="en-GB" dirty="0" smtClean="0"/>
                  <a:t>Years AD</a:t>
                </a:r>
                <a:endParaRPr lang="en-GB" dirty="0"/>
              </a:p>
            </c:rich>
          </c:tx>
          <c:layout>
            <c:manualLayout>
              <c:xMode val="edge"/>
              <c:yMode val="edge"/>
              <c:x val="0.4951473169647817"/>
              <c:y val="0.91619681146539278"/>
            </c:manualLayout>
          </c:layout>
          <c:overlay val="0"/>
        </c:title>
        <c:numFmt formatCode="General" sourceLinked="1"/>
        <c:majorTickMark val="out"/>
        <c:minorTickMark val="none"/>
        <c:tickLblPos val="nextTo"/>
        <c:txPr>
          <a:bodyPr/>
          <a:lstStyle/>
          <a:p>
            <a:pPr>
              <a:defRPr>
                <a:solidFill>
                  <a:schemeClr val="bg1"/>
                </a:solidFill>
              </a:defRPr>
            </a:pPr>
            <a:endParaRPr lang="en-US"/>
          </a:p>
        </c:txPr>
        <c:crossAx val="164254784"/>
        <c:crosses val="autoZero"/>
        <c:auto val="1"/>
        <c:lblAlgn val="ctr"/>
        <c:lblOffset val="100"/>
        <c:noMultiLvlLbl val="0"/>
      </c:catAx>
      <c:valAx>
        <c:axId val="164254784"/>
        <c:scaling>
          <c:orientation val="minMax"/>
        </c:scaling>
        <c:delete val="0"/>
        <c:axPos val="l"/>
        <c:numFmt formatCode="General" sourceLinked="1"/>
        <c:majorTickMark val="out"/>
        <c:minorTickMark val="none"/>
        <c:tickLblPos val="nextTo"/>
        <c:txPr>
          <a:bodyPr/>
          <a:lstStyle/>
          <a:p>
            <a:pPr>
              <a:defRPr>
                <a:solidFill>
                  <a:schemeClr val="bg1"/>
                </a:solidFill>
              </a:defRPr>
            </a:pPr>
            <a:endParaRPr lang="en-US"/>
          </a:p>
        </c:txPr>
        <c:crossAx val="175127040"/>
        <c:crosses val="autoZero"/>
        <c:crossBetween val="between"/>
      </c:valAx>
      <c:spPr>
        <a:noFill/>
        <a:ln w="25400">
          <a:noFill/>
        </a:ln>
      </c:spPr>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2955857638392912E-2"/>
          <c:y val="5.401508927769149E-2"/>
          <c:w val="0.92272708181475771"/>
          <c:h val="0.71572776635929336"/>
        </c:manualLayout>
      </c:layout>
      <c:lineChart>
        <c:grouping val="standard"/>
        <c:varyColors val="0"/>
        <c:ser>
          <c:idx val="0"/>
          <c:order val="0"/>
          <c:tx>
            <c:v>Greep A</c:v>
          </c:tx>
          <c:marker>
            <c:symbol val="none"/>
          </c:marker>
          <c:cat>
            <c:numRef>
              <c:f>Sheet3!$B$120:$BS$120</c:f>
              <c:numCache>
                <c:formatCode>General</c:formatCode>
                <c:ptCount val="70"/>
                <c:pt idx="0">
                  <c:v>50</c:v>
                </c:pt>
                <c:pt idx="1">
                  <c:v>55</c:v>
                </c:pt>
                <c:pt idx="2">
                  <c:v>60</c:v>
                </c:pt>
                <c:pt idx="3">
                  <c:v>65</c:v>
                </c:pt>
                <c:pt idx="4">
                  <c:v>70</c:v>
                </c:pt>
                <c:pt idx="5">
                  <c:v>75</c:v>
                </c:pt>
                <c:pt idx="6">
                  <c:v>80</c:v>
                </c:pt>
                <c:pt idx="7">
                  <c:v>85</c:v>
                </c:pt>
                <c:pt idx="8">
                  <c:v>90</c:v>
                </c:pt>
                <c:pt idx="9">
                  <c:v>95</c:v>
                </c:pt>
                <c:pt idx="10">
                  <c:v>100</c:v>
                </c:pt>
                <c:pt idx="11">
                  <c:v>105</c:v>
                </c:pt>
                <c:pt idx="12">
                  <c:v>110</c:v>
                </c:pt>
                <c:pt idx="13">
                  <c:v>115</c:v>
                </c:pt>
                <c:pt idx="14">
                  <c:v>120</c:v>
                </c:pt>
                <c:pt idx="15">
                  <c:v>125</c:v>
                </c:pt>
                <c:pt idx="16">
                  <c:v>130</c:v>
                </c:pt>
                <c:pt idx="17">
                  <c:v>135</c:v>
                </c:pt>
                <c:pt idx="18">
                  <c:v>140</c:v>
                </c:pt>
                <c:pt idx="19">
                  <c:v>145</c:v>
                </c:pt>
                <c:pt idx="20">
                  <c:v>150</c:v>
                </c:pt>
                <c:pt idx="21">
                  <c:v>155</c:v>
                </c:pt>
                <c:pt idx="22">
                  <c:v>160</c:v>
                </c:pt>
                <c:pt idx="23">
                  <c:v>165</c:v>
                </c:pt>
                <c:pt idx="24">
                  <c:v>170</c:v>
                </c:pt>
                <c:pt idx="25">
                  <c:v>175</c:v>
                </c:pt>
                <c:pt idx="26">
                  <c:v>180</c:v>
                </c:pt>
                <c:pt idx="27">
                  <c:v>185</c:v>
                </c:pt>
                <c:pt idx="28">
                  <c:v>190</c:v>
                </c:pt>
                <c:pt idx="29">
                  <c:v>195</c:v>
                </c:pt>
                <c:pt idx="30">
                  <c:v>200</c:v>
                </c:pt>
                <c:pt idx="31">
                  <c:v>205</c:v>
                </c:pt>
                <c:pt idx="32">
                  <c:v>210</c:v>
                </c:pt>
                <c:pt idx="33">
                  <c:v>215</c:v>
                </c:pt>
                <c:pt idx="34">
                  <c:v>220</c:v>
                </c:pt>
                <c:pt idx="35">
                  <c:v>225</c:v>
                </c:pt>
                <c:pt idx="36">
                  <c:v>230</c:v>
                </c:pt>
                <c:pt idx="37">
                  <c:v>235</c:v>
                </c:pt>
                <c:pt idx="38">
                  <c:v>240</c:v>
                </c:pt>
                <c:pt idx="39">
                  <c:v>245</c:v>
                </c:pt>
                <c:pt idx="40">
                  <c:v>250</c:v>
                </c:pt>
                <c:pt idx="41">
                  <c:v>255</c:v>
                </c:pt>
                <c:pt idx="42">
                  <c:v>260</c:v>
                </c:pt>
                <c:pt idx="43">
                  <c:v>265</c:v>
                </c:pt>
                <c:pt idx="44">
                  <c:v>270</c:v>
                </c:pt>
                <c:pt idx="45">
                  <c:v>275</c:v>
                </c:pt>
                <c:pt idx="46">
                  <c:v>280</c:v>
                </c:pt>
                <c:pt idx="47">
                  <c:v>285</c:v>
                </c:pt>
                <c:pt idx="48">
                  <c:v>290</c:v>
                </c:pt>
                <c:pt idx="49">
                  <c:v>295</c:v>
                </c:pt>
                <c:pt idx="50">
                  <c:v>300</c:v>
                </c:pt>
                <c:pt idx="51">
                  <c:v>305</c:v>
                </c:pt>
                <c:pt idx="52">
                  <c:v>310</c:v>
                </c:pt>
                <c:pt idx="53">
                  <c:v>315</c:v>
                </c:pt>
                <c:pt idx="54">
                  <c:v>320</c:v>
                </c:pt>
                <c:pt idx="55">
                  <c:v>325</c:v>
                </c:pt>
                <c:pt idx="56">
                  <c:v>330</c:v>
                </c:pt>
                <c:pt idx="57">
                  <c:v>335</c:v>
                </c:pt>
                <c:pt idx="58">
                  <c:v>340</c:v>
                </c:pt>
                <c:pt idx="59">
                  <c:v>345</c:v>
                </c:pt>
                <c:pt idx="60">
                  <c:v>350</c:v>
                </c:pt>
                <c:pt idx="61">
                  <c:v>355</c:v>
                </c:pt>
                <c:pt idx="62">
                  <c:v>360</c:v>
                </c:pt>
                <c:pt idx="63">
                  <c:v>365</c:v>
                </c:pt>
                <c:pt idx="64">
                  <c:v>370</c:v>
                </c:pt>
                <c:pt idx="65">
                  <c:v>375</c:v>
                </c:pt>
                <c:pt idx="66">
                  <c:v>380</c:v>
                </c:pt>
                <c:pt idx="67">
                  <c:v>385</c:v>
                </c:pt>
                <c:pt idx="68">
                  <c:v>390</c:v>
                </c:pt>
                <c:pt idx="69">
                  <c:v>395</c:v>
                </c:pt>
              </c:numCache>
            </c:numRef>
          </c:cat>
          <c:val>
            <c:numRef>
              <c:f>Sheet3!$B$121:$BS$121</c:f>
              <c:numCache>
                <c:formatCode>General</c:formatCode>
                <c:ptCount val="70"/>
                <c:pt idx="0">
                  <c:v>0.38400000000000012</c:v>
                </c:pt>
                <c:pt idx="1">
                  <c:v>0.38400000000000012</c:v>
                </c:pt>
                <c:pt idx="2">
                  <c:v>0.50900000000000001</c:v>
                </c:pt>
                <c:pt idx="3">
                  <c:v>0.50900000000000001</c:v>
                </c:pt>
                <c:pt idx="4">
                  <c:v>0.42500000000000016</c:v>
                </c:pt>
                <c:pt idx="5">
                  <c:v>0.42500000000000016</c:v>
                </c:pt>
                <c:pt idx="6">
                  <c:v>0.42500000000000016</c:v>
                </c:pt>
                <c:pt idx="7">
                  <c:v>0.42500000000000016</c:v>
                </c:pt>
                <c:pt idx="8">
                  <c:v>0.42500000000000016</c:v>
                </c:pt>
                <c:pt idx="9">
                  <c:v>0.42500000000000016</c:v>
                </c:pt>
                <c:pt idx="10">
                  <c:v>0.45000000000000007</c:v>
                </c:pt>
                <c:pt idx="11">
                  <c:v>0.45000000000000007</c:v>
                </c:pt>
                <c:pt idx="12">
                  <c:v>0.45000000000000007</c:v>
                </c:pt>
                <c:pt idx="13">
                  <c:v>0.67000000000000048</c:v>
                </c:pt>
                <c:pt idx="14">
                  <c:v>2.8729999999999984</c:v>
                </c:pt>
                <c:pt idx="15">
                  <c:v>2.8729999999999984</c:v>
                </c:pt>
                <c:pt idx="16">
                  <c:v>2.706999999999999</c:v>
                </c:pt>
                <c:pt idx="17">
                  <c:v>2.706999999999999</c:v>
                </c:pt>
                <c:pt idx="18">
                  <c:v>2.3019999999999987</c:v>
                </c:pt>
                <c:pt idx="19">
                  <c:v>2.3019999999999987</c:v>
                </c:pt>
                <c:pt idx="20">
                  <c:v>3.4019999999999988</c:v>
                </c:pt>
                <c:pt idx="21">
                  <c:v>3.4019999999999988</c:v>
                </c:pt>
                <c:pt idx="22">
                  <c:v>2.7769999999999997</c:v>
                </c:pt>
                <c:pt idx="23">
                  <c:v>2.7769999999999997</c:v>
                </c:pt>
                <c:pt idx="24">
                  <c:v>1.4429999999999996</c:v>
                </c:pt>
                <c:pt idx="25">
                  <c:v>1.4429999999999996</c:v>
                </c:pt>
                <c:pt idx="26">
                  <c:v>1.0980000000000001</c:v>
                </c:pt>
                <c:pt idx="27">
                  <c:v>1.0980000000000001</c:v>
                </c:pt>
                <c:pt idx="28">
                  <c:v>1.0980000000000001</c:v>
                </c:pt>
                <c:pt idx="29">
                  <c:v>1.0980000000000001</c:v>
                </c:pt>
                <c:pt idx="30">
                  <c:v>0.67900000000000016</c:v>
                </c:pt>
                <c:pt idx="31">
                  <c:v>0.67900000000000016</c:v>
                </c:pt>
                <c:pt idx="32">
                  <c:v>0.67900000000000016</c:v>
                </c:pt>
                <c:pt idx="33">
                  <c:v>0.67900000000000016</c:v>
                </c:pt>
                <c:pt idx="34">
                  <c:v>0.67900000000000016</c:v>
                </c:pt>
                <c:pt idx="35">
                  <c:v>0.67900000000000016</c:v>
                </c:pt>
                <c:pt idx="36">
                  <c:v>0.67900000000000016</c:v>
                </c:pt>
                <c:pt idx="37">
                  <c:v>0.67900000000000016</c:v>
                </c:pt>
                <c:pt idx="38">
                  <c:v>0.67900000000000016</c:v>
                </c:pt>
                <c:pt idx="39">
                  <c:v>0.67900000000000016</c:v>
                </c:pt>
                <c:pt idx="40">
                  <c:v>0.52400000000000013</c:v>
                </c:pt>
                <c:pt idx="41">
                  <c:v>0.52400000000000013</c:v>
                </c:pt>
                <c:pt idx="42">
                  <c:v>0.52400000000000013</c:v>
                </c:pt>
                <c:pt idx="43">
                  <c:v>0.52400000000000013</c:v>
                </c:pt>
                <c:pt idx="44">
                  <c:v>0.56700000000000039</c:v>
                </c:pt>
                <c:pt idx="45">
                  <c:v>0.56700000000000039</c:v>
                </c:pt>
                <c:pt idx="46">
                  <c:v>0.56700000000000039</c:v>
                </c:pt>
                <c:pt idx="47">
                  <c:v>0.56700000000000039</c:v>
                </c:pt>
                <c:pt idx="48">
                  <c:v>0.56700000000000039</c:v>
                </c:pt>
                <c:pt idx="49">
                  <c:v>0.56700000000000039</c:v>
                </c:pt>
                <c:pt idx="50">
                  <c:v>0.29700000000000015</c:v>
                </c:pt>
                <c:pt idx="51">
                  <c:v>0.29700000000000015</c:v>
                </c:pt>
                <c:pt idx="52">
                  <c:v>0.29700000000000015</c:v>
                </c:pt>
                <c:pt idx="53">
                  <c:v>0.29700000000000015</c:v>
                </c:pt>
                <c:pt idx="54">
                  <c:v>0.29700000000000015</c:v>
                </c:pt>
                <c:pt idx="55">
                  <c:v>0.29700000000000015</c:v>
                </c:pt>
                <c:pt idx="56">
                  <c:v>0.29700000000000015</c:v>
                </c:pt>
                <c:pt idx="57">
                  <c:v>0.29700000000000015</c:v>
                </c:pt>
                <c:pt idx="58">
                  <c:v>0.29700000000000015</c:v>
                </c:pt>
                <c:pt idx="59">
                  <c:v>0.29700000000000015</c:v>
                </c:pt>
                <c:pt idx="60">
                  <c:v>0.59699999999999998</c:v>
                </c:pt>
                <c:pt idx="61">
                  <c:v>0.59699999999999998</c:v>
                </c:pt>
                <c:pt idx="62">
                  <c:v>0.59699999999999998</c:v>
                </c:pt>
                <c:pt idx="63">
                  <c:v>0.59699999999999998</c:v>
                </c:pt>
                <c:pt idx="64">
                  <c:v>0.57700000000000018</c:v>
                </c:pt>
                <c:pt idx="65">
                  <c:v>0.57700000000000018</c:v>
                </c:pt>
                <c:pt idx="66">
                  <c:v>0.57700000000000018</c:v>
                </c:pt>
                <c:pt idx="67">
                  <c:v>0.57700000000000018</c:v>
                </c:pt>
                <c:pt idx="68">
                  <c:v>0.57700000000000018</c:v>
                </c:pt>
                <c:pt idx="69">
                  <c:v>0.57700000000000018</c:v>
                </c:pt>
              </c:numCache>
            </c:numRef>
          </c:val>
          <c:smooth val="0"/>
        </c:ser>
        <c:ser>
          <c:idx val="1"/>
          <c:order val="1"/>
          <c:tx>
            <c:v>Greep B</c:v>
          </c:tx>
          <c:marker>
            <c:symbol val="none"/>
          </c:marker>
          <c:cat>
            <c:numRef>
              <c:f>Sheet3!$B$120:$BS$120</c:f>
              <c:numCache>
                <c:formatCode>General</c:formatCode>
                <c:ptCount val="70"/>
                <c:pt idx="0">
                  <c:v>50</c:v>
                </c:pt>
                <c:pt idx="1">
                  <c:v>55</c:v>
                </c:pt>
                <c:pt idx="2">
                  <c:v>60</c:v>
                </c:pt>
                <c:pt idx="3">
                  <c:v>65</c:v>
                </c:pt>
                <c:pt idx="4">
                  <c:v>70</c:v>
                </c:pt>
                <c:pt idx="5">
                  <c:v>75</c:v>
                </c:pt>
                <c:pt idx="6">
                  <c:v>80</c:v>
                </c:pt>
                <c:pt idx="7">
                  <c:v>85</c:v>
                </c:pt>
                <c:pt idx="8">
                  <c:v>90</c:v>
                </c:pt>
                <c:pt idx="9">
                  <c:v>95</c:v>
                </c:pt>
                <c:pt idx="10">
                  <c:v>100</c:v>
                </c:pt>
                <c:pt idx="11">
                  <c:v>105</c:v>
                </c:pt>
                <c:pt idx="12">
                  <c:v>110</c:v>
                </c:pt>
                <c:pt idx="13">
                  <c:v>115</c:v>
                </c:pt>
                <c:pt idx="14">
                  <c:v>120</c:v>
                </c:pt>
                <c:pt idx="15">
                  <c:v>125</c:v>
                </c:pt>
                <c:pt idx="16">
                  <c:v>130</c:v>
                </c:pt>
                <c:pt idx="17">
                  <c:v>135</c:v>
                </c:pt>
                <c:pt idx="18">
                  <c:v>140</c:v>
                </c:pt>
                <c:pt idx="19">
                  <c:v>145</c:v>
                </c:pt>
                <c:pt idx="20">
                  <c:v>150</c:v>
                </c:pt>
                <c:pt idx="21">
                  <c:v>155</c:v>
                </c:pt>
                <c:pt idx="22">
                  <c:v>160</c:v>
                </c:pt>
                <c:pt idx="23">
                  <c:v>165</c:v>
                </c:pt>
                <c:pt idx="24">
                  <c:v>170</c:v>
                </c:pt>
                <c:pt idx="25">
                  <c:v>175</c:v>
                </c:pt>
                <c:pt idx="26">
                  <c:v>180</c:v>
                </c:pt>
                <c:pt idx="27">
                  <c:v>185</c:v>
                </c:pt>
                <c:pt idx="28">
                  <c:v>190</c:v>
                </c:pt>
                <c:pt idx="29">
                  <c:v>195</c:v>
                </c:pt>
                <c:pt idx="30">
                  <c:v>200</c:v>
                </c:pt>
                <c:pt idx="31">
                  <c:v>205</c:v>
                </c:pt>
                <c:pt idx="32">
                  <c:v>210</c:v>
                </c:pt>
                <c:pt idx="33">
                  <c:v>215</c:v>
                </c:pt>
                <c:pt idx="34">
                  <c:v>220</c:v>
                </c:pt>
                <c:pt idx="35">
                  <c:v>225</c:v>
                </c:pt>
                <c:pt idx="36">
                  <c:v>230</c:v>
                </c:pt>
                <c:pt idx="37">
                  <c:v>235</c:v>
                </c:pt>
                <c:pt idx="38">
                  <c:v>240</c:v>
                </c:pt>
                <c:pt idx="39">
                  <c:v>245</c:v>
                </c:pt>
                <c:pt idx="40">
                  <c:v>250</c:v>
                </c:pt>
                <c:pt idx="41">
                  <c:v>255</c:v>
                </c:pt>
                <c:pt idx="42">
                  <c:v>260</c:v>
                </c:pt>
                <c:pt idx="43">
                  <c:v>265</c:v>
                </c:pt>
                <c:pt idx="44">
                  <c:v>270</c:v>
                </c:pt>
                <c:pt idx="45">
                  <c:v>275</c:v>
                </c:pt>
                <c:pt idx="46">
                  <c:v>280</c:v>
                </c:pt>
                <c:pt idx="47">
                  <c:v>285</c:v>
                </c:pt>
                <c:pt idx="48">
                  <c:v>290</c:v>
                </c:pt>
                <c:pt idx="49">
                  <c:v>295</c:v>
                </c:pt>
                <c:pt idx="50">
                  <c:v>300</c:v>
                </c:pt>
                <c:pt idx="51">
                  <c:v>305</c:v>
                </c:pt>
                <c:pt idx="52">
                  <c:v>310</c:v>
                </c:pt>
                <c:pt idx="53">
                  <c:v>315</c:v>
                </c:pt>
                <c:pt idx="54">
                  <c:v>320</c:v>
                </c:pt>
                <c:pt idx="55">
                  <c:v>325</c:v>
                </c:pt>
                <c:pt idx="56">
                  <c:v>330</c:v>
                </c:pt>
                <c:pt idx="57">
                  <c:v>335</c:v>
                </c:pt>
                <c:pt idx="58">
                  <c:v>340</c:v>
                </c:pt>
                <c:pt idx="59">
                  <c:v>345</c:v>
                </c:pt>
                <c:pt idx="60">
                  <c:v>350</c:v>
                </c:pt>
                <c:pt idx="61">
                  <c:v>355</c:v>
                </c:pt>
                <c:pt idx="62">
                  <c:v>360</c:v>
                </c:pt>
                <c:pt idx="63">
                  <c:v>365</c:v>
                </c:pt>
                <c:pt idx="64">
                  <c:v>370</c:v>
                </c:pt>
                <c:pt idx="65">
                  <c:v>375</c:v>
                </c:pt>
                <c:pt idx="66">
                  <c:v>380</c:v>
                </c:pt>
                <c:pt idx="67">
                  <c:v>385</c:v>
                </c:pt>
                <c:pt idx="68">
                  <c:v>390</c:v>
                </c:pt>
                <c:pt idx="69">
                  <c:v>395</c:v>
                </c:pt>
              </c:numCache>
            </c:numRef>
          </c:cat>
          <c:val>
            <c:numRef>
              <c:f>Sheet3!$B$122:$BS$122</c:f>
              <c:numCache>
                <c:formatCode>General</c:formatCode>
                <c:ptCount val="70"/>
                <c:pt idx="0">
                  <c:v>7.0000000000000021E-2</c:v>
                </c:pt>
                <c:pt idx="1">
                  <c:v>7.0000000000000021E-2</c:v>
                </c:pt>
                <c:pt idx="2">
                  <c:v>7.0000000000000021E-2</c:v>
                </c:pt>
                <c:pt idx="3">
                  <c:v>7.0000000000000021E-2</c:v>
                </c:pt>
                <c:pt idx="4">
                  <c:v>0.40200000000000002</c:v>
                </c:pt>
                <c:pt idx="5">
                  <c:v>0.40200000000000002</c:v>
                </c:pt>
                <c:pt idx="6">
                  <c:v>0.40200000000000002</c:v>
                </c:pt>
                <c:pt idx="7">
                  <c:v>0.40200000000000002</c:v>
                </c:pt>
                <c:pt idx="8">
                  <c:v>0.40200000000000002</c:v>
                </c:pt>
                <c:pt idx="9">
                  <c:v>0.40200000000000002</c:v>
                </c:pt>
                <c:pt idx="10">
                  <c:v>7.0000000000000021E-2</c:v>
                </c:pt>
                <c:pt idx="11">
                  <c:v>7.0000000000000021E-2</c:v>
                </c:pt>
                <c:pt idx="12">
                  <c:v>7.0000000000000021E-2</c:v>
                </c:pt>
                <c:pt idx="13">
                  <c:v>7.0000000000000021E-2</c:v>
                </c:pt>
                <c:pt idx="14">
                  <c:v>0.46800000000000008</c:v>
                </c:pt>
                <c:pt idx="15">
                  <c:v>0.46800000000000008</c:v>
                </c:pt>
                <c:pt idx="16">
                  <c:v>0.46800000000000008</c:v>
                </c:pt>
                <c:pt idx="17">
                  <c:v>0.46800000000000008</c:v>
                </c:pt>
                <c:pt idx="18">
                  <c:v>0.21800000000000008</c:v>
                </c:pt>
                <c:pt idx="19">
                  <c:v>0.21800000000000008</c:v>
                </c:pt>
                <c:pt idx="20">
                  <c:v>0.39100000000000013</c:v>
                </c:pt>
                <c:pt idx="21">
                  <c:v>0.39100000000000013</c:v>
                </c:pt>
                <c:pt idx="22">
                  <c:v>0.26600000000000001</c:v>
                </c:pt>
                <c:pt idx="23">
                  <c:v>0.26600000000000001</c:v>
                </c:pt>
                <c:pt idx="24">
                  <c:v>0.26600000000000001</c:v>
                </c:pt>
                <c:pt idx="25">
                  <c:v>0.26600000000000001</c:v>
                </c:pt>
                <c:pt idx="26">
                  <c:v>0.30700000000000016</c:v>
                </c:pt>
                <c:pt idx="27">
                  <c:v>0.30700000000000016</c:v>
                </c:pt>
                <c:pt idx="28">
                  <c:v>0.30700000000000016</c:v>
                </c:pt>
                <c:pt idx="29">
                  <c:v>0.30700000000000016</c:v>
                </c:pt>
                <c:pt idx="30">
                  <c:v>0.60300000000000031</c:v>
                </c:pt>
                <c:pt idx="31">
                  <c:v>0.60300000000000031</c:v>
                </c:pt>
                <c:pt idx="32">
                  <c:v>0.60300000000000031</c:v>
                </c:pt>
                <c:pt idx="33">
                  <c:v>0.60300000000000031</c:v>
                </c:pt>
                <c:pt idx="34">
                  <c:v>0.60300000000000031</c:v>
                </c:pt>
                <c:pt idx="35">
                  <c:v>0.60300000000000031</c:v>
                </c:pt>
                <c:pt idx="36">
                  <c:v>0.60300000000000031</c:v>
                </c:pt>
                <c:pt idx="37">
                  <c:v>0.60300000000000031</c:v>
                </c:pt>
                <c:pt idx="38">
                  <c:v>0.66500000000000048</c:v>
                </c:pt>
                <c:pt idx="39">
                  <c:v>0.66500000000000048</c:v>
                </c:pt>
                <c:pt idx="40">
                  <c:v>1.4859999999999982</c:v>
                </c:pt>
                <c:pt idx="41">
                  <c:v>1.4859999999999982</c:v>
                </c:pt>
                <c:pt idx="42">
                  <c:v>1.4859999999999982</c:v>
                </c:pt>
                <c:pt idx="43">
                  <c:v>1.4859999999999982</c:v>
                </c:pt>
                <c:pt idx="44">
                  <c:v>1.9989999999999992</c:v>
                </c:pt>
                <c:pt idx="45">
                  <c:v>1.3989999999999998</c:v>
                </c:pt>
                <c:pt idx="46">
                  <c:v>1.3989999999999998</c:v>
                </c:pt>
                <c:pt idx="47">
                  <c:v>1.4419999999999988</c:v>
                </c:pt>
                <c:pt idx="48">
                  <c:v>1.4419999999999988</c:v>
                </c:pt>
                <c:pt idx="49">
                  <c:v>1.4419999999999988</c:v>
                </c:pt>
                <c:pt idx="50">
                  <c:v>0.93600000000000061</c:v>
                </c:pt>
                <c:pt idx="51">
                  <c:v>0.93600000000000061</c:v>
                </c:pt>
                <c:pt idx="52">
                  <c:v>0.93600000000000061</c:v>
                </c:pt>
                <c:pt idx="53">
                  <c:v>0.93600000000000061</c:v>
                </c:pt>
                <c:pt idx="54">
                  <c:v>0.93600000000000061</c:v>
                </c:pt>
                <c:pt idx="55">
                  <c:v>0.93600000000000061</c:v>
                </c:pt>
                <c:pt idx="56">
                  <c:v>0.93600000000000061</c:v>
                </c:pt>
                <c:pt idx="57">
                  <c:v>0.93600000000000061</c:v>
                </c:pt>
                <c:pt idx="58">
                  <c:v>1.4360000000000006</c:v>
                </c:pt>
                <c:pt idx="59">
                  <c:v>1.4360000000000006</c:v>
                </c:pt>
                <c:pt idx="60">
                  <c:v>1.5740000000000014</c:v>
                </c:pt>
                <c:pt idx="61">
                  <c:v>2.0740000000000007</c:v>
                </c:pt>
                <c:pt idx="62">
                  <c:v>2.0740000000000007</c:v>
                </c:pt>
                <c:pt idx="63">
                  <c:v>1.5740000000000014</c:v>
                </c:pt>
                <c:pt idx="64">
                  <c:v>1.5740000000000014</c:v>
                </c:pt>
                <c:pt idx="65">
                  <c:v>1.5740000000000014</c:v>
                </c:pt>
                <c:pt idx="66">
                  <c:v>1.5740000000000014</c:v>
                </c:pt>
                <c:pt idx="67">
                  <c:v>1.5740000000000014</c:v>
                </c:pt>
                <c:pt idx="68">
                  <c:v>1.5740000000000014</c:v>
                </c:pt>
                <c:pt idx="69">
                  <c:v>1.5740000000000014</c:v>
                </c:pt>
              </c:numCache>
            </c:numRef>
          </c:val>
          <c:smooth val="0"/>
        </c:ser>
        <c:dLbls>
          <c:showLegendKey val="0"/>
          <c:showVal val="0"/>
          <c:showCatName val="0"/>
          <c:showSerName val="0"/>
          <c:showPercent val="0"/>
          <c:showBubbleSize val="0"/>
        </c:dLbls>
        <c:marker val="1"/>
        <c:smooth val="0"/>
        <c:axId val="163513856"/>
        <c:axId val="164285824"/>
      </c:lineChart>
      <c:catAx>
        <c:axId val="163513856"/>
        <c:scaling>
          <c:orientation val="minMax"/>
        </c:scaling>
        <c:delete val="0"/>
        <c:axPos val="b"/>
        <c:title>
          <c:tx>
            <c:rich>
              <a:bodyPr/>
              <a:lstStyle/>
              <a:p>
                <a:pPr>
                  <a:defRPr/>
                </a:pPr>
                <a:r>
                  <a:rPr lang="en-GB" dirty="0" smtClean="0"/>
                  <a:t>Years AD</a:t>
                </a:r>
                <a:endParaRPr lang="en-GB" dirty="0"/>
              </a:p>
            </c:rich>
          </c:tx>
          <c:layout>
            <c:manualLayout>
              <c:xMode val="edge"/>
              <c:yMode val="edge"/>
              <c:x val="0.4951473169647817"/>
              <c:y val="0.91619681146539278"/>
            </c:manualLayout>
          </c:layout>
          <c:overlay val="0"/>
        </c:title>
        <c:numFmt formatCode="General" sourceLinked="1"/>
        <c:majorTickMark val="out"/>
        <c:minorTickMark val="none"/>
        <c:tickLblPos val="nextTo"/>
        <c:txPr>
          <a:bodyPr/>
          <a:lstStyle/>
          <a:p>
            <a:pPr>
              <a:defRPr>
                <a:solidFill>
                  <a:schemeClr val="bg1"/>
                </a:solidFill>
              </a:defRPr>
            </a:pPr>
            <a:endParaRPr lang="en-US"/>
          </a:p>
        </c:txPr>
        <c:crossAx val="164285824"/>
        <c:crosses val="autoZero"/>
        <c:auto val="1"/>
        <c:lblAlgn val="ctr"/>
        <c:lblOffset val="100"/>
        <c:noMultiLvlLbl val="0"/>
      </c:catAx>
      <c:valAx>
        <c:axId val="164285824"/>
        <c:scaling>
          <c:orientation val="minMax"/>
        </c:scaling>
        <c:delete val="0"/>
        <c:axPos val="l"/>
        <c:numFmt formatCode="General" sourceLinked="1"/>
        <c:majorTickMark val="out"/>
        <c:minorTickMark val="none"/>
        <c:tickLblPos val="nextTo"/>
        <c:txPr>
          <a:bodyPr/>
          <a:lstStyle/>
          <a:p>
            <a:pPr>
              <a:defRPr>
                <a:solidFill>
                  <a:schemeClr val="bg1"/>
                </a:solidFill>
              </a:defRPr>
            </a:pPr>
            <a:endParaRPr lang="en-US"/>
          </a:p>
        </c:txPr>
        <c:crossAx val="163513856"/>
        <c:crosses val="autoZero"/>
        <c:crossBetween val="between"/>
      </c:valAx>
      <c:spPr>
        <a:noFill/>
        <a:ln w="25400">
          <a:noFill/>
        </a:ln>
      </c:spPr>
    </c:plotArea>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042641095433841E-2"/>
          <c:y val="6.2779789173751932E-2"/>
          <c:w val="0.95319478391289858"/>
          <c:h val="0.81245629570570588"/>
        </c:manualLayout>
      </c:layout>
      <c:lineChart>
        <c:grouping val="standard"/>
        <c:varyColors val="0"/>
        <c:ser>
          <c:idx val="0"/>
          <c:order val="0"/>
          <c:marker>
            <c:symbol val="none"/>
          </c:marker>
          <c:cat>
            <c:numRef>
              <c:f>Sheet6!$J$75:$AR$75</c:f>
              <c:numCache>
                <c:formatCode>General</c:formatCode>
                <c:ptCount val="35"/>
                <c:pt idx="0">
                  <c:v>50</c:v>
                </c:pt>
                <c:pt idx="1">
                  <c:v>60</c:v>
                </c:pt>
                <c:pt idx="2">
                  <c:v>70</c:v>
                </c:pt>
                <c:pt idx="3">
                  <c:v>80</c:v>
                </c:pt>
                <c:pt idx="4">
                  <c:v>90</c:v>
                </c:pt>
                <c:pt idx="5">
                  <c:v>100</c:v>
                </c:pt>
                <c:pt idx="6">
                  <c:v>110</c:v>
                </c:pt>
                <c:pt idx="7">
                  <c:v>120</c:v>
                </c:pt>
                <c:pt idx="8">
                  <c:v>130</c:v>
                </c:pt>
                <c:pt idx="9">
                  <c:v>140</c:v>
                </c:pt>
                <c:pt idx="10">
                  <c:v>150</c:v>
                </c:pt>
                <c:pt idx="11">
                  <c:v>160</c:v>
                </c:pt>
                <c:pt idx="12">
                  <c:v>170</c:v>
                </c:pt>
                <c:pt idx="13">
                  <c:v>180</c:v>
                </c:pt>
                <c:pt idx="14">
                  <c:v>190</c:v>
                </c:pt>
                <c:pt idx="15">
                  <c:v>200</c:v>
                </c:pt>
                <c:pt idx="16">
                  <c:v>210</c:v>
                </c:pt>
                <c:pt idx="17">
                  <c:v>220</c:v>
                </c:pt>
                <c:pt idx="18">
                  <c:v>230</c:v>
                </c:pt>
                <c:pt idx="19">
                  <c:v>240</c:v>
                </c:pt>
                <c:pt idx="20">
                  <c:v>250</c:v>
                </c:pt>
                <c:pt idx="21">
                  <c:v>260</c:v>
                </c:pt>
                <c:pt idx="22">
                  <c:v>270</c:v>
                </c:pt>
                <c:pt idx="23">
                  <c:v>280</c:v>
                </c:pt>
                <c:pt idx="24">
                  <c:v>290</c:v>
                </c:pt>
                <c:pt idx="25">
                  <c:v>300</c:v>
                </c:pt>
                <c:pt idx="26">
                  <c:v>310</c:v>
                </c:pt>
                <c:pt idx="27">
                  <c:v>320</c:v>
                </c:pt>
                <c:pt idx="28">
                  <c:v>330</c:v>
                </c:pt>
                <c:pt idx="29">
                  <c:v>340</c:v>
                </c:pt>
                <c:pt idx="30">
                  <c:v>350</c:v>
                </c:pt>
                <c:pt idx="31">
                  <c:v>360</c:v>
                </c:pt>
                <c:pt idx="32">
                  <c:v>370</c:v>
                </c:pt>
                <c:pt idx="33">
                  <c:v>380</c:v>
                </c:pt>
                <c:pt idx="34">
                  <c:v>390</c:v>
                </c:pt>
              </c:numCache>
            </c:numRef>
          </c:cat>
          <c:val>
            <c:numRef>
              <c:f>Sheet6!$J$76:$AR$76</c:f>
              <c:numCache>
                <c:formatCode>General</c:formatCode>
                <c:ptCount val="35"/>
                <c:pt idx="0">
                  <c:v>2.2541991341991339</c:v>
                </c:pt>
                <c:pt idx="1">
                  <c:v>5.1064213564213556</c:v>
                </c:pt>
                <c:pt idx="2">
                  <c:v>7.1805021645021636</c:v>
                </c:pt>
                <c:pt idx="3">
                  <c:v>2.8138354978354982</c:v>
                </c:pt>
                <c:pt idx="4">
                  <c:v>3.013835497835498</c:v>
                </c:pt>
                <c:pt idx="5">
                  <c:v>2.3089466089466089</c:v>
                </c:pt>
                <c:pt idx="6">
                  <c:v>2.9089466089466089</c:v>
                </c:pt>
                <c:pt idx="7">
                  <c:v>4.1337634587634584</c:v>
                </c:pt>
                <c:pt idx="8">
                  <c:v>4.3337634587634586</c:v>
                </c:pt>
                <c:pt idx="9">
                  <c:v>4.0962634587634588</c:v>
                </c:pt>
                <c:pt idx="10">
                  <c:v>4.8918190143190143</c:v>
                </c:pt>
                <c:pt idx="11">
                  <c:v>0.81000083250083255</c:v>
                </c:pt>
                <c:pt idx="12">
                  <c:v>0.81000083250083255</c:v>
                </c:pt>
                <c:pt idx="13">
                  <c:v>1.3100008325008325</c:v>
                </c:pt>
                <c:pt idx="14">
                  <c:v>1.3100008325008325</c:v>
                </c:pt>
                <c:pt idx="15">
                  <c:v>0.78500083250083252</c:v>
                </c:pt>
                <c:pt idx="16">
                  <c:v>0.78500083250083252</c:v>
                </c:pt>
                <c:pt idx="17">
                  <c:v>0.91000083250083252</c:v>
                </c:pt>
                <c:pt idx="18">
                  <c:v>0.91000083250083252</c:v>
                </c:pt>
                <c:pt idx="19">
                  <c:v>0.91000083250083252</c:v>
                </c:pt>
                <c:pt idx="20">
                  <c:v>0.9458982683982684</c:v>
                </c:pt>
                <c:pt idx="21">
                  <c:v>0.9458982683982684</c:v>
                </c:pt>
                <c:pt idx="22">
                  <c:v>1.3305136530136528</c:v>
                </c:pt>
                <c:pt idx="23">
                  <c:v>1.3305136530136528</c:v>
                </c:pt>
                <c:pt idx="24">
                  <c:v>1.3305136530136528</c:v>
                </c:pt>
                <c:pt idx="25">
                  <c:v>0.74301365301365296</c:v>
                </c:pt>
                <c:pt idx="26">
                  <c:v>0.74301365301365296</c:v>
                </c:pt>
                <c:pt idx="27">
                  <c:v>0.74301365301365296</c:v>
                </c:pt>
                <c:pt idx="28">
                  <c:v>0.74301365301365296</c:v>
                </c:pt>
                <c:pt idx="29">
                  <c:v>0.74301365301365296</c:v>
                </c:pt>
                <c:pt idx="30">
                  <c:v>1.3430136530136529</c:v>
                </c:pt>
                <c:pt idx="31">
                  <c:v>1.3430136530136529</c:v>
                </c:pt>
                <c:pt idx="32">
                  <c:v>1.3430136530136529</c:v>
                </c:pt>
                <c:pt idx="33">
                  <c:v>1.3430136530136529</c:v>
                </c:pt>
                <c:pt idx="34">
                  <c:v>1.3430136530136529</c:v>
                </c:pt>
              </c:numCache>
            </c:numRef>
          </c:val>
          <c:smooth val="0"/>
        </c:ser>
        <c:dLbls>
          <c:showLegendKey val="0"/>
          <c:showVal val="0"/>
          <c:showCatName val="0"/>
          <c:showSerName val="0"/>
          <c:showPercent val="0"/>
          <c:showBubbleSize val="0"/>
        </c:dLbls>
        <c:marker val="1"/>
        <c:smooth val="0"/>
        <c:axId val="163513344"/>
        <c:axId val="164286400"/>
      </c:lineChart>
      <c:catAx>
        <c:axId val="163513344"/>
        <c:scaling>
          <c:orientation val="minMax"/>
        </c:scaling>
        <c:delete val="0"/>
        <c:axPos val="b"/>
        <c:numFmt formatCode="General" sourceLinked="1"/>
        <c:majorTickMark val="out"/>
        <c:minorTickMark val="none"/>
        <c:tickLblPos val="nextTo"/>
        <c:txPr>
          <a:bodyPr/>
          <a:lstStyle/>
          <a:p>
            <a:pPr>
              <a:defRPr>
                <a:solidFill>
                  <a:schemeClr val="bg1"/>
                </a:solidFill>
              </a:defRPr>
            </a:pPr>
            <a:endParaRPr lang="en-US"/>
          </a:p>
        </c:txPr>
        <c:crossAx val="164286400"/>
        <c:crosses val="autoZero"/>
        <c:auto val="1"/>
        <c:lblAlgn val="ctr"/>
        <c:lblOffset val="100"/>
        <c:noMultiLvlLbl val="0"/>
      </c:catAx>
      <c:valAx>
        <c:axId val="164286400"/>
        <c:scaling>
          <c:orientation val="minMax"/>
        </c:scaling>
        <c:delete val="0"/>
        <c:axPos val="l"/>
        <c:numFmt formatCode="General" sourceLinked="1"/>
        <c:majorTickMark val="out"/>
        <c:minorTickMark val="none"/>
        <c:tickLblPos val="nextTo"/>
        <c:crossAx val="163513344"/>
        <c:crosses val="autoZero"/>
        <c:crossBetween val="between"/>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dirty="0" smtClean="0"/>
              <a:t>Middle Walbrook</a:t>
            </a:r>
            <a:endParaRPr lang="en-US" dirty="0"/>
          </a:p>
        </c:rich>
      </c:tx>
      <c:layout>
        <c:manualLayout>
          <c:xMode val="edge"/>
          <c:yMode val="edge"/>
          <c:x val="8.1769133235636962E-2"/>
          <c:y val="8.2263179595469957E-2"/>
        </c:manualLayout>
      </c:layout>
      <c:overlay val="0"/>
    </c:title>
    <c:autoTitleDeleted val="0"/>
    <c:plotArea>
      <c:layout>
        <c:manualLayout>
          <c:layoutTarget val="inner"/>
          <c:xMode val="edge"/>
          <c:yMode val="edge"/>
          <c:x val="8.6105713378345661E-2"/>
          <c:y val="0.24320353294078437"/>
          <c:w val="0.88215910118322038"/>
          <c:h val="0.45139336370032962"/>
        </c:manualLayout>
      </c:layout>
      <c:barChart>
        <c:barDir val="col"/>
        <c:grouping val="stacked"/>
        <c:varyColors val="0"/>
        <c:ser>
          <c:idx val="0"/>
          <c:order val="0"/>
          <c:tx>
            <c:strRef>
              <c:f>Sheet1!$B$3</c:f>
              <c:strCache>
                <c:ptCount val="1"/>
                <c:pt idx="0">
                  <c:v>BZY10 (stone)</c:v>
                </c:pt>
              </c:strCache>
            </c:strRef>
          </c:tx>
          <c:spPr>
            <a:solidFill>
              <a:schemeClr val="tx1">
                <a:lumMod val="65000"/>
                <a:lumOff val="35000"/>
              </a:schemeClr>
            </a:solidFill>
          </c:spPr>
          <c:invertIfNegative val="0"/>
          <c:cat>
            <c:strRef>
              <c:f>Sheet1!$A$4:$A$16</c:f>
              <c:strCache>
                <c:ptCount val="13"/>
                <c:pt idx="0">
                  <c:v>35-</c:v>
                </c:pt>
                <c:pt idx="1">
                  <c:v>40-</c:v>
                </c:pt>
                <c:pt idx="2">
                  <c:v>45 -</c:v>
                </c:pt>
                <c:pt idx="3">
                  <c:v>50 -</c:v>
                </c:pt>
                <c:pt idx="4">
                  <c:v>55 -</c:v>
                </c:pt>
                <c:pt idx="5">
                  <c:v>60 -</c:v>
                </c:pt>
                <c:pt idx="6">
                  <c:v>65 -</c:v>
                </c:pt>
                <c:pt idx="7">
                  <c:v>70 -</c:v>
                </c:pt>
                <c:pt idx="8">
                  <c:v>75 -</c:v>
                </c:pt>
                <c:pt idx="9">
                  <c:v>80 -</c:v>
                </c:pt>
                <c:pt idx="10">
                  <c:v>85 -</c:v>
                </c:pt>
                <c:pt idx="11">
                  <c:v>90 -</c:v>
                </c:pt>
                <c:pt idx="12">
                  <c:v>95 - 100</c:v>
                </c:pt>
              </c:strCache>
            </c:strRef>
          </c:cat>
          <c:val>
            <c:numRef>
              <c:f>Sheet1!$B$4:$B$16</c:f>
              <c:numCache>
                <c:formatCode>General</c:formatCode>
                <c:ptCount val="13"/>
                <c:pt idx="0">
                  <c:v>0</c:v>
                </c:pt>
                <c:pt idx="1">
                  <c:v>0</c:v>
                </c:pt>
                <c:pt idx="2">
                  <c:v>3</c:v>
                </c:pt>
                <c:pt idx="3">
                  <c:v>1</c:v>
                </c:pt>
                <c:pt idx="4">
                  <c:v>0</c:v>
                </c:pt>
                <c:pt idx="5">
                  <c:v>0</c:v>
                </c:pt>
                <c:pt idx="6">
                  <c:v>0</c:v>
                </c:pt>
                <c:pt idx="7">
                  <c:v>1</c:v>
                </c:pt>
                <c:pt idx="8">
                  <c:v>2</c:v>
                </c:pt>
                <c:pt idx="9">
                  <c:v>0</c:v>
                </c:pt>
                <c:pt idx="10">
                  <c:v>3</c:v>
                </c:pt>
                <c:pt idx="11">
                  <c:v>1</c:v>
                </c:pt>
                <c:pt idx="12">
                  <c:v>0</c:v>
                </c:pt>
              </c:numCache>
            </c:numRef>
          </c:val>
        </c:ser>
        <c:ser>
          <c:idx val="1"/>
          <c:order val="1"/>
          <c:tx>
            <c:strRef>
              <c:f>Sheet1!$C$3</c:f>
              <c:strCache>
                <c:ptCount val="1"/>
                <c:pt idx="0">
                  <c:v>Other Middle Walbrook (stone)</c:v>
                </c:pt>
              </c:strCache>
            </c:strRef>
          </c:tx>
          <c:spPr>
            <a:solidFill>
              <a:schemeClr val="bg1">
                <a:lumMod val="75000"/>
              </a:schemeClr>
            </a:solidFill>
          </c:spPr>
          <c:invertIfNegative val="0"/>
          <c:cat>
            <c:strRef>
              <c:f>Sheet1!$A$4:$A$16</c:f>
              <c:strCache>
                <c:ptCount val="13"/>
                <c:pt idx="0">
                  <c:v>35-</c:v>
                </c:pt>
                <c:pt idx="1">
                  <c:v>40-</c:v>
                </c:pt>
                <c:pt idx="2">
                  <c:v>45 -</c:v>
                </c:pt>
                <c:pt idx="3">
                  <c:v>50 -</c:v>
                </c:pt>
                <c:pt idx="4">
                  <c:v>55 -</c:v>
                </c:pt>
                <c:pt idx="5">
                  <c:v>60 -</c:v>
                </c:pt>
                <c:pt idx="6">
                  <c:v>65 -</c:v>
                </c:pt>
                <c:pt idx="7">
                  <c:v>70 -</c:v>
                </c:pt>
                <c:pt idx="8">
                  <c:v>75 -</c:v>
                </c:pt>
                <c:pt idx="9">
                  <c:v>80 -</c:v>
                </c:pt>
                <c:pt idx="10">
                  <c:v>85 -</c:v>
                </c:pt>
                <c:pt idx="11">
                  <c:v>90 -</c:v>
                </c:pt>
                <c:pt idx="12">
                  <c:v>95 - 100</c:v>
                </c:pt>
              </c:strCache>
            </c:strRef>
          </c:cat>
          <c:val>
            <c:numRef>
              <c:f>Sheet1!$C$4:$C$16</c:f>
              <c:numCache>
                <c:formatCode>General</c:formatCode>
                <c:ptCount val="13"/>
                <c:pt idx="0">
                  <c:v>0</c:v>
                </c:pt>
                <c:pt idx="1">
                  <c:v>0</c:v>
                </c:pt>
                <c:pt idx="2">
                  <c:v>0</c:v>
                </c:pt>
                <c:pt idx="3">
                  <c:v>1</c:v>
                </c:pt>
                <c:pt idx="4">
                  <c:v>0</c:v>
                </c:pt>
                <c:pt idx="5">
                  <c:v>0</c:v>
                </c:pt>
                <c:pt idx="6">
                  <c:v>1</c:v>
                </c:pt>
                <c:pt idx="7">
                  <c:v>0</c:v>
                </c:pt>
                <c:pt idx="8">
                  <c:v>1</c:v>
                </c:pt>
                <c:pt idx="9">
                  <c:v>0</c:v>
                </c:pt>
                <c:pt idx="10">
                  <c:v>0</c:v>
                </c:pt>
                <c:pt idx="11">
                  <c:v>1</c:v>
                </c:pt>
                <c:pt idx="12">
                  <c:v>1</c:v>
                </c:pt>
              </c:numCache>
            </c:numRef>
          </c:val>
        </c:ser>
        <c:ser>
          <c:idx val="2"/>
          <c:order val="2"/>
          <c:tx>
            <c:strRef>
              <c:f>Sheet1!$D$3</c:f>
              <c:strCache>
                <c:ptCount val="1"/>
                <c:pt idx="0">
                  <c:v>BZY10 (metal)</c:v>
                </c:pt>
              </c:strCache>
            </c:strRef>
          </c:tx>
          <c:spPr>
            <a:solidFill>
              <a:srgbClr val="FF0000"/>
            </a:solidFill>
          </c:spPr>
          <c:invertIfNegative val="0"/>
          <c:cat>
            <c:strRef>
              <c:f>Sheet1!$A$4:$A$16</c:f>
              <c:strCache>
                <c:ptCount val="13"/>
                <c:pt idx="0">
                  <c:v>35-</c:v>
                </c:pt>
                <c:pt idx="1">
                  <c:v>40-</c:v>
                </c:pt>
                <c:pt idx="2">
                  <c:v>45 -</c:v>
                </c:pt>
                <c:pt idx="3">
                  <c:v>50 -</c:v>
                </c:pt>
                <c:pt idx="4">
                  <c:v>55 -</c:v>
                </c:pt>
                <c:pt idx="5">
                  <c:v>60 -</c:v>
                </c:pt>
                <c:pt idx="6">
                  <c:v>65 -</c:v>
                </c:pt>
                <c:pt idx="7">
                  <c:v>70 -</c:v>
                </c:pt>
                <c:pt idx="8">
                  <c:v>75 -</c:v>
                </c:pt>
                <c:pt idx="9">
                  <c:v>80 -</c:v>
                </c:pt>
                <c:pt idx="10">
                  <c:v>85 -</c:v>
                </c:pt>
                <c:pt idx="11">
                  <c:v>90 -</c:v>
                </c:pt>
                <c:pt idx="12">
                  <c:v>95 - 100</c:v>
                </c:pt>
              </c:strCache>
            </c:strRef>
          </c:cat>
          <c:val>
            <c:numRef>
              <c:f>Sheet1!$D$4:$D$16</c:f>
              <c:numCache>
                <c:formatCode>General</c:formatCode>
                <c:ptCount val="13"/>
                <c:pt idx="0">
                  <c:v>0</c:v>
                </c:pt>
                <c:pt idx="1">
                  <c:v>0</c:v>
                </c:pt>
                <c:pt idx="2">
                  <c:v>1</c:v>
                </c:pt>
                <c:pt idx="3">
                  <c:v>0</c:v>
                </c:pt>
                <c:pt idx="4">
                  <c:v>0</c:v>
                </c:pt>
                <c:pt idx="5">
                  <c:v>0</c:v>
                </c:pt>
                <c:pt idx="6">
                  <c:v>0</c:v>
                </c:pt>
                <c:pt idx="7">
                  <c:v>0</c:v>
                </c:pt>
                <c:pt idx="8">
                  <c:v>1</c:v>
                </c:pt>
                <c:pt idx="9">
                  <c:v>1</c:v>
                </c:pt>
                <c:pt idx="10">
                  <c:v>0</c:v>
                </c:pt>
                <c:pt idx="11">
                  <c:v>0</c:v>
                </c:pt>
                <c:pt idx="12">
                  <c:v>0</c:v>
                </c:pt>
              </c:numCache>
            </c:numRef>
          </c:val>
        </c:ser>
        <c:ser>
          <c:idx val="3"/>
          <c:order val="3"/>
          <c:tx>
            <c:strRef>
              <c:f>Sheet1!$E$3</c:f>
              <c:strCache>
                <c:ptCount val="1"/>
                <c:pt idx="0">
                  <c:v>Other Middle Walbrook (metal)</c:v>
                </c:pt>
              </c:strCache>
            </c:strRef>
          </c:tx>
          <c:spPr>
            <a:solidFill>
              <a:schemeClr val="accent2">
                <a:lumMod val="60000"/>
                <a:lumOff val="40000"/>
              </a:schemeClr>
            </a:solidFill>
          </c:spPr>
          <c:invertIfNegative val="0"/>
          <c:val>
            <c:numRef>
              <c:f>Sheet1!$E$4:$E$16</c:f>
              <c:numCache>
                <c:formatCode>General</c:formatCode>
                <c:ptCount val="13"/>
                <c:pt idx="0">
                  <c:v>0</c:v>
                </c:pt>
                <c:pt idx="1">
                  <c:v>0</c:v>
                </c:pt>
                <c:pt idx="2">
                  <c:v>0</c:v>
                </c:pt>
                <c:pt idx="3">
                  <c:v>1</c:v>
                </c:pt>
                <c:pt idx="4">
                  <c:v>0</c:v>
                </c:pt>
                <c:pt idx="5">
                  <c:v>0</c:v>
                </c:pt>
                <c:pt idx="6">
                  <c:v>0</c:v>
                </c:pt>
                <c:pt idx="7">
                  <c:v>0</c:v>
                </c:pt>
                <c:pt idx="8">
                  <c:v>0</c:v>
                </c:pt>
                <c:pt idx="9">
                  <c:v>0</c:v>
                </c:pt>
                <c:pt idx="10">
                  <c:v>0</c:v>
                </c:pt>
                <c:pt idx="11">
                  <c:v>0</c:v>
                </c:pt>
                <c:pt idx="12">
                  <c:v>0</c:v>
                </c:pt>
              </c:numCache>
            </c:numRef>
          </c:val>
        </c:ser>
        <c:dLbls>
          <c:showLegendKey val="0"/>
          <c:showVal val="0"/>
          <c:showCatName val="0"/>
          <c:showSerName val="0"/>
          <c:showPercent val="0"/>
          <c:showBubbleSize val="0"/>
        </c:dLbls>
        <c:gapWidth val="150"/>
        <c:overlap val="100"/>
        <c:axId val="164356096"/>
        <c:axId val="164291712"/>
      </c:barChart>
      <c:catAx>
        <c:axId val="164356096"/>
        <c:scaling>
          <c:orientation val="minMax"/>
        </c:scaling>
        <c:delete val="0"/>
        <c:axPos val="b"/>
        <c:numFmt formatCode="General" sourceLinked="1"/>
        <c:majorTickMark val="out"/>
        <c:minorTickMark val="none"/>
        <c:tickLblPos val="nextTo"/>
        <c:crossAx val="164291712"/>
        <c:crosses val="autoZero"/>
        <c:auto val="1"/>
        <c:lblAlgn val="ctr"/>
        <c:lblOffset val="100"/>
        <c:noMultiLvlLbl val="0"/>
      </c:catAx>
      <c:valAx>
        <c:axId val="164291712"/>
        <c:scaling>
          <c:orientation val="minMax"/>
          <c:max val="5"/>
        </c:scaling>
        <c:delete val="0"/>
        <c:axPos val="l"/>
        <c:majorGridlines/>
        <c:numFmt formatCode="General" sourceLinked="1"/>
        <c:majorTickMark val="out"/>
        <c:minorTickMark val="none"/>
        <c:tickLblPos val="nextTo"/>
        <c:crossAx val="164356096"/>
        <c:crosses val="autoZero"/>
        <c:crossBetween val="between"/>
        <c:majorUnit val="1"/>
      </c:valAx>
    </c:plotArea>
    <c:legend>
      <c:legendPos val="b"/>
      <c:overlay val="0"/>
    </c:legend>
    <c:plotVisOnly val="1"/>
    <c:dispBlanksAs val="gap"/>
    <c:showDLblsOverMax val="0"/>
  </c:chart>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GB" dirty="0" smtClean="0"/>
              <a:t>Eastern Cemetery – Late Roman </a:t>
            </a:r>
          </a:p>
        </c:rich>
      </c:tx>
      <c:layout>
        <c:manualLayout>
          <c:xMode val="edge"/>
          <c:yMode val="edge"/>
          <c:x val="7.958859210351811E-2"/>
          <c:y val="3.8199705425502085E-2"/>
        </c:manualLayout>
      </c:layout>
      <c:overlay val="0"/>
    </c:title>
    <c:autoTitleDeleted val="0"/>
    <c:plotArea>
      <c:layout>
        <c:manualLayout>
          <c:layoutTarget val="inner"/>
          <c:xMode val="edge"/>
          <c:yMode val="edge"/>
          <c:x val="6.1481811863077281E-2"/>
          <c:y val="0.17643445613429382"/>
          <c:w val="0.89148638774247591"/>
          <c:h val="0.39211373667646615"/>
        </c:manualLayout>
      </c:layout>
      <c:barChart>
        <c:barDir val="col"/>
        <c:grouping val="stacked"/>
        <c:varyColors val="0"/>
        <c:ser>
          <c:idx val="0"/>
          <c:order val="0"/>
          <c:tx>
            <c:strRef>
              <c:f>Sheet1!$U$34</c:f>
              <c:strCache>
                <c:ptCount val="1"/>
                <c:pt idx="0">
                  <c:v>Female and ?Female Adult</c:v>
                </c:pt>
              </c:strCache>
            </c:strRef>
          </c:tx>
          <c:spPr>
            <a:solidFill>
              <a:srgbClr val="FF0000"/>
            </a:solidFill>
          </c:spPr>
          <c:invertIfNegative val="0"/>
          <c:cat>
            <c:strRef>
              <c:f>Sheet1!$T$35:$T$47</c:f>
              <c:strCache>
                <c:ptCount val="13"/>
                <c:pt idx="0">
                  <c:v>35-</c:v>
                </c:pt>
                <c:pt idx="1">
                  <c:v>40-</c:v>
                </c:pt>
                <c:pt idx="2">
                  <c:v>45 -</c:v>
                </c:pt>
                <c:pt idx="3">
                  <c:v>50 -</c:v>
                </c:pt>
                <c:pt idx="4">
                  <c:v>55 -</c:v>
                </c:pt>
                <c:pt idx="5">
                  <c:v>60 -</c:v>
                </c:pt>
                <c:pt idx="6">
                  <c:v>65 -</c:v>
                </c:pt>
                <c:pt idx="7">
                  <c:v>70 -</c:v>
                </c:pt>
                <c:pt idx="8">
                  <c:v>75 -</c:v>
                </c:pt>
                <c:pt idx="9">
                  <c:v>80 -</c:v>
                </c:pt>
                <c:pt idx="10">
                  <c:v>85 -</c:v>
                </c:pt>
                <c:pt idx="11">
                  <c:v>90 -</c:v>
                </c:pt>
                <c:pt idx="12">
                  <c:v>95 - 100</c:v>
                </c:pt>
              </c:strCache>
            </c:strRef>
          </c:cat>
          <c:val>
            <c:numRef>
              <c:f>Sheet1!$U$35:$U$47</c:f>
              <c:numCache>
                <c:formatCode>General</c:formatCode>
                <c:ptCount val="13"/>
                <c:pt idx="0">
                  <c:v>0</c:v>
                </c:pt>
                <c:pt idx="1">
                  <c:v>0</c:v>
                </c:pt>
                <c:pt idx="2">
                  <c:v>0</c:v>
                </c:pt>
                <c:pt idx="3">
                  <c:v>1</c:v>
                </c:pt>
                <c:pt idx="4">
                  <c:v>1</c:v>
                </c:pt>
                <c:pt idx="5">
                  <c:v>4</c:v>
                </c:pt>
                <c:pt idx="6">
                  <c:v>1</c:v>
                </c:pt>
                <c:pt idx="7">
                  <c:v>0</c:v>
                </c:pt>
                <c:pt idx="8">
                  <c:v>0</c:v>
                </c:pt>
                <c:pt idx="9">
                  <c:v>0</c:v>
                </c:pt>
                <c:pt idx="10">
                  <c:v>0</c:v>
                </c:pt>
                <c:pt idx="11">
                  <c:v>0</c:v>
                </c:pt>
                <c:pt idx="12">
                  <c:v>0</c:v>
                </c:pt>
              </c:numCache>
            </c:numRef>
          </c:val>
        </c:ser>
        <c:ser>
          <c:idx val="1"/>
          <c:order val="1"/>
          <c:tx>
            <c:strRef>
              <c:f>Sheet1!$V$34</c:f>
              <c:strCache>
                <c:ptCount val="1"/>
                <c:pt idx="0">
                  <c:v>Male and ?Male Adult</c:v>
                </c:pt>
              </c:strCache>
            </c:strRef>
          </c:tx>
          <c:spPr>
            <a:solidFill>
              <a:srgbClr val="00B050"/>
            </a:solidFill>
          </c:spPr>
          <c:invertIfNegative val="0"/>
          <c:cat>
            <c:strRef>
              <c:f>Sheet1!$T$35:$T$47</c:f>
              <c:strCache>
                <c:ptCount val="13"/>
                <c:pt idx="0">
                  <c:v>35-</c:v>
                </c:pt>
                <c:pt idx="1">
                  <c:v>40-</c:v>
                </c:pt>
                <c:pt idx="2">
                  <c:v>45 -</c:v>
                </c:pt>
                <c:pt idx="3">
                  <c:v>50 -</c:v>
                </c:pt>
                <c:pt idx="4">
                  <c:v>55 -</c:v>
                </c:pt>
                <c:pt idx="5">
                  <c:v>60 -</c:v>
                </c:pt>
                <c:pt idx="6">
                  <c:v>65 -</c:v>
                </c:pt>
                <c:pt idx="7">
                  <c:v>70 -</c:v>
                </c:pt>
                <c:pt idx="8">
                  <c:v>75 -</c:v>
                </c:pt>
                <c:pt idx="9">
                  <c:v>80 -</c:v>
                </c:pt>
                <c:pt idx="10">
                  <c:v>85 -</c:v>
                </c:pt>
                <c:pt idx="11">
                  <c:v>90 -</c:v>
                </c:pt>
                <c:pt idx="12">
                  <c:v>95 - 100</c:v>
                </c:pt>
              </c:strCache>
            </c:strRef>
          </c:cat>
          <c:val>
            <c:numRef>
              <c:f>Sheet1!$V$35:$V$47</c:f>
              <c:numCache>
                <c:formatCode>General</c:formatCode>
                <c:ptCount val="13"/>
                <c:pt idx="0">
                  <c:v>0</c:v>
                </c:pt>
                <c:pt idx="1">
                  <c:v>0</c:v>
                </c:pt>
                <c:pt idx="2">
                  <c:v>0</c:v>
                </c:pt>
                <c:pt idx="3">
                  <c:v>0</c:v>
                </c:pt>
                <c:pt idx="4">
                  <c:v>1</c:v>
                </c:pt>
                <c:pt idx="5">
                  <c:v>0</c:v>
                </c:pt>
                <c:pt idx="6">
                  <c:v>1</c:v>
                </c:pt>
                <c:pt idx="7">
                  <c:v>0</c:v>
                </c:pt>
                <c:pt idx="8">
                  <c:v>0</c:v>
                </c:pt>
                <c:pt idx="9">
                  <c:v>0</c:v>
                </c:pt>
                <c:pt idx="10">
                  <c:v>0</c:v>
                </c:pt>
                <c:pt idx="11">
                  <c:v>0</c:v>
                </c:pt>
                <c:pt idx="12">
                  <c:v>0</c:v>
                </c:pt>
              </c:numCache>
            </c:numRef>
          </c:val>
        </c:ser>
        <c:ser>
          <c:idx val="2"/>
          <c:order val="2"/>
          <c:tx>
            <c:strRef>
              <c:f>Sheet1!$W$34</c:f>
              <c:strCache>
                <c:ptCount val="1"/>
                <c:pt idx="0">
                  <c:v>Adoles.</c:v>
                </c:pt>
              </c:strCache>
            </c:strRef>
          </c:tx>
          <c:spPr>
            <a:solidFill>
              <a:srgbClr val="0070C0"/>
            </a:solidFill>
          </c:spPr>
          <c:invertIfNegative val="0"/>
          <c:cat>
            <c:strRef>
              <c:f>Sheet1!$T$35:$T$47</c:f>
              <c:strCache>
                <c:ptCount val="13"/>
                <c:pt idx="0">
                  <c:v>35-</c:v>
                </c:pt>
                <c:pt idx="1">
                  <c:v>40-</c:v>
                </c:pt>
                <c:pt idx="2">
                  <c:v>45 -</c:v>
                </c:pt>
                <c:pt idx="3">
                  <c:v>50 -</c:v>
                </c:pt>
                <c:pt idx="4">
                  <c:v>55 -</c:v>
                </c:pt>
                <c:pt idx="5">
                  <c:v>60 -</c:v>
                </c:pt>
                <c:pt idx="6">
                  <c:v>65 -</c:v>
                </c:pt>
                <c:pt idx="7">
                  <c:v>70 -</c:v>
                </c:pt>
                <c:pt idx="8">
                  <c:v>75 -</c:v>
                </c:pt>
                <c:pt idx="9">
                  <c:v>80 -</c:v>
                </c:pt>
                <c:pt idx="10">
                  <c:v>85 -</c:v>
                </c:pt>
                <c:pt idx="11">
                  <c:v>90 -</c:v>
                </c:pt>
                <c:pt idx="12">
                  <c:v>95 - 100</c:v>
                </c:pt>
              </c:strCache>
            </c:strRef>
          </c:cat>
          <c:val>
            <c:numRef>
              <c:f>Sheet1!$W$35:$W$47</c:f>
              <c:numCache>
                <c:formatCode>General</c:formatCode>
                <c:ptCount val="13"/>
                <c:pt idx="2">
                  <c:v>3</c:v>
                </c:pt>
                <c:pt idx="4">
                  <c:v>2</c:v>
                </c:pt>
              </c:numCache>
            </c:numRef>
          </c:val>
        </c:ser>
        <c:ser>
          <c:idx val="3"/>
          <c:order val="3"/>
          <c:tx>
            <c:strRef>
              <c:f>Sheet1!$X$34</c:f>
              <c:strCache>
                <c:ptCount val="1"/>
                <c:pt idx="0">
                  <c:v>Child</c:v>
                </c:pt>
              </c:strCache>
            </c:strRef>
          </c:tx>
          <c:spPr>
            <a:solidFill>
              <a:schemeClr val="tx2">
                <a:lumMod val="40000"/>
                <a:lumOff val="60000"/>
              </a:schemeClr>
            </a:solidFill>
          </c:spPr>
          <c:invertIfNegative val="0"/>
          <c:cat>
            <c:strRef>
              <c:f>Sheet1!$T$35:$T$47</c:f>
              <c:strCache>
                <c:ptCount val="13"/>
                <c:pt idx="0">
                  <c:v>35-</c:v>
                </c:pt>
                <c:pt idx="1">
                  <c:v>40-</c:v>
                </c:pt>
                <c:pt idx="2">
                  <c:v>45 -</c:v>
                </c:pt>
                <c:pt idx="3">
                  <c:v>50 -</c:v>
                </c:pt>
                <c:pt idx="4">
                  <c:v>55 -</c:v>
                </c:pt>
                <c:pt idx="5">
                  <c:v>60 -</c:v>
                </c:pt>
                <c:pt idx="6">
                  <c:v>65 -</c:v>
                </c:pt>
                <c:pt idx="7">
                  <c:v>70 -</c:v>
                </c:pt>
                <c:pt idx="8">
                  <c:v>75 -</c:v>
                </c:pt>
                <c:pt idx="9">
                  <c:v>80 -</c:v>
                </c:pt>
                <c:pt idx="10">
                  <c:v>85 -</c:v>
                </c:pt>
                <c:pt idx="11">
                  <c:v>90 -</c:v>
                </c:pt>
                <c:pt idx="12">
                  <c:v>95 - 100</c:v>
                </c:pt>
              </c:strCache>
            </c:strRef>
          </c:cat>
          <c:val>
            <c:numRef>
              <c:f>Sheet1!$X$35:$X$47</c:f>
              <c:numCache>
                <c:formatCode>General</c:formatCode>
                <c:ptCount val="13"/>
                <c:pt idx="0">
                  <c:v>0</c:v>
                </c:pt>
                <c:pt idx="1">
                  <c:v>1</c:v>
                </c:pt>
                <c:pt idx="2">
                  <c:v>0</c:v>
                </c:pt>
                <c:pt idx="3">
                  <c:v>0</c:v>
                </c:pt>
                <c:pt idx="4">
                  <c:v>0</c:v>
                </c:pt>
                <c:pt idx="5">
                  <c:v>0</c:v>
                </c:pt>
                <c:pt idx="6">
                  <c:v>0</c:v>
                </c:pt>
                <c:pt idx="7">
                  <c:v>0</c:v>
                </c:pt>
                <c:pt idx="8">
                  <c:v>0</c:v>
                </c:pt>
                <c:pt idx="9">
                  <c:v>0</c:v>
                </c:pt>
                <c:pt idx="10">
                  <c:v>0</c:v>
                </c:pt>
                <c:pt idx="11">
                  <c:v>0</c:v>
                </c:pt>
                <c:pt idx="12">
                  <c:v>0</c:v>
                </c:pt>
              </c:numCache>
            </c:numRef>
          </c:val>
        </c:ser>
        <c:ser>
          <c:idx val="4"/>
          <c:order val="4"/>
          <c:tx>
            <c:strRef>
              <c:f>Sheet1!$Y$34</c:f>
              <c:strCache>
                <c:ptCount val="1"/>
                <c:pt idx="0">
                  <c:v>Unkn</c:v>
                </c:pt>
              </c:strCache>
            </c:strRef>
          </c:tx>
          <c:spPr>
            <a:solidFill>
              <a:schemeClr val="bg1">
                <a:lumMod val="85000"/>
              </a:schemeClr>
            </a:solidFill>
          </c:spPr>
          <c:invertIfNegative val="0"/>
          <c:cat>
            <c:strRef>
              <c:f>Sheet1!$T$35:$T$47</c:f>
              <c:strCache>
                <c:ptCount val="13"/>
                <c:pt idx="0">
                  <c:v>35-</c:v>
                </c:pt>
                <c:pt idx="1">
                  <c:v>40-</c:v>
                </c:pt>
                <c:pt idx="2">
                  <c:v>45 -</c:v>
                </c:pt>
                <c:pt idx="3">
                  <c:v>50 -</c:v>
                </c:pt>
                <c:pt idx="4">
                  <c:v>55 -</c:v>
                </c:pt>
                <c:pt idx="5">
                  <c:v>60 -</c:v>
                </c:pt>
                <c:pt idx="6">
                  <c:v>65 -</c:v>
                </c:pt>
                <c:pt idx="7">
                  <c:v>70 -</c:v>
                </c:pt>
                <c:pt idx="8">
                  <c:v>75 -</c:v>
                </c:pt>
                <c:pt idx="9">
                  <c:v>80 -</c:v>
                </c:pt>
                <c:pt idx="10">
                  <c:v>85 -</c:v>
                </c:pt>
                <c:pt idx="11">
                  <c:v>90 -</c:v>
                </c:pt>
                <c:pt idx="12">
                  <c:v>95 - 100</c:v>
                </c:pt>
              </c:strCache>
            </c:strRef>
          </c:cat>
          <c:val>
            <c:numRef>
              <c:f>Sheet1!$Y$35:$Y$47</c:f>
              <c:numCache>
                <c:formatCode>General</c:formatCode>
                <c:ptCount val="13"/>
                <c:pt idx="0">
                  <c:v>0</c:v>
                </c:pt>
                <c:pt idx="1">
                  <c:v>6</c:v>
                </c:pt>
                <c:pt idx="2">
                  <c:v>0</c:v>
                </c:pt>
                <c:pt idx="3">
                  <c:v>0</c:v>
                </c:pt>
                <c:pt idx="4">
                  <c:v>4</c:v>
                </c:pt>
                <c:pt idx="5">
                  <c:v>3</c:v>
                </c:pt>
                <c:pt idx="6">
                  <c:v>0</c:v>
                </c:pt>
                <c:pt idx="7">
                  <c:v>0</c:v>
                </c:pt>
                <c:pt idx="8">
                  <c:v>0</c:v>
                </c:pt>
                <c:pt idx="9">
                  <c:v>0</c:v>
                </c:pt>
                <c:pt idx="10">
                  <c:v>0</c:v>
                </c:pt>
                <c:pt idx="11">
                  <c:v>0</c:v>
                </c:pt>
                <c:pt idx="12">
                  <c:v>0</c:v>
                </c:pt>
              </c:numCache>
            </c:numRef>
          </c:val>
        </c:ser>
        <c:dLbls>
          <c:showLegendKey val="0"/>
          <c:showVal val="0"/>
          <c:showCatName val="0"/>
          <c:showSerName val="0"/>
          <c:showPercent val="0"/>
          <c:showBubbleSize val="0"/>
        </c:dLbls>
        <c:gapWidth val="150"/>
        <c:overlap val="100"/>
        <c:axId val="164358144"/>
        <c:axId val="164293440"/>
      </c:barChart>
      <c:catAx>
        <c:axId val="164358144"/>
        <c:scaling>
          <c:orientation val="minMax"/>
        </c:scaling>
        <c:delete val="0"/>
        <c:axPos val="b"/>
        <c:majorTickMark val="out"/>
        <c:minorTickMark val="none"/>
        <c:tickLblPos val="nextTo"/>
        <c:crossAx val="164293440"/>
        <c:crosses val="autoZero"/>
        <c:auto val="1"/>
        <c:lblAlgn val="ctr"/>
        <c:lblOffset val="100"/>
        <c:noMultiLvlLbl val="0"/>
      </c:catAx>
      <c:valAx>
        <c:axId val="164293440"/>
        <c:scaling>
          <c:orientation val="minMax"/>
        </c:scaling>
        <c:delete val="0"/>
        <c:axPos val="l"/>
        <c:majorGridlines/>
        <c:numFmt formatCode="General" sourceLinked="1"/>
        <c:majorTickMark val="out"/>
        <c:minorTickMark val="none"/>
        <c:tickLblPos val="nextTo"/>
        <c:crossAx val="164358144"/>
        <c:crosses val="autoZero"/>
        <c:crossBetween val="between"/>
      </c:valAx>
    </c:plotArea>
    <c:legend>
      <c:legendPos val="b"/>
      <c:layout>
        <c:manualLayout>
          <c:xMode val="edge"/>
          <c:yMode val="edge"/>
          <c:x val="3.4026115742318654E-2"/>
          <c:y val="0.74854463660387971"/>
          <c:w val="0.94689431871035068"/>
          <c:h val="0.15209548955764951"/>
        </c:manualLayout>
      </c:layout>
      <c:overlay val="0"/>
    </c:legend>
    <c:plotVisOnly val="1"/>
    <c:dispBlanksAs val="gap"/>
    <c:showDLblsOverMax val="0"/>
  </c:chart>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FFD65E-6A46-4B29-BCED-5856349EA4E6}" type="datetimeFigureOut">
              <a:rPr lang="en-GB" smtClean="0"/>
              <a:t>07/10/2015</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FFD0BF6-7EA4-4C1E-95BD-40355837BAC0}" type="slidenum">
              <a:rPr lang="en-GB" smtClean="0"/>
              <a:t>‹#›</a:t>
            </a:fld>
            <a:endParaRPr lang="en-GB"/>
          </a:p>
        </p:txBody>
      </p:sp>
    </p:spTree>
    <p:extLst>
      <p:ext uri="{BB962C8B-B14F-4D97-AF65-F5344CB8AC3E}">
        <p14:creationId xmlns:p14="http://schemas.microsoft.com/office/powerpoint/2010/main" val="483112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dirty="0" smtClean="0"/>
              <a:t>Standard </a:t>
            </a:r>
            <a:r>
              <a:rPr lang="en-GB" altLang="en-US" b="1" dirty="0" smtClean="0"/>
              <a:t>title slide</a:t>
            </a:r>
            <a:r>
              <a:rPr lang="en-GB" altLang="en-US" dirty="0" smtClean="0"/>
              <a:t>.</a:t>
            </a:r>
            <a:r>
              <a:rPr lang="en-GB" altLang="en-US" b="1" dirty="0" smtClean="0"/>
              <a:t> </a:t>
            </a:r>
          </a:p>
          <a:p>
            <a:pPr eaLnBrk="1" hangingPunct="1">
              <a:spcBef>
                <a:spcPct val="0"/>
              </a:spcBef>
            </a:pPr>
            <a:endParaRPr lang="en-GB" altLang="en-US" b="1" dirty="0" smtClean="0"/>
          </a:p>
          <a:p>
            <a:pPr marL="171450" indent="-171450" eaLnBrk="1" hangingPunct="1">
              <a:spcBef>
                <a:spcPct val="0"/>
              </a:spcBef>
              <a:buFont typeface="Arial" panose="020B0604020202020204" pitchFamily="34" charset="0"/>
              <a:buChar char="•"/>
            </a:pPr>
            <a:r>
              <a:rPr lang="en-GB" altLang="en-US" b="1" dirty="0" smtClean="0"/>
              <a:t>Thank GC</a:t>
            </a:r>
            <a:r>
              <a:rPr lang="en-GB" altLang="en-US" b="1" baseline="0" dirty="0" smtClean="0"/>
              <a:t> and </a:t>
            </a:r>
            <a:r>
              <a:rPr lang="en-GB" altLang="en-US" b="1" baseline="0" dirty="0" err="1" smtClean="0"/>
              <a:t>MoL</a:t>
            </a:r>
            <a:endParaRPr lang="en-GB" altLang="en-US" b="1" baseline="0" dirty="0" smtClean="0"/>
          </a:p>
          <a:p>
            <a:pPr marL="171450" indent="-171450" eaLnBrk="1" hangingPunct="1">
              <a:spcBef>
                <a:spcPct val="0"/>
              </a:spcBef>
              <a:buFont typeface="Arial" panose="020B0604020202020204" pitchFamily="34" charset="0"/>
              <a:buChar char="•"/>
            </a:pPr>
            <a:endParaRPr lang="en-GB" altLang="en-US" b="1" baseline="0" dirty="0" smtClean="0"/>
          </a:p>
          <a:p>
            <a:pPr marL="171450" indent="-171450" eaLnBrk="1" hangingPunct="1">
              <a:spcBef>
                <a:spcPct val="0"/>
              </a:spcBef>
              <a:buFont typeface="Arial" panose="020B0604020202020204" pitchFamily="34" charset="0"/>
              <a:buChar char="•"/>
            </a:pPr>
            <a:r>
              <a:rPr lang="en-GB" altLang="en-US" b="1" baseline="0" dirty="0" smtClean="0"/>
              <a:t>Objects as fragments of human lives</a:t>
            </a:r>
          </a:p>
          <a:p>
            <a:pPr marL="171450" indent="-171450" eaLnBrk="1" hangingPunct="1">
              <a:spcBef>
                <a:spcPct val="0"/>
              </a:spcBef>
              <a:buFont typeface="Arial" panose="020B0604020202020204" pitchFamily="34" charset="0"/>
              <a:buChar char="•"/>
            </a:pPr>
            <a:endParaRPr lang="en-GB" altLang="en-US" b="1" baseline="0" dirty="0" smtClean="0"/>
          </a:p>
          <a:p>
            <a:pPr marL="171450" indent="-171450" eaLnBrk="1" hangingPunct="1">
              <a:spcBef>
                <a:spcPct val="0"/>
              </a:spcBef>
              <a:buFont typeface="Arial" panose="020B0604020202020204" pitchFamily="34" charset="0"/>
              <a:buChar char="•"/>
            </a:pPr>
            <a:r>
              <a:rPr lang="en-GB" altLang="en-US" b="1" baseline="0" dirty="0" smtClean="0"/>
              <a:t>Developer funded excavations</a:t>
            </a:r>
          </a:p>
          <a:p>
            <a:pPr marL="171450" indent="-171450" eaLnBrk="1" hangingPunct="1">
              <a:spcBef>
                <a:spcPct val="0"/>
              </a:spcBef>
              <a:buFont typeface="Arial" panose="020B0604020202020204" pitchFamily="34" charset="0"/>
              <a:buChar char="•"/>
            </a:pPr>
            <a:endParaRPr lang="en-GB" altLang="en-US" b="1" baseline="0" dirty="0" smtClean="0"/>
          </a:p>
          <a:p>
            <a:pPr marL="171450" indent="-171450" eaLnBrk="1" hangingPunct="1">
              <a:spcBef>
                <a:spcPct val="0"/>
              </a:spcBef>
              <a:buFont typeface="Arial" panose="020B0604020202020204" pitchFamily="34" charset="0"/>
              <a:buChar char="•"/>
            </a:pPr>
            <a:r>
              <a:rPr lang="en-GB" altLang="en-US" b="1" baseline="0" dirty="0" smtClean="0"/>
              <a:t>Jigsaw from hell</a:t>
            </a:r>
            <a:endParaRPr lang="en-GB" altLang="en-US" b="1" dirty="0" smtClean="0"/>
          </a:p>
        </p:txBody>
      </p:sp>
      <p:sp>
        <p:nvSpPr>
          <p:cNvPr id="57348"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fld id="{DCE1E824-B236-4D21-9769-43438C3AA0D0}" type="slidenum">
              <a:rPr lang="en-GB" altLang="en-US" smtClean="0">
                <a:solidFill>
                  <a:srgbClr val="000000"/>
                </a:solidFill>
              </a:rPr>
              <a:pPr>
                <a:defRPr/>
              </a:pPr>
              <a:t>1</a:t>
            </a:fld>
            <a:endParaRPr lang="en-GB" altLang="en-US" smtClean="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FFD0BF6-7EA4-4C1E-95BD-40355837BAC0}" type="slidenum">
              <a:rPr lang="en-GB" smtClean="0"/>
              <a:t>5</a:t>
            </a:fld>
            <a:endParaRPr lang="en-GB"/>
          </a:p>
        </p:txBody>
      </p:sp>
    </p:spTree>
    <p:extLst>
      <p:ext uri="{BB962C8B-B14F-4D97-AF65-F5344CB8AC3E}">
        <p14:creationId xmlns:p14="http://schemas.microsoft.com/office/powerpoint/2010/main" val="3751002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FFD0BF6-7EA4-4C1E-95BD-40355837BAC0}" type="slidenum">
              <a:rPr lang="en-GB" smtClean="0"/>
              <a:t>29</a:t>
            </a:fld>
            <a:endParaRPr lang="en-GB"/>
          </a:p>
        </p:txBody>
      </p:sp>
    </p:spTree>
    <p:extLst>
      <p:ext uri="{BB962C8B-B14F-4D97-AF65-F5344CB8AC3E}">
        <p14:creationId xmlns:p14="http://schemas.microsoft.com/office/powerpoint/2010/main" val="4136583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b="1" smtClean="0"/>
              <a:t>End Slide</a:t>
            </a:r>
            <a:r>
              <a:rPr lang="en-GB" altLang="en-US" smtClean="0"/>
              <a:t>. Please add this slide at the end of all presentations.</a:t>
            </a:r>
          </a:p>
        </p:txBody>
      </p:sp>
      <p:sp>
        <p:nvSpPr>
          <p:cNvPr id="98308"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fld id="{0EA43816-6AF5-44A4-8DF5-3D66DBE08F90}" type="slidenum">
              <a:rPr lang="en-GB" altLang="en-US" smtClean="0">
                <a:solidFill>
                  <a:srgbClr val="000000"/>
                </a:solidFill>
              </a:rPr>
              <a:pPr>
                <a:defRPr/>
              </a:pPr>
              <a:t>39</a:t>
            </a:fld>
            <a:endParaRPr lang="en-GB" altLang="en-US" smtClean="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840275B1-9813-40F6-9839-A04526A1AF7D}" type="datetimeFigureOut">
              <a:rPr lang="en-GB" smtClean="0"/>
              <a:t>07/10/2015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8520ABA-D2FC-4A68-AC93-5108C4FBC575}" type="slidenum">
              <a:rPr lang="en-GB" smtClean="0"/>
              <a:t>‹#›</a:t>
            </a:fld>
            <a:endParaRPr lang="en-GB"/>
          </a:p>
        </p:txBody>
      </p:sp>
    </p:spTree>
    <p:extLst>
      <p:ext uri="{BB962C8B-B14F-4D97-AF65-F5344CB8AC3E}">
        <p14:creationId xmlns:p14="http://schemas.microsoft.com/office/powerpoint/2010/main" val="12678901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40275B1-9813-40F6-9839-A04526A1AF7D}" type="datetimeFigureOut">
              <a:rPr lang="en-GB" smtClean="0"/>
              <a:t>07/10/2015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8520ABA-D2FC-4A68-AC93-5108C4FBC575}" type="slidenum">
              <a:rPr lang="en-GB" smtClean="0"/>
              <a:t>‹#›</a:t>
            </a:fld>
            <a:endParaRPr lang="en-GB"/>
          </a:p>
        </p:txBody>
      </p:sp>
    </p:spTree>
    <p:extLst>
      <p:ext uri="{BB962C8B-B14F-4D97-AF65-F5344CB8AC3E}">
        <p14:creationId xmlns:p14="http://schemas.microsoft.com/office/powerpoint/2010/main" val="37410720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40275B1-9813-40F6-9839-A04526A1AF7D}" type="datetimeFigureOut">
              <a:rPr lang="en-GB" smtClean="0"/>
              <a:t>07/10/2015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8520ABA-D2FC-4A68-AC93-5108C4FBC575}" type="slidenum">
              <a:rPr lang="en-GB" smtClean="0"/>
              <a:t>‹#›</a:t>
            </a:fld>
            <a:endParaRPr lang="en-GB"/>
          </a:p>
        </p:txBody>
      </p:sp>
    </p:spTree>
    <p:extLst>
      <p:ext uri="{BB962C8B-B14F-4D97-AF65-F5344CB8AC3E}">
        <p14:creationId xmlns:p14="http://schemas.microsoft.com/office/powerpoint/2010/main" val="33295365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DA95B7FF-FD45-4CE6-8E2D-5DC31F0C9EA6}" type="datetimeFigureOut">
              <a:rPr lang="en-GB">
                <a:solidFill>
                  <a:prstClr val="black">
                    <a:tint val="75000"/>
                  </a:prstClr>
                </a:solidFill>
              </a:rPr>
              <a:pPr>
                <a:defRPr/>
              </a:pPr>
              <a:t>07/10/2015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7B13AEF-4336-4B04-90C1-24C3AC3B8CAC}"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7399173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8D1FCFC6-E657-4303-A084-6F2258EFDDF2}" type="datetimeFigureOut">
              <a:rPr lang="en-GB">
                <a:solidFill>
                  <a:prstClr val="black">
                    <a:tint val="75000"/>
                  </a:prstClr>
                </a:solidFill>
              </a:rPr>
              <a:pPr>
                <a:defRPr/>
              </a:pPr>
              <a:t>07/10/2015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B4BB73A-8F86-43DA-8316-9FC651B43618}"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662169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1A437CF-32C7-4DAE-A9E2-448513030E9D}" type="datetimeFigureOut">
              <a:rPr lang="en-GB">
                <a:solidFill>
                  <a:prstClr val="black">
                    <a:tint val="75000"/>
                  </a:prstClr>
                </a:solidFill>
              </a:rPr>
              <a:pPr>
                <a:defRPr/>
              </a:pPr>
              <a:t>07/10/2015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B77E10A-B591-4C56-AAFD-204761FA2A59}"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2931387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CF147663-BBA3-4AE9-9BFA-F9A77954AD3A}" type="datetimeFigureOut">
              <a:rPr lang="en-GB">
                <a:solidFill>
                  <a:prstClr val="black">
                    <a:tint val="75000"/>
                  </a:prstClr>
                </a:solidFill>
              </a:rPr>
              <a:pPr>
                <a:defRPr/>
              </a:pPr>
              <a:t>07/10/2015</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ABFAC5D-79C9-471D-BE82-EF082C3FBAEA}"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7583572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8265820B-D9EE-44EF-988D-86F666F939A8}" type="datetimeFigureOut">
              <a:rPr lang="en-GB">
                <a:solidFill>
                  <a:prstClr val="black">
                    <a:tint val="75000"/>
                  </a:prstClr>
                </a:solidFill>
              </a:rPr>
              <a:pPr>
                <a:defRPr/>
              </a:pPr>
              <a:t>07/10/2015</a:t>
            </a:fld>
            <a:endParaRPr lang="en-GB">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866D5225-5241-49D3-93E9-D715A26EECD1}"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9139194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AA114146-5DAF-40D8-B545-7D5A133FC25C}" type="datetimeFigureOut">
              <a:rPr lang="en-GB">
                <a:solidFill>
                  <a:prstClr val="black">
                    <a:tint val="75000"/>
                  </a:prstClr>
                </a:solidFill>
              </a:rPr>
              <a:pPr>
                <a:defRPr/>
              </a:pPr>
              <a:t>07/10/2015</a:t>
            </a:fld>
            <a:endParaRPr lang="en-GB">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FF80CC36-8EBD-4179-916E-ACF7D8FA121E}"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1037349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1F654EA-A67F-47A7-9492-9DA874B3C211}" type="datetimeFigureOut">
              <a:rPr lang="en-GB">
                <a:solidFill>
                  <a:prstClr val="black">
                    <a:tint val="75000"/>
                  </a:prstClr>
                </a:solidFill>
              </a:rPr>
              <a:pPr>
                <a:defRPr/>
              </a:pPr>
              <a:t>07/10/2015</a:t>
            </a:fld>
            <a:endParaRPr lang="en-GB">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F1647DF-C82B-4B22-B240-7C842E1C698B}"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040941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252F234-48A8-476B-A5D4-58F6BCBB6EA3}" type="datetimeFigureOut">
              <a:rPr lang="en-GB">
                <a:solidFill>
                  <a:prstClr val="black">
                    <a:tint val="75000"/>
                  </a:prstClr>
                </a:solidFill>
              </a:rPr>
              <a:pPr>
                <a:defRPr/>
              </a:pPr>
              <a:t>07/10/2015</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ECE8441-096F-40B7-B28E-DB219EC1BE7B}"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31838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40275B1-9813-40F6-9839-A04526A1AF7D}" type="datetimeFigureOut">
              <a:rPr lang="en-GB" smtClean="0"/>
              <a:t>07/10/2015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8520ABA-D2FC-4A68-AC93-5108C4FBC575}" type="slidenum">
              <a:rPr lang="en-GB" smtClean="0"/>
              <a:t>‹#›</a:t>
            </a:fld>
            <a:endParaRPr lang="en-GB"/>
          </a:p>
        </p:txBody>
      </p:sp>
    </p:spTree>
    <p:extLst>
      <p:ext uri="{BB962C8B-B14F-4D97-AF65-F5344CB8AC3E}">
        <p14:creationId xmlns:p14="http://schemas.microsoft.com/office/powerpoint/2010/main" val="33478673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9BA4E7B-56D4-4CCB-A103-E74AFA33D991}" type="datetimeFigureOut">
              <a:rPr lang="en-GB">
                <a:solidFill>
                  <a:prstClr val="black">
                    <a:tint val="75000"/>
                  </a:prstClr>
                </a:solidFill>
              </a:rPr>
              <a:pPr>
                <a:defRPr/>
              </a:pPr>
              <a:t>07/10/2015</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BAB9F56-D062-454E-80DD-92E2EC396D96}"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9720589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FAE75F1E-3D8D-424A-A291-D0B05C3AC604}" type="datetimeFigureOut">
              <a:rPr lang="en-GB">
                <a:solidFill>
                  <a:prstClr val="black">
                    <a:tint val="75000"/>
                  </a:prstClr>
                </a:solidFill>
              </a:rPr>
              <a:pPr>
                <a:defRPr/>
              </a:pPr>
              <a:t>07/10/2015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1BDD2B3-9B06-473D-8647-72981A4BAE89}"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8973173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BE3DF12F-9220-4CBA-8869-627ECDD6A0A8}" type="datetimeFigureOut">
              <a:rPr lang="en-GB">
                <a:solidFill>
                  <a:prstClr val="black">
                    <a:tint val="75000"/>
                  </a:prstClr>
                </a:solidFill>
              </a:rPr>
              <a:pPr>
                <a:defRPr/>
              </a:pPr>
              <a:t>07/10/2015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9156DF6-CCF3-4B6C-A1EE-BC5BDCFEF0B5}"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3134000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41511F6E-7278-43B2-938A-471A41B406CC}" type="datetimeFigureOut">
              <a:rPr lang="en-GB">
                <a:solidFill>
                  <a:prstClr val="black">
                    <a:tint val="75000"/>
                  </a:prstClr>
                </a:solidFill>
              </a:rPr>
              <a:pPr>
                <a:defRPr/>
              </a:pPr>
              <a:t>07/10/2015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6062FDB-3DB0-44F5-A006-5F0952FAA961}"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8652236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49C3790E-B4DF-49C7-A005-290F98C758BD}" type="datetimeFigureOut">
              <a:rPr lang="en-GB">
                <a:solidFill>
                  <a:prstClr val="black">
                    <a:tint val="75000"/>
                  </a:prstClr>
                </a:solidFill>
              </a:rPr>
              <a:pPr>
                <a:defRPr/>
              </a:pPr>
              <a:t>07/10/2015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EB37910-937E-46E1-A63F-A8053F0F5CEE}"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2633872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CB10B88B-2CE9-4264-A7BF-28831CE70B57}" type="datetimeFigureOut">
              <a:rPr lang="en-GB">
                <a:solidFill>
                  <a:prstClr val="black">
                    <a:tint val="75000"/>
                  </a:prstClr>
                </a:solidFill>
              </a:rPr>
              <a:pPr>
                <a:defRPr/>
              </a:pPr>
              <a:t>07/10/2015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22C35C7-4B38-4221-9A38-C37E3F4F2B6A}"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2880574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16E40F85-889C-4B77-968B-74E328366AB4}" type="datetimeFigureOut">
              <a:rPr lang="en-GB">
                <a:solidFill>
                  <a:prstClr val="black">
                    <a:tint val="75000"/>
                  </a:prstClr>
                </a:solidFill>
              </a:rPr>
              <a:pPr>
                <a:defRPr/>
              </a:pPr>
              <a:t>07/10/2015</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8830DCA-FAEA-490E-8E22-6061AD6282C2}"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3261097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EB9508CA-D725-4025-8567-EDA6CB4EE679}" type="datetimeFigureOut">
              <a:rPr lang="en-GB">
                <a:solidFill>
                  <a:prstClr val="black">
                    <a:tint val="75000"/>
                  </a:prstClr>
                </a:solidFill>
              </a:rPr>
              <a:pPr>
                <a:defRPr/>
              </a:pPr>
              <a:t>07/10/2015</a:t>
            </a:fld>
            <a:endParaRPr lang="en-GB">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2D45C183-153D-47E8-B656-7E7942736691}"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0449457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4638A1B5-1EEE-4315-A65D-DC47CDE90032}" type="datetimeFigureOut">
              <a:rPr lang="en-GB">
                <a:solidFill>
                  <a:prstClr val="black">
                    <a:tint val="75000"/>
                  </a:prstClr>
                </a:solidFill>
              </a:rPr>
              <a:pPr>
                <a:defRPr/>
              </a:pPr>
              <a:t>07/10/2015</a:t>
            </a:fld>
            <a:endParaRPr lang="en-GB">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0BF11298-EDEE-4C33-A5CE-BB7981AE1D58}"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537905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739EA6A-F67C-482F-880A-EE75F0CFD621}" type="datetimeFigureOut">
              <a:rPr lang="en-GB">
                <a:solidFill>
                  <a:prstClr val="black">
                    <a:tint val="75000"/>
                  </a:prstClr>
                </a:solidFill>
              </a:rPr>
              <a:pPr>
                <a:defRPr/>
              </a:pPr>
              <a:t>07/10/2015</a:t>
            </a:fld>
            <a:endParaRPr lang="en-GB">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73D07FC-CFDD-485F-995C-A3F245C582BD}"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754713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40275B1-9813-40F6-9839-A04526A1AF7D}" type="datetimeFigureOut">
              <a:rPr lang="en-GB" smtClean="0"/>
              <a:t>07/10/2015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8520ABA-D2FC-4A68-AC93-5108C4FBC575}" type="slidenum">
              <a:rPr lang="en-GB" smtClean="0"/>
              <a:t>‹#›</a:t>
            </a:fld>
            <a:endParaRPr lang="en-GB"/>
          </a:p>
        </p:txBody>
      </p:sp>
    </p:spTree>
    <p:extLst>
      <p:ext uri="{BB962C8B-B14F-4D97-AF65-F5344CB8AC3E}">
        <p14:creationId xmlns:p14="http://schemas.microsoft.com/office/powerpoint/2010/main" val="1870562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5974B09-AB42-4B51-9015-26D1070B397E}" type="datetimeFigureOut">
              <a:rPr lang="en-GB">
                <a:solidFill>
                  <a:prstClr val="black">
                    <a:tint val="75000"/>
                  </a:prstClr>
                </a:solidFill>
              </a:rPr>
              <a:pPr>
                <a:defRPr/>
              </a:pPr>
              <a:t>07/10/2015</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41DD97C-F8C3-4265-9442-2590243269DE}"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7280906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65A5023-0FB5-46BC-91A2-D33018DC962A}" type="datetimeFigureOut">
              <a:rPr lang="en-GB">
                <a:solidFill>
                  <a:prstClr val="black">
                    <a:tint val="75000"/>
                  </a:prstClr>
                </a:solidFill>
              </a:rPr>
              <a:pPr>
                <a:defRPr/>
              </a:pPr>
              <a:t>07/10/2015</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0D59CC2-C6A1-499F-9686-1C3C493A0214}"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3710640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ABFDC0B6-228A-40E1-89B2-3620A178C383}" type="datetimeFigureOut">
              <a:rPr lang="en-GB">
                <a:solidFill>
                  <a:prstClr val="black">
                    <a:tint val="75000"/>
                  </a:prstClr>
                </a:solidFill>
              </a:rPr>
              <a:pPr>
                <a:defRPr/>
              </a:pPr>
              <a:t>07/10/2015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B254C97-AB94-4659-B5CA-97EE9142631A}"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3234398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5E3027C8-37A6-4C36-A270-052A582A77F8}" type="datetimeFigureOut">
              <a:rPr lang="en-GB">
                <a:solidFill>
                  <a:prstClr val="black">
                    <a:tint val="75000"/>
                  </a:prstClr>
                </a:solidFill>
              </a:rPr>
              <a:pPr>
                <a:defRPr/>
              </a:pPr>
              <a:t>07/10/2015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698A023-D4C3-45F5-A1E7-67CB60CDAF20}"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2104481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DF020FAC-B409-4FBE-A7F6-202227F54979}" type="datetimeFigureOut">
              <a:rPr lang="en-GB"/>
              <a:pPr>
                <a:defRPr/>
              </a:pPr>
              <a:t>07/10/2015</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C929B737-3CBC-47BE-80B4-C1B4D0935A48}" type="slidenum">
              <a:rPr lang="en-GB"/>
              <a:pPr>
                <a:defRPr/>
              </a:pPr>
              <a:t>‹#›</a:t>
            </a:fld>
            <a:endParaRPr lang="en-GB" dirty="0"/>
          </a:p>
        </p:txBody>
      </p:sp>
    </p:spTree>
    <p:extLst>
      <p:ext uri="{BB962C8B-B14F-4D97-AF65-F5344CB8AC3E}">
        <p14:creationId xmlns:p14="http://schemas.microsoft.com/office/powerpoint/2010/main" val="31895989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36F03999-A1CC-43D6-883C-E7D2A37ADA59}" type="datetimeFigureOut">
              <a:rPr lang="en-GB"/>
              <a:pPr>
                <a:defRPr/>
              </a:pPr>
              <a:t>07/10/2015</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7A72AAE9-AB9A-4D4E-9FB2-2997C1882EDD}" type="slidenum">
              <a:rPr lang="en-GB"/>
              <a:pPr>
                <a:defRPr/>
              </a:pPr>
              <a:t>‹#›</a:t>
            </a:fld>
            <a:endParaRPr lang="en-GB" dirty="0"/>
          </a:p>
        </p:txBody>
      </p:sp>
    </p:spTree>
    <p:extLst>
      <p:ext uri="{BB962C8B-B14F-4D97-AF65-F5344CB8AC3E}">
        <p14:creationId xmlns:p14="http://schemas.microsoft.com/office/powerpoint/2010/main" val="9517595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MOLA title slide 2014">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465513" y="3716338"/>
            <a:ext cx="5678487" cy="314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611560" y="836712"/>
            <a:ext cx="3960440" cy="2232248"/>
          </a:xfrm>
        </p:spPr>
        <p:txBody>
          <a:bodyPr anchor="b"/>
          <a:lstStyle>
            <a:lvl1pPr marL="0" indent="0">
              <a:buNone/>
              <a:defRPr sz="4400" baseline="0">
                <a:solidFill>
                  <a:schemeClr val="tx1"/>
                </a:solidFill>
                <a:latin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a:p>
            <a:pPr lvl="1"/>
            <a:r>
              <a:rPr lang="en-US" smtClean="0"/>
              <a:t>Second level</a:t>
            </a:r>
          </a:p>
        </p:txBody>
      </p:sp>
      <p:sp>
        <p:nvSpPr>
          <p:cNvPr id="8" name="Text Placeholder 7"/>
          <p:cNvSpPr>
            <a:spLocks noGrp="1"/>
          </p:cNvSpPr>
          <p:nvPr>
            <p:ph type="body" sz="quarter" idx="13"/>
          </p:nvPr>
        </p:nvSpPr>
        <p:spPr>
          <a:xfrm>
            <a:off x="611560" y="3068960"/>
            <a:ext cx="2520280" cy="1296144"/>
          </a:xfrm>
        </p:spPr>
        <p:txBody>
          <a:bodyPr>
            <a:normAutofit/>
          </a:bodyPr>
          <a:lstStyle>
            <a:lvl1pPr marL="0" indent="0">
              <a:buNone/>
              <a:defRPr sz="2600" baseline="0"/>
            </a:lvl1pPr>
          </a:lstStyle>
          <a:p>
            <a:pPr lvl="0"/>
            <a:r>
              <a:rPr lang="en-US" smtClean="0"/>
              <a:t>Click to edit Master text styles</a:t>
            </a:r>
          </a:p>
        </p:txBody>
      </p:sp>
      <p:sp>
        <p:nvSpPr>
          <p:cNvPr id="5" name="Slide Number Placeholder 5"/>
          <p:cNvSpPr>
            <a:spLocks noGrp="1"/>
          </p:cNvSpPr>
          <p:nvPr>
            <p:ph type="sldNum" sz="quarter" idx="14"/>
          </p:nvPr>
        </p:nvSpPr>
        <p:spPr/>
        <p:txBody>
          <a:bodyPr/>
          <a:lstStyle>
            <a:lvl1pPr>
              <a:defRPr/>
            </a:lvl1pPr>
          </a:lstStyle>
          <a:p>
            <a:pPr>
              <a:defRPr/>
            </a:pPr>
            <a:fld id="{CD62BB84-4E4A-4BF3-9645-794089D519FA}" type="slidenum">
              <a:rPr lang="en-GB"/>
              <a:pPr>
                <a:defRPr/>
              </a:pPr>
              <a:t>‹#›</a:t>
            </a:fld>
            <a:endParaRPr lang="en-GB" dirty="0"/>
          </a:p>
        </p:txBody>
      </p:sp>
    </p:spTree>
    <p:extLst>
      <p:ext uri="{BB962C8B-B14F-4D97-AF65-F5344CB8AC3E}">
        <p14:creationId xmlns:p14="http://schemas.microsoft.com/office/powerpoint/2010/main" val="38936342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2FC5CF3C-E06B-4500-BA4E-4DF259C08E59}" type="datetimeFigureOut">
              <a:rPr lang="en-GB"/>
              <a:pPr>
                <a:defRPr/>
              </a:pPr>
              <a:t>07/10/2015</a:t>
            </a:fld>
            <a:endParaRPr lang="en-GB" dirty="0"/>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8DCCCC0A-3CBC-4C4D-991A-9B3C625A942D}" type="slidenum">
              <a:rPr lang="en-GB"/>
              <a:pPr>
                <a:defRPr/>
              </a:pPr>
              <a:t>‹#›</a:t>
            </a:fld>
            <a:endParaRPr lang="en-GB" dirty="0"/>
          </a:p>
        </p:txBody>
      </p:sp>
    </p:spTree>
    <p:extLst>
      <p:ext uri="{BB962C8B-B14F-4D97-AF65-F5344CB8AC3E}">
        <p14:creationId xmlns:p14="http://schemas.microsoft.com/office/powerpoint/2010/main" val="12839684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FB3D17D1-3394-4764-B56E-6D7881D45527}" type="datetimeFigureOut">
              <a:rPr lang="en-GB"/>
              <a:pPr>
                <a:defRPr/>
              </a:pPr>
              <a:t>07/10/2015</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BF1D79D8-A585-4AFB-853F-BAE19625216D}" type="slidenum">
              <a:rPr lang="en-GB"/>
              <a:pPr>
                <a:defRPr/>
              </a:pPr>
              <a:t>‹#›</a:t>
            </a:fld>
            <a:endParaRPr lang="en-GB" dirty="0"/>
          </a:p>
        </p:txBody>
      </p:sp>
    </p:spTree>
    <p:extLst>
      <p:ext uri="{BB962C8B-B14F-4D97-AF65-F5344CB8AC3E}">
        <p14:creationId xmlns:p14="http://schemas.microsoft.com/office/powerpoint/2010/main" val="34162532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3881994F-21F6-4A0F-A04E-D37964E8B7F5}" type="datetimeFigureOut">
              <a:rPr lang="en-GB"/>
              <a:pPr>
                <a:defRPr/>
              </a:pPr>
              <a:t>07/10/2015</a:t>
            </a:fld>
            <a:endParaRPr lang="en-GB" dirty="0"/>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54B5CAFA-7764-4005-8F9F-F9741CBB6629}" type="slidenum">
              <a:rPr lang="en-GB"/>
              <a:pPr>
                <a:defRPr/>
              </a:pPr>
              <a:t>‹#›</a:t>
            </a:fld>
            <a:endParaRPr lang="en-GB" dirty="0"/>
          </a:p>
        </p:txBody>
      </p:sp>
    </p:spTree>
    <p:extLst>
      <p:ext uri="{BB962C8B-B14F-4D97-AF65-F5344CB8AC3E}">
        <p14:creationId xmlns:p14="http://schemas.microsoft.com/office/powerpoint/2010/main" val="17594312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840275B1-9813-40F6-9839-A04526A1AF7D}" type="datetimeFigureOut">
              <a:rPr lang="en-GB" smtClean="0"/>
              <a:t>07/10/2015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8520ABA-D2FC-4A68-AC93-5108C4FBC575}" type="slidenum">
              <a:rPr lang="en-GB" smtClean="0"/>
              <a:t>‹#›</a:t>
            </a:fld>
            <a:endParaRPr lang="en-GB"/>
          </a:p>
        </p:txBody>
      </p:sp>
    </p:spTree>
    <p:extLst>
      <p:ext uri="{BB962C8B-B14F-4D97-AF65-F5344CB8AC3E}">
        <p14:creationId xmlns:p14="http://schemas.microsoft.com/office/powerpoint/2010/main" val="36836616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6478940F-ECB1-41F0-A1DB-52290CF5EA00}" type="datetimeFigureOut">
              <a:rPr lang="en-GB"/>
              <a:pPr>
                <a:defRPr/>
              </a:pPr>
              <a:t>07/10/2015</a:t>
            </a:fld>
            <a:endParaRPr lang="en-GB" dirty="0"/>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1584608F-12C6-4C79-946C-C5CD488D449F}" type="slidenum">
              <a:rPr lang="en-GB"/>
              <a:pPr>
                <a:defRPr/>
              </a:pPr>
              <a:t>‹#›</a:t>
            </a:fld>
            <a:endParaRPr lang="en-GB" dirty="0"/>
          </a:p>
        </p:txBody>
      </p:sp>
    </p:spTree>
    <p:extLst>
      <p:ext uri="{BB962C8B-B14F-4D97-AF65-F5344CB8AC3E}">
        <p14:creationId xmlns:p14="http://schemas.microsoft.com/office/powerpoint/2010/main" val="40429589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698A60B-08BC-494E-8A22-0B5EFC9AE01F}" type="datetimeFigureOut">
              <a:rPr lang="en-GB"/>
              <a:pPr>
                <a:defRPr/>
              </a:pPr>
              <a:t>07/10/2015</a:t>
            </a:fld>
            <a:endParaRPr lang="en-GB" dirty="0"/>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0F7978F7-B695-4B2B-A676-4FFBC882AC76}" type="slidenum">
              <a:rPr lang="en-GB"/>
              <a:pPr>
                <a:defRPr/>
              </a:pPr>
              <a:t>‹#›</a:t>
            </a:fld>
            <a:endParaRPr lang="en-GB" dirty="0"/>
          </a:p>
        </p:txBody>
      </p:sp>
    </p:spTree>
    <p:extLst>
      <p:ext uri="{BB962C8B-B14F-4D97-AF65-F5344CB8AC3E}">
        <p14:creationId xmlns:p14="http://schemas.microsoft.com/office/powerpoint/2010/main" val="24812354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52829D6-5EB8-43B6-A105-AB9B5C89C513}" type="datetimeFigureOut">
              <a:rPr lang="en-GB"/>
              <a:pPr>
                <a:defRPr/>
              </a:pPr>
              <a:t>07/10/2015</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047F6355-D24C-4F97-BA8F-1330FAC41838}" type="slidenum">
              <a:rPr lang="en-GB"/>
              <a:pPr>
                <a:defRPr/>
              </a:pPr>
              <a:t>‹#›</a:t>
            </a:fld>
            <a:endParaRPr lang="en-GB" dirty="0"/>
          </a:p>
        </p:txBody>
      </p:sp>
    </p:spTree>
    <p:extLst>
      <p:ext uri="{BB962C8B-B14F-4D97-AF65-F5344CB8AC3E}">
        <p14:creationId xmlns:p14="http://schemas.microsoft.com/office/powerpoint/2010/main" val="33840624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743E654-391B-47B2-87C3-B79762EB5003}" type="datetimeFigureOut">
              <a:rPr lang="en-GB"/>
              <a:pPr>
                <a:defRPr/>
              </a:pPr>
              <a:t>07/10/2015</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4D1316DD-71F0-46AE-A05C-8CFE5196985E}" type="slidenum">
              <a:rPr lang="en-GB"/>
              <a:pPr>
                <a:defRPr/>
              </a:pPr>
              <a:t>‹#›</a:t>
            </a:fld>
            <a:endParaRPr lang="en-GB" dirty="0"/>
          </a:p>
        </p:txBody>
      </p:sp>
    </p:spTree>
    <p:extLst>
      <p:ext uri="{BB962C8B-B14F-4D97-AF65-F5344CB8AC3E}">
        <p14:creationId xmlns:p14="http://schemas.microsoft.com/office/powerpoint/2010/main" val="37564679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34B70BAD-78F7-41EC-B41A-A89C39BCAB37}" type="datetimeFigureOut">
              <a:rPr lang="en-GB"/>
              <a:pPr>
                <a:defRPr/>
              </a:pPr>
              <a:t>07/10/2015</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4F236F5F-6776-40E9-928E-C197EF6EBA94}" type="slidenum">
              <a:rPr lang="en-GB"/>
              <a:pPr>
                <a:defRPr/>
              </a:pPr>
              <a:t>‹#›</a:t>
            </a:fld>
            <a:endParaRPr lang="en-GB" dirty="0"/>
          </a:p>
        </p:txBody>
      </p:sp>
    </p:spTree>
    <p:extLst>
      <p:ext uri="{BB962C8B-B14F-4D97-AF65-F5344CB8AC3E}">
        <p14:creationId xmlns:p14="http://schemas.microsoft.com/office/powerpoint/2010/main" val="7832184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F6349D68-5CAB-402D-84BB-3A06176DA1DB}" type="datetimeFigureOut">
              <a:rPr lang="en-GB"/>
              <a:pPr>
                <a:defRPr/>
              </a:pPr>
              <a:t>07/10/2015</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978AD7B9-5A97-4462-84F6-C6F59671BCAB}" type="slidenum">
              <a:rPr lang="en-GB"/>
              <a:pPr>
                <a:defRPr/>
              </a:pPr>
              <a:t>‹#›</a:t>
            </a:fld>
            <a:endParaRPr lang="en-GB" dirty="0"/>
          </a:p>
        </p:txBody>
      </p:sp>
    </p:spTree>
    <p:extLst>
      <p:ext uri="{BB962C8B-B14F-4D97-AF65-F5344CB8AC3E}">
        <p14:creationId xmlns:p14="http://schemas.microsoft.com/office/powerpoint/2010/main" val="1824763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840275B1-9813-40F6-9839-A04526A1AF7D}" type="datetimeFigureOut">
              <a:rPr lang="en-GB" smtClean="0"/>
              <a:t>07/10/2015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8520ABA-D2FC-4A68-AC93-5108C4FBC575}" type="slidenum">
              <a:rPr lang="en-GB" smtClean="0"/>
              <a:t>‹#›</a:t>
            </a:fld>
            <a:endParaRPr lang="en-GB"/>
          </a:p>
        </p:txBody>
      </p:sp>
    </p:spTree>
    <p:extLst>
      <p:ext uri="{BB962C8B-B14F-4D97-AF65-F5344CB8AC3E}">
        <p14:creationId xmlns:p14="http://schemas.microsoft.com/office/powerpoint/2010/main" val="11339814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840275B1-9813-40F6-9839-A04526A1AF7D}" type="datetimeFigureOut">
              <a:rPr lang="en-GB" smtClean="0"/>
              <a:t>07/10/2015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8520ABA-D2FC-4A68-AC93-5108C4FBC575}" type="slidenum">
              <a:rPr lang="en-GB" smtClean="0"/>
              <a:t>‹#›</a:t>
            </a:fld>
            <a:endParaRPr lang="en-GB"/>
          </a:p>
        </p:txBody>
      </p:sp>
    </p:spTree>
    <p:extLst>
      <p:ext uri="{BB962C8B-B14F-4D97-AF65-F5344CB8AC3E}">
        <p14:creationId xmlns:p14="http://schemas.microsoft.com/office/powerpoint/2010/main" val="126148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275B1-9813-40F6-9839-A04526A1AF7D}" type="datetimeFigureOut">
              <a:rPr lang="en-GB" smtClean="0"/>
              <a:t>07/10/2015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8520ABA-D2FC-4A68-AC93-5108C4FBC575}" type="slidenum">
              <a:rPr lang="en-GB" smtClean="0"/>
              <a:t>‹#›</a:t>
            </a:fld>
            <a:endParaRPr lang="en-GB"/>
          </a:p>
        </p:txBody>
      </p:sp>
    </p:spTree>
    <p:extLst>
      <p:ext uri="{BB962C8B-B14F-4D97-AF65-F5344CB8AC3E}">
        <p14:creationId xmlns:p14="http://schemas.microsoft.com/office/powerpoint/2010/main" val="1971671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0275B1-9813-40F6-9839-A04526A1AF7D}" type="datetimeFigureOut">
              <a:rPr lang="en-GB" smtClean="0"/>
              <a:t>07/10/2015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8520ABA-D2FC-4A68-AC93-5108C4FBC575}" type="slidenum">
              <a:rPr lang="en-GB" smtClean="0"/>
              <a:t>‹#›</a:t>
            </a:fld>
            <a:endParaRPr lang="en-GB"/>
          </a:p>
        </p:txBody>
      </p:sp>
    </p:spTree>
    <p:extLst>
      <p:ext uri="{BB962C8B-B14F-4D97-AF65-F5344CB8AC3E}">
        <p14:creationId xmlns:p14="http://schemas.microsoft.com/office/powerpoint/2010/main" val="404682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0275B1-9813-40F6-9839-A04526A1AF7D}" type="datetimeFigureOut">
              <a:rPr lang="en-GB" smtClean="0"/>
              <a:t>07/10/2015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8520ABA-D2FC-4A68-AC93-5108C4FBC575}" type="slidenum">
              <a:rPr lang="en-GB" smtClean="0"/>
              <a:t>‹#›</a:t>
            </a:fld>
            <a:endParaRPr lang="en-GB"/>
          </a:p>
        </p:txBody>
      </p:sp>
    </p:spTree>
    <p:extLst>
      <p:ext uri="{BB962C8B-B14F-4D97-AF65-F5344CB8AC3E}">
        <p14:creationId xmlns:p14="http://schemas.microsoft.com/office/powerpoint/2010/main" val="255494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0275B1-9813-40F6-9839-A04526A1AF7D}" type="datetimeFigureOut">
              <a:rPr lang="en-GB" smtClean="0"/>
              <a:t>07/10/2015</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520ABA-D2FC-4A68-AC93-5108C4FBC575}" type="slidenum">
              <a:rPr lang="en-GB" smtClean="0"/>
              <a:t>‹#›</a:t>
            </a:fld>
            <a:endParaRPr lang="en-GB"/>
          </a:p>
        </p:txBody>
      </p:sp>
    </p:spTree>
    <p:extLst>
      <p:ext uri="{BB962C8B-B14F-4D97-AF65-F5344CB8AC3E}">
        <p14:creationId xmlns:p14="http://schemas.microsoft.com/office/powerpoint/2010/main" val="10427432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505CCE3-FB9B-486C-901C-B1A1F7072E6B}" type="datetimeFigureOut">
              <a:rPr lang="en-GB">
                <a:solidFill>
                  <a:prstClr val="black">
                    <a:tint val="75000"/>
                  </a:prstClr>
                </a:solidFill>
              </a:rPr>
              <a:pPr>
                <a:defRPr/>
              </a:pPr>
              <a:t>07/10/2015</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8B2528DA-A465-4534-98B6-C64CBF1B41A5}"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8764295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F626EAE7-C692-4AB7-9C0B-9D2DF820E392}" type="datetimeFigureOut">
              <a:rPr lang="en-GB">
                <a:solidFill>
                  <a:prstClr val="black">
                    <a:tint val="75000"/>
                  </a:prstClr>
                </a:solidFill>
              </a:rPr>
              <a:pPr>
                <a:defRPr/>
              </a:pPr>
              <a:t>07/10/2015</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1A6FA0D8-51A3-46CC-B93F-F72F12BE58BB}"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0200386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71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FFD67DE9-0C67-43F4-8D08-0BD700B81E50}" type="datetimeFigureOut">
              <a:rPr lang="en-GB"/>
              <a:pPr>
                <a:defRPr/>
              </a:pPr>
              <a:t>07/10/2015</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E2828FE7-03A7-490C-A587-85363987DF6B}" type="slidenum">
              <a:rPr lang="en-GB"/>
              <a:pPr>
                <a:defRPr/>
              </a:pPr>
              <a:t>‹#›</a:t>
            </a:fld>
            <a:endParaRPr lang="en-GB" dirty="0"/>
          </a:p>
        </p:txBody>
      </p:sp>
    </p:spTree>
    <p:extLst>
      <p:ext uri="{BB962C8B-B14F-4D97-AF65-F5344CB8AC3E}">
        <p14:creationId xmlns:p14="http://schemas.microsoft.com/office/powerpoint/2010/main" val="103125513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image" Target="../media/image33.png"/><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png"/><Relationship Id="rId9" Type="http://schemas.openxmlformats.org/officeDocument/2006/relationships/image" Target="../media/image40.jpeg"/></Relationships>
</file>

<file path=ppt/slides/_rels/slide12.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13.xml"/><Relationship Id="rId6" Type="http://schemas.openxmlformats.org/officeDocument/2006/relationships/image" Target="../media/image36.jpeg"/><Relationship Id="rId5" Type="http://schemas.openxmlformats.org/officeDocument/2006/relationships/image" Target="../media/image40.jpeg"/><Relationship Id="rId4" Type="http://schemas.openxmlformats.org/officeDocument/2006/relationships/image" Target="../media/image35.png"/><Relationship Id="rId9"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5.png"/><Relationship Id="rId1" Type="http://schemas.openxmlformats.org/officeDocument/2006/relationships/slideLayout" Target="../slideLayouts/slideLayout13.xml"/><Relationship Id="rId5" Type="http://schemas.openxmlformats.org/officeDocument/2006/relationships/image" Target="../media/image39.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47.jpeg"/><Relationship Id="rId1" Type="http://schemas.openxmlformats.org/officeDocument/2006/relationships/slideLayout" Target="../slideLayouts/slideLayout24.xml"/><Relationship Id="rId6" Type="http://schemas.openxmlformats.org/officeDocument/2006/relationships/image" Target="../media/image51.jpeg"/><Relationship Id="rId5" Type="http://schemas.openxmlformats.org/officeDocument/2006/relationships/image" Target="../media/image50.png"/><Relationship Id="rId10" Type="http://schemas.openxmlformats.org/officeDocument/2006/relationships/image" Target="../media/image55.jpeg"/><Relationship Id="rId4" Type="http://schemas.openxmlformats.org/officeDocument/2006/relationships/image" Target="../media/image49.jpeg"/><Relationship Id="rId9" Type="http://schemas.openxmlformats.org/officeDocument/2006/relationships/image" Target="../media/image54.jpe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chart" Target="../charts/chart2.xml"/><Relationship Id="rId1" Type="http://schemas.openxmlformats.org/officeDocument/2006/relationships/slideLayout" Target="../slideLayouts/slideLayout24.xml"/><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chart" Target="../charts/chart3.xml"/><Relationship Id="rId1" Type="http://schemas.openxmlformats.org/officeDocument/2006/relationships/slideLayout" Target="../slideLayouts/slideLayout24.xml"/><Relationship Id="rId6" Type="http://schemas.openxmlformats.org/officeDocument/2006/relationships/image" Target="../media/image56.jpeg"/><Relationship Id="rId5" Type="http://schemas.openxmlformats.org/officeDocument/2006/relationships/chart" Target="../charts/chart4.xml"/><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chart" Target="../charts/chart6.xml"/><Relationship Id="rId7" Type="http://schemas.openxmlformats.org/officeDocument/2006/relationships/image" Target="../media/image60.jpeg"/><Relationship Id="rId2" Type="http://schemas.openxmlformats.org/officeDocument/2006/relationships/chart" Target="../charts/chart5.xml"/><Relationship Id="rId1" Type="http://schemas.openxmlformats.org/officeDocument/2006/relationships/slideLayout" Target="../slideLayouts/slideLayout29.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72.jpeg"/></Relationships>
</file>

<file path=ppt/slides/_rels/slide2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jpeg"/><Relationship Id="rId4" Type="http://schemas.openxmlformats.org/officeDocument/2006/relationships/image" Target="../media/image77.png"/></Relationships>
</file>

<file path=ppt/slides/_rels/slide2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3.tiff"/><Relationship Id="rId2" Type="http://schemas.openxmlformats.org/officeDocument/2006/relationships/image" Target="../media/image82.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4.jpeg"/><Relationship Id="rId7" Type="http://schemas.microsoft.com/office/2007/relationships/hdphoto" Target="../media/hdphoto4.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6.jpeg"/><Relationship Id="rId5" Type="http://schemas.microsoft.com/office/2007/relationships/hdphoto" Target="../media/hdphoto3.wdp"/><Relationship Id="rId10" Type="http://schemas.microsoft.com/office/2007/relationships/hdphoto" Target="../media/hdphoto5.wdp"/><Relationship Id="rId4" Type="http://schemas.openxmlformats.org/officeDocument/2006/relationships/image" Target="../media/image85.jpeg"/><Relationship Id="rId9" Type="http://schemas.openxmlformats.org/officeDocument/2006/relationships/image" Target="../media/image88.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90.png"/><Relationship Id="rId1" Type="http://schemas.openxmlformats.org/officeDocument/2006/relationships/slideLayout" Target="../slideLayouts/slideLayout24.xml"/><Relationship Id="rId6" Type="http://schemas.openxmlformats.org/officeDocument/2006/relationships/image" Target="../media/image94.png"/><Relationship Id="rId5" Type="http://schemas.openxmlformats.org/officeDocument/2006/relationships/image" Target="../media/image93.png"/><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97.png"/></Relationships>
</file>

<file path=ppt/slides/_rels/slide3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jpeg"/></Relationships>
</file>

<file path=ppt/slides/_rels/slide3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 Id="rId5" Type="http://schemas.openxmlformats.org/officeDocument/2006/relationships/image" Target="../media/image107.jpeg"/><Relationship Id="rId4" Type="http://schemas.openxmlformats.org/officeDocument/2006/relationships/image" Target="../media/image106.jpeg"/></Relationships>
</file>

<file path=ppt/slides/_rels/slide3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jpeg"/><Relationship Id="rId1" Type="http://schemas.openxmlformats.org/officeDocument/2006/relationships/slideLayout" Target="../slideLayouts/slideLayout2.xml"/><Relationship Id="rId6" Type="http://schemas.openxmlformats.org/officeDocument/2006/relationships/image" Target="../media/image112.jpeg"/><Relationship Id="rId5" Type="http://schemas.openxmlformats.org/officeDocument/2006/relationships/image" Target="../media/image111.png"/><Relationship Id="rId4" Type="http://schemas.openxmlformats.org/officeDocument/2006/relationships/image" Target="../media/image110.png"/></Relationships>
</file>

<file path=ppt/slides/_rels/slide3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4.xml"/><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13.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13.xml"/><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 Id="rId6" Type="http://schemas.openxmlformats.org/officeDocument/2006/relationships/image" Target="../media/image20.jpeg"/><Relationship Id="rId5" Type="http://schemas.openxmlformats.org/officeDocument/2006/relationships/image" Target="../media/image25.jpe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074"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2392" y="260648"/>
            <a:ext cx="2758120" cy="324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5" descr="687120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188640"/>
            <a:ext cx="3024188" cy="330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11" descr="2061302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3388" y="836712"/>
            <a:ext cx="332740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2576513" y="174625"/>
            <a:ext cx="555625" cy="35321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14" name="Rectangle 13"/>
          <p:cNvSpPr/>
          <p:nvPr/>
        </p:nvSpPr>
        <p:spPr>
          <a:xfrm>
            <a:off x="2685454" y="3251200"/>
            <a:ext cx="3614738" cy="12652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15" name="Rectangle 14"/>
          <p:cNvSpPr/>
          <p:nvPr/>
        </p:nvSpPr>
        <p:spPr>
          <a:xfrm>
            <a:off x="6156325" y="3251200"/>
            <a:ext cx="906463" cy="4333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3080" name="TextBox 5"/>
          <p:cNvSpPr txBox="1">
            <a:spLocks noChangeArrowheads="1"/>
          </p:cNvSpPr>
          <p:nvPr/>
        </p:nvSpPr>
        <p:spPr bwMode="auto">
          <a:xfrm>
            <a:off x="138775" y="4365104"/>
            <a:ext cx="5699574" cy="21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GB" altLang="en-US" sz="3600" dirty="0" smtClean="0">
                <a:solidFill>
                  <a:srgbClr val="000000"/>
                </a:solidFill>
              </a:rPr>
              <a:t>Artefacts </a:t>
            </a:r>
            <a:r>
              <a:rPr lang="en-GB" altLang="en-US" sz="3600" dirty="0" smtClean="0">
                <a:solidFill>
                  <a:srgbClr val="000000"/>
                </a:solidFill>
              </a:rPr>
              <a:t>and </a:t>
            </a:r>
            <a:r>
              <a:rPr lang="en-GB" altLang="en-US" sz="3600" dirty="0" smtClean="0">
                <a:solidFill>
                  <a:srgbClr val="000000"/>
                </a:solidFill>
              </a:rPr>
              <a:t>the study of life</a:t>
            </a:r>
          </a:p>
          <a:p>
            <a:pPr eaLnBrk="1" fontAlgn="base" hangingPunct="1">
              <a:spcBef>
                <a:spcPct val="0"/>
              </a:spcBef>
              <a:spcAft>
                <a:spcPct val="0"/>
              </a:spcAft>
            </a:pPr>
            <a:r>
              <a:rPr lang="en-GB" altLang="en-US" sz="3600" dirty="0">
                <a:solidFill>
                  <a:srgbClr val="000000"/>
                </a:solidFill>
              </a:rPr>
              <a:t>i</a:t>
            </a:r>
            <a:r>
              <a:rPr lang="en-GB" altLang="en-US" sz="3600" dirty="0" smtClean="0">
                <a:solidFill>
                  <a:srgbClr val="000000"/>
                </a:solidFill>
              </a:rPr>
              <a:t>n Roman London</a:t>
            </a:r>
          </a:p>
          <a:p>
            <a:pPr eaLnBrk="1" fontAlgn="base" hangingPunct="1">
              <a:spcBef>
                <a:spcPct val="0"/>
              </a:spcBef>
              <a:spcAft>
                <a:spcPct val="0"/>
              </a:spcAft>
            </a:pPr>
            <a:endParaRPr lang="en-GB" altLang="en-US" sz="2400" dirty="0" smtClean="0">
              <a:solidFill>
                <a:srgbClr val="000000"/>
              </a:solidFill>
            </a:endParaRPr>
          </a:p>
          <a:p>
            <a:pPr eaLnBrk="1" fontAlgn="base" hangingPunct="1">
              <a:spcBef>
                <a:spcPct val="0"/>
              </a:spcBef>
              <a:spcAft>
                <a:spcPct val="0"/>
              </a:spcAft>
            </a:pPr>
            <a:r>
              <a:rPr lang="en-GB" altLang="en-US" sz="2000" dirty="0" smtClean="0">
                <a:solidFill>
                  <a:srgbClr val="000000"/>
                </a:solidFill>
              </a:rPr>
              <a:t>Michael Marshall</a:t>
            </a:r>
          </a:p>
          <a:p>
            <a:pPr eaLnBrk="1" fontAlgn="base" hangingPunct="1">
              <a:spcBef>
                <a:spcPct val="0"/>
              </a:spcBef>
              <a:spcAft>
                <a:spcPct val="0"/>
              </a:spcAft>
            </a:pPr>
            <a:endParaRPr lang="en-GB" altLang="en-US" sz="2000" dirty="0" smtClean="0">
              <a:solidFill>
                <a:srgbClr val="000000"/>
              </a:solidFill>
            </a:endParaRPr>
          </a:p>
        </p:txBody>
      </p:sp>
    </p:spTree>
    <p:extLst>
      <p:ext uri="{BB962C8B-B14F-4D97-AF65-F5344CB8AC3E}">
        <p14:creationId xmlns:p14="http://schemas.microsoft.com/office/powerpoint/2010/main" val="36840277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0614" r="4715"/>
          <a:stretch/>
        </p:blipFill>
        <p:spPr bwMode="auto">
          <a:xfrm rot="10800000">
            <a:off x="6146675" y="3308643"/>
            <a:ext cx="2557128" cy="3095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pPr algn="l"/>
            <a:r>
              <a:rPr lang="en-GB" dirty="0" smtClean="0"/>
              <a:t>Iron Age style objects in Roman London </a:t>
            </a:r>
            <a:endParaRPr lang="en-GB" dirty="0"/>
          </a:p>
        </p:txBody>
      </p:sp>
      <p:pic>
        <p:nvPicPr>
          <p:cNvPr id="2050" name="Picture 2" descr="R:\Do\PUBLICAT\MoLAS MONO-STUDY SERIES\Plantation Roman\finds\SF\jpeg\acc1784@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3245316" y="1330400"/>
            <a:ext cx="1152128" cy="170145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R:\Do\PUBLICAT\MoLAS MONO-STUDY SERIES\Plantation Roman\finds\SF\jpeg\acc3481@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9399" y="2056721"/>
            <a:ext cx="2529078" cy="232638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94975" y="1857960"/>
            <a:ext cx="973856" cy="646331"/>
          </a:xfrm>
          <a:prstGeom prst="rect">
            <a:avLst/>
          </a:prstGeom>
          <a:noFill/>
        </p:spPr>
        <p:txBody>
          <a:bodyPr wrap="none" rtlCol="0">
            <a:spAutoFit/>
          </a:bodyPr>
          <a:lstStyle/>
          <a:p>
            <a:r>
              <a:rPr lang="en-GB" dirty="0" smtClean="0"/>
              <a:t>Tankard </a:t>
            </a:r>
          </a:p>
          <a:p>
            <a:r>
              <a:rPr lang="en-GB" dirty="0" smtClean="0"/>
              <a:t>handle</a:t>
            </a:r>
            <a:endParaRPr lang="en-GB" dirty="0"/>
          </a:p>
        </p:txBody>
      </p:sp>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1493" y="978644"/>
            <a:ext cx="3081337" cy="155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64755" y="2793960"/>
            <a:ext cx="1684505" cy="147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347864" y="4383107"/>
            <a:ext cx="1478353" cy="369332"/>
          </a:xfrm>
          <a:prstGeom prst="rect">
            <a:avLst/>
          </a:prstGeom>
          <a:noFill/>
        </p:spPr>
        <p:txBody>
          <a:bodyPr wrap="none" rtlCol="0">
            <a:spAutoFit/>
          </a:bodyPr>
          <a:lstStyle/>
          <a:p>
            <a:r>
              <a:rPr lang="en-GB" dirty="0" err="1" smtClean="0"/>
              <a:t>Triskle</a:t>
            </a:r>
            <a:r>
              <a:rPr lang="en-GB" dirty="0" smtClean="0"/>
              <a:t> fittings</a:t>
            </a:r>
            <a:endParaRPr lang="en-GB" dirty="0"/>
          </a:p>
        </p:txBody>
      </p:sp>
      <p:pic>
        <p:nvPicPr>
          <p:cNvPr id="1027"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colorTemperature colorTemp="40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89399" y="4637667"/>
            <a:ext cx="2975356" cy="1580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23582" y="6218325"/>
            <a:ext cx="1660711" cy="369332"/>
          </a:xfrm>
          <a:prstGeom prst="rect">
            <a:avLst/>
          </a:prstGeom>
          <a:noFill/>
        </p:spPr>
        <p:txBody>
          <a:bodyPr wrap="none" rtlCol="0">
            <a:spAutoFit/>
          </a:bodyPr>
          <a:lstStyle/>
          <a:p>
            <a:r>
              <a:rPr lang="en-GB" dirty="0" smtClean="0"/>
              <a:t>Scabbard fitting</a:t>
            </a:r>
            <a:endParaRPr lang="en-GB" dirty="0"/>
          </a:p>
        </p:txBody>
      </p:sp>
      <p:sp>
        <p:nvSpPr>
          <p:cNvPr id="10" name="TextBox 9"/>
          <p:cNvSpPr txBox="1"/>
          <p:nvPr/>
        </p:nvSpPr>
        <p:spPr>
          <a:xfrm>
            <a:off x="5761403" y="2535981"/>
            <a:ext cx="3069558" cy="369332"/>
          </a:xfrm>
          <a:prstGeom prst="rect">
            <a:avLst/>
          </a:prstGeom>
          <a:noFill/>
        </p:spPr>
        <p:txBody>
          <a:bodyPr wrap="none" rtlCol="0">
            <a:spAutoFit/>
          </a:bodyPr>
          <a:lstStyle/>
          <a:p>
            <a:r>
              <a:rPr lang="en-GB" dirty="0" smtClean="0"/>
              <a:t>Perforation Iron Age silver coin</a:t>
            </a:r>
            <a:endParaRPr lang="en-GB" dirty="0"/>
          </a:p>
        </p:txBody>
      </p:sp>
      <p:sp>
        <p:nvSpPr>
          <p:cNvPr id="11" name="TextBox 10"/>
          <p:cNvSpPr txBox="1"/>
          <p:nvPr/>
        </p:nvSpPr>
        <p:spPr>
          <a:xfrm>
            <a:off x="6250579" y="6307630"/>
            <a:ext cx="2893421" cy="369332"/>
          </a:xfrm>
          <a:prstGeom prst="rect">
            <a:avLst/>
          </a:prstGeom>
          <a:noFill/>
        </p:spPr>
        <p:txBody>
          <a:bodyPr wrap="none" rtlCol="0">
            <a:spAutoFit/>
          </a:bodyPr>
          <a:lstStyle/>
          <a:p>
            <a:r>
              <a:rPr lang="en-GB" dirty="0" smtClean="0"/>
              <a:t>Image © Museum of London</a:t>
            </a:r>
            <a:endParaRPr lang="en-GB" dirty="0"/>
          </a:p>
        </p:txBody>
      </p:sp>
      <p:sp>
        <p:nvSpPr>
          <p:cNvPr id="12" name="TextBox 11"/>
          <p:cNvSpPr txBox="1"/>
          <p:nvPr/>
        </p:nvSpPr>
        <p:spPr>
          <a:xfrm>
            <a:off x="6629108" y="3921442"/>
            <a:ext cx="1334148" cy="923330"/>
          </a:xfrm>
          <a:prstGeom prst="rect">
            <a:avLst/>
          </a:prstGeom>
          <a:noFill/>
        </p:spPr>
        <p:txBody>
          <a:bodyPr wrap="none" rtlCol="0">
            <a:spAutoFit/>
          </a:bodyPr>
          <a:lstStyle/>
          <a:p>
            <a:pPr algn="ctr"/>
            <a:r>
              <a:rPr lang="en-GB" dirty="0" smtClean="0"/>
              <a:t>Neck ring</a:t>
            </a:r>
          </a:p>
          <a:p>
            <a:pPr algn="ctr"/>
            <a:r>
              <a:rPr lang="en-GB" dirty="0"/>
              <a:t>f</a:t>
            </a:r>
            <a:r>
              <a:rPr lang="en-GB" dirty="0" smtClean="0"/>
              <a:t>rom female</a:t>
            </a:r>
          </a:p>
          <a:p>
            <a:pPr algn="ctr"/>
            <a:r>
              <a:rPr lang="en-GB" dirty="0" smtClean="0"/>
              <a:t>burial</a:t>
            </a:r>
            <a:endParaRPr lang="en-GB" dirty="0"/>
          </a:p>
        </p:txBody>
      </p:sp>
    </p:spTree>
    <p:extLst>
      <p:ext uri="{BB962C8B-B14F-4D97-AF65-F5344CB8AC3E}">
        <p14:creationId xmlns:p14="http://schemas.microsoft.com/office/powerpoint/2010/main" val="24838323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9800000">
            <a:off x="4883300" y="4070467"/>
            <a:ext cx="2411629" cy="2649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81" y="4196760"/>
            <a:ext cx="1418586" cy="2527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4625" y="1022497"/>
            <a:ext cx="2364246" cy="3081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0" descr="142130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782504" y="1870669"/>
            <a:ext cx="3038415" cy="1385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20072" y="764704"/>
            <a:ext cx="1262819" cy="3041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descr="P:\CITY1000\1063\BBU05\PM\2015 Mithras Design\Content\Case\Case object photos\Secondary objects\13881300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92281" y="3302916"/>
            <a:ext cx="2051720" cy="393011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77548" y="737587"/>
            <a:ext cx="1266825" cy="277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51520" y="152812"/>
            <a:ext cx="8208912" cy="769441"/>
          </a:xfrm>
          <a:prstGeom prst="rect">
            <a:avLst/>
          </a:prstGeom>
        </p:spPr>
        <p:txBody>
          <a:bodyPr wrap="square">
            <a:spAutoFit/>
          </a:bodyPr>
          <a:lstStyle/>
          <a:p>
            <a:r>
              <a:rPr lang="en-GB" sz="4400" dirty="0">
                <a:solidFill>
                  <a:prstClr val="black"/>
                </a:solidFill>
              </a:rPr>
              <a:t>From assemblage </a:t>
            </a:r>
            <a:r>
              <a:rPr lang="en-GB" sz="4400" dirty="0" smtClean="0">
                <a:solidFill>
                  <a:prstClr val="black"/>
                </a:solidFill>
              </a:rPr>
              <a:t>to </a:t>
            </a:r>
            <a:r>
              <a:rPr lang="en-GB" sz="4400" dirty="0">
                <a:solidFill>
                  <a:prstClr val="black"/>
                </a:solidFill>
              </a:rPr>
              <a:t>ensemble</a:t>
            </a:r>
          </a:p>
        </p:txBody>
      </p:sp>
      <p:pic>
        <p:nvPicPr>
          <p:cNvPr id="11" name="Picture 3"/>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4668" r="5881"/>
          <a:stretch/>
        </p:blipFill>
        <p:spPr bwMode="auto">
          <a:xfrm>
            <a:off x="1798997" y="4901571"/>
            <a:ext cx="2839874" cy="14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89874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9800000">
            <a:off x="4883300" y="4070467"/>
            <a:ext cx="2411629" cy="2649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81" y="4196760"/>
            <a:ext cx="1418586" cy="2527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4625" y="1022497"/>
            <a:ext cx="2364246" cy="3081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68" r="5881"/>
          <a:stretch/>
        </p:blipFill>
        <p:spPr bwMode="auto">
          <a:xfrm>
            <a:off x="1798997" y="4901571"/>
            <a:ext cx="2839874" cy="14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0" descr="1421300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00000">
            <a:off x="-782504" y="1870669"/>
            <a:ext cx="3038415" cy="1385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20072" y="764704"/>
            <a:ext cx="1262819" cy="3041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632542" y="3509362"/>
            <a:ext cx="1274067" cy="369332"/>
          </a:xfrm>
          <a:prstGeom prst="rect">
            <a:avLst/>
          </a:prstGeom>
          <a:noFill/>
        </p:spPr>
        <p:txBody>
          <a:bodyPr wrap="none" rtlCol="0">
            <a:spAutoFit/>
          </a:bodyPr>
          <a:lstStyle/>
          <a:p>
            <a:r>
              <a:rPr lang="en-GB" dirty="0" smtClean="0">
                <a:solidFill>
                  <a:prstClr val="black"/>
                </a:solidFill>
              </a:rPr>
              <a:t>Continental</a:t>
            </a:r>
            <a:endParaRPr lang="en-GB" dirty="0">
              <a:solidFill>
                <a:prstClr val="black"/>
              </a:solidFill>
            </a:endParaRPr>
          </a:p>
        </p:txBody>
      </p:sp>
      <p:pic>
        <p:nvPicPr>
          <p:cNvPr id="4098" name="Picture 2" descr="P:\CITY1000\1063\BBU05\PM\2015 Mithras Design\Content\Case\Case object photos\Secondary objects\13881300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92281" y="3302916"/>
            <a:ext cx="2051720" cy="393011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77548" y="737587"/>
            <a:ext cx="1266825" cy="277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6576667" y="3509362"/>
            <a:ext cx="784189" cy="369332"/>
          </a:xfrm>
          <a:prstGeom prst="rect">
            <a:avLst/>
          </a:prstGeom>
          <a:noFill/>
        </p:spPr>
        <p:txBody>
          <a:bodyPr wrap="none" rtlCol="0">
            <a:spAutoFit/>
          </a:bodyPr>
          <a:lstStyle/>
          <a:p>
            <a:r>
              <a:rPr lang="en-GB" dirty="0" smtClean="0">
                <a:solidFill>
                  <a:prstClr val="black"/>
                </a:solidFill>
              </a:rPr>
              <a:t>British</a:t>
            </a:r>
            <a:endParaRPr lang="en-GB" dirty="0">
              <a:solidFill>
                <a:prstClr val="black"/>
              </a:solidFill>
            </a:endParaRPr>
          </a:p>
        </p:txBody>
      </p:sp>
      <p:cxnSp>
        <p:nvCxnSpPr>
          <p:cNvPr id="5" name="Straight Connector 4"/>
          <p:cNvCxnSpPr/>
          <p:nvPr/>
        </p:nvCxnSpPr>
        <p:spPr>
          <a:xfrm>
            <a:off x="4860032" y="737587"/>
            <a:ext cx="72008" cy="59317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85681" y="25221"/>
            <a:ext cx="6566221" cy="1077218"/>
          </a:xfrm>
          <a:prstGeom prst="rect">
            <a:avLst/>
          </a:prstGeom>
        </p:spPr>
        <p:txBody>
          <a:bodyPr wrap="none">
            <a:spAutoFit/>
          </a:bodyPr>
          <a:lstStyle/>
          <a:p>
            <a:r>
              <a:rPr lang="en-GB" sz="3200" dirty="0" smtClean="0"/>
              <a:t>The provenance of brooches from the </a:t>
            </a:r>
          </a:p>
          <a:p>
            <a:r>
              <a:rPr lang="en-GB" sz="3200" dirty="0" smtClean="0"/>
              <a:t>Middle </a:t>
            </a:r>
            <a:r>
              <a:rPr lang="en-GB" sz="3200" dirty="0" err="1" smtClean="0"/>
              <a:t>Walbrook</a:t>
            </a:r>
            <a:r>
              <a:rPr lang="en-GB" sz="3200" dirty="0" smtClean="0"/>
              <a:t> valley</a:t>
            </a:r>
            <a:endParaRPr lang="en-GB" sz="3200" dirty="0"/>
          </a:p>
        </p:txBody>
      </p:sp>
    </p:spTree>
    <p:extLst>
      <p:ext uri="{BB962C8B-B14F-4D97-AF65-F5344CB8AC3E}">
        <p14:creationId xmlns:p14="http://schemas.microsoft.com/office/powerpoint/2010/main" val="9337771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3" y="192088"/>
            <a:ext cx="2825750" cy="494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5" name="Picture 3" descr="image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9935" y="52722"/>
            <a:ext cx="2327275"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6231" y="404813"/>
            <a:ext cx="2868613"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7" name="TextBox 3"/>
          <p:cNvSpPr txBox="1">
            <a:spLocks noChangeArrowheads="1"/>
          </p:cNvSpPr>
          <p:nvPr/>
        </p:nvSpPr>
        <p:spPr bwMode="auto">
          <a:xfrm>
            <a:off x="5508625" y="87313"/>
            <a:ext cx="34655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r>
              <a:rPr lang="en-GB" altLang="en-US" sz="1800" dirty="0"/>
              <a:t>Bloomberg London – 170 brooches</a:t>
            </a:r>
          </a:p>
        </p:txBody>
      </p:sp>
      <p:sp>
        <p:nvSpPr>
          <p:cNvPr id="5" name="TextBox 4"/>
          <p:cNvSpPr txBox="1"/>
          <p:nvPr/>
        </p:nvSpPr>
        <p:spPr>
          <a:xfrm>
            <a:off x="235855" y="5093035"/>
            <a:ext cx="4912210" cy="1384995"/>
          </a:xfrm>
          <a:prstGeom prst="rect">
            <a:avLst/>
          </a:prstGeom>
          <a:noFill/>
        </p:spPr>
        <p:txBody>
          <a:bodyPr wrap="square">
            <a:spAutoFit/>
          </a:bodyPr>
          <a:lstStyle/>
          <a:p>
            <a:pPr fontAlgn="auto">
              <a:spcBef>
                <a:spcPts val="0"/>
              </a:spcBef>
              <a:spcAft>
                <a:spcPts val="0"/>
              </a:spcAft>
              <a:defRPr/>
            </a:pPr>
            <a:r>
              <a:rPr lang="en-GB" dirty="0" smtClean="0">
                <a:latin typeface="+mn-lt"/>
                <a:cs typeface="+mn-cs"/>
              </a:rPr>
              <a:t>(</a:t>
            </a:r>
            <a:r>
              <a:rPr lang="en-GB" dirty="0">
                <a:latin typeface="+mn-lt"/>
                <a:cs typeface="+mn-cs"/>
              </a:rPr>
              <a:t>comparative data </a:t>
            </a:r>
            <a:r>
              <a:rPr lang="en-GB" dirty="0" err="1">
                <a:latin typeface="+mn-lt"/>
                <a:cs typeface="+mn-cs"/>
              </a:rPr>
              <a:t>Plouviez</a:t>
            </a:r>
            <a:r>
              <a:rPr lang="en-GB" dirty="0">
                <a:latin typeface="+mn-lt"/>
                <a:cs typeface="+mn-cs"/>
              </a:rPr>
              <a:t> </a:t>
            </a:r>
            <a:r>
              <a:rPr lang="en-GB" dirty="0" smtClean="0">
                <a:latin typeface="+mn-lt"/>
                <a:cs typeface="+mn-cs"/>
              </a:rPr>
              <a:t>2008; after Bayley and Butcher 2004)</a:t>
            </a:r>
          </a:p>
          <a:p>
            <a:pPr fontAlgn="auto">
              <a:spcBef>
                <a:spcPts val="0"/>
              </a:spcBef>
              <a:spcAft>
                <a:spcPts val="0"/>
              </a:spcAft>
              <a:defRPr/>
            </a:pPr>
            <a:endParaRPr lang="en-GB" sz="1600" dirty="0">
              <a:latin typeface="+mn-lt"/>
              <a:cs typeface="+mn-cs"/>
            </a:endParaRPr>
          </a:p>
          <a:p>
            <a:pPr fontAlgn="auto">
              <a:spcBef>
                <a:spcPts val="0"/>
              </a:spcBef>
              <a:spcAft>
                <a:spcPts val="0"/>
              </a:spcAft>
              <a:defRPr/>
            </a:pPr>
            <a:r>
              <a:rPr lang="en-GB" sz="1600" b="1" dirty="0">
                <a:solidFill>
                  <a:srgbClr val="FF0000"/>
                </a:solidFill>
              </a:rPr>
              <a:t>R</a:t>
            </a:r>
            <a:r>
              <a:rPr lang="en-GB" sz="1600" b="1" dirty="0" smtClean="0">
                <a:solidFill>
                  <a:srgbClr val="FF0000"/>
                </a:solidFill>
              </a:rPr>
              <a:t>elative </a:t>
            </a:r>
            <a:r>
              <a:rPr lang="en-GB" sz="1600" b="1" dirty="0">
                <a:solidFill>
                  <a:srgbClr val="FF0000"/>
                </a:solidFill>
              </a:rPr>
              <a:t>proportion of continental brooch types much higher than </a:t>
            </a:r>
            <a:r>
              <a:rPr lang="en-GB" sz="1600" b="1" dirty="0" smtClean="0">
                <a:solidFill>
                  <a:srgbClr val="FF0000"/>
                </a:solidFill>
              </a:rPr>
              <a:t>normal in relation to contemporary forms</a:t>
            </a:r>
            <a:endParaRPr lang="en-GB" sz="1600" b="1" dirty="0">
              <a:solidFill>
                <a:srgbClr val="FF0000"/>
              </a:solidFill>
            </a:endParaRPr>
          </a:p>
        </p:txBody>
      </p:sp>
      <p:sp>
        <p:nvSpPr>
          <p:cNvPr id="59402" name="TextBox 8"/>
          <p:cNvSpPr txBox="1">
            <a:spLocks noChangeArrowheads="1"/>
          </p:cNvSpPr>
          <p:nvPr/>
        </p:nvSpPr>
        <p:spPr bwMode="auto">
          <a:xfrm>
            <a:off x="33338" y="-36513"/>
            <a:ext cx="1514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r>
              <a:rPr lang="en-GB" altLang="en-US" sz="1800"/>
              <a:t>Roman Britain</a:t>
            </a:r>
          </a:p>
        </p:txBody>
      </p:sp>
      <p:pic>
        <p:nvPicPr>
          <p:cNvPr id="1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10657" y="5344473"/>
            <a:ext cx="1134217" cy="1513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77975" y="5013176"/>
            <a:ext cx="1360937" cy="1844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80559" y="5853731"/>
            <a:ext cx="1293579" cy="808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637466" y="2687891"/>
            <a:ext cx="216024" cy="1891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873042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52936"/>
            <a:ext cx="1622855" cy="2115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pPr algn="l"/>
            <a:r>
              <a:rPr lang="en-GB" sz="2800" dirty="0" smtClean="0"/>
              <a:t>Changing patterns in brooch use during the 1</a:t>
            </a:r>
            <a:r>
              <a:rPr lang="en-GB" sz="2800" baseline="30000" dirty="0" smtClean="0"/>
              <a:t>st</a:t>
            </a:r>
            <a:r>
              <a:rPr lang="en-GB" sz="2800" dirty="0" smtClean="0"/>
              <a:t> century AD (c AD 47 – 90) at Bloomberg London</a:t>
            </a:r>
            <a:endParaRPr lang="en-GB" sz="2800" dirty="0"/>
          </a:p>
        </p:txBody>
      </p:sp>
      <p:graphicFrame>
        <p:nvGraphicFramePr>
          <p:cNvPr id="4" name="Chart 3"/>
          <p:cNvGraphicFramePr/>
          <p:nvPr>
            <p:extLst>
              <p:ext uri="{D42A27DB-BD31-4B8C-83A1-F6EECF244321}">
                <p14:modId xmlns:p14="http://schemas.microsoft.com/office/powerpoint/2010/main" val="3915060728"/>
              </p:ext>
            </p:extLst>
          </p:nvPr>
        </p:nvGraphicFramePr>
        <p:xfrm>
          <a:off x="1403648" y="1406416"/>
          <a:ext cx="8604448" cy="5256584"/>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7308304" y="1406416"/>
            <a:ext cx="2592288" cy="44644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3889" y="3670963"/>
            <a:ext cx="877652" cy="2113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20852" y="1484784"/>
            <a:ext cx="900987" cy="1971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70221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66" name="Picture 18" descr="D:\MOL Core Metal Hairpins\2006_48_1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5177" y="2730316"/>
            <a:ext cx="6301732" cy="172037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fe02.museumoflondon.org.uk/imagestore/436/media-436407/origin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285392" y="1651093"/>
            <a:ext cx="4321354" cy="117972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fe02.museumoflondon.org.uk/imagestore/436/media-436425/original.jpg"/>
          <p:cNvPicPr>
            <a:picLocks noChangeAspect="1" noChangeArrowheads="1"/>
          </p:cNvPicPr>
          <p:nvPr/>
        </p:nvPicPr>
        <p:blipFill rotWithShape="1">
          <a:blip r:embed="rId4">
            <a:extLst>
              <a:ext uri="{28A0092B-C50C-407E-A947-70E740481C1C}">
                <a14:useLocalDpi xmlns:a14="http://schemas.microsoft.com/office/drawing/2010/main" val="0"/>
              </a:ext>
            </a:extLst>
          </a:blip>
          <a:srcRect r="2487" b="50000"/>
          <a:stretch/>
        </p:blipFill>
        <p:spPr bwMode="auto">
          <a:xfrm rot="5400000">
            <a:off x="1428661" y="2473836"/>
            <a:ext cx="5926635" cy="165618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5844803" y="1590033"/>
            <a:ext cx="3025775"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2" descr="http://fe02.museumoflondon.org.uk/imagestore/424/media-424811/origina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6145801" y="1063111"/>
            <a:ext cx="4188564" cy="1143478"/>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fe02.museumoflondon.org.uk/imagestore/424/media-424862/original.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2211894" y="2492690"/>
            <a:ext cx="6338514" cy="173041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604917" y="2508510"/>
            <a:ext cx="4854976"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5" name="Picture 17" descr="D:\MOL Core Metal Hairpins\77_281.jpg"/>
          <p:cNvPicPr>
            <a:picLocks noChangeAspect="1" noChangeArrowheads="1"/>
          </p:cNvPicPr>
          <p:nvPr/>
        </p:nvPicPr>
        <p:blipFill rotWithShape="1">
          <a:blip r:embed="rId9">
            <a:extLst>
              <a:ext uri="{28A0092B-C50C-407E-A947-70E740481C1C}">
                <a14:useLocalDpi xmlns:a14="http://schemas.microsoft.com/office/drawing/2010/main" val="0"/>
              </a:ext>
            </a:extLst>
          </a:blip>
          <a:srcRect t="25671"/>
          <a:stretch/>
        </p:blipFill>
        <p:spPr bwMode="auto">
          <a:xfrm rot="5400000">
            <a:off x="-31793" y="2224599"/>
            <a:ext cx="4732234" cy="96025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106676" y="4428249"/>
            <a:ext cx="4025526" cy="3108543"/>
          </a:xfrm>
          <a:prstGeom prst="rect">
            <a:avLst/>
          </a:prstGeom>
          <a:noFill/>
        </p:spPr>
        <p:txBody>
          <a:bodyPr wrap="none" rtlCol="0">
            <a:spAutoFit/>
          </a:bodyPr>
          <a:lstStyle/>
          <a:p>
            <a:pPr algn="r"/>
            <a:r>
              <a:rPr lang="en-GB" sz="2800" b="1" dirty="0" smtClean="0">
                <a:solidFill>
                  <a:prstClr val="white"/>
                </a:solidFill>
              </a:rPr>
              <a:t>Roman hairpins </a:t>
            </a:r>
          </a:p>
          <a:p>
            <a:pPr algn="r"/>
            <a:r>
              <a:rPr lang="en-GB" sz="2800" b="1" dirty="0" smtClean="0">
                <a:solidFill>
                  <a:prstClr val="white"/>
                </a:solidFill>
              </a:rPr>
              <a:t>in bone and copper-alloy</a:t>
            </a:r>
          </a:p>
          <a:p>
            <a:pPr algn="r"/>
            <a:r>
              <a:rPr lang="en-GB" sz="2800" b="1" dirty="0">
                <a:solidFill>
                  <a:prstClr val="white"/>
                </a:solidFill>
              </a:rPr>
              <a:t>i</a:t>
            </a:r>
            <a:r>
              <a:rPr lang="en-GB" sz="2800" b="1" dirty="0" smtClean="0">
                <a:solidFill>
                  <a:prstClr val="white"/>
                </a:solidFill>
              </a:rPr>
              <a:t>n the Museum of London</a:t>
            </a:r>
          </a:p>
          <a:p>
            <a:pPr algn="r"/>
            <a:r>
              <a:rPr lang="en-GB" sz="2800" b="1" dirty="0" smtClean="0">
                <a:solidFill>
                  <a:prstClr val="white"/>
                </a:solidFill>
              </a:rPr>
              <a:t>Collections</a:t>
            </a:r>
          </a:p>
          <a:p>
            <a:pPr algn="r"/>
            <a:r>
              <a:rPr lang="en-GB" sz="2800" b="1" dirty="0" smtClean="0">
                <a:solidFill>
                  <a:prstClr val="white"/>
                </a:solidFill>
              </a:rPr>
              <a:t>© Museum of London</a:t>
            </a:r>
          </a:p>
          <a:p>
            <a:pPr algn="r"/>
            <a:endParaRPr lang="en-GB" sz="2800" b="1" dirty="0">
              <a:solidFill>
                <a:prstClr val="white"/>
              </a:solidFill>
            </a:endParaRPr>
          </a:p>
          <a:p>
            <a:pPr algn="r"/>
            <a:endParaRPr lang="en-GB" sz="2800" b="1" dirty="0">
              <a:solidFill>
                <a:prstClr val="white"/>
              </a:solidFill>
            </a:endParaRPr>
          </a:p>
        </p:txBody>
      </p:sp>
      <p:pic>
        <p:nvPicPr>
          <p:cNvPr id="2050" name="Picture 2" descr="http://fe02.museumoflondon.org.uk/imagestore/436/media-436419/original.jpg"/>
          <p:cNvPicPr>
            <a:picLocks noChangeAspect="1" noChangeArrowheads="1"/>
          </p:cNvPicPr>
          <p:nvPr/>
        </p:nvPicPr>
        <p:blipFill rotWithShape="1">
          <a:blip r:embed="rId10">
            <a:extLst>
              <a:ext uri="{28A0092B-C50C-407E-A947-70E740481C1C}">
                <a14:useLocalDpi xmlns:a14="http://schemas.microsoft.com/office/drawing/2010/main" val="0"/>
              </a:ext>
            </a:extLst>
          </a:blip>
          <a:srcRect l="354" t="293" r="-354" b="49707"/>
          <a:stretch/>
        </p:blipFill>
        <p:spPr bwMode="auto">
          <a:xfrm rot="5400000">
            <a:off x="3252685" y="1873949"/>
            <a:ext cx="4220864" cy="1150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1470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18" name="Chart 17"/>
          <p:cNvGraphicFramePr>
            <a:graphicFrameLocks/>
          </p:cNvGraphicFramePr>
          <p:nvPr>
            <p:extLst>
              <p:ext uri="{D42A27DB-BD31-4B8C-83A1-F6EECF244321}">
                <p14:modId xmlns:p14="http://schemas.microsoft.com/office/powerpoint/2010/main" val="1788594088"/>
              </p:ext>
            </p:extLst>
          </p:nvPr>
        </p:nvGraphicFramePr>
        <p:xfrm>
          <a:off x="-35091" y="594023"/>
          <a:ext cx="9073008" cy="2492896"/>
        </p:xfrm>
        <a:graphic>
          <a:graphicData uri="http://schemas.openxmlformats.org/drawingml/2006/chart">
            <c:chart xmlns:c="http://schemas.openxmlformats.org/drawingml/2006/chart" xmlns:r="http://schemas.openxmlformats.org/officeDocument/2006/relationships" r:id="rId2"/>
          </a:graphicData>
        </a:graphic>
      </p:graphicFrame>
      <p:sp>
        <p:nvSpPr>
          <p:cNvPr id="65538" name="Title 1"/>
          <p:cNvSpPr>
            <a:spLocks noGrp="1"/>
          </p:cNvSpPr>
          <p:nvPr>
            <p:ph type="title"/>
          </p:nvPr>
        </p:nvSpPr>
        <p:spPr>
          <a:xfrm>
            <a:off x="179388" y="0"/>
            <a:ext cx="8229600" cy="1143000"/>
          </a:xfrm>
        </p:spPr>
        <p:txBody>
          <a:bodyPr/>
          <a:lstStyle/>
          <a:p>
            <a:pPr algn="l"/>
            <a:r>
              <a:rPr lang="en-GB" altLang="en-US" sz="3200" smtClean="0"/>
              <a:t>London ‘Hairpin gap’?</a:t>
            </a:r>
          </a:p>
        </p:txBody>
      </p:sp>
      <p:pic>
        <p:nvPicPr>
          <p:cNvPr id="12"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7444" y="244773"/>
            <a:ext cx="3622675"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3818" y="764704"/>
            <a:ext cx="3025775"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15"/>
          <p:cNvSpPr/>
          <p:nvPr/>
        </p:nvSpPr>
        <p:spPr>
          <a:xfrm>
            <a:off x="4882381" y="594023"/>
            <a:ext cx="144462" cy="1428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17" name="Oval 16"/>
          <p:cNvSpPr/>
          <p:nvPr/>
        </p:nvSpPr>
        <p:spPr>
          <a:xfrm>
            <a:off x="4874443" y="1124744"/>
            <a:ext cx="144463" cy="144462"/>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3" name="TextBox 2"/>
          <p:cNvSpPr txBox="1"/>
          <p:nvPr/>
        </p:nvSpPr>
        <p:spPr>
          <a:xfrm>
            <a:off x="1691680" y="736898"/>
            <a:ext cx="668773" cy="369332"/>
          </a:xfrm>
          <a:prstGeom prst="rect">
            <a:avLst/>
          </a:prstGeom>
          <a:noFill/>
        </p:spPr>
        <p:txBody>
          <a:bodyPr wrap="none" rtlCol="0">
            <a:spAutoFit/>
          </a:bodyPr>
          <a:lstStyle/>
          <a:p>
            <a:r>
              <a:rPr lang="en-GB" dirty="0" smtClean="0">
                <a:solidFill>
                  <a:prstClr val="white"/>
                </a:solidFill>
              </a:rPr>
              <a:t>Bone</a:t>
            </a:r>
            <a:endParaRPr lang="en-GB" dirty="0">
              <a:solidFill>
                <a:prstClr val="white"/>
              </a:solidFill>
            </a:endParaRPr>
          </a:p>
        </p:txBody>
      </p:sp>
      <p:sp>
        <p:nvSpPr>
          <p:cNvPr id="2" name="Rectangle 1"/>
          <p:cNvSpPr/>
          <p:nvPr/>
        </p:nvSpPr>
        <p:spPr>
          <a:xfrm>
            <a:off x="107504" y="476672"/>
            <a:ext cx="360040" cy="237626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 name="TextBox 3"/>
          <p:cNvSpPr txBox="1"/>
          <p:nvPr/>
        </p:nvSpPr>
        <p:spPr>
          <a:xfrm>
            <a:off x="522475" y="3068960"/>
            <a:ext cx="7866256" cy="1077218"/>
          </a:xfrm>
          <a:prstGeom prst="rect">
            <a:avLst/>
          </a:prstGeom>
          <a:noFill/>
        </p:spPr>
        <p:txBody>
          <a:bodyPr wrap="none" rtlCol="0">
            <a:spAutoFit/>
          </a:bodyPr>
          <a:lstStyle/>
          <a:p>
            <a:r>
              <a:rPr lang="en-GB" sz="3200" dirty="0" smtClean="0">
                <a:solidFill>
                  <a:prstClr val="white"/>
                </a:solidFill>
              </a:rPr>
              <a:t>Chronological patterns in hairpin type and use</a:t>
            </a:r>
          </a:p>
          <a:p>
            <a:r>
              <a:rPr lang="en-GB" sz="3200" dirty="0" smtClean="0">
                <a:solidFill>
                  <a:prstClr val="white"/>
                </a:solidFill>
              </a:rPr>
              <a:t>Based on about 200 pins excavated by MOLA</a:t>
            </a:r>
            <a:endParaRPr lang="en-GB" sz="3200" dirty="0">
              <a:solidFill>
                <a:prstClr val="white"/>
              </a:solidFill>
            </a:endParaRPr>
          </a:p>
        </p:txBody>
      </p:sp>
    </p:spTree>
    <p:extLst>
      <p:ext uri="{BB962C8B-B14F-4D97-AF65-F5344CB8AC3E}">
        <p14:creationId xmlns:p14="http://schemas.microsoft.com/office/powerpoint/2010/main" val="36087358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18" name="Chart 17"/>
          <p:cNvGraphicFramePr>
            <a:graphicFrameLocks/>
          </p:cNvGraphicFramePr>
          <p:nvPr>
            <p:extLst>
              <p:ext uri="{D42A27DB-BD31-4B8C-83A1-F6EECF244321}">
                <p14:modId xmlns:p14="http://schemas.microsoft.com/office/powerpoint/2010/main" val="2211462180"/>
              </p:ext>
            </p:extLst>
          </p:nvPr>
        </p:nvGraphicFramePr>
        <p:xfrm>
          <a:off x="-35091" y="594023"/>
          <a:ext cx="9073008" cy="2492896"/>
        </p:xfrm>
        <a:graphic>
          <a:graphicData uri="http://schemas.openxmlformats.org/drawingml/2006/chart">
            <c:chart xmlns:c="http://schemas.openxmlformats.org/drawingml/2006/chart" xmlns:r="http://schemas.openxmlformats.org/officeDocument/2006/relationships" r:id="rId2"/>
          </a:graphicData>
        </a:graphic>
      </p:graphicFrame>
      <p:sp>
        <p:nvSpPr>
          <p:cNvPr id="65538" name="Title 1"/>
          <p:cNvSpPr>
            <a:spLocks noGrp="1"/>
          </p:cNvSpPr>
          <p:nvPr>
            <p:ph type="title"/>
          </p:nvPr>
        </p:nvSpPr>
        <p:spPr>
          <a:xfrm>
            <a:off x="179388" y="0"/>
            <a:ext cx="8229600" cy="1143000"/>
          </a:xfrm>
        </p:spPr>
        <p:txBody>
          <a:bodyPr/>
          <a:lstStyle/>
          <a:p>
            <a:pPr algn="l"/>
            <a:r>
              <a:rPr lang="en-GB" altLang="en-US" sz="3200" smtClean="0"/>
              <a:t>London ‘Hairpin gap’?</a:t>
            </a:r>
          </a:p>
        </p:txBody>
      </p:sp>
      <p:pic>
        <p:nvPicPr>
          <p:cNvPr id="12"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7444" y="244773"/>
            <a:ext cx="3622675"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3818" y="764704"/>
            <a:ext cx="3025775"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15"/>
          <p:cNvSpPr/>
          <p:nvPr/>
        </p:nvSpPr>
        <p:spPr>
          <a:xfrm>
            <a:off x="4882381" y="594023"/>
            <a:ext cx="144462" cy="1428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17" name="Oval 16"/>
          <p:cNvSpPr/>
          <p:nvPr/>
        </p:nvSpPr>
        <p:spPr>
          <a:xfrm>
            <a:off x="4874443" y="1124744"/>
            <a:ext cx="144463" cy="144462"/>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graphicFrame>
        <p:nvGraphicFramePr>
          <p:cNvPr id="19" name="Chart 18"/>
          <p:cNvGraphicFramePr>
            <a:graphicFrameLocks/>
          </p:cNvGraphicFramePr>
          <p:nvPr>
            <p:extLst>
              <p:ext uri="{D42A27DB-BD31-4B8C-83A1-F6EECF244321}">
                <p14:modId xmlns:p14="http://schemas.microsoft.com/office/powerpoint/2010/main" val="3309106921"/>
              </p:ext>
            </p:extLst>
          </p:nvPr>
        </p:nvGraphicFramePr>
        <p:xfrm>
          <a:off x="251520" y="4149080"/>
          <a:ext cx="8640960" cy="2448272"/>
        </p:xfrm>
        <a:graphic>
          <a:graphicData uri="http://schemas.openxmlformats.org/drawingml/2006/chart">
            <c:chart xmlns:c="http://schemas.openxmlformats.org/drawingml/2006/chart" xmlns:r="http://schemas.openxmlformats.org/officeDocument/2006/relationships" r:id="rId5"/>
          </a:graphicData>
        </a:graphic>
      </p:graphicFrame>
      <p:pic>
        <p:nvPicPr>
          <p:cNvPr id="20" name="Picture 17" descr="D:\MOL Core Metal Hairpins\77_28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5671"/>
          <a:stretch/>
        </p:blipFill>
        <p:spPr bwMode="auto">
          <a:xfrm>
            <a:off x="5037444" y="4485192"/>
            <a:ext cx="3692736" cy="74932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91680" y="736898"/>
            <a:ext cx="668773" cy="369332"/>
          </a:xfrm>
          <a:prstGeom prst="rect">
            <a:avLst/>
          </a:prstGeom>
          <a:noFill/>
        </p:spPr>
        <p:txBody>
          <a:bodyPr wrap="none" rtlCol="0">
            <a:spAutoFit/>
          </a:bodyPr>
          <a:lstStyle/>
          <a:p>
            <a:r>
              <a:rPr lang="en-GB" dirty="0" smtClean="0">
                <a:solidFill>
                  <a:prstClr val="white"/>
                </a:solidFill>
              </a:rPr>
              <a:t>Bone</a:t>
            </a:r>
            <a:endParaRPr lang="en-GB" dirty="0">
              <a:solidFill>
                <a:prstClr val="white"/>
              </a:solidFill>
            </a:endParaRPr>
          </a:p>
        </p:txBody>
      </p:sp>
      <p:sp>
        <p:nvSpPr>
          <p:cNvPr id="21" name="TextBox 20"/>
          <p:cNvSpPr txBox="1"/>
          <p:nvPr/>
        </p:nvSpPr>
        <p:spPr>
          <a:xfrm>
            <a:off x="1496357" y="4300526"/>
            <a:ext cx="733662" cy="369332"/>
          </a:xfrm>
          <a:prstGeom prst="rect">
            <a:avLst/>
          </a:prstGeom>
          <a:noFill/>
        </p:spPr>
        <p:txBody>
          <a:bodyPr wrap="none" rtlCol="0">
            <a:spAutoFit/>
          </a:bodyPr>
          <a:lstStyle/>
          <a:p>
            <a:r>
              <a:rPr lang="en-GB" dirty="0" smtClean="0">
                <a:solidFill>
                  <a:prstClr val="white"/>
                </a:solidFill>
              </a:rPr>
              <a:t>Metal</a:t>
            </a:r>
            <a:endParaRPr lang="en-GB" dirty="0">
              <a:solidFill>
                <a:prstClr val="white"/>
              </a:solidFill>
            </a:endParaRPr>
          </a:p>
        </p:txBody>
      </p:sp>
      <p:sp>
        <p:nvSpPr>
          <p:cNvPr id="2" name="Rectangle 1"/>
          <p:cNvSpPr/>
          <p:nvPr/>
        </p:nvSpPr>
        <p:spPr>
          <a:xfrm>
            <a:off x="107504" y="476672"/>
            <a:ext cx="360040" cy="237626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5018906" y="4650230"/>
            <a:ext cx="144462" cy="1428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4" name="TextBox 3"/>
          <p:cNvSpPr txBox="1"/>
          <p:nvPr/>
        </p:nvSpPr>
        <p:spPr>
          <a:xfrm>
            <a:off x="522475" y="3068960"/>
            <a:ext cx="7866256" cy="1077218"/>
          </a:xfrm>
          <a:prstGeom prst="rect">
            <a:avLst/>
          </a:prstGeom>
          <a:noFill/>
        </p:spPr>
        <p:txBody>
          <a:bodyPr wrap="none" rtlCol="0">
            <a:spAutoFit/>
          </a:bodyPr>
          <a:lstStyle/>
          <a:p>
            <a:r>
              <a:rPr lang="en-GB" sz="3200" dirty="0" smtClean="0">
                <a:solidFill>
                  <a:schemeClr val="bg1"/>
                </a:solidFill>
              </a:rPr>
              <a:t>Chronological patterns in hairpin type and use</a:t>
            </a:r>
          </a:p>
          <a:p>
            <a:r>
              <a:rPr lang="en-GB" sz="3200" dirty="0" smtClean="0">
                <a:solidFill>
                  <a:schemeClr val="bg1"/>
                </a:solidFill>
              </a:rPr>
              <a:t>Based on about 200 pins excavated by MOLA</a:t>
            </a:r>
            <a:endParaRPr lang="en-GB" sz="3200" dirty="0">
              <a:solidFill>
                <a:schemeClr val="bg1"/>
              </a:solidFill>
            </a:endParaRPr>
          </a:p>
        </p:txBody>
      </p:sp>
    </p:spTree>
    <p:extLst>
      <p:ext uri="{BB962C8B-B14F-4D97-AF65-F5344CB8AC3E}">
        <p14:creationId xmlns:p14="http://schemas.microsoft.com/office/powerpoint/2010/main" val="37790886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ext uri="{D42A27DB-BD31-4B8C-83A1-F6EECF244321}">
                <p14:modId xmlns:p14="http://schemas.microsoft.com/office/powerpoint/2010/main" val="946354950"/>
              </p:ext>
            </p:extLst>
          </p:nvPr>
        </p:nvGraphicFramePr>
        <p:xfrm>
          <a:off x="323528" y="703624"/>
          <a:ext cx="4536504" cy="259511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p:nvPr>
            <p:extLst>
              <p:ext uri="{D42A27DB-BD31-4B8C-83A1-F6EECF244321}">
                <p14:modId xmlns:p14="http://schemas.microsoft.com/office/powerpoint/2010/main" val="1203585356"/>
              </p:ext>
            </p:extLst>
          </p:nvPr>
        </p:nvGraphicFramePr>
        <p:xfrm>
          <a:off x="539552" y="3468326"/>
          <a:ext cx="4320481" cy="2884839"/>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179512" y="57293"/>
            <a:ext cx="6733382" cy="646331"/>
          </a:xfrm>
          <a:prstGeom prst="rect">
            <a:avLst/>
          </a:prstGeom>
          <a:noFill/>
        </p:spPr>
        <p:txBody>
          <a:bodyPr wrap="none" rtlCol="0">
            <a:spAutoFit/>
          </a:bodyPr>
          <a:lstStyle/>
          <a:p>
            <a:r>
              <a:rPr lang="en-GB" sz="3600" dirty="0" smtClean="0">
                <a:solidFill>
                  <a:prstClr val="black"/>
                </a:solidFill>
              </a:rPr>
              <a:t>Bracelets and bodies – size matters</a:t>
            </a:r>
          </a:p>
        </p:txBody>
      </p:sp>
      <p:pic>
        <p:nvPicPr>
          <p:cNvPr id="1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31085" y="703624"/>
            <a:ext cx="1801500" cy="210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14963" y="3376202"/>
            <a:ext cx="1550478" cy="1459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56844" y="4428960"/>
            <a:ext cx="1918191" cy="2523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5868144" y="1268760"/>
            <a:ext cx="595227" cy="646331"/>
          </a:xfrm>
          <a:prstGeom prst="rect">
            <a:avLst/>
          </a:prstGeom>
          <a:noFill/>
        </p:spPr>
        <p:txBody>
          <a:bodyPr wrap="none" rtlCol="0">
            <a:spAutoFit/>
          </a:bodyPr>
          <a:lstStyle/>
          <a:p>
            <a:pPr algn="ctr"/>
            <a:r>
              <a:rPr lang="en-GB" dirty="0" smtClean="0">
                <a:solidFill>
                  <a:prstClr val="black"/>
                </a:solidFill>
              </a:rPr>
              <a:t>Iron</a:t>
            </a:r>
          </a:p>
          <a:p>
            <a:pPr algn="ctr"/>
            <a:r>
              <a:rPr lang="en-GB" dirty="0" smtClean="0">
                <a:solidFill>
                  <a:prstClr val="black"/>
                </a:solidFill>
              </a:rPr>
              <a:t>wire</a:t>
            </a:r>
            <a:endParaRPr lang="en-GB" dirty="0">
              <a:solidFill>
                <a:prstClr val="black"/>
              </a:solidFill>
            </a:endParaRPr>
          </a:p>
        </p:txBody>
      </p:sp>
      <p:sp>
        <p:nvSpPr>
          <p:cNvPr id="19" name="TextBox 18"/>
          <p:cNvSpPr txBox="1"/>
          <p:nvPr/>
        </p:nvSpPr>
        <p:spPr>
          <a:xfrm>
            <a:off x="5757729" y="3782629"/>
            <a:ext cx="705642" cy="646331"/>
          </a:xfrm>
          <a:prstGeom prst="rect">
            <a:avLst/>
          </a:prstGeom>
          <a:noFill/>
        </p:spPr>
        <p:txBody>
          <a:bodyPr wrap="none" rtlCol="0">
            <a:spAutoFit/>
          </a:bodyPr>
          <a:lstStyle/>
          <a:p>
            <a:pPr algn="ctr"/>
            <a:r>
              <a:rPr lang="en-GB" dirty="0" smtClean="0">
                <a:solidFill>
                  <a:prstClr val="black"/>
                </a:solidFill>
              </a:rPr>
              <a:t>Black</a:t>
            </a:r>
          </a:p>
          <a:p>
            <a:pPr algn="ctr"/>
            <a:r>
              <a:rPr lang="en-GB" dirty="0" smtClean="0">
                <a:solidFill>
                  <a:prstClr val="black"/>
                </a:solidFill>
              </a:rPr>
              <a:t>stone</a:t>
            </a:r>
            <a:endParaRPr lang="en-GB" dirty="0">
              <a:solidFill>
                <a:prstClr val="black"/>
              </a:solidFill>
            </a:endParaRPr>
          </a:p>
        </p:txBody>
      </p:sp>
      <p:sp>
        <p:nvSpPr>
          <p:cNvPr id="20" name="TextBox 19"/>
          <p:cNvSpPr txBox="1"/>
          <p:nvPr/>
        </p:nvSpPr>
        <p:spPr>
          <a:xfrm>
            <a:off x="7388106" y="5517232"/>
            <a:ext cx="1255665" cy="646331"/>
          </a:xfrm>
          <a:prstGeom prst="rect">
            <a:avLst/>
          </a:prstGeom>
          <a:noFill/>
        </p:spPr>
        <p:txBody>
          <a:bodyPr wrap="none" rtlCol="0">
            <a:spAutoFit/>
          </a:bodyPr>
          <a:lstStyle/>
          <a:p>
            <a:pPr algn="ctr"/>
            <a:r>
              <a:rPr lang="en-GB" dirty="0" err="1">
                <a:solidFill>
                  <a:prstClr val="black"/>
                </a:solidFill>
              </a:rPr>
              <a:t>P</a:t>
            </a:r>
            <a:r>
              <a:rPr lang="en-GB" dirty="0" err="1" smtClean="0">
                <a:solidFill>
                  <a:prstClr val="black"/>
                </a:solidFill>
              </a:rPr>
              <a:t>enannular</a:t>
            </a:r>
            <a:endParaRPr lang="en-GB" dirty="0" smtClean="0">
              <a:solidFill>
                <a:prstClr val="black"/>
              </a:solidFill>
            </a:endParaRPr>
          </a:p>
          <a:p>
            <a:pPr algn="ctr"/>
            <a:r>
              <a:rPr lang="en-GB" dirty="0" err="1" smtClean="0">
                <a:solidFill>
                  <a:prstClr val="black"/>
                </a:solidFill>
              </a:rPr>
              <a:t>armillae</a:t>
            </a:r>
            <a:endParaRPr lang="en-GB" dirty="0">
              <a:solidFill>
                <a:prstClr val="black"/>
              </a:solidFill>
            </a:endParaRPr>
          </a:p>
        </p:txBody>
      </p:sp>
      <p:pic>
        <p:nvPicPr>
          <p:cNvPr id="11"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74676" y="1956714"/>
            <a:ext cx="1824362" cy="1976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446017" y="2488420"/>
            <a:ext cx="1323972" cy="646331"/>
          </a:xfrm>
          <a:prstGeom prst="rect">
            <a:avLst/>
          </a:prstGeom>
          <a:solidFill>
            <a:schemeClr val="bg1">
              <a:alpha val="27000"/>
            </a:schemeClr>
          </a:solidFill>
        </p:spPr>
        <p:txBody>
          <a:bodyPr wrap="square" rtlCol="0">
            <a:spAutoFit/>
          </a:bodyPr>
          <a:lstStyle/>
          <a:p>
            <a:pPr algn="ctr"/>
            <a:r>
              <a:rPr lang="en-GB" dirty="0" smtClean="0"/>
              <a:t>Polychrome</a:t>
            </a:r>
          </a:p>
          <a:p>
            <a:pPr algn="ctr"/>
            <a:r>
              <a:rPr lang="en-GB" dirty="0" smtClean="0"/>
              <a:t>cable</a:t>
            </a:r>
            <a:endParaRPr lang="en-GB" dirty="0"/>
          </a:p>
        </p:txBody>
      </p:sp>
      <p:sp>
        <p:nvSpPr>
          <p:cNvPr id="4" name="Rectangle 3"/>
          <p:cNvSpPr/>
          <p:nvPr/>
        </p:nvSpPr>
        <p:spPr>
          <a:xfrm>
            <a:off x="5448164" y="2488420"/>
            <a:ext cx="1417277" cy="5238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401389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eshamhouse1.jpg"/>
          <p:cNvPicPr>
            <a:picLocks noChangeAspect="1"/>
          </p:cNvPicPr>
          <p:nvPr/>
        </p:nvPicPr>
        <p:blipFill rotWithShape="1">
          <a:blip r:embed="rId2" cstate="print">
            <a:extLst>
              <a:ext uri="{28A0092B-C50C-407E-A947-70E740481C1C}">
                <a14:useLocalDpi xmlns:a14="http://schemas.microsoft.com/office/drawing/2010/main" val="0"/>
              </a:ext>
            </a:extLst>
          </a:blip>
          <a:srcRect l="21910" t="5413" r="17982"/>
          <a:stretch/>
        </p:blipFill>
        <p:spPr bwMode="auto">
          <a:xfrm>
            <a:off x="3922646" y="875372"/>
            <a:ext cx="4977533" cy="519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07503" y="5993705"/>
            <a:ext cx="8784977" cy="954107"/>
          </a:xfrm>
          <a:prstGeom prst="rect">
            <a:avLst/>
          </a:prstGeom>
          <a:noFill/>
        </p:spPr>
        <p:txBody>
          <a:bodyPr wrap="square" rtlCol="0">
            <a:spAutoFit/>
          </a:bodyPr>
          <a:lstStyle/>
          <a:p>
            <a:r>
              <a:rPr lang="en-GB" sz="2800" dirty="0" smtClean="0"/>
              <a:t>Excavation of a Roman house on Gresham Street destroyed by fire</a:t>
            </a:r>
            <a:r>
              <a:rPr lang="en-GB" sz="2800" dirty="0"/>
              <a:t> </a:t>
            </a:r>
            <a:r>
              <a:rPr lang="en-GB" sz="2800" dirty="0" smtClean="0"/>
              <a:t>(Casson et al 2014)</a:t>
            </a:r>
            <a:endParaRPr lang="en-GB" sz="2800"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3" y="865533"/>
            <a:ext cx="3456385" cy="5203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07503" y="-150130"/>
            <a:ext cx="4490332" cy="1015663"/>
          </a:xfrm>
          <a:prstGeom prst="rect">
            <a:avLst/>
          </a:prstGeom>
          <a:noFill/>
        </p:spPr>
        <p:txBody>
          <a:bodyPr wrap="none" rtlCol="0">
            <a:spAutoFit/>
          </a:bodyPr>
          <a:lstStyle/>
          <a:p>
            <a:r>
              <a:rPr lang="en-GB" sz="6000" dirty="0" smtClean="0"/>
              <a:t>Context is key</a:t>
            </a:r>
            <a:endParaRPr lang="en-GB" sz="6000" dirty="0"/>
          </a:p>
        </p:txBody>
      </p:sp>
    </p:spTree>
    <p:extLst>
      <p:ext uri="{BB962C8B-B14F-4D97-AF65-F5344CB8AC3E}">
        <p14:creationId xmlns:p14="http://schemas.microsoft.com/office/powerpoint/2010/main" val="20559487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dirty="0"/>
          </a:p>
        </p:txBody>
      </p:sp>
      <p:sp>
        <p:nvSpPr>
          <p:cNvPr id="4" name="Title 3"/>
          <p:cNvSpPr>
            <a:spLocks noGrp="1"/>
          </p:cNvSpPr>
          <p:nvPr>
            <p:ph type="title"/>
          </p:nvPr>
        </p:nvSpPr>
        <p:spPr/>
        <p:txBody>
          <a:bodyPr>
            <a:normAutofit/>
          </a:bodyPr>
          <a:lstStyle/>
          <a:p>
            <a:pPr algn="l"/>
            <a:r>
              <a:rPr lang="en-GB" sz="6000" dirty="0" smtClean="0"/>
              <a:t>Artefacts that tell stories</a:t>
            </a:r>
            <a:endParaRPr lang="en-GB" sz="6000" dirty="0"/>
          </a:p>
        </p:txBody>
      </p:sp>
      <p:pic>
        <p:nvPicPr>
          <p:cNvPr id="5" name="Picture 4" descr="roman_gallery_room1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8" y="7394"/>
            <a:ext cx="10346638" cy="685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51520" y="548680"/>
            <a:ext cx="8640960" cy="5970865"/>
          </a:xfrm>
          <a:prstGeom prst="rect">
            <a:avLst/>
          </a:prstGeom>
          <a:solidFill>
            <a:schemeClr val="bg1">
              <a:alpha val="51000"/>
            </a:schemeClr>
          </a:solidFill>
        </p:spPr>
        <p:txBody>
          <a:bodyPr wrap="square" numCol="1" rtlCol="0">
            <a:spAutoFit/>
          </a:bodyPr>
          <a:lstStyle/>
          <a:p>
            <a:pPr fontAlgn="auto">
              <a:spcBef>
                <a:spcPts val="0"/>
              </a:spcBef>
              <a:spcAft>
                <a:spcPts val="0"/>
              </a:spcAft>
            </a:pPr>
            <a:r>
              <a:rPr lang="en-GB" sz="5400" b="1" dirty="0" smtClean="0"/>
              <a:t>Studying artefacts in action</a:t>
            </a:r>
          </a:p>
          <a:p>
            <a:pPr fontAlgn="auto">
              <a:spcBef>
                <a:spcPts val="0"/>
              </a:spcBef>
              <a:spcAft>
                <a:spcPts val="0"/>
              </a:spcAft>
            </a:pPr>
            <a:endParaRPr lang="en-GB" sz="2000" dirty="0"/>
          </a:p>
          <a:p>
            <a:pPr marL="742950" indent="-742950" fontAlgn="auto">
              <a:spcBef>
                <a:spcPts val="0"/>
              </a:spcBef>
              <a:spcAft>
                <a:spcPts val="0"/>
              </a:spcAft>
              <a:buFont typeface="+mj-lt"/>
              <a:buAutoNum type="arabicPeriod"/>
            </a:pPr>
            <a:r>
              <a:rPr lang="en-GB" sz="4000" dirty="0" smtClean="0"/>
              <a:t>Individual o</a:t>
            </a:r>
            <a:r>
              <a:rPr lang="en-GB" sz="4000" dirty="0" smtClean="0">
                <a:latin typeface="+mn-lt"/>
                <a:cs typeface="+mn-cs"/>
              </a:rPr>
              <a:t>bjects that tell stories</a:t>
            </a:r>
          </a:p>
          <a:p>
            <a:pPr marL="742950" indent="-742950" fontAlgn="auto">
              <a:spcBef>
                <a:spcPts val="0"/>
              </a:spcBef>
              <a:spcAft>
                <a:spcPts val="0"/>
              </a:spcAft>
              <a:buFont typeface="+mj-lt"/>
              <a:buAutoNum type="arabicPeriod"/>
            </a:pPr>
            <a:r>
              <a:rPr lang="en-GB" sz="4000" dirty="0" smtClean="0"/>
              <a:t>Exploring object types</a:t>
            </a:r>
          </a:p>
          <a:p>
            <a:pPr marL="742950" indent="-742950" fontAlgn="auto">
              <a:spcBef>
                <a:spcPts val="0"/>
              </a:spcBef>
              <a:spcAft>
                <a:spcPts val="0"/>
              </a:spcAft>
              <a:buFont typeface="+mj-lt"/>
              <a:buAutoNum type="arabicPeriod"/>
            </a:pPr>
            <a:r>
              <a:rPr lang="en-GB" sz="4000" dirty="0" smtClean="0"/>
              <a:t>Objects in context</a:t>
            </a:r>
          </a:p>
          <a:p>
            <a:pPr marL="742950" indent="-742950" fontAlgn="auto">
              <a:spcBef>
                <a:spcPts val="0"/>
              </a:spcBef>
              <a:spcAft>
                <a:spcPts val="0"/>
              </a:spcAft>
              <a:buFont typeface="+mj-lt"/>
              <a:buAutoNum type="arabicPeriod"/>
            </a:pPr>
            <a:r>
              <a:rPr lang="en-GB" sz="4000" dirty="0" smtClean="0"/>
              <a:t>Small finds in a big city</a:t>
            </a:r>
          </a:p>
          <a:p>
            <a:pPr marL="742950" indent="-742950" fontAlgn="auto">
              <a:spcBef>
                <a:spcPts val="0"/>
              </a:spcBef>
              <a:spcAft>
                <a:spcPts val="0"/>
              </a:spcAft>
              <a:buFont typeface="+mj-lt"/>
              <a:buAutoNum type="arabicPeriod"/>
            </a:pPr>
            <a:endParaRPr lang="en-GB" sz="4000" dirty="0" smtClean="0">
              <a:latin typeface="+mn-lt"/>
              <a:cs typeface="+mn-cs"/>
            </a:endParaRPr>
          </a:p>
          <a:p>
            <a:pPr fontAlgn="auto">
              <a:spcBef>
                <a:spcPts val="0"/>
              </a:spcBef>
              <a:spcAft>
                <a:spcPts val="0"/>
              </a:spcAft>
            </a:pPr>
            <a:endParaRPr lang="en-GB" dirty="0"/>
          </a:p>
          <a:p>
            <a:pPr fontAlgn="auto">
              <a:spcBef>
                <a:spcPts val="0"/>
              </a:spcBef>
              <a:spcAft>
                <a:spcPts val="0"/>
              </a:spcAft>
            </a:pPr>
            <a:endParaRPr lang="en-GB" dirty="0" smtClean="0">
              <a:latin typeface="+mn-lt"/>
              <a:cs typeface="+mn-cs"/>
            </a:endParaRPr>
          </a:p>
          <a:p>
            <a:pPr fontAlgn="auto">
              <a:spcBef>
                <a:spcPts val="0"/>
              </a:spcBef>
              <a:spcAft>
                <a:spcPts val="0"/>
              </a:spcAft>
            </a:pPr>
            <a:endParaRPr lang="en-GB" dirty="0"/>
          </a:p>
          <a:p>
            <a:pPr fontAlgn="auto">
              <a:spcBef>
                <a:spcPts val="0"/>
              </a:spcBef>
              <a:spcAft>
                <a:spcPts val="0"/>
              </a:spcAft>
            </a:pPr>
            <a:endParaRPr lang="en-GB" dirty="0" smtClean="0">
              <a:latin typeface="+mn-lt"/>
              <a:cs typeface="+mn-cs"/>
            </a:endParaRPr>
          </a:p>
          <a:p>
            <a:pPr fontAlgn="auto">
              <a:spcBef>
                <a:spcPts val="0"/>
              </a:spcBef>
              <a:spcAft>
                <a:spcPts val="0"/>
              </a:spcAft>
            </a:pPr>
            <a:endParaRPr lang="en-GB" dirty="0" smtClean="0">
              <a:latin typeface="+mn-lt"/>
              <a:cs typeface="+mn-cs"/>
            </a:endParaRPr>
          </a:p>
          <a:p>
            <a:pPr fontAlgn="auto">
              <a:spcBef>
                <a:spcPts val="0"/>
              </a:spcBef>
              <a:spcAft>
                <a:spcPts val="0"/>
              </a:spcAft>
            </a:pPr>
            <a:r>
              <a:rPr lang="en-GB" dirty="0" smtClean="0">
                <a:latin typeface="+mn-lt"/>
                <a:cs typeface="+mn-cs"/>
              </a:rPr>
              <a:t>Photograph © Museu</a:t>
            </a:r>
            <a:r>
              <a:rPr lang="en-GB" dirty="0" smtClean="0"/>
              <a:t>m of London</a:t>
            </a:r>
            <a:endParaRPr lang="en-GB" dirty="0">
              <a:latin typeface="+mn-lt"/>
              <a:cs typeface="+mn-cs"/>
            </a:endParaRPr>
          </a:p>
        </p:txBody>
      </p:sp>
    </p:spTree>
    <p:extLst>
      <p:ext uri="{BB962C8B-B14F-4D97-AF65-F5344CB8AC3E}">
        <p14:creationId xmlns:p14="http://schemas.microsoft.com/office/powerpoint/2010/main" val="27433243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03_26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02" y="0"/>
            <a:ext cx="5484813" cy="357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Roman Kitchen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6389" y="3140968"/>
            <a:ext cx="5574497" cy="371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518614" y="116632"/>
            <a:ext cx="3585853" cy="1077218"/>
          </a:xfrm>
          <a:prstGeom prst="rect">
            <a:avLst/>
          </a:prstGeom>
          <a:noFill/>
        </p:spPr>
        <p:txBody>
          <a:bodyPr wrap="none" rtlCol="0">
            <a:spAutoFit/>
          </a:bodyPr>
          <a:lstStyle/>
          <a:p>
            <a:r>
              <a:rPr lang="en-GB" sz="3200" dirty="0" smtClean="0"/>
              <a:t>From the kitchens in</a:t>
            </a:r>
          </a:p>
          <a:p>
            <a:r>
              <a:rPr lang="en-GB" sz="3200" dirty="0"/>
              <a:t>m</a:t>
            </a:r>
            <a:r>
              <a:rPr lang="en-GB" sz="3200" dirty="0" smtClean="0"/>
              <a:t>odest homes…</a:t>
            </a:r>
            <a:endParaRPr lang="en-GB" sz="3200" dirty="0"/>
          </a:p>
        </p:txBody>
      </p:sp>
      <p:sp>
        <p:nvSpPr>
          <p:cNvPr id="3" name="TextBox 2"/>
          <p:cNvSpPr txBox="1"/>
          <p:nvPr/>
        </p:nvSpPr>
        <p:spPr>
          <a:xfrm>
            <a:off x="98238" y="6456898"/>
            <a:ext cx="3505511" cy="369332"/>
          </a:xfrm>
          <a:prstGeom prst="rect">
            <a:avLst/>
          </a:prstGeom>
          <a:noFill/>
        </p:spPr>
        <p:txBody>
          <a:bodyPr wrap="none" numCol="1" rtlCol="0">
            <a:spAutoFit/>
          </a:bodyPr>
          <a:lstStyle/>
          <a:p>
            <a:pPr fontAlgn="auto">
              <a:spcBef>
                <a:spcPts val="0"/>
              </a:spcBef>
              <a:spcAft>
                <a:spcPts val="0"/>
              </a:spcAft>
            </a:pPr>
            <a:r>
              <a:rPr lang="en-GB" dirty="0" smtClean="0">
                <a:latin typeface="+mn-lt"/>
                <a:cs typeface="+mn-cs"/>
              </a:rPr>
              <a:t>Photographs © Museum of London</a:t>
            </a:r>
            <a:endParaRPr lang="en-GB" dirty="0">
              <a:latin typeface="+mn-lt"/>
              <a:cs typeface="+mn-cs"/>
            </a:endParaRPr>
          </a:p>
        </p:txBody>
      </p:sp>
    </p:spTree>
    <p:extLst>
      <p:ext uri="{BB962C8B-B14F-4D97-AF65-F5344CB8AC3E}">
        <p14:creationId xmlns:p14="http://schemas.microsoft.com/office/powerpoint/2010/main" val="14849499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roman_gallery_room1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76"/>
            <a:ext cx="6228184" cy="4123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546351" y="-11289"/>
            <a:ext cx="2527102" cy="1384995"/>
          </a:xfrm>
          <a:prstGeom prst="rect">
            <a:avLst/>
          </a:prstGeom>
          <a:noFill/>
        </p:spPr>
        <p:txBody>
          <a:bodyPr wrap="none" rtlCol="0">
            <a:spAutoFit/>
          </a:bodyPr>
          <a:lstStyle/>
          <a:p>
            <a:r>
              <a:rPr lang="en-GB" sz="2800" dirty="0" smtClean="0"/>
              <a:t>… to reception </a:t>
            </a:r>
          </a:p>
          <a:p>
            <a:r>
              <a:rPr lang="en-GB" sz="2800" dirty="0"/>
              <a:t>r</a:t>
            </a:r>
            <a:r>
              <a:rPr lang="en-GB" sz="2800" dirty="0" smtClean="0"/>
              <a:t>ooms in luxury </a:t>
            </a:r>
          </a:p>
          <a:p>
            <a:r>
              <a:rPr lang="en-GB" sz="2800" dirty="0" smtClean="0"/>
              <a:t>townhouses</a:t>
            </a:r>
            <a:endParaRPr lang="en-GB" sz="2800" dirty="0"/>
          </a:p>
        </p:txBody>
      </p:sp>
      <p:pic>
        <p:nvPicPr>
          <p:cNvPr id="5" name="Picture 4" descr="roman_gallery_room2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7142" y="3041576"/>
            <a:ext cx="4946858" cy="381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98238" y="6456898"/>
            <a:ext cx="3505511" cy="369332"/>
          </a:xfrm>
          <a:prstGeom prst="rect">
            <a:avLst/>
          </a:prstGeom>
          <a:noFill/>
        </p:spPr>
        <p:txBody>
          <a:bodyPr wrap="none" numCol="1" rtlCol="0">
            <a:spAutoFit/>
          </a:bodyPr>
          <a:lstStyle/>
          <a:p>
            <a:pPr fontAlgn="auto">
              <a:spcBef>
                <a:spcPts val="0"/>
              </a:spcBef>
              <a:spcAft>
                <a:spcPts val="0"/>
              </a:spcAft>
            </a:pPr>
            <a:r>
              <a:rPr lang="en-GB" dirty="0" smtClean="0">
                <a:latin typeface="+mn-lt"/>
                <a:cs typeface="+mn-cs"/>
              </a:rPr>
              <a:t>Photographs © Museum of London</a:t>
            </a:r>
            <a:endParaRPr lang="en-GB" dirty="0">
              <a:latin typeface="+mn-lt"/>
              <a:cs typeface="+mn-cs"/>
            </a:endParaRPr>
          </a:p>
        </p:txBody>
      </p:sp>
    </p:spTree>
    <p:extLst>
      <p:ext uri="{BB962C8B-B14F-4D97-AF65-F5344CB8AC3E}">
        <p14:creationId xmlns:p14="http://schemas.microsoft.com/office/powerpoint/2010/main" val="33968438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8229600" cy="1143000"/>
          </a:xfrm>
        </p:spPr>
        <p:txBody>
          <a:bodyPr>
            <a:normAutofit fontScale="90000"/>
          </a:bodyPr>
          <a:lstStyle/>
          <a:p>
            <a:pPr algn="l"/>
            <a:r>
              <a:rPr lang="en-GB" dirty="0" smtClean="0"/>
              <a:t>Recurrent patterns and </a:t>
            </a:r>
            <a:br>
              <a:rPr lang="en-GB" dirty="0" smtClean="0"/>
            </a:br>
            <a:r>
              <a:rPr lang="en-GB" dirty="0" smtClean="0"/>
              <a:t>deliberate deposition</a:t>
            </a:r>
            <a:endParaRPr lang="en-GB" dirty="0"/>
          </a:p>
        </p:txBody>
      </p:sp>
      <p:pic>
        <p:nvPicPr>
          <p:cNvPr id="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119" y="2059454"/>
            <a:ext cx="3371193" cy="295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mola-data-2k8\projects\CITY1000\1063\BZY10\Field\Community engagement\Stuff for Mike M\Tims pot\DSCN077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7350" y="188638"/>
            <a:ext cx="3474613" cy="2605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4402" y="3185839"/>
            <a:ext cx="977561" cy="2358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mola-data-2k8\projects\CITY1000\1063\BZY10\Finds\Rpot pictures for lecture\4851300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6473" y="2520999"/>
            <a:ext cx="2926995" cy="319544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39552" y="5127185"/>
            <a:ext cx="3528392" cy="1569660"/>
          </a:xfrm>
          <a:prstGeom prst="rect">
            <a:avLst/>
          </a:prstGeom>
          <a:noFill/>
        </p:spPr>
        <p:txBody>
          <a:bodyPr wrap="square" numCol="1" rtlCol="0">
            <a:spAutoFit/>
          </a:bodyPr>
          <a:lstStyle/>
          <a:p>
            <a:pPr fontAlgn="auto">
              <a:spcBef>
                <a:spcPts val="0"/>
              </a:spcBef>
              <a:spcAft>
                <a:spcPts val="0"/>
              </a:spcAft>
            </a:pPr>
            <a:r>
              <a:rPr lang="en-GB" sz="2400" dirty="0" smtClean="0"/>
              <a:t>Pots down wells: </a:t>
            </a:r>
          </a:p>
          <a:p>
            <a:pPr fontAlgn="auto">
              <a:spcBef>
                <a:spcPts val="0"/>
              </a:spcBef>
              <a:spcAft>
                <a:spcPts val="0"/>
              </a:spcAft>
            </a:pPr>
            <a:r>
              <a:rPr lang="en-GB" sz="2400" dirty="0" smtClean="0"/>
              <a:t>Water jars or votive deposits</a:t>
            </a:r>
          </a:p>
          <a:p>
            <a:pPr fontAlgn="auto">
              <a:spcBef>
                <a:spcPts val="0"/>
              </a:spcBef>
              <a:spcAft>
                <a:spcPts val="0"/>
              </a:spcAft>
            </a:pPr>
            <a:r>
              <a:rPr lang="en-GB" sz="2400" dirty="0" smtClean="0"/>
              <a:t>OR both</a:t>
            </a:r>
            <a:endParaRPr lang="en-GB" sz="2400" dirty="0"/>
          </a:p>
        </p:txBody>
      </p:sp>
      <p:sp>
        <p:nvSpPr>
          <p:cNvPr id="10" name="TextBox 9"/>
          <p:cNvSpPr txBox="1"/>
          <p:nvPr/>
        </p:nvSpPr>
        <p:spPr>
          <a:xfrm>
            <a:off x="4686473" y="5674656"/>
            <a:ext cx="4365490" cy="1200329"/>
          </a:xfrm>
          <a:prstGeom prst="rect">
            <a:avLst/>
          </a:prstGeom>
          <a:noFill/>
        </p:spPr>
        <p:txBody>
          <a:bodyPr wrap="none" numCol="1" rtlCol="0">
            <a:spAutoFit/>
          </a:bodyPr>
          <a:lstStyle/>
          <a:p>
            <a:pPr fontAlgn="auto">
              <a:spcBef>
                <a:spcPts val="0"/>
              </a:spcBef>
              <a:spcAft>
                <a:spcPts val="0"/>
              </a:spcAft>
            </a:pPr>
            <a:r>
              <a:rPr lang="en-GB" sz="2400" dirty="0" smtClean="0"/>
              <a:t>Complete pottery drinking vessel </a:t>
            </a:r>
          </a:p>
          <a:p>
            <a:pPr fontAlgn="auto">
              <a:spcBef>
                <a:spcPts val="0"/>
              </a:spcBef>
              <a:spcAft>
                <a:spcPts val="0"/>
              </a:spcAft>
            </a:pPr>
            <a:r>
              <a:rPr lang="en-GB" sz="2400" dirty="0" smtClean="0"/>
              <a:t>buried under the floor with a lid</a:t>
            </a:r>
          </a:p>
          <a:p>
            <a:pPr fontAlgn="auto">
              <a:spcBef>
                <a:spcPts val="0"/>
              </a:spcBef>
              <a:spcAft>
                <a:spcPts val="0"/>
              </a:spcAft>
            </a:pPr>
            <a:r>
              <a:rPr lang="en-GB" sz="2400" dirty="0"/>
              <a:t>a</a:t>
            </a:r>
            <a:r>
              <a:rPr lang="en-GB" sz="2400" dirty="0" smtClean="0"/>
              <a:t>nd with a brooch inside</a:t>
            </a:r>
            <a:endParaRPr lang="en-GB" sz="2400" dirty="0"/>
          </a:p>
        </p:txBody>
      </p:sp>
    </p:spTree>
    <p:extLst>
      <p:ext uri="{BB962C8B-B14F-4D97-AF65-F5344CB8AC3E}">
        <p14:creationId xmlns:p14="http://schemas.microsoft.com/office/powerpoint/2010/main" val="2238443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648" y="148556"/>
            <a:ext cx="4036152"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3257" y="148556"/>
            <a:ext cx="2304256" cy="1725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descr="walbrookgrou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699" y="2060848"/>
            <a:ext cx="3888943" cy="460851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 name="Picture 4" descr="walbrook di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92279" y="2420888"/>
            <a:ext cx="1845233" cy="2315048"/>
          </a:xfrm>
          <a:prstGeom prst="rect">
            <a:avLst/>
          </a:prstGeom>
          <a:noFill/>
          <a:ln>
            <a:solidFill>
              <a:schemeClr val="accent1">
                <a:shade val="50000"/>
              </a:schemeClr>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781" y="5636965"/>
            <a:ext cx="3634136" cy="1077218"/>
          </a:xfrm>
          <a:prstGeom prst="rect">
            <a:avLst/>
          </a:prstGeom>
          <a:noFill/>
        </p:spPr>
        <p:txBody>
          <a:bodyPr wrap="none" numCol="1" rtlCol="0">
            <a:spAutoFit/>
          </a:bodyPr>
          <a:lstStyle/>
          <a:p>
            <a:pPr fontAlgn="auto">
              <a:spcBef>
                <a:spcPts val="0"/>
              </a:spcBef>
              <a:spcAft>
                <a:spcPts val="0"/>
              </a:spcAft>
            </a:pPr>
            <a:r>
              <a:rPr lang="en-GB" sz="3200" dirty="0" smtClean="0"/>
              <a:t>Looking for patterns </a:t>
            </a:r>
          </a:p>
          <a:p>
            <a:pPr fontAlgn="auto">
              <a:spcBef>
                <a:spcPts val="0"/>
              </a:spcBef>
              <a:spcAft>
                <a:spcPts val="0"/>
              </a:spcAft>
            </a:pPr>
            <a:r>
              <a:rPr lang="en-GB" sz="3200" dirty="0" smtClean="0"/>
              <a:t>Looking for beliefs</a:t>
            </a:r>
            <a:endParaRPr lang="en-GB" sz="3200" dirty="0"/>
          </a:p>
        </p:txBody>
      </p:sp>
      <p:sp>
        <p:nvSpPr>
          <p:cNvPr id="6" name="TextBox 5"/>
          <p:cNvSpPr txBox="1"/>
          <p:nvPr/>
        </p:nvSpPr>
        <p:spPr>
          <a:xfrm>
            <a:off x="323528" y="3140968"/>
            <a:ext cx="2598212" cy="2308324"/>
          </a:xfrm>
          <a:prstGeom prst="rect">
            <a:avLst/>
          </a:prstGeom>
          <a:noFill/>
        </p:spPr>
        <p:txBody>
          <a:bodyPr wrap="none" numCol="1" rtlCol="0">
            <a:spAutoFit/>
          </a:bodyPr>
          <a:lstStyle/>
          <a:p>
            <a:pPr fontAlgn="auto">
              <a:spcBef>
                <a:spcPts val="0"/>
              </a:spcBef>
              <a:spcAft>
                <a:spcPts val="0"/>
              </a:spcAft>
            </a:pPr>
            <a:r>
              <a:rPr lang="en-GB" dirty="0" smtClean="0">
                <a:latin typeface="+mn-lt"/>
                <a:cs typeface="+mn-cs"/>
              </a:rPr>
              <a:t>Pottery vessel containing</a:t>
            </a:r>
          </a:p>
          <a:p>
            <a:pPr marL="285750" indent="-285750" fontAlgn="auto">
              <a:spcBef>
                <a:spcPts val="0"/>
              </a:spcBef>
              <a:spcAft>
                <a:spcPts val="0"/>
              </a:spcAft>
              <a:buFont typeface="Arial" panose="020B0604020202020204" pitchFamily="34" charset="0"/>
              <a:buChar char="•"/>
            </a:pPr>
            <a:r>
              <a:rPr lang="en-GB" dirty="0" smtClean="0"/>
              <a:t>Burnt fruit</a:t>
            </a:r>
          </a:p>
          <a:p>
            <a:pPr marL="285750" indent="-285750" fontAlgn="auto">
              <a:spcBef>
                <a:spcPts val="0"/>
              </a:spcBef>
              <a:spcAft>
                <a:spcPts val="0"/>
              </a:spcAft>
              <a:buFont typeface="Arial" panose="020B0604020202020204" pitchFamily="34" charset="0"/>
              <a:buChar char="•"/>
            </a:pPr>
            <a:r>
              <a:rPr lang="en-GB" dirty="0" smtClean="0">
                <a:latin typeface="+mn-lt"/>
                <a:cs typeface="+mn-cs"/>
              </a:rPr>
              <a:t>Fragment of amber</a:t>
            </a:r>
          </a:p>
          <a:p>
            <a:pPr marL="285750" indent="-285750" fontAlgn="auto">
              <a:spcBef>
                <a:spcPts val="0"/>
              </a:spcBef>
              <a:spcAft>
                <a:spcPts val="0"/>
              </a:spcAft>
              <a:buFont typeface="Arial" panose="020B0604020202020204" pitchFamily="34" charset="0"/>
              <a:buChar char="•"/>
            </a:pPr>
            <a:r>
              <a:rPr lang="en-GB" dirty="0" smtClean="0"/>
              <a:t>Uncut gem for a ring</a:t>
            </a:r>
          </a:p>
          <a:p>
            <a:pPr marL="285750" indent="-285750" fontAlgn="auto">
              <a:spcBef>
                <a:spcPts val="0"/>
              </a:spcBef>
              <a:spcAft>
                <a:spcPts val="0"/>
              </a:spcAft>
              <a:buFont typeface="Arial" panose="020B0604020202020204" pitchFamily="34" charset="0"/>
              <a:buChar char="•"/>
            </a:pPr>
            <a:r>
              <a:rPr lang="en-GB" dirty="0" smtClean="0"/>
              <a:t>Military belt buckle</a:t>
            </a:r>
          </a:p>
          <a:p>
            <a:pPr marL="285750" indent="-285750" fontAlgn="auto">
              <a:spcBef>
                <a:spcPts val="0"/>
              </a:spcBef>
              <a:spcAft>
                <a:spcPts val="0"/>
              </a:spcAft>
              <a:buFont typeface="Arial" panose="020B0604020202020204" pitchFamily="34" charset="0"/>
              <a:buChar char="•"/>
            </a:pPr>
            <a:r>
              <a:rPr lang="en-GB" dirty="0" smtClean="0">
                <a:latin typeface="+mn-lt"/>
                <a:cs typeface="+mn-cs"/>
              </a:rPr>
              <a:t>Iron key </a:t>
            </a:r>
          </a:p>
          <a:p>
            <a:pPr marL="285750" indent="-285750" fontAlgn="auto">
              <a:spcBef>
                <a:spcPts val="0"/>
              </a:spcBef>
              <a:spcAft>
                <a:spcPts val="0"/>
              </a:spcAft>
              <a:buFont typeface="Arial" panose="020B0604020202020204" pitchFamily="34" charset="0"/>
              <a:buChar char="•"/>
            </a:pPr>
            <a:endParaRPr lang="en-GB" dirty="0"/>
          </a:p>
          <a:p>
            <a:pPr fontAlgn="auto">
              <a:spcBef>
                <a:spcPts val="0"/>
              </a:spcBef>
              <a:spcAft>
                <a:spcPts val="0"/>
              </a:spcAft>
            </a:pPr>
            <a:r>
              <a:rPr lang="en-GB" dirty="0" smtClean="0">
                <a:latin typeface="+mn-lt"/>
                <a:cs typeface="+mn-cs"/>
              </a:rPr>
              <a:t>(Marshall in Blair in prep)</a:t>
            </a:r>
            <a:endParaRPr lang="en-GB" dirty="0">
              <a:latin typeface="+mn-lt"/>
              <a:cs typeface="+mn-cs"/>
            </a:endParaRPr>
          </a:p>
        </p:txBody>
      </p:sp>
    </p:spTree>
    <p:extLst>
      <p:ext uri="{BB962C8B-B14F-4D97-AF65-F5344CB8AC3E}">
        <p14:creationId xmlns:p14="http://schemas.microsoft.com/office/powerpoint/2010/main" val="37102046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2nd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624" y="-45409"/>
            <a:ext cx="10239624" cy="691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375935" y="278822"/>
            <a:ext cx="2088232" cy="584775"/>
          </a:xfrm>
          <a:prstGeom prst="rect">
            <a:avLst/>
          </a:prstGeom>
          <a:solidFill>
            <a:schemeClr val="bg1">
              <a:alpha val="56000"/>
            </a:schemeClr>
          </a:solidFill>
          <a:ln>
            <a:solidFill>
              <a:schemeClr val="tx1"/>
            </a:solidFill>
          </a:ln>
        </p:spPr>
        <p:txBody>
          <a:bodyPr wrap="square" rtlCol="0">
            <a:spAutoFit/>
          </a:bodyPr>
          <a:lstStyle/>
          <a:p>
            <a:pPr eaLnBrk="1" fontAlgn="auto" hangingPunct="1">
              <a:spcBef>
                <a:spcPts val="0"/>
              </a:spcBef>
              <a:spcAft>
                <a:spcPts val="0"/>
              </a:spcAft>
            </a:pPr>
            <a:r>
              <a:rPr lang="en-GB" sz="3200" b="1" dirty="0" err="1" smtClean="0">
                <a:solidFill>
                  <a:prstClr val="black"/>
                </a:solidFill>
                <a:latin typeface="Calibri"/>
                <a:ea typeface="+mn-ea"/>
              </a:rPr>
              <a:t>Londinium</a:t>
            </a:r>
            <a:endParaRPr lang="en-GB" sz="3200" b="1" dirty="0" smtClean="0">
              <a:solidFill>
                <a:prstClr val="black"/>
              </a:solidFill>
              <a:latin typeface="Calibri"/>
              <a:ea typeface="+mn-ea"/>
            </a:endParaRPr>
          </a:p>
        </p:txBody>
      </p:sp>
      <p:sp>
        <p:nvSpPr>
          <p:cNvPr id="14" name="TextBox 13"/>
          <p:cNvSpPr txBox="1"/>
          <p:nvPr/>
        </p:nvSpPr>
        <p:spPr>
          <a:xfrm>
            <a:off x="683568" y="2924944"/>
            <a:ext cx="1472967" cy="369332"/>
          </a:xfrm>
          <a:prstGeom prst="rect">
            <a:avLst/>
          </a:prstGeom>
          <a:solidFill>
            <a:schemeClr val="bg1">
              <a:alpha val="51000"/>
            </a:schemeClr>
          </a:solidFill>
          <a:ln>
            <a:solidFill>
              <a:schemeClr val="tx1"/>
            </a:solidFill>
          </a:ln>
        </p:spPr>
        <p:txBody>
          <a:bodyPr wrap="none" rtlCol="0">
            <a:spAutoFit/>
          </a:bodyPr>
          <a:lstStyle/>
          <a:p>
            <a:pPr eaLnBrk="1" fontAlgn="auto" hangingPunct="1">
              <a:spcBef>
                <a:spcPts val="0"/>
              </a:spcBef>
              <a:spcAft>
                <a:spcPts val="0"/>
              </a:spcAft>
            </a:pPr>
            <a:r>
              <a:rPr lang="en-GB" sz="1800" b="1" dirty="0" smtClean="0">
                <a:solidFill>
                  <a:prstClr val="black"/>
                </a:solidFill>
                <a:latin typeface="Calibri"/>
                <a:ea typeface="+mn-ea"/>
              </a:rPr>
              <a:t>River Thames</a:t>
            </a:r>
            <a:endParaRPr lang="en-GB" sz="1800" b="1" dirty="0">
              <a:solidFill>
                <a:prstClr val="black"/>
              </a:solidFill>
              <a:latin typeface="Calibri"/>
              <a:ea typeface="+mn-ea"/>
            </a:endParaRPr>
          </a:p>
        </p:txBody>
      </p:sp>
      <p:sp>
        <p:nvSpPr>
          <p:cNvPr id="12" name="TextBox 11"/>
          <p:cNvSpPr txBox="1"/>
          <p:nvPr/>
        </p:nvSpPr>
        <p:spPr>
          <a:xfrm>
            <a:off x="3438491" y="4797152"/>
            <a:ext cx="1565557" cy="369332"/>
          </a:xfrm>
          <a:prstGeom prst="rect">
            <a:avLst/>
          </a:prstGeom>
          <a:solidFill>
            <a:schemeClr val="bg1">
              <a:alpha val="51000"/>
            </a:schemeClr>
          </a:solidFill>
          <a:ln>
            <a:solidFill>
              <a:schemeClr val="tx1"/>
            </a:solidFill>
          </a:ln>
        </p:spPr>
        <p:txBody>
          <a:bodyPr wrap="none" rtlCol="0">
            <a:spAutoFit/>
          </a:bodyPr>
          <a:lstStyle/>
          <a:p>
            <a:pPr eaLnBrk="1" fontAlgn="auto" hangingPunct="1">
              <a:spcBef>
                <a:spcPts val="0"/>
              </a:spcBef>
              <a:spcAft>
                <a:spcPts val="0"/>
              </a:spcAft>
            </a:pPr>
            <a:r>
              <a:rPr lang="en-GB" sz="1800" b="1" dirty="0" smtClean="0">
                <a:solidFill>
                  <a:prstClr val="black"/>
                </a:solidFill>
                <a:latin typeface="Calibri"/>
                <a:ea typeface="+mn-ea"/>
              </a:rPr>
              <a:t>London Bridge</a:t>
            </a:r>
            <a:endParaRPr lang="en-GB" sz="1800" b="1" dirty="0">
              <a:solidFill>
                <a:prstClr val="black"/>
              </a:solidFill>
              <a:latin typeface="Calibri"/>
              <a:ea typeface="+mn-ea"/>
            </a:endParaRPr>
          </a:p>
        </p:txBody>
      </p:sp>
      <p:sp>
        <p:nvSpPr>
          <p:cNvPr id="6" name="TextBox 5"/>
          <p:cNvSpPr txBox="1"/>
          <p:nvPr/>
        </p:nvSpPr>
        <p:spPr>
          <a:xfrm>
            <a:off x="971600" y="5661248"/>
            <a:ext cx="1217513" cy="369332"/>
          </a:xfrm>
          <a:prstGeom prst="rect">
            <a:avLst/>
          </a:prstGeom>
          <a:solidFill>
            <a:schemeClr val="bg1">
              <a:alpha val="51000"/>
            </a:schemeClr>
          </a:solidFill>
          <a:ln>
            <a:solidFill>
              <a:schemeClr val="tx1"/>
            </a:solidFill>
          </a:ln>
        </p:spPr>
        <p:txBody>
          <a:bodyPr wrap="none" rtlCol="0">
            <a:spAutoFit/>
          </a:bodyPr>
          <a:lstStyle/>
          <a:p>
            <a:pPr eaLnBrk="1" fontAlgn="auto" hangingPunct="1">
              <a:spcBef>
                <a:spcPts val="0"/>
              </a:spcBef>
              <a:spcAft>
                <a:spcPts val="0"/>
              </a:spcAft>
            </a:pPr>
            <a:r>
              <a:rPr lang="en-GB" sz="1800" b="1" dirty="0" smtClean="0">
                <a:solidFill>
                  <a:prstClr val="black"/>
                </a:solidFill>
                <a:latin typeface="Calibri"/>
                <a:ea typeface="+mn-ea"/>
              </a:rPr>
              <a:t>Southwark</a:t>
            </a:r>
            <a:endParaRPr lang="en-GB" sz="1800" b="1" dirty="0">
              <a:solidFill>
                <a:prstClr val="black"/>
              </a:solidFill>
              <a:latin typeface="Calibri"/>
              <a:ea typeface="+mn-ea"/>
            </a:endParaRPr>
          </a:p>
        </p:txBody>
      </p:sp>
      <p:sp>
        <p:nvSpPr>
          <p:cNvPr id="8" name="TextBox 7"/>
          <p:cNvSpPr txBox="1"/>
          <p:nvPr/>
        </p:nvSpPr>
        <p:spPr>
          <a:xfrm>
            <a:off x="2794243" y="1766523"/>
            <a:ext cx="738699" cy="400110"/>
          </a:xfrm>
          <a:prstGeom prst="rect">
            <a:avLst/>
          </a:prstGeom>
          <a:solidFill>
            <a:schemeClr val="bg1">
              <a:alpha val="56000"/>
            </a:schemeClr>
          </a:solidFill>
          <a:ln>
            <a:solidFill>
              <a:schemeClr val="tx1"/>
            </a:solidFill>
          </a:ln>
        </p:spPr>
        <p:txBody>
          <a:bodyPr wrap="square" rtlCol="0">
            <a:spAutoFit/>
          </a:bodyPr>
          <a:lstStyle/>
          <a:p>
            <a:pPr eaLnBrk="1" fontAlgn="auto" hangingPunct="1">
              <a:spcBef>
                <a:spcPts val="0"/>
              </a:spcBef>
              <a:spcAft>
                <a:spcPts val="0"/>
              </a:spcAft>
            </a:pPr>
            <a:r>
              <a:rPr lang="en-GB" sz="2000" b="1" dirty="0" smtClean="0">
                <a:solidFill>
                  <a:prstClr val="black"/>
                </a:solidFill>
                <a:latin typeface="Calibri"/>
                <a:ea typeface="+mn-ea"/>
              </a:rPr>
              <a:t>West</a:t>
            </a:r>
          </a:p>
        </p:txBody>
      </p:sp>
      <p:sp>
        <p:nvSpPr>
          <p:cNvPr id="10" name="TextBox 9"/>
          <p:cNvSpPr txBox="1"/>
          <p:nvPr/>
        </p:nvSpPr>
        <p:spPr>
          <a:xfrm>
            <a:off x="5129445" y="3517162"/>
            <a:ext cx="738699" cy="400110"/>
          </a:xfrm>
          <a:prstGeom prst="rect">
            <a:avLst/>
          </a:prstGeom>
          <a:solidFill>
            <a:schemeClr val="bg1">
              <a:alpha val="56000"/>
            </a:schemeClr>
          </a:solidFill>
          <a:ln>
            <a:solidFill>
              <a:schemeClr val="tx1"/>
            </a:solidFill>
          </a:ln>
        </p:spPr>
        <p:txBody>
          <a:bodyPr wrap="square" rtlCol="0">
            <a:spAutoFit/>
          </a:bodyPr>
          <a:lstStyle/>
          <a:p>
            <a:pPr eaLnBrk="1" fontAlgn="auto" hangingPunct="1">
              <a:spcBef>
                <a:spcPts val="0"/>
              </a:spcBef>
              <a:spcAft>
                <a:spcPts val="0"/>
              </a:spcAft>
            </a:pPr>
            <a:r>
              <a:rPr lang="en-GB" sz="2000" b="1" dirty="0" smtClean="0">
                <a:solidFill>
                  <a:prstClr val="black"/>
                </a:solidFill>
                <a:latin typeface="Calibri"/>
              </a:rPr>
              <a:t>Ea</a:t>
            </a:r>
            <a:r>
              <a:rPr lang="en-GB" sz="2000" b="1" dirty="0" smtClean="0">
                <a:solidFill>
                  <a:prstClr val="black"/>
                </a:solidFill>
                <a:latin typeface="Calibri"/>
                <a:ea typeface="+mn-ea"/>
              </a:rPr>
              <a:t>st</a:t>
            </a:r>
          </a:p>
        </p:txBody>
      </p:sp>
      <p:sp>
        <p:nvSpPr>
          <p:cNvPr id="11" name="TextBox 10"/>
          <p:cNvSpPr txBox="1"/>
          <p:nvPr/>
        </p:nvSpPr>
        <p:spPr>
          <a:xfrm>
            <a:off x="4634698" y="463487"/>
            <a:ext cx="738699" cy="400110"/>
          </a:xfrm>
          <a:prstGeom prst="rect">
            <a:avLst/>
          </a:prstGeom>
          <a:solidFill>
            <a:schemeClr val="bg1">
              <a:alpha val="56000"/>
            </a:schemeClr>
          </a:solidFill>
          <a:ln>
            <a:solidFill>
              <a:schemeClr val="tx1"/>
            </a:solidFill>
          </a:ln>
        </p:spPr>
        <p:txBody>
          <a:bodyPr wrap="square" rtlCol="0">
            <a:spAutoFit/>
          </a:bodyPr>
          <a:lstStyle/>
          <a:p>
            <a:pPr eaLnBrk="1" fontAlgn="auto" hangingPunct="1">
              <a:spcBef>
                <a:spcPts val="0"/>
              </a:spcBef>
              <a:spcAft>
                <a:spcPts val="0"/>
              </a:spcAft>
            </a:pPr>
            <a:r>
              <a:rPr lang="en-GB" sz="2000" b="1" dirty="0" smtClean="0">
                <a:solidFill>
                  <a:prstClr val="black"/>
                </a:solidFill>
                <a:latin typeface="Calibri"/>
                <a:ea typeface="+mn-ea"/>
              </a:rPr>
              <a:t>Fort</a:t>
            </a:r>
          </a:p>
        </p:txBody>
      </p:sp>
      <p:sp>
        <p:nvSpPr>
          <p:cNvPr id="15" name="TextBox 14"/>
          <p:cNvSpPr txBox="1"/>
          <p:nvPr/>
        </p:nvSpPr>
        <p:spPr>
          <a:xfrm>
            <a:off x="5728899" y="1566468"/>
            <a:ext cx="1728192" cy="400110"/>
          </a:xfrm>
          <a:prstGeom prst="rect">
            <a:avLst/>
          </a:prstGeom>
          <a:solidFill>
            <a:schemeClr val="bg1">
              <a:alpha val="56000"/>
            </a:schemeClr>
          </a:solidFill>
          <a:ln>
            <a:solidFill>
              <a:schemeClr val="tx1"/>
            </a:solidFill>
          </a:ln>
        </p:spPr>
        <p:txBody>
          <a:bodyPr wrap="square" rtlCol="0">
            <a:spAutoFit/>
          </a:bodyPr>
          <a:lstStyle/>
          <a:p>
            <a:pPr eaLnBrk="1" fontAlgn="auto" hangingPunct="1">
              <a:spcBef>
                <a:spcPts val="0"/>
              </a:spcBef>
              <a:spcAft>
                <a:spcPts val="0"/>
              </a:spcAft>
            </a:pPr>
            <a:r>
              <a:rPr lang="en-GB" sz="2000" b="1" dirty="0" smtClean="0">
                <a:solidFill>
                  <a:prstClr val="black"/>
                </a:solidFill>
                <a:latin typeface="Calibri"/>
                <a:ea typeface="+mn-ea"/>
              </a:rPr>
              <a:t>Amphitheatre</a:t>
            </a:r>
          </a:p>
        </p:txBody>
      </p:sp>
      <p:sp>
        <p:nvSpPr>
          <p:cNvPr id="2" name="TextBox 1"/>
          <p:cNvSpPr txBox="1"/>
          <p:nvPr/>
        </p:nvSpPr>
        <p:spPr>
          <a:xfrm>
            <a:off x="5652120" y="6166133"/>
            <a:ext cx="3389147" cy="646331"/>
          </a:xfrm>
          <a:prstGeom prst="rect">
            <a:avLst/>
          </a:prstGeom>
          <a:solidFill>
            <a:schemeClr val="bg1">
              <a:alpha val="67000"/>
            </a:schemeClr>
          </a:solidFill>
          <a:ln>
            <a:solidFill>
              <a:schemeClr val="tx1"/>
            </a:solidFill>
          </a:ln>
        </p:spPr>
        <p:txBody>
          <a:bodyPr wrap="square" numCol="1" rtlCol="0">
            <a:spAutoFit/>
          </a:bodyPr>
          <a:lstStyle/>
          <a:p>
            <a:pPr fontAlgn="auto">
              <a:spcBef>
                <a:spcPts val="0"/>
              </a:spcBef>
              <a:spcAft>
                <a:spcPts val="0"/>
              </a:spcAft>
            </a:pPr>
            <a:r>
              <a:rPr lang="en-GB" dirty="0" smtClean="0"/>
              <a:t>Reconstruction © </a:t>
            </a:r>
          </a:p>
          <a:p>
            <a:pPr fontAlgn="auto">
              <a:spcBef>
                <a:spcPts val="0"/>
              </a:spcBef>
              <a:spcAft>
                <a:spcPts val="0"/>
              </a:spcAft>
            </a:pPr>
            <a:r>
              <a:rPr lang="en-GB" dirty="0" smtClean="0"/>
              <a:t>Peter </a:t>
            </a:r>
            <a:r>
              <a:rPr lang="en-GB" dirty="0" err="1" smtClean="0"/>
              <a:t>Froste</a:t>
            </a:r>
            <a:r>
              <a:rPr lang="en-GB" dirty="0" smtClean="0"/>
              <a:t> / Museum of London</a:t>
            </a:r>
            <a:endParaRPr lang="en-GB" dirty="0">
              <a:latin typeface="+mn-lt"/>
              <a:cs typeface="+mn-cs"/>
            </a:endParaRPr>
          </a:p>
        </p:txBody>
      </p:sp>
      <p:sp>
        <p:nvSpPr>
          <p:cNvPr id="16" name="TextBox 15"/>
          <p:cNvSpPr txBox="1"/>
          <p:nvPr/>
        </p:nvSpPr>
        <p:spPr>
          <a:xfrm>
            <a:off x="7457091" y="3002765"/>
            <a:ext cx="936104" cy="400110"/>
          </a:xfrm>
          <a:prstGeom prst="rect">
            <a:avLst/>
          </a:prstGeom>
          <a:solidFill>
            <a:schemeClr val="bg1">
              <a:alpha val="56000"/>
            </a:schemeClr>
          </a:solidFill>
          <a:ln>
            <a:solidFill>
              <a:schemeClr val="tx1"/>
            </a:solidFill>
          </a:ln>
        </p:spPr>
        <p:txBody>
          <a:bodyPr wrap="square" rtlCol="0">
            <a:spAutoFit/>
          </a:bodyPr>
          <a:lstStyle/>
          <a:p>
            <a:pPr eaLnBrk="1" fontAlgn="auto" hangingPunct="1">
              <a:spcBef>
                <a:spcPts val="0"/>
              </a:spcBef>
              <a:spcAft>
                <a:spcPts val="0"/>
              </a:spcAft>
            </a:pPr>
            <a:r>
              <a:rPr lang="en-GB" sz="2000" b="1" dirty="0" smtClean="0">
                <a:solidFill>
                  <a:prstClr val="black"/>
                </a:solidFill>
                <a:latin typeface="Calibri"/>
              </a:rPr>
              <a:t>Forum</a:t>
            </a:r>
            <a:endParaRPr lang="en-GB" sz="2000" b="1" dirty="0" smtClean="0">
              <a:solidFill>
                <a:prstClr val="black"/>
              </a:solidFill>
              <a:latin typeface="Calibri"/>
              <a:ea typeface="+mn-ea"/>
            </a:endParaRPr>
          </a:p>
        </p:txBody>
      </p:sp>
      <p:sp>
        <p:nvSpPr>
          <p:cNvPr id="17" name="TextBox 16"/>
          <p:cNvSpPr txBox="1"/>
          <p:nvPr/>
        </p:nvSpPr>
        <p:spPr>
          <a:xfrm>
            <a:off x="3334290" y="2709500"/>
            <a:ext cx="1300408" cy="400110"/>
          </a:xfrm>
          <a:prstGeom prst="rect">
            <a:avLst/>
          </a:prstGeom>
          <a:solidFill>
            <a:schemeClr val="bg1">
              <a:alpha val="56000"/>
            </a:schemeClr>
          </a:solidFill>
          <a:ln>
            <a:solidFill>
              <a:schemeClr val="tx1"/>
            </a:solidFill>
          </a:ln>
        </p:spPr>
        <p:txBody>
          <a:bodyPr wrap="square" rtlCol="0">
            <a:spAutoFit/>
          </a:bodyPr>
          <a:lstStyle/>
          <a:p>
            <a:pPr eaLnBrk="1" fontAlgn="auto" hangingPunct="1">
              <a:spcBef>
                <a:spcPts val="0"/>
              </a:spcBef>
              <a:spcAft>
                <a:spcPts val="0"/>
              </a:spcAft>
            </a:pPr>
            <a:r>
              <a:rPr lang="en-GB" sz="2000" b="1" dirty="0" smtClean="0">
                <a:solidFill>
                  <a:prstClr val="black"/>
                </a:solidFill>
                <a:latin typeface="Calibri"/>
              </a:rPr>
              <a:t>Walbrook</a:t>
            </a:r>
            <a:endParaRPr lang="en-GB" sz="2000" b="1" dirty="0" smtClean="0">
              <a:solidFill>
                <a:prstClr val="black"/>
              </a:solidFill>
              <a:latin typeface="Calibri"/>
              <a:ea typeface="+mn-ea"/>
            </a:endParaRPr>
          </a:p>
        </p:txBody>
      </p:sp>
    </p:spTree>
    <p:extLst>
      <p:ext uri="{BB962C8B-B14F-4D97-AF65-F5344CB8AC3E}">
        <p14:creationId xmlns:p14="http://schemas.microsoft.com/office/powerpoint/2010/main" val="31960479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eaLnBrk="1" hangingPunct="1"/>
            <a:endParaRPr lang="en-GB" altLang="en-US" smtClean="0"/>
          </a:p>
        </p:txBody>
      </p:sp>
      <p:pic>
        <p:nvPicPr>
          <p:cNvPr id="1843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0"/>
            <a:ext cx="9148763" cy="514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2500" y="692150"/>
            <a:ext cx="5632450"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79559" y="1905508"/>
            <a:ext cx="6238113" cy="33722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438" name="Picture 7" descr="https://walbrookdiscovery.files.wordpress.com/2014/03/roman-timbers-gi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8554" y="2920283"/>
            <a:ext cx="4410017" cy="311885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439" name="Title 1"/>
          <p:cNvSpPr txBox="1">
            <a:spLocks/>
          </p:cNvSpPr>
          <p:nvPr/>
        </p:nvSpPr>
        <p:spPr bwMode="auto">
          <a:xfrm>
            <a:off x="4668837" y="5895355"/>
            <a:ext cx="4475163"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r" eaLnBrk="1" hangingPunct="1"/>
            <a:r>
              <a:rPr lang="en-GB" altLang="en-US" sz="2800" dirty="0" smtClean="0"/>
              <a:t>Finds linked to sites on </a:t>
            </a:r>
          </a:p>
          <a:p>
            <a:pPr algn="r" eaLnBrk="1" hangingPunct="1"/>
            <a:r>
              <a:rPr lang="en-GB" altLang="en-US" sz="2800" dirty="0" smtClean="0"/>
              <a:t>MOLA </a:t>
            </a:r>
            <a:r>
              <a:rPr lang="en-GB" altLang="en-US" sz="2800" dirty="0"/>
              <a:t>database</a:t>
            </a:r>
          </a:p>
        </p:txBody>
      </p:sp>
      <p:pic>
        <p:nvPicPr>
          <p:cNvPr id="8"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5576" y="3844193"/>
            <a:ext cx="4537478" cy="286717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8037668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6" y="-891480"/>
            <a:ext cx="9144000" cy="6050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307185" y="5373216"/>
            <a:ext cx="8568952" cy="954107"/>
          </a:xfrm>
          <a:prstGeom prst="rect">
            <a:avLst/>
          </a:prstGeom>
          <a:noFill/>
        </p:spPr>
        <p:txBody>
          <a:bodyPr wrap="square" numCol="1" rtlCol="0">
            <a:spAutoFit/>
          </a:bodyPr>
          <a:lstStyle/>
          <a:p>
            <a:pPr fontAlgn="auto">
              <a:spcBef>
                <a:spcPts val="0"/>
              </a:spcBef>
              <a:spcAft>
                <a:spcPts val="0"/>
              </a:spcAft>
            </a:pPr>
            <a:r>
              <a:rPr lang="en-GB" sz="2800" dirty="0" smtClean="0"/>
              <a:t>Selected sites from 1</a:t>
            </a:r>
            <a:r>
              <a:rPr lang="en-GB" sz="2800" baseline="30000" dirty="0" smtClean="0"/>
              <a:t>st</a:t>
            </a:r>
            <a:r>
              <a:rPr lang="en-GB" sz="2800" dirty="0" smtClean="0"/>
              <a:t> century AD Roman London</a:t>
            </a:r>
          </a:p>
          <a:p>
            <a:pPr fontAlgn="auto">
              <a:spcBef>
                <a:spcPts val="0"/>
              </a:spcBef>
              <a:spcAft>
                <a:spcPts val="0"/>
              </a:spcAft>
            </a:pPr>
            <a:r>
              <a:rPr lang="en-GB" sz="2800" dirty="0" smtClean="0"/>
              <a:t>Sites colour coded by area</a:t>
            </a:r>
            <a:endParaRPr lang="en-GB" sz="2800" dirty="0"/>
          </a:p>
        </p:txBody>
      </p:sp>
    </p:spTree>
    <p:extLst>
      <p:ext uri="{BB962C8B-B14F-4D97-AF65-F5344CB8AC3E}">
        <p14:creationId xmlns:p14="http://schemas.microsoft.com/office/powerpoint/2010/main" val="27348383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6" y="-891480"/>
            <a:ext cx="9144000" cy="6050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a:xfrm>
            <a:off x="1259632" y="620688"/>
            <a:ext cx="216024" cy="216024"/>
          </a:xfrm>
          <a:prstGeom prst="ellipse">
            <a:avLst/>
          </a:prstGeom>
          <a:noFill/>
          <a:ln w="349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2411760" y="764704"/>
            <a:ext cx="216024" cy="216024"/>
          </a:xfrm>
          <a:prstGeom prst="ellipse">
            <a:avLst/>
          </a:prstGeom>
          <a:noFill/>
          <a:ln w="349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3442718" y="1700808"/>
            <a:ext cx="216024" cy="216024"/>
          </a:xfrm>
          <a:prstGeom prst="ellipse">
            <a:avLst/>
          </a:prstGeom>
          <a:noFill/>
          <a:ln w="349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384" y="2852936"/>
            <a:ext cx="2937556" cy="371703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Oval 10"/>
          <p:cNvSpPr/>
          <p:nvPr/>
        </p:nvSpPr>
        <p:spPr>
          <a:xfrm>
            <a:off x="611560" y="2996952"/>
            <a:ext cx="216024" cy="216024"/>
          </a:xfrm>
          <a:prstGeom prst="ellipse">
            <a:avLst/>
          </a:prstGeom>
          <a:noFill/>
          <a:ln w="349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519842" y="3356991"/>
            <a:ext cx="1008112" cy="646331"/>
          </a:xfrm>
          <a:prstGeom prst="rect">
            <a:avLst/>
          </a:prstGeom>
          <a:noFill/>
        </p:spPr>
        <p:txBody>
          <a:bodyPr wrap="square" numCol="1" rtlCol="0">
            <a:spAutoFit/>
          </a:bodyPr>
          <a:lstStyle/>
          <a:p>
            <a:pPr fontAlgn="auto">
              <a:spcBef>
                <a:spcPts val="0"/>
              </a:spcBef>
              <a:spcAft>
                <a:spcPts val="0"/>
              </a:spcAft>
            </a:pPr>
            <a:r>
              <a:rPr lang="en-GB" dirty="0" smtClean="0">
                <a:latin typeface="+mn-lt"/>
                <a:cs typeface="+mn-cs"/>
              </a:rPr>
              <a:t>Round</a:t>
            </a:r>
          </a:p>
          <a:p>
            <a:pPr fontAlgn="auto">
              <a:spcBef>
                <a:spcPts val="0"/>
              </a:spcBef>
              <a:spcAft>
                <a:spcPts val="0"/>
              </a:spcAft>
            </a:pPr>
            <a:r>
              <a:rPr lang="en-GB" dirty="0" smtClean="0">
                <a:latin typeface="+mn-lt"/>
                <a:cs typeface="+mn-cs"/>
              </a:rPr>
              <a:t>houses</a:t>
            </a:r>
            <a:endParaRPr lang="en-GB" dirty="0">
              <a:latin typeface="+mn-lt"/>
              <a:cs typeface="+mn-cs"/>
            </a:endParaRPr>
          </a:p>
        </p:txBody>
      </p:sp>
      <p:sp>
        <p:nvSpPr>
          <p:cNvPr id="12" name="TextBox 11"/>
          <p:cNvSpPr txBox="1"/>
          <p:nvPr/>
        </p:nvSpPr>
        <p:spPr>
          <a:xfrm>
            <a:off x="3687073" y="5615861"/>
            <a:ext cx="5305746" cy="954107"/>
          </a:xfrm>
          <a:prstGeom prst="rect">
            <a:avLst/>
          </a:prstGeom>
          <a:noFill/>
        </p:spPr>
        <p:txBody>
          <a:bodyPr wrap="square" numCol="1" rtlCol="0">
            <a:spAutoFit/>
          </a:bodyPr>
          <a:lstStyle/>
          <a:p>
            <a:pPr fontAlgn="auto">
              <a:spcBef>
                <a:spcPts val="0"/>
              </a:spcBef>
              <a:spcAft>
                <a:spcPts val="0"/>
              </a:spcAft>
            </a:pPr>
            <a:r>
              <a:rPr lang="en-GB" sz="2800" dirty="0" smtClean="0">
                <a:latin typeface="+mn-lt"/>
                <a:cs typeface="+mn-cs"/>
              </a:rPr>
              <a:t>Differences in the development of the street plan and in architecture</a:t>
            </a:r>
            <a:endParaRPr lang="en-GB" sz="2800" dirty="0">
              <a:latin typeface="+mn-lt"/>
              <a:cs typeface="+mn-cs"/>
            </a:endParaRPr>
          </a:p>
        </p:txBody>
      </p:sp>
    </p:spTree>
    <p:extLst>
      <p:ext uri="{BB962C8B-B14F-4D97-AF65-F5344CB8AC3E}">
        <p14:creationId xmlns:p14="http://schemas.microsoft.com/office/powerpoint/2010/main" val="12490037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D:\18602009.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11960" y="3501008"/>
            <a:ext cx="4464496" cy="321232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122" name="Picture 2" descr="D:\18602015.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9774" y="476672"/>
            <a:ext cx="5354353" cy="347754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940152" y="476672"/>
            <a:ext cx="2736304" cy="2554545"/>
          </a:xfrm>
          <a:prstGeom prst="rect">
            <a:avLst/>
          </a:prstGeom>
          <a:noFill/>
        </p:spPr>
        <p:txBody>
          <a:bodyPr wrap="square" numCol="1" rtlCol="0">
            <a:spAutoFit/>
          </a:bodyPr>
          <a:lstStyle/>
          <a:p>
            <a:pPr fontAlgn="auto">
              <a:spcBef>
                <a:spcPts val="0"/>
              </a:spcBef>
              <a:spcAft>
                <a:spcPts val="0"/>
              </a:spcAft>
            </a:pPr>
            <a:r>
              <a:rPr lang="en-GB" sz="4000" dirty="0" smtClean="0"/>
              <a:t>Picking pots in</a:t>
            </a:r>
          </a:p>
          <a:p>
            <a:pPr fontAlgn="auto">
              <a:spcBef>
                <a:spcPts val="0"/>
              </a:spcBef>
              <a:spcAft>
                <a:spcPts val="0"/>
              </a:spcAft>
            </a:pPr>
            <a:r>
              <a:rPr lang="en-GB" sz="4000" dirty="0" smtClean="0"/>
              <a:t>Roman London</a:t>
            </a:r>
            <a:endParaRPr lang="en-GB" sz="4000" dirty="0"/>
          </a:p>
        </p:txBody>
      </p:sp>
      <p:sp>
        <p:nvSpPr>
          <p:cNvPr id="5" name="TextBox 4"/>
          <p:cNvSpPr txBox="1"/>
          <p:nvPr/>
        </p:nvSpPr>
        <p:spPr>
          <a:xfrm>
            <a:off x="1074178" y="5882332"/>
            <a:ext cx="3137782" cy="830997"/>
          </a:xfrm>
          <a:prstGeom prst="rect">
            <a:avLst/>
          </a:prstGeom>
          <a:noFill/>
        </p:spPr>
        <p:txBody>
          <a:bodyPr wrap="none" numCol="1" rtlCol="0">
            <a:spAutoFit/>
          </a:bodyPr>
          <a:lstStyle/>
          <a:p>
            <a:pPr algn="r" fontAlgn="auto">
              <a:spcBef>
                <a:spcPts val="0"/>
              </a:spcBef>
              <a:spcAft>
                <a:spcPts val="0"/>
              </a:spcAft>
            </a:pPr>
            <a:r>
              <a:rPr lang="en-GB" sz="2400" dirty="0" smtClean="0"/>
              <a:t>Some p</a:t>
            </a:r>
            <a:r>
              <a:rPr lang="en-GB" sz="2400" dirty="0" smtClean="0">
                <a:latin typeface="+mn-lt"/>
                <a:cs typeface="+mn-cs"/>
              </a:rPr>
              <a:t>ottery types </a:t>
            </a:r>
          </a:p>
          <a:p>
            <a:pPr algn="r" fontAlgn="auto">
              <a:spcBef>
                <a:spcPts val="0"/>
              </a:spcBef>
              <a:spcAft>
                <a:spcPts val="0"/>
              </a:spcAft>
            </a:pPr>
            <a:r>
              <a:rPr lang="en-GB" sz="2400" dirty="0" smtClean="0">
                <a:latin typeface="+mn-lt"/>
                <a:cs typeface="+mn-cs"/>
              </a:rPr>
              <a:t>made in local industries</a:t>
            </a:r>
            <a:endParaRPr lang="en-GB" sz="2400" dirty="0">
              <a:latin typeface="+mn-lt"/>
              <a:cs typeface="+mn-cs"/>
            </a:endParaRPr>
          </a:p>
        </p:txBody>
      </p:sp>
    </p:spTree>
    <p:extLst>
      <p:ext uri="{BB962C8B-B14F-4D97-AF65-F5344CB8AC3E}">
        <p14:creationId xmlns:p14="http://schemas.microsoft.com/office/powerpoint/2010/main" val="28976488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dirty="0" smtClean="0"/>
              <a:t>Nice pottery pictures</a:t>
            </a:r>
            <a:endParaRPr lang="en-GB" dirty="0"/>
          </a:p>
        </p:txBody>
      </p:sp>
      <p:pic>
        <p:nvPicPr>
          <p:cNvPr id="6147" name="Picture 3" descr="D:\My Pictures\C18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116632"/>
            <a:ext cx="4132796" cy="31976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6148" name="Picture 4" descr="D:\My Pictures\DR27.jp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19000" contrast="9000"/>
                    </a14:imgEffect>
                  </a14:imgLayer>
                </a14:imgProps>
              </a:ext>
              <a:ext uri="{28A0092B-C50C-407E-A947-70E740481C1C}">
                <a14:useLocalDpi xmlns:a14="http://schemas.microsoft.com/office/drawing/2010/main" val="0"/>
              </a:ext>
            </a:extLst>
          </a:blip>
          <a:srcRect/>
          <a:stretch>
            <a:fillRect/>
          </a:stretch>
        </p:blipFill>
        <p:spPr bwMode="auto">
          <a:xfrm>
            <a:off x="4644008" y="4941168"/>
            <a:ext cx="2717700" cy="18118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6150" name="Picture 6" descr="D:\My Pictures\DR37.jpg"/>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23000" contrast="2000"/>
                    </a14:imgEffect>
                  </a14:imgLayer>
                </a14:imgProps>
              </a:ext>
              <a:ext uri="{28A0092B-C50C-407E-A947-70E740481C1C}">
                <a14:useLocalDpi xmlns:a14="http://schemas.microsoft.com/office/drawing/2010/main" val="0"/>
              </a:ext>
            </a:extLst>
          </a:blip>
          <a:srcRect/>
          <a:stretch>
            <a:fillRect/>
          </a:stretch>
        </p:blipFill>
        <p:spPr bwMode="auto">
          <a:xfrm>
            <a:off x="5580112" y="1484784"/>
            <a:ext cx="3295836" cy="2197224"/>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6146" name="Picture 2" descr="D:\My Pictures\C186.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528" y="2420888"/>
            <a:ext cx="2640013" cy="39624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6149" name="Picture 5" descr="D:\My Pictures\DR33.jpg"/>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bright="10000" contrast="17000"/>
                    </a14:imgEffect>
                  </a14:imgLayer>
                </a14:imgProps>
              </a:ext>
              <a:ext uri="{28A0092B-C50C-407E-A947-70E740481C1C}">
                <a14:useLocalDpi xmlns:a14="http://schemas.microsoft.com/office/drawing/2010/main" val="0"/>
              </a:ext>
            </a:extLst>
          </a:blip>
          <a:srcRect/>
          <a:stretch>
            <a:fillRect/>
          </a:stretch>
        </p:blipFill>
        <p:spPr bwMode="auto">
          <a:xfrm>
            <a:off x="6660232" y="3537991"/>
            <a:ext cx="2592288" cy="1728193"/>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937877" y="3314232"/>
            <a:ext cx="2343911" cy="707886"/>
          </a:xfrm>
          <a:prstGeom prst="rect">
            <a:avLst/>
          </a:prstGeom>
          <a:noFill/>
        </p:spPr>
        <p:txBody>
          <a:bodyPr wrap="none" numCol="1" rtlCol="0">
            <a:spAutoFit/>
          </a:bodyPr>
          <a:lstStyle/>
          <a:p>
            <a:pPr fontAlgn="auto">
              <a:spcBef>
                <a:spcPts val="0"/>
              </a:spcBef>
              <a:spcAft>
                <a:spcPts val="0"/>
              </a:spcAft>
            </a:pPr>
            <a:r>
              <a:rPr lang="en-GB" sz="2000" dirty="0" smtClean="0">
                <a:latin typeface="+mn-lt"/>
                <a:cs typeface="+mn-cs"/>
              </a:rPr>
              <a:t>Imported amphorae </a:t>
            </a:r>
          </a:p>
          <a:p>
            <a:pPr fontAlgn="auto">
              <a:spcBef>
                <a:spcPts val="0"/>
              </a:spcBef>
              <a:spcAft>
                <a:spcPts val="0"/>
              </a:spcAft>
            </a:pPr>
            <a:r>
              <a:rPr lang="en-GB" sz="2000" dirty="0" smtClean="0">
                <a:latin typeface="+mn-lt"/>
                <a:cs typeface="+mn-cs"/>
              </a:rPr>
              <a:t>transport vessels</a:t>
            </a:r>
          </a:p>
        </p:txBody>
      </p:sp>
      <p:sp>
        <p:nvSpPr>
          <p:cNvPr id="9" name="TextBox 8"/>
          <p:cNvSpPr txBox="1"/>
          <p:nvPr/>
        </p:nvSpPr>
        <p:spPr>
          <a:xfrm>
            <a:off x="4597412" y="4275257"/>
            <a:ext cx="2052678" cy="707886"/>
          </a:xfrm>
          <a:prstGeom prst="rect">
            <a:avLst/>
          </a:prstGeom>
          <a:noFill/>
        </p:spPr>
        <p:txBody>
          <a:bodyPr wrap="none" numCol="1" rtlCol="0">
            <a:spAutoFit/>
          </a:bodyPr>
          <a:lstStyle/>
          <a:p>
            <a:pPr algn="r" fontAlgn="auto">
              <a:spcBef>
                <a:spcPts val="0"/>
              </a:spcBef>
              <a:spcAft>
                <a:spcPts val="0"/>
              </a:spcAft>
            </a:pPr>
            <a:r>
              <a:rPr lang="en-GB" sz="2000" dirty="0" smtClean="0"/>
              <a:t>Imported </a:t>
            </a:r>
          </a:p>
          <a:p>
            <a:pPr algn="r" fontAlgn="auto">
              <a:spcBef>
                <a:spcPts val="0"/>
              </a:spcBef>
              <a:spcAft>
                <a:spcPts val="0"/>
              </a:spcAft>
            </a:pPr>
            <a:r>
              <a:rPr lang="en-GB" sz="2000" dirty="0" err="1" smtClean="0"/>
              <a:t>Samian</a:t>
            </a:r>
            <a:r>
              <a:rPr lang="en-GB" sz="2000" dirty="0"/>
              <a:t> </a:t>
            </a:r>
            <a:r>
              <a:rPr lang="en-GB" sz="2000" dirty="0" smtClean="0">
                <a:latin typeface="+mn-lt"/>
                <a:cs typeface="+mn-cs"/>
              </a:rPr>
              <a:t>tableware</a:t>
            </a:r>
          </a:p>
        </p:txBody>
      </p:sp>
    </p:spTree>
    <p:extLst>
      <p:ext uri="{BB962C8B-B14F-4D97-AF65-F5344CB8AC3E}">
        <p14:creationId xmlns:p14="http://schemas.microsoft.com/office/powerpoint/2010/main" val="26521833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descr="E:\jpgs\152120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088" y="692696"/>
            <a:ext cx="3438354" cy="3888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457200" y="260350"/>
            <a:ext cx="8229600" cy="1143000"/>
          </a:xfrm>
        </p:spPr>
        <p:txBody>
          <a:bodyPr rtlCol="0">
            <a:normAutofit/>
          </a:bodyPr>
          <a:lstStyle/>
          <a:p>
            <a:pPr algn="l" eaLnBrk="1" fontAlgn="auto" hangingPunct="1">
              <a:spcAft>
                <a:spcPts val="0"/>
              </a:spcAft>
              <a:defRPr/>
            </a:pPr>
            <a:r>
              <a:rPr lang="en-GB" sz="3600" dirty="0" smtClean="0">
                <a:solidFill>
                  <a:schemeClr val="bg1"/>
                </a:solidFill>
              </a:rPr>
              <a:t>A Roman pendant</a:t>
            </a:r>
            <a:endParaRPr lang="en-GB" sz="3600" dirty="0">
              <a:solidFill>
                <a:schemeClr val="bg1"/>
              </a:solidFill>
            </a:endParaRPr>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337" y="4304642"/>
            <a:ext cx="3816424" cy="2105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23528" y="3973728"/>
            <a:ext cx="3965509" cy="338554"/>
          </a:xfrm>
          <a:prstGeom prst="rect">
            <a:avLst/>
          </a:prstGeom>
          <a:noFill/>
        </p:spPr>
        <p:txBody>
          <a:bodyPr wrap="none" rtlCol="0">
            <a:spAutoFit/>
          </a:bodyPr>
          <a:lstStyle/>
          <a:p>
            <a:r>
              <a:rPr lang="en-GB" sz="1600" dirty="0" smtClean="0">
                <a:solidFill>
                  <a:schemeClr val="bg1"/>
                </a:solidFill>
              </a:rPr>
              <a:t>London in relation to the Roman amber trade</a:t>
            </a:r>
            <a:endParaRPr lang="en-GB" sz="1600" dirty="0">
              <a:solidFill>
                <a:schemeClr val="bg1"/>
              </a:solidFill>
            </a:endParaRPr>
          </a:p>
        </p:txBody>
      </p:sp>
      <p:sp>
        <p:nvSpPr>
          <p:cNvPr id="3" name="TextBox 2"/>
          <p:cNvSpPr txBox="1"/>
          <p:nvPr/>
        </p:nvSpPr>
        <p:spPr>
          <a:xfrm>
            <a:off x="467544" y="1484784"/>
            <a:ext cx="4214359" cy="3046988"/>
          </a:xfrm>
          <a:prstGeom prst="rect">
            <a:avLst/>
          </a:prstGeom>
          <a:noFill/>
        </p:spPr>
        <p:txBody>
          <a:bodyPr wrap="none" rtlCol="0">
            <a:spAutoFit/>
          </a:bodyPr>
          <a:lstStyle/>
          <a:p>
            <a:pPr marL="285750" indent="-285750">
              <a:buFont typeface="Arial" panose="020B0604020202020204" pitchFamily="34" charset="0"/>
              <a:buChar char="•"/>
            </a:pPr>
            <a:r>
              <a:rPr lang="en-GB" sz="2400" dirty="0" smtClean="0">
                <a:solidFill>
                  <a:schemeClr val="bg1"/>
                </a:solidFill>
              </a:rPr>
              <a:t>Made from amber</a:t>
            </a:r>
          </a:p>
          <a:p>
            <a:pPr marL="285750" indent="-285750">
              <a:buFont typeface="Arial" panose="020B0604020202020204" pitchFamily="34" charset="0"/>
              <a:buChar char="•"/>
            </a:pPr>
            <a:endParaRPr lang="en-GB" sz="2400" dirty="0" smtClean="0">
              <a:solidFill>
                <a:schemeClr val="bg1"/>
              </a:solidFill>
            </a:endParaRPr>
          </a:p>
          <a:p>
            <a:pPr marL="285750" indent="-285750">
              <a:buFont typeface="Arial" panose="020B0604020202020204" pitchFamily="34" charset="0"/>
              <a:buChar char="•"/>
            </a:pPr>
            <a:r>
              <a:rPr lang="en-GB" sz="2400" dirty="0" smtClean="0">
                <a:solidFill>
                  <a:schemeClr val="bg1"/>
                </a:solidFill>
              </a:rPr>
              <a:t>Possibly imported from Baltic</a:t>
            </a:r>
          </a:p>
          <a:p>
            <a:pPr marL="285750" indent="-285750">
              <a:buFont typeface="Arial" panose="020B0604020202020204" pitchFamily="34" charset="0"/>
              <a:buChar char="•"/>
            </a:pPr>
            <a:endParaRPr lang="en-GB" sz="2400" dirty="0" smtClean="0">
              <a:solidFill>
                <a:schemeClr val="bg1"/>
              </a:solidFill>
            </a:endParaRPr>
          </a:p>
          <a:p>
            <a:pPr marL="285750" indent="-285750">
              <a:buFont typeface="Arial" panose="020B0604020202020204" pitchFamily="34" charset="0"/>
              <a:buChar char="•"/>
            </a:pPr>
            <a:r>
              <a:rPr lang="en-GB" sz="2400" dirty="0" smtClean="0">
                <a:solidFill>
                  <a:schemeClr val="bg1"/>
                </a:solidFill>
              </a:rPr>
              <a:t>Valuable and magical material</a:t>
            </a:r>
          </a:p>
          <a:p>
            <a:r>
              <a:rPr lang="en-GB" sz="2400" dirty="0">
                <a:solidFill>
                  <a:schemeClr val="bg1"/>
                </a:solidFill>
              </a:rPr>
              <a:t> </a:t>
            </a:r>
            <a:r>
              <a:rPr lang="en-GB" sz="2400" dirty="0" smtClean="0">
                <a:solidFill>
                  <a:schemeClr val="bg1"/>
                </a:solidFill>
              </a:rPr>
              <a:t>   (e.g. in Pliny)</a:t>
            </a:r>
          </a:p>
          <a:p>
            <a:pPr marL="285750" indent="-285750">
              <a:buFont typeface="Arial" panose="020B0604020202020204" pitchFamily="34" charset="0"/>
              <a:buChar char="•"/>
            </a:pPr>
            <a:endParaRPr lang="en-GB" sz="2400" dirty="0" smtClean="0">
              <a:solidFill>
                <a:schemeClr val="bg1"/>
              </a:solidFill>
            </a:endParaRPr>
          </a:p>
          <a:p>
            <a:endParaRPr lang="en-GB" sz="2400" dirty="0">
              <a:solidFill>
                <a:schemeClr val="bg1"/>
              </a:solidFill>
            </a:endParaRPr>
          </a:p>
        </p:txBody>
      </p:sp>
      <p:sp>
        <p:nvSpPr>
          <p:cNvPr id="8" name="TextBox 7"/>
          <p:cNvSpPr txBox="1"/>
          <p:nvPr/>
        </p:nvSpPr>
        <p:spPr>
          <a:xfrm>
            <a:off x="4932040" y="4581128"/>
            <a:ext cx="4014625" cy="1938992"/>
          </a:xfrm>
          <a:prstGeom prst="rect">
            <a:avLst/>
          </a:prstGeom>
          <a:noFill/>
        </p:spPr>
        <p:txBody>
          <a:bodyPr wrap="none" rtlCol="0">
            <a:spAutoFit/>
          </a:bodyPr>
          <a:lstStyle/>
          <a:p>
            <a:pPr marL="285750" indent="-285750">
              <a:buFont typeface="Arial" panose="020B0604020202020204" pitchFamily="34" charset="0"/>
              <a:buChar char="•"/>
            </a:pPr>
            <a:r>
              <a:rPr lang="en-GB" sz="2400" dirty="0" smtClean="0">
                <a:solidFill>
                  <a:schemeClr val="bg1"/>
                </a:solidFill>
              </a:rPr>
              <a:t>Carved in shape of Gladiator</a:t>
            </a:r>
          </a:p>
          <a:p>
            <a:r>
              <a:rPr lang="en-GB" sz="2400" dirty="0" smtClean="0">
                <a:solidFill>
                  <a:schemeClr val="bg1"/>
                </a:solidFill>
              </a:rPr>
              <a:t>    helmet</a:t>
            </a:r>
          </a:p>
          <a:p>
            <a:endParaRPr lang="en-GB" sz="2400" dirty="0">
              <a:solidFill>
                <a:schemeClr val="bg1"/>
              </a:solidFill>
            </a:endParaRPr>
          </a:p>
          <a:p>
            <a:pPr marL="342900" indent="-342900">
              <a:buFont typeface="Arial" panose="020B0604020202020204" pitchFamily="34" charset="0"/>
              <a:buChar char="•"/>
            </a:pPr>
            <a:r>
              <a:rPr lang="en-GB" sz="2400" dirty="0" smtClean="0">
                <a:solidFill>
                  <a:schemeClr val="bg1"/>
                </a:solidFill>
              </a:rPr>
              <a:t>Wear mark on perforation</a:t>
            </a:r>
          </a:p>
          <a:p>
            <a:endParaRPr lang="en-GB" sz="2400" dirty="0">
              <a:solidFill>
                <a:schemeClr val="bg1"/>
              </a:solidFill>
            </a:endParaRPr>
          </a:p>
        </p:txBody>
      </p:sp>
    </p:spTree>
    <p:extLst>
      <p:ext uri="{BB962C8B-B14F-4D97-AF65-F5344CB8AC3E}">
        <p14:creationId xmlns:p14="http://schemas.microsoft.com/office/powerpoint/2010/main" val="242808693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561" y="159518"/>
            <a:ext cx="9917093" cy="6049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1273" y="5857092"/>
            <a:ext cx="8773427" cy="1015663"/>
          </a:xfrm>
          <a:prstGeom prst="rect">
            <a:avLst/>
          </a:prstGeom>
          <a:noFill/>
        </p:spPr>
        <p:txBody>
          <a:bodyPr wrap="none" rtlCol="0">
            <a:spAutoFit/>
          </a:bodyPr>
          <a:lstStyle/>
          <a:p>
            <a:r>
              <a:rPr lang="en-GB" sz="2000" dirty="0" smtClean="0"/>
              <a:t>Statistical analysis of the makeup of pottery assemblages by vessel type / function </a:t>
            </a:r>
          </a:p>
          <a:p>
            <a:r>
              <a:rPr lang="en-GB" sz="2000" dirty="0" smtClean="0"/>
              <a:t>using Correspondence Analysis</a:t>
            </a:r>
          </a:p>
          <a:p>
            <a:r>
              <a:rPr lang="en-GB" sz="2000" dirty="0" smtClean="0"/>
              <a:t>Quantified by ‘rows’.</a:t>
            </a:r>
          </a:p>
        </p:txBody>
      </p:sp>
      <p:sp>
        <p:nvSpPr>
          <p:cNvPr id="11" name="TextBox 10"/>
          <p:cNvSpPr txBox="1"/>
          <p:nvPr/>
        </p:nvSpPr>
        <p:spPr>
          <a:xfrm>
            <a:off x="132022" y="980728"/>
            <a:ext cx="3332707" cy="646331"/>
          </a:xfrm>
          <a:prstGeom prst="rect">
            <a:avLst/>
          </a:prstGeom>
          <a:noFill/>
        </p:spPr>
        <p:txBody>
          <a:bodyPr wrap="none" rtlCol="0">
            <a:spAutoFit/>
          </a:bodyPr>
          <a:lstStyle/>
          <a:p>
            <a:r>
              <a:rPr lang="en-GB" dirty="0" smtClean="0">
                <a:solidFill>
                  <a:srgbClr val="FF0000"/>
                </a:solidFill>
              </a:rPr>
              <a:t>Amphora particularly common in</a:t>
            </a:r>
          </a:p>
          <a:p>
            <a:r>
              <a:rPr lang="en-GB" dirty="0" smtClean="0">
                <a:solidFill>
                  <a:srgbClr val="FF0000"/>
                </a:solidFill>
              </a:rPr>
              <a:t>the east near the Forum</a:t>
            </a:r>
            <a:endParaRPr lang="en-GB" dirty="0">
              <a:solidFill>
                <a:srgbClr val="FF0000"/>
              </a:solidFill>
            </a:endParaRPr>
          </a:p>
        </p:txBody>
      </p:sp>
      <p:sp>
        <p:nvSpPr>
          <p:cNvPr id="16" name="TextBox 15"/>
          <p:cNvSpPr txBox="1"/>
          <p:nvPr/>
        </p:nvSpPr>
        <p:spPr>
          <a:xfrm>
            <a:off x="467544" y="3801814"/>
            <a:ext cx="3157659" cy="923330"/>
          </a:xfrm>
          <a:prstGeom prst="rect">
            <a:avLst/>
          </a:prstGeom>
          <a:noFill/>
        </p:spPr>
        <p:txBody>
          <a:bodyPr wrap="none" rtlCol="0">
            <a:spAutoFit/>
          </a:bodyPr>
          <a:lstStyle/>
          <a:p>
            <a:r>
              <a:rPr lang="en-GB" dirty="0" smtClean="0">
                <a:solidFill>
                  <a:srgbClr val="0070C0"/>
                </a:solidFill>
              </a:rPr>
              <a:t>Jars forms most dominant</a:t>
            </a:r>
          </a:p>
          <a:p>
            <a:r>
              <a:rPr lang="en-GB" dirty="0" smtClean="0">
                <a:solidFill>
                  <a:srgbClr val="0070C0"/>
                </a:solidFill>
              </a:rPr>
              <a:t>in the west, probably reflecting </a:t>
            </a:r>
          </a:p>
          <a:p>
            <a:r>
              <a:rPr lang="en-GB" dirty="0" smtClean="0">
                <a:solidFill>
                  <a:srgbClr val="0070C0"/>
                </a:solidFill>
              </a:rPr>
              <a:t>Iron Age traditions </a:t>
            </a:r>
            <a:endParaRPr lang="en-GB" dirty="0">
              <a:solidFill>
                <a:srgbClr val="0070C0"/>
              </a:solidFill>
            </a:endParaRPr>
          </a:p>
        </p:txBody>
      </p:sp>
      <p:sp>
        <p:nvSpPr>
          <p:cNvPr id="2" name="TextBox 1"/>
          <p:cNvSpPr txBox="1"/>
          <p:nvPr/>
        </p:nvSpPr>
        <p:spPr>
          <a:xfrm>
            <a:off x="5656314" y="1211688"/>
            <a:ext cx="3487686" cy="1200329"/>
          </a:xfrm>
          <a:prstGeom prst="rect">
            <a:avLst/>
          </a:prstGeom>
          <a:noFill/>
        </p:spPr>
        <p:txBody>
          <a:bodyPr wrap="none" rtlCol="0">
            <a:spAutoFit/>
          </a:bodyPr>
          <a:lstStyle/>
          <a:p>
            <a:pPr algn="ctr"/>
            <a:r>
              <a:rPr lang="en-GB" dirty="0" smtClean="0">
                <a:solidFill>
                  <a:srgbClr val="7030A0"/>
                </a:solidFill>
              </a:rPr>
              <a:t>Walbrook area has</a:t>
            </a:r>
          </a:p>
          <a:p>
            <a:pPr algn="ctr"/>
            <a:r>
              <a:rPr lang="en-GB" dirty="0">
                <a:solidFill>
                  <a:srgbClr val="7030A0"/>
                </a:solidFill>
              </a:rPr>
              <a:t>l</a:t>
            </a:r>
            <a:r>
              <a:rPr lang="en-GB" dirty="0" smtClean="0">
                <a:solidFill>
                  <a:srgbClr val="7030A0"/>
                </a:solidFill>
              </a:rPr>
              <a:t>ower proportion of amphora</a:t>
            </a:r>
          </a:p>
          <a:p>
            <a:pPr algn="ctr"/>
            <a:r>
              <a:rPr lang="en-GB" dirty="0">
                <a:solidFill>
                  <a:srgbClr val="7030A0"/>
                </a:solidFill>
              </a:rPr>
              <a:t>b</a:t>
            </a:r>
            <a:r>
              <a:rPr lang="en-GB" dirty="0" smtClean="0">
                <a:solidFill>
                  <a:srgbClr val="7030A0"/>
                </a:solidFill>
              </a:rPr>
              <a:t>ut plenty of imported continental </a:t>
            </a:r>
          </a:p>
          <a:p>
            <a:pPr algn="ctr"/>
            <a:r>
              <a:rPr lang="en-GB" dirty="0" err="1" smtClean="0">
                <a:solidFill>
                  <a:srgbClr val="7030A0"/>
                </a:solidFill>
              </a:rPr>
              <a:t>tablewares</a:t>
            </a:r>
            <a:endParaRPr lang="en-GB" dirty="0">
              <a:solidFill>
                <a:srgbClr val="7030A0"/>
              </a:solidFill>
            </a:endParaRPr>
          </a:p>
        </p:txBody>
      </p:sp>
      <p:sp>
        <p:nvSpPr>
          <p:cNvPr id="3" name="TextBox 2"/>
          <p:cNvSpPr txBox="1"/>
          <p:nvPr/>
        </p:nvSpPr>
        <p:spPr>
          <a:xfrm>
            <a:off x="1475656" y="159518"/>
            <a:ext cx="1656184" cy="523220"/>
          </a:xfrm>
          <a:prstGeom prst="rect">
            <a:avLst/>
          </a:prstGeom>
          <a:noFill/>
        </p:spPr>
        <p:txBody>
          <a:bodyPr wrap="square" numCol="1" rtlCol="0">
            <a:spAutoFit/>
          </a:bodyPr>
          <a:lstStyle/>
          <a:p>
            <a:pPr fontAlgn="auto">
              <a:spcBef>
                <a:spcPts val="0"/>
              </a:spcBef>
              <a:spcAft>
                <a:spcPts val="0"/>
              </a:spcAft>
            </a:pPr>
            <a:r>
              <a:rPr lang="en-GB" sz="2800" dirty="0" smtClean="0">
                <a:latin typeface="+mn-lt"/>
                <a:cs typeface="+mn-cs"/>
              </a:rPr>
              <a:t>Amphora</a:t>
            </a:r>
            <a:endParaRPr lang="en-GB" sz="2800" dirty="0">
              <a:latin typeface="+mn-lt"/>
              <a:cs typeface="+mn-cs"/>
            </a:endParaRPr>
          </a:p>
        </p:txBody>
      </p:sp>
      <p:sp>
        <p:nvSpPr>
          <p:cNvPr id="12" name="TextBox 11"/>
          <p:cNvSpPr txBox="1"/>
          <p:nvPr/>
        </p:nvSpPr>
        <p:spPr>
          <a:xfrm>
            <a:off x="-127493" y="4758897"/>
            <a:ext cx="2659110" cy="954107"/>
          </a:xfrm>
          <a:prstGeom prst="rect">
            <a:avLst/>
          </a:prstGeom>
          <a:noFill/>
        </p:spPr>
        <p:txBody>
          <a:bodyPr wrap="square" numCol="1" rtlCol="0">
            <a:spAutoFit/>
          </a:bodyPr>
          <a:lstStyle/>
          <a:p>
            <a:pPr fontAlgn="auto">
              <a:spcBef>
                <a:spcPts val="0"/>
              </a:spcBef>
              <a:spcAft>
                <a:spcPts val="0"/>
              </a:spcAft>
            </a:pPr>
            <a:r>
              <a:rPr lang="en-GB" sz="2800" dirty="0" smtClean="0">
                <a:latin typeface="+mn-lt"/>
                <a:cs typeface="+mn-cs"/>
              </a:rPr>
              <a:t>Kitchen / Cooking pots</a:t>
            </a:r>
            <a:endParaRPr lang="en-GB" sz="2800" dirty="0">
              <a:latin typeface="+mn-lt"/>
              <a:cs typeface="+mn-cs"/>
            </a:endParaRPr>
          </a:p>
        </p:txBody>
      </p:sp>
      <p:sp>
        <p:nvSpPr>
          <p:cNvPr id="13" name="TextBox 12"/>
          <p:cNvSpPr txBox="1"/>
          <p:nvPr/>
        </p:nvSpPr>
        <p:spPr>
          <a:xfrm>
            <a:off x="4695055" y="1969676"/>
            <a:ext cx="1329555" cy="523220"/>
          </a:xfrm>
          <a:prstGeom prst="rect">
            <a:avLst/>
          </a:prstGeom>
          <a:noFill/>
        </p:spPr>
        <p:txBody>
          <a:bodyPr wrap="square" numCol="1" rtlCol="0">
            <a:spAutoFit/>
          </a:bodyPr>
          <a:lstStyle/>
          <a:p>
            <a:pPr fontAlgn="auto">
              <a:spcBef>
                <a:spcPts val="0"/>
              </a:spcBef>
              <a:spcAft>
                <a:spcPts val="0"/>
              </a:spcAft>
            </a:pPr>
            <a:r>
              <a:rPr lang="en-GB" sz="2800" dirty="0" smtClean="0"/>
              <a:t>Storage</a:t>
            </a:r>
            <a:endParaRPr lang="en-GB" sz="2800" dirty="0">
              <a:latin typeface="+mn-lt"/>
              <a:cs typeface="+mn-cs"/>
            </a:endParaRPr>
          </a:p>
        </p:txBody>
      </p:sp>
      <p:sp>
        <p:nvSpPr>
          <p:cNvPr id="14" name="TextBox 13"/>
          <p:cNvSpPr txBox="1"/>
          <p:nvPr/>
        </p:nvSpPr>
        <p:spPr>
          <a:xfrm>
            <a:off x="4442821" y="2492896"/>
            <a:ext cx="1329555" cy="523220"/>
          </a:xfrm>
          <a:prstGeom prst="rect">
            <a:avLst/>
          </a:prstGeom>
          <a:noFill/>
        </p:spPr>
        <p:txBody>
          <a:bodyPr wrap="square" numCol="1" rtlCol="0">
            <a:spAutoFit/>
          </a:bodyPr>
          <a:lstStyle/>
          <a:p>
            <a:pPr fontAlgn="auto">
              <a:spcBef>
                <a:spcPts val="0"/>
              </a:spcBef>
              <a:spcAft>
                <a:spcPts val="0"/>
              </a:spcAft>
            </a:pPr>
            <a:r>
              <a:rPr lang="en-GB" sz="2800" dirty="0" smtClean="0"/>
              <a:t>Flagons</a:t>
            </a:r>
            <a:endParaRPr lang="en-GB" sz="2800" dirty="0">
              <a:latin typeface="+mn-lt"/>
              <a:cs typeface="+mn-cs"/>
            </a:endParaRPr>
          </a:p>
        </p:txBody>
      </p:sp>
      <p:sp>
        <p:nvSpPr>
          <p:cNvPr id="15" name="TextBox 14"/>
          <p:cNvSpPr txBox="1"/>
          <p:nvPr/>
        </p:nvSpPr>
        <p:spPr>
          <a:xfrm>
            <a:off x="5903356" y="2868966"/>
            <a:ext cx="1708181" cy="523220"/>
          </a:xfrm>
          <a:prstGeom prst="rect">
            <a:avLst/>
          </a:prstGeom>
          <a:noFill/>
        </p:spPr>
        <p:txBody>
          <a:bodyPr wrap="square" numCol="1" rtlCol="0">
            <a:spAutoFit/>
          </a:bodyPr>
          <a:lstStyle/>
          <a:p>
            <a:pPr fontAlgn="auto">
              <a:spcBef>
                <a:spcPts val="0"/>
              </a:spcBef>
              <a:spcAft>
                <a:spcPts val="0"/>
              </a:spcAft>
            </a:pPr>
            <a:r>
              <a:rPr lang="en-GB" sz="2800" dirty="0" smtClean="0"/>
              <a:t>Drinking</a:t>
            </a:r>
            <a:endParaRPr lang="en-GB" sz="2800" dirty="0">
              <a:latin typeface="+mn-lt"/>
              <a:cs typeface="+mn-cs"/>
            </a:endParaRPr>
          </a:p>
        </p:txBody>
      </p:sp>
      <p:sp>
        <p:nvSpPr>
          <p:cNvPr id="17" name="TextBox 16"/>
          <p:cNvSpPr txBox="1"/>
          <p:nvPr/>
        </p:nvSpPr>
        <p:spPr>
          <a:xfrm>
            <a:off x="8124167" y="2663091"/>
            <a:ext cx="1708181" cy="523220"/>
          </a:xfrm>
          <a:prstGeom prst="rect">
            <a:avLst/>
          </a:prstGeom>
          <a:noFill/>
        </p:spPr>
        <p:txBody>
          <a:bodyPr wrap="square" numCol="1" rtlCol="0">
            <a:spAutoFit/>
          </a:bodyPr>
          <a:lstStyle/>
          <a:p>
            <a:pPr fontAlgn="auto">
              <a:spcBef>
                <a:spcPts val="0"/>
              </a:spcBef>
              <a:spcAft>
                <a:spcPts val="0"/>
              </a:spcAft>
            </a:pPr>
            <a:r>
              <a:rPr lang="en-GB" sz="2800" dirty="0" smtClean="0"/>
              <a:t>Table</a:t>
            </a:r>
            <a:endParaRPr lang="en-GB" sz="2800" dirty="0">
              <a:latin typeface="+mn-lt"/>
              <a:cs typeface="+mn-cs"/>
            </a:endParaRPr>
          </a:p>
        </p:txBody>
      </p:sp>
      <p:sp>
        <p:nvSpPr>
          <p:cNvPr id="18" name="TextBox 17"/>
          <p:cNvSpPr txBox="1"/>
          <p:nvPr/>
        </p:nvSpPr>
        <p:spPr>
          <a:xfrm>
            <a:off x="7297103" y="3468507"/>
            <a:ext cx="1708181" cy="954107"/>
          </a:xfrm>
          <a:prstGeom prst="rect">
            <a:avLst/>
          </a:prstGeom>
          <a:noFill/>
        </p:spPr>
        <p:txBody>
          <a:bodyPr wrap="square" numCol="1" rtlCol="0">
            <a:spAutoFit/>
          </a:bodyPr>
          <a:lstStyle/>
          <a:p>
            <a:pPr fontAlgn="auto">
              <a:spcBef>
                <a:spcPts val="0"/>
              </a:spcBef>
              <a:spcAft>
                <a:spcPts val="0"/>
              </a:spcAft>
            </a:pPr>
            <a:r>
              <a:rPr lang="en-GB" sz="2800" dirty="0" smtClean="0"/>
              <a:t>Kitchen / Table</a:t>
            </a:r>
            <a:endParaRPr lang="en-GB" sz="2800" dirty="0">
              <a:latin typeface="+mn-lt"/>
              <a:cs typeface="+mn-cs"/>
            </a:endParaRPr>
          </a:p>
        </p:txBody>
      </p:sp>
    </p:spTree>
    <p:extLst>
      <p:ext uri="{BB962C8B-B14F-4D97-AF65-F5344CB8AC3E}">
        <p14:creationId xmlns:p14="http://schemas.microsoft.com/office/powerpoint/2010/main" val="2068900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25114"/>
            <a:ext cx="8865120" cy="6534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499992" y="4437112"/>
            <a:ext cx="4158192" cy="1200329"/>
          </a:xfrm>
          <a:prstGeom prst="rect">
            <a:avLst/>
          </a:prstGeom>
          <a:noFill/>
        </p:spPr>
        <p:txBody>
          <a:bodyPr wrap="square" rtlCol="0">
            <a:spAutoFit/>
          </a:bodyPr>
          <a:lstStyle/>
          <a:p>
            <a:r>
              <a:rPr lang="en-GB" dirty="0" smtClean="0">
                <a:solidFill>
                  <a:prstClr val="black"/>
                </a:solidFill>
              </a:rPr>
              <a:t>Statistical analysis of a sample of 1</a:t>
            </a:r>
            <a:r>
              <a:rPr lang="en-GB" baseline="30000" dirty="0" smtClean="0">
                <a:solidFill>
                  <a:prstClr val="black"/>
                </a:solidFill>
              </a:rPr>
              <a:t>st</a:t>
            </a:r>
            <a:r>
              <a:rPr lang="en-GB" dirty="0" smtClean="0">
                <a:solidFill>
                  <a:prstClr val="black"/>
                </a:solidFill>
              </a:rPr>
              <a:t> century brooches from MOLA </a:t>
            </a:r>
            <a:r>
              <a:rPr lang="en-GB" dirty="0">
                <a:solidFill>
                  <a:prstClr val="black"/>
                </a:solidFill>
              </a:rPr>
              <a:t>sites using Correspondence </a:t>
            </a:r>
            <a:r>
              <a:rPr lang="en-GB" dirty="0" smtClean="0">
                <a:solidFill>
                  <a:prstClr val="black"/>
                </a:solidFill>
              </a:rPr>
              <a:t>Analysis, sites divided into four broadly defined zones</a:t>
            </a:r>
          </a:p>
        </p:txBody>
      </p:sp>
      <p:sp>
        <p:nvSpPr>
          <p:cNvPr id="5" name="TextBox 4"/>
          <p:cNvSpPr txBox="1"/>
          <p:nvPr/>
        </p:nvSpPr>
        <p:spPr>
          <a:xfrm>
            <a:off x="104757" y="5930986"/>
            <a:ext cx="4752528" cy="1200329"/>
          </a:xfrm>
          <a:prstGeom prst="rect">
            <a:avLst/>
          </a:prstGeom>
          <a:noFill/>
        </p:spPr>
        <p:txBody>
          <a:bodyPr wrap="square" rtlCol="0">
            <a:spAutoFit/>
          </a:bodyPr>
          <a:lstStyle/>
          <a:p>
            <a:r>
              <a:rPr lang="en-GB" dirty="0" smtClean="0">
                <a:solidFill>
                  <a:prstClr val="black"/>
                </a:solidFill>
              </a:rPr>
              <a:t>Key to main </a:t>
            </a:r>
          </a:p>
          <a:p>
            <a:r>
              <a:rPr lang="en-GB" dirty="0" smtClean="0">
                <a:solidFill>
                  <a:prstClr val="black"/>
                </a:solidFill>
              </a:rPr>
              <a:t>source areas of type</a:t>
            </a:r>
          </a:p>
          <a:p>
            <a:r>
              <a:rPr lang="en-GB" b="1" dirty="0" smtClean="0">
                <a:solidFill>
                  <a:srgbClr val="0033CC"/>
                </a:solidFill>
              </a:rPr>
              <a:t>SE British;        </a:t>
            </a:r>
            <a:r>
              <a:rPr lang="en-GB" b="1" dirty="0" smtClean="0">
                <a:solidFill>
                  <a:srgbClr val="33CCFF"/>
                </a:solidFill>
              </a:rPr>
              <a:t>Other British;          </a:t>
            </a:r>
            <a:r>
              <a:rPr lang="en-GB" b="1" dirty="0" smtClean="0">
                <a:solidFill>
                  <a:srgbClr val="FF0000"/>
                </a:solidFill>
              </a:rPr>
              <a:t>Continental</a:t>
            </a:r>
          </a:p>
          <a:p>
            <a:endParaRPr lang="en-GB" dirty="0">
              <a:solidFill>
                <a:prstClr val="black"/>
              </a:solidFill>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9414" y="594907"/>
            <a:ext cx="900576" cy="74303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06951" y="310657"/>
            <a:ext cx="1008112" cy="71885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64088" y="1088433"/>
            <a:ext cx="975149" cy="104442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32240" y="437042"/>
            <a:ext cx="1097033" cy="105876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92280" y="2805401"/>
            <a:ext cx="1035660" cy="64766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95736" y="2487911"/>
            <a:ext cx="1210693" cy="139269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221"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16972" y="2540124"/>
            <a:ext cx="1167196" cy="132092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222"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427984" y="-61484"/>
            <a:ext cx="1036914" cy="89819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247333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5" y="0"/>
            <a:ext cx="9140435" cy="5941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1" y="5910959"/>
            <a:ext cx="8678517" cy="947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r>
              <a:rPr lang="en-GB" altLang="en-US" sz="1800" dirty="0" smtClean="0"/>
              <a:t>Preliminary distribution plot of key Later Roman brooch types and Late Roman belt fittings based on MOLA data and other finds known to the author </a:t>
            </a:r>
          </a:p>
          <a:p>
            <a:r>
              <a:rPr lang="en-GB" altLang="en-US" sz="1800" dirty="0" smtClean="0"/>
              <a:t>(data on Museum of London core collection brooches added courtesy Frank Pemberton)</a:t>
            </a:r>
          </a:p>
        </p:txBody>
      </p:sp>
      <p:sp>
        <p:nvSpPr>
          <p:cNvPr id="2" name="TextBox 1"/>
          <p:cNvSpPr txBox="1"/>
          <p:nvPr/>
        </p:nvSpPr>
        <p:spPr>
          <a:xfrm>
            <a:off x="64415" y="14420"/>
            <a:ext cx="5976664" cy="954107"/>
          </a:xfrm>
          <a:prstGeom prst="rect">
            <a:avLst/>
          </a:prstGeom>
          <a:noFill/>
        </p:spPr>
        <p:txBody>
          <a:bodyPr wrap="square" rtlCol="0">
            <a:spAutoFit/>
          </a:bodyPr>
          <a:lstStyle/>
          <a:p>
            <a:r>
              <a:rPr lang="en-GB" sz="2800" b="1" dirty="0" smtClean="0"/>
              <a:t>?Military garb and symbols of authority</a:t>
            </a:r>
            <a:endParaRPr lang="en-GB" sz="2800" b="1" dirty="0"/>
          </a:p>
        </p:txBody>
      </p:sp>
      <p:sp>
        <p:nvSpPr>
          <p:cNvPr id="9" name="Multiply 8"/>
          <p:cNvSpPr/>
          <p:nvPr/>
        </p:nvSpPr>
        <p:spPr>
          <a:xfrm>
            <a:off x="7308304" y="2276872"/>
            <a:ext cx="216024" cy="216024"/>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Multiply 9"/>
          <p:cNvSpPr/>
          <p:nvPr/>
        </p:nvSpPr>
        <p:spPr>
          <a:xfrm>
            <a:off x="4208180" y="2438179"/>
            <a:ext cx="216024" cy="216024"/>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Multiply 10"/>
          <p:cNvSpPr/>
          <p:nvPr/>
        </p:nvSpPr>
        <p:spPr>
          <a:xfrm>
            <a:off x="6123513" y="248580"/>
            <a:ext cx="216024" cy="216024"/>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Multiply 12"/>
          <p:cNvSpPr/>
          <p:nvPr/>
        </p:nvSpPr>
        <p:spPr>
          <a:xfrm>
            <a:off x="2685344" y="1582801"/>
            <a:ext cx="216024" cy="216024"/>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http://lowres-picturecabinet.com.s3-eu-west-1.amazonaws.com/29/main/4/790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3945604"/>
            <a:ext cx="1197890" cy="17864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9" descr="7917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9537" y="3945604"/>
            <a:ext cx="2724150" cy="1819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 name="Multiply 11"/>
          <p:cNvSpPr/>
          <p:nvPr/>
        </p:nvSpPr>
        <p:spPr>
          <a:xfrm>
            <a:off x="8460432" y="5229200"/>
            <a:ext cx="436168" cy="419358"/>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1796" y="1196752"/>
            <a:ext cx="114300" cy="142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51520" y="1690813"/>
            <a:ext cx="1080120" cy="173818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544" y="1872297"/>
            <a:ext cx="619125" cy="1347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a:xfrm>
            <a:off x="978657" y="3122925"/>
            <a:ext cx="216024" cy="194320"/>
          </a:xfrm>
          <a:prstGeom prst="ellipse">
            <a:avLst/>
          </a:prstGeom>
          <a:solidFill>
            <a:srgbClr val="00B0F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467544" y="4221088"/>
            <a:ext cx="216024" cy="194320"/>
          </a:xfrm>
          <a:prstGeom prst="ellipse">
            <a:avLst/>
          </a:prstGeom>
          <a:solidFill>
            <a:schemeClr val="accent2">
              <a:lumMod val="40000"/>
              <a:lumOff val="60000"/>
            </a:schemeClr>
          </a:solidFill>
          <a:ln>
            <a:solidFill>
              <a:srgbClr val="F66E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787697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944" y="202964"/>
            <a:ext cx="4283075" cy="382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88640"/>
            <a:ext cx="3671888" cy="391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TextBox 4"/>
          <p:cNvSpPr txBox="1">
            <a:spLocks noChangeArrowheads="1"/>
          </p:cNvSpPr>
          <p:nvPr/>
        </p:nvSpPr>
        <p:spPr bwMode="auto">
          <a:xfrm>
            <a:off x="179512" y="4103905"/>
            <a:ext cx="21701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GB" altLang="en-US" dirty="0"/>
              <a:t>1</a:t>
            </a:r>
            <a:r>
              <a:rPr lang="en-GB" altLang="en-US" baseline="30000" dirty="0"/>
              <a:t>st</a:t>
            </a:r>
            <a:r>
              <a:rPr lang="en-GB" altLang="en-US" dirty="0"/>
              <a:t> and 2</a:t>
            </a:r>
            <a:r>
              <a:rPr lang="en-GB" altLang="en-US" baseline="30000" dirty="0"/>
              <a:t>nd</a:t>
            </a:r>
            <a:r>
              <a:rPr lang="en-GB" altLang="en-US" dirty="0"/>
              <a:t> C contexts</a:t>
            </a:r>
          </a:p>
        </p:txBody>
      </p:sp>
      <p:sp>
        <p:nvSpPr>
          <p:cNvPr id="50181" name="TextBox 5"/>
          <p:cNvSpPr txBox="1">
            <a:spLocks noChangeArrowheads="1"/>
          </p:cNvSpPr>
          <p:nvPr/>
        </p:nvSpPr>
        <p:spPr bwMode="auto">
          <a:xfrm>
            <a:off x="4067944" y="4041050"/>
            <a:ext cx="21605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GB" altLang="en-US" dirty="0"/>
              <a:t>3</a:t>
            </a:r>
            <a:r>
              <a:rPr lang="en-GB" altLang="en-US" baseline="30000" dirty="0"/>
              <a:t>rd</a:t>
            </a:r>
            <a:r>
              <a:rPr lang="en-GB" altLang="en-US" dirty="0"/>
              <a:t> and 4</a:t>
            </a:r>
            <a:r>
              <a:rPr lang="en-GB" altLang="en-US" baseline="30000" dirty="0"/>
              <a:t>th</a:t>
            </a:r>
            <a:r>
              <a:rPr lang="en-GB" altLang="en-US" dirty="0"/>
              <a:t> C contexts</a:t>
            </a:r>
          </a:p>
        </p:txBody>
      </p:sp>
      <p:sp>
        <p:nvSpPr>
          <p:cNvPr id="50182" name="TextBox 9"/>
          <p:cNvSpPr txBox="1">
            <a:spLocks noChangeArrowheads="1"/>
          </p:cNvSpPr>
          <p:nvPr/>
        </p:nvSpPr>
        <p:spPr bwMode="auto">
          <a:xfrm>
            <a:off x="141631" y="4611231"/>
            <a:ext cx="603535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GB" altLang="en-US" sz="2000" dirty="0" smtClean="0"/>
              <a:t>Preliminary plot of metalworking as </a:t>
            </a:r>
            <a:r>
              <a:rPr lang="en-GB" altLang="en-US" sz="2000" dirty="0"/>
              <a:t>seen through </a:t>
            </a:r>
            <a:r>
              <a:rPr lang="en-GB" altLang="en-US" sz="2000" dirty="0" smtClean="0"/>
              <a:t>the distribution of crucibles. Perhaps indicating a change in the organisation of production over time</a:t>
            </a:r>
            <a:endParaRPr lang="en-GB" altLang="en-US" sz="2000" dirty="0"/>
          </a:p>
          <a:p>
            <a:pPr eaLnBrk="1" hangingPunct="1"/>
            <a:endParaRPr lang="en-GB" altLang="en-US" sz="2000" dirty="0"/>
          </a:p>
          <a:p>
            <a:pPr eaLnBrk="1" hangingPunct="1"/>
            <a:r>
              <a:rPr lang="en-GB" altLang="en-US" sz="2000" dirty="0" smtClean="0"/>
              <a:t>Evidence for later Roman metalworking in Southwark published as Hammer 2003</a:t>
            </a:r>
            <a:endParaRPr lang="en-GB" altLang="en-US" sz="2000" dirty="0"/>
          </a:p>
        </p:txBody>
      </p:sp>
      <p:pic>
        <p:nvPicPr>
          <p:cNvPr id="1026" name="Picture 2" descr="Industry in North-west Roman Southwark"/>
          <p:cNvPicPr>
            <a:picLocks noChangeAspect="1" noChangeArrowheads="1"/>
          </p:cNvPicPr>
          <p:nvPr/>
        </p:nvPicPr>
        <p:blipFill rotWithShape="1">
          <a:blip r:embed="rId4">
            <a:extLst>
              <a:ext uri="{28A0092B-C50C-407E-A947-70E740481C1C}">
                <a14:useLocalDpi xmlns:a14="http://schemas.microsoft.com/office/drawing/2010/main" val="0"/>
              </a:ext>
            </a:extLst>
          </a:blip>
          <a:srcRect l="15015" r="15608"/>
          <a:stretch/>
        </p:blipFill>
        <p:spPr bwMode="auto">
          <a:xfrm>
            <a:off x="6876257" y="3717032"/>
            <a:ext cx="1656184" cy="23872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20" y="2984913"/>
            <a:ext cx="1547217" cy="104392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60290803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5637" y="1268760"/>
            <a:ext cx="3176066" cy="2277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4199137"/>
            <a:ext cx="4004158" cy="2416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5795" y="3700724"/>
            <a:ext cx="2319684" cy="2171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855" y="260648"/>
            <a:ext cx="1888254" cy="3116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0" y="5661248"/>
            <a:ext cx="3995936" cy="954107"/>
          </a:xfrm>
          <a:prstGeom prst="rect">
            <a:avLst/>
          </a:prstGeom>
          <a:solidFill>
            <a:schemeClr val="bg1"/>
          </a:solidFill>
        </p:spPr>
        <p:txBody>
          <a:bodyPr wrap="square" numCol="1" rtlCol="0">
            <a:spAutoFit/>
          </a:bodyPr>
          <a:lstStyle/>
          <a:p>
            <a:pPr fontAlgn="auto">
              <a:spcBef>
                <a:spcPts val="0"/>
              </a:spcBef>
              <a:spcAft>
                <a:spcPts val="0"/>
              </a:spcAft>
            </a:pPr>
            <a:r>
              <a:rPr lang="en-GB" sz="2800" dirty="0" smtClean="0">
                <a:latin typeface="+mn-lt"/>
                <a:cs typeface="+mn-cs"/>
              </a:rPr>
              <a:t>Glass working waste from </a:t>
            </a:r>
          </a:p>
          <a:p>
            <a:pPr fontAlgn="auto">
              <a:spcBef>
                <a:spcPts val="0"/>
              </a:spcBef>
              <a:spcAft>
                <a:spcPts val="0"/>
              </a:spcAft>
            </a:pPr>
            <a:r>
              <a:rPr lang="en-GB" sz="2800" dirty="0" err="1" smtClean="0">
                <a:latin typeface="+mn-lt"/>
                <a:cs typeface="+mn-cs"/>
              </a:rPr>
              <a:t>Basinghall</a:t>
            </a:r>
            <a:r>
              <a:rPr lang="en-GB" sz="2800" dirty="0" smtClean="0">
                <a:latin typeface="+mn-lt"/>
                <a:cs typeface="+mn-cs"/>
              </a:rPr>
              <a:t> Street</a:t>
            </a:r>
            <a:endParaRPr lang="en-GB" sz="2800" dirty="0">
              <a:latin typeface="+mn-lt"/>
              <a:cs typeface="+mn-cs"/>
            </a:endParaRPr>
          </a:p>
        </p:txBody>
      </p:sp>
      <p:pic>
        <p:nvPicPr>
          <p:cNvPr id="7" name="Picture 2" descr="http://ecx.images-amazon.com/images/I/51NEnS6gFYL._SY496_BO1,204,203,200_.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5909" y="127697"/>
            <a:ext cx="2924038" cy="291234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6207" y="1484020"/>
            <a:ext cx="1420710" cy="923330"/>
          </a:xfrm>
          <a:prstGeom prst="rect">
            <a:avLst/>
          </a:prstGeom>
          <a:noFill/>
        </p:spPr>
        <p:txBody>
          <a:bodyPr wrap="square" numCol="1" rtlCol="0">
            <a:spAutoFit/>
          </a:bodyPr>
          <a:lstStyle/>
          <a:p>
            <a:pPr fontAlgn="auto">
              <a:spcBef>
                <a:spcPts val="0"/>
              </a:spcBef>
              <a:spcAft>
                <a:spcPts val="0"/>
              </a:spcAft>
            </a:pPr>
            <a:r>
              <a:rPr lang="en-GB" dirty="0" smtClean="0">
                <a:latin typeface="+mn-lt"/>
                <a:cs typeface="+mn-cs"/>
              </a:rPr>
              <a:t>Moils from blowing </a:t>
            </a:r>
          </a:p>
          <a:p>
            <a:pPr fontAlgn="auto">
              <a:spcBef>
                <a:spcPts val="0"/>
              </a:spcBef>
              <a:spcAft>
                <a:spcPts val="0"/>
              </a:spcAft>
            </a:pPr>
            <a:r>
              <a:rPr lang="en-GB" dirty="0" smtClean="0">
                <a:latin typeface="+mn-lt"/>
                <a:cs typeface="+mn-cs"/>
              </a:rPr>
              <a:t>iron</a:t>
            </a:r>
            <a:endParaRPr lang="en-GB" dirty="0">
              <a:latin typeface="+mn-lt"/>
              <a:cs typeface="+mn-cs"/>
            </a:endParaRPr>
          </a:p>
        </p:txBody>
      </p:sp>
      <p:sp>
        <p:nvSpPr>
          <p:cNvPr id="4" name="TextBox 3"/>
          <p:cNvSpPr txBox="1"/>
          <p:nvPr/>
        </p:nvSpPr>
        <p:spPr>
          <a:xfrm>
            <a:off x="7740352" y="4077072"/>
            <a:ext cx="1329595" cy="369332"/>
          </a:xfrm>
          <a:prstGeom prst="rect">
            <a:avLst/>
          </a:prstGeom>
          <a:noFill/>
        </p:spPr>
        <p:txBody>
          <a:bodyPr wrap="none" numCol="1" rtlCol="0">
            <a:spAutoFit/>
          </a:bodyPr>
          <a:lstStyle/>
          <a:p>
            <a:pPr fontAlgn="auto">
              <a:spcBef>
                <a:spcPts val="0"/>
              </a:spcBef>
              <a:spcAft>
                <a:spcPts val="0"/>
              </a:spcAft>
            </a:pPr>
            <a:r>
              <a:rPr lang="en-GB" dirty="0" smtClean="0">
                <a:latin typeface="+mn-lt"/>
                <a:cs typeface="+mn-cs"/>
              </a:rPr>
              <a:t>Cullet dump</a:t>
            </a:r>
            <a:endParaRPr lang="en-GB" dirty="0">
              <a:latin typeface="+mn-lt"/>
              <a:cs typeface="+mn-cs"/>
            </a:endParaRPr>
          </a:p>
        </p:txBody>
      </p:sp>
    </p:spTree>
    <p:extLst>
      <p:ext uri="{BB962C8B-B14F-4D97-AF65-F5344CB8AC3E}">
        <p14:creationId xmlns:p14="http://schemas.microsoft.com/office/powerpoint/2010/main" val="5923114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 y="95250"/>
            <a:ext cx="7101828" cy="5277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7118531" y="139460"/>
            <a:ext cx="2357313" cy="3693319"/>
          </a:xfrm>
          <a:prstGeom prst="rect">
            <a:avLst/>
          </a:prstGeom>
          <a:noFill/>
        </p:spPr>
        <p:txBody>
          <a:bodyPr wrap="square" numCol="1">
            <a:spAutoFit/>
          </a:bodyPr>
          <a:lstStyle/>
          <a:p>
            <a:pPr marL="285750" indent="-285750" fontAlgn="auto">
              <a:spcBef>
                <a:spcPts val="0"/>
              </a:spcBef>
              <a:spcAft>
                <a:spcPts val="0"/>
              </a:spcAft>
              <a:buFont typeface="Arial" panose="020B0604020202020204" pitchFamily="34" charset="0"/>
              <a:buChar char="•"/>
              <a:defRPr/>
            </a:pPr>
            <a:r>
              <a:rPr lang="en-GB" dirty="0">
                <a:latin typeface="+mn-lt"/>
                <a:cs typeface="+mn-cs"/>
              </a:rPr>
              <a:t>Yellow and </a:t>
            </a:r>
            <a:r>
              <a:rPr lang="en-GB" dirty="0"/>
              <a:t>l</a:t>
            </a:r>
            <a:r>
              <a:rPr lang="en-GB" dirty="0" smtClean="0">
                <a:latin typeface="+mn-lt"/>
                <a:cs typeface="+mn-cs"/>
              </a:rPr>
              <a:t>ight </a:t>
            </a:r>
            <a:r>
              <a:rPr lang="en-GB" dirty="0" smtClean="0">
                <a:solidFill>
                  <a:srgbClr val="00B0F0"/>
                </a:solidFill>
                <a:latin typeface="+mn-lt"/>
                <a:cs typeface="+mn-cs"/>
              </a:rPr>
              <a:t>blue</a:t>
            </a:r>
            <a:r>
              <a:rPr lang="en-GB" dirty="0">
                <a:latin typeface="+mn-lt"/>
                <a:cs typeface="+mn-cs"/>
              </a:rPr>
              <a:t>: </a:t>
            </a:r>
            <a:r>
              <a:rPr lang="en-GB" dirty="0" smtClean="0">
                <a:latin typeface="+mn-lt"/>
                <a:cs typeface="+mn-cs"/>
              </a:rPr>
              <a:t>pre AD 70</a:t>
            </a:r>
            <a:endParaRPr lang="en-GB" dirty="0"/>
          </a:p>
          <a:p>
            <a:pPr marL="285750" indent="-285750" fontAlgn="auto">
              <a:spcBef>
                <a:spcPts val="0"/>
              </a:spcBef>
              <a:spcAft>
                <a:spcPts val="0"/>
              </a:spcAft>
              <a:buFont typeface="Arial" panose="020B0604020202020204" pitchFamily="34" charset="0"/>
              <a:buChar char="•"/>
              <a:defRPr/>
            </a:pPr>
            <a:r>
              <a:rPr lang="en-GB" dirty="0" smtClean="0">
                <a:solidFill>
                  <a:srgbClr val="00B050"/>
                </a:solidFill>
                <a:latin typeface="+mn-lt"/>
                <a:cs typeface="+mn-cs"/>
              </a:rPr>
              <a:t>Green</a:t>
            </a:r>
            <a:r>
              <a:rPr lang="en-GB" dirty="0" smtClean="0">
                <a:latin typeface="+mn-lt"/>
                <a:cs typeface="+mn-cs"/>
              </a:rPr>
              <a:t> </a:t>
            </a:r>
          </a:p>
          <a:p>
            <a:pPr fontAlgn="auto">
              <a:spcBef>
                <a:spcPts val="0"/>
              </a:spcBef>
              <a:spcAft>
                <a:spcPts val="0"/>
              </a:spcAft>
              <a:defRPr/>
            </a:pPr>
            <a:r>
              <a:rPr lang="en-GB" dirty="0"/>
              <a:t> </a:t>
            </a:r>
            <a:r>
              <a:rPr lang="en-GB" dirty="0" smtClean="0"/>
              <a:t>     </a:t>
            </a:r>
            <a:r>
              <a:rPr lang="en-GB" dirty="0" smtClean="0">
                <a:latin typeface="+mn-lt"/>
                <a:cs typeface="+mn-cs"/>
              </a:rPr>
              <a:t>Late </a:t>
            </a:r>
            <a:r>
              <a:rPr lang="en-GB" dirty="0">
                <a:latin typeface="+mn-lt"/>
                <a:cs typeface="+mn-cs"/>
              </a:rPr>
              <a:t>1</a:t>
            </a:r>
            <a:r>
              <a:rPr lang="en-GB" baseline="30000" dirty="0">
                <a:latin typeface="+mn-lt"/>
                <a:cs typeface="+mn-cs"/>
              </a:rPr>
              <a:t>st</a:t>
            </a:r>
            <a:r>
              <a:rPr lang="en-GB" dirty="0">
                <a:latin typeface="+mn-lt"/>
                <a:cs typeface="+mn-cs"/>
              </a:rPr>
              <a:t> </a:t>
            </a:r>
            <a:r>
              <a:rPr lang="en-GB" dirty="0" smtClean="0">
                <a:latin typeface="+mn-lt"/>
                <a:cs typeface="+mn-cs"/>
              </a:rPr>
              <a:t>C</a:t>
            </a:r>
          </a:p>
          <a:p>
            <a:pPr marL="285750" indent="-285750" fontAlgn="auto">
              <a:spcBef>
                <a:spcPts val="0"/>
              </a:spcBef>
              <a:spcAft>
                <a:spcPts val="0"/>
              </a:spcAft>
              <a:buFont typeface="Arial" panose="020B0604020202020204" pitchFamily="34" charset="0"/>
              <a:buChar char="•"/>
              <a:defRPr/>
            </a:pPr>
            <a:r>
              <a:rPr lang="en-GB" dirty="0" smtClean="0">
                <a:solidFill>
                  <a:srgbClr val="FF6699"/>
                </a:solidFill>
                <a:latin typeface="+mn-lt"/>
                <a:cs typeface="+mn-cs"/>
              </a:rPr>
              <a:t>Pink / purple </a:t>
            </a:r>
          </a:p>
          <a:p>
            <a:pPr fontAlgn="auto">
              <a:spcBef>
                <a:spcPts val="0"/>
              </a:spcBef>
              <a:spcAft>
                <a:spcPts val="0"/>
              </a:spcAft>
              <a:defRPr/>
            </a:pPr>
            <a:r>
              <a:rPr lang="en-GB" dirty="0" smtClean="0">
                <a:latin typeface="+mn-lt"/>
                <a:cs typeface="+mn-cs"/>
              </a:rPr>
              <a:t>      early 2</a:t>
            </a:r>
            <a:r>
              <a:rPr lang="en-GB" baseline="30000" dirty="0" smtClean="0">
                <a:latin typeface="+mn-lt"/>
                <a:cs typeface="+mn-cs"/>
              </a:rPr>
              <a:t>nd</a:t>
            </a:r>
            <a:r>
              <a:rPr lang="en-GB" dirty="0" smtClean="0">
                <a:latin typeface="+mn-lt"/>
                <a:cs typeface="+mn-cs"/>
              </a:rPr>
              <a:t> C</a:t>
            </a:r>
            <a:endParaRPr lang="en-GB" dirty="0">
              <a:latin typeface="+mn-lt"/>
              <a:cs typeface="+mn-cs"/>
            </a:endParaRPr>
          </a:p>
          <a:p>
            <a:pPr marL="285750" indent="-285750" fontAlgn="auto">
              <a:spcBef>
                <a:spcPts val="0"/>
              </a:spcBef>
              <a:spcAft>
                <a:spcPts val="0"/>
              </a:spcAft>
              <a:buFont typeface="Arial" panose="020B0604020202020204" pitchFamily="34" charset="0"/>
              <a:buChar char="•"/>
              <a:defRPr/>
            </a:pPr>
            <a:r>
              <a:rPr lang="en-GB" dirty="0" smtClean="0">
                <a:solidFill>
                  <a:srgbClr val="FF0000"/>
                </a:solidFill>
                <a:latin typeface="+mn-lt"/>
                <a:cs typeface="+mn-cs"/>
              </a:rPr>
              <a:t>Red</a:t>
            </a:r>
          </a:p>
          <a:p>
            <a:pPr fontAlgn="auto">
              <a:spcBef>
                <a:spcPts val="0"/>
              </a:spcBef>
              <a:spcAft>
                <a:spcPts val="0"/>
              </a:spcAft>
              <a:defRPr/>
            </a:pPr>
            <a:r>
              <a:rPr lang="en-GB" dirty="0" smtClean="0">
                <a:latin typeface="+mn-lt"/>
                <a:cs typeface="+mn-cs"/>
              </a:rPr>
              <a:t>      mid 2</a:t>
            </a:r>
            <a:r>
              <a:rPr lang="en-GB" baseline="30000" dirty="0" smtClean="0">
                <a:latin typeface="+mn-lt"/>
                <a:cs typeface="+mn-cs"/>
              </a:rPr>
              <a:t>nd</a:t>
            </a:r>
            <a:r>
              <a:rPr lang="en-GB" dirty="0" smtClean="0">
                <a:latin typeface="+mn-lt"/>
                <a:cs typeface="+mn-cs"/>
              </a:rPr>
              <a:t> C</a:t>
            </a:r>
            <a:endParaRPr lang="en-GB" baseline="30000" dirty="0" smtClean="0">
              <a:latin typeface="+mn-lt"/>
              <a:cs typeface="+mn-cs"/>
            </a:endParaRPr>
          </a:p>
          <a:p>
            <a:pPr marL="285750" indent="-285750" fontAlgn="auto">
              <a:spcBef>
                <a:spcPts val="0"/>
              </a:spcBef>
              <a:spcAft>
                <a:spcPts val="0"/>
              </a:spcAft>
              <a:buFont typeface="Arial" panose="020B0604020202020204" pitchFamily="34" charset="0"/>
              <a:buChar char="•"/>
              <a:defRPr/>
            </a:pPr>
            <a:r>
              <a:rPr lang="en-GB" dirty="0" smtClean="0">
                <a:solidFill>
                  <a:srgbClr val="3C1BB5"/>
                </a:solidFill>
                <a:latin typeface="+mn-lt"/>
                <a:cs typeface="+mn-cs"/>
              </a:rPr>
              <a:t>Dark blue </a:t>
            </a:r>
          </a:p>
          <a:p>
            <a:pPr fontAlgn="auto">
              <a:spcBef>
                <a:spcPts val="0"/>
              </a:spcBef>
              <a:spcAft>
                <a:spcPts val="0"/>
              </a:spcAft>
              <a:defRPr/>
            </a:pPr>
            <a:r>
              <a:rPr lang="en-GB" dirty="0"/>
              <a:t> </a:t>
            </a:r>
            <a:r>
              <a:rPr lang="en-GB" dirty="0" smtClean="0"/>
              <a:t>     </a:t>
            </a:r>
            <a:r>
              <a:rPr lang="en-GB" dirty="0" smtClean="0">
                <a:latin typeface="+mn-lt"/>
                <a:cs typeface="+mn-cs"/>
              </a:rPr>
              <a:t>late </a:t>
            </a:r>
            <a:r>
              <a:rPr lang="en-GB" dirty="0">
                <a:latin typeface="+mn-lt"/>
                <a:cs typeface="+mn-cs"/>
              </a:rPr>
              <a:t>2</a:t>
            </a:r>
            <a:r>
              <a:rPr lang="en-GB" baseline="30000" dirty="0">
                <a:latin typeface="+mn-lt"/>
                <a:cs typeface="+mn-cs"/>
              </a:rPr>
              <a:t>nd</a:t>
            </a:r>
            <a:r>
              <a:rPr lang="en-GB" dirty="0">
                <a:latin typeface="+mn-lt"/>
                <a:cs typeface="+mn-cs"/>
              </a:rPr>
              <a:t> – </a:t>
            </a:r>
            <a:r>
              <a:rPr lang="en-GB" dirty="0" smtClean="0">
                <a:latin typeface="+mn-lt"/>
                <a:cs typeface="+mn-cs"/>
              </a:rPr>
              <a:t>3</a:t>
            </a:r>
            <a:r>
              <a:rPr lang="en-GB" baseline="30000" dirty="0" smtClean="0">
                <a:latin typeface="+mn-lt"/>
                <a:cs typeface="+mn-cs"/>
              </a:rPr>
              <a:t>rd</a:t>
            </a:r>
          </a:p>
          <a:p>
            <a:pPr marL="285750" indent="-285750" fontAlgn="auto">
              <a:spcBef>
                <a:spcPts val="0"/>
              </a:spcBef>
              <a:spcAft>
                <a:spcPts val="0"/>
              </a:spcAft>
              <a:buFont typeface="Arial" panose="020B0604020202020204" pitchFamily="34" charset="0"/>
              <a:buChar char="•"/>
              <a:defRPr/>
            </a:pPr>
            <a:r>
              <a:rPr lang="en-GB" dirty="0" smtClean="0">
                <a:latin typeface="+mn-lt"/>
                <a:cs typeface="+mn-cs"/>
              </a:rPr>
              <a:t>Black </a:t>
            </a:r>
            <a:endParaRPr lang="en-GB" dirty="0"/>
          </a:p>
          <a:p>
            <a:pPr fontAlgn="auto">
              <a:spcBef>
                <a:spcPts val="0"/>
              </a:spcBef>
              <a:spcAft>
                <a:spcPts val="0"/>
              </a:spcAft>
              <a:defRPr/>
            </a:pPr>
            <a:r>
              <a:rPr lang="en-GB" dirty="0" smtClean="0">
                <a:latin typeface="+mn-lt"/>
                <a:cs typeface="+mn-cs"/>
              </a:rPr>
              <a:t>      3</a:t>
            </a:r>
            <a:r>
              <a:rPr lang="en-GB" baseline="30000" dirty="0" smtClean="0">
                <a:latin typeface="+mn-lt"/>
                <a:cs typeface="+mn-cs"/>
              </a:rPr>
              <a:t>rd</a:t>
            </a:r>
            <a:r>
              <a:rPr lang="en-GB" dirty="0" smtClean="0">
                <a:latin typeface="+mn-lt"/>
                <a:cs typeface="+mn-cs"/>
              </a:rPr>
              <a:t> </a:t>
            </a:r>
            <a:r>
              <a:rPr lang="en-GB" dirty="0">
                <a:latin typeface="+mn-lt"/>
                <a:cs typeface="+mn-cs"/>
              </a:rPr>
              <a:t>- 4th</a:t>
            </a:r>
          </a:p>
          <a:p>
            <a:pPr fontAlgn="auto">
              <a:spcBef>
                <a:spcPts val="0"/>
              </a:spcBef>
              <a:spcAft>
                <a:spcPts val="0"/>
              </a:spcAft>
              <a:defRPr/>
            </a:pPr>
            <a:endParaRPr lang="en-GB" dirty="0">
              <a:latin typeface="+mn-lt"/>
              <a:cs typeface="+mn-cs"/>
            </a:endParaRPr>
          </a:p>
        </p:txBody>
      </p:sp>
      <p:sp>
        <p:nvSpPr>
          <p:cNvPr id="51204" name="TextBox 5"/>
          <p:cNvSpPr txBox="1">
            <a:spLocks noChangeArrowheads="1"/>
          </p:cNvSpPr>
          <p:nvPr/>
        </p:nvSpPr>
        <p:spPr bwMode="auto">
          <a:xfrm>
            <a:off x="103928" y="4996333"/>
            <a:ext cx="5745355" cy="1384995"/>
          </a:xfrm>
          <a:prstGeom prst="rect">
            <a:avLst/>
          </a:prstGeom>
          <a:solidFill>
            <a:schemeClr val="bg1">
              <a:alpha val="4313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GB" altLang="en-US" sz="2800" dirty="0"/>
              <a:t>Good dating and near comprehensive </a:t>
            </a:r>
            <a:endParaRPr lang="en-GB" altLang="en-US" sz="2800" dirty="0" smtClean="0"/>
          </a:p>
          <a:p>
            <a:pPr eaLnBrk="1" hangingPunct="1"/>
            <a:r>
              <a:rPr lang="en-GB" altLang="en-US" sz="2800" dirty="0" smtClean="0"/>
              <a:t>datasets</a:t>
            </a:r>
            <a:r>
              <a:rPr lang="en-GB" altLang="en-US" sz="2800" dirty="0"/>
              <a:t>:</a:t>
            </a:r>
          </a:p>
          <a:p>
            <a:pPr eaLnBrk="1" hangingPunct="1"/>
            <a:r>
              <a:rPr lang="en-GB" altLang="en-US" sz="2800" dirty="0"/>
              <a:t>Glass working sites</a:t>
            </a:r>
          </a:p>
        </p:txBody>
      </p:sp>
      <p:sp>
        <p:nvSpPr>
          <p:cNvPr id="7" name="Oval 6"/>
          <p:cNvSpPr/>
          <p:nvPr/>
        </p:nvSpPr>
        <p:spPr>
          <a:xfrm>
            <a:off x="3925094" y="4476750"/>
            <a:ext cx="73025" cy="7302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1206" name="TextBox 7"/>
          <p:cNvSpPr txBox="1">
            <a:spLocks noChangeArrowheads="1"/>
          </p:cNvSpPr>
          <p:nvPr/>
        </p:nvSpPr>
        <p:spPr bwMode="auto">
          <a:xfrm>
            <a:off x="3961606" y="4319588"/>
            <a:ext cx="484188"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GB" altLang="en-US" sz="900" dirty="0"/>
              <a:t>LBN08</a:t>
            </a:r>
          </a:p>
        </p:txBody>
      </p:sp>
      <p:sp>
        <p:nvSpPr>
          <p:cNvPr id="51207" name="TextBox 8"/>
          <p:cNvSpPr txBox="1">
            <a:spLocks noChangeArrowheads="1"/>
          </p:cNvSpPr>
          <p:nvPr/>
        </p:nvSpPr>
        <p:spPr bwMode="auto">
          <a:xfrm>
            <a:off x="85725" y="6381328"/>
            <a:ext cx="585217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GB" altLang="en-US" sz="1600" dirty="0" smtClean="0"/>
              <a:t>(Shepherd and Wardle 2009; Forthcoming </a:t>
            </a:r>
            <a:r>
              <a:rPr lang="en-GB" altLang="en-US" sz="1600" dirty="0" err="1" smtClean="0"/>
              <a:t>Basinghall</a:t>
            </a:r>
            <a:r>
              <a:rPr lang="en-GB" altLang="en-US" sz="1600" dirty="0" smtClean="0"/>
              <a:t> St Monograph)</a:t>
            </a:r>
            <a:endParaRPr lang="en-GB" altLang="en-US" sz="1600" dirty="0"/>
          </a:p>
        </p:txBody>
      </p:sp>
      <p:pic>
        <p:nvPicPr>
          <p:cNvPr id="4098" name="Picture 2" descr="http://ecx.images-amazon.com/images/I/51NEnS6gFYL._SY496_BO1,204,203,2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5821" y="4028399"/>
            <a:ext cx="2738179" cy="2727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9009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607" y="116632"/>
            <a:ext cx="7135813" cy="5276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9156" name="TextBox 4"/>
          <p:cNvSpPr txBox="1">
            <a:spLocks noChangeArrowheads="1"/>
          </p:cNvSpPr>
          <p:nvPr/>
        </p:nvSpPr>
        <p:spPr bwMode="auto">
          <a:xfrm>
            <a:off x="7452419" y="188640"/>
            <a:ext cx="169158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GB" altLang="en-US" dirty="0" smtClean="0"/>
              <a:t>After Wardle</a:t>
            </a:r>
          </a:p>
          <a:p>
            <a:pPr eaLnBrk="1" hangingPunct="1"/>
            <a:r>
              <a:rPr lang="en-GB" altLang="en-US" dirty="0"/>
              <a:t>i</a:t>
            </a:r>
            <a:r>
              <a:rPr lang="en-GB" altLang="en-US" dirty="0" smtClean="0"/>
              <a:t>n </a:t>
            </a:r>
            <a:r>
              <a:rPr lang="en-GB" altLang="en-US" dirty="0" err="1" smtClean="0"/>
              <a:t>Harward</a:t>
            </a:r>
            <a:r>
              <a:rPr lang="en-GB" altLang="en-US" dirty="0" smtClean="0"/>
              <a:t> et al. 2015) with</a:t>
            </a:r>
          </a:p>
          <a:p>
            <a:pPr eaLnBrk="1" hangingPunct="1"/>
            <a:r>
              <a:rPr lang="en-GB" altLang="en-US" dirty="0"/>
              <a:t>n</a:t>
            </a:r>
            <a:r>
              <a:rPr lang="en-GB" altLang="en-US" dirty="0" smtClean="0"/>
              <a:t>ew additions</a:t>
            </a:r>
          </a:p>
          <a:p>
            <a:pPr eaLnBrk="1" hangingPunct="1"/>
            <a:r>
              <a:rPr lang="en-GB" altLang="en-US" dirty="0"/>
              <a:t>b</a:t>
            </a:r>
            <a:r>
              <a:rPr lang="en-GB" altLang="en-US" dirty="0" smtClean="0"/>
              <a:t>ased on MOLA</a:t>
            </a:r>
          </a:p>
          <a:p>
            <a:pPr eaLnBrk="1" hangingPunct="1"/>
            <a:r>
              <a:rPr lang="en-GB" altLang="en-US" dirty="0" smtClean="0"/>
              <a:t>data</a:t>
            </a:r>
            <a:endParaRPr lang="en-GB" altLang="en-US" dirty="0"/>
          </a:p>
        </p:txBody>
      </p:sp>
      <p:sp>
        <p:nvSpPr>
          <p:cNvPr id="11" name="Oval 10"/>
          <p:cNvSpPr/>
          <p:nvPr/>
        </p:nvSpPr>
        <p:spPr>
          <a:xfrm>
            <a:off x="5197475" y="520585"/>
            <a:ext cx="46038" cy="46037"/>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49160" name="TextBox 6"/>
          <p:cNvSpPr txBox="1">
            <a:spLocks noChangeArrowheads="1"/>
          </p:cNvSpPr>
          <p:nvPr/>
        </p:nvSpPr>
        <p:spPr bwMode="auto">
          <a:xfrm>
            <a:off x="5178425" y="450735"/>
            <a:ext cx="363538"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GB" altLang="en-US" sz="600">
                <a:solidFill>
                  <a:srgbClr val="FF0000"/>
                </a:solidFill>
              </a:rPr>
              <a:t>LSS85</a:t>
            </a:r>
          </a:p>
        </p:txBody>
      </p:sp>
      <p:sp>
        <p:nvSpPr>
          <p:cNvPr id="49161" name="TextBox 12"/>
          <p:cNvSpPr txBox="1">
            <a:spLocks noChangeArrowheads="1"/>
          </p:cNvSpPr>
          <p:nvPr/>
        </p:nvSpPr>
        <p:spPr bwMode="auto">
          <a:xfrm>
            <a:off x="5035550" y="418985"/>
            <a:ext cx="22383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GB" altLang="en-US" sz="600"/>
              <a:t>2</a:t>
            </a:r>
          </a:p>
        </p:txBody>
      </p:sp>
      <p:sp>
        <p:nvSpPr>
          <p:cNvPr id="49162" name="TextBox 15"/>
          <p:cNvSpPr txBox="1">
            <a:spLocks noChangeArrowheads="1"/>
          </p:cNvSpPr>
          <p:nvPr/>
        </p:nvSpPr>
        <p:spPr bwMode="auto">
          <a:xfrm>
            <a:off x="3035300" y="1869960"/>
            <a:ext cx="601663"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GB" altLang="en-US" sz="600" b="1">
                <a:solidFill>
                  <a:srgbClr val="FF0000"/>
                </a:solidFill>
              </a:rPr>
              <a:t>MLK76</a:t>
            </a:r>
          </a:p>
        </p:txBody>
      </p:sp>
      <p:sp>
        <p:nvSpPr>
          <p:cNvPr id="14" name="Oval 13"/>
          <p:cNvSpPr/>
          <p:nvPr/>
        </p:nvSpPr>
        <p:spPr>
          <a:xfrm>
            <a:off x="3059113" y="1939810"/>
            <a:ext cx="46037" cy="41275"/>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2" name="TextBox 1"/>
          <p:cNvSpPr txBox="1"/>
          <p:nvPr/>
        </p:nvSpPr>
        <p:spPr>
          <a:xfrm>
            <a:off x="316606" y="5661248"/>
            <a:ext cx="5767561" cy="830997"/>
          </a:xfrm>
          <a:prstGeom prst="rect">
            <a:avLst/>
          </a:prstGeom>
          <a:noFill/>
        </p:spPr>
        <p:txBody>
          <a:bodyPr wrap="square" numCol="1" rtlCol="0">
            <a:spAutoFit/>
          </a:bodyPr>
          <a:lstStyle/>
          <a:p>
            <a:pPr fontAlgn="auto">
              <a:spcBef>
                <a:spcPts val="0"/>
              </a:spcBef>
              <a:spcAft>
                <a:spcPts val="0"/>
              </a:spcAft>
            </a:pPr>
            <a:r>
              <a:rPr lang="en-GB" sz="2400" dirty="0" smtClean="0"/>
              <a:t>Distribution of </a:t>
            </a:r>
            <a:r>
              <a:rPr lang="en-GB" sz="2400" dirty="0" smtClean="0">
                <a:solidFill>
                  <a:srgbClr val="FF0000"/>
                </a:solidFill>
              </a:rPr>
              <a:t>horse shoes </a:t>
            </a:r>
            <a:r>
              <a:rPr lang="en-GB" sz="2400" dirty="0" smtClean="0"/>
              <a:t>and </a:t>
            </a:r>
            <a:r>
              <a:rPr lang="en-GB" sz="2400" dirty="0" smtClean="0">
                <a:solidFill>
                  <a:srgbClr val="0070C0"/>
                </a:solidFill>
              </a:rPr>
              <a:t>rein rings </a:t>
            </a:r>
            <a:r>
              <a:rPr lang="en-GB" sz="2400" dirty="0" smtClean="0"/>
              <a:t>Possibly related to infrastructure network?</a:t>
            </a:r>
          </a:p>
        </p:txBody>
      </p:sp>
      <p:pic>
        <p:nvPicPr>
          <p:cNvPr id="3074" name="Picture 2" descr="﻿The upper Walbrook valley cemetery of Roman London"/>
          <p:cNvPicPr>
            <a:picLocks noChangeAspect="1" noChangeArrowheads="1"/>
          </p:cNvPicPr>
          <p:nvPr/>
        </p:nvPicPr>
        <p:blipFill rotWithShape="1">
          <a:blip r:embed="rId3">
            <a:extLst>
              <a:ext uri="{28A0092B-C50C-407E-A947-70E740481C1C}">
                <a14:useLocalDpi xmlns:a14="http://schemas.microsoft.com/office/drawing/2010/main" val="0"/>
              </a:ext>
            </a:extLst>
          </a:blip>
          <a:srcRect l="15488" r="14937"/>
          <a:stretch/>
        </p:blipFill>
        <p:spPr bwMode="auto">
          <a:xfrm>
            <a:off x="6660232" y="3501008"/>
            <a:ext cx="2197441" cy="3158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670760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2nd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624" y="-45409"/>
            <a:ext cx="10239624" cy="691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3027251" y="1556792"/>
            <a:ext cx="1840455" cy="707886"/>
          </a:xfrm>
          <a:prstGeom prst="rect">
            <a:avLst/>
          </a:prstGeom>
          <a:solidFill>
            <a:schemeClr val="bg1">
              <a:alpha val="56000"/>
            </a:schemeClr>
          </a:solidFill>
          <a:ln>
            <a:solidFill>
              <a:schemeClr val="tx1"/>
            </a:solidFill>
          </a:ln>
        </p:spPr>
        <p:txBody>
          <a:bodyPr wrap="square" rtlCol="0">
            <a:spAutoFit/>
          </a:bodyPr>
          <a:lstStyle/>
          <a:p>
            <a:r>
              <a:rPr lang="en-GB" sz="2000" b="1" dirty="0" smtClean="0">
                <a:solidFill>
                  <a:prstClr val="black"/>
                </a:solidFill>
              </a:rPr>
              <a:t>More grey jars please!</a:t>
            </a:r>
          </a:p>
        </p:txBody>
      </p:sp>
      <p:sp>
        <p:nvSpPr>
          <p:cNvPr id="11" name="TextBox 10"/>
          <p:cNvSpPr txBox="1"/>
          <p:nvPr/>
        </p:nvSpPr>
        <p:spPr>
          <a:xfrm>
            <a:off x="5796136" y="1772811"/>
            <a:ext cx="1377462" cy="707886"/>
          </a:xfrm>
          <a:prstGeom prst="rect">
            <a:avLst/>
          </a:prstGeom>
          <a:solidFill>
            <a:schemeClr val="bg1">
              <a:alpha val="56000"/>
            </a:schemeClr>
          </a:solidFill>
          <a:ln>
            <a:solidFill>
              <a:schemeClr val="tx1"/>
            </a:solidFill>
          </a:ln>
        </p:spPr>
        <p:txBody>
          <a:bodyPr wrap="square" rtlCol="0">
            <a:spAutoFit/>
          </a:bodyPr>
          <a:lstStyle/>
          <a:p>
            <a:r>
              <a:rPr lang="en-GB" sz="2000" b="1" dirty="0" smtClean="0">
                <a:solidFill>
                  <a:prstClr val="black"/>
                </a:solidFill>
              </a:rPr>
              <a:t>Lots of industry!</a:t>
            </a:r>
          </a:p>
        </p:txBody>
      </p:sp>
      <p:sp>
        <p:nvSpPr>
          <p:cNvPr id="2" name="TextBox 1"/>
          <p:cNvSpPr txBox="1"/>
          <p:nvPr/>
        </p:nvSpPr>
        <p:spPr>
          <a:xfrm>
            <a:off x="5652120" y="6166133"/>
            <a:ext cx="3389147" cy="646331"/>
          </a:xfrm>
          <a:prstGeom prst="rect">
            <a:avLst/>
          </a:prstGeom>
          <a:solidFill>
            <a:schemeClr val="bg1">
              <a:alpha val="67000"/>
            </a:schemeClr>
          </a:solidFill>
          <a:ln>
            <a:solidFill>
              <a:schemeClr val="tx1"/>
            </a:solidFill>
          </a:ln>
        </p:spPr>
        <p:txBody>
          <a:bodyPr wrap="square" numCol="1" rtlCol="0">
            <a:spAutoFit/>
          </a:bodyPr>
          <a:lstStyle/>
          <a:p>
            <a:r>
              <a:rPr lang="en-GB" dirty="0" smtClean="0">
                <a:solidFill>
                  <a:prstClr val="black"/>
                </a:solidFill>
              </a:rPr>
              <a:t>Reconstruction © </a:t>
            </a:r>
          </a:p>
          <a:p>
            <a:r>
              <a:rPr lang="en-GB" dirty="0" smtClean="0">
                <a:solidFill>
                  <a:prstClr val="black"/>
                </a:solidFill>
              </a:rPr>
              <a:t>Peter </a:t>
            </a:r>
            <a:r>
              <a:rPr lang="en-GB" dirty="0" err="1" smtClean="0">
                <a:solidFill>
                  <a:prstClr val="black"/>
                </a:solidFill>
              </a:rPr>
              <a:t>Froste</a:t>
            </a:r>
            <a:r>
              <a:rPr lang="en-GB" dirty="0" smtClean="0">
                <a:solidFill>
                  <a:prstClr val="black"/>
                </a:solidFill>
              </a:rPr>
              <a:t> / Museum of London</a:t>
            </a:r>
            <a:endParaRPr lang="en-GB" dirty="0">
              <a:solidFill>
                <a:prstClr val="black"/>
              </a:solidFill>
            </a:endParaRPr>
          </a:p>
        </p:txBody>
      </p:sp>
      <p:sp>
        <p:nvSpPr>
          <p:cNvPr id="16" name="TextBox 15"/>
          <p:cNvSpPr txBox="1"/>
          <p:nvPr/>
        </p:nvSpPr>
        <p:spPr>
          <a:xfrm>
            <a:off x="5436096" y="3714259"/>
            <a:ext cx="1588947" cy="707886"/>
          </a:xfrm>
          <a:prstGeom prst="rect">
            <a:avLst/>
          </a:prstGeom>
          <a:solidFill>
            <a:schemeClr val="bg1">
              <a:alpha val="56000"/>
            </a:schemeClr>
          </a:solidFill>
          <a:ln>
            <a:solidFill>
              <a:schemeClr val="tx1"/>
            </a:solidFill>
          </a:ln>
        </p:spPr>
        <p:txBody>
          <a:bodyPr wrap="square" rtlCol="0">
            <a:spAutoFit/>
          </a:bodyPr>
          <a:lstStyle/>
          <a:p>
            <a:r>
              <a:rPr lang="en-GB" sz="2000" b="1" dirty="0" smtClean="0">
                <a:solidFill>
                  <a:prstClr val="black"/>
                </a:solidFill>
              </a:rPr>
              <a:t>Imports and trading!</a:t>
            </a:r>
          </a:p>
        </p:txBody>
      </p:sp>
      <p:sp>
        <p:nvSpPr>
          <p:cNvPr id="17" name="TextBox 16"/>
          <p:cNvSpPr txBox="1"/>
          <p:nvPr/>
        </p:nvSpPr>
        <p:spPr>
          <a:xfrm>
            <a:off x="827584" y="4422145"/>
            <a:ext cx="1800200" cy="400110"/>
          </a:xfrm>
          <a:prstGeom prst="rect">
            <a:avLst/>
          </a:prstGeom>
          <a:solidFill>
            <a:schemeClr val="bg1">
              <a:alpha val="56000"/>
            </a:schemeClr>
          </a:solidFill>
          <a:ln>
            <a:solidFill>
              <a:schemeClr val="tx1"/>
            </a:solidFill>
          </a:ln>
        </p:spPr>
        <p:txBody>
          <a:bodyPr wrap="square" rtlCol="0">
            <a:spAutoFit/>
          </a:bodyPr>
          <a:lstStyle/>
          <a:p>
            <a:r>
              <a:rPr lang="en-GB" sz="2000" b="1" dirty="0" smtClean="0">
                <a:solidFill>
                  <a:prstClr val="black"/>
                </a:solidFill>
              </a:rPr>
              <a:t>Metalworking!</a:t>
            </a:r>
          </a:p>
        </p:txBody>
      </p:sp>
      <p:sp>
        <p:nvSpPr>
          <p:cNvPr id="18" name="TextBox 17"/>
          <p:cNvSpPr txBox="1"/>
          <p:nvPr/>
        </p:nvSpPr>
        <p:spPr>
          <a:xfrm>
            <a:off x="7369885" y="1604412"/>
            <a:ext cx="1377462" cy="707886"/>
          </a:xfrm>
          <a:prstGeom prst="rect">
            <a:avLst/>
          </a:prstGeom>
          <a:solidFill>
            <a:schemeClr val="bg1">
              <a:alpha val="56000"/>
            </a:schemeClr>
          </a:solidFill>
          <a:ln>
            <a:solidFill>
              <a:schemeClr val="tx1"/>
            </a:solidFill>
          </a:ln>
        </p:spPr>
        <p:txBody>
          <a:bodyPr wrap="square" rtlCol="0">
            <a:spAutoFit/>
          </a:bodyPr>
          <a:lstStyle/>
          <a:p>
            <a:r>
              <a:rPr lang="en-GB" sz="2000" b="1" dirty="0" smtClean="0">
                <a:solidFill>
                  <a:prstClr val="black"/>
                </a:solidFill>
              </a:rPr>
              <a:t>Lots of horses!</a:t>
            </a:r>
          </a:p>
        </p:txBody>
      </p:sp>
      <p:sp>
        <p:nvSpPr>
          <p:cNvPr id="19" name="TextBox 18"/>
          <p:cNvSpPr txBox="1"/>
          <p:nvPr/>
        </p:nvSpPr>
        <p:spPr>
          <a:xfrm>
            <a:off x="4641622" y="2707910"/>
            <a:ext cx="1588947" cy="707886"/>
          </a:xfrm>
          <a:prstGeom prst="rect">
            <a:avLst/>
          </a:prstGeom>
          <a:solidFill>
            <a:schemeClr val="bg1">
              <a:alpha val="56000"/>
            </a:schemeClr>
          </a:solidFill>
          <a:ln>
            <a:solidFill>
              <a:schemeClr val="tx1"/>
            </a:solidFill>
          </a:ln>
        </p:spPr>
        <p:txBody>
          <a:bodyPr wrap="square" rtlCol="0">
            <a:spAutoFit/>
          </a:bodyPr>
          <a:lstStyle/>
          <a:p>
            <a:r>
              <a:rPr lang="en-GB" sz="2000" b="1" dirty="0" smtClean="0">
                <a:solidFill>
                  <a:prstClr val="black"/>
                </a:solidFill>
              </a:rPr>
              <a:t>More red shiny plates!</a:t>
            </a:r>
          </a:p>
        </p:txBody>
      </p:sp>
      <p:sp>
        <p:nvSpPr>
          <p:cNvPr id="20" name="TextBox 19"/>
          <p:cNvSpPr txBox="1"/>
          <p:nvPr/>
        </p:nvSpPr>
        <p:spPr>
          <a:xfrm>
            <a:off x="0" y="4997152"/>
            <a:ext cx="1840455" cy="707886"/>
          </a:xfrm>
          <a:prstGeom prst="rect">
            <a:avLst/>
          </a:prstGeom>
          <a:solidFill>
            <a:schemeClr val="bg1">
              <a:alpha val="56000"/>
            </a:schemeClr>
          </a:solidFill>
          <a:ln>
            <a:solidFill>
              <a:schemeClr val="tx1"/>
            </a:solidFill>
          </a:ln>
        </p:spPr>
        <p:txBody>
          <a:bodyPr wrap="square" rtlCol="0">
            <a:spAutoFit/>
          </a:bodyPr>
          <a:lstStyle/>
          <a:p>
            <a:r>
              <a:rPr lang="en-GB" sz="2000" b="1" dirty="0" smtClean="0">
                <a:solidFill>
                  <a:prstClr val="black"/>
                </a:solidFill>
              </a:rPr>
              <a:t>I prefer British brooches!</a:t>
            </a:r>
          </a:p>
        </p:txBody>
      </p:sp>
      <p:sp>
        <p:nvSpPr>
          <p:cNvPr id="21" name="TextBox 20"/>
          <p:cNvSpPr txBox="1"/>
          <p:nvPr/>
        </p:nvSpPr>
        <p:spPr>
          <a:xfrm>
            <a:off x="6426465" y="2699154"/>
            <a:ext cx="1840455" cy="707886"/>
          </a:xfrm>
          <a:prstGeom prst="rect">
            <a:avLst/>
          </a:prstGeom>
          <a:solidFill>
            <a:schemeClr val="bg1">
              <a:alpha val="56000"/>
            </a:schemeClr>
          </a:solidFill>
          <a:ln>
            <a:solidFill>
              <a:schemeClr val="tx1"/>
            </a:solidFill>
          </a:ln>
        </p:spPr>
        <p:txBody>
          <a:bodyPr wrap="square" rtlCol="0">
            <a:spAutoFit/>
          </a:bodyPr>
          <a:lstStyle/>
          <a:p>
            <a:r>
              <a:rPr lang="en-GB" sz="2000" b="1" dirty="0" smtClean="0">
                <a:solidFill>
                  <a:prstClr val="black"/>
                </a:solidFill>
              </a:rPr>
              <a:t>I prefer </a:t>
            </a:r>
            <a:r>
              <a:rPr lang="en-GB" sz="2000" b="1" dirty="0" err="1" smtClean="0">
                <a:solidFill>
                  <a:prstClr val="black"/>
                </a:solidFill>
              </a:rPr>
              <a:t>Gaulish</a:t>
            </a:r>
            <a:r>
              <a:rPr lang="en-GB" sz="2000" b="1" dirty="0" smtClean="0">
                <a:solidFill>
                  <a:prstClr val="black"/>
                </a:solidFill>
              </a:rPr>
              <a:t> brooches!</a:t>
            </a:r>
          </a:p>
        </p:txBody>
      </p:sp>
      <p:sp>
        <p:nvSpPr>
          <p:cNvPr id="22" name="TextBox 21"/>
          <p:cNvSpPr txBox="1"/>
          <p:nvPr/>
        </p:nvSpPr>
        <p:spPr>
          <a:xfrm>
            <a:off x="2699792" y="2115681"/>
            <a:ext cx="1840455" cy="1015663"/>
          </a:xfrm>
          <a:prstGeom prst="rect">
            <a:avLst/>
          </a:prstGeom>
          <a:solidFill>
            <a:schemeClr val="bg1">
              <a:alpha val="56000"/>
            </a:schemeClr>
          </a:solidFill>
          <a:ln>
            <a:solidFill>
              <a:schemeClr val="tx1"/>
            </a:solidFill>
          </a:ln>
        </p:spPr>
        <p:txBody>
          <a:bodyPr wrap="square" rtlCol="0">
            <a:spAutoFit/>
          </a:bodyPr>
          <a:lstStyle/>
          <a:p>
            <a:r>
              <a:rPr lang="en-GB" sz="2000" b="1" dirty="0" smtClean="0">
                <a:solidFill>
                  <a:prstClr val="black"/>
                </a:solidFill>
              </a:rPr>
              <a:t>We prefer British brooches!</a:t>
            </a:r>
          </a:p>
        </p:txBody>
      </p:sp>
      <p:sp>
        <p:nvSpPr>
          <p:cNvPr id="9" name="TextBox 8"/>
          <p:cNvSpPr txBox="1"/>
          <p:nvPr/>
        </p:nvSpPr>
        <p:spPr>
          <a:xfrm>
            <a:off x="174996" y="110242"/>
            <a:ext cx="8091924" cy="1446550"/>
          </a:xfrm>
          <a:prstGeom prst="rect">
            <a:avLst/>
          </a:prstGeom>
          <a:noFill/>
        </p:spPr>
        <p:txBody>
          <a:bodyPr wrap="square" numCol="1" rtlCol="0">
            <a:spAutoFit/>
          </a:bodyPr>
          <a:lstStyle/>
          <a:p>
            <a:pPr fontAlgn="auto">
              <a:spcBef>
                <a:spcPts val="0"/>
              </a:spcBef>
              <a:spcAft>
                <a:spcPts val="0"/>
              </a:spcAft>
            </a:pPr>
            <a:r>
              <a:rPr lang="en-GB" sz="4400" b="1" dirty="0" smtClean="0"/>
              <a:t>Lots of data in need of lots of  interpretation!</a:t>
            </a:r>
            <a:endParaRPr lang="en-GB" sz="4400" b="1" dirty="0"/>
          </a:p>
        </p:txBody>
      </p:sp>
      <p:sp>
        <p:nvSpPr>
          <p:cNvPr id="15" name="TextBox 14"/>
          <p:cNvSpPr txBox="1"/>
          <p:nvPr/>
        </p:nvSpPr>
        <p:spPr>
          <a:xfrm>
            <a:off x="3666905" y="4597265"/>
            <a:ext cx="5127328" cy="1569660"/>
          </a:xfrm>
          <a:prstGeom prst="rect">
            <a:avLst/>
          </a:prstGeom>
          <a:solidFill>
            <a:schemeClr val="bg1">
              <a:alpha val="50000"/>
            </a:schemeClr>
          </a:solidFill>
        </p:spPr>
        <p:txBody>
          <a:bodyPr wrap="square" numCol="1" rtlCol="0">
            <a:spAutoFit/>
          </a:bodyPr>
          <a:lstStyle/>
          <a:p>
            <a:pPr fontAlgn="auto">
              <a:spcBef>
                <a:spcPts val="0"/>
              </a:spcBef>
              <a:spcAft>
                <a:spcPts val="0"/>
              </a:spcAft>
            </a:pPr>
            <a:r>
              <a:rPr lang="en-GB" sz="3200" b="1" dirty="0" smtClean="0"/>
              <a:t>We need new joined up narratives about people AND their things</a:t>
            </a:r>
            <a:endParaRPr lang="en-GB" sz="3200" b="1" dirty="0"/>
          </a:p>
        </p:txBody>
      </p:sp>
    </p:spTree>
    <p:extLst>
      <p:ext uri="{BB962C8B-B14F-4D97-AF65-F5344CB8AC3E}">
        <p14:creationId xmlns:p14="http://schemas.microsoft.com/office/powerpoint/2010/main" val="41300489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oman_gallery_room1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8" y="7394"/>
            <a:ext cx="10346638" cy="685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TextBox 2"/>
          <p:cNvSpPr txBox="1">
            <a:spLocks noChangeArrowheads="1"/>
          </p:cNvSpPr>
          <p:nvPr/>
        </p:nvSpPr>
        <p:spPr bwMode="auto">
          <a:xfrm>
            <a:off x="107504" y="116632"/>
            <a:ext cx="8784976" cy="6278642"/>
          </a:xfrm>
          <a:prstGeom prst="rect">
            <a:avLst/>
          </a:prstGeom>
          <a:solidFill>
            <a:schemeClr val="bg1">
              <a:alpha val="56000"/>
            </a:schemeClr>
          </a:solidFill>
          <a:ln>
            <a:noFill/>
          </a:ln>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GB" altLang="en-US" sz="2000" u="sng" dirty="0" smtClean="0"/>
              <a:t>Acknowledgments</a:t>
            </a:r>
          </a:p>
          <a:p>
            <a:pPr eaLnBrk="1" hangingPunct="1">
              <a:spcBef>
                <a:spcPct val="0"/>
              </a:spcBef>
              <a:buFontTx/>
              <a:buNone/>
            </a:pPr>
            <a:endParaRPr lang="en-GB" altLang="en-US" sz="2000" dirty="0" smtClean="0"/>
          </a:p>
          <a:p>
            <a:pPr marL="342900" indent="-342900" eaLnBrk="1" hangingPunct="1">
              <a:spcBef>
                <a:spcPct val="0"/>
              </a:spcBef>
            </a:pPr>
            <a:r>
              <a:rPr lang="en-GB" altLang="en-US" sz="2000" dirty="0" smtClean="0"/>
              <a:t>Thank you to Bloomberg and Mitsui Fudosan who are supporting the ongoing projects at Bloomberg London and 8 – 10 Moorgate</a:t>
            </a:r>
          </a:p>
          <a:p>
            <a:pPr marL="342900" indent="-342900" eaLnBrk="1" hangingPunct="1">
              <a:spcBef>
                <a:spcPct val="0"/>
              </a:spcBef>
            </a:pPr>
            <a:endParaRPr lang="en-GB" altLang="en-US" sz="2000" dirty="0"/>
          </a:p>
          <a:p>
            <a:pPr marL="342900" indent="-342900" eaLnBrk="1" hangingPunct="1">
              <a:spcBef>
                <a:spcPct val="0"/>
              </a:spcBef>
            </a:pPr>
            <a:r>
              <a:rPr lang="en-GB" altLang="en-US" sz="2000" dirty="0" smtClean="0"/>
              <a:t>Thank you to the many colleagues working on Roman sites and finds from London, far too many to list individually here(!) especially the current Roman finds team at MOLA Angela Wardle, Amy Thorp, Fiona Seeley, Beth Richardson, Charlotte Burn and Ian Betts.</a:t>
            </a:r>
          </a:p>
          <a:p>
            <a:pPr marL="342900" indent="-342900" eaLnBrk="1" hangingPunct="1">
              <a:spcBef>
                <a:spcPct val="0"/>
              </a:spcBef>
            </a:pPr>
            <a:endParaRPr lang="en-GB" altLang="en-US" sz="2000" dirty="0"/>
          </a:p>
          <a:p>
            <a:pPr marL="342900" indent="-342900" eaLnBrk="1" hangingPunct="1">
              <a:spcBef>
                <a:spcPct val="0"/>
              </a:spcBef>
            </a:pPr>
            <a:r>
              <a:rPr lang="en-GB" altLang="en-US" sz="2000" dirty="0" smtClean="0"/>
              <a:t>Colleagues at the Museum of London </a:t>
            </a:r>
            <a:r>
              <a:rPr lang="en-GB" altLang="en-US" sz="2000" dirty="0"/>
              <a:t>or all their help and permission to use their wonderful </a:t>
            </a:r>
            <a:r>
              <a:rPr lang="en-GB" altLang="en-US" sz="2000" dirty="0" smtClean="0"/>
              <a:t>images, especially Caroline </a:t>
            </a:r>
            <a:r>
              <a:rPr lang="en-GB" altLang="en-US" sz="2000" dirty="0"/>
              <a:t>McDonald and Glynn </a:t>
            </a:r>
            <a:r>
              <a:rPr lang="en-GB" altLang="en-US" sz="2000" dirty="0" smtClean="0"/>
              <a:t>Davis</a:t>
            </a:r>
          </a:p>
          <a:p>
            <a:pPr marL="342900" indent="-342900" eaLnBrk="1" hangingPunct="1">
              <a:spcBef>
                <a:spcPct val="0"/>
              </a:spcBef>
            </a:pPr>
            <a:endParaRPr lang="en-GB" altLang="en-US" sz="2000" dirty="0"/>
          </a:p>
          <a:p>
            <a:pPr marL="342900" indent="-342900" eaLnBrk="1" hangingPunct="1">
              <a:spcBef>
                <a:spcPct val="0"/>
              </a:spcBef>
            </a:pPr>
            <a:r>
              <a:rPr lang="en-GB" altLang="en-US" sz="2000" dirty="0" smtClean="0"/>
              <a:t>Thank you to Frank Pemberton for permission to reference his unpublished work on Roman brooches</a:t>
            </a:r>
          </a:p>
          <a:p>
            <a:pPr marL="342900" indent="-342900" eaLnBrk="1" hangingPunct="1">
              <a:spcBef>
                <a:spcPct val="0"/>
              </a:spcBef>
            </a:pPr>
            <a:endParaRPr lang="en-GB" altLang="en-US" sz="2000" dirty="0"/>
          </a:p>
          <a:p>
            <a:pPr marL="342900" indent="-342900" eaLnBrk="1" hangingPunct="1">
              <a:spcBef>
                <a:spcPct val="0"/>
              </a:spcBef>
            </a:pPr>
            <a:r>
              <a:rPr lang="en-GB" altLang="en-US" sz="2000" dirty="0" smtClean="0"/>
              <a:t>Thank you to Gresham College for the opportunity to speak here today</a:t>
            </a:r>
          </a:p>
          <a:p>
            <a:pPr eaLnBrk="1" hangingPunct="1">
              <a:spcBef>
                <a:spcPct val="0"/>
              </a:spcBef>
              <a:buNone/>
            </a:pPr>
            <a:endParaRPr lang="en-GB" altLang="en-US" sz="2000" dirty="0"/>
          </a:p>
          <a:p>
            <a:pPr marL="342900" indent="-342900" eaLnBrk="1" hangingPunct="1">
              <a:spcBef>
                <a:spcPct val="0"/>
              </a:spcBef>
            </a:pPr>
            <a:r>
              <a:rPr lang="en-GB" altLang="en-US" sz="2000" dirty="0" smtClean="0"/>
              <a:t>Thanks for listening!</a:t>
            </a:r>
          </a:p>
          <a:p>
            <a:pPr marL="342900" indent="-342900" eaLnBrk="1" hangingPunct="1">
              <a:spcBef>
                <a:spcPct val="0"/>
              </a:spcBef>
            </a:pPr>
            <a:endParaRPr lang="en-GB" altLang="en-US" sz="2200" dirty="0"/>
          </a:p>
        </p:txBody>
      </p:sp>
    </p:spTree>
    <p:extLst>
      <p:ext uri="{BB962C8B-B14F-4D97-AF65-F5344CB8AC3E}">
        <p14:creationId xmlns:p14="http://schemas.microsoft.com/office/powerpoint/2010/main" val="9594201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25475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375655"/>
            <a:ext cx="4474840" cy="706090"/>
          </a:xfrm>
        </p:spPr>
        <p:txBody>
          <a:bodyPr/>
          <a:lstStyle/>
          <a:p>
            <a:r>
              <a:rPr lang="en-GB" dirty="0" smtClean="0"/>
              <a:t>Gladiators in Roman London </a:t>
            </a:r>
            <a:endParaRPr lang="en-GB"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9001" y="1325715"/>
            <a:ext cx="3165794" cy="2915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4625"/>
            <a:ext cx="2034750" cy="1368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http://fe01.museumoflondon.org.uk/imagestore/194/media-194611/lar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648" y="4090764"/>
            <a:ext cx="2303962" cy="299695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1268" y="76770"/>
            <a:ext cx="1440160" cy="1440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07504" y="1427683"/>
            <a:ext cx="1626856" cy="646331"/>
          </a:xfrm>
          <a:prstGeom prst="rect">
            <a:avLst/>
          </a:prstGeom>
          <a:noFill/>
        </p:spPr>
        <p:txBody>
          <a:bodyPr wrap="none" rtlCol="0">
            <a:spAutoFit/>
          </a:bodyPr>
          <a:lstStyle/>
          <a:p>
            <a:r>
              <a:rPr lang="en-GB" dirty="0" smtClean="0"/>
              <a:t>Glass cup from </a:t>
            </a:r>
          </a:p>
          <a:p>
            <a:r>
              <a:rPr lang="en-GB" dirty="0" smtClean="0"/>
              <a:t>Old Jewry</a:t>
            </a:r>
            <a:endParaRPr lang="en-GB" dirty="0"/>
          </a:p>
        </p:txBody>
      </p:sp>
      <p:sp>
        <p:nvSpPr>
          <p:cNvPr id="4" name="TextBox 3"/>
          <p:cNvSpPr txBox="1"/>
          <p:nvPr/>
        </p:nvSpPr>
        <p:spPr>
          <a:xfrm>
            <a:off x="57398" y="5589240"/>
            <a:ext cx="2020105" cy="1200329"/>
          </a:xfrm>
          <a:prstGeom prst="rect">
            <a:avLst/>
          </a:prstGeom>
          <a:noFill/>
        </p:spPr>
        <p:txBody>
          <a:bodyPr wrap="none" rtlCol="0">
            <a:spAutoFit/>
          </a:bodyPr>
          <a:lstStyle/>
          <a:p>
            <a:r>
              <a:rPr lang="en-GB" dirty="0" smtClean="0"/>
              <a:t>Ceramic oil</a:t>
            </a:r>
          </a:p>
          <a:p>
            <a:r>
              <a:rPr lang="en-GB" dirty="0" smtClean="0"/>
              <a:t>Lamp</a:t>
            </a:r>
          </a:p>
          <a:p>
            <a:r>
              <a:rPr lang="en-GB" dirty="0" smtClean="0"/>
              <a:t>Image ©  </a:t>
            </a:r>
          </a:p>
          <a:p>
            <a:r>
              <a:rPr lang="en-GB" dirty="0" smtClean="0"/>
              <a:t>Museum of London</a:t>
            </a:r>
            <a:endParaRPr lang="en-GB" dirty="0"/>
          </a:p>
        </p:txBody>
      </p:sp>
      <p:pic>
        <p:nvPicPr>
          <p:cNvPr id="9"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11722" y="1628800"/>
            <a:ext cx="4852766" cy="3414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10132" r="7562"/>
          <a:stretch/>
        </p:blipFill>
        <p:spPr bwMode="auto">
          <a:xfrm>
            <a:off x="7096017" y="4653136"/>
            <a:ext cx="2376942" cy="228288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020856" y="5035242"/>
            <a:ext cx="3052631" cy="1754326"/>
          </a:xfrm>
          <a:prstGeom prst="rect">
            <a:avLst/>
          </a:prstGeom>
          <a:noFill/>
        </p:spPr>
        <p:txBody>
          <a:bodyPr wrap="none" rtlCol="0">
            <a:spAutoFit/>
          </a:bodyPr>
          <a:lstStyle/>
          <a:p>
            <a:pPr algn="r"/>
            <a:r>
              <a:rPr lang="en-GB" dirty="0" smtClean="0"/>
              <a:t>Reconstruction of the </a:t>
            </a:r>
          </a:p>
          <a:p>
            <a:pPr algn="r"/>
            <a:r>
              <a:rPr lang="en-GB" dirty="0"/>
              <a:t>a</a:t>
            </a:r>
            <a:r>
              <a:rPr lang="en-GB" dirty="0" smtClean="0"/>
              <a:t>mphitheatre at Guildhall Yard</a:t>
            </a:r>
          </a:p>
          <a:p>
            <a:pPr algn="r"/>
            <a:r>
              <a:rPr lang="en-GB" dirty="0" smtClean="0"/>
              <a:t>(Bateman et al 2007)</a:t>
            </a:r>
          </a:p>
          <a:p>
            <a:pPr algn="r"/>
            <a:endParaRPr lang="en-GB" dirty="0"/>
          </a:p>
          <a:p>
            <a:pPr algn="r"/>
            <a:r>
              <a:rPr lang="en-GB" dirty="0" smtClean="0"/>
              <a:t>Detail of decoration </a:t>
            </a:r>
          </a:p>
          <a:p>
            <a:pPr algn="r"/>
            <a:r>
              <a:rPr lang="en-GB" dirty="0" smtClean="0"/>
              <a:t>on </a:t>
            </a:r>
            <a:r>
              <a:rPr lang="en-GB" dirty="0" err="1" smtClean="0"/>
              <a:t>samian</a:t>
            </a:r>
            <a:r>
              <a:rPr lang="en-GB" dirty="0"/>
              <a:t> </a:t>
            </a:r>
            <a:r>
              <a:rPr lang="en-GB" dirty="0" smtClean="0"/>
              <a:t>pottery </a:t>
            </a:r>
            <a:endParaRPr lang="en-GB" dirty="0"/>
          </a:p>
        </p:txBody>
      </p:sp>
      <p:sp>
        <p:nvSpPr>
          <p:cNvPr id="6" name="TextBox 5"/>
          <p:cNvSpPr txBox="1"/>
          <p:nvPr/>
        </p:nvSpPr>
        <p:spPr>
          <a:xfrm>
            <a:off x="57398" y="3212976"/>
            <a:ext cx="1527213" cy="646331"/>
          </a:xfrm>
          <a:prstGeom prst="rect">
            <a:avLst/>
          </a:prstGeom>
          <a:noFill/>
        </p:spPr>
        <p:txBody>
          <a:bodyPr wrap="none" rtlCol="0">
            <a:spAutoFit/>
          </a:bodyPr>
          <a:lstStyle/>
          <a:p>
            <a:r>
              <a:rPr lang="en-GB" dirty="0" smtClean="0"/>
              <a:t>(Marshall and </a:t>
            </a:r>
          </a:p>
          <a:p>
            <a:r>
              <a:rPr lang="en-GB" dirty="0" smtClean="0"/>
              <a:t>Thorp 2014)</a:t>
            </a:r>
            <a:endParaRPr lang="en-GB" dirty="0"/>
          </a:p>
        </p:txBody>
      </p:sp>
    </p:spTree>
    <p:extLst>
      <p:ext uri="{BB962C8B-B14F-4D97-AF65-F5344CB8AC3E}">
        <p14:creationId xmlns:p14="http://schemas.microsoft.com/office/powerpoint/2010/main" val="42933363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805354"/>
            <a:ext cx="5502179" cy="336856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2195736" y="4214500"/>
            <a:ext cx="4823841" cy="2923877"/>
          </a:xfrm>
          <a:prstGeom prst="rect">
            <a:avLst/>
          </a:prstGeom>
          <a:noFill/>
        </p:spPr>
        <p:txBody>
          <a:bodyPr wrap="square" numCol="2" rtlCol="0">
            <a:spAutoFit/>
          </a:bodyPr>
          <a:lstStyle/>
          <a:p>
            <a:r>
              <a:rPr lang="en-GB" dirty="0" smtClean="0"/>
              <a:t>1</a:t>
            </a:r>
            <a:r>
              <a:rPr lang="en-GB" baseline="30000" dirty="0" smtClean="0"/>
              <a:t>st</a:t>
            </a:r>
            <a:r>
              <a:rPr lang="en-GB" dirty="0" smtClean="0"/>
              <a:t> century AD</a:t>
            </a:r>
          </a:p>
          <a:p>
            <a:r>
              <a:rPr lang="en-GB" dirty="0"/>
              <a:t>c</a:t>
            </a:r>
            <a:r>
              <a:rPr lang="en-GB" dirty="0" smtClean="0"/>
              <a:t>remation burial</a:t>
            </a:r>
          </a:p>
          <a:p>
            <a:r>
              <a:rPr lang="en-GB" dirty="0" smtClean="0"/>
              <a:t>From Southwark</a:t>
            </a:r>
          </a:p>
          <a:p>
            <a:r>
              <a:rPr lang="en-GB" dirty="0" smtClean="0"/>
              <a:t>(Mackinder 2000)</a:t>
            </a:r>
          </a:p>
          <a:p>
            <a:endParaRPr lang="en-GB" dirty="0" smtClean="0"/>
          </a:p>
          <a:p>
            <a:endParaRPr lang="en-GB" dirty="0" smtClean="0"/>
          </a:p>
          <a:p>
            <a:endParaRPr lang="en-GB" dirty="0" smtClean="0"/>
          </a:p>
          <a:p>
            <a:endParaRPr lang="en-GB" dirty="0" smtClean="0"/>
          </a:p>
          <a:p>
            <a:endParaRPr lang="en-GB" dirty="0"/>
          </a:p>
          <a:p>
            <a:endParaRPr lang="en-GB" dirty="0"/>
          </a:p>
          <a:p>
            <a:r>
              <a:rPr lang="en-GB" dirty="0" smtClean="0"/>
              <a:t>Ceramic lamps with </a:t>
            </a:r>
            <a:r>
              <a:rPr lang="en-GB" dirty="0"/>
              <a:t>g</a:t>
            </a:r>
            <a:r>
              <a:rPr lang="en-GB" dirty="0" smtClean="0"/>
              <a:t>ladiators</a:t>
            </a:r>
          </a:p>
          <a:p>
            <a:r>
              <a:rPr lang="en-GB" dirty="0"/>
              <a:t>a</a:t>
            </a:r>
            <a:r>
              <a:rPr lang="en-GB" dirty="0" smtClean="0"/>
              <a:t>nd </a:t>
            </a:r>
            <a:r>
              <a:rPr lang="en-GB" dirty="0"/>
              <a:t>E</a:t>
            </a:r>
            <a:r>
              <a:rPr lang="en-GB" dirty="0" smtClean="0"/>
              <a:t>gyptian god</a:t>
            </a:r>
          </a:p>
          <a:p>
            <a:r>
              <a:rPr lang="en-GB" dirty="0" smtClean="0"/>
              <a:t>Anubis</a:t>
            </a:r>
            <a:endParaRPr lang="en-GB" dirty="0"/>
          </a:p>
        </p:txBody>
      </p:sp>
      <p:sp>
        <p:nvSpPr>
          <p:cNvPr id="2" name="TextBox 1"/>
          <p:cNvSpPr txBox="1"/>
          <p:nvPr/>
        </p:nvSpPr>
        <p:spPr>
          <a:xfrm>
            <a:off x="96332" y="35913"/>
            <a:ext cx="5108771" cy="769441"/>
          </a:xfrm>
          <a:prstGeom prst="rect">
            <a:avLst/>
          </a:prstGeom>
          <a:noFill/>
        </p:spPr>
        <p:txBody>
          <a:bodyPr wrap="none" rtlCol="0">
            <a:spAutoFit/>
          </a:bodyPr>
          <a:lstStyle/>
          <a:p>
            <a:r>
              <a:rPr lang="en-GB" sz="4400" dirty="0" smtClean="0"/>
              <a:t>Gladiators and graves</a:t>
            </a:r>
            <a:endParaRPr lang="en-GB" sz="4400" dirty="0"/>
          </a:p>
        </p:txBody>
      </p:sp>
      <p:pic>
        <p:nvPicPr>
          <p:cNvPr id="7170" name="Picture 2" descr="http://ejmas.com/jcs/amazon/Figure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9435" y="793313"/>
            <a:ext cx="2232248" cy="294656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ejmas.com/jcs/amazon/Figure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7267" y="3627504"/>
            <a:ext cx="2232248" cy="303585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romano-British ritual site on Watling Street by Anthony Mackind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1470" y="3933056"/>
            <a:ext cx="1830250" cy="258997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69375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251520" y="188639"/>
            <a:ext cx="6125908" cy="646331"/>
          </a:xfrm>
          <a:prstGeom prst="rect">
            <a:avLst/>
          </a:prstGeom>
          <a:noFill/>
        </p:spPr>
        <p:txBody>
          <a:bodyPr wrap="none" rtlCol="0">
            <a:spAutoFit/>
          </a:bodyPr>
          <a:lstStyle/>
          <a:p>
            <a:r>
              <a:rPr lang="en-GB" sz="3600" dirty="0" smtClean="0">
                <a:solidFill>
                  <a:schemeClr val="bg1"/>
                </a:solidFill>
              </a:rPr>
              <a:t>A wooden Roman writing tablet</a:t>
            </a:r>
            <a:endParaRPr lang="en-GB" sz="3600" dirty="0">
              <a:solidFill>
                <a:schemeClr val="bg1"/>
              </a:solidFill>
            </a:endParaRPr>
          </a:p>
        </p:txBody>
      </p:sp>
      <p:pic>
        <p:nvPicPr>
          <p:cNvPr id="7"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73000"/>
                    </a14:imgEffect>
                  </a14:imgLayer>
                </a14:imgProps>
              </a:ext>
              <a:ext uri="{28A0092B-C50C-407E-A947-70E740481C1C}">
                <a14:useLocalDpi xmlns:a14="http://schemas.microsoft.com/office/drawing/2010/main" val="0"/>
              </a:ext>
            </a:extLst>
          </a:blip>
          <a:srcRect/>
          <a:stretch>
            <a:fillRect/>
          </a:stretch>
        </p:blipFill>
        <p:spPr bwMode="auto">
          <a:xfrm>
            <a:off x="543877" y="1052736"/>
            <a:ext cx="4866382" cy="3960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http://www.csad.ox.ac.uk/CSAD/Newsletters/Newsletter11/Poultry.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241"/>
          <a:stretch/>
        </p:blipFill>
        <p:spPr bwMode="auto">
          <a:xfrm>
            <a:off x="3779912" y="2791359"/>
            <a:ext cx="4929934" cy="391670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724128" y="954594"/>
            <a:ext cx="4572000" cy="1754326"/>
          </a:xfrm>
          <a:prstGeom prst="rect">
            <a:avLst/>
          </a:prstGeom>
        </p:spPr>
        <p:txBody>
          <a:bodyPr>
            <a:spAutoFit/>
          </a:bodyPr>
          <a:lstStyle/>
          <a:p>
            <a:r>
              <a:rPr lang="en-GB" dirty="0">
                <a:solidFill>
                  <a:schemeClr val="bg1"/>
                </a:solidFill>
              </a:rPr>
              <a:t>A Roman wax and </a:t>
            </a:r>
          </a:p>
          <a:p>
            <a:r>
              <a:rPr lang="en-GB" dirty="0">
                <a:solidFill>
                  <a:schemeClr val="bg1"/>
                </a:solidFill>
              </a:rPr>
              <a:t>wood writing tablet</a:t>
            </a:r>
          </a:p>
          <a:p>
            <a:r>
              <a:rPr lang="en-GB" dirty="0">
                <a:solidFill>
                  <a:schemeClr val="bg1"/>
                </a:solidFill>
              </a:rPr>
              <a:t>from 1 Poultry</a:t>
            </a:r>
          </a:p>
          <a:p>
            <a:r>
              <a:rPr lang="en-GB" dirty="0">
                <a:solidFill>
                  <a:schemeClr val="bg1"/>
                </a:solidFill>
              </a:rPr>
              <a:t>describing the sale of </a:t>
            </a:r>
          </a:p>
          <a:p>
            <a:r>
              <a:rPr lang="en-GB" dirty="0">
                <a:solidFill>
                  <a:schemeClr val="bg1"/>
                </a:solidFill>
              </a:rPr>
              <a:t>a slave girl named</a:t>
            </a:r>
          </a:p>
          <a:p>
            <a:r>
              <a:rPr lang="en-GB" dirty="0" err="1">
                <a:solidFill>
                  <a:schemeClr val="bg1"/>
                </a:solidFill>
              </a:rPr>
              <a:t>Fortunata</a:t>
            </a:r>
            <a:endParaRPr lang="en-GB" dirty="0">
              <a:solidFill>
                <a:schemeClr val="bg1"/>
              </a:solidFill>
            </a:endParaRPr>
          </a:p>
        </p:txBody>
      </p:sp>
      <p:sp>
        <p:nvSpPr>
          <p:cNvPr id="3" name="Rectangle 2"/>
          <p:cNvSpPr/>
          <p:nvPr/>
        </p:nvSpPr>
        <p:spPr>
          <a:xfrm>
            <a:off x="129554" y="6061737"/>
            <a:ext cx="2932534" cy="646331"/>
          </a:xfrm>
          <a:prstGeom prst="rect">
            <a:avLst/>
          </a:prstGeom>
        </p:spPr>
        <p:txBody>
          <a:bodyPr wrap="none">
            <a:spAutoFit/>
          </a:bodyPr>
          <a:lstStyle/>
          <a:p>
            <a:r>
              <a:rPr lang="en-GB" dirty="0" smtClean="0">
                <a:solidFill>
                  <a:schemeClr val="bg1"/>
                </a:solidFill>
              </a:rPr>
              <a:t>After Tomlin (2003)</a:t>
            </a:r>
          </a:p>
          <a:p>
            <a:r>
              <a:rPr lang="en-GB" dirty="0" smtClean="0">
                <a:solidFill>
                  <a:schemeClr val="bg1"/>
                </a:solidFill>
              </a:rPr>
              <a:t>and </a:t>
            </a:r>
            <a:r>
              <a:rPr lang="en-GB" dirty="0">
                <a:solidFill>
                  <a:schemeClr val="bg1"/>
                </a:solidFill>
              </a:rPr>
              <a:t>Hill and </a:t>
            </a:r>
            <a:r>
              <a:rPr lang="en-GB" dirty="0" err="1">
                <a:solidFill>
                  <a:schemeClr val="bg1"/>
                </a:solidFill>
              </a:rPr>
              <a:t>Rowsome</a:t>
            </a:r>
            <a:r>
              <a:rPr lang="en-GB" dirty="0">
                <a:solidFill>
                  <a:schemeClr val="bg1"/>
                </a:solidFill>
              </a:rPr>
              <a:t> (2011</a:t>
            </a:r>
            <a:r>
              <a:rPr lang="en-GB" dirty="0" smtClean="0">
                <a:solidFill>
                  <a:schemeClr val="bg1"/>
                </a:solidFill>
              </a:rPr>
              <a:t>)</a:t>
            </a:r>
            <a:endParaRPr lang="en-GB" dirty="0">
              <a:solidFill>
                <a:schemeClr val="bg1"/>
              </a:solidFill>
            </a:endParaRPr>
          </a:p>
        </p:txBody>
      </p:sp>
    </p:spTree>
    <p:extLst>
      <p:ext uri="{BB962C8B-B14F-4D97-AF65-F5344CB8AC3E}">
        <p14:creationId xmlns:p14="http://schemas.microsoft.com/office/powerpoint/2010/main" val="41340644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4085" y="44624"/>
            <a:ext cx="2924175" cy="6029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251520" y="0"/>
            <a:ext cx="8229600" cy="1143000"/>
          </a:xfrm>
        </p:spPr>
        <p:txBody>
          <a:bodyPr/>
          <a:lstStyle/>
          <a:p>
            <a:pPr algn="l"/>
            <a:r>
              <a:rPr lang="en-GB" dirty="0" smtClean="0"/>
              <a:t>Slavery in Roman London</a:t>
            </a:r>
            <a:endParaRPr lang="en-GB" dirty="0"/>
          </a:p>
        </p:txBody>
      </p:sp>
      <p:sp>
        <p:nvSpPr>
          <p:cNvPr id="4" name="Rectangle 3"/>
          <p:cNvSpPr/>
          <p:nvPr/>
        </p:nvSpPr>
        <p:spPr>
          <a:xfrm>
            <a:off x="323528" y="999313"/>
            <a:ext cx="5400600" cy="5755422"/>
          </a:xfrm>
          <a:prstGeom prst="rect">
            <a:avLst/>
          </a:prstGeom>
        </p:spPr>
        <p:txBody>
          <a:bodyPr wrap="square">
            <a:spAutoFit/>
          </a:bodyPr>
          <a:lstStyle/>
          <a:p>
            <a:r>
              <a:rPr lang="it-IT" sz="1600" b="1" dirty="0"/>
              <a:t>Vegetus Montani imperatoris Aug(usti) ser(vi) </a:t>
            </a:r>
            <a:r>
              <a:rPr lang="it-IT" sz="1600" b="1" dirty="0" smtClean="0"/>
              <a:t>lucundiani </a:t>
            </a:r>
            <a:r>
              <a:rPr lang="en-GB" sz="1600" b="1" dirty="0" err="1" smtClean="0"/>
              <a:t>vic</a:t>
            </a:r>
            <a:r>
              <a:rPr lang="en-GB" sz="1600" b="1" dirty="0" smtClean="0"/>
              <a:t>(</a:t>
            </a:r>
            <a:r>
              <a:rPr lang="en-GB" sz="1600" b="1" dirty="0" err="1" smtClean="0"/>
              <a:t>arius</a:t>
            </a:r>
            <a:r>
              <a:rPr lang="en-GB" sz="1600" b="1" dirty="0"/>
              <a:t>) emit </a:t>
            </a:r>
            <a:r>
              <a:rPr lang="en-GB" sz="1600" b="1" dirty="0" err="1"/>
              <a:t>mancipioque</a:t>
            </a:r>
            <a:r>
              <a:rPr lang="en-GB" sz="1600" b="1" dirty="0"/>
              <a:t> </a:t>
            </a:r>
            <a:r>
              <a:rPr lang="en-GB" sz="1600" b="1" dirty="0" err="1"/>
              <a:t>accepit</a:t>
            </a:r>
            <a:r>
              <a:rPr lang="en-GB" sz="1600" b="1" dirty="0"/>
              <a:t> </a:t>
            </a:r>
            <a:r>
              <a:rPr lang="en-GB" sz="1600" b="1" dirty="0" err="1" smtClean="0"/>
              <a:t>puellam</a:t>
            </a:r>
            <a:r>
              <a:rPr lang="en-GB" sz="1600" b="1" dirty="0"/>
              <a:t> </a:t>
            </a:r>
            <a:r>
              <a:rPr lang="en-GB" sz="1600" b="1" dirty="0" err="1" smtClean="0"/>
              <a:t>Fortunatam</a:t>
            </a:r>
            <a:r>
              <a:rPr lang="en-GB" sz="1600" b="1" dirty="0" smtClean="0"/>
              <a:t> </a:t>
            </a:r>
            <a:r>
              <a:rPr lang="en-GB" sz="1600" b="1" dirty="0" err="1"/>
              <a:t>sive</a:t>
            </a:r>
            <a:r>
              <a:rPr lang="en-GB" sz="1600" b="1" dirty="0"/>
              <a:t> quo </a:t>
            </a:r>
            <a:r>
              <a:rPr lang="en-GB" sz="1600" b="1" dirty="0" err="1"/>
              <a:t>alio</a:t>
            </a:r>
            <a:r>
              <a:rPr lang="en-GB" sz="1600" b="1" dirty="0"/>
              <a:t> </a:t>
            </a:r>
            <a:r>
              <a:rPr lang="en-GB" sz="1600" b="1" dirty="0" smtClean="0"/>
              <a:t>nomine </a:t>
            </a:r>
            <a:r>
              <a:rPr lang="fr-FR" sz="1600" b="1" dirty="0" smtClean="0"/>
              <a:t>est </a:t>
            </a:r>
            <a:r>
              <a:rPr lang="fr-FR" sz="1600" b="1" dirty="0" err="1"/>
              <a:t>natione</a:t>
            </a:r>
            <a:r>
              <a:rPr lang="fr-FR" sz="1600" b="1" dirty="0"/>
              <a:t> </a:t>
            </a:r>
            <a:r>
              <a:rPr lang="fr-FR" sz="1600" b="1" dirty="0" err="1"/>
              <a:t>Diablintem</a:t>
            </a:r>
            <a:r>
              <a:rPr lang="fr-FR" sz="1600" b="1" dirty="0"/>
              <a:t> de </a:t>
            </a:r>
            <a:r>
              <a:rPr lang="fr-FR" sz="1600" b="1" dirty="0" err="1" smtClean="0"/>
              <a:t>Albiciano</a:t>
            </a:r>
            <a:r>
              <a:rPr lang="fr-FR" sz="1600" b="1" dirty="0"/>
              <a:t> </a:t>
            </a:r>
            <a:r>
              <a:rPr lang="en-GB" sz="1600" b="1" dirty="0" smtClean="0"/>
              <a:t>LEG</a:t>
            </a:r>
            <a:r>
              <a:rPr lang="en-GB" sz="1600" b="1" dirty="0"/>
              <a:t>[...] (</a:t>
            </a:r>
            <a:r>
              <a:rPr lang="en-GB" sz="1600" b="1" dirty="0" err="1"/>
              <a:t>denariis</a:t>
            </a:r>
            <a:r>
              <a:rPr lang="en-GB" sz="1600" b="1" dirty="0"/>
              <a:t>) </a:t>
            </a:r>
            <a:r>
              <a:rPr lang="en-GB" sz="1600" b="1" dirty="0" err="1" smtClean="0"/>
              <a:t>sescentis</a:t>
            </a:r>
            <a:r>
              <a:rPr lang="en-GB" sz="1600" b="1" dirty="0"/>
              <a:t> </a:t>
            </a:r>
            <a:r>
              <a:rPr lang="pt-BR" sz="1600" b="1" dirty="0" smtClean="0"/>
              <a:t>ea(m)que </a:t>
            </a:r>
            <a:r>
              <a:rPr lang="pt-BR" sz="1600" b="1" dirty="0"/>
              <a:t>puella(m)que de qua agitur sanam </a:t>
            </a:r>
            <a:r>
              <a:rPr lang="pt-BR" sz="1600" b="1" dirty="0" smtClean="0"/>
              <a:t>traditam esse </a:t>
            </a:r>
            <a:r>
              <a:rPr lang="pt-BR" sz="1600" b="1" dirty="0"/>
              <a:t>erronem fugitivam non </a:t>
            </a:r>
            <a:r>
              <a:rPr lang="pt-BR" sz="1600" b="1" dirty="0" smtClean="0"/>
              <a:t>esse </a:t>
            </a:r>
            <a:r>
              <a:rPr lang="en-GB" sz="1600" b="1" dirty="0" err="1" smtClean="0"/>
              <a:t>praestari</a:t>
            </a:r>
            <a:r>
              <a:rPr lang="en-GB" sz="1600" b="1" dirty="0" smtClean="0"/>
              <a:t> </a:t>
            </a:r>
            <a:r>
              <a:rPr lang="en-GB" sz="1600" b="1" dirty="0"/>
              <a:t>quod </a:t>
            </a:r>
            <a:r>
              <a:rPr lang="en-GB" sz="1600" b="1" dirty="0" err="1"/>
              <a:t>si</a:t>
            </a:r>
            <a:r>
              <a:rPr lang="en-GB" sz="1600" b="1" dirty="0"/>
              <a:t> </a:t>
            </a:r>
            <a:r>
              <a:rPr lang="en-GB" sz="1600" b="1" dirty="0" err="1"/>
              <a:t>qu</a:t>
            </a:r>
            <a:r>
              <a:rPr lang="en-GB" sz="1600" b="1" dirty="0"/>
              <a:t>[</a:t>
            </a:r>
            <a:r>
              <a:rPr lang="en-GB" sz="1600" b="1" dirty="0" err="1"/>
              <a:t>i</a:t>
            </a:r>
            <a:r>
              <a:rPr lang="en-GB" sz="1600" b="1" dirty="0"/>
              <a:t>]s </a:t>
            </a:r>
            <a:r>
              <a:rPr lang="en-GB" sz="1600" b="1" dirty="0" err="1"/>
              <a:t>eam</a:t>
            </a:r>
            <a:r>
              <a:rPr lang="en-GB" sz="1600" b="1" dirty="0"/>
              <a:t> </a:t>
            </a:r>
            <a:r>
              <a:rPr lang="en-GB" sz="1600" b="1" dirty="0" err="1"/>
              <a:t>puellam</a:t>
            </a:r>
            <a:r>
              <a:rPr lang="en-GB" sz="1600" b="1" dirty="0"/>
              <a:t> </a:t>
            </a:r>
            <a:r>
              <a:rPr lang="en-GB" sz="1600" b="1" dirty="0" smtClean="0"/>
              <a:t>de </a:t>
            </a:r>
            <a:r>
              <a:rPr lang="pt-BR" sz="1600" b="1" dirty="0" smtClean="0"/>
              <a:t>qua </a:t>
            </a:r>
            <a:r>
              <a:rPr lang="pt-BR" sz="1600" b="1" dirty="0"/>
              <a:t>agitur par[tem]ve quam [</a:t>
            </a:r>
            <a:r>
              <a:rPr lang="pt-BR" sz="1600" b="1" dirty="0" smtClean="0"/>
              <a:t>evicerit] cera </a:t>
            </a:r>
            <a:r>
              <a:rPr lang="pt-BR" sz="1600" b="1" dirty="0"/>
              <a:t>quam pe[r geni]um [</a:t>
            </a:r>
            <a:r>
              <a:rPr lang="pt-BR" sz="1600" b="1" dirty="0" smtClean="0"/>
              <a:t>imperatoris] </a:t>
            </a:r>
            <a:r>
              <a:rPr lang="en-GB" sz="1600" b="1" dirty="0" err="1" smtClean="0"/>
              <a:t>Caesaris</a:t>
            </a:r>
            <a:r>
              <a:rPr lang="en-GB" sz="1600" b="1" dirty="0" smtClean="0"/>
              <a:t> </a:t>
            </a:r>
            <a:r>
              <a:rPr lang="en-GB" sz="1600" b="1" dirty="0" err="1"/>
              <a:t>scr</a:t>
            </a:r>
            <a:r>
              <a:rPr lang="en-GB" sz="1600" b="1" dirty="0"/>
              <a:t>[</a:t>
            </a:r>
            <a:r>
              <a:rPr lang="en-GB" sz="1600" b="1" dirty="0" err="1"/>
              <a:t>ipsit</a:t>
            </a:r>
            <a:r>
              <a:rPr lang="en-GB" sz="1600" b="1" dirty="0"/>
              <a:t> </a:t>
            </a:r>
            <a:r>
              <a:rPr lang="en-GB" sz="1600" b="1" dirty="0" err="1"/>
              <a:t>iura</a:t>
            </a:r>
            <a:r>
              <a:rPr lang="en-GB" sz="1600" b="1" dirty="0"/>
              <a:t>]</a:t>
            </a:r>
            <a:r>
              <a:rPr lang="en-GB" sz="1600" b="1" dirty="0" err="1"/>
              <a:t>vitque</a:t>
            </a:r>
            <a:r>
              <a:rPr lang="en-GB" sz="1600" b="1" dirty="0"/>
              <a:t> [...]</a:t>
            </a:r>
            <a:r>
              <a:rPr lang="en-GB" sz="1600" b="1" dirty="0" smtClean="0"/>
              <a:t>ARIS</a:t>
            </a:r>
          </a:p>
          <a:p>
            <a:endParaRPr lang="en-GB" sz="1600" b="1" dirty="0"/>
          </a:p>
          <a:p>
            <a:r>
              <a:rPr lang="en-GB" sz="1600" b="1" dirty="0"/>
              <a:t>'</a:t>
            </a:r>
            <a:r>
              <a:rPr lang="en-GB" sz="1600" b="1" dirty="0" err="1"/>
              <a:t>Vegetus</a:t>
            </a:r>
            <a:r>
              <a:rPr lang="en-GB" sz="1600" b="1" dirty="0"/>
              <a:t>, assistant slave of </a:t>
            </a:r>
            <a:r>
              <a:rPr lang="en-GB" sz="1600" b="1" dirty="0" err="1"/>
              <a:t>Montanus</a:t>
            </a:r>
            <a:r>
              <a:rPr lang="en-GB" sz="1600" b="1" dirty="0"/>
              <a:t> the slave of the August Emperor and sometime </a:t>
            </a:r>
            <a:r>
              <a:rPr lang="en-GB" sz="1600" b="1" dirty="0" smtClean="0"/>
              <a:t>assistant slave </a:t>
            </a:r>
            <a:r>
              <a:rPr lang="en-GB" sz="1600" b="1" dirty="0"/>
              <a:t>of </a:t>
            </a:r>
            <a:r>
              <a:rPr lang="en-GB" sz="1600" b="1" dirty="0" err="1"/>
              <a:t>lucundus</a:t>
            </a:r>
            <a:r>
              <a:rPr lang="en-GB" sz="1600" b="1" dirty="0"/>
              <a:t>, has bought and received </a:t>
            </a:r>
            <a:r>
              <a:rPr lang="en-GB" sz="1600" b="1" dirty="0" smtClean="0"/>
              <a:t>by </a:t>
            </a:r>
            <a:r>
              <a:rPr lang="en-GB" sz="1600" b="1" dirty="0" err="1" smtClean="0"/>
              <a:t>mancipium</a:t>
            </a:r>
            <a:r>
              <a:rPr lang="en-GB" sz="1600" b="1" dirty="0" smtClean="0"/>
              <a:t> </a:t>
            </a:r>
            <a:r>
              <a:rPr lang="en-GB" sz="1600" b="1" dirty="0"/>
              <a:t>the girl </a:t>
            </a:r>
            <a:r>
              <a:rPr lang="en-GB" sz="1600" b="1" dirty="0" err="1"/>
              <a:t>Fortunata</a:t>
            </a:r>
            <a:r>
              <a:rPr lang="en-GB" sz="1600" b="1" dirty="0"/>
              <a:t>, or by </a:t>
            </a:r>
            <a:r>
              <a:rPr lang="en-GB" sz="1600" b="1" dirty="0" smtClean="0"/>
              <a:t>whatever name </a:t>
            </a:r>
            <a:r>
              <a:rPr lang="en-GB" sz="1600" b="1" dirty="0"/>
              <a:t>she is known, by nationality a </a:t>
            </a:r>
            <a:r>
              <a:rPr lang="en-GB" sz="1600" b="1" dirty="0" err="1"/>
              <a:t>Diablintian</a:t>
            </a:r>
            <a:r>
              <a:rPr lang="en-GB" sz="1600" b="1" dirty="0"/>
              <a:t>, from </a:t>
            </a:r>
            <a:r>
              <a:rPr lang="en-GB" sz="1600" b="1" dirty="0" err="1"/>
              <a:t>Albicianus</a:t>
            </a:r>
            <a:r>
              <a:rPr lang="en-GB" sz="1600" b="1" dirty="0"/>
              <a:t> [...] for six hundred denarii.</a:t>
            </a:r>
          </a:p>
          <a:p>
            <a:r>
              <a:rPr lang="en-GB" sz="1600" b="1" dirty="0"/>
              <a:t>And that the girl in question is transferred in good health, that she </a:t>
            </a:r>
            <a:r>
              <a:rPr lang="en-GB" sz="1600" b="1" dirty="0" smtClean="0"/>
              <a:t>is warranted </a:t>
            </a:r>
            <a:r>
              <a:rPr lang="en-GB" sz="1600" b="1" dirty="0"/>
              <a:t>not to be </a:t>
            </a:r>
            <a:r>
              <a:rPr lang="en-GB" sz="1600" b="1" dirty="0" smtClean="0"/>
              <a:t>liable to </a:t>
            </a:r>
            <a:r>
              <a:rPr lang="en-GB" sz="1600" b="1" dirty="0"/>
              <a:t>wander or run away, but that if anyone lays claim to the girl in question or to any share </a:t>
            </a:r>
            <a:r>
              <a:rPr lang="en-GB" sz="1600" b="1" dirty="0" smtClean="0"/>
              <a:t>in her</a:t>
            </a:r>
            <a:r>
              <a:rPr lang="en-GB" sz="1600" b="1" dirty="0"/>
              <a:t>, [...] in the wax tablet which he has written and sworn by the genius of the Emperor Caesar</a:t>
            </a:r>
          </a:p>
          <a:p>
            <a:r>
              <a:rPr lang="en-GB" sz="1600" b="1" dirty="0" smtClean="0"/>
              <a:t>[...]</a:t>
            </a:r>
          </a:p>
          <a:p>
            <a:endParaRPr lang="en-GB" sz="1600" b="1" dirty="0"/>
          </a:p>
          <a:p>
            <a:r>
              <a:rPr lang="en-GB" sz="1600" b="1" dirty="0" smtClean="0"/>
              <a:t>Translation &amp; transcription by Roger Tomlin</a:t>
            </a:r>
          </a:p>
          <a:p>
            <a:r>
              <a:rPr lang="en-GB" sz="1600" b="1" dirty="0" smtClean="0"/>
              <a:t>(in Hill and </a:t>
            </a:r>
            <a:r>
              <a:rPr lang="en-GB" sz="1600" b="1" dirty="0" err="1" smtClean="0"/>
              <a:t>Rowsome</a:t>
            </a:r>
            <a:r>
              <a:rPr lang="en-GB" sz="1600" b="1" dirty="0" smtClean="0"/>
              <a:t> 2011)</a:t>
            </a:r>
            <a:endParaRPr lang="en-GB" sz="1600" dirty="0"/>
          </a:p>
        </p:txBody>
      </p:sp>
      <p:sp>
        <p:nvSpPr>
          <p:cNvPr id="5" name="TextBox 4"/>
          <p:cNvSpPr txBox="1"/>
          <p:nvPr/>
        </p:nvSpPr>
        <p:spPr>
          <a:xfrm>
            <a:off x="5161593" y="6157559"/>
            <a:ext cx="3809569" cy="646331"/>
          </a:xfrm>
          <a:prstGeom prst="rect">
            <a:avLst/>
          </a:prstGeom>
          <a:noFill/>
        </p:spPr>
        <p:txBody>
          <a:bodyPr wrap="none" rtlCol="0">
            <a:spAutoFit/>
          </a:bodyPr>
          <a:lstStyle/>
          <a:p>
            <a:r>
              <a:rPr lang="en-GB" dirty="0" smtClean="0"/>
              <a:t>Iron manacle found in the 19</a:t>
            </a:r>
            <a:r>
              <a:rPr lang="en-GB" baseline="30000" dirty="0" smtClean="0"/>
              <a:t>th</a:t>
            </a:r>
            <a:r>
              <a:rPr lang="en-GB" dirty="0" smtClean="0"/>
              <a:t> C at the</a:t>
            </a:r>
          </a:p>
          <a:p>
            <a:r>
              <a:rPr lang="en-GB" dirty="0" smtClean="0"/>
              <a:t>National Safe </a:t>
            </a:r>
            <a:r>
              <a:rPr lang="en-GB" dirty="0"/>
              <a:t>D</a:t>
            </a:r>
            <a:r>
              <a:rPr lang="en-GB" dirty="0" smtClean="0"/>
              <a:t>eposit Company site</a:t>
            </a:r>
            <a:endParaRPr lang="en-GB" dirty="0"/>
          </a:p>
        </p:txBody>
      </p:sp>
    </p:spTree>
    <p:extLst>
      <p:ext uri="{BB962C8B-B14F-4D97-AF65-F5344CB8AC3E}">
        <p14:creationId xmlns:p14="http://schemas.microsoft.com/office/powerpoint/2010/main" val="7206680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162" y="191274"/>
            <a:ext cx="8229600" cy="1143000"/>
          </a:xfrm>
        </p:spPr>
        <p:txBody>
          <a:bodyPr/>
          <a:lstStyle/>
          <a:p>
            <a:pPr algn="l"/>
            <a:r>
              <a:rPr lang="en-GB" dirty="0" smtClean="0"/>
              <a:t>Literate Londoners</a:t>
            </a:r>
            <a:endParaRPr lang="en-GB"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6016" y="1815909"/>
            <a:ext cx="1699736" cy="3202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68338" y="3284984"/>
            <a:ext cx="2016224" cy="5140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R:\Do\PUBLICAT\MoLAS MONO-STUDY SERIES\Plantation Roman\finds\SF\jpeg\acc869@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27776" y="620688"/>
            <a:ext cx="2016224" cy="239044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396050" y="191274"/>
            <a:ext cx="1592424" cy="369332"/>
          </a:xfrm>
          <a:prstGeom prst="rect">
            <a:avLst/>
          </a:prstGeom>
          <a:noFill/>
        </p:spPr>
        <p:txBody>
          <a:bodyPr wrap="none" rtlCol="0">
            <a:spAutoFit/>
          </a:bodyPr>
          <a:lstStyle/>
          <a:p>
            <a:r>
              <a:rPr lang="en-GB" dirty="0" smtClean="0"/>
              <a:t>Metal inkwells </a:t>
            </a:r>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1858" y="1484784"/>
            <a:ext cx="4075278" cy="3194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22162" y="4667119"/>
            <a:ext cx="2697918" cy="646331"/>
          </a:xfrm>
          <a:prstGeom prst="rect">
            <a:avLst/>
          </a:prstGeom>
          <a:noFill/>
        </p:spPr>
        <p:txBody>
          <a:bodyPr wrap="none" rtlCol="0">
            <a:spAutoFit/>
          </a:bodyPr>
          <a:lstStyle/>
          <a:p>
            <a:r>
              <a:rPr lang="en-GB" dirty="0" smtClean="0"/>
              <a:t>Wax spatula, writing tablet</a:t>
            </a:r>
          </a:p>
          <a:p>
            <a:r>
              <a:rPr lang="en-GB" dirty="0" smtClean="0"/>
              <a:t>and styli</a:t>
            </a:r>
            <a:endParaRPr lang="en-GB" dirty="0"/>
          </a:p>
        </p:txBody>
      </p:sp>
      <p:pic>
        <p:nvPicPr>
          <p:cNvPr id="6" name="Picture 5" descr="http://www.csad.ox.ac.uk/CSAD/Newsletters/Newsletter11/Poultry.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2241"/>
          <a:stretch/>
        </p:blipFill>
        <p:spPr bwMode="auto">
          <a:xfrm>
            <a:off x="3446310" y="4249669"/>
            <a:ext cx="2677949" cy="21275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785285" y="1203747"/>
            <a:ext cx="1561197" cy="923330"/>
          </a:xfrm>
          <a:prstGeom prst="rect">
            <a:avLst/>
          </a:prstGeom>
          <a:noFill/>
        </p:spPr>
        <p:txBody>
          <a:bodyPr wrap="none" rtlCol="0">
            <a:spAutoFit/>
          </a:bodyPr>
          <a:lstStyle/>
          <a:p>
            <a:r>
              <a:rPr lang="en-GB" dirty="0" smtClean="0"/>
              <a:t>Silver fir barrel</a:t>
            </a:r>
          </a:p>
          <a:p>
            <a:r>
              <a:rPr lang="en-GB" dirty="0"/>
              <a:t>(</a:t>
            </a:r>
            <a:r>
              <a:rPr lang="en-GB" i="1" dirty="0" err="1" smtClean="0"/>
              <a:t>abies</a:t>
            </a:r>
            <a:r>
              <a:rPr lang="en-GB" i="1" dirty="0" smtClean="0"/>
              <a:t> alba</a:t>
            </a:r>
            <a:r>
              <a:rPr lang="en-GB" dirty="0" smtClean="0"/>
              <a:t>)</a:t>
            </a:r>
          </a:p>
          <a:p>
            <a:endParaRPr lang="en-GB" dirty="0"/>
          </a:p>
        </p:txBody>
      </p:sp>
    </p:spTree>
    <p:extLst>
      <p:ext uri="{BB962C8B-B14F-4D97-AF65-F5344CB8AC3E}">
        <p14:creationId xmlns:p14="http://schemas.microsoft.com/office/powerpoint/2010/main" val="18808686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4" descr="\\mola-data-2k8\home$\mmarshall\My Pictures\Nice images\moorgate flas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53086"/>
            <a:ext cx="4039644" cy="5256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23528" y="260648"/>
            <a:ext cx="6728380" cy="707886"/>
          </a:xfrm>
          <a:prstGeom prst="rect">
            <a:avLst/>
          </a:prstGeom>
          <a:noFill/>
        </p:spPr>
        <p:txBody>
          <a:bodyPr wrap="none" rtlCol="0">
            <a:spAutoFit/>
          </a:bodyPr>
          <a:lstStyle/>
          <a:p>
            <a:r>
              <a:rPr lang="en-GB" sz="4000" dirty="0" smtClean="0">
                <a:solidFill>
                  <a:schemeClr val="bg1"/>
                </a:solidFill>
              </a:rPr>
              <a:t>Enamelled flask from Moorgate</a:t>
            </a:r>
            <a:endParaRPr lang="en-GB" sz="4000" dirty="0">
              <a:solidFill>
                <a:schemeClr val="bg1"/>
              </a:solidFill>
            </a:endParaRPr>
          </a:p>
        </p:txBody>
      </p:sp>
      <p:sp>
        <p:nvSpPr>
          <p:cNvPr id="3" name="TextBox 2"/>
          <p:cNvSpPr txBox="1"/>
          <p:nvPr/>
        </p:nvSpPr>
        <p:spPr>
          <a:xfrm>
            <a:off x="4572000" y="1340768"/>
            <a:ext cx="3960440" cy="4524315"/>
          </a:xfrm>
          <a:prstGeom prst="rect">
            <a:avLst/>
          </a:prstGeom>
          <a:noFill/>
        </p:spPr>
        <p:txBody>
          <a:bodyPr wrap="square" rtlCol="0">
            <a:spAutoFit/>
          </a:bodyPr>
          <a:lstStyle/>
          <a:p>
            <a:pPr marL="285750" indent="-285750">
              <a:buFont typeface="Arial" panose="020B0604020202020204" pitchFamily="34" charset="0"/>
              <a:buChar char="•"/>
            </a:pPr>
            <a:r>
              <a:rPr lang="en-GB" sz="2400" dirty="0" smtClean="0">
                <a:solidFill>
                  <a:schemeClr val="bg1"/>
                </a:solidFill>
              </a:rPr>
              <a:t>Late 1</a:t>
            </a:r>
            <a:r>
              <a:rPr lang="en-GB" sz="2400" baseline="30000" dirty="0" smtClean="0">
                <a:solidFill>
                  <a:schemeClr val="bg1"/>
                </a:solidFill>
              </a:rPr>
              <a:t>st</a:t>
            </a:r>
            <a:r>
              <a:rPr lang="en-GB" sz="2400" dirty="0" smtClean="0">
                <a:solidFill>
                  <a:schemeClr val="bg1"/>
                </a:solidFill>
              </a:rPr>
              <a:t> or 2</a:t>
            </a:r>
            <a:r>
              <a:rPr lang="en-GB" sz="2400" baseline="30000" dirty="0" smtClean="0">
                <a:solidFill>
                  <a:schemeClr val="bg1"/>
                </a:solidFill>
              </a:rPr>
              <a:t>nd</a:t>
            </a:r>
            <a:r>
              <a:rPr lang="en-GB" sz="2400" dirty="0" smtClean="0">
                <a:solidFill>
                  <a:schemeClr val="bg1"/>
                </a:solidFill>
              </a:rPr>
              <a:t> century AD</a:t>
            </a:r>
          </a:p>
          <a:p>
            <a:pPr marL="285750" indent="-285750">
              <a:buFont typeface="Arial" panose="020B0604020202020204" pitchFamily="34" charset="0"/>
              <a:buChar char="•"/>
            </a:pPr>
            <a:endParaRPr lang="en-GB" sz="2400" dirty="0">
              <a:solidFill>
                <a:schemeClr val="bg1"/>
              </a:solidFill>
            </a:endParaRPr>
          </a:p>
          <a:p>
            <a:pPr marL="285750" indent="-285750">
              <a:buFont typeface="Arial" panose="020B0604020202020204" pitchFamily="34" charset="0"/>
              <a:buChar char="•"/>
            </a:pPr>
            <a:r>
              <a:rPr lang="en-GB" sz="2400" dirty="0" smtClean="0">
                <a:solidFill>
                  <a:schemeClr val="bg1"/>
                </a:solidFill>
              </a:rPr>
              <a:t>Complete examples have short neck and wide base</a:t>
            </a:r>
          </a:p>
          <a:p>
            <a:pPr marL="285750" indent="-285750">
              <a:buFont typeface="Arial" panose="020B0604020202020204" pitchFamily="34" charset="0"/>
              <a:buChar char="•"/>
            </a:pPr>
            <a:endParaRPr lang="en-GB" sz="2400" dirty="0" smtClean="0">
              <a:solidFill>
                <a:schemeClr val="bg1"/>
              </a:solidFill>
            </a:endParaRPr>
          </a:p>
          <a:p>
            <a:pPr marL="285750" indent="-285750">
              <a:buFont typeface="Arial" panose="020B0604020202020204" pitchFamily="34" charset="0"/>
              <a:buChar char="•"/>
            </a:pPr>
            <a:r>
              <a:rPr lang="en-GB" sz="2400" dirty="0" smtClean="0">
                <a:solidFill>
                  <a:schemeClr val="bg1"/>
                </a:solidFill>
              </a:rPr>
              <a:t>Flask for perfume or oil</a:t>
            </a:r>
          </a:p>
          <a:p>
            <a:pPr marL="285750" indent="-285750">
              <a:buFont typeface="Arial" panose="020B0604020202020204" pitchFamily="34" charset="0"/>
              <a:buChar char="•"/>
            </a:pPr>
            <a:endParaRPr lang="en-GB" sz="2400" dirty="0" smtClean="0">
              <a:solidFill>
                <a:schemeClr val="bg1"/>
              </a:solidFill>
            </a:endParaRPr>
          </a:p>
          <a:p>
            <a:pPr marL="285750" indent="-285750">
              <a:buFont typeface="Arial" panose="020B0604020202020204" pitchFamily="34" charset="0"/>
              <a:buChar char="•"/>
            </a:pPr>
            <a:r>
              <a:rPr lang="en-GB" sz="2400" dirty="0" smtClean="0">
                <a:solidFill>
                  <a:schemeClr val="bg1"/>
                </a:solidFill>
              </a:rPr>
              <a:t>Perhaps made in northern England </a:t>
            </a:r>
          </a:p>
          <a:p>
            <a:pPr marL="285750" indent="-285750">
              <a:buFont typeface="Arial" panose="020B0604020202020204" pitchFamily="34" charset="0"/>
              <a:buChar char="•"/>
            </a:pPr>
            <a:endParaRPr lang="en-GB" sz="2400" dirty="0" smtClean="0">
              <a:solidFill>
                <a:schemeClr val="bg1"/>
              </a:solidFill>
            </a:endParaRPr>
          </a:p>
          <a:p>
            <a:pPr marL="285750" indent="-285750">
              <a:buFont typeface="Arial" panose="020B0604020202020204" pitchFamily="34" charset="0"/>
              <a:buChar char="•"/>
            </a:pPr>
            <a:r>
              <a:rPr lang="en-GB" sz="2400" dirty="0" smtClean="0">
                <a:solidFill>
                  <a:schemeClr val="bg1"/>
                </a:solidFill>
              </a:rPr>
              <a:t>Roman form but Iron Age influenced decoration</a:t>
            </a:r>
            <a:endParaRPr lang="en-GB" sz="2400" dirty="0">
              <a:solidFill>
                <a:schemeClr val="bg1"/>
              </a:solidFill>
            </a:endParaRPr>
          </a:p>
        </p:txBody>
      </p:sp>
    </p:spTree>
    <p:extLst>
      <p:ext uri="{BB962C8B-B14F-4D97-AF65-F5344CB8AC3E}">
        <p14:creationId xmlns:p14="http://schemas.microsoft.com/office/powerpoint/2010/main" val="86995889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numCol="2">
        <a:spAutoFit/>
      </a:bodyPr>
      <a:lstStyle>
        <a:defPPr fontAlgn="auto">
          <a:spcBef>
            <a:spcPts val="0"/>
          </a:spcBef>
          <a:spcAft>
            <a:spcPts val="0"/>
          </a:spcAft>
          <a:defRPr dirty="0">
            <a:latin typeface="+mn-lt"/>
            <a:cs typeface="+mn-cs"/>
          </a:defRPr>
        </a:defPPr>
      </a:lstStyle>
    </a:tx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3169</TotalTime>
  <Words>1337</Words>
  <Application>Microsoft Office PowerPoint</Application>
  <PresentationFormat>On-screen Show (4:3)</PresentationFormat>
  <Paragraphs>298</Paragraphs>
  <Slides>39</Slides>
  <Notes>4</Notes>
  <HiddenSlides>0</HiddenSlides>
  <MMClips>0</MMClips>
  <ScaleCrop>false</ScaleCrop>
  <HeadingPairs>
    <vt:vector size="4" baseType="variant">
      <vt:variant>
        <vt:lpstr>Theme</vt:lpstr>
      </vt:variant>
      <vt:variant>
        <vt:i4>4</vt:i4>
      </vt:variant>
      <vt:variant>
        <vt:lpstr>Slide Titles</vt:lpstr>
      </vt:variant>
      <vt:variant>
        <vt:i4>39</vt:i4>
      </vt:variant>
    </vt:vector>
  </HeadingPairs>
  <TitlesOfParts>
    <vt:vector size="43" baseType="lpstr">
      <vt:lpstr>Office Theme</vt:lpstr>
      <vt:lpstr>1_Office Theme</vt:lpstr>
      <vt:lpstr>2_Office Theme</vt:lpstr>
      <vt:lpstr>5_Office Theme</vt:lpstr>
      <vt:lpstr>PowerPoint Presentation</vt:lpstr>
      <vt:lpstr>Artefacts that tell stories</vt:lpstr>
      <vt:lpstr>A Roman pendant</vt:lpstr>
      <vt:lpstr>Gladiators in Roman London </vt:lpstr>
      <vt:lpstr>PowerPoint Presentation</vt:lpstr>
      <vt:lpstr>PowerPoint Presentation</vt:lpstr>
      <vt:lpstr>Slavery in Roman London</vt:lpstr>
      <vt:lpstr>Literate Londoners</vt:lpstr>
      <vt:lpstr>PowerPoint Presentation</vt:lpstr>
      <vt:lpstr>Iron Age style objects in Roman London </vt:lpstr>
      <vt:lpstr>PowerPoint Presentation</vt:lpstr>
      <vt:lpstr>PowerPoint Presentation</vt:lpstr>
      <vt:lpstr>PowerPoint Presentation</vt:lpstr>
      <vt:lpstr>Changing patterns in brooch use during the 1st century AD (c AD 47 – 90) at Bloomberg London</vt:lpstr>
      <vt:lpstr>PowerPoint Presentation</vt:lpstr>
      <vt:lpstr>London ‘Hairpin gap’?</vt:lpstr>
      <vt:lpstr>London ‘Hairpin gap’?</vt:lpstr>
      <vt:lpstr>PowerPoint Presentation</vt:lpstr>
      <vt:lpstr>PowerPoint Presentation</vt:lpstr>
      <vt:lpstr>PowerPoint Presentation</vt:lpstr>
      <vt:lpstr>PowerPoint Presentation</vt:lpstr>
      <vt:lpstr>Recurrent patterns and  deliberate deposition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Katie Miller</dc:creator>
  <cp:lastModifiedBy>Gresham College</cp:lastModifiedBy>
  <cp:revision>110</cp:revision>
  <dcterms:created xsi:type="dcterms:W3CDTF">2015-09-28T09:28:44Z</dcterms:created>
  <dcterms:modified xsi:type="dcterms:W3CDTF">2015-10-07T15:35:16Z</dcterms:modified>
</cp:coreProperties>
</file>