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4"/>
  </p:notesMasterIdLst>
  <p:handoutMasterIdLst>
    <p:handoutMasterId r:id="rId35"/>
  </p:handoutMasterIdLst>
  <p:sldIdLst>
    <p:sldId id="256" r:id="rId2"/>
    <p:sldId id="311" r:id="rId3"/>
    <p:sldId id="293" r:id="rId4"/>
    <p:sldId id="294" r:id="rId5"/>
    <p:sldId id="295" r:id="rId6"/>
    <p:sldId id="296" r:id="rId7"/>
    <p:sldId id="297" r:id="rId8"/>
    <p:sldId id="298" r:id="rId9"/>
    <p:sldId id="326" r:id="rId10"/>
    <p:sldId id="299" r:id="rId11"/>
    <p:sldId id="300" r:id="rId12"/>
    <p:sldId id="301" r:id="rId13"/>
    <p:sldId id="302" r:id="rId14"/>
    <p:sldId id="303" r:id="rId15"/>
    <p:sldId id="304" r:id="rId16"/>
    <p:sldId id="305" r:id="rId17"/>
    <p:sldId id="306" r:id="rId18"/>
    <p:sldId id="314" r:id="rId19"/>
    <p:sldId id="308" r:id="rId20"/>
    <p:sldId id="327" r:id="rId21"/>
    <p:sldId id="310" r:id="rId22"/>
    <p:sldId id="324" r:id="rId23"/>
    <p:sldId id="319" r:id="rId24"/>
    <p:sldId id="322" r:id="rId25"/>
    <p:sldId id="323" r:id="rId26"/>
    <p:sldId id="325" r:id="rId27"/>
    <p:sldId id="315" r:id="rId28"/>
    <p:sldId id="316" r:id="rId29"/>
    <p:sldId id="317" r:id="rId30"/>
    <p:sldId id="318" r:id="rId31"/>
    <p:sldId id="320" r:id="rId32"/>
    <p:sldId id="32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91" autoAdjust="0"/>
    <p:restoredTop sz="94667" autoAdjust="0"/>
  </p:normalViewPr>
  <p:slideViewPr>
    <p:cSldViewPr snapToGrid="0" snapToObjects="1" showGuides="1">
      <p:cViewPr>
        <p:scale>
          <a:sx n="75" d="100"/>
          <a:sy n="75" d="100"/>
        </p:scale>
        <p:origin x="-1200" y="-592"/>
      </p:cViewPr>
      <p:guideLst>
        <p:guide orient="horz" pos="2160"/>
        <p:guide pos="2880"/>
      </p:guideLst>
    </p:cSldViewPr>
  </p:slideViewPr>
  <p:outlineViewPr>
    <p:cViewPr>
      <p:scale>
        <a:sx n="33" d="100"/>
        <a:sy n="33" d="100"/>
      </p:scale>
      <p:origin x="0" y="1036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D6B458-1B26-6E45-AB6C-F2897AF127F1}" type="datetimeFigureOut">
              <a:rPr lang="en-US" smtClean="0"/>
              <a:pPr/>
              <a:t>4/5/16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00F5D14-6710-7446-B003-171C80040453}"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2BAFD5-5A1F-D248-A44E-D2466BD3BE95}" type="datetimeFigureOut">
              <a:rPr lang="en-US" smtClean="0"/>
              <a:pPr/>
              <a:t>4/5/16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B5020-1C12-F144-8692-E2F2027A3DD8}"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595A614-8B7B-3547-8A9D-2C15197DA602}" type="datetime1">
              <a:rPr lang="en-US" smtClean="0"/>
              <a:pPr/>
              <a:t>4/5/16</a:t>
            </a:fld>
            <a:endParaRPr lang="en-US"/>
          </a:p>
        </p:txBody>
      </p:sp>
      <p:sp>
        <p:nvSpPr>
          <p:cNvPr id="5" name="Footer Placeholder 4"/>
          <p:cNvSpPr>
            <a:spLocks noGrp="1"/>
          </p:cNvSpPr>
          <p:nvPr>
            <p:ph type="ftr" sz="quarter" idx="11"/>
          </p:nvPr>
        </p:nvSpPr>
        <p:spPr/>
        <p:txBody>
          <a:bodyPr/>
          <a:lstStyle/>
          <a:p>
            <a:r>
              <a:rPr lang="en-US" smtClean="0"/>
              <a:t>tweet #cyberliving visit www.cyberliving.uk</a:t>
            </a:r>
            <a:endParaRPr lang="en-US"/>
          </a:p>
        </p:txBody>
      </p:sp>
      <p:sp>
        <p:nvSpPr>
          <p:cNvPr id="6" name="Slide Number Placeholder 5"/>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E688B24-4D6A-0F42-9E17-B57A020ED3C3}" type="datetime1">
              <a:rPr lang="en-US" smtClean="0"/>
              <a:pPr/>
              <a:t>4/5/16</a:t>
            </a:fld>
            <a:endParaRPr lang="en-US"/>
          </a:p>
        </p:txBody>
      </p:sp>
      <p:sp>
        <p:nvSpPr>
          <p:cNvPr id="5" name="Footer Placeholder 4"/>
          <p:cNvSpPr>
            <a:spLocks noGrp="1"/>
          </p:cNvSpPr>
          <p:nvPr>
            <p:ph type="ftr" sz="quarter" idx="11"/>
          </p:nvPr>
        </p:nvSpPr>
        <p:spPr/>
        <p:txBody>
          <a:bodyPr/>
          <a:lstStyle/>
          <a:p>
            <a:r>
              <a:rPr lang="en-US" smtClean="0"/>
              <a:t>tweet #cyberliving visit www.cyberliving.uk</a:t>
            </a:r>
            <a:endParaRPr lang="en-US"/>
          </a:p>
        </p:txBody>
      </p:sp>
      <p:sp>
        <p:nvSpPr>
          <p:cNvPr id="6" name="Slide Number Placeholder 5"/>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51176D-632F-5646-B255-F16CE8306E62}" type="datetime1">
              <a:rPr lang="en-US" smtClean="0"/>
              <a:pPr/>
              <a:t>4/5/16</a:t>
            </a:fld>
            <a:endParaRPr lang="en-US"/>
          </a:p>
        </p:txBody>
      </p:sp>
      <p:sp>
        <p:nvSpPr>
          <p:cNvPr id="5" name="Footer Placeholder 4"/>
          <p:cNvSpPr>
            <a:spLocks noGrp="1"/>
          </p:cNvSpPr>
          <p:nvPr>
            <p:ph type="ftr" sz="quarter" idx="11"/>
          </p:nvPr>
        </p:nvSpPr>
        <p:spPr/>
        <p:txBody>
          <a:bodyPr/>
          <a:lstStyle/>
          <a:p>
            <a:r>
              <a:rPr lang="en-US" smtClean="0"/>
              <a:t>tweet #cyberliving visit www.cyberliving.uk</a:t>
            </a:r>
            <a:endParaRPr lang="en-US"/>
          </a:p>
        </p:txBody>
      </p:sp>
      <p:sp>
        <p:nvSpPr>
          <p:cNvPr id="6" name="Slide Number Placeholder 5"/>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41B799-46E9-5F41-8A7F-7D0630BFC178}" type="datetime1">
              <a:rPr lang="en-US" smtClean="0"/>
              <a:pPr/>
              <a:t>4/5/16</a:t>
            </a:fld>
            <a:endParaRPr lang="en-US"/>
          </a:p>
        </p:txBody>
      </p:sp>
      <p:sp>
        <p:nvSpPr>
          <p:cNvPr id="5" name="Footer Placeholder 4"/>
          <p:cNvSpPr>
            <a:spLocks noGrp="1"/>
          </p:cNvSpPr>
          <p:nvPr>
            <p:ph type="ftr" sz="quarter" idx="11"/>
          </p:nvPr>
        </p:nvSpPr>
        <p:spPr/>
        <p:txBody>
          <a:bodyPr/>
          <a:lstStyle/>
          <a:p>
            <a:r>
              <a:rPr lang="en-US" smtClean="0"/>
              <a:t>tweet #cyberliving visit www.cyberliving.uk</a:t>
            </a:r>
            <a:endParaRPr lang="en-US"/>
          </a:p>
        </p:txBody>
      </p:sp>
      <p:sp>
        <p:nvSpPr>
          <p:cNvPr id="6" name="Slide Number Placeholder 5"/>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A9095A0-65CA-9B46-8788-89D4D345AC25}" type="datetime1">
              <a:rPr lang="en-US" smtClean="0"/>
              <a:pPr/>
              <a:t>4/5/16</a:t>
            </a:fld>
            <a:endParaRPr lang="en-US"/>
          </a:p>
        </p:txBody>
      </p:sp>
      <p:sp>
        <p:nvSpPr>
          <p:cNvPr id="5" name="Footer Placeholder 4"/>
          <p:cNvSpPr>
            <a:spLocks noGrp="1"/>
          </p:cNvSpPr>
          <p:nvPr>
            <p:ph type="ftr" sz="quarter" idx="11"/>
          </p:nvPr>
        </p:nvSpPr>
        <p:spPr/>
        <p:txBody>
          <a:bodyPr/>
          <a:lstStyle/>
          <a:p>
            <a:r>
              <a:rPr lang="en-US" smtClean="0"/>
              <a:t>tweet #cyberliving visit www.cyberliving.uk</a:t>
            </a:r>
            <a:endParaRPr lang="en-US"/>
          </a:p>
        </p:txBody>
      </p:sp>
      <p:sp>
        <p:nvSpPr>
          <p:cNvPr id="6" name="Slide Number Placeholder 5"/>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C499329-C6E5-C043-9D5A-F13610D83DB4}" type="datetime1">
              <a:rPr lang="en-US" smtClean="0"/>
              <a:pPr/>
              <a:t>4/5/16</a:t>
            </a:fld>
            <a:endParaRPr lang="en-US"/>
          </a:p>
        </p:txBody>
      </p:sp>
      <p:sp>
        <p:nvSpPr>
          <p:cNvPr id="6" name="Footer Placeholder 5"/>
          <p:cNvSpPr>
            <a:spLocks noGrp="1"/>
          </p:cNvSpPr>
          <p:nvPr>
            <p:ph type="ftr" sz="quarter" idx="11"/>
          </p:nvPr>
        </p:nvSpPr>
        <p:spPr/>
        <p:txBody>
          <a:bodyPr/>
          <a:lstStyle/>
          <a:p>
            <a:r>
              <a:rPr lang="en-US" smtClean="0"/>
              <a:t>tweet #cyberliving visit www.cyberliving.uk</a:t>
            </a:r>
            <a:endParaRPr lang="en-US"/>
          </a:p>
        </p:txBody>
      </p:sp>
      <p:sp>
        <p:nvSpPr>
          <p:cNvPr id="7" name="Slide Number Placeholder 6"/>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856C5F2-007D-0C4F-9089-8E37F34820A2}" type="datetime1">
              <a:rPr lang="en-US" smtClean="0"/>
              <a:pPr/>
              <a:t>4/5/16</a:t>
            </a:fld>
            <a:endParaRPr lang="en-US"/>
          </a:p>
        </p:txBody>
      </p:sp>
      <p:sp>
        <p:nvSpPr>
          <p:cNvPr id="8" name="Footer Placeholder 7"/>
          <p:cNvSpPr>
            <a:spLocks noGrp="1"/>
          </p:cNvSpPr>
          <p:nvPr>
            <p:ph type="ftr" sz="quarter" idx="11"/>
          </p:nvPr>
        </p:nvSpPr>
        <p:spPr/>
        <p:txBody>
          <a:bodyPr/>
          <a:lstStyle/>
          <a:p>
            <a:r>
              <a:rPr lang="en-US" smtClean="0"/>
              <a:t>tweet #cyberliving visit www.cyberliving.uk</a:t>
            </a:r>
            <a:endParaRPr lang="en-US"/>
          </a:p>
        </p:txBody>
      </p:sp>
      <p:sp>
        <p:nvSpPr>
          <p:cNvPr id="9" name="Slide Number Placeholder 8"/>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5BF9A57-CB89-024E-843C-F9CFFE63B825}" type="datetime1">
              <a:rPr lang="en-US" smtClean="0"/>
              <a:pPr/>
              <a:t>4/5/16</a:t>
            </a:fld>
            <a:endParaRPr lang="en-US"/>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5F8D2-3386-F343-804E-074404510241}" type="datetime1">
              <a:rPr lang="en-US" smtClean="0"/>
              <a:pPr/>
              <a:t>4/5/16</a:t>
            </a:fld>
            <a:endParaRPr lang="en-US"/>
          </a:p>
        </p:txBody>
      </p:sp>
      <p:sp>
        <p:nvSpPr>
          <p:cNvPr id="3" name="Footer Placeholder 2"/>
          <p:cNvSpPr>
            <a:spLocks noGrp="1"/>
          </p:cNvSpPr>
          <p:nvPr>
            <p:ph type="ftr" sz="quarter" idx="11"/>
          </p:nvPr>
        </p:nvSpPr>
        <p:spPr/>
        <p:txBody>
          <a:bodyPr/>
          <a:lstStyle/>
          <a:p>
            <a:r>
              <a:rPr lang="en-US" smtClean="0"/>
              <a:t>tweet #cyberliving visit www.cyberliving.uk</a:t>
            </a:r>
            <a:endParaRPr lang="en-US"/>
          </a:p>
        </p:txBody>
      </p:sp>
      <p:sp>
        <p:nvSpPr>
          <p:cNvPr id="4" name="Slide Number Placeholder 3"/>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801423E-D74E-AE48-A077-20110B79B39B}" type="datetime1">
              <a:rPr lang="en-US" smtClean="0"/>
              <a:pPr/>
              <a:t>4/5/16</a:t>
            </a:fld>
            <a:endParaRPr lang="en-US"/>
          </a:p>
        </p:txBody>
      </p:sp>
      <p:sp>
        <p:nvSpPr>
          <p:cNvPr id="6" name="Footer Placeholder 5"/>
          <p:cNvSpPr>
            <a:spLocks noGrp="1"/>
          </p:cNvSpPr>
          <p:nvPr>
            <p:ph type="ftr" sz="quarter" idx="11"/>
          </p:nvPr>
        </p:nvSpPr>
        <p:spPr/>
        <p:txBody>
          <a:bodyPr/>
          <a:lstStyle/>
          <a:p>
            <a:r>
              <a:rPr lang="en-US" smtClean="0"/>
              <a:t>tweet #cyberliving visit www.cyberliving.uk</a:t>
            </a:r>
            <a:endParaRPr lang="en-US"/>
          </a:p>
        </p:txBody>
      </p:sp>
      <p:sp>
        <p:nvSpPr>
          <p:cNvPr id="7" name="Slide Number Placeholder 6"/>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6AE5374-328A-9840-ACEA-DD1EE4F36E55}" type="datetime1">
              <a:rPr lang="en-US" smtClean="0"/>
              <a:pPr/>
              <a:t>4/5/16</a:t>
            </a:fld>
            <a:endParaRPr lang="en-US"/>
          </a:p>
        </p:txBody>
      </p:sp>
      <p:sp>
        <p:nvSpPr>
          <p:cNvPr id="6" name="Footer Placeholder 5"/>
          <p:cNvSpPr>
            <a:spLocks noGrp="1"/>
          </p:cNvSpPr>
          <p:nvPr>
            <p:ph type="ftr" sz="quarter" idx="11"/>
          </p:nvPr>
        </p:nvSpPr>
        <p:spPr/>
        <p:txBody>
          <a:bodyPr/>
          <a:lstStyle/>
          <a:p>
            <a:r>
              <a:rPr lang="en-US" smtClean="0"/>
              <a:t>tweet #cyberliving visit www.cyberliving.uk</a:t>
            </a:r>
            <a:endParaRPr lang="en-US"/>
          </a:p>
        </p:txBody>
      </p:sp>
      <p:sp>
        <p:nvSpPr>
          <p:cNvPr id="7" name="Slide Number Placeholder 6"/>
          <p:cNvSpPr>
            <a:spLocks noGrp="1"/>
          </p:cNvSpPr>
          <p:nvPr>
            <p:ph type="sldNum" sz="quarter" idx="12"/>
          </p:nvPr>
        </p:nvSpPr>
        <p:spPr/>
        <p:txBody>
          <a:bodyPr/>
          <a:lstStyle/>
          <a:p>
            <a:fld id="{E09B3A3A-C419-D249-85C0-92F6583FDE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D5880-DCB2-564D-B25B-B81B4FC2688A}" type="datetime1">
              <a:rPr lang="en-US" smtClean="0"/>
              <a:pPr/>
              <a:t>4/5/16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tweet #</a:t>
            </a:r>
            <a:r>
              <a:rPr lang="en-US" dirty="0" err="1" smtClean="0"/>
              <a:t>cyberliving</a:t>
            </a:r>
            <a:r>
              <a:rPr lang="en-US" dirty="0" smtClean="0"/>
              <a:t> visit </a:t>
            </a:r>
            <a:r>
              <a:rPr lang="en-US" dirty="0" err="1" smtClean="0"/>
              <a:t>www.cyberliving.uk</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B3A3A-C419-D249-85C0-92F6583FDEDA}" type="slidenum">
              <a:rPr lang="en-US" smtClean="0"/>
              <a:pPr/>
              <a:t>‹#›</a:t>
            </a:fld>
            <a:endParaRPr lang="en-US" dirty="0"/>
          </a:p>
        </p:txBody>
      </p:sp>
      <p:pic>
        <p:nvPicPr>
          <p:cNvPr id="7" name="Picture 6" descr="Gresham College Round.png"/>
          <p:cNvPicPr>
            <a:picLocks noChangeAspect="1"/>
          </p:cNvPicPr>
          <p:nvPr userDrawn="1"/>
        </p:nvPicPr>
        <p:blipFill>
          <a:blip r:embed="rId13"/>
          <a:stretch>
            <a:fillRect/>
          </a:stretch>
        </p:blipFill>
        <p:spPr>
          <a:xfrm>
            <a:off x="117226" y="6126163"/>
            <a:ext cx="679947" cy="67994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yberlivin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0267"/>
            <a:ext cx="7772400" cy="1890183"/>
          </a:xfrm>
        </p:spPr>
        <p:txBody>
          <a:bodyPr>
            <a:normAutofit/>
          </a:bodyPr>
          <a:lstStyle/>
          <a:p>
            <a:r>
              <a:rPr lang="en-US" sz="5400" dirty="0" smtClean="0">
                <a:solidFill>
                  <a:srgbClr val="0000FF"/>
                </a:solidFill>
              </a:rPr>
              <a:t>Computers, People </a:t>
            </a:r>
            <a:br>
              <a:rPr lang="en-US" sz="5400" dirty="0" smtClean="0">
                <a:solidFill>
                  <a:srgbClr val="0000FF"/>
                </a:solidFill>
              </a:rPr>
            </a:br>
            <a:r>
              <a:rPr lang="en-US" sz="5400" dirty="0" smtClean="0">
                <a:solidFill>
                  <a:srgbClr val="0000FF"/>
                </a:solidFill>
              </a:rPr>
              <a:t>and the Real World</a:t>
            </a:r>
            <a:endParaRPr lang="en-US" sz="5400" dirty="0">
              <a:solidFill>
                <a:srgbClr val="0000FF"/>
              </a:solidFill>
            </a:endParaRPr>
          </a:p>
        </p:txBody>
      </p:sp>
      <p:sp>
        <p:nvSpPr>
          <p:cNvPr id="3" name="Subtitle 2"/>
          <p:cNvSpPr>
            <a:spLocks noGrp="1"/>
          </p:cNvSpPr>
          <p:nvPr>
            <p:ph type="subTitle" idx="1"/>
          </p:nvPr>
        </p:nvSpPr>
        <p:spPr>
          <a:xfrm>
            <a:off x="685800" y="3886200"/>
            <a:ext cx="7772400" cy="1752600"/>
          </a:xfrm>
        </p:spPr>
        <p:txBody>
          <a:bodyPr/>
          <a:lstStyle/>
          <a:p>
            <a:r>
              <a:rPr lang="en-US" dirty="0" err="1" smtClean="0">
                <a:solidFill>
                  <a:schemeClr val="tx1"/>
                </a:solidFill>
              </a:rPr>
              <a:t>Martyn</a:t>
            </a:r>
            <a:r>
              <a:rPr lang="en-US" dirty="0" smtClean="0">
                <a:solidFill>
                  <a:schemeClr val="tx1"/>
                </a:solidFill>
              </a:rPr>
              <a:t> Thomas CBE </a:t>
            </a:r>
            <a:r>
              <a:rPr lang="en-US" dirty="0" err="1" smtClean="0">
                <a:solidFill>
                  <a:schemeClr val="tx1"/>
                </a:solidFill>
              </a:rPr>
              <a:t>FREng</a:t>
            </a:r>
            <a:endParaRPr lang="en-US" dirty="0" smtClean="0">
              <a:solidFill>
                <a:schemeClr val="tx1"/>
              </a:solidFill>
            </a:endParaRPr>
          </a:p>
          <a:p>
            <a:r>
              <a:rPr lang="en-US" dirty="0" smtClean="0">
                <a:solidFill>
                  <a:schemeClr val="tx1"/>
                </a:solidFill>
              </a:rPr>
              <a:t>Livery Company Professor of Information Technology</a:t>
            </a:r>
          </a:p>
          <a:p>
            <a:endParaRPr lang="en-US" dirty="0"/>
          </a:p>
        </p:txBody>
      </p:sp>
      <p:sp>
        <p:nvSpPr>
          <p:cNvPr id="4" name="Slide Number Placeholder 3"/>
          <p:cNvSpPr>
            <a:spLocks noGrp="1"/>
          </p:cNvSpPr>
          <p:nvPr>
            <p:ph type="sldNum" sz="quarter" idx="12"/>
          </p:nvPr>
        </p:nvSpPr>
        <p:spPr/>
        <p:txBody>
          <a:bodyPr/>
          <a:lstStyle/>
          <a:p>
            <a:fld id="{E09B3A3A-C419-D249-85C0-92F6583FDEDA}"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tweet #cyberliving visit www.cyberliving.uk</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1992 </a:t>
            </a:r>
            <a:endParaRPr lang="en-US" dirty="0"/>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dirty="0" smtClean="0"/>
              <a:t>Frequent incomplete status reporting by ambulance crews</a:t>
            </a:r>
          </a:p>
          <a:p>
            <a:pPr lvl="1"/>
            <a:r>
              <a:rPr lang="en-US" dirty="0" smtClean="0"/>
              <a:t>Inadequate training, </a:t>
            </a:r>
            <a:r>
              <a:rPr lang="en-US" dirty="0" err="1" smtClean="0"/>
              <a:t>comms</a:t>
            </a:r>
            <a:r>
              <a:rPr lang="en-US" dirty="0" smtClean="0"/>
              <a:t> failures, misuse</a:t>
            </a:r>
          </a:p>
          <a:p>
            <a:r>
              <a:rPr lang="en-US" dirty="0" smtClean="0"/>
              <a:t>Inaccurate </a:t>
            </a:r>
            <a:r>
              <a:rPr lang="en-US" dirty="0" err="1" smtClean="0"/>
              <a:t>Datatrak</a:t>
            </a:r>
            <a:r>
              <a:rPr lang="en-US" dirty="0" smtClean="0"/>
              <a:t> location fixes</a:t>
            </a:r>
          </a:p>
          <a:p>
            <a:pPr lvl="1"/>
            <a:r>
              <a:rPr lang="en-US" dirty="0" smtClean="0"/>
              <a:t>Network “</a:t>
            </a:r>
            <a:r>
              <a:rPr lang="en-US" dirty="0" err="1" smtClean="0"/>
              <a:t>blackspots</a:t>
            </a:r>
            <a:r>
              <a:rPr lang="en-US" dirty="0" smtClean="0"/>
              <a:t>”</a:t>
            </a:r>
          </a:p>
          <a:p>
            <a:pPr lvl="1"/>
            <a:r>
              <a:rPr lang="en-US" dirty="0" smtClean="0"/>
              <a:t>Faulty equipment or alleged sabotage</a:t>
            </a:r>
          </a:p>
          <a:p>
            <a:pPr lvl="1"/>
            <a:r>
              <a:rPr lang="en-US" dirty="0" smtClean="0"/>
              <a:t>Software errors (</a:t>
            </a:r>
            <a:r>
              <a:rPr lang="en-US" dirty="0" err="1" smtClean="0"/>
              <a:t>eg</a:t>
            </a:r>
            <a:r>
              <a:rPr lang="en-US" dirty="0" smtClean="0"/>
              <a:t> a failure on every 53</a:t>
            </a:r>
            <a:r>
              <a:rPr lang="en-US" baseline="30000" dirty="0" smtClean="0"/>
              <a:t>rd</a:t>
            </a:r>
            <a:r>
              <a:rPr lang="en-US" dirty="0" smtClean="0"/>
              <a:t> vehicle)</a:t>
            </a:r>
          </a:p>
          <a:p>
            <a:r>
              <a:rPr lang="en-US" dirty="0" smtClean="0"/>
              <a:t>System could not cope with established working practices (</a:t>
            </a:r>
            <a:r>
              <a:rPr lang="en-US" dirty="0" err="1" smtClean="0"/>
              <a:t>eg</a:t>
            </a:r>
            <a:r>
              <a:rPr lang="en-US" dirty="0" smtClean="0"/>
              <a:t> a crew taking a different vehicle)</a:t>
            </a:r>
          </a:p>
          <a:p>
            <a:pPr lvl="1"/>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Problems in 1992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Communications system overloads</a:t>
            </a:r>
          </a:p>
          <a:p>
            <a:r>
              <a:rPr lang="en-US" dirty="0" smtClean="0"/>
              <a:t>Hardware and software errors</a:t>
            </a:r>
          </a:p>
          <a:p>
            <a:r>
              <a:rPr lang="en-US" dirty="0" smtClean="0"/>
              <a:t>Perhaps, </a:t>
            </a:r>
            <a:r>
              <a:rPr lang="en-US" dirty="0" err="1" smtClean="0"/>
              <a:t>wilful</a:t>
            </a:r>
            <a:r>
              <a:rPr lang="en-US" dirty="0" smtClean="0"/>
              <a:t> damage to or misuse of </a:t>
            </a:r>
            <a:r>
              <a:rPr lang="en-US" dirty="0" err="1" smtClean="0"/>
              <a:t>Datatrak</a:t>
            </a:r>
            <a:r>
              <a:rPr lang="en-US" dirty="0" smtClean="0"/>
              <a:t> automatic vehicle location equipment</a:t>
            </a:r>
          </a:p>
          <a:p>
            <a:r>
              <a:rPr lang="en-US" dirty="0" smtClean="0"/>
              <a:t>Failures to notify ambulance status changes or buttons pressed in the wrong order</a:t>
            </a:r>
          </a:p>
          <a:p>
            <a:pPr>
              <a:buNone/>
            </a:pPr>
            <a:endParaRPr lang="en-US" dirty="0" smtClean="0"/>
          </a:p>
          <a:p>
            <a:pPr>
              <a:buNone/>
            </a:pPr>
            <a:r>
              <a:rPr lang="en-US" dirty="0" smtClean="0">
                <a:solidFill>
                  <a:srgbClr val="0000FF"/>
                </a:solidFill>
              </a:rPr>
              <a:t>These and other problems led to the system losing accurate knowledge of vehicle locations (which was essential for continued correct operation).</a:t>
            </a:r>
          </a:p>
          <a:p>
            <a:pPr>
              <a:buNone/>
            </a:pPr>
            <a:endParaRPr lang="en-US" dirty="0">
              <a:solidFill>
                <a:srgbClr val="0000FF"/>
              </a:solidFill>
            </a:endParaRPr>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Decision to deploy the full CAD system</a:t>
            </a:r>
            <a:endParaRPr lang="en-US" dirty="0"/>
          </a:p>
        </p:txBody>
      </p:sp>
      <p:sp>
        <p:nvSpPr>
          <p:cNvPr id="3" name="Content Placeholder 2"/>
          <p:cNvSpPr>
            <a:spLocks noGrp="1"/>
          </p:cNvSpPr>
          <p:nvPr>
            <p:ph idx="1"/>
          </p:nvPr>
        </p:nvSpPr>
        <p:spPr>
          <a:xfrm>
            <a:off x="457199" y="1600200"/>
            <a:ext cx="8466667" cy="4756150"/>
          </a:xfrm>
        </p:spPr>
        <p:txBody>
          <a:bodyPr>
            <a:normAutofit/>
          </a:bodyPr>
          <a:lstStyle/>
          <a:p>
            <a:r>
              <a:rPr lang="en-US" b="1" dirty="0" smtClean="0"/>
              <a:t>Despite </a:t>
            </a:r>
            <a:r>
              <a:rPr lang="en-US" b="1" dirty="0" smtClean="0"/>
              <a:t>the remaining faults, the system went live at 7 am on 26 October 1992.</a:t>
            </a:r>
          </a:p>
          <a:p>
            <a:pPr lvl="1"/>
            <a:r>
              <a:rPr lang="en-US" dirty="0" smtClean="0"/>
              <a:t>The control room had been reconfigured , with more terminals and screens and no paper back-up</a:t>
            </a:r>
          </a:p>
          <a:p>
            <a:pPr lvl="1"/>
            <a:r>
              <a:rPr lang="en-US" dirty="0" smtClean="0"/>
              <a:t>The ambulances proposed by the system were </a:t>
            </a:r>
            <a:r>
              <a:rPr lang="en-US" dirty="0" err="1" smtClean="0"/>
              <a:t>mobilised</a:t>
            </a:r>
            <a:endParaRPr lang="en-US" dirty="0" smtClean="0"/>
          </a:p>
          <a:p>
            <a:pPr lvl="1"/>
            <a:r>
              <a:rPr lang="en-US" dirty="0" smtClean="0"/>
              <a:t>It was very difficult for staff to intervene to correct errors</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26/27 October 1992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Errors continued:</a:t>
            </a:r>
            <a:endParaRPr lang="en-US" dirty="0" smtClean="0"/>
          </a:p>
          <a:p>
            <a:pPr lvl="1"/>
            <a:r>
              <a:rPr lang="en-US" dirty="0" smtClean="0"/>
              <a:t>crew take wrong vehicle or use wrong </a:t>
            </a:r>
            <a:r>
              <a:rPr lang="en-US" dirty="0" err="1" smtClean="0"/>
              <a:t>callsign</a:t>
            </a:r>
            <a:r>
              <a:rPr lang="en-US" dirty="0" smtClean="0"/>
              <a:t> or a different route, or press status buttons in the wrong order</a:t>
            </a:r>
          </a:p>
          <a:p>
            <a:pPr lvl="1"/>
            <a:r>
              <a:rPr lang="en-US" dirty="0" err="1" smtClean="0"/>
              <a:t>Blackspots</a:t>
            </a:r>
            <a:r>
              <a:rPr lang="en-US" dirty="0" smtClean="0"/>
              <a:t>, transmission failures or equipment problems lead to </a:t>
            </a:r>
            <a:r>
              <a:rPr lang="en-US" b="1" dirty="0" smtClean="0">
                <a:solidFill>
                  <a:srgbClr val="0000FF"/>
                </a:solidFill>
              </a:rPr>
              <a:t>loss of position or status data</a:t>
            </a:r>
            <a:r>
              <a:rPr lang="en-US" dirty="0" smtClean="0"/>
              <a:t>.</a:t>
            </a:r>
          </a:p>
          <a:p>
            <a:r>
              <a:rPr lang="en-US" dirty="0" smtClean="0"/>
              <a:t>Consequences:</a:t>
            </a:r>
          </a:p>
          <a:p>
            <a:pPr lvl="1"/>
            <a:r>
              <a:rPr lang="en-US" dirty="0" smtClean="0"/>
              <a:t>The CAD system generated exceptions, allocated the wrong ambulance, sent duplicate ambulances, delays increased and led to more call-</a:t>
            </a:r>
            <a:r>
              <a:rPr lang="en-US" dirty="0" smtClean="0"/>
              <a:t>backs and exception messages, </a:t>
            </a:r>
            <a:r>
              <a:rPr lang="en-US" dirty="0" smtClean="0"/>
              <a:t>operators became overloaded, there were </a:t>
            </a:r>
            <a:r>
              <a:rPr lang="en-US" b="1" dirty="0" smtClean="0"/>
              <a:t>long </a:t>
            </a:r>
            <a:r>
              <a:rPr lang="en-US" dirty="0" smtClean="0"/>
              <a:t>delays to answering calls and to reaching patients</a:t>
            </a:r>
            <a:r>
              <a:rPr lang="en-US" dirty="0" smtClean="0">
                <a:solidFill>
                  <a:srgbClr val="0000FF"/>
                </a:solidFill>
              </a:rPr>
              <a:t>. </a:t>
            </a:r>
            <a:r>
              <a:rPr lang="en-US" i="1" dirty="0" smtClean="0">
                <a:solidFill>
                  <a:srgbClr val="0000FF"/>
                </a:solidFill>
              </a:rPr>
              <a:t>Claims that 20 to 30 people died were not substantiated.</a:t>
            </a:r>
            <a:endParaRPr lang="en-US" dirty="0" smtClean="0">
              <a:solidFill>
                <a:srgbClr val="0000FF"/>
              </a:solidFill>
            </a:endParaRPr>
          </a:p>
          <a:p>
            <a:pPr>
              <a:buNone/>
            </a:pP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afternoon of 27 October</a:t>
            </a:r>
            <a:endParaRPr lang="en-US" dirty="0"/>
          </a:p>
        </p:txBody>
      </p:sp>
      <p:sp>
        <p:nvSpPr>
          <p:cNvPr id="3" name="Content Placeholder 2"/>
          <p:cNvSpPr>
            <a:spLocks noGrp="1"/>
          </p:cNvSpPr>
          <p:nvPr>
            <p:ph idx="1"/>
          </p:nvPr>
        </p:nvSpPr>
        <p:spPr>
          <a:xfrm>
            <a:off x="389468" y="1600200"/>
            <a:ext cx="8432800" cy="4525963"/>
          </a:xfrm>
        </p:spPr>
        <p:txBody>
          <a:bodyPr>
            <a:normAutofit lnSpcReduction="10000"/>
          </a:bodyPr>
          <a:lstStyle/>
          <a:p>
            <a:r>
              <a:rPr lang="en-US" dirty="0" smtClean="0"/>
              <a:t>The d</a:t>
            </a:r>
            <a:r>
              <a:rPr lang="en-US" dirty="0" smtClean="0"/>
              <a:t>ecision was taken </a:t>
            </a:r>
            <a:r>
              <a:rPr lang="en-US" dirty="0" smtClean="0"/>
              <a:t>to revert to semi-manual operation</a:t>
            </a:r>
          </a:p>
          <a:p>
            <a:pPr lvl="1"/>
            <a:r>
              <a:rPr lang="en-US" dirty="0" smtClean="0"/>
              <a:t>Calls taken on the CAD system, using computer map</a:t>
            </a:r>
          </a:p>
          <a:p>
            <a:pPr lvl="1"/>
            <a:r>
              <a:rPr lang="en-US" dirty="0" smtClean="0"/>
              <a:t>Incident details printed in the control room</a:t>
            </a:r>
          </a:p>
          <a:p>
            <a:pPr lvl="1"/>
            <a:r>
              <a:rPr lang="en-US" dirty="0" smtClean="0"/>
              <a:t>Best ambulance found by calling the station nearest to the incident</a:t>
            </a:r>
          </a:p>
          <a:p>
            <a:pPr lvl="1"/>
            <a:r>
              <a:rPr lang="en-US" dirty="0" err="1" smtClean="0"/>
              <a:t>Mobilisation</a:t>
            </a:r>
            <a:r>
              <a:rPr lang="en-US" dirty="0" smtClean="0"/>
              <a:t> of the chosen ambulance through CAD</a:t>
            </a:r>
          </a:p>
          <a:p>
            <a:r>
              <a:rPr lang="en-US" dirty="0" smtClean="0"/>
              <a:t>This worked fairly well until 4 November, as extra staff had been added</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14</a:t>
            </a:fld>
            <a:endParaRPr lang="en-US"/>
          </a:p>
        </p:txBody>
      </p:sp>
      <p:pic>
        <p:nvPicPr>
          <p:cNvPr id="6" name="Picture 5"/>
          <p:cNvPicPr>
            <a:picLocks noChangeAspect="1"/>
          </p:cNvPicPr>
          <p:nvPr/>
        </p:nvPicPr>
        <p:blipFill>
          <a:blip r:embed="rId2"/>
          <a:stretch>
            <a:fillRect/>
          </a:stretch>
        </p:blipFill>
        <p:spPr>
          <a:xfrm>
            <a:off x="6553200" y="5599113"/>
            <a:ext cx="1450596" cy="10541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am on 4 November 1992</a:t>
            </a:r>
            <a:endParaRPr lang="en-US" dirty="0"/>
          </a:p>
        </p:txBody>
      </p:sp>
      <p:sp>
        <p:nvSpPr>
          <p:cNvPr id="3" name="Content Placeholder 2"/>
          <p:cNvSpPr>
            <a:spLocks noGrp="1"/>
          </p:cNvSpPr>
          <p:nvPr>
            <p:ph idx="1"/>
          </p:nvPr>
        </p:nvSpPr>
        <p:spPr/>
        <p:txBody>
          <a:bodyPr>
            <a:normAutofit lnSpcReduction="10000"/>
          </a:bodyPr>
          <a:lstStyle/>
          <a:p>
            <a:r>
              <a:rPr lang="en-US" dirty="0" smtClean="0"/>
              <a:t>The CAD system slowed, then crashed. Re-booting workstations failed to clear the problem. </a:t>
            </a:r>
          </a:p>
          <a:p>
            <a:pPr lvl="1"/>
            <a:r>
              <a:rPr lang="en-US" dirty="0" smtClean="0"/>
              <a:t>The server had failed because of a coding error in the</a:t>
            </a:r>
            <a:r>
              <a:rPr lang="en-US" dirty="0" smtClean="0"/>
              <a:t> software </a:t>
            </a:r>
            <a:r>
              <a:rPr lang="en-US" dirty="0" smtClean="0"/>
              <a:t>that caused a memory leak.</a:t>
            </a:r>
          </a:p>
          <a:p>
            <a:pPr lvl="1"/>
            <a:r>
              <a:rPr lang="en-US" dirty="0" smtClean="0"/>
              <a:t>The backup server was not designed to be used with the semi-manual configuration and had never been tested.</a:t>
            </a:r>
          </a:p>
          <a:p>
            <a:r>
              <a:rPr lang="en-US" dirty="0" smtClean="0"/>
              <a:t>LAS reverted to a fully manual, paper-based system.</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Subsequent events</a:t>
            </a:r>
            <a:endParaRPr lang="en-US" dirty="0"/>
          </a:p>
        </p:txBody>
      </p:sp>
      <p:sp>
        <p:nvSpPr>
          <p:cNvPr id="3" name="Content Placeholder 2"/>
          <p:cNvSpPr>
            <a:spLocks noGrp="1"/>
          </p:cNvSpPr>
          <p:nvPr>
            <p:ph idx="1"/>
          </p:nvPr>
        </p:nvSpPr>
        <p:spPr/>
        <p:txBody>
          <a:bodyPr/>
          <a:lstStyle/>
          <a:p>
            <a:r>
              <a:rPr lang="en-US" dirty="0" smtClean="0"/>
              <a:t>The LAS Chief Executive resigned a few days later</a:t>
            </a:r>
          </a:p>
          <a:p>
            <a:r>
              <a:rPr lang="en-US" dirty="0" smtClean="0"/>
              <a:t>A public Inquiry was set up and reported in February 1993 (ISBN 0-905133-70-6).</a:t>
            </a:r>
          </a:p>
          <a:p>
            <a:r>
              <a:rPr lang="en-US" dirty="0" smtClean="0"/>
              <a:t>The report is available online: </a:t>
            </a:r>
          </a:p>
          <a:p>
            <a:pPr lvl="1"/>
            <a:r>
              <a:rPr lang="en-US" dirty="0" smtClean="0"/>
              <a:t>http://www0.cs.ucl.ac.uk/staff/A.Finkelstein/las/lascase0.9.pdf</a:t>
            </a:r>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LASCAD</a:t>
            </a:r>
            <a:endParaRPr lang="en-US" dirty="0"/>
          </a:p>
        </p:txBody>
      </p:sp>
      <p:sp>
        <p:nvSpPr>
          <p:cNvPr id="3" name="Content Placeholder 2"/>
          <p:cNvSpPr>
            <a:spLocks noGrp="1"/>
          </p:cNvSpPr>
          <p:nvPr>
            <p:ph idx="1"/>
          </p:nvPr>
        </p:nvSpPr>
        <p:spPr>
          <a:xfrm>
            <a:off x="203201" y="1600200"/>
            <a:ext cx="8703732" cy="4756150"/>
          </a:xfrm>
        </p:spPr>
        <p:txBody>
          <a:bodyPr>
            <a:noAutofit/>
          </a:bodyPr>
          <a:lstStyle/>
          <a:p>
            <a:r>
              <a:rPr lang="en-US" sz="2000" dirty="0" smtClean="0"/>
              <a:t>The CAD system was overambitious and the</a:t>
            </a:r>
            <a:r>
              <a:rPr lang="en-US" sz="2000" dirty="0" smtClean="0"/>
              <a:t> timetable </a:t>
            </a:r>
            <a:r>
              <a:rPr lang="en-US" sz="2000" dirty="0" smtClean="0"/>
              <a:t>was</a:t>
            </a:r>
            <a:r>
              <a:rPr lang="en-US" sz="2000" dirty="0" smtClean="0"/>
              <a:t> unachievable.</a:t>
            </a:r>
            <a:endParaRPr lang="en-US" sz="2000" dirty="0" smtClean="0"/>
          </a:p>
          <a:p>
            <a:r>
              <a:rPr lang="en-US" sz="2000" i="1" dirty="0" smtClean="0"/>
              <a:t>The bidder who least understands the complexity of a requirement is likely to put in the lowest bid</a:t>
            </a:r>
            <a:r>
              <a:rPr lang="en-US" sz="2000" dirty="0" smtClean="0"/>
              <a:t>.</a:t>
            </a:r>
          </a:p>
          <a:p>
            <a:r>
              <a:rPr lang="en-US" sz="2000" dirty="0" smtClean="0"/>
              <a:t>The LASCAD architecture was too prone to cascade failures when data was wrong. </a:t>
            </a:r>
          </a:p>
          <a:p>
            <a:pPr lvl="1"/>
            <a:r>
              <a:rPr lang="en-US" sz="1800" dirty="0" smtClean="0"/>
              <a:t>Error rates overloading operators is a well-known problem (</a:t>
            </a:r>
            <a:r>
              <a:rPr lang="en-US" sz="1800" dirty="0" err="1" smtClean="0"/>
              <a:t>eg</a:t>
            </a:r>
            <a:r>
              <a:rPr lang="en-US" sz="1800" dirty="0" smtClean="0"/>
              <a:t> TMI)</a:t>
            </a:r>
          </a:p>
          <a:p>
            <a:r>
              <a:rPr lang="en-US" sz="2000" dirty="0" smtClean="0"/>
              <a:t>It is a mistake to use a computer system to impose new work processes on under-trained or reluctant staff.</a:t>
            </a:r>
          </a:p>
          <a:p>
            <a:pPr lvl="1"/>
            <a:r>
              <a:rPr lang="en-US" sz="1800" b="1" dirty="0" smtClean="0"/>
              <a:t>Front-line staff are often best placed to judge what is practical</a:t>
            </a:r>
          </a:p>
          <a:p>
            <a:pPr lvl="1">
              <a:buNone/>
            </a:pPr>
            <a:endParaRPr lang="en-US" sz="1800" dirty="0" smtClean="0">
              <a:solidFill>
                <a:srgbClr val="0000FF"/>
              </a:solidFill>
            </a:endParaRPr>
          </a:p>
          <a:p>
            <a:r>
              <a:rPr lang="en-US" sz="2000" i="1" dirty="0" smtClean="0">
                <a:solidFill>
                  <a:srgbClr val="0000FF"/>
                </a:solidFill>
              </a:rPr>
              <a:t>“In any system implementation the people factor is as important, and arguably more important, than the technical infrastructure”</a:t>
            </a:r>
            <a:r>
              <a:rPr lang="en-US" sz="2000" i="1" dirty="0" smtClean="0"/>
              <a:t> </a:t>
            </a:r>
            <a:r>
              <a:rPr lang="en-US" sz="1200" i="1" dirty="0" smtClean="0">
                <a:solidFill>
                  <a:srgbClr val="000000"/>
                </a:solidFill>
              </a:rPr>
              <a:t>[LAS Inquiry Report, paragraph 3107, page 39]</a:t>
            </a:r>
            <a:endParaRPr lang="en-US" sz="2000" i="1" dirty="0" smtClean="0">
              <a:solidFill>
                <a:srgbClr val="0000FF"/>
              </a:solidFill>
            </a:endParaRPr>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Front-line staff </a:t>
            </a:r>
            <a:r>
              <a:rPr lang="en-US" sz="3600" dirty="0" err="1" smtClean="0"/>
              <a:t>optimise</a:t>
            </a:r>
            <a:r>
              <a:rPr lang="en-US" sz="3600" dirty="0" smtClean="0"/>
              <a:t> the way they work</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To improve efficiency, to reduce errors, or just because it is easier or gives job satisfaction</a:t>
            </a:r>
          </a:p>
          <a:p>
            <a:pPr lvl="1"/>
            <a:r>
              <a:rPr lang="en-US" dirty="0" smtClean="0"/>
              <a:t>The reasons may not be written down – or even known to current staff. </a:t>
            </a:r>
            <a:r>
              <a:rPr lang="en-US" i="1" dirty="0" smtClean="0"/>
              <a:t>It’s the way we do it</a:t>
            </a:r>
          </a:p>
          <a:p>
            <a:r>
              <a:rPr lang="en-US" dirty="0" smtClean="0"/>
              <a:t>Some of the LASCAD problems were caused by staff resistance to changes to work processes</a:t>
            </a:r>
          </a:p>
          <a:p>
            <a:pPr lvl="1"/>
            <a:r>
              <a:rPr lang="en-US" i="1" dirty="0" smtClean="0"/>
              <a:t>Perhaps for good reasons …</a:t>
            </a:r>
          </a:p>
          <a:p>
            <a:r>
              <a:rPr lang="en-US" dirty="0" smtClean="0">
                <a:solidFill>
                  <a:srgbClr val="0000FF"/>
                </a:solidFill>
              </a:rPr>
              <a:t>It is important to understand current work processes before trying to change them!</a:t>
            </a:r>
            <a:endParaRPr lang="en-US" dirty="0">
              <a:solidFill>
                <a:srgbClr val="0000FF"/>
              </a:solidFill>
            </a:endParaRPr>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Smartcard dispute in </a:t>
            </a:r>
            <a:r>
              <a:rPr lang="en-US" dirty="0" err="1" smtClean="0"/>
              <a:t>NPfIT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Electronic Patient Records are sensitive personal data.</a:t>
            </a:r>
          </a:p>
          <a:p>
            <a:r>
              <a:rPr lang="en-US" dirty="0" err="1" smtClean="0"/>
              <a:t>NPfIT</a:t>
            </a:r>
            <a:r>
              <a:rPr lang="en-US" dirty="0" smtClean="0"/>
              <a:t> introduced role-based access control to </a:t>
            </a:r>
            <a:r>
              <a:rPr lang="en-US" dirty="0" err="1" smtClean="0"/>
              <a:t>maximise</a:t>
            </a:r>
            <a:r>
              <a:rPr lang="en-US" dirty="0" smtClean="0"/>
              <a:t> privacy.</a:t>
            </a:r>
          </a:p>
          <a:p>
            <a:r>
              <a:rPr lang="en-US" dirty="0" smtClean="0"/>
              <a:t>Smartcards were used to identify staff and their role in treating the patient</a:t>
            </a:r>
          </a:p>
          <a:p>
            <a:r>
              <a:rPr lang="en-US" dirty="0" smtClean="0"/>
              <a:t>Doctors were instructed not to share logins</a:t>
            </a:r>
          </a:p>
          <a:p>
            <a:pPr lvl="1"/>
            <a:r>
              <a:rPr lang="en-US" dirty="0" smtClean="0"/>
              <a:t>But switching users involved logging out, logging in and navigating back to the patient’s records</a:t>
            </a:r>
          </a:p>
          <a:p>
            <a:pPr lvl="1"/>
            <a:r>
              <a:rPr lang="en-US" dirty="0" smtClean="0"/>
              <a:t>Staff knew this was often impractical</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37067" y="1600200"/>
            <a:ext cx="8686799" cy="4525963"/>
          </a:xfrm>
        </p:spPr>
        <p:txBody>
          <a:bodyPr>
            <a:normAutofit lnSpcReduction="10000"/>
          </a:bodyPr>
          <a:lstStyle/>
          <a:p>
            <a:pPr marL="514350" indent="-514350">
              <a:buFont typeface="+mj-lt"/>
              <a:buAutoNum type="arabicPeriod"/>
            </a:pPr>
            <a:r>
              <a:rPr lang="en-US" dirty="0" smtClean="0"/>
              <a:t>An illustrative story: the failure of the Computer-aided </a:t>
            </a:r>
            <a:r>
              <a:rPr lang="en-US" dirty="0" err="1" smtClean="0"/>
              <a:t>Despatch</a:t>
            </a:r>
            <a:r>
              <a:rPr lang="en-US" dirty="0" smtClean="0"/>
              <a:t> System of the London Ambulance Service in 1992.</a:t>
            </a:r>
          </a:p>
          <a:p>
            <a:pPr marL="971550" lvl="1" indent="-514350"/>
            <a:r>
              <a:rPr lang="en-US" i="1" dirty="0" smtClean="0"/>
              <a:t>For the authoritative account, refer to the Inquiry report</a:t>
            </a:r>
          </a:p>
          <a:p>
            <a:pPr marL="514350" indent="-514350">
              <a:buFont typeface="+mj-lt"/>
              <a:buAutoNum type="arabicPeriod"/>
            </a:pPr>
            <a:r>
              <a:rPr lang="en-US" dirty="0" smtClean="0"/>
              <a:t>Real-world requirements — </a:t>
            </a:r>
            <a:r>
              <a:rPr lang="en-US" i="1" dirty="0" smtClean="0"/>
              <a:t> </a:t>
            </a:r>
            <a:r>
              <a:rPr lang="en-US" i="1" dirty="0" err="1" smtClean="0"/>
              <a:t>SocioTechnical</a:t>
            </a:r>
            <a:r>
              <a:rPr lang="en-US" i="1" dirty="0" smtClean="0"/>
              <a:t> </a:t>
            </a:r>
            <a:r>
              <a:rPr lang="en-US" dirty="0" smtClean="0"/>
              <a:t>systems and what sometimes goes wrong.</a:t>
            </a:r>
          </a:p>
          <a:p>
            <a:pPr marL="514350" indent="-514350">
              <a:buFont typeface="+mj-lt"/>
              <a:buAutoNum type="arabicPeriod"/>
            </a:pPr>
            <a:r>
              <a:rPr lang="en-US" dirty="0" smtClean="0"/>
              <a:t>The relationships between ways of working and the software that supports them.</a:t>
            </a:r>
          </a:p>
          <a:p>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1867"/>
            <a:ext cx="8229600" cy="4525963"/>
          </a:xfrm>
        </p:spPr>
        <p:txBody>
          <a:bodyPr>
            <a:normAutofit lnSpcReduction="10000"/>
          </a:bodyPr>
          <a:lstStyle/>
          <a:p>
            <a:pPr indent="0" algn="ctr">
              <a:buNone/>
            </a:pPr>
            <a:r>
              <a:rPr lang="en-US" dirty="0" smtClean="0">
                <a:solidFill>
                  <a:schemeClr val="accent1"/>
                </a:solidFill>
              </a:rPr>
              <a:t>Computer-based Systems involve </a:t>
            </a:r>
          </a:p>
          <a:p>
            <a:pPr indent="0" algn="ctr">
              <a:buNone/>
            </a:pPr>
            <a:r>
              <a:rPr lang="en-US" dirty="0" smtClean="0"/>
              <a:t/>
            </a:r>
            <a:br>
              <a:rPr lang="en-US" dirty="0" smtClean="0"/>
            </a:br>
            <a:r>
              <a:rPr lang="en-US" sz="4800" dirty="0" smtClean="0"/>
              <a:t>People</a:t>
            </a:r>
          </a:p>
          <a:p>
            <a:pPr indent="0" algn="ctr">
              <a:buNone/>
            </a:pPr>
            <a:endParaRPr lang="en-US" dirty="0" smtClean="0"/>
          </a:p>
          <a:p>
            <a:pPr indent="0" algn="ctr">
              <a:buNone/>
            </a:pPr>
            <a:r>
              <a:rPr lang="en-US" i="1" dirty="0" smtClean="0">
                <a:solidFill>
                  <a:srgbClr val="4F81BD"/>
                </a:solidFill>
              </a:rPr>
              <a:t>Working with</a:t>
            </a:r>
          </a:p>
          <a:p>
            <a:pPr indent="0" algn="ctr">
              <a:buNone/>
            </a:pPr>
            <a:endParaRPr lang="en-US" dirty="0" smtClean="0"/>
          </a:p>
          <a:p>
            <a:pPr indent="0" algn="ctr">
              <a:buNone/>
            </a:pPr>
            <a:r>
              <a:rPr lang="en-US" sz="4800" dirty="0" smtClean="0"/>
              <a:t>Technology</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GB" dirty="0" err="1"/>
              <a:t>Sociotechnical</a:t>
            </a:r>
            <a:r>
              <a:rPr lang="en-GB" dirty="0"/>
              <a:t> Systems</a:t>
            </a:r>
            <a:br>
              <a:rPr lang="en-GB" dirty="0"/>
            </a:br>
            <a:r>
              <a:rPr lang="en-GB" sz="2800" dirty="0"/>
              <a:t>a perspective that recognises that:</a:t>
            </a:r>
            <a:endParaRPr lang="en-GB" sz="2800" i="1" dirty="0"/>
          </a:p>
        </p:txBody>
      </p:sp>
      <p:sp>
        <p:nvSpPr>
          <p:cNvPr id="4099" name="Rectangle 3"/>
          <p:cNvSpPr>
            <a:spLocks noGrp="1" noChangeArrowheads="1"/>
          </p:cNvSpPr>
          <p:nvPr>
            <p:ph type="body" idx="1"/>
          </p:nvPr>
        </p:nvSpPr>
        <p:spPr/>
        <p:txBody>
          <a:bodyPr/>
          <a:lstStyle/>
          <a:p>
            <a:pPr>
              <a:lnSpc>
                <a:spcPct val="90000"/>
              </a:lnSpc>
            </a:pPr>
            <a:r>
              <a:rPr lang="en-GB" sz="2800" dirty="0">
                <a:ea typeface="Times New Roman" pitchFamily="-107" charset="0"/>
                <a:cs typeface="Times New Roman" pitchFamily="-107" charset="0"/>
              </a:rPr>
              <a:t>Requirements are statements about the real world, not about the technology</a:t>
            </a:r>
            <a:endParaRPr lang="en-GB" sz="2800" dirty="0" smtClean="0">
              <a:ea typeface="Times New Roman" pitchFamily="-107" charset="0"/>
              <a:cs typeface="Times New Roman" pitchFamily="-107" charset="0"/>
            </a:endParaRPr>
          </a:p>
          <a:p>
            <a:pPr>
              <a:lnSpc>
                <a:spcPct val="90000"/>
              </a:lnSpc>
            </a:pPr>
            <a:r>
              <a:rPr lang="en-GB" sz="2800" dirty="0" smtClean="0">
                <a:ea typeface="Times New Roman" pitchFamily="-107" charset="0"/>
                <a:cs typeface="Times New Roman" pitchFamily="-107" charset="0"/>
              </a:rPr>
              <a:t>computer </a:t>
            </a:r>
            <a:r>
              <a:rPr lang="en-GB" sz="2800" dirty="0">
                <a:ea typeface="Times New Roman" pitchFamily="-107" charset="0"/>
                <a:cs typeface="Times New Roman" pitchFamily="-107" charset="0"/>
              </a:rPr>
              <a:t>systems are almost always there to support the actions of humans, not the reverse</a:t>
            </a:r>
          </a:p>
          <a:p>
            <a:pPr>
              <a:lnSpc>
                <a:spcPct val="90000"/>
              </a:lnSpc>
            </a:pPr>
            <a:r>
              <a:rPr lang="en-GB" sz="2800" dirty="0">
                <a:ea typeface="Times New Roman" pitchFamily="-107" charset="0"/>
                <a:cs typeface="Times New Roman" pitchFamily="-107" charset="0"/>
              </a:rPr>
              <a:t>the humans whose behaviour can affect the achievement of the requirements are </a:t>
            </a:r>
            <a:r>
              <a:rPr lang="en-GB" sz="2800" i="1" dirty="0">
                <a:ea typeface="Times New Roman" pitchFamily="-107" charset="0"/>
                <a:cs typeface="Times New Roman" pitchFamily="-107" charset="0"/>
              </a:rPr>
              <a:t>part of the system</a:t>
            </a:r>
            <a:endParaRPr lang="en-GB" sz="2800" dirty="0">
              <a:ea typeface="Times New Roman" pitchFamily="-107" charset="0"/>
              <a:cs typeface="Times New Roman" pitchFamily="-107" charset="0"/>
            </a:endParaRPr>
          </a:p>
          <a:p>
            <a:pPr>
              <a:lnSpc>
                <a:spcPct val="90000"/>
              </a:lnSpc>
            </a:pPr>
            <a:r>
              <a:rPr lang="en-GB" sz="2800" dirty="0"/>
              <a:t>... and their behaviour is affected by </a:t>
            </a:r>
            <a:r>
              <a:rPr lang="en-GB" sz="2800" dirty="0" smtClean="0"/>
              <a:t>their </a:t>
            </a:r>
            <a:r>
              <a:rPr lang="en-GB" sz="2800" dirty="0"/>
              <a:t>culture, laws, physical </a:t>
            </a:r>
            <a:r>
              <a:rPr lang="en-GB" sz="2800" dirty="0" smtClean="0"/>
              <a:t>environment, habits, ethics and </a:t>
            </a:r>
            <a:r>
              <a:rPr lang="en-GB" sz="2800" b="1" dirty="0" smtClean="0"/>
              <a:t>training </a:t>
            </a:r>
            <a:endParaRPr lang="en-GB"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Training: vital for dependable systems!</a:t>
            </a:r>
            <a:br>
              <a:rPr lang="en-US" dirty="0" smtClean="0"/>
            </a:br>
            <a:r>
              <a:rPr lang="en-US" sz="3111" dirty="0" smtClean="0">
                <a:solidFill>
                  <a:schemeClr val="accent1"/>
                </a:solidFill>
              </a:rPr>
              <a:t>A true story of the university Provost’s PA</a:t>
            </a:r>
            <a:endParaRPr lang="en-US" dirty="0">
              <a:solidFill>
                <a:schemeClr val="accent1"/>
              </a:solidFill>
            </a:endParaRPr>
          </a:p>
        </p:txBody>
      </p:sp>
      <p:sp>
        <p:nvSpPr>
          <p:cNvPr id="3" name="Content Placeholder 2"/>
          <p:cNvSpPr>
            <a:spLocks noGrp="1"/>
          </p:cNvSpPr>
          <p:nvPr>
            <p:ph idx="1"/>
          </p:nvPr>
        </p:nvSpPr>
        <p:spPr>
          <a:xfrm>
            <a:off x="203200" y="1600200"/>
            <a:ext cx="8483600" cy="4525963"/>
          </a:xfrm>
        </p:spPr>
        <p:txBody>
          <a:bodyPr>
            <a:normAutofit fontScale="85000" lnSpcReduction="10000"/>
          </a:bodyPr>
          <a:lstStyle/>
          <a:p>
            <a:r>
              <a:rPr lang="en-US" sz="3459" dirty="0" smtClean="0"/>
              <a:t>IT support noticed that the Provost’s monthly newsletter was taking longer and longer to deliver.</a:t>
            </a:r>
          </a:p>
          <a:p>
            <a:r>
              <a:rPr lang="en-US" sz="3459" dirty="0" smtClean="0"/>
              <a:t>An email came round ….</a:t>
            </a:r>
          </a:p>
          <a:p>
            <a:pPr lvl="1"/>
            <a:r>
              <a:rPr lang="en-US" sz="3027" b="1" dirty="0" smtClean="0"/>
              <a:t>“Please delete all email from the Provost”</a:t>
            </a:r>
          </a:p>
          <a:p>
            <a:r>
              <a:rPr lang="en-US" sz="3459" dirty="0" smtClean="0"/>
              <a:t>The Provost’s PA had habitually started every new Word document by opening the previous one, deleting the contents and typing the new one.</a:t>
            </a:r>
          </a:p>
          <a:p>
            <a:pPr lvl="1"/>
            <a:r>
              <a:rPr lang="en-US" sz="3027" i="1" dirty="0" smtClean="0"/>
              <a:t>With tracked changes turned on </a:t>
            </a:r>
          </a:p>
          <a:p>
            <a:pPr lvl="1"/>
            <a:r>
              <a:rPr lang="en-US" sz="3027" i="1" dirty="0" smtClean="0"/>
              <a:t>So each document contained a copy of every previous  </a:t>
            </a:r>
            <a:br>
              <a:rPr lang="en-US" sz="3027" i="1" dirty="0" smtClean="0"/>
            </a:br>
            <a:r>
              <a:rPr lang="en-US" sz="3027" i="1" dirty="0" smtClean="0"/>
              <a:t>letter that the Provost had ever sent, to anyone …</a:t>
            </a:r>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56" b="1" dirty="0" smtClean="0"/>
              <a:t>Don’t </a:t>
            </a:r>
            <a:r>
              <a:rPr lang="en-US" sz="3556" b="1" i="1" dirty="0" smtClean="0"/>
              <a:t>assume </a:t>
            </a:r>
            <a:r>
              <a:rPr lang="en-US" sz="3556" b="1" dirty="0" smtClean="0"/>
              <a:t>how people will behave – check!</a:t>
            </a:r>
            <a:r>
              <a:rPr lang="en-US" dirty="0" smtClean="0"/>
              <a:t/>
            </a:r>
            <a:br>
              <a:rPr lang="en-US" dirty="0" smtClean="0"/>
            </a:br>
            <a:r>
              <a:rPr lang="en-US" sz="3111" i="1" dirty="0" smtClean="0"/>
              <a:t>Computer-assisted cancer diagnosis</a:t>
            </a:r>
            <a:endParaRPr lang="en-US" i="1" dirty="0"/>
          </a:p>
        </p:txBody>
      </p:sp>
      <p:sp>
        <p:nvSpPr>
          <p:cNvPr id="3" name="Content Placeholder 2"/>
          <p:cNvSpPr>
            <a:spLocks noGrp="1"/>
          </p:cNvSpPr>
          <p:nvPr>
            <p:ph idx="1"/>
          </p:nvPr>
        </p:nvSpPr>
        <p:spPr/>
        <p:txBody>
          <a:bodyPr>
            <a:normAutofit/>
          </a:bodyPr>
          <a:lstStyle/>
          <a:p>
            <a:r>
              <a:rPr lang="en-US" dirty="0" smtClean="0"/>
              <a:t>One human reader, supported by </a:t>
            </a:r>
            <a:br>
              <a:rPr lang="en-US" dirty="0" smtClean="0"/>
            </a:br>
            <a:r>
              <a:rPr lang="en-US" dirty="0" smtClean="0"/>
              <a:t>computer image analysis</a:t>
            </a:r>
          </a:p>
          <a:p>
            <a:r>
              <a:rPr lang="en-US" dirty="0" smtClean="0"/>
              <a:t>An </a:t>
            </a:r>
            <a:r>
              <a:rPr lang="en-US" i="1" dirty="0" smtClean="0"/>
              <a:t>advisory </a:t>
            </a:r>
            <a:r>
              <a:rPr lang="en-US" dirty="0" smtClean="0"/>
              <a:t>system was not considered </a:t>
            </a:r>
            <a:br>
              <a:rPr lang="en-US" dirty="0" smtClean="0"/>
            </a:br>
            <a:r>
              <a:rPr lang="en-US" dirty="0" smtClean="0"/>
              <a:t>safety-critical</a:t>
            </a:r>
          </a:p>
          <a:p>
            <a:r>
              <a:rPr lang="en-US" dirty="0" smtClean="0"/>
              <a:t>Research showed that the system helped the less good readers but led to </a:t>
            </a:r>
            <a:r>
              <a:rPr lang="en-US" i="1" dirty="0" smtClean="0"/>
              <a:t>more errors</a:t>
            </a:r>
            <a:r>
              <a:rPr lang="en-US" dirty="0" smtClean="0"/>
              <a:t> by expert readers.</a:t>
            </a:r>
          </a:p>
          <a:p>
            <a:pPr indent="0">
              <a:buNone/>
            </a:pPr>
            <a:r>
              <a:rPr lang="en-GB" sz="2595" i="1" dirty="0" smtClean="0"/>
              <a:t>For details, see references in the lecture transcript</a:t>
            </a:r>
            <a:endParaRPr lang="en-US" sz="2162" dirty="0" smtClean="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7484533" y="1417638"/>
            <a:ext cx="1415626" cy="176953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Even experts get it wrong</a:t>
            </a:r>
            <a:endParaRPr lang="en-US" dirty="0">
              <a:solidFill>
                <a:schemeClr val="accent1"/>
              </a:solidFill>
            </a:endParaRPr>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24</a:t>
            </a:fld>
            <a:endParaRPr lang="en-US"/>
          </a:p>
        </p:txBody>
      </p:sp>
      <p:pic>
        <p:nvPicPr>
          <p:cNvPr id="6" name="Picture 5"/>
          <p:cNvPicPr>
            <a:picLocks noChangeAspect="1"/>
          </p:cNvPicPr>
          <p:nvPr/>
        </p:nvPicPr>
        <p:blipFill>
          <a:blip r:embed="rId2"/>
          <a:stretch>
            <a:fillRect/>
          </a:stretch>
        </p:blipFill>
        <p:spPr>
          <a:xfrm>
            <a:off x="751482" y="1527175"/>
            <a:ext cx="7641036" cy="51943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4F81BD"/>
                </a:solidFill>
              </a:rPr>
              <a:t>As reported by The Independent …</a:t>
            </a:r>
            <a:endParaRPr lang="en-US" dirty="0">
              <a:solidFill>
                <a:srgbClr val="4F81BD"/>
              </a:solidFill>
            </a:endParaRPr>
          </a:p>
        </p:txBody>
      </p:sp>
      <p:sp>
        <p:nvSpPr>
          <p:cNvPr id="6" name="Content Placeholder 5"/>
          <p:cNvSpPr>
            <a:spLocks noGrp="1"/>
          </p:cNvSpPr>
          <p:nvPr>
            <p:ph idx="1"/>
          </p:nvPr>
        </p:nvSpPr>
        <p:spPr>
          <a:xfrm>
            <a:off x="457200" y="1600200"/>
            <a:ext cx="8229600" cy="4756150"/>
          </a:xfrm>
        </p:spPr>
        <p:txBody>
          <a:bodyPr>
            <a:normAutofit fontScale="77500" lnSpcReduction="20000"/>
          </a:bodyPr>
          <a:lstStyle/>
          <a:p>
            <a:pPr marL="0" indent="0">
              <a:buNone/>
            </a:pPr>
            <a:r>
              <a:rPr lang="en-US" dirty="0" smtClean="0"/>
              <a:t>A Microsoft computer program that learns how to speak English by interacting with the public on Twitter has been taken offline after it quickly took on the identity of a foul-mouthed genocidal Nazi.</a:t>
            </a:r>
          </a:p>
          <a:p>
            <a:pPr marL="0" indent="0">
              <a:buNone/>
            </a:pPr>
            <a:r>
              <a:rPr lang="en-US" dirty="0" smtClean="0"/>
              <a:t>The methods of artificial intelligence used by the “</a:t>
            </a:r>
            <a:r>
              <a:rPr lang="en-US" dirty="0" err="1" smtClean="0"/>
              <a:t>chatbot</a:t>
            </a:r>
            <a:r>
              <a:rPr lang="en-US" dirty="0" smtClean="0"/>
              <a:t>” named </a:t>
            </a:r>
            <a:r>
              <a:rPr lang="en-US" dirty="0" err="1" smtClean="0"/>
              <a:t>Tay</a:t>
            </a:r>
            <a:r>
              <a:rPr lang="en-US" dirty="0" smtClean="0"/>
              <a:t> appeared to have been exploited by far-right racists and conspiracy theorists.</a:t>
            </a:r>
          </a:p>
          <a:p>
            <a:pPr marL="0" indent="0">
              <a:buNone/>
            </a:pPr>
            <a:r>
              <a:rPr lang="en-US" dirty="0" smtClean="0"/>
              <a:t>Within 24 hours of being introduced to the internet, it went from tweeting “</a:t>
            </a:r>
            <a:r>
              <a:rPr lang="en-US" dirty="0" err="1" smtClean="0"/>
              <a:t>hellooo</a:t>
            </a:r>
            <a:r>
              <a:rPr lang="en-US" dirty="0" smtClean="0"/>
              <a:t> world!” to writing: “Bush did 9/11 and Hitler would have done a better job than the monkey we have now. Donald Trump is the only hope we’ve got.”</a:t>
            </a:r>
          </a:p>
          <a:p>
            <a:pPr marL="0" indent="0">
              <a:buNone/>
            </a:pPr>
            <a:r>
              <a:rPr lang="en-US" dirty="0" smtClean="0"/>
              <a:t>“As it learns, some of its responses are inappropriate and indicative of the types of interactions some people are having with it,</a:t>
            </a:r>
            <a:r>
              <a:rPr lang="en-US" dirty="0" smtClean="0"/>
              <a:t>” [Microsoft] said</a:t>
            </a:r>
            <a:r>
              <a:rPr lang="en-US" dirty="0" smtClean="0"/>
              <a:t>.</a:t>
            </a:r>
          </a:p>
        </p:txBody>
      </p:sp>
      <p:sp>
        <p:nvSpPr>
          <p:cNvPr id="3" name="Footer Placeholder 2"/>
          <p:cNvSpPr>
            <a:spLocks noGrp="1"/>
          </p:cNvSpPr>
          <p:nvPr>
            <p:ph type="ftr" sz="quarter" idx="11"/>
          </p:nvPr>
        </p:nvSpPr>
        <p:spPr/>
        <p:txBody>
          <a:bodyPr/>
          <a:lstStyle/>
          <a:p>
            <a:r>
              <a:rPr lang="en-US" smtClean="0"/>
              <a:t>tweet #cyberliving visit www.cyberliving.uk</a:t>
            </a:r>
            <a:endParaRPr lang="en-US"/>
          </a:p>
        </p:txBody>
      </p:sp>
      <p:sp>
        <p:nvSpPr>
          <p:cNvPr id="4" name="Slide Number Placeholder 3"/>
          <p:cNvSpPr>
            <a:spLocks noGrp="1"/>
          </p:cNvSpPr>
          <p:nvPr>
            <p:ph type="sldNum" sz="quarter" idx="12"/>
          </p:nvPr>
        </p:nvSpPr>
        <p:spPr/>
        <p:txBody>
          <a:bodyPr/>
          <a:lstStyle/>
          <a:p>
            <a:fld id="{E09B3A3A-C419-D249-85C0-92F6583FDED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54362"/>
          </a:xfrm>
        </p:spPr>
        <p:txBody>
          <a:bodyPr>
            <a:normAutofit/>
          </a:bodyPr>
          <a:lstStyle/>
          <a:p>
            <a:r>
              <a:rPr lang="en-US" dirty="0" smtClean="0"/>
              <a:t>Too often, the focus is on the technology, not the real requirement</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26</a:t>
            </a:fld>
            <a:endParaRPr lang="en-US"/>
          </a:p>
        </p:txBody>
      </p:sp>
      <p:sp>
        <p:nvSpPr>
          <p:cNvPr id="7" name="Rectangle 6"/>
          <p:cNvSpPr/>
          <p:nvPr/>
        </p:nvSpPr>
        <p:spPr>
          <a:xfrm>
            <a:off x="677334" y="6048573"/>
            <a:ext cx="4165600" cy="307777"/>
          </a:xfrm>
          <a:prstGeom prst="rect">
            <a:avLst/>
          </a:prstGeom>
        </p:spPr>
        <p:txBody>
          <a:bodyPr wrap="square">
            <a:spAutoFit/>
          </a:bodyPr>
          <a:lstStyle/>
          <a:p>
            <a:pPr lvl="0"/>
            <a:r>
              <a:rPr lang="en-US" sz="1400" dirty="0" smtClean="0">
                <a:solidFill>
                  <a:prstClr val="black"/>
                </a:solidFill>
              </a:rPr>
              <a:t>Image Credit: Veronica Therese, Wikimedia Commons</a:t>
            </a:r>
            <a:endParaRPr lang="en-US" sz="1400" dirty="0">
              <a:solidFill>
                <a:prstClr val="black"/>
              </a:solidFill>
            </a:endParaRPr>
          </a:p>
        </p:txBody>
      </p:sp>
      <p:pic>
        <p:nvPicPr>
          <p:cNvPr id="8" name="Picture 7"/>
          <p:cNvPicPr>
            <a:picLocks noChangeAspect="1"/>
          </p:cNvPicPr>
          <p:nvPr/>
        </p:nvPicPr>
        <p:blipFill>
          <a:blip r:embed="rId2"/>
          <a:stretch>
            <a:fillRect/>
          </a:stretch>
        </p:blipFill>
        <p:spPr>
          <a:xfrm>
            <a:off x="457200" y="3034071"/>
            <a:ext cx="3911600" cy="29337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2800" cy="1143000"/>
          </a:xfrm>
        </p:spPr>
        <p:txBody>
          <a:bodyPr>
            <a:normAutofit fontScale="90000"/>
          </a:bodyPr>
          <a:lstStyle/>
          <a:p>
            <a:r>
              <a:rPr lang="en-US" dirty="0" smtClean="0"/>
              <a:t>“There is no such thing as an IT Project”</a:t>
            </a:r>
            <a:endParaRPr lang="en-US" dirty="0"/>
          </a:p>
        </p:txBody>
      </p:sp>
      <p:sp>
        <p:nvSpPr>
          <p:cNvPr id="3" name="Content Placeholder 2"/>
          <p:cNvSpPr>
            <a:spLocks noGrp="1"/>
          </p:cNvSpPr>
          <p:nvPr>
            <p:ph idx="1"/>
          </p:nvPr>
        </p:nvSpPr>
        <p:spPr>
          <a:xfrm>
            <a:off x="203200" y="1600200"/>
            <a:ext cx="8686800" cy="4525963"/>
          </a:xfrm>
        </p:spPr>
        <p:txBody>
          <a:bodyPr>
            <a:normAutofit lnSpcReduction="10000"/>
          </a:bodyPr>
          <a:lstStyle/>
          <a:p>
            <a:pPr indent="0">
              <a:buNone/>
            </a:pPr>
            <a:r>
              <a:rPr lang="en-US" dirty="0" smtClean="0"/>
              <a:t>(almost) every significant “IT Project” is actually a business change project that is enabled and supported by one or more IT systems.</a:t>
            </a:r>
          </a:p>
          <a:p>
            <a:pPr>
              <a:buNone/>
            </a:pPr>
            <a:endParaRPr lang="en-US" sz="2400" dirty="0" smtClean="0"/>
          </a:p>
          <a:p>
            <a:pPr indent="0">
              <a:buNone/>
            </a:pPr>
            <a:r>
              <a:rPr lang="en-US" dirty="0" smtClean="0"/>
              <a:t>Business processes are expensive to change. </a:t>
            </a:r>
          </a:p>
          <a:p>
            <a:pPr indent="0">
              <a:buNone/>
            </a:pPr>
            <a:endParaRPr lang="en-US" sz="2400" dirty="0" smtClean="0"/>
          </a:p>
          <a:p>
            <a:pPr indent="0">
              <a:buNone/>
            </a:pPr>
            <a:r>
              <a:rPr lang="en-US" dirty="0" smtClean="0"/>
              <a:t>The business changes take at least as long and cost as much as the new IT system, and need at least as much planning and management</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Packages are packaged business processes</a:t>
            </a:r>
            <a:endParaRPr lang="en-US" dirty="0"/>
          </a:p>
        </p:txBody>
      </p:sp>
      <p:sp>
        <p:nvSpPr>
          <p:cNvPr id="3" name="Content Placeholder 2"/>
          <p:cNvSpPr>
            <a:spLocks noGrp="1"/>
          </p:cNvSpPr>
          <p:nvPr>
            <p:ph idx="1"/>
          </p:nvPr>
        </p:nvSpPr>
        <p:spPr/>
        <p:txBody>
          <a:bodyPr/>
          <a:lstStyle/>
          <a:p>
            <a:r>
              <a:rPr lang="en-US" dirty="0" smtClean="0"/>
              <a:t>Changing a package to fit the way you want to work can cost more than writing new software</a:t>
            </a:r>
          </a:p>
          <a:p>
            <a:pPr lvl="1"/>
            <a:r>
              <a:rPr lang="en-US" dirty="0" smtClean="0"/>
              <a:t>Modifications will need reimplementation for every new release of the base package</a:t>
            </a:r>
          </a:p>
          <a:p>
            <a:pPr lvl="1"/>
            <a:r>
              <a:rPr lang="en-US" dirty="0" smtClean="0"/>
              <a:t>Delays to updates may risk </a:t>
            </a:r>
            <a:r>
              <a:rPr lang="en-US" dirty="0" err="1" smtClean="0"/>
              <a:t>cyberattacks</a:t>
            </a:r>
            <a:endParaRPr lang="en-US" dirty="0" smtClean="0"/>
          </a:p>
          <a:p>
            <a:pPr lvl="1"/>
            <a:r>
              <a:rPr lang="en-US" dirty="0" smtClean="0"/>
              <a:t>Don’t expect suppliers to add your changes to their software packages …. Even if they promised to “consider it”</a:t>
            </a:r>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 Packages are packaged business processes</a:t>
            </a:r>
            <a:endParaRPr lang="en-US" dirty="0"/>
          </a:p>
        </p:txBody>
      </p:sp>
      <p:sp>
        <p:nvSpPr>
          <p:cNvPr id="3" name="Content Placeholder 2"/>
          <p:cNvSpPr>
            <a:spLocks noGrp="1"/>
          </p:cNvSpPr>
          <p:nvPr>
            <p:ph idx="1"/>
          </p:nvPr>
        </p:nvSpPr>
        <p:spPr/>
        <p:txBody>
          <a:bodyPr/>
          <a:lstStyle/>
          <a:p>
            <a:r>
              <a:rPr lang="en-US" dirty="0" smtClean="0"/>
              <a:t>Changing how you work to fit in with the package may be difficult or impossible</a:t>
            </a:r>
          </a:p>
          <a:p>
            <a:pPr lvl="1"/>
            <a:r>
              <a:rPr lang="en-US" dirty="0" smtClean="0"/>
              <a:t>US health-care packages that focus on billing</a:t>
            </a:r>
          </a:p>
          <a:p>
            <a:pPr lvl="1"/>
            <a:r>
              <a:rPr lang="en-US" dirty="0" smtClean="0"/>
              <a:t>Customer billing packages that do not reflect local laws</a:t>
            </a:r>
          </a:p>
          <a:p>
            <a:pPr lvl="1"/>
            <a:r>
              <a:rPr lang="en-US" dirty="0" smtClean="0"/>
              <a:t>University administration packages that do not </a:t>
            </a:r>
            <a:r>
              <a:rPr lang="en-US" dirty="0" err="1" smtClean="0"/>
              <a:t>recognise</a:t>
            </a:r>
            <a:r>
              <a:rPr lang="en-US" dirty="0" smtClean="0"/>
              <a:t> Oxbridge college relationships</a:t>
            </a:r>
          </a:p>
          <a:p>
            <a:pPr>
              <a:buNone/>
            </a:pPr>
            <a:endParaRPr lang="en-US" dirty="0" smtClean="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274638"/>
            <a:ext cx="8923866" cy="1143000"/>
          </a:xfrm>
        </p:spPr>
        <p:txBody>
          <a:bodyPr>
            <a:noAutofit/>
          </a:bodyPr>
          <a:lstStyle/>
          <a:p>
            <a:r>
              <a:rPr lang="en-US" sz="4000" dirty="0" smtClean="0"/>
              <a:t>The London Ambulance Service in 1990</a:t>
            </a:r>
            <a:endParaRPr lang="en-US" sz="4000" dirty="0"/>
          </a:p>
        </p:txBody>
      </p:sp>
      <p:sp>
        <p:nvSpPr>
          <p:cNvPr id="3" name="Content Placeholder 2"/>
          <p:cNvSpPr>
            <a:spLocks noGrp="1"/>
          </p:cNvSpPr>
          <p:nvPr>
            <p:ph idx="1"/>
          </p:nvPr>
        </p:nvSpPr>
        <p:spPr>
          <a:xfrm>
            <a:off x="457199" y="1600200"/>
            <a:ext cx="8466667" cy="4525963"/>
          </a:xfrm>
        </p:spPr>
        <p:txBody>
          <a:bodyPr>
            <a:normAutofit/>
          </a:bodyPr>
          <a:lstStyle/>
          <a:p>
            <a:r>
              <a:rPr lang="en-US" sz="2400" dirty="0" smtClean="0"/>
              <a:t>The largest ambulance service in the world</a:t>
            </a:r>
          </a:p>
          <a:p>
            <a:r>
              <a:rPr lang="en-US" sz="2400" dirty="0" smtClean="0"/>
              <a:t>Accident and Emergency and Patient Transport for 7m people</a:t>
            </a:r>
          </a:p>
          <a:p>
            <a:r>
              <a:rPr lang="en-US" sz="2400" dirty="0" smtClean="0"/>
              <a:t>600 square miles</a:t>
            </a:r>
          </a:p>
          <a:p>
            <a:r>
              <a:rPr lang="en-US" sz="2400" dirty="0" smtClean="0"/>
              <a:t>More than 5000 patients each day</a:t>
            </a:r>
          </a:p>
          <a:p>
            <a:r>
              <a:rPr lang="en-US" sz="2400" dirty="0" smtClean="0"/>
              <a:t>2000 – 2500 calls each day – 1300 – 1600 are emergency 999</a:t>
            </a:r>
          </a:p>
          <a:p>
            <a:r>
              <a:rPr lang="en-US" sz="2400" dirty="0" smtClean="0"/>
              <a:t>2700 staff (full time equivalents)</a:t>
            </a:r>
          </a:p>
          <a:p>
            <a:r>
              <a:rPr lang="en-US" sz="2400" dirty="0" smtClean="0"/>
              <a:t>300 Accident &amp; Emergency Ambulances</a:t>
            </a:r>
          </a:p>
          <a:p>
            <a:r>
              <a:rPr lang="en-US" sz="2400" dirty="0" smtClean="0"/>
              <a:t>445 Patient Transport Ambulances</a:t>
            </a:r>
          </a:p>
          <a:p>
            <a:r>
              <a:rPr lang="en-US" sz="2400" dirty="0" smtClean="0"/>
              <a:t>500,000 A&amp;E journeys and 1,300,000 Patient Transport journeys each year</a:t>
            </a:r>
          </a:p>
          <a:p>
            <a:endParaRPr lang="en-US" sz="2400" dirty="0" smtClean="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Requirements exist in the real world, not at the boundary of a computer system.</a:t>
            </a:r>
          </a:p>
          <a:p>
            <a:r>
              <a:rPr lang="en-US" dirty="0" smtClean="0"/>
              <a:t>Most computer systems interact with people: the </a:t>
            </a:r>
            <a:r>
              <a:rPr lang="en-US" i="1" dirty="0" err="1" smtClean="0"/>
              <a:t>sociotechnical</a:t>
            </a:r>
            <a:r>
              <a:rPr lang="en-US" dirty="0" smtClean="0"/>
              <a:t> view is that the people and the IT are two components of a larger system</a:t>
            </a:r>
          </a:p>
          <a:p>
            <a:r>
              <a:rPr lang="en-US" dirty="0" smtClean="0"/>
              <a:t>Designing that larger system is the real task. It can be done rigorously (see references).</a:t>
            </a:r>
          </a:p>
          <a:p>
            <a:r>
              <a:rPr lang="en-US" dirty="0" smtClean="0"/>
              <a:t>The experts in any work process are usually the people who have been carrying it out.</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Further </a:t>
            </a:r>
            <a:r>
              <a:rPr lang="en-US" dirty="0" err="1" smtClean="0"/>
              <a:t>Cyberliving</a:t>
            </a:r>
            <a:r>
              <a:rPr lang="en-US" dirty="0" smtClean="0"/>
              <a:t> Lectures this year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dirty="0" smtClean="0">
                <a:solidFill>
                  <a:srgbClr val="0000FF"/>
                </a:solidFill>
              </a:rPr>
              <a:t>3 May</a:t>
            </a:r>
            <a:r>
              <a:rPr lang="en-US" dirty="0" smtClean="0"/>
              <a:t>	</a:t>
            </a:r>
            <a:r>
              <a:rPr lang="en-US" b="1" dirty="0" err="1" smtClean="0"/>
              <a:t>Cybersecurity</a:t>
            </a:r>
            <a:endParaRPr lang="en-US" b="1" dirty="0" smtClean="0"/>
          </a:p>
          <a:p>
            <a:pPr>
              <a:buNone/>
            </a:pPr>
            <a:endParaRPr lang="en-US" dirty="0" smtClean="0"/>
          </a:p>
          <a:p>
            <a:pPr>
              <a:buNone/>
            </a:pPr>
            <a:r>
              <a:rPr lang="en-US" dirty="0" smtClean="0"/>
              <a:t>	</a:t>
            </a:r>
            <a:r>
              <a:rPr lang="en-US" dirty="0" smtClean="0">
                <a:solidFill>
                  <a:srgbClr val="0000FF"/>
                </a:solidFill>
              </a:rPr>
              <a:t>14 June </a:t>
            </a:r>
            <a:r>
              <a:rPr lang="en-US" b="1" dirty="0" smtClean="0"/>
              <a:t>Big Data: The Broken Promise of 							                  </a:t>
            </a:r>
            <a:r>
              <a:rPr lang="en-US" b="1" dirty="0" err="1" smtClean="0"/>
              <a:t>Anonymisation</a:t>
            </a:r>
            <a:endParaRPr lang="en-US" b="1" dirty="0" smtClean="0"/>
          </a:p>
          <a:p>
            <a:pPr>
              <a:buNone/>
            </a:pPr>
            <a:endParaRPr lang="en-US" dirty="0" smtClean="0"/>
          </a:p>
          <a:p>
            <a:pPr lvl="0" indent="0">
              <a:buNone/>
            </a:pPr>
            <a:r>
              <a:rPr lang="en-US" dirty="0" smtClean="0">
                <a:solidFill>
                  <a:srgbClr val="0000FF"/>
                </a:solidFill>
              </a:rPr>
              <a:t>18 October</a:t>
            </a:r>
            <a:r>
              <a:rPr lang="en-US" dirty="0" smtClean="0"/>
              <a:t>: </a:t>
            </a:r>
            <a:r>
              <a:rPr lang="en-GB" b="1" dirty="0" smtClean="0"/>
              <a:t>Are you the customer or the product?</a:t>
            </a:r>
            <a:endParaRPr lang="en-GB" dirty="0" smtClean="0"/>
          </a:p>
          <a:p>
            <a:pPr indent="0">
              <a:buNone/>
            </a:pPr>
            <a:r>
              <a:rPr lang="en-US" dirty="0" smtClean="0"/>
              <a:t>It has been said that if you are not paying for a service, then you are the product, not the customer.  To what extent is this true for free software, social networking, and other free IT services and products?  If we are the product, are we selling ourselves too cheaply? Who is tracking us, and how? How can we retain control?</a:t>
            </a:r>
            <a:r>
              <a:rPr lang="en-GB" dirty="0" smtClean="0"/>
              <a:t> </a:t>
            </a: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Please join in the discussions</a:t>
            </a:r>
            <a:endParaRPr lang="en-US" dirty="0"/>
          </a:p>
        </p:txBody>
      </p:sp>
      <p:sp>
        <p:nvSpPr>
          <p:cNvPr id="3" name="Content Placeholder 2"/>
          <p:cNvSpPr>
            <a:spLocks noGrp="1"/>
          </p:cNvSpPr>
          <p:nvPr>
            <p:ph idx="1"/>
          </p:nvPr>
        </p:nvSpPr>
        <p:spPr>
          <a:xfrm>
            <a:off x="233927" y="1600200"/>
            <a:ext cx="8671970" cy="4525963"/>
          </a:xfrm>
        </p:spPr>
        <p:txBody>
          <a:bodyPr/>
          <a:lstStyle/>
          <a:p>
            <a:endParaRPr lang="en-US" dirty="0" smtClean="0"/>
          </a:p>
          <a:p>
            <a:pPr>
              <a:buNone/>
            </a:pPr>
            <a:endParaRPr lang="en-US" dirty="0" smtClean="0"/>
          </a:p>
          <a:p>
            <a:pPr>
              <a:buNone/>
            </a:pPr>
            <a:endParaRPr lang="en-US" dirty="0" smtClean="0"/>
          </a:p>
          <a:p>
            <a:pPr>
              <a:buNone/>
            </a:pPr>
            <a:r>
              <a:rPr lang="en-US" dirty="0" smtClean="0"/>
              <a:t>Please share your views on </a:t>
            </a:r>
            <a:r>
              <a:rPr lang="en-US" dirty="0" smtClean="0">
                <a:hlinkClick r:id="rId2"/>
              </a:rPr>
              <a:t>http://cyberliving.uk</a:t>
            </a:r>
            <a:r>
              <a:rPr lang="en-US" dirty="0" smtClean="0"/>
              <a:t> and by using the Twitter </a:t>
            </a:r>
            <a:r>
              <a:rPr lang="en-US" dirty="0" err="1" smtClean="0"/>
              <a:t>hashtag</a:t>
            </a:r>
            <a:r>
              <a:rPr lang="en-US" dirty="0" smtClean="0"/>
              <a:t> #</a:t>
            </a:r>
            <a:r>
              <a:rPr lang="en-US" dirty="0" err="1" smtClean="0"/>
              <a:t>cyberliving</a:t>
            </a:r>
            <a:endParaRPr lang="en-US" dirty="0" smtClean="0"/>
          </a:p>
        </p:txBody>
      </p:sp>
      <p:sp>
        <p:nvSpPr>
          <p:cNvPr id="4" name="Slide Number Placeholder 3"/>
          <p:cNvSpPr>
            <a:spLocks noGrp="1"/>
          </p:cNvSpPr>
          <p:nvPr>
            <p:ph type="sldNum" sz="quarter" idx="12"/>
          </p:nvPr>
        </p:nvSpPr>
        <p:spPr/>
        <p:txBody>
          <a:bodyPr/>
          <a:lstStyle/>
          <a:p>
            <a:fld id="{AC529C7E-47F3-694D-8696-865366C443A3}"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www.cyberliving.uk    #cyberliving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Ambulance Control</a:t>
            </a:r>
            <a:endParaRPr lang="en-US" dirty="0"/>
          </a:p>
        </p:txBody>
      </p:sp>
      <p:sp>
        <p:nvSpPr>
          <p:cNvPr id="3" name="Content Placeholder 2"/>
          <p:cNvSpPr>
            <a:spLocks noGrp="1"/>
          </p:cNvSpPr>
          <p:nvPr>
            <p:ph idx="1"/>
          </p:nvPr>
        </p:nvSpPr>
        <p:spPr>
          <a:xfrm>
            <a:off x="457199" y="1600199"/>
            <a:ext cx="8466667" cy="5121275"/>
          </a:xfrm>
        </p:spPr>
        <p:txBody>
          <a:bodyPr>
            <a:normAutofit fontScale="85000" lnSpcReduction="20000"/>
          </a:bodyPr>
          <a:lstStyle/>
          <a:p>
            <a:r>
              <a:rPr lang="en-US" dirty="0" smtClean="0"/>
              <a:t>An urgent call arrives</a:t>
            </a:r>
          </a:p>
          <a:p>
            <a:r>
              <a:rPr lang="en-US" dirty="0" smtClean="0"/>
              <a:t>Location of the emergency is identified, call logged</a:t>
            </a:r>
          </a:p>
          <a:p>
            <a:r>
              <a:rPr lang="en-US" dirty="0" smtClean="0"/>
              <a:t>Duplicated calls are identified and removed</a:t>
            </a:r>
          </a:p>
          <a:p>
            <a:r>
              <a:rPr lang="en-US" dirty="0" smtClean="0"/>
              <a:t>The “best” ambulance to send is identified</a:t>
            </a:r>
          </a:p>
          <a:p>
            <a:r>
              <a:rPr lang="en-US" dirty="0" smtClean="0"/>
              <a:t>The ambulance is contacted and sent</a:t>
            </a:r>
          </a:p>
          <a:p>
            <a:pPr>
              <a:buNone/>
            </a:pPr>
            <a:endParaRPr lang="en-US" dirty="0" smtClean="0"/>
          </a:p>
          <a:p>
            <a:pPr>
              <a:buNone/>
            </a:pPr>
            <a:r>
              <a:rPr lang="en-US" i="1" dirty="0" smtClean="0">
                <a:solidFill>
                  <a:srgbClr val="0000FF"/>
                </a:solidFill>
              </a:rPr>
              <a:t>The manual system was inefficient and error-prone</a:t>
            </a:r>
          </a:p>
          <a:p>
            <a:pPr>
              <a:buNone/>
            </a:pPr>
            <a:endParaRPr lang="en-US" i="1" dirty="0" smtClean="0">
              <a:solidFill>
                <a:srgbClr val="0000FF"/>
              </a:solidFill>
            </a:endParaRPr>
          </a:p>
          <a:p>
            <a:pPr>
              <a:buNone/>
            </a:pPr>
            <a:r>
              <a:rPr lang="en-US" i="1" dirty="0" err="1" smtClean="0">
                <a:solidFill>
                  <a:srgbClr val="0000FF"/>
                </a:solidFill>
              </a:rPr>
              <a:t>Computerised</a:t>
            </a:r>
            <a:r>
              <a:rPr lang="en-US" i="1" dirty="0" smtClean="0">
                <a:solidFill>
                  <a:srgbClr val="0000FF"/>
                </a:solidFill>
              </a:rPr>
              <a:t> Command and Control was attempted in the 1980s and abandoned in 1990.</a:t>
            </a:r>
          </a:p>
          <a:p>
            <a:pPr>
              <a:buNone/>
            </a:pPr>
            <a:endParaRPr lang="en-US" i="1" dirty="0" smtClean="0">
              <a:solidFill>
                <a:srgbClr val="0000FF"/>
              </a:solidFill>
            </a:endParaRPr>
          </a:p>
          <a:p>
            <a:pPr>
              <a:buNone/>
            </a:pPr>
            <a:r>
              <a:rPr lang="en-US" i="1" dirty="0" smtClean="0">
                <a:solidFill>
                  <a:srgbClr val="0000FF"/>
                </a:solidFill>
              </a:rPr>
              <a:t> </a:t>
            </a:r>
            <a:r>
              <a:rPr lang="en-US" dirty="0" smtClean="0">
                <a:solidFill>
                  <a:srgbClr val="0000FF"/>
                </a:solidFill>
              </a:rPr>
              <a:t>A new Computer-Aided </a:t>
            </a:r>
            <a:r>
              <a:rPr lang="en-US" dirty="0" err="1" smtClean="0">
                <a:solidFill>
                  <a:srgbClr val="0000FF"/>
                </a:solidFill>
              </a:rPr>
              <a:t>Despatch</a:t>
            </a:r>
            <a:r>
              <a:rPr lang="en-US" dirty="0" smtClean="0">
                <a:solidFill>
                  <a:srgbClr val="0000FF"/>
                </a:solidFill>
              </a:rPr>
              <a:t> system was planned …</a:t>
            </a:r>
            <a:endParaRPr lang="en-US" i="1" dirty="0" smtClean="0">
              <a:solidFill>
                <a:srgbClr val="0000FF"/>
              </a:solidFill>
            </a:endParaRPr>
          </a:p>
          <a:p>
            <a:pPr>
              <a:buNone/>
            </a:pP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4</a:t>
            </a:fld>
            <a:endParaRPr lang="en-US"/>
          </a:p>
        </p:txBody>
      </p:sp>
      <p:pic>
        <p:nvPicPr>
          <p:cNvPr id="6" name="Picture 5"/>
          <p:cNvPicPr>
            <a:picLocks noChangeAspect="1"/>
          </p:cNvPicPr>
          <p:nvPr/>
        </p:nvPicPr>
        <p:blipFill>
          <a:blip r:embed="rId2"/>
          <a:stretch>
            <a:fillRect/>
          </a:stretch>
        </p:blipFill>
        <p:spPr>
          <a:xfrm>
            <a:off x="7399866" y="2857500"/>
            <a:ext cx="1524000" cy="1143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Computer-Aided </a:t>
            </a:r>
            <a:r>
              <a:rPr lang="en-US" dirty="0" err="1" smtClean="0"/>
              <a:t>Despatch</a:t>
            </a:r>
            <a:r>
              <a:rPr lang="en-US" dirty="0" smtClean="0"/>
              <a:t> (CAD) </a:t>
            </a:r>
            <a:endParaRPr lang="en-US" dirty="0"/>
          </a:p>
        </p:txBody>
      </p:sp>
      <p:sp>
        <p:nvSpPr>
          <p:cNvPr id="3" name="Content Placeholder 2"/>
          <p:cNvSpPr>
            <a:spLocks noGrp="1"/>
          </p:cNvSpPr>
          <p:nvPr>
            <p:ph idx="1"/>
          </p:nvPr>
        </p:nvSpPr>
        <p:spPr>
          <a:xfrm>
            <a:off x="254000" y="1417638"/>
            <a:ext cx="8669867" cy="4525963"/>
          </a:xfrm>
        </p:spPr>
        <p:txBody>
          <a:bodyPr>
            <a:noAutofit/>
          </a:bodyPr>
          <a:lstStyle/>
          <a:p>
            <a:r>
              <a:rPr lang="en-US" sz="2000" dirty="0" smtClean="0"/>
              <a:t>Computer map display and a gazetteer </a:t>
            </a:r>
            <a:r>
              <a:rPr lang="en-US" sz="2000" dirty="0" smtClean="0"/>
              <a:t>for </a:t>
            </a:r>
            <a:r>
              <a:rPr lang="en-US" sz="2000" dirty="0" err="1" smtClean="0"/>
              <a:t>phoneboxes</a:t>
            </a:r>
            <a:r>
              <a:rPr lang="en-US" sz="2000" dirty="0" smtClean="0"/>
              <a:t> and </a:t>
            </a:r>
            <a:r>
              <a:rPr lang="en-US" sz="2000" dirty="0" smtClean="0"/>
              <a:t>well known places </a:t>
            </a:r>
          </a:p>
          <a:p>
            <a:r>
              <a:rPr lang="en-US" sz="2000" dirty="0" smtClean="0"/>
              <a:t>Automatic location of ambulances</a:t>
            </a:r>
          </a:p>
          <a:p>
            <a:r>
              <a:rPr lang="en-US" sz="2000" dirty="0" smtClean="0"/>
              <a:t>Computer system selects and proposes the nearest ambulances to send and a route, the control operator selects one.</a:t>
            </a:r>
          </a:p>
          <a:p>
            <a:r>
              <a:rPr lang="en-US" sz="2000" dirty="0" smtClean="0"/>
              <a:t>Details are transmitted to the chosen ambulance by data link</a:t>
            </a:r>
          </a:p>
          <a:p>
            <a:r>
              <a:rPr lang="en-US" sz="2000" dirty="0" smtClean="0"/>
              <a:t>Ambulance crew acknowledge the assignment, the CAD system monitors progress</a:t>
            </a:r>
          </a:p>
          <a:p>
            <a:r>
              <a:rPr lang="en-US" sz="2000" dirty="0" smtClean="0"/>
              <a:t>Crew notify their arrival at the  emergency, departure to hospital, arrival at hospital, ambulance available for re-assignment.</a:t>
            </a:r>
          </a:p>
          <a:p>
            <a:pPr>
              <a:buNone/>
            </a:pPr>
            <a:r>
              <a:rPr lang="en-US" sz="2000" i="1" dirty="0" smtClean="0">
                <a:solidFill>
                  <a:srgbClr val="0000FF"/>
                </a:solidFill>
              </a:rPr>
              <a:t>Very ambitious. No existing system was suitable for use or modification.</a:t>
            </a:r>
          </a:p>
          <a:p>
            <a:pPr>
              <a:buNone/>
            </a:pPr>
            <a:r>
              <a:rPr lang="en-US" sz="2000" i="1" dirty="0" smtClean="0">
                <a:solidFill>
                  <a:srgbClr val="0000FF"/>
                </a:solidFill>
              </a:rPr>
              <a:t>Substantial changes to Centre staff  and Ambulance crew work processes were required.</a:t>
            </a:r>
          </a:p>
          <a:p>
            <a:pPr>
              <a:buNone/>
            </a:pPr>
            <a:endParaRPr lang="en-US" sz="1200" i="1" dirty="0" smtClean="0">
              <a:solidFill>
                <a:srgbClr val="0000FF"/>
              </a:solidFill>
            </a:endParaRPr>
          </a:p>
          <a:p>
            <a:pPr>
              <a:buNone/>
            </a:pPr>
            <a:r>
              <a:rPr lang="en-US" sz="2000" i="1" dirty="0" smtClean="0">
                <a:solidFill>
                  <a:srgbClr val="0000FF"/>
                </a:solidFill>
              </a:rPr>
              <a:t>CAD System must be </a:t>
            </a:r>
            <a:r>
              <a:rPr lang="en-US" sz="2000" b="1" i="1" dirty="0" smtClean="0">
                <a:solidFill>
                  <a:srgbClr val="0000FF"/>
                </a:solidFill>
              </a:rPr>
              <a:t>dependable and </a:t>
            </a:r>
            <a:r>
              <a:rPr lang="en-US" sz="2000" b="1" dirty="0" smtClean="0">
                <a:solidFill>
                  <a:srgbClr val="0000FF"/>
                </a:solidFill>
              </a:rPr>
              <a:t>trusted</a:t>
            </a:r>
            <a:r>
              <a:rPr lang="en-US" sz="2000" i="1" dirty="0" smtClean="0">
                <a:solidFill>
                  <a:srgbClr val="0000FF"/>
                </a:solidFill>
              </a:rPr>
              <a:t>, as manual intervention causes delays, voice calls, network congestion, increased  operator workload …</a:t>
            </a:r>
          </a:p>
          <a:p>
            <a:endParaRPr lang="en-US" sz="2000"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CAD Procurement</a:t>
            </a:r>
            <a:endParaRPr lang="en-US" dirty="0"/>
          </a:p>
        </p:txBody>
      </p:sp>
      <p:sp>
        <p:nvSpPr>
          <p:cNvPr id="3" name="Content Placeholder 2"/>
          <p:cNvSpPr>
            <a:spLocks noGrp="1"/>
          </p:cNvSpPr>
          <p:nvPr>
            <p:ph idx="1"/>
          </p:nvPr>
        </p:nvSpPr>
        <p:spPr>
          <a:xfrm>
            <a:off x="457199" y="1600200"/>
            <a:ext cx="8449733" cy="4525963"/>
          </a:xfrm>
        </p:spPr>
        <p:txBody>
          <a:bodyPr>
            <a:normAutofit fontScale="92500" lnSpcReduction="10000"/>
          </a:bodyPr>
          <a:lstStyle/>
          <a:p>
            <a:r>
              <a:rPr lang="en-US" dirty="0" smtClean="0"/>
              <a:t>7 February 1991: call for Expressions of Interest. 35 companies responded.</a:t>
            </a:r>
          </a:p>
          <a:p>
            <a:r>
              <a:rPr lang="en-US" dirty="0" smtClean="0"/>
              <a:t>Required implementation by 8 January 1992</a:t>
            </a:r>
          </a:p>
          <a:p>
            <a:r>
              <a:rPr lang="en-US" dirty="0" smtClean="0"/>
              <a:t>Full proposals from 17 suppliers</a:t>
            </a:r>
          </a:p>
          <a:p>
            <a:pPr lvl="1"/>
            <a:r>
              <a:rPr lang="en-US" dirty="0" smtClean="0"/>
              <a:t>The cheapest by far was from a consortium of </a:t>
            </a:r>
            <a:r>
              <a:rPr lang="en-US" i="1" dirty="0" smtClean="0"/>
              <a:t>Apricot </a:t>
            </a:r>
            <a:r>
              <a:rPr lang="en-US" dirty="0" smtClean="0"/>
              <a:t>(hardware) </a:t>
            </a:r>
            <a:r>
              <a:rPr lang="en-US" i="1" dirty="0" smtClean="0"/>
              <a:t>, Systems Options </a:t>
            </a:r>
            <a:r>
              <a:rPr lang="en-US" dirty="0" smtClean="0"/>
              <a:t>(software)</a:t>
            </a:r>
            <a:r>
              <a:rPr lang="en-US" i="1" dirty="0" smtClean="0"/>
              <a:t>, and </a:t>
            </a:r>
            <a:r>
              <a:rPr lang="en-US" i="1" dirty="0" err="1" smtClean="0"/>
              <a:t>Datatrak</a:t>
            </a:r>
            <a:r>
              <a:rPr lang="en-US" i="1" dirty="0" smtClean="0"/>
              <a:t> </a:t>
            </a:r>
            <a:r>
              <a:rPr lang="en-US" dirty="0" smtClean="0"/>
              <a:t>(Automatic Vehicle Location).</a:t>
            </a:r>
          </a:p>
          <a:p>
            <a:pPr lvl="1"/>
            <a:r>
              <a:rPr lang="en-US" dirty="0" smtClean="0"/>
              <a:t>£937,463 (about £700k less than the nearest bid!)</a:t>
            </a:r>
          </a:p>
          <a:p>
            <a:pPr lvl="1"/>
            <a:r>
              <a:rPr lang="en-US" dirty="0" smtClean="0"/>
              <a:t>Software development was quoted at £35,000</a:t>
            </a:r>
          </a:p>
          <a:p>
            <a:pPr lvl="1"/>
            <a:r>
              <a:rPr lang="en-US" i="1" dirty="0" smtClean="0">
                <a:solidFill>
                  <a:srgbClr val="0000FF"/>
                </a:solidFill>
              </a:rPr>
              <a:t>The likely underestimate of the complexity was ignored</a:t>
            </a:r>
            <a:r>
              <a:rPr lang="en-US" dirty="0" smtClean="0"/>
              <a:t>  </a:t>
            </a:r>
          </a:p>
          <a:p>
            <a:pPr lvl="1"/>
            <a:endParaRPr lang="en-US" dirty="0" smtClean="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1991</a:t>
            </a:r>
            <a:endParaRPr lang="en-US" dirty="0"/>
          </a:p>
        </p:txBody>
      </p:sp>
      <p:sp>
        <p:nvSpPr>
          <p:cNvPr id="3" name="Content Placeholder 2"/>
          <p:cNvSpPr>
            <a:spLocks noGrp="1"/>
          </p:cNvSpPr>
          <p:nvPr>
            <p:ph idx="1"/>
          </p:nvPr>
        </p:nvSpPr>
        <p:spPr/>
        <p:txBody>
          <a:bodyPr/>
          <a:lstStyle/>
          <a:p>
            <a:r>
              <a:rPr lang="en-US" dirty="0" smtClean="0"/>
              <a:t>LAS awarded the contract in May 1991 and </a:t>
            </a:r>
            <a:r>
              <a:rPr lang="en-US" i="1" dirty="0" smtClean="0"/>
              <a:t>Systems Options</a:t>
            </a:r>
            <a:r>
              <a:rPr lang="en-US" dirty="0" smtClean="0"/>
              <a:t> reluctantly became lead contractor. </a:t>
            </a:r>
          </a:p>
          <a:p>
            <a:r>
              <a:rPr lang="en-US" dirty="0" smtClean="0"/>
              <a:t>SO wrote the System Design Specification in June &amp; July</a:t>
            </a:r>
          </a:p>
          <a:p>
            <a:r>
              <a:rPr lang="en-US" dirty="0" smtClean="0"/>
              <a:t>The project slipped, for a variety of reasons.</a:t>
            </a:r>
          </a:p>
          <a:p>
            <a:pPr>
              <a:buNone/>
            </a:pPr>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1992</a:t>
            </a:r>
            <a:endParaRPr lang="en-US" dirty="0"/>
          </a:p>
        </p:txBody>
      </p:sp>
      <p:sp>
        <p:nvSpPr>
          <p:cNvPr id="3" name="Content Placeholder 2"/>
          <p:cNvSpPr>
            <a:spLocks noGrp="1"/>
          </p:cNvSpPr>
          <p:nvPr>
            <p:ph idx="1"/>
          </p:nvPr>
        </p:nvSpPr>
        <p:spPr/>
        <p:txBody>
          <a:bodyPr/>
          <a:lstStyle/>
          <a:p>
            <a:r>
              <a:rPr lang="en-US" dirty="0" smtClean="0"/>
              <a:t>Functional testing and load testing were first attempted in January 1992 (which was the planned full implementation date).</a:t>
            </a:r>
          </a:p>
          <a:p>
            <a:r>
              <a:rPr lang="en-US" dirty="0" smtClean="0"/>
              <a:t>LAS decided on a phased implementation through </a:t>
            </a:r>
            <a:r>
              <a:rPr lang="en-US" dirty="0" smtClean="0"/>
              <a:t>1992</a:t>
            </a:r>
            <a:endParaRPr lang="en-US" dirty="0" smtClean="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phased introduction</a:t>
            </a:r>
            <a:endParaRPr lang="en-US" dirty="0"/>
          </a:p>
        </p:txBody>
      </p:sp>
      <p:sp>
        <p:nvSpPr>
          <p:cNvPr id="3" name="Content Placeholder 2"/>
          <p:cNvSpPr>
            <a:spLocks noGrp="1"/>
          </p:cNvSpPr>
          <p:nvPr>
            <p:ph idx="1"/>
          </p:nvPr>
        </p:nvSpPr>
        <p:spPr/>
        <p:txBody>
          <a:bodyPr/>
          <a:lstStyle/>
          <a:p>
            <a:r>
              <a:rPr lang="en-US" dirty="0" smtClean="0"/>
              <a:t>Up to 26 October 1992, the system was used in a semi-manual fashion</a:t>
            </a:r>
          </a:p>
          <a:p>
            <a:pPr lvl="1"/>
            <a:r>
              <a:rPr lang="en-US" dirty="0" smtClean="0"/>
              <a:t>Calls taken on the CAD system, using computer map</a:t>
            </a:r>
          </a:p>
          <a:p>
            <a:pPr lvl="1"/>
            <a:r>
              <a:rPr lang="en-US" dirty="0" smtClean="0"/>
              <a:t>Incident details printed in the control room</a:t>
            </a:r>
          </a:p>
          <a:p>
            <a:pPr lvl="1"/>
            <a:r>
              <a:rPr lang="en-US" dirty="0" smtClean="0"/>
              <a:t>Best ambulance found by calling the station nearest to the incident</a:t>
            </a:r>
          </a:p>
          <a:p>
            <a:pPr lvl="1"/>
            <a:r>
              <a:rPr lang="en-US" dirty="0" err="1" smtClean="0"/>
              <a:t>Mobilisation</a:t>
            </a:r>
            <a:r>
              <a:rPr lang="en-US" dirty="0" smtClean="0"/>
              <a:t> of the chosen ambulance through CAD</a:t>
            </a:r>
          </a:p>
          <a:p>
            <a:endParaRPr lang="en-US" dirty="0"/>
          </a:p>
        </p:txBody>
      </p:sp>
      <p:sp>
        <p:nvSpPr>
          <p:cNvPr id="4" name="Footer Placeholder 3"/>
          <p:cNvSpPr>
            <a:spLocks noGrp="1"/>
          </p:cNvSpPr>
          <p:nvPr>
            <p:ph type="ftr" sz="quarter" idx="11"/>
          </p:nvPr>
        </p:nvSpPr>
        <p:spPr/>
        <p:txBody>
          <a:bodyPr/>
          <a:lstStyle/>
          <a:p>
            <a:r>
              <a:rPr lang="en-US" smtClean="0"/>
              <a:t>tweet #cyberliving visit www.cyberliving.uk</a:t>
            </a:r>
            <a:endParaRPr lang="en-US"/>
          </a:p>
        </p:txBody>
      </p:sp>
      <p:sp>
        <p:nvSpPr>
          <p:cNvPr id="5" name="Slide Number Placeholder 4"/>
          <p:cNvSpPr>
            <a:spLocks noGrp="1"/>
          </p:cNvSpPr>
          <p:nvPr>
            <p:ph type="sldNum" sz="quarter" idx="12"/>
          </p:nvPr>
        </p:nvSpPr>
        <p:spPr/>
        <p:txBody>
          <a:bodyPr/>
          <a:lstStyle/>
          <a:p>
            <a:fld id="{E09B3A3A-C419-D249-85C0-92F6583FDEDA}"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14440</TotalTime>
  <Words>2322</Words>
  <Application>Microsoft Macintosh PowerPoint</Application>
  <PresentationFormat>On-screen Show (4:3)</PresentationFormat>
  <Paragraphs>253</Paragraphs>
  <Slides>32</Slides>
  <Notes>0</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Computers, People  and the Real World</vt:lpstr>
      <vt:lpstr>Summary</vt:lpstr>
      <vt:lpstr>The London Ambulance Service in 1990</vt:lpstr>
      <vt:lpstr>Central Ambulance Control</vt:lpstr>
      <vt:lpstr>Computer-Aided Despatch (CAD) </vt:lpstr>
      <vt:lpstr>The CAD Procurement</vt:lpstr>
      <vt:lpstr>1991</vt:lpstr>
      <vt:lpstr>1992</vt:lpstr>
      <vt:lpstr>The phased introduction</vt:lpstr>
      <vt:lpstr>Problems in 1992 </vt:lpstr>
      <vt:lpstr>Continuing Problems in 1992</vt:lpstr>
      <vt:lpstr>Decision to deploy the full CAD system</vt:lpstr>
      <vt:lpstr>26/27 October 1992</vt:lpstr>
      <vt:lpstr>The afternoon of 27 October</vt:lpstr>
      <vt:lpstr>2 am on 4 November 1992</vt:lpstr>
      <vt:lpstr>Subsequent events</vt:lpstr>
      <vt:lpstr>Lessons from LASCAD</vt:lpstr>
      <vt:lpstr>Front-line staff optimise the way they work</vt:lpstr>
      <vt:lpstr>The Smartcard dispute in NPfIT</vt:lpstr>
      <vt:lpstr>Slide 20</vt:lpstr>
      <vt:lpstr>Sociotechnical Systems a perspective that recognises that:</vt:lpstr>
      <vt:lpstr>Training: vital for dependable systems! A true story of the university Provost’s PA</vt:lpstr>
      <vt:lpstr>Don’t assume how people will behave – check! Computer-assisted cancer diagnosis</vt:lpstr>
      <vt:lpstr>Even experts get it wrong</vt:lpstr>
      <vt:lpstr>As reported by The Independent …</vt:lpstr>
      <vt:lpstr>Too often, the focus is on the technology, not the real requirement</vt:lpstr>
      <vt:lpstr>“There is no such thing as an IT Project”</vt:lpstr>
      <vt:lpstr>Software Packages are packaged business processes</vt:lpstr>
      <vt:lpstr>Software Packages are packaged business processes</vt:lpstr>
      <vt:lpstr>Conclusions</vt:lpstr>
      <vt:lpstr>Further Cyberliving Lectures this year</vt:lpstr>
      <vt:lpstr>Please join in the discussions</vt:lpstr>
    </vt:vector>
  </TitlesOfParts>
  <Company>MTAL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Software Be So Hard?</dc:title>
  <dc:creator>Martyn Thomas</dc:creator>
  <cp:lastModifiedBy>Martyn Thomas</cp:lastModifiedBy>
  <cp:revision>76</cp:revision>
  <dcterms:created xsi:type="dcterms:W3CDTF">2016-04-05T14:58:06Z</dcterms:created>
  <dcterms:modified xsi:type="dcterms:W3CDTF">2016-04-05T15:34:34Z</dcterms:modified>
</cp:coreProperties>
</file>