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2" r:id="rId3"/>
    <p:sldId id="263" r:id="rId4"/>
    <p:sldId id="257" r:id="rId5"/>
    <p:sldId id="272" r:id="rId6"/>
    <p:sldId id="273" r:id="rId7"/>
    <p:sldId id="258" r:id="rId8"/>
    <p:sldId id="271" r:id="rId9"/>
    <p:sldId id="269" r:id="rId10"/>
    <p:sldId id="270" r:id="rId11"/>
    <p:sldId id="264" r:id="rId12"/>
    <p:sldId id="265" r:id="rId13"/>
    <p:sldId id="266" r:id="rId14"/>
    <p:sldId id="274" r:id="rId15"/>
    <p:sldId id="275" r:id="rId16"/>
    <p:sldId id="276" r:id="rId17"/>
    <p:sldId id="27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AF98B4D-8CD1-4341-A1C3-A1DCF52BDC1D}"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F4374-912B-3B4E-B790-931F848ECBDC}" type="slidenum">
              <a:rPr lang="en-US" smtClean="0"/>
              <a:t>‹#›</a:t>
            </a:fld>
            <a:endParaRPr lang="en-US"/>
          </a:p>
        </p:txBody>
      </p:sp>
    </p:spTree>
    <p:extLst>
      <p:ext uri="{BB962C8B-B14F-4D97-AF65-F5344CB8AC3E}">
        <p14:creationId xmlns:p14="http://schemas.microsoft.com/office/powerpoint/2010/main" val="63349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AF98B4D-8CD1-4341-A1C3-A1DCF52BDC1D}"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F4374-912B-3B4E-B790-931F848ECBDC}" type="slidenum">
              <a:rPr lang="en-US" smtClean="0"/>
              <a:t>‹#›</a:t>
            </a:fld>
            <a:endParaRPr lang="en-US"/>
          </a:p>
        </p:txBody>
      </p:sp>
    </p:spTree>
    <p:extLst>
      <p:ext uri="{BB962C8B-B14F-4D97-AF65-F5344CB8AC3E}">
        <p14:creationId xmlns:p14="http://schemas.microsoft.com/office/powerpoint/2010/main" val="1541204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AF98B4D-8CD1-4341-A1C3-A1DCF52BDC1D}"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F4374-912B-3B4E-B790-931F848ECBDC}" type="slidenum">
              <a:rPr lang="en-US" smtClean="0"/>
              <a:t>‹#›</a:t>
            </a:fld>
            <a:endParaRPr lang="en-US"/>
          </a:p>
        </p:txBody>
      </p:sp>
    </p:spTree>
    <p:extLst>
      <p:ext uri="{BB962C8B-B14F-4D97-AF65-F5344CB8AC3E}">
        <p14:creationId xmlns:p14="http://schemas.microsoft.com/office/powerpoint/2010/main" val="112893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AF98B4D-8CD1-4341-A1C3-A1DCF52BDC1D}"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F4374-912B-3B4E-B790-931F848ECBDC}" type="slidenum">
              <a:rPr lang="en-US" smtClean="0"/>
              <a:t>‹#›</a:t>
            </a:fld>
            <a:endParaRPr lang="en-US"/>
          </a:p>
        </p:txBody>
      </p:sp>
    </p:spTree>
    <p:extLst>
      <p:ext uri="{BB962C8B-B14F-4D97-AF65-F5344CB8AC3E}">
        <p14:creationId xmlns:p14="http://schemas.microsoft.com/office/powerpoint/2010/main" val="262134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AF98B4D-8CD1-4341-A1C3-A1DCF52BDC1D}"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AF4374-912B-3B4E-B790-931F848ECBDC}" type="slidenum">
              <a:rPr lang="en-US" smtClean="0"/>
              <a:t>‹#›</a:t>
            </a:fld>
            <a:endParaRPr lang="en-US"/>
          </a:p>
        </p:txBody>
      </p:sp>
    </p:spTree>
    <p:extLst>
      <p:ext uri="{BB962C8B-B14F-4D97-AF65-F5344CB8AC3E}">
        <p14:creationId xmlns:p14="http://schemas.microsoft.com/office/powerpoint/2010/main" val="1738658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AF98B4D-8CD1-4341-A1C3-A1DCF52BDC1D}"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F4374-912B-3B4E-B790-931F848ECBDC}" type="slidenum">
              <a:rPr lang="en-US" smtClean="0"/>
              <a:t>‹#›</a:t>
            </a:fld>
            <a:endParaRPr lang="en-US"/>
          </a:p>
        </p:txBody>
      </p:sp>
    </p:spTree>
    <p:extLst>
      <p:ext uri="{BB962C8B-B14F-4D97-AF65-F5344CB8AC3E}">
        <p14:creationId xmlns:p14="http://schemas.microsoft.com/office/powerpoint/2010/main" val="34424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AF98B4D-8CD1-4341-A1C3-A1DCF52BDC1D}"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AF4374-912B-3B4E-B790-931F848ECBDC}" type="slidenum">
              <a:rPr lang="en-US" smtClean="0"/>
              <a:t>‹#›</a:t>
            </a:fld>
            <a:endParaRPr lang="en-US"/>
          </a:p>
        </p:txBody>
      </p:sp>
    </p:spTree>
    <p:extLst>
      <p:ext uri="{BB962C8B-B14F-4D97-AF65-F5344CB8AC3E}">
        <p14:creationId xmlns:p14="http://schemas.microsoft.com/office/powerpoint/2010/main" val="207697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AF98B4D-8CD1-4341-A1C3-A1DCF52BDC1D}"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AF4374-912B-3B4E-B790-931F848ECBDC}" type="slidenum">
              <a:rPr lang="en-US" smtClean="0"/>
              <a:t>‹#›</a:t>
            </a:fld>
            <a:endParaRPr lang="en-US"/>
          </a:p>
        </p:txBody>
      </p:sp>
    </p:spTree>
    <p:extLst>
      <p:ext uri="{BB962C8B-B14F-4D97-AF65-F5344CB8AC3E}">
        <p14:creationId xmlns:p14="http://schemas.microsoft.com/office/powerpoint/2010/main" val="161213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98B4D-8CD1-4341-A1C3-A1DCF52BDC1D}"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AF4374-912B-3B4E-B790-931F848ECBDC}" type="slidenum">
              <a:rPr lang="en-US" smtClean="0"/>
              <a:t>‹#›</a:t>
            </a:fld>
            <a:endParaRPr lang="en-US"/>
          </a:p>
        </p:txBody>
      </p:sp>
    </p:spTree>
    <p:extLst>
      <p:ext uri="{BB962C8B-B14F-4D97-AF65-F5344CB8AC3E}">
        <p14:creationId xmlns:p14="http://schemas.microsoft.com/office/powerpoint/2010/main" val="279051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AF98B4D-8CD1-4341-A1C3-A1DCF52BDC1D}"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F4374-912B-3B4E-B790-931F848ECBDC}" type="slidenum">
              <a:rPr lang="en-US" smtClean="0"/>
              <a:t>‹#›</a:t>
            </a:fld>
            <a:endParaRPr lang="en-US"/>
          </a:p>
        </p:txBody>
      </p:sp>
    </p:spTree>
    <p:extLst>
      <p:ext uri="{BB962C8B-B14F-4D97-AF65-F5344CB8AC3E}">
        <p14:creationId xmlns:p14="http://schemas.microsoft.com/office/powerpoint/2010/main" val="351416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AF98B4D-8CD1-4341-A1C3-A1DCF52BDC1D}"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AF4374-912B-3B4E-B790-931F848ECBDC}" type="slidenum">
              <a:rPr lang="en-US" smtClean="0"/>
              <a:t>‹#›</a:t>
            </a:fld>
            <a:endParaRPr lang="en-US"/>
          </a:p>
        </p:txBody>
      </p:sp>
    </p:spTree>
    <p:extLst>
      <p:ext uri="{BB962C8B-B14F-4D97-AF65-F5344CB8AC3E}">
        <p14:creationId xmlns:p14="http://schemas.microsoft.com/office/powerpoint/2010/main" val="233636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98B4D-8CD1-4341-A1C3-A1DCF52BDC1D}" type="datetimeFigureOut">
              <a:rPr lang="en-US" smtClean="0"/>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F4374-912B-3B4E-B790-931F848ECBDC}" type="slidenum">
              <a:rPr lang="en-US" smtClean="0"/>
              <a:t>‹#›</a:t>
            </a:fld>
            <a:endParaRPr lang="en-US"/>
          </a:p>
        </p:txBody>
      </p:sp>
    </p:spTree>
    <p:extLst>
      <p:ext uri="{BB962C8B-B14F-4D97-AF65-F5344CB8AC3E}">
        <p14:creationId xmlns:p14="http://schemas.microsoft.com/office/powerpoint/2010/main" val="3218630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RIGHTS – BAD?</a:t>
            </a:r>
            <a:endParaRPr lang="en-US" dirty="0"/>
          </a:p>
        </p:txBody>
      </p:sp>
      <p:sp>
        <p:nvSpPr>
          <p:cNvPr id="3" name="Content Placeholder 2"/>
          <p:cNvSpPr>
            <a:spLocks noGrp="1"/>
          </p:cNvSpPr>
          <p:nvPr>
            <p:ph idx="1"/>
          </p:nvPr>
        </p:nvSpPr>
        <p:spPr/>
        <p:txBody>
          <a:bodyPr/>
          <a:lstStyle/>
          <a:p>
            <a:pPr marL="0" indent="0">
              <a:buNone/>
            </a:pPr>
            <a:r>
              <a:rPr lang="en-US" dirty="0" smtClean="0"/>
              <a:t>GRESHAM COLLEGE 5</a:t>
            </a:r>
            <a:r>
              <a:rPr lang="en-US" baseline="30000" dirty="0" smtClean="0"/>
              <a:t>TH</a:t>
            </a:r>
            <a:r>
              <a:rPr lang="en-US" dirty="0" smtClean="0"/>
              <a:t> NOVEMBER 2014</a:t>
            </a:r>
          </a:p>
          <a:p>
            <a:endParaRPr lang="en-US" dirty="0"/>
          </a:p>
          <a:p>
            <a:pPr marL="0" indent="0">
              <a:buNone/>
            </a:pPr>
            <a:r>
              <a:rPr lang="en-US" dirty="0" smtClean="0"/>
              <a:t>GEOFFREY NICE</a:t>
            </a:r>
            <a:endParaRPr lang="en-US" dirty="0"/>
          </a:p>
        </p:txBody>
      </p:sp>
    </p:spTree>
    <p:extLst>
      <p:ext uri="{BB962C8B-B14F-4D97-AF65-F5344CB8AC3E}">
        <p14:creationId xmlns:p14="http://schemas.microsoft.com/office/powerpoint/2010/main" val="320700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1000"/>
            <a:ext cx="9144000" cy="6096000"/>
          </a:xfrm>
          <a:prstGeom prst="rect">
            <a:avLst/>
          </a:prstGeom>
        </p:spPr>
      </p:pic>
    </p:spTree>
    <p:extLst>
      <p:ext uri="{BB962C8B-B14F-4D97-AF65-F5344CB8AC3E}">
        <p14:creationId xmlns:p14="http://schemas.microsoft.com/office/powerpoint/2010/main" val="786346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166" y="166300"/>
            <a:ext cx="8452246" cy="5262980"/>
          </a:xfrm>
          <a:prstGeom prst="rect">
            <a:avLst/>
          </a:prstGeom>
        </p:spPr>
        <p:txBody>
          <a:bodyPr wrap="square">
            <a:spAutoFit/>
          </a:bodyPr>
          <a:lstStyle/>
          <a:p>
            <a:pPr lvl="0"/>
            <a:r>
              <a:rPr lang="en-US" sz="2800" dirty="0"/>
              <a:t>Article 8 of the ECHR</a:t>
            </a:r>
            <a:endParaRPr lang="en-GB" sz="2800" dirty="0"/>
          </a:p>
          <a:p>
            <a:r>
              <a:rPr lang="en-US" sz="2800" b="1" dirty="0"/>
              <a:t>Article 8 – Right to respect for private and family life</a:t>
            </a:r>
            <a:r>
              <a:rPr lang="en-US" sz="2800" dirty="0"/>
              <a:t> </a:t>
            </a:r>
            <a:endParaRPr lang="en-GB" sz="2800" dirty="0"/>
          </a:p>
          <a:p>
            <a:r>
              <a:rPr lang="en-US" sz="2800" dirty="0"/>
              <a:t>1. Everyone </a:t>
            </a:r>
            <a:r>
              <a:rPr lang="en-US" sz="2800" b="1" dirty="0"/>
              <a:t>has the right to respect for his private and family life, his home and his correspondence.</a:t>
            </a:r>
            <a:endParaRPr lang="en-GB" sz="2800" dirty="0"/>
          </a:p>
          <a:p>
            <a:r>
              <a:rPr lang="en-US" sz="2800" dirty="0"/>
              <a:t>2. There shall be </a:t>
            </a:r>
            <a:r>
              <a:rPr lang="en-US" sz="2800" b="1" dirty="0"/>
              <a:t>no interference</a:t>
            </a:r>
            <a:r>
              <a:rPr lang="en-US" sz="2800" dirty="0"/>
              <a:t> by a public authority with the exercise of this right </a:t>
            </a:r>
            <a:r>
              <a:rPr lang="en-US" sz="2800" b="1" dirty="0"/>
              <a:t>except</a:t>
            </a:r>
            <a:r>
              <a:rPr lang="en-US" sz="2800" dirty="0"/>
              <a:t> such as is in accordance with the law and is necessary in a democratic society in the </a:t>
            </a:r>
            <a:r>
              <a:rPr lang="en-US" sz="2800" b="1" dirty="0"/>
              <a:t>interests of national security, public safety or the economic well-being of the country, for the prevention of disorder or crime, for the protection of health or morals, or for the protection of the rights and freedoms of others.</a:t>
            </a:r>
            <a:endParaRPr lang="en-GB" sz="2800" dirty="0"/>
          </a:p>
        </p:txBody>
      </p:sp>
    </p:spTree>
    <p:extLst>
      <p:ext uri="{BB962C8B-B14F-4D97-AF65-F5344CB8AC3E}">
        <p14:creationId xmlns:p14="http://schemas.microsoft.com/office/powerpoint/2010/main" val="3931660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559450" y="1600200"/>
            <a:ext cx="8180082" cy="4525963"/>
          </a:xfrm>
        </p:spPr>
        <p:txBody>
          <a:bodyPr/>
          <a:lstStyle/>
          <a:p>
            <a:pPr marL="0" lvl="0" indent="0">
              <a:buNone/>
            </a:pPr>
            <a:r>
              <a:rPr lang="en-US" sz="4400" dirty="0" smtClean="0"/>
              <a:t>UDHR </a:t>
            </a:r>
            <a:r>
              <a:rPr lang="en-US" sz="4400" dirty="0"/>
              <a:t>Article 5 and ECHR Article 3</a:t>
            </a:r>
            <a:r>
              <a:rPr lang="en-US" sz="4400" dirty="0" smtClean="0"/>
              <a:t>:</a:t>
            </a:r>
            <a:endParaRPr lang="en-US" sz="4400" dirty="0"/>
          </a:p>
          <a:p>
            <a:pPr marL="0" indent="0">
              <a:buNone/>
            </a:pPr>
            <a:r>
              <a:rPr lang="en-US" sz="4400" dirty="0" smtClean="0"/>
              <a:t>'</a:t>
            </a:r>
            <a:r>
              <a:rPr lang="en-US" sz="4400" dirty="0"/>
              <a:t>No one shall be subjected to torture or to cruel, inhuman or degrading treatment or punishment'. </a:t>
            </a:r>
            <a:endParaRPr lang="en-GB" sz="4400" dirty="0"/>
          </a:p>
          <a:p>
            <a:endParaRPr lang="en-US" dirty="0"/>
          </a:p>
        </p:txBody>
      </p:sp>
    </p:spTree>
    <p:extLst>
      <p:ext uri="{BB962C8B-B14F-4D97-AF65-F5344CB8AC3E}">
        <p14:creationId xmlns:p14="http://schemas.microsoft.com/office/powerpoint/2010/main" val="4118926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028343"/>
            <a:ext cx="4572000" cy="5355313"/>
          </a:xfrm>
          <a:prstGeom prst="rect">
            <a:avLst/>
          </a:prstGeom>
        </p:spPr>
        <p:txBody>
          <a:bodyPr>
            <a:spAutoFit/>
          </a:bodyPr>
          <a:lstStyle/>
          <a:p>
            <a:endParaRPr lang="en-US" b="1" dirty="0" smtClean="0"/>
          </a:p>
          <a:p>
            <a:r>
              <a:rPr lang="en-US" b="1" dirty="0" smtClean="0"/>
              <a:t>19th century: from a property-based franchise to the Forfeiture Act 1870</a:t>
            </a:r>
            <a:endParaRPr lang="en-GB" dirty="0" smtClean="0"/>
          </a:p>
          <a:p>
            <a:endParaRPr lang="en-US" dirty="0" smtClean="0"/>
          </a:p>
          <a:p>
            <a:r>
              <a:rPr lang="en-US" dirty="0" smtClean="0"/>
              <a:t>1832, the franchise was given to men who owned land valued at not less than ten pounds. </a:t>
            </a:r>
          </a:p>
          <a:p>
            <a:endParaRPr lang="en-US" dirty="0" smtClean="0"/>
          </a:p>
          <a:p>
            <a:r>
              <a:rPr lang="en-US" dirty="0" smtClean="0"/>
              <a:t>At common law, before 1870, convicted traitors and felons forfeited their lands</a:t>
            </a:r>
          </a:p>
          <a:p>
            <a:endParaRPr lang="en-US" dirty="0"/>
          </a:p>
          <a:p>
            <a:r>
              <a:rPr lang="en-US" dirty="0" smtClean="0"/>
              <a:t>loss of property right &gt; no vote </a:t>
            </a:r>
          </a:p>
          <a:p>
            <a:endParaRPr lang="en-US" dirty="0"/>
          </a:p>
          <a:p>
            <a:r>
              <a:rPr lang="en-US" dirty="0" smtClean="0"/>
              <a:t>Persons convicted of a </a:t>
            </a:r>
            <a:r>
              <a:rPr lang="en-US" dirty="0" err="1" smtClean="0"/>
              <a:t>misdemeanour</a:t>
            </a:r>
            <a:r>
              <a:rPr lang="en-US" dirty="0" smtClean="0"/>
              <a:t> only) did not lose their property rights on conviction and, accordingly, any imprisonment did not legally disenfranchise them unless they were physically prevented by being in prison on the day of the poll.</a:t>
            </a:r>
            <a:endParaRPr lang="en-GB" dirty="0"/>
          </a:p>
        </p:txBody>
      </p:sp>
      <p:sp>
        <p:nvSpPr>
          <p:cNvPr id="3" name="Title 2"/>
          <p:cNvSpPr>
            <a:spLocks noGrp="1"/>
          </p:cNvSpPr>
          <p:nvPr>
            <p:ph type="title" idx="4294967295"/>
          </p:nvPr>
        </p:nvSpPr>
        <p:spPr>
          <a:xfrm>
            <a:off x="650172" y="274638"/>
            <a:ext cx="7579427" cy="1143000"/>
          </a:xfrm>
        </p:spPr>
        <p:txBody>
          <a:bodyPr>
            <a:normAutofit/>
          </a:bodyPr>
          <a:lstStyle/>
          <a:p>
            <a:r>
              <a:rPr lang="en-US" sz="3600" dirty="0" smtClean="0"/>
              <a:t>Prisoners Voting rights</a:t>
            </a:r>
            <a:endParaRPr lang="en-US" sz="3600" dirty="0"/>
          </a:p>
        </p:txBody>
      </p:sp>
    </p:spTree>
    <p:extLst>
      <p:ext uri="{BB962C8B-B14F-4D97-AF65-F5344CB8AC3E}">
        <p14:creationId xmlns:p14="http://schemas.microsoft.com/office/powerpoint/2010/main" val="1419441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248" y="1028343"/>
            <a:ext cx="8422005" cy="5693867"/>
          </a:xfrm>
          <a:prstGeom prst="rect">
            <a:avLst/>
          </a:prstGeom>
        </p:spPr>
        <p:txBody>
          <a:bodyPr wrap="square">
            <a:spAutoFit/>
          </a:bodyPr>
          <a:lstStyle/>
          <a:p>
            <a:r>
              <a:rPr lang="en-US" dirty="0" smtClean="0"/>
              <a:t> </a:t>
            </a:r>
            <a:r>
              <a:rPr lang="en-US" sz="2800" dirty="0"/>
              <a:t>The Forfeiture Act 1870 removed the rule by which felons forfeited their </a:t>
            </a:r>
            <a:r>
              <a:rPr lang="en-US" sz="2800" dirty="0" smtClean="0"/>
              <a:t>land.  Section </a:t>
            </a:r>
            <a:r>
              <a:rPr lang="en-US" sz="2800" dirty="0"/>
              <a:t>2 of the Act provided that any person convicted of treason or a felony and sentenced to a term of imprisonment exceeding 12 months lost the right to vote at parliamentary or municipal (local) elections until they had served their </a:t>
            </a:r>
            <a:r>
              <a:rPr lang="en-US" sz="2800" dirty="0" smtClean="0"/>
              <a:t>sentence.</a:t>
            </a:r>
          </a:p>
          <a:p>
            <a:endParaRPr lang="en-US" sz="2800" dirty="0" smtClean="0"/>
          </a:p>
          <a:p>
            <a:r>
              <a:rPr lang="en-US" sz="2800" dirty="0" smtClean="0"/>
              <a:t>In effect </a:t>
            </a:r>
            <a:r>
              <a:rPr lang="en-US" sz="2800" dirty="0"/>
              <a:t>until the Criminal Law Act 1967, which abolished the distinction between felonies and </a:t>
            </a:r>
            <a:r>
              <a:rPr lang="en-US" sz="2800" dirty="0" err="1"/>
              <a:t>misdemeanours</a:t>
            </a:r>
            <a:r>
              <a:rPr lang="en-US" sz="2800" dirty="0"/>
              <a:t> and consequently amended </a:t>
            </a:r>
            <a:r>
              <a:rPr lang="en-US" sz="2800" dirty="0" smtClean="0"/>
              <a:t>the 1870 </a:t>
            </a:r>
            <a:r>
              <a:rPr lang="en-US" sz="2800" dirty="0"/>
              <a:t>Act so that only persons convicted of treason were left disenfranchised.</a:t>
            </a:r>
            <a:endParaRPr lang="en-GB" sz="2800" dirty="0"/>
          </a:p>
        </p:txBody>
      </p:sp>
    </p:spTree>
    <p:extLst>
      <p:ext uri="{BB962C8B-B14F-4D97-AF65-F5344CB8AC3E}">
        <p14:creationId xmlns:p14="http://schemas.microsoft.com/office/powerpoint/2010/main" val="3193114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368" y="453545"/>
            <a:ext cx="8316163" cy="6001642"/>
          </a:xfrm>
          <a:prstGeom prst="rect">
            <a:avLst/>
          </a:prstGeom>
        </p:spPr>
        <p:txBody>
          <a:bodyPr wrap="square">
            <a:spAutoFit/>
          </a:bodyPr>
          <a:lstStyle/>
          <a:p>
            <a:r>
              <a:rPr lang="en-US" sz="3200" b="1" dirty="0" smtClean="0"/>
              <a:t>20th </a:t>
            </a:r>
            <a:r>
              <a:rPr lang="en-US" sz="3200" b="1" dirty="0"/>
              <a:t>century: Representation of the People Acts 1918-1969</a:t>
            </a:r>
            <a:endParaRPr lang="en-GB" sz="3200" dirty="0"/>
          </a:p>
          <a:p>
            <a:r>
              <a:rPr lang="en-US" sz="3200" dirty="0" smtClean="0"/>
              <a:t>The </a:t>
            </a:r>
            <a:r>
              <a:rPr lang="en-US" sz="3200" dirty="0"/>
              <a:t>Representation of the People Act 1918 </a:t>
            </a:r>
            <a:r>
              <a:rPr lang="en-US" sz="3200" dirty="0" smtClean="0"/>
              <a:t>Electors </a:t>
            </a:r>
            <a:r>
              <a:rPr lang="en-US" sz="3200" dirty="0"/>
              <a:t>generally had to be able to prove six months residence at a qualifying address in the parliamentary constituency (or related area) in which they wanted to register. Persons in custody, whether in lunatic asylums or prisons, were specified as not falling within the interpretation of “resident” at those places for the purposes of the new electoral registration requirements</a:t>
            </a:r>
            <a:r>
              <a:rPr lang="en-US" sz="3200" dirty="0" smtClean="0"/>
              <a:t>.</a:t>
            </a:r>
            <a:endParaRPr lang="en-GB" sz="3200" dirty="0"/>
          </a:p>
        </p:txBody>
      </p:sp>
    </p:spTree>
    <p:extLst>
      <p:ext uri="{BB962C8B-B14F-4D97-AF65-F5344CB8AC3E}">
        <p14:creationId xmlns:p14="http://schemas.microsoft.com/office/powerpoint/2010/main" val="823359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495151"/>
            <a:ext cx="4572000" cy="5909311"/>
          </a:xfrm>
          <a:prstGeom prst="rect">
            <a:avLst/>
          </a:prstGeom>
        </p:spPr>
        <p:txBody>
          <a:bodyPr>
            <a:spAutoFit/>
          </a:bodyPr>
          <a:lstStyle/>
          <a:p>
            <a:endParaRPr lang="en-US" dirty="0" smtClean="0"/>
          </a:p>
          <a:p>
            <a:endParaRPr lang="en-US" dirty="0"/>
          </a:p>
          <a:p>
            <a:endParaRPr lang="en-US" dirty="0" smtClean="0"/>
          </a:p>
          <a:p>
            <a:r>
              <a:rPr lang="en-US" dirty="0" smtClean="0"/>
              <a:t>Successive </a:t>
            </a:r>
            <a:r>
              <a:rPr lang="en-US" dirty="0"/>
              <a:t>governments have held the view that prisoners convicted of serious crimes which have warranted imprisonment have lost the moral authority to vote. This position was </a:t>
            </a:r>
            <a:r>
              <a:rPr lang="en-US" dirty="0" err="1"/>
              <a:t>summarised</a:t>
            </a:r>
            <a:r>
              <a:rPr lang="en-US" dirty="0"/>
              <a:t> during questions to the Home Office Minister in the House of Lords in 2003:</a:t>
            </a:r>
            <a:endParaRPr lang="en-GB" dirty="0"/>
          </a:p>
          <a:p>
            <a:r>
              <a:rPr lang="en-US" b="1" dirty="0" smtClean="0"/>
              <a:t>Lord </a:t>
            </a:r>
            <a:r>
              <a:rPr lang="en-US" b="1" dirty="0"/>
              <a:t>Lester of Herne Hill asked her Majesty’s Government</a:t>
            </a:r>
            <a:r>
              <a:rPr lang="en-US" dirty="0"/>
              <a:t>: Whether denying prisoners the right to vote affects their ability to persuade Ministers of the Crown and those responsible for the Prison Service to improve the conditions in which they are imprisoned; and whether denying prisoners the right to vote amounts to an additional punishment; and whether this is compatible with Article 25 of the International Covenant on Civil and Political Rights as interpreted by the United Nations Human Rights Committee</a:t>
            </a:r>
            <a:r>
              <a:rPr lang="en-US" dirty="0" smtClean="0"/>
              <a:t>.</a:t>
            </a:r>
            <a:endParaRPr lang="en-GB" dirty="0"/>
          </a:p>
        </p:txBody>
      </p:sp>
    </p:spTree>
    <p:extLst>
      <p:ext uri="{BB962C8B-B14F-4D97-AF65-F5344CB8AC3E}">
        <p14:creationId xmlns:p14="http://schemas.microsoft.com/office/powerpoint/2010/main" val="4168563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9451" y="2274838"/>
            <a:ext cx="8134719" cy="3046988"/>
          </a:xfrm>
          <a:prstGeom prst="rect">
            <a:avLst/>
          </a:prstGeom>
        </p:spPr>
        <p:txBody>
          <a:bodyPr wrap="square">
            <a:spAutoFit/>
          </a:bodyPr>
          <a:lstStyle/>
          <a:p>
            <a:r>
              <a:rPr lang="en-US" sz="3200" b="1" dirty="0" smtClean="0"/>
              <a:t>The Minister of State, Home Office (Baroness Scotland of </a:t>
            </a:r>
            <a:r>
              <a:rPr lang="en-US" sz="3200" b="1" dirty="0" err="1" smtClean="0"/>
              <a:t>Asthal</a:t>
            </a:r>
            <a:r>
              <a:rPr lang="en-US" sz="3200" dirty="0" smtClean="0"/>
              <a:t>): It has been the view of successive governments that prisoners convicted of a crime serious enough to warrant imprisonment have lost the moral authority to vote. </a:t>
            </a:r>
            <a:endParaRPr lang="en-GB" sz="3200" dirty="0"/>
          </a:p>
        </p:txBody>
      </p:sp>
    </p:spTree>
    <p:extLst>
      <p:ext uri="{BB962C8B-B14F-4D97-AF65-F5344CB8AC3E}">
        <p14:creationId xmlns:p14="http://schemas.microsoft.com/office/powerpoint/2010/main" val="2582544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8247" y="952449"/>
            <a:ext cx="8195201" cy="3970318"/>
          </a:xfrm>
          <a:prstGeom prst="rect">
            <a:avLst/>
          </a:prstGeom>
        </p:spPr>
        <p:txBody>
          <a:bodyPr wrap="square">
            <a:spAutoFit/>
          </a:bodyPr>
          <a:lstStyle/>
          <a:p>
            <a:pPr lvl="0"/>
            <a:r>
              <a:rPr lang="en-US" sz="3600" dirty="0"/>
              <a:t>Article 13 UDHR  </a:t>
            </a:r>
            <a:endParaRPr lang="en-GB" sz="3600" dirty="0"/>
          </a:p>
          <a:p>
            <a:r>
              <a:rPr lang="en-US" sz="3600" dirty="0"/>
              <a:t>1 Everyone has the right to freedom of movement and residence within the borders of each state.  </a:t>
            </a:r>
            <a:endParaRPr lang="en-GB" sz="3600" dirty="0"/>
          </a:p>
          <a:p>
            <a:r>
              <a:rPr lang="en-US" sz="3600" dirty="0"/>
              <a:t>2  Everyone has the right to leave any country , including his own and to return to his country</a:t>
            </a:r>
            <a:endParaRPr lang="en-GB" sz="3600" dirty="0"/>
          </a:p>
        </p:txBody>
      </p:sp>
    </p:spTree>
    <p:extLst>
      <p:ext uri="{BB962C8B-B14F-4D97-AF65-F5344CB8AC3E}">
        <p14:creationId xmlns:p14="http://schemas.microsoft.com/office/powerpoint/2010/main" val="458327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857" y="665201"/>
            <a:ext cx="7665991" cy="5078314"/>
          </a:xfrm>
          <a:prstGeom prst="rect">
            <a:avLst/>
          </a:prstGeom>
        </p:spPr>
        <p:txBody>
          <a:bodyPr wrap="square">
            <a:spAutoFit/>
          </a:bodyPr>
          <a:lstStyle/>
          <a:p>
            <a:pPr lvl="0"/>
            <a:r>
              <a:rPr lang="en-US" sz="3600" dirty="0"/>
              <a:t>Article 14 </a:t>
            </a:r>
            <a:endParaRPr lang="en-GB" sz="3600" dirty="0"/>
          </a:p>
          <a:p>
            <a:r>
              <a:rPr lang="en-US" sz="3600" dirty="0"/>
              <a:t>1 Everyone has the right to seek and to enjoy in other countries asylum and freedom from persecution  </a:t>
            </a:r>
            <a:endParaRPr lang="en-GB" sz="3600" dirty="0"/>
          </a:p>
          <a:p>
            <a:r>
              <a:rPr lang="en-US" sz="3600" dirty="0"/>
              <a:t>2 This right may not be invoked in the case of prosecutions genuinely arising from non-political crimes or from acts contrary to the </a:t>
            </a:r>
            <a:r>
              <a:rPr lang="en-US" sz="3600" dirty="0" smtClean="0"/>
              <a:t>purposes </a:t>
            </a:r>
            <a:r>
              <a:rPr lang="en-US" sz="3600" dirty="0"/>
              <a:t>and principles of the United Nations </a:t>
            </a:r>
            <a:endParaRPr lang="en-GB" sz="3600" dirty="0"/>
          </a:p>
        </p:txBody>
      </p:sp>
    </p:spTree>
    <p:extLst>
      <p:ext uri="{BB962C8B-B14F-4D97-AF65-F5344CB8AC3E}">
        <p14:creationId xmlns:p14="http://schemas.microsoft.com/office/powerpoint/2010/main" val="812222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97346"/>
            <a:ext cx="4572000" cy="6463309"/>
          </a:xfrm>
          <a:prstGeom prst="rect">
            <a:avLst/>
          </a:prstGeom>
        </p:spPr>
        <p:txBody>
          <a:bodyPr>
            <a:spAutoFit/>
          </a:bodyPr>
          <a:lstStyle/>
          <a:p>
            <a:pPr lvl="0"/>
            <a:r>
              <a:rPr lang="en-US" dirty="0"/>
              <a:t>Article 2 of Fourth Protocol of ECHR:</a:t>
            </a:r>
            <a:endParaRPr lang="en-GB" dirty="0"/>
          </a:p>
          <a:p>
            <a:r>
              <a:rPr lang="en-US" b="1" dirty="0"/>
              <a:t> Article 2 – Freedom of movement</a:t>
            </a:r>
            <a:endParaRPr lang="en-GB" b="1" dirty="0"/>
          </a:p>
          <a:p>
            <a:pPr lvl="0"/>
            <a:r>
              <a:rPr lang="en-US" dirty="0"/>
              <a:t>Everyone lawfully within the territory of a State shall, within that territory, have the right to liberty of movement and freedom to choose his residence. </a:t>
            </a:r>
            <a:endParaRPr lang="en-GB" dirty="0"/>
          </a:p>
          <a:p>
            <a:pPr lvl="0"/>
            <a:r>
              <a:rPr lang="en-US" dirty="0"/>
              <a:t>Everyone shall be free to leave any country, including his own. </a:t>
            </a:r>
            <a:endParaRPr lang="en-GB" dirty="0"/>
          </a:p>
          <a:p>
            <a:pPr lvl="0"/>
            <a:r>
              <a:rPr lang="en-US" dirty="0"/>
              <a:t>No restrictions shall be placed on the exercise of these rights other than such as are in accordance with law and are necessary in a democratic society in the interests of national security or public safety, for the maintenance of </a:t>
            </a:r>
            <a:r>
              <a:rPr lang="en-US" i="1" dirty="0" err="1"/>
              <a:t>ordre</a:t>
            </a:r>
            <a:r>
              <a:rPr lang="en-US" i="1" dirty="0"/>
              <a:t> public</a:t>
            </a:r>
            <a:r>
              <a:rPr lang="en-US" dirty="0"/>
              <a:t>, for the prevention of crime, for the protection of health or morals, or for the protection of the rights and freedoms of others. </a:t>
            </a:r>
            <a:endParaRPr lang="en-GB" dirty="0"/>
          </a:p>
          <a:p>
            <a:pPr lvl="0"/>
            <a:r>
              <a:rPr lang="en-US" dirty="0"/>
              <a:t>The rights set forth in paragraph 1 may also be subject, in particular areas, to restrictions imposed in accordance with law and justified by the public interest in a democratic society. </a:t>
            </a:r>
            <a:endParaRPr lang="en-GB" dirty="0"/>
          </a:p>
          <a:p>
            <a:pPr lvl="0"/>
            <a:r>
              <a:rPr lang="en-US" dirty="0"/>
              <a:t>But the UK has signed but not ratified this Protocol</a:t>
            </a:r>
            <a:endParaRPr lang="en-GB" dirty="0"/>
          </a:p>
        </p:txBody>
      </p:sp>
    </p:spTree>
    <p:extLst>
      <p:ext uri="{BB962C8B-B14F-4D97-AF65-F5344CB8AC3E}">
        <p14:creationId xmlns:p14="http://schemas.microsoft.com/office/powerpoint/2010/main" val="1396862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1358428"/>
            <a:ext cx="5334000" cy="3416320"/>
          </a:xfrm>
          <a:prstGeom prst="rect">
            <a:avLst/>
          </a:prstGeom>
        </p:spPr>
        <p:txBody>
          <a:bodyPr wrap="square">
            <a:spAutoFit/>
          </a:bodyPr>
          <a:lstStyle/>
          <a:p>
            <a:pPr lvl="0"/>
            <a:r>
              <a:rPr lang="en-US" dirty="0"/>
              <a:t>Directive 2004/38/EC</a:t>
            </a:r>
            <a:endParaRPr lang="en-GB" dirty="0"/>
          </a:p>
          <a:p>
            <a:r>
              <a:rPr lang="en-GB" dirty="0"/>
              <a:t>Chapter VI of Directive 2004/38/EC is the key section: </a:t>
            </a:r>
            <a:r>
              <a:rPr lang="en-GB" b="1" dirty="0"/>
              <a:t>RESTRICTIONS ON THE RIGHT OF ENTRY AND THE RIGHT OF RESIDENCE ON GROUNDS OF PUBLIC POLICY, PUBLIC SECURITY OR PUBLIC HEALTH</a:t>
            </a:r>
            <a:endParaRPr lang="en-GB" dirty="0"/>
          </a:p>
          <a:p>
            <a:r>
              <a:rPr lang="en-GB" b="1" i="1" dirty="0"/>
              <a:t>Article 27 – General principles</a:t>
            </a:r>
            <a:endParaRPr lang="en-GB" dirty="0"/>
          </a:p>
          <a:p>
            <a:r>
              <a:rPr lang="en-GB" i="1" dirty="0"/>
              <a:t>1. Subject to the provisions of this Chapter, Member States </a:t>
            </a:r>
            <a:r>
              <a:rPr lang="en-GB" b="1" i="1" dirty="0"/>
              <a:t>may restrict the freedom of movement and residence</a:t>
            </a:r>
            <a:r>
              <a:rPr lang="en-GB" i="1" dirty="0"/>
              <a:t> of Union citizens and their family members, irrespective of nationality, </a:t>
            </a:r>
            <a:r>
              <a:rPr lang="en-GB" b="1" i="1" dirty="0"/>
              <a:t>on grounds of public policy, public security or public health</a:t>
            </a:r>
            <a:r>
              <a:rPr lang="en-GB" i="1" dirty="0"/>
              <a:t>. These grounds shall not be invoked to serve economic ends</a:t>
            </a:r>
            <a:r>
              <a:rPr lang="en-GB" i="1" dirty="0" smtClean="0"/>
              <a:t>.</a:t>
            </a:r>
            <a:endParaRPr lang="en-GB" dirty="0"/>
          </a:p>
        </p:txBody>
      </p:sp>
    </p:spTree>
    <p:extLst>
      <p:ext uri="{BB962C8B-B14F-4D97-AF65-F5344CB8AC3E}">
        <p14:creationId xmlns:p14="http://schemas.microsoft.com/office/powerpoint/2010/main" val="3747549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5999" y="1028343"/>
            <a:ext cx="5183427" cy="4247317"/>
          </a:xfrm>
          <a:prstGeom prst="rect">
            <a:avLst/>
          </a:prstGeom>
        </p:spPr>
        <p:txBody>
          <a:bodyPr wrap="square">
            <a:spAutoFit/>
          </a:bodyPr>
          <a:lstStyle/>
          <a:p>
            <a:r>
              <a:rPr lang="en-GB" i="1" dirty="0" smtClean="0"/>
              <a:t>2. Measures taken on grounds of public policy or public security shall comply with the principle of </a:t>
            </a:r>
            <a:r>
              <a:rPr lang="en-GB" b="1" i="1" dirty="0" smtClean="0"/>
              <a:t>proportionality and shall be based exclusively on the personal conduct of the individual concerned. Previous criminal convictions shall not in themselves constitute grounds for taking such measures.</a:t>
            </a:r>
            <a:endParaRPr lang="en-GB" dirty="0" smtClean="0"/>
          </a:p>
          <a:p>
            <a:r>
              <a:rPr lang="en-GB" b="1" i="1" dirty="0" smtClean="0"/>
              <a:t>The personal conduct</a:t>
            </a:r>
            <a:r>
              <a:rPr lang="en-GB" i="1" dirty="0" smtClean="0"/>
              <a:t> of the individual concerned must </a:t>
            </a:r>
            <a:r>
              <a:rPr lang="en-GB" b="1" i="1" dirty="0" smtClean="0"/>
              <a:t>represent a genuine, present and sufficiently serious threat affecting one of the fundamental interests of society</a:t>
            </a:r>
            <a:r>
              <a:rPr lang="en-GB" i="1" dirty="0" smtClean="0"/>
              <a:t>. Justifications that are isolated from the particulars of the case or that rely on considerations of general prevention shall not be accepted.</a:t>
            </a:r>
            <a:r>
              <a:rPr lang="en-US" dirty="0" smtClean="0"/>
              <a:t>**************** </a:t>
            </a:r>
            <a:endParaRPr lang="en-GB" dirty="0" smtClean="0"/>
          </a:p>
          <a:p>
            <a:r>
              <a:rPr lang="en-US" dirty="0" smtClean="0"/>
              <a:t>See: by SI 2006/1003 (as amended) r19;r21; r24; r26 6  UK Borders Act 2007, s33(2)</a:t>
            </a:r>
            <a:endParaRPr lang="en-GB" dirty="0"/>
          </a:p>
        </p:txBody>
      </p:sp>
    </p:spTree>
    <p:extLst>
      <p:ext uri="{BB962C8B-B14F-4D97-AF65-F5344CB8AC3E}">
        <p14:creationId xmlns:p14="http://schemas.microsoft.com/office/powerpoint/2010/main" val="2086684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rcRect t="20989" b="20989"/>
          <a:stretch>
            <a:fillRect/>
          </a:stretch>
        </p:blipFill>
        <p:spPr>
          <a:xfrm>
            <a:off x="317526" y="377956"/>
            <a:ext cx="8826474" cy="5748208"/>
          </a:xfrm>
        </p:spPr>
      </p:pic>
    </p:spTree>
    <p:extLst>
      <p:ext uri="{BB962C8B-B14F-4D97-AF65-F5344CB8AC3E}">
        <p14:creationId xmlns:p14="http://schemas.microsoft.com/office/powerpoint/2010/main" val="2815669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3200" y="0"/>
            <a:ext cx="6193787" cy="6858000"/>
          </a:xfrm>
          <a:prstGeom prst="rect">
            <a:avLst/>
          </a:prstGeom>
        </p:spPr>
      </p:pic>
    </p:spTree>
    <p:extLst>
      <p:ext uri="{BB962C8B-B14F-4D97-AF65-F5344CB8AC3E}">
        <p14:creationId xmlns:p14="http://schemas.microsoft.com/office/powerpoint/2010/main" val="17087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27100"/>
            <a:ext cx="9144000" cy="4991100"/>
          </a:xfrm>
          <a:prstGeom prst="rect">
            <a:avLst/>
          </a:prstGeom>
        </p:spPr>
      </p:pic>
    </p:spTree>
    <p:extLst>
      <p:ext uri="{BB962C8B-B14F-4D97-AF65-F5344CB8AC3E}">
        <p14:creationId xmlns:p14="http://schemas.microsoft.com/office/powerpoint/2010/main" val="2630684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1077</TotalTime>
  <Words>1067</Words>
  <Application>Microsoft Office PowerPoint</Application>
  <PresentationFormat>On-screen Show (4:3)</PresentationFormat>
  <Paragraphs>52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HUMAN RIGHTS – BAD?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Prisoners Voting rights</vt:lpstr>
      <vt:lpstr>PowerPoint Presentation</vt:lpstr>
      <vt:lpstr>PowerPoint Presentation</vt:lpstr>
      <vt:lpstr>PowerPoint Presentation</vt:lpstr>
      <vt:lpstr>PowerPoint Presentation</vt:lpstr>
    </vt:vector>
  </TitlesOfParts>
  <Company>UvA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Nena Tromp</dc:creator>
  <cp:lastModifiedBy>Alex</cp:lastModifiedBy>
  <cp:revision>9</cp:revision>
  <dcterms:created xsi:type="dcterms:W3CDTF">2014-11-05T15:02:26Z</dcterms:created>
  <dcterms:modified xsi:type="dcterms:W3CDTF">2014-11-06T09:13:26Z</dcterms:modified>
</cp:coreProperties>
</file>