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g" ContentType="video/unknown"/>
  <Default Extension="tiff" ContentType="image/tiff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3"/>
  </p:notesMasterIdLst>
  <p:sldIdLst>
    <p:sldId id="257" r:id="rId2"/>
    <p:sldId id="258" r:id="rId3"/>
    <p:sldId id="312" r:id="rId4"/>
    <p:sldId id="259" r:id="rId5"/>
    <p:sldId id="326" r:id="rId6"/>
    <p:sldId id="268" r:id="rId7"/>
    <p:sldId id="267" r:id="rId8"/>
    <p:sldId id="272" r:id="rId9"/>
    <p:sldId id="298" r:id="rId10"/>
    <p:sldId id="270" r:id="rId11"/>
    <p:sldId id="297" r:id="rId12"/>
    <p:sldId id="327" r:id="rId13"/>
    <p:sldId id="275" r:id="rId14"/>
    <p:sldId id="273" r:id="rId15"/>
    <p:sldId id="276" r:id="rId16"/>
    <p:sldId id="269" r:id="rId17"/>
    <p:sldId id="296" r:id="rId18"/>
    <p:sldId id="277" r:id="rId19"/>
    <p:sldId id="279" r:id="rId20"/>
    <p:sldId id="266" r:id="rId21"/>
    <p:sldId id="260" r:id="rId22"/>
    <p:sldId id="261" r:id="rId23"/>
    <p:sldId id="325" r:id="rId24"/>
    <p:sldId id="332" r:id="rId25"/>
    <p:sldId id="262" r:id="rId26"/>
    <p:sldId id="295" r:id="rId27"/>
    <p:sldId id="299" r:id="rId28"/>
    <p:sldId id="283" r:id="rId29"/>
    <p:sldId id="301" r:id="rId30"/>
    <p:sldId id="282" r:id="rId31"/>
    <p:sldId id="302" r:id="rId32"/>
    <p:sldId id="303" r:id="rId33"/>
    <p:sldId id="320" r:id="rId34"/>
    <p:sldId id="304" r:id="rId35"/>
    <p:sldId id="284" r:id="rId36"/>
    <p:sldId id="263" r:id="rId37"/>
    <p:sldId id="288" r:id="rId38"/>
    <p:sldId id="289" r:id="rId39"/>
    <p:sldId id="323" r:id="rId40"/>
    <p:sldId id="322" r:id="rId41"/>
    <p:sldId id="291" r:id="rId42"/>
    <p:sldId id="333" r:id="rId43"/>
    <p:sldId id="319" r:id="rId44"/>
    <p:sldId id="318" r:id="rId45"/>
    <p:sldId id="294" r:id="rId46"/>
    <p:sldId id="293" r:id="rId47"/>
    <p:sldId id="308" r:id="rId48"/>
    <p:sldId id="309" r:id="rId49"/>
    <p:sldId id="311" r:id="rId50"/>
    <p:sldId id="310" r:id="rId51"/>
    <p:sldId id="324" r:id="rId5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3" d="100"/>
          <a:sy n="93" d="100"/>
        </p:scale>
        <p:origin x="-112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4" d="100"/>
          <a:sy n="74" d="100"/>
        </p:scale>
        <p:origin x="-2176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notesMaster" Target="notesMasters/notesMaster1.xml"/><Relationship Id="rId54" Type="http://schemas.openxmlformats.org/officeDocument/2006/relationships/printerSettings" Target="printerSettings/printerSettings1.bin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2A3DD2-491C-1A45-B252-6EF517528CCB}" type="datetimeFigureOut">
              <a:rPr lang="en-US" smtClean="0"/>
              <a:t>4/3/16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510DE9-61C2-2649-9D7F-FC084BB6B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627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BB8CD2-E65A-0046-A19B-CE71F550FCF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0480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LHC ATLAS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10DE9-61C2-2649-9D7F-FC084BB6B7F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0442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179CAC6-9917-42D5-BE95-800459ED3A33}" type="slidenum">
              <a:rPr lang="en-US">
                <a:ea typeface="ＭＳ Ｐゴシック" pitchFamily="-60" charset="-128"/>
                <a:cs typeface="ＭＳ Ｐゴシック" pitchFamily="-60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en-US">
              <a:ea typeface="ＭＳ Ｐゴシック" pitchFamily="-60" charset="-128"/>
              <a:cs typeface="ＭＳ Ｐゴシック" pitchFamily="-60" charset="-128"/>
            </a:endParaRPr>
          </a:p>
        </p:txBody>
      </p:sp>
      <p:sp>
        <p:nvSpPr>
          <p:cNvPr id="4813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pitchFamily="-60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AM02  on ISS, launched 2011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10DE9-61C2-2649-9D7F-FC084BB6B7F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0563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9AE832DE-83FB-4163-84E7-F1E1B5B2D901}" type="slidenum">
              <a:rPr lang="en-US" sz="1200">
                <a:latin typeface="Calibri" pitchFamily="-60" charset="0"/>
              </a:rPr>
              <a:pPr algn="r"/>
              <a:t>43</a:t>
            </a:fld>
            <a:endParaRPr lang="en-US" sz="1200">
              <a:latin typeface="Calibri" pitchFamily="-60" charset="0"/>
            </a:endParaRPr>
          </a:p>
        </p:txBody>
      </p:sp>
      <p:sp>
        <p:nvSpPr>
          <p:cNvPr id="849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pitchFamily="-60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1A194E-1EE4-EC4A-AE41-615A81EA69F5}" type="slidenum">
              <a:rPr lang="en-US"/>
              <a:pPr/>
              <a:t>45</a:t>
            </a:fld>
            <a:endParaRPr lang="en-US"/>
          </a:p>
        </p:txBody>
      </p:sp>
      <p:sp>
        <p:nvSpPr>
          <p:cNvPr id="727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solidFill>
            <a:srgbClr val="FFFFFF"/>
          </a:solidFill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16" tIns="45708" rIns="91416" bIns="45708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>
            <a:prstTxWarp prst="textNoShape">
              <a:avLst/>
            </a:prstTxWarp>
          </a:bodyPr>
          <a:lstStyle/>
          <a:p>
            <a:pPr algn="r"/>
            <a:fld id="{F611C256-5470-E94E-B838-E784F3D294D2}" type="slidenum">
              <a:rPr lang="en-US" sz="1200"/>
              <a:pPr algn="r"/>
              <a:t>46</a:t>
            </a:fld>
            <a:endParaRPr lang="en-US" sz="1200" dirty="0"/>
          </a:p>
        </p:txBody>
      </p:sp>
      <p:sp>
        <p:nvSpPr>
          <p:cNvPr id="306179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618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1" hangingPunct="1"/>
            <a:r>
              <a:rPr lang="en-US" dirty="0" err="1" smtClean="0">
                <a:latin typeface="Arial" charset="0"/>
                <a:ea typeface="ＭＳ Ｐゴシック" charset="-128"/>
                <a:cs typeface="ＭＳ Ｐゴシック" charset="-128"/>
              </a:rPr>
              <a:t>Veritas</a:t>
            </a:r>
            <a:endParaRPr lang="en-US" dirty="0" smtClean="0">
              <a:latin typeface="Arial" charset="0"/>
              <a:ea typeface="ＭＳ Ｐゴシック" charset="-128"/>
              <a:cs typeface="ＭＳ Ｐゴシック" charset="-128"/>
            </a:endParaRPr>
          </a:p>
          <a:p>
            <a:pPr eaLnBrk="1" hangingPunct="1"/>
            <a:r>
              <a:rPr lang="en-US" dirty="0" err="1" smtClean="0">
                <a:latin typeface="Arial" charset="0"/>
                <a:ea typeface="ＭＳ Ｐゴシック" charset="-128"/>
                <a:cs typeface="ＭＳ Ｐゴシック" charset="-128"/>
              </a:rPr>
              <a:t>Hawc</a:t>
            </a:r>
            <a:endParaRPr lang="en-US" dirty="0" smtClean="0">
              <a:latin typeface="Arial" charset="0"/>
              <a:ea typeface="ＭＳ Ｐゴシック" charset="-128"/>
              <a:cs typeface="ＭＳ Ｐゴシック" charset="-128"/>
            </a:endParaRPr>
          </a:p>
          <a:p>
            <a:pPr eaLnBrk="1" hangingPunct="1"/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10DE9-61C2-2649-9D7F-FC084BB6B7F8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2697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Super K 1 km underground in </a:t>
            </a:r>
            <a:r>
              <a:rPr lang="en-US" dirty="0" err="1" smtClean="0"/>
              <a:t>Mozumi</a:t>
            </a:r>
            <a:r>
              <a:rPr lang="en-US" dirty="0" smtClean="0"/>
              <a:t> mine. 60ktons of purified water</a:t>
            </a:r>
          </a:p>
          <a:p>
            <a:r>
              <a:rPr lang="en-US" dirty="0" smtClean="0"/>
              <a:t>40m cube tank.</a:t>
            </a:r>
          </a:p>
          <a:p>
            <a:r>
              <a:rPr lang="en-US" dirty="0" smtClean="0"/>
              <a:t>11000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photubes</a:t>
            </a:r>
            <a:r>
              <a:rPr lang="en-US" baseline="0" dirty="0" smtClean="0"/>
              <a:t> 50 cm diameter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10DE9-61C2-2649-9D7F-FC084BB6B7F8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7865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BB8CD2-E65A-0046-A19B-CE71F550FCF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7327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Apache Point NM 2.2 m telescope, 120 megapixels, 1.5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sq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deg</a:t>
            </a:r>
            <a:endParaRPr lang="en-US" dirty="0" smtClean="0"/>
          </a:p>
          <a:p>
            <a:r>
              <a:rPr lang="en-US" dirty="0" smtClean="0"/>
              <a:t>0.24 billion stars, 0.25</a:t>
            </a:r>
            <a:r>
              <a:rPr lang="en-US" baseline="0" dirty="0" smtClean="0"/>
              <a:t> billion galaxies in northern cap</a:t>
            </a:r>
          </a:p>
          <a:p>
            <a:r>
              <a:rPr lang="en-US" baseline="0" dirty="0" smtClean="0"/>
              <a:t>I million galaxy redshifts, began in 2000.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10DE9-61C2-2649-9D7F-FC084BB6B7F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5099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10DE9-61C2-2649-9D7F-FC084BB6B7F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2143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3A8C2CB-742E-422C-AB76-AB0C6C248D6F}" type="slidenum">
              <a:rPr lang="en-US">
                <a:ea typeface="ＭＳ Ｐゴシック" pitchFamily="-60" charset="-128"/>
                <a:cs typeface="ＭＳ Ｐゴシック" pitchFamily="-60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n-US">
              <a:ea typeface="ＭＳ Ｐゴシック" pitchFamily="-60" charset="-128"/>
              <a:cs typeface="ＭＳ Ｐゴシック" pitchFamily="-60" charset="-128"/>
            </a:endParaRPr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pitchFamily="-60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179CAC6-9917-42D5-BE95-800459ED3A33}" type="slidenum">
              <a:rPr lang="en-US">
                <a:ea typeface="ＭＳ Ｐゴシック" pitchFamily="-60" charset="-128"/>
                <a:cs typeface="ＭＳ Ｐゴシック" pitchFamily="-60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>
              <a:ea typeface="ＭＳ Ｐゴシック" pitchFamily="-60" charset="-128"/>
              <a:cs typeface="ＭＳ Ｐゴシック" pitchFamily="-60" charset="-128"/>
            </a:endParaRPr>
          </a:p>
        </p:txBody>
      </p:sp>
      <p:sp>
        <p:nvSpPr>
          <p:cNvPr id="4813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pitchFamily="-60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LUX in Gran </a:t>
            </a:r>
            <a:r>
              <a:rPr lang="en-US" dirty="0" err="1" smtClean="0"/>
              <a:t>Sasso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10DE9-61C2-2649-9D7F-FC084BB6B7F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127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CFFCC"/>
                </a:solidFill>
              </a:rPr>
              <a:t>Spin-independent elastic</a:t>
            </a:r>
            <a:r>
              <a:rPr lang="en-US" baseline="0" dirty="0" smtClean="0">
                <a:solidFill>
                  <a:srgbClr val="CCFFCC"/>
                </a:solidFill>
              </a:rPr>
              <a:t>  </a:t>
            </a:r>
            <a:r>
              <a:rPr lang="en-US" dirty="0" smtClean="0">
                <a:solidFill>
                  <a:srgbClr val="CCFFCC"/>
                </a:solidFill>
              </a:rPr>
              <a:t>scattering is coherent, </a:t>
            </a:r>
            <a:r>
              <a:rPr lang="en-US" baseline="0" dirty="0" smtClean="0">
                <a:solidFill>
                  <a:srgbClr val="CCFFCC"/>
                </a:solidFill>
              </a:rPr>
              <a:t>  </a:t>
            </a:r>
            <a:r>
              <a:rPr lang="en-US" dirty="0" smtClean="0">
                <a:solidFill>
                  <a:srgbClr val="CCFFCC"/>
                </a:solidFill>
              </a:rPr>
              <a:t>and all nucleons contribute</a:t>
            </a:r>
          </a:p>
          <a:p>
            <a:r>
              <a:rPr lang="en-US" dirty="0" smtClean="0">
                <a:solidFill>
                  <a:srgbClr val="CCFFCC"/>
                </a:solidFill>
              </a:rPr>
              <a:t>I mile deep underground,</a:t>
            </a:r>
            <a:r>
              <a:rPr lang="en-US" baseline="0" dirty="0" smtClean="0">
                <a:solidFill>
                  <a:srgbClr val="CCFFCC"/>
                </a:solidFill>
              </a:rPr>
              <a:t> black hills of S Dakota.</a:t>
            </a:r>
          </a:p>
          <a:p>
            <a:r>
              <a:rPr lang="en-US" baseline="0" dirty="0" smtClean="0">
                <a:solidFill>
                  <a:srgbClr val="CCFFCC"/>
                </a:solidFill>
              </a:rPr>
              <a:t>0.3 ton of liquid xenon. Scintillator, look for light flashes, a few per year expected.</a:t>
            </a:r>
            <a:endParaRPr lang="en-US" dirty="0">
              <a:solidFill>
                <a:srgbClr val="CCFFC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BB8CD2-E65A-0046-A19B-CE71F550FCF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552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C8C70-9C99-DA40-A933-10C198FC8915}" type="datetimeFigureOut">
              <a:rPr lang="en-US" smtClean="0"/>
              <a:t>4/3/16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D918C-C8BC-2948-8DEF-67AA9A453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18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C8C70-9C99-DA40-A933-10C198FC8915}" type="datetimeFigureOut">
              <a:rPr lang="en-US" smtClean="0"/>
              <a:t>4/3/16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D918C-C8BC-2948-8DEF-67AA9A453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868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C8C70-9C99-DA40-A933-10C198FC8915}" type="datetimeFigureOut">
              <a:rPr lang="en-US" smtClean="0"/>
              <a:t>4/3/16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D918C-C8BC-2948-8DEF-67AA9A453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707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C8C70-9C99-DA40-A933-10C198FC8915}" type="datetimeFigureOut">
              <a:rPr lang="en-US" smtClean="0"/>
              <a:t>4/3/16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D918C-C8BC-2948-8DEF-67AA9A453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63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C8C70-9C99-DA40-A933-10C198FC8915}" type="datetimeFigureOut">
              <a:rPr lang="en-US" smtClean="0"/>
              <a:t>4/3/16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D918C-C8BC-2948-8DEF-67AA9A453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85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C8C70-9C99-DA40-A933-10C198FC8915}" type="datetimeFigureOut">
              <a:rPr lang="en-US" smtClean="0"/>
              <a:t>4/3/16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D918C-C8BC-2948-8DEF-67AA9A453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269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C8C70-9C99-DA40-A933-10C198FC8915}" type="datetimeFigureOut">
              <a:rPr lang="en-US" smtClean="0"/>
              <a:t>4/3/16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D918C-C8BC-2948-8DEF-67AA9A453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504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C8C70-9C99-DA40-A933-10C198FC8915}" type="datetimeFigureOut">
              <a:rPr lang="en-US" smtClean="0"/>
              <a:t>4/3/16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D918C-C8BC-2948-8DEF-67AA9A453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608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C8C70-9C99-DA40-A933-10C198FC8915}" type="datetimeFigureOut">
              <a:rPr lang="en-US" smtClean="0"/>
              <a:t>4/3/16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D918C-C8BC-2948-8DEF-67AA9A453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771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C8C70-9C99-DA40-A933-10C198FC8915}" type="datetimeFigureOut">
              <a:rPr lang="en-US" smtClean="0"/>
              <a:t>4/3/16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D918C-C8BC-2948-8DEF-67AA9A453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780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C8C70-9C99-DA40-A933-10C198FC8915}" type="datetimeFigureOut">
              <a:rPr lang="en-US" smtClean="0"/>
              <a:t>4/3/16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D918C-C8BC-2948-8DEF-67AA9A453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028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4C8C70-9C99-DA40-A933-10C198FC8915}" type="datetimeFigureOut">
              <a:rPr lang="en-US" smtClean="0"/>
              <a:t>4/3/16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ED918C-C8BC-2948-8DEF-67AA9A453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439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jpe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30.pn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4" Type="http://schemas.openxmlformats.org/officeDocument/2006/relationships/image" Target="../media/image59.tiff"/><Relationship Id="rId5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69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png"/><Relationship Id="rId3" Type="http://schemas.openxmlformats.org/officeDocument/2006/relationships/image" Target="../media/image7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77.png"/><Relationship Id="rId1" Type="http://schemas.microsoft.com/office/2007/relationships/media" Target="../media/media3.mpg"/><Relationship Id="rId2" Type="http://schemas.openxmlformats.org/officeDocument/2006/relationships/video" Target="../media/media3.m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png"/><Relationship Id="rId3" Type="http://schemas.openxmlformats.org/officeDocument/2006/relationships/image" Target="../media/image7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5" Type="http://schemas.openxmlformats.org/officeDocument/2006/relationships/image" Target="../media/image85.png"/><Relationship Id="rId6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image" Target="../media/image70.jpeg"/><Relationship Id="rId6" Type="http://schemas.openxmlformats.org/officeDocument/2006/relationships/image" Target="../media/image89.jpeg"/><Relationship Id="rId7" Type="http://schemas.openxmlformats.org/officeDocument/2006/relationships/image" Target="../media/image90.png"/><Relationship Id="rId8" Type="http://schemas.openxmlformats.org/officeDocument/2006/relationships/image" Target="../media/image74.png"/><Relationship Id="rId9" Type="http://schemas.openxmlformats.org/officeDocument/2006/relationships/image" Target="../media/image91.png"/><Relationship Id="rId10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4.png"/><Relationship Id="rId3" Type="http://schemas.openxmlformats.org/officeDocument/2006/relationships/image" Target="../media/image9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9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jpe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893821"/>
            <a:ext cx="9025881" cy="1470025"/>
          </a:xfrm>
        </p:spPr>
        <p:txBody>
          <a:bodyPr>
            <a:noAutofit/>
          </a:bodyPr>
          <a:lstStyle/>
          <a:p>
            <a:r>
              <a:rPr lang="en-US" sz="6000" dirty="0" smtClean="0">
                <a:solidFill>
                  <a:srgbClr val="FFFF00"/>
                </a:solidFill>
              </a:rPr>
              <a:t> </a:t>
            </a:r>
            <a:r>
              <a:rPr lang="en-US" sz="6000" dirty="0" smtClean="0">
                <a:solidFill>
                  <a:srgbClr val="FFFF00"/>
                </a:solidFill>
              </a:rPr>
              <a:t>THE DARK SIDE OF</a:t>
            </a:r>
            <a:br>
              <a:rPr lang="en-US" sz="6000" dirty="0" smtClean="0">
                <a:solidFill>
                  <a:srgbClr val="FFFF00"/>
                </a:solidFill>
              </a:rPr>
            </a:br>
            <a:r>
              <a:rPr lang="en-US" sz="6000" dirty="0" smtClean="0">
                <a:solidFill>
                  <a:srgbClr val="FFFF00"/>
                </a:solidFill>
              </a:rPr>
              <a:t>THE UNIVERSE</a:t>
            </a:r>
            <a:endParaRPr lang="en-US" sz="6000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8908" y="4518110"/>
            <a:ext cx="7411570" cy="17526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Gresham College, </a:t>
            </a:r>
            <a:r>
              <a:rPr lang="en-US" sz="2400" smtClean="0">
                <a:solidFill>
                  <a:srgbClr val="FFFF00"/>
                </a:solidFill>
              </a:rPr>
              <a:t>6 April 2016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97560" y="3948838"/>
            <a:ext cx="1946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Joe Silk   (IAP, JHU)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53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DSSlens162746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2" t="21417" r="21023" b="19910"/>
          <a:stretch/>
        </p:blipFill>
        <p:spPr>
          <a:xfrm>
            <a:off x="0" y="0"/>
            <a:ext cx="3549731" cy="3660840"/>
          </a:xfrm>
          <a:prstGeom prst="rect">
            <a:avLst/>
          </a:prstGeom>
        </p:spPr>
      </p:pic>
      <p:pic>
        <p:nvPicPr>
          <p:cNvPr id="3" name="Picture 2" descr="SDSSlensJ073728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5" t="19710" r="20800" b="17938"/>
          <a:stretch/>
        </p:blipFill>
        <p:spPr>
          <a:xfrm>
            <a:off x="5524323" y="0"/>
            <a:ext cx="3619677" cy="3416048"/>
          </a:xfrm>
          <a:prstGeom prst="rect">
            <a:avLst/>
          </a:prstGeom>
        </p:spPr>
      </p:pic>
      <p:pic>
        <p:nvPicPr>
          <p:cNvPr id="4" name="Picture 3" descr="SDSSlensJ095320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0" t="12705" r="15080" b="10889"/>
          <a:stretch/>
        </p:blipFill>
        <p:spPr>
          <a:xfrm>
            <a:off x="0" y="2906905"/>
            <a:ext cx="3975611" cy="3951095"/>
          </a:xfrm>
          <a:prstGeom prst="rect">
            <a:avLst/>
          </a:prstGeom>
        </p:spPr>
      </p:pic>
      <p:pic>
        <p:nvPicPr>
          <p:cNvPr id="5" name="Picture 4" descr="SDSSlensJ120540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82" t="31454" r="23501" b="23258"/>
          <a:stretch/>
        </p:blipFill>
        <p:spPr>
          <a:xfrm>
            <a:off x="5524323" y="3660840"/>
            <a:ext cx="3534431" cy="31057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2941" y="9570"/>
            <a:ext cx="78149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EEECE1"/>
                </a:solidFill>
              </a:rPr>
              <a:t>Gravitaional</a:t>
            </a:r>
            <a:r>
              <a:rPr lang="en-US" sz="2400" dirty="0" smtClean="0">
                <a:solidFill>
                  <a:srgbClr val="EEECE1"/>
                </a:solidFill>
              </a:rPr>
              <a:t> lenses: galaxies from the Sloan digital sky survey</a:t>
            </a:r>
            <a:endParaRPr lang="en-US" sz="2400" dirty="0">
              <a:solidFill>
                <a:srgbClr val="EEECE1"/>
              </a:solidFill>
            </a:endParaRPr>
          </a:p>
        </p:txBody>
      </p:sp>
      <p:pic>
        <p:nvPicPr>
          <p:cNvPr id="9" name="Picture 8" descr="einsteinringbyclusterlens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35" t="9714" r="3535" b="9097"/>
          <a:stretch/>
        </p:blipFill>
        <p:spPr>
          <a:xfrm>
            <a:off x="2867634" y="2375892"/>
            <a:ext cx="3599917" cy="156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855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orseshoelensA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5" t="13628" r="20594" b="30143"/>
          <a:stretch/>
        </p:blipFill>
        <p:spPr>
          <a:xfrm>
            <a:off x="0" y="215722"/>
            <a:ext cx="908524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24323" y="473920"/>
            <a:ext cx="2877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horseshoe  gravitational lens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459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he count1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0" r="12216" b="35362"/>
          <a:stretch>
            <a:fillRect/>
          </a:stretch>
        </p:blipFill>
        <p:spPr bwMode="auto">
          <a:xfrm>
            <a:off x="4019572" y="111422"/>
            <a:ext cx="5563660" cy="6582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zwicky1933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23" t="1" b="52812"/>
          <a:stretch/>
        </p:blipFill>
        <p:spPr>
          <a:xfrm>
            <a:off x="0" y="4052813"/>
            <a:ext cx="2195707" cy="2720421"/>
          </a:xfrm>
          <a:prstGeom prst="rect">
            <a:avLst/>
          </a:prstGeom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/>
          <a:srcRect t="8150" b="7796"/>
          <a:stretch>
            <a:fillRect/>
          </a:stretch>
        </p:blipFill>
        <p:spPr bwMode="auto">
          <a:xfrm>
            <a:off x="138307" y="0"/>
            <a:ext cx="4114800" cy="3097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A1689lens"/>
          <p:cNvPicPr>
            <a:picLocks noChangeAspect="1" noChangeArrowheads="1"/>
          </p:cNvPicPr>
          <p:nvPr/>
        </p:nvPicPr>
        <p:blipFill>
          <a:blip r:embed="rId5"/>
          <a:srcRect l="17879" t="19167" r="29626" b="42325"/>
          <a:stretch>
            <a:fillRect/>
          </a:stretch>
        </p:blipFill>
        <p:spPr bwMode="auto">
          <a:xfrm>
            <a:off x="4253107" y="111422"/>
            <a:ext cx="3072142" cy="2880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3406482"/>
            <a:ext cx="40959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Clusters of galaxies are </a:t>
            </a:r>
            <a:r>
              <a:rPr lang="en-US" dirty="0" err="1" smtClean="0">
                <a:solidFill>
                  <a:srgbClr val="FFFF00"/>
                </a:solidFill>
              </a:rPr>
              <a:t>mosly</a:t>
            </a:r>
            <a:r>
              <a:rPr lang="en-US" dirty="0" smtClean="0">
                <a:solidFill>
                  <a:srgbClr val="FFFF00"/>
                </a:solidFill>
              </a:rPr>
              <a:t> dark matter</a:t>
            </a:r>
          </a:p>
          <a:p>
            <a:r>
              <a:rPr lang="en-US" dirty="0">
                <a:solidFill>
                  <a:srgbClr val="FFFF00"/>
                </a:solidFill>
              </a:rPr>
              <a:t>o</a:t>
            </a:r>
            <a:r>
              <a:rPr lang="en-US" dirty="0" smtClean="0">
                <a:solidFill>
                  <a:srgbClr val="FFFF00"/>
                </a:solidFill>
              </a:rPr>
              <a:t>therwise they’d fly apart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642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s-2001-32-b-ful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788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83065" y="672106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Galaxy cluster lens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018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usterlens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" r="12388"/>
          <a:stretch/>
        </p:blipFill>
        <p:spPr>
          <a:xfrm>
            <a:off x="0" y="0"/>
            <a:ext cx="8333204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040423" y="383328"/>
            <a:ext cx="19287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Galaxy cluster lens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933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ENS0_hires (1)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635000"/>
            <a:ext cx="8128000" cy="55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80033" y="136546"/>
            <a:ext cx="56619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simulation of lensing by a cluster of galaxies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486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multipleimagelens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8" r="3153"/>
          <a:stretch/>
        </p:blipFill>
        <p:spPr>
          <a:xfrm>
            <a:off x="0" y="0"/>
            <a:ext cx="9210940" cy="6858000"/>
          </a:xfrm>
        </p:spPr>
      </p:pic>
      <p:sp>
        <p:nvSpPr>
          <p:cNvPr id="3" name="TextBox 2"/>
          <p:cNvSpPr txBox="1"/>
          <p:nvPr/>
        </p:nvSpPr>
        <p:spPr>
          <a:xfrm>
            <a:off x="95588" y="89972"/>
            <a:ext cx="60202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Expect multiple images of lensed galaxy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996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galaxy lensing a quasar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Content Placeholder 3" descr="quadlens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74" b="2047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5727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EinsteinCross_quasar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2" t="30912" r="18544" b="18637"/>
          <a:stretch/>
        </p:blipFill>
        <p:spPr>
          <a:xfrm>
            <a:off x="265166" y="0"/>
            <a:ext cx="7803497" cy="6884960"/>
          </a:xfrm>
        </p:spPr>
      </p:pic>
      <p:sp>
        <p:nvSpPr>
          <p:cNvPr id="3" name="TextBox 2"/>
          <p:cNvSpPr txBox="1"/>
          <p:nvPr/>
        </p:nvSpPr>
        <p:spPr>
          <a:xfrm>
            <a:off x="5582716" y="646912"/>
            <a:ext cx="2147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Einstein cross quasar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11757" y="13655"/>
            <a:ext cx="37881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</a:rPr>
              <a:t>Another example</a:t>
            </a:r>
            <a:endParaRPr lang="en-US" sz="4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344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NRefsdalModel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1" t="10361" r="5159" b="6359"/>
          <a:stretch/>
        </p:blipFill>
        <p:spPr>
          <a:xfrm>
            <a:off x="0" y="572059"/>
            <a:ext cx="9144000" cy="6129035"/>
          </a:xfrm>
        </p:spPr>
      </p:pic>
      <p:sp>
        <p:nvSpPr>
          <p:cNvPr id="3" name="TextBox 2"/>
          <p:cNvSpPr txBox="1"/>
          <p:nvPr/>
        </p:nvSpPr>
        <p:spPr>
          <a:xfrm>
            <a:off x="986117" y="187786"/>
            <a:ext cx="70164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There is a time delay between different lensed  images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5" name="Content Placeholder 3" descr="SNrefsdal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30" t="2778" b="2778"/>
          <a:stretch/>
        </p:blipFill>
        <p:spPr>
          <a:xfrm>
            <a:off x="6181854" y="3017657"/>
            <a:ext cx="2824400" cy="36834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12583" y="2302651"/>
            <a:ext cx="26179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This image of a lensed 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supernova was predicted!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622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Hirshhorn2012.pdf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78" t="53946" r="77626" b="20102"/>
          <a:stretch/>
        </p:blipFill>
        <p:spPr>
          <a:xfrm>
            <a:off x="174607" y="327026"/>
            <a:ext cx="2463800" cy="1715055"/>
          </a:xfrm>
        </p:spPr>
      </p:pic>
      <p:pic>
        <p:nvPicPr>
          <p:cNvPr id="5" name="Picture 4" descr="mcCollumc.pdf"/>
          <p:cNvPicPr>
            <a:picLocks noChangeAspect="1"/>
          </p:cNvPicPr>
          <p:nvPr/>
        </p:nvPicPr>
        <p:blipFill>
          <a:blip r:embed="rId3"/>
          <a:srcRect l="1552" t="5211" r="2329"/>
          <a:stretch>
            <a:fillRect/>
          </a:stretch>
        </p:blipFill>
        <p:spPr>
          <a:xfrm>
            <a:off x="0" y="2689857"/>
            <a:ext cx="9200101" cy="4054490"/>
          </a:xfrm>
          <a:prstGeom prst="rect">
            <a:avLst/>
          </a:prstGeom>
        </p:spPr>
      </p:pic>
      <p:pic>
        <p:nvPicPr>
          <p:cNvPr id="6" name="Content Placeholder 3" descr="Hirshhorn2012.pdf"/>
          <p:cNvPicPr>
            <a:picLocks noChangeAspect="1"/>
          </p:cNvPicPr>
          <p:nvPr/>
        </p:nvPicPr>
        <p:blipFill rotWithShape="1">
          <a:blip r:embed="rId2"/>
          <a:srcRect l="832" t="-1267" r="74278" b="94498"/>
          <a:stretch/>
        </p:blipFill>
        <p:spPr>
          <a:xfrm>
            <a:off x="-56101" y="-120289"/>
            <a:ext cx="3066715" cy="447315"/>
          </a:xfrm>
          <a:prstGeom prst="rect">
            <a:avLst/>
          </a:prstGeom>
        </p:spPr>
      </p:pic>
      <p:pic>
        <p:nvPicPr>
          <p:cNvPr id="7" name="Content Placeholder 3" descr="mccollum.pdf"/>
          <p:cNvPicPr>
            <a:picLocks noChangeAspect="1"/>
          </p:cNvPicPr>
          <p:nvPr/>
        </p:nvPicPr>
        <p:blipFill>
          <a:blip r:embed="rId4"/>
          <a:srcRect l="19584" t="7306" r="4250"/>
          <a:stretch>
            <a:fillRect/>
          </a:stretch>
        </p:blipFill>
        <p:spPr bwMode="auto">
          <a:xfrm>
            <a:off x="-4826" y="0"/>
            <a:ext cx="9204927" cy="6879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90833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jain1.pdf"/>
          <p:cNvPicPr>
            <a:picLocks noChangeAspect="1"/>
          </p:cNvPicPr>
          <p:nvPr/>
        </p:nvPicPr>
        <p:blipFill rotWithShape="1">
          <a:blip r:embed="rId2"/>
          <a:srcRect l="8337" t="52058" b="1575"/>
          <a:stretch/>
        </p:blipFill>
        <p:spPr>
          <a:xfrm>
            <a:off x="4800600" y="554406"/>
            <a:ext cx="4343400" cy="5453894"/>
          </a:xfrm>
          <a:prstGeom prst="rect">
            <a:avLst/>
          </a:prstGeom>
        </p:spPr>
      </p:pic>
      <p:pic>
        <p:nvPicPr>
          <p:cNvPr id="8" name="Picture 7" descr="jain1.pdf"/>
          <p:cNvPicPr>
            <a:picLocks noChangeAspect="1"/>
          </p:cNvPicPr>
          <p:nvPr/>
        </p:nvPicPr>
        <p:blipFill>
          <a:blip r:embed="rId2"/>
          <a:srcRect l="8337" b="52058"/>
          <a:stretch>
            <a:fillRect/>
          </a:stretch>
        </p:blipFill>
        <p:spPr>
          <a:xfrm>
            <a:off x="0" y="554406"/>
            <a:ext cx="4343400" cy="56391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5715" y="6193571"/>
            <a:ext cx="32367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Average density of dark matter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 just balances expansion energy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73772" y="5870405"/>
            <a:ext cx="41394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1/3 critical density of dark matter</a:t>
            </a:r>
          </a:p>
          <a:p>
            <a:r>
              <a:rPr lang="en-US" dirty="0">
                <a:solidFill>
                  <a:srgbClr val="FFFF00"/>
                </a:solidFill>
              </a:rPr>
              <a:t>a</a:t>
            </a:r>
            <a:r>
              <a:rPr lang="en-US" dirty="0" smtClean="0">
                <a:solidFill>
                  <a:srgbClr val="FFFF00"/>
                </a:solidFill>
              </a:rPr>
              <a:t>nd 2/3 dark energy (which doesn’t lens)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7244" y="8490"/>
            <a:ext cx="83550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Gravitational </a:t>
            </a:r>
            <a:r>
              <a:rPr lang="en-US" sz="2400" dirty="0" smtClean="0">
                <a:solidFill>
                  <a:srgbClr val="FFFFFF"/>
                </a:solidFill>
              </a:rPr>
              <a:t>lensing measures all the dark matter in the universe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                     </a:t>
            </a:r>
            <a:r>
              <a:rPr lang="en-US" sz="2400" dirty="0" smtClean="0">
                <a:solidFill>
                  <a:srgbClr val="FFFF00"/>
                </a:solidFill>
              </a:rPr>
              <a:t>Map  of distortions in galaxy images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98297" y="6451218"/>
            <a:ext cx="26133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THIS IS OUR UNIVERSE!</a:t>
            </a:r>
            <a:endParaRPr lang="en-US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161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9956"/>
            <a:ext cx="9144000" cy="1143000"/>
          </a:xfrm>
        </p:spPr>
        <p:txBody>
          <a:bodyPr>
            <a:normAutofit/>
          </a:bodyPr>
          <a:lstStyle/>
          <a:p>
            <a:endParaRPr lang="en-US" sz="5400" dirty="0">
              <a:solidFill>
                <a:srgbClr val="FFFF00"/>
              </a:solidFill>
            </a:endParaRPr>
          </a:p>
        </p:txBody>
      </p:sp>
      <p:pic>
        <p:nvPicPr>
          <p:cNvPr id="4" name="Content Placeholder 3" descr="usualsuspects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" t="-163" r="1223" b="2345"/>
          <a:stretch/>
        </p:blipFill>
        <p:spPr>
          <a:xfrm>
            <a:off x="396459" y="0"/>
            <a:ext cx="8409669" cy="5794956"/>
          </a:xfrm>
        </p:spPr>
      </p:pic>
      <p:sp>
        <p:nvSpPr>
          <p:cNvPr id="3" name="TextBox 2"/>
          <p:cNvSpPr txBox="1"/>
          <p:nvPr/>
        </p:nvSpPr>
        <p:spPr>
          <a:xfrm>
            <a:off x="955878" y="6075124"/>
            <a:ext cx="63693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FF"/>
                </a:solidFill>
              </a:rPr>
              <a:t>Ordinary matter, exotic matter….</a:t>
            </a:r>
            <a:endParaRPr 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658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038600"/>
            <a:ext cx="2971800" cy="13716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dirty="0"/>
          </a:p>
        </p:txBody>
      </p:sp>
      <p:pic>
        <p:nvPicPr>
          <p:cNvPr id="26627" name="Picture 4"/>
          <p:cNvPicPr>
            <a:picLocks noChangeAspect="1" noChangeArrowheads="1"/>
          </p:cNvPicPr>
          <p:nvPr/>
        </p:nvPicPr>
        <p:blipFill>
          <a:blip r:embed="rId3"/>
          <a:srcRect l="8330" t="27112" b="20039"/>
          <a:stretch>
            <a:fillRect/>
          </a:stretch>
        </p:blipFill>
        <p:spPr bwMode="auto">
          <a:xfrm>
            <a:off x="1617663" y="0"/>
            <a:ext cx="7526337" cy="613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86740" y="6130925"/>
            <a:ext cx="1461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Canberra Times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023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lletCluste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787400"/>
            <a:ext cx="8636000" cy="5270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25831" y="0"/>
            <a:ext cx="43381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The Bullet cluster of galaxies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25411" y="6199167"/>
            <a:ext cx="49962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Dark matter is weakly interacting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503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5058"/>
            <a:ext cx="9242778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Physicists believe  that all elementary particles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were once the same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We call this unification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It happened long ago at incredibly high energy 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when the universe was very hot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3511561"/>
            <a:ext cx="788246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FFFF"/>
                </a:solidFill>
              </a:rPr>
              <a:t>Supersymmetry</a:t>
            </a:r>
            <a:r>
              <a:rPr lang="en-US" sz="2800" dirty="0" smtClean="0">
                <a:solidFill>
                  <a:srgbClr val="FFFFFF"/>
                </a:solidFill>
              </a:rPr>
              <a:t>   unites protons and electrons  at a 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temperature greater than  m</a:t>
            </a:r>
            <a:r>
              <a:rPr lang="en-US" sz="2800" baseline="-25000" dirty="0" smtClean="0">
                <a:solidFill>
                  <a:srgbClr val="FFFFFF"/>
                </a:solidFill>
              </a:rPr>
              <a:t>proton</a:t>
            </a:r>
            <a:r>
              <a:rPr lang="en-US" sz="2800" dirty="0" smtClean="0">
                <a:solidFill>
                  <a:srgbClr val="FFFFFF"/>
                </a:solidFill>
              </a:rPr>
              <a:t>c</a:t>
            </a:r>
            <a:r>
              <a:rPr lang="en-US" sz="2800" baseline="30000" dirty="0" smtClean="0">
                <a:solidFill>
                  <a:srgbClr val="FFFFFF"/>
                </a:solidFill>
              </a:rPr>
              <a:t>2 </a:t>
            </a:r>
            <a:r>
              <a:rPr lang="en-US" sz="2800" dirty="0" smtClean="0">
                <a:solidFill>
                  <a:srgbClr val="FFFFFF"/>
                </a:solidFill>
              </a:rPr>
              <a:t> only 10</a:t>
            </a:r>
            <a:r>
              <a:rPr lang="en-US" sz="2800" baseline="30000" dirty="0" smtClean="0">
                <a:solidFill>
                  <a:srgbClr val="FFFFFF"/>
                </a:solidFill>
              </a:rPr>
              <a:t>-6  </a:t>
            </a:r>
            <a:r>
              <a:rPr lang="en-US" sz="2800" dirty="0" smtClean="0">
                <a:solidFill>
                  <a:srgbClr val="FFFFFF"/>
                </a:solidFill>
              </a:rPr>
              <a:t>second </a:t>
            </a:r>
          </a:p>
          <a:p>
            <a:r>
              <a:rPr lang="en-US" sz="2800" dirty="0">
                <a:solidFill>
                  <a:srgbClr val="FFFFFF"/>
                </a:solidFill>
              </a:rPr>
              <a:t>a</a:t>
            </a:r>
            <a:r>
              <a:rPr lang="en-US" sz="2800" dirty="0" smtClean="0">
                <a:solidFill>
                  <a:srgbClr val="FFFFFF"/>
                </a:solidFill>
              </a:rPr>
              <a:t>fter the Big Bang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5096361"/>
            <a:ext cx="844005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SUSY predicts all known particles have </a:t>
            </a:r>
            <a:r>
              <a:rPr lang="en-US" sz="2800" dirty="0" err="1" smtClean="0">
                <a:solidFill>
                  <a:srgbClr val="FFFF00"/>
                </a:solidFill>
              </a:rPr>
              <a:t>superpartners</a:t>
            </a:r>
            <a:endParaRPr lang="en-US" sz="2800" dirty="0" smtClean="0">
              <a:solidFill>
                <a:srgbClr val="FFFF00"/>
              </a:solidFill>
            </a:endParaRPr>
          </a:p>
          <a:p>
            <a:r>
              <a:rPr lang="en-US" sz="2800" dirty="0" smtClean="0">
                <a:solidFill>
                  <a:srgbClr val="FFFF00"/>
                </a:solidFill>
              </a:rPr>
              <a:t>All are very </a:t>
            </a:r>
            <a:r>
              <a:rPr lang="en-US" sz="2800" dirty="0" err="1" smtClean="0">
                <a:solidFill>
                  <a:srgbClr val="FFFF00"/>
                </a:solidFill>
              </a:rPr>
              <a:t>shoert</a:t>
            </a:r>
            <a:r>
              <a:rPr lang="en-US" sz="2800" dirty="0" smtClean="0">
                <a:solidFill>
                  <a:srgbClr val="FFFF00"/>
                </a:solidFill>
              </a:rPr>
              <a:t>-lived except the lightest one.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That</a:t>
            </a:r>
            <a:r>
              <a:rPr lang="fr-FR" sz="2800" dirty="0" smtClean="0">
                <a:solidFill>
                  <a:srgbClr val="FFFF00"/>
                </a:solidFill>
              </a:rPr>
              <a:t>’</a:t>
            </a:r>
            <a:r>
              <a:rPr lang="en-US" sz="2800" dirty="0" smtClean="0">
                <a:solidFill>
                  <a:srgbClr val="FFFF00"/>
                </a:solidFill>
              </a:rPr>
              <a:t>s our best dark matter candidate!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We call it a WIMP  </a:t>
            </a:r>
            <a:r>
              <a:rPr lang="en-US" sz="2400" dirty="0" smtClean="0">
                <a:solidFill>
                  <a:srgbClr val="FFFF00"/>
                </a:solidFill>
              </a:rPr>
              <a:t>for Weakly Interacting Supermassive Particle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753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3"/>
          <p:cNvSpPr>
            <a:spLocks noChangeArrowheads="1"/>
          </p:cNvSpPr>
          <p:nvPr/>
        </p:nvSpPr>
        <p:spPr bwMode="auto">
          <a:xfrm>
            <a:off x="0" y="2"/>
            <a:ext cx="9144000" cy="4524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6600" dirty="0" smtClean="0">
                <a:solidFill>
                  <a:srgbClr val="FFFF00"/>
                </a:solidFill>
                <a:latin typeface="Calibri" pitchFamily="-60" charset="0"/>
              </a:rPr>
              <a:t>    </a:t>
            </a:r>
            <a:r>
              <a:rPr lang="en-US" sz="7200" b="1" dirty="0" smtClean="0">
                <a:solidFill>
                  <a:srgbClr val="FFFF00"/>
                </a:solidFill>
                <a:latin typeface="Calibri" pitchFamily="-60" charset="0"/>
              </a:rPr>
              <a:t>DIRECT DETECTION </a:t>
            </a:r>
          </a:p>
          <a:p>
            <a:endParaRPr lang="en-US" sz="5400" dirty="0" smtClean="0">
              <a:solidFill>
                <a:schemeClr val="bg1"/>
              </a:solidFill>
              <a:latin typeface="Calibri" pitchFamily="-60" charset="0"/>
            </a:endParaRPr>
          </a:p>
          <a:p>
            <a:r>
              <a:rPr lang="en-US" sz="5400" dirty="0" smtClean="0">
                <a:solidFill>
                  <a:srgbClr val="FFFF00"/>
                </a:solidFill>
                <a:latin typeface="Calibri" pitchFamily="-60" charset="0"/>
              </a:rPr>
              <a:t>many </a:t>
            </a:r>
            <a:r>
              <a:rPr lang="en-US" sz="5400" dirty="0" err="1" smtClean="0">
                <a:solidFill>
                  <a:srgbClr val="FFFF00"/>
                </a:solidFill>
                <a:latin typeface="Calibri" pitchFamily="-60" charset="0"/>
              </a:rPr>
              <a:t>WIMPs</a:t>
            </a:r>
            <a:r>
              <a:rPr lang="en-US" sz="5400" dirty="0" smtClean="0">
                <a:solidFill>
                  <a:srgbClr val="FFFF00"/>
                </a:solidFill>
                <a:latin typeface="Calibri" pitchFamily="-60" charset="0"/>
              </a:rPr>
              <a:t> pass through us every second</a:t>
            </a:r>
          </a:p>
          <a:p>
            <a:r>
              <a:rPr lang="en-US" sz="5400" dirty="0" smtClean="0">
                <a:solidFill>
                  <a:schemeClr val="bg1"/>
                </a:solidFill>
                <a:latin typeface="Calibri" pitchFamily="-60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Calibri" pitchFamily="-60" charset="0"/>
              </a:rPr>
              <a:t>about ten million  per sq meter per sec </a:t>
            </a:r>
            <a:endParaRPr lang="en-US" dirty="0" smtClean="0">
              <a:solidFill>
                <a:srgbClr val="FFFF00"/>
              </a:solidFill>
              <a:latin typeface="Calibri" pitchFamily="-60" charset="0"/>
            </a:endParaRPr>
          </a:p>
        </p:txBody>
      </p:sp>
      <p:pic>
        <p:nvPicPr>
          <p:cNvPr id="3" name="Picture 5" descr="cabreratechniques"/>
          <p:cNvPicPr>
            <a:picLocks noChangeAspect="1" noChangeArrowheads="1"/>
          </p:cNvPicPr>
          <p:nvPr/>
        </p:nvPicPr>
        <p:blipFill>
          <a:blip r:embed="rId3"/>
          <a:srcRect l="26097" t="34475" r="34421" b="22473"/>
          <a:stretch>
            <a:fillRect/>
          </a:stretch>
        </p:blipFill>
        <p:spPr bwMode="auto">
          <a:xfrm>
            <a:off x="4948651" y="2949384"/>
            <a:ext cx="4195349" cy="3813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429489" y="4942949"/>
            <a:ext cx="351916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Experimental techniques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 to look for very rare events</a:t>
            </a: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Need to shield from cosmic rays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649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nSasoTunnel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5"/>
          <a:stretch/>
        </p:blipFill>
        <p:spPr>
          <a:xfrm>
            <a:off x="-4843" y="-1"/>
            <a:ext cx="3408329" cy="2215811"/>
          </a:xfrm>
          <a:prstGeom prst="rect">
            <a:avLst/>
          </a:prstGeom>
        </p:spPr>
      </p:pic>
      <p:pic>
        <p:nvPicPr>
          <p:cNvPr id="6" name="Picture 5" descr="GranSassoLab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723" y="-3685"/>
            <a:ext cx="5985646" cy="4438990"/>
          </a:xfrm>
          <a:prstGeom prst="rect">
            <a:avLst/>
          </a:prstGeom>
        </p:spPr>
      </p:pic>
      <p:pic>
        <p:nvPicPr>
          <p:cNvPr id="7" name="Picture 6" descr="GranSassoLabTunnelDAMALIBRA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86" y="2082800"/>
            <a:ext cx="7543800" cy="4775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-9497"/>
            <a:ext cx="97274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For direct detection, </a:t>
            </a:r>
          </a:p>
          <a:p>
            <a:r>
              <a:rPr lang="en-US" sz="3600" b="1" dirty="0" smtClean="0"/>
              <a:t>go  deep underground</a:t>
            </a:r>
            <a:endParaRPr lang="en-US" sz="3600" b="1" dirty="0"/>
          </a:p>
        </p:txBody>
      </p:sp>
      <p:pic>
        <p:nvPicPr>
          <p:cNvPr id="9" name="Picture 8" descr="LUXa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6"/>
          <a:stretch/>
        </p:blipFill>
        <p:spPr>
          <a:xfrm>
            <a:off x="114686" y="1897529"/>
            <a:ext cx="6856507" cy="4960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668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6" descr="chen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511914"/>
            <a:ext cx="4827299" cy="156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 descr="rbernabei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1" t="3472" r="4961" b="27535"/>
          <a:stretch/>
        </p:blipFill>
        <p:spPr>
          <a:xfrm>
            <a:off x="0" y="4969632"/>
            <a:ext cx="1529695" cy="18883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465987"/>
            <a:ext cx="1444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Rita </a:t>
            </a:r>
            <a:r>
              <a:rPr lang="en-US" dirty="0" err="1" smtClean="0">
                <a:solidFill>
                  <a:srgbClr val="FFFF00"/>
                </a:solidFill>
              </a:rPr>
              <a:t>Bernabei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665" y="23686"/>
            <a:ext cx="3237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EEECE1"/>
                </a:solidFill>
              </a:rPr>
              <a:t>Sodium iodide crystals scintillate</a:t>
            </a:r>
            <a:endParaRPr lang="en-US" dirty="0">
              <a:solidFill>
                <a:srgbClr val="EEECE1"/>
              </a:solidFill>
            </a:endParaRPr>
          </a:p>
        </p:txBody>
      </p:sp>
      <p:pic>
        <p:nvPicPr>
          <p:cNvPr id="5" name="Picture 4" descr="DAMA:LIBRA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2003"/>
            <a:ext cx="9144000" cy="2979911"/>
          </a:xfrm>
          <a:prstGeom prst="rect">
            <a:avLst/>
          </a:prstGeom>
        </p:spPr>
      </p:pic>
      <p:sp>
        <p:nvSpPr>
          <p:cNvPr id="13" name="Rectangle 23"/>
          <p:cNvSpPr txBox="1">
            <a:spLocks noChangeArrowheads="1"/>
          </p:cNvSpPr>
          <p:nvPr/>
        </p:nvSpPr>
        <p:spPr bwMode="auto">
          <a:xfrm>
            <a:off x="5909058" y="601087"/>
            <a:ext cx="2398713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100"/>
                </a:solidFill>
                <a:effectLst/>
                <a:uLnTx/>
                <a:uFillTx/>
                <a:latin typeface="Arial" pitchFamily="-60" charset="0"/>
                <a:ea typeface="ＭＳ Ｐゴシック" pitchFamily="-60" charset="-128"/>
                <a:cs typeface="ＭＳ Ｐゴシック" pitchFamily="-60" charset="-128"/>
              </a:rPr>
              <a:t>13 yrs, 8.9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100"/>
                </a:solidFill>
                <a:effectLst/>
                <a:uLnTx/>
                <a:uFillTx/>
                <a:latin typeface="Symbol" pitchFamily="-60" charset="2"/>
                <a:ea typeface="ＭＳ Ｐゴシック" pitchFamily="-60" charset="-128"/>
                <a:cs typeface="ＭＳ Ｐゴシック" pitchFamily="-60" charset="-128"/>
                <a:sym typeface="Symbol" pitchFamily="-60" charset="2"/>
              </a:rPr>
              <a:t>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100"/>
              </a:solidFill>
              <a:effectLst/>
              <a:uLnTx/>
              <a:uFillTx/>
              <a:latin typeface="Arial" pitchFamily="-60" charset="0"/>
              <a:ea typeface="ＭＳ Ｐゴシック" pitchFamily="-60" charset="-128"/>
              <a:cs typeface="ＭＳ Ｐゴシック" pitchFamily="-60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74333" y="5502112"/>
            <a:ext cx="60137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This result  was  a red flag for the competition! 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327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ux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7" b="5145"/>
          <a:stretch/>
        </p:blipFill>
        <p:spPr>
          <a:xfrm>
            <a:off x="0" y="45179"/>
            <a:ext cx="6051176" cy="4424546"/>
          </a:xfrm>
          <a:prstGeom prst="rect">
            <a:avLst/>
          </a:prstGeom>
        </p:spPr>
      </p:pic>
      <p:pic>
        <p:nvPicPr>
          <p:cNvPr id="12" name="Picture 11" descr="rgaitskell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675" y="276994"/>
            <a:ext cx="1468553" cy="203965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549305" y="2407434"/>
            <a:ext cx="12829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Rick Gaitskell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11009" y="4320626"/>
            <a:ext cx="549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LUX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14166" y="790708"/>
            <a:ext cx="140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EEECE1"/>
                </a:solidFill>
              </a:rPr>
              <a:t>Liquid xenon</a:t>
            </a:r>
          </a:p>
          <a:p>
            <a:r>
              <a:rPr lang="en-US" dirty="0" smtClean="0">
                <a:solidFill>
                  <a:srgbClr val="EEECE1"/>
                </a:solidFill>
              </a:rPr>
              <a:t> scintillations</a:t>
            </a:r>
            <a:endParaRPr lang="en-US" dirty="0">
              <a:solidFill>
                <a:srgbClr val="EEECE1"/>
              </a:solidFill>
            </a:endParaRPr>
          </a:p>
        </p:txBody>
      </p:sp>
      <p:pic>
        <p:nvPicPr>
          <p:cNvPr id="4" name="Picture 3" descr="LUX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27" y="3538655"/>
            <a:ext cx="5736949" cy="33193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78328" y="1733945"/>
            <a:ext cx="33399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EEECE1"/>
                </a:solidFill>
              </a:rPr>
              <a:t>In the Black Hills of South Dakota,</a:t>
            </a:r>
          </a:p>
          <a:p>
            <a:r>
              <a:rPr lang="en-US" dirty="0">
                <a:solidFill>
                  <a:srgbClr val="EEECE1"/>
                </a:solidFill>
              </a:rPr>
              <a:t>o</a:t>
            </a:r>
            <a:r>
              <a:rPr lang="en-US" dirty="0" smtClean="0">
                <a:solidFill>
                  <a:srgbClr val="EEECE1"/>
                </a:solidFill>
              </a:rPr>
              <a:t>ne mile </a:t>
            </a:r>
            <a:r>
              <a:rPr lang="en-US" dirty="0" err="1" smtClean="0">
                <a:solidFill>
                  <a:srgbClr val="EEECE1"/>
                </a:solidFill>
              </a:rPr>
              <a:t>undergound</a:t>
            </a:r>
            <a:r>
              <a:rPr lang="en-US" dirty="0" smtClean="0">
                <a:solidFill>
                  <a:srgbClr val="EEECE1"/>
                </a:solidFill>
              </a:rPr>
              <a:t> in a former </a:t>
            </a:r>
          </a:p>
          <a:p>
            <a:r>
              <a:rPr lang="en-US" dirty="0">
                <a:solidFill>
                  <a:srgbClr val="EEECE1"/>
                </a:solidFill>
              </a:rPr>
              <a:t>g</a:t>
            </a:r>
            <a:r>
              <a:rPr lang="en-US" dirty="0" smtClean="0">
                <a:solidFill>
                  <a:srgbClr val="EEECE1"/>
                </a:solidFill>
              </a:rPr>
              <a:t>old  mine</a:t>
            </a:r>
            <a:endParaRPr lang="en-US" dirty="0">
              <a:solidFill>
                <a:srgbClr val="EEECE1"/>
              </a:solidFill>
            </a:endParaRPr>
          </a:p>
        </p:txBody>
      </p:sp>
      <p:pic>
        <p:nvPicPr>
          <p:cNvPr id="13" name="Picture 12" descr="LUX1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1" t="8765" r="11078" b="47037"/>
          <a:stretch/>
        </p:blipFill>
        <p:spPr>
          <a:xfrm>
            <a:off x="4601882" y="2851045"/>
            <a:ext cx="4542118" cy="400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8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ENON1T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6" b="4025"/>
          <a:stretch/>
        </p:blipFill>
        <p:spPr>
          <a:xfrm>
            <a:off x="0" y="3242234"/>
            <a:ext cx="5167171" cy="36157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9177" y="0"/>
            <a:ext cx="36642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EEECE1"/>
                </a:solidFill>
              </a:rPr>
              <a:t>Liquid xenon 1 ton</a:t>
            </a:r>
            <a:endParaRPr lang="en-US" sz="3600" dirty="0">
              <a:solidFill>
                <a:srgbClr val="EEECE1"/>
              </a:solidFill>
            </a:endParaRPr>
          </a:p>
        </p:txBody>
      </p:sp>
      <p:pic>
        <p:nvPicPr>
          <p:cNvPr id="4" name="Picture 3" descr="elenaApril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008" y="30329"/>
            <a:ext cx="4835992" cy="32119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98235" y="3301999"/>
            <a:ext cx="1305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EEECE1"/>
                </a:solidFill>
              </a:rPr>
              <a:t>Elena </a:t>
            </a:r>
            <a:r>
              <a:rPr lang="en-US" dirty="0" err="1" smtClean="0">
                <a:solidFill>
                  <a:srgbClr val="EEECE1"/>
                </a:solidFill>
              </a:rPr>
              <a:t>Aprile</a:t>
            </a:r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44870" y="1161214"/>
            <a:ext cx="39183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EEECE1"/>
                </a:solidFill>
              </a:rPr>
              <a:t>i</a:t>
            </a:r>
            <a:r>
              <a:rPr lang="en-US" dirty="0" smtClean="0">
                <a:solidFill>
                  <a:srgbClr val="EEECE1"/>
                </a:solidFill>
              </a:rPr>
              <a:t>n the Gran </a:t>
            </a:r>
            <a:r>
              <a:rPr lang="en-US" dirty="0" err="1" smtClean="0">
                <a:solidFill>
                  <a:srgbClr val="EEECE1"/>
                </a:solidFill>
              </a:rPr>
              <a:t>Sasso</a:t>
            </a:r>
            <a:r>
              <a:rPr lang="en-US" dirty="0" smtClean="0">
                <a:solidFill>
                  <a:srgbClr val="EEECE1"/>
                </a:solidFill>
              </a:rPr>
              <a:t> National Lab in  </a:t>
            </a:r>
            <a:r>
              <a:rPr lang="en-US" dirty="0" err="1" smtClean="0">
                <a:solidFill>
                  <a:srgbClr val="EEECE1"/>
                </a:solidFill>
              </a:rPr>
              <a:t>Abruzzo</a:t>
            </a:r>
            <a:r>
              <a:rPr lang="en-US" dirty="0" smtClean="0">
                <a:solidFill>
                  <a:srgbClr val="EEECE1"/>
                </a:solidFill>
              </a:rPr>
              <a:t>, Italy, under 1.4 km of rock, reached by a 10 km freeway  tunnel under  the Gran </a:t>
            </a:r>
            <a:r>
              <a:rPr lang="en-US" dirty="0" err="1" smtClean="0">
                <a:solidFill>
                  <a:srgbClr val="EEECE1"/>
                </a:solidFill>
              </a:rPr>
              <a:t>Sasso</a:t>
            </a:r>
            <a:r>
              <a:rPr lang="en-US" dirty="0" smtClean="0">
                <a:solidFill>
                  <a:srgbClr val="EEECE1"/>
                </a:solidFill>
              </a:rPr>
              <a:t> mountain</a:t>
            </a:r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2471" y="791882"/>
            <a:ext cx="2002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EEECE1"/>
                </a:solidFill>
              </a:rPr>
              <a:t>Under construction</a:t>
            </a:r>
            <a:endParaRPr lang="en-US" dirty="0">
              <a:solidFill>
                <a:srgbClr val="EEECE1"/>
              </a:solidFill>
            </a:endParaRPr>
          </a:p>
        </p:txBody>
      </p:sp>
      <p:pic>
        <p:nvPicPr>
          <p:cNvPr id="8" name="Picture 7" descr="XENON100-Dama:Libra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8" t="13551" r="9926" b="2699"/>
          <a:stretch/>
        </p:blipFill>
        <p:spPr>
          <a:xfrm>
            <a:off x="4922107" y="4543778"/>
            <a:ext cx="4221893" cy="231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864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25500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gravity  (or potential energy) balances the (kinetic) energy of expansion </a:t>
            </a:r>
            <a:r>
              <a:rPr lang="en-US" sz="3600" dirty="0">
                <a:solidFill>
                  <a:srgbClr val="FFFF00"/>
                </a:solidFill>
              </a:rPr>
              <a:t>o</a:t>
            </a:r>
            <a:r>
              <a:rPr lang="en-US" sz="3600" dirty="0" smtClean="0">
                <a:solidFill>
                  <a:srgbClr val="FFFF00"/>
                </a:solidFill>
              </a:rPr>
              <a:t>f the universe</a:t>
            </a:r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5" name="Content Placeholder 4" descr="HubbleStamp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76" r="5931" b="8476"/>
          <a:stretch/>
        </p:blipFill>
        <p:spPr>
          <a:xfrm>
            <a:off x="0" y="2682317"/>
            <a:ext cx="3866444" cy="2260465"/>
          </a:xfrm>
        </p:spPr>
      </p:pic>
      <p:sp>
        <p:nvSpPr>
          <p:cNvPr id="4" name="TextBox 3"/>
          <p:cNvSpPr txBox="1"/>
          <p:nvPr/>
        </p:nvSpPr>
        <p:spPr>
          <a:xfrm>
            <a:off x="898574" y="6190117"/>
            <a:ext cx="75204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Cosmology  motivates dark matter </a:t>
            </a:r>
            <a:endParaRPr lang="en-US" sz="4000" dirty="0">
              <a:solidFill>
                <a:srgbClr val="FFFF00"/>
              </a:solidFill>
            </a:endParaRPr>
          </a:p>
        </p:txBody>
      </p:sp>
      <p:pic>
        <p:nvPicPr>
          <p:cNvPr id="8" name="Picture 7" descr="LemaitreStamp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366" y="2083453"/>
            <a:ext cx="2616200" cy="3848100"/>
          </a:xfrm>
          <a:prstGeom prst="rect">
            <a:avLst/>
          </a:prstGeom>
        </p:spPr>
      </p:pic>
      <p:pic>
        <p:nvPicPr>
          <p:cNvPr id="9" name="Picture 8" descr="EinsteinStamp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602" y="3035094"/>
            <a:ext cx="3228621" cy="230763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58000" y="5216741"/>
            <a:ext cx="1560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Albert Einstein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069576" y="5931553"/>
            <a:ext cx="1845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>
                <a:solidFill>
                  <a:prstClr val="white"/>
                </a:solidFill>
              </a:rPr>
              <a:t>Georges </a:t>
            </a:r>
            <a:r>
              <a:rPr lang="en-US" dirty="0" smtClean="0">
                <a:solidFill>
                  <a:prstClr val="white"/>
                </a:solidFill>
              </a:rPr>
              <a:t>Lemaitre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34485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</a:rPr>
              <a:t>From the 1930s</a:t>
            </a:r>
            <a:endParaRPr lang="en-US" sz="4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231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41148" y="5829871"/>
            <a:ext cx="52437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CJPL</a:t>
            </a:r>
            <a:endParaRPr lang="en-US" sz="1100" dirty="0"/>
          </a:p>
        </p:txBody>
      </p:sp>
      <p:pic>
        <p:nvPicPr>
          <p:cNvPr id="5" name="Picture 4" descr="DDWorldWid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8831"/>
            <a:ext cx="9144000" cy="4952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961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ina_UndergroundComp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800"/>
            <a:ext cx="9144000" cy="597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317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ina_CDEX-1Tgermanium&gt;pd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41557" cy="6858000"/>
          </a:xfrm>
          <a:prstGeom prst="rect">
            <a:avLst/>
          </a:prstGeom>
        </p:spPr>
      </p:pic>
      <p:pic>
        <p:nvPicPr>
          <p:cNvPr id="3" name="Picture 2" descr="China_CDEXgermanium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05" y="4171576"/>
            <a:ext cx="3187700" cy="2489200"/>
          </a:xfrm>
          <a:prstGeom prst="rect">
            <a:avLst/>
          </a:prstGeom>
        </p:spPr>
      </p:pic>
      <p:pic>
        <p:nvPicPr>
          <p:cNvPr id="4" name="Picture 3" descr="ChinaPandaXenon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400" y="4196976"/>
            <a:ext cx="3784600" cy="2463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20118" y="3929529"/>
            <a:ext cx="24148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EEECE1"/>
                </a:solidFill>
              </a:rPr>
              <a:t>PandaX</a:t>
            </a:r>
            <a:r>
              <a:rPr lang="en-US" sz="2400" dirty="0" smtClean="0">
                <a:solidFill>
                  <a:srgbClr val="EEECE1"/>
                </a:solidFill>
              </a:rPr>
              <a:t>  </a:t>
            </a:r>
            <a:r>
              <a:rPr lang="en-US" dirty="0" smtClean="0">
                <a:solidFill>
                  <a:srgbClr val="EEECE1"/>
                </a:solidFill>
              </a:rPr>
              <a:t>liquid xenon</a:t>
            </a:r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3857526"/>
            <a:ext cx="1946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EEECE1"/>
                </a:solidFill>
              </a:rPr>
              <a:t>Germnium</a:t>
            </a:r>
            <a:r>
              <a:rPr lang="en-US" dirty="0" smtClean="0">
                <a:solidFill>
                  <a:srgbClr val="EEECE1"/>
                </a:solidFill>
              </a:rPr>
              <a:t> crystals</a:t>
            </a:r>
            <a:endParaRPr lang="en-US" dirty="0">
              <a:solidFill>
                <a:srgbClr val="EEECE1"/>
              </a:solidFill>
            </a:endParaRPr>
          </a:p>
        </p:txBody>
      </p:sp>
      <p:pic>
        <p:nvPicPr>
          <p:cNvPr id="7" name="Picture 6" descr="China-Jinping, Sichuan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"/>
          <a:stretch/>
        </p:blipFill>
        <p:spPr>
          <a:xfrm>
            <a:off x="5239870" y="0"/>
            <a:ext cx="3904130" cy="2813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734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SP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2" r="10439"/>
          <a:stretch/>
        </p:blipFill>
        <p:spPr>
          <a:xfrm>
            <a:off x="132905" y="2829628"/>
            <a:ext cx="8814532" cy="38872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06983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Alternative approach: look for missing energy  event in collider: dark matter particle escapes detection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136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HC_geneva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6"/>
          <a:stretch/>
        </p:blipFill>
        <p:spPr>
          <a:xfrm>
            <a:off x="119529" y="14111"/>
            <a:ext cx="9144000" cy="6172406"/>
          </a:xfrm>
          <a:prstGeom prst="rect">
            <a:avLst/>
          </a:prstGeom>
        </p:spPr>
      </p:pic>
      <p:pic>
        <p:nvPicPr>
          <p:cNvPr id="4" name="Picture 3" descr="Higgs_LHC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6000"/>
            <a:ext cx="6629400" cy="3302000"/>
          </a:xfrm>
          <a:prstGeom prst="rect">
            <a:avLst/>
          </a:prstGeom>
        </p:spPr>
      </p:pic>
      <p:pic>
        <p:nvPicPr>
          <p:cNvPr id="5" name="Picture 4" descr="LHC_closeup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529" y="2607858"/>
            <a:ext cx="6771022" cy="42501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76778" y="14111"/>
            <a:ext cx="61718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Where to create dark matter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535602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HC_ATLA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0260" cy="582705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0413" y="6092640"/>
            <a:ext cx="961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ATLAS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9" name="Picture 8" descr="LHC_CMS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44"/>
          <a:stretch/>
        </p:blipFill>
        <p:spPr>
          <a:xfrm>
            <a:off x="1835893" y="0"/>
            <a:ext cx="7178765" cy="60325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682057" y="5861807"/>
            <a:ext cx="753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CMS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11" name="Picture 10" descr="Higgs-ATLAS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034" y="1559270"/>
            <a:ext cx="6756400" cy="5156200"/>
          </a:xfrm>
          <a:prstGeom prst="rect">
            <a:avLst/>
          </a:prstGeom>
        </p:spPr>
      </p:pic>
      <p:pic>
        <p:nvPicPr>
          <p:cNvPr id="12" name="Picture 11" descr="Higgs_CMS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21" y="1418106"/>
            <a:ext cx="8311113" cy="529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521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3"/>
          <p:cNvSpPr>
            <a:spLocks noChangeArrowheads="1"/>
          </p:cNvSpPr>
          <p:nvPr/>
        </p:nvSpPr>
        <p:spPr bwMode="auto">
          <a:xfrm>
            <a:off x="0" y="2"/>
            <a:ext cx="9144000" cy="4524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7200" b="1" dirty="0" smtClean="0">
                <a:solidFill>
                  <a:srgbClr val="FFFF00"/>
                </a:solidFill>
                <a:latin typeface="Calibri" pitchFamily="-60" charset="0"/>
              </a:rPr>
              <a:t>  INDIRECT DETECTION </a:t>
            </a:r>
          </a:p>
          <a:p>
            <a:endParaRPr lang="en-US" sz="5400" dirty="0" smtClean="0">
              <a:solidFill>
                <a:schemeClr val="bg1"/>
              </a:solidFill>
              <a:latin typeface="Calibri" pitchFamily="-60" charset="0"/>
            </a:endParaRPr>
          </a:p>
          <a:p>
            <a:r>
              <a:rPr lang="en-US" sz="5400" dirty="0" smtClean="0">
                <a:solidFill>
                  <a:srgbClr val="FFFF00"/>
                </a:solidFill>
                <a:latin typeface="Calibri" pitchFamily="-60" charset="0"/>
              </a:rPr>
              <a:t>halo WIMPS   occasionally annihilate </a:t>
            </a:r>
            <a:r>
              <a:rPr lang="en-US" sz="5400" dirty="0" err="1" smtClean="0">
                <a:solidFill>
                  <a:srgbClr val="FFFF00"/>
                </a:solidFill>
                <a:latin typeface="Calibri" pitchFamily="-60" charset="0"/>
              </a:rPr>
              <a:t>toda</a:t>
            </a:r>
            <a:r>
              <a:rPr lang="en-US" sz="5400" dirty="0" smtClean="0">
                <a:solidFill>
                  <a:srgbClr val="FFFF00"/>
                </a:solidFill>
                <a:latin typeface="Calibri" pitchFamily="-60" charset="0"/>
              </a:rPr>
              <a:t>                                               </a:t>
            </a:r>
            <a:endParaRPr lang="en-US" sz="5400" dirty="0" smtClean="0">
              <a:solidFill>
                <a:srgbClr val="FFFF00"/>
              </a:solidFill>
              <a:latin typeface="Calibri" pitchFamily="-60" charset="0"/>
            </a:endParaRPr>
          </a:p>
          <a:p>
            <a:r>
              <a:rPr lang="en-US" sz="5400" dirty="0" smtClean="0">
                <a:solidFill>
                  <a:srgbClr val="FFFF00"/>
                </a:solidFill>
                <a:latin typeface="Calibri" pitchFamily="-60" charset="0"/>
              </a:rPr>
              <a:t> </a:t>
            </a:r>
            <a:endParaRPr lang="en-US" sz="5400" dirty="0">
              <a:solidFill>
                <a:srgbClr val="FFFF00"/>
              </a:solidFill>
              <a:latin typeface="Symbo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76268" y="4169593"/>
            <a:ext cx="922026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FF00"/>
                </a:solidFill>
                <a:latin typeface="Calibri" pitchFamily="-60" charset="0"/>
              </a:rPr>
              <a:t> into energetic particles: </a:t>
            </a:r>
            <a:endParaRPr lang="en-US" sz="5400" dirty="0" smtClean="0">
              <a:solidFill>
                <a:srgbClr val="FFFF00"/>
              </a:solidFill>
              <a:latin typeface="Calibri" pitchFamily="-60" charset="0"/>
            </a:endParaRPr>
          </a:p>
          <a:p>
            <a:r>
              <a:rPr lang="en-US" sz="2800" dirty="0" smtClean="0">
                <a:solidFill>
                  <a:srgbClr val="FFFF00"/>
                </a:solidFill>
                <a:latin typeface="Calibri" pitchFamily="-60" charset="0"/>
              </a:rPr>
              <a:t>Neutrinos, gamma rays, positrons…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201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IT304_Apr98sm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68273" y="1526270"/>
            <a:ext cx="5153930" cy="51539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3784" y="42355"/>
            <a:ext cx="787457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FFFF00"/>
                </a:solidFill>
              </a:rPr>
              <a:t>Lets begin with the SUN</a:t>
            </a:r>
          </a:p>
          <a:p>
            <a:r>
              <a:rPr lang="en-US" sz="4800" dirty="0" smtClean="0">
                <a:solidFill>
                  <a:srgbClr val="FFFF00"/>
                </a:solidFill>
              </a:rPr>
              <a:t>It</a:t>
            </a:r>
            <a:r>
              <a:rPr lang="fr-FR" sz="4800" dirty="0" smtClean="0">
                <a:solidFill>
                  <a:srgbClr val="FFFF00"/>
                </a:solidFill>
              </a:rPr>
              <a:t>’</a:t>
            </a:r>
            <a:r>
              <a:rPr lang="en-US" sz="4800" dirty="0" smtClean="0">
                <a:solidFill>
                  <a:srgbClr val="FFFF00"/>
                </a:solidFill>
              </a:rPr>
              <a:t>s a collector of dark matter!</a:t>
            </a:r>
            <a:endParaRPr lang="en-US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956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0"/>
            <a:ext cx="91440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FFFF00"/>
                </a:solidFill>
              </a:rPr>
              <a:t>ENERGETIC NEUTRINOS FROM WIMPs ANNIHILATING IN THE SUN</a:t>
            </a:r>
            <a:br>
              <a:rPr lang="en-US" sz="2800" dirty="0" smtClean="0">
                <a:solidFill>
                  <a:srgbClr val="FFFF00"/>
                </a:solidFill>
              </a:rPr>
            </a:b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 l="12303" r="9227"/>
          <a:stretch>
            <a:fillRect/>
          </a:stretch>
        </p:blipFill>
        <p:spPr bwMode="auto">
          <a:xfrm>
            <a:off x="4645810" y="367617"/>
            <a:ext cx="2857624" cy="412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5254110" y="2221875"/>
            <a:ext cx="1828800" cy="609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 dirty="0">
                <a:latin typeface="Abadi MT Condensed Extra Bold" pitchFamily="-60" charset="0"/>
              </a:rPr>
              <a:t>ANTARES in the </a:t>
            </a:r>
          </a:p>
          <a:p>
            <a:pPr algn="ctr"/>
            <a:r>
              <a:rPr lang="en-US" sz="1800" dirty="0">
                <a:latin typeface="Abadi MT Condensed Extra Bold" pitchFamily="-60" charset="0"/>
              </a:rPr>
              <a:t>Mediterranean Sea</a:t>
            </a:r>
          </a:p>
        </p:txBody>
      </p:sp>
      <p:pic>
        <p:nvPicPr>
          <p:cNvPr id="9" name="Picture 8" descr="williams3.pdf"/>
          <p:cNvPicPr>
            <a:picLocks noChangeAspect="1"/>
          </p:cNvPicPr>
          <p:nvPr/>
        </p:nvPicPr>
        <p:blipFill>
          <a:blip r:embed="rId3"/>
          <a:srcRect l="1537" t="13628" r="7686" b="5451"/>
          <a:stretch>
            <a:fillRect/>
          </a:stretch>
        </p:blipFill>
        <p:spPr>
          <a:xfrm>
            <a:off x="0" y="2447946"/>
            <a:ext cx="9157940" cy="4410054"/>
          </a:xfrm>
          <a:prstGeom prst="rect">
            <a:avLst/>
          </a:prstGeom>
        </p:spPr>
      </p:pic>
      <p:pic>
        <p:nvPicPr>
          <p:cNvPr id="12" name="Picture 11" descr="icecube1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0" t="14844" r="19538" b="47977"/>
          <a:stretch/>
        </p:blipFill>
        <p:spPr>
          <a:xfrm>
            <a:off x="3701201" y="4699634"/>
            <a:ext cx="3802233" cy="1016318"/>
          </a:xfrm>
          <a:prstGeom prst="rect">
            <a:avLst/>
          </a:prstGeom>
        </p:spPr>
      </p:pic>
      <p:pic>
        <p:nvPicPr>
          <p:cNvPr id="15" name="Picture 14" descr="icecube1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54" t="79904" r="2230" b="1190"/>
          <a:stretch/>
        </p:blipFill>
        <p:spPr>
          <a:xfrm>
            <a:off x="3844138" y="5404096"/>
            <a:ext cx="1258699" cy="623712"/>
          </a:xfrm>
          <a:prstGeom prst="rect">
            <a:avLst/>
          </a:prstGeom>
        </p:spPr>
      </p:pic>
      <p:pic>
        <p:nvPicPr>
          <p:cNvPr id="11" name="Picture 10" descr="icecube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" t="3767" r="2748" b="5241"/>
          <a:stretch/>
        </p:blipFill>
        <p:spPr>
          <a:xfrm>
            <a:off x="0" y="367617"/>
            <a:ext cx="4645810" cy="4121762"/>
          </a:xfrm>
          <a:prstGeom prst="rect">
            <a:avLst/>
          </a:prstGeom>
        </p:spPr>
      </p:pic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652454" y="1683870"/>
            <a:ext cx="2362200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 dirty="0">
                <a:latin typeface="Abadi MT Condensed Extra Bold" pitchFamily="-60" charset="0"/>
              </a:rPr>
              <a:t>ICECUBE at the South Pole</a:t>
            </a:r>
          </a:p>
        </p:txBody>
      </p:sp>
    </p:spTree>
    <p:extLst>
      <p:ext uri="{BB962C8B-B14F-4D97-AF65-F5344CB8AC3E}">
        <p14:creationId xmlns:p14="http://schemas.microsoft.com/office/powerpoint/2010/main" val="389582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Sinorbit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9"/>
          <a:stretch/>
        </p:blipFill>
        <p:spPr>
          <a:xfrm>
            <a:off x="0" y="1137355"/>
            <a:ext cx="8920976" cy="37026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361114"/>
            <a:ext cx="92427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There is a dark matter experiment on board the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 International Space Station: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AMS-02  is a cosmic  ray detector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46335"/>
            <a:ext cx="92134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Dark matter annihilations produce high energy  positrons.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Normally these are very rare in the cosmic rays </a:t>
            </a:r>
            <a:r>
              <a:rPr lang="en-US" sz="2400" dirty="0" err="1" smtClean="0">
                <a:solidFill>
                  <a:srgbClr val="FFFF00"/>
                </a:solidFill>
              </a:rPr>
              <a:t>thsat</a:t>
            </a:r>
            <a:r>
              <a:rPr lang="en-US" sz="2400" dirty="0" smtClean="0">
                <a:solidFill>
                  <a:srgbClr val="FFFF00"/>
                </a:solidFill>
              </a:rPr>
              <a:t> bombard the earth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294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eChartUniv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" t="5772" r="6699" b="2536"/>
          <a:stretch/>
        </p:blipFill>
        <p:spPr>
          <a:xfrm>
            <a:off x="0" y="1200328"/>
            <a:ext cx="9144000" cy="56576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9778" y="0"/>
            <a:ext cx="86642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Modern observations of the  expanding universe require dark matter </a:t>
            </a:r>
            <a:r>
              <a:rPr lang="en-US" sz="2800" dirty="0" smtClean="0">
                <a:solidFill>
                  <a:srgbClr val="FFFF00"/>
                </a:solidFill>
              </a:rPr>
              <a:t>(and dark energy)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863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S-positronflux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1" r="4363"/>
          <a:stretch/>
        </p:blipFill>
        <p:spPr>
          <a:xfrm>
            <a:off x="873747" y="987778"/>
            <a:ext cx="7111560" cy="4325987"/>
          </a:xfrm>
          <a:prstGeom prst="rect">
            <a:avLst/>
          </a:prstGeom>
        </p:spPr>
      </p:pic>
      <p:pic>
        <p:nvPicPr>
          <p:cNvPr id="3" name="Picture 2" descr="AMSpositronfrn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47" y="987778"/>
            <a:ext cx="6983418" cy="47323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3368" y="-30236"/>
            <a:ext cx="66607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The mysterious rising positron flux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4000" y="5759995"/>
            <a:ext cx="723807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Possibly a tracer of  dark matter…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but pulsar winds are  a more likely source!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689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04588" y="2353397"/>
            <a:ext cx="203200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Simulation of the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Milky Way halo with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10</a:t>
            </a:r>
            <a:r>
              <a:rPr lang="en-US" baseline="30000" dirty="0" smtClean="0">
                <a:solidFill>
                  <a:schemeClr val="bg1"/>
                </a:solidFill>
              </a:rPr>
              <a:t>9</a:t>
            </a:r>
            <a:r>
              <a:rPr lang="en-US" dirty="0" smtClean="0">
                <a:solidFill>
                  <a:schemeClr val="bg1"/>
                </a:solidFill>
              </a:rPr>
              <a:t>  dark matter  particles  each of 4000 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suns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kuhlenz12to0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23215" y="182879"/>
            <a:ext cx="7425964" cy="556947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026480" y="1454292"/>
            <a:ext cx="2621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Fermi  inner galaxy excess</a:t>
            </a:r>
          </a:p>
        </p:txBody>
      </p:sp>
    </p:spTree>
    <p:extLst>
      <p:ext uri="{BB962C8B-B14F-4D97-AF65-F5344CB8AC3E}">
        <p14:creationId xmlns:p14="http://schemas.microsoft.com/office/powerpoint/2010/main" val="1763173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2619" y="87336"/>
            <a:ext cx="49384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Fermi </a:t>
            </a:r>
            <a:r>
              <a:rPr lang="en-US" dirty="0" smtClean="0">
                <a:solidFill>
                  <a:schemeClr val="bg1"/>
                </a:solidFill>
              </a:rPr>
              <a:t> gamma ray telescope discovered an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inner galaxy </a:t>
            </a:r>
            <a:r>
              <a:rPr lang="en-US" dirty="0" smtClean="0">
                <a:solidFill>
                  <a:schemeClr val="bg1"/>
                </a:solidFill>
              </a:rPr>
              <a:t>excess of diffuse gamma ray emission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Could this be dark matter?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026480" y="1454292"/>
            <a:ext cx="2621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Fermi  inner galaxy excess</a:t>
            </a:r>
          </a:p>
        </p:txBody>
      </p:sp>
      <p:pic>
        <p:nvPicPr>
          <p:cNvPr id="16" name="Picture 15" descr="FermiSatellite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2"/>
          <a:stretch/>
        </p:blipFill>
        <p:spPr>
          <a:xfrm>
            <a:off x="144083" y="1454292"/>
            <a:ext cx="6261459" cy="5266853"/>
          </a:xfrm>
          <a:prstGeom prst="rect">
            <a:avLst/>
          </a:prstGeom>
        </p:spPr>
      </p:pic>
      <p:pic>
        <p:nvPicPr>
          <p:cNvPr id="17" name="Picture 16" descr="Fermi5yr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" t="5016" r="3188" b="3449"/>
          <a:stretch/>
        </p:blipFill>
        <p:spPr>
          <a:xfrm>
            <a:off x="108996" y="1606071"/>
            <a:ext cx="9144000" cy="46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281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4"/>
          <p:cNvSpPr>
            <a:spLocks noChangeArrowheads="1"/>
          </p:cNvSpPr>
          <p:nvPr/>
        </p:nvSpPr>
        <p:spPr bwMode="auto">
          <a:xfrm>
            <a:off x="4629150" y="56530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sv-SE" sz="1800">
              <a:latin typeface="Times New Roman" pitchFamily="-60" charset="0"/>
              <a:ea typeface="Times New Roman" pitchFamily="-60" charset="0"/>
              <a:cs typeface="Times New Roman" pitchFamily="-60" charset="0"/>
            </a:endParaRPr>
          </a:p>
        </p:txBody>
      </p:sp>
      <p:pic>
        <p:nvPicPr>
          <p:cNvPr id="1500165" name="Picture 5" descr="GLAST_HES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2906475"/>
            <a:ext cx="4114800" cy="39751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1500167" name="Line 7"/>
          <p:cNvSpPr>
            <a:spLocks noChangeShapeType="1"/>
          </p:cNvSpPr>
          <p:nvPr/>
        </p:nvSpPr>
        <p:spPr bwMode="auto">
          <a:xfrm flipH="1" flipV="1">
            <a:off x="7239000" y="4800600"/>
            <a:ext cx="60960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00168" name="Line 8"/>
          <p:cNvSpPr>
            <a:spLocks noChangeShapeType="1"/>
          </p:cNvSpPr>
          <p:nvPr/>
        </p:nvSpPr>
        <p:spPr bwMode="auto">
          <a:xfrm flipV="1">
            <a:off x="6248400" y="4114800"/>
            <a:ext cx="1828800" cy="7620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500169" name="Line 9"/>
          <p:cNvSpPr>
            <a:spLocks noChangeShapeType="1"/>
          </p:cNvSpPr>
          <p:nvPr/>
        </p:nvSpPr>
        <p:spPr bwMode="auto">
          <a:xfrm flipV="1">
            <a:off x="6324600" y="4191000"/>
            <a:ext cx="1981200" cy="838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500170" name="Line 10"/>
          <p:cNvSpPr>
            <a:spLocks noChangeShapeType="1"/>
          </p:cNvSpPr>
          <p:nvPr/>
        </p:nvSpPr>
        <p:spPr bwMode="auto">
          <a:xfrm>
            <a:off x="8077200" y="4114800"/>
            <a:ext cx="1524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500171" name="Line 11"/>
          <p:cNvSpPr>
            <a:spLocks noChangeShapeType="1"/>
          </p:cNvSpPr>
          <p:nvPr/>
        </p:nvSpPr>
        <p:spPr bwMode="auto">
          <a:xfrm flipH="1" flipV="1">
            <a:off x="6248400" y="4876800"/>
            <a:ext cx="76200" cy="152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500172" name="Text Box 12"/>
          <p:cNvSpPr txBox="1">
            <a:spLocks noChangeArrowheads="1"/>
          </p:cNvSpPr>
          <p:nvPr/>
        </p:nvSpPr>
        <p:spPr bwMode="auto">
          <a:xfrm>
            <a:off x="7848600" y="3048000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 b="1">
                <a:latin typeface="Calibri" pitchFamily="-60" charset="0"/>
              </a:rPr>
              <a:t>Excluded       by HESS</a:t>
            </a:r>
          </a:p>
        </p:txBody>
      </p:sp>
      <p:sp>
        <p:nvSpPr>
          <p:cNvPr id="1500173" name="Line 13"/>
          <p:cNvSpPr>
            <a:spLocks noChangeShapeType="1"/>
          </p:cNvSpPr>
          <p:nvPr/>
        </p:nvSpPr>
        <p:spPr bwMode="auto">
          <a:xfrm flipV="1">
            <a:off x="5486400" y="4800600"/>
            <a:ext cx="914400" cy="304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00174" name="Line 14"/>
          <p:cNvSpPr>
            <a:spLocks noChangeShapeType="1"/>
          </p:cNvSpPr>
          <p:nvPr/>
        </p:nvSpPr>
        <p:spPr bwMode="auto">
          <a:xfrm flipV="1">
            <a:off x="6324600" y="4343400"/>
            <a:ext cx="762000" cy="457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00175" name="Line 15"/>
          <p:cNvSpPr>
            <a:spLocks noChangeShapeType="1"/>
          </p:cNvSpPr>
          <p:nvPr/>
        </p:nvSpPr>
        <p:spPr bwMode="auto">
          <a:xfrm flipV="1">
            <a:off x="7086600" y="3581400"/>
            <a:ext cx="762000" cy="762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00181" name="Text Box 21"/>
          <p:cNvSpPr txBox="1">
            <a:spLocks noChangeArrowheads="1"/>
          </p:cNvSpPr>
          <p:nvPr/>
        </p:nvSpPr>
        <p:spPr bwMode="auto">
          <a:xfrm>
            <a:off x="6858000" y="5181600"/>
            <a:ext cx="17113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b="1">
                <a:latin typeface="Calibri" pitchFamily="-60" charset="0"/>
              </a:rPr>
              <a:t>FERMI reach</a:t>
            </a:r>
            <a:endParaRPr lang="en-US" sz="1600" b="1">
              <a:solidFill>
                <a:schemeClr val="accent2"/>
              </a:solidFill>
              <a:latin typeface="Calibri" pitchFamily="-60" charset="0"/>
            </a:endParaRPr>
          </a:p>
        </p:txBody>
      </p:sp>
      <p:pic>
        <p:nvPicPr>
          <p:cNvPr id="1500186" name="Picture 26" descr="finkbeiner07"/>
          <p:cNvPicPr>
            <a:picLocks noChangeAspect="1" noChangeArrowheads="1"/>
          </p:cNvPicPr>
          <p:nvPr/>
        </p:nvPicPr>
        <p:blipFill>
          <a:blip r:embed="rId4"/>
          <a:srcRect l="11867" t="2301" r="17581" b="70415"/>
          <a:stretch>
            <a:fillRect/>
          </a:stretch>
        </p:blipFill>
        <p:spPr bwMode="auto">
          <a:xfrm>
            <a:off x="0" y="61912"/>
            <a:ext cx="9144000" cy="351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00189" name="Text Box 29"/>
          <p:cNvSpPr txBox="1">
            <a:spLocks noChangeArrowheads="1"/>
          </p:cNvSpPr>
          <p:nvPr/>
        </p:nvSpPr>
        <p:spPr bwMode="auto">
          <a:xfrm>
            <a:off x="5599113" y="4052888"/>
            <a:ext cx="17113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Calibri" pitchFamily="-60" charset="0"/>
              </a:rPr>
              <a:t>Excluded by EGRET</a:t>
            </a:r>
          </a:p>
        </p:txBody>
      </p:sp>
      <p:sp>
        <p:nvSpPr>
          <p:cNvPr id="1500190" name="Line 30"/>
          <p:cNvSpPr>
            <a:spLocks noChangeShapeType="1"/>
          </p:cNvSpPr>
          <p:nvPr/>
        </p:nvSpPr>
        <p:spPr bwMode="auto">
          <a:xfrm>
            <a:off x="6324600" y="3505200"/>
            <a:ext cx="1066800" cy="990600"/>
          </a:xfrm>
          <a:prstGeom prst="line">
            <a:avLst/>
          </a:prstGeom>
          <a:noFill/>
          <a:ln w="38100">
            <a:solidFill>
              <a:schemeClr val="tx2">
                <a:lumMod val="50000"/>
                <a:lumOff val="50000"/>
              </a:schemeClr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646331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microwave 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haze 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towards the galactic </a:t>
            </a:r>
            <a:r>
              <a:rPr lang="en-US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centre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0" y="6204145"/>
            <a:ext cx="21336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Calibri" pitchFamily="-60" charset="0"/>
                <a:ea typeface="Times New Roman" pitchFamily="-60" charset="0"/>
                <a:cs typeface="Times New Roman" pitchFamily="-60" charset="0"/>
              </a:rPr>
              <a:t>Hooper and Zaharias </a:t>
            </a:r>
            <a:r>
              <a:rPr lang="en-US" sz="1000" dirty="0" smtClean="0">
                <a:solidFill>
                  <a:schemeClr val="bg1"/>
                </a:solidFill>
                <a:latin typeface="Calibri" pitchFamily="-60" charset="0"/>
                <a:ea typeface="Times New Roman" pitchFamily="-60" charset="0"/>
                <a:cs typeface="Times New Roman" pitchFamily="-60" charset="0"/>
              </a:rPr>
              <a:t>2007</a:t>
            </a:r>
          </a:p>
          <a:p>
            <a:r>
              <a:rPr lang="en-US" sz="1000" dirty="0" err="1" smtClean="0">
                <a:solidFill>
                  <a:schemeClr val="bg1"/>
                </a:solidFill>
                <a:latin typeface="Calibri" pitchFamily="-60" charset="0"/>
                <a:ea typeface="Times New Roman" pitchFamily="-60" charset="0"/>
                <a:cs typeface="Times New Roman" pitchFamily="-60" charset="0"/>
              </a:rPr>
              <a:t>Finkbeiner</a:t>
            </a:r>
            <a:r>
              <a:rPr lang="en-US" sz="1000" dirty="0" smtClean="0">
                <a:solidFill>
                  <a:schemeClr val="bg1"/>
                </a:solidFill>
                <a:latin typeface="Calibri" pitchFamily="-60" charset="0"/>
                <a:ea typeface="Times New Roman" pitchFamily="-60" charset="0"/>
                <a:cs typeface="Times New Roman" pitchFamily="-60" charset="0"/>
              </a:rPr>
              <a:t> 2007</a:t>
            </a:r>
          </a:p>
          <a:p>
            <a:endParaRPr lang="en-US" sz="1200" dirty="0">
              <a:solidFill>
                <a:schemeClr val="bg1"/>
              </a:solidFill>
              <a:latin typeface="Calibri" pitchFamily="-60" charset="0"/>
              <a:ea typeface="Times New Roman" pitchFamily="-60" charset="0"/>
              <a:cs typeface="Times New Roman" pitchFamily="-60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20509" y="3135868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Predicted gamma rays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093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ermiBubbl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56367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50822" y="5045984"/>
            <a:ext cx="2193178" cy="1200328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Not dark matter</a:t>
            </a:r>
          </a:p>
          <a:p>
            <a:r>
              <a:rPr lang="en-US" sz="2400" dirty="0">
                <a:solidFill>
                  <a:srgbClr val="FFFF00"/>
                </a:solidFill>
              </a:rPr>
              <a:t>b</a:t>
            </a:r>
            <a:r>
              <a:rPr lang="en-US" sz="2400" dirty="0" smtClean="0">
                <a:solidFill>
                  <a:srgbClr val="FFFF00"/>
                </a:solidFill>
              </a:rPr>
              <a:t>ut an ancient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explosion 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48310" y="65788"/>
            <a:ext cx="506140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The Fermi gamma ray bubble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751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1" descr="belokurovMWsats"/>
          <p:cNvPicPr>
            <a:picLocks noChangeAspect="1" noChangeArrowheads="1"/>
          </p:cNvPicPr>
          <p:nvPr/>
        </p:nvPicPr>
        <p:blipFill>
          <a:blip r:embed="rId3"/>
          <a:srcRect l="12396" t="13671" r="31817" b="69750"/>
          <a:stretch>
            <a:fillRect/>
          </a:stretch>
        </p:blipFill>
        <p:spPr bwMode="auto">
          <a:xfrm>
            <a:off x="0" y="4216400"/>
            <a:ext cx="9028657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segue3Belokurov10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5" r="60047" b="20650"/>
          <a:stretch/>
        </p:blipFill>
        <p:spPr>
          <a:xfrm>
            <a:off x="0" y="1693165"/>
            <a:ext cx="2171700" cy="2089148"/>
          </a:xfrm>
          <a:prstGeom prst="rect">
            <a:avLst/>
          </a:prstGeom>
        </p:spPr>
      </p:pic>
      <p:pic>
        <p:nvPicPr>
          <p:cNvPr id="6" name="Picture 5" descr="NGVSdwarfs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7" r="6701" b="9190"/>
          <a:stretch/>
        </p:blipFill>
        <p:spPr>
          <a:xfrm>
            <a:off x="2247900" y="2235200"/>
            <a:ext cx="6896100" cy="1981200"/>
          </a:xfrm>
          <a:prstGeom prst="rect">
            <a:avLst/>
          </a:prstGeom>
        </p:spPr>
      </p:pic>
      <p:pic>
        <p:nvPicPr>
          <p:cNvPr id="8" name="Picture 7" descr="GHOSTS1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4" t="25653" r="24618" b="29217"/>
          <a:stretch/>
        </p:blipFill>
        <p:spPr>
          <a:xfrm>
            <a:off x="5803899" y="0"/>
            <a:ext cx="3097757" cy="2413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2946" y="0"/>
            <a:ext cx="842871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faint </a:t>
            </a:r>
            <a:r>
              <a:rPr lang="en-US" sz="3200" dirty="0" smtClean="0">
                <a:solidFill>
                  <a:srgbClr val="FFFF00"/>
                </a:solidFill>
              </a:rPr>
              <a:t>dwarf </a:t>
            </a:r>
            <a:r>
              <a:rPr lang="en-US" sz="3200" dirty="0" smtClean="0">
                <a:solidFill>
                  <a:srgbClr val="FFFF00"/>
                </a:solidFill>
              </a:rPr>
              <a:t>galaxies are teeming with dark matter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                99% of their mass is dark!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172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3"/>
          <p:cNvSpPr>
            <a:spLocks noChangeArrowheads="1"/>
          </p:cNvSpPr>
          <p:nvPr/>
        </p:nvSpPr>
        <p:spPr bwMode="auto">
          <a:xfrm>
            <a:off x="0" y="61691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4800" dirty="0" smtClean="0">
                <a:solidFill>
                  <a:srgbClr val="FFFF00"/>
                </a:solidFill>
              </a:rPr>
              <a:t>Current searches for  indirect detection of particle dark matter</a:t>
            </a:r>
          </a:p>
        </p:txBody>
      </p:sp>
      <p:pic>
        <p:nvPicPr>
          <p:cNvPr id="4" name="Picture 9" descr="chensnolab2"/>
          <p:cNvPicPr>
            <a:picLocks noChangeAspect="1" noChangeArrowheads="1"/>
          </p:cNvPicPr>
          <p:nvPr/>
        </p:nvPicPr>
        <p:blipFill>
          <a:blip r:embed="rId3"/>
          <a:srcRect l="27151" t="15041" r="3415" b="7748"/>
          <a:stretch>
            <a:fillRect/>
          </a:stretch>
        </p:blipFill>
        <p:spPr bwMode="auto">
          <a:xfrm>
            <a:off x="0" y="4724400"/>
            <a:ext cx="2561642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tel_oct_4"/>
          <p:cNvPicPr>
            <a:picLocks noChangeAspect="1" noChangeArrowheads="1"/>
          </p:cNvPicPr>
          <p:nvPr/>
        </p:nvPicPr>
        <p:blipFill>
          <a:blip r:embed="rId4"/>
          <a:srcRect t="8174" b="12260"/>
          <a:stretch>
            <a:fillRect/>
          </a:stretch>
        </p:blipFill>
        <p:spPr bwMode="auto">
          <a:xfrm>
            <a:off x="2401753" y="4724401"/>
            <a:ext cx="2246447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/>
          <a:srcRect l="12303" r="9227"/>
          <a:stretch>
            <a:fillRect/>
          </a:stretch>
        </p:blipFill>
        <p:spPr bwMode="auto">
          <a:xfrm>
            <a:off x="5867400" y="4648200"/>
            <a:ext cx="141287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/>
          <a:srcRect l="13317" t="44897" r="49199"/>
          <a:stretch>
            <a:fillRect/>
          </a:stretch>
        </p:blipFill>
        <p:spPr bwMode="auto">
          <a:xfrm>
            <a:off x="7203706" y="4648808"/>
            <a:ext cx="1940294" cy="2209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amanda"/>
          <p:cNvPicPr>
            <a:picLocks noChangeAspect="1" noChangeArrowheads="1"/>
          </p:cNvPicPr>
          <p:nvPr/>
        </p:nvPicPr>
        <p:blipFill>
          <a:blip r:embed="rId7">
            <a:lum bright="-20000" contrast="20000"/>
          </a:blip>
          <a:srcRect l="8977" r="51030"/>
          <a:stretch>
            <a:fillRect/>
          </a:stretch>
        </p:blipFill>
        <p:spPr bwMode="auto">
          <a:xfrm>
            <a:off x="4648200" y="4648200"/>
            <a:ext cx="1295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 descr="AMSinorbit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6280"/>
            <a:ext cx="4144230" cy="1678121"/>
          </a:xfrm>
          <a:prstGeom prst="rect">
            <a:avLst/>
          </a:prstGeom>
        </p:spPr>
      </p:pic>
      <p:pic>
        <p:nvPicPr>
          <p:cNvPr id="3" name="Picture 2" descr="Veritas_HAWC.pdf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3" t="63932" b="5999"/>
          <a:stretch/>
        </p:blipFill>
        <p:spPr>
          <a:xfrm>
            <a:off x="4648200" y="3046280"/>
            <a:ext cx="4495800" cy="1678121"/>
          </a:xfrm>
          <a:prstGeom prst="rect">
            <a:avLst/>
          </a:prstGeom>
        </p:spPr>
      </p:pic>
      <p:pic>
        <p:nvPicPr>
          <p:cNvPr id="9" name="Picture 8" descr="Veritas_HAWC.pdf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4" t="14628" r="3383" b="47988"/>
          <a:stretch/>
        </p:blipFill>
        <p:spPr>
          <a:xfrm>
            <a:off x="0" y="1631351"/>
            <a:ext cx="6143243" cy="1629185"/>
          </a:xfrm>
          <a:prstGeom prst="rect">
            <a:avLst/>
          </a:prstGeom>
        </p:spPr>
      </p:pic>
      <p:pic>
        <p:nvPicPr>
          <p:cNvPr id="10" name="Picture 9" descr="DAMPEphoto.pdf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36" r="54577"/>
          <a:stretch/>
        </p:blipFill>
        <p:spPr>
          <a:xfrm>
            <a:off x="6143242" y="1631351"/>
            <a:ext cx="2417473" cy="1414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877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1765" y="283882"/>
            <a:ext cx="67703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FFFF00"/>
                </a:solidFill>
              </a:rPr>
              <a:t>The future for dark matter</a:t>
            </a:r>
            <a:endParaRPr lang="en-US" sz="4800" dirty="0">
              <a:solidFill>
                <a:srgbClr val="FFFF00"/>
              </a:solidFill>
            </a:endParaRPr>
          </a:p>
        </p:txBody>
      </p:sp>
      <p:pic>
        <p:nvPicPr>
          <p:cNvPr id="3" name="Picture 2" descr="CTA_2019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824" y="1114879"/>
            <a:ext cx="7112000" cy="3962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628588"/>
            <a:ext cx="3047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2019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South:  Atacama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North:  La Palma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16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81294" y="5856942"/>
            <a:ext cx="54470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2025 GAMMA-400  planned by Russia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100MeV to 10 </a:t>
            </a:r>
            <a:r>
              <a:rPr lang="en-US" dirty="0" err="1" smtClean="0">
                <a:solidFill>
                  <a:srgbClr val="FFFF00"/>
                </a:solidFill>
              </a:rPr>
              <a:t>TeV</a:t>
            </a:r>
            <a:r>
              <a:rPr lang="en-US" dirty="0" smtClean="0">
                <a:solidFill>
                  <a:srgbClr val="FFFF00"/>
                </a:solidFill>
              </a:rPr>
              <a:t> photons  and high energy cosmic rays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36928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DAMPE launched Dec 2015 by China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Gammas and electrons 5 </a:t>
            </a:r>
            <a:r>
              <a:rPr lang="en-US" dirty="0" err="1" smtClean="0">
                <a:solidFill>
                  <a:srgbClr val="FFFF00"/>
                </a:solidFill>
              </a:rPr>
              <a:t>Gev</a:t>
            </a:r>
            <a:r>
              <a:rPr lang="en-US" dirty="0" smtClean="0">
                <a:solidFill>
                  <a:srgbClr val="FFFF00"/>
                </a:solidFill>
              </a:rPr>
              <a:t> -10 </a:t>
            </a:r>
            <a:r>
              <a:rPr lang="en-US" dirty="0" err="1" smtClean="0">
                <a:solidFill>
                  <a:srgbClr val="FFFF00"/>
                </a:solidFill>
              </a:rPr>
              <a:t>TeV</a:t>
            </a:r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0.1 </a:t>
            </a:r>
            <a:r>
              <a:rPr lang="en-US" dirty="0" err="1" smtClean="0">
                <a:solidFill>
                  <a:srgbClr val="FFFF00"/>
                </a:solidFill>
              </a:rPr>
              <a:t>deg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resoln</a:t>
            </a:r>
            <a:r>
              <a:rPr lang="en-US" dirty="0" smtClean="0">
                <a:solidFill>
                  <a:srgbClr val="FFFF00"/>
                </a:solidFill>
              </a:rPr>
              <a:t> at 100 </a:t>
            </a:r>
            <a:r>
              <a:rPr lang="en-US" dirty="0" err="1" smtClean="0">
                <a:solidFill>
                  <a:srgbClr val="FFFF00"/>
                </a:solidFill>
              </a:rPr>
              <a:t>GeV</a:t>
            </a:r>
            <a:r>
              <a:rPr lang="en-US" dirty="0" smtClean="0">
                <a:solidFill>
                  <a:srgbClr val="FFFF00"/>
                </a:solidFill>
              </a:rPr>
              <a:t> and </a:t>
            </a:r>
          </a:p>
          <a:p>
            <a:r>
              <a:rPr lang="en-US" dirty="0">
                <a:solidFill>
                  <a:srgbClr val="FFFF00"/>
                </a:solidFill>
              </a:rPr>
              <a:t>e</a:t>
            </a:r>
            <a:r>
              <a:rPr lang="en-US" dirty="0" smtClean="0">
                <a:solidFill>
                  <a:srgbClr val="FFFF00"/>
                </a:solidFill>
              </a:rPr>
              <a:t>nergy resolution 1.5%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3" descr="GAMMA-400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3" t="14005" r="5294" b="3730"/>
          <a:stretch/>
        </p:blipFill>
        <p:spPr>
          <a:xfrm>
            <a:off x="0" y="4168588"/>
            <a:ext cx="3238862" cy="2689412"/>
          </a:xfrm>
          <a:prstGeom prst="rect">
            <a:avLst/>
          </a:prstGeom>
        </p:spPr>
      </p:pic>
      <p:pic>
        <p:nvPicPr>
          <p:cNvPr id="5" name="Picture 4" descr="DAMPEphot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800" y="0"/>
            <a:ext cx="5372753" cy="3316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783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7413" y="687294"/>
            <a:ext cx="43782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Neutrino telescopes</a:t>
            </a:r>
            <a:endParaRPr lang="en-US" sz="4000" dirty="0">
              <a:solidFill>
                <a:srgbClr val="FFFF00"/>
              </a:solidFill>
            </a:endParaRPr>
          </a:p>
        </p:txBody>
      </p:sp>
      <p:pic>
        <p:nvPicPr>
          <p:cNvPr id="3" name="Picture 2" descr="icecube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" t="3767" r="2748" b="5241"/>
          <a:stretch/>
        </p:blipFill>
        <p:spPr>
          <a:xfrm>
            <a:off x="0" y="1668767"/>
            <a:ext cx="4645810" cy="412176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/>
          <a:srcRect l="12303" r="9227"/>
          <a:stretch>
            <a:fillRect/>
          </a:stretch>
        </p:blipFill>
        <p:spPr bwMode="auto">
          <a:xfrm>
            <a:off x="5736516" y="1816911"/>
            <a:ext cx="2857624" cy="412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180353" y="6260353"/>
            <a:ext cx="23263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South Pole: US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51177" y="6013684"/>
            <a:ext cx="2356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Toulon: France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3059" y="102518"/>
            <a:ext cx="790573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Dark matter particles annihilate into neutrinos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459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rkHal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586" y="10927"/>
            <a:ext cx="6492532" cy="6847073"/>
          </a:xfrm>
          <a:prstGeom prst="rect">
            <a:avLst/>
          </a:prstGeom>
        </p:spPr>
      </p:pic>
      <p:pic>
        <p:nvPicPr>
          <p:cNvPr id="4" name="Picture 3" descr="M3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5" t="15186" r="9550" b="50545"/>
          <a:stretch/>
        </p:blipFill>
        <p:spPr>
          <a:xfrm flipV="1">
            <a:off x="3916157" y="3216940"/>
            <a:ext cx="1587631" cy="3693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66378" y="185521"/>
            <a:ext cx="498966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So where is the dark matter?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865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9177" y="-134470"/>
            <a:ext cx="829225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Super-</a:t>
            </a:r>
            <a:r>
              <a:rPr lang="en-US" sz="3200" dirty="0" err="1" smtClean="0">
                <a:solidFill>
                  <a:srgbClr val="FFFF00"/>
                </a:solidFill>
              </a:rPr>
              <a:t>Kamiokande</a:t>
            </a:r>
            <a:r>
              <a:rPr lang="en-US" sz="3200" dirty="0" smtClean="0">
                <a:solidFill>
                  <a:srgbClr val="FFFF00"/>
                </a:solidFill>
              </a:rPr>
              <a:t>  60000 tons of purified water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1 km underground in mine in Japan</a:t>
            </a:r>
            <a:endParaRPr lang="en-US" sz="2000" dirty="0">
              <a:solidFill>
                <a:srgbClr val="FFFF00"/>
              </a:solidFill>
            </a:endParaRPr>
          </a:p>
        </p:txBody>
      </p:sp>
      <p:pic>
        <p:nvPicPr>
          <p:cNvPr id="5" name="Picture 4" descr="SuperKamiokand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76" y="921804"/>
            <a:ext cx="6928224" cy="57562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9177" y="5600872"/>
            <a:ext cx="724589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Hyper-</a:t>
            </a:r>
            <a:r>
              <a:rPr lang="en-US" sz="3200" dirty="0" err="1">
                <a:solidFill>
                  <a:srgbClr val="FFFF00"/>
                </a:solidFill>
              </a:rPr>
              <a:t>Kamiokande</a:t>
            </a:r>
            <a:r>
              <a:rPr lang="en-US" sz="3200" dirty="0">
                <a:solidFill>
                  <a:srgbClr val="FFFF00"/>
                </a:solidFill>
              </a:rPr>
              <a:t>. One million tons 2026</a:t>
            </a:r>
          </a:p>
          <a:p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200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9768"/>
            <a:ext cx="849463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FF00"/>
                </a:solidFill>
              </a:rPr>
              <a:t>Dark matter is here to stay</a:t>
            </a:r>
          </a:p>
          <a:p>
            <a:endParaRPr lang="en-US" sz="6000" dirty="0" smtClean="0">
              <a:solidFill>
                <a:srgbClr val="FFFF00"/>
              </a:solidFill>
            </a:endParaRPr>
          </a:p>
          <a:p>
            <a:r>
              <a:rPr lang="en-US" sz="6000" dirty="0" smtClean="0">
                <a:solidFill>
                  <a:srgbClr val="FFFF00"/>
                </a:solidFill>
              </a:rPr>
              <a:t>But what is it?</a:t>
            </a:r>
            <a:endParaRPr lang="en-US" sz="6000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700399"/>
            <a:ext cx="9239228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FF00"/>
                </a:solidFill>
              </a:rPr>
              <a:t>Many experiments worldwide</a:t>
            </a:r>
          </a:p>
          <a:p>
            <a:endParaRPr lang="en-US" sz="4400" dirty="0">
              <a:solidFill>
                <a:srgbClr val="FFFF00"/>
              </a:solidFill>
            </a:endParaRPr>
          </a:p>
          <a:p>
            <a:r>
              <a:rPr lang="en-US" sz="4400" dirty="0" smtClean="0">
                <a:solidFill>
                  <a:srgbClr val="FFFF00"/>
                </a:solidFill>
              </a:rPr>
              <a:t>In a decade  we’d better detect it!</a:t>
            </a:r>
          </a:p>
          <a:p>
            <a:r>
              <a:rPr lang="en-US" sz="4400" dirty="0" smtClean="0">
                <a:solidFill>
                  <a:srgbClr val="FFFF00"/>
                </a:solidFill>
              </a:rPr>
              <a:t>Or else we’ll need to change our theory</a:t>
            </a:r>
          </a:p>
          <a:p>
            <a:endParaRPr lang="en-US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364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8738" y="4000999"/>
            <a:ext cx="405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v2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05122" y="3387528"/>
            <a:ext cx="64232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FF00"/>
                </a:solidFill>
              </a:rPr>
              <a:t>V</a:t>
            </a:r>
            <a:r>
              <a:rPr lang="en-US" sz="6000" baseline="30000" dirty="0" smtClean="0">
                <a:solidFill>
                  <a:srgbClr val="FFFF00"/>
                </a:solidFill>
              </a:rPr>
              <a:t>2</a:t>
            </a:r>
            <a:r>
              <a:rPr lang="en-US" sz="6000" dirty="0" smtClean="0">
                <a:solidFill>
                  <a:srgbClr val="FFFF00"/>
                </a:solidFill>
              </a:rPr>
              <a:t>=</a:t>
            </a:r>
            <a:r>
              <a:rPr lang="en-US" sz="6000" dirty="0" smtClean="0">
                <a:solidFill>
                  <a:srgbClr val="FFFF00"/>
                </a:solidFill>
              </a:rPr>
              <a:t>G M (</a:t>
            </a:r>
            <a:r>
              <a:rPr lang="en-US" sz="6000" dirty="0" smtClean="0">
                <a:solidFill>
                  <a:srgbClr val="FFFF00"/>
                </a:solidFill>
              </a:rPr>
              <a:t>inside </a:t>
            </a:r>
            <a:r>
              <a:rPr lang="en-US" sz="6000" dirty="0" smtClean="0">
                <a:solidFill>
                  <a:srgbClr val="FFFF00"/>
                </a:solidFill>
              </a:rPr>
              <a:t>r) / r</a:t>
            </a:r>
            <a:endParaRPr lang="en-US" sz="6000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366" y="5314938"/>
            <a:ext cx="71628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Measure v at radius  and infer M (&lt;r)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2160" y="2704678"/>
            <a:ext cx="48013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From rotation speed of a galaxy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63855"/>
            <a:ext cx="92147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FF00"/>
                </a:solidFill>
              </a:rPr>
              <a:t>How to measure dark matter</a:t>
            </a:r>
            <a:endParaRPr lang="en-US" sz="6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353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ubinM3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74" y="42514"/>
            <a:ext cx="7696232" cy="2968355"/>
          </a:xfrm>
          <a:prstGeom prst="rect">
            <a:avLst/>
          </a:prstGeom>
        </p:spPr>
      </p:pic>
      <p:pic>
        <p:nvPicPr>
          <p:cNvPr id="4" name="Picture 4" descr="rubin"/>
          <p:cNvPicPr>
            <a:picLocks noChangeAspect="1" noChangeArrowheads="1"/>
          </p:cNvPicPr>
          <p:nvPr/>
        </p:nvPicPr>
        <p:blipFill>
          <a:blip r:embed="rId4"/>
          <a:srcRect l="2762" t="932" r="17546" b="4660"/>
          <a:stretch>
            <a:fillRect/>
          </a:stretch>
        </p:blipFill>
        <p:spPr bwMode="auto">
          <a:xfrm>
            <a:off x="0" y="0"/>
            <a:ext cx="1583972" cy="2136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0" y="2009803"/>
            <a:ext cx="1257461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600" dirty="0">
                <a:solidFill>
                  <a:srgbClr val="FFFF00"/>
                </a:solidFill>
                <a:latin typeface="Arial"/>
                <a:ea typeface="Arial" charset="0"/>
                <a:cs typeface="Arial" charset="0"/>
              </a:rPr>
              <a:t>Vera Rubin</a:t>
            </a:r>
            <a:r>
              <a:rPr lang="en-US" sz="1600" dirty="0" smtClean="0">
                <a:solidFill>
                  <a:srgbClr val="FFFF00"/>
                </a:solidFill>
                <a:latin typeface="Arial"/>
                <a:ea typeface="Arial" charset="0"/>
                <a:cs typeface="Arial" charset="0"/>
              </a:rPr>
              <a:t> </a:t>
            </a:r>
            <a:r>
              <a:rPr lang="en-US" sz="1900" dirty="0" smtClean="0">
                <a:solidFill>
                  <a:srgbClr val="FFFF00"/>
                </a:solidFill>
                <a:latin typeface="Abadi MT Condensed Extra Bold" charset="0"/>
                <a:ea typeface="Arial" charset="0"/>
                <a:cs typeface="Arial" charset="0"/>
              </a:rPr>
              <a:t/>
            </a:r>
            <a:br>
              <a:rPr lang="en-US" sz="1900" dirty="0" smtClean="0">
                <a:solidFill>
                  <a:srgbClr val="FFFF00"/>
                </a:solidFill>
                <a:latin typeface="Abadi MT Condensed Extra Bold" charset="0"/>
                <a:ea typeface="Arial" charset="0"/>
                <a:cs typeface="Arial" charset="0"/>
              </a:rPr>
            </a:br>
            <a:endParaRPr lang="en-US" sz="1900" dirty="0">
              <a:solidFill>
                <a:srgbClr val="FFFF00"/>
              </a:solidFill>
              <a:latin typeface="Abadi MT Condensed Extra Bold" charset="0"/>
              <a:ea typeface="Arial" charset="0"/>
              <a:cs typeface="Arial" charset="0"/>
            </a:endParaRPr>
          </a:p>
        </p:txBody>
      </p:sp>
      <p:pic>
        <p:nvPicPr>
          <p:cNvPr id="6" name="Picture 5" descr="roberts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560" y="1371355"/>
            <a:ext cx="1515043" cy="19518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22560" y="2826203"/>
            <a:ext cx="1587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Mort Roberts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9" name="Picture 8" descr="salucci2000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0" b="1997"/>
          <a:stretch/>
        </p:blipFill>
        <p:spPr>
          <a:xfrm>
            <a:off x="1693473" y="2826204"/>
            <a:ext cx="5702571" cy="3947130"/>
          </a:xfrm>
          <a:prstGeom prst="rect">
            <a:avLst/>
          </a:prstGeom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 rotWithShape="1">
          <a:blip r:embed="rId7">
            <a:lum bright="-12000" contrast="10000"/>
          </a:blip>
          <a:srcRect l="1390" t="22358" r="19917" b="45813"/>
          <a:stretch/>
        </p:blipFill>
        <p:spPr bwMode="auto">
          <a:xfrm>
            <a:off x="0" y="2390803"/>
            <a:ext cx="9465307" cy="4467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885819" y="6328833"/>
            <a:ext cx="9991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Sofue</a:t>
            </a:r>
            <a:r>
              <a:rPr lang="en-US" sz="1200" dirty="0" smtClean="0"/>
              <a:t> + 1999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522925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ghtdeflecti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25440"/>
            <a:ext cx="9144001" cy="3262736"/>
          </a:xfrm>
          <a:prstGeom prst="rect">
            <a:avLst/>
          </a:prstGeom>
        </p:spPr>
      </p:pic>
      <p:pic>
        <p:nvPicPr>
          <p:cNvPr id="3" name="Picture 2" descr="einsteinringbyclusterlens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35" t="9714" r="3535" b="9097"/>
          <a:stretch/>
        </p:blipFill>
        <p:spPr>
          <a:xfrm>
            <a:off x="0" y="2895430"/>
            <a:ext cx="9144000" cy="39625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8111" y="3137296"/>
            <a:ext cx="8311140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2"/>
                </a:solidFill>
              </a:rPr>
              <a:t>According to Einstein, matter curves space, and space curves light</a:t>
            </a:r>
            <a:endParaRPr lang="en-US" sz="2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802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03294" y="140010"/>
            <a:ext cx="5358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EEECE1"/>
                </a:solidFill>
              </a:rPr>
              <a:t>The first modern sky survey</a:t>
            </a:r>
            <a:endParaRPr lang="en-US" sz="3600" dirty="0">
              <a:solidFill>
                <a:srgbClr val="EEECE1"/>
              </a:solidFill>
            </a:endParaRPr>
          </a:p>
        </p:txBody>
      </p:sp>
      <p:pic>
        <p:nvPicPr>
          <p:cNvPr id="3" name="Picture 2" descr="SDSS2.5mApchePointN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6588"/>
            <a:ext cx="6551824" cy="4244717"/>
          </a:xfrm>
          <a:prstGeom prst="rect">
            <a:avLst/>
          </a:prstGeom>
        </p:spPr>
      </p:pic>
      <p:pic>
        <p:nvPicPr>
          <p:cNvPr id="4" name="Picture 3" descr="SDSSnorterncap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553" y="612588"/>
            <a:ext cx="6236447" cy="49089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84027" y="6372278"/>
            <a:ext cx="6410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Sloan Digital Sky Survey  began 2000 at Apache Point, New Mexico 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338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10221</TotalTime>
  <Words>980</Words>
  <Application>Microsoft Macintosh PowerPoint</Application>
  <PresentationFormat>On-screen Show (4:3)</PresentationFormat>
  <Paragraphs>188</Paragraphs>
  <Slides>51</Slides>
  <Notes>17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Office Theme</vt:lpstr>
      <vt:lpstr> THE DARK SIDE OF THE UNIVERSE</vt:lpstr>
      <vt:lpstr>PowerPoint Presentation</vt:lpstr>
      <vt:lpstr>gravity  (or potential energy) balances the (kinetic) energy of expansion of the universe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galaxy lensing a quasar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Johns Hopkins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DARK MATTER and COSMOLOGY</dc:title>
  <dc:creator>Joe Silk</dc:creator>
  <cp:lastModifiedBy>Joe Silk</cp:lastModifiedBy>
  <cp:revision>95</cp:revision>
  <dcterms:created xsi:type="dcterms:W3CDTF">2016-03-15T19:13:22Z</dcterms:created>
  <dcterms:modified xsi:type="dcterms:W3CDTF">2016-04-06T11:11:44Z</dcterms:modified>
</cp:coreProperties>
</file>