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74"/>
  </p:notesMasterIdLst>
  <p:handoutMasterIdLst>
    <p:handoutMasterId r:id="rId75"/>
  </p:handoutMasterIdLst>
  <p:sldIdLst>
    <p:sldId id="268" r:id="rId4"/>
    <p:sldId id="585" r:id="rId5"/>
    <p:sldId id="595" r:id="rId6"/>
    <p:sldId id="596" r:id="rId7"/>
    <p:sldId id="528" r:id="rId8"/>
    <p:sldId id="523" r:id="rId9"/>
    <p:sldId id="542" r:id="rId10"/>
    <p:sldId id="589" r:id="rId11"/>
    <p:sldId id="520" r:id="rId12"/>
    <p:sldId id="534" r:id="rId13"/>
    <p:sldId id="533" r:id="rId14"/>
    <p:sldId id="625" r:id="rId15"/>
    <p:sldId id="521" r:id="rId16"/>
    <p:sldId id="537" r:id="rId17"/>
    <p:sldId id="559" r:id="rId18"/>
    <p:sldId id="627" r:id="rId19"/>
    <p:sldId id="628" r:id="rId20"/>
    <p:sldId id="629" r:id="rId21"/>
    <p:sldId id="630" r:id="rId22"/>
    <p:sldId id="631" r:id="rId23"/>
    <p:sldId id="632" r:id="rId24"/>
    <p:sldId id="633" r:id="rId25"/>
    <p:sldId id="634" r:id="rId26"/>
    <p:sldId id="635" r:id="rId27"/>
    <p:sldId id="636" r:id="rId28"/>
    <p:sldId id="637" r:id="rId29"/>
    <p:sldId id="638" r:id="rId30"/>
    <p:sldId id="639" r:id="rId31"/>
    <p:sldId id="640" r:id="rId32"/>
    <p:sldId id="641" r:id="rId33"/>
    <p:sldId id="642" r:id="rId34"/>
    <p:sldId id="643" r:id="rId35"/>
    <p:sldId id="644" r:id="rId36"/>
    <p:sldId id="645" r:id="rId37"/>
    <p:sldId id="646" r:id="rId38"/>
    <p:sldId id="647" r:id="rId39"/>
    <p:sldId id="648" r:id="rId40"/>
    <p:sldId id="649" r:id="rId41"/>
    <p:sldId id="650" r:id="rId42"/>
    <p:sldId id="651" r:id="rId43"/>
    <p:sldId id="652" r:id="rId44"/>
    <p:sldId id="653" r:id="rId45"/>
    <p:sldId id="654" r:id="rId46"/>
    <p:sldId id="655" r:id="rId47"/>
    <p:sldId id="656" r:id="rId48"/>
    <p:sldId id="657" r:id="rId49"/>
    <p:sldId id="658" r:id="rId50"/>
    <p:sldId id="659" r:id="rId51"/>
    <p:sldId id="660" r:id="rId52"/>
    <p:sldId id="661" r:id="rId53"/>
    <p:sldId id="662" r:id="rId54"/>
    <p:sldId id="663" r:id="rId55"/>
    <p:sldId id="664" r:id="rId56"/>
    <p:sldId id="665" r:id="rId57"/>
    <p:sldId id="666" r:id="rId58"/>
    <p:sldId id="667" r:id="rId59"/>
    <p:sldId id="668" r:id="rId60"/>
    <p:sldId id="669" r:id="rId61"/>
    <p:sldId id="670" r:id="rId62"/>
    <p:sldId id="671" r:id="rId63"/>
    <p:sldId id="672" r:id="rId64"/>
    <p:sldId id="673" r:id="rId65"/>
    <p:sldId id="674" r:id="rId66"/>
    <p:sldId id="675" r:id="rId67"/>
    <p:sldId id="676" r:id="rId68"/>
    <p:sldId id="677" r:id="rId69"/>
    <p:sldId id="679" r:id="rId70"/>
    <p:sldId id="680" r:id="rId71"/>
    <p:sldId id="681" r:id="rId72"/>
    <p:sldId id="682"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a:srgbClr val="69E481"/>
    <a:srgbClr val="9EE4AA"/>
    <a:srgbClr val="FFF558"/>
    <a:srgbClr val="FFFA98"/>
    <a:srgbClr val="0065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274" autoAdjust="0"/>
  </p:normalViewPr>
  <p:slideViewPr>
    <p:cSldViewPr snapToGrid="0" snapToObjects="1">
      <p:cViewPr>
        <p:scale>
          <a:sx n="75" d="100"/>
          <a:sy n="75" d="100"/>
        </p:scale>
        <p:origin x="-2256" y="-3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1" d="100"/>
          <a:sy n="81" d="100"/>
        </p:scale>
        <p:origin x="-295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E0A1EB-5CEA-8A40-9253-9C3A5BBF179B}" type="datetimeFigureOut">
              <a:rPr lang="en-US" smtClean="0"/>
              <a:t>4/8/2016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2BEB7D-AD7D-D54F-B438-79024AE72C2C}" type="slidenum">
              <a:rPr lang="en-US" smtClean="0"/>
              <a:t>‹#›</a:t>
            </a:fld>
            <a:endParaRPr lang="en-US"/>
          </a:p>
        </p:txBody>
      </p:sp>
    </p:spTree>
    <p:extLst>
      <p:ext uri="{BB962C8B-B14F-4D97-AF65-F5344CB8AC3E}">
        <p14:creationId xmlns:p14="http://schemas.microsoft.com/office/powerpoint/2010/main" val="3455662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3CB980-F879-6A44-B207-720FEEBD27C5}" type="datetimeFigureOut">
              <a:rPr lang="en-US" smtClean="0"/>
              <a:t>4/8/2016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DC419D-BAFC-ED49-978B-15129CCBC7F6}" type="slidenum">
              <a:rPr lang="en-US" smtClean="0"/>
              <a:t>‹#›</a:t>
            </a:fld>
            <a:endParaRPr lang="en-US"/>
          </a:p>
        </p:txBody>
      </p:sp>
    </p:spTree>
    <p:extLst>
      <p:ext uri="{BB962C8B-B14F-4D97-AF65-F5344CB8AC3E}">
        <p14:creationId xmlns:p14="http://schemas.microsoft.com/office/powerpoint/2010/main" val="20111854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snh.gov.uk/docs/B850237.pdf"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www.theguardian.com/lifeandstyle/2015/nov/07/welsh-rainforest-british-adventure-walking" TargetMode="External"/><Relationship Id="rId4" Type="http://schemas.openxmlformats.org/officeDocument/2006/relationships/hyperlink" Target="http://www.theguardian.com/commentisfree/2015/jul/16/britain-wild-nature-rewilding-ecosystems-heal-live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www.climatechangenews.com/2016/04/04/india-affirms-commitment-to-sign-paris-climate-accord/" TargetMode="External"/><Relationship Id="rId3" Type="http://schemas.openxmlformats.org/officeDocument/2006/relationships/hyperlink" Target="http://www.businessgreen.com/bg/news/2452702/papua-new-guinea-becomes-first-country-to-file-offical-national-climate-action-plan" TargetMode="External"/><Relationship Id="rId7" Type="http://schemas.openxmlformats.org/officeDocument/2006/relationships/hyperlink" Target="http://newsroom.unfccc.int/paris-agreement/plant-a-tree-on-april-22-celebrating-signing-of-the-paris-agreement/"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businessgreen.com/bg/interview/2413975/christiana-figueres-why-business-matters-at-cop" TargetMode="External"/><Relationship Id="rId5" Type="http://schemas.openxmlformats.org/officeDocument/2006/relationships/hyperlink" Target="http://www.businessgreen.com/bg/news/2427606/two-thirds-of-people-want-legally-binding-climate-deal" TargetMode="External"/><Relationship Id="rId4" Type="http://schemas.openxmlformats.org/officeDocument/2006/relationships/hyperlink" Target="http://www.businessgreen.com/bg/news/2447827/christiana-figueres-to-step-down-from-un-climate-role-in-july" TargetMode="External"/><Relationship Id="rId9" Type="http://schemas.openxmlformats.org/officeDocument/2006/relationships/hyperlink" Target="http://www.climatechangenews.com/2016/04/01/uns-paris-climate-deal-could-enter-into-force-this-year/"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wandletrust.org/"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www.climatechangenews.com/2016/04/04/india-affirms-commitment-to-sign-paris-climate-accord/" TargetMode="External"/><Relationship Id="rId3" Type="http://schemas.openxmlformats.org/officeDocument/2006/relationships/hyperlink" Target="http://www.businessgreen.com/bg/news/2452702/papua-new-guinea-becomes-first-country-to-file-offical-national-climate-action-plan" TargetMode="External"/><Relationship Id="rId7" Type="http://schemas.openxmlformats.org/officeDocument/2006/relationships/hyperlink" Target="http://newsroom.unfccc.int/paris-agreement/plant-a-tree-on-april-22-celebrating-signing-of-the-paris-agreement/"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businessgreen.com/bg/interview/2413975/christiana-figueres-why-business-matters-at-cop" TargetMode="External"/><Relationship Id="rId5" Type="http://schemas.openxmlformats.org/officeDocument/2006/relationships/hyperlink" Target="http://www.businessgreen.com/bg/news/2427606/two-thirds-of-people-want-legally-binding-climate-deal" TargetMode="External"/><Relationship Id="rId4" Type="http://schemas.openxmlformats.org/officeDocument/2006/relationships/hyperlink" Target="http://www.businessgreen.com/bg/news/2447827/christiana-figueres-to-step-down-from-un-climate-role-in-july" TargetMode="External"/><Relationship Id="rId9" Type="http://schemas.openxmlformats.org/officeDocument/2006/relationships/hyperlink" Target="http://www.climatechangenews.com/2016/04/01/uns-paris-climate-deal-could-enter-into-force-this-year/"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1</a:t>
            </a:fld>
            <a:endParaRPr lang="en-US" dirty="0"/>
          </a:p>
        </p:txBody>
      </p:sp>
    </p:spTree>
    <p:extLst>
      <p:ext uri="{BB962C8B-B14F-4D97-AF65-F5344CB8AC3E}">
        <p14:creationId xmlns:p14="http://schemas.microsoft.com/office/powerpoint/2010/main" val="287262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cap="all" dirty="0"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n all the debates about how to protect against floods from intense rain, very little is heard about Britain’s rainforests. These are the closest thing we’ve got to tropical rainforests – woodlands drenched in rain, thick with humid air and criss-crossed with gurgling streams and waterfalls, yet all in a mild climate.</a:t>
            </a:r>
          </a:p>
          <a:p>
            <a:r>
              <a:rPr lang="en-GB" sz="1200" kern="1200" dirty="0" smtClean="0">
                <a:solidFill>
                  <a:schemeClr val="tx1"/>
                </a:solidFill>
                <a:effectLst/>
                <a:latin typeface="+mn-lt"/>
                <a:ea typeface="+mn-ea"/>
                <a:cs typeface="+mn-cs"/>
              </a:rPr>
              <a:t>These woodlands are invaluable for protecting against flooding; they act like sponges, soaking up the heavy rain.</a:t>
            </a:r>
          </a:p>
          <a:p>
            <a:r>
              <a:rPr lang="en-GB" sz="1200" kern="1200" dirty="0" smtClean="0">
                <a:solidFill>
                  <a:schemeClr val="tx1"/>
                </a:solidFill>
                <a:effectLst/>
                <a:latin typeface="+mn-lt"/>
                <a:ea typeface="+mn-ea"/>
                <a:cs typeface="+mn-cs"/>
              </a:rPr>
              <a:t>Britain’s rainforests are also precious relics of once great swathes of </a:t>
            </a:r>
            <a:r>
              <a:rPr lang="en-GB" sz="1200" u="sng" kern="1200" dirty="0" smtClean="0">
                <a:solidFill>
                  <a:schemeClr val="tx1"/>
                </a:solidFill>
                <a:effectLst/>
                <a:latin typeface="+mn-lt"/>
                <a:ea typeface="+mn-ea"/>
                <a:cs typeface="+mn-cs"/>
                <a:hlinkClick r:id="rId3"/>
              </a:rPr>
              <a:t>forest strung out along the Atlantic coastline</a:t>
            </a:r>
            <a:r>
              <a:rPr lang="en-GB" sz="1200" kern="1200" dirty="0" smtClean="0">
                <a:solidFill>
                  <a:schemeClr val="tx1"/>
                </a:solidFill>
                <a:effectLst/>
                <a:latin typeface="+mn-lt"/>
                <a:ea typeface="+mn-ea"/>
                <a:cs typeface="+mn-cs"/>
              </a:rPr>
              <a:t> dating to the last ice age, about 10,000 years ago. They now </a:t>
            </a:r>
            <a:r>
              <a:rPr lang="en-GB" sz="1200" u="sng" kern="1200" dirty="0" smtClean="0">
                <a:solidFill>
                  <a:schemeClr val="tx1"/>
                </a:solidFill>
                <a:effectLst/>
                <a:latin typeface="+mn-lt"/>
                <a:ea typeface="+mn-ea"/>
                <a:cs typeface="+mn-cs"/>
                <a:hlinkClick r:id="rId4"/>
              </a:rPr>
              <a:t>survive</a:t>
            </a:r>
            <a:r>
              <a:rPr lang="en-GB" sz="1200" kern="1200" dirty="0" smtClean="0">
                <a:solidFill>
                  <a:schemeClr val="tx1"/>
                </a:solidFill>
                <a:effectLst/>
                <a:latin typeface="+mn-lt"/>
                <a:ea typeface="+mn-ea"/>
                <a:cs typeface="+mn-cs"/>
              </a:rPr>
              <a:t> in isolated parts of western Scotland, the Lake District, </a:t>
            </a:r>
            <a:r>
              <a:rPr lang="en-GB" sz="1200" u="sng" kern="1200" dirty="0" smtClean="0">
                <a:solidFill>
                  <a:schemeClr val="tx1"/>
                </a:solidFill>
                <a:effectLst/>
                <a:latin typeface="+mn-lt"/>
                <a:ea typeface="+mn-ea"/>
                <a:cs typeface="+mn-cs"/>
                <a:hlinkClick r:id="rId5"/>
              </a:rPr>
              <a:t>Wales</a:t>
            </a:r>
            <a:r>
              <a:rPr lang="en-GB" sz="1200" kern="1200" dirty="0" smtClean="0">
                <a:solidFill>
                  <a:schemeClr val="tx1"/>
                </a:solidFill>
                <a:effectLst/>
                <a:latin typeface="+mn-lt"/>
                <a:ea typeface="+mn-ea"/>
                <a:cs typeface="+mn-cs"/>
              </a:rPr>
              <a:t>, and West Country, where mild Atlantic winds unleash big rainfalls.</a:t>
            </a:r>
          </a:p>
          <a:p>
            <a:r>
              <a:rPr lang="en-GB" sz="1200" kern="1200" dirty="0" smtClean="0">
                <a:solidFill>
                  <a:schemeClr val="tx1"/>
                </a:solidFill>
                <a:effectLst/>
                <a:latin typeface="+mn-lt"/>
                <a:ea typeface="+mn-ea"/>
                <a:cs typeface="+mn-cs"/>
              </a:rPr>
              <a:t>These are magical places that have the feel of Tolkien about them; gnarled old trees and big boulders draped in shaggy green carpets of ferns, mosses, lichens and liver </a:t>
            </a:r>
            <a:r>
              <a:rPr lang="en-GB" sz="1200" kern="1200" dirty="0" err="1" smtClean="0">
                <a:solidFill>
                  <a:schemeClr val="tx1"/>
                </a:solidFill>
                <a:effectLst/>
                <a:latin typeface="+mn-lt"/>
                <a:ea typeface="+mn-ea"/>
                <a:cs typeface="+mn-cs"/>
              </a:rPr>
              <a:t>worts</a:t>
            </a:r>
            <a:r>
              <a:rPr lang="en-GB" sz="1200" kern="1200" dirty="0" smtClean="0">
                <a:solidFill>
                  <a:schemeClr val="tx1"/>
                </a:solidFill>
                <a:effectLst/>
                <a:latin typeface="+mn-lt"/>
                <a:ea typeface="+mn-ea"/>
                <a:cs typeface="+mn-cs"/>
              </a:rPr>
              <a:t>. Many of these plants, such as the filmy ferns with translucent fronds one cell thick that can only survive in constant humidity, are extremely rare.</a:t>
            </a:r>
          </a:p>
          <a:p>
            <a:r>
              <a:rPr lang="en-GB" sz="1200" kern="1200" dirty="0" smtClean="0">
                <a:solidFill>
                  <a:schemeClr val="tx1"/>
                </a:solidFill>
                <a:effectLst/>
                <a:latin typeface="+mn-lt"/>
                <a:ea typeface="+mn-ea"/>
                <a:cs typeface="+mn-cs"/>
              </a:rPr>
              <a:t>And because the Atlantic air is clean it nurtures extraordinary lichens with names to match their bizarre looks – </a:t>
            </a:r>
            <a:r>
              <a:rPr lang="en-GB" sz="1200" kern="1200" dirty="0" err="1" smtClean="0">
                <a:solidFill>
                  <a:schemeClr val="tx1"/>
                </a:solidFill>
                <a:effectLst/>
                <a:latin typeface="+mn-lt"/>
                <a:ea typeface="+mn-ea"/>
                <a:cs typeface="+mn-cs"/>
              </a:rPr>
              <a:t>smokey</a:t>
            </a:r>
            <a:r>
              <a:rPr lang="en-GB" sz="1200" kern="1200" dirty="0" smtClean="0">
                <a:solidFill>
                  <a:schemeClr val="tx1"/>
                </a:solidFill>
                <a:effectLst/>
                <a:latin typeface="+mn-lt"/>
                <a:ea typeface="+mn-ea"/>
                <a:cs typeface="+mn-cs"/>
              </a:rPr>
              <a:t> Joe, octopus suckers, black-eyed Susan, blackberries in custard.</a:t>
            </a:r>
          </a:p>
          <a:p>
            <a:r>
              <a:rPr lang="en-GB" sz="1200" kern="1200" dirty="0" smtClean="0">
                <a:solidFill>
                  <a:schemeClr val="tx1"/>
                </a:solidFill>
                <a:effectLst/>
                <a:latin typeface="+mn-lt"/>
                <a:ea typeface="+mn-ea"/>
                <a:cs typeface="+mn-cs"/>
              </a:rPr>
              <a:t>These rainforests largely survive in steep </a:t>
            </a:r>
            <a:r>
              <a:rPr lang="en-GB" sz="1200" kern="1200" dirty="0" err="1" smtClean="0">
                <a:solidFill>
                  <a:schemeClr val="tx1"/>
                </a:solidFill>
                <a:effectLst/>
                <a:latin typeface="+mn-lt"/>
                <a:ea typeface="+mn-ea"/>
                <a:cs typeface="+mn-cs"/>
              </a:rPr>
              <a:t>gulleys</a:t>
            </a:r>
            <a:r>
              <a:rPr lang="en-GB" sz="1200" kern="1200" dirty="0" smtClean="0">
                <a:solidFill>
                  <a:schemeClr val="tx1"/>
                </a:solidFill>
                <a:effectLst/>
                <a:latin typeface="+mn-lt"/>
                <a:ea typeface="+mn-ea"/>
                <a:cs typeface="+mn-cs"/>
              </a:rPr>
              <a:t>, slopes and other remote refuges, where they’ve managed to cling on against the ravages of modern life. They need protecting from threats like clumps of rhododendrons, which can smother vegetation. And they are internationally important. Only a few other places in the world have temperate rainforests – woodlands covering less area and getting far less attention than their tropical counterparts.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10</a:t>
            </a:fld>
            <a:endParaRPr lang="en-US"/>
          </a:p>
        </p:txBody>
      </p:sp>
    </p:spTree>
    <p:extLst>
      <p:ext uri="{BB962C8B-B14F-4D97-AF65-F5344CB8AC3E}">
        <p14:creationId xmlns:p14="http://schemas.microsoft.com/office/powerpoint/2010/main" val="1767216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11</a:t>
            </a:fld>
            <a:endParaRPr lang="en-US"/>
          </a:p>
        </p:txBody>
      </p:sp>
    </p:spTree>
    <p:extLst>
      <p:ext uri="{BB962C8B-B14F-4D97-AF65-F5344CB8AC3E}">
        <p14:creationId xmlns:p14="http://schemas.microsoft.com/office/powerpoint/2010/main" val="3989901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12</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13</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14</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15</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International body teams up with Earth Day in bid to plant nearly eight billion trees by 2020</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UNFCCC has called on people to show their support for the signing of the Paris Agreement later this month by planting, sketching, photographing, or even hugging a tree.</a:t>
            </a:r>
          </a:p>
          <a:p>
            <a:r>
              <a:rPr lang="en-GB" sz="1200" kern="1200" dirty="0" smtClean="0">
                <a:solidFill>
                  <a:schemeClr val="tx1"/>
                </a:solidFill>
                <a:effectLst/>
                <a:latin typeface="+mn-lt"/>
                <a:ea typeface="+mn-ea"/>
                <a:cs typeface="+mn-cs"/>
              </a:rPr>
              <a:t>The international body is seeking to highlight the signing of the landmark climate deal through a global social media campaign. It is making the unusual request alongside the organisers of Earth Day, an annual event which takes place on 22 April - a date which this year coincides with the signing ceremony for the Paris Agreement in New York.</a:t>
            </a:r>
          </a:p>
          <a:p>
            <a:r>
              <a:rPr lang="en-GB" sz="1200" kern="1200" cap="all" dirty="0" smtClean="0">
                <a:solidFill>
                  <a:schemeClr val="tx1"/>
                </a:solidFill>
                <a:effectLst/>
                <a:latin typeface="+mn-lt"/>
                <a:ea typeface="+mn-ea"/>
                <a:cs typeface="+mn-cs"/>
              </a:rPr>
              <a:t>RELATED ARTICLES</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hlinkClick r:id="rId3" tooltip="Papua New Guinea becomes first country to file offical national climate action plan"/>
              </a:rPr>
              <a:t>Papua New Guinea becomes first country to file offical national climate action plan</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hlinkClick r:id="rId4" tooltip="Christiana Figueres to step down from UN climate role in July"/>
              </a:rPr>
              <a:t>Christiana Figueres to step down from UN climate role in July</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hlinkClick r:id="rId5" tooltip="Two-thirds of people want legally-binding climate deal"/>
              </a:rPr>
              <a:t>Two-thirds of people want legally-binding climate deal</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hlinkClick r:id="rId6" tooltip="Christiana Figueres: Why business matters at COP"/>
              </a:rPr>
              <a:t>Christiana Figueres: Why business matters at COP</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Earth Day has chosen trees as its theme for 2016 in order to highlight their important role in maintaining climate stability.</a:t>
            </a:r>
          </a:p>
          <a:p>
            <a:r>
              <a:rPr lang="en-GB" sz="1200" kern="1200" dirty="0" smtClean="0">
                <a:solidFill>
                  <a:schemeClr val="tx1"/>
                </a:solidFill>
                <a:effectLst/>
                <a:latin typeface="+mn-lt"/>
                <a:ea typeface="+mn-ea"/>
                <a:cs typeface="+mn-cs"/>
              </a:rPr>
              <a:t>The groups said they are asking people to participate in order to highlight to governments the high levels of public support for the global deal, which aims to limit temperature increases to well below 2C and deliver a net zero emission economy this century.</a:t>
            </a:r>
          </a:p>
          <a:p>
            <a:r>
              <a:rPr lang="en-GB" sz="1200" kern="1200" dirty="0" smtClean="0">
                <a:solidFill>
                  <a:schemeClr val="tx1"/>
                </a:solidFill>
                <a:effectLst/>
                <a:latin typeface="+mn-lt"/>
                <a:ea typeface="+mn-ea"/>
                <a:cs typeface="+mn-cs"/>
              </a:rPr>
              <a:t>The new campaign is also hoping to make a practical difference to local environments by encouraging individuals, businesses, and governments to plant nearly eight billion extra trees by 2020.</a:t>
            </a:r>
          </a:p>
          <a:p>
            <a:r>
              <a:rPr lang="en-GB" sz="1200" kern="1200" dirty="0" smtClean="0">
                <a:solidFill>
                  <a:schemeClr val="tx1"/>
                </a:solidFill>
                <a:effectLst/>
                <a:latin typeface="+mn-lt"/>
                <a:ea typeface="+mn-ea"/>
                <a:cs typeface="+mn-cs"/>
              </a:rPr>
              <a:t>Christiana </a:t>
            </a:r>
            <a:r>
              <a:rPr lang="en-GB" sz="1200" kern="1200" dirty="0" err="1" smtClean="0">
                <a:solidFill>
                  <a:schemeClr val="tx1"/>
                </a:solidFill>
                <a:effectLst/>
                <a:latin typeface="+mn-lt"/>
                <a:ea typeface="+mn-ea"/>
                <a:cs typeface="+mn-cs"/>
              </a:rPr>
              <a:t>Figueres</a:t>
            </a:r>
            <a:r>
              <a:rPr lang="en-GB" sz="1200" kern="1200" dirty="0" smtClean="0">
                <a:solidFill>
                  <a:schemeClr val="tx1"/>
                </a:solidFill>
                <a:effectLst/>
                <a:latin typeface="+mn-lt"/>
                <a:ea typeface="+mn-ea"/>
                <a:cs typeface="+mn-cs"/>
              </a:rPr>
              <a:t>, executive secretary of the UNFCCC, launched the campaign by hugging a </a:t>
            </a:r>
            <a:r>
              <a:rPr lang="en-GB" sz="1200" kern="1200" dirty="0" err="1" smtClean="0">
                <a:solidFill>
                  <a:schemeClr val="tx1"/>
                </a:solidFill>
                <a:effectLst/>
                <a:latin typeface="+mn-lt"/>
                <a:ea typeface="+mn-ea"/>
                <a:cs typeface="+mn-cs"/>
              </a:rPr>
              <a:t>Poro</a:t>
            </a:r>
            <a:r>
              <a:rPr lang="en-GB" sz="1200" kern="1200" dirty="0" smtClean="0">
                <a:solidFill>
                  <a:schemeClr val="tx1"/>
                </a:solidFill>
                <a:effectLst/>
                <a:latin typeface="+mn-lt"/>
                <a:ea typeface="+mn-ea"/>
                <a:cs typeface="+mn-cs"/>
              </a:rPr>
              <a:t> tree in her native Costa Rica.</a:t>
            </a:r>
          </a:p>
          <a:p>
            <a:r>
              <a:rPr lang="en-GB" sz="1200" b="1" kern="1200" dirty="0" smtClean="0">
                <a:solidFill>
                  <a:schemeClr val="tx1"/>
                </a:solidFill>
                <a:effectLst/>
                <a:latin typeface="+mn-lt"/>
                <a:ea typeface="+mn-ea"/>
                <a:cs typeface="+mn-cs"/>
                <a:hlinkClick r:id="rId7" tooltip="Plant a Tree to Mark April 22 Signing of the Paris Agreement"/>
              </a:rPr>
              <a:t>She said</a:t>
            </a:r>
            <a:r>
              <a:rPr lang="en-GB" sz="1200" kern="1200" dirty="0" smtClean="0">
                <a:solidFill>
                  <a:schemeClr val="tx1"/>
                </a:solidFill>
                <a:effectLst/>
                <a:latin typeface="+mn-lt"/>
                <a:ea typeface="+mn-ea"/>
                <a:cs typeface="+mn-cs"/>
              </a:rPr>
              <a:t> planting, hugging or sketching a tree would be "an expression of solidarity, love and hope".</a:t>
            </a:r>
          </a:p>
          <a:p>
            <a:r>
              <a:rPr lang="en-GB" sz="1200" kern="1200" dirty="0" smtClean="0">
                <a:solidFill>
                  <a:schemeClr val="tx1"/>
                </a:solidFill>
                <a:effectLst/>
                <a:latin typeface="+mn-lt"/>
                <a:ea typeface="+mn-ea"/>
                <a:cs typeface="+mn-cs"/>
              </a:rPr>
              <a:t>"The Paris Agreement, if fully implemented, offers a prospect of a far better world for billions of people," she said. "Conserving, restoring and extending the Earth's natural or nature-based infrastructure including forests will be a big part of its long term success and long term goal."</a:t>
            </a:r>
          </a:p>
          <a:p>
            <a:r>
              <a:rPr lang="en-GB" sz="1200" kern="1200" dirty="0" smtClean="0">
                <a:solidFill>
                  <a:schemeClr val="tx1"/>
                </a:solidFill>
                <a:effectLst/>
                <a:latin typeface="+mn-lt"/>
                <a:ea typeface="+mn-ea"/>
                <a:cs typeface="+mn-cs"/>
              </a:rPr>
              <a:t>Over 100 countries have now said they intend to sign the Paris Agreement at the UN ceremony in New York later month, with India the </a:t>
            </a:r>
            <a:r>
              <a:rPr lang="en-GB" sz="1200" b="1" kern="1200" dirty="0" smtClean="0">
                <a:solidFill>
                  <a:schemeClr val="tx1"/>
                </a:solidFill>
                <a:effectLst/>
                <a:latin typeface="+mn-lt"/>
                <a:ea typeface="+mn-ea"/>
                <a:cs typeface="+mn-cs"/>
                <a:hlinkClick r:id="rId8" tooltip="India affirms commitment to sign Paris climate accord"/>
              </a:rPr>
              <a:t>latest major emitter</a:t>
            </a:r>
            <a:r>
              <a:rPr lang="en-GB" sz="1200" kern="1200" dirty="0" smtClean="0">
                <a:solidFill>
                  <a:schemeClr val="tx1"/>
                </a:solidFill>
                <a:effectLst/>
                <a:latin typeface="+mn-lt"/>
                <a:ea typeface="+mn-ea"/>
                <a:cs typeface="+mn-cs"/>
              </a:rPr>
              <a:t> to endorse the deal. The US, China and the EU have also already signalled they will sign up, meaning countries responsible for at least 61 per cent of all emissions have now pledged to sign the Agreement.</a:t>
            </a:r>
          </a:p>
          <a:p>
            <a:r>
              <a:rPr lang="en-GB" sz="1200" kern="1200" dirty="0" smtClean="0">
                <a:solidFill>
                  <a:schemeClr val="tx1"/>
                </a:solidFill>
                <a:effectLst/>
                <a:latin typeface="+mn-lt"/>
                <a:ea typeface="+mn-ea"/>
                <a:cs typeface="+mn-cs"/>
              </a:rPr>
              <a:t>Given states have agreed the deal will enter into force 30 days after at least 55 countries, representing at least 55 per cent of global emissions, ratify it, </a:t>
            </a:r>
            <a:r>
              <a:rPr lang="en-GB" sz="1200" kern="1200" dirty="0" err="1" smtClean="0">
                <a:solidFill>
                  <a:schemeClr val="tx1"/>
                </a:solidFill>
                <a:effectLst/>
                <a:latin typeface="+mn-lt"/>
                <a:ea typeface="+mn-ea"/>
                <a:cs typeface="+mn-cs"/>
              </a:rPr>
              <a:t>one</a:t>
            </a:r>
            <a:r>
              <a:rPr lang="en-GB" sz="1200" b="1" kern="1200" dirty="0" err="1" smtClean="0">
                <a:solidFill>
                  <a:schemeClr val="tx1"/>
                </a:solidFill>
                <a:effectLst/>
                <a:latin typeface="+mn-lt"/>
                <a:ea typeface="+mn-ea"/>
                <a:cs typeface="+mn-cs"/>
                <a:hlinkClick r:id="rId9" tooltip="UN’s Paris climate deal could enter into force this year"/>
              </a:rPr>
              <a:t>recent</a:t>
            </a:r>
            <a:r>
              <a:rPr lang="en-GB" sz="1200" b="1" kern="1200" dirty="0" smtClean="0">
                <a:solidFill>
                  <a:schemeClr val="tx1"/>
                </a:solidFill>
                <a:effectLst/>
                <a:latin typeface="+mn-lt"/>
                <a:ea typeface="+mn-ea"/>
                <a:cs typeface="+mn-cs"/>
                <a:hlinkClick r:id="rId9" tooltip="UN’s Paris climate deal could enter into force this year"/>
              </a:rPr>
              <a:t> analysis</a:t>
            </a:r>
            <a:r>
              <a:rPr lang="en-GB" sz="1200" kern="1200" dirty="0" smtClean="0">
                <a:solidFill>
                  <a:schemeClr val="tx1"/>
                </a:solidFill>
                <a:effectLst/>
                <a:latin typeface="+mn-lt"/>
                <a:ea typeface="+mn-ea"/>
                <a:cs typeface="+mn-cs"/>
              </a:rPr>
              <a:t> from former Marshall Islands adviser Michael Dobson indicated the Paris climate deal could yet enter into force this year - far earlier than many observers expected.</a:t>
            </a:r>
          </a:p>
          <a:p>
            <a:r>
              <a:rPr lang="en-GB" sz="1200" kern="1200" dirty="0" smtClean="0">
                <a:solidFill>
                  <a:schemeClr val="tx1"/>
                </a:solidFill>
                <a:effectLst/>
                <a:latin typeface="+mn-lt"/>
                <a:ea typeface="+mn-ea"/>
                <a:cs typeface="+mn-cs"/>
              </a:rPr>
              <a:t>However, as the time taken for governments to ratify international agreements can often take years, the path to full ratification of the Treaty could stretch into 2017.</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2</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3</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4</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5</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dirty="0" smtClean="0">
                <a:solidFill>
                  <a:schemeClr val="tx1"/>
                </a:solidFill>
                <a:effectLst/>
                <a:latin typeface="+mn-lt"/>
                <a:ea typeface="+mn-ea"/>
                <a:cs typeface="+mn-cs"/>
              </a:rPr>
              <a:t>In 1805, the river </a:t>
            </a:r>
            <a:r>
              <a:rPr lang="en-GB" sz="1200" kern="1200" dirty="0" err="1" smtClean="0">
                <a:solidFill>
                  <a:schemeClr val="tx1"/>
                </a:solidFill>
                <a:effectLst/>
                <a:latin typeface="+mn-lt"/>
                <a:ea typeface="+mn-ea"/>
                <a:cs typeface="+mn-cs"/>
              </a:rPr>
              <a:t>Wandle</a:t>
            </a:r>
            <a:r>
              <a:rPr lang="en-GB" sz="1200" kern="1200" dirty="0" smtClean="0">
                <a:solidFill>
                  <a:schemeClr val="tx1"/>
                </a:solidFill>
                <a:effectLst/>
                <a:latin typeface="+mn-lt"/>
                <a:ea typeface="+mn-ea"/>
                <a:cs typeface="+mn-cs"/>
              </a:rPr>
              <a:t>, which flows through south London, was described as “the hardest worked river for its size in the world.” It was an urban sewer, poisoned by bleach and dyes from the 90 mills along its length. It was later straightened and canalised to speed water away from homes and businesses.</a:t>
            </a:r>
          </a:p>
          <a:p>
            <a:pPr fontAlgn="base"/>
            <a:r>
              <a:rPr lang="en-GB" sz="1200" kern="1200" dirty="0" smtClean="0">
                <a:solidFill>
                  <a:schemeClr val="tx1"/>
                </a:solidFill>
                <a:effectLst/>
                <a:latin typeface="+mn-lt"/>
                <a:ea typeface="+mn-ea"/>
                <a:cs typeface="+mn-cs"/>
              </a:rPr>
              <a:t>Find out more about the </a:t>
            </a:r>
            <a:r>
              <a:rPr lang="en-GB" sz="1200" kern="1200" dirty="0" err="1" smtClean="0">
                <a:solidFill>
                  <a:schemeClr val="tx1"/>
                </a:solidFill>
                <a:effectLst/>
                <a:latin typeface="+mn-lt"/>
                <a:ea typeface="+mn-ea"/>
                <a:cs typeface="+mn-cs"/>
              </a:rPr>
              <a:t>Wandle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Trust</a:t>
            </a:r>
            <a:r>
              <a:rPr lang="en-GB" sz="1200" u="none" strike="noStrike" kern="1200" dirty="0" err="1" smtClean="0">
                <a:solidFill>
                  <a:schemeClr val="tx1"/>
                </a:solidFill>
                <a:effectLst/>
                <a:latin typeface="+mn-lt"/>
                <a:ea typeface="+mn-ea"/>
                <a:cs typeface="+mn-cs"/>
                <a:hlinkClick r:id="rId3"/>
              </a:rPr>
              <a:t>Visit</a:t>
            </a:r>
            <a:r>
              <a:rPr lang="en-GB" sz="1200" u="none" strike="noStrike" kern="1200" dirty="0" smtClean="0">
                <a:solidFill>
                  <a:schemeClr val="tx1"/>
                </a:solidFill>
                <a:effectLst/>
                <a:latin typeface="+mn-lt"/>
                <a:ea typeface="+mn-ea"/>
                <a:cs typeface="+mn-cs"/>
                <a:hlinkClick r:id="rId3"/>
              </a:rPr>
              <a:t> website</a:t>
            </a:r>
            <a:endParaRPr lang="en-GB" sz="1200" kern="1200" dirty="0" smtClean="0">
              <a:solidFill>
                <a:schemeClr val="tx1"/>
              </a:solidFill>
              <a:effectLst/>
              <a:latin typeface="+mn-lt"/>
              <a:ea typeface="+mn-ea"/>
              <a:cs typeface="+mn-cs"/>
            </a:endParaRPr>
          </a:p>
          <a:p>
            <a:pPr fontAlgn="base"/>
            <a:r>
              <a:rPr lang="en-GB" sz="1200" kern="1200" dirty="0" smtClean="0">
                <a:solidFill>
                  <a:schemeClr val="tx1"/>
                </a:solidFill>
                <a:effectLst/>
                <a:latin typeface="+mn-lt"/>
                <a:ea typeface="+mn-ea"/>
                <a:cs typeface="+mn-cs"/>
              </a:rPr>
              <a:t>But in this urban </a:t>
            </a:r>
            <a:r>
              <a:rPr lang="en-GB" sz="1200" kern="1200" dirty="0" err="1" smtClean="0">
                <a:solidFill>
                  <a:schemeClr val="tx1"/>
                </a:solidFill>
                <a:effectLst/>
                <a:latin typeface="+mn-lt"/>
                <a:ea typeface="+mn-ea"/>
                <a:cs typeface="+mn-cs"/>
              </a:rPr>
              <a:t>rewilding</a:t>
            </a:r>
            <a:r>
              <a:rPr lang="en-GB" sz="1200" kern="1200" dirty="0" smtClean="0">
                <a:solidFill>
                  <a:schemeClr val="tx1"/>
                </a:solidFill>
                <a:effectLst/>
                <a:latin typeface="+mn-lt"/>
                <a:ea typeface="+mn-ea"/>
                <a:cs typeface="+mn-cs"/>
              </a:rPr>
              <a:t> project, the </a:t>
            </a:r>
            <a:r>
              <a:rPr lang="en-GB" sz="1200" kern="1200" dirty="0" err="1" smtClean="0">
                <a:solidFill>
                  <a:schemeClr val="tx1"/>
                </a:solidFill>
                <a:effectLst/>
                <a:latin typeface="+mn-lt"/>
                <a:ea typeface="+mn-ea"/>
                <a:cs typeface="+mn-cs"/>
              </a:rPr>
              <a:t>Wandle</a:t>
            </a:r>
            <a:r>
              <a:rPr lang="en-GB" sz="1200" kern="1200" dirty="0" smtClean="0">
                <a:solidFill>
                  <a:schemeClr val="tx1"/>
                </a:solidFill>
                <a:effectLst/>
                <a:latin typeface="+mn-lt"/>
                <a:ea typeface="+mn-ea"/>
                <a:cs typeface="+mn-cs"/>
              </a:rPr>
              <a:t> Trust is restoring the river to its former glory as a beautiful chalk stream. Almost all the world’s chalk streams are found in England. They are rare and threatened habitats.</a:t>
            </a:r>
          </a:p>
          <a:p>
            <a:pPr fontAlgn="base"/>
            <a:r>
              <a:rPr lang="en-GB" sz="1200" kern="1200" dirty="0" smtClean="0">
                <a:solidFill>
                  <a:schemeClr val="tx1"/>
                </a:solidFill>
                <a:effectLst/>
                <a:latin typeface="+mn-lt"/>
                <a:ea typeface="+mn-ea"/>
                <a:cs typeface="+mn-cs"/>
              </a:rPr>
              <a:t>The Trust has been putting back features that harboured life in the river, which had been pulled out by overzealous engineers. It runs community </a:t>
            </a:r>
            <a:r>
              <a:rPr lang="en-GB" sz="1200" kern="1200" dirty="0" err="1" smtClean="0">
                <a:solidFill>
                  <a:schemeClr val="tx1"/>
                </a:solidFill>
                <a:effectLst/>
                <a:latin typeface="+mn-lt"/>
                <a:ea typeface="+mn-ea"/>
                <a:cs typeface="+mn-cs"/>
              </a:rPr>
              <a:t>cleanups</a:t>
            </a:r>
            <a:r>
              <a:rPr lang="en-GB" sz="1200" kern="1200" dirty="0" smtClean="0">
                <a:solidFill>
                  <a:schemeClr val="tx1"/>
                </a:solidFill>
                <a:effectLst/>
                <a:latin typeface="+mn-lt"/>
                <a:ea typeface="+mn-ea"/>
                <a:cs typeface="+mn-cs"/>
              </a:rPr>
              <a:t> every month, enlisting local people to remove the junk dumped in the water. It has been creating passages through the weirs to enable eels to migrate upstream. Children in local schools have been raising trout to restock the river.</a:t>
            </a:r>
          </a:p>
          <a:p>
            <a:pPr fontAlgn="base"/>
            <a:r>
              <a:rPr lang="en-GB" sz="1200" kern="1200" dirty="0" smtClean="0">
                <a:solidFill>
                  <a:schemeClr val="tx1"/>
                </a:solidFill>
                <a:effectLst/>
                <a:latin typeface="+mn-lt"/>
                <a:ea typeface="+mn-ea"/>
                <a:cs typeface="+mn-cs"/>
              </a:rPr>
              <a:t>The children’s involvement has encouraged them to see the </a:t>
            </a:r>
            <a:r>
              <a:rPr lang="en-GB" sz="1200" kern="1200" dirty="0" err="1" smtClean="0">
                <a:solidFill>
                  <a:schemeClr val="tx1"/>
                </a:solidFill>
                <a:effectLst/>
                <a:latin typeface="+mn-lt"/>
                <a:ea typeface="+mn-ea"/>
                <a:cs typeface="+mn-cs"/>
              </a:rPr>
              <a:t>Wandle</a:t>
            </a:r>
            <a:r>
              <a:rPr lang="en-GB" sz="1200" kern="1200" dirty="0" smtClean="0">
                <a:solidFill>
                  <a:schemeClr val="tx1"/>
                </a:solidFill>
                <a:effectLst/>
                <a:latin typeface="+mn-lt"/>
                <a:ea typeface="+mn-ea"/>
                <a:cs typeface="+mn-cs"/>
              </a:rPr>
              <a:t> as part of their landscape and to start playing in it once more. The project is </a:t>
            </a:r>
            <a:r>
              <a:rPr lang="en-GB" sz="1200" kern="1200" dirty="0" err="1" smtClean="0">
                <a:solidFill>
                  <a:schemeClr val="tx1"/>
                </a:solidFill>
                <a:effectLst/>
                <a:latin typeface="+mn-lt"/>
                <a:ea typeface="+mn-ea"/>
                <a:cs typeface="+mn-cs"/>
              </a:rPr>
              <a:t>rewilding</a:t>
            </a:r>
            <a:r>
              <a:rPr lang="en-GB" sz="1200" kern="1200" dirty="0" smtClean="0">
                <a:solidFill>
                  <a:schemeClr val="tx1"/>
                </a:solidFill>
                <a:effectLst/>
                <a:latin typeface="+mn-lt"/>
                <a:ea typeface="+mn-ea"/>
                <a:cs typeface="+mn-cs"/>
              </a:rPr>
              <a:t> children as well as the natural world. And it provides a valuable wildlife corridor right into the heart of the city.</a:t>
            </a:r>
          </a:p>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River </a:t>
            </a:r>
            <a:r>
              <a:rPr lang="en-US" dirty="0" err="1" smtClean="0"/>
              <a:t>Quaggy</a:t>
            </a:r>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6</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9899011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701201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7</a:t>
            </a:fld>
            <a:endParaRPr lang="en-US"/>
          </a:p>
        </p:txBody>
      </p:sp>
    </p:spTree>
    <p:extLst>
      <p:ext uri="{BB962C8B-B14F-4D97-AF65-F5344CB8AC3E}">
        <p14:creationId xmlns:p14="http://schemas.microsoft.com/office/powerpoint/2010/main" val="1701201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want you to imagine a time long ago, but not very far away….</a:t>
            </a:r>
          </a:p>
          <a:p>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International body teams up with Earth Day in bid to plant nearly eight billion trees by 2020</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UNFCCC has called on people to show their support for the signing of the Paris Agreement later this month by planting, sketching, photographing, or even hugging a tree.</a:t>
            </a:r>
          </a:p>
          <a:p>
            <a:r>
              <a:rPr lang="en-GB" sz="1200" kern="1200" dirty="0" smtClean="0">
                <a:solidFill>
                  <a:schemeClr val="tx1"/>
                </a:solidFill>
                <a:effectLst/>
                <a:latin typeface="+mn-lt"/>
                <a:ea typeface="+mn-ea"/>
                <a:cs typeface="+mn-cs"/>
              </a:rPr>
              <a:t>The international body is seeking to highlight the signing of the landmark climate deal through a global social media campaign. It is making the unusual request alongside the organisers of Earth Day, an annual event which takes place on 22 April - a date which this year coincides with the signing ceremony for the Paris Agreement in New York.</a:t>
            </a:r>
          </a:p>
          <a:p>
            <a:r>
              <a:rPr lang="en-GB" sz="1200" kern="1200" cap="all" dirty="0" smtClean="0">
                <a:solidFill>
                  <a:schemeClr val="tx1"/>
                </a:solidFill>
                <a:effectLst/>
                <a:latin typeface="+mn-lt"/>
                <a:ea typeface="+mn-ea"/>
                <a:cs typeface="+mn-cs"/>
              </a:rPr>
              <a:t>RELATED ARTICLES</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hlinkClick r:id="rId3" tooltip="Papua New Guinea becomes first country to file offical national climate action plan"/>
              </a:rPr>
              <a:t>Papua New Guinea becomes first country to file offical national climate action plan</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hlinkClick r:id="rId4" tooltip="Christiana Figueres to step down from UN climate role in July"/>
              </a:rPr>
              <a:t>Christiana Figueres to step down from UN climate role in July</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hlinkClick r:id="rId5" tooltip="Two-thirds of people want legally-binding climate deal"/>
              </a:rPr>
              <a:t>Two-thirds of people want legally-binding climate deal</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hlinkClick r:id="rId6" tooltip="Christiana Figueres: Why business matters at COP"/>
              </a:rPr>
              <a:t>Christiana Figueres: Why business matters at COP</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Earth Day has chosen trees as its theme for 2016 in order to highlight their important role in maintaining climate stability.</a:t>
            </a:r>
          </a:p>
          <a:p>
            <a:r>
              <a:rPr lang="en-GB" sz="1200" kern="1200" dirty="0" smtClean="0">
                <a:solidFill>
                  <a:schemeClr val="tx1"/>
                </a:solidFill>
                <a:effectLst/>
                <a:latin typeface="+mn-lt"/>
                <a:ea typeface="+mn-ea"/>
                <a:cs typeface="+mn-cs"/>
              </a:rPr>
              <a:t>The groups said they are asking people to participate in order to highlight to governments the high levels of public support for the global deal, which aims to limit temperature increases to well below 2C and deliver a net zero emission economy this century.</a:t>
            </a:r>
          </a:p>
          <a:p>
            <a:r>
              <a:rPr lang="en-GB" sz="1200" kern="1200" dirty="0" smtClean="0">
                <a:solidFill>
                  <a:schemeClr val="tx1"/>
                </a:solidFill>
                <a:effectLst/>
                <a:latin typeface="+mn-lt"/>
                <a:ea typeface="+mn-ea"/>
                <a:cs typeface="+mn-cs"/>
              </a:rPr>
              <a:t>The new campaign is also hoping to make a practical difference to local environments by encouraging individuals, businesses, and governments to plant nearly eight billion extra trees by 2020.</a:t>
            </a:r>
          </a:p>
          <a:p>
            <a:r>
              <a:rPr lang="en-GB" sz="1200" kern="1200" dirty="0" smtClean="0">
                <a:solidFill>
                  <a:schemeClr val="tx1"/>
                </a:solidFill>
                <a:effectLst/>
                <a:latin typeface="+mn-lt"/>
                <a:ea typeface="+mn-ea"/>
                <a:cs typeface="+mn-cs"/>
              </a:rPr>
              <a:t>Christiana </a:t>
            </a:r>
            <a:r>
              <a:rPr lang="en-GB" sz="1200" kern="1200" dirty="0" err="1" smtClean="0">
                <a:solidFill>
                  <a:schemeClr val="tx1"/>
                </a:solidFill>
                <a:effectLst/>
                <a:latin typeface="+mn-lt"/>
                <a:ea typeface="+mn-ea"/>
                <a:cs typeface="+mn-cs"/>
              </a:rPr>
              <a:t>Figueres</a:t>
            </a:r>
            <a:r>
              <a:rPr lang="en-GB" sz="1200" kern="1200" dirty="0" smtClean="0">
                <a:solidFill>
                  <a:schemeClr val="tx1"/>
                </a:solidFill>
                <a:effectLst/>
                <a:latin typeface="+mn-lt"/>
                <a:ea typeface="+mn-ea"/>
                <a:cs typeface="+mn-cs"/>
              </a:rPr>
              <a:t>, executive secretary of the UNFCCC, launched the campaign by hugging a </a:t>
            </a:r>
            <a:r>
              <a:rPr lang="en-GB" sz="1200" kern="1200" dirty="0" err="1" smtClean="0">
                <a:solidFill>
                  <a:schemeClr val="tx1"/>
                </a:solidFill>
                <a:effectLst/>
                <a:latin typeface="+mn-lt"/>
                <a:ea typeface="+mn-ea"/>
                <a:cs typeface="+mn-cs"/>
              </a:rPr>
              <a:t>Poro</a:t>
            </a:r>
            <a:r>
              <a:rPr lang="en-GB" sz="1200" kern="1200" dirty="0" smtClean="0">
                <a:solidFill>
                  <a:schemeClr val="tx1"/>
                </a:solidFill>
                <a:effectLst/>
                <a:latin typeface="+mn-lt"/>
                <a:ea typeface="+mn-ea"/>
                <a:cs typeface="+mn-cs"/>
              </a:rPr>
              <a:t> tree in her native Costa Rica.</a:t>
            </a:r>
          </a:p>
          <a:p>
            <a:r>
              <a:rPr lang="en-GB" sz="1200" b="1" kern="1200" dirty="0" smtClean="0">
                <a:solidFill>
                  <a:schemeClr val="tx1"/>
                </a:solidFill>
                <a:effectLst/>
                <a:latin typeface="+mn-lt"/>
                <a:ea typeface="+mn-ea"/>
                <a:cs typeface="+mn-cs"/>
                <a:hlinkClick r:id="rId7" tooltip="Plant a Tree to Mark April 22 Signing of the Paris Agreement"/>
              </a:rPr>
              <a:t>She said</a:t>
            </a:r>
            <a:r>
              <a:rPr lang="en-GB" sz="1200" kern="1200" dirty="0" smtClean="0">
                <a:solidFill>
                  <a:schemeClr val="tx1"/>
                </a:solidFill>
                <a:effectLst/>
                <a:latin typeface="+mn-lt"/>
                <a:ea typeface="+mn-ea"/>
                <a:cs typeface="+mn-cs"/>
              </a:rPr>
              <a:t> planting, hugging or sketching a tree would be "an expression of solidarity, love and hope".</a:t>
            </a:r>
          </a:p>
          <a:p>
            <a:r>
              <a:rPr lang="en-GB" sz="1200" kern="1200" dirty="0" smtClean="0">
                <a:solidFill>
                  <a:schemeClr val="tx1"/>
                </a:solidFill>
                <a:effectLst/>
                <a:latin typeface="+mn-lt"/>
                <a:ea typeface="+mn-ea"/>
                <a:cs typeface="+mn-cs"/>
              </a:rPr>
              <a:t>"The Paris Agreement, if fully implemented, offers a prospect of a far better world for billions of people," she said. "Conserving, restoring and extending the Earth's natural or nature-based infrastructure including forests will be a big part of its long term success and long term goal."</a:t>
            </a:r>
          </a:p>
          <a:p>
            <a:r>
              <a:rPr lang="en-GB" sz="1200" kern="1200" dirty="0" smtClean="0">
                <a:solidFill>
                  <a:schemeClr val="tx1"/>
                </a:solidFill>
                <a:effectLst/>
                <a:latin typeface="+mn-lt"/>
                <a:ea typeface="+mn-ea"/>
                <a:cs typeface="+mn-cs"/>
              </a:rPr>
              <a:t>Over 100 countries have now said they intend to sign the Paris Agreement at the UN ceremony in New York later month, with India the </a:t>
            </a:r>
            <a:r>
              <a:rPr lang="en-GB" sz="1200" b="1" kern="1200" dirty="0" smtClean="0">
                <a:solidFill>
                  <a:schemeClr val="tx1"/>
                </a:solidFill>
                <a:effectLst/>
                <a:latin typeface="+mn-lt"/>
                <a:ea typeface="+mn-ea"/>
                <a:cs typeface="+mn-cs"/>
                <a:hlinkClick r:id="rId8" tooltip="India affirms commitment to sign Paris climate accord"/>
              </a:rPr>
              <a:t>latest major emitter</a:t>
            </a:r>
            <a:r>
              <a:rPr lang="en-GB" sz="1200" kern="1200" dirty="0" smtClean="0">
                <a:solidFill>
                  <a:schemeClr val="tx1"/>
                </a:solidFill>
                <a:effectLst/>
                <a:latin typeface="+mn-lt"/>
                <a:ea typeface="+mn-ea"/>
                <a:cs typeface="+mn-cs"/>
              </a:rPr>
              <a:t> to endorse the deal. The US, China and the EU have also already signalled they will sign up, meaning countries responsible for at least 61 per cent of all emissions have now pledged to sign the Agreement.</a:t>
            </a:r>
          </a:p>
          <a:p>
            <a:r>
              <a:rPr lang="en-GB" sz="1200" kern="1200" dirty="0" smtClean="0">
                <a:solidFill>
                  <a:schemeClr val="tx1"/>
                </a:solidFill>
                <a:effectLst/>
                <a:latin typeface="+mn-lt"/>
                <a:ea typeface="+mn-ea"/>
                <a:cs typeface="+mn-cs"/>
              </a:rPr>
              <a:t>Given states have agreed the deal will enter into force 30 days after at least 55 countries, representing at least 55 per cent of global emissions, ratify it, </a:t>
            </a:r>
            <a:r>
              <a:rPr lang="en-GB" sz="1200" kern="1200" dirty="0" err="1" smtClean="0">
                <a:solidFill>
                  <a:schemeClr val="tx1"/>
                </a:solidFill>
                <a:effectLst/>
                <a:latin typeface="+mn-lt"/>
                <a:ea typeface="+mn-ea"/>
                <a:cs typeface="+mn-cs"/>
              </a:rPr>
              <a:t>one</a:t>
            </a:r>
            <a:r>
              <a:rPr lang="en-GB" sz="1200" b="1" kern="1200" dirty="0" err="1" smtClean="0">
                <a:solidFill>
                  <a:schemeClr val="tx1"/>
                </a:solidFill>
                <a:effectLst/>
                <a:latin typeface="+mn-lt"/>
                <a:ea typeface="+mn-ea"/>
                <a:cs typeface="+mn-cs"/>
                <a:hlinkClick r:id="rId9" tooltip="UN’s Paris climate deal could enter into force this year"/>
              </a:rPr>
              <a:t>recent</a:t>
            </a:r>
            <a:r>
              <a:rPr lang="en-GB" sz="1200" b="1" kern="1200" dirty="0" smtClean="0">
                <a:solidFill>
                  <a:schemeClr val="tx1"/>
                </a:solidFill>
                <a:effectLst/>
                <a:latin typeface="+mn-lt"/>
                <a:ea typeface="+mn-ea"/>
                <a:cs typeface="+mn-cs"/>
                <a:hlinkClick r:id="rId9" tooltip="UN’s Paris climate deal could enter into force this year"/>
              </a:rPr>
              <a:t> analysis</a:t>
            </a:r>
            <a:r>
              <a:rPr lang="en-GB" sz="1200" kern="1200" dirty="0" smtClean="0">
                <a:solidFill>
                  <a:schemeClr val="tx1"/>
                </a:solidFill>
                <a:effectLst/>
                <a:latin typeface="+mn-lt"/>
                <a:ea typeface="+mn-ea"/>
                <a:cs typeface="+mn-cs"/>
              </a:rPr>
              <a:t> from former Marshall Islands adviser Michael Dobson indicated the Paris climate deal could yet enter into force this year - far earlier than many observers expected.</a:t>
            </a:r>
          </a:p>
          <a:p>
            <a:r>
              <a:rPr lang="en-GB" sz="1200" kern="1200" dirty="0" smtClean="0">
                <a:solidFill>
                  <a:schemeClr val="tx1"/>
                </a:solidFill>
                <a:effectLst/>
                <a:latin typeface="+mn-lt"/>
                <a:ea typeface="+mn-ea"/>
                <a:cs typeface="+mn-cs"/>
              </a:rPr>
              <a:t>However, as the time taken for governments to ratify international agreements can often take years, the path to full ratification of the Treaty could stretch into 2017.</a:t>
            </a:r>
          </a:p>
          <a:p>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8</a:t>
            </a:fld>
            <a:endParaRPr lang="en-US"/>
          </a:p>
        </p:txBody>
      </p:sp>
    </p:spTree>
    <p:extLst>
      <p:ext uri="{BB962C8B-B14F-4D97-AF65-F5344CB8AC3E}">
        <p14:creationId xmlns:p14="http://schemas.microsoft.com/office/powerpoint/2010/main" val="3989901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Epping Forest in 2008</a:t>
            </a:r>
            <a:endParaRPr lang="en-US" dirty="0"/>
          </a:p>
        </p:txBody>
      </p:sp>
      <p:sp>
        <p:nvSpPr>
          <p:cNvPr id="4" name="Slide Number Placeholder 3"/>
          <p:cNvSpPr>
            <a:spLocks noGrp="1"/>
          </p:cNvSpPr>
          <p:nvPr>
            <p:ph type="sldNum" sz="quarter" idx="10"/>
          </p:nvPr>
        </p:nvSpPr>
        <p:spPr/>
        <p:txBody>
          <a:bodyPr/>
          <a:lstStyle/>
          <a:p>
            <a:fld id="{BDDC419D-BAFC-ED49-978B-15129CCBC7F6}" type="slidenum">
              <a:rPr lang="en-US" smtClean="0"/>
              <a:t>9</a:t>
            </a:fld>
            <a:endParaRPr lang="en-US"/>
          </a:p>
        </p:txBody>
      </p:sp>
    </p:spTree>
    <p:extLst>
      <p:ext uri="{BB962C8B-B14F-4D97-AF65-F5344CB8AC3E}">
        <p14:creationId xmlns:p14="http://schemas.microsoft.com/office/powerpoint/2010/main" val="3989901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21330158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12812892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6609510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3141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4323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8714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516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6677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3814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9162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311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23077469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599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0961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5691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8506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544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5495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730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0409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600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364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180B4EE-5650-474D-89C0-060E43786CF6}"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10784498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1282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7157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5880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3466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180B4EE-5650-474D-89C0-060E43786CF6}" type="datetimeFigureOut">
              <a:rPr lang="en-US" smtClean="0"/>
              <a:t>4/8/2016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42804943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180B4EE-5650-474D-89C0-060E43786CF6}" type="datetimeFigureOut">
              <a:rPr lang="en-US" smtClean="0"/>
              <a:t>4/8/2016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22662885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180B4EE-5650-474D-89C0-060E43786CF6}" type="datetimeFigureOut">
              <a:rPr lang="en-US" smtClean="0"/>
              <a:t>4/8/2016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31521620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0B4EE-5650-474D-89C0-060E43786CF6}" type="datetimeFigureOut">
              <a:rPr lang="en-US" smtClean="0"/>
              <a:t>4/8/2016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6088726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180B4EE-5650-474D-89C0-060E43786CF6}" type="datetimeFigureOut">
              <a:rPr lang="en-US" smtClean="0"/>
              <a:t>4/8/2016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6012176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180B4EE-5650-474D-89C0-060E43786CF6}" type="datetimeFigureOut">
              <a:rPr lang="en-US" smtClean="0"/>
              <a:t>4/8/2016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CF0AB6-06AE-BD41-9CC1-34D7814C96AD}" type="slidenum">
              <a:rPr lang="en-US" smtClean="0"/>
              <a:t>‹#›</a:t>
            </a:fld>
            <a:endParaRPr lang="en-US"/>
          </a:p>
        </p:txBody>
      </p:sp>
    </p:spTree>
    <p:extLst>
      <p:ext uri="{BB962C8B-B14F-4D97-AF65-F5344CB8AC3E}">
        <p14:creationId xmlns:p14="http://schemas.microsoft.com/office/powerpoint/2010/main" val="15354976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0B4EE-5650-474D-89C0-060E43786CF6}" type="datetimeFigureOut">
              <a:rPr lang="en-US" smtClean="0"/>
              <a:t>4/8/2016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F0AB6-06AE-BD41-9CC1-34D7814C96AD}" type="slidenum">
              <a:rPr lang="en-US" smtClean="0"/>
              <a:t>‹#›</a:t>
            </a:fld>
            <a:endParaRPr lang="en-US"/>
          </a:p>
        </p:txBody>
      </p:sp>
    </p:spTree>
    <p:extLst>
      <p:ext uri="{BB962C8B-B14F-4D97-AF65-F5344CB8AC3E}">
        <p14:creationId xmlns:p14="http://schemas.microsoft.com/office/powerpoint/2010/main" val="4160200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5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80B4EE-5650-474D-89C0-060E43786CF6}" type="datetimeFigureOut">
              <a:rPr lang="en-US" smtClean="0">
                <a:solidFill>
                  <a:prstClr val="black">
                    <a:tint val="75000"/>
                  </a:prstClr>
                </a:solidFill>
              </a:rPr>
              <a:pPr/>
              <a:t>4/8/2016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F0AB6-06AE-BD41-9CC1-34D7814C96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6634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4.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3.wdp"/><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microsoft.com/office/2007/relationships/hdphoto" Target="../media/hdphoto5.wdp"/><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jpeg"/><Relationship Id="rId7"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microsoft.com/office/2007/relationships/hdphoto" Target="../media/hdphoto9.wdp"/><Relationship Id="rId4" Type="http://schemas.openxmlformats.org/officeDocument/2006/relationships/image" Target="../media/image26.png"/><Relationship Id="rId9"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microsoft.com/office/2007/relationships/hdphoto" Target="../media/hdphoto10.wdp"/><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36.png"/><Relationship Id="rId5" Type="http://schemas.microsoft.com/office/2007/relationships/hdphoto" Target="../media/hdphoto11.wdp"/><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12.wdp"/><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microsoft.com/office/2007/relationships/hdphoto" Target="../media/hdphoto13.wdp"/><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24.xml"/><Relationship Id="rId5" Type="http://schemas.microsoft.com/office/2007/relationships/hdphoto" Target="../media/hdphoto14.wdp"/><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microsoft.com/office/2007/relationships/hdphoto" Target="../media/hdphoto15.wdp"/><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8.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0.xml"/><Relationship Id="rId1" Type="http://schemas.openxmlformats.org/officeDocument/2006/relationships/slideLayout" Target="../slideLayouts/slideLayout29.xml"/><Relationship Id="rId5" Type="http://schemas.microsoft.com/office/2007/relationships/hdphoto" Target="../media/hdphoto16.wdp"/><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29.xml"/><Relationship Id="rId5" Type="http://schemas.microsoft.com/office/2007/relationships/hdphoto" Target="../media/hdphoto17.wdp"/><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2.xml"/><Relationship Id="rId1" Type="http://schemas.openxmlformats.org/officeDocument/2006/relationships/slideLayout" Target="../slideLayouts/slideLayout28.xml"/><Relationship Id="rId5" Type="http://schemas.microsoft.com/office/2007/relationships/hdphoto" Target="../media/hdphoto18.wdp"/><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8.xml"/><Relationship Id="rId1" Type="http://schemas.openxmlformats.org/officeDocument/2006/relationships/slideLayout" Target="../slideLayouts/slideLayout24.xml"/><Relationship Id="rId5" Type="http://schemas.microsoft.com/office/2007/relationships/hdphoto" Target="../media/hdphoto19.wdp"/><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9.xml"/><Relationship Id="rId1" Type="http://schemas.openxmlformats.org/officeDocument/2006/relationships/slideLayout" Target="../slideLayouts/slideLayout24.xml"/><Relationship Id="rId5" Type="http://schemas.openxmlformats.org/officeDocument/2006/relationships/image" Target="../media/image61.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2.jpeg"/><Relationship Id="rId7" Type="http://schemas.microsoft.com/office/2007/relationships/hdphoto" Target="../media/hdphoto21.wdp"/><Relationship Id="rId2" Type="http://schemas.openxmlformats.org/officeDocument/2006/relationships/notesSlide" Target="../notesSlides/notesSlide50.xml"/><Relationship Id="rId1" Type="http://schemas.openxmlformats.org/officeDocument/2006/relationships/slideLayout" Target="../slideLayouts/slideLayout24.xml"/><Relationship Id="rId6" Type="http://schemas.openxmlformats.org/officeDocument/2006/relationships/image" Target="../media/image63.jpeg"/><Relationship Id="rId11" Type="http://schemas.microsoft.com/office/2007/relationships/hdphoto" Target="../media/hdphoto23.wdp"/><Relationship Id="rId5" Type="http://schemas.microsoft.com/office/2007/relationships/hdphoto" Target="../media/hdphoto20.wdp"/><Relationship Id="rId10" Type="http://schemas.openxmlformats.org/officeDocument/2006/relationships/image" Target="../media/image65.jpeg"/><Relationship Id="rId4" Type="http://schemas.openxmlformats.org/officeDocument/2006/relationships/image" Target="../media/image62.jpeg"/><Relationship Id="rId9" Type="http://schemas.microsoft.com/office/2007/relationships/hdphoto" Target="../media/hdphoto22.wdp"/></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9.xml"/><Relationship Id="rId5" Type="http://schemas.microsoft.com/office/2007/relationships/hdphoto" Target="../media/hdphoto24.wdp"/><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2.xml"/><Relationship Id="rId1" Type="http://schemas.openxmlformats.org/officeDocument/2006/relationships/slideLayout" Target="../slideLayouts/slideLayout24.xml"/><Relationship Id="rId5" Type="http://schemas.microsoft.com/office/2007/relationships/hdphoto" Target="../media/hdphoto25.wdp"/><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28.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4.xml"/><Relationship Id="rId5" Type="http://schemas.microsoft.com/office/2007/relationships/hdphoto" Target="../media/hdphoto26.wdp"/><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jp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4.xml"/><Relationship Id="rId4" Type="http://schemas.openxmlformats.org/officeDocument/2006/relationships/image" Target="../media/image73.jp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24.xml"/><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4.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9.xml"/><Relationship Id="rId1" Type="http://schemas.openxmlformats.org/officeDocument/2006/relationships/slideLayout" Target="../slideLayouts/slideLayout24.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29.xml"/><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29.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9.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29.xml"/><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24.xml"/><Relationship Id="rId5" Type="http://schemas.microsoft.com/office/2007/relationships/hdphoto" Target="../media/hdphoto27.wdp"/><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5.xml"/><Relationship Id="rId1" Type="http://schemas.openxmlformats.org/officeDocument/2006/relationships/slideLayout" Target="../slideLayouts/slideLayout29.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6.xml"/><Relationship Id="rId1" Type="http://schemas.openxmlformats.org/officeDocument/2006/relationships/slideLayout" Target="../slideLayouts/slideLayout24.xml"/><Relationship Id="rId5" Type="http://schemas.openxmlformats.org/officeDocument/2006/relationships/image" Target="../media/image84.jpeg"/><Relationship Id="rId4" Type="http://schemas.openxmlformats.org/officeDocument/2006/relationships/image" Target="../media/image83.jpe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24.xml"/><Relationship Id="rId5" Type="http://schemas.openxmlformats.org/officeDocument/2006/relationships/image" Target="../media/image86.jpeg"/><Relationship Id="rId4" Type="http://schemas.openxmlformats.org/officeDocument/2006/relationships/image" Target="../media/image85.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29.xml"/><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413744"/>
            <a:ext cx="7772400" cy="1470025"/>
          </a:xfrm>
        </p:spPr>
        <p:txBody>
          <a:bodyPr>
            <a:normAutofit/>
          </a:bodyPr>
          <a:lstStyle/>
          <a:p>
            <a:r>
              <a:rPr lang="en-US" sz="4000" b="1" dirty="0" smtClean="0">
                <a:solidFill>
                  <a:srgbClr val="17375E"/>
                </a:solidFill>
              </a:rPr>
              <a:t>Britain’s Damaged Rivers</a:t>
            </a:r>
            <a:endParaRPr lang="en-US" sz="4000" b="1" dirty="0">
              <a:solidFill>
                <a:srgbClr val="17375E"/>
              </a:solidFill>
            </a:endParaRPr>
          </a:p>
        </p:txBody>
      </p:sp>
      <p:sp>
        <p:nvSpPr>
          <p:cNvPr id="6" name="Subtitle 5"/>
          <p:cNvSpPr>
            <a:spLocks noGrp="1"/>
          </p:cNvSpPr>
          <p:nvPr>
            <p:ph type="subTitle" idx="1"/>
          </p:nvPr>
        </p:nvSpPr>
        <p:spPr>
          <a:xfrm>
            <a:off x="1115616" y="3104212"/>
            <a:ext cx="6858000" cy="3753787"/>
          </a:xfrm>
        </p:spPr>
        <p:txBody>
          <a:bodyPr>
            <a:noAutofit/>
          </a:bodyPr>
          <a:lstStyle/>
          <a:p>
            <a:r>
              <a:rPr lang="en-US" dirty="0" smtClean="0">
                <a:solidFill>
                  <a:srgbClr val="17375E"/>
                </a:solidFill>
              </a:rPr>
              <a:t>Carolyn Roberts</a:t>
            </a:r>
          </a:p>
          <a:p>
            <a:r>
              <a:rPr lang="en-US" dirty="0" smtClean="0">
                <a:solidFill>
                  <a:srgbClr val="17375E"/>
                </a:solidFill>
              </a:rPr>
              <a:t>Frank Jackson Foundation </a:t>
            </a:r>
          </a:p>
          <a:p>
            <a:r>
              <a:rPr lang="en-US" dirty="0" smtClean="0">
                <a:solidFill>
                  <a:srgbClr val="17375E"/>
                </a:solidFill>
              </a:rPr>
              <a:t>Professor of Environment</a:t>
            </a:r>
            <a:endParaRPr lang="en-US" sz="4800" dirty="0" smtClean="0">
              <a:solidFill>
                <a:srgbClr val="17375E"/>
              </a:solidFill>
            </a:endParaRPr>
          </a:p>
          <a:p>
            <a:endParaRPr lang="en-US" sz="2400" dirty="0" smtClean="0">
              <a:solidFill>
                <a:srgbClr val="17375E"/>
              </a:solidFill>
            </a:endParaRPr>
          </a:p>
          <a:p>
            <a:r>
              <a:rPr lang="en-US" sz="2800" dirty="0" smtClean="0">
                <a:solidFill>
                  <a:srgbClr val="17375E"/>
                </a:solidFill>
              </a:rPr>
              <a:t>And</a:t>
            </a:r>
          </a:p>
          <a:p>
            <a:r>
              <a:rPr lang="en-US" sz="2800" dirty="0" smtClean="0">
                <a:solidFill>
                  <a:srgbClr val="17375E"/>
                </a:solidFill>
              </a:rPr>
              <a:t>UK Knowledge </a:t>
            </a:r>
            <a:r>
              <a:rPr lang="en-US" sz="2800" dirty="0">
                <a:solidFill>
                  <a:srgbClr val="17375E"/>
                </a:solidFill>
              </a:rPr>
              <a:t>Transfer Network</a:t>
            </a:r>
          </a:p>
          <a:p>
            <a:endParaRPr lang="en-US" dirty="0" smtClean="0">
              <a:solidFill>
                <a:srgbClr val="17375E"/>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582005242"/>
              </p:ext>
            </p:extLst>
          </p:nvPr>
        </p:nvGraphicFramePr>
        <p:xfrm>
          <a:off x="0" y="0"/>
          <a:ext cx="1568865" cy="1382161"/>
        </p:xfrm>
        <a:graphic>
          <a:graphicData uri="http://schemas.openxmlformats.org/presentationml/2006/ole">
            <mc:AlternateContent xmlns:mc="http://schemas.openxmlformats.org/markup-compatibility/2006">
              <mc:Choice xmlns:v="urn:schemas-microsoft-com:vml" Requires="v">
                <p:oleObj spid="_x0000_s2776" name="Image" r:id="rId5" imgW="13066560" imgH="10564920" progId="Photoshop.Image.11">
                  <p:embed/>
                </p:oleObj>
              </mc:Choice>
              <mc:Fallback>
                <p:oleObj name="Image" r:id="rId5" imgW="13066560" imgH="10564920" progId="Photoshop.Image.11">
                  <p:embed/>
                  <p:pic>
                    <p:nvPicPr>
                      <p:cNvPr id="0" name=""/>
                      <p:cNvPicPr/>
                      <p:nvPr/>
                    </p:nvPicPr>
                    <p:blipFill>
                      <a:blip r:embed="rId6"/>
                      <a:stretch>
                        <a:fillRect/>
                      </a:stretch>
                    </p:blipFill>
                    <p:spPr>
                      <a:xfrm>
                        <a:off x="0" y="0"/>
                        <a:ext cx="1568865" cy="1382161"/>
                      </a:xfrm>
                      <a:prstGeom prst="rect">
                        <a:avLst/>
                      </a:prstGeom>
                    </p:spPr>
                  </p:pic>
                </p:oleObj>
              </mc:Fallback>
            </mc:AlternateContent>
          </a:graphicData>
        </a:graphic>
      </p:graphicFrame>
    </p:spTree>
    <p:extLst>
      <p:ext uri="{BB962C8B-B14F-4D97-AF65-F5344CB8AC3E}">
        <p14:creationId xmlns:p14="http://schemas.microsoft.com/office/powerpoint/2010/main" val="30677502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
            <a:ext cx="9144000" cy="6883966"/>
          </a:xfrm>
        </p:spPr>
      </p:pic>
    </p:spTree>
    <p:extLst>
      <p:ext uri="{BB962C8B-B14F-4D97-AF65-F5344CB8AC3E}">
        <p14:creationId xmlns:p14="http://schemas.microsoft.com/office/powerpoint/2010/main" val="2328378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0"/>
            <a:ext cx="9567333" cy="7007535"/>
            <a:chOff x="0" y="0"/>
            <a:chExt cx="9567333" cy="7007535"/>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sp>
          <p:nvSpPr>
            <p:cNvPr id="3" name="TextBox 2"/>
            <p:cNvSpPr txBox="1"/>
            <p:nvPr/>
          </p:nvSpPr>
          <p:spPr>
            <a:xfrm>
              <a:off x="0" y="6361204"/>
              <a:ext cx="9567333" cy="646331"/>
            </a:xfrm>
            <a:prstGeom prst="rect">
              <a:avLst/>
            </a:prstGeom>
            <a:noFill/>
          </p:spPr>
          <p:txBody>
            <a:bodyPr wrap="square" rtlCol="0">
              <a:spAutoFit/>
            </a:bodyPr>
            <a:lstStyle/>
            <a:p>
              <a:r>
                <a:rPr lang="en-US" dirty="0" err="1" smtClean="0">
                  <a:solidFill>
                    <a:schemeClr val="bg1"/>
                  </a:solidFill>
                </a:rPr>
                <a:t>www.nevillestanikkphotography.co.uk</a:t>
              </a:r>
              <a:r>
                <a:rPr lang="en-US" dirty="0">
                  <a:solidFill>
                    <a:schemeClr val="bg1"/>
                  </a:solidFill>
                </a:rPr>
                <a:t>/</a:t>
              </a:r>
              <a:r>
                <a:rPr lang="en-US" dirty="0" err="1">
                  <a:solidFill>
                    <a:schemeClr val="bg1"/>
                  </a:solidFill>
                </a:rPr>
                <a:t>img</a:t>
              </a:r>
              <a:r>
                <a:rPr lang="en-US" dirty="0">
                  <a:solidFill>
                    <a:schemeClr val="bg1"/>
                  </a:solidFill>
                </a:rPr>
                <a:t>/6124-Ipley-Bridge-Rivers-Trees-Woodland-Woods.jpg</a:t>
              </a:r>
            </a:p>
            <a:p>
              <a:endParaRPr lang="en-US" dirty="0">
                <a:solidFill>
                  <a:schemeClr val="bg1"/>
                </a:solidFill>
              </a:endParaRPr>
            </a:p>
          </p:txBody>
        </p:sp>
      </p:grpSp>
    </p:spTree>
    <p:extLst>
      <p:ext uri="{BB962C8B-B14F-4D97-AF65-F5344CB8AC3E}">
        <p14:creationId xmlns:p14="http://schemas.microsoft.com/office/powerpoint/2010/main" val="3928628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42900" y="274638"/>
            <a:ext cx="8343900" cy="4826000"/>
          </a:xfrm>
          <a:prstGeom prst="rect">
            <a:avLst/>
          </a:prstGeom>
        </p:spPr>
      </p:pic>
      <p:sp>
        <p:nvSpPr>
          <p:cNvPr id="5" name="Rectangle 4"/>
          <p:cNvSpPr/>
          <p:nvPr/>
        </p:nvSpPr>
        <p:spPr>
          <a:xfrm>
            <a:off x="254000" y="5657672"/>
            <a:ext cx="8737600" cy="1200328"/>
          </a:xfrm>
          <a:prstGeom prst="rect">
            <a:avLst/>
          </a:prstGeom>
        </p:spPr>
        <p:txBody>
          <a:bodyPr wrap="square">
            <a:spAutoFit/>
          </a:bodyPr>
          <a:lstStyle/>
          <a:p>
            <a:r>
              <a:rPr lang="en-US" sz="2400" dirty="0" smtClean="0"/>
              <a:t>‘A </a:t>
            </a:r>
            <a:r>
              <a:rPr lang="en-US" sz="2400" dirty="0"/>
              <a:t>GIS aided study of agriculture and landscape in Midland </a:t>
            </a:r>
            <a:r>
              <a:rPr lang="en-US" sz="2400" dirty="0" smtClean="0"/>
              <a:t>England’, Williamson </a:t>
            </a:r>
            <a:r>
              <a:rPr lang="en-US" sz="2400" i="1" dirty="0" smtClean="0"/>
              <a:t>et al</a:t>
            </a:r>
            <a:r>
              <a:rPr lang="en-US" sz="2400" dirty="0" smtClean="0"/>
              <a:t>, 2011, University of East Anglia. The image is of part of </a:t>
            </a:r>
            <a:r>
              <a:rPr lang="en-US" sz="2400" dirty="0" err="1" smtClean="0"/>
              <a:t>Northamptonshire</a:t>
            </a:r>
            <a:r>
              <a:rPr lang="en-US" sz="2400" dirty="0" smtClean="0"/>
              <a:t>, showing medieval land management.</a:t>
            </a:r>
            <a:endParaRPr lang="en-US" sz="2400" dirty="0"/>
          </a:p>
        </p:txBody>
      </p:sp>
    </p:spTree>
    <p:extLst>
      <p:ext uri="{BB962C8B-B14F-4D97-AF65-F5344CB8AC3E}">
        <p14:creationId xmlns:p14="http://schemas.microsoft.com/office/powerpoint/2010/main" val="10550551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 y="1514085"/>
            <a:ext cx="8534400" cy="5135923"/>
          </a:xfrm>
          <a:prstGeom prst="rect">
            <a:avLst/>
          </a:prstGeom>
        </p:spPr>
      </p:pic>
      <p:sp>
        <p:nvSpPr>
          <p:cNvPr id="4" name="TextBox 3"/>
          <p:cNvSpPr txBox="1"/>
          <p:nvPr/>
        </p:nvSpPr>
        <p:spPr>
          <a:xfrm>
            <a:off x="0" y="156498"/>
            <a:ext cx="9143999" cy="954107"/>
          </a:xfrm>
          <a:prstGeom prst="rect">
            <a:avLst/>
          </a:prstGeom>
          <a:noFill/>
        </p:spPr>
        <p:txBody>
          <a:bodyPr wrap="square" rtlCol="0">
            <a:spAutoFit/>
          </a:bodyPr>
          <a:lstStyle/>
          <a:p>
            <a:pPr algn="ctr"/>
            <a:r>
              <a:rPr lang="en-US" sz="2800" dirty="0" smtClean="0"/>
              <a:t>The River Avon, as shown in the Sheldon Tapestry, about 1570. Currently in the Bodleian Library, Oxford</a:t>
            </a:r>
            <a:endParaRPr lang="en-US" sz="2800" dirty="0"/>
          </a:p>
        </p:txBody>
      </p:sp>
    </p:spTree>
    <p:extLst>
      <p:ext uri="{BB962C8B-B14F-4D97-AF65-F5344CB8AC3E}">
        <p14:creationId xmlns:p14="http://schemas.microsoft.com/office/powerpoint/2010/main" val="39966163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Content Placeholder 1" descr="IMG_4896.JPG"/>
          <p:cNvPicPr>
            <a:picLocks noGrp="1" noChangeAspect="1"/>
          </p:cNvPicPr>
          <p:nvPr>
            <p:ph idx="1"/>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a:xfrm>
            <a:off x="0" y="1"/>
            <a:ext cx="9187056" cy="6847460"/>
          </a:xfrm>
        </p:spPr>
      </p:pic>
      <p:pic>
        <p:nvPicPr>
          <p:cNvPr id="4" name="Picture 3" descr="IMG_4905.jpg"/>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5384800" y="4419266"/>
            <a:ext cx="3802256" cy="2428193"/>
          </a:xfrm>
          <a:prstGeom prst="rect">
            <a:avLst/>
          </a:prstGeom>
        </p:spPr>
      </p:pic>
      <p:sp>
        <p:nvSpPr>
          <p:cNvPr id="3" name="TextBox 2"/>
          <p:cNvSpPr txBox="1"/>
          <p:nvPr/>
        </p:nvSpPr>
        <p:spPr>
          <a:xfrm>
            <a:off x="304799" y="237067"/>
            <a:ext cx="8602133" cy="1200329"/>
          </a:xfrm>
          <a:prstGeom prst="rect">
            <a:avLst/>
          </a:prstGeom>
          <a:noFill/>
        </p:spPr>
        <p:txBody>
          <a:bodyPr wrap="square" rtlCol="0">
            <a:spAutoFit/>
          </a:bodyPr>
          <a:lstStyle/>
          <a:p>
            <a:r>
              <a:rPr lang="en-US" sz="3600" dirty="0" smtClean="0">
                <a:solidFill>
                  <a:srgbClr val="920000"/>
                </a:solidFill>
              </a:rPr>
              <a:t>1609 Map of part of </a:t>
            </a:r>
            <a:r>
              <a:rPr lang="en-US" sz="3600" dirty="0" err="1" smtClean="0">
                <a:solidFill>
                  <a:srgbClr val="920000"/>
                </a:solidFill>
              </a:rPr>
              <a:t>Kibworth</a:t>
            </a:r>
            <a:r>
              <a:rPr lang="en-US" sz="3600" dirty="0" smtClean="0">
                <a:solidFill>
                  <a:srgbClr val="920000"/>
                </a:solidFill>
              </a:rPr>
              <a:t> parish, Leicestershire</a:t>
            </a:r>
            <a:endParaRPr lang="en-US" sz="3600" dirty="0">
              <a:solidFill>
                <a:srgbClr val="920000"/>
              </a:solidFill>
            </a:endParaRPr>
          </a:p>
        </p:txBody>
      </p:sp>
      <p:sp>
        <p:nvSpPr>
          <p:cNvPr id="5" name="TextBox 4"/>
          <p:cNvSpPr txBox="1"/>
          <p:nvPr/>
        </p:nvSpPr>
        <p:spPr>
          <a:xfrm>
            <a:off x="541867" y="5792632"/>
            <a:ext cx="4250266" cy="646331"/>
          </a:xfrm>
          <a:prstGeom prst="rect">
            <a:avLst/>
          </a:prstGeom>
          <a:noFill/>
        </p:spPr>
        <p:txBody>
          <a:bodyPr wrap="square" rtlCol="0">
            <a:spAutoFit/>
          </a:bodyPr>
          <a:lstStyle/>
          <a:p>
            <a:r>
              <a:rPr lang="en-US" sz="3600" dirty="0" smtClean="0">
                <a:solidFill>
                  <a:srgbClr val="920000"/>
                </a:solidFill>
              </a:rPr>
              <a:t>How accurate is it?</a:t>
            </a:r>
            <a:endParaRPr lang="en-US" sz="3600" dirty="0">
              <a:solidFill>
                <a:srgbClr val="920000"/>
              </a:solidFill>
            </a:endParaRPr>
          </a:p>
        </p:txBody>
      </p:sp>
    </p:spTree>
    <p:extLst>
      <p:ext uri="{BB962C8B-B14F-4D97-AF65-F5344CB8AC3E}">
        <p14:creationId xmlns:p14="http://schemas.microsoft.com/office/powerpoint/2010/main" val="36855376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Picture 6"/>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5397452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0" y="0"/>
            <a:ext cx="9144000" cy="6197600"/>
          </a:xfrm>
          <a:prstGeom prst="rect">
            <a:avLst/>
          </a:prstGeom>
        </p:spPr>
      </p:pic>
      <p:sp>
        <p:nvSpPr>
          <p:cNvPr id="2" name="TextBox 1"/>
          <p:cNvSpPr txBox="1"/>
          <p:nvPr/>
        </p:nvSpPr>
        <p:spPr>
          <a:xfrm>
            <a:off x="745067" y="6334780"/>
            <a:ext cx="7366000" cy="523220"/>
          </a:xfrm>
          <a:prstGeom prst="rect">
            <a:avLst/>
          </a:prstGeom>
          <a:noFill/>
        </p:spPr>
        <p:txBody>
          <a:bodyPr wrap="square" rtlCol="0">
            <a:spAutoFit/>
          </a:bodyPr>
          <a:lstStyle/>
          <a:p>
            <a:pPr algn="ctr"/>
            <a:r>
              <a:rPr lang="en-US" sz="2800" dirty="0" smtClean="0">
                <a:solidFill>
                  <a:prstClr val="black"/>
                </a:solidFill>
              </a:rPr>
              <a:t>Hampstead Heath, about 1830. John Constable</a:t>
            </a:r>
            <a:endParaRPr lang="en-US" sz="2800" dirty="0">
              <a:solidFill>
                <a:prstClr val="black"/>
              </a:solidFill>
            </a:endParaRPr>
          </a:p>
        </p:txBody>
      </p:sp>
    </p:spTree>
    <p:extLst>
      <p:ext uri="{BB962C8B-B14F-4D97-AF65-F5344CB8AC3E}">
        <p14:creationId xmlns:p14="http://schemas.microsoft.com/office/powerpoint/2010/main" val="10311903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Nineteenth Century Railway Plans showing channel cross sections</a:t>
            </a:r>
            <a:endParaRPr lang="en-US" dirty="0"/>
          </a:p>
        </p:txBody>
      </p:sp>
      <p:pic>
        <p:nvPicPr>
          <p:cNvPr id="7" name="Picture 6" descr="Plate 09 copy.jpg"/>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761999" y="1620720"/>
            <a:ext cx="7382933" cy="4830880"/>
          </a:xfrm>
          <a:prstGeom prst="rect">
            <a:avLst/>
          </a:prstGeom>
        </p:spPr>
      </p:pic>
    </p:spTree>
    <p:extLst>
      <p:ext uri="{BB962C8B-B14F-4D97-AF65-F5344CB8AC3E}">
        <p14:creationId xmlns:p14="http://schemas.microsoft.com/office/powerpoint/2010/main" val="3843266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9144000" cy="7041224"/>
          </a:xfrm>
          <a:prstGeom prst="rect">
            <a:avLst/>
          </a:prstGeom>
        </p:spPr>
      </p:pic>
      <p:sp>
        <p:nvSpPr>
          <p:cNvPr id="3" name="Rectangle 2"/>
          <p:cNvSpPr/>
          <p:nvPr/>
        </p:nvSpPr>
        <p:spPr>
          <a:xfrm>
            <a:off x="2844801" y="6671892"/>
            <a:ext cx="6299200" cy="369332"/>
          </a:xfrm>
          <a:prstGeom prst="rect">
            <a:avLst/>
          </a:prstGeom>
        </p:spPr>
        <p:txBody>
          <a:bodyPr wrap="square">
            <a:spAutoFit/>
          </a:bodyPr>
          <a:lstStyle/>
          <a:p>
            <a:pPr algn="r"/>
            <a:r>
              <a:rPr lang="en-US" dirty="0">
                <a:solidFill>
                  <a:srgbClr val="FFFFFF"/>
                </a:solidFill>
              </a:rPr>
              <a:t>http://</a:t>
            </a:r>
            <a:r>
              <a:rPr lang="en-US" dirty="0" err="1">
                <a:solidFill>
                  <a:srgbClr val="FFFFFF"/>
                </a:solidFill>
              </a:rPr>
              <a:t>www.freeimageslive.co.uk</a:t>
            </a:r>
            <a:r>
              <a:rPr lang="en-US" dirty="0">
                <a:solidFill>
                  <a:srgbClr val="FFFFFF"/>
                </a:solidFill>
              </a:rPr>
              <a:t>/image/view/5175/_original</a:t>
            </a:r>
          </a:p>
        </p:txBody>
      </p:sp>
    </p:spTree>
    <p:extLst>
      <p:ext uri="{BB962C8B-B14F-4D97-AF65-F5344CB8AC3E}">
        <p14:creationId xmlns:p14="http://schemas.microsoft.com/office/powerpoint/2010/main" val="30011569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78214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9144000" cy="6860930"/>
          </a:xfrm>
          <a:prstGeom prst="rect">
            <a:avLst/>
          </a:prstGeom>
          <a:noFill/>
          <a:ln w="9525">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254687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Content Placeholder 1" descr="IMG_3598.JPG"/>
          <p:cNvPicPr>
            <a:picLocks noGrp="1" noChangeAspect="1"/>
          </p:cNvPicPr>
          <p:nvPr>
            <p:ph idx="1"/>
          </p:nvPr>
        </p:nvPicPr>
        <p:blipFill>
          <a:blip r:embed="rId4" cstate="screen">
            <a:extLst>
              <a:ext uri="{28A0092B-C50C-407E-A947-70E740481C1C}">
                <a14:useLocalDpi xmlns:a14="http://schemas.microsoft.com/office/drawing/2010/main"/>
              </a:ext>
            </a:extLst>
          </a:blip>
          <a:srcRect/>
          <a:stretch>
            <a:fillRect/>
          </a:stretch>
        </p:blipFill>
        <p:spPr/>
      </p:pic>
      <p:sp>
        <p:nvSpPr>
          <p:cNvPr id="5" name="Title 4"/>
          <p:cNvSpPr>
            <a:spLocks noGrp="1"/>
          </p:cNvSpPr>
          <p:nvPr>
            <p:ph type="title"/>
          </p:nvPr>
        </p:nvSpPr>
        <p:spPr/>
        <p:txBody>
          <a:bodyPr/>
          <a:lstStyle/>
          <a:p>
            <a:r>
              <a:rPr lang="en-US" dirty="0" smtClean="0"/>
              <a:t>The Warwickshire Avon at </a:t>
            </a:r>
            <a:r>
              <a:rPr lang="en-US" dirty="0" err="1" smtClean="0"/>
              <a:t>Bidford</a:t>
            </a:r>
            <a:endParaRPr lang="en-US" dirty="0"/>
          </a:p>
        </p:txBody>
      </p:sp>
    </p:spTree>
    <p:extLst>
      <p:ext uri="{BB962C8B-B14F-4D97-AF65-F5344CB8AC3E}">
        <p14:creationId xmlns:p14="http://schemas.microsoft.com/office/powerpoint/2010/main" val="34025725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BEBA8EAE-BF5A-486C-A8C5-ECC9F3942E4B}">
                <a14:imgProps xmlns:a14="http://schemas.microsoft.com/office/drawing/2010/main">
                  <a14:imgLayer r:embed="rId5">
                    <a14:imgEffect>
                      <a14:sharpenSoften amount="22000"/>
                    </a14:imgEffect>
                    <a14:imgEffect>
                      <a14:colorTemperature colorTemp="7804"/>
                    </a14:imgEffect>
                    <a14:imgEffect>
                      <a14:brightnessContrast bright="37000"/>
                    </a14:imgEffect>
                  </a14:imgLayer>
                </a14:imgProps>
              </a:ext>
              <a:ext uri="{28A0092B-C50C-407E-A947-70E740481C1C}">
                <a14:useLocalDpi xmlns:a14="http://schemas.microsoft.com/office/drawing/2010/main"/>
              </a:ext>
            </a:extLst>
          </a:blip>
          <a:stretch>
            <a:fillRect/>
          </a:stretch>
        </p:blipFill>
        <p:spPr>
          <a:xfrm>
            <a:off x="4080932" y="194884"/>
            <a:ext cx="4876800" cy="6502400"/>
          </a:xfrm>
          <a:prstGeom prst="rect">
            <a:avLst/>
          </a:prstGeom>
        </p:spPr>
      </p:pic>
      <p:sp>
        <p:nvSpPr>
          <p:cNvPr id="4" name="TextBox 3"/>
          <p:cNvSpPr txBox="1"/>
          <p:nvPr/>
        </p:nvSpPr>
        <p:spPr>
          <a:xfrm>
            <a:off x="1388532" y="203199"/>
            <a:ext cx="2472267" cy="6555642"/>
          </a:xfrm>
          <a:prstGeom prst="rect">
            <a:avLst/>
          </a:prstGeom>
          <a:noFill/>
        </p:spPr>
        <p:txBody>
          <a:bodyPr wrap="square" rtlCol="0">
            <a:spAutoFit/>
          </a:bodyPr>
          <a:lstStyle/>
          <a:p>
            <a:r>
              <a:rPr lang="en-US" sz="2800" dirty="0" smtClean="0">
                <a:solidFill>
                  <a:prstClr val="black"/>
                </a:solidFill>
              </a:rPr>
              <a:t>River bed sediment in the tidal Thames- gravel, sand and silt. Similar sediment, but without the pottery fragments,  makes up the floodplain and river terraces  on which central London sits</a:t>
            </a:r>
            <a:endParaRPr lang="en-US" sz="2800" dirty="0">
              <a:solidFill>
                <a:prstClr val="black"/>
              </a:solidFill>
            </a:endParaRPr>
          </a:p>
        </p:txBody>
      </p:sp>
    </p:spTree>
    <p:extLst>
      <p:ext uri="{BB962C8B-B14F-4D97-AF65-F5344CB8AC3E}">
        <p14:creationId xmlns:p14="http://schemas.microsoft.com/office/powerpoint/2010/main" val="42147494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85370">
            <a:off x="5524500" y="4292136"/>
            <a:ext cx="3098800" cy="23241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830709">
            <a:off x="838198" y="1888102"/>
            <a:ext cx="3422248" cy="231735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50239">
            <a:off x="4961631" y="900014"/>
            <a:ext cx="3849555" cy="2540000"/>
          </a:xfrm>
          <a:prstGeom prst="rect">
            <a:avLst/>
          </a:prstGeom>
          <a:ln>
            <a:noFill/>
          </a:ln>
          <a:effectLst>
            <a:outerShdw blurRad="292100" dist="139700" dir="2700000" algn="tl" rotWithShape="0">
              <a:srgbClr val="333333">
                <a:alpha val="65000"/>
              </a:srgbClr>
            </a:outerShdw>
          </a:effectLst>
        </p:spPr>
      </p:pic>
      <p:pic>
        <p:nvPicPr>
          <p:cNvPr id="6" name="Picture 20" descr="irises2-cambourne"/>
          <p:cNvPicPr>
            <a:picLocks noChangeAspect="1" noChangeArrowheads="1"/>
          </p:cNvPicPr>
          <p:nvPr/>
        </p:nvPicPr>
        <p:blipFill>
          <a:blip r:embed="rId7" cstate="screen">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r="-2"/>
          <a:stretch>
            <a:fillRect/>
          </a:stretch>
        </p:blipFill>
        <p:spPr bwMode="auto">
          <a:xfrm rot="21192456">
            <a:off x="444501" y="3874218"/>
            <a:ext cx="3437468" cy="25781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1" descr="73706530"/>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a:stretch/>
        </p:blipFill>
        <p:spPr bwMode="auto">
          <a:xfrm rot="297052">
            <a:off x="3879580" y="3147820"/>
            <a:ext cx="2595831" cy="2543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67362" y="179127"/>
            <a:ext cx="3406885" cy="19163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48868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34315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879600" y="1413560"/>
            <a:ext cx="6837718" cy="5088840"/>
          </a:xfrm>
          <a:prstGeom prst="rect">
            <a:avLst/>
          </a:prstGeom>
        </p:spPr>
      </p:pic>
      <p:sp>
        <p:nvSpPr>
          <p:cNvPr id="3" name="Title 2"/>
          <p:cNvSpPr>
            <a:spLocks noGrp="1"/>
          </p:cNvSpPr>
          <p:nvPr>
            <p:ph type="title"/>
          </p:nvPr>
        </p:nvSpPr>
        <p:spPr>
          <a:xfrm>
            <a:off x="1049868" y="152026"/>
            <a:ext cx="7636932" cy="1143000"/>
          </a:xfrm>
        </p:spPr>
        <p:txBody>
          <a:bodyPr>
            <a:noAutofit/>
          </a:bodyPr>
          <a:lstStyle/>
          <a:p>
            <a:r>
              <a:rPr lang="en-US" sz="3600" dirty="0" smtClean="0"/>
              <a:t>Beavers were a key part of river ecosystems for many centuries</a:t>
            </a:r>
            <a:endParaRPr lang="en-US" sz="3600" dirty="0"/>
          </a:p>
        </p:txBody>
      </p:sp>
    </p:spTree>
    <p:extLst>
      <p:ext uri="{BB962C8B-B14F-4D97-AF65-F5344CB8AC3E}">
        <p14:creationId xmlns:p14="http://schemas.microsoft.com/office/powerpoint/2010/main" val="6541009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15" descr="2597813234_86614739a0_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90133" y="-14327"/>
            <a:ext cx="7653867" cy="68936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9315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l="3227" t="2610" r="17921" b="25621"/>
          <a:stretch/>
        </p:blipFill>
        <p:spPr>
          <a:xfrm>
            <a:off x="-1" y="0"/>
            <a:ext cx="9144001" cy="6858000"/>
          </a:xfrm>
          <a:prstGeom prst="rect">
            <a:avLst/>
          </a:prstGeom>
        </p:spPr>
      </p:pic>
      <p:sp>
        <p:nvSpPr>
          <p:cNvPr id="4" name="TextBox 3"/>
          <p:cNvSpPr txBox="1"/>
          <p:nvPr/>
        </p:nvSpPr>
        <p:spPr>
          <a:xfrm>
            <a:off x="4334934" y="3064933"/>
            <a:ext cx="1134534" cy="461665"/>
          </a:xfrm>
          <a:prstGeom prst="rect">
            <a:avLst/>
          </a:prstGeom>
          <a:noFill/>
        </p:spPr>
        <p:txBody>
          <a:bodyPr wrap="square" rtlCol="0">
            <a:spAutoFit/>
          </a:bodyPr>
          <a:lstStyle/>
          <a:p>
            <a:r>
              <a:rPr lang="en-US" sz="2400" dirty="0" err="1" smtClean="0">
                <a:solidFill>
                  <a:srgbClr val="FF0000"/>
                </a:solidFill>
              </a:rPr>
              <a:t>Tyburn</a:t>
            </a:r>
            <a:endParaRPr lang="en-US" sz="2400" dirty="0">
              <a:solidFill>
                <a:srgbClr val="FF0000"/>
              </a:solidFill>
            </a:endParaRPr>
          </a:p>
        </p:txBody>
      </p:sp>
      <p:sp>
        <p:nvSpPr>
          <p:cNvPr id="6" name="TextBox 5"/>
          <p:cNvSpPr txBox="1"/>
          <p:nvPr/>
        </p:nvSpPr>
        <p:spPr>
          <a:xfrm>
            <a:off x="2048934" y="3352800"/>
            <a:ext cx="1913466" cy="461665"/>
          </a:xfrm>
          <a:prstGeom prst="rect">
            <a:avLst/>
          </a:prstGeom>
          <a:noFill/>
        </p:spPr>
        <p:txBody>
          <a:bodyPr wrap="square" rtlCol="0">
            <a:spAutoFit/>
          </a:bodyPr>
          <a:lstStyle/>
          <a:p>
            <a:r>
              <a:rPr lang="en-US" sz="2400" dirty="0" smtClean="0">
                <a:solidFill>
                  <a:srgbClr val="FF0000"/>
                </a:solidFill>
              </a:rPr>
              <a:t>Westbourne</a:t>
            </a:r>
            <a:endParaRPr lang="en-US" sz="2400" dirty="0">
              <a:solidFill>
                <a:srgbClr val="FF0000"/>
              </a:solidFill>
            </a:endParaRPr>
          </a:p>
        </p:txBody>
      </p:sp>
      <p:sp>
        <p:nvSpPr>
          <p:cNvPr id="7" name="TextBox 6"/>
          <p:cNvSpPr txBox="1"/>
          <p:nvPr/>
        </p:nvSpPr>
        <p:spPr>
          <a:xfrm>
            <a:off x="5333999" y="1718733"/>
            <a:ext cx="948268" cy="461665"/>
          </a:xfrm>
          <a:prstGeom prst="rect">
            <a:avLst/>
          </a:prstGeom>
          <a:noFill/>
        </p:spPr>
        <p:txBody>
          <a:bodyPr wrap="square" rtlCol="0">
            <a:spAutoFit/>
          </a:bodyPr>
          <a:lstStyle/>
          <a:p>
            <a:r>
              <a:rPr lang="en-US" sz="2400" dirty="0" smtClean="0">
                <a:solidFill>
                  <a:srgbClr val="FF0000"/>
                </a:solidFill>
              </a:rPr>
              <a:t>Fleet</a:t>
            </a:r>
            <a:endParaRPr lang="en-US" sz="2400" dirty="0">
              <a:solidFill>
                <a:srgbClr val="FF0000"/>
              </a:solidFill>
            </a:endParaRPr>
          </a:p>
        </p:txBody>
      </p:sp>
      <p:sp>
        <p:nvSpPr>
          <p:cNvPr id="9" name="TextBox 8"/>
          <p:cNvSpPr txBox="1"/>
          <p:nvPr/>
        </p:nvSpPr>
        <p:spPr>
          <a:xfrm>
            <a:off x="7298266" y="3132667"/>
            <a:ext cx="1591733" cy="461665"/>
          </a:xfrm>
          <a:prstGeom prst="rect">
            <a:avLst/>
          </a:prstGeom>
          <a:noFill/>
        </p:spPr>
        <p:txBody>
          <a:bodyPr wrap="square" rtlCol="0">
            <a:spAutoFit/>
          </a:bodyPr>
          <a:lstStyle/>
          <a:p>
            <a:r>
              <a:rPr lang="en-US" sz="2400" dirty="0" err="1" smtClean="0">
                <a:solidFill>
                  <a:srgbClr val="FF0000"/>
                </a:solidFill>
              </a:rPr>
              <a:t>Wallbrook</a:t>
            </a:r>
            <a:endParaRPr lang="en-US" sz="2400" dirty="0">
              <a:solidFill>
                <a:srgbClr val="FF0000"/>
              </a:solidFill>
            </a:endParaRPr>
          </a:p>
        </p:txBody>
      </p:sp>
      <p:sp>
        <p:nvSpPr>
          <p:cNvPr id="11" name="TextBox 10"/>
          <p:cNvSpPr txBox="1"/>
          <p:nvPr/>
        </p:nvSpPr>
        <p:spPr>
          <a:xfrm>
            <a:off x="5325534" y="6146800"/>
            <a:ext cx="1913466" cy="461665"/>
          </a:xfrm>
          <a:prstGeom prst="rect">
            <a:avLst/>
          </a:prstGeom>
          <a:noFill/>
        </p:spPr>
        <p:txBody>
          <a:bodyPr wrap="square" rtlCol="0">
            <a:spAutoFit/>
          </a:bodyPr>
          <a:lstStyle/>
          <a:p>
            <a:r>
              <a:rPr lang="en-US" sz="2400" dirty="0" err="1" smtClean="0">
                <a:solidFill>
                  <a:srgbClr val="FF0000"/>
                </a:solidFill>
              </a:rPr>
              <a:t>Effra</a:t>
            </a:r>
            <a:endParaRPr lang="en-US" sz="2400" dirty="0">
              <a:solidFill>
                <a:srgbClr val="FF0000"/>
              </a:solidFill>
            </a:endParaRPr>
          </a:p>
        </p:txBody>
      </p:sp>
      <p:sp>
        <p:nvSpPr>
          <p:cNvPr id="12" name="TextBox 11"/>
          <p:cNvSpPr txBox="1"/>
          <p:nvPr/>
        </p:nvSpPr>
        <p:spPr>
          <a:xfrm>
            <a:off x="2296584" y="4868334"/>
            <a:ext cx="1443566" cy="830997"/>
          </a:xfrm>
          <a:prstGeom prst="rect">
            <a:avLst/>
          </a:prstGeom>
          <a:noFill/>
        </p:spPr>
        <p:txBody>
          <a:bodyPr wrap="square" rtlCol="0">
            <a:spAutoFit/>
          </a:bodyPr>
          <a:lstStyle/>
          <a:p>
            <a:r>
              <a:rPr lang="en-US" sz="2400" dirty="0" smtClean="0">
                <a:solidFill>
                  <a:srgbClr val="FF0000"/>
                </a:solidFill>
              </a:rPr>
              <a:t>Counter’s Creek</a:t>
            </a:r>
            <a:endParaRPr lang="en-US" sz="2400" dirty="0">
              <a:solidFill>
                <a:srgbClr val="FF0000"/>
              </a:solidFill>
            </a:endParaRPr>
          </a:p>
        </p:txBody>
      </p:sp>
      <p:sp>
        <p:nvSpPr>
          <p:cNvPr id="13" name="TextBox 12"/>
          <p:cNvSpPr txBox="1"/>
          <p:nvPr/>
        </p:nvSpPr>
        <p:spPr>
          <a:xfrm>
            <a:off x="7001932" y="5468498"/>
            <a:ext cx="2142067" cy="461665"/>
          </a:xfrm>
          <a:prstGeom prst="rect">
            <a:avLst/>
          </a:prstGeom>
          <a:noFill/>
        </p:spPr>
        <p:txBody>
          <a:bodyPr wrap="square" rtlCol="0">
            <a:spAutoFit/>
          </a:bodyPr>
          <a:lstStyle/>
          <a:p>
            <a:r>
              <a:rPr lang="en-US" sz="2400" dirty="0" err="1" smtClean="0">
                <a:solidFill>
                  <a:srgbClr val="FF0000"/>
                </a:solidFill>
              </a:rPr>
              <a:t>Ravensbourne</a:t>
            </a:r>
            <a:endParaRPr lang="en-US" sz="2400" dirty="0">
              <a:solidFill>
                <a:srgbClr val="FF0000"/>
              </a:solidFill>
            </a:endParaRPr>
          </a:p>
        </p:txBody>
      </p:sp>
      <p:cxnSp>
        <p:nvCxnSpPr>
          <p:cNvPr id="5" name="Straight Arrow Connector 4"/>
          <p:cNvCxnSpPr/>
          <p:nvPr/>
        </p:nvCxnSpPr>
        <p:spPr>
          <a:xfrm>
            <a:off x="8889999" y="5699331"/>
            <a:ext cx="254001"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010314">
            <a:off x="321733" y="282957"/>
            <a:ext cx="1758700" cy="2651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78226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Content Placeholder 1" descr="IMG_5247.jpg"/>
          <p:cNvPicPr>
            <a:picLocks noGrp="1" noChangeAspect="1"/>
          </p:cNvPicPr>
          <p:nvPr>
            <p:ph idx="4294967295"/>
          </p:nvPr>
        </p:nvPicPr>
        <p:blipFill>
          <a:blip r:embed="rId4" cstate="screen">
            <a:extLst>
              <a:ext uri="{28A0092B-C50C-407E-A947-70E740481C1C}">
                <a14:useLocalDpi xmlns:a14="http://schemas.microsoft.com/office/drawing/2010/main"/>
              </a:ext>
            </a:extLst>
          </a:blip>
          <a:srcRect/>
          <a:stretch>
            <a:fillRect/>
          </a:stretch>
        </p:blipFill>
        <p:spPr>
          <a:xfrm>
            <a:off x="245534" y="1736839"/>
            <a:ext cx="8449733" cy="4647027"/>
          </a:xfrm>
        </p:spPr>
      </p:pic>
      <p:pic>
        <p:nvPicPr>
          <p:cNvPr id="4" name="Picture 3" descr="IMG_5229.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31736" y="119706"/>
            <a:ext cx="3736532" cy="1913466"/>
          </a:xfrm>
          <a:prstGeom prst="rect">
            <a:avLst/>
          </a:prstGeom>
        </p:spPr>
      </p:pic>
      <p:pic>
        <p:nvPicPr>
          <p:cNvPr id="6" name="Picture 5" descr="IMG_5238.jpg"/>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4995334" y="5215467"/>
            <a:ext cx="1519766" cy="1405466"/>
          </a:xfrm>
          <a:prstGeom prst="rect">
            <a:avLst/>
          </a:prstGeom>
        </p:spPr>
      </p:pic>
      <p:sp>
        <p:nvSpPr>
          <p:cNvPr id="3" name="TextBox 2"/>
          <p:cNvSpPr txBox="1"/>
          <p:nvPr/>
        </p:nvSpPr>
        <p:spPr>
          <a:xfrm>
            <a:off x="245533" y="153573"/>
            <a:ext cx="4360333" cy="1323439"/>
          </a:xfrm>
          <a:prstGeom prst="rect">
            <a:avLst/>
          </a:prstGeom>
          <a:noFill/>
        </p:spPr>
        <p:txBody>
          <a:bodyPr wrap="square" rtlCol="0">
            <a:spAutoFit/>
          </a:bodyPr>
          <a:lstStyle/>
          <a:p>
            <a:r>
              <a:rPr lang="en-US" sz="4000" dirty="0" smtClean="0">
                <a:solidFill>
                  <a:prstClr val="black"/>
                </a:solidFill>
              </a:rPr>
              <a:t>The ‘Lost Rivers of London’</a:t>
            </a:r>
            <a:endParaRPr lang="en-US" sz="4000" dirty="0">
              <a:solidFill>
                <a:prstClr val="black"/>
              </a:solidFill>
            </a:endParaRPr>
          </a:p>
        </p:txBody>
      </p:sp>
    </p:spTree>
    <p:extLst>
      <p:ext uri="{BB962C8B-B14F-4D97-AF65-F5344CB8AC3E}">
        <p14:creationId xmlns:p14="http://schemas.microsoft.com/office/powerpoint/2010/main" val="33843476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Content Placeholder 1" descr="IMG_5407.jpg"/>
          <p:cNvPicPr>
            <a:picLocks noGrp="1" noChangeAspect="1"/>
          </p:cNvPicPr>
          <p:nvPr>
            <p:ph idx="4294967295"/>
          </p:nvPr>
        </p:nvPicPr>
        <p:blipFill rotWithShape="1">
          <a:blip r:embed="rId4" cstate="screen">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0" y="-1"/>
            <a:ext cx="9157959" cy="6858001"/>
          </a:xfrm>
        </p:spPr>
      </p:pic>
    </p:spTree>
    <p:extLst>
      <p:ext uri="{BB962C8B-B14F-4D97-AF65-F5344CB8AC3E}">
        <p14:creationId xmlns:p14="http://schemas.microsoft.com/office/powerpoint/2010/main" val="28264347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10" name="Content Placeholder 9" descr="IMG_5259.jpg"/>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0" y="-1"/>
            <a:ext cx="9176505" cy="6858001"/>
          </a:xfrm>
        </p:spPr>
      </p:pic>
    </p:spTree>
    <p:extLst>
      <p:ext uri="{BB962C8B-B14F-4D97-AF65-F5344CB8AC3E}">
        <p14:creationId xmlns:p14="http://schemas.microsoft.com/office/powerpoint/2010/main" val="881536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5981468"/>
          </a:xfrm>
          <a:prstGeom prst="rect">
            <a:avLst/>
          </a:prstGeom>
        </p:spPr>
      </p:pic>
      <p:sp>
        <p:nvSpPr>
          <p:cNvPr id="4" name="Rectangle 3"/>
          <p:cNvSpPr/>
          <p:nvPr/>
        </p:nvSpPr>
        <p:spPr>
          <a:xfrm>
            <a:off x="0" y="5981468"/>
            <a:ext cx="9144000" cy="830997"/>
          </a:xfrm>
          <a:prstGeom prst="rect">
            <a:avLst/>
          </a:prstGeom>
        </p:spPr>
        <p:txBody>
          <a:bodyPr wrap="square">
            <a:spAutoFit/>
          </a:bodyPr>
          <a:lstStyle/>
          <a:p>
            <a:r>
              <a:rPr lang="en-US" sz="2400" dirty="0"/>
              <a:t>A picture from the 1960s: A construction crew of the </a:t>
            </a:r>
            <a:r>
              <a:rPr lang="en-US" sz="2400" dirty="0" err="1"/>
              <a:t>Lippeverband</a:t>
            </a:r>
            <a:r>
              <a:rPr lang="en-US" sz="2400" dirty="0"/>
              <a:t> securing an undercut </a:t>
            </a:r>
            <a:r>
              <a:rPr lang="en-US" sz="2400" dirty="0" smtClean="0"/>
              <a:t>bank on the </a:t>
            </a:r>
            <a:r>
              <a:rPr lang="en-US" sz="2400" dirty="0" err="1" smtClean="0"/>
              <a:t>Lippe</a:t>
            </a:r>
            <a:r>
              <a:rPr lang="en-US" sz="2400" dirty="0" smtClean="0"/>
              <a:t> River, Germany.</a:t>
            </a:r>
            <a:endParaRPr lang="en-US" sz="2400" dirty="0"/>
          </a:p>
        </p:txBody>
      </p:sp>
    </p:spTree>
    <p:extLst>
      <p:ext uri="{BB962C8B-B14F-4D97-AF65-F5344CB8AC3E}">
        <p14:creationId xmlns:p14="http://schemas.microsoft.com/office/powerpoint/2010/main" val="3517326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3567" y="266700"/>
            <a:ext cx="4635500" cy="6180667"/>
          </a:xfrm>
          <a:prstGeom prst="rect">
            <a:avLst/>
          </a:prstGeom>
        </p:spPr>
      </p:pic>
      <p:sp>
        <p:nvSpPr>
          <p:cNvPr id="4" name="TextBox 3"/>
          <p:cNvSpPr txBox="1"/>
          <p:nvPr/>
        </p:nvSpPr>
        <p:spPr>
          <a:xfrm>
            <a:off x="1176867" y="266700"/>
            <a:ext cx="2628900" cy="6370974"/>
          </a:xfrm>
          <a:prstGeom prst="rect">
            <a:avLst/>
          </a:prstGeom>
          <a:noFill/>
        </p:spPr>
        <p:txBody>
          <a:bodyPr wrap="square" rtlCol="0">
            <a:spAutoFit/>
          </a:bodyPr>
          <a:lstStyle/>
          <a:p>
            <a:r>
              <a:rPr lang="en-US" sz="2400" i="1" dirty="0" smtClean="0">
                <a:solidFill>
                  <a:prstClr val="black"/>
                </a:solidFill>
              </a:rPr>
              <a:t>“The River still rises at Shepherd’s Well in Hampstead…. Over the years as these areas became built up the river was </a:t>
            </a:r>
            <a:r>
              <a:rPr lang="en-US" sz="2400" i="1" dirty="0" err="1" smtClean="0">
                <a:solidFill>
                  <a:prstClr val="black"/>
                </a:solidFill>
              </a:rPr>
              <a:t>culverted</a:t>
            </a:r>
            <a:r>
              <a:rPr lang="en-US" sz="2400" i="1" dirty="0" smtClean="0">
                <a:solidFill>
                  <a:prstClr val="black"/>
                </a:solidFill>
              </a:rPr>
              <a:t> but there is still one place that the clean and running water of the River </a:t>
            </a:r>
            <a:r>
              <a:rPr lang="en-US" sz="2400" i="1" dirty="0" err="1" smtClean="0">
                <a:solidFill>
                  <a:prstClr val="black"/>
                </a:solidFill>
              </a:rPr>
              <a:t>Tyburn</a:t>
            </a:r>
            <a:r>
              <a:rPr lang="en-US" sz="2400" i="1" dirty="0" smtClean="0">
                <a:solidFill>
                  <a:prstClr val="black"/>
                </a:solidFill>
              </a:rPr>
              <a:t> may be seen and that is in the basement of Gray’s Mews….”  </a:t>
            </a:r>
          </a:p>
          <a:p>
            <a:r>
              <a:rPr lang="en-US" sz="2400" dirty="0">
                <a:solidFill>
                  <a:prstClr val="black"/>
                </a:solidFill>
              </a:rPr>
              <a:t> </a:t>
            </a:r>
            <a:r>
              <a:rPr lang="en-US" sz="2400" dirty="0" smtClean="0">
                <a:solidFill>
                  <a:prstClr val="black"/>
                </a:solidFill>
              </a:rPr>
              <a:t>               (perhaps!)</a:t>
            </a:r>
            <a:endParaRPr lang="en-US" sz="2400" dirty="0">
              <a:solidFill>
                <a:prstClr val="black"/>
              </a:solidFill>
            </a:endParaRPr>
          </a:p>
        </p:txBody>
      </p:sp>
    </p:spTree>
    <p:extLst>
      <p:ext uri="{BB962C8B-B14F-4D97-AF65-F5344CB8AC3E}">
        <p14:creationId xmlns:p14="http://schemas.microsoft.com/office/powerpoint/2010/main" val="23501321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199" y="274639"/>
            <a:ext cx="7298268" cy="1143000"/>
          </a:xfrm>
        </p:spPr>
        <p:txBody>
          <a:bodyPr>
            <a:noAutofit/>
          </a:bodyPr>
          <a:lstStyle/>
          <a:p>
            <a:r>
              <a:rPr lang="en-US" sz="4000" dirty="0" smtClean="0"/>
              <a:t>Ecological damage to the Victorian Thames</a:t>
            </a:r>
            <a:endParaRPr lang="en-US" sz="4000" dirty="0"/>
          </a:p>
        </p:txBody>
      </p:sp>
      <p:sp>
        <p:nvSpPr>
          <p:cNvPr id="2" name="Content Placeholder 1"/>
          <p:cNvSpPr>
            <a:spLocks noGrp="1"/>
          </p:cNvSpPr>
          <p:nvPr>
            <p:ph idx="1"/>
          </p:nvPr>
        </p:nvSpPr>
        <p:spPr>
          <a:xfrm>
            <a:off x="1473200" y="1600200"/>
            <a:ext cx="7213599" cy="4936067"/>
          </a:xfrm>
        </p:spPr>
        <p:txBody>
          <a:bodyPr>
            <a:normAutofit lnSpcReduction="10000"/>
          </a:bodyPr>
          <a:lstStyle/>
          <a:p>
            <a:pPr marL="0" indent="0">
              <a:buNone/>
            </a:pPr>
            <a:r>
              <a:rPr lang="en-US" dirty="0"/>
              <a:t>…When the Thames went to the other extreme in 1840, and again ten years later, it shrank ‘to a mere brook’, so that ‘persons could walk across it’. It would not be an inviting stroll, no matter how much you could save in boat charges or bridge toll. You would have to walk through concentrated essence of sewage; and at every low tide the exposed </a:t>
            </a:r>
            <a:r>
              <a:rPr lang="en-US" dirty="0" err="1"/>
              <a:t>mudbanks</a:t>
            </a:r>
            <a:r>
              <a:rPr lang="en-US" dirty="0"/>
              <a:t> ‘swarmed with bright red worms . . . the boys called them blood-worms</a:t>
            </a:r>
            <a:r>
              <a:rPr lang="en-US" dirty="0" smtClean="0"/>
              <a:t>’…. </a:t>
            </a:r>
            <a:endParaRPr lang="en-US" dirty="0"/>
          </a:p>
        </p:txBody>
      </p:sp>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6604001" y="-101599"/>
            <a:ext cx="2804142" cy="1681724"/>
          </a:xfrm>
          <a:prstGeom prst="rect">
            <a:avLst/>
          </a:prstGeom>
        </p:spPr>
      </p:pic>
    </p:spTree>
    <p:extLst>
      <p:ext uri="{BB962C8B-B14F-4D97-AF65-F5344CB8AC3E}">
        <p14:creationId xmlns:p14="http://schemas.microsoft.com/office/powerpoint/2010/main" val="3125926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IMG_674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0500" y="0"/>
            <a:ext cx="5143500" cy="6858000"/>
          </a:xfrm>
          <a:prstGeom prst="rect">
            <a:avLst/>
          </a:prstGeom>
        </p:spPr>
      </p:pic>
      <p:sp>
        <p:nvSpPr>
          <p:cNvPr id="3" name="TextBox 2"/>
          <p:cNvSpPr txBox="1"/>
          <p:nvPr/>
        </p:nvSpPr>
        <p:spPr>
          <a:xfrm>
            <a:off x="1244600" y="787400"/>
            <a:ext cx="2387600" cy="4401205"/>
          </a:xfrm>
          <a:prstGeom prst="rect">
            <a:avLst/>
          </a:prstGeom>
          <a:noFill/>
        </p:spPr>
        <p:txBody>
          <a:bodyPr wrap="square" rtlCol="0">
            <a:spAutoFit/>
          </a:bodyPr>
          <a:lstStyle/>
          <a:p>
            <a:r>
              <a:rPr lang="en-US" sz="2800" dirty="0" smtClean="0">
                <a:solidFill>
                  <a:prstClr val="black"/>
                </a:solidFill>
              </a:rPr>
              <a:t>Rural channels are not immune from direct attempts at engineering, through dredging, ditching and </a:t>
            </a:r>
            <a:r>
              <a:rPr lang="en-US" sz="2800" dirty="0" err="1" smtClean="0">
                <a:solidFill>
                  <a:prstClr val="black"/>
                </a:solidFill>
              </a:rPr>
              <a:t>culverting</a:t>
            </a:r>
            <a:endParaRPr lang="en-US" sz="2800" dirty="0">
              <a:solidFill>
                <a:prstClr val="black"/>
              </a:solidFill>
            </a:endParaRPr>
          </a:p>
        </p:txBody>
      </p:sp>
    </p:spTree>
    <p:extLst>
      <p:ext uri="{BB962C8B-B14F-4D97-AF65-F5344CB8AC3E}">
        <p14:creationId xmlns:p14="http://schemas.microsoft.com/office/powerpoint/2010/main" val="4491381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83732" y="274638"/>
            <a:ext cx="3048001" cy="3230562"/>
          </a:xfrm>
        </p:spPr>
        <p:txBody>
          <a:bodyPr>
            <a:normAutofit/>
          </a:bodyPr>
          <a:lstStyle/>
          <a:p>
            <a:r>
              <a:rPr lang="en-US" dirty="0" smtClean="0"/>
              <a:t>Urban hydrological systems</a:t>
            </a:r>
            <a:endParaRPr lang="en-US" dirty="0"/>
          </a:p>
        </p:txBody>
      </p:sp>
      <p:pic>
        <p:nvPicPr>
          <p:cNvPr id="4" name="Picture 3"/>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t="4673" b="1620"/>
          <a:stretch/>
        </p:blipFill>
        <p:spPr>
          <a:xfrm>
            <a:off x="4131733" y="203200"/>
            <a:ext cx="4707467" cy="6440960"/>
          </a:xfrm>
          <a:prstGeom prst="rect">
            <a:avLst/>
          </a:prstGeom>
        </p:spPr>
      </p:pic>
      <p:sp>
        <p:nvSpPr>
          <p:cNvPr id="3" name="TextBox 2"/>
          <p:cNvSpPr txBox="1"/>
          <p:nvPr/>
        </p:nvSpPr>
        <p:spPr>
          <a:xfrm>
            <a:off x="1337733" y="3505200"/>
            <a:ext cx="2133600" cy="1569660"/>
          </a:xfrm>
          <a:prstGeom prst="rect">
            <a:avLst/>
          </a:prstGeom>
          <a:noFill/>
        </p:spPr>
        <p:txBody>
          <a:bodyPr wrap="square" rtlCol="0">
            <a:spAutoFit/>
          </a:bodyPr>
          <a:lstStyle/>
          <a:p>
            <a:r>
              <a:rPr lang="en-US" sz="2400" dirty="0" smtClean="0">
                <a:solidFill>
                  <a:srgbClr val="800000"/>
                </a:solidFill>
              </a:rPr>
              <a:t>Typical change in flood flow for modern urban areas</a:t>
            </a:r>
            <a:endParaRPr lang="en-US" sz="2400" dirty="0">
              <a:solidFill>
                <a:srgbClr val="800000"/>
              </a:solidFill>
            </a:endParaRPr>
          </a:p>
        </p:txBody>
      </p:sp>
      <p:cxnSp>
        <p:nvCxnSpPr>
          <p:cNvPr id="7" name="Straight Arrow Connector 6"/>
          <p:cNvCxnSpPr/>
          <p:nvPr/>
        </p:nvCxnSpPr>
        <p:spPr>
          <a:xfrm flipV="1">
            <a:off x="3268133" y="3048000"/>
            <a:ext cx="1625600" cy="846667"/>
          </a:xfrm>
          <a:prstGeom prst="straightConnector1">
            <a:avLst/>
          </a:prstGeom>
          <a:ln>
            <a:solidFill>
              <a:srgbClr val="92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52265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97466" y="1595438"/>
            <a:ext cx="3318933" cy="3332162"/>
          </a:xfrm>
        </p:spPr>
        <p:txBody>
          <a:bodyPr>
            <a:normAutofit fontScale="90000"/>
          </a:bodyPr>
          <a:lstStyle/>
          <a:p>
            <a:r>
              <a:rPr lang="en-US" dirty="0" err="1" smtClean="0"/>
              <a:t>Skelmersdale</a:t>
            </a:r>
            <a:r>
              <a:rPr lang="en-US" dirty="0" smtClean="0"/>
              <a:t> New Town, built post- World War II in the catchment of the River </a:t>
            </a:r>
            <a:r>
              <a:rPr lang="en-US" dirty="0" err="1" smtClean="0"/>
              <a:t>Tawd</a:t>
            </a:r>
            <a:r>
              <a:rPr lang="en-US" dirty="0" smtClean="0"/>
              <a:t>, Lancashire</a:t>
            </a:r>
            <a:endParaRPr lang="en-US" dirty="0"/>
          </a:p>
        </p:txBody>
      </p:sp>
      <p:pic>
        <p:nvPicPr>
          <p:cNvPr id="4" name="Picture 3"/>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4586966" y="274638"/>
            <a:ext cx="4099834" cy="6112933"/>
          </a:xfrm>
          <a:prstGeom prst="rect">
            <a:avLst/>
          </a:prstGeom>
        </p:spPr>
      </p:pic>
    </p:spTree>
    <p:extLst>
      <p:ext uri="{BB962C8B-B14F-4D97-AF65-F5344CB8AC3E}">
        <p14:creationId xmlns:p14="http://schemas.microsoft.com/office/powerpoint/2010/main" val="10568981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266" y="1398505"/>
            <a:ext cx="8568267" cy="5188562"/>
          </a:xfrm>
          <a:prstGeom prst="rect">
            <a:avLst/>
          </a:prstGeom>
        </p:spPr>
      </p:pic>
      <p:sp>
        <p:nvSpPr>
          <p:cNvPr id="3" name="Title 2"/>
          <p:cNvSpPr>
            <a:spLocks noGrp="1"/>
          </p:cNvSpPr>
          <p:nvPr>
            <p:ph type="title"/>
          </p:nvPr>
        </p:nvSpPr>
        <p:spPr/>
        <p:txBody>
          <a:bodyPr>
            <a:normAutofit fontScale="90000"/>
          </a:bodyPr>
          <a:lstStyle/>
          <a:p>
            <a:r>
              <a:rPr lang="en-US" dirty="0" smtClean="0"/>
              <a:t>Flow changes may be difficult to detect, even if the data exists</a:t>
            </a:r>
            <a:endParaRPr lang="en-US" dirty="0"/>
          </a:p>
        </p:txBody>
      </p:sp>
    </p:spTree>
    <p:extLst>
      <p:ext uri="{BB962C8B-B14F-4D97-AF65-F5344CB8AC3E}">
        <p14:creationId xmlns:p14="http://schemas.microsoft.com/office/powerpoint/2010/main" val="21559137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Sometimes the river bank erosion is obvious</a:t>
            </a:r>
            <a:endParaRPr lang="en-US" dirty="0"/>
          </a:p>
        </p:txBody>
      </p:sp>
      <p:pic>
        <p:nvPicPr>
          <p:cNvPr id="2" name="Content Placeholder 1" descr="Plate 02.jpg"/>
          <p:cNvPicPr>
            <a:picLocks noGrp="1" noChangeAspect="1"/>
          </p:cNvPicPr>
          <p:nvPr>
            <p:ph idx="1"/>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570543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Rapid channel migration across the floodplain</a:t>
            </a:r>
            <a:endParaRPr lang="en-US" dirty="0"/>
          </a:p>
        </p:txBody>
      </p:sp>
      <p:pic>
        <p:nvPicPr>
          <p:cNvPr id="2" name="Content Placeholder 1" descr="Plate 01.jpg"/>
          <p:cNvPicPr>
            <a:picLocks noGrp="1" noChangeAspect="1"/>
          </p:cNvPicPr>
          <p:nvPr>
            <p:ph idx="1"/>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758567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Erosion in streams below </a:t>
            </a:r>
            <a:r>
              <a:rPr lang="en-US" dirty="0" err="1" smtClean="0"/>
              <a:t>Stevenage</a:t>
            </a:r>
            <a:r>
              <a:rPr lang="en-US" dirty="0" smtClean="0"/>
              <a:t> New Town</a:t>
            </a:r>
            <a:endParaRPr lang="en-US" dirty="0"/>
          </a:p>
        </p:txBody>
      </p:sp>
      <p:pic>
        <p:nvPicPr>
          <p:cNvPr id="2" name="Content Placeholder 1" descr="Plate 03.jpg"/>
          <p:cNvPicPr>
            <a:picLocks noGrp="1" noChangeAspect="1"/>
          </p:cNvPicPr>
          <p:nvPr>
            <p:ph idx="1"/>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976813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Rapid bankside erosion exposing tree roots in suburban Leicester</a:t>
            </a:r>
            <a:endParaRPr lang="en-US" dirty="0"/>
          </a:p>
        </p:txBody>
      </p:sp>
      <p:pic>
        <p:nvPicPr>
          <p:cNvPr id="2" name="Content Placeholder 1" descr="Plate 05.jpg"/>
          <p:cNvPicPr>
            <a:picLocks noGrp="1" noChangeAspect="1"/>
          </p:cNvPicPr>
          <p:nvPr>
            <p:ph idx="1"/>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664564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740400"/>
          </a:xfrm>
          <a:prstGeom prst="rect">
            <a:avLst/>
          </a:prstGeom>
        </p:spPr>
      </p:pic>
      <p:sp>
        <p:nvSpPr>
          <p:cNvPr id="4" name="Rectangle 3"/>
          <p:cNvSpPr/>
          <p:nvPr/>
        </p:nvSpPr>
        <p:spPr>
          <a:xfrm>
            <a:off x="0" y="6027003"/>
            <a:ext cx="9144000" cy="830997"/>
          </a:xfrm>
          <a:prstGeom prst="rect">
            <a:avLst/>
          </a:prstGeom>
        </p:spPr>
        <p:txBody>
          <a:bodyPr wrap="square">
            <a:spAutoFit/>
          </a:bodyPr>
          <a:lstStyle/>
          <a:p>
            <a:r>
              <a:rPr lang="en-US" sz="2400" dirty="0"/>
              <a:t>At the beginning of September 1969 the bank had been sloped back and reinforced with a stone rip rap embankment</a:t>
            </a:r>
          </a:p>
        </p:txBody>
      </p:sp>
    </p:spTree>
    <p:extLst>
      <p:ext uri="{BB962C8B-B14F-4D97-AF65-F5344CB8AC3E}">
        <p14:creationId xmlns:p14="http://schemas.microsoft.com/office/powerpoint/2010/main" val="15372923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91066" y="626533"/>
            <a:ext cx="3640668" cy="5215466"/>
          </a:xfrm>
        </p:spPr>
        <p:txBody>
          <a:bodyPr>
            <a:noAutofit/>
          </a:bodyPr>
          <a:lstStyle/>
          <a:p>
            <a:pPr algn="l"/>
            <a:r>
              <a:rPr lang="en-US" sz="3200" dirty="0" smtClean="0"/>
              <a:t>‘Hanging’ tributaries, this, one in </a:t>
            </a:r>
            <a:r>
              <a:rPr lang="en-US" sz="3200" dirty="0" err="1" smtClean="0"/>
              <a:t>Cumbernauld</a:t>
            </a:r>
            <a:r>
              <a:rPr lang="en-US" sz="3200" dirty="0" smtClean="0"/>
              <a:t>, Scotland, where the main </a:t>
            </a:r>
            <a:r>
              <a:rPr lang="en-US" sz="3200" dirty="0" err="1" smtClean="0"/>
              <a:t>urbanised</a:t>
            </a:r>
            <a:r>
              <a:rPr lang="en-US" sz="3200" dirty="0" smtClean="0"/>
              <a:t> channel of the </a:t>
            </a:r>
            <a:r>
              <a:rPr lang="en-US" sz="3200" dirty="0" err="1" smtClean="0"/>
              <a:t>Luggie</a:t>
            </a:r>
            <a:r>
              <a:rPr lang="en-US" sz="3200" dirty="0" smtClean="0"/>
              <a:t> Water has deepened leaving side channels hanging above </a:t>
            </a:r>
            <a:br>
              <a:rPr lang="en-US" sz="3200" dirty="0" smtClean="0"/>
            </a:br>
            <a:r>
              <a:rPr lang="en-US" sz="3200" dirty="0" smtClean="0"/>
              <a:t/>
            </a:r>
            <a:br>
              <a:rPr lang="en-US" sz="3200" dirty="0" smtClean="0"/>
            </a:br>
            <a:r>
              <a:rPr lang="en-US" sz="2800" dirty="0" smtClean="0"/>
              <a:t>Note shopping trolley…</a:t>
            </a:r>
            <a:endParaRPr lang="en-US" sz="2800" dirty="0"/>
          </a:p>
        </p:txBody>
      </p:sp>
      <p:pic>
        <p:nvPicPr>
          <p:cNvPr id="4" name="Picture 3" descr="Plate 04 copy.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5667" y="406399"/>
            <a:ext cx="3961939" cy="6062133"/>
          </a:xfrm>
          <a:prstGeom prst="rect">
            <a:avLst/>
          </a:prstGeom>
        </p:spPr>
      </p:pic>
    </p:spTree>
    <p:extLst>
      <p:ext uri="{BB962C8B-B14F-4D97-AF65-F5344CB8AC3E}">
        <p14:creationId xmlns:p14="http://schemas.microsoft.com/office/powerpoint/2010/main" val="41344911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t="2716" b="-2714"/>
          <a:stretch/>
        </p:blipFill>
        <p:spPr>
          <a:xfrm>
            <a:off x="4284133" y="135467"/>
            <a:ext cx="4610373" cy="6858000"/>
          </a:xfrm>
          <a:prstGeom prst="rect">
            <a:avLst/>
          </a:prstGeom>
        </p:spPr>
      </p:pic>
      <p:sp>
        <p:nvSpPr>
          <p:cNvPr id="2" name="TextBox 1"/>
          <p:cNvSpPr txBox="1"/>
          <p:nvPr/>
        </p:nvSpPr>
        <p:spPr>
          <a:xfrm>
            <a:off x="1354667" y="135467"/>
            <a:ext cx="2929466" cy="830997"/>
          </a:xfrm>
          <a:prstGeom prst="rect">
            <a:avLst/>
          </a:prstGeom>
          <a:noFill/>
        </p:spPr>
        <p:txBody>
          <a:bodyPr wrap="square" rtlCol="0">
            <a:spAutoFit/>
          </a:bodyPr>
          <a:lstStyle/>
          <a:p>
            <a:r>
              <a:rPr lang="en-US" sz="2400" dirty="0" smtClean="0">
                <a:solidFill>
                  <a:srgbClr val="920000"/>
                </a:solidFill>
              </a:rPr>
              <a:t>Sewers linked to channel</a:t>
            </a:r>
            <a:endParaRPr lang="en-US" sz="2400" dirty="0">
              <a:solidFill>
                <a:srgbClr val="920000"/>
              </a:solidFill>
            </a:endParaRPr>
          </a:p>
        </p:txBody>
      </p:sp>
      <p:cxnSp>
        <p:nvCxnSpPr>
          <p:cNvPr id="6" name="Straight Arrow Connector 5"/>
          <p:cNvCxnSpPr/>
          <p:nvPr/>
        </p:nvCxnSpPr>
        <p:spPr>
          <a:xfrm>
            <a:off x="3318933" y="711200"/>
            <a:ext cx="1727200" cy="863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1354666" y="1343967"/>
            <a:ext cx="3115733" cy="492443"/>
          </a:xfrm>
          <a:prstGeom prst="rect">
            <a:avLst/>
          </a:prstGeom>
          <a:noFill/>
        </p:spPr>
        <p:txBody>
          <a:bodyPr wrap="square" rtlCol="0">
            <a:spAutoFit/>
          </a:bodyPr>
          <a:lstStyle/>
          <a:p>
            <a:r>
              <a:rPr lang="en-US" sz="2600" dirty="0" smtClean="0">
                <a:solidFill>
                  <a:srgbClr val="1F497D"/>
                </a:solidFill>
              </a:rPr>
              <a:t>Flood flows increase</a:t>
            </a:r>
            <a:endParaRPr lang="en-US" sz="2600" dirty="0">
              <a:solidFill>
                <a:srgbClr val="1F497D"/>
              </a:solidFill>
            </a:endParaRPr>
          </a:p>
        </p:txBody>
      </p:sp>
      <p:sp>
        <p:nvSpPr>
          <p:cNvPr id="8" name="TextBox 7"/>
          <p:cNvSpPr txBox="1"/>
          <p:nvPr/>
        </p:nvSpPr>
        <p:spPr>
          <a:xfrm>
            <a:off x="1354667" y="2343033"/>
            <a:ext cx="2844800" cy="1200328"/>
          </a:xfrm>
          <a:prstGeom prst="rect">
            <a:avLst/>
          </a:prstGeom>
          <a:noFill/>
        </p:spPr>
        <p:txBody>
          <a:bodyPr wrap="square" rtlCol="0">
            <a:spAutoFit/>
          </a:bodyPr>
          <a:lstStyle/>
          <a:p>
            <a:r>
              <a:rPr lang="en-US" sz="2400" dirty="0" smtClean="0">
                <a:solidFill>
                  <a:srgbClr val="1F497D"/>
                </a:solidFill>
              </a:rPr>
              <a:t>Sediment coming into the channel increases then falls</a:t>
            </a:r>
            <a:endParaRPr lang="en-US" sz="2400" dirty="0">
              <a:solidFill>
                <a:srgbClr val="1F497D"/>
              </a:solidFill>
            </a:endParaRPr>
          </a:p>
        </p:txBody>
      </p:sp>
      <p:sp>
        <p:nvSpPr>
          <p:cNvPr id="9" name="TextBox 8"/>
          <p:cNvSpPr txBox="1"/>
          <p:nvPr/>
        </p:nvSpPr>
        <p:spPr>
          <a:xfrm>
            <a:off x="1354667" y="3957934"/>
            <a:ext cx="2844800" cy="830997"/>
          </a:xfrm>
          <a:prstGeom prst="rect">
            <a:avLst/>
          </a:prstGeom>
          <a:noFill/>
        </p:spPr>
        <p:txBody>
          <a:bodyPr wrap="square" rtlCol="0">
            <a:spAutoFit/>
          </a:bodyPr>
          <a:lstStyle/>
          <a:p>
            <a:r>
              <a:rPr lang="en-US" sz="2400" dirty="0" smtClean="0">
                <a:solidFill>
                  <a:srgbClr val="1F497D"/>
                </a:solidFill>
              </a:rPr>
              <a:t>Rainfall totals increase somewhat</a:t>
            </a:r>
            <a:endParaRPr lang="en-US" sz="2400" dirty="0">
              <a:solidFill>
                <a:srgbClr val="1F497D"/>
              </a:solidFill>
            </a:endParaRPr>
          </a:p>
        </p:txBody>
      </p:sp>
      <p:sp>
        <p:nvSpPr>
          <p:cNvPr id="10" name="TextBox 9"/>
          <p:cNvSpPr txBox="1"/>
          <p:nvPr/>
        </p:nvSpPr>
        <p:spPr>
          <a:xfrm>
            <a:off x="1354667" y="5380335"/>
            <a:ext cx="2844800" cy="830997"/>
          </a:xfrm>
          <a:prstGeom prst="rect">
            <a:avLst/>
          </a:prstGeom>
          <a:noFill/>
        </p:spPr>
        <p:txBody>
          <a:bodyPr wrap="square" rtlCol="0">
            <a:spAutoFit/>
          </a:bodyPr>
          <a:lstStyle/>
          <a:p>
            <a:r>
              <a:rPr lang="en-US" sz="2400" dirty="0" smtClean="0">
                <a:solidFill>
                  <a:srgbClr val="1F497D"/>
                </a:solidFill>
              </a:rPr>
              <a:t>River silts up, then erodes</a:t>
            </a:r>
            <a:endParaRPr lang="en-US" sz="2400" dirty="0">
              <a:solidFill>
                <a:srgbClr val="1F497D"/>
              </a:solidFill>
            </a:endParaRPr>
          </a:p>
        </p:txBody>
      </p:sp>
      <p:sp>
        <p:nvSpPr>
          <p:cNvPr id="3" name="Oval 2"/>
          <p:cNvSpPr/>
          <p:nvPr/>
        </p:nvSpPr>
        <p:spPr>
          <a:xfrm>
            <a:off x="6896373" y="5106201"/>
            <a:ext cx="1998133" cy="914400"/>
          </a:xfrm>
          <a:prstGeom prst="ellipse">
            <a:avLst/>
          </a:prstGeom>
          <a:noFill/>
          <a:ln w="38100" cmpd="sng">
            <a:solidFill>
              <a:srgbClr val="C050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016725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4241684" y="203199"/>
            <a:ext cx="4724266" cy="6519333"/>
          </a:xfrm>
          <a:prstGeom prst="rect">
            <a:avLst/>
          </a:prstGeom>
        </p:spPr>
      </p:pic>
      <p:sp>
        <p:nvSpPr>
          <p:cNvPr id="3" name="TextBox 2"/>
          <p:cNvSpPr txBox="1"/>
          <p:nvPr/>
        </p:nvSpPr>
        <p:spPr>
          <a:xfrm>
            <a:off x="1693333" y="846667"/>
            <a:ext cx="2548351" cy="830997"/>
          </a:xfrm>
          <a:prstGeom prst="rect">
            <a:avLst/>
          </a:prstGeom>
          <a:noFill/>
        </p:spPr>
        <p:txBody>
          <a:bodyPr wrap="square" rtlCol="0">
            <a:spAutoFit/>
          </a:bodyPr>
          <a:lstStyle/>
          <a:p>
            <a:r>
              <a:rPr lang="en-US" sz="2400" dirty="0" smtClean="0">
                <a:solidFill>
                  <a:srgbClr val="800000"/>
                </a:solidFill>
              </a:rPr>
              <a:t>Channel cross sectional area</a:t>
            </a:r>
            <a:endParaRPr lang="en-US" sz="2400" dirty="0">
              <a:solidFill>
                <a:srgbClr val="800000"/>
              </a:solidFill>
            </a:endParaRPr>
          </a:p>
        </p:txBody>
      </p:sp>
      <p:cxnSp>
        <p:nvCxnSpPr>
          <p:cNvPr id="7" name="Straight Arrow Connector 6"/>
          <p:cNvCxnSpPr/>
          <p:nvPr/>
        </p:nvCxnSpPr>
        <p:spPr>
          <a:xfrm>
            <a:off x="3725333" y="1490133"/>
            <a:ext cx="1032934" cy="965200"/>
          </a:xfrm>
          <a:prstGeom prst="straightConnector1">
            <a:avLst/>
          </a:prstGeom>
          <a:ln>
            <a:solidFill>
              <a:srgbClr val="92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73199" y="5891535"/>
            <a:ext cx="2548351" cy="830997"/>
          </a:xfrm>
          <a:prstGeom prst="rect">
            <a:avLst/>
          </a:prstGeom>
          <a:noFill/>
        </p:spPr>
        <p:txBody>
          <a:bodyPr wrap="square" rtlCol="0">
            <a:spAutoFit/>
          </a:bodyPr>
          <a:lstStyle/>
          <a:p>
            <a:r>
              <a:rPr lang="en-US" sz="2400" dirty="0" smtClean="0">
                <a:solidFill>
                  <a:srgbClr val="800000"/>
                </a:solidFill>
              </a:rPr>
              <a:t>Drainage area of the catchment</a:t>
            </a:r>
            <a:endParaRPr lang="en-US" sz="2400" dirty="0">
              <a:solidFill>
                <a:srgbClr val="800000"/>
              </a:solidFill>
            </a:endParaRPr>
          </a:p>
        </p:txBody>
      </p:sp>
      <p:cxnSp>
        <p:nvCxnSpPr>
          <p:cNvPr id="9" name="Straight Arrow Connector 8"/>
          <p:cNvCxnSpPr/>
          <p:nvPr/>
        </p:nvCxnSpPr>
        <p:spPr>
          <a:xfrm flipV="1">
            <a:off x="3725333" y="6239932"/>
            <a:ext cx="1778000" cy="245535"/>
          </a:xfrm>
          <a:prstGeom prst="straightConnector1">
            <a:avLst/>
          </a:prstGeom>
          <a:ln>
            <a:solidFill>
              <a:srgbClr val="92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693333" y="2133599"/>
            <a:ext cx="2252134" cy="3108544"/>
          </a:xfrm>
          <a:prstGeom prst="rect">
            <a:avLst/>
          </a:prstGeom>
          <a:noFill/>
        </p:spPr>
        <p:txBody>
          <a:bodyPr wrap="square" rtlCol="0">
            <a:spAutoFit/>
          </a:bodyPr>
          <a:lstStyle/>
          <a:p>
            <a:r>
              <a:rPr lang="en-US" sz="2800" dirty="0" smtClean="0">
                <a:solidFill>
                  <a:prstClr val="black"/>
                </a:solidFill>
              </a:rPr>
              <a:t>Linear relationships for many different river channels in England and Scotland</a:t>
            </a:r>
            <a:endParaRPr lang="en-US" sz="2800" dirty="0">
              <a:solidFill>
                <a:prstClr val="black"/>
              </a:solidFill>
            </a:endParaRPr>
          </a:p>
        </p:txBody>
      </p:sp>
    </p:spTree>
    <p:extLst>
      <p:ext uri="{BB962C8B-B14F-4D97-AF65-F5344CB8AC3E}">
        <p14:creationId xmlns:p14="http://schemas.microsoft.com/office/powerpoint/2010/main" val="37526191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151467" y="1722438"/>
            <a:ext cx="3048001" cy="2308324"/>
          </a:xfrm>
          <a:prstGeom prst="rect">
            <a:avLst/>
          </a:prstGeom>
          <a:noFill/>
        </p:spPr>
        <p:txBody>
          <a:bodyPr wrap="square" rtlCol="0">
            <a:spAutoFit/>
          </a:bodyPr>
          <a:lstStyle/>
          <a:p>
            <a:r>
              <a:rPr lang="en-US" sz="2400" dirty="0" smtClean="0">
                <a:solidFill>
                  <a:prstClr val="black"/>
                </a:solidFill>
              </a:rPr>
              <a:t>River capacity (cross sectional area) generally increases with the size of the catchment, in a logarithmic pattern</a:t>
            </a:r>
            <a:endParaRPr lang="en-US" sz="2400" dirty="0">
              <a:solidFill>
                <a:prstClr val="black"/>
              </a:solidFill>
            </a:endParaRPr>
          </a:p>
        </p:txBody>
      </p:sp>
      <p:sp>
        <p:nvSpPr>
          <p:cNvPr id="5" name="TextBox 4"/>
          <p:cNvSpPr txBox="1"/>
          <p:nvPr/>
        </p:nvSpPr>
        <p:spPr>
          <a:xfrm>
            <a:off x="1286933" y="4368801"/>
            <a:ext cx="2912535" cy="1569660"/>
          </a:xfrm>
          <a:prstGeom prst="rect">
            <a:avLst/>
          </a:prstGeom>
          <a:noFill/>
        </p:spPr>
        <p:txBody>
          <a:bodyPr wrap="square" rtlCol="0">
            <a:spAutoFit/>
          </a:bodyPr>
          <a:lstStyle/>
          <a:p>
            <a:r>
              <a:rPr lang="en-US" sz="2400" dirty="0" smtClean="0">
                <a:solidFill>
                  <a:prstClr val="black"/>
                </a:solidFill>
              </a:rPr>
              <a:t>Width and depth of a channel also increase with increasing size of the catchment</a:t>
            </a:r>
            <a:endParaRPr lang="en-US" sz="2400" dirty="0">
              <a:solidFill>
                <a:prstClr val="black"/>
              </a:solidFill>
            </a:endParaRPr>
          </a:p>
        </p:txBody>
      </p:sp>
      <p:sp>
        <p:nvSpPr>
          <p:cNvPr id="6" name="Title 5"/>
          <p:cNvSpPr>
            <a:spLocks noGrp="1"/>
          </p:cNvSpPr>
          <p:nvPr>
            <p:ph type="title"/>
          </p:nvPr>
        </p:nvSpPr>
        <p:spPr>
          <a:xfrm>
            <a:off x="457200" y="274638"/>
            <a:ext cx="3742268" cy="1143000"/>
          </a:xfrm>
        </p:spPr>
        <p:txBody>
          <a:bodyPr>
            <a:noAutofit/>
          </a:bodyPr>
          <a:lstStyle/>
          <a:p>
            <a:r>
              <a:rPr lang="en-US" sz="3200" dirty="0" smtClean="0"/>
              <a:t>An </a:t>
            </a:r>
            <a:r>
              <a:rPr lang="en-US" sz="3200" dirty="0" err="1" smtClean="0"/>
              <a:t>ergodic</a:t>
            </a:r>
            <a:r>
              <a:rPr lang="en-US" sz="3200" dirty="0" smtClean="0"/>
              <a:t> hypothesis – a space for time substitution</a:t>
            </a:r>
            <a:endParaRPr lang="en-US" sz="3200" dirty="0"/>
          </a:p>
        </p:txBody>
      </p:sp>
      <p:sp>
        <p:nvSpPr>
          <p:cNvPr id="7" name="TextBox 6"/>
          <p:cNvSpPr txBox="1"/>
          <p:nvPr/>
        </p:nvSpPr>
        <p:spPr>
          <a:xfrm>
            <a:off x="1151467" y="6196167"/>
            <a:ext cx="3098800" cy="646331"/>
          </a:xfrm>
          <a:prstGeom prst="rect">
            <a:avLst/>
          </a:prstGeom>
          <a:noFill/>
        </p:spPr>
        <p:txBody>
          <a:bodyPr wrap="square" rtlCol="0">
            <a:spAutoFit/>
          </a:bodyPr>
          <a:lstStyle/>
          <a:p>
            <a:r>
              <a:rPr lang="en-US" dirty="0" smtClean="0">
                <a:solidFill>
                  <a:prstClr val="black"/>
                </a:solidFill>
              </a:rPr>
              <a:t>Open circles are rural channels, black dots are urban</a:t>
            </a:r>
            <a:endParaRPr lang="en-US" dirty="0">
              <a:solidFill>
                <a:prstClr val="black"/>
              </a:solidFill>
            </a:endParaRPr>
          </a:p>
        </p:txBody>
      </p:sp>
      <p:grpSp>
        <p:nvGrpSpPr>
          <p:cNvPr id="10" name="Group 9"/>
          <p:cNvGrpSpPr/>
          <p:nvPr/>
        </p:nvGrpSpPr>
        <p:grpSpPr>
          <a:xfrm>
            <a:off x="4662181" y="307447"/>
            <a:ext cx="4261685" cy="6248400"/>
            <a:chOff x="4543648" y="270933"/>
            <a:chExt cx="4261685" cy="6248400"/>
          </a:xfrm>
        </p:grpSpPr>
        <p:pic>
          <p:nvPicPr>
            <p:cNvPr id="3" name="Picture 2"/>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4543648" y="270933"/>
              <a:ext cx="4261685" cy="6248400"/>
            </a:xfrm>
            <a:prstGeom prst="rect">
              <a:avLst/>
            </a:prstGeom>
          </p:spPr>
        </p:pic>
        <p:sp>
          <p:nvSpPr>
            <p:cNvPr id="9" name="Rectangle 8"/>
            <p:cNvSpPr/>
            <p:nvPr/>
          </p:nvSpPr>
          <p:spPr>
            <a:xfrm>
              <a:off x="4876800" y="829733"/>
              <a:ext cx="1337733" cy="389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8" name="TextBox 7"/>
          <p:cNvSpPr txBox="1"/>
          <p:nvPr/>
        </p:nvSpPr>
        <p:spPr>
          <a:xfrm>
            <a:off x="4995333" y="866247"/>
            <a:ext cx="2590800" cy="923330"/>
          </a:xfrm>
          <a:prstGeom prst="rect">
            <a:avLst/>
          </a:prstGeom>
          <a:noFill/>
        </p:spPr>
        <p:txBody>
          <a:bodyPr wrap="square" rtlCol="0">
            <a:spAutoFit/>
          </a:bodyPr>
          <a:lstStyle/>
          <a:p>
            <a:r>
              <a:rPr lang="en-US" dirty="0" smtClean="0">
                <a:solidFill>
                  <a:srgbClr val="800000"/>
                </a:solidFill>
              </a:rPr>
              <a:t>Urban channels are bigger than their rural equivalents</a:t>
            </a:r>
            <a:endParaRPr lang="en-US" dirty="0">
              <a:solidFill>
                <a:srgbClr val="800000"/>
              </a:solidFill>
            </a:endParaRPr>
          </a:p>
        </p:txBody>
      </p:sp>
      <p:cxnSp>
        <p:nvCxnSpPr>
          <p:cNvPr id="12" name="Straight Arrow Connector 11"/>
          <p:cNvCxnSpPr/>
          <p:nvPr/>
        </p:nvCxnSpPr>
        <p:spPr>
          <a:xfrm flipV="1">
            <a:off x="7027333" y="866248"/>
            <a:ext cx="558800" cy="200552"/>
          </a:xfrm>
          <a:prstGeom prst="straightConnector1">
            <a:avLst/>
          </a:prstGeom>
          <a:ln>
            <a:solidFill>
              <a:srgbClr val="92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09091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0" y="0"/>
            <a:ext cx="9144000" cy="6858000"/>
            <a:chOff x="38100" y="0"/>
            <a:chExt cx="9050223" cy="685800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 y="0"/>
              <a:ext cx="9050223" cy="6858000"/>
            </a:xfrm>
            <a:prstGeom prst="rect">
              <a:avLst/>
            </a:prstGeom>
          </p:spPr>
        </p:pic>
        <p:sp>
          <p:nvSpPr>
            <p:cNvPr id="3" name="TextBox 2"/>
            <p:cNvSpPr txBox="1"/>
            <p:nvPr/>
          </p:nvSpPr>
          <p:spPr>
            <a:xfrm>
              <a:off x="5723467" y="3826933"/>
              <a:ext cx="2912533" cy="1938992"/>
            </a:xfrm>
            <a:prstGeom prst="rect">
              <a:avLst/>
            </a:prstGeom>
            <a:noFill/>
          </p:spPr>
          <p:txBody>
            <a:bodyPr wrap="square" rtlCol="0">
              <a:spAutoFit/>
            </a:bodyPr>
            <a:lstStyle/>
            <a:p>
              <a:r>
                <a:rPr lang="en-US" sz="2400" dirty="0" smtClean="0">
                  <a:solidFill>
                    <a:srgbClr val="800000"/>
                  </a:solidFill>
                </a:rPr>
                <a:t>River channels on </a:t>
              </a:r>
              <a:r>
                <a:rPr lang="en-US" sz="2400" dirty="0" smtClean="0">
                  <a:solidFill>
                    <a:srgbClr val="9EE4AA"/>
                  </a:solidFill>
                </a:rPr>
                <a:t>permeable bedrock </a:t>
              </a:r>
              <a:r>
                <a:rPr lang="en-US" sz="2400" dirty="0" smtClean="0">
                  <a:solidFill>
                    <a:srgbClr val="800000"/>
                  </a:solidFill>
                </a:rPr>
                <a:t>are smaller than those on </a:t>
              </a:r>
              <a:r>
                <a:rPr lang="en-US" sz="2400" dirty="0" smtClean="0">
                  <a:solidFill>
                    <a:srgbClr val="1F497D">
                      <a:lumMod val="60000"/>
                      <a:lumOff val="40000"/>
                    </a:srgbClr>
                  </a:solidFill>
                </a:rPr>
                <a:t>impermeable rocks</a:t>
              </a:r>
              <a:endParaRPr lang="en-US" sz="2400" dirty="0">
                <a:solidFill>
                  <a:srgbClr val="1F497D">
                    <a:lumMod val="60000"/>
                    <a:lumOff val="40000"/>
                  </a:srgbClr>
                </a:solidFill>
              </a:endParaRPr>
            </a:p>
          </p:txBody>
        </p:sp>
        <p:sp>
          <p:nvSpPr>
            <p:cNvPr id="5" name="Freeform 4"/>
            <p:cNvSpPr/>
            <p:nvPr/>
          </p:nvSpPr>
          <p:spPr>
            <a:xfrm>
              <a:off x="1473200" y="1257300"/>
              <a:ext cx="3098800" cy="4191000"/>
            </a:xfrm>
            <a:custGeom>
              <a:avLst/>
              <a:gdLst>
                <a:gd name="connsiteX0" fmla="*/ 279400 w 3098800"/>
                <a:gd name="connsiteY0" fmla="*/ 3035300 h 4191000"/>
                <a:gd name="connsiteX1" fmla="*/ 457200 w 3098800"/>
                <a:gd name="connsiteY1" fmla="*/ 2895600 h 4191000"/>
                <a:gd name="connsiteX2" fmla="*/ 571500 w 3098800"/>
                <a:gd name="connsiteY2" fmla="*/ 2730500 h 4191000"/>
                <a:gd name="connsiteX3" fmla="*/ 698500 w 3098800"/>
                <a:gd name="connsiteY3" fmla="*/ 2590800 h 4191000"/>
                <a:gd name="connsiteX4" fmla="*/ 863600 w 3098800"/>
                <a:gd name="connsiteY4" fmla="*/ 2298700 h 4191000"/>
                <a:gd name="connsiteX5" fmla="*/ 1143000 w 3098800"/>
                <a:gd name="connsiteY5" fmla="*/ 2044700 h 4191000"/>
                <a:gd name="connsiteX6" fmla="*/ 1308100 w 3098800"/>
                <a:gd name="connsiteY6" fmla="*/ 1892300 h 4191000"/>
                <a:gd name="connsiteX7" fmla="*/ 1397000 w 3098800"/>
                <a:gd name="connsiteY7" fmla="*/ 1727200 h 4191000"/>
                <a:gd name="connsiteX8" fmla="*/ 1562100 w 3098800"/>
                <a:gd name="connsiteY8" fmla="*/ 1714500 h 4191000"/>
                <a:gd name="connsiteX9" fmla="*/ 1765300 w 3098800"/>
                <a:gd name="connsiteY9" fmla="*/ 1689100 h 4191000"/>
                <a:gd name="connsiteX10" fmla="*/ 2019300 w 3098800"/>
                <a:gd name="connsiteY10" fmla="*/ 1422400 h 4191000"/>
                <a:gd name="connsiteX11" fmla="*/ 2286000 w 3098800"/>
                <a:gd name="connsiteY11" fmla="*/ 1244600 h 4191000"/>
                <a:gd name="connsiteX12" fmla="*/ 2324100 w 3098800"/>
                <a:gd name="connsiteY12" fmla="*/ 1143000 h 4191000"/>
                <a:gd name="connsiteX13" fmla="*/ 2324100 w 3098800"/>
                <a:gd name="connsiteY13" fmla="*/ 1143000 h 4191000"/>
                <a:gd name="connsiteX14" fmla="*/ 2260600 w 3098800"/>
                <a:gd name="connsiteY14" fmla="*/ 939800 h 4191000"/>
                <a:gd name="connsiteX15" fmla="*/ 2209800 w 3098800"/>
                <a:gd name="connsiteY15" fmla="*/ 825500 h 4191000"/>
                <a:gd name="connsiteX16" fmla="*/ 2209800 w 3098800"/>
                <a:gd name="connsiteY16" fmla="*/ 825500 h 4191000"/>
                <a:gd name="connsiteX17" fmla="*/ 2374900 w 3098800"/>
                <a:gd name="connsiteY17" fmla="*/ 762000 h 4191000"/>
                <a:gd name="connsiteX18" fmla="*/ 2514600 w 3098800"/>
                <a:gd name="connsiteY18" fmla="*/ 736600 h 4191000"/>
                <a:gd name="connsiteX19" fmla="*/ 2616200 w 3098800"/>
                <a:gd name="connsiteY19" fmla="*/ 596900 h 4191000"/>
                <a:gd name="connsiteX20" fmla="*/ 2654300 w 3098800"/>
                <a:gd name="connsiteY20" fmla="*/ 482600 h 4191000"/>
                <a:gd name="connsiteX21" fmla="*/ 2654300 w 3098800"/>
                <a:gd name="connsiteY21" fmla="*/ 482600 h 4191000"/>
                <a:gd name="connsiteX22" fmla="*/ 2679700 w 3098800"/>
                <a:gd name="connsiteY22" fmla="*/ 292100 h 4191000"/>
                <a:gd name="connsiteX23" fmla="*/ 2679700 w 3098800"/>
                <a:gd name="connsiteY23" fmla="*/ 292100 h 4191000"/>
                <a:gd name="connsiteX24" fmla="*/ 2857500 w 3098800"/>
                <a:gd name="connsiteY24" fmla="*/ 114300 h 4191000"/>
                <a:gd name="connsiteX25" fmla="*/ 2971800 w 3098800"/>
                <a:gd name="connsiteY25" fmla="*/ 0 h 4191000"/>
                <a:gd name="connsiteX26" fmla="*/ 3048000 w 3098800"/>
                <a:gd name="connsiteY26" fmla="*/ 88900 h 4191000"/>
                <a:gd name="connsiteX27" fmla="*/ 3048000 w 3098800"/>
                <a:gd name="connsiteY27" fmla="*/ 88900 h 4191000"/>
                <a:gd name="connsiteX28" fmla="*/ 3048000 w 3098800"/>
                <a:gd name="connsiteY28" fmla="*/ 228600 h 4191000"/>
                <a:gd name="connsiteX29" fmla="*/ 3048000 w 3098800"/>
                <a:gd name="connsiteY29" fmla="*/ 228600 h 4191000"/>
                <a:gd name="connsiteX30" fmla="*/ 3098800 w 3098800"/>
                <a:gd name="connsiteY30" fmla="*/ 495300 h 4191000"/>
                <a:gd name="connsiteX31" fmla="*/ 3086100 w 3098800"/>
                <a:gd name="connsiteY31" fmla="*/ 660400 h 4191000"/>
                <a:gd name="connsiteX32" fmla="*/ 3086100 w 3098800"/>
                <a:gd name="connsiteY32" fmla="*/ 660400 h 4191000"/>
                <a:gd name="connsiteX33" fmla="*/ 3086100 w 3098800"/>
                <a:gd name="connsiteY33" fmla="*/ 876300 h 4191000"/>
                <a:gd name="connsiteX34" fmla="*/ 3073400 w 3098800"/>
                <a:gd name="connsiteY34" fmla="*/ 1016000 h 4191000"/>
                <a:gd name="connsiteX35" fmla="*/ 3086100 w 3098800"/>
                <a:gd name="connsiteY35" fmla="*/ 1168400 h 4191000"/>
                <a:gd name="connsiteX36" fmla="*/ 3098800 w 3098800"/>
                <a:gd name="connsiteY36" fmla="*/ 1346200 h 4191000"/>
                <a:gd name="connsiteX37" fmla="*/ 3098800 w 3098800"/>
                <a:gd name="connsiteY37" fmla="*/ 1460500 h 4191000"/>
                <a:gd name="connsiteX38" fmla="*/ 3022600 w 3098800"/>
                <a:gd name="connsiteY38" fmla="*/ 1651000 h 4191000"/>
                <a:gd name="connsiteX39" fmla="*/ 3009900 w 3098800"/>
                <a:gd name="connsiteY39" fmla="*/ 1905000 h 4191000"/>
                <a:gd name="connsiteX40" fmla="*/ 2946400 w 3098800"/>
                <a:gd name="connsiteY40" fmla="*/ 2209800 h 4191000"/>
                <a:gd name="connsiteX41" fmla="*/ 2794000 w 3098800"/>
                <a:gd name="connsiteY41" fmla="*/ 2387600 h 4191000"/>
                <a:gd name="connsiteX42" fmla="*/ 2667000 w 3098800"/>
                <a:gd name="connsiteY42" fmla="*/ 2578100 h 4191000"/>
                <a:gd name="connsiteX43" fmla="*/ 2590800 w 3098800"/>
                <a:gd name="connsiteY43" fmla="*/ 2755900 h 4191000"/>
                <a:gd name="connsiteX44" fmla="*/ 2578100 w 3098800"/>
                <a:gd name="connsiteY44" fmla="*/ 2870200 h 4191000"/>
                <a:gd name="connsiteX45" fmla="*/ 2476500 w 3098800"/>
                <a:gd name="connsiteY45" fmla="*/ 2921000 h 4191000"/>
                <a:gd name="connsiteX46" fmla="*/ 2362200 w 3098800"/>
                <a:gd name="connsiteY46" fmla="*/ 2984500 h 4191000"/>
                <a:gd name="connsiteX47" fmla="*/ 2362200 w 3098800"/>
                <a:gd name="connsiteY47" fmla="*/ 2984500 h 4191000"/>
                <a:gd name="connsiteX48" fmla="*/ 2374900 w 3098800"/>
                <a:gd name="connsiteY48" fmla="*/ 3225800 h 4191000"/>
                <a:gd name="connsiteX49" fmla="*/ 2374900 w 3098800"/>
                <a:gd name="connsiteY49" fmla="*/ 3225800 h 4191000"/>
                <a:gd name="connsiteX50" fmla="*/ 2260600 w 3098800"/>
                <a:gd name="connsiteY50" fmla="*/ 3175000 h 4191000"/>
                <a:gd name="connsiteX51" fmla="*/ 2159000 w 3098800"/>
                <a:gd name="connsiteY51" fmla="*/ 3048000 h 4191000"/>
                <a:gd name="connsiteX52" fmla="*/ 2044700 w 3098800"/>
                <a:gd name="connsiteY52" fmla="*/ 2971800 h 4191000"/>
                <a:gd name="connsiteX53" fmla="*/ 2006600 w 3098800"/>
                <a:gd name="connsiteY53" fmla="*/ 3124200 h 4191000"/>
                <a:gd name="connsiteX54" fmla="*/ 2006600 w 3098800"/>
                <a:gd name="connsiteY54" fmla="*/ 3340100 h 4191000"/>
                <a:gd name="connsiteX55" fmla="*/ 1993900 w 3098800"/>
                <a:gd name="connsiteY55" fmla="*/ 3454400 h 4191000"/>
                <a:gd name="connsiteX56" fmla="*/ 1993900 w 3098800"/>
                <a:gd name="connsiteY56" fmla="*/ 3454400 h 4191000"/>
                <a:gd name="connsiteX57" fmla="*/ 1905000 w 3098800"/>
                <a:gd name="connsiteY57" fmla="*/ 3581400 h 4191000"/>
                <a:gd name="connsiteX58" fmla="*/ 1841500 w 3098800"/>
                <a:gd name="connsiteY58" fmla="*/ 3670300 h 4191000"/>
                <a:gd name="connsiteX59" fmla="*/ 1752600 w 3098800"/>
                <a:gd name="connsiteY59" fmla="*/ 3784600 h 4191000"/>
                <a:gd name="connsiteX60" fmla="*/ 1752600 w 3098800"/>
                <a:gd name="connsiteY60" fmla="*/ 3784600 h 4191000"/>
                <a:gd name="connsiteX61" fmla="*/ 1752600 w 3098800"/>
                <a:gd name="connsiteY61" fmla="*/ 3784600 h 4191000"/>
                <a:gd name="connsiteX62" fmla="*/ 1625600 w 3098800"/>
                <a:gd name="connsiteY62" fmla="*/ 3644900 h 4191000"/>
                <a:gd name="connsiteX63" fmla="*/ 1625600 w 3098800"/>
                <a:gd name="connsiteY63" fmla="*/ 3644900 h 4191000"/>
                <a:gd name="connsiteX64" fmla="*/ 1511300 w 3098800"/>
                <a:gd name="connsiteY64" fmla="*/ 3594100 h 4191000"/>
                <a:gd name="connsiteX65" fmla="*/ 1511300 w 3098800"/>
                <a:gd name="connsiteY65" fmla="*/ 3594100 h 4191000"/>
                <a:gd name="connsiteX66" fmla="*/ 1435100 w 3098800"/>
                <a:gd name="connsiteY66" fmla="*/ 3784600 h 4191000"/>
                <a:gd name="connsiteX67" fmla="*/ 1435100 w 3098800"/>
                <a:gd name="connsiteY67" fmla="*/ 3784600 h 4191000"/>
                <a:gd name="connsiteX68" fmla="*/ 1397000 w 3098800"/>
                <a:gd name="connsiteY68" fmla="*/ 3924300 h 4191000"/>
                <a:gd name="connsiteX69" fmla="*/ 1397000 w 3098800"/>
                <a:gd name="connsiteY69" fmla="*/ 3924300 h 4191000"/>
                <a:gd name="connsiteX70" fmla="*/ 1282700 w 3098800"/>
                <a:gd name="connsiteY70" fmla="*/ 4025900 h 4191000"/>
                <a:gd name="connsiteX71" fmla="*/ 1282700 w 3098800"/>
                <a:gd name="connsiteY71" fmla="*/ 4025900 h 4191000"/>
                <a:gd name="connsiteX72" fmla="*/ 1219200 w 3098800"/>
                <a:gd name="connsiteY72" fmla="*/ 4191000 h 4191000"/>
                <a:gd name="connsiteX73" fmla="*/ 1219200 w 3098800"/>
                <a:gd name="connsiteY73" fmla="*/ 4191000 h 4191000"/>
                <a:gd name="connsiteX74" fmla="*/ 1028700 w 3098800"/>
                <a:gd name="connsiteY74" fmla="*/ 4127500 h 4191000"/>
                <a:gd name="connsiteX75" fmla="*/ 825500 w 3098800"/>
                <a:gd name="connsiteY75" fmla="*/ 4025900 h 4191000"/>
                <a:gd name="connsiteX76" fmla="*/ 711200 w 3098800"/>
                <a:gd name="connsiteY76" fmla="*/ 3911600 h 4191000"/>
                <a:gd name="connsiteX77" fmla="*/ 609600 w 3098800"/>
                <a:gd name="connsiteY77" fmla="*/ 3835400 h 4191000"/>
                <a:gd name="connsiteX78" fmla="*/ 520700 w 3098800"/>
                <a:gd name="connsiteY78" fmla="*/ 3759200 h 4191000"/>
                <a:gd name="connsiteX79" fmla="*/ 520700 w 3098800"/>
                <a:gd name="connsiteY79" fmla="*/ 3759200 h 4191000"/>
                <a:gd name="connsiteX80" fmla="*/ 520700 w 3098800"/>
                <a:gd name="connsiteY80" fmla="*/ 3759200 h 4191000"/>
                <a:gd name="connsiteX81" fmla="*/ 457200 w 3098800"/>
                <a:gd name="connsiteY81" fmla="*/ 3937000 h 4191000"/>
                <a:gd name="connsiteX82" fmla="*/ 457200 w 3098800"/>
                <a:gd name="connsiteY82" fmla="*/ 3937000 h 4191000"/>
                <a:gd name="connsiteX83" fmla="*/ 393700 w 3098800"/>
                <a:gd name="connsiteY83" fmla="*/ 4102100 h 4191000"/>
                <a:gd name="connsiteX84" fmla="*/ 279400 w 3098800"/>
                <a:gd name="connsiteY84" fmla="*/ 4051300 h 4191000"/>
                <a:gd name="connsiteX85" fmla="*/ 165100 w 3098800"/>
                <a:gd name="connsiteY85" fmla="*/ 3962400 h 4191000"/>
                <a:gd name="connsiteX86" fmla="*/ 76200 w 3098800"/>
                <a:gd name="connsiteY86" fmla="*/ 3835400 h 4191000"/>
                <a:gd name="connsiteX87" fmla="*/ 50800 w 3098800"/>
                <a:gd name="connsiteY87" fmla="*/ 3721100 h 4191000"/>
                <a:gd name="connsiteX88" fmla="*/ 0 w 3098800"/>
                <a:gd name="connsiteY88" fmla="*/ 3517900 h 4191000"/>
                <a:gd name="connsiteX89" fmla="*/ 0 w 3098800"/>
                <a:gd name="connsiteY89" fmla="*/ 3517900 h 4191000"/>
                <a:gd name="connsiteX90" fmla="*/ 50800 w 3098800"/>
                <a:gd name="connsiteY90" fmla="*/ 3289300 h 4191000"/>
                <a:gd name="connsiteX91" fmla="*/ 88900 w 3098800"/>
                <a:gd name="connsiteY91" fmla="*/ 3162300 h 4191000"/>
                <a:gd name="connsiteX92" fmla="*/ 88900 w 3098800"/>
                <a:gd name="connsiteY92" fmla="*/ 3162300 h 4191000"/>
                <a:gd name="connsiteX93" fmla="*/ 165100 w 3098800"/>
                <a:gd name="connsiteY93" fmla="*/ 3035300 h 4191000"/>
                <a:gd name="connsiteX94" fmla="*/ 279400 w 3098800"/>
                <a:gd name="connsiteY94" fmla="*/ 3035300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098800" h="4191000">
                  <a:moveTo>
                    <a:pt x="279400" y="3035300"/>
                  </a:moveTo>
                  <a:lnTo>
                    <a:pt x="457200" y="2895600"/>
                  </a:lnTo>
                  <a:lnTo>
                    <a:pt x="571500" y="2730500"/>
                  </a:lnTo>
                  <a:lnTo>
                    <a:pt x="698500" y="2590800"/>
                  </a:lnTo>
                  <a:lnTo>
                    <a:pt x="863600" y="2298700"/>
                  </a:lnTo>
                  <a:lnTo>
                    <a:pt x="1143000" y="2044700"/>
                  </a:lnTo>
                  <a:lnTo>
                    <a:pt x="1308100" y="1892300"/>
                  </a:lnTo>
                  <a:lnTo>
                    <a:pt x="1397000" y="1727200"/>
                  </a:lnTo>
                  <a:lnTo>
                    <a:pt x="1562100" y="1714500"/>
                  </a:lnTo>
                  <a:lnTo>
                    <a:pt x="1765300" y="1689100"/>
                  </a:lnTo>
                  <a:lnTo>
                    <a:pt x="2019300" y="1422400"/>
                  </a:lnTo>
                  <a:lnTo>
                    <a:pt x="2286000" y="1244600"/>
                  </a:lnTo>
                  <a:lnTo>
                    <a:pt x="2324100" y="1143000"/>
                  </a:lnTo>
                  <a:lnTo>
                    <a:pt x="2324100" y="1143000"/>
                  </a:lnTo>
                  <a:lnTo>
                    <a:pt x="2260600" y="939800"/>
                  </a:lnTo>
                  <a:lnTo>
                    <a:pt x="2209800" y="825500"/>
                  </a:lnTo>
                  <a:lnTo>
                    <a:pt x="2209800" y="825500"/>
                  </a:lnTo>
                  <a:lnTo>
                    <a:pt x="2374900" y="762000"/>
                  </a:lnTo>
                  <a:lnTo>
                    <a:pt x="2514600" y="736600"/>
                  </a:lnTo>
                  <a:lnTo>
                    <a:pt x="2616200" y="596900"/>
                  </a:lnTo>
                  <a:lnTo>
                    <a:pt x="2654300" y="482600"/>
                  </a:lnTo>
                  <a:lnTo>
                    <a:pt x="2654300" y="482600"/>
                  </a:lnTo>
                  <a:lnTo>
                    <a:pt x="2679700" y="292100"/>
                  </a:lnTo>
                  <a:lnTo>
                    <a:pt x="2679700" y="292100"/>
                  </a:lnTo>
                  <a:lnTo>
                    <a:pt x="2857500" y="114300"/>
                  </a:lnTo>
                  <a:lnTo>
                    <a:pt x="2971800" y="0"/>
                  </a:lnTo>
                  <a:lnTo>
                    <a:pt x="3048000" y="88900"/>
                  </a:lnTo>
                  <a:lnTo>
                    <a:pt x="3048000" y="88900"/>
                  </a:lnTo>
                  <a:lnTo>
                    <a:pt x="3048000" y="228600"/>
                  </a:lnTo>
                  <a:lnTo>
                    <a:pt x="3048000" y="228600"/>
                  </a:lnTo>
                  <a:lnTo>
                    <a:pt x="3098800" y="495300"/>
                  </a:lnTo>
                  <a:lnTo>
                    <a:pt x="3086100" y="660400"/>
                  </a:lnTo>
                  <a:lnTo>
                    <a:pt x="3086100" y="660400"/>
                  </a:lnTo>
                  <a:lnTo>
                    <a:pt x="3086100" y="876300"/>
                  </a:lnTo>
                  <a:lnTo>
                    <a:pt x="3073400" y="1016000"/>
                  </a:lnTo>
                  <a:lnTo>
                    <a:pt x="3086100" y="1168400"/>
                  </a:lnTo>
                  <a:lnTo>
                    <a:pt x="3098800" y="1346200"/>
                  </a:lnTo>
                  <a:lnTo>
                    <a:pt x="3098800" y="1460500"/>
                  </a:lnTo>
                  <a:lnTo>
                    <a:pt x="3022600" y="1651000"/>
                  </a:lnTo>
                  <a:lnTo>
                    <a:pt x="3009900" y="1905000"/>
                  </a:lnTo>
                  <a:lnTo>
                    <a:pt x="2946400" y="2209800"/>
                  </a:lnTo>
                  <a:lnTo>
                    <a:pt x="2794000" y="2387600"/>
                  </a:lnTo>
                  <a:lnTo>
                    <a:pt x="2667000" y="2578100"/>
                  </a:lnTo>
                  <a:lnTo>
                    <a:pt x="2590800" y="2755900"/>
                  </a:lnTo>
                  <a:lnTo>
                    <a:pt x="2578100" y="2870200"/>
                  </a:lnTo>
                  <a:lnTo>
                    <a:pt x="2476500" y="2921000"/>
                  </a:lnTo>
                  <a:lnTo>
                    <a:pt x="2362200" y="2984500"/>
                  </a:lnTo>
                  <a:lnTo>
                    <a:pt x="2362200" y="2984500"/>
                  </a:lnTo>
                  <a:lnTo>
                    <a:pt x="2374900" y="3225800"/>
                  </a:lnTo>
                  <a:lnTo>
                    <a:pt x="2374900" y="3225800"/>
                  </a:lnTo>
                  <a:lnTo>
                    <a:pt x="2260600" y="3175000"/>
                  </a:lnTo>
                  <a:lnTo>
                    <a:pt x="2159000" y="3048000"/>
                  </a:lnTo>
                  <a:lnTo>
                    <a:pt x="2044700" y="2971800"/>
                  </a:lnTo>
                  <a:lnTo>
                    <a:pt x="2006600" y="3124200"/>
                  </a:lnTo>
                  <a:lnTo>
                    <a:pt x="2006600" y="3340100"/>
                  </a:lnTo>
                  <a:lnTo>
                    <a:pt x="1993900" y="3454400"/>
                  </a:lnTo>
                  <a:lnTo>
                    <a:pt x="1993900" y="3454400"/>
                  </a:lnTo>
                  <a:lnTo>
                    <a:pt x="1905000" y="3581400"/>
                  </a:lnTo>
                  <a:lnTo>
                    <a:pt x="1841500" y="3670300"/>
                  </a:lnTo>
                  <a:lnTo>
                    <a:pt x="1752600" y="3784600"/>
                  </a:lnTo>
                  <a:lnTo>
                    <a:pt x="1752600" y="3784600"/>
                  </a:lnTo>
                  <a:lnTo>
                    <a:pt x="1752600" y="3784600"/>
                  </a:lnTo>
                  <a:lnTo>
                    <a:pt x="1625600" y="3644900"/>
                  </a:lnTo>
                  <a:lnTo>
                    <a:pt x="1625600" y="3644900"/>
                  </a:lnTo>
                  <a:lnTo>
                    <a:pt x="1511300" y="3594100"/>
                  </a:lnTo>
                  <a:lnTo>
                    <a:pt x="1511300" y="3594100"/>
                  </a:lnTo>
                  <a:lnTo>
                    <a:pt x="1435100" y="3784600"/>
                  </a:lnTo>
                  <a:lnTo>
                    <a:pt x="1435100" y="3784600"/>
                  </a:lnTo>
                  <a:lnTo>
                    <a:pt x="1397000" y="3924300"/>
                  </a:lnTo>
                  <a:lnTo>
                    <a:pt x="1397000" y="3924300"/>
                  </a:lnTo>
                  <a:lnTo>
                    <a:pt x="1282700" y="4025900"/>
                  </a:lnTo>
                  <a:lnTo>
                    <a:pt x="1282700" y="4025900"/>
                  </a:lnTo>
                  <a:lnTo>
                    <a:pt x="1219200" y="4191000"/>
                  </a:lnTo>
                  <a:lnTo>
                    <a:pt x="1219200" y="4191000"/>
                  </a:lnTo>
                  <a:lnTo>
                    <a:pt x="1028700" y="4127500"/>
                  </a:lnTo>
                  <a:lnTo>
                    <a:pt x="825500" y="4025900"/>
                  </a:lnTo>
                  <a:lnTo>
                    <a:pt x="711200" y="3911600"/>
                  </a:lnTo>
                  <a:lnTo>
                    <a:pt x="609600" y="3835400"/>
                  </a:lnTo>
                  <a:lnTo>
                    <a:pt x="520700" y="3759200"/>
                  </a:lnTo>
                  <a:lnTo>
                    <a:pt x="520700" y="3759200"/>
                  </a:lnTo>
                  <a:lnTo>
                    <a:pt x="520700" y="3759200"/>
                  </a:lnTo>
                  <a:lnTo>
                    <a:pt x="457200" y="3937000"/>
                  </a:lnTo>
                  <a:lnTo>
                    <a:pt x="457200" y="3937000"/>
                  </a:lnTo>
                  <a:lnTo>
                    <a:pt x="393700" y="4102100"/>
                  </a:lnTo>
                  <a:lnTo>
                    <a:pt x="279400" y="4051300"/>
                  </a:lnTo>
                  <a:lnTo>
                    <a:pt x="165100" y="3962400"/>
                  </a:lnTo>
                  <a:lnTo>
                    <a:pt x="76200" y="3835400"/>
                  </a:lnTo>
                  <a:lnTo>
                    <a:pt x="50800" y="3721100"/>
                  </a:lnTo>
                  <a:lnTo>
                    <a:pt x="0" y="3517900"/>
                  </a:lnTo>
                  <a:lnTo>
                    <a:pt x="0" y="3517900"/>
                  </a:lnTo>
                  <a:lnTo>
                    <a:pt x="50800" y="3289300"/>
                  </a:lnTo>
                  <a:lnTo>
                    <a:pt x="88900" y="3162300"/>
                  </a:lnTo>
                  <a:lnTo>
                    <a:pt x="88900" y="3162300"/>
                  </a:lnTo>
                  <a:lnTo>
                    <a:pt x="165100" y="3035300"/>
                  </a:lnTo>
                  <a:lnTo>
                    <a:pt x="279400" y="3035300"/>
                  </a:lnTo>
                  <a:close/>
                </a:path>
              </a:pathLst>
            </a:custGeom>
            <a:gradFill flip="none" rotWithShape="1">
              <a:gsLst>
                <a:gs pos="0">
                  <a:schemeClr val="accent1">
                    <a:tint val="100000"/>
                    <a:shade val="100000"/>
                    <a:satMod val="130000"/>
                    <a:alpha val="43000"/>
                  </a:schemeClr>
                </a:gs>
                <a:gs pos="100000">
                  <a:schemeClr val="accent1">
                    <a:tint val="50000"/>
                    <a:shade val="100000"/>
                    <a:satMod val="350000"/>
                    <a:alpha val="4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Freeform 5"/>
            <p:cNvSpPr/>
            <p:nvPr/>
          </p:nvSpPr>
          <p:spPr>
            <a:xfrm>
              <a:off x="5880100" y="1524000"/>
              <a:ext cx="457200" cy="266700"/>
            </a:xfrm>
            <a:custGeom>
              <a:avLst/>
              <a:gdLst>
                <a:gd name="connsiteX0" fmla="*/ 25400 w 457200"/>
                <a:gd name="connsiteY0" fmla="*/ 0 h 266700"/>
                <a:gd name="connsiteX1" fmla="*/ 431800 w 457200"/>
                <a:gd name="connsiteY1" fmla="*/ 0 h 266700"/>
                <a:gd name="connsiteX2" fmla="*/ 457200 w 457200"/>
                <a:gd name="connsiteY2" fmla="*/ 266700 h 266700"/>
                <a:gd name="connsiteX3" fmla="*/ 0 w 457200"/>
                <a:gd name="connsiteY3" fmla="*/ 266700 h 266700"/>
                <a:gd name="connsiteX4" fmla="*/ 25400 w 457200"/>
                <a:gd name="connsiteY4" fmla="*/ 0 h 2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266700">
                  <a:moveTo>
                    <a:pt x="25400" y="0"/>
                  </a:moveTo>
                  <a:lnTo>
                    <a:pt x="431800" y="0"/>
                  </a:lnTo>
                  <a:lnTo>
                    <a:pt x="457200" y="266700"/>
                  </a:lnTo>
                  <a:lnTo>
                    <a:pt x="0" y="266700"/>
                  </a:lnTo>
                  <a:lnTo>
                    <a:pt x="25400" y="0"/>
                  </a:lnTo>
                  <a:close/>
                </a:path>
              </a:pathLst>
            </a:custGeom>
            <a:gradFill flip="none" rotWithShape="1">
              <a:gsLst>
                <a:gs pos="0">
                  <a:schemeClr val="accent1">
                    <a:tint val="100000"/>
                    <a:shade val="100000"/>
                    <a:satMod val="130000"/>
                    <a:alpha val="62000"/>
                  </a:schemeClr>
                </a:gs>
                <a:gs pos="100000">
                  <a:schemeClr val="accent1">
                    <a:tint val="50000"/>
                    <a:shade val="100000"/>
                    <a:satMod val="350000"/>
                    <a:alpha val="62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Freeform 6"/>
            <p:cNvSpPr/>
            <p:nvPr/>
          </p:nvSpPr>
          <p:spPr>
            <a:xfrm>
              <a:off x="3945467" y="3251200"/>
              <a:ext cx="1151466" cy="1879600"/>
            </a:xfrm>
            <a:custGeom>
              <a:avLst/>
              <a:gdLst>
                <a:gd name="connsiteX0" fmla="*/ 152400 w 1151466"/>
                <a:gd name="connsiteY0" fmla="*/ 1879600 h 1879600"/>
                <a:gd name="connsiteX1" fmla="*/ 33866 w 1151466"/>
                <a:gd name="connsiteY1" fmla="*/ 1540933 h 1879600"/>
                <a:gd name="connsiteX2" fmla="*/ 0 w 1151466"/>
                <a:gd name="connsiteY2" fmla="*/ 1320800 h 1879600"/>
                <a:gd name="connsiteX3" fmla="*/ 101600 w 1151466"/>
                <a:gd name="connsiteY3" fmla="*/ 1134533 h 1879600"/>
                <a:gd name="connsiteX4" fmla="*/ 203200 w 1151466"/>
                <a:gd name="connsiteY4" fmla="*/ 1016000 h 1879600"/>
                <a:gd name="connsiteX5" fmla="*/ 203200 w 1151466"/>
                <a:gd name="connsiteY5" fmla="*/ 829733 h 1879600"/>
                <a:gd name="connsiteX6" fmla="*/ 203200 w 1151466"/>
                <a:gd name="connsiteY6" fmla="*/ 829733 h 1879600"/>
                <a:gd name="connsiteX7" fmla="*/ 372533 w 1151466"/>
                <a:gd name="connsiteY7" fmla="*/ 626533 h 1879600"/>
                <a:gd name="connsiteX8" fmla="*/ 524933 w 1151466"/>
                <a:gd name="connsiteY8" fmla="*/ 338667 h 1879600"/>
                <a:gd name="connsiteX9" fmla="*/ 660400 w 1151466"/>
                <a:gd name="connsiteY9" fmla="*/ 118533 h 1879600"/>
                <a:gd name="connsiteX10" fmla="*/ 660400 w 1151466"/>
                <a:gd name="connsiteY10" fmla="*/ 118533 h 1879600"/>
                <a:gd name="connsiteX11" fmla="*/ 829733 w 1151466"/>
                <a:gd name="connsiteY11" fmla="*/ 0 h 1879600"/>
                <a:gd name="connsiteX12" fmla="*/ 829733 w 1151466"/>
                <a:gd name="connsiteY12" fmla="*/ 0 h 1879600"/>
                <a:gd name="connsiteX13" fmla="*/ 1117600 w 1151466"/>
                <a:gd name="connsiteY13" fmla="*/ 0 h 1879600"/>
                <a:gd name="connsiteX14" fmla="*/ 1117600 w 1151466"/>
                <a:gd name="connsiteY14" fmla="*/ 0 h 1879600"/>
                <a:gd name="connsiteX15" fmla="*/ 1117600 w 1151466"/>
                <a:gd name="connsiteY15" fmla="*/ 0 h 1879600"/>
                <a:gd name="connsiteX16" fmla="*/ 1151466 w 1151466"/>
                <a:gd name="connsiteY16" fmla="*/ 220133 h 1879600"/>
                <a:gd name="connsiteX17" fmla="*/ 1151466 w 1151466"/>
                <a:gd name="connsiteY17" fmla="*/ 220133 h 1879600"/>
                <a:gd name="connsiteX18" fmla="*/ 1151466 w 1151466"/>
                <a:gd name="connsiteY18" fmla="*/ 220133 h 1879600"/>
                <a:gd name="connsiteX19" fmla="*/ 1117600 w 1151466"/>
                <a:gd name="connsiteY19" fmla="*/ 372533 h 1879600"/>
                <a:gd name="connsiteX20" fmla="*/ 1117600 w 1151466"/>
                <a:gd name="connsiteY20" fmla="*/ 372533 h 1879600"/>
                <a:gd name="connsiteX21" fmla="*/ 1049866 w 1151466"/>
                <a:gd name="connsiteY21" fmla="*/ 524933 h 1879600"/>
                <a:gd name="connsiteX22" fmla="*/ 1049866 w 1151466"/>
                <a:gd name="connsiteY22" fmla="*/ 524933 h 1879600"/>
                <a:gd name="connsiteX23" fmla="*/ 1049866 w 1151466"/>
                <a:gd name="connsiteY23" fmla="*/ 694267 h 1879600"/>
                <a:gd name="connsiteX24" fmla="*/ 999066 w 1151466"/>
                <a:gd name="connsiteY24" fmla="*/ 728133 h 1879600"/>
                <a:gd name="connsiteX25" fmla="*/ 999066 w 1151466"/>
                <a:gd name="connsiteY25" fmla="*/ 728133 h 18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1466" h="1879600">
                  <a:moveTo>
                    <a:pt x="152400" y="1879600"/>
                  </a:moveTo>
                  <a:lnTo>
                    <a:pt x="33866" y="1540933"/>
                  </a:lnTo>
                  <a:lnTo>
                    <a:pt x="0" y="1320800"/>
                  </a:lnTo>
                  <a:lnTo>
                    <a:pt x="101600" y="1134533"/>
                  </a:lnTo>
                  <a:lnTo>
                    <a:pt x="203200" y="1016000"/>
                  </a:lnTo>
                  <a:lnTo>
                    <a:pt x="203200" y="829733"/>
                  </a:lnTo>
                  <a:lnTo>
                    <a:pt x="203200" y="829733"/>
                  </a:lnTo>
                  <a:lnTo>
                    <a:pt x="372533" y="626533"/>
                  </a:lnTo>
                  <a:lnTo>
                    <a:pt x="524933" y="338667"/>
                  </a:lnTo>
                  <a:lnTo>
                    <a:pt x="660400" y="118533"/>
                  </a:lnTo>
                  <a:lnTo>
                    <a:pt x="660400" y="118533"/>
                  </a:lnTo>
                  <a:lnTo>
                    <a:pt x="829733" y="0"/>
                  </a:lnTo>
                  <a:lnTo>
                    <a:pt x="829733" y="0"/>
                  </a:lnTo>
                  <a:lnTo>
                    <a:pt x="1117600" y="0"/>
                  </a:lnTo>
                  <a:lnTo>
                    <a:pt x="1117600" y="0"/>
                  </a:lnTo>
                  <a:lnTo>
                    <a:pt x="1117600" y="0"/>
                  </a:lnTo>
                  <a:lnTo>
                    <a:pt x="1151466" y="220133"/>
                  </a:lnTo>
                  <a:lnTo>
                    <a:pt x="1151466" y="220133"/>
                  </a:lnTo>
                  <a:lnTo>
                    <a:pt x="1151466" y="220133"/>
                  </a:lnTo>
                  <a:lnTo>
                    <a:pt x="1117600" y="372533"/>
                  </a:lnTo>
                  <a:lnTo>
                    <a:pt x="1117600" y="372533"/>
                  </a:lnTo>
                  <a:lnTo>
                    <a:pt x="1049866" y="524933"/>
                  </a:lnTo>
                  <a:lnTo>
                    <a:pt x="1049866" y="524933"/>
                  </a:lnTo>
                  <a:lnTo>
                    <a:pt x="1049866" y="694267"/>
                  </a:lnTo>
                  <a:lnTo>
                    <a:pt x="999066" y="728133"/>
                  </a:lnTo>
                  <a:lnTo>
                    <a:pt x="999066" y="728133"/>
                  </a:lnTo>
                </a:path>
              </a:pathLst>
            </a:custGeom>
            <a:solidFill>
              <a:srgbClr val="9EE4AA">
                <a:alpha val="44000"/>
              </a:srgbClr>
            </a:solidFill>
            <a:ln>
              <a:no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solidFill>
                  <a:prstClr val="black"/>
                </a:solidFill>
              </a:endParaRPr>
            </a:p>
          </p:txBody>
        </p:sp>
        <p:sp>
          <p:nvSpPr>
            <p:cNvPr id="8" name="Freeform 7"/>
            <p:cNvSpPr/>
            <p:nvPr/>
          </p:nvSpPr>
          <p:spPr>
            <a:xfrm>
              <a:off x="4051300" y="3975100"/>
              <a:ext cx="914400" cy="1193800"/>
            </a:xfrm>
            <a:custGeom>
              <a:avLst/>
              <a:gdLst>
                <a:gd name="connsiteX0" fmla="*/ 889000 w 914400"/>
                <a:gd name="connsiteY0" fmla="*/ 0 h 1193800"/>
                <a:gd name="connsiteX1" fmla="*/ 889000 w 914400"/>
                <a:gd name="connsiteY1" fmla="*/ 0 h 1193800"/>
                <a:gd name="connsiteX2" fmla="*/ 914400 w 914400"/>
                <a:gd name="connsiteY2" fmla="*/ 139700 h 1193800"/>
                <a:gd name="connsiteX3" fmla="*/ 914400 w 914400"/>
                <a:gd name="connsiteY3" fmla="*/ 139700 h 1193800"/>
                <a:gd name="connsiteX4" fmla="*/ 825500 w 914400"/>
                <a:gd name="connsiteY4" fmla="*/ 254000 h 1193800"/>
                <a:gd name="connsiteX5" fmla="*/ 825500 w 914400"/>
                <a:gd name="connsiteY5" fmla="*/ 254000 h 1193800"/>
                <a:gd name="connsiteX6" fmla="*/ 787400 w 914400"/>
                <a:gd name="connsiteY6" fmla="*/ 457200 h 1193800"/>
                <a:gd name="connsiteX7" fmla="*/ 787400 w 914400"/>
                <a:gd name="connsiteY7" fmla="*/ 457200 h 1193800"/>
                <a:gd name="connsiteX8" fmla="*/ 698500 w 914400"/>
                <a:gd name="connsiteY8" fmla="*/ 584200 h 1193800"/>
                <a:gd name="connsiteX9" fmla="*/ 673100 w 914400"/>
                <a:gd name="connsiteY9" fmla="*/ 698500 h 1193800"/>
                <a:gd name="connsiteX10" fmla="*/ 673100 w 914400"/>
                <a:gd name="connsiteY10" fmla="*/ 698500 h 1193800"/>
                <a:gd name="connsiteX11" fmla="*/ 698500 w 914400"/>
                <a:gd name="connsiteY11" fmla="*/ 876300 h 1193800"/>
                <a:gd name="connsiteX12" fmla="*/ 698500 w 914400"/>
                <a:gd name="connsiteY12" fmla="*/ 876300 h 1193800"/>
                <a:gd name="connsiteX13" fmla="*/ 800100 w 914400"/>
                <a:gd name="connsiteY13" fmla="*/ 990600 h 1193800"/>
                <a:gd name="connsiteX14" fmla="*/ 800100 w 914400"/>
                <a:gd name="connsiteY14" fmla="*/ 990600 h 1193800"/>
                <a:gd name="connsiteX15" fmla="*/ 647700 w 914400"/>
                <a:gd name="connsiteY15" fmla="*/ 1028700 h 1193800"/>
                <a:gd name="connsiteX16" fmla="*/ 533400 w 914400"/>
                <a:gd name="connsiteY16" fmla="*/ 990600 h 1193800"/>
                <a:gd name="connsiteX17" fmla="*/ 381000 w 914400"/>
                <a:gd name="connsiteY17" fmla="*/ 1041400 h 1193800"/>
                <a:gd name="connsiteX18" fmla="*/ 279400 w 914400"/>
                <a:gd name="connsiteY18" fmla="*/ 1117600 h 1193800"/>
                <a:gd name="connsiteX19" fmla="*/ 279400 w 914400"/>
                <a:gd name="connsiteY19" fmla="*/ 1117600 h 1193800"/>
                <a:gd name="connsiteX20" fmla="*/ 76200 w 914400"/>
                <a:gd name="connsiteY20" fmla="*/ 1181100 h 1193800"/>
                <a:gd name="connsiteX21" fmla="*/ 76200 w 914400"/>
                <a:gd name="connsiteY21" fmla="*/ 1181100 h 1193800"/>
                <a:gd name="connsiteX22" fmla="*/ 0 w 914400"/>
                <a:gd name="connsiteY22" fmla="*/ 1066800 h 1193800"/>
                <a:gd name="connsiteX23" fmla="*/ 0 w 914400"/>
                <a:gd name="connsiteY23" fmla="*/ 1066800 h 1193800"/>
                <a:gd name="connsiteX24" fmla="*/ 0 w 914400"/>
                <a:gd name="connsiteY24" fmla="*/ 1066800 h 1193800"/>
                <a:gd name="connsiteX25" fmla="*/ 0 w 914400"/>
                <a:gd name="connsiteY25" fmla="*/ 1066800 h 1193800"/>
                <a:gd name="connsiteX26" fmla="*/ 50800 w 914400"/>
                <a:gd name="connsiteY26" fmla="*/ 1193800 h 1193800"/>
                <a:gd name="connsiteX27" fmla="*/ 50800 w 914400"/>
                <a:gd name="connsiteY27" fmla="*/ 1193800 h 1193800"/>
                <a:gd name="connsiteX28" fmla="*/ 50800 w 914400"/>
                <a:gd name="connsiteY28" fmla="*/ 119380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4400" h="1193800">
                  <a:moveTo>
                    <a:pt x="889000" y="0"/>
                  </a:moveTo>
                  <a:lnTo>
                    <a:pt x="889000" y="0"/>
                  </a:lnTo>
                  <a:lnTo>
                    <a:pt x="914400" y="139700"/>
                  </a:lnTo>
                  <a:lnTo>
                    <a:pt x="914400" y="139700"/>
                  </a:lnTo>
                  <a:lnTo>
                    <a:pt x="825500" y="254000"/>
                  </a:lnTo>
                  <a:lnTo>
                    <a:pt x="825500" y="254000"/>
                  </a:lnTo>
                  <a:lnTo>
                    <a:pt x="787400" y="457200"/>
                  </a:lnTo>
                  <a:lnTo>
                    <a:pt x="787400" y="457200"/>
                  </a:lnTo>
                  <a:lnTo>
                    <a:pt x="698500" y="584200"/>
                  </a:lnTo>
                  <a:lnTo>
                    <a:pt x="673100" y="698500"/>
                  </a:lnTo>
                  <a:lnTo>
                    <a:pt x="673100" y="698500"/>
                  </a:lnTo>
                  <a:lnTo>
                    <a:pt x="698500" y="876300"/>
                  </a:lnTo>
                  <a:lnTo>
                    <a:pt x="698500" y="876300"/>
                  </a:lnTo>
                  <a:lnTo>
                    <a:pt x="800100" y="990600"/>
                  </a:lnTo>
                  <a:lnTo>
                    <a:pt x="800100" y="990600"/>
                  </a:lnTo>
                  <a:lnTo>
                    <a:pt x="647700" y="1028700"/>
                  </a:lnTo>
                  <a:lnTo>
                    <a:pt x="533400" y="990600"/>
                  </a:lnTo>
                  <a:lnTo>
                    <a:pt x="381000" y="1041400"/>
                  </a:lnTo>
                  <a:lnTo>
                    <a:pt x="279400" y="1117600"/>
                  </a:lnTo>
                  <a:lnTo>
                    <a:pt x="279400" y="1117600"/>
                  </a:lnTo>
                  <a:lnTo>
                    <a:pt x="76200" y="1181100"/>
                  </a:lnTo>
                  <a:lnTo>
                    <a:pt x="76200" y="1181100"/>
                  </a:lnTo>
                  <a:lnTo>
                    <a:pt x="0" y="1066800"/>
                  </a:lnTo>
                  <a:lnTo>
                    <a:pt x="0" y="1066800"/>
                  </a:lnTo>
                  <a:lnTo>
                    <a:pt x="0" y="1066800"/>
                  </a:lnTo>
                  <a:lnTo>
                    <a:pt x="0" y="1066800"/>
                  </a:lnTo>
                  <a:lnTo>
                    <a:pt x="50800" y="1193800"/>
                  </a:lnTo>
                  <a:lnTo>
                    <a:pt x="50800" y="1193800"/>
                  </a:lnTo>
                  <a:lnTo>
                    <a:pt x="50800" y="1193800"/>
                  </a:lnTo>
                </a:path>
              </a:pathLst>
            </a:custGeom>
            <a:solidFill>
              <a:srgbClr val="9EE4AA">
                <a:alpha val="42000"/>
              </a:srgbClr>
            </a:solidFill>
            <a:ln>
              <a:no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solidFill>
                  <a:prstClr val="black"/>
                </a:solidFill>
              </a:endParaRPr>
            </a:p>
          </p:txBody>
        </p:sp>
        <p:sp>
          <p:nvSpPr>
            <p:cNvPr id="9" name="Freeform 8"/>
            <p:cNvSpPr/>
            <p:nvPr/>
          </p:nvSpPr>
          <p:spPr>
            <a:xfrm>
              <a:off x="5867400" y="2527300"/>
              <a:ext cx="482600" cy="304800"/>
            </a:xfrm>
            <a:custGeom>
              <a:avLst/>
              <a:gdLst>
                <a:gd name="connsiteX0" fmla="*/ 12700 w 482600"/>
                <a:gd name="connsiteY0" fmla="*/ 0 h 304800"/>
                <a:gd name="connsiteX1" fmla="*/ 469900 w 482600"/>
                <a:gd name="connsiteY1" fmla="*/ 0 h 304800"/>
                <a:gd name="connsiteX2" fmla="*/ 482600 w 482600"/>
                <a:gd name="connsiteY2" fmla="*/ 292100 h 304800"/>
                <a:gd name="connsiteX3" fmla="*/ 0 w 482600"/>
                <a:gd name="connsiteY3" fmla="*/ 304800 h 304800"/>
                <a:gd name="connsiteX4" fmla="*/ 12700 w 482600"/>
                <a:gd name="connsiteY4" fmla="*/ 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600" h="304800">
                  <a:moveTo>
                    <a:pt x="12700" y="0"/>
                  </a:moveTo>
                  <a:lnTo>
                    <a:pt x="469900" y="0"/>
                  </a:lnTo>
                  <a:lnTo>
                    <a:pt x="482600" y="292100"/>
                  </a:lnTo>
                  <a:lnTo>
                    <a:pt x="0" y="304800"/>
                  </a:lnTo>
                  <a:lnTo>
                    <a:pt x="12700" y="0"/>
                  </a:lnTo>
                  <a:close/>
                </a:path>
              </a:pathLst>
            </a:custGeom>
            <a:solidFill>
              <a:srgbClr val="9EE4AA">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636655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multivariate model for non-urban (‘rural’) channel sizes</a:t>
            </a:r>
            <a:endParaRPr lang="en-US" dirty="0"/>
          </a:p>
        </p:txBody>
      </p:sp>
      <p:sp>
        <p:nvSpPr>
          <p:cNvPr id="3" name="Content Placeholder 2"/>
          <p:cNvSpPr>
            <a:spLocks noGrp="1"/>
          </p:cNvSpPr>
          <p:nvPr>
            <p:ph idx="1"/>
          </p:nvPr>
        </p:nvSpPr>
        <p:spPr>
          <a:xfrm>
            <a:off x="457200" y="1600200"/>
            <a:ext cx="8229600" cy="4953000"/>
          </a:xfrm>
        </p:spPr>
        <p:txBody>
          <a:bodyPr>
            <a:normAutofit fontScale="62500" lnSpcReduction="20000"/>
          </a:bodyPr>
          <a:lstStyle/>
          <a:p>
            <a:pPr marL="0" indent="0" algn="ctr" hangingPunct="0">
              <a:buNone/>
            </a:pPr>
            <a:r>
              <a:rPr lang="en-US" sz="4500" dirty="0"/>
              <a:t>C = -3.298 + 0.565 DA + 0.458 DD + 1.456 INTEN + 0.922 GEOL - 0.304 WRAP + 0.557 </a:t>
            </a:r>
            <a:r>
              <a:rPr lang="en-US" sz="4500" dirty="0" smtClean="0"/>
              <a:t>COMPAC</a:t>
            </a:r>
          </a:p>
          <a:p>
            <a:pPr hangingPunct="0"/>
            <a:endParaRPr lang="en-US" dirty="0" smtClean="0"/>
          </a:p>
          <a:p>
            <a:pPr hangingPunct="0"/>
            <a:r>
              <a:rPr lang="en-US" dirty="0" smtClean="0"/>
              <a:t>Where C is channel cross sectional area</a:t>
            </a:r>
          </a:p>
          <a:p>
            <a:pPr hangingPunct="0"/>
            <a:r>
              <a:rPr lang="en-US" dirty="0" smtClean="0"/>
              <a:t>DA is </a:t>
            </a:r>
            <a:r>
              <a:rPr lang="en-US" dirty="0" smtClean="0">
                <a:solidFill>
                  <a:srgbClr val="920000"/>
                </a:solidFill>
              </a:rPr>
              <a:t>drainage area of the catchment</a:t>
            </a:r>
          </a:p>
          <a:p>
            <a:pPr hangingPunct="0"/>
            <a:r>
              <a:rPr lang="en-US" dirty="0" smtClean="0"/>
              <a:t>DD is </a:t>
            </a:r>
            <a:r>
              <a:rPr lang="en-US" dirty="0" smtClean="0">
                <a:solidFill>
                  <a:srgbClr val="920000"/>
                </a:solidFill>
              </a:rPr>
              <a:t>drainage density or the river network</a:t>
            </a:r>
          </a:p>
          <a:p>
            <a:pPr hangingPunct="0"/>
            <a:r>
              <a:rPr lang="en-US" dirty="0" smtClean="0"/>
              <a:t>INTEN is a measure of </a:t>
            </a:r>
            <a:r>
              <a:rPr lang="en-US" dirty="0" smtClean="0">
                <a:solidFill>
                  <a:srgbClr val="920000"/>
                </a:solidFill>
              </a:rPr>
              <a:t>rainfall intensity </a:t>
            </a:r>
            <a:r>
              <a:rPr lang="en-US" dirty="0" smtClean="0"/>
              <a:t>in the area</a:t>
            </a:r>
          </a:p>
          <a:p>
            <a:pPr hangingPunct="0"/>
            <a:r>
              <a:rPr lang="en-US" dirty="0" smtClean="0"/>
              <a:t>GEOL is a geological index relating to </a:t>
            </a:r>
            <a:r>
              <a:rPr lang="en-US" dirty="0" smtClean="0">
                <a:solidFill>
                  <a:srgbClr val="920000"/>
                </a:solidFill>
              </a:rPr>
              <a:t>permeability of the catchment</a:t>
            </a:r>
          </a:p>
          <a:p>
            <a:pPr hangingPunct="0"/>
            <a:r>
              <a:rPr lang="en-US" dirty="0" smtClean="0"/>
              <a:t>WRAP is the ability of the </a:t>
            </a:r>
            <a:r>
              <a:rPr lang="en-US" dirty="0" smtClean="0">
                <a:solidFill>
                  <a:srgbClr val="920000"/>
                </a:solidFill>
              </a:rPr>
              <a:t>soil </a:t>
            </a:r>
            <a:r>
              <a:rPr lang="en-US" dirty="0" smtClean="0"/>
              <a:t>to accept winter rainfall</a:t>
            </a:r>
          </a:p>
          <a:p>
            <a:pPr hangingPunct="0"/>
            <a:r>
              <a:rPr lang="en-US" dirty="0" smtClean="0"/>
              <a:t>COMPAC is a measure of the </a:t>
            </a:r>
            <a:r>
              <a:rPr lang="en-US" dirty="0" smtClean="0">
                <a:solidFill>
                  <a:srgbClr val="920000"/>
                </a:solidFill>
              </a:rPr>
              <a:t>circularity of the catchment</a:t>
            </a:r>
            <a:endParaRPr lang="en-GB" dirty="0">
              <a:solidFill>
                <a:srgbClr val="920000"/>
              </a:solidFill>
            </a:endParaRPr>
          </a:p>
          <a:p>
            <a:pPr marL="0" indent="0" hangingPunct="0">
              <a:buNone/>
            </a:pPr>
            <a:endParaRPr lang="en-US" dirty="0" smtClean="0"/>
          </a:p>
          <a:p>
            <a:pPr marL="0" indent="0" hangingPunct="0">
              <a:buNone/>
            </a:pPr>
            <a:endParaRPr lang="en-US" dirty="0"/>
          </a:p>
          <a:p>
            <a:pPr marL="0" indent="0" hangingPunct="0">
              <a:buNone/>
            </a:pPr>
            <a:endParaRPr lang="en-US" dirty="0" smtClean="0"/>
          </a:p>
          <a:p>
            <a:pPr marL="0" indent="0" hangingPunct="0">
              <a:buNone/>
            </a:pPr>
            <a:r>
              <a:rPr lang="en-US" dirty="0" smtClean="0"/>
              <a:t>The model has good explanatory powers, with r=0.851, </a:t>
            </a:r>
            <a:r>
              <a:rPr lang="en-US" dirty="0" err="1" smtClean="0"/>
              <a:t>ie</a:t>
            </a:r>
            <a:r>
              <a:rPr lang="en-US" dirty="0" smtClean="0"/>
              <a:t> explaining 73% of the variability in channel cross sectional area</a:t>
            </a:r>
            <a:endParaRPr lang="en-US" dirty="0"/>
          </a:p>
          <a:p>
            <a:pPr marL="0" indent="0" hangingPunct="0">
              <a:buNone/>
            </a:pPr>
            <a:endParaRPr lang="en-US" dirty="0" smtClean="0"/>
          </a:p>
          <a:p>
            <a:endParaRPr lang="en-US" dirty="0"/>
          </a:p>
        </p:txBody>
      </p:sp>
    </p:spTree>
    <p:extLst>
      <p:ext uri="{BB962C8B-B14F-4D97-AF65-F5344CB8AC3E}">
        <p14:creationId xmlns:p14="http://schemas.microsoft.com/office/powerpoint/2010/main" val="27470135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66800" y="1677664"/>
            <a:ext cx="3085922" cy="3490706"/>
          </a:xfrm>
        </p:spPr>
        <p:txBody>
          <a:bodyPr>
            <a:normAutofit fontScale="90000"/>
          </a:bodyPr>
          <a:lstStyle/>
          <a:p>
            <a:r>
              <a:rPr lang="en-US" sz="3600" dirty="0" smtClean="0"/>
              <a:t>Adding in more variables, produces better estimates of rural channel sizes</a:t>
            </a:r>
            <a:endParaRPr lang="en-US" sz="3600"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5492" y="274638"/>
            <a:ext cx="4405308" cy="6210829"/>
          </a:xfrm>
          <a:prstGeom prst="rect">
            <a:avLst/>
          </a:prstGeom>
        </p:spPr>
      </p:pic>
      <p:sp>
        <p:nvSpPr>
          <p:cNvPr id="6" name="TextBox 5"/>
          <p:cNvSpPr txBox="1"/>
          <p:nvPr/>
        </p:nvSpPr>
        <p:spPr>
          <a:xfrm>
            <a:off x="1693333" y="846667"/>
            <a:ext cx="2548351" cy="830997"/>
          </a:xfrm>
          <a:prstGeom prst="rect">
            <a:avLst/>
          </a:prstGeom>
          <a:noFill/>
        </p:spPr>
        <p:txBody>
          <a:bodyPr wrap="square" rtlCol="0">
            <a:spAutoFit/>
          </a:bodyPr>
          <a:lstStyle/>
          <a:p>
            <a:r>
              <a:rPr lang="en-US" sz="2400" dirty="0" smtClean="0">
                <a:solidFill>
                  <a:srgbClr val="800000"/>
                </a:solidFill>
              </a:rPr>
              <a:t>Channel cross sectional area</a:t>
            </a:r>
            <a:endParaRPr lang="en-US" sz="2400" dirty="0">
              <a:solidFill>
                <a:srgbClr val="800000"/>
              </a:solidFill>
            </a:endParaRPr>
          </a:p>
        </p:txBody>
      </p:sp>
      <p:cxnSp>
        <p:nvCxnSpPr>
          <p:cNvPr id="7" name="Straight Arrow Connector 6"/>
          <p:cNvCxnSpPr/>
          <p:nvPr/>
        </p:nvCxnSpPr>
        <p:spPr>
          <a:xfrm>
            <a:off x="3725333" y="1490133"/>
            <a:ext cx="1032934" cy="965200"/>
          </a:xfrm>
          <a:prstGeom prst="straightConnector1">
            <a:avLst/>
          </a:prstGeom>
          <a:ln>
            <a:solidFill>
              <a:srgbClr val="92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473199" y="5891535"/>
            <a:ext cx="2548351" cy="830997"/>
          </a:xfrm>
          <a:prstGeom prst="rect">
            <a:avLst/>
          </a:prstGeom>
          <a:noFill/>
        </p:spPr>
        <p:txBody>
          <a:bodyPr wrap="square" rtlCol="0">
            <a:spAutoFit/>
          </a:bodyPr>
          <a:lstStyle/>
          <a:p>
            <a:r>
              <a:rPr lang="en-US" sz="2400" dirty="0" smtClean="0">
                <a:solidFill>
                  <a:srgbClr val="800000"/>
                </a:solidFill>
              </a:rPr>
              <a:t>Drainage area of the catchment</a:t>
            </a:r>
            <a:endParaRPr lang="en-US" sz="2400" dirty="0">
              <a:solidFill>
                <a:srgbClr val="800000"/>
              </a:solidFill>
            </a:endParaRPr>
          </a:p>
        </p:txBody>
      </p:sp>
      <p:cxnSp>
        <p:nvCxnSpPr>
          <p:cNvPr id="9" name="Straight Arrow Connector 8"/>
          <p:cNvCxnSpPr/>
          <p:nvPr/>
        </p:nvCxnSpPr>
        <p:spPr>
          <a:xfrm flipV="1">
            <a:off x="3725333" y="6239932"/>
            <a:ext cx="1778000" cy="245535"/>
          </a:xfrm>
          <a:prstGeom prst="straightConnector1">
            <a:avLst/>
          </a:prstGeom>
          <a:ln>
            <a:solidFill>
              <a:srgbClr val="92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54915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2235200" y="2540000"/>
            <a:ext cx="2489200" cy="923330"/>
          </a:xfrm>
          <a:prstGeom prst="rect">
            <a:avLst/>
          </a:prstGeom>
          <a:noFill/>
        </p:spPr>
        <p:txBody>
          <a:bodyPr wrap="square" rtlCol="0">
            <a:spAutoFit/>
          </a:bodyPr>
          <a:lstStyle/>
          <a:p>
            <a:r>
              <a:rPr lang="en-US" dirty="0" smtClean="0">
                <a:solidFill>
                  <a:srgbClr val="800000"/>
                </a:solidFill>
              </a:rPr>
              <a:t>Dotted line is the multivariate estimate of rural channel size </a:t>
            </a:r>
            <a:endParaRPr lang="en-US" dirty="0">
              <a:solidFill>
                <a:srgbClr val="800000"/>
              </a:solidFill>
            </a:endParaRPr>
          </a:p>
        </p:txBody>
      </p:sp>
      <p:cxnSp>
        <p:nvCxnSpPr>
          <p:cNvPr id="4" name="Straight Arrow Connector 3"/>
          <p:cNvCxnSpPr/>
          <p:nvPr/>
        </p:nvCxnSpPr>
        <p:spPr>
          <a:xfrm>
            <a:off x="3776133" y="3463330"/>
            <a:ext cx="1422400" cy="1616670"/>
          </a:xfrm>
          <a:prstGeom prst="straightConnector1">
            <a:avLst/>
          </a:prstGeom>
          <a:ln>
            <a:solidFill>
              <a:srgbClr val="92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50345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cxnSp>
        <p:nvCxnSpPr>
          <p:cNvPr id="9" name="Straight Arrow Connector 8"/>
          <p:cNvCxnSpPr/>
          <p:nvPr/>
        </p:nvCxnSpPr>
        <p:spPr>
          <a:xfrm>
            <a:off x="5875866" y="1270000"/>
            <a:ext cx="0" cy="3352800"/>
          </a:xfrm>
          <a:prstGeom prst="straightConnector1">
            <a:avLst/>
          </a:prstGeom>
          <a:ln>
            <a:solidFill>
              <a:srgbClr val="92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149600" y="2184401"/>
            <a:ext cx="2726266" cy="1200329"/>
          </a:xfrm>
          <a:prstGeom prst="rect">
            <a:avLst/>
          </a:prstGeom>
          <a:noFill/>
        </p:spPr>
        <p:txBody>
          <a:bodyPr wrap="square" rtlCol="0">
            <a:spAutoFit/>
          </a:bodyPr>
          <a:lstStyle/>
          <a:p>
            <a:pPr algn="r"/>
            <a:r>
              <a:rPr lang="en-US" dirty="0" smtClean="0">
                <a:solidFill>
                  <a:srgbClr val="800000"/>
                </a:solidFill>
              </a:rPr>
              <a:t>Distance of observed size in comparison with rural equivalent shows amount of enlargement</a:t>
            </a:r>
            <a:endParaRPr lang="en-US" dirty="0">
              <a:solidFill>
                <a:srgbClr val="800000"/>
              </a:solidFill>
            </a:endParaRPr>
          </a:p>
        </p:txBody>
      </p:sp>
    </p:spTree>
    <p:extLst>
      <p:ext uri="{BB962C8B-B14F-4D97-AF65-F5344CB8AC3E}">
        <p14:creationId xmlns:p14="http://schemas.microsoft.com/office/powerpoint/2010/main" val="15428164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26748" y="1743605"/>
            <a:ext cx="3240452" cy="4081462"/>
          </a:xfrm>
        </p:spPr>
        <p:txBody>
          <a:bodyPr>
            <a:noAutofit/>
          </a:bodyPr>
          <a:lstStyle/>
          <a:p>
            <a:r>
              <a:rPr lang="en-US" sz="3600" dirty="0" smtClean="0"/>
              <a:t>The River </a:t>
            </a:r>
            <a:r>
              <a:rPr lang="en-US" sz="3600" dirty="0" err="1" smtClean="0"/>
              <a:t>Tawd</a:t>
            </a:r>
            <a:r>
              <a:rPr lang="en-US" sz="3600" dirty="0" smtClean="0"/>
              <a:t> has been very much enlarged by erosion below </a:t>
            </a:r>
            <a:r>
              <a:rPr lang="en-US" sz="3600" dirty="0" err="1" smtClean="0"/>
              <a:t>Skelmersdale</a:t>
            </a:r>
            <a:r>
              <a:rPr lang="en-US" sz="3600" dirty="0" smtClean="0"/>
              <a:t> New Town, within about twenty years</a:t>
            </a:r>
            <a:endParaRPr lang="en-US" sz="3600" dirty="0"/>
          </a:p>
        </p:txBody>
      </p:sp>
      <p:pic>
        <p:nvPicPr>
          <p:cNvPr id="4" name="Picture 3"/>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4556267" y="219604"/>
            <a:ext cx="4413374" cy="6519333"/>
          </a:xfrm>
          <a:prstGeom prst="rect">
            <a:avLst/>
          </a:prstGeom>
        </p:spPr>
      </p:pic>
      <p:sp>
        <p:nvSpPr>
          <p:cNvPr id="3" name="TextBox 2"/>
          <p:cNvSpPr txBox="1"/>
          <p:nvPr/>
        </p:nvSpPr>
        <p:spPr>
          <a:xfrm>
            <a:off x="1185333" y="219604"/>
            <a:ext cx="3522134" cy="923330"/>
          </a:xfrm>
          <a:prstGeom prst="rect">
            <a:avLst/>
          </a:prstGeom>
          <a:noFill/>
        </p:spPr>
        <p:txBody>
          <a:bodyPr wrap="square" rtlCol="0">
            <a:spAutoFit/>
          </a:bodyPr>
          <a:lstStyle/>
          <a:p>
            <a:r>
              <a:rPr lang="en-US" dirty="0" smtClean="0">
                <a:solidFill>
                  <a:srgbClr val="800000"/>
                </a:solidFill>
              </a:rPr>
              <a:t>Just below the town </a:t>
            </a:r>
            <a:r>
              <a:rPr lang="en-US" dirty="0" err="1" smtClean="0">
                <a:solidFill>
                  <a:srgbClr val="800000"/>
                </a:solidFill>
              </a:rPr>
              <a:t>centre</a:t>
            </a:r>
            <a:r>
              <a:rPr lang="en-US" dirty="0" smtClean="0">
                <a:solidFill>
                  <a:srgbClr val="800000"/>
                </a:solidFill>
              </a:rPr>
              <a:t>, the river channel is eight times the size it was before the town was built</a:t>
            </a:r>
            <a:endParaRPr lang="en-US" dirty="0">
              <a:solidFill>
                <a:srgbClr val="800000"/>
              </a:solidFill>
            </a:endParaRPr>
          </a:p>
        </p:txBody>
      </p:sp>
      <p:cxnSp>
        <p:nvCxnSpPr>
          <p:cNvPr id="6" name="Straight Arrow Connector 5"/>
          <p:cNvCxnSpPr/>
          <p:nvPr/>
        </p:nvCxnSpPr>
        <p:spPr>
          <a:xfrm flipV="1">
            <a:off x="4385733" y="677333"/>
            <a:ext cx="1896534" cy="330200"/>
          </a:xfrm>
          <a:prstGeom prst="straightConnector1">
            <a:avLst/>
          </a:prstGeom>
          <a:ln>
            <a:solidFill>
              <a:srgbClr val="92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926668" y="3672933"/>
            <a:ext cx="1676399" cy="369332"/>
          </a:xfrm>
          <a:prstGeom prst="rect">
            <a:avLst/>
          </a:prstGeom>
          <a:noFill/>
        </p:spPr>
        <p:txBody>
          <a:bodyPr wrap="square" rtlCol="0">
            <a:spAutoFit/>
          </a:bodyPr>
          <a:lstStyle/>
          <a:p>
            <a:r>
              <a:rPr lang="en-US" dirty="0" smtClean="0">
                <a:solidFill>
                  <a:srgbClr val="800000"/>
                </a:solidFill>
              </a:rPr>
              <a:t>Sewer outfalls</a:t>
            </a:r>
            <a:endParaRPr lang="en-US" dirty="0">
              <a:solidFill>
                <a:srgbClr val="800000"/>
              </a:solidFill>
            </a:endParaRPr>
          </a:p>
        </p:txBody>
      </p:sp>
    </p:spTree>
    <p:extLst>
      <p:ext uri="{BB962C8B-B14F-4D97-AF65-F5344CB8AC3E}">
        <p14:creationId xmlns:p14="http://schemas.microsoft.com/office/powerpoint/2010/main" val="14108099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Content Placeholder 1" descr="IMG_5282.JPG"/>
          <p:cNvPicPr>
            <a:picLocks noGrp="1" noChangeAspect="1"/>
          </p:cNvPicPr>
          <p:nvPr>
            <p:ph idx="1"/>
          </p:nvPr>
        </p:nvPicPr>
        <p:blipFill>
          <a:blip r:embed="rId4" cstate="screen">
            <a:extLst>
              <a:ext uri="{28A0092B-C50C-407E-A947-70E740481C1C}">
                <a14:useLocalDpi xmlns:a14="http://schemas.microsoft.com/office/drawing/2010/main"/>
              </a:ext>
            </a:extLst>
          </a:blip>
          <a:srcRect/>
          <a:stretch>
            <a:fillRect/>
          </a:stretch>
        </p:blipFill>
        <p:spPr>
          <a:xfrm rot="589812">
            <a:off x="3859091" y="758385"/>
            <a:ext cx="4966901" cy="3562962"/>
          </a:xfrm>
          <a:prstGeom prst="rect">
            <a:avLst/>
          </a:prstGeom>
          <a:ln>
            <a:noFill/>
          </a:ln>
          <a:effectLst>
            <a:outerShdw blurRad="292100" dist="139700" dir="2700000" algn="tl" rotWithShape="0">
              <a:srgbClr val="333333">
                <a:alpha val="65000"/>
              </a:srgbClr>
            </a:outerShdw>
          </a:effectLst>
        </p:spPr>
      </p:pic>
      <p:pic>
        <p:nvPicPr>
          <p:cNvPr id="3" name="Content Placeholder 1" descr="IMG_2683.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21107036">
            <a:off x="535173" y="2661361"/>
            <a:ext cx="4823775" cy="3617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69262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654648" y="274638"/>
            <a:ext cx="3032151" cy="1143000"/>
          </a:xfrm>
        </p:spPr>
        <p:txBody>
          <a:bodyPr>
            <a:normAutofit fontScale="90000"/>
          </a:bodyPr>
          <a:lstStyle/>
          <a:p>
            <a:r>
              <a:rPr lang="en-US" dirty="0" err="1" smtClean="0"/>
              <a:t>Ingrebourne</a:t>
            </a:r>
            <a:r>
              <a:rPr lang="en-US" dirty="0" smtClean="0"/>
              <a:t> River, Harold Hill</a:t>
            </a:r>
            <a:endParaRPr lang="en-US"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57755" y="2065867"/>
            <a:ext cx="3161923" cy="4673599"/>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6266" y="274638"/>
            <a:ext cx="3871763" cy="5808133"/>
          </a:xfrm>
          <a:prstGeom prst="rect">
            <a:avLst/>
          </a:prstGeom>
        </p:spPr>
      </p:pic>
    </p:spTree>
    <p:extLst>
      <p:ext uri="{BB962C8B-B14F-4D97-AF65-F5344CB8AC3E}">
        <p14:creationId xmlns:p14="http://schemas.microsoft.com/office/powerpoint/2010/main" val="24914179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33743" y="85748"/>
            <a:ext cx="8229600" cy="1143000"/>
          </a:xfrm>
        </p:spPr>
        <p:txBody>
          <a:bodyPr>
            <a:normAutofit fontScale="90000"/>
          </a:bodyPr>
          <a:lstStyle/>
          <a:p>
            <a:r>
              <a:rPr lang="en-US" dirty="0" smtClean="0"/>
              <a:t>Historic Maps of the River </a:t>
            </a:r>
            <a:r>
              <a:rPr lang="en-US" dirty="0" err="1" smtClean="0"/>
              <a:t>Ingrebourne</a:t>
            </a:r>
            <a:endParaRPr lang="en-US" dirty="0"/>
          </a:p>
        </p:txBody>
      </p:sp>
      <p:pic>
        <p:nvPicPr>
          <p:cNvPr id="4" name="Picture 3" descr="Plate 20 copy.jpg"/>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rot="465454">
            <a:off x="5368886" y="1588464"/>
            <a:ext cx="2879950" cy="4365639"/>
          </a:xfrm>
          <a:prstGeom prst="rect">
            <a:avLst/>
          </a:prstGeom>
          <a:ln>
            <a:noFill/>
          </a:ln>
          <a:effectLst>
            <a:outerShdw blurRad="292100" dist="139700" dir="2700000" algn="tl" rotWithShape="0">
              <a:srgbClr val="333333">
                <a:alpha val="65000"/>
              </a:srgbClr>
            </a:outerShdw>
          </a:effectLst>
        </p:spPr>
      </p:pic>
      <p:pic>
        <p:nvPicPr>
          <p:cNvPr id="6" name="Picture 5" descr="Plate 18 copy.jpg"/>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rot="20918901">
            <a:off x="841546" y="1410447"/>
            <a:ext cx="2642255" cy="4167975"/>
          </a:xfrm>
          <a:prstGeom prst="rect">
            <a:avLst/>
          </a:prstGeom>
          <a:ln>
            <a:noFill/>
          </a:ln>
          <a:effectLst>
            <a:outerShdw blurRad="292100" dist="139700" dir="2700000" algn="tl" rotWithShape="0">
              <a:srgbClr val="333333">
                <a:alpha val="65000"/>
              </a:srgbClr>
            </a:outerShdw>
          </a:effectLst>
        </p:spPr>
      </p:pic>
      <p:pic>
        <p:nvPicPr>
          <p:cNvPr id="7" name="Picture 6" descr="Plate 14 copy.jpg"/>
          <p:cNvPicPr>
            <a:picLocks noChangeAspect="1"/>
          </p:cNvPicPr>
          <p:nvPr/>
        </p:nvPicPr>
        <p:blipFill>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tretch>
            <a:fillRect/>
          </a:stretch>
        </p:blipFill>
        <p:spPr>
          <a:xfrm>
            <a:off x="2850695" y="2792903"/>
            <a:ext cx="2510648" cy="3777230"/>
          </a:xfrm>
          <a:prstGeom prst="rect">
            <a:avLst/>
          </a:prstGeom>
          <a:ln>
            <a:noFill/>
          </a:ln>
          <a:effectLst>
            <a:outerShdw blurRad="292100" dist="139700" dir="2700000" algn="tl" rotWithShape="0">
              <a:srgbClr val="333333">
                <a:alpha val="65000"/>
              </a:srgbClr>
            </a:outerShdw>
          </a:effectLst>
        </p:spPr>
      </p:pic>
      <p:pic>
        <p:nvPicPr>
          <p:cNvPr id="8" name="Content Placeholder 1" descr="Plate 17.jpg"/>
          <p:cNvPicPr>
            <a:picLocks noGrp="1" noChangeAspect="1"/>
          </p:cNvPicPr>
          <p:nvPr>
            <p:ph idx="1"/>
          </p:nvPr>
        </p:nvPicPr>
        <p:blipFill>
          <a:blip r:embed="rId10" cstate="screen">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rcRect/>
          <a:stretch>
            <a:fillRect/>
          </a:stretch>
        </p:blipFill>
        <p:spPr>
          <a:xfrm rot="19559292">
            <a:off x="4660040" y="3911600"/>
            <a:ext cx="4026760" cy="22145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00260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5469467" y="5474607"/>
            <a:ext cx="3471333" cy="1200328"/>
          </a:xfrm>
          <a:prstGeom prst="rect">
            <a:avLst/>
          </a:prstGeom>
          <a:noFill/>
        </p:spPr>
        <p:txBody>
          <a:bodyPr wrap="square" rtlCol="0">
            <a:spAutoFit/>
          </a:bodyPr>
          <a:lstStyle/>
          <a:p>
            <a:pPr algn="r"/>
            <a:r>
              <a:rPr lang="en-US" sz="2400" dirty="0">
                <a:solidFill>
                  <a:srgbClr val="800000"/>
                </a:solidFill>
              </a:rPr>
              <a:t>R</a:t>
            </a:r>
            <a:r>
              <a:rPr lang="en-US" sz="2400" dirty="0" smtClean="0">
                <a:solidFill>
                  <a:srgbClr val="800000"/>
                </a:solidFill>
              </a:rPr>
              <a:t>iver has straightened, or been straightened a little between 1610 and 1963</a:t>
            </a:r>
            <a:endParaRPr lang="en-US" sz="2400" dirty="0">
              <a:solidFill>
                <a:srgbClr val="800000"/>
              </a:solidFill>
            </a:endParaRPr>
          </a:p>
        </p:txBody>
      </p:sp>
    </p:spTree>
    <p:extLst>
      <p:ext uri="{BB962C8B-B14F-4D97-AF65-F5344CB8AC3E}">
        <p14:creationId xmlns:p14="http://schemas.microsoft.com/office/powerpoint/2010/main" val="27695566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19200" y="173038"/>
            <a:ext cx="3369733" cy="4026429"/>
          </a:xfrm>
        </p:spPr>
        <p:txBody>
          <a:bodyPr>
            <a:normAutofit/>
          </a:bodyPr>
          <a:lstStyle/>
          <a:p>
            <a:r>
              <a:rPr lang="en-US" sz="3600" dirty="0" smtClean="0"/>
              <a:t>Older settlement at Harold Hill, leading to more modest amounts of erosion in the river channel</a:t>
            </a:r>
            <a:endParaRPr lang="en-US" sz="3600" dirty="0"/>
          </a:p>
        </p:txBody>
      </p:sp>
      <p:pic>
        <p:nvPicPr>
          <p:cNvPr id="4" name="Picture 3"/>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4911795" y="152401"/>
            <a:ext cx="4017427" cy="6485466"/>
          </a:xfrm>
          <a:prstGeom prst="rect">
            <a:avLst/>
          </a:prstGeom>
        </p:spPr>
      </p:pic>
      <p:sp>
        <p:nvSpPr>
          <p:cNvPr id="3" name="TextBox 2"/>
          <p:cNvSpPr txBox="1"/>
          <p:nvPr/>
        </p:nvSpPr>
        <p:spPr>
          <a:xfrm>
            <a:off x="1659467" y="4588933"/>
            <a:ext cx="2624666" cy="1938992"/>
          </a:xfrm>
          <a:prstGeom prst="rect">
            <a:avLst/>
          </a:prstGeom>
          <a:noFill/>
        </p:spPr>
        <p:txBody>
          <a:bodyPr wrap="square" rtlCol="0">
            <a:spAutoFit/>
          </a:bodyPr>
          <a:lstStyle/>
          <a:p>
            <a:r>
              <a:rPr lang="en-US" sz="2400" dirty="0" smtClean="0">
                <a:solidFill>
                  <a:srgbClr val="800000"/>
                </a:solidFill>
              </a:rPr>
              <a:t>Below Harold Hill, the </a:t>
            </a:r>
            <a:r>
              <a:rPr lang="en-US" sz="2400" dirty="0" err="1" smtClean="0">
                <a:solidFill>
                  <a:srgbClr val="800000"/>
                </a:solidFill>
              </a:rPr>
              <a:t>Ingrebourne</a:t>
            </a:r>
            <a:r>
              <a:rPr lang="en-US" sz="2400" dirty="0" smtClean="0">
                <a:solidFill>
                  <a:srgbClr val="800000"/>
                </a:solidFill>
              </a:rPr>
              <a:t> is about 50 to 100% greater in cross section</a:t>
            </a:r>
            <a:endParaRPr lang="en-US" sz="2400" dirty="0">
              <a:solidFill>
                <a:srgbClr val="800000"/>
              </a:solidFill>
            </a:endParaRPr>
          </a:p>
        </p:txBody>
      </p:sp>
      <p:cxnSp>
        <p:nvCxnSpPr>
          <p:cNvPr id="7" name="Straight Arrow Connector 6"/>
          <p:cNvCxnSpPr/>
          <p:nvPr/>
        </p:nvCxnSpPr>
        <p:spPr>
          <a:xfrm flipV="1">
            <a:off x="3843867" y="4588933"/>
            <a:ext cx="3911600" cy="1320800"/>
          </a:xfrm>
          <a:prstGeom prst="straightConnector1">
            <a:avLst/>
          </a:prstGeom>
          <a:ln>
            <a:solidFill>
              <a:srgbClr val="92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65588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799" y="1591733"/>
            <a:ext cx="8500533" cy="5079999"/>
          </a:xfrm>
          <a:prstGeom prst="rect">
            <a:avLst/>
          </a:prstGeom>
        </p:spPr>
      </p:pic>
      <p:sp>
        <p:nvSpPr>
          <p:cNvPr id="3" name="Title 2"/>
          <p:cNvSpPr>
            <a:spLocks noGrp="1"/>
          </p:cNvSpPr>
          <p:nvPr>
            <p:ph type="title"/>
          </p:nvPr>
        </p:nvSpPr>
        <p:spPr/>
        <p:txBody>
          <a:bodyPr>
            <a:normAutofit fontScale="90000"/>
          </a:bodyPr>
          <a:lstStyle/>
          <a:p>
            <a:r>
              <a:rPr lang="en-US" dirty="0" smtClean="0"/>
              <a:t>More </a:t>
            </a:r>
            <a:r>
              <a:rPr lang="en-US" dirty="0" err="1" smtClean="0"/>
              <a:t>urbanisation</a:t>
            </a:r>
            <a:r>
              <a:rPr lang="en-US" dirty="0" smtClean="0"/>
              <a:t> usually leads to greater erosion</a:t>
            </a:r>
            <a:endParaRPr lang="en-US" dirty="0"/>
          </a:p>
        </p:txBody>
      </p:sp>
      <p:sp>
        <p:nvSpPr>
          <p:cNvPr id="4" name="Oval 3"/>
          <p:cNvSpPr/>
          <p:nvPr/>
        </p:nvSpPr>
        <p:spPr>
          <a:xfrm rot="19824826">
            <a:off x="4979891" y="2441565"/>
            <a:ext cx="3268212" cy="914400"/>
          </a:xfrm>
          <a:prstGeom prst="ellipse">
            <a:avLst/>
          </a:prstGeom>
          <a:noFill/>
          <a:ln>
            <a:solidFill>
              <a:srgbClr val="92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793774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Content Placeholder 1" descr="IMG_2103.JPG"/>
          <p:cNvPicPr>
            <a:picLocks noGrp="1" noChangeAspect="1"/>
          </p:cNvPicPr>
          <p:nvPr>
            <p:ph idx="1"/>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a:xfrm>
            <a:off x="0" y="0"/>
            <a:ext cx="9144000" cy="6858000"/>
          </a:xfrm>
        </p:spPr>
      </p:pic>
    </p:spTree>
    <p:extLst>
      <p:ext uri="{BB962C8B-B14F-4D97-AF65-F5344CB8AC3E}">
        <p14:creationId xmlns:p14="http://schemas.microsoft.com/office/powerpoint/2010/main" val="23609459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859866" y="372534"/>
            <a:ext cx="3826933" cy="1917700"/>
          </a:xfrm>
        </p:spPr>
        <p:txBody>
          <a:bodyPr>
            <a:noAutofit/>
          </a:bodyPr>
          <a:lstStyle/>
          <a:p>
            <a:r>
              <a:rPr lang="en-US" sz="3200" dirty="0" smtClean="0"/>
              <a:t>Medlock River, Manchester, unrestored </a:t>
            </a:r>
            <a:br>
              <a:rPr lang="en-US" sz="3200" dirty="0" smtClean="0"/>
            </a:br>
            <a:r>
              <a:rPr lang="en-US" sz="3200" dirty="0" smtClean="0"/>
              <a:t>(Sian de Bell, University of Leeds)</a:t>
            </a:r>
            <a:endParaRPr lang="en-US" sz="3200" dirty="0"/>
          </a:p>
        </p:txBody>
      </p:sp>
      <p:pic>
        <p:nvPicPr>
          <p:cNvPr id="6" name="Picture 5" descr="Downstream sit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1243" y="95363"/>
            <a:ext cx="4264490" cy="5532740"/>
          </a:xfrm>
          <a:prstGeom prst="rect">
            <a:avLst/>
          </a:prstGeom>
        </p:spPr>
      </p:pic>
      <p:pic>
        <p:nvPicPr>
          <p:cNvPr id="4" name="Picture 3" descr="Unrestored - Clayton.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68043" y="2861733"/>
            <a:ext cx="5057423" cy="3793067"/>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243" y="5221978"/>
            <a:ext cx="3860137" cy="1636022"/>
          </a:xfrm>
          <a:prstGeom prst="rect">
            <a:avLst/>
          </a:prstGeom>
        </p:spPr>
      </p:pic>
    </p:spTree>
    <p:extLst>
      <p:ext uri="{BB962C8B-B14F-4D97-AF65-F5344CB8AC3E}">
        <p14:creationId xmlns:p14="http://schemas.microsoft.com/office/powerpoint/2010/main" val="1438934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5" name="Title 4"/>
          <p:cNvSpPr>
            <a:spLocks noGrp="1"/>
          </p:cNvSpPr>
          <p:nvPr>
            <p:ph type="title"/>
          </p:nvPr>
        </p:nvSpPr>
        <p:spPr/>
        <p:txBody>
          <a:bodyPr/>
          <a:lstStyle/>
          <a:p>
            <a:endParaRPr lang="en-US"/>
          </a:p>
        </p:txBody>
      </p:sp>
      <p:pic>
        <p:nvPicPr>
          <p:cNvPr id="4" name="Picture 3" descr="Process of Restoratio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457200" y="274637"/>
            <a:ext cx="8449733" cy="461665"/>
          </a:xfrm>
          <a:prstGeom prst="rect">
            <a:avLst/>
          </a:prstGeom>
          <a:noFill/>
        </p:spPr>
        <p:txBody>
          <a:bodyPr wrap="square" rtlCol="0">
            <a:spAutoFit/>
          </a:bodyPr>
          <a:lstStyle/>
          <a:p>
            <a:r>
              <a:rPr lang="en-US" sz="2400" dirty="0" smtClean="0">
                <a:solidFill>
                  <a:prstClr val="white"/>
                </a:solidFill>
              </a:rPr>
              <a:t>Medlock River, Manchester, the restoration process (Sian de Bell)</a:t>
            </a:r>
            <a:endParaRPr lang="en-US" sz="2400" dirty="0">
              <a:solidFill>
                <a:prstClr val="white"/>
              </a:solidFill>
            </a:endParaRPr>
          </a:p>
        </p:txBody>
      </p:sp>
    </p:spTree>
    <p:extLst>
      <p:ext uri="{BB962C8B-B14F-4D97-AF65-F5344CB8AC3E}">
        <p14:creationId xmlns:p14="http://schemas.microsoft.com/office/powerpoint/2010/main" val="28330565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5" name="Title 4"/>
          <p:cNvSpPr>
            <a:spLocks noGrp="1"/>
          </p:cNvSpPr>
          <p:nvPr>
            <p:ph type="title"/>
          </p:nvPr>
        </p:nvSpPr>
        <p:spPr/>
        <p:txBody>
          <a:bodyPr/>
          <a:lstStyle/>
          <a:p>
            <a:endParaRPr lang="en-US"/>
          </a:p>
        </p:txBody>
      </p:sp>
      <p:pic>
        <p:nvPicPr>
          <p:cNvPr id="4" name="Content Placeholder 1" descr="Restored - Clayto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6" name="TextBox 5"/>
          <p:cNvSpPr txBox="1"/>
          <p:nvPr/>
        </p:nvSpPr>
        <p:spPr>
          <a:xfrm>
            <a:off x="457200" y="274638"/>
            <a:ext cx="8365067" cy="461665"/>
          </a:xfrm>
          <a:prstGeom prst="rect">
            <a:avLst/>
          </a:prstGeom>
          <a:noFill/>
        </p:spPr>
        <p:txBody>
          <a:bodyPr wrap="square" rtlCol="0">
            <a:spAutoFit/>
          </a:bodyPr>
          <a:lstStyle/>
          <a:p>
            <a:r>
              <a:rPr lang="en-US" sz="2400" dirty="0" smtClean="0">
                <a:solidFill>
                  <a:prstClr val="white"/>
                </a:solidFill>
              </a:rPr>
              <a:t>Medlock River, Manchester, restored section (Sian de Bell)</a:t>
            </a:r>
            <a:endParaRPr lang="en-US" sz="2400" dirty="0">
              <a:solidFill>
                <a:prstClr val="white"/>
              </a:solidFill>
            </a:endParaRPr>
          </a:p>
        </p:txBody>
      </p:sp>
    </p:spTree>
    <p:extLst>
      <p:ext uri="{BB962C8B-B14F-4D97-AF65-F5344CB8AC3E}">
        <p14:creationId xmlns:p14="http://schemas.microsoft.com/office/powerpoint/2010/main" val="7255838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Rewilding</a:t>
            </a:r>
            <a:r>
              <a:rPr lang="en-US" dirty="0" smtClean="0"/>
              <a:t> Britain, the River </a:t>
            </a:r>
            <a:r>
              <a:rPr lang="en-US" dirty="0" err="1" smtClean="0"/>
              <a:t>Wandle</a:t>
            </a:r>
            <a:endParaRPr lang="en-US" dirty="0"/>
          </a:p>
        </p:txBody>
      </p:sp>
      <p:pic>
        <p:nvPicPr>
          <p:cNvPr id="6" name="Content Placeholder 5"/>
          <p:cNvPicPr>
            <a:picLocks noGrp="1" noChangeAspect="1"/>
          </p:cNvPicPr>
          <p:nvPr>
            <p:ph idx="1"/>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266379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Content Placeholder 1" descr="IMG_5953.JPG"/>
          <p:cNvPicPr>
            <a:picLocks noGrp="1" noChangeAspect="1"/>
          </p:cNvPicPr>
          <p:nvPr>
            <p:ph idx="4294967295"/>
          </p:nvPr>
        </p:nvPicPr>
        <p:blipFill rotWithShape="1">
          <a:blip r:embed="rId4" cstate="screen">
            <a:extLst>
              <a:ext uri="{BEBA8EAE-BF5A-486C-A8C5-ECC9F3942E4B}">
                <a14:imgProps xmlns:a14="http://schemas.microsoft.com/office/drawing/2010/main">
                  <a14:imgLayer r:embed="rId5">
                    <a14:imgEffect>
                      <a14:brightnessContrast bright="28000"/>
                    </a14:imgEffect>
                  </a14:imgLayer>
                </a14:imgProps>
              </a:ext>
              <a:ext uri="{28A0092B-C50C-407E-A947-70E740481C1C}">
                <a14:useLocalDpi xmlns:a14="http://schemas.microsoft.com/office/drawing/2010/main"/>
              </a:ext>
            </a:extLst>
          </a:blip>
          <a:srcRect/>
          <a:stretch/>
        </p:blipFill>
        <p:spPr>
          <a:xfrm>
            <a:off x="0" y="0"/>
            <a:ext cx="9144000" cy="6858000"/>
          </a:xfrm>
        </p:spPr>
      </p:pic>
    </p:spTree>
    <p:extLst>
      <p:ext uri="{BB962C8B-B14F-4D97-AF65-F5344CB8AC3E}">
        <p14:creationId xmlns:p14="http://schemas.microsoft.com/office/powerpoint/2010/main" val="26227784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686800" cy="1143000"/>
          </a:xfrm>
        </p:spPr>
        <p:txBody>
          <a:bodyPr>
            <a:normAutofit fontScale="90000"/>
          </a:bodyPr>
          <a:lstStyle/>
          <a:p>
            <a:r>
              <a:rPr lang="en-US" dirty="0" smtClean="0"/>
              <a:t>Who IS this river restoration specialist?</a:t>
            </a:r>
            <a:endParaRPr lang="en-US" dirty="0"/>
          </a:p>
        </p:txBody>
      </p:sp>
      <p:pic>
        <p:nvPicPr>
          <p:cNvPr id="3" name="Picture 2"/>
          <p:cNvPicPr>
            <a:picLocks noChangeAspect="1"/>
          </p:cNvPicPr>
          <p:nvPr/>
        </p:nvPicPr>
        <p:blipFill>
          <a:blip r:embed="rId4"/>
          <a:stretch>
            <a:fillRect/>
          </a:stretch>
        </p:blipFill>
        <p:spPr>
          <a:xfrm>
            <a:off x="1619675" y="1727200"/>
            <a:ext cx="6978225" cy="4622799"/>
          </a:xfrm>
          <a:prstGeom prst="rect">
            <a:avLst/>
          </a:prstGeom>
        </p:spPr>
      </p:pic>
    </p:spTree>
    <p:extLst>
      <p:ext uri="{BB962C8B-B14F-4D97-AF65-F5344CB8AC3E}">
        <p14:creationId xmlns:p14="http://schemas.microsoft.com/office/powerpoint/2010/main" val="23777447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5699342"/>
          </a:xfrm>
          <a:prstGeom prst="rect">
            <a:avLst/>
          </a:prstGeom>
        </p:spPr>
      </p:pic>
      <p:sp>
        <p:nvSpPr>
          <p:cNvPr id="3" name="Rectangle 2"/>
          <p:cNvSpPr/>
          <p:nvPr/>
        </p:nvSpPr>
        <p:spPr>
          <a:xfrm>
            <a:off x="0" y="5699342"/>
            <a:ext cx="9042400" cy="646331"/>
          </a:xfrm>
          <a:prstGeom prst="rect">
            <a:avLst/>
          </a:prstGeom>
        </p:spPr>
        <p:txBody>
          <a:bodyPr wrap="square">
            <a:spAutoFit/>
          </a:bodyPr>
          <a:lstStyle/>
          <a:p>
            <a:r>
              <a:rPr lang="en-US" dirty="0">
                <a:solidFill>
                  <a:prstClr val="black"/>
                </a:solidFill>
              </a:rPr>
              <a:t>The biggest measure implemented in block D, south-east of Ahlen-</a:t>
            </a:r>
            <a:r>
              <a:rPr lang="en-US" dirty="0" err="1">
                <a:solidFill>
                  <a:prstClr val="black"/>
                </a:solidFill>
              </a:rPr>
              <a:t>Dolberg</a:t>
            </a:r>
            <a:r>
              <a:rPr lang="en-US" dirty="0">
                <a:solidFill>
                  <a:prstClr val="black"/>
                </a:solidFill>
              </a:rPr>
              <a:t> is the excavation of a new </a:t>
            </a:r>
            <a:r>
              <a:rPr lang="en-US" dirty="0" err="1">
                <a:solidFill>
                  <a:prstClr val="black"/>
                </a:solidFill>
              </a:rPr>
              <a:t>Lippe</a:t>
            </a:r>
            <a:r>
              <a:rPr lang="en-US" dirty="0">
                <a:solidFill>
                  <a:prstClr val="black"/>
                </a:solidFill>
              </a:rPr>
              <a:t> river loop </a:t>
            </a:r>
            <a:r>
              <a:rPr lang="en-US" dirty="0" smtClean="0">
                <a:solidFill>
                  <a:prstClr val="black"/>
                </a:solidFill>
              </a:rPr>
              <a:t>close to a </a:t>
            </a:r>
            <a:r>
              <a:rPr lang="en-US" dirty="0">
                <a:solidFill>
                  <a:prstClr val="black"/>
                </a:solidFill>
              </a:rPr>
              <a:t>cycle track connecting </a:t>
            </a:r>
            <a:r>
              <a:rPr lang="en-US" dirty="0" err="1">
                <a:solidFill>
                  <a:prstClr val="black"/>
                </a:solidFill>
              </a:rPr>
              <a:t>Dolberg</a:t>
            </a:r>
            <a:r>
              <a:rPr lang="en-US" dirty="0">
                <a:solidFill>
                  <a:prstClr val="black"/>
                </a:solidFill>
              </a:rPr>
              <a:t> and </a:t>
            </a:r>
            <a:r>
              <a:rPr lang="en-US" dirty="0" err="1">
                <a:solidFill>
                  <a:prstClr val="black"/>
                </a:solidFill>
              </a:rPr>
              <a:t>Haaren</a:t>
            </a:r>
            <a:r>
              <a:rPr lang="en-US" dirty="0">
                <a:solidFill>
                  <a:prstClr val="black"/>
                </a:solidFill>
              </a:rPr>
              <a:t>.</a:t>
            </a:r>
          </a:p>
        </p:txBody>
      </p:sp>
    </p:spTree>
    <p:extLst>
      <p:ext uri="{BB962C8B-B14F-4D97-AF65-F5344CB8AC3E}">
        <p14:creationId xmlns:p14="http://schemas.microsoft.com/office/powerpoint/2010/main" val="287538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6098867"/>
          </a:xfrm>
          <a:prstGeom prst="rect">
            <a:avLst/>
          </a:prstGeom>
        </p:spPr>
      </p:pic>
    </p:spTree>
    <p:extLst>
      <p:ext uri="{BB962C8B-B14F-4D97-AF65-F5344CB8AC3E}">
        <p14:creationId xmlns:p14="http://schemas.microsoft.com/office/powerpoint/2010/main" val="5807962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34272" cy="6858000"/>
          </a:xfrm>
          <a:prstGeom prst="rect">
            <a:avLst/>
          </a:prstGeom>
        </p:spPr>
      </p:pic>
    </p:spTree>
    <p:extLst>
      <p:ext uri="{BB962C8B-B14F-4D97-AF65-F5344CB8AC3E}">
        <p14:creationId xmlns:p14="http://schemas.microsoft.com/office/powerpoint/2010/main" val="12165945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5400" y="0"/>
            <a:ext cx="9092412" cy="6858000"/>
          </a:xfrm>
          <a:prstGeom prst="rect">
            <a:avLst/>
          </a:prstGeom>
        </p:spPr>
      </p:pic>
    </p:spTree>
    <p:extLst>
      <p:ext uri="{BB962C8B-B14F-4D97-AF65-F5344CB8AC3E}">
        <p14:creationId xmlns:p14="http://schemas.microsoft.com/office/powerpoint/2010/main" val="24941963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27000" y="546100"/>
            <a:ext cx="8890000" cy="3810000"/>
          </a:xfrm>
          <a:prstGeom prst="rect">
            <a:avLst/>
          </a:prstGeom>
        </p:spPr>
      </p:pic>
      <p:sp>
        <p:nvSpPr>
          <p:cNvPr id="3" name="TextBox 2"/>
          <p:cNvSpPr txBox="1"/>
          <p:nvPr/>
        </p:nvSpPr>
        <p:spPr>
          <a:xfrm>
            <a:off x="457200" y="5757333"/>
            <a:ext cx="8348133" cy="830997"/>
          </a:xfrm>
          <a:prstGeom prst="rect">
            <a:avLst/>
          </a:prstGeom>
          <a:noFill/>
        </p:spPr>
        <p:txBody>
          <a:bodyPr wrap="square" rtlCol="0">
            <a:spAutoFit/>
          </a:bodyPr>
          <a:lstStyle/>
          <a:p>
            <a:r>
              <a:rPr lang="en-US" sz="2400" dirty="0" smtClean="0">
                <a:solidFill>
                  <a:prstClr val="black"/>
                </a:solidFill>
              </a:rPr>
              <a:t>Removing </a:t>
            </a:r>
            <a:r>
              <a:rPr lang="en-US" sz="2400" dirty="0" err="1" smtClean="0">
                <a:solidFill>
                  <a:prstClr val="black"/>
                </a:solidFill>
              </a:rPr>
              <a:t>wiers</a:t>
            </a:r>
            <a:r>
              <a:rPr lang="en-US" sz="2400" dirty="0" smtClean="0">
                <a:solidFill>
                  <a:prstClr val="black"/>
                </a:solidFill>
              </a:rPr>
              <a:t> to enable fish to pass upstream, and gravel to pass downstream</a:t>
            </a:r>
            <a:endParaRPr lang="en-US" sz="2400" dirty="0">
              <a:solidFill>
                <a:prstClr val="black"/>
              </a:solidFill>
            </a:endParaRPr>
          </a:p>
        </p:txBody>
      </p:sp>
    </p:spTree>
    <p:extLst>
      <p:ext uri="{BB962C8B-B14F-4D97-AF65-F5344CB8AC3E}">
        <p14:creationId xmlns:p14="http://schemas.microsoft.com/office/powerpoint/2010/main" val="42651868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638300" y="276225"/>
            <a:ext cx="7200900" cy="5400675"/>
          </a:xfrm>
          <a:prstGeom prst="rect">
            <a:avLst/>
          </a:prstGeom>
        </p:spPr>
      </p:pic>
      <p:sp>
        <p:nvSpPr>
          <p:cNvPr id="4" name="TextBox 3"/>
          <p:cNvSpPr txBox="1"/>
          <p:nvPr/>
        </p:nvSpPr>
        <p:spPr>
          <a:xfrm>
            <a:off x="1638300" y="5858934"/>
            <a:ext cx="7319433" cy="830997"/>
          </a:xfrm>
          <a:prstGeom prst="rect">
            <a:avLst/>
          </a:prstGeom>
          <a:noFill/>
        </p:spPr>
        <p:txBody>
          <a:bodyPr wrap="square" rtlCol="0">
            <a:spAutoFit/>
          </a:bodyPr>
          <a:lstStyle/>
          <a:p>
            <a:r>
              <a:rPr lang="en-US" sz="2400" dirty="0" smtClean="0">
                <a:solidFill>
                  <a:prstClr val="black"/>
                </a:solidFill>
              </a:rPr>
              <a:t>Wooden </a:t>
            </a:r>
            <a:r>
              <a:rPr lang="en-US" sz="2400" dirty="0" err="1" smtClean="0">
                <a:solidFill>
                  <a:prstClr val="black"/>
                </a:solidFill>
              </a:rPr>
              <a:t>groynes</a:t>
            </a:r>
            <a:r>
              <a:rPr lang="en-US" sz="2400" dirty="0" smtClean="0">
                <a:solidFill>
                  <a:prstClr val="black"/>
                </a:solidFill>
              </a:rPr>
              <a:t> to slow water and increase the range of  habitats in short length of a very constrained channel</a:t>
            </a:r>
            <a:endParaRPr lang="en-US" sz="2400" dirty="0">
              <a:solidFill>
                <a:prstClr val="black"/>
              </a:solidFill>
            </a:endParaRPr>
          </a:p>
        </p:txBody>
      </p:sp>
    </p:spTree>
    <p:extLst>
      <p:ext uri="{BB962C8B-B14F-4D97-AF65-F5344CB8AC3E}">
        <p14:creationId xmlns:p14="http://schemas.microsoft.com/office/powerpoint/2010/main" val="19764218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endParaRPr lang="en-US" dirty="0"/>
          </a:p>
        </p:txBody>
      </p:sp>
      <p:pic>
        <p:nvPicPr>
          <p:cNvPr id="4" name="Picture 26" descr="Picture 268"/>
          <p:cNvPicPr>
            <a:picLocks noChangeAspect="1" noChangeArrowheads="1"/>
          </p:cNvPicPr>
          <p:nvPr/>
        </p:nvPicPr>
        <p:blipFill>
          <a:blip r:embed="rId4" cstate="screen">
            <a:extLst>
              <a:ext uri="{28A0092B-C50C-407E-A947-70E740481C1C}">
                <a14:useLocalDpi xmlns:a14="http://schemas.microsoft.com/office/drawing/2010/main"/>
              </a:ext>
            </a:extLst>
          </a:blip>
          <a:srcRect r="-5"/>
          <a:stretch>
            <a:fillRect/>
          </a:stretch>
        </p:blipFill>
        <p:spPr bwMode="auto">
          <a:xfrm>
            <a:off x="5332413" y="1989138"/>
            <a:ext cx="3560762" cy="41671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6" descr="Picture 244"/>
          <p:cNvPicPr>
            <a:picLocks noChangeAspect="1" noChangeArrowheads="1"/>
          </p:cNvPicPr>
          <p:nvPr/>
        </p:nvPicPr>
        <p:blipFill>
          <a:blip r:embed="rId5" cstate="screen">
            <a:extLst>
              <a:ext uri="{28A0092B-C50C-407E-A947-70E740481C1C}">
                <a14:useLocalDpi xmlns:a14="http://schemas.microsoft.com/office/drawing/2010/main"/>
              </a:ext>
            </a:extLst>
          </a:blip>
          <a:srcRect r="-27" b="-3"/>
          <a:stretch>
            <a:fillRect/>
          </a:stretch>
        </p:blipFill>
        <p:spPr bwMode="auto">
          <a:xfrm>
            <a:off x="1397000" y="1196975"/>
            <a:ext cx="3633788" cy="49006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4394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Content Placeholder 1" descr="IMG_3917.JPG"/>
          <p:cNvPicPr>
            <a:picLocks noGrp="1" noChangeAspect="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186267" y="122238"/>
            <a:ext cx="8229600" cy="4525963"/>
          </a:xfrm>
        </p:spPr>
      </p:pic>
      <p:pic>
        <p:nvPicPr>
          <p:cNvPr id="4" name="Picture 21" descr="Wetland-Portland 2"/>
          <p:cNvPicPr>
            <a:picLocks noChangeAspect="1" noChangeArrowheads="1"/>
          </p:cNvPicPr>
          <p:nvPr/>
        </p:nvPicPr>
        <p:blipFill>
          <a:blip r:embed="rId5" cstate="screen">
            <a:extLst>
              <a:ext uri="{28A0092B-C50C-407E-A947-70E740481C1C}">
                <a14:useLocalDpi xmlns:a14="http://schemas.microsoft.com/office/drawing/2010/main"/>
              </a:ext>
            </a:extLst>
          </a:blip>
          <a:srcRect r="-12" b="-8"/>
          <a:stretch>
            <a:fillRect/>
          </a:stretch>
        </p:blipFill>
        <p:spPr bwMode="auto">
          <a:xfrm>
            <a:off x="4839970" y="3606799"/>
            <a:ext cx="4151629" cy="31261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936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63325918"/>
              </p:ext>
            </p:extLst>
          </p:nvPr>
        </p:nvGraphicFramePr>
        <p:xfrm>
          <a:off x="457200" y="321732"/>
          <a:ext cx="8229600" cy="5743260"/>
        </p:xfrm>
        <a:graphic>
          <a:graphicData uri="http://schemas.openxmlformats.org/drawingml/2006/table">
            <a:tbl>
              <a:tblPr firstRow="1" bandRow="1">
                <a:tableStyleId>{9DCAF9ED-07DC-4A11-8D7F-57B35C25682E}</a:tableStyleId>
              </a:tblPr>
              <a:tblGrid>
                <a:gridCol w="1913467"/>
                <a:gridCol w="2963333"/>
                <a:gridCol w="3352800"/>
              </a:tblGrid>
              <a:tr h="882347">
                <a:tc>
                  <a:txBody>
                    <a:bodyPr/>
                    <a:lstStyle/>
                    <a:p>
                      <a:r>
                        <a:rPr lang="en-US" sz="2000" dirty="0" smtClean="0"/>
                        <a:t>The scientist’s advisory role</a:t>
                      </a:r>
                      <a:endParaRPr lang="en-US" sz="2000" dirty="0"/>
                    </a:p>
                  </a:txBody>
                  <a:tcPr/>
                </a:tc>
                <a:tc>
                  <a:txBody>
                    <a:bodyPr/>
                    <a:lstStyle/>
                    <a:p>
                      <a:r>
                        <a:rPr lang="en-US" dirty="0" smtClean="0"/>
                        <a:t>Which Restaurant shall we go to?</a:t>
                      </a:r>
                      <a:endParaRPr lang="en-US" dirty="0"/>
                    </a:p>
                  </a:txBody>
                  <a:tcPr/>
                </a:tc>
                <a:tc>
                  <a:txBody>
                    <a:bodyPr/>
                    <a:lstStyle/>
                    <a:p>
                      <a:r>
                        <a:rPr lang="en-US" dirty="0" smtClean="0"/>
                        <a:t>What should we do about</a:t>
                      </a:r>
                      <a:r>
                        <a:rPr lang="en-US" baseline="0" dirty="0" smtClean="0"/>
                        <a:t> restoring rivers?</a:t>
                      </a:r>
                      <a:endParaRPr lang="en-US" dirty="0"/>
                    </a:p>
                  </a:txBody>
                  <a:tcPr/>
                </a:tc>
              </a:tr>
              <a:tr h="882347">
                <a:tc>
                  <a:txBody>
                    <a:bodyPr/>
                    <a:lstStyle/>
                    <a:p>
                      <a:r>
                        <a:rPr lang="en-US" dirty="0" smtClean="0"/>
                        <a:t>Pure Scientist</a:t>
                      </a:r>
                      <a:endParaRPr lang="en-US" dirty="0"/>
                    </a:p>
                  </a:txBody>
                  <a:tcPr/>
                </a:tc>
                <a:tc>
                  <a:txBody>
                    <a:bodyPr/>
                    <a:lstStyle/>
                    <a:p>
                      <a:r>
                        <a:rPr lang="en-US" dirty="0" smtClean="0"/>
                        <a:t>Here’s a set of guidelines on diet</a:t>
                      </a:r>
                      <a:endParaRPr lang="en-US" dirty="0"/>
                    </a:p>
                  </a:txBody>
                  <a:tcPr/>
                </a:tc>
                <a:tc>
                  <a:txBody>
                    <a:bodyPr/>
                    <a:lstStyle/>
                    <a:p>
                      <a:r>
                        <a:rPr lang="en-US" dirty="0" smtClean="0"/>
                        <a:t>Here is a set of reports about</a:t>
                      </a:r>
                      <a:r>
                        <a:rPr lang="en-US" baseline="0" dirty="0" smtClean="0"/>
                        <a:t> the state of our rivers.</a:t>
                      </a:r>
                      <a:endParaRPr lang="en-US" dirty="0"/>
                    </a:p>
                  </a:txBody>
                  <a:tcPr/>
                </a:tc>
              </a:tr>
              <a:tr h="1046241">
                <a:tc>
                  <a:txBody>
                    <a:bodyPr/>
                    <a:lstStyle/>
                    <a:p>
                      <a:r>
                        <a:rPr lang="en-US" dirty="0" smtClean="0"/>
                        <a:t>Science Arbiter</a:t>
                      </a:r>
                      <a:endParaRPr lang="en-US" dirty="0"/>
                    </a:p>
                  </a:txBody>
                  <a:tcPr/>
                </a:tc>
                <a:tc>
                  <a:txBody>
                    <a:bodyPr/>
                    <a:lstStyle/>
                    <a:p>
                      <a:r>
                        <a:rPr lang="en-US" dirty="0" smtClean="0"/>
                        <a:t>Feel free to ask</a:t>
                      </a:r>
                      <a:r>
                        <a:rPr lang="en-US" baseline="0" dirty="0" smtClean="0"/>
                        <a:t> me specific questions – for example how far is the nearest Thai?</a:t>
                      </a:r>
                      <a:endParaRPr lang="en-US" dirty="0"/>
                    </a:p>
                  </a:txBody>
                  <a:tcPr/>
                </a:tc>
                <a:tc>
                  <a:txBody>
                    <a:bodyPr/>
                    <a:lstStyle/>
                    <a:p>
                      <a:r>
                        <a:rPr lang="en-US" dirty="0" smtClean="0"/>
                        <a:t>What do you need to know about rivers in order to decide what to do to ‘restore’ them, if anything?</a:t>
                      </a:r>
                      <a:endParaRPr lang="en-US" dirty="0"/>
                    </a:p>
                  </a:txBody>
                  <a:tcPr/>
                </a:tc>
              </a:tr>
              <a:tr h="949110">
                <a:tc>
                  <a:txBody>
                    <a:bodyPr/>
                    <a:lstStyle/>
                    <a:p>
                      <a:r>
                        <a:rPr lang="en-US" dirty="0" smtClean="0"/>
                        <a:t>Issue Advocate</a:t>
                      </a:r>
                      <a:endParaRPr lang="en-US" dirty="0"/>
                    </a:p>
                  </a:txBody>
                  <a:tcPr/>
                </a:tc>
                <a:tc>
                  <a:txBody>
                    <a:bodyPr/>
                    <a:lstStyle/>
                    <a:p>
                      <a:r>
                        <a:rPr lang="en-US" dirty="0" smtClean="0"/>
                        <a:t>You will really like Italian food – go to Giovanni’s</a:t>
                      </a:r>
                      <a:endParaRPr lang="en-US" dirty="0"/>
                    </a:p>
                  </a:txBody>
                  <a:tcPr/>
                </a:tc>
                <a:tc>
                  <a:txBody>
                    <a:bodyPr/>
                    <a:lstStyle/>
                    <a:p>
                      <a:r>
                        <a:rPr lang="en-US" dirty="0" smtClean="0"/>
                        <a:t>You should increase expenditure on </a:t>
                      </a:r>
                      <a:r>
                        <a:rPr lang="en-US" dirty="0" err="1" smtClean="0"/>
                        <a:t>daylighting</a:t>
                      </a:r>
                      <a:r>
                        <a:rPr lang="en-US" dirty="0" smtClean="0"/>
                        <a:t> and re-</a:t>
                      </a:r>
                      <a:r>
                        <a:rPr lang="en-US" dirty="0" err="1" smtClean="0"/>
                        <a:t>modelling</a:t>
                      </a:r>
                      <a:r>
                        <a:rPr lang="en-US" dirty="0" smtClean="0"/>
                        <a:t> </a:t>
                      </a:r>
                      <a:r>
                        <a:rPr lang="en-US" dirty="0" err="1" smtClean="0"/>
                        <a:t>channelised</a:t>
                      </a:r>
                      <a:r>
                        <a:rPr lang="en-US" dirty="0" smtClean="0"/>
                        <a:t> rivers, and give them more space to meander</a:t>
                      </a:r>
                      <a:endParaRPr lang="en-US" dirty="0"/>
                    </a:p>
                  </a:txBody>
                  <a:tcPr/>
                </a:tc>
              </a:tr>
              <a:tr h="1743605">
                <a:tc>
                  <a:txBody>
                    <a:bodyPr/>
                    <a:lstStyle/>
                    <a:p>
                      <a:r>
                        <a:rPr lang="en-US" dirty="0" smtClean="0"/>
                        <a:t>Honest Broker of Policy Alternatives</a:t>
                      </a:r>
                      <a:endParaRPr lang="en-US" dirty="0"/>
                    </a:p>
                  </a:txBody>
                  <a:tcPr/>
                </a:tc>
                <a:tc>
                  <a:txBody>
                    <a:bodyPr/>
                    <a:lstStyle/>
                    <a:p>
                      <a:r>
                        <a:rPr lang="en-US" dirty="0" smtClean="0"/>
                        <a:t>Here is information on the price, distance and menu of all the restaurants around here</a:t>
                      </a:r>
                      <a:endParaRPr lang="en-US" dirty="0"/>
                    </a:p>
                  </a:txBody>
                  <a:tcPr/>
                </a:tc>
                <a:tc>
                  <a:txBody>
                    <a:bodyPr/>
                    <a:lstStyle/>
                    <a:p>
                      <a:r>
                        <a:rPr lang="en-US" dirty="0" smtClean="0"/>
                        <a:t>Here’s an analysis of human</a:t>
                      </a:r>
                      <a:r>
                        <a:rPr lang="en-US" baseline="0" dirty="0" smtClean="0"/>
                        <a:t> impacts on river channels, and the relative hydrological, social and economic advantages of different  restoration actions or none. You choose. </a:t>
                      </a:r>
                      <a:endParaRPr lang="en-US" dirty="0"/>
                    </a:p>
                  </a:txBody>
                  <a:tcPr/>
                </a:tc>
              </a:tr>
            </a:tbl>
          </a:graphicData>
        </a:graphic>
      </p:graphicFrame>
      <p:sp>
        <p:nvSpPr>
          <p:cNvPr id="3" name="TextBox 2"/>
          <p:cNvSpPr txBox="1"/>
          <p:nvPr/>
        </p:nvSpPr>
        <p:spPr>
          <a:xfrm>
            <a:off x="3979333" y="6317734"/>
            <a:ext cx="4707467" cy="369332"/>
          </a:xfrm>
          <a:prstGeom prst="rect">
            <a:avLst/>
          </a:prstGeom>
          <a:noFill/>
        </p:spPr>
        <p:txBody>
          <a:bodyPr wrap="square" rtlCol="0">
            <a:spAutoFit/>
          </a:bodyPr>
          <a:lstStyle/>
          <a:p>
            <a:pPr algn="r"/>
            <a:r>
              <a:rPr lang="en-US" dirty="0" smtClean="0">
                <a:solidFill>
                  <a:prstClr val="black"/>
                </a:solidFill>
              </a:rPr>
              <a:t>Roger </a:t>
            </a:r>
            <a:r>
              <a:rPr lang="en-US" dirty="0" err="1" smtClean="0">
                <a:solidFill>
                  <a:prstClr val="black"/>
                </a:solidFill>
              </a:rPr>
              <a:t>Pielke</a:t>
            </a:r>
            <a:r>
              <a:rPr lang="en-US" dirty="0" smtClean="0">
                <a:solidFill>
                  <a:prstClr val="black"/>
                </a:solidFill>
              </a:rPr>
              <a:t> </a:t>
            </a:r>
            <a:r>
              <a:rPr lang="en-US" dirty="0" err="1" smtClean="0">
                <a:solidFill>
                  <a:prstClr val="black"/>
                </a:solidFill>
              </a:rPr>
              <a:t>Jr</a:t>
            </a:r>
            <a:r>
              <a:rPr lang="en-US" dirty="0" smtClean="0">
                <a:solidFill>
                  <a:prstClr val="black"/>
                </a:solidFill>
              </a:rPr>
              <a:t>, (2007) The Honest Broker</a:t>
            </a:r>
            <a:endParaRPr lang="en-US" dirty="0">
              <a:solidFill>
                <a:prstClr val="black"/>
              </a:solidFill>
            </a:endParaRPr>
          </a:p>
        </p:txBody>
      </p:sp>
    </p:spTree>
    <p:extLst>
      <p:ext uri="{BB962C8B-B14F-4D97-AF65-F5344CB8AC3E}">
        <p14:creationId xmlns:p14="http://schemas.microsoft.com/office/powerpoint/2010/main" val="15861810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3074520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1568" cy="6858000"/>
          </a:xfrm>
          <a:prstGeom prst="rect">
            <a:avLst/>
          </a:prstGeom>
        </p:spPr>
      </p:pic>
    </p:spTree>
    <p:extLst>
      <p:ext uri="{BB962C8B-B14F-4D97-AF65-F5344CB8AC3E}">
        <p14:creationId xmlns:p14="http://schemas.microsoft.com/office/powerpoint/2010/main" val="40167521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04800" y="0"/>
            <a:ext cx="9804400" cy="6858000"/>
          </a:xfrm>
          <a:prstGeom prst="rect">
            <a:avLst/>
          </a:prstGeom>
        </p:spPr>
      </p:pic>
    </p:spTree>
    <p:extLst>
      <p:ext uri="{BB962C8B-B14F-4D97-AF65-F5344CB8AC3E}">
        <p14:creationId xmlns:p14="http://schemas.microsoft.com/office/powerpoint/2010/main" val="41174919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118533" y="0"/>
            <a:ext cx="9262533" cy="6858000"/>
            <a:chOff x="-118533" y="0"/>
            <a:chExt cx="9262533" cy="685800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sp>
          <p:nvSpPr>
            <p:cNvPr id="4" name="Rectangle 3"/>
            <p:cNvSpPr/>
            <p:nvPr/>
          </p:nvSpPr>
          <p:spPr>
            <a:xfrm>
              <a:off x="-118533" y="6519445"/>
              <a:ext cx="9144000" cy="338555"/>
            </a:xfrm>
            <a:prstGeom prst="rect">
              <a:avLst/>
            </a:prstGeom>
          </p:spPr>
          <p:txBody>
            <a:bodyPr wrap="square">
              <a:spAutoFit/>
            </a:bodyPr>
            <a:lstStyle/>
            <a:p>
              <a:pPr algn="r"/>
              <a:r>
                <a:rPr lang="en-US" sz="1600" dirty="0">
                  <a:solidFill>
                    <a:srgbClr val="FFFFFF"/>
                  </a:solidFill>
                </a:rPr>
                <a:t>By </a:t>
              </a:r>
              <a:r>
                <a:rPr lang="en-US" sz="1600" dirty="0" err="1">
                  <a:solidFill>
                    <a:srgbClr val="FFFFFF"/>
                  </a:solidFill>
                </a:rPr>
                <a:t>Diliff</a:t>
              </a:r>
              <a:r>
                <a:rPr lang="en-US" sz="1600" dirty="0">
                  <a:solidFill>
                    <a:srgbClr val="FFFFFF"/>
                  </a:solidFill>
                </a:rPr>
                <a:t> - Own work, CC BY-SA 3.0, https://</a:t>
              </a:r>
              <a:r>
                <a:rPr lang="en-US" sz="1600" dirty="0" err="1">
                  <a:solidFill>
                    <a:srgbClr val="FFFFFF"/>
                  </a:solidFill>
                </a:rPr>
                <a:t>commons.wikimedia.org</a:t>
              </a:r>
              <a:r>
                <a:rPr lang="en-US" sz="1600" dirty="0">
                  <a:solidFill>
                    <a:srgbClr val="FFFFFF"/>
                  </a:solidFill>
                </a:rPr>
                <a:t>/w/</a:t>
              </a:r>
              <a:r>
                <a:rPr lang="en-US" sz="1600" dirty="0" err="1">
                  <a:solidFill>
                    <a:srgbClr val="FFFFFF"/>
                  </a:solidFill>
                </a:rPr>
                <a:t>index.php?curid</a:t>
              </a:r>
              <a:r>
                <a:rPr lang="en-US" sz="1600" dirty="0">
                  <a:solidFill>
                    <a:srgbClr val="FFFFFF"/>
                  </a:solidFill>
                </a:rPr>
                <a:t>=4896990</a:t>
              </a:r>
            </a:p>
          </p:txBody>
        </p:sp>
      </p:grpSp>
    </p:spTree>
    <p:extLst>
      <p:ext uri="{BB962C8B-B14F-4D97-AF65-F5344CB8AC3E}">
        <p14:creationId xmlns:p14="http://schemas.microsoft.com/office/powerpoint/2010/main" val="28542835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32007</TotalTime>
  <Words>1766</Words>
  <Application>Microsoft Office PowerPoint</Application>
  <PresentationFormat>On-screen Show (4:3)</PresentationFormat>
  <Paragraphs>227</Paragraphs>
  <Slides>70</Slides>
  <Notes>69</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70</vt:i4>
      </vt:variant>
    </vt:vector>
  </HeadingPairs>
  <TitlesOfParts>
    <vt:vector size="74" baseType="lpstr">
      <vt:lpstr>Office Theme</vt:lpstr>
      <vt:lpstr>1_Office Theme</vt:lpstr>
      <vt:lpstr>2_Office Theme</vt:lpstr>
      <vt:lpstr>Image</vt:lpstr>
      <vt:lpstr>Britain’s Damaged Rivers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Nineteenth Century Railway Plans showing channel cross sections</vt:lpstr>
      <vt:lpstr>PowerPoint Presentation</vt:lpstr>
      <vt:lpstr>PowerPoint Presentation</vt:lpstr>
      <vt:lpstr>The Warwickshire Avon at Bidford</vt:lpstr>
      <vt:lpstr>PowerPoint Presentation</vt:lpstr>
      <vt:lpstr>PowerPoint Presentation</vt:lpstr>
      <vt:lpstr>PowerPoint Presentation</vt:lpstr>
      <vt:lpstr>Beavers were a key part of river ecosystems for many centuries</vt:lpstr>
      <vt:lpstr>PowerPoint Presentation</vt:lpstr>
      <vt:lpstr>PowerPoint Presentation</vt:lpstr>
      <vt:lpstr>PowerPoint Presentation</vt:lpstr>
      <vt:lpstr>PowerPoint Presentation</vt:lpstr>
      <vt:lpstr>PowerPoint Presentation</vt:lpstr>
      <vt:lpstr>PowerPoint Presentation</vt:lpstr>
      <vt:lpstr>Ecological damage to the Victorian Thames</vt:lpstr>
      <vt:lpstr>PowerPoint Presentation</vt:lpstr>
      <vt:lpstr>Urban hydrological systems</vt:lpstr>
      <vt:lpstr>Skelmersdale New Town, built post- World War II in the catchment of the River Tawd, Lancashire</vt:lpstr>
      <vt:lpstr>Flow changes may be difficult to detect, even if the data exists</vt:lpstr>
      <vt:lpstr>Sometimes the river bank erosion is obvious</vt:lpstr>
      <vt:lpstr>Rapid channel migration across the floodplain</vt:lpstr>
      <vt:lpstr>Erosion in streams below Stevenage New Town</vt:lpstr>
      <vt:lpstr>Rapid bankside erosion exposing tree roots in suburban Leicester</vt:lpstr>
      <vt:lpstr>‘Hanging’ tributaries, this, one in Cumbernauld, Scotland, where the main urbanised channel of the Luggie Water has deepened leaving side channels hanging above   Note shopping trolley…</vt:lpstr>
      <vt:lpstr>PowerPoint Presentation</vt:lpstr>
      <vt:lpstr>PowerPoint Presentation</vt:lpstr>
      <vt:lpstr>An ergodic hypothesis – a space for time substitution</vt:lpstr>
      <vt:lpstr>PowerPoint Presentation</vt:lpstr>
      <vt:lpstr>The multivariate model for non-urban (‘rural’) channel sizes</vt:lpstr>
      <vt:lpstr>Adding in more variables, produces better estimates of rural channel sizes</vt:lpstr>
      <vt:lpstr>PowerPoint Presentation</vt:lpstr>
      <vt:lpstr>PowerPoint Presentation</vt:lpstr>
      <vt:lpstr>The River Tawd has been very much enlarged by erosion below Skelmersdale New Town, within about twenty years</vt:lpstr>
      <vt:lpstr>Ingrebourne River, Harold Hill</vt:lpstr>
      <vt:lpstr>Historic Maps of the River Ingrebourne</vt:lpstr>
      <vt:lpstr>PowerPoint Presentation</vt:lpstr>
      <vt:lpstr>Older settlement at Harold Hill, leading to more modest amounts of erosion in the river channel</vt:lpstr>
      <vt:lpstr>More urbanisation usually leads to greater erosion</vt:lpstr>
      <vt:lpstr>PowerPoint Presentation</vt:lpstr>
      <vt:lpstr>Medlock River, Manchester, unrestored  (Sian de Bell, University of Leeds)</vt:lpstr>
      <vt:lpstr>PowerPoint Presentation</vt:lpstr>
      <vt:lpstr>PowerPoint Presentation</vt:lpstr>
      <vt:lpstr>Rewilding Britain, the River Wandle</vt:lpstr>
      <vt:lpstr>Who IS this river restoration specialist?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Roberts</dc:creator>
  <cp:lastModifiedBy>editor</cp:lastModifiedBy>
  <cp:revision>688</cp:revision>
  <cp:lastPrinted>2016-04-06T22:28:39Z</cp:lastPrinted>
  <dcterms:created xsi:type="dcterms:W3CDTF">2014-10-16T15:03:45Z</dcterms:created>
  <dcterms:modified xsi:type="dcterms:W3CDTF">2016-04-08T09:44:46Z</dcterms:modified>
</cp:coreProperties>
</file>