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2" r:id="rId2"/>
    <p:sldMasterId id="2147483650" r:id="rId3"/>
    <p:sldMasterId id="2147483651" r:id="rId4"/>
  </p:sldMasterIdLst>
  <p:notesMasterIdLst>
    <p:notesMasterId r:id="rId62"/>
  </p:notesMasterIdLst>
  <p:handoutMasterIdLst>
    <p:handoutMasterId r:id="rId63"/>
  </p:handoutMasterIdLst>
  <p:sldIdLst>
    <p:sldId id="256" r:id="rId5"/>
    <p:sldId id="285" r:id="rId6"/>
    <p:sldId id="303" r:id="rId7"/>
    <p:sldId id="307" r:id="rId8"/>
    <p:sldId id="304" r:id="rId9"/>
    <p:sldId id="305" r:id="rId10"/>
    <p:sldId id="331" r:id="rId11"/>
    <p:sldId id="257" r:id="rId12"/>
    <p:sldId id="258" r:id="rId13"/>
    <p:sldId id="353" r:id="rId14"/>
    <p:sldId id="259" r:id="rId15"/>
    <p:sldId id="275" r:id="rId16"/>
    <p:sldId id="290" r:id="rId17"/>
    <p:sldId id="322" r:id="rId18"/>
    <p:sldId id="296" r:id="rId19"/>
    <p:sldId id="274" r:id="rId20"/>
    <p:sldId id="260" r:id="rId21"/>
    <p:sldId id="346" r:id="rId22"/>
    <p:sldId id="278" r:id="rId23"/>
    <p:sldId id="356" r:id="rId24"/>
    <p:sldId id="279" r:id="rId25"/>
    <p:sldId id="284" r:id="rId26"/>
    <p:sldId id="333" r:id="rId27"/>
    <p:sldId id="277" r:id="rId28"/>
    <p:sldId id="281" r:id="rId29"/>
    <p:sldId id="264" r:id="rId30"/>
    <p:sldId id="265" r:id="rId31"/>
    <p:sldId id="342" r:id="rId32"/>
    <p:sldId id="341" r:id="rId33"/>
    <p:sldId id="347" r:id="rId34"/>
    <p:sldId id="354" r:id="rId35"/>
    <p:sldId id="350" r:id="rId36"/>
    <p:sldId id="344" r:id="rId37"/>
    <p:sldId id="348" r:id="rId38"/>
    <p:sldId id="319" r:id="rId39"/>
    <p:sldId id="345" r:id="rId40"/>
    <p:sldId id="351" r:id="rId41"/>
    <p:sldId id="268" r:id="rId42"/>
    <p:sldId id="324" r:id="rId43"/>
    <p:sldId id="349" r:id="rId44"/>
    <p:sldId id="327" r:id="rId45"/>
    <p:sldId id="326" r:id="rId46"/>
    <p:sldId id="311" r:id="rId47"/>
    <p:sldId id="312" r:id="rId48"/>
    <p:sldId id="313" r:id="rId49"/>
    <p:sldId id="314" r:id="rId50"/>
    <p:sldId id="316" r:id="rId51"/>
    <p:sldId id="330" r:id="rId52"/>
    <p:sldId id="317" r:id="rId53"/>
    <p:sldId id="318" r:id="rId54"/>
    <p:sldId id="352" r:id="rId55"/>
    <p:sldId id="289" r:id="rId56"/>
    <p:sldId id="294" r:id="rId57"/>
    <p:sldId id="295" r:id="rId58"/>
    <p:sldId id="287" r:id="rId59"/>
    <p:sldId id="336" r:id="rId60"/>
    <p:sldId id="282" r:id="rId6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7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72" autoAdjust="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20"/>
    </p:cViewPr>
  </p:sorterViewPr>
  <p:notesViewPr>
    <p:cSldViewPr>
      <p:cViewPr varScale="1">
        <p:scale>
          <a:sx n="73" d="100"/>
          <a:sy n="73" d="100"/>
        </p:scale>
        <p:origin x="-214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racy.parr\Local%20Settings\Temporary%20Internet%20Files\Content.Outlook\561M33WI\Trauma%20Data%20Master%20(2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London Ambulance Service NHS Trust</a:t>
            </a:r>
          </a:p>
          <a:p>
            <a:pPr>
              <a:defRPr/>
            </a:pPr>
            <a:r>
              <a: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Cardiac Arrest Survival Rates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9.0050184699134825E-2"/>
          <c:y val="0.16456048616361998"/>
          <c:w val="0.69881014873140868"/>
          <c:h val="0.670212419540313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Survival Rate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1998-1999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2008 -2009</c:v>
                </c:pt>
                <c:pt idx="9">
                  <c:v>2009-2010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3">
                  <c:v>3.2</c:v>
                </c:pt>
                <c:pt idx="4">
                  <c:v>4</c:v>
                </c:pt>
                <c:pt idx="5">
                  <c:v>5.3</c:v>
                </c:pt>
                <c:pt idx="6">
                  <c:v>5.2</c:v>
                </c:pt>
                <c:pt idx="7">
                  <c:v>4.0999999999999996</c:v>
                </c:pt>
                <c:pt idx="8">
                  <c:v>5.6</c:v>
                </c:pt>
                <c:pt idx="9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Utstein Survival Rate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1998-1999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2008 -2009</c:v>
                </c:pt>
                <c:pt idx="9">
                  <c:v>2009-2010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4.2</c:v>
                </c:pt>
                <c:pt idx="1">
                  <c:v>5</c:v>
                </c:pt>
                <c:pt idx="2">
                  <c:v>6.4</c:v>
                </c:pt>
                <c:pt idx="3">
                  <c:v>8.1</c:v>
                </c:pt>
                <c:pt idx="4">
                  <c:v>8.6</c:v>
                </c:pt>
                <c:pt idx="5">
                  <c:v>10.9</c:v>
                </c:pt>
                <c:pt idx="6">
                  <c:v>15.8</c:v>
                </c:pt>
                <c:pt idx="7">
                  <c:v>12</c:v>
                </c:pt>
                <c:pt idx="8">
                  <c:v>15.2</c:v>
                </c:pt>
                <c:pt idx="9">
                  <c:v>21.5</c:v>
                </c:pt>
              </c:numCache>
            </c:numRef>
          </c:val>
        </c:ser>
        <c:shape val="cylinder"/>
        <c:axId val="38196736"/>
        <c:axId val="38198272"/>
        <c:axId val="0"/>
      </c:bar3DChart>
      <c:catAx>
        <c:axId val="38196736"/>
        <c:scaling>
          <c:orientation val="minMax"/>
        </c:scaling>
        <c:axPos val="b"/>
        <c:tickLblPos val="nextTo"/>
        <c:crossAx val="38198272"/>
        <c:crosses val="autoZero"/>
        <c:auto val="1"/>
        <c:lblAlgn val="ctr"/>
        <c:lblOffset val="100"/>
      </c:catAx>
      <c:valAx>
        <c:axId val="381982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/>
                  <a:t>Percent</a:t>
                </a:r>
              </a:p>
            </c:rich>
          </c:tx>
          <c:layout/>
        </c:title>
        <c:numFmt formatCode="General" sourceLinked="1"/>
        <c:tickLblPos val="nextTo"/>
        <c:crossAx val="38196736"/>
        <c:crosses val="autoZero"/>
        <c:crossBetween val="between"/>
      </c:valAx>
    </c:plotArea>
    <c:legend>
      <c:legendPos val="r"/>
      <c:layout/>
      <c:spPr>
        <a:ln>
          <a:solidFill>
            <a:srgbClr val="4F81BD">
              <a:alpha val="72000"/>
            </a:srgbClr>
          </a:solidFill>
        </a:ln>
      </c:spPr>
    </c:legend>
    <c:plotVisOnly val="1"/>
  </c:chart>
  <c:spPr>
    <a:ln>
      <a:solidFill>
        <a:srgbClr val="4F81BD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view3D>
      <c:perspective val="0"/>
    </c:view3D>
    <c:plotArea>
      <c:layout>
        <c:manualLayout>
          <c:layoutTarget val="inner"/>
          <c:xMode val="edge"/>
          <c:yMode val="edge"/>
          <c:x val="0.16905850534578362"/>
          <c:y val="0.23234963244564291"/>
          <c:w val="0.7538559654740955"/>
          <c:h val="0.4902073505124498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3399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4"/>
              <c:layout>
                <c:manualLayout>
                  <c:x val="1.3788366206552521E-2"/>
                  <c:y val="-9.7719604120286824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8.5285086922719314E-2"/>
                  <c:y val="-6.8424807063595217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Val val="1"/>
            <c:showCatName val="1"/>
            <c:showPercent val="1"/>
            <c:separator>
</c:separator>
            <c:showLeaderLines val="1"/>
          </c:dLbls>
          <c:cat>
            <c:strRef>
              <c:f>'Total '!$P$1:$U$1</c:f>
              <c:strCache>
                <c:ptCount val="6"/>
                <c:pt idx="0">
                  <c:v>RTC </c:v>
                </c:pt>
                <c:pt idx="1">
                  <c:v>Stab or Shot </c:v>
                </c:pt>
                <c:pt idx="2">
                  <c:v>Other </c:v>
                </c:pt>
                <c:pt idx="3">
                  <c:v>Assault </c:v>
                </c:pt>
                <c:pt idx="4">
                  <c:v>Unknown </c:v>
                </c:pt>
                <c:pt idx="5">
                  <c:v>Fall </c:v>
                </c:pt>
              </c:strCache>
            </c:strRef>
          </c:cat>
          <c:val>
            <c:numRef>
              <c:f>'Total '!$P$10:$U$10</c:f>
              <c:numCache>
                <c:formatCode>0</c:formatCode>
                <c:ptCount val="6"/>
                <c:pt idx="0">
                  <c:v>216</c:v>
                </c:pt>
                <c:pt idx="1">
                  <c:v>153</c:v>
                </c:pt>
                <c:pt idx="2">
                  <c:v>42</c:v>
                </c:pt>
                <c:pt idx="3">
                  <c:v>28</c:v>
                </c:pt>
                <c:pt idx="4">
                  <c:v>14</c:v>
                </c:pt>
                <c:pt idx="5">
                  <c:v>109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C80F96-D0DE-431D-AEC8-A8BBB0354A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95BD12-6040-4CFC-816E-E5EEC7EA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London is a world leader in many respects (finance, culture, sport)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The London Ambulance Service plays a key role in ensuring our population has access to world-class healthcare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We have a diverse population, often with specific health needs (refugee and new migrants), access issues and different expectations of the health system (eg. Expectant mothers, polish ambulance service). Meeting these needs is a challenge for us.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GB" smtClean="0"/>
              <a:t>A quarter of all ambulance calls in England &amp; Wales</a:t>
            </a:r>
          </a:p>
          <a:p>
            <a:pPr eaLnBrk="1" hangingPunct="1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GB" sz="900" smtClean="0"/>
              <a:t>We provide care that is free at the point of delivery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000" b="1" smtClean="0"/>
              <a:t>Timely response</a:t>
            </a:r>
          </a:p>
          <a:p>
            <a:pPr eaLnBrk="1" hangingPunct="1"/>
            <a:r>
              <a:rPr lang="en-GB" sz="1000" smtClean="0"/>
              <a:t>Londoners tell us that they want us to arrive quickly</a:t>
            </a:r>
          </a:p>
          <a:p>
            <a:pPr eaLnBrk="1" hangingPunct="1"/>
            <a:r>
              <a:rPr lang="en-GB" sz="1000" smtClean="0"/>
              <a:t>Medical evidence shows that, in the most serious cases, it does make a difference</a:t>
            </a:r>
          </a:p>
          <a:p>
            <a:pPr eaLnBrk="1" hangingPunct="1"/>
            <a:r>
              <a:rPr lang="en-GB" sz="1000" smtClean="0"/>
              <a:t>And currently our key performance target is a time-based measure</a:t>
            </a:r>
          </a:p>
          <a:p>
            <a:pPr eaLnBrk="1" hangingPunct="1"/>
            <a:endParaRPr lang="en-GB" sz="1000" smtClean="0"/>
          </a:p>
          <a:p>
            <a:pPr eaLnBrk="1" hangingPunct="1"/>
            <a:r>
              <a:rPr lang="en-GB" sz="1000" b="1" smtClean="0"/>
              <a:t>Developing our care</a:t>
            </a:r>
          </a:p>
          <a:p>
            <a:pPr eaLnBrk="1" hangingPunct="1"/>
            <a:r>
              <a:rPr lang="en-GB" sz="1000" smtClean="0"/>
              <a:t>Our patients need different levels of care – some need to be stabilised and taken to hospital quickly; others need some form of medical help but not at hospital. More appropriate to go to a walk-in centre, or be referred to GP. Or prescribed medication at home. Some just need advice over the phone.</a:t>
            </a:r>
          </a:p>
          <a:p>
            <a:pPr eaLnBrk="1" hangingPunct="1"/>
            <a:r>
              <a:rPr lang="en-GB" sz="1000" smtClean="0"/>
              <a:t>Our priority is to ensure all our patients get the care that is right for their needs.</a:t>
            </a:r>
          </a:p>
          <a:p>
            <a:pPr eaLnBrk="1" hangingPunct="1"/>
            <a:endParaRPr lang="en-GB" sz="1000" smtClean="0"/>
          </a:p>
          <a:p>
            <a:pPr eaLnBrk="1" hangingPunct="1"/>
            <a:r>
              <a:rPr lang="en-GB" sz="1000" b="1" smtClean="0"/>
              <a:t>Cost</a:t>
            </a:r>
          </a:p>
          <a:p>
            <a:pPr eaLnBrk="1" hangingPunct="1"/>
            <a:r>
              <a:rPr lang="en-GB" sz="1000" smtClean="0"/>
              <a:t>Current financial climate means we, like other NHS organisations, will need to provide better care for less money.</a:t>
            </a:r>
          </a:p>
          <a:p>
            <a:pPr eaLnBrk="1" hangingPunct="1"/>
            <a:endParaRPr lang="en-GB" sz="1000" smtClean="0"/>
          </a:p>
          <a:p>
            <a:pPr eaLnBrk="1" hangingPunct="1"/>
            <a:r>
              <a:rPr lang="en-GB" sz="1000" b="1" smtClean="0"/>
              <a:t>Foundation trust status</a:t>
            </a:r>
          </a:p>
          <a:p>
            <a:pPr eaLnBrk="1" hangingPunct="1"/>
            <a:r>
              <a:rPr lang="en-GB" sz="1000" smtClean="0"/>
              <a:t>We feel we will be in a better position to deliver on these priorities as an NHS foundation trust.</a:t>
            </a:r>
          </a:p>
          <a:p>
            <a:pPr eaLnBrk="1" hangingPunct="1"/>
            <a:r>
              <a:rPr lang="en-GB" sz="1000" smtClean="0"/>
              <a:t>Currently in the process of applying to be an FT.</a:t>
            </a:r>
          </a:p>
          <a:p>
            <a:pPr eaLnBrk="1" hangingPunct="1"/>
            <a:endParaRPr lang="en-GB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PRU is scheduled to open its HASU later this year, and is being supported by the network to make the necessary improvements to achieve this.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Bexley PCT have been trying to push the LAS to take patients from their area to Darenth valley Hospital which has variable acute stroke services – we have not agreed to this, and will not do so until HfL (Tony Rudd) Recognises DVH as offering equivalent services.  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9163" y="744538"/>
            <a:ext cx="4965700" cy="37242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A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8280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684213" y="47799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4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493DF-3D22-459C-BEDE-DBBFCC56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358775"/>
            <a:ext cx="1943100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76900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1FBB-6E29-4AC0-AACC-12A38D53E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090D-1DB0-4448-90C1-1E16D46FF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309E-96E6-40F9-B050-49AF61C38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AD97-A276-4609-B8F7-A94560493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F3A5-C109-47F8-A711-5EC4A7074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F674-5DDE-44C7-9183-C72501F11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6A26-902C-4029-974E-F954C26D1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58D7-0076-43FC-ACB2-C60AD4CCE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4425-3C93-41F8-ACB0-5194A770E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A6CD-0CD9-4772-B437-8D3ADAB8D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69C0-AB29-4B52-9433-9079ED75A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9138" y="358775"/>
            <a:ext cx="77724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2813" y="115888"/>
            <a:ext cx="4651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89E3-A51A-4069-AC99-6EFEAE0A0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C500-4CFF-4B9B-9A8C-5845DD4C5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58775"/>
            <a:ext cx="1943100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78487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9138" y="358775"/>
            <a:ext cx="7773987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9138" y="17986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7986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9138" y="3932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538" y="3932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B17D3-C693-4FA9-9B5E-423E8BC2E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8E24-B1A7-40F1-8335-F74F8D0B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58775"/>
            <a:ext cx="194310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78487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7773987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138" y="1798638"/>
            <a:ext cx="7772400" cy="36004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D974-B1AD-461E-B12C-23A61E168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9AA2-0423-46FF-A68D-40DBCDFA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21B7-E7F8-4B16-91E0-DDC8CF4B6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F27F-0398-474E-B3AF-F5794270D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275E-F02D-4239-9E6F-0CDEE871B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T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924425"/>
            <a:ext cx="914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115888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A2B233-4056-4140-9970-EA5C0AE71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782191-3613-4498-A833-142ACBDA8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206" r:id="rId7"/>
    <p:sldLayoutId id="2147484207" r:id="rId8"/>
    <p:sldLayoutId id="2147484178" r:id="rId9"/>
    <p:sldLayoutId id="2147484179" r:id="rId10"/>
    <p:sldLayoutId id="2147484180" r:id="rId11"/>
    <p:sldLayoutId id="214748420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Aand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7739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532813" y="115888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0B57AD7-D7D1-4AE5-B948-EE32294B270A}" type="slidenum">
              <a:rPr lang="en-US" sz="1200" b="1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20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Tub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491490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7739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thepulse/uploaded_files/Image%20Bank%20Misc/LAS_AandE.jpg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thepulse/uploaded_files/Image%20Bank%20Misc/LAS_CRU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3.gif@01CBD35C.E4F5631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video" Target="file:///C:\Documents%20and%20Settings\Jono\Desktop\CAMBRIDGE%20MI%20Dec%202006\conforme.avi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video" Target="file:///C:\Documents%20and%20Settings\Jono\Desktop\CAMBRIDGE%20MI%20Dec%202006\coronaries-skeleton.avi" TargetMode="External"/><Relationship Id="rId1" Type="http://schemas.openxmlformats.org/officeDocument/2006/relationships/video" Target="file:///C:\Documents%20and%20Settings\Jono\Desktop\CAMBRIDGE%20MI%20Dec%202006\Atherosclerosis.avi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1.png"/><Relationship Id="rId4" Type="http://schemas.openxmlformats.org/officeDocument/2006/relationships/video" Target="file:///C:\Documents%20and%20Settings\Jono\Desktop\CAMBRIDGE%20MI%20Dec%202006\conforma.avi" TargetMode="External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8.jpeg"/><Relationship Id="rId4" Type="http://schemas.openxmlformats.org/officeDocument/2006/relationships/hyperlink" Target="http://www.ahs.state.vt.us/PAL/WhoWeAre/images/Image2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4175"/>
            <a:ext cx="5830888" cy="647700"/>
          </a:xfrm>
        </p:spPr>
        <p:txBody>
          <a:bodyPr/>
          <a:lstStyle/>
          <a:p>
            <a:pPr eaLnBrk="1" hangingPunct="1"/>
            <a:r>
              <a:rPr lang="en-GB" sz="4000" smtClean="0"/>
              <a:t>Serving the Capital</a:t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Gresham Lecture</a:t>
            </a:r>
            <a:br>
              <a:rPr lang="en-GB" sz="4000" smtClean="0"/>
            </a:br>
            <a:r>
              <a:rPr lang="en-GB" sz="4000" smtClean="0">
                <a:latin typeface="Baskerville Old Face" pitchFamily="18" charset="0"/>
              </a:rPr>
              <a:t>‘Saving Londoner’s Lives’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9388" y="4581525"/>
            <a:ext cx="3097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72C8"/>
                </a:solidFill>
              </a:rPr>
              <a:t>7</a:t>
            </a:r>
            <a:r>
              <a:rPr lang="en-GB" b="1" baseline="30000">
                <a:solidFill>
                  <a:srgbClr val="0072C8"/>
                </a:solidFill>
              </a:rPr>
              <a:t>th</a:t>
            </a:r>
            <a:r>
              <a:rPr lang="en-GB" b="1">
                <a:solidFill>
                  <a:srgbClr val="0072C8"/>
                </a:solidFill>
              </a:rPr>
              <a:t>  March 2011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Student Paramedics - 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8510588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5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1788"/>
            <a:ext cx="9144000" cy="660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Our patients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z="2400" b="1" smtClean="0"/>
              <a:t>Critically ill</a:t>
            </a:r>
            <a:r>
              <a:rPr lang="en-GB" sz="2400" smtClean="0"/>
              <a:t> </a:t>
            </a:r>
            <a:br>
              <a:rPr lang="en-GB" sz="2400" smtClean="0"/>
            </a:br>
            <a:r>
              <a:rPr lang="en-GB" sz="2400" smtClean="0"/>
              <a:t>Stroke, trauma, heart attacks, cardiac arrest</a:t>
            </a:r>
          </a:p>
          <a:p>
            <a:pPr eaLnBrk="1" hangingPunct="1">
              <a:buFontTx/>
              <a:buChar char="•"/>
            </a:pPr>
            <a:r>
              <a:rPr lang="en-GB" sz="2400" b="1" smtClean="0"/>
              <a:t>Urgent</a:t>
            </a:r>
            <a:br>
              <a:rPr lang="en-GB" sz="2400" b="1" smtClean="0"/>
            </a:br>
            <a:r>
              <a:rPr lang="en-GB" sz="2400" smtClean="0"/>
              <a:t>Falls, non-life threatening illness and injury, long-term conditions</a:t>
            </a:r>
          </a:p>
          <a:p>
            <a:pPr eaLnBrk="1" hangingPunct="1">
              <a:buFontTx/>
              <a:buChar char="•"/>
            </a:pPr>
            <a:r>
              <a:rPr lang="en-GB" sz="2400" b="1" smtClean="0"/>
              <a:t>Non-emergency transport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Patients who need support in attending</a:t>
            </a:r>
            <a:br>
              <a:rPr lang="en-GB" sz="2400" smtClean="0"/>
            </a:br>
            <a:r>
              <a:rPr lang="en-GB" sz="2400" smtClean="0"/>
              <a:t>routine healthcare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arrow 19-06-01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57263"/>
            <a:ext cx="77057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TS chair  1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7812088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orld Cup Booze 23-06-10 - 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0350"/>
            <a:ext cx="42529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Our Vision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4213" y="1412875"/>
            <a:ext cx="7772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72C8"/>
              </a:buClr>
              <a:defRPr/>
            </a:pPr>
            <a:r>
              <a:rPr lang="en-GB" sz="2800" dirty="0"/>
              <a:t>A world-class ambulance service for London that meets the needs of the public and all our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72C8"/>
              </a:buClr>
              <a:defRPr/>
            </a:pPr>
            <a:r>
              <a:rPr lang="en-GB" sz="2800" dirty="0"/>
              <a:t>patients, with staff who are well trained,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0072C8"/>
              </a:buClr>
              <a:defRPr/>
            </a:pPr>
            <a:r>
              <a:rPr lang="en-GB" sz="2800" dirty="0"/>
              <a:t>caring, enthusiastic and proud of the job they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0072C8"/>
              </a:buClr>
              <a:defRPr/>
            </a:pPr>
            <a:r>
              <a:rPr lang="en-GB" sz="2800" dirty="0"/>
              <a:t>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Our priorities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597775" cy="36464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To deliver a timely ambulance response to 999 callers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To develop our service so that patients get better and more appropriate care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To improve patient care without costing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 timely response to patients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800" smtClean="0"/>
              <a:t>Government-set targets to reach: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75 per cent of life-threatening (Category A) calls within eight minutes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95 per cent of serious but not life-threatening calls (Category B) within 19 minutes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Category C (not serious or life threatening) – local agreement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3988" cy="960438"/>
          </a:xfrm>
        </p:spPr>
        <p:txBody>
          <a:bodyPr/>
          <a:lstStyle/>
          <a:p>
            <a:pPr eaLnBrk="1" hangingPunct="1"/>
            <a:r>
              <a:rPr lang="en-GB" smtClean="0"/>
              <a:t>Types of Calls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37909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GB" smtClean="0"/>
              <a:t>Emergency</a:t>
            </a:r>
          </a:p>
          <a:p>
            <a:pPr lvl="1" eaLnBrk="1" hangingPunct="1">
              <a:spcBef>
                <a:spcPts val="1200"/>
              </a:spcBef>
            </a:pPr>
            <a:r>
              <a:rPr lang="en-GB" b="1" smtClean="0">
                <a:solidFill>
                  <a:srgbClr val="FF3300"/>
                </a:solidFill>
              </a:rPr>
              <a:t>Red (Life Threatening)</a:t>
            </a:r>
          </a:p>
          <a:p>
            <a:pPr lvl="1" eaLnBrk="1" hangingPunct="1">
              <a:spcBef>
                <a:spcPts val="1200"/>
              </a:spcBef>
            </a:pPr>
            <a:r>
              <a:rPr lang="en-GB" b="1" smtClean="0">
                <a:solidFill>
                  <a:srgbClr val="EC8014"/>
                </a:solidFill>
              </a:rPr>
              <a:t>Amber (Possibly Life threatening)</a:t>
            </a:r>
          </a:p>
          <a:p>
            <a:pPr lvl="1" eaLnBrk="1" hangingPunct="1">
              <a:spcBef>
                <a:spcPts val="1200"/>
              </a:spcBef>
            </a:pPr>
            <a:r>
              <a:rPr lang="en-GB" b="1" smtClean="0">
                <a:solidFill>
                  <a:srgbClr val="007F00"/>
                </a:solidFill>
              </a:rPr>
              <a:t>Green (Non-life threatening)</a:t>
            </a:r>
          </a:p>
          <a:p>
            <a:pPr eaLnBrk="1" hangingPunct="1">
              <a:spcBef>
                <a:spcPts val="1200"/>
              </a:spcBef>
            </a:pPr>
            <a:r>
              <a:rPr lang="en-GB" smtClean="0"/>
              <a:t>Urgent (Within 3 hours)</a:t>
            </a:r>
          </a:p>
          <a:p>
            <a:pPr eaLnBrk="1" hangingPunct="1">
              <a:spcBef>
                <a:spcPts val="1200"/>
              </a:spcBef>
            </a:pPr>
            <a:r>
              <a:rPr lang="en-GB" smtClean="0"/>
              <a:t>Non – Urgent (Pre-booked)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54CE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85850"/>
            <a:ext cx="9145588" cy="57721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381125"/>
          </a:xfrm>
        </p:spPr>
        <p:txBody>
          <a:bodyPr/>
          <a:lstStyle/>
          <a:p>
            <a:pPr eaLnBrk="1" hangingPunct="1"/>
            <a:r>
              <a:rPr lang="en-GB" sz="3600" smtClean="0"/>
              <a:t>Mobile data terminal (MDT) destination screen</a:t>
            </a:r>
          </a:p>
        </p:txBody>
      </p:sp>
      <p:pic>
        <p:nvPicPr>
          <p:cNvPr id="32771" name="Picture_x005f_x005f_x005f_x005f_x005f_x005f_x005f_x0020_9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559800" cy="5300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Emergency Call Categorisation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7772400" cy="4114800"/>
          </a:xfrm>
        </p:spPr>
        <p:txBody>
          <a:bodyPr/>
          <a:lstStyle/>
          <a:p>
            <a:pPr marL="360363" indent="-360363" eaLnBrk="1" hangingPunct="1">
              <a:lnSpc>
                <a:spcPct val="115000"/>
              </a:lnSpc>
              <a:buFontTx/>
              <a:buChar char="•"/>
            </a:pPr>
            <a:r>
              <a:rPr lang="en-GB" sz="2800" smtClean="0"/>
              <a:t>1.5 million 999 calls received</a:t>
            </a:r>
          </a:p>
          <a:p>
            <a:pPr marL="360363" indent="-360363" eaLnBrk="1" hangingPunct="1">
              <a:lnSpc>
                <a:spcPct val="115000"/>
              </a:lnSpc>
              <a:buFontTx/>
              <a:buChar char="•"/>
            </a:pPr>
            <a:r>
              <a:rPr lang="en-GB" sz="2800" smtClean="0"/>
              <a:t>Prioritised by Emergency Medical Dispatchers using </a:t>
            </a:r>
          </a:p>
          <a:p>
            <a:pPr marL="360363" indent="-360363" eaLnBrk="1" hangingPunct="1">
              <a:lnSpc>
                <a:spcPct val="115000"/>
              </a:lnSpc>
              <a:buFontTx/>
              <a:buChar char="•"/>
            </a:pPr>
            <a:r>
              <a:rPr lang="en-GB" sz="2800" smtClean="0"/>
              <a:t>Priority Dispatch Corporation’s Triage System</a:t>
            </a:r>
          </a:p>
          <a:p>
            <a:pPr marL="360363" indent="-360363" eaLnBrk="1" hangingPunct="1">
              <a:lnSpc>
                <a:spcPct val="115000"/>
              </a:lnSpc>
              <a:buFontTx/>
              <a:buChar char="•"/>
            </a:pPr>
            <a:r>
              <a:rPr lang="en-GB" sz="2800" smtClean="0"/>
              <a:t>Current development of bespoke Computer Aided Dispatch ‘Command Point’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Dispatch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72400" cy="32146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mtClean="0"/>
              <a:t>Emergency Operations Centre</a:t>
            </a:r>
          </a:p>
          <a:p>
            <a:pPr eaLnBrk="1" hangingPunct="1">
              <a:lnSpc>
                <a:spcPct val="120000"/>
              </a:lnSpc>
            </a:pPr>
            <a:r>
              <a:rPr lang="en-GB" smtClean="0"/>
              <a:t>        (&amp; Incident Control room)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mtClean="0"/>
              <a:t>Urgent  Operations Centre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mtClean="0"/>
              <a:t>Clinical Telephone Advice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5844" name="Picture 4" descr="E3DT4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-180975" y="4941888"/>
            <a:ext cx="9144000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we respond?</a:t>
            </a:r>
          </a:p>
        </p:txBody>
      </p:sp>
      <p:pic>
        <p:nvPicPr>
          <p:cNvPr id="166915" name="Picture 3" descr="A &amp; E (from Image Bank/Vehicles)">
            <a:hlinkClick r:id="rId2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060575"/>
            <a:ext cx="2433638" cy="1828800"/>
          </a:xfrm>
        </p:spPr>
      </p:pic>
      <p:pic>
        <p:nvPicPr>
          <p:cNvPr id="166916" name="Picture 4" descr="LAS_RRU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25" y="2060575"/>
            <a:ext cx="2433638" cy="1828800"/>
          </a:xfrm>
          <a:noFill/>
        </p:spPr>
      </p:pic>
      <p:pic>
        <p:nvPicPr>
          <p:cNvPr id="166917" name="Picture 5" descr="LAS_MRU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4437063"/>
            <a:ext cx="2433638" cy="1828800"/>
          </a:xfrm>
          <a:noFill/>
        </p:spPr>
      </p:pic>
      <p:pic>
        <p:nvPicPr>
          <p:cNvPr id="166918" name="Picture 6" descr=" (from Image Bank/Vehicles)">
            <a:hlinkClick r:id="rId6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3419475" y="4437063"/>
            <a:ext cx="2433638" cy="1828800"/>
          </a:xfrm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437063"/>
            <a:ext cx="24495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9900" y="2133600"/>
            <a:ext cx="3051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865188"/>
          </a:xfrm>
        </p:spPr>
        <p:txBody>
          <a:bodyPr/>
          <a:lstStyle/>
          <a:p>
            <a:pPr eaLnBrk="1" hangingPunct="1"/>
            <a:r>
              <a:rPr lang="en-GB" smtClean="0"/>
              <a:t>Care Pathways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46085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Advise patients by telephone – </a:t>
            </a:r>
            <a:r>
              <a:rPr lang="en-GB" sz="2800" b="1" smtClean="0"/>
              <a:t>hear &amp; treat</a:t>
            </a:r>
            <a:r>
              <a:rPr lang="en-GB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Treat and advise patients on scene – </a:t>
            </a:r>
            <a:r>
              <a:rPr lang="en-GB" sz="2800" b="1" smtClean="0"/>
              <a:t>see &amp; treat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Onward referral:</a:t>
            </a:r>
          </a:p>
          <a:p>
            <a:pPr marL="722313" lvl="1" indent="-2651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  </a:t>
            </a:r>
            <a:r>
              <a:rPr lang="en-GB" sz="2400" smtClean="0"/>
              <a:t>Falls team, Community Nurse, GP, Outreach teams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Accident &amp; Emergency Unit – Hospital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Minor Injury Units / Walk in Centre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Specialist Units:</a:t>
            </a:r>
          </a:p>
          <a:p>
            <a:pPr marL="895350" lvl="2" indent="-442913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mtClean="0"/>
              <a:t>Cardiac, Trauma, Stroke</a:t>
            </a:r>
            <a:r>
              <a:rPr lang="en-GB" sz="120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Maternity Unit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smtClean="0"/>
              <a:t>Mental Health Unit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Our achievements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55895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Met Category A target for last seven years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Met financial targets for last seven years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Improved cardiac arrest survival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Control services award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Healthcare People Management Association recognition of LINC scheme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London Mayor recognition of Rough Sleepers / London Buses initiatives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700" smtClean="0"/>
              <a:t>ASI – 2 recent bravery &amp; 1 Control staff awards </a:t>
            </a:r>
          </a:p>
          <a:p>
            <a:pPr eaLnBrk="1" hangingPunct="1">
              <a:lnSpc>
                <a:spcPct val="120000"/>
              </a:lnSpc>
            </a:pPr>
            <a:endParaRPr lang="en-GB" sz="2800" smtClean="0"/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GB" sz="2800" smtClean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8917" name="Picture 1" descr="Customer Service Excellence - The Government Standard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43438" y="2924175"/>
            <a:ext cx="3181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Improving patient care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800" smtClean="0"/>
              <a:t>Means: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smtClean="0"/>
              <a:t>Better survival rates for our most seriously ill and injured patients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smtClean="0"/>
              <a:t>More patients’ needs resolved outside hospital A&amp;E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smtClean="0"/>
              <a:t>Improved patient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GB" smtClean="0"/>
              <a:t>Cardiac care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80400" cy="4321175"/>
          </a:xfrm>
          <a:solidFill>
            <a:schemeClr val="bg1"/>
          </a:solidFill>
        </p:spPr>
        <p:txBody>
          <a:bodyPr/>
          <a:lstStyle/>
          <a:p>
            <a:pPr marL="0" indent="0" defTabSz="714375">
              <a:lnSpc>
                <a:spcPct val="90000"/>
              </a:lnSpc>
              <a:buClr>
                <a:schemeClr val="tx1"/>
              </a:buClr>
            </a:pPr>
            <a:r>
              <a:rPr lang="en-GB" sz="2800" smtClean="0"/>
              <a:t>LAS have been bypassing A&amp;E to convey STEMI patients to specialist cardiac centres since 2006 </a:t>
            </a:r>
          </a:p>
          <a:p>
            <a:pPr marL="0" indent="0" defTabSz="714375">
              <a:lnSpc>
                <a:spcPct val="90000"/>
              </a:lnSpc>
              <a:buClr>
                <a:schemeClr val="tx1"/>
              </a:buClr>
            </a:pPr>
            <a:r>
              <a:rPr lang="en-GB" sz="2800" smtClean="0"/>
              <a:t>Journey times have increased by 2mins (average)</a:t>
            </a:r>
          </a:p>
          <a:p>
            <a:pPr marL="0" indent="0" defTabSz="714375">
              <a:lnSpc>
                <a:spcPct val="90000"/>
              </a:lnSpc>
              <a:buClr>
                <a:schemeClr val="tx1"/>
              </a:buClr>
            </a:pPr>
            <a:r>
              <a:rPr lang="en-GB" sz="2800" smtClean="0"/>
              <a:t>Improved patient outcomes</a:t>
            </a:r>
          </a:p>
          <a:p>
            <a:pPr marL="785813" lvl="2" indent="-242888" defTabSz="714375">
              <a:lnSpc>
                <a:spcPct val="90000"/>
              </a:lnSpc>
            </a:pPr>
            <a:r>
              <a:rPr lang="en-GB" sz="2000" smtClean="0"/>
              <a:t>Reduced length of stay</a:t>
            </a:r>
          </a:p>
          <a:p>
            <a:pPr marL="785813" lvl="2" indent="-242888" defTabSz="714375">
              <a:lnSpc>
                <a:spcPct val="90000"/>
              </a:lnSpc>
            </a:pPr>
            <a:r>
              <a:rPr lang="en-GB" sz="2000" smtClean="0"/>
              <a:t>Reduction in occurrence of heart attacks</a:t>
            </a:r>
          </a:p>
          <a:p>
            <a:pPr marL="785813" lvl="2" indent="-242888" defTabSz="714375">
              <a:lnSpc>
                <a:spcPct val="90000"/>
              </a:lnSpc>
            </a:pPr>
            <a:r>
              <a:rPr lang="en-GB" sz="2000" smtClean="0"/>
              <a:t>Reduced risk of stroke &amp; major bleeding</a:t>
            </a:r>
          </a:p>
          <a:p>
            <a:pPr marL="785813" lvl="2" indent="-242888" defTabSz="714375">
              <a:lnSpc>
                <a:spcPct val="90000"/>
              </a:lnSpc>
            </a:pPr>
            <a:r>
              <a:rPr lang="en-GB" sz="2000" smtClean="0"/>
              <a:t>Reduced incidence of death</a:t>
            </a:r>
          </a:p>
          <a:p>
            <a:pPr marL="0" indent="0" defTabSz="714375">
              <a:lnSpc>
                <a:spcPct val="90000"/>
              </a:lnSpc>
              <a:buClr>
                <a:schemeClr val="tx1"/>
              </a:buClr>
            </a:pPr>
            <a:r>
              <a:rPr lang="en-GB" sz="2800" smtClean="0"/>
              <a:t>Associated long term cost saving</a:t>
            </a:r>
          </a:p>
        </p:txBody>
      </p:sp>
      <p:pic>
        <p:nvPicPr>
          <p:cNvPr id="40964" name="Picture 4" descr="a+e_amb_ro_20_11_07_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3933825"/>
            <a:ext cx="19796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smtClean="0"/>
              <a:t>Maximising Early Diagnosis</a:t>
            </a:r>
            <a:br>
              <a:rPr lang="en-US" sz="3600" smtClean="0"/>
            </a:br>
            <a:r>
              <a:rPr lang="en-US" sz="3600" smtClean="0"/>
              <a:t>From Plaque Rupture to Primary PCI</a:t>
            </a:r>
          </a:p>
        </p:txBody>
      </p:sp>
      <p:pic>
        <p:nvPicPr>
          <p:cNvPr id="272387" name="Atherosclerosis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752600"/>
            <a:ext cx="1676400" cy="1257300"/>
          </a:xfrm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514600"/>
            <a:ext cx="1509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coronaries-skelet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066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0" name="Picture 6" descr="New_Amb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2514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1" name="Picture 7" descr="telephon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2514600"/>
            <a:ext cx="1460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2" name="Picture 8" descr="BHF Campaig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3275013"/>
            <a:ext cx="16002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0" y="476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entury Gothic" pitchFamily="34" charset="0"/>
              </a:rPr>
              <a:t>Early symptom recognition</a:t>
            </a:r>
          </a:p>
        </p:txBody>
      </p:sp>
      <p:pic>
        <p:nvPicPr>
          <p:cNvPr id="272394" name="Picture 10" descr="ami6_isa"/>
          <p:cNvPicPr>
            <a:picLocks noChangeAspect="1" noChangeArrowheads="1"/>
          </p:cNvPicPr>
          <p:nvPr/>
        </p:nvPicPr>
        <p:blipFill>
          <a:blip r:embed="rId12"/>
          <a:srcRect l="-134"/>
          <a:stretch>
            <a:fillRect/>
          </a:stretch>
        </p:blipFill>
        <p:spPr bwMode="auto">
          <a:xfrm>
            <a:off x="3352800" y="4038600"/>
            <a:ext cx="3352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3276600" y="4876800"/>
            <a:ext cx="3352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entury Gothic" pitchFamily="34" charset="0"/>
              </a:rPr>
              <a:t>Paramedic ECG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entury Gothic" pitchFamily="34" charset="0"/>
              </a:rPr>
              <a:t>Decision for direct transfer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entury Gothic" pitchFamily="34" charset="0"/>
              </a:rPr>
              <a:t>Confirmation in cath lab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1752600" y="3962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Century Gothic" pitchFamily="34" charset="0"/>
              </a:rPr>
              <a:t>Chest Pain call</a:t>
            </a:r>
          </a:p>
        </p:txBody>
      </p:sp>
      <p:pic>
        <p:nvPicPr>
          <p:cNvPr id="272397" name="conforme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3"/>
          </p:nvPr>
        </p:nvPicPr>
        <p:blipFill>
          <a:blip r:embed="rId13"/>
          <a:srcRect/>
          <a:stretch>
            <a:fillRect/>
          </a:stretch>
        </p:blipFill>
        <p:spPr>
          <a:xfrm>
            <a:off x="6858000" y="2524125"/>
            <a:ext cx="2019300" cy="1514475"/>
          </a:xfrm>
        </p:spPr>
      </p:pic>
      <p:pic>
        <p:nvPicPr>
          <p:cNvPr id="272398" name="conforma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41148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6781800" y="568325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Century Gothic" pitchFamily="34" charset="0"/>
              </a:rPr>
              <a:t>Primary PCI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272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272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534" fill="hold"/>
                                        <p:tgtEl>
                                          <p:spTgt spid="272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2387"/>
                </p:tgtEl>
              </p:cMediaNode>
            </p:video>
            <p:video>
              <p:cMediaNode>
                <p:cTn id="58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2389"/>
                </p:tgtEl>
              </p:cMediaNode>
            </p:video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2397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2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272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397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2398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2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72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398"/>
                  </p:tgtEl>
                </p:cond>
              </p:nextCondLst>
            </p:seq>
          </p:childTnLst>
        </p:cTn>
      </p:par>
    </p:tnLst>
    <p:bldLst>
      <p:bldP spid="272393" grpId="0"/>
      <p:bldP spid="272395" grpId="0"/>
      <p:bldP spid="272396" grpId="0"/>
      <p:bldP spid="2723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 l="25397" t="21410" r="11998" b="16576"/>
          <a:stretch>
            <a:fillRect/>
          </a:stretch>
        </p:blipFill>
        <p:spPr bwMode="auto">
          <a:xfrm>
            <a:off x="-107950" y="-331788"/>
            <a:ext cx="9251950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60649"/>
          <a:ext cx="8157592" cy="61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765175"/>
            <a:ext cx="81724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395288" y="404813"/>
          <a:ext cx="4103687" cy="5040312"/>
        </p:xfrm>
        <a:graphic>
          <a:graphicData uri="http://schemas.openxmlformats.org/presentationml/2006/ole">
            <p:oleObj spid="_x0000_s1026" name="Photo Editor Photo" r:id="rId3" imgW="2838846" imgH="4009524" progId="MSPhotoEd.3">
              <p:embed/>
            </p:oleObj>
          </a:graphicData>
        </a:graphic>
      </p:graphicFrame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4643438" y="1341438"/>
          <a:ext cx="4175125" cy="5256212"/>
        </p:xfrm>
        <a:graphic>
          <a:graphicData uri="http://schemas.openxmlformats.org/presentationml/2006/ole">
            <p:oleObj spid="_x0000_s1027" name="Photo Editor Photo" r:id="rId4" imgW="2838846" imgH="4009524" progId="MSPhotoEd.3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3988" cy="960437"/>
          </a:xfrm>
        </p:spPr>
        <p:txBody>
          <a:bodyPr/>
          <a:lstStyle/>
          <a:p>
            <a:r>
              <a:rPr lang="en-GB" smtClean="0"/>
              <a:t>Trauma Centres</a:t>
            </a:r>
          </a:p>
        </p:txBody>
      </p:sp>
      <p:pic>
        <p:nvPicPr>
          <p:cNvPr id="4" name="Picture 3" descr="D21_MTC_opt1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96975"/>
            <a:ext cx="5580063" cy="38274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950" y="1116013"/>
            <a:ext cx="316865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600" dirty="0"/>
              <a:t>Local Trauma units cluster with MAJOR Trauma centres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600" dirty="0"/>
              <a:t>LAS take seriously injured patients </a:t>
            </a:r>
            <a:r>
              <a:rPr lang="en-GB" sz="2600" u="sng" dirty="0"/>
              <a:t>direct</a:t>
            </a:r>
            <a:r>
              <a:rPr lang="en-GB" sz="2600" dirty="0"/>
              <a:t> to Major centres – improving patient outcomes 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/>
        </p:nvGraphicFramePr>
        <p:xfrm>
          <a:off x="-684213" y="1052736"/>
          <a:ext cx="9828213" cy="556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827088" y="404813"/>
            <a:ext cx="75612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>
                <a:solidFill>
                  <a:srgbClr val="0033CC"/>
                </a:solidFill>
              </a:rPr>
              <a:t>Mechanism of serious injury</a:t>
            </a:r>
          </a:p>
          <a:p>
            <a:r>
              <a:rPr lang="en-GB" sz="1800" b="1">
                <a:solidFill>
                  <a:srgbClr val="0033CC"/>
                </a:solidFill>
              </a:rPr>
              <a:t>5</a:t>
            </a:r>
            <a:r>
              <a:rPr lang="en-GB" sz="1800" b="1" baseline="30000">
                <a:solidFill>
                  <a:srgbClr val="0033CC"/>
                </a:solidFill>
              </a:rPr>
              <a:t>th</a:t>
            </a:r>
            <a:r>
              <a:rPr lang="en-GB" sz="1800" b="1">
                <a:solidFill>
                  <a:srgbClr val="0033CC"/>
                </a:solidFill>
              </a:rPr>
              <a:t>  April  - 1</a:t>
            </a:r>
            <a:r>
              <a:rPr lang="en-GB" sz="1800" b="1" baseline="30000">
                <a:solidFill>
                  <a:srgbClr val="0033CC"/>
                </a:solidFill>
              </a:rPr>
              <a:t>st</a:t>
            </a:r>
            <a:r>
              <a:rPr lang="en-GB" sz="1800" b="1">
                <a:solidFill>
                  <a:srgbClr val="0033CC"/>
                </a:solidFill>
              </a:rPr>
              <a:t>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24863" cy="960438"/>
          </a:xfrm>
        </p:spPr>
        <p:txBody>
          <a:bodyPr/>
          <a:lstStyle/>
          <a:p>
            <a:pPr algn="l"/>
            <a:r>
              <a:rPr lang="en-GB" b="1" smtClean="0">
                <a:solidFill>
                  <a:srgbClr val="0070C0"/>
                </a:solidFill>
              </a:rPr>
              <a:t>Face Arms &amp; Speech Test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7108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erviceWideMap 22Jul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7019925" y="2133600"/>
            <a:ext cx="144463" cy="144463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635375" y="4365625"/>
            <a:ext cx="144463" cy="144463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4437063" y="3706813"/>
            <a:ext cx="144462" cy="14446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138613" y="3211513"/>
            <a:ext cx="144462" cy="14446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3203575" y="3427413"/>
            <a:ext cx="144463" cy="14446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2195513" y="2060575"/>
            <a:ext cx="144462" cy="144463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Times" pitchFamily="18" charset="0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787900" y="2852738"/>
            <a:ext cx="144463" cy="14446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65588" y="2708275"/>
            <a:ext cx="144462" cy="144463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5508625" y="4868863"/>
            <a:ext cx="144463" cy="144462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40" name="TextBox 11"/>
          <p:cNvSpPr txBox="1">
            <a:spLocks noChangeArrowheads="1"/>
          </p:cNvSpPr>
          <p:nvPr/>
        </p:nvSpPr>
        <p:spPr bwMode="auto">
          <a:xfrm>
            <a:off x="179388" y="333375"/>
            <a:ext cx="896461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>
                <a:solidFill>
                  <a:srgbClr val="0072C8"/>
                </a:solidFill>
              </a:rPr>
              <a:t>London’s Hyper Acute Stroke Centres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4752975" cy="46799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200" dirty="0" smtClean="0"/>
              <a:t>Priority call 09:17 to HASU arrives 09:28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200" dirty="0" smtClean="0"/>
              <a:t>CT scan shows ischemic stroke - </a:t>
            </a:r>
            <a:r>
              <a:rPr lang="en-GB" sz="2200" dirty="0" err="1" smtClean="0"/>
              <a:t>thrombolysis</a:t>
            </a:r>
            <a:r>
              <a:rPr lang="en-GB" sz="2200" dirty="0" smtClean="0"/>
              <a:t> and </a:t>
            </a:r>
            <a:r>
              <a:rPr lang="en-GB" sz="2200" dirty="0" err="1" smtClean="0"/>
              <a:t>hyperacute</a:t>
            </a:r>
            <a:r>
              <a:rPr lang="en-GB" sz="2200" dirty="0" smtClean="0"/>
              <a:t> stroke care required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200" i="1" dirty="0" smtClean="0"/>
              <a:t>“Within an hour, his paralysis corrected. Previously someone with a stroke as serious as this could have expected to spend the rest of their life in a nursing home, if they survived”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sz="2200" dirty="0" smtClean="0"/>
              <a:t>	( Dr Khan, Stroke Consultant)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200" dirty="0" smtClean="0"/>
              <a:t>Now discharged and back to his hobby of playing the accordion </a:t>
            </a:r>
            <a:endParaRPr lang="en-GB" sz="2200" dirty="0"/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Stroke Case Study</a:t>
            </a:r>
          </a:p>
        </p:txBody>
      </p:sp>
      <p:pic>
        <p:nvPicPr>
          <p:cNvPr id="49156" name="Picture 2" descr="RECOVERED: Peter Cutmore thanks Dr Mahboob Kha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96975"/>
            <a:ext cx="38862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get_image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084763"/>
            <a:ext cx="18002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Current challenges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351837" cy="49672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Meeting response time targets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Providing more care outside hospital; up-skilling our staff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Replacing our 999 call-taking system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Being ready for the Olympic and Paralympic Games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sz="2800" smtClean="0"/>
              <a:t>6% year on year increase in demand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GB" sz="2800" smtClean="0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3600" smtClean="0"/>
              <a:t>By how much is ambulance demand rising?</a:t>
            </a:r>
            <a:endParaRPr lang="en-GB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8280400" cy="4114800"/>
          </a:xfrm>
        </p:spPr>
        <p:txBody>
          <a:bodyPr/>
          <a:lstStyle/>
          <a:p>
            <a:pPr marL="539750" indent="-363538">
              <a:spcBef>
                <a:spcPts val="1200"/>
              </a:spcBef>
              <a:buFontTx/>
              <a:buChar char="•"/>
              <a:defRPr/>
            </a:pPr>
            <a:r>
              <a:rPr lang="en-GB" altLang="zh-TW" sz="2800" dirty="0" smtClean="0"/>
              <a:t>The number of calls handled by ambulance services in England is increasing by 6.5% each year on average, which is equal to approximately 300,000 extra calls each year.</a:t>
            </a:r>
          </a:p>
          <a:p>
            <a:pPr marL="539750" indent="-363538">
              <a:spcBef>
                <a:spcPts val="1200"/>
              </a:spcBef>
              <a:buFontTx/>
              <a:buChar char="•"/>
              <a:defRPr/>
            </a:pPr>
            <a:r>
              <a:rPr lang="en-GB" altLang="zh-TW" sz="2800" dirty="0" smtClean="0"/>
              <a:t>At an average cost of £200 per call, this represents an additional cost of £60 million pounds each year. </a:t>
            </a:r>
            <a:endParaRPr lang="en-GB" sz="2800" b="1" i="1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-328613"/>
            <a:ext cx="6335713" cy="71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01012" cy="503238"/>
          </a:xfrm>
        </p:spPr>
        <p:txBody>
          <a:bodyPr/>
          <a:lstStyle/>
          <a:p>
            <a:r>
              <a:rPr lang="en-US" sz="4000" smtClean="0"/>
              <a:t>Top ten illness codes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981075"/>
            <a:ext cx="5400675" cy="511175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US" sz="2800" smtClean="0"/>
              <a:t> ‘Other medical conditions’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US" sz="2800" smtClean="0"/>
              <a:t> Abdominal pains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GB" sz="2800" smtClean="0"/>
              <a:t> Pain –other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GB" sz="2800" smtClean="0"/>
              <a:t> Generally unwell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GB" sz="2800" smtClean="0"/>
              <a:t> No injury or illness</a:t>
            </a:r>
            <a:endParaRPr lang="en-US" sz="2800" smtClean="0"/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US" sz="2800" smtClean="0"/>
              <a:t> Head injury (minor)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US" sz="2800" smtClean="0"/>
              <a:t> Difficulty in breathing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US" sz="2800" smtClean="0"/>
              <a:t> Minor cuts &amp; bruising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GB" sz="2800" smtClean="0"/>
              <a:t> Alcohol related</a:t>
            </a:r>
          </a:p>
          <a:p>
            <a:pPr marL="0" indent="0">
              <a:spcBef>
                <a:spcPts val="600"/>
              </a:spcBef>
              <a:buFontTx/>
              <a:buChar char="•"/>
            </a:pPr>
            <a:r>
              <a:rPr lang="en-GB" sz="2800" smtClean="0"/>
              <a:t> Possible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3988" cy="960437"/>
          </a:xfrm>
        </p:spPr>
        <p:txBody>
          <a:bodyPr/>
          <a:lstStyle/>
          <a:p>
            <a:r>
              <a:rPr lang="en-GB" sz="3600" smtClean="0"/>
              <a:t>Factors Affecting Demand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00113" y="1052513"/>
            <a:ext cx="4572000" cy="4392612"/>
          </a:xfrm>
          <a:solidFill>
            <a:schemeClr val="bg1"/>
          </a:solidFill>
        </p:spPr>
        <p:txBody>
          <a:bodyPr/>
          <a:lstStyle/>
          <a:p>
            <a:pPr>
              <a:buFontTx/>
              <a:buChar char="•"/>
            </a:pPr>
            <a:r>
              <a:rPr lang="en-GB" sz="3000" smtClean="0"/>
              <a:t>Seasonal factors</a:t>
            </a:r>
          </a:p>
          <a:p>
            <a:pPr>
              <a:buFontTx/>
              <a:buChar char="•"/>
            </a:pPr>
            <a:r>
              <a:rPr lang="en-GB" sz="3000" smtClean="0"/>
              <a:t>Social/attitude change </a:t>
            </a:r>
          </a:p>
          <a:p>
            <a:pPr>
              <a:buFontTx/>
              <a:buChar char="•"/>
            </a:pPr>
            <a:r>
              <a:rPr lang="en-GB" sz="3000" smtClean="0"/>
              <a:t>Long term conditions</a:t>
            </a:r>
          </a:p>
          <a:p>
            <a:pPr>
              <a:buFontTx/>
              <a:buChar char="•"/>
            </a:pPr>
            <a:r>
              <a:rPr lang="en-GB" sz="3000" smtClean="0"/>
              <a:t>Aging population</a:t>
            </a:r>
          </a:p>
          <a:p>
            <a:pPr>
              <a:buFontTx/>
              <a:buChar char="•"/>
            </a:pPr>
            <a:r>
              <a:rPr lang="en-GB" sz="3000" smtClean="0"/>
              <a:t>Frequent callers</a:t>
            </a:r>
          </a:p>
          <a:p>
            <a:pPr>
              <a:buFontTx/>
              <a:buChar char="•"/>
            </a:pPr>
            <a:r>
              <a:rPr lang="en-GB" sz="3000" smtClean="0"/>
              <a:t>Deprivation </a:t>
            </a:r>
          </a:p>
          <a:p>
            <a:pPr>
              <a:buFontTx/>
              <a:buChar char="•"/>
            </a:pPr>
            <a:r>
              <a:rPr lang="en-GB" sz="3000" smtClean="0"/>
              <a:t>Alcohol</a:t>
            </a:r>
          </a:p>
          <a:p>
            <a:pPr>
              <a:buFontTx/>
              <a:buChar char="•"/>
            </a:pPr>
            <a:r>
              <a:rPr lang="en-GB" sz="3000" smtClean="0"/>
              <a:t>Changes to patient care</a:t>
            </a:r>
          </a:p>
          <a:p>
            <a:pPr>
              <a:buFontTx/>
              <a:buChar char="•"/>
            </a:pPr>
            <a:endParaRPr lang="en-GB" smtClean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773988" cy="960438"/>
          </a:xfrm>
        </p:spPr>
        <p:txBody>
          <a:bodyPr/>
          <a:lstStyle/>
          <a:p>
            <a:r>
              <a:rPr lang="en-GB" altLang="zh-TW" sz="2800" smtClean="0"/>
              <a:t>What contribution has alcohol-related behaviour made to ambulance demand?</a:t>
            </a:r>
            <a:endParaRPr lang="en-GB" sz="280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543550"/>
          </a:xfrm>
          <a:solidFill>
            <a:schemeClr val="bg1"/>
          </a:solidFill>
        </p:spPr>
        <p:txBody>
          <a:bodyPr/>
          <a:lstStyle/>
          <a:p>
            <a:pPr marL="3960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altLang="zh-TW" sz="2800" dirty="0" smtClean="0"/>
              <a:t>Alcohol-related incidents are increasing in London and nearly 1 in 20 London ambulance incidents are alcohol related. </a:t>
            </a:r>
          </a:p>
          <a:p>
            <a:pPr marL="3960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altLang="zh-TW" sz="2800" dirty="0" smtClean="0"/>
              <a:t>Binge drinking behaviour and the increasing affordability of alcohol may also be reflected in other ambulance activity trends, such as the significant increase in the number of calls from 20-29 year olds and the changes in the day and time of calls to the ambulance service. </a:t>
            </a:r>
          </a:p>
          <a:p>
            <a:pPr marL="3960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altLang="zh-TW" sz="2800" dirty="0" smtClean="0"/>
              <a:t>From 2000/01 to 2007/08 there has been a trend for more Trauma and Falls ambulance incidents to occur on the weekend evenings.</a:t>
            </a:r>
            <a:endParaRPr lang="en-GB" sz="2800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58775"/>
            <a:ext cx="7773987" cy="477838"/>
          </a:xfrm>
        </p:spPr>
        <p:txBody>
          <a:bodyPr/>
          <a:lstStyle/>
          <a:p>
            <a:endParaRPr lang="en-GB" sz="4000" smtClean="0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981075"/>
            <a:ext cx="9251950" cy="5641975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052513"/>
            <a:ext cx="7772400" cy="449262"/>
          </a:xfrm>
        </p:spPr>
        <p:txBody>
          <a:bodyPr/>
          <a:lstStyle/>
          <a:p>
            <a:endParaRPr lang="en-GB" sz="4000" smtClean="0"/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9251950" cy="5708650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9"/>
          <p:cNvSpPr txBox="1">
            <a:spLocks noChangeArrowheads="1"/>
          </p:cNvSpPr>
          <p:nvPr/>
        </p:nvSpPr>
        <p:spPr bwMode="auto">
          <a:xfrm rot="764375">
            <a:off x="3629025" y="4827588"/>
            <a:ext cx="554513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i="1">
                <a:solidFill>
                  <a:srgbClr val="CC00CC"/>
                </a:solidFill>
              </a:rPr>
              <a:t> “Many of patients transported by ambulance to A&amp;E are discharged from A&amp;E without the need for follow-up”</a:t>
            </a:r>
            <a:endParaRPr lang="en-GB" b="1">
              <a:solidFill>
                <a:srgbClr val="CC00CC"/>
              </a:solidFill>
            </a:endParaRP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 rot="-1151643">
            <a:off x="-141288" y="3306763"/>
            <a:ext cx="4686301" cy="1028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i="1">
                <a:solidFill>
                  <a:srgbClr val="0072C8"/>
                </a:solidFill>
              </a:rPr>
              <a:t>“A small number of patients account for a disproportionately large portion of ambulance activity”</a:t>
            </a:r>
            <a:endParaRPr lang="en-GB" b="1">
              <a:solidFill>
                <a:srgbClr val="0072C8"/>
              </a:solidFill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 rot="663318">
            <a:off x="3419475" y="1901825"/>
            <a:ext cx="5903913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i="1">
                <a:solidFill>
                  <a:srgbClr val="FF0000"/>
                </a:solidFill>
              </a:rPr>
              <a:t>“Changes in people’s attitudes and expectations may mean they are using 999 to get rapid and convenient access to health services”</a:t>
            </a:r>
          </a:p>
          <a:p>
            <a:endParaRPr lang="en-GB" b="1"/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 rot="-865627">
            <a:off x="36513" y="800100"/>
            <a:ext cx="5616575" cy="1008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i="1">
                <a:solidFill>
                  <a:srgbClr val="008000"/>
                </a:solidFill>
              </a:rPr>
              <a:t>“Demand for ambulance services is rising by over 6% each year”</a:t>
            </a:r>
            <a:endParaRPr lang="en-GB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Smoke_ala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765175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59113" y="1916113"/>
            <a:ext cx="3600450" cy="28797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3600" b="1" smtClean="0">
                <a:solidFill>
                  <a:srgbClr val="0070C0"/>
                </a:solidFill>
              </a:rPr>
              <a:t>What is the ambulance equivalent of a smoke alarm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71278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gat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59769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0" y="655638"/>
          <a:ext cx="8964613" cy="4495800"/>
        </p:xfrm>
        <a:graphic>
          <a:graphicData uri="http://schemas.openxmlformats.org/presentationml/2006/ole">
            <p:oleObj spid="_x0000_s2050" name="Photo Editor Photo" r:id="rId3" imgW="3666667" imgH="18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Wanstead RSD_1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1015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/>
          </p:nvPr>
        </p:nvGraphicFramePr>
        <p:xfrm>
          <a:off x="900113" y="188913"/>
          <a:ext cx="7850187" cy="5753100"/>
        </p:xfrm>
        <a:graphic>
          <a:graphicData uri="http://schemas.openxmlformats.org/presentationml/2006/ole">
            <p:oleObj spid="_x0000_s3074" name="Acrobat Document" r:id="rId3" imgW="6238095" imgH="4571429" progId="AcroExch.Document.7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750" y="476250"/>
            <a:ext cx="647700" cy="538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9750" y="0"/>
            <a:ext cx="82089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16913" y="333375"/>
            <a:ext cx="503237" cy="538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16013" y="5516563"/>
            <a:ext cx="73437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London After Dark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60363" y="1412875"/>
            <a:ext cx="860425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3000" smtClean="0"/>
              <a:t>Increase in alcohol related incidents</a:t>
            </a:r>
          </a:p>
          <a:p>
            <a:pPr>
              <a:buFontTx/>
              <a:buChar char="•"/>
            </a:pPr>
            <a:r>
              <a:rPr lang="en-GB" sz="3000" smtClean="0"/>
              <a:t>Increase in RTCs, slips trips and falls</a:t>
            </a:r>
          </a:p>
          <a:p>
            <a:pPr>
              <a:buFontTx/>
              <a:buChar char="•"/>
            </a:pPr>
            <a:r>
              <a:rPr lang="en-GB" sz="3000" smtClean="0"/>
              <a:t>Increase in ‘no patient found’ </a:t>
            </a:r>
          </a:p>
          <a:p>
            <a:pPr>
              <a:buFontTx/>
              <a:buChar char="•"/>
            </a:pPr>
            <a:r>
              <a:rPr lang="en-GB" sz="3000" smtClean="0"/>
              <a:t>Increase in staff assaults and abuse </a:t>
            </a:r>
          </a:p>
          <a:p>
            <a:pPr>
              <a:buFontTx/>
              <a:buChar char="•"/>
            </a:pPr>
            <a:r>
              <a:rPr lang="en-GB" sz="3000" smtClean="0"/>
              <a:t>Difficult demand peak between 23.00 and 03.00</a:t>
            </a:r>
          </a:p>
          <a:p>
            <a:pPr>
              <a:buFontTx/>
              <a:buChar char="•"/>
            </a:pPr>
            <a:r>
              <a:rPr lang="en-GB" sz="3000" smtClean="0"/>
              <a:t>Difficulty in locating address / callers</a:t>
            </a:r>
          </a:p>
          <a:p>
            <a:pPr>
              <a:buFontTx/>
              <a:buChar char="•"/>
            </a:pPr>
            <a:r>
              <a:rPr lang="en-GB" sz="3000" smtClean="0"/>
              <a:t>Rough sleepers project</a:t>
            </a:r>
          </a:p>
          <a:p>
            <a:pPr>
              <a:buFontTx/>
              <a:buChar char="•"/>
            </a:pPr>
            <a:endParaRPr lang="en-GB" sz="3000" smtClean="0"/>
          </a:p>
          <a:p>
            <a:pPr>
              <a:buFontTx/>
              <a:buChar char="•"/>
            </a:pPr>
            <a:endParaRPr lang="en-GB" sz="3000" smtClean="0"/>
          </a:p>
          <a:p>
            <a:pPr>
              <a:buFontTx/>
              <a:buChar char="•"/>
            </a:pPr>
            <a:endParaRPr lang="en-GB" sz="3000" smtClean="0"/>
          </a:p>
          <a:p>
            <a:pPr>
              <a:buFontTx/>
              <a:buChar char="•"/>
            </a:pPr>
            <a:endParaRPr lang="en-GB" sz="3000" smtClean="0"/>
          </a:p>
          <a:p>
            <a:pPr>
              <a:buFontTx/>
              <a:buChar char="•"/>
            </a:pPr>
            <a:endParaRPr lang="en-GB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ew Year's Eve 2010 - 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Operation Mitre 2010 - 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World Cup Booze 18-06-10 - 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New Year's Eve 2010 - 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900113" y="3429000"/>
            <a:ext cx="7416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72C8"/>
              </a:buClr>
            </a:pPr>
            <a:r>
              <a:rPr lang="en-GB" b="1">
                <a:latin typeface="Verdana" pitchFamily="34" charset="0"/>
              </a:rPr>
              <a:t>A service that responds appropriately to </a:t>
            </a:r>
            <a:r>
              <a:rPr lang="en-GB" b="1" i="1" u="sng">
                <a:solidFill>
                  <a:schemeClr val="tx2"/>
                </a:solidFill>
                <a:latin typeface="Verdana" pitchFamily="34" charset="0"/>
              </a:rPr>
              <a:t>all</a:t>
            </a:r>
            <a:r>
              <a:rPr lang="en-GB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GB" b="1">
                <a:latin typeface="Verdana" pitchFamily="34" charset="0"/>
              </a:rPr>
              <a:t>our patients</a:t>
            </a:r>
            <a:endParaRPr lang="en-US" b="1">
              <a:latin typeface="Verdana" pitchFamily="34" charset="0"/>
            </a:endParaRPr>
          </a:p>
        </p:txBody>
      </p:sp>
      <p:pic>
        <p:nvPicPr>
          <p:cNvPr id="66563" name="Picture 3" descr="paramedic tra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33480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older wo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981075"/>
            <a:ext cx="26273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Image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3540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827088" y="43656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A service that looks, feels and behaves,</a:t>
            </a:r>
          </a:p>
          <a:p>
            <a:r>
              <a:rPr lang="en-US" b="1">
                <a:latin typeface="Verdana" pitchFamily="34" charset="0"/>
              </a:rPr>
              <a:t>   and delivers differently</a:t>
            </a:r>
            <a:endParaRPr lang="en-GB" b="1">
              <a:latin typeface="Verdana" pitchFamily="34" charset="0"/>
            </a:endParaRP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8604250" y="115888"/>
            <a:ext cx="431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6443663" y="0"/>
            <a:ext cx="2700337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0"/>
            <a:ext cx="1547813" cy="206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0" y="4581525"/>
            <a:ext cx="9324975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67589" name="Picture 2" descr="lascrest_pulse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-242888"/>
            <a:ext cx="68087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SC_05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031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9460" name="Picture 4" descr="Ambulance 08_05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-819150"/>
            <a:ext cx="6115050" cy="86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619250" y="188913"/>
            <a:ext cx="1008063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About London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i="1" smtClean="0"/>
          </a:p>
          <a:p>
            <a:pPr eaLnBrk="1" hangingPunct="1"/>
            <a:endParaRPr lang="en-GB" i="1" smtClean="0"/>
          </a:p>
          <a:p>
            <a:pPr eaLnBrk="1" hangingPunct="1"/>
            <a:endParaRPr lang="en-GB" i="1" smtClean="0"/>
          </a:p>
          <a:p>
            <a:pPr eaLnBrk="1" hangingPunct="1"/>
            <a:endParaRPr lang="en-GB" i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1557338"/>
            <a:ext cx="7677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‘These people, and this city, deserve the very best. The inhabitants of a world-class city should not have to settle for anything less than world-class healthcare’ </a:t>
            </a:r>
          </a:p>
          <a:p>
            <a:pPr algn="r"/>
            <a:r>
              <a:rPr lang="en-GB" i="1"/>
              <a:t>Lord Ara Darzi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11188" y="3141663"/>
            <a:ext cx="77724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72C8"/>
              </a:buClr>
              <a:buFontTx/>
              <a:buChar char="•"/>
            </a:pPr>
            <a:r>
              <a:rPr lang="en-GB"/>
              <a:t>620 square miles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72C8"/>
              </a:buClr>
              <a:buFontTx/>
              <a:buChar char="•"/>
            </a:pPr>
            <a:r>
              <a:rPr lang="en-GB"/>
              <a:t>Population of over 7.5 million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0072C8"/>
              </a:buClr>
              <a:buFontTx/>
              <a:buChar char="•"/>
            </a:pPr>
            <a:r>
              <a:rPr lang="en-GB"/>
              <a:t>Changing population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72C8"/>
              </a:buClr>
              <a:buFontTx/>
              <a:buChar char="•"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About 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3211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Busiest ambulance service in the UK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Only pan-London NHS trust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1.5 million 999 calls each year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1million responses each year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750,000 patients taken to hospital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5,000 staff and nearly 1,000 vehicles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Annual increase in demand of 60,000 more 999 calls</a:t>
            </a:r>
          </a:p>
          <a:p>
            <a:pPr eaLnBrk="1" hangingPunct="1">
              <a:lnSpc>
                <a:spcPct val="115000"/>
              </a:lnSpc>
              <a:buFontTx/>
              <a:buChar char="•"/>
            </a:pPr>
            <a:r>
              <a:rPr lang="en-GB" sz="2400" smtClean="0"/>
              <a:t>£282m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1408</Words>
  <Application>Microsoft Office PowerPoint</Application>
  <PresentationFormat>On-screen Show (4:3)</PresentationFormat>
  <Paragraphs>211</Paragraphs>
  <Slides>57</Slides>
  <Notes>8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ＭＳ Ｐゴシック</vt:lpstr>
      <vt:lpstr>Baskerville Old Face</vt:lpstr>
      <vt:lpstr>Wingdings</vt:lpstr>
      <vt:lpstr>Century Gothic</vt:lpstr>
      <vt:lpstr>Times</vt:lpstr>
      <vt:lpstr>Wingdings 3</vt:lpstr>
      <vt:lpstr>Verdana</vt:lpstr>
      <vt:lpstr>Blank Presentation</vt:lpstr>
      <vt:lpstr>Custom Design</vt:lpstr>
      <vt:lpstr>1_Blank Presentation</vt:lpstr>
      <vt:lpstr>2_Blank Presentation</vt:lpstr>
      <vt:lpstr>Microsoft Photo Editor 3.0 Photo</vt:lpstr>
      <vt:lpstr>Photo Editor Photo</vt:lpstr>
      <vt:lpstr>Acrobat Document</vt:lpstr>
      <vt:lpstr>Serving the Capital  Gresham Lecture ‘Saving Londoner’s Lives’ </vt:lpstr>
      <vt:lpstr>Slide 2</vt:lpstr>
      <vt:lpstr>Slide 3</vt:lpstr>
      <vt:lpstr>Slide 4</vt:lpstr>
      <vt:lpstr>Slide 5</vt:lpstr>
      <vt:lpstr>Slide 6</vt:lpstr>
      <vt:lpstr>Slide 7</vt:lpstr>
      <vt:lpstr>About London</vt:lpstr>
      <vt:lpstr>About us</vt:lpstr>
      <vt:lpstr>Slide 10</vt:lpstr>
      <vt:lpstr>Slide 11</vt:lpstr>
      <vt:lpstr>Our patients</vt:lpstr>
      <vt:lpstr>Slide 13</vt:lpstr>
      <vt:lpstr>Slide 14</vt:lpstr>
      <vt:lpstr>Slide 15</vt:lpstr>
      <vt:lpstr>Our Vision</vt:lpstr>
      <vt:lpstr>Our priorities</vt:lpstr>
      <vt:lpstr>A timely response to patients</vt:lpstr>
      <vt:lpstr>Types of Calls</vt:lpstr>
      <vt:lpstr>Mobile data terminal (MDT) destination screen</vt:lpstr>
      <vt:lpstr>Emergency Call Categorisation</vt:lpstr>
      <vt:lpstr>Dispatch</vt:lpstr>
      <vt:lpstr>Slide 23</vt:lpstr>
      <vt:lpstr>How do we respond?</vt:lpstr>
      <vt:lpstr>Care Pathways</vt:lpstr>
      <vt:lpstr>Our achievements </vt:lpstr>
      <vt:lpstr>Improving patient care</vt:lpstr>
      <vt:lpstr>Cardiac care</vt:lpstr>
      <vt:lpstr>Maximising Early Diagnosis From Plaque Rupture to Primary PCI</vt:lpstr>
      <vt:lpstr>Slide 30</vt:lpstr>
      <vt:lpstr>Slide 31</vt:lpstr>
      <vt:lpstr>Slide 32</vt:lpstr>
      <vt:lpstr>Trauma Centres</vt:lpstr>
      <vt:lpstr>Slide 34</vt:lpstr>
      <vt:lpstr>Face Arms &amp; Speech Test</vt:lpstr>
      <vt:lpstr>Slide 36</vt:lpstr>
      <vt:lpstr>Stroke Case Study</vt:lpstr>
      <vt:lpstr>Current challenges</vt:lpstr>
      <vt:lpstr>By how much is ambulance demand rising?</vt:lpstr>
      <vt:lpstr>Top ten illness codes</vt:lpstr>
      <vt:lpstr>Factors Affecting Demand</vt:lpstr>
      <vt:lpstr>What contribution has alcohol-related behaviour made to ambulance demand?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London After Dark</vt:lpstr>
      <vt:lpstr>Slide 52</vt:lpstr>
      <vt:lpstr>Slide 53</vt:lpstr>
      <vt:lpstr>Slide 54</vt:lpstr>
      <vt:lpstr>Slide 55</vt:lpstr>
      <vt:lpstr>Slide 56</vt:lpstr>
      <vt:lpstr>Slide 57</vt:lpstr>
    </vt:vector>
  </TitlesOfParts>
  <Company>London Ambulance Service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Constantinou</dc:creator>
  <cp:lastModifiedBy>sophie norton</cp:lastModifiedBy>
  <cp:revision>130</cp:revision>
  <dcterms:created xsi:type="dcterms:W3CDTF">2007-03-16T18:44:37Z</dcterms:created>
  <dcterms:modified xsi:type="dcterms:W3CDTF">2011-03-08T10:59:52Z</dcterms:modified>
</cp:coreProperties>
</file>