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63" r:id="rId3"/>
    <p:sldId id="257" r:id="rId4"/>
    <p:sldId id="258" r:id="rId5"/>
    <p:sldId id="259" r:id="rId6"/>
    <p:sldId id="278" r:id="rId7"/>
    <p:sldId id="279" r:id="rId8"/>
    <p:sldId id="260" r:id="rId9"/>
    <p:sldId id="280" r:id="rId10"/>
    <p:sldId id="281" r:id="rId11"/>
    <p:sldId id="282" r:id="rId12"/>
    <p:sldId id="283" r:id="rId13"/>
    <p:sldId id="276" r:id="rId14"/>
    <p:sldId id="284" r:id="rId15"/>
    <p:sldId id="264" r:id="rId16"/>
    <p:sldId id="265" r:id="rId17"/>
    <p:sldId id="286" r:id="rId18"/>
    <p:sldId id="271" r:id="rId19"/>
    <p:sldId id="269" r:id="rId20"/>
    <p:sldId id="268" r:id="rId21"/>
    <p:sldId id="262" r:id="rId22"/>
    <p:sldId id="270" r:id="rId23"/>
    <p:sldId id="273" r:id="rId24"/>
    <p:sldId id="275" r:id="rId25"/>
    <p:sldId id="274" r:id="rId26"/>
    <p:sldId id="288" r:id="rId27"/>
    <p:sldId id="266" r:id="rId28"/>
    <p:sldId id="267" r:id="rId29"/>
    <p:sldId id="27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3" d="100"/>
          <a:sy n="73" d="100"/>
        </p:scale>
        <p:origin x="-107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GB"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bwMode="white"/>
        <p:txBody>
          <a:bodyPr/>
          <a:lstStyle/>
          <a:p>
            <a:fld id="{DB32461A-250E-4A29-9E9B-599CA3838FA1}" type="datetime1">
              <a:rPr lang="en-US" smtClean="0"/>
              <a:pPr/>
              <a:t>08/12/15</a:t>
            </a:fld>
            <a:endParaRPr lang="en-US" dirty="0"/>
          </a:p>
        </p:txBody>
      </p:sp>
      <p:sp>
        <p:nvSpPr>
          <p:cNvPr id="5" name="Footer Placeholder 4"/>
          <p:cNvSpPr>
            <a:spLocks noGrp="1"/>
          </p:cNvSpPr>
          <p:nvPr>
            <p:ph type="ftr" sz="quarter" idx="11"/>
          </p:nvPr>
        </p:nvSpPr>
        <p:spPr bwMode="white"/>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8C81099-48EC-46A3-9530-F58EB96AF77C}" type="datetime1">
              <a:rPr lang="en-US" smtClean="0"/>
              <a:pPr/>
              <a:t>08/12/15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FF697E24-FFB9-4C73-8C6D-E02A7AD33DB8}" type="datetime1">
              <a:rPr lang="en-US" smtClean="0"/>
              <a:pPr/>
              <a:t>08/12/15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DF1AD66C-382E-48AD-8F4C-E87C4D4A8B28}" type="datetime1">
              <a:rPr lang="en-US" smtClean="0"/>
              <a:pPr/>
              <a:t>08/12/15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6F4ADA4-35DF-4BD1-8C53-4246F035229A}" type="datetime1">
              <a:rPr lang="en-US" smtClean="0"/>
              <a:pPr/>
              <a:t>08/12/15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GB"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2" name="Title 1"/>
          <p:cNvSpPr>
            <a:spLocks noGrp="1"/>
          </p:cNvSpPr>
          <p:nvPr>
            <p:ph type="title"/>
          </p:nvPr>
        </p:nvSpPr>
        <p:spPr/>
        <p:txBody>
          <a:bodyPr/>
          <a:lstStyle/>
          <a:p>
            <a:r>
              <a:rPr lang="en-GB" smtClean="0"/>
              <a:t>Click to edit Master title style</a:t>
            </a:r>
            <a:endParaRPr lang="en-US"/>
          </a:p>
        </p:txBody>
      </p:sp>
      <p:sp>
        <p:nvSpPr>
          <p:cNvPr id="5" name="Date Placeholder 4"/>
          <p:cNvSpPr>
            <a:spLocks noGrp="1"/>
          </p:cNvSpPr>
          <p:nvPr>
            <p:ph type="dt" sz="half" idx="10"/>
          </p:nvPr>
        </p:nvSpPr>
        <p:spPr/>
        <p:txBody>
          <a:bodyPr/>
          <a:lstStyle/>
          <a:p>
            <a:fld id="{659F63ED-02B1-490A-8EAD-E0CB136D5388}" type="datetime1">
              <a:rPr lang="en-US" smtClean="0"/>
              <a:pPr/>
              <a:t>08/12/15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
        <p:nvSpPr>
          <p:cNvPr id="12" name="Content Placeholder 11"/>
          <p:cNvSpPr>
            <a:spLocks noGrp="1"/>
          </p:cNvSpPr>
          <p:nvPr>
            <p:ph sz="quarter" idx="14"/>
          </p:nvPr>
        </p:nvSpPr>
        <p:spPr>
          <a:xfrm>
            <a:off x="4648200" y="2438400"/>
            <a:ext cx="3124200" cy="3124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7" name="Date Placeholder 6"/>
          <p:cNvSpPr>
            <a:spLocks noGrp="1"/>
          </p:cNvSpPr>
          <p:nvPr>
            <p:ph type="dt" sz="half" idx="10"/>
          </p:nvPr>
        </p:nvSpPr>
        <p:spPr/>
        <p:txBody>
          <a:bodyPr/>
          <a:lstStyle/>
          <a:p>
            <a:fld id="{6F771BB6-685D-4518-8FAD-1882B9671546}" type="datetime1">
              <a:rPr lang="en-US" smtClean="0"/>
              <a:pPr/>
              <a:t>08/12/15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65FFBFE-5C08-4E0E-AF38-FB925F0B4D71}" type="datetime1">
              <a:rPr lang="en-US" smtClean="0"/>
              <a:pPr/>
              <a:t>08/12/15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823242C-D747-4ADD-80D8-99421268E3A8}" type="datetime1">
              <a:rPr lang="en-US" smtClean="0"/>
              <a:pPr/>
              <a:t>08/12/15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GB"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6E82007-CDD1-4BCF-B9F4-9D458EFEEFE1}" type="datetime1">
              <a:rPr lang="en-US" smtClean="0"/>
              <a:pPr/>
              <a:t>08/12/15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
        <p:nvSpPr>
          <p:cNvPr id="9" name="Content Placeholder 8"/>
          <p:cNvSpPr>
            <a:spLocks noGrp="1"/>
          </p:cNvSpPr>
          <p:nvPr>
            <p:ph sz="quarter" idx="13"/>
          </p:nvPr>
        </p:nvSpPr>
        <p:spPr>
          <a:xfrm>
            <a:off x="1371600" y="1676400"/>
            <a:ext cx="3276600" cy="3505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GB"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08/12/15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3823242C-D747-4ADD-80D8-99421268E3A8}" type="datetime1">
              <a:rPr lang="en-US" smtClean="0"/>
              <a:pPr/>
              <a:t>08/12/15</a:t>
            </a:fld>
            <a:endParaRPr lang="en-US" dirty="0"/>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CF40B41D-FD10-4A38-B39B-626510BD49B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19th-century taming of the </a:t>
            </a:r>
            <a:r>
              <a:rPr lang="en-US" dirty="0" err="1" smtClean="0"/>
              <a:t>christmas</a:t>
            </a:r>
            <a:r>
              <a:rPr lang="en-US" dirty="0" smtClean="0"/>
              <a:t> carol</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Jeremy Summerly 8 December 2015</a:t>
            </a:r>
          </a:p>
          <a:p>
            <a:r>
              <a:rPr lang="en-US" dirty="0" smtClean="0"/>
              <a:t>Gresham College EC1N 2HH</a:t>
            </a:r>
            <a:endParaRPr lang="en-US" dirty="0"/>
          </a:p>
        </p:txBody>
      </p:sp>
    </p:spTree>
    <p:extLst>
      <p:ext uri="{BB962C8B-B14F-4D97-AF65-F5344CB8AC3E}">
        <p14:creationId xmlns:p14="http://schemas.microsoft.com/office/powerpoint/2010/main" val="22920208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07 at 20.02.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183" y="1452172"/>
            <a:ext cx="7045555" cy="3976000"/>
          </a:xfrm>
          <a:prstGeom prst="rect">
            <a:avLst/>
          </a:prstGeom>
        </p:spPr>
      </p:pic>
    </p:spTree>
    <p:extLst>
      <p:ext uri="{BB962C8B-B14F-4D97-AF65-F5344CB8AC3E}">
        <p14:creationId xmlns:p14="http://schemas.microsoft.com/office/powerpoint/2010/main" val="25975247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07 at 20.10.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10507" cy="6858000"/>
          </a:xfrm>
          <a:prstGeom prst="rect">
            <a:avLst/>
          </a:prstGeom>
        </p:spPr>
      </p:pic>
      <p:pic>
        <p:nvPicPr>
          <p:cNvPr id="3" name="Picture 2" descr="Screen Shot 2015-12-07 at 20.11.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838" y="0"/>
            <a:ext cx="4710165" cy="6858000"/>
          </a:xfrm>
          <a:prstGeom prst="rect">
            <a:avLst/>
          </a:prstGeom>
        </p:spPr>
      </p:pic>
    </p:spTree>
    <p:extLst>
      <p:ext uri="{BB962C8B-B14F-4D97-AF65-F5344CB8AC3E}">
        <p14:creationId xmlns:p14="http://schemas.microsoft.com/office/powerpoint/2010/main" val="22413240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07 at 20.18.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206" y="1100716"/>
            <a:ext cx="3308348" cy="4604862"/>
          </a:xfrm>
          <a:prstGeom prst="rect">
            <a:avLst/>
          </a:prstGeom>
        </p:spPr>
      </p:pic>
    </p:spTree>
    <p:extLst>
      <p:ext uri="{BB962C8B-B14F-4D97-AF65-F5344CB8AC3E}">
        <p14:creationId xmlns:p14="http://schemas.microsoft.com/office/powerpoint/2010/main" val="24033694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3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4513" y="1095889"/>
            <a:ext cx="2959469" cy="3207438"/>
          </a:xfrm>
          <a:prstGeom prst="rect">
            <a:avLst/>
          </a:prstGeom>
        </p:spPr>
      </p:pic>
      <p:pic>
        <p:nvPicPr>
          <p:cNvPr id="3" name="Picture 2" descr="IMG_18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582" y="4274832"/>
            <a:ext cx="2988482" cy="1418952"/>
          </a:xfrm>
          <a:prstGeom prst="rect">
            <a:avLst/>
          </a:prstGeom>
        </p:spPr>
      </p:pic>
    </p:spTree>
    <p:extLst>
      <p:ext uri="{BB962C8B-B14F-4D97-AF65-F5344CB8AC3E}">
        <p14:creationId xmlns:p14="http://schemas.microsoft.com/office/powerpoint/2010/main" val="34295316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47585"/>
            <a:ext cx="6400800" cy="685800"/>
          </a:xfrm>
        </p:spPr>
        <p:txBody>
          <a:bodyPr>
            <a:normAutofit fontScale="90000"/>
          </a:bodyPr>
          <a:lstStyle/>
          <a:p>
            <a:r>
              <a:rPr lang="en-US" dirty="0" smtClean="0"/>
              <a:t>New Oxford book of carols (</a:t>
            </a:r>
            <a:r>
              <a:rPr lang="en-US" dirty="0" err="1" smtClean="0"/>
              <a:t>hugh</a:t>
            </a:r>
            <a:r>
              <a:rPr lang="en-US" dirty="0" smtClean="0"/>
              <a:t> </a:t>
            </a:r>
            <a:r>
              <a:rPr lang="en-US" dirty="0" err="1" smtClean="0"/>
              <a:t>Keyte</a:t>
            </a:r>
            <a:r>
              <a:rPr lang="en-US" dirty="0" smtClean="0"/>
              <a:t>)</a:t>
            </a:r>
            <a:endParaRPr lang="en-US" dirty="0"/>
          </a:p>
        </p:txBody>
      </p:sp>
      <p:sp>
        <p:nvSpPr>
          <p:cNvPr id="4" name="Rectangle 3"/>
          <p:cNvSpPr/>
          <p:nvPr/>
        </p:nvSpPr>
        <p:spPr>
          <a:xfrm>
            <a:off x="1078577" y="2539066"/>
            <a:ext cx="7097744" cy="3170099"/>
          </a:xfrm>
          <a:prstGeom prst="rect">
            <a:avLst/>
          </a:prstGeom>
        </p:spPr>
        <p:txBody>
          <a:bodyPr wrap="square">
            <a:spAutoFit/>
          </a:bodyPr>
          <a:lstStyle/>
          <a:p>
            <a:pPr algn="ctr"/>
            <a:r>
              <a:rPr lang="en-GB" sz="2000" dirty="0"/>
              <a:t>The eighteen tunes are amateurishly lithographed, with major omissions and mistakes, and the musical transcriptions themselves are mostly on a low level: some are </a:t>
            </a:r>
            <a:r>
              <a:rPr lang="en-GB" sz="2000" dirty="0" err="1"/>
              <a:t>misbarred</a:t>
            </a:r>
            <a:r>
              <a:rPr lang="en-GB" sz="2000" dirty="0"/>
              <a:t>; several seem to be fumbling transcriptions from performance, with a peculiar style of </a:t>
            </a:r>
            <a:r>
              <a:rPr lang="en-GB" sz="2000" dirty="0" err="1"/>
              <a:t>chordal</a:t>
            </a:r>
            <a:r>
              <a:rPr lang="en-GB" sz="2000" dirty="0"/>
              <a:t> ‘vamping’ in the bass stave which indicates the harmonies without giving the parts. Such basses as are given are shapeless and repetitive, and cannot bear comparison with the coherent and independent basses in Gilbert’s book; moreover, someone seems to have tried to bring them into conformity with the rules of classical harmony.</a:t>
            </a:r>
          </a:p>
        </p:txBody>
      </p:sp>
    </p:spTree>
    <p:extLst>
      <p:ext uri="{BB962C8B-B14F-4D97-AF65-F5344CB8AC3E}">
        <p14:creationId xmlns:p14="http://schemas.microsoft.com/office/powerpoint/2010/main" val="26121184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703.jpg"/>
          <p:cNvPicPr>
            <a:picLocks noChangeAspect="1"/>
          </p:cNvPicPr>
          <p:nvPr/>
        </p:nvPicPr>
        <p:blipFill rotWithShape="1">
          <a:blip r:embed="rId2" cstate="print">
            <a:extLst>
              <a:ext uri="{28A0092B-C50C-407E-A947-70E740481C1C}">
                <a14:useLocalDpi xmlns:a14="http://schemas.microsoft.com/office/drawing/2010/main" val="0"/>
              </a:ext>
            </a:extLst>
          </a:blip>
          <a:srcRect l="2663" t="3805" r="2212" b="11731"/>
          <a:stretch/>
        </p:blipFill>
        <p:spPr>
          <a:xfrm>
            <a:off x="0" y="17395"/>
            <a:ext cx="9144000" cy="6858000"/>
          </a:xfrm>
          <a:prstGeom prst="rect">
            <a:avLst/>
          </a:prstGeom>
        </p:spPr>
      </p:pic>
    </p:spTree>
    <p:extLst>
      <p:ext uri="{BB962C8B-B14F-4D97-AF65-F5344CB8AC3E}">
        <p14:creationId xmlns:p14="http://schemas.microsoft.com/office/powerpoint/2010/main" val="27451929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9956" y="1182864"/>
            <a:ext cx="4517638" cy="4453134"/>
          </a:xfrm>
          <a:prstGeom prst="rect">
            <a:avLst/>
          </a:prstGeom>
        </p:spPr>
      </p:pic>
    </p:spTree>
    <p:extLst>
      <p:ext uri="{BB962C8B-B14F-4D97-AF65-F5344CB8AC3E}">
        <p14:creationId xmlns:p14="http://schemas.microsoft.com/office/powerpoint/2010/main" val="32072668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1215036" y="2692706"/>
            <a:ext cx="3125788" cy="451338"/>
          </a:xfrm>
        </p:spPr>
        <p:txBody>
          <a:bodyPr>
            <a:noAutofit/>
          </a:bodyPr>
          <a:lstStyle/>
          <a:p>
            <a:r>
              <a:rPr lang="en-US" sz="2000" dirty="0" smtClean="0"/>
              <a:t>1861</a:t>
            </a:r>
            <a:endParaRPr lang="en-US" sz="2000" dirty="0"/>
          </a:p>
        </p:txBody>
      </p:sp>
      <p:sp>
        <p:nvSpPr>
          <p:cNvPr id="4" name="Text Placeholder 3"/>
          <p:cNvSpPr>
            <a:spLocks noGrp="1"/>
          </p:cNvSpPr>
          <p:nvPr>
            <p:ph type="body" sz="quarter" idx="3"/>
          </p:nvPr>
        </p:nvSpPr>
        <p:spPr>
          <a:xfrm>
            <a:off x="4645036" y="2711276"/>
            <a:ext cx="3127375" cy="448056"/>
          </a:xfrm>
        </p:spPr>
        <p:txBody>
          <a:bodyPr>
            <a:noAutofit/>
          </a:bodyPr>
          <a:lstStyle/>
          <a:p>
            <a:r>
              <a:rPr lang="en-US" sz="2000" dirty="0" smtClean="0"/>
              <a:t>1867 &amp; 1871</a:t>
            </a:r>
            <a:endParaRPr lang="en-US" sz="2000" dirty="0"/>
          </a:p>
        </p:txBody>
      </p:sp>
      <p:sp>
        <p:nvSpPr>
          <p:cNvPr id="5" name="Content Placeholder 4"/>
          <p:cNvSpPr>
            <a:spLocks noGrp="1"/>
          </p:cNvSpPr>
          <p:nvPr>
            <p:ph sz="quarter" idx="13"/>
          </p:nvPr>
        </p:nvSpPr>
        <p:spPr>
          <a:xfrm>
            <a:off x="1232432" y="3254275"/>
            <a:ext cx="3124200" cy="2743200"/>
          </a:xfrm>
        </p:spPr>
        <p:txBody>
          <a:bodyPr>
            <a:normAutofit/>
          </a:bodyPr>
          <a:lstStyle/>
          <a:p>
            <a:r>
              <a:rPr lang="en-US" sz="2000" dirty="0" smtClean="0"/>
              <a:t>Hymns Ancient &amp; Modern</a:t>
            </a:r>
          </a:p>
          <a:p>
            <a:r>
              <a:rPr lang="en-US" sz="2000" dirty="0" smtClean="0"/>
              <a:t>Edited William. H. Monk of King’s College, London</a:t>
            </a:r>
          </a:p>
        </p:txBody>
      </p:sp>
      <p:sp>
        <p:nvSpPr>
          <p:cNvPr id="6" name="Content Placeholder 5"/>
          <p:cNvSpPr>
            <a:spLocks noGrp="1"/>
          </p:cNvSpPr>
          <p:nvPr>
            <p:ph sz="quarter" idx="14"/>
          </p:nvPr>
        </p:nvSpPr>
        <p:spPr>
          <a:xfrm>
            <a:off x="4491634" y="3271670"/>
            <a:ext cx="3789067" cy="2743200"/>
          </a:xfrm>
        </p:spPr>
        <p:txBody>
          <a:bodyPr>
            <a:noAutofit/>
          </a:bodyPr>
          <a:lstStyle/>
          <a:p>
            <a:r>
              <a:rPr lang="en-US" sz="2000" dirty="0" smtClean="0"/>
              <a:t>Christmas Carols, Old &amp; New</a:t>
            </a:r>
          </a:p>
          <a:p>
            <a:r>
              <a:rPr lang="en-US" sz="2000" dirty="0" smtClean="0"/>
              <a:t>Edited Rev. Harry </a:t>
            </a:r>
            <a:r>
              <a:rPr lang="en-US" sz="2000" dirty="0" err="1" smtClean="0"/>
              <a:t>Bramley</a:t>
            </a:r>
            <a:r>
              <a:rPr lang="en-US" sz="2000" dirty="0" smtClean="0"/>
              <a:t> 	and </a:t>
            </a:r>
            <a:r>
              <a:rPr lang="en-US" sz="2000" dirty="0" err="1" smtClean="0"/>
              <a:t>Dr</a:t>
            </a:r>
            <a:r>
              <a:rPr lang="en-US" sz="2000" dirty="0" smtClean="0"/>
              <a:t> John </a:t>
            </a:r>
            <a:r>
              <a:rPr lang="en-US" sz="2000" dirty="0" err="1" smtClean="0"/>
              <a:t>Stainer</a:t>
            </a:r>
            <a:r>
              <a:rPr lang="en-US" sz="2000" dirty="0" smtClean="0"/>
              <a:t>                  of </a:t>
            </a:r>
            <a:r>
              <a:rPr lang="en-US" sz="2000" dirty="0" err="1" smtClean="0"/>
              <a:t>Magdalen</a:t>
            </a:r>
            <a:r>
              <a:rPr lang="en-US" sz="2000" dirty="0" smtClean="0"/>
              <a:t> College, Oxford</a:t>
            </a:r>
            <a:endParaRPr lang="en-US" sz="2000" dirty="0"/>
          </a:p>
        </p:txBody>
      </p:sp>
    </p:spTree>
    <p:extLst>
      <p:ext uri="{BB962C8B-B14F-4D97-AF65-F5344CB8AC3E}">
        <p14:creationId xmlns:p14="http://schemas.microsoft.com/office/powerpoint/2010/main" val="7755144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50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512" y="1092171"/>
            <a:ext cx="4088080" cy="4617759"/>
          </a:xfrm>
          <a:prstGeom prst="rect">
            <a:avLst/>
          </a:prstGeom>
        </p:spPr>
      </p:pic>
    </p:spTree>
    <p:extLst>
      <p:ext uri="{BB962C8B-B14F-4D97-AF65-F5344CB8AC3E}">
        <p14:creationId xmlns:p14="http://schemas.microsoft.com/office/powerpoint/2010/main" val="12674233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85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1231" y="1121306"/>
            <a:ext cx="3670657" cy="4530840"/>
          </a:xfrm>
          <a:prstGeom prst="rect">
            <a:avLst/>
          </a:prstGeom>
        </p:spPr>
      </p:pic>
    </p:spTree>
    <p:extLst>
      <p:ext uri="{BB962C8B-B14F-4D97-AF65-F5344CB8AC3E}">
        <p14:creationId xmlns:p14="http://schemas.microsoft.com/office/powerpoint/2010/main" val="42139549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3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3016" y="1200259"/>
            <a:ext cx="3427092" cy="4418344"/>
          </a:xfrm>
          <a:prstGeom prst="rect">
            <a:avLst/>
          </a:prstGeom>
        </p:spPr>
      </p:pic>
    </p:spTree>
    <p:extLst>
      <p:ext uri="{BB962C8B-B14F-4D97-AF65-F5344CB8AC3E}">
        <p14:creationId xmlns:p14="http://schemas.microsoft.com/office/powerpoint/2010/main" val="7509422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5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621" y="1148072"/>
            <a:ext cx="4790932" cy="4469876"/>
          </a:xfrm>
          <a:prstGeom prst="rect">
            <a:avLst/>
          </a:prstGeom>
        </p:spPr>
      </p:pic>
    </p:spTree>
    <p:extLst>
      <p:ext uri="{BB962C8B-B14F-4D97-AF65-F5344CB8AC3E}">
        <p14:creationId xmlns:p14="http://schemas.microsoft.com/office/powerpoint/2010/main" val="33437965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6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1" y="0"/>
            <a:ext cx="4795460" cy="6858000"/>
          </a:xfrm>
          <a:prstGeom prst="rect">
            <a:avLst/>
          </a:prstGeom>
        </p:spPr>
      </p:pic>
      <p:pic>
        <p:nvPicPr>
          <p:cNvPr id="3" name="Picture 2" descr="IMG_046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4019" y="-17396"/>
            <a:ext cx="4359981" cy="6875396"/>
          </a:xfrm>
          <a:prstGeom prst="rect">
            <a:avLst/>
          </a:prstGeom>
        </p:spPr>
      </p:pic>
    </p:spTree>
    <p:extLst>
      <p:ext uri="{BB962C8B-B14F-4D97-AF65-F5344CB8AC3E}">
        <p14:creationId xmlns:p14="http://schemas.microsoft.com/office/powerpoint/2010/main" val="13412962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6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835" y="1182862"/>
            <a:ext cx="5022514" cy="4471097"/>
          </a:xfrm>
          <a:prstGeom prst="rect">
            <a:avLst/>
          </a:prstGeom>
        </p:spPr>
      </p:pic>
    </p:spTree>
    <p:extLst>
      <p:ext uri="{BB962C8B-B14F-4D97-AF65-F5344CB8AC3E}">
        <p14:creationId xmlns:p14="http://schemas.microsoft.com/office/powerpoint/2010/main" val="21960986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4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5190" y="1220212"/>
            <a:ext cx="3305322" cy="4371555"/>
          </a:xfrm>
          <a:prstGeom prst="rect">
            <a:avLst/>
          </a:prstGeom>
        </p:spPr>
      </p:pic>
    </p:spTree>
    <p:extLst>
      <p:ext uri="{BB962C8B-B14F-4D97-AF65-F5344CB8AC3E}">
        <p14:creationId xmlns:p14="http://schemas.microsoft.com/office/powerpoint/2010/main" val="18124533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9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38"/>
            <a:ext cx="9143999" cy="6847761"/>
          </a:xfrm>
          <a:prstGeom prst="rect">
            <a:avLst/>
          </a:prstGeom>
        </p:spPr>
      </p:pic>
    </p:spTree>
    <p:extLst>
      <p:ext uri="{BB962C8B-B14F-4D97-AF65-F5344CB8AC3E}">
        <p14:creationId xmlns:p14="http://schemas.microsoft.com/office/powerpoint/2010/main" val="34913310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4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011"/>
            <a:ext cx="9322606" cy="11069974"/>
          </a:xfrm>
          <a:prstGeom prst="rect">
            <a:avLst/>
          </a:prstGeom>
        </p:spPr>
      </p:pic>
    </p:spTree>
    <p:extLst>
      <p:ext uri="{BB962C8B-B14F-4D97-AF65-F5344CB8AC3E}">
        <p14:creationId xmlns:p14="http://schemas.microsoft.com/office/powerpoint/2010/main" val="7258810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4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1543" y="1151706"/>
            <a:ext cx="4610056" cy="4518550"/>
          </a:xfrm>
          <a:prstGeom prst="rect">
            <a:avLst/>
          </a:prstGeom>
        </p:spPr>
      </p:pic>
    </p:spTree>
    <p:extLst>
      <p:ext uri="{BB962C8B-B14F-4D97-AF65-F5344CB8AC3E}">
        <p14:creationId xmlns:p14="http://schemas.microsoft.com/office/powerpoint/2010/main" val="18978332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Henry </a:t>
            </a:r>
            <a:r>
              <a:rPr lang="en-US" dirty="0" err="1" smtClean="0"/>
              <a:t>Gauntlett</a:t>
            </a:r>
            <a:r>
              <a:rPr lang="en-US" dirty="0" smtClean="0"/>
              <a:t> 1849</a:t>
            </a:r>
            <a:endParaRPr lang="en-US" dirty="0"/>
          </a:p>
        </p:txBody>
      </p:sp>
      <p:pic>
        <p:nvPicPr>
          <p:cNvPr id="4" name="Content Placeholder 3" descr="IMG_0320.jpg"/>
          <p:cNvPicPr>
            <a:picLocks noGrp="1" noChangeAspect="1"/>
          </p:cNvPicPr>
          <p:nvPr>
            <p:ph idx="1"/>
          </p:nvPr>
        </p:nvPicPr>
        <p:blipFill>
          <a:blip r:embed="rId2">
            <a:extLst>
              <a:ext uri="{28A0092B-C50C-407E-A947-70E740481C1C}">
                <a14:useLocalDpi xmlns:a14="http://schemas.microsoft.com/office/drawing/2010/main" val="0"/>
              </a:ext>
            </a:extLst>
          </a:blip>
          <a:srcRect l="-13298" r="-13298"/>
          <a:stretch>
            <a:fillRect/>
          </a:stretch>
        </p:blipFill>
        <p:spPr>
          <a:xfrm>
            <a:off x="2939992" y="2017829"/>
            <a:ext cx="3200943" cy="3625130"/>
          </a:xfrm>
        </p:spPr>
      </p:pic>
    </p:spTree>
    <p:extLst>
      <p:ext uri="{BB962C8B-B14F-4D97-AF65-F5344CB8AC3E}">
        <p14:creationId xmlns:p14="http://schemas.microsoft.com/office/powerpoint/2010/main" val="15086527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79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576" y="1513956"/>
            <a:ext cx="6941176" cy="3115376"/>
          </a:xfrm>
          <a:prstGeom prst="rect">
            <a:avLst/>
          </a:prstGeom>
        </p:spPr>
      </p:pic>
    </p:spTree>
    <p:extLst>
      <p:ext uri="{BB962C8B-B14F-4D97-AF65-F5344CB8AC3E}">
        <p14:creationId xmlns:p14="http://schemas.microsoft.com/office/powerpoint/2010/main" val="1373877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4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762" y="459381"/>
            <a:ext cx="6926929" cy="5559305"/>
          </a:xfrm>
          <a:prstGeom prst="rect">
            <a:avLst/>
          </a:prstGeom>
        </p:spPr>
      </p:pic>
    </p:spTree>
    <p:extLst>
      <p:ext uri="{BB962C8B-B14F-4D97-AF65-F5344CB8AC3E}">
        <p14:creationId xmlns:p14="http://schemas.microsoft.com/office/powerpoint/2010/main" val="38126125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DAVIES GIDDY M.A.</a:t>
            </a:r>
            <a:endParaRPr lang="en-US" dirty="0"/>
          </a:p>
        </p:txBody>
      </p:sp>
      <p:pic>
        <p:nvPicPr>
          <p:cNvPr id="11" name="Content Placeholder 10" descr="Gilbert.jpg"/>
          <p:cNvPicPr>
            <a:picLocks noGrp="1" noChangeAspect="1"/>
          </p:cNvPicPr>
          <p:nvPr>
            <p:ph idx="1"/>
          </p:nvPr>
        </p:nvPicPr>
        <p:blipFill>
          <a:blip r:embed="rId2">
            <a:extLst>
              <a:ext uri="{28A0092B-C50C-407E-A947-70E740481C1C}">
                <a14:useLocalDpi xmlns:a14="http://schemas.microsoft.com/office/drawing/2010/main" val="0"/>
              </a:ext>
            </a:extLst>
          </a:blip>
          <a:srcRect l="-76268" r="-76268"/>
          <a:stretch>
            <a:fillRect/>
          </a:stretch>
        </p:blipFill>
        <p:spPr>
          <a:xfrm>
            <a:off x="1102925" y="2340692"/>
            <a:ext cx="6987000" cy="3327143"/>
          </a:xfrm>
        </p:spPr>
      </p:pic>
    </p:spTree>
    <p:extLst>
      <p:ext uri="{BB962C8B-B14F-4D97-AF65-F5344CB8AC3E}">
        <p14:creationId xmlns:p14="http://schemas.microsoft.com/office/powerpoint/2010/main" val="29802769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DAVIES GILBERT M.P.</a:t>
            </a:r>
            <a:endParaRPr lang="en-US" dirty="0"/>
          </a:p>
        </p:txBody>
      </p:sp>
      <p:pic>
        <p:nvPicPr>
          <p:cNvPr id="11" name="Content Placeholder 10" descr="Gilbert.jpg"/>
          <p:cNvPicPr>
            <a:picLocks noGrp="1" noChangeAspect="1"/>
          </p:cNvPicPr>
          <p:nvPr>
            <p:ph idx="1"/>
          </p:nvPr>
        </p:nvPicPr>
        <p:blipFill>
          <a:blip r:embed="rId2">
            <a:extLst>
              <a:ext uri="{28A0092B-C50C-407E-A947-70E740481C1C}">
                <a14:useLocalDpi xmlns:a14="http://schemas.microsoft.com/office/drawing/2010/main" val="0"/>
              </a:ext>
            </a:extLst>
          </a:blip>
          <a:srcRect l="-76268" r="-76268"/>
          <a:stretch>
            <a:fillRect/>
          </a:stretch>
        </p:blipFill>
        <p:spPr>
          <a:xfrm>
            <a:off x="1102925" y="2340692"/>
            <a:ext cx="6987000" cy="3327143"/>
          </a:xfrm>
        </p:spPr>
      </p:pic>
    </p:spTree>
    <p:extLst>
      <p:ext uri="{BB962C8B-B14F-4D97-AF65-F5344CB8AC3E}">
        <p14:creationId xmlns:p14="http://schemas.microsoft.com/office/powerpoint/2010/main" val="22156260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DAVIES GILBERT P.R.S.</a:t>
            </a:r>
            <a:endParaRPr lang="en-US" dirty="0"/>
          </a:p>
        </p:txBody>
      </p:sp>
      <p:pic>
        <p:nvPicPr>
          <p:cNvPr id="11" name="Content Placeholder 10" descr="Gilbert.jpg"/>
          <p:cNvPicPr>
            <a:picLocks noGrp="1" noChangeAspect="1"/>
          </p:cNvPicPr>
          <p:nvPr>
            <p:ph idx="1"/>
          </p:nvPr>
        </p:nvPicPr>
        <p:blipFill>
          <a:blip r:embed="rId2">
            <a:extLst>
              <a:ext uri="{28A0092B-C50C-407E-A947-70E740481C1C}">
                <a14:useLocalDpi xmlns:a14="http://schemas.microsoft.com/office/drawing/2010/main" val="0"/>
              </a:ext>
            </a:extLst>
          </a:blip>
          <a:srcRect l="-76268" r="-76268"/>
          <a:stretch>
            <a:fillRect/>
          </a:stretch>
        </p:blipFill>
        <p:spPr>
          <a:xfrm>
            <a:off x="1102925" y="2340692"/>
            <a:ext cx="6987000" cy="3327143"/>
          </a:xfrm>
        </p:spPr>
      </p:pic>
    </p:spTree>
    <p:extLst>
      <p:ext uri="{BB962C8B-B14F-4D97-AF65-F5344CB8AC3E}">
        <p14:creationId xmlns:p14="http://schemas.microsoft.com/office/powerpoint/2010/main" val="38242520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07 at 18.25.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358" y="1100130"/>
            <a:ext cx="2861858" cy="4553263"/>
          </a:xfrm>
          <a:prstGeom prst="rect">
            <a:avLst/>
          </a:prstGeom>
        </p:spPr>
      </p:pic>
    </p:spTree>
    <p:extLst>
      <p:ext uri="{BB962C8B-B14F-4D97-AF65-F5344CB8AC3E}">
        <p14:creationId xmlns:p14="http://schemas.microsoft.com/office/powerpoint/2010/main" val="40197084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07 at 18.41.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233" y="1178582"/>
            <a:ext cx="6392963" cy="4353043"/>
          </a:xfrm>
          <a:prstGeom prst="rect">
            <a:avLst/>
          </a:prstGeom>
        </p:spPr>
      </p:pic>
    </p:spTree>
    <p:extLst>
      <p:ext uri="{BB962C8B-B14F-4D97-AF65-F5344CB8AC3E}">
        <p14:creationId xmlns:p14="http://schemas.microsoft.com/office/powerpoint/2010/main" val="4526587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6365" y="1095889"/>
            <a:ext cx="2967614" cy="4592467"/>
          </a:xfrm>
          <a:prstGeom prst="rect">
            <a:avLst/>
          </a:prstGeom>
        </p:spPr>
      </p:pic>
    </p:spTree>
    <p:extLst>
      <p:ext uri="{BB962C8B-B14F-4D97-AF65-F5344CB8AC3E}">
        <p14:creationId xmlns:p14="http://schemas.microsoft.com/office/powerpoint/2010/main" val="39236873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07 at 19.53.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89" y="0"/>
            <a:ext cx="4790596" cy="6858000"/>
          </a:xfrm>
          <a:prstGeom prst="rect">
            <a:avLst/>
          </a:prstGeom>
        </p:spPr>
      </p:pic>
      <p:pic>
        <p:nvPicPr>
          <p:cNvPr id="3" name="Picture 2" descr="Screen Shot 2015-12-07 at 19.53.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930" y="0"/>
            <a:ext cx="4812030" cy="6858000"/>
          </a:xfrm>
          <a:prstGeom prst="rect">
            <a:avLst/>
          </a:prstGeom>
        </p:spPr>
      </p:pic>
    </p:spTree>
    <p:extLst>
      <p:ext uri="{BB962C8B-B14F-4D97-AF65-F5344CB8AC3E}">
        <p14:creationId xmlns:p14="http://schemas.microsoft.com/office/powerpoint/2010/main" val="269608746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739</TotalTime>
  <Words>174</Words>
  <Application>Microsoft Macintosh PowerPoint</Application>
  <PresentationFormat>On-screen Show (4:3)</PresentationFormat>
  <Paragraphs>15</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Couture</vt:lpstr>
      <vt:lpstr>19th-century taming of the christmas carol</vt:lpstr>
      <vt:lpstr>PowerPoint Presentation</vt:lpstr>
      <vt:lpstr>DAVIES GIDDY M.A.</vt:lpstr>
      <vt:lpstr>DAVIES GILBERT M.P.</vt:lpstr>
      <vt:lpstr>DAVIES GILBERT P.R.S.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Oxford book of carols (hugh Keyte)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Henry Gauntlett 1849</vt:lpstr>
      <vt:lpstr>PowerPoint Presentation</vt:lpstr>
      <vt:lpstr>PowerPoint Presentation</vt:lpstr>
    </vt:vector>
  </TitlesOfParts>
  <Company>Oxford Camerata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19th-century Carol revival in cornwall</dc:title>
  <dc:creator>Jeremy Summerly</dc:creator>
  <cp:lastModifiedBy>Jeremy Summerly</cp:lastModifiedBy>
  <cp:revision>41</cp:revision>
  <dcterms:created xsi:type="dcterms:W3CDTF">2015-12-07T11:28:38Z</dcterms:created>
  <dcterms:modified xsi:type="dcterms:W3CDTF">2015-12-08T12:52:34Z</dcterms:modified>
</cp:coreProperties>
</file>