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Default Extension="tiff" ContentType="image/tiff"/>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Default Extension="wmf" ContentType="image/x-wmf"/>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2"/>
  </p:notesMasterIdLst>
  <p:handoutMasterIdLst>
    <p:handoutMasterId r:id="rId33"/>
  </p:handoutMasterIdLst>
  <p:sldIdLst>
    <p:sldId id="256" r:id="rId2"/>
    <p:sldId id="293" r:id="rId3"/>
    <p:sldId id="272" r:id="rId4"/>
    <p:sldId id="262" r:id="rId5"/>
    <p:sldId id="296" r:id="rId6"/>
    <p:sldId id="273" r:id="rId7"/>
    <p:sldId id="263" r:id="rId8"/>
    <p:sldId id="287" r:id="rId9"/>
    <p:sldId id="264" r:id="rId10"/>
    <p:sldId id="267" r:id="rId11"/>
    <p:sldId id="301" r:id="rId12"/>
    <p:sldId id="277" r:id="rId13"/>
    <p:sldId id="278" r:id="rId14"/>
    <p:sldId id="279" r:id="rId15"/>
    <p:sldId id="265" r:id="rId16"/>
    <p:sldId id="266" r:id="rId17"/>
    <p:sldId id="299" r:id="rId18"/>
    <p:sldId id="297" r:id="rId19"/>
    <p:sldId id="302" r:id="rId20"/>
    <p:sldId id="280" r:id="rId21"/>
    <p:sldId id="281" r:id="rId22"/>
    <p:sldId id="282" r:id="rId23"/>
    <p:sldId id="283" r:id="rId24"/>
    <p:sldId id="284" r:id="rId25"/>
    <p:sldId id="288" r:id="rId26"/>
    <p:sldId id="292" r:id="rId27"/>
    <p:sldId id="289" r:id="rId28"/>
    <p:sldId id="291" r:id="rId29"/>
    <p:sldId id="290" r:id="rId30"/>
    <p:sldId id="275"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91" autoAdjust="0"/>
    <p:restoredTop sz="94667" autoAdjust="0"/>
  </p:normalViewPr>
  <p:slideViewPr>
    <p:cSldViewPr snapToGrid="0" snapToObjects="1" showGuides="1">
      <p:cViewPr>
        <p:scale>
          <a:sx n="75" d="100"/>
          <a:sy n="75" d="100"/>
        </p:scale>
        <p:origin x="-1960" y="-272"/>
      </p:cViewPr>
      <p:guideLst>
        <p:guide orient="horz" pos="2160"/>
        <p:guide pos="2880"/>
      </p:guideLst>
    </p:cSldViewPr>
  </p:slideViewPr>
  <p:outlineViewPr>
    <p:cViewPr>
      <p:scale>
        <a:sx n="33" d="100"/>
        <a:sy n="33" d="100"/>
      </p:scale>
      <p:origin x="0" y="103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D6B458-1B26-6E45-AB6C-F2897AF127F1}" type="datetimeFigureOut">
              <a:rPr lang="en-US" smtClean="0"/>
              <a:pPr/>
              <a:t>2/8/16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0F5D14-6710-7446-B003-171C8004045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2BAFD5-5A1F-D248-A44E-D2466BD3BE95}" type="datetimeFigureOut">
              <a:rPr lang="en-US" smtClean="0"/>
              <a:pPr/>
              <a:t>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2B5020-1C12-F144-8692-E2F2027A3DD8}"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developments stay 90% complete until they are cancelled!</a:t>
            </a:r>
            <a:endParaRPr lang="en-US" dirty="0"/>
          </a:p>
        </p:txBody>
      </p:sp>
      <p:sp>
        <p:nvSpPr>
          <p:cNvPr id="4" name="Slide Number Placeholder 3"/>
          <p:cNvSpPr>
            <a:spLocks noGrp="1"/>
          </p:cNvSpPr>
          <p:nvPr>
            <p:ph type="sldNum" sz="quarter" idx="10"/>
          </p:nvPr>
        </p:nvSpPr>
        <p:spPr/>
        <p:txBody>
          <a:bodyPr/>
          <a:lstStyle/>
          <a:p>
            <a:fld id="{AD2B5020-1C12-F144-8692-E2F2027A3DD8}"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“There are two ways of constructing a software design: One way is to make it so simple that there are obviously no deficiencies, and the other way is to make it so complicated that there are no obvious deficiencies. The first method is far more difficult.”</a:t>
            </a:r>
            <a:r>
              <a:rPr lang="en-US" b="1" dirty="0" smtClean="0"/>
              <a:t> </a:t>
            </a:r>
            <a:r>
              <a:rPr lang="en-US" dirty="0" smtClean="0"/>
              <a:t>The price of reliability is the pursuit of the utmost simplicity. It is a price which the very rich find most hard to pay.</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endParaRPr lang="en-US" dirty="0"/>
          </a:p>
        </p:txBody>
      </p:sp>
      <p:sp>
        <p:nvSpPr>
          <p:cNvPr id="4" name="Slide Number Placeholder 3"/>
          <p:cNvSpPr>
            <a:spLocks noGrp="1"/>
          </p:cNvSpPr>
          <p:nvPr>
            <p:ph type="sldNum" sz="quarter" idx="10"/>
          </p:nvPr>
        </p:nvSpPr>
        <p:spPr/>
        <p:txBody>
          <a:bodyPr/>
          <a:lstStyle/>
          <a:p>
            <a:fld id="{AD2B5020-1C12-F144-8692-E2F2027A3DD8}"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595A614-8B7B-3547-8A9D-2C15197DA602}"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
        <p:nvSpPr>
          <p:cNvPr id="6" name="Slide Number Placeholder 5"/>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E688B24-4D6A-0F42-9E17-B57A020ED3C3}"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
        <p:nvSpPr>
          <p:cNvPr id="6" name="Slide Number Placeholder 5"/>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851176D-632F-5646-B255-F16CE8306E62}"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
        <p:nvSpPr>
          <p:cNvPr id="6" name="Slide Number Placeholder 5"/>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C41B799-46E9-5F41-8A7F-7D0630BFC178}"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
        <p:nvSpPr>
          <p:cNvPr id="6" name="Slide Number Placeholder 5"/>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A9095A0-65CA-9B46-8788-89D4D345AC25}" type="datetime1">
              <a:rPr lang="en-US" smtClean="0"/>
              <a:t>2/8/16</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
        <p:nvSpPr>
          <p:cNvPr id="6" name="Slide Number Placeholder 5"/>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C499329-C6E5-C043-9D5A-F13610D83DB4}" type="datetime1">
              <a:rPr lang="en-US" smtClean="0"/>
              <a:t>2/8/16</a:t>
            </a:fld>
            <a:endParaRPr lang="en-US"/>
          </a:p>
        </p:txBody>
      </p:sp>
      <p:sp>
        <p:nvSpPr>
          <p:cNvPr id="6" name="Footer Placeholder 5"/>
          <p:cNvSpPr>
            <a:spLocks noGrp="1"/>
          </p:cNvSpPr>
          <p:nvPr>
            <p:ph type="ftr" sz="quarter" idx="11"/>
          </p:nvPr>
        </p:nvSpPr>
        <p:spPr/>
        <p:txBody>
          <a:bodyPr/>
          <a:lstStyle/>
          <a:p>
            <a:r>
              <a:rPr lang="en-US" smtClean="0"/>
              <a:t>tweet #cyberliving visit www.cyberliving.uk</a:t>
            </a:r>
            <a:endParaRPr lang="en-US"/>
          </a:p>
        </p:txBody>
      </p:sp>
      <p:sp>
        <p:nvSpPr>
          <p:cNvPr id="7" name="Slide Number Placeholder 6"/>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4856C5F2-007D-0C4F-9089-8E37F34820A2}" type="datetime1">
              <a:rPr lang="en-US" smtClean="0"/>
              <a:t>2/8/16</a:t>
            </a:fld>
            <a:endParaRPr lang="en-US"/>
          </a:p>
        </p:txBody>
      </p:sp>
      <p:sp>
        <p:nvSpPr>
          <p:cNvPr id="8" name="Footer Placeholder 7"/>
          <p:cNvSpPr>
            <a:spLocks noGrp="1"/>
          </p:cNvSpPr>
          <p:nvPr>
            <p:ph type="ftr" sz="quarter" idx="11"/>
          </p:nvPr>
        </p:nvSpPr>
        <p:spPr/>
        <p:txBody>
          <a:bodyPr/>
          <a:lstStyle/>
          <a:p>
            <a:r>
              <a:rPr lang="en-US" smtClean="0"/>
              <a:t>tweet #cyberliving visit www.cyberliving.uk</a:t>
            </a:r>
            <a:endParaRPr lang="en-US"/>
          </a:p>
        </p:txBody>
      </p:sp>
      <p:sp>
        <p:nvSpPr>
          <p:cNvPr id="9" name="Slide Number Placeholder 8"/>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35BF9A57-CB89-024E-843C-F9CFFE63B825}" type="datetime1">
              <a:rPr lang="en-US" smtClean="0"/>
              <a:t>2/8/16</a:t>
            </a:fld>
            <a:endParaRPr lang="en-US"/>
          </a:p>
        </p:txBody>
      </p:sp>
      <p:sp>
        <p:nvSpPr>
          <p:cNvPr id="4" name="Footer Placeholder 3"/>
          <p:cNvSpPr>
            <a:spLocks noGrp="1"/>
          </p:cNvSpPr>
          <p:nvPr>
            <p:ph type="ftr" sz="quarter" idx="11"/>
          </p:nvPr>
        </p:nvSpPr>
        <p:spPr/>
        <p:txBody>
          <a:bodyPr/>
          <a:lstStyle/>
          <a:p>
            <a:r>
              <a:rPr lang="en-US" smtClean="0"/>
              <a:t>tweet #cyberliving visit www.cyberliving.uk</a:t>
            </a:r>
            <a:endParaRPr lang="en-US"/>
          </a:p>
        </p:txBody>
      </p:sp>
      <p:sp>
        <p:nvSpPr>
          <p:cNvPr id="5" name="Slide Number Placeholder 4"/>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5F8D2-3386-F343-804E-074404510241}" type="datetime1">
              <a:rPr lang="en-US" smtClean="0"/>
              <a:t>2/8/16</a:t>
            </a:fld>
            <a:endParaRPr lang="en-US"/>
          </a:p>
        </p:txBody>
      </p:sp>
      <p:sp>
        <p:nvSpPr>
          <p:cNvPr id="3" name="Footer Placeholder 2"/>
          <p:cNvSpPr>
            <a:spLocks noGrp="1"/>
          </p:cNvSpPr>
          <p:nvPr>
            <p:ph type="ftr" sz="quarter" idx="11"/>
          </p:nvPr>
        </p:nvSpPr>
        <p:spPr/>
        <p:txBody>
          <a:bodyPr/>
          <a:lstStyle/>
          <a:p>
            <a:r>
              <a:rPr lang="en-US" smtClean="0"/>
              <a:t>tweet #cyberliving visit www.cyberliving.uk</a:t>
            </a:r>
            <a:endParaRPr lang="en-US"/>
          </a:p>
        </p:txBody>
      </p:sp>
      <p:sp>
        <p:nvSpPr>
          <p:cNvPr id="4" name="Slide Number Placeholder 3"/>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801423E-D74E-AE48-A077-20110B79B39B}" type="datetime1">
              <a:rPr lang="en-US" smtClean="0"/>
              <a:t>2/8/16</a:t>
            </a:fld>
            <a:endParaRPr lang="en-US"/>
          </a:p>
        </p:txBody>
      </p:sp>
      <p:sp>
        <p:nvSpPr>
          <p:cNvPr id="6" name="Footer Placeholder 5"/>
          <p:cNvSpPr>
            <a:spLocks noGrp="1"/>
          </p:cNvSpPr>
          <p:nvPr>
            <p:ph type="ftr" sz="quarter" idx="11"/>
          </p:nvPr>
        </p:nvSpPr>
        <p:spPr/>
        <p:txBody>
          <a:bodyPr/>
          <a:lstStyle/>
          <a:p>
            <a:r>
              <a:rPr lang="en-US" smtClean="0"/>
              <a:t>tweet #cyberliving visit www.cyberliving.uk</a:t>
            </a:r>
            <a:endParaRPr lang="en-US"/>
          </a:p>
        </p:txBody>
      </p:sp>
      <p:sp>
        <p:nvSpPr>
          <p:cNvPr id="7" name="Slide Number Placeholder 6"/>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6AE5374-328A-9840-ACEA-DD1EE4F36E55}" type="datetime1">
              <a:rPr lang="en-US" smtClean="0"/>
              <a:t>2/8/16</a:t>
            </a:fld>
            <a:endParaRPr lang="en-US"/>
          </a:p>
        </p:txBody>
      </p:sp>
      <p:sp>
        <p:nvSpPr>
          <p:cNvPr id="6" name="Footer Placeholder 5"/>
          <p:cNvSpPr>
            <a:spLocks noGrp="1"/>
          </p:cNvSpPr>
          <p:nvPr>
            <p:ph type="ftr" sz="quarter" idx="11"/>
          </p:nvPr>
        </p:nvSpPr>
        <p:spPr/>
        <p:txBody>
          <a:bodyPr/>
          <a:lstStyle/>
          <a:p>
            <a:r>
              <a:rPr lang="en-US" smtClean="0"/>
              <a:t>tweet #cyberliving visit www.cyberliving.uk</a:t>
            </a:r>
            <a:endParaRPr lang="en-US"/>
          </a:p>
        </p:txBody>
      </p:sp>
      <p:sp>
        <p:nvSpPr>
          <p:cNvPr id="7" name="Slide Number Placeholder 6"/>
          <p:cNvSpPr>
            <a:spLocks noGrp="1"/>
          </p:cNvSpPr>
          <p:nvPr>
            <p:ph type="sldNum" sz="quarter" idx="12"/>
          </p:nvPr>
        </p:nvSpPr>
        <p:spPr/>
        <p:txBody>
          <a:bodyPr/>
          <a:lstStyle/>
          <a:p>
            <a:fld id="{E09B3A3A-C419-D249-85C0-92F6583FDED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D5880-DCB2-564D-B25B-B81B4FC2688A}" type="datetime1">
              <a:rPr lang="en-US" smtClean="0"/>
              <a:t>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tweet #</a:t>
            </a:r>
            <a:r>
              <a:rPr lang="en-US" dirty="0" err="1" smtClean="0"/>
              <a:t>cyberliving</a:t>
            </a:r>
            <a:r>
              <a:rPr lang="en-US" dirty="0" smtClean="0"/>
              <a:t> visit </a:t>
            </a:r>
            <a:r>
              <a:rPr lang="en-US" dirty="0" err="1" smtClean="0"/>
              <a:t>www.cyberliving.uk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B3A3A-C419-D249-85C0-92F6583FDEDA}" type="slidenum">
              <a:rPr lang="en-US" smtClean="0"/>
              <a:pPr/>
              <a:t>‹#›</a:t>
            </a:fld>
            <a:endParaRPr lang="en-US" dirty="0"/>
          </a:p>
        </p:txBody>
      </p:sp>
      <p:pic>
        <p:nvPicPr>
          <p:cNvPr id="7" name="Picture 6" descr="Gresham College Round.png"/>
          <p:cNvPicPr>
            <a:picLocks noChangeAspect="1"/>
          </p:cNvPicPr>
          <p:nvPr userDrawn="1"/>
        </p:nvPicPr>
        <p:blipFill>
          <a:blip r:embed="rId13"/>
          <a:stretch>
            <a:fillRect/>
          </a:stretch>
        </p:blipFill>
        <p:spPr>
          <a:xfrm>
            <a:off x="117226" y="6126163"/>
            <a:ext cx="679947" cy="6799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rgbClr val="0000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wmf"/><Relationship Id="rId3" Type="http://schemas.openxmlformats.org/officeDocument/2006/relationships/image" Target="../media/image9.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yberliving.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00FF"/>
                </a:solidFill>
              </a:rPr>
              <a:t>How Can Software Be So </a:t>
            </a:r>
            <a:r>
              <a:rPr lang="en-US" b="1" i="1" dirty="0" smtClean="0">
                <a:solidFill>
                  <a:srgbClr val="0000FF"/>
                </a:solidFill>
              </a:rPr>
              <a:t>Hard</a:t>
            </a:r>
            <a:r>
              <a:rPr lang="en-US" dirty="0" smtClean="0">
                <a:solidFill>
                  <a:srgbClr val="0000FF"/>
                </a:solidFill>
              </a:rPr>
              <a:t>?</a:t>
            </a:r>
            <a:endParaRPr lang="en-US" dirty="0">
              <a:solidFill>
                <a:srgbClr val="0000FF"/>
              </a:solidFill>
            </a:endParaRPr>
          </a:p>
        </p:txBody>
      </p:sp>
      <p:sp>
        <p:nvSpPr>
          <p:cNvPr id="3" name="Subtitle 2"/>
          <p:cNvSpPr>
            <a:spLocks noGrp="1"/>
          </p:cNvSpPr>
          <p:nvPr>
            <p:ph type="subTitle" idx="1"/>
          </p:nvPr>
        </p:nvSpPr>
        <p:spPr>
          <a:xfrm>
            <a:off x="685800" y="3886200"/>
            <a:ext cx="7772400" cy="1752600"/>
          </a:xfrm>
        </p:spPr>
        <p:txBody>
          <a:bodyPr/>
          <a:lstStyle/>
          <a:p>
            <a:r>
              <a:rPr lang="en-US" dirty="0" err="1" smtClean="0">
                <a:solidFill>
                  <a:schemeClr val="tx1"/>
                </a:solidFill>
              </a:rPr>
              <a:t>Martyn</a:t>
            </a:r>
            <a:r>
              <a:rPr lang="en-US" dirty="0" smtClean="0">
                <a:solidFill>
                  <a:schemeClr val="tx1"/>
                </a:solidFill>
              </a:rPr>
              <a:t> Thomas CBE </a:t>
            </a:r>
            <a:r>
              <a:rPr lang="en-US" dirty="0" err="1" smtClean="0">
                <a:solidFill>
                  <a:schemeClr val="tx1"/>
                </a:solidFill>
              </a:rPr>
              <a:t>FREng</a:t>
            </a:r>
            <a:endParaRPr lang="en-US" dirty="0" smtClean="0">
              <a:solidFill>
                <a:schemeClr val="tx1"/>
              </a:solidFill>
            </a:endParaRPr>
          </a:p>
          <a:p>
            <a:r>
              <a:rPr lang="en-US" dirty="0" smtClean="0">
                <a:solidFill>
                  <a:schemeClr val="tx1"/>
                </a:solidFill>
              </a:rPr>
              <a:t>Livery Company Professor of Information Technology</a:t>
            </a:r>
          </a:p>
          <a:p>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Requirements are complex</a:t>
            </a:r>
            <a:r>
              <a:rPr lang="en-US" dirty="0" smtClean="0"/>
              <a:t/>
            </a:r>
            <a:br>
              <a:rPr lang="en-US" dirty="0" smtClean="0"/>
            </a:br>
            <a:r>
              <a:rPr lang="en-US" sz="4444" dirty="0" smtClean="0"/>
              <a:t>– and they usually change</a:t>
            </a:r>
            <a:endParaRPr lang="en-US" dirty="0"/>
          </a:p>
        </p:txBody>
      </p:sp>
      <p:sp>
        <p:nvSpPr>
          <p:cNvPr id="4" name="Content Placeholder 3"/>
          <p:cNvSpPr>
            <a:spLocks noGrp="1"/>
          </p:cNvSpPr>
          <p:nvPr>
            <p:ph idx="1"/>
          </p:nvPr>
        </p:nvSpPr>
        <p:spPr>
          <a:xfrm>
            <a:off x="197931" y="1600200"/>
            <a:ext cx="8692470" cy="4756150"/>
          </a:xfrm>
        </p:spPr>
        <p:txBody>
          <a:bodyPr>
            <a:normAutofit/>
          </a:bodyPr>
          <a:lstStyle/>
          <a:p>
            <a:pPr marL="342900" lvl="1" indent="-342900">
              <a:buFont typeface="Arial"/>
              <a:buChar char="•"/>
            </a:pPr>
            <a:r>
              <a:rPr lang="en-US" sz="3200" dirty="0" smtClean="0"/>
              <a:t>Often, the “changes” are things that were overlooked or badly specified – </a:t>
            </a:r>
            <a:r>
              <a:rPr lang="en-US" sz="3200" b="1" dirty="0" smtClean="0"/>
              <a:t>not </a:t>
            </a:r>
            <a:r>
              <a:rPr lang="en-US" sz="3200" b="1" dirty="0" smtClean="0"/>
              <a:t>changes</a:t>
            </a:r>
          </a:p>
          <a:p>
            <a:pPr marL="742950" lvl="2" indent="-342900"/>
            <a:r>
              <a:rPr lang="en-US" sz="2400" dirty="0" smtClean="0"/>
              <a:t>Specifications </a:t>
            </a:r>
            <a:r>
              <a:rPr lang="en-US" sz="2400" dirty="0" smtClean="0"/>
              <a:t>are usually incomplete and ambiguous</a:t>
            </a:r>
          </a:p>
          <a:p>
            <a:endParaRPr lang="en-US" dirty="0" smtClean="0"/>
          </a:p>
          <a:p>
            <a:r>
              <a:rPr lang="en-US" dirty="0" smtClean="0"/>
              <a:t>This is a major reason for project delays</a:t>
            </a:r>
            <a:r>
              <a:rPr lang="en-US" dirty="0" smtClean="0"/>
              <a:t> (and </a:t>
            </a:r>
            <a:r>
              <a:rPr lang="en-US" dirty="0" smtClean="0"/>
              <a:t>for litigation</a:t>
            </a:r>
            <a:r>
              <a:rPr lang="en-US" dirty="0" smtClean="0"/>
              <a:t> when the </a:t>
            </a:r>
            <a:r>
              <a:rPr lang="en-US" dirty="0" smtClean="0"/>
              <a:t>client and supplier disagree about whether the “change” is </a:t>
            </a:r>
            <a:r>
              <a:rPr lang="en-US" dirty="0" smtClean="0"/>
              <a:t>chargeable).</a:t>
            </a:r>
            <a:endParaRPr lang="en-US" dirty="0" smtClean="0"/>
          </a:p>
        </p:txBody>
      </p:sp>
      <p:sp>
        <p:nvSpPr>
          <p:cNvPr id="3" name="Slide Number Placeholder 2"/>
          <p:cNvSpPr>
            <a:spLocks noGrp="1"/>
          </p:cNvSpPr>
          <p:nvPr>
            <p:ph type="sldNum" sz="quarter" idx="12"/>
          </p:nvPr>
        </p:nvSpPr>
        <p:spPr/>
        <p:txBody>
          <a:bodyPr/>
          <a:lstStyle/>
          <a:p>
            <a:fld id="{E09B3A3A-C419-D249-85C0-92F6583FDEDA}" type="slidenum">
              <a:rPr lang="en-US" smtClean="0"/>
              <a:pPr/>
              <a:t>10</a:t>
            </a:fld>
            <a:endParaRPr lang="en-US" dirty="0"/>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Autofit/>
          </a:bodyPr>
          <a:lstStyle/>
          <a:p>
            <a:r>
              <a:rPr lang="en-GB" sz="4000" dirty="0" smtClean="0"/>
              <a:t>Example: a customer </a:t>
            </a:r>
            <a:r>
              <a:rPr lang="en-GB" sz="4000" dirty="0"/>
              <a:t>information and billing system for a major utility</a:t>
            </a:r>
          </a:p>
        </p:txBody>
      </p:sp>
      <p:sp>
        <p:nvSpPr>
          <p:cNvPr id="18435" name="Rectangle 3"/>
          <p:cNvSpPr>
            <a:spLocks noGrp="1" noChangeArrowheads="1"/>
          </p:cNvSpPr>
          <p:nvPr>
            <p:ph type="body" idx="1"/>
          </p:nvPr>
        </p:nvSpPr>
        <p:spPr/>
        <p:txBody>
          <a:bodyPr>
            <a:normAutofit lnSpcReduction="10000"/>
          </a:bodyPr>
          <a:lstStyle/>
          <a:p>
            <a:pPr>
              <a:lnSpc>
                <a:spcPct val="90000"/>
              </a:lnSpc>
            </a:pPr>
            <a:r>
              <a:rPr lang="en-GB" sz="2400" dirty="0" smtClean="0"/>
              <a:t>Software package </a:t>
            </a:r>
            <a:r>
              <a:rPr lang="en-GB" sz="2400" dirty="0"/>
              <a:t>and supplier chosen on the basis of</a:t>
            </a:r>
            <a:r>
              <a:rPr lang="en-GB" sz="2400" dirty="0" smtClean="0"/>
              <a:t> a specification drawn up by consultants. Estimated </a:t>
            </a:r>
            <a:r>
              <a:rPr lang="en-GB" sz="2400" dirty="0"/>
              <a:t>15 months</a:t>
            </a:r>
          </a:p>
          <a:p>
            <a:pPr>
              <a:lnSpc>
                <a:spcPct val="90000"/>
              </a:lnSpc>
            </a:pPr>
            <a:r>
              <a:rPr lang="en-GB" sz="2400" dirty="0"/>
              <a:t>Detailed requirements analysis took a year</a:t>
            </a:r>
            <a:endParaRPr lang="en-GB" sz="2400" dirty="0" smtClean="0"/>
          </a:p>
          <a:p>
            <a:pPr lvl="1">
              <a:lnSpc>
                <a:spcPct val="90000"/>
              </a:lnSpc>
            </a:pPr>
            <a:r>
              <a:rPr lang="en-GB" sz="2000" dirty="0" smtClean="0"/>
              <a:t>Complex interfaces </a:t>
            </a:r>
            <a:r>
              <a:rPr lang="en-GB" sz="2000" dirty="0"/>
              <a:t>to other systems</a:t>
            </a:r>
            <a:endParaRPr lang="en-GB" sz="2000" dirty="0" smtClean="0"/>
          </a:p>
          <a:p>
            <a:pPr lvl="1">
              <a:lnSpc>
                <a:spcPct val="90000"/>
              </a:lnSpc>
            </a:pPr>
            <a:r>
              <a:rPr lang="en-GB" sz="2000" dirty="0" smtClean="0"/>
              <a:t>Statutory requirements for </a:t>
            </a:r>
            <a:r>
              <a:rPr lang="en-GB" sz="2000" dirty="0"/>
              <a:t>report formats</a:t>
            </a:r>
          </a:p>
          <a:p>
            <a:pPr lvl="1">
              <a:lnSpc>
                <a:spcPct val="90000"/>
              </a:lnSpc>
            </a:pPr>
            <a:r>
              <a:rPr lang="en-GB" sz="2000" dirty="0"/>
              <a:t>statutory constraints </a:t>
            </a:r>
            <a:r>
              <a:rPr lang="en-GB" sz="2000" dirty="0" smtClean="0"/>
              <a:t>on the </a:t>
            </a:r>
            <a:r>
              <a:rPr lang="en-GB" sz="2000" dirty="0"/>
              <a:t>handling of delinquent accounts</a:t>
            </a:r>
          </a:p>
          <a:p>
            <a:pPr lvl="1">
              <a:lnSpc>
                <a:spcPct val="90000"/>
              </a:lnSpc>
            </a:pPr>
            <a:r>
              <a:rPr lang="en-GB" sz="2000" dirty="0"/>
              <a:t>special charging tariffs with hundreds of allowed combinations</a:t>
            </a:r>
          </a:p>
          <a:p>
            <a:pPr lvl="1">
              <a:lnSpc>
                <a:spcPct val="90000"/>
              </a:lnSpc>
            </a:pPr>
            <a:r>
              <a:rPr lang="en-GB" sz="2000" dirty="0"/>
              <a:t>statutory constraints on which users had access to which customer </a:t>
            </a:r>
            <a:r>
              <a:rPr lang="en-GB" sz="2000" dirty="0" smtClean="0"/>
              <a:t>data … …</a:t>
            </a:r>
          </a:p>
          <a:p>
            <a:pPr>
              <a:lnSpc>
                <a:spcPct val="90000"/>
              </a:lnSpc>
            </a:pPr>
            <a:r>
              <a:rPr lang="en-GB" sz="2400" dirty="0" smtClean="0"/>
              <a:t>Timescales </a:t>
            </a:r>
            <a:r>
              <a:rPr lang="en-GB" sz="2400" dirty="0"/>
              <a:t>slipped by 18 months and nearly bankrupted the </a:t>
            </a:r>
            <a:r>
              <a:rPr lang="en-GB" sz="2400" dirty="0" smtClean="0"/>
              <a:t>company. All the directors were sacked.</a:t>
            </a:r>
          </a:p>
          <a:p>
            <a:pPr>
              <a:lnSpc>
                <a:spcPct val="90000"/>
              </a:lnSpc>
              <a:buNone/>
            </a:pPr>
            <a:endParaRPr lang="en-GB" sz="2400" dirty="0" smtClean="0"/>
          </a:p>
          <a:p>
            <a:pPr>
              <a:lnSpc>
                <a:spcPct val="90000"/>
              </a:lnSpc>
              <a:buNone/>
            </a:pPr>
            <a:r>
              <a:rPr lang="en-GB" sz="2400" dirty="0" smtClean="0"/>
              <a:t>Many requirements were non-negotiable.  </a:t>
            </a:r>
            <a:r>
              <a:rPr lang="en-GB" sz="2400" i="1" dirty="0" smtClean="0"/>
              <a:t>Analysis essential!</a:t>
            </a:r>
            <a:endParaRPr lang="en-GB" sz="2400" dirty="0" smtClean="0"/>
          </a:p>
          <a:p>
            <a:pPr>
              <a:lnSpc>
                <a:spcPct val="90000"/>
              </a:lnSpc>
            </a:pPr>
            <a:endParaRPr lang="en-GB" sz="2400"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Few trustworthy components</a:t>
            </a:r>
            <a:endParaRPr lang="en-US" dirty="0"/>
          </a:p>
        </p:txBody>
      </p:sp>
      <p:sp>
        <p:nvSpPr>
          <p:cNvPr id="3" name="Content Placeholder 2"/>
          <p:cNvSpPr>
            <a:spLocks noGrp="1"/>
          </p:cNvSpPr>
          <p:nvPr>
            <p:ph idx="1"/>
          </p:nvPr>
        </p:nvSpPr>
        <p:spPr/>
        <p:txBody>
          <a:bodyPr/>
          <a:lstStyle/>
          <a:p>
            <a:r>
              <a:rPr lang="en-US" dirty="0" smtClean="0"/>
              <a:t>Very few software components have a rigorous specification – let alone a guarantee.</a:t>
            </a:r>
          </a:p>
          <a:p>
            <a:r>
              <a:rPr lang="en-US" dirty="0" smtClean="0"/>
              <a:t>Increasingly, programmers copy code from internet web-pages or software libraries.</a:t>
            </a:r>
          </a:p>
          <a:p>
            <a:pPr lvl="1"/>
            <a:r>
              <a:rPr lang="en-US" dirty="0" smtClean="0"/>
              <a:t>Bugs are spread, and there is no support</a:t>
            </a:r>
          </a:p>
          <a:p>
            <a:pPr lvl="1"/>
            <a:r>
              <a:rPr lang="en-US" dirty="0" smtClean="0"/>
              <a:t>Few companies will pay for</a:t>
            </a:r>
            <a:r>
              <a:rPr lang="en-US" dirty="0" smtClean="0"/>
              <a:t> verified and supported </a:t>
            </a:r>
            <a:r>
              <a:rPr lang="en-US" dirty="0" smtClean="0"/>
              <a:t>components, other than for major products</a:t>
            </a:r>
            <a:r>
              <a:rPr lang="en-US" dirty="0" smtClean="0"/>
              <a:t>.</a:t>
            </a:r>
          </a:p>
        </p:txBody>
      </p:sp>
      <p:sp>
        <p:nvSpPr>
          <p:cNvPr id="4" name="Slide Number Placeholder 3"/>
          <p:cNvSpPr>
            <a:spLocks noGrp="1"/>
          </p:cNvSpPr>
          <p:nvPr>
            <p:ph type="sldNum" sz="quarter" idx="12"/>
          </p:nvPr>
        </p:nvSpPr>
        <p:spPr/>
        <p:txBody>
          <a:bodyPr/>
          <a:lstStyle/>
          <a:p>
            <a:fld id="{E09B3A3A-C419-D249-85C0-92F6583FDEDA}"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Developers are optimists</a:t>
            </a:r>
            <a:endParaRPr lang="en-US" dirty="0"/>
          </a:p>
        </p:txBody>
      </p:sp>
      <p:sp>
        <p:nvSpPr>
          <p:cNvPr id="3" name="Content Placeholder 2"/>
          <p:cNvSpPr>
            <a:spLocks noGrp="1"/>
          </p:cNvSpPr>
          <p:nvPr>
            <p:ph idx="1"/>
          </p:nvPr>
        </p:nvSpPr>
        <p:spPr>
          <a:xfrm>
            <a:off x="457199" y="1600199"/>
            <a:ext cx="8420025" cy="3805655"/>
          </a:xfrm>
        </p:spPr>
        <p:txBody>
          <a:bodyPr>
            <a:normAutofit fontScale="77500" lnSpcReduction="20000"/>
          </a:bodyPr>
          <a:lstStyle/>
          <a:p>
            <a:r>
              <a:rPr lang="en-US" dirty="0" smtClean="0"/>
              <a:t>A professional should know their limitations</a:t>
            </a:r>
          </a:p>
          <a:p>
            <a:pPr lvl="1"/>
            <a:r>
              <a:rPr lang="en-US" dirty="0" smtClean="0"/>
              <a:t>Surgeons </a:t>
            </a:r>
            <a:r>
              <a:rPr lang="en-US" dirty="0" err="1" smtClean="0"/>
              <a:t>specialise</a:t>
            </a:r>
            <a:r>
              <a:rPr lang="en-US" dirty="0" smtClean="0"/>
              <a:t>, naval architects don’t build aircraft</a:t>
            </a:r>
          </a:p>
          <a:p>
            <a:pPr lvl="1"/>
            <a:r>
              <a:rPr lang="en-US" dirty="0" smtClean="0"/>
              <a:t>Civil engineers and mechanical engineers</a:t>
            </a:r>
            <a:r>
              <a:rPr lang="en-US" dirty="0" smtClean="0"/>
              <a:t> need </a:t>
            </a:r>
            <a:r>
              <a:rPr lang="en-US" dirty="0" smtClean="0"/>
              <a:t>sound science before </a:t>
            </a:r>
            <a:r>
              <a:rPr lang="en-US" dirty="0" smtClean="0"/>
              <a:t> accepting  </a:t>
            </a:r>
            <a:r>
              <a:rPr lang="en-US" dirty="0" smtClean="0"/>
              <a:t>a contract that</a:t>
            </a:r>
            <a:r>
              <a:rPr lang="en-US" dirty="0" smtClean="0"/>
              <a:t> goes beyond what has been achieved before.</a:t>
            </a:r>
          </a:p>
          <a:p>
            <a:pPr lvl="1">
              <a:buNone/>
            </a:pPr>
            <a:endParaRPr lang="en-US" dirty="0" smtClean="0"/>
          </a:p>
          <a:p>
            <a:r>
              <a:rPr lang="en-US" dirty="0" smtClean="0"/>
              <a:t>Software developers seem happy to take on applications where they have little experience, and to accept unrealistic targets.</a:t>
            </a:r>
          </a:p>
          <a:p>
            <a:pPr lvl="1"/>
            <a:r>
              <a:rPr lang="en-US" dirty="0" smtClean="0"/>
              <a:t>They like to say “yes”, hoping that things will turn out well …</a:t>
            </a:r>
          </a:p>
          <a:p>
            <a:pPr lvl="1"/>
            <a:r>
              <a:rPr lang="en-US" dirty="0" smtClean="0"/>
              <a:t>… and some like to try fashionable ideas “to get them on my CV”</a:t>
            </a:r>
          </a:p>
          <a:p>
            <a:pPr>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standards and tools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Many development groups lack tools that support and enforce version control of development </a:t>
            </a:r>
            <a:r>
              <a:rPr lang="en-US" dirty="0" err="1" smtClean="0"/>
              <a:t>artefacts</a:t>
            </a:r>
            <a:r>
              <a:rPr lang="en-US" dirty="0" smtClean="0"/>
              <a:t> (specifications, designs, plans, code, V&amp;V results etc)</a:t>
            </a:r>
          </a:p>
          <a:p>
            <a:r>
              <a:rPr lang="en-US" dirty="0" smtClean="0"/>
              <a:t>Most programming languages have serious weaknesses that make programming unnecessarily error-prone</a:t>
            </a:r>
          </a:p>
          <a:p>
            <a:r>
              <a:rPr lang="en-US" dirty="0" smtClean="0"/>
              <a:t>Most development groups do not have powerful static analysis </a:t>
            </a:r>
            <a:r>
              <a:rPr lang="en-US" dirty="0" smtClean="0"/>
              <a:t>tools, build tools, automated regression testing …</a:t>
            </a:r>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i="1" dirty="0" smtClean="0"/>
              <a:t>Waterfall </a:t>
            </a:r>
            <a:r>
              <a:rPr lang="en-US" dirty="0" smtClean="0"/>
              <a:t>SDLC model</a:t>
            </a:r>
            <a:r>
              <a:rPr lang="en-US" dirty="0" smtClean="0"/>
              <a:t/>
            </a:r>
            <a:br>
              <a:rPr lang="en-US" dirty="0" smtClean="0"/>
            </a:br>
            <a:r>
              <a:rPr lang="en-US" dirty="0" smtClean="0"/>
              <a:t>of software development</a:t>
            </a:r>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15</a:t>
            </a:fld>
            <a:endParaRPr lang="en-US"/>
          </a:p>
        </p:txBody>
      </p:sp>
      <p:pic>
        <p:nvPicPr>
          <p:cNvPr id="5" name="Picture 4"/>
          <p:cNvPicPr>
            <a:picLocks noChangeAspect="1"/>
          </p:cNvPicPr>
          <p:nvPr/>
        </p:nvPicPr>
        <p:blipFill>
          <a:blip r:embed="rId2"/>
          <a:stretch>
            <a:fillRect/>
          </a:stretch>
        </p:blipFill>
        <p:spPr>
          <a:xfrm>
            <a:off x="1855095" y="1687011"/>
            <a:ext cx="6089464" cy="4174474"/>
          </a:xfrm>
          <a:prstGeom prst="rect">
            <a:avLst/>
          </a:prstGeom>
        </p:spPr>
      </p:pic>
      <p:sp>
        <p:nvSpPr>
          <p:cNvPr id="6" name="Footer Placeholder 5"/>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 model</a:t>
            </a:r>
            <a:endParaRPr lang="en-US" dirty="0"/>
          </a:p>
        </p:txBody>
      </p:sp>
      <p:sp>
        <p:nvSpPr>
          <p:cNvPr id="3" name="Slide Number Placeholder 2"/>
          <p:cNvSpPr>
            <a:spLocks noGrp="1"/>
          </p:cNvSpPr>
          <p:nvPr>
            <p:ph type="sldNum" sz="quarter" idx="12"/>
          </p:nvPr>
        </p:nvSpPr>
        <p:spPr/>
        <p:txBody>
          <a:bodyPr/>
          <a:lstStyle/>
          <a:p>
            <a:fld id="{E09B3A3A-C419-D249-85C0-92F6583FDEDA}" type="slidenum">
              <a:rPr lang="en-US" smtClean="0"/>
              <a:pPr/>
              <a:t>16</a:t>
            </a:fld>
            <a:endParaRPr lang="en-US"/>
          </a:p>
        </p:txBody>
      </p:sp>
      <p:pic>
        <p:nvPicPr>
          <p:cNvPr id="5" name="Picture 4"/>
          <p:cNvPicPr>
            <a:picLocks noChangeAspect="1"/>
          </p:cNvPicPr>
          <p:nvPr/>
        </p:nvPicPr>
        <p:blipFill>
          <a:blip r:embed="rId2"/>
          <a:stretch>
            <a:fillRect/>
          </a:stretch>
        </p:blipFill>
        <p:spPr>
          <a:xfrm>
            <a:off x="1779753" y="1341376"/>
            <a:ext cx="6104498" cy="4175247"/>
          </a:xfrm>
          <a:prstGeom prst="rect">
            <a:avLst/>
          </a:prstGeom>
        </p:spPr>
      </p:pic>
      <p:sp>
        <p:nvSpPr>
          <p:cNvPr id="6" name="TextBox 5"/>
          <p:cNvSpPr txBox="1"/>
          <p:nvPr/>
        </p:nvSpPr>
        <p:spPr>
          <a:xfrm>
            <a:off x="1484483" y="5340687"/>
            <a:ext cx="6399768" cy="1015663"/>
          </a:xfrm>
          <a:prstGeom prst="rect">
            <a:avLst/>
          </a:prstGeom>
          <a:noFill/>
        </p:spPr>
        <p:txBody>
          <a:bodyPr wrap="square" rtlCol="0">
            <a:spAutoFit/>
          </a:bodyPr>
          <a:lstStyle/>
          <a:p>
            <a:r>
              <a:rPr lang="en-US" sz="2000" dirty="0" smtClean="0"/>
              <a:t>Notice the overemphasis on </a:t>
            </a:r>
            <a:r>
              <a:rPr lang="en-US" sz="2000" i="1" dirty="0" smtClean="0"/>
              <a:t>testing </a:t>
            </a:r>
            <a:r>
              <a:rPr lang="en-US" sz="2000" dirty="0" smtClean="0"/>
              <a:t>as the way to validate requirements and verify that they have been correctly implemented.</a:t>
            </a:r>
            <a:endParaRPr lang="en-US" sz="2000" dirty="0"/>
          </a:p>
        </p:txBody>
      </p:sp>
      <p:sp>
        <p:nvSpPr>
          <p:cNvPr id="7" name="Footer Placeholder 6"/>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GB" dirty="0" smtClean="0"/>
              <a:t>A</a:t>
            </a:r>
            <a:r>
              <a:rPr lang="en-GB" dirty="0" smtClean="0"/>
              <a:t>gile methods</a:t>
            </a:r>
            <a:br>
              <a:rPr lang="en-GB" dirty="0" smtClean="0"/>
            </a:br>
            <a:r>
              <a:rPr lang="en-GB" sz="3111" dirty="0" smtClean="0"/>
              <a:t>“welcome changes, focus on working software”</a:t>
            </a:r>
            <a:endParaRPr lang="en-GB" dirty="0"/>
          </a:p>
        </p:txBody>
      </p:sp>
      <p:sp>
        <p:nvSpPr>
          <p:cNvPr id="16387" name="Rectangle 3"/>
          <p:cNvSpPr>
            <a:spLocks noGrp="1" noChangeArrowheads="1"/>
          </p:cNvSpPr>
          <p:nvPr>
            <p:ph type="body" idx="1"/>
          </p:nvPr>
        </p:nvSpPr>
        <p:spPr/>
        <p:txBody>
          <a:bodyPr/>
          <a:lstStyle/>
          <a:p>
            <a:pPr>
              <a:lnSpc>
                <a:spcPct val="90000"/>
              </a:lnSpc>
            </a:pPr>
            <a:r>
              <a:rPr lang="en-GB" sz="2800"/>
              <a:t>Excellent for prototyping or where the required product is not complex and can be allowed to fail in service.</a:t>
            </a:r>
          </a:p>
          <a:p>
            <a:pPr>
              <a:lnSpc>
                <a:spcPct val="90000"/>
              </a:lnSpc>
            </a:pPr>
            <a:r>
              <a:rPr lang="en-GB" sz="2800"/>
              <a:t>Dangerous where</a:t>
            </a:r>
          </a:p>
          <a:p>
            <a:pPr lvl="1">
              <a:lnSpc>
                <a:spcPct val="90000"/>
              </a:lnSpc>
            </a:pPr>
            <a:r>
              <a:rPr lang="en-GB" sz="2400"/>
              <a:t>they are an excuse for delaying agreement on the requirements</a:t>
            </a:r>
          </a:p>
          <a:p>
            <a:pPr lvl="1">
              <a:lnSpc>
                <a:spcPct val="90000"/>
              </a:lnSpc>
            </a:pPr>
            <a:r>
              <a:rPr lang="en-GB" sz="2400"/>
              <a:t>the system is safety-critical or security-critical or where in-service failures would be very damaging</a:t>
            </a:r>
          </a:p>
          <a:p>
            <a:pPr lvl="1">
              <a:lnSpc>
                <a:spcPct val="90000"/>
              </a:lnSpc>
            </a:pPr>
            <a:r>
              <a:rPr lang="en-GB" sz="2400"/>
              <a:t>the system architecture is likely to be complex and expensive to change</a:t>
            </a:r>
          </a:p>
          <a:p>
            <a:pPr lvl="1">
              <a:lnSpc>
                <a:spcPct val="90000"/>
              </a:lnSpc>
            </a:pPr>
            <a:r>
              <a:rPr lang="en-GB" sz="2400"/>
              <a:t>the system will have a long in-service lifetime</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a:r>
              <a:rPr lang="en-GB" sz="3200"/>
              <a:t>How do you get the right technical solution to a business requirement?</a:t>
            </a:r>
          </a:p>
        </p:txBody>
      </p:sp>
      <p:sp>
        <p:nvSpPr>
          <p:cNvPr id="36867" name="Rectangle 3"/>
          <p:cNvSpPr>
            <a:spLocks noGrp="1" noChangeArrowheads="1"/>
          </p:cNvSpPr>
          <p:nvPr>
            <p:ph type="body" idx="1"/>
          </p:nvPr>
        </p:nvSpPr>
        <p:spPr/>
        <p:txBody>
          <a:bodyPr/>
          <a:lstStyle/>
          <a:p>
            <a:pPr algn="ctr">
              <a:buFont typeface="Wingdings" pitchFamily="-99" charset="2"/>
              <a:buNone/>
            </a:pPr>
            <a:r>
              <a:rPr lang="en-GB"/>
              <a:t>USE AN ARCHITECT!</a:t>
            </a:r>
          </a:p>
        </p:txBody>
      </p:sp>
      <p:pic>
        <p:nvPicPr>
          <p:cNvPr id="36868" name="Picture 4" descr="C:\Program Files\Microsoft Office\Clipart\Popular\building.wmf"/>
          <p:cNvPicPr>
            <a:picLocks noChangeAspect="1" noChangeArrowheads="1"/>
          </p:cNvPicPr>
          <p:nvPr/>
        </p:nvPicPr>
        <p:blipFill>
          <a:blip r:embed="rId2"/>
          <a:srcRect/>
          <a:stretch>
            <a:fillRect/>
          </a:stretch>
        </p:blipFill>
        <p:spPr bwMode="auto">
          <a:xfrm>
            <a:off x="533400" y="2667000"/>
            <a:ext cx="2827338" cy="3497263"/>
          </a:xfrm>
          <a:prstGeom prst="rect">
            <a:avLst/>
          </a:prstGeom>
          <a:noFill/>
        </p:spPr>
      </p:pic>
      <p:pic>
        <p:nvPicPr>
          <p:cNvPr id="36869" name="Picture 5" descr="C:\Program Files\Common Files\Microsoft Shared\Clipart\cagcat50\BD06517_.WMF"/>
          <p:cNvPicPr>
            <a:picLocks noChangeAspect="1" noChangeArrowheads="1"/>
          </p:cNvPicPr>
          <p:nvPr/>
        </p:nvPicPr>
        <p:blipFill>
          <a:blip r:embed="rId3"/>
          <a:srcRect/>
          <a:stretch>
            <a:fillRect/>
          </a:stretch>
        </p:blipFill>
        <p:spPr bwMode="auto">
          <a:xfrm>
            <a:off x="5562600" y="3276600"/>
            <a:ext cx="2565400" cy="169068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t>Role of the Systems Architect</a:t>
            </a:r>
          </a:p>
        </p:txBody>
      </p:sp>
      <p:sp>
        <p:nvSpPr>
          <p:cNvPr id="38915" name="Rectangle 3"/>
          <p:cNvSpPr>
            <a:spLocks noGrp="1" noChangeArrowheads="1"/>
          </p:cNvSpPr>
          <p:nvPr>
            <p:ph type="body" idx="1"/>
          </p:nvPr>
        </p:nvSpPr>
        <p:spPr/>
        <p:txBody>
          <a:bodyPr>
            <a:normAutofit lnSpcReduction="10000"/>
          </a:bodyPr>
          <a:lstStyle/>
          <a:p>
            <a:pPr>
              <a:lnSpc>
                <a:spcPct val="90000"/>
              </a:lnSpc>
            </a:pPr>
            <a:r>
              <a:rPr lang="en-GB" sz="2400"/>
              <a:t>Help the customer to understand the requirements and possibilities</a:t>
            </a:r>
          </a:p>
          <a:p>
            <a:pPr>
              <a:lnSpc>
                <a:spcPct val="90000"/>
              </a:lnSpc>
            </a:pPr>
            <a:r>
              <a:rPr lang="en-GB" sz="2400"/>
              <a:t>Propose appropriate and technically feasible high-level solutions (architectures)</a:t>
            </a:r>
          </a:p>
          <a:p>
            <a:pPr>
              <a:lnSpc>
                <a:spcPct val="90000"/>
              </a:lnSpc>
            </a:pPr>
            <a:r>
              <a:rPr lang="en-GB" sz="2400"/>
              <a:t>Help resolve stakeholder conflicts and agree requirements and architecture</a:t>
            </a:r>
          </a:p>
          <a:p>
            <a:pPr>
              <a:lnSpc>
                <a:spcPct val="90000"/>
              </a:lnSpc>
            </a:pPr>
            <a:r>
              <a:rPr lang="en-GB" sz="2400"/>
              <a:t>Complete and </a:t>
            </a:r>
            <a:r>
              <a:rPr lang="en-GB" sz="2400">
                <a:solidFill>
                  <a:schemeClr val="tx2"/>
                </a:solidFill>
              </a:rPr>
              <a:t>FORMALISE</a:t>
            </a:r>
            <a:r>
              <a:rPr lang="en-GB" sz="2400"/>
              <a:t> the technical specification </a:t>
            </a:r>
            <a:r>
              <a:rPr lang="en-GB" sz="2400" i="1">
                <a:solidFill>
                  <a:schemeClr val="tx2"/>
                </a:solidFill>
              </a:rPr>
              <a:t>This will eliminate most requirements risk.</a:t>
            </a:r>
          </a:p>
          <a:p>
            <a:pPr>
              <a:lnSpc>
                <a:spcPct val="90000"/>
              </a:lnSpc>
            </a:pPr>
            <a:r>
              <a:rPr lang="en-GB" sz="2400"/>
              <a:t>Manage supplier selection</a:t>
            </a:r>
          </a:p>
          <a:p>
            <a:pPr>
              <a:lnSpc>
                <a:spcPct val="90000"/>
              </a:lnSpc>
            </a:pPr>
            <a:r>
              <a:rPr lang="en-GB" sz="2400"/>
              <a:t>Manage the supply contract for the customer</a:t>
            </a:r>
          </a:p>
          <a:p>
            <a:pPr>
              <a:lnSpc>
                <a:spcPct val="90000"/>
              </a:lnSpc>
            </a:pPr>
            <a:r>
              <a:rPr lang="en-GB" sz="2400"/>
              <a:t>Manage requirement changes</a:t>
            </a:r>
          </a:p>
          <a:p>
            <a:pPr>
              <a:lnSpc>
                <a:spcPct val="90000"/>
              </a:lnSpc>
            </a:pPr>
            <a:r>
              <a:rPr lang="en-GB" sz="2400"/>
              <a:t>Manage the user acceptance phase</a:t>
            </a:r>
            <a:endParaRPr lang="en-GB"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So Far …</a:t>
            </a:r>
            <a:endParaRPr lang="en-US" dirty="0"/>
          </a:p>
        </p:txBody>
      </p:sp>
      <p:sp>
        <p:nvSpPr>
          <p:cNvPr id="3" name="Content Placeholder 2"/>
          <p:cNvSpPr>
            <a:spLocks noGrp="1"/>
          </p:cNvSpPr>
          <p:nvPr>
            <p:ph idx="1"/>
          </p:nvPr>
        </p:nvSpPr>
        <p:spPr/>
        <p:txBody>
          <a:bodyPr/>
          <a:lstStyle/>
          <a:p>
            <a:r>
              <a:rPr lang="en-US" sz="2400" dirty="0" smtClean="0"/>
              <a:t>Society is increasingly dependent on software</a:t>
            </a:r>
          </a:p>
          <a:p>
            <a:r>
              <a:rPr lang="en-US" sz="2400" dirty="0" smtClean="0"/>
              <a:t>There </a:t>
            </a:r>
            <a:r>
              <a:rPr lang="en-US" sz="2400" dirty="0" smtClean="0"/>
              <a:t>are nearly 20 million programmers </a:t>
            </a:r>
            <a:r>
              <a:rPr lang="en-US" sz="2400" dirty="0" smtClean="0"/>
              <a:t>worldwide</a:t>
            </a:r>
          </a:p>
          <a:p>
            <a:r>
              <a:rPr lang="en-US" sz="2400" dirty="0" err="1" smtClean="0"/>
              <a:t>Cyberattacks</a:t>
            </a:r>
            <a:r>
              <a:rPr lang="en-US" sz="2400" dirty="0" smtClean="0"/>
              <a:t> are getting much more frequent and successful</a:t>
            </a:r>
          </a:p>
          <a:p>
            <a:r>
              <a:rPr lang="en-US" sz="2400" dirty="0" smtClean="0"/>
              <a:t>Even expert programmers make over 10 errors per </a:t>
            </a:r>
            <a:r>
              <a:rPr lang="en-US" sz="2400" dirty="0" err="1" smtClean="0"/>
              <a:t>KLoC</a:t>
            </a:r>
            <a:endParaRPr lang="en-US" sz="2400" dirty="0" smtClean="0"/>
          </a:p>
          <a:p>
            <a:r>
              <a:rPr lang="en-US" sz="2400" dirty="0" smtClean="0"/>
              <a:t>There can be 10 million </a:t>
            </a:r>
            <a:r>
              <a:rPr lang="en-US" sz="2400" dirty="0" err="1" smtClean="0"/>
              <a:t>KLoC</a:t>
            </a:r>
            <a:r>
              <a:rPr lang="en-US" sz="2400" dirty="0" smtClean="0"/>
              <a:t> in a car</a:t>
            </a:r>
          </a:p>
          <a:p>
            <a:r>
              <a:rPr lang="en-US" sz="2400" dirty="0" smtClean="0"/>
              <a:t>Many major software projects fail</a:t>
            </a:r>
          </a:p>
          <a:p>
            <a:pPr lvl="1"/>
            <a:r>
              <a:rPr lang="en-US" sz="2000" dirty="0" smtClean="0"/>
              <a:t>25% get cancelled</a:t>
            </a:r>
          </a:p>
          <a:p>
            <a:pPr lvl="1"/>
            <a:r>
              <a:rPr lang="en-US" sz="2000" dirty="0" smtClean="0"/>
              <a:t>Many overrun by more than 100%</a:t>
            </a:r>
          </a:p>
          <a:p>
            <a:pPr lvl="1"/>
            <a:r>
              <a:rPr lang="en-US" sz="2000" dirty="0" smtClean="0"/>
              <a:t>Many do not deliver all of the requirements</a:t>
            </a:r>
          </a:p>
        </p:txBody>
      </p:sp>
      <p:sp>
        <p:nvSpPr>
          <p:cNvPr id="4" name="Footer Placeholder 3"/>
          <p:cNvSpPr>
            <a:spLocks noGrp="1"/>
          </p:cNvSpPr>
          <p:nvPr>
            <p:ph type="ftr" sz="quarter" idx="11"/>
          </p:nvPr>
        </p:nvSpPr>
        <p:spPr/>
        <p:txBody>
          <a:bodyPr/>
          <a:lstStyle/>
          <a:p>
            <a:r>
              <a:rPr lang="en-US" smtClean="0"/>
              <a:t>tweet #cyberliving visit www.cyberliving.uk</a:t>
            </a:r>
            <a:endParaRPr lang="en-US"/>
          </a:p>
        </p:txBody>
      </p:sp>
      <p:sp>
        <p:nvSpPr>
          <p:cNvPr id="5" name="Slide Number Placeholder 4"/>
          <p:cNvSpPr>
            <a:spLocks noGrp="1"/>
          </p:cNvSpPr>
          <p:nvPr>
            <p:ph type="sldNum" sz="quarter" idx="12"/>
          </p:nvPr>
        </p:nvSpPr>
        <p:spPr/>
        <p:txBody>
          <a:bodyPr/>
          <a:lstStyle/>
          <a:p>
            <a:fld id="{E09B3A3A-C419-D249-85C0-92F6583FDEDA}" type="slidenum">
              <a:rPr lang="en-US" smtClean="0"/>
              <a:pPr/>
              <a:t>2</a:t>
            </a:fld>
            <a:endParaRPr lang="en-US"/>
          </a:p>
        </p:txBody>
      </p:sp>
      <p:pic>
        <p:nvPicPr>
          <p:cNvPr id="6" name="Content Placeholder 9" descr="defect rates from Watts Humphrey.tiff"/>
          <p:cNvPicPr>
            <a:picLocks noChangeAspect="1"/>
          </p:cNvPicPr>
          <p:nvPr/>
        </p:nvPicPr>
        <p:blipFill>
          <a:blip r:embed="rId2"/>
          <a:srcRect t="-41660" b="-41660"/>
          <a:stretch>
            <a:fillRect/>
          </a:stretch>
        </p:blipFill>
        <p:spPr>
          <a:xfrm>
            <a:off x="5536488" y="3429000"/>
            <a:ext cx="3150312" cy="173255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 software development</a:t>
            </a:r>
            <a:endParaRPr lang="en-US" dirty="0"/>
          </a:p>
        </p:txBody>
      </p:sp>
      <p:sp>
        <p:nvSpPr>
          <p:cNvPr id="4" name="Content Placeholder 3"/>
          <p:cNvSpPr>
            <a:spLocks noGrp="1"/>
          </p:cNvSpPr>
          <p:nvPr>
            <p:ph idx="1"/>
          </p:nvPr>
        </p:nvSpPr>
        <p:spPr>
          <a:xfrm>
            <a:off x="261865" y="1600200"/>
            <a:ext cx="8628453" cy="4525963"/>
          </a:xfrm>
        </p:spPr>
        <p:txBody>
          <a:bodyPr>
            <a:normAutofit fontScale="77500" lnSpcReduction="20000"/>
          </a:bodyPr>
          <a:lstStyle/>
          <a:p>
            <a:r>
              <a:rPr lang="en-US" b="1" dirty="0" smtClean="0"/>
              <a:t>What are we trying to do</a:t>
            </a:r>
            <a:r>
              <a:rPr lang="en-US" b="1" dirty="0" smtClean="0"/>
              <a:t>? – The </a:t>
            </a:r>
            <a:r>
              <a:rPr lang="en-US" b="1" i="1" dirty="0" smtClean="0"/>
              <a:t>Requirements Specification</a:t>
            </a:r>
            <a:endParaRPr lang="en-US" b="1" dirty="0" smtClean="0"/>
          </a:p>
          <a:p>
            <a:pPr lvl="1"/>
            <a:r>
              <a:rPr lang="en-US" dirty="0" smtClean="0"/>
              <a:t>Understand </a:t>
            </a:r>
            <a:r>
              <a:rPr lang="en-US" dirty="0" smtClean="0"/>
              <a:t>the </a:t>
            </a:r>
            <a:r>
              <a:rPr lang="en-US" dirty="0" smtClean="0"/>
              <a:t>requirements in detail</a:t>
            </a:r>
          </a:p>
          <a:p>
            <a:pPr lvl="2"/>
            <a:r>
              <a:rPr lang="en-US" dirty="0" smtClean="0"/>
              <a:t>Functions and properties</a:t>
            </a:r>
          </a:p>
          <a:p>
            <a:r>
              <a:rPr lang="en-US" dirty="0" smtClean="0"/>
              <a:t>List the risks and uncertainties</a:t>
            </a:r>
          </a:p>
          <a:p>
            <a:pPr lvl="1"/>
            <a:r>
              <a:rPr lang="en-US" dirty="0" smtClean="0"/>
              <a:t>What do we not know?</a:t>
            </a:r>
          </a:p>
          <a:p>
            <a:pPr lvl="1"/>
            <a:r>
              <a:rPr lang="en-US" dirty="0" smtClean="0"/>
              <a:t>What could go wrong</a:t>
            </a:r>
            <a:r>
              <a:rPr lang="en-US" dirty="0" smtClean="0"/>
              <a:t>?</a:t>
            </a:r>
          </a:p>
          <a:p>
            <a:pPr lvl="1"/>
            <a:r>
              <a:rPr lang="en-US" dirty="0" smtClean="0"/>
              <a:t>What do we need to do to manage the risks?</a:t>
            </a:r>
          </a:p>
          <a:p>
            <a:pPr lvl="1">
              <a:buNone/>
            </a:pPr>
            <a:endParaRPr lang="en-US" dirty="0" smtClean="0"/>
          </a:p>
          <a:p>
            <a:r>
              <a:rPr lang="en-US" b="1" dirty="0" smtClean="0"/>
              <a:t>How </a:t>
            </a:r>
            <a:r>
              <a:rPr lang="en-US" b="1" dirty="0" smtClean="0"/>
              <a:t>are we going to do it</a:t>
            </a:r>
            <a:r>
              <a:rPr lang="en-US" b="1" dirty="0" smtClean="0"/>
              <a:t>?	</a:t>
            </a:r>
            <a:r>
              <a:rPr lang="en-US" b="1" dirty="0" smtClean="0"/>
              <a:t>–</a:t>
            </a:r>
            <a:r>
              <a:rPr lang="en-US" b="1" i="1" dirty="0" smtClean="0"/>
              <a:t> </a:t>
            </a:r>
            <a:r>
              <a:rPr lang="en-US" b="1" dirty="0" smtClean="0"/>
              <a:t>The </a:t>
            </a:r>
            <a:r>
              <a:rPr lang="en-US" b="1" i="1" dirty="0" smtClean="0"/>
              <a:t>Technical Plan</a:t>
            </a:r>
            <a:endParaRPr lang="en-US" b="1" dirty="0" smtClean="0"/>
          </a:p>
          <a:p>
            <a:r>
              <a:rPr lang="en-US" dirty="0" smtClean="0"/>
              <a:t>Choose </a:t>
            </a:r>
            <a:r>
              <a:rPr lang="en-US" dirty="0" smtClean="0"/>
              <a:t>development methods and tools to suit the problem.</a:t>
            </a:r>
            <a:r>
              <a:rPr lang="en-US" dirty="0" smtClean="0"/>
              <a:t> </a:t>
            </a:r>
          </a:p>
          <a:p>
            <a:endParaRPr lang="en-US" b="1" dirty="0" smtClean="0"/>
          </a:p>
          <a:p>
            <a:r>
              <a:rPr lang="en-US" b="1" dirty="0" smtClean="0"/>
              <a:t>How will we know it is good enough? </a:t>
            </a:r>
            <a:r>
              <a:rPr lang="en-US" b="1" i="1" dirty="0" smtClean="0"/>
              <a:t>– </a:t>
            </a:r>
            <a:r>
              <a:rPr lang="en-US" b="1" dirty="0" smtClean="0"/>
              <a:t>The </a:t>
            </a:r>
            <a:r>
              <a:rPr lang="en-US" b="1" i="1" dirty="0" smtClean="0"/>
              <a:t>Quality </a:t>
            </a:r>
            <a:r>
              <a:rPr lang="en-US" b="1" i="1" dirty="0" smtClean="0"/>
              <a:t>Plan</a:t>
            </a:r>
          </a:p>
          <a:p>
            <a:endParaRPr lang="en-US" dirty="0"/>
          </a:p>
        </p:txBody>
      </p:sp>
      <p:sp>
        <p:nvSpPr>
          <p:cNvPr id="3" name="Slide Number Placeholder 2"/>
          <p:cNvSpPr>
            <a:spLocks noGrp="1"/>
          </p:cNvSpPr>
          <p:nvPr>
            <p:ph type="sldNum" sz="quarter" idx="12"/>
          </p:nvPr>
        </p:nvSpPr>
        <p:spPr/>
        <p:txBody>
          <a:bodyPr/>
          <a:lstStyle/>
          <a:p>
            <a:fld id="{E09B3A3A-C419-D249-85C0-92F6583FDEDA}" type="slidenum">
              <a:rPr lang="en-US" smtClean="0"/>
              <a:pPr/>
              <a:t>20</a:t>
            </a:fld>
            <a:endParaRPr lang="en-US" dirty="0"/>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Quality Plan</a:t>
            </a:r>
            <a:endParaRPr lang="en-US" dirty="0"/>
          </a:p>
        </p:txBody>
      </p:sp>
      <p:sp>
        <p:nvSpPr>
          <p:cNvPr id="3" name="Content Placeholder 2"/>
          <p:cNvSpPr>
            <a:spLocks noGrp="1"/>
          </p:cNvSpPr>
          <p:nvPr>
            <p:ph idx="1"/>
          </p:nvPr>
        </p:nvSpPr>
        <p:spPr>
          <a:xfrm>
            <a:off x="457199" y="1600200"/>
            <a:ext cx="8420025" cy="4525963"/>
          </a:xfrm>
        </p:spPr>
        <p:txBody>
          <a:bodyPr>
            <a:normAutofit fontScale="85000" lnSpcReduction="10000"/>
          </a:bodyPr>
          <a:lstStyle/>
          <a:p>
            <a:r>
              <a:rPr lang="en-US" dirty="0" smtClean="0"/>
              <a:t>List all the deliverables you will produce</a:t>
            </a:r>
          </a:p>
          <a:p>
            <a:pPr lvl="1"/>
            <a:r>
              <a:rPr lang="en-US" dirty="0" smtClean="0"/>
              <a:t>Deliverables between project stages</a:t>
            </a:r>
          </a:p>
          <a:p>
            <a:pPr lvl="2"/>
            <a:r>
              <a:rPr lang="en-US" dirty="0" smtClean="0"/>
              <a:t>Plans, estimates risk register, models, designs, prototypes …</a:t>
            </a:r>
          </a:p>
          <a:p>
            <a:pPr lvl="1"/>
            <a:r>
              <a:rPr lang="en-US" dirty="0" smtClean="0"/>
              <a:t>Deliverables to the customer/user</a:t>
            </a:r>
          </a:p>
          <a:p>
            <a:pPr lvl="2"/>
            <a:r>
              <a:rPr lang="en-US" dirty="0" smtClean="0"/>
              <a:t>Progress reports, Software, documentation, V&amp;V evidence,  change management …	</a:t>
            </a:r>
          </a:p>
          <a:p>
            <a:r>
              <a:rPr lang="en-US" dirty="0" smtClean="0"/>
              <a:t>Decide</a:t>
            </a:r>
            <a:r>
              <a:rPr lang="en-US" dirty="0" smtClean="0"/>
              <a:t> what is important for </a:t>
            </a:r>
            <a:r>
              <a:rPr lang="en-US" dirty="0" smtClean="0"/>
              <a:t>each deliverable, </a:t>
            </a:r>
            <a:r>
              <a:rPr lang="en-US" i="1" dirty="0" smtClean="0">
                <a:solidFill>
                  <a:srgbClr val="3366FF"/>
                </a:solidFill>
              </a:rPr>
              <a:t>and how each one will be assessed</a:t>
            </a:r>
          </a:p>
          <a:p>
            <a:pPr lvl="1"/>
            <a:r>
              <a:rPr lang="en-US" dirty="0" smtClean="0"/>
              <a:t>Reviews, inspections, conformance to standards, analyses by tools, tests, proofs etc</a:t>
            </a:r>
          </a:p>
          <a:p>
            <a:r>
              <a:rPr lang="en-US" dirty="0" smtClean="0"/>
              <a:t>Document each deliverable </a:t>
            </a:r>
            <a:r>
              <a:rPr lang="en-US" dirty="0" smtClean="0">
                <a:solidFill>
                  <a:srgbClr val="3366FF"/>
                </a:solidFill>
              </a:rPr>
              <a:t>and each quality control</a:t>
            </a:r>
            <a:r>
              <a:rPr lang="en-US" dirty="0" smtClean="0"/>
              <a:t>.</a:t>
            </a:r>
          </a:p>
          <a:p>
            <a:pPr lvl="1"/>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21</a:t>
            </a:fld>
            <a:endParaRPr lang="en-US" dirty="0"/>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Resource Plan</a:t>
            </a:r>
            <a:endParaRPr lang="en-US" dirty="0"/>
          </a:p>
        </p:txBody>
      </p:sp>
      <p:sp>
        <p:nvSpPr>
          <p:cNvPr id="3" name="Content Placeholder 2"/>
          <p:cNvSpPr>
            <a:spLocks noGrp="1"/>
          </p:cNvSpPr>
          <p:nvPr>
            <p:ph idx="1"/>
          </p:nvPr>
        </p:nvSpPr>
        <p:spPr/>
        <p:txBody>
          <a:bodyPr>
            <a:normAutofit lnSpcReduction="10000"/>
          </a:bodyPr>
          <a:lstStyle/>
          <a:p>
            <a:r>
              <a:rPr lang="en-US" dirty="0" smtClean="0"/>
              <a:t>Assemble all the identified activities into a hierarchical Work Breakdown Structure</a:t>
            </a:r>
          </a:p>
          <a:p>
            <a:r>
              <a:rPr lang="en-US" dirty="0" smtClean="0"/>
              <a:t>Estimate the effort required for each task, and decide who will do it. </a:t>
            </a:r>
          </a:p>
          <a:p>
            <a:r>
              <a:rPr lang="en-US" dirty="0" smtClean="0"/>
              <a:t>Identify interdependencies between tasks</a:t>
            </a:r>
          </a:p>
          <a:p>
            <a:r>
              <a:rPr lang="en-US" dirty="0" smtClean="0"/>
              <a:t>Draw up an activity network (using a project management tool unless the project is simple)</a:t>
            </a:r>
          </a:p>
          <a:p>
            <a:r>
              <a:rPr lang="en-US" dirty="0" smtClean="0"/>
              <a:t>Derive the end-date and total costs</a:t>
            </a:r>
          </a:p>
          <a:p>
            <a:pPr lvl="1"/>
            <a:r>
              <a:rPr lang="en-US" dirty="0" smtClean="0"/>
              <a:t>Review, rework as necessary, and iterate</a:t>
            </a:r>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Project has Risks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project should maintain a register of </a:t>
            </a:r>
            <a:r>
              <a:rPr lang="en-US" i="1" dirty="0" smtClean="0"/>
              <a:t>risks</a:t>
            </a:r>
            <a:endParaRPr lang="en-US" dirty="0" smtClean="0"/>
          </a:p>
          <a:p>
            <a:pPr lvl="1"/>
            <a:r>
              <a:rPr lang="en-US" dirty="0" smtClean="0"/>
              <a:t>Known unknowns</a:t>
            </a:r>
            <a:r>
              <a:rPr lang="en-US" dirty="0" smtClean="0"/>
              <a:t>, and known threats to success</a:t>
            </a:r>
          </a:p>
          <a:p>
            <a:pPr lvl="1"/>
            <a:r>
              <a:rPr lang="en-US" dirty="0" smtClean="0"/>
              <a:t>Tasks should be planned to reduce uncertainty and to manage the consequences of </a:t>
            </a:r>
            <a:r>
              <a:rPr lang="en-US" dirty="0" smtClean="0"/>
              <a:t>risks</a:t>
            </a:r>
          </a:p>
          <a:p>
            <a:pPr lvl="2"/>
            <a:r>
              <a:rPr lang="en-US" dirty="0" smtClean="0">
                <a:solidFill>
                  <a:srgbClr val="0000FF"/>
                </a:solidFill>
              </a:rPr>
              <a:t>These should involve significant work with evident impact</a:t>
            </a:r>
          </a:p>
          <a:p>
            <a:pPr lvl="3"/>
            <a:r>
              <a:rPr lang="en-US" dirty="0" smtClean="0">
                <a:solidFill>
                  <a:srgbClr val="0000FF"/>
                </a:solidFill>
              </a:rPr>
              <a:t>What will you do to stop this happening or reduce impact?</a:t>
            </a:r>
          </a:p>
          <a:p>
            <a:pPr lvl="3"/>
            <a:r>
              <a:rPr lang="en-US" dirty="0" smtClean="0">
                <a:solidFill>
                  <a:srgbClr val="0000FF"/>
                </a:solidFill>
              </a:rPr>
              <a:t>What will you do when this problem occurs, to recover?</a:t>
            </a:r>
            <a:endParaRPr lang="en-US" dirty="0" smtClean="0">
              <a:solidFill>
                <a:srgbClr val="0000FF"/>
              </a:solidFill>
            </a:endParaRPr>
          </a:p>
          <a:p>
            <a:pPr lvl="1"/>
            <a:r>
              <a:rPr lang="en-US" i="1" dirty="0" smtClean="0"/>
              <a:t>Contingency time in the plan should be allocated and managed against identified risks</a:t>
            </a:r>
          </a:p>
          <a:p>
            <a:r>
              <a:rPr lang="en-US" dirty="0" smtClean="0"/>
              <a:t>Project</a:t>
            </a:r>
            <a:r>
              <a:rPr lang="en-US" dirty="0" smtClean="0"/>
              <a:t> estimates are </a:t>
            </a:r>
            <a:r>
              <a:rPr lang="en-US" dirty="0" smtClean="0"/>
              <a:t>therefore a triple </a:t>
            </a:r>
            <a:r>
              <a:rPr lang="en-US" i="1" dirty="0" smtClean="0"/>
              <a:t>(best outcome, probable outcome, worst case).</a:t>
            </a:r>
          </a:p>
          <a:p>
            <a:r>
              <a:rPr lang="en-US" dirty="0" smtClean="0">
                <a:solidFill>
                  <a:srgbClr val="0000FF"/>
                </a:solidFill>
              </a:rPr>
              <a:t>In a well-managed project, the spread narrows</a:t>
            </a:r>
          </a:p>
        </p:txBody>
      </p:sp>
      <p:sp>
        <p:nvSpPr>
          <p:cNvPr id="4" name="Slide Number Placeholder 3"/>
          <p:cNvSpPr>
            <a:spLocks noGrp="1"/>
          </p:cNvSpPr>
          <p:nvPr>
            <p:ph type="sldNum" sz="quarter" idx="12"/>
          </p:nvPr>
        </p:nvSpPr>
        <p:spPr/>
        <p:txBody>
          <a:bodyPr/>
          <a:lstStyle/>
          <a:p>
            <a:fld id="{E09B3A3A-C419-D249-85C0-92F6583FDEDA}"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How Software Development Goes Wrong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Ambiguous, incomplete or contradictory requirements</a:t>
            </a:r>
          </a:p>
          <a:p>
            <a:r>
              <a:rPr lang="en-US" dirty="0" smtClean="0"/>
              <a:t>Underestimated duration or budget</a:t>
            </a:r>
          </a:p>
          <a:p>
            <a:r>
              <a:rPr lang="en-US" dirty="0" smtClean="0"/>
              <a:t>Inadequate management of changes</a:t>
            </a:r>
          </a:p>
          <a:p>
            <a:r>
              <a:rPr lang="en-US" dirty="0" smtClean="0"/>
              <a:t>Incompetence</a:t>
            </a:r>
          </a:p>
          <a:p>
            <a:pPr lvl="1"/>
            <a:r>
              <a:rPr lang="en-US" dirty="0" smtClean="0"/>
              <a:t>Management</a:t>
            </a:r>
          </a:p>
          <a:p>
            <a:pPr lvl="1"/>
            <a:r>
              <a:rPr lang="en-US" dirty="0" smtClean="0"/>
              <a:t>Technical</a:t>
            </a:r>
          </a:p>
          <a:p>
            <a:r>
              <a:rPr lang="en-US" dirty="0" smtClean="0"/>
              <a:t>Complexity – which makes everything else </a:t>
            </a:r>
            <a:r>
              <a:rPr lang="en-US" dirty="0" smtClean="0"/>
              <a:t>worse</a:t>
            </a:r>
          </a:p>
          <a:p>
            <a:r>
              <a:rPr lang="en-US" dirty="0" smtClean="0"/>
              <a:t>Lack of Board level IT knowledge leads to inadequate business risk </a:t>
            </a:r>
            <a:r>
              <a:rPr lang="en-US" dirty="0" smtClean="0"/>
              <a:t>management</a:t>
            </a:r>
            <a:endParaRPr lang="en-US" dirty="0" smtClean="0"/>
          </a:p>
          <a:p>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no easy ways to recover</a:t>
            </a:r>
            <a:endParaRPr lang="en-US" dirty="0"/>
          </a:p>
        </p:txBody>
      </p:sp>
      <p:sp>
        <p:nvSpPr>
          <p:cNvPr id="3" name="Content Placeholder 2"/>
          <p:cNvSpPr>
            <a:spLocks noGrp="1"/>
          </p:cNvSpPr>
          <p:nvPr>
            <p:ph idx="1"/>
          </p:nvPr>
        </p:nvSpPr>
        <p:spPr/>
        <p:txBody>
          <a:bodyPr/>
          <a:lstStyle/>
          <a:p>
            <a:r>
              <a:rPr lang="en-US" dirty="0" smtClean="0"/>
              <a:t>Brooks’ Law: </a:t>
            </a:r>
            <a:r>
              <a:rPr lang="en-US" i="1" dirty="0" smtClean="0"/>
              <a:t>“Adding people to a late project makes it later”. </a:t>
            </a:r>
            <a:r>
              <a:rPr lang="en-US" sz="2000" dirty="0" smtClean="0"/>
              <a:t>Frederick P Brooks</a:t>
            </a:r>
            <a:r>
              <a:rPr lang="en-US" sz="2000" i="1" dirty="0" smtClean="0"/>
              <a:t>. The Mythical Man Month</a:t>
            </a:r>
          </a:p>
          <a:p>
            <a:r>
              <a:rPr lang="en-US" dirty="0" smtClean="0"/>
              <a:t>Reduce the </a:t>
            </a:r>
            <a:r>
              <a:rPr lang="en-US" dirty="0" smtClean="0"/>
              <a:t>functionality?</a:t>
            </a:r>
          </a:p>
          <a:p>
            <a:r>
              <a:rPr lang="en-US" dirty="0" smtClean="0"/>
              <a:t>Work harder and longer hours</a:t>
            </a:r>
          </a:p>
          <a:p>
            <a:r>
              <a:rPr lang="en-US" dirty="0" smtClean="0"/>
              <a:t>Cut out some planned activities (often people reduce testing!)</a:t>
            </a:r>
            <a:endParaRPr lang="en-US" dirty="0" smtClean="0"/>
          </a:p>
          <a:p>
            <a:r>
              <a:rPr lang="en-US" dirty="0" smtClean="0"/>
              <a:t>Give up and s</a:t>
            </a:r>
            <a:r>
              <a:rPr lang="en-US" dirty="0" smtClean="0"/>
              <a:t>tart </a:t>
            </a:r>
            <a:r>
              <a:rPr lang="en-US" dirty="0" smtClean="0"/>
              <a:t>again …</a:t>
            </a:r>
          </a:p>
        </p:txBody>
      </p:sp>
      <p:sp>
        <p:nvSpPr>
          <p:cNvPr id="4" name="Slide Number Placeholder 3"/>
          <p:cNvSpPr>
            <a:spLocks noGrp="1"/>
          </p:cNvSpPr>
          <p:nvPr>
            <p:ph type="sldNum" sz="quarter" idx="12"/>
          </p:nvPr>
        </p:nvSpPr>
        <p:spPr/>
        <p:txBody>
          <a:bodyPr/>
          <a:lstStyle/>
          <a:p>
            <a:fld id="{E09B3A3A-C419-D249-85C0-92F6583FDEDA}"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tweet #cyberliving visit www.cyberliving.uk</a:t>
            </a:r>
            <a:endParaRPr lang="en-US"/>
          </a:p>
        </p:txBody>
      </p:sp>
      <p:sp>
        <p:nvSpPr>
          <p:cNvPr id="5" name="Slide Number Placeholder 4"/>
          <p:cNvSpPr>
            <a:spLocks noGrp="1"/>
          </p:cNvSpPr>
          <p:nvPr>
            <p:ph type="sldNum" sz="quarter" idx="12"/>
          </p:nvPr>
        </p:nvSpPr>
        <p:spPr/>
        <p:txBody>
          <a:bodyPr/>
          <a:lstStyle/>
          <a:p>
            <a:fld id="{E09B3A3A-C419-D249-85C0-92F6583FDEDA}" type="slidenum">
              <a:rPr lang="en-US" smtClean="0"/>
              <a:pPr/>
              <a:t>26</a:t>
            </a:fld>
            <a:endParaRPr lang="en-US"/>
          </a:p>
        </p:txBody>
      </p:sp>
      <p:pic>
        <p:nvPicPr>
          <p:cNvPr id="6" name="Picture 5"/>
          <p:cNvPicPr>
            <a:picLocks noChangeAspect="1"/>
          </p:cNvPicPr>
          <p:nvPr/>
        </p:nvPicPr>
        <p:blipFill>
          <a:blip r:embed="rId2"/>
          <a:stretch>
            <a:fillRect/>
          </a:stretch>
        </p:blipFill>
        <p:spPr>
          <a:xfrm>
            <a:off x="166204" y="162732"/>
            <a:ext cx="8811591" cy="6532536"/>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128"/>
            <a:ext cx="8229600" cy="1143000"/>
          </a:xfrm>
        </p:spPr>
        <p:txBody>
          <a:bodyPr>
            <a:normAutofit fontScale="90000"/>
          </a:bodyPr>
          <a:lstStyle/>
          <a:p>
            <a:r>
              <a:rPr lang="en-US" dirty="0" smtClean="0"/>
              <a:t>How do people</a:t>
            </a:r>
            <a:r>
              <a:rPr lang="en-US" dirty="0" smtClean="0"/>
              <a:t> get rich writing </a:t>
            </a:r>
            <a:r>
              <a:rPr lang="en-US" dirty="0" smtClean="0"/>
              <a:t>apps?</a:t>
            </a:r>
            <a:endParaRPr lang="en-US" dirty="0"/>
          </a:p>
        </p:txBody>
      </p:sp>
      <p:sp>
        <p:nvSpPr>
          <p:cNvPr id="3" name="Content Placeholder 2"/>
          <p:cNvSpPr>
            <a:spLocks noGrp="1"/>
          </p:cNvSpPr>
          <p:nvPr>
            <p:ph idx="1"/>
          </p:nvPr>
        </p:nvSpPr>
        <p:spPr/>
        <p:txBody>
          <a:bodyPr/>
          <a:lstStyle/>
          <a:p>
            <a:r>
              <a:rPr lang="en-US" dirty="0" smtClean="0"/>
              <a:t>They usually start with a fairly simple idea</a:t>
            </a:r>
          </a:p>
          <a:p>
            <a:r>
              <a:rPr lang="en-US" dirty="0" smtClean="0"/>
              <a:t>Very small team, with no pressures on time and budget</a:t>
            </a:r>
          </a:p>
          <a:p>
            <a:r>
              <a:rPr lang="en-US" dirty="0" smtClean="0"/>
              <a:t>Few, if any, security or reliability </a:t>
            </a:r>
            <a:r>
              <a:rPr lang="en-US" dirty="0" smtClean="0"/>
              <a:t>targets</a:t>
            </a:r>
          </a:p>
          <a:p>
            <a:r>
              <a:rPr lang="en-US" dirty="0" smtClean="0"/>
              <a:t>No need to be careful because no liability</a:t>
            </a:r>
            <a:endParaRPr lang="en-US" dirty="0" smtClean="0"/>
          </a:p>
          <a:p>
            <a:r>
              <a:rPr lang="en-US" dirty="0" smtClean="0"/>
              <a:t>The </a:t>
            </a:r>
            <a:r>
              <a:rPr lang="en-US" dirty="0" smtClean="0"/>
              <a:t>developers </a:t>
            </a:r>
            <a:r>
              <a:rPr lang="en-US" dirty="0" smtClean="0"/>
              <a:t>can change the requirements</a:t>
            </a:r>
          </a:p>
          <a:p>
            <a:r>
              <a:rPr lang="en-US" i="1" dirty="0" smtClean="0"/>
              <a:t>No-one hears about the projects that failed</a:t>
            </a:r>
            <a:endParaRPr lang="en-US" dirty="0" smtClean="0"/>
          </a:p>
          <a:p>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203201" y="1600200"/>
            <a:ext cx="8720666" cy="4525963"/>
          </a:xfrm>
        </p:spPr>
        <p:txBody>
          <a:bodyPr/>
          <a:lstStyle/>
          <a:p>
            <a:r>
              <a:rPr lang="en-US" dirty="0" smtClean="0"/>
              <a:t>Developing software is hard because:</a:t>
            </a:r>
          </a:p>
          <a:p>
            <a:pPr lvl="1"/>
            <a:r>
              <a:rPr lang="en-US" dirty="0" smtClean="0"/>
              <a:t>i</a:t>
            </a:r>
            <a:r>
              <a:rPr lang="en-US" dirty="0" smtClean="0"/>
              <a:t>t is complex and creative</a:t>
            </a:r>
          </a:p>
          <a:p>
            <a:pPr lvl="1"/>
            <a:r>
              <a:rPr lang="en-US" dirty="0" smtClean="0"/>
              <a:t>The important properties are </a:t>
            </a:r>
            <a:r>
              <a:rPr lang="en-US" i="1" dirty="0" smtClean="0"/>
              <a:t>emergent</a:t>
            </a:r>
            <a:endParaRPr lang="en-US" dirty="0" smtClean="0"/>
          </a:p>
          <a:p>
            <a:pPr lvl="1"/>
            <a:r>
              <a:rPr lang="en-US" dirty="0" smtClean="0"/>
              <a:t>The costs and timescales must be predictable</a:t>
            </a:r>
          </a:p>
          <a:p>
            <a:pPr lvl="1"/>
            <a:r>
              <a:rPr lang="en-US" dirty="0" smtClean="0"/>
              <a:t>There must be </a:t>
            </a:r>
            <a:r>
              <a:rPr lang="en-US" i="1" dirty="0" smtClean="0"/>
              <a:t>evidence </a:t>
            </a:r>
            <a:r>
              <a:rPr lang="en-US" dirty="0" smtClean="0"/>
              <a:t>that the quality is good enough, which is the hardest thing to achieve</a:t>
            </a:r>
          </a:p>
          <a:p>
            <a:pPr lvl="1"/>
            <a:r>
              <a:rPr lang="en-US" dirty="0" smtClean="0"/>
              <a:t>The industry is still very immature as an engineering profession, with few robust architectures, components, methods and tools.</a:t>
            </a:r>
          </a:p>
        </p:txBody>
      </p:sp>
      <p:sp>
        <p:nvSpPr>
          <p:cNvPr id="4" name="Footer Placeholder 3"/>
          <p:cNvSpPr>
            <a:spLocks noGrp="1"/>
          </p:cNvSpPr>
          <p:nvPr>
            <p:ph type="ftr" sz="quarter" idx="11"/>
          </p:nvPr>
        </p:nvSpPr>
        <p:spPr/>
        <p:txBody>
          <a:bodyPr/>
          <a:lstStyle/>
          <a:p>
            <a:r>
              <a:rPr lang="en-US" dirty="0" smtClean="0"/>
              <a:t>tweet #</a:t>
            </a:r>
            <a:r>
              <a:rPr lang="en-US" dirty="0" err="1" smtClean="0"/>
              <a:t>cyberliving</a:t>
            </a:r>
            <a:r>
              <a:rPr lang="en-US" dirty="0" smtClean="0"/>
              <a:t> visit </a:t>
            </a:r>
            <a:r>
              <a:rPr lang="en-US" dirty="0" err="1" smtClean="0"/>
              <a:t>www.cyberliving.uk</a:t>
            </a:r>
            <a:endParaRPr lang="en-US" dirty="0"/>
          </a:p>
        </p:txBody>
      </p:sp>
      <p:sp>
        <p:nvSpPr>
          <p:cNvPr id="5" name="Slide Number Placeholder 4"/>
          <p:cNvSpPr>
            <a:spLocks noGrp="1"/>
          </p:cNvSpPr>
          <p:nvPr>
            <p:ph type="sldNum" sz="quarter" idx="12"/>
          </p:nvPr>
        </p:nvSpPr>
        <p:spPr/>
        <p:txBody>
          <a:bodyPr/>
          <a:lstStyle/>
          <a:p>
            <a:fld id="{E09B3A3A-C419-D249-85C0-92F6583FDEDA}"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join in the discussions</a:t>
            </a:r>
            <a:endParaRPr lang="en-US" dirty="0"/>
          </a:p>
        </p:txBody>
      </p:sp>
      <p:sp>
        <p:nvSpPr>
          <p:cNvPr id="3" name="Content Placeholder 2"/>
          <p:cNvSpPr>
            <a:spLocks noGrp="1"/>
          </p:cNvSpPr>
          <p:nvPr>
            <p:ph idx="1"/>
          </p:nvPr>
        </p:nvSpPr>
        <p:spPr>
          <a:xfrm>
            <a:off x="233927" y="1600200"/>
            <a:ext cx="8671970" cy="4525963"/>
          </a:xfrm>
        </p:spPr>
        <p:txBody>
          <a:bodyPr/>
          <a:lstStyle/>
          <a:p>
            <a:endParaRPr lang="en-US" dirty="0" smtClean="0"/>
          </a:p>
          <a:p>
            <a:pPr>
              <a:buNone/>
            </a:pPr>
            <a:endParaRPr lang="en-US" dirty="0" smtClean="0"/>
          </a:p>
          <a:p>
            <a:pPr>
              <a:buNone/>
            </a:pPr>
            <a:endParaRPr lang="en-US" dirty="0" smtClean="0"/>
          </a:p>
          <a:p>
            <a:pPr>
              <a:buNone/>
            </a:pPr>
            <a:r>
              <a:rPr lang="en-US" dirty="0" smtClean="0"/>
              <a:t>Please share your views on </a:t>
            </a:r>
            <a:r>
              <a:rPr lang="en-US" dirty="0" smtClean="0">
                <a:hlinkClick r:id="rId2"/>
              </a:rPr>
              <a:t>http://cyberliving.uk</a:t>
            </a:r>
            <a:r>
              <a:rPr lang="en-US" dirty="0" smtClean="0"/>
              <a:t> and by </a:t>
            </a:r>
            <a:r>
              <a:rPr lang="en-US" dirty="0" smtClean="0"/>
              <a:t>using the Twitter </a:t>
            </a:r>
            <a:r>
              <a:rPr lang="en-US" dirty="0" err="1" smtClean="0"/>
              <a:t>hashtag</a:t>
            </a:r>
            <a:r>
              <a:rPr lang="en-US" dirty="0" smtClean="0"/>
              <a:t> #</a:t>
            </a:r>
            <a:r>
              <a:rPr lang="en-US" dirty="0" err="1" smtClean="0"/>
              <a:t>cyberliving</a:t>
            </a:r>
            <a:endParaRPr lang="en-US" dirty="0" smtClean="0"/>
          </a:p>
        </p:txBody>
      </p:sp>
      <p:sp>
        <p:nvSpPr>
          <p:cNvPr id="4" name="Slide Number Placeholder 3"/>
          <p:cNvSpPr>
            <a:spLocks noGrp="1"/>
          </p:cNvSpPr>
          <p:nvPr>
            <p:ph type="sldNum" sz="quarter" idx="12"/>
          </p:nvPr>
        </p:nvSpPr>
        <p:spPr/>
        <p:txBody>
          <a:bodyPr/>
          <a:lstStyle/>
          <a:p>
            <a:fld id="{AC529C7E-47F3-694D-8696-865366C443A3}"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www.cyberliving.uk    #cyberliving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goes wrong?</a:t>
            </a:r>
            <a:br>
              <a:rPr lang="en-US" dirty="0" smtClean="0"/>
            </a:br>
            <a:r>
              <a:rPr lang="en-US" sz="3556" dirty="0" smtClean="0"/>
              <a:t>Two dimensions</a:t>
            </a:r>
            <a:endParaRPr lang="en-US" dirty="0"/>
          </a:p>
        </p:txBody>
      </p:sp>
      <p:sp>
        <p:nvSpPr>
          <p:cNvPr id="3" name="Content Placeholder 2"/>
          <p:cNvSpPr>
            <a:spLocks noGrp="1"/>
          </p:cNvSpPr>
          <p:nvPr>
            <p:ph idx="1"/>
          </p:nvPr>
        </p:nvSpPr>
        <p:spPr>
          <a:xfrm>
            <a:off x="457200" y="1600200"/>
            <a:ext cx="8479642" cy="4525963"/>
          </a:xfrm>
        </p:spPr>
        <p:txBody>
          <a:bodyPr>
            <a:normAutofit fontScale="77500" lnSpcReduction="20000"/>
          </a:bodyPr>
          <a:lstStyle/>
          <a:p>
            <a:r>
              <a:rPr lang="en-US" dirty="0" smtClean="0">
                <a:solidFill>
                  <a:srgbClr val="0000FF"/>
                </a:solidFill>
              </a:rPr>
              <a:t>The development project fails</a:t>
            </a:r>
            <a:endParaRPr lang="en-US" dirty="0" smtClean="0"/>
          </a:p>
          <a:p>
            <a:pPr lvl="1"/>
            <a:r>
              <a:rPr lang="en-US" dirty="0" smtClean="0">
                <a:solidFill>
                  <a:srgbClr val="000000"/>
                </a:solidFill>
              </a:rPr>
              <a:t>Late, over budget, cancelled </a:t>
            </a:r>
          </a:p>
          <a:p>
            <a:pPr lvl="1"/>
            <a:r>
              <a:rPr lang="en-US" dirty="0" smtClean="0">
                <a:solidFill>
                  <a:srgbClr val="000000"/>
                </a:solidFill>
              </a:rPr>
              <a:t>Requirements keep changing</a:t>
            </a:r>
          </a:p>
          <a:p>
            <a:pPr lvl="1"/>
            <a:r>
              <a:rPr lang="en-US" dirty="0" smtClean="0">
                <a:solidFill>
                  <a:srgbClr val="000000"/>
                </a:solidFill>
              </a:rPr>
              <a:t>Loss of control or loss of customer confidence</a:t>
            </a:r>
          </a:p>
          <a:p>
            <a:r>
              <a:rPr lang="en-US" dirty="0" smtClean="0">
                <a:solidFill>
                  <a:srgbClr val="0000FF"/>
                </a:solidFill>
              </a:rPr>
              <a:t>The delivered product is not fit for purpose</a:t>
            </a:r>
            <a:endParaRPr lang="en-US" dirty="0" smtClean="0">
              <a:solidFill>
                <a:srgbClr val="000000"/>
              </a:solidFill>
            </a:endParaRPr>
          </a:p>
          <a:p>
            <a:pPr lvl="1"/>
            <a:r>
              <a:rPr lang="en-US" dirty="0" smtClean="0">
                <a:solidFill>
                  <a:srgbClr val="000000"/>
                </a:solidFill>
              </a:rPr>
              <a:t>Doesn’t meet the users’ needs</a:t>
            </a:r>
          </a:p>
          <a:p>
            <a:pPr lvl="1"/>
            <a:r>
              <a:rPr lang="en-US" dirty="0" smtClean="0">
                <a:solidFill>
                  <a:srgbClr val="000000"/>
                </a:solidFill>
              </a:rPr>
              <a:t>Unreliable, unsafe, insecure, slow, buggy</a:t>
            </a:r>
          </a:p>
          <a:p>
            <a:pPr lvl="1"/>
            <a:r>
              <a:rPr lang="en-US" dirty="0" smtClean="0">
                <a:solidFill>
                  <a:srgbClr val="000000"/>
                </a:solidFill>
              </a:rPr>
              <a:t>Usability problems, too difficult to change </a:t>
            </a:r>
          </a:p>
          <a:p>
            <a:pPr lvl="1">
              <a:buNone/>
            </a:pPr>
            <a:endParaRPr lang="en-US" dirty="0" smtClean="0">
              <a:solidFill>
                <a:srgbClr val="000000"/>
              </a:solidFill>
            </a:endParaRPr>
          </a:p>
          <a:p>
            <a:pPr indent="0">
              <a:buNone/>
            </a:pPr>
            <a:r>
              <a:rPr lang="en-US" sz="2824" i="1" dirty="0" smtClean="0">
                <a:solidFill>
                  <a:srgbClr val="0000FF"/>
                </a:solidFill>
              </a:rPr>
              <a:t>These problems interact: delays in the project cause developers to make decisions that compromise product quality — and finding problems in the product requires rework that causes the project to overrun</a:t>
            </a:r>
          </a:p>
          <a:p>
            <a:pPr>
              <a:buNone/>
            </a:pPr>
            <a:endParaRPr lang="en-US" dirty="0" smtClean="0">
              <a:solidFill>
                <a:srgbClr val="000000"/>
              </a:solidFill>
            </a:endParaRPr>
          </a:p>
        </p:txBody>
      </p:sp>
      <p:sp>
        <p:nvSpPr>
          <p:cNvPr id="4" name="Slide Number Placeholder 3"/>
          <p:cNvSpPr>
            <a:spLocks noGrp="1"/>
          </p:cNvSpPr>
          <p:nvPr>
            <p:ph type="sldNum" sz="quarter" idx="12"/>
          </p:nvPr>
        </p:nvSpPr>
        <p:spPr/>
        <p:txBody>
          <a:bodyPr/>
          <a:lstStyle/>
          <a:p>
            <a:fld id="{E09B3A3A-C419-D249-85C0-92F6583FDEDA}" type="slidenum">
              <a:rPr lang="en-US" smtClean="0"/>
              <a:pPr/>
              <a:t>3</a:t>
            </a:fld>
            <a:endParaRPr lang="en-US" dirty="0"/>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tweet #</a:t>
            </a:r>
            <a:r>
              <a:rPr lang="en-US" dirty="0" err="1" smtClean="0"/>
              <a:t>cyberliving</a:t>
            </a:r>
            <a:r>
              <a:rPr lang="en-US" dirty="0" smtClean="0"/>
              <a:t> visit </a:t>
            </a:r>
            <a:r>
              <a:rPr lang="en-US" dirty="0" err="1" smtClean="0"/>
              <a:t>www.cyberliving.uk</a:t>
            </a:r>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30</a:t>
            </a:fld>
            <a:endParaRPr lang="en-US"/>
          </a:p>
        </p:txBody>
      </p:sp>
      <p:sp>
        <p:nvSpPr>
          <p:cNvPr id="3" name="Content Placeholder 2"/>
          <p:cNvSpPr>
            <a:spLocks noGrp="1"/>
          </p:cNvSpPr>
          <p:nvPr>
            <p:ph idx="4294967295"/>
          </p:nvPr>
        </p:nvSpPr>
        <p:spPr>
          <a:xfrm>
            <a:off x="0" y="1600200"/>
            <a:ext cx="8229600" cy="4525963"/>
          </a:xfrm>
        </p:spPr>
        <p:txBody>
          <a:bodyPr>
            <a:normAutofit fontScale="92500" lnSpcReduction="20000"/>
          </a:bodyPr>
          <a:lstStyle/>
          <a:p>
            <a:r>
              <a:rPr lang="en-US" dirty="0" smtClean="0"/>
              <a:t>“The price of reliability is the pursuit of the utmost simplicity. “</a:t>
            </a:r>
          </a:p>
          <a:p>
            <a:endParaRPr lang="en-US" dirty="0" smtClean="0"/>
          </a:p>
          <a:p>
            <a:pPr>
              <a:buNone/>
            </a:pPr>
            <a:endParaRPr lang="en-US" dirty="0" smtClean="0"/>
          </a:p>
          <a:p>
            <a:r>
              <a:rPr lang="en-US" dirty="0" smtClean="0"/>
              <a:t>“There are two ways of constructing a software design: One way is to make it so simple that there are obviously no deficiencies, and the other way is to make it so complicated that there are no obvious deficiencies. The first method is far more difficult.”</a:t>
            </a:r>
            <a:r>
              <a:rPr lang="en-US" b="1" dirty="0" smtClean="0"/>
              <a:t> </a:t>
            </a:r>
            <a:endParaRPr lang="en-US" dirty="0" smtClean="0"/>
          </a:p>
          <a:p>
            <a:pPr>
              <a:buNone/>
            </a:pPr>
            <a:r>
              <a:rPr lang="en-US" sz="2000" dirty="0" smtClean="0"/>
              <a:t>					C.A.R (Tony) Hoare</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Software Developer’s </a:t>
            </a:r>
            <a:r>
              <a:rPr lang="en-US" dirty="0" smtClean="0"/>
              <a:t>Task</a:t>
            </a:r>
            <a:br>
              <a:rPr lang="en-US" dirty="0" smtClean="0"/>
            </a:br>
            <a:r>
              <a:rPr lang="en-US" dirty="0" smtClean="0"/>
              <a:t>– </a:t>
            </a:r>
            <a:r>
              <a:rPr lang="en-US" sz="3556" i="1" dirty="0" smtClean="0"/>
              <a:t>not just to deliver some software</a:t>
            </a:r>
            <a:endParaRPr lang="en-US" i="1" dirty="0"/>
          </a:p>
        </p:txBody>
      </p:sp>
      <p:sp>
        <p:nvSpPr>
          <p:cNvPr id="3" name="Content Placeholder 2"/>
          <p:cNvSpPr>
            <a:spLocks noGrp="1"/>
          </p:cNvSpPr>
          <p:nvPr>
            <p:ph idx="1"/>
          </p:nvPr>
        </p:nvSpPr>
        <p:spPr>
          <a:xfrm>
            <a:off x="882842" y="1600200"/>
            <a:ext cx="7558369" cy="4525963"/>
          </a:xfrm>
        </p:spPr>
        <p:txBody>
          <a:bodyPr>
            <a:normAutofit/>
          </a:bodyPr>
          <a:lstStyle/>
          <a:p>
            <a:pPr>
              <a:buNone/>
            </a:pPr>
            <a:endParaRPr lang="en-US" dirty="0" smtClean="0"/>
          </a:p>
          <a:p>
            <a:pPr algn="ctr">
              <a:buNone/>
            </a:pPr>
            <a:r>
              <a:rPr lang="en-US" dirty="0" smtClean="0"/>
              <a:t>“It is not only the programmer's responsibility to produce a correct program but also to demonstrate its correctness in a convincing manner” </a:t>
            </a:r>
          </a:p>
          <a:p>
            <a:pPr algn="ctr">
              <a:buNone/>
            </a:pPr>
            <a:endParaRPr lang="en-US" dirty="0" smtClean="0"/>
          </a:p>
          <a:p>
            <a:pPr algn="ctr">
              <a:buNone/>
            </a:pPr>
            <a:r>
              <a:rPr lang="en-US" sz="2000" dirty="0" smtClean="0"/>
              <a:t>Edsger Dijkstra      (EWD249)</a:t>
            </a:r>
            <a:r>
              <a:rPr lang="en-US" dirty="0" smtClean="0"/>
              <a:t>	</a:t>
            </a:r>
          </a:p>
        </p:txBody>
      </p:sp>
      <p:sp>
        <p:nvSpPr>
          <p:cNvPr id="4" name="Slide Number Placeholder 3"/>
          <p:cNvSpPr>
            <a:spLocks noGrp="1"/>
          </p:cNvSpPr>
          <p:nvPr>
            <p:ph type="sldNum" sz="quarter" idx="12"/>
          </p:nvPr>
        </p:nvSpPr>
        <p:spPr/>
        <p:txBody>
          <a:bodyPr/>
          <a:lstStyle/>
          <a:p>
            <a:fld id="{E09B3A3A-C419-D249-85C0-92F6583FDEDA}"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sz="3200"/>
              <a:t>Testing software tells you that the tests work – not that the software works</a:t>
            </a:r>
          </a:p>
        </p:txBody>
      </p:sp>
      <p:sp>
        <p:nvSpPr>
          <p:cNvPr id="11267" name="Text Box 3"/>
          <p:cNvSpPr txBox="1">
            <a:spLocks noChangeArrowheads="1"/>
          </p:cNvSpPr>
          <p:nvPr/>
        </p:nvSpPr>
        <p:spPr bwMode="auto">
          <a:xfrm>
            <a:off x="762000" y="5257800"/>
            <a:ext cx="3124200" cy="1552575"/>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a:t>Continuous behaviour means you can interpolate between test results</a:t>
            </a:r>
          </a:p>
        </p:txBody>
      </p:sp>
      <p:sp>
        <p:nvSpPr>
          <p:cNvPr id="11268" name="Text Box 4"/>
          <p:cNvSpPr txBox="1">
            <a:spLocks noChangeArrowheads="1"/>
          </p:cNvSpPr>
          <p:nvPr/>
        </p:nvSpPr>
        <p:spPr bwMode="auto">
          <a:xfrm>
            <a:off x="5410200" y="5257800"/>
            <a:ext cx="3048000" cy="1187450"/>
          </a:xfrm>
          <a:prstGeom prst="rect">
            <a:avLst/>
          </a:prstGeom>
          <a:noFill/>
          <a:ln w="9525">
            <a:noFill/>
            <a:miter lim="800000"/>
            <a:headEnd/>
            <a:tailEnd/>
          </a:ln>
          <a:effectLst/>
        </p:spPr>
        <p:txBody>
          <a:bodyPr>
            <a:prstTxWarp prst="textNoShape">
              <a:avLst/>
            </a:prstTxWarp>
            <a:spAutoFit/>
          </a:bodyPr>
          <a:lstStyle/>
          <a:p>
            <a:pPr>
              <a:spcBef>
                <a:spcPct val="50000"/>
              </a:spcBef>
            </a:pPr>
            <a:r>
              <a:rPr lang="en-GB"/>
              <a:t>Discrete behaviour means that you can’t!</a:t>
            </a:r>
          </a:p>
        </p:txBody>
      </p:sp>
      <p:pic>
        <p:nvPicPr>
          <p:cNvPr id="11269" name="Picture 5" descr="C:\Program Files\Microsoft Office\Clipart\Popular\scales.wmf"/>
          <p:cNvPicPr>
            <a:picLocks noChangeAspect="1" noChangeArrowheads="1"/>
          </p:cNvPicPr>
          <p:nvPr/>
        </p:nvPicPr>
        <p:blipFill>
          <a:blip r:embed="rId2"/>
          <a:srcRect/>
          <a:stretch>
            <a:fillRect/>
          </a:stretch>
        </p:blipFill>
        <p:spPr bwMode="auto">
          <a:xfrm>
            <a:off x="533400" y="2819400"/>
            <a:ext cx="2590800" cy="1906588"/>
          </a:xfrm>
          <a:prstGeom prst="rect">
            <a:avLst/>
          </a:prstGeom>
          <a:noFill/>
        </p:spPr>
      </p:pic>
      <p:pic>
        <p:nvPicPr>
          <p:cNvPr id="11270" name="Picture 6"/>
          <p:cNvPicPr>
            <a:picLocks noChangeAspect="1" noChangeArrowheads="1"/>
          </p:cNvPicPr>
          <p:nvPr/>
        </p:nvPicPr>
        <p:blipFill>
          <a:blip r:embed="rId3"/>
          <a:srcRect/>
          <a:stretch>
            <a:fillRect/>
          </a:stretch>
        </p:blipFill>
        <p:spPr bwMode="auto">
          <a:xfrm>
            <a:off x="5257800" y="2438400"/>
            <a:ext cx="2557463" cy="21351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1571"/>
            <a:ext cx="8229600" cy="1143000"/>
          </a:xfrm>
        </p:spPr>
        <p:txBody>
          <a:bodyPr>
            <a:normAutofit fontScale="90000"/>
          </a:bodyPr>
          <a:lstStyle/>
          <a:p>
            <a:r>
              <a:rPr lang="en-US" dirty="0" smtClean="0"/>
              <a:t>Why is software development difficult?</a:t>
            </a:r>
            <a:endParaRPr lang="en-US" dirty="0"/>
          </a:p>
        </p:txBody>
      </p:sp>
      <p:sp>
        <p:nvSpPr>
          <p:cNvPr id="3" name="Content Placeholder 2"/>
          <p:cNvSpPr>
            <a:spLocks noGrp="1"/>
          </p:cNvSpPr>
          <p:nvPr>
            <p:ph idx="1"/>
          </p:nvPr>
        </p:nvSpPr>
        <p:spPr>
          <a:xfrm>
            <a:off x="216838" y="1600200"/>
            <a:ext cx="8735492" cy="4525963"/>
          </a:xfrm>
        </p:spPr>
        <p:txBody>
          <a:bodyPr>
            <a:normAutofit fontScale="70000" lnSpcReduction="20000"/>
          </a:bodyPr>
          <a:lstStyle/>
          <a:p>
            <a:pPr marL="514350" indent="-514350"/>
            <a:r>
              <a:rPr lang="en-US" dirty="0" smtClean="0">
                <a:solidFill>
                  <a:srgbClr val="0000FF"/>
                </a:solidFill>
              </a:rPr>
              <a:t>Software is complex</a:t>
            </a:r>
          </a:p>
          <a:p>
            <a:pPr marL="914400" lvl="1" indent="-514350"/>
            <a:r>
              <a:rPr lang="en-US" dirty="0" smtClean="0"/>
              <a:t>The complexity of the system is mainly (and correctly) assigned to the software</a:t>
            </a:r>
          </a:p>
          <a:p>
            <a:pPr marL="914400" lvl="1" indent="-514350"/>
            <a:r>
              <a:rPr lang="en-US" dirty="0" smtClean="0"/>
              <a:t>Extra features are added because software is so powerful</a:t>
            </a:r>
            <a:endParaRPr lang="en-US" dirty="0" smtClean="0"/>
          </a:p>
          <a:p>
            <a:pPr marL="914400" lvl="1" indent="-514350"/>
            <a:r>
              <a:rPr lang="en-US" i="1" dirty="0" smtClean="0"/>
              <a:t>Human </a:t>
            </a:r>
            <a:r>
              <a:rPr lang="en-US" dirty="0" smtClean="0"/>
              <a:t>aspects </a:t>
            </a:r>
            <a:r>
              <a:rPr lang="en-US" dirty="0" smtClean="0"/>
              <a:t>add complexity (April’s lecture)</a:t>
            </a:r>
          </a:p>
          <a:p>
            <a:pPr marL="514350" indent="-514350"/>
            <a:r>
              <a:rPr lang="en-US" dirty="0" smtClean="0">
                <a:solidFill>
                  <a:srgbClr val="0000FF"/>
                </a:solidFill>
              </a:rPr>
              <a:t>Software development is creative</a:t>
            </a:r>
          </a:p>
          <a:p>
            <a:pPr marL="914400" lvl="1" indent="-514350"/>
            <a:r>
              <a:rPr lang="en-US" dirty="0" smtClean="0"/>
              <a:t>New applications, new features, or new solutions</a:t>
            </a:r>
          </a:p>
          <a:p>
            <a:pPr marL="514350" indent="-514350"/>
            <a:r>
              <a:rPr lang="en-US" dirty="0" smtClean="0">
                <a:solidFill>
                  <a:srgbClr val="0000FF"/>
                </a:solidFill>
              </a:rPr>
              <a:t>Difficult targets for safety/security/</a:t>
            </a:r>
            <a:r>
              <a:rPr lang="en-US" dirty="0" smtClean="0">
                <a:solidFill>
                  <a:srgbClr val="0000FF"/>
                </a:solidFill>
              </a:rPr>
              <a:t>reliability</a:t>
            </a:r>
            <a:endParaRPr lang="en-US" dirty="0" smtClean="0"/>
          </a:p>
          <a:p>
            <a:pPr marL="914400" lvl="1" indent="-514350"/>
            <a:r>
              <a:rPr lang="en-US" dirty="0" err="1" smtClean="0"/>
              <a:t>Pfh</a:t>
            </a:r>
            <a:r>
              <a:rPr lang="en-US" dirty="0" smtClean="0"/>
              <a:t> 10</a:t>
            </a:r>
            <a:r>
              <a:rPr lang="en-US" baseline="30000" dirty="0" smtClean="0"/>
              <a:t>-9</a:t>
            </a:r>
            <a:r>
              <a:rPr lang="en-US" dirty="0" smtClean="0"/>
              <a:t> for avionics, £B transactions, </a:t>
            </a:r>
            <a:r>
              <a:rPr lang="en-US" dirty="0" err="1" smtClean="0"/>
              <a:t>cybersecurity</a:t>
            </a:r>
            <a:r>
              <a:rPr lang="en-US" dirty="0" smtClean="0"/>
              <a:t> (3 May lecture)</a:t>
            </a:r>
          </a:p>
          <a:p>
            <a:pPr marL="514350" indent="-514350"/>
            <a:r>
              <a:rPr lang="en-US" dirty="0" smtClean="0">
                <a:solidFill>
                  <a:srgbClr val="0000FF"/>
                </a:solidFill>
              </a:rPr>
              <a:t>Legacy systems and the need for compatibility </a:t>
            </a:r>
          </a:p>
          <a:p>
            <a:pPr marL="514350" indent="-514350"/>
            <a:r>
              <a:rPr lang="en-US" dirty="0" smtClean="0">
                <a:solidFill>
                  <a:srgbClr val="0000FF"/>
                </a:solidFill>
              </a:rPr>
              <a:t>Few </a:t>
            </a:r>
            <a:r>
              <a:rPr lang="en-US" i="1" dirty="0" smtClean="0">
                <a:solidFill>
                  <a:srgbClr val="0000FF"/>
                </a:solidFill>
              </a:rPr>
              <a:t>trustworthy </a:t>
            </a:r>
            <a:r>
              <a:rPr lang="en-US" dirty="0" smtClean="0">
                <a:solidFill>
                  <a:srgbClr val="0000FF"/>
                </a:solidFill>
              </a:rPr>
              <a:t>components — despite the huge number available</a:t>
            </a:r>
          </a:p>
          <a:p>
            <a:pPr marL="514350" indent="-514350"/>
            <a:r>
              <a:rPr lang="en-US" dirty="0" smtClean="0">
                <a:solidFill>
                  <a:srgbClr val="0000FF"/>
                </a:solidFill>
              </a:rPr>
              <a:t>Overconfidence by software developers</a:t>
            </a:r>
          </a:p>
          <a:p>
            <a:pPr marL="514350" indent="-514350"/>
            <a:r>
              <a:rPr lang="en-US" dirty="0" smtClean="0">
                <a:solidFill>
                  <a:srgbClr val="0000FF"/>
                </a:solidFill>
              </a:rPr>
              <a:t>Poor tools (and often a very poor </a:t>
            </a:r>
            <a:r>
              <a:rPr lang="en-US" i="1" dirty="0" smtClean="0">
                <a:solidFill>
                  <a:srgbClr val="0000FF"/>
                </a:solidFill>
              </a:rPr>
              <a:t>choice</a:t>
            </a:r>
            <a:r>
              <a:rPr lang="en-US" dirty="0" smtClean="0">
                <a:solidFill>
                  <a:srgbClr val="0000FF"/>
                </a:solidFill>
              </a:rPr>
              <a:t> of tools)</a:t>
            </a:r>
          </a:p>
          <a:p>
            <a:pPr marL="514350" indent="-514350"/>
            <a:r>
              <a:rPr lang="en-US" dirty="0" smtClean="0">
                <a:solidFill>
                  <a:srgbClr val="0000FF"/>
                </a:solidFill>
              </a:rPr>
              <a:t>Lack of a profession that could learn </a:t>
            </a:r>
            <a:r>
              <a:rPr lang="en-US" dirty="0" smtClean="0">
                <a:solidFill>
                  <a:srgbClr val="0000FF"/>
                </a:solidFill>
              </a:rPr>
              <a:t>from experience</a:t>
            </a:r>
          </a:p>
          <a:p>
            <a:pPr marL="914400" lvl="1" indent="-514350"/>
            <a:endParaRPr lang="en-US" dirty="0" smtClean="0"/>
          </a:p>
        </p:txBody>
      </p:sp>
      <p:sp>
        <p:nvSpPr>
          <p:cNvPr id="4" name="Slide Number Placeholder 3"/>
          <p:cNvSpPr>
            <a:spLocks noGrp="1"/>
          </p:cNvSpPr>
          <p:nvPr>
            <p:ph type="sldNum" sz="quarter" idx="12"/>
          </p:nvPr>
        </p:nvSpPr>
        <p:spPr/>
        <p:txBody>
          <a:bodyPr/>
          <a:lstStyle/>
          <a:p>
            <a:fld id="{E09B3A3A-C419-D249-85C0-92F6583FDEDA}" type="slidenum">
              <a:rPr lang="en-US" smtClean="0"/>
              <a:pPr/>
              <a:t>6</a:t>
            </a:fld>
            <a:endParaRPr lang="en-US" dirty="0"/>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A Simple example of Complexity</a:t>
            </a:r>
            <a:r>
              <a:rPr lang="en-US" dirty="0" smtClean="0"/>
              <a:t/>
            </a:r>
            <a:br>
              <a:rPr lang="en-US" dirty="0" smtClean="0"/>
            </a:br>
            <a:r>
              <a:rPr lang="en-US" sz="3111" dirty="0" smtClean="0"/>
              <a:t>Car central locking</a:t>
            </a:r>
            <a:r>
              <a:rPr lang="en-US" sz="3111" baseline="30000" dirty="0" smtClean="0"/>
              <a:t>*</a:t>
            </a:r>
            <a:r>
              <a:rPr lang="en-US" sz="3111" dirty="0" smtClean="0"/>
              <a:t>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Convenient locking/unlocking of all doors and the boot</a:t>
            </a:r>
          </a:p>
          <a:p>
            <a:r>
              <a:rPr lang="en-US" dirty="0" smtClean="0"/>
              <a:t>Childproof settings must remain effective</a:t>
            </a:r>
          </a:p>
          <a:p>
            <a:r>
              <a:rPr lang="en-US" dirty="0" smtClean="0"/>
              <a:t>All doors shall be locked whilst the car is in motion</a:t>
            </a:r>
          </a:p>
          <a:p>
            <a:r>
              <a:rPr lang="en-US" dirty="0" smtClean="0"/>
              <a:t>Optional locked boot (valet parking)</a:t>
            </a:r>
          </a:p>
          <a:p>
            <a:r>
              <a:rPr lang="en-US" dirty="0" smtClean="0"/>
              <a:t>Automatic unlocking after an accident</a:t>
            </a:r>
          </a:p>
          <a:p>
            <a:r>
              <a:rPr lang="en-US" dirty="0" smtClean="0"/>
              <a:t>Security against theft / carjacking</a:t>
            </a:r>
          </a:p>
          <a:p>
            <a:r>
              <a:rPr lang="en-US" dirty="0" smtClean="0"/>
              <a:t>Low risk of locking oneself out (or in) by accident</a:t>
            </a:r>
          </a:p>
          <a:p>
            <a:pPr>
              <a:buNone/>
            </a:pPr>
            <a:r>
              <a:rPr lang="en-US" dirty="0" smtClean="0">
                <a:solidFill>
                  <a:srgbClr val="0000FF"/>
                </a:solidFill>
              </a:rPr>
              <a:t>… and these actions involve all the doors, windows, ignition, motion sensor, boot catch, impact sensor, indicator lights… </a:t>
            </a:r>
            <a:r>
              <a:rPr lang="en-US" dirty="0" smtClean="0">
                <a:solidFill>
                  <a:srgbClr val="FF0000"/>
                </a:solidFill>
              </a:rPr>
              <a:t>and they may interact. </a:t>
            </a:r>
            <a:endParaRPr lang="en-US" dirty="0" smtClean="0">
              <a:solidFill>
                <a:srgbClr val="0000FF"/>
              </a:solidFill>
            </a:endParaRP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E09B3A3A-C419-D249-85C0-92F6583FDEDA}" type="slidenum">
              <a:rPr lang="en-US" smtClean="0"/>
              <a:pPr/>
              <a:t>7</a:t>
            </a:fld>
            <a:endParaRPr lang="en-US"/>
          </a:p>
        </p:txBody>
      </p:sp>
      <p:sp>
        <p:nvSpPr>
          <p:cNvPr id="5" name="TextBox 4"/>
          <p:cNvSpPr txBox="1"/>
          <p:nvPr/>
        </p:nvSpPr>
        <p:spPr>
          <a:xfrm>
            <a:off x="887601" y="6048573"/>
            <a:ext cx="6936946" cy="307777"/>
          </a:xfrm>
          <a:prstGeom prst="rect">
            <a:avLst/>
          </a:prstGeom>
          <a:noFill/>
        </p:spPr>
        <p:txBody>
          <a:bodyPr wrap="square" rtlCol="0">
            <a:spAutoFit/>
          </a:bodyPr>
          <a:lstStyle/>
          <a:p>
            <a:r>
              <a:rPr lang="en-US" sz="1400" dirty="0" smtClean="0"/>
              <a:t>* M A Jackson </a:t>
            </a:r>
            <a:r>
              <a:rPr lang="en-US" sz="1400" i="1" dirty="0" smtClean="0"/>
              <a:t>Where, Exactly, Is Software Development?</a:t>
            </a:r>
            <a:endParaRPr lang="en-US" sz="1400" i="1" dirty="0"/>
          </a:p>
        </p:txBody>
      </p:sp>
      <p:sp>
        <p:nvSpPr>
          <p:cNvPr id="6" name="Footer Placeholder 5"/>
          <p:cNvSpPr>
            <a:spLocks noGrp="1"/>
          </p:cNvSpPr>
          <p:nvPr>
            <p:ph type="ftr" sz="quarter" idx="11"/>
          </p:nvPr>
        </p:nvSpPr>
        <p:spPr/>
        <p:txBody>
          <a:bodyPr/>
          <a:lstStyle/>
          <a:p>
            <a:r>
              <a:rPr lang="en-US" dirty="0" smtClean="0"/>
              <a:t>tweet #</a:t>
            </a:r>
            <a:r>
              <a:rPr lang="en-US" dirty="0" err="1" smtClean="0"/>
              <a:t>cyberliving</a:t>
            </a:r>
            <a:r>
              <a:rPr lang="en-US" dirty="0" smtClean="0"/>
              <a:t> visit </a:t>
            </a:r>
            <a:r>
              <a:rPr lang="en-US" dirty="0" err="1" smtClean="0"/>
              <a:t>www.cyberliving.uk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Interactions</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Should the boot be locked when the car is stationary but the engine is running?</a:t>
            </a:r>
          </a:p>
          <a:p>
            <a:r>
              <a:rPr lang="en-GB" dirty="0" smtClean="0"/>
              <a:t>Should an impact to a stationary and unoccupied car</a:t>
            </a:r>
            <a:r>
              <a:rPr lang="en-GB" dirty="0" smtClean="0"/>
              <a:t> (maybe in </a:t>
            </a:r>
            <a:r>
              <a:rPr lang="en-GB" dirty="0" smtClean="0"/>
              <a:t>a car </a:t>
            </a:r>
            <a:r>
              <a:rPr lang="en-GB" dirty="0" smtClean="0"/>
              <a:t>park) </a:t>
            </a:r>
            <a:r>
              <a:rPr lang="en-GB" dirty="0" smtClean="0"/>
              <a:t>unlock the doors?</a:t>
            </a:r>
          </a:p>
          <a:p>
            <a:r>
              <a:rPr lang="en-GB" dirty="0" smtClean="0"/>
              <a:t>What should happen if the car is commanded to lock with one of the windows open?</a:t>
            </a:r>
            <a:r>
              <a:rPr lang="en-GB" dirty="0" smtClean="0"/>
              <a:t> Open how far?</a:t>
            </a:r>
          </a:p>
          <a:p>
            <a:r>
              <a:rPr lang="en-GB" dirty="0" smtClean="0"/>
              <a:t>What should happen if a door is not properly closed and cannot lock?</a:t>
            </a:r>
          </a:p>
          <a:p>
            <a:r>
              <a:rPr lang="en-GB" dirty="0" smtClean="0"/>
              <a:t>Should it be possible to lock oneself in and to disable any access from outside?</a:t>
            </a:r>
          </a:p>
          <a:p>
            <a:r>
              <a:rPr lang="en-GB" dirty="0" smtClean="0"/>
              <a:t>What should happen if the car</a:t>
            </a:r>
            <a:r>
              <a:rPr lang="en-GB" dirty="0" smtClean="0"/>
              <a:t> is losing electrical </a:t>
            </a:r>
            <a:r>
              <a:rPr lang="en-GB" dirty="0" smtClean="0"/>
              <a:t>power?</a:t>
            </a:r>
            <a:endParaRPr lang="en-GB" dirty="0" smtClean="0"/>
          </a:p>
          <a:p>
            <a:pPr lvl="1"/>
            <a:r>
              <a:rPr lang="en-GB" dirty="0" smtClean="0"/>
              <a:t>Should it differ </a:t>
            </a:r>
            <a:r>
              <a:rPr lang="en-GB" dirty="0" smtClean="0"/>
              <a:t>between o</a:t>
            </a:r>
            <a:r>
              <a:rPr lang="en-GB" dirty="0" smtClean="0"/>
              <a:t>ccupied </a:t>
            </a:r>
            <a:r>
              <a:rPr lang="en-GB" dirty="0" smtClean="0"/>
              <a:t>and </a:t>
            </a:r>
            <a:r>
              <a:rPr lang="en-GB" dirty="0" smtClean="0"/>
              <a:t>unoccupied?</a:t>
            </a:r>
          </a:p>
          <a:p>
            <a:endParaRPr lang="en-US" dirty="0"/>
          </a:p>
        </p:txBody>
      </p:sp>
      <p:sp>
        <p:nvSpPr>
          <p:cNvPr id="4" name="Slide Number Placeholder 3"/>
          <p:cNvSpPr>
            <a:spLocks noGrp="1"/>
          </p:cNvSpPr>
          <p:nvPr>
            <p:ph type="sldNum" sz="quarter" idx="12"/>
          </p:nvPr>
        </p:nvSpPr>
        <p:spPr/>
        <p:txBody>
          <a:bodyPr/>
          <a:lstStyle/>
          <a:p>
            <a:fld id="{E09B3A3A-C419-D249-85C0-92F6583FDEDA}"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GB" dirty="0" smtClean="0"/>
              <a:t>Example of Interacting Requirements</a:t>
            </a:r>
            <a:br>
              <a:rPr lang="en-GB" dirty="0" smtClean="0"/>
            </a:br>
            <a:r>
              <a:rPr lang="en-GB" sz="2667" dirty="0" smtClean="0"/>
              <a:t>1993 </a:t>
            </a:r>
            <a:r>
              <a:rPr lang="en-US" sz="2667" dirty="0" smtClean="0"/>
              <a:t>Accident to Airbus A320-211 Aircraft in Warsaw</a:t>
            </a:r>
            <a:endParaRPr lang="en-GB" dirty="0"/>
          </a:p>
        </p:txBody>
      </p:sp>
      <p:sp>
        <p:nvSpPr>
          <p:cNvPr id="21507" name="Rectangle 3"/>
          <p:cNvSpPr>
            <a:spLocks noGrp="1" noChangeArrowheads="1"/>
          </p:cNvSpPr>
          <p:nvPr>
            <p:ph type="body" idx="1"/>
          </p:nvPr>
        </p:nvSpPr>
        <p:spPr>
          <a:xfrm>
            <a:off x="457200" y="1775092"/>
            <a:ext cx="8229600" cy="5440362"/>
          </a:xfrm>
        </p:spPr>
        <p:txBody>
          <a:bodyPr>
            <a:normAutofit/>
          </a:bodyPr>
          <a:lstStyle/>
          <a:p>
            <a:pPr>
              <a:lnSpc>
                <a:spcPct val="90000"/>
              </a:lnSpc>
            </a:pPr>
            <a:r>
              <a:rPr lang="en-GB" sz="2400" dirty="0" smtClean="0">
                <a:solidFill>
                  <a:srgbClr val="000000"/>
                </a:solidFill>
                <a:latin typeface="SyntaxLTStd-Roman" charset="0"/>
              </a:rPr>
              <a:t>wet runway, crosswind</a:t>
            </a:r>
          </a:p>
          <a:p>
            <a:pPr>
              <a:lnSpc>
                <a:spcPct val="90000"/>
              </a:lnSpc>
            </a:pPr>
            <a:r>
              <a:rPr lang="en-GB" sz="2400" dirty="0" smtClean="0">
                <a:solidFill>
                  <a:srgbClr val="000000"/>
                </a:solidFill>
                <a:latin typeface="SyntaxLTStd-Roman" charset="0"/>
              </a:rPr>
              <a:t>Aircraft banked into crosswind</a:t>
            </a:r>
          </a:p>
          <a:p>
            <a:pPr>
              <a:lnSpc>
                <a:spcPct val="90000"/>
              </a:lnSpc>
            </a:pPr>
            <a:r>
              <a:rPr lang="en-GB" sz="2400" dirty="0" smtClean="0">
                <a:solidFill>
                  <a:srgbClr val="000000"/>
                </a:solidFill>
                <a:latin typeface="SyntaxLTStd-Roman" charset="0"/>
              </a:rPr>
              <a:t>Left wheels touched down 9 seconds after right</a:t>
            </a:r>
          </a:p>
          <a:p>
            <a:pPr>
              <a:lnSpc>
                <a:spcPct val="90000"/>
              </a:lnSpc>
            </a:pPr>
            <a:r>
              <a:rPr lang="en-GB" sz="2400" dirty="0">
                <a:solidFill>
                  <a:srgbClr val="000000"/>
                </a:solidFill>
                <a:latin typeface="SyntaxLTStd-Roman" charset="0"/>
              </a:rPr>
              <a:t>pilot applied reverse </a:t>
            </a:r>
            <a:r>
              <a:rPr lang="en-GB" sz="2400" dirty="0" smtClean="0">
                <a:solidFill>
                  <a:srgbClr val="000000"/>
                </a:solidFill>
                <a:latin typeface="SyntaxLTStd-Roman" charset="0"/>
              </a:rPr>
              <a:t>thrust and spoilers </a:t>
            </a:r>
            <a:r>
              <a:rPr lang="en-GB" sz="2400" dirty="0">
                <a:solidFill>
                  <a:srgbClr val="000000"/>
                </a:solidFill>
                <a:latin typeface="SyntaxLTStd-Roman" charset="0"/>
              </a:rPr>
              <a:t>but</a:t>
            </a:r>
            <a:r>
              <a:rPr lang="en-GB" sz="2400" dirty="0" smtClean="0">
                <a:solidFill>
                  <a:srgbClr val="000000"/>
                </a:solidFill>
                <a:latin typeface="SyntaxLTStd-Roman" charset="0"/>
              </a:rPr>
              <a:t> they were disabled until left gear compressed</a:t>
            </a:r>
            <a:endParaRPr lang="en-GB" sz="2400" b="1" dirty="0" smtClean="0">
              <a:solidFill>
                <a:srgbClr val="000000"/>
              </a:solidFill>
              <a:latin typeface="SyntaxLTStd-Bold" charset="0"/>
            </a:endParaRPr>
          </a:p>
          <a:p>
            <a:pPr>
              <a:lnSpc>
                <a:spcPct val="90000"/>
              </a:lnSpc>
            </a:pPr>
            <a:r>
              <a:rPr lang="en-GB" sz="2400" b="1" dirty="0" smtClean="0">
                <a:solidFill>
                  <a:srgbClr val="000000"/>
                </a:solidFill>
                <a:latin typeface="SyntaxLTStd-Bold" charset="0"/>
              </a:rPr>
              <a:t>Why?</a:t>
            </a:r>
          </a:p>
          <a:p>
            <a:pPr>
              <a:lnSpc>
                <a:spcPct val="90000"/>
              </a:lnSpc>
            </a:pPr>
            <a:r>
              <a:rPr lang="en-GB" sz="2400" dirty="0" smtClean="0">
                <a:solidFill>
                  <a:srgbClr val="000000"/>
                </a:solidFill>
                <a:latin typeface="SyntaxLTStd-Roman" charset="0"/>
              </a:rPr>
              <a:t>Reverse thrust and spoilers </a:t>
            </a:r>
            <a:r>
              <a:rPr lang="en-GB" sz="2400" i="1" dirty="0" smtClean="0">
                <a:solidFill>
                  <a:srgbClr val="000000"/>
                </a:solidFill>
                <a:latin typeface="SyntaxLTStd-Roman" charset="0"/>
              </a:rPr>
              <a:t>must be disabled in the air</a:t>
            </a:r>
          </a:p>
          <a:p>
            <a:pPr>
              <a:lnSpc>
                <a:spcPct val="90000"/>
              </a:lnSpc>
            </a:pPr>
            <a:r>
              <a:rPr lang="en-GB" sz="2400" dirty="0" smtClean="0">
                <a:solidFill>
                  <a:srgbClr val="000000"/>
                </a:solidFill>
                <a:latin typeface="SyntaxLTStd-Roman" charset="0"/>
              </a:rPr>
              <a:t>Landing logic requires compression of </a:t>
            </a:r>
            <a:r>
              <a:rPr lang="en-GB" sz="2400" i="1" dirty="0" smtClean="0">
                <a:solidFill>
                  <a:srgbClr val="000000"/>
                </a:solidFill>
                <a:latin typeface="SyntaxLTStd-Roman" charset="0"/>
              </a:rPr>
              <a:t>both </a:t>
            </a:r>
            <a:r>
              <a:rPr lang="en-GB" sz="2400" dirty="0" smtClean="0">
                <a:solidFill>
                  <a:srgbClr val="000000"/>
                </a:solidFill>
                <a:latin typeface="SyntaxLTStd-Roman" charset="0"/>
              </a:rPr>
              <a:t>L&amp;R gear</a:t>
            </a:r>
          </a:p>
          <a:p>
            <a:pPr>
              <a:lnSpc>
                <a:spcPct val="90000"/>
              </a:lnSpc>
            </a:pPr>
            <a:r>
              <a:rPr lang="en-GB" sz="2400" dirty="0" smtClean="0">
                <a:solidFill>
                  <a:srgbClr val="000000"/>
                </a:solidFill>
                <a:latin typeface="SyntaxLTStd-Roman" charset="0"/>
              </a:rPr>
              <a:t>Spoilers activate above 72 </a:t>
            </a:r>
            <a:r>
              <a:rPr lang="en-GB" sz="2400" dirty="0" err="1" smtClean="0">
                <a:solidFill>
                  <a:srgbClr val="000000"/>
                </a:solidFill>
                <a:latin typeface="SyntaxLTStd-Roman" charset="0"/>
              </a:rPr>
              <a:t>kts</a:t>
            </a:r>
            <a:r>
              <a:rPr lang="en-GB" sz="2400" dirty="0" smtClean="0">
                <a:solidFill>
                  <a:srgbClr val="000000"/>
                </a:solidFill>
                <a:latin typeface="SyntaxLTStd-Roman" charset="0"/>
              </a:rPr>
              <a:t> wheel speed or if both landing gear struts are compressed</a:t>
            </a:r>
          </a:p>
          <a:p>
            <a:pPr>
              <a:lnSpc>
                <a:spcPct val="90000"/>
              </a:lnSpc>
            </a:pPr>
            <a:endParaRPr lang="en-GB" sz="1200" dirty="0" smtClean="0">
              <a:solidFill>
                <a:srgbClr val="000000"/>
              </a:solidFill>
              <a:latin typeface="SyntaxLTStd-Roman" charset="0"/>
            </a:endParaRPr>
          </a:p>
          <a:p>
            <a:pPr>
              <a:lnSpc>
                <a:spcPct val="90000"/>
              </a:lnSpc>
            </a:pPr>
            <a:r>
              <a:rPr lang="en-US" sz="1600" b="1" dirty="0" err="1" smtClean="0">
                <a:solidFill>
                  <a:srgbClr val="000000"/>
                </a:solidFill>
                <a:latin typeface="SyntaxLTStd-Bold" charset="0"/>
              </a:rPr>
              <a:t>http://www.rvs.uni-bielefeld.de/publications/Incidents/DOCS/ComAndRep/Warsaw/warsaw-report.html</a:t>
            </a:r>
            <a:endParaRPr lang="en-GB" sz="1600" dirty="0">
              <a:solidFill>
                <a:srgbClr val="000000"/>
              </a:solidFill>
              <a:latin typeface="SyntaxLTStd-Roman" charset="0"/>
            </a:endParaRPr>
          </a:p>
        </p:txBody>
      </p:sp>
      <p:pic>
        <p:nvPicPr>
          <p:cNvPr id="21508" name="Picture 4"/>
          <p:cNvPicPr>
            <a:picLocks noChangeAspect="1" noChangeArrowheads="1"/>
          </p:cNvPicPr>
          <p:nvPr/>
        </p:nvPicPr>
        <p:blipFill>
          <a:blip r:embed="rId2"/>
          <a:srcRect/>
          <a:stretch>
            <a:fillRect/>
          </a:stretch>
        </p:blipFill>
        <p:spPr bwMode="auto">
          <a:xfrm>
            <a:off x="6274239" y="1417638"/>
            <a:ext cx="2412561" cy="1261641"/>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E09B3A3A-C419-D249-85C0-92F6583FDEDA}"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tweet #cyberliving visit www.cyberliving.uk</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8695</TotalTime>
  <Words>2165</Words>
  <Application>Microsoft Macintosh PowerPoint</Application>
  <PresentationFormat>On-screen Show (4:3)</PresentationFormat>
  <Paragraphs>262</Paragraphs>
  <Slides>30</Slides>
  <Notes>2</Notes>
  <HiddenSlides>0</HiddenSlides>
  <MMClips>0</MMClips>
  <ScaleCrop>false</ScaleCrop>
  <HeadingPairs>
    <vt:vector size="4" baseType="variant">
      <vt:variant>
        <vt:lpstr>Design Template</vt:lpstr>
      </vt:variant>
      <vt:variant>
        <vt:i4>1</vt:i4>
      </vt:variant>
      <vt:variant>
        <vt:lpstr>Slide Titles</vt:lpstr>
      </vt:variant>
      <vt:variant>
        <vt:i4>30</vt:i4>
      </vt:variant>
    </vt:vector>
  </HeadingPairs>
  <TitlesOfParts>
    <vt:vector size="31" baseType="lpstr">
      <vt:lpstr>Office Theme</vt:lpstr>
      <vt:lpstr>How Can Software Be So Hard?</vt:lpstr>
      <vt:lpstr>The Story So Far …</vt:lpstr>
      <vt:lpstr>What goes wrong? Two dimensions</vt:lpstr>
      <vt:lpstr>The Software Developer’s Task – not just to deliver some software</vt:lpstr>
      <vt:lpstr>Testing software tells you that the tests work – not that the software works</vt:lpstr>
      <vt:lpstr>Why is software development difficult?</vt:lpstr>
      <vt:lpstr>A Simple example of Complexity Car central locking* </vt:lpstr>
      <vt:lpstr>Questions and Interactions</vt:lpstr>
      <vt:lpstr>Example of Interacting Requirements 1993 Accident to Airbus A320-211 Aircraft in Warsaw</vt:lpstr>
      <vt:lpstr>Requirements are complex – and they usually change</vt:lpstr>
      <vt:lpstr>Example: a customer information and billing system for a major utility</vt:lpstr>
      <vt:lpstr>Few trustworthy components</vt:lpstr>
      <vt:lpstr>Software Developers are optimists</vt:lpstr>
      <vt:lpstr>Poor standards and tools</vt:lpstr>
      <vt:lpstr>The Waterfall SDLC model of software development</vt:lpstr>
      <vt:lpstr>The V model</vt:lpstr>
      <vt:lpstr>Agile methods “welcome changes, focus on working software”</vt:lpstr>
      <vt:lpstr>How do you get the right technical solution to a business requirement?</vt:lpstr>
      <vt:lpstr>Role of the Systems Architect</vt:lpstr>
      <vt:lpstr>Planning a software development</vt:lpstr>
      <vt:lpstr>The Quality Plan</vt:lpstr>
      <vt:lpstr>The Resource Plan</vt:lpstr>
      <vt:lpstr>Every Project has Risks</vt:lpstr>
      <vt:lpstr>How Software Development Goes Wrong</vt:lpstr>
      <vt:lpstr>There are no easy ways to recover</vt:lpstr>
      <vt:lpstr>Slide 26</vt:lpstr>
      <vt:lpstr>How do people get rich writing apps?</vt:lpstr>
      <vt:lpstr>Summary</vt:lpstr>
      <vt:lpstr>Please join in the discussions</vt:lpstr>
      <vt:lpstr>Slide 30</vt:lpstr>
    </vt:vector>
  </TitlesOfParts>
  <Company>MTAL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Software Be So Hard?</dc:title>
  <dc:creator>Martyn Thomas</dc:creator>
  <cp:lastModifiedBy>Martyn Thomas</cp:lastModifiedBy>
  <cp:revision>35</cp:revision>
  <dcterms:created xsi:type="dcterms:W3CDTF">2016-02-08T10:19:23Z</dcterms:created>
  <dcterms:modified xsi:type="dcterms:W3CDTF">2016-02-09T13:15:46Z</dcterms:modified>
</cp:coreProperties>
</file>