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34.xml" ContentType="application/vnd.openxmlformats-officedocument.presentationml.notesSlide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tags/tag1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15.xml" ContentType="application/vnd.openxmlformats-officedocument.presentationml.tags+xml"/>
  <Override PartName="/ppt/notesSlides/notesSlide3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4535" r:id="rId2"/>
    <p:sldMasterId id="2147485052" r:id="rId3"/>
    <p:sldMasterId id="2147485091" r:id="rId4"/>
    <p:sldMasterId id="2147486696" r:id="rId5"/>
    <p:sldMasterId id="2147486883" r:id="rId6"/>
    <p:sldMasterId id="2147486934" r:id="rId7"/>
    <p:sldMasterId id="2147486960" r:id="rId8"/>
    <p:sldMasterId id="2147486986" r:id="rId9"/>
    <p:sldMasterId id="2147486999" r:id="rId10"/>
    <p:sldMasterId id="2147487014" r:id="rId11"/>
    <p:sldMasterId id="2147487027" r:id="rId12"/>
    <p:sldMasterId id="2147487134" r:id="rId13"/>
    <p:sldMasterId id="2147487147" r:id="rId14"/>
    <p:sldMasterId id="2147487200" r:id="rId15"/>
  </p:sldMasterIdLst>
  <p:notesMasterIdLst>
    <p:notesMasterId r:id="rId80"/>
  </p:notesMasterIdLst>
  <p:handoutMasterIdLst>
    <p:handoutMasterId r:id="rId81"/>
  </p:handoutMasterIdLst>
  <p:sldIdLst>
    <p:sldId id="1521" r:id="rId16"/>
    <p:sldId id="1728" r:id="rId17"/>
    <p:sldId id="1663" r:id="rId18"/>
    <p:sldId id="1664" r:id="rId19"/>
    <p:sldId id="1785" r:id="rId20"/>
    <p:sldId id="1761" r:id="rId21"/>
    <p:sldId id="1787" r:id="rId22"/>
    <p:sldId id="1757" r:id="rId23"/>
    <p:sldId id="1756" r:id="rId24"/>
    <p:sldId id="1666" r:id="rId25"/>
    <p:sldId id="1786" r:id="rId26"/>
    <p:sldId id="1665" r:id="rId27"/>
    <p:sldId id="1671" r:id="rId28"/>
    <p:sldId id="1672" r:id="rId29"/>
    <p:sldId id="1751" r:id="rId30"/>
    <p:sldId id="1673" r:id="rId31"/>
    <p:sldId id="1795" r:id="rId32"/>
    <p:sldId id="1765" r:id="rId33"/>
    <p:sldId id="1779" r:id="rId34"/>
    <p:sldId id="1780" r:id="rId35"/>
    <p:sldId id="1794" r:id="rId36"/>
    <p:sldId id="1682" r:id="rId37"/>
    <p:sldId id="1781" r:id="rId38"/>
    <p:sldId id="1684" r:id="rId39"/>
    <p:sldId id="1685" r:id="rId40"/>
    <p:sldId id="1686" r:id="rId41"/>
    <p:sldId id="1687" r:id="rId42"/>
    <p:sldId id="1782" r:id="rId43"/>
    <p:sldId id="1768" r:id="rId44"/>
    <p:sldId id="1769" r:id="rId45"/>
    <p:sldId id="1772" r:id="rId46"/>
    <p:sldId id="1770" r:id="rId47"/>
    <p:sldId id="1771" r:id="rId48"/>
    <p:sldId id="1689" r:id="rId49"/>
    <p:sldId id="1690" r:id="rId50"/>
    <p:sldId id="1691" r:id="rId51"/>
    <p:sldId id="1692" r:id="rId52"/>
    <p:sldId id="1693" r:id="rId53"/>
    <p:sldId id="1694" r:id="rId54"/>
    <p:sldId id="1696" r:id="rId55"/>
    <p:sldId id="1697" r:id="rId56"/>
    <p:sldId id="1784" r:id="rId57"/>
    <p:sldId id="1698" r:id="rId58"/>
    <p:sldId id="1699" r:id="rId59"/>
    <p:sldId id="1700" r:id="rId60"/>
    <p:sldId id="1701" r:id="rId61"/>
    <p:sldId id="1773" r:id="rId62"/>
    <p:sldId id="1703" r:id="rId63"/>
    <p:sldId id="1793" r:id="rId64"/>
    <p:sldId id="1704" r:id="rId65"/>
    <p:sldId id="1707" r:id="rId66"/>
    <p:sldId id="1708" r:id="rId67"/>
    <p:sldId id="1789" r:id="rId68"/>
    <p:sldId id="1791" r:id="rId69"/>
    <p:sldId id="1790" r:id="rId70"/>
    <p:sldId id="1705" r:id="rId71"/>
    <p:sldId id="1788" r:id="rId72"/>
    <p:sldId id="1709" r:id="rId73"/>
    <p:sldId id="1710" r:id="rId74"/>
    <p:sldId id="1711" r:id="rId75"/>
    <p:sldId id="1712" r:id="rId76"/>
    <p:sldId id="1713" r:id="rId77"/>
    <p:sldId id="1714" r:id="rId78"/>
    <p:sldId id="1727" r:id="rId79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" initials="t" lastIdx="5" clrIdx="0"/>
  <p:cmAuthor id="1" name="Tristram" initials="T" lastIdx="35" clrIdx="1"/>
  <p:cmAuthor id="2" name="Wyatt" initials="T" lastIdx="17" clrIdx="2"/>
  <p:cmAuthor id="3" name="tristram wyatt" initials="tw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33CC"/>
    <a:srgbClr val="CC00FF"/>
    <a:srgbClr val="00CC00"/>
    <a:srgbClr val="3366FF"/>
    <a:srgbClr val="66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8" autoAdjust="0"/>
    <p:restoredTop sz="93624" autoAdjust="0"/>
  </p:normalViewPr>
  <p:slideViewPr>
    <p:cSldViewPr>
      <p:cViewPr varScale="1">
        <p:scale>
          <a:sx n="62" d="100"/>
          <a:sy n="62" d="100"/>
        </p:scale>
        <p:origin x="254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4320"/>
    </p:cViewPr>
  </p:sorterViewPr>
  <p:notesViewPr>
    <p:cSldViewPr>
      <p:cViewPr varScale="1">
        <p:scale>
          <a:sx n="38" d="100"/>
          <a:sy n="38" d="100"/>
        </p:scale>
        <p:origin x="-1650" y="-11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commentAuthors" Target="commentAuthors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68D5E5-02C1-484E-B7F5-1089C62D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57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10100" y="190500"/>
            <a:ext cx="2160588" cy="1620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3075" y="2206625"/>
            <a:ext cx="6232525" cy="725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1" tIns="47526" rIns="95051" bIns="475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FD042B-F6FF-4FBD-A8E9-FE84324CE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8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hankbone.org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arwin-online.org.uk/content/frameset?viewtype=text&amp;itemID=F944&amp;keywords=odour&amp;pageseq=33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darwin-online.org.uk/content/frameset?viewtype=image&amp;itemID=F944&amp;pageseq=1" TargetMode="External"/><Relationship Id="rId4" Type="http://schemas.openxmlformats.org/officeDocument/2006/relationships/hyperlink" Target="http://darwin-online.org.uk/content/frameset?viewtype=text&amp;itemID=F944&amp;pageseq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99634-F568-432D-8C20-ED5035F86D7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2475" y="427038"/>
            <a:ext cx="2159000" cy="16192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514" y="1875718"/>
            <a:ext cx="6233855" cy="7591258"/>
          </a:xfrm>
          <a:ln/>
        </p:spPr>
        <p:txBody>
          <a:bodyPr/>
          <a:lstStyle/>
          <a:p>
            <a:pPr eaLnBrk="1" hangingPunct="1">
              <a:defRPr/>
            </a:pPr>
            <a:endParaRPr lang="en-GB" sz="1900" dirty="0" smtClean="0"/>
          </a:p>
          <a:p>
            <a:pPr eaLnBrk="1" hangingPunct="1">
              <a:defRPr/>
            </a:pPr>
            <a:endParaRPr lang="en-GB" sz="1900" dirty="0" smtClean="0"/>
          </a:p>
        </p:txBody>
      </p:sp>
    </p:spTree>
    <p:extLst>
      <p:ext uri="{BB962C8B-B14F-4D97-AF65-F5344CB8AC3E}">
        <p14:creationId xmlns:p14="http://schemas.microsoft.com/office/powerpoint/2010/main" val="16991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13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60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D042B-F6FF-4FBD-A8E9-FE84324CEC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34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5A9B9-3C25-4EED-B317-B1B415A91F0D}" type="slidenum">
              <a:rPr lang="en-GB">
                <a:solidFill>
                  <a:srgbClr val="000000"/>
                </a:solidFill>
              </a:rPr>
              <a:pPr/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1613" y="381000"/>
            <a:ext cx="1074737" cy="804863"/>
          </a:xfrm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53" y="2515221"/>
            <a:ext cx="6021971" cy="594294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brothers to recognise sisters etc  too</a:t>
            </a:r>
          </a:p>
        </p:txBody>
      </p:sp>
    </p:spTree>
    <p:extLst>
      <p:ext uri="{BB962C8B-B14F-4D97-AF65-F5344CB8AC3E}">
        <p14:creationId xmlns:p14="http://schemas.microsoft.com/office/powerpoint/2010/main" val="1902796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17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137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DC699-B713-4A5F-BEEC-878DFF42C2D2}" type="slidenum">
              <a:rPr lang="en-GB" smtClean="0">
                <a:solidFill>
                  <a:srgbClr val="000000"/>
                </a:solidFill>
              </a:rPr>
              <a:pPr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57CEF680-2035-4CA7-8059-69EFFF27B341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18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59300" y="425450"/>
            <a:ext cx="2166938" cy="1624013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5359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22497-99C8-44EB-ADAA-4485065F666B}" type="slidenum">
              <a:rPr lang="en-GB" smtClean="0">
                <a:solidFill>
                  <a:srgbClr val="000000"/>
                </a:solidFill>
              </a:rPr>
              <a:pPr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86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21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21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612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29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29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440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Smell changes 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55FCF-BFD2-49E5-B012-7B7476B2EDB1}" type="slidenum">
              <a:rPr lang="en-GB" smtClean="0">
                <a:solidFill>
                  <a:srgbClr val="000000"/>
                </a:solidFill>
              </a:rPr>
              <a:pPr/>
              <a:t>30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04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D042B-F6FF-4FBD-A8E9-FE84324CEC1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186A2-1313-4206-BF65-E936E3F99B05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54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2855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34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34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69993" indent="-296151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4605" indent="-236921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58447" indent="-236921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2289" indent="-236921" eaLnBrk="0" hangingPunct="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F40B67-AB01-49F9-B3D5-E255B925ACEE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7038"/>
            <a:ext cx="2162175" cy="162083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514" y="1875719"/>
            <a:ext cx="6233855" cy="7591257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GB" sz="1900" dirty="0" err="1"/>
              <a:t>Stoddart</a:t>
            </a:r>
            <a:r>
              <a:rPr lang="en-GB" sz="1900" dirty="0"/>
              <a:t> pointed out that armpits are special – only we have them out of the primates. Seem to be scent boxes.</a:t>
            </a:r>
          </a:p>
          <a:p>
            <a:pPr eaLnBrk="1" hangingPunct="1">
              <a:defRPr/>
            </a:pPr>
            <a:endParaRPr lang="en-GB" sz="1900" dirty="0"/>
          </a:p>
          <a:p>
            <a:pPr eaLnBrk="1" hangingPunct="1">
              <a:defRPr/>
            </a:pPr>
            <a:endParaRPr lang="en-GB" sz="1900" dirty="0"/>
          </a:p>
          <a:p>
            <a:pPr eaLnBrk="1" hangingPunct="1">
              <a:defRPr/>
            </a:pPr>
            <a:r>
              <a:rPr lang="en-GB" sz="1900" dirty="0"/>
              <a:t>Image   http://en.wikipedia.org/wiki/File:Forever_Tel_Aviv_at_TLV_nightclub_in_Israel_2.jpg    cc </a:t>
            </a:r>
            <a:r>
              <a:rPr lang="en-GB" sz="1900" dirty="0">
                <a:hlinkClick r:id="rId3"/>
              </a:rPr>
              <a:t>David </a:t>
            </a:r>
            <a:r>
              <a:rPr lang="en-GB" sz="1900" dirty="0" err="1">
                <a:hlinkClick r:id="rId3"/>
              </a:rPr>
              <a:t>Shankbone</a:t>
            </a:r>
            <a:endParaRPr lang="en-GB" sz="1900" dirty="0"/>
          </a:p>
          <a:p>
            <a:pPr eaLnBrk="1" hangingPunct="1">
              <a:defRPr/>
            </a:pPr>
            <a:r>
              <a:rPr lang="en-GB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556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Well-it will be the areas that have scent sweat glands and hair, mostly. – that come after puberty.</a:t>
            </a:r>
          </a:p>
          <a:p>
            <a:endParaRPr lang="en-GB" smtClean="0"/>
          </a:p>
          <a:p>
            <a:r>
              <a:rPr lang="en-GB" smtClean="0"/>
              <a:t>And the notices in icelandic pools show where they are.  (not sure about feet actually – but …)</a:t>
            </a:r>
          </a:p>
          <a:p>
            <a:endParaRPr lang="en-GB" smtClean="0"/>
          </a:p>
          <a:p>
            <a:r>
              <a:rPr lang="en-GB" smtClean="0"/>
              <a:t>In case you don’t get it, they have the notice in 5 languages – and here’s the message. 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z="1000" smtClean="0"/>
              <a:t>http://blog.icelandexpress.com/iceland/2006/11/24/reykjavik-swimming-pools-the-naked-truth/</a:t>
            </a: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ED7D6-03CB-4EBE-9DF9-82D3776E0A13}" type="slidenum">
              <a:rPr lang="en-GB" smtClean="0">
                <a:solidFill>
                  <a:srgbClr val="000000"/>
                </a:solidFill>
              </a:rPr>
              <a:pPr/>
              <a:t>41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84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http://en.wikipedia.org/wiki/File:TLC_black_ink.jpg   </a:t>
            </a:r>
            <a:r>
              <a:rPr lang="en-GB" dirty="0" err="1" smtClean="0"/>
              <a:t>Snowyowls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http://en.wikipedia.org/wiki/Thin_layer_chromatography </a:t>
            </a:r>
          </a:p>
          <a:p>
            <a:r>
              <a:rPr lang="en-GB" dirty="0" smtClean="0"/>
              <a:t>Noble prize martin &amp; </a:t>
            </a:r>
            <a:r>
              <a:rPr lang="en-GB" dirty="0" err="1" smtClean="0"/>
              <a:t>synge</a:t>
            </a:r>
            <a:r>
              <a:rPr lang="en-GB" dirty="0" smtClean="0"/>
              <a:t> in 1952</a:t>
            </a: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346A5-2388-4883-AA02-F7C4AF06DA6D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2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GB" dirty="0" smtClean="0"/>
              <a:t>http://en.wikipedia.org/wiki/File:Gas_chromatograph.png</a:t>
            </a:r>
          </a:p>
          <a:p>
            <a:endParaRPr lang="en-GB" dirty="0" smtClean="0"/>
          </a:p>
          <a:p>
            <a:r>
              <a:rPr lang="en-GB" dirty="0" smtClean="0"/>
              <a:t>http://en.wikipedia.org/wiki/Gas_chromatography</a:t>
            </a:r>
          </a:p>
          <a:p>
            <a:endParaRPr lang="en-GB" dirty="0" smtClean="0"/>
          </a:p>
          <a:p>
            <a:r>
              <a:rPr lang="en-GB" dirty="0" smtClean="0"/>
              <a:t>revolutionized pheromone identification</a:t>
            </a: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4C16C-5FD9-4686-85A9-C0B5F18B62E4}" type="slidenum">
              <a:rPr lang="en-GB" smtClean="0">
                <a:solidFill>
                  <a:srgbClr val="000000"/>
                </a:solidFill>
              </a:rPr>
              <a:pPr/>
              <a:t>44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12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GC/MS of sweat sample of subject A2.</a:t>
            </a:r>
          </a:p>
          <a:p>
            <a:r>
              <a:rPr lang="en-GB" smtClean="0"/>
              <a:t> from </a:t>
            </a:r>
          </a:p>
          <a:p>
            <a:r>
              <a:rPr lang="en-GB" smtClean="0"/>
              <a:t>Xu, Y, Gong, F, Dixon, SJ, Brereton, RG, Soini, HA, Novotny, MV, Oberzaucher, E, Grammer, K &amp; Penn, DJ (2007). Application of Dissimilarity Indices, Principal Coordinates Analysis, and Rank Tests to Peak Tables in Metabolomics of the Gas Chromatography/Mass Spectrometry of Human Sweat. </a:t>
            </a:r>
            <a:r>
              <a:rPr lang="en-GB" i="1" smtClean="0"/>
              <a:t>Anal Chem, 79</a:t>
            </a:r>
            <a:r>
              <a:rPr lang="en-GB" b="1" i="1" smtClean="0"/>
              <a:t>, 5633-5641.</a:t>
            </a:r>
          </a:p>
          <a:p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CBD58-E60E-4796-9FAF-24FC35504E29}" type="slidenum">
              <a:rPr lang="en-GB" smtClean="0">
                <a:solidFill>
                  <a:srgbClr val="000000"/>
                </a:solidFill>
              </a:rPr>
              <a:pPr/>
              <a:t>45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1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sz="1870" b="1" dirty="0" smtClean="0"/>
          </a:p>
          <a:p>
            <a:pPr>
              <a:defRPr/>
            </a:pPr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Murata, K, </a:t>
            </a:r>
            <a:r>
              <a:rPr lang="en-GB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Tamogami</a:t>
            </a:r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S, Itou, M, Ohkubo, Y, Wakabayashi, Y, Watanabe, H, Okamura, H, Takeuchi, Y &amp; Mori, Y (2014) Identification of an olfactory signal molecule that activates the central regulator of reproduction in goats. </a:t>
            </a:r>
            <a:r>
              <a:rPr lang="en-GB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Current Biology</a:t>
            </a:r>
            <a:r>
              <a:rPr lang="en-GB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24: 681-686.</a:t>
            </a:r>
          </a:p>
          <a:p>
            <a:pPr>
              <a:defRPr/>
            </a:pPr>
            <a:endParaRPr lang="en-GB" sz="140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non-copyright</a:t>
            </a:r>
            <a:endParaRPr lang="en-GB" sz="187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E4E7FF-9B30-48C8-AE81-EB1D87B8D7AC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47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97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Murata, K, </a:t>
            </a:r>
            <a:r>
              <a:rPr lang="en-GB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Tamogami</a:t>
            </a:r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S, Itou, M, Ohkubo, Y, Wakabayashi, Y, Watanabe, H, Okamura, H, Takeuchi, Y &amp; Mori, Y (2014) Identification of an olfactory signal molecule that activates the central regulator of reproduction in goats. </a:t>
            </a:r>
            <a:r>
              <a:rPr lang="en-GB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Current Biology</a:t>
            </a:r>
            <a:r>
              <a:rPr lang="en-GB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24: 681-686.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D042B-F6FF-4FBD-A8E9-FE84324CEC16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08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Murata, K, </a:t>
            </a:r>
            <a:r>
              <a:rPr lang="en-GB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Tamogami</a:t>
            </a:r>
            <a:r>
              <a:rPr lang="en-GB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S, Itou, M, Ohkubo, Y, Wakabayashi, Y, Watanabe, H, Okamura, H, Takeuchi, Y &amp; Mori, Y (2014) Identification of an olfactory signal molecule that activates the central regulator of reproduction in goats. </a:t>
            </a:r>
            <a:r>
              <a:rPr lang="en-GB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Current Biology</a:t>
            </a:r>
            <a:r>
              <a:rPr lang="en-GB" sz="140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24: 681-686.</a:t>
            </a:r>
            <a:endParaRPr lang="en-GB" sz="1870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E4E7FF-9B30-48C8-AE81-EB1D87B8D7AC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49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3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Smell changes 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55FCF-BFD2-49E5-B012-7B7476B2EDB1}" type="slidenum">
              <a:rPr lang="en-GB" smtClean="0">
                <a:solidFill>
                  <a:srgbClr val="000000"/>
                </a:solidFill>
              </a:rPr>
              <a:pPr/>
              <a:t>50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5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9EE83-BBA4-4FE3-9F81-19A6891CB869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2475" y="427038"/>
            <a:ext cx="2159000" cy="1619250"/>
          </a:xfrm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2525" cy="7589838"/>
          </a:xfrm>
          <a:noFill/>
          <a:ln/>
        </p:spPr>
        <p:txBody>
          <a:bodyPr/>
          <a:lstStyle/>
          <a:p>
            <a:pPr marL="277082" indent="-27708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6332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51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51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987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http://en.wikipedia.org/wiki/File:Napoleon4.jpg   </a:t>
            </a:r>
          </a:p>
          <a:p>
            <a:r>
              <a:rPr lang="en-US" altLang="en-US" smtClean="0"/>
              <a:t>http://en.wikipedia.org/wiki/File:Josephine_de_Beauharnais,_Keizerin_der_Fransen.jpg </a:t>
            </a:r>
          </a:p>
          <a:p>
            <a:endParaRPr lang="en-GB" altLang="en-US" smtClean="0"/>
          </a:p>
          <a:p>
            <a:r>
              <a:rPr lang="en-GB" altLang="en-US" smtClean="0"/>
              <a:t>(higher res versions used)</a:t>
            </a: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AE229D-AC4A-476B-8DC9-E9A6C34837B3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53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9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Romans – (not </a:t>
            </a:r>
            <a:r>
              <a:rPr lang="en-GB" dirty="0" err="1" smtClean="0"/>
              <a:t>greeks</a:t>
            </a:r>
            <a:r>
              <a:rPr lang="en-GB" dirty="0" smtClean="0"/>
              <a:t>) – Latin poets -  , </a:t>
            </a:r>
            <a:r>
              <a:rPr lang="en-GB" dirty="0" err="1" smtClean="0"/>
              <a:t>catullus</a:t>
            </a:r>
            <a:r>
              <a:rPr lang="en-GB" dirty="0" smtClean="0"/>
              <a:t> pronounced cat – u –</a:t>
            </a:r>
            <a:r>
              <a:rPr lang="en-GB" dirty="0" err="1" smtClean="0"/>
              <a:t>lus</a:t>
            </a:r>
            <a:r>
              <a:rPr lang="en-GB" dirty="0" smtClean="0"/>
              <a:t> (like </a:t>
            </a:r>
            <a:r>
              <a:rPr lang="en-GB" dirty="0" err="1" smtClean="0"/>
              <a:t>portculis</a:t>
            </a:r>
            <a:r>
              <a:rPr lang="en-GB" dirty="0" smtClean="0"/>
              <a:t>),   </a:t>
            </a:r>
            <a:r>
              <a:rPr lang="en-GB" dirty="0" err="1" smtClean="0"/>
              <a:t>ovid</a:t>
            </a:r>
            <a:r>
              <a:rPr lang="en-GB" dirty="0" smtClean="0"/>
              <a:t> </a:t>
            </a:r>
            <a:r>
              <a:rPr lang="en-GB" dirty="0" err="1" smtClean="0"/>
              <a:t>pronced</a:t>
            </a:r>
            <a:r>
              <a:rPr lang="en-GB" dirty="0" smtClean="0"/>
              <a:t> like o in  ‘pot’  ex </a:t>
            </a:r>
            <a:r>
              <a:rPr lang="en-GB" dirty="0" err="1" smtClean="0"/>
              <a:t>david</a:t>
            </a:r>
            <a:r>
              <a:rPr lang="en-GB" dirty="0" smtClean="0"/>
              <a:t> g  </a:t>
            </a:r>
          </a:p>
          <a:p>
            <a:endParaRPr lang="en-GB" dirty="0" smtClean="0"/>
          </a:p>
          <a:p>
            <a:r>
              <a:rPr lang="en-GB" dirty="0" smtClean="0"/>
              <a:t>So is it success of the smelliest in humans? Or can you have too much of a good thing.  The </a:t>
            </a:r>
            <a:r>
              <a:rPr lang="en-GB" dirty="0" err="1" smtClean="0"/>
              <a:t>veronese</a:t>
            </a:r>
            <a:r>
              <a:rPr lang="en-GB" dirty="0" smtClean="0"/>
              <a:t> poet, </a:t>
            </a:r>
            <a:r>
              <a:rPr lang="en-GB" dirty="0" err="1" smtClean="0"/>
              <a:t>catullus</a:t>
            </a:r>
            <a:r>
              <a:rPr lang="en-GB" dirty="0" smtClean="0"/>
              <a:t>, had this advice for his friend rufus.</a:t>
            </a:r>
          </a:p>
          <a:p>
            <a:endParaRPr lang="en-GB" dirty="0" smtClean="0"/>
          </a:p>
          <a:p>
            <a:r>
              <a:rPr lang="en-GB" dirty="0" smtClean="0"/>
              <a:t>And Ovid (43 BCE – 17 CE) ) gives same advice to women – “don’t keep a goat in the armpits”</a:t>
            </a:r>
          </a:p>
          <a:p>
            <a:endParaRPr lang="en-GB" b="1" dirty="0" smtClean="0"/>
          </a:p>
          <a:p>
            <a:r>
              <a:rPr lang="en-GB" b="0" dirty="0" err="1" smtClean="0"/>
              <a:t>caproic</a:t>
            </a:r>
            <a:r>
              <a:rPr lang="en-GB" b="0" dirty="0" smtClean="0"/>
              <a:t> acid , </a:t>
            </a:r>
            <a:r>
              <a:rPr lang="en-GB" b="0" dirty="0" err="1" smtClean="0"/>
              <a:t>caprylic</a:t>
            </a:r>
            <a:r>
              <a:rPr lang="en-GB" b="0" dirty="0" smtClean="0"/>
              <a:t> acid – are found in human unwashed armpits</a:t>
            </a:r>
          </a:p>
          <a:p>
            <a:endParaRPr lang="en-GB" b="1" dirty="0" smtClean="0"/>
          </a:p>
          <a:p>
            <a:r>
              <a:rPr lang="en-GB" dirty="0" smtClean="0"/>
              <a:t>http://en.wikipedia.org/wiki/Catullus 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F4AA3-6146-4158-8A2A-6BD09F8CFB09}" type="slidenum">
              <a:rPr lang="en-GB" smtClean="0">
                <a:solidFill>
                  <a:srgbClr val="000000"/>
                </a:solidFill>
              </a:rPr>
              <a:pPr/>
              <a:t>54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D1B7-A457-497D-97A4-988E8718E3E7}" type="slidenum">
              <a:rPr lang="en-GB" smtClean="0">
                <a:solidFill>
                  <a:srgbClr val="000000"/>
                </a:solidFill>
              </a:rPr>
              <a:pPr/>
              <a:t>56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1688" y="192088"/>
            <a:ext cx="2160587" cy="161925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719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58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58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2294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doi:10.1371/journal.pone.0007579.g001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2261E-D2C0-4966-BD48-4758EF92F2F0}" type="slidenum">
              <a:rPr lang="en-GB" smtClean="0">
                <a:solidFill>
                  <a:srgbClr val="000000"/>
                </a:solidFill>
              </a:rPr>
              <a:pPr/>
              <a:t>59</a:t>
            </a:fld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9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http://www.plosone.org/article/info%3Adoi%2F10.1371%2Fjournal.pone.0007579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Figure 1. Areolar glands and infant </a:t>
            </a:r>
            <a:r>
              <a:rPr lang="en-GB" altLang="en-US" dirty="0" err="1" smtClean="0"/>
              <a:t>behavior</a:t>
            </a:r>
            <a:r>
              <a:rPr lang="en-GB" altLang="en-US" dirty="0" smtClean="0"/>
              <a:t>. A) Areola of a lactating woman (day 3 postpartum) with Montgomery’s glands giving off their secretion (arrow). B and C) </a:t>
            </a:r>
            <a:r>
              <a:rPr lang="en-GB" altLang="en-US" dirty="0" err="1" smtClean="0"/>
              <a:t>Newborns’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oro</a:t>
            </a:r>
            <a:r>
              <a:rPr lang="en-GB" altLang="en-US" dirty="0" smtClean="0"/>
              <a:t>-cephalic responses</a:t>
            </a:r>
          </a:p>
          <a:p>
            <a:r>
              <a:rPr lang="en-GB" altLang="en-US" dirty="0" smtClean="0"/>
              <a:t>to the secretion of Montgomery’s areolar gland (B: lip pursing; C: tongue protrusion). D) doi:10.1371/journal.pone.0007579.g001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69993" indent="-296151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84605" indent="-236921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58447" indent="-236921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132289" indent="-236921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34DF80-B7AB-408F-A083-DD4CCFF5CE18}" type="slidenum">
              <a:rPr lang="en-GB" alt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60</a:t>
            </a:fld>
            <a:endParaRPr lang="en-GB" alt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513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 smtClean="0"/>
              <a:t>http://www.plosone.org/article/info%3Adoi%2F10.1371%2Fjournal.pone.0007579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Figure 1. Areolar glands and infant </a:t>
            </a:r>
            <a:r>
              <a:rPr lang="en-GB" altLang="en-US" dirty="0" err="1" smtClean="0"/>
              <a:t>behavior</a:t>
            </a:r>
            <a:r>
              <a:rPr lang="en-GB" altLang="en-US" dirty="0" smtClean="0"/>
              <a:t>. A) Areola of a lactating woman (day 3 postpartum) with Montgomery’s glands giving off their secretion (arrow). B and C) </a:t>
            </a:r>
            <a:r>
              <a:rPr lang="en-GB" altLang="en-US" dirty="0" err="1" smtClean="0"/>
              <a:t>Newborns’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oro</a:t>
            </a:r>
            <a:r>
              <a:rPr lang="en-GB" altLang="en-US" dirty="0" smtClean="0"/>
              <a:t>-cephalic responses</a:t>
            </a:r>
          </a:p>
          <a:p>
            <a:r>
              <a:rPr lang="en-GB" altLang="en-US" dirty="0" smtClean="0"/>
              <a:t>to the secretion of Montgomery’s areolar gland (B: lip pursing; C: tongue protrusion). D) doi:10.1371/journal.pone.0007579.g001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D042B-F6FF-4FBD-A8E9-FE84324CEC16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647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B2A83-BEA6-4D3D-9F69-EEB72C6C8340}" type="slidenum">
              <a:rPr lang="en-GB" smtClean="0">
                <a:solidFill>
                  <a:prstClr val="black"/>
                </a:solidFill>
              </a:rPr>
              <a:pPr/>
              <a:t>63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2475" y="427038"/>
            <a:ext cx="2159000" cy="16192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2525" cy="7589838"/>
          </a:xfrm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1083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8E904-9028-4BB2-AF17-C01F9DA52FA8}" type="slidenum">
              <a:rPr lang="en-GB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64</a:t>
            </a:fld>
            <a:endParaRPr lang="en-GB" alt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1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29C85-9F5C-45B9-8C55-5A2F0D764770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53603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62" tIns="47531" rIns="95062" bIns="47531" anchor="b"/>
          <a:lstStyle/>
          <a:p>
            <a:pPr algn="r"/>
            <a:fld id="{7A8C9212-B6DC-4AD0-97CC-1E8A176BDE28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/>
              <a:t>4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0888" y="425450"/>
            <a:ext cx="2163762" cy="1622425"/>
          </a:xfrm>
          <a:ln/>
        </p:spPr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76425"/>
            <a:ext cx="6230938" cy="7591425"/>
          </a:xfrm>
          <a:noFill/>
          <a:ln/>
        </p:spPr>
        <p:txBody>
          <a:bodyPr lIns="95062" tIns="47531" rIns="95062" bIns="47531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457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9ED5A-54BF-486E-90D8-1E9522A0BD5D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z="1870" dirty="0" smtClean="0"/>
          </a:p>
        </p:txBody>
      </p:sp>
    </p:spTree>
    <p:extLst>
      <p:ext uri="{BB962C8B-B14F-4D97-AF65-F5344CB8AC3E}">
        <p14:creationId xmlns:p14="http://schemas.microsoft.com/office/powerpoint/2010/main" val="681581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EDA38-C1FA-442D-BF43-8FDF7E986C88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GB" sz="1870" dirty="0" smtClean="0"/>
              <a:t>In </a:t>
            </a:r>
            <a:r>
              <a:rPr lang="en-GB" sz="1870" i="1" dirty="0" smtClean="0"/>
              <a:t>'The Descent of Man, and Selection in Relation to Sex'</a:t>
            </a:r>
            <a:r>
              <a:rPr lang="en-GB" sz="1870" dirty="0" smtClean="0"/>
              <a:t>, Darwin included chemical signals alongside visual and sound signals as outcomes of sexual selection</a:t>
            </a:r>
          </a:p>
          <a:p>
            <a:pPr eaLnBrk="1" hangingPunct="1">
              <a:defRPr/>
            </a:pPr>
            <a:endParaRPr lang="en-GB" sz="1870" dirty="0" smtClean="0"/>
          </a:p>
          <a:p>
            <a:pPr eaLnBrk="1" hangingPunct="1">
              <a:defRPr/>
            </a:pPr>
            <a:r>
              <a:rPr lang="en-GB" sz="1870" dirty="0" smtClean="0"/>
              <a:t>he was quite aware of the power of signalling by smell and he treated it just like the peacocks’ tail – showy smells in this case.</a:t>
            </a:r>
          </a:p>
          <a:p>
            <a:pPr eaLnBrk="1" hangingPunct="1">
              <a:defRPr/>
            </a:pPr>
            <a:endParaRPr lang="en-GB" sz="1870" dirty="0" smtClean="0"/>
          </a:p>
          <a:p>
            <a:pPr eaLnBrk="1" hangingPunct="1">
              <a:defRPr/>
            </a:pPr>
            <a:r>
              <a:rPr lang="en-GB" sz="1870" dirty="0" smtClean="0"/>
              <a:t>He also talks about other animals – including birds – a musky duck from Australia. </a:t>
            </a:r>
          </a:p>
          <a:p>
            <a:pPr eaLnBrk="1" hangingPunct="1">
              <a:defRPr/>
            </a:pPr>
            <a:endParaRPr lang="en-GB" sz="900" dirty="0" smtClean="0"/>
          </a:p>
          <a:p>
            <a:pPr eaLnBrk="1" hangingPunct="1">
              <a:defRPr/>
            </a:pPr>
            <a:r>
              <a:rPr lang="en-GB" sz="900" dirty="0" smtClean="0"/>
              <a:t>Mr. Ramsay,1 says of the Australian musk-duck (</a:t>
            </a:r>
            <a:r>
              <a:rPr lang="en-GB" sz="900" i="1" dirty="0" smtClean="0"/>
              <a:t>Biziura lobata</a:t>
            </a:r>
            <a:r>
              <a:rPr lang="en-GB" sz="900" dirty="0" smtClean="0"/>
              <a:t>) that "the </a:t>
            </a:r>
            <a:r>
              <a:rPr lang="en-GB" sz="900" b="1" dirty="0" smtClean="0"/>
              <a:t>smell</a:t>
            </a:r>
            <a:r>
              <a:rPr lang="en-GB" sz="900" dirty="0" smtClean="0"/>
              <a:t> which the male emits during the summer months is confined to that sex, and in some individuals is retained throughout the year; I have never even in the breeding-season, shot a female which had any </a:t>
            </a:r>
            <a:r>
              <a:rPr lang="en-GB" sz="900" b="1" dirty="0" smtClean="0"/>
              <a:t>smell</a:t>
            </a:r>
            <a:r>
              <a:rPr lang="en-GB" sz="900" dirty="0" smtClean="0"/>
              <a:t> of musk." So powerful is this odour during the pairing-season, that it can be detected long before the bird can be seen. And also moths (</a:t>
            </a:r>
            <a:r>
              <a:rPr lang="en-GB" sz="900" dirty="0" err="1" smtClean="0"/>
              <a:t>tho</a:t>
            </a:r>
            <a:r>
              <a:rPr lang="en-GB" sz="900" dirty="0" smtClean="0"/>
              <a:t> the males).</a:t>
            </a:r>
          </a:p>
          <a:p>
            <a:pPr eaLnBrk="1" hangingPunct="1">
              <a:defRPr/>
            </a:pPr>
            <a:endParaRPr lang="en-GB" sz="900" dirty="0" smtClean="0"/>
          </a:p>
          <a:p>
            <a:pPr eaLnBrk="1" hangingPunct="1">
              <a:defRPr/>
            </a:pPr>
            <a:r>
              <a:rPr lang="en-GB" sz="900" dirty="0" smtClean="0"/>
              <a:t>Moths - </a:t>
            </a:r>
            <a:r>
              <a:rPr lang="en-GB" sz="900" b="1" dirty="0" smtClean="0">
                <a:hlinkClick r:id="rId3"/>
              </a:rPr>
              <a:t>F944</a:t>
            </a:r>
            <a:r>
              <a:rPr lang="en-GB" sz="900" dirty="0" smtClean="0"/>
              <a:t>  (page sequence 331)   Book:     Darwin, C. R. 1874. The descent of man, and selection in relation to sex. London: John Murray. 2d edition; tenth thousand.   </a:t>
            </a:r>
            <a:r>
              <a:rPr lang="en-GB" sz="900" dirty="0" smtClean="0">
                <a:hlinkClick r:id="rId4"/>
              </a:rPr>
              <a:t>Text</a:t>
            </a:r>
            <a:r>
              <a:rPr lang="en-GB" sz="900" dirty="0" smtClean="0"/>
              <a:t>   </a:t>
            </a:r>
            <a:r>
              <a:rPr lang="en-GB" sz="900" dirty="0" smtClean="0">
                <a:hlinkClick r:id="rId5"/>
              </a:rPr>
              <a:t>Image</a:t>
            </a:r>
            <a:r>
              <a:rPr lang="en-GB" sz="900" dirty="0" smtClean="0"/>
              <a:t> male than in the female. Hence the sound-producing organs in the Lepidoptera appear to stand in some relation with the sexual functions. I have not alluded to the well-known noise made by the Death's Head Sphinx, for it is generally heard soon after the moth has emerged from its cocoon. Girard has always observed that the musky </a:t>
            </a:r>
            <a:r>
              <a:rPr lang="en-GB" sz="900" b="1" dirty="0" smtClean="0"/>
              <a:t>odour</a:t>
            </a:r>
            <a:r>
              <a:rPr lang="en-GB" sz="900" dirty="0" smtClean="0"/>
              <a:t>, which is emitted by two species </a:t>
            </a:r>
            <a:r>
              <a:rPr lang="en-GB" sz="900" b="1" dirty="0" smtClean="0"/>
              <a:t>of</a:t>
            </a:r>
            <a:r>
              <a:rPr lang="en-GB" sz="900" dirty="0" smtClean="0"/>
              <a:t> Sphinx moths, is peculiar to the males;4 and in the higher classes we shall meet with many instances </a:t>
            </a:r>
            <a:r>
              <a:rPr lang="en-GB" sz="900" b="1" dirty="0" smtClean="0"/>
              <a:t>of</a:t>
            </a:r>
            <a:r>
              <a:rPr lang="en-GB" sz="900" dirty="0" smtClean="0"/>
              <a:t> the males alone being</a:t>
            </a:r>
          </a:p>
          <a:p>
            <a:pPr eaLnBrk="1" hangingPunct="1">
              <a:defRPr/>
            </a:pPr>
            <a:endParaRPr lang="en-GB" sz="900" dirty="0" smtClean="0"/>
          </a:p>
          <a:p>
            <a:pPr eaLnBrk="1" hangingPunct="1">
              <a:defRPr/>
            </a:pPr>
            <a:r>
              <a:rPr lang="en-GB" sz="900" dirty="0" smtClean="0"/>
              <a:t>http://www.flickr.com/photos/peternijenhuis/199729203/sizes/m/in/photostream/   credit peter </a:t>
            </a:r>
            <a:r>
              <a:rPr lang="en-GB" sz="900" dirty="0" err="1" smtClean="0"/>
              <a:t>nijenhuis</a:t>
            </a:r>
            <a:endParaRPr lang="en-GB" sz="900" dirty="0" smtClean="0"/>
          </a:p>
          <a:p>
            <a:pPr eaLnBrk="1" hangingPunct="1">
              <a:defRPr/>
            </a:pPr>
            <a:endParaRPr lang="en-GB" sz="900" dirty="0" smtClean="0"/>
          </a:p>
          <a:p>
            <a:pPr eaLnBrk="1" hangingPunct="1">
              <a:defRPr/>
            </a:pPr>
            <a:endParaRPr lang="en-GB" sz="900" dirty="0" smtClean="0"/>
          </a:p>
          <a:p>
            <a:pPr eaLnBrk="1" hangingPunct="1">
              <a:defRPr/>
            </a:pPr>
            <a:endParaRPr lang="en-GB" sz="900" dirty="0" smtClean="0"/>
          </a:p>
        </p:txBody>
      </p:sp>
    </p:spTree>
    <p:extLst>
      <p:ext uri="{BB962C8B-B14F-4D97-AF65-F5344CB8AC3E}">
        <p14:creationId xmlns:p14="http://schemas.microsoft.com/office/powerpoint/2010/main" val="40360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D1B7-A457-497D-97A4-988E8718E3E7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1688" y="192088"/>
            <a:ext cx="2160587" cy="161925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Photo credit</a:t>
            </a:r>
            <a:r>
              <a:rPr lang="en-US" baseline="0" dirty="0" smtClean="0"/>
              <a:t> Sam Woo, UC Davis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48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D1B7-A457-497D-97A4-988E8718E3E7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11688" y="192088"/>
            <a:ext cx="2160587" cy="1619250"/>
          </a:xfrm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Identified after more than 30 years heroic effort – by </a:t>
            </a:r>
            <a:r>
              <a:rPr lang="en-GB" dirty="0" err="1" smtClean="0"/>
              <a:t>nobel</a:t>
            </a:r>
            <a:r>
              <a:rPr lang="en-GB" dirty="0" smtClean="0"/>
              <a:t> prize winning chemist </a:t>
            </a:r>
            <a:r>
              <a:rPr lang="en-GB" dirty="0" err="1" smtClean="0"/>
              <a:t>butenandt</a:t>
            </a:r>
            <a:r>
              <a:rPr lang="en-GB" dirty="0" smtClean="0"/>
              <a:t>.</a:t>
            </a:r>
          </a:p>
          <a:p>
            <a:pPr eaLnBrk="1" hangingPunct="1"/>
            <a:r>
              <a:rPr lang="en-GB" dirty="0" err="1" smtClean="0"/>
              <a:t>Silkmoth</a:t>
            </a:r>
            <a:r>
              <a:rPr lang="en-GB" dirty="0" smtClean="0"/>
              <a:t> was chosen as the experimental animal cos easy bioassay but principally cos could realistically rear the 500000 moths needed to extract the some 12 mg of pheromone – given the chemistry at that time (could realistically do much of the same work on a single female now).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GB" dirty="0" smtClean="0"/>
              <a:t>Photo Moto et al. 2003  Moto, Ki, </a:t>
            </a:r>
            <a:r>
              <a:rPr lang="en-GB" dirty="0" err="1" smtClean="0"/>
              <a:t>Yoshiga</a:t>
            </a:r>
            <a:r>
              <a:rPr lang="en-GB" dirty="0" smtClean="0"/>
              <a:t>, T, Yamamoto, M, Takahashi, S, Okano, K, Ando, T, Nakata, T &amp; Matsumoto, S (2003). Pheromone gland-specific fatty-acyl reductase of the </a:t>
            </a:r>
            <a:r>
              <a:rPr lang="en-GB" dirty="0" err="1" smtClean="0"/>
              <a:t>silkmoth</a:t>
            </a:r>
            <a:r>
              <a:rPr lang="en-GB" dirty="0" smtClean="0"/>
              <a:t>, </a:t>
            </a:r>
            <a:r>
              <a:rPr lang="en-GB" dirty="0" err="1" smtClean="0"/>
              <a:t>Bombyx</a:t>
            </a:r>
            <a:r>
              <a:rPr lang="en-GB" dirty="0" smtClean="0"/>
              <a:t> </a:t>
            </a:r>
            <a:r>
              <a:rPr lang="en-GB" dirty="0" err="1" smtClean="0"/>
              <a:t>mori</a:t>
            </a:r>
            <a:r>
              <a:rPr lang="en-GB" dirty="0" smtClean="0"/>
              <a:t>. </a:t>
            </a:r>
            <a:r>
              <a:rPr lang="en-GB" i="1" dirty="0" err="1" smtClean="0"/>
              <a:t>Proc</a:t>
            </a:r>
            <a:r>
              <a:rPr lang="en-GB" i="1" dirty="0" smtClean="0"/>
              <a:t> Natl </a:t>
            </a:r>
            <a:r>
              <a:rPr lang="en-GB" i="1" dirty="0" err="1" smtClean="0"/>
              <a:t>Acad</a:t>
            </a:r>
            <a:r>
              <a:rPr lang="en-GB" i="1" dirty="0" smtClean="0"/>
              <a:t> </a:t>
            </a:r>
            <a:r>
              <a:rPr lang="en-GB" i="1" dirty="0" err="1" smtClean="0"/>
              <a:t>Sci</a:t>
            </a:r>
            <a:r>
              <a:rPr lang="en-GB" i="1" dirty="0" smtClean="0"/>
              <a:t> U S A, 100</a:t>
            </a:r>
            <a:r>
              <a:rPr lang="en-GB" b="1" i="1" dirty="0" smtClean="0"/>
              <a:t>, 9156-9161.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Nobel prize for discovery of </a:t>
            </a:r>
            <a:r>
              <a:rPr lang="en-GB" dirty="0" err="1" smtClean="0"/>
              <a:t>estrone</a:t>
            </a:r>
            <a:r>
              <a:rPr lang="en-GB" dirty="0" smtClean="0"/>
              <a:t> and other primary female sex hormones, [from http://en.wikipedia.org/wiki/Adolf_Butenandt]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8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13608-9A2F-43BA-8879-04A3EB64E350}" type="slidenum">
              <a:rPr lang="en-GB">
                <a:solidFill>
                  <a:srgbClr val="000000"/>
                </a:solidFill>
              </a:rPr>
              <a:pPr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62475" y="427038"/>
            <a:ext cx="2160588" cy="1619250"/>
          </a:xfrm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514" y="1875718"/>
            <a:ext cx="6233855" cy="7591258"/>
          </a:xfrm>
          <a:noFill/>
          <a:ln/>
        </p:spPr>
        <p:txBody>
          <a:bodyPr/>
          <a:lstStyle/>
          <a:p>
            <a:r>
              <a:rPr lang="en-US" dirty="0" smtClean="0"/>
              <a:t>https://www.flickr.com/photos/linasmith/4211303972/in/photostream/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33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D5A06-6C59-429D-B402-B59720693C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946B-3CD4-41A3-9583-E240366301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0514-64A0-443B-9CA4-3CACFF0519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664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FF61-06D7-49D1-BE18-9F394FA0D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221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E955-A9AD-4E5D-A392-D230DB00B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392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887D3-22CA-4FE2-B3DF-2767090B7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33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3704C-438D-40A8-8B73-B6DDACA7D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77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30A60-A9CF-48F0-AA00-890FA85E19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621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F6739-7D8A-47C9-957C-A77BD1578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816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227D-6C04-47EA-9A9D-099D122B7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990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ED73-E549-49DD-B5CA-12BDDC21C8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295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1CCB-F172-4270-B918-914C20E3DD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5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C483-35C0-49A2-B111-7A1F50FAA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FD84-2BE4-41CC-A917-DE1D723E34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582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5870-2A83-44FC-B778-6D8C83E3686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7064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4DCED-41B1-44CF-9365-269A38A0B6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7033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8A6D-FF93-44C5-A7C6-71EF16FEF6A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9480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64AE-7923-467E-8891-8AB808FE690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779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B5B9-F4B6-49A2-BA75-9BDD5437763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543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C3EF-F8C6-49FD-899B-E8FCADF44ED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0982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E7C32-FF5C-468F-B38D-E63C4D5F1C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4479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ED64-7EE3-404E-9A89-F742C50D8AD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025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0228E-93FD-4907-876F-E484103D985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059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63A4-4B86-4BA7-BF24-AFA489C7EB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5D04-EBF7-44AA-BA94-A9BC22D48A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117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4C2E-39CE-4801-B2B6-6D9F725E52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965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3B86E-28CB-41C1-B328-686102350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8033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02A32-DC95-4414-9EE1-4FBD470B2F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4755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39D-A722-41EB-987C-B2362AE799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341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39AF-1376-44A1-B2B8-F7B71CD922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1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CFC4-37BD-4E4C-8155-45DC95D92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192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08CB-79BB-4F38-BD5B-D0C67D2E8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440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5B55-9B54-4EA7-8EBD-62B3EF7EB1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73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4C7D-8050-47E2-9D64-E51CA7BA2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3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2DDB-DAFE-43C3-BAE6-B97137A62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AB380-C6D1-48E0-A1D9-36E237BAE1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742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5C41-8675-4EF0-9C2C-BCF997F72C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31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7A19-8039-4F6A-A75B-B848829E35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432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EAD8-6486-40E0-A3EC-47890C42F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959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DD1F7-9FC6-46C8-A370-E7650AA9C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83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7C31-98E6-4173-99D5-5DB15896E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1946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BBDE-9CA9-4594-A492-B2FD2432B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244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D64A7-1E3E-47FE-94A1-263E7032E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070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CF752-02FE-4996-BD4B-08BFE9242C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421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568EE-FD33-4DEF-97E4-20F49F2BE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5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96071-D03A-4B56-8F85-E9F8311DAD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9C37-7B10-4F24-B2C9-25D80B959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91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C33C6-A3FA-4267-9E3A-7F4E62415D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532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F293-A2C5-48AB-AB9F-E1EA7F06E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0143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A5C3-0E11-4950-8B97-5D982D7E84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912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B37B-81C5-4942-B147-4382204C3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115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F510-C31F-42B7-9B50-EEADBBB7E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41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D07A-F3A1-4043-8345-20EB5B2EA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330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F89C3-3166-486D-BD2F-3A6876CDF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564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F974A-4B8A-4620-99AF-30E94D7FB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649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1D99-7600-4EE0-B1E9-BC40CC189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4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5B121-72A8-49A4-B55B-CB4E0B8E08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B945-44AE-489B-8C8B-3E509FA974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6252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1016-5943-4E40-A165-6154DC21C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287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0B68-3DD0-4132-8C3F-69C45BD2E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488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019C-D3F6-4CB0-8F09-46D547AA6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6121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34E0-4443-4272-A529-F1BCF76FDA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058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5F19-BB8B-487B-A8A1-70795D011E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394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79DA-808D-476F-9943-7E19504F18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4201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CBF2-A82C-4653-B956-D58C16DA7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6152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A295-60A0-4152-9EE5-997A38A6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21853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228D-9736-439E-A8C8-7691F6844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0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AFB9-F1B0-4E91-BCB0-1906A4568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EF73-7DE4-47F6-B12A-56DC09547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646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F800-E731-419A-A1AE-13F2D7FC037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70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BE10-42E3-4A7F-8494-C5DCA229F6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715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6082-20B9-4D51-BED8-702DF7175F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418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AE40-88FA-4219-941D-41FC8D537E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155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6F8F-914A-44AC-8913-546E3E733A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55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E6764-B6C3-4BE0-BC85-26D0CE850F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737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E69-B20A-4DD4-B5C3-ADA48A8190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075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8E60-9C5A-4A0E-88C9-F92D9245B3D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5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4A95-DDE0-4DAA-9284-C8C313D2D76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CC397-1C9F-4EC9-B47D-BE8DB4F20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93BB-1A24-4536-93A4-6148AB1170A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887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64FB-F67B-4458-8328-A1485D1B4F0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325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B038-49D8-4F3E-B9CA-493440ADB5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82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79318-1576-4AF5-ABB7-4B77790D1B6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6402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DFE8F-953A-40EE-8BBE-C115368293B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8015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EB2C0-BF4C-431C-A78F-4865FEBD8E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4403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E01FB-AFB1-4298-BB57-76B77AEF2E1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1021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C7518-62F1-4BF0-99D9-996BD7019E6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07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3FCB8-FC2C-4D91-9C1D-920449E5BF0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1393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77B4F-9754-4471-88A7-5E4D1D95CD6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592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FFB1-7C36-4E49-9FAC-A26E4F7BE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6AF53-25E5-4BFF-A2AB-1A5CDDACFC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4387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718CD-127E-433B-9763-EC08BC5D335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113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12969-1CCC-4D12-A3B0-E48C8B81DC4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82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CB4AC-B3F9-46D4-B787-9D6C4FA7C2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306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C5104-E61C-46F5-8DDC-6DC89B9606E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76397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7F7F8-F534-4C73-A6C6-4A785F529DF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7083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ACDB2-4573-41AF-AEBF-E461996F0C4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863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44647-5D93-4FFA-826D-0C69110E76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9016-DA03-4A08-850E-8017B52CE1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FDFF-D1B9-40B9-BC18-DF5D614EF9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ABD1-A982-44C8-9DD4-F94A08C66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17D9-94B5-4002-8932-F148A42B55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83F0-BE8B-40C3-B41C-3C996B923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6577-6012-4A04-8B3A-6E98EDF08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5305-4713-4738-9CA5-971EA00DAA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4DDF6-7BA4-4C8E-AB66-DA526D855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D2D7-D94C-4C2E-AD02-9919A4574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2FE7-1465-46EA-B4CD-196B20B8F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640E4-FE03-4A2B-BEC0-77E59182E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17202-7531-4489-8B0A-90AAF2CBFC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8C005-F51F-4ECD-8E9A-9CE704914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65B7-D18F-4EA1-B9C6-5672C5C1D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190A-7B4D-4341-9318-191E6314E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897B-7D46-4E85-9791-75CD3DAFD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7129A-5B70-4882-A62B-BC62A9850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0374-D516-46C6-8CAA-050C8E822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DEAE-C904-4A79-8BB3-77B01F5E32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6E91-F9B3-4D96-8E93-9A7156871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961C-C508-4D97-A300-341F098CF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1FE01-8134-4BA1-8074-F8C24D1E3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F68EF-BEF4-4321-BB84-FAC6E7916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060F1-132B-4B56-9433-8B24D26A6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E73B-C2F3-4B58-8665-BEB1E1DDF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1B9A8-56EC-4B71-BC38-771ACD924D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4B40-5936-44BE-8E6E-3A446B329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64AA-F4C3-49D0-8632-0EF06E0A9C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3028-3479-4B4B-A0B0-23DC58F79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A51D-EC2D-449D-9A45-A2AF4266D0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01BF-1EDC-4DEE-844A-196AF618D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51B3-938E-4F3D-8D54-141DC30AF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099F-A33F-4440-B4E4-7BA23D928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30DC-3613-457A-A3E1-DAD0E6C6A8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1037-8EAF-48F4-9DF8-29F134B80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7B48-7346-4C3A-AA53-3DF6543F9A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541F-BF5D-4C3A-A714-16F282F31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8DA2-0318-4B6E-A5D9-B8EE0B269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8611-7A50-44BA-A8B5-5DA543073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95D99-FA3D-4E0A-8DC3-83ED7AD18A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D8DBA-1340-4BE7-8728-754EA618E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41E8-C38F-4F93-85A0-6065291F7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2666-058D-45E8-8821-A2B7AC651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64B6-436D-4724-89E9-6136A9D46C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2971-ADA6-4471-81E5-B5ECC673F7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BFE-EE24-4F36-9007-B6FF4B7C15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6B9B-2CC5-461D-B16B-C4BD68C1B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03CB-CABB-4A7E-B5F6-EE5602D01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6730-D4D1-47FD-9FD1-DB948C416B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87D4-0AF1-4153-B391-16A99718D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32FB-BBF0-4E9F-BE87-00341BB57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91C1-CFF4-49E6-BA55-AA9AC7650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D7F5-159F-4C8B-B042-2F56F80E6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783EA-03A7-4963-8F85-D0EDFA5F83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5580-8E7C-4392-84E3-6EDD4AA29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E1B1E-0BE9-4794-A3C1-A5D2BDD0F5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C6A9B-B0ED-4616-991E-C6D14E2747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A3ED-E7EF-4587-811B-CEF6C76A62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9311-C23B-413E-BC3E-8F69431CC0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34914-6A7C-4C36-B176-E086E700C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4B1B-4632-41B8-8411-6222A2646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9C70-9F8F-4F62-A728-EDC50A01B0C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95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018B-F01B-4A0C-99A6-FE29C310CE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746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DAC24-1895-424E-8FDD-FA2AABA14F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15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21BB-A605-47C8-A147-146CB2DB54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943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1C9A-2565-475D-85BB-F6B6F6757CB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8049-9AB4-475F-8ABC-65A0FB418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33644-B9D8-47D9-BCD1-EFE248A3BA1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26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989A-880F-4B2A-836F-93EFC62EB6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5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E370-084C-4F0A-AD2E-B8074D9C0F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768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531B3-A186-4015-8999-EB5AEAA8A3D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807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E1BB3-3AE0-4DA5-A961-A5E49C547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746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0125-AB6C-4419-A367-361F42723E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44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9126-001F-4BF4-A796-EE61E75FAF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752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F817-FF7E-43EA-A56D-1D35B58F26C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4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B9A3-8AAE-4253-9778-CE20033B402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053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13D8-9077-4445-B6E2-CCEDFEAE84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D138-56E8-496D-8D6C-E183BD329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E6AE-2958-4484-9A39-AFCBE24294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0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CE7E-8640-4F30-9D4B-1BA1E8C0E3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631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E9FD-7B24-49AB-914F-50EA2556EE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648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65189-0856-4875-94C9-59F5F20F1D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544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D0BD-C12C-4DE5-B7E5-E8FB46BF16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92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DCEA-93A2-4E6A-9339-BC3887A043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04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6371-A49F-43A1-A249-C5514DC66D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065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A8B6-2635-48A7-8ED7-8C8700D3CC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559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AE72-CB71-40AA-8378-1E1305345D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41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6D4E2-7F3D-43AC-9396-6FF89A1A4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9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E7E1A0C-184C-40D7-8BB1-30F0B8DFD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5" r:id="rId1"/>
    <p:sldLayoutId id="2147486496" r:id="rId2"/>
    <p:sldLayoutId id="2147486497" r:id="rId3"/>
    <p:sldLayoutId id="2147486498" r:id="rId4"/>
    <p:sldLayoutId id="2147486499" r:id="rId5"/>
    <p:sldLayoutId id="2147486500" r:id="rId6"/>
    <p:sldLayoutId id="2147486501" r:id="rId7"/>
    <p:sldLayoutId id="2147486502" r:id="rId8"/>
    <p:sldLayoutId id="2147486503" r:id="rId9"/>
    <p:sldLayoutId id="2147486504" r:id="rId10"/>
    <p:sldLayoutId id="2147486505" r:id="rId11"/>
    <p:sldLayoutId id="2147486506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F99BA6D-A1F6-49F6-8254-D995A821FD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4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0" r:id="rId1"/>
    <p:sldLayoutId id="2147487001" r:id="rId2"/>
    <p:sldLayoutId id="2147487002" r:id="rId3"/>
    <p:sldLayoutId id="2147487003" r:id="rId4"/>
    <p:sldLayoutId id="2147487004" r:id="rId5"/>
    <p:sldLayoutId id="2147487005" r:id="rId6"/>
    <p:sldLayoutId id="2147487006" r:id="rId7"/>
    <p:sldLayoutId id="2147487007" r:id="rId8"/>
    <p:sldLayoutId id="2147487008" r:id="rId9"/>
    <p:sldLayoutId id="2147487009" r:id="rId10"/>
    <p:sldLayoutId id="2147487010" r:id="rId11"/>
    <p:sldLayoutId id="2147487011" r:id="rId12"/>
    <p:sldLayoutId id="2147487012" r:id="rId13"/>
    <p:sldLayoutId id="2147487013" r:id="rId14"/>
  </p:sldLayoutIdLst>
  <p:transition/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48530AB-0ED7-4AAB-AF44-B7C729D7E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15" r:id="rId1"/>
    <p:sldLayoutId id="2147487016" r:id="rId2"/>
    <p:sldLayoutId id="2147487017" r:id="rId3"/>
    <p:sldLayoutId id="2147487018" r:id="rId4"/>
    <p:sldLayoutId id="2147487019" r:id="rId5"/>
    <p:sldLayoutId id="2147487020" r:id="rId6"/>
    <p:sldLayoutId id="2147487021" r:id="rId7"/>
    <p:sldLayoutId id="2147487022" r:id="rId8"/>
    <p:sldLayoutId id="2147487023" r:id="rId9"/>
    <p:sldLayoutId id="2147487024" r:id="rId10"/>
    <p:sldLayoutId id="2147487025" r:id="rId11"/>
    <p:sldLayoutId id="2147487026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521CFA-0D14-438A-96B9-AC52074010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28" r:id="rId1"/>
    <p:sldLayoutId id="2147487029" r:id="rId2"/>
    <p:sldLayoutId id="2147487030" r:id="rId3"/>
    <p:sldLayoutId id="2147487031" r:id="rId4"/>
    <p:sldLayoutId id="2147487032" r:id="rId5"/>
    <p:sldLayoutId id="2147487033" r:id="rId6"/>
    <p:sldLayoutId id="2147487034" r:id="rId7"/>
    <p:sldLayoutId id="2147487035" r:id="rId8"/>
    <p:sldLayoutId id="2147487036" r:id="rId9"/>
    <p:sldLayoutId id="2147487037" r:id="rId10"/>
    <p:sldLayoutId id="2147487038" r:id="rId11"/>
    <p:sldLayoutId id="21474870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66A999-5F4A-4CFB-88AD-13AAAF633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5" r:id="rId1"/>
    <p:sldLayoutId id="2147487136" r:id="rId2"/>
    <p:sldLayoutId id="2147487137" r:id="rId3"/>
    <p:sldLayoutId id="2147487138" r:id="rId4"/>
    <p:sldLayoutId id="2147487139" r:id="rId5"/>
    <p:sldLayoutId id="2147487140" r:id="rId6"/>
    <p:sldLayoutId id="2147487141" r:id="rId7"/>
    <p:sldLayoutId id="2147487142" r:id="rId8"/>
    <p:sldLayoutId id="2147487143" r:id="rId9"/>
    <p:sldLayoutId id="2147487144" r:id="rId10"/>
    <p:sldLayoutId id="2147487145" r:id="rId11"/>
    <p:sldLayoutId id="2147487146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059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116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174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231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1413" indent="-227013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8613" indent="-227013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D4F98BE-5FDC-49FC-B04C-36C367F5EC7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5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48" r:id="rId1"/>
    <p:sldLayoutId id="2147487149" r:id="rId2"/>
    <p:sldLayoutId id="2147487150" r:id="rId3"/>
    <p:sldLayoutId id="2147487151" r:id="rId4"/>
    <p:sldLayoutId id="2147487152" r:id="rId5"/>
    <p:sldLayoutId id="2147487153" r:id="rId6"/>
    <p:sldLayoutId id="2147487154" r:id="rId7"/>
    <p:sldLayoutId id="2147487155" r:id="rId8"/>
    <p:sldLayoutId id="2147487156" r:id="rId9"/>
    <p:sldLayoutId id="2147487157" r:id="rId10"/>
    <p:sldLayoutId id="2147487158" r:id="rId11"/>
    <p:sldLayoutId id="2147487159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059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116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174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231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2646" indent="-228529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9702" indent="-228529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6760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B3E46D0C-08D7-40D2-957A-E4855FCE7E12}" type="slidenum">
              <a:rPr lang="en-GB" altLang="en-US" smtClean="0">
                <a:solidFill>
                  <a:srgbClr val="000000"/>
                </a:solidFill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2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01" r:id="rId1"/>
    <p:sldLayoutId id="2147487202" r:id="rId2"/>
    <p:sldLayoutId id="2147487203" r:id="rId3"/>
    <p:sldLayoutId id="2147487204" r:id="rId4"/>
    <p:sldLayoutId id="2147487205" r:id="rId5"/>
    <p:sldLayoutId id="2147487206" r:id="rId6"/>
    <p:sldLayoutId id="2147487207" r:id="rId7"/>
    <p:sldLayoutId id="2147487208" r:id="rId8"/>
    <p:sldLayoutId id="2147487209" r:id="rId9"/>
    <p:sldLayoutId id="2147487210" r:id="rId10"/>
    <p:sldLayoutId id="2147487211" r:id="rId11"/>
    <p:sldLayoutId id="2147487212" r:id="rId12"/>
    <p:sldLayoutId id="2147487213" r:id="rId13"/>
    <p:sldLayoutId id="2147487214" r:id="rId14"/>
  </p:sldLayoutIdLst>
  <p:transition/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FA7BCBA-A558-40F7-8439-956B2109D9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9" r:id="rId1"/>
    <p:sldLayoutId id="2147486560" r:id="rId2"/>
    <p:sldLayoutId id="2147486561" r:id="rId3"/>
    <p:sldLayoutId id="2147486562" r:id="rId4"/>
    <p:sldLayoutId id="2147486563" r:id="rId5"/>
    <p:sldLayoutId id="2147486564" r:id="rId6"/>
    <p:sldLayoutId id="2147486565" r:id="rId7"/>
    <p:sldLayoutId id="2147486566" r:id="rId8"/>
    <p:sldLayoutId id="2147486567" r:id="rId9"/>
    <p:sldLayoutId id="2147486568" r:id="rId10"/>
    <p:sldLayoutId id="2147486569" r:id="rId11"/>
    <p:sldLayoutId id="2147486570" r:id="rId12"/>
    <p:sldLayoutId id="2147486571" r:id="rId13"/>
    <p:sldLayoutId id="2147486572" r:id="rId14"/>
  </p:sldLayoutIdLst>
  <p:transition/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0CEA34F-C758-475C-8044-BD1D72964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5" r:id="rId1"/>
    <p:sldLayoutId id="2147486586" r:id="rId2"/>
    <p:sldLayoutId id="2147486587" r:id="rId3"/>
    <p:sldLayoutId id="2147486588" r:id="rId4"/>
    <p:sldLayoutId id="2147486589" r:id="rId5"/>
    <p:sldLayoutId id="2147486590" r:id="rId6"/>
    <p:sldLayoutId id="2147486591" r:id="rId7"/>
    <p:sldLayoutId id="2147486592" r:id="rId8"/>
    <p:sldLayoutId id="2147486593" r:id="rId9"/>
    <p:sldLayoutId id="2147486594" r:id="rId10"/>
    <p:sldLayoutId id="2147486595" r:id="rId11"/>
    <p:sldLayoutId id="2147486596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059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116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174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231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1413" indent="-227013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8613" indent="-227013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1E97CB3-1A4A-41CE-88BB-953D8E5FCD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2" r:id="rId1"/>
    <p:sldLayoutId id="2147486673" r:id="rId2"/>
    <p:sldLayoutId id="2147486674" r:id="rId3"/>
    <p:sldLayoutId id="2147486675" r:id="rId4"/>
    <p:sldLayoutId id="2147486676" r:id="rId5"/>
    <p:sldLayoutId id="2147486677" r:id="rId6"/>
    <p:sldLayoutId id="2147486678" r:id="rId7"/>
    <p:sldLayoutId id="2147486679" r:id="rId8"/>
    <p:sldLayoutId id="2147486680" r:id="rId9"/>
    <p:sldLayoutId id="2147486681" r:id="rId10"/>
    <p:sldLayoutId id="2147486682" r:id="rId11"/>
    <p:sldLayoutId id="2147486683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059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116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174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231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1413" indent="-227013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8613" indent="-227013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8EF1913-C8BD-44B7-BD22-21828C217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98" r:id="rId2"/>
    <p:sldLayoutId id="2147486699" r:id="rId3"/>
    <p:sldLayoutId id="2147486700" r:id="rId4"/>
    <p:sldLayoutId id="2147486701" r:id="rId5"/>
    <p:sldLayoutId id="2147486702" r:id="rId6"/>
    <p:sldLayoutId id="2147486703" r:id="rId7"/>
    <p:sldLayoutId id="2147486704" r:id="rId8"/>
    <p:sldLayoutId id="2147486705" r:id="rId9"/>
    <p:sldLayoutId id="2147486706" r:id="rId10"/>
    <p:sldLayoutId id="2147486707" r:id="rId11"/>
    <p:sldLayoutId id="2147486708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059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116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174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231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2793" indent="-34279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2646" indent="-228529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9702" indent="-228529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6760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algn="l">
              <a:defRPr/>
            </a:pPr>
            <a:endParaRPr lang="en-GB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3F821A-E20C-4158-9013-94359D5DE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4" r:id="rId1"/>
    <p:sldLayoutId id="2147486885" r:id="rId2"/>
    <p:sldLayoutId id="2147486886" r:id="rId3"/>
    <p:sldLayoutId id="2147486887" r:id="rId4"/>
    <p:sldLayoutId id="2147486888" r:id="rId5"/>
    <p:sldLayoutId id="2147486889" r:id="rId6"/>
    <p:sldLayoutId id="2147486890" r:id="rId7"/>
    <p:sldLayoutId id="2147486891" r:id="rId8"/>
    <p:sldLayoutId id="2147486892" r:id="rId9"/>
    <p:sldLayoutId id="2147486893" r:id="rId10"/>
    <p:sldLayoutId id="2147486894" r:id="rId11"/>
    <p:sldLayoutId id="2147486895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A9E96E7-8978-4BBD-8073-3B33A4C8F9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5" r:id="rId1"/>
    <p:sldLayoutId id="2147486936" r:id="rId2"/>
    <p:sldLayoutId id="2147486937" r:id="rId3"/>
    <p:sldLayoutId id="2147486938" r:id="rId4"/>
    <p:sldLayoutId id="2147486939" r:id="rId5"/>
    <p:sldLayoutId id="2147486940" r:id="rId6"/>
    <p:sldLayoutId id="2147486941" r:id="rId7"/>
    <p:sldLayoutId id="2147486942" r:id="rId8"/>
    <p:sldLayoutId id="2147486943" r:id="rId9"/>
    <p:sldLayoutId id="2147486944" r:id="rId10"/>
    <p:sldLayoutId id="2147486945" r:id="rId11"/>
    <p:sldLayoutId id="2147486946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fontAlgn="base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8FC3BD8-BF04-4A9D-8C5D-3BCF029AAFB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2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  <p:sldLayoutId id="2147486972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A3B100-3510-407A-8A4E-41FEA74CA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7" r:id="rId1"/>
    <p:sldLayoutId id="2147486988" r:id="rId2"/>
    <p:sldLayoutId id="2147486989" r:id="rId3"/>
    <p:sldLayoutId id="2147486990" r:id="rId4"/>
    <p:sldLayoutId id="2147486991" r:id="rId5"/>
    <p:sldLayoutId id="2147486992" r:id="rId6"/>
    <p:sldLayoutId id="2147486993" r:id="rId7"/>
    <p:sldLayoutId id="2147486994" r:id="rId8"/>
    <p:sldLayoutId id="2147486995" r:id="rId9"/>
    <p:sldLayoutId id="2147486996" r:id="rId10"/>
    <p:sldLayoutId id="2147486997" r:id="rId11"/>
    <p:sldLayoutId id="2147486998" r:id="rId12"/>
  </p:sldLayoutIdLst>
  <p:txStyles>
    <p:titleStyle>
      <a:lvl1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5pPr>
      <a:lvl6pPr marL="457059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6pPr>
      <a:lvl7pPr marL="914116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7pPr>
      <a:lvl8pPr marL="1371174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8pPr>
      <a:lvl9pPr marL="1828231" algn="l" rtl="0" eaLnBrk="0" fontAlgn="base" hangingPunct="0">
        <a:spcBef>
          <a:spcPts val="1200"/>
        </a:spcBef>
        <a:spcAft>
          <a:spcPts val="30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ts val="1200"/>
        </a:spcBef>
        <a:spcAft>
          <a:spcPts val="60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1200"/>
        </a:spcBef>
        <a:spcAft>
          <a:spcPts val="300"/>
        </a:spcAft>
        <a:buChar char="–"/>
        <a:defRPr sz="2800">
          <a:solidFill>
            <a:srgbClr val="000000"/>
          </a:solidFill>
          <a:latin typeface="+mn-lt"/>
        </a:defRPr>
      </a:lvl2pPr>
      <a:lvl3pPr marL="1141413" indent="-227013" algn="l" rtl="0" eaLnBrk="0" fontAlgn="base" hangingPunct="0">
        <a:spcBef>
          <a:spcPts val="1200"/>
        </a:spcBef>
        <a:spcAft>
          <a:spcPts val="300"/>
        </a:spcAft>
        <a:buChar char="•"/>
        <a:defRPr sz="2400" b="1">
          <a:solidFill>
            <a:srgbClr val="000000"/>
          </a:solidFill>
          <a:latin typeface="+mn-lt"/>
        </a:defRPr>
      </a:lvl3pPr>
      <a:lvl4pPr marL="1598613" indent="-227013" algn="l" rtl="0" eaLnBrk="0" fontAlgn="base" hangingPunct="0">
        <a:spcBef>
          <a:spcPts val="1200"/>
        </a:spcBef>
        <a:spcAft>
          <a:spcPts val="300"/>
        </a:spcAft>
        <a:buChar char="–"/>
        <a:defRPr sz="2000">
          <a:solidFill>
            <a:srgbClr val="000000"/>
          </a:solidFill>
          <a:latin typeface="Times New Roman" pitchFamily="18" charset="0"/>
        </a:defRPr>
      </a:lvl4pPr>
      <a:lvl5pPr marL="2055813" indent="-227013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5pPr>
      <a:lvl6pPr marL="2513818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6pPr>
      <a:lvl7pPr marL="2970876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7pPr>
      <a:lvl8pPr marL="3427934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8pPr>
      <a:lvl9pPr marL="3884991" indent="-228529" algn="l" rtl="0" eaLnBrk="0" fontAlgn="base" hangingPunct="0">
        <a:spcBef>
          <a:spcPts val="1200"/>
        </a:spcBef>
        <a:spcAft>
          <a:spcPts val="300"/>
        </a:spcAft>
        <a:buChar char="»"/>
        <a:defRPr sz="2000" i="1">
          <a:solidFill>
            <a:srgbClr val="000000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6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0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users.ox.ac.uk/~abrg/pheromones/" TargetMode="Externa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1.xml"/><Relationship Id="rId1" Type="http://schemas.openxmlformats.org/officeDocument/2006/relationships/themeOverride" Target="../theme/themeOverride11.xml"/><Relationship Id="rId6" Type="http://schemas.openxmlformats.org/officeDocument/2006/relationships/hyperlink" Target="http://rspb.royalsocietypublishing.org/content/282/1804/20142994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twitter.com/pheromoneev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8" y="3222104"/>
            <a:ext cx="8829549" cy="1143000"/>
          </a:xfrm>
          <a:ln>
            <a:noFill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Success </a:t>
            </a:r>
            <a:r>
              <a:rPr lang="en-GB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</a:t>
            </a:r>
            <a: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smelliest</a:t>
            </a:r>
            <a:r>
              <a:rPr lang="en-GB" sz="4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search for human pheromones</a:t>
            </a:r>
            <a: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5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5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4000" b="0" dirty="0" smtClean="0">
                <a:solidFill>
                  <a:schemeClr val="bg1"/>
                </a:solidFill>
              </a:rPr>
              <a:t>Tristram Wyatt</a:t>
            </a:r>
            <a:br>
              <a:rPr lang="en-GB" sz="4000" b="0" dirty="0" smtClean="0">
                <a:solidFill>
                  <a:schemeClr val="bg1"/>
                </a:solidFill>
              </a:rPr>
            </a:br>
            <a:r>
              <a:rPr lang="en-GB" sz="100" b="0" dirty="0" smtClean="0">
                <a:solidFill>
                  <a:schemeClr val="bg1"/>
                </a:solidFill>
              </a:rPr>
              <a:t/>
            </a:r>
            <a:br>
              <a:rPr lang="en-GB" sz="100" b="0" dirty="0" smtClean="0">
                <a:solidFill>
                  <a:schemeClr val="bg1"/>
                </a:solidFill>
              </a:rPr>
            </a:br>
            <a:r>
              <a:rPr lang="en-GB" sz="2000" b="0" dirty="0" err="1" smtClean="0">
                <a:solidFill>
                  <a:schemeClr val="bg1"/>
                </a:solidFill>
              </a:rPr>
              <a:t>Dept</a:t>
            </a:r>
            <a:r>
              <a:rPr lang="en-GB" sz="2000" b="0" dirty="0" smtClean="0">
                <a:solidFill>
                  <a:schemeClr val="bg1"/>
                </a:solidFill>
              </a:rPr>
              <a:t> of Zoology, University of Oxford </a:t>
            </a:r>
            <a:br>
              <a:rPr lang="en-GB" sz="2000" b="0" dirty="0" smtClean="0">
                <a:solidFill>
                  <a:schemeClr val="bg1"/>
                </a:solidFill>
              </a:rPr>
            </a:br>
            <a:endParaRPr lang="en-GB" sz="2000" b="0" dirty="0" smtClean="0">
              <a:solidFill>
                <a:schemeClr val="bg1"/>
              </a:solidFill>
            </a:endParaRPr>
          </a:p>
        </p:txBody>
      </p:sp>
      <p:pic>
        <p:nvPicPr>
          <p:cNvPr id="119811" name="Picture 102" descr="2256_ox_brand_blue_p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8" y="185738"/>
            <a:ext cx="1772766" cy="17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6651843" y="166260"/>
            <a:ext cx="2339752" cy="1628800"/>
            <a:chOff x="6651843" y="166260"/>
            <a:chExt cx="2339752" cy="16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6651843" y="166260"/>
              <a:ext cx="2339752" cy="1628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9184" y="341045"/>
              <a:ext cx="2114907" cy="1275464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2263" y="3132014"/>
            <a:ext cx="4681537" cy="39417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 smtClean="0">
                <a:solidFill>
                  <a:srgbClr val="000000"/>
                </a:solidFill>
              </a:rPr>
              <a:t>Test of activity (bioassay)  </a:t>
            </a:r>
            <a:r>
              <a:rPr lang="en-GB" sz="2800" dirty="0">
                <a:solidFill>
                  <a:srgbClr val="000000"/>
                </a:solidFill>
              </a:rPr>
              <a:t>(wing flutter)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isolation (500,000 </a:t>
            </a:r>
            <a:r>
              <a:rPr lang="en-GB" sz="3200" b="1" dirty="0">
                <a:solidFill>
                  <a:srgbClr val="000000"/>
                </a:solidFill>
                <a:ea typeface="ＭＳ Ｐゴシック" charset="-128"/>
                <a:cs typeface="Times New Roman" pitchFamily="18" charset="0"/>
              </a:rPr>
              <a:t>♀</a:t>
            </a:r>
            <a:r>
              <a:rPr lang="en-GB" sz="2800" dirty="0">
                <a:solidFill>
                  <a:srgbClr val="000000"/>
                </a:solidFill>
              </a:rPr>
              <a:t>)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identification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 smtClean="0">
                <a:solidFill>
                  <a:srgbClr val="000000"/>
                </a:solidFill>
              </a:rPr>
              <a:t>make the molecule(s)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bioassay confirms </a:t>
            </a:r>
            <a:r>
              <a:rPr lang="en-GB" sz="2800" dirty="0" smtClean="0">
                <a:solidFill>
                  <a:srgbClr val="000000"/>
                </a:solidFill>
              </a:rPr>
              <a:t>activity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endParaRPr lang="en-GB" sz="2800" dirty="0">
              <a:solidFill>
                <a:srgbClr val="000000"/>
              </a:solidFill>
            </a:endParaRPr>
          </a:p>
        </p:txBody>
      </p:sp>
      <p:grpSp>
        <p:nvGrpSpPr>
          <p:cNvPr id="5" name="Group 21"/>
          <p:cNvGrpSpPr/>
          <p:nvPr/>
        </p:nvGrpSpPr>
        <p:grpSpPr>
          <a:xfrm>
            <a:off x="-794153" y="4127605"/>
            <a:ext cx="5795963" cy="3879606"/>
            <a:chOff x="-1" y="2750639"/>
            <a:chExt cx="5795963" cy="2694585"/>
          </a:xfrm>
        </p:grpSpPr>
        <p:sp>
          <p:nvSpPr>
            <p:cNvPr id="20" name="Rectangle 19"/>
            <p:cNvSpPr/>
            <p:nvPr/>
          </p:nvSpPr>
          <p:spPr bwMode="auto">
            <a:xfrm>
              <a:off x="-1" y="2750639"/>
              <a:ext cx="5795963" cy="252028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427984" y="4653136"/>
              <a:ext cx="122413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13792"/>
            <a:ext cx="8062913" cy="1143000"/>
          </a:xfrm>
        </p:spPr>
        <p:txBody>
          <a:bodyPr/>
          <a:lstStyle/>
          <a:p>
            <a:pPr eaLnBrk="1" hangingPunct="1"/>
            <a:r>
              <a:rPr lang="en-US" sz="3200" dirty="0"/>
              <a:t>Established </a:t>
            </a:r>
            <a:r>
              <a:rPr lang="en-US" sz="3200" dirty="0" smtClean="0"/>
              <a:t>‘gold standard’ for pheromone identification</a:t>
            </a:r>
            <a:r>
              <a:rPr lang="en-GB" sz="3200" dirty="0" smtClean="0"/>
              <a:t>: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 smtClean="0"/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03723"/>
            <a:ext cx="8496300" cy="863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0" dirty="0" smtClean="0"/>
              <a:t>female sex pheromone of silk moth </a:t>
            </a:r>
            <a:r>
              <a:rPr lang="en-US" sz="2800" b="0" i="1" dirty="0" err="1" smtClean="0"/>
              <a:t>Bombyx</a:t>
            </a:r>
            <a:r>
              <a:rPr lang="en-US" sz="2800" b="0" i="1" dirty="0" smtClean="0"/>
              <a:t> </a:t>
            </a:r>
            <a:r>
              <a:rPr lang="en-US" sz="2800" b="0" i="1" dirty="0" err="1" smtClean="0"/>
              <a:t>mori</a:t>
            </a:r>
            <a:r>
              <a:rPr lang="en-US" sz="2800" b="0" i="1" dirty="0" smtClean="0"/>
              <a:t>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by Adolf Butenandt &amp; team.</a:t>
            </a:r>
          </a:p>
        </p:txBody>
      </p:sp>
      <p:pic>
        <p:nvPicPr>
          <p:cNvPr id="125958" name="Picture 8" descr="bombik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051720"/>
            <a:ext cx="1656184" cy="109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4572000" y="2771800"/>
            <a:ext cx="4535488" cy="1017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/>
            <a:r>
              <a:rPr lang="en-US" sz="2400">
                <a:solidFill>
                  <a:srgbClr val="000000"/>
                </a:solidFill>
              </a:rPr>
              <a:t>                 </a:t>
            </a:r>
            <a:r>
              <a:rPr lang="en-US" sz="2000" smtClean="0">
                <a:solidFill>
                  <a:srgbClr val="000000"/>
                </a:solidFill>
              </a:rPr>
              <a:t>‘</a:t>
            </a:r>
            <a:r>
              <a:rPr lang="en-US" sz="2000">
                <a:solidFill>
                  <a:srgbClr val="000000"/>
                </a:solidFill>
              </a:rPr>
              <a:t>bombykol’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GB">
                <a:solidFill>
                  <a:srgbClr val="000000"/>
                </a:solidFill>
              </a:rPr>
              <a:t>(</a:t>
            </a:r>
            <a:r>
              <a:rPr lang="en-GB" i="1">
                <a:solidFill>
                  <a:srgbClr val="000000"/>
                </a:solidFill>
              </a:rPr>
              <a:t>E</a:t>
            </a:r>
            <a:r>
              <a:rPr lang="en-GB">
                <a:solidFill>
                  <a:srgbClr val="000000"/>
                </a:solidFill>
              </a:rPr>
              <a:t>10, </a:t>
            </a:r>
            <a:r>
              <a:rPr lang="en-GB" i="1">
                <a:solidFill>
                  <a:srgbClr val="000000"/>
                </a:solidFill>
              </a:rPr>
              <a:t>Z</a:t>
            </a:r>
            <a:r>
              <a:rPr lang="en-GB">
                <a:solidFill>
                  <a:srgbClr val="000000"/>
                </a:solidFill>
              </a:rPr>
              <a:t>12)-</a:t>
            </a:r>
            <a:r>
              <a:rPr lang="en-GB" smtClean="0">
                <a:solidFill>
                  <a:srgbClr val="000000"/>
                </a:solidFill>
              </a:rPr>
              <a:t>hexadeca-10,12-dien-1-ol</a:t>
            </a:r>
          </a:p>
          <a:p>
            <a:endParaRPr lang="en-GB" sz="2000">
              <a:solidFill>
                <a:srgbClr val="00000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795963" y="3635896"/>
            <a:ext cx="2879725" cy="2492375"/>
            <a:chOff x="5796138" y="4149080"/>
            <a:chExt cx="2880843" cy="2492747"/>
          </a:xfrm>
        </p:grpSpPr>
        <p:pic>
          <p:nvPicPr>
            <p:cNvPr id="125965" name="Picture 13" descr="moto et al flutter to yeast reductase bombyx"/>
            <p:cNvPicPr>
              <a:picLocks noChangeAspect="1" noChangeArrowheads="1"/>
            </p:cNvPicPr>
            <p:nvPr/>
          </p:nvPicPr>
          <p:blipFill>
            <a:blip r:embed="rId5" cstate="print"/>
            <a:srcRect l="6056" t="53087" r="68391" b="21111"/>
            <a:stretch>
              <a:fillRect/>
            </a:stretch>
          </p:blipFill>
          <p:spPr bwMode="auto">
            <a:xfrm>
              <a:off x="5796138" y="4149080"/>
              <a:ext cx="2376696" cy="2467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6" name="Text Box 14"/>
            <p:cNvSpPr txBox="1">
              <a:spLocks noChangeArrowheads="1"/>
            </p:cNvSpPr>
            <p:nvPr/>
          </p:nvSpPr>
          <p:spPr bwMode="auto">
            <a:xfrm rot="16200000">
              <a:off x="7626662" y="5591509"/>
              <a:ext cx="1844950" cy="2556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>
                  <a:solidFill>
                    <a:srgbClr val="000000"/>
                  </a:solidFill>
                  <a:latin typeface="Arial" pitchFamily="34" charset="0"/>
                </a:rPr>
                <a:t>Moto </a:t>
              </a:r>
              <a:r>
                <a:rPr lang="en-GB" sz="1050" i="1">
                  <a:solidFill>
                    <a:srgbClr val="000000"/>
                  </a:solidFill>
                  <a:latin typeface="Arial" pitchFamily="34" charset="0"/>
                </a:rPr>
                <a:t>et al</a:t>
              </a:r>
              <a:r>
                <a:rPr lang="en-GB" sz="1050">
                  <a:solidFill>
                    <a:srgbClr val="000000"/>
                  </a:solidFill>
                  <a:latin typeface="Arial" pitchFamily="34" charset="0"/>
                </a:rPr>
                <a:t> (2003) </a:t>
              </a:r>
              <a:r>
                <a:rPr lang="en-GB" sz="1050" i="1">
                  <a:solidFill>
                    <a:srgbClr val="000000"/>
                  </a:solidFill>
                  <a:latin typeface="Arial" pitchFamily="34" charset="0"/>
                </a:rPr>
                <a:t>PNAS</a:t>
              </a:r>
            </a:p>
          </p:txBody>
        </p:sp>
      </p:grpSp>
      <p:cxnSp>
        <p:nvCxnSpPr>
          <p:cNvPr id="13" name="Straight Arrow Connector 6"/>
          <p:cNvCxnSpPr>
            <a:cxnSpLocks noChangeShapeType="1"/>
          </p:cNvCxnSpPr>
          <p:nvPr/>
        </p:nvCxnSpPr>
        <p:spPr bwMode="auto">
          <a:xfrm>
            <a:off x="4513923" y="3676580"/>
            <a:ext cx="1210205" cy="535380"/>
          </a:xfrm>
          <a:prstGeom prst="straightConnector1">
            <a:avLst/>
          </a:prstGeom>
          <a:noFill/>
          <a:ln w="69850" algn="ctr">
            <a:solidFill>
              <a:srgbClr val="CC00FF"/>
            </a:solidFill>
            <a:round/>
            <a:headEnd/>
            <a:tailEnd type="triangle" w="med" len="med"/>
          </a:ln>
        </p:spPr>
      </p:cxnSp>
      <p:cxnSp>
        <p:nvCxnSpPr>
          <p:cNvPr id="18" name="Straight Arrow Connector 6"/>
          <p:cNvCxnSpPr>
            <a:cxnSpLocks noChangeShapeType="1"/>
          </p:cNvCxnSpPr>
          <p:nvPr/>
        </p:nvCxnSpPr>
        <p:spPr bwMode="auto">
          <a:xfrm flipV="1">
            <a:off x="5001810" y="5813348"/>
            <a:ext cx="650415" cy="314924"/>
          </a:xfrm>
          <a:prstGeom prst="straightConnector1">
            <a:avLst/>
          </a:prstGeom>
          <a:noFill/>
          <a:ln w="69850" algn="ctr">
            <a:solidFill>
              <a:srgbClr val="CC00FF"/>
            </a:solidFill>
            <a:round/>
            <a:headEnd/>
            <a:tailEnd type="triangle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19661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3291"/>
            <a:ext cx="8820150" cy="71948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0">
              <a:spcAft>
                <a:spcPts val="300"/>
              </a:spcAft>
              <a:buFontTx/>
              <a:buNone/>
            </a:pPr>
            <a:r>
              <a:rPr lang="en-GB" sz="3600" dirty="0" smtClean="0">
                <a:latin typeface="+mj-lt"/>
                <a:ea typeface="+mj-ea"/>
                <a:cs typeface="+mj-cs"/>
              </a:rPr>
              <a:t>How pheromones evolve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/>
            </a:r>
            <a:br>
              <a:rPr lang="en-US" sz="3600" dirty="0" smtClean="0">
                <a:latin typeface="+mj-lt"/>
                <a:ea typeface="+mj-ea"/>
                <a:cs typeface="+mj-cs"/>
              </a:rPr>
            </a:b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21253" name="Text Box 5"/>
          <p:cNvSpPr txBox="1">
            <a:spLocks noChangeArrowheads="1"/>
          </p:cNvSpPr>
          <p:nvPr/>
        </p:nvSpPr>
        <p:spPr bwMode="auto">
          <a:xfrm>
            <a:off x="539552" y="1584347"/>
            <a:ext cx="7272808" cy="10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algn="l"/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</a:rPr>
              <a:t>Some goldfish female pheromones</a:t>
            </a:r>
            <a:br>
              <a:rPr lang="en-GB" sz="32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</a:rPr>
              <a:t>are hormones.  How did this evolve?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501008"/>
            <a:ext cx="8865247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algn="l">
              <a:spcBef>
                <a:spcPts val="0"/>
              </a:spcBef>
              <a:spcAft>
                <a:spcPts val="600"/>
              </a:spcAft>
            </a:pPr>
            <a:r>
              <a:rPr lang="en-GB" sz="32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→ any males smell sensitive to these cue</a:t>
            </a:r>
            <a:br>
              <a:rPr lang="en-GB" sz="32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</a:br>
            <a:r>
              <a:rPr lang="en-GB" sz="32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   molecules get to female first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marL="341313" algn="l">
              <a:spcBef>
                <a:spcPts val="0"/>
              </a:spcBef>
              <a:spcAft>
                <a:spcPts val="600"/>
              </a:spcAft>
            </a:pPr>
            <a:r>
              <a:rPr lang="en-GB" sz="320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→ </a:t>
            </a: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males selected for greater smell sensitivity </a:t>
            </a:r>
            <a:br>
              <a:rPr lang="en-GB" sz="3200" kern="0" dirty="0" smtClean="0">
                <a:solidFill>
                  <a:srgbClr val="000000"/>
                </a:solidFill>
                <a:latin typeface="Arial"/>
              </a:rPr>
            </a:b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     &amp; receptor specificity</a:t>
            </a:r>
            <a:r>
              <a:rPr lang="en-GB" sz="32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marL="341313" algn="l">
              <a:spcBef>
                <a:spcPts val="0"/>
              </a:spcBef>
              <a:spcAft>
                <a:spcPts val="600"/>
              </a:spcAft>
            </a:pPr>
            <a:r>
              <a:rPr lang="en-GB" sz="3200" kern="0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→</a:t>
            </a: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 females selected to release more,</a:t>
            </a:r>
            <a:br>
              <a:rPr lang="en-GB" sz="3200" kern="0" dirty="0" smtClean="0">
                <a:solidFill>
                  <a:srgbClr val="000000"/>
                </a:solidFill>
                <a:latin typeface="Arial"/>
              </a:rPr>
            </a:b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     </a:t>
            </a:r>
            <a:r>
              <a:rPr lang="en-GB" sz="3200" i="1" kern="0" dirty="0" smtClean="0">
                <a:solidFill>
                  <a:srgbClr val="000000"/>
                </a:solidFill>
                <a:latin typeface="Arial"/>
              </a:rPr>
              <a:t>as a </a:t>
            </a:r>
            <a:r>
              <a:rPr lang="en-GB" sz="3200" b="1" i="1" kern="0" dirty="0" smtClean="0">
                <a:solidFill>
                  <a:srgbClr val="000000"/>
                </a:solidFill>
                <a:latin typeface="Arial"/>
              </a:rPr>
              <a:t>signal </a:t>
            </a:r>
            <a:r>
              <a:rPr lang="en-GB" sz="3200" kern="0" dirty="0" smtClean="0">
                <a:solidFill>
                  <a:srgbClr val="000000"/>
                </a:solidFill>
                <a:latin typeface="Arial"/>
              </a:rPr>
              <a:t>(pheromone)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5"/>
          <a:stretch/>
        </p:blipFill>
        <p:spPr bwMode="auto">
          <a:xfrm>
            <a:off x="7085012" y="-171400"/>
            <a:ext cx="2743572" cy="22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6514873" y="431622"/>
            <a:ext cx="742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</a:rPr>
              <a:t>linasmith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867" y="2708920"/>
            <a:ext cx="735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kern="0" dirty="0">
                <a:solidFill>
                  <a:srgbClr val="000000"/>
                </a:solidFill>
                <a:latin typeface="Arial"/>
              </a:rPr>
              <a:t>Hormones leaking from mature females</a:t>
            </a:r>
            <a:endParaRPr lang="en-GB" sz="3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318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GB" sz="4000" dirty="0"/>
              <a:t>A</a:t>
            </a:r>
            <a:r>
              <a:rPr lang="en-GB" sz="4000" dirty="0" smtClean="0"/>
              <a:t> pheromone (in any animal):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134672" cy="4114800"/>
          </a:xfrm>
        </p:spPr>
        <p:txBody>
          <a:bodyPr/>
          <a:lstStyle/>
          <a:p>
            <a:r>
              <a:rPr lang="en-GB" sz="3600" b="0" dirty="0" smtClean="0"/>
              <a:t>A chemical signal between members of </a:t>
            </a:r>
            <a:r>
              <a:rPr lang="en-GB" sz="3600" b="0" i="1" dirty="0" smtClean="0"/>
              <a:t>same</a:t>
            </a:r>
            <a:r>
              <a:rPr lang="en-GB" sz="3600" b="0" dirty="0" smtClean="0"/>
              <a:t> species</a:t>
            </a:r>
          </a:p>
          <a:p>
            <a:r>
              <a:rPr lang="en-GB" sz="3600" b="0" dirty="0" smtClean="0"/>
              <a:t>Usually a </a:t>
            </a:r>
            <a:r>
              <a:rPr lang="en-GB" sz="3600" dirty="0" smtClean="0"/>
              <a:t>combination</a:t>
            </a:r>
            <a:r>
              <a:rPr lang="en-GB" sz="3600" b="0" dirty="0" smtClean="0"/>
              <a:t> of molecules</a:t>
            </a:r>
          </a:p>
          <a:p>
            <a:r>
              <a:rPr lang="en-GB" sz="3600" b="0" dirty="0" smtClean="0"/>
              <a:t>Can be short range </a:t>
            </a:r>
          </a:p>
          <a:p>
            <a:r>
              <a:rPr lang="en-GB" sz="3600" b="0" dirty="0" smtClean="0"/>
              <a:t>Detected by sense of smell</a:t>
            </a:r>
          </a:p>
          <a:p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41808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7200" dirty="0" smtClean="0">
                <a:solidFill>
                  <a:schemeClr val="bg1"/>
                </a:solidFill>
              </a:rPr>
              <a:t>What are </a:t>
            </a:r>
            <a:r>
              <a:rPr lang="en-GB" sz="7200" u="sng" dirty="0" smtClean="0">
                <a:solidFill>
                  <a:schemeClr val="bg1"/>
                </a:solidFill>
              </a:rPr>
              <a:t>not</a:t>
            </a:r>
            <a:r>
              <a:rPr lang="en-GB" sz="7200" dirty="0" smtClean="0">
                <a:solidFill>
                  <a:schemeClr val="bg1"/>
                </a:solidFill>
              </a:rPr>
              <a:t> pheromones? </a:t>
            </a:r>
            <a:endParaRPr lang="en-US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9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286000"/>
            <a:ext cx="7488832" cy="1143000"/>
          </a:xfrm>
        </p:spPr>
        <p:txBody>
          <a:bodyPr/>
          <a:lstStyle/>
          <a:p>
            <a:r>
              <a:rPr lang="en-US" b="0" dirty="0" smtClean="0"/>
              <a:t>Smells (</a:t>
            </a:r>
            <a:r>
              <a:rPr lang="en-US" b="0" dirty="0" err="1" smtClean="0"/>
              <a:t>odours</a:t>
            </a:r>
            <a:r>
              <a:rPr lang="en-US" b="0" dirty="0" smtClean="0"/>
              <a:t>) are important to us but not every smell (</a:t>
            </a:r>
            <a:r>
              <a:rPr lang="en-US" b="0" dirty="0" err="1" smtClean="0"/>
              <a:t>odour</a:t>
            </a:r>
            <a:r>
              <a:rPr lang="en-US" b="0" dirty="0" smtClean="0"/>
              <a:t>) is a pheromone</a:t>
            </a:r>
            <a:br>
              <a:rPr lang="en-US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98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70384"/>
            <a:ext cx="8207375" cy="9144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People can recognise individuals’ smells</a:t>
            </a:r>
            <a:br>
              <a:rPr lang="en-GB" sz="4000" dirty="0" smtClean="0"/>
            </a:br>
            <a:r>
              <a:rPr lang="en-GB" sz="4000" dirty="0" smtClean="0"/>
              <a:t>(&amp; choose partners?)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65251"/>
            <a:ext cx="7772400" cy="3856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500"/>
              </a:spcAft>
              <a:buFontTx/>
              <a:buNone/>
            </a:pPr>
            <a:r>
              <a:rPr lang="en-GB" sz="2800" b="0" dirty="0" smtClean="0"/>
              <a:t>Test with the T-shirt test:</a:t>
            </a:r>
          </a:p>
        </p:txBody>
      </p:sp>
      <p:sp>
        <p:nvSpPr>
          <p:cNvPr id="207876" name="Freeform 35"/>
          <p:cNvSpPr>
            <a:spLocks/>
          </p:cNvSpPr>
          <p:nvPr/>
        </p:nvSpPr>
        <p:spPr bwMode="auto">
          <a:xfrm>
            <a:off x="7543800" y="2608263"/>
            <a:ext cx="1447800" cy="1858962"/>
          </a:xfrm>
          <a:custGeom>
            <a:avLst/>
            <a:gdLst>
              <a:gd name="T0" fmla="*/ 2147483647 w 1386"/>
              <a:gd name="T1" fmla="*/ 0 h 2083"/>
              <a:gd name="T2" fmla="*/ 2147483647 w 1386"/>
              <a:gd name="T3" fmla="*/ 2147483647 h 2083"/>
              <a:gd name="T4" fmla="*/ 2147483647 w 1386"/>
              <a:gd name="T5" fmla="*/ 2147483647 h 2083"/>
              <a:gd name="T6" fmla="*/ 2147483647 w 1386"/>
              <a:gd name="T7" fmla="*/ 2147483647 h 2083"/>
              <a:gd name="T8" fmla="*/ 2147483647 w 1386"/>
              <a:gd name="T9" fmla="*/ 2147483647 h 2083"/>
              <a:gd name="T10" fmla="*/ 2147483647 w 1386"/>
              <a:gd name="T11" fmla="*/ 2147483647 h 2083"/>
              <a:gd name="T12" fmla="*/ 2147483647 w 1386"/>
              <a:gd name="T13" fmla="*/ 2147483647 h 2083"/>
              <a:gd name="T14" fmla="*/ 2147483647 w 1386"/>
              <a:gd name="T15" fmla="*/ 2147483647 h 2083"/>
              <a:gd name="T16" fmla="*/ 0 w 1386"/>
              <a:gd name="T17" fmla="*/ 2147483647 h 2083"/>
              <a:gd name="T18" fmla="*/ 2147483647 w 1386"/>
              <a:gd name="T19" fmla="*/ 2147483647 h 2083"/>
              <a:gd name="T20" fmla="*/ 2147483647 w 1386"/>
              <a:gd name="T21" fmla="*/ 2147483647 h 2083"/>
              <a:gd name="T22" fmla="*/ 2147483647 w 1386"/>
              <a:gd name="T23" fmla="*/ 2147483647 h 2083"/>
              <a:gd name="T24" fmla="*/ 2147483647 w 1386"/>
              <a:gd name="T25" fmla="*/ 2147483647 h 2083"/>
              <a:gd name="T26" fmla="*/ 2147483647 w 1386"/>
              <a:gd name="T27" fmla="*/ 2147483647 h 2083"/>
              <a:gd name="T28" fmla="*/ 2147483647 w 1386"/>
              <a:gd name="T29" fmla="*/ 2147483647 h 2083"/>
              <a:gd name="T30" fmla="*/ 2147483647 w 1386"/>
              <a:gd name="T31" fmla="*/ 2147483647 h 2083"/>
              <a:gd name="T32" fmla="*/ 2147483647 w 1386"/>
              <a:gd name="T33" fmla="*/ 2147483647 h 2083"/>
              <a:gd name="T34" fmla="*/ 2147483647 w 1386"/>
              <a:gd name="T35" fmla="*/ 2147483647 h 2083"/>
              <a:gd name="T36" fmla="*/ 2147483647 w 1386"/>
              <a:gd name="T37" fmla="*/ 2147483647 h 2083"/>
              <a:gd name="T38" fmla="*/ 2147483647 w 1386"/>
              <a:gd name="T39" fmla="*/ 2147483647 h 2083"/>
              <a:gd name="T40" fmla="*/ 2147483647 w 1386"/>
              <a:gd name="T41" fmla="*/ 2147483647 h 2083"/>
              <a:gd name="T42" fmla="*/ 2147483647 w 1386"/>
              <a:gd name="T43" fmla="*/ 2147483647 h 2083"/>
              <a:gd name="T44" fmla="*/ 2147483647 w 1386"/>
              <a:gd name="T45" fmla="*/ 2147483647 h 2083"/>
              <a:gd name="T46" fmla="*/ 2147483647 w 1386"/>
              <a:gd name="T47" fmla="*/ 2147483647 h 2083"/>
              <a:gd name="T48" fmla="*/ 2147483647 w 1386"/>
              <a:gd name="T49" fmla="*/ 2147483647 h 2083"/>
              <a:gd name="T50" fmla="*/ 2147483647 w 1386"/>
              <a:gd name="T51" fmla="*/ 2147483647 h 2083"/>
              <a:gd name="T52" fmla="*/ 2147483647 w 1386"/>
              <a:gd name="T53" fmla="*/ 2147483647 h 2083"/>
              <a:gd name="T54" fmla="*/ 2147483647 w 1386"/>
              <a:gd name="T55" fmla="*/ 2147483647 h 2083"/>
              <a:gd name="T56" fmla="*/ 2147483647 w 1386"/>
              <a:gd name="T57" fmla="*/ 2147483647 h 2083"/>
              <a:gd name="T58" fmla="*/ 2147483647 w 1386"/>
              <a:gd name="T59" fmla="*/ 2147483647 h 2083"/>
              <a:gd name="T60" fmla="*/ 2147483647 w 1386"/>
              <a:gd name="T61" fmla="*/ 2147483647 h 2083"/>
              <a:gd name="T62" fmla="*/ 2147483647 w 1386"/>
              <a:gd name="T63" fmla="*/ 2147483647 h 2083"/>
              <a:gd name="T64" fmla="*/ 2147483647 w 1386"/>
              <a:gd name="T65" fmla="*/ 2147483647 h 2083"/>
              <a:gd name="T66" fmla="*/ 2147483647 w 1386"/>
              <a:gd name="T67" fmla="*/ 2147483647 h 20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6"/>
              <a:gd name="T103" fmla="*/ 0 h 2083"/>
              <a:gd name="T104" fmla="*/ 1386 w 1386"/>
              <a:gd name="T105" fmla="*/ 2083 h 20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6" h="2083">
                <a:moveTo>
                  <a:pt x="652" y="0"/>
                </a:moveTo>
                <a:cubicBezTo>
                  <a:pt x="608" y="44"/>
                  <a:pt x="562" y="72"/>
                  <a:pt x="508" y="105"/>
                </a:cubicBezTo>
                <a:cubicBezTo>
                  <a:pt x="462" y="133"/>
                  <a:pt x="467" y="155"/>
                  <a:pt x="412" y="172"/>
                </a:cubicBezTo>
                <a:cubicBezTo>
                  <a:pt x="383" y="192"/>
                  <a:pt x="354" y="210"/>
                  <a:pt x="326" y="230"/>
                </a:cubicBezTo>
                <a:cubicBezTo>
                  <a:pt x="315" y="238"/>
                  <a:pt x="308" y="251"/>
                  <a:pt x="297" y="259"/>
                </a:cubicBezTo>
                <a:cubicBezTo>
                  <a:pt x="258" y="287"/>
                  <a:pt x="212" y="309"/>
                  <a:pt x="172" y="336"/>
                </a:cubicBezTo>
                <a:cubicBezTo>
                  <a:pt x="144" y="355"/>
                  <a:pt x="115" y="374"/>
                  <a:pt x="86" y="393"/>
                </a:cubicBezTo>
                <a:cubicBezTo>
                  <a:pt x="76" y="399"/>
                  <a:pt x="57" y="412"/>
                  <a:pt x="57" y="412"/>
                </a:cubicBezTo>
                <a:cubicBezTo>
                  <a:pt x="31" y="452"/>
                  <a:pt x="12" y="459"/>
                  <a:pt x="0" y="508"/>
                </a:cubicBezTo>
                <a:cubicBezTo>
                  <a:pt x="6" y="524"/>
                  <a:pt x="7" y="544"/>
                  <a:pt x="19" y="556"/>
                </a:cubicBezTo>
                <a:cubicBezTo>
                  <a:pt x="35" y="573"/>
                  <a:pt x="63" y="575"/>
                  <a:pt x="86" y="576"/>
                </a:cubicBezTo>
                <a:cubicBezTo>
                  <a:pt x="185" y="582"/>
                  <a:pt x="285" y="582"/>
                  <a:pt x="384" y="585"/>
                </a:cubicBezTo>
                <a:cubicBezTo>
                  <a:pt x="416" y="589"/>
                  <a:pt x="476" y="587"/>
                  <a:pt x="480" y="614"/>
                </a:cubicBezTo>
                <a:cubicBezTo>
                  <a:pt x="486" y="660"/>
                  <a:pt x="455" y="734"/>
                  <a:pt x="441" y="777"/>
                </a:cubicBezTo>
                <a:cubicBezTo>
                  <a:pt x="435" y="796"/>
                  <a:pt x="428" y="816"/>
                  <a:pt x="422" y="835"/>
                </a:cubicBezTo>
                <a:cubicBezTo>
                  <a:pt x="419" y="845"/>
                  <a:pt x="412" y="864"/>
                  <a:pt x="412" y="864"/>
                </a:cubicBezTo>
                <a:cubicBezTo>
                  <a:pt x="494" y="879"/>
                  <a:pt x="571" y="906"/>
                  <a:pt x="652" y="921"/>
                </a:cubicBezTo>
                <a:cubicBezTo>
                  <a:pt x="585" y="967"/>
                  <a:pt x="507" y="984"/>
                  <a:pt x="441" y="1027"/>
                </a:cubicBezTo>
                <a:cubicBezTo>
                  <a:pt x="430" y="1061"/>
                  <a:pt x="408" y="1096"/>
                  <a:pt x="432" y="1132"/>
                </a:cubicBezTo>
                <a:cubicBezTo>
                  <a:pt x="435" y="1137"/>
                  <a:pt x="490" y="1150"/>
                  <a:pt x="499" y="1152"/>
                </a:cubicBezTo>
                <a:cubicBezTo>
                  <a:pt x="522" y="1186"/>
                  <a:pt x="528" y="1186"/>
                  <a:pt x="528" y="1238"/>
                </a:cubicBezTo>
                <a:cubicBezTo>
                  <a:pt x="528" y="1396"/>
                  <a:pt x="556" y="1415"/>
                  <a:pt x="460" y="1478"/>
                </a:cubicBezTo>
                <a:cubicBezTo>
                  <a:pt x="447" y="1497"/>
                  <a:pt x="416" y="1514"/>
                  <a:pt x="422" y="1536"/>
                </a:cubicBezTo>
                <a:cubicBezTo>
                  <a:pt x="428" y="1558"/>
                  <a:pt x="430" y="1583"/>
                  <a:pt x="441" y="1603"/>
                </a:cubicBezTo>
                <a:cubicBezTo>
                  <a:pt x="447" y="1613"/>
                  <a:pt x="461" y="1615"/>
                  <a:pt x="470" y="1622"/>
                </a:cubicBezTo>
                <a:cubicBezTo>
                  <a:pt x="483" y="1631"/>
                  <a:pt x="494" y="1643"/>
                  <a:pt x="508" y="1651"/>
                </a:cubicBezTo>
                <a:cubicBezTo>
                  <a:pt x="516" y="1655"/>
                  <a:pt x="573" y="1669"/>
                  <a:pt x="576" y="1670"/>
                </a:cubicBezTo>
                <a:cubicBezTo>
                  <a:pt x="635" y="1687"/>
                  <a:pt x="729" y="1731"/>
                  <a:pt x="787" y="1737"/>
                </a:cubicBezTo>
                <a:cubicBezTo>
                  <a:pt x="819" y="1740"/>
                  <a:pt x="851" y="1744"/>
                  <a:pt x="883" y="1747"/>
                </a:cubicBezTo>
                <a:cubicBezTo>
                  <a:pt x="979" y="1771"/>
                  <a:pt x="934" y="1761"/>
                  <a:pt x="1017" y="1776"/>
                </a:cubicBezTo>
                <a:cubicBezTo>
                  <a:pt x="1143" y="1826"/>
                  <a:pt x="1079" y="1810"/>
                  <a:pt x="1209" y="1824"/>
                </a:cubicBezTo>
                <a:cubicBezTo>
                  <a:pt x="1271" y="1838"/>
                  <a:pt x="1235" y="1825"/>
                  <a:pt x="1305" y="1872"/>
                </a:cubicBezTo>
                <a:cubicBezTo>
                  <a:pt x="1315" y="1878"/>
                  <a:pt x="1334" y="1891"/>
                  <a:pt x="1334" y="1891"/>
                </a:cubicBezTo>
                <a:cubicBezTo>
                  <a:pt x="1386" y="1969"/>
                  <a:pt x="1382" y="1979"/>
                  <a:pt x="1382" y="2083"/>
                </a:cubicBezTo>
              </a:path>
            </a:pathLst>
          </a:custGeom>
          <a:noFill/>
          <a:ln w="952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77" name="Freeform 36"/>
          <p:cNvSpPr>
            <a:spLocks/>
          </p:cNvSpPr>
          <p:nvPr/>
        </p:nvSpPr>
        <p:spPr bwMode="auto">
          <a:xfrm rot="195838">
            <a:off x="428625" y="4321175"/>
            <a:ext cx="1752600" cy="1268413"/>
          </a:xfrm>
          <a:custGeom>
            <a:avLst/>
            <a:gdLst>
              <a:gd name="T0" fmla="*/ 2147483647 w 1483"/>
              <a:gd name="T1" fmla="*/ 2147483647 h 1087"/>
              <a:gd name="T2" fmla="*/ 2147483647 w 1483"/>
              <a:gd name="T3" fmla="*/ 2147483647 h 1087"/>
              <a:gd name="T4" fmla="*/ 2147483647 w 1483"/>
              <a:gd name="T5" fmla="*/ 2147483647 h 1087"/>
              <a:gd name="T6" fmla="*/ 2147483647 w 1483"/>
              <a:gd name="T7" fmla="*/ 2147483647 h 1087"/>
              <a:gd name="T8" fmla="*/ 0 w 1483"/>
              <a:gd name="T9" fmla="*/ 2147483647 h 1087"/>
              <a:gd name="T10" fmla="*/ 2147483647 w 1483"/>
              <a:gd name="T11" fmla="*/ 2147483647 h 1087"/>
              <a:gd name="T12" fmla="*/ 2147483647 w 1483"/>
              <a:gd name="T13" fmla="*/ 2147483647 h 1087"/>
              <a:gd name="T14" fmla="*/ 2147483647 w 1483"/>
              <a:gd name="T15" fmla="*/ 2147483647 h 1087"/>
              <a:gd name="T16" fmla="*/ 2147483647 w 1483"/>
              <a:gd name="T17" fmla="*/ 2147483647 h 1087"/>
              <a:gd name="T18" fmla="*/ 2147483647 w 1483"/>
              <a:gd name="T19" fmla="*/ 2147483647 h 1087"/>
              <a:gd name="T20" fmla="*/ 2147483647 w 1483"/>
              <a:gd name="T21" fmla="*/ 2147483647 h 1087"/>
              <a:gd name="T22" fmla="*/ 2147483647 w 1483"/>
              <a:gd name="T23" fmla="*/ 2147483647 h 1087"/>
              <a:gd name="T24" fmla="*/ 2147483647 w 1483"/>
              <a:gd name="T25" fmla="*/ 2147483647 h 1087"/>
              <a:gd name="T26" fmla="*/ 2147483647 w 1483"/>
              <a:gd name="T27" fmla="*/ 2147483647 h 1087"/>
              <a:gd name="T28" fmla="*/ 2147483647 w 1483"/>
              <a:gd name="T29" fmla="*/ 2147483647 h 1087"/>
              <a:gd name="T30" fmla="*/ 2147483647 w 1483"/>
              <a:gd name="T31" fmla="*/ 2147483647 h 1087"/>
              <a:gd name="T32" fmla="*/ 2147483647 w 1483"/>
              <a:gd name="T33" fmla="*/ 2147483647 h 1087"/>
              <a:gd name="T34" fmla="*/ 2147483647 w 1483"/>
              <a:gd name="T35" fmla="*/ 2147483647 h 1087"/>
              <a:gd name="T36" fmla="*/ 2147483647 w 1483"/>
              <a:gd name="T37" fmla="*/ 2147483647 h 1087"/>
              <a:gd name="T38" fmla="*/ 2147483647 w 1483"/>
              <a:gd name="T39" fmla="*/ 2147483647 h 1087"/>
              <a:gd name="T40" fmla="*/ 2147483647 w 1483"/>
              <a:gd name="T41" fmla="*/ 2147483647 h 1087"/>
              <a:gd name="T42" fmla="*/ 2147483647 w 1483"/>
              <a:gd name="T43" fmla="*/ 2147483647 h 1087"/>
              <a:gd name="T44" fmla="*/ 2147483647 w 1483"/>
              <a:gd name="T45" fmla="*/ 2147483647 h 1087"/>
              <a:gd name="T46" fmla="*/ 2147483647 w 1483"/>
              <a:gd name="T47" fmla="*/ 2147483647 h 1087"/>
              <a:gd name="T48" fmla="*/ 2147483647 w 1483"/>
              <a:gd name="T49" fmla="*/ 2147483647 h 1087"/>
              <a:gd name="T50" fmla="*/ 2147483647 w 1483"/>
              <a:gd name="T51" fmla="*/ 2147483647 h 1087"/>
              <a:gd name="T52" fmla="*/ 2147483647 w 1483"/>
              <a:gd name="T53" fmla="*/ 2147483647 h 1087"/>
              <a:gd name="T54" fmla="*/ 2147483647 w 1483"/>
              <a:gd name="T55" fmla="*/ 2147483647 h 1087"/>
              <a:gd name="T56" fmla="*/ 2147483647 w 1483"/>
              <a:gd name="T57" fmla="*/ 2147483647 h 1087"/>
              <a:gd name="T58" fmla="*/ 2147483647 w 1483"/>
              <a:gd name="T59" fmla="*/ 2147483647 h 1087"/>
              <a:gd name="T60" fmla="*/ 2147483647 w 1483"/>
              <a:gd name="T61" fmla="*/ 2147483647 h 1087"/>
              <a:gd name="T62" fmla="*/ 2147483647 w 1483"/>
              <a:gd name="T63" fmla="*/ 2147483647 h 1087"/>
              <a:gd name="T64" fmla="*/ 2147483647 w 1483"/>
              <a:gd name="T65" fmla="*/ 2147483647 h 10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83"/>
              <a:gd name="T100" fmla="*/ 0 h 1087"/>
              <a:gd name="T101" fmla="*/ 1483 w 1483"/>
              <a:gd name="T102" fmla="*/ 1087 h 10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83" h="1087">
                <a:moveTo>
                  <a:pt x="326" y="165"/>
                </a:moveTo>
                <a:cubicBezTo>
                  <a:pt x="237" y="223"/>
                  <a:pt x="375" y="130"/>
                  <a:pt x="259" y="223"/>
                </a:cubicBezTo>
                <a:cubicBezTo>
                  <a:pt x="230" y="246"/>
                  <a:pt x="192" y="257"/>
                  <a:pt x="163" y="280"/>
                </a:cubicBezTo>
                <a:cubicBezTo>
                  <a:pt x="72" y="353"/>
                  <a:pt x="141" y="327"/>
                  <a:pt x="76" y="347"/>
                </a:cubicBezTo>
                <a:cubicBezTo>
                  <a:pt x="51" y="372"/>
                  <a:pt x="24" y="390"/>
                  <a:pt x="0" y="415"/>
                </a:cubicBezTo>
                <a:cubicBezTo>
                  <a:pt x="31" y="436"/>
                  <a:pt x="61" y="451"/>
                  <a:pt x="96" y="463"/>
                </a:cubicBezTo>
                <a:cubicBezTo>
                  <a:pt x="109" y="472"/>
                  <a:pt x="120" y="483"/>
                  <a:pt x="134" y="491"/>
                </a:cubicBezTo>
                <a:cubicBezTo>
                  <a:pt x="143" y="496"/>
                  <a:pt x="155" y="495"/>
                  <a:pt x="163" y="501"/>
                </a:cubicBezTo>
                <a:cubicBezTo>
                  <a:pt x="184" y="518"/>
                  <a:pt x="220" y="559"/>
                  <a:pt x="220" y="559"/>
                </a:cubicBezTo>
                <a:cubicBezTo>
                  <a:pt x="262" y="555"/>
                  <a:pt x="311" y="564"/>
                  <a:pt x="345" y="539"/>
                </a:cubicBezTo>
                <a:cubicBezTo>
                  <a:pt x="397" y="500"/>
                  <a:pt x="445" y="435"/>
                  <a:pt x="508" y="415"/>
                </a:cubicBezTo>
                <a:cubicBezTo>
                  <a:pt x="537" y="638"/>
                  <a:pt x="532" y="862"/>
                  <a:pt x="537" y="1087"/>
                </a:cubicBezTo>
                <a:cubicBezTo>
                  <a:pt x="742" y="1068"/>
                  <a:pt x="946" y="1058"/>
                  <a:pt x="1152" y="1048"/>
                </a:cubicBezTo>
                <a:cubicBezTo>
                  <a:pt x="1145" y="854"/>
                  <a:pt x="1127" y="665"/>
                  <a:pt x="1113" y="472"/>
                </a:cubicBezTo>
                <a:cubicBezTo>
                  <a:pt x="1116" y="453"/>
                  <a:pt x="1104" y="418"/>
                  <a:pt x="1123" y="415"/>
                </a:cubicBezTo>
                <a:cubicBezTo>
                  <a:pt x="1156" y="410"/>
                  <a:pt x="1169" y="475"/>
                  <a:pt x="1190" y="491"/>
                </a:cubicBezTo>
                <a:cubicBezTo>
                  <a:pt x="1198" y="497"/>
                  <a:pt x="1209" y="498"/>
                  <a:pt x="1219" y="501"/>
                </a:cubicBezTo>
                <a:cubicBezTo>
                  <a:pt x="1254" y="536"/>
                  <a:pt x="1288" y="562"/>
                  <a:pt x="1334" y="578"/>
                </a:cubicBezTo>
                <a:cubicBezTo>
                  <a:pt x="1353" y="549"/>
                  <a:pt x="1363" y="520"/>
                  <a:pt x="1382" y="491"/>
                </a:cubicBezTo>
                <a:cubicBezTo>
                  <a:pt x="1393" y="440"/>
                  <a:pt x="1408" y="402"/>
                  <a:pt x="1430" y="357"/>
                </a:cubicBezTo>
                <a:cubicBezTo>
                  <a:pt x="1449" y="319"/>
                  <a:pt x="1448" y="283"/>
                  <a:pt x="1478" y="251"/>
                </a:cubicBezTo>
                <a:cubicBezTo>
                  <a:pt x="1461" y="187"/>
                  <a:pt x="1483" y="232"/>
                  <a:pt x="1430" y="194"/>
                </a:cubicBezTo>
                <a:cubicBezTo>
                  <a:pt x="1419" y="186"/>
                  <a:pt x="1413" y="172"/>
                  <a:pt x="1401" y="165"/>
                </a:cubicBezTo>
                <a:cubicBezTo>
                  <a:pt x="1354" y="139"/>
                  <a:pt x="1295" y="141"/>
                  <a:pt x="1248" y="117"/>
                </a:cubicBezTo>
                <a:cubicBezTo>
                  <a:pt x="1169" y="77"/>
                  <a:pt x="1096" y="23"/>
                  <a:pt x="1008" y="2"/>
                </a:cubicBezTo>
                <a:cubicBezTo>
                  <a:pt x="966" y="5"/>
                  <a:pt x="923" y="0"/>
                  <a:pt x="883" y="11"/>
                </a:cubicBezTo>
                <a:cubicBezTo>
                  <a:pt x="873" y="14"/>
                  <a:pt x="876" y="30"/>
                  <a:pt x="873" y="40"/>
                </a:cubicBezTo>
                <a:cubicBezTo>
                  <a:pt x="866" y="61"/>
                  <a:pt x="863" y="83"/>
                  <a:pt x="844" y="98"/>
                </a:cubicBezTo>
                <a:cubicBezTo>
                  <a:pt x="816" y="121"/>
                  <a:pt x="739" y="127"/>
                  <a:pt x="739" y="127"/>
                </a:cubicBezTo>
                <a:cubicBezTo>
                  <a:pt x="720" y="124"/>
                  <a:pt x="697" y="128"/>
                  <a:pt x="681" y="117"/>
                </a:cubicBezTo>
                <a:cubicBezTo>
                  <a:pt x="655" y="98"/>
                  <a:pt x="643" y="60"/>
                  <a:pt x="633" y="31"/>
                </a:cubicBezTo>
                <a:cubicBezTo>
                  <a:pt x="456" y="39"/>
                  <a:pt x="424" y="19"/>
                  <a:pt x="316" y="127"/>
                </a:cubicBezTo>
                <a:cubicBezTo>
                  <a:pt x="305" y="162"/>
                  <a:pt x="298" y="150"/>
                  <a:pt x="326" y="165"/>
                </a:cubicBez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78" name="Freeform 37"/>
          <p:cNvSpPr>
            <a:spLocks/>
          </p:cNvSpPr>
          <p:nvPr/>
        </p:nvSpPr>
        <p:spPr bwMode="auto">
          <a:xfrm>
            <a:off x="6829425" y="3562350"/>
            <a:ext cx="136525" cy="625475"/>
          </a:xfrm>
          <a:custGeom>
            <a:avLst/>
            <a:gdLst>
              <a:gd name="T0" fmla="*/ 2147483647 w 86"/>
              <a:gd name="T1" fmla="*/ 2147483647 h 394"/>
              <a:gd name="T2" fmla="*/ 2147483647 w 86"/>
              <a:gd name="T3" fmla="*/ 2147483647 h 394"/>
              <a:gd name="T4" fmla="*/ 2147483647 w 86"/>
              <a:gd name="T5" fmla="*/ 2147483647 h 394"/>
              <a:gd name="T6" fmla="*/ 2147483647 w 86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  <a:gd name="T12" fmla="*/ 0 w 86"/>
              <a:gd name="T13" fmla="*/ 0 h 394"/>
              <a:gd name="T14" fmla="*/ 86 w 86"/>
              <a:gd name="T15" fmla="*/ 394 h 3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" h="394">
                <a:moveTo>
                  <a:pt x="58" y="394"/>
                </a:moveTo>
                <a:cubicBezTo>
                  <a:pt x="45" y="333"/>
                  <a:pt x="0" y="276"/>
                  <a:pt x="58" y="221"/>
                </a:cubicBezTo>
                <a:cubicBezTo>
                  <a:pt x="64" y="160"/>
                  <a:pt x="69" y="100"/>
                  <a:pt x="77" y="39"/>
                </a:cubicBezTo>
                <a:cubicBezTo>
                  <a:pt x="79" y="26"/>
                  <a:pt x="86" y="0"/>
                  <a:pt x="86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79" name="Freeform 38"/>
          <p:cNvSpPr>
            <a:spLocks/>
          </p:cNvSpPr>
          <p:nvPr/>
        </p:nvSpPr>
        <p:spPr bwMode="auto">
          <a:xfrm>
            <a:off x="7104063" y="3608388"/>
            <a:ext cx="215900" cy="609600"/>
          </a:xfrm>
          <a:custGeom>
            <a:avLst/>
            <a:gdLst>
              <a:gd name="T0" fmla="*/ 2147483647 w 136"/>
              <a:gd name="T1" fmla="*/ 2147483647 h 384"/>
              <a:gd name="T2" fmla="*/ 0 w 136"/>
              <a:gd name="T3" fmla="*/ 2147483647 h 384"/>
              <a:gd name="T4" fmla="*/ 2147483647 w 136"/>
              <a:gd name="T5" fmla="*/ 2147483647 h 384"/>
              <a:gd name="T6" fmla="*/ 2147483647 w 136"/>
              <a:gd name="T7" fmla="*/ 2147483647 h 384"/>
              <a:gd name="T8" fmla="*/ 2147483647 w 136"/>
              <a:gd name="T9" fmla="*/ 2147483647 h 384"/>
              <a:gd name="T10" fmla="*/ 2147483647 w 136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"/>
              <a:gd name="T19" fmla="*/ 0 h 384"/>
              <a:gd name="T20" fmla="*/ 136 w 136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" h="384">
                <a:moveTo>
                  <a:pt x="125" y="384"/>
                </a:moveTo>
                <a:cubicBezTo>
                  <a:pt x="84" y="351"/>
                  <a:pt x="43" y="335"/>
                  <a:pt x="0" y="307"/>
                </a:cubicBezTo>
                <a:cubicBezTo>
                  <a:pt x="45" y="262"/>
                  <a:pt x="21" y="289"/>
                  <a:pt x="67" y="221"/>
                </a:cubicBezTo>
                <a:cubicBezTo>
                  <a:pt x="78" y="204"/>
                  <a:pt x="101" y="197"/>
                  <a:pt x="115" y="182"/>
                </a:cubicBezTo>
                <a:cubicBezTo>
                  <a:pt x="136" y="123"/>
                  <a:pt x="85" y="125"/>
                  <a:pt x="38" y="106"/>
                </a:cubicBezTo>
                <a:cubicBezTo>
                  <a:pt x="24" y="62"/>
                  <a:pt x="35" y="32"/>
                  <a:pt x="67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0" name="Freeform 39"/>
          <p:cNvSpPr>
            <a:spLocks/>
          </p:cNvSpPr>
          <p:nvPr/>
        </p:nvSpPr>
        <p:spPr bwMode="auto">
          <a:xfrm>
            <a:off x="7381875" y="3608388"/>
            <a:ext cx="260350" cy="593725"/>
          </a:xfrm>
          <a:custGeom>
            <a:avLst/>
            <a:gdLst>
              <a:gd name="T0" fmla="*/ 2147483647 w 164"/>
              <a:gd name="T1" fmla="*/ 2147483647 h 374"/>
              <a:gd name="T2" fmla="*/ 2147483647 w 164"/>
              <a:gd name="T3" fmla="*/ 2147483647 h 374"/>
              <a:gd name="T4" fmla="*/ 2147483647 w 164"/>
              <a:gd name="T5" fmla="*/ 2147483647 h 374"/>
              <a:gd name="T6" fmla="*/ 2147483647 w 164"/>
              <a:gd name="T7" fmla="*/ 2147483647 h 374"/>
              <a:gd name="T8" fmla="*/ 2147483647 w 164"/>
              <a:gd name="T9" fmla="*/ 2147483647 h 374"/>
              <a:gd name="T10" fmla="*/ 2147483647 w 164"/>
              <a:gd name="T11" fmla="*/ 2147483647 h 374"/>
              <a:gd name="T12" fmla="*/ 2147483647 w 164"/>
              <a:gd name="T13" fmla="*/ 2147483647 h 374"/>
              <a:gd name="T14" fmla="*/ 2147483647 w 164"/>
              <a:gd name="T15" fmla="*/ 0 h 3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4"/>
              <a:gd name="T25" fmla="*/ 0 h 374"/>
              <a:gd name="T26" fmla="*/ 164 w 164"/>
              <a:gd name="T27" fmla="*/ 374 h 37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4" h="374">
                <a:moveTo>
                  <a:pt x="113" y="374"/>
                </a:moveTo>
                <a:cubicBezTo>
                  <a:pt x="97" y="358"/>
                  <a:pt x="82" y="341"/>
                  <a:pt x="65" y="326"/>
                </a:cubicBezTo>
                <a:cubicBezTo>
                  <a:pt x="29" y="295"/>
                  <a:pt x="0" y="305"/>
                  <a:pt x="55" y="259"/>
                </a:cubicBezTo>
                <a:cubicBezTo>
                  <a:pt x="63" y="253"/>
                  <a:pt x="74" y="253"/>
                  <a:pt x="84" y="250"/>
                </a:cubicBezTo>
                <a:cubicBezTo>
                  <a:pt x="122" y="223"/>
                  <a:pt x="116" y="210"/>
                  <a:pt x="142" y="173"/>
                </a:cubicBezTo>
                <a:cubicBezTo>
                  <a:pt x="164" y="103"/>
                  <a:pt x="103" y="113"/>
                  <a:pt x="65" y="67"/>
                </a:cubicBezTo>
                <a:cubicBezTo>
                  <a:pt x="58" y="58"/>
                  <a:pt x="52" y="48"/>
                  <a:pt x="46" y="38"/>
                </a:cubicBezTo>
                <a:cubicBezTo>
                  <a:pt x="39" y="26"/>
                  <a:pt x="26" y="0"/>
                  <a:pt x="26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1" name="Freeform 40"/>
          <p:cNvSpPr>
            <a:spLocks/>
          </p:cNvSpPr>
          <p:nvPr/>
        </p:nvSpPr>
        <p:spPr bwMode="auto">
          <a:xfrm>
            <a:off x="7667625" y="3684588"/>
            <a:ext cx="136525" cy="625475"/>
          </a:xfrm>
          <a:custGeom>
            <a:avLst/>
            <a:gdLst>
              <a:gd name="T0" fmla="*/ 2147483647 w 86"/>
              <a:gd name="T1" fmla="*/ 2147483647 h 394"/>
              <a:gd name="T2" fmla="*/ 2147483647 w 86"/>
              <a:gd name="T3" fmla="*/ 2147483647 h 394"/>
              <a:gd name="T4" fmla="*/ 2147483647 w 86"/>
              <a:gd name="T5" fmla="*/ 2147483647 h 394"/>
              <a:gd name="T6" fmla="*/ 2147483647 w 86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  <a:gd name="T12" fmla="*/ 0 w 86"/>
              <a:gd name="T13" fmla="*/ 0 h 394"/>
              <a:gd name="T14" fmla="*/ 86 w 86"/>
              <a:gd name="T15" fmla="*/ 394 h 3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" h="394">
                <a:moveTo>
                  <a:pt x="58" y="394"/>
                </a:moveTo>
                <a:cubicBezTo>
                  <a:pt x="45" y="333"/>
                  <a:pt x="0" y="276"/>
                  <a:pt x="58" y="221"/>
                </a:cubicBezTo>
                <a:cubicBezTo>
                  <a:pt x="64" y="160"/>
                  <a:pt x="69" y="100"/>
                  <a:pt x="77" y="39"/>
                </a:cubicBezTo>
                <a:cubicBezTo>
                  <a:pt x="79" y="26"/>
                  <a:pt x="86" y="0"/>
                  <a:pt x="86" y="0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2" name="Freeform 41"/>
          <p:cNvSpPr>
            <a:spLocks/>
          </p:cNvSpPr>
          <p:nvPr/>
        </p:nvSpPr>
        <p:spPr bwMode="auto">
          <a:xfrm rot="195838">
            <a:off x="3476625" y="4321175"/>
            <a:ext cx="1752600" cy="1268413"/>
          </a:xfrm>
          <a:custGeom>
            <a:avLst/>
            <a:gdLst>
              <a:gd name="T0" fmla="*/ 2147483647 w 1483"/>
              <a:gd name="T1" fmla="*/ 2147483647 h 1087"/>
              <a:gd name="T2" fmla="*/ 2147483647 w 1483"/>
              <a:gd name="T3" fmla="*/ 2147483647 h 1087"/>
              <a:gd name="T4" fmla="*/ 2147483647 w 1483"/>
              <a:gd name="T5" fmla="*/ 2147483647 h 1087"/>
              <a:gd name="T6" fmla="*/ 2147483647 w 1483"/>
              <a:gd name="T7" fmla="*/ 2147483647 h 1087"/>
              <a:gd name="T8" fmla="*/ 0 w 1483"/>
              <a:gd name="T9" fmla="*/ 2147483647 h 1087"/>
              <a:gd name="T10" fmla="*/ 2147483647 w 1483"/>
              <a:gd name="T11" fmla="*/ 2147483647 h 1087"/>
              <a:gd name="T12" fmla="*/ 2147483647 w 1483"/>
              <a:gd name="T13" fmla="*/ 2147483647 h 1087"/>
              <a:gd name="T14" fmla="*/ 2147483647 w 1483"/>
              <a:gd name="T15" fmla="*/ 2147483647 h 1087"/>
              <a:gd name="T16" fmla="*/ 2147483647 w 1483"/>
              <a:gd name="T17" fmla="*/ 2147483647 h 1087"/>
              <a:gd name="T18" fmla="*/ 2147483647 w 1483"/>
              <a:gd name="T19" fmla="*/ 2147483647 h 1087"/>
              <a:gd name="T20" fmla="*/ 2147483647 w 1483"/>
              <a:gd name="T21" fmla="*/ 2147483647 h 1087"/>
              <a:gd name="T22" fmla="*/ 2147483647 w 1483"/>
              <a:gd name="T23" fmla="*/ 2147483647 h 1087"/>
              <a:gd name="T24" fmla="*/ 2147483647 w 1483"/>
              <a:gd name="T25" fmla="*/ 2147483647 h 1087"/>
              <a:gd name="T26" fmla="*/ 2147483647 w 1483"/>
              <a:gd name="T27" fmla="*/ 2147483647 h 1087"/>
              <a:gd name="T28" fmla="*/ 2147483647 w 1483"/>
              <a:gd name="T29" fmla="*/ 2147483647 h 1087"/>
              <a:gd name="T30" fmla="*/ 2147483647 w 1483"/>
              <a:gd name="T31" fmla="*/ 2147483647 h 1087"/>
              <a:gd name="T32" fmla="*/ 2147483647 w 1483"/>
              <a:gd name="T33" fmla="*/ 2147483647 h 1087"/>
              <a:gd name="T34" fmla="*/ 2147483647 w 1483"/>
              <a:gd name="T35" fmla="*/ 2147483647 h 1087"/>
              <a:gd name="T36" fmla="*/ 2147483647 w 1483"/>
              <a:gd name="T37" fmla="*/ 2147483647 h 1087"/>
              <a:gd name="T38" fmla="*/ 2147483647 w 1483"/>
              <a:gd name="T39" fmla="*/ 2147483647 h 1087"/>
              <a:gd name="T40" fmla="*/ 2147483647 w 1483"/>
              <a:gd name="T41" fmla="*/ 2147483647 h 1087"/>
              <a:gd name="T42" fmla="*/ 2147483647 w 1483"/>
              <a:gd name="T43" fmla="*/ 2147483647 h 1087"/>
              <a:gd name="T44" fmla="*/ 2147483647 w 1483"/>
              <a:gd name="T45" fmla="*/ 2147483647 h 1087"/>
              <a:gd name="T46" fmla="*/ 2147483647 w 1483"/>
              <a:gd name="T47" fmla="*/ 2147483647 h 1087"/>
              <a:gd name="T48" fmla="*/ 2147483647 w 1483"/>
              <a:gd name="T49" fmla="*/ 2147483647 h 1087"/>
              <a:gd name="T50" fmla="*/ 2147483647 w 1483"/>
              <a:gd name="T51" fmla="*/ 2147483647 h 1087"/>
              <a:gd name="T52" fmla="*/ 2147483647 w 1483"/>
              <a:gd name="T53" fmla="*/ 2147483647 h 1087"/>
              <a:gd name="T54" fmla="*/ 2147483647 w 1483"/>
              <a:gd name="T55" fmla="*/ 2147483647 h 1087"/>
              <a:gd name="T56" fmla="*/ 2147483647 w 1483"/>
              <a:gd name="T57" fmla="*/ 2147483647 h 1087"/>
              <a:gd name="T58" fmla="*/ 2147483647 w 1483"/>
              <a:gd name="T59" fmla="*/ 2147483647 h 1087"/>
              <a:gd name="T60" fmla="*/ 2147483647 w 1483"/>
              <a:gd name="T61" fmla="*/ 2147483647 h 1087"/>
              <a:gd name="T62" fmla="*/ 2147483647 w 1483"/>
              <a:gd name="T63" fmla="*/ 2147483647 h 1087"/>
              <a:gd name="T64" fmla="*/ 2147483647 w 1483"/>
              <a:gd name="T65" fmla="*/ 2147483647 h 10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83"/>
              <a:gd name="T100" fmla="*/ 0 h 1087"/>
              <a:gd name="T101" fmla="*/ 1483 w 1483"/>
              <a:gd name="T102" fmla="*/ 1087 h 10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83" h="1087">
                <a:moveTo>
                  <a:pt x="326" y="165"/>
                </a:moveTo>
                <a:cubicBezTo>
                  <a:pt x="237" y="223"/>
                  <a:pt x="375" y="130"/>
                  <a:pt x="259" y="223"/>
                </a:cubicBezTo>
                <a:cubicBezTo>
                  <a:pt x="230" y="246"/>
                  <a:pt x="192" y="257"/>
                  <a:pt x="163" y="280"/>
                </a:cubicBezTo>
                <a:cubicBezTo>
                  <a:pt x="72" y="353"/>
                  <a:pt x="141" y="327"/>
                  <a:pt x="76" y="347"/>
                </a:cubicBezTo>
                <a:cubicBezTo>
                  <a:pt x="51" y="372"/>
                  <a:pt x="24" y="390"/>
                  <a:pt x="0" y="415"/>
                </a:cubicBezTo>
                <a:cubicBezTo>
                  <a:pt x="31" y="436"/>
                  <a:pt x="61" y="451"/>
                  <a:pt x="96" y="463"/>
                </a:cubicBezTo>
                <a:cubicBezTo>
                  <a:pt x="109" y="472"/>
                  <a:pt x="120" y="483"/>
                  <a:pt x="134" y="491"/>
                </a:cubicBezTo>
                <a:cubicBezTo>
                  <a:pt x="143" y="496"/>
                  <a:pt x="155" y="495"/>
                  <a:pt x="163" y="501"/>
                </a:cubicBezTo>
                <a:cubicBezTo>
                  <a:pt x="184" y="518"/>
                  <a:pt x="220" y="559"/>
                  <a:pt x="220" y="559"/>
                </a:cubicBezTo>
                <a:cubicBezTo>
                  <a:pt x="262" y="555"/>
                  <a:pt x="311" y="564"/>
                  <a:pt x="345" y="539"/>
                </a:cubicBezTo>
                <a:cubicBezTo>
                  <a:pt x="397" y="500"/>
                  <a:pt x="445" y="435"/>
                  <a:pt x="508" y="415"/>
                </a:cubicBezTo>
                <a:cubicBezTo>
                  <a:pt x="537" y="638"/>
                  <a:pt x="532" y="862"/>
                  <a:pt x="537" y="1087"/>
                </a:cubicBezTo>
                <a:cubicBezTo>
                  <a:pt x="742" y="1068"/>
                  <a:pt x="946" y="1058"/>
                  <a:pt x="1152" y="1048"/>
                </a:cubicBezTo>
                <a:cubicBezTo>
                  <a:pt x="1145" y="854"/>
                  <a:pt x="1127" y="665"/>
                  <a:pt x="1113" y="472"/>
                </a:cubicBezTo>
                <a:cubicBezTo>
                  <a:pt x="1116" y="453"/>
                  <a:pt x="1104" y="418"/>
                  <a:pt x="1123" y="415"/>
                </a:cubicBezTo>
                <a:cubicBezTo>
                  <a:pt x="1156" y="410"/>
                  <a:pt x="1169" y="475"/>
                  <a:pt x="1190" y="491"/>
                </a:cubicBezTo>
                <a:cubicBezTo>
                  <a:pt x="1198" y="497"/>
                  <a:pt x="1209" y="498"/>
                  <a:pt x="1219" y="501"/>
                </a:cubicBezTo>
                <a:cubicBezTo>
                  <a:pt x="1254" y="536"/>
                  <a:pt x="1288" y="562"/>
                  <a:pt x="1334" y="578"/>
                </a:cubicBezTo>
                <a:cubicBezTo>
                  <a:pt x="1353" y="549"/>
                  <a:pt x="1363" y="520"/>
                  <a:pt x="1382" y="491"/>
                </a:cubicBezTo>
                <a:cubicBezTo>
                  <a:pt x="1393" y="440"/>
                  <a:pt x="1408" y="402"/>
                  <a:pt x="1430" y="357"/>
                </a:cubicBezTo>
                <a:cubicBezTo>
                  <a:pt x="1449" y="319"/>
                  <a:pt x="1448" y="283"/>
                  <a:pt x="1478" y="251"/>
                </a:cubicBezTo>
                <a:cubicBezTo>
                  <a:pt x="1461" y="187"/>
                  <a:pt x="1483" y="232"/>
                  <a:pt x="1430" y="194"/>
                </a:cubicBezTo>
                <a:cubicBezTo>
                  <a:pt x="1419" y="186"/>
                  <a:pt x="1413" y="172"/>
                  <a:pt x="1401" y="165"/>
                </a:cubicBezTo>
                <a:cubicBezTo>
                  <a:pt x="1354" y="139"/>
                  <a:pt x="1295" y="141"/>
                  <a:pt x="1248" y="117"/>
                </a:cubicBezTo>
                <a:cubicBezTo>
                  <a:pt x="1169" y="77"/>
                  <a:pt x="1096" y="23"/>
                  <a:pt x="1008" y="2"/>
                </a:cubicBezTo>
                <a:cubicBezTo>
                  <a:pt x="966" y="5"/>
                  <a:pt x="923" y="0"/>
                  <a:pt x="883" y="11"/>
                </a:cubicBezTo>
                <a:cubicBezTo>
                  <a:pt x="873" y="14"/>
                  <a:pt x="876" y="30"/>
                  <a:pt x="873" y="40"/>
                </a:cubicBezTo>
                <a:cubicBezTo>
                  <a:pt x="866" y="61"/>
                  <a:pt x="863" y="83"/>
                  <a:pt x="844" y="98"/>
                </a:cubicBezTo>
                <a:cubicBezTo>
                  <a:pt x="816" y="121"/>
                  <a:pt x="739" y="127"/>
                  <a:pt x="739" y="127"/>
                </a:cubicBezTo>
                <a:cubicBezTo>
                  <a:pt x="720" y="124"/>
                  <a:pt x="697" y="128"/>
                  <a:pt x="681" y="117"/>
                </a:cubicBezTo>
                <a:cubicBezTo>
                  <a:pt x="655" y="98"/>
                  <a:pt x="643" y="60"/>
                  <a:pt x="633" y="31"/>
                </a:cubicBezTo>
                <a:cubicBezTo>
                  <a:pt x="456" y="39"/>
                  <a:pt x="424" y="19"/>
                  <a:pt x="316" y="127"/>
                </a:cubicBezTo>
                <a:cubicBezTo>
                  <a:pt x="305" y="162"/>
                  <a:pt x="298" y="150"/>
                  <a:pt x="326" y="165"/>
                </a:cubicBez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3" name="Freeform 42"/>
          <p:cNvSpPr>
            <a:spLocks/>
          </p:cNvSpPr>
          <p:nvPr/>
        </p:nvSpPr>
        <p:spPr bwMode="auto">
          <a:xfrm>
            <a:off x="4132263" y="3771900"/>
            <a:ext cx="623887" cy="625475"/>
          </a:xfrm>
          <a:custGeom>
            <a:avLst/>
            <a:gdLst>
              <a:gd name="T0" fmla="*/ 2147483647 w 393"/>
              <a:gd name="T1" fmla="*/ 2147483647 h 394"/>
              <a:gd name="T2" fmla="*/ 2147483647 w 393"/>
              <a:gd name="T3" fmla="*/ 2147483647 h 394"/>
              <a:gd name="T4" fmla="*/ 2147483647 w 393"/>
              <a:gd name="T5" fmla="*/ 2147483647 h 394"/>
              <a:gd name="T6" fmla="*/ 2147483647 w 393"/>
              <a:gd name="T7" fmla="*/ 2147483647 h 394"/>
              <a:gd name="T8" fmla="*/ 2147483647 w 393"/>
              <a:gd name="T9" fmla="*/ 0 h 394"/>
              <a:gd name="T10" fmla="*/ 2147483647 w 393"/>
              <a:gd name="T11" fmla="*/ 2147483647 h 394"/>
              <a:gd name="T12" fmla="*/ 2147483647 w 393"/>
              <a:gd name="T13" fmla="*/ 2147483647 h 394"/>
              <a:gd name="T14" fmla="*/ 2147483647 w 393"/>
              <a:gd name="T15" fmla="*/ 2147483647 h 394"/>
              <a:gd name="T16" fmla="*/ 2147483647 w 393"/>
              <a:gd name="T17" fmla="*/ 2147483647 h 394"/>
              <a:gd name="T18" fmla="*/ 2147483647 w 393"/>
              <a:gd name="T19" fmla="*/ 2147483647 h 394"/>
              <a:gd name="T20" fmla="*/ 2147483647 w 393"/>
              <a:gd name="T21" fmla="*/ 2147483647 h 394"/>
              <a:gd name="T22" fmla="*/ 2147483647 w 393"/>
              <a:gd name="T23" fmla="*/ 2147483647 h 394"/>
              <a:gd name="T24" fmla="*/ 2147483647 w 393"/>
              <a:gd name="T25" fmla="*/ 2147483647 h 394"/>
              <a:gd name="T26" fmla="*/ 2147483647 w 393"/>
              <a:gd name="T27" fmla="*/ 2147483647 h 39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3"/>
              <a:gd name="T43" fmla="*/ 0 h 394"/>
              <a:gd name="T44" fmla="*/ 393 w 393"/>
              <a:gd name="T45" fmla="*/ 394 h 39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3" h="394">
                <a:moveTo>
                  <a:pt x="163" y="394"/>
                </a:moveTo>
                <a:cubicBezTo>
                  <a:pt x="152" y="202"/>
                  <a:pt x="198" y="230"/>
                  <a:pt x="77" y="202"/>
                </a:cubicBezTo>
                <a:cubicBezTo>
                  <a:pt x="64" y="199"/>
                  <a:pt x="51" y="195"/>
                  <a:pt x="38" y="192"/>
                </a:cubicBezTo>
                <a:cubicBezTo>
                  <a:pt x="9" y="149"/>
                  <a:pt x="0" y="44"/>
                  <a:pt x="48" y="20"/>
                </a:cubicBezTo>
                <a:cubicBezTo>
                  <a:pt x="72" y="8"/>
                  <a:pt x="125" y="0"/>
                  <a:pt x="125" y="0"/>
                </a:cubicBezTo>
                <a:cubicBezTo>
                  <a:pt x="192" y="3"/>
                  <a:pt x="259" y="3"/>
                  <a:pt x="326" y="10"/>
                </a:cubicBezTo>
                <a:cubicBezTo>
                  <a:pt x="346" y="12"/>
                  <a:pt x="384" y="29"/>
                  <a:pt x="384" y="29"/>
                </a:cubicBezTo>
                <a:cubicBezTo>
                  <a:pt x="387" y="39"/>
                  <a:pt x="393" y="48"/>
                  <a:pt x="393" y="58"/>
                </a:cubicBezTo>
                <a:cubicBezTo>
                  <a:pt x="393" y="84"/>
                  <a:pt x="391" y="110"/>
                  <a:pt x="384" y="135"/>
                </a:cubicBezTo>
                <a:cubicBezTo>
                  <a:pt x="374" y="171"/>
                  <a:pt x="337" y="182"/>
                  <a:pt x="307" y="192"/>
                </a:cubicBezTo>
                <a:cubicBezTo>
                  <a:pt x="258" y="208"/>
                  <a:pt x="212" y="218"/>
                  <a:pt x="163" y="231"/>
                </a:cubicBezTo>
                <a:lnTo>
                  <a:pt x="173" y="317"/>
                </a:lnTo>
                <a:cubicBezTo>
                  <a:pt x="173" y="317"/>
                  <a:pt x="173" y="317"/>
                  <a:pt x="173" y="317"/>
                </a:cubicBezTo>
                <a:cubicBezTo>
                  <a:pt x="170" y="343"/>
                  <a:pt x="166" y="368"/>
                  <a:pt x="163" y="394"/>
                </a:cubicBez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4" name="Text Box 43"/>
          <p:cNvSpPr txBox="1">
            <a:spLocks noChangeArrowheads="1"/>
          </p:cNvSpPr>
          <p:nvPr/>
        </p:nvSpPr>
        <p:spPr bwMode="auto">
          <a:xfrm>
            <a:off x="3773347" y="3025775"/>
            <a:ext cx="1316321" cy="52322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 smtClean="0">
                <a:solidFill>
                  <a:srgbClr val="000000"/>
                </a:solidFill>
              </a:rPr>
              <a:t>Wear it</a:t>
            </a:r>
          </a:p>
        </p:txBody>
      </p:sp>
      <p:sp>
        <p:nvSpPr>
          <p:cNvPr id="207885" name="Line 44"/>
          <p:cNvSpPr>
            <a:spLocks noChangeShapeType="1"/>
          </p:cNvSpPr>
          <p:nvPr/>
        </p:nvSpPr>
        <p:spPr bwMode="auto">
          <a:xfrm>
            <a:off x="2333625" y="4217988"/>
            <a:ext cx="1143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6" name="Line 45"/>
          <p:cNvSpPr>
            <a:spLocks noChangeShapeType="1"/>
          </p:cNvSpPr>
          <p:nvPr/>
        </p:nvSpPr>
        <p:spPr bwMode="auto">
          <a:xfrm>
            <a:off x="5305425" y="4217988"/>
            <a:ext cx="1143000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7" name="Text Box 46"/>
          <p:cNvSpPr txBox="1">
            <a:spLocks noChangeArrowheads="1"/>
          </p:cNvSpPr>
          <p:nvPr/>
        </p:nvSpPr>
        <p:spPr bwMode="auto">
          <a:xfrm>
            <a:off x="276225" y="3684588"/>
            <a:ext cx="2224088" cy="519112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smtClean="0">
                <a:solidFill>
                  <a:srgbClr val="000000"/>
                </a:solidFill>
              </a:rPr>
              <a:t>Clean T-shirt</a:t>
            </a:r>
          </a:p>
        </p:txBody>
      </p:sp>
      <p:sp>
        <p:nvSpPr>
          <p:cNvPr id="207888" name="Freeform 47"/>
          <p:cNvSpPr>
            <a:spLocks/>
          </p:cNvSpPr>
          <p:nvPr/>
        </p:nvSpPr>
        <p:spPr bwMode="auto">
          <a:xfrm>
            <a:off x="2943225" y="4827588"/>
            <a:ext cx="685800" cy="519112"/>
          </a:xfrm>
          <a:custGeom>
            <a:avLst/>
            <a:gdLst>
              <a:gd name="T0" fmla="*/ 2147483647 w 566"/>
              <a:gd name="T1" fmla="*/ 0 h 442"/>
              <a:gd name="T2" fmla="*/ 2147483647 w 566"/>
              <a:gd name="T3" fmla="*/ 2147483647 h 442"/>
              <a:gd name="T4" fmla="*/ 2147483647 w 566"/>
              <a:gd name="T5" fmla="*/ 2147483647 h 442"/>
              <a:gd name="T6" fmla="*/ 2147483647 w 566"/>
              <a:gd name="T7" fmla="*/ 2147483647 h 442"/>
              <a:gd name="T8" fmla="*/ 2147483647 w 566"/>
              <a:gd name="T9" fmla="*/ 2147483647 h 442"/>
              <a:gd name="T10" fmla="*/ 2147483647 w 566"/>
              <a:gd name="T11" fmla="*/ 2147483647 h 442"/>
              <a:gd name="T12" fmla="*/ 0 w 566"/>
              <a:gd name="T13" fmla="*/ 2147483647 h 442"/>
              <a:gd name="T14" fmla="*/ 2147483647 w 566"/>
              <a:gd name="T15" fmla="*/ 2147483647 h 442"/>
              <a:gd name="T16" fmla="*/ 2147483647 w 566"/>
              <a:gd name="T17" fmla="*/ 2147483647 h 442"/>
              <a:gd name="T18" fmla="*/ 2147483647 w 566"/>
              <a:gd name="T19" fmla="*/ 2147483647 h 442"/>
              <a:gd name="T20" fmla="*/ 2147483647 w 566"/>
              <a:gd name="T21" fmla="*/ 2147483647 h 442"/>
              <a:gd name="T22" fmla="*/ 2147483647 w 566"/>
              <a:gd name="T23" fmla="*/ 2147483647 h 442"/>
              <a:gd name="T24" fmla="*/ 2147483647 w 566"/>
              <a:gd name="T25" fmla="*/ 2147483647 h 442"/>
              <a:gd name="T26" fmla="*/ 2147483647 w 566"/>
              <a:gd name="T27" fmla="*/ 2147483647 h 442"/>
              <a:gd name="T28" fmla="*/ 2147483647 w 566"/>
              <a:gd name="T29" fmla="*/ 2147483647 h 442"/>
              <a:gd name="T30" fmla="*/ 2147483647 w 566"/>
              <a:gd name="T31" fmla="*/ 2147483647 h 442"/>
              <a:gd name="T32" fmla="*/ 2147483647 w 566"/>
              <a:gd name="T33" fmla="*/ 2147483647 h 442"/>
              <a:gd name="T34" fmla="*/ 2147483647 w 566"/>
              <a:gd name="T35" fmla="*/ 2147483647 h 442"/>
              <a:gd name="T36" fmla="*/ 2147483647 w 566"/>
              <a:gd name="T37" fmla="*/ 2147483647 h 4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66"/>
              <a:gd name="T58" fmla="*/ 0 h 442"/>
              <a:gd name="T59" fmla="*/ 566 w 566"/>
              <a:gd name="T60" fmla="*/ 442 h 4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66" h="442">
                <a:moveTo>
                  <a:pt x="518" y="0"/>
                </a:moveTo>
                <a:cubicBezTo>
                  <a:pt x="437" y="53"/>
                  <a:pt x="351" y="131"/>
                  <a:pt x="259" y="163"/>
                </a:cubicBezTo>
                <a:cubicBezTo>
                  <a:pt x="243" y="175"/>
                  <a:pt x="217" y="201"/>
                  <a:pt x="192" y="201"/>
                </a:cubicBezTo>
                <a:cubicBezTo>
                  <a:pt x="146" y="201"/>
                  <a:pt x="100" y="178"/>
                  <a:pt x="57" y="163"/>
                </a:cubicBezTo>
                <a:cubicBezTo>
                  <a:pt x="47" y="166"/>
                  <a:pt x="33" y="164"/>
                  <a:pt x="28" y="173"/>
                </a:cubicBezTo>
                <a:cubicBezTo>
                  <a:pt x="10" y="208"/>
                  <a:pt x="98" y="226"/>
                  <a:pt x="115" y="230"/>
                </a:cubicBezTo>
                <a:cubicBezTo>
                  <a:pt x="72" y="244"/>
                  <a:pt x="37" y="253"/>
                  <a:pt x="0" y="278"/>
                </a:cubicBezTo>
                <a:cubicBezTo>
                  <a:pt x="16" y="349"/>
                  <a:pt x="26" y="338"/>
                  <a:pt x="96" y="326"/>
                </a:cubicBezTo>
                <a:cubicBezTo>
                  <a:pt x="105" y="320"/>
                  <a:pt x="114" y="312"/>
                  <a:pt x="124" y="307"/>
                </a:cubicBezTo>
                <a:cubicBezTo>
                  <a:pt x="143" y="299"/>
                  <a:pt x="182" y="288"/>
                  <a:pt x="182" y="288"/>
                </a:cubicBezTo>
                <a:cubicBezTo>
                  <a:pt x="153" y="317"/>
                  <a:pt x="137" y="336"/>
                  <a:pt x="124" y="374"/>
                </a:cubicBezTo>
                <a:cubicBezTo>
                  <a:pt x="136" y="432"/>
                  <a:pt x="133" y="442"/>
                  <a:pt x="192" y="422"/>
                </a:cubicBezTo>
                <a:cubicBezTo>
                  <a:pt x="202" y="390"/>
                  <a:pt x="207" y="369"/>
                  <a:pt x="230" y="345"/>
                </a:cubicBezTo>
                <a:cubicBezTo>
                  <a:pt x="233" y="332"/>
                  <a:pt x="233" y="318"/>
                  <a:pt x="240" y="307"/>
                </a:cubicBezTo>
                <a:cubicBezTo>
                  <a:pt x="246" y="298"/>
                  <a:pt x="262" y="298"/>
                  <a:pt x="268" y="288"/>
                </a:cubicBezTo>
                <a:cubicBezTo>
                  <a:pt x="279" y="271"/>
                  <a:pt x="271" y="241"/>
                  <a:pt x="288" y="230"/>
                </a:cubicBezTo>
                <a:cubicBezTo>
                  <a:pt x="315" y="212"/>
                  <a:pt x="345" y="196"/>
                  <a:pt x="374" y="182"/>
                </a:cubicBezTo>
                <a:cubicBezTo>
                  <a:pt x="401" y="169"/>
                  <a:pt x="460" y="153"/>
                  <a:pt x="460" y="153"/>
                </a:cubicBezTo>
                <a:cubicBezTo>
                  <a:pt x="494" y="119"/>
                  <a:pt x="533" y="90"/>
                  <a:pt x="566" y="57"/>
                </a:cubicBezTo>
              </a:path>
            </a:pathLst>
          </a:custGeom>
          <a:solidFill>
            <a:schemeClr val="accent1"/>
          </a:solidFill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  <p:sp>
        <p:nvSpPr>
          <p:cNvPr id="207889" name="Freeform 62"/>
          <p:cNvSpPr>
            <a:spLocks/>
          </p:cNvSpPr>
          <p:nvPr/>
        </p:nvSpPr>
        <p:spPr bwMode="auto">
          <a:xfrm rot="195838">
            <a:off x="6443663" y="4365625"/>
            <a:ext cx="1752600" cy="1268413"/>
          </a:xfrm>
          <a:custGeom>
            <a:avLst/>
            <a:gdLst>
              <a:gd name="T0" fmla="*/ 2147483647 w 1483"/>
              <a:gd name="T1" fmla="*/ 2147483647 h 1087"/>
              <a:gd name="T2" fmla="*/ 2147483647 w 1483"/>
              <a:gd name="T3" fmla="*/ 2147483647 h 1087"/>
              <a:gd name="T4" fmla="*/ 2147483647 w 1483"/>
              <a:gd name="T5" fmla="*/ 2147483647 h 1087"/>
              <a:gd name="T6" fmla="*/ 2147483647 w 1483"/>
              <a:gd name="T7" fmla="*/ 2147483647 h 1087"/>
              <a:gd name="T8" fmla="*/ 0 w 1483"/>
              <a:gd name="T9" fmla="*/ 2147483647 h 1087"/>
              <a:gd name="T10" fmla="*/ 2147483647 w 1483"/>
              <a:gd name="T11" fmla="*/ 2147483647 h 1087"/>
              <a:gd name="T12" fmla="*/ 2147483647 w 1483"/>
              <a:gd name="T13" fmla="*/ 2147483647 h 1087"/>
              <a:gd name="T14" fmla="*/ 2147483647 w 1483"/>
              <a:gd name="T15" fmla="*/ 2147483647 h 1087"/>
              <a:gd name="T16" fmla="*/ 2147483647 w 1483"/>
              <a:gd name="T17" fmla="*/ 2147483647 h 1087"/>
              <a:gd name="T18" fmla="*/ 2147483647 w 1483"/>
              <a:gd name="T19" fmla="*/ 2147483647 h 1087"/>
              <a:gd name="T20" fmla="*/ 2147483647 w 1483"/>
              <a:gd name="T21" fmla="*/ 2147483647 h 1087"/>
              <a:gd name="T22" fmla="*/ 2147483647 w 1483"/>
              <a:gd name="T23" fmla="*/ 2147483647 h 1087"/>
              <a:gd name="T24" fmla="*/ 2147483647 w 1483"/>
              <a:gd name="T25" fmla="*/ 2147483647 h 1087"/>
              <a:gd name="T26" fmla="*/ 2147483647 w 1483"/>
              <a:gd name="T27" fmla="*/ 2147483647 h 1087"/>
              <a:gd name="T28" fmla="*/ 2147483647 w 1483"/>
              <a:gd name="T29" fmla="*/ 2147483647 h 1087"/>
              <a:gd name="T30" fmla="*/ 2147483647 w 1483"/>
              <a:gd name="T31" fmla="*/ 2147483647 h 1087"/>
              <a:gd name="T32" fmla="*/ 2147483647 w 1483"/>
              <a:gd name="T33" fmla="*/ 2147483647 h 1087"/>
              <a:gd name="T34" fmla="*/ 2147483647 w 1483"/>
              <a:gd name="T35" fmla="*/ 2147483647 h 1087"/>
              <a:gd name="T36" fmla="*/ 2147483647 w 1483"/>
              <a:gd name="T37" fmla="*/ 2147483647 h 1087"/>
              <a:gd name="T38" fmla="*/ 2147483647 w 1483"/>
              <a:gd name="T39" fmla="*/ 2147483647 h 1087"/>
              <a:gd name="T40" fmla="*/ 2147483647 w 1483"/>
              <a:gd name="T41" fmla="*/ 2147483647 h 1087"/>
              <a:gd name="T42" fmla="*/ 2147483647 w 1483"/>
              <a:gd name="T43" fmla="*/ 2147483647 h 1087"/>
              <a:gd name="T44" fmla="*/ 2147483647 w 1483"/>
              <a:gd name="T45" fmla="*/ 2147483647 h 1087"/>
              <a:gd name="T46" fmla="*/ 2147483647 w 1483"/>
              <a:gd name="T47" fmla="*/ 2147483647 h 1087"/>
              <a:gd name="T48" fmla="*/ 2147483647 w 1483"/>
              <a:gd name="T49" fmla="*/ 2147483647 h 1087"/>
              <a:gd name="T50" fmla="*/ 2147483647 w 1483"/>
              <a:gd name="T51" fmla="*/ 2147483647 h 1087"/>
              <a:gd name="T52" fmla="*/ 2147483647 w 1483"/>
              <a:gd name="T53" fmla="*/ 2147483647 h 1087"/>
              <a:gd name="T54" fmla="*/ 2147483647 w 1483"/>
              <a:gd name="T55" fmla="*/ 2147483647 h 1087"/>
              <a:gd name="T56" fmla="*/ 2147483647 w 1483"/>
              <a:gd name="T57" fmla="*/ 2147483647 h 1087"/>
              <a:gd name="T58" fmla="*/ 2147483647 w 1483"/>
              <a:gd name="T59" fmla="*/ 2147483647 h 1087"/>
              <a:gd name="T60" fmla="*/ 2147483647 w 1483"/>
              <a:gd name="T61" fmla="*/ 2147483647 h 1087"/>
              <a:gd name="T62" fmla="*/ 2147483647 w 1483"/>
              <a:gd name="T63" fmla="*/ 2147483647 h 1087"/>
              <a:gd name="T64" fmla="*/ 2147483647 w 1483"/>
              <a:gd name="T65" fmla="*/ 2147483647 h 108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83"/>
              <a:gd name="T100" fmla="*/ 0 h 1087"/>
              <a:gd name="T101" fmla="*/ 1483 w 1483"/>
              <a:gd name="T102" fmla="*/ 1087 h 108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83" h="1087">
                <a:moveTo>
                  <a:pt x="326" y="165"/>
                </a:moveTo>
                <a:cubicBezTo>
                  <a:pt x="237" y="223"/>
                  <a:pt x="375" y="130"/>
                  <a:pt x="259" y="223"/>
                </a:cubicBezTo>
                <a:cubicBezTo>
                  <a:pt x="230" y="246"/>
                  <a:pt x="192" y="257"/>
                  <a:pt x="163" y="280"/>
                </a:cubicBezTo>
                <a:cubicBezTo>
                  <a:pt x="72" y="353"/>
                  <a:pt x="141" y="327"/>
                  <a:pt x="76" y="347"/>
                </a:cubicBezTo>
                <a:cubicBezTo>
                  <a:pt x="51" y="372"/>
                  <a:pt x="24" y="390"/>
                  <a:pt x="0" y="415"/>
                </a:cubicBezTo>
                <a:cubicBezTo>
                  <a:pt x="31" y="436"/>
                  <a:pt x="61" y="451"/>
                  <a:pt x="96" y="463"/>
                </a:cubicBezTo>
                <a:cubicBezTo>
                  <a:pt x="109" y="472"/>
                  <a:pt x="120" y="483"/>
                  <a:pt x="134" y="491"/>
                </a:cubicBezTo>
                <a:cubicBezTo>
                  <a:pt x="143" y="496"/>
                  <a:pt x="155" y="495"/>
                  <a:pt x="163" y="501"/>
                </a:cubicBezTo>
                <a:cubicBezTo>
                  <a:pt x="184" y="518"/>
                  <a:pt x="220" y="559"/>
                  <a:pt x="220" y="559"/>
                </a:cubicBezTo>
                <a:cubicBezTo>
                  <a:pt x="262" y="555"/>
                  <a:pt x="311" y="564"/>
                  <a:pt x="345" y="539"/>
                </a:cubicBezTo>
                <a:cubicBezTo>
                  <a:pt x="397" y="500"/>
                  <a:pt x="445" y="435"/>
                  <a:pt x="508" y="415"/>
                </a:cubicBezTo>
                <a:cubicBezTo>
                  <a:pt x="537" y="638"/>
                  <a:pt x="532" y="862"/>
                  <a:pt x="537" y="1087"/>
                </a:cubicBezTo>
                <a:cubicBezTo>
                  <a:pt x="742" y="1068"/>
                  <a:pt x="946" y="1058"/>
                  <a:pt x="1152" y="1048"/>
                </a:cubicBezTo>
                <a:cubicBezTo>
                  <a:pt x="1145" y="854"/>
                  <a:pt x="1127" y="665"/>
                  <a:pt x="1113" y="472"/>
                </a:cubicBezTo>
                <a:cubicBezTo>
                  <a:pt x="1116" y="453"/>
                  <a:pt x="1104" y="418"/>
                  <a:pt x="1123" y="415"/>
                </a:cubicBezTo>
                <a:cubicBezTo>
                  <a:pt x="1156" y="410"/>
                  <a:pt x="1169" y="475"/>
                  <a:pt x="1190" y="491"/>
                </a:cubicBezTo>
                <a:cubicBezTo>
                  <a:pt x="1198" y="497"/>
                  <a:pt x="1209" y="498"/>
                  <a:pt x="1219" y="501"/>
                </a:cubicBezTo>
                <a:cubicBezTo>
                  <a:pt x="1254" y="536"/>
                  <a:pt x="1288" y="562"/>
                  <a:pt x="1334" y="578"/>
                </a:cubicBezTo>
                <a:cubicBezTo>
                  <a:pt x="1353" y="549"/>
                  <a:pt x="1363" y="520"/>
                  <a:pt x="1382" y="491"/>
                </a:cubicBezTo>
                <a:cubicBezTo>
                  <a:pt x="1393" y="440"/>
                  <a:pt x="1408" y="402"/>
                  <a:pt x="1430" y="357"/>
                </a:cubicBezTo>
                <a:cubicBezTo>
                  <a:pt x="1449" y="319"/>
                  <a:pt x="1448" y="283"/>
                  <a:pt x="1478" y="251"/>
                </a:cubicBezTo>
                <a:cubicBezTo>
                  <a:pt x="1461" y="187"/>
                  <a:pt x="1483" y="232"/>
                  <a:pt x="1430" y="194"/>
                </a:cubicBezTo>
                <a:cubicBezTo>
                  <a:pt x="1419" y="186"/>
                  <a:pt x="1413" y="172"/>
                  <a:pt x="1401" y="165"/>
                </a:cubicBezTo>
                <a:cubicBezTo>
                  <a:pt x="1354" y="139"/>
                  <a:pt x="1295" y="141"/>
                  <a:pt x="1248" y="117"/>
                </a:cubicBezTo>
                <a:cubicBezTo>
                  <a:pt x="1169" y="77"/>
                  <a:pt x="1096" y="23"/>
                  <a:pt x="1008" y="2"/>
                </a:cubicBezTo>
                <a:cubicBezTo>
                  <a:pt x="966" y="5"/>
                  <a:pt x="923" y="0"/>
                  <a:pt x="883" y="11"/>
                </a:cubicBezTo>
                <a:cubicBezTo>
                  <a:pt x="873" y="14"/>
                  <a:pt x="876" y="30"/>
                  <a:pt x="873" y="40"/>
                </a:cubicBezTo>
                <a:cubicBezTo>
                  <a:pt x="866" y="61"/>
                  <a:pt x="863" y="83"/>
                  <a:pt x="844" y="98"/>
                </a:cubicBezTo>
                <a:cubicBezTo>
                  <a:pt x="816" y="121"/>
                  <a:pt x="739" y="127"/>
                  <a:pt x="739" y="127"/>
                </a:cubicBezTo>
                <a:cubicBezTo>
                  <a:pt x="720" y="124"/>
                  <a:pt x="697" y="128"/>
                  <a:pt x="681" y="117"/>
                </a:cubicBezTo>
                <a:cubicBezTo>
                  <a:pt x="655" y="98"/>
                  <a:pt x="643" y="60"/>
                  <a:pt x="633" y="31"/>
                </a:cubicBezTo>
                <a:cubicBezTo>
                  <a:pt x="456" y="39"/>
                  <a:pt x="424" y="19"/>
                  <a:pt x="316" y="127"/>
                </a:cubicBezTo>
                <a:cubicBezTo>
                  <a:pt x="305" y="162"/>
                  <a:pt x="298" y="150"/>
                  <a:pt x="326" y="165"/>
                </a:cubicBezTo>
                <a:close/>
              </a:path>
            </a:pathLst>
          </a:custGeom>
          <a:solidFill>
            <a:schemeClr val="tx1"/>
          </a:solidFill>
          <a:ln w="508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07891"/>
      </p:ext>
    </p:extLst>
  </p:cSld>
  <p:clrMapOvr>
    <a:masterClrMapping/>
  </p:clrMapOvr>
  <p:transition advTm="1475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/>
          <a:lstStyle/>
          <a:p>
            <a:r>
              <a:rPr lang="en-GB" dirty="0" smtClean="0"/>
              <a:t>‘Pheromone parties’ misnamed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01208"/>
            <a:ext cx="7772400" cy="1656184"/>
          </a:xfrm>
        </p:spPr>
        <p:txBody>
          <a:bodyPr/>
          <a:lstStyle/>
          <a:p>
            <a:r>
              <a:rPr lang="en-GB" b="0" dirty="0" smtClean="0"/>
              <a:t>Yes, it’s smell – but it’s individual smells as cues for genetic compatibility(?) </a:t>
            </a:r>
            <a:br>
              <a:rPr lang="en-GB" b="0" dirty="0" smtClean="0"/>
            </a:br>
            <a:r>
              <a:rPr lang="en-GB" b="0" dirty="0" smtClean="0"/>
              <a:t>(</a:t>
            </a:r>
            <a:r>
              <a:rPr lang="en-GB" dirty="0" smtClean="0"/>
              <a:t>not</a:t>
            </a:r>
            <a:r>
              <a:rPr lang="en-GB" b="0" dirty="0" smtClean="0"/>
              <a:t> pheromones)</a:t>
            </a:r>
            <a:endParaRPr lang="en-GB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952529" cy="39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463031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dirty="0">
                <a:solidFill>
                  <a:schemeClr val="bg1"/>
                </a:solidFill>
              </a:rPr>
              <a:t>So is there a human pheromone to make you irresistible? </a:t>
            </a:r>
            <a:endParaRPr lang="en-US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5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88640"/>
            <a:ext cx="8247866" cy="1377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828" y="1692097"/>
            <a:ext cx="883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About 400,000 sites selling human pheromones</a:t>
            </a:r>
            <a:endParaRPr lang="en-GB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618909"/>
            <a:ext cx="7772400" cy="117013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har char="•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b="0" kern="0" dirty="0" err="1" smtClean="0"/>
              <a:t>androstenone</a:t>
            </a:r>
            <a:r>
              <a:rPr lang="en-GB" b="0" kern="0" dirty="0" smtClean="0"/>
              <a:t> / </a:t>
            </a:r>
            <a:r>
              <a:rPr lang="en-GB" b="0" kern="0" dirty="0" err="1" smtClean="0"/>
              <a:t>androstenol</a:t>
            </a:r>
            <a:r>
              <a:rPr lang="en-GB" b="0" kern="0" dirty="0" smtClean="0"/>
              <a:t>  (pigs)</a:t>
            </a:r>
            <a:br>
              <a:rPr lang="en-GB" b="0" kern="0" dirty="0" smtClean="0"/>
            </a:br>
            <a:endParaRPr lang="en-GB" b="0" kern="0" dirty="0" smtClean="0"/>
          </a:p>
          <a:p>
            <a:pPr>
              <a:buFontTx/>
              <a:buNone/>
            </a:pPr>
            <a:endParaRPr lang="en-US" b="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3568" y="3706688"/>
            <a:ext cx="7772400" cy="11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ts val="1200"/>
              </a:spcBef>
              <a:spcAft>
                <a:spcPts val="600"/>
              </a:spcAft>
              <a:buChar char="•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rgbClr val="000000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5813" indent="-227013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3818" indent="-228529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0876" indent="-228529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7934" indent="-228529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4991" indent="-228529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b="0" kern="0" dirty="0" err="1" smtClean="0"/>
              <a:t>androstadienone</a:t>
            </a:r>
            <a:r>
              <a:rPr lang="en-GB" b="0" kern="0" dirty="0" smtClean="0"/>
              <a:t> (AND)</a:t>
            </a:r>
            <a:br>
              <a:rPr lang="en-GB" b="0" kern="0" dirty="0" smtClean="0"/>
            </a:br>
            <a:r>
              <a:rPr lang="en-GB" b="0" kern="0" dirty="0" err="1" smtClean="0"/>
              <a:t>estratetraenol</a:t>
            </a:r>
            <a:r>
              <a:rPr lang="en-GB" b="0" kern="0" dirty="0" smtClean="0"/>
              <a:t> (EST)</a:t>
            </a:r>
            <a:br>
              <a:rPr lang="en-GB" b="0" kern="0" dirty="0" smtClean="0"/>
            </a:br>
            <a:endParaRPr lang="en-US" b="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543521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 smtClean="0"/>
              <a:t>No scientific evidence for any of these</a:t>
            </a:r>
            <a:br>
              <a:rPr lang="en-GB" sz="2800" dirty="0" smtClean="0"/>
            </a:br>
            <a:r>
              <a:rPr lang="en-GB" sz="2800" dirty="0" smtClean="0"/>
              <a:t>   Placebo? </a:t>
            </a:r>
            <a:br>
              <a:rPr lang="en-GB" sz="2800" dirty="0" smtClean="0"/>
            </a:b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014616"/>
      </p:ext>
    </p:extLst>
  </p:cSld>
  <p:clrMapOvr>
    <a:masterClrMapping/>
  </p:clrMapOvr>
  <p:transition advTm="1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9" name="Rectangle 3"/>
          <p:cNvSpPr>
            <a:spLocks noChangeArrowheads="1"/>
          </p:cNvSpPr>
          <p:nvPr/>
        </p:nvSpPr>
        <p:spPr bwMode="auto">
          <a:xfrm>
            <a:off x="395733" y="1412255"/>
            <a:ext cx="864076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/>
          <a:lstStyle/>
          <a:p>
            <a:pPr marL="342793" indent="-342793" algn="l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(1970s) based on coincidence: 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 pheromone in pigs, 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 some found in human armpits, </a:t>
            </a:r>
            <a:b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 so ‘must be pheromone in humans’</a:t>
            </a:r>
          </a:p>
          <a:p>
            <a:pPr marL="342793" indent="-342793" algn="l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2800" b="1" dirty="0" smtClean="0">
                <a:solidFill>
                  <a:srgbClr val="000000"/>
                </a:solidFill>
                <a:latin typeface="Arial" pitchFamily="34" charset="0"/>
              </a:rPr>
              <a:t>no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</a:rPr>
              <a:t>bioassay evidence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these </a:t>
            </a:r>
            <a:r>
              <a:rPr lang="en-GB" sz="2800" dirty="0">
                <a:solidFill>
                  <a:srgbClr val="000000"/>
                </a:solidFill>
                <a:latin typeface="Arial" pitchFamily="34" charset="0"/>
              </a:rPr>
              <a:t>are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human pheromones</a:t>
            </a:r>
          </a:p>
          <a:p>
            <a:pPr marL="342793" indent="-342793" algn="l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But … commercially available as </a:t>
            </a:r>
            <a:r>
              <a:rPr lang="en-GB" sz="2800" dirty="0" err="1" smtClean="0">
                <a:solidFill>
                  <a:srgbClr val="000000"/>
                </a:solidFill>
                <a:latin typeface="Arial" pitchFamily="34" charset="0"/>
              </a:rPr>
              <a:t>Boarmate</a:t>
            </a:r>
            <a:r>
              <a:rPr lang="en-GB" sz="2800" baseline="30000" dirty="0" err="1" smtClean="0">
                <a:solidFill>
                  <a:srgbClr val="000000"/>
                </a:solidFill>
                <a:latin typeface="Arial" pitchFamily="34" charset="0"/>
              </a:rPr>
              <a:t>TM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</a:rPr>
              <a:t> aerosol spray for farmers</a:t>
            </a:r>
            <a:endParaRPr lang="en-GB" sz="2800" dirty="0">
              <a:solidFill>
                <a:srgbClr val="000000"/>
              </a:solidFill>
              <a:latin typeface="Arial" pitchFamily="34" charset="0"/>
            </a:endParaRPr>
          </a:p>
          <a:p>
            <a:pPr marL="342793" indent="-342793" algn="l">
              <a:spcBef>
                <a:spcPts val="600"/>
              </a:spcBef>
              <a:spcAft>
                <a:spcPts val="1200"/>
              </a:spcAft>
              <a:defRPr/>
            </a:pPr>
            <a:endParaRPr lang="nl-NL" sz="1400" dirty="0">
              <a:solidFill>
                <a:srgbClr val="000000"/>
              </a:solidFill>
              <a:latin typeface="Arial" pitchFamily="34" charset="0"/>
            </a:endParaRPr>
          </a:p>
          <a:p>
            <a:pPr marL="342793" indent="-342793" algn="l">
              <a:spcBef>
                <a:spcPts val="600"/>
              </a:spcBef>
              <a:spcAft>
                <a:spcPts val="1200"/>
              </a:spcAft>
              <a:buFontTx/>
              <a:buChar char="•"/>
              <a:defRPr/>
            </a:pPr>
            <a:endParaRPr lang="nl-NL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3" descr="C:\Documents and Settings\WyattAdmin\My Documents\My Pictures\sciencey pics\animal illustrations\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7963"/>
            <a:ext cx="2376264" cy="1417299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f/f4/Androsteno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068960"/>
            <a:ext cx="1979712" cy="121793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6732240" y="2897070"/>
            <a:ext cx="432048" cy="4960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/>
          <a:stretch/>
        </p:blipFill>
        <p:spPr bwMode="auto">
          <a:xfrm>
            <a:off x="7020272" y="1628800"/>
            <a:ext cx="2072059" cy="14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732240" y="1628800"/>
            <a:ext cx="4320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2645"/>
            <a:ext cx="58737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</a:rPr>
              <a:t>androstenone</a:t>
            </a:r>
            <a:r>
              <a:rPr lang="en-GB" sz="3200" b="1" dirty="0">
                <a:solidFill>
                  <a:srgbClr val="000000"/>
                </a:solidFill>
              </a:rPr>
              <a:t> &amp; </a:t>
            </a:r>
            <a:r>
              <a:rPr lang="en-GB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Arial" pitchFamily="34" charset="0"/>
              </a:rPr>
              <a:t>androstenol</a:t>
            </a:r>
            <a:endParaRPr lang="en-GB" sz="3200" b="1" dirty="0">
              <a:solidFill>
                <a:srgbClr val="000000"/>
              </a:solidFill>
              <a:latin typeface="Arial" pitchFamily="34" charset="0"/>
            </a:endParaRPr>
          </a:p>
          <a:p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95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984" y="563564"/>
            <a:ext cx="4966023" cy="11430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Süskind’s</a:t>
            </a:r>
            <a:r>
              <a:rPr lang="en-US" sz="3600" dirty="0"/>
              <a:t> </a:t>
            </a:r>
            <a:r>
              <a:rPr lang="en-GB" sz="3600" dirty="0" smtClean="0"/>
              <a:t>novel</a:t>
            </a:r>
            <a:br>
              <a:rPr lang="en-GB" sz="3600" dirty="0" smtClean="0"/>
            </a:br>
            <a:r>
              <a:rPr lang="en-GB" sz="3600" dirty="0" smtClean="0"/>
              <a:t> ‘Perfume’ (1985)</a:t>
            </a:r>
            <a:endParaRPr lang="en-US" sz="3600" i="1" dirty="0" smtClean="0"/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6660579" y="1844824"/>
            <a:ext cx="24479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000000"/>
                </a:solidFill>
              </a:rPr>
              <a:t>Film, 2006</a:t>
            </a:r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190"/>
            <a:ext cx="4032448" cy="61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androstadienone</a:t>
            </a:r>
            <a:r>
              <a:rPr lang="en-GB" dirty="0" smtClean="0"/>
              <a:t> (AND) </a:t>
            </a:r>
            <a:br>
              <a:rPr lang="en-GB" dirty="0" smtClean="0"/>
            </a:br>
            <a:r>
              <a:rPr lang="en-GB" dirty="0" err="1" smtClean="0"/>
              <a:t>estratetraenol</a:t>
            </a:r>
            <a:r>
              <a:rPr lang="en-GB" dirty="0" smtClean="0"/>
              <a:t> (EST) </a:t>
            </a:r>
            <a:r>
              <a:rPr lang="en-GB" sz="2400" dirty="0"/>
              <a:t/>
            </a:r>
            <a:br>
              <a:rPr lang="en-GB" sz="2400" dirty="0"/>
            </a:br>
            <a:endParaRPr lang="en-GB" sz="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7625" y="2667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har char="•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GB" sz="4400" b="0" kern="0" dirty="0" smtClean="0"/>
              <a:t>The source: there was no scientific evidence. </a:t>
            </a:r>
          </a:p>
          <a:p>
            <a:pPr marL="0" indent="0">
              <a:buFontTx/>
              <a:buNone/>
            </a:pPr>
            <a:r>
              <a:rPr lang="en-GB" sz="4400" b="0" kern="0" dirty="0" smtClean="0"/>
              <a:t>It was just a corporation’s claim. </a:t>
            </a:r>
            <a:endParaRPr lang="en-GB" sz="4400" b="0" kern="0" dirty="0"/>
          </a:p>
        </p:txBody>
      </p:sp>
    </p:spTree>
    <p:extLst>
      <p:ext uri="{BB962C8B-B14F-4D97-AF65-F5344CB8AC3E}">
        <p14:creationId xmlns:p14="http://schemas.microsoft.com/office/powerpoint/2010/main" val="1182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463031"/>
            <a:ext cx="7772400" cy="1470025"/>
          </a:xfrm>
        </p:spPr>
        <p:txBody>
          <a:bodyPr/>
          <a:lstStyle/>
          <a:p>
            <a:pPr eaLnBrk="1" hangingPunct="1"/>
            <a:r>
              <a:rPr lang="en-GB" sz="6600" dirty="0" smtClean="0">
                <a:solidFill>
                  <a:schemeClr val="bg1"/>
                </a:solidFill>
              </a:rPr>
              <a:t>How a corporation hijacked ‘science’ on ‘human pheromones’</a:t>
            </a:r>
            <a:r>
              <a:rPr lang="en-GB" sz="6600" dirty="0">
                <a:solidFill>
                  <a:schemeClr val="bg1"/>
                </a:solidFill>
              </a:rPr>
              <a:t/>
            </a:r>
            <a:br>
              <a:rPr lang="en-GB" sz="6600" dirty="0">
                <a:solidFill>
                  <a:schemeClr val="bg1"/>
                </a:solidFill>
              </a:rPr>
            </a:br>
            <a:endParaRPr lang="en-US" sz="6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0016"/>
            <a:ext cx="7772400" cy="1143000"/>
          </a:xfrm>
        </p:spPr>
        <p:txBody>
          <a:bodyPr/>
          <a:lstStyle/>
          <a:p>
            <a:r>
              <a:rPr lang="en-GB" dirty="0" smtClean="0"/>
              <a:t>In 1990s the EROX Corporation patented molecules as ‘putative* human pheromones’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incl</a:t>
            </a:r>
            <a:r>
              <a:rPr lang="en-GB" dirty="0" smtClean="0"/>
              <a:t> AND </a:t>
            </a:r>
            <a:r>
              <a:rPr lang="en-GB" dirty="0" err="1" smtClean="0"/>
              <a:t>and</a:t>
            </a:r>
            <a:r>
              <a:rPr lang="en-GB" dirty="0"/>
              <a:t> EST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* ‘</a:t>
            </a:r>
            <a:r>
              <a:rPr lang="en-GB" b="0" dirty="0" smtClean="0"/>
              <a:t>believed </a:t>
            </a:r>
            <a:r>
              <a:rPr lang="en-GB" b="0" dirty="0"/>
              <a:t>to </a:t>
            </a:r>
            <a:r>
              <a:rPr lang="en-GB" b="0" dirty="0" smtClean="0"/>
              <a:t>be</a:t>
            </a:r>
            <a:r>
              <a:rPr lang="en-GB" b="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20475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1864"/>
            <a:ext cx="7772400" cy="1143000"/>
          </a:xfrm>
        </p:spPr>
        <p:txBody>
          <a:bodyPr/>
          <a:lstStyle/>
          <a:p>
            <a:r>
              <a:rPr lang="en-GB" dirty="0" smtClean="0"/>
              <a:t>To launch</a:t>
            </a:r>
            <a:r>
              <a:rPr lang="en-GB" dirty="0"/>
              <a:t>: </a:t>
            </a:r>
            <a:r>
              <a:rPr lang="en-GB" dirty="0" smtClean="0"/>
              <a:t>EROX sponsored </a:t>
            </a:r>
            <a:r>
              <a:rPr lang="en-GB" dirty="0"/>
              <a:t>1991 </a:t>
            </a:r>
            <a:r>
              <a:rPr lang="en-GB" dirty="0" smtClean="0"/>
              <a:t>Paris symposium on olfaction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GB" b="0" dirty="0" smtClean="0"/>
              <a:t>Monti-Bloch </a:t>
            </a:r>
            <a:r>
              <a:rPr lang="en-GB" b="0" dirty="0"/>
              <a:t>&amp; </a:t>
            </a:r>
            <a:r>
              <a:rPr lang="en-GB" b="0" dirty="0" smtClean="0"/>
              <a:t>Grosser </a:t>
            </a:r>
            <a:r>
              <a:rPr lang="en-GB" b="0" dirty="0"/>
              <a:t>(1991</a:t>
            </a:r>
            <a:r>
              <a:rPr lang="en-GB" b="0" dirty="0" smtClean="0"/>
              <a:t>) introduced the ‘putative pheromones’:</a:t>
            </a:r>
          </a:p>
          <a:p>
            <a:pPr marL="0" indent="0">
              <a:buNone/>
            </a:pPr>
            <a:r>
              <a:rPr lang="en-GB" b="0" dirty="0" err="1" smtClean="0"/>
              <a:t>androstadienone</a:t>
            </a:r>
            <a:r>
              <a:rPr lang="en-GB" b="0" dirty="0" smtClean="0"/>
              <a:t> (AND) </a:t>
            </a:r>
            <a:br>
              <a:rPr lang="en-GB" b="0" dirty="0" smtClean="0"/>
            </a:br>
            <a:r>
              <a:rPr lang="en-GB" b="0" dirty="0" err="1" smtClean="0"/>
              <a:t>estratetraenol</a:t>
            </a:r>
            <a:r>
              <a:rPr lang="en-GB" b="0" dirty="0" smtClean="0"/>
              <a:t> (EST)</a:t>
            </a:r>
            <a:r>
              <a:rPr lang="en-GB" sz="2000" b="0" dirty="0" smtClean="0"/>
              <a:t> </a:t>
            </a:r>
            <a:r>
              <a:rPr lang="en-GB" sz="2400" b="0" dirty="0"/>
              <a:t/>
            </a:r>
            <a:br>
              <a:rPr lang="en-GB" sz="2400" b="0" dirty="0"/>
            </a:br>
            <a:endParaRPr lang="en-GB" sz="600" b="0" dirty="0" smtClean="0"/>
          </a:p>
          <a:p>
            <a:pPr marL="0" indent="0">
              <a:buNone/>
            </a:pPr>
            <a:r>
              <a:rPr lang="en-GB" dirty="0" smtClean="0"/>
              <a:t>No</a:t>
            </a:r>
            <a:r>
              <a:rPr lang="en-GB" b="0" dirty="0" smtClean="0"/>
              <a:t> details of how these molecules were extracted, identified, scientifically tested and shown to be ‘pheromones’.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478680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ts val="600"/>
              </a:spcAft>
              <a:buChar char="•"/>
              <a:defRPr sz="32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•"/>
              <a:defRPr sz="2400" b="1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ts val="1200"/>
              </a:spcBef>
              <a:spcAft>
                <a:spcPts val="300"/>
              </a:spcAft>
              <a:buChar char="»"/>
              <a:defRPr sz="2000" i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GB" b="0" kern="0" dirty="0" smtClean="0"/>
              <a:t>Simply: ‘supplied by EROX Corporation’</a:t>
            </a:r>
          </a:p>
          <a:p>
            <a:pPr marL="0" indent="0">
              <a:buFontTx/>
              <a:buNone/>
            </a:pPr>
            <a:endParaRPr lang="en-GB" sz="100" b="0" kern="0" dirty="0" smtClean="0"/>
          </a:p>
          <a:p>
            <a:pPr marL="0" indent="0">
              <a:buFontTx/>
              <a:buNone/>
            </a:pPr>
            <a:r>
              <a:rPr lang="en-GB" b="0" kern="0" dirty="0" smtClean="0"/>
              <a:t> </a:t>
            </a:r>
            <a:endParaRPr lang="en-GB" b="0" kern="0" dirty="0"/>
          </a:p>
        </p:txBody>
      </p:sp>
      <p:pic>
        <p:nvPicPr>
          <p:cNvPr id="2050" name="Picture 2" descr="http://upload.wikimedia.org/wikipedia/commons/thumb/7/74/Androstadienone_chemical_structure.png/800px-Androstadienone_chemical_stru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9147"/>
            <a:ext cx="212552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0/0c/Estratetraenol_chemical_structure.png/1024px-Estratetraenol_chemical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47" y="1455770"/>
            <a:ext cx="2195449" cy="13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Nothing might have happened except ….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r>
              <a:rPr lang="en-GB" b="0" dirty="0" smtClean="0"/>
              <a:t>Endorsement by leading scientist, Prof McClintock in 2000 [despite no evidence]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1800" b="0" dirty="0" smtClean="0"/>
              <a:t>Jacob </a:t>
            </a:r>
            <a:r>
              <a:rPr lang="en-GB" sz="1800" b="0" dirty="0"/>
              <a:t>&amp; </a:t>
            </a:r>
            <a:r>
              <a:rPr lang="en-GB" sz="1800" b="0" dirty="0" smtClean="0"/>
              <a:t>McClintock </a:t>
            </a:r>
            <a:r>
              <a:rPr lang="en-GB" sz="1800" b="0" dirty="0"/>
              <a:t>(2000) Psychological state and mood effects of steroidal </a:t>
            </a:r>
            <a:r>
              <a:rPr lang="en-GB" sz="1800" b="0" dirty="0" err="1"/>
              <a:t>chemosignals</a:t>
            </a:r>
            <a:r>
              <a:rPr lang="en-GB" sz="1800" b="0" dirty="0"/>
              <a:t> in women and men. </a:t>
            </a:r>
            <a:r>
              <a:rPr lang="en-GB" sz="1600" b="0" i="1" dirty="0"/>
              <a:t>Hormones and </a:t>
            </a:r>
            <a:r>
              <a:rPr lang="en-GB" sz="1600" b="0" i="1" dirty="0" err="1"/>
              <a:t>Behavior</a:t>
            </a:r>
            <a:r>
              <a:rPr lang="en-GB" sz="1600" b="0" dirty="0"/>
              <a:t> 37: 57-78</a:t>
            </a:r>
            <a:r>
              <a:rPr lang="en-GB" sz="1600" b="0" dirty="0" smtClean="0"/>
              <a:t>.</a:t>
            </a:r>
          </a:p>
          <a:p>
            <a:r>
              <a:rPr lang="en-GB" b="0" dirty="0"/>
              <a:t>Used </a:t>
            </a:r>
            <a:r>
              <a:rPr lang="en-GB" b="0" dirty="0" smtClean="0"/>
              <a:t>AND &amp; EST molecules</a:t>
            </a:r>
            <a:endParaRPr lang="en-GB" b="0" dirty="0"/>
          </a:p>
          <a:p>
            <a:r>
              <a:rPr lang="en-GB" b="0" i="1" dirty="0" smtClean="0"/>
              <a:t>Why?</a:t>
            </a:r>
            <a:r>
              <a:rPr lang="en-GB" b="0" dirty="0" smtClean="0"/>
              <a:t> Citing </a:t>
            </a:r>
            <a:r>
              <a:rPr lang="en-GB" b="0" dirty="0"/>
              <a:t>Monti-Bloch &amp; </a:t>
            </a:r>
            <a:r>
              <a:rPr lang="en-GB" b="0" dirty="0" smtClean="0"/>
              <a:t>Grosser (1991)</a:t>
            </a:r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858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/>
          <a:lstStyle/>
          <a:p>
            <a:r>
              <a:rPr lang="en-GB" sz="3400" dirty="0" smtClean="0"/>
              <a:t>Since 2000: &gt;</a:t>
            </a:r>
            <a:r>
              <a:rPr lang="en-GB" sz="3400" dirty="0"/>
              <a:t>4</a:t>
            </a:r>
            <a:r>
              <a:rPr lang="en-GB" sz="3400" dirty="0" smtClean="0"/>
              <a:t>0 papers, 100’s of citations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114800"/>
          </a:xfrm>
        </p:spPr>
        <p:txBody>
          <a:bodyPr/>
          <a:lstStyle/>
          <a:p>
            <a:r>
              <a:rPr lang="en-GB" b="0" dirty="0" smtClean="0"/>
              <a:t>Studies by </a:t>
            </a:r>
            <a:r>
              <a:rPr lang="en-GB" b="0" dirty="0"/>
              <a:t>many good scientists, </a:t>
            </a:r>
            <a:r>
              <a:rPr lang="en-GB" b="0" dirty="0" smtClean="0"/>
              <a:t>often in </a:t>
            </a:r>
            <a:r>
              <a:rPr lang="en-GB" b="0" dirty="0"/>
              <a:t>prestigious journals</a:t>
            </a:r>
          </a:p>
          <a:p>
            <a:r>
              <a:rPr lang="en-GB" b="0" dirty="0" smtClean="0"/>
              <a:t>Usually cite Jacob &amp; McClintock (2000) </a:t>
            </a:r>
          </a:p>
          <a:p>
            <a:r>
              <a:rPr lang="en-GB" dirty="0" smtClean="0"/>
              <a:t>Still no</a:t>
            </a:r>
            <a:r>
              <a:rPr lang="en-GB" b="0" dirty="0" smtClean="0"/>
              <a:t> scientific evidence that AND &amp; EST </a:t>
            </a:r>
            <a:r>
              <a:rPr lang="en-GB" b="0" i="1" dirty="0" smtClean="0"/>
              <a:t>are</a:t>
            </a:r>
            <a:r>
              <a:rPr lang="en-GB" b="0" dirty="0" smtClean="0"/>
              <a:t> pheromones …</a:t>
            </a:r>
          </a:p>
          <a:p>
            <a:r>
              <a:rPr lang="en-GB" b="0" dirty="0" smtClean="0"/>
              <a:t>Without that evidence, it’s </a:t>
            </a:r>
            <a:r>
              <a:rPr lang="en-GB" b="0" dirty="0"/>
              <a:t>junk science </a:t>
            </a:r>
            <a:endParaRPr lang="en-GB" b="0" dirty="0" smtClean="0"/>
          </a:p>
          <a:p>
            <a:r>
              <a:rPr lang="en-GB" b="0" dirty="0" smtClean="0"/>
              <a:t>Studies widely cited </a:t>
            </a:r>
            <a:r>
              <a:rPr lang="en-GB" b="0" dirty="0" err="1" smtClean="0"/>
              <a:t>e.g</a:t>
            </a:r>
            <a:r>
              <a:rPr lang="en-GB" b="0" dirty="0" smtClean="0"/>
              <a:t> medical textbooks, papers on sexual orientation, medical advice on legislation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223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/>
              <a:t>How did this happen?  1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GB" b="0" dirty="0" smtClean="0"/>
              <a:t>‘Top-scientist’ endorsement (2000)</a:t>
            </a:r>
          </a:p>
          <a:p>
            <a:r>
              <a:rPr lang="en-GB" b="0" dirty="0" smtClean="0"/>
              <a:t>Using AND or EST, easily purchased, removed need for labs and chemistry</a:t>
            </a:r>
          </a:p>
          <a:p>
            <a:r>
              <a:rPr lang="en-GB" b="0" dirty="0" smtClean="0"/>
              <a:t>Echo chamber: growing </a:t>
            </a:r>
            <a:r>
              <a:rPr lang="en-GB" b="0" dirty="0"/>
              <a:t>literature assumed these were </a:t>
            </a:r>
            <a:r>
              <a:rPr lang="en-GB" b="0" dirty="0" smtClean="0"/>
              <a:t>‘human </a:t>
            </a:r>
            <a:r>
              <a:rPr lang="en-GB" b="0" dirty="0"/>
              <a:t>pheromones</a:t>
            </a:r>
            <a:r>
              <a:rPr lang="en-GB" b="0" dirty="0" smtClean="0"/>
              <a:t>’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931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en-GB" dirty="0" smtClean="0"/>
              <a:t>How did this </a:t>
            </a:r>
            <a:r>
              <a:rPr lang="en-GB" dirty="0"/>
              <a:t>happen? </a:t>
            </a:r>
            <a:r>
              <a:rPr lang="en-GB" dirty="0" smtClean="0"/>
              <a:t>   2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114800"/>
          </a:xfrm>
        </p:spPr>
        <p:txBody>
          <a:bodyPr/>
          <a:lstStyle/>
          <a:p>
            <a:r>
              <a:rPr lang="en-GB" b="0" dirty="0" smtClean="0"/>
              <a:t>No-one critically looking at source (1991) paper</a:t>
            </a:r>
          </a:p>
          <a:p>
            <a:endParaRPr lang="en-GB" b="0" dirty="0" smtClean="0"/>
          </a:p>
          <a:p>
            <a:r>
              <a:rPr lang="en-GB" b="0" dirty="0" smtClean="0"/>
              <a:t>Positive publication bias </a:t>
            </a:r>
          </a:p>
          <a:p>
            <a:endParaRPr lang="en-GB" b="0" dirty="0"/>
          </a:p>
          <a:p>
            <a:r>
              <a:rPr lang="en-GB" b="0" dirty="0" smtClean="0"/>
              <a:t>Lack of replication   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8199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7200" dirty="0" smtClean="0">
                <a:solidFill>
                  <a:schemeClr val="bg1"/>
                </a:solidFill>
              </a:rPr>
              <a:t>Why expect humans to have pheromones? </a:t>
            </a:r>
            <a:endParaRPr lang="en-US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8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1" y="-26985"/>
            <a:ext cx="7772400" cy="1008063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Outline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412180"/>
            <a:ext cx="8458200" cy="6337300"/>
          </a:xfrm>
        </p:spPr>
        <p:txBody>
          <a:bodyPr/>
          <a:lstStyle/>
          <a:p>
            <a:pPr marL="609411" indent="-609411">
              <a:buFontTx/>
              <a:buAutoNum type="arabicPeriod"/>
            </a:pPr>
            <a:r>
              <a:rPr lang="en-GB" sz="3600" b="0" dirty="0" smtClean="0">
                <a:solidFill>
                  <a:schemeClr val="tx1"/>
                </a:solidFill>
              </a:rPr>
              <a:t>Pheromones - what they are</a:t>
            </a:r>
          </a:p>
          <a:p>
            <a:pPr marL="609411" indent="-609411">
              <a:buFontTx/>
              <a:buAutoNum type="arabicPeriod"/>
            </a:pPr>
            <a:r>
              <a:rPr lang="en-GB" sz="3600" b="0" dirty="0" smtClean="0">
                <a:solidFill>
                  <a:schemeClr val="tx1"/>
                </a:solidFill>
              </a:rPr>
              <a:t>How a corporation hijacked the idea &amp; gave us 20 years of bad science</a:t>
            </a:r>
          </a:p>
          <a:p>
            <a:pPr marL="609411" indent="-609411">
              <a:buFontTx/>
              <a:buAutoNum type="arabicPeriod"/>
            </a:pPr>
            <a:r>
              <a:rPr lang="en-GB" sz="3600" b="0" dirty="0" smtClean="0">
                <a:solidFill>
                  <a:schemeClr val="tx1"/>
                </a:solidFill>
              </a:rPr>
              <a:t>A new beginning - start again</a:t>
            </a:r>
          </a:p>
        </p:txBody>
      </p:sp>
    </p:spTree>
    <p:extLst>
      <p:ext uri="{BB962C8B-B14F-4D97-AF65-F5344CB8AC3E}">
        <p14:creationId xmlns:p14="http://schemas.microsoft.com/office/powerpoint/2010/main" val="10363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685800" y="701824"/>
            <a:ext cx="7772400" cy="1143000"/>
          </a:xfrm>
        </p:spPr>
        <p:txBody>
          <a:bodyPr/>
          <a:lstStyle/>
          <a:p>
            <a:r>
              <a:rPr lang="en-GB" b="0" dirty="0"/>
              <a:t>Why expect </a:t>
            </a:r>
            <a:r>
              <a:rPr lang="en-GB" b="0" dirty="0" smtClean="0"/>
              <a:t>pheromones </a:t>
            </a:r>
            <a:r>
              <a:rPr lang="en-GB" b="0" dirty="0"/>
              <a:t>in humans?</a:t>
            </a:r>
            <a:br>
              <a:rPr lang="en-GB" b="0" dirty="0"/>
            </a:br>
            <a:endParaRPr lang="en-GB" dirty="0" smtClean="0"/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685800" y="1978496"/>
            <a:ext cx="8207375" cy="4114800"/>
          </a:xfrm>
        </p:spPr>
        <p:txBody>
          <a:bodyPr/>
          <a:lstStyle/>
          <a:p>
            <a:r>
              <a:rPr lang="en-GB" sz="3600" b="0" dirty="0"/>
              <a:t>B</a:t>
            </a:r>
            <a:r>
              <a:rPr lang="en-GB" sz="3600" b="0" dirty="0" smtClean="0"/>
              <a:t>ecause we’re mammals</a:t>
            </a:r>
            <a:endParaRPr lang="en-GB" sz="3600" b="0" dirty="0"/>
          </a:p>
          <a:p>
            <a:r>
              <a:rPr lang="en-GB" sz="3600" b="0" dirty="0"/>
              <a:t>O</a:t>
            </a:r>
            <a:r>
              <a:rPr lang="en-GB" sz="3600" b="0" dirty="0" smtClean="0"/>
              <a:t>ur smells change at puberty</a:t>
            </a:r>
          </a:p>
          <a:p>
            <a:r>
              <a:rPr lang="en-GB" sz="3600" b="0" dirty="0"/>
              <a:t>[</a:t>
            </a:r>
            <a:r>
              <a:rPr lang="en-GB" sz="3600" b="0" dirty="0" smtClean="0"/>
              <a:t>apocrine &amp; sebaceous glands,</a:t>
            </a:r>
            <a:br>
              <a:rPr lang="en-GB" sz="3600" b="0" dirty="0" smtClean="0"/>
            </a:br>
            <a:r>
              <a:rPr lang="en-GB" sz="3600" b="0" dirty="0" smtClean="0"/>
              <a:t>       axillary / pubic hair </a:t>
            </a:r>
            <a:r>
              <a:rPr lang="en-GB" sz="3600" b="0" dirty="0" err="1" smtClean="0"/>
              <a:t>etc</a:t>
            </a:r>
            <a:r>
              <a:rPr lang="en-GB" sz="3600" b="0" dirty="0" smtClean="0"/>
              <a:t>]</a:t>
            </a:r>
          </a:p>
          <a:p>
            <a:r>
              <a:rPr lang="en-GB" sz="3600" b="0" dirty="0" smtClean="0"/>
              <a:t>With any other mammal – we’d be looking for pheromones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56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68324" y="2276872"/>
            <a:ext cx="799306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4000" dirty="0">
                <a:solidFill>
                  <a:srgbClr val="000000"/>
                </a:solidFill>
              </a:rPr>
              <a:t>‘humans are not poor </a:t>
            </a:r>
            <a:r>
              <a:rPr lang="en-GB" sz="4000" dirty="0" err="1">
                <a:solidFill>
                  <a:srgbClr val="000000"/>
                </a:solidFill>
              </a:rPr>
              <a:t>smellers</a:t>
            </a:r>
            <a:r>
              <a:rPr lang="en-GB" sz="4000" dirty="0">
                <a:solidFill>
                  <a:srgbClr val="000000"/>
                </a:solidFill>
              </a:rPr>
              <a:t> … but rather are … perhaps even excellent … </a:t>
            </a:r>
            <a:r>
              <a:rPr lang="en-GB" sz="4000" dirty="0" err="1">
                <a:solidFill>
                  <a:srgbClr val="000000"/>
                </a:solidFill>
              </a:rPr>
              <a:t>smellers’</a:t>
            </a:r>
            <a:r>
              <a:rPr lang="en-GB" sz="4000" dirty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algn="r"/>
            <a:r>
              <a:rPr lang="en-GB" sz="3200" dirty="0">
                <a:solidFill>
                  <a:srgbClr val="000000"/>
                </a:solidFill>
              </a:rPr>
              <a:t>Shepherd (2004) </a:t>
            </a:r>
            <a:r>
              <a:rPr lang="en-GB" sz="3200" i="1" dirty="0" err="1">
                <a:solidFill>
                  <a:srgbClr val="000000"/>
                </a:solidFill>
              </a:rPr>
              <a:t>PLoS</a:t>
            </a:r>
            <a:r>
              <a:rPr lang="en-GB" sz="3200" i="1" dirty="0">
                <a:solidFill>
                  <a:srgbClr val="000000"/>
                </a:solidFill>
              </a:rPr>
              <a:t> </a:t>
            </a:r>
            <a:r>
              <a:rPr lang="en-GB" sz="3200" i="1" dirty="0" err="1">
                <a:solidFill>
                  <a:srgbClr val="000000"/>
                </a:solidFill>
              </a:rPr>
              <a:t>Biol</a:t>
            </a:r>
            <a:r>
              <a:rPr lang="en-GB" sz="3200" dirty="0">
                <a:solidFill>
                  <a:srgbClr val="000000"/>
                </a:solidFill>
              </a:rPr>
              <a:t> 2: 572-575</a:t>
            </a:r>
          </a:p>
          <a:p>
            <a:pPr algn="l"/>
            <a:endParaRPr lang="en-GB" sz="4000" dirty="0">
              <a:solidFill>
                <a:srgbClr val="000000"/>
              </a:solidFill>
            </a:endParaRPr>
          </a:p>
          <a:p>
            <a:pPr algn="l"/>
            <a:endParaRPr lang="en-GB" sz="4000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529" y="404664"/>
            <a:ext cx="844743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2pPr>
            <a:lvl3pPr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3pPr>
            <a:lvl4pPr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4pPr>
            <a:lvl5pPr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5pPr>
            <a:lvl6pPr marL="457059"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6pPr>
            <a:lvl7pPr marL="914116"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7pPr>
            <a:lvl8pPr marL="1371174"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8pPr>
            <a:lvl9pPr marL="1828231" algn="l" rtl="0" eaLnBrk="0" fontAlgn="base" hangingPunct="0">
              <a:spcBef>
                <a:spcPts val="1200"/>
              </a:spcBef>
              <a:spcAft>
                <a:spcPts val="300"/>
              </a:spcAft>
              <a:defRPr sz="44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GB" sz="4000" kern="0" dirty="0" smtClean="0"/>
              <a:t>Our sense of smell is good enough</a:t>
            </a:r>
            <a:endParaRPr lang="en-GB" sz="4000" kern="0" dirty="0"/>
          </a:p>
        </p:txBody>
      </p:sp>
    </p:spTree>
    <p:extLst>
      <p:ext uri="{BB962C8B-B14F-4D97-AF65-F5344CB8AC3E}">
        <p14:creationId xmlns:p14="http://schemas.microsoft.com/office/powerpoint/2010/main" val="16939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8447430" cy="1143000"/>
          </a:xfrm>
        </p:spPr>
        <p:txBody>
          <a:bodyPr/>
          <a:lstStyle/>
          <a:p>
            <a:r>
              <a:rPr lang="en-GB" sz="4000" dirty="0" smtClean="0"/>
              <a:t>Mammals do have pheromones</a:t>
            </a:r>
            <a:br>
              <a:rPr lang="en-GB" sz="4000" dirty="0" smtClean="0"/>
            </a:br>
            <a:r>
              <a:rPr lang="en-GB" sz="1800" dirty="0" smtClean="0"/>
              <a:t>(small and large molecules) </a:t>
            </a:r>
            <a:endParaRPr lang="en-GB" sz="4000" dirty="0"/>
          </a:p>
        </p:txBody>
      </p:sp>
      <p:pic>
        <p:nvPicPr>
          <p:cNvPr id="4" name="Content Placeholder 3" descr="tw-1.11-molecules from keller et al 2010 Vitamins &amp; Hormones-chapter.ti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6" y="1600200"/>
            <a:ext cx="6093276" cy="4525963"/>
          </a:xfrm>
        </p:spPr>
      </p:pic>
      <p:sp>
        <p:nvSpPr>
          <p:cNvPr id="5" name="Rectangle 4"/>
          <p:cNvSpPr/>
          <p:nvPr/>
        </p:nvSpPr>
        <p:spPr>
          <a:xfrm>
            <a:off x="1043608" y="3429000"/>
            <a:ext cx="7776864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7683" y="1916832"/>
            <a:ext cx="6303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Pig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743" y="1916832"/>
            <a:ext cx="1075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Rabbit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624" y="350100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399383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Mouse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764" y="3789040"/>
            <a:ext cx="206819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Plus peptide </a:t>
            </a:r>
            <a:b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pheromones: </a:t>
            </a:r>
            <a:b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</a:rPr>
              <a:t>ESP1, Darcin</a:t>
            </a:r>
          </a:p>
        </p:txBody>
      </p:sp>
      <p:pic>
        <p:nvPicPr>
          <p:cNvPr id="14" name="Picture 4" descr="mup structure-beynon&amp;hurs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001346"/>
            <a:ext cx="1152128" cy="134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80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GB" smtClean="0"/>
              <a:t>Rabbit pups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685800" y="1500188"/>
            <a:ext cx="7772400" cy="2214562"/>
          </a:xfrm>
        </p:spPr>
        <p:txBody>
          <a:bodyPr/>
          <a:lstStyle/>
          <a:p>
            <a:r>
              <a:rPr lang="en-GB" dirty="0" smtClean="0"/>
              <a:t>respond to </a:t>
            </a:r>
            <a:r>
              <a:rPr lang="en-GB" dirty="0" smtClean="0">
                <a:solidFill>
                  <a:srgbClr val="FF0000"/>
                </a:solidFill>
              </a:rPr>
              <a:t>mammary pheromone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- same for every rabbit mother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7188" y="2924944"/>
            <a:ext cx="8715375" cy="2714659"/>
            <a:chOff x="357158" y="3929066"/>
            <a:chExt cx="8715416" cy="2715104"/>
          </a:xfrm>
        </p:grpSpPr>
        <p:pic>
          <p:nvPicPr>
            <p:cNvPr id="17306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952" t="291" b="68370"/>
            <a:stretch>
              <a:fillRect/>
            </a:stretch>
          </p:blipFill>
          <p:spPr bwMode="auto">
            <a:xfrm>
              <a:off x="3428992" y="3929066"/>
              <a:ext cx="5643582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3064" name="TextBox 7"/>
            <p:cNvSpPr txBox="1">
              <a:spLocks noChangeArrowheads="1"/>
            </p:cNvSpPr>
            <p:nvPr/>
          </p:nvSpPr>
          <p:spPr bwMode="auto">
            <a:xfrm>
              <a:off x="357158" y="6305563"/>
              <a:ext cx="4572024" cy="338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>
                  <a:solidFill>
                    <a:srgbClr val="000000"/>
                  </a:solidFill>
                </a:rPr>
                <a:t>Schaal </a:t>
              </a:r>
              <a:r>
                <a:rPr lang="en-GB" i="1">
                  <a:solidFill>
                    <a:srgbClr val="000000"/>
                  </a:solidFill>
                </a:rPr>
                <a:t>et al </a:t>
              </a:r>
              <a:r>
                <a:rPr lang="en-GB">
                  <a:solidFill>
                    <a:srgbClr val="000000"/>
                  </a:solidFill>
                </a:rPr>
                <a:t>(2003) </a:t>
              </a:r>
              <a:r>
                <a:rPr lang="en-GB" i="1">
                  <a:solidFill>
                    <a:srgbClr val="000000"/>
                  </a:solidFill>
                </a:rPr>
                <a:t>Nature </a:t>
              </a:r>
              <a:r>
                <a:rPr lang="en-GB">
                  <a:solidFill>
                    <a:srgbClr val="000000"/>
                  </a:solidFill>
                </a:rPr>
                <a:t>424:</a:t>
              </a:r>
              <a:r>
                <a:rPr lang="en-GB" b="1">
                  <a:solidFill>
                    <a:srgbClr val="000000"/>
                  </a:solidFill>
                </a:rPr>
                <a:t> </a:t>
              </a:r>
              <a:r>
                <a:rPr lang="en-GB">
                  <a:solidFill>
                    <a:srgbClr val="000000"/>
                  </a:solidFill>
                </a:rPr>
                <a:t>68-72</a:t>
              </a:r>
              <a:endParaRPr lang="en-GB" i="1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89011"/>
            <a:ext cx="2376264" cy="14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919734"/>
      </p:ext>
    </p:extLst>
  </p:cSld>
  <p:clrMapOvr>
    <a:masterClrMapping/>
  </p:clrMapOvr>
  <p:transition advTm="3053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7200" dirty="0" smtClean="0">
                <a:solidFill>
                  <a:schemeClr val="bg1"/>
                </a:solidFill>
              </a:rPr>
              <a:t>Time for a fresh start – with real science</a:t>
            </a:r>
            <a:endParaRPr lang="en-US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2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start on human pheromones: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Where to look?</a:t>
            </a:r>
          </a:p>
          <a:p>
            <a:r>
              <a:rPr lang="en-GB" sz="4400" dirty="0" smtClean="0"/>
              <a:t>How to look?  </a:t>
            </a:r>
          </a:p>
          <a:p>
            <a:r>
              <a:rPr lang="en-GB" sz="4400" dirty="0" smtClean="0"/>
              <a:t>How to test?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3968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ts val="1200"/>
              </a:spcBef>
              <a:spcAft>
                <a:spcPts val="300"/>
              </a:spcAft>
              <a:defRPr/>
            </a:pPr>
            <a:r>
              <a:rPr lang="en-GB" sz="4400" b="1" kern="0" smtClean="0">
                <a:solidFill>
                  <a:srgbClr val="000000"/>
                </a:solidFill>
                <a:latin typeface="Arial"/>
              </a:rPr>
              <a:t>Which areas are possible smell sources?</a:t>
            </a:r>
            <a:endParaRPr lang="en-GB" sz="4400" b="1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6988"/>
            <a:ext cx="7772400" cy="10080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Summary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01"/>
            <a:ext cx="9265136" cy="694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 rot="-5400000">
            <a:off x="7495951" y="5817830"/>
            <a:ext cx="2928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800" dirty="0" smtClean="0">
                <a:solidFill>
                  <a:srgbClr val="FFFFFF"/>
                </a:solidFill>
              </a:rPr>
              <a:t>   </a:t>
            </a:r>
            <a:r>
              <a:rPr lang="en-GB" altLang="en-US" sz="1000" dirty="0" smtClean="0">
                <a:solidFill>
                  <a:srgbClr val="FFFFFF"/>
                </a:solidFill>
              </a:rPr>
              <a:t>photo: D </a:t>
            </a:r>
            <a:r>
              <a:rPr lang="en-GB" altLang="en-US" sz="1000" dirty="0" err="1" smtClean="0">
                <a:solidFill>
                  <a:srgbClr val="FFFFFF"/>
                </a:solidFill>
              </a:rPr>
              <a:t>Shankbone</a:t>
            </a:r>
            <a:endParaRPr lang="en-GB" altLang="en-US" sz="1000" dirty="0" smtClean="0">
              <a:solidFill>
                <a:srgbClr val="FFFFFF"/>
              </a:solidFill>
            </a:endParaRPr>
          </a:p>
          <a:p>
            <a:pPr eaLnBrk="1" hangingPunct="1"/>
            <a:endParaRPr lang="en-GB" altLang="en-US" sz="1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obsession with armpits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Not without foundation – characteristic scent glands of great apes (</a:t>
            </a:r>
            <a:r>
              <a:rPr lang="en-US" i="1" smtClean="0"/>
              <a:t>Pan</a:t>
            </a:r>
            <a:r>
              <a:rPr lang="en-US" smtClean="0"/>
              <a:t>, </a:t>
            </a:r>
            <a:r>
              <a:rPr lang="en-US" i="1" smtClean="0"/>
              <a:t>Gorilla</a:t>
            </a:r>
            <a:r>
              <a:rPr lang="en-US" smtClean="0"/>
              <a:t>, </a:t>
            </a:r>
            <a:r>
              <a:rPr lang="en-US" i="1" smtClean="0"/>
              <a:t>Homo</a:t>
            </a:r>
            <a:r>
              <a:rPr lang="en-US" smtClean="0"/>
              <a:t>)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60032" y="3717032"/>
            <a:ext cx="3784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>
                <a:solidFill>
                  <a:srgbClr val="000000"/>
                </a:solidFill>
              </a:rPr>
              <a:t>Stoddart (1994) </a:t>
            </a:r>
            <a:r>
              <a:rPr lang="en-GB" i="1">
                <a:solidFill>
                  <a:srgbClr val="000000"/>
                </a:solidFill>
              </a:rPr>
              <a:t>The scented ape</a:t>
            </a:r>
            <a:r>
              <a:rPr lang="en-GB">
                <a:solidFill>
                  <a:srgbClr val="000000"/>
                </a:solidFill>
              </a:rPr>
              <a:t>. CUP</a:t>
            </a:r>
          </a:p>
          <a:p>
            <a:pPr algn="l"/>
            <a:r>
              <a:rPr lang="en-GB">
                <a:solidFill>
                  <a:srgbClr val="000000"/>
                </a:solidFill>
              </a:rPr>
              <a:t>Dixson (2012) </a:t>
            </a:r>
            <a:r>
              <a:rPr lang="en-GB" i="1">
                <a:solidFill>
                  <a:srgbClr val="000000"/>
                </a:solidFill>
              </a:rPr>
              <a:t>Primate sexuality. </a:t>
            </a:r>
            <a:r>
              <a:rPr lang="en-GB">
                <a:solidFill>
                  <a:srgbClr val="000000"/>
                </a:solidFill>
              </a:rPr>
              <a:t>OUP.</a:t>
            </a:r>
          </a:p>
        </p:txBody>
      </p:sp>
    </p:spTree>
    <p:extLst>
      <p:ext uri="{BB962C8B-B14F-4D97-AF65-F5344CB8AC3E}">
        <p14:creationId xmlns:p14="http://schemas.microsoft.com/office/powerpoint/2010/main" val="310413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Where do armpit smells come from?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0" dirty="0" smtClean="0"/>
              <a:t>Odourless precursors secreted in armpit</a:t>
            </a:r>
          </a:p>
          <a:p>
            <a:r>
              <a:rPr lang="en-GB" sz="3600" b="0" dirty="0" smtClean="0"/>
              <a:t>Bacteria specifically break them down into the odours we know</a:t>
            </a:r>
            <a:endParaRPr lang="en-GB" sz="3600" b="0" dirty="0"/>
          </a:p>
        </p:txBody>
      </p:sp>
    </p:spTree>
    <p:extLst>
      <p:ext uri="{BB962C8B-B14F-4D97-AF65-F5344CB8AC3E}">
        <p14:creationId xmlns:p14="http://schemas.microsoft.com/office/powerpoint/2010/main" val="199050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7200" b="0" dirty="0" smtClean="0">
                <a:solidFill>
                  <a:schemeClr val="bg1"/>
                </a:solidFill>
              </a:rPr>
              <a:t>What </a:t>
            </a:r>
            <a:r>
              <a:rPr lang="en-GB" sz="7200" b="0" u="sng" dirty="0" smtClean="0">
                <a:solidFill>
                  <a:schemeClr val="bg1"/>
                </a:solidFill>
              </a:rPr>
              <a:t>is</a:t>
            </a:r>
            <a:r>
              <a:rPr lang="en-GB" sz="7200" b="0" dirty="0" smtClean="0">
                <a:solidFill>
                  <a:schemeClr val="bg1"/>
                </a:solidFill>
              </a:rPr>
              <a:t> a pheromone? </a:t>
            </a:r>
            <a:endParaRPr lang="en-US" sz="72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5880"/>
            <a:ext cx="7772400" cy="1143000"/>
          </a:xfrm>
        </p:spPr>
        <p:txBody>
          <a:bodyPr/>
          <a:lstStyle/>
          <a:p>
            <a:r>
              <a:rPr lang="en-GB" b="0" dirty="0" smtClean="0"/>
              <a:t>But 20% of world’s population secrete almost none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46648"/>
            <a:ext cx="8278688" cy="4114800"/>
          </a:xfrm>
        </p:spPr>
        <p:txBody>
          <a:bodyPr/>
          <a:lstStyle/>
          <a:p>
            <a:pPr marL="0" indent="0">
              <a:buNone/>
            </a:pPr>
            <a:r>
              <a:rPr lang="en-GB" b="0" dirty="0" smtClean="0"/>
              <a:t> China and NE Asia, 97% of people have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</a:t>
            </a:r>
            <a:r>
              <a:rPr lang="en-GB" b="0" dirty="0" smtClean="0"/>
              <a:t>AA for gene </a:t>
            </a:r>
            <a:r>
              <a:rPr lang="en-GB" b="0" i="1" dirty="0" smtClean="0"/>
              <a:t>ABCC11</a:t>
            </a:r>
            <a:r>
              <a:rPr lang="en-GB" b="0" dirty="0"/>
              <a:t>: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sz="1720" b="0" dirty="0" smtClean="0"/>
              <a:t>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    ~ no smell in armpits &amp; dry white earwax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>      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759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areas are possible smell sources?</a:t>
            </a: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971600" y="3573016"/>
            <a:ext cx="3286125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l"/>
            <a:r>
              <a:rPr lang="en-GB" sz="3200" b="1" dirty="0">
                <a:solidFill>
                  <a:srgbClr val="000000"/>
                </a:solidFill>
              </a:rPr>
              <a:t>Observe!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Every guest is required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to wash thoroughly 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without a swimsuit before entering the pools. </a:t>
            </a:r>
          </a:p>
          <a:p>
            <a:pPr algn="l"/>
            <a:r>
              <a:rPr lang="en-GB" sz="2000" dirty="0">
                <a:solidFill>
                  <a:srgbClr val="000000"/>
                </a:solidFill>
              </a:rPr>
              <a:t>   Thank you.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25607" name="Straight Arrow Connector 6"/>
          <p:cNvCxnSpPr>
            <a:cxnSpLocks noChangeShapeType="1"/>
          </p:cNvCxnSpPr>
          <p:nvPr/>
        </p:nvCxnSpPr>
        <p:spPr bwMode="auto">
          <a:xfrm flipV="1">
            <a:off x="4283968" y="2894014"/>
            <a:ext cx="1431032" cy="679002"/>
          </a:xfrm>
          <a:prstGeom prst="straightConnector1">
            <a:avLst/>
          </a:prstGeom>
          <a:noFill/>
          <a:ln w="69850" algn="ctr">
            <a:solidFill>
              <a:srgbClr val="CC00FF"/>
            </a:solidFill>
            <a:round/>
            <a:headEnd/>
            <a:tailEnd type="triangle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2143125"/>
            <a:ext cx="3932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l"/>
            <a:r>
              <a:rPr lang="en-GB" sz="2000" b="1">
                <a:solidFill>
                  <a:srgbClr val="000000"/>
                </a:solidFill>
              </a:rPr>
              <a:t>Reykjavík Swimming Pools: </a:t>
            </a:r>
            <a:br>
              <a:rPr lang="en-GB" sz="2000" b="1">
                <a:solidFill>
                  <a:srgbClr val="000000"/>
                </a:solidFill>
              </a:rPr>
            </a:br>
            <a:r>
              <a:rPr lang="en-GB" sz="2000" b="1">
                <a:solidFill>
                  <a:srgbClr val="000000"/>
                </a:solidFill>
              </a:rPr>
              <a:t>The Naked Truth</a:t>
            </a:r>
            <a:endParaRPr lang="en-GB" sz="200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15000" y="1616075"/>
            <a:ext cx="3429000" cy="5094288"/>
            <a:chOff x="5715005" y="1616075"/>
            <a:chExt cx="3428995" cy="5093566"/>
          </a:xfrm>
        </p:grpSpPr>
        <p:pic>
          <p:nvPicPr>
            <p:cNvPr id="1085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5" y="1616075"/>
              <a:ext cx="3190870" cy="4811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08552" name="TextBox 8"/>
            <p:cNvSpPr txBox="1">
              <a:spLocks noChangeArrowheads="1"/>
            </p:cNvSpPr>
            <p:nvPr/>
          </p:nvSpPr>
          <p:spPr bwMode="auto">
            <a:xfrm>
              <a:off x="6929454" y="6478809"/>
              <a:ext cx="221454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 sz="900">
                  <a:solidFill>
                    <a:srgbClr val="000000"/>
                  </a:solidFill>
                </a:rPr>
                <a:t>blog.icelandexpress.com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0318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your sample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Sort out the molecules </a:t>
            </a:r>
            <a:br>
              <a:rPr lang="en-GB" b="0" dirty="0" smtClean="0"/>
            </a:br>
            <a:r>
              <a:rPr lang="en-GB" b="0" dirty="0" smtClean="0"/>
              <a:t>(separate them and identify)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5730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Content Placeholder 6" descr="chromatography-cropped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t="12088"/>
          <a:stretch>
            <a:fillRect/>
          </a:stretch>
        </p:blipFill>
        <p:spPr>
          <a:xfrm>
            <a:off x="4572000" y="1143000"/>
            <a:ext cx="481013" cy="5715000"/>
          </a:xfrm>
        </p:spPr>
      </p:pic>
      <p:sp>
        <p:nvSpPr>
          <p:cNvPr id="109571" name="Title 1"/>
          <p:cNvSpPr>
            <a:spLocks noGrp="1"/>
          </p:cNvSpPr>
          <p:nvPr>
            <p:ph type="title"/>
          </p:nvPr>
        </p:nvSpPr>
        <p:spPr>
          <a:xfrm>
            <a:off x="571500" y="71438"/>
            <a:ext cx="7772400" cy="1143000"/>
          </a:xfrm>
        </p:spPr>
        <p:txBody>
          <a:bodyPr/>
          <a:lstStyle/>
          <a:p>
            <a:r>
              <a:rPr lang="en-GB" smtClean="0"/>
              <a:t>Chromatography</a:t>
            </a:r>
          </a:p>
        </p:txBody>
      </p:sp>
      <p:sp>
        <p:nvSpPr>
          <p:cNvPr id="109572" name="TextBox 7"/>
          <p:cNvSpPr txBox="1">
            <a:spLocks noChangeArrowheads="1"/>
          </p:cNvSpPr>
          <p:nvPr/>
        </p:nvSpPr>
        <p:spPr bwMode="auto">
          <a:xfrm>
            <a:off x="357188" y="5532438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0000"/>
                </a:solidFill>
              </a:rPr>
              <a:t>Spot of black ink </a:t>
            </a:r>
          </a:p>
        </p:txBody>
      </p:sp>
      <p:sp>
        <p:nvSpPr>
          <p:cNvPr id="147463" name="TextBox 10"/>
          <p:cNvSpPr txBox="1">
            <a:spLocks noChangeArrowheads="1"/>
          </p:cNvSpPr>
          <p:nvPr/>
        </p:nvSpPr>
        <p:spPr bwMode="auto">
          <a:xfrm>
            <a:off x="5572125" y="2786063"/>
            <a:ext cx="3071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000000"/>
                </a:solidFill>
              </a:rPr>
              <a:t>Separated into the dyes that  made up the black ink</a:t>
            </a:r>
          </a:p>
        </p:txBody>
      </p:sp>
      <p:sp>
        <p:nvSpPr>
          <p:cNvPr id="147464" name="TextBox 7"/>
          <p:cNvSpPr txBox="1">
            <a:spLocks noChangeArrowheads="1"/>
          </p:cNvSpPr>
          <p:nvPr/>
        </p:nvSpPr>
        <p:spPr bwMode="auto">
          <a:xfrm>
            <a:off x="7215188" y="6429375"/>
            <a:ext cx="2071687" cy="2619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050">
                <a:solidFill>
                  <a:srgbClr val="000000"/>
                </a:solidFill>
                <a:latin typeface="Arial" pitchFamily="34" charset="0"/>
              </a:rPr>
              <a:t>Photo: </a:t>
            </a:r>
            <a:r>
              <a:rPr lang="en-GB" sz="1050" err="1">
                <a:solidFill>
                  <a:srgbClr val="000000"/>
                </a:solidFill>
                <a:latin typeface="Arial" pitchFamily="34" charset="0"/>
              </a:rPr>
              <a:t>Snowyowls</a:t>
            </a:r>
            <a:endParaRPr lang="en-GB" sz="105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575" name="Rectangle 10"/>
          <p:cNvSpPr>
            <a:spLocks noChangeArrowheads="1"/>
          </p:cNvSpPr>
          <p:nvPr/>
        </p:nvSpPr>
        <p:spPr bwMode="auto">
          <a:xfrm>
            <a:off x="3929063" y="1143000"/>
            <a:ext cx="500062" cy="5715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9576" name="TextBox 12"/>
          <p:cNvSpPr txBox="1">
            <a:spLocks noChangeArrowheads="1"/>
          </p:cNvSpPr>
          <p:nvPr/>
        </p:nvSpPr>
        <p:spPr bwMode="auto">
          <a:xfrm>
            <a:off x="3938588" y="5505450"/>
            <a:ext cx="500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000000"/>
                </a:solidFill>
                <a:cs typeface="Arial" charset="0"/>
              </a:rPr>
              <a:t>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9577" name="TextBox 13"/>
          <p:cNvSpPr txBox="1">
            <a:spLocks noChangeArrowheads="1"/>
          </p:cNvSpPr>
          <p:nvPr/>
        </p:nvSpPr>
        <p:spPr bwMode="auto">
          <a:xfrm>
            <a:off x="2786063" y="1357313"/>
            <a:ext cx="10715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before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83188" y="1357313"/>
            <a:ext cx="8699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after</a:t>
            </a:r>
          </a:p>
        </p:txBody>
      </p:sp>
      <p:cxnSp>
        <p:nvCxnSpPr>
          <p:cNvPr id="109579" name="Straight Arrow Connector 9"/>
          <p:cNvCxnSpPr>
            <a:cxnSpLocks noChangeShapeType="1"/>
          </p:cNvCxnSpPr>
          <p:nvPr/>
        </p:nvCxnSpPr>
        <p:spPr bwMode="auto">
          <a:xfrm>
            <a:off x="3500438" y="5843588"/>
            <a:ext cx="500062" cy="1428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7751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3" grpId="0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22"/>
          <p:cNvSpPr txBox="1">
            <a:spLocks noChangeArrowheads="1"/>
          </p:cNvSpPr>
          <p:nvPr/>
        </p:nvSpPr>
        <p:spPr bwMode="auto">
          <a:xfrm>
            <a:off x="3714750" y="1714500"/>
            <a:ext cx="214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595" name="Title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572500" cy="1143000"/>
          </a:xfrm>
        </p:spPr>
        <p:txBody>
          <a:bodyPr/>
          <a:lstStyle/>
          <a:p>
            <a:r>
              <a:rPr lang="en-GB" sz="4000" smtClean="0"/>
              <a:t>gas liquid chromatography (GLC)</a:t>
            </a:r>
          </a:p>
        </p:txBody>
      </p:sp>
      <p:sp>
        <p:nvSpPr>
          <p:cNvPr id="11059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2000250"/>
            <a:ext cx="8353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Box 6"/>
          <p:cNvSpPr txBox="1">
            <a:spLocks noChangeArrowheads="1"/>
          </p:cNvSpPr>
          <p:nvPr/>
        </p:nvSpPr>
        <p:spPr bwMode="auto">
          <a:xfrm>
            <a:off x="7358063" y="342900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0000"/>
                </a:solidFill>
              </a:rPr>
              <a:t>Time </a:t>
            </a:r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6786563" y="4000500"/>
            <a:ext cx="2143125" cy="5000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110601" name="Straight Arrow Connector 9"/>
          <p:cNvCxnSpPr>
            <a:cxnSpLocks noChangeShapeType="1"/>
            <a:endCxn id="110599" idx="3"/>
          </p:cNvCxnSpPr>
          <p:nvPr/>
        </p:nvCxnSpPr>
        <p:spPr bwMode="auto">
          <a:xfrm>
            <a:off x="8286750" y="3643313"/>
            <a:ext cx="571500" cy="158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10602" name="Straight Arrow Connector 13"/>
          <p:cNvCxnSpPr>
            <a:cxnSpLocks noChangeShapeType="1"/>
          </p:cNvCxnSpPr>
          <p:nvPr/>
        </p:nvCxnSpPr>
        <p:spPr bwMode="auto">
          <a:xfrm>
            <a:off x="8194675" y="3694113"/>
            <a:ext cx="571500" cy="158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0603" name="Parallelogram 16"/>
          <p:cNvSpPr>
            <a:spLocks noChangeArrowheads="1"/>
          </p:cNvSpPr>
          <p:nvPr/>
        </p:nvSpPr>
        <p:spPr bwMode="auto">
          <a:xfrm>
            <a:off x="3355975" y="1500188"/>
            <a:ext cx="1216025" cy="914400"/>
          </a:xfrm>
          <a:prstGeom prst="parallelogram">
            <a:avLst>
              <a:gd name="adj" fmla="val 2499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0604" name="Rectangle 10"/>
          <p:cNvSpPr>
            <a:spLocks noChangeArrowheads="1"/>
          </p:cNvSpPr>
          <p:nvPr/>
        </p:nvSpPr>
        <p:spPr bwMode="auto">
          <a:xfrm>
            <a:off x="357188" y="2857500"/>
            <a:ext cx="2071687" cy="9286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0605" name="TextBox 11"/>
          <p:cNvSpPr txBox="1">
            <a:spLocks noChangeArrowheads="1"/>
          </p:cNvSpPr>
          <p:nvPr/>
        </p:nvSpPr>
        <p:spPr bwMode="auto">
          <a:xfrm>
            <a:off x="6715125" y="5286375"/>
            <a:ext cx="142875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110606" name="TextBox 13"/>
          <p:cNvSpPr txBox="1">
            <a:spLocks noChangeArrowheads="1"/>
          </p:cNvSpPr>
          <p:nvPr/>
        </p:nvSpPr>
        <p:spPr bwMode="auto">
          <a:xfrm>
            <a:off x="4357688" y="4857750"/>
            <a:ext cx="13573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0000"/>
                </a:solidFill>
              </a:rPr>
              <a:t>Column</a:t>
            </a:r>
            <a:endParaRPr lang="en-GB" sz="2800">
              <a:solidFill>
                <a:srgbClr val="000000"/>
              </a:solidFill>
            </a:endParaRPr>
          </a:p>
        </p:txBody>
      </p:sp>
      <p:sp>
        <p:nvSpPr>
          <p:cNvPr id="110607" name="Rectangle 14"/>
          <p:cNvSpPr>
            <a:spLocks noChangeArrowheads="1"/>
          </p:cNvSpPr>
          <p:nvPr/>
        </p:nvSpPr>
        <p:spPr bwMode="auto">
          <a:xfrm>
            <a:off x="4286250" y="1857375"/>
            <a:ext cx="1571625" cy="1143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0608" name="TextBox 15"/>
          <p:cNvSpPr txBox="1">
            <a:spLocks noChangeArrowheads="1"/>
          </p:cNvSpPr>
          <p:nvPr/>
        </p:nvSpPr>
        <p:spPr bwMode="auto">
          <a:xfrm>
            <a:off x="3857625" y="6286500"/>
            <a:ext cx="21431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0000"/>
                </a:solidFill>
              </a:rPr>
              <a:t>Column oven</a:t>
            </a:r>
          </a:p>
        </p:txBody>
      </p:sp>
      <p:sp>
        <p:nvSpPr>
          <p:cNvPr id="110609" name="TextBox 16"/>
          <p:cNvSpPr txBox="1">
            <a:spLocks noChangeArrowheads="1"/>
          </p:cNvSpPr>
          <p:nvPr/>
        </p:nvSpPr>
        <p:spPr bwMode="auto">
          <a:xfrm>
            <a:off x="357188" y="6286500"/>
            <a:ext cx="207168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0000"/>
                </a:solidFill>
              </a:rPr>
              <a:t>Carrier gas</a:t>
            </a:r>
          </a:p>
        </p:txBody>
      </p:sp>
      <p:sp>
        <p:nvSpPr>
          <p:cNvPr id="110610" name="TextBox 17"/>
          <p:cNvSpPr txBox="1">
            <a:spLocks noChangeArrowheads="1"/>
          </p:cNvSpPr>
          <p:nvPr/>
        </p:nvSpPr>
        <p:spPr bwMode="auto">
          <a:xfrm>
            <a:off x="1428750" y="1643063"/>
            <a:ext cx="2143125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4000">
                <a:solidFill>
                  <a:srgbClr val="000000"/>
                </a:solidFill>
              </a:rPr>
              <a:t>Sample</a:t>
            </a:r>
          </a:p>
          <a:p>
            <a:pPr algn="l"/>
            <a:r>
              <a:rPr lang="en-GB" sz="2000">
                <a:solidFill>
                  <a:srgbClr val="000000"/>
                </a:solidFill>
              </a:rPr>
              <a:t>   Mix of </a:t>
            </a:r>
            <a:r>
              <a:rPr lang="en-GB" sz="2000">
                <a:solidFill>
                  <a:srgbClr val="008000"/>
                </a:solidFill>
              </a:rPr>
              <a:t>1</a:t>
            </a:r>
            <a:r>
              <a:rPr lang="en-GB" sz="2000">
                <a:solidFill>
                  <a:srgbClr val="000000"/>
                </a:solidFill>
              </a:rPr>
              <a:t> &amp; </a:t>
            </a:r>
            <a:r>
              <a:rPr lang="en-GB" sz="200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11" name="Down Arrow 21"/>
          <p:cNvSpPr>
            <a:spLocks noChangeArrowheads="1"/>
          </p:cNvSpPr>
          <p:nvPr/>
        </p:nvSpPr>
        <p:spPr bwMode="auto">
          <a:xfrm>
            <a:off x="3551238" y="1571625"/>
            <a:ext cx="642937" cy="1428750"/>
          </a:xfrm>
          <a:prstGeom prst="down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0612" name="TextBox 23"/>
          <p:cNvSpPr txBox="1">
            <a:spLocks noChangeArrowheads="1"/>
          </p:cNvSpPr>
          <p:nvPr/>
        </p:nvSpPr>
        <p:spPr bwMode="auto">
          <a:xfrm>
            <a:off x="3786188" y="2071688"/>
            <a:ext cx="142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13" name="TextBox 24"/>
          <p:cNvSpPr txBox="1">
            <a:spLocks noChangeArrowheads="1"/>
          </p:cNvSpPr>
          <p:nvPr/>
        </p:nvSpPr>
        <p:spPr bwMode="auto">
          <a:xfrm>
            <a:off x="3786188" y="2571750"/>
            <a:ext cx="142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14" name="TextBox 25"/>
          <p:cNvSpPr txBox="1">
            <a:spLocks noChangeArrowheads="1"/>
          </p:cNvSpPr>
          <p:nvPr/>
        </p:nvSpPr>
        <p:spPr bwMode="auto">
          <a:xfrm>
            <a:off x="3786188" y="1866900"/>
            <a:ext cx="15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15" name="TextBox 26"/>
          <p:cNvSpPr txBox="1">
            <a:spLocks noChangeArrowheads="1"/>
          </p:cNvSpPr>
          <p:nvPr/>
        </p:nvSpPr>
        <p:spPr bwMode="auto">
          <a:xfrm>
            <a:off x="3683000" y="1543050"/>
            <a:ext cx="152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16" name="TextBox 27"/>
          <p:cNvSpPr txBox="1">
            <a:spLocks noChangeArrowheads="1"/>
          </p:cNvSpPr>
          <p:nvPr/>
        </p:nvSpPr>
        <p:spPr bwMode="auto">
          <a:xfrm>
            <a:off x="3714750" y="2286000"/>
            <a:ext cx="15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17" name="TextBox 28"/>
          <p:cNvSpPr txBox="1">
            <a:spLocks noChangeArrowheads="1"/>
          </p:cNvSpPr>
          <p:nvPr/>
        </p:nvSpPr>
        <p:spPr bwMode="auto">
          <a:xfrm>
            <a:off x="3705225" y="2643188"/>
            <a:ext cx="152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18" name="TextBox 32"/>
          <p:cNvSpPr txBox="1">
            <a:spLocks noChangeArrowheads="1"/>
          </p:cNvSpPr>
          <p:nvPr/>
        </p:nvSpPr>
        <p:spPr bwMode="auto">
          <a:xfrm>
            <a:off x="3643313" y="2447925"/>
            <a:ext cx="142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19" name="TextBox 33"/>
          <p:cNvSpPr txBox="1">
            <a:spLocks noChangeArrowheads="1"/>
          </p:cNvSpPr>
          <p:nvPr/>
        </p:nvSpPr>
        <p:spPr bwMode="auto">
          <a:xfrm>
            <a:off x="3786188" y="1590675"/>
            <a:ext cx="142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20" name="TextBox 34"/>
          <p:cNvSpPr txBox="1">
            <a:spLocks noChangeArrowheads="1"/>
          </p:cNvSpPr>
          <p:nvPr/>
        </p:nvSpPr>
        <p:spPr bwMode="auto">
          <a:xfrm>
            <a:off x="3643313" y="1785938"/>
            <a:ext cx="142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21" name="TextBox 35"/>
          <p:cNvSpPr txBox="1">
            <a:spLocks noChangeArrowheads="1"/>
          </p:cNvSpPr>
          <p:nvPr/>
        </p:nvSpPr>
        <p:spPr bwMode="auto">
          <a:xfrm>
            <a:off x="7772400" y="2263775"/>
            <a:ext cx="14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10622" name="TextBox 38"/>
          <p:cNvSpPr txBox="1">
            <a:spLocks noChangeArrowheads="1"/>
          </p:cNvSpPr>
          <p:nvPr/>
        </p:nvSpPr>
        <p:spPr bwMode="auto">
          <a:xfrm>
            <a:off x="8199438" y="2286000"/>
            <a:ext cx="15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0623" name="Rectangle 39"/>
          <p:cNvSpPr>
            <a:spLocks noChangeArrowheads="1"/>
          </p:cNvSpPr>
          <p:nvPr/>
        </p:nvSpPr>
        <p:spPr bwMode="auto">
          <a:xfrm>
            <a:off x="4178300" y="2757488"/>
            <a:ext cx="142875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4007" y="6505599"/>
            <a:ext cx="247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Adapted from Wikipedia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3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885825"/>
            <a:ext cx="592931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2214563" y="722313"/>
            <a:ext cx="6500812" cy="2143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45706" rIns="91410" bIns="45706"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1622" name="TextBox 5"/>
          <p:cNvSpPr txBox="1">
            <a:spLocks noChangeArrowheads="1"/>
          </p:cNvSpPr>
          <p:nvPr/>
        </p:nvSpPr>
        <p:spPr bwMode="auto">
          <a:xfrm>
            <a:off x="6215063" y="6519863"/>
            <a:ext cx="3929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l"/>
            <a:r>
              <a:rPr lang="en-GB">
                <a:solidFill>
                  <a:srgbClr val="000000"/>
                </a:solidFill>
              </a:rPr>
              <a:t>Xu et al (2007) </a:t>
            </a:r>
            <a:r>
              <a:rPr lang="en-GB" i="1">
                <a:solidFill>
                  <a:srgbClr val="000000"/>
                </a:solidFill>
              </a:rPr>
              <a:t>Analytical Chem.</a:t>
            </a:r>
          </a:p>
        </p:txBody>
      </p:sp>
      <p:sp>
        <p:nvSpPr>
          <p:cNvPr id="111623" name="Rectangle 6"/>
          <p:cNvSpPr>
            <a:spLocks noChangeArrowheads="1"/>
          </p:cNvSpPr>
          <p:nvPr/>
        </p:nvSpPr>
        <p:spPr bwMode="auto">
          <a:xfrm>
            <a:off x="2286000" y="6351588"/>
            <a:ext cx="6429375" cy="1492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91410" tIns="45706" rIns="91410" bIns="45706"/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1624" name="TextBox 7"/>
          <p:cNvSpPr txBox="1">
            <a:spLocks noChangeArrowheads="1"/>
          </p:cNvSpPr>
          <p:nvPr/>
        </p:nvSpPr>
        <p:spPr bwMode="auto">
          <a:xfrm>
            <a:off x="214313" y="19050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l"/>
            <a:r>
              <a:rPr lang="en-GB" sz="2800">
                <a:solidFill>
                  <a:srgbClr val="000000"/>
                </a:solidFill>
              </a:rPr>
              <a:t>Human armpit: more than 700 compounds</a:t>
            </a:r>
          </a:p>
        </p:txBody>
      </p:sp>
      <p:pic>
        <p:nvPicPr>
          <p:cNvPr id="1116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857250"/>
            <a:ext cx="1714500" cy="2571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64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en-GB" dirty="0" smtClean="0"/>
              <a:t>How to find candidate molecules from hundreds of peaks?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802414"/>
            <a:ext cx="133466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</a:rPr>
              <a:t>Compare chemical profiles, e.g.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- males vs females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- castrated males vs intact males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</a:rPr>
              <a:t>Look for peaks that differ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yattAdmin\My Documents\My Pictures\sciencey pics\animal illustrations\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26" y="1052736"/>
            <a:ext cx="5510774" cy="48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259632" y="1531119"/>
            <a:ext cx="1872208" cy="1152128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640" y="476672"/>
            <a:ext cx="829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Male goat smell stimulates female hormones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934" y="6165304"/>
            <a:ext cx="8803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Smell of castrated males does not produce the effect on female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20220969"/>
      </p:ext>
    </p:extLst>
  </p:cSld>
  <p:clrMapOvr>
    <a:masterClrMapping/>
  </p:clrMapOvr>
  <p:transition advTm="1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b="59534"/>
          <a:stretch/>
        </p:blipFill>
        <p:spPr bwMode="auto">
          <a:xfrm>
            <a:off x="539552" y="332656"/>
            <a:ext cx="7879367" cy="2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40785"/>
          <a:stretch/>
        </p:blipFill>
        <p:spPr bwMode="auto">
          <a:xfrm>
            <a:off x="2192042" y="2852936"/>
            <a:ext cx="691646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1060" y="188640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Intact male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5" y="5301208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Intact male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5150" y="5858108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FF">
                    <a:lumMod val="50000"/>
                  </a:srgbClr>
                </a:solidFill>
              </a:rPr>
              <a:t>castrated male</a:t>
            </a:r>
            <a:endParaRPr lang="en-GB" sz="2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2825" y="6546830"/>
            <a:ext cx="4585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Murata </a:t>
            </a:r>
            <a:r>
              <a:rPr lang="en-GB" i="1" dirty="0" smtClean="0">
                <a:solidFill>
                  <a:srgbClr val="000000"/>
                </a:solidFill>
              </a:rPr>
              <a:t>et al</a:t>
            </a:r>
            <a:r>
              <a:rPr lang="en-GB" dirty="0" smtClean="0">
                <a:solidFill>
                  <a:srgbClr val="000000"/>
                </a:solidFill>
              </a:rPr>
              <a:t> (2014) </a:t>
            </a:r>
            <a:r>
              <a:rPr lang="en-GB" i="1" dirty="0" smtClean="0">
                <a:solidFill>
                  <a:srgbClr val="000000"/>
                </a:solidFill>
              </a:rPr>
              <a:t>Current Biology</a:t>
            </a:r>
            <a:r>
              <a:rPr lang="en-GB" dirty="0" smtClean="0">
                <a:solidFill>
                  <a:srgbClr val="000000"/>
                </a:solidFill>
              </a:rPr>
              <a:t> 24</a:t>
            </a:r>
            <a:r>
              <a:rPr lang="en-GB" b="1" dirty="0">
                <a:solidFill>
                  <a:srgbClr val="000000"/>
                </a:solidFill>
              </a:rPr>
              <a:t>: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681-686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419872" y="3789040"/>
            <a:ext cx="216024" cy="275779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GB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09" y="597147"/>
            <a:ext cx="929851" cy="638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yattAdmin\My Documents\My Pictures\sciencey pics\animal illustrations\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1639817" cy="144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640" y="476672"/>
            <a:ext cx="829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Male goat smell stimulates female hormones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819329" y="1412776"/>
            <a:ext cx="72891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dirty="0" smtClean="0"/>
              <a:t>18 molecules produced by intact male, </a:t>
            </a:r>
            <a:br>
              <a:rPr lang="en-GB" sz="3200" dirty="0" smtClean="0"/>
            </a:br>
            <a:r>
              <a:rPr lang="en-GB" sz="3200" dirty="0" smtClean="0"/>
              <a:t>not produced by castrated male</a:t>
            </a:r>
          </a:p>
          <a:p>
            <a:pPr algn="l"/>
            <a:endParaRPr lang="en-GB" sz="3200" dirty="0" smtClean="0"/>
          </a:p>
          <a:p>
            <a:pPr algn="l"/>
            <a:r>
              <a:rPr lang="en-GB" sz="3200" dirty="0" smtClean="0"/>
              <a:t>Tested as cocktail for female response</a:t>
            </a:r>
          </a:p>
          <a:p>
            <a:pPr algn="l"/>
            <a:endParaRPr lang="en-GB" sz="3200" dirty="0"/>
          </a:p>
          <a:p>
            <a:pPr algn="l"/>
            <a:r>
              <a:rPr lang="en-GB" sz="3200" dirty="0" smtClean="0"/>
              <a:t>One of these (4-ethyloctanal) almost </a:t>
            </a:r>
            <a:br>
              <a:rPr lang="en-GB" sz="3200" dirty="0" smtClean="0"/>
            </a:br>
            <a:r>
              <a:rPr lang="en-GB" sz="3200" dirty="0" smtClean="0"/>
              <a:t>recreates activity of male goat smell,</a:t>
            </a:r>
            <a:br>
              <a:rPr lang="en-GB" sz="3200" dirty="0" smtClean="0"/>
            </a:br>
            <a:r>
              <a:rPr lang="en-GB" sz="3200" dirty="0" smtClean="0"/>
              <a:t>but not all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0302628"/>
      </p:ext>
    </p:extLst>
  </p:cSld>
  <p:clrMapOvr>
    <a:masterClrMapping/>
  </p:clrMapOvr>
  <p:transition advTm="19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Text Box 11"/>
          <p:cNvSpPr txBox="1">
            <a:spLocks noChangeArrowheads="1"/>
          </p:cNvSpPr>
          <p:nvPr/>
        </p:nvSpPr>
        <p:spPr bwMode="auto">
          <a:xfrm>
            <a:off x="539750" y="188913"/>
            <a:ext cx="8353425" cy="683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lnSpc>
                <a:spcPct val="130000"/>
              </a:lnSpc>
              <a:spcBef>
                <a:spcPct val="20000"/>
              </a:spcBef>
            </a:pPr>
            <a:r>
              <a:rPr lang="en-GB" sz="5400" dirty="0">
                <a:solidFill>
                  <a:srgbClr val="000000"/>
                </a:solidFill>
                <a:latin typeface="Arial" pitchFamily="34" charset="0"/>
              </a:rPr>
              <a:t>Pheromone: </a:t>
            </a:r>
            <a:br>
              <a:rPr lang="en-GB" sz="54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4800" dirty="0">
                <a:solidFill>
                  <a:srgbClr val="000000"/>
                </a:solidFill>
                <a:latin typeface="Arial" pitchFamily="34" charset="0"/>
              </a:rPr>
              <a:t>a chemical signal transmitted between individuals of the </a:t>
            </a:r>
            <a:r>
              <a:rPr lang="en-GB" sz="4800" i="1" dirty="0">
                <a:solidFill>
                  <a:srgbClr val="000000"/>
                </a:solidFill>
                <a:latin typeface="Arial" pitchFamily="34" charset="0"/>
              </a:rPr>
              <a:t>same</a:t>
            </a:r>
            <a:r>
              <a:rPr lang="en-GB" sz="4800" dirty="0">
                <a:solidFill>
                  <a:srgbClr val="000000"/>
                </a:solidFill>
                <a:latin typeface="Arial" pitchFamily="34" charset="0"/>
              </a:rPr>
              <a:t> species.</a:t>
            </a:r>
          </a:p>
          <a:p>
            <a:pPr algn="l">
              <a:lnSpc>
                <a:spcPct val="130000"/>
              </a:lnSpc>
              <a:spcBef>
                <a:spcPct val="20000"/>
              </a:spcBef>
            </a:pPr>
            <a:r>
              <a:rPr lang="en-GB" sz="1100" dirty="0">
                <a:solidFill>
                  <a:srgbClr val="000000"/>
                </a:solidFill>
                <a:latin typeface="Arial" pitchFamily="34" charset="0"/>
              </a:rPr>
              <a:t> </a:t>
            </a:r>
            <a:br>
              <a:rPr lang="en-GB" sz="1100" dirty="0">
                <a:solidFill>
                  <a:srgbClr val="000000"/>
                </a:solidFill>
                <a:latin typeface="Arial" pitchFamily="34" charset="0"/>
              </a:rPr>
            </a:br>
            <a:endParaRPr lang="en-GB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130000"/>
              </a:lnSpc>
              <a:spcBef>
                <a:spcPct val="20000"/>
              </a:spcBef>
            </a:pPr>
            <a:endParaRPr lang="en-GB" sz="11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130000"/>
              </a:lnSpc>
              <a:spcBef>
                <a:spcPct val="20000"/>
              </a:spcBef>
            </a:pPr>
            <a:r>
              <a:rPr lang="en-GB" sz="3200" dirty="0" smtClean="0">
                <a:solidFill>
                  <a:srgbClr val="000000"/>
                </a:solidFill>
                <a:latin typeface="Arial" pitchFamily="34" charset="0"/>
              </a:rPr>
              <a:t>From 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</a:rPr>
              <a:t>2 Greek words: </a:t>
            </a:r>
            <a:br>
              <a:rPr lang="en-GB" sz="3200" dirty="0">
                <a:solidFill>
                  <a:srgbClr val="000000"/>
                </a:solidFill>
                <a:latin typeface="Arial" pitchFamily="34" charset="0"/>
              </a:rPr>
            </a:br>
            <a:r>
              <a:rPr lang="en-GB" sz="3200" i="1" dirty="0" err="1">
                <a:solidFill>
                  <a:srgbClr val="000000"/>
                </a:solidFill>
                <a:latin typeface="Arial" pitchFamily="34" charset="0"/>
              </a:rPr>
              <a:t>pherein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</a:rPr>
              <a:t>, to transfer     </a:t>
            </a:r>
            <a:r>
              <a:rPr lang="en-GB" sz="3200" i="1" dirty="0" err="1">
                <a:solidFill>
                  <a:srgbClr val="000000"/>
                </a:solidFill>
                <a:latin typeface="Arial" pitchFamily="34" charset="0"/>
              </a:rPr>
              <a:t>hormōn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</a:rPr>
              <a:t>, to excite</a:t>
            </a:r>
          </a:p>
          <a:p>
            <a:endParaRPr lang="en-GB" sz="4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06"/>
    </mc:Choice>
    <mc:Fallback xmlns="">
      <p:transition spd="slow" advTm="26906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humans?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13346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</a:rPr>
              <a:t>Compare chemical profiles, e.g.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- adult males vs adult females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dirty="0" smtClean="0">
                <a:solidFill>
                  <a:srgbClr val="000000"/>
                </a:solidFill>
              </a:rPr>
              <a:t>- adults vs pre-puberty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3600" dirty="0" smtClean="0">
              <a:solidFill>
                <a:srgbClr val="0000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0000"/>
                </a:solidFill>
              </a:rPr>
              <a:t>Look for peaks that differ</a:t>
            </a:r>
            <a:endParaRPr lang="en-GB" sz="3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0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7200" dirty="0" smtClean="0">
                <a:solidFill>
                  <a:schemeClr val="bg1"/>
                </a:solidFill>
              </a:rPr>
              <a:t>Challenges ahead? </a:t>
            </a:r>
            <a:endParaRPr lang="en-US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research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Culture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05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Napolean Bonaparte: </a:t>
            </a:r>
            <a:r>
              <a:rPr lang="en-GB" altLang="en-US" b="0" smtClean="0"/>
              <a:t>Josephine, don’t wash. </a:t>
            </a:r>
            <a:br>
              <a:rPr lang="en-GB" altLang="en-US" b="0" smtClean="0"/>
            </a:br>
            <a:r>
              <a:rPr lang="en-GB" altLang="en-US" b="0" smtClean="0"/>
              <a:t>I’m coming home</a:t>
            </a:r>
            <a:endParaRPr lang="en-US" altLang="en-US" b="0" smtClean="0"/>
          </a:p>
        </p:txBody>
      </p:sp>
      <p:pic>
        <p:nvPicPr>
          <p:cNvPr id="8195" name="Picture 2" descr="http://upload.wikimedia.org/wikipedia/commons/0/0e/Napole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1" t="6348" r="14091" b="50577"/>
          <a:stretch>
            <a:fillRect/>
          </a:stretch>
        </p:blipFill>
        <p:spPr bwMode="auto">
          <a:xfrm>
            <a:off x="3348038" y="2543175"/>
            <a:ext cx="783431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http://upload.wikimedia.org/wikipedia/commons/5/53/Josephine_de_Beauharnais%2C_Keizerin_der_Fran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-3162" r="32039" b="54617"/>
          <a:stretch>
            <a:fillRect/>
          </a:stretch>
        </p:blipFill>
        <p:spPr bwMode="auto">
          <a:xfrm>
            <a:off x="0" y="2212975"/>
            <a:ext cx="33480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1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1188" y="548680"/>
            <a:ext cx="7772400" cy="3868738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GB" dirty="0" smtClean="0"/>
              <a:t> </a:t>
            </a:r>
            <a:r>
              <a:rPr lang="en-GB" b="0" dirty="0" smtClean="0"/>
              <a:t>Catullus (87-54 BCE)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 smtClean="0"/>
              <a:t>“Don’t be surprised that no woman’s willing, Rufus … they say a fierce goat lives in your armpits”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 smtClean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b="0" dirty="0" smtClean="0"/>
          </a:p>
          <a:p>
            <a:endParaRPr lang="en-GB" b="0" dirty="0" smtClean="0"/>
          </a:p>
          <a:p>
            <a:endParaRPr lang="en-GB" b="0" dirty="0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86438" y="6243638"/>
            <a:ext cx="288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r>
              <a:rPr lang="en-GB" sz="2000">
                <a:solidFill>
                  <a:srgbClr val="000000"/>
                </a:solidFill>
              </a:rPr>
              <a:t>Stoddart (1990) p68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190739"/>
      </p:ext>
    </p:extLst>
  </p:cSld>
  <p:clrMapOvr>
    <a:masterClrMapping/>
  </p:clrMapOvr>
  <p:transition advTm="36937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research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Good</a:t>
            </a:r>
            <a:r>
              <a:rPr lang="en-GB" sz="3600" dirty="0" smtClean="0"/>
              <a:t> bioassays</a:t>
            </a:r>
          </a:p>
          <a:p>
            <a:pPr lvl="1"/>
            <a:r>
              <a:rPr lang="en-GB" dirty="0"/>
              <a:t>Don’t </a:t>
            </a:r>
            <a:r>
              <a:rPr lang="en-GB" dirty="0" smtClean="0"/>
              <a:t>really understand </a:t>
            </a:r>
            <a:r>
              <a:rPr lang="en-GB" dirty="0"/>
              <a:t>sex in humans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629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2263" y="1772816"/>
            <a:ext cx="8570217" cy="3295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b="1" dirty="0" smtClean="0">
                <a:solidFill>
                  <a:srgbClr val="000000"/>
                </a:solidFill>
              </a:rPr>
              <a:t>Bioassay (test for activity) 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800" dirty="0" smtClean="0">
                <a:solidFill>
                  <a:srgbClr val="000000"/>
                </a:solidFill>
              </a:rPr>
              <a:t>[what behaviour/physiology?]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 smtClean="0">
                <a:solidFill>
                  <a:srgbClr val="000000"/>
                </a:solidFill>
              </a:rPr>
              <a:t>isolation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identification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synthesis</a:t>
            </a:r>
          </a:p>
          <a:p>
            <a:pPr marL="457200" indent="-457200" algn="l">
              <a:spcBef>
                <a:spcPts val="1200"/>
              </a:spcBef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bioassay confirms activity</a:t>
            </a:r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13792"/>
            <a:ext cx="8062913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 shortcuts for establishing a pheromone is one</a:t>
            </a:r>
          </a:p>
        </p:txBody>
      </p:sp>
    </p:spTree>
    <p:extLst>
      <p:ext uri="{BB962C8B-B14F-4D97-AF65-F5344CB8AC3E}">
        <p14:creationId xmlns:p14="http://schemas.microsoft.com/office/powerpoint/2010/main" val="181479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research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Funding priorities</a:t>
            </a:r>
          </a:p>
          <a:p>
            <a:pPr lvl="1"/>
            <a:r>
              <a:rPr lang="en-GB" sz="3200" dirty="0" smtClean="0"/>
              <a:t>Olfaction low on list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428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GB" sz="5400" dirty="0">
                <a:solidFill>
                  <a:schemeClr val="bg1"/>
                </a:solidFill>
              </a:rPr>
              <a:t>1</a:t>
            </a:r>
            <a:r>
              <a:rPr lang="en-GB" sz="5400" dirty="0" smtClean="0">
                <a:solidFill>
                  <a:schemeClr val="bg1"/>
                </a:solidFill>
              </a:rPr>
              <a:t>st human pheromone:</a:t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/>
            </a:r>
            <a:br>
              <a:rPr lang="en-GB" sz="5400" dirty="0" smtClean="0">
                <a:solidFill>
                  <a:schemeClr val="bg1"/>
                </a:solidFill>
              </a:rPr>
            </a:br>
            <a:r>
              <a:rPr lang="en-GB" sz="5400" dirty="0" smtClean="0">
                <a:solidFill>
                  <a:schemeClr val="bg1"/>
                </a:solidFill>
              </a:rPr>
              <a:t>mammary pheromone? </a:t>
            </a:r>
            <a:endParaRPr lang="en-US" sz="5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685800" y="1664172"/>
            <a:ext cx="8101013" cy="4114800"/>
          </a:xfrm>
        </p:spPr>
        <p:txBody>
          <a:bodyPr/>
          <a:lstStyle/>
          <a:p>
            <a:r>
              <a:rPr lang="en-GB" sz="3600" b="0" dirty="0" smtClean="0"/>
              <a:t>Respond </a:t>
            </a:r>
            <a:r>
              <a:rPr lang="en-GB" sz="3600" b="0" dirty="0"/>
              <a:t>to a </a:t>
            </a:r>
            <a:r>
              <a:rPr lang="en-GB" sz="3600" b="0" dirty="0" smtClean="0">
                <a:solidFill>
                  <a:srgbClr val="FF0000"/>
                </a:solidFill>
              </a:rPr>
              <a:t>mammary </a:t>
            </a:r>
            <a:r>
              <a:rPr lang="en-GB" sz="3600" b="0" dirty="0">
                <a:solidFill>
                  <a:srgbClr val="FF0000"/>
                </a:solidFill>
              </a:rPr>
              <a:t>pheromone </a:t>
            </a:r>
            <a:r>
              <a:rPr lang="en-GB" sz="3600" b="0" dirty="0"/>
              <a:t>[as yet unidentified] </a:t>
            </a:r>
            <a:br>
              <a:rPr lang="en-GB" sz="3600" b="0" dirty="0"/>
            </a:br>
            <a:r>
              <a:rPr lang="en-GB" sz="3600" b="0" dirty="0"/>
              <a:t>- </a:t>
            </a:r>
            <a:r>
              <a:rPr lang="en-GB" sz="3600" dirty="0"/>
              <a:t>same</a:t>
            </a:r>
            <a:r>
              <a:rPr lang="en-GB" sz="3600" b="0" dirty="0"/>
              <a:t> for every human mother</a:t>
            </a:r>
          </a:p>
          <a:p>
            <a:endParaRPr lang="en-GB" sz="3600" b="0" dirty="0" smtClean="0"/>
          </a:p>
          <a:p>
            <a:endParaRPr lang="en-GB" sz="3600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6270" y="522546"/>
            <a:ext cx="48397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000000"/>
                </a:solidFill>
              </a:rPr>
              <a:t>Human </a:t>
            </a:r>
            <a:r>
              <a:rPr lang="en-GB" sz="5400" dirty="0" smtClean="0">
                <a:solidFill>
                  <a:srgbClr val="000000"/>
                </a:solidFill>
              </a:rPr>
              <a:t>babies:</a:t>
            </a:r>
            <a:r>
              <a:rPr lang="en-GB" sz="5400" dirty="0">
                <a:solidFill>
                  <a:srgbClr val="000000"/>
                </a:solidFill>
              </a:rPr>
              <a:t/>
            </a:r>
            <a:br>
              <a:rPr lang="en-GB" sz="5400" dirty="0">
                <a:solidFill>
                  <a:srgbClr val="000000"/>
                </a:solidFill>
              </a:rPr>
            </a:br>
            <a:endParaRPr lang="en-GB" sz="5400" dirty="0">
              <a:solidFill>
                <a:srgbClr val="000000"/>
              </a:solidFill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749676" y="5581718"/>
            <a:ext cx="4214812" cy="10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l"/>
            <a:r>
              <a:rPr lang="en-GB" sz="2000" dirty="0" err="1">
                <a:solidFill>
                  <a:srgbClr val="000000"/>
                </a:solidFill>
              </a:rPr>
              <a:t>Doucet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et al</a:t>
            </a:r>
            <a:r>
              <a:rPr lang="en-GB" sz="2000" dirty="0">
                <a:solidFill>
                  <a:srgbClr val="000000"/>
                </a:solidFill>
              </a:rPr>
              <a:t> (2009) </a:t>
            </a:r>
            <a:r>
              <a:rPr lang="en-GB" sz="2000" i="1" dirty="0" smtClean="0">
                <a:solidFill>
                  <a:srgbClr val="000000"/>
                </a:solidFill>
              </a:rPr>
              <a:t>PLOS ONE</a:t>
            </a:r>
          </a:p>
          <a:p>
            <a:pPr algn="l"/>
            <a:r>
              <a:rPr lang="en-GB" sz="2000" dirty="0" err="1" smtClean="0">
                <a:solidFill>
                  <a:srgbClr val="000000"/>
                </a:solidFill>
                <a:latin typeface="Arial" pitchFamily="34" charset="0"/>
              </a:rPr>
              <a:t>Doucet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itchFamily="34" charset="0"/>
              </a:rPr>
              <a:t>et al</a:t>
            </a:r>
            <a:r>
              <a:rPr lang="en-GB" sz="2000" dirty="0">
                <a:solidFill>
                  <a:srgbClr val="000000"/>
                </a:solidFill>
                <a:latin typeface="Arial" pitchFamily="34" charset="0"/>
              </a:rPr>
              <a:t> (2012)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</a:rPr>
              <a:t>Early Hum Dev</a:t>
            </a:r>
            <a:endParaRPr lang="en-GB" sz="2000" i="1" dirty="0">
              <a:solidFill>
                <a:srgbClr val="000000"/>
              </a:solidFill>
            </a:endParaRPr>
          </a:p>
          <a:p>
            <a:pPr algn="l"/>
            <a:endParaRPr lang="en-GB" sz="20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323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smtClean="0"/>
              <a:t>Invisible signals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1200"/>
            <a:ext cx="7772400" cy="4114800"/>
          </a:xfrm>
        </p:spPr>
        <p:txBody>
          <a:bodyPr/>
          <a:lstStyle/>
          <a:p>
            <a:r>
              <a:rPr lang="en-GB" sz="4000" dirty="0" smtClean="0"/>
              <a:t>Ancient Greeks: female dog</a:t>
            </a:r>
          </a:p>
          <a:p>
            <a:endParaRPr lang="en-GB" sz="4000" dirty="0" smtClean="0"/>
          </a:p>
          <a:p>
            <a:r>
              <a:rPr lang="en-GB" sz="4000" dirty="0"/>
              <a:t>17</a:t>
            </a:r>
            <a:r>
              <a:rPr lang="en-GB" sz="4000" baseline="30000" dirty="0"/>
              <a:t>th</a:t>
            </a:r>
            <a:r>
              <a:rPr lang="en-GB" sz="4000" dirty="0"/>
              <a:t> C </a:t>
            </a:r>
            <a:r>
              <a:rPr lang="en-GB" sz="4000" dirty="0" smtClean="0"/>
              <a:t> bee-keeping manual</a:t>
            </a:r>
            <a:endParaRPr lang="en-GB" sz="4000" dirty="0"/>
          </a:p>
          <a:p>
            <a:endParaRPr lang="en-GB" sz="4000" dirty="0" smtClean="0"/>
          </a:p>
          <a:p>
            <a:r>
              <a:rPr lang="en-GB" sz="4000" dirty="0"/>
              <a:t>19</a:t>
            </a:r>
            <a:r>
              <a:rPr lang="en-GB" sz="4000" baseline="30000" dirty="0"/>
              <a:t>th</a:t>
            </a:r>
            <a:r>
              <a:rPr lang="en-GB" sz="4000" dirty="0"/>
              <a:t> C </a:t>
            </a:r>
            <a:r>
              <a:rPr lang="en-GB" sz="4000" dirty="0" smtClean="0"/>
              <a:t> J-H Fabre: moths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74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11" descr="journal.pone.0007579.g001.ti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2" b="48750"/>
          <a:stretch>
            <a:fillRect/>
          </a:stretch>
        </p:blipFill>
        <p:spPr>
          <a:xfrm>
            <a:off x="1258888" y="-68263"/>
            <a:ext cx="6626225" cy="6275388"/>
          </a:xfrm>
        </p:spPr>
      </p:pic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357188" y="6254750"/>
            <a:ext cx="878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2400" dirty="0" err="1" smtClean="0">
                <a:solidFill>
                  <a:srgbClr val="000000"/>
                </a:solidFill>
              </a:rPr>
              <a:t>Benoist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Schaal</a:t>
            </a:r>
            <a:r>
              <a:rPr lang="en-GB" altLang="en-US" sz="2400" dirty="0" smtClean="0">
                <a:solidFill>
                  <a:srgbClr val="000000"/>
                </a:solidFill>
              </a:rPr>
              <a:t>                              </a:t>
            </a:r>
            <a:r>
              <a:rPr lang="en-GB" altLang="en-US" sz="2000" dirty="0" err="1" smtClean="0">
                <a:solidFill>
                  <a:srgbClr val="000000"/>
                </a:solidFill>
              </a:rPr>
              <a:t>Doucet</a:t>
            </a:r>
            <a:r>
              <a:rPr lang="en-GB" altLang="en-US" sz="2000" dirty="0" smtClean="0">
                <a:solidFill>
                  <a:srgbClr val="000000"/>
                </a:solidFill>
              </a:rPr>
              <a:t> </a:t>
            </a:r>
            <a:r>
              <a:rPr lang="en-GB" altLang="en-US" sz="2000" i="1" dirty="0" smtClean="0">
                <a:solidFill>
                  <a:srgbClr val="000000"/>
                </a:solidFill>
              </a:rPr>
              <a:t>et al</a:t>
            </a:r>
            <a:r>
              <a:rPr lang="en-GB" altLang="en-US" sz="2000" dirty="0" smtClean="0">
                <a:solidFill>
                  <a:srgbClr val="000000"/>
                </a:solidFill>
              </a:rPr>
              <a:t> (2009) </a:t>
            </a:r>
            <a:r>
              <a:rPr lang="en-GB" altLang="en-US" sz="2000" i="1" dirty="0" smtClean="0">
                <a:solidFill>
                  <a:srgbClr val="000000"/>
                </a:solidFill>
              </a:rPr>
              <a:t>PLOS ONE</a:t>
            </a:r>
            <a:endParaRPr lang="en-GB" altLang="en-US" sz="2400" i="1" dirty="0" smtClean="0">
              <a:solidFill>
                <a:srgbClr val="000000"/>
              </a:solidFill>
            </a:endParaRP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8243888" y="5876925"/>
            <a:ext cx="900112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2195513" y="-26988"/>
            <a:ext cx="39608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4000" dirty="0" smtClean="0">
                <a:solidFill>
                  <a:srgbClr val="000000"/>
                </a:solidFill>
              </a:rPr>
              <a:t>areolar gland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300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journal.pone.0007579.g0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7" t="394" r="569" b="74959"/>
          <a:stretch>
            <a:fillRect/>
          </a:stretch>
        </p:blipFill>
        <p:spPr bwMode="auto">
          <a:xfrm>
            <a:off x="212725" y="1132185"/>
            <a:ext cx="4071938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71800" y="275636"/>
            <a:ext cx="6134075" cy="4737987"/>
            <a:chOff x="2771800" y="1067501"/>
            <a:chExt cx="6134075" cy="4737987"/>
          </a:xfrm>
        </p:grpSpPr>
        <p:pic>
          <p:nvPicPr>
            <p:cNvPr id="18437" name="Picture 4" descr="journal.pone.0007579.g001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23" t="26630" r="645" b="48679"/>
            <a:stretch>
              <a:fillRect/>
            </a:stretch>
          </p:blipFill>
          <p:spPr bwMode="auto">
            <a:xfrm>
              <a:off x="4837113" y="1989138"/>
              <a:ext cx="4068762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TextBox 6"/>
            <p:cNvSpPr txBox="1">
              <a:spLocks noChangeArrowheads="1"/>
            </p:cNvSpPr>
            <p:nvPr/>
          </p:nvSpPr>
          <p:spPr bwMode="auto">
            <a:xfrm>
              <a:off x="2771800" y="1067501"/>
              <a:ext cx="34163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GB" altLang="en-US" sz="3600" dirty="0" smtClean="0">
                  <a:solidFill>
                    <a:srgbClr val="000000"/>
                  </a:solidFill>
                </a:rPr>
                <a:t>Gland secretion</a:t>
              </a:r>
              <a:endParaRPr lang="en-US" altLang="en-US" sz="360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51520" y="5899947"/>
            <a:ext cx="8786812" cy="76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2400" dirty="0" err="1" smtClean="0">
                <a:solidFill>
                  <a:srgbClr val="000000"/>
                </a:solidFill>
              </a:rPr>
              <a:t>Benoist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r>
              <a:rPr lang="en-GB" altLang="en-US" sz="2400" dirty="0" err="1" smtClean="0">
                <a:solidFill>
                  <a:srgbClr val="000000"/>
                </a:solidFill>
              </a:rPr>
              <a:t>Schaal</a:t>
            </a:r>
            <a:r>
              <a:rPr lang="en-GB" altLang="en-US" sz="2400" dirty="0" smtClean="0">
                <a:solidFill>
                  <a:srgbClr val="000000"/>
                </a:solidFill>
              </a:rPr>
              <a:t>                             </a:t>
            </a:r>
            <a:br>
              <a:rPr lang="en-GB" altLang="en-US" sz="2400" dirty="0" smtClean="0">
                <a:solidFill>
                  <a:srgbClr val="000000"/>
                </a:solidFill>
              </a:rPr>
            </a:br>
            <a:r>
              <a:rPr lang="en-GB" altLang="en-US" sz="2000" dirty="0" err="1" smtClean="0">
                <a:solidFill>
                  <a:srgbClr val="000000"/>
                </a:solidFill>
              </a:rPr>
              <a:t>Doucet</a:t>
            </a:r>
            <a:r>
              <a:rPr lang="en-GB" altLang="en-US" sz="2000" dirty="0" smtClean="0">
                <a:solidFill>
                  <a:srgbClr val="000000"/>
                </a:solidFill>
              </a:rPr>
              <a:t> </a:t>
            </a:r>
            <a:r>
              <a:rPr lang="en-GB" altLang="en-US" sz="2000" i="1" dirty="0" smtClean="0">
                <a:solidFill>
                  <a:srgbClr val="000000"/>
                </a:solidFill>
              </a:rPr>
              <a:t>et al</a:t>
            </a:r>
            <a:r>
              <a:rPr lang="en-GB" altLang="en-US" sz="2000" dirty="0" smtClean="0">
                <a:solidFill>
                  <a:srgbClr val="000000"/>
                </a:solidFill>
              </a:rPr>
              <a:t> (2009) </a:t>
            </a:r>
            <a:r>
              <a:rPr lang="en-GB" altLang="en-US" sz="2000" i="1" dirty="0" err="1" smtClean="0">
                <a:solidFill>
                  <a:srgbClr val="000000"/>
                </a:solidFill>
              </a:rPr>
              <a:t>PLoS</a:t>
            </a:r>
            <a:r>
              <a:rPr lang="en-GB" altLang="en-US" sz="2000" i="1" dirty="0" smtClean="0">
                <a:solidFill>
                  <a:srgbClr val="000000"/>
                </a:solidFill>
              </a:rPr>
              <a:t> </a:t>
            </a:r>
            <a:r>
              <a:rPr lang="en-GB" altLang="en-US" sz="2000" i="1" dirty="0">
                <a:solidFill>
                  <a:srgbClr val="000000"/>
                </a:solidFill>
              </a:rPr>
              <a:t>ONE </a:t>
            </a:r>
            <a:r>
              <a:rPr lang="en-GB" altLang="en-US" sz="2000" dirty="0">
                <a:solidFill>
                  <a:srgbClr val="000000"/>
                </a:solidFill>
              </a:rPr>
              <a:t>4: e7579</a:t>
            </a:r>
            <a:endParaRPr lang="en-GB" alt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medical 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64024"/>
          </a:xfrm>
        </p:spPr>
        <p:txBody>
          <a:bodyPr/>
          <a:lstStyle/>
          <a:p>
            <a:pPr marL="0" indent="0">
              <a:buNone/>
            </a:pPr>
            <a:r>
              <a:rPr lang="en-GB" sz="3600" b="0" dirty="0" smtClean="0"/>
              <a:t>More glands</a:t>
            </a:r>
            <a:r>
              <a:rPr lang="en-GB" sz="3600" b="0" dirty="0"/>
              <a:t>, </a:t>
            </a:r>
            <a:r>
              <a:rPr lang="en-GB" sz="3600" b="0" dirty="0" smtClean="0"/>
              <a:t>easier start suckling so</a:t>
            </a:r>
            <a:br>
              <a:rPr lang="en-GB" sz="3600" b="0" dirty="0" smtClean="0"/>
            </a:br>
            <a:r>
              <a:rPr lang="en-GB" sz="3600" b="0" dirty="0" smtClean="0"/>
              <a:t>synthetic to help</a:t>
            </a:r>
          </a:p>
          <a:p>
            <a:r>
              <a:rPr lang="en-GB" sz="3600" b="0" dirty="0" smtClean="0"/>
              <a:t>Poor </a:t>
            </a:r>
            <a:r>
              <a:rPr lang="en-GB" sz="3600" b="0" dirty="0"/>
              <a:t>suckling when new born</a:t>
            </a:r>
          </a:p>
          <a:p>
            <a:r>
              <a:rPr lang="en-GB" sz="3600" b="0" dirty="0" smtClean="0"/>
              <a:t>Premature babies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717228" y="5686244"/>
            <a:ext cx="8247260" cy="7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6" rIns="91410" bIns="45706">
            <a:spAutoFit/>
          </a:bodyPr>
          <a:lstStyle/>
          <a:p>
            <a:pPr algn="l"/>
            <a:r>
              <a:rPr lang="en-GB" sz="2000" dirty="0" err="1" smtClean="0"/>
              <a:t>Schaal</a:t>
            </a:r>
            <a:r>
              <a:rPr lang="en-GB" sz="2000" dirty="0" smtClean="0"/>
              <a:t> </a:t>
            </a:r>
            <a:r>
              <a:rPr lang="en-GB" sz="2000" dirty="0"/>
              <a:t>&amp; Al </a:t>
            </a:r>
            <a:r>
              <a:rPr lang="en-GB" sz="2000" dirty="0" err="1" smtClean="0"/>
              <a:t>Aïn</a:t>
            </a:r>
            <a:r>
              <a:rPr lang="en-GB" sz="2000" dirty="0" smtClean="0"/>
              <a:t> </a:t>
            </a:r>
            <a:r>
              <a:rPr lang="en-GB" sz="2000" dirty="0"/>
              <a:t>(2014) </a:t>
            </a:r>
            <a:r>
              <a:rPr lang="en-GB" sz="2000" i="1" dirty="0" err="1" smtClean="0"/>
              <a:t>Anim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Behav</a:t>
            </a:r>
            <a:r>
              <a:rPr lang="en-GB" sz="2000" dirty="0" smtClean="0"/>
              <a:t> </a:t>
            </a:r>
            <a:r>
              <a:rPr lang="en-GB" sz="2000" dirty="0"/>
              <a:t>97: </a:t>
            </a:r>
            <a:r>
              <a:rPr lang="en-GB" sz="2000" dirty="0" smtClean="0"/>
              <a:t>289-299</a:t>
            </a:r>
            <a:endParaRPr lang="en-GB" sz="2000" i="1" dirty="0">
              <a:solidFill>
                <a:srgbClr val="000000"/>
              </a:solidFill>
            </a:endParaRPr>
          </a:p>
          <a:p>
            <a:pPr algn="l"/>
            <a:endParaRPr lang="en-GB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6988"/>
            <a:ext cx="7772400" cy="10080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Summary </a:t>
            </a:r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8207375" cy="57324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GB" b="0" dirty="0" smtClean="0">
                <a:solidFill>
                  <a:schemeClr val="bg1"/>
                </a:solidFill>
              </a:rPr>
              <a:t>Misled by corporation - misguided effort (by good scientists)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b="0" dirty="0" smtClean="0">
                <a:solidFill>
                  <a:schemeClr val="bg1"/>
                </a:solidFill>
              </a:rPr>
              <a:t>But humans </a:t>
            </a:r>
            <a:r>
              <a:rPr lang="en-GB" b="0" dirty="0">
                <a:solidFill>
                  <a:schemeClr val="bg1"/>
                </a:solidFill>
              </a:rPr>
              <a:t>surely have pheromones …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GB" b="0" dirty="0" smtClean="0">
                <a:solidFill>
                  <a:schemeClr val="bg1"/>
                </a:solidFill>
              </a:rPr>
              <a:t>Need to start again, properly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482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1277938"/>
            <a:ext cx="9034462" cy="1143000"/>
          </a:xfrm>
        </p:spPr>
        <p:txBody>
          <a:bodyPr/>
          <a:lstStyle/>
          <a:p>
            <a:pPr>
              <a:defRPr/>
            </a:pPr>
            <a:r>
              <a:rPr lang="en-GB" sz="4000" b="0" dirty="0" smtClean="0">
                <a:solidFill>
                  <a:schemeClr val="bg1"/>
                </a:solidFill>
              </a:rPr>
              <a:t/>
            </a:r>
            <a:br>
              <a:rPr lang="en-GB" sz="4000" b="0" dirty="0" smtClean="0">
                <a:solidFill>
                  <a:schemeClr val="bg1"/>
                </a:solidFill>
              </a:rPr>
            </a:br>
            <a:r>
              <a:rPr lang="en-GB" sz="4000" b="0" dirty="0" smtClean="0">
                <a:solidFill>
                  <a:schemeClr val="bg1"/>
                </a:solidFill>
              </a:rPr>
              <a:t/>
            </a:r>
            <a:br>
              <a:rPr lang="en-GB" sz="4000" b="0" dirty="0" smtClean="0">
                <a:solidFill>
                  <a:schemeClr val="bg1"/>
                </a:solidFill>
              </a:rPr>
            </a:br>
            <a:r>
              <a:rPr lang="en-GB" sz="4000" b="0" dirty="0" smtClean="0">
                <a:solidFill>
                  <a:schemeClr val="bg1"/>
                </a:solidFill>
              </a:rPr>
              <a:t>		</a:t>
            </a:r>
            <a:br>
              <a:rPr lang="en-GB" sz="4000" b="0" dirty="0" smtClean="0">
                <a:solidFill>
                  <a:schemeClr val="bg1"/>
                </a:solidFill>
              </a:rPr>
            </a:br>
            <a:r>
              <a:rPr lang="en-GB" sz="4000" b="0" dirty="0">
                <a:solidFill>
                  <a:schemeClr val="bg1"/>
                </a:solidFill>
              </a:rPr>
              <a:t/>
            </a:r>
            <a:br>
              <a:rPr lang="en-GB" sz="4000" b="0" dirty="0">
                <a:solidFill>
                  <a:schemeClr val="bg1"/>
                </a:solidFill>
              </a:rPr>
            </a:br>
            <a:r>
              <a:rPr lang="en-GB" sz="3200" b="0" dirty="0">
                <a:solidFill>
                  <a:schemeClr val="bg1"/>
                </a:solidFill>
              </a:rPr>
              <a:t>Thanks for listening </a:t>
            </a:r>
            <a:r>
              <a:rPr lang="en-GB" sz="3200" b="0" dirty="0" smtClean="0">
                <a:solidFill>
                  <a:schemeClr val="bg1"/>
                </a:solidFill>
              </a:rPr>
              <a:t/>
            </a:r>
            <a:br>
              <a:rPr lang="en-GB" sz="3200" b="0" dirty="0" smtClean="0">
                <a:solidFill>
                  <a:schemeClr val="bg1"/>
                </a:solidFill>
              </a:rPr>
            </a:br>
            <a:r>
              <a:rPr lang="en-GB" sz="1200" b="0" dirty="0" smtClean="0">
                <a:solidFill>
                  <a:schemeClr val="bg1"/>
                </a:solidFill>
              </a:rPr>
              <a:t/>
            </a:r>
            <a:br>
              <a:rPr lang="en-GB" sz="1200" b="0" dirty="0" smtClean="0">
                <a:solidFill>
                  <a:schemeClr val="bg1"/>
                </a:solidFill>
              </a:rPr>
            </a:br>
            <a:r>
              <a:rPr lang="en-GB" sz="500" b="0" dirty="0" smtClean="0">
                <a:solidFill>
                  <a:schemeClr val="bg1"/>
                </a:solidFill>
              </a:rPr>
              <a:t/>
            </a:r>
            <a:br>
              <a:rPr lang="en-GB" sz="500" b="0" dirty="0" smtClean="0">
                <a:solidFill>
                  <a:schemeClr val="bg1"/>
                </a:solidFill>
              </a:rPr>
            </a:br>
            <a:r>
              <a:rPr lang="en-GB" sz="2800" b="0" dirty="0" smtClean="0">
                <a:solidFill>
                  <a:schemeClr val="bg1"/>
                </a:solidFill>
                <a:hlinkClick r:id="rId4"/>
              </a:rPr>
              <a:t>@</a:t>
            </a:r>
            <a:r>
              <a:rPr lang="en-GB" sz="2800" b="0" dirty="0" err="1" smtClean="0">
                <a:solidFill>
                  <a:schemeClr val="bg1"/>
                </a:solidFill>
                <a:hlinkClick r:id="rId4"/>
              </a:rPr>
              <a:t>pheromoneEvo</a:t>
            </a:r>
            <a:r>
              <a:rPr lang="en-GB" sz="2800" b="0" dirty="0" smtClean="0">
                <a:solidFill>
                  <a:schemeClr val="bg1"/>
                </a:solidFill>
              </a:rPr>
              <a:t> </a:t>
            </a:r>
            <a:r>
              <a:rPr lang="en-GB" sz="2800" b="0" dirty="0" smtClean="0">
                <a:solidFill>
                  <a:schemeClr val="bg1"/>
                </a:solidFill>
              </a:rPr>
              <a:t/>
            </a:r>
            <a:br>
              <a:rPr lang="en-GB" sz="2800" b="0" dirty="0" smtClean="0">
                <a:solidFill>
                  <a:schemeClr val="bg1"/>
                </a:solidFill>
              </a:rPr>
            </a:br>
            <a:r>
              <a:rPr lang="en-GB" sz="1050" b="0" dirty="0" smtClean="0">
                <a:solidFill>
                  <a:schemeClr val="bg1"/>
                </a:solidFill>
              </a:rPr>
              <a:t/>
            </a:r>
            <a:br>
              <a:rPr lang="en-GB" sz="1050" b="0" dirty="0" smtClean="0">
                <a:solidFill>
                  <a:schemeClr val="bg1"/>
                </a:solidFill>
              </a:rPr>
            </a:br>
            <a:r>
              <a:rPr lang="en-GB" sz="3600" b="0" dirty="0" smtClean="0">
                <a:solidFill>
                  <a:schemeClr val="bg1"/>
                </a:solidFill>
              </a:rPr>
              <a:t/>
            </a:r>
            <a:br>
              <a:rPr lang="en-GB" sz="3600" b="0" dirty="0" smtClean="0">
                <a:solidFill>
                  <a:schemeClr val="bg1"/>
                </a:solidFill>
              </a:rPr>
            </a:br>
            <a:r>
              <a:rPr lang="en-GB" sz="3600" b="0" dirty="0" smtClean="0">
                <a:solidFill>
                  <a:schemeClr val="bg1"/>
                </a:solidFill>
              </a:rPr>
              <a:t/>
            </a:r>
            <a:br>
              <a:rPr lang="en-GB" sz="3600" b="0" dirty="0" smtClean="0">
                <a:solidFill>
                  <a:schemeClr val="bg1"/>
                </a:solidFill>
              </a:rPr>
            </a:br>
            <a:r>
              <a:rPr lang="en-GB" sz="3600" b="0" dirty="0" smtClean="0">
                <a:solidFill>
                  <a:schemeClr val="bg1"/>
                </a:solidFill>
              </a:rPr>
              <a:t/>
            </a:r>
            <a:br>
              <a:rPr lang="en-GB" sz="3600" b="0" dirty="0" smtClean="0">
                <a:solidFill>
                  <a:schemeClr val="bg1"/>
                </a:solidFill>
              </a:rPr>
            </a:br>
            <a:r>
              <a:rPr lang="en-GB" sz="4000" b="0" dirty="0" smtClean="0">
                <a:solidFill>
                  <a:schemeClr val="bg1"/>
                </a:solidFill>
              </a:rPr>
              <a:t/>
            </a:r>
            <a:br>
              <a:rPr lang="en-GB" sz="4000" b="0" dirty="0" smtClean="0">
                <a:solidFill>
                  <a:schemeClr val="bg1"/>
                </a:solidFill>
              </a:rPr>
            </a:br>
            <a:r>
              <a:rPr lang="en-GB" sz="4000" b="0" dirty="0" smtClean="0">
                <a:solidFill>
                  <a:schemeClr val="bg1"/>
                </a:solidFill>
              </a:rPr>
              <a:t/>
            </a:r>
            <a:br>
              <a:rPr lang="en-GB" sz="4000" b="0" dirty="0" smtClean="0">
                <a:solidFill>
                  <a:schemeClr val="bg1"/>
                </a:solidFill>
              </a:rPr>
            </a:br>
            <a:endParaRPr lang="en-US" sz="3600" b="0" dirty="0" smtClean="0">
              <a:solidFill>
                <a:schemeClr val="bg1"/>
              </a:solidFill>
            </a:endParaRPr>
          </a:p>
        </p:txBody>
      </p:sp>
      <p:pic>
        <p:nvPicPr>
          <p:cNvPr id="140291" name="Picture 102" descr="2256_ox_brand_blue_p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288" y="2436421"/>
            <a:ext cx="8108950" cy="13619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50" dirty="0">
                <a:solidFill>
                  <a:srgbClr val="FFFFFF"/>
                </a:solidFill>
              </a:rPr>
              <a:t/>
            </a:r>
            <a:br>
              <a:rPr lang="en-GB" sz="1050" dirty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>Full references are in </a:t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>Wyatt </a:t>
            </a:r>
            <a:r>
              <a:rPr lang="en-GB" sz="2400" dirty="0">
                <a:solidFill>
                  <a:srgbClr val="FFFFFF"/>
                </a:solidFill>
              </a:rPr>
              <a:t>TD (2015) </a:t>
            </a:r>
            <a:r>
              <a:rPr lang="en-GB" sz="2400" dirty="0">
                <a:solidFill>
                  <a:srgbClr val="FFFFFF"/>
                </a:solidFill>
                <a:hlinkClick r:id="rId6"/>
              </a:rPr>
              <a:t>The search for human pheromones  </a:t>
            </a: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i="1" dirty="0" err="1">
                <a:solidFill>
                  <a:srgbClr val="FFFFFF"/>
                </a:solidFill>
              </a:rPr>
              <a:t>Proc</a:t>
            </a:r>
            <a:r>
              <a:rPr lang="en-GB" sz="2400" i="1" dirty="0">
                <a:solidFill>
                  <a:srgbClr val="FFFFFF"/>
                </a:solidFill>
              </a:rPr>
              <a:t> Roy </a:t>
            </a:r>
            <a:r>
              <a:rPr lang="en-GB" sz="2400" i="1" dirty="0" err="1">
                <a:solidFill>
                  <a:srgbClr val="FFFFFF"/>
                </a:solidFill>
              </a:rPr>
              <a:t>Soc</a:t>
            </a:r>
            <a:r>
              <a:rPr lang="en-GB" sz="2400" i="1" dirty="0">
                <a:solidFill>
                  <a:srgbClr val="FFFFFF"/>
                </a:solidFill>
              </a:rPr>
              <a:t> B </a:t>
            </a:r>
            <a:r>
              <a:rPr lang="en-GB" sz="2400" dirty="0" smtClean="0">
                <a:solidFill>
                  <a:srgbClr val="FFFFFF"/>
                </a:solidFill>
              </a:rPr>
              <a:t>282   </a:t>
            </a:r>
            <a:r>
              <a:rPr lang="en-GB" sz="1800" dirty="0" smtClean="0">
                <a:solidFill>
                  <a:srgbClr val="FFFFFF"/>
                </a:solidFill>
              </a:rPr>
              <a:t>(open access)</a:t>
            </a:r>
            <a:endParaRPr lang="en-GB" sz="1800" i="1" dirty="0">
              <a:solidFill>
                <a:srgbClr val="FFFFFF"/>
              </a:solidFill>
            </a:endParaRPr>
          </a:p>
        </p:txBody>
      </p:sp>
      <p:pic>
        <p:nvPicPr>
          <p:cNvPr id="14029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20653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23928" y="5695702"/>
            <a:ext cx="5486400" cy="1333698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spAutoFit/>
          </a:bodyPr>
          <a:lstStyle/>
          <a:p>
            <a:pPr algn="l">
              <a:lnSpc>
                <a:spcPts val="2600"/>
              </a:lnSpc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Society of Biology </a:t>
            </a:r>
            <a:br>
              <a:rPr lang="en-GB" sz="2400" dirty="0" smtClean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>Best Postgraduate </a:t>
            </a: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 smtClean="0">
                <a:solidFill>
                  <a:srgbClr val="FFFFFF"/>
                </a:solidFill>
              </a:rPr>
              <a:t>Textbook </a:t>
            </a:r>
            <a:r>
              <a:rPr lang="en-GB" sz="2400" dirty="0">
                <a:solidFill>
                  <a:srgbClr val="FFFFFF"/>
                </a:solidFill>
              </a:rPr>
              <a:t>2014</a:t>
            </a:r>
            <a:r>
              <a:rPr lang="en-GB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GB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304" y="4581128"/>
            <a:ext cx="4842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hlinkClick r:id="rId8"/>
              </a:rPr>
              <a:t>http://users.ox.ac.uk/~abrg/pheromones</a:t>
            </a:r>
            <a:r>
              <a:rPr lang="en-GB" sz="2000" dirty="0" smtClean="0">
                <a:solidFill>
                  <a:schemeClr val="bg1"/>
                </a:solidFill>
                <a:hlinkClick r:id="rId8"/>
              </a:rPr>
              <a:t>/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392" name="Text Box 16"/>
          <p:cNvSpPr txBox="1">
            <a:spLocks noChangeArrowheads="1"/>
          </p:cNvSpPr>
          <p:nvPr/>
        </p:nvSpPr>
        <p:spPr bwMode="auto">
          <a:xfrm>
            <a:off x="2882900" y="1839144"/>
            <a:ext cx="6140450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3200" dirty="0" smtClean="0">
                <a:solidFill>
                  <a:srgbClr val="000000"/>
                </a:solidFill>
              </a:rPr>
              <a:t>“During the season of love, a musky odour is emitted by … glands of the crocodile, and pervades their haunts</a:t>
            </a:r>
            <a:r>
              <a:rPr lang="en-GB" altLang="en-US" sz="2800" dirty="0" smtClean="0">
                <a:solidFill>
                  <a:srgbClr val="000000"/>
                </a:solidFill>
              </a:rPr>
              <a:t>.</a:t>
            </a:r>
            <a:r>
              <a:rPr lang="en-GB" altLang="en-US" sz="3200" dirty="0" smtClean="0">
                <a:solidFill>
                  <a:srgbClr val="000000"/>
                </a:solidFill>
              </a:rPr>
              <a:t>”</a:t>
            </a:r>
            <a:r>
              <a:rPr lang="en-GB" altLang="en-US" sz="2800" dirty="0" smtClean="0">
                <a:solidFill>
                  <a:srgbClr val="000000"/>
                </a:solidFill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</a:rPr>
              <a:t> </a:t>
            </a:r>
            <a:r>
              <a:rPr lang="en-GB" altLang="en-US" dirty="0" smtClean="0">
                <a:solidFill>
                  <a:srgbClr val="000000"/>
                </a:solidFill>
              </a:rPr>
              <a:t>p29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68300"/>
            <a:ext cx="8059738" cy="731838"/>
          </a:xfrm>
        </p:spPr>
        <p:txBody>
          <a:bodyPr/>
          <a:lstStyle/>
          <a:p>
            <a:pPr eaLnBrk="1" hangingPunct="1"/>
            <a:r>
              <a:rPr lang="en-GB" altLang="en-US" sz="2800" b="0" dirty="0" smtClean="0"/>
              <a:t>Charles Darwin (1871) </a:t>
            </a:r>
            <a:r>
              <a:rPr lang="en-GB" altLang="en-US" sz="2800" b="0" i="1" dirty="0" smtClean="0"/>
              <a:t>The descent of man and selection in relation to sex</a:t>
            </a:r>
            <a:endParaRPr lang="en-GB" altLang="en-US" sz="4000" b="0" dirty="0" smtClean="0"/>
          </a:p>
        </p:txBody>
      </p:sp>
      <p:sp>
        <p:nvSpPr>
          <p:cNvPr id="2149383" name="Rectangle 7"/>
          <p:cNvSpPr>
            <a:spLocks noChangeArrowheads="1"/>
          </p:cNvSpPr>
          <p:nvPr/>
        </p:nvSpPr>
        <p:spPr bwMode="auto">
          <a:xfrm>
            <a:off x="0" y="4220368"/>
            <a:ext cx="9144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dirty="0" smtClean="0">
                <a:solidFill>
                  <a:srgbClr val="000000"/>
                </a:solidFill>
              </a:rPr>
              <a:t>   Also: smelly male elephants, goats, pythons, birds …</a:t>
            </a:r>
            <a:r>
              <a:rPr lang="en-GB" altLang="en-US" sz="2000" dirty="0" smtClean="0">
                <a:solidFill>
                  <a:srgbClr val="000000"/>
                </a:solidFill>
              </a:rPr>
              <a:t> </a:t>
            </a:r>
          </a:p>
          <a:p>
            <a:pPr algn="l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GB" altLang="en-US" sz="2800" dirty="0" smtClean="0">
                <a:solidFill>
                  <a:srgbClr val="000000"/>
                </a:solidFill>
              </a:rPr>
              <a:t>  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42875" y="1845494"/>
            <a:ext cx="2547938" cy="2087562"/>
            <a:chOff x="142844" y="2928924"/>
            <a:chExt cx="2547969" cy="208823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2928924"/>
              <a:ext cx="2476500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7"/>
            <p:cNvSpPr txBox="1">
              <a:spLocks noChangeArrowheads="1"/>
            </p:cNvSpPr>
            <p:nvPr/>
          </p:nvSpPr>
          <p:spPr bwMode="auto">
            <a:xfrm>
              <a:off x="142844" y="4786322"/>
              <a:ext cx="214314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/>
              <a:r>
                <a:rPr lang="en-GB" altLang="en-US" sz="900" smtClean="0">
                  <a:solidFill>
                    <a:srgbClr val="000000"/>
                  </a:solidFill>
                </a:rPr>
                <a:t>photo: P Nijenhuis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56779" y="5157192"/>
            <a:ext cx="5830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Success of the smelliest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81839"/>
      </p:ext>
    </p:extLst>
  </p:cSld>
  <p:clrMapOvr>
    <a:masterClrMapping/>
  </p:clrMapOvr>
  <p:transition advTm="37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9392" grpId="0"/>
      <p:bldP spid="2149383" grpId="0" uiExpand="1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5288" y="692696"/>
            <a:ext cx="7489825" cy="32800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4800" dirty="0">
                <a:solidFill>
                  <a:srgbClr val="000000"/>
                </a:solidFill>
              </a:rPr>
              <a:t>But what were the signals? </a:t>
            </a:r>
            <a:br>
              <a:rPr lang="en-GB" sz="4800" dirty="0">
                <a:solidFill>
                  <a:srgbClr val="000000"/>
                </a:solidFill>
              </a:rPr>
            </a:br>
            <a:endParaRPr lang="en-GB" sz="4800" dirty="0" smtClean="0">
              <a:solidFill>
                <a:srgbClr val="000000"/>
              </a:solidFill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GB" sz="4800" dirty="0" smtClean="0">
                <a:solidFill>
                  <a:srgbClr val="000000"/>
                </a:solidFill>
              </a:rPr>
              <a:t>Surely </a:t>
            </a:r>
            <a:r>
              <a:rPr lang="en-GB" sz="4800" dirty="0">
                <a:solidFill>
                  <a:srgbClr val="000000"/>
                </a:solidFill>
              </a:rPr>
              <a:t>chemicals, </a:t>
            </a:r>
            <a:r>
              <a:rPr lang="en-GB" sz="4800" dirty="0" smtClean="0">
                <a:solidFill>
                  <a:srgbClr val="000000"/>
                </a:solidFill>
              </a:rPr>
              <a:t/>
            </a:r>
            <a:br>
              <a:rPr lang="en-GB" sz="4800" dirty="0" smtClean="0">
                <a:solidFill>
                  <a:srgbClr val="000000"/>
                </a:solidFill>
              </a:rPr>
            </a:br>
            <a:r>
              <a:rPr lang="en-GB" sz="4800" dirty="0" smtClean="0">
                <a:solidFill>
                  <a:srgbClr val="000000"/>
                </a:solidFill>
              </a:rPr>
              <a:t>but could not be identified</a:t>
            </a:r>
            <a:endParaRPr lang="en-GB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00"/>
            <a:ext cx="8062913" cy="114300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First pheromone identification: 1959</a:t>
            </a:r>
            <a:endParaRPr lang="en-US" sz="3200" dirty="0" smtClean="0"/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63"/>
            <a:ext cx="8496300" cy="863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0" dirty="0" smtClean="0"/>
              <a:t>female sex pheromone of silk moth </a:t>
            </a:r>
            <a:r>
              <a:rPr lang="en-US" sz="2800" b="0" i="1" dirty="0" err="1" smtClean="0"/>
              <a:t>Bombyx</a:t>
            </a:r>
            <a:r>
              <a:rPr lang="en-US" sz="2800" b="0" i="1" dirty="0" smtClean="0"/>
              <a:t> </a:t>
            </a:r>
            <a:r>
              <a:rPr lang="en-US" sz="2800" b="0" i="1" dirty="0" err="1" smtClean="0"/>
              <a:t>mori</a:t>
            </a:r>
            <a:r>
              <a:rPr lang="en-US" sz="2800" b="0" i="1" dirty="0" smtClean="0"/>
              <a:t> </a:t>
            </a: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 smtClean="0"/>
              <a:t>by Adolf Butenandt </a:t>
            </a:r>
            <a:r>
              <a:rPr lang="en-US" sz="2800" b="0" smtClean="0"/>
              <a:t>&amp; team</a:t>
            </a:r>
            <a:endParaRPr lang="en-US" sz="2800" b="0" dirty="0" smtClean="0"/>
          </a:p>
        </p:txBody>
      </p:sp>
      <p:pic>
        <p:nvPicPr>
          <p:cNvPr id="2050" name="Picture 2" descr="Fluttering mo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4" y="1988840"/>
            <a:ext cx="6333728" cy="34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02" y="5775647"/>
            <a:ext cx="757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Wing fluttering by male gives test of activity (bioassay)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6894320" y="4507606"/>
            <a:ext cx="14205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Sam Woo, UC Davis</a:t>
            </a:r>
          </a:p>
          <a:p>
            <a:endParaRPr lang="en-GB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39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7|1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2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6|6.6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8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.4"/>
</p:tagLst>
</file>

<file path=ppt/theme/theme1.xml><?xml version="1.0" encoding="utf-8"?>
<a:theme xmlns:a="http://schemas.openxmlformats.org/drawingml/2006/main" name="7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8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4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4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55433</TotalTime>
  <Words>2160</Words>
  <Application>Microsoft Office PowerPoint</Application>
  <PresentationFormat>On-screen Show (4:3)</PresentationFormat>
  <Paragraphs>361</Paragraphs>
  <Slides>64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64</vt:i4>
      </vt:variant>
    </vt:vector>
  </HeadingPairs>
  <TitlesOfParts>
    <vt:vector size="82" baseType="lpstr">
      <vt:lpstr>ＭＳ Ｐゴシック</vt:lpstr>
      <vt:lpstr>Arial</vt:lpstr>
      <vt:lpstr>Times New Roman</vt:lpstr>
      <vt:lpstr>7_Default Design</vt:lpstr>
      <vt:lpstr>12_Default Design</vt:lpstr>
      <vt:lpstr>16_Default Design</vt:lpstr>
      <vt:lpstr>20_Default Design</vt:lpstr>
      <vt:lpstr>11_Default Design</vt:lpstr>
      <vt:lpstr>25_Default Design</vt:lpstr>
      <vt:lpstr>3_Default Design</vt:lpstr>
      <vt:lpstr>10_Default Design</vt:lpstr>
      <vt:lpstr>17_Default Design</vt:lpstr>
      <vt:lpstr>1_Default Design</vt:lpstr>
      <vt:lpstr>8_Default Design</vt:lpstr>
      <vt:lpstr>13_Default Design</vt:lpstr>
      <vt:lpstr>18_Default Design</vt:lpstr>
      <vt:lpstr>9_Default Design</vt:lpstr>
      <vt:lpstr>15_Default Design</vt:lpstr>
      <vt:lpstr>  Success of the smelliest?  The search for human pheromones      Tristram Wyatt  Dept of Zoology, University of Oxford  </vt:lpstr>
      <vt:lpstr>Süskind’s novel  ‘Perfume’ (1985)</vt:lpstr>
      <vt:lpstr>Outline</vt:lpstr>
      <vt:lpstr>What is a pheromone? </vt:lpstr>
      <vt:lpstr>PowerPoint Presentation</vt:lpstr>
      <vt:lpstr>Invisible signals</vt:lpstr>
      <vt:lpstr>Charles Darwin (1871) The descent of man and selection in relation to sex</vt:lpstr>
      <vt:lpstr>PowerPoint Presentation</vt:lpstr>
      <vt:lpstr>First pheromone identification: 1959</vt:lpstr>
      <vt:lpstr>Established ‘gold standard’ for pheromone identification:  </vt:lpstr>
      <vt:lpstr>PowerPoint Presentation</vt:lpstr>
      <vt:lpstr>A pheromone (in any animal):</vt:lpstr>
      <vt:lpstr>What are not pheromones? </vt:lpstr>
      <vt:lpstr>Smells (odours) are important to us but not every smell (odour) is a pheromone  </vt:lpstr>
      <vt:lpstr>People can recognise individuals’ smells (&amp; choose partners?)</vt:lpstr>
      <vt:lpstr>‘Pheromone parties’ misnamed</vt:lpstr>
      <vt:lpstr>So is there a human pheromone to make you irresistible? </vt:lpstr>
      <vt:lpstr>PowerPoint Presentation</vt:lpstr>
      <vt:lpstr>PowerPoint Presentation</vt:lpstr>
      <vt:lpstr>PowerPoint Presentation</vt:lpstr>
      <vt:lpstr>How a corporation hijacked ‘science’ on ‘human pheromones’ </vt:lpstr>
      <vt:lpstr>In 1990s the EROX Corporation patented molecules as ‘putative* human pheromones’   incl AND and EST  * ‘believed to be’</vt:lpstr>
      <vt:lpstr>To launch: EROX sponsored 1991 Paris symposium on olfaction</vt:lpstr>
      <vt:lpstr>PowerPoint Presentation</vt:lpstr>
      <vt:lpstr>Nothing might have happened except ….</vt:lpstr>
      <vt:lpstr>Since 2000: &gt;40 papers, 100’s of citations</vt:lpstr>
      <vt:lpstr>How did this happen?  1 </vt:lpstr>
      <vt:lpstr>How did this happen?    2 </vt:lpstr>
      <vt:lpstr>Why expect humans to have pheromones? </vt:lpstr>
      <vt:lpstr>Why expect pheromones in humans? </vt:lpstr>
      <vt:lpstr>PowerPoint Presentation</vt:lpstr>
      <vt:lpstr>Mammals do have pheromones (small and large molecules) </vt:lpstr>
      <vt:lpstr>Rabbit pups</vt:lpstr>
      <vt:lpstr>Time for a fresh start – with real science</vt:lpstr>
      <vt:lpstr>A new start on human pheromones:</vt:lpstr>
      <vt:lpstr>PowerPoint Presentation</vt:lpstr>
      <vt:lpstr>Summary </vt:lpstr>
      <vt:lpstr>The obsession with armpits</vt:lpstr>
      <vt:lpstr>Where do armpit smells come from?</vt:lpstr>
      <vt:lpstr>But 20% of world’s population secrete almost none</vt:lpstr>
      <vt:lpstr>Which areas are possible smell sources?</vt:lpstr>
      <vt:lpstr>Take your sample </vt:lpstr>
      <vt:lpstr>Chromatography</vt:lpstr>
      <vt:lpstr>gas liquid chromatography (GLC)</vt:lpstr>
      <vt:lpstr>PowerPoint Presentation</vt:lpstr>
      <vt:lpstr>How to find candidate molecules from hundreds of peaks?</vt:lpstr>
      <vt:lpstr>PowerPoint Presentation</vt:lpstr>
      <vt:lpstr>PowerPoint Presentation</vt:lpstr>
      <vt:lpstr>PowerPoint Presentation</vt:lpstr>
      <vt:lpstr>What about humans?</vt:lpstr>
      <vt:lpstr>Challenges ahead? </vt:lpstr>
      <vt:lpstr>Barriers to research </vt:lpstr>
      <vt:lpstr>Napolean Bonaparte: Josephine, don’t wash.  I’m coming home</vt:lpstr>
      <vt:lpstr>PowerPoint Presentation</vt:lpstr>
      <vt:lpstr>Barriers to research </vt:lpstr>
      <vt:lpstr>No shortcuts for establishing a pheromone is one</vt:lpstr>
      <vt:lpstr>Barriers to research </vt:lpstr>
      <vt:lpstr>1st human pheromone:  mammary pheromone? </vt:lpstr>
      <vt:lpstr>PowerPoint Presentation</vt:lpstr>
      <vt:lpstr>PowerPoint Presentation</vt:lpstr>
      <vt:lpstr>PowerPoint Presentation</vt:lpstr>
      <vt:lpstr>Potential medical uses</vt:lpstr>
      <vt:lpstr>Summary </vt:lpstr>
      <vt:lpstr>      Thanks for listening    @pheromoneEvo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 students msc 30 apr08</dc:title>
  <dc:creator>T Wyatt</dc:creator>
  <dc:description>based on the pharmacology presentation -</dc:description>
  <cp:lastModifiedBy>tristram wyatt</cp:lastModifiedBy>
  <cp:revision>1582</cp:revision>
  <dcterms:created xsi:type="dcterms:W3CDTF">2003-03-04T21:17:28Z</dcterms:created>
  <dcterms:modified xsi:type="dcterms:W3CDTF">2015-06-11T06:06:17Z</dcterms:modified>
</cp:coreProperties>
</file>