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64" r:id="rId2"/>
    <p:sldId id="291" r:id="rId3"/>
    <p:sldId id="273" r:id="rId4"/>
    <p:sldId id="275" r:id="rId5"/>
    <p:sldId id="281" r:id="rId6"/>
    <p:sldId id="286" r:id="rId7"/>
    <p:sldId id="285" r:id="rId8"/>
    <p:sldId id="287" r:id="rId9"/>
    <p:sldId id="289" r:id="rId10"/>
    <p:sldId id="290" r:id="rId11"/>
    <p:sldId id="257" r:id="rId12"/>
    <p:sldId id="282" r:id="rId13"/>
    <p:sldId id="283" r:id="rId14"/>
    <p:sldId id="267" r:id="rId15"/>
    <p:sldId id="284" r:id="rId16"/>
    <p:sldId id="272" r:id="rId17"/>
    <p:sldId id="274" r:id="rId18"/>
    <p:sldId id="271" r:id="rId19"/>
  </p:sldIdLst>
  <p:sldSz cx="9144000" cy="6858000" type="screen4x3"/>
  <p:notesSz cx="6873875" cy="10063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F8634"/>
    <a:srgbClr val="B48634"/>
    <a:srgbClr val="FFFFFF"/>
    <a:srgbClr val="000000"/>
    <a:srgbClr val="CC6600"/>
    <a:srgbClr val="010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268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BD951DA-28C4-455C-9E2A-564C812D1DAF}" type="datetimeFigureOut">
              <a:rPr lang="en-US"/>
              <a:pPr/>
              <a:t>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268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1E496AD-6266-4C83-9CDC-C3DD0093BCA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268" y="0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58405E-57D3-4857-8512-CEA12C16E6B7}" type="datetimeFigureOut">
              <a:rPr lang="en-US"/>
              <a:pPr/>
              <a:t>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224" y="4780566"/>
            <a:ext cx="5499427" cy="4527941"/>
          </a:xfrm>
          <a:prstGeom prst="rect">
            <a:avLst/>
          </a:prstGeom>
        </p:spPr>
        <p:txBody>
          <a:bodyPr vert="horz" wrap="square" lIns="93305" tIns="46653" rIns="93305" bIns="466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268" y="9557913"/>
            <a:ext cx="2977970" cy="503641"/>
          </a:xfrm>
          <a:prstGeom prst="rect">
            <a:avLst/>
          </a:prstGeom>
        </p:spPr>
        <p:txBody>
          <a:bodyPr vert="horz" wrap="square" lIns="93305" tIns="46653" rIns="93305" bIns="466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870315-AE6A-4AE3-85B1-00400B0D2B7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A67EFFC-9A1C-4A2B-BFBB-04C4AA32CCB3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B4A4084-7A46-4873-B629-8F4EAE377795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07303C-885A-482F-9E60-6469EA403F3F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5FEB18-0BCF-4FD9-86D3-A42B9ECB4909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B4A4084-7A46-4873-B629-8F4EAE377795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91830-FD26-48CE-842A-E92DAAA8095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AABDCDE-3CA7-4C92-8EF0-2BC26DDC8CEF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07303C-885A-482F-9E60-6469EA403F3F}" type="datetime1">
              <a:rPr lang="en-US" smtClean="0"/>
              <a:pPr/>
              <a:t>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315-AE6A-4AE3-85B1-00400B0D2B7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4B068-B052-49C2-AA73-1439F5EA3768}" type="slidenum">
              <a:rPr lang="en-GB"/>
              <a:pPr/>
              <a:t>18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60413"/>
            <a:ext cx="5072063" cy="38036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724525" y="981075"/>
            <a:ext cx="31686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1600" i="1" dirty="0" smtClean="0">
                <a:solidFill>
                  <a:srgbClr val="FF0000"/>
                </a:solidFill>
                <a:latin typeface="Verdana" pitchFamily="34" charset="0"/>
              </a:rPr>
              <a:t>“New Learning”</a:t>
            </a:r>
            <a:endParaRPr lang="en-US" sz="1600" i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920880" cy="720080"/>
          </a:xfr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</a:gradFill>
          <a:ln w="12700"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28868"/>
            <a:ext cx="7920880" cy="1000132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8FF23-8765-4E10-B092-5267DB41A0F5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DCF77-6F02-4C3E-9E75-0E045193C6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 userDrawn="1"/>
        </p:nvSpPr>
        <p:spPr bwMode="auto">
          <a:xfrm>
            <a:off x="971600" y="4293096"/>
            <a:ext cx="288131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400" dirty="0"/>
              <a:t>Barnard’s Inn Hall</a:t>
            </a:r>
          </a:p>
          <a:p>
            <a:pPr algn="l" eaLnBrk="0" hangingPunct="0"/>
            <a:r>
              <a:rPr lang="en-US" sz="1400" dirty="0" err="1"/>
              <a:t>Holborn</a:t>
            </a:r>
            <a:endParaRPr lang="en-US" sz="1400" dirty="0"/>
          </a:p>
          <a:p>
            <a:pPr algn="l" eaLnBrk="0" hangingPunct="0"/>
            <a:r>
              <a:rPr lang="en-US" sz="1400" dirty="0"/>
              <a:t>London EC1N 2HH</a:t>
            </a:r>
          </a:p>
          <a:p>
            <a:pPr algn="l" eaLnBrk="0" hangingPunct="0"/>
            <a:endParaRPr lang="en-US" sz="1400" dirty="0"/>
          </a:p>
          <a:p>
            <a:pPr algn="l" eaLnBrk="0" hangingPunct="0"/>
            <a:r>
              <a:rPr lang="en-US" sz="1400" dirty="0"/>
              <a:t>Tel: +44 (0)20 7831 0575</a:t>
            </a:r>
          </a:p>
          <a:p>
            <a:pPr algn="l" eaLnBrk="0" hangingPunct="0"/>
            <a:r>
              <a:rPr lang="en-US" sz="1400" dirty="0"/>
              <a:t>Fax: +44 (0)20 7831 5208</a:t>
            </a:r>
          </a:p>
          <a:p>
            <a:pPr algn="l" eaLnBrk="0" hangingPunct="0"/>
            <a:r>
              <a:rPr lang="en-US" sz="1400" dirty="0"/>
              <a:t>Email : enquiries@gresham.ac.uk</a:t>
            </a:r>
          </a:p>
          <a:p>
            <a:pPr algn="l" eaLnBrk="0" hangingPunct="0"/>
            <a:endParaRPr lang="en-US" sz="1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149080"/>
            <a:ext cx="2520000" cy="15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248" y="1052736"/>
            <a:ext cx="2054032" cy="5233784"/>
          </a:xfrm>
          <a:gradFill flip="none" rotWithShape="1"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10800000" scaled="1"/>
            <a:tileRect/>
          </a:gradFill>
          <a:ln>
            <a:gradFill>
              <a:gsLst>
                <a:gs pos="0">
                  <a:srgbClr val="FFFFFF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600000" scaled="0"/>
            </a:gradFill>
          </a:ln>
          <a:effectLst/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600" y="1052736"/>
            <a:ext cx="5760640" cy="523378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2E3C9-4239-4BB4-90A0-0C946748C619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FA5AF4-9961-4334-824A-41D12DA4A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4422"/>
            <a:ext cx="7920880" cy="5143536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262389"/>
            <a:ext cx="7920880" cy="646331"/>
          </a:xfrm>
          <a:prstGeom prst="rect">
            <a:avLst/>
          </a:prstGeo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15AC4-FC2F-4411-957A-B3A7022FB5E9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24C32-25D2-4352-85F0-83A6BCA99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2389"/>
            <a:ext cx="7920880" cy="646331"/>
          </a:xfr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285860"/>
            <a:ext cx="3888432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285860"/>
            <a:ext cx="3892304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65AAB-24FE-4DE2-9CFE-653A0632A97D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3230-2B1B-4B45-BE99-112DBA0FE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85860"/>
            <a:ext cx="388843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000240"/>
            <a:ext cx="3888432" cy="4286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39" y="1285860"/>
            <a:ext cx="3926241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2000240"/>
            <a:ext cx="3926241" cy="4286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354B1-3FBC-407C-B4D6-90618136C500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5A176E-DF27-445D-AEC3-F157854C4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8377"/>
            <a:ext cx="7920880" cy="680343"/>
          </a:xfr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B840C-C602-4389-B03B-B3E8EFDC1B90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0EE63-B06E-48EC-94C4-52CD093DD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96BCF-F0ED-404B-9175-E51D8BE42712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164AF-14B4-4742-A2B1-7917502B0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18744"/>
            <a:ext cx="3528392" cy="8386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85728"/>
            <a:ext cx="4357718" cy="60007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951602"/>
            <a:ext cx="3528392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17FFB-2439-4340-A734-E5447F71A776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DBA7E-DB93-4867-8450-B03CC2581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19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C5DC0-DC0A-4B46-AB40-EC1FCEA4E2A0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64EC4-DE6C-4C82-A0FB-D909D941A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438" y="71438"/>
            <a:ext cx="9001125" cy="6786562"/>
          </a:xfrm>
          <a:prstGeom prst="roundRect">
            <a:avLst>
              <a:gd name="adj" fmla="val 3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921625" cy="646113"/>
          </a:xfrm>
          <a:prstGeom prst="rect">
            <a:avLst/>
          </a:prstGeom>
          <a:gradFill>
            <a:gsLst>
              <a:gs pos="100000">
                <a:srgbClr val="FF0000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gradFill>
              <a:gsLst>
                <a:gs pos="100000">
                  <a:srgbClr val="FF0000"/>
                </a:gs>
                <a:gs pos="99000">
                  <a:srgbClr val="C00000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214438"/>
            <a:ext cx="7921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5250" y="6592888"/>
            <a:ext cx="1292225" cy="407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cy-GB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Z/Yen Group 2010</a:t>
            </a:r>
            <a:endParaRPr lang="en-US" sz="1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190A060-356D-43E2-A101-E28B68D7155C}" type="datetime3">
              <a:rPr lang="en-US"/>
              <a:pPr/>
              <a:t>10 January 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85127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C7C909E-518C-4633-8FF7-6F5783F559B4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179512" y="188640"/>
          <a:ext cx="683648" cy="720080"/>
        </p:xfrm>
        <a:graphic>
          <a:graphicData uri="http://schemas.openxmlformats.org/presentationml/2006/ole">
            <p:oleObj spid="_x0000_s1035" name="Photo Editor Photo" r:id="rId13" imgW="5409524" imgH="56952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5" r:id="rId9"/>
    <p:sldLayoutId id="214748375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♦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25316"/>
            <a:ext cx="7921625" cy="646331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dirty="0" smtClean="0">
                <a:latin typeface="Arial" charset="0"/>
                <a:cs typeface="Arial" charset="0"/>
              </a:rPr>
              <a:t>Symposium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51520" y="1916833"/>
            <a:ext cx="8641655" cy="1584176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What The Dickens?</a:t>
            </a:r>
          </a:p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The City’s Great Financial Scandals: Past And Future</a:t>
            </a:r>
          </a:p>
          <a:p>
            <a:pPr eaLnBrk="1" hangingPunct="1"/>
            <a:endParaRPr lang="en-US" sz="24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14:00 to 17:00, Thursday, 10 January 2013</a:t>
            </a:r>
          </a:p>
        </p:txBody>
      </p:sp>
      <p:pic>
        <p:nvPicPr>
          <p:cNvPr id="5" name="Picture 4" descr="Logo_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581128"/>
            <a:ext cx="172828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Private Bubbles, Public Debt</a:t>
            </a:r>
            <a:endParaRPr lang="en-GB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26787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43608" y="6423719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[</a:t>
            </a:r>
            <a:r>
              <a:rPr lang="en-GB" sz="1200" dirty="0" smtClean="0"/>
              <a:t>Source</a:t>
            </a:r>
            <a:r>
              <a:rPr lang="en-GB" sz="1200" dirty="0" smtClean="0"/>
              <a:t>:  Hogarth's Works published by J. Dicks, 313 The Strand, London.  Circa </a:t>
            </a:r>
            <a:r>
              <a:rPr lang="en-GB" sz="1200" dirty="0" smtClean="0"/>
              <a:t>1880]</a:t>
            </a:r>
            <a:endParaRPr lang="en-GB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688632"/>
          </a:xfrm>
        </p:spPr>
        <p:txBody>
          <a:bodyPr/>
          <a:lstStyle/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14:00 to 14:15	Greetings – Professor Michael Mainelli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14:15 to 14:45	</a:t>
            </a:r>
            <a:r>
              <a:rPr lang="en-GB" sz="2000" b="1" dirty="0" smtClean="0"/>
              <a:t>“A Short History of Financial Scandals”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sz="2000" b="1" dirty="0" smtClean="0"/>
              <a:t>		</a:t>
            </a:r>
            <a:r>
              <a:rPr lang="en-GB" sz="2000" dirty="0" smtClean="0"/>
              <a:t>Edward Chancellor, GMO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14:45 to 15:15	</a:t>
            </a:r>
            <a:r>
              <a:rPr lang="en-GB" sz="2000" b="1" dirty="0" smtClean="0"/>
              <a:t>“Modern Pitfalls”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sz="2000" dirty="0" smtClean="0"/>
              <a:t>		Professor Mike Jones, Professor of Financial Reporting and Head of Department of Accounting &amp; Finance, Bristol University</a:t>
            </a:r>
          </a:p>
          <a:p>
            <a:pPr marL="1976438" indent="-1976438">
              <a:buNone/>
              <a:tabLst>
                <a:tab pos="1619250" algn="l"/>
              </a:tabLst>
            </a:pPr>
            <a:endParaRPr lang="en-GB" sz="2000" dirty="0" smtClean="0"/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15:15 to 15:30	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Break</a:t>
            </a:r>
          </a:p>
          <a:p>
            <a:pPr marL="1976438" indent="-1976438">
              <a:buNone/>
              <a:tabLst>
                <a:tab pos="1619250" algn="l"/>
              </a:tabLst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15:30 to 16:00	</a:t>
            </a:r>
            <a:r>
              <a:rPr lang="en-GB" sz="2000" b="1" dirty="0" smtClean="0"/>
              <a:t>“Great Expectations”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sz="2000" b="1" dirty="0" smtClean="0"/>
              <a:t>		</a:t>
            </a:r>
            <a:r>
              <a:rPr lang="en-GB" sz="2000" dirty="0" smtClean="0"/>
              <a:t>Brandon Davies, Director, Gatehouse Bank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16:00 to 16:45	</a:t>
            </a:r>
            <a:r>
              <a:rPr lang="en-US" sz="2000" b="1" dirty="0" smtClean="0"/>
              <a:t>Panel – “Never Again?”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16:45 to 17:00	</a:t>
            </a:r>
            <a:r>
              <a:rPr lang="en-US" sz="2000" dirty="0" smtClean="0"/>
              <a:t>Goodbyes </a:t>
            </a:r>
            <a:r>
              <a:rPr lang="en-US" sz="2000" dirty="0" smtClean="0"/>
              <a:t>– Professor Tim Connell</a:t>
            </a:r>
          </a:p>
          <a:p>
            <a:pPr marL="1976438" indent="-1976438">
              <a:buNone/>
              <a:tabLst>
                <a:tab pos="1619250" algn="l"/>
              </a:tabLst>
            </a:pPr>
            <a:endParaRPr lang="en-US" sz="2000" dirty="0" smtClean="0"/>
          </a:p>
          <a:p>
            <a:pPr>
              <a:buNone/>
              <a:tabLst>
                <a:tab pos="1619250" algn="l"/>
              </a:tabLst>
            </a:pPr>
            <a:r>
              <a:rPr lang="en-GB" sz="2000" dirty="0" smtClean="0"/>
              <a:t>17:00 to 18:00</a:t>
            </a:r>
            <a:r>
              <a:rPr lang="en-GB" sz="2000" dirty="0" smtClean="0">
                <a:latin typeface="Times New Roman"/>
              </a:rPr>
              <a:t>	</a:t>
            </a:r>
            <a:r>
              <a:rPr lang="en-GB" sz="2000" b="1" i="1" dirty="0" smtClean="0">
                <a:latin typeface="Times New Roman"/>
              </a:rPr>
              <a:t>Reception (Headmaster’s Office)</a:t>
            </a:r>
          </a:p>
          <a:p>
            <a:pPr eaLnBrk="1" hangingPunct="1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dirty="0" err="1" smtClean="0">
                <a:latin typeface="Arial" charset="0"/>
                <a:cs typeface="Arial" charset="0"/>
              </a:rPr>
              <a:t>Programme</a:t>
            </a:r>
            <a:endParaRPr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14422"/>
            <a:ext cx="8568952" cy="5143536"/>
          </a:xfrm>
        </p:spPr>
        <p:txBody>
          <a:bodyPr/>
          <a:lstStyle/>
          <a:p>
            <a:pPr marL="1976438" indent="-1976438">
              <a:buNone/>
              <a:tabLst>
                <a:tab pos="1619250" algn="l"/>
              </a:tabLst>
            </a:pPr>
            <a:endParaRPr lang="en-GB" b="1" dirty="0" smtClean="0"/>
          </a:p>
          <a:p>
            <a:pPr marL="1976438" indent="-1976438">
              <a:buNone/>
              <a:tabLst>
                <a:tab pos="1619250" algn="l"/>
              </a:tabLst>
            </a:pPr>
            <a:endParaRPr lang="en-GB" b="1" dirty="0" smtClean="0"/>
          </a:p>
          <a:p>
            <a:pPr marL="1976438" indent="-1976438">
              <a:buNone/>
              <a:tabLst>
                <a:tab pos="1619250" algn="l"/>
              </a:tabLst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“</a:t>
            </a:r>
            <a:r>
              <a:rPr lang="en-GB" b="1" dirty="0" smtClean="0"/>
              <a:t>A Short History of Financial Scandals</a:t>
            </a:r>
            <a:r>
              <a:rPr lang="en-GB" b="1" dirty="0" smtClean="0"/>
              <a:t>”</a:t>
            </a:r>
          </a:p>
          <a:p>
            <a:pPr marL="0" indent="0">
              <a:buNone/>
            </a:pPr>
            <a:endParaRPr lang="en-GB" b="1" dirty="0" smtClean="0"/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b="1" dirty="0" smtClean="0"/>
              <a:t>		</a:t>
            </a:r>
            <a:r>
              <a:rPr lang="en-GB" dirty="0" smtClean="0"/>
              <a:t>Edward Chancellor, GMO</a:t>
            </a:r>
          </a:p>
          <a:p>
            <a:pPr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Presentation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14422"/>
            <a:ext cx="8568952" cy="5143536"/>
          </a:xfrm>
        </p:spPr>
        <p:txBody>
          <a:bodyPr/>
          <a:lstStyle/>
          <a:p>
            <a:pPr marL="1976438" indent="-1976438">
              <a:buNone/>
              <a:tabLst>
                <a:tab pos="1619250" algn="l"/>
              </a:tabLst>
            </a:pPr>
            <a:endParaRPr lang="en-GB" b="1" dirty="0" smtClean="0"/>
          </a:p>
          <a:p>
            <a:pPr marL="1976438" indent="-1976438">
              <a:buNone/>
              <a:tabLst>
                <a:tab pos="1619250" algn="l"/>
              </a:tabLst>
            </a:pPr>
            <a:endParaRPr lang="en-GB" b="1" dirty="0" smtClean="0"/>
          </a:p>
          <a:p>
            <a:pPr marL="1976438" indent="-1976438" algn="ctr">
              <a:buNone/>
              <a:tabLst>
                <a:tab pos="1619250" algn="l"/>
              </a:tabLst>
            </a:pPr>
            <a:r>
              <a:rPr lang="en-GB" b="1" dirty="0" smtClean="0"/>
              <a:t>“</a:t>
            </a:r>
            <a:r>
              <a:rPr lang="en-GB" b="1" dirty="0" smtClean="0"/>
              <a:t>Modern Pitfalls</a:t>
            </a:r>
            <a:r>
              <a:rPr lang="en-GB" b="1" dirty="0" smtClean="0"/>
              <a:t>”</a:t>
            </a:r>
          </a:p>
          <a:p>
            <a:pPr marL="1976438" indent="-1976438" algn="ctr">
              <a:buNone/>
              <a:tabLst>
                <a:tab pos="1619250" algn="l"/>
              </a:tabLst>
            </a:pPr>
            <a:r>
              <a:rPr lang="en-GB" b="1" dirty="0" smtClean="0"/>
              <a:t> </a:t>
            </a:r>
          </a:p>
          <a:p>
            <a:pPr marL="1976438" indent="-1976438" algn="ctr">
              <a:buNone/>
              <a:tabLst>
                <a:tab pos="1619250" algn="l"/>
              </a:tabLst>
            </a:pPr>
            <a:r>
              <a:rPr lang="en-GB" dirty="0" smtClean="0"/>
              <a:t>Professor </a:t>
            </a:r>
            <a:r>
              <a:rPr lang="en-GB" dirty="0" smtClean="0"/>
              <a:t>Mike Jones, </a:t>
            </a:r>
          </a:p>
          <a:p>
            <a:pPr marL="0" indent="0" algn="ctr">
              <a:buNone/>
            </a:pPr>
            <a:r>
              <a:rPr lang="en-GB" dirty="0" smtClean="0"/>
              <a:t>Professor of Financial Reporting and </a:t>
            </a:r>
            <a:r>
              <a:rPr lang="en-GB" dirty="0" smtClean="0"/>
              <a:t>Head of </a:t>
            </a:r>
            <a:r>
              <a:rPr lang="en-GB" dirty="0" smtClean="0"/>
              <a:t>Department of Accounting &amp; Finance, </a:t>
            </a:r>
            <a:r>
              <a:rPr lang="en-GB" dirty="0" smtClean="0"/>
              <a:t>Bristol </a:t>
            </a:r>
            <a:r>
              <a:rPr lang="en-GB" dirty="0" smtClean="0"/>
              <a:t>University</a:t>
            </a:r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Presentation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</a:t>
            </a:r>
            <a:endParaRPr lang="en-US" dirty="0"/>
          </a:p>
        </p:txBody>
      </p:sp>
      <p:pic>
        <p:nvPicPr>
          <p:cNvPr id="4" name="Picture 3" descr="C:\Documents and Settings\zyn-michael\Local Settings\Temporary Internet Files\Content.IE5\9CXAFYWH\MPj043864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351355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55776" y="10527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cy-GB" sz="3200" dirty="0" smtClean="0">
                <a:cs typeface="Arial" charset="0"/>
              </a:rPr>
              <a:t>Please come back </a:t>
            </a:r>
          </a:p>
          <a:p>
            <a:pPr algn="ctr">
              <a:buNone/>
            </a:pPr>
            <a:r>
              <a:rPr lang="cy-GB" sz="3200" dirty="0" smtClean="0">
                <a:cs typeface="Arial" charset="0"/>
              </a:rPr>
              <a:t>to your seats by </a:t>
            </a:r>
            <a:r>
              <a:rPr lang="cy-GB" sz="3200" b="1" dirty="0" smtClean="0">
                <a:cs typeface="Arial" charset="0"/>
              </a:rPr>
              <a:t>15:30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143536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“</a:t>
            </a:r>
            <a:r>
              <a:rPr lang="en-GB" b="1" dirty="0" smtClean="0"/>
              <a:t>Great </a:t>
            </a:r>
            <a:r>
              <a:rPr lang="en-GB" b="1" dirty="0" smtClean="0"/>
              <a:t>Expectations”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dirty="0" smtClean="0"/>
              <a:t>Brandon </a:t>
            </a:r>
            <a:r>
              <a:rPr lang="en-GB" dirty="0" smtClean="0"/>
              <a:t>Davies, Director, Gatehouse Bank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Presentation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14422"/>
            <a:ext cx="8712968" cy="5143536"/>
          </a:xfrm>
        </p:spPr>
        <p:txBody>
          <a:bodyPr/>
          <a:lstStyle/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Edward Chancellor</a:t>
            </a:r>
          </a:p>
          <a:p>
            <a:pPr marL="0" indent="0" algn="ctr">
              <a:buNone/>
            </a:pPr>
            <a:r>
              <a:rPr lang="en-GB" b="1" dirty="0" smtClean="0"/>
              <a:t>Brandon Davies</a:t>
            </a:r>
          </a:p>
          <a:p>
            <a:pPr marL="0" indent="0" algn="ctr">
              <a:buNone/>
            </a:pPr>
            <a:r>
              <a:rPr lang="en-GB" b="1" dirty="0" smtClean="0"/>
              <a:t>Professor Mike Jones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Chair: Professor Tim Connell</a:t>
            </a:r>
          </a:p>
          <a:p>
            <a:pPr>
              <a:buNone/>
            </a:pP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Panel – Future Prospects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14422"/>
            <a:ext cx="8496944" cy="5143536"/>
          </a:xfrm>
        </p:spPr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Professor Tim </a:t>
            </a:r>
            <a:r>
              <a:rPr lang="en-GB" b="1" dirty="0" smtClean="0"/>
              <a:t>Connell</a:t>
            </a:r>
          </a:p>
          <a:p>
            <a:pPr algn="ctr">
              <a:buNone/>
            </a:pPr>
            <a:r>
              <a:rPr lang="en-GB" b="1" dirty="0" smtClean="0"/>
              <a:t>Life Fellow, Gresham College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Goodbyes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Symposium Exam Question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76600" y="2132856"/>
          <a:ext cx="3352800" cy="3114675"/>
        </p:xfrm>
        <a:graphic>
          <a:graphicData uri="http://schemas.openxmlformats.org/presentationml/2006/ole">
            <p:oleObj spid="_x0000_s51202" name="Clip" r:id="rId4" imgW="808200" imgH="751320" progId="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643834" y="4786322"/>
          <a:ext cx="1196975" cy="1835150"/>
        </p:xfrm>
        <a:graphic>
          <a:graphicData uri="http://schemas.openxmlformats.org/presentationml/2006/ole">
            <p:oleObj spid="_x0000_s51204" name="Clip" r:id="rId5" imgW="1196640" imgH="1834920" progId="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857224" y="4572008"/>
          <a:ext cx="1976438" cy="1997075"/>
        </p:xfrm>
        <a:graphic>
          <a:graphicData uri="http://schemas.openxmlformats.org/presentationml/2006/ole">
            <p:oleObj spid="_x0000_s51206" name="Clip" r:id="rId6" imgW="1976760" imgH="1996920" progId="">
              <p:embed/>
            </p:oleObj>
          </a:graphicData>
        </a:graphic>
      </p:graphicFrame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411760" y="5373216"/>
            <a:ext cx="50405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*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symposium n.,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A conference or meeting for the discussion of some subject,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an academic topic or social problem. 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drinking party with intellectual conversation, music, etc.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 descr="Logo_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922" y="1340768"/>
            <a:ext cx="2603894" cy="1152128"/>
          </a:xfrm>
          <a:prstGeom prst="rect">
            <a:avLst/>
          </a:prstGeom>
        </p:spPr>
      </p:pic>
      <p:pic>
        <p:nvPicPr>
          <p:cNvPr id="10" name="Picture 5" descr="ZYen-Group-Logo-To us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124744"/>
            <a:ext cx="1582986" cy="15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688632"/>
          </a:xfrm>
        </p:spPr>
        <p:txBody>
          <a:bodyPr/>
          <a:lstStyle/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14:00 to 14:15	Greetings – Professor Michael Mainelli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14:15 to 14:45	</a:t>
            </a:r>
            <a:r>
              <a:rPr lang="en-GB" sz="2000" b="1" dirty="0" smtClean="0"/>
              <a:t>“A Short History of Financial Scandals”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sz="2000" b="1" dirty="0" smtClean="0"/>
              <a:t>		</a:t>
            </a:r>
            <a:r>
              <a:rPr lang="en-GB" sz="2000" dirty="0" smtClean="0"/>
              <a:t>Edward Chancellor, GMO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14:45 to 15:15	</a:t>
            </a:r>
            <a:r>
              <a:rPr lang="en-GB" sz="2000" b="1" dirty="0" smtClean="0"/>
              <a:t>“Modern Pitfalls”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sz="2000" dirty="0" smtClean="0"/>
              <a:t>		Professor Mike Jones, Professor of Financial Reporting and Head of Department of Accounting &amp; Finance, Bristol University</a:t>
            </a:r>
          </a:p>
          <a:p>
            <a:pPr marL="1976438" indent="-1976438">
              <a:buNone/>
              <a:tabLst>
                <a:tab pos="1619250" algn="l"/>
              </a:tabLst>
            </a:pPr>
            <a:endParaRPr lang="en-GB" sz="2000" dirty="0" smtClean="0"/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15:15 to 15:30	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Break</a:t>
            </a:r>
          </a:p>
          <a:p>
            <a:pPr marL="1976438" indent="-1976438">
              <a:buNone/>
              <a:tabLst>
                <a:tab pos="1619250" algn="l"/>
              </a:tabLst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15:30 to 16:00	</a:t>
            </a:r>
            <a:r>
              <a:rPr lang="en-GB" sz="2000" b="1" dirty="0" smtClean="0"/>
              <a:t>“Great Expectations”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GB" sz="2000" b="1" dirty="0" smtClean="0"/>
              <a:t>		</a:t>
            </a:r>
            <a:r>
              <a:rPr lang="en-GB" sz="2000" dirty="0" smtClean="0"/>
              <a:t>Brandon Davies, Director, Gatehouse Bank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16:00 to 16:45	</a:t>
            </a:r>
            <a:r>
              <a:rPr lang="en-US" sz="2000" b="1" dirty="0" smtClean="0"/>
              <a:t>Panel – “Never Again?”</a:t>
            </a:r>
          </a:p>
          <a:p>
            <a:pPr marL="1976438" indent="-1976438">
              <a:buNone/>
              <a:tabLst>
                <a:tab pos="1619250" algn="l"/>
              </a:tabLst>
            </a:pPr>
            <a:r>
              <a:rPr lang="en-US" sz="2000" dirty="0" smtClean="0"/>
              <a:t>16:45 to 17:00	</a:t>
            </a:r>
            <a:r>
              <a:rPr lang="en-US" sz="2000" dirty="0" smtClean="0"/>
              <a:t>Goodbyes </a:t>
            </a:r>
            <a:r>
              <a:rPr lang="en-US" sz="2000" dirty="0" smtClean="0"/>
              <a:t>– Professor Tim Connell</a:t>
            </a:r>
          </a:p>
          <a:p>
            <a:pPr marL="1976438" indent="-1976438">
              <a:buNone/>
              <a:tabLst>
                <a:tab pos="1619250" algn="l"/>
              </a:tabLst>
            </a:pPr>
            <a:endParaRPr lang="en-US" sz="2000" dirty="0" smtClean="0"/>
          </a:p>
          <a:p>
            <a:pPr>
              <a:buNone/>
              <a:tabLst>
                <a:tab pos="1619250" algn="l"/>
              </a:tabLst>
            </a:pPr>
            <a:r>
              <a:rPr lang="en-GB" sz="2000" dirty="0" smtClean="0"/>
              <a:t>17:00 to 18:00</a:t>
            </a:r>
            <a:r>
              <a:rPr lang="en-GB" sz="2000" dirty="0" smtClean="0">
                <a:latin typeface="Times New Roman"/>
              </a:rPr>
              <a:t>	</a:t>
            </a:r>
            <a:r>
              <a:rPr lang="en-GB" sz="2000" b="1" i="1" dirty="0" smtClean="0">
                <a:latin typeface="Times New Roman"/>
              </a:rPr>
              <a:t>Reception (Headmaster’s Office)</a:t>
            </a:r>
          </a:p>
          <a:p>
            <a:pPr eaLnBrk="1" hangingPunct="1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dirty="0" err="1" smtClean="0">
                <a:latin typeface="Arial" charset="0"/>
                <a:cs typeface="Arial" charset="0"/>
              </a:rPr>
              <a:t>Programme</a:t>
            </a:r>
            <a:endParaRPr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801166"/>
          </a:xfrm>
        </p:spPr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dirty="0" smtClean="0"/>
              <a:t>Professor </a:t>
            </a:r>
            <a:r>
              <a:rPr lang="en-GB" b="1" dirty="0" smtClean="0"/>
              <a:t>Michael </a:t>
            </a:r>
            <a:r>
              <a:rPr lang="en-GB" b="1" dirty="0" smtClean="0"/>
              <a:t>Mainelli</a:t>
            </a:r>
          </a:p>
          <a:p>
            <a:pPr algn="ctr">
              <a:buNone/>
            </a:pPr>
            <a:r>
              <a:rPr lang="en-GB" b="1" dirty="0" smtClean="0"/>
              <a:t>Fellow &amp; Trustee, Gresham College</a:t>
            </a:r>
          </a:p>
          <a:p>
            <a:pPr algn="ctr">
              <a:buNone/>
            </a:pPr>
            <a:r>
              <a:rPr lang="en-GB" b="1" dirty="0" smtClean="0"/>
              <a:t>Executive Chairman, Z/Yen Group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Greetings</a:t>
            </a:r>
            <a:endParaRPr lang="en-GB" dirty="0"/>
          </a:p>
        </p:txBody>
      </p:sp>
      <p:pic>
        <p:nvPicPr>
          <p:cNvPr id="4" name="Picture 5" descr="ZYen-Group-Logo-To 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24744"/>
            <a:ext cx="1582986" cy="15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14422"/>
            <a:ext cx="8712968" cy="5143536"/>
          </a:xfrm>
        </p:spPr>
        <p:txBody>
          <a:bodyPr/>
          <a:lstStyle/>
          <a:p>
            <a:pPr algn="just">
              <a:buNone/>
            </a:pPr>
            <a:r>
              <a:rPr lang="en-GB" dirty="0" smtClean="0"/>
              <a:t>“an action or event regarded as morally or legally wrong and causing general public outrage”</a:t>
            </a:r>
          </a:p>
          <a:p>
            <a:pPr algn="just"/>
            <a:endParaRPr lang="en-GB" dirty="0" smtClean="0"/>
          </a:p>
          <a:p>
            <a:pPr algn="just">
              <a:buNone/>
            </a:pPr>
            <a:r>
              <a:rPr lang="en-GB" dirty="0" smtClean="0"/>
              <a:t>Middle English (in the sense 'discredit to religion (by the reprehensible behaviour of a religious person)'): from Old French </a:t>
            </a:r>
            <a:r>
              <a:rPr lang="en-GB" dirty="0" err="1" smtClean="0"/>
              <a:t>scandale</a:t>
            </a:r>
            <a:r>
              <a:rPr lang="en-GB" dirty="0" smtClean="0"/>
              <a:t>, from ecclesiastical Latin </a:t>
            </a:r>
            <a:r>
              <a:rPr lang="en-GB" dirty="0" err="1" smtClean="0"/>
              <a:t>scandalum</a:t>
            </a:r>
            <a:r>
              <a:rPr lang="en-GB" dirty="0" smtClean="0"/>
              <a:t> 'cause of offence', from Greek </a:t>
            </a:r>
            <a:r>
              <a:rPr lang="en-GB" dirty="0" err="1" smtClean="0"/>
              <a:t>skandalon</a:t>
            </a:r>
            <a:r>
              <a:rPr lang="en-GB" dirty="0" smtClean="0"/>
              <a:t> 'snare, stumbling block'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- Scandal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488668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[Source: www.oxfordictionaries.com]</a:t>
            </a:r>
            <a:endParaRPr lang="en-GB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449" y="1628800"/>
            <a:ext cx="3467352" cy="467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549182"/>
            <a:ext cx="3456384" cy="49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Dickens?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“Death and the Devil Come For The Card Player”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2130" y="6444044"/>
            <a:ext cx="645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“Dance of Death”, 1538 - by (after) Hans Holbein the Younger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12568" y="98072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“Death and the Devil Come For The Rich Man”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Motive</a:t>
            </a:r>
            <a:endParaRPr lang="en-GB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17575"/>
            <a:ext cx="4327620" cy="5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25185" y="6525344"/>
            <a:ext cx="3147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[The Economist, </a:t>
            </a:r>
            <a:r>
              <a:rPr lang="en-GB" sz="1200" i="1" dirty="0" smtClean="0"/>
              <a:t>cover</a:t>
            </a:r>
            <a:r>
              <a:rPr lang="en-GB" sz="1200" dirty="0" smtClean="0"/>
              <a:t>, 22 December 2012]</a:t>
            </a:r>
            <a:endParaRPr lang="en-GB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Means</a:t>
            </a:r>
            <a:endParaRPr lang="en-US" dirty="0"/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3995936" y="1412776"/>
            <a:ext cx="1054546" cy="652255"/>
          </a:xfrm>
          <a:prstGeom prst="ellipse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Go!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683568" y="2933552"/>
            <a:ext cx="1439862" cy="463846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Criminal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684037" name="AutoShape 5"/>
          <p:cNvCxnSpPr>
            <a:cxnSpLocks noChangeShapeType="1"/>
            <a:stCxn id="684035" idx="4"/>
            <a:endCxn id="684036" idx="0"/>
          </p:cNvCxnSpPr>
          <p:nvPr/>
        </p:nvCxnSpPr>
        <p:spPr bwMode="auto">
          <a:xfrm rot="5400000">
            <a:off x="2529094" y="939436"/>
            <a:ext cx="868521" cy="311971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7092305" y="2955777"/>
            <a:ext cx="1439863" cy="463846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Luck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684039" name="AutoShape 7"/>
          <p:cNvCxnSpPr>
            <a:cxnSpLocks noChangeShapeType="1"/>
            <a:stCxn id="684035" idx="4"/>
            <a:endCxn id="684038" idx="0"/>
          </p:cNvCxnSpPr>
          <p:nvPr/>
        </p:nvCxnSpPr>
        <p:spPr bwMode="auto">
          <a:xfrm rot="16200000" flipH="1">
            <a:off x="5722350" y="865890"/>
            <a:ext cx="890746" cy="328902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684040" name="Oval 8"/>
          <p:cNvSpPr>
            <a:spLocks noChangeArrowheads="1"/>
          </p:cNvSpPr>
          <p:nvPr/>
        </p:nvSpPr>
        <p:spPr bwMode="auto">
          <a:xfrm>
            <a:off x="1115368" y="1389167"/>
            <a:ext cx="2317030" cy="652255"/>
          </a:xfrm>
          <a:prstGeom prst="ellipse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Hard Work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84041" name="Oval 9"/>
          <p:cNvSpPr>
            <a:spLocks noChangeArrowheads="1"/>
          </p:cNvSpPr>
          <p:nvPr/>
        </p:nvSpPr>
        <p:spPr bwMode="auto">
          <a:xfrm>
            <a:off x="5690543" y="1389167"/>
            <a:ext cx="2531171" cy="652255"/>
          </a:xfrm>
          <a:prstGeom prst="ellipse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Smart Work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684042" name="AutoShape 10"/>
          <p:cNvCxnSpPr>
            <a:cxnSpLocks noChangeShapeType="1"/>
            <a:stCxn id="684035" idx="3"/>
            <a:endCxn id="684040" idx="6"/>
          </p:cNvCxnSpPr>
          <p:nvPr/>
        </p:nvCxnSpPr>
        <p:spPr bwMode="auto">
          <a:xfrm rot="5400000" flipH="1">
            <a:off x="3664277" y="1483417"/>
            <a:ext cx="254216" cy="717973"/>
          </a:xfrm>
          <a:prstGeom prst="bentConnector4">
            <a:avLst>
              <a:gd name="adj1" fmla="val -89924"/>
              <a:gd name="adj2" fmla="val 60755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684043" name="AutoShape 11"/>
          <p:cNvCxnSpPr>
            <a:cxnSpLocks noChangeShapeType="1"/>
            <a:stCxn id="684035" idx="5"/>
            <a:endCxn id="684041" idx="2"/>
          </p:cNvCxnSpPr>
          <p:nvPr/>
        </p:nvCxnSpPr>
        <p:spPr bwMode="auto">
          <a:xfrm rot="5400000" flipH="1" flipV="1">
            <a:off x="5166187" y="1445155"/>
            <a:ext cx="254216" cy="794496"/>
          </a:xfrm>
          <a:prstGeom prst="bentConnector4">
            <a:avLst>
              <a:gd name="adj1" fmla="val -89924"/>
              <a:gd name="adj2" fmla="val 59719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684044" name="Rectangle 12"/>
          <p:cNvSpPr>
            <a:spLocks noChangeArrowheads="1"/>
          </p:cNvSpPr>
          <p:nvPr/>
        </p:nvSpPr>
        <p:spPr bwMode="auto">
          <a:xfrm>
            <a:off x="2483793" y="2763838"/>
            <a:ext cx="1871662" cy="847725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Scarcity &amp; Competition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84045" name="Rectangle 13"/>
          <p:cNvSpPr>
            <a:spLocks noChangeArrowheads="1"/>
          </p:cNvSpPr>
          <p:nvPr/>
        </p:nvSpPr>
        <p:spPr bwMode="auto">
          <a:xfrm>
            <a:off x="4715818" y="2763838"/>
            <a:ext cx="2160587" cy="847725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Information Asymmetries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84046" name="Rectangle 14"/>
          <p:cNvSpPr>
            <a:spLocks noChangeArrowheads="1"/>
          </p:cNvSpPr>
          <p:nvPr/>
        </p:nvSpPr>
        <p:spPr bwMode="auto">
          <a:xfrm>
            <a:off x="2339330" y="4159102"/>
            <a:ext cx="1944688" cy="463846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Externalities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684047" name="AutoShape 15"/>
          <p:cNvCxnSpPr>
            <a:cxnSpLocks noChangeShapeType="1"/>
            <a:stCxn id="684035" idx="4"/>
            <a:endCxn id="684044" idx="0"/>
          </p:cNvCxnSpPr>
          <p:nvPr/>
        </p:nvCxnSpPr>
        <p:spPr bwMode="auto">
          <a:xfrm rot="5400000">
            <a:off x="3622014" y="1862642"/>
            <a:ext cx="698807" cy="1103585"/>
          </a:xfrm>
          <a:prstGeom prst="bentConnector3">
            <a:avLst>
              <a:gd name="adj1" fmla="val 62267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684048" name="AutoShape 16"/>
          <p:cNvCxnSpPr>
            <a:cxnSpLocks noChangeShapeType="1"/>
            <a:stCxn id="684035" idx="4"/>
            <a:endCxn id="684046" idx="0"/>
          </p:cNvCxnSpPr>
          <p:nvPr/>
        </p:nvCxnSpPr>
        <p:spPr bwMode="auto">
          <a:xfrm rot="5400000">
            <a:off x="2870407" y="2506299"/>
            <a:ext cx="2094071" cy="1211535"/>
          </a:xfrm>
          <a:prstGeom prst="bentConnector3">
            <a:avLst>
              <a:gd name="adj1" fmla="val 82295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684049" name="AutoShape 17"/>
          <p:cNvCxnSpPr>
            <a:cxnSpLocks noChangeShapeType="1"/>
            <a:stCxn id="684035" idx="4"/>
            <a:endCxn id="684045" idx="0"/>
          </p:cNvCxnSpPr>
          <p:nvPr/>
        </p:nvCxnSpPr>
        <p:spPr bwMode="auto">
          <a:xfrm rot="16200000" flipH="1">
            <a:off x="4810257" y="1777982"/>
            <a:ext cx="698807" cy="1272903"/>
          </a:xfrm>
          <a:prstGeom prst="bentConnector3">
            <a:avLst>
              <a:gd name="adj1" fmla="val 62267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684050" name="Rectangle 18"/>
          <p:cNvSpPr>
            <a:spLocks noChangeArrowheads="1"/>
          </p:cNvSpPr>
          <p:nvPr/>
        </p:nvSpPr>
        <p:spPr bwMode="auto">
          <a:xfrm>
            <a:off x="4787255" y="4159102"/>
            <a:ext cx="2736850" cy="463846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Agency Problems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684051" name="AutoShape 19"/>
          <p:cNvCxnSpPr>
            <a:cxnSpLocks noChangeShapeType="1"/>
            <a:stCxn id="684035" idx="4"/>
            <a:endCxn id="684050" idx="0"/>
          </p:cNvCxnSpPr>
          <p:nvPr/>
        </p:nvCxnSpPr>
        <p:spPr bwMode="auto">
          <a:xfrm rot="16200000" flipH="1">
            <a:off x="4292409" y="2295830"/>
            <a:ext cx="2094071" cy="1632471"/>
          </a:xfrm>
          <a:prstGeom prst="bentConnector3">
            <a:avLst>
              <a:gd name="adj1" fmla="val 82295"/>
            </a:avLst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684052" name="AutoShape 20"/>
          <p:cNvSpPr>
            <a:spLocks noChangeArrowheads="1"/>
          </p:cNvSpPr>
          <p:nvPr/>
        </p:nvSpPr>
        <p:spPr bwMode="auto">
          <a:xfrm>
            <a:off x="5644505" y="5373688"/>
            <a:ext cx="2024063" cy="9271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Front-Running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84054" name="AutoShape 22"/>
          <p:cNvSpPr>
            <a:spLocks noChangeArrowheads="1"/>
          </p:cNvSpPr>
          <p:nvPr/>
        </p:nvSpPr>
        <p:spPr bwMode="auto">
          <a:xfrm>
            <a:off x="1488430" y="5387975"/>
            <a:ext cx="2024063" cy="9271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Money Machines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684055" name="AutoShape 23"/>
          <p:cNvCxnSpPr>
            <a:cxnSpLocks noChangeShapeType="1"/>
            <a:stCxn id="684035" idx="4"/>
            <a:endCxn id="684052" idx="1"/>
          </p:cNvCxnSpPr>
          <p:nvPr/>
        </p:nvCxnSpPr>
        <p:spPr bwMode="auto">
          <a:xfrm rot="16200000" flipH="1">
            <a:off x="3197754" y="3390486"/>
            <a:ext cx="3772207" cy="1121296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684056" name="AutoShape 24"/>
          <p:cNvCxnSpPr>
            <a:cxnSpLocks noChangeShapeType="1"/>
            <a:stCxn id="684035" idx="4"/>
            <a:endCxn id="684054" idx="3"/>
          </p:cNvCxnSpPr>
          <p:nvPr/>
        </p:nvCxnSpPr>
        <p:spPr bwMode="auto">
          <a:xfrm rot="5400000">
            <a:off x="2124604" y="3452920"/>
            <a:ext cx="3786494" cy="1010716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8" name="Rectangle 14"/>
          <p:cNvSpPr>
            <a:spLocks noGrp="1" noChangeArrowheads="1"/>
          </p:cNvSpPr>
          <p:nvPr>
            <p:ph type="title"/>
          </p:nvPr>
        </p:nvSpPr>
        <p:spPr>
          <a:xfrm>
            <a:off x="971600" y="-31616"/>
            <a:ext cx="7920880" cy="1200329"/>
          </a:xfrm>
        </p:spPr>
        <p:txBody>
          <a:bodyPr/>
          <a:lstStyle/>
          <a:p>
            <a:r>
              <a:rPr lang="en-GB" dirty="0" smtClean="0"/>
              <a:t>Opportunity</a:t>
            </a:r>
            <a:br>
              <a:rPr lang="en-GB" dirty="0" smtClean="0"/>
            </a:br>
            <a:r>
              <a:rPr lang="en-GB" dirty="0" smtClean="0"/>
              <a:t>Greed</a:t>
            </a:r>
            <a:r>
              <a:rPr lang="en-GB" dirty="0"/>
              <a:t>, Fear, </a:t>
            </a:r>
            <a:r>
              <a:rPr lang="en-GB" dirty="0" smtClean="0"/>
              <a:t>And A </a:t>
            </a:r>
            <a:r>
              <a:rPr lang="en-GB" dirty="0"/>
              <a:t>Little Gas</a:t>
            </a:r>
            <a:endParaRPr lang="en-US" dirty="0"/>
          </a:p>
        </p:txBody>
      </p:sp>
      <p:pic>
        <p:nvPicPr>
          <p:cNvPr id="661509" name="Picture 5" descr="030707_fear_g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341438"/>
            <a:ext cx="6048375" cy="5156200"/>
          </a:xfrm>
          <a:prstGeom prst="rect">
            <a:avLst/>
          </a:prstGeom>
          <a:noFill/>
        </p:spPr>
      </p:pic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1409700" y="6521450"/>
            <a:ext cx="7050088" cy="336550"/>
          </a:xfrm>
          <a:prstGeom prst="rect">
            <a:avLst/>
          </a:prstGeom>
          <a:noFill/>
          <a:ln w="25400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[Source: http://www.fortunewatch.com/handling-greed-and-fear-in-investing/]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245383"/>
            <a:ext cx="7920880" cy="646331"/>
          </a:xfrm>
        </p:spPr>
        <p:txBody>
          <a:bodyPr/>
          <a:lstStyle/>
          <a:p>
            <a:r>
              <a:rPr lang="en-GB" dirty="0" smtClean="0"/>
              <a:t>Monopoly Money </a:t>
            </a:r>
            <a:r>
              <a:rPr lang="en-GB" dirty="0"/>
              <a:t>Machines</a:t>
            </a:r>
            <a:endParaRPr lang="en-US" dirty="0"/>
          </a:p>
        </p:txBody>
      </p:sp>
      <p:pic>
        <p:nvPicPr>
          <p:cNvPr id="670724" name="Picture 4" descr="400_Money_Machine_Cash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10952"/>
            <a:ext cx="3921125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360</Words>
  <Application>Microsoft Office PowerPoint</Application>
  <PresentationFormat>On-screen Show (4:3)</PresentationFormat>
  <Paragraphs>125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Photo Editor Photo</vt:lpstr>
      <vt:lpstr>Clip</vt:lpstr>
      <vt:lpstr>Symposium</vt:lpstr>
      <vt:lpstr>Programme</vt:lpstr>
      <vt:lpstr>Greetings</vt:lpstr>
      <vt:lpstr>Definition - Scandal</vt:lpstr>
      <vt:lpstr>What The Dickens?</vt:lpstr>
      <vt:lpstr>Motive</vt:lpstr>
      <vt:lpstr>Means</vt:lpstr>
      <vt:lpstr>Opportunity Greed, Fear, And A Little Gas</vt:lpstr>
      <vt:lpstr>Monopoly Money Machines</vt:lpstr>
      <vt:lpstr>Private Bubbles, Public Debt</vt:lpstr>
      <vt:lpstr>Programme</vt:lpstr>
      <vt:lpstr>First Presentation</vt:lpstr>
      <vt:lpstr>Second Presentation</vt:lpstr>
      <vt:lpstr>Break</vt:lpstr>
      <vt:lpstr>Third Presentation</vt:lpstr>
      <vt:lpstr>Panel – Future Prospects</vt:lpstr>
      <vt:lpstr>Goodbyes</vt:lpstr>
      <vt:lpstr>Symposium Exam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zyn-stephanie</dc:creator>
  <cp:lastModifiedBy>Michael Mainelli</cp:lastModifiedBy>
  <cp:revision>294</cp:revision>
  <dcterms:created xsi:type="dcterms:W3CDTF">2010-01-14T16:44:58Z</dcterms:created>
  <dcterms:modified xsi:type="dcterms:W3CDTF">2013-01-10T08:49:53Z</dcterms:modified>
</cp:coreProperties>
</file>