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305" r:id="rId3"/>
    <p:sldId id="284" r:id="rId4"/>
    <p:sldId id="276" r:id="rId5"/>
    <p:sldId id="312" r:id="rId6"/>
    <p:sldId id="313" r:id="rId7"/>
    <p:sldId id="285" r:id="rId8"/>
    <p:sldId id="314" r:id="rId9"/>
    <p:sldId id="306" r:id="rId10"/>
    <p:sldId id="307" r:id="rId11"/>
    <p:sldId id="315" r:id="rId12"/>
    <p:sldId id="309" r:id="rId13"/>
    <p:sldId id="337" r:id="rId14"/>
    <p:sldId id="310" r:id="rId15"/>
    <p:sldId id="311" r:id="rId16"/>
    <p:sldId id="316" r:id="rId17"/>
    <p:sldId id="308" r:id="rId18"/>
    <p:sldId id="323" r:id="rId19"/>
    <p:sldId id="325" r:id="rId20"/>
    <p:sldId id="326" r:id="rId21"/>
    <p:sldId id="317" r:id="rId22"/>
    <p:sldId id="330" r:id="rId23"/>
    <p:sldId id="331" r:id="rId24"/>
    <p:sldId id="332" r:id="rId25"/>
    <p:sldId id="318" r:id="rId26"/>
    <p:sldId id="322" r:id="rId27"/>
    <p:sldId id="328" r:id="rId28"/>
    <p:sldId id="334" r:id="rId29"/>
    <p:sldId id="335" r:id="rId30"/>
    <p:sldId id="329" r:id="rId31"/>
    <p:sldId id="340" r:id="rId32"/>
    <p:sldId id="336" r:id="rId33"/>
    <p:sldId id="341" r:id="rId34"/>
    <p:sldId id="319" r:id="rId35"/>
    <p:sldId id="339" r:id="rId36"/>
    <p:sldId id="320" r:id="rId37"/>
    <p:sldId id="321" r:id="rId38"/>
    <p:sldId id="304" r:id="rId39"/>
    <p:sldId id="333" r:id="rId40"/>
    <p:sldId id="338" r:id="rId41"/>
    <p:sldId id="272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008D21-008C-4A9C-8A94-92466FB342EA}" type="datetimeFigureOut">
              <a:rPr lang="en-GB" smtClean="0"/>
              <a:pPr/>
              <a:t>11/11/2015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DAF66-AB42-4D0E-B1DE-CCE76EF8A11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EC10-51CA-447A-9D8E-125E9B2F611A}" type="datetimeFigureOut">
              <a:rPr lang="en-GB" smtClean="0"/>
              <a:pPr/>
              <a:t>11/11/2015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8EAB-57B3-4DB0-971D-1858A06F2FC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EC10-51CA-447A-9D8E-125E9B2F611A}" type="datetimeFigureOut">
              <a:rPr lang="en-GB" smtClean="0"/>
              <a:pPr/>
              <a:t>11/11/2015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8EAB-57B3-4DB0-971D-1858A06F2FC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EC10-51CA-447A-9D8E-125E9B2F611A}" type="datetimeFigureOut">
              <a:rPr lang="en-GB" smtClean="0"/>
              <a:pPr/>
              <a:t>11/11/2015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8EAB-57B3-4DB0-971D-1858A06F2FC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EC10-51CA-447A-9D8E-125E9B2F611A}" type="datetimeFigureOut">
              <a:rPr lang="en-GB" smtClean="0"/>
              <a:pPr/>
              <a:t>11/11/2015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8EAB-57B3-4DB0-971D-1858A06F2FC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EC10-51CA-447A-9D8E-125E9B2F611A}" type="datetimeFigureOut">
              <a:rPr lang="en-GB" smtClean="0"/>
              <a:pPr/>
              <a:t>11/11/2015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8EAB-57B3-4DB0-971D-1858A06F2FC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EC10-51CA-447A-9D8E-125E9B2F611A}" type="datetimeFigureOut">
              <a:rPr lang="en-GB" smtClean="0"/>
              <a:pPr/>
              <a:t>11/11/2015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8EAB-57B3-4DB0-971D-1858A06F2FC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EC10-51CA-447A-9D8E-125E9B2F611A}" type="datetimeFigureOut">
              <a:rPr lang="en-GB" smtClean="0"/>
              <a:pPr/>
              <a:t>11/11/2015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8EAB-57B3-4DB0-971D-1858A06F2FC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EC10-51CA-447A-9D8E-125E9B2F611A}" type="datetimeFigureOut">
              <a:rPr lang="en-GB" smtClean="0"/>
              <a:pPr/>
              <a:t>11/11/2015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8EAB-57B3-4DB0-971D-1858A06F2FC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EC10-51CA-447A-9D8E-125E9B2F611A}" type="datetimeFigureOut">
              <a:rPr lang="en-GB" smtClean="0"/>
              <a:pPr/>
              <a:t>11/11/2015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8EAB-57B3-4DB0-971D-1858A06F2FC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EC10-51CA-447A-9D8E-125E9B2F611A}" type="datetimeFigureOut">
              <a:rPr lang="en-GB" smtClean="0"/>
              <a:pPr/>
              <a:t>11/11/2015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8EAB-57B3-4DB0-971D-1858A06F2FC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EC10-51CA-447A-9D8E-125E9B2F611A}" type="datetimeFigureOut">
              <a:rPr lang="en-GB" smtClean="0"/>
              <a:pPr/>
              <a:t>11/11/2015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8EAB-57B3-4DB0-971D-1858A06F2FC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AEC10-51CA-447A-9D8E-125E9B2F611A}" type="datetimeFigureOut">
              <a:rPr lang="en-GB" smtClean="0"/>
              <a:pPr/>
              <a:t>11/11/2015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88EAB-57B3-4DB0-971D-1858A06F2FC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Keeping the heart young in an old body.</a:t>
            </a:r>
            <a:endParaRPr lang="en-GB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195736" y="5589240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Christopher Whitty</a:t>
            </a:r>
          </a:p>
          <a:p>
            <a:pPr algn="ctr"/>
            <a:r>
              <a:rPr lang="en-GB" sz="2400" dirty="0" smtClean="0"/>
              <a:t>Gresham College 2015</a:t>
            </a:r>
            <a:endParaRPr lang="en-GB" sz="2400" dirty="0"/>
          </a:p>
        </p:txBody>
      </p:sp>
      <p:pic>
        <p:nvPicPr>
          <p:cNvPr id="6" name="Picture 2" descr="C:\Users\christopherwhitty\Pictures\Leonardo-as-an-old-wise-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717032"/>
            <a:ext cx="1735041" cy="1770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The heart going too slowly.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May be all the time, or intermittent causing dizzy spells and faints.</a:t>
            </a:r>
          </a:p>
          <a:p>
            <a:r>
              <a:rPr lang="en-GB" dirty="0" smtClean="0"/>
              <a:t>A few reversible causes, such as low thyroid function, drugs.</a:t>
            </a:r>
          </a:p>
          <a:p>
            <a:r>
              <a:rPr lang="en-GB" dirty="0" smtClean="0"/>
              <a:t>Some temporary effects.</a:t>
            </a:r>
          </a:p>
          <a:p>
            <a:r>
              <a:rPr lang="en-GB" dirty="0" smtClean="0"/>
              <a:t>For all others- pacemaker. </a:t>
            </a:r>
          </a:p>
          <a:p>
            <a:r>
              <a:rPr lang="en-GB" dirty="0" smtClean="0"/>
              <a:t>Diagnosis made easier by ‘</a:t>
            </a:r>
            <a:r>
              <a:rPr lang="en-GB" dirty="0" err="1" smtClean="0"/>
              <a:t>Holter</a:t>
            </a:r>
            <a:r>
              <a:rPr lang="en-GB" dirty="0" smtClean="0"/>
              <a:t>’ ECG recorder.</a:t>
            </a:r>
            <a:endParaRPr lang="en-GB" dirty="0"/>
          </a:p>
        </p:txBody>
      </p:sp>
      <p:pic>
        <p:nvPicPr>
          <p:cNvPr id="8" name="Content Placeholder 7" descr="pacemaker 195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r="38714"/>
          <a:stretch>
            <a:fillRect/>
          </a:stretch>
        </p:blipFill>
        <p:spPr>
          <a:xfrm>
            <a:off x="5220072" y="2132856"/>
            <a:ext cx="3168352" cy="2677933"/>
          </a:xfrm>
        </p:spPr>
      </p:pic>
      <p:sp>
        <p:nvSpPr>
          <p:cNvPr id="9" name="TextBox 8"/>
          <p:cNvSpPr txBox="1"/>
          <p:nvPr/>
        </p:nvSpPr>
        <p:spPr>
          <a:xfrm>
            <a:off x="5868144" y="537321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Pacemaker circa 1958</a:t>
            </a: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Advances in pacemaker technology.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Dual pacing, long lasting (&gt;7 years), programmable.</a:t>
            </a:r>
          </a:p>
          <a:p>
            <a:endParaRPr lang="en-GB" dirty="0" smtClean="0"/>
          </a:p>
          <a:p>
            <a:r>
              <a:rPr lang="en-GB" dirty="0" smtClean="0"/>
              <a:t>Reduce cardiac failure.</a:t>
            </a:r>
          </a:p>
          <a:p>
            <a:endParaRPr lang="en-GB" dirty="0" smtClean="0"/>
          </a:p>
          <a:p>
            <a:r>
              <a:rPr lang="en-GB" dirty="0" smtClean="0"/>
              <a:t>In the UK, about 26,000 pacemakers are implanted each year. Average age &gt;75.</a:t>
            </a:r>
          </a:p>
          <a:p>
            <a:endParaRPr lang="en-GB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5" name="Content Placeholder 4" descr="dual pacin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r="50180"/>
          <a:stretch>
            <a:fillRect/>
          </a:stretch>
        </p:blipFill>
        <p:spPr>
          <a:xfrm>
            <a:off x="4572000" y="1988840"/>
            <a:ext cx="3812232" cy="350716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The heart going too fast.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May be all the time, or intermittent causing dizzy spells, faints, falls.</a:t>
            </a:r>
          </a:p>
          <a:p>
            <a:r>
              <a:rPr lang="en-GB" dirty="0" smtClean="0"/>
              <a:t>A few reversible causes, such as high thyroid function.</a:t>
            </a:r>
          </a:p>
          <a:p>
            <a:r>
              <a:rPr lang="en-GB" dirty="0" smtClean="0"/>
              <a:t>Some temporary effects. Occasionally shocks will be needed.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92280" y="6381328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Image </a:t>
            </a:r>
            <a:r>
              <a:rPr lang="en-GB" sz="1200" dirty="0" err="1" smtClean="0"/>
              <a:t>Wiki</a:t>
            </a:r>
            <a:endParaRPr lang="en-GB" sz="1200" dirty="0"/>
          </a:p>
        </p:txBody>
      </p:sp>
      <p:pic>
        <p:nvPicPr>
          <p:cNvPr id="8" name="Content Placeholder 7" descr="DC cardioversi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2707918"/>
            <a:ext cx="3888432" cy="258845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err="1" smtClean="0"/>
              <a:t>Digoxin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“</a:t>
            </a:r>
            <a:r>
              <a:rPr lang="en-GB" i="1" dirty="0" smtClean="0"/>
              <a:t>An account of the foxglove and some of its medical uses; with practical remarks on the dropsy</a:t>
            </a:r>
            <a:r>
              <a:rPr lang="en-GB" dirty="0" smtClean="0"/>
              <a:t>” William Withering 1785.</a:t>
            </a:r>
          </a:p>
          <a:p>
            <a:r>
              <a:rPr lang="en-GB" dirty="0" smtClean="0"/>
              <a:t>May have learned it from Mother Hubbard.</a:t>
            </a:r>
          </a:p>
          <a:p>
            <a:r>
              <a:rPr lang="en-GB" dirty="0" smtClean="0"/>
              <a:t>Erasmus Darwin tried to scoop him.</a:t>
            </a:r>
          </a:p>
          <a:p>
            <a:r>
              <a:rPr lang="en-GB" dirty="0" err="1" smtClean="0"/>
              <a:t>Digoxin</a:t>
            </a:r>
            <a:r>
              <a:rPr lang="en-GB" dirty="0" smtClean="0"/>
              <a:t> inhibits the Na-K-</a:t>
            </a:r>
            <a:r>
              <a:rPr lang="en-GB" dirty="0" err="1" smtClean="0"/>
              <a:t>ATPase</a:t>
            </a:r>
            <a:r>
              <a:rPr lang="en-GB" dirty="0" smtClean="0"/>
              <a:t> membrane pump.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1026" name="Picture 2" descr="C:\Users\christopherwhitty\Pictures\William_Wither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789040"/>
            <a:ext cx="2077952" cy="2783755"/>
          </a:xfrm>
          <a:prstGeom prst="rect">
            <a:avLst/>
          </a:prstGeom>
          <a:noFill/>
        </p:spPr>
      </p:pic>
      <p:pic>
        <p:nvPicPr>
          <p:cNvPr id="8" name="Content Placeholder 7" descr="an accoun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300192" y="548680"/>
            <a:ext cx="2031641" cy="313775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Heart going too fast: atrial fibrillation.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Normally the heart contracts in two stages- the top, then the bottom.</a:t>
            </a:r>
          </a:p>
          <a:p>
            <a:r>
              <a:rPr lang="en-GB" dirty="0" smtClean="0"/>
              <a:t>In atrial fibrillation the top is chaotic and drives the main pump too fast. </a:t>
            </a:r>
          </a:p>
          <a:p>
            <a:r>
              <a:rPr lang="en-GB" dirty="0" smtClean="0"/>
              <a:t>Strong age component.</a:t>
            </a:r>
          </a:p>
          <a:p>
            <a:r>
              <a:rPr lang="en-GB" dirty="0" smtClean="0"/>
              <a:t>Drugs can slow this down. The oldest is </a:t>
            </a:r>
            <a:r>
              <a:rPr lang="en-GB" dirty="0" err="1" smtClean="0"/>
              <a:t>digoxin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Content Placeholder 4" descr="Cardiac-Conduction-System-1024x95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08104" y="1196752"/>
            <a:ext cx="3319629" cy="2952328"/>
          </a:xfrm>
        </p:spPr>
      </p:pic>
      <p:pic>
        <p:nvPicPr>
          <p:cNvPr id="6" name="Picture 5" descr="af 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4221088"/>
            <a:ext cx="3712912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Heart going too fast: tachycardia.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relatively new permanent method is cardiac ablation  (relatively non-invasive). </a:t>
            </a:r>
          </a:p>
          <a:p>
            <a:endParaRPr lang="en-GB" dirty="0" smtClean="0"/>
          </a:p>
          <a:p>
            <a:r>
              <a:rPr lang="en-GB" dirty="0" smtClean="0"/>
              <a:t>There is scope to do more in older patients.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7" name="Content Placeholder 6" descr="ablati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2708920"/>
            <a:ext cx="4038600" cy="2064897"/>
          </a:xfrm>
        </p:spPr>
      </p:pic>
      <p:sp>
        <p:nvSpPr>
          <p:cNvPr id="8" name="TextBox 7"/>
          <p:cNvSpPr txBox="1"/>
          <p:nvPr/>
        </p:nvSpPr>
        <p:spPr>
          <a:xfrm>
            <a:off x="6660232" y="5877272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Credit CVC group</a:t>
            </a:r>
            <a:endParaRPr lang="en-GB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Drugs to reduce tachycardia.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1885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Include:</a:t>
            </a:r>
          </a:p>
          <a:p>
            <a:r>
              <a:rPr lang="en-GB" dirty="0" smtClean="0"/>
              <a:t>ß-blockers.</a:t>
            </a:r>
          </a:p>
          <a:p>
            <a:r>
              <a:rPr lang="en-GB" dirty="0" smtClean="0"/>
              <a:t>Calcium channel blockers.</a:t>
            </a:r>
          </a:p>
          <a:p>
            <a:r>
              <a:rPr lang="en-GB" dirty="0" err="1" smtClean="0"/>
              <a:t>Amiodarone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smtClean="0"/>
              <a:t>All major advances- but none ideal so room for further improvement.</a:t>
            </a:r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Content Placeholder 4" descr="tachycardia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64088" y="3320535"/>
            <a:ext cx="3322712" cy="108529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Valves failing.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They can be too narrow (</a:t>
            </a:r>
            <a:r>
              <a:rPr lang="en-GB" dirty="0" err="1" smtClean="0"/>
              <a:t>stenosis</a:t>
            </a:r>
            <a:r>
              <a:rPr lang="en-GB" dirty="0" smtClean="0"/>
              <a:t>) or too floppy (regurgitation).</a:t>
            </a:r>
          </a:p>
          <a:p>
            <a:endParaRPr lang="en-GB" dirty="0" smtClean="0"/>
          </a:p>
          <a:p>
            <a:r>
              <a:rPr lang="en-GB" dirty="0" smtClean="0"/>
              <a:t>Rheumatic heart disease has dropped in Europe. </a:t>
            </a:r>
          </a:p>
          <a:p>
            <a:endParaRPr lang="en-GB" dirty="0" smtClean="0"/>
          </a:p>
          <a:p>
            <a:r>
              <a:rPr lang="en-GB" dirty="0" smtClean="0"/>
              <a:t>Other valve disease age related. </a:t>
            </a:r>
            <a:endParaRPr lang="en-GB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32575" t="28757" r="33519" b="24736"/>
          <a:stretch>
            <a:fillRect/>
          </a:stretch>
        </p:blipFill>
        <p:spPr bwMode="auto">
          <a:xfrm>
            <a:off x="4571999" y="2149306"/>
            <a:ext cx="4365133" cy="336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796136" y="580526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Gómez-Doblas</a:t>
            </a:r>
            <a:r>
              <a:rPr lang="en-GB" dirty="0" smtClean="0"/>
              <a:t>, Andalusia</a:t>
            </a:r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Reliable diagnosis is key, and that depends on imaging.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Current studies of heart valves evolved from observations of bats, SONAR, RADAR and Doppler shifts of stars. </a:t>
            </a:r>
          </a:p>
          <a:p>
            <a:r>
              <a:rPr lang="en-GB" dirty="0" smtClean="0"/>
              <a:t>They allow accurate non-invasive diagnosis of the pressure across valves.</a:t>
            </a:r>
            <a:endParaRPr lang="en-GB" dirty="0"/>
          </a:p>
        </p:txBody>
      </p:sp>
      <p:pic>
        <p:nvPicPr>
          <p:cNvPr id="5" name="Content Placeholder 4" descr="doppler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36096" y="2457522"/>
            <a:ext cx="2880320" cy="328791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Valve surgery.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Treatment mainly surgical replacement.</a:t>
            </a:r>
          </a:p>
          <a:p>
            <a:endParaRPr lang="en-GB" dirty="0" smtClean="0"/>
          </a:p>
          <a:p>
            <a:r>
              <a:rPr lang="en-GB" dirty="0" smtClean="0"/>
              <a:t>Choice between biological (mainly porcine) and mechanical valves.</a:t>
            </a:r>
          </a:p>
          <a:p>
            <a:endParaRPr lang="en-GB" dirty="0"/>
          </a:p>
        </p:txBody>
      </p:sp>
      <p:pic>
        <p:nvPicPr>
          <p:cNvPr id="5" name="Content Placeholder 4" descr="heart valv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07830" y="2420889"/>
            <a:ext cx="3059869" cy="3023442"/>
          </a:xfrm>
        </p:spPr>
      </p:pic>
      <p:sp>
        <p:nvSpPr>
          <p:cNvPr id="6" name="TextBox 5"/>
          <p:cNvSpPr txBox="1"/>
          <p:nvPr/>
        </p:nvSpPr>
        <p:spPr>
          <a:xfrm>
            <a:off x="6372200" y="5877272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/>
              <a:t>Credit Harvard Health Publications</a:t>
            </a:r>
            <a:endParaRPr lang="en-GB" sz="16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The medical importance of the heart had not been realised in Thomas Gresham’s day (d 1597) 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 smtClean="0"/>
              <a:t>De </a:t>
            </a:r>
            <a:r>
              <a:rPr lang="en-GB" i="1" dirty="0" err="1" smtClean="0"/>
              <a:t>Motu</a:t>
            </a:r>
            <a:r>
              <a:rPr lang="en-GB" i="1" dirty="0" smtClean="0"/>
              <a:t> </a:t>
            </a:r>
            <a:r>
              <a:rPr lang="en-GB" i="1" dirty="0" err="1" smtClean="0"/>
              <a:t>Cordis</a:t>
            </a:r>
            <a:r>
              <a:rPr lang="en-GB" i="1" dirty="0" smtClean="0"/>
              <a:t> </a:t>
            </a:r>
            <a:r>
              <a:rPr lang="en-GB" dirty="0" smtClean="0"/>
              <a:t>(1628)</a:t>
            </a:r>
            <a:endParaRPr lang="en-GB" dirty="0"/>
          </a:p>
        </p:txBody>
      </p:sp>
      <p:pic>
        <p:nvPicPr>
          <p:cNvPr id="18" name="Content Placeholder 17" descr="William_Harvey_(1578-1657)_Venenbild 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6574" y="2791111"/>
            <a:ext cx="3901440" cy="2718816"/>
          </a:xfrm>
        </p:spPr>
      </p:pic>
      <p:sp>
        <p:nvSpPr>
          <p:cNvPr id="22" name="Text Placeholder 2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William Harvey1578-1657 </a:t>
            </a:r>
            <a:endParaRPr lang="en-GB" dirty="0"/>
          </a:p>
        </p:txBody>
      </p:sp>
      <p:pic>
        <p:nvPicPr>
          <p:cNvPr id="20" name="Content Placeholder 19" descr="William_Harvey_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04048" y="2276872"/>
            <a:ext cx="3349780" cy="3951288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Aspirin.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18856" cy="4637112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Willow bark extracts used for fever from at least the time of Hippocrates (400BC). </a:t>
            </a:r>
          </a:p>
          <a:p>
            <a:r>
              <a:rPr lang="en-GB" dirty="0" smtClean="0"/>
              <a:t>1763 Rev Edward Stone promoted it for ague over Peruvian bark.</a:t>
            </a:r>
          </a:p>
          <a:p>
            <a:r>
              <a:rPr lang="en-GB" dirty="0" smtClean="0"/>
              <a:t>Bayer company from around 1897 Aspirin. </a:t>
            </a:r>
          </a:p>
          <a:p>
            <a:r>
              <a:rPr lang="en-GB" dirty="0" smtClean="0"/>
              <a:t>Not until 1971 that its activity against prostaglandins to reduce inflammation understood.</a:t>
            </a:r>
          </a:p>
          <a:p>
            <a:r>
              <a:rPr lang="en-GB" dirty="0" smtClean="0"/>
              <a:t>First trial in heart disease 1971. </a:t>
            </a:r>
            <a:endParaRPr lang="en-GB" dirty="0"/>
          </a:p>
        </p:txBody>
      </p:sp>
      <p:pic>
        <p:nvPicPr>
          <p:cNvPr id="5" name="Content Placeholder 4" descr="willow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48300" y="1848453"/>
            <a:ext cx="2438400" cy="4029456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11430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A revolution in heart attack care.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7504" y="1628800"/>
            <a:ext cx="4644008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ISIS-2 (1988) trial, around 17k patients with heart attack.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Aspirin 20% better mortality.</a:t>
            </a:r>
          </a:p>
          <a:p>
            <a:pPr>
              <a:buNone/>
            </a:pPr>
            <a:r>
              <a:rPr lang="en-GB" dirty="0" smtClean="0"/>
              <a:t>Streptokinase ‘clot busting’ drug around 20%.</a:t>
            </a:r>
          </a:p>
          <a:p>
            <a:pPr>
              <a:buNone/>
            </a:pPr>
            <a:r>
              <a:rPr lang="en-GB" dirty="0" smtClean="0"/>
              <a:t>Mortality 40% better with combined treatment to 8%.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30 day mortality now less than 5% and can be down to 2%.</a:t>
            </a:r>
            <a:endParaRPr lang="en-GB" dirty="0"/>
          </a:p>
        </p:txBody>
      </p:sp>
      <p:pic>
        <p:nvPicPr>
          <p:cNvPr id="6" name="Content Placeholder 5" descr="ISI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439836"/>
            <a:ext cx="4317515" cy="4991269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Coronary angiography and </a:t>
            </a:r>
            <a:r>
              <a:rPr lang="en-GB" sz="3200" dirty="0" err="1" smtClean="0"/>
              <a:t>stenting</a:t>
            </a:r>
            <a:r>
              <a:rPr lang="en-GB" sz="3200" dirty="0" smtClean="0"/>
              <a:t>.</a:t>
            </a:r>
            <a:endParaRPr lang="en-GB" sz="3200" dirty="0"/>
          </a:p>
        </p:txBody>
      </p:sp>
      <p:pic>
        <p:nvPicPr>
          <p:cNvPr id="6" name="Content Placeholder 5" descr="sten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92484" y="1988840"/>
            <a:ext cx="4195250" cy="3600400"/>
          </a:xfrm>
        </p:spPr>
      </p:pic>
      <p:pic>
        <p:nvPicPr>
          <p:cNvPr id="5" name="Content Placeholder 4" descr="angiogram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959654"/>
            <a:ext cx="4038600" cy="3807054"/>
          </a:xfrm>
        </p:spPr>
      </p:pic>
      <p:sp>
        <p:nvSpPr>
          <p:cNvPr id="7" name="TextBox 6"/>
          <p:cNvSpPr txBox="1"/>
          <p:nvPr/>
        </p:nvSpPr>
        <p:spPr>
          <a:xfrm>
            <a:off x="1115616" y="587727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Credit Dr. David </a:t>
            </a:r>
            <a:r>
              <a:rPr lang="en-GB" dirty="0" err="1" smtClean="0"/>
              <a:t>Lipkin</a:t>
            </a:r>
            <a:endParaRPr lang="en-GB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Coronary </a:t>
            </a:r>
            <a:r>
              <a:rPr lang="en-GB" sz="3200" dirty="0" err="1" smtClean="0"/>
              <a:t>stenting</a:t>
            </a:r>
            <a:r>
              <a:rPr lang="en-GB" sz="3200" dirty="0" smtClean="0"/>
              <a:t>- heart attack and angina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394720" cy="4525963"/>
          </a:xfrm>
        </p:spPr>
        <p:txBody>
          <a:bodyPr/>
          <a:lstStyle/>
          <a:p>
            <a:r>
              <a:rPr lang="en-GB" dirty="0" smtClean="0"/>
              <a:t>Gradual improvement in </a:t>
            </a:r>
            <a:r>
              <a:rPr lang="en-GB" dirty="0" err="1" smtClean="0"/>
              <a:t>stent</a:t>
            </a:r>
            <a:r>
              <a:rPr lang="en-GB" dirty="0" smtClean="0"/>
              <a:t> design and technique.</a:t>
            </a:r>
          </a:p>
          <a:p>
            <a:r>
              <a:rPr lang="en-GB" dirty="0" smtClean="0"/>
              <a:t>New drug-eluting-</a:t>
            </a:r>
            <a:r>
              <a:rPr lang="en-GB" dirty="0" err="1" smtClean="0"/>
              <a:t>stents</a:t>
            </a:r>
            <a:r>
              <a:rPr lang="en-GB" dirty="0" smtClean="0"/>
              <a:t>.</a:t>
            </a:r>
          </a:p>
          <a:p>
            <a:r>
              <a:rPr lang="en-GB" dirty="0" smtClean="0"/>
              <a:t>Biodegradable </a:t>
            </a:r>
            <a:r>
              <a:rPr lang="en-GB" dirty="0" err="1" smtClean="0"/>
              <a:t>stents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5" name="Content Placeholder 4" descr="stents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11959" y="2060848"/>
            <a:ext cx="4844691" cy="2880320"/>
          </a:xfrm>
        </p:spPr>
      </p:pic>
      <p:sp>
        <p:nvSpPr>
          <p:cNvPr id="6" name="TextBox 5"/>
          <p:cNvSpPr txBox="1"/>
          <p:nvPr/>
        </p:nvSpPr>
        <p:spPr>
          <a:xfrm>
            <a:off x="5436096" y="558924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err="1" smtClean="0"/>
              <a:t>Navarese</a:t>
            </a:r>
            <a:r>
              <a:rPr lang="en-GB" i="1" dirty="0" smtClean="0"/>
              <a:t> et al BMJ 2013</a:t>
            </a:r>
            <a:endParaRPr lang="en-GB" i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Coronary </a:t>
            </a:r>
            <a:r>
              <a:rPr lang="en-GB" sz="3200" dirty="0" err="1" smtClean="0"/>
              <a:t>stenting</a:t>
            </a:r>
            <a:r>
              <a:rPr lang="en-GB" sz="3200" dirty="0" smtClean="0"/>
              <a:t> (angioplasty) v bypass surgery (CABG).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Initial data showed angioplasty reduced symptoms but did not reduce mortality like CABG.</a:t>
            </a:r>
          </a:p>
          <a:p>
            <a:r>
              <a:rPr lang="en-GB" dirty="0" smtClean="0"/>
              <a:t>Angioplasty has improved, but there remain situations CABG is the better option.</a:t>
            </a:r>
            <a:endParaRPr lang="en-GB" dirty="0"/>
          </a:p>
        </p:txBody>
      </p:sp>
      <p:pic>
        <p:nvPicPr>
          <p:cNvPr id="7" name="Content Placeholder 6" descr="coronaryartery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268760"/>
            <a:ext cx="3888432" cy="3145850"/>
          </a:xfrm>
        </p:spPr>
      </p:pic>
      <p:pic>
        <p:nvPicPr>
          <p:cNvPr id="8" name="Picture 3" descr="C:\Users\christopherwhitty\Pictures\Coronary_artery_bypass_surgery_Image_657B-P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293096"/>
            <a:ext cx="3528392" cy="23728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/>
              <a:t>Coronary artery bypass operations v angioplasty, UK 1980-2012 </a:t>
            </a:r>
            <a:r>
              <a:rPr lang="en-GB" sz="2000" i="1" dirty="0" smtClean="0"/>
              <a:t>(data BHF).</a:t>
            </a:r>
            <a:endParaRPr lang="en-GB" sz="2000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4395" t="25803" r="4572" b="29364"/>
          <a:stretch>
            <a:fillRect/>
          </a:stretch>
        </p:blipFill>
        <p:spPr bwMode="auto">
          <a:xfrm>
            <a:off x="421165" y="1772815"/>
            <a:ext cx="7967259" cy="489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ß blockers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78896" cy="3845023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Adrenaline- key to flight-and-fight response.</a:t>
            </a:r>
          </a:p>
          <a:p>
            <a:r>
              <a:rPr lang="en-GB" dirty="0" smtClean="0"/>
              <a:t>1948 </a:t>
            </a:r>
            <a:r>
              <a:rPr lang="en-GB" dirty="0" err="1" smtClean="0"/>
              <a:t>Ahlquist</a:t>
            </a:r>
            <a:r>
              <a:rPr lang="en-GB" dirty="0" smtClean="0"/>
              <a:t> showed two receptors for catecholamine drugs, α-and β-</a:t>
            </a:r>
            <a:r>
              <a:rPr lang="en-GB" dirty="0" err="1" smtClean="0"/>
              <a:t>adrenoceptors</a:t>
            </a:r>
            <a:r>
              <a:rPr lang="en-GB" dirty="0" smtClean="0"/>
              <a:t>.</a:t>
            </a:r>
          </a:p>
          <a:p>
            <a:r>
              <a:rPr lang="en-GB" dirty="0" smtClean="0"/>
              <a:t>1965 James Black’s research led to </a:t>
            </a:r>
            <a:r>
              <a:rPr lang="en-GB" dirty="0" err="1" smtClean="0"/>
              <a:t>propranolol</a:t>
            </a:r>
            <a:r>
              <a:rPr lang="en-GB" dirty="0" smtClean="0"/>
              <a:t> (and a Nobel Prize). </a:t>
            </a:r>
          </a:p>
          <a:p>
            <a:r>
              <a:rPr lang="en-GB" dirty="0" smtClean="0"/>
              <a:t>Subsequently more selective ß-blockers designed. </a:t>
            </a:r>
          </a:p>
          <a:p>
            <a:r>
              <a:rPr lang="en-GB" dirty="0" smtClean="0"/>
              <a:t>ß1- heart rate and contraction ß2- smooth muscle and platelets.</a:t>
            </a:r>
            <a:endParaRPr lang="en-GB" dirty="0"/>
          </a:p>
        </p:txBody>
      </p:sp>
      <p:pic>
        <p:nvPicPr>
          <p:cNvPr id="5" name="Content Placeholder 4" descr="James_Blac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164288" y="1628800"/>
            <a:ext cx="1651640" cy="2334818"/>
          </a:xfrm>
        </p:spPr>
      </p:pic>
      <p:pic>
        <p:nvPicPr>
          <p:cNvPr id="1027" name="Picture 3" descr="C:\Users\christopherwhitty\Pictures\Propranolol-skeletal_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5589240"/>
            <a:ext cx="2114540" cy="888107"/>
          </a:xfrm>
          <a:prstGeom prst="rect">
            <a:avLst/>
          </a:prstGeom>
          <a:noFill/>
        </p:spPr>
      </p:pic>
      <p:pic>
        <p:nvPicPr>
          <p:cNvPr id="1029" name="Picture 5" descr="https://upload.wikimedia.org/wikipedia/commons/8/8a/Mechanismofact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149080"/>
            <a:ext cx="2844569" cy="2589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ACE-inhibitors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 smtClean="0"/>
              <a:t>Renin-angiotensin</a:t>
            </a:r>
            <a:r>
              <a:rPr lang="en-GB" dirty="0" smtClean="0"/>
              <a:t> system. Activated when the kidney senses a drop in blood pressure.</a:t>
            </a:r>
          </a:p>
          <a:p>
            <a:r>
              <a:rPr lang="en-GB" dirty="0" smtClean="0"/>
              <a:t>Initial chemical shown to block this from </a:t>
            </a:r>
            <a:r>
              <a:rPr lang="en-GB" i="1" dirty="0" err="1" smtClean="0"/>
              <a:t>Bothrops</a:t>
            </a:r>
            <a:r>
              <a:rPr lang="en-GB" i="1" dirty="0" smtClean="0"/>
              <a:t> </a:t>
            </a:r>
            <a:r>
              <a:rPr lang="en-GB" i="1" dirty="0" err="1" smtClean="0"/>
              <a:t>jararaca</a:t>
            </a:r>
            <a:r>
              <a:rPr lang="en-GB" i="1" dirty="0" smtClean="0"/>
              <a:t> </a:t>
            </a:r>
            <a:r>
              <a:rPr lang="en-GB" dirty="0" smtClean="0"/>
              <a:t>Brazilian pit-viper.</a:t>
            </a:r>
          </a:p>
          <a:p>
            <a:r>
              <a:rPr lang="en-GB" dirty="0" smtClean="0"/>
              <a:t>Led (by many steps) to </a:t>
            </a:r>
            <a:r>
              <a:rPr lang="en-GB" dirty="0" err="1" smtClean="0"/>
              <a:t>captopril</a:t>
            </a:r>
            <a:r>
              <a:rPr lang="en-GB" dirty="0" smtClean="0"/>
              <a:t>, the first of many ACE inhibitors.</a:t>
            </a:r>
            <a:endParaRPr lang="en-GB" dirty="0"/>
          </a:p>
        </p:txBody>
      </p:sp>
      <p:pic>
        <p:nvPicPr>
          <p:cNvPr id="5" name="Content Placeholder 4" descr="Bothrops_jararaca_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43905"/>
            <a:ext cx="4038600" cy="2638552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err="1" smtClean="0"/>
              <a:t>Aldosterone</a:t>
            </a:r>
            <a:r>
              <a:rPr lang="en-GB" sz="3200" dirty="0" smtClean="0"/>
              <a:t> antagonists.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394720" cy="4525963"/>
          </a:xfrm>
        </p:spPr>
        <p:txBody>
          <a:bodyPr/>
          <a:lstStyle/>
          <a:p>
            <a:r>
              <a:rPr lang="en-GB" dirty="0" err="1" smtClean="0"/>
              <a:t>Aldosterone</a:t>
            </a:r>
            <a:r>
              <a:rPr lang="en-GB" dirty="0" smtClean="0"/>
              <a:t> acts on the kidney to conserve sodium and water.</a:t>
            </a:r>
          </a:p>
          <a:p>
            <a:r>
              <a:rPr lang="en-GB" dirty="0" err="1" smtClean="0"/>
              <a:t>Aldosterone</a:t>
            </a:r>
            <a:r>
              <a:rPr lang="en-GB" dirty="0" smtClean="0"/>
              <a:t> antagonists (</a:t>
            </a:r>
            <a:r>
              <a:rPr lang="en-GB" dirty="0" err="1" smtClean="0"/>
              <a:t>spironalactone</a:t>
            </a:r>
            <a:r>
              <a:rPr lang="en-GB" dirty="0" smtClean="0"/>
              <a:t>, </a:t>
            </a:r>
            <a:r>
              <a:rPr lang="en-GB" dirty="0" err="1" smtClean="0"/>
              <a:t>eplerenone</a:t>
            </a:r>
            <a:r>
              <a:rPr lang="en-GB" dirty="0" smtClean="0"/>
              <a:t>) block this.</a:t>
            </a:r>
            <a:endParaRPr lang="en-GB" dirty="0"/>
          </a:p>
        </p:txBody>
      </p:sp>
      <p:pic>
        <p:nvPicPr>
          <p:cNvPr id="5" name="Content Placeholder 4" descr="diuretics-mechanism-of-action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95936" y="1556792"/>
            <a:ext cx="4608512" cy="4525963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Combination treatment of heart failure.</a:t>
            </a:r>
            <a:endParaRPr lang="en-GB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ACE-inhibitors. Relative risk reduction (RRR) for mortality 26%.</a:t>
            </a:r>
          </a:p>
          <a:p>
            <a:r>
              <a:rPr lang="en-GB" dirty="0" smtClean="0"/>
              <a:t>ß blockers RRR around 34%.</a:t>
            </a:r>
          </a:p>
          <a:p>
            <a:r>
              <a:rPr lang="en-GB" dirty="0" err="1" smtClean="0"/>
              <a:t>Aldosterone</a:t>
            </a:r>
            <a:r>
              <a:rPr lang="en-GB" dirty="0" smtClean="0"/>
              <a:t> RRR up to 30%.</a:t>
            </a:r>
          </a:p>
          <a:p>
            <a:r>
              <a:rPr lang="en-GB" dirty="0" err="1" smtClean="0"/>
              <a:t>Digoxin</a:t>
            </a:r>
            <a:r>
              <a:rPr lang="en-GB" dirty="0" smtClean="0"/>
              <a:t> may have an additional advantage. </a:t>
            </a:r>
          </a:p>
          <a:p>
            <a:endParaRPr lang="en-GB" dirty="0" smtClean="0"/>
          </a:p>
          <a:p>
            <a:r>
              <a:rPr lang="en-GB" sz="1800" dirty="0" smtClean="0"/>
              <a:t>I have used current European Society of Cardiology consensus guidelines.</a:t>
            </a:r>
            <a:endParaRPr lang="en-GB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>For much of the last 50 years the heart has grown old before the rest of the body.</a:t>
            </a:r>
            <a:br>
              <a:rPr lang="en-GB" sz="3200" dirty="0" smtClean="0"/>
            </a:br>
            <a:r>
              <a:rPr lang="en-GB" sz="3200" dirty="0" smtClean="0"/>
              <a:t>Mortality by age, England and Wales 1968-10.</a:t>
            </a:r>
            <a:br>
              <a:rPr lang="en-GB" sz="3200" dirty="0" smtClean="0"/>
            </a:br>
            <a:r>
              <a:rPr lang="en-GB" sz="1600" i="1" dirty="0" smtClean="0"/>
              <a:t>(McCulloch A, Significance)</a:t>
            </a:r>
            <a:endParaRPr lang="en-GB" sz="3200" dirty="0"/>
          </a:p>
        </p:txBody>
      </p:sp>
      <p:pic>
        <p:nvPicPr>
          <p:cNvPr id="7" name="Content Placeholder 6" descr="pyramiddead1968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1850" r="6894"/>
          <a:stretch>
            <a:fillRect/>
          </a:stretch>
        </p:blipFill>
        <p:spPr>
          <a:xfrm>
            <a:off x="107504" y="1628800"/>
            <a:ext cx="3456384" cy="4613721"/>
          </a:xfrm>
        </p:spPr>
      </p:pic>
      <p:pic>
        <p:nvPicPr>
          <p:cNvPr id="8" name="Content Placeholder 7" descr="pyramiddead2010b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9930" r="4955"/>
          <a:stretch>
            <a:fillRect/>
          </a:stretch>
        </p:blipFill>
        <p:spPr>
          <a:xfrm>
            <a:off x="3635896" y="1628800"/>
            <a:ext cx="5328592" cy="4608512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err="1" smtClean="0"/>
              <a:t>Statins</a:t>
            </a:r>
            <a:r>
              <a:rPr lang="en-GB" sz="3200" dirty="0" smtClean="0"/>
              <a:t>- </a:t>
            </a:r>
            <a:r>
              <a:rPr lang="en-GB" sz="3200" dirty="0" smtClean="0"/>
              <a:t>secondary and primary </a:t>
            </a:r>
            <a:r>
              <a:rPr lang="en-GB" sz="3200" dirty="0" smtClean="0"/>
              <a:t>prevention.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err="1" smtClean="0"/>
              <a:t>Statins</a:t>
            </a:r>
            <a:r>
              <a:rPr lang="en-GB" dirty="0" smtClean="0"/>
              <a:t> </a:t>
            </a:r>
            <a:r>
              <a:rPr lang="en-GB" dirty="0" smtClean="0"/>
              <a:t>(HMG-</a:t>
            </a:r>
            <a:r>
              <a:rPr lang="en-GB" dirty="0" err="1" smtClean="0"/>
              <a:t>CoA</a:t>
            </a:r>
            <a:r>
              <a:rPr lang="en-GB" dirty="0" smtClean="0"/>
              <a:t> </a:t>
            </a:r>
            <a:r>
              <a:rPr lang="en-GB" dirty="0" err="1" smtClean="0"/>
              <a:t>reductase</a:t>
            </a:r>
            <a:r>
              <a:rPr lang="en-GB" dirty="0" smtClean="0"/>
              <a:t> inhibitors</a:t>
            </a:r>
            <a:r>
              <a:rPr lang="en-GB" dirty="0" smtClean="0"/>
              <a:t>) reduce LDL cholesterol.</a:t>
            </a:r>
          </a:p>
          <a:p>
            <a:r>
              <a:rPr lang="en-GB" dirty="0" smtClean="0"/>
              <a:t>LDL rises progressively with age to 60 (med) or 70 (women).</a:t>
            </a:r>
          </a:p>
          <a:p>
            <a:r>
              <a:rPr lang="en-GB" dirty="0" smtClean="0"/>
              <a:t>Overwhelming evidence of benefit in people with previous MI, cardiovascular disease, cardiac risk factors. </a:t>
            </a:r>
          </a:p>
          <a:p>
            <a:r>
              <a:rPr lang="en-GB" dirty="0" smtClean="0"/>
              <a:t>Current UK guidelines- 1:10 risk in the next 10 years.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48037" t="8699" r="22905" b="56348"/>
          <a:stretch>
            <a:fillRect/>
          </a:stretch>
        </p:blipFill>
        <p:spPr bwMode="auto">
          <a:xfrm>
            <a:off x="4419511" y="1844824"/>
            <a:ext cx="446979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96136" y="522920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err="1" smtClean="0"/>
              <a:t>Brugts</a:t>
            </a:r>
            <a:r>
              <a:rPr lang="en-GB" i="1" dirty="0" smtClean="0"/>
              <a:t> T et al BMJ 2009</a:t>
            </a:r>
            <a:endParaRPr lang="en-GB" i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/>
          <a:p>
            <a:r>
              <a:rPr lang="en-GB" sz="3200" dirty="0" err="1" smtClean="0"/>
              <a:t>Statins</a:t>
            </a:r>
            <a:r>
              <a:rPr lang="en-GB" sz="3200" dirty="0" smtClean="0"/>
              <a:t> in</a:t>
            </a:r>
            <a:r>
              <a:rPr lang="en-GB" sz="3200" u="sng" dirty="0" smtClean="0"/>
              <a:t> primary </a:t>
            </a:r>
            <a:r>
              <a:rPr lang="en-GB" sz="3200" dirty="0" smtClean="0"/>
              <a:t>prevention are a balance of risks.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106688" cy="4525963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The debate about who they are best for is genuine. But can get distorted.</a:t>
            </a:r>
          </a:p>
          <a:p>
            <a:r>
              <a:rPr lang="en-GB" dirty="0" smtClean="0"/>
              <a:t>It is about proper risk assessment.</a:t>
            </a:r>
          </a:p>
          <a:p>
            <a:r>
              <a:rPr lang="en-GB" dirty="0" smtClean="0"/>
              <a:t>The elderly are broadly the group at highest risk of cardiovascular disease.</a:t>
            </a:r>
          </a:p>
          <a:p>
            <a:r>
              <a:rPr lang="en-GB" dirty="0" smtClean="0"/>
              <a:t>Too few trials only in elderly. </a:t>
            </a:r>
          </a:p>
          <a:p>
            <a:endParaRPr lang="en-GB" dirty="0" smtClean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30207" t="20387" r="50180" b="41476"/>
          <a:stretch>
            <a:fillRect/>
          </a:stretch>
        </p:blipFill>
        <p:spPr bwMode="auto">
          <a:xfrm>
            <a:off x="5364088" y="1556792"/>
            <a:ext cx="1907704" cy="2086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christopherwhitty\Pictures\express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7061" y="1268760"/>
            <a:ext cx="1956939" cy="2416820"/>
          </a:xfrm>
          <a:prstGeom prst="rect">
            <a:avLst/>
          </a:prstGeom>
          <a:noFill/>
        </p:spPr>
      </p:pic>
      <p:pic>
        <p:nvPicPr>
          <p:cNvPr id="2052" name="Picture 4" descr="C:\Users\christopherwhitty\Pictures\express 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48525" y="3789040"/>
            <a:ext cx="1895475" cy="2419350"/>
          </a:xfrm>
          <a:prstGeom prst="rect">
            <a:avLst/>
          </a:prstGeom>
          <a:noFill/>
        </p:spPr>
      </p:pic>
      <p:pic>
        <p:nvPicPr>
          <p:cNvPr id="2053" name="Picture 5" descr="C:\Users\christopherwhitty\Pictures\express 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861048"/>
            <a:ext cx="2905125" cy="1933575"/>
          </a:xfrm>
          <a:prstGeom prst="rect">
            <a:avLst/>
          </a:prstGeom>
          <a:noFill/>
        </p:spPr>
      </p:pic>
      <p:pic>
        <p:nvPicPr>
          <p:cNvPr id="2055" name="Picture 7" descr="C:\Users\christopherwhitty\Pictures\express 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1628800"/>
            <a:ext cx="1885950" cy="2419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Reducing blood pressure- </a:t>
            </a:r>
            <a:r>
              <a:rPr lang="en-GB" sz="3200" dirty="0" smtClean="0"/>
              <a:t>primary and secondary </a:t>
            </a:r>
            <a:r>
              <a:rPr lang="en-GB" sz="3200" dirty="0" smtClean="0"/>
              <a:t>protection.</a:t>
            </a:r>
            <a:endParaRPr lang="en-GB" sz="3200" dirty="0"/>
          </a:p>
        </p:txBody>
      </p:sp>
      <p:pic>
        <p:nvPicPr>
          <p:cNvPr id="9" name="Content Placeholder 8" descr="F1_l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94758"/>
            <a:ext cx="8229600" cy="3336846"/>
          </a:xfrm>
        </p:spPr>
      </p:pic>
      <p:sp>
        <p:nvSpPr>
          <p:cNvPr id="10" name="TextBox 9"/>
          <p:cNvSpPr txBox="1"/>
          <p:nvPr/>
        </p:nvSpPr>
        <p:spPr>
          <a:xfrm>
            <a:off x="1403648" y="6093296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Law et al BMJ 2009. Coronary heart events after single measure.</a:t>
            </a:r>
            <a:endParaRPr lang="en-GB" i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Blood pressure reduction also about balancing risk, but clear benefits at all ages.</a:t>
            </a:r>
            <a:endParaRPr lang="en-GB" sz="3200" dirty="0"/>
          </a:p>
        </p:txBody>
      </p:sp>
      <p:pic>
        <p:nvPicPr>
          <p:cNvPr id="4" name="Content Placeholder 3" descr="F7_l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32546"/>
          <a:stretch>
            <a:fillRect/>
          </a:stretch>
        </p:blipFill>
        <p:spPr>
          <a:xfrm>
            <a:off x="541948" y="1600200"/>
            <a:ext cx="8474171" cy="4421088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Autofit/>
          </a:bodyPr>
          <a:lstStyle/>
          <a:p>
            <a:r>
              <a:rPr lang="en-GB" sz="3200" dirty="0" smtClean="0"/>
              <a:t>Prescriptions used in prevention and treatment of cardiovascular disease, England 1995-2013. </a:t>
            </a:r>
            <a:r>
              <a:rPr lang="en-GB" sz="1800" i="1" dirty="0" smtClean="0"/>
              <a:t>(data BHF)</a:t>
            </a:r>
            <a:endParaRPr lang="en-GB" sz="1800" i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3220" t="14951" r="5700" b="18227"/>
          <a:stretch>
            <a:fillRect/>
          </a:stretch>
        </p:blipFill>
        <p:spPr bwMode="auto">
          <a:xfrm>
            <a:off x="539552" y="1745432"/>
            <a:ext cx="8307923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Smoking </a:t>
            </a:r>
            <a:r>
              <a:rPr lang="en-GB" sz="1800" i="1" dirty="0" smtClean="0"/>
              <a:t>(Doll, </a:t>
            </a:r>
            <a:r>
              <a:rPr lang="en-GB" sz="1800" i="1" dirty="0" err="1" smtClean="0"/>
              <a:t>Peto</a:t>
            </a:r>
            <a:r>
              <a:rPr lang="en-GB" sz="1800" i="1" dirty="0" smtClean="0"/>
              <a:t> et al 2004)</a:t>
            </a:r>
            <a:endParaRPr lang="en-GB" sz="1800" i="1" dirty="0"/>
          </a:p>
        </p:txBody>
      </p:sp>
      <p:pic>
        <p:nvPicPr>
          <p:cNvPr id="4" name="Content Placeholder 3" descr="peto2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86408" y="2420888"/>
            <a:ext cx="4344740" cy="2736304"/>
          </a:xfrm>
        </p:spPr>
      </p:pic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22906"/>
          <a:stretch>
            <a:fillRect/>
          </a:stretch>
        </p:blipFill>
        <p:spPr bwMode="auto">
          <a:xfrm>
            <a:off x="5268809" y="1268760"/>
            <a:ext cx="2903591" cy="53858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Smoking by age; 1980 and 2010</a:t>
            </a:r>
            <a:r>
              <a:rPr lang="en-GB" sz="2000" i="1" dirty="0" smtClean="0"/>
              <a:t> (ONS 2013)</a:t>
            </a:r>
            <a:endParaRPr lang="en-GB" sz="2000" i="1" dirty="0"/>
          </a:p>
        </p:txBody>
      </p:sp>
      <p:pic>
        <p:nvPicPr>
          <p:cNvPr id="5" name="Content Placeholder 5" descr="10_smoke_2_1265260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444208" y="1556792"/>
            <a:ext cx="2314600" cy="1594997"/>
          </a:xfrm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11014" b="9591"/>
          <a:stretch>
            <a:fillRect/>
          </a:stretch>
        </p:blipFill>
        <p:spPr bwMode="auto">
          <a:xfrm>
            <a:off x="457200" y="2852936"/>
            <a:ext cx="565404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Example: effect of smoke-free legislation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66728" cy="4525963"/>
          </a:xfrm>
        </p:spPr>
        <p:txBody>
          <a:bodyPr/>
          <a:lstStyle/>
          <a:p>
            <a:r>
              <a:rPr lang="en-GB" dirty="0" smtClean="0"/>
              <a:t>Meta-analysis of smoking bans in public places followed by a 12% reduction in coronary admissions.</a:t>
            </a:r>
          </a:p>
          <a:p>
            <a:r>
              <a:rPr lang="en-GB" dirty="0" smtClean="0"/>
              <a:t>Data on R from Liverpool. </a:t>
            </a:r>
            <a:endParaRPr lang="en-GB" dirty="0"/>
          </a:p>
        </p:txBody>
      </p:sp>
      <p:pic>
        <p:nvPicPr>
          <p:cNvPr id="7" name="Content Placeholder 6" descr="bmjopen2013003307f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794896" y="2492896"/>
            <a:ext cx="5169592" cy="2653826"/>
          </a:xfrm>
        </p:spPr>
      </p:pic>
      <p:sp>
        <p:nvSpPr>
          <p:cNvPr id="8" name="TextBox 7"/>
          <p:cNvSpPr txBox="1"/>
          <p:nvPr/>
        </p:nvSpPr>
        <p:spPr>
          <a:xfrm>
            <a:off x="6516216" y="573325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Liu et al 2013</a:t>
            </a:r>
            <a:endParaRPr lang="en-GB" i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Reductions in salt.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7484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Salt increases blood pressure, and blood pressure of the elderly more salt-sensitive.</a:t>
            </a:r>
          </a:p>
          <a:p>
            <a:r>
              <a:rPr lang="en-GB" dirty="0" smtClean="0"/>
              <a:t>UK 15% reduction in salt in the last decade, mainly processed food reformulation.</a:t>
            </a:r>
          </a:p>
          <a:p>
            <a:r>
              <a:rPr lang="en-GB" dirty="0" smtClean="0"/>
              <a:t>Many products 20-40% less salt than 10 years ago.</a:t>
            </a:r>
          </a:p>
          <a:p>
            <a:r>
              <a:rPr lang="en-GB" dirty="0" smtClean="0"/>
              <a:t>Up to 75% of all salt is processed food and food eaten at home (</a:t>
            </a:r>
            <a:r>
              <a:rPr lang="en-GB" dirty="0" err="1" smtClean="0"/>
              <a:t>eg</a:t>
            </a:r>
            <a:r>
              <a:rPr lang="en-GB" dirty="0" smtClean="0"/>
              <a:t> bread).</a:t>
            </a:r>
          </a:p>
        </p:txBody>
      </p:sp>
      <p:pic>
        <p:nvPicPr>
          <p:cNvPr id="5" name="Content Placeholder 4" descr="Rose hypothesis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4827" t="8422" r="6564" b="22418"/>
          <a:stretch>
            <a:fillRect/>
          </a:stretch>
        </p:blipFill>
        <p:spPr>
          <a:xfrm>
            <a:off x="5004048" y="1988840"/>
            <a:ext cx="3888432" cy="1956076"/>
          </a:xfrm>
        </p:spPr>
      </p:pic>
      <p:pic>
        <p:nvPicPr>
          <p:cNvPr id="6" name="Content Placeholder 4" descr="salt.jpg"/>
          <p:cNvPicPr>
            <a:picLocks noChangeAspect="1"/>
          </p:cNvPicPr>
          <p:nvPr/>
        </p:nvPicPr>
        <p:blipFill>
          <a:blip r:embed="rId3" cstate="print"/>
          <a:srcRect l="12500" r="9375"/>
          <a:stretch>
            <a:fillRect/>
          </a:stretch>
        </p:blipFill>
        <p:spPr>
          <a:xfrm>
            <a:off x="6084168" y="4437112"/>
            <a:ext cx="1800200" cy="1584176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Exercise, better diet, reducing obesity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Everybody knows it’s a good idea….</a:t>
            </a:r>
          </a:p>
        </p:txBody>
      </p:sp>
      <p:pic>
        <p:nvPicPr>
          <p:cNvPr id="5" name="Content Placeholder 4" descr="elderly excer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62500" y="2720181"/>
            <a:ext cx="3810000" cy="2286000"/>
          </a:xfrm>
        </p:spPr>
      </p:pic>
      <p:sp>
        <p:nvSpPr>
          <p:cNvPr id="6" name="TextBox 5"/>
          <p:cNvSpPr txBox="1"/>
          <p:nvPr/>
        </p:nvSpPr>
        <p:spPr>
          <a:xfrm>
            <a:off x="5796136" y="544522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Credit 92 News HD</a:t>
            </a:r>
            <a:endParaRPr lang="en-GB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/>
              <a:t>Age-standardised mortality rates England and Wales- circulatory, cancer, infection. </a:t>
            </a:r>
            <a:r>
              <a:rPr lang="en-GB" sz="2000" i="1" dirty="0" smtClean="0"/>
              <a:t>(ONS 2014)</a:t>
            </a:r>
            <a:endParaRPr lang="en-GB" sz="2000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726" t="14951" r="21998" b="38910"/>
          <a:stretch>
            <a:fillRect/>
          </a:stretch>
        </p:blipFill>
        <p:spPr bwMode="auto">
          <a:xfrm>
            <a:off x="827584" y="1484784"/>
            <a:ext cx="7689958" cy="49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This lecture has considered the ways we can slow or reverse the effects of an aging heart.</a:t>
            </a:r>
            <a:endParaRPr lang="en-GB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762872" cy="4781128"/>
          </a:xfrm>
        </p:spPr>
        <p:txBody>
          <a:bodyPr>
            <a:normAutofit fontScale="92500" lnSpcReduction="10000"/>
          </a:bodyPr>
          <a:lstStyle/>
          <a:p>
            <a:endParaRPr lang="en-GB" dirty="0" smtClean="0"/>
          </a:p>
          <a:p>
            <a:r>
              <a:rPr lang="en-GB" dirty="0" smtClean="0"/>
              <a:t>It goes too slowly.</a:t>
            </a:r>
          </a:p>
          <a:p>
            <a:r>
              <a:rPr lang="en-GB" dirty="0" smtClean="0"/>
              <a:t>It goes too fast.</a:t>
            </a:r>
          </a:p>
          <a:p>
            <a:r>
              <a:rPr lang="en-GB" dirty="0" smtClean="0"/>
              <a:t>The valves become inefficient.</a:t>
            </a:r>
          </a:p>
          <a:p>
            <a:r>
              <a:rPr lang="en-GB" dirty="0" smtClean="0"/>
              <a:t>The coronary arteries get narrowed or blocked.</a:t>
            </a:r>
          </a:p>
          <a:p>
            <a:r>
              <a:rPr lang="en-GB" dirty="0" smtClean="0"/>
              <a:t>The muscle fails for other reasons.</a:t>
            </a:r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All of these lead to pump failure- heart failure. </a:t>
            </a:r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8" name="Content Placeholder 7" descr="hear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64088" y="1988840"/>
            <a:ext cx="3429000" cy="3429000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The heart- a relative success story in the elderly. </a:t>
            </a:r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5554960" cy="504056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Thirty years ago in the UK the heart was much more likely to age compared to the rest of the body then now.</a:t>
            </a:r>
          </a:p>
          <a:p>
            <a:r>
              <a:rPr lang="en-GB" dirty="0" smtClean="0"/>
              <a:t>This trend is likely to continue in developed countries, but heart disease will remain a major issue for the elderly. </a:t>
            </a:r>
          </a:p>
          <a:p>
            <a:r>
              <a:rPr lang="en-GB" dirty="0" smtClean="0"/>
              <a:t>In middle-income countries it will increase.</a:t>
            </a:r>
          </a:p>
          <a:p>
            <a:r>
              <a:rPr lang="en-GB" dirty="0" smtClean="0"/>
              <a:t>Elderly people benefit most from cardiac interventions, but also have most side effects.</a:t>
            </a:r>
          </a:p>
          <a:p>
            <a:r>
              <a:rPr lang="en-GB" dirty="0" smtClean="0"/>
              <a:t>Too many trials exclude the elderly.</a:t>
            </a:r>
          </a:p>
          <a:p>
            <a:r>
              <a:rPr lang="en-GB" dirty="0" smtClean="0"/>
              <a:t>We will pay a heavy price in cardiac disease in the elderly for being too timid in public health interventions.</a:t>
            </a:r>
          </a:p>
          <a:p>
            <a:endParaRPr lang="en-GB" dirty="0"/>
          </a:p>
        </p:txBody>
      </p:sp>
      <p:pic>
        <p:nvPicPr>
          <p:cNvPr id="7" name="Picture 2" descr="C:\Users\christopherwhitty\Pictures\Leonardo-as-an-old-wise-ma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348880"/>
            <a:ext cx="2575560" cy="2628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This drop in heart disease is in all ages. 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1800" i="1" dirty="0" smtClean="0"/>
              <a:t>(Data from N. America)</a:t>
            </a:r>
            <a:endParaRPr lang="en-GB" sz="1800" i="1" dirty="0"/>
          </a:p>
        </p:txBody>
      </p:sp>
      <p:pic>
        <p:nvPicPr>
          <p:cNvPr id="7" name="Content Placeholder 6" descr="heart disease 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340768"/>
            <a:ext cx="7209998" cy="531754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Varies across the UK, and in London.</a:t>
            </a:r>
            <a:endParaRPr lang="en-GB" sz="3200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32048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Whether your heart grows old before you do depends on many factors.</a:t>
            </a:r>
          </a:p>
          <a:p>
            <a:r>
              <a:rPr lang="en-GB" dirty="0" smtClean="0"/>
              <a:t>Some are under the control of individuals, some rely on health services, some are genetic.</a:t>
            </a:r>
          </a:p>
          <a:p>
            <a:r>
              <a:rPr lang="en-GB" dirty="0" smtClean="0"/>
              <a:t>In UK City of London has the lowest mortality rate: 72/100,000. City of Glasgow 198/100,000.</a:t>
            </a:r>
          </a:p>
          <a:p>
            <a:endParaRPr lang="en-GB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653" t="10101" r="51869" b="4851"/>
          <a:stretch>
            <a:fillRect/>
          </a:stretch>
        </p:blipFill>
        <p:spPr bwMode="auto">
          <a:xfrm>
            <a:off x="4716016" y="1628800"/>
            <a:ext cx="4244027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79686"/>
          </a:xfrm>
        </p:spPr>
        <p:txBody>
          <a:bodyPr>
            <a:normAutofit/>
          </a:bodyPr>
          <a:lstStyle/>
          <a:p>
            <a:r>
              <a:rPr lang="en-GB" sz="1800" b="0" i="1" dirty="0" smtClean="0"/>
              <a:t>CMO report data</a:t>
            </a:r>
            <a:endParaRPr lang="en-GB" sz="1800" b="0" i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3172" t="22189" r="4428" b="9466"/>
          <a:stretch>
            <a:fillRect/>
          </a:stretch>
        </p:blipFill>
        <p:spPr bwMode="auto">
          <a:xfrm>
            <a:off x="3707904" y="332656"/>
            <a:ext cx="5256584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79512" y="1268760"/>
            <a:ext cx="3528392" cy="4857403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/>
              <a:t>The burden of cardiac disease in the UK and other developed nations is substantial, but falling.</a:t>
            </a:r>
          </a:p>
          <a:p>
            <a:endParaRPr lang="en-GB" sz="2800" dirty="0" smtClean="0"/>
          </a:p>
          <a:p>
            <a:r>
              <a:rPr lang="en-GB" sz="2800" dirty="0" smtClean="0"/>
              <a:t>The burden of cardiac disease in middle income countries is moderate but rising fast.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And it is not just deaths, but also severe disease</a:t>
            </a:r>
            <a:endParaRPr lang="en-GB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Angina emergency admissions decreased 6% per year 2003-13; heart failure 3%.</a:t>
            </a:r>
          </a:p>
          <a:p>
            <a:r>
              <a:rPr lang="en-GB" dirty="0" smtClean="0"/>
              <a:t>At the same time infections gone up 10% (pneumonia) and 7% (urinary).</a:t>
            </a:r>
          </a:p>
          <a:p>
            <a:r>
              <a:rPr lang="en-GB" dirty="0" smtClean="0"/>
              <a:t>In UK people over 75, 7.8% men, 5.9% women have heart failure.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21403" t="41579" r="47338" b="10769"/>
          <a:stretch>
            <a:fillRect/>
          </a:stretch>
        </p:blipFill>
        <p:spPr bwMode="auto">
          <a:xfrm>
            <a:off x="4692087" y="1556793"/>
            <a:ext cx="3840353" cy="32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52362" t="52100" r="30510" b="24800"/>
          <a:stretch>
            <a:fillRect/>
          </a:stretch>
        </p:blipFill>
        <p:spPr bwMode="auto">
          <a:xfrm>
            <a:off x="5148064" y="4869160"/>
            <a:ext cx="208823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The things that can go wrong with the heart as it ages are not complicated.</a:t>
            </a:r>
            <a:endParaRPr lang="en-GB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762872" cy="4781128"/>
          </a:xfrm>
        </p:spPr>
        <p:txBody>
          <a:bodyPr>
            <a:normAutofit fontScale="92500" lnSpcReduction="10000"/>
          </a:bodyPr>
          <a:lstStyle/>
          <a:p>
            <a:endParaRPr lang="en-GB" dirty="0" smtClean="0"/>
          </a:p>
          <a:p>
            <a:r>
              <a:rPr lang="en-GB" dirty="0" smtClean="0"/>
              <a:t>It goes too slowly.</a:t>
            </a:r>
          </a:p>
          <a:p>
            <a:r>
              <a:rPr lang="en-GB" dirty="0" smtClean="0"/>
              <a:t>It goes too fast.</a:t>
            </a:r>
          </a:p>
          <a:p>
            <a:r>
              <a:rPr lang="en-GB" dirty="0" smtClean="0"/>
              <a:t>The valves become inefficient.</a:t>
            </a:r>
          </a:p>
          <a:p>
            <a:r>
              <a:rPr lang="en-GB" dirty="0" smtClean="0"/>
              <a:t>The coronary arteries get narrowed or blocked.</a:t>
            </a:r>
          </a:p>
          <a:p>
            <a:r>
              <a:rPr lang="en-GB" dirty="0" smtClean="0"/>
              <a:t>The muscle fails for other reasons.</a:t>
            </a:r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All of these lead to pump failure- heart failure. </a:t>
            </a:r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8" name="Content Placeholder 7" descr="hear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64088" y="1988840"/>
            <a:ext cx="3429000" cy="3429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2136</TotalTime>
  <Words>1529</Words>
  <Application>Microsoft Office PowerPoint</Application>
  <PresentationFormat>On-screen Show (4:3)</PresentationFormat>
  <Paragraphs>185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Keeping the heart young in an old body.</vt:lpstr>
      <vt:lpstr>The medical importance of the heart had not been realised in Thomas Gresham’s day (d 1597) .</vt:lpstr>
      <vt:lpstr>For much of the last 50 years the heart has grown old before the rest of the body. Mortality by age, England and Wales 1968-10. (McCulloch A, Significance)</vt:lpstr>
      <vt:lpstr>Age-standardised mortality rates England and Wales- circulatory, cancer, infection. (ONS 2014)</vt:lpstr>
      <vt:lpstr>This drop in heart disease is in all ages.  (Data from N. America)</vt:lpstr>
      <vt:lpstr>Varies across the UK, and in London.</vt:lpstr>
      <vt:lpstr>CMO report data</vt:lpstr>
      <vt:lpstr>And it is not just deaths, but also severe disease</vt:lpstr>
      <vt:lpstr>The things that can go wrong with the heart as it ages are not complicated.</vt:lpstr>
      <vt:lpstr>The heart going too slowly.</vt:lpstr>
      <vt:lpstr>Advances in pacemaker technology.</vt:lpstr>
      <vt:lpstr>The heart going too fast.</vt:lpstr>
      <vt:lpstr>Digoxin</vt:lpstr>
      <vt:lpstr>Heart going too fast: atrial fibrillation.</vt:lpstr>
      <vt:lpstr>Heart going too fast: tachycardia.</vt:lpstr>
      <vt:lpstr>Drugs to reduce tachycardia.</vt:lpstr>
      <vt:lpstr>Valves failing. </vt:lpstr>
      <vt:lpstr>Reliable diagnosis is key, and that depends on imaging.</vt:lpstr>
      <vt:lpstr>Valve surgery.</vt:lpstr>
      <vt:lpstr>Aspirin.</vt:lpstr>
      <vt:lpstr>A revolution in heart attack care.</vt:lpstr>
      <vt:lpstr>Coronary angiography and stenting.</vt:lpstr>
      <vt:lpstr>Coronary stenting- heart attack and angina</vt:lpstr>
      <vt:lpstr>Coronary stenting (angioplasty) v bypass surgery (CABG).</vt:lpstr>
      <vt:lpstr>Coronary artery bypass operations v angioplasty, UK 1980-2012 (data BHF).</vt:lpstr>
      <vt:lpstr>ß blockers</vt:lpstr>
      <vt:lpstr>ACE-inhibitors</vt:lpstr>
      <vt:lpstr>Aldosterone antagonists.</vt:lpstr>
      <vt:lpstr>Combination treatment of heart failure.</vt:lpstr>
      <vt:lpstr>Statins- secondary and primary prevention.</vt:lpstr>
      <vt:lpstr>Statins in primary prevention are a balance of risks.</vt:lpstr>
      <vt:lpstr>Reducing blood pressure- primary and secondary protection.</vt:lpstr>
      <vt:lpstr>Blood pressure reduction also about balancing risk, but clear benefits at all ages.</vt:lpstr>
      <vt:lpstr>Prescriptions used in prevention and treatment of cardiovascular disease, England 1995-2013. (data BHF)</vt:lpstr>
      <vt:lpstr>Smoking (Doll, Peto et al 2004)</vt:lpstr>
      <vt:lpstr>Smoking by age; 1980 and 2010 (ONS 2013)</vt:lpstr>
      <vt:lpstr>Example: effect of smoke-free legislation</vt:lpstr>
      <vt:lpstr>Reductions in salt.</vt:lpstr>
      <vt:lpstr>Exercise, better diet, reducing obesity</vt:lpstr>
      <vt:lpstr>This lecture has considered the ways we can slow or reverse the effects of an aging heart.</vt:lpstr>
      <vt:lpstr>The heart- a relative success story in the elderly.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at the extremes of life</dc:title>
  <dc:creator>christopherwhitty</dc:creator>
  <cp:lastModifiedBy>Chris Whitty</cp:lastModifiedBy>
  <cp:revision>210</cp:revision>
  <dcterms:created xsi:type="dcterms:W3CDTF">2014-02-23T17:20:10Z</dcterms:created>
  <dcterms:modified xsi:type="dcterms:W3CDTF">2015-11-11T09:36:25Z</dcterms:modified>
</cp:coreProperties>
</file>