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0" r:id="rId2"/>
    <p:sldId id="341" r:id="rId3"/>
    <p:sldId id="318" r:id="rId4"/>
    <p:sldId id="379" r:id="rId5"/>
    <p:sldId id="280" r:id="rId6"/>
    <p:sldId id="279" r:id="rId7"/>
    <p:sldId id="281" r:id="rId8"/>
    <p:sldId id="282" r:id="rId9"/>
    <p:sldId id="367" r:id="rId10"/>
    <p:sldId id="352" r:id="rId11"/>
    <p:sldId id="368" r:id="rId12"/>
    <p:sldId id="369" r:id="rId13"/>
    <p:sldId id="370" r:id="rId14"/>
    <p:sldId id="394" r:id="rId15"/>
    <p:sldId id="385" r:id="rId16"/>
    <p:sldId id="283" r:id="rId17"/>
    <p:sldId id="284" r:id="rId18"/>
    <p:sldId id="349" r:id="rId19"/>
    <p:sldId id="351" r:id="rId20"/>
    <p:sldId id="372" r:id="rId21"/>
    <p:sldId id="350" r:id="rId22"/>
    <p:sldId id="353" r:id="rId23"/>
    <p:sldId id="354" r:id="rId24"/>
    <p:sldId id="344" r:id="rId25"/>
    <p:sldId id="346" r:id="rId26"/>
    <p:sldId id="391" r:id="rId27"/>
    <p:sldId id="347" r:id="rId28"/>
    <p:sldId id="348" r:id="rId29"/>
    <p:sldId id="375" r:id="rId30"/>
    <p:sldId id="376" r:id="rId31"/>
    <p:sldId id="387" r:id="rId32"/>
    <p:sldId id="310" r:id="rId33"/>
    <p:sldId id="287" r:id="rId34"/>
    <p:sldId id="320" r:id="rId35"/>
    <p:sldId id="327" r:id="rId36"/>
    <p:sldId id="390" r:id="rId37"/>
    <p:sldId id="358" r:id="rId38"/>
    <p:sldId id="359" r:id="rId39"/>
    <p:sldId id="395" r:id="rId40"/>
    <p:sldId id="393" r:id="rId41"/>
    <p:sldId id="360" r:id="rId42"/>
    <p:sldId id="3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42E3-9230-414F-AEE8-FFF421C5EA2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C4DD-2782-4141-9F62-44F0E1189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9A8AE-0C6D-4B1F-A07B-265FB6787556}" type="slidenum">
              <a:rPr lang="en-GB"/>
              <a:pPr/>
              <a:t>5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4CC6D-B7B4-471C-AB29-331553FAF68E}" type="slidenum">
              <a:rPr lang="en-GB"/>
              <a:pPr/>
              <a:t>32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09AF9-5313-496A-993B-821C444168A3}" type="slidenum">
              <a:rPr lang="en-GB"/>
              <a:pPr/>
              <a:t>33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5F055-4546-4F45-A653-3038CF889B29}" type="slidenum">
              <a:rPr lang="en-GB"/>
              <a:pPr/>
              <a:t>36</a:t>
            </a:fld>
            <a:endParaRPr 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Recent substitutions that are fixed or at high frequency in present-day humans. Upper panel: schematic illustration of substitutions at high frequency or fixed in humans (red) but ancestral in archaic humans and apes. Lower panel: the </a:t>
            </a:r>
            <a:r>
              <a:rPr lang="en-GB" i="1">
                <a:latin typeface="Arial" charset="0"/>
                <a:ea typeface="msgothic" charset="0"/>
                <a:cs typeface="msgothic" charset="0"/>
              </a:rPr>
              <a:t>FOXP2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 region captured encompassing the </a:t>
            </a:r>
            <a:r>
              <a:rPr lang="en-GB" i="1">
                <a:latin typeface="Arial" charset="0"/>
                <a:ea typeface="msgothic" charset="0"/>
                <a:cs typeface="msgothic" charset="0"/>
              </a:rPr>
              <a:t>FOXP2</a:t>
            </a:r>
            <a:r>
              <a:rPr lang="en-GB">
                <a:latin typeface="Arial" charset="0"/>
                <a:ea typeface="msgothic" charset="0"/>
                <a:cs typeface="msgothic" charset="0"/>
              </a:rPr>
              <a:t> transcript (blue); vertical lines in the transcript indicate exons; exon 7 is green. Among the 46 recent substitutions, those that overlap with highly conserved regions and/or annotated functional regions are indicated by red numbers: 1) PhastCons score: 0.98, DNaseI hypersensitive, ChIP-seq TFs: CTCF, CEBPB, and Rad21; 2) DNaseI hypersensitive; 3) PhastCons score: 1.00; TFBS conserved: POU3F2; 4) TFBS conserved: CDP; 5) DNaseI hypersensitive, ChIP-seq TFs: NFKB, EBF, and BCL11A; 6) ChIP-seq TFs: c-Jun, STAT1, and BAF155; and 7) ChIP-seq TFs: STAT1, BAF155, c-Fos, Max, and BAF170.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41B23-EF74-42C0-B6F3-EB086B7E72DA}" type="slidenum">
              <a:rPr lang="en-GB"/>
              <a:pPr/>
              <a:t>7</a:t>
            </a:fld>
            <a:endParaRPr lang="en-GB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F10C-1B04-4B49-AB4F-D1520B96027F}" type="slidenum">
              <a:rPr lang="en-GB"/>
              <a:pPr/>
              <a:t>8</a:t>
            </a:fld>
            <a:endParaRPr lang="en-GB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C8F68-27A6-4D74-A5B5-F13022D4D32F}" type="slidenum">
              <a:rPr lang="en-GB"/>
              <a:pPr/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DE113-509E-492C-8385-5EF5DD93ADC1}" type="slidenum">
              <a:rPr lang="en-GB"/>
              <a:pPr/>
              <a:t>11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1DF5F-5099-47D8-8546-7B450EC4B8E8}" type="slidenum">
              <a:rPr lang="en-GB"/>
              <a:pPr/>
              <a:t>12</a:t>
            </a:fld>
            <a:endParaRPr lang="en-GB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C0FA3-677D-49CE-81A9-FCD7BA7CEDA2}" type="slidenum">
              <a:rPr lang="en-GB"/>
              <a:pPr/>
              <a:t>13</a:t>
            </a:fld>
            <a:endParaRPr lang="en-GB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26A0D-190D-43AE-8A88-5E178EDA1A15}" type="slidenum">
              <a:rPr lang="en-GB"/>
              <a:pPr/>
              <a:t>16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6E0E1-F26E-4D24-A87A-0E5867A13D79}" type="slidenum">
              <a:rPr lang="en-GB"/>
              <a:pPr/>
              <a:t>23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4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3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0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0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3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5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CD2C-FBD8-4093-B4AB-D27508B9B67C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34AD-FC41-4637-B6B5-C2339ADC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sjones\Documents\My%20Documents\powerpoint\Harry.wav" TargetMode="External"/><Relationship Id="rId1" Type="http://schemas.openxmlformats.org/officeDocument/2006/relationships/audio" Target="file:///C:\Documents%20and%20Settings\steve%20jones\My%20Documents\lilibet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Eritis sicut </a:t>
            </a:r>
            <a:r>
              <a:rPr lang="en-GB" i="1" dirty="0" err="1" smtClean="0"/>
              <a:t>deus</a:t>
            </a:r>
            <a:endParaRPr lang="en-GB" i="1" dirty="0"/>
          </a:p>
        </p:txBody>
      </p:sp>
      <p:pic>
        <p:nvPicPr>
          <p:cNvPr id="1026" name="Picture 2" descr="http://www.askart.com/AskART/photos/BOK20090407_37348/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559671" cy="50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brary.uwsp.edu/aschmetz/rheinhold%27s_monkey/images/Managua/Eri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1838674" cy="27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brary.uwsp.edu/aschmetz/rheinhold%27s_monkey/images/Mexico/DARWIN%20008_low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4984"/>
            <a:ext cx="30099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creationist view of the origin of languages</a:t>
            </a:r>
            <a:endParaRPr lang="en-GB" sz="3200" dirty="0"/>
          </a:p>
        </p:txBody>
      </p:sp>
      <p:pic>
        <p:nvPicPr>
          <p:cNvPr id="1026" name="Picture 2" descr="http://upload.wikimedia.org/wikipedia/commons/thumb/f/fc/Pieter_Bruegel_the_Elder_-_The_Tower_of_Babel_%28Vienna%29_-_Google_Art_Project_-_edited.jpg/350px-Pieter_Bruegel_the_Elder_-_The_Tower_of_Babel_%28Vienna%29_-_Google_Art_Project_-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204270" cy="38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4761" name="Object 9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27767785"/>
              </p:ext>
            </p:extLst>
          </p:nvPr>
        </p:nvGraphicFramePr>
        <p:xfrm>
          <a:off x="0" y="0"/>
          <a:ext cx="9575800" cy="718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75800" cy="718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4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716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939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SGa4Hri-95Y/UDaTQMRwSrI/AAAAAAAAFtE/bltnoSGcxNk/s1600/ieorig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528417" cy="44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Turkey the </a:t>
            </a:r>
            <a:r>
              <a:rPr lang="en-GB" dirty="0" smtClean="0"/>
              <a:t>home of Proto-Indo-European?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2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Global language tree – but when did it all begin?</a:t>
            </a:r>
            <a:endParaRPr lang="en-GB" sz="2400" dirty="0"/>
          </a:p>
        </p:txBody>
      </p:sp>
      <p:pic>
        <p:nvPicPr>
          <p:cNvPr id="15362" name="Picture 2" descr="http://simon.net.nz/files/2010/04/Greenhill_et_al2009-fig1x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52" y="1844824"/>
            <a:ext cx="3326904" cy="4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AutoShape 2" descr="http://www.sciencemag.org.libproxy.ucl.ac.uk/content/vol316/issue5822/images/large/316_235_F2.jpeg"/>
          <p:cNvSpPr>
            <a:spLocks noChangeAspect="1" noChangeArrowheads="1"/>
          </p:cNvSpPr>
          <p:nvPr/>
        </p:nvSpPr>
        <p:spPr bwMode="auto">
          <a:xfrm>
            <a:off x="4610100" y="2743200"/>
            <a:ext cx="66103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363" name="AutoShape 3" descr="218-1-med"/>
          <p:cNvSpPr>
            <a:spLocks noChangeAspect="1" noChangeArrowheads="1"/>
          </p:cNvSpPr>
          <p:nvPr/>
        </p:nvSpPr>
        <p:spPr bwMode="auto">
          <a:xfrm>
            <a:off x="6572250" y="379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3087688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3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Big teeth, big muscles, lots of hair</a:t>
            </a:r>
            <a:endParaRPr lang="en-GB" dirty="0"/>
          </a:p>
        </p:txBody>
      </p:sp>
      <p:pic>
        <p:nvPicPr>
          <p:cNvPr id="50178" name="Picture 2" descr="http://t1.gstatic.com/images?q=tbn:ANd9GcT8KpOKMdljSn3m5lpp2UaRrjLEGgSSs1MyuGvrr93TcflxCy8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08302"/>
            <a:ext cx="4608512" cy="34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Mexican hairless dog and </a:t>
            </a:r>
            <a:r>
              <a:rPr lang="en-GB" sz="2000" dirty="0" err="1" smtClean="0"/>
              <a:t>Sphynx</a:t>
            </a:r>
            <a:r>
              <a:rPr lang="en-GB" sz="2000" dirty="0" smtClean="0"/>
              <a:t> hairless cat; mutation in a “</a:t>
            </a:r>
            <a:r>
              <a:rPr lang="en-GB" sz="2000" dirty="0" err="1" smtClean="0"/>
              <a:t>Forkhead</a:t>
            </a:r>
            <a:r>
              <a:rPr lang="en-GB" sz="2000" dirty="0" smtClean="0"/>
              <a:t> Box” [Fox13] gene – note hair on top of head</a:t>
            </a:r>
            <a:endParaRPr lang="en-GB" sz="2000" dirty="0"/>
          </a:p>
        </p:txBody>
      </p:sp>
      <p:pic>
        <p:nvPicPr>
          <p:cNvPr id="6148" name="Picture 4" descr="http://api.ning.com:80/files/MNmB1GuOEWc-bumex59d29xEw-Qz7kEmH7HhnOM-RLFfKlCjaXayqsh0CP*1zrf8G4IF9K93wqEwX-UcSmI0Md8FWjCYnxLF/mexicanhairlessdog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1925"/>
            <a:ext cx="2762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e/e9/Hairless_Sphynx_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5088327" cy="33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US Student Mauled by Chimps in Critical Con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9049"/>
            <a:ext cx="3006077" cy="20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himp Shot After Vicious Attack on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71062"/>
            <a:ext cx="2610036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riadlives.files.wordpress.com/2012/07/the-tree-of-knowledge-of-good-and-ev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34" y="1484785"/>
            <a:ext cx="2504331" cy="32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The Serpent’s Promise</a:t>
            </a:r>
            <a:endParaRPr lang="en-GB" i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r>
              <a:rPr lang="en-GB" i="1" dirty="0" smtClean="0"/>
              <a:t>“</a:t>
            </a:r>
            <a:r>
              <a:rPr lang="en-GB" i="1" dirty="0"/>
              <a:t>Eritis sicut Deus: scientes bonum et malum</a:t>
            </a:r>
            <a:r>
              <a:rPr lang="en-GB" i="1" dirty="0" smtClean="0"/>
              <a:t>”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‘In </a:t>
            </a:r>
            <a:r>
              <a:rPr lang="en-GB" dirty="0"/>
              <a:t>the day ye eat thereof, then your eyes shall be opened, and ye shall be as gods, knowing good and evil’</a:t>
            </a:r>
          </a:p>
        </p:txBody>
      </p:sp>
    </p:spTree>
    <p:extLst>
      <p:ext uri="{BB962C8B-B14F-4D97-AF65-F5344CB8AC3E}">
        <p14:creationId xmlns:p14="http://schemas.microsoft.com/office/powerpoint/2010/main" val="4396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Unique deletion in human </a:t>
            </a:r>
            <a:r>
              <a:rPr lang="en-GB" dirty="0" err="1" smtClean="0"/>
              <a:t>sarcomeric</a:t>
            </a:r>
            <a:r>
              <a:rPr lang="en-GB" dirty="0" smtClean="0"/>
              <a:t> myosin (muscle protein) gene</a:t>
            </a:r>
            <a:endParaRPr lang="en-GB" dirty="0"/>
          </a:p>
        </p:txBody>
      </p:sp>
      <p:pic>
        <p:nvPicPr>
          <p:cNvPr id="3074" name="Picture 2" descr="http://www.nature.com/nature/journal/v428/n6981/images/nature02358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203848"/>
            <a:ext cx="1048535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Jaw muscles much</a:t>
            </a:r>
            <a:br>
              <a:rPr lang="en-GB" dirty="0" smtClean="0"/>
            </a:br>
            <a:r>
              <a:rPr lang="en-GB" dirty="0" smtClean="0"/>
              <a:t>reduced in humans</a:t>
            </a:r>
            <a:br>
              <a:rPr lang="en-GB" dirty="0" smtClean="0"/>
            </a:br>
            <a:r>
              <a:rPr lang="en-GB" dirty="0" err="1" smtClean="0"/>
              <a:t>cfd</a:t>
            </a:r>
            <a:r>
              <a:rPr lang="en-GB" dirty="0" smtClean="0"/>
              <a:t> to macaques</a:t>
            </a:r>
            <a:br>
              <a:rPr lang="en-GB" dirty="0" smtClean="0"/>
            </a:br>
            <a:r>
              <a:rPr lang="en-GB" dirty="0" smtClean="0"/>
              <a:t>and gorillas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nature.com/nature/journal/v428/n6981/images/nature02358-f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55" y="116632"/>
            <a:ext cx="3948756" cy="83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joy of cooking</a:t>
            </a:r>
            <a:endParaRPr lang="en-GB" dirty="0"/>
          </a:p>
        </p:txBody>
      </p:sp>
      <p:pic>
        <p:nvPicPr>
          <p:cNvPr id="48130" name="Picture 2" descr="Standard American D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14" y="2420888"/>
            <a:ext cx="4494286" cy="35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Chimpanzee D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4" y="2276872"/>
            <a:ext cx="4494286" cy="35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yourrawfooddiet.com/images/YourRawFoodDiet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857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purejeevan.com/blog/pics/penni-raw-transfor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524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Before and after, but then you starve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niverse-review.ca/I10-82-chimpanzee.jpg"/>
          <p:cNvSpPr>
            <a:spLocks noChangeAspect="1" noChangeArrowheads="1"/>
          </p:cNvSpPr>
          <p:nvPr/>
        </p:nvSpPr>
        <p:spPr bwMode="auto">
          <a:xfrm>
            <a:off x="63500" y="-136525"/>
            <a:ext cx="3076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28" name="Picture 4" descr="http://universe-review.ca/I10-82-chimpanz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076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image.shutterstock.com/display_pic_with_logo/951964/99671537/stock-vector-vector-illustration-of-diagram-of-human-anatomy-99671537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2" name="Picture 8" descr="http://image.shutterstock.com/display_pic_with_logo/951964/99671537/stock-vector-vector-illustration-of-diagram-of-human-anatomy-99671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7170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joy of chimpanzee sex</a:t>
            </a:r>
            <a:endParaRPr lang="en-GB" dirty="0"/>
          </a:p>
        </p:txBody>
      </p:sp>
      <p:pic>
        <p:nvPicPr>
          <p:cNvPr id="3" name="Picture 4" descr="http://t1.gstatic.com/images?q=tbn:ANd9GcQOmPZ41aQUXoAEnDQz7k20r1P0aIfa8pObDOoe7dIS5MqFGHTm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19" y="1988840"/>
            <a:ext cx="2811959" cy="37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tatic.ddmcdn.com/gif/michelangel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22" y="1988840"/>
            <a:ext cx="3024336" cy="37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Recent reduction in sperm count (it’s OK, it’s France)</a:t>
            </a:r>
            <a:endParaRPr lang="en-GB" dirty="0"/>
          </a:p>
        </p:txBody>
      </p:sp>
      <p:pic>
        <p:nvPicPr>
          <p:cNvPr id="15362" name="Picture 2" descr="http://blog.chron.com/sciguy/files/2012/12/spermcou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66" y="2492896"/>
            <a:ext cx="52959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sphotos-a.ak.fbcdn.net/hphotos-ak-ash4/428961_454572011231485_1022218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464009" cy="15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ig.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A male chimpanzee howls from a tre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01577"/>
            <a:ext cx="5606542" cy="43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Chimp and another missing human talent; the big picture and a close-up</a:t>
            </a:r>
            <a:endParaRPr lang="en-GB" sz="3200" dirty="0"/>
          </a:p>
        </p:txBody>
      </p:sp>
      <p:pic>
        <p:nvPicPr>
          <p:cNvPr id="2054" name="Picture 6" descr="A closeup of primate penile spin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65" y="234888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8" descr="nature09774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-7300192"/>
            <a:ext cx="8513571" cy="108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Deleted male hormone receptor in humans – effects on hairiness in mice and spines on primate (</a:t>
            </a:r>
            <a:r>
              <a:rPr lang="en-GB" sz="2400" dirty="0" err="1" smtClean="0"/>
              <a:t>galago</a:t>
            </a:r>
            <a:r>
              <a:rPr lang="en-GB" sz="2400" dirty="0" smtClean="0"/>
              <a:t>; bush-baby) and human penis (spineless)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7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undreds of sequences highly conserved between chimpanzee and other species are deleted in human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undreds of sequences highly conserved between chimpanzee and other species are deleted in human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138" descr="nature09774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339752"/>
            <a:ext cx="5040560" cy="85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9361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Above – large deletions in human DNA compared to chimp (blue lines); below, distribution of size of deletions in thousands of 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diogenesii.files.wordpress.com/2011/07/alfred-russel-wal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8793"/>
            <a:ext cx="3993232" cy="63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Over-representation </a:t>
            </a:r>
            <a:r>
              <a:rPr lang="en-GB" sz="2700" dirty="0"/>
              <a:t>of particular classes of gene regulator deleted in </a:t>
            </a:r>
            <a:r>
              <a:rPr lang="en-GB" sz="2700" dirty="0" smtClean="0"/>
              <a:t>humans compared to chimps, </a:t>
            </a:r>
            <a:r>
              <a:rPr lang="en-GB" sz="2700" dirty="0"/>
              <a:t>over random expectation; it’s not all in the brain!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Steroid </a:t>
            </a:r>
            <a:r>
              <a:rPr lang="en-GB" dirty="0"/>
              <a:t>Hormone Receptors	</a:t>
            </a:r>
            <a:r>
              <a:rPr lang="en-GB" dirty="0" smtClean="0"/>
              <a:t>2.96 </a:t>
            </a:r>
            <a:r>
              <a:rPr lang="en-GB" dirty="0"/>
              <a:t>x</a:t>
            </a:r>
          </a:p>
          <a:p>
            <a:r>
              <a:rPr lang="en-GB" dirty="0" err="1" smtClean="0"/>
              <a:t>Immunoglobulins</a:t>
            </a:r>
            <a:r>
              <a:rPr lang="en-GB" dirty="0"/>
              <a:t>			3.84 x</a:t>
            </a:r>
          </a:p>
          <a:p>
            <a:r>
              <a:rPr lang="en-GB" dirty="0"/>
              <a:t>Brain					1.62 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6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Dates of migration across Old World</a:t>
            </a:r>
            <a:endParaRPr lang="en-GB" dirty="0"/>
          </a:p>
        </p:txBody>
      </p:sp>
      <p:pic>
        <p:nvPicPr>
          <p:cNvPr id="3" name="Picture 72" descr="nrg3295-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22" y="1412776"/>
            <a:ext cx="67056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nature04103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0375"/>
            <a:ext cx="6651625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uman brain evolution: transcripts, metabolites and their regul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uman brain evolution: transcripts, metabolites and their regulato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uman brain evolution: transcripts, metabolites and their regulato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uman brain evolution: transcripts, metabolites and their regulato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 descr="E:\genesislit\unread\brain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5" y="2060848"/>
            <a:ext cx="762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size, time and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Numbers of cortical neurones (millions)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Whales			10 500</a:t>
            </a:r>
          </a:p>
          <a:p>
            <a:r>
              <a:rPr lang="en-GB" dirty="0" smtClean="0"/>
              <a:t>Elephants		11 000</a:t>
            </a:r>
          </a:p>
          <a:p>
            <a:r>
              <a:rPr lang="en-GB" dirty="0" smtClean="0"/>
              <a:t>Horses 			   1200</a:t>
            </a:r>
          </a:p>
          <a:p>
            <a:r>
              <a:rPr lang="en-GB" dirty="0" smtClean="0"/>
              <a:t>Dogs			      160			</a:t>
            </a:r>
            <a:endParaRPr lang="en-GB" dirty="0"/>
          </a:p>
          <a:p>
            <a:r>
              <a:rPr lang="en-GB" dirty="0"/>
              <a:t>G</a:t>
            </a:r>
            <a:r>
              <a:rPr lang="en-GB" dirty="0" smtClean="0"/>
              <a:t>orillas 			    4300</a:t>
            </a:r>
          </a:p>
          <a:p>
            <a:r>
              <a:rPr lang="en-GB" dirty="0" smtClean="0"/>
              <a:t>Chimps			    6200</a:t>
            </a:r>
          </a:p>
          <a:p>
            <a:endParaRPr lang="en-GB" dirty="0" smtClean="0"/>
          </a:p>
          <a:p>
            <a:r>
              <a:rPr lang="en-GB" dirty="0" smtClean="0"/>
              <a:t>HUMANS                    12 500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0645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Disruption of “language area” in verbal dyspraxia (foxp2)</a:t>
            </a:r>
          </a:p>
        </p:txBody>
      </p:sp>
    </p:spTree>
    <p:extLst>
      <p:ext uri="{BB962C8B-B14F-4D97-AF65-F5344CB8AC3E}">
        <p14:creationId xmlns:p14="http://schemas.microsoft.com/office/powerpoint/2010/main" val="4005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Forkhead</a:t>
            </a:r>
            <a:r>
              <a:rPr lang="en-GB" dirty="0" smtClean="0"/>
              <a:t> box P2 – FOXP2 - structure</a:t>
            </a:r>
            <a:endParaRPr lang="en-GB" dirty="0"/>
          </a:p>
        </p:txBody>
      </p:sp>
      <p:pic>
        <p:nvPicPr>
          <p:cNvPr id="21506" name="Picture 2" descr="File:Protein FOXP2 PDB 2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620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FOXP2 Mutations – involved in language?</a:t>
            </a:r>
            <a:endParaRPr lang="en-GB" dirty="0"/>
          </a:p>
        </p:txBody>
      </p:sp>
      <p:pic>
        <p:nvPicPr>
          <p:cNvPr id="23554" name="Picture 2" descr="http://kelltrill.files.wordpress.com/2010/04/27_evow_ch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10664"/>
            <a:ext cx="11553284" cy="73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Recent substitutions that are fixed or at high frequency in present-day humans.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60" y="979303"/>
            <a:ext cx="69753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8576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Maricic T et al. Mol Biol Evol 2012;molbev.mss271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2012. Published by Oxford University Press on behalf of the Society for Molecular Biology and Evolution. All rights reserved. For permissions, please e-mail: journals.permissions@oup.com</a:t>
            </a:r>
          </a:p>
        </p:txBody>
      </p:sp>
    </p:spTree>
    <p:extLst>
      <p:ext uri="{BB962C8B-B14F-4D97-AF65-F5344CB8AC3E}">
        <p14:creationId xmlns:p14="http://schemas.microsoft.com/office/powerpoint/2010/main" val="363799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Alfred </a:t>
            </a:r>
            <a:r>
              <a:rPr lang="en-GB" dirty="0" err="1"/>
              <a:t>Russel</a:t>
            </a:r>
            <a:r>
              <a:rPr lang="en-GB" dirty="0"/>
              <a:t> </a:t>
            </a:r>
            <a:r>
              <a:rPr lang="en-GB" dirty="0" smtClean="0"/>
              <a:t>Wallace: Man has </a:t>
            </a:r>
            <a:r>
              <a:rPr lang="en-GB" dirty="0"/>
              <a:t>“something which he has not derived from his animal progenitors—a spiritual essence or nature . . . . [that] can only find an explanation in the unseen universe of Spirit.” </a:t>
            </a:r>
          </a:p>
          <a:p>
            <a:r>
              <a:rPr lang="en-GB" dirty="0" smtClean="0"/>
              <a:t>Darwin quoting Huxley: spiritualism “not </a:t>
            </a:r>
            <a:r>
              <a:rPr lang="en-GB" dirty="0"/>
              <a:t>worse than the prevailing superstitions of the country”</a:t>
            </a:r>
          </a:p>
        </p:txBody>
      </p:sp>
    </p:spTree>
    <p:extLst>
      <p:ext uri="{BB962C8B-B14F-4D97-AF65-F5344CB8AC3E}">
        <p14:creationId xmlns:p14="http://schemas.microsoft.com/office/powerpoint/2010/main" val="823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http://cache.virtualtourist.com/4/5014816-Neanderthal_Museum_Mettmann_uc_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6" y="692696"/>
            <a:ext cx="7134180" cy="53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angels, but …</a:t>
            </a:r>
            <a:endParaRPr lang="en-GB" dirty="0"/>
          </a:p>
        </p:txBody>
      </p:sp>
      <p:pic>
        <p:nvPicPr>
          <p:cNvPr id="2050" name="Picture 2" descr="http://ut-images.s3.amazonaws.com/wp-content/uploads/2008/06/star_fl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410944" cy="36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Orangutan Desktop Wallpaper 1024 x 7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46" y="1656710"/>
            <a:ext cx="4954003" cy="37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mAHUDASIAAhEBAxEB/8QAHAAAAQUBAQEAAAAAAAAAAAAABQADBAYHAgEI/8QAORAAAgEDAwIEBAQEBgIDAAAAAQIDAAQRBRIhMUEGE1FhFCJxgTKRobEjQlLBBxUz0eHwFmIkJUP/xAAUAQEAAAAAAAAAAAAAAAAAAAAA/8QAFBEBAAAAAAAAAAAAAAAAAAAAAP/aAAwDAQACEQMRAD8AFXJDuWBwOmDxUNxn+apbRk8Y/OmzCN3IoIxr3Zk8+lSmh+X5RuPf0rnbyfbrQRGRsDJpohs4zmpkg3GuGCRRl5WCqOpY4FAxFEHmjEmAm8bstgYzzk0f8U6XaWlhp81rZm3knUs65YjGMjk555zgGnfBOjWuvK9zIZxbxSADBC+YQATjvgZ613qmsx6pEUNg7abbz4jb44mY8fi+YHqDwD69aCnNGc8CuWQgVYL3Sljs01CxnFzZM/lsxG14n/pdecH0IJBoXJH7UA1kY965KFepqc6kDpXDISORQQmzg5JBzwBSUOUYL0HzE55HQZ/WnHWvCtB7CrSZ3qJMYxntSp2BSVym0eoJH58mlQWSRiG5PBNeFlfBPUnB4ryYHefb2pvaeeD6mgkEDJOQAe1NyoAeKSBgOaW0Yw3T2oGgM98VK+BabT2a5hTzopQbOSMnMikncSMdR2ORjnHSvbayuLxwLZC/UccD86MW3gvUXnRZPKjHmiTzvNYspwAVUAgdQTk5/Wgk+GPjH02e1lhMSr/Dt9xxuOwqe3GOBzg5BoZo3hiRNUafWdJmMMcIwzEhchgMEg4xznv0q66LoS6fFiSVpXmcMZDAoYdTz9ST70Z+HYxAC4liOAoO0ft/btQU2a6jj8Z+RGnnwX0AhuYSAA45wcdOMD7VUvEWmDStQe1WcShVVs91yOh962E2JYqWmyq8LgAn356jn3rMvFvh3UbCaa+ufKkhmlJMsR7nkAjAx9fagqEhzmmXbjFSpUxwQQajMMUDI968I4pw9692xvgBzG3feOPzH+1AwinmlTjI8ZIwG90YEfnSoLZOvzkDp1qMyqSNvSnrg5YZ7jIpvvz0oEqbSCcVIiihcPLO3lwxKXYjsByf0plAzkYGcnHFCdemgCz7n3eUNkMQ53SnjJ+maAk3jqaJ57Pw9CWkZ+JZkCxIvsAQc/8Ae1GNBvvFPltNfavGYo1LMr2wPGc44Oe2Ka8BeGLFbRJ73+NPIN2M4C57VoUNjZxRtFHCAjDDA96DML/x/wCIHl2W5s1U5Cf/ABcnn1y1WDw14i8XXcZN3BaTqUxGwjMZB9TgkH7Y+tWg+GNHuHDNZIrjoyDBqc1oLOLEQHlr6DmgCp4s+Gv4LTXIBaTynarMcxSHH8jdj7H3qwvFDeRNBIAUdSDG65VhjtntiqZ4xS1v7GSC6j3xMOQefuKc8C+J01SFtJnyt5aW6bW3/wCui8bseo4z9aAP428MJpiC8skIgLbZFznyz2+3aqTIMcVut2IrmM216oMU6GN07EHuDWN+INNfS9UuLGRsmJsKx/mB/CfuCKAM3Fc9a7cZJGf0rkfKehoPEBx6UqQJHfNKgtEhJIyK8X5xv7UpxtYg9uhHevUUE5x0oOo22sCO361W7u1Z9ZFiFLHf5sbH0P8AzVkTGQucH1oD4p8yC5s5lG0GKQFx16rjn7mg1Dw9ZrZ2iRuwJwMnPei7SBDwftnrWJRJqNvF8Vaayu9Bua38/cUHqV6/vV88JyXvifw7PPLIVwxUMv8AMV60F0Gt2FthZbmIMTgLuyaJW91DOhaNgQOorH9D1zQ4Lo/5hCE8s7Wdo2kYH3A/CK0XTZreRg1jOs0JAIIPY0AXx7ahIlmiwI3bDZH4TWa215c6VrFteQYE8L557qeCD7EVueq6bHqVjLbSAZYHax7HsazifwxHJa3dzexXUhtARstGHmy4HQFgQAB3OaC+3Ui3VjY3gXbhgWIP4cr3rO/G17Hf6vvjX/TiVQ39fUg/rV30OOx1LQoLHzJvhbi2QI7MPMAIGMkcbsHtVL8eWvwurogQoPIUEdjglePsBQVWQUyeaefnrTLcdKBIOv1pV4h6/WlQWWb8bbegrlXbtT0pG4jHH7UyFO7p9KB2Jhnk4Pt2qF4pTz7KHu5k2g568GpSsc844qNrgJ03eP8A8pFYe3agGQWT2ltJ8RCpDqQWcAk+vWth/wAPLaG28H2QRBGrAsR6kknP51j2uapv0lVxlh696vPgrxXqmoaILbSdOtp5oCA0Ushj+T2OCM/lQF9R8Fw/52+owEOkrbmXOMGrTZrHHEFPGBjjtQhLi5tZjHcIURjlV3Z2+xPtRGMhxkMvNBJlzIuFODQ24sbgX1vLaXPlW6bviYmXIcEdc+v/ADU5GNRNWu//AK+9ityPiQmwLuwRvHX7c/lQV/wtES811BICk74VAuAgGAuB24Aozrujx6/ZCCZU80HKShcNHJ3z/wCp7imNKtmt7aJF2eWqhCo/470ajEqSrt4HQnGOO/8Aagwu/tpbO6lt512yROUdfQioT9K07/EjQBNbHWbWI+ZFxcBBwyf1fUftWYt05oG1BPSlTkXQ/WlQWZgN5z+9ckE85zTTt8xyPzpB9uKDoYA6YNKWF7u3ngQZd4mCD1OMj9q435qbogVtWt1LFRuySPYcCgodxKvkrvyRnIxVw8BapqVgUNro7Sqdyn+MiFgSDnk9eKBeJNO+F1W6ihQiJXyoyMDPP5ZzT+gWubmOU3jW7J0ZaDTL7Wrmcol1pd5bHOQ0gVgPurGimnzEIv8Af1ofNPHLZhTMJCAO+M1Fsb3nbnhTyT1oLajnjNA9cvDaxXEzGXyg6KyqMBuDnnb2+tE7Rw6Dg5xkmhl6Wk0i9F5BOrxvJgbCI5Azna2e+AAfrQFBPdRFTBaiSBQDuUcuP/X9PXrRG3dLqLcrPkYJVgMj61nug6sbS3jjV2UQjGA3HHTAqz2mu2l1IrSB4pMfiUcE+9AUZo0V4HjGzBUqRgEHrmsh8a+HJNBvv4Sk2M5Jgf09VPuP2rYJY4ruIq4DBh8vPGaA61pAubGSBxvjZCpUnpwcOvoQe9BjsWPmpUtpikdGIyp2nHqOKVAelIzzk+4rgtu46+1dureZ8hP+9cBCzYb5f1oEOCCDj2NOWc3l3kUmPlVwTXEqxpli4IHY0xJPFAiuzYXpx39hQWa/e3uY5FljWVWGWbHHt1rOnnFtdywMXBjYrkHOaI3OtyXV1bwEx21qCTJNISS2B2A4z6evtUP/ACh4bkRDe0brvgldSPNjJO1un/SDQFLDWXHyqzFOmKtGjXJnkBIAJPQUG0Tw3KytPKNkKAljg9vSr/b6H8Bb280cbzs6j5YnVXXdgq4JOAvBB75IoJtsk5tmZInkiEe4NHIql85ACk9wQOtEP8vS5tEimDqoULsRuBj9OtcQWsSySXflrEzAGTa5KIQOcA8Ad+gqcHyGWI4BUEMwznPoBzxx+dAC/wDHbGyaaeUSSJtLKFQEk+g7Zp680iCW2kFtEyyoACMkk/b3AyPrRcbVdiikbgAcnPTpXMmWUrkkkYGT3oAWmvdW8TFnkHlHlWVlB/P7UXWRLm1863YEdcEYII6iolhO83mQ3kSx3EZAkUcqcjqp7g44/LrTcJbTL8Iz4trltqkn8L9R9+Me/HpQUrWPCU2pXjXekmNTKS08TcBXz1X6+lKtCmskaVnhyu78WBwT60qDMJcWpiCW5neRtvlj8Tn0FSf8uufPhgubYxTEO5aGRWwuQMAADnnr68807pNxPZQPf6jZW5mjbFpFu3M7FQdoIyQT3/tRS3iu9ZWJL4RWUEiqym3bcMrIp2HP4gen/cUA+08KpGyOsSFncnLfyjpQm68KyNfz5KkCQ4CnIArVXtU4bADHjgdvrUKexQSvhcck0GY3HhB5nSBJNrg7w3YYPH6/tRaA39sbPTrzSWnMpaOa6jK5AyxRkGcKR8uenAIq5RWiqzSFRk8A47D/AKai2S3b6x58mlSI1uzIJXdSjIehGDn7Y9ecUHmmQXtveySi0tYbd1jw7/NMrAYY9wQeO9E7Szg02xPw0OyFU+VV5ZvTr1p9IpIWUOu4jHcdP7158ilyvV23Ee+MfsKB+NWWVjz8wAxjj6j6/wC1SFX70xbPzyc4GKm2arciViSojfy/qeM4/OgZYcZ7CuHjaTIUHI7ipUsBjkRBl1LBWAHIB7/SuoT8PdvABhDygJ9qAcdKa4mWdWeJ1Qx+YuOhIPQg85H7+te6ppgnspIpjuRu+OUPYiikskdo7Od2ZnUYHPOMZ9ulNrdoQUKPKSWxsTIODjk9Ae2M0FatL69EfkvEJZoTsk+YLn0YZ7EfkQaVMeKovEQuIG0LT7K5iKkP5/EiEdidwB+1KgruiaXauQs3nzy6U8hjaQnGGGAQM88DGfrRb4eHRbp5BaxtaS4bMsihY2HI5Y5/FzkZwFPSg3h2+truyFzHAYhfMVLuTtlYjaq/byyeM/bu1KJ7vQtPeWN49YV1EM5Hys7MThCSQOTyTnAzQaHZs87eYgX5WAlUc7TgHGe/Uc966nYRqfMPJPBxVb8MW9hdOljd6nctqcKh22uSMMuBncCB06dec8ZolPJJZw30E6hpoFYo7Kzq3y7hgDk9cAZz2zQELmWG2gR2ZU5RAScDLHAqLLfSNLJuCGIhQm3twc5+vFBLUX4iPxtw04yAgwBtQcDPqxAGamxnKndzz96CdHIoUIOgGFxXYPPNQ0+U5A5pyS5SEGRzgAYOf7UBG3HzDjOeuKl6MrGG5t5lMZjuWdG4+dCcg/rj6igVvcXLNM80DQwxnCorhmk4J+YjoPYdc9asNoNO1jTYLu3VZLaeFTG2MfIeRQRrm/8AOli+AnjneJ2LhhhHHTAcDAb/AGqJfT6pdiOW2sRbXEeVcySBmQ+w6HPrStNOgsYHgWWWSNH+ZvIG2MZztwOoH3xT2i6tBfahc2E7xpf2mN8AwMxn8Mij+k/oeDQSfh7xNNdHf4md1OS+BnP09KqXijTNZ0+3t73wvflr+N/46lsi6VV+bchOGPA6YbHStBIwuR1HNCtXtSLO5fTooVvtsjwO6jCylSAx/vQBfCnjGz12yb4pFsdQt8Jc28p6EjhlJ6qcHH0pVQPEVrHPqCy31r5NxJBFJIi/yOyBmXj0YtSoONI+IXQILrSniS7ty0oD/KAzKoMYU8HPPPQEUx4oa4Hh+DUIY7aVrKQpPJDcFwm2TjODyGB7DPuKHeHDPNo7sbqb4i3i+JgXzBtBUueg5zuZvy5qXLp8EmqOiGK2sb5zKp2jYZgvzRkZGCCGBz2z7GguvxvhFw2r2V7bwyXPliWMyHPmKVAGzgv0HToQDQ5/Fj6pe3MkymBBJiMFv5AOSffqce+PestjS3ivHexLsmcrk4we/wCvT2olBM6khlIOCOfSg0SHWIrhVWGZdxP4elFIHZlOM59hisusZ4jcwvO21Qw5HUc1ftNkuJ5vJhUvgjMw6Kv9Xv8ATrQFr28FpGGWN5rh/lggThpHxwB6fU0Qhtirpc3ISR1w2AceXkYYA55Ge+K7SyhjUBoyzElvMk5KNjGRx6fSmtVlS1gaZ51jRVYmbIAjAGeT3AGeKCPrOrWGlWJvrt4obeADY2f9UEdFXrnsP2or4P1CC/8ACljPaGNEdF/hxOCI+eV+3SsA/wAQfENt4l157y2V1t4YxBbgjBZQSd2O2c9OvrXXg3xZc6Bpt/aSwi4sLpGARxuEb4/Fj0PGfoKDZr3XPhNBnt4SIdaeOW3tbXJlaWXkbsLnCk87jgDIyRWZf4h6tf6J4s0ttOl8m702xjBlQD5mbkg+q4A4PqfWq8vjzxClg9mt8zF8BbhwDKqYxtzjp9eeOKh2Mq3jZuJmklJwzSuWJ+pNBv8A4G/xBsvFGnYXbFqkS5ntMnOAcbkz1XkfTvXHiHxQ6Tpa6U0bSId00pG5UH9HoWz+XftWTaZocFvJHfxyzpKrfJ5MhT9R2qw2kiwJsJKjsoXigJo019LJPMoZ2PLMBk/lSry0G6Lfn8XPNKgynR76e1nCq7FA4kUBtpDA5/I4GR7VYfG3iGS9lOnGJS8M5d5m6tnGMAcDtn6cUqVBWbe4ZXziic9xIIwRjGKVKgVoZX2Rpt3OwRWbPBJwP3rZNGtYdLkGmxoGzEZdzDOcEBsnrkkg+mOO1KlQH7OM8QQgIFBy2T168Uzr9gLjw1qUNzJhXs5BvjUBgCDjA+1KlQfMAgPlQyEg7xn6c1IuhIkweNtgkXO1T0BAOKVKgh7CT16n1onp9g0UbXLspVeQgJ5xSpUFp8Ox3N3KoabajDOATwKtRsI0tSY+OMn3pUqB6yj2W6tPK3zfh2DPHvyKVKlQf//Z"/>
          <p:cNvSpPr>
            <a:spLocks noChangeAspect="1" noChangeArrowheads="1"/>
          </p:cNvSpPr>
          <p:nvPr/>
        </p:nvSpPr>
        <p:spPr bwMode="auto">
          <a:xfrm>
            <a:off x="155575" y="-1127125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CmAHUDASIAAhEBAxEB/8QAHAAAAQUBAQEAAAAAAAAAAAAABQADBAYHAgEI/8QAORAAAgEDAwIEBAQEBgIDAAAAAQIDAAQRBRIhMUEGE1FhFCJxgTKRobEjQlLBBxUz0eHwFmIkJUP/xAAUAQEAAAAAAAAAAAAAAAAAAAAA/8QAFBEBAAAAAAAAAAAAAAAAAAAAAP/aAAwDAQACEQMRAD8AFXJDuWBwOmDxUNxn+apbRk8Y/OmzCN3IoIxr3Zk8+lSmh+X5RuPf0rnbyfbrQRGRsDJpohs4zmpkg3GuGCRRl5WCqOpY4FAxFEHmjEmAm8bstgYzzk0f8U6XaWlhp81rZm3knUs65YjGMjk555zgGnfBOjWuvK9zIZxbxSADBC+YQATjvgZ613qmsx6pEUNg7abbz4jb44mY8fi+YHqDwD69aCnNGc8CuWQgVYL3Sljs01CxnFzZM/lsxG14n/pdecH0IJBoXJH7UA1kY965KFepqc6kDpXDISORQQmzg5JBzwBSUOUYL0HzE55HQZ/WnHWvCtB7CrSZ3qJMYxntSp2BSVym0eoJH58mlQWSRiG5PBNeFlfBPUnB4ryYHefb2pvaeeD6mgkEDJOQAe1NyoAeKSBgOaW0Yw3T2oGgM98VK+BabT2a5hTzopQbOSMnMikncSMdR2ORjnHSvbayuLxwLZC/UccD86MW3gvUXnRZPKjHmiTzvNYspwAVUAgdQTk5/Wgk+GPjH02e1lhMSr/Dt9xxuOwqe3GOBzg5BoZo3hiRNUafWdJmMMcIwzEhchgMEg4xznv0q66LoS6fFiSVpXmcMZDAoYdTz9ST70Z+HYxAC4liOAoO0ft/btQU2a6jj8Z+RGnnwX0AhuYSAA45wcdOMD7VUvEWmDStQe1WcShVVs91yOh962E2JYqWmyq8LgAn356jn3rMvFvh3UbCaa+ufKkhmlJMsR7nkAjAx9fagqEhzmmXbjFSpUxwQQajMMUDI968I4pw9692xvgBzG3feOPzH+1AwinmlTjI8ZIwG90YEfnSoLZOvzkDp1qMyqSNvSnrg5YZ7jIpvvz0oEqbSCcVIiihcPLO3lwxKXYjsByf0plAzkYGcnHFCdemgCz7n3eUNkMQ53SnjJ+maAk3jqaJ57Pw9CWkZ+JZkCxIvsAQc/8Ae1GNBvvFPltNfavGYo1LMr2wPGc44Oe2Ka8BeGLFbRJ73+NPIN2M4C57VoUNjZxRtFHCAjDDA96DML/x/wCIHl2W5s1U5Cf/ABcnn1y1WDw14i8XXcZN3BaTqUxGwjMZB9TgkH7Y+tWg+GNHuHDNZIrjoyDBqc1oLOLEQHlr6DmgCp4s+Gv4LTXIBaTynarMcxSHH8jdj7H3qwvFDeRNBIAUdSDG65VhjtntiqZ4xS1v7GSC6j3xMOQefuKc8C+J01SFtJnyt5aW6bW3/wCui8bseo4z9aAP428MJpiC8skIgLbZFznyz2+3aqTIMcVut2IrmM216oMU6GN07EHuDWN+INNfS9UuLGRsmJsKx/mB/CfuCKAM3Fc9a7cZJGf0rkfKehoPEBx6UqQJHfNKgtEhJIyK8X5xv7UpxtYg9uhHevUUE5x0oOo22sCO361W7u1Z9ZFiFLHf5sbH0P8AzVkTGQucH1oD4p8yC5s5lG0GKQFx16rjn7mg1Dw9ZrZ2iRuwJwMnPei7SBDwftnrWJRJqNvF8Vaayu9Bua38/cUHqV6/vV88JyXvifw7PPLIVwxUMv8AMV60F0Gt2FthZbmIMTgLuyaJW91DOhaNgQOorH9D1zQ4Lo/5hCE8s7Wdo2kYH3A/CK0XTZreRg1jOs0JAIIPY0AXx7ahIlmiwI3bDZH4TWa215c6VrFteQYE8L557qeCD7EVueq6bHqVjLbSAZYHax7HsazifwxHJa3dzexXUhtARstGHmy4HQFgQAB3OaC+3Ui3VjY3gXbhgWIP4cr3rO/G17Hf6vvjX/TiVQ39fUg/rV30OOx1LQoLHzJvhbi2QI7MPMAIGMkcbsHtVL8eWvwurogQoPIUEdjglePsBQVWQUyeaefnrTLcdKBIOv1pV4h6/WlQWWb8bbegrlXbtT0pG4jHH7UyFO7p9KB2Jhnk4Pt2qF4pTz7KHu5k2g568GpSsc844qNrgJ03eP8A8pFYe3agGQWT2ltJ8RCpDqQWcAk+vWth/wAPLaG28H2QRBGrAsR6kknP51j2uapv0lVxlh696vPgrxXqmoaILbSdOtp5oCA0Ushj+T2OCM/lQF9R8Fw/52+owEOkrbmXOMGrTZrHHEFPGBjjtQhLi5tZjHcIURjlV3Z2+xPtRGMhxkMvNBJlzIuFODQ24sbgX1vLaXPlW6bviYmXIcEdc+v/ADU5GNRNWu//AK+9ityPiQmwLuwRvHX7c/lQV/wtES811BICk74VAuAgGAuB24Aozrujx6/ZCCZU80HKShcNHJ3z/wCp7imNKtmt7aJF2eWqhCo/470ajEqSrt4HQnGOO/8Aagwu/tpbO6lt512yROUdfQioT9K07/EjQBNbHWbWI+ZFxcBBwyf1fUftWYt05oG1BPSlTkXQ/WlQWZgN5z+9ckE85zTTt8xyPzpB9uKDoYA6YNKWF7u3ngQZd4mCD1OMj9q435qbogVtWt1LFRuySPYcCgodxKvkrvyRnIxVw8BapqVgUNro7Sqdyn+MiFgSDnk9eKBeJNO+F1W6ihQiJXyoyMDPP5ZzT+gWubmOU3jW7J0ZaDTL7Wrmcol1pd5bHOQ0gVgPurGimnzEIv8Af1ofNPHLZhTMJCAO+M1Fsb3nbnhTyT1oLajnjNA9cvDaxXEzGXyg6KyqMBuDnnb2+tE7Rw6Dg5xkmhl6Wk0i9F5BOrxvJgbCI5Azna2e+AAfrQFBPdRFTBaiSBQDuUcuP/X9PXrRG3dLqLcrPkYJVgMj61nug6sbS3jjV2UQjGA3HHTAqz2mu2l1IrSB4pMfiUcE+9AUZo0V4HjGzBUqRgEHrmsh8a+HJNBvv4Sk2M5Jgf09VPuP2rYJY4ruIq4DBh8vPGaA61pAubGSBxvjZCpUnpwcOvoQe9BjsWPmpUtpikdGIyp2nHqOKVAelIzzk+4rgtu46+1dureZ8hP+9cBCzYb5f1oEOCCDj2NOWc3l3kUmPlVwTXEqxpli4IHY0xJPFAiuzYXpx39hQWa/e3uY5FljWVWGWbHHt1rOnnFtdywMXBjYrkHOaI3OtyXV1bwEx21qCTJNISS2B2A4z6evtUP/ACh4bkRDe0brvgldSPNjJO1un/SDQFLDWXHyqzFOmKtGjXJnkBIAJPQUG0Tw3KytPKNkKAljg9vSr/b6H8Bb280cbzs6j5YnVXXdgq4JOAvBB75IoJtsk5tmZInkiEe4NHIql85ACk9wQOtEP8vS5tEimDqoULsRuBj9OtcQWsSySXflrEzAGTa5KIQOcA8Ad+gqcHyGWI4BUEMwznPoBzxx+dAC/wDHbGyaaeUSSJtLKFQEk+g7Zp680iCW2kFtEyyoACMkk/b3AyPrRcbVdiikbgAcnPTpXMmWUrkkkYGT3oAWmvdW8TFnkHlHlWVlB/P7UXWRLm1863YEdcEYII6iolhO83mQ3kSx3EZAkUcqcjqp7g44/LrTcJbTL8Iz4trltqkn8L9R9+Me/HpQUrWPCU2pXjXekmNTKS08TcBXz1X6+lKtCmskaVnhyu78WBwT60qDMJcWpiCW5neRtvlj8Tn0FSf8uufPhgubYxTEO5aGRWwuQMAADnnr68807pNxPZQPf6jZW5mjbFpFu3M7FQdoIyQT3/tRS3iu9ZWJL4RWUEiqym3bcMrIp2HP4gen/cUA+08KpGyOsSFncnLfyjpQm68KyNfz5KkCQ4CnIArVXtU4bADHjgdvrUKexQSvhcck0GY3HhB5nSBJNrg7w3YYPH6/tRaA39sbPTrzSWnMpaOa6jK5AyxRkGcKR8uenAIq5RWiqzSFRk8A47D/AKai2S3b6x58mlSI1uzIJXdSjIehGDn7Y9ecUHmmQXtveySi0tYbd1jw7/NMrAYY9wQeO9E7Szg02xPw0OyFU+VV5ZvTr1p9IpIWUOu4jHcdP7158ilyvV23Ee+MfsKB+NWWVjz8wAxjj6j6/wC1SFX70xbPzyc4GKm2arciViSojfy/qeM4/OgZYcZ7CuHjaTIUHI7ipUsBjkRBl1LBWAHIB7/SuoT8PdvABhDygJ9qAcdKa4mWdWeJ1Qx+YuOhIPQg85H7+te6ppgnspIpjuRu+OUPYiikskdo7Od2ZnUYHPOMZ9ulNrdoQUKPKSWxsTIODjk9Ae2M0FatL69EfkvEJZoTsk+YLn0YZ7EfkQaVMeKovEQuIG0LT7K5iKkP5/EiEdidwB+1KgruiaXauQs3nzy6U8hjaQnGGGAQM88DGfrRb4eHRbp5BaxtaS4bMsihY2HI5Y5/FzkZwFPSg3h2+truyFzHAYhfMVLuTtlYjaq/byyeM/bu1KJ7vQtPeWN49YV1EM5Hys7MThCSQOTyTnAzQaHZs87eYgX5WAlUc7TgHGe/Uc966nYRqfMPJPBxVb8MW9hdOljd6nctqcKh22uSMMuBncCB06dec8ZolPJJZw30E6hpoFYo7Kzq3y7hgDk9cAZz2zQELmWG2gR2ZU5RAScDLHAqLLfSNLJuCGIhQm3twc5+vFBLUX4iPxtw04yAgwBtQcDPqxAGamxnKndzz96CdHIoUIOgGFxXYPPNQ0+U5A5pyS5SEGRzgAYOf7UBG3HzDjOeuKl6MrGG5t5lMZjuWdG4+dCcg/rj6igVvcXLNM80DQwxnCorhmk4J+YjoPYdc9asNoNO1jTYLu3VZLaeFTG2MfIeRQRrm/8AOli+AnjneJ2LhhhHHTAcDAb/AGqJfT6pdiOW2sRbXEeVcySBmQ+w6HPrStNOgsYHgWWWSNH+ZvIG2MZztwOoH3xT2i6tBfahc2E7xpf2mN8AwMxn8Mij+k/oeDQSfh7xNNdHf4md1OS+BnP09KqXijTNZ0+3t73wvflr+N/46lsi6VV+bchOGPA6YbHStBIwuR1HNCtXtSLO5fTooVvtsjwO6jCylSAx/vQBfCnjGz12yb4pFsdQt8Jc28p6EjhlJ6qcHH0pVQPEVrHPqCy31r5NxJBFJIi/yOyBmXj0YtSoONI+IXQILrSniS7ty0oD/KAzKoMYU8HPPPQEUx4oa4Hh+DUIY7aVrKQpPJDcFwm2TjODyGB7DPuKHeHDPNo7sbqb4i3i+JgXzBtBUueg5zuZvy5qXLp8EmqOiGK2sb5zKp2jYZgvzRkZGCCGBz2z7GguvxvhFw2r2V7bwyXPliWMyHPmKVAGzgv0HToQDQ5/Fj6pe3MkymBBJiMFv5AOSffqce+PestjS3ivHexLsmcrk4we/wCvT2olBM6khlIOCOfSg0SHWIrhVWGZdxP4elFIHZlOM59hisusZ4jcwvO21Qw5HUc1ftNkuJ5vJhUvgjMw6Kv9Xv8ATrQFr28FpGGWN5rh/lggThpHxwB6fU0Qhtirpc3ISR1w2AceXkYYA55Ge+K7SyhjUBoyzElvMk5KNjGRx6fSmtVlS1gaZ51jRVYmbIAjAGeT3AGeKCPrOrWGlWJvrt4obeADY2f9UEdFXrnsP2or4P1CC/8ACljPaGNEdF/hxOCI+eV+3SsA/wAQfENt4l157y2V1t4YxBbgjBZQSd2O2c9OvrXXg3xZc6Bpt/aSwi4sLpGARxuEb4/Fj0PGfoKDZr3XPhNBnt4SIdaeOW3tbXJlaWXkbsLnCk87jgDIyRWZf4h6tf6J4s0ttOl8m702xjBlQD5mbkg+q4A4PqfWq8vjzxClg9mt8zF8BbhwDKqYxtzjp9eeOKh2Mq3jZuJmklJwzSuWJ+pNBv8A4G/xBsvFGnYXbFqkS5ntMnOAcbkz1XkfTvXHiHxQ6Tpa6U0bSId00pG5UH9HoWz+XftWTaZocFvJHfxyzpKrfJ5MhT9R2qw2kiwJsJKjsoXigJo019LJPMoZ2PLMBk/lSry0G6Lfn8XPNKgynR76e1nCq7FA4kUBtpDA5/I4GR7VYfG3iGS9lOnGJS8M5d5m6tnGMAcDtn6cUqVBWbe4ZXziic9xIIwRjGKVKgVoZX2Rpt3OwRWbPBJwP3rZNGtYdLkGmxoGzEZdzDOcEBsnrkkg+mOO1KlQH7OM8QQgIFBy2T168Uzr9gLjw1qUNzJhXs5BvjUBgCDjA+1KlQfMAgPlQyEg7xn6c1IuhIkweNtgkXO1T0BAOKVKgh7CT16n1onp9g0UbXLspVeQgJ5xSpUFp8Ox3N3KoabajDOATwKtRsI0tSY+OMn3pUqB6yj2W6tPK3zfh2DPHvyKVKlQf//Z"/>
          <p:cNvSpPr>
            <a:spLocks noChangeAspect="1" noChangeArrowheads="1"/>
          </p:cNvSpPr>
          <p:nvPr/>
        </p:nvSpPr>
        <p:spPr bwMode="auto">
          <a:xfrm>
            <a:off x="307975" y="-974725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0" name="Picture 6" descr="http://upload.wikimedia.org/wikipedia/commons/thumb/e/e3/Queen_Victoria_by_Bassano.jpg/220px-Queen_Victoria_by_Bass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664296" cy="37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“Frightfully, and painfully, and disagreeably human …”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0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another animal?</a:t>
            </a:r>
            <a:endParaRPr lang="en-GB" dirty="0"/>
          </a:p>
        </p:txBody>
      </p:sp>
      <p:pic>
        <p:nvPicPr>
          <p:cNvPr id="49154" name="Picture 2" descr="http://www.inspirawtion.com/images/frugivore-human-chimp-InspiRAW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21" y="2132856"/>
            <a:ext cx="6363173" cy="4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The image “http://aleph0.clarku.edu/huxley/CE2/Image7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4495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nrg821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094288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Jane Goodall and friend</a:t>
            </a:r>
          </a:p>
        </p:txBody>
      </p:sp>
    </p:spTree>
    <p:extLst>
      <p:ext uri="{BB962C8B-B14F-4D97-AF65-F5344CB8AC3E}">
        <p14:creationId xmlns:p14="http://schemas.microsoft.com/office/powerpoint/2010/main" val="16814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WillianJ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45434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24" name="lilibe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013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Harr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97" fill="hold"/>
                                        <p:tgtEl>
                                          <p:spTgt spid="184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08" fill="hold"/>
                                        <p:tgtEl>
                                          <p:spTgt spid="184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10201</TotalTime>
  <Words>582</Words>
  <Application>Microsoft Office PowerPoint</Application>
  <PresentationFormat>On-screen Show (4:3)</PresentationFormat>
  <Paragraphs>68</Paragraphs>
  <Slides>42</Slides>
  <Notes>13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Slide</vt:lpstr>
      <vt:lpstr>Eritis sicut deus</vt:lpstr>
      <vt:lpstr>The Serpent’s Promise</vt:lpstr>
      <vt:lpstr>PowerPoint Presentation</vt:lpstr>
      <vt:lpstr>PowerPoint Presentation</vt:lpstr>
      <vt:lpstr>“Frightfully, and painfully, and disagreeably human …”</vt:lpstr>
      <vt:lpstr>Just another animal?</vt:lpstr>
      <vt:lpstr>PowerPoint Presentation</vt:lpstr>
      <vt:lpstr>Jane Goodall and friend</vt:lpstr>
      <vt:lpstr>PowerPoint Presentation</vt:lpstr>
      <vt:lpstr>A creationist view of the origin of languages</vt:lpstr>
      <vt:lpstr>PowerPoint Presentation</vt:lpstr>
      <vt:lpstr>PowerPoint Presentation</vt:lpstr>
      <vt:lpstr>PowerPoint Presentation</vt:lpstr>
      <vt:lpstr>Turkey the home of Proto-Indo-European?</vt:lpstr>
      <vt:lpstr>Global language tree – but when did it all begin?</vt:lpstr>
      <vt:lpstr>PowerPoint Presentation</vt:lpstr>
      <vt:lpstr>Big teeth, big muscles, lots of hair</vt:lpstr>
      <vt:lpstr>Mexican hairless dog and Sphynx hairless cat; mutation in a “Forkhead Box” [Fox13] gene – note hair on top of head</vt:lpstr>
      <vt:lpstr>PowerPoint Presentation</vt:lpstr>
      <vt:lpstr>PowerPoint Presentation</vt:lpstr>
      <vt:lpstr>Jaw muscles much reduced in humans cfd to macaques and gorillas</vt:lpstr>
      <vt:lpstr>The joy of cooking</vt:lpstr>
      <vt:lpstr>Before and after, but then you starve …</vt:lpstr>
      <vt:lpstr>PowerPoint Presentation</vt:lpstr>
      <vt:lpstr>The joy of chimpanzee sex</vt:lpstr>
      <vt:lpstr>Recent reduction in sperm count (it’s OK, it’s France)</vt:lpstr>
      <vt:lpstr>Chimp and another missing human talent; the big picture and a close-up</vt:lpstr>
      <vt:lpstr>PowerPoint Presentation</vt:lpstr>
      <vt:lpstr>PowerPoint Presentation</vt:lpstr>
      <vt:lpstr>  Over-representation of particular classes of gene regulator deleted in humans compared to chimps, over random expectation; it’s not all in the brain! </vt:lpstr>
      <vt:lpstr>Dates of migration across Old World</vt:lpstr>
      <vt:lpstr>PowerPoint Presentation</vt:lpstr>
      <vt:lpstr>PowerPoint Presentation</vt:lpstr>
      <vt:lpstr>Brain size, time and culture</vt:lpstr>
      <vt:lpstr>Numbers of cortical neurones (millions)</vt:lpstr>
      <vt:lpstr>Disruption of “language area” in verbal dyspraxia (foxp2)</vt:lpstr>
      <vt:lpstr>Forkhead box P2 – FOXP2 - structure</vt:lpstr>
      <vt:lpstr>FOXP2 Mutations – involved in language?</vt:lpstr>
      <vt:lpstr>PowerPoint Presentation</vt:lpstr>
      <vt:lpstr>PowerPoint Presentation</vt:lpstr>
      <vt:lpstr>PowerPoint Presentation</vt:lpstr>
      <vt:lpstr>No angels, but …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head louse with egg (nit) and pubic louse</dc:title>
  <dc:creator>Steve Jones</dc:creator>
  <cp:lastModifiedBy>Richard</cp:lastModifiedBy>
  <cp:revision>63</cp:revision>
  <dcterms:created xsi:type="dcterms:W3CDTF">2013-01-26T10:53:41Z</dcterms:created>
  <dcterms:modified xsi:type="dcterms:W3CDTF">2013-11-10T20:29:16Z</dcterms:modified>
</cp:coreProperties>
</file>