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0.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charts/chart11.xml" ContentType="application/vnd.openxmlformats-officedocument.drawingml.chart+xml"/>
  <Override PartName="/ppt/drawings/drawing6.xml" ContentType="application/vnd.openxmlformats-officedocument.drawingml.chartshapes+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handoutMasterIdLst>
    <p:handoutMasterId r:id="rId40"/>
  </p:handoutMasterIdLst>
  <p:sldIdLst>
    <p:sldId id="842" r:id="rId3"/>
    <p:sldId id="987" r:id="rId4"/>
    <p:sldId id="1050" r:id="rId5"/>
    <p:sldId id="1051" r:id="rId6"/>
    <p:sldId id="1054" r:id="rId7"/>
    <p:sldId id="1065" r:id="rId8"/>
    <p:sldId id="1066" r:id="rId9"/>
    <p:sldId id="1067" r:id="rId10"/>
    <p:sldId id="1068" r:id="rId11"/>
    <p:sldId id="1069" r:id="rId12"/>
    <p:sldId id="1071" r:id="rId13"/>
    <p:sldId id="1072" r:id="rId14"/>
    <p:sldId id="1073" r:id="rId15"/>
    <p:sldId id="1074" r:id="rId16"/>
    <p:sldId id="1075" r:id="rId17"/>
    <p:sldId id="1077" r:id="rId18"/>
    <p:sldId id="1078" r:id="rId19"/>
    <p:sldId id="1079" r:id="rId20"/>
    <p:sldId id="1080" r:id="rId21"/>
    <p:sldId id="1055" r:id="rId22"/>
    <p:sldId id="1056" r:id="rId23"/>
    <p:sldId id="1057" r:id="rId24"/>
    <p:sldId id="1058" r:id="rId25"/>
    <p:sldId id="1059" r:id="rId26"/>
    <p:sldId id="1060" r:id="rId27"/>
    <p:sldId id="1063" r:id="rId28"/>
    <p:sldId id="1081" r:id="rId29"/>
    <p:sldId id="1061" r:id="rId30"/>
    <p:sldId id="1062" r:id="rId31"/>
    <p:sldId id="1064" r:id="rId32"/>
    <p:sldId id="1082" r:id="rId33"/>
    <p:sldId id="1084" r:id="rId34"/>
    <p:sldId id="1083" r:id="rId35"/>
    <p:sldId id="1085" r:id="rId36"/>
    <p:sldId id="1052" r:id="rId37"/>
    <p:sldId id="930" r:id="rId38"/>
  </p:sldIdLst>
  <p:sldSz cx="9906000" cy="6858000" type="A4"/>
  <p:notesSz cx="9863138" cy="6731000"/>
  <p:defaultTextStyle>
    <a:defPPr>
      <a:defRPr lang="en-US"/>
    </a:defPPr>
    <a:lvl1pPr algn="l" rtl="0" fontAlgn="base">
      <a:spcBef>
        <a:spcPct val="20000"/>
      </a:spcBef>
      <a:spcAft>
        <a:spcPct val="0"/>
      </a:spcAft>
      <a:buClr>
        <a:srgbClr val="000000"/>
      </a:buClr>
      <a:defRPr sz="1400" b="1" kern="1200">
        <a:solidFill>
          <a:schemeClr val="tx1"/>
        </a:solidFill>
        <a:latin typeface="Arial" pitchFamily="34" charset="0"/>
        <a:ea typeface="+mn-ea"/>
        <a:cs typeface="+mn-cs"/>
      </a:defRPr>
    </a:lvl1pPr>
    <a:lvl2pPr marL="457200" algn="l" rtl="0" fontAlgn="base">
      <a:spcBef>
        <a:spcPct val="20000"/>
      </a:spcBef>
      <a:spcAft>
        <a:spcPct val="0"/>
      </a:spcAft>
      <a:buClr>
        <a:srgbClr val="000000"/>
      </a:buClr>
      <a:defRPr sz="1400" b="1" kern="1200">
        <a:solidFill>
          <a:schemeClr val="tx1"/>
        </a:solidFill>
        <a:latin typeface="Arial" pitchFamily="34" charset="0"/>
        <a:ea typeface="+mn-ea"/>
        <a:cs typeface="+mn-cs"/>
      </a:defRPr>
    </a:lvl2pPr>
    <a:lvl3pPr marL="914400" algn="l" rtl="0" fontAlgn="base">
      <a:spcBef>
        <a:spcPct val="20000"/>
      </a:spcBef>
      <a:spcAft>
        <a:spcPct val="0"/>
      </a:spcAft>
      <a:buClr>
        <a:srgbClr val="000000"/>
      </a:buClr>
      <a:defRPr sz="1400" b="1" kern="1200">
        <a:solidFill>
          <a:schemeClr val="tx1"/>
        </a:solidFill>
        <a:latin typeface="Arial" pitchFamily="34" charset="0"/>
        <a:ea typeface="+mn-ea"/>
        <a:cs typeface="+mn-cs"/>
      </a:defRPr>
    </a:lvl3pPr>
    <a:lvl4pPr marL="1371600" algn="l" rtl="0" fontAlgn="base">
      <a:spcBef>
        <a:spcPct val="20000"/>
      </a:spcBef>
      <a:spcAft>
        <a:spcPct val="0"/>
      </a:spcAft>
      <a:buClr>
        <a:srgbClr val="000000"/>
      </a:buClr>
      <a:defRPr sz="1400" b="1" kern="1200">
        <a:solidFill>
          <a:schemeClr val="tx1"/>
        </a:solidFill>
        <a:latin typeface="Arial" pitchFamily="34" charset="0"/>
        <a:ea typeface="+mn-ea"/>
        <a:cs typeface="+mn-cs"/>
      </a:defRPr>
    </a:lvl4pPr>
    <a:lvl5pPr marL="1828800" algn="l" rtl="0" fontAlgn="base">
      <a:spcBef>
        <a:spcPct val="20000"/>
      </a:spcBef>
      <a:spcAft>
        <a:spcPct val="0"/>
      </a:spcAft>
      <a:buClr>
        <a:srgbClr val="000000"/>
      </a:buClr>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FF"/>
    <a:srgbClr val="FFFF66"/>
    <a:srgbClr val="00FFFF"/>
    <a:srgbClr val="0099FF"/>
    <a:srgbClr val="FF9933"/>
    <a:srgbClr val="99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6" autoAdjust="0"/>
    <p:restoredTop sz="93241" autoAdjust="0"/>
  </p:normalViewPr>
  <p:slideViewPr>
    <p:cSldViewPr snapToGrid="0">
      <p:cViewPr>
        <p:scale>
          <a:sx n="83" d="100"/>
          <a:sy n="83" d="100"/>
        </p:scale>
        <p:origin x="-696" y="-72"/>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hrossouw\Desktop\Xstrata%20Information\Historic%20Copper%20Nominal%20and%20Real%20Price%20(USGS).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71194225721794E-2"/>
          <c:y val="5.4039124015748188E-2"/>
          <c:w val="0.72065674111806199"/>
          <c:h val="0.73241631885222624"/>
        </c:manualLayout>
      </c:layout>
      <c:barChart>
        <c:barDir val="col"/>
        <c:grouping val="clustered"/>
        <c:varyColors val="0"/>
        <c:ser>
          <c:idx val="0"/>
          <c:order val="0"/>
          <c:tx>
            <c:strRef>
              <c:f>Sheet1!$B$1</c:f>
              <c:strCache>
                <c:ptCount val="1"/>
                <c:pt idx="0">
                  <c:v>Energy consumption (trillion kWh) LHS</c:v>
                </c:pt>
              </c:strCache>
            </c:strRef>
          </c:tx>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Sheet1!$A$2:$A$5</c:f>
              <c:numCache>
                <c:formatCode>General</c:formatCode>
                <c:ptCount val="4"/>
                <c:pt idx="0">
                  <c:v>2010</c:v>
                </c:pt>
                <c:pt idx="1">
                  <c:v>2015</c:v>
                </c:pt>
                <c:pt idx="2">
                  <c:v>2020</c:v>
                </c:pt>
                <c:pt idx="3">
                  <c:v>2030</c:v>
                </c:pt>
              </c:numCache>
            </c:numRef>
          </c:cat>
          <c:val>
            <c:numRef>
              <c:f>Sheet1!$B$2:$B$5</c:f>
              <c:numCache>
                <c:formatCode>General</c:formatCode>
                <c:ptCount val="4"/>
                <c:pt idx="0">
                  <c:v>4.1922999999999995</c:v>
                </c:pt>
                <c:pt idx="1">
                  <c:v>6.274</c:v>
                </c:pt>
                <c:pt idx="2">
                  <c:v>8.2010000000000005</c:v>
                </c:pt>
                <c:pt idx="3">
                  <c:v>11.665000000000004</c:v>
                </c:pt>
              </c:numCache>
            </c:numRef>
          </c:val>
        </c:ser>
        <c:dLbls>
          <c:showLegendKey val="0"/>
          <c:showVal val="0"/>
          <c:showCatName val="0"/>
          <c:showSerName val="0"/>
          <c:showPercent val="0"/>
          <c:showBubbleSize val="0"/>
        </c:dLbls>
        <c:gapWidth val="150"/>
        <c:axId val="34493568"/>
        <c:axId val="34495104"/>
      </c:barChart>
      <c:barChart>
        <c:barDir val="col"/>
        <c:grouping val="clustered"/>
        <c:varyColors val="0"/>
        <c:ser>
          <c:idx val="1"/>
          <c:order val="1"/>
          <c:tx>
            <c:strRef>
              <c:f>Sheet1!$C$1</c:f>
              <c:strCache>
                <c:ptCount val="1"/>
                <c:pt idx="0">
                  <c:v>Per capita energy consumption (kWh) RHS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Sheet1!$A$2:$A$5</c:f>
              <c:numCache>
                <c:formatCode>General</c:formatCode>
                <c:ptCount val="4"/>
                <c:pt idx="0">
                  <c:v>2010</c:v>
                </c:pt>
                <c:pt idx="1">
                  <c:v>2015</c:v>
                </c:pt>
                <c:pt idx="2">
                  <c:v>2020</c:v>
                </c:pt>
                <c:pt idx="3">
                  <c:v>2030</c:v>
                </c:pt>
              </c:numCache>
            </c:numRef>
          </c:cat>
          <c:val>
            <c:numRef>
              <c:f>Sheet1!$C$2:$C$5</c:f>
              <c:numCache>
                <c:formatCode>General</c:formatCode>
                <c:ptCount val="4"/>
                <c:pt idx="0">
                  <c:v>3130</c:v>
                </c:pt>
                <c:pt idx="1">
                  <c:v>4480</c:v>
                </c:pt>
                <c:pt idx="2">
                  <c:v>5650</c:v>
                </c:pt>
                <c:pt idx="3">
                  <c:v>7290</c:v>
                </c:pt>
              </c:numCache>
            </c:numRef>
          </c:val>
        </c:ser>
        <c:ser>
          <c:idx val="2"/>
          <c:order val="2"/>
          <c:tx>
            <c:strRef>
              <c:f>Sheet1!$D$1</c:f>
              <c:strCache>
                <c:ptCount val="1"/>
                <c:pt idx="0">
                  <c:v>Column2</c:v>
                </c:pt>
              </c:strCache>
            </c:strRef>
          </c:tx>
          <c:invertIfNegative val="0"/>
          <c:cat>
            <c:numRef>
              <c:f>Sheet1!$A$2:$A$5</c:f>
              <c:numCache>
                <c:formatCode>General</c:formatCode>
                <c:ptCount val="4"/>
                <c:pt idx="0">
                  <c:v>2010</c:v>
                </c:pt>
                <c:pt idx="1">
                  <c:v>2015</c:v>
                </c:pt>
                <c:pt idx="2">
                  <c:v>2020</c:v>
                </c:pt>
                <c:pt idx="3">
                  <c:v>2030</c:v>
                </c:pt>
              </c:numCache>
            </c:numRef>
          </c:cat>
          <c:val>
            <c:numRef>
              <c:f>Sheet1!$D$2:$D$5</c:f>
              <c:numCache>
                <c:formatCode>General</c:formatCode>
                <c:ptCount val="4"/>
              </c:numCache>
            </c:numRef>
          </c:val>
        </c:ser>
        <c:ser>
          <c:idx val="3"/>
          <c:order val="3"/>
          <c:tx>
            <c:strRef>
              <c:f>Sheet1!$E$1</c:f>
              <c:strCache>
                <c:ptCount val="1"/>
                <c:pt idx="0">
                  <c:v>Column3</c:v>
                </c:pt>
              </c:strCache>
            </c:strRef>
          </c:tx>
          <c:invertIfNegative val="0"/>
          <c:cat>
            <c:numRef>
              <c:f>Sheet1!$A$2:$A$5</c:f>
              <c:numCache>
                <c:formatCode>General</c:formatCode>
                <c:ptCount val="4"/>
                <c:pt idx="0">
                  <c:v>2010</c:v>
                </c:pt>
                <c:pt idx="1">
                  <c:v>2015</c:v>
                </c:pt>
                <c:pt idx="2">
                  <c:v>2020</c:v>
                </c:pt>
                <c:pt idx="3">
                  <c:v>2030</c:v>
                </c:pt>
              </c:numCache>
            </c:numRef>
          </c:cat>
          <c:val>
            <c:numRef>
              <c:f>Sheet1!$E$2:$E$5</c:f>
              <c:numCache>
                <c:formatCode>General</c:formatCode>
                <c:ptCount val="4"/>
              </c:numCache>
            </c:numRef>
          </c:val>
        </c:ser>
        <c:dLbls>
          <c:showLegendKey val="0"/>
          <c:showVal val="0"/>
          <c:showCatName val="0"/>
          <c:showSerName val="0"/>
          <c:showPercent val="0"/>
          <c:showBubbleSize val="0"/>
        </c:dLbls>
        <c:gapWidth val="0"/>
        <c:axId val="34506624"/>
        <c:axId val="34505088"/>
      </c:barChart>
      <c:catAx>
        <c:axId val="34493568"/>
        <c:scaling>
          <c:orientation val="minMax"/>
        </c:scaling>
        <c:delete val="0"/>
        <c:axPos val="b"/>
        <c:numFmt formatCode="General" sourceLinked="1"/>
        <c:majorTickMark val="out"/>
        <c:minorTickMark val="none"/>
        <c:tickLblPos val="nextTo"/>
        <c:crossAx val="34495104"/>
        <c:crosses val="autoZero"/>
        <c:auto val="1"/>
        <c:lblAlgn val="ctr"/>
        <c:lblOffset val="100"/>
        <c:noMultiLvlLbl val="0"/>
      </c:catAx>
      <c:valAx>
        <c:axId val="34495104"/>
        <c:scaling>
          <c:orientation val="minMax"/>
          <c:max val="12"/>
        </c:scaling>
        <c:delete val="0"/>
        <c:axPos val="l"/>
        <c:numFmt formatCode="General" sourceLinked="1"/>
        <c:majorTickMark val="out"/>
        <c:minorTickMark val="none"/>
        <c:tickLblPos val="nextTo"/>
        <c:crossAx val="34493568"/>
        <c:crosses val="autoZero"/>
        <c:crossBetween val="between"/>
      </c:valAx>
      <c:valAx>
        <c:axId val="34505088"/>
        <c:scaling>
          <c:orientation val="minMax"/>
          <c:max val="14000"/>
        </c:scaling>
        <c:delete val="0"/>
        <c:axPos val="r"/>
        <c:numFmt formatCode="General" sourceLinked="1"/>
        <c:majorTickMark val="out"/>
        <c:minorTickMark val="none"/>
        <c:tickLblPos val="nextTo"/>
        <c:crossAx val="34506624"/>
        <c:crosses val="max"/>
        <c:crossBetween val="between"/>
      </c:valAx>
      <c:catAx>
        <c:axId val="34506624"/>
        <c:scaling>
          <c:orientation val="minMax"/>
        </c:scaling>
        <c:delete val="1"/>
        <c:axPos val="b"/>
        <c:numFmt formatCode="General" sourceLinked="1"/>
        <c:majorTickMark val="out"/>
        <c:minorTickMark val="none"/>
        <c:tickLblPos val="none"/>
        <c:crossAx val="34505088"/>
        <c:crosses val="autoZero"/>
        <c:auto val="1"/>
        <c:lblAlgn val="ctr"/>
        <c:lblOffset val="100"/>
        <c:noMultiLvlLbl val="0"/>
      </c:catAx>
    </c:plotArea>
    <c:legend>
      <c:legendPos val="b"/>
      <c:legendEntry>
        <c:idx val="2"/>
        <c:delete val="1"/>
      </c:legendEntry>
      <c:legendEntry>
        <c:idx val="3"/>
        <c:delete val="1"/>
      </c:legendEntry>
      <c:layout/>
      <c:overlay val="0"/>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lgn="ctr">
              <a:defRPr sz="1600" b="1">
                <a:solidFill>
                  <a:schemeClr val="accent6"/>
                </a:solidFill>
              </a:defRPr>
            </a:pPr>
            <a:r>
              <a:rPr lang="en-GB" sz="1600" b="1" dirty="0" smtClean="0">
                <a:solidFill>
                  <a:schemeClr val="accent6"/>
                </a:solidFill>
              </a:rPr>
              <a:t>Cost over-runs (% of estimate)</a:t>
            </a:r>
            <a:endParaRPr lang="en-GB" sz="1600" b="1" dirty="0">
              <a:solidFill>
                <a:schemeClr val="accent6"/>
              </a:solidFill>
            </a:endParaRPr>
          </a:p>
        </c:rich>
      </c:tx>
      <c:layout>
        <c:manualLayout>
          <c:xMode val="edge"/>
          <c:yMode val="edge"/>
          <c:x val="0.13429675196850388"/>
          <c:y val="2.1263671412638735E-3"/>
        </c:manualLayout>
      </c:layout>
      <c:overlay val="0"/>
    </c:title>
    <c:autoTitleDeleted val="0"/>
    <c:plotArea>
      <c:layout>
        <c:manualLayout>
          <c:layoutTarget val="inner"/>
          <c:xMode val="edge"/>
          <c:yMode val="edge"/>
          <c:x val="2.6018208661417411E-2"/>
          <c:y val="7.2558373401476611E-2"/>
          <c:w val="0.91209162491052342"/>
          <c:h val="0.80958288942282775"/>
        </c:manualLayout>
      </c:layout>
      <c:barChart>
        <c:barDir val="col"/>
        <c:grouping val="clustered"/>
        <c:varyColors val="0"/>
        <c:ser>
          <c:idx val="0"/>
          <c:order val="0"/>
          <c:tx>
            <c:strRef>
              <c:f>Sheet1!$B$1</c:f>
              <c:strCache>
                <c:ptCount val="1"/>
                <c:pt idx="0">
                  <c:v>Frequency</c:v>
                </c:pt>
              </c:strCache>
            </c:strRef>
          </c:tx>
          <c:spPr>
            <a:solidFill>
              <a:srgbClr val="002C77"/>
            </a:solidFill>
          </c:spPr>
          <c:invertIfNegative val="0"/>
          <c:dPt>
            <c:idx val="4"/>
            <c:invertIfNegative val="0"/>
            <c:bubble3D val="0"/>
            <c:spPr>
              <a:solidFill>
                <a:srgbClr val="C90062"/>
              </a:solidFill>
            </c:spPr>
          </c:dPt>
          <c:dPt>
            <c:idx val="5"/>
            <c:invertIfNegative val="0"/>
            <c:bubble3D val="0"/>
            <c:spPr>
              <a:solidFill>
                <a:srgbClr val="C90062"/>
              </a:solidFill>
            </c:spPr>
          </c:dPt>
          <c:dPt>
            <c:idx val="6"/>
            <c:invertIfNegative val="0"/>
            <c:bubble3D val="0"/>
            <c:spPr>
              <a:solidFill>
                <a:srgbClr val="C90062"/>
              </a:solidFill>
            </c:spPr>
          </c:dPt>
          <c:dPt>
            <c:idx val="7"/>
            <c:invertIfNegative val="0"/>
            <c:bubble3D val="0"/>
            <c:spPr>
              <a:solidFill>
                <a:srgbClr val="C90062"/>
              </a:solidFill>
            </c:spPr>
          </c:dPt>
          <c:cat>
            <c:numRef>
              <c:f>Sheet1!$A$2:$A$12</c:f>
              <c:numCache>
                <c:formatCode>General</c:formatCode>
                <c:ptCount val="11"/>
                <c:pt idx="0">
                  <c:v>-80</c:v>
                </c:pt>
                <c:pt idx="1">
                  <c:v>-60</c:v>
                </c:pt>
                <c:pt idx="2">
                  <c:v>-40</c:v>
                </c:pt>
                <c:pt idx="3">
                  <c:v>-20</c:v>
                </c:pt>
                <c:pt idx="4">
                  <c:v>0</c:v>
                </c:pt>
                <c:pt idx="5">
                  <c:v>20</c:v>
                </c:pt>
                <c:pt idx="6">
                  <c:v>40</c:v>
                </c:pt>
                <c:pt idx="7">
                  <c:v>60</c:v>
                </c:pt>
                <c:pt idx="8">
                  <c:v>80</c:v>
                </c:pt>
                <c:pt idx="9">
                  <c:v>100</c:v>
                </c:pt>
                <c:pt idx="10">
                  <c:v>120</c:v>
                </c:pt>
              </c:numCache>
            </c:numRef>
          </c:cat>
          <c:val>
            <c:numRef>
              <c:f>Sheet1!$B$2:$B$12</c:f>
              <c:numCache>
                <c:formatCode>0%</c:formatCode>
                <c:ptCount val="11"/>
                <c:pt idx="0">
                  <c:v>0</c:v>
                </c:pt>
                <c:pt idx="1">
                  <c:v>0</c:v>
                </c:pt>
                <c:pt idx="2">
                  <c:v>0</c:v>
                </c:pt>
                <c:pt idx="3">
                  <c:v>0.12000000000000002</c:v>
                </c:pt>
                <c:pt idx="4">
                  <c:v>0.35000000000000009</c:v>
                </c:pt>
                <c:pt idx="5">
                  <c:v>0.25</c:v>
                </c:pt>
                <c:pt idx="6">
                  <c:v>0.15000000000000005</c:v>
                </c:pt>
                <c:pt idx="7">
                  <c:v>0.05</c:v>
                </c:pt>
              </c:numCache>
            </c:numRef>
          </c:val>
        </c:ser>
        <c:dLbls>
          <c:showLegendKey val="0"/>
          <c:showVal val="0"/>
          <c:showCatName val="0"/>
          <c:showSerName val="0"/>
          <c:showPercent val="0"/>
          <c:showBubbleSize val="0"/>
        </c:dLbls>
        <c:gapWidth val="35"/>
        <c:axId val="118182656"/>
        <c:axId val="118184192"/>
      </c:barChart>
      <c:catAx>
        <c:axId val="118182656"/>
        <c:scaling>
          <c:orientation val="minMax"/>
        </c:scaling>
        <c:delete val="0"/>
        <c:axPos val="b"/>
        <c:numFmt formatCode="General" sourceLinked="1"/>
        <c:majorTickMark val="none"/>
        <c:minorTickMark val="none"/>
        <c:tickLblPos val="nextTo"/>
        <c:spPr>
          <a:ln w="25400">
            <a:solidFill>
              <a:srgbClr val="686868"/>
            </a:solidFill>
          </a:ln>
        </c:spPr>
        <c:crossAx val="118184192"/>
        <c:crosses val="autoZero"/>
        <c:auto val="1"/>
        <c:lblAlgn val="ctr"/>
        <c:lblOffset val="100"/>
        <c:noMultiLvlLbl val="0"/>
      </c:catAx>
      <c:valAx>
        <c:axId val="118184192"/>
        <c:scaling>
          <c:orientation val="minMax"/>
        </c:scaling>
        <c:delete val="0"/>
        <c:axPos val="l"/>
        <c:majorGridlines>
          <c:spPr>
            <a:ln>
              <a:noFill/>
            </a:ln>
          </c:spPr>
        </c:majorGridlines>
        <c:numFmt formatCode="0%" sourceLinked="1"/>
        <c:majorTickMark val="none"/>
        <c:minorTickMark val="none"/>
        <c:tickLblPos val="nextTo"/>
        <c:spPr>
          <a:ln>
            <a:noFill/>
          </a:ln>
        </c:spPr>
        <c:crossAx val="118182656"/>
        <c:crosses val="autoZero"/>
        <c:crossBetween val="between"/>
      </c:valAx>
    </c:plotArea>
    <c:plotVisOnly val="1"/>
    <c:dispBlanksAs val="gap"/>
    <c:showDLblsOverMax val="0"/>
  </c:chart>
  <c:txPr>
    <a:bodyPr/>
    <a:lstStyle/>
    <a:p>
      <a:pPr>
        <a:defRPr sz="1200">
          <a:latin typeface="Avenir LT Com 45 Book"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solidFill>
                  <a:schemeClr val="accent1"/>
                </a:solidFill>
                <a:latin typeface="+mn-lt"/>
              </a:defRPr>
            </a:pPr>
            <a:r>
              <a:rPr lang="en-US" sz="1600" b="1" dirty="0" smtClean="0">
                <a:solidFill>
                  <a:schemeClr val="accent1"/>
                </a:solidFill>
                <a:latin typeface="+mn-lt"/>
              </a:rPr>
              <a:t>Survey</a:t>
            </a:r>
            <a:r>
              <a:rPr lang="en-US" sz="1600" b="1" baseline="0" dirty="0" smtClean="0">
                <a:solidFill>
                  <a:schemeClr val="accent1"/>
                </a:solidFill>
                <a:latin typeface="+mn-lt"/>
              </a:rPr>
              <a:t> of 190 Delayed projects; Causes of Delay</a:t>
            </a:r>
            <a:endParaRPr lang="en-US" sz="1600" b="1" dirty="0">
              <a:solidFill>
                <a:schemeClr val="accent1"/>
              </a:solidFill>
              <a:latin typeface="+mn-lt"/>
            </a:endParaRPr>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Pt>
            <c:idx val="1"/>
            <c:invertIfNegative val="0"/>
            <c:bubble3D val="0"/>
            <c:spPr>
              <a:solidFill>
                <a:schemeClr val="accent4"/>
              </a:solidFill>
            </c:spPr>
          </c:dPt>
          <c:dPt>
            <c:idx val="2"/>
            <c:invertIfNegative val="0"/>
            <c:bubble3D val="0"/>
            <c:spPr>
              <a:solidFill>
                <a:schemeClr val="accent6"/>
              </a:solidFill>
            </c:spPr>
          </c:dPt>
          <c:dLbls>
            <c:showLegendKey val="0"/>
            <c:showVal val="1"/>
            <c:showCatName val="0"/>
            <c:showSerName val="0"/>
            <c:showPercent val="0"/>
            <c:showBubbleSize val="0"/>
            <c:showLeaderLines val="0"/>
          </c:dLbls>
          <c:cat>
            <c:strRef>
              <c:f>Sheet1!$A$2:$A$4</c:f>
              <c:strCache>
                <c:ptCount val="3"/>
                <c:pt idx="0">
                  <c:v>Technical</c:v>
                </c:pt>
                <c:pt idx="1">
                  <c:v>Commercial</c:v>
                </c:pt>
                <c:pt idx="2">
                  <c:v>Sustainability</c:v>
                </c:pt>
              </c:strCache>
            </c:strRef>
          </c:cat>
          <c:val>
            <c:numRef>
              <c:f>Sheet1!$B$2:$B$4</c:f>
              <c:numCache>
                <c:formatCode>0%</c:formatCode>
                <c:ptCount val="3"/>
                <c:pt idx="0">
                  <c:v>0.21000000000000005</c:v>
                </c:pt>
                <c:pt idx="1">
                  <c:v>0.63000000000000023</c:v>
                </c:pt>
                <c:pt idx="2">
                  <c:v>0.7300000000000002</c:v>
                </c:pt>
              </c:numCache>
            </c:numRef>
          </c:val>
        </c:ser>
        <c:dLbls>
          <c:showLegendKey val="0"/>
          <c:showVal val="0"/>
          <c:showCatName val="0"/>
          <c:showSerName val="0"/>
          <c:showPercent val="0"/>
          <c:showBubbleSize val="0"/>
        </c:dLbls>
        <c:gapWidth val="50"/>
        <c:axId val="117900032"/>
        <c:axId val="117901568"/>
      </c:barChart>
      <c:catAx>
        <c:axId val="117900032"/>
        <c:scaling>
          <c:orientation val="minMax"/>
        </c:scaling>
        <c:delete val="0"/>
        <c:axPos val="l"/>
        <c:majorTickMark val="none"/>
        <c:minorTickMark val="none"/>
        <c:tickLblPos val="none"/>
        <c:crossAx val="117901568"/>
        <c:crosses val="autoZero"/>
        <c:auto val="1"/>
        <c:lblAlgn val="ctr"/>
        <c:lblOffset val="100"/>
        <c:noMultiLvlLbl val="0"/>
      </c:catAx>
      <c:valAx>
        <c:axId val="117901568"/>
        <c:scaling>
          <c:orientation val="minMax"/>
        </c:scaling>
        <c:delete val="0"/>
        <c:axPos val="b"/>
        <c:numFmt formatCode="0%" sourceLinked="1"/>
        <c:majorTickMark val="none"/>
        <c:minorTickMark val="none"/>
        <c:tickLblPos val="nextTo"/>
        <c:spPr>
          <a:ln w="22225"/>
        </c:spPr>
        <c:crossAx val="117900032"/>
        <c:crosses val="autoZero"/>
        <c:crossBetween val="between"/>
      </c:valAx>
    </c:plotArea>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06724033771406"/>
          <c:y val="8.4615437584784264E-2"/>
          <c:w val="0.86443052167668111"/>
          <c:h val="0.76923125077076493"/>
        </c:manualLayout>
      </c:layout>
      <c:lineChart>
        <c:grouping val="standard"/>
        <c:varyColors val="0"/>
        <c:ser>
          <c:idx val="1"/>
          <c:order val="0"/>
          <c:spPr>
            <a:ln w="25400" cap="flat" cmpd="sng" algn="ctr">
              <a:solidFill>
                <a:srgbClr val="0F1F7E">
                  <a:shade val="50000"/>
                </a:srgbClr>
              </a:solidFill>
              <a:prstDash val="solid"/>
            </a:ln>
            <a:effectLst/>
          </c:spPr>
          <c:marker>
            <c:symbol val="none"/>
          </c:marker>
          <c:cat>
            <c:numRef>
              <c:f>Copper!$A$6:$A$118</c:f>
              <c:numCache>
                <c:formatCode>0</c:formatCode>
                <c:ptCount val="113"/>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numCache>
            </c:numRef>
          </c:cat>
          <c:val>
            <c:numRef>
              <c:f>Copper!$N$6:$N$118</c:f>
              <c:numCache>
                <c:formatCode>#,##0</c:formatCode>
                <c:ptCount val="113"/>
                <c:pt idx="1">
                  <c:v>8901.3203830322273</c:v>
                </c:pt>
                <c:pt idx="2">
                  <c:v>6354.7905292272944</c:v>
                </c:pt>
                <c:pt idx="3">
                  <c:v>7151.3734514261305</c:v>
                </c:pt>
                <c:pt idx="4">
                  <c:v>6860.894983399131</c:v>
                </c:pt>
                <c:pt idx="5">
                  <c:v>8285.6255161220142</c:v>
                </c:pt>
                <c:pt idx="6">
                  <c:v>10134.23527880335</c:v>
                </c:pt>
                <c:pt idx="7">
                  <c:v>10410.60183617115</c:v>
                </c:pt>
                <c:pt idx="8">
                  <c:v>6800.8849954252901</c:v>
                </c:pt>
                <c:pt idx="9">
                  <c:v>6686.6020826155554</c:v>
                </c:pt>
                <c:pt idx="10">
                  <c:v>6505.207756222062</c:v>
                </c:pt>
                <c:pt idx="11">
                  <c:v>6281.4194471436085</c:v>
                </c:pt>
                <c:pt idx="12">
                  <c:v>8149.2913600000011</c:v>
                </c:pt>
                <c:pt idx="13">
                  <c:v>7601.0663048727511</c:v>
                </c:pt>
                <c:pt idx="14">
                  <c:v>6446.9043948960016</c:v>
                </c:pt>
                <c:pt idx="15">
                  <c:v>8387.315216554447</c:v>
                </c:pt>
                <c:pt idx="16">
                  <c:v>12656.821415911932</c:v>
                </c:pt>
                <c:pt idx="17">
                  <c:v>11070.302981850002</c:v>
                </c:pt>
                <c:pt idx="18">
                  <c:v>7926.9398341509941</c:v>
                </c:pt>
                <c:pt idx="19">
                  <c:v>5100.1374309086705</c:v>
                </c:pt>
                <c:pt idx="20">
                  <c:v>4246.5957276960007</c:v>
                </c:pt>
                <c:pt idx="21">
                  <c:v>3429.5313863061583</c:v>
                </c:pt>
                <c:pt idx="22">
                  <c:v>3916.0255446000006</c:v>
                </c:pt>
                <c:pt idx="23">
                  <c:v>4181.8731978947371</c:v>
                </c:pt>
                <c:pt idx="24">
                  <c:v>3770.1195291789481</c:v>
                </c:pt>
                <c:pt idx="25">
                  <c:v>3960.5556009600004</c:v>
                </c:pt>
                <c:pt idx="26">
                  <c:v>3853.6479482033906</c:v>
                </c:pt>
                <c:pt idx="27">
                  <c:v>3641.8902077793218</c:v>
                </c:pt>
                <c:pt idx="28">
                  <c:v>4207.6078021894746</c:v>
                </c:pt>
                <c:pt idx="29">
                  <c:v>5211.257369684211</c:v>
                </c:pt>
                <c:pt idx="30">
                  <c:v>3847.2462923496987</c:v>
                </c:pt>
                <c:pt idx="31">
                  <c:v>2678.0072594210533</c:v>
                </c:pt>
                <c:pt idx="32">
                  <c:v>2055.7628423474457</c:v>
                </c:pt>
                <c:pt idx="33">
                  <c:v>2708.0722057846147</c:v>
                </c:pt>
                <c:pt idx="34">
                  <c:v>3136.260861456693</c:v>
                </c:pt>
                <c:pt idx="35">
                  <c:v>3147.8868523445262</c:v>
                </c:pt>
                <c:pt idx="36">
                  <c:v>3387.5255739626</c:v>
                </c:pt>
                <c:pt idx="37">
                  <c:v>4507.5767835000006</c:v>
                </c:pt>
                <c:pt idx="38">
                  <c:v>3511.1308519148943</c:v>
                </c:pt>
                <c:pt idx="39">
                  <c:v>3909.9010129381486</c:v>
                </c:pt>
                <c:pt idx="40">
                  <c:v>3991.9885819199881</c:v>
                </c:pt>
                <c:pt idx="41">
                  <c:v>3966.5428354285687</c:v>
                </c:pt>
                <c:pt idx="42">
                  <c:v>3577.1889374723928</c:v>
                </c:pt>
                <c:pt idx="43">
                  <c:v>3370.4150104508672</c:v>
                </c:pt>
                <c:pt idx="44">
                  <c:v>3312.9647545909102</c:v>
                </c:pt>
                <c:pt idx="45">
                  <c:v>3239.3433156000119</c:v>
                </c:pt>
                <c:pt idx="46">
                  <c:v>3497.9265991384623</c:v>
                </c:pt>
                <c:pt idx="47">
                  <c:v>4627.5549996269301</c:v>
                </c:pt>
                <c:pt idx="48">
                  <c:v>4491.9164492215814</c:v>
                </c:pt>
                <c:pt idx="49">
                  <c:v>3975.3475920000119</c:v>
                </c:pt>
                <c:pt idx="50">
                  <c:v>4345.8378655070537</c:v>
                </c:pt>
                <c:pt idx="51">
                  <c:v>4569.8718472615392</c:v>
                </c:pt>
                <c:pt idx="52">
                  <c:v>4483.6478501433967</c:v>
                </c:pt>
                <c:pt idx="53">
                  <c:v>5274.1481161348329</c:v>
                </c:pt>
                <c:pt idx="54">
                  <c:v>5398.5268414572947</c:v>
                </c:pt>
                <c:pt idx="55">
                  <c:v>6789.7584618447772</c:v>
                </c:pt>
                <c:pt idx="56">
                  <c:v>7490.7567125999994</c:v>
                </c:pt>
                <c:pt idx="57">
                  <c:v>5207.1361697082093</c:v>
                </c:pt>
                <c:pt idx="58">
                  <c:v>4415.8443840000009</c:v>
                </c:pt>
                <c:pt idx="59">
                  <c:v>5164.2983494762893</c:v>
                </c:pt>
                <c:pt idx="60">
                  <c:v>5300.0678368702702</c:v>
                </c:pt>
                <c:pt idx="61">
                  <c:v>4915.7397648481565</c:v>
                </c:pt>
                <c:pt idx="62">
                  <c:v>4976.1947672105971</c:v>
                </c:pt>
                <c:pt idx="63">
                  <c:v>4911.1464696000248</c:v>
                </c:pt>
                <c:pt idx="64">
                  <c:v>5060.7099345600054</c:v>
                </c:pt>
                <c:pt idx="65">
                  <c:v>5448.3833664000013</c:v>
                </c:pt>
                <c:pt idx="66">
                  <c:v>5392.1144498666754</c:v>
                </c:pt>
                <c:pt idx="67">
                  <c:v>5533.7104205030164</c:v>
                </c:pt>
                <c:pt idx="68">
                  <c:v>5741.0352580965528</c:v>
                </c:pt>
                <c:pt idx="69">
                  <c:v>6271.1794710931954</c:v>
                </c:pt>
                <c:pt idx="70">
                  <c:v>7258.7502423092801</c:v>
                </c:pt>
                <c:pt idx="71">
                  <c:v>6236.9243208533344</c:v>
                </c:pt>
                <c:pt idx="72">
                  <c:v>5969.2584416382788</c:v>
                </c:pt>
                <c:pt idx="73">
                  <c:v>6501.8129985729965</c:v>
                </c:pt>
                <c:pt idx="74">
                  <c:v>7605.1236691862368</c:v>
                </c:pt>
                <c:pt idx="75">
                  <c:v>5782.967389257994</c:v>
                </c:pt>
                <c:pt idx="76">
                  <c:v>5931.9393593757486</c:v>
                </c:pt>
                <c:pt idx="77">
                  <c:v>5344.6441553108916</c:v>
                </c:pt>
                <c:pt idx="78">
                  <c:v>4896.6991964834942</c:v>
                </c:pt>
                <c:pt idx="79">
                  <c:v>6158.4396856066105</c:v>
                </c:pt>
                <c:pt idx="80">
                  <c:v>5965.3999545203924</c:v>
                </c:pt>
                <c:pt idx="81">
                  <c:v>4495.0200164911121</c:v>
                </c:pt>
                <c:pt idx="82">
                  <c:v>3659.5807366383556</c:v>
                </c:pt>
                <c:pt idx="83">
                  <c:v>3726.8280337012056</c:v>
                </c:pt>
                <c:pt idx="84">
                  <c:v>3121.5158570286817</c:v>
                </c:pt>
                <c:pt idx="85">
                  <c:v>3018.2672795420081</c:v>
                </c:pt>
                <c:pt idx="86">
                  <c:v>2923.0377914627743</c:v>
                </c:pt>
                <c:pt idx="87">
                  <c:v>3523.2055155253529</c:v>
                </c:pt>
                <c:pt idx="88">
                  <c:v>4941.8597876165686</c:v>
                </c:pt>
                <c:pt idx="89">
                  <c:v>5122.8154211341944</c:v>
                </c:pt>
                <c:pt idx="90">
                  <c:v>4565.5983974340988</c:v>
                </c:pt>
                <c:pt idx="91">
                  <c:v>3893.3508722114716</c:v>
                </c:pt>
                <c:pt idx="92">
                  <c:v>3713.7070020880974</c:v>
                </c:pt>
                <c:pt idx="93">
                  <c:v>3074.3413142400209</c:v>
                </c:pt>
                <c:pt idx="94">
                  <c:v>3634.5179603951424</c:v>
                </c:pt>
                <c:pt idx="95">
                  <c:v>4403.5048785826784</c:v>
                </c:pt>
                <c:pt idx="96">
                  <c:v>3371.2823683548645</c:v>
                </c:pt>
                <c:pt idx="97">
                  <c:v>3232.6030138676642</c:v>
                </c:pt>
                <c:pt idx="98">
                  <c:v>2340.6964594630558</c:v>
                </c:pt>
                <c:pt idx="99">
                  <c:v>2210.8743750857152</c:v>
                </c:pt>
                <c:pt idx="100">
                  <c:v>2483.9721539122079</c:v>
                </c:pt>
                <c:pt idx="101">
                  <c:v>2104.6430729739172</c:v>
                </c:pt>
                <c:pt idx="102">
                  <c:v>2043.9825344069386</c:v>
                </c:pt>
                <c:pt idx="103">
                  <c:v>2247.4342170411073</c:v>
                </c:pt>
                <c:pt idx="104">
                  <c:v>3439.6566936165168</c:v>
                </c:pt>
                <c:pt idx="105">
                  <c:v>4309.3602929032259</c:v>
                </c:pt>
                <c:pt idx="106">
                  <c:v>7573.3838500500015</c:v>
                </c:pt>
                <c:pt idx="107">
                  <c:v>7575.9639119999993</c:v>
                </c:pt>
                <c:pt idx="108">
                  <c:v>7237.0224000000044</c:v>
                </c:pt>
                <c:pt idx="109">
                  <c:v>5253.0000000000009</c:v>
                </c:pt>
                <c:pt idx="110">
                  <c:v>7130</c:v>
                </c:pt>
              </c:numCache>
            </c:numRef>
          </c:val>
          <c:smooth val="0"/>
        </c:ser>
        <c:dLbls>
          <c:showLegendKey val="0"/>
          <c:showVal val="0"/>
          <c:showCatName val="0"/>
          <c:showSerName val="0"/>
          <c:showPercent val="0"/>
          <c:showBubbleSize val="0"/>
        </c:dLbls>
        <c:marker val="1"/>
        <c:smooth val="0"/>
        <c:axId val="74394240"/>
        <c:axId val="89187072"/>
      </c:lineChart>
      <c:catAx>
        <c:axId val="74394240"/>
        <c:scaling>
          <c:orientation val="minMax"/>
        </c:scaling>
        <c:delete val="0"/>
        <c:axPos val="b"/>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n-lt"/>
                <a:ea typeface="Arial"/>
                <a:cs typeface="Arial"/>
              </a:defRPr>
            </a:pPr>
            <a:endParaRPr lang="en-US"/>
          </a:p>
        </c:txPr>
        <c:crossAx val="89187072"/>
        <c:crosses val="autoZero"/>
        <c:auto val="1"/>
        <c:lblAlgn val="ctr"/>
        <c:lblOffset val="100"/>
        <c:tickLblSkip val="10"/>
        <c:tickMarkSkip val="5"/>
        <c:noMultiLvlLbl val="0"/>
      </c:catAx>
      <c:valAx>
        <c:axId val="89187072"/>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n-lt"/>
                <a:ea typeface="Arial"/>
                <a:cs typeface="Arial"/>
              </a:defRPr>
            </a:pPr>
            <a:endParaRPr lang="en-US"/>
          </a:p>
        </c:txPr>
        <c:crossAx val="74394240"/>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11230056917056"/>
          <c:y val="2.7720220722025412E-2"/>
          <c:w val="0.7762187029992037"/>
          <c:h val="0.80534815356528333"/>
        </c:manualLayout>
      </c:layout>
      <c:lineChart>
        <c:grouping val="standard"/>
        <c:varyColors val="0"/>
        <c:ser>
          <c:idx val="0"/>
          <c:order val="0"/>
          <c:tx>
            <c:strRef>
              <c:f>Sheet1!$B$1</c:f>
              <c:strCache>
                <c:ptCount val="1"/>
                <c:pt idx="0">
                  <c:v>Zinc</c:v>
                </c:pt>
              </c:strCache>
            </c:strRef>
          </c:tx>
          <c:spPr>
            <a:ln>
              <a:solidFill>
                <a:schemeClr val="accent6"/>
              </a:solidFill>
            </a:ln>
          </c:spPr>
          <c:marker>
            <c:symbol val="none"/>
          </c:marker>
          <c:cat>
            <c:numRef>
              <c:f>Sheet1!$A$2:$A$27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Sheet1!$B$2:$B$27</c:f>
              <c:numCache>
                <c:formatCode>General</c:formatCode>
                <c:ptCount val="26"/>
                <c:pt idx="0">
                  <c:v>100</c:v>
                </c:pt>
                <c:pt idx="1">
                  <c:v>106.47503047529278</c:v>
                </c:pt>
                <c:pt idx="2">
                  <c:v>108.69684590967357</c:v>
                </c:pt>
                <c:pt idx="3">
                  <c:v>109.04530009925813</c:v>
                </c:pt>
                <c:pt idx="4">
                  <c:v>112.13874357036065</c:v>
                </c:pt>
                <c:pt idx="5">
                  <c:v>111.64091992371755</c:v>
                </c:pt>
                <c:pt idx="6">
                  <c:v>108.65331999245032</c:v>
                </c:pt>
                <c:pt idx="7">
                  <c:v>103.63291769211668</c:v>
                </c:pt>
                <c:pt idx="8">
                  <c:v>101.67447663642449</c:v>
                </c:pt>
                <c:pt idx="9">
                  <c:v>100.39230924713411</c:v>
                </c:pt>
                <c:pt idx="10">
                  <c:v>96.824153580407767</c:v>
                </c:pt>
                <c:pt idx="11">
                  <c:v>95.032197168963719</c:v>
                </c:pt>
                <c:pt idx="12">
                  <c:v>91.749280237825957</c:v>
                </c:pt>
                <c:pt idx="13">
                  <c:v>91.547041757930728</c:v>
                </c:pt>
                <c:pt idx="14">
                  <c:v>89.104585336002387</c:v>
                </c:pt>
                <c:pt idx="15">
                  <c:v>86.132108586611707</c:v>
                </c:pt>
                <c:pt idx="16">
                  <c:v>84.90234618148294</c:v>
                </c:pt>
                <c:pt idx="17">
                  <c:v>84.767068471562595</c:v>
                </c:pt>
                <c:pt idx="18">
                  <c:v>84.094279157269852</c:v>
                </c:pt>
                <c:pt idx="19">
                  <c:v>87.176246565359378</c:v>
                </c:pt>
                <c:pt idx="20">
                  <c:v>85.789333371313205</c:v>
                </c:pt>
                <c:pt idx="21">
                  <c:v>84.521603633430828</c:v>
                </c:pt>
                <c:pt idx="22">
                  <c:v>85.103706195011767</c:v>
                </c:pt>
                <c:pt idx="23">
                  <c:v>85.983411137908789</c:v>
                </c:pt>
                <c:pt idx="24">
                  <c:v>83.246730862564547</c:v>
                </c:pt>
                <c:pt idx="25">
                  <c:v>82.696128602584594</c:v>
                </c:pt>
              </c:numCache>
            </c:numRef>
          </c:val>
          <c:smooth val="0"/>
        </c:ser>
        <c:ser>
          <c:idx val="1"/>
          <c:order val="1"/>
          <c:tx>
            <c:strRef>
              <c:f>Sheet1!$C$1</c:f>
              <c:strCache>
                <c:ptCount val="1"/>
                <c:pt idx="0">
                  <c:v>Copper</c:v>
                </c:pt>
              </c:strCache>
            </c:strRef>
          </c:tx>
          <c:marker>
            <c:symbol val="none"/>
          </c:marker>
          <c:cat>
            <c:numRef>
              <c:f>Sheet1!$A$2:$A$27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Sheet1!$C$2:$C$27</c:f>
              <c:numCache>
                <c:formatCode>General</c:formatCode>
                <c:ptCount val="26"/>
                <c:pt idx="0">
                  <c:v>100</c:v>
                </c:pt>
                <c:pt idx="1">
                  <c:v>84.523445298772685</c:v>
                </c:pt>
                <c:pt idx="2">
                  <c:v>81.395023768763693</c:v>
                </c:pt>
                <c:pt idx="3">
                  <c:v>79.831158547906085</c:v>
                </c:pt>
                <c:pt idx="4">
                  <c:v>79.364062907110991</c:v>
                </c:pt>
                <c:pt idx="5">
                  <c:v>76.987605848527721</c:v>
                </c:pt>
                <c:pt idx="6">
                  <c:v>77.181677883859209</c:v>
                </c:pt>
                <c:pt idx="7">
                  <c:v>74.939302883728018</c:v>
                </c:pt>
                <c:pt idx="8">
                  <c:v>71.243566970930559</c:v>
                </c:pt>
                <c:pt idx="9">
                  <c:v>69.978406498530319</c:v>
                </c:pt>
                <c:pt idx="10">
                  <c:v>72.08425073878098</c:v>
                </c:pt>
                <c:pt idx="11">
                  <c:v>71.53699020020143</c:v>
                </c:pt>
                <c:pt idx="12">
                  <c:v>71.917024949458579</c:v>
                </c:pt>
                <c:pt idx="13">
                  <c:v>70.756247031349417</c:v>
                </c:pt>
                <c:pt idx="14">
                  <c:v>69.661533187713403</c:v>
                </c:pt>
                <c:pt idx="15">
                  <c:v>68.131449909925166</c:v>
                </c:pt>
                <c:pt idx="16">
                  <c:v>66.362647263947764</c:v>
                </c:pt>
                <c:pt idx="17">
                  <c:v>65.717858143308291</c:v>
                </c:pt>
                <c:pt idx="18">
                  <c:v>64.500031109617808</c:v>
                </c:pt>
                <c:pt idx="19">
                  <c:v>63.662248934486804</c:v>
                </c:pt>
                <c:pt idx="20">
                  <c:v>65.654617020825441</c:v>
                </c:pt>
                <c:pt idx="21">
                  <c:v>63.560761808580423</c:v>
                </c:pt>
                <c:pt idx="22">
                  <c:v>63.764712923960708</c:v>
                </c:pt>
                <c:pt idx="23">
                  <c:v>62.196184690300228</c:v>
                </c:pt>
                <c:pt idx="24">
                  <c:v>61.780929491004294</c:v>
                </c:pt>
                <c:pt idx="25">
                  <c:v>61.153663719676445</c:v>
                </c:pt>
              </c:numCache>
            </c:numRef>
          </c:val>
          <c:smooth val="0"/>
        </c:ser>
        <c:ser>
          <c:idx val="2"/>
          <c:order val="2"/>
          <c:tx>
            <c:strRef>
              <c:f>Sheet1!$D$1</c:f>
              <c:strCache>
                <c:ptCount val="1"/>
                <c:pt idx="0">
                  <c:v>Nickel</c:v>
                </c:pt>
              </c:strCache>
            </c:strRef>
          </c:tx>
          <c:spPr>
            <a:ln>
              <a:solidFill>
                <a:schemeClr val="accent3"/>
              </a:solidFill>
            </a:ln>
          </c:spPr>
          <c:marker>
            <c:symbol val="none"/>
          </c:marker>
          <c:cat>
            <c:numRef>
              <c:f>Sheet1!$A$2:$A$27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Sheet1!$D$2:$D$27</c:f>
              <c:numCache>
                <c:formatCode>General</c:formatCode>
                <c:ptCount val="26"/>
                <c:pt idx="0">
                  <c:v>100</c:v>
                </c:pt>
                <c:pt idx="1">
                  <c:v>95.780905646806104</c:v>
                </c:pt>
                <c:pt idx="2">
                  <c:v>93.947577868465146</c:v>
                </c:pt>
                <c:pt idx="3">
                  <c:v>92.515188402966842</c:v>
                </c:pt>
                <c:pt idx="4">
                  <c:v>90.563582354280541</c:v>
                </c:pt>
                <c:pt idx="5">
                  <c:v>87.928678215600954</c:v>
                </c:pt>
                <c:pt idx="6">
                  <c:v>88.006760660353706</c:v>
                </c:pt>
                <c:pt idx="7">
                  <c:v>83.914693905141121</c:v>
                </c:pt>
                <c:pt idx="8">
                  <c:v>80.328684970653072</c:v>
                </c:pt>
                <c:pt idx="9">
                  <c:v>71.786345460697717</c:v>
                </c:pt>
                <c:pt idx="10">
                  <c:v>67.073780781771049</c:v>
                </c:pt>
                <c:pt idx="11">
                  <c:v>67.521057091802845</c:v>
                </c:pt>
                <c:pt idx="12">
                  <c:v>65.011461008248574</c:v>
                </c:pt>
                <c:pt idx="13">
                  <c:v>61.135998848128565</c:v>
                </c:pt>
                <c:pt idx="14">
                  <c:v>61.662614840662634</c:v>
                </c:pt>
                <c:pt idx="15">
                  <c:v>60.503406295835546</c:v>
                </c:pt>
                <c:pt idx="16">
                  <c:v>58.076061572716526</c:v>
                </c:pt>
                <c:pt idx="17">
                  <c:v>56.952116128501864</c:v>
                </c:pt>
                <c:pt idx="18">
                  <c:v>56.469856755508495</c:v>
                </c:pt>
                <c:pt idx="19">
                  <c:v>54.562187505987346</c:v>
                </c:pt>
                <c:pt idx="20">
                  <c:v>56.513226690166455</c:v>
                </c:pt>
                <c:pt idx="21">
                  <c:v>55.110092277204828</c:v>
                </c:pt>
                <c:pt idx="22">
                  <c:v>54.617500677044958</c:v>
                </c:pt>
                <c:pt idx="23">
                  <c:v>53.386297507844681</c:v>
                </c:pt>
                <c:pt idx="24">
                  <c:v>51.252481701721194</c:v>
                </c:pt>
                <c:pt idx="25">
                  <c:v>53.035592881652235</c:v>
                </c:pt>
              </c:numCache>
            </c:numRef>
          </c:val>
          <c:smooth val="0"/>
        </c:ser>
        <c:dLbls>
          <c:showLegendKey val="0"/>
          <c:showVal val="0"/>
          <c:showCatName val="0"/>
          <c:showSerName val="0"/>
          <c:showPercent val="0"/>
          <c:showBubbleSize val="0"/>
        </c:dLbls>
        <c:marker val="1"/>
        <c:smooth val="0"/>
        <c:axId val="34339840"/>
        <c:axId val="33592064"/>
      </c:lineChart>
      <c:catAx>
        <c:axId val="34339840"/>
        <c:scaling>
          <c:orientation val="minMax"/>
        </c:scaling>
        <c:delete val="0"/>
        <c:axPos val="b"/>
        <c:numFmt formatCode="General" sourceLinked="1"/>
        <c:majorTickMark val="none"/>
        <c:minorTickMark val="none"/>
        <c:tickLblPos val="nextTo"/>
        <c:spPr>
          <a:ln w="22225">
            <a:solidFill>
              <a:schemeClr val="tx1">
                <a:lumMod val="50000"/>
                <a:lumOff val="50000"/>
              </a:schemeClr>
            </a:solidFill>
          </a:ln>
        </c:spPr>
        <c:crossAx val="33592064"/>
        <c:crosses val="autoZero"/>
        <c:auto val="1"/>
        <c:lblAlgn val="ctr"/>
        <c:lblOffset val="100"/>
        <c:noMultiLvlLbl val="0"/>
      </c:catAx>
      <c:valAx>
        <c:axId val="33592064"/>
        <c:scaling>
          <c:orientation val="minMax"/>
          <c:min val="40"/>
        </c:scaling>
        <c:delete val="0"/>
        <c:axPos val="l"/>
        <c:numFmt formatCode="General" sourceLinked="1"/>
        <c:majorTickMark val="none"/>
        <c:minorTickMark val="none"/>
        <c:tickLblPos val="nextTo"/>
        <c:spPr>
          <a:ln>
            <a:noFill/>
          </a:ln>
        </c:spPr>
        <c:crossAx val="34339840"/>
        <c:crosses val="autoZero"/>
        <c:crossBetween val="midCat"/>
      </c:valAx>
    </c:plotArea>
    <c:legend>
      <c:legendPos val="b"/>
      <c:layout>
        <c:manualLayout>
          <c:xMode val="edge"/>
          <c:yMode val="edge"/>
          <c:x val="0.14218620425255832"/>
          <c:y val="0.94118913969348694"/>
          <c:w val="0.72185862160488456"/>
          <c:h val="5.6452877699884621E-2"/>
        </c:manualLayout>
      </c:layout>
      <c:overlay val="0"/>
    </c:legend>
    <c:plotVisOnly val="1"/>
    <c:dispBlanksAs val="gap"/>
    <c:showDLblsOverMax val="0"/>
  </c:chart>
  <c:txPr>
    <a:bodyPr/>
    <a:lstStyle/>
    <a:p>
      <a:pPr>
        <a:defRPr sz="1200">
          <a:latin typeface="Avenir LT Com 45 Book"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36774056308557"/>
          <c:y val="0.1332716634424147"/>
          <c:w val="0.83190981445336476"/>
          <c:h val="0.73164312394709741"/>
        </c:manualLayout>
      </c:layout>
      <c:lineChart>
        <c:grouping val="standard"/>
        <c:varyColors val="0"/>
        <c:ser>
          <c:idx val="0"/>
          <c:order val="0"/>
          <c:tx>
            <c:strRef>
              <c:f>Sheet1!$B$1</c:f>
              <c:strCache>
                <c:ptCount val="1"/>
                <c:pt idx="0">
                  <c:v>Contained Iron</c:v>
                </c:pt>
              </c:strCache>
            </c:strRef>
          </c:tx>
          <c:marker>
            <c:symbol val="none"/>
          </c:marker>
          <c:cat>
            <c:numRef>
              <c:f>Sheet1!$A$2:$A$108</c:f>
              <c:numCache>
                <c:formatCode>mmm\-yy</c:formatCode>
                <c:ptCount val="107"/>
                <c:pt idx="0">
                  <c:v>37712</c:v>
                </c:pt>
                <c:pt idx="1">
                  <c:v>37742</c:v>
                </c:pt>
                <c:pt idx="2">
                  <c:v>37773</c:v>
                </c:pt>
                <c:pt idx="3">
                  <c:v>37803</c:v>
                </c:pt>
                <c:pt idx="4">
                  <c:v>37834</c:v>
                </c:pt>
                <c:pt idx="5">
                  <c:v>37865</c:v>
                </c:pt>
                <c:pt idx="6">
                  <c:v>37895</c:v>
                </c:pt>
                <c:pt idx="7">
                  <c:v>37926</c:v>
                </c:pt>
                <c:pt idx="8">
                  <c:v>37956</c:v>
                </c:pt>
                <c:pt idx="9">
                  <c:v>37987</c:v>
                </c:pt>
                <c:pt idx="10">
                  <c:v>38018</c:v>
                </c:pt>
                <c:pt idx="11">
                  <c:v>38047</c:v>
                </c:pt>
                <c:pt idx="12">
                  <c:v>38078</c:v>
                </c:pt>
                <c:pt idx="13">
                  <c:v>38108</c:v>
                </c:pt>
                <c:pt idx="14">
                  <c:v>38139</c:v>
                </c:pt>
                <c:pt idx="15">
                  <c:v>38169</c:v>
                </c:pt>
                <c:pt idx="16">
                  <c:v>38200</c:v>
                </c:pt>
                <c:pt idx="17">
                  <c:v>38231</c:v>
                </c:pt>
                <c:pt idx="18">
                  <c:v>38261</c:v>
                </c:pt>
                <c:pt idx="19">
                  <c:v>38292</c:v>
                </c:pt>
                <c:pt idx="20">
                  <c:v>38322</c:v>
                </c:pt>
                <c:pt idx="21">
                  <c:v>38353</c:v>
                </c:pt>
                <c:pt idx="22">
                  <c:v>38384</c:v>
                </c:pt>
                <c:pt idx="23">
                  <c:v>38412</c:v>
                </c:pt>
                <c:pt idx="24">
                  <c:v>38443</c:v>
                </c:pt>
                <c:pt idx="25">
                  <c:v>38473</c:v>
                </c:pt>
                <c:pt idx="26">
                  <c:v>38504</c:v>
                </c:pt>
                <c:pt idx="27">
                  <c:v>38534</c:v>
                </c:pt>
                <c:pt idx="28">
                  <c:v>38565</c:v>
                </c:pt>
                <c:pt idx="29">
                  <c:v>38596</c:v>
                </c:pt>
                <c:pt idx="30">
                  <c:v>38626</c:v>
                </c:pt>
                <c:pt idx="31">
                  <c:v>38657</c:v>
                </c:pt>
                <c:pt idx="32">
                  <c:v>38687</c:v>
                </c:pt>
                <c:pt idx="33">
                  <c:v>38718</c:v>
                </c:pt>
                <c:pt idx="34">
                  <c:v>38749</c:v>
                </c:pt>
                <c:pt idx="35">
                  <c:v>38777</c:v>
                </c:pt>
                <c:pt idx="36">
                  <c:v>38808</c:v>
                </c:pt>
                <c:pt idx="37">
                  <c:v>38838</c:v>
                </c:pt>
                <c:pt idx="38">
                  <c:v>38869</c:v>
                </c:pt>
                <c:pt idx="39">
                  <c:v>38899</c:v>
                </c:pt>
                <c:pt idx="40">
                  <c:v>38930</c:v>
                </c:pt>
                <c:pt idx="41">
                  <c:v>38961</c:v>
                </c:pt>
                <c:pt idx="42">
                  <c:v>38991</c:v>
                </c:pt>
                <c:pt idx="43">
                  <c:v>39022</c:v>
                </c:pt>
                <c:pt idx="44">
                  <c:v>39052</c:v>
                </c:pt>
                <c:pt idx="45">
                  <c:v>39083</c:v>
                </c:pt>
                <c:pt idx="46">
                  <c:v>39114</c:v>
                </c:pt>
                <c:pt idx="47">
                  <c:v>39142</c:v>
                </c:pt>
                <c:pt idx="48">
                  <c:v>39173</c:v>
                </c:pt>
                <c:pt idx="49">
                  <c:v>39203</c:v>
                </c:pt>
                <c:pt idx="50">
                  <c:v>39234</c:v>
                </c:pt>
                <c:pt idx="51">
                  <c:v>39264</c:v>
                </c:pt>
                <c:pt idx="52">
                  <c:v>39295</c:v>
                </c:pt>
                <c:pt idx="53">
                  <c:v>39326</c:v>
                </c:pt>
                <c:pt idx="54">
                  <c:v>39356</c:v>
                </c:pt>
                <c:pt idx="55">
                  <c:v>39387</c:v>
                </c:pt>
                <c:pt idx="56">
                  <c:v>39417</c:v>
                </c:pt>
                <c:pt idx="57">
                  <c:v>39448</c:v>
                </c:pt>
                <c:pt idx="58">
                  <c:v>39479</c:v>
                </c:pt>
                <c:pt idx="59">
                  <c:v>39508</c:v>
                </c:pt>
                <c:pt idx="60">
                  <c:v>39539</c:v>
                </c:pt>
                <c:pt idx="61">
                  <c:v>39569</c:v>
                </c:pt>
                <c:pt idx="62">
                  <c:v>39600</c:v>
                </c:pt>
                <c:pt idx="63">
                  <c:v>39630</c:v>
                </c:pt>
                <c:pt idx="64">
                  <c:v>39661</c:v>
                </c:pt>
                <c:pt idx="65">
                  <c:v>39692</c:v>
                </c:pt>
                <c:pt idx="66">
                  <c:v>39722</c:v>
                </c:pt>
                <c:pt idx="67">
                  <c:v>39753</c:v>
                </c:pt>
                <c:pt idx="68">
                  <c:v>39783</c:v>
                </c:pt>
                <c:pt idx="69">
                  <c:v>39814</c:v>
                </c:pt>
                <c:pt idx="70">
                  <c:v>39845</c:v>
                </c:pt>
                <c:pt idx="71">
                  <c:v>39873</c:v>
                </c:pt>
                <c:pt idx="72">
                  <c:v>39904</c:v>
                </c:pt>
                <c:pt idx="73">
                  <c:v>39934</c:v>
                </c:pt>
                <c:pt idx="74">
                  <c:v>39965</c:v>
                </c:pt>
                <c:pt idx="75">
                  <c:v>39995</c:v>
                </c:pt>
                <c:pt idx="76">
                  <c:v>40026</c:v>
                </c:pt>
                <c:pt idx="77">
                  <c:v>40057</c:v>
                </c:pt>
                <c:pt idx="78">
                  <c:v>40087</c:v>
                </c:pt>
                <c:pt idx="79">
                  <c:v>40118</c:v>
                </c:pt>
                <c:pt idx="80">
                  <c:v>40148</c:v>
                </c:pt>
                <c:pt idx="81">
                  <c:v>40179</c:v>
                </c:pt>
                <c:pt idx="82">
                  <c:v>40210</c:v>
                </c:pt>
                <c:pt idx="83">
                  <c:v>40238</c:v>
                </c:pt>
                <c:pt idx="84">
                  <c:v>40269</c:v>
                </c:pt>
                <c:pt idx="85">
                  <c:v>40299</c:v>
                </c:pt>
                <c:pt idx="86">
                  <c:v>40330</c:v>
                </c:pt>
                <c:pt idx="87">
                  <c:v>40360</c:v>
                </c:pt>
                <c:pt idx="88">
                  <c:v>40391</c:v>
                </c:pt>
                <c:pt idx="89">
                  <c:v>40422</c:v>
                </c:pt>
                <c:pt idx="90">
                  <c:v>40452</c:v>
                </c:pt>
                <c:pt idx="91">
                  <c:v>40483</c:v>
                </c:pt>
                <c:pt idx="92">
                  <c:v>40513</c:v>
                </c:pt>
                <c:pt idx="93">
                  <c:v>40544</c:v>
                </c:pt>
                <c:pt idx="94">
                  <c:v>40575</c:v>
                </c:pt>
                <c:pt idx="95">
                  <c:v>40603</c:v>
                </c:pt>
                <c:pt idx="96">
                  <c:v>40634</c:v>
                </c:pt>
                <c:pt idx="97">
                  <c:v>40664</c:v>
                </c:pt>
                <c:pt idx="98">
                  <c:v>40695</c:v>
                </c:pt>
                <c:pt idx="99">
                  <c:v>40725</c:v>
                </c:pt>
                <c:pt idx="100">
                  <c:v>40756</c:v>
                </c:pt>
                <c:pt idx="101">
                  <c:v>40787</c:v>
                </c:pt>
                <c:pt idx="102">
                  <c:v>40817</c:v>
                </c:pt>
                <c:pt idx="103">
                  <c:v>40848</c:v>
                </c:pt>
                <c:pt idx="104">
                  <c:v>40878</c:v>
                </c:pt>
                <c:pt idx="105">
                  <c:v>40909</c:v>
                </c:pt>
                <c:pt idx="106">
                  <c:v>40940</c:v>
                </c:pt>
              </c:numCache>
            </c:numRef>
          </c:cat>
          <c:val>
            <c:numRef>
              <c:f>Sheet1!$B$2:$B$108</c:f>
              <c:numCache>
                <c:formatCode>0</c:formatCode>
                <c:ptCount val="107"/>
                <c:pt idx="0">
                  <c:v>135.54200654026604</c:v>
                </c:pt>
                <c:pt idx="1">
                  <c:v>134.88102081485289</c:v>
                </c:pt>
                <c:pt idx="2">
                  <c:v>164.03995031497598</c:v>
                </c:pt>
                <c:pt idx="3">
                  <c:v>135.00182162716422</c:v>
                </c:pt>
                <c:pt idx="4">
                  <c:v>151.46807691982877</c:v>
                </c:pt>
                <c:pt idx="5">
                  <c:v>155.7923919085176</c:v>
                </c:pt>
                <c:pt idx="6">
                  <c:v>169.9729352440084</c:v>
                </c:pt>
                <c:pt idx="7">
                  <c:v>193.88744713866967</c:v>
                </c:pt>
                <c:pt idx="8">
                  <c:v>165.00755310920567</c:v>
                </c:pt>
                <c:pt idx="9">
                  <c:v>126.18571116254255</c:v>
                </c:pt>
                <c:pt idx="10">
                  <c:v>150.14012554315053</c:v>
                </c:pt>
                <c:pt idx="11">
                  <c:v>166.5744190765281</c:v>
                </c:pt>
                <c:pt idx="12">
                  <c:v>164.97476141016216</c:v>
                </c:pt>
                <c:pt idx="13">
                  <c:v>164.22808037442164</c:v>
                </c:pt>
                <c:pt idx="14">
                  <c:v>190.40224249447294</c:v>
                </c:pt>
                <c:pt idx="15">
                  <c:v>160.22248077126511</c:v>
                </c:pt>
                <c:pt idx="16">
                  <c:v>170.67987441914065</c:v>
                </c:pt>
                <c:pt idx="17">
                  <c:v>184.96642599604198</c:v>
                </c:pt>
                <c:pt idx="18">
                  <c:v>188.70985815147168</c:v>
                </c:pt>
                <c:pt idx="19">
                  <c:v>234.32383984750385</c:v>
                </c:pt>
                <c:pt idx="20">
                  <c:v>198.65673663663546</c:v>
                </c:pt>
                <c:pt idx="21">
                  <c:v>151.57792243388303</c:v>
                </c:pt>
                <c:pt idx="22">
                  <c:v>161.56675836866501</c:v>
                </c:pt>
                <c:pt idx="23">
                  <c:v>211.64518161097308</c:v>
                </c:pt>
                <c:pt idx="24">
                  <c:v>233.05213484980021</c:v>
                </c:pt>
                <c:pt idx="25">
                  <c:v>226.59716244715125</c:v>
                </c:pt>
                <c:pt idx="26">
                  <c:v>256.96704306988835</c:v>
                </c:pt>
                <c:pt idx="27">
                  <c:v>232.21765676257783</c:v>
                </c:pt>
                <c:pt idx="28">
                  <c:v>262.40559589304701</c:v>
                </c:pt>
                <c:pt idx="29">
                  <c:v>246.15615428193595</c:v>
                </c:pt>
                <c:pt idx="30">
                  <c:v>261.14579550939351</c:v>
                </c:pt>
                <c:pt idx="31">
                  <c:v>273.99966355999811</c:v>
                </c:pt>
                <c:pt idx="32">
                  <c:v>287.15811388501351</c:v>
                </c:pt>
                <c:pt idx="33">
                  <c:v>163.80108381125422</c:v>
                </c:pt>
                <c:pt idx="34">
                  <c:v>207.99883463098641</c:v>
                </c:pt>
                <c:pt idx="35">
                  <c:v>285.00356614406712</c:v>
                </c:pt>
                <c:pt idx="36">
                  <c:v>257.82655837151907</c:v>
                </c:pt>
                <c:pt idx="37">
                  <c:v>281.18233778751369</c:v>
                </c:pt>
                <c:pt idx="38">
                  <c:v>339.73927013120289</c:v>
                </c:pt>
                <c:pt idx="39">
                  <c:v>299.25936923874633</c:v>
                </c:pt>
                <c:pt idx="40">
                  <c:v>314.26967834004574</c:v>
                </c:pt>
                <c:pt idx="41">
                  <c:v>314.31634299327123</c:v>
                </c:pt>
                <c:pt idx="42">
                  <c:v>312.38771821920079</c:v>
                </c:pt>
                <c:pt idx="43">
                  <c:v>340.96005812349381</c:v>
                </c:pt>
                <c:pt idx="44">
                  <c:v>337.20886579987638</c:v>
                </c:pt>
                <c:pt idx="45">
                  <c:v>227.09155854011513</c:v>
                </c:pt>
                <c:pt idx="46">
                  <c:v>252.52431276704698</c:v>
                </c:pt>
                <c:pt idx="47">
                  <c:v>297.44504394960211</c:v>
                </c:pt>
                <c:pt idx="48">
                  <c:v>298.49292038248643</c:v>
                </c:pt>
                <c:pt idx="49">
                  <c:v>319.65433837995931</c:v>
                </c:pt>
                <c:pt idx="50">
                  <c:v>367.81933949137408</c:v>
                </c:pt>
                <c:pt idx="51">
                  <c:v>315.73718952745566</c:v>
                </c:pt>
                <c:pt idx="52">
                  <c:v>323.31128206432567</c:v>
                </c:pt>
                <c:pt idx="53">
                  <c:v>331.37472762226258</c:v>
                </c:pt>
                <c:pt idx="54">
                  <c:v>313.48118347080663</c:v>
                </c:pt>
                <c:pt idx="55">
                  <c:v>345.47306635534198</c:v>
                </c:pt>
                <c:pt idx="56">
                  <c:v>354.20968290185021</c:v>
                </c:pt>
                <c:pt idx="57">
                  <c:v>246.0471722812614</c:v>
                </c:pt>
                <c:pt idx="58">
                  <c:v>287.80292330996417</c:v>
                </c:pt>
                <c:pt idx="59">
                  <c:v>331.12610517539565</c:v>
                </c:pt>
                <c:pt idx="60">
                  <c:v>347.72626866763051</c:v>
                </c:pt>
                <c:pt idx="61">
                  <c:v>367.39616946302368</c:v>
                </c:pt>
                <c:pt idx="62">
                  <c:v>402.11631805979192</c:v>
                </c:pt>
                <c:pt idx="63">
                  <c:v>299.74718297868003</c:v>
                </c:pt>
                <c:pt idx="64">
                  <c:v>290.21961435030028</c:v>
                </c:pt>
                <c:pt idx="65">
                  <c:v>306.88731142042064</c:v>
                </c:pt>
                <c:pt idx="66">
                  <c:v>302.45852317174638</c:v>
                </c:pt>
                <c:pt idx="67">
                  <c:v>323.88340874886683</c:v>
                </c:pt>
                <c:pt idx="68">
                  <c:v>259.23246659740607</c:v>
                </c:pt>
                <c:pt idx="69">
                  <c:v>199.91576503295525</c:v>
                </c:pt>
                <c:pt idx="70">
                  <c:v>272.13789607947905</c:v>
                </c:pt>
                <c:pt idx="71">
                  <c:v>257.07525617479877</c:v>
                </c:pt>
                <c:pt idx="72">
                  <c:v>254.54122081861334</c:v>
                </c:pt>
                <c:pt idx="73">
                  <c:v>258.87217835324179</c:v>
                </c:pt>
                <c:pt idx="74">
                  <c:v>331.45806893533631</c:v>
                </c:pt>
                <c:pt idx="75">
                  <c:v>288.43670322733794</c:v>
                </c:pt>
                <c:pt idx="76">
                  <c:v>281.1875422117887</c:v>
                </c:pt>
                <c:pt idx="77">
                  <c:v>315.79347801849104</c:v>
                </c:pt>
                <c:pt idx="78">
                  <c:v>297.60790471490407</c:v>
                </c:pt>
                <c:pt idx="79">
                  <c:v>316.19514785528878</c:v>
                </c:pt>
                <c:pt idx="80">
                  <c:v>307.09691930303825</c:v>
                </c:pt>
                <c:pt idx="81">
                  <c:v>213.12043707903436</c:v>
                </c:pt>
                <c:pt idx="82">
                  <c:v>227.21467670367358</c:v>
                </c:pt>
                <c:pt idx="83">
                  <c:v>268.11608393220268</c:v>
                </c:pt>
                <c:pt idx="84">
                  <c:v>312.53722789853634</c:v>
                </c:pt>
                <c:pt idx="85">
                  <c:v>317.3026210125654</c:v>
                </c:pt>
                <c:pt idx="86">
                  <c:v>372.08696998733365</c:v>
                </c:pt>
                <c:pt idx="87">
                  <c:v>349.13018683769394</c:v>
                </c:pt>
                <c:pt idx="88">
                  <c:v>356.11333074087639</c:v>
                </c:pt>
                <c:pt idx="89">
                  <c:v>344.9956127461744</c:v>
                </c:pt>
                <c:pt idx="90">
                  <c:v>338.06275255108943</c:v>
                </c:pt>
                <c:pt idx="91">
                  <c:v>347.32953659178435</c:v>
                </c:pt>
                <c:pt idx="92">
                  <c:v>343.61634298029327</c:v>
                </c:pt>
                <c:pt idx="93">
                  <c:v>256.02067273136851</c:v>
                </c:pt>
                <c:pt idx="94">
                  <c:v>277.27993054487695</c:v>
                </c:pt>
                <c:pt idx="95">
                  <c:v>323.59464140536272</c:v>
                </c:pt>
                <c:pt idx="96">
                  <c:v>348.17679377296326</c:v>
                </c:pt>
                <c:pt idx="97">
                  <c:v>354.53887528813408</c:v>
                </c:pt>
                <c:pt idx="98">
                  <c:v>443.84059890786426</c:v>
                </c:pt>
                <c:pt idx="99">
                  <c:v>405.09626848205744</c:v>
                </c:pt>
                <c:pt idx="100">
                  <c:v>438.62073245893077</c:v>
                </c:pt>
                <c:pt idx="101">
                  <c:v>449.43781470794403</c:v>
                </c:pt>
                <c:pt idx="102">
                  <c:v>444.75380156968697</c:v>
                </c:pt>
                <c:pt idx="103">
                  <c:v>431.3956665822472</c:v>
                </c:pt>
                <c:pt idx="104">
                  <c:v>385.65268343133215</c:v>
                </c:pt>
                <c:pt idx="105">
                  <c:v>226.32583157600561</c:v>
                </c:pt>
                <c:pt idx="106">
                  <c:v>271.89287265097943</c:v>
                </c:pt>
              </c:numCache>
            </c:numRef>
          </c:val>
          <c:smooth val="0"/>
        </c:ser>
        <c:dLbls>
          <c:showLegendKey val="0"/>
          <c:showVal val="0"/>
          <c:showCatName val="0"/>
          <c:showSerName val="0"/>
          <c:showPercent val="0"/>
          <c:showBubbleSize val="0"/>
        </c:dLbls>
        <c:marker val="1"/>
        <c:smooth val="0"/>
        <c:axId val="33505664"/>
        <c:axId val="33503872"/>
      </c:lineChart>
      <c:lineChart>
        <c:grouping val="standard"/>
        <c:varyColors val="0"/>
        <c:ser>
          <c:idx val="1"/>
          <c:order val="1"/>
          <c:tx>
            <c:strRef>
              <c:f>Sheet1!$C$1</c:f>
              <c:strCache>
                <c:ptCount val="1"/>
                <c:pt idx="0">
                  <c:v>Annualised Chinese domestic Iron Ore ROM production</c:v>
                </c:pt>
              </c:strCache>
            </c:strRef>
          </c:tx>
          <c:spPr>
            <a:ln>
              <a:solidFill>
                <a:srgbClr val="AEA400"/>
              </a:solidFill>
            </a:ln>
          </c:spPr>
          <c:marker>
            <c:symbol val="none"/>
          </c:marker>
          <c:cat>
            <c:numRef>
              <c:f>Sheet1!$A$2:$A$108</c:f>
              <c:numCache>
                <c:formatCode>mmm\-yy</c:formatCode>
                <c:ptCount val="107"/>
                <c:pt idx="0">
                  <c:v>37712</c:v>
                </c:pt>
                <c:pt idx="1">
                  <c:v>37742</c:v>
                </c:pt>
                <c:pt idx="2">
                  <c:v>37773</c:v>
                </c:pt>
                <c:pt idx="3">
                  <c:v>37803</c:v>
                </c:pt>
                <c:pt idx="4">
                  <c:v>37834</c:v>
                </c:pt>
                <c:pt idx="5">
                  <c:v>37865</c:v>
                </c:pt>
                <c:pt idx="6">
                  <c:v>37895</c:v>
                </c:pt>
                <c:pt idx="7">
                  <c:v>37926</c:v>
                </c:pt>
                <c:pt idx="8">
                  <c:v>37956</c:v>
                </c:pt>
                <c:pt idx="9">
                  <c:v>37987</c:v>
                </c:pt>
                <c:pt idx="10">
                  <c:v>38018</c:v>
                </c:pt>
                <c:pt idx="11">
                  <c:v>38047</c:v>
                </c:pt>
                <c:pt idx="12">
                  <c:v>38078</c:v>
                </c:pt>
                <c:pt idx="13">
                  <c:v>38108</c:v>
                </c:pt>
                <c:pt idx="14">
                  <c:v>38139</c:v>
                </c:pt>
                <c:pt idx="15">
                  <c:v>38169</c:v>
                </c:pt>
                <c:pt idx="16">
                  <c:v>38200</c:v>
                </c:pt>
                <c:pt idx="17">
                  <c:v>38231</c:v>
                </c:pt>
                <c:pt idx="18">
                  <c:v>38261</c:v>
                </c:pt>
                <c:pt idx="19">
                  <c:v>38292</c:v>
                </c:pt>
                <c:pt idx="20">
                  <c:v>38322</c:v>
                </c:pt>
                <c:pt idx="21">
                  <c:v>38353</c:v>
                </c:pt>
                <c:pt idx="22">
                  <c:v>38384</c:v>
                </c:pt>
                <c:pt idx="23">
                  <c:v>38412</c:v>
                </c:pt>
                <c:pt idx="24">
                  <c:v>38443</c:v>
                </c:pt>
                <c:pt idx="25">
                  <c:v>38473</c:v>
                </c:pt>
                <c:pt idx="26">
                  <c:v>38504</c:v>
                </c:pt>
                <c:pt idx="27">
                  <c:v>38534</c:v>
                </c:pt>
                <c:pt idx="28">
                  <c:v>38565</c:v>
                </c:pt>
                <c:pt idx="29">
                  <c:v>38596</c:v>
                </c:pt>
                <c:pt idx="30">
                  <c:v>38626</c:v>
                </c:pt>
                <c:pt idx="31">
                  <c:v>38657</c:v>
                </c:pt>
                <c:pt idx="32">
                  <c:v>38687</c:v>
                </c:pt>
                <c:pt idx="33">
                  <c:v>38718</c:v>
                </c:pt>
                <c:pt idx="34">
                  <c:v>38749</c:v>
                </c:pt>
                <c:pt idx="35">
                  <c:v>38777</c:v>
                </c:pt>
                <c:pt idx="36">
                  <c:v>38808</c:v>
                </c:pt>
                <c:pt idx="37">
                  <c:v>38838</c:v>
                </c:pt>
                <c:pt idx="38">
                  <c:v>38869</c:v>
                </c:pt>
                <c:pt idx="39">
                  <c:v>38899</c:v>
                </c:pt>
                <c:pt idx="40">
                  <c:v>38930</c:v>
                </c:pt>
                <c:pt idx="41">
                  <c:v>38961</c:v>
                </c:pt>
                <c:pt idx="42">
                  <c:v>38991</c:v>
                </c:pt>
                <c:pt idx="43">
                  <c:v>39022</c:v>
                </c:pt>
                <c:pt idx="44">
                  <c:v>39052</c:v>
                </c:pt>
                <c:pt idx="45">
                  <c:v>39083</c:v>
                </c:pt>
                <c:pt idx="46">
                  <c:v>39114</c:v>
                </c:pt>
                <c:pt idx="47">
                  <c:v>39142</c:v>
                </c:pt>
                <c:pt idx="48">
                  <c:v>39173</c:v>
                </c:pt>
                <c:pt idx="49">
                  <c:v>39203</c:v>
                </c:pt>
                <c:pt idx="50">
                  <c:v>39234</c:v>
                </c:pt>
                <c:pt idx="51">
                  <c:v>39264</c:v>
                </c:pt>
                <c:pt idx="52">
                  <c:v>39295</c:v>
                </c:pt>
                <c:pt idx="53">
                  <c:v>39326</c:v>
                </c:pt>
                <c:pt idx="54">
                  <c:v>39356</c:v>
                </c:pt>
                <c:pt idx="55">
                  <c:v>39387</c:v>
                </c:pt>
                <c:pt idx="56">
                  <c:v>39417</c:v>
                </c:pt>
                <c:pt idx="57">
                  <c:v>39448</c:v>
                </c:pt>
                <c:pt idx="58">
                  <c:v>39479</c:v>
                </c:pt>
                <c:pt idx="59">
                  <c:v>39508</c:v>
                </c:pt>
                <c:pt idx="60">
                  <c:v>39539</c:v>
                </c:pt>
                <c:pt idx="61">
                  <c:v>39569</c:v>
                </c:pt>
                <c:pt idx="62">
                  <c:v>39600</c:v>
                </c:pt>
                <c:pt idx="63">
                  <c:v>39630</c:v>
                </c:pt>
                <c:pt idx="64">
                  <c:v>39661</c:v>
                </c:pt>
                <c:pt idx="65">
                  <c:v>39692</c:v>
                </c:pt>
                <c:pt idx="66">
                  <c:v>39722</c:v>
                </c:pt>
                <c:pt idx="67">
                  <c:v>39753</c:v>
                </c:pt>
                <c:pt idx="68">
                  <c:v>39783</c:v>
                </c:pt>
                <c:pt idx="69">
                  <c:v>39814</c:v>
                </c:pt>
                <c:pt idx="70">
                  <c:v>39845</c:v>
                </c:pt>
                <c:pt idx="71">
                  <c:v>39873</c:v>
                </c:pt>
                <c:pt idx="72">
                  <c:v>39904</c:v>
                </c:pt>
                <c:pt idx="73">
                  <c:v>39934</c:v>
                </c:pt>
                <c:pt idx="74">
                  <c:v>39965</c:v>
                </c:pt>
                <c:pt idx="75">
                  <c:v>39995</c:v>
                </c:pt>
                <c:pt idx="76">
                  <c:v>40026</c:v>
                </c:pt>
                <c:pt idx="77">
                  <c:v>40057</c:v>
                </c:pt>
                <c:pt idx="78">
                  <c:v>40087</c:v>
                </c:pt>
                <c:pt idx="79">
                  <c:v>40118</c:v>
                </c:pt>
                <c:pt idx="80">
                  <c:v>40148</c:v>
                </c:pt>
                <c:pt idx="81">
                  <c:v>40179</c:v>
                </c:pt>
                <c:pt idx="82">
                  <c:v>40210</c:v>
                </c:pt>
                <c:pt idx="83">
                  <c:v>40238</c:v>
                </c:pt>
                <c:pt idx="84">
                  <c:v>40269</c:v>
                </c:pt>
                <c:pt idx="85">
                  <c:v>40299</c:v>
                </c:pt>
                <c:pt idx="86">
                  <c:v>40330</c:v>
                </c:pt>
                <c:pt idx="87">
                  <c:v>40360</c:v>
                </c:pt>
                <c:pt idx="88">
                  <c:v>40391</c:v>
                </c:pt>
                <c:pt idx="89">
                  <c:v>40422</c:v>
                </c:pt>
                <c:pt idx="90">
                  <c:v>40452</c:v>
                </c:pt>
                <c:pt idx="91">
                  <c:v>40483</c:v>
                </c:pt>
                <c:pt idx="92">
                  <c:v>40513</c:v>
                </c:pt>
                <c:pt idx="93">
                  <c:v>40544</c:v>
                </c:pt>
                <c:pt idx="94">
                  <c:v>40575</c:v>
                </c:pt>
                <c:pt idx="95">
                  <c:v>40603</c:v>
                </c:pt>
                <c:pt idx="96">
                  <c:v>40634</c:v>
                </c:pt>
                <c:pt idx="97">
                  <c:v>40664</c:v>
                </c:pt>
                <c:pt idx="98">
                  <c:v>40695</c:v>
                </c:pt>
                <c:pt idx="99">
                  <c:v>40725</c:v>
                </c:pt>
                <c:pt idx="100">
                  <c:v>40756</c:v>
                </c:pt>
                <c:pt idx="101">
                  <c:v>40787</c:v>
                </c:pt>
                <c:pt idx="102">
                  <c:v>40817</c:v>
                </c:pt>
                <c:pt idx="103">
                  <c:v>40848</c:v>
                </c:pt>
                <c:pt idx="104">
                  <c:v>40878</c:v>
                </c:pt>
                <c:pt idx="105">
                  <c:v>40909</c:v>
                </c:pt>
                <c:pt idx="106">
                  <c:v>40940</c:v>
                </c:pt>
              </c:numCache>
            </c:numRef>
          </c:cat>
          <c:val>
            <c:numRef>
              <c:f>Sheet1!$C$2:$C$108</c:f>
              <c:numCache>
                <c:formatCode>_-* #,##0_-;\-* #,##0_-;_-* "-"??_-;_-@_-</c:formatCode>
                <c:ptCount val="107"/>
                <c:pt idx="0">
                  <c:v>236.45551666666665</c:v>
                </c:pt>
                <c:pt idx="1">
                  <c:v>242.60961290322578</c:v>
                </c:pt>
                <c:pt idx="2">
                  <c:v>292.25671666666665</c:v>
                </c:pt>
                <c:pt idx="3">
                  <c:v>230.98259677419361</c:v>
                </c:pt>
                <c:pt idx="4">
                  <c:v>250.38175806451613</c:v>
                </c:pt>
                <c:pt idx="5">
                  <c:v>247.19138333333348</c:v>
                </c:pt>
                <c:pt idx="6">
                  <c:v>261.60845161290331</c:v>
                </c:pt>
                <c:pt idx="7">
                  <c:v>310.94593333333364</c:v>
                </c:pt>
                <c:pt idx="8">
                  <c:v>267.69688709677422</c:v>
                </c:pt>
                <c:pt idx="9">
                  <c:v>198.9461935483871</c:v>
                </c:pt>
                <c:pt idx="10">
                  <c:v>238.9793448275862</c:v>
                </c:pt>
                <c:pt idx="11">
                  <c:v>275.26062903225807</c:v>
                </c:pt>
                <c:pt idx="12">
                  <c:v>274.36563333333379</c:v>
                </c:pt>
                <c:pt idx="13">
                  <c:v>272.62203225806428</c:v>
                </c:pt>
                <c:pt idx="14">
                  <c:v>315.64104999999995</c:v>
                </c:pt>
                <c:pt idx="15">
                  <c:v>265.63993548387094</c:v>
                </c:pt>
                <c:pt idx="16">
                  <c:v>283.81340322580672</c:v>
                </c:pt>
                <c:pt idx="17">
                  <c:v>308.17071666666675</c:v>
                </c:pt>
                <c:pt idx="18">
                  <c:v>313.6762903225806</c:v>
                </c:pt>
                <c:pt idx="19">
                  <c:v>390.1266</c:v>
                </c:pt>
                <c:pt idx="20">
                  <c:v>331.52949999999993</c:v>
                </c:pt>
                <c:pt idx="21">
                  <c:v>254.87596774193548</c:v>
                </c:pt>
                <c:pt idx="22">
                  <c:v>270.04785714285731</c:v>
                </c:pt>
                <c:pt idx="23">
                  <c:v>351.71753225806407</c:v>
                </c:pt>
                <c:pt idx="24">
                  <c:v>384.57373333333356</c:v>
                </c:pt>
                <c:pt idx="25">
                  <c:v>375.28358064516135</c:v>
                </c:pt>
                <c:pt idx="26">
                  <c:v>427.45149999999978</c:v>
                </c:pt>
                <c:pt idx="27">
                  <c:v>387.43337096774167</c:v>
                </c:pt>
                <c:pt idx="28">
                  <c:v>440.90587096774198</c:v>
                </c:pt>
                <c:pt idx="29">
                  <c:v>417.45049999999975</c:v>
                </c:pt>
                <c:pt idx="30">
                  <c:v>450.65725806451633</c:v>
                </c:pt>
                <c:pt idx="31">
                  <c:v>479.76086666666697</c:v>
                </c:pt>
                <c:pt idx="32">
                  <c:v>512.55537096774276</c:v>
                </c:pt>
                <c:pt idx="33">
                  <c:v>296.55661290322564</c:v>
                </c:pt>
                <c:pt idx="34">
                  <c:v>384.24071428571426</c:v>
                </c:pt>
                <c:pt idx="35">
                  <c:v>536.44403225806491</c:v>
                </c:pt>
                <c:pt idx="36">
                  <c:v>492.70133333333337</c:v>
                </c:pt>
                <c:pt idx="37">
                  <c:v>543.01403225806496</c:v>
                </c:pt>
                <c:pt idx="38">
                  <c:v>662.42633333333333</c:v>
                </c:pt>
                <c:pt idx="39">
                  <c:v>591.67677419354845</c:v>
                </c:pt>
                <c:pt idx="40">
                  <c:v>632.3613225806447</c:v>
                </c:pt>
                <c:pt idx="41">
                  <c:v>645.44166666666661</c:v>
                </c:pt>
                <c:pt idx="42">
                  <c:v>653.34999999999957</c:v>
                </c:pt>
                <c:pt idx="43">
                  <c:v>721.11833333333379</c:v>
                </c:pt>
                <c:pt idx="44">
                  <c:v>717.04838709677415</c:v>
                </c:pt>
                <c:pt idx="45">
                  <c:v>488.02854838709669</c:v>
                </c:pt>
                <c:pt idx="46">
                  <c:v>550.30267857142849</c:v>
                </c:pt>
                <c:pt idx="47">
                  <c:v>654.83354838709681</c:v>
                </c:pt>
                <c:pt idx="48">
                  <c:v>660.82033333333334</c:v>
                </c:pt>
                <c:pt idx="49">
                  <c:v>712.3975806451615</c:v>
                </c:pt>
                <c:pt idx="50">
                  <c:v>824.71749999999997</c:v>
                </c:pt>
                <c:pt idx="51">
                  <c:v>713.21</c:v>
                </c:pt>
                <c:pt idx="52">
                  <c:v>729.88225806451567</c:v>
                </c:pt>
                <c:pt idx="53">
                  <c:v>747.64166666666665</c:v>
                </c:pt>
                <c:pt idx="54">
                  <c:v>704.56774193548347</c:v>
                </c:pt>
                <c:pt idx="55">
                  <c:v>780.34566666666683</c:v>
                </c:pt>
                <c:pt idx="56">
                  <c:v>806.68532258064567</c:v>
                </c:pt>
                <c:pt idx="57">
                  <c:v>565.05532258064511</c:v>
                </c:pt>
                <c:pt idx="58">
                  <c:v>669.92603448275793</c:v>
                </c:pt>
                <c:pt idx="59">
                  <c:v>778.18117741935544</c:v>
                </c:pt>
                <c:pt idx="60">
                  <c:v>829.59876666666787</c:v>
                </c:pt>
                <c:pt idx="61">
                  <c:v>888.86919354838756</c:v>
                </c:pt>
                <c:pt idx="62">
                  <c:v>992.3133333333335</c:v>
                </c:pt>
                <c:pt idx="63">
                  <c:v>750.48709677419356</c:v>
                </c:pt>
                <c:pt idx="64">
                  <c:v>734.82741935483807</c:v>
                </c:pt>
                <c:pt idx="65">
                  <c:v>788.76499999999999</c:v>
                </c:pt>
                <c:pt idx="66">
                  <c:v>798.87903225806497</c:v>
                </c:pt>
                <c:pt idx="67">
                  <c:v>880.62333333333368</c:v>
                </c:pt>
                <c:pt idx="68">
                  <c:v>718.93225806451562</c:v>
                </c:pt>
                <c:pt idx="69">
                  <c:v>556.09516129032261</c:v>
                </c:pt>
                <c:pt idx="70">
                  <c:v>758.54821428571347</c:v>
                </c:pt>
                <c:pt idx="71">
                  <c:v>726.70322580645166</c:v>
                </c:pt>
                <c:pt idx="72">
                  <c:v>739.49000000000012</c:v>
                </c:pt>
                <c:pt idx="73">
                  <c:v>771.91612903225746</c:v>
                </c:pt>
                <c:pt idx="74">
                  <c:v>1013.1183333333337</c:v>
                </c:pt>
                <c:pt idx="75">
                  <c:v>905.08225806451628</c:v>
                </c:pt>
                <c:pt idx="76">
                  <c:v>902.84516129032249</c:v>
                </c:pt>
                <c:pt idx="77">
                  <c:v>1039.3618333333325</c:v>
                </c:pt>
                <c:pt idx="78">
                  <c:v>987.57225806451618</c:v>
                </c:pt>
                <c:pt idx="79">
                  <c:v>1055.8354999999999</c:v>
                </c:pt>
                <c:pt idx="80">
                  <c:v>1039.0490322580636</c:v>
                </c:pt>
                <c:pt idx="81">
                  <c:v>739.8079032258064</c:v>
                </c:pt>
                <c:pt idx="82">
                  <c:v>801.81375000000003</c:v>
                </c:pt>
                <c:pt idx="83">
                  <c:v>938.68580645161353</c:v>
                </c:pt>
                <c:pt idx="84">
                  <c:v>1071.567</c:v>
                </c:pt>
                <c:pt idx="85">
                  <c:v>1072.1109677419361</c:v>
                </c:pt>
                <c:pt idx="86">
                  <c:v>1235.5493333333325</c:v>
                </c:pt>
                <c:pt idx="87">
                  <c:v>1149.055322580645</c:v>
                </c:pt>
                <c:pt idx="88">
                  <c:v>1172.415322580646</c:v>
                </c:pt>
                <c:pt idx="89">
                  <c:v>1138.1551666666667</c:v>
                </c:pt>
                <c:pt idx="90">
                  <c:v>1124.2824193548374</c:v>
                </c:pt>
                <c:pt idx="91">
                  <c:v>1162.9021666666667</c:v>
                </c:pt>
                <c:pt idx="92">
                  <c:v>1156.3317741935484</c:v>
                </c:pt>
                <c:pt idx="93">
                  <c:v>868.82951612903219</c:v>
                </c:pt>
                <c:pt idx="94">
                  <c:v>944.38535714285752</c:v>
                </c:pt>
                <c:pt idx="95">
                  <c:v>1111.8959677419361</c:v>
                </c:pt>
                <c:pt idx="96">
                  <c:v>1189.4863333333328</c:v>
                </c:pt>
                <c:pt idx="97">
                  <c:v>1206.466290322581</c:v>
                </c:pt>
                <c:pt idx="98">
                  <c:v>1508.7883333333325</c:v>
                </c:pt>
                <c:pt idx="99">
                  <c:v>1377.1096774193547</c:v>
                </c:pt>
                <c:pt idx="100">
                  <c:v>1501.8219354838709</c:v>
                </c:pt>
                <c:pt idx="101">
                  <c:v>1551.2986666666675</c:v>
                </c:pt>
                <c:pt idx="102">
                  <c:v>1559.0562903225807</c:v>
                </c:pt>
                <c:pt idx="103">
                  <c:v>1537.8666666666677</c:v>
                </c:pt>
                <c:pt idx="104">
                  <c:v>1404.155</c:v>
                </c:pt>
                <c:pt idx="105">
                  <c:v>837.85161290322515</c:v>
                </c:pt>
                <c:pt idx="106">
                  <c:v>1026.6065517241398</c:v>
                </c:pt>
              </c:numCache>
            </c:numRef>
          </c:val>
          <c:smooth val="0"/>
        </c:ser>
        <c:dLbls>
          <c:showLegendKey val="0"/>
          <c:showVal val="0"/>
          <c:showCatName val="0"/>
          <c:showSerName val="0"/>
          <c:showPercent val="0"/>
          <c:showBubbleSize val="0"/>
        </c:dLbls>
        <c:marker val="1"/>
        <c:smooth val="0"/>
        <c:axId val="33508736"/>
        <c:axId val="33507200"/>
      </c:lineChart>
      <c:valAx>
        <c:axId val="33503872"/>
        <c:scaling>
          <c:orientation val="minMax"/>
        </c:scaling>
        <c:delete val="1"/>
        <c:axPos val="r"/>
        <c:numFmt formatCode="0" sourceLinked="1"/>
        <c:majorTickMark val="out"/>
        <c:minorTickMark val="none"/>
        <c:tickLblPos val="none"/>
        <c:crossAx val="33505664"/>
        <c:crosses val="max"/>
        <c:crossBetween val="between"/>
      </c:valAx>
      <c:dateAx>
        <c:axId val="33505664"/>
        <c:scaling>
          <c:orientation val="minMax"/>
        </c:scaling>
        <c:delete val="0"/>
        <c:axPos val="b"/>
        <c:numFmt formatCode="mmm\-yy" sourceLinked="1"/>
        <c:majorTickMark val="none"/>
        <c:minorTickMark val="none"/>
        <c:tickLblPos val="nextTo"/>
        <c:spPr>
          <a:ln w="25400"/>
        </c:spPr>
        <c:txPr>
          <a:bodyPr rot="0" vert="horz"/>
          <a:lstStyle/>
          <a:p>
            <a:pPr>
              <a:defRPr sz="1100"/>
            </a:pPr>
            <a:endParaRPr lang="en-US"/>
          </a:p>
        </c:txPr>
        <c:crossAx val="33503872"/>
        <c:crosses val="autoZero"/>
        <c:auto val="0"/>
        <c:lblOffset val="100"/>
        <c:baseTimeUnit val="days"/>
        <c:majorUnit val="20"/>
        <c:majorTimeUnit val="months"/>
      </c:dateAx>
      <c:valAx>
        <c:axId val="33507200"/>
        <c:scaling>
          <c:orientation val="minMax"/>
          <c:max val="1600"/>
          <c:min val="0"/>
        </c:scaling>
        <c:delete val="0"/>
        <c:axPos val="l"/>
        <c:numFmt formatCode="_-* #,##0_-;\-* #,##0_-;_-* &quot;-&quot;??_-;_-@_-" sourceLinked="1"/>
        <c:majorTickMark val="none"/>
        <c:minorTickMark val="none"/>
        <c:tickLblPos val="nextTo"/>
        <c:spPr>
          <a:ln>
            <a:noFill/>
          </a:ln>
        </c:spPr>
        <c:crossAx val="33508736"/>
        <c:crosses val="autoZero"/>
        <c:crossBetween val="between"/>
        <c:majorUnit val="400"/>
      </c:valAx>
      <c:dateAx>
        <c:axId val="33508736"/>
        <c:scaling>
          <c:orientation val="minMax"/>
        </c:scaling>
        <c:delete val="1"/>
        <c:axPos val="b"/>
        <c:numFmt formatCode="mmm\-yy" sourceLinked="1"/>
        <c:majorTickMark val="out"/>
        <c:minorTickMark val="none"/>
        <c:tickLblPos val="none"/>
        <c:crossAx val="33507200"/>
        <c:crosses val="autoZero"/>
        <c:auto val="1"/>
        <c:lblOffset val="100"/>
        <c:baseTimeUnit val="months"/>
        <c:majorUnit val="1"/>
        <c:minorUnit val="1"/>
      </c:dateAx>
    </c:plotArea>
    <c:plotVisOnly val="1"/>
    <c:dispBlanksAs val="gap"/>
    <c:showDLblsOverMax val="0"/>
  </c:chart>
  <c:txPr>
    <a:bodyPr/>
    <a:lstStyle/>
    <a:p>
      <a:pPr>
        <a:defRPr sz="1200">
          <a:latin typeface="Avenir LT Com 45 Book"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sz="1400">
                <a:solidFill>
                  <a:schemeClr val="accent1"/>
                </a:solidFill>
              </a:defRPr>
            </a:pPr>
            <a:r>
              <a:rPr lang="en-GB" sz="1400" dirty="0" smtClean="0">
                <a:solidFill>
                  <a:schemeClr val="accent1"/>
                </a:solidFill>
              </a:rPr>
              <a:t>Copper supply</a:t>
            </a:r>
            <a:r>
              <a:rPr lang="en-GB" sz="1400" baseline="0" dirty="0" smtClean="0">
                <a:solidFill>
                  <a:schemeClr val="accent1"/>
                </a:solidFill>
              </a:rPr>
              <a:t> shortfall (</a:t>
            </a:r>
            <a:r>
              <a:rPr lang="en-GB" sz="1400" baseline="0" dirty="0" err="1" smtClean="0">
                <a:solidFill>
                  <a:schemeClr val="accent1"/>
                </a:solidFill>
              </a:rPr>
              <a:t>kt</a:t>
            </a:r>
            <a:r>
              <a:rPr lang="en-GB" sz="1400" baseline="0" dirty="0" smtClean="0">
                <a:solidFill>
                  <a:schemeClr val="accent1"/>
                </a:solidFill>
              </a:rPr>
              <a:t>)</a:t>
            </a:r>
            <a:endParaRPr lang="en-GB" sz="1400" dirty="0">
              <a:solidFill>
                <a:schemeClr val="accent1"/>
              </a:solidFill>
            </a:endParaRPr>
          </a:p>
        </c:rich>
      </c:tx>
      <c:layout>
        <c:manualLayout>
          <c:xMode val="edge"/>
          <c:yMode val="edge"/>
          <c:x val="1.4863310625531758E-5"/>
          <c:y val="0.88154383899919275"/>
        </c:manualLayout>
      </c:layout>
      <c:overlay val="0"/>
    </c:title>
    <c:autoTitleDeleted val="0"/>
    <c:plotArea>
      <c:layout>
        <c:manualLayout>
          <c:layoutTarget val="inner"/>
          <c:xMode val="edge"/>
          <c:yMode val="edge"/>
          <c:x val="2.3021852605502983E-2"/>
          <c:y val="0.1802858969487337"/>
          <c:w val="0.9446313976377978"/>
          <c:h val="0.6323657608626011"/>
        </c:manualLayout>
      </c:layout>
      <c:barChart>
        <c:barDir val="col"/>
        <c:grouping val="clustered"/>
        <c:varyColors val="0"/>
        <c:ser>
          <c:idx val="0"/>
          <c:order val="0"/>
          <c:tx>
            <c:strRef>
              <c:f>Sheet1!$B$1</c:f>
              <c:strCache>
                <c:ptCount val="1"/>
                <c:pt idx="0">
                  <c:v>Under supply</c:v>
                </c:pt>
              </c:strCache>
            </c:strRef>
          </c:tx>
          <c:spPr>
            <a:solidFill>
              <a:srgbClr val="830051"/>
            </a:solidFill>
          </c:spPr>
          <c:invertIfNegative val="0"/>
          <c:dPt>
            <c:idx val="7"/>
            <c:invertIfNegative val="0"/>
            <c:bubble3D val="0"/>
            <c:spPr>
              <a:solidFill>
                <a:srgbClr val="F9461C"/>
              </a:solidFill>
            </c:spPr>
          </c:dPt>
          <c:dLbls>
            <c:showLegendKey val="0"/>
            <c:showVal val="1"/>
            <c:showCatName val="0"/>
            <c:showSerName val="0"/>
            <c:showPercent val="0"/>
            <c:showBubbleSize val="0"/>
            <c:showLeaderLines val="0"/>
          </c:dLbls>
          <c:cat>
            <c:strRef>
              <c:f>Sheet1!$A$2:$A$9</c:f>
              <c:strCache>
                <c:ptCount val="8"/>
                <c:pt idx="0">
                  <c:v>2005</c:v>
                </c:pt>
                <c:pt idx="1">
                  <c:v>2006</c:v>
                </c:pt>
                <c:pt idx="2">
                  <c:v>2007</c:v>
                </c:pt>
                <c:pt idx="3">
                  <c:v>2008</c:v>
                </c:pt>
                <c:pt idx="4">
                  <c:v>2009</c:v>
                </c:pt>
                <c:pt idx="5">
                  <c:v>2010</c:v>
                </c:pt>
                <c:pt idx="6">
                  <c:v>2011</c:v>
                </c:pt>
                <c:pt idx="7">
                  <c:v>2012e</c:v>
                </c:pt>
              </c:strCache>
            </c:strRef>
          </c:cat>
          <c:val>
            <c:numRef>
              <c:f>Sheet1!$B$2:$B$9</c:f>
              <c:numCache>
                <c:formatCode>General</c:formatCode>
                <c:ptCount val="8"/>
                <c:pt idx="0">
                  <c:v>-1189</c:v>
                </c:pt>
                <c:pt idx="1">
                  <c:v>-1093</c:v>
                </c:pt>
                <c:pt idx="2">
                  <c:v>-949</c:v>
                </c:pt>
                <c:pt idx="3">
                  <c:v>-1358</c:v>
                </c:pt>
                <c:pt idx="4">
                  <c:v>-961</c:v>
                </c:pt>
                <c:pt idx="5">
                  <c:v>-836</c:v>
                </c:pt>
                <c:pt idx="6">
                  <c:v>-1000</c:v>
                </c:pt>
                <c:pt idx="7">
                  <c:v>-900</c:v>
                </c:pt>
              </c:numCache>
            </c:numRef>
          </c:val>
        </c:ser>
        <c:dLbls>
          <c:showLegendKey val="0"/>
          <c:showVal val="0"/>
          <c:showCatName val="0"/>
          <c:showSerName val="0"/>
          <c:showPercent val="0"/>
          <c:showBubbleSize val="0"/>
        </c:dLbls>
        <c:gapWidth val="35"/>
        <c:axId val="34624256"/>
        <c:axId val="34625792"/>
      </c:barChart>
      <c:catAx>
        <c:axId val="34624256"/>
        <c:scaling>
          <c:orientation val="minMax"/>
        </c:scaling>
        <c:delete val="0"/>
        <c:axPos val="b"/>
        <c:numFmt formatCode="General" sourceLinked="1"/>
        <c:majorTickMark val="none"/>
        <c:minorTickMark val="none"/>
        <c:tickLblPos val="high"/>
        <c:spPr>
          <a:ln w="22225">
            <a:solidFill>
              <a:schemeClr val="tx1">
                <a:lumMod val="50000"/>
                <a:lumOff val="50000"/>
              </a:schemeClr>
            </a:solidFill>
          </a:ln>
        </c:spPr>
        <c:crossAx val="34625792"/>
        <c:crosses val="autoZero"/>
        <c:auto val="1"/>
        <c:lblAlgn val="ctr"/>
        <c:lblOffset val="100"/>
        <c:noMultiLvlLbl val="0"/>
      </c:catAx>
      <c:valAx>
        <c:axId val="34625792"/>
        <c:scaling>
          <c:orientation val="minMax"/>
        </c:scaling>
        <c:delete val="1"/>
        <c:axPos val="l"/>
        <c:majorGridlines>
          <c:spPr>
            <a:ln>
              <a:noFill/>
            </a:ln>
          </c:spPr>
        </c:majorGridlines>
        <c:numFmt formatCode="General" sourceLinked="1"/>
        <c:majorTickMark val="out"/>
        <c:minorTickMark val="none"/>
        <c:tickLblPos val="none"/>
        <c:crossAx val="34624256"/>
        <c:crosses val="autoZero"/>
        <c:crossBetween val="between"/>
      </c:valAx>
    </c:plotArea>
    <c:plotVisOnly val="1"/>
    <c:dispBlanksAs val="gap"/>
    <c:showDLblsOverMax val="0"/>
  </c:chart>
  <c:txPr>
    <a:bodyPr/>
    <a:lstStyle/>
    <a:p>
      <a:pPr>
        <a:defRPr sz="1200">
          <a:latin typeface="Avenir LT Com 45 Book"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Next 5 years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Europe</c:v>
                </c:pt>
                <c:pt idx="1">
                  <c:v>Africa</c:v>
                </c:pt>
                <c:pt idx="2">
                  <c:v>APAC</c:v>
                </c:pt>
                <c:pt idx="3">
                  <c:v>Latin America</c:v>
                </c:pt>
                <c:pt idx="4">
                  <c:v>North America</c:v>
                </c:pt>
              </c:strCache>
            </c:strRef>
          </c:cat>
          <c:val>
            <c:numRef>
              <c:f>Sheet1!$B$2:$B$6</c:f>
              <c:numCache>
                <c:formatCode>General</c:formatCode>
                <c:ptCount val="5"/>
                <c:pt idx="0">
                  <c:v>6.8</c:v>
                </c:pt>
                <c:pt idx="1">
                  <c:v>41.6</c:v>
                </c:pt>
                <c:pt idx="2">
                  <c:v>37.4</c:v>
                </c:pt>
                <c:pt idx="3">
                  <c:v>100.9</c:v>
                </c:pt>
                <c:pt idx="4">
                  <c:v>24.8</c:v>
                </c:pt>
              </c:numCache>
            </c:numRef>
          </c:val>
        </c:ser>
        <c:ser>
          <c:idx val="1"/>
          <c:order val="1"/>
          <c:tx>
            <c:strRef>
              <c:f>Sheet1!$C$1</c:f>
              <c:strCache>
                <c:ptCount val="1"/>
                <c:pt idx="0">
                  <c:v>Previous 5 years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Europe</c:v>
                </c:pt>
                <c:pt idx="1">
                  <c:v>Africa</c:v>
                </c:pt>
                <c:pt idx="2">
                  <c:v>APAC</c:v>
                </c:pt>
                <c:pt idx="3">
                  <c:v>Latin America</c:v>
                </c:pt>
                <c:pt idx="4">
                  <c:v>North America</c:v>
                </c:pt>
              </c:strCache>
            </c:strRef>
          </c:cat>
          <c:val>
            <c:numRef>
              <c:f>Sheet1!$C$2:$C$6</c:f>
              <c:numCache>
                <c:formatCode>General</c:formatCode>
                <c:ptCount val="5"/>
                <c:pt idx="0">
                  <c:v>2.4</c:v>
                </c:pt>
                <c:pt idx="1">
                  <c:v>24.6</c:v>
                </c:pt>
                <c:pt idx="2">
                  <c:v>15.2</c:v>
                </c:pt>
                <c:pt idx="3">
                  <c:v>13.2</c:v>
                </c:pt>
                <c:pt idx="4">
                  <c:v>6.1</c:v>
                </c:pt>
              </c:numCache>
            </c:numRef>
          </c:val>
        </c:ser>
        <c:dLbls>
          <c:showLegendKey val="0"/>
          <c:showVal val="0"/>
          <c:showCatName val="0"/>
          <c:showSerName val="0"/>
          <c:showPercent val="0"/>
          <c:showBubbleSize val="0"/>
        </c:dLbls>
        <c:gapWidth val="50"/>
        <c:axId val="117204864"/>
        <c:axId val="117206400"/>
      </c:barChart>
      <c:catAx>
        <c:axId val="117204864"/>
        <c:scaling>
          <c:orientation val="minMax"/>
        </c:scaling>
        <c:delete val="0"/>
        <c:axPos val="l"/>
        <c:majorTickMark val="none"/>
        <c:minorTickMark val="none"/>
        <c:tickLblPos val="nextTo"/>
        <c:spPr>
          <a:ln>
            <a:noFill/>
          </a:ln>
        </c:spPr>
        <c:txPr>
          <a:bodyPr/>
          <a:lstStyle/>
          <a:p>
            <a:pPr>
              <a:defRPr sz="1400"/>
            </a:pPr>
            <a:endParaRPr lang="en-US"/>
          </a:p>
        </c:txPr>
        <c:crossAx val="117206400"/>
        <c:crosses val="autoZero"/>
        <c:auto val="1"/>
        <c:lblAlgn val="ctr"/>
        <c:lblOffset val="100"/>
        <c:noMultiLvlLbl val="0"/>
      </c:catAx>
      <c:valAx>
        <c:axId val="117206400"/>
        <c:scaling>
          <c:orientation val="minMax"/>
        </c:scaling>
        <c:delete val="0"/>
        <c:axPos val="b"/>
        <c:numFmt formatCode="General" sourceLinked="1"/>
        <c:majorTickMark val="none"/>
        <c:minorTickMark val="none"/>
        <c:tickLblPos val="nextTo"/>
        <c:spPr>
          <a:ln w="25400"/>
        </c:spPr>
        <c:crossAx val="117204864"/>
        <c:crosses val="autoZero"/>
        <c:crossBetween val="between"/>
      </c:valAx>
    </c:plotArea>
    <c:legend>
      <c:legendPos val="b"/>
      <c:layout>
        <c:manualLayout>
          <c:xMode val="edge"/>
          <c:yMode val="edge"/>
          <c:x val="0.34685959355562895"/>
          <c:y val="0.91957804299311874"/>
          <c:w val="0.30023851609754698"/>
          <c:h val="5.7727930338272809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bubble3D val="0"/>
            <c:spPr>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explosion val="1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explosion val="19"/>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explosion val="1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explosion val="14"/>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9.0685622580006384E-2"/>
                  <c:y val="-0.13267014912560787"/>
                </c:manualLayout>
              </c:layout>
              <c:tx>
                <c:rich>
                  <a:bodyPr/>
                  <a:lstStyle/>
                  <a:p>
                    <a:r>
                      <a:rPr lang="en-US" sz="900" b="1" baseline="0" dirty="0" smtClean="0"/>
                      <a:t>A</a:t>
                    </a:r>
                    <a:r>
                      <a:rPr lang="en-US" dirty="0" smtClean="0"/>
                      <a:t>ustralia</a:t>
                    </a:r>
                    <a:r>
                      <a:rPr lang="en-US" dirty="0"/>
                      <a:t>
9%</a:t>
                    </a:r>
                  </a:p>
                </c:rich>
              </c:tx>
              <c:showLegendKey val="0"/>
              <c:showVal val="0"/>
              <c:showCatName val="1"/>
              <c:showSerName val="0"/>
              <c:showPercent val="1"/>
              <c:showBubbleSize val="0"/>
            </c:dLbl>
            <c:dLbl>
              <c:idx val="1"/>
              <c:layout>
                <c:manualLayout>
                  <c:x val="0.15492127190751021"/>
                  <c:y val="-8.6524010299309784E-2"/>
                </c:manualLayout>
              </c:layout>
              <c:showLegendKey val="0"/>
              <c:showVal val="0"/>
              <c:showCatName val="1"/>
              <c:showSerName val="0"/>
              <c:showPercent val="1"/>
              <c:showBubbleSize val="0"/>
            </c:dLbl>
            <c:dLbl>
              <c:idx val="2"/>
              <c:layout>
                <c:manualLayout>
                  <c:x val="0.15207387817645016"/>
                  <c:y val="-1.3780213088279555E-2"/>
                </c:manualLayout>
              </c:layout>
              <c:showLegendKey val="0"/>
              <c:showVal val="0"/>
              <c:showCatName val="1"/>
              <c:showSerName val="0"/>
              <c:showPercent val="1"/>
              <c:showBubbleSize val="0"/>
            </c:dLbl>
            <c:dLbl>
              <c:idx val="3"/>
              <c:layout>
                <c:manualLayout>
                  <c:x val="0.1322498662625087"/>
                  <c:y val="7.4987475592734901E-2"/>
                </c:manualLayout>
              </c:layout>
              <c:showLegendKey val="0"/>
              <c:showVal val="0"/>
              <c:showCatName val="1"/>
              <c:showSerName val="0"/>
              <c:showPercent val="1"/>
              <c:showBubbleSize val="0"/>
            </c:dLbl>
            <c:dLbl>
              <c:idx val="4"/>
              <c:layout>
                <c:manualLayout>
                  <c:x val="0.22293548884251513"/>
                  <c:y val="9.8059636617324406E-2"/>
                </c:manualLayout>
              </c:layout>
              <c:showLegendKey val="0"/>
              <c:showVal val="0"/>
              <c:showCatName val="1"/>
              <c:showSerName val="0"/>
              <c:showPercent val="1"/>
              <c:showBubbleSize val="0"/>
            </c:dLbl>
            <c:dLbl>
              <c:idx val="5"/>
              <c:layout>
                <c:manualLayout>
                  <c:x val="-0.16469094542654458"/>
                  <c:y val="0.25380338382837397"/>
                </c:manualLayout>
              </c:layout>
              <c:showLegendKey val="0"/>
              <c:showVal val="0"/>
              <c:showCatName val="1"/>
              <c:showSerName val="0"/>
              <c:showPercent val="1"/>
              <c:showBubbleSize val="0"/>
            </c:dLbl>
            <c:txPr>
              <a:bodyPr/>
              <a:lstStyle/>
              <a:p>
                <a:pPr>
                  <a:defRPr sz="900" b="1" baseline="0"/>
                </a:pPr>
                <a:endParaRPr lang="en-US"/>
              </a:p>
            </c:txPr>
            <c:showLegendKey val="0"/>
            <c:showVal val="0"/>
            <c:showCatName val="1"/>
            <c:showSerName val="0"/>
            <c:showPercent val="1"/>
            <c:showBubbleSize val="0"/>
            <c:showLeaderLines val="1"/>
          </c:dLbls>
          <c:cat>
            <c:strRef>
              <c:f>Sheet1!$A$2:$A$7</c:f>
              <c:strCache>
                <c:ptCount val="6"/>
                <c:pt idx="0">
                  <c:v>Australasia</c:v>
                </c:pt>
                <c:pt idx="1">
                  <c:v>North America and Europe</c:v>
                </c:pt>
                <c:pt idx="2">
                  <c:v>CIS</c:v>
                </c:pt>
                <c:pt idx="3">
                  <c:v>Africa</c:v>
                </c:pt>
                <c:pt idx="4">
                  <c:v>Asia</c:v>
                </c:pt>
                <c:pt idx="5">
                  <c:v>South America</c:v>
                </c:pt>
              </c:strCache>
            </c:strRef>
          </c:cat>
          <c:val>
            <c:numRef>
              <c:f>Sheet1!$B$2:$B$7</c:f>
              <c:numCache>
                <c:formatCode>#,##0</c:formatCode>
                <c:ptCount val="6"/>
                <c:pt idx="0">
                  <c:v>2675</c:v>
                </c:pt>
                <c:pt idx="1">
                  <c:v>2937.8330000000065</c:v>
                </c:pt>
                <c:pt idx="2">
                  <c:v>1300</c:v>
                </c:pt>
                <c:pt idx="3">
                  <c:v>5173</c:v>
                </c:pt>
                <c:pt idx="4">
                  <c:v>7154</c:v>
                </c:pt>
                <c:pt idx="5">
                  <c:v>12225.994000000002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spPr>
    <a:noFill/>
  </c:spPr>
  <c:txPr>
    <a:bodyPr/>
    <a:lstStyle/>
    <a:p>
      <a:pPr>
        <a:defRPr sz="7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bg1">
                <a:lumMod val="75000"/>
              </a:schemeClr>
            </a:solidFill>
            <a:ln>
              <a:solidFill>
                <a:schemeClr val="tx1">
                  <a:tint val="75000"/>
                  <a:shade val="95000"/>
                  <a:satMod val="105000"/>
                </a:schemeClr>
              </a:solidFill>
            </a:ln>
          </c:spPr>
          <c:invertIfNegative val="0"/>
          <c:dPt>
            <c:idx val="37"/>
            <c:invertIfNegative val="0"/>
            <c:bubble3D val="0"/>
            <c:spPr>
              <a:solidFill>
                <a:schemeClr val="accent1"/>
              </a:solidFill>
              <a:ln>
                <a:solidFill>
                  <a:schemeClr val="tx1">
                    <a:tint val="75000"/>
                    <a:shade val="95000"/>
                    <a:satMod val="105000"/>
                  </a:schemeClr>
                </a:solidFill>
              </a:ln>
            </c:spPr>
          </c:dPt>
          <c:dPt>
            <c:idx val="38"/>
            <c:invertIfNegative val="0"/>
            <c:bubble3D val="0"/>
            <c:spPr>
              <a:solidFill>
                <a:schemeClr val="accent1"/>
              </a:solidFill>
              <a:ln>
                <a:solidFill>
                  <a:schemeClr val="tx1">
                    <a:tint val="75000"/>
                    <a:shade val="95000"/>
                    <a:satMod val="105000"/>
                  </a:schemeClr>
                </a:solidFill>
              </a:ln>
            </c:spPr>
          </c:dPt>
          <c:dPt>
            <c:idx val="39"/>
            <c:invertIfNegative val="0"/>
            <c:bubble3D val="0"/>
            <c:spPr>
              <a:solidFill>
                <a:schemeClr val="accent1"/>
              </a:solidFill>
              <a:ln>
                <a:solidFill>
                  <a:schemeClr val="tx1">
                    <a:tint val="75000"/>
                    <a:shade val="95000"/>
                    <a:satMod val="105000"/>
                  </a:schemeClr>
                </a:solidFill>
              </a:ln>
            </c:spPr>
          </c:dPt>
          <c:dPt>
            <c:idx val="40"/>
            <c:invertIfNegative val="0"/>
            <c:bubble3D val="0"/>
            <c:spPr>
              <a:solidFill>
                <a:schemeClr val="accent1"/>
              </a:solidFill>
              <a:ln>
                <a:solidFill>
                  <a:schemeClr val="tx1">
                    <a:tint val="75000"/>
                    <a:shade val="95000"/>
                    <a:satMod val="105000"/>
                  </a:schemeClr>
                </a:solidFill>
              </a:ln>
            </c:spPr>
          </c:dPt>
          <c:dPt>
            <c:idx val="41"/>
            <c:invertIfNegative val="0"/>
            <c:bubble3D val="0"/>
            <c:spPr>
              <a:solidFill>
                <a:schemeClr val="accent4"/>
              </a:solidFill>
              <a:ln>
                <a:solidFill>
                  <a:schemeClr val="tx1">
                    <a:tint val="75000"/>
                    <a:shade val="95000"/>
                    <a:satMod val="105000"/>
                  </a:schemeClr>
                </a:solidFill>
              </a:ln>
            </c:spPr>
          </c:dPt>
          <c:dPt>
            <c:idx val="42"/>
            <c:invertIfNegative val="0"/>
            <c:bubble3D val="0"/>
            <c:spPr>
              <a:solidFill>
                <a:schemeClr val="accent4"/>
              </a:solidFill>
              <a:ln>
                <a:solidFill>
                  <a:schemeClr val="tx1">
                    <a:tint val="75000"/>
                    <a:shade val="95000"/>
                    <a:satMod val="105000"/>
                  </a:schemeClr>
                </a:solidFill>
              </a:ln>
            </c:spPr>
          </c:dPt>
          <c:dPt>
            <c:idx val="43"/>
            <c:invertIfNegative val="0"/>
            <c:bubble3D val="0"/>
            <c:spPr>
              <a:solidFill>
                <a:schemeClr val="accent1"/>
              </a:solidFill>
              <a:ln>
                <a:solidFill>
                  <a:schemeClr val="tx1">
                    <a:tint val="75000"/>
                    <a:shade val="95000"/>
                    <a:satMod val="105000"/>
                  </a:schemeClr>
                </a:solidFill>
              </a:ln>
            </c:spPr>
          </c:dPt>
          <c:dPt>
            <c:idx val="44"/>
            <c:invertIfNegative val="0"/>
            <c:bubble3D val="0"/>
            <c:spPr>
              <a:solidFill>
                <a:schemeClr val="accent1"/>
              </a:solidFill>
              <a:ln>
                <a:solidFill>
                  <a:schemeClr val="tx1">
                    <a:tint val="75000"/>
                    <a:shade val="95000"/>
                    <a:satMod val="105000"/>
                  </a:schemeClr>
                </a:solidFill>
              </a:ln>
            </c:spPr>
          </c:dPt>
          <c:dPt>
            <c:idx val="45"/>
            <c:invertIfNegative val="0"/>
            <c:bubble3D val="0"/>
            <c:spPr>
              <a:solidFill>
                <a:schemeClr val="accent1"/>
              </a:solidFill>
              <a:ln>
                <a:solidFill>
                  <a:schemeClr val="tx1">
                    <a:tint val="75000"/>
                    <a:shade val="95000"/>
                    <a:satMod val="105000"/>
                  </a:schemeClr>
                </a:solidFill>
              </a:ln>
            </c:spPr>
          </c:dPt>
          <c:dPt>
            <c:idx val="46"/>
            <c:invertIfNegative val="0"/>
            <c:bubble3D val="0"/>
            <c:spPr>
              <a:solidFill>
                <a:schemeClr val="accent1"/>
              </a:solidFill>
              <a:ln>
                <a:solidFill>
                  <a:schemeClr val="tx1">
                    <a:tint val="75000"/>
                    <a:shade val="95000"/>
                    <a:satMod val="105000"/>
                  </a:schemeClr>
                </a:solidFill>
              </a:ln>
            </c:spPr>
          </c:dPt>
          <c:dPt>
            <c:idx val="47"/>
            <c:invertIfNegative val="0"/>
            <c:bubble3D val="0"/>
            <c:spPr>
              <a:solidFill>
                <a:schemeClr val="accent1"/>
              </a:solidFill>
              <a:ln>
                <a:solidFill>
                  <a:schemeClr val="tx1">
                    <a:tint val="75000"/>
                    <a:shade val="95000"/>
                    <a:satMod val="105000"/>
                  </a:schemeClr>
                </a:solidFill>
              </a:ln>
            </c:spPr>
          </c:dPt>
          <c:dPt>
            <c:idx val="48"/>
            <c:invertIfNegative val="0"/>
            <c:bubble3D val="0"/>
            <c:spPr>
              <a:solidFill>
                <a:schemeClr val="accent1"/>
              </a:solidFill>
              <a:ln>
                <a:solidFill>
                  <a:schemeClr val="tx1">
                    <a:tint val="75000"/>
                    <a:shade val="95000"/>
                    <a:satMod val="105000"/>
                  </a:schemeClr>
                </a:solidFill>
              </a:ln>
            </c:spPr>
          </c:dPt>
          <c:dPt>
            <c:idx val="49"/>
            <c:invertIfNegative val="0"/>
            <c:bubble3D val="0"/>
            <c:spPr>
              <a:solidFill>
                <a:schemeClr val="accent1"/>
              </a:solidFill>
              <a:ln>
                <a:solidFill>
                  <a:schemeClr val="tx1">
                    <a:tint val="75000"/>
                    <a:shade val="95000"/>
                    <a:satMod val="105000"/>
                  </a:schemeClr>
                </a:solidFill>
              </a:ln>
            </c:spPr>
          </c:dPt>
          <c:dPt>
            <c:idx val="50"/>
            <c:invertIfNegative val="0"/>
            <c:bubble3D val="0"/>
            <c:spPr>
              <a:solidFill>
                <a:schemeClr val="accent1"/>
              </a:solidFill>
              <a:ln>
                <a:solidFill>
                  <a:schemeClr val="tx1">
                    <a:tint val="75000"/>
                    <a:shade val="95000"/>
                    <a:satMod val="105000"/>
                  </a:schemeClr>
                </a:solidFill>
              </a:ln>
            </c:spPr>
          </c:dPt>
          <c:xVal>
            <c:numRef>
              <c:f>Sheet1!$A$2:$A$51</c:f>
              <c:numCache>
                <c:formatCode>General</c:formatCode>
                <c:ptCount val="50"/>
                <c:pt idx="0">
                  <c:v>1990</c:v>
                </c:pt>
                <c:pt idx="1">
                  <c:v>1998</c:v>
                </c:pt>
                <c:pt idx="2">
                  <c:v>2001</c:v>
                </c:pt>
                <c:pt idx="3">
                  <c:v>1999</c:v>
                </c:pt>
                <c:pt idx="4">
                  <c:v>1996</c:v>
                </c:pt>
                <c:pt idx="5">
                  <c:v>2006</c:v>
                </c:pt>
                <c:pt idx="6">
                  <c:v>2008</c:v>
                </c:pt>
                <c:pt idx="7">
                  <c:v>1997</c:v>
                </c:pt>
                <c:pt idx="8">
                  <c:v>1988</c:v>
                </c:pt>
                <c:pt idx="9">
                  <c:v>2010</c:v>
                </c:pt>
                <c:pt idx="10">
                  <c:v>2008</c:v>
                </c:pt>
                <c:pt idx="11">
                  <c:v>1997</c:v>
                </c:pt>
                <c:pt idx="12">
                  <c:v>2004</c:v>
                </c:pt>
                <c:pt idx="13">
                  <c:v>1988</c:v>
                </c:pt>
                <c:pt idx="14">
                  <c:v>1994</c:v>
                </c:pt>
                <c:pt idx="15">
                  <c:v>1998</c:v>
                </c:pt>
                <c:pt idx="16">
                  <c:v>2008</c:v>
                </c:pt>
                <c:pt idx="17">
                  <c:v>1995</c:v>
                </c:pt>
                <c:pt idx="18">
                  <c:v>1997</c:v>
                </c:pt>
                <c:pt idx="19">
                  <c:v>1998</c:v>
                </c:pt>
                <c:pt idx="20">
                  <c:v>2009</c:v>
                </c:pt>
                <c:pt idx="21">
                  <c:v>2009</c:v>
                </c:pt>
                <c:pt idx="22">
                  <c:v>2007</c:v>
                </c:pt>
                <c:pt idx="23">
                  <c:v>2006</c:v>
                </c:pt>
                <c:pt idx="24">
                  <c:v>1994</c:v>
                </c:pt>
                <c:pt idx="25">
                  <c:v>2006</c:v>
                </c:pt>
                <c:pt idx="26">
                  <c:v>2009</c:v>
                </c:pt>
                <c:pt idx="27">
                  <c:v>2008</c:v>
                </c:pt>
                <c:pt idx="28">
                  <c:v>2005</c:v>
                </c:pt>
                <c:pt idx="29">
                  <c:v>2005</c:v>
                </c:pt>
                <c:pt idx="30">
                  <c:v>2001</c:v>
                </c:pt>
                <c:pt idx="31">
                  <c:v>1996</c:v>
                </c:pt>
                <c:pt idx="32">
                  <c:v>1998</c:v>
                </c:pt>
                <c:pt idx="33">
                  <c:v>2006</c:v>
                </c:pt>
                <c:pt idx="34">
                  <c:v>1985</c:v>
                </c:pt>
                <c:pt idx="35">
                  <c:v>2005</c:v>
                </c:pt>
                <c:pt idx="36">
                  <c:v>2006</c:v>
                </c:pt>
                <c:pt idx="37">
                  <c:v>2013</c:v>
                </c:pt>
                <c:pt idx="38">
                  <c:v>2014</c:v>
                </c:pt>
                <c:pt idx="39">
                  <c:v>2013</c:v>
                </c:pt>
                <c:pt idx="40">
                  <c:v>2012</c:v>
                </c:pt>
                <c:pt idx="41">
                  <c:v>2013</c:v>
                </c:pt>
                <c:pt idx="42">
                  <c:v>2014</c:v>
                </c:pt>
                <c:pt idx="43">
                  <c:v>2013</c:v>
                </c:pt>
                <c:pt idx="44">
                  <c:v>2012</c:v>
                </c:pt>
                <c:pt idx="45">
                  <c:v>2013</c:v>
                </c:pt>
                <c:pt idx="46">
                  <c:v>2014</c:v>
                </c:pt>
                <c:pt idx="47">
                  <c:v>2014</c:v>
                </c:pt>
                <c:pt idx="48">
                  <c:v>2012</c:v>
                </c:pt>
                <c:pt idx="49">
                  <c:v>2012</c:v>
                </c:pt>
              </c:numCache>
            </c:numRef>
          </c:xVal>
          <c:yVal>
            <c:numRef>
              <c:f>Sheet1!$B$2:$B$51</c:f>
              <c:numCache>
                <c:formatCode>General</c:formatCode>
                <c:ptCount val="50"/>
                <c:pt idx="0">
                  <c:v>4572.895540845655</c:v>
                </c:pt>
                <c:pt idx="1">
                  <c:v>6346.4052496601089</c:v>
                </c:pt>
                <c:pt idx="2">
                  <c:v>10487.481384938827</c:v>
                </c:pt>
                <c:pt idx="3">
                  <c:v>11587.198683782341</c:v>
                </c:pt>
                <c:pt idx="4">
                  <c:v>8096.7795735443515</c:v>
                </c:pt>
                <c:pt idx="5">
                  <c:v>6589.297155581573</c:v>
                </c:pt>
                <c:pt idx="6">
                  <c:v>8028.7368663313327</c:v>
                </c:pt>
                <c:pt idx="7">
                  <c:v>12731.949785186356</c:v>
                </c:pt>
                <c:pt idx="8">
                  <c:v>12038.455549146987</c:v>
                </c:pt>
                <c:pt idx="9">
                  <c:v>12080.393851703686</c:v>
                </c:pt>
                <c:pt idx="10">
                  <c:v>5307.3243228382671</c:v>
                </c:pt>
                <c:pt idx="11">
                  <c:v>5988.346421076054</c:v>
                </c:pt>
                <c:pt idx="12">
                  <c:v>3608.4758856928333</c:v>
                </c:pt>
                <c:pt idx="13">
                  <c:v>5436.7671669205993</c:v>
                </c:pt>
                <c:pt idx="14">
                  <c:v>7195.6249772074852</c:v>
                </c:pt>
                <c:pt idx="15">
                  <c:v>5620.8583782955384</c:v>
                </c:pt>
                <c:pt idx="16">
                  <c:v>6469.7751894745188</c:v>
                </c:pt>
                <c:pt idx="17">
                  <c:v>8913.2961185095701</c:v>
                </c:pt>
                <c:pt idx="18">
                  <c:v>4389.269091807254</c:v>
                </c:pt>
                <c:pt idx="19">
                  <c:v>2234.8798994524545</c:v>
                </c:pt>
                <c:pt idx="20">
                  <c:v>6179.5906142745425</c:v>
                </c:pt>
                <c:pt idx="21">
                  <c:v>13800.259922912697</c:v>
                </c:pt>
                <c:pt idx="22">
                  <c:v>3188.265734750616</c:v>
                </c:pt>
                <c:pt idx="23">
                  <c:v>3392.0555792211226</c:v>
                </c:pt>
                <c:pt idx="24">
                  <c:v>6919.9402241264279</c:v>
                </c:pt>
                <c:pt idx="25">
                  <c:v>7209.3305841704059</c:v>
                </c:pt>
                <c:pt idx="26">
                  <c:v>8846.9821039325852</c:v>
                </c:pt>
                <c:pt idx="27">
                  <c:v>4516.5297841234205</c:v>
                </c:pt>
                <c:pt idx="28">
                  <c:v>5142.4966810886644</c:v>
                </c:pt>
                <c:pt idx="29">
                  <c:v>4511.2312152883605</c:v>
                </c:pt>
                <c:pt idx="30">
                  <c:v>6412.6317252027202</c:v>
                </c:pt>
                <c:pt idx="31">
                  <c:v>7976.9590992691928</c:v>
                </c:pt>
                <c:pt idx="32">
                  <c:v>6828.2339767218182</c:v>
                </c:pt>
                <c:pt idx="33">
                  <c:v>3387.9585537287949</c:v>
                </c:pt>
                <c:pt idx="34">
                  <c:v>13676.102870852485</c:v>
                </c:pt>
                <c:pt idx="35">
                  <c:v>5499.4703046531149</c:v>
                </c:pt>
                <c:pt idx="36">
                  <c:v>5914.5790296556343</c:v>
                </c:pt>
                <c:pt idx="37">
                  <c:v>13636.5169548055</c:v>
                </c:pt>
                <c:pt idx="38">
                  <c:v>13724.468625998272</c:v>
                </c:pt>
                <c:pt idx="39">
                  <c:v>15447.446568865837</c:v>
                </c:pt>
                <c:pt idx="40">
                  <c:v>20128.052254522954</c:v>
                </c:pt>
                <c:pt idx="41">
                  <c:v>8920</c:v>
                </c:pt>
                <c:pt idx="42">
                  <c:v>13315</c:v>
                </c:pt>
                <c:pt idx="43">
                  <c:v>16359.637007178599</c:v>
                </c:pt>
                <c:pt idx="44">
                  <c:v>11591.802262908535</c:v>
                </c:pt>
                <c:pt idx="45">
                  <c:v>16714.803257916541</c:v>
                </c:pt>
                <c:pt idx="46">
                  <c:v>25349.173752784223</c:v>
                </c:pt>
                <c:pt idx="47">
                  <c:v>24210.547629419289</c:v>
                </c:pt>
                <c:pt idx="48">
                  <c:v>8191.1155539932333</c:v>
                </c:pt>
                <c:pt idx="49">
                  <c:v>6496.5334713155671</c:v>
                </c:pt>
              </c:numCache>
            </c:numRef>
          </c:yVal>
          <c:bubbleSize>
            <c:numRef>
              <c:f>Sheet1!$C$2:$C$51</c:f>
              <c:numCache>
                <c:formatCode>0</c:formatCode>
                <c:ptCount val="50"/>
                <c:pt idx="0">
                  <c:v>333.33333333333297</c:v>
                </c:pt>
                <c:pt idx="1">
                  <c:v>295.45902464521026</c:v>
                </c:pt>
                <c:pt idx="2">
                  <c:v>355.26315789473688</c:v>
                </c:pt>
                <c:pt idx="3">
                  <c:v>317.57016183349361</c:v>
                </c:pt>
                <c:pt idx="4">
                  <c:v>185.97478000544317</c:v>
                </c:pt>
                <c:pt idx="5">
                  <c:v>185</c:v>
                </c:pt>
                <c:pt idx="6">
                  <c:v>165</c:v>
                </c:pt>
                <c:pt idx="7">
                  <c:v>264.93980291656726</c:v>
                </c:pt>
                <c:pt idx="8">
                  <c:v>210.6666666666666</c:v>
                </c:pt>
                <c:pt idx="9">
                  <c:v>196.40061718437389</c:v>
                </c:pt>
                <c:pt idx="10">
                  <c:v>150</c:v>
                </c:pt>
                <c:pt idx="11">
                  <c:v>150</c:v>
                </c:pt>
                <c:pt idx="12">
                  <c:v>150.44150110375273</c:v>
                </c:pt>
                <c:pt idx="13">
                  <c:v>122.44897959183673</c:v>
                </c:pt>
                <c:pt idx="14">
                  <c:v>133.33333333333337</c:v>
                </c:pt>
                <c:pt idx="15">
                  <c:v>116.12083824730105</c:v>
                </c:pt>
                <c:pt idx="16">
                  <c:v>109</c:v>
                </c:pt>
                <c:pt idx="17">
                  <c:v>95.708972149142681</c:v>
                </c:pt>
                <c:pt idx="18">
                  <c:v>101.03424959417995</c:v>
                </c:pt>
                <c:pt idx="19">
                  <c:v>81.193867368230073</c:v>
                </c:pt>
                <c:pt idx="20">
                  <c:v>88.709858373788919</c:v>
                </c:pt>
                <c:pt idx="21">
                  <c:v>126.49918683648212</c:v>
                </c:pt>
                <c:pt idx="22">
                  <c:v>76.900000000000006</c:v>
                </c:pt>
                <c:pt idx="23">
                  <c:v>92.592592592592538</c:v>
                </c:pt>
                <c:pt idx="24">
                  <c:v>75</c:v>
                </c:pt>
                <c:pt idx="25">
                  <c:v>85.338345864661605</c:v>
                </c:pt>
                <c:pt idx="26">
                  <c:v>67.447978147823548</c:v>
                </c:pt>
                <c:pt idx="27">
                  <c:v>72.222222222222214</c:v>
                </c:pt>
                <c:pt idx="28">
                  <c:v>63.468573443102528</c:v>
                </c:pt>
                <c:pt idx="29">
                  <c:v>60</c:v>
                </c:pt>
                <c:pt idx="30">
                  <c:v>59.628666200000012</c:v>
                </c:pt>
                <c:pt idx="31">
                  <c:v>70.865910261105228</c:v>
                </c:pt>
                <c:pt idx="32">
                  <c:v>53.978045904018884</c:v>
                </c:pt>
                <c:pt idx="33">
                  <c:v>51.048499999999983</c:v>
                </c:pt>
                <c:pt idx="34">
                  <c:v>54.945054945054963</c:v>
                </c:pt>
                <c:pt idx="35">
                  <c:v>49.804600833333318</c:v>
                </c:pt>
                <c:pt idx="36">
                  <c:v>49.804600833333303</c:v>
                </c:pt>
                <c:pt idx="37">
                  <c:v>475.05302510665734</c:v>
                </c:pt>
                <c:pt idx="38">
                  <c:v>299.41924491165867</c:v>
                </c:pt>
                <c:pt idx="39">
                  <c:v>258</c:v>
                </c:pt>
                <c:pt idx="40">
                  <c:v>185.02822781568727</c:v>
                </c:pt>
                <c:pt idx="41">
                  <c:v>335</c:v>
                </c:pt>
                <c:pt idx="42">
                  <c:v>368</c:v>
                </c:pt>
                <c:pt idx="43">
                  <c:v>173</c:v>
                </c:pt>
                <c:pt idx="44">
                  <c:v>143.48028623617003</c:v>
                </c:pt>
                <c:pt idx="45">
                  <c:v>144.63079843508234</c:v>
                </c:pt>
                <c:pt idx="46">
                  <c:v>77.272727272727195</c:v>
                </c:pt>
                <c:pt idx="47">
                  <c:v>64.353506819133869</c:v>
                </c:pt>
                <c:pt idx="48">
                  <c:v>58.916939581888499</c:v>
                </c:pt>
                <c:pt idx="49">
                  <c:v>54.849210024595202</c:v>
                </c:pt>
              </c:numCache>
            </c:numRef>
          </c:bubbleSize>
          <c:bubble3D val="0"/>
        </c:ser>
        <c:dLbls>
          <c:showLegendKey val="0"/>
          <c:showVal val="0"/>
          <c:showCatName val="0"/>
          <c:showSerName val="0"/>
          <c:showPercent val="0"/>
          <c:showBubbleSize val="0"/>
        </c:dLbls>
        <c:bubbleScale val="100"/>
        <c:showNegBubbles val="0"/>
        <c:axId val="117444992"/>
        <c:axId val="117446528"/>
      </c:bubbleChart>
      <c:valAx>
        <c:axId val="117444992"/>
        <c:scaling>
          <c:orientation val="minMax"/>
        </c:scaling>
        <c:delete val="0"/>
        <c:axPos val="b"/>
        <c:numFmt formatCode="General" sourceLinked="1"/>
        <c:majorTickMark val="none"/>
        <c:minorTickMark val="none"/>
        <c:tickLblPos val="nextTo"/>
        <c:spPr>
          <a:ln w="25400"/>
        </c:spPr>
        <c:txPr>
          <a:bodyPr/>
          <a:lstStyle/>
          <a:p>
            <a:pPr>
              <a:defRPr sz="1000"/>
            </a:pPr>
            <a:endParaRPr lang="en-US"/>
          </a:p>
        </c:txPr>
        <c:crossAx val="117446528"/>
        <c:crosses val="autoZero"/>
        <c:crossBetween val="midCat"/>
      </c:valAx>
      <c:valAx>
        <c:axId val="117446528"/>
        <c:scaling>
          <c:orientation val="minMax"/>
          <c:min val="0"/>
        </c:scaling>
        <c:delete val="0"/>
        <c:axPos val="l"/>
        <c:numFmt formatCode="General" sourceLinked="1"/>
        <c:majorTickMark val="none"/>
        <c:minorTickMark val="none"/>
        <c:tickLblPos val="nextTo"/>
        <c:spPr>
          <a:ln>
            <a:noFill/>
          </a:ln>
        </c:spPr>
        <c:txPr>
          <a:bodyPr/>
          <a:lstStyle/>
          <a:p>
            <a:pPr>
              <a:defRPr sz="800"/>
            </a:pPr>
            <a:endParaRPr lang="en-US"/>
          </a:p>
        </c:txPr>
        <c:crossAx val="117444992"/>
        <c:crosses val="autoZero"/>
        <c:crossBetween val="midCat"/>
      </c:valAx>
      <c:spPr>
        <a:noFill/>
        <a:ln w="25400">
          <a:noFill/>
        </a:ln>
      </c:spPr>
    </c:plotArea>
    <c:plotVisOnly val="1"/>
    <c:dispBlanksAs val="gap"/>
    <c:showDLblsOverMax val="0"/>
  </c:chart>
  <c:spPr>
    <a:noFill/>
    <a:ln>
      <a:noFill/>
    </a:ln>
  </c:spPr>
  <c:txPr>
    <a:bodyPr/>
    <a:lstStyle/>
    <a:p>
      <a:pPr>
        <a:defRPr sz="1200">
          <a:latin typeface="+mn-lt"/>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lgn="ctr">
              <a:defRPr sz="1600" b="1">
                <a:solidFill>
                  <a:schemeClr val="accent6"/>
                </a:solidFill>
              </a:defRPr>
            </a:pPr>
            <a:r>
              <a:rPr lang="en-GB" sz="1600" b="1" dirty="0" smtClean="0">
                <a:solidFill>
                  <a:schemeClr val="accent6"/>
                </a:solidFill>
              </a:rPr>
              <a:t>Schedule over-runs (% of estimate)</a:t>
            </a:r>
            <a:endParaRPr lang="en-GB" sz="1600" b="1" dirty="0">
              <a:solidFill>
                <a:schemeClr val="accent6"/>
              </a:solidFill>
            </a:endParaRPr>
          </a:p>
        </c:rich>
      </c:tx>
      <c:layout>
        <c:manualLayout>
          <c:xMode val="edge"/>
          <c:yMode val="edge"/>
          <c:x val="0.13429675196850388"/>
          <c:y val="2.1263671412638735E-3"/>
        </c:manualLayout>
      </c:layout>
      <c:overlay val="0"/>
    </c:title>
    <c:autoTitleDeleted val="0"/>
    <c:plotArea>
      <c:layout>
        <c:manualLayout>
          <c:layoutTarget val="inner"/>
          <c:xMode val="edge"/>
          <c:yMode val="edge"/>
          <c:x val="2.6018208661417411E-2"/>
          <c:y val="7.2558373401476611E-2"/>
          <c:w val="0.91209162491052342"/>
          <c:h val="0.80958288942282775"/>
        </c:manualLayout>
      </c:layout>
      <c:barChart>
        <c:barDir val="col"/>
        <c:grouping val="clustered"/>
        <c:varyColors val="0"/>
        <c:ser>
          <c:idx val="0"/>
          <c:order val="0"/>
          <c:tx>
            <c:strRef>
              <c:f>Sheet1!$B$1</c:f>
              <c:strCache>
                <c:ptCount val="1"/>
                <c:pt idx="0">
                  <c:v>Frequency</c:v>
                </c:pt>
              </c:strCache>
            </c:strRef>
          </c:tx>
          <c:spPr>
            <a:solidFill>
              <a:srgbClr val="002C77"/>
            </a:solidFill>
          </c:spPr>
          <c:invertIfNegative val="0"/>
          <c:dPt>
            <c:idx val="4"/>
            <c:invertIfNegative val="0"/>
            <c:bubble3D val="0"/>
            <c:spPr>
              <a:solidFill>
                <a:srgbClr val="C90062"/>
              </a:solidFill>
            </c:spPr>
          </c:dPt>
          <c:dPt>
            <c:idx val="5"/>
            <c:invertIfNegative val="0"/>
            <c:bubble3D val="0"/>
            <c:spPr>
              <a:solidFill>
                <a:srgbClr val="C90062"/>
              </a:solidFill>
            </c:spPr>
          </c:dPt>
          <c:dPt>
            <c:idx val="6"/>
            <c:invertIfNegative val="0"/>
            <c:bubble3D val="0"/>
            <c:spPr>
              <a:solidFill>
                <a:srgbClr val="C90062"/>
              </a:solidFill>
            </c:spPr>
          </c:dPt>
          <c:dPt>
            <c:idx val="7"/>
            <c:invertIfNegative val="0"/>
            <c:bubble3D val="0"/>
            <c:spPr>
              <a:solidFill>
                <a:srgbClr val="C90062"/>
              </a:solidFill>
            </c:spPr>
          </c:dPt>
          <c:dPt>
            <c:idx val="8"/>
            <c:invertIfNegative val="0"/>
            <c:bubble3D val="0"/>
            <c:spPr>
              <a:solidFill>
                <a:srgbClr val="C90062"/>
              </a:solidFill>
            </c:spPr>
          </c:dPt>
          <c:dPt>
            <c:idx val="10"/>
            <c:invertIfNegative val="0"/>
            <c:bubble3D val="0"/>
            <c:spPr>
              <a:solidFill>
                <a:srgbClr val="C90062"/>
              </a:solidFill>
            </c:spPr>
          </c:dPt>
          <c:cat>
            <c:numRef>
              <c:f>Sheet1!$A$2:$A$12</c:f>
              <c:numCache>
                <c:formatCode>General</c:formatCode>
                <c:ptCount val="11"/>
                <c:pt idx="0">
                  <c:v>-80</c:v>
                </c:pt>
                <c:pt idx="1">
                  <c:v>-60</c:v>
                </c:pt>
                <c:pt idx="2">
                  <c:v>-40</c:v>
                </c:pt>
                <c:pt idx="3">
                  <c:v>-20</c:v>
                </c:pt>
                <c:pt idx="4">
                  <c:v>0</c:v>
                </c:pt>
                <c:pt idx="5">
                  <c:v>20</c:v>
                </c:pt>
                <c:pt idx="6">
                  <c:v>40</c:v>
                </c:pt>
                <c:pt idx="7">
                  <c:v>60</c:v>
                </c:pt>
                <c:pt idx="8">
                  <c:v>80</c:v>
                </c:pt>
                <c:pt idx="9">
                  <c:v>100</c:v>
                </c:pt>
                <c:pt idx="10">
                  <c:v>120</c:v>
                </c:pt>
              </c:numCache>
            </c:numRef>
          </c:cat>
          <c:val>
            <c:numRef>
              <c:f>Sheet1!$B$2:$B$12</c:f>
              <c:numCache>
                <c:formatCode>0%</c:formatCode>
                <c:ptCount val="11"/>
                <c:pt idx="0">
                  <c:v>0</c:v>
                </c:pt>
                <c:pt idx="1">
                  <c:v>0</c:v>
                </c:pt>
                <c:pt idx="2">
                  <c:v>0</c:v>
                </c:pt>
                <c:pt idx="3">
                  <c:v>8.0000000000000029E-2</c:v>
                </c:pt>
                <c:pt idx="4">
                  <c:v>0.2</c:v>
                </c:pt>
                <c:pt idx="5">
                  <c:v>0.25</c:v>
                </c:pt>
                <c:pt idx="6">
                  <c:v>0.05</c:v>
                </c:pt>
                <c:pt idx="7">
                  <c:v>0.15000000000000005</c:v>
                </c:pt>
                <c:pt idx="8">
                  <c:v>0.1</c:v>
                </c:pt>
                <c:pt idx="9">
                  <c:v>0</c:v>
                </c:pt>
                <c:pt idx="10">
                  <c:v>0.05</c:v>
                </c:pt>
              </c:numCache>
            </c:numRef>
          </c:val>
        </c:ser>
        <c:dLbls>
          <c:showLegendKey val="0"/>
          <c:showVal val="0"/>
          <c:showCatName val="0"/>
          <c:showSerName val="0"/>
          <c:showPercent val="0"/>
          <c:showBubbleSize val="0"/>
        </c:dLbls>
        <c:gapWidth val="35"/>
        <c:axId val="117855744"/>
        <c:axId val="117857280"/>
      </c:barChart>
      <c:catAx>
        <c:axId val="117855744"/>
        <c:scaling>
          <c:orientation val="minMax"/>
        </c:scaling>
        <c:delete val="0"/>
        <c:axPos val="b"/>
        <c:numFmt formatCode="General" sourceLinked="1"/>
        <c:majorTickMark val="none"/>
        <c:minorTickMark val="none"/>
        <c:tickLblPos val="nextTo"/>
        <c:spPr>
          <a:ln w="25400">
            <a:solidFill>
              <a:srgbClr val="686868"/>
            </a:solidFill>
          </a:ln>
        </c:spPr>
        <c:crossAx val="117857280"/>
        <c:crosses val="autoZero"/>
        <c:auto val="1"/>
        <c:lblAlgn val="ctr"/>
        <c:lblOffset val="100"/>
        <c:noMultiLvlLbl val="0"/>
      </c:catAx>
      <c:valAx>
        <c:axId val="117857280"/>
        <c:scaling>
          <c:orientation val="minMax"/>
          <c:max val="0.4"/>
        </c:scaling>
        <c:delete val="0"/>
        <c:axPos val="l"/>
        <c:majorGridlines>
          <c:spPr>
            <a:ln>
              <a:noFill/>
            </a:ln>
          </c:spPr>
        </c:majorGridlines>
        <c:numFmt formatCode="0%" sourceLinked="1"/>
        <c:majorTickMark val="none"/>
        <c:minorTickMark val="none"/>
        <c:tickLblPos val="nextTo"/>
        <c:spPr>
          <a:ln>
            <a:noFill/>
          </a:ln>
        </c:spPr>
        <c:crossAx val="117855744"/>
        <c:crosses val="autoZero"/>
        <c:crossBetween val="between"/>
      </c:valAx>
    </c:plotArea>
    <c:plotVisOnly val="1"/>
    <c:dispBlanksAs val="gap"/>
    <c:showDLblsOverMax val="0"/>
  </c:chart>
  <c:txPr>
    <a:bodyPr/>
    <a:lstStyle/>
    <a:p>
      <a:pPr>
        <a:defRPr sz="1200">
          <a:latin typeface="Avenir LT Com 45 Book" pitchFamily="34"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44B76-2B15-4106-9C72-B7137DE98793}" type="doc">
      <dgm:prSet loTypeId="urn:microsoft.com/office/officeart/2005/8/layout/cycle8" loCatId="cycle" qsTypeId="urn:microsoft.com/office/officeart/2005/8/quickstyle/simple5" qsCatId="simple" csTypeId="urn:microsoft.com/office/officeart/2005/8/colors/colorful1#2" csCatId="colorful" phldr="1"/>
      <dgm:spPr/>
    </dgm:pt>
    <dgm:pt modelId="{7BD1620C-A958-4018-BB43-1935EF6C46C0}">
      <dgm:prSet phldrT="[Text]" custT="1"/>
      <dgm:spPr>
        <a:solidFill>
          <a:schemeClr val="accent6"/>
        </a:solidFill>
        <a:ln>
          <a:solidFill>
            <a:schemeClr val="accent6"/>
          </a:solidFill>
        </a:ln>
      </dgm:spPr>
      <dgm:t>
        <a:bodyPr/>
        <a:lstStyle/>
        <a:p>
          <a:r>
            <a:rPr lang="en-GB" sz="1800" dirty="0" smtClean="0"/>
            <a:t>Mining Companies</a:t>
          </a:r>
          <a:endParaRPr lang="en-GB" sz="1800" dirty="0"/>
        </a:p>
      </dgm:t>
    </dgm:pt>
    <dgm:pt modelId="{672300CA-EBE4-4C2F-832A-6E7F454904A9}" type="parTrans" cxnId="{D7F9FAD8-3DD4-44CD-8DDC-EE3CB91832EF}">
      <dgm:prSet/>
      <dgm:spPr/>
      <dgm:t>
        <a:bodyPr/>
        <a:lstStyle/>
        <a:p>
          <a:endParaRPr lang="en-GB"/>
        </a:p>
      </dgm:t>
    </dgm:pt>
    <dgm:pt modelId="{D6996DE6-FD88-4361-A50E-F391093C759D}" type="sibTrans" cxnId="{D7F9FAD8-3DD4-44CD-8DDC-EE3CB91832EF}">
      <dgm:prSet/>
      <dgm:spPr/>
      <dgm:t>
        <a:bodyPr/>
        <a:lstStyle/>
        <a:p>
          <a:endParaRPr lang="en-GB"/>
        </a:p>
      </dgm:t>
    </dgm:pt>
    <dgm:pt modelId="{B89FA0D5-9343-4EC2-8BCF-71C49A3CA72A}">
      <dgm:prSet phldrT="[Text]" custT="1"/>
      <dgm:spPr>
        <a:solidFill>
          <a:schemeClr val="accent1"/>
        </a:solidFill>
        <a:ln>
          <a:solidFill>
            <a:schemeClr val="accent1"/>
          </a:solidFill>
        </a:ln>
      </dgm:spPr>
      <dgm:t>
        <a:bodyPr/>
        <a:lstStyle/>
        <a:p>
          <a:r>
            <a:rPr lang="en-GB" sz="2000" dirty="0" smtClean="0"/>
            <a:t>Communities</a:t>
          </a:r>
          <a:endParaRPr lang="en-GB" sz="2000" dirty="0"/>
        </a:p>
      </dgm:t>
    </dgm:pt>
    <dgm:pt modelId="{542AF205-D170-41A8-9260-280B08658414}" type="parTrans" cxnId="{DA4A2A35-40D0-48A1-8BD9-732DFB84281A}">
      <dgm:prSet/>
      <dgm:spPr/>
      <dgm:t>
        <a:bodyPr/>
        <a:lstStyle/>
        <a:p>
          <a:endParaRPr lang="en-GB"/>
        </a:p>
      </dgm:t>
    </dgm:pt>
    <dgm:pt modelId="{B593B5B1-F150-4C6D-9598-617E4D6B88B2}" type="sibTrans" cxnId="{DA4A2A35-40D0-48A1-8BD9-732DFB84281A}">
      <dgm:prSet/>
      <dgm:spPr/>
      <dgm:t>
        <a:bodyPr/>
        <a:lstStyle/>
        <a:p>
          <a:endParaRPr lang="en-GB"/>
        </a:p>
      </dgm:t>
    </dgm:pt>
    <dgm:pt modelId="{8641C625-4014-4A2C-BC26-58C3BB27A482}">
      <dgm:prSet phldrT="[Text]" custT="1"/>
      <dgm:spPr>
        <a:solidFill>
          <a:schemeClr val="accent2"/>
        </a:solidFill>
        <a:ln>
          <a:solidFill>
            <a:schemeClr val="accent2"/>
          </a:solidFill>
        </a:ln>
      </dgm:spPr>
      <dgm:t>
        <a:bodyPr/>
        <a:lstStyle/>
        <a:p>
          <a:r>
            <a:rPr lang="en-GB" sz="1500" dirty="0" smtClean="0"/>
            <a:t>Governments</a:t>
          </a:r>
          <a:endParaRPr lang="en-GB" sz="1500" dirty="0"/>
        </a:p>
      </dgm:t>
    </dgm:pt>
    <dgm:pt modelId="{7DF4D041-F5E6-424C-911C-801B28F3E800}" type="parTrans" cxnId="{EAFF798E-55AD-4AC4-A77A-E77F2791B57C}">
      <dgm:prSet/>
      <dgm:spPr/>
      <dgm:t>
        <a:bodyPr/>
        <a:lstStyle/>
        <a:p>
          <a:endParaRPr lang="en-GB"/>
        </a:p>
      </dgm:t>
    </dgm:pt>
    <dgm:pt modelId="{2CCBD5C1-03B0-4D0A-B81E-DF5D3400453B}" type="sibTrans" cxnId="{EAFF798E-55AD-4AC4-A77A-E77F2791B57C}">
      <dgm:prSet/>
      <dgm:spPr/>
      <dgm:t>
        <a:bodyPr/>
        <a:lstStyle/>
        <a:p>
          <a:endParaRPr lang="en-GB"/>
        </a:p>
      </dgm:t>
    </dgm:pt>
    <dgm:pt modelId="{FF46D4BE-EF91-48C1-97AC-419380836AA4}" type="pres">
      <dgm:prSet presAssocID="{0B944B76-2B15-4106-9C72-B7137DE98793}" presName="compositeShape" presStyleCnt="0">
        <dgm:presLayoutVars>
          <dgm:chMax val="7"/>
          <dgm:dir/>
          <dgm:resizeHandles val="exact"/>
        </dgm:presLayoutVars>
      </dgm:prSet>
      <dgm:spPr/>
    </dgm:pt>
    <dgm:pt modelId="{250B2C20-5E0D-48EE-A469-24006E34A9C4}" type="pres">
      <dgm:prSet presAssocID="{0B944B76-2B15-4106-9C72-B7137DE98793}" presName="wedge1" presStyleLbl="node1" presStyleIdx="0" presStyleCnt="3"/>
      <dgm:spPr/>
      <dgm:t>
        <a:bodyPr/>
        <a:lstStyle/>
        <a:p>
          <a:endParaRPr lang="en-GB"/>
        </a:p>
      </dgm:t>
    </dgm:pt>
    <dgm:pt modelId="{E6C93BCE-55AE-47D0-9271-EBF09A07232B}" type="pres">
      <dgm:prSet presAssocID="{0B944B76-2B15-4106-9C72-B7137DE98793}" presName="dummy1a" presStyleCnt="0"/>
      <dgm:spPr/>
    </dgm:pt>
    <dgm:pt modelId="{EA447DF9-7593-4FCB-9BBC-E3A416CF0574}" type="pres">
      <dgm:prSet presAssocID="{0B944B76-2B15-4106-9C72-B7137DE98793}" presName="dummy1b" presStyleCnt="0"/>
      <dgm:spPr/>
    </dgm:pt>
    <dgm:pt modelId="{3443FAB2-9F43-47E4-BE12-68F34259FB0A}" type="pres">
      <dgm:prSet presAssocID="{0B944B76-2B15-4106-9C72-B7137DE98793}" presName="wedge1Tx" presStyleLbl="node1" presStyleIdx="0" presStyleCnt="3">
        <dgm:presLayoutVars>
          <dgm:chMax val="0"/>
          <dgm:chPref val="0"/>
          <dgm:bulletEnabled val="1"/>
        </dgm:presLayoutVars>
      </dgm:prSet>
      <dgm:spPr/>
      <dgm:t>
        <a:bodyPr/>
        <a:lstStyle/>
        <a:p>
          <a:endParaRPr lang="en-GB"/>
        </a:p>
      </dgm:t>
    </dgm:pt>
    <dgm:pt modelId="{F8566EAD-A468-41B6-9385-098886039F76}" type="pres">
      <dgm:prSet presAssocID="{0B944B76-2B15-4106-9C72-B7137DE98793}" presName="wedge2" presStyleLbl="node1" presStyleIdx="1" presStyleCnt="3" custLinFactNeighborX="1506" custLinFactNeighborY="-2513"/>
      <dgm:spPr/>
      <dgm:t>
        <a:bodyPr/>
        <a:lstStyle/>
        <a:p>
          <a:endParaRPr lang="en-GB"/>
        </a:p>
      </dgm:t>
    </dgm:pt>
    <dgm:pt modelId="{8AB656AD-6CEC-4DBD-AB86-71C08B15251D}" type="pres">
      <dgm:prSet presAssocID="{0B944B76-2B15-4106-9C72-B7137DE98793}" presName="dummy2a" presStyleCnt="0"/>
      <dgm:spPr/>
    </dgm:pt>
    <dgm:pt modelId="{93036E8B-0CF8-4594-98B9-BBAF22DF90C2}" type="pres">
      <dgm:prSet presAssocID="{0B944B76-2B15-4106-9C72-B7137DE98793}" presName="dummy2b" presStyleCnt="0"/>
      <dgm:spPr/>
    </dgm:pt>
    <dgm:pt modelId="{BA82DB0F-3D64-40BC-B1B3-E38E2380DE17}" type="pres">
      <dgm:prSet presAssocID="{0B944B76-2B15-4106-9C72-B7137DE98793}" presName="wedge2Tx" presStyleLbl="node1" presStyleIdx="1" presStyleCnt="3">
        <dgm:presLayoutVars>
          <dgm:chMax val="0"/>
          <dgm:chPref val="0"/>
          <dgm:bulletEnabled val="1"/>
        </dgm:presLayoutVars>
      </dgm:prSet>
      <dgm:spPr/>
      <dgm:t>
        <a:bodyPr/>
        <a:lstStyle/>
        <a:p>
          <a:endParaRPr lang="en-GB"/>
        </a:p>
      </dgm:t>
    </dgm:pt>
    <dgm:pt modelId="{D7B1B449-D85F-46EB-B0A8-597E6E305C85}" type="pres">
      <dgm:prSet presAssocID="{0B944B76-2B15-4106-9C72-B7137DE98793}" presName="wedge3" presStyleLbl="node1" presStyleIdx="2" presStyleCnt="3" custLinFactNeighborX="3144"/>
      <dgm:spPr/>
      <dgm:t>
        <a:bodyPr/>
        <a:lstStyle/>
        <a:p>
          <a:endParaRPr lang="en-GB"/>
        </a:p>
      </dgm:t>
    </dgm:pt>
    <dgm:pt modelId="{B70C1D22-1465-4219-B1C1-6EB1BBF94138}" type="pres">
      <dgm:prSet presAssocID="{0B944B76-2B15-4106-9C72-B7137DE98793}" presName="dummy3a" presStyleCnt="0"/>
      <dgm:spPr/>
    </dgm:pt>
    <dgm:pt modelId="{2230C27B-202F-4571-AC7A-B51875ABAA88}" type="pres">
      <dgm:prSet presAssocID="{0B944B76-2B15-4106-9C72-B7137DE98793}" presName="dummy3b" presStyleCnt="0"/>
      <dgm:spPr/>
    </dgm:pt>
    <dgm:pt modelId="{349CE3F9-060D-412B-A77A-D038EF751F80}" type="pres">
      <dgm:prSet presAssocID="{0B944B76-2B15-4106-9C72-B7137DE98793}" presName="wedge3Tx" presStyleLbl="node1" presStyleIdx="2" presStyleCnt="3">
        <dgm:presLayoutVars>
          <dgm:chMax val="0"/>
          <dgm:chPref val="0"/>
          <dgm:bulletEnabled val="1"/>
        </dgm:presLayoutVars>
      </dgm:prSet>
      <dgm:spPr/>
      <dgm:t>
        <a:bodyPr/>
        <a:lstStyle/>
        <a:p>
          <a:endParaRPr lang="en-GB"/>
        </a:p>
      </dgm:t>
    </dgm:pt>
    <dgm:pt modelId="{83182C0A-2BFE-42BF-BAA1-CA2A42BAFE87}" type="pres">
      <dgm:prSet presAssocID="{D6996DE6-FD88-4361-A50E-F391093C759D}" presName="arrowWedge1" presStyleLbl="fgSibTrans2D1" presStyleIdx="0" presStyleCnt="3"/>
      <dgm:spPr>
        <a:solidFill>
          <a:schemeClr val="accent6"/>
        </a:solidFill>
        <a:ln>
          <a:solidFill>
            <a:schemeClr val="accent6"/>
          </a:solidFill>
        </a:ln>
      </dgm:spPr>
    </dgm:pt>
    <dgm:pt modelId="{891C620E-82D8-4953-ABD8-D3006E3B54CE}" type="pres">
      <dgm:prSet presAssocID="{B593B5B1-F150-4C6D-9598-617E4D6B88B2}" presName="arrowWedge2" presStyleLbl="fgSibTrans2D1" presStyleIdx="1" presStyleCnt="3"/>
      <dgm:spPr>
        <a:solidFill>
          <a:schemeClr val="accent1"/>
        </a:solidFill>
        <a:ln>
          <a:solidFill>
            <a:schemeClr val="accent1"/>
          </a:solidFill>
        </a:ln>
      </dgm:spPr>
    </dgm:pt>
    <dgm:pt modelId="{A74AC1DE-7B17-47C8-873C-1907801AC8C2}" type="pres">
      <dgm:prSet presAssocID="{2CCBD5C1-03B0-4D0A-B81E-DF5D3400453B}" presName="arrowWedge3" presStyleLbl="fgSibTrans2D1" presStyleIdx="2" presStyleCnt="3"/>
      <dgm:spPr>
        <a:solidFill>
          <a:schemeClr val="accent2"/>
        </a:solidFill>
        <a:ln>
          <a:solidFill>
            <a:schemeClr val="accent2"/>
          </a:solidFill>
        </a:ln>
      </dgm:spPr>
    </dgm:pt>
  </dgm:ptLst>
  <dgm:cxnLst>
    <dgm:cxn modelId="{56AA1E0D-18B4-453A-A6FE-0A228808EC97}" type="presOf" srcId="{7BD1620C-A958-4018-BB43-1935EF6C46C0}" destId="{250B2C20-5E0D-48EE-A469-24006E34A9C4}" srcOrd="0" destOrd="0" presId="urn:microsoft.com/office/officeart/2005/8/layout/cycle8"/>
    <dgm:cxn modelId="{08546884-7B5B-4CDE-BC93-EC1F0877F0DC}" type="presOf" srcId="{7BD1620C-A958-4018-BB43-1935EF6C46C0}" destId="{3443FAB2-9F43-47E4-BE12-68F34259FB0A}" srcOrd="1" destOrd="0" presId="urn:microsoft.com/office/officeart/2005/8/layout/cycle8"/>
    <dgm:cxn modelId="{F87218DF-C092-4696-A6CB-2B907133E64B}" type="presOf" srcId="{8641C625-4014-4A2C-BC26-58C3BB27A482}" destId="{349CE3F9-060D-412B-A77A-D038EF751F80}" srcOrd="1" destOrd="0" presId="urn:microsoft.com/office/officeart/2005/8/layout/cycle8"/>
    <dgm:cxn modelId="{EAFF798E-55AD-4AC4-A77A-E77F2791B57C}" srcId="{0B944B76-2B15-4106-9C72-B7137DE98793}" destId="{8641C625-4014-4A2C-BC26-58C3BB27A482}" srcOrd="2" destOrd="0" parTransId="{7DF4D041-F5E6-424C-911C-801B28F3E800}" sibTransId="{2CCBD5C1-03B0-4D0A-B81E-DF5D3400453B}"/>
    <dgm:cxn modelId="{FCC572FC-FE9B-4913-B17D-1C49FA88C77B}" type="presOf" srcId="{B89FA0D5-9343-4EC2-8BCF-71C49A3CA72A}" destId="{F8566EAD-A468-41B6-9385-098886039F76}" srcOrd="0" destOrd="0" presId="urn:microsoft.com/office/officeart/2005/8/layout/cycle8"/>
    <dgm:cxn modelId="{DCFF11BD-D188-4AD0-A0DD-92058FEF2A03}" type="presOf" srcId="{8641C625-4014-4A2C-BC26-58C3BB27A482}" destId="{D7B1B449-D85F-46EB-B0A8-597E6E305C85}" srcOrd="0" destOrd="0" presId="urn:microsoft.com/office/officeart/2005/8/layout/cycle8"/>
    <dgm:cxn modelId="{DA4A2A35-40D0-48A1-8BD9-732DFB84281A}" srcId="{0B944B76-2B15-4106-9C72-B7137DE98793}" destId="{B89FA0D5-9343-4EC2-8BCF-71C49A3CA72A}" srcOrd="1" destOrd="0" parTransId="{542AF205-D170-41A8-9260-280B08658414}" sibTransId="{B593B5B1-F150-4C6D-9598-617E4D6B88B2}"/>
    <dgm:cxn modelId="{518601A0-2263-4238-BA61-8A80C3720728}" type="presOf" srcId="{B89FA0D5-9343-4EC2-8BCF-71C49A3CA72A}" destId="{BA82DB0F-3D64-40BC-B1B3-E38E2380DE17}" srcOrd="1" destOrd="0" presId="urn:microsoft.com/office/officeart/2005/8/layout/cycle8"/>
    <dgm:cxn modelId="{B0F0BDCB-A5B0-4888-A347-019B1974101E}" type="presOf" srcId="{0B944B76-2B15-4106-9C72-B7137DE98793}" destId="{FF46D4BE-EF91-48C1-97AC-419380836AA4}" srcOrd="0" destOrd="0" presId="urn:microsoft.com/office/officeart/2005/8/layout/cycle8"/>
    <dgm:cxn modelId="{D7F9FAD8-3DD4-44CD-8DDC-EE3CB91832EF}" srcId="{0B944B76-2B15-4106-9C72-B7137DE98793}" destId="{7BD1620C-A958-4018-BB43-1935EF6C46C0}" srcOrd="0" destOrd="0" parTransId="{672300CA-EBE4-4C2F-832A-6E7F454904A9}" sibTransId="{D6996DE6-FD88-4361-A50E-F391093C759D}"/>
    <dgm:cxn modelId="{6846358F-640B-4AEC-9763-411A9D7B17F4}" type="presParOf" srcId="{FF46D4BE-EF91-48C1-97AC-419380836AA4}" destId="{250B2C20-5E0D-48EE-A469-24006E34A9C4}" srcOrd="0" destOrd="0" presId="urn:microsoft.com/office/officeart/2005/8/layout/cycle8"/>
    <dgm:cxn modelId="{7BFEF980-0937-4B01-AC9B-0DBDCDB8ED1F}" type="presParOf" srcId="{FF46D4BE-EF91-48C1-97AC-419380836AA4}" destId="{E6C93BCE-55AE-47D0-9271-EBF09A07232B}" srcOrd="1" destOrd="0" presId="urn:microsoft.com/office/officeart/2005/8/layout/cycle8"/>
    <dgm:cxn modelId="{C3B6EE0C-FAE5-4532-9EFA-582D757E3C93}" type="presParOf" srcId="{FF46D4BE-EF91-48C1-97AC-419380836AA4}" destId="{EA447DF9-7593-4FCB-9BBC-E3A416CF0574}" srcOrd="2" destOrd="0" presId="urn:microsoft.com/office/officeart/2005/8/layout/cycle8"/>
    <dgm:cxn modelId="{FE585D25-EC16-4748-9FC0-0CE3C4E5D4FF}" type="presParOf" srcId="{FF46D4BE-EF91-48C1-97AC-419380836AA4}" destId="{3443FAB2-9F43-47E4-BE12-68F34259FB0A}" srcOrd="3" destOrd="0" presId="urn:microsoft.com/office/officeart/2005/8/layout/cycle8"/>
    <dgm:cxn modelId="{98F666EB-5580-413A-8223-B5D9D042AB36}" type="presParOf" srcId="{FF46D4BE-EF91-48C1-97AC-419380836AA4}" destId="{F8566EAD-A468-41B6-9385-098886039F76}" srcOrd="4" destOrd="0" presId="urn:microsoft.com/office/officeart/2005/8/layout/cycle8"/>
    <dgm:cxn modelId="{8F8A1CCC-6FB2-42CF-980D-6BEA91A6457E}" type="presParOf" srcId="{FF46D4BE-EF91-48C1-97AC-419380836AA4}" destId="{8AB656AD-6CEC-4DBD-AB86-71C08B15251D}" srcOrd="5" destOrd="0" presId="urn:microsoft.com/office/officeart/2005/8/layout/cycle8"/>
    <dgm:cxn modelId="{4109232B-359A-496C-8B83-509688C760EB}" type="presParOf" srcId="{FF46D4BE-EF91-48C1-97AC-419380836AA4}" destId="{93036E8B-0CF8-4594-98B9-BBAF22DF90C2}" srcOrd="6" destOrd="0" presId="urn:microsoft.com/office/officeart/2005/8/layout/cycle8"/>
    <dgm:cxn modelId="{CDE36978-523B-487A-9DFD-68914686F826}" type="presParOf" srcId="{FF46D4BE-EF91-48C1-97AC-419380836AA4}" destId="{BA82DB0F-3D64-40BC-B1B3-E38E2380DE17}" srcOrd="7" destOrd="0" presId="urn:microsoft.com/office/officeart/2005/8/layout/cycle8"/>
    <dgm:cxn modelId="{992D20CC-2856-4B84-9D87-6F075C23D15F}" type="presParOf" srcId="{FF46D4BE-EF91-48C1-97AC-419380836AA4}" destId="{D7B1B449-D85F-46EB-B0A8-597E6E305C85}" srcOrd="8" destOrd="0" presId="urn:microsoft.com/office/officeart/2005/8/layout/cycle8"/>
    <dgm:cxn modelId="{27A45C52-94F4-43F8-BC55-568105F26030}" type="presParOf" srcId="{FF46D4BE-EF91-48C1-97AC-419380836AA4}" destId="{B70C1D22-1465-4219-B1C1-6EB1BBF94138}" srcOrd="9" destOrd="0" presId="urn:microsoft.com/office/officeart/2005/8/layout/cycle8"/>
    <dgm:cxn modelId="{6BA807E8-98EF-4B45-8B13-2BA81612F91C}" type="presParOf" srcId="{FF46D4BE-EF91-48C1-97AC-419380836AA4}" destId="{2230C27B-202F-4571-AC7A-B51875ABAA88}" srcOrd="10" destOrd="0" presId="urn:microsoft.com/office/officeart/2005/8/layout/cycle8"/>
    <dgm:cxn modelId="{0DC89A11-CCAF-4EFD-BB20-A94620C11D36}" type="presParOf" srcId="{FF46D4BE-EF91-48C1-97AC-419380836AA4}" destId="{349CE3F9-060D-412B-A77A-D038EF751F80}" srcOrd="11" destOrd="0" presId="urn:microsoft.com/office/officeart/2005/8/layout/cycle8"/>
    <dgm:cxn modelId="{CF7A826D-369F-4120-A06A-FA0044CC28C4}" type="presParOf" srcId="{FF46D4BE-EF91-48C1-97AC-419380836AA4}" destId="{83182C0A-2BFE-42BF-BAA1-CA2A42BAFE87}" srcOrd="12" destOrd="0" presId="urn:microsoft.com/office/officeart/2005/8/layout/cycle8"/>
    <dgm:cxn modelId="{30770878-4318-4223-A049-CE411EBC306A}" type="presParOf" srcId="{FF46D4BE-EF91-48C1-97AC-419380836AA4}" destId="{891C620E-82D8-4953-ABD8-D3006E3B54CE}" srcOrd="13" destOrd="0" presId="urn:microsoft.com/office/officeart/2005/8/layout/cycle8"/>
    <dgm:cxn modelId="{1B0B2135-81B0-4E2F-BECB-1DD7A2E96637}" type="presParOf" srcId="{FF46D4BE-EF91-48C1-97AC-419380836AA4}" destId="{A74AC1DE-7B17-47C8-873C-1907801AC8C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B2C20-5E0D-48EE-A469-24006E34A9C4}">
      <dsp:nvSpPr>
        <dsp:cNvPr id="0" name=""/>
        <dsp:cNvSpPr/>
      </dsp:nvSpPr>
      <dsp:spPr>
        <a:xfrm>
          <a:off x="2088185" y="267247"/>
          <a:ext cx="3453655" cy="3453655"/>
        </a:xfrm>
        <a:prstGeom prst="pie">
          <a:avLst>
            <a:gd name="adj1" fmla="val 16200000"/>
            <a:gd name="adj2" fmla="val 1800000"/>
          </a:avLst>
        </a:prstGeom>
        <a:solidFill>
          <a:schemeClr val="accent6"/>
        </a:solidFill>
        <a:ln>
          <a:solidFill>
            <a:schemeClr val="accent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Mining Companies</a:t>
          </a:r>
          <a:endParaRPr lang="en-GB" sz="1800" kern="1200" dirty="0"/>
        </a:p>
      </dsp:txBody>
      <dsp:txXfrm>
        <a:off x="3908344" y="999093"/>
        <a:ext cx="1233448" cy="1027873"/>
      </dsp:txXfrm>
    </dsp:sp>
    <dsp:sp modelId="{F8566EAD-A468-41B6-9385-098886039F76}">
      <dsp:nvSpPr>
        <dsp:cNvPr id="0" name=""/>
        <dsp:cNvSpPr/>
      </dsp:nvSpPr>
      <dsp:spPr>
        <a:xfrm>
          <a:off x="2069069" y="303801"/>
          <a:ext cx="3453655" cy="3453655"/>
        </a:xfrm>
        <a:prstGeom prst="pie">
          <a:avLst>
            <a:gd name="adj1" fmla="val 1800000"/>
            <a:gd name="adj2" fmla="val 9000000"/>
          </a:avLst>
        </a:prstGeom>
        <a:solidFill>
          <a:schemeClr val="accent1"/>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Communities</a:t>
          </a:r>
          <a:endParaRPr lang="en-GB" sz="2000" kern="1200" dirty="0"/>
        </a:p>
      </dsp:txBody>
      <dsp:txXfrm>
        <a:off x="2891368" y="2544566"/>
        <a:ext cx="1850172" cy="904528"/>
      </dsp:txXfrm>
    </dsp:sp>
    <dsp:sp modelId="{D7B1B449-D85F-46EB-B0A8-597E6E305C85}">
      <dsp:nvSpPr>
        <dsp:cNvPr id="0" name=""/>
        <dsp:cNvSpPr/>
      </dsp:nvSpPr>
      <dsp:spPr>
        <a:xfrm>
          <a:off x="2054511" y="267247"/>
          <a:ext cx="3453655" cy="3453655"/>
        </a:xfrm>
        <a:prstGeom prst="pie">
          <a:avLst>
            <a:gd name="adj1" fmla="val 9000000"/>
            <a:gd name="adj2" fmla="val 16200000"/>
          </a:avLst>
        </a:prstGeom>
        <a:solidFill>
          <a:schemeClr val="accent2"/>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Governments</a:t>
          </a:r>
          <a:endParaRPr lang="en-GB" sz="1500" kern="1200" dirty="0"/>
        </a:p>
      </dsp:txBody>
      <dsp:txXfrm>
        <a:off x="2454559" y="999093"/>
        <a:ext cx="1233448" cy="1027873"/>
      </dsp:txXfrm>
    </dsp:sp>
    <dsp:sp modelId="{83182C0A-2BFE-42BF-BAA1-CA2A42BAFE87}">
      <dsp:nvSpPr>
        <dsp:cNvPr id="0" name=""/>
        <dsp:cNvSpPr/>
      </dsp:nvSpPr>
      <dsp:spPr>
        <a:xfrm>
          <a:off x="1874673" y="53449"/>
          <a:ext cx="3881251" cy="3881251"/>
        </a:xfrm>
        <a:prstGeom prst="circularArrow">
          <a:avLst>
            <a:gd name="adj1" fmla="val 5085"/>
            <a:gd name="adj2" fmla="val 327528"/>
            <a:gd name="adj3" fmla="val 1472472"/>
            <a:gd name="adj4" fmla="val 16199432"/>
            <a:gd name="adj5" fmla="val 5932"/>
          </a:avLst>
        </a:prstGeom>
        <a:solidFill>
          <a:schemeClr val="accent6"/>
        </a:solidFill>
        <a:ln>
          <a:solidFill>
            <a:schemeClr val="accent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1C620E-82D8-4953-ABD8-D3006E3B54CE}">
      <dsp:nvSpPr>
        <dsp:cNvPr id="0" name=""/>
        <dsp:cNvSpPr/>
      </dsp:nvSpPr>
      <dsp:spPr>
        <a:xfrm>
          <a:off x="1855271" y="89785"/>
          <a:ext cx="3881251" cy="3881251"/>
        </a:xfrm>
        <a:prstGeom prst="circularArrow">
          <a:avLst>
            <a:gd name="adj1" fmla="val 5085"/>
            <a:gd name="adj2" fmla="val 327528"/>
            <a:gd name="adj3" fmla="val 8671970"/>
            <a:gd name="adj4" fmla="val 1800502"/>
            <a:gd name="adj5" fmla="val 5932"/>
          </a:avLst>
        </a:prstGeom>
        <a:solidFill>
          <a:schemeClr val="accent1"/>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74AC1DE-7B17-47C8-873C-1907801AC8C2}">
      <dsp:nvSpPr>
        <dsp:cNvPr id="0" name=""/>
        <dsp:cNvSpPr/>
      </dsp:nvSpPr>
      <dsp:spPr>
        <a:xfrm>
          <a:off x="1840428" y="53449"/>
          <a:ext cx="3881251" cy="3881251"/>
        </a:xfrm>
        <a:prstGeom prst="circularArrow">
          <a:avLst>
            <a:gd name="adj1" fmla="val 5085"/>
            <a:gd name="adj2" fmla="val 327528"/>
            <a:gd name="adj3" fmla="val 15873039"/>
            <a:gd name="adj4" fmla="val 9000000"/>
            <a:gd name="adj5" fmla="val 5932"/>
          </a:avLst>
        </a:prstGeom>
        <a:solidFill>
          <a:schemeClr val="accent2"/>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0.54687</cdr:x>
      <cdr:y>0.76292</cdr:y>
    </cdr:from>
    <cdr:to>
      <cdr:x>0.82967</cdr:x>
      <cdr:y>0.82697</cdr:y>
    </cdr:to>
    <cdr:sp macro="" textlink="">
      <cdr:nvSpPr>
        <cdr:cNvPr id="2" name="TextBox 1"/>
        <cdr:cNvSpPr txBox="1"/>
      </cdr:nvSpPr>
      <cdr:spPr>
        <a:xfrm xmlns:a="http://schemas.openxmlformats.org/drawingml/2006/main">
          <a:off x="2317972" y="3492693"/>
          <a:ext cx="1198671" cy="293210"/>
        </a:xfrm>
        <a:prstGeom xmlns:a="http://schemas.openxmlformats.org/drawingml/2006/main" prst="rect">
          <a:avLst/>
        </a:prstGeom>
      </cdr:spPr>
      <cdr:txBody>
        <a:bodyPr xmlns:a="http://schemas.openxmlformats.org/drawingml/2006/main" vert="horz" wrap="square" lIns="0" tIns="0" rIns="0" bIns="0" rtlCol="0" anchor="b"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200" b="1" dirty="0" smtClean="0">
              <a:solidFill>
                <a:schemeClr val="bg1">
                  <a:lumMod val="65000"/>
                </a:schemeClr>
              </a:solidFill>
              <a:latin typeface="Avenir LT Com 45 Book" pitchFamily="34" charset="0"/>
            </a:rPr>
            <a:t>Forecast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0.09055</cdr:x>
      <cdr:y>0.06914</cdr:y>
    </cdr:to>
    <cdr:sp macro="" textlink="">
      <cdr:nvSpPr>
        <cdr:cNvPr id="3" name="TextBox 1"/>
        <cdr:cNvSpPr txBox="1"/>
      </cdr:nvSpPr>
      <cdr:spPr>
        <a:xfrm xmlns:a="http://schemas.openxmlformats.org/drawingml/2006/main">
          <a:off x="-4720577" y="-1912620"/>
          <a:ext cx="370210" cy="139992"/>
        </a:xfrm>
        <a:prstGeom xmlns:a="http://schemas.openxmlformats.org/drawingml/2006/main" prst="rect">
          <a:avLst/>
        </a:prstGeom>
        <a:solidFill xmlns:a="http://schemas.openxmlformats.org/drawingml/2006/main">
          <a:schemeClr val="bg1"/>
        </a:solidFill>
      </cdr:spPr>
      <cdr:txBody>
        <a:bodyPr xmlns:a="http://schemas.openxmlformats.org/drawingml/2006/main" vert="horz" wrap="square" lIns="0" tIns="0" rIns="0" bIns="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dirty="0" smtClean="0">
              <a:latin typeface="Avenir LT Com 45 Book" pitchFamily="34" charset="0"/>
            </a:rPr>
            <a:t>Mt</a:t>
          </a:r>
        </a:p>
      </cdr:txBody>
    </cdr:sp>
  </cdr:relSizeAnchor>
  <cdr:relSizeAnchor xmlns:cdr="http://schemas.openxmlformats.org/drawingml/2006/chartDrawing">
    <cdr:from>
      <cdr:x>0.27348</cdr:x>
      <cdr:y>0.05666</cdr:y>
    </cdr:from>
    <cdr:to>
      <cdr:x>0.85132</cdr:x>
      <cdr:y>0.33716</cdr:y>
    </cdr:to>
    <cdr:sp macro="" textlink="">
      <cdr:nvSpPr>
        <cdr:cNvPr id="4" name="TextBox 3"/>
        <cdr:cNvSpPr txBox="1"/>
      </cdr:nvSpPr>
      <cdr:spPr>
        <a:xfrm xmlns:a="http://schemas.openxmlformats.org/drawingml/2006/main">
          <a:off x="1118102" y="114727"/>
          <a:ext cx="2362485" cy="567936"/>
        </a:xfrm>
        <a:prstGeom xmlns:a="http://schemas.openxmlformats.org/drawingml/2006/main" prst="rect">
          <a:avLst/>
        </a:prstGeom>
      </cdr:spPr>
      <cdr:txBody>
        <a:bodyPr xmlns:a="http://schemas.openxmlformats.org/drawingml/2006/main" vertOverflow="clip" vert="horz" wrap="square" lIns="0" tIns="0" rIns="0" bIns="0" rtlCol="0" anchor="b" anchorCtr="0">
          <a:normAutofit/>
        </a:bodyPr>
        <a:lstStyle xmlns:a="http://schemas.openxmlformats.org/drawingml/2006/main"/>
        <a:p xmlns:a="http://schemas.openxmlformats.org/drawingml/2006/main">
          <a:r>
            <a:rPr lang="en-GB" sz="1400" b="1" dirty="0" smtClean="0">
              <a:solidFill>
                <a:schemeClr val="accent5"/>
              </a:solidFill>
              <a:latin typeface="Avenir LT Com 45 Book" pitchFamily="34" charset="0"/>
            </a:rPr>
            <a:t>Annualised Chinese domestic iron ore ROM production</a:t>
          </a:r>
        </a:p>
      </cdr:txBody>
    </cdr:sp>
  </cdr:relSizeAnchor>
  <cdr:relSizeAnchor xmlns:cdr="http://schemas.openxmlformats.org/drawingml/2006/chartDrawing">
    <cdr:from>
      <cdr:x>0.70522</cdr:x>
      <cdr:y>0.49509</cdr:y>
    </cdr:from>
    <cdr:to>
      <cdr:x>1</cdr:x>
      <cdr:y>0.63991</cdr:y>
    </cdr:to>
    <cdr:sp macro="" textlink="">
      <cdr:nvSpPr>
        <cdr:cNvPr id="5" name="TextBox 4"/>
        <cdr:cNvSpPr txBox="1"/>
      </cdr:nvSpPr>
      <cdr:spPr>
        <a:xfrm xmlns:a="http://schemas.openxmlformats.org/drawingml/2006/main">
          <a:off x="2867674" y="1002446"/>
          <a:ext cx="1198671" cy="293210"/>
        </a:xfrm>
        <a:prstGeom xmlns:a="http://schemas.openxmlformats.org/drawingml/2006/main" prst="rect">
          <a:avLst/>
        </a:prstGeom>
      </cdr:spPr>
      <cdr:txBody>
        <a:bodyPr xmlns:a="http://schemas.openxmlformats.org/drawingml/2006/main" vertOverflow="clip" vert="horz" wrap="square" lIns="0" tIns="0" rIns="0" bIns="0" rtlCol="0" anchor="b" anchorCtr="0">
          <a:normAutofit/>
        </a:bodyPr>
        <a:lstStyle xmlns:a="http://schemas.openxmlformats.org/drawingml/2006/main"/>
        <a:p xmlns:a="http://schemas.openxmlformats.org/drawingml/2006/main">
          <a:pPr algn="ctr"/>
          <a:r>
            <a:rPr lang="en-GB" sz="1200" b="1" dirty="0" smtClean="0">
              <a:solidFill>
                <a:schemeClr val="accent4">
                  <a:lumMod val="75000"/>
                </a:schemeClr>
              </a:solidFill>
              <a:latin typeface="Avenir LT Com 45 Book" pitchFamily="34" charset="0"/>
            </a:rPr>
            <a:t>Contained iron</a:t>
          </a:r>
        </a:p>
      </cdr:txBody>
    </cdr:sp>
  </cdr:relSizeAnchor>
</c:userShapes>
</file>

<file path=ppt/drawings/drawing3.xml><?xml version="1.0" encoding="utf-8"?>
<c:userShapes xmlns:c="http://schemas.openxmlformats.org/drawingml/2006/chart">
  <cdr:relSizeAnchor xmlns:cdr="http://schemas.openxmlformats.org/drawingml/2006/chartDrawing">
    <cdr:from>
      <cdr:x>0.20556</cdr:x>
      <cdr:y>0.53913</cdr:y>
    </cdr:from>
    <cdr:to>
      <cdr:x>0.34296</cdr:x>
      <cdr:y>0.58937</cdr:y>
    </cdr:to>
    <cdr:sp macro="" textlink="">
      <cdr:nvSpPr>
        <cdr:cNvPr id="2" name="TextBox 1"/>
        <cdr:cNvSpPr txBox="1"/>
      </cdr:nvSpPr>
      <cdr:spPr>
        <a:xfrm xmlns:a="http://schemas.openxmlformats.org/drawingml/2006/main">
          <a:off x="1645880" y="2469219"/>
          <a:ext cx="1100146" cy="2301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dirty="0">
              <a:latin typeface="+mn-lt"/>
            </a:rPr>
            <a:t>Ok </a:t>
          </a:r>
          <a:r>
            <a:rPr lang="en-GB" sz="900" dirty="0" err="1">
              <a:latin typeface="+mn-lt"/>
            </a:rPr>
            <a:t>Tedi</a:t>
          </a:r>
          <a:endParaRPr lang="en-GB" sz="900" dirty="0">
            <a:latin typeface="+mn-lt"/>
          </a:endParaRPr>
        </a:p>
      </cdr:txBody>
    </cdr:sp>
  </cdr:relSizeAnchor>
  <cdr:relSizeAnchor xmlns:cdr="http://schemas.openxmlformats.org/drawingml/2006/chartDrawing">
    <cdr:from>
      <cdr:x>0.26111</cdr:x>
      <cdr:y>0.79894</cdr:y>
    </cdr:from>
    <cdr:to>
      <cdr:x>0.39852</cdr:x>
      <cdr:y>0.84919</cdr:y>
    </cdr:to>
    <cdr:sp macro="" textlink="">
      <cdr:nvSpPr>
        <cdr:cNvPr id="3" name="TextBox 1"/>
        <cdr:cNvSpPr txBox="1"/>
      </cdr:nvSpPr>
      <cdr:spPr>
        <a:xfrm xmlns:a="http://schemas.openxmlformats.org/drawingml/2006/main">
          <a:off x="2090659" y="3659150"/>
          <a:ext cx="1100245" cy="2301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dirty="0" err="1">
              <a:latin typeface="Avenir LT Com 45 Book" pitchFamily="34" charset="0"/>
            </a:rPr>
            <a:t>Escondida</a:t>
          </a:r>
          <a:endParaRPr lang="en-GB" sz="900" dirty="0">
            <a:latin typeface="Avenir LT Com 45 Book" pitchFamily="34" charset="0"/>
          </a:endParaRPr>
        </a:p>
      </cdr:txBody>
    </cdr:sp>
  </cdr:relSizeAnchor>
  <cdr:relSizeAnchor xmlns:cdr="http://schemas.openxmlformats.org/drawingml/2006/chartDrawing">
    <cdr:from>
      <cdr:x>0.39762</cdr:x>
      <cdr:y>0.50043</cdr:y>
    </cdr:from>
    <cdr:to>
      <cdr:x>0.5414</cdr:x>
      <cdr:y>0.55067</cdr:y>
    </cdr:to>
    <cdr:sp macro="" textlink="">
      <cdr:nvSpPr>
        <cdr:cNvPr id="4" name="TextBox 1"/>
        <cdr:cNvSpPr txBox="1"/>
      </cdr:nvSpPr>
      <cdr:spPr>
        <a:xfrm xmlns:a="http://schemas.openxmlformats.org/drawingml/2006/main">
          <a:off x="3183668" y="2291972"/>
          <a:ext cx="1151237" cy="2301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err="1">
              <a:latin typeface="Avenir LT Com 45 Book" pitchFamily="34" charset="0"/>
            </a:rPr>
            <a:t>Alumbrera</a:t>
          </a:r>
          <a:endParaRPr lang="en-GB" sz="1000" dirty="0">
            <a:latin typeface="Avenir LT Com 45 Book" pitchFamily="34" charset="0"/>
          </a:endParaRPr>
        </a:p>
      </cdr:txBody>
    </cdr:sp>
  </cdr:relSizeAnchor>
  <cdr:relSizeAnchor xmlns:cdr="http://schemas.openxmlformats.org/drawingml/2006/chartDrawing">
    <cdr:from>
      <cdr:x>0.51499</cdr:x>
      <cdr:y>0.63638</cdr:y>
    </cdr:from>
    <cdr:to>
      <cdr:x>0.65239</cdr:x>
      <cdr:y>0.68663</cdr:y>
    </cdr:to>
    <cdr:sp macro="" textlink="">
      <cdr:nvSpPr>
        <cdr:cNvPr id="5" name="TextBox 1"/>
        <cdr:cNvSpPr txBox="1"/>
      </cdr:nvSpPr>
      <cdr:spPr>
        <a:xfrm xmlns:a="http://schemas.openxmlformats.org/drawingml/2006/main">
          <a:off x="4123429" y="2914624"/>
          <a:ext cx="1100146" cy="2301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err="1">
              <a:latin typeface="Avenir LT Com 45 Book" pitchFamily="34" charset="0"/>
            </a:rPr>
            <a:t>Antamina</a:t>
          </a:r>
          <a:endParaRPr lang="en-GB" sz="1000" dirty="0">
            <a:latin typeface="Avenir LT Com 45 Book" pitchFamily="34" charset="0"/>
          </a:endParaRPr>
        </a:p>
      </cdr:txBody>
    </cdr:sp>
  </cdr:relSizeAnchor>
  <cdr:relSizeAnchor xmlns:cdr="http://schemas.openxmlformats.org/drawingml/2006/chartDrawing">
    <cdr:from>
      <cdr:x>0.49127</cdr:x>
      <cdr:y>0.54869</cdr:y>
    </cdr:from>
    <cdr:to>
      <cdr:x>0.57146</cdr:x>
      <cdr:y>0.59893</cdr:y>
    </cdr:to>
    <cdr:sp macro="" textlink="">
      <cdr:nvSpPr>
        <cdr:cNvPr id="6" name="TextBox 1"/>
        <cdr:cNvSpPr txBox="1"/>
      </cdr:nvSpPr>
      <cdr:spPr>
        <a:xfrm xmlns:a="http://schemas.openxmlformats.org/drawingml/2006/main">
          <a:off x="3933506" y="2513003"/>
          <a:ext cx="642107" cy="2301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err="1">
              <a:latin typeface="Avenir LT Com 45 Book" pitchFamily="34" charset="0"/>
            </a:rPr>
            <a:t>Batu</a:t>
          </a:r>
          <a:r>
            <a:rPr lang="en-GB" sz="1000" dirty="0">
              <a:latin typeface="Avenir LT Com 45 Book" pitchFamily="34" charset="0"/>
            </a:rPr>
            <a:t> </a:t>
          </a:r>
          <a:endParaRPr lang="en-GB" sz="1000" dirty="0" smtClean="0">
            <a:latin typeface="Avenir LT Com 45 Book" pitchFamily="34" charset="0"/>
          </a:endParaRPr>
        </a:p>
        <a:p xmlns:a="http://schemas.openxmlformats.org/drawingml/2006/main">
          <a:r>
            <a:rPr lang="en-GB" sz="1000" dirty="0" err="1" smtClean="0">
              <a:latin typeface="Avenir LT Com 45 Book" pitchFamily="34" charset="0"/>
            </a:rPr>
            <a:t>Hijau</a:t>
          </a:r>
          <a:endParaRPr lang="en-GB" sz="1000" dirty="0">
            <a:latin typeface="Avenir LT Com 45 Book" pitchFamily="34" charset="0"/>
          </a:endParaRPr>
        </a:p>
      </cdr:txBody>
    </cdr:sp>
  </cdr:relSizeAnchor>
  <cdr:relSizeAnchor xmlns:cdr="http://schemas.openxmlformats.org/drawingml/2006/chartDrawing">
    <cdr:from>
      <cdr:x>0.34464</cdr:x>
      <cdr:y>0.7565</cdr:y>
    </cdr:from>
    <cdr:to>
      <cdr:x>0.48204</cdr:x>
      <cdr:y>0.80674</cdr:y>
    </cdr:to>
    <cdr:sp macro="" textlink="">
      <cdr:nvSpPr>
        <cdr:cNvPr id="7" name="TextBox 1"/>
        <cdr:cNvSpPr txBox="1"/>
      </cdr:nvSpPr>
      <cdr:spPr>
        <a:xfrm xmlns:a="http://schemas.openxmlformats.org/drawingml/2006/main">
          <a:off x="2759468" y="3464775"/>
          <a:ext cx="1100146" cy="2301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dirty="0" err="1">
              <a:latin typeface="Avenir LT Com 45 Book" pitchFamily="34" charset="0"/>
            </a:rPr>
            <a:t>Collahuasi</a:t>
          </a:r>
          <a:endParaRPr lang="en-GB" sz="900" dirty="0">
            <a:latin typeface="Avenir LT Com 45 Book" pitchFamily="34" charset="0"/>
          </a:endParaRPr>
        </a:p>
      </cdr:txBody>
    </cdr:sp>
  </cdr:relSizeAnchor>
  <cdr:relSizeAnchor xmlns:cdr="http://schemas.openxmlformats.org/drawingml/2006/chartDrawing">
    <cdr:from>
      <cdr:x>0.83879</cdr:x>
      <cdr:y>0.62123</cdr:y>
    </cdr:from>
    <cdr:to>
      <cdr:x>1</cdr:x>
      <cdr:y>0.72593</cdr:y>
    </cdr:to>
    <cdr:sp macro="" textlink="">
      <cdr:nvSpPr>
        <cdr:cNvPr id="9" name="TextBox 1"/>
        <cdr:cNvSpPr txBox="1"/>
      </cdr:nvSpPr>
      <cdr:spPr>
        <a:xfrm xmlns:a="http://schemas.openxmlformats.org/drawingml/2006/main">
          <a:off x="6252944" y="2405095"/>
          <a:ext cx="1176849" cy="4053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b="1" dirty="0">
              <a:latin typeface="Avenir LT Com 45 Book" pitchFamily="34" charset="0"/>
            </a:rPr>
            <a:t>Xstrata</a:t>
          </a:r>
        </a:p>
        <a:p xmlns:a="http://schemas.openxmlformats.org/drawingml/2006/main">
          <a:r>
            <a:rPr lang="en-GB" sz="900" b="1" dirty="0">
              <a:latin typeface="Avenir LT Com 45 Book" pitchFamily="34" charset="0"/>
            </a:rPr>
            <a:t>Brownfield</a:t>
          </a:r>
        </a:p>
      </cdr:txBody>
    </cdr:sp>
  </cdr:relSizeAnchor>
  <cdr:relSizeAnchor xmlns:cdr="http://schemas.openxmlformats.org/drawingml/2006/chartDrawing">
    <cdr:from>
      <cdr:x>0.86423</cdr:x>
      <cdr:y>0.45979</cdr:y>
    </cdr:from>
    <cdr:to>
      <cdr:x>1</cdr:x>
      <cdr:y>0.5645</cdr:y>
    </cdr:to>
    <cdr:sp macro="" textlink="">
      <cdr:nvSpPr>
        <cdr:cNvPr id="10" name="TextBox 1"/>
        <cdr:cNvSpPr txBox="1"/>
      </cdr:nvSpPr>
      <cdr:spPr>
        <a:xfrm xmlns:a="http://schemas.openxmlformats.org/drawingml/2006/main">
          <a:off x="6919738" y="2105841"/>
          <a:ext cx="1087075" cy="4795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b="1" dirty="0">
              <a:latin typeface="Avenir LT Com 45 Book" pitchFamily="34" charset="0"/>
            </a:rPr>
            <a:t>Xstrata</a:t>
          </a:r>
        </a:p>
        <a:p xmlns:a="http://schemas.openxmlformats.org/drawingml/2006/main">
          <a:r>
            <a:rPr lang="en-GB" sz="900" b="1" dirty="0">
              <a:latin typeface="Avenir LT Com 45 Book" pitchFamily="34" charset="0"/>
            </a:rPr>
            <a:t>Greenfield</a:t>
          </a:r>
        </a:p>
      </cdr:txBody>
    </cdr:sp>
  </cdr:relSizeAnchor>
  <cdr:relSizeAnchor xmlns:cdr="http://schemas.openxmlformats.org/drawingml/2006/chartDrawing">
    <cdr:from>
      <cdr:x>0.84827</cdr:x>
      <cdr:y>0.13242</cdr:y>
    </cdr:from>
    <cdr:to>
      <cdr:x>0.98626</cdr:x>
      <cdr:y>0.17594</cdr:y>
    </cdr:to>
    <cdr:sp macro="" textlink="">
      <cdr:nvSpPr>
        <cdr:cNvPr id="11" name="TextBox 1"/>
        <cdr:cNvSpPr txBox="1"/>
      </cdr:nvSpPr>
      <cdr:spPr>
        <a:xfrm xmlns:a="http://schemas.openxmlformats.org/drawingml/2006/main">
          <a:off x="6791939" y="606484"/>
          <a:ext cx="1104861" cy="199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dirty="0" err="1">
              <a:latin typeface="Avenir LT Com 45 Book" pitchFamily="34" charset="0"/>
            </a:rPr>
            <a:t>Antucoya</a:t>
          </a:r>
          <a:r>
            <a:rPr lang="en-GB" sz="1050" dirty="0">
              <a:latin typeface="Avenir LT Com 45 Book" pitchFamily="34" charset="0"/>
            </a:rPr>
            <a:t>                                                                                                                                  </a:t>
          </a:r>
        </a:p>
      </cdr:txBody>
    </cdr:sp>
  </cdr:relSizeAnchor>
  <cdr:relSizeAnchor xmlns:cdr="http://schemas.openxmlformats.org/drawingml/2006/chartDrawing">
    <cdr:from>
      <cdr:x>0.84645</cdr:x>
      <cdr:y>0.19862</cdr:y>
    </cdr:from>
    <cdr:to>
      <cdr:x>1</cdr:x>
      <cdr:y>0.24214</cdr:y>
    </cdr:to>
    <cdr:sp macro="" textlink="">
      <cdr:nvSpPr>
        <cdr:cNvPr id="12" name="TextBox 1"/>
        <cdr:cNvSpPr txBox="1"/>
      </cdr:nvSpPr>
      <cdr:spPr>
        <a:xfrm xmlns:a="http://schemas.openxmlformats.org/drawingml/2006/main">
          <a:off x="6235884" y="768943"/>
          <a:ext cx="1120929" cy="168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err="1" smtClean="0">
              <a:latin typeface="Avenir LT Com 45 Book" pitchFamily="34" charset="0"/>
            </a:rPr>
            <a:t>Miheevskoye</a:t>
          </a:r>
          <a:r>
            <a:rPr lang="en-GB" sz="1000" dirty="0" smtClean="0">
              <a:latin typeface="Avenir LT Com 45 Book" pitchFamily="34" charset="0"/>
            </a:rPr>
            <a:t>                                                                                                                             </a:t>
          </a:r>
          <a:endParaRPr lang="en-GB" sz="1000" dirty="0">
            <a:latin typeface="Avenir LT Com 45 Book"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0.43477</cdr:x>
      <cdr:y>0.06904</cdr:y>
    </cdr:from>
    <cdr:to>
      <cdr:x>0.43852</cdr:x>
      <cdr:y>0.8807</cdr:y>
    </cdr:to>
    <cdr:cxnSp macro="">
      <cdr:nvCxnSpPr>
        <cdr:cNvPr id="3" name="Straight Connector 2"/>
        <cdr:cNvCxnSpPr/>
      </cdr:nvCxnSpPr>
      <cdr:spPr>
        <a:xfrm xmlns:a="http://schemas.openxmlformats.org/drawingml/2006/main" flipH="1">
          <a:off x="1766887" y="329247"/>
          <a:ext cx="15240" cy="3870960"/>
        </a:xfrm>
        <a:prstGeom xmlns:a="http://schemas.openxmlformats.org/drawingml/2006/main" prst="line">
          <a:avLst/>
        </a:prstGeom>
        <a:ln xmlns:a="http://schemas.openxmlformats.org/drawingml/2006/main">
          <a:solidFill>
            <a:schemeClr val="accent6"/>
          </a:solidFill>
          <a:prstDash val="lg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0.43153</cdr:x>
      <cdr:y>0.06744</cdr:y>
    </cdr:from>
    <cdr:to>
      <cdr:x>0.43528</cdr:x>
      <cdr:y>0.87911</cdr:y>
    </cdr:to>
    <cdr:cxnSp macro="">
      <cdr:nvCxnSpPr>
        <cdr:cNvPr id="3" name="Straight Connector 2"/>
        <cdr:cNvCxnSpPr/>
      </cdr:nvCxnSpPr>
      <cdr:spPr>
        <a:xfrm xmlns:a="http://schemas.openxmlformats.org/drawingml/2006/main" flipH="1">
          <a:off x="1829075" y="321617"/>
          <a:ext cx="15895" cy="3870990"/>
        </a:xfrm>
        <a:prstGeom xmlns:a="http://schemas.openxmlformats.org/drawingml/2006/main" prst="line">
          <a:avLst/>
        </a:prstGeom>
        <a:ln xmlns:a="http://schemas.openxmlformats.org/drawingml/2006/main">
          <a:solidFill>
            <a:schemeClr val="accent6"/>
          </a:solidFill>
          <a:prstDash val="lg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0.08414</cdr:x>
      <cdr:y>0.18662</cdr:y>
    </cdr:from>
    <cdr:to>
      <cdr:x>0.84375</cdr:x>
      <cdr:y>0.37292</cdr:y>
    </cdr:to>
    <cdr:sp macro="" textlink="">
      <cdr:nvSpPr>
        <cdr:cNvPr id="2" name="TextBox 1"/>
        <cdr:cNvSpPr txBox="1"/>
      </cdr:nvSpPr>
      <cdr:spPr>
        <a:xfrm xmlns:a="http://schemas.openxmlformats.org/drawingml/2006/main">
          <a:off x="341944" y="812209"/>
          <a:ext cx="3087056" cy="810847"/>
        </a:xfrm>
        <a:prstGeom xmlns:a="http://schemas.openxmlformats.org/drawingml/2006/main" prst="rect">
          <a:avLst/>
        </a:prstGeom>
      </cdr:spPr>
      <cdr:txBody>
        <a:bodyPr xmlns:a="http://schemas.openxmlformats.org/drawingml/2006/main" vertOverflow="clip" vert="horz" wrap="square" lIns="0" tIns="0" rIns="0" bIns="0" rtlCol="0" anchor="ctr" anchorCtr="0">
          <a:normAutofit/>
        </a:bodyPr>
        <a:lstStyle xmlns:a="http://schemas.openxmlformats.org/drawingml/2006/main"/>
        <a:p xmlns:a="http://schemas.openxmlformats.org/drawingml/2006/main">
          <a:r>
            <a:rPr lang="en-GB" sz="1600" b="1" dirty="0" smtClean="0">
              <a:solidFill>
                <a:schemeClr val="bg1"/>
              </a:solidFill>
            </a:rPr>
            <a:t>Sustainability</a:t>
          </a:r>
          <a:r>
            <a:rPr lang="en-GB" sz="1600" dirty="0" smtClean="0">
              <a:solidFill>
                <a:schemeClr val="bg1"/>
              </a:solidFill>
            </a:rPr>
            <a:t> (e.g. stakeholder, community, environment-related)</a:t>
          </a:r>
        </a:p>
      </cdr:txBody>
    </cdr:sp>
  </cdr:relSizeAnchor>
  <cdr:relSizeAnchor xmlns:cdr="http://schemas.openxmlformats.org/drawingml/2006/chartDrawing">
    <cdr:from>
      <cdr:x>0.08164</cdr:x>
      <cdr:y>0.46604</cdr:y>
    </cdr:from>
    <cdr:to>
      <cdr:x>0.77539</cdr:x>
      <cdr:y>0.62542</cdr:y>
    </cdr:to>
    <cdr:sp macro="" textlink="">
      <cdr:nvSpPr>
        <cdr:cNvPr id="3" name="TextBox 1"/>
        <cdr:cNvSpPr txBox="1"/>
      </cdr:nvSpPr>
      <cdr:spPr>
        <a:xfrm xmlns:a="http://schemas.openxmlformats.org/drawingml/2006/main">
          <a:off x="331785" y="2028351"/>
          <a:ext cx="2819400" cy="693668"/>
        </a:xfrm>
        <a:prstGeom xmlns:a="http://schemas.openxmlformats.org/drawingml/2006/main" prst="rect">
          <a:avLst/>
        </a:prstGeom>
      </cdr:spPr>
      <cdr:txBody>
        <a:bodyPr xmlns:a="http://schemas.openxmlformats.org/drawingml/2006/main" vert="horz" wrap="square" lIns="0" tIns="0" rIns="0" bIns="0" rtlCol="0" anchor="ctr"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solidFill>
                <a:schemeClr val="bg1"/>
              </a:solidFill>
            </a:rPr>
            <a:t>Commercial</a:t>
          </a:r>
          <a:r>
            <a:rPr lang="en-GB" sz="1600" dirty="0" smtClean="0">
              <a:solidFill>
                <a:schemeClr val="bg1"/>
              </a:solidFill>
            </a:rPr>
            <a:t> (</a:t>
          </a:r>
          <a:r>
            <a:rPr lang="en-GB" sz="1600" dirty="0" err="1" smtClean="0">
              <a:solidFill>
                <a:schemeClr val="bg1"/>
              </a:solidFill>
            </a:rPr>
            <a:t>eg</a:t>
          </a:r>
          <a:r>
            <a:rPr lang="en-GB" sz="1600" dirty="0" smtClean="0">
              <a:solidFill>
                <a:schemeClr val="bg1"/>
              </a:solidFill>
            </a:rPr>
            <a:t> cost or contract related)</a:t>
          </a:r>
        </a:p>
      </cdr:txBody>
    </cdr:sp>
  </cdr:relSizeAnchor>
  <cdr:relSizeAnchor xmlns:cdr="http://schemas.openxmlformats.org/drawingml/2006/chartDrawing">
    <cdr:from>
      <cdr:x>0.06036</cdr:x>
      <cdr:y>0.70979</cdr:y>
    </cdr:from>
    <cdr:to>
      <cdr:x>0.75411</cdr:x>
      <cdr:y>0.86917</cdr:y>
    </cdr:to>
    <cdr:sp macro="" textlink="">
      <cdr:nvSpPr>
        <cdr:cNvPr id="4" name="TextBox 1"/>
        <cdr:cNvSpPr txBox="1"/>
      </cdr:nvSpPr>
      <cdr:spPr>
        <a:xfrm xmlns:a="http://schemas.openxmlformats.org/drawingml/2006/main">
          <a:off x="245296" y="3089212"/>
          <a:ext cx="2819400" cy="693668"/>
        </a:xfrm>
        <a:prstGeom xmlns:a="http://schemas.openxmlformats.org/drawingml/2006/main" prst="rect">
          <a:avLst/>
        </a:prstGeom>
      </cdr:spPr>
      <cdr:txBody>
        <a:bodyPr xmlns:a="http://schemas.openxmlformats.org/drawingml/2006/main" vert="horz" wrap="square" lIns="0" tIns="0" rIns="0" bIns="0" rtlCol="0" anchor="ctr"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smtClean="0">
              <a:solidFill>
                <a:schemeClr val="bg1"/>
              </a:solidFill>
            </a:rPr>
            <a:t>Technical</a:t>
          </a:r>
          <a:endParaRPr lang="en-GB" sz="1600" dirty="0" smtClean="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4" name="Rectangle 4"/>
          <p:cNvSpPr>
            <a:spLocks noGrp="1" noChangeArrowheads="1"/>
          </p:cNvSpPr>
          <p:nvPr>
            <p:ph type="ftr" sz="quarter" idx="2"/>
          </p:nvPr>
        </p:nvSpPr>
        <p:spPr bwMode="auto">
          <a:xfrm>
            <a:off x="576263" y="6394450"/>
            <a:ext cx="3368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58" tIns="43329" rIns="86658" bIns="43329" numCol="1" anchor="b" anchorCtr="0" compatLnSpc="1">
            <a:prstTxWarp prst="textNoShape">
              <a:avLst/>
            </a:prstTxWarp>
          </a:bodyPr>
          <a:lstStyle>
            <a:lvl1pPr defTabSz="866775">
              <a:spcBef>
                <a:spcPct val="0"/>
              </a:spcBef>
              <a:buClrTx/>
              <a:defRPr sz="700" b="0">
                <a:latin typeface="Trebuchet MS" pitchFamily="34" charset="0"/>
              </a:defRPr>
            </a:lvl1pPr>
          </a:lstStyle>
          <a:p>
            <a:r>
              <a:rPr lang="en-US" dirty="0"/>
              <a:t>© centre for economics and business research ltd </a:t>
            </a:r>
            <a:fld id="{55B03903-0F32-4286-B487-9572E6464586}" type="datetime3">
              <a:rPr lang="en-US"/>
              <a:pPr/>
              <a:t>11 October 2012</a:t>
            </a:fld>
            <a:endParaRPr lang="en-US" dirty="0"/>
          </a:p>
        </p:txBody>
      </p:sp>
      <p:sp>
        <p:nvSpPr>
          <p:cNvPr id="204805" name="Rectangle 5"/>
          <p:cNvSpPr>
            <a:spLocks noGrp="1" noChangeArrowheads="1"/>
          </p:cNvSpPr>
          <p:nvPr>
            <p:ph type="sldNum" sz="quarter" idx="3"/>
          </p:nvPr>
        </p:nvSpPr>
        <p:spPr bwMode="auto">
          <a:xfrm>
            <a:off x="8383588" y="6394450"/>
            <a:ext cx="903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58" tIns="43329" rIns="86658" bIns="43329" numCol="1" anchor="b" anchorCtr="0" compatLnSpc="1">
            <a:prstTxWarp prst="textNoShape">
              <a:avLst/>
            </a:prstTxWarp>
          </a:bodyPr>
          <a:lstStyle>
            <a:lvl1pPr algn="r" defTabSz="866775">
              <a:spcBef>
                <a:spcPct val="0"/>
              </a:spcBef>
              <a:buClrTx/>
              <a:defRPr sz="900" b="0">
                <a:latin typeface="Trebuchet MS" pitchFamily="34" charset="0"/>
              </a:defRPr>
            </a:lvl1pPr>
          </a:lstStyle>
          <a:p>
            <a:fld id="{4F08EDC7-1C76-4059-85B0-D87C719BCF6D}" type="slidenum">
              <a:rPr lang="en-US"/>
              <a:pPr/>
              <a:t>‹#›</a:t>
            </a:fld>
            <a:endParaRPr lang="en-US" dirty="0"/>
          </a:p>
        </p:txBody>
      </p:sp>
    </p:spTree>
    <p:extLst>
      <p:ext uri="{BB962C8B-B14F-4D97-AF65-F5344CB8AC3E}">
        <p14:creationId xmlns:p14="http://schemas.microsoft.com/office/powerpoint/2010/main" val="275685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58" tIns="43329" rIns="86658" bIns="43329" numCol="1" anchor="t" anchorCtr="0" compatLnSpc="1">
            <a:prstTxWarp prst="textNoShape">
              <a:avLst/>
            </a:prstTxWarp>
          </a:bodyPr>
          <a:lstStyle>
            <a:lvl1pPr defTabSz="866775">
              <a:spcBef>
                <a:spcPct val="0"/>
              </a:spcBef>
              <a:buClrTx/>
              <a:defRPr sz="1100" b="0">
                <a:latin typeface="AvantGarde" charset="0"/>
              </a:defRPr>
            </a:lvl1pPr>
          </a:lstStyle>
          <a:p>
            <a:endParaRPr lang="en-US" dirty="0"/>
          </a:p>
        </p:txBody>
      </p:sp>
      <p:sp>
        <p:nvSpPr>
          <p:cNvPr id="21507" name="Rectangle 3"/>
          <p:cNvSpPr>
            <a:spLocks noGrp="1" noChangeArrowheads="1"/>
          </p:cNvSpPr>
          <p:nvPr>
            <p:ph type="dt" idx="1"/>
          </p:nvPr>
        </p:nvSpPr>
        <p:spPr bwMode="auto">
          <a:xfrm>
            <a:off x="5588000" y="0"/>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58" tIns="43329" rIns="86658" bIns="43329" numCol="1" anchor="t" anchorCtr="0" compatLnSpc="1">
            <a:prstTxWarp prst="textNoShape">
              <a:avLst/>
            </a:prstTxWarp>
          </a:bodyPr>
          <a:lstStyle>
            <a:lvl1pPr algn="r" defTabSz="866775">
              <a:spcBef>
                <a:spcPct val="0"/>
              </a:spcBef>
              <a:buClrTx/>
              <a:defRPr sz="1100" b="0">
                <a:latin typeface="AvantGarde"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108325" y="503238"/>
            <a:ext cx="3646488" cy="25241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1314450" y="3195638"/>
            <a:ext cx="7234238"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58" tIns="43329" rIns="86658" bIns="433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639445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58" tIns="43329" rIns="86658" bIns="43329" numCol="1" anchor="b" anchorCtr="0" compatLnSpc="1">
            <a:prstTxWarp prst="textNoShape">
              <a:avLst/>
            </a:prstTxWarp>
          </a:bodyPr>
          <a:lstStyle>
            <a:lvl1pPr defTabSz="866775">
              <a:spcBef>
                <a:spcPct val="0"/>
              </a:spcBef>
              <a:buClrTx/>
              <a:defRPr sz="1100" b="0">
                <a:latin typeface="AvantGarde" charset="0"/>
              </a:defRPr>
            </a:lvl1pPr>
          </a:lstStyle>
          <a:p>
            <a:endParaRPr lang="en-US" dirty="0"/>
          </a:p>
        </p:txBody>
      </p:sp>
      <p:sp>
        <p:nvSpPr>
          <p:cNvPr id="21511" name="Rectangle 7"/>
          <p:cNvSpPr>
            <a:spLocks noGrp="1" noChangeArrowheads="1"/>
          </p:cNvSpPr>
          <p:nvPr>
            <p:ph type="sldNum" sz="quarter" idx="5"/>
          </p:nvPr>
        </p:nvSpPr>
        <p:spPr bwMode="auto">
          <a:xfrm>
            <a:off x="5588000" y="6394450"/>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658" tIns="43329" rIns="86658" bIns="43329" numCol="1" anchor="b" anchorCtr="0" compatLnSpc="1">
            <a:prstTxWarp prst="textNoShape">
              <a:avLst/>
            </a:prstTxWarp>
          </a:bodyPr>
          <a:lstStyle>
            <a:lvl1pPr algn="r" defTabSz="866775">
              <a:spcBef>
                <a:spcPct val="0"/>
              </a:spcBef>
              <a:buClrTx/>
              <a:defRPr sz="1100" b="0">
                <a:latin typeface="AvantGarde" charset="0"/>
              </a:defRPr>
            </a:lvl1pPr>
          </a:lstStyle>
          <a:p>
            <a:fld id="{CB57BEAF-051C-414B-BE51-653BF3F3B9D1}" type="slidenum">
              <a:rPr lang="en-US"/>
              <a:pPr/>
              <a:t>‹#›</a:t>
            </a:fld>
            <a:endParaRPr lang="en-US" dirty="0"/>
          </a:p>
        </p:txBody>
      </p:sp>
    </p:spTree>
    <p:extLst>
      <p:ext uri="{BB962C8B-B14F-4D97-AF65-F5344CB8AC3E}">
        <p14:creationId xmlns:p14="http://schemas.microsoft.com/office/powerpoint/2010/main" val="15947616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vantGarde" charset="0"/>
        <a:ea typeface="+mn-ea"/>
        <a:cs typeface="+mn-cs"/>
      </a:defRPr>
    </a:lvl1pPr>
    <a:lvl2pPr marL="457200" algn="l" rtl="0" fontAlgn="base">
      <a:spcBef>
        <a:spcPct val="30000"/>
      </a:spcBef>
      <a:spcAft>
        <a:spcPct val="0"/>
      </a:spcAft>
      <a:defRPr sz="1200" kern="1200">
        <a:solidFill>
          <a:schemeClr val="tx1"/>
        </a:solidFill>
        <a:latin typeface="AvantGarde" charset="0"/>
        <a:ea typeface="+mn-ea"/>
        <a:cs typeface="+mn-cs"/>
      </a:defRPr>
    </a:lvl2pPr>
    <a:lvl3pPr marL="914400" algn="l" rtl="0" fontAlgn="base">
      <a:spcBef>
        <a:spcPct val="30000"/>
      </a:spcBef>
      <a:spcAft>
        <a:spcPct val="0"/>
      </a:spcAft>
      <a:defRPr sz="1200" kern="1200">
        <a:solidFill>
          <a:schemeClr val="tx1"/>
        </a:solidFill>
        <a:latin typeface="AvantGarde" charset="0"/>
        <a:ea typeface="+mn-ea"/>
        <a:cs typeface="+mn-cs"/>
      </a:defRPr>
    </a:lvl3pPr>
    <a:lvl4pPr marL="1371600" algn="l" rtl="0" fontAlgn="base">
      <a:spcBef>
        <a:spcPct val="30000"/>
      </a:spcBef>
      <a:spcAft>
        <a:spcPct val="0"/>
      </a:spcAft>
      <a:defRPr sz="1200" kern="1200">
        <a:solidFill>
          <a:schemeClr val="tx1"/>
        </a:solidFill>
        <a:latin typeface="AvantGarde" charset="0"/>
        <a:ea typeface="+mn-ea"/>
        <a:cs typeface="+mn-cs"/>
      </a:defRPr>
    </a:lvl4pPr>
    <a:lvl5pPr marL="1828800" algn="l" rtl="0" fontAlgn="base">
      <a:spcBef>
        <a:spcPct val="30000"/>
      </a:spcBef>
      <a:spcAft>
        <a:spcPct val="0"/>
      </a:spcAft>
      <a:defRPr sz="1200" kern="1200">
        <a:solidFill>
          <a:schemeClr val="tx1"/>
        </a:solidFill>
        <a:latin typeface="AvantGarde"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F0D0A-9A06-49C3-9EBD-09BE4E24C42C}" type="slidenum">
              <a:rPr lang="en-US"/>
              <a:pPr/>
              <a:t>1</a:t>
            </a:fld>
            <a:endParaRPr lang="en-US" dirty="0"/>
          </a:p>
        </p:txBody>
      </p:sp>
      <p:sp>
        <p:nvSpPr>
          <p:cNvPr id="1720322" name="Rectangle 2"/>
          <p:cNvSpPr>
            <a:spLocks noGrp="1" noRot="1" noChangeAspect="1" noChangeArrowheads="1" noTextEdit="1"/>
          </p:cNvSpPr>
          <p:nvPr>
            <p:ph type="sldImg"/>
          </p:nvPr>
        </p:nvSpPr>
        <p:spPr>
          <a:ln/>
        </p:spPr>
      </p:sp>
      <p:sp>
        <p:nvSpPr>
          <p:cNvPr id="172032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A69BA63-97DF-AB4B-86AC-2844EA960191}"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A69BA63-97DF-AB4B-86AC-2844EA960191}"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A69BA63-97DF-AB4B-86AC-2844EA960191}"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3212152-79CC-4ADE-9C33-FA357B8E366D}" type="slidenum">
              <a:rPr lang="en-GB" smtClean="0">
                <a:ea typeface="ＭＳ Ｐゴシック"/>
                <a:cs typeface="ＭＳ Ｐゴシック"/>
              </a:rPr>
              <a:pPr/>
              <a:t>17</a:t>
            </a:fld>
            <a:endParaRPr lang="en-GB" dirty="0" smtClean="0">
              <a:ea typeface="ＭＳ Ｐゴシック"/>
              <a:cs typeface="ＭＳ Ｐゴシック"/>
            </a:endParaRPr>
          </a:p>
        </p:txBody>
      </p:sp>
      <p:sp>
        <p:nvSpPr>
          <p:cNvPr id="22530" name="Rectangle 2"/>
          <p:cNvSpPr>
            <a:spLocks noGrp="1" noRot="1" noChangeAspect="1" noChangeArrowheads="1" noTextEdit="1"/>
          </p:cNvSpPr>
          <p:nvPr>
            <p:ph type="sldImg"/>
          </p:nvPr>
        </p:nvSpPr>
        <p:spPr>
          <a:xfrm>
            <a:off x="3114675" y="503238"/>
            <a:ext cx="3648075" cy="2525712"/>
          </a:xfrm>
          <a:ln/>
        </p:spPr>
      </p:sp>
      <p:sp>
        <p:nvSpPr>
          <p:cNvPr id="22531" name="Rectangle 3"/>
          <p:cNvSpPr>
            <a:spLocks noGrp="1" noChangeArrowheads="1"/>
          </p:cNvSpPr>
          <p:nvPr>
            <p:ph type="body" idx="1"/>
          </p:nvPr>
        </p:nvSpPr>
        <p:spPr>
          <a:xfrm>
            <a:off x="984978" y="3197686"/>
            <a:ext cx="7893192" cy="3029869"/>
          </a:xfrm>
          <a:noFill/>
          <a:ln/>
        </p:spPr>
        <p:txBody>
          <a:bodyPr/>
          <a:lstStyle/>
          <a:p>
            <a:endParaRPr lang="en-AU" dirty="0"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A69BA63-97DF-AB4B-86AC-2844EA960191}" type="slidenum">
              <a:rPr lang="en-US" smtClean="0"/>
              <a:pPr>
                <a:defRPr/>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smtClean="0">
                <a:latin typeface="AvantGarde" pitchFamily="34" charset="0"/>
              </a:rPr>
              <a:t>Analysis considers primary energy sources; electricity is a secondary source, but fuels used for generation of electricity are included;</a:t>
            </a:r>
          </a:p>
          <a:p>
            <a:pPr>
              <a:buFontTx/>
              <a:buChar char="•"/>
            </a:pPr>
            <a:r>
              <a:rPr lang="en-GB" smtClean="0">
                <a:latin typeface="AvantGarde" pitchFamily="34" charset="0"/>
              </a:rPr>
              <a:t>Main sources are oil, coal and gas; biomass is used extensively in the developing world;</a:t>
            </a:r>
          </a:p>
          <a:p>
            <a:pPr>
              <a:buFontTx/>
              <a:buChar char="•"/>
            </a:pPr>
            <a:r>
              <a:rPr lang="en-GB" smtClean="0">
                <a:latin typeface="AvantGarde" pitchFamily="34" charset="0"/>
              </a:rPr>
              <a:t>Hydro and renewables currently account for a small portion of total energy;</a:t>
            </a:r>
          </a:p>
          <a:p>
            <a:pPr>
              <a:buFontTx/>
              <a:buChar char="•"/>
            </a:pPr>
            <a:r>
              <a:rPr lang="en-GB" smtClean="0">
                <a:latin typeface="AvantGarde" pitchFamily="34" charset="0"/>
              </a:rPr>
              <a:t>Nuclear is significant (6%), but out of favour in many countries, especially post-Fukushima;</a:t>
            </a:r>
          </a:p>
          <a:p>
            <a:pPr>
              <a:buFontTx/>
              <a:buChar char="•"/>
            </a:pPr>
            <a:r>
              <a:rPr lang="en-GB" smtClean="0">
                <a:latin typeface="AvantGarde" pitchFamily="34" charset="0"/>
              </a:rPr>
              <a:t>End use is dominated by heat (domestic, commercial, retail and municipal), industry, transport and electricity generation.</a:t>
            </a:r>
          </a:p>
          <a:p>
            <a:endParaRPr lang="en-GB" smtClean="0">
              <a:latin typeface="AvantGar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smtClean="0">
                <a:latin typeface="AvantGarde" pitchFamily="34" charset="0"/>
              </a:rPr>
              <a:t>Energy expressed in million tonnes of oil equivalent (Mtoe) – takes account of conversion efficiency for nuclear, hydro and other renewables;</a:t>
            </a:r>
          </a:p>
          <a:p>
            <a:pPr>
              <a:buFontTx/>
              <a:buChar char="•"/>
            </a:pPr>
            <a:r>
              <a:rPr lang="en-GB" smtClean="0">
                <a:latin typeface="AvantGarde" pitchFamily="34" charset="0"/>
              </a:rPr>
              <a:t>OECD and China account for nearly two-thirds of world energy consumption;</a:t>
            </a:r>
          </a:p>
          <a:p>
            <a:pPr>
              <a:buFontTx/>
              <a:buChar char="•"/>
            </a:pPr>
            <a:r>
              <a:rPr lang="en-GB" smtClean="0">
                <a:latin typeface="AvantGarde" pitchFamily="34" charset="0"/>
              </a:rPr>
              <a:t>China already consumes similar amount of energy as USA, but with four times the population</a:t>
            </a:r>
          </a:p>
          <a:p>
            <a:endParaRPr lang="en-GB" smtClean="0">
              <a:latin typeface="AvantGar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smtClean="0">
                <a:latin typeface="AvantGarde" pitchFamily="34" charset="0"/>
              </a:rPr>
              <a:t>USA has high per capita consumption, but not the highest; Gulf states and some island countries are higher; Iceland has highest consumption  - more than twice USA;</a:t>
            </a:r>
          </a:p>
          <a:p>
            <a:pPr>
              <a:buFontTx/>
              <a:buChar char="•"/>
            </a:pPr>
            <a:r>
              <a:rPr lang="en-GB" smtClean="0">
                <a:latin typeface="AvantGarde" pitchFamily="34" charset="0"/>
              </a:rPr>
              <a:t>China, India and Africa account for more than half the world’s population, but average less than one-quarter of OECD per capita consumption;</a:t>
            </a:r>
          </a:p>
          <a:p>
            <a:pPr>
              <a:buFontTx/>
              <a:buChar char="•"/>
            </a:pPr>
            <a:r>
              <a:rPr lang="en-GB" smtClean="0">
                <a:latin typeface="AvantGarde" pitchFamily="34" charset="0"/>
              </a:rPr>
              <a:t>As these regions increase towards OECD levels there will be a major impact on world consumption;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smtClean="0">
                <a:latin typeface="AvantGarde" pitchFamily="34" charset="0"/>
              </a:rPr>
              <a:t>International Energy Agency (IEA) projects various growth scenarios based on GDP growth, energy intensity, oil price and various policies for demand management and renewable incentives;</a:t>
            </a:r>
          </a:p>
          <a:p>
            <a:pPr>
              <a:buFontTx/>
              <a:buChar char="•"/>
            </a:pPr>
            <a:r>
              <a:rPr lang="en-GB" smtClean="0">
                <a:latin typeface="AvantGarde" pitchFamily="34" charset="0"/>
              </a:rPr>
              <a:t>Reasonably central “New Policies Scenario” predicts one-third growth in world demand over 25 years;</a:t>
            </a:r>
          </a:p>
          <a:p>
            <a:pPr>
              <a:buFontTx/>
              <a:buChar char="•"/>
            </a:pPr>
            <a:r>
              <a:rPr lang="en-GB" smtClean="0">
                <a:latin typeface="AvantGarde" pitchFamily="34" charset="0"/>
              </a:rPr>
              <a:t>Main growth is in China, India, Brazil, Indonesia, Russia and Middle East (around 2.5% per annum); outside these countries demand growth is less than 0.5% per annum;</a:t>
            </a:r>
          </a:p>
          <a:p>
            <a:pPr>
              <a:buFontTx/>
              <a:buChar char="•"/>
            </a:pPr>
            <a:endParaRPr lang="en-GB" smtClean="0">
              <a:latin typeface="AvantGarde"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smtClean="0">
                <a:latin typeface="AvantGarde" pitchFamily="34" charset="0"/>
              </a:rPr>
              <a:t>Demand for oil and coal continues to grow, but slowly – less than 1% pa;</a:t>
            </a:r>
          </a:p>
          <a:p>
            <a:pPr>
              <a:buFontTx/>
              <a:buChar char="•"/>
            </a:pPr>
            <a:r>
              <a:rPr lang="en-GB" smtClean="0">
                <a:latin typeface="AvantGarde" pitchFamily="34" charset="0"/>
              </a:rPr>
              <a:t>Growth in gas demand is strong – around 1.5% pa;</a:t>
            </a:r>
          </a:p>
          <a:p>
            <a:pPr>
              <a:buFontTx/>
              <a:buChar char="•"/>
            </a:pPr>
            <a:r>
              <a:rPr lang="en-GB" smtClean="0">
                <a:latin typeface="AvantGarde" pitchFamily="34" charset="0"/>
              </a:rPr>
              <a:t>Highest demand growth is in nuclear, hydro and other renewables, although starting from a low base;</a:t>
            </a:r>
          </a:p>
          <a:p>
            <a:endParaRPr lang="en-GB" smtClean="0">
              <a:latin typeface="AvantGard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7A83B-A966-4B91-86AD-E08539FEC424}" type="slidenum">
              <a:rPr lang="en-US"/>
              <a:pPr/>
              <a:t>2</a:t>
            </a:fld>
            <a:endParaRPr lang="en-US" dirty="0"/>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smtClean="0">
                <a:latin typeface="AvantGarde" pitchFamily="34" charset="0"/>
              </a:rPr>
              <a:t>This analysis considers how much of the currently known economic resources will be depleted over 25 years;</a:t>
            </a:r>
          </a:p>
          <a:p>
            <a:pPr>
              <a:buFontTx/>
              <a:buChar char="•"/>
            </a:pPr>
            <a:r>
              <a:rPr lang="en-GB" smtClean="0">
                <a:latin typeface="AvantGarde" pitchFamily="34" charset="0"/>
              </a:rPr>
              <a:t>Resources are estimates based on current economic and operating conditions;</a:t>
            </a:r>
          </a:p>
          <a:p>
            <a:pPr>
              <a:buFontTx/>
              <a:buChar char="•"/>
            </a:pPr>
            <a:r>
              <a:rPr lang="en-GB" smtClean="0">
                <a:latin typeface="AvantGarde" pitchFamily="34" charset="0"/>
              </a:rPr>
              <a:t>Rising prices and innovative techniques make further resources economically viable, </a:t>
            </a:r>
          </a:p>
          <a:p>
            <a:pPr>
              <a:buFontTx/>
              <a:buChar char="•"/>
            </a:pPr>
            <a:r>
              <a:rPr lang="en-GB" smtClean="0">
                <a:latin typeface="AvantGarde" pitchFamily="34" charset="0"/>
              </a:rPr>
              <a:t>Fracking and high cost fields could increase gas resources by a factor of 4;</a:t>
            </a:r>
          </a:p>
          <a:p>
            <a:pPr>
              <a:buFontTx/>
              <a:buChar char="•"/>
            </a:pPr>
            <a:r>
              <a:rPr lang="en-GB" smtClean="0">
                <a:latin typeface="AvantGarde" pitchFamily="34" charset="0"/>
              </a:rPr>
              <a:t>Shale oil and other non-conventional oils could more than double current oil resources;</a:t>
            </a:r>
          </a:p>
          <a:p>
            <a:pPr>
              <a:buFontTx/>
              <a:buChar char="•"/>
            </a:pPr>
            <a:r>
              <a:rPr lang="en-GB" smtClean="0">
                <a:latin typeface="AvantGarde" pitchFamily="34" charset="0"/>
              </a:rPr>
              <a:t>Nuclear fuel re-processing could extend uranium resources considerably;</a:t>
            </a:r>
          </a:p>
          <a:p>
            <a:pPr>
              <a:buFontTx/>
              <a:buChar char="•"/>
            </a:pPr>
            <a:r>
              <a:rPr lang="en-GB" smtClean="0">
                <a:latin typeface="AvantGarde" pitchFamily="34" charset="0"/>
              </a:rPr>
              <a:t>Future new technologies include Thorium generation (within 25 years) and fusion (40 – 50 years?).</a:t>
            </a:r>
          </a:p>
          <a:p>
            <a:r>
              <a:rPr lang="en-GB" smtClean="0">
                <a:latin typeface="AvantGarde" pitchFamily="34" charset="0"/>
              </a:rPr>
              <a:t>CONCLUSION:</a:t>
            </a:r>
          </a:p>
          <a:p>
            <a:pPr>
              <a:buFontTx/>
              <a:buChar char="•"/>
            </a:pPr>
            <a:r>
              <a:rPr lang="en-GB" smtClean="0">
                <a:latin typeface="AvantGarde" pitchFamily="34" charset="0"/>
              </a:rPr>
              <a:t>Environmental consideration on extraction and consumption will dictate how much fossil fuel we will use in future;</a:t>
            </a:r>
          </a:p>
          <a:p>
            <a:pPr>
              <a:buFontTx/>
              <a:buChar char="•"/>
            </a:pPr>
            <a:r>
              <a:rPr lang="en-GB" smtClean="0">
                <a:latin typeface="AvantGarde" pitchFamily="34" charset="0"/>
              </a:rPr>
              <a:t>This is likely to be the main constraint on use, rather than shortage of resource.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04F00F-9D54-4F5C-8633-9B4F8ABCAA7C}" type="slidenum">
              <a:rPr lang="en-US"/>
              <a:pPr/>
              <a:t>26</a:t>
            </a:fld>
            <a:endParaRPr lang="en-US" dirty="0"/>
          </a:p>
        </p:txBody>
      </p:sp>
      <p:sp>
        <p:nvSpPr>
          <p:cNvPr id="2177026" name="Rectangle 7"/>
          <p:cNvSpPr txBox="1">
            <a:spLocks noGrp="1" noChangeArrowheads="1"/>
          </p:cNvSpPr>
          <p:nvPr/>
        </p:nvSpPr>
        <p:spPr bwMode="auto">
          <a:xfrm>
            <a:off x="5588000" y="6392863"/>
            <a:ext cx="427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1" rIns="91399" bIns="45701" anchor="b"/>
          <a:lstStyle>
            <a:lvl1pPr>
              <a:spcBef>
                <a:spcPct val="0"/>
              </a:spcBef>
              <a:defRPr sz="2400">
                <a:solidFill>
                  <a:schemeClr val="tx1"/>
                </a:solidFill>
                <a:latin typeface="AvantGarde" charset="0"/>
              </a:defRPr>
            </a:lvl1pPr>
            <a:lvl2pPr marL="742950" indent="-285750">
              <a:spcBef>
                <a:spcPct val="0"/>
              </a:spcBef>
              <a:defRPr sz="2400">
                <a:solidFill>
                  <a:schemeClr val="tx1"/>
                </a:solidFill>
                <a:latin typeface="AvantGarde" charset="0"/>
              </a:defRPr>
            </a:lvl2pPr>
            <a:lvl3pPr marL="1143000" indent="-228600">
              <a:spcBef>
                <a:spcPct val="0"/>
              </a:spcBef>
              <a:defRPr sz="2400">
                <a:solidFill>
                  <a:schemeClr val="tx1"/>
                </a:solidFill>
                <a:latin typeface="AvantGarde" charset="0"/>
              </a:defRPr>
            </a:lvl3pPr>
            <a:lvl4pPr marL="1600200" indent="-228600">
              <a:spcBef>
                <a:spcPct val="0"/>
              </a:spcBef>
              <a:defRPr sz="2400">
                <a:solidFill>
                  <a:schemeClr val="tx1"/>
                </a:solidFill>
                <a:latin typeface="AvantGarde" charset="0"/>
              </a:defRPr>
            </a:lvl4pPr>
            <a:lvl5pPr marL="2057400" indent="-228600">
              <a:spcBef>
                <a:spcPct val="0"/>
              </a:spcBef>
              <a:defRPr sz="2400">
                <a:solidFill>
                  <a:schemeClr val="tx1"/>
                </a:solidFill>
                <a:latin typeface="AvantGarde" charset="0"/>
              </a:defRPr>
            </a:lvl5pPr>
            <a:lvl6pPr marL="2514600" indent="-228600" fontAlgn="base">
              <a:spcBef>
                <a:spcPct val="0"/>
              </a:spcBef>
              <a:spcAft>
                <a:spcPct val="0"/>
              </a:spcAft>
              <a:defRPr sz="2400">
                <a:solidFill>
                  <a:schemeClr val="tx1"/>
                </a:solidFill>
                <a:latin typeface="AvantGarde" charset="0"/>
              </a:defRPr>
            </a:lvl6pPr>
            <a:lvl7pPr marL="2971800" indent="-228600" fontAlgn="base">
              <a:spcBef>
                <a:spcPct val="0"/>
              </a:spcBef>
              <a:spcAft>
                <a:spcPct val="0"/>
              </a:spcAft>
              <a:defRPr sz="2400">
                <a:solidFill>
                  <a:schemeClr val="tx1"/>
                </a:solidFill>
                <a:latin typeface="AvantGarde" charset="0"/>
              </a:defRPr>
            </a:lvl7pPr>
            <a:lvl8pPr marL="3429000" indent="-228600" fontAlgn="base">
              <a:spcBef>
                <a:spcPct val="0"/>
              </a:spcBef>
              <a:spcAft>
                <a:spcPct val="0"/>
              </a:spcAft>
              <a:defRPr sz="2400">
                <a:solidFill>
                  <a:schemeClr val="tx1"/>
                </a:solidFill>
                <a:latin typeface="AvantGarde" charset="0"/>
              </a:defRPr>
            </a:lvl8pPr>
            <a:lvl9pPr marL="3886200" indent="-228600" fontAlgn="base">
              <a:spcBef>
                <a:spcPct val="0"/>
              </a:spcBef>
              <a:spcAft>
                <a:spcPct val="0"/>
              </a:spcAft>
              <a:defRPr sz="2400">
                <a:solidFill>
                  <a:schemeClr val="tx1"/>
                </a:solidFill>
                <a:latin typeface="AvantGarde" charset="0"/>
              </a:defRPr>
            </a:lvl9pPr>
          </a:lstStyle>
          <a:p>
            <a:pPr algn="r">
              <a:buClrTx/>
            </a:pPr>
            <a:fld id="{FEFA4F31-0728-48BF-9001-228747CBAF69}" type="slidenum">
              <a:rPr lang="en-GB" sz="1300" b="0">
                <a:latin typeface="Arial" pitchFamily="34" charset="0"/>
                <a:cs typeface="Arial" pitchFamily="34" charset="0"/>
              </a:rPr>
              <a:pPr algn="r">
                <a:buClrTx/>
              </a:pPr>
              <a:t>26</a:t>
            </a:fld>
            <a:endParaRPr lang="en-GB" sz="1300" b="0" dirty="0">
              <a:latin typeface="Arial" pitchFamily="34" charset="0"/>
              <a:cs typeface="Arial" pitchFamily="34" charset="0"/>
            </a:endParaRPr>
          </a:p>
        </p:txBody>
      </p:sp>
      <p:sp>
        <p:nvSpPr>
          <p:cNvPr id="2177027" name="Rectangle 2"/>
          <p:cNvSpPr>
            <a:spLocks noGrp="1" noRot="1" noChangeAspect="1" noChangeArrowheads="1" noTextEdit="1"/>
          </p:cNvSpPr>
          <p:nvPr>
            <p:ph type="sldImg"/>
          </p:nvPr>
        </p:nvSpPr>
        <p:spPr>
          <a:xfrm>
            <a:off x="3111500" y="504825"/>
            <a:ext cx="3646488" cy="2524125"/>
          </a:xfrm>
          <a:ln/>
        </p:spPr>
      </p:sp>
      <p:sp>
        <p:nvSpPr>
          <p:cNvPr id="2177028" name="Rectangle 3"/>
          <p:cNvSpPr>
            <a:spLocks noGrp="1" noChangeArrowheads="1"/>
          </p:cNvSpPr>
          <p:nvPr>
            <p:ph type="body" idx="1"/>
          </p:nvPr>
        </p:nvSpPr>
        <p:spPr>
          <a:xfrm>
            <a:off x="984250" y="3197225"/>
            <a:ext cx="7894638" cy="3028950"/>
          </a:xfrm>
        </p:spPr>
        <p:txBody>
          <a:bodyPr lIns="91399" tIns="45701" rIns="91399" bIns="45701"/>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04F00F-9D54-4F5C-8633-9B4F8ABCAA7C}" type="slidenum">
              <a:rPr lang="en-US"/>
              <a:pPr/>
              <a:t>27</a:t>
            </a:fld>
            <a:endParaRPr lang="en-US" dirty="0"/>
          </a:p>
        </p:txBody>
      </p:sp>
      <p:sp>
        <p:nvSpPr>
          <p:cNvPr id="2177026" name="Rectangle 7"/>
          <p:cNvSpPr txBox="1">
            <a:spLocks noGrp="1" noChangeArrowheads="1"/>
          </p:cNvSpPr>
          <p:nvPr/>
        </p:nvSpPr>
        <p:spPr bwMode="auto">
          <a:xfrm>
            <a:off x="5588000" y="6392863"/>
            <a:ext cx="427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1" rIns="91399" bIns="45701" anchor="b"/>
          <a:lstStyle>
            <a:lvl1pPr>
              <a:spcBef>
                <a:spcPct val="0"/>
              </a:spcBef>
              <a:defRPr sz="2400">
                <a:solidFill>
                  <a:schemeClr val="tx1"/>
                </a:solidFill>
                <a:latin typeface="AvantGarde" charset="0"/>
              </a:defRPr>
            </a:lvl1pPr>
            <a:lvl2pPr marL="742950" indent="-285750">
              <a:spcBef>
                <a:spcPct val="0"/>
              </a:spcBef>
              <a:defRPr sz="2400">
                <a:solidFill>
                  <a:schemeClr val="tx1"/>
                </a:solidFill>
                <a:latin typeface="AvantGarde" charset="0"/>
              </a:defRPr>
            </a:lvl2pPr>
            <a:lvl3pPr marL="1143000" indent="-228600">
              <a:spcBef>
                <a:spcPct val="0"/>
              </a:spcBef>
              <a:defRPr sz="2400">
                <a:solidFill>
                  <a:schemeClr val="tx1"/>
                </a:solidFill>
                <a:latin typeface="AvantGarde" charset="0"/>
              </a:defRPr>
            </a:lvl3pPr>
            <a:lvl4pPr marL="1600200" indent="-228600">
              <a:spcBef>
                <a:spcPct val="0"/>
              </a:spcBef>
              <a:defRPr sz="2400">
                <a:solidFill>
                  <a:schemeClr val="tx1"/>
                </a:solidFill>
                <a:latin typeface="AvantGarde" charset="0"/>
              </a:defRPr>
            </a:lvl4pPr>
            <a:lvl5pPr marL="2057400" indent="-228600">
              <a:spcBef>
                <a:spcPct val="0"/>
              </a:spcBef>
              <a:defRPr sz="2400">
                <a:solidFill>
                  <a:schemeClr val="tx1"/>
                </a:solidFill>
                <a:latin typeface="AvantGarde" charset="0"/>
              </a:defRPr>
            </a:lvl5pPr>
            <a:lvl6pPr marL="2514600" indent="-228600" fontAlgn="base">
              <a:spcBef>
                <a:spcPct val="0"/>
              </a:spcBef>
              <a:spcAft>
                <a:spcPct val="0"/>
              </a:spcAft>
              <a:defRPr sz="2400">
                <a:solidFill>
                  <a:schemeClr val="tx1"/>
                </a:solidFill>
                <a:latin typeface="AvantGarde" charset="0"/>
              </a:defRPr>
            </a:lvl6pPr>
            <a:lvl7pPr marL="2971800" indent="-228600" fontAlgn="base">
              <a:spcBef>
                <a:spcPct val="0"/>
              </a:spcBef>
              <a:spcAft>
                <a:spcPct val="0"/>
              </a:spcAft>
              <a:defRPr sz="2400">
                <a:solidFill>
                  <a:schemeClr val="tx1"/>
                </a:solidFill>
                <a:latin typeface="AvantGarde" charset="0"/>
              </a:defRPr>
            </a:lvl7pPr>
            <a:lvl8pPr marL="3429000" indent="-228600" fontAlgn="base">
              <a:spcBef>
                <a:spcPct val="0"/>
              </a:spcBef>
              <a:spcAft>
                <a:spcPct val="0"/>
              </a:spcAft>
              <a:defRPr sz="2400">
                <a:solidFill>
                  <a:schemeClr val="tx1"/>
                </a:solidFill>
                <a:latin typeface="AvantGarde" charset="0"/>
              </a:defRPr>
            </a:lvl8pPr>
            <a:lvl9pPr marL="3886200" indent="-228600" fontAlgn="base">
              <a:spcBef>
                <a:spcPct val="0"/>
              </a:spcBef>
              <a:spcAft>
                <a:spcPct val="0"/>
              </a:spcAft>
              <a:defRPr sz="2400">
                <a:solidFill>
                  <a:schemeClr val="tx1"/>
                </a:solidFill>
                <a:latin typeface="AvantGarde" charset="0"/>
              </a:defRPr>
            </a:lvl9pPr>
          </a:lstStyle>
          <a:p>
            <a:pPr algn="r">
              <a:buClrTx/>
            </a:pPr>
            <a:fld id="{FEFA4F31-0728-48BF-9001-228747CBAF69}" type="slidenum">
              <a:rPr lang="en-GB" sz="1300" b="0">
                <a:latin typeface="Arial" pitchFamily="34" charset="0"/>
                <a:cs typeface="Arial" pitchFamily="34" charset="0"/>
              </a:rPr>
              <a:pPr algn="r">
                <a:buClrTx/>
              </a:pPr>
              <a:t>27</a:t>
            </a:fld>
            <a:endParaRPr lang="en-GB" sz="1300" b="0" dirty="0">
              <a:latin typeface="Arial" pitchFamily="34" charset="0"/>
              <a:cs typeface="Arial" pitchFamily="34" charset="0"/>
            </a:endParaRPr>
          </a:p>
        </p:txBody>
      </p:sp>
      <p:sp>
        <p:nvSpPr>
          <p:cNvPr id="2177027" name="Rectangle 2"/>
          <p:cNvSpPr>
            <a:spLocks noGrp="1" noRot="1" noChangeAspect="1" noChangeArrowheads="1" noTextEdit="1"/>
          </p:cNvSpPr>
          <p:nvPr>
            <p:ph type="sldImg"/>
          </p:nvPr>
        </p:nvSpPr>
        <p:spPr>
          <a:xfrm>
            <a:off x="3111500" y="504825"/>
            <a:ext cx="3646488" cy="2524125"/>
          </a:xfrm>
          <a:ln/>
        </p:spPr>
      </p:sp>
      <p:sp>
        <p:nvSpPr>
          <p:cNvPr id="2177028" name="Rectangle 3"/>
          <p:cNvSpPr>
            <a:spLocks noGrp="1" noChangeArrowheads="1"/>
          </p:cNvSpPr>
          <p:nvPr>
            <p:ph type="body" idx="1"/>
          </p:nvPr>
        </p:nvSpPr>
        <p:spPr>
          <a:xfrm>
            <a:off x="984250" y="3197225"/>
            <a:ext cx="7894638" cy="3028950"/>
          </a:xfrm>
        </p:spPr>
        <p:txBody>
          <a:bodyPr lIns="91399" tIns="45701" rIns="91399" bIns="45701"/>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B58F1-AE51-47DF-AC81-C28B4393A3D2}" type="slidenum">
              <a:rPr lang="en-US"/>
              <a:pPr/>
              <a:t>30</a:t>
            </a:fld>
            <a:endParaRPr lang="en-US" dirty="0"/>
          </a:p>
        </p:txBody>
      </p:sp>
      <p:sp>
        <p:nvSpPr>
          <p:cNvPr id="2171906" name="Rectangle 2"/>
          <p:cNvSpPr>
            <a:spLocks noGrp="1" noRot="1" noChangeAspect="1" noChangeArrowheads="1" noTextEdit="1"/>
          </p:cNvSpPr>
          <p:nvPr>
            <p:ph type="sldImg"/>
          </p:nvPr>
        </p:nvSpPr>
        <p:spPr>
          <a:ln/>
        </p:spPr>
      </p:sp>
      <p:sp>
        <p:nvSpPr>
          <p:cNvPr id="217190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B58F1-AE51-47DF-AC81-C28B4393A3D2}" type="slidenum">
              <a:rPr lang="en-US"/>
              <a:pPr/>
              <a:t>31</a:t>
            </a:fld>
            <a:endParaRPr lang="en-US" dirty="0"/>
          </a:p>
        </p:txBody>
      </p:sp>
      <p:sp>
        <p:nvSpPr>
          <p:cNvPr id="2171906" name="Rectangle 2"/>
          <p:cNvSpPr>
            <a:spLocks noGrp="1" noRot="1" noChangeAspect="1" noChangeArrowheads="1" noTextEdit="1"/>
          </p:cNvSpPr>
          <p:nvPr>
            <p:ph type="sldImg"/>
          </p:nvPr>
        </p:nvSpPr>
        <p:spPr>
          <a:ln/>
        </p:spPr>
      </p:sp>
      <p:sp>
        <p:nvSpPr>
          <p:cNvPr id="217190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7A83B-A966-4B91-86AD-E08539FEC424}" type="slidenum">
              <a:rPr lang="en-US"/>
              <a:pPr/>
              <a:t>35</a:t>
            </a:fld>
            <a:endParaRPr lang="en-US" dirty="0"/>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94124-FFFF-4B85-9E69-E7E2E08EE517}" type="slidenum">
              <a:rPr lang="en-US"/>
              <a:pPr/>
              <a:t>36</a:t>
            </a:fld>
            <a:endParaRPr lang="en-US" dirty="0"/>
          </a:p>
        </p:txBody>
      </p:sp>
      <p:sp>
        <p:nvSpPr>
          <p:cNvPr id="2049026" name="Rectangle 2"/>
          <p:cNvSpPr>
            <a:spLocks noGrp="1" noRot="1" noChangeAspect="1" noChangeArrowheads="1" noTextEdit="1"/>
          </p:cNvSpPr>
          <p:nvPr>
            <p:ph type="sldImg"/>
          </p:nvPr>
        </p:nvSpPr>
        <p:spPr>
          <a:ln/>
        </p:spPr>
      </p:sp>
      <p:sp>
        <p:nvSpPr>
          <p:cNvPr id="204902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7A83B-A966-4B91-86AD-E08539FEC424}" type="slidenum">
              <a:rPr lang="en-US"/>
              <a:pPr/>
              <a:t>3</a:t>
            </a:fld>
            <a:endParaRPr lang="en-US" dirty="0"/>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7A83B-A966-4B91-86AD-E08539FEC424}" type="slidenum">
              <a:rPr lang="en-US"/>
              <a:pPr/>
              <a:t>4</a:t>
            </a:fld>
            <a:endParaRPr lang="en-US" dirty="0"/>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7A83B-A966-4B91-86AD-E08539FEC424}" type="slidenum">
              <a:rPr lang="en-US"/>
              <a:pPr/>
              <a:t>5</a:t>
            </a:fld>
            <a:endParaRPr lang="en-US" dirty="0"/>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7A83B-A966-4B91-86AD-E08539FEC424}" type="slidenum">
              <a:rPr lang="en-US"/>
              <a:pPr/>
              <a:t>6</a:t>
            </a:fld>
            <a:endParaRPr lang="en-US" dirty="0"/>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7A83B-A966-4B91-86AD-E08539FEC424}" type="slidenum">
              <a:rPr lang="en-US"/>
              <a:pPr/>
              <a:t>7</a:t>
            </a:fld>
            <a:endParaRPr lang="en-US" dirty="0"/>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5B19E-EE54-4A19-B55D-B05E9E70F686}" type="slidenum">
              <a:rPr lang="en-US"/>
              <a:pPr/>
              <a:t>9</a:t>
            </a:fld>
            <a:endParaRPr lang="en-US" dirty="0"/>
          </a:p>
        </p:txBody>
      </p:sp>
      <p:sp>
        <p:nvSpPr>
          <p:cNvPr id="579586" name="Rectangle 2"/>
          <p:cNvSpPr>
            <a:spLocks noGrp="1" noRot="1" noChangeAspect="1" noChangeArrowheads="1" noTextEdit="1"/>
          </p:cNvSpPr>
          <p:nvPr>
            <p:ph type="sldImg"/>
          </p:nvPr>
        </p:nvSpPr>
        <p:spPr>
          <a:xfrm>
            <a:off x="3111500" y="506413"/>
            <a:ext cx="3646488" cy="2524125"/>
          </a:xfrm>
          <a:ln/>
        </p:spPr>
      </p:sp>
      <p:sp>
        <p:nvSpPr>
          <p:cNvPr id="579587" name="Rectangle 3"/>
          <p:cNvSpPr>
            <a:spLocks noGrp="1" noChangeArrowheads="1"/>
          </p:cNvSpPr>
          <p:nvPr>
            <p:ph type="body" idx="1"/>
          </p:nvPr>
        </p:nvSpPr>
        <p:spPr>
          <a:xfrm>
            <a:off x="1312430" y="3197174"/>
            <a:ext cx="7238289" cy="3027748"/>
          </a:xfrm>
        </p:spPr>
        <p:txBody>
          <a:bodyPr/>
          <a:lstStyle/>
          <a:p>
            <a:pPr marL="304372" indent="-304372">
              <a:lnSpc>
                <a:spcPct val="105000"/>
              </a:lnSpc>
              <a:spcBef>
                <a:spcPts val="799"/>
              </a:spcBef>
              <a:buClr>
                <a:schemeClr val="accent2"/>
              </a:buClr>
              <a:buFont typeface="Wingdings" pitchFamily="2" charset="2"/>
              <a:buChar char="§"/>
            </a:pPr>
            <a:endParaRPr lang="en-GB" kern="0" dirty="0" smtClean="0">
              <a:solidFill>
                <a:schemeClr val="accent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5" name="Picture 9" descr="sticks"/>
          <p:cNvPicPr>
            <a:picLocks noChangeAspect="1" noChangeArrowheads="1"/>
          </p:cNvPicPr>
          <p:nvPr/>
        </p:nvPicPr>
        <p:blipFill>
          <a:blip r:embed="rId2">
            <a:lum bright="20000"/>
            <a:extLst>
              <a:ext uri="{28A0092B-C50C-407E-A947-70E740481C1C}">
                <a14:useLocalDpi xmlns:a14="http://schemas.microsoft.com/office/drawing/2010/main" val="0"/>
              </a:ext>
            </a:extLst>
          </a:blip>
          <a:srcRect l="3749" b="9993"/>
          <a:stretch>
            <a:fillRect/>
          </a:stretch>
        </p:blipFill>
        <p:spPr bwMode="auto">
          <a:xfrm>
            <a:off x="0" y="2740025"/>
            <a:ext cx="6357938" cy="411797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ctrTitle"/>
          </p:nvPr>
        </p:nvSpPr>
        <p:spPr>
          <a:xfrm>
            <a:off x="742950" y="2895600"/>
            <a:ext cx="8420100" cy="1143000"/>
          </a:xfrm>
        </p:spPr>
        <p:txBody>
          <a:bodyPr/>
          <a:lstStyle>
            <a:lvl1pPr algn="ctr">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1485900" y="4648200"/>
            <a:ext cx="6934200" cy="1752600"/>
          </a:xfrm>
        </p:spPr>
        <p:txBody>
          <a:bodyPr/>
          <a:lstStyle>
            <a:lvl1pPr algn="ctr">
              <a:defRPr/>
            </a:lvl1pPr>
          </a:lstStyle>
          <a:p>
            <a:pPr lvl="0"/>
            <a:r>
              <a:rPr lang="en-US" noProof="0" smtClean="0"/>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786707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3275" y="533400"/>
            <a:ext cx="2195513"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65150" y="533400"/>
            <a:ext cx="6435725"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537585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5150" y="533400"/>
            <a:ext cx="8783638" cy="428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65150" y="1009650"/>
            <a:ext cx="4314825" cy="5467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032375" y="1009650"/>
            <a:ext cx="4316413" cy="5467350"/>
          </a:xfrm>
        </p:spPr>
        <p:txBody>
          <a:bodyPr/>
          <a:lstStyle/>
          <a:p>
            <a:endParaRPr lang="en-GB" dirty="0"/>
          </a:p>
        </p:txBody>
      </p:sp>
    </p:spTree>
    <p:extLst>
      <p:ext uri="{BB962C8B-B14F-4D97-AF65-F5344CB8AC3E}">
        <p14:creationId xmlns:p14="http://schemas.microsoft.com/office/powerpoint/2010/main" val="267879951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G) Fresh Green - Title and Text ">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a:xfrm>
            <a:off x="8832850" y="6544423"/>
            <a:ext cx="770467" cy="219075"/>
          </a:xfrm>
          <a:prstGeom prst="rect">
            <a:avLst/>
          </a:prstGeom>
        </p:spPr>
        <p:txBody>
          <a:bodyPr/>
          <a:lstStyle>
            <a:lvl1pPr>
              <a:defRPr>
                <a:latin typeface="Avenir LT Com 45 Book"/>
                <a:cs typeface="Avenir LT Com 45 Book"/>
              </a:defRPr>
            </a:lvl1pPr>
          </a:lstStyle>
          <a:p>
            <a:pPr>
              <a:defRPr/>
            </a:pPr>
            <a:fld id="{C793F17D-A244-D74F-9CAE-76BC0D09D7E2}" type="slidenum">
              <a:rPr lang="en-US" smtClean="0"/>
              <a:pPr>
                <a:defRPr/>
              </a:pPr>
              <a:t>‹#›</a:t>
            </a:fld>
            <a:endParaRPr lang="en-US" dirty="0"/>
          </a:p>
        </p:txBody>
      </p:sp>
      <p:cxnSp>
        <p:nvCxnSpPr>
          <p:cNvPr id="7" name="Straight Connector 6"/>
          <p:cNvCxnSpPr/>
          <p:nvPr/>
        </p:nvCxnSpPr>
        <p:spPr>
          <a:xfrm>
            <a:off x="495300" y="1368425"/>
            <a:ext cx="1950244" cy="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2"/>
          </p:nvPr>
        </p:nvSpPr>
        <p:spPr>
          <a:xfrm>
            <a:off x="495300" y="1602000"/>
            <a:ext cx="9108017" cy="4724400"/>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95300" y="274639"/>
            <a:ext cx="7725304" cy="622829"/>
          </a:xfrm>
        </p:spPr>
        <p:txBody>
          <a:bodyPr/>
          <a:lstStyle>
            <a:lvl1pPr>
              <a:defRPr>
                <a:solidFill>
                  <a:schemeClr val="accent5"/>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95300" y="941387"/>
            <a:ext cx="7725304" cy="427038"/>
          </a:xfrm>
        </p:spPr>
        <p:txBody>
          <a:bodyPr/>
          <a:lstStyle>
            <a:lvl1pPr marL="0" indent="0">
              <a:buFontTx/>
              <a:buNone/>
              <a:defRPr sz="2000">
                <a:solidFill>
                  <a:schemeClr val="accent5"/>
                </a:solidFill>
                <a:latin typeface="Vital Light"/>
                <a:cs typeface="Vital Light"/>
              </a:defRPr>
            </a:lvl1pPr>
          </a:lstStyle>
          <a:p>
            <a:pPr lvl="0"/>
            <a:r>
              <a:rPr lang="en-GB" dirty="0" smtClean="0"/>
              <a:t>Subtitle</a:t>
            </a:r>
            <a:endParaRPr lang="en-US" dirty="0"/>
          </a:p>
        </p:txBody>
      </p:sp>
      <p:sp>
        <p:nvSpPr>
          <p:cNvPr id="13" name="Text Placeholder 14"/>
          <p:cNvSpPr>
            <a:spLocks noGrp="1"/>
          </p:cNvSpPr>
          <p:nvPr>
            <p:ph type="body" sz="quarter" idx="15"/>
          </p:nvPr>
        </p:nvSpPr>
        <p:spPr>
          <a:xfrm>
            <a:off x="495300" y="6515847"/>
            <a:ext cx="7342095" cy="247650"/>
          </a:xfrm>
        </p:spPr>
        <p:txBody>
          <a:bodyPr anchor="b" anchorCtr="0"/>
          <a:lstStyle>
            <a:lvl1pPr>
              <a:spcAft>
                <a:spcPts val="0"/>
              </a:spcAft>
              <a:buNone/>
              <a:defRPr sz="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428078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R) Ruby Red - Title and Text">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95300" y="941387"/>
            <a:ext cx="7725304" cy="427038"/>
          </a:xfrm>
        </p:spPr>
        <p:txBody>
          <a:bodyPr/>
          <a:lstStyle>
            <a:lvl1pPr marL="0" indent="0">
              <a:buFontTx/>
              <a:buNone/>
              <a:defRPr sz="2000">
                <a:solidFill>
                  <a:schemeClr val="tx2"/>
                </a:solidFill>
                <a:latin typeface="Vital Light"/>
                <a:cs typeface="Vital Light"/>
              </a:defRPr>
            </a:lvl1pPr>
          </a:lstStyle>
          <a:p>
            <a:pPr lvl="0"/>
            <a:r>
              <a:rPr lang="en-GB" dirty="0" smtClean="0"/>
              <a:t>Subtitle</a:t>
            </a:r>
            <a:endParaRPr lang="en-US" dirty="0"/>
          </a:p>
        </p:txBody>
      </p:sp>
      <p:sp>
        <p:nvSpPr>
          <p:cNvPr id="5" name="Slide Number Placeholder 5"/>
          <p:cNvSpPr>
            <a:spLocks noGrp="1"/>
          </p:cNvSpPr>
          <p:nvPr>
            <p:ph type="sldNum" sz="quarter" idx="11"/>
          </p:nvPr>
        </p:nvSpPr>
        <p:spPr>
          <a:xfrm>
            <a:off x="8852272" y="6544423"/>
            <a:ext cx="751044" cy="219075"/>
          </a:xfrm>
          <a:prstGeom prst="rect">
            <a:avLst/>
          </a:prstGeom>
        </p:spPr>
        <p:txBody>
          <a:bodyPr/>
          <a:lstStyle>
            <a:lvl1pPr>
              <a:defRPr>
                <a:latin typeface="Avenir LT Com 45 Book"/>
                <a:cs typeface="Avenir LT Com 45 Book"/>
              </a:defRPr>
            </a:lvl1pPr>
          </a:lstStyle>
          <a:p>
            <a:pPr>
              <a:defRPr/>
            </a:pPr>
            <a:fld id="{C793F17D-A244-D74F-9CAE-76BC0D09D7E2}" type="slidenum">
              <a:rPr lang="en-US" smtClean="0"/>
              <a:pPr>
                <a:defRPr/>
              </a:pPr>
              <a:t>‹#›</a:t>
            </a:fld>
            <a:endParaRPr lang="en-US" dirty="0"/>
          </a:p>
        </p:txBody>
      </p:sp>
      <p:sp>
        <p:nvSpPr>
          <p:cNvPr id="10" name="Text Placeholder 9"/>
          <p:cNvSpPr>
            <a:spLocks noGrp="1"/>
          </p:cNvSpPr>
          <p:nvPr>
            <p:ph type="body" sz="quarter" idx="12"/>
          </p:nvPr>
        </p:nvSpPr>
        <p:spPr>
          <a:xfrm>
            <a:off x="495300" y="1602000"/>
            <a:ext cx="9108017" cy="472440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95300" y="274639"/>
            <a:ext cx="7725304" cy="622829"/>
          </a:xfrm>
        </p:spPr>
        <p:txBody>
          <a:bodyPr/>
          <a:lstStyle>
            <a:lvl1pPr>
              <a:defRPr>
                <a:solidFill>
                  <a:schemeClr val="tx2"/>
                </a:solidFill>
              </a:defRPr>
            </a:lvl1pPr>
          </a:lstStyle>
          <a:p>
            <a:r>
              <a:rPr lang="en-US" dirty="0" smtClean="0"/>
              <a:t>Click to edit Master title style</a:t>
            </a:r>
            <a:endParaRPr lang="en-US" dirty="0"/>
          </a:p>
        </p:txBody>
      </p:sp>
      <p:cxnSp>
        <p:nvCxnSpPr>
          <p:cNvPr id="16" name="Straight Connector 15"/>
          <p:cNvCxnSpPr/>
          <p:nvPr userDrawn="1"/>
        </p:nvCxnSpPr>
        <p:spPr>
          <a:xfrm>
            <a:off x="495300" y="1368425"/>
            <a:ext cx="1950244"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4"/>
          <p:cNvSpPr>
            <a:spLocks noGrp="1"/>
          </p:cNvSpPr>
          <p:nvPr>
            <p:ph type="body" sz="quarter" idx="15"/>
          </p:nvPr>
        </p:nvSpPr>
        <p:spPr>
          <a:xfrm>
            <a:off x="495300" y="6515847"/>
            <a:ext cx="7342095" cy="247650"/>
          </a:xfrm>
        </p:spPr>
        <p:txBody>
          <a:bodyPr anchor="b" anchorCtr="0"/>
          <a:lstStyle>
            <a:lvl1pPr>
              <a:spcAft>
                <a:spcPts val="0"/>
              </a:spcAft>
              <a:buNone/>
              <a:defRPr sz="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06810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B) Deep Blue - Charts, Tables &amp; Text 2up">
    <p:bg>
      <p:bgPr>
        <a:solidFill>
          <a:schemeClr val="bg1"/>
        </a:solidFill>
        <a:effectLst/>
      </p:bgPr>
    </p:bg>
    <p:spTree>
      <p:nvGrpSpPr>
        <p:cNvPr id="1" name=""/>
        <p:cNvGrpSpPr/>
        <p:nvPr/>
      </p:nvGrpSpPr>
      <p:grpSpPr>
        <a:xfrm>
          <a:off x="0" y="0"/>
          <a:ext cx="0" cy="0"/>
          <a:chOff x="0" y="0"/>
          <a:chExt cx="0" cy="0"/>
        </a:xfrm>
      </p:grpSpPr>
      <p:sp>
        <p:nvSpPr>
          <p:cNvPr id="13" name="Text Placeholder 11"/>
          <p:cNvSpPr>
            <a:spLocks noGrp="1"/>
          </p:cNvSpPr>
          <p:nvPr>
            <p:ph type="body" sz="quarter" idx="14" hasCustomPrompt="1"/>
          </p:nvPr>
        </p:nvSpPr>
        <p:spPr>
          <a:xfrm>
            <a:off x="495300" y="941387"/>
            <a:ext cx="7725304" cy="427038"/>
          </a:xfrm>
        </p:spPr>
        <p:txBody>
          <a:bodyPr/>
          <a:lstStyle>
            <a:lvl1pPr marL="0" indent="0">
              <a:buFontTx/>
              <a:buNone/>
              <a:defRPr sz="2000">
                <a:solidFill>
                  <a:schemeClr val="bg2"/>
                </a:solidFill>
                <a:latin typeface="Vital Light"/>
                <a:cs typeface="Vital Light"/>
              </a:defRPr>
            </a:lvl1pPr>
          </a:lstStyle>
          <a:p>
            <a:pPr lvl="0"/>
            <a:r>
              <a:rPr lang="en-GB" dirty="0" smtClean="0"/>
              <a:t>Subtitle</a:t>
            </a:r>
            <a:endParaRPr lang="en-US" dirty="0"/>
          </a:p>
        </p:txBody>
      </p:sp>
      <p:sp>
        <p:nvSpPr>
          <p:cNvPr id="5" name="Slide Number Placeholder 5"/>
          <p:cNvSpPr>
            <a:spLocks noGrp="1"/>
          </p:cNvSpPr>
          <p:nvPr>
            <p:ph type="sldNum" sz="quarter" idx="11"/>
          </p:nvPr>
        </p:nvSpPr>
        <p:spPr>
          <a:xfrm>
            <a:off x="8818282" y="6544423"/>
            <a:ext cx="785034" cy="219075"/>
          </a:xfrm>
          <a:prstGeom prst="rect">
            <a:avLst/>
          </a:prstGeom>
        </p:spPr>
        <p:txBody>
          <a:bodyPr/>
          <a:lstStyle>
            <a:lvl1pPr>
              <a:defRPr/>
            </a:lvl1pPr>
          </a:lstStyle>
          <a:p>
            <a:pPr>
              <a:defRPr/>
            </a:pPr>
            <a:fld id="{C793F17D-A244-D74F-9CAE-76BC0D09D7E2}" type="slidenum">
              <a:rPr lang="en-US" smtClean="0"/>
              <a:pPr>
                <a:defRPr/>
              </a:pPr>
              <a:t>‹#›</a:t>
            </a:fld>
            <a:endParaRPr lang="en-US" dirty="0"/>
          </a:p>
        </p:txBody>
      </p:sp>
      <p:sp>
        <p:nvSpPr>
          <p:cNvPr id="12" name="Title 1"/>
          <p:cNvSpPr>
            <a:spLocks noGrp="1"/>
          </p:cNvSpPr>
          <p:nvPr>
            <p:ph type="title"/>
          </p:nvPr>
        </p:nvSpPr>
        <p:spPr>
          <a:xfrm>
            <a:off x="495300" y="274639"/>
            <a:ext cx="7725304" cy="622829"/>
          </a:xfrm>
        </p:spPr>
        <p:txBody>
          <a:bodyPr/>
          <a:lstStyle>
            <a:lvl1pPr>
              <a:defRPr>
                <a:solidFill>
                  <a:schemeClr val="bg2"/>
                </a:solidFill>
              </a:defRPr>
            </a:lvl1pPr>
          </a:lstStyle>
          <a:p>
            <a:r>
              <a:rPr lang="en-US" dirty="0" smtClean="0"/>
              <a:t>Click to edit Master title style</a:t>
            </a:r>
            <a:endParaRPr lang="en-US" dirty="0"/>
          </a:p>
        </p:txBody>
      </p:sp>
      <p:sp>
        <p:nvSpPr>
          <p:cNvPr id="16" name="Content Placeholder 2"/>
          <p:cNvSpPr>
            <a:spLocks noGrp="1"/>
          </p:cNvSpPr>
          <p:nvPr>
            <p:ph idx="13" hasCustomPrompt="1"/>
          </p:nvPr>
        </p:nvSpPr>
        <p:spPr>
          <a:xfrm>
            <a:off x="5035550" y="1600201"/>
            <a:ext cx="4375150" cy="4525963"/>
          </a:xfrm>
        </p:spPr>
        <p:txBody>
          <a:bodyPr/>
          <a:lstStyle>
            <a:lvl1pPr marL="0" indent="0" algn="ctr">
              <a:lnSpc>
                <a:spcPct val="100000"/>
              </a:lnSpc>
              <a:buClr>
                <a:srgbClr val="041369"/>
              </a:buClr>
              <a:buFontTx/>
              <a:buNone/>
              <a:defRPr sz="1600" b="0" i="0">
                <a:latin typeface="Avenir LT Com 45 Book"/>
                <a:cs typeface="Avenir LT Com 45 Book"/>
              </a:defRPr>
            </a:lvl1pPr>
            <a:lvl2pPr>
              <a:lnSpc>
                <a:spcPct val="100000"/>
              </a:lnSpc>
              <a:buClr>
                <a:srgbClr val="041369"/>
              </a:buClr>
              <a:defRPr sz="1600" b="0" i="0">
                <a:latin typeface="Bk Avenir Book"/>
                <a:cs typeface="Bk Avenir Book"/>
              </a:defRPr>
            </a:lvl2pPr>
            <a:lvl3pPr>
              <a:lnSpc>
                <a:spcPct val="100000"/>
              </a:lnSpc>
              <a:buClr>
                <a:srgbClr val="041369"/>
              </a:buClr>
              <a:defRPr sz="1600" b="0" i="0">
                <a:latin typeface="Bk Avenir Book"/>
                <a:cs typeface="Bk Avenir Book"/>
              </a:defRPr>
            </a:lvl3pPr>
            <a:lvl4pPr>
              <a:lnSpc>
                <a:spcPct val="100000"/>
              </a:lnSpc>
              <a:buClr>
                <a:srgbClr val="041369"/>
              </a:buClr>
              <a:defRPr sz="1600" b="0" i="0">
                <a:latin typeface="Bk Avenir Book"/>
                <a:cs typeface="Bk Avenir Book"/>
              </a:defRPr>
            </a:lvl4pPr>
            <a:lvl5pPr>
              <a:lnSpc>
                <a:spcPct val="100000"/>
              </a:lnSpc>
              <a:buClr>
                <a:srgbClr val="041369"/>
              </a:buClr>
              <a:defRPr sz="1600" b="0" i="0">
                <a:latin typeface="Bk Avenir Book"/>
                <a:cs typeface="Bk Avenir Book"/>
              </a:defRPr>
            </a:lvl5pPr>
          </a:lstStyle>
          <a:p>
            <a:pPr lvl="0"/>
            <a:r>
              <a:rPr lang="en-GB" dirty="0" smtClean="0"/>
              <a:t>Charts &amp; Tables</a:t>
            </a:r>
            <a:endParaRPr lang="en-US" dirty="0"/>
          </a:p>
        </p:txBody>
      </p:sp>
      <p:cxnSp>
        <p:nvCxnSpPr>
          <p:cNvPr id="14" name="Straight Connector 13"/>
          <p:cNvCxnSpPr/>
          <p:nvPr userDrawn="1"/>
        </p:nvCxnSpPr>
        <p:spPr>
          <a:xfrm>
            <a:off x="495300" y="1368425"/>
            <a:ext cx="1950244"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 Placeholder 9"/>
          <p:cNvSpPr>
            <a:spLocks noGrp="1"/>
          </p:cNvSpPr>
          <p:nvPr>
            <p:ph type="body" sz="quarter" idx="16"/>
          </p:nvPr>
        </p:nvSpPr>
        <p:spPr>
          <a:xfrm>
            <a:off x="495300" y="1602000"/>
            <a:ext cx="4375150" cy="4524163"/>
          </a:xfrm>
        </p:spPr>
        <p:txBody>
          <a:bodyPr/>
          <a:lstStyle>
            <a:lvl1pPr>
              <a:buClr>
                <a:schemeClr val="bg2"/>
              </a:buClr>
              <a:defRPr>
                <a:latin typeface="Avenir LT Com 45 Book"/>
              </a:defRPr>
            </a:lvl1pPr>
            <a:lvl2pPr>
              <a:buClr>
                <a:schemeClr val="bg2"/>
              </a:buClr>
              <a:defRPr>
                <a:latin typeface="Avenir LT Com 45 Book"/>
              </a:defRPr>
            </a:lvl2pPr>
            <a:lvl3pPr>
              <a:buClr>
                <a:schemeClr val="bg2"/>
              </a:buClr>
              <a:defRPr>
                <a:latin typeface="Avenir LT Com 45 Book"/>
              </a:defRPr>
            </a:lvl3pPr>
            <a:lvl4pPr>
              <a:buClr>
                <a:schemeClr val="bg2"/>
              </a:buClr>
              <a:defRPr>
                <a:latin typeface="Avenir LT Com 45 Book"/>
              </a:defRPr>
            </a:lvl4pPr>
            <a:lvl5pPr>
              <a:buClr>
                <a:schemeClr val="bg2"/>
              </a:buClr>
              <a:defRPr>
                <a:latin typeface="Avenir LT Com 45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5"/>
          </p:nvPr>
        </p:nvSpPr>
        <p:spPr>
          <a:xfrm>
            <a:off x="495300" y="6515847"/>
            <a:ext cx="7342095" cy="247650"/>
          </a:xfrm>
        </p:spPr>
        <p:txBody>
          <a:bodyPr anchor="b" anchorCtr="0"/>
          <a:lstStyle>
            <a:lvl1pPr>
              <a:spcAft>
                <a:spcPts val="0"/>
              </a:spcAft>
              <a:buNone/>
              <a:defRPr sz="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171275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Q) Turquoise -  Title and Text ">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95300" y="941387"/>
            <a:ext cx="7725304" cy="427038"/>
          </a:xfrm>
        </p:spPr>
        <p:txBody>
          <a:bodyPr/>
          <a:lstStyle>
            <a:lvl1pPr marL="0" indent="0">
              <a:buFontTx/>
              <a:buNone/>
              <a:defRPr sz="2000">
                <a:solidFill>
                  <a:schemeClr val="accent6"/>
                </a:solidFill>
                <a:latin typeface="Vital Light"/>
                <a:cs typeface="Vital Light"/>
              </a:defRPr>
            </a:lvl1pPr>
          </a:lstStyle>
          <a:p>
            <a:pPr lvl="0"/>
            <a:r>
              <a:rPr lang="en-GB" dirty="0" smtClean="0"/>
              <a:t>Subtitle</a:t>
            </a:r>
            <a:endParaRPr lang="en-US" dirty="0"/>
          </a:p>
        </p:txBody>
      </p:sp>
      <p:sp>
        <p:nvSpPr>
          <p:cNvPr id="5" name="Slide Number Placeholder 5"/>
          <p:cNvSpPr>
            <a:spLocks noGrp="1"/>
          </p:cNvSpPr>
          <p:nvPr>
            <p:ph type="sldNum" sz="quarter" idx="11"/>
          </p:nvPr>
        </p:nvSpPr>
        <p:spPr>
          <a:xfrm>
            <a:off x="8852272" y="6544423"/>
            <a:ext cx="751044" cy="219075"/>
          </a:xfrm>
          <a:prstGeom prst="rect">
            <a:avLst/>
          </a:prstGeom>
        </p:spPr>
        <p:txBody>
          <a:bodyPr/>
          <a:lstStyle>
            <a:lvl1pPr>
              <a:defRPr>
                <a:latin typeface="Avenir LT Com 45 Book"/>
                <a:cs typeface="Avenir LT Com 45 Book"/>
              </a:defRPr>
            </a:lvl1pPr>
          </a:lstStyle>
          <a:p>
            <a:pPr>
              <a:defRPr/>
            </a:pPr>
            <a:fld id="{C793F17D-A244-D74F-9CAE-76BC0D09D7E2}" type="slidenum">
              <a:rPr lang="en-US" smtClean="0"/>
              <a:pPr>
                <a:defRPr/>
              </a:pPr>
              <a:t>‹#›</a:t>
            </a:fld>
            <a:endParaRPr lang="en-US" dirty="0"/>
          </a:p>
        </p:txBody>
      </p:sp>
      <p:sp>
        <p:nvSpPr>
          <p:cNvPr id="10" name="Text Placeholder 9"/>
          <p:cNvSpPr>
            <a:spLocks noGrp="1"/>
          </p:cNvSpPr>
          <p:nvPr>
            <p:ph type="body" sz="quarter" idx="12"/>
          </p:nvPr>
        </p:nvSpPr>
        <p:spPr>
          <a:xfrm>
            <a:off x="495300" y="1602000"/>
            <a:ext cx="9108017" cy="4724400"/>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95300" y="274639"/>
            <a:ext cx="7725304" cy="622829"/>
          </a:xfrm>
        </p:spPr>
        <p:txBody>
          <a:bodyPr/>
          <a:lstStyle>
            <a:lvl1pPr>
              <a:defRPr>
                <a:solidFill>
                  <a:schemeClr val="accent6"/>
                </a:solidFill>
              </a:defRPr>
            </a:lvl1pPr>
          </a:lstStyle>
          <a:p>
            <a:r>
              <a:rPr lang="en-US" dirty="0" smtClean="0"/>
              <a:t>Click to edit Master title style</a:t>
            </a:r>
            <a:endParaRPr lang="en-US" dirty="0"/>
          </a:p>
        </p:txBody>
      </p:sp>
      <p:cxnSp>
        <p:nvCxnSpPr>
          <p:cNvPr id="16" name="Straight Connector 15"/>
          <p:cNvCxnSpPr/>
          <p:nvPr userDrawn="1"/>
        </p:nvCxnSpPr>
        <p:spPr>
          <a:xfrm>
            <a:off x="495300" y="1368425"/>
            <a:ext cx="195024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4"/>
          <p:cNvSpPr>
            <a:spLocks noGrp="1"/>
          </p:cNvSpPr>
          <p:nvPr>
            <p:ph type="body" sz="quarter" idx="15"/>
          </p:nvPr>
        </p:nvSpPr>
        <p:spPr>
          <a:xfrm>
            <a:off x="495300" y="6515847"/>
            <a:ext cx="7342095" cy="247650"/>
          </a:xfrm>
        </p:spPr>
        <p:txBody>
          <a:bodyPr anchor="b" anchorCtr="0"/>
          <a:lstStyle>
            <a:lvl1pPr>
              <a:spcAft>
                <a:spcPts val="0"/>
              </a:spcAft>
              <a:buNone/>
              <a:defRPr sz="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582874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Y) Golden Yellow - Title and Text">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a:xfrm>
            <a:off x="8852272" y="6544423"/>
            <a:ext cx="751044" cy="219075"/>
          </a:xfrm>
          <a:prstGeom prst="rect">
            <a:avLst/>
          </a:prstGeom>
        </p:spPr>
        <p:txBody>
          <a:bodyPr/>
          <a:lstStyle>
            <a:lvl1pPr>
              <a:defRPr>
                <a:solidFill>
                  <a:schemeClr val="tx1">
                    <a:lumMod val="50000"/>
                    <a:lumOff val="50000"/>
                  </a:schemeClr>
                </a:solidFill>
                <a:latin typeface="Avenir LT Com 45 Book"/>
                <a:cs typeface="Avenir LT Com 45 Book"/>
              </a:defRPr>
            </a:lvl1pPr>
          </a:lstStyle>
          <a:p>
            <a:pPr>
              <a:defRPr/>
            </a:pPr>
            <a:fld id="{C793F17D-A244-D74F-9CAE-76BC0D09D7E2}" type="slidenum">
              <a:rPr lang="en-US" smtClean="0"/>
              <a:pPr>
                <a:defRPr/>
              </a:pPr>
              <a:t>‹#›</a:t>
            </a:fld>
            <a:endParaRPr lang="en-US" dirty="0"/>
          </a:p>
        </p:txBody>
      </p:sp>
      <p:sp>
        <p:nvSpPr>
          <p:cNvPr id="10" name="Text Placeholder 9"/>
          <p:cNvSpPr>
            <a:spLocks noGrp="1"/>
          </p:cNvSpPr>
          <p:nvPr>
            <p:ph type="body" sz="quarter" idx="12"/>
          </p:nvPr>
        </p:nvSpPr>
        <p:spPr>
          <a:xfrm>
            <a:off x="495300" y="1602000"/>
            <a:ext cx="9108017" cy="4724400"/>
          </a:xfrm>
        </p:spPr>
        <p:txBody>
          <a:bodyPr/>
          <a:lstStyle>
            <a:lvl1pPr>
              <a:buClr>
                <a:schemeClr val="accent2"/>
              </a:buClr>
              <a:defRPr>
                <a:latin typeface="Avenir LT Com 45 Book"/>
              </a:defRPr>
            </a:lvl1pPr>
            <a:lvl2pPr>
              <a:buClr>
                <a:schemeClr val="accent2"/>
              </a:buClr>
              <a:defRPr>
                <a:latin typeface="Avenir LT Com 45 Book"/>
              </a:defRPr>
            </a:lvl2pPr>
            <a:lvl3pPr>
              <a:buClr>
                <a:schemeClr val="accent2"/>
              </a:buClr>
              <a:defRPr>
                <a:latin typeface="Avenir LT Com 45 Book"/>
              </a:defRPr>
            </a:lvl3pPr>
            <a:lvl4pPr>
              <a:buClr>
                <a:schemeClr val="accent2"/>
              </a:buClr>
              <a:defRPr>
                <a:latin typeface="Avenir LT Com 45 Book"/>
              </a:defRPr>
            </a:lvl4pPr>
            <a:lvl5pPr>
              <a:buClr>
                <a:schemeClr val="accent2"/>
              </a:buClr>
              <a:defRPr>
                <a:latin typeface="Avenir LT Com 45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95300" y="274639"/>
            <a:ext cx="7725304" cy="622829"/>
          </a:xfrm>
        </p:spPr>
        <p:txBody>
          <a:bodyPr/>
          <a:lstStyle>
            <a:lvl1pPr>
              <a:defRPr>
                <a:solidFill>
                  <a:schemeClr val="accent2"/>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95300" y="941387"/>
            <a:ext cx="7725304" cy="427038"/>
          </a:xfrm>
        </p:spPr>
        <p:txBody>
          <a:bodyPr/>
          <a:lstStyle>
            <a:lvl1pPr marL="0" indent="0">
              <a:buFontTx/>
              <a:buNone/>
              <a:defRPr sz="2000">
                <a:solidFill>
                  <a:schemeClr val="accent2"/>
                </a:solidFill>
                <a:latin typeface="Vital Light"/>
                <a:cs typeface="Vital Light"/>
              </a:defRPr>
            </a:lvl1pPr>
          </a:lstStyle>
          <a:p>
            <a:pPr lvl="0"/>
            <a:r>
              <a:rPr lang="en-GB" dirty="0" smtClean="0"/>
              <a:t>Subtitle</a:t>
            </a:r>
            <a:endParaRPr lang="en-US" dirty="0"/>
          </a:p>
        </p:txBody>
      </p:sp>
      <p:cxnSp>
        <p:nvCxnSpPr>
          <p:cNvPr id="14" name="Straight Connector 13"/>
          <p:cNvCxnSpPr/>
          <p:nvPr userDrawn="1"/>
        </p:nvCxnSpPr>
        <p:spPr>
          <a:xfrm>
            <a:off x="495300" y="1368425"/>
            <a:ext cx="195024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 Placeholder 14"/>
          <p:cNvSpPr>
            <a:spLocks noGrp="1"/>
          </p:cNvSpPr>
          <p:nvPr>
            <p:ph type="body" sz="quarter" idx="15"/>
          </p:nvPr>
        </p:nvSpPr>
        <p:spPr>
          <a:xfrm>
            <a:off x="495300" y="6515847"/>
            <a:ext cx="7342095" cy="247650"/>
          </a:xfrm>
        </p:spPr>
        <p:txBody>
          <a:bodyPr anchor="b" anchorCtr="0"/>
          <a:lstStyle>
            <a:lvl1pPr>
              <a:spcAft>
                <a:spcPts val="0"/>
              </a:spcAft>
              <a:buNone/>
              <a:defRPr sz="800">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19203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P) Purple - Title and Text">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95300" y="941387"/>
            <a:ext cx="7725304" cy="427038"/>
          </a:xfrm>
        </p:spPr>
        <p:txBody>
          <a:bodyPr/>
          <a:lstStyle>
            <a:lvl1pPr marL="0" indent="0">
              <a:buFontTx/>
              <a:buNone/>
              <a:defRPr sz="2000">
                <a:solidFill>
                  <a:schemeClr val="accent1"/>
                </a:solidFill>
                <a:latin typeface="Vital Light"/>
                <a:cs typeface="Vital Light"/>
              </a:defRPr>
            </a:lvl1pPr>
          </a:lstStyle>
          <a:p>
            <a:pPr lvl="0"/>
            <a:r>
              <a:rPr lang="en-GB" dirty="0" smtClean="0"/>
              <a:t>Subtitle</a:t>
            </a:r>
            <a:endParaRPr lang="en-US" dirty="0"/>
          </a:p>
        </p:txBody>
      </p:sp>
      <p:sp>
        <p:nvSpPr>
          <p:cNvPr id="5" name="Slide Number Placeholder 5"/>
          <p:cNvSpPr>
            <a:spLocks noGrp="1"/>
          </p:cNvSpPr>
          <p:nvPr>
            <p:ph type="sldNum" sz="quarter" idx="11"/>
          </p:nvPr>
        </p:nvSpPr>
        <p:spPr>
          <a:xfrm>
            <a:off x="8837706" y="6544423"/>
            <a:ext cx="765611" cy="219075"/>
          </a:xfrm>
          <a:prstGeom prst="rect">
            <a:avLst/>
          </a:prstGeom>
        </p:spPr>
        <p:txBody>
          <a:bodyPr/>
          <a:lstStyle>
            <a:lvl1pPr>
              <a:defRPr>
                <a:latin typeface="Avenir LT Com 45 Book"/>
                <a:cs typeface="Avenir LT Com 45 Book"/>
              </a:defRPr>
            </a:lvl1pPr>
          </a:lstStyle>
          <a:p>
            <a:pPr>
              <a:defRPr/>
            </a:pPr>
            <a:fld id="{C793F17D-A244-D74F-9CAE-76BC0D09D7E2}" type="slidenum">
              <a:rPr lang="en-US" smtClean="0"/>
              <a:pPr>
                <a:defRPr/>
              </a:pPr>
              <a:t>‹#›</a:t>
            </a:fld>
            <a:endParaRPr lang="en-US" dirty="0"/>
          </a:p>
        </p:txBody>
      </p:sp>
      <p:cxnSp>
        <p:nvCxnSpPr>
          <p:cNvPr id="7" name="Straight Connector 6"/>
          <p:cNvCxnSpPr/>
          <p:nvPr/>
        </p:nvCxnSpPr>
        <p:spPr>
          <a:xfrm>
            <a:off x="495300" y="1368425"/>
            <a:ext cx="1950244"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2"/>
          </p:nvPr>
        </p:nvSpPr>
        <p:spPr>
          <a:xfrm>
            <a:off x="495300" y="1602000"/>
            <a:ext cx="9108017" cy="47244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95300" y="274639"/>
            <a:ext cx="7725304" cy="622829"/>
          </a:xfrm>
        </p:spPr>
        <p:txBody>
          <a:bodyPr/>
          <a:lstStyle>
            <a:lvl1pPr>
              <a:defRPr>
                <a:solidFill>
                  <a:schemeClr val="accent1"/>
                </a:solidFill>
              </a:defRPr>
            </a:lvl1pPr>
          </a:lstStyle>
          <a:p>
            <a:r>
              <a:rPr lang="en-US" dirty="0" smtClean="0"/>
              <a:t>Click to edit Master title style</a:t>
            </a:r>
            <a:endParaRPr lang="en-US" dirty="0"/>
          </a:p>
        </p:txBody>
      </p:sp>
      <p:sp>
        <p:nvSpPr>
          <p:cNvPr id="13" name="Text Placeholder 14"/>
          <p:cNvSpPr>
            <a:spLocks noGrp="1"/>
          </p:cNvSpPr>
          <p:nvPr>
            <p:ph type="body" sz="quarter" idx="15"/>
          </p:nvPr>
        </p:nvSpPr>
        <p:spPr>
          <a:xfrm>
            <a:off x="495300" y="6515847"/>
            <a:ext cx="7342095" cy="247650"/>
          </a:xfrm>
        </p:spPr>
        <p:txBody>
          <a:bodyPr anchor="b" anchorCtr="0"/>
          <a:lstStyle>
            <a:lvl1pPr>
              <a:spcAft>
                <a:spcPts val="0"/>
              </a:spcAft>
              <a:buNone/>
              <a:defRPr sz="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585692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P) Purple - Charts, Tables &amp; Text 2up">
    <p:bg>
      <p:bgPr>
        <a:solidFill>
          <a:schemeClr val="bg1"/>
        </a:solidFill>
        <a:effectLst/>
      </p:bgPr>
    </p:bg>
    <p:spTree>
      <p:nvGrpSpPr>
        <p:cNvPr id="1" name=""/>
        <p:cNvGrpSpPr/>
        <p:nvPr/>
      </p:nvGrpSpPr>
      <p:grpSpPr>
        <a:xfrm>
          <a:off x="0" y="0"/>
          <a:ext cx="0" cy="0"/>
          <a:chOff x="0" y="0"/>
          <a:chExt cx="0" cy="0"/>
        </a:xfrm>
      </p:grpSpPr>
      <p:sp>
        <p:nvSpPr>
          <p:cNvPr id="13" name="Text Placeholder 11"/>
          <p:cNvSpPr>
            <a:spLocks noGrp="1"/>
          </p:cNvSpPr>
          <p:nvPr>
            <p:ph type="body" sz="quarter" idx="14" hasCustomPrompt="1"/>
          </p:nvPr>
        </p:nvSpPr>
        <p:spPr>
          <a:xfrm>
            <a:off x="495300" y="941387"/>
            <a:ext cx="7725304" cy="427038"/>
          </a:xfrm>
        </p:spPr>
        <p:txBody>
          <a:bodyPr/>
          <a:lstStyle>
            <a:lvl1pPr marL="0" indent="0">
              <a:buFontTx/>
              <a:buNone/>
              <a:defRPr sz="2000">
                <a:solidFill>
                  <a:schemeClr val="accent1"/>
                </a:solidFill>
                <a:latin typeface="Vital Light"/>
                <a:cs typeface="Vital Light"/>
              </a:defRPr>
            </a:lvl1pPr>
          </a:lstStyle>
          <a:p>
            <a:pPr lvl="0"/>
            <a:r>
              <a:rPr lang="en-GB" dirty="0" smtClean="0"/>
              <a:t>Subtitle</a:t>
            </a:r>
            <a:endParaRPr lang="en-US" dirty="0"/>
          </a:p>
        </p:txBody>
      </p:sp>
      <p:sp>
        <p:nvSpPr>
          <p:cNvPr id="5" name="Slide Number Placeholder 5"/>
          <p:cNvSpPr>
            <a:spLocks noGrp="1"/>
          </p:cNvSpPr>
          <p:nvPr>
            <p:ph type="sldNum" sz="quarter" idx="11"/>
          </p:nvPr>
        </p:nvSpPr>
        <p:spPr>
          <a:xfrm>
            <a:off x="8886265" y="6544423"/>
            <a:ext cx="717052" cy="219075"/>
          </a:xfrm>
          <a:prstGeom prst="rect">
            <a:avLst/>
          </a:prstGeom>
        </p:spPr>
        <p:txBody>
          <a:bodyPr/>
          <a:lstStyle>
            <a:lvl1pPr>
              <a:defRPr/>
            </a:lvl1pPr>
          </a:lstStyle>
          <a:p>
            <a:pPr>
              <a:defRPr/>
            </a:pPr>
            <a:fld id="{C793F17D-A244-D74F-9CAE-76BC0D09D7E2}" type="slidenum">
              <a:rPr lang="en-US" smtClean="0"/>
              <a:pPr>
                <a:defRPr/>
              </a:pPr>
              <a:t>‹#›</a:t>
            </a:fld>
            <a:endParaRPr lang="en-US" dirty="0"/>
          </a:p>
        </p:txBody>
      </p:sp>
      <p:cxnSp>
        <p:nvCxnSpPr>
          <p:cNvPr id="7" name="Straight Connector 6"/>
          <p:cNvCxnSpPr/>
          <p:nvPr userDrawn="1"/>
        </p:nvCxnSpPr>
        <p:spPr>
          <a:xfrm>
            <a:off x="495300" y="1368425"/>
            <a:ext cx="1950244"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495300" y="274639"/>
            <a:ext cx="7725304" cy="622829"/>
          </a:xfrm>
        </p:spPr>
        <p:txBody>
          <a:bodyPr/>
          <a:lstStyle>
            <a:lvl1pPr>
              <a:defRPr>
                <a:solidFill>
                  <a:schemeClr val="accent1"/>
                </a:solidFill>
              </a:defRPr>
            </a:lvl1pPr>
          </a:lstStyle>
          <a:p>
            <a:r>
              <a:rPr lang="en-US" dirty="0" smtClean="0"/>
              <a:t>Click to edit Master title style</a:t>
            </a:r>
            <a:endParaRPr lang="en-US" dirty="0"/>
          </a:p>
        </p:txBody>
      </p:sp>
      <p:sp>
        <p:nvSpPr>
          <p:cNvPr id="15" name="Content Placeholder 2"/>
          <p:cNvSpPr>
            <a:spLocks noGrp="1"/>
          </p:cNvSpPr>
          <p:nvPr>
            <p:ph idx="12" hasCustomPrompt="1"/>
          </p:nvPr>
        </p:nvSpPr>
        <p:spPr>
          <a:xfrm>
            <a:off x="5035550" y="1600201"/>
            <a:ext cx="4375150" cy="4525963"/>
          </a:xfrm>
        </p:spPr>
        <p:txBody>
          <a:bodyPr/>
          <a:lstStyle>
            <a:lvl1pPr marL="0" indent="0" algn="ctr">
              <a:lnSpc>
                <a:spcPct val="100000"/>
              </a:lnSpc>
              <a:buClr>
                <a:srgbClr val="041369"/>
              </a:buClr>
              <a:buFontTx/>
              <a:buNone/>
              <a:defRPr sz="1600" b="0" i="0">
                <a:latin typeface="Avenir LT Com 45 Book"/>
                <a:cs typeface="Avenir LT Com 45 Book"/>
              </a:defRPr>
            </a:lvl1pPr>
            <a:lvl2pPr>
              <a:lnSpc>
                <a:spcPct val="100000"/>
              </a:lnSpc>
              <a:buClr>
                <a:srgbClr val="041369"/>
              </a:buClr>
              <a:defRPr sz="1600" b="0" i="0">
                <a:latin typeface="Bk Avenir Book"/>
                <a:cs typeface="Bk Avenir Book"/>
              </a:defRPr>
            </a:lvl2pPr>
            <a:lvl3pPr>
              <a:lnSpc>
                <a:spcPct val="100000"/>
              </a:lnSpc>
              <a:buClr>
                <a:srgbClr val="041369"/>
              </a:buClr>
              <a:defRPr sz="1600" b="0" i="0">
                <a:latin typeface="Bk Avenir Book"/>
                <a:cs typeface="Bk Avenir Book"/>
              </a:defRPr>
            </a:lvl3pPr>
            <a:lvl4pPr>
              <a:lnSpc>
                <a:spcPct val="100000"/>
              </a:lnSpc>
              <a:buClr>
                <a:srgbClr val="041369"/>
              </a:buClr>
              <a:defRPr sz="1600" b="0" i="0">
                <a:latin typeface="Bk Avenir Book"/>
                <a:cs typeface="Bk Avenir Book"/>
              </a:defRPr>
            </a:lvl4pPr>
            <a:lvl5pPr>
              <a:lnSpc>
                <a:spcPct val="100000"/>
              </a:lnSpc>
              <a:buClr>
                <a:srgbClr val="041369"/>
              </a:buClr>
              <a:defRPr sz="1600" b="0" i="0">
                <a:latin typeface="Bk Avenir Book"/>
                <a:cs typeface="Bk Avenir Book"/>
              </a:defRPr>
            </a:lvl5pPr>
          </a:lstStyle>
          <a:p>
            <a:pPr lvl="0"/>
            <a:r>
              <a:rPr lang="en-GB" dirty="0" smtClean="0"/>
              <a:t>Charts &amp; Tables</a:t>
            </a:r>
            <a:endParaRPr lang="en-US" dirty="0"/>
          </a:p>
        </p:txBody>
      </p:sp>
      <p:sp>
        <p:nvSpPr>
          <p:cNvPr id="9" name="Text Placeholder 9"/>
          <p:cNvSpPr>
            <a:spLocks noGrp="1"/>
          </p:cNvSpPr>
          <p:nvPr>
            <p:ph type="body" sz="quarter" idx="16"/>
          </p:nvPr>
        </p:nvSpPr>
        <p:spPr>
          <a:xfrm>
            <a:off x="495300" y="1602000"/>
            <a:ext cx="4375150" cy="4524163"/>
          </a:xfrm>
        </p:spPr>
        <p:txBody>
          <a:bodyPr/>
          <a:lstStyle>
            <a:lvl1pPr>
              <a:buClr>
                <a:schemeClr val="accent1"/>
              </a:buClr>
              <a:defRPr>
                <a:latin typeface="Avenir LT Com 45 Book"/>
              </a:defRPr>
            </a:lvl1pPr>
            <a:lvl2pPr>
              <a:buClr>
                <a:schemeClr val="accent1"/>
              </a:buClr>
              <a:defRPr>
                <a:latin typeface="Avenir LT Com 45 Book"/>
              </a:defRPr>
            </a:lvl2pPr>
            <a:lvl3pPr>
              <a:buClr>
                <a:schemeClr val="accent1"/>
              </a:buClr>
              <a:defRPr>
                <a:latin typeface="Avenir LT Com 45 Book"/>
              </a:defRPr>
            </a:lvl3pPr>
            <a:lvl4pPr>
              <a:buClr>
                <a:schemeClr val="accent1"/>
              </a:buClr>
              <a:defRPr>
                <a:latin typeface="Avenir LT Com 45 Book"/>
              </a:defRPr>
            </a:lvl4pPr>
            <a:lvl5pPr>
              <a:buClr>
                <a:schemeClr val="accent1"/>
              </a:buClr>
              <a:defRPr>
                <a:latin typeface="Avenir LT Com 45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5"/>
          </p:nvPr>
        </p:nvSpPr>
        <p:spPr>
          <a:xfrm>
            <a:off x="495300" y="6515847"/>
            <a:ext cx="7342095" cy="247650"/>
          </a:xfrm>
        </p:spPr>
        <p:txBody>
          <a:bodyPr anchor="b" anchorCtr="0"/>
          <a:lstStyle>
            <a:lvl1pPr>
              <a:spcAft>
                <a:spcPts val="0"/>
              </a:spcAft>
              <a:buNone/>
              <a:defRPr sz="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09273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5673710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749614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2170185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4193841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1683413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478518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3256189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2968006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3006925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2747735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114017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7725764"/>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7EFDD8-D052-4043-BA60-EE841271AB56}" type="datetimeFigureOut">
              <a:rPr lang="en-GB" smtClean="0"/>
              <a:t>11/10/2012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E543C0-AB81-4A8E-8B80-4D63C2953799}" type="slidenum">
              <a:rPr lang="en-GB" smtClean="0"/>
              <a:t>‹#›</a:t>
            </a:fld>
            <a:endParaRPr lang="en-GB" dirty="0"/>
          </a:p>
        </p:txBody>
      </p:sp>
    </p:spTree>
    <p:extLst>
      <p:ext uri="{BB962C8B-B14F-4D97-AF65-F5344CB8AC3E}">
        <p14:creationId xmlns:p14="http://schemas.microsoft.com/office/powerpoint/2010/main" val="293146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5150" y="1009650"/>
            <a:ext cx="4314825" cy="546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2375" y="1009650"/>
            <a:ext cx="4316413" cy="546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401999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0298075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7316304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4207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160901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846000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ticks"/>
          <p:cNvPicPr>
            <a:picLocks noChangeAspect="1" noChangeArrowheads="1"/>
          </p:cNvPicPr>
          <p:nvPr/>
        </p:nvPicPr>
        <p:blipFill>
          <a:blip r:embed="rId21">
            <a:lum bright="20000"/>
            <a:extLst>
              <a:ext uri="{28A0092B-C50C-407E-A947-70E740481C1C}">
                <a14:useLocalDpi xmlns:a14="http://schemas.microsoft.com/office/drawing/2010/main" val="0"/>
              </a:ext>
            </a:extLst>
          </a:blip>
          <a:srcRect l="3749" b="9993"/>
          <a:stretch>
            <a:fillRect/>
          </a:stretch>
        </p:blipFill>
        <p:spPr bwMode="auto">
          <a:xfrm>
            <a:off x="0" y="2740025"/>
            <a:ext cx="6357938" cy="41179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65150" y="533400"/>
            <a:ext cx="8783638"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5150" y="1009650"/>
            <a:ext cx="8783638"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5" name="Line 11"/>
          <p:cNvSpPr>
            <a:spLocks noChangeShapeType="1"/>
          </p:cNvSpPr>
          <p:nvPr/>
        </p:nvSpPr>
        <p:spPr bwMode="auto">
          <a:xfrm flipV="1">
            <a:off x="565150" y="533400"/>
            <a:ext cx="8783638" cy="0"/>
          </a:xfrm>
          <a:prstGeom prst="line">
            <a:avLst/>
          </a:prstGeom>
          <a:noFill/>
          <a:ln w="25400">
            <a:solidFill>
              <a:srgbClr val="4984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36" name="Line 12"/>
          <p:cNvSpPr>
            <a:spLocks noChangeShapeType="1"/>
          </p:cNvSpPr>
          <p:nvPr/>
        </p:nvSpPr>
        <p:spPr bwMode="auto">
          <a:xfrm>
            <a:off x="565150" y="6629400"/>
            <a:ext cx="8783638" cy="0"/>
          </a:xfrm>
          <a:prstGeom prst="line">
            <a:avLst/>
          </a:prstGeom>
          <a:noFill/>
          <a:ln w="25400">
            <a:solidFill>
              <a:srgbClr val="4984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38" name="Text Box 14"/>
          <p:cNvSpPr txBox="1">
            <a:spLocks noChangeArrowheads="1"/>
          </p:cNvSpPr>
          <p:nvPr/>
        </p:nvSpPr>
        <p:spPr bwMode="auto">
          <a:xfrm>
            <a:off x="482600" y="6629400"/>
            <a:ext cx="24048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solidFill>
                  <a:srgbClr val="49849B"/>
                </a:solidFill>
                <a:latin typeface="Browallia New" pitchFamily="34" charset="-34"/>
              </a:rPr>
              <a:t>© </a:t>
            </a:r>
            <a:r>
              <a:rPr lang="en-US" sz="1000" dirty="0" smtClean="0">
                <a:solidFill>
                  <a:srgbClr val="49849B"/>
                </a:solidFill>
                <a:latin typeface="Browallia New" pitchFamily="34" charset="-34"/>
              </a:rPr>
              <a:t>Centre </a:t>
            </a:r>
            <a:r>
              <a:rPr lang="en-US" sz="1000" dirty="0">
                <a:solidFill>
                  <a:srgbClr val="49849B"/>
                </a:solidFill>
                <a:latin typeface="Browallia New" pitchFamily="34" charset="-34"/>
              </a:rPr>
              <a:t>for economics and business research ltd, </a:t>
            </a:r>
            <a:r>
              <a:rPr lang="en-US" sz="1000" dirty="0" smtClean="0">
                <a:solidFill>
                  <a:srgbClr val="49849B"/>
                </a:solidFill>
                <a:latin typeface="Browallia New" pitchFamily="34" charset="-34"/>
              </a:rPr>
              <a:t>2012</a:t>
            </a:r>
            <a:endParaRPr lang="en-US" sz="1000" dirty="0">
              <a:solidFill>
                <a:srgbClr val="49849B"/>
              </a:solidFill>
              <a:latin typeface="Browallia New" pitchFamily="34" charset="-34"/>
            </a:endParaRPr>
          </a:p>
        </p:txBody>
      </p:sp>
      <p:sp>
        <p:nvSpPr>
          <p:cNvPr id="1039" name="Text Box 15"/>
          <p:cNvSpPr txBox="1">
            <a:spLocks noChangeArrowheads="1"/>
          </p:cNvSpPr>
          <p:nvPr/>
        </p:nvSpPr>
        <p:spPr bwMode="auto">
          <a:xfrm>
            <a:off x="9096375" y="6615113"/>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fld id="{76FDF782-43F1-41E0-B000-5202A31F91B0}" type="slidenum">
              <a:rPr lang="en-US" sz="1000" b="0">
                <a:latin typeface="AvantGarde" charset="0"/>
              </a:rPr>
              <a:pPr algn="r"/>
              <a:t>‹#›</a:t>
            </a:fld>
            <a:endParaRPr lang="en-US" sz="1000" b="0" dirty="0">
              <a:latin typeface="AvantGarde"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 id="2147483676" r:id="rId15"/>
    <p:sldLayoutId id="2147483677" r:id="rId16"/>
    <p:sldLayoutId id="2147483678" r:id="rId17"/>
    <p:sldLayoutId id="2147483679" r:id="rId18"/>
    <p:sldLayoutId id="2147483681" r:id="rId19"/>
  </p:sldLayoutIdLst>
  <p:transition>
    <p:wipe dir="r"/>
  </p:transition>
  <p:txStyles>
    <p:titleStyle>
      <a:lvl1pPr algn="l" rtl="0" fontAlgn="base">
        <a:spcBef>
          <a:spcPct val="0"/>
        </a:spcBef>
        <a:spcAft>
          <a:spcPct val="0"/>
        </a:spcAft>
        <a:defRPr sz="1600" b="1">
          <a:solidFill>
            <a:srgbClr val="49849B"/>
          </a:solidFill>
          <a:latin typeface="+mj-lt"/>
          <a:ea typeface="+mj-ea"/>
          <a:cs typeface="+mj-cs"/>
        </a:defRPr>
      </a:lvl1pPr>
      <a:lvl2pPr algn="l" rtl="0" fontAlgn="base">
        <a:spcBef>
          <a:spcPct val="0"/>
        </a:spcBef>
        <a:spcAft>
          <a:spcPct val="0"/>
        </a:spcAft>
        <a:defRPr sz="1600" b="1">
          <a:solidFill>
            <a:srgbClr val="49849B"/>
          </a:solidFill>
          <a:latin typeface="Arial Rounded MT Bold" pitchFamily="34" charset="0"/>
        </a:defRPr>
      </a:lvl2pPr>
      <a:lvl3pPr algn="l" rtl="0" fontAlgn="base">
        <a:spcBef>
          <a:spcPct val="0"/>
        </a:spcBef>
        <a:spcAft>
          <a:spcPct val="0"/>
        </a:spcAft>
        <a:defRPr sz="1600" b="1">
          <a:solidFill>
            <a:srgbClr val="49849B"/>
          </a:solidFill>
          <a:latin typeface="Arial Rounded MT Bold" pitchFamily="34" charset="0"/>
        </a:defRPr>
      </a:lvl3pPr>
      <a:lvl4pPr algn="l" rtl="0" fontAlgn="base">
        <a:spcBef>
          <a:spcPct val="0"/>
        </a:spcBef>
        <a:spcAft>
          <a:spcPct val="0"/>
        </a:spcAft>
        <a:defRPr sz="1600" b="1">
          <a:solidFill>
            <a:srgbClr val="49849B"/>
          </a:solidFill>
          <a:latin typeface="Arial Rounded MT Bold" pitchFamily="34" charset="0"/>
        </a:defRPr>
      </a:lvl4pPr>
      <a:lvl5pPr algn="l" rtl="0" fontAlgn="base">
        <a:spcBef>
          <a:spcPct val="0"/>
        </a:spcBef>
        <a:spcAft>
          <a:spcPct val="0"/>
        </a:spcAft>
        <a:defRPr sz="1600" b="1">
          <a:solidFill>
            <a:srgbClr val="49849B"/>
          </a:solidFill>
          <a:latin typeface="Arial Rounded MT Bold" pitchFamily="34" charset="0"/>
        </a:defRPr>
      </a:lvl5pPr>
      <a:lvl6pPr marL="457200" algn="l" rtl="0" fontAlgn="base">
        <a:spcBef>
          <a:spcPct val="0"/>
        </a:spcBef>
        <a:spcAft>
          <a:spcPct val="0"/>
        </a:spcAft>
        <a:defRPr sz="1600" b="1">
          <a:solidFill>
            <a:srgbClr val="49849B"/>
          </a:solidFill>
          <a:latin typeface="Arial Rounded MT Bold" pitchFamily="34" charset="0"/>
        </a:defRPr>
      </a:lvl6pPr>
      <a:lvl7pPr marL="914400" algn="l" rtl="0" fontAlgn="base">
        <a:spcBef>
          <a:spcPct val="0"/>
        </a:spcBef>
        <a:spcAft>
          <a:spcPct val="0"/>
        </a:spcAft>
        <a:defRPr sz="1600" b="1">
          <a:solidFill>
            <a:srgbClr val="49849B"/>
          </a:solidFill>
          <a:latin typeface="Arial Rounded MT Bold" pitchFamily="34" charset="0"/>
        </a:defRPr>
      </a:lvl7pPr>
      <a:lvl8pPr marL="1371600" algn="l" rtl="0" fontAlgn="base">
        <a:spcBef>
          <a:spcPct val="0"/>
        </a:spcBef>
        <a:spcAft>
          <a:spcPct val="0"/>
        </a:spcAft>
        <a:defRPr sz="1600" b="1">
          <a:solidFill>
            <a:srgbClr val="49849B"/>
          </a:solidFill>
          <a:latin typeface="Arial Rounded MT Bold" pitchFamily="34" charset="0"/>
        </a:defRPr>
      </a:lvl8pPr>
      <a:lvl9pPr marL="1828800" algn="l" rtl="0" fontAlgn="base">
        <a:spcBef>
          <a:spcPct val="0"/>
        </a:spcBef>
        <a:spcAft>
          <a:spcPct val="0"/>
        </a:spcAft>
        <a:defRPr sz="1600" b="1">
          <a:solidFill>
            <a:srgbClr val="49849B"/>
          </a:solidFill>
          <a:latin typeface="Arial Rounded MT Bold" pitchFamily="34" charset="0"/>
        </a:defRPr>
      </a:lvl9pPr>
    </p:titleStyle>
    <p:bodyStyle>
      <a:lvl1pPr algn="l" rtl="0" fontAlgn="base">
        <a:spcBef>
          <a:spcPct val="0"/>
        </a:spcBef>
        <a:spcAft>
          <a:spcPts val="1400"/>
        </a:spcAft>
        <a:buClr>
          <a:srgbClr val="000000"/>
        </a:buClr>
        <a:defRPr sz="1400">
          <a:solidFill>
            <a:schemeClr val="tx1"/>
          </a:solidFill>
          <a:latin typeface="+mn-lt"/>
          <a:ea typeface="+mn-ea"/>
          <a:cs typeface="+mn-cs"/>
        </a:defRPr>
      </a:lvl1pPr>
      <a:lvl2pPr marL="476250" indent="-285750" algn="l" rtl="0" fontAlgn="base">
        <a:spcBef>
          <a:spcPct val="0"/>
        </a:spcBef>
        <a:spcAft>
          <a:spcPts val="1400"/>
        </a:spcAft>
        <a:buClr>
          <a:srgbClr val="000000"/>
        </a:buClr>
        <a:buFont typeface="Wingdings" pitchFamily="2" charset="2"/>
        <a:buChar char="§"/>
        <a:defRPr sz="1400">
          <a:solidFill>
            <a:schemeClr val="tx1"/>
          </a:solidFill>
          <a:latin typeface="+mn-lt"/>
        </a:defRPr>
      </a:lvl2pPr>
      <a:lvl3pPr marL="1184275" indent="-228600" algn="l" rtl="0" fontAlgn="base">
        <a:spcBef>
          <a:spcPct val="0"/>
        </a:spcBef>
        <a:spcAft>
          <a:spcPts val="1400"/>
        </a:spcAft>
        <a:buClr>
          <a:srgbClr val="000000"/>
        </a:buClr>
        <a:buChar char="•"/>
        <a:defRPr sz="1400">
          <a:solidFill>
            <a:schemeClr val="tx1"/>
          </a:solidFill>
          <a:latin typeface="+mn-lt"/>
        </a:defRPr>
      </a:lvl3pPr>
      <a:lvl4pPr marL="1603375" indent="-228600" algn="l" rtl="0" fontAlgn="base">
        <a:spcBef>
          <a:spcPct val="0"/>
        </a:spcBef>
        <a:spcAft>
          <a:spcPts val="1400"/>
        </a:spcAft>
        <a:buClr>
          <a:srgbClr val="000000"/>
        </a:buClr>
        <a:buChar char="–"/>
        <a:defRPr sz="1400">
          <a:solidFill>
            <a:schemeClr val="tx1"/>
          </a:solidFill>
          <a:latin typeface="+mn-lt"/>
        </a:defRPr>
      </a:lvl4pPr>
      <a:lvl5pPr marL="2057400" indent="-228600" algn="l" rtl="0" fontAlgn="base">
        <a:spcBef>
          <a:spcPct val="0"/>
        </a:spcBef>
        <a:spcAft>
          <a:spcPts val="1400"/>
        </a:spcAft>
        <a:buClr>
          <a:srgbClr val="000000"/>
        </a:buClr>
        <a:buChar char="»"/>
        <a:defRPr sz="1400">
          <a:solidFill>
            <a:schemeClr val="tx1"/>
          </a:solidFill>
          <a:latin typeface="+mn-lt"/>
        </a:defRPr>
      </a:lvl5pPr>
      <a:lvl6pPr marL="2514600" indent="-228600" algn="l" rtl="0" fontAlgn="base">
        <a:spcBef>
          <a:spcPct val="0"/>
        </a:spcBef>
        <a:spcAft>
          <a:spcPts val="1400"/>
        </a:spcAft>
        <a:buClr>
          <a:srgbClr val="000000"/>
        </a:buClr>
        <a:buChar char="»"/>
        <a:defRPr sz="1400">
          <a:solidFill>
            <a:schemeClr val="tx1"/>
          </a:solidFill>
          <a:latin typeface="+mn-lt"/>
        </a:defRPr>
      </a:lvl6pPr>
      <a:lvl7pPr marL="2971800" indent="-228600" algn="l" rtl="0" fontAlgn="base">
        <a:spcBef>
          <a:spcPct val="0"/>
        </a:spcBef>
        <a:spcAft>
          <a:spcPts val="1400"/>
        </a:spcAft>
        <a:buClr>
          <a:srgbClr val="000000"/>
        </a:buClr>
        <a:buChar char="»"/>
        <a:defRPr sz="1400">
          <a:solidFill>
            <a:schemeClr val="tx1"/>
          </a:solidFill>
          <a:latin typeface="+mn-lt"/>
        </a:defRPr>
      </a:lvl7pPr>
      <a:lvl8pPr marL="3429000" indent="-228600" algn="l" rtl="0" fontAlgn="base">
        <a:spcBef>
          <a:spcPct val="0"/>
        </a:spcBef>
        <a:spcAft>
          <a:spcPts val="1400"/>
        </a:spcAft>
        <a:buClr>
          <a:srgbClr val="000000"/>
        </a:buClr>
        <a:buChar char="»"/>
        <a:defRPr sz="1400">
          <a:solidFill>
            <a:schemeClr val="tx1"/>
          </a:solidFill>
          <a:latin typeface="+mn-lt"/>
        </a:defRPr>
      </a:lvl8pPr>
      <a:lvl9pPr marL="3886200" indent="-228600" algn="l" rtl="0" fontAlgn="base">
        <a:spcBef>
          <a:spcPct val="0"/>
        </a:spcBef>
        <a:spcAft>
          <a:spcPts val="1400"/>
        </a:spcAft>
        <a:buClr>
          <a:srgbClr val="0000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EFDD8-D052-4043-BA60-EE841271AB56}" type="datetimeFigureOut">
              <a:rPr lang="en-GB" smtClean="0"/>
              <a:t>11/10/2012</a:t>
            </a:fld>
            <a:endParaRPr lang="en-GB"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543C0-AB81-4A8E-8B80-4D63C2953799}" type="slidenum">
              <a:rPr lang="en-GB" smtClean="0"/>
              <a:t>‹#›</a:t>
            </a:fld>
            <a:endParaRPr lang="en-GB" dirty="0"/>
          </a:p>
        </p:txBody>
      </p:sp>
    </p:spTree>
    <p:extLst>
      <p:ext uri="{BB962C8B-B14F-4D97-AF65-F5344CB8AC3E}">
        <p14:creationId xmlns:p14="http://schemas.microsoft.com/office/powerpoint/2010/main" val="22787864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hyperlink" Target="https://www.cia.gov/library/publications/the-world-factbook/flags/flagtemplate_ch.html" TargetMode="External"/><Relationship Id="rId13" Type="http://schemas.openxmlformats.org/officeDocument/2006/relationships/hyperlink" Target="https://www.cia.gov/library/publications/the-world-factbook/flags/flagtemplate_ee.html" TargetMode="External"/><Relationship Id="rId3" Type="http://schemas.openxmlformats.org/officeDocument/2006/relationships/slideLayout" Target="../slideLayouts/slideLayout14.xml"/><Relationship Id="rId7" Type="http://schemas.openxmlformats.org/officeDocument/2006/relationships/image" Target="../media/image5.gif"/><Relationship Id="rId12"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cia.gov/library/publications/the-world-factbook/flags/flagtemplate_in.html" TargetMode="External"/><Relationship Id="rId11" Type="http://schemas.openxmlformats.org/officeDocument/2006/relationships/image" Target="../media/image7.gif"/><Relationship Id="rId5" Type="http://schemas.openxmlformats.org/officeDocument/2006/relationships/image" Target="../media/image4.emf"/><Relationship Id="rId15" Type="http://schemas.openxmlformats.org/officeDocument/2006/relationships/image" Target="../media/image9.gif"/><Relationship Id="rId10" Type="http://schemas.openxmlformats.org/officeDocument/2006/relationships/hyperlink" Target="https://www.cia.gov/library/publications/the-world-factbook/flags/flagtemplate_us.html" TargetMode="External"/><Relationship Id="rId4" Type="http://schemas.openxmlformats.org/officeDocument/2006/relationships/notesSlide" Target="../notesSlides/notesSlide9.xml"/><Relationship Id="rId9" Type="http://schemas.openxmlformats.org/officeDocument/2006/relationships/image" Target="../media/image6.gif"/><Relationship Id="rId1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Rectangle 2"/>
          <p:cNvSpPr>
            <a:spLocks noGrp="1" noChangeArrowheads="1"/>
          </p:cNvSpPr>
          <p:nvPr>
            <p:ph type="ctrTitle"/>
          </p:nvPr>
        </p:nvSpPr>
        <p:spPr>
          <a:xfrm>
            <a:off x="0" y="1981200"/>
            <a:ext cx="9906000" cy="1701800"/>
          </a:xfrm>
        </p:spPr>
        <p:txBody>
          <a:bodyPr/>
          <a:lstStyle/>
          <a:p>
            <a:pPr>
              <a:spcAft>
                <a:spcPct val="95000"/>
              </a:spcAft>
            </a:pPr>
            <a:r>
              <a:rPr lang="en-US" sz="3600" dirty="0" smtClean="0">
                <a:solidFill>
                  <a:srgbClr val="FF0000"/>
                </a:solidFill>
              </a:rPr>
              <a:t/>
            </a:r>
            <a:br>
              <a:rPr lang="en-US" sz="3600" dirty="0" smtClean="0">
                <a:solidFill>
                  <a:srgbClr val="FF0000"/>
                </a:solidFill>
              </a:rPr>
            </a:br>
            <a:r>
              <a:rPr lang="en-US" sz="3600" dirty="0"/>
              <a:t/>
            </a:r>
            <a:br>
              <a:rPr lang="en-US" sz="3600" dirty="0"/>
            </a:br>
            <a:r>
              <a:rPr lang="en-US" sz="3600" dirty="0" smtClean="0"/>
              <a:t>Is the economic growth from the </a:t>
            </a:r>
            <a:br>
              <a:rPr lang="en-US" sz="3600" dirty="0" smtClean="0"/>
            </a:br>
            <a:r>
              <a:rPr lang="en-US" sz="3600" dirty="0" smtClean="0"/>
              <a:t>emerging economies additional?</a:t>
            </a:r>
            <a:r>
              <a:rPr lang="en-US" sz="2800" dirty="0"/>
              <a:t/>
            </a:r>
            <a:br>
              <a:rPr lang="en-US" sz="2800" dirty="0"/>
            </a:br>
            <a:endParaRPr lang="en-US" sz="2000" dirty="0">
              <a:latin typeface="Arial Narrow" pitchFamily="34" charset="0"/>
            </a:endParaRPr>
          </a:p>
        </p:txBody>
      </p:sp>
      <p:sp>
        <p:nvSpPr>
          <p:cNvPr id="1719299" name="Rectangle 3"/>
          <p:cNvSpPr>
            <a:spLocks noGrp="1" noChangeArrowheads="1"/>
          </p:cNvSpPr>
          <p:nvPr>
            <p:ph type="subTitle" idx="1"/>
          </p:nvPr>
        </p:nvSpPr>
        <p:spPr>
          <a:xfrm>
            <a:off x="0" y="3891915"/>
            <a:ext cx="9906000" cy="1384300"/>
          </a:xfrm>
        </p:spPr>
        <p:txBody>
          <a:bodyPr/>
          <a:lstStyle/>
          <a:p>
            <a:pPr>
              <a:spcAft>
                <a:spcPct val="0"/>
              </a:spcAft>
            </a:pPr>
            <a:r>
              <a:rPr lang="en-US" sz="2000" b="1" dirty="0" smtClean="0">
                <a:latin typeface="Arial Narrow" pitchFamily="34" charset="0"/>
              </a:rPr>
              <a:t>Second Gresham Lecture</a:t>
            </a:r>
          </a:p>
          <a:p>
            <a:pPr>
              <a:spcAft>
                <a:spcPct val="0"/>
              </a:spcAft>
            </a:pPr>
            <a:r>
              <a:rPr lang="en-US" sz="2000" dirty="0" smtClean="0">
                <a:latin typeface="Arial Narrow" pitchFamily="34" charset="0"/>
              </a:rPr>
              <a:t>Douglas McWilliams</a:t>
            </a:r>
          </a:p>
          <a:p>
            <a:pPr>
              <a:spcAft>
                <a:spcPct val="0"/>
              </a:spcAft>
            </a:pPr>
            <a:r>
              <a:rPr lang="en-US" sz="2000" b="1" dirty="0" smtClean="0">
                <a:latin typeface="Arial Narrow" pitchFamily="34" charset="0"/>
              </a:rPr>
              <a:t>Mercers School Memorial Professor of Commerce at Gresham College</a:t>
            </a:r>
          </a:p>
          <a:p>
            <a:pPr>
              <a:spcAft>
                <a:spcPct val="0"/>
              </a:spcAft>
            </a:pPr>
            <a:r>
              <a:rPr lang="en-US" sz="2000" b="1" dirty="0" smtClean="0">
                <a:latin typeface="Arial Narrow" pitchFamily="34" charset="0"/>
              </a:rPr>
              <a:t>with </a:t>
            </a:r>
            <a:r>
              <a:rPr lang="en-US" sz="2000" dirty="0" err="1" smtClean="0">
                <a:latin typeface="Arial Narrow" pitchFamily="34" charset="0"/>
              </a:rPr>
              <a:t>Thras</a:t>
            </a:r>
            <a:r>
              <a:rPr lang="en-US" sz="2000" dirty="0" smtClean="0">
                <a:latin typeface="Arial Narrow" pitchFamily="34" charset="0"/>
              </a:rPr>
              <a:t> </a:t>
            </a:r>
            <a:r>
              <a:rPr lang="en-US" sz="2000" dirty="0" err="1" smtClean="0">
                <a:latin typeface="Arial Narrow" pitchFamily="34" charset="0"/>
              </a:rPr>
              <a:t>Moraitis</a:t>
            </a:r>
            <a:r>
              <a:rPr lang="en-US" sz="2000" b="1" dirty="0" smtClean="0">
                <a:latin typeface="Arial Narrow" pitchFamily="34" charset="0"/>
              </a:rPr>
              <a:t>, Member of Executive Board Xstrata plc and</a:t>
            </a:r>
          </a:p>
          <a:p>
            <a:pPr>
              <a:spcAft>
                <a:spcPct val="0"/>
              </a:spcAft>
            </a:pPr>
            <a:r>
              <a:rPr lang="en-US" sz="2000" dirty="0" smtClean="0">
                <a:latin typeface="Arial Narrow" pitchFamily="34" charset="0"/>
              </a:rPr>
              <a:t>Michael McWilliams</a:t>
            </a:r>
            <a:r>
              <a:rPr lang="en-US" sz="2000" b="1" dirty="0" smtClean="0">
                <a:latin typeface="Arial Narrow" pitchFamily="34" charset="0"/>
              </a:rPr>
              <a:t>, Global head of Hydro, Mott MacDonald</a:t>
            </a:r>
            <a:endParaRPr lang="en-US" sz="2000" b="1" dirty="0">
              <a:latin typeface="Arial Narrow" pitchFamily="34" charset="0"/>
            </a:endParaRPr>
          </a:p>
        </p:txBody>
      </p:sp>
      <p:sp>
        <p:nvSpPr>
          <p:cNvPr id="1719303" name="Rectangle 7"/>
          <p:cNvSpPr>
            <a:spLocks noChangeArrowheads="1"/>
          </p:cNvSpPr>
          <p:nvPr/>
        </p:nvSpPr>
        <p:spPr bwMode="auto">
          <a:xfrm>
            <a:off x="1485900" y="5756275"/>
            <a:ext cx="69342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n-US" sz="1000" dirty="0">
                <a:latin typeface="Arial Narrow" pitchFamily="34" charset="0"/>
              </a:rPr>
              <a:t>C</a:t>
            </a:r>
            <a:r>
              <a:rPr lang="en-US" sz="1000" dirty="0" smtClean="0">
                <a:latin typeface="Arial Narrow" pitchFamily="34" charset="0"/>
              </a:rPr>
              <a:t>entre </a:t>
            </a:r>
            <a:r>
              <a:rPr lang="en-US" sz="1000" dirty="0">
                <a:latin typeface="Arial Narrow" pitchFamily="34" charset="0"/>
              </a:rPr>
              <a:t>for </a:t>
            </a:r>
            <a:r>
              <a:rPr lang="en-US" sz="1000" dirty="0" smtClean="0">
                <a:latin typeface="Arial Narrow" pitchFamily="34" charset="0"/>
              </a:rPr>
              <a:t>economics </a:t>
            </a:r>
            <a:r>
              <a:rPr lang="en-US" sz="1000" dirty="0">
                <a:latin typeface="Arial Narrow" pitchFamily="34" charset="0"/>
              </a:rPr>
              <a:t>and business research ltd</a:t>
            </a:r>
          </a:p>
          <a:p>
            <a:pPr algn="ctr">
              <a:spcBef>
                <a:spcPct val="0"/>
              </a:spcBef>
            </a:pPr>
            <a:endParaRPr lang="en-US" sz="1000" dirty="0">
              <a:latin typeface="Arial Narrow" pitchFamily="34" charset="0"/>
            </a:endParaRPr>
          </a:p>
          <a:p>
            <a:pPr algn="ctr">
              <a:spcBef>
                <a:spcPct val="0"/>
              </a:spcBef>
            </a:pPr>
            <a:r>
              <a:rPr lang="en-US" sz="1000" b="0" dirty="0">
                <a:latin typeface="Arial Narrow" pitchFamily="34" charset="0"/>
              </a:rPr>
              <a:t>Unit 1, 4 Bath Street, London EC1V 9DX</a:t>
            </a:r>
          </a:p>
          <a:p>
            <a:pPr algn="ctr">
              <a:spcBef>
                <a:spcPct val="0"/>
              </a:spcBef>
            </a:pPr>
            <a:r>
              <a:rPr lang="en-US" sz="1000" b="0" dirty="0">
                <a:latin typeface="Arial Narrow" pitchFamily="34" charset="0"/>
              </a:rPr>
              <a:t>t: 020 7324 2850  f: 020 7324 2855  e: advice@cebr.com  w: www.cebr.com</a:t>
            </a:r>
          </a:p>
        </p:txBody>
      </p:sp>
      <p:pic>
        <p:nvPicPr>
          <p:cNvPr id="9218" name="Picture 2" descr="G:\Logos and branding\New Logos\CEBR Logo 14071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195" y="251460"/>
            <a:ext cx="2975610" cy="2231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53971" y="1206818"/>
            <a:ext cx="7408080" cy="427038"/>
          </a:xfrm>
        </p:spPr>
        <p:txBody>
          <a:bodyPr/>
          <a:lstStyle/>
          <a:p>
            <a:pPr>
              <a:lnSpc>
                <a:spcPts val="1700"/>
              </a:lnSpc>
            </a:pPr>
            <a:r>
              <a:rPr lang="en-GB" sz="1800" dirty="0"/>
              <a:t>The industrialisation of China and other BRICs represents a demand shift </a:t>
            </a:r>
            <a:r>
              <a:rPr lang="en-GB" sz="1800" dirty="0" smtClean="0"/>
              <a:t>an order of magnitude greater than those in </a:t>
            </a:r>
            <a:r>
              <a:rPr lang="en-GB" sz="1800" dirty="0"/>
              <a:t>USA, Europe and </a:t>
            </a:r>
            <a:r>
              <a:rPr lang="en-GB" sz="1800" dirty="0" smtClean="0"/>
              <a:t>Japan</a:t>
            </a:r>
            <a:endParaRPr lang="en-GB" sz="1800" dirty="0"/>
          </a:p>
        </p:txBody>
      </p:sp>
      <p:sp>
        <p:nvSpPr>
          <p:cNvPr id="5" name="Title 4"/>
          <p:cNvSpPr>
            <a:spLocks noGrp="1"/>
          </p:cNvSpPr>
          <p:nvPr>
            <p:ph type="title"/>
          </p:nvPr>
        </p:nvSpPr>
        <p:spPr>
          <a:xfrm>
            <a:off x="595227" y="560389"/>
            <a:ext cx="9074553" cy="622829"/>
          </a:xfrm>
        </p:spPr>
        <p:txBody>
          <a:bodyPr/>
          <a:lstStyle/>
          <a:p>
            <a:r>
              <a:rPr lang="en-GB" sz="2400" dirty="0" smtClean="0"/>
              <a:t>Multi-decade structural price trends are not unprecedented</a:t>
            </a:r>
            <a:endParaRPr lang="en-GB" sz="2400" dirty="0"/>
          </a:p>
        </p:txBody>
      </p:sp>
      <p:sp>
        <p:nvSpPr>
          <p:cNvPr id="6" name="Text Placeholder 5"/>
          <p:cNvSpPr>
            <a:spLocks noGrp="1"/>
          </p:cNvSpPr>
          <p:nvPr>
            <p:ph type="body" sz="quarter" idx="15"/>
          </p:nvPr>
        </p:nvSpPr>
        <p:spPr/>
        <p:txBody>
          <a:bodyPr/>
          <a:lstStyle/>
          <a:p>
            <a:endParaRPr lang="en-GB"/>
          </a:p>
        </p:txBody>
      </p:sp>
      <p:graphicFrame>
        <p:nvGraphicFramePr>
          <p:cNvPr id="7" name="Chart 6"/>
          <p:cNvGraphicFramePr>
            <a:graphicFrameLocks noGrp="1"/>
          </p:cNvGraphicFramePr>
          <p:nvPr>
            <p:extLst>
              <p:ext uri="{D42A27DB-BD31-4B8C-83A1-F6EECF244321}">
                <p14:modId xmlns:p14="http://schemas.microsoft.com/office/powerpoint/2010/main" val="1708162396"/>
              </p:ext>
            </p:extLst>
          </p:nvPr>
        </p:nvGraphicFramePr>
        <p:xfrm>
          <a:off x="0" y="1565994"/>
          <a:ext cx="9243477" cy="471098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5"/>
          <p:cNvSpPr txBox="1">
            <a:spLocks noChangeArrowheads="1"/>
          </p:cNvSpPr>
          <p:nvPr/>
        </p:nvSpPr>
        <p:spPr bwMode="gray">
          <a:xfrm>
            <a:off x="1209015" y="2114454"/>
            <a:ext cx="2631281" cy="257369"/>
          </a:xfrm>
          <a:prstGeom prst="rect">
            <a:avLst/>
          </a:prstGeom>
          <a:solidFill>
            <a:schemeClr val="tx2"/>
          </a:solidFill>
          <a:ln>
            <a:headEnd/>
            <a:tailEnd/>
          </a:ln>
        </p:spPr>
        <p:style>
          <a:lnRef idx="0">
            <a:schemeClr val="accent3"/>
          </a:lnRef>
          <a:fillRef idx="3">
            <a:schemeClr val="accent3"/>
          </a:fillRef>
          <a:effectRef idx="3">
            <a:schemeClr val="accent3"/>
          </a:effectRef>
          <a:fontRef idx="minor">
            <a:schemeClr val="lt1"/>
          </a:fontRef>
        </p:style>
        <p:txBody>
          <a:bodyPr lIns="36000" tIns="36000" rIns="36000" bIns="36000" anchor="ctr" anchorCtr="1">
            <a:spAutoFit/>
          </a:bodyPr>
          <a:lstStyle/>
          <a:p>
            <a:pPr algn="ctr" eaLnBrk="0" hangingPunct="0">
              <a:lnSpc>
                <a:spcPct val="100000"/>
              </a:lnSpc>
              <a:spcBef>
                <a:spcPct val="5000"/>
              </a:spcBef>
              <a:buFontTx/>
              <a:buNone/>
              <a:tabLst>
                <a:tab pos="1074738" algn="r"/>
                <a:tab pos="1706563" algn="r"/>
                <a:tab pos="2239963" algn="r"/>
                <a:tab pos="2781300" algn="r"/>
                <a:tab pos="3382963" algn="r"/>
                <a:tab pos="4183063" algn="r"/>
                <a:tab pos="4854575" algn="r"/>
                <a:tab pos="5494338" algn="r"/>
                <a:tab pos="6149975" algn="r"/>
                <a:tab pos="6727825" algn="r"/>
                <a:tab pos="7353300" algn="r"/>
                <a:tab pos="7894638" algn="r"/>
              </a:tabLst>
            </a:pPr>
            <a:r>
              <a:rPr lang="en-GB" sz="1200" b="1" dirty="0">
                <a:solidFill>
                  <a:schemeClr val="bg1"/>
                </a:solidFill>
              </a:rPr>
              <a:t>Industrialisation of the USA</a:t>
            </a:r>
            <a:endParaRPr lang="en-GB" sz="1200" dirty="0">
              <a:solidFill>
                <a:schemeClr val="bg1"/>
              </a:solidFill>
            </a:endParaRPr>
          </a:p>
        </p:txBody>
      </p:sp>
      <p:sp>
        <p:nvSpPr>
          <p:cNvPr id="9" name="Text Box 7"/>
          <p:cNvSpPr txBox="1">
            <a:spLocks noChangeArrowheads="1"/>
          </p:cNvSpPr>
          <p:nvPr/>
        </p:nvSpPr>
        <p:spPr bwMode="gray">
          <a:xfrm>
            <a:off x="3702713" y="2553934"/>
            <a:ext cx="3186773" cy="442035"/>
          </a:xfrm>
          <a:prstGeom prst="rect">
            <a:avLst/>
          </a:prstGeom>
          <a:solidFill>
            <a:schemeClr val="tx2"/>
          </a:solidFill>
          <a:ln>
            <a:headEnd/>
            <a:tailEnd/>
          </a:ln>
        </p:spPr>
        <p:style>
          <a:lnRef idx="0">
            <a:schemeClr val="accent3"/>
          </a:lnRef>
          <a:fillRef idx="3">
            <a:schemeClr val="accent3"/>
          </a:fillRef>
          <a:effectRef idx="3">
            <a:schemeClr val="accent3"/>
          </a:effectRef>
          <a:fontRef idx="minor">
            <a:schemeClr val="lt1"/>
          </a:fontRef>
        </p:style>
        <p:txBody>
          <a:bodyPr lIns="36000" tIns="36000" rIns="36000" bIns="36000" anchor="ctr" anchorCtr="1">
            <a:spAutoFit/>
          </a:bodyPr>
          <a:lstStyle/>
          <a:p>
            <a:pPr algn="ctr" eaLnBrk="0" hangingPunct="0">
              <a:lnSpc>
                <a:spcPct val="100000"/>
              </a:lnSpc>
              <a:spcBef>
                <a:spcPct val="5000"/>
              </a:spcBef>
              <a:buFontTx/>
              <a:buNone/>
              <a:tabLst>
                <a:tab pos="1074738" algn="r"/>
                <a:tab pos="1706563" algn="r"/>
                <a:tab pos="2239963" algn="r"/>
                <a:tab pos="2781300" algn="r"/>
                <a:tab pos="3382963" algn="r"/>
                <a:tab pos="4183063" algn="r"/>
                <a:tab pos="4854575" algn="r"/>
                <a:tab pos="5494338" algn="r"/>
                <a:tab pos="6149975" algn="r"/>
                <a:tab pos="6727825" algn="r"/>
                <a:tab pos="7353300" algn="r"/>
                <a:tab pos="7894638" algn="r"/>
              </a:tabLst>
            </a:pPr>
            <a:r>
              <a:rPr lang="en-GB" sz="1200" b="1">
                <a:solidFill>
                  <a:schemeClr val="bg1"/>
                </a:solidFill>
              </a:rPr>
              <a:t>Rebuilding of Europe, the growth of Japan and the Oil shock</a:t>
            </a:r>
            <a:endParaRPr lang="en-GB" sz="1200">
              <a:solidFill>
                <a:schemeClr val="bg1"/>
              </a:solidFill>
            </a:endParaRPr>
          </a:p>
        </p:txBody>
      </p:sp>
      <p:grpSp>
        <p:nvGrpSpPr>
          <p:cNvPr id="4" name="Group 9"/>
          <p:cNvGrpSpPr/>
          <p:nvPr/>
        </p:nvGrpSpPr>
        <p:grpSpPr>
          <a:xfrm rot="1026207">
            <a:off x="8366443" y="3746818"/>
            <a:ext cx="763588" cy="427037"/>
            <a:chOff x="7677150" y="3983038"/>
            <a:chExt cx="704850" cy="427037"/>
          </a:xfrm>
        </p:grpSpPr>
        <p:sp>
          <p:nvSpPr>
            <p:cNvPr id="11" name="Line 9"/>
            <p:cNvSpPr>
              <a:spLocks noChangeShapeType="1"/>
            </p:cNvSpPr>
            <p:nvPr/>
          </p:nvSpPr>
          <p:spPr bwMode="auto">
            <a:xfrm flipV="1">
              <a:off x="7677150" y="4183063"/>
              <a:ext cx="369888" cy="227012"/>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lIns="0" tIns="0" rIns="0" bIns="0" anchor="b"/>
            <a:lstStyle/>
            <a:p>
              <a:endParaRPr lang="en-GB"/>
            </a:p>
          </p:txBody>
        </p:sp>
        <p:sp>
          <p:nvSpPr>
            <p:cNvPr id="12" name="Line 177"/>
            <p:cNvSpPr>
              <a:spLocks noChangeShapeType="1"/>
            </p:cNvSpPr>
            <p:nvPr/>
          </p:nvSpPr>
          <p:spPr bwMode="auto">
            <a:xfrm flipV="1">
              <a:off x="8008938" y="3983038"/>
              <a:ext cx="373062" cy="228600"/>
            </a:xfrm>
            <a:prstGeom prst="line">
              <a:avLst/>
            </a:prstGeom>
            <a:ln>
              <a:prstDash val="sysDash"/>
              <a:headEnd/>
              <a:tailEnd/>
            </a:ln>
          </p:spPr>
          <p:style>
            <a:lnRef idx="3">
              <a:schemeClr val="accent3"/>
            </a:lnRef>
            <a:fillRef idx="0">
              <a:schemeClr val="accent3"/>
            </a:fillRef>
            <a:effectRef idx="2">
              <a:schemeClr val="accent3"/>
            </a:effectRef>
            <a:fontRef idx="minor">
              <a:schemeClr val="tx1"/>
            </a:fontRef>
          </p:style>
          <p:txBody>
            <a:bodyPr lIns="0" tIns="0" rIns="0" bIns="0" anchor="b"/>
            <a:lstStyle/>
            <a:p>
              <a:endParaRPr lang="en-GB"/>
            </a:p>
          </p:txBody>
        </p:sp>
      </p:grpSp>
      <p:sp>
        <p:nvSpPr>
          <p:cNvPr id="13" name="Text Box 178"/>
          <p:cNvSpPr txBox="1">
            <a:spLocks noChangeArrowheads="1"/>
          </p:cNvSpPr>
          <p:nvPr/>
        </p:nvSpPr>
        <p:spPr bwMode="gray">
          <a:xfrm>
            <a:off x="6708221" y="3108923"/>
            <a:ext cx="2702480" cy="442035"/>
          </a:xfrm>
          <a:prstGeom prst="rect">
            <a:avLst/>
          </a:prstGeom>
          <a:solidFill>
            <a:schemeClr val="tx2"/>
          </a:solidFill>
          <a:ln>
            <a:headEnd/>
            <a:tailEnd/>
          </a:ln>
        </p:spPr>
        <p:style>
          <a:lnRef idx="0">
            <a:schemeClr val="accent3"/>
          </a:lnRef>
          <a:fillRef idx="3">
            <a:schemeClr val="accent3"/>
          </a:fillRef>
          <a:effectRef idx="3">
            <a:schemeClr val="accent3"/>
          </a:effectRef>
          <a:fontRef idx="minor">
            <a:schemeClr val="lt1"/>
          </a:fontRef>
        </p:style>
        <p:txBody>
          <a:bodyPr wrap="square" lIns="36000" tIns="36000" rIns="36000" bIns="36000" anchor="ctr" anchorCtr="1">
            <a:spAutoFit/>
          </a:bodyPr>
          <a:lstStyle/>
          <a:p>
            <a:pPr algn="ctr" eaLnBrk="0" hangingPunct="0">
              <a:lnSpc>
                <a:spcPct val="100000"/>
              </a:lnSpc>
              <a:spcBef>
                <a:spcPct val="5000"/>
              </a:spcBef>
              <a:buFontTx/>
              <a:buNone/>
              <a:tabLst>
                <a:tab pos="1074738" algn="r"/>
                <a:tab pos="1706563" algn="r"/>
                <a:tab pos="2239963" algn="r"/>
                <a:tab pos="2781300" algn="r"/>
                <a:tab pos="3382963" algn="r"/>
                <a:tab pos="4183063" algn="r"/>
                <a:tab pos="4854575" algn="r"/>
                <a:tab pos="5494338" algn="r"/>
                <a:tab pos="6149975" algn="r"/>
                <a:tab pos="6727825" algn="r"/>
                <a:tab pos="7353300" algn="r"/>
                <a:tab pos="7894638" algn="r"/>
              </a:tabLst>
            </a:pPr>
            <a:r>
              <a:rPr lang="en-GB" sz="1200" b="1" dirty="0">
                <a:solidFill>
                  <a:schemeClr val="bg1"/>
                </a:solidFill>
              </a:rPr>
              <a:t>Industrialisation of China and other BRICs</a:t>
            </a:r>
            <a:endParaRPr lang="en-GB" sz="1200" dirty="0">
              <a:solidFill>
                <a:schemeClr val="bg1"/>
              </a:solidFill>
            </a:endParaRPr>
          </a:p>
        </p:txBody>
      </p:sp>
      <p:sp>
        <p:nvSpPr>
          <p:cNvPr id="14" name="Line 8"/>
          <p:cNvSpPr>
            <a:spLocks noChangeShapeType="1"/>
          </p:cNvSpPr>
          <p:nvPr/>
        </p:nvSpPr>
        <p:spPr bwMode="auto">
          <a:xfrm flipV="1">
            <a:off x="4359673" y="3981450"/>
            <a:ext cx="2337196" cy="54292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lIns="0" tIns="0" rIns="0" bIns="0" anchor="b"/>
          <a:lstStyle/>
          <a:p>
            <a:endParaRPr lang="en-GB"/>
          </a:p>
        </p:txBody>
      </p:sp>
      <p:sp>
        <p:nvSpPr>
          <p:cNvPr id="15" name="Line 6"/>
          <p:cNvSpPr>
            <a:spLocks noChangeShapeType="1"/>
          </p:cNvSpPr>
          <p:nvPr/>
        </p:nvSpPr>
        <p:spPr bwMode="auto">
          <a:xfrm flipV="1">
            <a:off x="1166019" y="3333750"/>
            <a:ext cx="1279525" cy="339725"/>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lIns="0" tIns="0" rIns="0" bIns="0" anchor="b"/>
          <a:lstStyle/>
          <a:p>
            <a:endParaRPr lang="en-GB"/>
          </a:p>
        </p:txBody>
      </p:sp>
      <p:sp>
        <p:nvSpPr>
          <p:cNvPr id="16" name="Rectangle 17"/>
          <p:cNvSpPr>
            <a:spLocks noChangeArrowheads="1"/>
          </p:cNvSpPr>
          <p:nvPr/>
        </p:nvSpPr>
        <p:spPr bwMode="auto">
          <a:xfrm>
            <a:off x="479823" y="1559878"/>
            <a:ext cx="2174148"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cs typeface="Arial" pitchFamily="34" charset="0"/>
              </a:rPr>
              <a:t>Copper Price (real terms)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cs typeface="Arial" pitchFamily="34" charset="0"/>
              </a:rPr>
              <a:t>US$/t</a:t>
            </a:r>
            <a:endParaRPr kumimoji="0" lang="en-US" sz="12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775736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62838951"/>
              </p:ext>
            </p:extLst>
          </p:nvPr>
        </p:nvGraphicFramePr>
        <p:xfrm>
          <a:off x="469160" y="1700497"/>
          <a:ext cx="4591844" cy="457806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506698" y="640399"/>
            <a:ext cx="9036426" cy="622829"/>
          </a:xfrm>
        </p:spPr>
        <p:txBody>
          <a:bodyPr/>
          <a:lstStyle/>
          <a:p>
            <a:r>
              <a:rPr lang="en-GB" sz="2000" dirty="0" smtClean="0">
                <a:solidFill>
                  <a:schemeClr val="tx1"/>
                </a:solidFill>
              </a:rPr>
              <a:t>Maintaining supply from existing sources is becoming increasingly challenging amid </a:t>
            </a:r>
            <a:r>
              <a:rPr lang="en-GB" sz="2000" dirty="0">
                <a:solidFill>
                  <a:schemeClr val="tx1"/>
                </a:solidFill>
              </a:rPr>
              <a:t>rapidly declining ore grades and aging mines</a:t>
            </a:r>
            <a:r>
              <a:rPr lang="en-GB" dirty="0"/>
              <a:t/>
            </a:r>
            <a:br>
              <a:rPr lang="en-GB" dirty="0"/>
            </a:br>
            <a:endParaRPr lang="en-GB" dirty="0"/>
          </a:p>
        </p:txBody>
      </p:sp>
      <p:sp>
        <p:nvSpPr>
          <p:cNvPr id="7" name="Text Placeholder 6"/>
          <p:cNvSpPr>
            <a:spLocks noGrp="1"/>
          </p:cNvSpPr>
          <p:nvPr>
            <p:ph type="body" sz="quarter" idx="15"/>
          </p:nvPr>
        </p:nvSpPr>
        <p:spPr/>
        <p:txBody>
          <a:bodyPr/>
          <a:lstStyle/>
          <a:p>
            <a:r>
              <a:rPr lang="en-GB" dirty="0" smtClean="0"/>
              <a:t>Source: Wood Mackenzie, Xstrata estimates. Deutsche Bank</a:t>
            </a:r>
            <a:endParaRPr lang="en-GB" dirty="0"/>
          </a:p>
        </p:txBody>
      </p:sp>
      <p:sp>
        <p:nvSpPr>
          <p:cNvPr id="86" name="Rectangle 151"/>
          <p:cNvSpPr>
            <a:spLocks noChangeArrowheads="1"/>
          </p:cNvSpPr>
          <p:nvPr/>
        </p:nvSpPr>
        <p:spPr bwMode="auto">
          <a:xfrm rot="16200000">
            <a:off x="-678562" y="3897692"/>
            <a:ext cx="2555187" cy="184666"/>
          </a:xfrm>
          <a:prstGeom prst="rect">
            <a:avLst/>
          </a:prstGeom>
          <a:noFill/>
          <a:ln w="9525">
            <a:noFill/>
            <a:miter lim="800000"/>
            <a:headEnd/>
            <a:tailEnd/>
          </a:ln>
        </p:spPr>
        <p:txBody>
          <a:bodyPr wrap="none" lIns="0" tIns="0" rIns="0" bIns="0">
            <a:spAutoFit/>
          </a:bodyPr>
          <a:lstStyle/>
          <a:p>
            <a:r>
              <a:rPr lang="en-US" sz="1200" dirty="0" smtClean="0">
                <a:solidFill>
                  <a:srgbClr val="000000"/>
                </a:solidFill>
                <a:latin typeface="Avenir LT Com 45 Book" pitchFamily="34" charset="0"/>
              </a:rPr>
              <a:t>Head grades, indexed to 2000 base</a:t>
            </a:r>
            <a:endParaRPr lang="en-US" sz="1200" dirty="0">
              <a:solidFill>
                <a:schemeClr val="tx1"/>
              </a:solidFill>
              <a:latin typeface="Avenir LT Com 45 Book" pitchFamily="34" charset="0"/>
            </a:endParaRPr>
          </a:p>
        </p:txBody>
      </p:sp>
      <p:sp>
        <p:nvSpPr>
          <p:cNvPr id="90" name="Rectangle 80"/>
          <p:cNvSpPr>
            <a:spLocks noChangeArrowheads="1"/>
          </p:cNvSpPr>
          <p:nvPr/>
        </p:nvSpPr>
        <p:spPr bwMode="auto">
          <a:xfrm>
            <a:off x="518689" y="1453686"/>
            <a:ext cx="4542313" cy="291105"/>
          </a:xfrm>
          <a:prstGeom prst="rect">
            <a:avLst/>
          </a:prstGeom>
          <a:noFill/>
          <a:ln w="12700">
            <a:noFill/>
            <a:miter lim="800000"/>
            <a:headEnd/>
            <a:tailEnd/>
          </a:ln>
          <a:effectLst/>
        </p:spPr>
        <p:txBody>
          <a:bodyPr wrap="square" lIns="0" tIns="0" rIns="0" bIns="44450" anchor="ctr">
            <a:spAutoFit/>
          </a:bodyPr>
          <a:lstStyle/>
          <a:p>
            <a:pPr eaLnBrk="0" hangingPunct="0">
              <a:defRPr/>
            </a:pPr>
            <a:r>
              <a:rPr lang="en-US" sz="1600" b="1" dirty="0" smtClean="0">
                <a:solidFill>
                  <a:schemeClr val="bg2"/>
                </a:solidFill>
                <a:latin typeface="+mn-lt"/>
                <a:cs typeface="+mn-cs"/>
              </a:rPr>
              <a:t>Declining head grades …</a:t>
            </a:r>
            <a:endParaRPr lang="en-US" sz="1600" b="1" dirty="0">
              <a:solidFill>
                <a:schemeClr val="bg2"/>
              </a:solidFill>
              <a:latin typeface="+mn-lt"/>
              <a:cs typeface="+mn-cs"/>
            </a:endParaRPr>
          </a:p>
        </p:txBody>
      </p:sp>
      <p:sp>
        <p:nvSpPr>
          <p:cNvPr id="33" name="TextBox 32"/>
          <p:cNvSpPr txBox="1"/>
          <p:nvPr/>
        </p:nvSpPr>
        <p:spPr>
          <a:xfrm>
            <a:off x="7665720" y="2180493"/>
            <a:ext cx="990600" cy="280121"/>
          </a:xfrm>
          <a:prstGeom prst="rect">
            <a:avLst/>
          </a:prstGeom>
        </p:spPr>
        <p:txBody>
          <a:bodyPr vert="horz" wrap="none" lIns="0" tIns="0" rIns="0" bIns="0" rtlCol="0" anchor="b" anchorCtr="0">
            <a:normAutofit/>
          </a:bodyPr>
          <a:lstStyle/>
          <a:p>
            <a:endParaRPr lang="en-GB" dirty="0" smtClean="0"/>
          </a:p>
        </p:txBody>
      </p:sp>
      <p:sp>
        <p:nvSpPr>
          <p:cNvPr id="20" name="Rectangle 80"/>
          <p:cNvSpPr>
            <a:spLocks noChangeArrowheads="1"/>
          </p:cNvSpPr>
          <p:nvPr/>
        </p:nvSpPr>
        <p:spPr bwMode="auto">
          <a:xfrm>
            <a:off x="5011473" y="1438446"/>
            <a:ext cx="4559281" cy="537327"/>
          </a:xfrm>
          <a:prstGeom prst="rect">
            <a:avLst/>
          </a:prstGeom>
          <a:noFill/>
          <a:ln w="12700">
            <a:noFill/>
            <a:miter lim="800000"/>
            <a:headEnd/>
            <a:tailEnd/>
          </a:ln>
          <a:effectLst/>
        </p:spPr>
        <p:txBody>
          <a:bodyPr wrap="square" lIns="0" tIns="0" rIns="0" bIns="44450" anchor="ctr">
            <a:spAutoFit/>
          </a:bodyPr>
          <a:lstStyle/>
          <a:p>
            <a:pPr eaLnBrk="0" hangingPunct="0">
              <a:defRPr/>
            </a:pPr>
            <a:r>
              <a:rPr lang="en-US" sz="1600" b="1" dirty="0" smtClean="0">
                <a:solidFill>
                  <a:schemeClr val="bg2"/>
                </a:solidFill>
                <a:latin typeface="+mn-lt"/>
                <a:cs typeface="+mn-cs"/>
              </a:rPr>
              <a:t>…mean producers have to “run harder to </a:t>
            </a:r>
            <a:br>
              <a:rPr lang="en-US" sz="1600" b="1" dirty="0" smtClean="0">
                <a:solidFill>
                  <a:schemeClr val="bg2"/>
                </a:solidFill>
                <a:latin typeface="+mn-lt"/>
                <a:cs typeface="+mn-cs"/>
              </a:rPr>
            </a:br>
            <a:r>
              <a:rPr lang="en-US" sz="1600" b="1" dirty="0" smtClean="0">
                <a:solidFill>
                  <a:schemeClr val="bg2"/>
                </a:solidFill>
                <a:latin typeface="+mn-lt"/>
                <a:cs typeface="+mn-cs"/>
              </a:rPr>
              <a:t>stand still”</a:t>
            </a:r>
            <a:endParaRPr lang="en-US" sz="1600" b="1" dirty="0">
              <a:solidFill>
                <a:schemeClr val="bg2"/>
              </a:solidFill>
              <a:latin typeface="+mn-lt"/>
              <a:cs typeface="+mn-cs"/>
            </a:endParaRPr>
          </a:p>
        </p:txBody>
      </p:sp>
      <p:graphicFrame>
        <p:nvGraphicFramePr>
          <p:cNvPr id="8" name="Chart 7"/>
          <p:cNvGraphicFramePr/>
          <p:nvPr>
            <p:extLst>
              <p:ext uri="{D42A27DB-BD31-4B8C-83A1-F6EECF244321}">
                <p14:modId xmlns:p14="http://schemas.microsoft.com/office/powerpoint/2010/main" val="307910306"/>
              </p:ext>
            </p:extLst>
          </p:nvPr>
        </p:nvGraphicFramePr>
        <p:xfrm>
          <a:off x="5113958" y="1912621"/>
          <a:ext cx="4429165" cy="2024759"/>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80"/>
          <p:cNvSpPr>
            <a:spLocks noChangeArrowheads="1"/>
          </p:cNvSpPr>
          <p:nvPr/>
        </p:nvSpPr>
        <p:spPr bwMode="auto">
          <a:xfrm>
            <a:off x="5011473" y="4069536"/>
            <a:ext cx="4531651" cy="291105"/>
          </a:xfrm>
          <a:prstGeom prst="rect">
            <a:avLst/>
          </a:prstGeom>
          <a:noFill/>
          <a:ln w="12700">
            <a:noFill/>
            <a:miter lim="800000"/>
            <a:headEnd/>
            <a:tailEnd/>
          </a:ln>
          <a:effectLst/>
        </p:spPr>
        <p:txBody>
          <a:bodyPr wrap="square" lIns="0" tIns="0" rIns="0" bIns="44450" anchor="ctr">
            <a:spAutoFit/>
          </a:bodyPr>
          <a:lstStyle/>
          <a:p>
            <a:pPr eaLnBrk="0" hangingPunct="0"/>
            <a:r>
              <a:rPr lang="en-US" sz="1600" b="1" dirty="0">
                <a:solidFill>
                  <a:schemeClr val="bg2"/>
                </a:solidFill>
                <a:latin typeface="+mn-lt"/>
                <a:cs typeface="+mn-cs"/>
              </a:rPr>
              <a:t>Copper supply is falling short of expectations</a:t>
            </a:r>
          </a:p>
        </p:txBody>
      </p:sp>
      <p:cxnSp>
        <p:nvCxnSpPr>
          <p:cNvPr id="9" name="Straight Connector 8"/>
          <p:cNvCxnSpPr/>
          <p:nvPr/>
        </p:nvCxnSpPr>
        <p:spPr>
          <a:xfrm>
            <a:off x="2912661" y="1744790"/>
            <a:ext cx="7393" cy="3741610"/>
          </a:xfrm>
          <a:prstGeom prst="line">
            <a:avLst/>
          </a:prstGeom>
          <a:ln w="158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Chart 10"/>
          <p:cNvGraphicFramePr/>
          <p:nvPr>
            <p:extLst>
              <p:ext uri="{D42A27DB-BD31-4B8C-83A1-F6EECF244321}">
                <p14:modId xmlns:p14="http://schemas.microsoft.com/office/powerpoint/2010/main" val="311145634"/>
              </p:ext>
            </p:extLst>
          </p:nvPr>
        </p:nvGraphicFramePr>
        <p:xfrm>
          <a:off x="5021675" y="4281130"/>
          <a:ext cx="4591844" cy="22632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772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3642" y="588158"/>
            <a:ext cx="9101773" cy="622829"/>
          </a:xfrm>
        </p:spPr>
        <p:txBody>
          <a:bodyPr/>
          <a:lstStyle/>
          <a:p>
            <a:r>
              <a:rPr lang="en-GB" sz="2400" dirty="0" smtClean="0">
                <a:solidFill>
                  <a:schemeClr val="tx1"/>
                </a:solidFill>
              </a:rPr>
              <a:t>Natural resource companies are compelled to access future resources in ‘new’ geographies</a:t>
            </a:r>
            <a:endParaRPr lang="en-GB" sz="2400" dirty="0">
              <a:solidFill>
                <a:schemeClr val="tx1"/>
              </a:solidFill>
            </a:endParaRPr>
          </a:p>
        </p:txBody>
      </p:sp>
      <p:sp>
        <p:nvSpPr>
          <p:cNvPr id="7" name="Oval 6"/>
          <p:cNvSpPr/>
          <p:nvPr/>
        </p:nvSpPr>
        <p:spPr bwMode="auto">
          <a:xfrm>
            <a:off x="7057911" y="3892283"/>
            <a:ext cx="62201" cy="50239"/>
          </a:xfrm>
          <a:prstGeom prst="ellips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8" name="Oval 7"/>
          <p:cNvSpPr/>
          <p:nvPr/>
        </p:nvSpPr>
        <p:spPr bwMode="auto">
          <a:xfrm>
            <a:off x="2551536" y="4354624"/>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9" name="Oval 8"/>
          <p:cNvSpPr/>
          <p:nvPr/>
        </p:nvSpPr>
        <p:spPr bwMode="auto">
          <a:xfrm>
            <a:off x="2684497" y="5018249"/>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0" name="Oval 9"/>
          <p:cNvSpPr/>
          <p:nvPr/>
        </p:nvSpPr>
        <p:spPr bwMode="auto">
          <a:xfrm>
            <a:off x="4134377" y="3973286"/>
            <a:ext cx="61915" cy="50008"/>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1" name="Oval 10"/>
          <p:cNvSpPr/>
          <p:nvPr/>
        </p:nvSpPr>
        <p:spPr bwMode="auto">
          <a:xfrm>
            <a:off x="4961528" y="417915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2" name="Oval 11"/>
          <p:cNvSpPr/>
          <p:nvPr/>
        </p:nvSpPr>
        <p:spPr bwMode="auto">
          <a:xfrm>
            <a:off x="5309607" y="4422118"/>
            <a:ext cx="132080" cy="106680"/>
          </a:xfrm>
          <a:prstGeom prst="ellips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3" name="Oval 12"/>
          <p:cNvSpPr/>
          <p:nvPr/>
        </p:nvSpPr>
        <p:spPr bwMode="auto">
          <a:xfrm>
            <a:off x="4982166" y="464905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4" name="Oval 13"/>
          <p:cNvSpPr/>
          <p:nvPr/>
        </p:nvSpPr>
        <p:spPr bwMode="auto">
          <a:xfrm>
            <a:off x="4963597" y="486815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5" name="Oval 14"/>
          <p:cNvSpPr/>
          <p:nvPr/>
        </p:nvSpPr>
        <p:spPr bwMode="auto">
          <a:xfrm>
            <a:off x="5265301" y="4584672"/>
            <a:ext cx="61915" cy="50008"/>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6" name="Oval 15"/>
          <p:cNvSpPr/>
          <p:nvPr/>
        </p:nvSpPr>
        <p:spPr bwMode="auto">
          <a:xfrm>
            <a:off x="5231885" y="4281798"/>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7" name="Oval 16"/>
          <p:cNvSpPr/>
          <p:nvPr/>
        </p:nvSpPr>
        <p:spPr bwMode="auto">
          <a:xfrm>
            <a:off x="5159641" y="4600944"/>
            <a:ext cx="61915" cy="50008"/>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8" name="Oval 17"/>
          <p:cNvSpPr/>
          <p:nvPr/>
        </p:nvSpPr>
        <p:spPr bwMode="auto">
          <a:xfrm>
            <a:off x="7675889" y="4725014"/>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19" name="Oval 18"/>
          <p:cNvSpPr/>
          <p:nvPr/>
        </p:nvSpPr>
        <p:spPr bwMode="auto">
          <a:xfrm>
            <a:off x="6893233" y="4187129"/>
            <a:ext cx="132080" cy="106680"/>
          </a:xfrm>
          <a:prstGeom prst="ellips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0" name="Oval 19"/>
          <p:cNvSpPr/>
          <p:nvPr/>
        </p:nvSpPr>
        <p:spPr bwMode="auto">
          <a:xfrm>
            <a:off x="8406123" y="4648703"/>
            <a:ext cx="62201" cy="50239"/>
          </a:xfrm>
          <a:prstGeom prst="ellips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1" name="Oval 20"/>
          <p:cNvSpPr/>
          <p:nvPr/>
        </p:nvSpPr>
        <p:spPr bwMode="auto">
          <a:xfrm>
            <a:off x="5171714" y="3197540"/>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2" name="Oval 21"/>
          <p:cNvSpPr/>
          <p:nvPr/>
        </p:nvSpPr>
        <p:spPr bwMode="auto">
          <a:xfrm>
            <a:off x="5921296" y="308057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3" name="Oval 22"/>
          <p:cNvSpPr/>
          <p:nvPr/>
        </p:nvSpPr>
        <p:spPr bwMode="auto">
          <a:xfrm>
            <a:off x="7905366" y="4284992"/>
            <a:ext cx="62201" cy="50239"/>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4" name="Oval 23"/>
          <p:cNvSpPr/>
          <p:nvPr/>
        </p:nvSpPr>
        <p:spPr bwMode="auto">
          <a:xfrm>
            <a:off x="4981849" y="2964351"/>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5" name="Oval 24"/>
          <p:cNvSpPr/>
          <p:nvPr/>
        </p:nvSpPr>
        <p:spPr bwMode="auto">
          <a:xfrm>
            <a:off x="5206524" y="2888399"/>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6" name="Oval 25"/>
          <p:cNvSpPr/>
          <p:nvPr/>
        </p:nvSpPr>
        <p:spPr bwMode="auto">
          <a:xfrm>
            <a:off x="4788614" y="2885308"/>
            <a:ext cx="62201" cy="50239"/>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7" name="Oval 26"/>
          <p:cNvSpPr/>
          <p:nvPr/>
        </p:nvSpPr>
        <p:spPr bwMode="auto">
          <a:xfrm>
            <a:off x="6088063" y="296379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8" name="Oval 27"/>
          <p:cNvSpPr/>
          <p:nvPr/>
        </p:nvSpPr>
        <p:spPr bwMode="auto">
          <a:xfrm>
            <a:off x="6006561" y="3319644"/>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29" name="Oval 28"/>
          <p:cNvSpPr/>
          <p:nvPr/>
        </p:nvSpPr>
        <p:spPr bwMode="auto">
          <a:xfrm>
            <a:off x="6089111" y="3438707"/>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0" name="Oval 29"/>
          <p:cNvSpPr/>
          <p:nvPr/>
        </p:nvSpPr>
        <p:spPr bwMode="auto">
          <a:xfrm>
            <a:off x="6311996" y="3613967"/>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1" name="Oval 30"/>
          <p:cNvSpPr/>
          <p:nvPr/>
        </p:nvSpPr>
        <p:spPr bwMode="auto">
          <a:xfrm>
            <a:off x="7042172" y="3542723"/>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2" name="Oval 31"/>
          <p:cNvSpPr/>
          <p:nvPr/>
        </p:nvSpPr>
        <p:spPr bwMode="auto">
          <a:xfrm>
            <a:off x="7350939" y="3787327"/>
            <a:ext cx="132080" cy="106680"/>
          </a:xfrm>
          <a:prstGeom prst="ellips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3" name="Oval 32"/>
          <p:cNvSpPr/>
          <p:nvPr/>
        </p:nvSpPr>
        <p:spPr bwMode="auto">
          <a:xfrm>
            <a:off x="7187993" y="225890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4" name="Oval 33"/>
          <p:cNvSpPr/>
          <p:nvPr/>
        </p:nvSpPr>
        <p:spPr bwMode="auto">
          <a:xfrm>
            <a:off x="4876324" y="2755049"/>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5" name="Oval 34"/>
          <p:cNvSpPr/>
          <p:nvPr/>
        </p:nvSpPr>
        <p:spPr bwMode="auto">
          <a:xfrm>
            <a:off x="4157755" y="3711547"/>
            <a:ext cx="61915" cy="50008"/>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6" name="Oval 35"/>
          <p:cNvSpPr/>
          <p:nvPr/>
        </p:nvSpPr>
        <p:spPr bwMode="auto">
          <a:xfrm>
            <a:off x="6918362" y="3020510"/>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7" name="Oval 36"/>
          <p:cNvSpPr/>
          <p:nvPr/>
        </p:nvSpPr>
        <p:spPr bwMode="auto">
          <a:xfrm>
            <a:off x="2474145" y="4173649"/>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8" name="Oval 37"/>
          <p:cNvSpPr/>
          <p:nvPr/>
        </p:nvSpPr>
        <p:spPr bwMode="auto">
          <a:xfrm>
            <a:off x="3295829" y="4368862"/>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39" name="Oval 38"/>
          <p:cNvSpPr/>
          <p:nvPr/>
        </p:nvSpPr>
        <p:spPr bwMode="auto">
          <a:xfrm>
            <a:off x="2812890" y="5011750"/>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0" name="Oval 39"/>
          <p:cNvSpPr/>
          <p:nvPr/>
        </p:nvSpPr>
        <p:spPr bwMode="auto">
          <a:xfrm>
            <a:off x="2797413" y="3970921"/>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1" name="Oval 40"/>
          <p:cNvSpPr/>
          <p:nvPr/>
        </p:nvSpPr>
        <p:spPr bwMode="auto">
          <a:xfrm>
            <a:off x="2581013" y="403878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2" name="Oval 41"/>
          <p:cNvSpPr/>
          <p:nvPr/>
        </p:nvSpPr>
        <p:spPr bwMode="auto">
          <a:xfrm>
            <a:off x="1758315" y="249573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3" name="Oval 42"/>
          <p:cNvSpPr/>
          <p:nvPr/>
        </p:nvSpPr>
        <p:spPr bwMode="auto">
          <a:xfrm>
            <a:off x="1758315" y="3176952"/>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4" name="Oval 43"/>
          <p:cNvSpPr/>
          <p:nvPr/>
        </p:nvSpPr>
        <p:spPr bwMode="auto">
          <a:xfrm>
            <a:off x="1915117" y="365205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5" name="Oval 44"/>
          <p:cNvSpPr/>
          <p:nvPr/>
        </p:nvSpPr>
        <p:spPr bwMode="auto">
          <a:xfrm>
            <a:off x="4862566" y="2096237"/>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6" name="Oval 45"/>
          <p:cNvSpPr/>
          <p:nvPr/>
        </p:nvSpPr>
        <p:spPr bwMode="auto">
          <a:xfrm>
            <a:off x="5043144" y="2096981"/>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7" name="Oval 46"/>
          <p:cNvSpPr/>
          <p:nvPr/>
        </p:nvSpPr>
        <p:spPr bwMode="auto">
          <a:xfrm>
            <a:off x="4630394" y="2373206"/>
            <a:ext cx="132080" cy="106680"/>
          </a:xfrm>
          <a:prstGeom prst="ellipse">
            <a:avLst/>
          </a:prstGeom>
          <a:solidFill>
            <a:schemeClr val="accent3"/>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b="0" dirty="0" smtClean="0">
              <a:solidFill>
                <a:srgbClr val="FFFFFF"/>
              </a:solidFill>
              <a:cs typeface="Arial" charset="0"/>
            </a:endParaRPr>
          </a:p>
        </p:txBody>
      </p:sp>
      <p:sp>
        <p:nvSpPr>
          <p:cNvPr id="48" name="Freeform 5"/>
          <p:cNvSpPr>
            <a:spLocks noChangeAspect="1"/>
          </p:cNvSpPr>
          <p:nvPr/>
        </p:nvSpPr>
        <p:spPr bwMode="gray">
          <a:xfrm>
            <a:off x="4903197" y="3028334"/>
            <a:ext cx="103188" cy="130175"/>
          </a:xfrm>
          <a:custGeom>
            <a:avLst/>
            <a:gdLst>
              <a:gd name="T0" fmla="*/ 809 w 1727"/>
              <a:gd name="T1" fmla="*/ 2343 h 2370"/>
              <a:gd name="T2" fmla="*/ 845 w 1727"/>
              <a:gd name="T3" fmla="*/ 2370 h 2370"/>
              <a:gd name="T4" fmla="*/ 881 w 1727"/>
              <a:gd name="T5" fmla="*/ 2280 h 2370"/>
              <a:gd name="T6" fmla="*/ 998 w 1727"/>
              <a:gd name="T7" fmla="*/ 2254 h 2370"/>
              <a:gd name="T8" fmla="*/ 1070 w 1727"/>
              <a:gd name="T9" fmla="*/ 2298 h 2370"/>
              <a:gd name="T10" fmla="*/ 1151 w 1727"/>
              <a:gd name="T11" fmla="*/ 2227 h 2370"/>
              <a:gd name="T12" fmla="*/ 1547 w 1727"/>
              <a:gd name="T13" fmla="*/ 2254 h 2370"/>
              <a:gd name="T14" fmla="*/ 1547 w 1727"/>
              <a:gd name="T15" fmla="*/ 2065 h 2370"/>
              <a:gd name="T16" fmla="*/ 1727 w 1727"/>
              <a:gd name="T17" fmla="*/ 1796 h 2370"/>
              <a:gd name="T18" fmla="*/ 1547 w 1727"/>
              <a:gd name="T19" fmla="*/ 1562 h 2370"/>
              <a:gd name="T20" fmla="*/ 1529 w 1727"/>
              <a:gd name="T21" fmla="*/ 1401 h 2370"/>
              <a:gd name="T22" fmla="*/ 1547 w 1727"/>
              <a:gd name="T23" fmla="*/ 1257 h 2370"/>
              <a:gd name="T24" fmla="*/ 1673 w 1727"/>
              <a:gd name="T25" fmla="*/ 1203 h 2370"/>
              <a:gd name="T26" fmla="*/ 1601 w 1727"/>
              <a:gd name="T27" fmla="*/ 1185 h 2370"/>
              <a:gd name="T28" fmla="*/ 1547 w 1727"/>
              <a:gd name="T29" fmla="*/ 1059 h 2370"/>
              <a:gd name="T30" fmla="*/ 1619 w 1727"/>
              <a:gd name="T31" fmla="*/ 979 h 2370"/>
              <a:gd name="T32" fmla="*/ 1556 w 1727"/>
              <a:gd name="T33" fmla="*/ 898 h 2370"/>
              <a:gd name="T34" fmla="*/ 1484 w 1727"/>
              <a:gd name="T35" fmla="*/ 961 h 2370"/>
              <a:gd name="T36" fmla="*/ 1151 w 1727"/>
              <a:gd name="T37" fmla="*/ 799 h 2370"/>
              <a:gd name="T38" fmla="*/ 1115 w 1727"/>
              <a:gd name="T39" fmla="*/ 602 h 2370"/>
              <a:gd name="T40" fmla="*/ 980 w 1727"/>
              <a:gd name="T41" fmla="*/ 548 h 2370"/>
              <a:gd name="T42" fmla="*/ 836 w 1727"/>
              <a:gd name="T43" fmla="*/ 215 h 2370"/>
              <a:gd name="T44" fmla="*/ 630 w 1727"/>
              <a:gd name="T45" fmla="*/ 45 h 2370"/>
              <a:gd name="T46" fmla="*/ 576 w 1727"/>
              <a:gd name="T47" fmla="*/ 0 h 2370"/>
              <a:gd name="T48" fmla="*/ 387 w 1727"/>
              <a:gd name="T49" fmla="*/ 36 h 2370"/>
              <a:gd name="T50" fmla="*/ 0 w 1727"/>
              <a:gd name="T51" fmla="*/ 171 h 2370"/>
              <a:gd name="T52" fmla="*/ 72 w 1727"/>
              <a:gd name="T53" fmla="*/ 215 h 2370"/>
              <a:gd name="T54" fmla="*/ 54 w 1727"/>
              <a:gd name="T55" fmla="*/ 350 h 2370"/>
              <a:gd name="T56" fmla="*/ 144 w 1727"/>
              <a:gd name="T57" fmla="*/ 368 h 2370"/>
              <a:gd name="T58" fmla="*/ 99 w 1727"/>
              <a:gd name="T59" fmla="*/ 449 h 2370"/>
              <a:gd name="T60" fmla="*/ 297 w 1727"/>
              <a:gd name="T61" fmla="*/ 530 h 2370"/>
              <a:gd name="T62" fmla="*/ 198 w 1727"/>
              <a:gd name="T63" fmla="*/ 548 h 2370"/>
              <a:gd name="T64" fmla="*/ 171 w 1727"/>
              <a:gd name="T65" fmla="*/ 718 h 2370"/>
              <a:gd name="T66" fmla="*/ 270 w 1727"/>
              <a:gd name="T67" fmla="*/ 718 h 2370"/>
              <a:gd name="T68" fmla="*/ 279 w 1727"/>
              <a:gd name="T69" fmla="*/ 745 h 2370"/>
              <a:gd name="T70" fmla="*/ 179 w 1727"/>
              <a:gd name="T71" fmla="*/ 1050 h 2370"/>
              <a:gd name="T72" fmla="*/ 387 w 1727"/>
              <a:gd name="T73" fmla="*/ 1212 h 2370"/>
              <a:gd name="T74" fmla="*/ 360 w 1727"/>
              <a:gd name="T75" fmla="*/ 1257 h 2370"/>
              <a:gd name="T76" fmla="*/ 252 w 1727"/>
              <a:gd name="T77" fmla="*/ 1248 h 2370"/>
              <a:gd name="T78" fmla="*/ 234 w 1727"/>
              <a:gd name="T79" fmla="*/ 1257 h 2370"/>
              <a:gd name="T80" fmla="*/ 353 w 1727"/>
              <a:gd name="T81" fmla="*/ 1386 h 2370"/>
              <a:gd name="T82" fmla="*/ 351 w 1727"/>
              <a:gd name="T83" fmla="*/ 1463 h 2370"/>
              <a:gd name="T84" fmla="*/ 173 w 1727"/>
              <a:gd name="T85" fmla="*/ 1526 h 2370"/>
              <a:gd name="T86" fmla="*/ 357 w 1727"/>
              <a:gd name="T87" fmla="*/ 1637 h 2370"/>
              <a:gd name="T88" fmla="*/ 464 w 1727"/>
              <a:gd name="T89" fmla="*/ 1751 h 2370"/>
              <a:gd name="T90" fmla="*/ 584 w 1727"/>
              <a:gd name="T91" fmla="*/ 1833 h 2370"/>
              <a:gd name="T92" fmla="*/ 689 w 1727"/>
              <a:gd name="T93" fmla="*/ 1946 h 2370"/>
              <a:gd name="T94" fmla="*/ 578 w 1727"/>
              <a:gd name="T95" fmla="*/ 1994 h 2370"/>
              <a:gd name="T96" fmla="*/ 587 w 1727"/>
              <a:gd name="T97" fmla="*/ 2117 h 23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7"/>
              <a:gd name="T148" fmla="*/ 0 h 2370"/>
              <a:gd name="T149" fmla="*/ 1727 w 1727"/>
              <a:gd name="T150" fmla="*/ 2370 h 23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7" h="2370">
                <a:moveTo>
                  <a:pt x="809" y="2343"/>
                </a:moveTo>
                <a:lnTo>
                  <a:pt x="845" y="2370"/>
                </a:lnTo>
                <a:lnTo>
                  <a:pt x="881" y="2280"/>
                </a:lnTo>
                <a:lnTo>
                  <a:pt x="998" y="2254"/>
                </a:lnTo>
                <a:lnTo>
                  <a:pt x="1070" y="2298"/>
                </a:lnTo>
                <a:lnTo>
                  <a:pt x="1151" y="2227"/>
                </a:lnTo>
                <a:lnTo>
                  <a:pt x="1547" y="2254"/>
                </a:lnTo>
                <a:lnTo>
                  <a:pt x="1547" y="2065"/>
                </a:lnTo>
                <a:lnTo>
                  <a:pt x="1727" y="1796"/>
                </a:lnTo>
                <a:lnTo>
                  <a:pt x="1547" y="1562"/>
                </a:lnTo>
                <a:lnTo>
                  <a:pt x="1529" y="1401"/>
                </a:lnTo>
                <a:lnTo>
                  <a:pt x="1547" y="1257"/>
                </a:lnTo>
                <a:lnTo>
                  <a:pt x="1673" y="1203"/>
                </a:lnTo>
                <a:lnTo>
                  <a:pt x="1601" y="1185"/>
                </a:lnTo>
                <a:lnTo>
                  <a:pt x="1547" y="1059"/>
                </a:lnTo>
                <a:lnTo>
                  <a:pt x="1619" y="979"/>
                </a:lnTo>
                <a:lnTo>
                  <a:pt x="1556" y="898"/>
                </a:lnTo>
                <a:lnTo>
                  <a:pt x="1484" y="961"/>
                </a:lnTo>
                <a:lnTo>
                  <a:pt x="1151" y="799"/>
                </a:lnTo>
                <a:lnTo>
                  <a:pt x="1115" y="602"/>
                </a:lnTo>
                <a:lnTo>
                  <a:pt x="980" y="548"/>
                </a:lnTo>
                <a:lnTo>
                  <a:pt x="836" y="215"/>
                </a:lnTo>
                <a:lnTo>
                  <a:pt x="630" y="45"/>
                </a:lnTo>
                <a:lnTo>
                  <a:pt x="576" y="0"/>
                </a:lnTo>
                <a:lnTo>
                  <a:pt x="387" y="36"/>
                </a:lnTo>
                <a:lnTo>
                  <a:pt x="0" y="171"/>
                </a:lnTo>
                <a:lnTo>
                  <a:pt x="72" y="215"/>
                </a:lnTo>
                <a:lnTo>
                  <a:pt x="54" y="350"/>
                </a:lnTo>
                <a:lnTo>
                  <a:pt x="144" y="368"/>
                </a:lnTo>
                <a:lnTo>
                  <a:pt x="99" y="449"/>
                </a:lnTo>
                <a:lnTo>
                  <a:pt x="297" y="530"/>
                </a:lnTo>
                <a:lnTo>
                  <a:pt x="198" y="548"/>
                </a:lnTo>
                <a:lnTo>
                  <a:pt x="171" y="718"/>
                </a:lnTo>
                <a:lnTo>
                  <a:pt x="270" y="718"/>
                </a:lnTo>
                <a:lnTo>
                  <a:pt x="279" y="745"/>
                </a:lnTo>
                <a:lnTo>
                  <a:pt x="179" y="1050"/>
                </a:lnTo>
                <a:lnTo>
                  <a:pt x="387" y="1212"/>
                </a:lnTo>
                <a:lnTo>
                  <a:pt x="360" y="1257"/>
                </a:lnTo>
                <a:lnTo>
                  <a:pt x="252" y="1248"/>
                </a:lnTo>
                <a:lnTo>
                  <a:pt x="234" y="1257"/>
                </a:lnTo>
                <a:lnTo>
                  <a:pt x="353" y="1386"/>
                </a:lnTo>
                <a:lnTo>
                  <a:pt x="351" y="1463"/>
                </a:lnTo>
                <a:lnTo>
                  <a:pt x="173" y="1526"/>
                </a:lnTo>
                <a:lnTo>
                  <a:pt x="357" y="1637"/>
                </a:lnTo>
                <a:lnTo>
                  <a:pt x="464" y="1751"/>
                </a:lnTo>
                <a:lnTo>
                  <a:pt x="584" y="1833"/>
                </a:lnTo>
                <a:lnTo>
                  <a:pt x="689" y="1946"/>
                </a:lnTo>
                <a:lnTo>
                  <a:pt x="578" y="1994"/>
                </a:lnTo>
                <a:lnTo>
                  <a:pt x="587" y="2117"/>
                </a:lnTo>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49" name="Freeform 6"/>
          <p:cNvSpPr>
            <a:spLocks noChangeAspect="1"/>
          </p:cNvSpPr>
          <p:nvPr/>
        </p:nvSpPr>
        <p:spPr bwMode="gray">
          <a:xfrm>
            <a:off x="4898038" y="3112471"/>
            <a:ext cx="46435" cy="52388"/>
          </a:xfrm>
          <a:custGeom>
            <a:avLst/>
            <a:gdLst>
              <a:gd name="T0" fmla="*/ 266 w 785"/>
              <a:gd name="T1" fmla="*/ 0 h 954"/>
              <a:gd name="T2" fmla="*/ 207 w 785"/>
              <a:gd name="T3" fmla="*/ 22 h 954"/>
              <a:gd name="T4" fmla="*/ 252 w 785"/>
              <a:gd name="T5" fmla="*/ 108 h 954"/>
              <a:gd name="T6" fmla="*/ 252 w 785"/>
              <a:gd name="T7" fmla="*/ 144 h 954"/>
              <a:gd name="T8" fmla="*/ 225 w 785"/>
              <a:gd name="T9" fmla="*/ 144 h 954"/>
              <a:gd name="T10" fmla="*/ 206 w 785"/>
              <a:gd name="T11" fmla="*/ 102 h 954"/>
              <a:gd name="T12" fmla="*/ 158 w 785"/>
              <a:gd name="T13" fmla="*/ 100 h 954"/>
              <a:gd name="T14" fmla="*/ 78 w 785"/>
              <a:gd name="T15" fmla="*/ 193 h 954"/>
              <a:gd name="T16" fmla="*/ 69 w 785"/>
              <a:gd name="T17" fmla="*/ 276 h 954"/>
              <a:gd name="T18" fmla="*/ 32 w 785"/>
              <a:gd name="T19" fmla="*/ 279 h 954"/>
              <a:gd name="T20" fmla="*/ 2 w 785"/>
              <a:gd name="T21" fmla="*/ 376 h 954"/>
              <a:gd name="T22" fmla="*/ 38 w 785"/>
              <a:gd name="T23" fmla="*/ 456 h 954"/>
              <a:gd name="T24" fmla="*/ 36 w 785"/>
              <a:gd name="T25" fmla="*/ 489 h 954"/>
              <a:gd name="T26" fmla="*/ 5 w 785"/>
              <a:gd name="T27" fmla="*/ 544 h 954"/>
              <a:gd name="T28" fmla="*/ 0 w 785"/>
              <a:gd name="T29" fmla="*/ 602 h 954"/>
              <a:gd name="T30" fmla="*/ 126 w 785"/>
              <a:gd name="T31" fmla="*/ 692 h 954"/>
              <a:gd name="T32" fmla="*/ 216 w 785"/>
              <a:gd name="T33" fmla="*/ 772 h 954"/>
              <a:gd name="T34" fmla="*/ 270 w 785"/>
              <a:gd name="T35" fmla="*/ 817 h 954"/>
              <a:gd name="T36" fmla="*/ 324 w 785"/>
              <a:gd name="T37" fmla="*/ 925 h 954"/>
              <a:gd name="T38" fmla="*/ 360 w 785"/>
              <a:gd name="T39" fmla="*/ 954 h 954"/>
              <a:gd name="T40" fmla="*/ 408 w 785"/>
              <a:gd name="T41" fmla="*/ 657 h 954"/>
              <a:gd name="T42" fmla="*/ 522 w 785"/>
              <a:gd name="T43" fmla="*/ 521 h 954"/>
              <a:gd name="T44" fmla="*/ 684 w 785"/>
              <a:gd name="T45" fmla="*/ 593 h 954"/>
              <a:gd name="T46" fmla="*/ 681 w 785"/>
              <a:gd name="T47" fmla="*/ 469 h 954"/>
              <a:gd name="T48" fmla="*/ 785 w 785"/>
              <a:gd name="T49" fmla="*/ 419 h 954"/>
              <a:gd name="T50" fmla="*/ 681 w 785"/>
              <a:gd name="T51" fmla="*/ 307 h 954"/>
              <a:gd name="T52" fmla="*/ 561 w 785"/>
              <a:gd name="T53" fmla="*/ 226 h 954"/>
              <a:gd name="T54" fmla="*/ 450 w 785"/>
              <a:gd name="T55" fmla="*/ 109 h 954"/>
              <a:gd name="T56" fmla="*/ 266 w 785"/>
              <a:gd name="T57" fmla="*/ 0 h 9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5"/>
              <a:gd name="T88" fmla="*/ 0 h 954"/>
              <a:gd name="T89" fmla="*/ 785 w 785"/>
              <a:gd name="T90" fmla="*/ 954 h 9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5" h="954">
                <a:moveTo>
                  <a:pt x="266" y="0"/>
                </a:moveTo>
                <a:lnTo>
                  <a:pt x="207" y="22"/>
                </a:lnTo>
                <a:lnTo>
                  <a:pt x="252" y="108"/>
                </a:lnTo>
                <a:lnTo>
                  <a:pt x="252" y="144"/>
                </a:lnTo>
                <a:lnTo>
                  <a:pt x="225" y="144"/>
                </a:lnTo>
                <a:lnTo>
                  <a:pt x="206" y="102"/>
                </a:lnTo>
                <a:lnTo>
                  <a:pt x="158" y="100"/>
                </a:lnTo>
                <a:lnTo>
                  <a:pt x="78" y="193"/>
                </a:lnTo>
                <a:lnTo>
                  <a:pt x="69" y="276"/>
                </a:lnTo>
                <a:lnTo>
                  <a:pt x="32" y="279"/>
                </a:lnTo>
                <a:lnTo>
                  <a:pt x="2" y="376"/>
                </a:lnTo>
                <a:lnTo>
                  <a:pt x="38" y="456"/>
                </a:lnTo>
                <a:lnTo>
                  <a:pt x="36" y="489"/>
                </a:lnTo>
                <a:lnTo>
                  <a:pt x="5" y="544"/>
                </a:lnTo>
                <a:lnTo>
                  <a:pt x="0" y="602"/>
                </a:lnTo>
                <a:lnTo>
                  <a:pt x="126" y="692"/>
                </a:lnTo>
                <a:lnTo>
                  <a:pt x="216" y="772"/>
                </a:lnTo>
                <a:lnTo>
                  <a:pt x="270" y="817"/>
                </a:lnTo>
                <a:lnTo>
                  <a:pt x="324" y="925"/>
                </a:lnTo>
                <a:lnTo>
                  <a:pt x="360" y="954"/>
                </a:lnTo>
                <a:lnTo>
                  <a:pt x="408" y="657"/>
                </a:lnTo>
                <a:lnTo>
                  <a:pt x="522" y="521"/>
                </a:lnTo>
                <a:lnTo>
                  <a:pt x="684" y="593"/>
                </a:lnTo>
                <a:lnTo>
                  <a:pt x="681" y="469"/>
                </a:lnTo>
                <a:lnTo>
                  <a:pt x="785" y="419"/>
                </a:lnTo>
                <a:lnTo>
                  <a:pt x="681" y="307"/>
                </a:lnTo>
                <a:lnTo>
                  <a:pt x="561" y="226"/>
                </a:lnTo>
                <a:lnTo>
                  <a:pt x="450" y="109"/>
                </a:lnTo>
                <a:lnTo>
                  <a:pt x="266"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grpSp>
        <p:nvGrpSpPr>
          <p:cNvPr id="50" name="Group 7"/>
          <p:cNvGrpSpPr>
            <a:grpSpLocks/>
          </p:cNvGrpSpPr>
          <p:nvPr/>
        </p:nvGrpSpPr>
        <p:grpSpPr bwMode="auto">
          <a:xfrm>
            <a:off x="8301513" y="3939559"/>
            <a:ext cx="393833" cy="274638"/>
            <a:chOff x="4999" y="2272"/>
            <a:chExt cx="229" cy="173"/>
          </a:xfrm>
        </p:grpSpPr>
        <p:sp>
          <p:nvSpPr>
            <p:cNvPr id="51" name="Freeform 8"/>
            <p:cNvSpPr>
              <a:spLocks/>
            </p:cNvSpPr>
            <p:nvPr/>
          </p:nvSpPr>
          <p:spPr bwMode="gray">
            <a:xfrm>
              <a:off x="5122" y="2303"/>
              <a:ext cx="10" cy="8"/>
            </a:xfrm>
            <a:custGeom>
              <a:avLst/>
              <a:gdLst>
                <a:gd name="T0" fmla="*/ 0 w 10"/>
                <a:gd name="T1" fmla="*/ 0 h 8"/>
                <a:gd name="T2" fmla="*/ 7 w 10"/>
                <a:gd name="T3" fmla="*/ 0 h 8"/>
                <a:gd name="T4" fmla="*/ 10 w 10"/>
                <a:gd name="T5" fmla="*/ 4 h 8"/>
                <a:gd name="T6" fmla="*/ 10 w 10"/>
                <a:gd name="T7" fmla="*/ 8 h 8"/>
                <a:gd name="T8" fmla="*/ 6 w 10"/>
                <a:gd name="T9" fmla="*/ 2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0"/>
                  </a:moveTo>
                  <a:lnTo>
                    <a:pt x="7" y="0"/>
                  </a:lnTo>
                  <a:lnTo>
                    <a:pt x="10" y="4"/>
                  </a:lnTo>
                  <a:lnTo>
                    <a:pt x="10" y="8"/>
                  </a:lnTo>
                  <a:lnTo>
                    <a:pt x="6" y="2"/>
                  </a:lnTo>
                  <a:lnTo>
                    <a:pt x="0"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52" name="Freeform 9"/>
            <p:cNvSpPr>
              <a:spLocks/>
            </p:cNvSpPr>
            <p:nvPr/>
          </p:nvSpPr>
          <p:spPr bwMode="gray">
            <a:xfrm>
              <a:off x="4999" y="2335"/>
              <a:ext cx="2" cy="2"/>
            </a:xfrm>
            <a:custGeom>
              <a:avLst/>
              <a:gdLst>
                <a:gd name="T0" fmla="*/ 0 w 2"/>
                <a:gd name="T1" fmla="*/ 0 h 2"/>
                <a:gd name="T2" fmla="*/ 2 w 2"/>
                <a:gd name="T3" fmla="*/ 2 h 2"/>
                <a:gd name="T4" fmla="*/ 0 w 2"/>
                <a:gd name="T5" fmla="*/ 2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2" y="2"/>
                  </a:lnTo>
                  <a:lnTo>
                    <a:pt x="0" y="2"/>
                  </a:lnTo>
                  <a:lnTo>
                    <a:pt x="0" y="0"/>
                  </a:lnTo>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53" name="Freeform 10"/>
            <p:cNvSpPr>
              <a:spLocks/>
            </p:cNvSpPr>
            <p:nvPr/>
          </p:nvSpPr>
          <p:spPr bwMode="gray">
            <a:xfrm>
              <a:off x="5227" y="2441"/>
              <a:ext cx="1" cy="3"/>
            </a:xfrm>
            <a:custGeom>
              <a:avLst/>
              <a:gdLst>
                <a:gd name="T0" fmla="*/ 0 w 1"/>
                <a:gd name="T1" fmla="*/ 0 h 3"/>
                <a:gd name="T2" fmla="*/ 1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1" y="3"/>
                  </a:lnTo>
                  <a:lnTo>
                    <a:pt x="0" y="0"/>
                  </a:lnTo>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54" name="Freeform 11"/>
            <p:cNvSpPr>
              <a:spLocks/>
            </p:cNvSpPr>
            <p:nvPr/>
          </p:nvSpPr>
          <p:spPr bwMode="gray">
            <a:xfrm>
              <a:off x="5206" y="2406"/>
              <a:ext cx="3" cy="8"/>
            </a:xfrm>
            <a:custGeom>
              <a:avLst/>
              <a:gdLst>
                <a:gd name="T0" fmla="*/ 0 w 3"/>
                <a:gd name="T1" fmla="*/ 0 h 8"/>
                <a:gd name="T2" fmla="*/ 3 w 3"/>
                <a:gd name="T3" fmla="*/ 8 h 8"/>
                <a:gd name="T4" fmla="*/ 1 w 3"/>
                <a:gd name="T5" fmla="*/ 7 h 8"/>
                <a:gd name="T6" fmla="*/ 0 w 3"/>
                <a:gd name="T7" fmla="*/ 0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0" y="0"/>
                  </a:moveTo>
                  <a:lnTo>
                    <a:pt x="3" y="8"/>
                  </a:lnTo>
                  <a:lnTo>
                    <a:pt x="1" y="7"/>
                  </a:lnTo>
                  <a:lnTo>
                    <a:pt x="0" y="0"/>
                  </a:lnTo>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55" name="Freeform 12"/>
            <p:cNvSpPr>
              <a:spLocks/>
            </p:cNvSpPr>
            <p:nvPr/>
          </p:nvSpPr>
          <p:spPr bwMode="gray">
            <a:xfrm>
              <a:off x="5159" y="2444"/>
              <a:ext cx="1" cy="1"/>
            </a:xfrm>
            <a:custGeom>
              <a:avLst/>
              <a:gdLst>
                <a:gd name="T0" fmla="*/ 0 w 1"/>
                <a:gd name="T1" fmla="*/ 0 h 1"/>
                <a:gd name="T2" fmla="*/ 1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1"/>
                  </a:lnTo>
                  <a:lnTo>
                    <a:pt x="0" y="0"/>
                  </a:lnTo>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56" name="Freeform 13"/>
            <p:cNvSpPr>
              <a:spLocks/>
            </p:cNvSpPr>
            <p:nvPr/>
          </p:nvSpPr>
          <p:spPr bwMode="gray">
            <a:xfrm>
              <a:off x="5066" y="2358"/>
              <a:ext cx="2" cy="1"/>
            </a:xfrm>
            <a:custGeom>
              <a:avLst/>
              <a:gdLst>
                <a:gd name="T0" fmla="*/ 2 w 2"/>
                <a:gd name="T1" fmla="*/ 0 h 1"/>
                <a:gd name="T2" fmla="*/ 0 w 2"/>
                <a:gd name="T3" fmla="*/ 1 h 1"/>
                <a:gd name="T4" fmla="*/ 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1"/>
                  </a:lnTo>
                  <a:lnTo>
                    <a:pt x="2" y="0"/>
                  </a:lnTo>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57" name="Freeform 14"/>
            <p:cNvSpPr>
              <a:spLocks/>
            </p:cNvSpPr>
            <p:nvPr/>
          </p:nvSpPr>
          <p:spPr bwMode="gray">
            <a:xfrm>
              <a:off x="5178" y="2309"/>
              <a:ext cx="4" cy="5"/>
            </a:xfrm>
            <a:custGeom>
              <a:avLst/>
              <a:gdLst>
                <a:gd name="T0" fmla="*/ 0 w 4"/>
                <a:gd name="T1" fmla="*/ 0 h 5"/>
                <a:gd name="T2" fmla="*/ 4 w 4"/>
                <a:gd name="T3" fmla="*/ 2 h 5"/>
                <a:gd name="T4" fmla="*/ 3 w 4"/>
                <a:gd name="T5" fmla="*/ 5 h 5"/>
                <a:gd name="T6" fmla="*/ 0 w 4"/>
                <a:gd name="T7" fmla="*/ 2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0"/>
                  </a:moveTo>
                  <a:lnTo>
                    <a:pt x="4" y="2"/>
                  </a:lnTo>
                  <a:lnTo>
                    <a:pt x="3" y="5"/>
                  </a:lnTo>
                  <a:lnTo>
                    <a:pt x="0" y="2"/>
                  </a:lnTo>
                  <a:lnTo>
                    <a:pt x="0" y="0"/>
                  </a:lnTo>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58" name="Freeform 15"/>
            <p:cNvSpPr>
              <a:spLocks/>
            </p:cNvSpPr>
            <p:nvPr/>
          </p:nvSpPr>
          <p:spPr bwMode="gray">
            <a:xfrm>
              <a:off x="5119" y="2272"/>
              <a:ext cx="5" cy="5"/>
            </a:xfrm>
            <a:custGeom>
              <a:avLst/>
              <a:gdLst>
                <a:gd name="T0" fmla="*/ 3 w 5"/>
                <a:gd name="T1" fmla="*/ 0 h 5"/>
                <a:gd name="T2" fmla="*/ 5 w 5"/>
                <a:gd name="T3" fmla="*/ 1 h 5"/>
                <a:gd name="T4" fmla="*/ 2 w 5"/>
                <a:gd name="T5" fmla="*/ 5 h 5"/>
                <a:gd name="T6" fmla="*/ 0 w 5"/>
                <a:gd name="T7" fmla="*/ 5 h 5"/>
                <a:gd name="T8" fmla="*/ 0 w 5"/>
                <a:gd name="T9" fmla="*/ 1 h 5"/>
                <a:gd name="T10" fmla="*/ 3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3" y="0"/>
                  </a:moveTo>
                  <a:lnTo>
                    <a:pt x="5" y="1"/>
                  </a:lnTo>
                  <a:lnTo>
                    <a:pt x="2" y="5"/>
                  </a:lnTo>
                  <a:lnTo>
                    <a:pt x="0" y="5"/>
                  </a:lnTo>
                  <a:lnTo>
                    <a:pt x="0" y="1"/>
                  </a:lnTo>
                  <a:lnTo>
                    <a:pt x="3"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grpSp>
      <p:sp>
        <p:nvSpPr>
          <p:cNvPr id="59" name="Freeform 16"/>
          <p:cNvSpPr>
            <a:spLocks noChangeAspect="1"/>
          </p:cNvSpPr>
          <p:nvPr/>
        </p:nvSpPr>
        <p:spPr bwMode="gray">
          <a:xfrm>
            <a:off x="4203240" y="2709245"/>
            <a:ext cx="103188" cy="146050"/>
          </a:xfrm>
          <a:custGeom>
            <a:avLst/>
            <a:gdLst>
              <a:gd name="T0" fmla="*/ 560 w 871"/>
              <a:gd name="T1" fmla="*/ 31 h 1327"/>
              <a:gd name="T2" fmla="*/ 329 w 871"/>
              <a:gd name="T3" fmla="*/ 229 h 1327"/>
              <a:gd name="T4" fmla="*/ 431 w 871"/>
              <a:gd name="T5" fmla="*/ 305 h 1327"/>
              <a:gd name="T6" fmla="*/ 364 w 871"/>
              <a:gd name="T7" fmla="*/ 390 h 1327"/>
              <a:gd name="T8" fmla="*/ 93 w 871"/>
              <a:gd name="T9" fmla="*/ 426 h 1327"/>
              <a:gd name="T10" fmla="*/ 49 w 871"/>
              <a:gd name="T11" fmla="*/ 489 h 1327"/>
              <a:gd name="T12" fmla="*/ 67 w 871"/>
              <a:gd name="T13" fmla="*/ 632 h 1327"/>
              <a:gd name="T14" fmla="*/ 289 w 871"/>
              <a:gd name="T15" fmla="*/ 758 h 1327"/>
              <a:gd name="T16" fmla="*/ 178 w 871"/>
              <a:gd name="T17" fmla="*/ 910 h 1327"/>
              <a:gd name="T18" fmla="*/ 240 w 871"/>
              <a:gd name="T19" fmla="*/ 950 h 1327"/>
              <a:gd name="T20" fmla="*/ 307 w 871"/>
              <a:gd name="T21" fmla="*/ 924 h 1327"/>
              <a:gd name="T22" fmla="*/ 156 w 871"/>
              <a:gd name="T23" fmla="*/ 982 h 1327"/>
              <a:gd name="T24" fmla="*/ 4 w 871"/>
              <a:gd name="T25" fmla="*/ 1098 h 1327"/>
              <a:gd name="T26" fmla="*/ 93 w 871"/>
              <a:gd name="T27" fmla="*/ 1139 h 1327"/>
              <a:gd name="T28" fmla="*/ 142 w 871"/>
              <a:gd name="T29" fmla="*/ 1210 h 1327"/>
              <a:gd name="T30" fmla="*/ 169 w 871"/>
              <a:gd name="T31" fmla="*/ 1251 h 1327"/>
              <a:gd name="T32" fmla="*/ 124 w 871"/>
              <a:gd name="T33" fmla="*/ 1305 h 1327"/>
              <a:gd name="T34" fmla="*/ 227 w 871"/>
              <a:gd name="T35" fmla="*/ 1318 h 1327"/>
              <a:gd name="T36" fmla="*/ 409 w 871"/>
              <a:gd name="T37" fmla="*/ 1246 h 1327"/>
              <a:gd name="T38" fmla="*/ 444 w 871"/>
              <a:gd name="T39" fmla="*/ 1228 h 1327"/>
              <a:gd name="T40" fmla="*/ 569 w 871"/>
              <a:gd name="T41" fmla="*/ 1125 h 1327"/>
              <a:gd name="T42" fmla="*/ 804 w 871"/>
              <a:gd name="T43" fmla="*/ 1040 h 1327"/>
              <a:gd name="T44" fmla="*/ 844 w 871"/>
              <a:gd name="T45" fmla="*/ 699 h 1327"/>
              <a:gd name="T46" fmla="*/ 818 w 871"/>
              <a:gd name="T47" fmla="*/ 516 h 1327"/>
              <a:gd name="T48" fmla="*/ 837 w 871"/>
              <a:gd name="T49" fmla="*/ 434 h 1327"/>
              <a:gd name="T50" fmla="*/ 773 w 871"/>
              <a:gd name="T51" fmla="*/ 408 h 1327"/>
              <a:gd name="T52" fmla="*/ 725 w 871"/>
              <a:gd name="T53" fmla="*/ 356 h 1327"/>
              <a:gd name="T54" fmla="*/ 665 w 871"/>
              <a:gd name="T55" fmla="*/ 364 h 1327"/>
              <a:gd name="T56" fmla="*/ 583 w 871"/>
              <a:gd name="T57" fmla="*/ 422 h 1327"/>
              <a:gd name="T58" fmla="*/ 465 w 871"/>
              <a:gd name="T59" fmla="*/ 304 h 1327"/>
              <a:gd name="T60" fmla="*/ 533 w 871"/>
              <a:gd name="T61" fmla="*/ 272 h 1327"/>
              <a:gd name="T62" fmla="*/ 515 w 871"/>
              <a:gd name="T63" fmla="*/ 234 h 1327"/>
              <a:gd name="T64" fmla="*/ 589 w 871"/>
              <a:gd name="T65" fmla="*/ 200 h 1327"/>
              <a:gd name="T66" fmla="*/ 653 w 871"/>
              <a:gd name="T67" fmla="*/ 99 h 1327"/>
              <a:gd name="T68" fmla="*/ 693 w 871"/>
              <a:gd name="T69" fmla="*/ 36 h 1327"/>
              <a:gd name="T70" fmla="*/ 618 w 871"/>
              <a:gd name="T71" fmla="*/ 0 h 1327"/>
              <a:gd name="T72" fmla="*/ 591 w 871"/>
              <a:gd name="T73" fmla="*/ 121 h 1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1"/>
              <a:gd name="T112" fmla="*/ 0 h 1327"/>
              <a:gd name="T113" fmla="*/ 871 w 871"/>
              <a:gd name="T114" fmla="*/ 1327 h 13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1" h="1327">
                <a:moveTo>
                  <a:pt x="578" y="126"/>
                </a:moveTo>
                <a:lnTo>
                  <a:pt x="560" y="31"/>
                </a:lnTo>
                <a:lnTo>
                  <a:pt x="444" y="72"/>
                </a:lnTo>
                <a:lnTo>
                  <a:pt x="329" y="229"/>
                </a:lnTo>
                <a:lnTo>
                  <a:pt x="444" y="251"/>
                </a:lnTo>
                <a:lnTo>
                  <a:pt x="431" y="305"/>
                </a:lnTo>
                <a:lnTo>
                  <a:pt x="364" y="350"/>
                </a:lnTo>
                <a:lnTo>
                  <a:pt x="364" y="390"/>
                </a:lnTo>
                <a:lnTo>
                  <a:pt x="129" y="363"/>
                </a:lnTo>
                <a:lnTo>
                  <a:pt x="93" y="426"/>
                </a:lnTo>
                <a:lnTo>
                  <a:pt x="111" y="489"/>
                </a:lnTo>
                <a:lnTo>
                  <a:pt x="49" y="489"/>
                </a:lnTo>
                <a:lnTo>
                  <a:pt x="164" y="547"/>
                </a:lnTo>
                <a:lnTo>
                  <a:pt x="67" y="632"/>
                </a:lnTo>
                <a:lnTo>
                  <a:pt x="102" y="708"/>
                </a:lnTo>
                <a:lnTo>
                  <a:pt x="289" y="758"/>
                </a:lnTo>
                <a:lnTo>
                  <a:pt x="200" y="820"/>
                </a:lnTo>
                <a:lnTo>
                  <a:pt x="178" y="910"/>
                </a:lnTo>
                <a:lnTo>
                  <a:pt x="116" y="964"/>
                </a:lnTo>
                <a:lnTo>
                  <a:pt x="240" y="950"/>
                </a:lnTo>
                <a:lnTo>
                  <a:pt x="302" y="888"/>
                </a:lnTo>
                <a:lnTo>
                  <a:pt x="307" y="924"/>
                </a:lnTo>
                <a:lnTo>
                  <a:pt x="338" y="946"/>
                </a:lnTo>
                <a:lnTo>
                  <a:pt x="156" y="982"/>
                </a:lnTo>
                <a:lnTo>
                  <a:pt x="102" y="1076"/>
                </a:lnTo>
                <a:lnTo>
                  <a:pt x="4" y="1098"/>
                </a:lnTo>
                <a:lnTo>
                  <a:pt x="0" y="1134"/>
                </a:lnTo>
                <a:lnTo>
                  <a:pt x="93" y="1139"/>
                </a:lnTo>
                <a:lnTo>
                  <a:pt x="13" y="1215"/>
                </a:lnTo>
                <a:lnTo>
                  <a:pt x="142" y="1210"/>
                </a:lnTo>
                <a:lnTo>
                  <a:pt x="58" y="1291"/>
                </a:lnTo>
                <a:lnTo>
                  <a:pt x="169" y="1251"/>
                </a:lnTo>
                <a:lnTo>
                  <a:pt x="169" y="1291"/>
                </a:lnTo>
                <a:lnTo>
                  <a:pt x="124" y="1305"/>
                </a:lnTo>
                <a:lnTo>
                  <a:pt x="129" y="1327"/>
                </a:lnTo>
                <a:lnTo>
                  <a:pt x="227" y="1318"/>
                </a:lnTo>
                <a:lnTo>
                  <a:pt x="382" y="1269"/>
                </a:lnTo>
                <a:lnTo>
                  <a:pt x="409" y="1246"/>
                </a:lnTo>
                <a:lnTo>
                  <a:pt x="409" y="1193"/>
                </a:lnTo>
                <a:lnTo>
                  <a:pt x="444" y="1228"/>
                </a:lnTo>
                <a:lnTo>
                  <a:pt x="542" y="1188"/>
                </a:lnTo>
                <a:lnTo>
                  <a:pt x="569" y="1125"/>
                </a:lnTo>
                <a:lnTo>
                  <a:pt x="809" y="1098"/>
                </a:lnTo>
                <a:lnTo>
                  <a:pt x="804" y="1040"/>
                </a:lnTo>
                <a:lnTo>
                  <a:pt x="871" y="847"/>
                </a:lnTo>
                <a:lnTo>
                  <a:pt x="844" y="699"/>
                </a:lnTo>
                <a:lnTo>
                  <a:pt x="871" y="641"/>
                </a:lnTo>
                <a:lnTo>
                  <a:pt x="818" y="516"/>
                </a:lnTo>
                <a:lnTo>
                  <a:pt x="858" y="471"/>
                </a:lnTo>
                <a:lnTo>
                  <a:pt x="837" y="434"/>
                </a:lnTo>
                <a:lnTo>
                  <a:pt x="775" y="444"/>
                </a:lnTo>
                <a:lnTo>
                  <a:pt x="773" y="408"/>
                </a:lnTo>
                <a:lnTo>
                  <a:pt x="749" y="402"/>
                </a:lnTo>
                <a:lnTo>
                  <a:pt x="725" y="356"/>
                </a:lnTo>
                <a:lnTo>
                  <a:pt x="695" y="322"/>
                </a:lnTo>
                <a:lnTo>
                  <a:pt x="665" y="364"/>
                </a:lnTo>
                <a:lnTo>
                  <a:pt x="645" y="424"/>
                </a:lnTo>
                <a:lnTo>
                  <a:pt x="583" y="422"/>
                </a:lnTo>
                <a:lnTo>
                  <a:pt x="525" y="382"/>
                </a:lnTo>
                <a:lnTo>
                  <a:pt x="465" y="304"/>
                </a:lnTo>
                <a:lnTo>
                  <a:pt x="497" y="278"/>
                </a:lnTo>
                <a:lnTo>
                  <a:pt x="533" y="272"/>
                </a:lnTo>
                <a:lnTo>
                  <a:pt x="551" y="254"/>
                </a:lnTo>
                <a:lnTo>
                  <a:pt x="515" y="234"/>
                </a:lnTo>
                <a:lnTo>
                  <a:pt x="527" y="210"/>
                </a:lnTo>
                <a:lnTo>
                  <a:pt x="589" y="200"/>
                </a:lnTo>
                <a:lnTo>
                  <a:pt x="621" y="104"/>
                </a:lnTo>
                <a:lnTo>
                  <a:pt x="653" y="99"/>
                </a:lnTo>
                <a:lnTo>
                  <a:pt x="653" y="85"/>
                </a:lnTo>
                <a:lnTo>
                  <a:pt x="693" y="36"/>
                </a:lnTo>
                <a:lnTo>
                  <a:pt x="653" y="0"/>
                </a:lnTo>
                <a:lnTo>
                  <a:pt x="618" y="0"/>
                </a:lnTo>
                <a:lnTo>
                  <a:pt x="591" y="45"/>
                </a:lnTo>
                <a:lnTo>
                  <a:pt x="591" y="121"/>
                </a:lnTo>
                <a:lnTo>
                  <a:pt x="578" y="12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grpSp>
        <p:nvGrpSpPr>
          <p:cNvPr id="60" name="Group 17"/>
          <p:cNvGrpSpPr>
            <a:grpSpLocks/>
          </p:cNvGrpSpPr>
          <p:nvPr/>
        </p:nvGrpSpPr>
        <p:grpSpPr bwMode="auto">
          <a:xfrm>
            <a:off x="1019899" y="1848821"/>
            <a:ext cx="2149744" cy="1314451"/>
            <a:chOff x="1087" y="1265"/>
            <a:chExt cx="1250" cy="828"/>
          </a:xfrm>
          <a:solidFill>
            <a:schemeClr val="bg1">
              <a:lumMod val="95000"/>
            </a:schemeClr>
          </a:solidFill>
        </p:grpSpPr>
        <p:sp>
          <p:nvSpPr>
            <p:cNvPr id="61" name="Freeform 18"/>
            <p:cNvSpPr>
              <a:spLocks/>
            </p:cNvSpPr>
            <p:nvPr/>
          </p:nvSpPr>
          <p:spPr bwMode="auto">
            <a:xfrm>
              <a:off x="1087" y="1265"/>
              <a:ext cx="1209" cy="828"/>
            </a:xfrm>
            <a:custGeom>
              <a:avLst/>
              <a:gdLst>
                <a:gd name="T0" fmla="*/ 860 w 1209"/>
                <a:gd name="T1" fmla="*/ 813 h 828"/>
                <a:gd name="T2" fmla="*/ 844 w 1209"/>
                <a:gd name="T3" fmla="*/ 775 h 828"/>
                <a:gd name="T4" fmla="*/ 856 w 1209"/>
                <a:gd name="T5" fmla="*/ 757 h 828"/>
                <a:gd name="T6" fmla="*/ 794 w 1209"/>
                <a:gd name="T7" fmla="*/ 708 h 828"/>
                <a:gd name="T8" fmla="*/ 702 w 1209"/>
                <a:gd name="T9" fmla="*/ 707 h 828"/>
                <a:gd name="T10" fmla="*/ 399 w 1209"/>
                <a:gd name="T11" fmla="*/ 687 h 828"/>
                <a:gd name="T12" fmla="*/ 246 w 1209"/>
                <a:gd name="T13" fmla="*/ 671 h 828"/>
                <a:gd name="T14" fmla="*/ 211 w 1209"/>
                <a:gd name="T15" fmla="*/ 649 h 828"/>
                <a:gd name="T16" fmla="*/ 189 w 1209"/>
                <a:gd name="T17" fmla="*/ 629 h 828"/>
                <a:gd name="T18" fmla="*/ 150 w 1209"/>
                <a:gd name="T19" fmla="*/ 563 h 828"/>
                <a:gd name="T20" fmla="*/ 140 w 1209"/>
                <a:gd name="T21" fmla="*/ 525 h 828"/>
                <a:gd name="T22" fmla="*/ 107 w 1209"/>
                <a:gd name="T23" fmla="*/ 491 h 828"/>
                <a:gd name="T24" fmla="*/ 77 w 1209"/>
                <a:gd name="T25" fmla="*/ 439 h 828"/>
                <a:gd name="T26" fmla="*/ 64 w 1209"/>
                <a:gd name="T27" fmla="*/ 464 h 828"/>
                <a:gd name="T28" fmla="*/ 0 w 1209"/>
                <a:gd name="T29" fmla="*/ 409 h 828"/>
                <a:gd name="T30" fmla="*/ 38 w 1209"/>
                <a:gd name="T31" fmla="*/ 109 h 828"/>
                <a:gd name="T32" fmla="*/ 135 w 1209"/>
                <a:gd name="T33" fmla="*/ 81 h 828"/>
                <a:gd name="T34" fmla="*/ 134 w 1209"/>
                <a:gd name="T35" fmla="*/ 106 h 828"/>
                <a:gd name="T36" fmla="*/ 217 w 1209"/>
                <a:gd name="T37" fmla="*/ 102 h 828"/>
                <a:gd name="T38" fmla="*/ 252 w 1209"/>
                <a:gd name="T39" fmla="*/ 99 h 828"/>
                <a:gd name="T40" fmla="*/ 364 w 1209"/>
                <a:gd name="T41" fmla="*/ 149 h 828"/>
                <a:gd name="T42" fmla="*/ 453 w 1209"/>
                <a:gd name="T43" fmla="*/ 171 h 828"/>
                <a:gd name="T44" fmla="*/ 470 w 1209"/>
                <a:gd name="T45" fmla="*/ 179 h 828"/>
                <a:gd name="T46" fmla="*/ 486 w 1209"/>
                <a:gd name="T47" fmla="*/ 146 h 828"/>
                <a:gd name="T48" fmla="*/ 514 w 1209"/>
                <a:gd name="T49" fmla="*/ 153 h 828"/>
                <a:gd name="T50" fmla="*/ 601 w 1209"/>
                <a:gd name="T51" fmla="*/ 155 h 828"/>
                <a:gd name="T52" fmla="*/ 610 w 1209"/>
                <a:gd name="T53" fmla="*/ 136 h 828"/>
                <a:gd name="T54" fmla="*/ 644 w 1209"/>
                <a:gd name="T55" fmla="*/ 179 h 828"/>
                <a:gd name="T56" fmla="*/ 657 w 1209"/>
                <a:gd name="T57" fmla="*/ 121 h 828"/>
                <a:gd name="T58" fmla="*/ 628 w 1209"/>
                <a:gd name="T59" fmla="*/ 62 h 828"/>
                <a:gd name="T60" fmla="*/ 669 w 1209"/>
                <a:gd name="T61" fmla="*/ 4 h 828"/>
                <a:gd name="T62" fmla="*/ 695 w 1209"/>
                <a:gd name="T63" fmla="*/ 100 h 828"/>
                <a:gd name="T64" fmla="*/ 740 w 1209"/>
                <a:gd name="T65" fmla="*/ 118 h 828"/>
                <a:gd name="T66" fmla="*/ 793 w 1209"/>
                <a:gd name="T67" fmla="*/ 120 h 828"/>
                <a:gd name="T68" fmla="*/ 844 w 1209"/>
                <a:gd name="T69" fmla="*/ 127 h 828"/>
                <a:gd name="T70" fmla="*/ 818 w 1209"/>
                <a:gd name="T71" fmla="*/ 216 h 828"/>
                <a:gd name="T72" fmla="*/ 751 w 1209"/>
                <a:gd name="T73" fmla="*/ 252 h 828"/>
                <a:gd name="T74" fmla="*/ 721 w 1209"/>
                <a:gd name="T75" fmla="*/ 300 h 828"/>
                <a:gd name="T76" fmla="*/ 710 w 1209"/>
                <a:gd name="T77" fmla="*/ 313 h 828"/>
                <a:gd name="T78" fmla="*/ 657 w 1209"/>
                <a:gd name="T79" fmla="*/ 378 h 828"/>
                <a:gd name="T80" fmla="*/ 687 w 1209"/>
                <a:gd name="T81" fmla="*/ 495 h 828"/>
                <a:gd name="T82" fmla="*/ 830 w 1209"/>
                <a:gd name="T83" fmla="*/ 546 h 828"/>
                <a:gd name="T84" fmla="*/ 874 w 1209"/>
                <a:gd name="T85" fmla="*/ 629 h 828"/>
                <a:gd name="T86" fmla="*/ 893 w 1209"/>
                <a:gd name="T87" fmla="*/ 544 h 828"/>
                <a:gd name="T88" fmla="*/ 900 w 1209"/>
                <a:gd name="T89" fmla="*/ 426 h 828"/>
                <a:gd name="T90" fmla="*/ 890 w 1209"/>
                <a:gd name="T91" fmla="*/ 365 h 828"/>
                <a:gd name="T92" fmla="*/ 973 w 1209"/>
                <a:gd name="T93" fmla="*/ 361 h 828"/>
                <a:gd name="T94" fmla="*/ 1009 w 1209"/>
                <a:gd name="T95" fmla="*/ 398 h 828"/>
                <a:gd name="T96" fmla="*/ 1027 w 1209"/>
                <a:gd name="T97" fmla="*/ 449 h 828"/>
                <a:gd name="T98" fmla="*/ 1064 w 1209"/>
                <a:gd name="T99" fmla="*/ 444 h 828"/>
                <a:gd name="T100" fmla="*/ 1090 w 1209"/>
                <a:gd name="T101" fmla="*/ 435 h 828"/>
                <a:gd name="T102" fmla="*/ 1102 w 1209"/>
                <a:gd name="T103" fmla="*/ 471 h 828"/>
                <a:gd name="T104" fmla="*/ 1118 w 1209"/>
                <a:gd name="T105" fmla="*/ 513 h 828"/>
                <a:gd name="T106" fmla="*/ 1159 w 1209"/>
                <a:gd name="T107" fmla="*/ 544 h 828"/>
                <a:gd name="T108" fmla="*/ 1132 w 1209"/>
                <a:gd name="T109" fmla="*/ 578 h 828"/>
                <a:gd name="T110" fmla="*/ 1199 w 1209"/>
                <a:gd name="T111" fmla="*/ 592 h 828"/>
                <a:gd name="T112" fmla="*/ 1147 w 1209"/>
                <a:gd name="T113" fmla="*/ 659 h 828"/>
                <a:gd name="T114" fmla="*/ 1003 w 1209"/>
                <a:gd name="T115" fmla="*/ 718 h 828"/>
                <a:gd name="T116" fmla="*/ 1079 w 1209"/>
                <a:gd name="T117" fmla="*/ 713 h 828"/>
                <a:gd name="T118" fmla="*/ 1130 w 1209"/>
                <a:gd name="T119" fmla="*/ 759 h 828"/>
                <a:gd name="T120" fmla="*/ 1064 w 1209"/>
                <a:gd name="T121" fmla="*/ 792 h 828"/>
                <a:gd name="T122" fmla="*/ 1083 w 1209"/>
                <a:gd name="T123" fmla="*/ 751 h 828"/>
                <a:gd name="T124" fmla="*/ 1015 w 1209"/>
                <a:gd name="T125" fmla="*/ 720 h 8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9"/>
                <a:gd name="T190" fmla="*/ 0 h 828"/>
                <a:gd name="T191" fmla="*/ 1209 w 1209"/>
                <a:gd name="T192" fmla="*/ 828 h 8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9" h="828">
                  <a:moveTo>
                    <a:pt x="938" y="770"/>
                  </a:moveTo>
                  <a:lnTo>
                    <a:pt x="934" y="770"/>
                  </a:lnTo>
                  <a:lnTo>
                    <a:pt x="925" y="776"/>
                  </a:lnTo>
                  <a:lnTo>
                    <a:pt x="920" y="782"/>
                  </a:lnTo>
                  <a:lnTo>
                    <a:pt x="907" y="787"/>
                  </a:lnTo>
                  <a:lnTo>
                    <a:pt x="907" y="786"/>
                  </a:lnTo>
                  <a:lnTo>
                    <a:pt x="903" y="786"/>
                  </a:lnTo>
                  <a:lnTo>
                    <a:pt x="906" y="791"/>
                  </a:lnTo>
                  <a:lnTo>
                    <a:pt x="898" y="789"/>
                  </a:lnTo>
                  <a:lnTo>
                    <a:pt x="890" y="789"/>
                  </a:lnTo>
                  <a:lnTo>
                    <a:pt x="875" y="793"/>
                  </a:lnTo>
                  <a:lnTo>
                    <a:pt x="866" y="803"/>
                  </a:lnTo>
                  <a:lnTo>
                    <a:pt x="872" y="804"/>
                  </a:lnTo>
                  <a:lnTo>
                    <a:pt x="875" y="804"/>
                  </a:lnTo>
                  <a:lnTo>
                    <a:pt x="877" y="804"/>
                  </a:lnTo>
                  <a:lnTo>
                    <a:pt x="880" y="812"/>
                  </a:lnTo>
                  <a:lnTo>
                    <a:pt x="874" y="810"/>
                  </a:lnTo>
                  <a:lnTo>
                    <a:pt x="868" y="810"/>
                  </a:lnTo>
                  <a:lnTo>
                    <a:pt x="860" y="813"/>
                  </a:lnTo>
                  <a:lnTo>
                    <a:pt x="856" y="816"/>
                  </a:lnTo>
                  <a:lnTo>
                    <a:pt x="848" y="814"/>
                  </a:lnTo>
                  <a:lnTo>
                    <a:pt x="842" y="817"/>
                  </a:lnTo>
                  <a:lnTo>
                    <a:pt x="838" y="822"/>
                  </a:lnTo>
                  <a:lnTo>
                    <a:pt x="835" y="822"/>
                  </a:lnTo>
                  <a:lnTo>
                    <a:pt x="829" y="828"/>
                  </a:lnTo>
                  <a:lnTo>
                    <a:pt x="819" y="827"/>
                  </a:lnTo>
                  <a:lnTo>
                    <a:pt x="820" y="825"/>
                  </a:lnTo>
                  <a:lnTo>
                    <a:pt x="822" y="820"/>
                  </a:lnTo>
                  <a:lnTo>
                    <a:pt x="825" y="822"/>
                  </a:lnTo>
                  <a:lnTo>
                    <a:pt x="828" y="821"/>
                  </a:lnTo>
                  <a:lnTo>
                    <a:pt x="829" y="819"/>
                  </a:lnTo>
                  <a:lnTo>
                    <a:pt x="828" y="815"/>
                  </a:lnTo>
                  <a:lnTo>
                    <a:pt x="830" y="807"/>
                  </a:lnTo>
                  <a:lnTo>
                    <a:pt x="832" y="807"/>
                  </a:lnTo>
                  <a:lnTo>
                    <a:pt x="838" y="801"/>
                  </a:lnTo>
                  <a:lnTo>
                    <a:pt x="839" y="797"/>
                  </a:lnTo>
                  <a:lnTo>
                    <a:pt x="838" y="786"/>
                  </a:lnTo>
                  <a:lnTo>
                    <a:pt x="844" y="775"/>
                  </a:lnTo>
                  <a:lnTo>
                    <a:pt x="843" y="769"/>
                  </a:lnTo>
                  <a:lnTo>
                    <a:pt x="840" y="764"/>
                  </a:lnTo>
                  <a:lnTo>
                    <a:pt x="844" y="765"/>
                  </a:lnTo>
                  <a:lnTo>
                    <a:pt x="847" y="772"/>
                  </a:lnTo>
                  <a:lnTo>
                    <a:pt x="849" y="770"/>
                  </a:lnTo>
                  <a:lnTo>
                    <a:pt x="849" y="774"/>
                  </a:lnTo>
                  <a:lnTo>
                    <a:pt x="850" y="774"/>
                  </a:lnTo>
                  <a:lnTo>
                    <a:pt x="850" y="777"/>
                  </a:lnTo>
                  <a:lnTo>
                    <a:pt x="853" y="775"/>
                  </a:lnTo>
                  <a:lnTo>
                    <a:pt x="855" y="777"/>
                  </a:lnTo>
                  <a:lnTo>
                    <a:pt x="863" y="779"/>
                  </a:lnTo>
                  <a:lnTo>
                    <a:pt x="863" y="777"/>
                  </a:lnTo>
                  <a:lnTo>
                    <a:pt x="863" y="772"/>
                  </a:lnTo>
                  <a:lnTo>
                    <a:pt x="868" y="773"/>
                  </a:lnTo>
                  <a:lnTo>
                    <a:pt x="868" y="772"/>
                  </a:lnTo>
                  <a:lnTo>
                    <a:pt x="863" y="767"/>
                  </a:lnTo>
                  <a:lnTo>
                    <a:pt x="863" y="762"/>
                  </a:lnTo>
                  <a:lnTo>
                    <a:pt x="860" y="761"/>
                  </a:lnTo>
                  <a:lnTo>
                    <a:pt x="856" y="757"/>
                  </a:lnTo>
                  <a:lnTo>
                    <a:pt x="854" y="752"/>
                  </a:lnTo>
                  <a:lnTo>
                    <a:pt x="852" y="751"/>
                  </a:lnTo>
                  <a:lnTo>
                    <a:pt x="842" y="750"/>
                  </a:lnTo>
                  <a:lnTo>
                    <a:pt x="841" y="748"/>
                  </a:lnTo>
                  <a:lnTo>
                    <a:pt x="824" y="745"/>
                  </a:lnTo>
                  <a:lnTo>
                    <a:pt x="820" y="746"/>
                  </a:lnTo>
                  <a:lnTo>
                    <a:pt x="810" y="742"/>
                  </a:lnTo>
                  <a:lnTo>
                    <a:pt x="805" y="743"/>
                  </a:lnTo>
                  <a:lnTo>
                    <a:pt x="802" y="737"/>
                  </a:lnTo>
                  <a:lnTo>
                    <a:pt x="802" y="739"/>
                  </a:lnTo>
                  <a:lnTo>
                    <a:pt x="799" y="739"/>
                  </a:lnTo>
                  <a:lnTo>
                    <a:pt x="800" y="735"/>
                  </a:lnTo>
                  <a:lnTo>
                    <a:pt x="799" y="734"/>
                  </a:lnTo>
                  <a:lnTo>
                    <a:pt x="800" y="731"/>
                  </a:lnTo>
                  <a:lnTo>
                    <a:pt x="797" y="729"/>
                  </a:lnTo>
                  <a:lnTo>
                    <a:pt x="796" y="726"/>
                  </a:lnTo>
                  <a:lnTo>
                    <a:pt x="797" y="722"/>
                  </a:lnTo>
                  <a:lnTo>
                    <a:pt x="793" y="715"/>
                  </a:lnTo>
                  <a:lnTo>
                    <a:pt x="794" y="708"/>
                  </a:lnTo>
                  <a:lnTo>
                    <a:pt x="782" y="709"/>
                  </a:lnTo>
                  <a:lnTo>
                    <a:pt x="779" y="707"/>
                  </a:lnTo>
                  <a:lnTo>
                    <a:pt x="773" y="693"/>
                  </a:lnTo>
                  <a:lnTo>
                    <a:pt x="763" y="691"/>
                  </a:lnTo>
                  <a:lnTo>
                    <a:pt x="763" y="702"/>
                  </a:lnTo>
                  <a:lnTo>
                    <a:pt x="759" y="690"/>
                  </a:lnTo>
                  <a:lnTo>
                    <a:pt x="750" y="687"/>
                  </a:lnTo>
                  <a:lnTo>
                    <a:pt x="748" y="688"/>
                  </a:lnTo>
                  <a:lnTo>
                    <a:pt x="748" y="694"/>
                  </a:lnTo>
                  <a:lnTo>
                    <a:pt x="744" y="698"/>
                  </a:lnTo>
                  <a:lnTo>
                    <a:pt x="743" y="697"/>
                  </a:lnTo>
                  <a:lnTo>
                    <a:pt x="744" y="690"/>
                  </a:lnTo>
                  <a:lnTo>
                    <a:pt x="740" y="700"/>
                  </a:lnTo>
                  <a:lnTo>
                    <a:pt x="738" y="701"/>
                  </a:lnTo>
                  <a:lnTo>
                    <a:pt x="738" y="696"/>
                  </a:lnTo>
                  <a:lnTo>
                    <a:pt x="732" y="706"/>
                  </a:lnTo>
                  <a:lnTo>
                    <a:pt x="726" y="709"/>
                  </a:lnTo>
                  <a:lnTo>
                    <a:pt x="710" y="705"/>
                  </a:lnTo>
                  <a:lnTo>
                    <a:pt x="702" y="707"/>
                  </a:lnTo>
                  <a:lnTo>
                    <a:pt x="683" y="695"/>
                  </a:lnTo>
                  <a:lnTo>
                    <a:pt x="671" y="696"/>
                  </a:lnTo>
                  <a:lnTo>
                    <a:pt x="664" y="693"/>
                  </a:lnTo>
                  <a:lnTo>
                    <a:pt x="658" y="693"/>
                  </a:lnTo>
                  <a:lnTo>
                    <a:pt x="652" y="679"/>
                  </a:lnTo>
                  <a:lnTo>
                    <a:pt x="649" y="678"/>
                  </a:lnTo>
                  <a:lnTo>
                    <a:pt x="649" y="687"/>
                  </a:lnTo>
                  <a:lnTo>
                    <a:pt x="619" y="687"/>
                  </a:lnTo>
                  <a:lnTo>
                    <a:pt x="601" y="687"/>
                  </a:lnTo>
                  <a:lnTo>
                    <a:pt x="580" y="687"/>
                  </a:lnTo>
                  <a:lnTo>
                    <a:pt x="561" y="687"/>
                  </a:lnTo>
                  <a:lnTo>
                    <a:pt x="542" y="687"/>
                  </a:lnTo>
                  <a:lnTo>
                    <a:pt x="523" y="687"/>
                  </a:lnTo>
                  <a:lnTo>
                    <a:pt x="507" y="687"/>
                  </a:lnTo>
                  <a:lnTo>
                    <a:pt x="482" y="687"/>
                  </a:lnTo>
                  <a:lnTo>
                    <a:pt x="459" y="687"/>
                  </a:lnTo>
                  <a:lnTo>
                    <a:pt x="438" y="687"/>
                  </a:lnTo>
                  <a:lnTo>
                    <a:pt x="421" y="687"/>
                  </a:lnTo>
                  <a:lnTo>
                    <a:pt x="399" y="687"/>
                  </a:lnTo>
                  <a:lnTo>
                    <a:pt x="381" y="687"/>
                  </a:lnTo>
                  <a:lnTo>
                    <a:pt x="367" y="687"/>
                  </a:lnTo>
                  <a:lnTo>
                    <a:pt x="353" y="687"/>
                  </a:lnTo>
                  <a:lnTo>
                    <a:pt x="339" y="687"/>
                  </a:lnTo>
                  <a:lnTo>
                    <a:pt x="323" y="687"/>
                  </a:lnTo>
                  <a:lnTo>
                    <a:pt x="303" y="687"/>
                  </a:lnTo>
                  <a:lnTo>
                    <a:pt x="285" y="687"/>
                  </a:lnTo>
                  <a:lnTo>
                    <a:pt x="275" y="687"/>
                  </a:lnTo>
                  <a:lnTo>
                    <a:pt x="259" y="687"/>
                  </a:lnTo>
                  <a:lnTo>
                    <a:pt x="255" y="685"/>
                  </a:lnTo>
                  <a:lnTo>
                    <a:pt x="255" y="684"/>
                  </a:lnTo>
                  <a:lnTo>
                    <a:pt x="261" y="683"/>
                  </a:lnTo>
                  <a:lnTo>
                    <a:pt x="261" y="681"/>
                  </a:lnTo>
                  <a:lnTo>
                    <a:pt x="254" y="681"/>
                  </a:lnTo>
                  <a:lnTo>
                    <a:pt x="254" y="671"/>
                  </a:lnTo>
                  <a:lnTo>
                    <a:pt x="252" y="671"/>
                  </a:lnTo>
                  <a:lnTo>
                    <a:pt x="248" y="677"/>
                  </a:lnTo>
                  <a:lnTo>
                    <a:pt x="246" y="676"/>
                  </a:lnTo>
                  <a:lnTo>
                    <a:pt x="246" y="671"/>
                  </a:lnTo>
                  <a:lnTo>
                    <a:pt x="245" y="671"/>
                  </a:lnTo>
                  <a:lnTo>
                    <a:pt x="242" y="664"/>
                  </a:lnTo>
                  <a:lnTo>
                    <a:pt x="242" y="668"/>
                  </a:lnTo>
                  <a:lnTo>
                    <a:pt x="240" y="665"/>
                  </a:lnTo>
                  <a:lnTo>
                    <a:pt x="239" y="669"/>
                  </a:lnTo>
                  <a:lnTo>
                    <a:pt x="235" y="669"/>
                  </a:lnTo>
                  <a:lnTo>
                    <a:pt x="231" y="664"/>
                  </a:lnTo>
                  <a:lnTo>
                    <a:pt x="230" y="663"/>
                  </a:lnTo>
                  <a:lnTo>
                    <a:pt x="233" y="660"/>
                  </a:lnTo>
                  <a:lnTo>
                    <a:pt x="232" y="655"/>
                  </a:lnTo>
                  <a:lnTo>
                    <a:pt x="228" y="656"/>
                  </a:lnTo>
                  <a:lnTo>
                    <a:pt x="227" y="653"/>
                  </a:lnTo>
                  <a:lnTo>
                    <a:pt x="223" y="654"/>
                  </a:lnTo>
                  <a:lnTo>
                    <a:pt x="218" y="653"/>
                  </a:lnTo>
                  <a:lnTo>
                    <a:pt x="216" y="654"/>
                  </a:lnTo>
                  <a:lnTo>
                    <a:pt x="208" y="653"/>
                  </a:lnTo>
                  <a:lnTo>
                    <a:pt x="207" y="652"/>
                  </a:lnTo>
                  <a:lnTo>
                    <a:pt x="214" y="649"/>
                  </a:lnTo>
                  <a:lnTo>
                    <a:pt x="211" y="649"/>
                  </a:lnTo>
                  <a:lnTo>
                    <a:pt x="211" y="647"/>
                  </a:lnTo>
                  <a:lnTo>
                    <a:pt x="207" y="645"/>
                  </a:lnTo>
                  <a:lnTo>
                    <a:pt x="210" y="644"/>
                  </a:lnTo>
                  <a:lnTo>
                    <a:pt x="209" y="643"/>
                  </a:lnTo>
                  <a:lnTo>
                    <a:pt x="205" y="642"/>
                  </a:lnTo>
                  <a:lnTo>
                    <a:pt x="204" y="644"/>
                  </a:lnTo>
                  <a:lnTo>
                    <a:pt x="198" y="643"/>
                  </a:lnTo>
                  <a:lnTo>
                    <a:pt x="199" y="645"/>
                  </a:lnTo>
                  <a:lnTo>
                    <a:pt x="197" y="645"/>
                  </a:lnTo>
                  <a:lnTo>
                    <a:pt x="189" y="640"/>
                  </a:lnTo>
                  <a:lnTo>
                    <a:pt x="189" y="637"/>
                  </a:lnTo>
                  <a:lnTo>
                    <a:pt x="193" y="636"/>
                  </a:lnTo>
                  <a:lnTo>
                    <a:pt x="189" y="634"/>
                  </a:lnTo>
                  <a:lnTo>
                    <a:pt x="189" y="633"/>
                  </a:lnTo>
                  <a:lnTo>
                    <a:pt x="195" y="632"/>
                  </a:lnTo>
                  <a:lnTo>
                    <a:pt x="192" y="630"/>
                  </a:lnTo>
                  <a:lnTo>
                    <a:pt x="194" y="628"/>
                  </a:lnTo>
                  <a:lnTo>
                    <a:pt x="192" y="625"/>
                  </a:lnTo>
                  <a:lnTo>
                    <a:pt x="189" y="629"/>
                  </a:lnTo>
                  <a:lnTo>
                    <a:pt x="188" y="629"/>
                  </a:lnTo>
                  <a:lnTo>
                    <a:pt x="188" y="620"/>
                  </a:lnTo>
                  <a:lnTo>
                    <a:pt x="186" y="619"/>
                  </a:lnTo>
                  <a:lnTo>
                    <a:pt x="187" y="615"/>
                  </a:lnTo>
                  <a:lnTo>
                    <a:pt x="185" y="610"/>
                  </a:lnTo>
                  <a:lnTo>
                    <a:pt x="181" y="612"/>
                  </a:lnTo>
                  <a:lnTo>
                    <a:pt x="181" y="607"/>
                  </a:lnTo>
                  <a:lnTo>
                    <a:pt x="174" y="608"/>
                  </a:lnTo>
                  <a:lnTo>
                    <a:pt x="173" y="603"/>
                  </a:lnTo>
                  <a:lnTo>
                    <a:pt x="168" y="597"/>
                  </a:lnTo>
                  <a:lnTo>
                    <a:pt x="170" y="592"/>
                  </a:lnTo>
                  <a:lnTo>
                    <a:pt x="170" y="586"/>
                  </a:lnTo>
                  <a:lnTo>
                    <a:pt x="166" y="587"/>
                  </a:lnTo>
                  <a:lnTo>
                    <a:pt x="155" y="574"/>
                  </a:lnTo>
                  <a:lnTo>
                    <a:pt x="155" y="571"/>
                  </a:lnTo>
                  <a:lnTo>
                    <a:pt x="157" y="570"/>
                  </a:lnTo>
                  <a:lnTo>
                    <a:pt x="157" y="568"/>
                  </a:lnTo>
                  <a:lnTo>
                    <a:pt x="153" y="567"/>
                  </a:lnTo>
                  <a:lnTo>
                    <a:pt x="150" y="563"/>
                  </a:lnTo>
                  <a:lnTo>
                    <a:pt x="150" y="559"/>
                  </a:lnTo>
                  <a:lnTo>
                    <a:pt x="152" y="557"/>
                  </a:lnTo>
                  <a:lnTo>
                    <a:pt x="155" y="557"/>
                  </a:lnTo>
                  <a:lnTo>
                    <a:pt x="155" y="554"/>
                  </a:lnTo>
                  <a:lnTo>
                    <a:pt x="156" y="550"/>
                  </a:lnTo>
                  <a:lnTo>
                    <a:pt x="155" y="547"/>
                  </a:lnTo>
                  <a:lnTo>
                    <a:pt x="156" y="544"/>
                  </a:lnTo>
                  <a:lnTo>
                    <a:pt x="155" y="547"/>
                  </a:lnTo>
                  <a:lnTo>
                    <a:pt x="153" y="547"/>
                  </a:lnTo>
                  <a:lnTo>
                    <a:pt x="149" y="552"/>
                  </a:lnTo>
                  <a:lnTo>
                    <a:pt x="146" y="553"/>
                  </a:lnTo>
                  <a:lnTo>
                    <a:pt x="145" y="552"/>
                  </a:lnTo>
                  <a:lnTo>
                    <a:pt x="143" y="554"/>
                  </a:lnTo>
                  <a:lnTo>
                    <a:pt x="143" y="548"/>
                  </a:lnTo>
                  <a:lnTo>
                    <a:pt x="148" y="546"/>
                  </a:lnTo>
                  <a:lnTo>
                    <a:pt x="147" y="540"/>
                  </a:lnTo>
                  <a:lnTo>
                    <a:pt x="144" y="540"/>
                  </a:lnTo>
                  <a:lnTo>
                    <a:pt x="143" y="531"/>
                  </a:lnTo>
                  <a:lnTo>
                    <a:pt x="140" y="525"/>
                  </a:lnTo>
                  <a:lnTo>
                    <a:pt x="140" y="520"/>
                  </a:lnTo>
                  <a:lnTo>
                    <a:pt x="135" y="525"/>
                  </a:lnTo>
                  <a:lnTo>
                    <a:pt x="131" y="526"/>
                  </a:lnTo>
                  <a:lnTo>
                    <a:pt x="130" y="532"/>
                  </a:lnTo>
                  <a:lnTo>
                    <a:pt x="127" y="536"/>
                  </a:lnTo>
                  <a:lnTo>
                    <a:pt x="126" y="535"/>
                  </a:lnTo>
                  <a:lnTo>
                    <a:pt x="124" y="531"/>
                  </a:lnTo>
                  <a:lnTo>
                    <a:pt x="127" y="528"/>
                  </a:lnTo>
                  <a:lnTo>
                    <a:pt x="128" y="520"/>
                  </a:lnTo>
                  <a:lnTo>
                    <a:pt x="134" y="518"/>
                  </a:lnTo>
                  <a:lnTo>
                    <a:pt x="125" y="514"/>
                  </a:lnTo>
                  <a:lnTo>
                    <a:pt x="124" y="506"/>
                  </a:lnTo>
                  <a:lnTo>
                    <a:pt x="116" y="501"/>
                  </a:lnTo>
                  <a:lnTo>
                    <a:pt x="113" y="497"/>
                  </a:lnTo>
                  <a:lnTo>
                    <a:pt x="117" y="500"/>
                  </a:lnTo>
                  <a:lnTo>
                    <a:pt x="116" y="495"/>
                  </a:lnTo>
                  <a:lnTo>
                    <a:pt x="113" y="496"/>
                  </a:lnTo>
                  <a:lnTo>
                    <a:pt x="107" y="493"/>
                  </a:lnTo>
                  <a:lnTo>
                    <a:pt x="107" y="491"/>
                  </a:lnTo>
                  <a:lnTo>
                    <a:pt x="112" y="489"/>
                  </a:lnTo>
                  <a:lnTo>
                    <a:pt x="108" y="488"/>
                  </a:lnTo>
                  <a:lnTo>
                    <a:pt x="107" y="484"/>
                  </a:lnTo>
                  <a:lnTo>
                    <a:pt x="105" y="483"/>
                  </a:lnTo>
                  <a:lnTo>
                    <a:pt x="105" y="480"/>
                  </a:lnTo>
                  <a:lnTo>
                    <a:pt x="113" y="486"/>
                  </a:lnTo>
                  <a:lnTo>
                    <a:pt x="106" y="476"/>
                  </a:lnTo>
                  <a:lnTo>
                    <a:pt x="104" y="474"/>
                  </a:lnTo>
                  <a:lnTo>
                    <a:pt x="103" y="477"/>
                  </a:lnTo>
                  <a:lnTo>
                    <a:pt x="102" y="472"/>
                  </a:lnTo>
                  <a:lnTo>
                    <a:pt x="103" y="471"/>
                  </a:lnTo>
                  <a:lnTo>
                    <a:pt x="105" y="466"/>
                  </a:lnTo>
                  <a:lnTo>
                    <a:pt x="100" y="471"/>
                  </a:lnTo>
                  <a:lnTo>
                    <a:pt x="97" y="465"/>
                  </a:lnTo>
                  <a:lnTo>
                    <a:pt x="88" y="461"/>
                  </a:lnTo>
                  <a:lnTo>
                    <a:pt x="78" y="434"/>
                  </a:lnTo>
                  <a:lnTo>
                    <a:pt x="77" y="436"/>
                  </a:lnTo>
                  <a:lnTo>
                    <a:pt x="78" y="441"/>
                  </a:lnTo>
                  <a:lnTo>
                    <a:pt x="77" y="439"/>
                  </a:lnTo>
                  <a:lnTo>
                    <a:pt x="83" y="460"/>
                  </a:lnTo>
                  <a:lnTo>
                    <a:pt x="82" y="465"/>
                  </a:lnTo>
                  <a:lnTo>
                    <a:pt x="79" y="466"/>
                  </a:lnTo>
                  <a:lnTo>
                    <a:pt x="77" y="459"/>
                  </a:lnTo>
                  <a:lnTo>
                    <a:pt x="77" y="461"/>
                  </a:lnTo>
                  <a:lnTo>
                    <a:pt x="72" y="461"/>
                  </a:lnTo>
                  <a:lnTo>
                    <a:pt x="73" y="456"/>
                  </a:lnTo>
                  <a:lnTo>
                    <a:pt x="69" y="447"/>
                  </a:lnTo>
                  <a:lnTo>
                    <a:pt x="66" y="451"/>
                  </a:lnTo>
                  <a:lnTo>
                    <a:pt x="62" y="446"/>
                  </a:lnTo>
                  <a:lnTo>
                    <a:pt x="61" y="448"/>
                  </a:lnTo>
                  <a:lnTo>
                    <a:pt x="57" y="444"/>
                  </a:lnTo>
                  <a:lnTo>
                    <a:pt x="58" y="446"/>
                  </a:lnTo>
                  <a:lnTo>
                    <a:pt x="56" y="448"/>
                  </a:lnTo>
                  <a:lnTo>
                    <a:pt x="61" y="449"/>
                  </a:lnTo>
                  <a:lnTo>
                    <a:pt x="69" y="458"/>
                  </a:lnTo>
                  <a:lnTo>
                    <a:pt x="69" y="462"/>
                  </a:lnTo>
                  <a:lnTo>
                    <a:pt x="63" y="461"/>
                  </a:lnTo>
                  <a:lnTo>
                    <a:pt x="64" y="464"/>
                  </a:lnTo>
                  <a:lnTo>
                    <a:pt x="61" y="465"/>
                  </a:lnTo>
                  <a:lnTo>
                    <a:pt x="47" y="456"/>
                  </a:lnTo>
                  <a:lnTo>
                    <a:pt x="49" y="453"/>
                  </a:lnTo>
                  <a:lnTo>
                    <a:pt x="46" y="454"/>
                  </a:lnTo>
                  <a:lnTo>
                    <a:pt x="39" y="445"/>
                  </a:lnTo>
                  <a:lnTo>
                    <a:pt x="40" y="436"/>
                  </a:lnTo>
                  <a:lnTo>
                    <a:pt x="41" y="435"/>
                  </a:lnTo>
                  <a:lnTo>
                    <a:pt x="45" y="430"/>
                  </a:lnTo>
                  <a:lnTo>
                    <a:pt x="41" y="427"/>
                  </a:lnTo>
                  <a:lnTo>
                    <a:pt x="44" y="430"/>
                  </a:lnTo>
                  <a:lnTo>
                    <a:pt x="40" y="433"/>
                  </a:lnTo>
                  <a:lnTo>
                    <a:pt x="27" y="417"/>
                  </a:lnTo>
                  <a:lnTo>
                    <a:pt x="25" y="416"/>
                  </a:lnTo>
                  <a:lnTo>
                    <a:pt x="26" y="409"/>
                  </a:lnTo>
                  <a:lnTo>
                    <a:pt x="18" y="409"/>
                  </a:lnTo>
                  <a:lnTo>
                    <a:pt x="15" y="413"/>
                  </a:lnTo>
                  <a:lnTo>
                    <a:pt x="9" y="409"/>
                  </a:lnTo>
                  <a:lnTo>
                    <a:pt x="5" y="412"/>
                  </a:lnTo>
                  <a:lnTo>
                    <a:pt x="0" y="409"/>
                  </a:lnTo>
                  <a:lnTo>
                    <a:pt x="0" y="392"/>
                  </a:lnTo>
                  <a:lnTo>
                    <a:pt x="0" y="375"/>
                  </a:lnTo>
                  <a:lnTo>
                    <a:pt x="0" y="357"/>
                  </a:lnTo>
                  <a:lnTo>
                    <a:pt x="0" y="339"/>
                  </a:lnTo>
                  <a:lnTo>
                    <a:pt x="0" y="321"/>
                  </a:lnTo>
                  <a:lnTo>
                    <a:pt x="0" y="302"/>
                  </a:lnTo>
                  <a:lnTo>
                    <a:pt x="0" y="283"/>
                  </a:lnTo>
                  <a:lnTo>
                    <a:pt x="0" y="264"/>
                  </a:lnTo>
                  <a:lnTo>
                    <a:pt x="0" y="244"/>
                  </a:lnTo>
                  <a:lnTo>
                    <a:pt x="0" y="224"/>
                  </a:lnTo>
                  <a:lnTo>
                    <a:pt x="0" y="203"/>
                  </a:lnTo>
                  <a:lnTo>
                    <a:pt x="0" y="181"/>
                  </a:lnTo>
                  <a:lnTo>
                    <a:pt x="0" y="159"/>
                  </a:lnTo>
                  <a:lnTo>
                    <a:pt x="0" y="137"/>
                  </a:lnTo>
                  <a:lnTo>
                    <a:pt x="0" y="114"/>
                  </a:lnTo>
                  <a:lnTo>
                    <a:pt x="0" y="90"/>
                  </a:lnTo>
                  <a:lnTo>
                    <a:pt x="24" y="96"/>
                  </a:lnTo>
                  <a:lnTo>
                    <a:pt x="34" y="109"/>
                  </a:lnTo>
                  <a:lnTo>
                    <a:pt x="38" y="109"/>
                  </a:lnTo>
                  <a:lnTo>
                    <a:pt x="50" y="121"/>
                  </a:lnTo>
                  <a:lnTo>
                    <a:pt x="66" y="122"/>
                  </a:lnTo>
                  <a:lnTo>
                    <a:pt x="64" y="124"/>
                  </a:lnTo>
                  <a:lnTo>
                    <a:pt x="71" y="124"/>
                  </a:lnTo>
                  <a:lnTo>
                    <a:pt x="80" y="132"/>
                  </a:lnTo>
                  <a:lnTo>
                    <a:pt x="83" y="132"/>
                  </a:lnTo>
                  <a:lnTo>
                    <a:pt x="78" y="123"/>
                  </a:lnTo>
                  <a:lnTo>
                    <a:pt x="88" y="124"/>
                  </a:lnTo>
                  <a:lnTo>
                    <a:pt x="97" y="136"/>
                  </a:lnTo>
                  <a:lnTo>
                    <a:pt x="98" y="134"/>
                  </a:lnTo>
                  <a:lnTo>
                    <a:pt x="97" y="129"/>
                  </a:lnTo>
                  <a:lnTo>
                    <a:pt x="90" y="116"/>
                  </a:lnTo>
                  <a:lnTo>
                    <a:pt x="101" y="106"/>
                  </a:lnTo>
                  <a:lnTo>
                    <a:pt x="112" y="102"/>
                  </a:lnTo>
                  <a:lnTo>
                    <a:pt x="114" y="100"/>
                  </a:lnTo>
                  <a:lnTo>
                    <a:pt x="114" y="95"/>
                  </a:lnTo>
                  <a:lnTo>
                    <a:pt x="120" y="89"/>
                  </a:lnTo>
                  <a:lnTo>
                    <a:pt x="125" y="91"/>
                  </a:lnTo>
                  <a:lnTo>
                    <a:pt x="135" y="81"/>
                  </a:lnTo>
                  <a:lnTo>
                    <a:pt x="140" y="82"/>
                  </a:lnTo>
                  <a:lnTo>
                    <a:pt x="143" y="75"/>
                  </a:lnTo>
                  <a:lnTo>
                    <a:pt x="148" y="72"/>
                  </a:lnTo>
                  <a:lnTo>
                    <a:pt x="155" y="76"/>
                  </a:lnTo>
                  <a:lnTo>
                    <a:pt x="161" y="69"/>
                  </a:lnTo>
                  <a:lnTo>
                    <a:pt x="163" y="76"/>
                  </a:lnTo>
                  <a:lnTo>
                    <a:pt x="161" y="80"/>
                  </a:lnTo>
                  <a:lnTo>
                    <a:pt x="142" y="97"/>
                  </a:lnTo>
                  <a:lnTo>
                    <a:pt x="129" y="99"/>
                  </a:lnTo>
                  <a:lnTo>
                    <a:pt x="119" y="113"/>
                  </a:lnTo>
                  <a:lnTo>
                    <a:pt x="117" y="110"/>
                  </a:lnTo>
                  <a:lnTo>
                    <a:pt x="114" y="115"/>
                  </a:lnTo>
                  <a:lnTo>
                    <a:pt x="114" y="117"/>
                  </a:lnTo>
                  <a:lnTo>
                    <a:pt x="116" y="116"/>
                  </a:lnTo>
                  <a:lnTo>
                    <a:pt x="125" y="112"/>
                  </a:lnTo>
                  <a:lnTo>
                    <a:pt x="130" y="106"/>
                  </a:lnTo>
                  <a:lnTo>
                    <a:pt x="130" y="103"/>
                  </a:lnTo>
                  <a:lnTo>
                    <a:pt x="134" y="102"/>
                  </a:lnTo>
                  <a:lnTo>
                    <a:pt x="134" y="106"/>
                  </a:lnTo>
                  <a:lnTo>
                    <a:pt x="135" y="102"/>
                  </a:lnTo>
                  <a:lnTo>
                    <a:pt x="136" y="105"/>
                  </a:lnTo>
                  <a:lnTo>
                    <a:pt x="141" y="100"/>
                  </a:lnTo>
                  <a:lnTo>
                    <a:pt x="142" y="101"/>
                  </a:lnTo>
                  <a:lnTo>
                    <a:pt x="141" y="111"/>
                  </a:lnTo>
                  <a:lnTo>
                    <a:pt x="151" y="92"/>
                  </a:lnTo>
                  <a:lnTo>
                    <a:pt x="171" y="80"/>
                  </a:lnTo>
                  <a:lnTo>
                    <a:pt x="171" y="85"/>
                  </a:lnTo>
                  <a:lnTo>
                    <a:pt x="168" y="91"/>
                  </a:lnTo>
                  <a:lnTo>
                    <a:pt x="179" y="81"/>
                  </a:lnTo>
                  <a:lnTo>
                    <a:pt x="180" y="74"/>
                  </a:lnTo>
                  <a:lnTo>
                    <a:pt x="189" y="69"/>
                  </a:lnTo>
                  <a:lnTo>
                    <a:pt x="183" y="66"/>
                  </a:lnTo>
                  <a:lnTo>
                    <a:pt x="181" y="62"/>
                  </a:lnTo>
                  <a:lnTo>
                    <a:pt x="183" y="56"/>
                  </a:lnTo>
                  <a:lnTo>
                    <a:pt x="194" y="66"/>
                  </a:lnTo>
                  <a:lnTo>
                    <a:pt x="204" y="94"/>
                  </a:lnTo>
                  <a:lnTo>
                    <a:pt x="215" y="105"/>
                  </a:lnTo>
                  <a:lnTo>
                    <a:pt x="217" y="102"/>
                  </a:lnTo>
                  <a:lnTo>
                    <a:pt x="224" y="98"/>
                  </a:lnTo>
                  <a:lnTo>
                    <a:pt x="220" y="94"/>
                  </a:lnTo>
                  <a:lnTo>
                    <a:pt x="225" y="91"/>
                  </a:lnTo>
                  <a:lnTo>
                    <a:pt x="224" y="88"/>
                  </a:lnTo>
                  <a:lnTo>
                    <a:pt x="225" y="82"/>
                  </a:lnTo>
                  <a:lnTo>
                    <a:pt x="224" y="79"/>
                  </a:lnTo>
                  <a:lnTo>
                    <a:pt x="229" y="77"/>
                  </a:lnTo>
                  <a:lnTo>
                    <a:pt x="231" y="80"/>
                  </a:lnTo>
                  <a:lnTo>
                    <a:pt x="234" y="78"/>
                  </a:lnTo>
                  <a:lnTo>
                    <a:pt x="231" y="74"/>
                  </a:lnTo>
                  <a:lnTo>
                    <a:pt x="235" y="74"/>
                  </a:lnTo>
                  <a:lnTo>
                    <a:pt x="235" y="77"/>
                  </a:lnTo>
                  <a:lnTo>
                    <a:pt x="234" y="90"/>
                  </a:lnTo>
                  <a:lnTo>
                    <a:pt x="240" y="91"/>
                  </a:lnTo>
                  <a:lnTo>
                    <a:pt x="234" y="101"/>
                  </a:lnTo>
                  <a:lnTo>
                    <a:pt x="234" y="105"/>
                  </a:lnTo>
                  <a:lnTo>
                    <a:pt x="243" y="105"/>
                  </a:lnTo>
                  <a:lnTo>
                    <a:pt x="249" y="103"/>
                  </a:lnTo>
                  <a:lnTo>
                    <a:pt x="252" y="99"/>
                  </a:lnTo>
                  <a:lnTo>
                    <a:pt x="254" y="87"/>
                  </a:lnTo>
                  <a:lnTo>
                    <a:pt x="272" y="87"/>
                  </a:lnTo>
                  <a:lnTo>
                    <a:pt x="286" y="95"/>
                  </a:lnTo>
                  <a:lnTo>
                    <a:pt x="291" y="101"/>
                  </a:lnTo>
                  <a:lnTo>
                    <a:pt x="316" y="110"/>
                  </a:lnTo>
                  <a:lnTo>
                    <a:pt x="331" y="121"/>
                  </a:lnTo>
                  <a:lnTo>
                    <a:pt x="351" y="123"/>
                  </a:lnTo>
                  <a:lnTo>
                    <a:pt x="354" y="126"/>
                  </a:lnTo>
                  <a:lnTo>
                    <a:pt x="355" y="124"/>
                  </a:lnTo>
                  <a:lnTo>
                    <a:pt x="350" y="120"/>
                  </a:lnTo>
                  <a:lnTo>
                    <a:pt x="365" y="121"/>
                  </a:lnTo>
                  <a:lnTo>
                    <a:pt x="368" y="126"/>
                  </a:lnTo>
                  <a:lnTo>
                    <a:pt x="370" y="125"/>
                  </a:lnTo>
                  <a:lnTo>
                    <a:pt x="380" y="136"/>
                  </a:lnTo>
                  <a:lnTo>
                    <a:pt x="380" y="142"/>
                  </a:lnTo>
                  <a:lnTo>
                    <a:pt x="382" y="139"/>
                  </a:lnTo>
                  <a:lnTo>
                    <a:pt x="382" y="146"/>
                  </a:lnTo>
                  <a:lnTo>
                    <a:pt x="368" y="146"/>
                  </a:lnTo>
                  <a:lnTo>
                    <a:pt x="364" y="149"/>
                  </a:lnTo>
                  <a:lnTo>
                    <a:pt x="364" y="156"/>
                  </a:lnTo>
                  <a:lnTo>
                    <a:pt x="360" y="159"/>
                  </a:lnTo>
                  <a:lnTo>
                    <a:pt x="367" y="163"/>
                  </a:lnTo>
                  <a:lnTo>
                    <a:pt x="372" y="166"/>
                  </a:lnTo>
                  <a:lnTo>
                    <a:pt x="413" y="167"/>
                  </a:lnTo>
                  <a:lnTo>
                    <a:pt x="413" y="165"/>
                  </a:lnTo>
                  <a:lnTo>
                    <a:pt x="419" y="166"/>
                  </a:lnTo>
                  <a:lnTo>
                    <a:pt x="420" y="162"/>
                  </a:lnTo>
                  <a:lnTo>
                    <a:pt x="424" y="161"/>
                  </a:lnTo>
                  <a:lnTo>
                    <a:pt x="423" y="166"/>
                  </a:lnTo>
                  <a:lnTo>
                    <a:pt x="425" y="166"/>
                  </a:lnTo>
                  <a:lnTo>
                    <a:pt x="438" y="155"/>
                  </a:lnTo>
                  <a:lnTo>
                    <a:pt x="440" y="159"/>
                  </a:lnTo>
                  <a:lnTo>
                    <a:pt x="439" y="161"/>
                  </a:lnTo>
                  <a:lnTo>
                    <a:pt x="442" y="160"/>
                  </a:lnTo>
                  <a:lnTo>
                    <a:pt x="443" y="164"/>
                  </a:lnTo>
                  <a:lnTo>
                    <a:pt x="442" y="166"/>
                  </a:lnTo>
                  <a:lnTo>
                    <a:pt x="454" y="166"/>
                  </a:lnTo>
                  <a:lnTo>
                    <a:pt x="453" y="171"/>
                  </a:lnTo>
                  <a:lnTo>
                    <a:pt x="455" y="173"/>
                  </a:lnTo>
                  <a:lnTo>
                    <a:pt x="454" y="176"/>
                  </a:lnTo>
                  <a:lnTo>
                    <a:pt x="455" y="178"/>
                  </a:lnTo>
                  <a:lnTo>
                    <a:pt x="457" y="170"/>
                  </a:lnTo>
                  <a:lnTo>
                    <a:pt x="459" y="173"/>
                  </a:lnTo>
                  <a:lnTo>
                    <a:pt x="458" y="178"/>
                  </a:lnTo>
                  <a:lnTo>
                    <a:pt x="462" y="177"/>
                  </a:lnTo>
                  <a:lnTo>
                    <a:pt x="464" y="182"/>
                  </a:lnTo>
                  <a:lnTo>
                    <a:pt x="466" y="182"/>
                  </a:lnTo>
                  <a:lnTo>
                    <a:pt x="469" y="189"/>
                  </a:lnTo>
                  <a:lnTo>
                    <a:pt x="461" y="191"/>
                  </a:lnTo>
                  <a:lnTo>
                    <a:pt x="465" y="198"/>
                  </a:lnTo>
                  <a:lnTo>
                    <a:pt x="470" y="202"/>
                  </a:lnTo>
                  <a:lnTo>
                    <a:pt x="470" y="197"/>
                  </a:lnTo>
                  <a:lnTo>
                    <a:pt x="478" y="196"/>
                  </a:lnTo>
                  <a:lnTo>
                    <a:pt x="475" y="192"/>
                  </a:lnTo>
                  <a:lnTo>
                    <a:pt x="478" y="189"/>
                  </a:lnTo>
                  <a:lnTo>
                    <a:pt x="475" y="189"/>
                  </a:lnTo>
                  <a:lnTo>
                    <a:pt x="470" y="179"/>
                  </a:lnTo>
                  <a:lnTo>
                    <a:pt x="471" y="173"/>
                  </a:lnTo>
                  <a:lnTo>
                    <a:pt x="470" y="170"/>
                  </a:lnTo>
                  <a:lnTo>
                    <a:pt x="466" y="166"/>
                  </a:lnTo>
                  <a:lnTo>
                    <a:pt x="471" y="159"/>
                  </a:lnTo>
                  <a:lnTo>
                    <a:pt x="470" y="158"/>
                  </a:lnTo>
                  <a:lnTo>
                    <a:pt x="471" y="155"/>
                  </a:lnTo>
                  <a:lnTo>
                    <a:pt x="489" y="148"/>
                  </a:lnTo>
                  <a:lnTo>
                    <a:pt x="489" y="144"/>
                  </a:lnTo>
                  <a:lnTo>
                    <a:pt x="491" y="146"/>
                  </a:lnTo>
                  <a:lnTo>
                    <a:pt x="494" y="140"/>
                  </a:lnTo>
                  <a:lnTo>
                    <a:pt x="493" y="138"/>
                  </a:lnTo>
                  <a:lnTo>
                    <a:pt x="497" y="136"/>
                  </a:lnTo>
                  <a:lnTo>
                    <a:pt x="495" y="136"/>
                  </a:lnTo>
                  <a:lnTo>
                    <a:pt x="497" y="131"/>
                  </a:lnTo>
                  <a:lnTo>
                    <a:pt x="486" y="134"/>
                  </a:lnTo>
                  <a:lnTo>
                    <a:pt x="488" y="137"/>
                  </a:lnTo>
                  <a:lnTo>
                    <a:pt x="484" y="138"/>
                  </a:lnTo>
                  <a:lnTo>
                    <a:pt x="486" y="142"/>
                  </a:lnTo>
                  <a:lnTo>
                    <a:pt x="486" y="146"/>
                  </a:lnTo>
                  <a:lnTo>
                    <a:pt x="484" y="142"/>
                  </a:lnTo>
                  <a:lnTo>
                    <a:pt x="478" y="146"/>
                  </a:lnTo>
                  <a:lnTo>
                    <a:pt x="473" y="143"/>
                  </a:lnTo>
                  <a:lnTo>
                    <a:pt x="468" y="145"/>
                  </a:lnTo>
                  <a:lnTo>
                    <a:pt x="471" y="149"/>
                  </a:lnTo>
                  <a:lnTo>
                    <a:pt x="467" y="151"/>
                  </a:lnTo>
                  <a:lnTo>
                    <a:pt x="460" y="150"/>
                  </a:lnTo>
                  <a:lnTo>
                    <a:pt x="458" y="148"/>
                  </a:lnTo>
                  <a:lnTo>
                    <a:pt x="456" y="147"/>
                  </a:lnTo>
                  <a:lnTo>
                    <a:pt x="455" y="143"/>
                  </a:lnTo>
                  <a:lnTo>
                    <a:pt x="463" y="132"/>
                  </a:lnTo>
                  <a:lnTo>
                    <a:pt x="470" y="131"/>
                  </a:lnTo>
                  <a:lnTo>
                    <a:pt x="492" y="119"/>
                  </a:lnTo>
                  <a:lnTo>
                    <a:pt x="502" y="128"/>
                  </a:lnTo>
                  <a:lnTo>
                    <a:pt x="500" y="130"/>
                  </a:lnTo>
                  <a:lnTo>
                    <a:pt x="504" y="138"/>
                  </a:lnTo>
                  <a:lnTo>
                    <a:pt x="501" y="139"/>
                  </a:lnTo>
                  <a:lnTo>
                    <a:pt x="514" y="148"/>
                  </a:lnTo>
                  <a:lnTo>
                    <a:pt x="514" y="153"/>
                  </a:lnTo>
                  <a:lnTo>
                    <a:pt x="524" y="155"/>
                  </a:lnTo>
                  <a:lnTo>
                    <a:pt x="526" y="156"/>
                  </a:lnTo>
                  <a:lnTo>
                    <a:pt x="526" y="154"/>
                  </a:lnTo>
                  <a:lnTo>
                    <a:pt x="529" y="153"/>
                  </a:lnTo>
                  <a:lnTo>
                    <a:pt x="529" y="150"/>
                  </a:lnTo>
                  <a:lnTo>
                    <a:pt x="534" y="152"/>
                  </a:lnTo>
                  <a:lnTo>
                    <a:pt x="534" y="156"/>
                  </a:lnTo>
                  <a:lnTo>
                    <a:pt x="542" y="166"/>
                  </a:lnTo>
                  <a:lnTo>
                    <a:pt x="547" y="169"/>
                  </a:lnTo>
                  <a:lnTo>
                    <a:pt x="552" y="166"/>
                  </a:lnTo>
                  <a:lnTo>
                    <a:pt x="558" y="168"/>
                  </a:lnTo>
                  <a:lnTo>
                    <a:pt x="563" y="166"/>
                  </a:lnTo>
                  <a:lnTo>
                    <a:pt x="569" y="167"/>
                  </a:lnTo>
                  <a:lnTo>
                    <a:pt x="575" y="162"/>
                  </a:lnTo>
                  <a:lnTo>
                    <a:pt x="587" y="163"/>
                  </a:lnTo>
                  <a:lnTo>
                    <a:pt x="594" y="167"/>
                  </a:lnTo>
                  <a:lnTo>
                    <a:pt x="603" y="166"/>
                  </a:lnTo>
                  <a:lnTo>
                    <a:pt x="599" y="156"/>
                  </a:lnTo>
                  <a:lnTo>
                    <a:pt x="601" y="155"/>
                  </a:lnTo>
                  <a:lnTo>
                    <a:pt x="607" y="166"/>
                  </a:lnTo>
                  <a:lnTo>
                    <a:pt x="618" y="171"/>
                  </a:lnTo>
                  <a:lnTo>
                    <a:pt x="621" y="168"/>
                  </a:lnTo>
                  <a:lnTo>
                    <a:pt x="620" y="159"/>
                  </a:lnTo>
                  <a:lnTo>
                    <a:pt x="617" y="161"/>
                  </a:lnTo>
                  <a:lnTo>
                    <a:pt x="616" y="158"/>
                  </a:lnTo>
                  <a:lnTo>
                    <a:pt x="610" y="158"/>
                  </a:lnTo>
                  <a:lnTo>
                    <a:pt x="609" y="161"/>
                  </a:lnTo>
                  <a:lnTo>
                    <a:pt x="610" y="164"/>
                  </a:lnTo>
                  <a:lnTo>
                    <a:pt x="608" y="163"/>
                  </a:lnTo>
                  <a:lnTo>
                    <a:pt x="602" y="153"/>
                  </a:lnTo>
                  <a:lnTo>
                    <a:pt x="605" y="154"/>
                  </a:lnTo>
                  <a:lnTo>
                    <a:pt x="605" y="150"/>
                  </a:lnTo>
                  <a:lnTo>
                    <a:pt x="599" y="142"/>
                  </a:lnTo>
                  <a:lnTo>
                    <a:pt x="602" y="145"/>
                  </a:lnTo>
                  <a:lnTo>
                    <a:pt x="604" y="142"/>
                  </a:lnTo>
                  <a:lnTo>
                    <a:pt x="613" y="143"/>
                  </a:lnTo>
                  <a:lnTo>
                    <a:pt x="608" y="137"/>
                  </a:lnTo>
                  <a:lnTo>
                    <a:pt x="610" y="136"/>
                  </a:lnTo>
                  <a:lnTo>
                    <a:pt x="617" y="142"/>
                  </a:lnTo>
                  <a:lnTo>
                    <a:pt x="616" y="138"/>
                  </a:lnTo>
                  <a:lnTo>
                    <a:pt x="619" y="139"/>
                  </a:lnTo>
                  <a:lnTo>
                    <a:pt x="625" y="144"/>
                  </a:lnTo>
                  <a:lnTo>
                    <a:pt x="623" y="146"/>
                  </a:lnTo>
                  <a:lnTo>
                    <a:pt x="629" y="145"/>
                  </a:lnTo>
                  <a:lnTo>
                    <a:pt x="627" y="155"/>
                  </a:lnTo>
                  <a:lnTo>
                    <a:pt x="627" y="156"/>
                  </a:lnTo>
                  <a:lnTo>
                    <a:pt x="631" y="157"/>
                  </a:lnTo>
                  <a:lnTo>
                    <a:pt x="631" y="151"/>
                  </a:lnTo>
                  <a:lnTo>
                    <a:pt x="637" y="148"/>
                  </a:lnTo>
                  <a:lnTo>
                    <a:pt x="636" y="158"/>
                  </a:lnTo>
                  <a:lnTo>
                    <a:pt x="635" y="166"/>
                  </a:lnTo>
                  <a:lnTo>
                    <a:pt x="636" y="170"/>
                  </a:lnTo>
                  <a:lnTo>
                    <a:pt x="632" y="173"/>
                  </a:lnTo>
                  <a:lnTo>
                    <a:pt x="633" y="177"/>
                  </a:lnTo>
                  <a:lnTo>
                    <a:pt x="636" y="177"/>
                  </a:lnTo>
                  <a:lnTo>
                    <a:pt x="636" y="184"/>
                  </a:lnTo>
                  <a:lnTo>
                    <a:pt x="644" y="179"/>
                  </a:lnTo>
                  <a:lnTo>
                    <a:pt x="643" y="183"/>
                  </a:lnTo>
                  <a:lnTo>
                    <a:pt x="646" y="186"/>
                  </a:lnTo>
                  <a:lnTo>
                    <a:pt x="647" y="182"/>
                  </a:lnTo>
                  <a:lnTo>
                    <a:pt x="647" y="173"/>
                  </a:lnTo>
                  <a:lnTo>
                    <a:pt x="642" y="167"/>
                  </a:lnTo>
                  <a:lnTo>
                    <a:pt x="644" y="158"/>
                  </a:lnTo>
                  <a:lnTo>
                    <a:pt x="643" y="154"/>
                  </a:lnTo>
                  <a:lnTo>
                    <a:pt x="655" y="155"/>
                  </a:lnTo>
                  <a:lnTo>
                    <a:pt x="661" y="148"/>
                  </a:lnTo>
                  <a:lnTo>
                    <a:pt x="663" y="142"/>
                  </a:lnTo>
                  <a:lnTo>
                    <a:pt x="672" y="134"/>
                  </a:lnTo>
                  <a:lnTo>
                    <a:pt x="669" y="133"/>
                  </a:lnTo>
                  <a:lnTo>
                    <a:pt x="668" y="120"/>
                  </a:lnTo>
                  <a:lnTo>
                    <a:pt x="665" y="119"/>
                  </a:lnTo>
                  <a:lnTo>
                    <a:pt x="664" y="125"/>
                  </a:lnTo>
                  <a:lnTo>
                    <a:pt x="666" y="122"/>
                  </a:lnTo>
                  <a:lnTo>
                    <a:pt x="663" y="128"/>
                  </a:lnTo>
                  <a:lnTo>
                    <a:pt x="655" y="129"/>
                  </a:lnTo>
                  <a:lnTo>
                    <a:pt x="657" y="121"/>
                  </a:lnTo>
                  <a:lnTo>
                    <a:pt x="660" y="121"/>
                  </a:lnTo>
                  <a:lnTo>
                    <a:pt x="661" y="116"/>
                  </a:lnTo>
                  <a:lnTo>
                    <a:pt x="660" y="113"/>
                  </a:lnTo>
                  <a:lnTo>
                    <a:pt x="662" y="105"/>
                  </a:lnTo>
                  <a:lnTo>
                    <a:pt x="668" y="102"/>
                  </a:lnTo>
                  <a:lnTo>
                    <a:pt x="666" y="110"/>
                  </a:lnTo>
                  <a:lnTo>
                    <a:pt x="669" y="108"/>
                  </a:lnTo>
                  <a:lnTo>
                    <a:pt x="671" y="104"/>
                  </a:lnTo>
                  <a:lnTo>
                    <a:pt x="669" y="99"/>
                  </a:lnTo>
                  <a:lnTo>
                    <a:pt x="660" y="101"/>
                  </a:lnTo>
                  <a:lnTo>
                    <a:pt x="654" y="93"/>
                  </a:lnTo>
                  <a:lnTo>
                    <a:pt x="654" y="97"/>
                  </a:lnTo>
                  <a:lnTo>
                    <a:pt x="647" y="92"/>
                  </a:lnTo>
                  <a:lnTo>
                    <a:pt x="647" y="89"/>
                  </a:lnTo>
                  <a:lnTo>
                    <a:pt x="636" y="87"/>
                  </a:lnTo>
                  <a:lnTo>
                    <a:pt x="635" y="85"/>
                  </a:lnTo>
                  <a:lnTo>
                    <a:pt x="636" y="83"/>
                  </a:lnTo>
                  <a:lnTo>
                    <a:pt x="629" y="76"/>
                  </a:lnTo>
                  <a:lnTo>
                    <a:pt x="628" y="62"/>
                  </a:lnTo>
                  <a:lnTo>
                    <a:pt x="634" y="55"/>
                  </a:lnTo>
                  <a:lnTo>
                    <a:pt x="635" y="56"/>
                  </a:lnTo>
                  <a:lnTo>
                    <a:pt x="636" y="51"/>
                  </a:lnTo>
                  <a:lnTo>
                    <a:pt x="635" y="53"/>
                  </a:lnTo>
                  <a:lnTo>
                    <a:pt x="631" y="44"/>
                  </a:lnTo>
                  <a:lnTo>
                    <a:pt x="633" y="34"/>
                  </a:lnTo>
                  <a:lnTo>
                    <a:pt x="633" y="25"/>
                  </a:lnTo>
                  <a:lnTo>
                    <a:pt x="637" y="20"/>
                  </a:lnTo>
                  <a:lnTo>
                    <a:pt x="643" y="26"/>
                  </a:lnTo>
                  <a:lnTo>
                    <a:pt x="644" y="16"/>
                  </a:lnTo>
                  <a:lnTo>
                    <a:pt x="640" y="11"/>
                  </a:lnTo>
                  <a:lnTo>
                    <a:pt x="646" y="0"/>
                  </a:lnTo>
                  <a:lnTo>
                    <a:pt x="657" y="0"/>
                  </a:lnTo>
                  <a:lnTo>
                    <a:pt x="657" y="2"/>
                  </a:lnTo>
                  <a:lnTo>
                    <a:pt x="659" y="2"/>
                  </a:lnTo>
                  <a:lnTo>
                    <a:pt x="660" y="7"/>
                  </a:lnTo>
                  <a:lnTo>
                    <a:pt x="663" y="2"/>
                  </a:lnTo>
                  <a:lnTo>
                    <a:pt x="665" y="5"/>
                  </a:lnTo>
                  <a:lnTo>
                    <a:pt x="669" y="4"/>
                  </a:lnTo>
                  <a:lnTo>
                    <a:pt x="668" y="10"/>
                  </a:lnTo>
                  <a:lnTo>
                    <a:pt x="669" y="13"/>
                  </a:lnTo>
                  <a:lnTo>
                    <a:pt x="679" y="23"/>
                  </a:lnTo>
                  <a:lnTo>
                    <a:pt x="680" y="32"/>
                  </a:lnTo>
                  <a:lnTo>
                    <a:pt x="680" y="45"/>
                  </a:lnTo>
                  <a:lnTo>
                    <a:pt x="683" y="46"/>
                  </a:lnTo>
                  <a:lnTo>
                    <a:pt x="684" y="51"/>
                  </a:lnTo>
                  <a:lnTo>
                    <a:pt x="689" y="53"/>
                  </a:lnTo>
                  <a:lnTo>
                    <a:pt x="693" y="67"/>
                  </a:lnTo>
                  <a:lnTo>
                    <a:pt x="695" y="65"/>
                  </a:lnTo>
                  <a:lnTo>
                    <a:pt x="700" y="74"/>
                  </a:lnTo>
                  <a:lnTo>
                    <a:pt x="688" y="72"/>
                  </a:lnTo>
                  <a:lnTo>
                    <a:pt x="687" y="76"/>
                  </a:lnTo>
                  <a:lnTo>
                    <a:pt x="694" y="80"/>
                  </a:lnTo>
                  <a:lnTo>
                    <a:pt x="685" y="86"/>
                  </a:lnTo>
                  <a:lnTo>
                    <a:pt x="684" y="89"/>
                  </a:lnTo>
                  <a:lnTo>
                    <a:pt x="684" y="92"/>
                  </a:lnTo>
                  <a:lnTo>
                    <a:pt x="689" y="92"/>
                  </a:lnTo>
                  <a:lnTo>
                    <a:pt x="695" y="100"/>
                  </a:lnTo>
                  <a:lnTo>
                    <a:pt x="703" y="94"/>
                  </a:lnTo>
                  <a:lnTo>
                    <a:pt x="702" y="99"/>
                  </a:lnTo>
                  <a:lnTo>
                    <a:pt x="709" y="101"/>
                  </a:lnTo>
                  <a:lnTo>
                    <a:pt x="710" y="99"/>
                  </a:lnTo>
                  <a:lnTo>
                    <a:pt x="710" y="102"/>
                  </a:lnTo>
                  <a:lnTo>
                    <a:pt x="708" y="107"/>
                  </a:lnTo>
                  <a:lnTo>
                    <a:pt x="702" y="105"/>
                  </a:lnTo>
                  <a:lnTo>
                    <a:pt x="711" y="115"/>
                  </a:lnTo>
                  <a:lnTo>
                    <a:pt x="716" y="127"/>
                  </a:lnTo>
                  <a:lnTo>
                    <a:pt x="713" y="138"/>
                  </a:lnTo>
                  <a:lnTo>
                    <a:pt x="717" y="146"/>
                  </a:lnTo>
                  <a:lnTo>
                    <a:pt x="720" y="144"/>
                  </a:lnTo>
                  <a:lnTo>
                    <a:pt x="722" y="138"/>
                  </a:lnTo>
                  <a:lnTo>
                    <a:pt x="723" y="131"/>
                  </a:lnTo>
                  <a:lnTo>
                    <a:pt x="724" y="131"/>
                  </a:lnTo>
                  <a:lnTo>
                    <a:pt x="724" y="118"/>
                  </a:lnTo>
                  <a:lnTo>
                    <a:pt x="729" y="109"/>
                  </a:lnTo>
                  <a:lnTo>
                    <a:pt x="736" y="108"/>
                  </a:lnTo>
                  <a:lnTo>
                    <a:pt x="740" y="118"/>
                  </a:lnTo>
                  <a:lnTo>
                    <a:pt x="748" y="124"/>
                  </a:lnTo>
                  <a:lnTo>
                    <a:pt x="752" y="146"/>
                  </a:lnTo>
                  <a:lnTo>
                    <a:pt x="748" y="148"/>
                  </a:lnTo>
                  <a:lnTo>
                    <a:pt x="747" y="142"/>
                  </a:lnTo>
                  <a:lnTo>
                    <a:pt x="744" y="148"/>
                  </a:lnTo>
                  <a:lnTo>
                    <a:pt x="745" y="153"/>
                  </a:lnTo>
                  <a:lnTo>
                    <a:pt x="744" y="159"/>
                  </a:lnTo>
                  <a:lnTo>
                    <a:pt x="759" y="186"/>
                  </a:lnTo>
                  <a:lnTo>
                    <a:pt x="763" y="185"/>
                  </a:lnTo>
                  <a:lnTo>
                    <a:pt x="764" y="180"/>
                  </a:lnTo>
                  <a:lnTo>
                    <a:pt x="770" y="180"/>
                  </a:lnTo>
                  <a:lnTo>
                    <a:pt x="771" y="167"/>
                  </a:lnTo>
                  <a:lnTo>
                    <a:pt x="777" y="159"/>
                  </a:lnTo>
                  <a:lnTo>
                    <a:pt x="781" y="145"/>
                  </a:lnTo>
                  <a:lnTo>
                    <a:pt x="782" y="133"/>
                  </a:lnTo>
                  <a:lnTo>
                    <a:pt x="787" y="128"/>
                  </a:lnTo>
                  <a:lnTo>
                    <a:pt x="797" y="128"/>
                  </a:lnTo>
                  <a:lnTo>
                    <a:pt x="791" y="125"/>
                  </a:lnTo>
                  <a:lnTo>
                    <a:pt x="793" y="120"/>
                  </a:lnTo>
                  <a:lnTo>
                    <a:pt x="797" y="120"/>
                  </a:lnTo>
                  <a:lnTo>
                    <a:pt x="797" y="118"/>
                  </a:lnTo>
                  <a:lnTo>
                    <a:pt x="790" y="114"/>
                  </a:lnTo>
                  <a:lnTo>
                    <a:pt x="786" y="108"/>
                  </a:lnTo>
                  <a:lnTo>
                    <a:pt x="787" y="104"/>
                  </a:lnTo>
                  <a:lnTo>
                    <a:pt x="785" y="93"/>
                  </a:lnTo>
                  <a:lnTo>
                    <a:pt x="786" y="87"/>
                  </a:lnTo>
                  <a:lnTo>
                    <a:pt x="799" y="86"/>
                  </a:lnTo>
                  <a:lnTo>
                    <a:pt x="813" y="93"/>
                  </a:lnTo>
                  <a:lnTo>
                    <a:pt x="826" y="91"/>
                  </a:lnTo>
                  <a:lnTo>
                    <a:pt x="828" y="100"/>
                  </a:lnTo>
                  <a:lnTo>
                    <a:pt x="825" y="101"/>
                  </a:lnTo>
                  <a:lnTo>
                    <a:pt x="830" y="105"/>
                  </a:lnTo>
                  <a:lnTo>
                    <a:pt x="832" y="109"/>
                  </a:lnTo>
                  <a:lnTo>
                    <a:pt x="831" y="110"/>
                  </a:lnTo>
                  <a:lnTo>
                    <a:pt x="839" y="110"/>
                  </a:lnTo>
                  <a:lnTo>
                    <a:pt x="844" y="115"/>
                  </a:lnTo>
                  <a:lnTo>
                    <a:pt x="836" y="125"/>
                  </a:lnTo>
                  <a:lnTo>
                    <a:pt x="844" y="127"/>
                  </a:lnTo>
                  <a:lnTo>
                    <a:pt x="846" y="133"/>
                  </a:lnTo>
                  <a:lnTo>
                    <a:pt x="837" y="143"/>
                  </a:lnTo>
                  <a:lnTo>
                    <a:pt x="834" y="137"/>
                  </a:lnTo>
                  <a:lnTo>
                    <a:pt x="828" y="138"/>
                  </a:lnTo>
                  <a:lnTo>
                    <a:pt x="828" y="140"/>
                  </a:lnTo>
                  <a:lnTo>
                    <a:pt x="831" y="146"/>
                  </a:lnTo>
                  <a:lnTo>
                    <a:pt x="830" y="148"/>
                  </a:lnTo>
                  <a:lnTo>
                    <a:pt x="832" y="148"/>
                  </a:lnTo>
                  <a:lnTo>
                    <a:pt x="831" y="152"/>
                  </a:lnTo>
                  <a:lnTo>
                    <a:pt x="836" y="150"/>
                  </a:lnTo>
                  <a:lnTo>
                    <a:pt x="834" y="162"/>
                  </a:lnTo>
                  <a:lnTo>
                    <a:pt x="845" y="177"/>
                  </a:lnTo>
                  <a:lnTo>
                    <a:pt x="844" y="181"/>
                  </a:lnTo>
                  <a:lnTo>
                    <a:pt x="845" y="187"/>
                  </a:lnTo>
                  <a:lnTo>
                    <a:pt x="843" y="191"/>
                  </a:lnTo>
                  <a:lnTo>
                    <a:pt x="838" y="194"/>
                  </a:lnTo>
                  <a:lnTo>
                    <a:pt x="826" y="209"/>
                  </a:lnTo>
                  <a:lnTo>
                    <a:pt x="822" y="211"/>
                  </a:lnTo>
                  <a:lnTo>
                    <a:pt x="818" y="216"/>
                  </a:lnTo>
                  <a:lnTo>
                    <a:pt x="807" y="205"/>
                  </a:lnTo>
                  <a:lnTo>
                    <a:pt x="805" y="207"/>
                  </a:lnTo>
                  <a:lnTo>
                    <a:pt x="805" y="210"/>
                  </a:lnTo>
                  <a:lnTo>
                    <a:pt x="808" y="214"/>
                  </a:lnTo>
                  <a:lnTo>
                    <a:pt x="810" y="224"/>
                  </a:lnTo>
                  <a:lnTo>
                    <a:pt x="801" y="216"/>
                  </a:lnTo>
                  <a:lnTo>
                    <a:pt x="800" y="216"/>
                  </a:lnTo>
                  <a:lnTo>
                    <a:pt x="800" y="223"/>
                  </a:lnTo>
                  <a:lnTo>
                    <a:pt x="791" y="220"/>
                  </a:lnTo>
                  <a:lnTo>
                    <a:pt x="788" y="210"/>
                  </a:lnTo>
                  <a:lnTo>
                    <a:pt x="781" y="213"/>
                  </a:lnTo>
                  <a:lnTo>
                    <a:pt x="772" y="210"/>
                  </a:lnTo>
                  <a:lnTo>
                    <a:pt x="768" y="214"/>
                  </a:lnTo>
                  <a:lnTo>
                    <a:pt x="770" y="217"/>
                  </a:lnTo>
                  <a:lnTo>
                    <a:pt x="778" y="220"/>
                  </a:lnTo>
                  <a:lnTo>
                    <a:pt x="778" y="223"/>
                  </a:lnTo>
                  <a:lnTo>
                    <a:pt x="778" y="227"/>
                  </a:lnTo>
                  <a:lnTo>
                    <a:pt x="763" y="251"/>
                  </a:lnTo>
                  <a:lnTo>
                    <a:pt x="751" y="252"/>
                  </a:lnTo>
                  <a:lnTo>
                    <a:pt x="740" y="240"/>
                  </a:lnTo>
                  <a:lnTo>
                    <a:pt x="729" y="234"/>
                  </a:lnTo>
                  <a:lnTo>
                    <a:pt x="721" y="233"/>
                  </a:lnTo>
                  <a:lnTo>
                    <a:pt x="720" y="236"/>
                  </a:lnTo>
                  <a:lnTo>
                    <a:pt x="724" y="239"/>
                  </a:lnTo>
                  <a:lnTo>
                    <a:pt x="736" y="252"/>
                  </a:lnTo>
                  <a:lnTo>
                    <a:pt x="766" y="257"/>
                  </a:lnTo>
                  <a:lnTo>
                    <a:pt x="764" y="265"/>
                  </a:lnTo>
                  <a:lnTo>
                    <a:pt x="756" y="278"/>
                  </a:lnTo>
                  <a:lnTo>
                    <a:pt x="753" y="280"/>
                  </a:lnTo>
                  <a:lnTo>
                    <a:pt x="753" y="284"/>
                  </a:lnTo>
                  <a:lnTo>
                    <a:pt x="749" y="291"/>
                  </a:lnTo>
                  <a:lnTo>
                    <a:pt x="741" y="297"/>
                  </a:lnTo>
                  <a:lnTo>
                    <a:pt x="736" y="295"/>
                  </a:lnTo>
                  <a:lnTo>
                    <a:pt x="735" y="297"/>
                  </a:lnTo>
                  <a:lnTo>
                    <a:pt x="724" y="292"/>
                  </a:lnTo>
                  <a:lnTo>
                    <a:pt x="724" y="299"/>
                  </a:lnTo>
                  <a:lnTo>
                    <a:pt x="721" y="297"/>
                  </a:lnTo>
                  <a:lnTo>
                    <a:pt x="721" y="300"/>
                  </a:lnTo>
                  <a:lnTo>
                    <a:pt x="723" y="303"/>
                  </a:lnTo>
                  <a:lnTo>
                    <a:pt x="721" y="307"/>
                  </a:lnTo>
                  <a:lnTo>
                    <a:pt x="713" y="313"/>
                  </a:lnTo>
                  <a:lnTo>
                    <a:pt x="701" y="305"/>
                  </a:lnTo>
                  <a:lnTo>
                    <a:pt x="701" y="302"/>
                  </a:lnTo>
                  <a:lnTo>
                    <a:pt x="691" y="305"/>
                  </a:lnTo>
                  <a:lnTo>
                    <a:pt x="673" y="296"/>
                  </a:lnTo>
                  <a:lnTo>
                    <a:pt x="671" y="299"/>
                  </a:lnTo>
                  <a:lnTo>
                    <a:pt x="674" y="302"/>
                  </a:lnTo>
                  <a:lnTo>
                    <a:pt x="676" y="301"/>
                  </a:lnTo>
                  <a:lnTo>
                    <a:pt x="675" y="298"/>
                  </a:lnTo>
                  <a:lnTo>
                    <a:pt x="685" y="303"/>
                  </a:lnTo>
                  <a:lnTo>
                    <a:pt x="685" y="306"/>
                  </a:lnTo>
                  <a:lnTo>
                    <a:pt x="687" y="304"/>
                  </a:lnTo>
                  <a:lnTo>
                    <a:pt x="693" y="305"/>
                  </a:lnTo>
                  <a:lnTo>
                    <a:pt x="690" y="310"/>
                  </a:lnTo>
                  <a:lnTo>
                    <a:pt x="697" y="306"/>
                  </a:lnTo>
                  <a:lnTo>
                    <a:pt x="707" y="314"/>
                  </a:lnTo>
                  <a:lnTo>
                    <a:pt x="710" y="313"/>
                  </a:lnTo>
                  <a:lnTo>
                    <a:pt x="712" y="320"/>
                  </a:lnTo>
                  <a:lnTo>
                    <a:pt x="713" y="328"/>
                  </a:lnTo>
                  <a:lnTo>
                    <a:pt x="712" y="332"/>
                  </a:lnTo>
                  <a:lnTo>
                    <a:pt x="702" y="335"/>
                  </a:lnTo>
                  <a:lnTo>
                    <a:pt x="688" y="334"/>
                  </a:lnTo>
                  <a:lnTo>
                    <a:pt x="687" y="336"/>
                  </a:lnTo>
                  <a:lnTo>
                    <a:pt x="689" y="340"/>
                  </a:lnTo>
                  <a:lnTo>
                    <a:pt x="694" y="342"/>
                  </a:lnTo>
                  <a:lnTo>
                    <a:pt x="685" y="342"/>
                  </a:lnTo>
                  <a:lnTo>
                    <a:pt x="684" y="350"/>
                  </a:lnTo>
                  <a:lnTo>
                    <a:pt x="685" y="358"/>
                  </a:lnTo>
                  <a:lnTo>
                    <a:pt x="681" y="352"/>
                  </a:lnTo>
                  <a:lnTo>
                    <a:pt x="679" y="354"/>
                  </a:lnTo>
                  <a:lnTo>
                    <a:pt x="676" y="362"/>
                  </a:lnTo>
                  <a:lnTo>
                    <a:pt x="672" y="362"/>
                  </a:lnTo>
                  <a:lnTo>
                    <a:pt x="674" y="365"/>
                  </a:lnTo>
                  <a:lnTo>
                    <a:pt x="672" y="370"/>
                  </a:lnTo>
                  <a:lnTo>
                    <a:pt x="665" y="376"/>
                  </a:lnTo>
                  <a:lnTo>
                    <a:pt x="657" y="378"/>
                  </a:lnTo>
                  <a:lnTo>
                    <a:pt x="663" y="384"/>
                  </a:lnTo>
                  <a:lnTo>
                    <a:pt x="661" y="392"/>
                  </a:lnTo>
                  <a:lnTo>
                    <a:pt x="658" y="393"/>
                  </a:lnTo>
                  <a:lnTo>
                    <a:pt x="658" y="402"/>
                  </a:lnTo>
                  <a:lnTo>
                    <a:pt x="655" y="404"/>
                  </a:lnTo>
                  <a:lnTo>
                    <a:pt x="655" y="417"/>
                  </a:lnTo>
                  <a:lnTo>
                    <a:pt x="654" y="439"/>
                  </a:lnTo>
                  <a:lnTo>
                    <a:pt x="652" y="444"/>
                  </a:lnTo>
                  <a:lnTo>
                    <a:pt x="654" y="445"/>
                  </a:lnTo>
                  <a:lnTo>
                    <a:pt x="658" y="452"/>
                  </a:lnTo>
                  <a:lnTo>
                    <a:pt x="660" y="451"/>
                  </a:lnTo>
                  <a:lnTo>
                    <a:pt x="661" y="458"/>
                  </a:lnTo>
                  <a:lnTo>
                    <a:pt x="663" y="451"/>
                  </a:lnTo>
                  <a:lnTo>
                    <a:pt x="677" y="453"/>
                  </a:lnTo>
                  <a:lnTo>
                    <a:pt x="678" y="461"/>
                  </a:lnTo>
                  <a:lnTo>
                    <a:pt x="683" y="472"/>
                  </a:lnTo>
                  <a:lnTo>
                    <a:pt x="684" y="482"/>
                  </a:lnTo>
                  <a:lnTo>
                    <a:pt x="687" y="487"/>
                  </a:lnTo>
                  <a:lnTo>
                    <a:pt x="687" y="495"/>
                  </a:lnTo>
                  <a:lnTo>
                    <a:pt x="683" y="502"/>
                  </a:lnTo>
                  <a:lnTo>
                    <a:pt x="688" y="498"/>
                  </a:lnTo>
                  <a:lnTo>
                    <a:pt x="689" y="500"/>
                  </a:lnTo>
                  <a:lnTo>
                    <a:pt x="705" y="492"/>
                  </a:lnTo>
                  <a:lnTo>
                    <a:pt x="711" y="493"/>
                  </a:lnTo>
                  <a:lnTo>
                    <a:pt x="717" y="498"/>
                  </a:lnTo>
                  <a:lnTo>
                    <a:pt x="728" y="504"/>
                  </a:lnTo>
                  <a:lnTo>
                    <a:pt x="734" y="505"/>
                  </a:lnTo>
                  <a:lnTo>
                    <a:pt x="748" y="513"/>
                  </a:lnTo>
                  <a:lnTo>
                    <a:pt x="755" y="525"/>
                  </a:lnTo>
                  <a:lnTo>
                    <a:pt x="756" y="525"/>
                  </a:lnTo>
                  <a:lnTo>
                    <a:pt x="766" y="527"/>
                  </a:lnTo>
                  <a:lnTo>
                    <a:pt x="779" y="532"/>
                  </a:lnTo>
                  <a:lnTo>
                    <a:pt x="788" y="540"/>
                  </a:lnTo>
                  <a:lnTo>
                    <a:pt x="783" y="553"/>
                  </a:lnTo>
                  <a:lnTo>
                    <a:pt x="789" y="542"/>
                  </a:lnTo>
                  <a:lnTo>
                    <a:pt x="819" y="542"/>
                  </a:lnTo>
                  <a:lnTo>
                    <a:pt x="828" y="547"/>
                  </a:lnTo>
                  <a:lnTo>
                    <a:pt x="830" y="546"/>
                  </a:lnTo>
                  <a:lnTo>
                    <a:pt x="831" y="552"/>
                  </a:lnTo>
                  <a:lnTo>
                    <a:pt x="830" y="571"/>
                  </a:lnTo>
                  <a:lnTo>
                    <a:pt x="832" y="576"/>
                  </a:lnTo>
                  <a:lnTo>
                    <a:pt x="832" y="591"/>
                  </a:lnTo>
                  <a:lnTo>
                    <a:pt x="831" y="593"/>
                  </a:lnTo>
                  <a:lnTo>
                    <a:pt x="831" y="598"/>
                  </a:lnTo>
                  <a:lnTo>
                    <a:pt x="843" y="614"/>
                  </a:lnTo>
                  <a:lnTo>
                    <a:pt x="833" y="619"/>
                  </a:lnTo>
                  <a:lnTo>
                    <a:pt x="844" y="617"/>
                  </a:lnTo>
                  <a:lnTo>
                    <a:pt x="854" y="626"/>
                  </a:lnTo>
                  <a:lnTo>
                    <a:pt x="856" y="633"/>
                  </a:lnTo>
                  <a:lnTo>
                    <a:pt x="849" y="642"/>
                  </a:lnTo>
                  <a:lnTo>
                    <a:pt x="858" y="636"/>
                  </a:lnTo>
                  <a:lnTo>
                    <a:pt x="867" y="642"/>
                  </a:lnTo>
                  <a:lnTo>
                    <a:pt x="868" y="641"/>
                  </a:lnTo>
                  <a:lnTo>
                    <a:pt x="867" y="634"/>
                  </a:lnTo>
                  <a:lnTo>
                    <a:pt x="870" y="632"/>
                  </a:lnTo>
                  <a:lnTo>
                    <a:pt x="870" y="629"/>
                  </a:lnTo>
                  <a:lnTo>
                    <a:pt x="874" y="629"/>
                  </a:lnTo>
                  <a:lnTo>
                    <a:pt x="877" y="632"/>
                  </a:lnTo>
                  <a:lnTo>
                    <a:pt x="878" y="637"/>
                  </a:lnTo>
                  <a:lnTo>
                    <a:pt x="879" y="637"/>
                  </a:lnTo>
                  <a:lnTo>
                    <a:pt x="881" y="636"/>
                  </a:lnTo>
                  <a:lnTo>
                    <a:pt x="882" y="631"/>
                  </a:lnTo>
                  <a:lnTo>
                    <a:pt x="877" y="624"/>
                  </a:lnTo>
                  <a:lnTo>
                    <a:pt x="881" y="624"/>
                  </a:lnTo>
                  <a:lnTo>
                    <a:pt x="886" y="615"/>
                  </a:lnTo>
                  <a:lnTo>
                    <a:pt x="891" y="616"/>
                  </a:lnTo>
                  <a:lnTo>
                    <a:pt x="893" y="614"/>
                  </a:lnTo>
                  <a:lnTo>
                    <a:pt x="887" y="614"/>
                  </a:lnTo>
                  <a:lnTo>
                    <a:pt x="882" y="609"/>
                  </a:lnTo>
                  <a:lnTo>
                    <a:pt x="881" y="604"/>
                  </a:lnTo>
                  <a:lnTo>
                    <a:pt x="881" y="601"/>
                  </a:lnTo>
                  <a:lnTo>
                    <a:pt x="878" y="575"/>
                  </a:lnTo>
                  <a:lnTo>
                    <a:pt x="872" y="563"/>
                  </a:lnTo>
                  <a:lnTo>
                    <a:pt x="868" y="560"/>
                  </a:lnTo>
                  <a:lnTo>
                    <a:pt x="893" y="544"/>
                  </a:lnTo>
                  <a:lnTo>
                    <a:pt x="897" y="539"/>
                  </a:lnTo>
                  <a:lnTo>
                    <a:pt x="908" y="520"/>
                  </a:lnTo>
                  <a:lnTo>
                    <a:pt x="914" y="521"/>
                  </a:lnTo>
                  <a:lnTo>
                    <a:pt x="917" y="518"/>
                  </a:lnTo>
                  <a:lnTo>
                    <a:pt x="916" y="518"/>
                  </a:lnTo>
                  <a:lnTo>
                    <a:pt x="914" y="510"/>
                  </a:lnTo>
                  <a:lnTo>
                    <a:pt x="909" y="517"/>
                  </a:lnTo>
                  <a:lnTo>
                    <a:pt x="908" y="499"/>
                  </a:lnTo>
                  <a:lnTo>
                    <a:pt x="899" y="465"/>
                  </a:lnTo>
                  <a:lnTo>
                    <a:pt x="891" y="462"/>
                  </a:lnTo>
                  <a:lnTo>
                    <a:pt x="881" y="451"/>
                  </a:lnTo>
                  <a:lnTo>
                    <a:pt x="881" y="449"/>
                  </a:lnTo>
                  <a:lnTo>
                    <a:pt x="881" y="443"/>
                  </a:lnTo>
                  <a:lnTo>
                    <a:pt x="896" y="438"/>
                  </a:lnTo>
                  <a:lnTo>
                    <a:pt x="894" y="431"/>
                  </a:lnTo>
                  <a:lnTo>
                    <a:pt x="896" y="428"/>
                  </a:lnTo>
                  <a:lnTo>
                    <a:pt x="900" y="430"/>
                  </a:lnTo>
                  <a:lnTo>
                    <a:pt x="905" y="428"/>
                  </a:lnTo>
                  <a:lnTo>
                    <a:pt x="900" y="426"/>
                  </a:lnTo>
                  <a:lnTo>
                    <a:pt x="900" y="421"/>
                  </a:lnTo>
                  <a:lnTo>
                    <a:pt x="903" y="418"/>
                  </a:lnTo>
                  <a:lnTo>
                    <a:pt x="896" y="418"/>
                  </a:lnTo>
                  <a:lnTo>
                    <a:pt x="896" y="416"/>
                  </a:lnTo>
                  <a:lnTo>
                    <a:pt x="899" y="415"/>
                  </a:lnTo>
                  <a:lnTo>
                    <a:pt x="899" y="413"/>
                  </a:lnTo>
                  <a:lnTo>
                    <a:pt x="894" y="406"/>
                  </a:lnTo>
                  <a:lnTo>
                    <a:pt x="896" y="401"/>
                  </a:lnTo>
                  <a:lnTo>
                    <a:pt x="894" y="398"/>
                  </a:lnTo>
                  <a:lnTo>
                    <a:pt x="899" y="397"/>
                  </a:lnTo>
                  <a:lnTo>
                    <a:pt x="891" y="396"/>
                  </a:lnTo>
                  <a:lnTo>
                    <a:pt x="890" y="394"/>
                  </a:lnTo>
                  <a:lnTo>
                    <a:pt x="890" y="391"/>
                  </a:lnTo>
                  <a:lnTo>
                    <a:pt x="895" y="381"/>
                  </a:lnTo>
                  <a:lnTo>
                    <a:pt x="894" y="377"/>
                  </a:lnTo>
                  <a:lnTo>
                    <a:pt x="899" y="371"/>
                  </a:lnTo>
                  <a:lnTo>
                    <a:pt x="900" y="367"/>
                  </a:lnTo>
                  <a:lnTo>
                    <a:pt x="896" y="370"/>
                  </a:lnTo>
                  <a:lnTo>
                    <a:pt x="890" y="365"/>
                  </a:lnTo>
                  <a:lnTo>
                    <a:pt x="888" y="360"/>
                  </a:lnTo>
                  <a:lnTo>
                    <a:pt x="888" y="353"/>
                  </a:lnTo>
                  <a:lnTo>
                    <a:pt x="898" y="342"/>
                  </a:lnTo>
                  <a:lnTo>
                    <a:pt x="899" y="343"/>
                  </a:lnTo>
                  <a:lnTo>
                    <a:pt x="915" y="345"/>
                  </a:lnTo>
                  <a:lnTo>
                    <a:pt x="926" y="350"/>
                  </a:lnTo>
                  <a:lnTo>
                    <a:pt x="925" y="352"/>
                  </a:lnTo>
                  <a:lnTo>
                    <a:pt x="932" y="350"/>
                  </a:lnTo>
                  <a:lnTo>
                    <a:pt x="934" y="352"/>
                  </a:lnTo>
                  <a:lnTo>
                    <a:pt x="932" y="354"/>
                  </a:lnTo>
                  <a:lnTo>
                    <a:pt x="938" y="354"/>
                  </a:lnTo>
                  <a:lnTo>
                    <a:pt x="939" y="351"/>
                  </a:lnTo>
                  <a:lnTo>
                    <a:pt x="950" y="344"/>
                  </a:lnTo>
                  <a:lnTo>
                    <a:pt x="967" y="354"/>
                  </a:lnTo>
                  <a:lnTo>
                    <a:pt x="968" y="358"/>
                  </a:lnTo>
                  <a:lnTo>
                    <a:pt x="965" y="365"/>
                  </a:lnTo>
                  <a:lnTo>
                    <a:pt x="968" y="364"/>
                  </a:lnTo>
                  <a:lnTo>
                    <a:pt x="969" y="361"/>
                  </a:lnTo>
                  <a:lnTo>
                    <a:pt x="973" y="361"/>
                  </a:lnTo>
                  <a:lnTo>
                    <a:pt x="973" y="365"/>
                  </a:lnTo>
                  <a:lnTo>
                    <a:pt x="975" y="369"/>
                  </a:lnTo>
                  <a:lnTo>
                    <a:pt x="973" y="370"/>
                  </a:lnTo>
                  <a:lnTo>
                    <a:pt x="974" y="373"/>
                  </a:lnTo>
                  <a:lnTo>
                    <a:pt x="979" y="370"/>
                  </a:lnTo>
                  <a:lnTo>
                    <a:pt x="982" y="371"/>
                  </a:lnTo>
                  <a:lnTo>
                    <a:pt x="979" y="375"/>
                  </a:lnTo>
                  <a:lnTo>
                    <a:pt x="979" y="379"/>
                  </a:lnTo>
                  <a:lnTo>
                    <a:pt x="983" y="382"/>
                  </a:lnTo>
                  <a:lnTo>
                    <a:pt x="982" y="384"/>
                  </a:lnTo>
                  <a:lnTo>
                    <a:pt x="990" y="384"/>
                  </a:lnTo>
                  <a:lnTo>
                    <a:pt x="992" y="389"/>
                  </a:lnTo>
                  <a:lnTo>
                    <a:pt x="1001" y="387"/>
                  </a:lnTo>
                  <a:lnTo>
                    <a:pt x="1004" y="392"/>
                  </a:lnTo>
                  <a:lnTo>
                    <a:pt x="1009" y="390"/>
                  </a:lnTo>
                  <a:lnTo>
                    <a:pt x="1008" y="388"/>
                  </a:lnTo>
                  <a:lnTo>
                    <a:pt x="1010" y="387"/>
                  </a:lnTo>
                  <a:lnTo>
                    <a:pt x="1013" y="393"/>
                  </a:lnTo>
                  <a:lnTo>
                    <a:pt x="1009" y="398"/>
                  </a:lnTo>
                  <a:lnTo>
                    <a:pt x="1009" y="406"/>
                  </a:lnTo>
                  <a:lnTo>
                    <a:pt x="1013" y="415"/>
                  </a:lnTo>
                  <a:lnTo>
                    <a:pt x="1008" y="417"/>
                  </a:lnTo>
                  <a:lnTo>
                    <a:pt x="1006" y="419"/>
                  </a:lnTo>
                  <a:lnTo>
                    <a:pt x="1013" y="423"/>
                  </a:lnTo>
                  <a:lnTo>
                    <a:pt x="1013" y="428"/>
                  </a:lnTo>
                  <a:lnTo>
                    <a:pt x="1010" y="436"/>
                  </a:lnTo>
                  <a:lnTo>
                    <a:pt x="1016" y="436"/>
                  </a:lnTo>
                  <a:lnTo>
                    <a:pt x="1012" y="440"/>
                  </a:lnTo>
                  <a:lnTo>
                    <a:pt x="1016" y="442"/>
                  </a:lnTo>
                  <a:lnTo>
                    <a:pt x="1016" y="445"/>
                  </a:lnTo>
                  <a:lnTo>
                    <a:pt x="1010" y="449"/>
                  </a:lnTo>
                  <a:lnTo>
                    <a:pt x="1007" y="445"/>
                  </a:lnTo>
                  <a:lnTo>
                    <a:pt x="1005" y="446"/>
                  </a:lnTo>
                  <a:lnTo>
                    <a:pt x="1006" y="451"/>
                  </a:lnTo>
                  <a:lnTo>
                    <a:pt x="1001" y="452"/>
                  </a:lnTo>
                  <a:lnTo>
                    <a:pt x="1008" y="455"/>
                  </a:lnTo>
                  <a:lnTo>
                    <a:pt x="1014" y="449"/>
                  </a:lnTo>
                  <a:lnTo>
                    <a:pt x="1027" y="449"/>
                  </a:lnTo>
                  <a:lnTo>
                    <a:pt x="1030" y="460"/>
                  </a:lnTo>
                  <a:lnTo>
                    <a:pt x="1029" y="468"/>
                  </a:lnTo>
                  <a:lnTo>
                    <a:pt x="1029" y="469"/>
                  </a:lnTo>
                  <a:lnTo>
                    <a:pt x="1034" y="455"/>
                  </a:lnTo>
                  <a:lnTo>
                    <a:pt x="1034" y="463"/>
                  </a:lnTo>
                  <a:lnTo>
                    <a:pt x="1036" y="460"/>
                  </a:lnTo>
                  <a:lnTo>
                    <a:pt x="1038" y="469"/>
                  </a:lnTo>
                  <a:lnTo>
                    <a:pt x="1039" y="465"/>
                  </a:lnTo>
                  <a:lnTo>
                    <a:pt x="1052" y="459"/>
                  </a:lnTo>
                  <a:lnTo>
                    <a:pt x="1055" y="449"/>
                  </a:lnTo>
                  <a:lnTo>
                    <a:pt x="1061" y="453"/>
                  </a:lnTo>
                  <a:lnTo>
                    <a:pt x="1062" y="455"/>
                  </a:lnTo>
                  <a:lnTo>
                    <a:pt x="1061" y="460"/>
                  </a:lnTo>
                  <a:lnTo>
                    <a:pt x="1064" y="454"/>
                  </a:lnTo>
                  <a:lnTo>
                    <a:pt x="1060" y="448"/>
                  </a:lnTo>
                  <a:lnTo>
                    <a:pt x="1062" y="449"/>
                  </a:lnTo>
                  <a:lnTo>
                    <a:pt x="1065" y="448"/>
                  </a:lnTo>
                  <a:lnTo>
                    <a:pt x="1064" y="447"/>
                  </a:lnTo>
                  <a:lnTo>
                    <a:pt x="1064" y="444"/>
                  </a:lnTo>
                  <a:lnTo>
                    <a:pt x="1066" y="444"/>
                  </a:lnTo>
                  <a:lnTo>
                    <a:pt x="1067" y="441"/>
                  </a:lnTo>
                  <a:lnTo>
                    <a:pt x="1066" y="437"/>
                  </a:lnTo>
                  <a:lnTo>
                    <a:pt x="1067" y="439"/>
                  </a:lnTo>
                  <a:lnTo>
                    <a:pt x="1073" y="432"/>
                  </a:lnTo>
                  <a:lnTo>
                    <a:pt x="1068" y="425"/>
                  </a:lnTo>
                  <a:lnTo>
                    <a:pt x="1078" y="409"/>
                  </a:lnTo>
                  <a:lnTo>
                    <a:pt x="1083" y="409"/>
                  </a:lnTo>
                  <a:lnTo>
                    <a:pt x="1084" y="410"/>
                  </a:lnTo>
                  <a:lnTo>
                    <a:pt x="1082" y="412"/>
                  </a:lnTo>
                  <a:lnTo>
                    <a:pt x="1084" y="412"/>
                  </a:lnTo>
                  <a:lnTo>
                    <a:pt x="1085" y="416"/>
                  </a:lnTo>
                  <a:lnTo>
                    <a:pt x="1084" y="421"/>
                  </a:lnTo>
                  <a:lnTo>
                    <a:pt x="1087" y="421"/>
                  </a:lnTo>
                  <a:lnTo>
                    <a:pt x="1087" y="427"/>
                  </a:lnTo>
                  <a:lnTo>
                    <a:pt x="1090" y="427"/>
                  </a:lnTo>
                  <a:lnTo>
                    <a:pt x="1089" y="430"/>
                  </a:lnTo>
                  <a:lnTo>
                    <a:pt x="1094" y="430"/>
                  </a:lnTo>
                  <a:lnTo>
                    <a:pt x="1090" y="435"/>
                  </a:lnTo>
                  <a:lnTo>
                    <a:pt x="1094" y="437"/>
                  </a:lnTo>
                  <a:lnTo>
                    <a:pt x="1097" y="436"/>
                  </a:lnTo>
                  <a:lnTo>
                    <a:pt x="1097" y="439"/>
                  </a:lnTo>
                  <a:lnTo>
                    <a:pt x="1099" y="439"/>
                  </a:lnTo>
                  <a:lnTo>
                    <a:pt x="1099" y="441"/>
                  </a:lnTo>
                  <a:lnTo>
                    <a:pt x="1096" y="443"/>
                  </a:lnTo>
                  <a:lnTo>
                    <a:pt x="1091" y="443"/>
                  </a:lnTo>
                  <a:lnTo>
                    <a:pt x="1087" y="446"/>
                  </a:lnTo>
                  <a:lnTo>
                    <a:pt x="1102" y="443"/>
                  </a:lnTo>
                  <a:lnTo>
                    <a:pt x="1101" y="451"/>
                  </a:lnTo>
                  <a:lnTo>
                    <a:pt x="1105" y="451"/>
                  </a:lnTo>
                  <a:lnTo>
                    <a:pt x="1105" y="453"/>
                  </a:lnTo>
                  <a:lnTo>
                    <a:pt x="1107" y="455"/>
                  </a:lnTo>
                  <a:lnTo>
                    <a:pt x="1097" y="459"/>
                  </a:lnTo>
                  <a:lnTo>
                    <a:pt x="1110" y="459"/>
                  </a:lnTo>
                  <a:lnTo>
                    <a:pt x="1111" y="462"/>
                  </a:lnTo>
                  <a:lnTo>
                    <a:pt x="1108" y="465"/>
                  </a:lnTo>
                  <a:lnTo>
                    <a:pt x="1110" y="465"/>
                  </a:lnTo>
                  <a:lnTo>
                    <a:pt x="1102" y="471"/>
                  </a:lnTo>
                  <a:lnTo>
                    <a:pt x="1111" y="468"/>
                  </a:lnTo>
                  <a:lnTo>
                    <a:pt x="1114" y="471"/>
                  </a:lnTo>
                  <a:lnTo>
                    <a:pt x="1111" y="475"/>
                  </a:lnTo>
                  <a:lnTo>
                    <a:pt x="1115" y="475"/>
                  </a:lnTo>
                  <a:lnTo>
                    <a:pt x="1120" y="482"/>
                  </a:lnTo>
                  <a:lnTo>
                    <a:pt x="1113" y="487"/>
                  </a:lnTo>
                  <a:lnTo>
                    <a:pt x="1120" y="487"/>
                  </a:lnTo>
                  <a:lnTo>
                    <a:pt x="1122" y="489"/>
                  </a:lnTo>
                  <a:lnTo>
                    <a:pt x="1120" y="492"/>
                  </a:lnTo>
                  <a:lnTo>
                    <a:pt x="1126" y="494"/>
                  </a:lnTo>
                  <a:lnTo>
                    <a:pt x="1127" y="498"/>
                  </a:lnTo>
                  <a:lnTo>
                    <a:pt x="1122" y="503"/>
                  </a:lnTo>
                  <a:lnTo>
                    <a:pt x="1123" y="506"/>
                  </a:lnTo>
                  <a:lnTo>
                    <a:pt x="1114" y="502"/>
                  </a:lnTo>
                  <a:lnTo>
                    <a:pt x="1113" y="504"/>
                  </a:lnTo>
                  <a:lnTo>
                    <a:pt x="1117" y="506"/>
                  </a:lnTo>
                  <a:lnTo>
                    <a:pt x="1122" y="509"/>
                  </a:lnTo>
                  <a:lnTo>
                    <a:pt x="1123" y="510"/>
                  </a:lnTo>
                  <a:lnTo>
                    <a:pt x="1118" y="513"/>
                  </a:lnTo>
                  <a:lnTo>
                    <a:pt x="1123" y="517"/>
                  </a:lnTo>
                  <a:lnTo>
                    <a:pt x="1120" y="517"/>
                  </a:lnTo>
                  <a:lnTo>
                    <a:pt x="1119" y="519"/>
                  </a:lnTo>
                  <a:lnTo>
                    <a:pt x="1128" y="518"/>
                  </a:lnTo>
                  <a:lnTo>
                    <a:pt x="1130" y="525"/>
                  </a:lnTo>
                  <a:lnTo>
                    <a:pt x="1129" y="526"/>
                  </a:lnTo>
                  <a:lnTo>
                    <a:pt x="1137" y="527"/>
                  </a:lnTo>
                  <a:lnTo>
                    <a:pt x="1139" y="531"/>
                  </a:lnTo>
                  <a:lnTo>
                    <a:pt x="1142" y="530"/>
                  </a:lnTo>
                  <a:lnTo>
                    <a:pt x="1142" y="535"/>
                  </a:lnTo>
                  <a:lnTo>
                    <a:pt x="1144" y="538"/>
                  </a:lnTo>
                  <a:lnTo>
                    <a:pt x="1141" y="542"/>
                  </a:lnTo>
                  <a:lnTo>
                    <a:pt x="1144" y="540"/>
                  </a:lnTo>
                  <a:lnTo>
                    <a:pt x="1147" y="543"/>
                  </a:lnTo>
                  <a:lnTo>
                    <a:pt x="1151" y="540"/>
                  </a:lnTo>
                  <a:lnTo>
                    <a:pt x="1151" y="543"/>
                  </a:lnTo>
                  <a:lnTo>
                    <a:pt x="1154" y="544"/>
                  </a:lnTo>
                  <a:lnTo>
                    <a:pt x="1151" y="552"/>
                  </a:lnTo>
                  <a:lnTo>
                    <a:pt x="1159" y="544"/>
                  </a:lnTo>
                  <a:lnTo>
                    <a:pt x="1159" y="547"/>
                  </a:lnTo>
                  <a:lnTo>
                    <a:pt x="1161" y="545"/>
                  </a:lnTo>
                  <a:lnTo>
                    <a:pt x="1162" y="551"/>
                  </a:lnTo>
                  <a:lnTo>
                    <a:pt x="1164" y="552"/>
                  </a:lnTo>
                  <a:lnTo>
                    <a:pt x="1170" y="554"/>
                  </a:lnTo>
                  <a:lnTo>
                    <a:pt x="1175" y="550"/>
                  </a:lnTo>
                  <a:lnTo>
                    <a:pt x="1177" y="552"/>
                  </a:lnTo>
                  <a:lnTo>
                    <a:pt x="1176" y="554"/>
                  </a:lnTo>
                  <a:lnTo>
                    <a:pt x="1182" y="557"/>
                  </a:lnTo>
                  <a:lnTo>
                    <a:pt x="1184" y="559"/>
                  </a:lnTo>
                  <a:lnTo>
                    <a:pt x="1182" y="563"/>
                  </a:lnTo>
                  <a:lnTo>
                    <a:pt x="1176" y="563"/>
                  </a:lnTo>
                  <a:lnTo>
                    <a:pt x="1167" y="568"/>
                  </a:lnTo>
                  <a:lnTo>
                    <a:pt x="1155" y="571"/>
                  </a:lnTo>
                  <a:lnTo>
                    <a:pt x="1153" y="573"/>
                  </a:lnTo>
                  <a:lnTo>
                    <a:pt x="1149" y="576"/>
                  </a:lnTo>
                  <a:lnTo>
                    <a:pt x="1145" y="582"/>
                  </a:lnTo>
                  <a:lnTo>
                    <a:pt x="1135" y="578"/>
                  </a:lnTo>
                  <a:lnTo>
                    <a:pt x="1132" y="578"/>
                  </a:lnTo>
                  <a:lnTo>
                    <a:pt x="1132" y="580"/>
                  </a:lnTo>
                  <a:lnTo>
                    <a:pt x="1144" y="584"/>
                  </a:lnTo>
                  <a:lnTo>
                    <a:pt x="1142" y="591"/>
                  </a:lnTo>
                  <a:lnTo>
                    <a:pt x="1166" y="573"/>
                  </a:lnTo>
                  <a:lnTo>
                    <a:pt x="1169" y="570"/>
                  </a:lnTo>
                  <a:lnTo>
                    <a:pt x="1176" y="568"/>
                  </a:lnTo>
                  <a:lnTo>
                    <a:pt x="1186" y="568"/>
                  </a:lnTo>
                  <a:lnTo>
                    <a:pt x="1186" y="578"/>
                  </a:lnTo>
                  <a:lnTo>
                    <a:pt x="1185" y="580"/>
                  </a:lnTo>
                  <a:lnTo>
                    <a:pt x="1186" y="587"/>
                  </a:lnTo>
                  <a:lnTo>
                    <a:pt x="1191" y="579"/>
                  </a:lnTo>
                  <a:lnTo>
                    <a:pt x="1197" y="579"/>
                  </a:lnTo>
                  <a:lnTo>
                    <a:pt x="1196" y="580"/>
                  </a:lnTo>
                  <a:lnTo>
                    <a:pt x="1205" y="584"/>
                  </a:lnTo>
                  <a:lnTo>
                    <a:pt x="1203" y="586"/>
                  </a:lnTo>
                  <a:lnTo>
                    <a:pt x="1208" y="591"/>
                  </a:lnTo>
                  <a:lnTo>
                    <a:pt x="1208" y="593"/>
                  </a:lnTo>
                  <a:lnTo>
                    <a:pt x="1205" y="595"/>
                  </a:lnTo>
                  <a:lnTo>
                    <a:pt x="1199" y="592"/>
                  </a:lnTo>
                  <a:lnTo>
                    <a:pt x="1202" y="596"/>
                  </a:lnTo>
                  <a:lnTo>
                    <a:pt x="1205" y="597"/>
                  </a:lnTo>
                  <a:lnTo>
                    <a:pt x="1205" y="599"/>
                  </a:lnTo>
                  <a:lnTo>
                    <a:pt x="1205" y="602"/>
                  </a:lnTo>
                  <a:lnTo>
                    <a:pt x="1207" y="606"/>
                  </a:lnTo>
                  <a:lnTo>
                    <a:pt x="1204" y="607"/>
                  </a:lnTo>
                  <a:lnTo>
                    <a:pt x="1208" y="609"/>
                  </a:lnTo>
                  <a:lnTo>
                    <a:pt x="1209" y="612"/>
                  </a:lnTo>
                  <a:lnTo>
                    <a:pt x="1204" y="610"/>
                  </a:lnTo>
                  <a:lnTo>
                    <a:pt x="1209" y="616"/>
                  </a:lnTo>
                  <a:lnTo>
                    <a:pt x="1195" y="631"/>
                  </a:lnTo>
                  <a:lnTo>
                    <a:pt x="1191" y="632"/>
                  </a:lnTo>
                  <a:lnTo>
                    <a:pt x="1188" y="632"/>
                  </a:lnTo>
                  <a:lnTo>
                    <a:pt x="1170" y="636"/>
                  </a:lnTo>
                  <a:lnTo>
                    <a:pt x="1164" y="642"/>
                  </a:lnTo>
                  <a:lnTo>
                    <a:pt x="1162" y="641"/>
                  </a:lnTo>
                  <a:lnTo>
                    <a:pt x="1155" y="653"/>
                  </a:lnTo>
                  <a:lnTo>
                    <a:pt x="1153" y="654"/>
                  </a:lnTo>
                  <a:lnTo>
                    <a:pt x="1147" y="659"/>
                  </a:lnTo>
                  <a:lnTo>
                    <a:pt x="1144" y="658"/>
                  </a:lnTo>
                  <a:lnTo>
                    <a:pt x="1145" y="655"/>
                  </a:lnTo>
                  <a:lnTo>
                    <a:pt x="1142" y="659"/>
                  </a:lnTo>
                  <a:lnTo>
                    <a:pt x="1124" y="663"/>
                  </a:lnTo>
                  <a:lnTo>
                    <a:pt x="1120" y="659"/>
                  </a:lnTo>
                  <a:lnTo>
                    <a:pt x="1084" y="657"/>
                  </a:lnTo>
                  <a:lnTo>
                    <a:pt x="1058" y="659"/>
                  </a:lnTo>
                  <a:lnTo>
                    <a:pt x="1057" y="662"/>
                  </a:lnTo>
                  <a:lnTo>
                    <a:pt x="1053" y="663"/>
                  </a:lnTo>
                  <a:lnTo>
                    <a:pt x="1051" y="664"/>
                  </a:lnTo>
                  <a:lnTo>
                    <a:pt x="1047" y="669"/>
                  </a:lnTo>
                  <a:lnTo>
                    <a:pt x="1044" y="679"/>
                  </a:lnTo>
                  <a:lnTo>
                    <a:pt x="1033" y="680"/>
                  </a:lnTo>
                  <a:lnTo>
                    <a:pt x="1029" y="683"/>
                  </a:lnTo>
                  <a:lnTo>
                    <a:pt x="1021" y="690"/>
                  </a:lnTo>
                  <a:lnTo>
                    <a:pt x="1014" y="701"/>
                  </a:lnTo>
                  <a:lnTo>
                    <a:pt x="1008" y="703"/>
                  </a:lnTo>
                  <a:lnTo>
                    <a:pt x="1009" y="708"/>
                  </a:lnTo>
                  <a:lnTo>
                    <a:pt x="1003" y="718"/>
                  </a:lnTo>
                  <a:lnTo>
                    <a:pt x="990" y="731"/>
                  </a:lnTo>
                  <a:lnTo>
                    <a:pt x="996" y="729"/>
                  </a:lnTo>
                  <a:lnTo>
                    <a:pt x="1008" y="714"/>
                  </a:lnTo>
                  <a:lnTo>
                    <a:pt x="1012" y="708"/>
                  </a:lnTo>
                  <a:lnTo>
                    <a:pt x="1021" y="699"/>
                  </a:lnTo>
                  <a:lnTo>
                    <a:pt x="1054" y="683"/>
                  </a:lnTo>
                  <a:lnTo>
                    <a:pt x="1068" y="680"/>
                  </a:lnTo>
                  <a:lnTo>
                    <a:pt x="1076" y="681"/>
                  </a:lnTo>
                  <a:lnTo>
                    <a:pt x="1086" y="686"/>
                  </a:lnTo>
                  <a:lnTo>
                    <a:pt x="1088" y="690"/>
                  </a:lnTo>
                  <a:lnTo>
                    <a:pt x="1085" y="690"/>
                  </a:lnTo>
                  <a:lnTo>
                    <a:pt x="1087" y="692"/>
                  </a:lnTo>
                  <a:lnTo>
                    <a:pt x="1087" y="696"/>
                  </a:lnTo>
                  <a:lnTo>
                    <a:pt x="1073" y="706"/>
                  </a:lnTo>
                  <a:lnTo>
                    <a:pt x="1065" y="703"/>
                  </a:lnTo>
                  <a:lnTo>
                    <a:pt x="1065" y="709"/>
                  </a:lnTo>
                  <a:lnTo>
                    <a:pt x="1067" y="714"/>
                  </a:lnTo>
                  <a:lnTo>
                    <a:pt x="1075" y="710"/>
                  </a:lnTo>
                  <a:lnTo>
                    <a:pt x="1079" y="713"/>
                  </a:lnTo>
                  <a:lnTo>
                    <a:pt x="1079" y="715"/>
                  </a:lnTo>
                  <a:lnTo>
                    <a:pt x="1077" y="722"/>
                  </a:lnTo>
                  <a:lnTo>
                    <a:pt x="1073" y="726"/>
                  </a:lnTo>
                  <a:lnTo>
                    <a:pt x="1079" y="727"/>
                  </a:lnTo>
                  <a:lnTo>
                    <a:pt x="1079" y="734"/>
                  </a:lnTo>
                  <a:lnTo>
                    <a:pt x="1084" y="743"/>
                  </a:lnTo>
                  <a:lnTo>
                    <a:pt x="1093" y="746"/>
                  </a:lnTo>
                  <a:lnTo>
                    <a:pt x="1094" y="747"/>
                  </a:lnTo>
                  <a:lnTo>
                    <a:pt x="1092" y="749"/>
                  </a:lnTo>
                  <a:lnTo>
                    <a:pt x="1091" y="750"/>
                  </a:lnTo>
                  <a:lnTo>
                    <a:pt x="1108" y="754"/>
                  </a:lnTo>
                  <a:lnTo>
                    <a:pt x="1109" y="755"/>
                  </a:lnTo>
                  <a:lnTo>
                    <a:pt x="1115" y="755"/>
                  </a:lnTo>
                  <a:lnTo>
                    <a:pt x="1120" y="751"/>
                  </a:lnTo>
                  <a:lnTo>
                    <a:pt x="1121" y="754"/>
                  </a:lnTo>
                  <a:lnTo>
                    <a:pt x="1120" y="756"/>
                  </a:lnTo>
                  <a:lnTo>
                    <a:pt x="1127" y="755"/>
                  </a:lnTo>
                  <a:lnTo>
                    <a:pt x="1129" y="757"/>
                  </a:lnTo>
                  <a:lnTo>
                    <a:pt x="1130" y="759"/>
                  </a:lnTo>
                  <a:lnTo>
                    <a:pt x="1128" y="762"/>
                  </a:lnTo>
                  <a:lnTo>
                    <a:pt x="1132" y="762"/>
                  </a:lnTo>
                  <a:lnTo>
                    <a:pt x="1133" y="763"/>
                  </a:lnTo>
                  <a:lnTo>
                    <a:pt x="1132" y="764"/>
                  </a:lnTo>
                  <a:lnTo>
                    <a:pt x="1124" y="764"/>
                  </a:lnTo>
                  <a:lnTo>
                    <a:pt x="1107" y="774"/>
                  </a:lnTo>
                  <a:lnTo>
                    <a:pt x="1100" y="776"/>
                  </a:lnTo>
                  <a:lnTo>
                    <a:pt x="1097" y="775"/>
                  </a:lnTo>
                  <a:lnTo>
                    <a:pt x="1097" y="780"/>
                  </a:lnTo>
                  <a:lnTo>
                    <a:pt x="1094" y="780"/>
                  </a:lnTo>
                  <a:lnTo>
                    <a:pt x="1092" y="776"/>
                  </a:lnTo>
                  <a:lnTo>
                    <a:pt x="1090" y="780"/>
                  </a:lnTo>
                  <a:lnTo>
                    <a:pt x="1089" y="777"/>
                  </a:lnTo>
                  <a:lnTo>
                    <a:pt x="1087" y="783"/>
                  </a:lnTo>
                  <a:lnTo>
                    <a:pt x="1076" y="795"/>
                  </a:lnTo>
                  <a:lnTo>
                    <a:pt x="1073" y="795"/>
                  </a:lnTo>
                  <a:lnTo>
                    <a:pt x="1071" y="798"/>
                  </a:lnTo>
                  <a:lnTo>
                    <a:pt x="1067" y="798"/>
                  </a:lnTo>
                  <a:lnTo>
                    <a:pt x="1064" y="792"/>
                  </a:lnTo>
                  <a:lnTo>
                    <a:pt x="1062" y="792"/>
                  </a:lnTo>
                  <a:lnTo>
                    <a:pt x="1061" y="788"/>
                  </a:lnTo>
                  <a:lnTo>
                    <a:pt x="1061" y="782"/>
                  </a:lnTo>
                  <a:lnTo>
                    <a:pt x="1064" y="777"/>
                  </a:lnTo>
                  <a:lnTo>
                    <a:pt x="1060" y="780"/>
                  </a:lnTo>
                  <a:lnTo>
                    <a:pt x="1065" y="775"/>
                  </a:lnTo>
                  <a:lnTo>
                    <a:pt x="1069" y="774"/>
                  </a:lnTo>
                  <a:lnTo>
                    <a:pt x="1069" y="773"/>
                  </a:lnTo>
                  <a:lnTo>
                    <a:pt x="1085" y="763"/>
                  </a:lnTo>
                  <a:lnTo>
                    <a:pt x="1088" y="767"/>
                  </a:lnTo>
                  <a:lnTo>
                    <a:pt x="1093" y="763"/>
                  </a:lnTo>
                  <a:lnTo>
                    <a:pt x="1100" y="762"/>
                  </a:lnTo>
                  <a:lnTo>
                    <a:pt x="1100" y="761"/>
                  </a:lnTo>
                  <a:lnTo>
                    <a:pt x="1086" y="760"/>
                  </a:lnTo>
                  <a:lnTo>
                    <a:pt x="1079" y="762"/>
                  </a:lnTo>
                  <a:lnTo>
                    <a:pt x="1079" y="759"/>
                  </a:lnTo>
                  <a:lnTo>
                    <a:pt x="1086" y="753"/>
                  </a:lnTo>
                  <a:lnTo>
                    <a:pt x="1084" y="753"/>
                  </a:lnTo>
                  <a:lnTo>
                    <a:pt x="1083" y="751"/>
                  </a:lnTo>
                  <a:lnTo>
                    <a:pt x="1080" y="755"/>
                  </a:lnTo>
                  <a:lnTo>
                    <a:pt x="1067" y="764"/>
                  </a:lnTo>
                  <a:lnTo>
                    <a:pt x="1062" y="763"/>
                  </a:lnTo>
                  <a:lnTo>
                    <a:pt x="1061" y="765"/>
                  </a:lnTo>
                  <a:lnTo>
                    <a:pt x="1059" y="767"/>
                  </a:lnTo>
                  <a:lnTo>
                    <a:pt x="1053" y="767"/>
                  </a:lnTo>
                  <a:lnTo>
                    <a:pt x="1047" y="765"/>
                  </a:lnTo>
                  <a:lnTo>
                    <a:pt x="1046" y="767"/>
                  </a:lnTo>
                  <a:lnTo>
                    <a:pt x="1044" y="766"/>
                  </a:lnTo>
                  <a:lnTo>
                    <a:pt x="1040" y="763"/>
                  </a:lnTo>
                  <a:lnTo>
                    <a:pt x="1040" y="758"/>
                  </a:lnTo>
                  <a:lnTo>
                    <a:pt x="1036" y="756"/>
                  </a:lnTo>
                  <a:lnTo>
                    <a:pt x="1036" y="742"/>
                  </a:lnTo>
                  <a:lnTo>
                    <a:pt x="1036" y="728"/>
                  </a:lnTo>
                  <a:lnTo>
                    <a:pt x="1030" y="722"/>
                  </a:lnTo>
                  <a:lnTo>
                    <a:pt x="1022" y="725"/>
                  </a:lnTo>
                  <a:lnTo>
                    <a:pt x="1018" y="724"/>
                  </a:lnTo>
                  <a:lnTo>
                    <a:pt x="1018" y="723"/>
                  </a:lnTo>
                  <a:lnTo>
                    <a:pt x="1015" y="720"/>
                  </a:lnTo>
                  <a:lnTo>
                    <a:pt x="1012" y="721"/>
                  </a:lnTo>
                  <a:lnTo>
                    <a:pt x="1005" y="733"/>
                  </a:lnTo>
                  <a:lnTo>
                    <a:pt x="1004" y="738"/>
                  </a:lnTo>
                  <a:lnTo>
                    <a:pt x="1001" y="748"/>
                  </a:lnTo>
                  <a:lnTo>
                    <a:pt x="1000" y="756"/>
                  </a:lnTo>
                  <a:lnTo>
                    <a:pt x="996" y="760"/>
                  </a:lnTo>
                  <a:lnTo>
                    <a:pt x="996" y="763"/>
                  </a:lnTo>
                  <a:lnTo>
                    <a:pt x="990" y="764"/>
                  </a:lnTo>
                  <a:lnTo>
                    <a:pt x="986" y="765"/>
                  </a:lnTo>
                  <a:lnTo>
                    <a:pt x="983" y="770"/>
                  </a:lnTo>
                  <a:lnTo>
                    <a:pt x="969" y="770"/>
                  </a:lnTo>
                  <a:lnTo>
                    <a:pt x="938" y="770"/>
                  </a:lnTo>
                  <a:close/>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62" name="Freeform 19"/>
            <p:cNvSpPr>
              <a:spLocks/>
            </p:cNvSpPr>
            <p:nvPr/>
          </p:nvSpPr>
          <p:spPr bwMode="auto">
            <a:xfrm>
              <a:off x="2173" y="1992"/>
              <a:ext cx="32" cy="22"/>
            </a:xfrm>
            <a:custGeom>
              <a:avLst/>
              <a:gdLst>
                <a:gd name="T0" fmla="*/ 5 w 32"/>
                <a:gd name="T1" fmla="*/ 3 h 22"/>
                <a:gd name="T2" fmla="*/ 4 w 32"/>
                <a:gd name="T3" fmla="*/ 6 h 22"/>
                <a:gd name="T4" fmla="*/ 8 w 32"/>
                <a:gd name="T5" fmla="*/ 11 h 22"/>
                <a:gd name="T6" fmla="*/ 12 w 32"/>
                <a:gd name="T7" fmla="*/ 11 h 22"/>
                <a:gd name="T8" fmla="*/ 19 w 32"/>
                <a:gd name="T9" fmla="*/ 14 h 22"/>
                <a:gd name="T10" fmla="*/ 32 w 32"/>
                <a:gd name="T11" fmla="*/ 12 h 22"/>
                <a:gd name="T12" fmla="*/ 32 w 32"/>
                <a:gd name="T13" fmla="*/ 14 h 22"/>
                <a:gd name="T14" fmla="*/ 27 w 32"/>
                <a:gd name="T15" fmla="*/ 17 h 22"/>
                <a:gd name="T16" fmla="*/ 27 w 32"/>
                <a:gd name="T17" fmla="*/ 22 h 22"/>
                <a:gd name="T18" fmla="*/ 24 w 32"/>
                <a:gd name="T19" fmla="*/ 22 h 22"/>
                <a:gd name="T20" fmla="*/ 21 w 32"/>
                <a:gd name="T21" fmla="*/ 21 h 22"/>
                <a:gd name="T22" fmla="*/ 18 w 32"/>
                <a:gd name="T23" fmla="*/ 16 h 22"/>
                <a:gd name="T24" fmla="*/ 15 w 32"/>
                <a:gd name="T25" fmla="*/ 18 h 22"/>
                <a:gd name="T26" fmla="*/ 5 w 32"/>
                <a:gd name="T27" fmla="*/ 13 h 22"/>
                <a:gd name="T28" fmla="*/ 3 w 32"/>
                <a:gd name="T29" fmla="*/ 11 h 22"/>
                <a:gd name="T30" fmla="*/ 4 w 32"/>
                <a:gd name="T31" fmla="*/ 10 h 22"/>
                <a:gd name="T32" fmla="*/ 0 w 32"/>
                <a:gd name="T33" fmla="*/ 8 h 22"/>
                <a:gd name="T34" fmla="*/ 0 w 32"/>
                <a:gd name="T35" fmla="*/ 6 h 22"/>
                <a:gd name="T36" fmla="*/ 5 w 32"/>
                <a:gd name="T37" fmla="*/ 0 h 22"/>
                <a:gd name="T38" fmla="*/ 5 w 32"/>
                <a:gd name="T39" fmla="*/ 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2"/>
                <a:gd name="T62" fmla="*/ 32 w 32"/>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2">
                  <a:moveTo>
                    <a:pt x="5" y="3"/>
                  </a:moveTo>
                  <a:lnTo>
                    <a:pt x="4" y="6"/>
                  </a:lnTo>
                  <a:lnTo>
                    <a:pt x="8" y="11"/>
                  </a:lnTo>
                  <a:lnTo>
                    <a:pt x="12" y="11"/>
                  </a:lnTo>
                  <a:lnTo>
                    <a:pt x="19" y="14"/>
                  </a:lnTo>
                  <a:lnTo>
                    <a:pt x="32" y="12"/>
                  </a:lnTo>
                  <a:lnTo>
                    <a:pt x="32" y="14"/>
                  </a:lnTo>
                  <a:lnTo>
                    <a:pt x="27" y="17"/>
                  </a:lnTo>
                  <a:lnTo>
                    <a:pt x="27" y="22"/>
                  </a:lnTo>
                  <a:lnTo>
                    <a:pt x="24" y="22"/>
                  </a:lnTo>
                  <a:lnTo>
                    <a:pt x="21" y="21"/>
                  </a:lnTo>
                  <a:lnTo>
                    <a:pt x="18" y="16"/>
                  </a:lnTo>
                  <a:lnTo>
                    <a:pt x="15" y="18"/>
                  </a:lnTo>
                  <a:lnTo>
                    <a:pt x="5" y="13"/>
                  </a:lnTo>
                  <a:lnTo>
                    <a:pt x="3" y="11"/>
                  </a:lnTo>
                  <a:lnTo>
                    <a:pt x="4" y="10"/>
                  </a:lnTo>
                  <a:lnTo>
                    <a:pt x="0" y="8"/>
                  </a:lnTo>
                  <a:lnTo>
                    <a:pt x="0" y="6"/>
                  </a:lnTo>
                  <a:lnTo>
                    <a:pt x="5" y="0"/>
                  </a:lnTo>
                  <a:lnTo>
                    <a:pt x="5" y="3"/>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63" name="Freeform 20"/>
            <p:cNvSpPr>
              <a:spLocks/>
            </p:cNvSpPr>
            <p:nvPr/>
          </p:nvSpPr>
          <p:spPr bwMode="auto">
            <a:xfrm>
              <a:off x="1209" y="1856"/>
              <a:ext cx="17" cy="25"/>
            </a:xfrm>
            <a:custGeom>
              <a:avLst/>
              <a:gdLst>
                <a:gd name="T0" fmla="*/ 4 w 17"/>
                <a:gd name="T1" fmla="*/ 12 h 25"/>
                <a:gd name="T2" fmla="*/ 4 w 17"/>
                <a:gd name="T3" fmla="*/ 7 h 25"/>
                <a:gd name="T4" fmla="*/ 2 w 17"/>
                <a:gd name="T5" fmla="*/ 8 h 25"/>
                <a:gd name="T6" fmla="*/ 2 w 17"/>
                <a:gd name="T7" fmla="*/ 8 h 25"/>
                <a:gd name="T8" fmla="*/ 2 w 17"/>
                <a:gd name="T9" fmla="*/ 5 h 25"/>
                <a:gd name="T10" fmla="*/ 0 w 17"/>
                <a:gd name="T11" fmla="*/ 4 h 25"/>
                <a:gd name="T12" fmla="*/ 8 w 17"/>
                <a:gd name="T13" fmla="*/ 0 h 25"/>
                <a:gd name="T14" fmla="*/ 10 w 17"/>
                <a:gd name="T15" fmla="*/ 3 h 25"/>
                <a:gd name="T16" fmla="*/ 7 w 17"/>
                <a:gd name="T17" fmla="*/ 4 h 25"/>
                <a:gd name="T18" fmla="*/ 11 w 17"/>
                <a:gd name="T19" fmla="*/ 7 h 25"/>
                <a:gd name="T20" fmla="*/ 7 w 17"/>
                <a:gd name="T21" fmla="*/ 8 h 25"/>
                <a:gd name="T22" fmla="*/ 7 w 17"/>
                <a:gd name="T23" fmla="*/ 13 h 25"/>
                <a:gd name="T24" fmla="*/ 13 w 17"/>
                <a:gd name="T25" fmla="*/ 18 h 25"/>
                <a:gd name="T26" fmla="*/ 17 w 17"/>
                <a:gd name="T27" fmla="*/ 25 h 25"/>
                <a:gd name="T28" fmla="*/ 4 w 17"/>
                <a:gd name="T29" fmla="*/ 12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5"/>
                <a:gd name="T47" fmla="*/ 17 w 17"/>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5">
                  <a:moveTo>
                    <a:pt x="4" y="12"/>
                  </a:moveTo>
                  <a:lnTo>
                    <a:pt x="4" y="7"/>
                  </a:lnTo>
                  <a:lnTo>
                    <a:pt x="2" y="8"/>
                  </a:lnTo>
                  <a:lnTo>
                    <a:pt x="2" y="5"/>
                  </a:lnTo>
                  <a:lnTo>
                    <a:pt x="0" y="4"/>
                  </a:lnTo>
                  <a:lnTo>
                    <a:pt x="8" y="0"/>
                  </a:lnTo>
                  <a:lnTo>
                    <a:pt x="10" y="3"/>
                  </a:lnTo>
                  <a:lnTo>
                    <a:pt x="7" y="4"/>
                  </a:lnTo>
                  <a:lnTo>
                    <a:pt x="11" y="7"/>
                  </a:lnTo>
                  <a:lnTo>
                    <a:pt x="7" y="8"/>
                  </a:lnTo>
                  <a:lnTo>
                    <a:pt x="7" y="13"/>
                  </a:lnTo>
                  <a:lnTo>
                    <a:pt x="13" y="18"/>
                  </a:lnTo>
                  <a:lnTo>
                    <a:pt x="17" y="25"/>
                  </a:lnTo>
                  <a:lnTo>
                    <a:pt x="4" y="12"/>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64" name="Freeform 21"/>
            <p:cNvSpPr>
              <a:spLocks/>
            </p:cNvSpPr>
            <p:nvPr/>
          </p:nvSpPr>
          <p:spPr bwMode="auto">
            <a:xfrm>
              <a:off x="1199" y="1834"/>
              <a:ext cx="20" cy="24"/>
            </a:xfrm>
            <a:custGeom>
              <a:avLst/>
              <a:gdLst>
                <a:gd name="T0" fmla="*/ 15 w 20"/>
                <a:gd name="T1" fmla="*/ 3 h 24"/>
                <a:gd name="T2" fmla="*/ 19 w 20"/>
                <a:gd name="T3" fmla="*/ 1 h 24"/>
                <a:gd name="T4" fmla="*/ 20 w 20"/>
                <a:gd name="T5" fmla="*/ 4 h 24"/>
                <a:gd name="T6" fmla="*/ 17 w 20"/>
                <a:gd name="T7" fmla="*/ 19 h 24"/>
                <a:gd name="T8" fmla="*/ 15 w 20"/>
                <a:gd name="T9" fmla="*/ 22 h 24"/>
                <a:gd name="T10" fmla="*/ 12 w 20"/>
                <a:gd name="T11" fmla="*/ 21 h 24"/>
                <a:gd name="T12" fmla="*/ 11 w 20"/>
                <a:gd name="T13" fmla="*/ 24 h 24"/>
                <a:gd name="T14" fmla="*/ 8 w 20"/>
                <a:gd name="T15" fmla="*/ 19 h 24"/>
                <a:gd name="T16" fmla="*/ 10 w 20"/>
                <a:gd name="T17" fmla="*/ 18 h 24"/>
                <a:gd name="T18" fmla="*/ 10 w 20"/>
                <a:gd name="T19" fmla="*/ 16 h 24"/>
                <a:gd name="T20" fmla="*/ 4 w 20"/>
                <a:gd name="T21" fmla="*/ 13 h 24"/>
                <a:gd name="T22" fmla="*/ 0 w 20"/>
                <a:gd name="T23" fmla="*/ 5 h 24"/>
                <a:gd name="T24" fmla="*/ 0 w 20"/>
                <a:gd name="T25" fmla="*/ 0 h 24"/>
                <a:gd name="T26" fmla="*/ 7 w 20"/>
                <a:gd name="T27" fmla="*/ 1 h 24"/>
                <a:gd name="T28" fmla="*/ 6 w 20"/>
                <a:gd name="T29" fmla="*/ 5 h 24"/>
                <a:gd name="T30" fmla="*/ 11 w 20"/>
                <a:gd name="T31" fmla="*/ 1 h 24"/>
                <a:gd name="T32" fmla="*/ 12 w 20"/>
                <a:gd name="T33" fmla="*/ 8 h 24"/>
                <a:gd name="T34" fmla="*/ 7 w 20"/>
                <a:gd name="T35" fmla="*/ 11 h 24"/>
                <a:gd name="T36" fmla="*/ 11 w 20"/>
                <a:gd name="T37" fmla="*/ 13 h 24"/>
                <a:gd name="T38" fmla="*/ 15 w 20"/>
                <a:gd name="T39" fmla="*/ 3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4"/>
                <a:gd name="T62" fmla="*/ 20 w 20"/>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4">
                  <a:moveTo>
                    <a:pt x="15" y="3"/>
                  </a:moveTo>
                  <a:lnTo>
                    <a:pt x="19" y="1"/>
                  </a:lnTo>
                  <a:lnTo>
                    <a:pt x="20" y="4"/>
                  </a:lnTo>
                  <a:lnTo>
                    <a:pt x="17" y="19"/>
                  </a:lnTo>
                  <a:lnTo>
                    <a:pt x="15" y="22"/>
                  </a:lnTo>
                  <a:lnTo>
                    <a:pt x="12" y="21"/>
                  </a:lnTo>
                  <a:lnTo>
                    <a:pt x="11" y="24"/>
                  </a:lnTo>
                  <a:lnTo>
                    <a:pt x="8" y="19"/>
                  </a:lnTo>
                  <a:lnTo>
                    <a:pt x="10" y="18"/>
                  </a:lnTo>
                  <a:lnTo>
                    <a:pt x="10" y="16"/>
                  </a:lnTo>
                  <a:lnTo>
                    <a:pt x="4" y="13"/>
                  </a:lnTo>
                  <a:lnTo>
                    <a:pt x="0" y="5"/>
                  </a:lnTo>
                  <a:lnTo>
                    <a:pt x="0" y="0"/>
                  </a:lnTo>
                  <a:lnTo>
                    <a:pt x="7" y="1"/>
                  </a:lnTo>
                  <a:lnTo>
                    <a:pt x="6" y="5"/>
                  </a:lnTo>
                  <a:lnTo>
                    <a:pt x="11" y="1"/>
                  </a:lnTo>
                  <a:lnTo>
                    <a:pt x="12" y="8"/>
                  </a:lnTo>
                  <a:lnTo>
                    <a:pt x="7" y="11"/>
                  </a:lnTo>
                  <a:lnTo>
                    <a:pt x="11" y="13"/>
                  </a:lnTo>
                  <a:lnTo>
                    <a:pt x="15" y="3"/>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65" name="Freeform 22"/>
            <p:cNvSpPr>
              <a:spLocks/>
            </p:cNvSpPr>
            <p:nvPr/>
          </p:nvSpPr>
          <p:spPr bwMode="auto">
            <a:xfrm>
              <a:off x="1221" y="1806"/>
              <a:ext cx="2" cy="6"/>
            </a:xfrm>
            <a:custGeom>
              <a:avLst/>
              <a:gdLst>
                <a:gd name="T0" fmla="*/ 0 w 2"/>
                <a:gd name="T1" fmla="*/ 0 h 6"/>
                <a:gd name="T2" fmla="*/ 2 w 2"/>
                <a:gd name="T3" fmla="*/ 6 h 6"/>
                <a:gd name="T4" fmla="*/ 0 w 2"/>
                <a:gd name="T5" fmla="*/ 4 h 6"/>
                <a:gd name="T6" fmla="*/ 0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0"/>
                  </a:moveTo>
                  <a:lnTo>
                    <a:pt x="2" y="6"/>
                  </a:lnTo>
                  <a:lnTo>
                    <a:pt x="0" y="4"/>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66" name="Freeform 23"/>
            <p:cNvSpPr>
              <a:spLocks/>
            </p:cNvSpPr>
            <p:nvPr/>
          </p:nvSpPr>
          <p:spPr bwMode="auto">
            <a:xfrm>
              <a:off x="1198" y="1807"/>
              <a:ext cx="6" cy="12"/>
            </a:xfrm>
            <a:custGeom>
              <a:avLst/>
              <a:gdLst>
                <a:gd name="T0" fmla="*/ 2 w 6"/>
                <a:gd name="T1" fmla="*/ 6 h 12"/>
                <a:gd name="T2" fmla="*/ 6 w 6"/>
                <a:gd name="T3" fmla="*/ 12 h 12"/>
                <a:gd name="T4" fmla="*/ 3 w 6"/>
                <a:gd name="T5" fmla="*/ 12 h 12"/>
                <a:gd name="T6" fmla="*/ 0 w 6"/>
                <a:gd name="T7" fmla="*/ 6 h 12"/>
                <a:gd name="T8" fmla="*/ 0 w 6"/>
                <a:gd name="T9" fmla="*/ 0 h 12"/>
                <a:gd name="T10" fmla="*/ 2 w 6"/>
                <a:gd name="T11" fmla="*/ 6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2" y="6"/>
                  </a:moveTo>
                  <a:lnTo>
                    <a:pt x="6" y="12"/>
                  </a:lnTo>
                  <a:lnTo>
                    <a:pt x="3" y="12"/>
                  </a:lnTo>
                  <a:lnTo>
                    <a:pt x="0" y="6"/>
                  </a:lnTo>
                  <a:lnTo>
                    <a:pt x="0" y="0"/>
                  </a:lnTo>
                  <a:lnTo>
                    <a:pt x="2" y="6"/>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67" name="Freeform 24"/>
            <p:cNvSpPr>
              <a:spLocks/>
            </p:cNvSpPr>
            <p:nvPr/>
          </p:nvSpPr>
          <p:spPr bwMode="auto">
            <a:xfrm>
              <a:off x="1218" y="1790"/>
              <a:ext cx="12" cy="19"/>
            </a:xfrm>
            <a:custGeom>
              <a:avLst/>
              <a:gdLst>
                <a:gd name="T0" fmla="*/ 5 w 12"/>
                <a:gd name="T1" fmla="*/ 16 h 19"/>
                <a:gd name="T2" fmla="*/ 7 w 12"/>
                <a:gd name="T3" fmla="*/ 15 h 19"/>
                <a:gd name="T4" fmla="*/ 8 w 12"/>
                <a:gd name="T5" fmla="*/ 19 h 19"/>
                <a:gd name="T6" fmla="*/ 12 w 12"/>
                <a:gd name="T7" fmla="*/ 19 h 19"/>
                <a:gd name="T8" fmla="*/ 11 w 12"/>
                <a:gd name="T9" fmla="*/ 14 h 19"/>
                <a:gd name="T10" fmla="*/ 11 w 12"/>
                <a:gd name="T11" fmla="*/ 8 h 19"/>
                <a:gd name="T12" fmla="*/ 8 w 12"/>
                <a:gd name="T13" fmla="*/ 0 h 19"/>
                <a:gd name="T14" fmla="*/ 2 w 12"/>
                <a:gd name="T15" fmla="*/ 4 h 19"/>
                <a:gd name="T16" fmla="*/ 3 w 12"/>
                <a:gd name="T17" fmla="*/ 6 h 19"/>
                <a:gd name="T18" fmla="*/ 0 w 12"/>
                <a:gd name="T19" fmla="*/ 13 h 19"/>
                <a:gd name="T20" fmla="*/ 3 w 12"/>
                <a:gd name="T21" fmla="*/ 15 h 19"/>
                <a:gd name="T22" fmla="*/ 4 w 12"/>
                <a:gd name="T23" fmla="*/ 11 h 19"/>
                <a:gd name="T24" fmla="*/ 5 w 12"/>
                <a:gd name="T25" fmla="*/ 12 h 19"/>
                <a:gd name="T26" fmla="*/ 5 w 12"/>
                <a:gd name="T27" fmla="*/ 8 h 19"/>
                <a:gd name="T28" fmla="*/ 6 w 12"/>
                <a:gd name="T29" fmla="*/ 12 h 19"/>
                <a:gd name="T30" fmla="*/ 5 w 12"/>
                <a:gd name="T31" fmla="*/ 16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9"/>
                <a:gd name="T50" fmla="*/ 12 w 12"/>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9">
                  <a:moveTo>
                    <a:pt x="5" y="16"/>
                  </a:moveTo>
                  <a:lnTo>
                    <a:pt x="7" y="15"/>
                  </a:lnTo>
                  <a:lnTo>
                    <a:pt x="8" y="19"/>
                  </a:lnTo>
                  <a:lnTo>
                    <a:pt x="12" y="19"/>
                  </a:lnTo>
                  <a:lnTo>
                    <a:pt x="11" y="14"/>
                  </a:lnTo>
                  <a:lnTo>
                    <a:pt x="11" y="8"/>
                  </a:lnTo>
                  <a:lnTo>
                    <a:pt x="8" y="0"/>
                  </a:lnTo>
                  <a:lnTo>
                    <a:pt x="2" y="4"/>
                  </a:lnTo>
                  <a:lnTo>
                    <a:pt x="3" y="6"/>
                  </a:lnTo>
                  <a:lnTo>
                    <a:pt x="0" y="13"/>
                  </a:lnTo>
                  <a:lnTo>
                    <a:pt x="3" y="15"/>
                  </a:lnTo>
                  <a:lnTo>
                    <a:pt x="4" y="11"/>
                  </a:lnTo>
                  <a:lnTo>
                    <a:pt x="5" y="12"/>
                  </a:lnTo>
                  <a:lnTo>
                    <a:pt x="5" y="8"/>
                  </a:lnTo>
                  <a:lnTo>
                    <a:pt x="6" y="12"/>
                  </a:lnTo>
                  <a:lnTo>
                    <a:pt x="5" y="16"/>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68" name="Freeform 25"/>
            <p:cNvSpPr>
              <a:spLocks/>
            </p:cNvSpPr>
            <p:nvPr/>
          </p:nvSpPr>
          <p:spPr bwMode="auto">
            <a:xfrm>
              <a:off x="1190" y="1780"/>
              <a:ext cx="25" cy="40"/>
            </a:xfrm>
            <a:custGeom>
              <a:avLst/>
              <a:gdLst>
                <a:gd name="T0" fmla="*/ 14 w 25"/>
                <a:gd name="T1" fmla="*/ 8 h 40"/>
                <a:gd name="T2" fmla="*/ 18 w 25"/>
                <a:gd name="T3" fmla="*/ 14 h 40"/>
                <a:gd name="T4" fmla="*/ 17 w 25"/>
                <a:gd name="T5" fmla="*/ 17 h 40"/>
                <a:gd name="T6" fmla="*/ 21 w 25"/>
                <a:gd name="T7" fmla="*/ 22 h 40"/>
                <a:gd name="T8" fmla="*/ 17 w 25"/>
                <a:gd name="T9" fmla="*/ 18 h 40"/>
                <a:gd name="T10" fmla="*/ 19 w 25"/>
                <a:gd name="T11" fmla="*/ 24 h 40"/>
                <a:gd name="T12" fmla="*/ 25 w 25"/>
                <a:gd name="T13" fmla="*/ 29 h 40"/>
                <a:gd name="T14" fmla="*/ 23 w 25"/>
                <a:gd name="T15" fmla="*/ 34 h 40"/>
                <a:gd name="T16" fmla="*/ 25 w 25"/>
                <a:gd name="T17" fmla="*/ 34 h 40"/>
                <a:gd name="T18" fmla="*/ 24 w 25"/>
                <a:gd name="T19" fmla="*/ 40 h 40"/>
                <a:gd name="T20" fmla="*/ 21 w 25"/>
                <a:gd name="T21" fmla="*/ 40 h 40"/>
                <a:gd name="T22" fmla="*/ 20 w 25"/>
                <a:gd name="T23" fmla="*/ 33 h 40"/>
                <a:gd name="T24" fmla="*/ 17 w 25"/>
                <a:gd name="T25" fmla="*/ 34 h 40"/>
                <a:gd name="T26" fmla="*/ 15 w 25"/>
                <a:gd name="T27" fmla="*/ 29 h 40"/>
                <a:gd name="T28" fmla="*/ 8 w 25"/>
                <a:gd name="T29" fmla="*/ 25 h 40"/>
                <a:gd name="T30" fmla="*/ 11 w 25"/>
                <a:gd name="T31" fmla="*/ 24 h 40"/>
                <a:gd name="T32" fmla="*/ 10 w 25"/>
                <a:gd name="T33" fmla="*/ 21 h 40"/>
                <a:gd name="T34" fmla="*/ 11 w 25"/>
                <a:gd name="T35" fmla="*/ 19 h 40"/>
                <a:gd name="T36" fmla="*/ 5 w 25"/>
                <a:gd name="T37" fmla="*/ 17 h 40"/>
                <a:gd name="T38" fmla="*/ 7 w 25"/>
                <a:gd name="T39" fmla="*/ 14 h 40"/>
                <a:gd name="T40" fmla="*/ 7 w 25"/>
                <a:gd name="T41" fmla="*/ 5 h 40"/>
                <a:gd name="T42" fmla="*/ 0 w 25"/>
                <a:gd name="T43" fmla="*/ 10 h 40"/>
                <a:gd name="T44" fmla="*/ 3 w 25"/>
                <a:gd name="T45" fmla="*/ 4 h 40"/>
                <a:gd name="T46" fmla="*/ 2 w 25"/>
                <a:gd name="T47" fmla="*/ 0 h 40"/>
                <a:gd name="T48" fmla="*/ 8 w 25"/>
                <a:gd name="T49" fmla="*/ 0 h 40"/>
                <a:gd name="T50" fmla="*/ 9 w 25"/>
                <a:gd name="T51" fmla="*/ 2 h 40"/>
                <a:gd name="T52" fmla="*/ 9 w 25"/>
                <a:gd name="T53" fmla="*/ 7 h 40"/>
                <a:gd name="T54" fmla="*/ 14 w 25"/>
                <a:gd name="T55" fmla="*/ 8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
                <a:gd name="T85" fmla="*/ 0 h 40"/>
                <a:gd name="T86" fmla="*/ 25 w 25"/>
                <a:gd name="T87" fmla="*/ 40 h 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 h="40">
                  <a:moveTo>
                    <a:pt x="14" y="8"/>
                  </a:moveTo>
                  <a:lnTo>
                    <a:pt x="18" y="14"/>
                  </a:lnTo>
                  <a:lnTo>
                    <a:pt x="17" y="17"/>
                  </a:lnTo>
                  <a:lnTo>
                    <a:pt x="21" y="22"/>
                  </a:lnTo>
                  <a:lnTo>
                    <a:pt x="17" y="18"/>
                  </a:lnTo>
                  <a:lnTo>
                    <a:pt x="19" y="24"/>
                  </a:lnTo>
                  <a:lnTo>
                    <a:pt x="25" y="29"/>
                  </a:lnTo>
                  <a:lnTo>
                    <a:pt x="23" y="34"/>
                  </a:lnTo>
                  <a:lnTo>
                    <a:pt x="25" y="34"/>
                  </a:lnTo>
                  <a:lnTo>
                    <a:pt x="24" y="40"/>
                  </a:lnTo>
                  <a:lnTo>
                    <a:pt x="21" y="40"/>
                  </a:lnTo>
                  <a:lnTo>
                    <a:pt x="20" y="33"/>
                  </a:lnTo>
                  <a:lnTo>
                    <a:pt x="17" y="34"/>
                  </a:lnTo>
                  <a:lnTo>
                    <a:pt x="15" y="29"/>
                  </a:lnTo>
                  <a:lnTo>
                    <a:pt x="8" y="25"/>
                  </a:lnTo>
                  <a:lnTo>
                    <a:pt x="11" y="24"/>
                  </a:lnTo>
                  <a:lnTo>
                    <a:pt x="10" y="21"/>
                  </a:lnTo>
                  <a:lnTo>
                    <a:pt x="11" y="19"/>
                  </a:lnTo>
                  <a:lnTo>
                    <a:pt x="5" y="17"/>
                  </a:lnTo>
                  <a:lnTo>
                    <a:pt x="7" y="14"/>
                  </a:lnTo>
                  <a:lnTo>
                    <a:pt x="7" y="5"/>
                  </a:lnTo>
                  <a:lnTo>
                    <a:pt x="0" y="10"/>
                  </a:lnTo>
                  <a:lnTo>
                    <a:pt x="3" y="4"/>
                  </a:lnTo>
                  <a:lnTo>
                    <a:pt x="2" y="0"/>
                  </a:lnTo>
                  <a:lnTo>
                    <a:pt x="8" y="0"/>
                  </a:lnTo>
                  <a:lnTo>
                    <a:pt x="9" y="2"/>
                  </a:lnTo>
                  <a:lnTo>
                    <a:pt x="9" y="7"/>
                  </a:lnTo>
                  <a:lnTo>
                    <a:pt x="14" y="8"/>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69" name="Freeform 26"/>
            <p:cNvSpPr>
              <a:spLocks/>
            </p:cNvSpPr>
            <p:nvPr/>
          </p:nvSpPr>
          <p:spPr bwMode="auto">
            <a:xfrm>
              <a:off x="1152" y="1728"/>
              <a:ext cx="20" cy="24"/>
            </a:xfrm>
            <a:custGeom>
              <a:avLst/>
              <a:gdLst>
                <a:gd name="T0" fmla="*/ 19 w 20"/>
                <a:gd name="T1" fmla="*/ 7 h 24"/>
                <a:gd name="T2" fmla="*/ 20 w 20"/>
                <a:gd name="T3" fmla="*/ 11 h 24"/>
                <a:gd name="T4" fmla="*/ 17 w 20"/>
                <a:gd name="T5" fmla="*/ 10 h 24"/>
                <a:gd name="T6" fmla="*/ 19 w 20"/>
                <a:gd name="T7" fmla="*/ 14 h 24"/>
                <a:gd name="T8" fmla="*/ 20 w 20"/>
                <a:gd name="T9" fmla="*/ 16 h 24"/>
                <a:gd name="T10" fmla="*/ 20 w 20"/>
                <a:gd name="T11" fmla="*/ 23 h 24"/>
                <a:gd name="T12" fmla="*/ 9 w 20"/>
                <a:gd name="T13" fmla="*/ 15 h 24"/>
                <a:gd name="T14" fmla="*/ 11 w 20"/>
                <a:gd name="T15" fmla="*/ 23 h 24"/>
                <a:gd name="T16" fmla="*/ 9 w 20"/>
                <a:gd name="T17" fmla="*/ 24 h 24"/>
                <a:gd name="T18" fmla="*/ 6 w 20"/>
                <a:gd name="T19" fmla="*/ 23 h 24"/>
                <a:gd name="T20" fmla="*/ 7 w 20"/>
                <a:gd name="T21" fmla="*/ 21 h 24"/>
                <a:gd name="T22" fmla="*/ 1 w 20"/>
                <a:gd name="T23" fmla="*/ 13 h 24"/>
                <a:gd name="T24" fmla="*/ 1 w 20"/>
                <a:gd name="T25" fmla="*/ 10 h 24"/>
                <a:gd name="T26" fmla="*/ 3 w 20"/>
                <a:gd name="T27" fmla="*/ 10 h 24"/>
                <a:gd name="T28" fmla="*/ 0 w 20"/>
                <a:gd name="T29" fmla="*/ 5 h 24"/>
                <a:gd name="T30" fmla="*/ 1 w 20"/>
                <a:gd name="T31" fmla="*/ 3 h 24"/>
                <a:gd name="T32" fmla="*/ 2 w 20"/>
                <a:gd name="T33" fmla="*/ 6 h 24"/>
                <a:gd name="T34" fmla="*/ 7 w 20"/>
                <a:gd name="T35" fmla="*/ 0 h 24"/>
                <a:gd name="T36" fmla="*/ 12 w 20"/>
                <a:gd name="T37" fmla="*/ 5 h 24"/>
                <a:gd name="T38" fmla="*/ 19 w 20"/>
                <a:gd name="T39" fmla="*/ 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4"/>
                <a:gd name="T62" fmla="*/ 20 w 20"/>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4">
                  <a:moveTo>
                    <a:pt x="19" y="7"/>
                  </a:moveTo>
                  <a:lnTo>
                    <a:pt x="20" y="11"/>
                  </a:lnTo>
                  <a:lnTo>
                    <a:pt x="17" y="10"/>
                  </a:lnTo>
                  <a:lnTo>
                    <a:pt x="19" y="14"/>
                  </a:lnTo>
                  <a:lnTo>
                    <a:pt x="20" y="16"/>
                  </a:lnTo>
                  <a:lnTo>
                    <a:pt x="20" y="23"/>
                  </a:lnTo>
                  <a:lnTo>
                    <a:pt x="9" y="15"/>
                  </a:lnTo>
                  <a:lnTo>
                    <a:pt x="11" y="23"/>
                  </a:lnTo>
                  <a:lnTo>
                    <a:pt x="9" y="24"/>
                  </a:lnTo>
                  <a:lnTo>
                    <a:pt x="6" y="23"/>
                  </a:lnTo>
                  <a:lnTo>
                    <a:pt x="7" y="21"/>
                  </a:lnTo>
                  <a:lnTo>
                    <a:pt x="1" y="13"/>
                  </a:lnTo>
                  <a:lnTo>
                    <a:pt x="1" y="10"/>
                  </a:lnTo>
                  <a:lnTo>
                    <a:pt x="3" y="10"/>
                  </a:lnTo>
                  <a:lnTo>
                    <a:pt x="0" y="5"/>
                  </a:lnTo>
                  <a:lnTo>
                    <a:pt x="1" y="3"/>
                  </a:lnTo>
                  <a:lnTo>
                    <a:pt x="2" y="6"/>
                  </a:lnTo>
                  <a:lnTo>
                    <a:pt x="7" y="0"/>
                  </a:lnTo>
                  <a:lnTo>
                    <a:pt x="12" y="5"/>
                  </a:lnTo>
                  <a:lnTo>
                    <a:pt x="19" y="7"/>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0" name="Freeform 27"/>
            <p:cNvSpPr>
              <a:spLocks/>
            </p:cNvSpPr>
            <p:nvPr/>
          </p:nvSpPr>
          <p:spPr bwMode="auto">
            <a:xfrm>
              <a:off x="1200" y="1778"/>
              <a:ext cx="5" cy="4"/>
            </a:xfrm>
            <a:custGeom>
              <a:avLst/>
              <a:gdLst>
                <a:gd name="T0" fmla="*/ 4 w 5"/>
                <a:gd name="T1" fmla="*/ 0 h 4"/>
                <a:gd name="T2" fmla="*/ 5 w 5"/>
                <a:gd name="T3" fmla="*/ 3 h 4"/>
                <a:gd name="T4" fmla="*/ 4 w 5"/>
                <a:gd name="T5" fmla="*/ 4 h 4"/>
                <a:gd name="T6" fmla="*/ 0 w 5"/>
                <a:gd name="T7" fmla="*/ 1 h 4"/>
                <a:gd name="T8" fmla="*/ 4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lnTo>
                    <a:pt x="5" y="3"/>
                  </a:lnTo>
                  <a:lnTo>
                    <a:pt x="4" y="4"/>
                  </a:lnTo>
                  <a:lnTo>
                    <a:pt x="0" y="1"/>
                  </a:lnTo>
                  <a:lnTo>
                    <a:pt x="4"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1" name="Freeform 28"/>
            <p:cNvSpPr>
              <a:spLocks/>
            </p:cNvSpPr>
            <p:nvPr/>
          </p:nvSpPr>
          <p:spPr bwMode="auto">
            <a:xfrm>
              <a:off x="1202" y="1768"/>
              <a:ext cx="4" cy="6"/>
            </a:xfrm>
            <a:custGeom>
              <a:avLst/>
              <a:gdLst>
                <a:gd name="T0" fmla="*/ 1 w 4"/>
                <a:gd name="T1" fmla="*/ 1 h 6"/>
                <a:gd name="T2" fmla="*/ 4 w 4"/>
                <a:gd name="T3" fmla="*/ 6 h 6"/>
                <a:gd name="T4" fmla="*/ 0 w 4"/>
                <a:gd name="T5" fmla="*/ 6 h 6"/>
                <a:gd name="T6" fmla="*/ 0 w 4"/>
                <a:gd name="T7" fmla="*/ 0 h 6"/>
                <a:gd name="T8" fmla="*/ 1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1"/>
                  </a:moveTo>
                  <a:lnTo>
                    <a:pt x="4" y="6"/>
                  </a:lnTo>
                  <a:lnTo>
                    <a:pt x="0" y="6"/>
                  </a:lnTo>
                  <a:lnTo>
                    <a:pt x="0" y="0"/>
                  </a:lnTo>
                  <a:lnTo>
                    <a:pt x="1" y="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2" name="Freeform 29"/>
            <p:cNvSpPr>
              <a:spLocks/>
            </p:cNvSpPr>
            <p:nvPr/>
          </p:nvSpPr>
          <p:spPr bwMode="auto">
            <a:xfrm>
              <a:off x="1187" y="1760"/>
              <a:ext cx="13" cy="17"/>
            </a:xfrm>
            <a:custGeom>
              <a:avLst/>
              <a:gdLst>
                <a:gd name="T0" fmla="*/ 0 w 13"/>
                <a:gd name="T1" fmla="*/ 2 h 17"/>
                <a:gd name="T2" fmla="*/ 1 w 13"/>
                <a:gd name="T3" fmla="*/ 0 h 17"/>
                <a:gd name="T4" fmla="*/ 12 w 13"/>
                <a:gd name="T5" fmla="*/ 3 h 17"/>
                <a:gd name="T6" fmla="*/ 13 w 13"/>
                <a:gd name="T7" fmla="*/ 12 h 17"/>
                <a:gd name="T8" fmla="*/ 9 w 13"/>
                <a:gd name="T9" fmla="*/ 7 h 17"/>
                <a:gd name="T10" fmla="*/ 11 w 13"/>
                <a:gd name="T11" fmla="*/ 16 h 17"/>
                <a:gd name="T12" fmla="*/ 5 w 13"/>
                <a:gd name="T13" fmla="*/ 17 h 17"/>
                <a:gd name="T14" fmla="*/ 4 w 13"/>
                <a:gd name="T15" fmla="*/ 7 h 17"/>
                <a:gd name="T16" fmla="*/ 1 w 13"/>
                <a:gd name="T17" fmla="*/ 6 h 17"/>
                <a:gd name="T18" fmla="*/ 0 w 1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7"/>
                <a:gd name="T32" fmla="*/ 13 w 1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7">
                  <a:moveTo>
                    <a:pt x="0" y="2"/>
                  </a:moveTo>
                  <a:lnTo>
                    <a:pt x="1" y="0"/>
                  </a:lnTo>
                  <a:lnTo>
                    <a:pt x="12" y="3"/>
                  </a:lnTo>
                  <a:lnTo>
                    <a:pt x="13" y="12"/>
                  </a:lnTo>
                  <a:lnTo>
                    <a:pt x="9" y="7"/>
                  </a:lnTo>
                  <a:lnTo>
                    <a:pt x="11" y="16"/>
                  </a:lnTo>
                  <a:lnTo>
                    <a:pt x="5" y="17"/>
                  </a:lnTo>
                  <a:lnTo>
                    <a:pt x="4" y="7"/>
                  </a:lnTo>
                  <a:lnTo>
                    <a:pt x="1" y="6"/>
                  </a:lnTo>
                  <a:lnTo>
                    <a:pt x="0" y="2"/>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3" name="Freeform 30"/>
            <p:cNvSpPr>
              <a:spLocks/>
            </p:cNvSpPr>
            <p:nvPr/>
          </p:nvSpPr>
          <p:spPr bwMode="auto">
            <a:xfrm>
              <a:off x="1180" y="1765"/>
              <a:ext cx="9" cy="20"/>
            </a:xfrm>
            <a:custGeom>
              <a:avLst/>
              <a:gdLst>
                <a:gd name="T0" fmla="*/ 4 w 9"/>
                <a:gd name="T1" fmla="*/ 8 h 20"/>
                <a:gd name="T2" fmla="*/ 0 w 9"/>
                <a:gd name="T3" fmla="*/ 5 h 20"/>
                <a:gd name="T4" fmla="*/ 0 w 9"/>
                <a:gd name="T5" fmla="*/ 2 h 20"/>
                <a:gd name="T6" fmla="*/ 4 w 9"/>
                <a:gd name="T7" fmla="*/ 0 h 20"/>
                <a:gd name="T8" fmla="*/ 6 w 9"/>
                <a:gd name="T9" fmla="*/ 4 h 20"/>
                <a:gd name="T10" fmla="*/ 9 w 9"/>
                <a:gd name="T11" fmla="*/ 4 h 20"/>
                <a:gd name="T12" fmla="*/ 9 w 9"/>
                <a:gd name="T13" fmla="*/ 8 h 20"/>
                <a:gd name="T14" fmla="*/ 7 w 9"/>
                <a:gd name="T15" fmla="*/ 7 h 20"/>
                <a:gd name="T16" fmla="*/ 7 w 9"/>
                <a:gd name="T17" fmla="*/ 20 h 20"/>
                <a:gd name="T18" fmla="*/ 6 w 9"/>
                <a:gd name="T19" fmla="*/ 17 h 20"/>
                <a:gd name="T20" fmla="*/ 4 w 9"/>
                <a:gd name="T21" fmla="*/ 17 h 20"/>
                <a:gd name="T22" fmla="*/ 3 w 9"/>
                <a:gd name="T23" fmla="*/ 13 h 20"/>
                <a:gd name="T24" fmla="*/ 6 w 9"/>
                <a:gd name="T25" fmla="*/ 10 h 20"/>
                <a:gd name="T26" fmla="*/ 3 w 9"/>
                <a:gd name="T27" fmla="*/ 8 h 20"/>
                <a:gd name="T28" fmla="*/ 4 w 9"/>
                <a:gd name="T29" fmla="*/ 8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20"/>
                <a:gd name="T47" fmla="*/ 9 w 9"/>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20">
                  <a:moveTo>
                    <a:pt x="4" y="8"/>
                  </a:moveTo>
                  <a:lnTo>
                    <a:pt x="0" y="5"/>
                  </a:lnTo>
                  <a:lnTo>
                    <a:pt x="0" y="2"/>
                  </a:lnTo>
                  <a:lnTo>
                    <a:pt x="4" y="0"/>
                  </a:lnTo>
                  <a:lnTo>
                    <a:pt x="6" y="4"/>
                  </a:lnTo>
                  <a:lnTo>
                    <a:pt x="9" y="4"/>
                  </a:lnTo>
                  <a:lnTo>
                    <a:pt x="9" y="8"/>
                  </a:lnTo>
                  <a:lnTo>
                    <a:pt x="7" y="7"/>
                  </a:lnTo>
                  <a:lnTo>
                    <a:pt x="7" y="20"/>
                  </a:lnTo>
                  <a:lnTo>
                    <a:pt x="6" y="17"/>
                  </a:lnTo>
                  <a:lnTo>
                    <a:pt x="4" y="17"/>
                  </a:lnTo>
                  <a:lnTo>
                    <a:pt x="3" y="13"/>
                  </a:lnTo>
                  <a:lnTo>
                    <a:pt x="6" y="10"/>
                  </a:lnTo>
                  <a:lnTo>
                    <a:pt x="3" y="8"/>
                  </a:lnTo>
                  <a:lnTo>
                    <a:pt x="4" y="8"/>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4" name="Freeform 31"/>
            <p:cNvSpPr>
              <a:spLocks/>
            </p:cNvSpPr>
            <p:nvPr/>
          </p:nvSpPr>
          <p:spPr bwMode="auto">
            <a:xfrm>
              <a:off x="1175" y="1732"/>
              <a:ext cx="14" cy="29"/>
            </a:xfrm>
            <a:custGeom>
              <a:avLst/>
              <a:gdLst>
                <a:gd name="T0" fmla="*/ 3 w 14"/>
                <a:gd name="T1" fmla="*/ 15 h 29"/>
                <a:gd name="T2" fmla="*/ 0 w 14"/>
                <a:gd name="T3" fmla="*/ 3 h 29"/>
                <a:gd name="T4" fmla="*/ 1 w 14"/>
                <a:gd name="T5" fmla="*/ 1 h 29"/>
                <a:gd name="T6" fmla="*/ 5 w 14"/>
                <a:gd name="T7" fmla="*/ 0 h 29"/>
                <a:gd name="T8" fmla="*/ 8 w 14"/>
                <a:gd name="T9" fmla="*/ 1 h 29"/>
                <a:gd name="T10" fmla="*/ 12 w 14"/>
                <a:gd name="T11" fmla="*/ 8 h 29"/>
                <a:gd name="T12" fmla="*/ 14 w 14"/>
                <a:gd name="T13" fmla="*/ 16 h 29"/>
                <a:gd name="T14" fmla="*/ 8 w 14"/>
                <a:gd name="T15" fmla="*/ 3 h 29"/>
                <a:gd name="T16" fmla="*/ 8 w 14"/>
                <a:gd name="T17" fmla="*/ 9 h 29"/>
                <a:gd name="T18" fmla="*/ 13 w 14"/>
                <a:gd name="T19" fmla="*/ 18 h 29"/>
                <a:gd name="T20" fmla="*/ 11 w 14"/>
                <a:gd name="T21" fmla="*/ 19 h 29"/>
                <a:gd name="T22" fmla="*/ 12 w 14"/>
                <a:gd name="T23" fmla="*/ 22 h 29"/>
                <a:gd name="T24" fmla="*/ 9 w 14"/>
                <a:gd name="T25" fmla="*/ 21 h 29"/>
                <a:gd name="T26" fmla="*/ 9 w 14"/>
                <a:gd name="T27" fmla="*/ 26 h 29"/>
                <a:gd name="T28" fmla="*/ 8 w 14"/>
                <a:gd name="T29" fmla="*/ 24 h 29"/>
                <a:gd name="T30" fmla="*/ 4 w 14"/>
                <a:gd name="T31" fmla="*/ 29 h 29"/>
                <a:gd name="T32" fmla="*/ 2 w 14"/>
                <a:gd name="T33" fmla="*/ 27 h 29"/>
                <a:gd name="T34" fmla="*/ 3 w 14"/>
                <a:gd name="T35" fmla="*/ 22 h 29"/>
                <a:gd name="T36" fmla="*/ 6 w 14"/>
                <a:gd name="T37" fmla="*/ 20 h 29"/>
                <a:gd name="T38" fmla="*/ 4 w 14"/>
                <a:gd name="T39" fmla="*/ 19 h 29"/>
                <a:gd name="T40" fmla="*/ 7 w 14"/>
                <a:gd name="T41" fmla="*/ 16 h 29"/>
                <a:gd name="T42" fmla="*/ 3 w 14"/>
                <a:gd name="T43" fmla="*/ 15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29"/>
                <a:gd name="T68" fmla="*/ 14 w 14"/>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29">
                  <a:moveTo>
                    <a:pt x="3" y="15"/>
                  </a:moveTo>
                  <a:lnTo>
                    <a:pt x="0" y="3"/>
                  </a:lnTo>
                  <a:lnTo>
                    <a:pt x="1" y="1"/>
                  </a:lnTo>
                  <a:lnTo>
                    <a:pt x="5" y="0"/>
                  </a:lnTo>
                  <a:lnTo>
                    <a:pt x="8" y="1"/>
                  </a:lnTo>
                  <a:lnTo>
                    <a:pt x="12" y="8"/>
                  </a:lnTo>
                  <a:lnTo>
                    <a:pt x="14" y="16"/>
                  </a:lnTo>
                  <a:lnTo>
                    <a:pt x="8" y="3"/>
                  </a:lnTo>
                  <a:lnTo>
                    <a:pt x="8" y="9"/>
                  </a:lnTo>
                  <a:lnTo>
                    <a:pt x="13" y="18"/>
                  </a:lnTo>
                  <a:lnTo>
                    <a:pt x="11" y="19"/>
                  </a:lnTo>
                  <a:lnTo>
                    <a:pt x="12" y="22"/>
                  </a:lnTo>
                  <a:lnTo>
                    <a:pt x="9" y="21"/>
                  </a:lnTo>
                  <a:lnTo>
                    <a:pt x="9" y="26"/>
                  </a:lnTo>
                  <a:lnTo>
                    <a:pt x="8" y="24"/>
                  </a:lnTo>
                  <a:lnTo>
                    <a:pt x="4" y="29"/>
                  </a:lnTo>
                  <a:lnTo>
                    <a:pt x="2" y="27"/>
                  </a:lnTo>
                  <a:lnTo>
                    <a:pt x="3" y="22"/>
                  </a:lnTo>
                  <a:lnTo>
                    <a:pt x="6" y="20"/>
                  </a:lnTo>
                  <a:lnTo>
                    <a:pt x="4" y="19"/>
                  </a:lnTo>
                  <a:lnTo>
                    <a:pt x="7" y="16"/>
                  </a:lnTo>
                  <a:lnTo>
                    <a:pt x="3" y="15"/>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5" name="Freeform 32"/>
            <p:cNvSpPr>
              <a:spLocks/>
            </p:cNvSpPr>
            <p:nvPr/>
          </p:nvSpPr>
          <p:spPr bwMode="auto">
            <a:xfrm>
              <a:off x="1163" y="1749"/>
              <a:ext cx="14" cy="34"/>
            </a:xfrm>
            <a:custGeom>
              <a:avLst/>
              <a:gdLst>
                <a:gd name="T0" fmla="*/ 11 w 14"/>
                <a:gd name="T1" fmla="*/ 7 h 34"/>
                <a:gd name="T2" fmla="*/ 14 w 14"/>
                <a:gd name="T3" fmla="*/ 25 h 34"/>
                <a:gd name="T4" fmla="*/ 13 w 14"/>
                <a:gd name="T5" fmla="*/ 34 h 34"/>
                <a:gd name="T6" fmla="*/ 12 w 14"/>
                <a:gd name="T7" fmla="*/ 34 h 34"/>
                <a:gd name="T8" fmla="*/ 9 w 14"/>
                <a:gd name="T9" fmla="*/ 25 h 34"/>
                <a:gd name="T10" fmla="*/ 11 w 14"/>
                <a:gd name="T11" fmla="*/ 18 h 34"/>
                <a:gd name="T12" fmla="*/ 8 w 14"/>
                <a:gd name="T13" fmla="*/ 21 h 34"/>
                <a:gd name="T14" fmla="*/ 5 w 14"/>
                <a:gd name="T15" fmla="*/ 17 h 34"/>
                <a:gd name="T16" fmla="*/ 6 w 14"/>
                <a:gd name="T17" fmla="*/ 12 h 34"/>
                <a:gd name="T18" fmla="*/ 0 w 14"/>
                <a:gd name="T19" fmla="*/ 5 h 34"/>
                <a:gd name="T20" fmla="*/ 2 w 14"/>
                <a:gd name="T21" fmla="*/ 0 h 34"/>
                <a:gd name="T22" fmla="*/ 11 w 14"/>
                <a:gd name="T23" fmla="*/ 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34"/>
                <a:gd name="T38" fmla="*/ 14 w 14"/>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34">
                  <a:moveTo>
                    <a:pt x="11" y="7"/>
                  </a:moveTo>
                  <a:lnTo>
                    <a:pt x="14" y="25"/>
                  </a:lnTo>
                  <a:lnTo>
                    <a:pt x="13" y="34"/>
                  </a:lnTo>
                  <a:lnTo>
                    <a:pt x="12" y="34"/>
                  </a:lnTo>
                  <a:lnTo>
                    <a:pt x="9" y="25"/>
                  </a:lnTo>
                  <a:lnTo>
                    <a:pt x="11" y="18"/>
                  </a:lnTo>
                  <a:lnTo>
                    <a:pt x="8" y="21"/>
                  </a:lnTo>
                  <a:lnTo>
                    <a:pt x="5" y="17"/>
                  </a:lnTo>
                  <a:lnTo>
                    <a:pt x="6" y="12"/>
                  </a:lnTo>
                  <a:lnTo>
                    <a:pt x="0" y="5"/>
                  </a:lnTo>
                  <a:lnTo>
                    <a:pt x="2" y="0"/>
                  </a:lnTo>
                  <a:lnTo>
                    <a:pt x="11" y="7"/>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6" name="Freeform 33"/>
            <p:cNvSpPr>
              <a:spLocks/>
            </p:cNvSpPr>
            <p:nvPr/>
          </p:nvSpPr>
          <p:spPr bwMode="auto">
            <a:xfrm>
              <a:off x="1254" y="1865"/>
              <a:ext cx="3" cy="7"/>
            </a:xfrm>
            <a:custGeom>
              <a:avLst/>
              <a:gdLst>
                <a:gd name="T0" fmla="*/ 0 w 3"/>
                <a:gd name="T1" fmla="*/ 0 h 7"/>
                <a:gd name="T2" fmla="*/ 3 w 3"/>
                <a:gd name="T3" fmla="*/ 7 h 7"/>
                <a:gd name="T4" fmla="*/ 0 w 3"/>
                <a:gd name="T5" fmla="*/ 2 h 7"/>
                <a:gd name="T6" fmla="*/ 0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0"/>
                  </a:moveTo>
                  <a:lnTo>
                    <a:pt x="3" y="7"/>
                  </a:lnTo>
                  <a:lnTo>
                    <a:pt x="0" y="2"/>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7" name="Freeform 34"/>
            <p:cNvSpPr>
              <a:spLocks/>
            </p:cNvSpPr>
            <p:nvPr/>
          </p:nvSpPr>
          <p:spPr bwMode="auto">
            <a:xfrm>
              <a:off x="1240" y="1841"/>
              <a:ext cx="10" cy="16"/>
            </a:xfrm>
            <a:custGeom>
              <a:avLst/>
              <a:gdLst>
                <a:gd name="T0" fmla="*/ 6 w 10"/>
                <a:gd name="T1" fmla="*/ 5 h 16"/>
                <a:gd name="T2" fmla="*/ 10 w 10"/>
                <a:gd name="T3" fmla="*/ 10 h 16"/>
                <a:gd name="T4" fmla="*/ 9 w 10"/>
                <a:gd name="T5" fmla="*/ 16 h 16"/>
                <a:gd name="T6" fmla="*/ 3 w 10"/>
                <a:gd name="T7" fmla="*/ 3 h 16"/>
                <a:gd name="T8" fmla="*/ 0 w 10"/>
                <a:gd name="T9" fmla="*/ 0 h 16"/>
                <a:gd name="T10" fmla="*/ 2 w 10"/>
                <a:gd name="T11" fmla="*/ 0 h 16"/>
                <a:gd name="T12" fmla="*/ 6 w 10"/>
                <a:gd name="T13" fmla="*/ 5 h 16"/>
                <a:gd name="T14" fmla="*/ 0 60000 65536"/>
                <a:gd name="T15" fmla="*/ 0 60000 65536"/>
                <a:gd name="T16" fmla="*/ 0 60000 65536"/>
                <a:gd name="T17" fmla="*/ 0 60000 65536"/>
                <a:gd name="T18" fmla="*/ 0 60000 65536"/>
                <a:gd name="T19" fmla="*/ 0 60000 65536"/>
                <a:gd name="T20" fmla="*/ 0 60000 65536"/>
                <a:gd name="T21" fmla="*/ 0 w 10"/>
                <a:gd name="T22" fmla="*/ 0 h 16"/>
                <a:gd name="T23" fmla="*/ 10 w 1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6">
                  <a:moveTo>
                    <a:pt x="6" y="5"/>
                  </a:moveTo>
                  <a:lnTo>
                    <a:pt x="10" y="10"/>
                  </a:lnTo>
                  <a:lnTo>
                    <a:pt x="9" y="16"/>
                  </a:lnTo>
                  <a:lnTo>
                    <a:pt x="3" y="3"/>
                  </a:lnTo>
                  <a:lnTo>
                    <a:pt x="0" y="0"/>
                  </a:lnTo>
                  <a:lnTo>
                    <a:pt x="2" y="0"/>
                  </a:lnTo>
                  <a:lnTo>
                    <a:pt x="6" y="5"/>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8" name="Freeform 35"/>
            <p:cNvSpPr>
              <a:spLocks/>
            </p:cNvSpPr>
            <p:nvPr/>
          </p:nvSpPr>
          <p:spPr bwMode="auto">
            <a:xfrm>
              <a:off x="1235" y="1846"/>
              <a:ext cx="11" cy="11"/>
            </a:xfrm>
            <a:custGeom>
              <a:avLst/>
              <a:gdLst>
                <a:gd name="T0" fmla="*/ 0 w 11"/>
                <a:gd name="T1" fmla="*/ 0 h 11"/>
                <a:gd name="T2" fmla="*/ 8 w 11"/>
                <a:gd name="T3" fmla="*/ 4 h 11"/>
                <a:gd name="T4" fmla="*/ 11 w 11"/>
                <a:gd name="T5" fmla="*/ 11 h 11"/>
                <a:gd name="T6" fmla="*/ 0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0" y="0"/>
                  </a:moveTo>
                  <a:lnTo>
                    <a:pt x="8" y="4"/>
                  </a:lnTo>
                  <a:lnTo>
                    <a:pt x="11" y="11"/>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79" name="Freeform 36"/>
            <p:cNvSpPr>
              <a:spLocks/>
            </p:cNvSpPr>
            <p:nvPr/>
          </p:nvSpPr>
          <p:spPr bwMode="auto">
            <a:xfrm>
              <a:off x="1234" y="1836"/>
              <a:ext cx="5" cy="5"/>
            </a:xfrm>
            <a:custGeom>
              <a:avLst/>
              <a:gdLst>
                <a:gd name="T0" fmla="*/ 0 w 5"/>
                <a:gd name="T1" fmla="*/ 3 h 5"/>
                <a:gd name="T2" fmla="*/ 3 w 5"/>
                <a:gd name="T3" fmla="*/ 0 h 5"/>
                <a:gd name="T4" fmla="*/ 5 w 5"/>
                <a:gd name="T5" fmla="*/ 4 h 5"/>
                <a:gd name="T6" fmla="*/ 4 w 5"/>
                <a:gd name="T7" fmla="*/ 5 h 5"/>
                <a:gd name="T8" fmla="*/ 0 w 5"/>
                <a:gd name="T9" fmla="*/ 3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3"/>
                  </a:moveTo>
                  <a:lnTo>
                    <a:pt x="3" y="0"/>
                  </a:lnTo>
                  <a:lnTo>
                    <a:pt x="5" y="4"/>
                  </a:lnTo>
                  <a:lnTo>
                    <a:pt x="4" y="5"/>
                  </a:lnTo>
                  <a:lnTo>
                    <a:pt x="0" y="3"/>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0" name="Freeform 37"/>
            <p:cNvSpPr>
              <a:spLocks/>
            </p:cNvSpPr>
            <p:nvPr/>
          </p:nvSpPr>
          <p:spPr bwMode="auto">
            <a:xfrm>
              <a:off x="1267" y="1910"/>
              <a:ext cx="71" cy="56"/>
            </a:xfrm>
            <a:custGeom>
              <a:avLst/>
              <a:gdLst>
                <a:gd name="T0" fmla="*/ 12 w 71"/>
                <a:gd name="T1" fmla="*/ 11 h 56"/>
                <a:gd name="T2" fmla="*/ 12 w 71"/>
                <a:gd name="T3" fmla="*/ 6 h 56"/>
                <a:gd name="T4" fmla="*/ 5 w 71"/>
                <a:gd name="T5" fmla="*/ 4 h 56"/>
                <a:gd name="T6" fmla="*/ 3 w 71"/>
                <a:gd name="T7" fmla="*/ 7 h 56"/>
                <a:gd name="T8" fmla="*/ 0 w 71"/>
                <a:gd name="T9" fmla="*/ 4 h 56"/>
                <a:gd name="T10" fmla="*/ 1 w 71"/>
                <a:gd name="T11" fmla="*/ 2 h 56"/>
                <a:gd name="T12" fmla="*/ 4 w 71"/>
                <a:gd name="T13" fmla="*/ 0 h 56"/>
                <a:gd name="T14" fmla="*/ 38 w 71"/>
                <a:gd name="T15" fmla="*/ 12 h 56"/>
                <a:gd name="T16" fmla="*/ 48 w 71"/>
                <a:gd name="T17" fmla="*/ 25 h 56"/>
                <a:gd name="T18" fmla="*/ 50 w 71"/>
                <a:gd name="T19" fmla="*/ 30 h 56"/>
                <a:gd name="T20" fmla="*/ 65 w 71"/>
                <a:gd name="T21" fmla="*/ 39 h 56"/>
                <a:gd name="T22" fmla="*/ 68 w 71"/>
                <a:gd name="T23" fmla="*/ 49 h 56"/>
                <a:gd name="T24" fmla="*/ 69 w 71"/>
                <a:gd name="T25" fmla="*/ 49 h 56"/>
                <a:gd name="T26" fmla="*/ 71 w 71"/>
                <a:gd name="T27" fmla="*/ 52 h 56"/>
                <a:gd name="T28" fmla="*/ 66 w 71"/>
                <a:gd name="T29" fmla="*/ 56 h 56"/>
                <a:gd name="T30" fmla="*/ 51 w 71"/>
                <a:gd name="T31" fmla="*/ 49 h 56"/>
                <a:gd name="T32" fmla="*/ 52 w 71"/>
                <a:gd name="T33" fmla="*/ 45 h 56"/>
                <a:gd name="T34" fmla="*/ 49 w 71"/>
                <a:gd name="T35" fmla="*/ 47 h 56"/>
                <a:gd name="T36" fmla="*/ 47 w 71"/>
                <a:gd name="T37" fmla="*/ 45 h 56"/>
                <a:gd name="T38" fmla="*/ 49 w 71"/>
                <a:gd name="T39" fmla="*/ 41 h 56"/>
                <a:gd name="T40" fmla="*/ 40 w 71"/>
                <a:gd name="T41" fmla="*/ 42 h 56"/>
                <a:gd name="T42" fmla="*/ 37 w 71"/>
                <a:gd name="T43" fmla="*/ 40 h 56"/>
                <a:gd name="T44" fmla="*/ 41 w 71"/>
                <a:gd name="T45" fmla="*/ 39 h 56"/>
                <a:gd name="T46" fmla="*/ 37 w 71"/>
                <a:gd name="T47" fmla="*/ 35 h 56"/>
                <a:gd name="T48" fmla="*/ 27 w 71"/>
                <a:gd name="T49" fmla="*/ 32 h 56"/>
                <a:gd name="T50" fmla="*/ 26 w 71"/>
                <a:gd name="T51" fmla="*/ 29 h 56"/>
                <a:gd name="T52" fmla="*/ 33 w 71"/>
                <a:gd name="T53" fmla="*/ 27 h 56"/>
                <a:gd name="T54" fmla="*/ 28 w 71"/>
                <a:gd name="T55" fmla="*/ 26 h 56"/>
                <a:gd name="T56" fmla="*/ 27 w 71"/>
                <a:gd name="T57" fmla="*/ 24 h 56"/>
                <a:gd name="T58" fmla="*/ 26 w 71"/>
                <a:gd name="T59" fmla="*/ 25 h 56"/>
                <a:gd name="T60" fmla="*/ 20 w 71"/>
                <a:gd name="T61" fmla="*/ 20 h 56"/>
                <a:gd name="T62" fmla="*/ 19 w 71"/>
                <a:gd name="T63" fmla="*/ 22 h 56"/>
                <a:gd name="T64" fmla="*/ 17 w 71"/>
                <a:gd name="T65" fmla="*/ 20 h 56"/>
                <a:gd name="T66" fmla="*/ 18 w 71"/>
                <a:gd name="T67" fmla="*/ 17 h 56"/>
                <a:gd name="T68" fmla="*/ 15 w 71"/>
                <a:gd name="T69" fmla="*/ 15 h 56"/>
                <a:gd name="T70" fmla="*/ 14 w 71"/>
                <a:gd name="T71" fmla="*/ 18 h 56"/>
                <a:gd name="T72" fmla="*/ 13 w 71"/>
                <a:gd name="T73" fmla="*/ 15 h 56"/>
                <a:gd name="T74" fmla="*/ 8 w 71"/>
                <a:gd name="T75" fmla="*/ 17 h 56"/>
                <a:gd name="T76" fmla="*/ 8 w 71"/>
                <a:gd name="T77" fmla="*/ 12 h 56"/>
                <a:gd name="T78" fmla="*/ 6 w 71"/>
                <a:gd name="T79" fmla="*/ 10 h 56"/>
                <a:gd name="T80" fmla="*/ 12 w 71"/>
                <a:gd name="T81" fmla="*/ 1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56"/>
                <a:gd name="T125" fmla="*/ 71 w 71"/>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56">
                  <a:moveTo>
                    <a:pt x="12" y="11"/>
                  </a:moveTo>
                  <a:lnTo>
                    <a:pt x="12" y="6"/>
                  </a:lnTo>
                  <a:lnTo>
                    <a:pt x="5" y="4"/>
                  </a:lnTo>
                  <a:lnTo>
                    <a:pt x="3" y="7"/>
                  </a:lnTo>
                  <a:lnTo>
                    <a:pt x="0" y="4"/>
                  </a:lnTo>
                  <a:lnTo>
                    <a:pt x="1" y="2"/>
                  </a:lnTo>
                  <a:lnTo>
                    <a:pt x="4" y="0"/>
                  </a:lnTo>
                  <a:lnTo>
                    <a:pt x="38" y="12"/>
                  </a:lnTo>
                  <a:lnTo>
                    <a:pt x="48" y="25"/>
                  </a:lnTo>
                  <a:lnTo>
                    <a:pt x="50" y="30"/>
                  </a:lnTo>
                  <a:lnTo>
                    <a:pt x="65" y="39"/>
                  </a:lnTo>
                  <a:lnTo>
                    <a:pt x="68" y="49"/>
                  </a:lnTo>
                  <a:lnTo>
                    <a:pt x="69" y="49"/>
                  </a:lnTo>
                  <a:lnTo>
                    <a:pt x="71" y="52"/>
                  </a:lnTo>
                  <a:lnTo>
                    <a:pt x="66" y="56"/>
                  </a:lnTo>
                  <a:lnTo>
                    <a:pt x="51" y="49"/>
                  </a:lnTo>
                  <a:lnTo>
                    <a:pt x="52" y="45"/>
                  </a:lnTo>
                  <a:lnTo>
                    <a:pt x="49" y="47"/>
                  </a:lnTo>
                  <a:lnTo>
                    <a:pt x="47" y="45"/>
                  </a:lnTo>
                  <a:lnTo>
                    <a:pt x="49" y="41"/>
                  </a:lnTo>
                  <a:lnTo>
                    <a:pt x="40" y="42"/>
                  </a:lnTo>
                  <a:lnTo>
                    <a:pt x="37" y="40"/>
                  </a:lnTo>
                  <a:lnTo>
                    <a:pt x="41" y="39"/>
                  </a:lnTo>
                  <a:lnTo>
                    <a:pt x="37" y="35"/>
                  </a:lnTo>
                  <a:lnTo>
                    <a:pt x="27" y="32"/>
                  </a:lnTo>
                  <a:lnTo>
                    <a:pt x="26" y="29"/>
                  </a:lnTo>
                  <a:lnTo>
                    <a:pt x="33" y="27"/>
                  </a:lnTo>
                  <a:lnTo>
                    <a:pt x="28" y="26"/>
                  </a:lnTo>
                  <a:lnTo>
                    <a:pt x="27" y="24"/>
                  </a:lnTo>
                  <a:lnTo>
                    <a:pt x="26" y="25"/>
                  </a:lnTo>
                  <a:lnTo>
                    <a:pt x="20" y="20"/>
                  </a:lnTo>
                  <a:lnTo>
                    <a:pt x="19" y="22"/>
                  </a:lnTo>
                  <a:lnTo>
                    <a:pt x="17" y="20"/>
                  </a:lnTo>
                  <a:lnTo>
                    <a:pt x="18" y="17"/>
                  </a:lnTo>
                  <a:lnTo>
                    <a:pt x="15" y="15"/>
                  </a:lnTo>
                  <a:lnTo>
                    <a:pt x="14" y="18"/>
                  </a:lnTo>
                  <a:lnTo>
                    <a:pt x="13" y="15"/>
                  </a:lnTo>
                  <a:lnTo>
                    <a:pt x="8" y="17"/>
                  </a:lnTo>
                  <a:lnTo>
                    <a:pt x="8" y="12"/>
                  </a:lnTo>
                  <a:lnTo>
                    <a:pt x="6" y="10"/>
                  </a:lnTo>
                  <a:lnTo>
                    <a:pt x="12" y="1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1" name="Freeform 38"/>
            <p:cNvSpPr>
              <a:spLocks/>
            </p:cNvSpPr>
            <p:nvPr/>
          </p:nvSpPr>
          <p:spPr bwMode="auto">
            <a:xfrm>
              <a:off x="2117" y="1666"/>
              <a:ext cx="6" cy="8"/>
            </a:xfrm>
            <a:custGeom>
              <a:avLst/>
              <a:gdLst>
                <a:gd name="T0" fmla="*/ 1 w 6"/>
                <a:gd name="T1" fmla="*/ 3 h 8"/>
                <a:gd name="T2" fmla="*/ 0 w 6"/>
                <a:gd name="T3" fmla="*/ 8 h 8"/>
                <a:gd name="T4" fmla="*/ 6 w 6"/>
                <a:gd name="T5" fmla="*/ 3 h 8"/>
                <a:gd name="T6" fmla="*/ 5 w 6"/>
                <a:gd name="T7" fmla="*/ 0 h 8"/>
                <a:gd name="T8" fmla="*/ 1 w 6"/>
                <a:gd name="T9" fmla="*/ 3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1" y="3"/>
                  </a:moveTo>
                  <a:lnTo>
                    <a:pt x="0" y="8"/>
                  </a:lnTo>
                  <a:lnTo>
                    <a:pt x="6" y="3"/>
                  </a:lnTo>
                  <a:lnTo>
                    <a:pt x="5" y="0"/>
                  </a:lnTo>
                  <a:lnTo>
                    <a:pt x="1" y="3"/>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2" name="Freeform 39"/>
            <p:cNvSpPr>
              <a:spLocks/>
            </p:cNvSpPr>
            <p:nvPr/>
          </p:nvSpPr>
          <p:spPr bwMode="auto">
            <a:xfrm>
              <a:off x="1921" y="1858"/>
              <a:ext cx="19" cy="11"/>
            </a:xfrm>
            <a:custGeom>
              <a:avLst/>
              <a:gdLst>
                <a:gd name="T0" fmla="*/ 2 w 19"/>
                <a:gd name="T1" fmla="*/ 1 h 11"/>
                <a:gd name="T2" fmla="*/ 8 w 19"/>
                <a:gd name="T3" fmla="*/ 0 h 11"/>
                <a:gd name="T4" fmla="*/ 14 w 19"/>
                <a:gd name="T5" fmla="*/ 1 h 11"/>
                <a:gd name="T6" fmla="*/ 19 w 19"/>
                <a:gd name="T7" fmla="*/ 11 h 11"/>
                <a:gd name="T8" fmla="*/ 14 w 19"/>
                <a:gd name="T9" fmla="*/ 11 h 11"/>
                <a:gd name="T10" fmla="*/ 8 w 19"/>
                <a:gd name="T11" fmla="*/ 6 h 11"/>
                <a:gd name="T12" fmla="*/ 0 w 19"/>
                <a:gd name="T13" fmla="*/ 4 h 11"/>
                <a:gd name="T14" fmla="*/ 2 w 19"/>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1"/>
                <a:gd name="T26" fmla="*/ 19 w 1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1">
                  <a:moveTo>
                    <a:pt x="2" y="1"/>
                  </a:moveTo>
                  <a:lnTo>
                    <a:pt x="8" y="0"/>
                  </a:lnTo>
                  <a:lnTo>
                    <a:pt x="14" y="1"/>
                  </a:lnTo>
                  <a:lnTo>
                    <a:pt x="19" y="11"/>
                  </a:lnTo>
                  <a:lnTo>
                    <a:pt x="14" y="11"/>
                  </a:lnTo>
                  <a:lnTo>
                    <a:pt x="8" y="6"/>
                  </a:lnTo>
                  <a:lnTo>
                    <a:pt x="0" y="4"/>
                  </a:lnTo>
                  <a:lnTo>
                    <a:pt x="2" y="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3" name="Freeform 40"/>
            <p:cNvSpPr>
              <a:spLocks/>
            </p:cNvSpPr>
            <p:nvPr/>
          </p:nvSpPr>
          <p:spPr bwMode="auto">
            <a:xfrm>
              <a:off x="2078" y="1601"/>
              <a:ext cx="9" cy="6"/>
            </a:xfrm>
            <a:custGeom>
              <a:avLst/>
              <a:gdLst>
                <a:gd name="T0" fmla="*/ 0 w 9"/>
                <a:gd name="T1" fmla="*/ 0 h 6"/>
                <a:gd name="T2" fmla="*/ 9 w 9"/>
                <a:gd name="T3" fmla="*/ 4 h 6"/>
                <a:gd name="T4" fmla="*/ 5 w 9"/>
                <a:gd name="T5" fmla="*/ 6 h 6"/>
                <a:gd name="T6" fmla="*/ 0 w 9"/>
                <a:gd name="T7" fmla="*/ 0 h 6"/>
                <a:gd name="T8" fmla="*/ 0 60000 65536"/>
                <a:gd name="T9" fmla="*/ 0 60000 65536"/>
                <a:gd name="T10" fmla="*/ 0 60000 65536"/>
                <a:gd name="T11" fmla="*/ 0 60000 65536"/>
                <a:gd name="T12" fmla="*/ 0 w 9"/>
                <a:gd name="T13" fmla="*/ 0 h 6"/>
                <a:gd name="T14" fmla="*/ 9 w 9"/>
                <a:gd name="T15" fmla="*/ 6 h 6"/>
              </a:gdLst>
              <a:ahLst/>
              <a:cxnLst>
                <a:cxn ang="T8">
                  <a:pos x="T0" y="T1"/>
                </a:cxn>
                <a:cxn ang="T9">
                  <a:pos x="T2" y="T3"/>
                </a:cxn>
                <a:cxn ang="T10">
                  <a:pos x="T4" y="T5"/>
                </a:cxn>
                <a:cxn ang="T11">
                  <a:pos x="T6" y="T7"/>
                </a:cxn>
              </a:cxnLst>
              <a:rect l="T12" t="T13" r="T14" b="T15"/>
              <a:pathLst>
                <a:path w="9" h="6">
                  <a:moveTo>
                    <a:pt x="0" y="0"/>
                  </a:moveTo>
                  <a:lnTo>
                    <a:pt x="9" y="4"/>
                  </a:lnTo>
                  <a:lnTo>
                    <a:pt x="5" y="6"/>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4" name="Freeform 41"/>
            <p:cNvSpPr>
              <a:spLocks/>
            </p:cNvSpPr>
            <p:nvPr/>
          </p:nvSpPr>
          <p:spPr bwMode="auto">
            <a:xfrm>
              <a:off x="2155" y="1633"/>
              <a:ext cx="11" cy="10"/>
            </a:xfrm>
            <a:custGeom>
              <a:avLst/>
              <a:gdLst>
                <a:gd name="T0" fmla="*/ 7 w 11"/>
                <a:gd name="T1" fmla="*/ 0 h 10"/>
                <a:gd name="T2" fmla="*/ 11 w 11"/>
                <a:gd name="T3" fmla="*/ 3 h 10"/>
                <a:gd name="T4" fmla="*/ 11 w 11"/>
                <a:gd name="T5" fmla="*/ 10 h 10"/>
                <a:gd name="T6" fmla="*/ 0 w 11"/>
                <a:gd name="T7" fmla="*/ 5 h 10"/>
                <a:gd name="T8" fmla="*/ 0 w 11"/>
                <a:gd name="T9" fmla="*/ 2 h 10"/>
                <a:gd name="T10" fmla="*/ 7 w 11"/>
                <a:gd name="T11" fmla="*/ 0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7" y="0"/>
                  </a:moveTo>
                  <a:lnTo>
                    <a:pt x="11" y="3"/>
                  </a:lnTo>
                  <a:lnTo>
                    <a:pt x="11" y="10"/>
                  </a:lnTo>
                  <a:lnTo>
                    <a:pt x="0" y="5"/>
                  </a:lnTo>
                  <a:lnTo>
                    <a:pt x="0" y="2"/>
                  </a:lnTo>
                  <a:lnTo>
                    <a:pt x="7"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5" name="Freeform 42"/>
            <p:cNvSpPr>
              <a:spLocks/>
            </p:cNvSpPr>
            <p:nvPr/>
          </p:nvSpPr>
          <p:spPr bwMode="auto">
            <a:xfrm>
              <a:off x="1946" y="1614"/>
              <a:ext cx="13" cy="24"/>
            </a:xfrm>
            <a:custGeom>
              <a:avLst/>
              <a:gdLst>
                <a:gd name="T0" fmla="*/ 4 w 13"/>
                <a:gd name="T1" fmla="*/ 0 h 24"/>
                <a:gd name="T2" fmla="*/ 1 w 13"/>
                <a:gd name="T3" fmla="*/ 2 h 24"/>
                <a:gd name="T4" fmla="*/ 0 w 13"/>
                <a:gd name="T5" fmla="*/ 17 h 24"/>
                <a:gd name="T6" fmla="*/ 6 w 13"/>
                <a:gd name="T7" fmla="*/ 24 h 24"/>
                <a:gd name="T8" fmla="*/ 13 w 13"/>
                <a:gd name="T9" fmla="*/ 2 h 24"/>
                <a:gd name="T10" fmla="*/ 4 w 13"/>
                <a:gd name="T11" fmla="*/ 0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4" y="0"/>
                  </a:moveTo>
                  <a:lnTo>
                    <a:pt x="1" y="2"/>
                  </a:lnTo>
                  <a:lnTo>
                    <a:pt x="0" y="17"/>
                  </a:lnTo>
                  <a:lnTo>
                    <a:pt x="6" y="24"/>
                  </a:lnTo>
                  <a:lnTo>
                    <a:pt x="13" y="2"/>
                  </a:lnTo>
                  <a:lnTo>
                    <a:pt x="4"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6" name="Freeform 43"/>
            <p:cNvSpPr>
              <a:spLocks/>
            </p:cNvSpPr>
            <p:nvPr/>
          </p:nvSpPr>
          <p:spPr bwMode="auto">
            <a:xfrm>
              <a:off x="1896" y="1596"/>
              <a:ext cx="26" cy="25"/>
            </a:xfrm>
            <a:custGeom>
              <a:avLst/>
              <a:gdLst>
                <a:gd name="T0" fmla="*/ 19 w 26"/>
                <a:gd name="T1" fmla="*/ 0 h 25"/>
                <a:gd name="T2" fmla="*/ 8 w 26"/>
                <a:gd name="T3" fmla="*/ 6 h 25"/>
                <a:gd name="T4" fmla="*/ 0 w 26"/>
                <a:gd name="T5" fmla="*/ 25 h 25"/>
                <a:gd name="T6" fmla="*/ 9 w 26"/>
                <a:gd name="T7" fmla="*/ 23 h 25"/>
                <a:gd name="T8" fmla="*/ 15 w 26"/>
                <a:gd name="T9" fmla="*/ 19 h 25"/>
                <a:gd name="T10" fmla="*/ 16 w 26"/>
                <a:gd name="T11" fmla="*/ 13 h 25"/>
                <a:gd name="T12" fmla="*/ 24 w 26"/>
                <a:gd name="T13" fmla="*/ 7 h 25"/>
                <a:gd name="T14" fmla="*/ 26 w 26"/>
                <a:gd name="T15" fmla="*/ 1 h 25"/>
                <a:gd name="T16" fmla="*/ 19 w 26"/>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9" y="0"/>
                  </a:moveTo>
                  <a:lnTo>
                    <a:pt x="8" y="6"/>
                  </a:lnTo>
                  <a:lnTo>
                    <a:pt x="0" y="25"/>
                  </a:lnTo>
                  <a:lnTo>
                    <a:pt x="9" y="23"/>
                  </a:lnTo>
                  <a:lnTo>
                    <a:pt x="15" y="19"/>
                  </a:lnTo>
                  <a:lnTo>
                    <a:pt x="16" y="13"/>
                  </a:lnTo>
                  <a:lnTo>
                    <a:pt x="24" y="7"/>
                  </a:lnTo>
                  <a:lnTo>
                    <a:pt x="26" y="1"/>
                  </a:lnTo>
                  <a:lnTo>
                    <a:pt x="19"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7" name="Freeform 44"/>
            <p:cNvSpPr>
              <a:spLocks/>
            </p:cNvSpPr>
            <p:nvPr/>
          </p:nvSpPr>
          <p:spPr bwMode="auto">
            <a:xfrm>
              <a:off x="1987" y="1572"/>
              <a:ext cx="10" cy="9"/>
            </a:xfrm>
            <a:custGeom>
              <a:avLst/>
              <a:gdLst>
                <a:gd name="T0" fmla="*/ 0 w 10"/>
                <a:gd name="T1" fmla="*/ 0 h 9"/>
                <a:gd name="T2" fmla="*/ 9 w 10"/>
                <a:gd name="T3" fmla="*/ 4 h 9"/>
                <a:gd name="T4" fmla="*/ 10 w 10"/>
                <a:gd name="T5" fmla="*/ 9 h 9"/>
                <a:gd name="T6" fmla="*/ 4 w 10"/>
                <a:gd name="T7" fmla="*/ 8 h 9"/>
                <a:gd name="T8" fmla="*/ 0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0"/>
                  </a:moveTo>
                  <a:lnTo>
                    <a:pt x="9" y="4"/>
                  </a:lnTo>
                  <a:lnTo>
                    <a:pt x="10" y="9"/>
                  </a:lnTo>
                  <a:lnTo>
                    <a:pt x="4" y="8"/>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8" name="Freeform 45"/>
            <p:cNvSpPr>
              <a:spLocks/>
            </p:cNvSpPr>
            <p:nvPr/>
          </p:nvSpPr>
          <p:spPr bwMode="auto">
            <a:xfrm>
              <a:off x="1972" y="1581"/>
              <a:ext cx="13" cy="10"/>
            </a:xfrm>
            <a:custGeom>
              <a:avLst/>
              <a:gdLst>
                <a:gd name="T0" fmla="*/ 0 w 13"/>
                <a:gd name="T1" fmla="*/ 0 h 10"/>
                <a:gd name="T2" fmla="*/ 10 w 13"/>
                <a:gd name="T3" fmla="*/ 0 h 10"/>
                <a:gd name="T4" fmla="*/ 13 w 13"/>
                <a:gd name="T5" fmla="*/ 6 h 10"/>
                <a:gd name="T6" fmla="*/ 9 w 13"/>
                <a:gd name="T7" fmla="*/ 10 h 10"/>
                <a:gd name="T8" fmla="*/ 0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0" y="0"/>
                  </a:moveTo>
                  <a:lnTo>
                    <a:pt x="10" y="0"/>
                  </a:lnTo>
                  <a:lnTo>
                    <a:pt x="13" y="6"/>
                  </a:lnTo>
                  <a:lnTo>
                    <a:pt x="9" y="10"/>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89" name="Freeform 46"/>
            <p:cNvSpPr>
              <a:spLocks/>
            </p:cNvSpPr>
            <p:nvPr/>
          </p:nvSpPr>
          <p:spPr bwMode="auto">
            <a:xfrm>
              <a:off x="1852" y="1411"/>
              <a:ext cx="6" cy="21"/>
            </a:xfrm>
            <a:custGeom>
              <a:avLst/>
              <a:gdLst>
                <a:gd name="T0" fmla="*/ 5 w 6"/>
                <a:gd name="T1" fmla="*/ 2 h 21"/>
                <a:gd name="T2" fmla="*/ 6 w 6"/>
                <a:gd name="T3" fmla="*/ 17 h 21"/>
                <a:gd name="T4" fmla="*/ 5 w 6"/>
                <a:gd name="T5" fmla="*/ 21 h 21"/>
                <a:gd name="T6" fmla="*/ 0 w 6"/>
                <a:gd name="T7" fmla="*/ 17 h 21"/>
                <a:gd name="T8" fmla="*/ 0 w 6"/>
                <a:gd name="T9" fmla="*/ 3 h 21"/>
                <a:gd name="T10" fmla="*/ 2 w 6"/>
                <a:gd name="T11" fmla="*/ 0 h 21"/>
                <a:gd name="T12" fmla="*/ 5 w 6"/>
                <a:gd name="T13" fmla="*/ 2 h 21"/>
                <a:gd name="T14" fmla="*/ 0 60000 65536"/>
                <a:gd name="T15" fmla="*/ 0 60000 65536"/>
                <a:gd name="T16" fmla="*/ 0 60000 65536"/>
                <a:gd name="T17" fmla="*/ 0 60000 65536"/>
                <a:gd name="T18" fmla="*/ 0 60000 65536"/>
                <a:gd name="T19" fmla="*/ 0 60000 65536"/>
                <a:gd name="T20" fmla="*/ 0 60000 65536"/>
                <a:gd name="T21" fmla="*/ 0 w 6"/>
                <a:gd name="T22" fmla="*/ 0 h 21"/>
                <a:gd name="T23" fmla="*/ 6 w 6"/>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1">
                  <a:moveTo>
                    <a:pt x="5" y="2"/>
                  </a:moveTo>
                  <a:lnTo>
                    <a:pt x="6" y="17"/>
                  </a:lnTo>
                  <a:lnTo>
                    <a:pt x="5" y="21"/>
                  </a:lnTo>
                  <a:lnTo>
                    <a:pt x="0" y="17"/>
                  </a:lnTo>
                  <a:lnTo>
                    <a:pt x="0" y="3"/>
                  </a:lnTo>
                  <a:lnTo>
                    <a:pt x="2" y="0"/>
                  </a:lnTo>
                  <a:lnTo>
                    <a:pt x="5" y="2"/>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0" name="Freeform 47"/>
            <p:cNvSpPr>
              <a:spLocks/>
            </p:cNvSpPr>
            <p:nvPr/>
          </p:nvSpPr>
          <p:spPr bwMode="auto">
            <a:xfrm>
              <a:off x="1943" y="1353"/>
              <a:ext cx="16" cy="13"/>
            </a:xfrm>
            <a:custGeom>
              <a:avLst/>
              <a:gdLst>
                <a:gd name="T0" fmla="*/ 4 w 16"/>
                <a:gd name="T1" fmla="*/ 0 h 13"/>
                <a:gd name="T2" fmla="*/ 16 w 16"/>
                <a:gd name="T3" fmla="*/ 3 h 13"/>
                <a:gd name="T4" fmla="*/ 9 w 16"/>
                <a:gd name="T5" fmla="*/ 8 h 13"/>
                <a:gd name="T6" fmla="*/ 7 w 16"/>
                <a:gd name="T7" fmla="*/ 6 h 13"/>
                <a:gd name="T8" fmla="*/ 7 w 16"/>
                <a:gd name="T9" fmla="*/ 13 h 13"/>
                <a:gd name="T10" fmla="*/ 0 w 16"/>
                <a:gd name="T11" fmla="*/ 1 h 13"/>
                <a:gd name="T12" fmla="*/ 4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4" y="0"/>
                  </a:moveTo>
                  <a:lnTo>
                    <a:pt x="16" y="3"/>
                  </a:lnTo>
                  <a:lnTo>
                    <a:pt x="9" y="8"/>
                  </a:lnTo>
                  <a:lnTo>
                    <a:pt x="7" y="6"/>
                  </a:lnTo>
                  <a:lnTo>
                    <a:pt x="7" y="13"/>
                  </a:lnTo>
                  <a:lnTo>
                    <a:pt x="0" y="1"/>
                  </a:lnTo>
                  <a:lnTo>
                    <a:pt x="4"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1" name="Freeform 48"/>
            <p:cNvSpPr>
              <a:spLocks/>
            </p:cNvSpPr>
            <p:nvPr/>
          </p:nvSpPr>
          <p:spPr bwMode="auto">
            <a:xfrm>
              <a:off x="1958" y="1370"/>
              <a:ext cx="16" cy="19"/>
            </a:xfrm>
            <a:custGeom>
              <a:avLst/>
              <a:gdLst>
                <a:gd name="T0" fmla="*/ 12 w 16"/>
                <a:gd name="T1" fmla="*/ 6 h 19"/>
                <a:gd name="T2" fmla="*/ 9 w 16"/>
                <a:gd name="T3" fmla="*/ 16 h 19"/>
                <a:gd name="T4" fmla="*/ 0 w 16"/>
                <a:gd name="T5" fmla="*/ 19 h 19"/>
                <a:gd name="T6" fmla="*/ 3 w 16"/>
                <a:gd name="T7" fmla="*/ 11 h 19"/>
                <a:gd name="T8" fmla="*/ 10 w 16"/>
                <a:gd name="T9" fmla="*/ 5 h 19"/>
                <a:gd name="T10" fmla="*/ 15 w 16"/>
                <a:gd name="T11" fmla="*/ 6 h 19"/>
                <a:gd name="T12" fmla="*/ 16 w 16"/>
                <a:gd name="T13" fmla="*/ 1 h 19"/>
                <a:gd name="T14" fmla="*/ 12 w 16"/>
                <a:gd name="T15" fmla="*/ 0 h 19"/>
                <a:gd name="T16" fmla="*/ 10 w 16"/>
                <a:gd name="T17" fmla="*/ 4 h 19"/>
                <a:gd name="T18" fmla="*/ 12 w 16"/>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12" y="6"/>
                  </a:moveTo>
                  <a:lnTo>
                    <a:pt x="9" y="16"/>
                  </a:lnTo>
                  <a:lnTo>
                    <a:pt x="0" y="19"/>
                  </a:lnTo>
                  <a:lnTo>
                    <a:pt x="3" y="11"/>
                  </a:lnTo>
                  <a:lnTo>
                    <a:pt x="10" y="5"/>
                  </a:lnTo>
                  <a:lnTo>
                    <a:pt x="15" y="6"/>
                  </a:lnTo>
                  <a:lnTo>
                    <a:pt x="16" y="1"/>
                  </a:lnTo>
                  <a:lnTo>
                    <a:pt x="12" y="0"/>
                  </a:lnTo>
                  <a:lnTo>
                    <a:pt x="10" y="4"/>
                  </a:lnTo>
                  <a:lnTo>
                    <a:pt x="12" y="6"/>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2" name="Freeform 49"/>
            <p:cNvSpPr>
              <a:spLocks/>
            </p:cNvSpPr>
            <p:nvPr/>
          </p:nvSpPr>
          <p:spPr bwMode="auto">
            <a:xfrm>
              <a:off x="2024" y="1418"/>
              <a:ext cx="17" cy="13"/>
            </a:xfrm>
            <a:custGeom>
              <a:avLst/>
              <a:gdLst>
                <a:gd name="T0" fmla="*/ 0 w 17"/>
                <a:gd name="T1" fmla="*/ 5 h 13"/>
                <a:gd name="T2" fmla="*/ 6 w 17"/>
                <a:gd name="T3" fmla="*/ 0 h 13"/>
                <a:gd name="T4" fmla="*/ 16 w 17"/>
                <a:gd name="T5" fmla="*/ 6 h 13"/>
                <a:gd name="T6" fmla="*/ 17 w 17"/>
                <a:gd name="T7" fmla="*/ 13 h 13"/>
                <a:gd name="T8" fmla="*/ 5 w 17"/>
                <a:gd name="T9" fmla="*/ 13 h 13"/>
                <a:gd name="T10" fmla="*/ 1 w 17"/>
                <a:gd name="T11" fmla="*/ 10 h 13"/>
                <a:gd name="T12" fmla="*/ 0 w 17"/>
                <a:gd name="T13" fmla="*/ 5 h 13"/>
                <a:gd name="T14" fmla="*/ 0 60000 65536"/>
                <a:gd name="T15" fmla="*/ 0 60000 65536"/>
                <a:gd name="T16" fmla="*/ 0 60000 65536"/>
                <a:gd name="T17" fmla="*/ 0 60000 65536"/>
                <a:gd name="T18" fmla="*/ 0 60000 65536"/>
                <a:gd name="T19" fmla="*/ 0 60000 65536"/>
                <a:gd name="T20" fmla="*/ 0 60000 65536"/>
                <a:gd name="T21" fmla="*/ 0 w 17"/>
                <a:gd name="T22" fmla="*/ 0 h 13"/>
                <a:gd name="T23" fmla="*/ 17 w 1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
                  <a:moveTo>
                    <a:pt x="0" y="5"/>
                  </a:moveTo>
                  <a:lnTo>
                    <a:pt x="6" y="0"/>
                  </a:lnTo>
                  <a:lnTo>
                    <a:pt x="16" y="6"/>
                  </a:lnTo>
                  <a:lnTo>
                    <a:pt x="17" y="13"/>
                  </a:lnTo>
                  <a:lnTo>
                    <a:pt x="5" y="13"/>
                  </a:lnTo>
                  <a:lnTo>
                    <a:pt x="1" y="10"/>
                  </a:lnTo>
                  <a:lnTo>
                    <a:pt x="0" y="5"/>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3" name="Freeform 50"/>
            <p:cNvSpPr>
              <a:spLocks/>
            </p:cNvSpPr>
            <p:nvPr/>
          </p:nvSpPr>
          <p:spPr bwMode="auto">
            <a:xfrm>
              <a:off x="1989" y="1411"/>
              <a:ext cx="30" cy="39"/>
            </a:xfrm>
            <a:custGeom>
              <a:avLst/>
              <a:gdLst>
                <a:gd name="T0" fmla="*/ 13 w 30"/>
                <a:gd name="T1" fmla="*/ 0 h 39"/>
                <a:gd name="T2" fmla="*/ 28 w 30"/>
                <a:gd name="T3" fmla="*/ 4 h 39"/>
                <a:gd name="T4" fmla="*/ 30 w 30"/>
                <a:gd name="T5" fmla="*/ 13 h 39"/>
                <a:gd name="T6" fmla="*/ 30 w 30"/>
                <a:gd name="T7" fmla="*/ 30 h 39"/>
                <a:gd name="T8" fmla="*/ 22 w 30"/>
                <a:gd name="T9" fmla="*/ 39 h 39"/>
                <a:gd name="T10" fmla="*/ 3 w 30"/>
                <a:gd name="T11" fmla="*/ 39 h 39"/>
                <a:gd name="T12" fmla="*/ 0 w 30"/>
                <a:gd name="T13" fmla="*/ 28 h 39"/>
                <a:gd name="T14" fmla="*/ 0 w 30"/>
                <a:gd name="T15" fmla="*/ 19 h 39"/>
                <a:gd name="T16" fmla="*/ 7 w 30"/>
                <a:gd name="T17" fmla="*/ 3 h 39"/>
                <a:gd name="T18" fmla="*/ 13 w 3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9"/>
                <a:gd name="T32" fmla="*/ 30 w 3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9">
                  <a:moveTo>
                    <a:pt x="13" y="0"/>
                  </a:moveTo>
                  <a:lnTo>
                    <a:pt x="28" y="4"/>
                  </a:lnTo>
                  <a:lnTo>
                    <a:pt x="30" y="13"/>
                  </a:lnTo>
                  <a:lnTo>
                    <a:pt x="30" y="30"/>
                  </a:lnTo>
                  <a:lnTo>
                    <a:pt x="22" y="39"/>
                  </a:lnTo>
                  <a:lnTo>
                    <a:pt x="3" y="39"/>
                  </a:lnTo>
                  <a:lnTo>
                    <a:pt x="0" y="28"/>
                  </a:lnTo>
                  <a:lnTo>
                    <a:pt x="0" y="19"/>
                  </a:lnTo>
                  <a:lnTo>
                    <a:pt x="7" y="3"/>
                  </a:lnTo>
                  <a:lnTo>
                    <a:pt x="13"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4" name="Freeform 51"/>
            <p:cNvSpPr>
              <a:spLocks/>
            </p:cNvSpPr>
            <p:nvPr/>
          </p:nvSpPr>
          <p:spPr bwMode="auto">
            <a:xfrm>
              <a:off x="1887" y="1491"/>
              <a:ext cx="17" cy="17"/>
            </a:xfrm>
            <a:custGeom>
              <a:avLst/>
              <a:gdLst>
                <a:gd name="T0" fmla="*/ 9 w 17"/>
                <a:gd name="T1" fmla="*/ 5 h 17"/>
                <a:gd name="T2" fmla="*/ 17 w 17"/>
                <a:gd name="T3" fmla="*/ 17 h 17"/>
                <a:gd name="T4" fmla="*/ 10 w 17"/>
                <a:gd name="T5" fmla="*/ 17 h 17"/>
                <a:gd name="T6" fmla="*/ 5 w 17"/>
                <a:gd name="T7" fmla="*/ 11 h 17"/>
                <a:gd name="T8" fmla="*/ 0 w 17"/>
                <a:gd name="T9" fmla="*/ 0 h 17"/>
                <a:gd name="T10" fmla="*/ 9 w 17"/>
                <a:gd name="T11" fmla="*/ 5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9" y="5"/>
                  </a:moveTo>
                  <a:lnTo>
                    <a:pt x="17" y="17"/>
                  </a:lnTo>
                  <a:lnTo>
                    <a:pt x="10" y="17"/>
                  </a:lnTo>
                  <a:lnTo>
                    <a:pt x="5" y="11"/>
                  </a:lnTo>
                  <a:lnTo>
                    <a:pt x="0" y="0"/>
                  </a:lnTo>
                  <a:lnTo>
                    <a:pt x="9" y="5"/>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5" name="Freeform 52"/>
            <p:cNvSpPr>
              <a:spLocks/>
            </p:cNvSpPr>
            <p:nvPr/>
          </p:nvSpPr>
          <p:spPr bwMode="auto">
            <a:xfrm>
              <a:off x="1808" y="1265"/>
              <a:ext cx="406" cy="363"/>
            </a:xfrm>
            <a:custGeom>
              <a:avLst/>
              <a:gdLst>
                <a:gd name="T0" fmla="*/ 71 w 406"/>
                <a:gd name="T1" fmla="*/ 25 h 363"/>
                <a:gd name="T2" fmla="*/ 70 w 406"/>
                <a:gd name="T3" fmla="*/ 38 h 363"/>
                <a:gd name="T4" fmla="*/ 75 w 406"/>
                <a:gd name="T5" fmla="*/ 9 h 363"/>
                <a:gd name="T6" fmla="*/ 216 w 406"/>
                <a:gd name="T7" fmla="*/ 11 h 363"/>
                <a:gd name="T8" fmla="*/ 232 w 406"/>
                <a:gd name="T9" fmla="*/ 19 h 363"/>
                <a:gd name="T10" fmla="*/ 264 w 406"/>
                <a:gd name="T11" fmla="*/ 16 h 363"/>
                <a:gd name="T12" fmla="*/ 275 w 406"/>
                <a:gd name="T13" fmla="*/ 36 h 363"/>
                <a:gd name="T14" fmla="*/ 291 w 406"/>
                <a:gd name="T15" fmla="*/ 48 h 363"/>
                <a:gd name="T16" fmla="*/ 289 w 406"/>
                <a:gd name="T17" fmla="*/ 73 h 363"/>
                <a:gd name="T18" fmla="*/ 308 w 406"/>
                <a:gd name="T19" fmla="*/ 71 h 363"/>
                <a:gd name="T20" fmla="*/ 323 w 406"/>
                <a:gd name="T21" fmla="*/ 91 h 363"/>
                <a:gd name="T22" fmla="*/ 311 w 406"/>
                <a:gd name="T23" fmla="*/ 100 h 363"/>
                <a:gd name="T24" fmla="*/ 312 w 406"/>
                <a:gd name="T25" fmla="*/ 109 h 363"/>
                <a:gd name="T26" fmla="*/ 317 w 406"/>
                <a:gd name="T27" fmla="*/ 132 h 363"/>
                <a:gd name="T28" fmla="*/ 340 w 406"/>
                <a:gd name="T29" fmla="*/ 154 h 363"/>
                <a:gd name="T30" fmla="*/ 363 w 406"/>
                <a:gd name="T31" fmla="*/ 166 h 363"/>
                <a:gd name="T32" fmla="*/ 379 w 406"/>
                <a:gd name="T33" fmla="*/ 199 h 363"/>
                <a:gd name="T34" fmla="*/ 402 w 406"/>
                <a:gd name="T35" fmla="*/ 222 h 363"/>
                <a:gd name="T36" fmla="*/ 392 w 406"/>
                <a:gd name="T37" fmla="*/ 232 h 363"/>
                <a:gd name="T38" fmla="*/ 380 w 406"/>
                <a:gd name="T39" fmla="*/ 255 h 363"/>
                <a:gd name="T40" fmla="*/ 366 w 406"/>
                <a:gd name="T41" fmla="*/ 256 h 363"/>
                <a:gd name="T42" fmla="*/ 356 w 406"/>
                <a:gd name="T43" fmla="*/ 250 h 363"/>
                <a:gd name="T44" fmla="*/ 341 w 406"/>
                <a:gd name="T45" fmla="*/ 227 h 363"/>
                <a:gd name="T46" fmla="*/ 324 w 406"/>
                <a:gd name="T47" fmla="*/ 215 h 363"/>
                <a:gd name="T48" fmla="*/ 315 w 406"/>
                <a:gd name="T49" fmla="*/ 217 h 363"/>
                <a:gd name="T50" fmla="*/ 314 w 406"/>
                <a:gd name="T51" fmla="*/ 234 h 363"/>
                <a:gd name="T52" fmla="*/ 323 w 406"/>
                <a:gd name="T53" fmla="*/ 251 h 363"/>
                <a:gd name="T54" fmla="*/ 332 w 406"/>
                <a:gd name="T55" fmla="*/ 267 h 363"/>
                <a:gd name="T56" fmla="*/ 350 w 406"/>
                <a:gd name="T57" fmla="*/ 274 h 363"/>
                <a:gd name="T58" fmla="*/ 351 w 406"/>
                <a:gd name="T59" fmla="*/ 287 h 363"/>
                <a:gd name="T60" fmla="*/ 362 w 406"/>
                <a:gd name="T61" fmla="*/ 320 h 363"/>
                <a:gd name="T62" fmla="*/ 363 w 406"/>
                <a:gd name="T63" fmla="*/ 330 h 363"/>
                <a:gd name="T64" fmla="*/ 352 w 406"/>
                <a:gd name="T65" fmla="*/ 339 h 363"/>
                <a:gd name="T66" fmla="*/ 339 w 406"/>
                <a:gd name="T67" fmla="*/ 327 h 363"/>
                <a:gd name="T68" fmla="*/ 315 w 406"/>
                <a:gd name="T69" fmla="*/ 311 h 363"/>
                <a:gd name="T70" fmla="*/ 303 w 406"/>
                <a:gd name="T71" fmla="*/ 311 h 363"/>
                <a:gd name="T72" fmla="*/ 338 w 406"/>
                <a:gd name="T73" fmla="*/ 358 h 363"/>
                <a:gd name="T74" fmla="*/ 318 w 406"/>
                <a:gd name="T75" fmla="*/ 354 h 363"/>
                <a:gd name="T76" fmla="*/ 298 w 406"/>
                <a:gd name="T77" fmla="*/ 347 h 363"/>
                <a:gd name="T78" fmla="*/ 285 w 406"/>
                <a:gd name="T79" fmla="*/ 336 h 363"/>
                <a:gd name="T80" fmla="*/ 254 w 406"/>
                <a:gd name="T81" fmla="*/ 311 h 363"/>
                <a:gd name="T82" fmla="*/ 255 w 406"/>
                <a:gd name="T83" fmla="*/ 308 h 363"/>
                <a:gd name="T84" fmla="*/ 234 w 406"/>
                <a:gd name="T85" fmla="*/ 277 h 363"/>
                <a:gd name="T86" fmla="*/ 219 w 406"/>
                <a:gd name="T87" fmla="*/ 275 h 363"/>
                <a:gd name="T88" fmla="*/ 218 w 406"/>
                <a:gd name="T89" fmla="*/ 281 h 363"/>
                <a:gd name="T90" fmla="*/ 200 w 406"/>
                <a:gd name="T91" fmla="*/ 279 h 363"/>
                <a:gd name="T92" fmla="*/ 169 w 406"/>
                <a:gd name="T93" fmla="*/ 268 h 363"/>
                <a:gd name="T94" fmla="*/ 179 w 406"/>
                <a:gd name="T95" fmla="*/ 250 h 363"/>
                <a:gd name="T96" fmla="*/ 225 w 406"/>
                <a:gd name="T97" fmla="*/ 246 h 363"/>
                <a:gd name="T98" fmla="*/ 242 w 406"/>
                <a:gd name="T99" fmla="*/ 205 h 363"/>
                <a:gd name="T100" fmla="*/ 237 w 406"/>
                <a:gd name="T101" fmla="*/ 147 h 363"/>
                <a:gd name="T102" fmla="*/ 225 w 406"/>
                <a:gd name="T103" fmla="*/ 137 h 363"/>
                <a:gd name="T104" fmla="*/ 205 w 406"/>
                <a:gd name="T105" fmla="*/ 122 h 363"/>
                <a:gd name="T106" fmla="*/ 203 w 406"/>
                <a:gd name="T107" fmla="*/ 115 h 363"/>
                <a:gd name="T108" fmla="*/ 175 w 406"/>
                <a:gd name="T109" fmla="*/ 87 h 363"/>
                <a:gd name="T110" fmla="*/ 160 w 406"/>
                <a:gd name="T111" fmla="*/ 81 h 363"/>
                <a:gd name="T112" fmla="*/ 117 w 406"/>
                <a:gd name="T113" fmla="*/ 78 h 363"/>
                <a:gd name="T114" fmla="*/ 115 w 406"/>
                <a:gd name="T115" fmla="*/ 88 h 363"/>
                <a:gd name="T116" fmla="*/ 57 w 406"/>
                <a:gd name="T117" fmla="*/ 78 h 363"/>
                <a:gd name="T118" fmla="*/ 26 w 406"/>
                <a:gd name="T119" fmla="*/ 66 h 363"/>
                <a:gd name="T120" fmla="*/ 41 w 406"/>
                <a:gd name="T121" fmla="*/ 38 h 363"/>
                <a:gd name="T122" fmla="*/ 2 w 406"/>
                <a:gd name="T123" fmla="*/ 3 h 3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6"/>
                <a:gd name="T187" fmla="*/ 0 h 363"/>
                <a:gd name="T188" fmla="*/ 406 w 406"/>
                <a:gd name="T189" fmla="*/ 363 h 3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6" h="363">
                  <a:moveTo>
                    <a:pt x="1" y="0"/>
                  </a:moveTo>
                  <a:lnTo>
                    <a:pt x="53" y="0"/>
                  </a:lnTo>
                  <a:lnTo>
                    <a:pt x="64" y="16"/>
                  </a:lnTo>
                  <a:lnTo>
                    <a:pt x="69" y="17"/>
                  </a:lnTo>
                  <a:lnTo>
                    <a:pt x="71" y="25"/>
                  </a:lnTo>
                  <a:lnTo>
                    <a:pt x="57" y="29"/>
                  </a:lnTo>
                  <a:lnTo>
                    <a:pt x="48" y="37"/>
                  </a:lnTo>
                  <a:lnTo>
                    <a:pt x="70" y="30"/>
                  </a:lnTo>
                  <a:lnTo>
                    <a:pt x="71" y="32"/>
                  </a:lnTo>
                  <a:lnTo>
                    <a:pt x="70" y="38"/>
                  </a:lnTo>
                  <a:lnTo>
                    <a:pt x="71" y="40"/>
                  </a:lnTo>
                  <a:lnTo>
                    <a:pt x="73" y="35"/>
                  </a:lnTo>
                  <a:lnTo>
                    <a:pt x="73" y="22"/>
                  </a:lnTo>
                  <a:lnTo>
                    <a:pt x="75" y="13"/>
                  </a:lnTo>
                  <a:lnTo>
                    <a:pt x="75" y="9"/>
                  </a:lnTo>
                  <a:lnTo>
                    <a:pt x="65" y="8"/>
                  </a:lnTo>
                  <a:lnTo>
                    <a:pt x="61" y="0"/>
                  </a:lnTo>
                  <a:lnTo>
                    <a:pt x="221" y="0"/>
                  </a:lnTo>
                  <a:lnTo>
                    <a:pt x="217" y="5"/>
                  </a:lnTo>
                  <a:lnTo>
                    <a:pt x="216" y="11"/>
                  </a:lnTo>
                  <a:lnTo>
                    <a:pt x="222" y="4"/>
                  </a:lnTo>
                  <a:lnTo>
                    <a:pt x="233" y="2"/>
                  </a:lnTo>
                  <a:lnTo>
                    <a:pt x="226" y="17"/>
                  </a:lnTo>
                  <a:lnTo>
                    <a:pt x="233" y="13"/>
                  </a:lnTo>
                  <a:lnTo>
                    <a:pt x="232" y="19"/>
                  </a:lnTo>
                  <a:lnTo>
                    <a:pt x="238" y="24"/>
                  </a:lnTo>
                  <a:lnTo>
                    <a:pt x="237" y="14"/>
                  </a:lnTo>
                  <a:lnTo>
                    <a:pt x="244" y="14"/>
                  </a:lnTo>
                  <a:lnTo>
                    <a:pt x="248" y="7"/>
                  </a:lnTo>
                  <a:lnTo>
                    <a:pt x="264" y="16"/>
                  </a:lnTo>
                  <a:lnTo>
                    <a:pt x="269" y="28"/>
                  </a:lnTo>
                  <a:lnTo>
                    <a:pt x="268" y="31"/>
                  </a:lnTo>
                  <a:lnTo>
                    <a:pt x="254" y="35"/>
                  </a:lnTo>
                  <a:lnTo>
                    <a:pt x="264" y="40"/>
                  </a:lnTo>
                  <a:lnTo>
                    <a:pt x="275" y="36"/>
                  </a:lnTo>
                  <a:lnTo>
                    <a:pt x="276" y="41"/>
                  </a:lnTo>
                  <a:lnTo>
                    <a:pt x="272" y="53"/>
                  </a:lnTo>
                  <a:lnTo>
                    <a:pt x="285" y="44"/>
                  </a:lnTo>
                  <a:lnTo>
                    <a:pt x="278" y="58"/>
                  </a:lnTo>
                  <a:lnTo>
                    <a:pt x="291" y="48"/>
                  </a:lnTo>
                  <a:lnTo>
                    <a:pt x="306" y="55"/>
                  </a:lnTo>
                  <a:lnTo>
                    <a:pt x="305" y="64"/>
                  </a:lnTo>
                  <a:lnTo>
                    <a:pt x="302" y="61"/>
                  </a:lnTo>
                  <a:lnTo>
                    <a:pt x="300" y="67"/>
                  </a:lnTo>
                  <a:lnTo>
                    <a:pt x="289" y="73"/>
                  </a:lnTo>
                  <a:lnTo>
                    <a:pt x="303" y="72"/>
                  </a:lnTo>
                  <a:lnTo>
                    <a:pt x="298" y="82"/>
                  </a:lnTo>
                  <a:lnTo>
                    <a:pt x="302" y="82"/>
                  </a:lnTo>
                  <a:lnTo>
                    <a:pt x="309" y="75"/>
                  </a:lnTo>
                  <a:lnTo>
                    <a:pt x="308" y="71"/>
                  </a:lnTo>
                  <a:lnTo>
                    <a:pt x="310" y="67"/>
                  </a:lnTo>
                  <a:lnTo>
                    <a:pt x="315" y="70"/>
                  </a:lnTo>
                  <a:lnTo>
                    <a:pt x="324" y="83"/>
                  </a:lnTo>
                  <a:lnTo>
                    <a:pt x="326" y="87"/>
                  </a:lnTo>
                  <a:lnTo>
                    <a:pt x="323" y="91"/>
                  </a:lnTo>
                  <a:lnTo>
                    <a:pt x="314" y="89"/>
                  </a:lnTo>
                  <a:lnTo>
                    <a:pt x="300" y="99"/>
                  </a:lnTo>
                  <a:lnTo>
                    <a:pt x="303" y="96"/>
                  </a:lnTo>
                  <a:lnTo>
                    <a:pt x="310" y="103"/>
                  </a:lnTo>
                  <a:lnTo>
                    <a:pt x="311" y="100"/>
                  </a:lnTo>
                  <a:lnTo>
                    <a:pt x="326" y="102"/>
                  </a:lnTo>
                  <a:lnTo>
                    <a:pt x="334" y="109"/>
                  </a:lnTo>
                  <a:lnTo>
                    <a:pt x="332" y="113"/>
                  </a:lnTo>
                  <a:lnTo>
                    <a:pt x="320" y="114"/>
                  </a:lnTo>
                  <a:lnTo>
                    <a:pt x="312" y="109"/>
                  </a:lnTo>
                  <a:lnTo>
                    <a:pt x="312" y="112"/>
                  </a:lnTo>
                  <a:lnTo>
                    <a:pt x="305" y="113"/>
                  </a:lnTo>
                  <a:lnTo>
                    <a:pt x="316" y="120"/>
                  </a:lnTo>
                  <a:lnTo>
                    <a:pt x="310" y="124"/>
                  </a:lnTo>
                  <a:lnTo>
                    <a:pt x="317" y="132"/>
                  </a:lnTo>
                  <a:lnTo>
                    <a:pt x="307" y="135"/>
                  </a:lnTo>
                  <a:lnTo>
                    <a:pt x="331" y="144"/>
                  </a:lnTo>
                  <a:lnTo>
                    <a:pt x="328" y="150"/>
                  </a:lnTo>
                  <a:lnTo>
                    <a:pt x="338" y="150"/>
                  </a:lnTo>
                  <a:lnTo>
                    <a:pt x="340" y="154"/>
                  </a:lnTo>
                  <a:lnTo>
                    <a:pt x="337" y="158"/>
                  </a:lnTo>
                  <a:lnTo>
                    <a:pt x="341" y="162"/>
                  </a:lnTo>
                  <a:lnTo>
                    <a:pt x="355" y="157"/>
                  </a:lnTo>
                  <a:lnTo>
                    <a:pt x="353" y="165"/>
                  </a:lnTo>
                  <a:lnTo>
                    <a:pt x="363" y="166"/>
                  </a:lnTo>
                  <a:lnTo>
                    <a:pt x="370" y="181"/>
                  </a:lnTo>
                  <a:lnTo>
                    <a:pt x="366" y="185"/>
                  </a:lnTo>
                  <a:lnTo>
                    <a:pt x="366" y="188"/>
                  </a:lnTo>
                  <a:lnTo>
                    <a:pt x="383" y="185"/>
                  </a:lnTo>
                  <a:lnTo>
                    <a:pt x="379" y="199"/>
                  </a:lnTo>
                  <a:lnTo>
                    <a:pt x="395" y="196"/>
                  </a:lnTo>
                  <a:lnTo>
                    <a:pt x="406" y="209"/>
                  </a:lnTo>
                  <a:lnTo>
                    <a:pt x="401" y="217"/>
                  </a:lnTo>
                  <a:lnTo>
                    <a:pt x="403" y="220"/>
                  </a:lnTo>
                  <a:lnTo>
                    <a:pt x="402" y="222"/>
                  </a:lnTo>
                  <a:lnTo>
                    <a:pt x="393" y="221"/>
                  </a:lnTo>
                  <a:lnTo>
                    <a:pt x="389" y="228"/>
                  </a:lnTo>
                  <a:lnTo>
                    <a:pt x="394" y="227"/>
                  </a:lnTo>
                  <a:lnTo>
                    <a:pt x="396" y="231"/>
                  </a:lnTo>
                  <a:lnTo>
                    <a:pt x="392" y="232"/>
                  </a:lnTo>
                  <a:lnTo>
                    <a:pt x="392" y="238"/>
                  </a:lnTo>
                  <a:lnTo>
                    <a:pt x="389" y="239"/>
                  </a:lnTo>
                  <a:lnTo>
                    <a:pt x="387" y="245"/>
                  </a:lnTo>
                  <a:lnTo>
                    <a:pt x="377" y="239"/>
                  </a:lnTo>
                  <a:lnTo>
                    <a:pt x="380" y="255"/>
                  </a:lnTo>
                  <a:lnTo>
                    <a:pt x="378" y="255"/>
                  </a:lnTo>
                  <a:lnTo>
                    <a:pt x="375" y="268"/>
                  </a:lnTo>
                  <a:lnTo>
                    <a:pt x="370" y="260"/>
                  </a:lnTo>
                  <a:lnTo>
                    <a:pt x="368" y="263"/>
                  </a:lnTo>
                  <a:lnTo>
                    <a:pt x="366" y="256"/>
                  </a:lnTo>
                  <a:lnTo>
                    <a:pt x="361" y="259"/>
                  </a:lnTo>
                  <a:lnTo>
                    <a:pt x="358" y="255"/>
                  </a:lnTo>
                  <a:lnTo>
                    <a:pt x="360" y="251"/>
                  </a:lnTo>
                  <a:lnTo>
                    <a:pt x="360" y="248"/>
                  </a:lnTo>
                  <a:lnTo>
                    <a:pt x="356" y="250"/>
                  </a:lnTo>
                  <a:lnTo>
                    <a:pt x="350" y="241"/>
                  </a:lnTo>
                  <a:lnTo>
                    <a:pt x="349" y="236"/>
                  </a:lnTo>
                  <a:lnTo>
                    <a:pt x="350" y="231"/>
                  </a:lnTo>
                  <a:lnTo>
                    <a:pt x="342" y="232"/>
                  </a:lnTo>
                  <a:lnTo>
                    <a:pt x="341" y="227"/>
                  </a:lnTo>
                  <a:lnTo>
                    <a:pt x="326" y="219"/>
                  </a:lnTo>
                  <a:lnTo>
                    <a:pt x="328" y="212"/>
                  </a:lnTo>
                  <a:lnTo>
                    <a:pt x="322" y="209"/>
                  </a:lnTo>
                  <a:lnTo>
                    <a:pt x="320" y="212"/>
                  </a:lnTo>
                  <a:lnTo>
                    <a:pt x="324" y="215"/>
                  </a:lnTo>
                  <a:lnTo>
                    <a:pt x="321" y="215"/>
                  </a:lnTo>
                  <a:lnTo>
                    <a:pt x="324" y="220"/>
                  </a:lnTo>
                  <a:lnTo>
                    <a:pt x="316" y="214"/>
                  </a:lnTo>
                  <a:lnTo>
                    <a:pt x="314" y="214"/>
                  </a:lnTo>
                  <a:lnTo>
                    <a:pt x="315" y="217"/>
                  </a:lnTo>
                  <a:lnTo>
                    <a:pt x="310" y="217"/>
                  </a:lnTo>
                  <a:lnTo>
                    <a:pt x="312" y="221"/>
                  </a:lnTo>
                  <a:lnTo>
                    <a:pt x="319" y="224"/>
                  </a:lnTo>
                  <a:lnTo>
                    <a:pt x="325" y="232"/>
                  </a:lnTo>
                  <a:lnTo>
                    <a:pt x="314" y="234"/>
                  </a:lnTo>
                  <a:lnTo>
                    <a:pt x="313" y="244"/>
                  </a:lnTo>
                  <a:lnTo>
                    <a:pt x="323" y="244"/>
                  </a:lnTo>
                  <a:lnTo>
                    <a:pt x="322" y="249"/>
                  </a:lnTo>
                  <a:lnTo>
                    <a:pt x="324" y="251"/>
                  </a:lnTo>
                  <a:lnTo>
                    <a:pt x="323" y="251"/>
                  </a:lnTo>
                  <a:lnTo>
                    <a:pt x="324" y="254"/>
                  </a:lnTo>
                  <a:lnTo>
                    <a:pt x="323" y="257"/>
                  </a:lnTo>
                  <a:lnTo>
                    <a:pt x="326" y="258"/>
                  </a:lnTo>
                  <a:lnTo>
                    <a:pt x="331" y="271"/>
                  </a:lnTo>
                  <a:lnTo>
                    <a:pt x="332" y="267"/>
                  </a:lnTo>
                  <a:lnTo>
                    <a:pt x="339" y="267"/>
                  </a:lnTo>
                  <a:lnTo>
                    <a:pt x="336" y="271"/>
                  </a:lnTo>
                  <a:lnTo>
                    <a:pt x="345" y="269"/>
                  </a:lnTo>
                  <a:lnTo>
                    <a:pt x="346" y="278"/>
                  </a:lnTo>
                  <a:lnTo>
                    <a:pt x="350" y="274"/>
                  </a:lnTo>
                  <a:lnTo>
                    <a:pt x="352" y="279"/>
                  </a:lnTo>
                  <a:lnTo>
                    <a:pt x="355" y="278"/>
                  </a:lnTo>
                  <a:lnTo>
                    <a:pt x="355" y="282"/>
                  </a:lnTo>
                  <a:lnTo>
                    <a:pt x="354" y="286"/>
                  </a:lnTo>
                  <a:lnTo>
                    <a:pt x="351" y="287"/>
                  </a:lnTo>
                  <a:lnTo>
                    <a:pt x="352" y="292"/>
                  </a:lnTo>
                  <a:lnTo>
                    <a:pt x="360" y="297"/>
                  </a:lnTo>
                  <a:lnTo>
                    <a:pt x="363" y="307"/>
                  </a:lnTo>
                  <a:lnTo>
                    <a:pt x="361" y="315"/>
                  </a:lnTo>
                  <a:lnTo>
                    <a:pt x="362" y="320"/>
                  </a:lnTo>
                  <a:lnTo>
                    <a:pt x="355" y="314"/>
                  </a:lnTo>
                  <a:lnTo>
                    <a:pt x="355" y="321"/>
                  </a:lnTo>
                  <a:lnTo>
                    <a:pt x="358" y="328"/>
                  </a:lnTo>
                  <a:lnTo>
                    <a:pt x="360" y="328"/>
                  </a:lnTo>
                  <a:lnTo>
                    <a:pt x="363" y="330"/>
                  </a:lnTo>
                  <a:lnTo>
                    <a:pt x="363" y="334"/>
                  </a:lnTo>
                  <a:lnTo>
                    <a:pt x="355" y="332"/>
                  </a:lnTo>
                  <a:lnTo>
                    <a:pt x="358" y="342"/>
                  </a:lnTo>
                  <a:lnTo>
                    <a:pt x="357" y="343"/>
                  </a:lnTo>
                  <a:lnTo>
                    <a:pt x="352" y="339"/>
                  </a:lnTo>
                  <a:lnTo>
                    <a:pt x="353" y="333"/>
                  </a:lnTo>
                  <a:lnTo>
                    <a:pt x="351" y="335"/>
                  </a:lnTo>
                  <a:lnTo>
                    <a:pt x="349" y="330"/>
                  </a:lnTo>
                  <a:lnTo>
                    <a:pt x="342" y="332"/>
                  </a:lnTo>
                  <a:lnTo>
                    <a:pt x="339" y="327"/>
                  </a:lnTo>
                  <a:lnTo>
                    <a:pt x="330" y="327"/>
                  </a:lnTo>
                  <a:lnTo>
                    <a:pt x="329" y="322"/>
                  </a:lnTo>
                  <a:lnTo>
                    <a:pt x="323" y="320"/>
                  </a:lnTo>
                  <a:lnTo>
                    <a:pt x="318" y="311"/>
                  </a:lnTo>
                  <a:lnTo>
                    <a:pt x="315" y="311"/>
                  </a:lnTo>
                  <a:lnTo>
                    <a:pt x="316" y="315"/>
                  </a:lnTo>
                  <a:lnTo>
                    <a:pt x="312" y="314"/>
                  </a:lnTo>
                  <a:lnTo>
                    <a:pt x="303" y="305"/>
                  </a:lnTo>
                  <a:lnTo>
                    <a:pt x="299" y="305"/>
                  </a:lnTo>
                  <a:lnTo>
                    <a:pt x="303" y="311"/>
                  </a:lnTo>
                  <a:lnTo>
                    <a:pt x="315" y="326"/>
                  </a:lnTo>
                  <a:lnTo>
                    <a:pt x="318" y="325"/>
                  </a:lnTo>
                  <a:lnTo>
                    <a:pt x="318" y="328"/>
                  </a:lnTo>
                  <a:lnTo>
                    <a:pt x="339" y="349"/>
                  </a:lnTo>
                  <a:lnTo>
                    <a:pt x="338" y="358"/>
                  </a:lnTo>
                  <a:lnTo>
                    <a:pt x="340" y="362"/>
                  </a:lnTo>
                  <a:lnTo>
                    <a:pt x="336" y="363"/>
                  </a:lnTo>
                  <a:lnTo>
                    <a:pt x="329" y="355"/>
                  </a:lnTo>
                  <a:lnTo>
                    <a:pt x="322" y="358"/>
                  </a:lnTo>
                  <a:lnTo>
                    <a:pt x="318" y="354"/>
                  </a:lnTo>
                  <a:lnTo>
                    <a:pt x="304" y="350"/>
                  </a:lnTo>
                  <a:lnTo>
                    <a:pt x="302" y="348"/>
                  </a:lnTo>
                  <a:lnTo>
                    <a:pt x="302" y="344"/>
                  </a:lnTo>
                  <a:lnTo>
                    <a:pt x="300" y="348"/>
                  </a:lnTo>
                  <a:lnTo>
                    <a:pt x="298" y="347"/>
                  </a:lnTo>
                  <a:lnTo>
                    <a:pt x="295" y="341"/>
                  </a:lnTo>
                  <a:lnTo>
                    <a:pt x="292" y="340"/>
                  </a:lnTo>
                  <a:lnTo>
                    <a:pt x="292" y="334"/>
                  </a:lnTo>
                  <a:lnTo>
                    <a:pt x="287" y="337"/>
                  </a:lnTo>
                  <a:lnTo>
                    <a:pt x="285" y="336"/>
                  </a:lnTo>
                  <a:lnTo>
                    <a:pt x="285" y="331"/>
                  </a:lnTo>
                  <a:lnTo>
                    <a:pt x="280" y="336"/>
                  </a:lnTo>
                  <a:lnTo>
                    <a:pt x="266" y="329"/>
                  </a:lnTo>
                  <a:lnTo>
                    <a:pt x="260" y="324"/>
                  </a:lnTo>
                  <a:lnTo>
                    <a:pt x="254" y="311"/>
                  </a:lnTo>
                  <a:lnTo>
                    <a:pt x="258" y="315"/>
                  </a:lnTo>
                  <a:lnTo>
                    <a:pt x="265" y="309"/>
                  </a:lnTo>
                  <a:lnTo>
                    <a:pt x="262" y="309"/>
                  </a:lnTo>
                  <a:lnTo>
                    <a:pt x="257" y="302"/>
                  </a:lnTo>
                  <a:lnTo>
                    <a:pt x="255" y="308"/>
                  </a:lnTo>
                  <a:lnTo>
                    <a:pt x="252" y="303"/>
                  </a:lnTo>
                  <a:lnTo>
                    <a:pt x="242" y="298"/>
                  </a:lnTo>
                  <a:lnTo>
                    <a:pt x="241" y="290"/>
                  </a:lnTo>
                  <a:lnTo>
                    <a:pt x="236" y="287"/>
                  </a:lnTo>
                  <a:lnTo>
                    <a:pt x="234" y="277"/>
                  </a:lnTo>
                  <a:lnTo>
                    <a:pt x="231" y="278"/>
                  </a:lnTo>
                  <a:lnTo>
                    <a:pt x="227" y="275"/>
                  </a:lnTo>
                  <a:lnTo>
                    <a:pt x="223" y="277"/>
                  </a:lnTo>
                  <a:lnTo>
                    <a:pt x="221" y="272"/>
                  </a:lnTo>
                  <a:lnTo>
                    <a:pt x="219" y="275"/>
                  </a:lnTo>
                  <a:lnTo>
                    <a:pt x="218" y="269"/>
                  </a:lnTo>
                  <a:lnTo>
                    <a:pt x="214" y="271"/>
                  </a:lnTo>
                  <a:lnTo>
                    <a:pt x="214" y="275"/>
                  </a:lnTo>
                  <a:lnTo>
                    <a:pt x="220" y="281"/>
                  </a:lnTo>
                  <a:lnTo>
                    <a:pt x="218" y="281"/>
                  </a:lnTo>
                  <a:lnTo>
                    <a:pt x="218" y="284"/>
                  </a:lnTo>
                  <a:lnTo>
                    <a:pt x="209" y="282"/>
                  </a:lnTo>
                  <a:lnTo>
                    <a:pt x="207" y="278"/>
                  </a:lnTo>
                  <a:lnTo>
                    <a:pt x="203" y="278"/>
                  </a:lnTo>
                  <a:lnTo>
                    <a:pt x="200" y="279"/>
                  </a:lnTo>
                  <a:lnTo>
                    <a:pt x="200" y="284"/>
                  </a:lnTo>
                  <a:lnTo>
                    <a:pt x="188" y="290"/>
                  </a:lnTo>
                  <a:lnTo>
                    <a:pt x="174" y="284"/>
                  </a:lnTo>
                  <a:lnTo>
                    <a:pt x="169" y="276"/>
                  </a:lnTo>
                  <a:lnTo>
                    <a:pt x="169" y="268"/>
                  </a:lnTo>
                  <a:lnTo>
                    <a:pt x="171" y="264"/>
                  </a:lnTo>
                  <a:lnTo>
                    <a:pt x="179" y="259"/>
                  </a:lnTo>
                  <a:lnTo>
                    <a:pt x="179" y="253"/>
                  </a:lnTo>
                  <a:lnTo>
                    <a:pt x="181" y="253"/>
                  </a:lnTo>
                  <a:lnTo>
                    <a:pt x="179" y="250"/>
                  </a:lnTo>
                  <a:lnTo>
                    <a:pt x="208" y="256"/>
                  </a:lnTo>
                  <a:lnTo>
                    <a:pt x="210" y="255"/>
                  </a:lnTo>
                  <a:lnTo>
                    <a:pt x="211" y="251"/>
                  </a:lnTo>
                  <a:lnTo>
                    <a:pt x="217" y="251"/>
                  </a:lnTo>
                  <a:lnTo>
                    <a:pt x="225" y="246"/>
                  </a:lnTo>
                  <a:lnTo>
                    <a:pt x="233" y="249"/>
                  </a:lnTo>
                  <a:lnTo>
                    <a:pt x="233" y="243"/>
                  </a:lnTo>
                  <a:lnTo>
                    <a:pt x="221" y="225"/>
                  </a:lnTo>
                  <a:lnTo>
                    <a:pt x="237" y="207"/>
                  </a:lnTo>
                  <a:lnTo>
                    <a:pt x="242" y="205"/>
                  </a:lnTo>
                  <a:lnTo>
                    <a:pt x="242" y="196"/>
                  </a:lnTo>
                  <a:lnTo>
                    <a:pt x="251" y="185"/>
                  </a:lnTo>
                  <a:lnTo>
                    <a:pt x="249" y="184"/>
                  </a:lnTo>
                  <a:lnTo>
                    <a:pt x="241" y="153"/>
                  </a:lnTo>
                  <a:lnTo>
                    <a:pt x="237" y="147"/>
                  </a:lnTo>
                  <a:lnTo>
                    <a:pt x="230" y="146"/>
                  </a:lnTo>
                  <a:lnTo>
                    <a:pt x="228" y="142"/>
                  </a:lnTo>
                  <a:lnTo>
                    <a:pt x="228" y="132"/>
                  </a:lnTo>
                  <a:lnTo>
                    <a:pt x="223" y="131"/>
                  </a:lnTo>
                  <a:lnTo>
                    <a:pt x="225" y="137"/>
                  </a:lnTo>
                  <a:lnTo>
                    <a:pt x="224" y="139"/>
                  </a:lnTo>
                  <a:lnTo>
                    <a:pt x="214" y="127"/>
                  </a:lnTo>
                  <a:lnTo>
                    <a:pt x="216" y="123"/>
                  </a:lnTo>
                  <a:lnTo>
                    <a:pt x="215" y="122"/>
                  </a:lnTo>
                  <a:lnTo>
                    <a:pt x="205" y="122"/>
                  </a:lnTo>
                  <a:lnTo>
                    <a:pt x="189" y="133"/>
                  </a:lnTo>
                  <a:lnTo>
                    <a:pt x="190" y="124"/>
                  </a:lnTo>
                  <a:lnTo>
                    <a:pt x="189" y="118"/>
                  </a:lnTo>
                  <a:lnTo>
                    <a:pt x="198" y="120"/>
                  </a:lnTo>
                  <a:lnTo>
                    <a:pt x="203" y="115"/>
                  </a:lnTo>
                  <a:lnTo>
                    <a:pt x="202" y="109"/>
                  </a:lnTo>
                  <a:lnTo>
                    <a:pt x="183" y="94"/>
                  </a:lnTo>
                  <a:lnTo>
                    <a:pt x="186" y="92"/>
                  </a:lnTo>
                  <a:lnTo>
                    <a:pt x="186" y="87"/>
                  </a:lnTo>
                  <a:lnTo>
                    <a:pt x="175" y="87"/>
                  </a:lnTo>
                  <a:lnTo>
                    <a:pt x="175" y="70"/>
                  </a:lnTo>
                  <a:lnTo>
                    <a:pt x="167" y="72"/>
                  </a:lnTo>
                  <a:lnTo>
                    <a:pt x="158" y="63"/>
                  </a:lnTo>
                  <a:lnTo>
                    <a:pt x="155" y="66"/>
                  </a:lnTo>
                  <a:lnTo>
                    <a:pt x="160" y="81"/>
                  </a:lnTo>
                  <a:lnTo>
                    <a:pt x="158" y="84"/>
                  </a:lnTo>
                  <a:lnTo>
                    <a:pt x="145" y="87"/>
                  </a:lnTo>
                  <a:lnTo>
                    <a:pt x="142" y="80"/>
                  </a:lnTo>
                  <a:lnTo>
                    <a:pt x="118" y="74"/>
                  </a:lnTo>
                  <a:lnTo>
                    <a:pt x="117" y="78"/>
                  </a:lnTo>
                  <a:lnTo>
                    <a:pt x="128" y="86"/>
                  </a:lnTo>
                  <a:lnTo>
                    <a:pt x="129" y="89"/>
                  </a:lnTo>
                  <a:lnTo>
                    <a:pt x="126" y="89"/>
                  </a:lnTo>
                  <a:lnTo>
                    <a:pt x="120" y="82"/>
                  </a:lnTo>
                  <a:lnTo>
                    <a:pt x="115" y="88"/>
                  </a:lnTo>
                  <a:lnTo>
                    <a:pt x="98" y="79"/>
                  </a:lnTo>
                  <a:lnTo>
                    <a:pt x="91" y="84"/>
                  </a:lnTo>
                  <a:lnTo>
                    <a:pt x="67" y="77"/>
                  </a:lnTo>
                  <a:lnTo>
                    <a:pt x="67" y="80"/>
                  </a:lnTo>
                  <a:lnTo>
                    <a:pt x="57" y="78"/>
                  </a:lnTo>
                  <a:lnTo>
                    <a:pt x="49" y="68"/>
                  </a:lnTo>
                  <a:lnTo>
                    <a:pt x="49" y="61"/>
                  </a:lnTo>
                  <a:lnTo>
                    <a:pt x="47" y="66"/>
                  </a:lnTo>
                  <a:lnTo>
                    <a:pt x="42" y="68"/>
                  </a:lnTo>
                  <a:lnTo>
                    <a:pt x="26" y="66"/>
                  </a:lnTo>
                  <a:lnTo>
                    <a:pt x="20" y="60"/>
                  </a:lnTo>
                  <a:lnTo>
                    <a:pt x="8" y="42"/>
                  </a:lnTo>
                  <a:lnTo>
                    <a:pt x="8" y="35"/>
                  </a:lnTo>
                  <a:lnTo>
                    <a:pt x="26" y="41"/>
                  </a:lnTo>
                  <a:lnTo>
                    <a:pt x="41" y="38"/>
                  </a:lnTo>
                  <a:lnTo>
                    <a:pt x="28" y="27"/>
                  </a:lnTo>
                  <a:lnTo>
                    <a:pt x="2" y="23"/>
                  </a:lnTo>
                  <a:lnTo>
                    <a:pt x="0" y="18"/>
                  </a:lnTo>
                  <a:lnTo>
                    <a:pt x="0" y="8"/>
                  </a:lnTo>
                  <a:lnTo>
                    <a:pt x="2" y="3"/>
                  </a:lnTo>
                  <a:lnTo>
                    <a:pt x="1"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6" name="Freeform 53"/>
            <p:cNvSpPr>
              <a:spLocks/>
            </p:cNvSpPr>
            <p:nvPr/>
          </p:nvSpPr>
          <p:spPr bwMode="auto">
            <a:xfrm>
              <a:off x="1849" y="1499"/>
              <a:ext cx="99" cy="90"/>
            </a:xfrm>
            <a:custGeom>
              <a:avLst/>
              <a:gdLst>
                <a:gd name="T0" fmla="*/ 19 w 99"/>
                <a:gd name="T1" fmla="*/ 4 h 90"/>
                <a:gd name="T2" fmla="*/ 23 w 99"/>
                <a:gd name="T3" fmla="*/ 0 h 90"/>
                <a:gd name="T4" fmla="*/ 23 w 99"/>
                <a:gd name="T5" fmla="*/ 3 h 90"/>
                <a:gd name="T6" fmla="*/ 27 w 99"/>
                <a:gd name="T7" fmla="*/ 3 h 90"/>
                <a:gd name="T8" fmla="*/ 30 w 99"/>
                <a:gd name="T9" fmla="*/ 10 h 90"/>
                <a:gd name="T10" fmla="*/ 29 w 99"/>
                <a:gd name="T11" fmla="*/ 12 h 90"/>
                <a:gd name="T12" fmla="*/ 30 w 99"/>
                <a:gd name="T13" fmla="*/ 21 h 90"/>
                <a:gd name="T14" fmla="*/ 33 w 99"/>
                <a:gd name="T15" fmla="*/ 22 h 90"/>
                <a:gd name="T16" fmla="*/ 36 w 99"/>
                <a:gd name="T17" fmla="*/ 15 h 90"/>
                <a:gd name="T18" fmla="*/ 38 w 99"/>
                <a:gd name="T19" fmla="*/ 15 h 90"/>
                <a:gd name="T20" fmla="*/ 43 w 99"/>
                <a:gd name="T21" fmla="*/ 19 h 90"/>
                <a:gd name="T22" fmla="*/ 43 w 99"/>
                <a:gd name="T23" fmla="*/ 23 h 90"/>
                <a:gd name="T24" fmla="*/ 53 w 99"/>
                <a:gd name="T25" fmla="*/ 26 h 90"/>
                <a:gd name="T26" fmla="*/ 62 w 99"/>
                <a:gd name="T27" fmla="*/ 37 h 90"/>
                <a:gd name="T28" fmla="*/ 74 w 99"/>
                <a:gd name="T29" fmla="*/ 42 h 90"/>
                <a:gd name="T30" fmla="*/ 79 w 99"/>
                <a:gd name="T31" fmla="*/ 57 h 90"/>
                <a:gd name="T32" fmla="*/ 77 w 99"/>
                <a:gd name="T33" fmla="*/ 61 h 90"/>
                <a:gd name="T34" fmla="*/ 84 w 99"/>
                <a:gd name="T35" fmla="*/ 62 h 90"/>
                <a:gd name="T36" fmla="*/ 88 w 99"/>
                <a:gd name="T37" fmla="*/ 58 h 90"/>
                <a:gd name="T38" fmla="*/ 93 w 99"/>
                <a:gd name="T39" fmla="*/ 63 h 90"/>
                <a:gd name="T40" fmla="*/ 93 w 99"/>
                <a:gd name="T41" fmla="*/ 67 h 90"/>
                <a:gd name="T42" fmla="*/ 99 w 99"/>
                <a:gd name="T43" fmla="*/ 70 h 90"/>
                <a:gd name="T44" fmla="*/ 86 w 99"/>
                <a:gd name="T45" fmla="*/ 80 h 90"/>
                <a:gd name="T46" fmla="*/ 72 w 99"/>
                <a:gd name="T47" fmla="*/ 72 h 90"/>
                <a:gd name="T48" fmla="*/ 67 w 99"/>
                <a:gd name="T49" fmla="*/ 73 h 90"/>
                <a:gd name="T50" fmla="*/ 67 w 99"/>
                <a:gd name="T51" fmla="*/ 65 h 90"/>
                <a:gd name="T52" fmla="*/ 57 w 99"/>
                <a:gd name="T53" fmla="*/ 63 h 90"/>
                <a:gd name="T54" fmla="*/ 60 w 99"/>
                <a:gd name="T55" fmla="*/ 57 h 90"/>
                <a:gd name="T56" fmla="*/ 50 w 99"/>
                <a:gd name="T57" fmla="*/ 60 h 90"/>
                <a:gd name="T58" fmla="*/ 50 w 99"/>
                <a:gd name="T59" fmla="*/ 71 h 90"/>
                <a:gd name="T60" fmla="*/ 41 w 99"/>
                <a:gd name="T61" fmla="*/ 76 h 90"/>
                <a:gd name="T62" fmla="*/ 35 w 99"/>
                <a:gd name="T63" fmla="*/ 86 h 90"/>
                <a:gd name="T64" fmla="*/ 27 w 99"/>
                <a:gd name="T65" fmla="*/ 90 h 90"/>
                <a:gd name="T66" fmla="*/ 24 w 99"/>
                <a:gd name="T67" fmla="*/ 90 h 90"/>
                <a:gd name="T68" fmla="*/ 22 w 99"/>
                <a:gd name="T69" fmla="*/ 85 h 90"/>
                <a:gd name="T70" fmla="*/ 21 w 99"/>
                <a:gd name="T71" fmla="*/ 67 h 90"/>
                <a:gd name="T72" fmla="*/ 19 w 99"/>
                <a:gd name="T73" fmla="*/ 72 h 90"/>
                <a:gd name="T74" fmla="*/ 2 w 99"/>
                <a:gd name="T75" fmla="*/ 77 h 90"/>
                <a:gd name="T76" fmla="*/ 0 w 99"/>
                <a:gd name="T77" fmla="*/ 73 h 90"/>
                <a:gd name="T78" fmla="*/ 3 w 99"/>
                <a:gd name="T79" fmla="*/ 66 h 90"/>
                <a:gd name="T80" fmla="*/ 13 w 99"/>
                <a:gd name="T81" fmla="*/ 58 h 90"/>
                <a:gd name="T82" fmla="*/ 11 w 99"/>
                <a:gd name="T83" fmla="*/ 44 h 90"/>
                <a:gd name="T84" fmla="*/ 14 w 99"/>
                <a:gd name="T85" fmla="*/ 29 h 90"/>
                <a:gd name="T86" fmla="*/ 15 w 99"/>
                <a:gd name="T87" fmla="*/ 15 h 90"/>
                <a:gd name="T88" fmla="*/ 19 w 99"/>
                <a:gd name="T89" fmla="*/ 4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90"/>
                <a:gd name="T137" fmla="*/ 99 w 99"/>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90">
                  <a:moveTo>
                    <a:pt x="19" y="4"/>
                  </a:moveTo>
                  <a:lnTo>
                    <a:pt x="23" y="0"/>
                  </a:lnTo>
                  <a:lnTo>
                    <a:pt x="23" y="3"/>
                  </a:lnTo>
                  <a:lnTo>
                    <a:pt x="27" y="3"/>
                  </a:lnTo>
                  <a:lnTo>
                    <a:pt x="30" y="10"/>
                  </a:lnTo>
                  <a:lnTo>
                    <a:pt x="29" y="12"/>
                  </a:lnTo>
                  <a:lnTo>
                    <a:pt x="30" y="21"/>
                  </a:lnTo>
                  <a:lnTo>
                    <a:pt x="33" y="22"/>
                  </a:lnTo>
                  <a:lnTo>
                    <a:pt x="36" y="15"/>
                  </a:lnTo>
                  <a:lnTo>
                    <a:pt x="38" y="15"/>
                  </a:lnTo>
                  <a:lnTo>
                    <a:pt x="43" y="19"/>
                  </a:lnTo>
                  <a:lnTo>
                    <a:pt x="43" y="23"/>
                  </a:lnTo>
                  <a:lnTo>
                    <a:pt x="53" y="26"/>
                  </a:lnTo>
                  <a:lnTo>
                    <a:pt x="62" y="37"/>
                  </a:lnTo>
                  <a:lnTo>
                    <a:pt x="74" y="42"/>
                  </a:lnTo>
                  <a:lnTo>
                    <a:pt x="79" y="57"/>
                  </a:lnTo>
                  <a:lnTo>
                    <a:pt x="77" y="61"/>
                  </a:lnTo>
                  <a:lnTo>
                    <a:pt x="84" y="62"/>
                  </a:lnTo>
                  <a:lnTo>
                    <a:pt x="88" y="58"/>
                  </a:lnTo>
                  <a:lnTo>
                    <a:pt x="93" y="63"/>
                  </a:lnTo>
                  <a:lnTo>
                    <a:pt x="93" y="67"/>
                  </a:lnTo>
                  <a:lnTo>
                    <a:pt x="99" y="70"/>
                  </a:lnTo>
                  <a:lnTo>
                    <a:pt x="86" y="80"/>
                  </a:lnTo>
                  <a:lnTo>
                    <a:pt x="72" y="72"/>
                  </a:lnTo>
                  <a:lnTo>
                    <a:pt x="67" y="73"/>
                  </a:lnTo>
                  <a:lnTo>
                    <a:pt x="67" y="65"/>
                  </a:lnTo>
                  <a:lnTo>
                    <a:pt x="57" y="63"/>
                  </a:lnTo>
                  <a:lnTo>
                    <a:pt x="60" y="57"/>
                  </a:lnTo>
                  <a:lnTo>
                    <a:pt x="50" y="60"/>
                  </a:lnTo>
                  <a:lnTo>
                    <a:pt x="50" y="71"/>
                  </a:lnTo>
                  <a:lnTo>
                    <a:pt x="41" y="76"/>
                  </a:lnTo>
                  <a:lnTo>
                    <a:pt x="35" y="86"/>
                  </a:lnTo>
                  <a:lnTo>
                    <a:pt x="27" y="90"/>
                  </a:lnTo>
                  <a:lnTo>
                    <a:pt x="24" y="90"/>
                  </a:lnTo>
                  <a:lnTo>
                    <a:pt x="22" y="85"/>
                  </a:lnTo>
                  <a:lnTo>
                    <a:pt x="21" y="67"/>
                  </a:lnTo>
                  <a:lnTo>
                    <a:pt x="19" y="72"/>
                  </a:lnTo>
                  <a:lnTo>
                    <a:pt x="2" y="77"/>
                  </a:lnTo>
                  <a:lnTo>
                    <a:pt x="0" y="73"/>
                  </a:lnTo>
                  <a:lnTo>
                    <a:pt x="3" y="66"/>
                  </a:lnTo>
                  <a:lnTo>
                    <a:pt x="13" y="58"/>
                  </a:lnTo>
                  <a:lnTo>
                    <a:pt x="11" y="44"/>
                  </a:lnTo>
                  <a:lnTo>
                    <a:pt x="14" y="29"/>
                  </a:lnTo>
                  <a:lnTo>
                    <a:pt x="15" y="15"/>
                  </a:lnTo>
                  <a:lnTo>
                    <a:pt x="19" y="4"/>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7" name="Freeform 54"/>
            <p:cNvSpPr>
              <a:spLocks/>
            </p:cNvSpPr>
            <p:nvPr/>
          </p:nvSpPr>
          <p:spPr bwMode="auto">
            <a:xfrm>
              <a:off x="1671" y="1265"/>
              <a:ext cx="47" cy="26"/>
            </a:xfrm>
            <a:custGeom>
              <a:avLst/>
              <a:gdLst>
                <a:gd name="T0" fmla="*/ 0 w 47"/>
                <a:gd name="T1" fmla="*/ 0 h 26"/>
                <a:gd name="T2" fmla="*/ 47 w 47"/>
                <a:gd name="T3" fmla="*/ 0 h 26"/>
                <a:gd name="T4" fmla="*/ 47 w 47"/>
                <a:gd name="T5" fmla="*/ 1 h 26"/>
                <a:gd name="T6" fmla="*/ 35 w 47"/>
                <a:gd name="T7" fmla="*/ 12 h 26"/>
                <a:gd name="T8" fmla="*/ 24 w 47"/>
                <a:gd name="T9" fmla="*/ 10 h 26"/>
                <a:gd name="T10" fmla="*/ 26 w 47"/>
                <a:gd name="T11" fmla="*/ 18 h 26"/>
                <a:gd name="T12" fmla="*/ 19 w 47"/>
                <a:gd name="T13" fmla="*/ 26 h 26"/>
                <a:gd name="T14" fmla="*/ 15 w 47"/>
                <a:gd name="T15" fmla="*/ 21 h 26"/>
                <a:gd name="T16" fmla="*/ 10 w 47"/>
                <a:gd name="T17" fmla="*/ 23 h 26"/>
                <a:gd name="T18" fmla="*/ 5 w 47"/>
                <a:gd name="T19" fmla="*/ 6 h 26"/>
                <a:gd name="T20" fmla="*/ 0 w 47"/>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6"/>
                <a:gd name="T35" fmla="*/ 47 w 47"/>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6">
                  <a:moveTo>
                    <a:pt x="0" y="0"/>
                  </a:moveTo>
                  <a:lnTo>
                    <a:pt x="47" y="0"/>
                  </a:lnTo>
                  <a:lnTo>
                    <a:pt x="47" y="1"/>
                  </a:lnTo>
                  <a:lnTo>
                    <a:pt x="35" y="12"/>
                  </a:lnTo>
                  <a:lnTo>
                    <a:pt x="24" y="10"/>
                  </a:lnTo>
                  <a:lnTo>
                    <a:pt x="26" y="18"/>
                  </a:lnTo>
                  <a:lnTo>
                    <a:pt x="19" y="26"/>
                  </a:lnTo>
                  <a:lnTo>
                    <a:pt x="15" y="21"/>
                  </a:lnTo>
                  <a:lnTo>
                    <a:pt x="10" y="23"/>
                  </a:lnTo>
                  <a:lnTo>
                    <a:pt x="5" y="6"/>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8" name="Freeform 55"/>
            <p:cNvSpPr>
              <a:spLocks/>
            </p:cNvSpPr>
            <p:nvPr/>
          </p:nvSpPr>
          <p:spPr bwMode="auto">
            <a:xfrm>
              <a:off x="1398" y="1265"/>
              <a:ext cx="258" cy="139"/>
            </a:xfrm>
            <a:custGeom>
              <a:avLst/>
              <a:gdLst>
                <a:gd name="T0" fmla="*/ 151 w 258"/>
                <a:gd name="T1" fmla="*/ 0 h 139"/>
                <a:gd name="T2" fmla="*/ 155 w 258"/>
                <a:gd name="T3" fmla="*/ 8 h 139"/>
                <a:gd name="T4" fmla="*/ 162 w 258"/>
                <a:gd name="T5" fmla="*/ 0 h 139"/>
                <a:gd name="T6" fmla="*/ 207 w 258"/>
                <a:gd name="T7" fmla="*/ 11 h 139"/>
                <a:gd name="T8" fmla="*/ 205 w 258"/>
                <a:gd name="T9" fmla="*/ 21 h 139"/>
                <a:gd name="T10" fmla="*/ 206 w 258"/>
                <a:gd name="T11" fmla="*/ 34 h 139"/>
                <a:gd name="T12" fmla="*/ 231 w 258"/>
                <a:gd name="T13" fmla="*/ 52 h 139"/>
                <a:gd name="T14" fmla="*/ 247 w 258"/>
                <a:gd name="T15" fmla="*/ 66 h 139"/>
                <a:gd name="T16" fmla="*/ 256 w 258"/>
                <a:gd name="T17" fmla="*/ 73 h 139"/>
                <a:gd name="T18" fmla="*/ 256 w 258"/>
                <a:gd name="T19" fmla="*/ 92 h 139"/>
                <a:gd name="T20" fmla="*/ 250 w 258"/>
                <a:gd name="T21" fmla="*/ 87 h 139"/>
                <a:gd name="T22" fmla="*/ 247 w 258"/>
                <a:gd name="T23" fmla="*/ 92 h 139"/>
                <a:gd name="T24" fmla="*/ 241 w 258"/>
                <a:gd name="T25" fmla="*/ 82 h 139"/>
                <a:gd name="T26" fmla="*/ 234 w 258"/>
                <a:gd name="T27" fmla="*/ 97 h 139"/>
                <a:gd name="T28" fmla="*/ 226 w 258"/>
                <a:gd name="T29" fmla="*/ 109 h 139"/>
                <a:gd name="T30" fmla="*/ 240 w 258"/>
                <a:gd name="T31" fmla="*/ 99 h 139"/>
                <a:gd name="T32" fmla="*/ 239 w 258"/>
                <a:gd name="T33" fmla="*/ 107 h 139"/>
                <a:gd name="T34" fmla="*/ 241 w 258"/>
                <a:gd name="T35" fmla="*/ 108 h 139"/>
                <a:gd name="T36" fmla="*/ 243 w 258"/>
                <a:gd name="T37" fmla="*/ 120 h 139"/>
                <a:gd name="T38" fmla="*/ 228 w 258"/>
                <a:gd name="T39" fmla="*/ 128 h 139"/>
                <a:gd name="T40" fmla="*/ 199 w 258"/>
                <a:gd name="T41" fmla="*/ 115 h 139"/>
                <a:gd name="T42" fmla="*/ 180 w 258"/>
                <a:gd name="T43" fmla="*/ 102 h 139"/>
                <a:gd name="T44" fmla="*/ 170 w 258"/>
                <a:gd name="T45" fmla="*/ 105 h 139"/>
                <a:gd name="T46" fmla="*/ 165 w 258"/>
                <a:gd name="T47" fmla="*/ 119 h 139"/>
                <a:gd name="T48" fmla="*/ 146 w 258"/>
                <a:gd name="T49" fmla="*/ 127 h 139"/>
                <a:gd name="T50" fmla="*/ 82 w 258"/>
                <a:gd name="T51" fmla="*/ 139 h 139"/>
                <a:gd name="T52" fmla="*/ 78 w 258"/>
                <a:gd name="T53" fmla="*/ 129 h 139"/>
                <a:gd name="T54" fmla="*/ 77 w 258"/>
                <a:gd name="T55" fmla="*/ 116 h 139"/>
                <a:gd name="T56" fmla="*/ 59 w 258"/>
                <a:gd name="T57" fmla="*/ 108 h 139"/>
                <a:gd name="T58" fmla="*/ 36 w 258"/>
                <a:gd name="T59" fmla="*/ 101 h 139"/>
                <a:gd name="T60" fmla="*/ 23 w 258"/>
                <a:gd name="T61" fmla="*/ 78 h 139"/>
                <a:gd name="T62" fmla="*/ 92 w 258"/>
                <a:gd name="T63" fmla="*/ 69 h 139"/>
                <a:gd name="T64" fmla="*/ 94 w 258"/>
                <a:gd name="T65" fmla="*/ 62 h 139"/>
                <a:gd name="T66" fmla="*/ 51 w 258"/>
                <a:gd name="T67" fmla="*/ 56 h 139"/>
                <a:gd name="T68" fmla="*/ 21 w 258"/>
                <a:gd name="T69" fmla="*/ 52 h 139"/>
                <a:gd name="T70" fmla="*/ 21 w 258"/>
                <a:gd name="T71" fmla="*/ 28 h 139"/>
                <a:gd name="T72" fmla="*/ 46 w 258"/>
                <a:gd name="T73" fmla="*/ 22 h 139"/>
                <a:gd name="T74" fmla="*/ 13 w 258"/>
                <a:gd name="T75" fmla="*/ 21 h 139"/>
                <a:gd name="T76" fmla="*/ 18 w 258"/>
                <a:gd name="T77" fmla="*/ 14 h 139"/>
                <a:gd name="T78" fmla="*/ 1 w 258"/>
                <a:gd name="T79" fmla="*/ 9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139"/>
                <a:gd name="T122" fmla="*/ 258 w 258"/>
                <a:gd name="T123" fmla="*/ 139 h 1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139">
                  <a:moveTo>
                    <a:pt x="0" y="0"/>
                  </a:moveTo>
                  <a:lnTo>
                    <a:pt x="151" y="0"/>
                  </a:lnTo>
                  <a:lnTo>
                    <a:pt x="151" y="5"/>
                  </a:lnTo>
                  <a:lnTo>
                    <a:pt x="155" y="8"/>
                  </a:lnTo>
                  <a:lnTo>
                    <a:pt x="159" y="5"/>
                  </a:lnTo>
                  <a:lnTo>
                    <a:pt x="162" y="0"/>
                  </a:lnTo>
                  <a:lnTo>
                    <a:pt x="202" y="0"/>
                  </a:lnTo>
                  <a:lnTo>
                    <a:pt x="207" y="11"/>
                  </a:lnTo>
                  <a:lnTo>
                    <a:pt x="208" y="19"/>
                  </a:lnTo>
                  <a:lnTo>
                    <a:pt x="205" y="21"/>
                  </a:lnTo>
                  <a:lnTo>
                    <a:pt x="205" y="30"/>
                  </a:lnTo>
                  <a:lnTo>
                    <a:pt x="206" y="34"/>
                  </a:lnTo>
                  <a:lnTo>
                    <a:pt x="222" y="53"/>
                  </a:lnTo>
                  <a:lnTo>
                    <a:pt x="231" y="52"/>
                  </a:lnTo>
                  <a:lnTo>
                    <a:pt x="242" y="65"/>
                  </a:lnTo>
                  <a:lnTo>
                    <a:pt x="247" y="66"/>
                  </a:lnTo>
                  <a:lnTo>
                    <a:pt x="248" y="73"/>
                  </a:lnTo>
                  <a:lnTo>
                    <a:pt x="256" y="73"/>
                  </a:lnTo>
                  <a:lnTo>
                    <a:pt x="258" y="79"/>
                  </a:lnTo>
                  <a:lnTo>
                    <a:pt x="256" y="92"/>
                  </a:lnTo>
                  <a:lnTo>
                    <a:pt x="252" y="92"/>
                  </a:lnTo>
                  <a:lnTo>
                    <a:pt x="250" y="87"/>
                  </a:lnTo>
                  <a:lnTo>
                    <a:pt x="250" y="81"/>
                  </a:lnTo>
                  <a:lnTo>
                    <a:pt x="247" y="92"/>
                  </a:lnTo>
                  <a:lnTo>
                    <a:pt x="243" y="91"/>
                  </a:lnTo>
                  <a:lnTo>
                    <a:pt x="241" y="82"/>
                  </a:lnTo>
                  <a:lnTo>
                    <a:pt x="233" y="89"/>
                  </a:lnTo>
                  <a:lnTo>
                    <a:pt x="234" y="97"/>
                  </a:lnTo>
                  <a:lnTo>
                    <a:pt x="225" y="96"/>
                  </a:lnTo>
                  <a:lnTo>
                    <a:pt x="226" y="109"/>
                  </a:lnTo>
                  <a:lnTo>
                    <a:pt x="233" y="99"/>
                  </a:lnTo>
                  <a:lnTo>
                    <a:pt x="240" y="99"/>
                  </a:lnTo>
                  <a:lnTo>
                    <a:pt x="242" y="101"/>
                  </a:lnTo>
                  <a:lnTo>
                    <a:pt x="239" y="107"/>
                  </a:lnTo>
                  <a:lnTo>
                    <a:pt x="239" y="111"/>
                  </a:lnTo>
                  <a:lnTo>
                    <a:pt x="241" y="108"/>
                  </a:lnTo>
                  <a:lnTo>
                    <a:pt x="248" y="113"/>
                  </a:lnTo>
                  <a:lnTo>
                    <a:pt x="243" y="120"/>
                  </a:lnTo>
                  <a:lnTo>
                    <a:pt x="231" y="123"/>
                  </a:lnTo>
                  <a:lnTo>
                    <a:pt x="228" y="128"/>
                  </a:lnTo>
                  <a:lnTo>
                    <a:pt x="196" y="121"/>
                  </a:lnTo>
                  <a:lnTo>
                    <a:pt x="199" y="115"/>
                  </a:lnTo>
                  <a:lnTo>
                    <a:pt x="180" y="111"/>
                  </a:lnTo>
                  <a:lnTo>
                    <a:pt x="180" y="102"/>
                  </a:lnTo>
                  <a:lnTo>
                    <a:pt x="176" y="99"/>
                  </a:lnTo>
                  <a:lnTo>
                    <a:pt x="170" y="105"/>
                  </a:lnTo>
                  <a:lnTo>
                    <a:pt x="171" y="111"/>
                  </a:lnTo>
                  <a:lnTo>
                    <a:pt x="165" y="119"/>
                  </a:lnTo>
                  <a:lnTo>
                    <a:pt x="149" y="122"/>
                  </a:lnTo>
                  <a:lnTo>
                    <a:pt x="146" y="127"/>
                  </a:lnTo>
                  <a:lnTo>
                    <a:pt x="135" y="133"/>
                  </a:lnTo>
                  <a:lnTo>
                    <a:pt x="82" y="139"/>
                  </a:lnTo>
                  <a:lnTo>
                    <a:pt x="86" y="136"/>
                  </a:lnTo>
                  <a:lnTo>
                    <a:pt x="78" y="129"/>
                  </a:lnTo>
                  <a:lnTo>
                    <a:pt x="76" y="124"/>
                  </a:lnTo>
                  <a:lnTo>
                    <a:pt x="77" y="116"/>
                  </a:lnTo>
                  <a:lnTo>
                    <a:pt x="71" y="109"/>
                  </a:lnTo>
                  <a:lnTo>
                    <a:pt x="59" y="108"/>
                  </a:lnTo>
                  <a:lnTo>
                    <a:pt x="45" y="108"/>
                  </a:lnTo>
                  <a:lnTo>
                    <a:pt x="36" y="101"/>
                  </a:lnTo>
                  <a:lnTo>
                    <a:pt x="31" y="96"/>
                  </a:lnTo>
                  <a:lnTo>
                    <a:pt x="23" y="78"/>
                  </a:lnTo>
                  <a:lnTo>
                    <a:pt x="65" y="65"/>
                  </a:lnTo>
                  <a:lnTo>
                    <a:pt x="92" y="69"/>
                  </a:lnTo>
                  <a:lnTo>
                    <a:pt x="95" y="66"/>
                  </a:lnTo>
                  <a:lnTo>
                    <a:pt x="94" y="62"/>
                  </a:lnTo>
                  <a:lnTo>
                    <a:pt x="72" y="50"/>
                  </a:lnTo>
                  <a:lnTo>
                    <a:pt x="51" y="56"/>
                  </a:lnTo>
                  <a:lnTo>
                    <a:pt x="40" y="52"/>
                  </a:lnTo>
                  <a:lnTo>
                    <a:pt x="21" y="52"/>
                  </a:lnTo>
                  <a:lnTo>
                    <a:pt x="10" y="36"/>
                  </a:lnTo>
                  <a:lnTo>
                    <a:pt x="21" y="28"/>
                  </a:lnTo>
                  <a:lnTo>
                    <a:pt x="35" y="24"/>
                  </a:lnTo>
                  <a:lnTo>
                    <a:pt x="46" y="22"/>
                  </a:lnTo>
                  <a:lnTo>
                    <a:pt x="42" y="18"/>
                  </a:lnTo>
                  <a:lnTo>
                    <a:pt x="13" y="21"/>
                  </a:lnTo>
                  <a:lnTo>
                    <a:pt x="11" y="17"/>
                  </a:lnTo>
                  <a:lnTo>
                    <a:pt x="18" y="14"/>
                  </a:lnTo>
                  <a:lnTo>
                    <a:pt x="17" y="8"/>
                  </a:lnTo>
                  <a:lnTo>
                    <a:pt x="1" y="9"/>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99" name="Freeform 56"/>
            <p:cNvSpPr>
              <a:spLocks/>
            </p:cNvSpPr>
            <p:nvPr/>
          </p:nvSpPr>
          <p:spPr bwMode="auto">
            <a:xfrm>
              <a:off x="1317" y="1265"/>
              <a:ext cx="1" cy="1"/>
            </a:xfrm>
            <a:custGeom>
              <a:avLst/>
              <a:gdLst>
                <a:gd name="T0" fmla="*/ 0 w 1"/>
                <a:gd name="T1" fmla="*/ 0 h 1"/>
                <a:gd name="T2" fmla="*/ 0 w 1"/>
                <a:gd name="T3" fmla="*/ 0 h 1"/>
                <a:gd name="T4" fmla="*/ 0 w 1"/>
                <a:gd name="T5" fmla="*/ 1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lnTo>
                    <a:pt x="0" y="1"/>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00" name="Freeform 57"/>
            <p:cNvSpPr>
              <a:spLocks/>
            </p:cNvSpPr>
            <p:nvPr/>
          </p:nvSpPr>
          <p:spPr bwMode="auto">
            <a:xfrm>
              <a:off x="1322" y="1265"/>
              <a:ext cx="56" cy="32"/>
            </a:xfrm>
            <a:custGeom>
              <a:avLst/>
              <a:gdLst>
                <a:gd name="T0" fmla="*/ 0 w 56"/>
                <a:gd name="T1" fmla="*/ 0 h 32"/>
                <a:gd name="T2" fmla="*/ 55 w 56"/>
                <a:gd name="T3" fmla="*/ 0 h 32"/>
                <a:gd name="T4" fmla="*/ 56 w 56"/>
                <a:gd name="T5" fmla="*/ 4 h 32"/>
                <a:gd name="T6" fmla="*/ 53 w 56"/>
                <a:gd name="T7" fmla="*/ 13 h 32"/>
                <a:gd name="T8" fmla="*/ 43 w 56"/>
                <a:gd name="T9" fmla="*/ 19 h 32"/>
                <a:gd name="T10" fmla="*/ 37 w 56"/>
                <a:gd name="T11" fmla="*/ 14 h 32"/>
                <a:gd name="T12" fmla="*/ 17 w 56"/>
                <a:gd name="T13" fmla="*/ 32 h 32"/>
                <a:gd name="T14" fmla="*/ 4 w 56"/>
                <a:gd name="T15" fmla="*/ 4 h 32"/>
                <a:gd name="T16" fmla="*/ 0 w 5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2"/>
                <a:gd name="T29" fmla="*/ 56 w 5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2">
                  <a:moveTo>
                    <a:pt x="0" y="0"/>
                  </a:moveTo>
                  <a:lnTo>
                    <a:pt x="55" y="0"/>
                  </a:lnTo>
                  <a:lnTo>
                    <a:pt x="56" y="4"/>
                  </a:lnTo>
                  <a:lnTo>
                    <a:pt x="53" y="13"/>
                  </a:lnTo>
                  <a:lnTo>
                    <a:pt x="43" y="19"/>
                  </a:lnTo>
                  <a:lnTo>
                    <a:pt x="37" y="14"/>
                  </a:lnTo>
                  <a:lnTo>
                    <a:pt x="17" y="32"/>
                  </a:lnTo>
                  <a:lnTo>
                    <a:pt x="4" y="4"/>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01" name="Freeform 58"/>
            <p:cNvSpPr>
              <a:spLocks/>
            </p:cNvSpPr>
            <p:nvPr/>
          </p:nvSpPr>
          <p:spPr bwMode="auto">
            <a:xfrm>
              <a:off x="1675" y="1349"/>
              <a:ext cx="61" cy="55"/>
            </a:xfrm>
            <a:custGeom>
              <a:avLst/>
              <a:gdLst>
                <a:gd name="T0" fmla="*/ 36 w 61"/>
                <a:gd name="T1" fmla="*/ 14 h 55"/>
                <a:gd name="T2" fmla="*/ 30 w 61"/>
                <a:gd name="T3" fmla="*/ 9 h 55"/>
                <a:gd name="T4" fmla="*/ 30 w 61"/>
                <a:gd name="T5" fmla="*/ 5 h 55"/>
                <a:gd name="T6" fmla="*/ 22 w 61"/>
                <a:gd name="T7" fmla="*/ 0 h 55"/>
                <a:gd name="T8" fmla="*/ 17 w 61"/>
                <a:gd name="T9" fmla="*/ 11 h 55"/>
                <a:gd name="T10" fmla="*/ 18 w 61"/>
                <a:gd name="T11" fmla="*/ 15 h 55"/>
                <a:gd name="T12" fmla="*/ 13 w 61"/>
                <a:gd name="T13" fmla="*/ 15 h 55"/>
                <a:gd name="T14" fmla="*/ 14 w 61"/>
                <a:gd name="T15" fmla="*/ 23 h 55"/>
                <a:gd name="T16" fmla="*/ 12 w 61"/>
                <a:gd name="T17" fmla="*/ 28 h 55"/>
                <a:gd name="T18" fmla="*/ 1 w 61"/>
                <a:gd name="T19" fmla="*/ 32 h 55"/>
                <a:gd name="T20" fmla="*/ 0 w 61"/>
                <a:gd name="T21" fmla="*/ 39 h 55"/>
                <a:gd name="T22" fmla="*/ 6 w 61"/>
                <a:gd name="T23" fmla="*/ 43 h 55"/>
                <a:gd name="T24" fmla="*/ 8 w 61"/>
                <a:gd name="T25" fmla="*/ 39 h 55"/>
                <a:gd name="T26" fmla="*/ 28 w 61"/>
                <a:gd name="T27" fmla="*/ 52 h 55"/>
                <a:gd name="T28" fmla="*/ 45 w 61"/>
                <a:gd name="T29" fmla="*/ 55 h 55"/>
                <a:gd name="T30" fmla="*/ 48 w 61"/>
                <a:gd name="T31" fmla="*/ 50 h 55"/>
                <a:gd name="T32" fmla="*/ 58 w 61"/>
                <a:gd name="T33" fmla="*/ 47 h 55"/>
                <a:gd name="T34" fmla="*/ 61 w 61"/>
                <a:gd name="T35" fmla="*/ 43 h 55"/>
                <a:gd name="T36" fmla="*/ 57 w 61"/>
                <a:gd name="T37" fmla="*/ 44 h 55"/>
                <a:gd name="T38" fmla="*/ 49 w 61"/>
                <a:gd name="T39" fmla="*/ 29 h 55"/>
                <a:gd name="T40" fmla="*/ 36 w 61"/>
                <a:gd name="T41" fmla="*/ 14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5"/>
                <a:gd name="T65" fmla="*/ 61 w 61"/>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5">
                  <a:moveTo>
                    <a:pt x="36" y="14"/>
                  </a:moveTo>
                  <a:lnTo>
                    <a:pt x="30" y="9"/>
                  </a:lnTo>
                  <a:lnTo>
                    <a:pt x="30" y="5"/>
                  </a:lnTo>
                  <a:lnTo>
                    <a:pt x="22" y="0"/>
                  </a:lnTo>
                  <a:lnTo>
                    <a:pt x="17" y="11"/>
                  </a:lnTo>
                  <a:lnTo>
                    <a:pt x="18" y="15"/>
                  </a:lnTo>
                  <a:lnTo>
                    <a:pt x="13" y="15"/>
                  </a:lnTo>
                  <a:lnTo>
                    <a:pt x="14" y="23"/>
                  </a:lnTo>
                  <a:lnTo>
                    <a:pt x="12" y="28"/>
                  </a:lnTo>
                  <a:lnTo>
                    <a:pt x="1" y="32"/>
                  </a:lnTo>
                  <a:lnTo>
                    <a:pt x="0" y="39"/>
                  </a:lnTo>
                  <a:lnTo>
                    <a:pt x="6" y="43"/>
                  </a:lnTo>
                  <a:lnTo>
                    <a:pt x="8" y="39"/>
                  </a:lnTo>
                  <a:lnTo>
                    <a:pt x="28" y="52"/>
                  </a:lnTo>
                  <a:lnTo>
                    <a:pt x="45" y="55"/>
                  </a:lnTo>
                  <a:lnTo>
                    <a:pt x="48" y="50"/>
                  </a:lnTo>
                  <a:lnTo>
                    <a:pt x="58" y="47"/>
                  </a:lnTo>
                  <a:lnTo>
                    <a:pt x="61" y="43"/>
                  </a:lnTo>
                  <a:lnTo>
                    <a:pt x="57" y="44"/>
                  </a:lnTo>
                  <a:lnTo>
                    <a:pt x="49" y="29"/>
                  </a:lnTo>
                  <a:lnTo>
                    <a:pt x="36" y="14"/>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02" name="Freeform 59"/>
            <p:cNvSpPr>
              <a:spLocks/>
            </p:cNvSpPr>
            <p:nvPr/>
          </p:nvSpPr>
          <p:spPr bwMode="auto">
            <a:xfrm>
              <a:off x="1168" y="1354"/>
              <a:ext cx="20" cy="29"/>
            </a:xfrm>
            <a:custGeom>
              <a:avLst/>
              <a:gdLst>
                <a:gd name="T0" fmla="*/ 4 w 20"/>
                <a:gd name="T1" fmla="*/ 15 h 29"/>
                <a:gd name="T2" fmla="*/ 6 w 20"/>
                <a:gd name="T3" fmla="*/ 15 h 29"/>
                <a:gd name="T4" fmla="*/ 4 w 20"/>
                <a:gd name="T5" fmla="*/ 12 h 29"/>
                <a:gd name="T6" fmla="*/ 11 w 20"/>
                <a:gd name="T7" fmla="*/ 12 h 29"/>
                <a:gd name="T8" fmla="*/ 9 w 20"/>
                <a:gd name="T9" fmla="*/ 10 h 29"/>
                <a:gd name="T10" fmla="*/ 12 w 20"/>
                <a:gd name="T11" fmla="*/ 5 h 29"/>
                <a:gd name="T12" fmla="*/ 10 w 20"/>
                <a:gd name="T13" fmla="*/ 0 h 29"/>
                <a:gd name="T14" fmla="*/ 12 w 20"/>
                <a:gd name="T15" fmla="*/ 0 h 29"/>
                <a:gd name="T16" fmla="*/ 15 w 20"/>
                <a:gd name="T17" fmla="*/ 8 h 29"/>
                <a:gd name="T18" fmla="*/ 20 w 20"/>
                <a:gd name="T19" fmla="*/ 8 h 29"/>
                <a:gd name="T20" fmla="*/ 20 w 20"/>
                <a:gd name="T21" fmla="*/ 13 h 29"/>
                <a:gd name="T22" fmla="*/ 8 w 20"/>
                <a:gd name="T23" fmla="*/ 29 h 29"/>
                <a:gd name="T24" fmla="*/ 4 w 20"/>
                <a:gd name="T25" fmla="*/ 27 h 29"/>
                <a:gd name="T26" fmla="*/ 6 w 20"/>
                <a:gd name="T27" fmla="*/ 25 h 29"/>
                <a:gd name="T28" fmla="*/ 3 w 20"/>
                <a:gd name="T29" fmla="*/ 22 h 29"/>
                <a:gd name="T30" fmla="*/ 0 w 20"/>
                <a:gd name="T31" fmla="*/ 13 h 29"/>
                <a:gd name="T32" fmla="*/ 4 w 20"/>
                <a:gd name="T33" fmla="*/ 1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9"/>
                <a:gd name="T53" fmla="*/ 20 w 20"/>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9">
                  <a:moveTo>
                    <a:pt x="4" y="15"/>
                  </a:moveTo>
                  <a:lnTo>
                    <a:pt x="6" y="15"/>
                  </a:lnTo>
                  <a:lnTo>
                    <a:pt x="4" y="12"/>
                  </a:lnTo>
                  <a:lnTo>
                    <a:pt x="11" y="12"/>
                  </a:lnTo>
                  <a:lnTo>
                    <a:pt x="9" y="10"/>
                  </a:lnTo>
                  <a:lnTo>
                    <a:pt x="12" y="5"/>
                  </a:lnTo>
                  <a:lnTo>
                    <a:pt x="10" y="0"/>
                  </a:lnTo>
                  <a:lnTo>
                    <a:pt x="12" y="0"/>
                  </a:lnTo>
                  <a:lnTo>
                    <a:pt x="15" y="8"/>
                  </a:lnTo>
                  <a:lnTo>
                    <a:pt x="20" y="8"/>
                  </a:lnTo>
                  <a:lnTo>
                    <a:pt x="20" y="13"/>
                  </a:lnTo>
                  <a:lnTo>
                    <a:pt x="8" y="29"/>
                  </a:lnTo>
                  <a:lnTo>
                    <a:pt x="4" y="27"/>
                  </a:lnTo>
                  <a:lnTo>
                    <a:pt x="6" y="25"/>
                  </a:lnTo>
                  <a:lnTo>
                    <a:pt x="3" y="22"/>
                  </a:lnTo>
                  <a:lnTo>
                    <a:pt x="0" y="13"/>
                  </a:lnTo>
                  <a:lnTo>
                    <a:pt x="4" y="15"/>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03" name="Freeform 60"/>
            <p:cNvSpPr>
              <a:spLocks/>
            </p:cNvSpPr>
            <p:nvPr/>
          </p:nvSpPr>
          <p:spPr bwMode="auto">
            <a:xfrm>
              <a:off x="1158" y="1373"/>
              <a:ext cx="14" cy="13"/>
            </a:xfrm>
            <a:custGeom>
              <a:avLst/>
              <a:gdLst>
                <a:gd name="T0" fmla="*/ 1 w 14"/>
                <a:gd name="T1" fmla="*/ 1 h 13"/>
                <a:gd name="T2" fmla="*/ 0 w 14"/>
                <a:gd name="T3" fmla="*/ 5 h 13"/>
                <a:gd name="T4" fmla="*/ 4 w 14"/>
                <a:gd name="T5" fmla="*/ 10 h 13"/>
                <a:gd name="T6" fmla="*/ 14 w 14"/>
                <a:gd name="T7" fmla="*/ 13 h 13"/>
                <a:gd name="T8" fmla="*/ 3 w 14"/>
                <a:gd name="T9" fmla="*/ 0 h 13"/>
                <a:gd name="T10" fmla="*/ 1 w 14"/>
                <a:gd name="T11" fmla="*/ 1 h 13"/>
                <a:gd name="T12" fmla="*/ 0 60000 65536"/>
                <a:gd name="T13" fmla="*/ 0 60000 65536"/>
                <a:gd name="T14" fmla="*/ 0 60000 65536"/>
                <a:gd name="T15" fmla="*/ 0 60000 65536"/>
                <a:gd name="T16" fmla="*/ 0 60000 65536"/>
                <a:gd name="T17" fmla="*/ 0 60000 65536"/>
                <a:gd name="T18" fmla="*/ 0 w 14"/>
                <a:gd name="T19" fmla="*/ 0 h 13"/>
                <a:gd name="T20" fmla="*/ 14 w 1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4" h="13">
                  <a:moveTo>
                    <a:pt x="1" y="1"/>
                  </a:moveTo>
                  <a:lnTo>
                    <a:pt x="0" y="5"/>
                  </a:lnTo>
                  <a:lnTo>
                    <a:pt x="4" y="10"/>
                  </a:lnTo>
                  <a:lnTo>
                    <a:pt x="14" y="13"/>
                  </a:lnTo>
                  <a:lnTo>
                    <a:pt x="3" y="0"/>
                  </a:lnTo>
                  <a:lnTo>
                    <a:pt x="1" y="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04" name="Freeform 61"/>
            <p:cNvSpPr>
              <a:spLocks/>
            </p:cNvSpPr>
            <p:nvPr/>
          </p:nvSpPr>
          <p:spPr bwMode="auto">
            <a:xfrm>
              <a:off x="2243" y="1893"/>
              <a:ext cx="94" cy="109"/>
            </a:xfrm>
            <a:custGeom>
              <a:avLst/>
              <a:gdLst>
                <a:gd name="T0" fmla="*/ 82 w 94"/>
                <a:gd name="T1" fmla="*/ 51 h 109"/>
                <a:gd name="T2" fmla="*/ 72 w 94"/>
                <a:gd name="T3" fmla="*/ 50 h 109"/>
                <a:gd name="T4" fmla="*/ 57 w 94"/>
                <a:gd name="T5" fmla="*/ 53 h 109"/>
                <a:gd name="T6" fmla="*/ 56 w 94"/>
                <a:gd name="T7" fmla="*/ 49 h 109"/>
                <a:gd name="T8" fmla="*/ 49 w 94"/>
                <a:gd name="T9" fmla="*/ 45 h 109"/>
                <a:gd name="T10" fmla="*/ 54 w 94"/>
                <a:gd name="T11" fmla="*/ 39 h 109"/>
                <a:gd name="T12" fmla="*/ 47 w 94"/>
                <a:gd name="T13" fmla="*/ 35 h 109"/>
                <a:gd name="T14" fmla="*/ 37 w 94"/>
                <a:gd name="T15" fmla="*/ 45 h 109"/>
                <a:gd name="T16" fmla="*/ 37 w 94"/>
                <a:gd name="T17" fmla="*/ 36 h 109"/>
                <a:gd name="T18" fmla="*/ 45 w 94"/>
                <a:gd name="T19" fmla="*/ 17 h 109"/>
                <a:gd name="T20" fmla="*/ 49 w 94"/>
                <a:gd name="T21" fmla="*/ 17 h 109"/>
                <a:gd name="T22" fmla="*/ 48 w 94"/>
                <a:gd name="T23" fmla="*/ 9 h 109"/>
                <a:gd name="T24" fmla="*/ 52 w 94"/>
                <a:gd name="T25" fmla="*/ 6 h 109"/>
                <a:gd name="T26" fmla="*/ 54 w 94"/>
                <a:gd name="T27" fmla="*/ 0 h 109"/>
                <a:gd name="T28" fmla="*/ 38 w 94"/>
                <a:gd name="T29" fmla="*/ 6 h 109"/>
                <a:gd name="T30" fmla="*/ 34 w 94"/>
                <a:gd name="T31" fmla="*/ 14 h 109"/>
                <a:gd name="T32" fmla="*/ 28 w 94"/>
                <a:gd name="T33" fmla="*/ 21 h 109"/>
                <a:gd name="T34" fmla="*/ 27 w 94"/>
                <a:gd name="T35" fmla="*/ 31 h 109"/>
                <a:gd name="T36" fmla="*/ 24 w 94"/>
                <a:gd name="T37" fmla="*/ 35 h 109"/>
                <a:gd name="T38" fmla="*/ 21 w 94"/>
                <a:gd name="T39" fmla="*/ 47 h 109"/>
                <a:gd name="T40" fmla="*/ 16 w 94"/>
                <a:gd name="T41" fmla="*/ 53 h 109"/>
                <a:gd name="T42" fmla="*/ 19 w 94"/>
                <a:gd name="T43" fmla="*/ 57 h 109"/>
                <a:gd name="T44" fmla="*/ 10 w 94"/>
                <a:gd name="T45" fmla="*/ 66 h 109"/>
                <a:gd name="T46" fmla="*/ 8 w 94"/>
                <a:gd name="T47" fmla="*/ 66 h 109"/>
                <a:gd name="T48" fmla="*/ 12 w 94"/>
                <a:gd name="T49" fmla="*/ 69 h 109"/>
                <a:gd name="T50" fmla="*/ 1 w 94"/>
                <a:gd name="T51" fmla="*/ 82 h 109"/>
                <a:gd name="T52" fmla="*/ 2 w 94"/>
                <a:gd name="T53" fmla="*/ 89 h 109"/>
                <a:gd name="T54" fmla="*/ 18 w 94"/>
                <a:gd name="T55" fmla="*/ 86 h 109"/>
                <a:gd name="T56" fmla="*/ 45 w 94"/>
                <a:gd name="T57" fmla="*/ 87 h 109"/>
                <a:gd name="T58" fmla="*/ 50 w 94"/>
                <a:gd name="T59" fmla="*/ 87 h 109"/>
                <a:gd name="T60" fmla="*/ 55 w 94"/>
                <a:gd name="T61" fmla="*/ 90 h 109"/>
                <a:gd name="T62" fmla="*/ 64 w 94"/>
                <a:gd name="T63" fmla="*/ 89 h 109"/>
                <a:gd name="T64" fmla="*/ 55 w 94"/>
                <a:gd name="T65" fmla="*/ 98 h 109"/>
                <a:gd name="T66" fmla="*/ 49 w 94"/>
                <a:gd name="T67" fmla="*/ 102 h 109"/>
                <a:gd name="T68" fmla="*/ 58 w 94"/>
                <a:gd name="T69" fmla="*/ 101 h 109"/>
                <a:gd name="T70" fmla="*/ 69 w 94"/>
                <a:gd name="T71" fmla="*/ 92 h 109"/>
                <a:gd name="T72" fmla="*/ 75 w 94"/>
                <a:gd name="T73" fmla="*/ 81 h 109"/>
                <a:gd name="T74" fmla="*/ 74 w 94"/>
                <a:gd name="T75" fmla="*/ 103 h 109"/>
                <a:gd name="T76" fmla="*/ 81 w 94"/>
                <a:gd name="T77" fmla="*/ 97 h 109"/>
                <a:gd name="T78" fmla="*/ 82 w 94"/>
                <a:gd name="T79" fmla="*/ 106 h 109"/>
                <a:gd name="T80" fmla="*/ 86 w 94"/>
                <a:gd name="T81" fmla="*/ 106 h 109"/>
                <a:gd name="T82" fmla="*/ 94 w 94"/>
                <a:gd name="T83" fmla="*/ 92 h 109"/>
                <a:gd name="T84" fmla="*/ 93 w 94"/>
                <a:gd name="T85" fmla="*/ 85 h 109"/>
                <a:gd name="T86" fmla="*/ 88 w 94"/>
                <a:gd name="T87" fmla="*/ 89 h 109"/>
                <a:gd name="T88" fmla="*/ 91 w 94"/>
                <a:gd name="T89" fmla="*/ 76 h 109"/>
                <a:gd name="T90" fmla="*/ 82 w 94"/>
                <a:gd name="T91" fmla="*/ 87 h 109"/>
                <a:gd name="T92" fmla="*/ 79 w 94"/>
                <a:gd name="T93" fmla="*/ 84 h 109"/>
                <a:gd name="T94" fmla="*/ 77 w 94"/>
                <a:gd name="T95" fmla="*/ 75 h 109"/>
                <a:gd name="T96" fmla="*/ 88 w 94"/>
                <a:gd name="T97" fmla="*/ 66 h 109"/>
                <a:gd name="T98" fmla="*/ 76 w 94"/>
                <a:gd name="T99" fmla="*/ 69 h 109"/>
                <a:gd name="T100" fmla="*/ 76 w 94"/>
                <a:gd name="T101" fmla="*/ 62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
                <a:gd name="T154" fmla="*/ 0 h 109"/>
                <a:gd name="T155" fmla="*/ 94 w 94"/>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 h="109">
                  <a:moveTo>
                    <a:pt x="83" y="53"/>
                  </a:moveTo>
                  <a:lnTo>
                    <a:pt x="82" y="51"/>
                  </a:lnTo>
                  <a:lnTo>
                    <a:pt x="76" y="49"/>
                  </a:lnTo>
                  <a:lnTo>
                    <a:pt x="72" y="50"/>
                  </a:lnTo>
                  <a:lnTo>
                    <a:pt x="69" y="48"/>
                  </a:lnTo>
                  <a:lnTo>
                    <a:pt x="57" y="53"/>
                  </a:lnTo>
                  <a:lnTo>
                    <a:pt x="60" y="47"/>
                  </a:lnTo>
                  <a:lnTo>
                    <a:pt x="56" y="49"/>
                  </a:lnTo>
                  <a:lnTo>
                    <a:pt x="49" y="48"/>
                  </a:lnTo>
                  <a:lnTo>
                    <a:pt x="49" y="45"/>
                  </a:lnTo>
                  <a:lnTo>
                    <a:pt x="47" y="44"/>
                  </a:lnTo>
                  <a:lnTo>
                    <a:pt x="54" y="39"/>
                  </a:lnTo>
                  <a:lnTo>
                    <a:pt x="46" y="37"/>
                  </a:lnTo>
                  <a:lnTo>
                    <a:pt x="47" y="35"/>
                  </a:lnTo>
                  <a:lnTo>
                    <a:pt x="45" y="34"/>
                  </a:lnTo>
                  <a:lnTo>
                    <a:pt x="37" y="45"/>
                  </a:lnTo>
                  <a:lnTo>
                    <a:pt x="36" y="42"/>
                  </a:lnTo>
                  <a:lnTo>
                    <a:pt x="37" y="36"/>
                  </a:lnTo>
                  <a:lnTo>
                    <a:pt x="45" y="24"/>
                  </a:lnTo>
                  <a:lnTo>
                    <a:pt x="45" y="17"/>
                  </a:lnTo>
                  <a:lnTo>
                    <a:pt x="46" y="18"/>
                  </a:lnTo>
                  <a:lnTo>
                    <a:pt x="49" y="17"/>
                  </a:lnTo>
                  <a:lnTo>
                    <a:pt x="51" y="11"/>
                  </a:lnTo>
                  <a:lnTo>
                    <a:pt x="48" y="9"/>
                  </a:lnTo>
                  <a:lnTo>
                    <a:pt x="49" y="7"/>
                  </a:lnTo>
                  <a:lnTo>
                    <a:pt x="52" y="6"/>
                  </a:lnTo>
                  <a:lnTo>
                    <a:pt x="54" y="2"/>
                  </a:lnTo>
                  <a:lnTo>
                    <a:pt x="54" y="0"/>
                  </a:lnTo>
                  <a:lnTo>
                    <a:pt x="45" y="3"/>
                  </a:lnTo>
                  <a:lnTo>
                    <a:pt x="38" y="6"/>
                  </a:lnTo>
                  <a:lnTo>
                    <a:pt x="36" y="12"/>
                  </a:lnTo>
                  <a:lnTo>
                    <a:pt x="34" y="14"/>
                  </a:lnTo>
                  <a:lnTo>
                    <a:pt x="33" y="18"/>
                  </a:lnTo>
                  <a:lnTo>
                    <a:pt x="28" y="21"/>
                  </a:lnTo>
                  <a:lnTo>
                    <a:pt x="30" y="23"/>
                  </a:lnTo>
                  <a:lnTo>
                    <a:pt x="27" y="31"/>
                  </a:lnTo>
                  <a:lnTo>
                    <a:pt x="29" y="34"/>
                  </a:lnTo>
                  <a:lnTo>
                    <a:pt x="24" y="35"/>
                  </a:lnTo>
                  <a:lnTo>
                    <a:pt x="21" y="43"/>
                  </a:lnTo>
                  <a:lnTo>
                    <a:pt x="21" y="47"/>
                  </a:lnTo>
                  <a:lnTo>
                    <a:pt x="17" y="50"/>
                  </a:lnTo>
                  <a:lnTo>
                    <a:pt x="16" y="53"/>
                  </a:lnTo>
                  <a:lnTo>
                    <a:pt x="19" y="54"/>
                  </a:lnTo>
                  <a:lnTo>
                    <a:pt x="19" y="57"/>
                  </a:lnTo>
                  <a:lnTo>
                    <a:pt x="14" y="57"/>
                  </a:lnTo>
                  <a:lnTo>
                    <a:pt x="10" y="66"/>
                  </a:lnTo>
                  <a:lnTo>
                    <a:pt x="9" y="67"/>
                  </a:lnTo>
                  <a:lnTo>
                    <a:pt x="8" y="66"/>
                  </a:lnTo>
                  <a:lnTo>
                    <a:pt x="3" y="68"/>
                  </a:lnTo>
                  <a:lnTo>
                    <a:pt x="12" y="69"/>
                  </a:lnTo>
                  <a:lnTo>
                    <a:pt x="13" y="71"/>
                  </a:lnTo>
                  <a:lnTo>
                    <a:pt x="1" y="82"/>
                  </a:lnTo>
                  <a:lnTo>
                    <a:pt x="0" y="86"/>
                  </a:lnTo>
                  <a:lnTo>
                    <a:pt x="2" y="89"/>
                  </a:lnTo>
                  <a:lnTo>
                    <a:pt x="5" y="89"/>
                  </a:lnTo>
                  <a:lnTo>
                    <a:pt x="18" y="86"/>
                  </a:lnTo>
                  <a:lnTo>
                    <a:pt x="37" y="89"/>
                  </a:lnTo>
                  <a:lnTo>
                    <a:pt x="45" y="87"/>
                  </a:lnTo>
                  <a:lnTo>
                    <a:pt x="51" y="83"/>
                  </a:lnTo>
                  <a:lnTo>
                    <a:pt x="50" y="87"/>
                  </a:lnTo>
                  <a:lnTo>
                    <a:pt x="46" y="90"/>
                  </a:lnTo>
                  <a:lnTo>
                    <a:pt x="55" y="90"/>
                  </a:lnTo>
                  <a:lnTo>
                    <a:pt x="57" y="87"/>
                  </a:lnTo>
                  <a:lnTo>
                    <a:pt x="64" y="89"/>
                  </a:lnTo>
                  <a:lnTo>
                    <a:pt x="59" y="94"/>
                  </a:lnTo>
                  <a:lnTo>
                    <a:pt x="55" y="98"/>
                  </a:lnTo>
                  <a:lnTo>
                    <a:pt x="49" y="100"/>
                  </a:lnTo>
                  <a:lnTo>
                    <a:pt x="49" y="102"/>
                  </a:lnTo>
                  <a:lnTo>
                    <a:pt x="52" y="103"/>
                  </a:lnTo>
                  <a:lnTo>
                    <a:pt x="58" y="101"/>
                  </a:lnTo>
                  <a:lnTo>
                    <a:pt x="64" y="93"/>
                  </a:lnTo>
                  <a:lnTo>
                    <a:pt x="69" y="92"/>
                  </a:lnTo>
                  <a:lnTo>
                    <a:pt x="73" y="81"/>
                  </a:lnTo>
                  <a:lnTo>
                    <a:pt x="75" y="81"/>
                  </a:lnTo>
                  <a:lnTo>
                    <a:pt x="77" y="94"/>
                  </a:lnTo>
                  <a:lnTo>
                    <a:pt x="74" y="103"/>
                  </a:lnTo>
                  <a:lnTo>
                    <a:pt x="76" y="104"/>
                  </a:lnTo>
                  <a:lnTo>
                    <a:pt x="81" y="97"/>
                  </a:lnTo>
                  <a:lnTo>
                    <a:pt x="82" y="98"/>
                  </a:lnTo>
                  <a:lnTo>
                    <a:pt x="82" y="106"/>
                  </a:lnTo>
                  <a:lnTo>
                    <a:pt x="83" y="109"/>
                  </a:lnTo>
                  <a:lnTo>
                    <a:pt x="86" y="106"/>
                  </a:lnTo>
                  <a:lnTo>
                    <a:pt x="89" y="107"/>
                  </a:lnTo>
                  <a:lnTo>
                    <a:pt x="94" y="92"/>
                  </a:lnTo>
                  <a:lnTo>
                    <a:pt x="94" y="86"/>
                  </a:lnTo>
                  <a:lnTo>
                    <a:pt x="93" y="85"/>
                  </a:lnTo>
                  <a:lnTo>
                    <a:pt x="89" y="91"/>
                  </a:lnTo>
                  <a:lnTo>
                    <a:pt x="88" y="89"/>
                  </a:lnTo>
                  <a:lnTo>
                    <a:pt x="88" y="86"/>
                  </a:lnTo>
                  <a:lnTo>
                    <a:pt x="91" y="76"/>
                  </a:lnTo>
                  <a:lnTo>
                    <a:pt x="86" y="80"/>
                  </a:lnTo>
                  <a:lnTo>
                    <a:pt x="82" y="87"/>
                  </a:lnTo>
                  <a:lnTo>
                    <a:pt x="81" y="87"/>
                  </a:lnTo>
                  <a:lnTo>
                    <a:pt x="79" y="84"/>
                  </a:lnTo>
                  <a:lnTo>
                    <a:pt x="80" y="79"/>
                  </a:lnTo>
                  <a:lnTo>
                    <a:pt x="77" y="75"/>
                  </a:lnTo>
                  <a:lnTo>
                    <a:pt x="87" y="70"/>
                  </a:lnTo>
                  <a:lnTo>
                    <a:pt x="88" y="66"/>
                  </a:lnTo>
                  <a:lnTo>
                    <a:pt x="81" y="69"/>
                  </a:lnTo>
                  <a:lnTo>
                    <a:pt x="76" y="69"/>
                  </a:lnTo>
                  <a:lnTo>
                    <a:pt x="79" y="64"/>
                  </a:lnTo>
                  <a:lnTo>
                    <a:pt x="76" y="62"/>
                  </a:lnTo>
                  <a:lnTo>
                    <a:pt x="83" y="53"/>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05" name="Freeform 62"/>
            <p:cNvSpPr>
              <a:spLocks/>
            </p:cNvSpPr>
            <p:nvPr/>
          </p:nvSpPr>
          <p:spPr bwMode="auto">
            <a:xfrm>
              <a:off x="2214" y="1993"/>
              <a:ext cx="23" cy="28"/>
            </a:xfrm>
            <a:custGeom>
              <a:avLst/>
              <a:gdLst>
                <a:gd name="T0" fmla="*/ 12 w 23"/>
                <a:gd name="T1" fmla="*/ 1 h 28"/>
                <a:gd name="T2" fmla="*/ 11 w 23"/>
                <a:gd name="T3" fmla="*/ 0 h 28"/>
                <a:gd name="T4" fmla="*/ 11 w 23"/>
                <a:gd name="T5" fmla="*/ 2 h 28"/>
                <a:gd name="T6" fmla="*/ 1 w 23"/>
                <a:gd name="T7" fmla="*/ 18 h 28"/>
                <a:gd name="T8" fmla="*/ 0 w 23"/>
                <a:gd name="T9" fmla="*/ 25 h 28"/>
                <a:gd name="T10" fmla="*/ 2 w 23"/>
                <a:gd name="T11" fmla="*/ 28 h 28"/>
                <a:gd name="T12" fmla="*/ 13 w 23"/>
                <a:gd name="T13" fmla="*/ 28 h 28"/>
                <a:gd name="T14" fmla="*/ 23 w 23"/>
                <a:gd name="T15" fmla="*/ 21 h 28"/>
                <a:gd name="T16" fmla="*/ 22 w 23"/>
                <a:gd name="T17" fmla="*/ 20 h 28"/>
                <a:gd name="T18" fmla="*/ 22 w 23"/>
                <a:gd name="T19" fmla="*/ 16 h 28"/>
                <a:gd name="T20" fmla="*/ 19 w 23"/>
                <a:gd name="T21" fmla="*/ 15 h 28"/>
                <a:gd name="T22" fmla="*/ 18 w 23"/>
                <a:gd name="T23" fmla="*/ 19 h 28"/>
                <a:gd name="T24" fmla="*/ 17 w 23"/>
                <a:gd name="T25" fmla="*/ 16 h 28"/>
                <a:gd name="T26" fmla="*/ 11 w 23"/>
                <a:gd name="T27" fmla="*/ 19 h 28"/>
                <a:gd name="T28" fmla="*/ 14 w 23"/>
                <a:gd name="T29" fmla="*/ 14 h 28"/>
                <a:gd name="T30" fmla="*/ 12 w 23"/>
                <a:gd name="T31" fmla="*/ 14 h 28"/>
                <a:gd name="T32" fmla="*/ 15 w 23"/>
                <a:gd name="T33" fmla="*/ 3 h 28"/>
                <a:gd name="T34" fmla="*/ 14 w 23"/>
                <a:gd name="T35" fmla="*/ 0 h 28"/>
                <a:gd name="T36" fmla="*/ 12 w 23"/>
                <a:gd name="T37" fmla="*/ 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8"/>
                <a:gd name="T59" fmla="*/ 23 w 23"/>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8">
                  <a:moveTo>
                    <a:pt x="12" y="1"/>
                  </a:moveTo>
                  <a:lnTo>
                    <a:pt x="11" y="0"/>
                  </a:lnTo>
                  <a:lnTo>
                    <a:pt x="11" y="2"/>
                  </a:lnTo>
                  <a:lnTo>
                    <a:pt x="1" y="18"/>
                  </a:lnTo>
                  <a:lnTo>
                    <a:pt x="0" y="25"/>
                  </a:lnTo>
                  <a:lnTo>
                    <a:pt x="2" y="28"/>
                  </a:lnTo>
                  <a:lnTo>
                    <a:pt x="13" y="28"/>
                  </a:lnTo>
                  <a:lnTo>
                    <a:pt x="23" y="21"/>
                  </a:lnTo>
                  <a:lnTo>
                    <a:pt x="22" y="20"/>
                  </a:lnTo>
                  <a:lnTo>
                    <a:pt x="22" y="16"/>
                  </a:lnTo>
                  <a:lnTo>
                    <a:pt x="19" y="15"/>
                  </a:lnTo>
                  <a:lnTo>
                    <a:pt x="18" y="19"/>
                  </a:lnTo>
                  <a:lnTo>
                    <a:pt x="17" y="16"/>
                  </a:lnTo>
                  <a:lnTo>
                    <a:pt x="11" y="19"/>
                  </a:lnTo>
                  <a:lnTo>
                    <a:pt x="14" y="14"/>
                  </a:lnTo>
                  <a:lnTo>
                    <a:pt x="12" y="14"/>
                  </a:lnTo>
                  <a:lnTo>
                    <a:pt x="15" y="3"/>
                  </a:lnTo>
                  <a:lnTo>
                    <a:pt x="14" y="0"/>
                  </a:lnTo>
                  <a:lnTo>
                    <a:pt x="12" y="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06" name="Freeform 63"/>
            <p:cNvSpPr>
              <a:spLocks/>
            </p:cNvSpPr>
            <p:nvPr/>
          </p:nvSpPr>
          <p:spPr bwMode="auto">
            <a:xfrm>
              <a:off x="2171" y="1931"/>
              <a:ext cx="39" cy="18"/>
            </a:xfrm>
            <a:custGeom>
              <a:avLst/>
              <a:gdLst>
                <a:gd name="T0" fmla="*/ 6 w 39"/>
                <a:gd name="T1" fmla="*/ 0 h 18"/>
                <a:gd name="T2" fmla="*/ 27 w 39"/>
                <a:gd name="T3" fmla="*/ 7 h 18"/>
                <a:gd name="T4" fmla="*/ 31 w 39"/>
                <a:gd name="T5" fmla="*/ 11 h 18"/>
                <a:gd name="T6" fmla="*/ 36 w 39"/>
                <a:gd name="T7" fmla="*/ 12 h 18"/>
                <a:gd name="T8" fmla="*/ 39 w 39"/>
                <a:gd name="T9" fmla="*/ 17 h 18"/>
                <a:gd name="T10" fmla="*/ 31 w 39"/>
                <a:gd name="T11" fmla="*/ 18 h 18"/>
                <a:gd name="T12" fmla="*/ 15 w 39"/>
                <a:gd name="T13" fmla="*/ 13 h 18"/>
                <a:gd name="T14" fmla="*/ 12 w 39"/>
                <a:gd name="T15" fmla="*/ 8 h 18"/>
                <a:gd name="T16" fmla="*/ 0 w 39"/>
                <a:gd name="T17" fmla="*/ 2 h 18"/>
                <a:gd name="T18" fmla="*/ 0 w 39"/>
                <a:gd name="T19" fmla="*/ 0 h 18"/>
                <a:gd name="T20" fmla="*/ 6 w 39"/>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8"/>
                <a:gd name="T35" fmla="*/ 39 w 3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8">
                  <a:moveTo>
                    <a:pt x="6" y="0"/>
                  </a:moveTo>
                  <a:lnTo>
                    <a:pt x="27" y="7"/>
                  </a:lnTo>
                  <a:lnTo>
                    <a:pt x="31" y="11"/>
                  </a:lnTo>
                  <a:lnTo>
                    <a:pt x="36" y="12"/>
                  </a:lnTo>
                  <a:lnTo>
                    <a:pt x="39" y="17"/>
                  </a:lnTo>
                  <a:lnTo>
                    <a:pt x="31" y="18"/>
                  </a:lnTo>
                  <a:lnTo>
                    <a:pt x="15" y="13"/>
                  </a:lnTo>
                  <a:lnTo>
                    <a:pt x="12" y="8"/>
                  </a:lnTo>
                  <a:lnTo>
                    <a:pt x="0" y="2"/>
                  </a:lnTo>
                  <a:lnTo>
                    <a:pt x="0" y="0"/>
                  </a:lnTo>
                  <a:lnTo>
                    <a:pt x="6"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07" name="Freeform 64"/>
            <p:cNvSpPr>
              <a:spLocks/>
            </p:cNvSpPr>
            <p:nvPr/>
          </p:nvSpPr>
          <p:spPr bwMode="auto">
            <a:xfrm>
              <a:off x="1906" y="2016"/>
              <a:ext cx="22" cy="8"/>
            </a:xfrm>
            <a:custGeom>
              <a:avLst/>
              <a:gdLst>
                <a:gd name="T0" fmla="*/ 15 w 22"/>
                <a:gd name="T1" fmla="*/ 1 h 8"/>
                <a:gd name="T2" fmla="*/ 0 w 22"/>
                <a:gd name="T3" fmla="*/ 1 h 8"/>
                <a:gd name="T4" fmla="*/ 9 w 22"/>
                <a:gd name="T5" fmla="*/ 5 h 8"/>
                <a:gd name="T6" fmla="*/ 18 w 22"/>
                <a:gd name="T7" fmla="*/ 8 h 8"/>
                <a:gd name="T8" fmla="*/ 20 w 22"/>
                <a:gd name="T9" fmla="*/ 5 h 8"/>
                <a:gd name="T10" fmla="*/ 22 w 22"/>
                <a:gd name="T11" fmla="*/ 1 h 8"/>
                <a:gd name="T12" fmla="*/ 20 w 22"/>
                <a:gd name="T13" fmla="*/ 1 h 8"/>
                <a:gd name="T14" fmla="*/ 19 w 22"/>
                <a:gd name="T15" fmla="*/ 6 h 8"/>
                <a:gd name="T16" fmla="*/ 18 w 22"/>
                <a:gd name="T17" fmla="*/ 0 h 8"/>
                <a:gd name="T18" fmla="*/ 15 w 22"/>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
                <a:gd name="T32" fmla="*/ 22 w 2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
                  <a:moveTo>
                    <a:pt x="15" y="1"/>
                  </a:moveTo>
                  <a:lnTo>
                    <a:pt x="0" y="1"/>
                  </a:lnTo>
                  <a:lnTo>
                    <a:pt x="9" y="5"/>
                  </a:lnTo>
                  <a:lnTo>
                    <a:pt x="18" y="8"/>
                  </a:lnTo>
                  <a:lnTo>
                    <a:pt x="20" y="5"/>
                  </a:lnTo>
                  <a:lnTo>
                    <a:pt x="22" y="1"/>
                  </a:lnTo>
                  <a:lnTo>
                    <a:pt x="20" y="1"/>
                  </a:lnTo>
                  <a:lnTo>
                    <a:pt x="19" y="6"/>
                  </a:lnTo>
                  <a:lnTo>
                    <a:pt x="18" y="0"/>
                  </a:lnTo>
                  <a:lnTo>
                    <a:pt x="15" y="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grpSp>
      <p:sp>
        <p:nvSpPr>
          <p:cNvPr id="108" name="Freeform 65"/>
          <p:cNvSpPr>
            <a:spLocks noChangeAspect="1"/>
          </p:cNvSpPr>
          <p:nvPr/>
        </p:nvSpPr>
        <p:spPr bwMode="gray">
          <a:xfrm>
            <a:off x="8953316" y="4923810"/>
            <a:ext cx="6879" cy="4763"/>
          </a:xfrm>
          <a:custGeom>
            <a:avLst/>
            <a:gdLst>
              <a:gd name="T0" fmla="*/ 14 w 14"/>
              <a:gd name="T1" fmla="*/ 1 h 9"/>
              <a:gd name="T2" fmla="*/ 14 w 14"/>
              <a:gd name="T3" fmla="*/ 9 h 9"/>
              <a:gd name="T4" fmla="*/ 0 w 14"/>
              <a:gd name="T5" fmla="*/ 0 h 9"/>
              <a:gd name="T6" fmla="*/ 14 w 14"/>
              <a:gd name="T7" fmla="*/ 1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14" y="1"/>
                </a:moveTo>
                <a:lnTo>
                  <a:pt x="14" y="9"/>
                </a:lnTo>
                <a:lnTo>
                  <a:pt x="0" y="0"/>
                </a:lnTo>
                <a:lnTo>
                  <a:pt x="14" y="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09" name="Freeform 66"/>
          <p:cNvSpPr>
            <a:spLocks noChangeAspect="1"/>
          </p:cNvSpPr>
          <p:nvPr/>
        </p:nvSpPr>
        <p:spPr bwMode="gray">
          <a:xfrm>
            <a:off x="7371103" y="3615709"/>
            <a:ext cx="44715" cy="79375"/>
          </a:xfrm>
          <a:custGeom>
            <a:avLst/>
            <a:gdLst>
              <a:gd name="T0" fmla="*/ 62 w 80"/>
              <a:gd name="T1" fmla="*/ 0 h 165"/>
              <a:gd name="T2" fmla="*/ 80 w 80"/>
              <a:gd name="T3" fmla="*/ 12 h 165"/>
              <a:gd name="T4" fmla="*/ 79 w 80"/>
              <a:gd name="T5" fmla="*/ 34 h 165"/>
              <a:gd name="T6" fmla="*/ 62 w 80"/>
              <a:gd name="T7" fmla="*/ 94 h 165"/>
              <a:gd name="T8" fmla="*/ 38 w 80"/>
              <a:gd name="T9" fmla="*/ 141 h 165"/>
              <a:gd name="T10" fmla="*/ 34 w 80"/>
              <a:gd name="T11" fmla="*/ 165 h 165"/>
              <a:gd name="T12" fmla="*/ 21 w 80"/>
              <a:gd name="T13" fmla="*/ 142 h 165"/>
              <a:gd name="T14" fmla="*/ 4 w 80"/>
              <a:gd name="T15" fmla="*/ 124 h 165"/>
              <a:gd name="T16" fmla="*/ 0 w 80"/>
              <a:gd name="T17" fmla="*/ 85 h 165"/>
              <a:gd name="T18" fmla="*/ 8 w 80"/>
              <a:gd name="T19" fmla="*/ 65 h 165"/>
              <a:gd name="T20" fmla="*/ 40 w 80"/>
              <a:gd name="T21" fmla="*/ 15 h 165"/>
              <a:gd name="T22" fmla="*/ 62 w 8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65"/>
              <a:gd name="T38" fmla="*/ 80 w 80"/>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65">
                <a:moveTo>
                  <a:pt x="62" y="0"/>
                </a:moveTo>
                <a:lnTo>
                  <a:pt x="80" y="12"/>
                </a:lnTo>
                <a:lnTo>
                  <a:pt x="79" y="34"/>
                </a:lnTo>
                <a:lnTo>
                  <a:pt x="62" y="94"/>
                </a:lnTo>
                <a:lnTo>
                  <a:pt x="38" y="141"/>
                </a:lnTo>
                <a:lnTo>
                  <a:pt x="34" y="165"/>
                </a:lnTo>
                <a:lnTo>
                  <a:pt x="21" y="142"/>
                </a:lnTo>
                <a:lnTo>
                  <a:pt x="4" y="124"/>
                </a:lnTo>
                <a:lnTo>
                  <a:pt x="0" y="85"/>
                </a:lnTo>
                <a:lnTo>
                  <a:pt x="8" y="65"/>
                </a:lnTo>
                <a:lnTo>
                  <a:pt x="40" y="15"/>
                </a:lnTo>
                <a:lnTo>
                  <a:pt x="62"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10" name="Freeform 67"/>
          <p:cNvSpPr>
            <a:spLocks noChangeAspect="1" noEditPoints="1"/>
          </p:cNvSpPr>
          <p:nvPr/>
        </p:nvSpPr>
        <p:spPr bwMode="gray">
          <a:xfrm>
            <a:off x="6886121" y="4041159"/>
            <a:ext cx="466064" cy="134938"/>
          </a:xfrm>
          <a:custGeom>
            <a:avLst/>
            <a:gdLst>
              <a:gd name="T0" fmla="*/ 665 w 878"/>
              <a:gd name="T1" fmla="*/ 133 h 275"/>
              <a:gd name="T2" fmla="*/ 670 w 878"/>
              <a:gd name="T3" fmla="*/ 105 h 275"/>
              <a:gd name="T4" fmla="*/ 690 w 878"/>
              <a:gd name="T5" fmla="*/ 113 h 275"/>
              <a:gd name="T6" fmla="*/ 699 w 878"/>
              <a:gd name="T7" fmla="*/ 102 h 275"/>
              <a:gd name="T8" fmla="*/ 707 w 878"/>
              <a:gd name="T9" fmla="*/ 80 h 275"/>
              <a:gd name="T10" fmla="*/ 704 w 878"/>
              <a:gd name="T11" fmla="*/ 68 h 275"/>
              <a:gd name="T12" fmla="*/ 761 w 878"/>
              <a:gd name="T13" fmla="*/ 0 h 275"/>
              <a:gd name="T14" fmla="*/ 775 w 878"/>
              <a:gd name="T15" fmla="*/ 0 h 275"/>
              <a:gd name="T16" fmla="*/ 787 w 878"/>
              <a:gd name="T17" fmla="*/ 15 h 275"/>
              <a:gd name="T18" fmla="*/ 804 w 878"/>
              <a:gd name="T19" fmla="*/ 46 h 275"/>
              <a:gd name="T20" fmla="*/ 821 w 878"/>
              <a:gd name="T21" fmla="*/ 57 h 275"/>
              <a:gd name="T22" fmla="*/ 871 w 878"/>
              <a:gd name="T23" fmla="*/ 71 h 275"/>
              <a:gd name="T24" fmla="*/ 852 w 878"/>
              <a:gd name="T25" fmla="*/ 93 h 275"/>
              <a:gd name="T26" fmla="*/ 832 w 878"/>
              <a:gd name="T27" fmla="*/ 105 h 275"/>
              <a:gd name="T28" fmla="*/ 821 w 878"/>
              <a:gd name="T29" fmla="*/ 125 h 275"/>
              <a:gd name="T30" fmla="*/ 802 w 878"/>
              <a:gd name="T31" fmla="*/ 126 h 275"/>
              <a:gd name="T32" fmla="*/ 721 w 878"/>
              <a:gd name="T33" fmla="*/ 118 h 275"/>
              <a:gd name="T34" fmla="*/ 682 w 878"/>
              <a:gd name="T35" fmla="*/ 193 h 275"/>
              <a:gd name="T36" fmla="*/ 660 w 878"/>
              <a:gd name="T37" fmla="*/ 244 h 275"/>
              <a:gd name="T38" fmla="*/ 608 w 878"/>
              <a:gd name="T39" fmla="*/ 261 h 275"/>
              <a:gd name="T40" fmla="*/ 582 w 878"/>
              <a:gd name="T41" fmla="*/ 249 h 275"/>
              <a:gd name="T42" fmla="*/ 527 w 878"/>
              <a:gd name="T43" fmla="*/ 274 h 275"/>
              <a:gd name="T44" fmla="*/ 495 w 878"/>
              <a:gd name="T45" fmla="*/ 270 h 275"/>
              <a:gd name="T46" fmla="*/ 465 w 878"/>
              <a:gd name="T47" fmla="*/ 272 h 275"/>
              <a:gd name="T48" fmla="*/ 434 w 878"/>
              <a:gd name="T49" fmla="*/ 235 h 275"/>
              <a:gd name="T50" fmla="*/ 438 w 878"/>
              <a:gd name="T51" fmla="*/ 219 h 275"/>
              <a:gd name="T52" fmla="*/ 455 w 878"/>
              <a:gd name="T53" fmla="*/ 236 h 275"/>
              <a:gd name="T54" fmla="*/ 502 w 878"/>
              <a:gd name="T55" fmla="*/ 244 h 275"/>
              <a:gd name="T56" fmla="*/ 507 w 878"/>
              <a:gd name="T57" fmla="*/ 211 h 275"/>
              <a:gd name="T58" fmla="*/ 519 w 878"/>
              <a:gd name="T59" fmla="*/ 199 h 275"/>
              <a:gd name="T60" fmla="*/ 582 w 878"/>
              <a:gd name="T61" fmla="*/ 176 h 275"/>
              <a:gd name="T62" fmla="*/ 634 w 878"/>
              <a:gd name="T63" fmla="*/ 108 h 275"/>
              <a:gd name="T64" fmla="*/ 101 w 878"/>
              <a:gd name="T65" fmla="*/ 34 h 275"/>
              <a:gd name="T66" fmla="*/ 150 w 878"/>
              <a:gd name="T67" fmla="*/ 89 h 275"/>
              <a:gd name="T68" fmla="*/ 157 w 878"/>
              <a:gd name="T69" fmla="*/ 185 h 275"/>
              <a:gd name="T70" fmla="*/ 189 w 878"/>
              <a:gd name="T71" fmla="*/ 232 h 275"/>
              <a:gd name="T72" fmla="*/ 165 w 878"/>
              <a:gd name="T73" fmla="*/ 241 h 275"/>
              <a:gd name="T74" fmla="*/ 94 w 878"/>
              <a:gd name="T75" fmla="*/ 218 h 275"/>
              <a:gd name="T76" fmla="*/ 48 w 878"/>
              <a:gd name="T77" fmla="*/ 164 h 275"/>
              <a:gd name="T78" fmla="*/ 20 w 878"/>
              <a:gd name="T79" fmla="*/ 119 h 275"/>
              <a:gd name="T80" fmla="*/ 11 w 878"/>
              <a:gd name="T81" fmla="*/ 82 h 275"/>
              <a:gd name="T82" fmla="*/ 0 w 878"/>
              <a:gd name="T83" fmla="*/ 9 h 275"/>
              <a:gd name="T84" fmla="*/ 46 w 878"/>
              <a:gd name="T85" fmla="*/ 34 h 275"/>
              <a:gd name="T86" fmla="*/ 68 w 878"/>
              <a:gd name="T87" fmla="*/ 43 h 275"/>
              <a:gd name="T88" fmla="*/ 91 w 878"/>
              <a:gd name="T89" fmla="*/ 34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8"/>
              <a:gd name="T136" fmla="*/ 0 h 275"/>
              <a:gd name="T137" fmla="*/ 878 w 878"/>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8" h="275">
                <a:moveTo>
                  <a:pt x="634" y="108"/>
                </a:moveTo>
                <a:lnTo>
                  <a:pt x="665" y="133"/>
                </a:lnTo>
                <a:lnTo>
                  <a:pt x="670" y="125"/>
                </a:lnTo>
                <a:lnTo>
                  <a:pt x="670" y="105"/>
                </a:lnTo>
                <a:lnTo>
                  <a:pt x="679" y="97"/>
                </a:lnTo>
                <a:lnTo>
                  <a:pt x="690" y="113"/>
                </a:lnTo>
                <a:lnTo>
                  <a:pt x="699" y="116"/>
                </a:lnTo>
                <a:lnTo>
                  <a:pt x="699" y="102"/>
                </a:lnTo>
                <a:lnTo>
                  <a:pt x="692" y="91"/>
                </a:lnTo>
                <a:lnTo>
                  <a:pt x="707" y="80"/>
                </a:lnTo>
                <a:lnTo>
                  <a:pt x="701" y="72"/>
                </a:lnTo>
                <a:lnTo>
                  <a:pt x="704" y="68"/>
                </a:lnTo>
                <a:lnTo>
                  <a:pt x="717" y="66"/>
                </a:lnTo>
                <a:lnTo>
                  <a:pt x="761" y="0"/>
                </a:lnTo>
                <a:lnTo>
                  <a:pt x="763" y="18"/>
                </a:lnTo>
                <a:lnTo>
                  <a:pt x="775" y="0"/>
                </a:lnTo>
                <a:lnTo>
                  <a:pt x="780" y="0"/>
                </a:lnTo>
                <a:lnTo>
                  <a:pt x="787" y="15"/>
                </a:lnTo>
                <a:lnTo>
                  <a:pt x="804" y="21"/>
                </a:lnTo>
                <a:lnTo>
                  <a:pt x="804" y="46"/>
                </a:lnTo>
                <a:lnTo>
                  <a:pt x="821" y="43"/>
                </a:lnTo>
                <a:lnTo>
                  <a:pt x="821" y="57"/>
                </a:lnTo>
                <a:lnTo>
                  <a:pt x="835" y="54"/>
                </a:lnTo>
                <a:lnTo>
                  <a:pt x="871" y="71"/>
                </a:lnTo>
                <a:lnTo>
                  <a:pt x="878" y="79"/>
                </a:lnTo>
                <a:lnTo>
                  <a:pt x="852" y="93"/>
                </a:lnTo>
                <a:lnTo>
                  <a:pt x="832" y="94"/>
                </a:lnTo>
                <a:lnTo>
                  <a:pt x="832" y="105"/>
                </a:lnTo>
                <a:lnTo>
                  <a:pt x="846" y="116"/>
                </a:lnTo>
                <a:lnTo>
                  <a:pt x="821" y="125"/>
                </a:lnTo>
                <a:lnTo>
                  <a:pt x="807" y="118"/>
                </a:lnTo>
                <a:lnTo>
                  <a:pt x="802" y="126"/>
                </a:lnTo>
                <a:lnTo>
                  <a:pt x="778" y="118"/>
                </a:lnTo>
                <a:lnTo>
                  <a:pt x="721" y="118"/>
                </a:lnTo>
                <a:lnTo>
                  <a:pt x="704" y="167"/>
                </a:lnTo>
                <a:lnTo>
                  <a:pt x="682" y="193"/>
                </a:lnTo>
                <a:lnTo>
                  <a:pt x="670" y="230"/>
                </a:lnTo>
                <a:lnTo>
                  <a:pt x="660" y="244"/>
                </a:lnTo>
                <a:lnTo>
                  <a:pt x="643" y="253"/>
                </a:lnTo>
                <a:lnTo>
                  <a:pt x="608" y="261"/>
                </a:lnTo>
                <a:lnTo>
                  <a:pt x="587" y="255"/>
                </a:lnTo>
                <a:lnTo>
                  <a:pt x="582" y="249"/>
                </a:lnTo>
                <a:lnTo>
                  <a:pt x="558" y="247"/>
                </a:lnTo>
                <a:lnTo>
                  <a:pt x="527" y="274"/>
                </a:lnTo>
                <a:lnTo>
                  <a:pt x="504" y="275"/>
                </a:lnTo>
                <a:lnTo>
                  <a:pt x="495" y="270"/>
                </a:lnTo>
                <a:lnTo>
                  <a:pt x="476" y="275"/>
                </a:lnTo>
                <a:lnTo>
                  <a:pt x="465" y="272"/>
                </a:lnTo>
                <a:lnTo>
                  <a:pt x="453" y="269"/>
                </a:lnTo>
                <a:lnTo>
                  <a:pt x="434" y="235"/>
                </a:lnTo>
                <a:lnTo>
                  <a:pt x="433" y="223"/>
                </a:lnTo>
                <a:lnTo>
                  <a:pt x="438" y="219"/>
                </a:lnTo>
                <a:lnTo>
                  <a:pt x="442" y="232"/>
                </a:lnTo>
                <a:lnTo>
                  <a:pt x="455" y="236"/>
                </a:lnTo>
                <a:lnTo>
                  <a:pt x="472" y="236"/>
                </a:lnTo>
                <a:lnTo>
                  <a:pt x="502" y="244"/>
                </a:lnTo>
                <a:lnTo>
                  <a:pt x="509" y="219"/>
                </a:lnTo>
                <a:lnTo>
                  <a:pt x="507" y="211"/>
                </a:lnTo>
                <a:lnTo>
                  <a:pt x="519" y="211"/>
                </a:lnTo>
                <a:lnTo>
                  <a:pt x="519" y="199"/>
                </a:lnTo>
                <a:lnTo>
                  <a:pt x="526" y="187"/>
                </a:lnTo>
                <a:lnTo>
                  <a:pt x="582" y="176"/>
                </a:lnTo>
                <a:lnTo>
                  <a:pt x="626" y="128"/>
                </a:lnTo>
                <a:lnTo>
                  <a:pt x="634" y="108"/>
                </a:lnTo>
                <a:close/>
                <a:moveTo>
                  <a:pt x="91" y="34"/>
                </a:moveTo>
                <a:lnTo>
                  <a:pt x="101" y="34"/>
                </a:lnTo>
                <a:lnTo>
                  <a:pt x="131" y="60"/>
                </a:lnTo>
                <a:lnTo>
                  <a:pt x="150" y="89"/>
                </a:lnTo>
                <a:lnTo>
                  <a:pt x="152" y="170"/>
                </a:lnTo>
                <a:lnTo>
                  <a:pt x="157" y="185"/>
                </a:lnTo>
                <a:lnTo>
                  <a:pt x="170" y="196"/>
                </a:lnTo>
                <a:lnTo>
                  <a:pt x="189" y="232"/>
                </a:lnTo>
                <a:lnTo>
                  <a:pt x="182" y="252"/>
                </a:lnTo>
                <a:lnTo>
                  <a:pt x="165" y="241"/>
                </a:lnTo>
                <a:lnTo>
                  <a:pt x="152" y="252"/>
                </a:lnTo>
                <a:lnTo>
                  <a:pt x="94" y="218"/>
                </a:lnTo>
                <a:lnTo>
                  <a:pt x="55" y="184"/>
                </a:lnTo>
                <a:lnTo>
                  <a:pt x="48" y="164"/>
                </a:lnTo>
                <a:lnTo>
                  <a:pt x="26" y="134"/>
                </a:lnTo>
                <a:lnTo>
                  <a:pt x="20" y="119"/>
                </a:lnTo>
                <a:lnTo>
                  <a:pt x="21" y="96"/>
                </a:lnTo>
                <a:lnTo>
                  <a:pt x="11" y="82"/>
                </a:lnTo>
                <a:lnTo>
                  <a:pt x="3" y="21"/>
                </a:lnTo>
                <a:lnTo>
                  <a:pt x="0" y="9"/>
                </a:lnTo>
                <a:lnTo>
                  <a:pt x="37" y="21"/>
                </a:lnTo>
                <a:lnTo>
                  <a:pt x="46" y="34"/>
                </a:lnTo>
                <a:lnTo>
                  <a:pt x="46" y="57"/>
                </a:lnTo>
                <a:lnTo>
                  <a:pt x="68" y="43"/>
                </a:lnTo>
                <a:lnTo>
                  <a:pt x="86" y="45"/>
                </a:lnTo>
                <a:lnTo>
                  <a:pt x="91" y="3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11" name="Freeform 68"/>
          <p:cNvSpPr>
            <a:spLocks noChangeAspect="1"/>
          </p:cNvSpPr>
          <p:nvPr/>
        </p:nvSpPr>
        <p:spPr bwMode="gray">
          <a:xfrm>
            <a:off x="7223201" y="4082434"/>
            <a:ext cx="34396" cy="25400"/>
          </a:xfrm>
          <a:custGeom>
            <a:avLst/>
            <a:gdLst>
              <a:gd name="T0" fmla="*/ 0 w 65"/>
              <a:gd name="T1" fmla="*/ 23 h 48"/>
              <a:gd name="T2" fmla="*/ 31 w 65"/>
              <a:gd name="T3" fmla="*/ 48 h 48"/>
              <a:gd name="T4" fmla="*/ 36 w 65"/>
              <a:gd name="T5" fmla="*/ 40 h 48"/>
              <a:gd name="T6" fmla="*/ 36 w 65"/>
              <a:gd name="T7" fmla="*/ 20 h 48"/>
              <a:gd name="T8" fmla="*/ 45 w 65"/>
              <a:gd name="T9" fmla="*/ 12 h 48"/>
              <a:gd name="T10" fmla="*/ 56 w 65"/>
              <a:gd name="T11" fmla="*/ 28 h 48"/>
              <a:gd name="T12" fmla="*/ 65 w 65"/>
              <a:gd name="T13" fmla="*/ 31 h 48"/>
              <a:gd name="T14" fmla="*/ 65 w 65"/>
              <a:gd name="T15" fmla="*/ 17 h 48"/>
              <a:gd name="T16" fmla="*/ 58 w 65"/>
              <a:gd name="T17" fmla="*/ 6 h 48"/>
              <a:gd name="T18" fmla="*/ 48 w 65"/>
              <a:gd name="T19" fmla="*/ 6 h 48"/>
              <a:gd name="T20" fmla="*/ 45 w 65"/>
              <a:gd name="T21" fmla="*/ 0 h 48"/>
              <a:gd name="T22" fmla="*/ 22 w 65"/>
              <a:gd name="T23" fmla="*/ 17 h 48"/>
              <a:gd name="T24" fmla="*/ 0 w 65"/>
              <a:gd name="T25" fmla="*/ 23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48"/>
              <a:gd name="T41" fmla="*/ 65 w 65"/>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48">
                <a:moveTo>
                  <a:pt x="0" y="23"/>
                </a:moveTo>
                <a:lnTo>
                  <a:pt x="31" y="48"/>
                </a:lnTo>
                <a:lnTo>
                  <a:pt x="36" y="40"/>
                </a:lnTo>
                <a:lnTo>
                  <a:pt x="36" y="20"/>
                </a:lnTo>
                <a:lnTo>
                  <a:pt x="45" y="12"/>
                </a:lnTo>
                <a:lnTo>
                  <a:pt x="56" y="28"/>
                </a:lnTo>
                <a:lnTo>
                  <a:pt x="65" y="31"/>
                </a:lnTo>
                <a:lnTo>
                  <a:pt x="65" y="17"/>
                </a:lnTo>
                <a:lnTo>
                  <a:pt x="58" y="6"/>
                </a:lnTo>
                <a:lnTo>
                  <a:pt x="48" y="6"/>
                </a:lnTo>
                <a:lnTo>
                  <a:pt x="45" y="0"/>
                </a:lnTo>
                <a:lnTo>
                  <a:pt x="22" y="17"/>
                </a:lnTo>
                <a:lnTo>
                  <a:pt x="0" y="2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12" name="Freeform 69"/>
          <p:cNvSpPr>
            <a:spLocks noChangeAspect="1" noEditPoints="1"/>
          </p:cNvSpPr>
          <p:nvPr/>
        </p:nvSpPr>
        <p:spPr bwMode="gray">
          <a:xfrm>
            <a:off x="7304032" y="3774460"/>
            <a:ext cx="670720" cy="333375"/>
          </a:xfrm>
          <a:custGeom>
            <a:avLst/>
            <a:gdLst>
              <a:gd name="T0" fmla="*/ 1277 w 1277"/>
              <a:gd name="T1" fmla="*/ 242 h 682"/>
              <a:gd name="T2" fmla="*/ 801 w 1277"/>
              <a:gd name="T3" fmla="*/ 528 h 682"/>
              <a:gd name="T4" fmla="*/ 442 w 1277"/>
              <a:gd name="T5" fmla="*/ 682 h 682"/>
              <a:gd name="T6" fmla="*/ 139 w 1277"/>
              <a:gd name="T7" fmla="*/ 631 h 682"/>
              <a:gd name="T8" fmla="*/ 188 w 1277"/>
              <a:gd name="T9" fmla="*/ 600 h 682"/>
              <a:gd name="T10" fmla="*/ 219 w 1277"/>
              <a:gd name="T11" fmla="*/ 572 h 682"/>
              <a:gd name="T12" fmla="*/ 418 w 1277"/>
              <a:gd name="T13" fmla="*/ 462 h 682"/>
              <a:gd name="T14" fmla="*/ 417 w 1277"/>
              <a:gd name="T15" fmla="*/ 553 h 682"/>
              <a:gd name="T16" fmla="*/ 392 w 1277"/>
              <a:gd name="T17" fmla="*/ 533 h 682"/>
              <a:gd name="T18" fmla="*/ 372 w 1277"/>
              <a:gd name="T19" fmla="*/ 606 h 682"/>
              <a:gd name="T20" fmla="*/ 312 w 1277"/>
              <a:gd name="T21" fmla="*/ 545 h 682"/>
              <a:gd name="T22" fmla="*/ 274 w 1277"/>
              <a:gd name="T23" fmla="*/ 521 h 682"/>
              <a:gd name="T24" fmla="*/ 239 w 1277"/>
              <a:gd name="T25" fmla="*/ 523 h 682"/>
              <a:gd name="T26" fmla="*/ 234 w 1277"/>
              <a:gd name="T27" fmla="*/ 498 h 682"/>
              <a:gd name="T28" fmla="*/ 304 w 1277"/>
              <a:gd name="T29" fmla="*/ 482 h 682"/>
              <a:gd name="T30" fmla="*/ 339 w 1277"/>
              <a:gd name="T31" fmla="*/ 474 h 682"/>
              <a:gd name="T32" fmla="*/ 101 w 1277"/>
              <a:gd name="T33" fmla="*/ 343 h 682"/>
              <a:gd name="T34" fmla="*/ 70 w 1277"/>
              <a:gd name="T35" fmla="*/ 425 h 682"/>
              <a:gd name="T36" fmla="*/ 30 w 1277"/>
              <a:gd name="T37" fmla="*/ 442 h 682"/>
              <a:gd name="T38" fmla="*/ 98 w 1277"/>
              <a:gd name="T39" fmla="*/ 369 h 682"/>
              <a:gd name="T40" fmla="*/ 338 w 1277"/>
              <a:gd name="T41" fmla="*/ 401 h 682"/>
              <a:gd name="T42" fmla="*/ 312 w 1277"/>
              <a:gd name="T43" fmla="*/ 388 h 682"/>
              <a:gd name="T44" fmla="*/ 325 w 1277"/>
              <a:gd name="T45" fmla="*/ 337 h 682"/>
              <a:gd name="T46" fmla="*/ 367 w 1277"/>
              <a:gd name="T47" fmla="*/ 396 h 682"/>
              <a:gd name="T48" fmla="*/ 332 w 1277"/>
              <a:gd name="T49" fmla="*/ 366 h 682"/>
              <a:gd name="T50" fmla="*/ 288 w 1277"/>
              <a:gd name="T51" fmla="*/ 374 h 682"/>
              <a:gd name="T52" fmla="*/ 240 w 1277"/>
              <a:gd name="T53" fmla="*/ 409 h 682"/>
              <a:gd name="T54" fmla="*/ 239 w 1277"/>
              <a:gd name="T55" fmla="*/ 334 h 682"/>
              <a:gd name="T56" fmla="*/ 219 w 1277"/>
              <a:gd name="T57" fmla="*/ 388 h 682"/>
              <a:gd name="T58" fmla="*/ 358 w 1277"/>
              <a:gd name="T59" fmla="*/ 286 h 682"/>
              <a:gd name="T60" fmla="*/ 369 w 1277"/>
              <a:gd name="T61" fmla="*/ 355 h 682"/>
              <a:gd name="T62" fmla="*/ 276 w 1277"/>
              <a:gd name="T63" fmla="*/ 287 h 682"/>
              <a:gd name="T64" fmla="*/ 274 w 1277"/>
              <a:gd name="T65" fmla="*/ 313 h 682"/>
              <a:gd name="T66" fmla="*/ 239 w 1277"/>
              <a:gd name="T67" fmla="*/ 293 h 682"/>
              <a:gd name="T68" fmla="*/ 219 w 1277"/>
              <a:gd name="T69" fmla="*/ 293 h 682"/>
              <a:gd name="T70" fmla="*/ 211 w 1277"/>
              <a:gd name="T71" fmla="*/ 252 h 682"/>
              <a:gd name="T72" fmla="*/ 214 w 1277"/>
              <a:gd name="T73" fmla="*/ 173 h 682"/>
              <a:gd name="T74" fmla="*/ 240 w 1277"/>
              <a:gd name="T75" fmla="*/ 72 h 682"/>
              <a:gd name="T76" fmla="*/ 191 w 1277"/>
              <a:gd name="T77" fmla="*/ 157 h 682"/>
              <a:gd name="T78" fmla="*/ 231 w 1277"/>
              <a:gd name="T79" fmla="*/ 224 h 682"/>
              <a:gd name="T80" fmla="*/ 278 w 1277"/>
              <a:gd name="T81" fmla="*/ 227 h 682"/>
              <a:gd name="T82" fmla="*/ 293 w 1277"/>
              <a:gd name="T83" fmla="*/ 247 h 682"/>
              <a:gd name="T84" fmla="*/ 304 w 1277"/>
              <a:gd name="T85" fmla="*/ 278 h 682"/>
              <a:gd name="T86" fmla="*/ 249 w 1277"/>
              <a:gd name="T87" fmla="*/ 227 h 682"/>
              <a:gd name="T88" fmla="*/ 188 w 1277"/>
              <a:gd name="T89" fmla="*/ 237 h 682"/>
              <a:gd name="T90" fmla="*/ 169 w 1277"/>
              <a:gd name="T91" fmla="*/ 188 h 682"/>
              <a:gd name="T92" fmla="*/ 131 w 1277"/>
              <a:gd name="T93" fmla="*/ 169 h 682"/>
              <a:gd name="T94" fmla="*/ 146 w 1277"/>
              <a:gd name="T95" fmla="*/ 34 h 682"/>
              <a:gd name="T96" fmla="*/ 219 w 1277"/>
              <a:gd name="T97" fmla="*/ 12 h 682"/>
              <a:gd name="T98" fmla="*/ 174 w 1277"/>
              <a:gd name="T99" fmla="*/ 245 h 682"/>
              <a:gd name="T100" fmla="*/ 173 w 1277"/>
              <a:gd name="T101" fmla="*/ 293 h 682"/>
              <a:gd name="T102" fmla="*/ 127 w 1277"/>
              <a:gd name="T103" fmla="*/ 310 h 6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7"/>
              <a:gd name="T157" fmla="*/ 0 h 682"/>
              <a:gd name="T158" fmla="*/ 1277 w 1277"/>
              <a:gd name="T159" fmla="*/ 682 h 6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7" h="682">
                <a:moveTo>
                  <a:pt x="120" y="317"/>
                </a:moveTo>
                <a:lnTo>
                  <a:pt x="129" y="323"/>
                </a:lnTo>
                <a:lnTo>
                  <a:pt x="127" y="329"/>
                </a:lnTo>
                <a:lnTo>
                  <a:pt x="120" y="317"/>
                </a:lnTo>
                <a:close/>
                <a:moveTo>
                  <a:pt x="1277" y="242"/>
                </a:moveTo>
                <a:lnTo>
                  <a:pt x="1271" y="253"/>
                </a:lnTo>
                <a:lnTo>
                  <a:pt x="1269" y="249"/>
                </a:lnTo>
                <a:lnTo>
                  <a:pt x="1277" y="242"/>
                </a:lnTo>
                <a:close/>
                <a:moveTo>
                  <a:pt x="806" y="515"/>
                </a:moveTo>
                <a:lnTo>
                  <a:pt x="801" y="528"/>
                </a:lnTo>
                <a:lnTo>
                  <a:pt x="801" y="518"/>
                </a:lnTo>
                <a:lnTo>
                  <a:pt x="806" y="515"/>
                </a:lnTo>
                <a:close/>
                <a:moveTo>
                  <a:pt x="439" y="659"/>
                </a:moveTo>
                <a:lnTo>
                  <a:pt x="443" y="672"/>
                </a:lnTo>
                <a:lnTo>
                  <a:pt x="442" y="682"/>
                </a:lnTo>
                <a:lnTo>
                  <a:pt x="439" y="659"/>
                </a:lnTo>
                <a:close/>
                <a:moveTo>
                  <a:pt x="120" y="638"/>
                </a:moveTo>
                <a:lnTo>
                  <a:pt x="126" y="629"/>
                </a:lnTo>
                <a:lnTo>
                  <a:pt x="137" y="628"/>
                </a:lnTo>
                <a:lnTo>
                  <a:pt x="139" y="631"/>
                </a:lnTo>
                <a:lnTo>
                  <a:pt x="120" y="638"/>
                </a:lnTo>
                <a:close/>
                <a:moveTo>
                  <a:pt x="171" y="598"/>
                </a:moveTo>
                <a:lnTo>
                  <a:pt x="178" y="589"/>
                </a:lnTo>
                <a:lnTo>
                  <a:pt x="191" y="594"/>
                </a:lnTo>
                <a:lnTo>
                  <a:pt x="188" y="600"/>
                </a:lnTo>
                <a:lnTo>
                  <a:pt x="171" y="598"/>
                </a:lnTo>
                <a:close/>
                <a:moveTo>
                  <a:pt x="211" y="562"/>
                </a:moveTo>
                <a:lnTo>
                  <a:pt x="222" y="558"/>
                </a:lnTo>
                <a:lnTo>
                  <a:pt x="234" y="564"/>
                </a:lnTo>
                <a:lnTo>
                  <a:pt x="219" y="572"/>
                </a:lnTo>
                <a:lnTo>
                  <a:pt x="211" y="562"/>
                </a:lnTo>
                <a:close/>
                <a:moveTo>
                  <a:pt x="376" y="420"/>
                </a:moveTo>
                <a:lnTo>
                  <a:pt x="384" y="418"/>
                </a:lnTo>
                <a:lnTo>
                  <a:pt x="414" y="447"/>
                </a:lnTo>
                <a:lnTo>
                  <a:pt x="418" y="462"/>
                </a:lnTo>
                <a:lnTo>
                  <a:pt x="410" y="473"/>
                </a:lnTo>
                <a:lnTo>
                  <a:pt x="418" y="477"/>
                </a:lnTo>
                <a:lnTo>
                  <a:pt x="431" y="523"/>
                </a:lnTo>
                <a:lnTo>
                  <a:pt x="431" y="538"/>
                </a:lnTo>
                <a:lnTo>
                  <a:pt x="417" y="553"/>
                </a:lnTo>
                <a:lnTo>
                  <a:pt x="417" y="574"/>
                </a:lnTo>
                <a:lnTo>
                  <a:pt x="410" y="569"/>
                </a:lnTo>
                <a:lnTo>
                  <a:pt x="406" y="545"/>
                </a:lnTo>
                <a:lnTo>
                  <a:pt x="398" y="532"/>
                </a:lnTo>
                <a:lnTo>
                  <a:pt x="392" y="533"/>
                </a:lnTo>
                <a:lnTo>
                  <a:pt x="380" y="552"/>
                </a:lnTo>
                <a:lnTo>
                  <a:pt x="376" y="564"/>
                </a:lnTo>
                <a:lnTo>
                  <a:pt x="389" y="587"/>
                </a:lnTo>
                <a:lnTo>
                  <a:pt x="380" y="609"/>
                </a:lnTo>
                <a:lnTo>
                  <a:pt x="372" y="606"/>
                </a:lnTo>
                <a:lnTo>
                  <a:pt x="369" y="591"/>
                </a:lnTo>
                <a:lnTo>
                  <a:pt x="354" y="598"/>
                </a:lnTo>
                <a:lnTo>
                  <a:pt x="329" y="586"/>
                </a:lnTo>
                <a:lnTo>
                  <a:pt x="322" y="579"/>
                </a:lnTo>
                <a:lnTo>
                  <a:pt x="312" y="545"/>
                </a:lnTo>
                <a:lnTo>
                  <a:pt x="322" y="525"/>
                </a:lnTo>
                <a:lnTo>
                  <a:pt x="296" y="507"/>
                </a:lnTo>
                <a:lnTo>
                  <a:pt x="291" y="507"/>
                </a:lnTo>
                <a:lnTo>
                  <a:pt x="285" y="525"/>
                </a:lnTo>
                <a:lnTo>
                  <a:pt x="274" y="521"/>
                </a:lnTo>
                <a:lnTo>
                  <a:pt x="274" y="515"/>
                </a:lnTo>
                <a:lnTo>
                  <a:pt x="261" y="530"/>
                </a:lnTo>
                <a:lnTo>
                  <a:pt x="256" y="513"/>
                </a:lnTo>
                <a:lnTo>
                  <a:pt x="249" y="513"/>
                </a:lnTo>
                <a:lnTo>
                  <a:pt x="239" y="523"/>
                </a:lnTo>
                <a:lnTo>
                  <a:pt x="228" y="549"/>
                </a:lnTo>
                <a:lnTo>
                  <a:pt x="219" y="549"/>
                </a:lnTo>
                <a:lnTo>
                  <a:pt x="217" y="540"/>
                </a:lnTo>
                <a:lnTo>
                  <a:pt x="225" y="507"/>
                </a:lnTo>
                <a:lnTo>
                  <a:pt x="234" y="498"/>
                </a:lnTo>
                <a:lnTo>
                  <a:pt x="261" y="491"/>
                </a:lnTo>
                <a:lnTo>
                  <a:pt x="262" y="482"/>
                </a:lnTo>
                <a:lnTo>
                  <a:pt x="282" y="467"/>
                </a:lnTo>
                <a:lnTo>
                  <a:pt x="299" y="473"/>
                </a:lnTo>
                <a:lnTo>
                  <a:pt x="304" y="482"/>
                </a:lnTo>
                <a:lnTo>
                  <a:pt x="298" y="499"/>
                </a:lnTo>
                <a:lnTo>
                  <a:pt x="316" y="491"/>
                </a:lnTo>
                <a:lnTo>
                  <a:pt x="324" y="477"/>
                </a:lnTo>
                <a:lnTo>
                  <a:pt x="332" y="473"/>
                </a:lnTo>
                <a:lnTo>
                  <a:pt x="339" y="474"/>
                </a:lnTo>
                <a:lnTo>
                  <a:pt x="349" y="456"/>
                </a:lnTo>
                <a:lnTo>
                  <a:pt x="359" y="459"/>
                </a:lnTo>
                <a:lnTo>
                  <a:pt x="380" y="451"/>
                </a:lnTo>
                <a:lnTo>
                  <a:pt x="376" y="420"/>
                </a:lnTo>
                <a:close/>
                <a:moveTo>
                  <a:pt x="101" y="343"/>
                </a:moveTo>
                <a:lnTo>
                  <a:pt x="106" y="343"/>
                </a:lnTo>
                <a:lnTo>
                  <a:pt x="107" y="357"/>
                </a:lnTo>
                <a:lnTo>
                  <a:pt x="107" y="388"/>
                </a:lnTo>
                <a:lnTo>
                  <a:pt x="73" y="413"/>
                </a:lnTo>
                <a:lnTo>
                  <a:pt x="70" y="425"/>
                </a:lnTo>
                <a:lnTo>
                  <a:pt x="30" y="462"/>
                </a:lnTo>
                <a:lnTo>
                  <a:pt x="5" y="481"/>
                </a:lnTo>
                <a:lnTo>
                  <a:pt x="0" y="479"/>
                </a:lnTo>
                <a:lnTo>
                  <a:pt x="8" y="459"/>
                </a:lnTo>
                <a:lnTo>
                  <a:pt x="30" y="442"/>
                </a:lnTo>
                <a:lnTo>
                  <a:pt x="75" y="394"/>
                </a:lnTo>
                <a:lnTo>
                  <a:pt x="89" y="388"/>
                </a:lnTo>
                <a:lnTo>
                  <a:pt x="93" y="368"/>
                </a:lnTo>
                <a:lnTo>
                  <a:pt x="95" y="371"/>
                </a:lnTo>
                <a:lnTo>
                  <a:pt x="98" y="369"/>
                </a:lnTo>
                <a:lnTo>
                  <a:pt x="93" y="363"/>
                </a:lnTo>
                <a:lnTo>
                  <a:pt x="101" y="343"/>
                </a:lnTo>
                <a:close/>
                <a:moveTo>
                  <a:pt x="304" y="413"/>
                </a:moveTo>
                <a:lnTo>
                  <a:pt x="321" y="400"/>
                </a:lnTo>
                <a:lnTo>
                  <a:pt x="338" y="401"/>
                </a:lnTo>
                <a:lnTo>
                  <a:pt x="333" y="422"/>
                </a:lnTo>
                <a:lnTo>
                  <a:pt x="310" y="425"/>
                </a:lnTo>
                <a:lnTo>
                  <a:pt x="304" y="413"/>
                </a:lnTo>
                <a:close/>
                <a:moveTo>
                  <a:pt x="312" y="351"/>
                </a:moveTo>
                <a:lnTo>
                  <a:pt x="312" y="388"/>
                </a:lnTo>
                <a:lnTo>
                  <a:pt x="302" y="397"/>
                </a:lnTo>
                <a:lnTo>
                  <a:pt x="285" y="431"/>
                </a:lnTo>
                <a:lnTo>
                  <a:pt x="281" y="413"/>
                </a:lnTo>
                <a:lnTo>
                  <a:pt x="312" y="351"/>
                </a:lnTo>
                <a:close/>
                <a:moveTo>
                  <a:pt x="325" y="337"/>
                </a:moveTo>
                <a:lnTo>
                  <a:pt x="330" y="343"/>
                </a:lnTo>
                <a:lnTo>
                  <a:pt x="350" y="343"/>
                </a:lnTo>
                <a:lnTo>
                  <a:pt x="358" y="352"/>
                </a:lnTo>
                <a:lnTo>
                  <a:pt x="358" y="374"/>
                </a:lnTo>
                <a:lnTo>
                  <a:pt x="367" y="396"/>
                </a:lnTo>
                <a:lnTo>
                  <a:pt x="358" y="396"/>
                </a:lnTo>
                <a:lnTo>
                  <a:pt x="358" y="405"/>
                </a:lnTo>
                <a:lnTo>
                  <a:pt x="347" y="394"/>
                </a:lnTo>
                <a:lnTo>
                  <a:pt x="342" y="364"/>
                </a:lnTo>
                <a:lnTo>
                  <a:pt x="332" y="366"/>
                </a:lnTo>
                <a:lnTo>
                  <a:pt x="325" y="337"/>
                </a:lnTo>
                <a:close/>
                <a:moveTo>
                  <a:pt x="262" y="368"/>
                </a:moveTo>
                <a:lnTo>
                  <a:pt x="271" y="363"/>
                </a:lnTo>
                <a:lnTo>
                  <a:pt x="288" y="366"/>
                </a:lnTo>
                <a:lnTo>
                  <a:pt x="288" y="374"/>
                </a:lnTo>
                <a:lnTo>
                  <a:pt x="274" y="413"/>
                </a:lnTo>
                <a:lnTo>
                  <a:pt x="274" y="447"/>
                </a:lnTo>
                <a:lnTo>
                  <a:pt x="268" y="451"/>
                </a:lnTo>
                <a:lnTo>
                  <a:pt x="239" y="420"/>
                </a:lnTo>
                <a:lnTo>
                  <a:pt x="240" y="409"/>
                </a:lnTo>
                <a:lnTo>
                  <a:pt x="254" y="405"/>
                </a:lnTo>
                <a:lnTo>
                  <a:pt x="262" y="368"/>
                </a:lnTo>
                <a:close/>
                <a:moveTo>
                  <a:pt x="215" y="320"/>
                </a:moveTo>
                <a:lnTo>
                  <a:pt x="225" y="320"/>
                </a:lnTo>
                <a:lnTo>
                  <a:pt x="239" y="334"/>
                </a:lnTo>
                <a:lnTo>
                  <a:pt x="270" y="337"/>
                </a:lnTo>
                <a:lnTo>
                  <a:pt x="266" y="355"/>
                </a:lnTo>
                <a:lnTo>
                  <a:pt x="248" y="374"/>
                </a:lnTo>
                <a:lnTo>
                  <a:pt x="225" y="381"/>
                </a:lnTo>
                <a:lnTo>
                  <a:pt x="219" y="388"/>
                </a:lnTo>
                <a:lnTo>
                  <a:pt x="217" y="368"/>
                </a:lnTo>
                <a:lnTo>
                  <a:pt x="222" y="334"/>
                </a:lnTo>
                <a:lnTo>
                  <a:pt x="215" y="320"/>
                </a:lnTo>
                <a:close/>
                <a:moveTo>
                  <a:pt x="325" y="289"/>
                </a:moveTo>
                <a:lnTo>
                  <a:pt x="358" y="286"/>
                </a:lnTo>
                <a:lnTo>
                  <a:pt x="369" y="292"/>
                </a:lnTo>
                <a:lnTo>
                  <a:pt x="380" y="303"/>
                </a:lnTo>
                <a:lnTo>
                  <a:pt x="380" y="334"/>
                </a:lnTo>
                <a:lnTo>
                  <a:pt x="392" y="357"/>
                </a:lnTo>
                <a:lnTo>
                  <a:pt x="369" y="355"/>
                </a:lnTo>
                <a:lnTo>
                  <a:pt x="354" y="338"/>
                </a:lnTo>
                <a:lnTo>
                  <a:pt x="356" y="327"/>
                </a:lnTo>
                <a:lnTo>
                  <a:pt x="338" y="310"/>
                </a:lnTo>
                <a:lnTo>
                  <a:pt x="325" y="289"/>
                </a:lnTo>
                <a:close/>
                <a:moveTo>
                  <a:pt x="276" y="287"/>
                </a:moveTo>
                <a:lnTo>
                  <a:pt x="310" y="312"/>
                </a:lnTo>
                <a:lnTo>
                  <a:pt x="313" y="325"/>
                </a:lnTo>
                <a:lnTo>
                  <a:pt x="298" y="317"/>
                </a:lnTo>
                <a:lnTo>
                  <a:pt x="290" y="306"/>
                </a:lnTo>
                <a:lnTo>
                  <a:pt x="274" y="313"/>
                </a:lnTo>
                <a:lnTo>
                  <a:pt x="276" y="287"/>
                </a:lnTo>
                <a:close/>
                <a:moveTo>
                  <a:pt x="239" y="293"/>
                </a:moveTo>
                <a:lnTo>
                  <a:pt x="244" y="292"/>
                </a:lnTo>
                <a:lnTo>
                  <a:pt x="249" y="300"/>
                </a:lnTo>
                <a:lnTo>
                  <a:pt x="239" y="293"/>
                </a:lnTo>
                <a:close/>
                <a:moveTo>
                  <a:pt x="219" y="293"/>
                </a:moveTo>
                <a:lnTo>
                  <a:pt x="219" y="284"/>
                </a:lnTo>
                <a:lnTo>
                  <a:pt x="223" y="284"/>
                </a:lnTo>
                <a:lnTo>
                  <a:pt x="220" y="309"/>
                </a:lnTo>
                <a:lnTo>
                  <a:pt x="219" y="293"/>
                </a:lnTo>
                <a:close/>
                <a:moveTo>
                  <a:pt x="211" y="252"/>
                </a:moveTo>
                <a:lnTo>
                  <a:pt x="211" y="242"/>
                </a:lnTo>
                <a:lnTo>
                  <a:pt x="223" y="244"/>
                </a:lnTo>
                <a:lnTo>
                  <a:pt x="222" y="258"/>
                </a:lnTo>
                <a:lnTo>
                  <a:pt x="211" y="252"/>
                </a:lnTo>
                <a:close/>
                <a:moveTo>
                  <a:pt x="214" y="173"/>
                </a:moveTo>
                <a:lnTo>
                  <a:pt x="219" y="171"/>
                </a:lnTo>
                <a:lnTo>
                  <a:pt x="220" y="186"/>
                </a:lnTo>
                <a:lnTo>
                  <a:pt x="215" y="188"/>
                </a:lnTo>
                <a:lnTo>
                  <a:pt x="214" y="173"/>
                </a:lnTo>
                <a:close/>
                <a:moveTo>
                  <a:pt x="231" y="9"/>
                </a:moveTo>
                <a:lnTo>
                  <a:pt x="234" y="13"/>
                </a:lnTo>
                <a:lnTo>
                  <a:pt x="227" y="29"/>
                </a:lnTo>
                <a:lnTo>
                  <a:pt x="227" y="55"/>
                </a:lnTo>
                <a:lnTo>
                  <a:pt x="240" y="72"/>
                </a:lnTo>
                <a:lnTo>
                  <a:pt x="240" y="81"/>
                </a:lnTo>
                <a:lnTo>
                  <a:pt x="225" y="120"/>
                </a:lnTo>
                <a:lnTo>
                  <a:pt x="205" y="131"/>
                </a:lnTo>
                <a:lnTo>
                  <a:pt x="197" y="154"/>
                </a:lnTo>
                <a:lnTo>
                  <a:pt x="191" y="157"/>
                </a:lnTo>
                <a:lnTo>
                  <a:pt x="203" y="186"/>
                </a:lnTo>
                <a:lnTo>
                  <a:pt x="202" y="199"/>
                </a:lnTo>
                <a:lnTo>
                  <a:pt x="206" y="213"/>
                </a:lnTo>
                <a:lnTo>
                  <a:pt x="219" y="225"/>
                </a:lnTo>
                <a:lnTo>
                  <a:pt x="231" y="224"/>
                </a:lnTo>
                <a:lnTo>
                  <a:pt x="228" y="211"/>
                </a:lnTo>
                <a:lnTo>
                  <a:pt x="253" y="203"/>
                </a:lnTo>
                <a:lnTo>
                  <a:pt x="264" y="211"/>
                </a:lnTo>
                <a:lnTo>
                  <a:pt x="273" y="232"/>
                </a:lnTo>
                <a:lnTo>
                  <a:pt x="278" y="227"/>
                </a:lnTo>
                <a:lnTo>
                  <a:pt x="276" y="219"/>
                </a:lnTo>
                <a:lnTo>
                  <a:pt x="304" y="228"/>
                </a:lnTo>
                <a:lnTo>
                  <a:pt x="307" y="233"/>
                </a:lnTo>
                <a:lnTo>
                  <a:pt x="291" y="241"/>
                </a:lnTo>
                <a:lnTo>
                  <a:pt x="293" y="247"/>
                </a:lnTo>
                <a:lnTo>
                  <a:pt x="305" y="252"/>
                </a:lnTo>
                <a:lnTo>
                  <a:pt x="304" y="262"/>
                </a:lnTo>
                <a:lnTo>
                  <a:pt x="315" y="269"/>
                </a:lnTo>
                <a:lnTo>
                  <a:pt x="312" y="289"/>
                </a:lnTo>
                <a:lnTo>
                  <a:pt x="304" y="278"/>
                </a:lnTo>
                <a:lnTo>
                  <a:pt x="310" y="273"/>
                </a:lnTo>
                <a:lnTo>
                  <a:pt x="295" y="273"/>
                </a:lnTo>
                <a:lnTo>
                  <a:pt x="281" y="264"/>
                </a:lnTo>
                <a:lnTo>
                  <a:pt x="273" y="247"/>
                </a:lnTo>
                <a:lnTo>
                  <a:pt x="249" y="227"/>
                </a:lnTo>
                <a:lnTo>
                  <a:pt x="240" y="225"/>
                </a:lnTo>
                <a:lnTo>
                  <a:pt x="251" y="258"/>
                </a:lnTo>
                <a:lnTo>
                  <a:pt x="215" y="225"/>
                </a:lnTo>
                <a:lnTo>
                  <a:pt x="200" y="225"/>
                </a:lnTo>
                <a:lnTo>
                  <a:pt x="188" y="237"/>
                </a:lnTo>
                <a:lnTo>
                  <a:pt x="182" y="237"/>
                </a:lnTo>
                <a:lnTo>
                  <a:pt x="165" y="227"/>
                </a:lnTo>
                <a:lnTo>
                  <a:pt x="161" y="230"/>
                </a:lnTo>
                <a:lnTo>
                  <a:pt x="156" y="213"/>
                </a:lnTo>
                <a:lnTo>
                  <a:pt x="169" y="188"/>
                </a:lnTo>
                <a:lnTo>
                  <a:pt x="156" y="185"/>
                </a:lnTo>
                <a:lnTo>
                  <a:pt x="152" y="199"/>
                </a:lnTo>
                <a:lnTo>
                  <a:pt x="141" y="185"/>
                </a:lnTo>
                <a:lnTo>
                  <a:pt x="135" y="183"/>
                </a:lnTo>
                <a:lnTo>
                  <a:pt x="131" y="169"/>
                </a:lnTo>
                <a:lnTo>
                  <a:pt x="117" y="115"/>
                </a:lnTo>
                <a:lnTo>
                  <a:pt x="126" y="115"/>
                </a:lnTo>
                <a:lnTo>
                  <a:pt x="132" y="122"/>
                </a:lnTo>
                <a:lnTo>
                  <a:pt x="143" y="120"/>
                </a:lnTo>
                <a:lnTo>
                  <a:pt x="146" y="34"/>
                </a:lnTo>
                <a:lnTo>
                  <a:pt x="154" y="7"/>
                </a:lnTo>
                <a:lnTo>
                  <a:pt x="160" y="0"/>
                </a:lnTo>
                <a:lnTo>
                  <a:pt x="185" y="4"/>
                </a:lnTo>
                <a:lnTo>
                  <a:pt x="203" y="13"/>
                </a:lnTo>
                <a:lnTo>
                  <a:pt x="219" y="12"/>
                </a:lnTo>
                <a:lnTo>
                  <a:pt x="220" y="4"/>
                </a:lnTo>
                <a:lnTo>
                  <a:pt x="227" y="4"/>
                </a:lnTo>
                <a:lnTo>
                  <a:pt x="231" y="9"/>
                </a:lnTo>
                <a:close/>
                <a:moveTo>
                  <a:pt x="144" y="247"/>
                </a:moveTo>
                <a:lnTo>
                  <a:pt x="174" y="245"/>
                </a:lnTo>
                <a:lnTo>
                  <a:pt x="195" y="259"/>
                </a:lnTo>
                <a:lnTo>
                  <a:pt x="198" y="286"/>
                </a:lnTo>
                <a:lnTo>
                  <a:pt x="195" y="296"/>
                </a:lnTo>
                <a:lnTo>
                  <a:pt x="183" y="304"/>
                </a:lnTo>
                <a:lnTo>
                  <a:pt x="173" y="293"/>
                </a:lnTo>
                <a:lnTo>
                  <a:pt x="160" y="258"/>
                </a:lnTo>
                <a:lnTo>
                  <a:pt x="144" y="247"/>
                </a:lnTo>
                <a:close/>
                <a:moveTo>
                  <a:pt x="123" y="300"/>
                </a:moveTo>
                <a:lnTo>
                  <a:pt x="139" y="312"/>
                </a:lnTo>
                <a:lnTo>
                  <a:pt x="127" y="310"/>
                </a:lnTo>
                <a:lnTo>
                  <a:pt x="123" y="300"/>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13" name="Freeform 70"/>
          <p:cNvSpPr>
            <a:spLocks noChangeAspect="1" noEditPoints="1"/>
          </p:cNvSpPr>
          <p:nvPr/>
        </p:nvSpPr>
        <p:spPr bwMode="gray">
          <a:xfrm>
            <a:off x="7881883" y="4226897"/>
            <a:ext cx="362877" cy="207963"/>
          </a:xfrm>
          <a:custGeom>
            <a:avLst/>
            <a:gdLst>
              <a:gd name="T0" fmla="*/ 5 w 690"/>
              <a:gd name="T1" fmla="*/ 230 h 430"/>
              <a:gd name="T2" fmla="*/ 12 w 690"/>
              <a:gd name="T3" fmla="*/ 359 h 430"/>
              <a:gd name="T4" fmla="*/ 95 w 690"/>
              <a:gd name="T5" fmla="*/ 323 h 430"/>
              <a:gd name="T6" fmla="*/ 136 w 690"/>
              <a:gd name="T7" fmla="*/ 305 h 430"/>
              <a:gd name="T8" fmla="*/ 159 w 690"/>
              <a:gd name="T9" fmla="*/ 283 h 430"/>
              <a:gd name="T10" fmla="*/ 278 w 690"/>
              <a:gd name="T11" fmla="*/ 355 h 430"/>
              <a:gd name="T12" fmla="*/ 416 w 690"/>
              <a:gd name="T13" fmla="*/ 418 h 430"/>
              <a:gd name="T14" fmla="*/ 447 w 690"/>
              <a:gd name="T15" fmla="*/ 421 h 430"/>
              <a:gd name="T16" fmla="*/ 458 w 690"/>
              <a:gd name="T17" fmla="*/ 413 h 430"/>
              <a:gd name="T18" fmla="*/ 408 w 690"/>
              <a:gd name="T19" fmla="*/ 394 h 430"/>
              <a:gd name="T20" fmla="*/ 383 w 690"/>
              <a:gd name="T21" fmla="*/ 357 h 430"/>
              <a:gd name="T22" fmla="*/ 353 w 690"/>
              <a:gd name="T23" fmla="*/ 351 h 430"/>
              <a:gd name="T24" fmla="*/ 325 w 690"/>
              <a:gd name="T25" fmla="*/ 308 h 430"/>
              <a:gd name="T26" fmla="*/ 285 w 690"/>
              <a:gd name="T27" fmla="*/ 250 h 430"/>
              <a:gd name="T28" fmla="*/ 308 w 690"/>
              <a:gd name="T29" fmla="*/ 218 h 430"/>
              <a:gd name="T30" fmla="*/ 212 w 690"/>
              <a:gd name="T31" fmla="*/ 150 h 430"/>
              <a:gd name="T32" fmla="*/ 70 w 690"/>
              <a:gd name="T33" fmla="*/ 85 h 430"/>
              <a:gd name="T34" fmla="*/ 645 w 690"/>
              <a:gd name="T35" fmla="*/ 189 h 430"/>
              <a:gd name="T36" fmla="*/ 676 w 690"/>
              <a:gd name="T37" fmla="*/ 252 h 430"/>
              <a:gd name="T38" fmla="*/ 636 w 690"/>
              <a:gd name="T39" fmla="*/ 203 h 430"/>
              <a:gd name="T40" fmla="*/ 464 w 690"/>
              <a:gd name="T41" fmla="*/ 396 h 430"/>
              <a:gd name="T42" fmla="*/ 469 w 690"/>
              <a:gd name="T43" fmla="*/ 404 h 430"/>
              <a:gd name="T44" fmla="*/ 459 w 690"/>
              <a:gd name="T45" fmla="*/ 376 h 430"/>
              <a:gd name="T46" fmla="*/ 441 w 690"/>
              <a:gd name="T47" fmla="*/ 368 h 430"/>
              <a:gd name="T48" fmla="*/ 552 w 690"/>
              <a:gd name="T49" fmla="*/ 365 h 430"/>
              <a:gd name="T50" fmla="*/ 315 w 690"/>
              <a:gd name="T51" fmla="*/ 193 h 430"/>
              <a:gd name="T52" fmla="*/ 323 w 690"/>
              <a:gd name="T53" fmla="*/ 204 h 430"/>
              <a:gd name="T54" fmla="*/ 289 w 690"/>
              <a:gd name="T55" fmla="*/ 186 h 430"/>
              <a:gd name="T56" fmla="*/ 416 w 690"/>
              <a:gd name="T57" fmla="*/ 52 h 430"/>
              <a:gd name="T58" fmla="*/ 427 w 690"/>
              <a:gd name="T59" fmla="*/ 62 h 430"/>
              <a:gd name="T60" fmla="*/ 283 w 690"/>
              <a:gd name="T61" fmla="*/ 31 h 430"/>
              <a:gd name="T62" fmla="*/ 263 w 690"/>
              <a:gd name="T63" fmla="*/ 42 h 430"/>
              <a:gd name="T64" fmla="*/ 405 w 690"/>
              <a:gd name="T65" fmla="*/ 8 h 430"/>
              <a:gd name="T66" fmla="*/ 456 w 690"/>
              <a:gd name="T67" fmla="*/ 59 h 430"/>
              <a:gd name="T68" fmla="*/ 544 w 690"/>
              <a:gd name="T69" fmla="*/ 118 h 430"/>
              <a:gd name="T70" fmla="*/ 555 w 690"/>
              <a:gd name="T71" fmla="*/ 157 h 430"/>
              <a:gd name="T72" fmla="*/ 527 w 690"/>
              <a:gd name="T73" fmla="*/ 103 h 430"/>
              <a:gd name="T74" fmla="*/ 339 w 690"/>
              <a:gd name="T75" fmla="*/ 190 h 430"/>
              <a:gd name="T76" fmla="*/ 407 w 690"/>
              <a:gd name="T77" fmla="*/ 190 h 430"/>
              <a:gd name="T78" fmla="*/ 421 w 690"/>
              <a:gd name="T79" fmla="*/ 187 h 430"/>
              <a:gd name="T80" fmla="*/ 495 w 690"/>
              <a:gd name="T81" fmla="*/ 162 h 430"/>
              <a:gd name="T82" fmla="*/ 527 w 690"/>
              <a:gd name="T83" fmla="*/ 142 h 430"/>
              <a:gd name="T84" fmla="*/ 517 w 690"/>
              <a:gd name="T85" fmla="*/ 182 h 430"/>
              <a:gd name="T86" fmla="*/ 481 w 690"/>
              <a:gd name="T87" fmla="*/ 213 h 430"/>
              <a:gd name="T88" fmla="*/ 395 w 690"/>
              <a:gd name="T89" fmla="*/ 220 h 430"/>
              <a:gd name="T90" fmla="*/ 339 w 690"/>
              <a:gd name="T91" fmla="*/ 190 h 4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0"/>
              <a:gd name="T139" fmla="*/ 0 h 430"/>
              <a:gd name="T140" fmla="*/ 690 w 690"/>
              <a:gd name="T141" fmla="*/ 430 h 4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0" h="430">
                <a:moveTo>
                  <a:pt x="2" y="57"/>
                </a:moveTo>
                <a:lnTo>
                  <a:pt x="3" y="169"/>
                </a:lnTo>
                <a:lnTo>
                  <a:pt x="5" y="230"/>
                </a:lnTo>
                <a:lnTo>
                  <a:pt x="0" y="250"/>
                </a:lnTo>
                <a:lnTo>
                  <a:pt x="6" y="264"/>
                </a:lnTo>
                <a:lnTo>
                  <a:pt x="12" y="359"/>
                </a:lnTo>
                <a:lnTo>
                  <a:pt x="85" y="363"/>
                </a:lnTo>
                <a:lnTo>
                  <a:pt x="110" y="348"/>
                </a:lnTo>
                <a:lnTo>
                  <a:pt x="95" y="323"/>
                </a:lnTo>
                <a:lnTo>
                  <a:pt x="117" y="314"/>
                </a:lnTo>
                <a:lnTo>
                  <a:pt x="119" y="306"/>
                </a:lnTo>
                <a:lnTo>
                  <a:pt x="136" y="305"/>
                </a:lnTo>
                <a:lnTo>
                  <a:pt x="130" y="286"/>
                </a:lnTo>
                <a:lnTo>
                  <a:pt x="146" y="292"/>
                </a:lnTo>
                <a:lnTo>
                  <a:pt x="159" y="283"/>
                </a:lnTo>
                <a:lnTo>
                  <a:pt x="244" y="318"/>
                </a:lnTo>
                <a:lnTo>
                  <a:pt x="263" y="354"/>
                </a:lnTo>
                <a:lnTo>
                  <a:pt x="278" y="355"/>
                </a:lnTo>
                <a:lnTo>
                  <a:pt x="278" y="365"/>
                </a:lnTo>
                <a:lnTo>
                  <a:pt x="314" y="401"/>
                </a:lnTo>
                <a:lnTo>
                  <a:pt x="416" y="418"/>
                </a:lnTo>
                <a:lnTo>
                  <a:pt x="419" y="427"/>
                </a:lnTo>
                <a:lnTo>
                  <a:pt x="432" y="430"/>
                </a:lnTo>
                <a:lnTo>
                  <a:pt x="447" y="421"/>
                </a:lnTo>
                <a:lnTo>
                  <a:pt x="433" y="414"/>
                </a:lnTo>
                <a:lnTo>
                  <a:pt x="449" y="416"/>
                </a:lnTo>
                <a:lnTo>
                  <a:pt x="458" y="413"/>
                </a:lnTo>
                <a:lnTo>
                  <a:pt x="456" y="410"/>
                </a:lnTo>
                <a:lnTo>
                  <a:pt x="435" y="405"/>
                </a:lnTo>
                <a:lnTo>
                  <a:pt x="408" y="394"/>
                </a:lnTo>
                <a:lnTo>
                  <a:pt x="419" y="384"/>
                </a:lnTo>
                <a:lnTo>
                  <a:pt x="381" y="372"/>
                </a:lnTo>
                <a:lnTo>
                  <a:pt x="383" y="357"/>
                </a:lnTo>
                <a:lnTo>
                  <a:pt x="379" y="354"/>
                </a:lnTo>
                <a:lnTo>
                  <a:pt x="359" y="355"/>
                </a:lnTo>
                <a:lnTo>
                  <a:pt x="353" y="351"/>
                </a:lnTo>
                <a:lnTo>
                  <a:pt x="334" y="328"/>
                </a:lnTo>
                <a:lnTo>
                  <a:pt x="334" y="311"/>
                </a:lnTo>
                <a:lnTo>
                  <a:pt x="325" y="308"/>
                </a:lnTo>
                <a:lnTo>
                  <a:pt x="294" y="283"/>
                </a:lnTo>
                <a:lnTo>
                  <a:pt x="281" y="255"/>
                </a:lnTo>
                <a:lnTo>
                  <a:pt x="285" y="250"/>
                </a:lnTo>
                <a:lnTo>
                  <a:pt x="319" y="247"/>
                </a:lnTo>
                <a:lnTo>
                  <a:pt x="320" y="235"/>
                </a:lnTo>
                <a:lnTo>
                  <a:pt x="308" y="218"/>
                </a:lnTo>
                <a:lnTo>
                  <a:pt x="227" y="190"/>
                </a:lnTo>
                <a:lnTo>
                  <a:pt x="226" y="170"/>
                </a:lnTo>
                <a:lnTo>
                  <a:pt x="212" y="150"/>
                </a:lnTo>
                <a:lnTo>
                  <a:pt x="170" y="125"/>
                </a:lnTo>
                <a:lnTo>
                  <a:pt x="158" y="111"/>
                </a:lnTo>
                <a:lnTo>
                  <a:pt x="70" y="85"/>
                </a:lnTo>
                <a:lnTo>
                  <a:pt x="2" y="57"/>
                </a:lnTo>
                <a:close/>
                <a:moveTo>
                  <a:pt x="634" y="187"/>
                </a:moveTo>
                <a:lnTo>
                  <a:pt x="645" y="189"/>
                </a:lnTo>
                <a:lnTo>
                  <a:pt x="688" y="233"/>
                </a:lnTo>
                <a:lnTo>
                  <a:pt x="690" y="249"/>
                </a:lnTo>
                <a:lnTo>
                  <a:pt x="676" y="252"/>
                </a:lnTo>
                <a:lnTo>
                  <a:pt x="661" y="243"/>
                </a:lnTo>
                <a:lnTo>
                  <a:pt x="657" y="224"/>
                </a:lnTo>
                <a:lnTo>
                  <a:pt x="636" y="203"/>
                </a:lnTo>
                <a:lnTo>
                  <a:pt x="634" y="187"/>
                </a:lnTo>
                <a:close/>
                <a:moveTo>
                  <a:pt x="456" y="388"/>
                </a:moveTo>
                <a:lnTo>
                  <a:pt x="464" y="396"/>
                </a:lnTo>
                <a:lnTo>
                  <a:pt x="475" y="397"/>
                </a:lnTo>
                <a:lnTo>
                  <a:pt x="475" y="404"/>
                </a:lnTo>
                <a:lnTo>
                  <a:pt x="469" y="404"/>
                </a:lnTo>
                <a:lnTo>
                  <a:pt x="456" y="388"/>
                </a:lnTo>
                <a:close/>
                <a:moveTo>
                  <a:pt x="441" y="368"/>
                </a:moveTo>
                <a:lnTo>
                  <a:pt x="459" y="376"/>
                </a:lnTo>
                <a:lnTo>
                  <a:pt x="461" y="384"/>
                </a:lnTo>
                <a:lnTo>
                  <a:pt x="444" y="380"/>
                </a:lnTo>
                <a:lnTo>
                  <a:pt x="441" y="368"/>
                </a:lnTo>
                <a:close/>
                <a:moveTo>
                  <a:pt x="537" y="350"/>
                </a:moveTo>
                <a:lnTo>
                  <a:pt x="552" y="360"/>
                </a:lnTo>
                <a:lnTo>
                  <a:pt x="552" y="365"/>
                </a:lnTo>
                <a:lnTo>
                  <a:pt x="547" y="365"/>
                </a:lnTo>
                <a:lnTo>
                  <a:pt x="537" y="350"/>
                </a:lnTo>
                <a:close/>
                <a:moveTo>
                  <a:pt x="315" y="193"/>
                </a:moveTo>
                <a:lnTo>
                  <a:pt x="327" y="196"/>
                </a:lnTo>
                <a:lnTo>
                  <a:pt x="329" y="204"/>
                </a:lnTo>
                <a:lnTo>
                  <a:pt x="323" y="204"/>
                </a:lnTo>
                <a:lnTo>
                  <a:pt x="315" y="193"/>
                </a:lnTo>
                <a:close/>
                <a:moveTo>
                  <a:pt x="281" y="179"/>
                </a:moveTo>
                <a:lnTo>
                  <a:pt x="289" y="186"/>
                </a:lnTo>
                <a:lnTo>
                  <a:pt x="286" y="189"/>
                </a:lnTo>
                <a:lnTo>
                  <a:pt x="281" y="179"/>
                </a:lnTo>
                <a:close/>
                <a:moveTo>
                  <a:pt x="416" y="52"/>
                </a:moveTo>
                <a:lnTo>
                  <a:pt x="433" y="49"/>
                </a:lnTo>
                <a:lnTo>
                  <a:pt x="438" y="59"/>
                </a:lnTo>
                <a:lnTo>
                  <a:pt x="427" y="62"/>
                </a:lnTo>
                <a:lnTo>
                  <a:pt x="416" y="52"/>
                </a:lnTo>
                <a:close/>
                <a:moveTo>
                  <a:pt x="260" y="31"/>
                </a:moveTo>
                <a:lnTo>
                  <a:pt x="283" y="31"/>
                </a:lnTo>
                <a:lnTo>
                  <a:pt x="278" y="40"/>
                </a:lnTo>
                <a:lnTo>
                  <a:pt x="269" y="37"/>
                </a:lnTo>
                <a:lnTo>
                  <a:pt x="263" y="42"/>
                </a:lnTo>
                <a:lnTo>
                  <a:pt x="260" y="31"/>
                </a:lnTo>
                <a:close/>
                <a:moveTo>
                  <a:pt x="396" y="0"/>
                </a:moveTo>
                <a:lnTo>
                  <a:pt x="405" y="8"/>
                </a:lnTo>
                <a:lnTo>
                  <a:pt x="402" y="12"/>
                </a:lnTo>
                <a:lnTo>
                  <a:pt x="396" y="0"/>
                </a:lnTo>
                <a:close/>
                <a:moveTo>
                  <a:pt x="456" y="59"/>
                </a:moveTo>
                <a:lnTo>
                  <a:pt x="500" y="86"/>
                </a:lnTo>
                <a:lnTo>
                  <a:pt x="510" y="88"/>
                </a:lnTo>
                <a:lnTo>
                  <a:pt x="544" y="118"/>
                </a:lnTo>
                <a:lnTo>
                  <a:pt x="554" y="118"/>
                </a:lnTo>
                <a:lnTo>
                  <a:pt x="564" y="136"/>
                </a:lnTo>
                <a:lnTo>
                  <a:pt x="555" y="157"/>
                </a:lnTo>
                <a:lnTo>
                  <a:pt x="547" y="157"/>
                </a:lnTo>
                <a:lnTo>
                  <a:pt x="537" y="118"/>
                </a:lnTo>
                <a:lnTo>
                  <a:pt x="527" y="103"/>
                </a:lnTo>
                <a:lnTo>
                  <a:pt x="456" y="63"/>
                </a:lnTo>
                <a:lnTo>
                  <a:pt x="456" y="59"/>
                </a:lnTo>
                <a:close/>
                <a:moveTo>
                  <a:pt x="339" y="190"/>
                </a:moveTo>
                <a:lnTo>
                  <a:pt x="344" y="187"/>
                </a:lnTo>
                <a:lnTo>
                  <a:pt x="381" y="195"/>
                </a:lnTo>
                <a:lnTo>
                  <a:pt x="407" y="190"/>
                </a:lnTo>
                <a:lnTo>
                  <a:pt x="413" y="187"/>
                </a:lnTo>
                <a:lnTo>
                  <a:pt x="422" y="170"/>
                </a:lnTo>
                <a:lnTo>
                  <a:pt x="421" y="187"/>
                </a:lnTo>
                <a:lnTo>
                  <a:pt x="452" y="190"/>
                </a:lnTo>
                <a:lnTo>
                  <a:pt x="475" y="170"/>
                </a:lnTo>
                <a:lnTo>
                  <a:pt x="495" y="162"/>
                </a:lnTo>
                <a:lnTo>
                  <a:pt x="492" y="133"/>
                </a:lnTo>
                <a:lnTo>
                  <a:pt x="517" y="131"/>
                </a:lnTo>
                <a:lnTo>
                  <a:pt x="527" y="142"/>
                </a:lnTo>
                <a:lnTo>
                  <a:pt x="526" y="161"/>
                </a:lnTo>
                <a:lnTo>
                  <a:pt x="515" y="167"/>
                </a:lnTo>
                <a:lnTo>
                  <a:pt x="517" y="182"/>
                </a:lnTo>
                <a:lnTo>
                  <a:pt x="510" y="193"/>
                </a:lnTo>
                <a:lnTo>
                  <a:pt x="493" y="193"/>
                </a:lnTo>
                <a:lnTo>
                  <a:pt x="481" y="213"/>
                </a:lnTo>
                <a:lnTo>
                  <a:pt x="450" y="224"/>
                </a:lnTo>
                <a:lnTo>
                  <a:pt x="405" y="229"/>
                </a:lnTo>
                <a:lnTo>
                  <a:pt x="395" y="220"/>
                </a:lnTo>
                <a:lnTo>
                  <a:pt x="379" y="223"/>
                </a:lnTo>
                <a:lnTo>
                  <a:pt x="351" y="207"/>
                </a:lnTo>
                <a:lnTo>
                  <a:pt x="339" y="190"/>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14" name="Freeform 71"/>
          <p:cNvSpPr>
            <a:spLocks noChangeAspect="1" noEditPoints="1"/>
          </p:cNvSpPr>
          <p:nvPr/>
        </p:nvSpPr>
        <p:spPr bwMode="gray">
          <a:xfrm>
            <a:off x="8258518" y="4342784"/>
            <a:ext cx="232172" cy="120650"/>
          </a:xfrm>
          <a:custGeom>
            <a:avLst/>
            <a:gdLst>
              <a:gd name="T0" fmla="*/ 154 w 439"/>
              <a:gd name="T1" fmla="*/ 240 h 246"/>
              <a:gd name="T2" fmla="*/ 173 w 439"/>
              <a:gd name="T3" fmla="*/ 246 h 246"/>
              <a:gd name="T4" fmla="*/ 422 w 439"/>
              <a:gd name="T5" fmla="*/ 195 h 246"/>
              <a:gd name="T6" fmla="*/ 437 w 439"/>
              <a:gd name="T7" fmla="*/ 190 h 246"/>
              <a:gd name="T8" fmla="*/ 427 w 439"/>
              <a:gd name="T9" fmla="*/ 198 h 246"/>
              <a:gd name="T10" fmla="*/ 227 w 439"/>
              <a:gd name="T11" fmla="*/ 167 h 246"/>
              <a:gd name="T12" fmla="*/ 269 w 439"/>
              <a:gd name="T13" fmla="*/ 194 h 246"/>
              <a:gd name="T14" fmla="*/ 247 w 439"/>
              <a:gd name="T15" fmla="*/ 190 h 246"/>
              <a:gd name="T16" fmla="*/ 142 w 439"/>
              <a:gd name="T17" fmla="*/ 124 h 246"/>
              <a:gd name="T18" fmla="*/ 201 w 439"/>
              <a:gd name="T19" fmla="*/ 143 h 246"/>
              <a:gd name="T20" fmla="*/ 196 w 439"/>
              <a:gd name="T21" fmla="*/ 153 h 246"/>
              <a:gd name="T22" fmla="*/ 142 w 439"/>
              <a:gd name="T23" fmla="*/ 135 h 246"/>
              <a:gd name="T24" fmla="*/ 170 w 439"/>
              <a:gd name="T25" fmla="*/ 110 h 246"/>
              <a:gd name="T26" fmla="*/ 181 w 439"/>
              <a:gd name="T27" fmla="*/ 118 h 246"/>
              <a:gd name="T28" fmla="*/ 195 w 439"/>
              <a:gd name="T29" fmla="*/ 84 h 246"/>
              <a:gd name="T30" fmla="*/ 201 w 439"/>
              <a:gd name="T31" fmla="*/ 84 h 246"/>
              <a:gd name="T32" fmla="*/ 222 w 439"/>
              <a:gd name="T33" fmla="*/ 118 h 246"/>
              <a:gd name="T34" fmla="*/ 230 w 439"/>
              <a:gd name="T35" fmla="*/ 126 h 246"/>
              <a:gd name="T36" fmla="*/ 210 w 439"/>
              <a:gd name="T37" fmla="*/ 121 h 246"/>
              <a:gd name="T38" fmla="*/ 94 w 439"/>
              <a:gd name="T39" fmla="*/ 43 h 246"/>
              <a:gd name="T40" fmla="*/ 154 w 439"/>
              <a:gd name="T41" fmla="*/ 85 h 246"/>
              <a:gd name="T42" fmla="*/ 94 w 439"/>
              <a:gd name="T43" fmla="*/ 43 h 246"/>
              <a:gd name="T44" fmla="*/ 72 w 439"/>
              <a:gd name="T45" fmla="*/ 88 h 246"/>
              <a:gd name="T46" fmla="*/ 68 w 439"/>
              <a:gd name="T47" fmla="*/ 93 h 246"/>
              <a:gd name="T48" fmla="*/ 40 w 439"/>
              <a:gd name="T49" fmla="*/ 84 h 246"/>
              <a:gd name="T50" fmla="*/ 37 w 439"/>
              <a:gd name="T51" fmla="*/ 90 h 246"/>
              <a:gd name="T52" fmla="*/ 37 w 439"/>
              <a:gd name="T53" fmla="*/ 65 h 246"/>
              <a:gd name="T54" fmla="*/ 59 w 439"/>
              <a:gd name="T55" fmla="*/ 77 h 246"/>
              <a:gd name="T56" fmla="*/ 35 w 439"/>
              <a:gd name="T57" fmla="*/ 73 h 246"/>
              <a:gd name="T58" fmla="*/ 30 w 439"/>
              <a:gd name="T59" fmla="*/ 67 h 246"/>
              <a:gd name="T60" fmla="*/ 23 w 439"/>
              <a:gd name="T61" fmla="*/ 55 h 246"/>
              <a:gd name="T62" fmla="*/ 3 w 439"/>
              <a:gd name="T63" fmla="*/ 42 h 246"/>
              <a:gd name="T64" fmla="*/ 10 w 439"/>
              <a:gd name="T65" fmla="*/ 60 h 246"/>
              <a:gd name="T66" fmla="*/ 0 w 439"/>
              <a:gd name="T67" fmla="*/ 0 h 246"/>
              <a:gd name="T68" fmla="*/ 47 w 439"/>
              <a:gd name="T69" fmla="*/ 31 h 246"/>
              <a:gd name="T70" fmla="*/ 0 w 439"/>
              <a:gd name="T71" fmla="*/ 0 h 2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9"/>
              <a:gd name="T109" fmla="*/ 0 h 246"/>
              <a:gd name="T110" fmla="*/ 439 w 439"/>
              <a:gd name="T111" fmla="*/ 246 h 2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9" h="246">
                <a:moveTo>
                  <a:pt x="156" y="243"/>
                </a:moveTo>
                <a:lnTo>
                  <a:pt x="154" y="240"/>
                </a:lnTo>
                <a:lnTo>
                  <a:pt x="161" y="237"/>
                </a:lnTo>
                <a:lnTo>
                  <a:pt x="173" y="246"/>
                </a:lnTo>
                <a:lnTo>
                  <a:pt x="156" y="243"/>
                </a:lnTo>
                <a:close/>
                <a:moveTo>
                  <a:pt x="422" y="195"/>
                </a:moveTo>
                <a:lnTo>
                  <a:pt x="427" y="189"/>
                </a:lnTo>
                <a:lnTo>
                  <a:pt x="437" y="190"/>
                </a:lnTo>
                <a:lnTo>
                  <a:pt x="439" y="194"/>
                </a:lnTo>
                <a:lnTo>
                  <a:pt x="427" y="198"/>
                </a:lnTo>
                <a:lnTo>
                  <a:pt x="422" y="195"/>
                </a:lnTo>
                <a:close/>
                <a:moveTo>
                  <a:pt x="227" y="167"/>
                </a:moveTo>
                <a:lnTo>
                  <a:pt x="258" y="178"/>
                </a:lnTo>
                <a:lnTo>
                  <a:pt x="269" y="194"/>
                </a:lnTo>
                <a:lnTo>
                  <a:pt x="266" y="197"/>
                </a:lnTo>
                <a:lnTo>
                  <a:pt x="247" y="190"/>
                </a:lnTo>
                <a:lnTo>
                  <a:pt x="227" y="167"/>
                </a:lnTo>
                <a:close/>
                <a:moveTo>
                  <a:pt x="142" y="124"/>
                </a:moveTo>
                <a:lnTo>
                  <a:pt x="178" y="127"/>
                </a:lnTo>
                <a:lnTo>
                  <a:pt x="201" y="143"/>
                </a:lnTo>
                <a:lnTo>
                  <a:pt x="201" y="150"/>
                </a:lnTo>
                <a:lnTo>
                  <a:pt x="196" y="153"/>
                </a:lnTo>
                <a:lnTo>
                  <a:pt x="161" y="150"/>
                </a:lnTo>
                <a:lnTo>
                  <a:pt x="142" y="135"/>
                </a:lnTo>
                <a:lnTo>
                  <a:pt x="142" y="124"/>
                </a:lnTo>
                <a:close/>
                <a:moveTo>
                  <a:pt x="170" y="110"/>
                </a:moveTo>
                <a:lnTo>
                  <a:pt x="178" y="109"/>
                </a:lnTo>
                <a:lnTo>
                  <a:pt x="181" y="118"/>
                </a:lnTo>
                <a:lnTo>
                  <a:pt x="170" y="110"/>
                </a:lnTo>
                <a:close/>
                <a:moveTo>
                  <a:pt x="195" y="84"/>
                </a:moveTo>
                <a:lnTo>
                  <a:pt x="196" y="80"/>
                </a:lnTo>
                <a:lnTo>
                  <a:pt x="201" y="84"/>
                </a:lnTo>
                <a:lnTo>
                  <a:pt x="208" y="101"/>
                </a:lnTo>
                <a:lnTo>
                  <a:pt x="222" y="118"/>
                </a:lnTo>
                <a:lnTo>
                  <a:pt x="222" y="124"/>
                </a:lnTo>
                <a:lnTo>
                  <a:pt x="230" y="126"/>
                </a:lnTo>
                <a:lnTo>
                  <a:pt x="233" y="139"/>
                </a:lnTo>
                <a:lnTo>
                  <a:pt x="210" y="121"/>
                </a:lnTo>
                <a:lnTo>
                  <a:pt x="195" y="84"/>
                </a:lnTo>
                <a:close/>
                <a:moveTo>
                  <a:pt x="94" y="43"/>
                </a:moveTo>
                <a:lnTo>
                  <a:pt x="148" y="72"/>
                </a:lnTo>
                <a:lnTo>
                  <a:pt x="154" y="85"/>
                </a:lnTo>
                <a:lnTo>
                  <a:pt x="108" y="59"/>
                </a:lnTo>
                <a:lnTo>
                  <a:pt x="94" y="43"/>
                </a:lnTo>
                <a:close/>
                <a:moveTo>
                  <a:pt x="68" y="93"/>
                </a:moveTo>
                <a:lnTo>
                  <a:pt x="72" y="88"/>
                </a:lnTo>
                <a:lnTo>
                  <a:pt x="72" y="93"/>
                </a:lnTo>
                <a:lnTo>
                  <a:pt x="68" y="93"/>
                </a:lnTo>
                <a:close/>
                <a:moveTo>
                  <a:pt x="37" y="90"/>
                </a:moveTo>
                <a:lnTo>
                  <a:pt x="40" y="84"/>
                </a:lnTo>
                <a:lnTo>
                  <a:pt x="40" y="93"/>
                </a:lnTo>
                <a:lnTo>
                  <a:pt x="37" y="90"/>
                </a:lnTo>
                <a:close/>
                <a:moveTo>
                  <a:pt x="35" y="73"/>
                </a:moveTo>
                <a:lnTo>
                  <a:pt x="37" y="65"/>
                </a:lnTo>
                <a:lnTo>
                  <a:pt x="47" y="64"/>
                </a:lnTo>
                <a:lnTo>
                  <a:pt x="59" y="77"/>
                </a:lnTo>
                <a:lnTo>
                  <a:pt x="63" y="87"/>
                </a:lnTo>
                <a:lnTo>
                  <a:pt x="35" y="73"/>
                </a:lnTo>
                <a:close/>
                <a:moveTo>
                  <a:pt x="29" y="59"/>
                </a:moveTo>
                <a:lnTo>
                  <a:pt x="30" y="67"/>
                </a:lnTo>
                <a:lnTo>
                  <a:pt x="27" y="68"/>
                </a:lnTo>
                <a:lnTo>
                  <a:pt x="23" y="55"/>
                </a:lnTo>
                <a:lnTo>
                  <a:pt x="29" y="59"/>
                </a:lnTo>
                <a:close/>
                <a:moveTo>
                  <a:pt x="3" y="42"/>
                </a:moveTo>
                <a:lnTo>
                  <a:pt x="13" y="51"/>
                </a:lnTo>
                <a:lnTo>
                  <a:pt x="10" y="60"/>
                </a:lnTo>
                <a:lnTo>
                  <a:pt x="3" y="42"/>
                </a:lnTo>
                <a:close/>
                <a:moveTo>
                  <a:pt x="0" y="0"/>
                </a:moveTo>
                <a:lnTo>
                  <a:pt x="21" y="9"/>
                </a:lnTo>
                <a:lnTo>
                  <a:pt x="47" y="31"/>
                </a:lnTo>
                <a:lnTo>
                  <a:pt x="20" y="25"/>
                </a:lnTo>
                <a:lnTo>
                  <a:pt x="0"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15" name="Freeform 72"/>
          <p:cNvSpPr>
            <a:spLocks noChangeAspect="1" noEditPoints="1"/>
          </p:cNvSpPr>
          <p:nvPr/>
        </p:nvSpPr>
        <p:spPr bwMode="gray">
          <a:xfrm>
            <a:off x="8499290" y="4526934"/>
            <a:ext cx="67072" cy="115888"/>
          </a:xfrm>
          <a:custGeom>
            <a:avLst/>
            <a:gdLst>
              <a:gd name="T0" fmla="*/ 0 w 128"/>
              <a:gd name="T1" fmla="*/ 0 h 234"/>
              <a:gd name="T2" fmla="*/ 8 w 128"/>
              <a:gd name="T3" fmla="*/ 22 h 234"/>
              <a:gd name="T4" fmla="*/ 22 w 128"/>
              <a:gd name="T5" fmla="*/ 14 h 234"/>
              <a:gd name="T6" fmla="*/ 25 w 128"/>
              <a:gd name="T7" fmla="*/ 38 h 234"/>
              <a:gd name="T8" fmla="*/ 9 w 128"/>
              <a:gd name="T9" fmla="*/ 42 h 234"/>
              <a:gd name="T10" fmla="*/ 0 w 128"/>
              <a:gd name="T11" fmla="*/ 0 h 234"/>
              <a:gd name="T12" fmla="*/ 121 w 128"/>
              <a:gd name="T13" fmla="*/ 223 h 234"/>
              <a:gd name="T14" fmla="*/ 128 w 128"/>
              <a:gd name="T15" fmla="*/ 228 h 234"/>
              <a:gd name="T16" fmla="*/ 127 w 128"/>
              <a:gd name="T17" fmla="*/ 234 h 234"/>
              <a:gd name="T18" fmla="*/ 119 w 128"/>
              <a:gd name="T19" fmla="*/ 228 h 234"/>
              <a:gd name="T20" fmla="*/ 121 w 128"/>
              <a:gd name="T21" fmla="*/ 223 h 234"/>
              <a:gd name="T22" fmla="*/ 110 w 128"/>
              <a:gd name="T23" fmla="*/ 187 h 234"/>
              <a:gd name="T24" fmla="*/ 114 w 128"/>
              <a:gd name="T25" fmla="*/ 187 h 234"/>
              <a:gd name="T26" fmla="*/ 118 w 128"/>
              <a:gd name="T27" fmla="*/ 203 h 234"/>
              <a:gd name="T28" fmla="*/ 111 w 128"/>
              <a:gd name="T29" fmla="*/ 197 h 234"/>
              <a:gd name="T30" fmla="*/ 110 w 128"/>
              <a:gd name="T31" fmla="*/ 187 h 234"/>
              <a:gd name="T32" fmla="*/ 111 w 128"/>
              <a:gd name="T33" fmla="*/ 197 h 234"/>
              <a:gd name="T34" fmla="*/ 110 w 128"/>
              <a:gd name="T35" fmla="*/ 187 h 234"/>
              <a:gd name="T36" fmla="*/ 84 w 128"/>
              <a:gd name="T37" fmla="*/ 135 h 234"/>
              <a:gd name="T38" fmla="*/ 90 w 128"/>
              <a:gd name="T39" fmla="*/ 144 h 234"/>
              <a:gd name="T40" fmla="*/ 77 w 128"/>
              <a:gd name="T41" fmla="*/ 146 h 234"/>
              <a:gd name="T42" fmla="*/ 76 w 128"/>
              <a:gd name="T43" fmla="*/ 140 h 234"/>
              <a:gd name="T44" fmla="*/ 84 w 128"/>
              <a:gd name="T45" fmla="*/ 135 h 234"/>
              <a:gd name="T46" fmla="*/ 71 w 128"/>
              <a:gd name="T47" fmla="*/ 65 h 234"/>
              <a:gd name="T48" fmla="*/ 77 w 128"/>
              <a:gd name="T49" fmla="*/ 77 h 234"/>
              <a:gd name="T50" fmla="*/ 68 w 128"/>
              <a:gd name="T51" fmla="*/ 77 h 234"/>
              <a:gd name="T52" fmla="*/ 62 w 128"/>
              <a:gd name="T53" fmla="*/ 72 h 234"/>
              <a:gd name="T54" fmla="*/ 71 w 128"/>
              <a:gd name="T55" fmla="*/ 65 h 234"/>
              <a:gd name="T56" fmla="*/ 73 w 128"/>
              <a:gd name="T57" fmla="*/ 36 h 234"/>
              <a:gd name="T58" fmla="*/ 76 w 128"/>
              <a:gd name="T59" fmla="*/ 56 h 234"/>
              <a:gd name="T60" fmla="*/ 73 w 128"/>
              <a:gd name="T61" fmla="*/ 36 h 234"/>
              <a:gd name="T62" fmla="*/ 26 w 128"/>
              <a:gd name="T63" fmla="*/ 55 h 234"/>
              <a:gd name="T64" fmla="*/ 50 w 128"/>
              <a:gd name="T65" fmla="*/ 76 h 234"/>
              <a:gd name="T66" fmla="*/ 52 w 128"/>
              <a:gd name="T67" fmla="*/ 84 h 234"/>
              <a:gd name="T68" fmla="*/ 39 w 128"/>
              <a:gd name="T69" fmla="*/ 84 h 234"/>
              <a:gd name="T70" fmla="*/ 35 w 128"/>
              <a:gd name="T71" fmla="*/ 64 h 234"/>
              <a:gd name="T72" fmla="*/ 28 w 128"/>
              <a:gd name="T73" fmla="*/ 62 h 234"/>
              <a:gd name="T74" fmla="*/ 26 w 128"/>
              <a:gd name="T75" fmla="*/ 55 h 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234"/>
              <a:gd name="T116" fmla="*/ 128 w 128"/>
              <a:gd name="T117" fmla="*/ 234 h 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234">
                <a:moveTo>
                  <a:pt x="0" y="0"/>
                </a:moveTo>
                <a:lnTo>
                  <a:pt x="8" y="22"/>
                </a:lnTo>
                <a:lnTo>
                  <a:pt x="22" y="14"/>
                </a:lnTo>
                <a:lnTo>
                  <a:pt x="25" y="38"/>
                </a:lnTo>
                <a:lnTo>
                  <a:pt x="9" y="42"/>
                </a:lnTo>
                <a:lnTo>
                  <a:pt x="0" y="0"/>
                </a:lnTo>
                <a:close/>
                <a:moveTo>
                  <a:pt x="121" y="223"/>
                </a:moveTo>
                <a:lnTo>
                  <a:pt x="128" y="228"/>
                </a:lnTo>
                <a:lnTo>
                  <a:pt x="127" y="234"/>
                </a:lnTo>
                <a:lnTo>
                  <a:pt x="119" y="228"/>
                </a:lnTo>
                <a:lnTo>
                  <a:pt x="121" y="223"/>
                </a:lnTo>
                <a:close/>
                <a:moveTo>
                  <a:pt x="110" y="187"/>
                </a:moveTo>
                <a:lnTo>
                  <a:pt x="114" y="187"/>
                </a:lnTo>
                <a:lnTo>
                  <a:pt x="118" y="203"/>
                </a:lnTo>
                <a:lnTo>
                  <a:pt x="111" y="197"/>
                </a:lnTo>
                <a:lnTo>
                  <a:pt x="110" y="187"/>
                </a:lnTo>
                <a:lnTo>
                  <a:pt x="111" y="197"/>
                </a:lnTo>
                <a:lnTo>
                  <a:pt x="110" y="187"/>
                </a:lnTo>
                <a:close/>
                <a:moveTo>
                  <a:pt x="84" y="135"/>
                </a:moveTo>
                <a:lnTo>
                  <a:pt x="90" y="144"/>
                </a:lnTo>
                <a:lnTo>
                  <a:pt x="77" y="146"/>
                </a:lnTo>
                <a:lnTo>
                  <a:pt x="76" y="140"/>
                </a:lnTo>
                <a:lnTo>
                  <a:pt x="84" y="135"/>
                </a:lnTo>
                <a:close/>
                <a:moveTo>
                  <a:pt x="71" y="65"/>
                </a:moveTo>
                <a:lnTo>
                  <a:pt x="77" y="77"/>
                </a:lnTo>
                <a:lnTo>
                  <a:pt x="68" y="77"/>
                </a:lnTo>
                <a:lnTo>
                  <a:pt x="62" y="72"/>
                </a:lnTo>
                <a:lnTo>
                  <a:pt x="71" y="65"/>
                </a:lnTo>
                <a:close/>
                <a:moveTo>
                  <a:pt x="73" y="36"/>
                </a:moveTo>
                <a:lnTo>
                  <a:pt x="76" y="56"/>
                </a:lnTo>
                <a:lnTo>
                  <a:pt x="73" y="36"/>
                </a:lnTo>
                <a:close/>
                <a:moveTo>
                  <a:pt x="26" y="55"/>
                </a:moveTo>
                <a:lnTo>
                  <a:pt x="50" y="76"/>
                </a:lnTo>
                <a:lnTo>
                  <a:pt x="52" y="84"/>
                </a:lnTo>
                <a:lnTo>
                  <a:pt x="39" y="84"/>
                </a:lnTo>
                <a:lnTo>
                  <a:pt x="35" y="64"/>
                </a:lnTo>
                <a:lnTo>
                  <a:pt x="28" y="62"/>
                </a:lnTo>
                <a:lnTo>
                  <a:pt x="26" y="5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16" name="Freeform 73"/>
          <p:cNvSpPr>
            <a:spLocks noChangeAspect="1" noEditPoints="1"/>
          </p:cNvSpPr>
          <p:nvPr/>
        </p:nvSpPr>
        <p:spPr bwMode="gray">
          <a:xfrm>
            <a:off x="8439096" y="4655522"/>
            <a:ext cx="96308" cy="55563"/>
          </a:xfrm>
          <a:custGeom>
            <a:avLst/>
            <a:gdLst>
              <a:gd name="T0" fmla="*/ 51 w 185"/>
              <a:gd name="T1" fmla="*/ 57 h 110"/>
              <a:gd name="T2" fmla="*/ 33 w 185"/>
              <a:gd name="T3" fmla="*/ 49 h 110"/>
              <a:gd name="T4" fmla="*/ 5 w 185"/>
              <a:gd name="T5" fmla="*/ 14 h 110"/>
              <a:gd name="T6" fmla="*/ 0 w 185"/>
              <a:gd name="T7" fmla="*/ 0 h 110"/>
              <a:gd name="T8" fmla="*/ 17 w 185"/>
              <a:gd name="T9" fmla="*/ 1 h 110"/>
              <a:gd name="T10" fmla="*/ 34 w 185"/>
              <a:gd name="T11" fmla="*/ 12 h 110"/>
              <a:gd name="T12" fmla="*/ 38 w 185"/>
              <a:gd name="T13" fmla="*/ 20 h 110"/>
              <a:gd name="T14" fmla="*/ 50 w 185"/>
              <a:gd name="T15" fmla="*/ 23 h 110"/>
              <a:gd name="T16" fmla="*/ 64 w 185"/>
              <a:gd name="T17" fmla="*/ 48 h 110"/>
              <a:gd name="T18" fmla="*/ 85 w 185"/>
              <a:gd name="T19" fmla="*/ 68 h 110"/>
              <a:gd name="T20" fmla="*/ 104 w 185"/>
              <a:gd name="T21" fmla="*/ 71 h 110"/>
              <a:gd name="T22" fmla="*/ 121 w 185"/>
              <a:gd name="T23" fmla="*/ 90 h 110"/>
              <a:gd name="T24" fmla="*/ 132 w 185"/>
              <a:gd name="T25" fmla="*/ 94 h 110"/>
              <a:gd name="T26" fmla="*/ 135 w 185"/>
              <a:gd name="T27" fmla="*/ 102 h 110"/>
              <a:gd name="T28" fmla="*/ 127 w 185"/>
              <a:gd name="T29" fmla="*/ 110 h 110"/>
              <a:gd name="T30" fmla="*/ 118 w 185"/>
              <a:gd name="T31" fmla="*/ 99 h 110"/>
              <a:gd name="T32" fmla="*/ 99 w 185"/>
              <a:gd name="T33" fmla="*/ 94 h 110"/>
              <a:gd name="T34" fmla="*/ 95 w 185"/>
              <a:gd name="T35" fmla="*/ 86 h 110"/>
              <a:gd name="T36" fmla="*/ 56 w 185"/>
              <a:gd name="T37" fmla="*/ 68 h 110"/>
              <a:gd name="T38" fmla="*/ 51 w 185"/>
              <a:gd name="T39" fmla="*/ 57 h 110"/>
              <a:gd name="T40" fmla="*/ 175 w 185"/>
              <a:gd name="T41" fmla="*/ 59 h 110"/>
              <a:gd name="T42" fmla="*/ 185 w 185"/>
              <a:gd name="T43" fmla="*/ 59 h 110"/>
              <a:gd name="T44" fmla="*/ 185 w 185"/>
              <a:gd name="T45" fmla="*/ 69 h 110"/>
              <a:gd name="T46" fmla="*/ 180 w 185"/>
              <a:gd name="T47" fmla="*/ 68 h 110"/>
              <a:gd name="T48" fmla="*/ 175 w 185"/>
              <a:gd name="T49" fmla="*/ 59 h 110"/>
              <a:gd name="T50" fmla="*/ 143 w 185"/>
              <a:gd name="T51" fmla="*/ 27 h 110"/>
              <a:gd name="T52" fmla="*/ 149 w 185"/>
              <a:gd name="T53" fmla="*/ 29 h 110"/>
              <a:gd name="T54" fmla="*/ 155 w 185"/>
              <a:gd name="T55" fmla="*/ 46 h 110"/>
              <a:gd name="T56" fmla="*/ 143 w 185"/>
              <a:gd name="T57" fmla="*/ 40 h 110"/>
              <a:gd name="T58" fmla="*/ 143 w 185"/>
              <a:gd name="T59" fmla="*/ 2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
              <a:gd name="T91" fmla="*/ 0 h 110"/>
              <a:gd name="T92" fmla="*/ 185 w 185"/>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 h="110">
                <a:moveTo>
                  <a:pt x="51" y="57"/>
                </a:moveTo>
                <a:lnTo>
                  <a:pt x="33" y="49"/>
                </a:lnTo>
                <a:lnTo>
                  <a:pt x="5" y="14"/>
                </a:lnTo>
                <a:lnTo>
                  <a:pt x="0" y="0"/>
                </a:lnTo>
                <a:lnTo>
                  <a:pt x="17" y="1"/>
                </a:lnTo>
                <a:lnTo>
                  <a:pt x="34" y="12"/>
                </a:lnTo>
                <a:lnTo>
                  <a:pt x="38" y="20"/>
                </a:lnTo>
                <a:lnTo>
                  <a:pt x="50" y="23"/>
                </a:lnTo>
                <a:lnTo>
                  <a:pt x="64" y="48"/>
                </a:lnTo>
                <a:lnTo>
                  <a:pt x="85" y="68"/>
                </a:lnTo>
                <a:lnTo>
                  <a:pt x="104" y="71"/>
                </a:lnTo>
                <a:lnTo>
                  <a:pt x="121" y="90"/>
                </a:lnTo>
                <a:lnTo>
                  <a:pt x="132" y="94"/>
                </a:lnTo>
                <a:lnTo>
                  <a:pt x="135" y="102"/>
                </a:lnTo>
                <a:lnTo>
                  <a:pt x="127" y="110"/>
                </a:lnTo>
                <a:lnTo>
                  <a:pt x="118" y="99"/>
                </a:lnTo>
                <a:lnTo>
                  <a:pt x="99" y="94"/>
                </a:lnTo>
                <a:lnTo>
                  <a:pt x="95" y="86"/>
                </a:lnTo>
                <a:lnTo>
                  <a:pt x="56" y="68"/>
                </a:lnTo>
                <a:lnTo>
                  <a:pt x="51" y="57"/>
                </a:lnTo>
                <a:close/>
                <a:moveTo>
                  <a:pt x="175" y="59"/>
                </a:moveTo>
                <a:lnTo>
                  <a:pt x="185" y="59"/>
                </a:lnTo>
                <a:lnTo>
                  <a:pt x="185" y="69"/>
                </a:lnTo>
                <a:lnTo>
                  <a:pt x="180" y="68"/>
                </a:lnTo>
                <a:lnTo>
                  <a:pt x="175" y="59"/>
                </a:lnTo>
                <a:close/>
                <a:moveTo>
                  <a:pt x="143" y="27"/>
                </a:moveTo>
                <a:lnTo>
                  <a:pt x="149" y="29"/>
                </a:lnTo>
                <a:lnTo>
                  <a:pt x="155" y="46"/>
                </a:lnTo>
                <a:lnTo>
                  <a:pt x="143" y="40"/>
                </a:lnTo>
                <a:lnTo>
                  <a:pt x="143" y="27"/>
                </a:lnTo>
                <a:close/>
              </a:path>
            </a:pathLst>
          </a:custGeom>
          <a:solidFill>
            <a:srgbClr val="867866"/>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17" name="Freeform 74"/>
          <p:cNvSpPr>
            <a:spLocks noChangeAspect="1" noEditPoints="1"/>
          </p:cNvSpPr>
          <p:nvPr/>
        </p:nvSpPr>
        <p:spPr bwMode="gray">
          <a:xfrm>
            <a:off x="8758979" y="4560272"/>
            <a:ext cx="65352" cy="49213"/>
          </a:xfrm>
          <a:custGeom>
            <a:avLst/>
            <a:gdLst>
              <a:gd name="T0" fmla="*/ 31 w 124"/>
              <a:gd name="T1" fmla="*/ 59 h 101"/>
              <a:gd name="T2" fmla="*/ 40 w 124"/>
              <a:gd name="T3" fmla="*/ 58 h 101"/>
              <a:gd name="T4" fmla="*/ 53 w 124"/>
              <a:gd name="T5" fmla="*/ 67 h 101"/>
              <a:gd name="T6" fmla="*/ 59 w 124"/>
              <a:gd name="T7" fmla="*/ 93 h 101"/>
              <a:gd name="T8" fmla="*/ 34 w 124"/>
              <a:gd name="T9" fmla="*/ 101 h 101"/>
              <a:gd name="T10" fmla="*/ 0 w 124"/>
              <a:gd name="T11" fmla="*/ 90 h 101"/>
              <a:gd name="T12" fmla="*/ 3 w 124"/>
              <a:gd name="T13" fmla="*/ 72 h 101"/>
              <a:gd name="T14" fmla="*/ 14 w 124"/>
              <a:gd name="T15" fmla="*/ 64 h 101"/>
              <a:gd name="T16" fmla="*/ 31 w 124"/>
              <a:gd name="T17" fmla="*/ 59 h 101"/>
              <a:gd name="T18" fmla="*/ 74 w 124"/>
              <a:gd name="T19" fmla="*/ 14 h 101"/>
              <a:gd name="T20" fmla="*/ 79 w 124"/>
              <a:gd name="T21" fmla="*/ 17 h 101"/>
              <a:gd name="T22" fmla="*/ 107 w 124"/>
              <a:gd name="T23" fmla="*/ 4 h 101"/>
              <a:gd name="T24" fmla="*/ 124 w 124"/>
              <a:gd name="T25" fmla="*/ 0 h 101"/>
              <a:gd name="T26" fmla="*/ 117 w 124"/>
              <a:gd name="T27" fmla="*/ 14 h 101"/>
              <a:gd name="T28" fmla="*/ 119 w 124"/>
              <a:gd name="T29" fmla="*/ 30 h 101"/>
              <a:gd name="T30" fmla="*/ 93 w 124"/>
              <a:gd name="T31" fmla="*/ 30 h 101"/>
              <a:gd name="T32" fmla="*/ 90 w 124"/>
              <a:gd name="T33" fmla="*/ 24 h 101"/>
              <a:gd name="T34" fmla="*/ 82 w 124"/>
              <a:gd name="T35" fmla="*/ 36 h 101"/>
              <a:gd name="T36" fmla="*/ 70 w 124"/>
              <a:gd name="T37" fmla="*/ 39 h 101"/>
              <a:gd name="T38" fmla="*/ 56 w 124"/>
              <a:gd name="T39" fmla="*/ 30 h 101"/>
              <a:gd name="T40" fmla="*/ 56 w 124"/>
              <a:gd name="T41" fmla="*/ 24 h 101"/>
              <a:gd name="T42" fmla="*/ 74 w 124"/>
              <a:gd name="T43" fmla="*/ 1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01"/>
              <a:gd name="T68" fmla="*/ 124 w 124"/>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01">
                <a:moveTo>
                  <a:pt x="31" y="59"/>
                </a:moveTo>
                <a:lnTo>
                  <a:pt x="40" y="58"/>
                </a:lnTo>
                <a:lnTo>
                  <a:pt x="53" y="67"/>
                </a:lnTo>
                <a:lnTo>
                  <a:pt x="59" y="93"/>
                </a:lnTo>
                <a:lnTo>
                  <a:pt x="34" y="101"/>
                </a:lnTo>
                <a:lnTo>
                  <a:pt x="0" y="90"/>
                </a:lnTo>
                <a:lnTo>
                  <a:pt x="3" y="72"/>
                </a:lnTo>
                <a:lnTo>
                  <a:pt x="14" y="64"/>
                </a:lnTo>
                <a:lnTo>
                  <a:pt x="31" y="59"/>
                </a:lnTo>
                <a:close/>
                <a:moveTo>
                  <a:pt x="74" y="14"/>
                </a:moveTo>
                <a:lnTo>
                  <a:pt x="79" y="17"/>
                </a:lnTo>
                <a:lnTo>
                  <a:pt x="107" y="4"/>
                </a:lnTo>
                <a:lnTo>
                  <a:pt x="124" y="0"/>
                </a:lnTo>
                <a:lnTo>
                  <a:pt x="117" y="14"/>
                </a:lnTo>
                <a:lnTo>
                  <a:pt x="119" y="30"/>
                </a:lnTo>
                <a:lnTo>
                  <a:pt x="93" y="30"/>
                </a:lnTo>
                <a:lnTo>
                  <a:pt x="90" y="24"/>
                </a:lnTo>
                <a:lnTo>
                  <a:pt x="82" y="36"/>
                </a:lnTo>
                <a:lnTo>
                  <a:pt x="70" y="39"/>
                </a:lnTo>
                <a:lnTo>
                  <a:pt x="56" y="30"/>
                </a:lnTo>
                <a:lnTo>
                  <a:pt x="56" y="24"/>
                </a:lnTo>
                <a:lnTo>
                  <a:pt x="74" y="1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18" name="Freeform 75"/>
          <p:cNvSpPr>
            <a:spLocks noChangeAspect="1" noEditPoints="1"/>
          </p:cNvSpPr>
          <p:nvPr/>
        </p:nvSpPr>
        <p:spPr bwMode="gray">
          <a:xfrm>
            <a:off x="8487251" y="5015885"/>
            <a:ext cx="302684" cy="504825"/>
          </a:xfrm>
          <a:custGeom>
            <a:avLst/>
            <a:gdLst>
              <a:gd name="T0" fmla="*/ 0 w 575"/>
              <a:gd name="T1" fmla="*/ 1037 h 1037"/>
              <a:gd name="T2" fmla="*/ 318 w 575"/>
              <a:gd name="T3" fmla="*/ 0 h 1037"/>
              <a:gd name="T4" fmla="*/ 340 w 575"/>
              <a:gd name="T5" fmla="*/ 24 h 1037"/>
              <a:gd name="T6" fmla="*/ 374 w 575"/>
              <a:gd name="T7" fmla="*/ 41 h 1037"/>
              <a:gd name="T8" fmla="*/ 396 w 575"/>
              <a:gd name="T9" fmla="*/ 80 h 1037"/>
              <a:gd name="T10" fmla="*/ 410 w 575"/>
              <a:gd name="T11" fmla="*/ 114 h 1037"/>
              <a:gd name="T12" fmla="*/ 430 w 575"/>
              <a:gd name="T13" fmla="*/ 156 h 1037"/>
              <a:gd name="T14" fmla="*/ 431 w 575"/>
              <a:gd name="T15" fmla="*/ 118 h 1037"/>
              <a:gd name="T16" fmla="*/ 461 w 575"/>
              <a:gd name="T17" fmla="*/ 180 h 1037"/>
              <a:gd name="T18" fmla="*/ 557 w 575"/>
              <a:gd name="T19" fmla="*/ 175 h 1037"/>
              <a:gd name="T20" fmla="*/ 554 w 575"/>
              <a:gd name="T21" fmla="*/ 244 h 1037"/>
              <a:gd name="T22" fmla="*/ 547 w 575"/>
              <a:gd name="T23" fmla="*/ 266 h 1037"/>
              <a:gd name="T24" fmla="*/ 501 w 575"/>
              <a:gd name="T25" fmla="*/ 290 h 1037"/>
              <a:gd name="T26" fmla="*/ 493 w 575"/>
              <a:gd name="T27" fmla="*/ 346 h 1037"/>
              <a:gd name="T28" fmla="*/ 433 w 575"/>
              <a:gd name="T29" fmla="*/ 415 h 1037"/>
              <a:gd name="T30" fmla="*/ 403 w 575"/>
              <a:gd name="T31" fmla="*/ 398 h 1037"/>
              <a:gd name="T32" fmla="*/ 428 w 575"/>
              <a:gd name="T33" fmla="*/ 342 h 1037"/>
              <a:gd name="T34" fmla="*/ 393 w 575"/>
              <a:gd name="T35" fmla="*/ 308 h 1037"/>
              <a:gd name="T36" fmla="*/ 369 w 575"/>
              <a:gd name="T37" fmla="*/ 265 h 1037"/>
              <a:gd name="T38" fmla="*/ 410 w 575"/>
              <a:gd name="T39" fmla="*/ 208 h 1037"/>
              <a:gd name="T40" fmla="*/ 405 w 575"/>
              <a:gd name="T41" fmla="*/ 143 h 1037"/>
              <a:gd name="T42" fmla="*/ 379 w 575"/>
              <a:gd name="T43" fmla="*/ 115 h 1037"/>
              <a:gd name="T44" fmla="*/ 383 w 575"/>
              <a:gd name="T45" fmla="*/ 109 h 1037"/>
              <a:gd name="T46" fmla="*/ 374 w 575"/>
              <a:gd name="T47" fmla="*/ 109 h 1037"/>
              <a:gd name="T48" fmla="*/ 349 w 575"/>
              <a:gd name="T49" fmla="*/ 50 h 1037"/>
              <a:gd name="T50" fmla="*/ 329 w 575"/>
              <a:gd name="T51" fmla="*/ 30 h 1037"/>
              <a:gd name="T52" fmla="*/ 284 w 575"/>
              <a:gd name="T53" fmla="*/ 383 h 1037"/>
              <a:gd name="T54" fmla="*/ 309 w 575"/>
              <a:gd name="T55" fmla="*/ 366 h 1037"/>
              <a:gd name="T56" fmla="*/ 334 w 575"/>
              <a:gd name="T57" fmla="*/ 401 h 1037"/>
              <a:gd name="T58" fmla="*/ 362 w 575"/>
              <a:gd name="T59" fmla="*/ 384 h 1037"/>
              <a:gd name="T60" fmla="*/ 373 w 575"/>
              <a:gd name="T61" fmla="*/ 383 h 1037"/>
              <a:gd name="T62" fmla="*/ 379 w 575"/>
              <a:gd name="T63" fmla="*/ 403 h 1037"/>
              <a:gd name="T64" fmla="*/ 340 w 575"/>
              <a:gd name="T65" fmla="*/ 496 h 1037"/>
              <a:gd name="T66" fmla="*/ 326 w 575"/>
              <a:gd name="T67" fmla="*/ 553 h 1037"/>
              <a:gd name="T68" fmla="*/ 295 w 575"/>
              <a:gd name="T69" fmla="*/ 562 h 1037"/>
              <a:gd name="T70" fmla="*/ 255 w 575"/>
              <a:gd name="T71" fmla="*/ 570 h 1037"/>
              <a:gd name="T72" fmla="*/ 218 w 575"/>
              <a:gd name="T73" fmla="*/ 698 h 1037"/>
              <a:gd name="T74" fmla="*/ 170 w 575"/>
              <a:gd name="T75" fmla="*/ 735 h 1037"/>
              <a:gd name="T76" fmla="*/ 111 w 575"/>
              <a:gd name="T77" fmla="*/ 737 h 1037"/>
              <a:gd name="T78" fmla="*/ 78 w 575"/>
              <a:gd name="T79" fmla="*/ 709 h 1037"/>
              <a:gd name="T80" fmla="*/ 44 w 575"/>
              <a:gd name="T81" fmla="*/ 692 h 1037"/>
              <a:gd name="T82" fmla="*/ 27 w 575"/>
              <a:gd name="T83" fmla="*/ 696 h 1037"/>
              <a:gd name="T84" fmla="*/ 40 w 575"/>
              <a:gd name="T85" fmla="*/ 675 h 1037"/>
              <a:gd name="T86" fmla="*/ 46 w 575"/>
              <a:gd name="T87" fmla="*/ 657 h 1037"/>
              <a:gd name="T88" fmla="*/ 51 w 575"/>
              <a:gd name="T89" fmla="*/ 646 h 1037"/>
              <a:gd name="T90" fmla="*/ 69 w 575"/>
              <a:gd name="T91" fmla="*/ 633 h 1037"/>
              <a:gd name="T92" fmla="*/ 102 w 575"/>
              <a:gd name="T93" fmla="*/ 573 h 1037"/>
              <a:gd name="T94" fmla="*/ 241 w 575"/>
              <a:gd name="T95" fmla="*/ 476 h 1037"/>
              <a:gd name="T96" fmla="*/ 284 w 575"/>
              <a:gd name="T97" fmla="*/ 383 h 1037"/>
              <a:gd name="T98" fmla="*/ 93 w 575"/>
              <a:gd name="T99" fmla="*/ 760 h 1037"/>
              <a:gd name="T100" fmla="*/ 83 w 575"/>
              <a:gd name="T101" fmla="*/ 745 h 10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5"/>
              <a:gd name="T154" fmla="*/ 0 h 1037"/>
              <a:gd name="T155" fmla="*/ 575 w 575"/>
              <a:gd name="T156" fmla="*/ 1037 h 10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5" h="1037">
                <a:moveTo>
                  <a:pt x="12" y="1014"/>
                </a:moveTo>
                <a:lnTo>
                  <a:pt x="15" y="1034"/>
                </a:lnTo>
                <a:lnTo>
                  <a:pt x="0" y="1037"/>
                </a:lnTo>
                <a:lnTo>
                  <a:pt x="1" y="1026"/>
                </a:lnTo>
                <a:lnTo>
                  <a:pt x="12" y="1014"/>
                </a:lnTo>
                <a:close/>
                <a:moveTo>
                  <a:pt x="318" y="0"/>
                </a:moveTo>
                <a:lnTo>
                  <a:pt x="323" y="0"/>
                </a:lnTo>
                <a:lnTo>
                  <a:pt x="332" y="30"/>
                </a:lnTo>
                <a:lnTo>
                  <a:pt x="340" y="24"/>
                </a:lnTo>
                <a:lnTo>
                  <a:pt x="340" y="30"/>
                </a:lnTo>
                <a:lnTo>
                  <a:pt x="366" y="34"/>
                </a:lnTo>
                <a:lnTo>
                  <a:pt x="374" y="41"/>
                </a:lnTo>
                <a:lnTo>
                  <a:pt x="368" y="42"/>
                </a:lnTo>
                <a:lnTo>
                  <a:pt x="383" y="50"/>
                </a:lnTo>
                <a:lnTo>
                  <a:pt x="396" y="80"/>
                </a:lnTo>
                <a:lnTo>
                  <a:pt x="383" y="75"/>
                </a:lnTo>
                <a:lnTo>
                  <a:pt x="385" y="81"/>
                </a:lnTo>
                <a:lnTo>
                  <a:pt x="410" y="114"/>
                </a:lnTo>
                <a:lnTo>
                  <a:pt x="403" y="139"/>
                </a:lnTo>
                <a:lnTo>
                  <a:pt x="427" y="143"/>
                </a:lnTo>
                <a:lnTo>
                  <a:pt x="430" y="156"/>
                </a:lnTo>
                <a:lnTo>
                  <a:pt x="436" y="158"/>
                </a:lnTo>
                <a:lnTo>
                  <a:pt x="437" y="130"/>
                </a:lnTo>
                <a:lnTo>
                  <a:pt x="431" y="118"/>
                </a:lnTo>
                <a:lnTo>
                  <a:pt x="436" y="118"/>
                </a:lnTo>
                <a:lnTo>
                  <a:pt x="450" y="127"/>
                </a:lnTo>
                <a:lnTo>
                  <a:pt x="461" y="180"/>
                </a:lnTo>
                <a:lnTo>
                  <a:pt x="513" y="202"/>
                </a:lnTo>
                <a:lnTo>
                  <a:pt x="521" y="203"/>
                </a:lnTo>
                <a:lnTo>
                  <a:pt x="557" y="175"/>
                </a:lnTo>
                <a:lnTo>
                  <a:pt x="575" y="183"/>
                </a:lnTo>
                <a:lnTo>
                  <a:pt x="567" y="236"/>
                </a:lnTo>
                <a:lnTo>
                  <a:pt x="554" y="244"/>
                </a:lnTo>
                <a:lnTo>
                  <a:pt x="554" y="270"/>
                </a:lnTo>
                <a:lnTo>
                  <a:pt x="549" y="276"/>
                </a:lnTo>
                <a:lnTo>
                  <a:pt x="547" y="266"/>
                </a:lnTo>
                <a:lnTo>
                  <a:pt x="537" y="265"/>
                </a:lnTo>
                <a:lnTo>
                  <a:pt x="515" y="271"/>
                </a:lnTo>
                <a:lnTo>
                  <a:pt x="501" y="290"/>
                </a:lnTo>
                <a:lnTo>
                  <a:pt x="510" y="304"/>
                </a:lnTo>
                <a:lnTo>
                  <a:pt x="510" y="310"/>
                </a:lnTo>
                <a:lnTo>
                  <a:pt x="493" y="346"/>
                </a:lnTo>
                <a:lnTo>
                  <a:pt x="456" y="403"/>
                </a:lnTo>
                <a:lnTo>
                  <a:pt x="440" y="413"/>
                </a:lnTo>
                <a:lnTo>
                  <a:pt x="433" y="415"/>
                </a:lnTo>
                <a:lnTo>
                  <a:pt x="423" y="405"/>
                </a:lnTo>
                <a:lnTo>
                  <a:pt x="406" y="405"/>
                </a:lnTo>
                <a:lnTo>
                  <a:pt x="403" y="398"/>
                </a:lnTo>
                <a:lnTo>
                  <a:pt x="403" y="390"/>
                </a:lnTo>
                <a:lnTo>
                  <a:pt x="423" y="361"/>
                </a:lnTo>
                <a:lnTo>
                  <a:pt x="428" y="342"/>
                </a:lnTo>
                <a:lnTo>
                  <a:pt x="425" y="329"/>
                </a:lnTo>
                <a:lnTo>
                  <a:pt x="413" y="315"/>
                </a:lnTo>
                <a:lnTo>
                  <a:pt x="393" y="308"/>
                </a:lnTo>
                <a:lnTo>
                  <a:pt x="360" y="283"/>
                </a:lnTo>
                <a:lnTo>
                  <a:pt x="360" y="273"/>
                </a:lnTo>
                <a:lnTo>
                  <a:pt x="369" y="265"/>
                </a:lnTo>
                <a:lnTo>
                  <a:pt x="396" y="249"/>
                </a:lnTo>
                <a:lnTo>
                  <a:pt x="403" y="211"/>
                </a:lnTo>
                <a:lnTo>
                  <a:pt x="410" y="208"/>
                </a:lnTo>
                <a:lnTo>
                  <a:pt x="410" y="164"/>
                </a:lnTo>
                <a:lnTo>
                  <a:pt x="397" y="154"/>
                </a:lnTo>
                <a:lnTo>
                  <a:pt x="405" y="143"/>
                </a:lnTo>
                <a:lnTo>
                  <a:pt x="393" y="144"/>
                </a:lnTo>
                <a:lnTo>
                  <a:pt x="385" y="127"/>
                </a:lnTo>
                <a:lnTo>
                  <a:pt x="379" y="115"/>
                </a:lnTo>
                <a:lnTo>
                  <a:pt x="385" y="124"/>
                </a:lnTo>
                <a:lnTo>
                  <a:pt x="390" y="112"/>
                </a:lnTo>
                <a:lnTo>
                  <a:pt x="383" y="109"/>
                </a:lnTo>
                <a:lnTo>
                  <a:pt x="385" y="97"/>
                </a:lnTo>
                <a:lnTo>
                  <a:pt x="373" y="97"/>
                </a:lnTo>
                <a:lnTo>
                  <a:pt x="374" y="109"/>
                </a:lnTo>
                <a:lnTo>
                  <a:pt x="348" y="72"/>
                </a:lnTo>
                <a:lnTo>
                  <a:pt x="342" y="61"/>
                </a:lnTo>
                <a:lnTo>
                  <a:pt x="349" y="50"/>
                </a:lnTo>
                <a:lnTo>
                  <a:pt x="339" y="58"/>
                </a:lnTo>
                <a:lnTo>
                  <a:pt x="334" y="50"/>
                </a:lnTo>
                <a:lnTo>
                  <a:pt x="329" y="30"/>
                </a:lnTo>
                <a:lnTo>
                  <a:pt x="312" y="2"/>
                </a:lnTo>
                <a:lnTo>
                  <a:pt x="318" y="0"/>
                </a:lnTo>
                <a:close/>
                <a:moveTo>
                  <a:pt x="284" y="383"/>
                </a:moveTo>
                <a:lnTo>
                  <a:pt x="286" y="373"/>
                </a:lnTo>
                <a:lnTo>
                  <a:pt x="308" y="355"/>
                </a:lnTo>
                <a:lnTo>
                  <a:pt x="309" y="366"/>
                </a:lnTo>
                <a:lnTo>
                  <a:pt x="323" y="373"/>
                </a:lnTo>
                <a:lnTo>
                  <a:pt x="326" y="392"/>
                </a:lnTo>
                <a:lnTo>
                  <a:pt x="334" y="401"/>
                </a:lnTo>
                <a:lnTo>
                  <a:pt x="362" y="380"/>
                </a:lnTo>
                <a:lnTo>
                  <a:pt x="368" y="380"/>
                </a:lnTo>
                <a:lnTo>
                  <a:pt x="362" y="384"/>
                </a:lnTo>
                <a:lnTo>
                  <a:pt x="362" y="400"/>
                </a:lnTo>
                <a:lnTo>
                  <a:pt x="371" y="395"/>
                </a:lnTo>
                <a:lnTo>
                  <a:pt x="373" y="383"/>
                </a:lnTo>
                <a:lnTo>
                  <a:pt x="382" y="388"/>
                </a:lnTo>
                <a:lnTo>
                  <a:pt x="374" y="398"/>
                </a:lnTo>
                <a:lnTo>
                  <a:pt x="379" y="403"/>
                </a:lnTo>
                <a:lnTo>
                  <a:pt x="376" y="412"/>
                </a:lnTo>
                <a:lnTo>
                  <a:pt x="379" y="434"/>
                </a:lnTo>
                <a:lnTo>
                  <a:pt x="340" y="496"/>
                </a:lnTo>
                <a:lnTo>
                  <a:pt x="317" y="514"/>
                </a:lnTo>
                <a:lnTo>
                  <a:pt x="314" y="545"/>
                </a:lnTo>
                <a:lnTo>
                  <a:pt x="326" y="553"/>
                </a:lnTo>
                <a:lnTo>
                  <a:pt x="329" y="562"/>
                </a:lnTo>
                <a:lnTo>
                  <a:pt x="300" y="553"/>
                </a:lnTo>
                <a:lnTo>
                  <a:pt x="295" y="562"/>
                </a:lnTo>
                <a:lnTo>
                  <a:pt x="288" y="559"/>
                </a:lnTo>
                <a:lnTo>
                  <a:pt x="266" y="576"/>
                </a:lnTo>
                <a:lnTo>
                  <a:pt x="255" y="570"/>
                </a:lnTo>
                <a:lnTo>
                  <a:pt x="241" y="637"/>
                </a:lnTo>
                <a:lnTo>
                  <a:pt x="221" y="683"/>
                </a:lnTo>
                <a:lnTo>
                  <a:pt x="218" y="698"/>
                </a:lnTo>
                <a:lnTo>
                  <a:pt x="205" y="703"/>
                </a:lnTo>
                <a:lnTo>
                  <a:pt x="182" y="721"/>
                </a:lnTo>
                <a:lnTo>
                  <a:pt x="170" y="735"/>
                </a:lnTo>
                <a:lnTo>
                  <a:pt x="140" y="743"/>
                </a:lnTo>
                <a:lnTo>
                  <a:pt x="134" y="734"/>
                </a:lnTo>
                <a:lnTo>
                  <a:pt x="111" y="737"/>
                </a:lnTo>
                <a:lnTo>
                  <a:pt x="110" y="726"/>
                </a:lnTo>
                <a:lnTo>
                  <a:pt x="86" y="723"/>
                </a:lnTo>
                <a:lnTo>
                  <a:pt x="78" y="709"/>
                </a:lnTo>
                <a:lnTo>
                  <a:pt x="57" y="715"/>
                </a:lnTo>
                <a:lnTo>
                  <a:pt x="35" y="709"/>
                </a:lnTo>
                <a:lnTo>
                  <a:pt x="44" y="692"/>
                </a:lnTo>
                <a:lnTo>
                  <a:pt x="32" y="703"/>
                </a:lnTo>
                <a:lnTo>
                  <a:pt x="35" y="691"/>
                </a:lnTo>
                <a:lnTo>
                  <a:pt x="27" y="696"/>
                </a:lnTo>
                <a:lnTo>
                  <a:pt x="26" y="691"/>
                </a:lnTo>
                <a:lnTo>
                  <a:pt x="44" y="680"/>
                </a:lnTo>
                <a:lnTo>
                  <a:pt x="40" y="675"/>
                </a:lnTo>
                <a:lnTo>
                  <a:pt x="48" y="667"/>
                </a:lnTo>
                <a:lnTo>
                  <a:pt x="37" y="661"/>
                </a:lnTo>
                <a:lnTo>
                  <a:pt x="46" y="657"/>
                </a:lnTo>
                <a:lnTo>
                  <a:pt x="43" y="652"/>
                </a:lnTo>
                <a:lnTo>
                  <a:pt x="57" y="652"/>
                </a:lnTo>
                <a:lnTo>
                  <a:pt x="51" y="646"/>
                </a:lnTo>
                <a:lnTo>
                  <a:pt x="54" y="630"/>
                </a:lnTo>
                <a:lnTo>
                  <a:pt x="63" y="624"/>
                </a:lnTo>
                <a:lnTo>
                  <a:pt x="69" y="633"/>
                </a:lnTo>
                <a:lnTo>
                  <a:pt x="71" y="620"/>
                </a:lnTo>
                <a:lnTo>
                  <a:pt x="88" y="603"/>
                </a:lnTo>
                <a:lnTo>
                  <a:pt x="102" y="573"/>
                </a:lnTo>
                <a:lnTo>
                  <a:pt x="144" y="559"/>
                </a:lnTo>
                <a:lnTo>
                  <a:pt x="229" y="493"/>
                </a:lnTo>
                <a:lnTo>
                  <a:pt x="241" y="476"/>
                </a:lnTo>
                <a:lnTo>
                  <a:pt x="252" y="432"/>
                </a:lnTo>
                <a:lnTo>
                  <a:pt x="276" y="415"/>
                </a:lnTo>
                <a:lnTo>
                  <a:pt x="284" y="383"/>
                </a:lnTo>
                <a:close/>
                <a:moveTo>
                  <a:pt x="91" y="746"/>
                </a:moveTo>
                <a:lnTo>
                  <a:pt x="99" y="755"/>
                </a:lnTo>
                <a:lnTo>
                  <a:pt x="93" y="760"/>
                </a:lnTo>
                <a:lnTo>
                  <a:pt x="102" y="769"/>
                </a:lnTo>
                <a:lnTo>
                  <a:pt x="73" y="782"/>
                </a:lnTo>
                <a:lnTo>
                  <a:pt x="83" y="745"/>
                </a:lnTo>
                <a:lnTo>
                  <a:pt x="91" y="74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19" name="Freeform 76"/>
          <p:cNvSpPr>
            <a:spLocks noChangeAspect="1" noEditPoints="1"/>
          </p:cNvSpPr>
          <p:nvPr/>
        </p:nvSpPr>
        <p:spPr bwMode="gray">
          <a:xfrm>
            <a:off x="6727900" y="4033221"/>
            <a:ext cx="1159142" cy="406400"/>
          </a:xfrm>
          <a:custGeom>
            <a:avLst/>
            <a:gdLst>
              <a:gd name="T0" fmla="*/ 391 w 2198"/>
              <a:gd name="T1" fmla="*/ 257 h 836"/>
              <a:gd name="T2" fmla="*/ 367 w 2198"/>
              <a:gd name="T3" fmla="*/ 249 h 836"/>
              <a:gd name="T4" fmla="*/ 1516 w 2198"/>
              <a:gd name="T5" fmla="*/ 508 h 836"/>
              <a:gd name="T6" fmla="*/ 1456 w 2198"/>
              <a:gd name="T7" fmla="*/ 417 h 836"/>
              <a:gd name="T8" fmla="*/ 1360 w 2198"/>
              <a:gd name="T9" fmla="*/ 386 h 836"/>
              <a:gd name="T10" fmla="*/ 1573 w 2198"/>
              <a:gd name="T11" fmla="*/ 398 h 836"/>
              <a:gd name="T12" fmla="*/ 1580 w 2198"/>
              <a:gd name="T13" fmla="*/ 232 h 836"/>
              <a:gd name="T14" fmla="*/ 1612 w 2198"/>
              <a:gd name="T15" fmla="*/ 308 h 836"/>
              <a:gd name="T16" fmla="*/ 1609 w 2198"/>
              <a:gd name="T17" fmla="*/ 212 h 836"/>
              <a:gd name="T18" fmla="*/ 1668 w 2198"/>
              <a:gd name="T19" fmla="*/ 698 h 836"/>
              <a:gd name="T20" fmla="*/ 1881 w 2198"/>
              <a:gd name="T21" fmla="*/ 635 h 836"/>
              <a:gd name="T22" fmla="*/ 1878 w 2198"/>
              <a:gd name="T23" fmla="*/ 618 h 836"/>
              <a:gd name="T24" fmla="*/ 1669 w 2198"/>
              <a:gd name="T25" fmla="*/ 472 h 836"/>
              <a:gd name="T26" fmla="*/ 1665 w 2198"/>
              <a:gd name="T27" fmla="*/ 418 h 836"/>
              <a:gd name="T28" fmla="*/ 1934 w 2198"/>
              <a:gd name="T29" fmla="*/ 409 h 836"/>
              <a:gd name="T30" fmla="*/ 2191 w 2198"/>
              <a:gd name="T31" fmla="*/ 625 h 836"/>
              <a:gd name="T32" fmla="*/ 2037 w 2198"/>
              <a:gd name="T33" fmla="*/ 720 h 836"/>
              <a:gd name="T34" fmla="*/ 2064 w 2198"/>
              <a:gd name="T35" fmla="*/ 599 h 836"/>
              <a:gd name="T36" fmla="*/ 1836 w 2198"/>
              <a:gd name="T37" fmla="*/ 515 h 836"/>
              <a:gd name="T38" fmla="*/ 1850 w 2198"/>
              <a:gd name="T39" fmla="*/ 447 h 836"/>
              <a:gd name="T40" fmla="*/ 1785 w 2198"/>
              <a:gd name="T41" fmla="*/ 350 h 836"/>
              <a:gd name="T42" fmla="*/ 1934 w 2198"/>
              <a:gd name="T43" fmla="*/ 488 h 836"/>
              <a:gd name="T44" fmla="*/ 1353 w 2198"/>
              <a:gd name="T45" fmla="*/ 518 h 836"/>
              <a:gd name="T46" fmla="*/ 1343 w 2198"/>
              <a:gd name="T47" fmla="*/ 562 h 836"/>
              <a:gd name="T48" fmla="*/ 1280 w 2198"/>
              <a:gd name="T49" fmla="*/ 274 h 836"/>
              <a:gd name="T50" fmla="*/ 1369 w 2198"/>
              <a:gd name="T51" fmla="*/ 320 h 836"/>
              <a:gd name="T52" fmla="*/ 1282 w 2198"/>
              <a:gd name="T53" fmla="*/ 378 h 836"/>
              <a:gd name="T54" fmla="*/ 1346 w 2198"/>
              <a:gd name="T55" fmla="*/ 378 h 836"/>
              <a:gd name="T56" fmla="*/ 1344 w 2198"/>
              <a:gd name="T57" fmla="*/ 534 h 836"/>
              <a:gd name="T58" fmla="*/ 1231 w 2198"/>
              <a:gd name="T59" fmla="*/ 467 h 836"/>
              <a:gd name="T60" fmla="*/ 1165 w 2198"/>
              <a:gd name="T61" fmla="*/ 483 h 836"/>
              <a:gd name="T62" fmla="*/ 1265 w 2198"/>
              <a:gd name="T63" fmla="*/ 273 h 836"/>
              <a:gd name="T64" fmla="*/ 1123 w 2198"/>
              <a:gd name="T65" fmla="*/ 229 h 836"/>
              <a:gd name="T66" fmla="*/ 1044 w 2198"/>
              <a:gd name="T67" fmla="*/ 415 h 836"/>
              <a:gd name="T68" fmla="*/ 927 w 2198"/>
              <a:gd name="T69" fmla="*/ 491 h 836"/>
              <a:gd name="T70" fmla="*/ 786 w 2198"/>
              <a:gd name="T71" fmla="*/ 472 h 836"/>
              <a:gd name="T72" fmla="*/ 716 w 2198"/>
              <a:gd name="T73" fmla="*/ 260 h 836"/>
              <a:gd name="T74" fmla="*/ 910 w 2198"/>
              <a:gd name="T75" fmla="*/ 277 h 836"/>
              <a:gd name="T76" fmla="*/ 670 w 2198"/>
              <a:gd name="T77" fmla="*/ 477 h 836"/>
              <a:gd name="T78" fmla="*/ 605 w 2198"/>
              <a:gd name="T79" fmla="*/ 472 h 836"/>
              <a:gd name="T80" fmla="*/ 1010 w 2198"/>
              <a:gd name="T81" fmla="*/ 650 h 836"/>
              <a:gd name="T82" fmla="*/ 986 w 2198"/>
              <a:gd name="T83" fmla="*/ 704 h 836"/>
              <a:gd name="T84" fmla="*/ 1114 w 2198"/>
              <a:gd name="T85" fmla="*/ 708 h 836"/>
              <a:gd name="T86" fmla="*/ 1078 w 2198"/>
              <a:gd name="T87" fmla="*/ 750 h 836"/>
              <a:gd name="T88" fmla="*/ 1214 w 2198"/>
              <a:gd name="T89" fmla="*/ 760 h 836"/>
              <a:gd name="T90" fmla="*/ 1241 w 2198"/>
              <a:gd name="T91" fmla="*/ 738 h 836"/>
              <a:gd name="T92" fmla="*/ 1399 w 2198"/>
              <a:gd name="T93" fmla="*/ 723 h 836"/>
              <a:gd name="T94" fmla="*/ 1348 w 2198"/>
              <a:gd name="T95" fmla="*/ 834 h 836"/>
              <a:gd name="T96" fmla="*/ 1383 w 2198"/>
              <a:gd name="T97" fmla="*/ 799 h 836"/>
              <a:gd name="T98" fmla="*/ 1482 w 2198"/>
              <a:gd name="T99" fmla="*/ 698 h 836"/>
              <a:gd name="T100" fmla="*/ 198 w 2198"/>
              <a:gd name="T101" fmla="*/ 107 h 836"/>
              <a:gd name="T102" fmla="*/ 388 w 2198"/>
              <a:gd name="T103" fmla="*/ 266 h 836"/>
              <a:gd name="T104" fmla="*/ 457 w 2198"/>
              <a:gd name="T105" fmla="*/ 342 h 836"/>
              <a:gd name="T106" fmla="*/ 572 w 2198"/>
              <a:gd name="T107" fmla="*/ 469 h 836"/>
              <a:gd name="T108" fmla="*/ 470 w 2198"/>
              <a:gd name="T109" fmla="*/ 560 h 836"/>
              <a:gd name="T110" fmla="*/ 193 w 2198"/>
              <a:gd name="T111" fmla="*/ 227 h 836"/>
              <a:gd name="T112" fmla="*/ 792 w 2198"/>
              <a:gd name="T113" fmla="*/ 709 h 836"/>
              <a:gd name="T114" fmla="*/ 571 w 2198"/>
              <a:gd name="T115" fmla="*/ 608 h 836"/>
              <a:gd name="T116" fmla="*/ 800 w 2198"/>
              <a:gd name="T117" fmla="*/ 627 h 836"/>
              <a:gd name="T118" fmla="*/ 953 w 2198"/>
              <a:gd name="T119" fmla="*/ 729 h 836"/>
              <a:gd name="T120" fmla="*/ 200 w 2198"/>
              <a:gd name="T121" fmla="*/ 305 h 836"/>
              <a:gd name="T122" fmla="*/ 464 w 2198"/>
              <a:gd name="T123" fmla="*/ 266 h 8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98"/>
              <a:gd name="T187" fmla="*/ 0 h 836"/>
              <a:gd name="T188" fmla="*/ 2198 w 2198"/>
              <a:gd name="T189" fmla="*/ 836 h 8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98" h="836">
                <a:moveTo>
                  <a:pt x="882" y="652"/>
                </a:moveTo>
                <a:lnTo>
                  <a:pt x="935" y="649"/>
                </a:lnTo>
                <a:lnTo>
                  <a:pt x="939" y="657"/>
                </a:lnTo>
                <a:lnTo>
                  <a:pt x="914" y="666"/>
                </a:lnTo>
                <a:lnTo>
                  <a:pt x="889" y="662"/>
                </a:lnTo>
                <a:lnTo>
                  <a:pt x="882" y="652"/>
                </a:lnTo>
                <a:close/>
                <a:moveTo>
                  <a:pt x="506" y="279"/>
                </a:moveTo>
                <a:lnTo>
                  <a:pt x="511" y="288"/>
                </a:lnTo>
                <a:lnTo>
                  <a:pt x="504" y="293"/>
                </a:lnTo>
                <a:lnTo>
                  <a:pt x="495" y="279"/>
                </a:lnTo>
                <a:lnTo>
                  <a:pt x="506" y="279"/>
                </a:lnTo>
                <a:close/>
                <a:moveTo>
                  <a:pt x="391" y="257"/>
                </a:moveTo>
                <a:lnTo>
                  <a:pt x="408" y="259"/>
                </a:lnTo>
                <a:lnTo>
                  <a:pt x="412" y="271"/>
                </a:lnTo>
                <a:lnTo>
                  <a:pt x="391" y="257"/>
                </a:lnTo>
                <a:close/>
                <a:moveTo>
                  <a:pt x="496" y="356"/>
                </a:moveTo>
                <a:lnTo>
                  <a:pt x="501" y="349"/>
                </a:lnTo>
                <a:lnTo>
                  <a:pt x="504" y="350"/>
                </a:lnTo>
                <a:lnTo>
                  <a:pt x="508" y="356"/>
                </a:lnTo>
                <a:lnTo>
                  <a:pt x="506" y="361"/>
                </a:lnTo>
                <a:lnTo>
                  <a:pt x="498" y="359"/>
                </a:lnTo>
                <a:lnTo>
                  <a:pt x="496" y="356"/>
                </a:lnTo>
                <a:close/>
                <a:moveTo>
                  <a:pt x="374" y="252"/>
                </a:moveTo>
                <a:lnTo>
                  <a:pt x="367" y="249"/>
                </a:lnTo>
                <a:lnTo>
                  <a:pt x="362" y="239"/>
                </a:lnTo>
                <a:lnTo>
                  <a:pt x="374" y="235"/>
                </a:lnTo>
                <a:lnTo>
                  <a:pt x="379" y="240"/>
                </a:lnTo>
                <a:lnTo>
                  <a:pt x="374" y="252"/>
                </a:lnTo>
                <a:close/>
                <a:moveTo>
                  <a:pt x="1493" y="474"/>
                </a:moveTo>
                <a:lnTo>
                  <a:pt x="1497" y="480"/>
                </a:lnTo>
                <a:lnTo>
                  <a:pt x="1524" y="472"/>
                </a:lnTo>
                <a:lnTo>
                  <a:pt x="1544" y="486"/>
                </a:lnTo>
                <a:lnTo>
                  <a:pt x="1547" y="497"/>
                </a:lnTo>
                <a:lnTo>
                  <a:pt x="1544" y="503"/>
                </a:lnTo>
                <a:lnTo>
                  <a:pt x="1527" y="509"/>
                </a:lnTo>
                <a:lnTo>
                  <a:pt x="1516" y="508"/>
                </a:lnTo>
                <a:lnTo>
                  <a:pt x="1501" y="497"/>
                </a:lnTo>
                <a:lnTo>
                  <a:pt x="1493" y="474"/>
                </a:lnTo>
                <a:close/>
                <a:moveTo>
                  <a:pt x="1487" y="426"/>
                </a:moveTo>
                <a:lnTo>
                  <a:pt x="1488" y="423"/>
                </a:lnTo>
                <a:lnTo>
                  <a:pt x="1492" y="446"/>
                </a:lnTo>
                <a:lnTo>
                  <a:pt x="1487" y="426"/>
                </a:lnTo>
                <a:close/>
                <a:moveTo>
                  <a:pt x="1463" y="417"/>
                </a:moveTo>
                <a:lnTo>
                  <a:pt x="1504" y="415"/>
                </a:lnTo>
                <a:lnTo>
                  <a:pt x="1470" y="423"/>
                </a:lnTo>
                <a:lnTo>
                  <a:pt x="1463" y="417"/>
                </a:lnTo>
                <a:close/>
                <a:moveTo>
                  <a:pt x="1417" y="410"/>
                </a:moveTo>
                <a:lnTo>
                  <a:pt x="1456" y="417"/>
                </a:lnTo>
                <a:lnTo>
                  <a:pt x="1426" y="427"/>
                </a:lnTo>
                <a:lnTo>
                  <a:pt x="1420" y="426"/>
                </a:lnTo>
                <a:lnTo>
                  <a:pt x="1417" y="410"/>
                </a:lnTo>
                <a:close/>
                <a:moveTo>
                  <a:pt x="1361" y="396"/>
                </a:moveTo>
                <a:lnTo>
                  <a:pt x="1369" y="392"/>
                </a:lnTo>
                <a:lnTo>
                  <a:pt x="1377" y="393"/>
                </a:lnTo>
                <a:lnTo>
                  <a:pt x="1374" y="404"/>
                </a:lnTo>
                <a:lnTo>
                  <a:pt x="1366" y="401"/>
                </a:lnTo>
                <a:lnTo>
                  <a:pt x="1365" y="407"/>
                </a:lnTo>
                <a:lnTo>
                  <a:pt x="1361" y="396"/>
                </a:lnTo>
                <a:close/>
                <a:moveTo>
                  <a:pt x="1355" y="386"/>
                </a:moveTo>
                <a:lnTo>
                  <a:pt x="1360" y="386"/>
                </a:lnTo>
                <a:lnTo>
                  <a:pt x="1360" y="393"/>
                </a:lnTo>
                <a:lnTo>
                  <a:pt x="1353" y="404"/>
                </a:lnTo>
                <a:lnTo>
                  <a:pt x="1346" y="404"/>
                </a:lnTo>
                <a:lnTo>
                  <a:pt x="1346" y="393"/>
                </a:lnTo>
                <a:lnTo>
                  <a:pt x="1355" y="386"/>
                </a:lnTo>
                <a:close/>
                <a:moveTo>
                  <a:pt x="1584" y="508"/>
                </a:moveTo>
                <a:lnTo>
                  <a:pt x="1584" y="500"/>
                </a:lnTo>
                <a:lnTo>
                  <a:pt x="1597" y="494"/>
                </a:lnTo>
                <a:lnTo>
                  <a:pt x="1593" y="505"/>
                </a:lnTo>
                <a:lnTo>
                  <a:pt x="1584" y="508"/>
                </a:lnTo>
                <a:close/>
                <a:moveTo>
                  <a:pt x="1555" y="400"/>
                </a:moveTo>
                <a:lnTo>
                  <a:pt x="1573" y="398"/>
                </a:lnTo>
                <a:lnTo>
                  <a:pt x="1590" y="407"/>
                </a:lnTo>
                <a:lnTo>
                  <a:pt x="1589" y="412"/>
                </a:lnTo>
                <a:lnTo>
                  <a:pt x="1561" y="413"/>
                </a:lnTo>
                <a:lnTo>
                  <a:pt x="1556" y="410"/>
                </a:lnTo>
                <a:lnTo>
                  <a:pt x="1555" y="400"/>
                </a:lnTo>
                <a:close/>
                <a:moveTo>
                  <a:pt x="1553" y="350"/>
                </a:moveTo>
                <a:lnTo>
                  <a:pt x="1559" y="350"/>
                </a:lnTo>
                <a:lnTo>
                  <a:pt x="1575" y="369"/>
                </a:lnTo>
                <a:lnTo>
                  <a:pt x="1573" y="373"/>
                </a:lnTo>
                <a:lnTo>
                  <a:pt x="1559" y="371"/>
                </a:lnTo>
                <a:lnTo>
                  <a:pt x="1553" y="350"/>
                </a:lnTo>
                <a:close/>
                <a:moveTo>
                  <a:pt x="1580" y="232"/>
                </a:moveTo>
                <a:lnTo>
                  <a:pt x="1583" y="237"/>
                </a:lnTo>
                <a:lnTo>
                  <a:pt x="1576" y="249"/>
                </a:lnTo>
                <a:lnTo>
                  <a:pt x="1583" y="260"/>
                </a:lnTo>
                <a:lnTo>
                  <a:pt x="1583" y="276"/>
                </a:lnTo>
                <a:lnTo>
                  <a:pt x="1566" y="293"/>
                </a:lnTo>
                <a:lnTo>
                  <a:pt x="1573" y="294"/>
                </a:lnTo>
                <a:lnTo>
                  <a:pt x="1601" y="265"/>
                </a:lnTo>
                <a:lnTo>
                  <a:pt x="1610" y="265"/>
                </a:lnTo>
                <a:lnTo>
                  <a:pt x="1615" y="273"/>
                </a:lnTo>
                <a:lnTo>
                  <a:pt x="1615" y="283"/>
                </a:lnTo>
                <a:lnTo>
                  <a:pt x="1597" y="300"/>
                </a:lnTo>
                <a:lnTo>
                  <a:pt x="1612" y="308"/>
                </a:lnTo>
                <a:lnTo>
                  <a:pt x="1620" y="322"/>
                </a:lnTo>
                <a:lnTo>
                  <a:pt x="1584" y="311"/>
                </a:lnTo>
                <a:lnTo>
                  <a:pt x="1580" y="317"/>
                </a:lnTo>
                <a:lnTo>
                  <a:pt x="1580" y="345"/>
                </a:lnTo>
                <a:lnTo>
                  <a:pt x="1600" y="373"/>
                </a:lnTo>
                <a:lnTo>
                  <a:pt x="1595" y="375"/>
                </a:lnTo>
                <a:lnTo>
                  <a:pt x="1572" y="345"/>
                </a:lnTo>
                <a:lnTo>
                  <a:pt x="1564" y="299"/>
                </a:lnTo>
                <a:lnTo>
                  <a:pt x="1553" y="282"/>
                </a:lnTo>
                <a:lnTo>
                  <a:pt x="1561" y="252"/>
                </a:lnTo>
                <a:lnTo>
                  <a:pt x="1580" y="232"/>
                </a:lnTo>
                <a:close/>
                <a:moveTo>
                  <a:pt x="1609" y="212"/>
                </a:moveTo>
                <a:lnTo>
                  <a:pt x="1612" y="229"/>
                </a:lnTo>
                <a:lnTo>
                  <a:pt x="1607" y="239"/>
                </a:lnTo>
                <a:lnTo>
                  <a:pt x="1598" y="239"/>
                </a:lnTo>
                <a:lnTo>
                  <a:pt x="1595" y="222"/>
                </a:lnTo>
                <a:lnTo>
                  <a:pt x="1609" y="212"/>
                </a:lnTo>
                <a:close/>
                <a:moveTo>
                  <a:pt x="1610" y="664"/>
                </a:moveTo>
                <a:lnTo>
                  <a:pt x="1614" y="662"/>
                </a:lnTo>
                <a:lnTo>
                  <a:pt x="1614" y="666"/>
                </a:lnTo>
                <a:lnTo>
                  <a:pt x="1610" y="664"/>
                </a:lnTo>
                <a:close/>
                <a:moveTo>
                  <a:pt x="1658" y="696"/>
                </a:moveTo>
                <a:lnTo>
                  <a:pt x="1668" y="695"/>
                </a:lnTo>
                <a:lnTo>
                  <a:pt x="1668" y="698"/>
                </a:lnTo>
                <a:lnTo>
                  <a:pt x="1665" y="703"/>
                </a:lnTo>
                <a:lnTo>
                  <a:pt x="1658" y="696"/>
                </a:lnTo>
                <a:close/>
                <a:moveTo>
                  <a:pt x="1729" y="691"/>
                </a:moveTo>
                <a:lnTo>
                  <a:pt x="1733" y="689"/>
                </a:lnTo>
                <a:lnTo>
                  <a:pt x="1731" y="679"/>
                </a:lnTo>
                <a:lnTo>
                  <a:pt x="1745" y="662"/>
                </a:lnTo>
                <a:lnTo>
                  <a:pt x="1754" y="664"/>
                </a:lnTo>
                <a:lnTo>
                  <a:pt x="1753" y="683"/>
                </a:lnTo>
                <a:lnTo>
                  <a:pt x="1739" y="703"/>
                </a:lnTo>
                <a:lnTo>
                  <a:pt x="1729" y="691"/>
                </a:lnTo>
                <a:close/>
                <a:moveTo>
                  <a:pt x="1867" y="619"/>
                </a:moveTo>
                <a:lnTo>
                  <a:pt x="1881" y="635"/>
                </a:lnTo>
                <a:lnTo>
                  <a:pt x="1878" y="650"/>
                </a:lnTo>
                <a:lnTo>
                  <a:pt x="1872" y="652"/>
                </a:lnTo>
                <a:lnTo>
                  <a:pt x="1864" y="638"/>
                </a:lnTo>
                <a:lnTo>
                  <a:pt x="1866" y="635"/>
                </a:lnTo>
                <a:lnTo>
                  <a:pt x="1869" y="641"/>
                </a:lnTo>
                <a:lnTo>
                  <a:pt x="1867" y="619"/>
                </a:lnTo>
                <a:close/>
                <a:moveTo>
                  <a:pt x="1873" y="599"/>
                </a:moveTo>
                <a:lnTo>
                  <a:pt x="1883" y="582"/>
                </a:lnTo>
                <a:lnTo>
                  <a:pt x="1890" y="585"/>
                </a:lnTo>
                <a:lnTo>
                  <a:pt x="1895" y="596"/>
                </a:lnTo>
                <a:lnTo>
                  <a:pt x="1892" y="627"/>
                </a:lnTo>
                <a:lnTo>
                  <a:pt x="1878" y="618"/>
                </a:lnTo>
                <a:lnTo>
                  <a:pt x="1880" y="601"/>
                </a:lnTo>
                <a:lnTo>
                  <a:pt x="1873" y="599"/>
                </a:lnTo>
                <a:close/>
                <a:moveTo>
                  <a:pt x="1818" y="581"/>
                </a:moveTo>
                <a:lnTo>
                  <a:pt x="1822" y="579"/>
                </a:lnTo>
                <a:lnTo>
                  <a:pt x="1813" y="594"/>
                </a:lnTo>
                <a:lnTo>
                  <a:pt x="1818" y="581"/>
                </a:lnTo>
                <a:close/>
                <a:moveTo>
                  <a:pt x="1581" y="494"/>
                </a:moveTo>
                <a:lnTo>
                  <a:pt x="1578" y="483"/>
                </a:lnTo>
                <a:lnTo>
                  <a:pt x="1593" y="464"/>
                </a:lnTo>
                <a:lnTo>
                  <a:pt x="1637" y="467"/>
                </a:lnTo>
                <a:lnTo>
                  <a:pt x="1654" y="463"/>
                </a:lnTo>
                <a:lnTo>
                  <a:pt x="1669" y="472"/>
                </a:lnTo>
                <a:lnTo>
                  <a:pt x="1699" y="474"/>
                </a:lnTo>
                <a:lnTo>
                  <a:pt x="1707" y="491"/>
                </a:lnTo>
                <a:lnTo>
                  <a:pt x="1714" y="492"/>
                </a:lnTo>
                <a:lnTo>
                  <a:pt x="1716" y="505"/>
                </a:lnTo>
                <a:lnTo>
                  <a:pt x="1711" y="513"/>
                </a:lnTo>
                <a:lnTo>
                  <a:pt x="1661" y="488"/>
                </a:lnTo>
                <a:lnTo>
                  <a:pt x="1640" y="491"/>
                </a:lnTo>
                <a:lnTo>
                  <a:pt x="1624" y="484"/>
                </a:lnTo>
                <a:lnTo>
                  <a:pt x="1607" y="492"/>
                </a:lnTo>
                <a:lnTo>
                  <a:pt x="1590" y="480"/>
                </a:lnTo>
                <a:lnTo>
                  <a:pt x="1581" y="494"/>
                </a:lnTo>
                <a:close/>
                <a:moveTo>
                  <a:pt x="1665" y="418"/>
                </a:moveTo>
                <a:lnTo>
                  <a:pt x="1688" y="412"/>
                </a:lnTo>
                <a:lnTo>
                  <a:pt x="1694" y="426"/>
                </a:lnTo>
                <a:lnTo>
                  <a:pt x="1677" y="429"/>
                </a:lnTo>
                <a:lnTo>
                  <a:pt x="1665" y="418"/>
                </a:lnTo>
                <a:close/>
                <a:moveTo>
                  <a:pt x="1694" y="339"/>
                </a:moveTo>
                <a:lnTo>
                  <a:pt x="1707" y="336"/>
                </a:lnTo>
                <a:lnTo>
                  <a:pt x="1733" y="349"/>
                </a:lnTo>
                <a:lnTo>
                  <a:pt x="1714" y="354"/>
                </a:lnTo>
                <a:lnTo>
                  <a:pt x="1695" y="347"/>
                </a:lnTo>
                <a:lnTo>
                  <a:pt x="1691" y="344"/>
                </a:lnTo>
                <a:lnTo>
                  <a:pt x="1694" y="339"/>
                </a:lnTo>
                <a:close/>
                <a:moveTo>
                  <a:pt x="1934" y="409"/>
                </a:moveTo>
                <a:lnTo>
                  <a:pt x="1986" y="412"/>
                </a:lnTo>
                <a:lnTo>
                  <a:pt x="1991" y="420"/>
                </a:lnTo>
                <a:lnTo>
                  <a:pt x="1965" y="418"/>
                </a:lnTo>
                <a:lnTo>
                  <a:pt x="1934" y="409"/>
                </a:lnTo>
                <a:close/>
                <a:moveTo>
                  <a:pt x="1927" y="367"/>
                </a:moveTo>
                <a:lnTo>
                  <a:pt x="1946" y="367"/>
                </a:lnTo>
                <a:lnTo>
                  <a:pt x="1966" y="386"/>
                </a:lnTo>
                <a:lnTo>
                  <a:pt x="1954" y="387"/>
                </a:lnTo>
                <a:lnTo>
                  <a:pt x="1927" y="367"/>
                </a:lnTo>
                <a:close/>
                <a:moveTo>
                  <a:pt x="2188" y="452"/>
                </a:moveTo>
                <a:lnTo>
                  <a:pt x="2189" y="564"/>
                </a:lnTo>
                <a:lnTo>
                  <a:pt x="2191" y="625"/>
                </a:lnTo>
                <a:lnTo>
                  <a:pt x="2186" y="645"/>
                </a:lnTo>
                <a:lnTo>
                  <a:pt x="2192" y="659"/>
                </a:lnTo>
                <a:lnTo>
                  <a:pt x="2198" y="754"/>
                </a:lnTo>
                <a:lnTo>
                  <a:pt x="2181" y="745"/>
                </a:lnTo>
                <a:lnTo>
                  <a:pt x="2137" y="704"/>
                </a:lnTo>
                <a:lnTo>
                  <a:pt x="2118" y="709"/>
                </a:lnTo>
                <a:lnTo>
                  <a:pt x="2101" y="706"/>
                </a:lnTo>
                <a:lnTo>
                  <a:pt x="2095" y="713"/>
                </a:lnTo>
                <a:lnTo>
                  <a:pt x="2091" y="708"/>
                </a:lnTo>
                <a:lnTo>
                  <a:pt x="2088" y="718"/>
                </a:lnTo>
                <a:lnTo>
                  <a:pt x="2078" y="715"/>
                </a:lnTo>
                <a:lnTo>
                  <a:pt x="2037" y="720"/>
                </a:lnTo>
                <a:lnTo>
                  <a:pt x="2047" y="691"/>
                </a:lnTo>
                <a:lnTo>
                  <a:pt x="2061" y="675"/>
                </a:lnTo>
                <a:lnTo>
                  <a:pt x="2079" y="672"/>
                </a:lnTo>
                <a:lnTo>
                  <a:pt x="2093" y="681"/>
                </a:lnTo>
                <a:lnTo>
                  <a:pt x="2093" y="674"/>
                </a:lnTo>
                <a:lnTo>
                  <a:pt x="2084" y="667"/>
                </a:lnTo>
                <a:lnTo>
                  <a:pt x="2091" y="662"/>
                </a:lnTo>
                <a:lnTo>
                  <a:pt x="2073" y="653"/>
                </a:lnTo>
                <a:lnTo>
                  <a:pt x="2078" y="650"/>
                </a:lnTo>
                <a:lnTo>
                  <a:pt x="2081" y="636"/>
                </a:lnTo>
                <a:lnTo>
                  <a:pt x="2068" y="619"/>
                </a:lnTo>
                <a:lnTo>
                  <a:pt x="2064" y="599"/>
                </a:lnTo>
                <a:lnTo>
                  <a:pt x="2053" y="582"/>
                </a:lnTo>
                <a:lnTo>
                  <a:pt x="2042" y="581"/>
                </a:lnTo>
                <a:lnTo>
                  <a:pt x="2033" y="571"/>
                </a:lnTo>
                <a:lnTo>
                  <a:pt x="1983" y="552"/>
                </a:lnTo>
                <a:lnTo>
                  <a:pt x="1912" y="539"/>
                </a:lnTo>
                <a:lnTo>
                  <a:pt x="1900" y="530"/>
                </a:lnTo>
                <a:lnTo>
                  <a:pt x="1893" y="517"/>
                </a:lnTo>
                <a:lnTo>
                  <a:pt x="1878" y="517"/>
                </a:lnTo>
                <a:lnTo>
                  <a:pt x="1878" y="522"/>
                </a:lnTo>
                <a:lnTo>
                  <a:pt x="1852" y="501"/>
                </a:lnTo>
                <a:lnTo>
                  <a:pt x="1855" y="469"/>
                </a:lnTo>
                <a:lnTo>
                  <a:pt x="1836" y="515"/>
                </a:lnTo>
                <a:lnTo>
                  <a:pt x="1830" y="522"/>
                </a:lnTo>
                <a:lnTo>
                  <a:pt x="1810" y="522"/>
                </a:lnTo>
                <a:lnTo>
                  <a:pt x="1805" y="488"/>
                </a:lnTo>
                <a:lnTo>
                  <a:pt x="1801" y="488"/>
                </a:lnTo>
                <a:lnTo>
                  <a:pt x="1785" y="471"/>
                </a:lnTo>
                <a:lnTo>
                  <a:pt x="1767" y="469"/>
                </a:lnTo>
                <a:lnTo>
                  <a:pt x="1768" y="461"/>
                </a:lnTo>
                <a:lnTo>
                  <a:pt x="1776" y="457"/>
                </a:lnTo>
                <a:lnTo>
                  <a:pt x="1798" y="458"/>
                </a:lnTo>
                <a:lnTo>
                  <a:pt x="1824" y="447"/>
                </a:lnTo>
                <a:lnTo>
                  <a:pt x="1842" y="450"/>
                </a:lnTo>
                <a:lnTo>
                  <a:pt x="1850" y="447"/>
                </a:lnTo>
                <a:lnTo>
                  <a:pt x="1856" y="429"/>
                </a:lnTo>
                <a:lnTo>
                  <a:pt x="1812" y="440"/>
                </a:lnTo>
                <a:lnTo>
                  <a:pt x="1784" y="440"/>
                </a:lnTo>
                <a:lnTo>
                  <a:pt x="1771" y="433"/>
                </a:lnTo>
                <a:lnTo>
                  <a:pt x="1758" y="407"/>
                </a:lnTo>
                <a:lnTo>
                  <a:pt x="1736" y="400"/>
                </a:lnTo>
                <a:lnTo>
                  <a:pt x="1734" y="407"/>
                </a:lnTo>
                <a:lnTo>
                  <a:pt x="1719" y="400"/>
                </a:lnTo>
                <a:lnTo>
                  <a:pt x="1733" y="373"/>
                </a:lnTo>
                <a:lnTo>
                  <a:pt x="1759" y="367"/>
                </a:lnTo>
                <a:lnTo>
                  <a:pt x="1775" y="353"/>
                </a:lnTo>
                <a:lnTo>
                  <a:pt x="1785" y="350"/>
                </a:lnTo>
                <a:lnTo>
                  <a:pt x="1809" y="353"/>
                </a:lnTo>
                <a:lnTo>
                  <a:pt x="1832" y="369"/>
                </a:lnTo>
                <a:lnTo>
                  <a:pt x="1861" y="369"/>
                </a:lnTo>
                <a:lnTo>
                  <a:pt x="1869" y="392"/>
                </a:lnTo>
                <a:lnTo>
                  <a:pt x="1866" y="427"/>
                </a:lnTo>
                <a:lnTo>
                  <a:pt x="1869" y="446"/>
                </a:lnTo>
                <a:lnTo>
                  <a:pt x="1881" y="463"/>
                </a:lnTo>
                <a:lnTo>
                  <a:pt x="1883" y="450"/>
                </a:lnTo>
                <a:lnTo>
                  <a:pt x="1892" y="452"/>
                </a:lnTo>
                <a:lnTo>
                  <a:pt x="1901" y="480"/>
                </a:lnTo>
                <a:lnTo>
                  <a:pt x="1917" y="488"/>
                </a:lnTo>
                <a:lnTo>
                  <a:pt x="1934" y="488"/>
                </a:lnTo>
                <a:lnTo>
                  <a:pt x="1939" y="477"/>
                </a:lnTo>
                <a:lnTo>
                  <a:pt x="1968" y="450"/>
                </a:lnTo>
                <a:lnTo>
                  <a:pt x="1973" y="437"/>
                </a:lnTo>
                <a:lnTo>
                  <a:pt x="2002" y="432"/>
                </a:lnTo>
                <a:lnTo>
                  <a:pt x="2010" y="427"/>
                </a:lnTo>
                <a:lnTo>
                  <a:pt x="2011" y="415"/>
                </a:lnTo>
                <a:lnTo>
                  <a:pt x="2039" y="398"/>
                </a:lnTo>
                <a:lnTo>
                  <a:pt x="2122" y="438"/>
                </a:lnTo>
                <a:lnTo>
                  <a:pt x="2159" y="440"/>
                </a:lnTo>
                <a:lnTo>
                  <a:pt x="2176" y="452"/>
                </a:lnTo>
                <a:lnTo>
                  <a:pt x="2188" y="452"/>
                </a:lnTo>
                <a:close/>
                <a:moveTo>
                  <a:pt x="1353" y="518"/>
                </a:moveTo>
                <a:lnTo>
                  <a:pt x="1361" y="518"/>
                </a:lnTo>
                <a:lnTo>
                  <a:pt x="1361" y="526"/>
                </a:lnTo>
                <a:lnTo>
                  <a:pt x="1355" y="525"/>
                </a:lnTo>
                <a:lnTo>
                  <a:pt x="1353" y="518"/>
                </a:lnTo>
                <a:close/>
                <a:moveTo>
                  <a:pt x="1343" y="562"/>
                </a:moveTo>
                <a:lnTo>
                  <a:pt x="1351" y="534"/>
                </a:lnTo>
                <a:lnTo>
                  <a:pt x="1361" y="552"/>
                </a:lnTo>
                <a:lnTo>
                  <a:pt x="1353" y="560"/>
                </a:lnTo>
                <a:lnTo>
                  <a:pt x="1360" y="579"/>
                </a:lnTo>
                <a:lnTo>
                  <a:pt x="1343" y="593"/>
                </a:lnTo>
                <a:lnTo>
                  <a:pt x="1336" y="582"/>
                </a:lnTo>
                <a:lnTo>
                  <a:pt x="1343" y="562"/>
                </a:lnTo>
                <a:close/>
                <a:moveTo>
                  <a:pt x="1323" y="551"/>
                </a:moveTo>
                <a:lnTo>
                  <a:pt x="1338" y="547"/>
                </a:lnTo>
                <a:lnTo>
                  <a:pt x="1336" y="581"/>
                </a:lnTo>
                <a:lnTo>
                  <a:pt x="1321" y="577"/>
                </a:lnTo>
                <a:lnTo>
                  <a:pt x="1323" y="551"/>
                </a:lnTo>
                <a:close/>
                <a:moveTo>
                  <a:pt x="1298" y="573"/>
                </a:moveTo>
                <a:lnTo>
                  <a:pt x="1307" y="569"/>
                </a:lnTo>
                <a:lnTo>
                  <a:pt x="1310" y="581"/>
                </a:lnTo>
                <a:lnTo>
                  <a:pt x="1306" y="582"/>
                </a:lnTo>
                <a:lnTo>
                  <a:pt x="1298" y="573"/>
                </a:lnTo>
                <a:close/>
                <a:moveTo>
                  <a:pt x="1265" y="273"/>
                </a:moveTo>
                <a:lnTo>
                  <a:pt x="1280" y="274"/>
                </a:lnTo>
                <a:lnTo>
                  <a:pt x="1287" y="283"/>
                </a:lnTo>
                <a:lnTo>
                  <a:pt x="1326" y="285"/>
                </a:lnTo>
                <a:lnTo>
                  <a:pt x="1346" y="293"/>
                </a:lnTo>
                <a:lnTo>
                  <a:pt x="1363" y="288"/>
                </a:lnTo>
                <a:lnTo>
                  <a:pt x="1394" y="293"/>
                </a:lnTo>
                <a:lnTo>
                  <a:pt x="1405" y="290"/>
                </a:lnTo>
                <a:lnTo>
                  <a:pt x="1446" y="254"/>
                </a:lnTo>
                <a:lnTo>
                  <a:pt x="1453" y="257"/>
                </a:lnTo>
                <a:lnTo>
                  <a:pt x="1453" y="271"/>
                </a:lnTo>
                <a:lnTo>
                  <a:pt x="1428" y="305"/>
                </a:lnTo>
                <a:lnTo>
                  <a:pt x="1411" y="317"/>
                </a:lnTo>
                <a:lnTo>
                  <a:pt x="1369" y="320"/>
                </a:lnTo>
                <a:lnTo>
                  <a:pt x="1348" y="311"/>
                </a:lnTo>
                <a:lnTo>
                  <a:pt x="1302" y="315"/>
                </a:lnTo>
                <a:lnTo>
                  <a:pt x="1276" y="310"/>
                </a:lnTo>
                <a:lnTo>
                  <a:pt x="1265" y="315"/>
                </a:lnTo>
                <a:lnTo>
                  <a:pt x="1236" y="313"/>
                </a:lnTo>
                <a:lnTo>
                  <a:pt x="1230" y="322"/>
                </a:lnTo>
                <a:lnTo>
                  <a:pt x="1221" y="344"/>
                </a:lnTo>
                <a:lnTo>
                  <a:pt x="1221" y="367"/>
                </a:lnTo>
                <a:lnTo>
                  <a:pt x="1236" y="378"/>
                </a:lnTo>
                <a:lnTo>
                  <a:pt x="1248" y="398"/>
                </a:lnTo>
                <a:lnTo>
                  <a:pt x="1267" y="396"/>
                </a:lnTo>
                <a:lnTo>
                  <a:pt x="1282" y="378"/>
                </a:lnTo>
                <a:lnTo>
                  <a:pt x="1290" y="373"/>
                </a:lnTo>
                <a:lnTo>
                  <a:pt x="1309" y="378"/>
                </a:lnTo>
                <a:lnTo>
                  <a:pt x="1312" y="371"/>
                </a:lnTo>
                <a:lnTo>
                  <a:pt x="1344" y="369"/>
                </a:lnTo>
                <a:lnTo>
                  <a:pt x="1346" y="362"/>
                </a:lnTo>
                <a:lnTo>
                  <a:pt x="1360" y="359"/>
                </a:lnTo>
                <a:lnTo>
                  <a:pt x="1368" y="359"/>
                </a:lnTo>
                <a:lnTo>
                  <a:pt x="1374" y="366"/>
                </a:lnTo>
                <a:lnTo>
                  <a:pt x="1374" y="375"/>
                </a:lnTo>
                <a:lnTo>
                  <a:pt x="1368" y="381"/>
                </a:lnTo>
                <a:lnTo>
                  <a:pt x="1357" y="375"/>
                </a:lnTo>
                <a:lnTo>
                  <a:pt x="1346" y="378"/>
                </a:lnTo>
                <a:lnTo>
                  <a:pt x="1323" y="404"/>
                </a:lnTo>
                <a:lnTo>
                  <a:pt x="1293" y="418"/>
                </a:lnTo>
                <a:lnTo>
                  <a:pt x="1278" y="417"/>
                </a:lnTo>
                <a:lnTo>
                  <a:pt x="1280" y="426"/>
                </a:lnTo>
                <a:lnTo>
                  <a:pt x="1292" y="432"/>
                </a:lnTo>
                <a:lnTo>
                  <a:pt x="1327" y="481"/>
                </a:lnTo>
                <a:lnTo>
                  <a:pt x="1319" y="488"/>
                </a:lnTo>
                <a:lnTo>
                  <a:pt x="1319" y="500"/>
                </a:lnTo>
                <a:lnTo>
                  <a:pt x="1335" y="513"/>
                </a:lnTo>
                <a:lnTo>
                  <a:pt x="1335" y="520"/>
                </a:lnTo>
                <a:lnTo>
                  <a:pt x="1344" y="523"/>
                </a:lnTo>
                <a:lnTo>
                  <a:pt x="1344" y="534"/>
                </a:lnTo>
                <a:lnTo>
                  <a:pt x="1315" y="540"/>
                </a:lnTo>
                <a:lnTo>
                  <a:pt x="1302" y="557"/>
                </a:lnTo>
                <a:lnTo>
                  <a:pt x="1290" y="556"/>
                </a:lnTo>
                <a:lnTo>
                  <a:pt x="1285" y="534"/>
                </a:lnTo>
                <a:lnTo>
                  <a:pt x="1289" y="523"/>
                </a:lnTo>
                <a:lnTo>
                  <a:pt x="1265" y="501"/>
                </a:lnTo>
                <a:lnTo>
                  <a:pt x="1258" y="489"/>
                </a:lnTo>
                <a:lnTo>
                  <a:pt x="1265" y="475"/>
                </a:lnTo>
                <a:lnTo>
                  <a:pt x="1264" y="458"/>
                </a:lnTo>
                <a:lnTo>
                  <a:pt x="1261" y="454"/>
                </a:lnTo>
                <a:lnTo>
                  <a:pt x="1252" y="454"/>
                </a:lnTo>
                <a:lnTo>
                  <a:pt x="1231" y="467"/>
                </a:lnTo>
                <a:lnTo>
                  <a:pt x="1228" y="477"/>
                </a:lnTo>
                <a:lnTo>
                  <a:pt x="1233" y="489"/>
                </a:lnTo>
                <a:lnTo>
                  <a:pt x="1236" y="551"/>
                </a:lnTo>
                <a:lnTo>
                  <a:pt x="1231" y="562"/>
                </a:lnTo>
                <a:lnTo>
                  <a:pt x="1235" y="588"/>
                </a:lnTo>
                <a:lnTo>
                  <a:pt x="1199" y="593"/>
                </a:lnTo>
                <a:lnTo>
                  <a:pt x="1193" y="590"/>
                </a:lnTo>
                <a:lnTo>
                  <a:pt x="1187" y="576"/>
                </a:lnTo>
                <a:lnTo>
                  <a:pt x="1199" y="520"/>
                </a:lnTo>
                <a:lnTo>
                  <a:pt x="1193" y="492"/>
                </a:lnTo>
                <a:lnTo>
                  <a:pt x="1171" y="494"/>
                </a:lnTo>
                <a:lnTo>
                  <a:pt x="1165" y="483"/>
                </a:lnTo>
                <a:lnTo>
                  <a:pt x="1163" y="455"/>
                </a:lnTo>
                <a:lnTo>
                  <a:pt x="1185" y="418"/>
                </a:lnTo>
                <a:lnTo>
                  <a:pt x="1185" y="393"/>
                </a:lnTo>
                <a:lnTo>
                  <a:pt x="1204" y="361"/>
                </a:lnTo>
                <a:lnTo>
                  <a:pt x="1207" y="342"/>
                </a:lnTo>
                <a:lnTo>
                  <a:pt x="1202" y="336"/>
                </a:lnTo>
                <a:lnTo>
                  <a:pt x="1210" y="327"/>
                </a:lnTo>
                <a:lnTo>
                  <a:pt x="1216" y="302"/>
                </a:lnTo>
                <a:lnTo>
                  <a:pt x="1226" y="293"/>
                </a:lnTo>
                <a:lnTo>
                  <a:pt x="1241" y="296"/>
                </a:lnTo>
                <a:lnTo>
                  <a:pt x="1252" y="276"/>
                </a:lnTo>
                <a:lnTo>
                  <a:pt x="1265" y="273"/>
                </a:lnTo>
                <a:close/>
                <a:moveTo>
                  <a:pt x="1041" y="484"/>
                </a:moveTo>
                <a:lnTo>
                  <a:pt x="1046" y="511"/>
                </a:lnTo>
                <a:lnTo>
                  <a:pt x="1038" y="518"/>
                </a:lnTo>
                <a:lnTo>
                  <a:pt x="1035" y="494"/>
                </a:lnTo>
                <a:lnTo>
                  <a:pt x="1041" y="484"/>
                </a:lnTo>
                <a:close/>
                <a:moveTo>
                  <a:pt x="1104" y="142"/>
                </a:moveTo>
                <a:lnTo>
                  <a:pt x="1095" y="147"/>
                </a:lnTo>
                <a:lnTo>
                  <a:pt x="1112" y="158"/>
                </a:lnTo>
                <a:lnTo>
                  <a:pt x="1112" y="164"/>
                </a:lnTo>
                <a:lnTo>
                  <a:pt x="1087" y="171"/>
                </a:lnTo>
                <a:lnTo>
                  <a:pt x="1103" y="197"/>
                </a:lnTo>
                <a:lnTo>
                  <a:pt x="1123" y="229"/>
                </a:lnTo>
                <a:lnTo>
                  <a:pt x="1119" y="248"/>
                </a:lnTo>
                <a:lnTo>
                  <a:pt x="1167" y="293"/>
                </a:lnTo>
                <a:lnTo>
                  <a:pt x="1143" y="296"/>
                </a:lnTo>
                <a:lnTo>
                  <a:pt x="1129" y="293"/>
                </a:lnTo>
                <a:lnTo>
                  <a:pt x="1123" y="285"/>
                </a:lnTo>
                <a:lnTo>
                  <a:pt x="1123" y="296"/>
                </a:lnTo>
                <a:lnTo>
                  <a:pt x="1114" y="302"/>
                </a:lnTo>
                <a:lnTo>
                  <a:pt x="1104" y="317"/>
                </a:lnTo>
                <a:lnTo>
                  <a:pt x="1099" y="356"/>
                </a:lnTo>
                <a:lnTo>
                  <a:pt x="1082" y="387"/>
                </a:lnTo>
                <a:lnTo>
                  <a:pt x="1070" y="392"/>
                </a:lnTo>
                <a:lnTo>
                  <a:pt x="1044" y="415"/>
                </a:lnTo>
                <a:lnTo>
                  <a:pt x="1050" y="418"/>
                </a:lnTo>
                <a:lnTo>
                  <a:pt x="1052" y="432"/>
                </a:lnTo>
                <a:lnTo>
                  <a:pt x="1061" y="437"/>
                </a:lnTo>
                <a:lnTo>
                  <a:pt x="1057" y="452"/>
                </a:lnTo>
                <a:lnTo>
                  <a:pt x="1050" y="452"/>
                </a:lnTo>
                <a:lnTo>
                  <a:pt x="1032" y="497"/>
                </a:lnTo>
                <a:lnTo>
                  <a:pt x="979" y="523"/>
                </a:lnTo>
                <a:lnTo>
                  <a:pt x="972" y="525"/>
                </a:lnTo>
                <a:lnTo>
                  <a:pt x="965" y="497"/>
                </a:lnTo>
                <a:lnTo>
                  <a:pt x="958" y="492"/>
                </a:lnTo>
                <a:lnTo>
                  <a:pt x="952" y="488"/>
                </a:lnTo>
                <a:lnTo>
                  <a:pt x="927" y="491"/>
                </a:lnTo>
                <a:lnTo>
                  <a:pt x="922" y="480"/>
                </a:lnTo>
                <a:lnTo>
                  <a:pt x="908" y="480"/>
                </a:lnTo>
                <a:lnTo>
                  <a:pt x="894" y="472"/>
                </a:lnTo>
                <a:lnTo>
                  <a:pt x="893" y="480"/>
                </a:lnTo>
                <a:lnTo>
                  <a:pt x="874" y="488"/>
                </a:lnTo>
                <a:lnTo>
                  <a:pt x="868" y="489"/>
                </a:lnTo>
                <a:lnTo>
                  <a:pt x="842" y="492"/>
                </a:lnTo>
                <a:lnTo>
                  <a:pt x="833" y="461"/>
                </a:lnTo>
                <a:lnTo>
                  <a:pt x="826" y="469"/>
                </a:lnTo>
                <a:lnTo>
                  <a:pt x="818" y="466"/>
                </a:lnTo>
                <a:lnTo>
                  <a:pt x="806" y="472"/>
                </a:lnTo>
                <a:lnTo>
                  <a:pt x="786" y="472"/>
                </a:lnTo>
                <a:lnTo>
                  <a:pt x="777" y="466"/>
                </a:lnTo>
                <a:lnTo>
                  <a:pt x="767" y="469"/>
                </a:lnTo>
                <a:lnTo>
                  <a:pt x="753" y="418"/>
                </a:lnTo>
                <a:lnTo>
                  <a:pt x="755" y="404"/>
                </a:lnTo>
                <a:lnTo>
                  <a:pt x="752" y="387"/>
                </a:lnTo>
                <a:lnTo>
                  <a:pt x="738" y="366"/>
                </a:lnTo>
                <a:lnTo>
                  <a:pt x="718" y="354"/>
                </a:lnTo>
                <a:lnTo>
                  <a:pt x="716" y="345"/>
                </a:lnTo>
                <a:lnTo>
                  <a:pt x="715" y="327"/>
                </a:lnTo>
                <a:lnTo>
                  <a:pt x="706" y="311"/>
                </a:lnTo>
                <a:lnTo>
                  <a:pt x="706" y="285"/>
                </a:lnTo>
                <a:lnTo>
                  <a:pt x="716" y="260"/>
                </a:lnTo>
                <a:lnTo>
                  <a:pt x="735" y="239"/>
                </a:lnTo>
                <a:lnTo>
                  <a:pt x="736" y="251"/>
                </a:lnTo>
                <a:lnTo>
                  <a:pt x="755" y="285"/>
                </a:lnTo>
                <a:lnTo>
                  <a:pt x="767" y="288"/>
                </a:lnTo>
                <a:lnTo>
                  <a:pt x="778" y="291"/>
                </a:lnTo>
                <a:lnTo>
                  <a:pt x="797" y="286"/>
                </a:lnTo>
                <a:lnTo>
                  <a:pt x="806" y="291"/>
                </a:lnTo>
                <a:lnTo>
                  <a:pt x="829" y="290"/>
                </a:lnTo>
                <a:lnTo>
                  <a:pt x="860" y="263"/>
                </a:lnTo>
                <a:lnTo>
                  <a:pt x="884" y="265"/>
                </a:lnTo>
                <a:lnTo>
                  <a:pt x="889" y="271"/>
                </a:lnTo>
                <a:lnTo>
                  <a:pt x="910" y="277"/>
                </a:lnTo>
                <a:lnTo>
                  <a:pt x="945" y="269"/>
                </a:lnTo>
                <a:lnTo>
                  <a:pt x="962" y="260"/>
                </a:lnTo>
                <a:lnTo>
                  <a:pt x="972" y="246"/>
                </a:lnTo>
                <a:lnTo>
                  <a:pt x="984" y="209"/>
                </a:lnTo>
                <a:lnTo>
                  <a:pt x="1006" y="183"/>
                </a:lnTo>
                <a:lnTo>
                  <a:pt x="1023" y="134"/>
                </a:lnTo>
                <a:lnTo>
                  <a:pt x="1080" y="134"/>
                </a:lnTo>
                <a:lnTo>
                  <a:pt x="1104" y="142"/>
                </a:lnTo>
                <a:close/>
                <a:moveTo>
                  <a:pt x="650" y="450"/>
                </a:moveTo>
                <a:lnTo>
                  <a:pt x="662" y="449"/>
                </a:lnTo>
                <a:lnTo>
                  <a:pt x="676" y="458"/>
                </a:lnTo>
                <a:lnTo>
                  <a:pt x="670" y="477"/>
                </a:lnTo>
                <a:lnTo>
                  <a:pt x="648" y="474"/>
                </a:lnTo>
                <a:lnTo>
                  <a:pt x="645" y="463"/>
                </a:lnTo>
                <a:lnTo>
                  <a:pt x="650" y="450"/>
                </a:lnTo>
                <a:close/>
                <a:moveTo>
                  <a:pt x="534" y="420"/>
                </a:moveTo>
                <a:lnTo>
                  <a:pt x="545" y="404"/>
                </a:lnTo>
                <a:lnTo>
                  <a:pt x="555" y="404"/>
                </a:lnTo>
                <a:lnTo>
                  <a:pt x="560" y="412"/>
                </a:lnTo>
                <a:lnTo>
                  <a:pt x="563" y="401"/>
                </a:lnTo>
                <a:lnTo>
                  <a:pt x="569" y="401"/>
                </a:lnTo>
                <a:lnTo>
                  <a:pt x="586" y="444"/>
                </a:lnTo>
                <a:lnTo>
                  <a:pt x="605" y="449"/>
                </a:lnTo>
                <a:lnTo>
                  <a:pt x="605" y="472"/>
                </a:lnTo>
                <a:lnTo>
                  <a:pt x="599" y="474"/>
                </a:lnTo>
                <a:lnTo>
                  <a:pt x="577" y="463"/>
                </a:lnTo>
                <a:lnTo>
                  <a:pt x="562" y="432"/>
                </a:lnTo>
                <a:lnTo>
                  <a:pt x="534" y="420"/>
                </a:lnTo>
                <a:close/>
                <a:moveTo>
                  <a:pt x="6" y="0"/>
                </a:moveTo>
                <a:lnTo>
                  <a:pt x="0" y="3"/>
                </a:lnTo>
                <a:lnTo>
                  <a:pt x="3" y="20"/>
                </a:lnTo>
                <a:lnTo>
                  <a:pt x="8" y="16"/>
                </a:lnTo>
                <a:lnTo>
                  <a:pt x="6" y="0"/>
                </a:lnTo>
                <a:close/>
                <a:moveTo>
                  <a:pt x="998" y="645"/>
                </a:moveTo>
                <a:lnTo>
                  <a:pt x="1007" y="644"/>
                </a:lnTo>
                <a:lnTo>
                  <a:pt x="1010" y="650"/>
                </a:lnTo>
                <a:lnTo>
                  <a:pt x="1001" y="655"/>
                </a:lnTo>
                <a:lnTo>
                  <a:pt x="998" y="645"/>
                </a:lnTo>
                <a:close/>
                <a:moveTo>
                  <a:pt x="986" y="704"/>
                </a:moveTo>
                <a:lnTo>
                  <a:pt x="1001" y="704"/>
                </a:lnTo>
                <a:lnTo>
                  <a:pt x="1015" y="715"/>
                </a:lnTo>
                <a:lnTo>
                  <a:pt x="1015" y="721"/>
                </a:lnTo>
                <a:lnTo>
                  <a:pt x="1001" y="729"/>
                </a:lnTo>
                <a:lnTo>
                  <a:pt x="996" y="738"/>
                </a:lnTo>
                <a:lnTo>
                  <a:pt x="981" y="720"/>
                </a:lnTo>
                <a:lnTo>
                  <a:pt x="964" y="715"/>
                </a:lnTo>
                <a:lnTo>
                  <a:pt x="965" y="703"/>
                </a:lnTo>
                <a:lnTo>
                  <a:pt x="986" y="704"/>
                </a:lnTo>
                <a:close/>
                <a:moveTo>
                  <a:pt x="1035" y="721"/>
                </a:moveTo>
                <a:lnTo>
                  <a:pt x="1046" y="711"/>
                </a:lnTo>
                <a:lnTo>
                  <a:pt x="1061" y="715"/>
                </a:lnTo>
                <a:lnTo>
                  <a:pt x="1060" y="743"/>
                </a:lnTo>
                <a:lnTo>
                  <a:pt x="1027" y="741"/>
                </a:lnTo>
                <a:lnTo>
                  <a:pt x="1035" y="721"/>
                </a:lnTo>
                <a:close/>
                <a:moveTo>
                  <a:pt x="1080" y="720"/>
                </a:moveTo>
                <a:lnTo>
                  <a:pt x="1104" y="721"/>
                </a:lnTo>
                <a:lnTo>
                  <a:pt x="1117" y="733"/>
                </a:lnTo>
                <a:lnTo>
                  <a:pt x="1133" y="729"/>
                </a:lnTo>
                <a:lnTo>
                  <a:pt x="1116" y="715"/>
                </a:lnTo>
                <a:lnTo>
                  <a:pt x="1114" y="708"/>
                </a:lnTo>
                <a:lnTo>
                  <a:pt x="1121" y="704"/>
                </a:lnTo>
                <a:lnTo>
                  <a:pt x="1134" y="716"/>
                </a:lnTo>
                <a:lnTo>
                  <a:pt x="1148" y="713"/>
                </a:lnTo>
                <a:lnTo>
                  <a:pt x="1154" y="724"/>
                </a:lnTo>
                <a:lnTo>
                  <a:pt x="1163" y="713"/>
                </a:lnTo>
                <a:lnTo>
                  <a:pt x="1177" y="733"/>
                </a:lnTo>
                <a:lnTo>
                  <a:pt x="1165" y="732"/>
                </a:lnTo>
                <a:lnTo>
                  <a:pt x="1163" y="738"/>
                </a:lnTo>
                <a:lnTo>
                  <a:pt x="1153" y="740"/>
                </a:lnTo>
                <a:lnTo>
                  <a:pt x="1143" y="733"/>
                </a:lnTo>
                <a:lnTo>
                  <a:pt x="1108" y="746"/>
                </a:lnTo>
                <a:lnTo>
                  <a:pt x="1078" y="750"/>
                </a:lnTo>
                <a:lnTo>
                  <a:pt x="1070" y="746"/>
                </a:lnTo>
                <a:lnTo>
                  <a:pt x="1067" y="729"/>
                </a:lnTo>
                <a:lnTo>
                  <a:pt x="1080" y="720"/>
                </a:lnTo>
                <a:close/>
                <a:moveTo>
                  <a:pt x="1214" y="760"/>
                </a:moveTo>
                <a:lnTo>
                  <a:pt x="1241" y="780"/>
                </a:lnTo>
                <a:lnTo>
                  <a:pt x="1253" y="799"/>
                </a:lnTo>
                <a:lnTo>
                  <a:pt x="1239" y="808"/>
                </a:lnTo>
                <a:lnTo>
                  <a:pt x="1228" y="806"/>
                </a:lnTo>
                <a:lnTo>
                  <a:pt x="1199" y="783"/>
                </a:lnTo>
                <a:lnTo>
                  <a:pt x="1179" y="782"/>
                </a:lnTo>
                <a:lnTo>
                  <a:pt x="1171" y="769"/>
                </a:lnTo>
                <a:lnTo>
                  <a:pt x="1214" y="760"/>
                </a:lnTo>
                <a:close/>
                <a:moveTo>
                  <a:pt x="1214" y="721"/>
                </a:moveTo>
                <a:lnTo>
                  <a:pt x="1244" y="711"/>
                </a:lnTo>
                <a:lnTo>
                  <a:pt x="1267" y="716"/>
                </a:lnTo>
                <a:lnTo>
                  <a:pt x="1282" y="728"/>
                </a:lnTo>
                <a:lnTo>
                  <a:pt x="1309" y="721"/>
                </a:lnTo>
                <a:lnTo>
                  <a:pt x="1326" y="728"/>
                </a:lnTo>
                <a:lnTo>
                  <a:pt x="1348" y="715"/>
                </a:lnTo>
                <a:lnTo>
                  <a:pt x="1346" y="703"/>
                </a:lnTo>
                <a:lnTo>
                  <a:pt x="1353" y="716"/>
                </a:lnTo>
                <a:lnTo>
                  <a:pt x="1332" y="733"/>
                </a:lnTo>
                <a:lnTo>
                  <a:pt x="1265" y="745"/>
                </a:lnTo>
                <a:lnTo>
                  <a:pt x="1241" y="738"/>
                </a:lnTo>
                <a:lnTo>
                  <a:pt x="1211" y="738"/>
                </a:lnTo>
                <a:lnTo>
                  <a:pt x="1207" y="723"/>
                </a:lnTo>
                <a:lnTo>
                  <a:pt x="1214" y="721"/>
                </a:lnTo>
                <a:close/>
                <a:moveTo>
                  <a:pt x="1368" y="724"/>
                </a:moveTo>
                <a:lnTo>
                  <a:pt x="1374" y="711"/>
                </a:lnTo>
                <a:lnTo>
                  <a:pt x="1378" y="716"/>
                </a:lnTo>
                <a:lnTo>
                  <a:pt x="1386" y="709"/>
                </a:lnTo>
                <a:lnTo>
                  <a:pt x="1391" y="713"/>
                </a:lnTo>
                <a:lnTo>
                  <a:pt x="1382" y="724"/>
                </a:lnTo>
                <a:lnTo>
                  <a:pt x="1377" y="728"/>
                </a:lnTo>
                <a:lnTo>
                  <a:pt x="1368" y="724"/>
                </a:lnTo>
                <a:close/>
                <a:moveTo>
                  <a:pt x="1399" y="723"/>
                </a:moveTo>
                <a:lnTo>
                  <a:pt x="1399" y="718"/>
                </a:lnTo>
                <a:lnTo>
                  <a:pt x="1411" y="711"/>
                </a:lnTo>
                <a:lnTo>
                  <a:pt x="1405" y="726"/>
                </a:lnTo>
                <a:lnTo>
                  <a:pt x="1399" y="723"/>
                </a:lnTo>
                <a:close/>
                <a:moveTo>
                  <a:pt x="1420" y="709"/>
                </a:moveTo>
                <a:lnTo>
                  <a:pt x="1446" y="708"/>
                </a:lnTo>
                <a:lnTo>
                  <a:pt x="1450" y="713"/>
                </a:lnTo>
                <a:lnTo>
                  <a:pt x="1439" y="721"/>
                </a:lnTo>
                <a:lnTo>
                  <a:pt x="1425" y="721"/>
                </a:lnTo>
                <a:lnTo>
                  <a:pt x="1419" y="720"/>
                </a:lnTo>
                <a:lnTo>
                  <a:pt x="1420" y="709"/>
                </a:lnTo>
                <a:close/>
                <a:moveTo>
                  <a:pt x="1348" y="834"/>
                </a:moveTo>
                <a:lnTo>
                  <a:pt x="1348" y="830"/>
                </a:lnTo>
                <a:lnTo>
                  <a:pt x="1372" y="816"/>
                </a:lnTo>
                <a:lnTo>
                  <a:pt x="1363" y="831"/>
                </a:lnTo>
                <a:lnTo>
                  <a:pt x="1357" y="836"/>
                </a:lnTo>
                <a:lnTo>
                  <a:pt x="1348" y="834"/>
                </a:lnTo>
                <a:close/>
                <a:moveTo>
                  <a:pt x="1450" y="767"/>
                </a:moveTo>
                <a:lnTo>
                  <a:pt x="1446" y="779"/>
                </a:lnTo>
                <a:lnTo>
                  <a:pt x="1431" y="796"/>
                </a:lnTo>
                <a:lnTo>
                  <a:pt x="1397" y="809"/>
                </a:lnTo>
                <a:lnTo>
                  <a:pt x="1382" y="809"/>
                </a:lnTo>
                <a:lnTo>
                  <a:pt x="1378" y="806"/>
                </a:lnTo>
                <a:lnTo>
                  <a:pt x="1383" y="799"/>
                </a:lnTo>
                <a:lnTo>
                  <a:pt x="1385" y="775"/>
                </a:lnTo>
                <a:lnTo>
                  <a:pt x="1391" y="771"/>
                </a:lnTo>
                <a:lnTo>
                  <a:pt x="1434" y="750"/>
                </a:lnTo>
                <a:lnTo>
                  <a:pt x="1450" y="732"/>
                </a:lnTo>
                <a:lnTo>
                  <a:pt x="1538" y="718"/>
                </a:lnTo>
                <a:lnTo>
                  <a:pt x="1546" y="720"/>
                </a:lnTo>
                <a:lnTo>
                  <a:pt x="1543" y="733"/>
                </a:lnTo>
                <a:lnTo>
                  <a:pt x="1468" y="760"/>
                </a:lnTo>
                <a:lnTo>
                  <a:pt x="1454" y="769"/>
                </a:lnTo>
                <a:lnTo>
                  <a:pt x="1450" y="767"/>
                </a:lnTo>
                <a:close/>
                <a:moveTo>
                  <a:pt x="1487" y="703"/>
                </a:moveTo>
                <a:lnTo>
                  <a:pt x="1482" y="698"/>
                </a:lnTo>
                <a:lnTo>
                  <a:pt x="1488" y="687"/>
                </a:lnTo>
                <a:lnTo>
                  <a:pt x="1502" y="687"/>
                </a:lnTo>
                <a:lnTo>
                  <a:pt x="1519" y="679"/>
                </a:lnTo>
                <a:lnTo>
                  <a:pt x="1529" y="689"/>
                </a:lnTo>
                <a:lnTo>
                  <a:pt x="1514" y="700"/>
                </a:lnTo>
                <a:lnTo>
                  <a:pt x="1487" y="703"/>
                </a:lnTo>
                <a:close/>
                <a:moveTo>
                  <a:pt x="76" y="76"/>
                </a:moveTo>
                <a:lnTo>
                  <a:pt x="99" y="76"/>
                </a:lnTo>
                <a:lnTo>
                  <a:pt x="110" y="88"/>
                </a:lnTo>
                <a:lnTo>
                  <a:pt x="127" y="92"/>
                </a:lnTo>
                <a:lnTo>
                  <a:pt x="184" y="96"/>
                </a:lnTo>
                <a:lnTo>
                  <a:pt x="198" y="107"/>
                </a:lnTo>
                <a:lnTo>
                  <a:pt x="218" y="142"/>
                </a:lnTo>
                <a:lnTo>
                  <a:pt x="238" y="163"/>
                </a:lnTo>
                <a:lnTo>
                  <a:pt x="269" y="175"/>
                </a:lnTo>
                <a:lnTo>
                  <a:pt x="293" y="198"/>
                </a:lnTo>
                <a:lnTo>
                  <a:pt x="296" y="206"/>
                </a:lnTo>
                <a:lnTo>
                  <a:pt x="306" y="210"/>
                </a:lnTo>
                <a:lnTo>
                  <a:pt x="323" y="232"/>
                </a:lnTo>
                <a:lnTo>
                  <a:pt x="334" y="237"/>
                </a:lnTo>
                <a:lnTo>
                  <a:pt x="337" y="231"/>
                </a:lnTo>
                <a:lnTo>
                  <a:pt x="344" y="231"/>
                </a:lnTo>
                <a:lnTo>
                  <a:pt x="359" y="252"/>
                </a:lnTo>
                <a:lnTo>
                  <a:pt x="388" y="266"/>
                </a:lnTo>
                <a:lnTo>
                  <a:pt x="396" y="277"/>
                </a:lnTo>
                <a:lnTo>
                  <a:pt x="399" y="282"/>
                </a:lnTo>
                <a:lnTo>
                  <a:pt x="401" y="271"/>
                </a:lnTo>
                <a:lnTo>
                  <a:pt x="415" y="285"/>
                </a:lnTo>
                <a:lnTo>
                  <a:pt x="437" y="286"/>
                </a:lnTo>
                <a:lnTo>
                  <a:pt x="437" y="293"/>
                </a:lnTo>
                <a:lnTo>
                  <a:pt x="432" y="296"/>
                </a:lnTo>
                <a:lnTo>
                  <a:pt x="435" y="313"/>
                </a:lnTo>
                <a:lnTo>
                  <a:pt x="454" y="310"/>
                </a:lnTo>
                <a:lnTo>
                  <a:pt x="464" y="319"/>
                </a:lnTo>
                <a:lnTo>
                  <a:pt x="467" y="330"/>
                </a:lnTo>
                <a:lnTo>
                  <a:pt x="457" y="342"/>
                </a:lnTo>
                <a:lnTo>
                  <a:pt x="466" y="345"/>
                </a:lnTo>
                <a:lnTo>
                  <a:pt x="454" y="364"/>
                </a:lnTo>
                <a:lnTo>
                  <a:pt x="457" y="371"/>
                </a:lnTo>
                <a:lnTo>
                  <a:pt x="474" y="379"/>
                </a:lnTo>
                <a:lnTo>
                  <a:pt x="484" y="383"/>
                </a:lnTo>
                <a:lnTo>
                  <a:pt x="496" y="383"/>
                </a:lnTo>
                <a:lnTo>
                  <a:pt x="504" y="420"/>
                </a:lnTo>
                <a:lnTo>
                  <a:pt x="521" y="429"/>
                </a:lnTo>
                <a:lnTo>
                  <a:pt x="517" y="440"/>
                </a:lnTo>
                <a:lnTo>
                  <a:pt x="523" y="441"/>
                </a:lnTo>
                <a:lnTo>
                  <a:pt x="555" y="446"/>
                </a:lnTo>
                <a:lnTo>
                  <a:pt x="572" y="469"/>
                </a:lnTo>
                <a:lnTo>
                  <a:pt x="574" y="477"/>
                </a:lnTo>
                <a:lnTo>
                  <a:pt x="568" y="505"/>
                </a:lnTo>
                <a:lnTo>
                  <a:pt x="571" y="511"/>
                </a:lnTo>
                <a:lnTo>
                  <a:pt x="562" y="598"/>
                </a:lnTo>
                <a:lnTo>
                  <a:pt x="542" y="585"/>
                </a:lnTo>
                <a:lnTo>
                  <a:pt x="537" y="596"/>
                </a:lnTo>
                <a:lnTo>
                  <a:pt x="532" y="598"/>
                </a:lnTo>
                <a:lnTo>
                  <a:pt x="515" y="585"/>
                </a:lnTo>
                <a:lnTo>
                  <a:pt x="509" y="588"/>
                </a:lnTo>
                <a:lnTo>
                  <a:pt x="515" y="599"/>
                </a:lnTo>
                <a:lnTo>
                  <a:pt x="511" y="602"/>
                </a:lnTo>
                <a:lnTo>
                  <a:pt x="470" y="560"/>
                </a:lnTo>
                <a:lnTo>
                  <a:pt x="412" y="522"/>
                </a:lnTo>
                <a:lnTo>
                  <a:pt x="398" y="498"/>
                </a:lnTo>
                <a:lnTo>
                  <a:pt x="342" y="440"/>
                </a:lnTo>
                <a:lnTo>
                  <a:pt x="337" y="420"/>
                </a:lnTo>
                <a:lnTo>
                  <a:pt x="322" y="387"/>
                </a:lnTo>
                <a:lnTo>
                  <a:pt x="308" y="362"/>
                </a:lnTo>
                <a:lnTo>
                  <a:pt x="293" y="347"/>
                </a:lnTo>
                <a:lnTo>
                  <a:pt x="285" y="332"/>
                </a:lnTo>
                <a:lnTo>
                  <a:pt x="260" y="320"/>
                </a:lnTo>
                <a:lnTo>
                  <a:pt x="242" y="256"/>
                </a:lnTo>
                <a:lnTo>
                  <a:pt x="227" y="240"/>
                </a:lnTo>
                <a:lnTo>
                  <a:pt x="193" y="227"/>
                </a:lnTo>
                <a:lnTo>
                  <a:pt x="184" y="201"/>
                </a:lnTo>
                <a:lnTo>
                  <a:pt x="180" y="198"/>
                </a:lnTo>
                <a:lnTo>
                  <a:pt x="163" y="175"/>
                </a:lnTo>
                <a:lnTo>
                  <a:pt x="147" y="163"/>
                </a:lnTo>
                <a:lnTo>
                  <a:pt x="139" y="163"/>
                </a:lnTo>
                <a:lnTo>
                  <a:pt x="90" y="115"/>
                </a:lnTo>
                <a:lnTo>
                  <a:pt x="78" y="93"/>
                </a:lnTo>
                <a:lnTo>
                  <a:pt x="76" y="76"/>
                </a:lnTo>
                <a:close/>
                <a:moveTo>
                  <a:pt x="851" y="713"/>
                </a:moveTo>
                <a:lnTo>
                  <a:pt x="833" y="718"/>
                </a:lnTo>
                <a:lnTo>
                  <a:pt x="811" y="708"/>
                </a:lnTo>
                <a:lnTo>
                  <a:pt x="792" y="709"/>
                </a:lnTo>
                <a:lnTo>
                  <a:pt x="741" y="687"/>
                </a:lnTo>
                <a:lnTo>
                  <a:pt x="698" y="684"/>
                </a:lnTo>
                <a:lnTo>
                  <a:pt x="686" y="691"/>
                </a:lnTo>
                <a:lnTo>
                  <a:pt x="645" y="679"/>
                </a:lnTo>
                <a:lnTo>
                  <a:pt x="616" y="678"/>
                </a:lnTo>
                <a:lnTo>
                  <a:pt x="589" y="666"/>
                </a:lnTo>
                <a:lnTo>
                  <a:pt x="596" y="653"/>
                </a:lnTo>
                <a:lnTo>
                  <a:pt x="542" y="644"/>
                </a:lnTo>
                <a:lnTo>
                  <a:pt x="538" y="633"/>
                </a:lnTo>
                <a:lnTo>
                  <a:pt x="543" y="638"/>
                </a:lnTo>
                <a:lnTo>
                  <a:pt x="554" y="636"/>
                </a:lnTo>
                <a:lnTo>
                  <a:pt x="571" y="608"/>
                </a:lnTo>
                <a:lnTo>
                  <a:pt x="582" y="605"/>
                </a:lnTo>
                <a:lnTo>
                  <a:pt x="611" y="610"/>
                </a:lnTo>
                <a:lnTo>
                  <a:pt x="631" y="605"/>
                </a:lnTo>
                <a:lnTo>
                  <a:pt x="640" y="616"/>
                </a:lnTo>
                <a:lnTo>
                  <a:pt x="676" y="621"/>
                </a:lnTo>
                <a:lnTo>
                  <a:pt x="693" y="644"/>
                </a:lnTo>
                <a:lnTo>
                  <a:pt x="701" y="645"/>
                </a:lnTo>
                <a:lnTo>
                  <a:pt x="733" y="645"/>
                </a:lnTo>
                <a:lnTo>
                  <a:pt x="772" y="652"/>
                </a:lnTo>
                <a:lnTo>
                  <a:pt x="777" y="649"/>
                </a:lnTo>
                <a:lnTo>
                  <a:pt x="786" y="630"/>
                </a:lnTo>
                <a:lnTo>
                  <a:pt x="800" y="627"/>
                </a:lnTo>
                <a:lnTo>
                  <a:pt x="809" y="638"/>
                </a:lnTo>
                <a:lnTo>
                  <a:pt x="825" y="635"/>
                </a:lnTo>
                <a:lnTo>
                  <a:pt x="850" y="647"/>
                </a:lnTo>
                <a:lnTo>
                  <a:pt x="871" y="650"/>
                </a:lnTo>
                <a:lnTo>
                  <a:pt x="884" y="667"/>
                </a:lnTo>
                <a:lnTo>
                  <a:pt x="885" y="681"/>
                </a:lnTo>
                <a:lnTo>
                  <a:pt x="894" y="684"/>
                </a:lnTo>
                <a:lnTo>
                  <a:pt x="942" y="684"/>
                </a:lnTo>
                <a:lnTo>
                  <a:pt x="956" y="691"/>
                </a:lnTo>
                <a:lnTo>
                  <a:pt x="955" y="720"/>
                </a:lnTo>
                <a:lnTo>
                  <a:pt x="962" y="738"/>
                </a:lnTo>
                <a:lnTo>
                  <a:pt x="953" y="729"/>
                </a:lnTo>
                <a:lnTo>
                  <a:pt x="901" y="715"/>
                </a:lnTo>
                <a:lnTo>
                  <a:pt x="879" y="720"/>
                </a:lnTo>
                <a:lnTo>
                  <a:pt x="851" y="713"/>
                </a:lnTo>
                <a:close/>
                <a:moveTo>
                  <a:pt x="99" y="205"/>
                </a:moveTo>
                <a:lnTo>
                  <a:pt x="104" y="200"/>
                </a:lnTo>
                <a:lnTo>
                  <a:pt x="129" y="217"/>
                </a:lnTo>
                <a:lnTo>
                  <a:pt x="132" y="225"/>
                </a:lnTo>
                <a:lnTo>
                  <a:pt x="99" y="205"/>
                </a:lnTo>
                <a:close/>
                <a:moveTo>
                  <a:pt x="167" y="269"/>
                </a:moveTo>
                <a:lnTo>
                  <a:pt x="176" y="263"/>
                </a:lnTo>
                <a:lnTo>
                  <a:pt x="200" y="286"/>
                </a:lnTo>
                <a:lnTo>
                  <a:pt x="200" y="305"/>
                </a:lnTo>
                <a:lnTo>
                  <a:pt x="195" y="305"/>
                </a:lnTo>
                <a:lnTo>
                  <a:pt x="167" y="269"/>
                </a:lnTo>
                <a:close/>
                <a:moveTo>
                  <a:pt x="237" y="376"/>
                </a:moveTo>
                <a:lnTo>
                  <a:pt x="249" y="378"/>
                </a:lnTo>
                <a:lnTo>
                  <a:pt x="263" y="412"/>
                </a:lnTo>
                <a:lnTo>
                  <a:pt x="251" y="412"/>
                </a:lnTo>
                <a:lnTo>
                  <a:pt x="240" y="401"/>
                </a:lnTo>
                <a:lnTo>
                  <a:pt x="234" y="384"/>
                </a:lnTo>
                <a:lnTo>
                  <a:pt x="237" y="376"/>
                </a:lnTo>
                <a:close/>
                <a:moveTo>
                  <a:pt x="478" y="268"/>
                </a:moveTo>
                <a:lnTo>
                  <a:pt x="472" y="263"/>
                </a:lnTo>
                <a:lnTo>
                  <a:pt x="464" y="266"/>
                </a:lnTo>
                <a:lnTo>
                  <a:pt x="464" y="273"/>
                </a:lnTo>
                <a:lnTo>
                  <a:pt x="478" y="268"/>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20" name="Freeform 77"/>
          <p:cNvSpPr>
            <a:spLocks noChangeAspect="1" noEditPoints="1"/>
          </p:cNvSpPr>
          <p:nvPr/>
        </p:nvSpPr>
        <p:spPr bwMode="gray">
          <a:xfrm>
            <a:off x="7202563" y="4436447"/>
            <a:ext cx="983723" cy="841375"/>
          </a:xfrm>
          <a:custGeom>
            <a:avLst/>
            <a:gdLst>
              <a:gd name="T0" fmla="*/ 219 w 1865"/>
              <a:gd name="T1" fmla="*/ 1224 h 1730"/>
              <a:gd name="T2" fmla="*/ 417 w 1865"/>
              <a:gd name="T3" fmla="*/ 1161 h 1730"/>
              <a:gd name="T4" fmla="*/ 856 w 1865"/>
              <a:gd name="T5" fmla="*/ 1034 h 1730"/>
              <a:gd name="T6" fmla="*/ 979 w 1865"/>
              <a:gd name="T7" fmla="*/ 1119 h 1730"/>
              <a:gd name="T8" fmla="*/ 1047 w 1865"/>
              <a:gd name="T9" fmla="*/ 1209 h 1730"/>
              <a:gd name="T10" fmla="*/ 1136 w 1865"/>
              <a:gd name="T11" fmla="*/ 1084 h 1730"/>
              <a:gd name="T12" fmla="*/ 1100 w 1865"/>
              <a:gd name="T13" fmla="*/ 1238 h 1730"/>
              <a:gd name="T14" fmla="*/ 1208 w 1865"/>
              <a:gd name="T15" fmla="*/ 1245 h 1730"/>
              <a:gd name="T16" fmla="*/ 1308 w 1865"/>
              <a:gd name="T17" fmla="*/ 1413 h 1730"/>
              <a:gd name="T18" fmla="*/ 1464 w 1865"/>
              <a:gd name="T19" fmla="*/ 1385 h 1730"/>
              <a:gd name="T20" fmla="*/ 1496 w 1865"/>
              <a:gd name="T21" fmla="*/ 1410 h 1730"/>
              <a:gd name="T22" fmla="*/ 1595 w 1865"/>
              <a:gd name="T23" fmla="*/ 1395 h 1730"/>
              <a:gd name="T24" fmla="*/ 1710 w 1865"/>
              <a:gd name="T25" fmla="*/ 1299 h 1730"/>
              <a:gd name="T26" fmla="*/ 1785 w 1865"/>
              <a:gd name="T27" fmla="*/ 1105 h 1730"/>
              <a:gd name="T28" fmla="*/ 1849 w 1865"/>
              <a:gd name="T29" fmla="*/ 960 h 1730"/>
              <a:gd name="T30" fmla="*/ 1840 w 1865"/>
              <a:gd name="T31" fmla="*/ 737 h 1730"/>
              <a:gd name="T32" fmla="*/ 1765 w 1865"/>
              <a:gd name="T33" fmla="*/ 640 h 1730"/>
              <a:gd name="T34" fmla="*/ 1697 w 1865"/>
              <a:gd name="T35" fmla="*/ 562 h 1730"/>
              <a:gd name="T36" fmla="*/ 1650 w 1865"/>
              <a:gd name="T37" fmla="*/ 468 h 1730"/>
              <a:gd name="T38" fmla="*/ 1574 w 1865"/>
              <a:gd name="T39" fmla="*/ 412 h 1730"/>
              <a:gd name="T40" fmla="*/ 1509 w 1865"/>
              <a:gd name="T41" fmla="*/ 293 h 1730"/>
              <a:gd name="T42" fmla="*/ 1423 w 1865"/>
              <a:gd name="T43" fmla="*/ 178 h 1730"/>
              <a:gd name="T44" fmla="*/ 1363 w 1865"/>
              <a:gd name="T45" fmla="*/ 2 h 1730"/>
              <a:gd name="T46" fmla="*/ 1311 w 1865"/>
              <a:gd name="T47" fmla="*/ 90 h 1730"/>
              <a:gd name="T48" fmla="*/ 1241 w 1865"/>
              <a:gd name="T49" fmla="*/ 335 h 1730"/>
              <a:gd name="T50" fmla="*/ 1047 w 1865"/>
              <a:gd name="T51" fmla="*/ 212 h 1730"/>
              <a:gd name="T52" fmla="*/ 1062 w 1865"/>
              <a:gd name="T53" fmla="*/ 115 h 1730"/>
              <a:gd name="T54" fmla="*/ 1077 w 1865"/>
              <a:gd name="T55" fmla="*/ 78 h 1730"/>
              <a:gd name="T56" fmla="*/ 1047 w 1865"/>
              <a:gd name="T57" fmla="*/ 61 h 1730"/>
              <a:gd name="T58" fmla="*/ 916 w 1865"/>
              <a:gd name="T59" fmla="*/ 50 h 1730"/>
              <a:gd name="T60" fmla="*/ 862 w 1865"/>
              <a:gd name="T61" fmla="*/ 33 h 1730"/>
              <a:gd name="T62" fmla="*/ 822 w 1865"/>
              <a:gd name="T63" fmla="*/ 75 h 1730"/>
              <a:gd name="T64" fmla="*/ 788 w 1865"/>
              <a:gd name="T65" fmla="*/ 129 h 1730"/>
              <a:gd name="T66" fmla="*/ 760 w 1865"/>
              <a:gd name="T67" fmla="*/ 214 h 1730"/>
              <a:gd name="T68" fmla="*/ 662 w 1865"/>
              <a:gd name="T69" fmla="*/ 163 h 1730"/>
              <a:gd name="T70" fmla="*/ 588 w 1865"/>
              <a:gd name="T71" fmla="*/ 160 h 1730"/>
              <a:gd name="T72" fmla="*/ 539 w 1865"/>
              <a:gd name="T73" fmla="*/ 214 h 1730"/>
              <a:gd name="T74" fmla="*/ 519 w 1865"/>
              <a:gd name="T75" fmla="*/ 276 h 1730"/>
              <a:gd name="T76" fmla="*/ 478 w 1865"/>
              <a:gd name="T77" fmla="*/ 304 h 1730"/>
              <a:gd name="T78" fmla="*/ 395 w 1865"/>
              <a:gd name="T79" fmla="*/ 369 h 1730"/>
              <a:gd name="T80" fmla="*/ 161 w 1865"/>
              <a:gd name="T81" fmla="*/ 471 h 1730"/>
              <a:gd name="T82" fmla="*/ 41 w 1865"/>
              <a:gd name="T83" fmla="*/ 528 h 1730"/>
              <a:gd name="T84" fmla="*/ 33 w 1865"/>
              <a:gd name="T85" fmla="*/ 709 h 1730"/>
              <a:gd name="T86" fmla="*/ 11 w 1865"/>
              <a:gd name="T87" fmla="*/ 720 h 1730"/>
              <a:gd name="T88" fmla="*/ 0 w 1865"/>
              <a:gd name="T89" fmla="*/ 752 h 1730"/>
              <a:gd name="T90" fmla="*/ 119 w 1865"/>
              <a:gd name="T91" fmla="*/ 1082 h 1730"/>
              <a:gd name="T92" fmla="*/ 1840 w 1865"/>
              <a:gd name="T93" fmla="*/ 725 h 1730"/>
              <a:gd name="T94" fmla="*/ 1074 w 1865"/>
              <a:gd name="T95" fmla="*/ 39 h 1730"/>
              <a:gd name="T96" fmla="*/ 840 w 1865"/>
              <a:gd name="T97" fmla="*/ 33 h 1730"/>
              <a:gd name="T98" fmla="*/ 786 w 1865"/>
              <a:gd name="T99" fmla="*/ 34 h 1730"/>
              <a:gd name="T100" fmla="*/ 1072 w 1865"/>
              <a:gd name="T101" fmla="*/ 146 h 1730"/>
              <a:gd name="T102" fmla="*/ 1072 w 1865"/>
              <a:gd name="T103" fmla="*/ 146 h 1730"/>
              <a:gd name="T104" fmla="*/ 1614 w 1865"/>
              <a:gd name="T105" fmla="*/ 1536 h 1730"/>
              <a:gd name="T106" fmla="*/ 1123 w 1865"/>
              <a:gd name="T107" fmla="*/ 1282 h 1730"/>
              <a:gd name="T108" fmla="*/ 1543 w 1865"/>
              <a:gd name="T109" fmla="*/ 1582 h 1730"/>
              <a:gd name="T110" fmla="*/ 1626 w 1865"/>
              <a:gd name="T111" fmla="*/ 1653 h 1730"/>
              <a:gd name="T112" fmla="*/ 1563 w 1865"/>
              <a:gd name="T113" fmla="*/ 1724 h 1730"/>
              <a:gd name="T114" fmla="*/ 1490 w 1865"/>
              <a:gd name="T115" fmla="*/ 1659 h 17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5"/>
              <a:gd name="T175" fmla="*/ 0 h 1730"/>
              <a:gd name="T176" fmla="*/ 1865 w 1865"/>
              <a:gd name="T177" fmla="*/ 1730 h 17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5" h="1730">
                <a:moveTo>
                  <a:pt x="89" y="1139"/>
                </a:moveTo>
                <a:lnTo>
                  <a:pt x="90" y="1177"/>
                </a:lnTo>
                <a:lnTo>
                  <a:pt x="109" y="1181"/>
                </a:lnTo>
                <a:lnTo>
                  <a:pt x="138" y="1209"/>
                </a:lnTo>
                <a:lnTo>
                  <a:pt x="160" y="1220"/>
                </a:lnTo>
                <a:lnTo>
                  <a:pt x="200" y="1220"/>
                </a:lnTo>
                <a:lnTo>
                  <a:pt x="206" y="1226"/>
                </a:lnTo>
                <a:lnTo>
                  <a:pt x="219" y="1224"/>
                </a:lnTo>
                <a:lnTo>
                  <a:pt x="220" y="1215"/>
                </a:lnTo>
                <a:lnTo>
                  <a:pt x="236" y="1217"/>
                </a:lnTo>
                <a:lnTo>
                  <a:pt x="265" y="1190"/>
                </a:lnTo>
                <a:lnTo>
                  <a:pt x="288" y="1187"/>
                </a:lnTo>
                <a:lnTo>
                  <a:pt x="299" y="1170"/>
                </a:lnTo>
                <a:lnTo>
                  <a:pt x="316" y="1158"/>
                </a:lnTo>
                <a:lnTo>
                  <a:pt x="409" y="1153"/>
                </a:lnTo>
                <a:lnTo>
                  <a:pt x="417" y="1161"/>
                </a:lnTo>
                <a:lnTo>
                  <a:pt x="485" y="1153"/>
                </a:lnTo>
                <a:lnTo>
                  <a:pt x="505" y="1110"/>
                </a:lnTo>
                <a:lnTo>
                  <a:pt x="596" y="1067"/>
                </a:lnTo>
                <a:lnTo>
                  <a:pt x="638" y="1070"/>
                </a:lnTo>
                <a:lnTo>
                  <a:pt x="690" y="1060"/>
                </a:lnTo>
                <a:lnTo>
                  <a:pt x="740" y="1033"/>
                </a:lnTo>
                <a:lnTo>
                  <a:pt x="819" y="1029"/>
                </a:lnTo>
                <a:lnTo>
                  <a:pt x="856" y="1034"/>
                </a:lnTo>
                <a:lnTo>
                  <a:pt x="885" y="1059"/>
                </a:lnTo>
                <a:lnTo>
                  <a:pt x="898" y="1053"/>
                </a:lnTo>
                <a:lnTo>
                  <a:pt x="933" y="1068"/>
                </a:lnTo>
                <a:lnTo>
                  <a:pt x="932" y="1062"/>
                </a:lnTo>
                <a:lnTo>
                  <a:pt x="955" y="1082"/>
                </a:lnTo>
                <a:lnTo>
                  <a:pt x="972" y="1085"/>
                </a:lnTo>
                <a:lnTo>
                  <a:pt x="966" y="1105"/>
                </a:lnTo>
                <a:lnTo>
                  <a:pt x="979" y="1119"/>
                </a:lnTo>
                <a:lnTo>
                  <a:pt x="995" y="1121"/>
                </a:lnTo>
                <a:lnTo>
                  <a:pt x="1025" y="1180"/>
                </a:lnTo>
                <a:lnTo>
                  <a:pt x="1026" y="1200"/>
                </a:lnTo>
                <a:lnTo>
                  <a:pt x="1013" y="1190"/>
                </a:lnTo>
                <a:lnTo>
                  <a:pt x="1013" y="1198"/>
                </a:lnTo>
                <a:lnTo>
                  <a:pt x="1052" y="1223"/>
                </a:lnTo>
                <a:lnTo>
                  <a:pt x="1052" y="1207"/>
                </a:lnTo>
                <a:lnTo>
                  <a:pt x="1047" y="1209"/>
                </a:lnTo>
                <a:lnTo>
                  <a:pt x="1051" y="1198"/>
                </a:lnTo>
                <a:lnTo>
                  <a:pt x="1068" y="1181"/>
                </a:lnTo>
                <a:lnTo>
                  <a:pt x="1072" y="1169"/>
                </a:lnTo>
                <a:lnTo>
                  <a:pt x="1096" y="1152"/>
                </a:lnTo>
                <a:lnTo>
                  <a:pt x="1108" y="1150"/>
                </a:lnTo>
                <a:lnTo>
                  <a:pt x="1123" y="1119"/>
                </a:lnTo>
                <a:lnTo>
                  <a:pt x="1133" y="1107"/>
                </a:lnTo>
                <a:lnTo>
                  <a:pt x="1136" y="1084"/>
                </a:lnTo>
                <a:lnTo>
                  <a:pt x="1147" y="1119"/>
                </a:lnTo>
                <a:lnTo>
                  <a:pt x="1142" y="1118"/>
                </a:lnTo>
                <a:lnTo>
                  <a:pt x="1142" y="1139"/>
                </a:lnTo>
                <a:lnTo>
                  <a:pt x="1122" y="1173"/>
                </a:lnTo>
                <a:lnTo>
                  <a:pt x="1120" y="1212"/>
                </a:lnTo>
                <a:lnTo>
                  <a:pt x="1097" y="1217"/>
                </a:lnTo>
                <a:lnTo>
                  <a:pt x="1094" y="1232"/>
                </a:lnTo>
                <a:lnTo>
                  <a:pt x="1100" y="1238"/>
                </a:lnTo>
                <a:lnTo>
                  <a:pt x="1136" y="1229"/>
                </a:lnTo>
                <a:lnTo>
                  <a:pt x="1140" y="1197"/>
                </a:lnTo>
                <a:lnTo>
                  <a:pt x="1150" y="1177"/>
                </a:lnTo>
                <a:lnTo>
                  <a:pt x="1169" y="1207"/>
                </a:lnTo>
                <a:lnTo>
                  <a:pt x="1167" y="1234"/>
                </a:lnTo>
                <a:lnTo>
                  <a:pt x="1154" y="1257"/>
                </a:lnTo>
                <a:lnTo>
                  <a:pt x="1169" y="1258"/>
                </a:lnTo>
                <a:lnTo>
                  <a:pt x="1208" y="1245"/>
                </a:lnTo>
                <a:lnTo>
                  <a:pt x="1202" y="1260"/>
                </a:lnTo>
                <a:lnTo>
                  <a:pt x="1221" y="1287"/>
                </a:lnTo>
                <a:lnTo>
                  <a:pt x="1230" y="1311"/>
                </a:lnTo>
                <a:lnTo>
                  <a:pt x="1227" y="1334"/>
                </a:lnTo>
                <a:lnTo>
                  <a:pt x="1236" y="1359"/>
                </a:lnTo>
                <a:lnTo>
                  <a:pt x="1258" y="1387"/>
                </a:lnTo>
                <a:lnTo>
                  <a:pt x="1286" y="1395"/>
                </a:lnTo>
                <a:lnTo>
                  <a:pt x="1308" y="1413"/>
                </a:lnTo>
                <a:lnTo>
                  <a:pt x="1323" y="1407"/>
                </a:lnTo>
                <a:lnTo>
                  <a:pt x="1352" y="1413"/>
                </a:lnTo>
                <a:lnTo>
                  <a:pt x="1396" y="1441"/>
                </a:lnTo>
                <a:lnTo>
                  <a:pt x="1422" y="1429"/>
                </a:lnTo>
                <a:lnTo>
                  <a:pt x="1438" y="1410"/>
                </a:lnTo>
                <a:lnTo>
                  <a:pt x="1455" y="1405"/>
                </a:lnTo>
                <a:lnTo>
                  <a:pt x="1442" y="1395"/>
                </a:lnTo>
                <a:lnTo>
                  <a:pt x="1464" y="1385"/>
                </a:lnTo>
                <a:lnTo>
                  <a:pt x="1472" y="1388"/>
                </a:lnTo>
                <a:lnTo>
                  <a:pt x="1472" y="1398"/>
                </a:lnTo>
                <a:lnTo>
                  <a:pt x="1470" y="1409"/>
                </a:lnTo>
                <a:lnTo>
                  <a:pt x="1461" y="1409"/>
                </a:lnTo>
                <a:lnTo>
                  <a:pt x="1464" y="1413"/>
                </a:lnTo>
                <a:lnTo>
                  <a:pt x="1472" y="1418"/>
                </a:lnTo>
                <a:lnTo>
                  <a:pt x="1490" y="1405"/>
                </a:lnTo>
                <a:lnTo>
                  <a:pt x="1496" y="1410"/>
                </a:lnTo>
                <a:lnTo>
                  <a:pt x="1494" y="1426"/>
                </a:lnTo>
                <a:lnTo>
                  <a:pt x="1524" y="1443"/>
                </a:lnTo>
                <a:lnTo>
                  <a:pt x="1536" y="1458"/>
                </a:lnTo>
                <a:lnTo>
                  <a:pt x="1544" y="1436"/>
                </a:lnTo>
                <a:lnTo>
                  <a:pt x="1532" y="1444"/>
                </a:lnTo>
                <a:lnTo>
                  <a:pt x="1530" y="1434"/>
                </a:lnTo>
                <a:lnTo>
                  <a:pt x="1553" y="1432"/>
                </a:lnTo>
                <a:lnTo>
                  <a:pt x="1595" y="1395"/>
                </a:lnTo>
                <a:lnTo>
                  <a:pt x="1616" y="1385"/>
                </a:lnTo>
                <a:lnTo>
                  <a:pt x="1672" y="1382"/>
                </a:lnTo>
                <a:lnTo>
                  <a:pt x="1687" y="1376"/>
                </a:lnTo>
                <a:lnTo>
                  <a:pt x="1688" y="1365"/>
                </a:lnTo>
                <a:lnTo>
                  <a:pt x="1699" y="1368"/>
                </a:lnTo>
                <a:lnTo>
                  <a:pt x="1701" y="1362"/>
                </a:lnTo>
                <a:lnTo>
                  <a:pt x="1699" y="1334"/>
                </a:lnTo>
                <a:lnTo>
                  <a:pt x="1710" y="1299"/>
                </a:lnTo>
                <a:lnTo>
                  <a:pt x="1711" y="1266"/>
                </a:lnTo>
                <a:lnTo>
                  <a:pt x="1730" y="1229"/>
                </a:lnTo>
                <a:lnTo>
                  <a:pt x="1736" y="1234"/>
                </a:lnTo>
                <a:lnTo>
                  <a:pt x="1748" y="1187"/>
                </a:lnTo>
                <a:lnTo>
                  <a:pt x="1764" y="1160"/>
                </a:lnTo>
                <a:lnTo>
                  <a:pt x="1758" y="1143"/>
                </a:lnTo>
                <a:lnTo>
                  <a:pt x="1773" y="1133"/>
                </a:lnTo>
                <a:lnTo>
                  <a:pt x="1785" y="1105"/>
                </a:lnTo>
                <a:lnTo>
                  <a:pt x="1801" y="1099"/>
                </a:lnTo>
                <a:lnTo>
                  <a:pt x="1798" y="1094"/>
                </a:lnTo>
                <a:lnTo>
                  <a:pt x="1816" y="1080"/>
                </a:lnTo>
                <a:lnTo>
                  <a:pt x="1815" y="1070"/>
                </a:lnTo>
                <a:lnTo>
                  <a:pt x="1826" y="1053"/>
                </a:lnTo>
                <a:lnTo>
                  <a:pt x="1838" y="1019"/>
                </a:lnTo>
                <a:lnTo>
                  <a:pt x="1841" y="979"/>
                </a:lnTo>
                <a:lnTo>
                  <a:pt x="1849" y="960"/>
                </a:lnTo>
                <a:lnTo>
                  <a:pt x="1865" y="884"/>
                </a:lnTo>
                <a:lnTo>
                  <a:pt x="1863" y="861"/>
                </a:lnTo>
                <a:lnTo>
                  <a:pt x="1843" y="801"/>
                </a:lnTo>
                <a:lnTo>
                  <a:pt x="1844" y="794"/>
                </a:lnTo>
                <a:lnTo>
                  <a:pt x="1848" y="797"/>
                </a:lnTo>
                <a:lnTo>
                  <a:pt x="1841" y="757"/>
                </a:lnTo>
                <a:lnTo>
                  <a:pt x="1841" y="731"/>
                </a:lnTo>
                <a:lnTo>
                  <a:pt x="1840" y="737"/>
                </a:lnTo>
                <a:lnTo>
                  <a:pt x="1836" y="734"/>
                </a:lnTo>
                <a:lnTo>
                  <a:pt x="1827" y="703"/>
                </a:lnTo>
                <a:lnTo>
                  <a:pt x="1818" y="698"/>
                </a:lnTo>
                <a:lnTo>
                  <a:pt x="1819" y="692"/>
                </a:lnTo>
                <a:lnTo>
                  <a:pt x="1809" y="675"/>
                </a:lnTo>
                <a:lnTo>
                  <a:pt x="1793" y="666"/>
                </a:lnTo>
                <a:lnTo>
                  <a:pt x="1781" y="644"/>
                </a:lnTo>
                <a:lnTo>
                  <a:pt x="1765" y="640"/>
                </a:lnTo>
                <a:lnTo>
                  <a:pt x="1739" y="616"/>
                </a:lnTo>
                <a:lnTo>
                  <a:pt x="1731" y="559"/>
                </a:lnTo>
                <a:lnTo>
                  <a:pt x="1728" y="556"/>
                </a:lnTo>
                <a:lnTo>
                  <a:pt x="1724" y="569"/>
                </a:lnTo>
                <a:lnTo>
                  <a:pt x="1704" y="554"/>
                </a:lnTo>
                <a:lnTo>
                  <a:pt x="1702" y="547"/>
                </a:lnTo>
                <a:lnTo>
                  <a:pt x="1697" y="550"/>
                </a:lnTo>
                <a:lnTo>
                  <a:pt x="1697" y="562"/>
                </a:lnTo>
                <a:lnTo>
                  <a:pt x="1685" y="564"/>
                </a:lnTo>
                <a:lnTo>
                  <a:pt x="1677" y="542"/>
                </a:lnTo>
                <a:lnTo>
                  <a:pt x="1676" y="514"/>
                </a:lnTo>
                <a:lnTo>
                  <a:pt x="1668" y="513"/>
                </a:lnTo>
                <a:lnTo>
                  <a:pt x="1655" y="483"/>
                </a:lnTo>
                <a:lnTo>
                  <a:pt x="1643" y="476"/>
                </a:lnTo>
                <a:lnTo>
                  <a:pt x="1643" y="468"/>
                </a:lnTo>
                <a:lnTo>
                  <a:pt x="1650" y="468"/>
                </a:lnTo>
                <a:lnTo>
                  <a:pt x="1646" y="459"/>
                </a:lnTo>
                <a:lnTo>
                  <a:pt x="1629" y="446"/>
                </a:lnTo>
                <a:lnTo>
                  <a:pt x="1625" y="449"/>
                </a:lnTo>
                <a:lnTo>
                  <a:pt x="1614" y="437"/>
                </a:lnTo>
                <a:lnTo>
                  <a:pt x="1601" y="431"/>
                </a:lnTo>
                <a:lnTo>
                  <a:pt x="1592" y="434"/>
                </a:lnTo>
                <a:lnTo>
                  <a:pt x="1583" y="409"/>
                </a:lnTo>
                <a:lnTo>
                  <a:pt x="1574" y="412"/>
                </a:lnTo>
                <a:lnTo>
                  <a:pt x="1557" y="409"/>
                </a:lnTo>
                <a:lnTo>
                  <a:pt x="1535" y="397"/>
                </a:lnTo>
                <a:lnTo>
                  <a:pt x="1532" y="375"/>
                </a:lnTo>
                <a:lnTo>
                  <a:pt x="1530" y="378"/>
                </a:lnTo>
                <a:lnTo>
                  <a:pt x="1530" y="375"/>
                </a:lnTo>
                <a:lnTo>
                  <a:pt x="1521" y="367"/>
                </a:lnTo>
                <a:lnTo>
                  <a:pt x="1519" y="330"/>
                </a:lnTo>
                <a:lnTo>
                  <a:pt x="1509" y="293"/>
                </a:lnTo>
                <a:lnTo>
                  <a:pt x="1502" y="293"/>
                </a:lnTo>
                <a:lnTo>
                  <a:pt x="1493" y="279"/>
                </a:lnTo>
                <a:lnTo>
                  <a:pt x="1482" y="232"/>
                </a:lnTo>
                <a:lnTo>
                  <a:pt x="1484" y="203"/>
                </a:lnTo>
                <a:lnTo>
                  <a:pt x="1455" y="181"/>
                </a:lnTo>
                <a:lnTo>
                  <a:pt x="1448" y="168"/>
                </a:lnTo>
                <a:lnTo>
                  <a:pt x="1442" y="166"/>
                </a:lnTo>
                <a:lnTo>
                  <a:pt x="1423" y="178"/>
                </a:lnTo>
                <a:lnTo>
                  <a:pt x="1410" y="168"/>
                </a:lnTo>
                <a:lnTo>
                  <a:pt x="1393" y="92"/>
                </a:lnTo>
                <a:lnTo>
                  <a:pt x="1379" y="75"/>
                </a:lnTo>
                <a:lnTo>
                  <a:pt x="1379" y="58"/>
                </a:lnTo>
                <a:lnTo>
                  <a:pt x="1369" y="58"/>
                </a:lnTo>
                <a:lnTo>
                  <a:pt x="1368" y="50"/>
                </a:lnTo>
                <a:lnTo>
                  <a:pt x="1365" y="16"/>
                </a:lnTo>
                <a:lnTo>
                  <a:pt x="1363" y="2"/>
                </a:lnTo>
                <a:lnTo>
                  <a:pt x="1360" y="0"/>
                </a:lnTo>
                <a:lnTo>
                  <a:pt x="1342" y="14"/>
                </a:lnTo>
                <a:lnTo>
                  <a:pt x="1342" y="25"/>
                </a:lnTo>
                <a:lnTo>
                  <a:pt x="1332" y="39"/>
                </a:lnTo>
                <a:lnTo>
                  <a:pt x="1325" y="61"/>
                </a:lnTo>
                <a:lnTo>
                  <a:pt x="1315" y="64"/>
                </a:lnTo>
                <a:lnTo>
                  <a:pt x="1311" y="80"/>
                </a:lnTo>
                <a:lnTo>
                  <a:pt x="1311" y="90"/>
                </a:lnTo>
                <a:lnTo>
                  <a:pt x="1318" y="92"/>
                </a:lnTo>
                <a:lnTo>
                  <a:pt x="1312" y="123"/>
                </a:lnTo>
                <a:lnTo>
                  <a:pt x="1306" y="140"/>
                </a:lnTo>
                <a:lnTo>
                  <a:pt x="1306" y="180"/>
                </a:lnTo>
                <a:lnTo>
                  <a:pt x="1312" y="206"/>
                </a:lnTo>
                <a:lnTo>
                  <a:pt x="1292" y="279"/>
                </a:lnTo>
                <a:lnTo>
                  <a:pt x="1275" y="324"/>
                </a:lnTo>
                <a:lnTo>
                  <a:pt x="1241" y="335"/>
                </a:lnTo>
                <a:lnTo>
                  <a:pt x="1202" y="312"/>
                </a:lnTo>
                <a:lnTo>
                  <a:pt x="1187" y="291"/>
                </a:lnTo>
                <a:lnTo>
                  <a:pt x="1152" y="281"/>
                </a:lnTo>
                <a:lnTo>
                  <a:pt x="1110" y="249"/>
                </a:lnTo>
                <a:lnTo>
                  <a:pt x="1080" y="244"/>
                </a:lnTo>
                <a:lnTo>
                  <a:pt x="1072" y="251"/>
                </a:lnTo>
                <a:lnTo>
                  <a:pt x="1068" y="222"/>
                </a:lnTo>
                <a:lnTo>
                  <a:pt x="1047" y="212"/>
                </a:lnTo>
                <a:lnTo>
                  <a:pt x="1042" y="212"/>
                </a:lnTo>
                <a:lnTo>
                  <a:pt x="1034" y="203"/>
                </a:lnTo>
                <a:lnTo>
                  <a:pt x="1054" y="143"/>
                </a:lnTo>
                <a:lnTo>
                  <a:pt x="1046" y="144"/>
                </a:lnTo>
                <a:lnTo>
                  <a:pt x="1051" y="123"/>
                </a:lnTo>
                <a:lnTo>
                  <a:pt x="1060" y="131"/>
                </a:lnTo>
                <a:lnTo>
                  <a:pt x="1057" y="121"/>
                </a:lnTo>
                <a:lnTo>
                  <a:pt x="1062" y="115"/>
                </a:lnTo>
                <a:lnTo>
                  <a:pt x="1064" y="121"/>
                </a:lnTo>
                <a:lnTo>
                  <a:pt x="1074" y="118"/>
                </a:lnTo>
                <a:lnTo>
                  <a:pt x="1079" y="110"/>
                </a:lnTo>
                <a:lnTo>
                  <a:pt x="1074" y="101"/>
                </a:lnTo>
                <a:lnTo>
                  <a:pt x="1083" y="98"/>
                </a:lnTo>
                <a:lnTo>
                  <a:pt x="1093" y="78"/>
                </a:lnTo>
                <a:lnTo>
                  <a:pt x="1089" y="73"/>
                </a:lnTo>
                <a:lnTo>
                  <a:pt x="1077" y="78"/>
                </a:lnTo>
                <a:lnTo>
                  <a:pt x="1071" y="59"/>
                </a:lnTo>
                <a:lnTo>
                  <a:pt x="1062" y="67"/>
                </a:lnTo>
                <a:lnTo>
                  <a:pt x="1059" y="85"/>
                </a:lnTo>
                <a:lnTo>
                  <a:pt x="1051" y="89"/>
                </a:lnTo>
                <a:lnTo>
                  <a:pt x="1051" y="70"/>
                </a:lnTo>
                <a:lnTo>
                  <a:pt x="1046" y="73"/>
                </a:lnTo>
                <a:lnTo>
                  <a:pt x="1042" y="70"/>
                </a:lnTo>
                <a:lnTo>
                  <a:pt x="1047" y="61"/>
                </a:lnTo>
                <a:lnTo>
                  <a:pt x="1026" y="64"/>
                </a:lnTo>
                <a:lnTo>
                  <a:pt x="1013" y="76"/>
                </a:lnTo>
                <a:lnTo>
                  <a:pt x="991" y="63"/>
                </a:lnTo>
                <a:lnTo>
                  <a:pt x="967" y="64"/>
                </a:lnTo>
                <a:lnTo>
                  <a:pt x="947" y="56"/>
                </a:lnTo>
                <a:lnTo>
                  <a:pt x="947" y="51"/>
                </a:lnTo>
                <a:lnTo>
                  <a:pt x="939" y="56"/>
                </a:lnTo>
                <a:lnTo>
                  <a:pt x="916" y="50"/>
                </a:lnTo>
                <a:lnTo>
                  <a:pt x="904" y="36"/>
                </a:lnTo>
                <a:lnTo>
                  <a:pt x="898" y="42"/>
                </a:lnTo>
                <a:lnTo>
                  <a:pt x="878" y="25"/>
                </a:lnTo>
                <a:lnTo>
                  <a:pt x="871" y="39"/>
                </a:lnTo>
                <a:lnTo>
                  <a:pt x="865" y="24"/>
                </a:lnTo>
                <a:lnTo>
                  <a:pt x="862" y="29"/>
                </a:lnTo>
                <a:lnTo>
                  <a:pt x="856" y="29"/>
                </a:lnTo>
                <a:lnTo>
                  <a:pt x="862" y="33"/>
                </a:lnTo>
                <a:lnTo>
                  <a:pt x="873" y="42"/>
                </a:lnTo>
                <a:lnTo>
                  <a:pt x="888" y="41"/>
                </a:lnTo>
                <a:lnTo>
                  <a:pt x="893" y="46"/>
                </a:lnTo>
                <a:lnTo>
                  <a:pt x="893" y="67"/>
                </a:lnTo>
                <a:lnTo>
                  <a:pt x="870" y="76"/>
                </a:lnTo>
                <a:lnTo>
                  <a:pt x="834" y="75"/>
                </a:lnTo>
                <a:lnTo>
                  <a:pt x="834" y="78"/>
                </a:lnTo>
                <a:lnTo>
                  <a:pt x="822" y="75"/>
                </a:lnTo>
                <a:lnTo>
                  <a:pt x="815" y="83"/>
                </a:lnTo>
                <a:lnTo>
                  <a:pt x="819" y="97"/>
                </a:lnTo>
                <a:lnTo>
                  <a:pt x="803" y="87"/>
                </a:lnTo>
                <a:lnTo>
                  <a:pt x="802" y="93"/>
                </a:lnTo>
                <a:lnTo>
                  <a:pt x="786" y="98"/>
                </a:lnTo>
                <a:lnTo>
                  <a:pt x="781" y="121"/>
                </a:lnTo>
                <a:lnTo>
                  <a:pt x="788" y="118"/>
                </a:lnTo>
                <a:lnTo>
                  <a:pt x="788" y="129"/>
                </a:lnTo>
                <a:lnTo>
                  <a:pt x="783" y="135"/>
                </a:lnTo>
                <a:lnTo>
                  <a:pt x="769" y="134"/>
                </a:lnTo>
                <a:lnTo>
                  <a:pt x="755" y="160"/>
                </a:lnTo>
                <a:lnTo>
                  <a:pt x="749" y="160"/>
                </a:lnTo>
                <a:lnTo>
                  <a:pt x="746" y="173"/>
                </a:lnTo>
                <a:lnTo>
                  <a:pt x="763" y="195"/>
                </a:lnTo>
                <a:lnTo>
                  <a:pt x="755" y="200"/>
                </a:lnTo>
                <a:lnTo>
                  <a:pt x="760" y="214"/>
                </a:lnTo>
                <a:lnTo>
                  <a:pt x="734" y="195"/>
                </a:lnTo>
                <a:lnTo>
                  <a:pt x="707" y="195"/>
                </a:lnTo>
                <a:lnTo>
                  <a:pt x="703" y="202"/>
                </a:lnTo>
                <a:lnTo>
                  <a:pt x="690" y="205"/>
                </a:lnTo>
                <a:lnTo>
                  <a:pt x="678" y="232"/>
                </a:lnTo>
                <a:lnTo>
                  <a:pt x="683" y="222"/>
                </a:lnTo>
                <a:lnTo>
                  <a:pt x="687" y="189"/>
                </a:lnTo>
                <a:lnTo>
                  <a:pt x="662" y="163"/>
                </a:lnTo>
                <a:lnTo>
                  <a:pt x="630" y="148"/>
                </a:lnTo>
                <a:lnTo>
                  <a:pt x="624" y="148"/>
                </a:lnTo>
                <a:lnTo>
                  <a:pt x="622" y="158"/>
                </a:lnTo>
                <a:lnTo>
                  <a:pt x="607" y="163"/>
                </a:lnTo>
                <a:lnTo>
                  <a:pt x="605" y="158"/>
                </a:lnTo>
                <a:lnTo>
                  <a:pt x="596" y="166"/>
                </a:lnTo>
                <a:lnTo>
                  <a:pt x="590" y="154"/>
                </a:lnTo>
                <a:lnTo>
                  <a:pt x="588" y="160"/>
                </a:lnTo>
                <a:lnTo>
                  <a:pt x="593" y="171"/>
                </a:lnTo>
                <a:lnTo>
                  <a:pt x="588" y="180"/>
                </a:lnTo>
                <a:lnTo>
                  <a:pt x="578" y="188"/>
                </a:lnTo>
                <a:lnTo>
                  <a:pt x="576" y="181"/>
                </a:lnTo>
                <a:lnTo>
                  <a:pt x="553" y="186"/>
                </a:lnTo>
                <a:lnTo>
                  <a:pt x="557" y="211"/>
                </a:lnTo>
                <a:lnTo>
                  <a:pt x="544" y="205"/>
                </a:lnTo>
                <a:lnTo>
                  <a:pt x="539" y="214"/>
                </a:lnTo>
                <a:lnTo>
                  <a:pt x="544" y="223"/>
                </a:lnTo>
                <a:lnTo>
                  <a:pt x="532" y="220"/>
                </a:lnTo>
                <a:lnTo>
                  <a:pt x="522" y="227"/>
                </a:lnTo>
                <a:lnTo>
                  <a:pt x="525" y="242"/>
                </a:lnTo>
                <a:lnTo>
                  <a:pt x="515" y="256"/>
                </a:lnTo>
                <a:lnTo>
                  <a:pt x="514" y="266"/>
                </a:lnTo>
                <a:lnTo>
                  <a:pt x="520" y="270"/>
                </a:lnTo>
                <a:lnTo>
                  <a:pt x="519" y="276"/>
                </a:lnTo>
                <a:lnTo>
                  <a:pt x="505" y="273"/>
                </a:lnTo>
                <a:lnTo>
                  <a:pt x="495" y="259"/>
                </a:lnTo>
                <a:lnTo>
                  <a:pt x="480" y="257"/>
                </a:lnTo>
                <a:lnTo>
                  <a:pt x="475" y="261"/>
                </a:lnTo>
                <a:lnTo>
                  <a:pt x="475" y="278"/>
                </a:lnTo>
                <a:lnTo>
                  <a:pt x="485" y="291"/>
                </a:lnTo>
                <a:lnTo>
                  <a:pt x="486" y="302"/>
                </a:lnTo>
                <a:lnTo>
                  <a:pt x="478" y="304"/>
                </a:lnTo>
                <a:lnTo>
                  <a:pt x="475" y="325"/>
                </a:lnTo>
                <a:lnTo>
                  <a:pt x="446" y="271"/>
                </a:lnTo>
                <a:lnTo>
                  <a:pt x="441" y="285"/>
                </a:lnTo>
                <a:lnTo>
                  <a:pt x="418" y="299"/>
                </a:lnTo>
                <a:lnTo>
                  <a:pt x="412" y="321"/>
                </a:lnTo>
                <a:lnTo>
                  <a:pt x="421" y="347"/>
                </a:lnTo>
                <a:lnTo>
                  <a:pt x="400" y="369"/>
                </a:lnTo>
                <a:lnTo>
                  <a:pt x="395" y="369"/>
                </a:lnTo>
                <a:lnTo>
                  <a:pt x="383" y="401"/>
                </a:lnTo>
                <a:lnTo>
                  <a:pt x="356" y="423"/>
                </a:lnTo>
                <a:lnTo>
                  <a:pt x="290" y="443"/>
                </a:lnTo>
                <a:lnTo>
                  <a:pt x="271" y="440"/>
                </a:lnTo>
                <a:lnTo>
                  <a:pt x="253" y="455"/>
                </a:lnTo>
                <a:lnTo>
                  <a:pt x="228" y="460"/>
                </a:lnTo>
                <a:lnTo>
                  <a:pt x="202" y="474"/>
                </a:lnTo>
                <a:lnTo>
                  <a:pt x="161" y="471"/>
                </a:lnTo>
                <a:lnTo>
                  <a:pt x="122" y="493"/>
                </a:lnTo>
                <a:lnTo>
                  <a:pt x="102" y="519"/>
                </a:lnTo>
                <a:lnTo>
                  <a:pt x="85" y="522"/>
                </a:lnTo>
                <a:lnTo>
                  <a:pt x="61" y="536"/>
                </a:lnTo>
                <a:lnTo>
                  <a:pt x="42" y="565"/>
                </a:lnTo>
                <a:lnTo>
                  <a:pt x="38" y="564"/>
                </a:lnTo>
                <a:lnTo>
                  <a:pt x="38" y="553"/>
                </a:lnTo>
                <a:lnTo>
                  <a:pt x="41" y="528"/>
                </a:lnTo>
                <a:lnTo>
                  <a:pt x="36" y="533"/>
                </a:lnTo>
                <a:lnTo>
                  <a:pt x="22" y="556"/>
                </a:lnTo>
                <a:lnTo>
                  <a:pt x="19" y="574"/>
                </a:lnTo>
                <a:lnTo>
                  <a:pt x="24" y="586"/>
                </a:lnTo>
                <a:lnTo>
                  <a:pt x="24" y="610"/>
                </a:lnTo>
                <a:lnTo>
                  <a:pt x="7" y="637"/>
                </a:lnTo>
                <a:lnTo>
                  <a:pt x="7" y="663"/>
                </a:lnTo>
                <a:lnTo>
                  <a:pt x="33" y="709"/>
                </a:lnTo>
                <a:lnTo>
                  <a:pt x="31" y="717"/>
                </a:lnTo>
                <a:lnTo>
                  <a:pt x="45" y="730"/>
                </a:lnTo>
                <a:lnTo>
                  <a:pt x="47" y="745"/>
                </a:lnTo>
                <a:lnTo>
                  <a:pt x="39" y="762"/>
                </a:lnTo>
                <a:lnTo>
                  <a:pt x="33" y="760"/>
                </a:lnTo>
                <a:lnTo>
                  <a:pt x="30" y="743"/>
                </a:lnTo>
                <a:lnTo>
                  <a:pt x="24" y="748"/>
                </a:lnTo>
                <a:lnTo>
                  <a:pt x="11" y="720"/>
                </a:lnTo>
                <a:lnTo>
                  <a:pt x="11" y="722"/>
                </a:lnTo>
                <a:lnTo>
                  <a:pt x="30" y="767"/>
                </a:lnTo>
                <a:lnTo>
                  <a:pt x="19" y="772"/>
                </a:lnTo>
                <a:lnTo>
                  <a:pt x="17" y="767"/>
                </a:lnTo>
                <a:lnTo>
                  <a:pt x="14" y="768"/>
                </a:lnTo>
                <a:lnTo>
                  <a:pt x="11" y="754"/>
                </a:lnTo>
                <a:lnTo>
                  <a:pt x="0" y="748"/>
                </a:lnTo>
                <a:lnTo>
                  <a:pt x="0" y="752"/>
                </a:lnTo>
                <a:lnTo>
                  <a:pt x="17" y="779"/>
                </a:lnTo>
                <a:lnTo>
                  <a:pt x="34" y="794"/>
                </a:lnTo>
                <a:lnTo>
                  <a:pt x="45" y="825"/>
                </a:lnTo>
                <a:lnTo>
                  <a:pt x="47" y="844"/>
                </a:lnTo>
                <a:lnTo>
                  <a:pt x="81" y="907"/>
                </a:lnTo>
                <a:lnTo>
                  <a:pt x="87" y="966"/>
                </a:lnTo>
                <a:lnTo>
                  <a:pt x="119" y="1037"/>
                </a:lnTo>
                <a:lnTo>
                  <a:pt x="119" y="1082"/>
                </a:lnTo>
                <a:lnTo>
                  <a:pt x="115" y="1097"/>
                </a:lnTo>
                <a:lnTo>
                  <a:pt x="119" y="1116"/>
                </a:lnTo>
                <a:lnTo>
                  <a:pt x="106" y="1141"/>
                </a:lnTo>
                <a:lnTo>
                  <a:pt x="89" y="1139"/>
                </a:lnTo>
                <a:close/>
                <a:moveTo>
                  <a:pt x="1843" y="680"/>
                </a:moveTo>
                <a:lnTo>
                  <a:pt x="1852" y="689"/>
                </a:lnTo>
                <a:lnTo>
                  <a:pt x="1852" y="701"/>
                </a:lnTo>
                <a:lnTo>
                  <a:pt x="1840" y="725"/>
                </a:lnTo>
                <a:lnTo>
                  <a:pt x="1838" y="701"/>
                </a:lnTo>
                <a:lnTo>
                  <a:pt x="1846" y="686"/>
                </a:lnTo>
                <a:lnTo>
                  <a:pt x="1843" y="680"/>
                </a:lnTo>
                <a:close/>
                <a:moveTo>
                  <a:pt x="1860" y="810"/>
                </a:moveTo>
                <a:lnTo>
                  <a:pt x="1863" y="813"/>
                </a:lnTo>
                <a:lnTo>
                  <a:pt x="1860" y="825"/>
                </a:lnTo>
                <a:lnTo>
                  <a:pt x="1860" y="810"/>
                </a:lnTo>
                <a:close/>
                <a:moveTo>
                  <a:pt x="1074" y="39"/>
                </a:moveTo>
                <a:lnTo>
                  <a:pt x="1074" y="27"/>
                </a:lnTo>
                <a:lnTo>
                  <a:pt x="1083" y="19"/>
                </a:lnTo>
                <a:lnTo>
                  <a:pt x="1074" y="39"/>
                </a:lnTo>
                <a:close/>
                <a:moveTo>
                  <a:pt x="789" y="25"/>
                </a:moveTo>
                <a:lnTo>
                  <a:pt x="806" y="36"/>
                </a:lnTo>
                <a:lnTo>
                  <a:pt x="822" y="34"/>
                </a:lnTo>
                <a:lnTo>
                  <a:pt x="832" y="25"/>
                </a:lnTo>
                <a:lnTo>
                  <a:pt x="840" y="33"/>
                </a:lnTo>
                <a:lnTo>
                  <a:pt x="842" y="41"/>
                </a:lnTo>
                <a:lnTo>
                  <a:pt x="836" y="50"/>
                </a:lnTo>
                <a:lnTo>
                  <a:pt x="817" y="56"/>
                </a:lnTo>
                <a:lnTo>
                  <a:pt x="798" y="44"/>
                </a:lnTo>
                <a:lnTo>
                  <a:pt x="789" y="25"/>
                </a:lnTo>
                <a:close/>
                <a:moveTo>
                  <a:pt x="780" y="53"/>
                </a:moveTo>
                <a:lnTo>
                  <a:pt x="776" y="46"/>
                </a:lnTo>
                <a:lnTo>
                  <a:pt x="786" y="34"/>
                </a:lnTo>
                <a:lnTo>
                  <a:pt x="798" y="53"/>
                </a:lnTo>
                <a:lnTo>
                  <a:pt x="780" y="53"/>
                </a:lnTo>
                <a:close/>
                <a:moveTo>
                  <a:pt x="1219" y="271"/>
                </a:moveTo>
                <a:lnTo>
                  <a:pt x="1228" y="276"/>
                </a:lnTo>
                <a:lnTo>
                  <a:pt x="1207" y="287"/>
                </a:lnTo>
                <a:lnTo>
                  <a:pt x="1202" y="281"/>
                </a:lnTo>
                <a:lnTo>
                  <a:pt x="1219" y="271"/>
                </a:lnTo>
                <a:close/>
                <a:moveTo>
                  <a:pt x="1072" y="146"/>
                </a:moveTo>
                <a:lnTo>
                  <a:pt x="1077" y="149"/>
                </a:lnTo>
                <a:lnTo>
                  <a:pt x="1080" y="143"/>
                </a:lnTo>
                <a:lnTo>
                  <a:pt x="1083" y="149"/>
                </a:lnTo>
                <a:lnTo>
                  <a:pt x="1089" y="146"/>
                </a:lnTo>
                <a:lnTo>
                  <a:pt x="1094" y="166"/>
                </a:lnTo>
                <a:lnTo>
                  <a:pt x="1077" y="169"/>
                </a:lnTo>
                <a:lnTo>
                  <a:pt x="1072" y="163"/>
                </a:lnTo>
                <a:lnTo>
                  <a:pt x="1072" y="146"/>
                </a:lnTo>
                <a:close/>
                <a:moveTo>
                  <a:pt x="1604" y="1498"/>
                </a:moveTo>
                <a:lnTo>
                  <a:pt x="1606" y="1495"/>
                </a:lnTo>
                <a:lnTo>
                  <a:pt x="1621" y="1506"/>
                </a:lnTo>
                <a:lnTo>
                  <a:pt x="1623" y="1523"/>
                </a:lnTo>
                <a:lnTo>
                  <a:pt x="1614" y="1528"/>
                </a:lnTo>
                <a:lnTo>
                  <a:pt x="1601" y="1502"/>
                </a:lnTo>
                <a:lnTo>
                  <a:pt x="1604" y="1498"/>
                </a:lnTo>
                <a:close/>
                <a:moveTo>
                  <a:pt x="1614" y="1536"/>
                </a:moveTo>
                <a:lnTo>
                  <a:pt x="1625" y="1529"/>
                </a:lnTo>
                <a:lnTo>
                  <a:pt x="1631" y="1537"/>
                </a:lnTo>
                <a:lnTo>
                  <a:pt x="1614" y="1536"/>
                </a:lnTo>
                <a:close/>
                <a:moveTo>
                  <a:pt x="1079" y="1266"/>
                </a:moveTo>
                <a:lnTo>
                  <a:pt x="1114" y="1253"/>
                </a:lnTo>
                <a:lnTo>
                  <a:pt x="1152" y="1271"/>
                </a:lnTo>
                <a:lnTo>
                  <a:pt x="1130" y="1271"/>
                </a:lnTo>
                <a:lnTo>
                  <a:pt x="1123" y="1282"/>
                </a:lnTo>
                <a:lnTo>
                  <a:pt x="1094" y="1279"/>
                </a:lnTo>
                <a:lnTo>
                  <a:pt x="1085" y="1279"/>
                </a:lnTo>
                <a:lnTo>
                  <a:pt x="1079" y="1266"/>
                </a:lnTo>
                <a:close/>
                <a:moveTo>
                  <a:pt x="1461" y="1551"/>
                </a:moveTo>
                <a:lnTo>
                  <a:pt x="1476" y="1559"/>
                </a:lnTo>
                <a:lnTo>
                  <a:pt x="1496" y="1562"/>
                </a:lnTo>
                <a:lnTo>
                  <a:pt x="1516" y="1576"/>
                </a:lnTo>
                <a:lnTo>
                  <a:pt x="1543" y="1582"/>
                </a:lnTo>
                <a:lnTo>
                  <a:pt x="1584" y="1570"/>
                </a:lnTo>
                <a:lnTo>
                  <a:pt x="1592" y="1559"/>
                </a:lnTo>
                <a:lnTo>
                  <a:pt x="1604" y="1565"/>
                </a:lnTo>
                <a:lnTo>
                  <a:pt x="1606" y="1556"/>
                </a:lnTo>
                <a:lnTo>
                  <a:pt x="1614" y="1559"/>
                </a:lnTo>
                <a:lnTo>
                  <a:pt x="1621" y="1568"/>
                </a:lnTo>
                <a:lnTo>
                  <a:pt x="1625" y="1587"/>
                </a:lnTo>
                <a:lnTo>
                  <a:pt x="1626" y="1653"/>
                </a:lnTo>
                <a:lnTo>
                  <a:pt x="1621" y="1630"/>
                </a:lnTo>
                <a:lnTo>
                  <a:pt x="1611" y="1649"/>
                </a:lnTo>
                <a:lnTo>
                  <a:pt x="1608" y="1679"/>
                </a:lnTo>
                <a:lnTo>
                  <a:pt x="1591" y="1679"/>
                </a:lnTo>
                <a:lnTo>
                  <a:pt x="1577" y="1710"/>
                </a:lnTo>
                <a:lnTo>
                  <a:pt x="1569" y="1703"/>
                </a:lnTo>
                <a:lnTo>
                  <a:pt x="1566" y="1707"/>
                </a:lnTo>
                <a:lnTo>
                  <a:pt x="1563" y="1724"/>
                </a:lnTo>
                <a:lnTo>
                  <a:pt x="1557" y="1730"/>
                </a:lnTo>
                <a:lnTo>
                  <a:pt x="1519" y="1726"/>
                </a:lnTo>
                <a:lnTo>
                  <a:pt x="1518" y="1720"/>
                </a:lnTo>
                <a:lnTo>
                  <a:pt x="1526" y="1712"/>
                </a:lnTo>
                <a:lnTo>
                  <a:pt x="1509" y="1709"/>
                </a:lnTo>
                <a:lnTo>
                  <a:pt x="1489" y="1676"/>
                </a:lnTo>
                <a:lnTo>
                  <a:pt x="1479" y="1641"/>
                </a:lnTo>
                <a:lnTo>
                  <a:pt x="1490" y="1659"/>
                </a:lnTo>
                <a:lnTo>
                  <a:pt x="1496" y="1649"/>
                </a:lnTo>
                <a:lnTo>
                  <a:pt x="1479" y="1627"/>
                </a:lnTo>
                <a:lnTo>
                  <a:pt x="1459" y="1583"/>
                </a:lnTo>
                <a:lnTo>
                  <a:pt x="1461" y="1551"/>
                </a:lnTo>
                <a:close/>
              </a:path>
            </a:pathLst>
          </a:custGeom>
          <a:solidFill>
            <a:schemeClr val="bg1">
              <a:lumMod val="95000"/>
            </a:schemeClr>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21" name="Freeform 78"/>
          <p:cNvSpPr>
            <a:spLocks noChangeAspect="1" noEditPoints="1"/>
          </p:cNvSpPr>
          <p:nvPr/>
        </p:nvSpPr>
        <p:spPr bwMode="gray">
          <a:xfrm>
            <a:off x="7458813" y="3055321"/>
            <a:ext cx="540016" cy="584200"/>
          </a:xfrm>
          <a:custGeom>
            <a:avLst/>
            <a:gdLst>
              <a:gd name="T0" fmla="*/ 838 w 1023"/>
              <a:gd name="T1" fmla="*/ 330 h 1195"/>
              <a:gd name="T2" fmla="*/ 827 w 1023"/>
              <a:gd name="T3" fmla="*/ 438 h 1195"/>
              <a:gd name="T4" fmla="*/ 804 w 1023"/>
              <a:gd name="T5" fmla="*/ 516 h 1195"/>
              <a:gd name="T6" fmla="*/ 793 w 1023"/>
              <a:gd name="T7" fmla="*/ 588 h 1195"/>
              <a:gd name="T8" fmla="*/ 761 w 1023"/>
              <a:gd name="T9" fmla="*/ 592 h 1195"/>
              <a:gd name="T10" fmla="*/ 710 w 1023"/>
              <a:gd name="T11" fmla="*/ 650 h 1195"/>
              <a:gd name="T12" fmla="*/ 673 w 1023"/>
              <a:gd name="T13" fmla="*/ 653 h 1195"/>
              <a:gd name="T14" fmla="*/ 615 w 1023"/>
              <a:gd name="T15" fmla="*/ 644 h 1195"/>
              <a:gd name="T16" fmla="*/ 612 w 1023"/>
              <a:gd name="T17" fmla="*/ 660 h 1195"/>
              <a:gd name="T18" fmla="*/ 569 w 1023"/>
              <a:gd name="T19" fmla="*/ 707 h 1195"/>
              <a:gd name="T20" fmla="*/ 532 w 1023"/>
              <a:gd name="T21" fmla="*/ 669 h 1195"/>
              <a:gd name="T22" fmla="*/ 496 w 1023"/>
              <a:gd name="T23" fmla="*/ 643 h 1195"/>
              <a:gd name="T24" fmla="*/ 407 w 1023"/>
              <a:gd name="T25" fmla="*/ 667 h 1195"/>
              <a:gd name="T26" fmla="*/ 335 w 1023"/>
              <a:gd name="T27" fmla="*/ 684 h 1195"/>
              <a:gd name="T28" fmla="*/ 478 w 1023"/>
              <a:gd name="T29" fmla="*/ 601 h 1195"/>
              <a:gd name="T30" fmla="*/ 572 w 1023"/>
              <a:gd name="T31" fmla="*/ 588 h 1195"/>
              <a:gd name="T32" fmla="*/ 623 w 1023"/>
              <a:gd name="T33" fmla="*/ 487 h 1195"/>
              <a:gd name="T34" fmla="*/ 618 w 1023"/>
              <a:gd name="T35" fmla="*/ 529 h 1195"/>
              <a:gd name="T36" fmla="*/ 722 w 1023"/>
              <a:gd name="T37" fmla="*/ 458 h 1195"/>
              <a:gd name="T38" fmla="*/ 742 w 1023"/>
              <a:gd name="T39" fmla="*/ 344 h 1195"/>
              <a:gd name="T40" fmla="*/ 767 w 1023"/>
              <a:gd name="T41" fmla="*/ 277 h 1195"/>
              <a:gd name="T42" fmla="*/ 806 w 1023"/>
              <a:gd name="T43" fmla="*/ 284 h 1195"/>
              <a:gd name="T44" fmla="*/ 795 w 1023"/>
              <a:gd name="T45" fmla="*/ 252 h 1195"/>
              <a:gd name="T46" fmla="*/ 74 w 1023"/>
              <a:gd name="T47" fmla="*/ 1175 h 1195"/>
              <a:gd name="T48" fmla="*/ 24 w 1023"/>
              <a:gd name="T49" fmla="*/ 1190 h 1195"/>
              <a:gd name="T50" fmla="*/ 7 w 1023"/>
              <a:gd name="T51" fmla="*/ 1193 h 1195"/>
              <a:gd name="T52" fmla="*/ 803 w 1023"/>
              <a:gd name="T53" fmla="*/ 19 h 1195"/>
              <a:gd name="T54" fmla="*/ 263 w 1023"/>
              <a:gd name="T55" fmla="*/ 648 h 1195"/>
              <a:gd name="T56" fmla="*/ 258 w 1023"/>
              <a:gd name="T57" fmla="*/ 667 h 1195"/>
              <a:gd name="T58" fmla="*/ 255 w 1023"/>
              <a:gd name="T59" fmla="*/ 741 h 1195"/>
              <a:gd name="T60" fmla="*/ 238 w 1023"/>
              <a:gd name="T61" fmla="*/ 752 h 1195"/>
              <a:gd name="T62" fmla="*/ 238 w 1023"/>
              <a:gd name="T63" fmla="*/ 752 h 1195"/>
              <a:gd name="T64" fmla="*/ 297 w 1023"/>
              <a:gd name="T65" fmla="*/ 766 h 1195"/>
              <a:gd name="T66" fmla="*/ 337 w 1023"/>
              <a:gd name="T67" fmla="*/ 881 h 1195"/>
              <a:gd name="T68" fmla="*/ 259 w 1023"/>
              <a:gd name="T69" fmla="*/ 995 h 1195"/>
              <a:gd name="T70" fmla="*/ 239 w 1023"/>
              <a:gd name="T71" fmla="*/ 1009 h 1195"/>
              <a:gd name="T72" fmla="*/ 207 w 1023"/>
              <a:gd name="T73" fmla="*/ 1063 h 1195"/>
              <a:gd name="T74" fmla="*/ 183 w 1023"/>
              <a:gd name="T75" fmla="*/ 1093 h 1195"/>
              <a:gd name="T76" fmla="*/ 314 w 1023"/>
              <a:gd name="T77" fmla="*/ 888 h 1195"/>
              <a:gd name="T78" fmla="*/ 331 w 1023"/>
              <a:gd name="T79" fmla="*/ 690 h 1195"/>
              <a:gd name="T80" fmla="*/ 275 w 1023"/>
              <a:gd name="T81" fmla="*/ 729 h 1195"/>
              <a:gd name="T82" fmla="*/ 281 w 1023"/>
              <a:gd name="T83" fmla="*/ 761 h 1195"/>
              <a:gd name="T84" fmla="*/ 300 w 1023"/>
              <a:gd name="T85" fmla="*/ 744 h 1195"/>
              <a:gd name="T86" fmla="*/ 318 w 1023"/>
              <a:gd name="T87" fmla="*/ 771 h 1195"/>
              <a:gd name="T88" fmla="*/ 322 w 1023"/>
              <a:gd name="T89" fmla="*/ 811 h 1195"/>
              <a:gd name="T90" fmla="*/ 340 w 1023"/>
              <a:gd name="T91" fmla="*/ 837 h 1195"/>
              <a:gd name="T92" fmla="*/ 383 w 1023"/>
              <a:gd name="T93" fmla="*/ 746 h 1195"/>
              <a:gd name="T94" fmla="*/ 348 w 1023"/>
              <a:gd name="T95" fmla="*/ 707 h 1195"/>
              <a:gd name="T96" fmla="*/ 464 w 1023"/>
              <a:gd name="T97" fmla="*/ 714 h 1195"/>
              <a:gd name="T98" fmla="*/ 424 w 1023"/>
              <a:gd name="T99" fmla="*/ 754 h 1195"/>
              <a:gd name="T100" fmla="*/ 424 w 1023"/>
              <a:gd name="T101" fmla="*/ 686 h 1195"/>
              <a:gd name="T102" fmla="*/ 510 w 1023"/>
              <a:gd name="T103" fmla="*/ 695 h 1195"/>
              <a:gd name="T104" fmla="*/ 1002 w 1023"/>
              <a:gd name="T105" fmla="*/ 79 h 1195"/>
              <a:gd name="T106" fmla="*/ 1023 w 1023"/>
              <a:gd name="T107" fmla="*/ 129 h 1195"/>
              <a:gd name="T108" fmla="*/ 974 w 1023"/>
              <a:gd name="T109" fmla="*/ 160 h 1195"/>
              <a:gd name="T110" fmla="*/ 905 w 1023"/>
              <a:gd name="T111" fmla="*/ 221 h 1195"/>
              <a:gd name="T112" fmla="*/ 776 w 1023"/>
              <a:gd name="T113" fmla="*/ 186 h 1195"/>
              <a:gd name="T114" fmla="*/ 804 w 1023"/>
              <a:gd name="T115" fmla="*/ 235 h 1195"/>
              <a:gd name="T116" fmla="*/ 756 w 1023"/>
              <a:gd name="T117" fmla="*/ 243 h 1195"/>
              <a:gd name="T118" fmla="*/ 774 w 1023"/>
              <a:gd name="T119" fmla="*/ 160 h 1195"/>
              <a:gd name="T120" fmla="*/ 818 w 1023"/>
              <a:gd name="T121" fmla="*/ 110 h 1195"/>
              <a:gd name="T122" fmla="*/ 829 w 1023"/>
              <a:gd name="T123" fmla="*/ 10 h 1195"/>
              <a:gd name="T124" fmla="*/ 913 w 1023"/>
              <a:gd name="T125" fmla="*/ 74 h 11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3"/>
              <a:gd name="T190" fmla="*/ 0 h 1195"/>
              <a:gd name="T191" fmla="*/ 1023 w 1023"/>
              <a:gd name="T192" fmla="*/ 1195 h 11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3" h="1195">
                <a:moveTo>
                  <a:pt x="806" y="255"/>
                </a:moveTo>
                <a:lnTo>
                  <a:pt x="820" y="255"/>
                </a:lnTo>
                <a:lnTo>
                  <a:pt x="821" y="294"/>
                </a:lnTo>
                <a:lnTo>
                  <a:pt x="838" y="330"/>
                </a:lnTo>
                <a:lnTo>
                  <a:pt x="850" y="370"/>
                </a:lnTo>
                <a:lnTo>
                  <a:pt x="846" y="394"/>
                </a:lnTo>
                <a:lnTo>
                  <a:pt x="835" y="401"/>
                </a:lnTo>
                <a:lnTo>
                  <a:pt x="827" y="438"/>
                </a:lnTo>
                <a:lnTo>
                  <a:pt x="815" y="436"/>
                </a:lnTo>
                <a:lnTo>
                  <a:pt x="803" y="444"/>
                </a:lnTo>
                <a:lnTo>
                  <a:pt x="799" y="460"/>
                </a:lnTo>
                <a:lnTo>
                  <a:pt x="804" y="516"/>
                </a:lnTo>
                <a:lnTo>
                  <a:pt x="796" y="525"/>
                </a:lnTo>
                <a:lnTo>
                  <a:pt x="786" y="556"/>
                </a:lnTo>
                <a:lnTo>
                  <a:pt x="786" y="576"/>
                </a:lnTo>
                <a:lnTo>
                  <a:pt x="793" y="588"/>
                </a:lnTo>
                <a:lnTo>
                  <a:pt x="773" y="619"/>
                </a:lnTo>
                <a:lnTo>
                  <a:pt x="750" y="636"/>
                </a:lnTo>
                <a:lnTo>
                  <a:pt x="752" y="607"/>
                </a:lnTo>
                <a:lnTo>
                  <a:pt x="761" y="592"/>
                </a:lnTo>
                <a:lnTo>
                  <a:pt x="748" y="592"/>
                </a:lnTo>
                <a:lnTo>
                  <a:pt x="740" y="619"/>
                </a:lnTo>
                <a:lnTo>
                  <a:pt x="723" y="613"/>
                </a:lnTo>
                <a:lnTo>
                  <a:pt x="710" y="650"/>
                </a:lnTo>
                <a:lnTo>
                  <a:pt x="703" y="648"/>
                </a:lnTo>
                <a:lnTo>
                  <a:pt x="703" y="626"/>
                </a:lnTo>
                <a:lnTo>
                  <a:pt x="694" y="624"/>
                </a:lnTo>
                <a:lnTo>
                  <a:pt x="673" y="653"/>
                </a:lnTo>
                <a:lnTo>
                  <a:pt x="622" y="653"/>
                </a:lnTo>
                <a:lnTo>
                  <a:pt x="631" y="644"/>
                </a:lnTo>
                <a:lnTo>
                  <a:pt x="618" y="639"/>
                </a:lnTo>
                <a:lnTo>
                  <a:pt x="615" y="644"/>
                </a:lnTo>
                <a:lnTo>
                  <a:pt x="609" y="638"/>
                </a:lnTo>
                <a:lnTo>
                  <a:pt x="609" y="626"/>
                </a:lnTo>
                <a:lnTo>
                  <a:pt x="595" y="650"/>
                </a:lnTo>
                <a:lnTo>
                  <a:pt x="612" y="660"/>
                </a:lnTo>
                <a:lnTo>
                  <a:pt x="612" y="673"/>
                </a:lnTo>
                <a:lnTo>
                  <a:pt x="605" y="669"/>
                </a:lnTo>
                <a:lnTo>
                  <a:pt x="588" y="675"/>
                </a:lnTo>
                <a:lnTo>
                  <a:pt x="569" y="707"/>
                </a:lnTo>
                <a:lnTo>
                  <a:pt x="559" y="714"/>
                </a:lnTo>
                <a:lnTo>
                  <a:pt x="547" y="707"/>
                </a:lnTo>
                <a:lnTo>
                  <a:pt x="532" y="686"/>
                </a:lnTo>
                <a:lnTo>
                  <a:pt x="532" y="669"/>
                </a:lnTo>
                <a:lnTo>
                  <a:pt x="544" y="652"/>
                </a:lnTo>
                <a:lnTo>
                  <a:pt x="542" y="646"/>
                </a:lnTo>
                <a:lnTo>
                  <a:pt x="527" y="650"/>
                </a:lnTo>
                <a:lnTo>
                  <a:pt x="496" y="643"/>
                </a:lnTo>
                <a:lnTo>
                  <a:pt x="473" y="660"/>
                </a:lnTo>
                <a:lnTo>
                  <a:pt x="465" y="656"/>
                </a:lnTo>
                <a:lnTo>
                  <a:pt x="413" y="672"/>
                </a:lnTo>
                <a:lnTo>
                  <a:pt x="407" y="667"/>
                </a:lnTo>
                <a:lnTo>
                  <a:pt x="390" y="690"/>
                </a:lnTo>
                <a:lnTo>
                  <a:pt x="371" y="684"/>
                </a:lnTo>
                <a:lnTo>
                  <a:pt x="351" y="689"/>
                </a:lnTo>
                <a:lnTo>
                  <a:pt x="335" y="684"/>
                </a:lnTo>
                <a:lnTo>
                  <a:pt x="335" y="667"/>
                </a:lnTo>
                <a:lnTo>
                  <a:pt x="357" y="660"/>
                </a:lnTo>
                <a:lnTo>
                  <a:pt x="424" y="601"/>
                </a:lnTo>
                <a:lnTo>
                  <a:pt x="478" y="601"/>
                </a:lnTo>
                <a:lnTo>
                  <a:pt x="535" y="588"/>
                </a:lnTo>
                <a:lnTo>
                  <a:pt x="535" y="596"/>
                </a:lnTo>
                <a:lnTo>
                  <a:pt x="559" y="601"/>
                </a:lnTo>
                <a:lnTo>
                  <a:pt x="572" y="588"/>
                </a:lnTo>
                <a:lnTo>
                  <a:pt x="574" y="562"/>
                </a:lnTo>
                <a:lnTo>
                  <a:pt x="598" y="534"/>
                </a:lnTo>
                <a:lnTo>
                  <a:pt x="608" y="495"/>
                </a:lnTo>
                <a:lnTo>
                  <a:pt x="623" y="487"/>
                </a:lnTo>
                <a:lnTo>
                  <a:pt x="631" y="489"/>
                </a:lnTo>
                <a:lnTo>
                  <a:pt x="628" y="495"/>
                </a:lnTo>
                <a:lnTo>
                  <a:pt x="615" y="509"/>
                </a:lnTo>
                <a:lnTo>
                  <a:pt x="618" y="529"/>
                </a:lnTo>
                <a:lnTo>
                  <a:pt x="632" y="528"/>
                </a:lnTo>
                <a:lnTo>
                  <a:pt x="681" y="497"/>
                </a:lnTo>
                <a:lnTo>
                  <a:pt x="705" y="465"/>
                </a:lnTo>
                <a:lnTo>
                  <a:pt x="722" y="458"/>
                </a:lnTo>
                <a:lnTo>
                  <a:pt x="744" y="407"/>
                </a:lnTo>
                <a:lnTo>
                  <a:pt x="757" y="367"/>
                </a:lnTo>
                <a:lnTo>
                  <a:pt x="757" y="353"/>
                </a:lnTo>
                <a:lnTo>
                  <a:pt x="742" y="344"/>
                </a:lnTo>
                <a:lnTo>
                  <a:pt x="756" y="328"/>
                </a:lnTo>
                <a:lnTo>
                  <a:pt x="753" y="301"/>
                </a:lnTo>
                <a:lnTo>
                  <a:pt x="765" y="291"/>
                </a:lnTo>
                <a:lnTo>
                  <a:pt x="767" y="277"/>
                </a:lnTo>
                <a:lnTo>
                  <a:pt x="776" y="267"/>
                </a:lnTo>
                <a:lnTo>
                  <a:pt x="789" y="291"/>
                </a:lnTo>
                <a:lnTo>
                  <a:pt x="795" y="282"/>
                </a:lnTo>
                <a:lnTo>
                  <a:pt x="806" y="284"/>
                </a:lnTo>
                <a:lnTo>
                  <a:pt x="813" y="263"/>
                </a:lnTo>
                <a:lnTo>
                  <a:pt x="795" y="272"/>
                </a:lnTo>
                <a:lnTo>
                  <a:pt x="791" y="262"/>
                </a:lnTo>
                <a:lnTo>
                  <a:pt x="795" y="252"/>
                </a:lnTo>
                <a:lnTo>
                  <a:pt x="806" y="255"/>
                </a:lnTo>
                <a:close/>
                <a:moveTo>
                  <a:pt x="73" y="1167"/>
                </a:moveTo>
                <a:lnTo>
                  <a:pt x="80" y="1173"/>
                </a:lnTo>
                <a:lnTo>
                  <a:pt x="74" y="1175"/>
                </a:lnTo>
                <a:lnTo>
                  <a:pt x="73" y="1167"/>
                </a:lnTo>
                <a:close/>
                <a:moveTo>
                  <a:pt x="17" y="1187"/>
                </a:moveTo>
                <a:lnTo>
                  <a:pt x="24" y="1183"/>
                </a:lnTo>
                <a:lnTo>
                  <a:pt x="24" y="1190"/>
                </a:lnTo>
                <a:lnTo>
                  <a:pt x="18" y="1193"/>
                </a:lnTo>
                <a:lnTo>
                  <a:pt x="17" y="1187"/>
                </a:lnTo>
                <a:close/>
                <a:moveTo>
                  <a:pt x="0" y="1187"/>
                </a:moveTo>
                <a:lnTo>
                  <a:pt x="7" y="1193"/>
                </a:lnTo>
                <a:lnTo>
                  <a:pt x="0" y="1195"/>
                </a:lnTo>
                <a:lnTo>
                  <a:pt x="0" y="1187"/>
                </a:lnTo>
                <a:close/>
                <a:moveTo>
                  <a:pt x="807" y="13"/>
                </a:moveTo>
                <a:lnTo>
                  <a:pt x="803" y="19"/>
                </a:lnTo>
                <a:lnTo>
                  <a:pt x="813" y="23"/>
                </a:lnTo>
                <a:lnTo>
                  <a:pt x="813" y="13"/>
                </a:lnTo>
                <a:lnTo>
                  <a:pt x="807" y="13"/>
                </a:lnTo>
                <a:close/>
                <a:moveTo>
                  <a:pt x="263" y="648"/>
                </a:moveTo>
                <a:lnTo>
                  <a:pt x="266" y="652"/>
                </a:lnTo>
                <a:lnTo>
                  <a:pt x="264" y="667"/>
                </a:lnTo>
                <a:lnTo>
                  <a:pt x="263" y="648"/>
                </a:lnTo>
                <a:close/>
                <a:moveTo>
                  <a:pt x="258" y="667"/>
                </a:moveTo>
                <a:lnTo>
                  <a:pt x="255" y="680"/>
                </a:lnTo>
                <a:lnTo>
                  <a:pt x="258" y="675"/>
                </a:lnTo>
                <a:lnTo>
                  <a:pt x="258" y="667"/>
                </a:lnTo>
                <a:close/>
                <a:moveTo>
                  <a:pt x="255" y="741"/>
                </a:moveTo>
                <a:lnTo>
                  <a:pt x="249" y="735"/>
                </a:lnTo>
                <a:lnTo>
                  <a:pt x="247" y="749"/>
                </a:lnTo>
                <a:lnTo>
                  <a:pt x="255" y="741"/>
                </a:lnTo>
                <a:close/>
                <a:moveTo>
                  <a:pt x="238" y="752"/>
                </a:moveTo>
                <a:lnTo>
                  <a:pt x="230" y="757"/>
                </a:lnTo>
                <a:lnTo>
                  <a:pt x="230" y="763"/>
                </a:lnTo>
                <a:lnTo>
                  <a:pt x="238" y="761"/>
                </a:lnTo>
                <a:lnTo>
                  <a:pt x="238" y="752"/>
                </a:lnTo>
                <a:close/>
                <a:moveTo>
                  <a:pt x="297" y="766"/>
                </a:moveTo>
                <a:lnTo>
                  <a:pt x="295" y="785"/>
                </a:lnTo>
                <a:lnTo>
                  <a:pt x="301" y="769"/>
                </a:lnTo>
                <a:lnTo>
                  <a:pt x="297" y="766"/>
                </a:lnTo>
                <a:close/>
                <a:moveTo>
                  <a:pt x="340" y="867"/>
                </a:moveTo>
                <a:lnTo>
                  <a:pt x="340" y="859"/>
                </a:lnTo>
                <a:lnTo>
                  <a:pt x="337" y="867"/>
                </a:lnTo>
                <a:lnTo>
                  <a:pt x="337" y="881"/>
                </a:lnTo>
                <a:lnTo>
                  <a:pt x="340" y="867"/>
                </a:lnTo>
                <a:close/>
                <a:moveTo>
                  <a:pt x="263" y="983"/>
                </a:moveTo>
                <a:lnTo>
                  <a:pt x="273" y="980"/>
                </a:lnTo>
                <a:lnTo>
                  <a:pt x="259" y="995"/>
                </a:lnTo>
                <a:lnTo>
                  <a:pt x="256" y="988"/>
                </a:lnTo>
                <a:lnTo>
                  <a:pt x="263" y="983"/>
                </a:lnTo>
                <a:close/>
                <a:moveTo>
                  <a:pt x="241" y="1015"/>
                </a:moveTo>
                <a:lnTo>
                  <a:pt x="239" y="1009"/>
                </a:lnTo>
                <a:lnTo>
                  <a:pt x="241" y="1015"/>
                </a:lnTo>
                <a:close/>
                <a:moveTo>
                  <a:pt x="188" y="1082"/>
                </a:moveTo>
                <a:lnTo>
                  <a:pt x="191" y="1071"/>
                </a:lnTo>
                <a:lnTo>
                  <a:pt x="207" y="1063"/>
                </a:lnTo>
                <a:lnTo>
                  <a:pt x="204" y="1077"/>
                </a:lnTo>
                <a:lnTo>
                  <a:pt x="191" y="1088"/>
                </a:lnTo>
                <a:lnTo>
                  <a:pt x="185" y="1100"/>
                </a:lnTo>
                <a:lnTo>
                  <a:pt x="183" y="1093"/>
                </a:lnTo>
                <a:lnTo>
                  <a:pt x="188" y="1082"/>
                </a:lnTo>
                <a:close/>
                <a:moveTo>
                  <a:pt x="315" y="881"/>
                </a:moveTo>
                <a:lnTo>
                  <a:pt x="310" y="884"/>
                </a:lnTo>
                <a:lnTo>
                  <a:pt x="314" y="888"/>
                </a:lnTo>
                <a:lnTo>
                  <a:pt x="320" y="890"/>
                </a:lnTo>
                <a:lnTo>
                  <a:pt x="320" y="884"/>
                </a:lnTo>
                <a:lnTo>
                  <a:pt x="315" y="881"/>
                </a:lnTo>
                <a:close/>
                <a:moveTo>
                  <a:pt x="331" y="690"/>
                </a:moveTo>
                <a:lnTo>
                  <a:pt x="320" y="692"/>
                </a:lnTo>
                <a:lnTo>
                  <a:pt x="309" y="707"/>
                </a:lnTo>
                <a:lnTo>
                  <a:pt x="288" y="712"/>
                </a:lnTo>
                <a:lnTo>
                  <a:pt x="275" y="729"/>
                </a:lnTo>
                <a:lnTo>
                  <a:pt x="288" y="741"/>
                </a:lnTo>
                <a:lnTo>
                  <a:pt x="288" y="748"/>
                </a:lnTo>
                <a:lnTo>
                  <a:pt x="278" y="740"/>
                </a:lnTo>
                <a:lnTo>
                  <a:pt x="281" y="761"/>
                </a:lnTo>
                <a:lnTo>
                  <a:pt x="297" y="754"/>
                </a:lnTo>
                <a:lnTo>
                  <a:pt x="305" y="758"/>
                </a:lnTo>
                <a:lnTo>
                  <a:pt x="309" y="751"/>
                </a:lnTo>
                <a:lnTo>
                  <a:pt x="300" y="744"/>
                </a:lnTo>
                <a:lnTo>
                  <a:pt x="300" y="734"/>
                </a:lnTo>
                <a:lnTo>
                  <a:pt x="305" y="731"/>
                </a:lnTo>
                <a:lnTo>
                  <a:pt x="317" y="751"/>
                </a:lnTo>
                <a:lnTo>
                  <a:pt x="318" y="771"/>
                </a:lnTo>
                <a:lnTo>
                  <a:pt x="303" y="797"/>
                </a:lnTo>
                <a:lnTo>
                  <a:pt x="303" y="829"/>
                </a:lnTo>
                <a:lnTo>
                  <a:pt x="320" y="839"/>
                </a:lnTo>
                <a:lnTo>
                  <a:pt x="322" y="811"/>
                </a:lnTo>
                <a:lnTo>
                  <a:pt x="329" y="812"/>
                </a:lnTo>
                <a:lnTo>
                  <a:pt x="326" y="822"/>
                </a:lnTo>
                <a:lnTo>
                  <a:pt x="327" y="845"/>
                </a:lnTo>
                <a:lnTo>
                  <a:pt x="340" y="837"/>
                </a:lnTo>
                <a:lnTo>
                  <a:pt x="348" y="822"/>
                </a:lnTo>
                <a:lnTo>
                  <a:pt x="352" y="825"/>
                </a:lnTo>
                <a:lnTo>
                  <a:pt x="369" y="771"/>
                </a:lnTo>
                <a:lnTo>
                  <a:pt x="383" y="746"/>
                </a:lnTo>
                <a:lnTo>
                  <a:pt x="377" y="729"/>
                </a:lnTo>
                <a:lnTo>
                  <a:pt x="368" y="726"/>
                </a:lnTo>
                <a:lnTo>
                  <a:pt x="368" y="704"/>
                </a:lnTo>
                <a:lnTo>
                  <a:pt x="348" y="707"/>
                </a:lnTo>
                <a:lnTo>
                  <a:pt x="337" y="690"/>
                </a:lnTo>
                <a:lnTo>
                  <a:pt x="331" y="690"/>
                </a:lnTo>
                <a:close/>
                <a:moveTo>
                  <a:pt x="487" y="724"/>
                </a:moveTo>
                <a:lnTo>
                  <a:pt x="464" y="714"/>
                </a:lnTo>
                <a:lnTo>
                  <a:pt x="454" y="715"/>
                </a:lnTo>
                <a:lnTo>
                  <a:pt x="445" y="723"/>
                </a:lnTo>
                <a:lnTo>
                  <a:pt x="433" y="754"/>
                </a:lnTo>
                <a:lnTo>
                  <a:pt x="424" y="754"/>
                </a:lnTo>
                <a:lnTo>
                  <a:pt x="413" y="744"/>
                </a:lnTo>
                <a:lnTo>
                  <a:pt x="405" y="723"/>
                </a:lnTo>
                <a:lnTo>
                  <a:pt x="393" y="720"/>
                </a:lnTo>
                <a:lnTo>
                  <a:pt x="424" y="686"/>
                </a:lnTo>
                <a:lnTo>
                  <a:pt x="448" y="687"/>
                </a:lnTo>
                <a:lnTo>
                  <a:pt x="478" y="664"/>
                </a:lnTo>
                <a:lnTo>
                  <a:pt x="503" y="673"/>
                </a:lnTo>
                <a:lnTo>
                  <a:pt x="510" y="695"/>
                </a:lnTo>
                <a:lnTo>
                  <a:pt x="487" y="724"/>
                </a:lnTo>
                <a:close/>
                <a:moveTo>
                  <a:pt x="985" y="87"/>
                </a:moveTo>
                <a:lnTo>
                  <a:pt x="999" y="76"/>
                </a:lnTo>
                <a:lnTo>
                  <a:pt x="1002" y="79"/>
                </a:lnTo>
                <a:lnTo>
                  <a:pt x="991" y="104"/>
                </a:lnTo>
                <a:lnTo>
                  <a:pt x="1001" y="120"/>
                </a:lnTo>
                <a:lnTo>
                  <a:pt x="1001" y="133"/>
                </a:lnTo>
                <a:lnTo>
                  <a:pt x="1023" y="129"/>
                </a:lnTo>
                <a:lnTo>
                  <a:pt x="1019" y="138"/>
                </a:lnTo>
                <a:lnTo>
                  <a:pt x="993" y="153"/>
                </a:lnTo>
                <a:lnTo>
                  <a:pt x="979" y="153"/>
                </a:lnTo>
                <a:lnTo>
                  <a:pt x="974" y="160"/>
                </a:lnTo>
                <a:lnTo>
                  <a:pt x="947" y="160"/>
                </a:lnTo>
                <a:lnTo>
                  <a:pt x="934" y="167"/>
                </a:lnTo>
                <a:lnTo>
                  <a:pt x="926" y="174"/>
                </a:lnTo>
                <a:lnTo>
                  <a:pt x="905" y="221"/>
                </a:lnTo>
                <a:lnTo>
                  <a:pt x="841" y="184"/>
                </a:lnTo>
                <a:lnTo>
                  <a:pt x="827" y="183"/>
                </a:lnTo>
                <a:lnTo>
                  <a:pt x="807" y="194"/>
                </a:lnTo>
                <a:lnTo>
                  <a:pt x="776" y="186"/>
                </a:lnTo>
                <a:lnTo>
                  <a:pt x="769" y="198"/>
                </a:lnTo>
                <a:lnTo>
                  <a:pt x="774" y="208"/>
                </a:lnTo>
                <a:lnTo>
                  <a:pt x="807" y="228"/>
                </a:lnTo>
                <a:lnTo>
                  <a:pt x="804" y="235"/>
                </a:lnTo>
                <a:lnTo>
                  <a:pt x="787" y="235"/>
                </a:lnTo>
                <a:lnTo>
                  <a:pt x="764" y="255"/>
                </a:lnTo>
                <a:lnTo>
                  <a:pt x="757" y="252"/>
                </a:lnTo>
                <a:lnTo>
                  <a:pt x="756" y="243"/>
                </a:lnTo>
                <a:lnTo>
                  <a:pt x="761" y="218"/>
                </a:lnTo>
                <a:lnTo>
                  <a:pt x="745" y="203"/>
                </a:lnTo>
                <a:lnTo>
                  <a:pt x="747" y="184"/>
                </a:lnTo>
                <a:lnTo>
                  <a:pt x="774" y="160"/>
                </a:lnTo>
                <a:lnTo>
                  <a:pt x="774" y="137"/>
                </a:lnTo>
                <a:lnTo>
                  <a:pt x="813" y="144"/>
                </a:lnTo>
                <a:lnTo>
                  <a:pt x="820" y="130"/>
                </a:lnTo>
                <a:lnTo>
                  <a:pt x="818" y="110"/>
                </a:lnTo>
                <a:lnTo>
                  <a:pt x="830" y="87"/>
                </a:lnTo>
                <a:lnTo>
                  <a:pt x="837" y="47"/>
                </a:lnTo>
                <a:lnTo>
                  <a:pt x="833" y="30"/>
                </a:lnTo>
                <a:lnTo>
                  <a:pt x="829" y="10"/>
                </a:lnTo>
                <a:lnTo>
                  <a:pt x="838" y="0"/>
                </a:lnTo>
                <a:lnTo>
                  <a:pt x="849" y="5"/>
                </a:lnTo>
                <a:lnTo>
                  <a:pt x="880" y="44"/>
                </a:lnTo>
                <a:lnTo>
                  <a:pt x="913" y="74"/>
                </a:lnTo>
                <a:lnTo>
                  <a:pt x="965" y="98"/>
                </a:lnTo>
                <a:lnTo>
                  <a:pt x="985" y="87"/>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22" name="Freeform 79"/>
          <p:cNvSpPr>
            <a:spLocks noChangeAspect="1" noEditPoints="1"/>
          </p:cNvSpPr>
          <p:nvPr/>
        </p:nvSpPr>
        <p:spPr bwMode="gray">
          <a:xfrm>
            <a:off x="9013508" y="4742834"/>
            <a:ext cx="73952" cy="133350"/>
          </a:xfrm>
          <a:custGeom>
            <a:avLst/>
            <a:gdLst>
              <a:gd name="T0" fmla="*/ 13 w 142"/>
              <a:gd name="T1" fmla="*/ 0 h 270"/>
              <a:gd name="T2" fmla="*/ 27 w 142"/>
              <a:gd name="T3" fmla="*/ 3 h 270"/>
              <a:gd name="T4" fmla="*/ 34 w 142"/>
              <a:gd name="T5" fmla="*/ 20 h 270"/>
              <a:gd name="T6" fmla="*/ 10 w 142"/>
              <a:gd name="T7" fmla="*/ 13 h 270"/>
              <a:gd name="T8" fmla="*/ 0 w 142"/>
              <a:gd name="T9" fmla="*/ 0 h 270"/>
              <a:gd name="T10" fmla="*/ 13 w 142"/>
              <a:gd name="T11" fmla="*/ 0 h 270"/>
              <a:gd name="T12" fmla="*/ 142 w 142"/>
              <a:gd name="T13" fmla="*/ 261 h 270"/>
              <a:gd name="T14" fmla="*/ 142 w 142"/>
              <a:gd name="T15" fmla="*/ 270 h 270"/>
              <a:gd name="T16" fmla="*/ 137 w 142"/>
              <a:gd name="T17" fmla="*/ 261 h 270"/>
              <a:gd name="T18" fmla="*/ 142 w 142"/>
              <a:gd name="T19" fmla="*/ 258 h 270"/>
              <a:gd name="T20" fmla="*/ 142 w 142"/>
              <a:gd name="T21" fmla="*/ 261 h 270"/>
              <a:gd name="T22" fmla="*/ 54 w 142"/>
              <a:gd name="T23" fmla="*/ 18 h 270"/>
              <a:gd name="T24" fmla="*/ 69 w 142"/>
              <a:gd name="T25" fmla="*/ 26 h 270"/>
              <a:gd name="T26" fmla="*/ 46 w 142"/>
              <a:gd name="T27" fmla="*/ 26 h 270"/>
              <a:gd name="T28" fmla="*/ 38 w 142"/>
              <a:gd name="T29" fmla="*/ 20 h 270"/>
              <a:gd name="T30" fmla="*/ 54 w 142"/>
              <a:gd name="T31" fmla="*/ 18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270"/>
              <a:gd name="T50" fmla="*/ 142 w 142"/>
              <a:gd name="T51" fmla="*/ 270 h 2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270">
                <a:moveTo>
                  <a:pt x="13" y="0"/>
                </a:moveTo>
                <a:lnTo>
                  <a:pt x="27" y="3"/>
                </a:lnTo>
                <a:lnTo>
                  <a:pt x="34" y="20"/>
                </a:lnTo>
                <a:lnTo>
                  <a:pt x="10" y="13"/>
                </a:lnTo>
                <a:lnTo>
                  <a:pt x="0" y="0"/>
                </a:lnTo>
                <a:lnTo>
                  <a:pt x="13" y="0"/>
                </a:lnTo>
                <a:close/>
                <a:moveTo>
                  <a:pt x="142" y="261"/>
                </a:moveTo>
                <a:lnTo>
                  <a:pt x="142" y="270"/>
                </a:lnTo>
                <a:lnTo>
                  <a:pt x="137" y="261"/>
                </a:lnTo>
                <a:lnTo>
                  <a:pt x="142" y="258"/>
                </a:lnTo>
                <a:lnTo>
                  <a:pt x="142" y="261"/>
                </a:lnTo>
                <a:close/>
                <a:moveTo>
                  <a:pt x="54" y="18"/>
                </a:moveTo>
                <a:lnTo>
                  <a:pt x="69" y="26"/>
                </a:lnTo>
                <a:lnTo>
                  <a:pt x="46" y="26"/>
                </a:lnTo>
                <a:lnTo>
                  <a:pt x="38" y="20"/>
                </a:lnTo>
                <a:lnTo>
                  <a:pt x="54" y="18"/>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23" name="Freeform 80"/>
          <p:cNvSpPr>
            <a:spLocks noChangeAspect="1"/>
          </p:cNvSpPr>
          <p:nvPr/>
        </p:nvSpPr>
        <p:spPr bwMode="gray">
          <a:xfrm>
            <a:off x="5236838" y="3341071"/>
            <a:ext cx="55033" cy="31750"/>
          </a:xfrm>
          <a:custGeom>
            <a:avLst/>
            <a:gdLst>
              <a:gd name="T0" fmla="*/ 78 w 105"/>
              <a:gd name="T1" fmla="*/ 14 h 63"/>
              <a:gd name="T2" fmla="*/ 105 w 105"/>
              <a:gd name="T3" fmla="*/ 0 h 63"/>
              <a:gd name="T4" fmla="*/ 90 w 105"/>
              <a:gd name="T5" fmla="*/ 17 h 63"/>
              <a:gd name="T6" fmla="*/ 78 w 105"/>
              <a:gd name="T7" fmla="*/ 44 h 63"/>
              <a:gd name="T8" fmla="*/ 36 w 105"/>
              <a:gd name="T9" fmla="*/ 63 h 63"/>
              <a:gd name="T10" fmla="*/ 10 w 105"/>
              <a:gd name="T11" fmla="*/ 57 h 63"/>
              <a:gd name="T12" fmla="*/ 0 w 105"/>
              <a:gd name="T13" fmla="*/ 39 h 63"/>
              <a:gd name="T14" fmla="*/ 31 w 105"/>
              <a:gd name="T15" fmla="*/ 29 h 63"/>
              <a:gd name="T16" fmla="*/ 31 w 105"/>
              <a:gd name="T17" fmla="*/ 20 h 63"/>
              <a:gd name="T18" fmla="*/ 78 w 105"/>
              <a:gd name="T19" fmla="*/ 14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63"/>
              <a:gd name="T32" fmla="*/ 105 w 10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63">
                <a:moveTo>
                  <a:pt x="78" y="14"/>
                </a:moveTo>
                <a:lnTo>
                  <a:pt x="105" y="0"/>
                </a:lnTo>
                <a:lnTo>
                  <a:pt x="90" y="17"/>
                </a:lnTo>
                <a:lnTo>
                  <a:pt x="78" y="44"/>
                </a:lnTo>
                <a:lnTo>
                  <a:pt x="36" y="63"/>
                </a:lnTo>
                <a:lnTo>
                  <a:pt x="10" y="57"/>
                </a:lnTo>
                <a:lnTo>
                  <a:pt x="0" y="39"/>
                </a:lnTo>
                <a:lnTo>
                  <a:pt x="31" y="29"/>
                </a:lnTo>
                <a:lnTo>
                  <a:pt x="31" y="20"/>
                </a:lnTo>
                <a:lnTo>
                  <a:pt x="78" y="1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24" name="Freeform 81"/>
          <p:cNvSpPr>
            <a:spLocks noChangeAspect="1" noEditPoints="1"/>
          </p:cNvSpPr>
          <p:nvPr/>
        </p:nvSpPr>
        <p:spPr bwMode="gray">
          <a:xfrm>
            <a:off x="4927275" y="3168033"/>
            <a:ext cx="211535" cy="196850"/>
          </a:xfrm>
          <a:custGeom>
            <a:avLst/>
            <a:gdLst>
              <a:gd name="T0" fmla="*/ 0 w 399"/>
              <a:gd name="T1" fmla="*/ 125 h 407"/>
              <a:gd name="T2" fmla="*/ 266 w 399"/>
              <a:gd name="T3" fmla="*/ 291 h 407"/>
              <a:gd name="T4" fmla="*/ 264 w 399"/>
              <a:gd name="T5" fmla="*/ 283 h 407"/>
              <a:gd name="T6" fmla="*/ 260 w 399"/>
              <a:gd name="T7" fmla="*/ 111 h 407"/>
              <a:gd name="T8" fmla="*/ 259 w 399"/>
              <a:gd name="T9" fmla="*/ 122 h 407"/>
              <a:gd name="T10" fmla="*/ 399 w 399"/>
              <a:gd name="T11" fmla="*/ 317 h 407"/>
              <a:gd name="T12" fmla="*/ 390 w 399"/>
              <a:gd name="T13" fmla="*/ 339 h 407"/>
              <a:gd name="T14" fmla="*/ 79 w 399"/>
              <a:gd name="T15" fmla="*/ 216 h 407"/>
              <a:gd name="T16" fmla="*/ 90 w 399"/>
              <a:gd name="T17" fmla="*/ 292 h 407"/>
              <a:gd name="T18" fmla="*/ 119 w 399"/>
              <a:gd name="T19" fmla="*/ 297 h 407"/>
              <a:gd name="T20" fmla="*/ 132 w 399"/>
              <a:gd name="T21" fmla="*/ 303 h 407"/>
              <a:gd name="T22" fmla="*/ 150 w 399"/>
              <a:gd name="T23" fmla="*/ 274 h 407"/>
              <a:gd name="T24" fmla="*/ 176 w 399"/>
              <a:gd name="T25" fmla="*/ 263 h 407"/>
              <a:gd name="T26" fmla="*/ 158 w 399"/>
              <a:gd name="T27" fmla="*/ 232 h 407"/>
              <a:gd name="T28" fmla="*/ 200 w 399"/>
              <a:gd name="T29" fmla="*/ 215 h 407"/>
              <a:gd name="T30" fmla="*/ 132 w 399"/>
              <a:gd name="T31" fmla="*/ 173 h 407"/>
              <a:gd name="T32" fmla="*/ 158 w 399"/>
              <a:gd name="T33" fmla="*/ 151 h 407"/>
              <a:gd name="T34" fmla="*/ 137 w 399"/>
              <a:gd name="T35" fmla="*/ 111 h 407"/>
              <a:gd name="T36" fmla="*/ 147 w 399"/>
              <a:gd name="T37" fmla="*/ 82 h 407"/>
              <a:gd name="T38" fmla="*/ 184 w 399"/>
              <a:gd name="T39" fmla="*/ 110 h 407"/>
              <a:gd name="T40" fmla="*/ 198 w 399"/>
              <a:gd name="T41" fmla="*/ 111 h 407"/>
              <a:gd name="T42" fmla="*/ 192 w 399"/>
              <a:gd name="T43" fmla="*/ 88 h 407"/>
              <a:gd name="T44" fmla="*/ 184 w 399"/>
              <a:gd name="T45" fmla="*/ 73 h 407"/>
              <a:gd name="T46" fmla="*/ 247 w 399"/>
              <a:gd name="T47" fmla="*/ 49 h 407"/>
              <a:gd name="T48" fmla="*/ 308 w 399"/>
              <a:gd name="T49" fmla="*/ 29 h 407"/>
              <a:gd name="T50" fmla="*/ 308 w 399"/>
              <a:gd name="T51" fmla="*/ 0 h 407"/>
              <a:gd name="T52" fmla="*/ 286 w 399"/>
              <a:gd name="T53" fmla="*/ 29 h 407"/>
              <a:gd name="T54" fmla="*/ 152 w 399"/>
              <a:gd name="T55" fmla="*/ 26 h 407"/>
              <a:gd name="T56" fmla="*/ 91 w 399"/>
              <a:gd name="T57" fmla="*/ 52 h 407"/>
              <a:gd name="T58" fmla="*/ 23 w 399"/>
              <a:gd name="T59" fmla="*/ 128 h 407"/>
              <a:gd name="T60" fmla="*/ 64 w 399"/>
              <a:gd name="T61" fmla="*/ 170 h 407"/>
              <a:gd name="T62" fmla="*/ 69 w 399"/>
              <a:gd name="T63" fmla="*/ 208 h 407"/>
              <a:gd name="T64" fmla="*/ 139 w 399"/>
              <a:gd name="T65" fmla="*/ 205 h 407"/>
              <a:gd name="T66" fmla="*/ 150 w 399"/>
              <a:gd name="T67" fmla="*/ 227 h 407"/>
              <a:gd name="T68" fmla="*/ 217 w 399"/>
              <a:gd name="T69" fmla="*/ 381 h 407"/>
              <a:gd name="T70" fmla="*/ 200 w 399"/>
              <a:gd name="T71" fmla="*/ 371 h 407"/>
              <a:gd name="T72" fmla="*/ 181 w 399"/>
              <a:gd name="T73" fmla="*/ 371 h 407"/>
              <a:gd name="T74" fmla="*/ 237 w 399"/>
              <a:gd name="T75" fmla="*/ 407 h 407"/>
              <a:gd name="T76" fmla="*/ 305 w 399"/>
              <a:gd name="T77" fmla="*/ 385 h 407"/>
              <a:gd name="T78" fmla="*/ 249 w 399"/>
              <a:gd name="T79" fmla="*/ 379 h 407"/>
              <a:gd name="T80" fmla="*/ 310 w 399"/>
              <a:gd name="T81" fmla="*/ 142 h 407"/>
              <a:gd name="T82" fmla="*/ 303 w 399"/>
              <a:gd name="T83" fmla="*/ 158 h 407"/>
              <a:gd name="T84" fmla="*/ 291 w 399"/>
              <a:gd name="T85" fmla="*/ 215 h 407"/>
              <a:gd name="T86" fmla="*/ 286 w 399"/>
              <a:gd name="T87" fmla="*/ 192 h 407"/>
              <a:gd name="T88" fmla="*/ 244 w 399"/>
              <a:gd name="T89" fmla="*/ 235 h 407"/>
              <a:gd name="T90" fmla="*/ 234 w 399"/>
              <a:gd name="T91" fmla="*/ 73 h 407"/>
              <a:gd name="T92" fmla="*/ 223 w 399"/>
              <a:gd name="T93" fmla="*/ 69 h 407"/>
              <a:gd name="T94" fmla="*/ 229 w 399"/>
              <a:gd name="T95" fmla="*/ 220 h 407"/>
              <a:gd name="T96" fmla="*/ 183 w 399"/>
              <a:gd name="T97" fmla="*/ 184 h 407"/>
              <a:gd name="T98" fmla="*/ 161 w 399"/>
              <a:gd name="T99" fmla="*/ 179 h 407"/>
              <a:gd name="T100" fmla="*/ 215 w 399"/>
              <a:gd name="T101" fmla="*/ 230 h 407"/>
              <a:gd name="T102" fmla="*/ 49 w 399"/>
              <a:gd name="T103" fmla="*/ 225 h 407"/>
              <a:gd name="T104" fmla="*/ 32 w 399"/>
              <a:gd name="T105" fmla="*/ 213 h 4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9"/>
              <a:gd name="T160" fmla="*/ 0 h 407"/>
              <a:gd name="T161" fmla="*/ 399 w 399"/>
              <a:gd name="T162" fmla="*/ 407 h 4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9" h="407">
                <a:moveTo>
                  <a:pt x="19" y="145"/>
                </a:moveTo>
                <a:lnTo>
                  <a:pt x="10" y="127"/>
                </a:lnTo>
                <a:lnTo>
                  <a:pt x="0" y="125"/>
                </a:lnTo>
                <a:lnTo>
                  <a:pt x="6" y="141"/>
                </a:lnTo>
                <a:lnTo>
                  <a:pt x="19" y="145"/>
                </a:lnTo>
                <a:close/>
                <a:moveTo>
                  <a:pt x="266" y="291"/>
                </a:moveTo>
                <a:lnTo>
                  <a:pt x="271" y="291"/>
                </a:lnTo>
                <a:lnTo>
                  <a:pt x="272" y="278"/>
                </a:lnTo>
                <a:lnTo>
                  <a:pt x="264" y="283"/>
                </a:lnTo>
                <a:lnTo>
                  <a:pt x="266" y="291"/>
                </a:lnTo>
                <a:close/>
                <a:moveTo>
                  <a:pt x="263" y="116"/>
                </a:moveTo>
                <a:lnTo>
                  <a:pt x="260" y="111"/>
                </a:lnTo>
                <a:lnTo>
                  <a:pt x="249" y="111"/>
                </a:lnTo>
                <a:lnTo>
                  <a:pt x="247" y="120"/>
                </a:lnTo>
                <a:lnTo>
                  <a:pt x="259" y="122"/>
                </a:lnTo>
                <a:lnTo>
                  <a:pt x="263" y="116"/>
                </a:lnTo>
                <a:close/>
                <a:moveTo>
                  <a:pt x="390" y="339"/>
                </a:moveTo>
                <a:lnTo>
                  <a:pt x="399" y="317"/>
                </a:lnTo>
                <a:lnTo>
                  <a:pt x="374" y="334"/>
                </a:lnTo>
                <a:lnTo>
                  <a:pt x="374" y="348"/>
                </a:lnTo>
                <a:lnTo>
                  <a:pt x="390" y="339"/>
                </a:lnTo>
                <a:close/>
                <a:moveTo>
                  <a:pt x="110" y="210"/>
                </a:moveTo>
                <a:lnTo>
                  <a:pt x="86" y="220"/>
                </a:lnTo>
                <a:lnTo>
                  <a:pt x="79" y="216"/>
                </a:lnTo>
                <a:lnTo>
                  <a:pt x="68" y="241"/>
                </a:lnTo>
                <a:lnTo>
                  <a:pt x="91" y="269"/>
                </a:lnTo>
                <a:lnTo>
                  <a:pt x="90" y="292"/>
                </a:lnTo>
                <a:lnTo>
                  <a:pt x="102" y="301"/>
                </a:lnTo>
                <a:lnTo>
                  <a:pt x="108" y="284"/>
                </a:lnTo>
                <a:lnTo>
                  <a:pt x="119" y="297"/>
                </a:lnTo>
                <a:lnTo>
                  <a:pt x="124" y="320"/>
                </a:lnTo>
                <a:lnTo>
                  <a:pt x="128" y="320"/>
                </a:lnTo>
                <a:lnTo>
                  <a:pt x="132" y="303"/>
                </a:lnTo>
                <a:lnTo>
                  <a:pt x="139" y="300"/>
                </a:lnTo>
                <a:lnTo>
                  <a:pt x="158" y="318"/>
                </a:lnTo>
                <a:lnTo>
                  <a:pt x="150" y="274"/>
                </a:lnTo>
                <a:lnTo>
                  <a:pt x="142" y="255"/>
                </a:lnTo>
                <a:lnTo>
                  <a:pt x="159" y="271"/>
                </a:lnTo>
                <a:lnTo>
                  <a:pt x="176" y="263"/>
                </a:lnTo>
                <a:lnTo>
                  <a:pt x="175" y="258"/>
                </a:lnTo>
                <a:lnTo>
                  <a:pt x="164" y="250"/>
                </a:lnTo>
                <a:lnTo>
                  <a:pt x="158" y="232"/>
                </a:lnTo>
                <a:lnTo>
                  <a:pt x="181" y="229"/>
                </a:lnTo>
                <a:lnTo>
                  <a:pt x="201" y="247"/>
                </a:lnTo>
                <a:lnTo>
                  <a:pt x="200" y="215"/>
                </a:lnTo>
                <a:lnTo>
                  <a:pt x="170" y="200"/>
                </a:lnTo>
                <a:lnTo>
                  <a:pt x="167" y="190"/>
                </a:lnTo>
                <a:lnTo>
                  <a:pt x="132" y="173"/>
                </a:lnTo>
                <a:lnTo>
                  <a:pt x="152" y="170"/>
                </a:lnTo>
                <a:lnTo>
                  <a:pt x="150" y="151"/>
                </a:lnTo>
                <a:lnTo>
                  <a:pt x="158" y="151"/>
                </a:lnTo>
                <a:lnTo>
                  <a:pt x="159" y="161"/>
                </a:lnTo>
                <a:lnTo>
                  <a:pt x="167" y="161"/>
                </a:lnTo>
                <a:lnTo>
                  <a:pt x="137" y="111"/>
                </a:lnTo>
                <a:lnTo>
                  <a:pt x="137" y="76"/>
                </a:lnTo>
                <a:lnTo>
                  <a:pt x="149" y="73"/>
                </a:lnTo>
                <a:lnTo>
                  <a:pt x="147" y="82"/>
                </a:lnTo>
                <a:lnTo>
                  <a:pt x="167" y="94"/>
                </a:lnTo>
                <a:lnTo>
                  <a:pt x="179" y="114"/>
                </a:lnTo>
                <a:lnTo>
                  <a:pt x="184" y="110"/>
                </a:lnTo>
                <a:lnTo>
                  <a:pt x="175" y="94"/>
                </a:lnTo>
                <a:lnTo>
                  <a:pt x="186" y="97"/>
                </a:lnTo>
                <a:lnTo>
                  <a:pt x="198" y="111"/>
                </a:lnTo>
                <a:lnTo>
                  <a:pt x="198" y="102"/>
                </a:lnTo>
                <a:lnTo>
                  <a:pt x="187" y="94"/>
                </a:lnTo>
                <a:lnTo>
                  <a:pt x="192" y="88"/>
                </a:lnTo>
                <a:lnTo>
                  <a:pt x="213" y="99"/>
                </a:lnTo>
                <a:lnTo>
                  <a:pt x="203" y="85"/>
                </a:lnTo>
                <a:lnTo>
                  <a:pt x="184" y="73"/>
                </a:lnTo>
                <a:lnTo>
                  <a:pt x="220" y="52"/>
                </a:lnTo>
                <a:lnTo>
                  <a:pt x="235" y="56"/>
                </a:lnTo>
                <a:lnTo>
                  <a:pt x="247" y="49"/>
                </a:lnTo>
                <a:lnTo>
                  <a:pt x="294" y="66"/>
                </a:lnTo>
                <a:lnTo>
                  <a:pt x="303" y="54"/>
                </a:lnTo>
                <a:lnTo>
                  <a:pt x="308" y="29"/>
                </a:lnTo>
                <a:lnTo>
                  <a:pt x="319" y="22"/>
                </a:lnTo>
                <a:lnTo>
                  <a:pt x="319" y="12"/>
                </a:lnTo>
                <a:lnTo>
                  <a:pt x="308" y="0"/>
                </a:lnTo>
                <a:lnTo>
                  <a:pt x="300" y="1"/>
                </a:lnTo>
                <a:lnTo>
                  <a:pt x="298" y="18"/>
                </a:lnTo>
                <a:lnTo>
                  <a:pt x="286" y="29"/>
                </a:lnTo>
                <a:lnTo>
                  <a:pt x="269" y="32"/>
                </a:lnTo>
                <a:lnTo>
                  <a:pt x="221" y="14"/>
                </a:lnTo>
                <a:lnTo>
                  <a:pt x="152" y="26"/>
                </a:lnTo>
                <a:lnTo>
                  <a:pt x="133" y="39"/>
                </a:lnTo>
                <a:lnTo>
                  <a:pt x="116" y="39"/>
                </a:lnTo>
                <a:lnTo>
                  <a:pt x="91" y="52"/>
                </a:lnTo>
                <a:lnTo>
                  <a:pt x="62" y="57"/>
                </a:lnTo>
                <a:lnTo>
                  <a:pt x="64" y="78"/>
                </a:lnTo>
                <a:lnTo>
                  <a:pt x="23" y="128"/>
                </a:lnTo>
                <a:lnTo>
                  <a:pt x="49" y="171"/>
                </a:lnTo>
                <a:lnTo>
                  <a:pt x="53" y="164"/>
                </a:lnTo>
                <a:lnTo>
                  <a:pt x="64" y="170"/>
                </a:lnTo>
                <a:lnTo>
                  <a:pt x="68" y="176"/>
                </a:lnTo>
                <a:lnTo>
                  <a:pt x="51" y="176"/>
                </a:lnTo>
                <a:lnTo>
                  <a:pt x="69" y="208"/>
                </a:lnTo>
                <a:lnTo>
                  <a:pt x="79" y="204"/>
                </a:lnTo>
                <a:lnTo>
                  <a:pt x="133" y="210"/>
                </a:lnTo>
                <a:lnTo>
                  <a:pt x="139" y="205"/>
                </a:lnTo>
                <a:lnTo>
                  <a:pt x="161" y="218"/>
                </a:lnTo>
                <a:lnTo>
                  <a:pt x="159" y="225"/>
                </a:lnTo>
                <a:lnTo>
                  <a:pt x="150" y="227"/>
                </a:lnTo>
                <a:lnTo>
                  <a:pt x="110" y="210"/>
                </a:lnTo>
                <a:close/>
                <a:moveTo>
                  <a:pt x="249" y="379"/>
                </a:moveTo>
                <a:lnTo>
                  <a:pt x="217" y="381"/>
                </a:lnTo>
                <a:lnTo>
                  <a:pt x="206" y="376"/>
                </a:lnTo>
                <a:lnTo>
                  <a:pt x="204" y="366"/>
                </a:lnTo>
                <a:lnTo>
                  <a:pt x="200" y="371"/>
                </a:lnTo>
                <a:lnTo>
                  <a:pt x="187" y="366"/>
                </a:lnTo>
                <a:lnTo>
                  <a:pt x="186" y="371"/>
                </a:lnTo>
                <a:lnTo>
                  <a:pt x="181" y="371"/>
                </a:lnTo>
                <a:lnTo>
                  <a:pt x="179" y="390"/>
                </a:lnTo>
                <a:lnTo>
                  <a:pt x="221" y="391"/>
                </a:lnTo>
                <a:lnTo>
                  <a:pt x="237" y="407"/>
                </a:lnTo>
                <a:lnTo>
                  <a:pt x="291" y="398"/>
                </a:lnTo>
                <a:lnTo>
                  <a:pt x="300" y="402"/>
                </a:lnTo>
                <a:lnTo>
                  <a:pt x="305" y="385"/>
                </a:lnTo>
                <a:lnTo>
                  <a:pt x="289" y="391"/>
                </a:lnTo>
                <a:lnTo>
                  <a:pt x="277" y="382"/>
                </a:lnTo>
                <a:lnTo>
                  <a:pt x="249" y="379"/>
                </a:lnTo>
                <a:close/>
                <a:moveTo>
                  <a:pt x="317" y="166"/>
                </a:moveTo>
                <a:lnTo>
                  <a:pt x="322" y="166"/>
                </a:lnTo>
                <a:lnTo>
                  <a:pt x="310" y="142"/>
                </a:lnTo>
                <a:lnTo>
                  <a:pt x="288" y="153"/>
                </a:lnTo>
                <a:lnTo>
                  <a:pt x="286" y="161"/>
                </a:lnTo>
                <a:lnTo>
                  <a:pt x="303" y="158"/>
                </a:lnTo>
                <a:lnTo>
                  <a:pt x="300" y="166"/>
                </a:lnTo>
                <a:lnTo>
                  <a:pt x="317" y="166"/>
                </a:lnTo>
                <a:close/>
                <a:moveTo>
                  <a:pt x="291" y="215"/>
                </a:moveTo>
                <a:lnTo>
                  <a:pt x="296" y="210"/>
                </a:lnTo>
                <a:lnTo>
                  <a:pt x="298" y="195"/>
                </a:lnTo>
                <a:lnTo>
                  <a:pt x="286" y="192"/>
                </a:lnTo>
                <a:lnTo>
                  <a:pt x="291" y="215"/>
                </a:lnTo>
                <a:close/>
                <a:moveTo>
                  <a:pt x="244" y="249"/>
                </a:moveTo>
                <a:lnTo>
                  <a:pt x="244" y="235"/>
                </a:lnTo>
                <a:lnTo>
                  <a:pt x="234" y="230"/>
                </a:lnTo>
                <a:lnTo>
                  <a:pt x="244" y="249"/>
                </a:lnTo>
                <a:close/>
                <a:moveTo>
                  <a:pt x="234" y="73"/>
                </a:moveTo>
                <a:lnTo>
                  <a:pt x="237" y="71"/>
                </a:lnTo>
                <a:lnTo>
                  <a:pt x="235" y="63"/>
                </a:lnTo>
                <a:lnTo>
                  <a:pt x="223" y="69"/>
                </a:lnTo>
                <a:lnTo>
                  <a:pt x="234" y="73"/>
                </a:lnTo>
                <a:close/>
                <a:moveTo>
                  <a:pt x="227" y="224"/>
                </a:moveTo>
                <a:lnTo>
                  <a:pt x="229" y="220"/>
                </a:lnTo>
                <a:lnTo>
                  <a:pt x="215" y="215"/>
                </a:lnTo>
                <a:lnTo>
                  <a:pt x="204" y="192"/>
                </a:lnTo>
                <a:lnTo>
                  <a:pt x="183" y="184"/>
                </a:lnTo>
                <a:lnTo>
                  <a:pt x="169" y="168"/>
                </a:lnTo>
                <a:lnTo>
                  <a:pt x="152" y="179"/>
                </a:lnTo>
                <a:lnTo>
                  <a:pt x="161" y="179"/>
                </a:lnTo>
                <a:lnTo>
                  <a:pt x="179" y="201"/>
                </a:lnTo>
                <a:lnTo>
                  <a:pt x="206" y="213"/>
                </a:lnTo>
                <a:lnTo>
                  <a:pt x="215" y="230"/>
                </a:lnTo>
                <a:lnTo>
                  <a:pt x="227" y="232"/>
                </a:lnTo>
                <a:lnTo>
                  <a:pt x="227" y="224"/>
                </a:lnTo>
                <a:close/>
                <a:moveTo>
                  <a:pt x="49" y="225"/>
                </a:moveTo>
                <a:lnTo>
                  <a:pt x="51" y="216"/>
                </a:lnTo>
                <a:lnTo>
                  <a:pt x="44" y="205"/>
                </a:lnTo>
                <a:lnTo>
                  <a:pt x="32" y="213"/>
                </a:lnTo>
                <a:lnTo>
                  <a:pt x="49" y="22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25" name="Freeform 82"/>
          <p:cNvSpPr>
            <a:spLocks noChangeAspect="1"/>
          </p:cNvSpPr>
          <p:nvPr/>
        </p:nvSpPr>
        <p:spPr bwMode="gray">
          <a:xfrm>
            <a:off x="5279832" y="3409333"/>
            <a:ext cx="36116" cy="103188"/>
          </a:xfrm>
          <a:custGeom>
            <a:avLst/>
            <a:gdLst>
              <a:gd name="T0" fmla="*/ 0 w 66"/>
              <a:gd name="T1" fmla="*/ 113 h 208"/>
              <a:gd name="T2" fmla="*/ 6 w 66"/>
              <a:gd name="T3" fmla="*/ 110 h 208"/>
              <a:gd name="T4" fmla="*/ 6 w 66"/>
              <a:gd name="T5" fmla="*/ 107 h 208"/>
              <a:gd name="T6" fmla="*/ 14 w 66"/>
              <a:gd name="T7" fmla="*/ 96 h 208"/>
              <a:gd name="T8" fmla="*/ 10 w 66"/>
              <a:gd name="T9" fmla="*/ 93 h 208"/>
              <a:gd name="T10" fmla="*/ 17 w 66"/>
              <a:gd name="T11" fmla="*/ 84 h 208"/>
              <a:gd name="T12" fmla="*/ 22 w 66"/>
              <a:gd name="T13" fmla="*/ 71 h 208"/>
              <a:gd name="T14" fmla="*/ 39 w 66"/>
              <a:gd name="T15" fmla="*/ 8 h 208"/>
              <a:gd name="T16" fmla="*/ 61 w 66"/>
              <a:gd name="T17" fmla="*/ 10 h 208"/>
              <a:gd name="T18" fmla="*/ 63 w 66"/>
              <a:gd name="T19" fmla="*/ 0 h 208"/>
              <a:gd name="T20" fmla="*/ 66 w 66"/>
              <a:gd name="T21" fmla="*/ 2 h 208"/>
              <a:gd name="T22" fmla="*/ 63 w 66"/>
              <a:gd name="T23" fmla="*/ 30 h 208"/>
              <a:gd name="T24" fmla="*/ 63 w 66"/>
              <a:gd name="T25" fmla="*/ 47 h 208"/>
              <a:gd name="T26" fmla="*/ 56 w 66"/>
              <a:gd name="T27" fmla="*/ 39 h 208"/>
              <a:gd name="T28" fmla="*/ 44 w 66"/>
              <a:gd name="T29" fmla="*/ 39 h 208"/>
              <a:gd name="T30" fmla="*/ 34 w 66"/>
              <a:gd name="T31" fmla="*/ 56 h 208"/>
              <a:gd name="T32" fmla="*/ 35 w 66"/>
              <a:gd name="T33" fmla="*/ 76 h 208"/>
              <a:gd name="T34" fmla="*/ 48 w 66"/>
              <a:gd name="T35" fmla="*/ 79 h 208"/>
              <a:gd name="T36" fmla="*/ 37 w 66"/>
              <a:gd name="T37" fmla="*/ 83 h 208"/>
              <a:gd name="T38" fmla="*/ 31 w 66"/>
              <a:gd name="T39" fmla="*/ 101 h 208"/>
              <a:gd name="T40" fmla="*/ 34 w 66"/>
              <a:gd name="T41" fmla="*/ 105 h 208"/>
              <a:gd name="T42" fmla="*/ 52 w 66"/>
              <a:gd name="T43" fmla="*/ 95 h 208"/>
              <a:gd name="T44" fmla="*/ 57 w 66"/>
              <a:gd name="T45" fmla="*/ 98 h 208"/>
              <a:gd name="T46" fmla="*/ 57 w 66"/>
              <a:gd name="T47" fmla="*/ 118 h 208"/>
              <a:gd name="T48" fmla="*/ 44 w 66"/>
              <a:gd name="T49" fmla="*/ 147 h 208"/>
              <a:gd name="T50" fmla="*/ 35 w 66"/>
              <a:gd name="T51" fmla="*/ 206 h 208"/>
              <a:gd name="T52" fmla="*/ 32 w 66"/>
              <a:gd name="T53" fmla="*/ 208 h 208"/>
              <a:gd name="T54" fmla="*/ 22 w 66"/>
              <a:gd name="T55" fmla="*/ 183 h 208"/>
              <a:gd name="T56" fmla="*/ 14 w 66"/>
              <a:gd name="T57" fmla="*/ 157 h 208"/>
              <a:gd name="T58" fmla="*/ 6 w 66"/>
              <a:gd name="T59" fmla="*/ 132 h 208"/>
              <a:gd name="T60" fmla="*/ 0 w 66"/>
              <a:gd name="T61" fmla="*/ 113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
              <a:gd name="T94" fmla="*/ 0 h 208"/>
              <a:gd name="T95" fmla="*/ 66 w 66"/>
              <a:gd name="T96" fmla="*/ 208 h 2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 h="208">
                <a:moveTo>
                  <a:pt x="0" y="113"/>
                </a:moveTo>
                <a:lnTo>
                  <a:pt x="6" y="110"/>
                </a:lnTo>
                <a:lnTo>
                  <a:pt x="6" y="107"/>
                </a:lnTo>
                <a:lnTo>
                  <a:pt x="14" y="96"/>
                </a:lnTo>
                <a:lnTo>
                  <a:pt x="10" y="93"/>
                </a:lnTo>
                <a:lnTo>
                  <a:pt x="17" y="84"/>
                </a:lnTo>
                <a:lnTo>
                  <a:pt x="22" y="71"/>
                </a:lnTo>
                <a:lnTo>
                  <a:pt x="39" y="8"/>
                </a:lnTo>
                <a:lnTo>
                  <a:pt x="61" y="10"/>
                </a:lnTo>
                <a:lnTo>
                  <a:pt x="63" y="0"/>
                </a:lnTo>
                <a:lnTo>
                  <a:pt x="66" y="2"/>
                </a:lnTo>
                <a:lnTo>
                  <a:pt x="63" y="30"/>
                </a:lnTo>
                <a:lnTo>
                  <a:pt x="63" y="47"/>
                </a:lnTo>
                <a:lnTo>
                  <a:pt x="56" y="39"/>
                </a:lnTo>
                <a:lnTo>
                  <a:pt x="44" y="39"/>
                </a:lnTo>
                <a:lnTo>
                  <a:pt x="34" y="56"/>
                </a:lnTo>
                <a:lnTo>
                  <a:pt x="35" y="76"/>
                </a:lnTo>
                <a:lnTo>
                  <a:pt x="48" y="79"/>
                </a:lnTo>
                <a:lnTo>
                  <a:pt x="37" y="83"/>
                </a:lnTo>
                <a:lnTo>
                  <a:pt x="31" y="101"/>
                </a:lnTo>
                <a:lnTo>
                  <a:pt x="34" y="105"/>
                </a:lnTo>
                <a:lnTo>
                  <a:pt x="52" y="95"/>
                </a:lnTo>
                <a:lnTo>
                  <a:pt x="57" y="98"/>
                </a:lnTo>
                <a:lnTo>
                  <a:pt x="57" y="118"/>
                </a:lnTo>
                <a:lnTo>
                  <a:pt x="44" y="147"/>
                </a:lnTo>
                <a:lnTo>
                  <a:pt x="35" y="206"/>
                </a:lnTo>
                <a:lnTo>
                  <a:pt x="32" y="208"/>
                </a:lnTo>
                <a:lnTo>
                  <a:pt x="22" y="183"/>
                </a:lnTo>
                <a:lnTo>
                  <a:pt x="14" y="157"/>
                </a:lnTo>
                <a:lnTo>
                  <a:pt x="6" y="132"/>
                </a:lnTo>
                <a:lnTo>
                  <a:pt x="0" y="11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26" name="Freeform 83"/>
          <p:cNvSpPr>
            <a:spLocks noChangeAspect="1"/>
          </p:cNvSpPr>
          <p:nvPr/>
        </p:nvSpPr>
        <p:spPr bwMode="gray">
          <a:xfrm>
            <a:off x="6887842" y="3682383"/>
            <a:ext cx="177139" cy="200025"/>
          </a:xfrm>
          <a:custGeom>
            <a:avLst/>
            <a:gdLst>
              <a:gd name="T0" fmla="*/ 90 w 332"/>
              <a:gd name="T1" fmla="*/ 211 h 413"/>
              <a:gd name="T2" fmla="*/ 109 w 332"/>
              <a:gd name="T3" fmla="*/ 225 h 413"/>
              <a:gd name="T4" fmla="*/ 132 w 332"/>
              <a:gd name="T5" fmla="*/ 205 h 413"/>
              <a:gd name="T6" fmla="*/ 161 w 332"/>
              <a:gd name="T7" fmla="*/ 203 h 413"/>
              <a:gd name="T8" fmla="*/ 203 w 332"/>
              <a:gd name="T9" fmla="*/ 261 h 413"/>
              <a:gd name="T10" fmla="*/ 220 w 332"/>
              <a:gd name="T11" fmla="*/ 315 h 413"/>
              <a:gd name="T12" fmla="*/ 242 w 332"/>
              <a:gd name="T13" fmla="*/ 335 h 413"/>
              <a:gd name="T14" fmla="*/ 239 w 332"/>
              <a:gd name="T15" fmla="*/ 387 h 413"/>
              <a:gd name="T16" fmla="*/ 235 w 332"/>
              <a:gd name="T17" fmla="*/ 406 h 413"/>
              <a:gd name="T18" fmla="*/ 268 w 332"/>
              <a:gd name="T19" fmla="*/ 412 h 413"/>
              <a:gd name="T20" fmla="*/ 282 w 332"/>
              <a:gd name="T21" fmla="*/ 391 h 413"/>
              <a:gd name="T22" fmla="*/ 311 w 332"/>
              <a:gd name="T23" fmla="*/ 395 h 413"/>
              <a:gd name="T24" fmla="*/ 332 w 332"/>
              <a:gd name="T25" fmla="*/ 350 h 413"/>
              <a:gd name="T26" fmla="*/ 299 w 332"/>
              <a:gd name="T27" fmla="*/ 291 h 413"/>
              <a:gd name="T28" fmla="*/ 286 w 332"/>
              <a:gd name="T29" fmla="*/ 279 h 413"/>
              <a:gd name="T30" fmla="*/ 260 w 332"/>
              <a:gd name="T31" fmla="*/ 244 h 413"/>
              <a:gd name="T32" fmla="*/ 222 w 332"/>
              <a:gd name="T33" fmla="*/ 191 h 413"/>
              <a:gd name="T34" fmla="*/ 176 w 332"/>
              <a:gd name="T35" fmla="*/ 140 h 413"/>
              <a:gd name="T36" fmla="*/ 208 w 332"/>
              <a:gd name="T37" fmla="*/ 129 h 413"/>
              <a:gd name="T38" fmla="*/ 189 w 332"/>
              <a:gd name="T39" fmla="*/ 90 h 413"/>
              <a:gd name="T40" fmla="*/ 135 w 332"/>
              <a:gd name="T41" fmla="*/ 81 h 413"/>
              <a:gd name="T42" fmla="*/ 124 w 332"/>
              <a:gd name="T43" fmla="*/ 50 h 413"/>
              <a:gd name="T44" fmla="*/ 92 w 332"/>
              <a:gd name="T45" fmla="*/ 7 h 413"/>
              <a:gd name="T46" fmla="*/ 62 w 332"/>
              <a:gd name="T47" fmla="*/ 8 h 413"/>
              <a:gd name="T48" fmla="*/ 70 w 332"/>
              <a:gd name="T49" fmla="*/ 45 h 413"/>
              <a:gd name="T50" fmla="*/ 47 w 332"/>
              <a:gd name="T51" fmla="*/ 64 h 413"/>
              <a:gd name="T52" fmla="*/ 37 w 332"/>
              <a:gd name="T53" fmla="*/ 53 h 413"/>
              <a:gd name="T54" fmla="*/ 17 w 332"/>
              <a:gd name="T55" fmla="*/ 79 h 413"/>
              <a:gd name="T56" fmla="*/ 0 w 332"/>
              <a:gd name="T57" fmla="*/ 90 h 413"/>
              <a:gd name="T58" fmla="*/ 5 w 332"/>
              <a:gd name="T59" fmla="*/ 100 h 413"/>
              <a:gd name="T60" fmla="*/ 16 w 332"/>
              <a:gd name="T61" fmla="*/ 134 h 413"/>
              <a:gd name="T62" fmla="*/ 42 w 332"/>
              <a:gd name="T63" fmla="*/ 144 h 413"/>
              <a:gd name="T64" fmla="*/ 31 w 332"/>
              <a:gd name="T65" fmla="*/ 227 h 413"/>
              <a:gd name="T66" fmla="*/ 76 w 332"/>
              <a:gd name="T67" fmla="*/ 211 h 4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
              <a:gd name="T103" fmla="*/ 0 h 413"/>
              <a:gd name="T104" fmla="*/ 332 w 332"/>
              <a:gd name="T105" fmla="*/ 413 h 4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 h="413">
                <a:moveTo>
                  <a:pt x="76" y="211"/>
                </a:moveTo>
                <a:lnTo>
                  <a:pt x="90" y="211"/>
                </a:lnTo>
                <a:lnTo>
                  <a:pt x="95" y="220"/>
                </a:lnTo>
                <a:lnTo>
                  <a:pt x="109" y="225"/>
                </a:lnTo>
                <a:lnTo>
                  <a:pt x="126" y="219"/>
                </a:lnTo>
                <a:lnTo>
                  <a:pt x="132" y="205"/>
                </a:lnTo>
                <a:lnTo>
                  <a:pt x="151" y="203"/>
                </a:lnTo>
                <a:lnTo>
                  <a:pt x="161" y="203"/>
                </a:lnTo>
                <a:lnTo>
                  <a:pt x="197" y="242"/>
                </a:lnTo>
                <a:lnTo>
                  <a:pt x="203" y="261"/>
                </a:lnTo>
                <a:lnTo>
                  <a:pt x="206" y="301"/>
                </a:lnTo>
                <a:lnTo>
                  <a:pt x="220" y="315"/>
                </a:lnTo>
                <a:lnTo>
                  <a:pt x="226" y="315"/>
                </a:lnTo>
                <a:lnTo>
                  <a:pt x="242" y="335"/>
                </a:lnTo>
                <a:lnTo>
                  <a:pt x="242" y="349"/>
                </a:lnTo>
                <a:lnTo>
                  <a:pt x="239" y="387"/>
                </a:lnTo>
                <a:lnTo>
                  <a:pt x="229" y="400"/>
                </a:lnTo>
                <a:lnTo>
                  <a:pt x="235" y="406"/>
                </a:lnTo>
                <a:lnTo>
                  <a:pt x="260" y="413"/>
                </a:lnTo>
                <a:lnTo>
                  <a:pt x="268" y="412"/>
                </a:lnTo>
                <a:lnTo>
                  <a:pt x="268" y="398"/>
                </a:lnTo>
                <a:lnTo>
                  <a:pt x="282" y="391"/>
                </a:lnTo>
                <a:lnTo>
                  <a:pt x="299" y="387"/>
                </a:lnTo>
                <a:lnTo>
                  <a:pt x="311" y="395"/>
                </a:lnTo>
                <a:lnTo>
                  <a:pt x="332" y="379"/>
                </a:lnTo>
                <a:lnTo>
                  <a:pt x="332" y="350"/>
                </a:lnTo>
                <a:lnTo>
                  <a:pt x="317" y="307"/>
                </a:lnTo>
                <a:lnTo>
                  <a:pt x="299" y="291"/>
                </a:lnTo>
                <a:lnTo>
                  <a:pt x="291" y="291"/>
                </a:lnTo>
                <a:lnTo>
                  <a:pt x="286" y="279"/>
                </a:lnTo>
                <a:lnTo>
                  <a:pt x="279" y="256"/>
                </a:lnTo>
                <a:lnTo>
                  <a:pt x="260" y="244"/>
                </a:lnTo>
                <a:lnTo>
                  <a:pt x="225" y="203"/>
                </a:lnTo>
                <a:lnTo>
                  <a:pt x="222" y="191"/>
                </a:lnTo>
                <a:lnTo>
                  <a:pt x="171" y="160"/>
                </a:lnTo>
                <a:lnTo>
                  <a:pt x="176" y="140"/>
                </a:lnTo>
                <a:lnTo>
                  <a:pt x="197" y="140"/>
                </a:lnTo>
                <a:lnTo>
                  <a:pt x="208" y="129"/>
                </a:lnTo>
                <a:lnTo>
                  <a:pt x="210" y="120"/>
                </a:lnTo>
                <a:lnTo>
                  <a:pt x="189" y="90"/>
                </a:lnTo>
                <a:lnTo>
                  <a:pt x="181" y="79"/>
                </a:lnTo>
                <a:lnTo>
                  <a:pt x="135" y="81"/>
                </a:lnTo>
                <a:lnTo>
                  <a:pt x="122" y="67"/>
                </a:lnTo>
                <a:lnTo>
                  <a:pt x="124" y="50"/>
                </a:lnTo>
                <a:lnTo>
                  <a:pt x="118" y="42"/>
                </a:lnTo>
                <a:lnTo>
                  <a:pt x="92" y="7"/>
                </a:lnTo>
                <a:lnTo>
                  <a:pt x="70" y="0"/>
                </a:lnTo>
                <a:lnTo>
                  <a:pt x="62" y="8"/>
                </a:lnTo>
                <a:lnTo>
                  <a:pt x="62" y="32"/>
                </a:lnTo>
                <a:lnTo>
                  <a:pt x="70" y="45"/>
                </a:lnTo>
                <a:lnTo>
                  <a:pt x="64" y="61"/>
                </a:lnTo>
                <a:lnTo>
                  <a:pt x="47" y="64"/>
                </a:lnTo>
                <a:lnTo>
                  <a:pt x="42" y="42"/>
                </a:lnTo>
                <a:lnTo>
                  <a:pt x="37" y="53"/>
                </a:lnTo>
                <a:lnTo>
                  <a:pt x="16" y="67"/>
                </a:lnTo>
                <a:lnTo>
                  <a:pt x="17" y="79"/>
                </a:lnTo>
                <a:lnTo>
                  <a:pt x="5" y="81"/>
                </a:lnTo>
                <a:lnTo>
                  <a:pt x="0" y="90"/>
                </a:lnTo>
                <a:lnTo>
                  <a:pt x="0" y="100"/>
                </a:lnTo>
                <a:lnTo>
                  <a:pt x="5" y="100"/>
                </a:lnTo>
                <a:lnTo>
                  <a:pt x="14" y="110"/>
                </a:lnTo>
                <a:lnTo>
                  <a:pt x="16" y="134"/>
                </a:lnTo>
                <a:lnTo>
                  <a:pt x="16" y="138"/>
                </a:lnTo>
                <a:lnTo>
                  <a:pt x="42" y="144"/>
                </a:lnTo>
                <a:lnTo>
                  <a:pt x="41" y="185"/>
                </a:lnTo>
                <a:lnTo>
                  <a:pt x="31" y="227"/>
                </a:lnTo>
                <a:lnTo>
                  <a:pt x="34" y="242"/>
                </a:lnTo>
                <a:lnTo>
                  <a:pt x="76" y="21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27" name="Freeform 84"/>
          <p:cNvSpPr>
            <a:spLocks noChangeAspect="1"/>
          </p:cNvSpPr>
          <p:nvPr/>
        </p:nvSpPr>
        <p:spPr bwMode="gray">
          <a:xfrm>
            <a:off x="5580796" y="2704483"/>
            <a:ext cx="987163" cy="484188"/>
          </a:xfrm>
          <a:custGeom>
            <a:avLst/>
            <a:gdLst>
              <a:gd name="T0" fmla="*/ 1126 w 1874"/>
              <a:gd name="T1" fmla="*/ 16 h 999"/>
              <a:gd name="T2" fmla="*/ 1136 w 1874"/>
              <a:gd name="T3" fmla="*/ 101 h 999"/>
              <a:gd name="T4" fmla="*/ 1192 w 1874"/>
              <a:gd name="T5" fmla="*/ 115 h 999"/>
              <a:gd name="T6" fmla="*/ 1236 w 1874"/>
              <a:gd name="T7" fmla="*/ 117 h 999"/>
              <a:gd name="T8" fmla="*/ 1239 w 1874"/>
              <a:gd name="T9" fmla="*/ 152 h 999"/>
              <a:gd name="T10" fmla="*/ 1397 w 1874"/>
              <a:gd name="T11" fmla="*/ 92 h 999"/>
              <a:gd name="T12" fmla="*/ 1548 w 1874"/>
              <a:gd name="T13" fmla="*/ 355 h 999"/>
              <a:gd name="T14" fmla="*/ 1664 w 1874"/>
              <a:gd name="T15" fmla="*/ 358 h 999"/>
              <a:gd name="T16" fmla="*/ 1849 w 1874"/>
              <a:gd name="T17" fmla="*/ 431 h 999"/>
              <a:gd name="T18" fmla="*/ 1816 w 1874"/>
              <a:gd name="T19" fmla="*/ 530 h 999"/>
              <a:gd name="T20" fmla="*/ 1754 w 1874"/>
              <a:gd name="T21" fmla="*/ 620 h 999"/>
              <a:gd name="T22" fmla="*/ 1666 w 1874"/>
              <a:gd name="T23" fmla="*/ 649 h 999"/>
              <a:gd name="T24" fmla="*/ 1600 w 1874"/>
              <a:gd name="T25" fmla="*/ 744 h 999"/>
              <a:gd name="T26" fmla="*/ 1559 w 1874"/>
              <a:gd name="T27" fmla="*/ 815 h 999"/>
              <a:gd name="T28" fmla="*/ 1556 w 1874"/>
              <a:gd name="T29" fmla="*/ 920 h 999"/>
              <a:gd name="T30" fmla="*/ 1327 w 1874"/>
              <a:gd name="T31" fmla="*/ 883 h 999"/>
              <a:gd name="T32" fmla="*/ 1234 w 1874"/>
              <a:gd name="T33" fmla="*/ 911 h 999"/>
              <a:gd name="T34" fmla="*/ 1123 w 1874"/>
              <a:gd name="T35" fmla="*/ 917 h 999"/>
              <a:gd name="T36" fmla="*/ 1056 w 1874"/>
              <a:gd name="T37" fmla="*/ 966 h 999"/>
              <a:gd name="T38" fmla="*/ 929 w 1874"/>
              <a:gd name="T39" fmla="*/ 949 h 999"/>
              <a:gd name="T40" fmla="*/ 908 w 1874"/>
              <a:gd name="T41" fmla="*/ 881 h 999"/>
              <a:gd name="T42" fmla="*/ 816 w 1874"/>
              <a:gd name="T43" fmla="*/ 834 h 999"/>
              <a:gd name="T44" fmla="*/ 691 w 1874"/>
              <a:gd name="T45" fmla="*/ 823 h 999"/>
              <a:gd name="T46" fmla="*/ 578 w 1874"/>
              <a:gd name="T47" fmla="*/ 722 h 999"/>
              <a:gd name="T48" fmla="*/ 464 w 1874"/>
              <a:gd name="T49" fmla="*/ 742 h 999"/>
              <a:gd name="T50" fmla="*/ 437 w 1874"/>
              <a:gd name="T51" fmla="*/ 923 h 999"/>
              <a:gd name="T52" fmla="*/ 376 w 1874"/>
              <a:gd name="T53" fmla="*/ 929 h 999"/>
              <a:gd name="T54" fmla="*/ 274 w 1874"/>
              <a:gd name="T55" fmla="*/ 920 h 999"/>
              <a:gd name="T56" fmla="*/ 238 w 1874"/>
              <a:gd name="T57" fmla="*/ 872 h 999"/>
              <a:gd name="T58" fmla="*/ 196 w 1874"/>
              <a:gd name="T59" fmla="*/ 804 h 999"/>
              <a:gd name="T60" fmla="*/ 230 w 1874"/>
              <a:gd name="T61" fmla="*/ 784 h 999"/>
              <a:gd name="T62" fmla="*/ 262 w 1874"/>
              <a:gd name="T63" fmla="*/ 728 h 999"/>
              <a:gd name="T64" fmla="*/ 359 w 1874"/>
              <a:gd name="T65" fmla="*/ 747 h 999"/>
              <a:gd name="T66" fmla="*/ 383 w 1874"/>
              <a:gd name="T67" fmla="*/ 731 h 999"/>
              <a:gd name="T68" fmla="*/ 337 w 1874"/>
              <a:gd name="T69" fmla="*/ 679 h 999"/>
              <a:gd name="T70" fmla="*/ 284 w 1874"/>
              <a:gd name="T71" fmla="*/ 611 h 999"/>
              <a:gd name="T72" fmla="*/ 176 w 1874"/>
              <a:gd name="T73" fmla="*/ 632 h 999"/>
              <a:gd name="T74" fmla="*/ 69 w 1874"/>
              <a:gd name="T75" fmla="*/ 648 h 999"/>
              <a:gd name="T76" fmla="*/ 72 w 1874"/>
              <a:gd name="T77" fmla="*/ 563 h 999"/>
              <a:gd name="T78" fmla="*/ 10 w 1874"/>
              <a:gd name="T79" fmla="*/ 484 h 999"/>
              <a:gd name="T80" fmla="*/ 37 w 1874"/>
              <a:gd name="T81" fmla="*/ 406 h 999"/>
              <a:gd name="T82" fmla="*/ 93 w 1874"/>
              <a:gd name="T83" fmla="*/ 365 h 999"/>
              <a:gd name="T84" fmla="*/ 191 w 1874"/>
              <a:gd name="T85" fmla="*/ 291 h 999"/>
              <a:gd name="T86" fmla="*/ 267 w 1874"/>
              <a:gd name="T87" fmla="*/ 283 h 999"/>
              <a:gd name="T88" fmla="*/ 369 w 1874"/>
              <a:gd name="T89" fmla="*/ 371 h 999"/>
              <a:gd name="T90" fmla="*/ 423 w 1874"/>
              <a:gd name="T91" fmla="*/ 369 h 999"/>
              <a:gd name="T92" fmla="*/ 540 w 1874"/>
              <a:gd name="T93" fmla="*/ 329 h 999"/>
              <a:gd name="T94" fmla="*/ 667 w 1874"/>
              <a:gd name="T95" fmla="*/ 362 h 999"/>
              <a:gd name="T96" fmla="*/ 669 w 1874"/>
              <a:gd name="T97" fmla="*/ 307 h 999"/>
              <a:gd name="T98" fmla="*/ 669 w 1874"/>
              <a:gd name="T99" fmla="*/ 230 h 999"/>
              <a:gd name="T100" fmla="*/ 679 w 1874"/>
              <a:gd name="T101" fmla="*/ 165 h 999"/>
              <a:gd name="T102" fmla="*/ 676 w 1874"/>
              <a:gd name="T103" fmla="*/ 125 h 999"/>
              <a:gd name="T104" fmla="*/ 807 w 1874"/>
              <a:gd name="T105" fmla="*/ 98 h 9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4"/>
              <a:gd name="T160" fmla="*/ 0 h 999"/>
              <a:gd name="T161" fmla="*/ 1874 w 1874"/>
              <a:gd name="T162" fmla="*/ 999 h 9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4" h="999">
                <a:moveTo>
                  <a:pt x="999" y="33"/>
                </a:moveTo>
                <a:lnTo>
                  <a:pt x="1002" y="15"/>
                </a:lnTo>
                <a:lnTo>
                  <a:pt x="1036" y="0"/>
                </a:lnTo>
                <a:lnTo>
                  <a:pt x="1126" y="16"/>
                </a:lnTo>
                <a:lnTo>
                  <a:pt x="1131" y="49"/>
                </a:lnTo>
                <a:lnTo>
                  <a:pt x="1141" y="58"/>
                </a:lnTo>
                <a:lnTo>
                  <a:pt x="1129" y="89"/>
                </a:lnTo>
                <a:lnTo>
                  <a:pt x="1136" y="101"/>
                </a:lnTo>
                <a:lnTo>
                  <a:pt x="1177" y="97"/>
                </a:lnTo>
                <a:lnTo>
                  <a:pt x="1178" y="83"/>
                </a:lnTo>
                <a:lnTo>
                  <a:pt x="1194" y="101"/>
                </a:lnTo>
                <a:lnTo>
                  <a:pt x="1192" y="115"/>
                </a:lnTo>
                <a:lnTo>
                  <a:pt x="1206" y="117"/>
                </a:lnTo>
                <a:lnTo>
                  <a:pt x="1199" y="105"/>
                </a:lnTo>
                <a:lnTo>
                  <a:pt x="1206" y="101"/>
                </a:lnTo>
                <a:lnTo>
                  <a:pt x="1236" y="117"/>
                </a:lnTo>
                <a:lnTo>
                  <a:pt x="1251" y="108"/>
                </a:lnTo>
                <a:lnTo>
                  <a:pt x="1253" y="122"/>
                </a:lnTo>
                <a:lnTo>
                  <a:pt x="1234" y="140"/>
                </a:lnTo>
                <a:lnTo>
                  <a:pt x="1239" y="152"/>
                </a:lnTo>
                <a:lnTo>
                  <a:pt x="1287" y="148"/>
                </a:lnTo>
                <a:lnTo>
                  <a:pt x="1339" y="98"/>
                </a:lnTo>
                <a:lnTo>
                  <a:pt x="1393" y="80"/>
                </a:lnTo>
                <a:lnTo>
                  <a:pt x="1397" y="92"/>
                </a:lnTo>
                <a:lnTo>
                  <a:pt x="1381" y="100"/>
                </a:lnTo>
                <a:lnTo>
                  <a:pt x="1384" y="113"/>
                </a:lnTo>
                <a:lnTo>
                  <a:pt x="1448" y="171"/>
                </a:lnTo>
                <a:lnTo>
                  <a:pt x="1548" y="355"/>
                </a:lnTo>
                <a:lnTo>
                  <a:pt x="1578" y="320"/>
                </a:lnTo>
                <a:lnTo>
                  <a:pt x="1600" y="333"/>
                </a:lnTo>
                <a:lnTo>
                  <a:pt x="1610" y="358"/>
                </a:lnTo>
                <a:lnTo>
                  <a:pt x="1664" y="358"/>
                </a:lnTo>
                <a:lnTo>
                  <a:pt x="1706" y="341"/>
                </a:lnTo>
                <a:lnTo>
                  <a:pt x="1785" y="436"/>
                </a:lnTo>
                <a:lnTo>
                  <a:pt x="1831" y="448"/>
                </a:lnTo>
                <a:lnTo>
                  <a:pt x="1849" y="431"/>
                </a:lnTo>
                <a:lnTo>
                  <a:pt x="1874" y="470"/>
                </a:lnTo>
                <a:lnTo>
                  <a:pt x="1868" y="496"/>
                </a:lnTo>
                <a:lnTo>
                  <a:pt x="1844" y="526"/>
                </a:lnTo>
                <a:lnTo>
                  <a:pt x="1816" y="530"/>
                </a:lnTo>
                <a:lnTo>
                  <a:pt x="1802" y="567"/>
                </a:lnTo>
                <a:lnTo>
                  <a:pt x="1802" y="617"/>
                </a:lnTo>
                <a:lnTo>
                  <a:pt x="1769" y="632"/>
                </a:lnTo>
                <a:lnTo>
                  <a:pt x="1754" y="620"/>
                </a:lnTo>
                <a:lnTo>
                  <a:pt x="1724" y="623"/>
                </a:lnTo>
                <a:lnTo>
                  <a:pt x="1701" y="612"/>
                </a:lnTo>
                <a:lnTo>
                  <a:pt x="1681" y="611"/>
                </a:lnTo>
                <a:lnTo>
                  <a:pt x="1666" y="649"/>
                </a:lnTo>
                <a:lnTo>
                  <a:pt x="1649" y="694"/>
                </a:lnTo>
                <a:lnTo>
                  <a:pt x="1647" y="711"/>
                </a:lnTo>
                <a:lnTo>
                  <a:pt x="1655" y="738"/>
                </a:lnTo>
                <a:lnTo>
                  <a:pt x="1600" y="744"/>
                </a:lnTo>
                <a:lnTo>
                  <a:pt x="1578" y="753"/>
                </a:lnTo>
                <a:lnTo>
                  <a:pt x="1542" y="765"/>
                </a:lnTo>
                <a:lnTo>
                  <a:pt x="1556" y="784"/>
                </a:lnTo>
                <a:lnTo>
                  <a:pt x="1559" y="815"/>
                </a:lnTo>
                <a:lnTo>
                  <a:pt x="1576" y="860"/>
                </a:lnTo>
                <a:lnTo>
                  <a:pt x="1576" y="872"/>
                </a:lnTo>
                <a:lnTo>
                  <a:pt x="1565" y="880"/>
                </a:lnTo>
                <a:lnTo>
                  <a:pt x="1556" y="920"/>
                </a:lnTo>
                <a:lnTo>
                  <a:pt x="1520" y="909"/>
                </a:lnTo>
                <a:lnTo>
                  <a:pt x="1507" y="892"/>
                </a:lnTo>
                <a:lnTo>
                  <a:pt x="1409" y="878"/>
                </a:lnTo>
                <a:lnTo>
                  <a:pt x="1327" y="883"/>
                </a:lnTo>
                <a:lnTo>
                  <a:pt x="1296" y="878"/>
                </a:lnTo>
                <a:lnTo>
                  <a:pt x="1273" y="863"/>
                </a:lnTo>
                <a:lnTo>
                  <a:pt x="1243" y="878"/>
                </a:lnTo>
                <a:lnTo>
                  <a:pt x="1234" y="911"/>
                </a:lnTo>
                <a:lnTo>
                  <a:pt x="1191" y="894"/>
                </a:lnTo>
                <a:lnTo>
                  <a:pt x="1149" y="888"/>
                </a:lnTo>
                <a:lnTo>
                  <a:pt x="1129" y="894"/>
                </a:lnTo>
                <a:lnTo>
                  <a:pt x="1123" y="917"/>
                </a:lnTo>
                <a:lnTo>
                  <a:pt x="1110" y="934"/>
                </a:lnTo>
                <a:lnTo>
                  <a:pt x="1099" y="934"/>
                </a:lnTo>
                <a:lnTo>
                  <a:pt x="1087" y="951"/>
                </a:lnTo>
                <a:lnTo>
                  <a:pt x="1056" y="966"/>
                </a:lnTo>
                <a:lnTo>
                  <a:pt x="1024" y="999"/>
                </a:lnTo>
                <a:lnTo>
                  <a:pt x="985" y="983"/>
                </a:lnTo>
                <a:lnTo>
                  <a:pt x="938" y="988"/>
                </a:lnTo>
                <a:lnTo>
                  <a:pt x="929" y="949"/>
                </a:lnTo>
                <a:lnTo>
                  <a:pt x="903" y="945"/>
                </a:lnTo>
                <a:lnTo>
                  <a:pt x="901" y="919"/>
                </a:lnTo>
                <a:lnTo>
                  <a:pt x="908" y="917"/>
                </a:lnTo>
                <a:lnTo>
                  <a:pt x="908" y="881"/>
                </a:lnTo>
                <a:lnTo>
                  <a:pt x="895" y="883"/>
                </a:lnTo>
                <a:lnTo>
                  <a:pt x="880" y="855"/>
                </a:lnTo>
                <a:lnTo>
                  <a:pt x="850" y="831"/>
                </a:lnTo>
                <a:lnTo>
                  <a:pt x="816" y="834"/>
                </a:lnTo>
                <a:lnTo>
                  <a:pt x="782" y="838"/>
                </a:lnTo>
                <a:lnTo>
                  <a:pt x="748" y="841"/>
                </a:lnTo>
                <a:lnTo>
                  <a:pt x="714" y="844"/>
                </a:lnTo>
                <a:lnTo>
                  <a:pt x="691" y="823"/>
                </a:lnTo>
                <a:lnTo>
                  <a:pt x="669" y="801"/>
                </a:lnTo>
                <a:lnTo>
                  <a:pt x="646" y="778"/>
                </a:lnTo>
                <a:lnTo>
                  <a:pt x="623" y="755"/>
                </a:lnTo>
                <a:lnTo>
                  <a:pt x="578" y="722"/>
                </a:lnTo>
                <a:lnTo>
                  <a:pt x="553" y="711"/>
                </a:lnTo>
                <a:lnTo>
                  <a:pt x="524" y="722"/>
                </a:lnTo>
                <a:lnTo>
                  <a:pt x="494" y="733"/>
                </a:lnTo>
                <a:lnTo>
                  <a:pt x="464" y="742"/>
                </a:lnTo>
                <a:lnTo>
                  <a:pt x="435" y="753"/>
                </a:lnTo>
                <a:lnTo>
                  <a:pt x="435" y="812"/>
                </a:lnTo>
                <a:lnTo>
                  <a:pt x="435" y="866"/>
                </a:lnTo>
                <a:lnTo>
                  <a:pt x="437" y="923"/>
                </a:lnTo>
                <a:lnTo>
                  <a:pt x="437" y="980"/>
                </a:lnTo>
                <a:lnTo>
                  <a:pt x="425" y="983"/>
                </a:lnTo>
                <a:lnTo>
                  <a:pt x="402" y="978"/>
                </a:lnTo>
                <a:lnTo>
                  <a:pt x="376" y="929"/>
                </a:lnTo>
                <a:lnTo>
                  <a:pt x="352" y="915"/>
                </a:lnTo>
                <a:lnTo>
                  <a:pt x="300" y="929"/>
                </a:lnTo>
                <a:lnTo>
                  <a:pt x="274" y="951"/>
                </a:lnTo>
                <a:lnTo>
                  <a:pt x="274" y="920"/>
                </a:lnTo>
                <a:lnTo>
                  <a:pt x="283" y="911"/>
                </a:lnTo>
                <a:lnTo>
                  <a:pt x="283" y="895"/>
                </a:lnTo>
                <a:lnTo>
                  <a:pt x="247" y="881"/>
                </a:lnTo>
                <a:lnTo>
                  <a:pt x="238" y="872"/>
                </a:lnTo>
                <a:lnTo>
                  <a:pt x="222" y="869"/>
                </a:lnTo>
                <a:lnTo>
                  <a:pt x="219" y="838"/>
                </a:lnTo>
                <a:lnTo>
                  <a:pt x="210" y="821"/>
                </a:lnTo>
                <a:lnTo>
                  <a:pt x="196" y="804"/>
                </a:lnTo>
                <a:lnTo>
                  <a:pt x="178" y="797"/>
                </a:lnTo>
                <a:lnTo>
                  <a:pt x="168" y="784"/>
                </a:lnTo>
                <a:lnTo>
                  <a:pt x="190" y="776"/>
                </a:lnTo>
                <a:lnTo>
                  <a:pt x="230" y="784"/>
                </a:lnTo>
                <a:lnTo>
                  <a:pt x="222" y="753"/>
                </a:lnTo>
                <a:lnTo>
                  <a:pt x="227" y="742"/>
                </a:lnTo>
                <a:lnTo>
                  <a:pt x="252" y="742"/>
                </a:lnTo>
                <a:lnTo>
                  <a:pt x="262" y="728"/>
                </a:lnTo>
                <a:lnTo>
                  <a:pt x="278" y="728"/>
                </a:lnTo>
                <a:lnTo>
                  <a:pt x="304" y="739"/>
                </a:lnTo>
                <a:lnTo>
                  <a:pt x="326" y="731"/>
                </a:lnTo>
                <a:lnTo>
                  <a:pt x="359" y="747"/>
                </a:lnTo>
                <a:lnTo>
                  <a:pt x="377" y="747"/>
                </a:lnTo>
                <a:lnTo>
                  <a:pt x="380" y="739"/>
                </a:lnTo>
                <a:lnTo>
                  <a:pt x="374" y="731"/>
                </a:lnTo>
                <a:lnTo>
                  <a:pt x="383" y="731"/>
                </a:lnTo>
                <a:lnTo>
                  <a:pt x="377" y="719"/>
                </a:lnTo>
                <a:lnTo>
                  <a:pt x="355" y="694"/>
                </a:lnTo>
                <a:lnTo>
                  <a:pt x="345" y="692"/>
                </a:lnTo>
                <a:lnTo>
                  <a:pt x="337" y="679"/>
                </a:lnTo>
                <a:lnTo>
                  <a:pt x="332" y="658"/>
                </a:lnTo>
                <a:lnTo>
                  <a:pt x="313" y="641"/>
                </a:lnTo>
                <a:lnTo>
                  <a:pt x="312" y="631"/>
                </a:lnTo>
                <a:lnTo>
                  <a:pt x="284" y="611"/>
                </a:lnTo>
                <a:lnTo>
                  <a:pt x="247" y="620"/>
                </a:lnTo>
                <a:lnTo>
                  <a:pt x="245" y="611"/>
                </a:lnTo>
                <a:lnTo>
                  <a:pt x="205" y="606"/>
                </a:lnTo>
                <a:lnTo>
                  <a:pt x="176" y="632"/>
                </a:lnTo>
                <a:lnTo>
                  <a:pt x="98" y="649"/>
                </a:lnTo>
                <a:lnTo>
                  <a:pt x="117" y="662"/>
                </a:lnTo>
                <a:lnTo>
                  <a:pt x="103" y="668"/>
                </a:lnTo>
                <a:lnTo>
                  <a:pt x="69" y="648"/>
                </a:lnTo>
                <a:lnTo>
                  <a:pt x="76" y="636"/>
                </a:lnTo>
                <a:lnTo>
                  <a:pt x="100" y="636"/>
                </a:lnTo>
                <a:lnTo>
                  <a:pt x="93" y="589"/>
                </a:lnTo>
                <a:lnTo>
                  <a:pt x="72" y="563"/>
                </a:lnTo>
                <a:lnTo>
                  <a:pt x="38" y="570"/>
                </a:lnTo>
                <a:lnTo>
                  <a:pt x="23" y="530"/>
                </a:lnTo>
                <a:lnTo>
                  <a:pt x="0" y="521"/>
                </a:lnTo>
                <a:lnTo>
                  <a:pt x="10" y="484"/>
                </a:lnTo>
                <a:lnTo>
                  <a:pt x="26" y="472"/>
                </a:lnTo>
                <a:lnTo>
                  <a:pt x="13" y="456"/>
                </a:lnTo>
                <a:lnTo>
                  <a:pt x="21" y="417"/>
                </a:lnTo>
                <a:lnTo>
                  <a:pt x="37" y="406"/>
                </a:lnTo>
                <a:lnTo>
                  <a:pt x="46" y="374"/>
                </a:lnTo>
                <a:lnTo>
                  <a:pt x="85" y="426"/>
                </a:lnTo>
                <a:lnTo>
                  <a:pt x="106" y="411"/>
                </a:lnTo>
                <a:lnTo>
                  <a:pt x="93" y="365"/>
                </a:lnTo>
                <a:lnTo>
                  <a:pt x="128" y="348"/>
                </a:lnTo>
                <a:lnTo>
                  <a:pt x="134" y="329"/>
                </a:lnTo>
                <a:lnTo>
                  <a:pt x="170" y="316"/>
                </a:lnTo>
                <a:lnTo>
                  <a:pt x="191" y="291"/>
                </a:lnTo>
                <a:lnTo>
                  <a:pt x="216" y="287"/>
                </a:lnTo>
                <a:lnTo>
                  <a:pt x="238" y="303"/>
                </a:lnTo>
                <a:lnTo>
                  <a:pt x="249" y="284"/>
                </a:lnTo>
                <a:lnTo>
                  <a:pt x="267" y="283"/>
                </a:lnTo>
                <a:lnTo>
                  <a:pt x="278" y="299"/>
                </a:lnTo>
                <a:lnTo>
                  <a:pt x="323" y="301"/>
                </a:lnTo>
                <a:lnTo>
                  <a:pt x="354" y="333"/>
                </a:lnTo>
                <a:lnTo>
                  <a:pt x="369" y="371"/>
                </a:lnTo>
                <a:lnTo>
                  <a:pt x="376" y="366"/>
                </a:lnTo>
                <a:lnTo>
                  <a:pt x="372" y="341"/>
                </a:lnTo>
                <a:lnTo>
                  <a:pt x="383" y="335"/>
                </a:lnTo>
                <a:lnTo>
                  <a:pt x="423" y="369"/>
                </a:lnTo>
                <a:lnTo>
                  <a:pt x="470" y="335"/>
                </a:lnTo>
                <a:lnTo>
                  <a:pt x="504" y="346"/>
                </a:lnTo>
                <a:lnTo>
                  <a:pt x="516" y="337"/>
                </a:lnTo>
                <a:lnTo>
                  <a:pt x="540" y="329"/>
                </a:lnTo>
                <a:lnTo>
                  <a:pt x="567" y="363"/>
                </a:lnTo>
                <a:lnTo>
                  <a:pt x="595" y="374"/>
                </a:lnTo>
                <a:lnTo>
                  <a:pt x="625" y="350"/>
                </a:lnTo>
                <a:lnTo>
                  <a:pt x="667" y="362"/>
                </a:lnTo>
                <a:lnTo>
                  <a:pt x="685" y="354"/>
                </a:lnTo>
                <a:lnTo>
                  <a:pt x="697" y="315"/>
                </a:lnTo>
                <a:lnTo>
                  <a:pt x="694" y="309"/>
                </a:lnTo>
                <a:lnTo>
                  <a:pt x="669" y="307"/>
                </a:lnTo>
                <a:lnTo>
                  <a:pt x="638" y="289"/>
                </a:lnTo>
                <a:lnTo>
                  <a:pt x="623" y="266"/>
                </a:lnTo>
                <a:lnTo>
                  <a:pt x="665" y="244"/>
                </a:lnTo>
                <a:lnTo>
                  <a:pt x="669" y="230"/>
                </a:lnTo>
                <a:lnTo>
                  <a:pt x="654" y="208"/>
                </a:lnTo>
                <a:lnTo>
                  <a:pt x="672" y="190"/>
                </a:lnTo>
                <a:lnTo>
                  <a:pt x="721" y="182"/>
                </a:lnTo>
                <a:lnTo>
                  <a:pt x="679" y="165"/>
                </a:lnTo>
                <a:lnTo>
                  <a:pt x="676" y="154"/>
                </a:lnTo>
                <a:lnTo>
                  <a:pt x="693" y="145"/>
                </a:lnTo>
                <a:lnTo>
                  <a:pt x="669" y="143"/>
                </a:lnTo>
                <a:lnTo>
                  <a:pt x="676" y="125"/>
                </a:lnTo>
                <a:lnTo>
                  <a:pt x="665" y="115"/>
                </a:lnTo>
                <a:lnTo>
                  <a:pt x="738" y="118"/>
                </a:lnTo>
                <a:lnTo>
                  <a:pt x="790" y="91"/>
                </a:lnTo>
                <a:lnTo>
                  <a:pt x="807" y="98"/>
                </a:lnTo>
                <a:lnTo>
                  <a:pt x="843" y="77"/>
                </a:lnTo>
                <a:lnTo>
                  <a:pt x="870" y="61"/>
                </a:lnTo>
                <a:lnTo>
                  <a:pt x="999" y="33"/>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28" name="Freeform 85"/>
          <p:cNvSpPr>
            <a:spLocks noChangeAspect="1"/>
          </p:cNvSpPr>
          <p:nvPr/>
        </p:nvSpPr>
        <p:spPr bwMode="gray">
          <a:xfrm>
            <a:off x="5542960" y="3163272"/>
            <a:ext cx="132425" cy="98425"/>
          </a:xfrm>
          <a:custGeom>
            <a:avLst/>
            <a:gdLst>
              <a:gd name="T0" fmla="*/ 183 w 249"/>
              <a:gd name="T1" fmla="*/ 205 h 205"/>
              <a:gd name="T2" fmla="*/ 183 w 249"/>
              <a:gd name="T3" fmla="*/ 166 h 205"/>
              <a:gd name="T4" fmla="*/ 190 w 249"/>
              <a:gd name="T5" fmla="*/ 163 h 205"/>
              <a:gd name="T6" fmla="*/ 200 w 249"/>
              <a:gd name="T7" fmla="*/ 172 h 205"/>
              <a:gd name="T8" fmla="*/ 200 w 249"/>
              <a:gd name="T9" fmla="*/ 164 h 205"/>
              <a:gd name="T10" fmla="*/ 213 w 249"/>
              <a:gd name="T11" fmla="*/ 107 h 205"/>
              <a:gd name="T12" fmla="*/ 229 w 249"/>
              <a:gd name="T13" fmla="*/ 93 h 205"/>
              <a:gd name="T14" fmla="*/ 241 w 249"/>
              <a:gd name="T15" fmla="*/ 92 h 205"/>
              <a:gd name="T16" fmla="*/ 249 w 249"/>
              <a:gd name="T17" fmla="*/ 100 h 205"/>
              <a:gd name="T18" fmla="*/ 243 w 249"/>
              <a:gd name="T19" fmla="*/ 84 h 205"/>
              <a:gd name="T20" fmla="*/ 232 w 249"/>
              <a:gd name="T21" fmla="*/ 78 h 205"/>
              <a:gd name="T22" fmla="*/ 215 w 249"/>
              <a:gd name="T23" fmla="*/ 79 h 205"/>
              <a:gd name="T24" fmla="*/ 186 w 249"/>
              <a:gd name="T25" fmla="*/ 28 h 205"/>
              <a:gd name="T26" fmla="*/ 161 w 249"/>
              <a:gd name="T27" fmla="*/ 5 h 205"/>
              <a:gd name="T28" fmla="*/ 127 w 249"/>
              <a:gd name="T29" fmla="*/ 41 h 205"/>
              <a:gd name="T30" fmla="*/ 107 w 249"/>
              <a:gd name="T31" fmla="*/ 39 h 205"/>
              <a:gd name="T32" fmla="*/ 100 w 249"/>
              <a:gd name="T33" fmla="*/ 19 h 205"/>
              <a:gd name="T34" fmla="*/ 66 w 249"/>
              <a:gd name="T35" fmla="*/ 0 h 205"/>
              <a:gd name="T36" fmla="*/ 56 w 249"/>
              <a:gd name="T37" fmla="*/ 16 h 205"/>
              <a:gd name="T38" fmla="*/ 73 w 249"/>
              <a:gd name="T39" fmla="*/ 34 h 205"/>
              <a:gd name="T40" fmla="*/ 76 w 249"/>
              <a:gd name="T41" fmla="*/ 41 h 205"/>
              <a:gd name="T42" fmla="*/ 73 w 249"/>
              <a:gd name="T43" fmla="*/ 45 h 205"/>
              <a:gd name="T44" fmla="*/ 46 w 249"/>
              <a:gd name="T45" fmla="*/ 41 h 205"/>
              <a:gd name="T46" fmla="*/ 22 w 249"/>
              <a:gd name="T47" fmla="*/ 27 h 205"/>
              <a:gd name="T48" fmla="*/ 0 w 249"/>
              <a:gd name="T49" fmla="*/ 36 h 205"/>
              <a:gd name="T50" fmla="*/ 10 w 249"/>
              <a:gd name="T51" fmla="*/ 53 h 205"/>
              <a:gd name="T52" fmla="*/ 22 w 249"/>
              <a:gd name="T53" fmla="*/ 56 h 205"/>
              <a:gd name="T54" fmla="*/ 22 w 249"/>
              <a:gd name="T55" fmla="*/ 81 h 205"/>
              <a:gd name="T56" fmla="*/ 42 w 249"/>
              <a:gd name="T57" fmla="*/ 100 h 205"/>
              <a:gd name="T58" fmla="*/ 40 w 249"/>
              <a:gd name="T59" fmla="*/ 112 h 205"/>
              <a:gd name="T60" fmla="*/ 34 w 249"/>
              <a:gd name="T61" fmla="*/ 113 h 205"/>
              <a:gd name="T62" fmla="*/ 35 w 249"/>
              <a:gd name="T63" fmla="*/ 120 h 205"/>
              <a:gd name="T64" fmla="*/ 56 w 249"/>
              <a:gd name="T65" fmla="*/ 137 h 205"/>
              <a:gd name="T66" fmla="*/ 69 w 249"/>
              <a:gd name="T67" fmla="*/ 138 h 205"/>
              <a:gd name="T68" fmla="*/ 65 w 249"/>
              <a:gd name="T69" fmla="*/ 152 h 205"/>
              <a:gd name="T70" fmla="*/ 69 w 249"/>
              <a:gd name="T71" fmla="*/ 155 h 205"/>
              <a:gd name="T72" fmla="*/ 69 w 249"/>
              <a:gd name="T73" fmla="*/ 163 h 205"/>
              <a:gd name="T74" fmla="*/ 63 w 249"/>
              <a:gd name="T75" fmla="*/ 164 h 205"/>
              <a:gd name="T76" fmla="*/ 71 w 249"/>
              <a:gd name="T77" fmla="*/ 181 h 205"/>
              <a:gd name="T78" fmla="*/ 82 w 249"/>
              <a:gd name="T79" fmla="*/ 183 h 205"/>
              <a:gd name="T80" fmla="*/ 105 w 249"/>
              <a:gd name="T81" fmla="*/ 151 h 205"/>
              <a:gd name="T82" fmla="*/ 136 w 249"/>
              <a:gd name="T83" fmla="*/ 137 h 205"/>
              <a:gd name="T84" fmla="*/ 150 w 249"/>
              <a:gd name="T85" fmla="*/ 146 h 205"/>
              <a:gd name="T86" fmla="*/ 156 w 249"/>
              <a:gd name="T87" fmla="*/ 174 h 205"/>
              <a:gd name="T88" fmla="*/ 141 w 249"/>
              <a:gd name="T89" fmla="*/ 186 h 205"/>
              <a:gd name="T90" fmla="*/ 167 w 249"/>
              <a:gd name="T91" fmla="*/ 205 h 205"/>
              <a:gd name="T92" fmla="*/ 183 w 249"/>
              <a:gd name="T93" fmla="*/ 205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9"/>
              <a:gd name="T142" fmla="*/ 0 h 205"/>
              <a:gd name="T143" fmla="*/ 249 w 249"/>
              <a:gd name="T144" fmla="*/ 205 h 2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9" h="205">
                <a:moveTo>
                  <a:pt x="183" y="205"/>
                </a:moveTo>
                <a:lnTo>
                  <a:pt x="183" y="166"/>
                </a:lnTo>
                <a:lnTo>
                  <a:pt x="190" y="163"/>
                </a:lnTo>
                <a:lnTo>
                  <a:pt x="200" y="172"/>
                </a:lnTo>
                <a:lnTo>
                  <a:pt x="200" y="164"/>
                </a:lnTo>
                <a:lnTo>
                  <a:pt x="213" y="107"/>
                </a:lnTo>
                <a:lnTo>
                  <a:pt x="229" y="93"/>
                </a:lnTo>
                <a:lnTo>
                  <a:pt x="241" y="92"/>
                </a:lnTo>
                <a:lnTo>
                  <a:pt x="249" y="100"/>
                </a:lnTo>
                <a:lnTo>
                  <a:pt x="243" y="84"/>
                </a:lnTo>
                <a:lnTo>
                  <a:pt x="232" y="78"/>
                </a:lnTo>
                <a:lnTo>
                  <a:pt x="215" y="79"/>
                </a:lnTo>
                <a:lnTo>
                  <a:pt x="186" y="28"/>
                </a:lnTo>
                <a:lnTo>
                  <a:pt x="161" y="5"/>
                </a:lnTo>
                <a:lnTo>
                  <a:pt x="127" y="41"/>
                </a:lnTo>
                <a:lnTo>
                  <a:pt x="107" y="39"/>
                </a:lnTo>
                <a:lnTo>
                  <a:pt x="100" y="19"/>
                </a:lnTo>
                <a:lnTo>
                  <a:pt x="66" y="0"/>
                </a:lnTo>
                <a:lnTo>
                  <a:pt x="56" y="16"/>
                </a:lnTo>
                <a:lnTo>
                  <a:pt x="73" y="34"/>
                </a:lnTo>
                <a:lnTo>
                  <a:pt x="76" y="41"/>
                </a:lnTo>
                <a:lnTo>
                  <a:pt x="73" y="45"/>
                </a:lnTo>
                <a:lnTo>
                  <a:pt x="46" y="41"/>
                </a:lnTo>
                <a:lnTo>
                  <a:pt x="22" y="27"/>
                </a:lnTo>
                <a:lnTo>
                  <a:pt x="0" y="36"/>
                </a:lnTo>
                <a:lnTo>
                  <a:pt x="10" y="53"/>
                </a:lnTo>
                <a:lnTo>
                  <a:pt x="22" y="56"/>
                </a:lnTo>
                <a:lnTo>
                  <a:pt x="22" y="81"/>
                </a:lnTo>
                <a:lnTo>
                  <a:pt x="42" y="100"/>
                </a:lnTo>
                <a:lnTo>
                  <a:pt x="40" y="112"/>
                </a:lnTo>
                <a:lnTo>
                  <a:pt x="34" y="113"/>
                </a:lnTo>
                <a:lnTo>
                  <a:pt x="35" y="120"/>
                </a:lnTo>
                <a:lnTo>
                  <a:pt x="56" y="137"/>
                </a:lnTo>
                <a:lnTo>
                  <a:pt x="69" y="138"/>
                </a:lnTo>
                <a:lnTo>
                  <a:pt x="65" y="152"/>
                </a:lnTo>
                <a:lnTo>
                  <a:pt x="69" y="155"/>
                </a:lnTo>
                <a:lnTo>
                  <a:pt x="69" y="163"/>
                </a:lnTo>
                <a:lnTo>
                  <a:pt x="63" y="164"/>
                </a:lnTo>
                <a:lnTo>
                  <a:pt x="71" y="181"/>
                </a:lnTo>
                <a:lnTo>
                  <a:pt x="82" y="183"/>
                </a:lnTo>
                <a:lnTo>
                  <a:pt x="105" y="151"/>
                </a:lnTo>
                <a:lnTo>
                  <a:pt x="136" y="137"/>
                </a:lnTo>
                <a:lnTo>
                  <a:pt x="150" y="146"/>
                </a:lnTo>
                <a:lnTo>
                  <a:pt x="156" y="174"/>
                </a:lnTo>
                <a:lnTo>
                  <a:pt x="141" y="186"/>
                </a:lnTo>
                <a:lnTo>
                  <a:pt x="167" y="205"/>
                </a:lnTo>
                <a:lnTo>
                  <a:pt x="183" y="20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29" name="Freeform 86"/>
          <p:cNvSpPr>
            <a:spLocks noChangeAspect="1"/>
          </p:cNvSpPr>
          <p:nvPr/>
        </p:nvSpPr>
        <p:spPr bwMode="gray">
          <a:xfrm>
            <a:off x="6585156" y="2828309"/>
            <a:ext cx="770469" cy="346075"/>
          </a:xfrm>
          <a:custGeom>
            <a:avLst/>
            <a:gdLst>
              <a:gd name="T0" fmla="*/ 1283 w 1459"/>
              <a:gd name="T1" fmla="*/ 215 h 713"/>
              <a:gd name="T2" fmla="*/ 1275 w 1459"/>
              <a:gd name="T3" fmla="*/ 275 h 713"/>
              <a:gd name="T4" fmla="*/ 1287 w 1459"/>
              <a:gd name="T5" fmla="*/ 321 h 713"/>
              <a:gd name="T6" fmla="*/ 1362 w 1459"/>
              <a:gd name="T7" fmla="*/ 321 h 713"/>
              <a:gd name="T8" fmla="*/ 1419 w 1459"/>
              <a:gd name="T9" fmla="*/ 318 h 713"/>
              <a:gd name="T10" fmla="*/ 1448 w 1459"/>
              <a:gd name="T11" fmla="*/ 349 h 713"/>
              <a:gd name="T12" fmla="*/ 1458 w 1459"/>
              <a:gd name="T13" fmla="*/ 374 h 713"/>
              <a:gd name="T14" fmla="*/ 1402 w 1459"/>
              <a:gd name="T15" fmla="*/ 389 h 713"/>
              <a:gd name="T16" fmla="*/ 1283 w 1459"/>
              <a:gd name="T17" fmla="*/ 451 h 713"/>
              <a:gd name="T18" fmla="*/ 1243 w 1459"/>
              <a:gd name="T19" fmla="*/ 464 h 713"/>
              <a:gd name="T20" fmla="*/ 1187 w 1459"/>
              <a:gd name="T21" fmla="*/ 515 h 713"/>
              <a:gd name="T22" fmla="*/ 1131 w 1459"/>
              <a:gd name="T23" fmla="*/ 494 h 713"/>
              <a:gd name="T24" fmla="*/ 1092 w 1459"/>
              <a:gd name="T25" fmla="*/ 544 h 713"/>
              <a:gd name="T26" fmla="*/ 1113 w 1459"/>
              <a:gd name="T27" fmla="*/ 577 h 713"/>
              <a:gd name="T28" fmla="*/ 974 w 1459"/>
              <a:gd name="T29" fmla="*/ 663 h 713"/>
              <a:gd name="T30" fmla="*/ 916 w 1459"/>
              <a:gd name="T31" fmla="*/ 660 h 713"/>
              <a:gd name="T32" fmla="*/ 853 w 1459"/>
              <a:gd name="T33" fmla="*/ 683 h 713"/>
              <a:gd name="T34" fmla="*/ 760 w 1459"/>
              <a:gd name="T35" fmla="*/ 699 h 713"/>
              <a:gd name="T36" fmla="*/ 674 w 1459"/>
              <a:gd name="T37" fmla="*/ 675 h 713"/>
              <a:gd name="T38" fmla="*/ 598 w 1459"/>
              <a:gd name="T39" fmla="*/ 635 h 713"/>
              <a:gd name="T40" fmla="*/ 413 w 1459"/>
              <a:gd name="T41" fmla="*/ 638 h 713"/>
              <a:gd name="T42" fmla="*/ 344 w 1459"/>
              <a:gd name="T43" fmla="*/ 541 h 713"/>
              <a:gd name="T44" fmla="*/ 206 w 1459"/>
              <a:gd name="T45" fmla="*/ 501 h 713"/>
              <a:gd name="T46" fmla="*/ 141 w 1459"/>
              <a:gd name="T47" fmla="*/ 451 h 713"/>
              <a:gd name="T48" fmla="*/ 112 w 1459"/>
              <a:gd name="T49" fmla="*/ 327 h 713"/>
              <a:gd name="T50" fmla="*/ 64 w 1459"/>
              <a:gd name="T51" fmla="*/ 301 h 713"/>
              <a:gd name="T52" fmla="*/ 45 w 1459"/>
              <a:gd name="T53" fmla="*/ 301 h 713"/>
              <a:gd name="T54" fmla="*/ 11 w 1459"/>
              <a:gd name="T55" fmla="*/ 264 h 713"/>
              <a:gd name="T56" fmla="*/ 24 w 1459"/>
              <a:gd name="T57" fmla="*/ 198 h 713"/>
              <a:gd name="T58" fmla="*/ 296 w 1459"/>
              <a:gd name="T59" fmla="*/ 126 h 713"/>
              <a:gd name="T60" fmla="*/ 460 w 1459"/>
              <a:gd name="T61" fmla="*/ 157 h 713"/>
              <a:gd name="T62" fmla="*/ 467 w 1459"/>
              <a:gd name="T63" fmla="*/ 123 h 713"/>
              <a:gd name="T64" fmla="*/ 464 w 1459"/>
              <a:gd name="T65" fmla="*/ 54 h 713"/>
              <a:gd name="T66" fmla="*/ 650 w 1459"/>
              <a:gd name="T67" fmla="*/ 49 h 713"/>
              <a:gd name="T68" fmla="*/ 700 w 1459"/>
              <a:gd name="T69" fmla="*/ 131 h 713"/>
              <a:gd name="T70" fmla="*/ 796 w 1459"/>
              <a:gd name="T71" fmla="*/ 112 h 713"/>
              <a:gd name="T72" fmla="*/ 930 w 1459"/>
              <a:gd name="T73" fmla="*/ 169 h 713"/>
              <a:gd name="T74" fmla="*/ 1062 w 1459"/>
              <a:gd name="T75" fmla="*/ 216 h 713"/>
              <a:gd name="T76" fmla="*/ 1232 w 1459"/>
              <a:gd name="T77" fmla="*/ 143 h 713"/>
              <a:gd name="T78" fmla="*/ 1315 w 1459"/>
              <a:gd name="T79" fmla="*/ 160 h 7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59"/>
              <a:gd name="T121" fmla="*/ 0 h 713"/>
              <a:gd name="T122" fmla="*/ 1459 w 1459"/>
              <a:gd name="T123" fmla="*/ 713 h 7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59" h="713">
                <a:moveTo>
                  <a:pt x="1315" y="160"/>
                </a:moveTo>
                <a:lnTo>
                  <a:pt x="1283" y="215"/>
                </a:lnTo>
                <a:lnTo>
                  <a:pt x="1286" y="244"/>
                </a:lnTo>
                <a:lnTo>
                  <a:pt x="1275" y="275"/>
                </a:lnTo>
                <a:lnTo>
                  <a:pt x="1277" y="293"/>
                </a:lnTo>
                <a:lnTo>
                  <a:pt x="1287" y="321"/>
                </a:lnTo>
                <a:lnTo>
                  <a:pt x="1343" y="329"/>
                </a:lnTo>
                <a:lnTo>
                  <a:pt x="1362" y="321"/>
                </a:lnTo>
                <a:lnTo>
                  <a:pt x="1402" y="295"/>
                </a:lnTo>
                <a:lnTo>
                  <a:pt x="1419" y="318"/>
                </a:lnTo>
                <a:lnTo>
                  <a:pt x="1442" y="338"/>
                </a:lnTo>
                <a:lnTo>
                  <a:pt x="1448" y="349"/>
                </a:lnTo>
                <a:lnTo>
                  <a:pt x="1447" y="367"/>
                </a:lnTo>
                <a:lnTo>
                  <a:pt x="1458" y="374"/>
                </a:lnTo>
                <a:lnTo>
                  <a:pt x="1459" y="386"/>
                </a:lnTo>
                <a:lnTo>
                  <a:pt x="1402" y="389"/>
                </a:lnTo>
                <a:lnTo>
                  <a:pt x="1340" y="394"/>
                </a:lnTo>
                <a:lnTo>
                  <a:pt x="1283" y="451"/>
                </a:lnTo>
                <a:lnTo>
                  <a:pt x="1261" y="465"/>
                </a:lnTo>
                <a:lnTo>
                  <a:pt x="1243" y="464"/>
                </a:lnTo>
                <a:lnTo>
                  <a:pt x="1210" y="499"/>
                </a:lnTo>
                <a:lnTo>
                  <a:pt x="1187" y="515"/>
                </a:lnTo>
                <a:lnTo>
                  <a:pt x="1155" y="510"/>
                </a:lnTo>
                <a:lnTo>
                  <a:pt x="1131" y="494"/>
                </a:lnTo>
                <a:lnTo>
                  <a:pt x="1113" y="499"/>
                </a:lnTo>
                <a:lnTo>
                  <a:pt x="1092" y="544"/>
                </a:lnTo>
                <a:lnTo>
                  <a:pt x="1111" y="567"/>
                </a:lnTo>
                <a:lnTo>
                  <a:pt x="1113" y="577"/>
                </a:lnTo>
                <a:lnTo>
                  <a:pt x="1028" y="649"/>
                </a:lnTo>
                <a:lnTo>
                  <a:pt x="974" y="663"/>
                </a:lnTo>
                <a:lnTo>
                  <a:pt x="952" y="657"/>
                </a:lnTo>
                <a:lnTo>
                  <a:pt x="916" y="660"/>
                </a:lnTo>
                <a:lnTo>
                  <a:pt x="860" y="675"/>
                </a:lnTo>
                <a:lnTo>
                  <a:pt x="853" y="683"/>
                </a:lnTo>
                <a:lnTo>
                  <a:pt x="784" y="713"/>
                </a:lnTo>
                <a:lnTo>
                  <a:pt x="760" y="699"/>
                </a:lnTo>
                <a:lnTo>
                  <a:pt x="737" y="697"/>
                </a:lnTo>
                <a:lnTo>
                  <a:pt x="674" y="675"/>
                </a:lnTo>
                <a:lnTo>
                  <a:pt x="635" y="646"/>
                </a:lnTo>
                <a:lnTo>
                  <a:pt x="598" y="635"/>
                </a:lnTo>
                <a:lnTo>
                  <a:pt x="427" y="643"/>
                </a:lnTo>
                <a:lnTo>
                  <a:pt x="413" y="638"/>
                </a:lnTo>
                <a:lnTo>
                  <a:pt x="379" y="601"/>
                </a:lnTo>
                <a:lnTo>
                  <a:pt x="344" y="541"/>
                </a:lnTo>
                <a:lnTo>
                  <a:pt x="235" y="496"/>
                </a:lnTo>
                <a:lnTo>
                  <a:pt x="206" y="501"/>
                </a:lnTo>
                <a:lnTo>
                  <a:pt x="132" y="477"/>
                </a:lnTo>
                <a:lnTo>
                  <a:pt x="141" y="451"/>
                </a:lnTo>
                <a:lnTo>
                  <a:pt x="137" y="396"/>
                </a:lnTo>
                <a:lnTo>
                  <a:pt x="112" y="327"/>
                </a:lnTo>
                <a:lnTo>
                  <a:pt x="105" y="313"/>
                </a:lnTo>
                <a:lnTo>
                  <a:pt x="64" y="301"/>
                </a:lnTo>
                <a:lnTo>
                  <a:pt x="58" y="312"/>
                </a:lnTo>
                <a:lnTo>
                  <a:pt x="45" y="301"/>
                </a:lnTo>
                <a:lnTo>
                  <a:pt x="37" y="284"/>
                </a:lnTo>
                <a:lnTo>
                  <a:pt x="11" y="264"/>
                </a:lnTo>
                <a:lnTo>
                  <a:pt x="0" y="230"/>
                </a:lnTo>
                <a:lnTo>
                  <a:pt x="24" y="198"/>
                </a:lnTo>
                <a:lnTo>
                  <a:pt x="184" y="114"/>
                </a:lnTo>
                <a:lnTo>
                  <a:pt x="296" y="126"/>
                </a:lnTo>
                <a:lnTo>
                  <a:pt x="325" y="159"/>
                </a:lnTo>
                <a:lnTo>
                  <a:pt x="460" y="157"/>
                </a:lnTo>
                <a:lnTo>
                  <a:pt x="469" y="152"/>
                </a:lnTo>
                <a:lnTo>
                  <a:pt x="467" y="123"/>
                </a:lnTo>
                <a:lnTo>
                  <a:pt x="475" y="109"/>
                </a:lnTo>
                <a:lnTo>
                  <a:pt x="464" y="54"/>
                </a:lnTo>
                <a:lnTo>
                  <a:pt x="526" y="0"/>
                </a:lnTo>
                <a:lnTo>
                  <a:pt x="650" y="49"/>
                </a:lnTo>
                <a:lnTo>
                  <a:pt x="662" y="105"/>
                </a:lnTo>
                <a:lnTo>
                  <a:pt x="700" y="131"/>
                </a:lnTo>
                <a:lnTo>
                  <a:pt x="726" y="139"/>
                </a:lnTo>
                <a:lnTo>
                  <a:pt x="796" y="112"/>
                </a:lnTo>
                <a:lnTo>
                  <a:pt x="820" y="118"/>
                </a:lnTo>
                <a:lnTo>
                  <a:pt x="930" y="169"/>
                </a:lnTo>
                <a:lnTo>
                  <a:pt x="964" y="199"/>
                </a:lnTo>
                <a:lnTo>
                  <a:pt x="1062" y="216"/>
                </a:lnTo>
                <a:lnTo>
                  <a:pt x="1160" y="190"/>
                </a:lnTo>
                <a:lnTo>
                  <a:pt x="1232" y="143"/>
                </a:lnTo>
                <a:lnTo>
                  <a:pt x="1286" y="168"/>
                </a:lnTo>
                <a:lnTo>
                  <a:pt x="1315" y="160"/>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30" name="Freeform 87"/>
          <p:cNvSpPr>
            <a:spLocks noChangeAspect="1"/>
          </p:cNvSpPr>
          <p:nvPr/>
        </p:nvSpPr>
        <p:spPr bwMode="gray">
          <a:xfrm>
            <a:off x="6939435" y="3864946"/>
            <a:ext cx="127265" cy="96838"/>
          </a:xfrm>
          <a:custGeom>
            <a:avLst/>
            <a:gdLst>
              <a:gd name="T0" fmla="*/ 237 w 244"/>
              <a:gd name="T1" fmla="*/ 0 h 198"/>
              <a:gd name="T2" fmla="*/ 235 w 244"/>
              <a:gd name="T3" fmla="*/ 30 h 198"/>
              <a:gd name="T4" fmla="*/ 244 w 244"/>
              <a:gd name="T5" fmla="*/ 56 h 198"/>
              <a:gd name="T6" fmla="*/ 241 w 244"/>
              <a:gd name="T7" fmla="*/ 109 h 198"/>
              <a:gd name="T8" fmla="*/ 235 w 244"/>
              <a:gd name="T9" fmla="*/ 115 h 198"/>
              <a:gd name="T10" fmla="*/ 229 w 244"/>
              <a:gd name="T11" fmla="*/ 114 h 198"/>
              <a:gd name="T12" fmla="*/ 213 w 244"/>
              <a:gd name="T13" fmla="*/ 124 h 198"/>
              <a:gd name="T14" fmla="*/ 191 w 244"/>
              <a:gd name="T15" fmla="*/ 131 h 198"/>
              <a:gd name="T16" fmla="*/ 190 w 244"/>
              <a:gd name="T17" fmla="*/ 139 h 198"/>
              <a:gd name="T18" fmla="*/ 167 w 244"/>
              <a:gd name="T19" fmla="*/ 143 h 198"/>
              <a:gd name="T20" fmla="*/ 165 w 244"/>
              <a:gd name="T21" fmla="*/ 169 h 198"/>
              <a:gd name="T22" fmla="*/ 137 w 244"/>
              <a:gd name="T23" fmla="*/ 183 h 198"/>
              <a:gd name="T24" fmla="*/ 125 w 244"/>
              <a:gd name="T25" fmla="*/ 182 h 198"/>
              <a:gd name="T26" fmla="*/ 120 w 244"/>
              <a:gd name="T27" fmla="*/ 193 h 198"/>
              <a:gd name="T28" fmla="*/ 100 w 244"/>
              <a:gd name="T29" fmla="*/ 198 h 198"/>
              <a:gd name="T30" fmla="*/ 88 w 244"/>
              <a:gd name="T31" fmla="*/ 193 h 198"/>
              <a:gd name="T32" fmla="*/ 59 w 244"/>
              <a:gd name="T33" fmla="*/ 195 h 198"/>
              <a:gd name="T34" fmla="*/ 63 w 244"/>
              <a:gd name="T35" fmla="*/ 171 h 198"/>
              <a:gd name="T36" fmla="*/ 57 w 244"/>
              <a:gd name="T37" fmla="*/ 168 h 198"/>
              <a:gd name="T38" fmla="*/ 40 w 244"/>
              <a:gd name="T39" fmla="*/ 180 h 198"/>
              <a:gd name="T40" fmla="*/ 37 w 244"/>
              <a:gd name="T41" fmla="*/ 154 h 198"/>
              <a:gd name="T42" fmla="*/ 29 w 244"/>
              <a:gd name="T43" fmla="*/ 144 h 198"/>
              <a:gd name="T44" fmla="*/ 26 w 244"/>
              <a:gd name="T45" fmla="*/ 118 h 198"/>
              <a:gd name="T46" fmla="*/ 9 w 244"/>
              <a:gd name="T47" fmla="*/ 98 h 198"/>
              <a:gd name="T48" fmla="*/ 0 w 244"/>
              <a:gd name="T49" fmla="*/ 72 h 198"/>
              <a:gd name="T50" fmla="*/ 1 w 244"/>
              <a:gd name="T51" fmla="*/ 56 h 198"/>
              <a:gd name="T52" fmla="*/ 12 w 244"/>
              <a:gd name="T53" fmla="*/ 42 h 198"/>
              <a:gd name="T54" fmla="*/ 42 w 244"/>
              <a:gd name="T55" fmla="*/ 16 h 198"/>
              <a:gd name="T56" fmla="*/ 80 w 244"/>
              <a:gd name="T57" fmla="*/ 19 h 198"/>
              <a:gd name="T58" fmla="*/ 117 w 244"/>
              <a:gd name="T59" fmla="*/ 17 h 198"/>
              <a:gd name="T60" fmla="*/ 125 w 244"/>
              <a:gd name="T61" fmla="*/ 24 h 198"/>
              <a:gd name="T62" fmla="*/ 134 w 244"/>
              <a:gd name="T63" fmla="*/ 21 h 198"/>
              <a:gd name="T64" fmla="*/ 140 w 244"/>
              <a:gd name="T65" fmla="*/ 27 h 198"/>
              <a:gd name="T66" fmla="*/ 165 w 244"/>
              <a:gd name="T67" fmla="*/ 34 h 198"/>
              <a:gd name="T68" fmla="*/ 173 w 244"/>
              <a:gd name="T69" fmla="*/ 33 h 198"/>
              <a:gd name="T70" fmla="*/ 173 w 244"/>
              <a:gd name="T71" fmla="*/ 19 h 198"/>
              <a:gd name="T72" fmla="*/ 187 w 244"/>
              <a:gd name="T73" fmla="*/ 12 h 198"/>
              <a:gd name="T74" fmla="*/ 204 w 244"/>
              <a:gd name="T75" fmla="*/ 8 h 198"/>
              <a:gd name="T76" fmla="*/ 216 w 244"/>
              <a:gd name="T77" fmla="*/ 16 h 198"/>
              <a:gd name="T78" fmla="*/ 237 w 244"/>
              <a:gd name="T79" fmla="*/ 0 h 1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198"/>
              <a:gd name="T122" fmla="*/ 244 w 244"/>
              <a:gd name="T123" fmla="*/ 198 h 1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198">
                <a:moveTo>
                  <a:pt x="237" y="0"/>
                </a:moveTo>
                <a:lnTo>
                  <a:pt x="235" y="30"/>
                </a:lnTo>
                <a:lnTo>
                  <a:pt x="244" y="56"/>
                </a:lnTo>
                <a:lnTo>
                  <a:pt x="241" y="109"/>
                </a:lnTo>
                <a:lnTo>
                  <a:pt x="235" y="115"/>
                </a:lnTo>
                <a:lnTo>
                  <a:pt x="229" y="114"/>
                </a:lnTo>
                <a:lnTo>
                  <a:pt x="213" y="124"/>
                </a:lnTo>
                <a:lnTo>
                  <a:pt x="191" y="131"/>
                </a:lnTo>
                <a:lnTo>
                  <a:pt x="190" y="139"/>
                </a:lnTo>
                <a:lnTo>
                  <a:pt x="167" y="143"/>
                </a:lnTo>
                <a:lnTo>
                  <a:pt x="165" y="169"/>
                </a:lnTo>
                <a:lnTo>
                  <a:pt x="137" y="183"/>
                </a:lnTo>
                <a:lnTo>
                  <a:pt x="125" y="182"/>
                </a:lnTo>
                <a:lnTo>
                  <a:pt x="120" y="193"/>
                </a:lnTo>
                <a:lnTo>
                  <a:pt x="100" y="198"/>
                </a:lnTo>
                <a:lnTo>
                  <a:pt x="88" y="193"/>
                </a:lnTo>
                <a:lnTo>
                  <a:pt x="59" y="195"/>
                </a:lnTo>
                <a:lnTo>
                  <a:pt x="63" y="171"/>
                </a:lnTo>
                <a:lnTo>
                  <a:pt x="57" y="168"/>
                </a:lnTo>
                <a:lnTo>
                  <a:pt x="40" y="180"/>
                </a:lnTo>
                <a:lnTo>
                  <a:pt x="37" y="154"/>
                </a:lnTo>
                <a:lnTo>
                  <a:pt x="29" y="144"/>
                </a:lnTo>
                <a:lnTo>
                  <a:pt x="26" y="118"/>
                </a:lnTo>
                <a:lnTo>
                  <a:pt x="9" y="98"/>
                </a:lnTo>
                <a:lnTo>
                  <a:pt x="0" y="72"/>
                </a:lnTo>
                <a:lnTo>
                  <a:pt x="1" y="56"/>
                </a:lnTo>
                <a:lnTo>
                  <a:pt x="12" y="42"/>
                </a:lnTo>
                <a:lnTo>
                  <a:pt x="42" y="16"/>
                </a:lnTo>
                <a:lnTo>
                  <a:pt x="80" y="19"/>
                </a:lnTo>
                <a:lnTo>
                  <a:pt x="117" y="17"/>
                </a:lnTo>
                <a:lnTo>
                  <a:pt x="125" y="24"/>
                </a:lnTo>
                <a:lnTo>
                  <a:pt x="134" y="21"/>
                </a:lnTo>
                <a:lnTo>
                  <a:pt x="140" y="27"/>
                </a:lnTo>
                <a:lnTo>
                  <a:pt x="165" y="34"/>
                </a:lnTo>
                <a:lnTo>
                  <a:pt x="173" y="33"/>
                </a:lnTo>
                <a:lnTo>
                  <a:pt x="173" y="19"/>
                </a:lnTo>
                <a:lnTo>
                  <a:pt x="187" y="12"/>
                </a:lnTo>
                <a:lnTo>
                  <a:pt x="204" y="8"/>
                </a:lnTo>
                <a:lnTo>
                  <a:pt x="216" y="16"/>
                </a:lnTo>
                <a:lnTo>
                  <a:pt x="237"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1" name="Freeform 88"/>
          <p:cNvSpPr>
            <a:spLocks noChangeAspect="1"/>
          </p:cNvSpPr>
          <p:nvPr/>
        </p:nvSpPr>
        <p:spPr bwMode="gray">
          <a:xfrm>
            <a:off x="6397699" y="3488709"/>
            <a:ext cx="196056" cy="98425"/>
          </a:xfrm>
          <a:custGeom>
            <a:avLst/>
            <a:gdLst>
              <a:gd name="T0" fmla="*/ 363 w 369"/>
              <a:gd name="T1" fmla="*/ 166 h 203"/>
              <a:gd name="T2" fmla="*/ 363 w 369"/>
              <a:gd name="T3" fmla="*/ 142 h 203"/>
              <a:gd name="T4" fmla="*/ 369 w 369"/>
              <a:gd name="T5" fmla="*/ 127 h 203"/>
              <a:gd name="T6" fmla="*/ 359 w 369"/>
              <a:gd name="T7" fmla="*/ 127 h 203"/>
              <a:gd name="T8" fmla="*/ 355 w 369"/>
              <a:gd name="T9" fmla="*/ 133 h 203"/>
              <a:gd name="T10" fmla="*/ 333 w 369"/>
              <a:gd name="T11" fmla="*/ 132 h 203"/>
              <a:gd name="T12" fmla="*/ 302 w 369"/>
              <a:gd name="T13" fmla="*/ 118 h 203"/>
              <a:gd name="T14" fmla="*/ 295 w 369"/>
              <a:gd name="T15" fmla="*/ 127 h 203"/>
              <a:gd name="T16" fmla="*/ 278 w 369"/>
              <a:gd name="T17" fmla="*/ 121 h 203"/>
              <a:gd name="T18" fmla="*/ 270 w 369"/>
              <a:gd name="T19" fmla="*/ 125 h 203"/>
              <a:gd name="T20" fmla="*/ 258 w 369"/>
              <a:gd name="T21" fmla="*/ 110 h 203"/>
              <a:gd name="T22" fmla="*/ 246 w 369"/>
              <a:gd name="T23" fmla="*/ 112 h 203"/>
              <a:gd name="T24" fmla="*/ 234 w 369"/>
              <a:gd name="T25" fmla="*/ 103 h 203"/>
              <a:gd name="T26" fmla="*/ 234 w 369"/>
              <a:gd name="T27" fmla="*/ 86 h 203"/>
              <a:gd name="T28" fmla="*/ 216 w 369"/>
              <a:gd name="T29" fmla="*/ 90 h 203"/>
              <a:gd name="T30" fmla="*/ 197 w 369"/>
              <a:gd name="T31" fmla="*/ 84 h 203"/>
              <a:gd name="T32" fmla="*/ 194 w 369"/>
              <a:gd name="T33" fmla="*/ 78 h 203"/>
              <a:gd name="T34" fmla="*/ 188 w 369"/>
              <a:gd name="T35" fmla="*/ 79 h 203"/>
              <a:gd name="T36" fmla="*/ 190 w 369"/>
              <a:gd name="T37" fmla="*/ 54 h 203"/>
              <a:gd name="T38" fmla="*/ 177 w 369"/>
              <a:gd name="T39" fmla="*/ 53 h 203"/>
              <a:gd name="T40" fmla="*/ 160 w 369"/>
              <a:gd name="T41" fmla="*/ 66 h 203"/>
              <a:gd name="T42" fmla="*/ 152 w 369"/>
              <a:gd name="T43" fmla="*/ 59 h 203"/>
              <a:gd name="T44" fmla="*/ 146 w 369"/>
              <a:gd name="T45" fmla="*/ 39 h 203"/>
              <a:gd name="T46" fmla="*/ 107 w 369"/>
              <a:gd name="T47" fmla="*/ 10 h 203"/>
              <a:gd name="T48" fmla="*/ 61 w 369"/>
              <a:gd name="T49" fmla="*/ 0 h 203"/>
              <a:gd name="T50" fmla="*/ 56 w 369"/>
              <a:gd name="T51" fmla="*/ 13 h 203"/>
              <a:gd name="T52" fmla="*/ 44 w 369"/>
              <a:gd name="T53" fmla="*/ 3 h 203"/>
              <a:gd name="T54" fmla="*/ 34 w 369"/>
              <a:gd name="T55" fmla="*/ 3 h 203"/>
              <a:gd name="T56" fmla="*/ 12 w 369"/>
              <a:gd name="T57" fmla="*/ 27 h 203"/>
              <a:gd name="T58" fmla="*/ 10 w 369"/>
              <a:gd name="T59" fmla="*/ 56 h 203"/>
              <a:gd name="T60" fmla="*/ 0 w 369"/>
              <a:gd name="T61" fmla="*/ 71 h 203"/>
              <a:gd name="T62" fmla="*/ 0 w 369"/>
              <a:gd name="T63" fmla="*/ 79 h 203"/>
              <a:gd name="T64" fmla="*/ 8 w 369"/>
              <a:gd name="T65" fmla="*/ 81 h 203"/>
              <a:gd name="T66" fmla="*/ 19 w 369"/>
              <a:gd name="T67" fmla="*/ 95 h 203"/>
              <a:gd name="T68" fmla="*/ 25 w 369"/>
              <a:gd name="T69" fmla="*/ 90 h 203"/>
              <a:gd name="T70" fmla="*/ 36 w 369"/>
              <a:gd name="T71" fmla="*/ 96 h 203"/>
              <a:gd name="T72" fmla="*/ 68 w 369"/>
              <a:gd name="T73" fmla="*/ 124 h 203"/>
              <a:gd name="T74" fmla="*/ 112 w 369"/>
              <a:gd name="T75" fmla="*/ 140 h 203"/>
              <a:gd name="T76" fmla="*/ 124 w 369"/>
              <a:gd name="T77" fmla="*/ 152 h 203"/>
              <a:gd name="T78" fmla="*/ 195 w 369"/>
              <a:gd name="T79" fmla="*/ 155 h 203"/>
              <a:gd name="T80" fmla="*/ 224 w 369"/>
              <a:gd name="T81" fmla="*/ 183 h 203"/>
              <a:gd name="T82" fmla="*/ 325 w 369"/>
              <a:gd name="T83" fmla="*/ 203 h 203"/>
              <a:gd name="T84" fmla="*/ 364 w 369"/>
              <a:gd name="T85" fmla="*/ 201 h 203"/>
              <a:gd name="T86" fmla="*/ 369 w 369"/>
              <a:gd name="T87" fmla="*/ 184 h 203"/>
              <a:gd name="T88" fmla="*/ 359 w 369"/>
              <a:gd name="T89" fmla="*/ 172 h 203"/>
              <a:gd name="T90" fmla="*/ 363 w 369"/>
              <a:gd name="T91" fmla="*/ 166 h 2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
              <a:gd name="T139" fmla="*/ 0 h 203"/>
              <a:gd name="T140" fmla="*/ 369 w 369"/>
              <a:gd name="T141" fmla="*/ 203 h 2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 h="203">
                <a:moveTo>
                  <a:pt x="363" y="166"/>
                </a:moveTo>
                <a:lnTo>
                  <a:pt x="363" y="142"/>
                </a:lnTo>
                <a:lnTo>
                  <a:pt x="369" y="127"/>
                </a:lnTo>
                <a:lnTo>
                  <a:pt x="359" y="127"/>
                </a:lnTo>
                <a:lnTo>
                  <a:pt x="355" y="133"/>
                </a:lnTo>
                <a:lnTo>
                  <a:pt x="333" y="132"/>
                </a:lnTo>
                <a:lnTo>
                  <a:pt x="302" y="118"/>
                </a:lnTo>
                <a:lnTo>
                  <a:pt x="295" y="127"/>
                </a:lnTo>
                <a:lnTo>
                  <a:pt x="278" y="121"/>
                </a:lnTo>
                <a:lnTo>
                  <a:pt x="270" y="125"/>
                </a:lnTo>
                <a:lnTo>
                  <a:pt x="258" y="110"/>
                </a:lnTo>
                <a:lnTo>
                  <a:pt x="246" y="112"/>
                </a:lnTo>
                <a:lnTo>
                  <a:pt x="234" y="103"/>
                </a:lnTo>
                <a:lnTo>
                  <a:pt x="234" y="86"/>
                </a:lnTo>
                <a:lnTo>
                  <a:pt x="216" y="90"/>
                </a:lnTo>
                <a:lnTo>
                  <a:pt x="197" y="84"/>
                </a:lnTo>
                <a:lnTo>
                  <a:pt x="194" y="78"/>
                </a:lnTo>
                <a:lnTo>
                  <a:pt x="188" y="79"/>
                </a:lnTo>
                <a:lnTo>
                  <a:pt x="190" y="54"/>
                </a:lnTo>
                <a:lnTo>
                  <a:pt x="177" y="53"/>
                </a:lnTo>
                <a:lnTo>
                  <a:pt x="160" y="66"/>
                </a:lnTo>
                <a:lnTo>
                  <a:pt x="152" y="59"/>
                </a:lnTo>
                <a:lnTo>
                  <a:pt x="146" y="39"/>
                </a:lnTo>
                <a:lnTo>
                  <a:pt x="107" y="10"/>
                </a:lnTo>
                <a:lnTo>
                  <a:pt x="61" y="0"/>
                </a:lnTo>
                <a:lnTo>
                  <a:pt x="56" y="13"/>
                </a:lnTo>
                <a:lnTo>
                  <a:pt x="44" y="3"/>
                </a:lnTo>
                <a:lnTo>
                  <a:pt x="34" y="3"/>
                </a:lnTo>
                <a:lnTo>
                  <a:pt x="12" y="27"/>
                </a:lnTo>
                <a:lnTo>
                  <a:pt x="10" y="56"/>
                </a:lnTo>
                <a:lnTo>
                  <a:pt x="0" y="71"/>
                </a:lnTo>
                <a:lnTo>
                  <a:pt x="0" y="79"/>
                </a:lnTo>
                <a:lnTo>
                  <a:pt x="8" y="81"/>
                </a:lnTo>
                <a:lnTo>
                  <a:pt x="19" y="95"/>
                </a:lnTo>
                <a:lnTo>
                  <a:pt x="25" y="90"/>
                </a:lnTo>
                <a:lnTo>
                  <a:pt x="36" y="96"/>
                </a:lnTo>
                <a:lnTo>
                  <a:pt x="68" y="124"/>
                </a:lnTo>
                <a:lnTo>
                  <a:pt x="112" y="140"/>
                </a:lnTo>
                <a:lnTo>
                  <a:pt x="124" y="152"/>
                </a:lnTo>
                <a:lnTo>
                  <a:pt x="195" y="155"/>
                </a:lnTo>
                <a:lnTo>
                  <a:pt x="224" y="183"/>
                </a:lnTo>
                <a:lnTo>
                  <a:pt x="325" y="203"/>
                </a:lnTo>
                <a:lnTo>
                  <a:pt x="364" y="201"/>
                </a:lnTo>
                <a:lnTo>
                  <a:pt x="369" y="184"/>
                </a:lnTo>
                <a:lnTo>
                  <a:pt x="359" y="172"/>
                </a:lnTo>
                <a:lnTo>
                  <a:pt x="363" y="16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2" name="Freeform 89"/>
          <p:cNvSpPr>
            <a:spLocks noChangeAspect="1"/>
          </p:cNvSpPr>
          <p:nvPr/>
        </p:nvSpPr>
        <p:spPr bwMode="gray">
          <a:xfrm>
            <a:off x="6609234" y="3539509"/>
            <a:ext cx="80831" cy="41275"/>
          </a:xfrm>
          <a:custGeom>
            <a:avLst/>
            <a:gdLst>
              <a:gd name="T0" fmla="*/ 137 w 156"/>
              <a:gd name="T1" fmla="*/ 25 h 81"/>
              <a:gd name="T2" fmla="*/ 120 w 156"/>
              <a:gd name="T3" fmla="*/ 13 h 81"/>
              <a:gd name="T4" fmla="*/ 105 w 156"/>
              <a:gd name="T5" fmla="*/ 14 h 81"/>
              <a:gd name="T6" fmla="*/ 80 w 156"/>
              <a:gd name="T7" fmla="*/ 9 h 81"/>
              <a:gd name="T8" fmla="*/ 71 w 156"/>
              <a:gd name="T9" fmla="*/ 0 h 81"/>
              <a:gd name="T10" fmla="*/ 54 w 156"/>
              <a:gd name="T11" fmla="*/ 0 h 81"/>
              <a:gd name="T12" fmla="*/ 34 w 156"/>
              <a:gd name="T13" fmla="*/ 13 h 81"/>
              <a:gd name="T14" fmla="*/ 7 w 156"/>
              <a:gd name="T15" fmla="*/ 47 h 81"/>
              <a:gd name="T16" fmla="*/ 0 w 156"/>
              <a:gd name="T17" fmla="*/ 57 h 81"/>
              <a:gd name="T18" fmla="*/ 5 w 156"/>
              <a:gd name="T19" fmla="*/ 73 h 81"/>
              <a:gd name="T20" fmla="*/ 40 w 156"/>
              <a:gd name="T21" fmla="*/ 81 h 81"/>
              <a:gd name="T22" fmla="*/ 148 w 156"/>
              <a:gd name="T23" fmla="*/ 68 h 81"/>
              <a:gd name="T24" fmla="*/ 156 w 156"/>
              <a:gd name="T25" fmla="*/ 65 h 81"/>
              <a:gd name="T26" fmla="*/ 156 w 156"/>
              <a:gd name="T27" fmla="*/ 47 h 81"/>
              <a:gd name="T28" fmla="*/ 136 w 156"/>
              <a:gd name="T29" fmla="*/ 37 h 81"/>
              <a:gd name="T30" fmla="*/ 137 w 156"/>
              <a:gd name="T31" fmla="*/ 25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81"/>
              <a:gd name="T50" fmla="*/ 156 w 156"/>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81">
                <a:moveTo>
                  <a:pt x="137" y="25"/>
                </a:moveTo>
                <a:lnTo>
                  <a:pt x="120" y="13"/>
                </a:lnTo>
                <a:lnTo>
                  <a:pt x="105" y="14"/>
                </a:lnTo>
                <a:lnTo>
                  <a:pt x="80" y="9"/>
                </a:lnTo>
                <a:lnTo>
                  <a:pt x="71" y="0"/>
                </a:lnTo>
                <a:lnTo>
                  <a:pt x="54" y="0"/>
                </a:lnTo>
                <a:lnTo>
                  <a:pt x="34" y="13"/>
                </a:lnTo>
                <a:lnTo>
                  <a:pt x="7" y="47"/>
                </a:lnTo>
                <a:lnTo>
                  <a:pt x="0" y="57"/>
                </a:lnTo>
                <a:lnTo>
                  <a:pt x="5" y="73"/>
                </a:lnTo>
                <a:lnTo>
                  <a:pt x="40" y="81"/>
                </a:lnTo>
                <a:lnTo>
                  <a:pt x="148" y="68"/>
                </a:lnTo>
                <a:lnTo>
                  <a:pt x="156" y="65"/>
                </a:lnTo>
                <a:lnTo>
                  <a:pt x="156" y="47"/>
                </a:lnTo>
                <a:lnTo>
                  <a:pt x="136" y="37"/>
                </a:lnTo>
                <a:lnTo>
                  <a:pt x="137" y="2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3" name="Freeform 90"/>
          <p:cNvSpPr>
            <a:spLocks noChangeAspect="1"/>
          </p:cNvSpPr>
          <p:nvPr/>
        </p:nvSpPr>
        <p:spPr bwMode="gray">
          <a:xfrm>
            <a:off x="6134571" y="3121997"/>
            <a:ext cx="266568" cy="119063"/>
          </a:xfrm>
          <a:custGeom>
            <a:avLst/>
            <a:gdLst>
              <a:gd name="T0" fmla="*/ 75 w 508"/>
              <a:gd name="T1" fmla="*/ 54 h 243"/>
              <a:gd name="T2" fmla="*/ 81 w 508"/>
              <a:gd name="T3" fmla="*/ 31 h 243"/>
              <a:gd name="T4" fmla="*/ 101 w 508"/>
              <a:gd name="T5" fmla="*/ 25 h 243"/>
              <a:gd name="T6" fmla="*/ 143 w 508"/>
              <a:gd name="T7" fmla="*/ 31 h 243"/>
              <a:gd name="T8" fmla="*/ 186 w 508"/>
              <a:gd name="T9" fmla="*/ 48 h 243"/>
              <a:gd name="T10" fmla="*/ 195 w 508"/>
              <a:gd name="T11" fmla="*/ 15 h 243"/>
              <a:gd name="T12" fmla="*/ 225 w 508"/>
              <a:gd name="T13" fmla="*/ 0 h 243"/>
              <a:gd name="T14" fmla="*/ 248 w 508"/>
              <a:gd name="T15" fmla="*/ 15 h 243"/>
              <a:gd name="T16" fmla="*/ 279 w 508"/>
              <a:gd name="T17" fmla="*/ 20 h 243"/>
              <a:gd name="T18" fmla="*/ 361 w 508"/>
              <a:gd name="T19" fmla="*/ 15 h 243"/>
              <a:gd name="T20" fmla="*/ 459 w 508"/>
              <a:gd name="T21" fmla="*/ 29 h 243"/>
              <a:gd name="T22" fmla="*/ 472 w 508"/>
              <a:gd name="T23" fmla="*/ 46 h 243"/>
              <a:gd name="T24" fmla="*/ 508 w 508"/>
              <a:gd name="T25" fmla="*/ 57 h 243"/>
              <a:gd name="T26" fmla="*/ 505 w 508"/>
              <a:gd name="T27" fmla="*/ 79 h 243"/>
              <a:gd name="T28" fmla="*/ 434 w 508"/>
              <a:gd name="T29" fmla="*/ 113 h 243"/>
              <a:gd name="T30" fmla="*/ 415 w 508"/>
              <a:gd name="T31" fmla="*/ 136 h 243"/>
              <a:gd name="T32" fmla="*/ 352 w 508"/>
              <a:gd name="T33" fmla="*/ 149 h 243"/>
              <a:gd name="T34" fmla="*/ 339 w 508"/>
              <a:gd name="T35" fmla="*/ 175 h 243"/>
              <a:gd name="T36" fmla="*/ 328 w 508"/>
              <a:gd name="T37" fmla="*/ 181 h 243"/>
              <a:gd name="T38" fmla="*/ 296 w 508"/>
              <a:gd name="T39" fmla="*/ 183 h 243"/>
              <a:gd name="T40" fmla="*/ 291 w 508"/>
              <a:gd name="T41" fmla="*/ 173 h 243"/>
              <a:gd name="T42" fmla="*/ 283 w 508"/>
              <a:gd name="T43" fmla="*/ 171 h 243"/>
              <a:gd name="T44" fmla="*/ 260 w 508"/>
              <a:gd name="T45" fmla="*/ 173 h 243"/>
              <a:gd name="T46" fmla="*/ 256 w 508"/>
              <a:gd name="T47" fmla="*/ 184 h 243"/>
              <a:gd name="T48" fmla="*/ 220 w 508"/>
              <a:gd name="T49" fmla="*/ 201 h 243"/>
              <a:gd name="T50" fmla="*/ 212 w 508"/>
              <a:gd name="T51" fmla="*/ 217 h 243"/>
              <a:gd name="T52" fmla="*/ 212 w 508"/>
              <a:gd name="T53" fmla="*/ 226 h 243"/>
              <a:gd name="T54" fmla="*/ 195 w 508"/>
              <a:gd name="T55" fmla="*/ 221 h 243"/>
              <a:gd name="T56" fmla="*/ 194 w 508"/>
              <a:gd name="T57" fmla="*/ 235 h 243"/>
              <a:gd name="T58" fmla="*/ 163 w 508"/>
              <a:gd name="T59" fmla="*/ 234 h 243"/>
              <a:gd name="T60" fmla="*/ 137 w 508"/>
              <a:gd name="T61" fmla="*/ 243 h 243"/>
              <a:gd name="T62" fmla="*/ 117 w 508"/>
              <a:gd name="T63" fmla="*/ 240 h 243"/>
              <a:gd name="T64" fmla="*/ 113 w 508"/>
              <a:gd name="T65" fmla="*/ 227 h 243"/>
              <a:gd name="T66" fmla="*/ 100 w 508"/>
              <a:gd name="T67" fmla="*/ 223 h 243"/>
              <a:gd name="T68" fmla="*/ 75 w 508"/>
              <a:gd name="T69" fmla="*/ 230 h 243"/>
              <a:gd name="T70" fmla="*/ 58 w 508"/>
              <a:gd name="T71" fmla="*/ 221 h 243"/>
              <a:gd name="T72" fmla="*/ 3 w 508"/>
              <a:gd name="T73" fmla="*/ 226 h 243"/>
              <a:gd name="T74" fmla="*/ 0 w 508"/>
              <a:gd name="T75" fmla="*/ 218 h 243"/>
              <a:gd name="T76" fmla="*/ 0 w 508"/>
              <a:gd name="T77" fmla="*/ 200 h 243"/>
              <a:gd name="T78" fmla="*/ 19 w 508"/>
              <a:gd name="T79" fmla="*/ 192 h 243"/>
              <a:gd name="T80" fmla="*/ 39 w 508"/>
              <a:gd name="T81" fmla="*/ 192 h 243"/>
              <a:gd name="T82" fmla="*/ 58 w 508"/>
              <a:gd name="T83" fmla="*/ 198 h 243"/>
              <a:gd name="T84" fmla="*/ 78 w 508"/>
              <a:gd name="T85" fmla="*/ 181 h 243"/>
              <a:gd name="T86" fmla="*/ 120 w 508"/>
              <a:gd name="T87" fmla="*/ 183 h 243"/>
              <a:gd name="T88" fmla="*/ 134 w 508"/>
              <a:gd name="T89" fmla="*/ 169 h 243"/>
              <a:gd name="T90" fmla="*/ 152 w 508"/>
              <a:gd name="T91" fmla="*/ 166 h 243"/>
              <a:gd name="T92" fmla="*/ 178 w 508"/>
              <a:gd name="T93" fmla="*/ 147 h 243"/>
              <a:gd name="T94" fmla="*/ 135 w 508"/>
              <a:gd name="T95" fmla="*/ 133 h 243"/>
              <a:gd name="T96" fmla="*/ 118 w 508"/>
              <a:gd name="T97" fmla="*/ 122 h 243"/>
              <a:gd name="T98" fmla="*/ 118 w 508"/>
              <a:gd name="T99" fmla="*/ 115 h 243"/>
              <a:gd name="T100" fmla="*/ 109 w 508"/>
              <a:gd name="T101" fmla="*/ 107 h 243"/>
              <a:gd name="T102" fmla="*/ 96 w 508"/>
              <a:gd name="T103" fmla="*/ 128 h 243"/>
              <a:gd name="T104" fmla="*/ 71 w 508"/>
              <a:gd name="T105" fmla="*/ 122 h 243"/>
              <a:gd name="T106" fmla="*/ 64 w 508"/>
              <a:gd name="T107" fmla="*/ 110 h 243"/>
              <a:gd name="T108" fmla="*/ 45 w 508"/>
              <a:gd name="T109" fmla="*/ 107 h 243"/>
              <a:gd name="T110" fmla="*/ 45 w 508"/>
              <a:gd name="T111" fmla="*/ 100 h 243"/>
              <a:gd name="T112" fmla="*/ 90 w 508"/>
              <a:gd name="T113" fmla="*/ 66 h 243"/>
              <a:gd name="T114" fmla="*/ 88 w 508"/>
              <a:gd name="T115" fmla="*/ 59 h 243"/>
              <a:gd name="T116" fmla="*/ 75 w 508"/>
              <a:gd name="T117" fmla="*/ 54 h 2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8"/>
              <a:gd name="T178" fmla="*/ 0 h 243"/>
              <a:gd name="T179" fmla="*/ 508 w 508"/>
              <a:gd name="T180" fmla="*/ 243 h 2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8" h="243">
                <a:moveTo>
                  <a:pt x="75" y="54"/>
                </a:moveTo>
                <a:lnTo>
                  <a:pt x="81" y="31"/>
                </a:lnTo>
                <a:lnTo>
                  <a:pt x="101" y="25"/>
                </a:lnTo>
                <a:lnTo>
                  <a:pt x="143" y="31"/>
                </a:lnTo>
                <a:lnTo>
                  <a:pt x="186" y="48"/>
                </a:lnTo>
                <a:lnTo>
                  <a:pt x="195" y="15"/>
                </a:lnTo>
                <a:lnTo>
                  <a:pt x="225" y="0"/>
                </a:lnTo>
                <a:lnTo>
                  <a:pt x="248" y="15"/>
                </a:lnTo>
                <a:lnTo>
                  <a:pt x="279" y="20"/>
                </a:lnTo>
                <a:lnTo>
                  <a:pt x="361" y="15"/>
                </a:lnTo>
                <a:lnTo>
                  <a:pt x="459" y="29"/>
                </a:lnTo>
                <a:lnTo>
                  <a:pt x="472" y="46"/>
                </a:lnTo>
                <a:lnTo>
                  <a:pt x="508" y="57"/>
                </a:lnTo>
                <a:lnTo>
                  <a:pt x="505" y="79"/>
                </a:lnTo>
                <a:lnTo>
                  <a:pt x="434" y="113"/>
                </a:lnTo>
                <a:lnTo>
                  <a:pt x="415" y="136"/>
                </a:lnTo>
                <a:lnTo>
                  <a:pt x="352" y="149"/>
                </a:lnTo>
                <a:lnTo>
                  <a:pt x="339" y="175"/>
                </a:lnTo>
                <a:lnTo>
                  <a:pt x="328" y="181"/>
                </a:lnTo>
                <a:lnTo>
                  <a:pt x="296" y="183"/>
                </a:lnTo>
                <a:lnTo>
                  <a:pt x="291" y="173"/>
                </a:lnTo>
                <a:lnTo>
                  <a:pt x="283" y="171"/>
                </a:lnTo>
                <a:lnTo>
                  <a:pt x="260" y="173"/>
                </a:lnTo>
                <a:lnTo>
                  <a:pt x="256" y="184"/>
                </a:lnTo>
                <a:lnTo>
                  <a:pt x="220" y="201"/>
                </a:lnTo>
                <a:lnTo>
                  <a:pt x="212" y="217"/>
                </a:lnTo>
                <a:lnTo>
                  <a:pt x="212" y="226"/>
                </a:lnTo>
                <a:lnTo>
                  <a:pt x="195" y="221"/>
                </a:lnTo>
                <a:lnTo>
                  <a:pt x="194" y="235"/>
                </a:lnTo>
                <a:lnTo>
                  <a:pt x="163" y="234"/>
                </a:lnTo>
                <a:lnTo>
                  <a:pt x="137" y="243"/>
                </a:lnTo>
                <a:lnTo>
                  <a:pt x="117" y="240"/>
                </a:lnTo>
                <a:lnTo>
                  <a:pt x="113" y="227"/>
                </a:lnTo>
                <a:lnTo>
                  <a:pt x="100" y="223"/>
                </a:lnTo>
                <a:lnTo>
                  <a:pt x="75" y="230"/>
                </a:lnTo>
                <a:lnTo>
                  <a:pt x="58" y="221"/>
                </a:lnTo>
                <a:lnTo>
                  <a:pt x="3" y="226"/>
                </a:lnTo>
                <a:lnTo>
                  <a:pt x="0" y="218"/>
                </a:lnTo>
                <a:lnTo>
                  <a:pt x="0" y="200"/>
                </a:lnTo>
                <a:lnTo>
                  <a:pt x="19" y="192"/>
                </a:lnTo>
                <a:lnTo>
                  <a:pt x="39" y="192"/>
                </a:lnTo>
                <a:lnTo>
                  <a:pt x="58" y="198"/>
                </a:lnTo>
                <a:lnTo>
                  <a:pt x="78" y="181"/>
                </a:lnTo>
                <a:lnTo>
                  <a:pt x="120" y="183"/>
                </a:lnTo>
                <a:lnTo>
                  <a:pt x="134" y="169"/>
                </a:lnTo>
                <a:lnTo>
                  <a:pt x="152" y="166"/>
                </a:lnTo>
                <a:lnTo>
                  <a:pt x="178" y="147"/>
                </a:lnTo>
                <a:lnTo>
                  <a:pt x="135" y="133"/>
                </a:lnTo>
                <a:lnTo>
                  <a:pt x="118" y="122"/>
                </a:lnTo>
                <a:lnTo>
                  <a:pt x="118" y="115"/>
                </a:lnTo>
                <a:lnTo>
                  <a:pt x="109" y="107"/>
                </a:lnTo>
                <a:lnTo>
                  <a:pt x="96" y="128"/>
                </a:lnTo>
                <a:lnTo>
                  <a:pt x="71" y="122"/>
                </a:lnTo>
                <a:lnTo>
                  <a:pt x="64" y="110"/>
                </a:lnTo>
                <a:lnTo>
                  <a:pt x="45" y="107"/>
                </a:lnTo>
                <a:lnTo>
                  <a:pt x="45" y="100"/>
                </a:lnTo>
                <a:lnTo>
                  <a:pt x="90" y="66"/>
                </a:lnTo>
                <a:lnTo>
                  <a:pt x="88" y="59"/>
                </a:lnTo>
                <a:lnTo>
                  <a:pt x="75" y="5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4" name="Freeform 91"/>
          <p:cNvSpPr>
            <a:spLocks noChangeAspect="1"/>
          </p:cNvSpPr>
          <p:nvPr/>
        </p:nvSpPr>
        <p:spPr bwMode="gray">
          <a:xfrm>
            <a:off x="5921316" y="3266459"/>
            <a:ext cx="347399" cy="244475"/>
          </a:xfrm>
          <a:custGeom>
            <a:avLst/>
            <a:gdLst>
              <a:gd name="T0" fmla="*/ 29 w 660"/>
              <a:gd name="T1" fmla="*/ 205 h 502"/>
              <a:gd name="T2" fmla="*/ 18 w 660"/>
              <a:gd name="T3" fmla="*/ 235 h 502"/>
              <a:gd name="T4" fmla="*/ 0 w 660"/>
              <a:gd name="T5" fmla="*/ 252 h 502"/>
              <a:gd name="T6" fmla="*/ 12 w 660"/>
              <a:gd name="T7" fmla="*/ 272 h 502"/>
              <a:gd name="T8" fmla="*/ 3 w 660"/>
              <a:gd name="T9" fmla="*/ 312 h 502"/>
              <a:gd name="T10" fmla="*/ 12 w 660"/>
              <a:gd name="T11" fmla="*/ 375 h 502"/>
              <a:gd name="T12" fmla="*/ 40 w 660"/>
              <a:gd name="T13" fmla="*/ 388 h 502"/>
              <a:gd name="T14" fmla="*/ 49 w 660"/>
              <a:gd name="T15" fmla="*/ 437 h 502"/>
              <a:gd name="T16" fmla="*/ 20 w 660"/>
              <a:gd name="T17" fmla="*/ 481 h 502"/>
              <a:gd name="T18" fmla="*/ 137 w 660"/>
              <a:gd name="T19" fmla="*/ 498 h 502"/>
              <a:gd name="T20" fmla="*/ 179 w 660"/>
              <a:gd name="T21" fmla="*/ 493 h 502"/>
              <a:gd name="T22" fmla="*/ 264 w 660"/>
              <a:gd name="T23" fmla="*/ 481 h 502"/>
              <a:gd name="T24" fmla="*/ 267 w 660"/>
              <a:gd name="T25" fmla="*/ 464 h 502"/>
              <a:gd name="T26" fmla="*/ 292 w 660"/>
              <a:gd name="T27" fmla="*/ 405 h 502"/>
              <a:gd name="T28" fmla="*/ 337 w 660"/>
              <a:gd name="T29" fmla="*/ 396 h 502"/>
              <a:gd name="T30" fmla="*/ 352 w 660"/>
              <a:gd name="T31" fmla="*/ 377 h 502"/>
              <a:gd name="T32" fmla="*/ 368 w 660"/>
              <a:gd name="T33" fmla="*/ 377 h 502"/>
              <a:gd name="T34" fmla="*/ 388 w 660"/>
              <a:gd name="T35" fmla="*/ 388 h 502"/>
              <a:gd name="T36" fmla="*/ 403 w 660"/>
              <a:gd name="T37" fmla="*/ 341 h 502"/>
              <a:gd name="T38" fmla="*/ 419 w 660"/>
              <a:gd name="T39" fmla="*/ 304 h 502"/>
              <a:gd name="T40" fmla="*/ 454 w 660"/>
              <a:gd name="T41" fmla="*/ 289 h 502"/>
              <a:gd name="T42" fmla="*/ 437 w 660"/>
              <a:gd name="T43" fmla="*/ 261 h 502"/>
              <a:gd name="T44" fmla="*/ 469 w 660"/>
              <a:gd name="T45" fmla="*/ 258 h 502"/>
              <a:gd name="T46" fmla="*/ 493 w 660"/>
              <a:gd name="T47" fmla="*/ 235 h 502"/>
              <a:gd name="T48" fmla="*/ 513 w 660"/>
              <a:gd name="T49" fmla="*/ 191 h 502"/>
              <a:gd name="T50" fmla="*/ 510 w 660"/>
              <a:gd name="T51" fmla="*/ 154 h 502"/>
              <a:gd name="T52" fmla="*/ 499 w 660"/>
              <a:gd name="T53" fmla="*/ 132 h 502"/>
              <a:gd name="T54" fmla="*/ 527 w 660"/>
              <a:gd name="T55" fmla="*/ 118 h 502"/>
              <a:gd name="T56" fmla="*/ 558 w 660"/>
              <a:gd name="T57" fmla="*/ 97 h 502"/>
              <a:gd name="T58" fmla="*/ 632 w 660"/>
              <a:gd name="T59" fmla="*/ 95 h 502"/>
              <a:gd name="T60" fmla="*/ 645 w 660"/>
              <a:gd name="T61" fmla="*/ 76 h 502"/>
              <a:gd name="T62" fmla="*/ 660 w 660"/>
              <a:gd name="T63" fmla="*/ 64 h 502"/>
              <a:gd name="T64" fmla="*/ 615 w 660"/>
              <a:gd name="T65" fmla="*/ 72 h 502"/>
              <a:gd name="T66" fmla="*/ 598 w 660"/>
              <a:gd name="T67" fmla="*/ 59 h 502"/>
              <a:gd name="T68" fmla="*/ 516 w 660"/>
              <a:gd name="T69" fmla="*/ 103 h 502"/>
              <a:gd name="T70" fmla="*/ 510 w 660"/>
              <a:gd name="T71" fmla="*/ 33 h 502"/>
              <a:gd name="T72" fmla="*/ 499 w 660"/>
              <a:gd name="T73" fmla="*/ 12 h 502"/>
              <a:gd name="T74" fmla="*/ 471 w 660"/>
              <a:gd name="T75" fmla="*/ 1 h 502"/>
              <a:gd name="T76" fmla="*/ 453 w 660"/>
              <a:gd name="T77" fmla="*/ 44 h 502"/>
              <a:gd name="T78" fmla="*/ 417 w 660"/>
              <a:gd name="T79" fmla="*/ 49 h 502"/>
              <a:gd name="T80" fmla="*/ 411 w 660"/>
              <a:gd name="T81" fmla="*/ 72 h 502"/>
              <a:gd name="T82" fmla="*/ 389 w 660"/>
              <a:gd name="T83" fmla="*/ 67 h 502"/>
              <a:gd name="T84" fmla="*/ 334 w 660"/>
              <a:gd name="T85" fmla="*/ 69 h 502"/>
              <a:gd name="T86" fmla="*/ 266 w 660"/>
              <a:gd name="T87" fmla="*/ 64 h 502"/>
              <a:gd name="T88" fmla="*/ 235 w 660"/>
              <a:gd name="T89" fmla="*/ 58 h 502"/>
              <a:gd name="T90" fmla="*/ 205 w 660"/>
              <a:gd name="T91" fmla="*/ 69 h 502"/>
              <a:gd name="T92" fmla="*/ 188 w 660"/>
              <a:gd name="T93" fmla="*/ 123 h 502"/>
              <a:gd name="T94" fmla="*/ 123 w 660"/>
              <a:gd name="T95" fmla="*/ 149 h 502"/>
              <a:gd name="T96" fmla="*/ 120 w 660"/>
              <a:gd name="T97" fmla="*/ 174 h 502"/>
              <a:gd name="T98" fmla="*/ 83 w 660"/>
              <a:gd name="T99" fmla="*/ 186 h 502"/>
              <a:gd name="T100" fmla="*/ 48 w 660"/>
              <a:gd name="T101" fmla="*/ 173 h 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0"/>
              <a:gd name="T154" fmla="*/ 0 h 502"/>
              <a:gd name="T155" fmla="*/ 660 w 660"/>
              <a:gd name="T156" fmla="*/ 502 h 5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0" h="502">
                <a:moveTo>
                  <a:pt x="35" y="162"/>
                </a:moveTo>
                <a:lnTo>
                  <a:pt x="29" y="205"/>
                </a:lnTo>
                <a:lnTo>
                  <a:pt x="18" y="224"/>
                </a:lnTo>
                <a:lnTo>
                  <a:pt x="18" y="235"/>
                </a:lnTo>
                <a:lnTo>
                  <a:pt x="0" y="244"/>
                </a:lnTo>
                <a:lnTo>
                  <a:pt x="0" y="252"/>
                </a:lnTo>
                <a:lnTo>
                  <a:pt x="0" y="267"/>
                </a:lnTo>
                <a:lnTo>
                  <a:pt x="12" y="272"/>
                </a:lnTo>
                <a:lnTo>
                  <a:pt x="12" y="281"/>
                </a:lnTo>
                <a:lnTo>
                  <a:pt x="3" y="312"/>
                </a:lnTo>
                <a:lnTo>
                  <a:pt x="12" y="335"/>
                </a:lnTo>
                <a:lnTo>
                  <a:pt x="12" y="375"/>
                </a:lnTo>
                <a:lnTo>
                  <a:pt x="20" y="384"/>
                </a:lnTo>
                <a:lnTo>
                  <a:pt x="40" y="388"/>
                </a:lnTo>
                <a:lnTo>
                  <a:pt x="54" y="409"/>
                </a:lnTo>
                <a:lnTo>
                  <a:pt x="49" y="437"/>
                </a:lnTo>
                <a:lnTo>
                  <a:pt x="31" y="459"/>
                </a:lnTo>
                <a:lnTo>
                  <a:pt x="20" y="481"/>
                </a:lnTo>
                <a:lnTo>
                  <a:pt x="91" y="502"/>
                </a:lnTo>
                <a:lnTo>
                  <a:pt x="137" y="498"/>
                </a:lnTo>
                <a:lnTo>
                  <a:pt x="165" y="502"/>
                </a:lnTo>
                <a:lnTo>
                  <a:pt x="179" y="493"/>
                </a:lnTo>
                <a:lnTo>
                  <a:pt x="212" y="494"/>
                </a:lnTo>
                <a:lnTo>
                  <a:pt x="264" y="481"/>
                </a:lnTo>
                <a:lnTo>
                  <a:pt x="271" y="476"/>
                </a:lnTo>
                <a:lnTo>
                  <a:pt x="267" y="464"/>
                </a:lnTo>
                <a:lnTo>
                  <a:pt x="272" y="425"/>
                </a:lnTo>
                <a:lnTo>
                  <a:pt x="292" y="405"/>
                </a:lnTo>
                <a:lnTo>
                  <a:pt x="334" y="401"/>
                </a:lnTo>
                <a:lnTo>
                  <a:pt x="337" y="396"/>
                </a:lnTo>
                <a:lnTo>
                  <a:pt x="329" y="392"/>
                </a:lnTo>
                <a:lnTo>
                  <a:pt x="352" y="377"/>
                </a:lnTo>
                <a:lnTo>
                  <a:pt x="371" y="380"/>
                </a:lnTo>
                <a:lnTo>
                  <a:pt x="368" y="377"/>
                </a:lnTo>
                <a:lnTo>
                  <a:pt x="372" y="374"/>
                </a:lnTo>
                <a:lnTo>
                  <a:pt x="388" y="388"/>
                </a:lnTo>
                <a:lnTo>
                  <a:pt x="406" y="369"/>
                </a:lnTo>
                <a:lnTo>
                  <a:pt x="403" y="341"/>
                </a:lnTo>
                <a:lnTo>
                  <a:pt x="411" y="330"/>
                </a:lnTo>
                <a:lnTo>
                  <a:pt x="419" y="304"/>
                </a:lnTo>
                <a:lnTo>
                  <a:pt x="436" y="303"/>
                </a:lnTo>
                <a:lnTo>
                  <a:pt x="454" y="289"/>
                </a:lnTo>
                <a:lnTo>
                  <a:pt x="445" y="269"/>
                </a:lnTo>
                <a:lnTo>
                  <a:pt x="437" y="261"/>
                </a:lnTo>
                <a:lnTo>
                  <a:pt x="437" y="253"/>
                </a:lnTo>
                <a:lnTo>
                  <a:pt x="469" y="258"/>
                </a:lnTo>
                <a:lnTo>
                  <a:pt x="484" y="252"/>
                </a:lnTo>
                <a:lnTo>
                  <a:pt x="493" y="235"/>
                </a:lnTo>
                <a:lnTo>
                  <a:pt x="486" y="225"/>
                </a:lnTo>
                <a:lnTo>
                  <a:pt x="513" y="191"/>
                </a:lnTo>
                <a:lnTo>
                  <a:pt x="515" y="173"/>
                </a:lnTo>
                <a:lnTo>
                  <a:pt x="510" y="154"/>
                </a:lnTo>
                <a:lnTo>
                  <a:pt x="496" y="140"/>
                </a:lnTo>
                <a:lnTo>
                  <a:pt x="499" y="132"/>
                </a:lnTo>
                <a:lnTo>
                  <a:pt x="515" y="117"/>
                </a:lnTo>
                <a:lnTo>
                  <a:pt x="527" y="118"/>
                </a:lnTo>
                <a:lnTo>
                  <a:pt x="537" y="105"/>
                </a:lnTo>
                <a:lnTo>
                  <a:pt x="558" y="97"/>
                </a:lnTo>
                <a:lnTo>
                  <a:pt x="609" y="91"/>
                </a:lnTo>
                <a:lnTo>
                  <a:pt x="632" y="95"/>
                </a:lnTo>
                <a:lnTo>
                  <a:pt x="654" y="84"/>
                </a:lnTo>
                <a:lnTo>
                  <a:pt x="645" y="76"/>
                </a:lnTo>
                <a:lnTo>
                  <a:pt x="659" y="71"/>
                </a:lnTo>
                <a:lnTo>
                  <a:pt x="660" y="64"/>
                </a:lnTo>
                <a:lnTo>
                  <a:pt x="645" y="63"/>
                </a:lnTo>
                <a:lnTo>
                  <a:pt x="615" y="72"/>
                </a:lnTo>
                <a:lnTo>
                  <a:pt x="611" y="61"/>
                </a:lnTo>
                <a:lnTo>
                  <a:pt x="598" y="59"/>
                </a:lnTo>
                <a:lnTo>
                  <a:pt x="564" y="83"/>
                </a:lnTo>
                <a:lnTo>
                  <a:pt x="516" y="103"/>
                </a:lnTo>
                <a:lnTo>
                  <a:pt x="503" y="76"/>
                </a:lnTo>
                <a:lnTo>
                  <a:pt x="510" y="33"/>
                </a:lnTo>
                <a:lnTo>
                  <a:pt x="498" y="29"/>
                </a:lnTo>
                <a:lnTo>
                  <a:pt x="499" y="12"/>
                </a:lnTo>
                <a:lnTo>
                  <a:pt x="481" y="0"/>
                </a:lnTo>
                <a:lnTo>
                  <a:pt x="471" y="1"/>
                </a:lnTo>
                <a:lnTo>
                  <a:pt x="448" y="33"/>
                </a:lnTo>
                <a:lnTo>
                  <a:pt x="453" y="44"/>
                </a:lnTo>
                <a:lnTo>
                  <a:pt x="445" y="54"/>
                </a:lnTo>
                <a:lnTo>
                  <a:pt x="417" y="49"/>
                </a:lnTo>
                <a:lnTo>
                  <a:pt x="410" y="59"/>
                </a:lnTo>
                <a:lnTo>
                  <a:pt x="411" y="72"/>
                </a:lnTo>
                <a:lnTo>
                  <a:pt x="408" y="76"/>
                </a:lnTo>
                <a:lnTo>
                  <a:pt x="389" y="67"/>
                </a:lnTo>
                <a:lnTo>
                  <a:pt x="349" y="86"/>
                </a:lnTo>
                <a:lnTo>
                  <a:pt x="334" y="69"/>
                </a:lnTo>
                <a:lnTo>
                  <a:pt x="276" y="63"/>
                </a:lnTo>
                <a:lnTo>
                  <a:pt x="266" y="64"/>
                </a:lnTo>
                <a:lnTo>
                  <a:pt x="242" y="54"/>
                </a:lnTo>
                <a:lnTo>
                  <a:pt x="235" y="58"/>
                </a:lnTo>
                <a:lnTo>
                  <a:pt x="232" y="69"/>
                </a:lnTo>
                <a:lnTo>
                  <a:pt x="205" y="69"/>
                </a:lnTo>
                <a:lnTo>
                  <a:pt x="196" y="81"/>
                </a:lnTo>
                <a:lnTo>
                  <a:pt x="188" y="123"/>
                </a:lnTo>
                <a:lnTo>
                  <a:pt x="151" y="145"/>
                </a:lnTo>
                <a:lnTo>
                  <a:pt x="123" y="149"/>
                </a:lnTo>
                <a:lnTo>
                  <a:pt x="128" y="159"/>
                </a:lnTo>
                <a:lnTo>
                  <a:pt x="120" y="174"/>
                </a:lnTo>
                <a:lnTo>
                  <a:pt x="105" y="185"/>
                </a:lnTo>
                <a:lnTo>
                  <a:pt x="83" y="186"/>
                </a:lnTo>
                <a:lnTo>
                  <a:pt x="68" y="173"/>
                </a:lnTo>
                <a:lnTo>
                  <a:pt x="48" y="173"/>
                </a:lnTo>
                <a:lnTo>
                  <a:pt x="35" y="16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5" name="Freeform 92"/>
          <p:cNvSpPr>
            <a:spLocks noChangeAspect="1"/>
          </p:cNvSpPr>
          <p:nvPr/>
        </p:nvSpPr>
        <p:spPr bwMode="gray">
          <a:xfrm>
            <a:off x="6088136" y="3188672"/>
            <a:ext cx="185738" cy="125413"/>
          </a:xfrm>
          <a:custGeom>
            <a:avLst/>
            <a:gdLst>
              <a:gd name="T0" fmla="*/ 293 w 354"/>
              <a:gd name="T1" fmla="*/ 138 h 263"/>
              <a:gd name="T2" fmla="*/ 306 w 354"/>
              <a:gd name="T3" fmla="*/ 160 h 263"/>
              <a:gd name="T4" fmla="*/ 344 w 354"/>
              <a:gd name="T5" fmla="*/ 165 h 263"/>
              <a:gd name="T6" fmla="*/ 354 w 354"/>
              <a:gd name="T7" fmla="*/ 202 h 263"/>
              <a:gd name="T8" fmla="*/ 344 w 354"/>
              <a:gd name="T9" fmla="*/ 231 h 263"/>
              <a:gd name="T10" fmla="*/ 330 w 354"/>
              <a:gd name="T11" fmla="*/ 223 h 263"/>
              <a:gd name="T12" fmla="*/ 296 w 354"/>
              <a:gd name="T13" fmla="*/ 221 h 263"/>
              <a:gd name="T14" fmla="*/ 249 w 354"/>
              <a:gd name="T15" fmla="*/ 243 h 263"/>
              <a:gd name="T16" fmla="*/ 188 w 354"/>
              <a:gd name="T17" fmla="*/ 236 h 263"/>
              <a:gd name="T18" fmla="*/ 183 w 354"/>
              <a:gd name="T19" fmla="*/ 189 h 263"/>
              <a:gd name="T20" fmla="*/ 166 w 354"/>
              <a:gd name="T21" fmla="*/ 160 h 263"/>
              <a:gd name="T22" fmla="*/ 133 w 354"/>
              <a:gd name="T23" fmla="*/ 193 h 263"/>
              <a:gd name="T24" fmla="*/ 130 w 354"/>
              <a:gd name="T25" fmla="*/ 214 h 263"/>
              <a:gd name="T26" fmla="*/ 95 w 354"/>
              <a:gd name="T27" fmla="*/ 219 h 263"/>
              <a:gd name="T28" fmla="*/ 93 w 354"/>
              <a:gd name="T29" fmla="*/ 236 h 263"/>
              <a:gd name="T30" fmla="*/ 34 w 354"/>
              <a:gd name="T31" fmla="*/ 246 h 263"/>
              <a:gd name="T32" fmla="*/ 20 w 354"/>
              <a:gd name="T33" fmla="*/ 224 h 263"/>
              <a:gd name="T34" fmla="*/ 24 w 354"/>
              <a:gd name="T35" fmla="*/ 202 h 263"/>
              <a:gd name="T36" fmla="*/ 33 w 354"/>
              <a:gd name="T37" fmla="*/ 144 h 263"/>
              <a:gd name="T38" fmla="*/ 16 w 354"/>
              <a:gd name="T39" fmla="*/ 121 h 263"/>
              <a:gd name="T40" fmla="*/ 7 w 354"/>
              <a:gd name="T41" fmla="*/ 102 h 263"/>
              <a:gd name="T42" fmla="*/ 54 w 354"/>
              <a:gd name="T43" fmla="*/ 88 h 263"/>
              <a:gd name="T44" fmla="*/ 88 w 354"/>
              <a:gd name="T45" fmla="*/ 53 h 263"/>
              <a:gd name="T46" fmla="*/ 93 w 354"/>
              <a:gd name="T47" fmla="*/ 23 h 263"/>
              <a:gd name="T48" fmla="*/ 144 w 354"/>
              <a:gd name="T49" fmla="*/ 0 h 263"/>
              <a:gd name="T50" fmla="*/ 156 w 354"/>
              <a:gd name="T51" fmla="*/ 20 h 263"/>
              <a:gd name="T52" fmla="*/ 146 w 354"/>
              <a:gd name="T53" fmla="*/ 46 h 263"/>
              <a:gd name="T54" fmla="*/ 166 w 354"/>
              <a:gd name="T55" fmla="*/ 48 h 263"/>
              <a:gd name="T56" fmla="*/ 127 w 354"/>
              <a:gd name="T57" fmla="*/ 59 h 263"/>
              <a:gd name="T58" fmla="*/ 88 w 354"/>
              <a:gd name="T59" fmla="*/ 67 h 263"/>
              <a:gd name="T60" fmla="*/ 91 w 354"/>
              <a:gd name="T61" fmla="*/ 93 h 263"/>
              <a:gd name="T62" fmla="*/ 163 w 354"/>
              <a:gd name="T63" fmla="*/ 97 h 263"/>
              <a:gd name="T64" fmla="*/ 201 w 354"/>
              <a:gd name="T65" fmla="*/ 94 h 263"/>
              <a:gd name="T66" fmla="*/ 225 w 354"/>
              <a:gd name="T67" fmla="*/ 110 h 263"/>
              <a:gd name="T68" fmla="*/ 282 w 354"/>
              <a:gd name="T69" fmla="*/ 102 h 263"/>
              <a:gd name="T70" fmla="*/ 300 w 354"/>
              <a:gd name="T71" fmla="*/ 93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4"/>
              <a:gd name="T109" fmla="*/ 0 h 263"/>
              <a:gd name="T110" fmla="*/ 354 w 354"/>
              <a:gd name="T111" fmla="*/ 263 h 2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4" h="263">
                <a:moveTo>
                  <a:pt x="300" y="93"/>
                </a:moveTo>
                <a:lnTo>
                  <a:pt x="293" y="138"/>
                </a:lnTo>
                <a:lnTo>
                  <a:pt x="296" y="153"/>
                </a:lnTo>
                <a:lnTo>
                  <a:pt x="306" y="160"/>
                </a:lnTo>
                <a:lnTo>
                  <a:pt x="339" y="156"/>
                </a:lnTo>
                <a:lnTo>
                  <a:pt x="344" y="165"/>
                </a:lnTo>
                <a:lnTo>
                  <a:pt x="344" y="182"/>
                </a:lnTo>
                <a:lnTo>
                  <a:pt x="354" y="202"/>
                </a:lnTo>
                <a:lnTo>
                  <a:pt x="354" y="231"/>
                </a:lnTo>
                <a:lnTo>
                  <a:pt x="344" y="231"/>
                </a:lnTo>
                <a:lnTo>
                  <a:pt x="345" y="224"/>
                </a:lnTo>
                <a:lnTo>
                  <a:pt x="330" y="223"/>
                </a:lnTo>
                <a:lnTo>
                  <a:pt x="300" y="232"/>
                </a:lnTo>
                <a:lnTo>
                  <a:pt x="296" y="221"/>
                </a:lnTo>
                <a:lnTo>
                  <a:pt x="283" y="219"/>
                </a:lnTo>
                <a:lnTo>
                  <a:pt x="249" y="243"/>
                </a:lnTo>
                <a:lnTo>
                  <a:pt x="201" y="263"/>
                </a:lnTo>
                <a:lnTo>
                  <a:pt x="188" y="236"/>
                </a:lnTo>
                <a:lnTo>
                  <a:pt x="195" y="193"/>
                </a:lnTo>
                <a:lnTo>
                  <a:pt x="183" y="189"/>
                </a:lnTo>
                <a:lnTo>
                  <a:pt x="184" y="172"/>
                </a:lnTo>
                <a:lnTo>
                  <a:pt x="166" y="160"/>
                </a:lnTo>
                <a:lnTo>
                  <a:pt x="156" y="161"/>
                </a:lnTo>
                <a:lnTo>
                  <a:pt x="133" y="193"/>
                </a:lnTo>
                <a:lnTo>
                  <a:pt x="138" y="204"/>
                </a:lnTo>
                <a:lnTo>
                  <a:pt x="130" y="214"/>
                </a:lnTo>
                <a:lnTo>
                  <a:pt x="102" y="209"/>
                </a:lnTo>
                <a:lnTo>
                  <a:pt x="95" y="219"/>
                </a:lnTo>
                <a:lnTo>
                  <a:pt x="96" y="232"/>
                </a:lnTo>
                <a:lnTo>
                  <a:pt x="93" y="236"/>
                </a:lnTo>
                <a:lnTo>
                  <a:pt x="74" y="227"/>
                </a:lnTo>
                <a:lnTo>
                  <a:pt x="34" y="246"/>
                </a:lnTo>
                <a:lnTo>
                  <a:pt x="19" y="229"/>
                </a:lnTo>
                <a:lnTo>
                  <a:pt x="20" y="224"/>
                </a:lnTo>
                <a:lnTo>
                  <a:pt x="19" y="214"/>
                </a:lnTo>
                <a:lnTo>
                  <a:pt x="24" y="202"/>
                </a:lnTo>
                <a:lnTo>
                  <a:pt x="45" y="173"/>
                </a:lnTo>
                <a:lnTo>
                  <a:pt x="33" y="144"/>
                </a:lnTo>
                <a:lnTo>
                  <a:pt x="34" y="124"/>
                </a:lnTo>
                <a:lnTo>
                  <a:pt x="16" y="121"/>
                </a:lnTo>
                <a:lnTo>
                  <a:pt x="0" y="105"/>
                </a:lnTo>
                <a:lnTo>
                  <a:pt x="7" y="102"/>
                </a:lnTo>
                <a:lnTo>
                  <a:pt x="8" y="88"/>
                </a:lnTo>
                <a:lnTo>
                  <a:pt x="54" y="88"/>
                </a:lnTo>
                <a:lnTo>
                  <a:pt x="64" y="63"/>
                </a:lnTo>
                <a:lnTo>
                  <a:pt x="88" y="53"/>
                </a:lnTo>
                <a:lnTo>
                  <a:pt x="87" y="34"/>
                </a:lnTo>
                <a:lnTo>
                  <a:pt x="93" y="23"/>
                </a:lnTo>
                <a:lnTo>
                  <a:pt x="112" y="25"/>
                </a:lnTo>
                <a:lnTo>
                  <a:pt x="144" y="0"/>
                </a:lnTo>
                <a:lnTo>
                  <a:pt x="149" y="0"/>
                </a:lnTo>
                <a:lnTo>
                  <a:pt x="156" y="20"/>
                </a:lnTo>
                <a:lnTo>
                  <a:pt x="142" y="33"/>
                </a:lnTo>
                <a:lnTo>
                  <a:pt x="146" y="46"/>
                </a:lnTo>
                <a:lnTo>
                  <a:pt x="149" y="51"/>
                </a:lnTo>
                <a:lnTo>
                  <a:pt x="166" y="48"/>
                </a:lnTo>
                <a:lnTo>
                  <a:pt x="146" y="65"/>
                </a:lnTo>
                <a:lnTo>
                  <a:pt x="127" y="59"/>
                </a:lnTo>
                <a:lnTo>
                  <a:pt x="107" y="59"/>
                </a:lnTo>
                <a:lnTo>
                  <a:pt x="88" y="67"/>
                </a:lnTo>
                <a:lnTo>
                  <a:pt x="88" y="85"/>
                </a:lnTo>
                <a:lnTo>
                  <a:pt x="91" y="93"/>
                </a:lnTo>
                <a:lnTo>
                  <a:pt x="146" y="88"/>
                </a:lnTo>
                <a:lnTo>
                  <a:pt x="163" y="97"/>
                </a:lnTo>
                <a:lnTo>
                  <a:pt x="188" y="90"/>
                </a:lnTo>
                <a:lnTo>
                  <a:pt x="201" y="94"/>
                </a:lnTo>
                <a:lnTo>
                  <a:pt x="205" y="107"/>
                </a:lnTo>
                <a:lnTo>
                  <a:pt x="225" y="110"/>
                </a:lnTo>
                <a:lnTo>
                  <a:pt x="251" y="101"/>
                </a:lnTo>
                <a:lnTo>
                  <a:pt x="282" y="102"/>
                </a:lnTo>
                <a:lnTo>
                  <a:pt x="283" y="88"/>
                </a:lnTo>
                <a:lnTo>
                  <a:pt x="300" y="9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6" name="Freeform 93"/>
          <p:cNvSpPr>
            <a:spLocks noChangeAspect="1"/>
          </p:cNvSpPr>
          <p:nvPr/>
        </p:nvSpPr>
        <p:spPr bwMode="gray">
          <a:xfrm>
            <a:off x="5726980" y="3136284"/>
            <a:ext cx="343959" cy="219075"/>
          </a:xfrm>
          <a:custGeom>
            <a:avLst/>
            <a:gdLst>
              <a:gd name="T0" fmla="*/ 95 w 654"/>
              <a:gd name="T1" fmla="*/ 318 h 452"/>
              <a:gd name="T2" fmla="*/ 176 w 654"/>
              <a:gd name="T3" fmla="*/ 284 h 452"/>
              <a:gd name="T4" fmla="*/ 213 w 654"/>
              <a:gd name="T5" fmla="*/ 273 h 452"/>
              <a:gd name="T6" fmla="*/ 276 w 654"/>
              <a:gd name="T7" fmla="*/ 310 h 452"/>
              <a:gd name="T8" fmla="*/ 326 w 654"/>
              <a:gd name="T9" fmla="*/ 337 h 452"/>
              <a:gd name="T10" fmla="*/ 402 w 654"/>
              <a:gd name="T11" fmla="*/ 371 h 452"/>
              <a:gd name="T12" fmla="*/ 406 w 654"/>
              <a:gd name="T13" fmla="*/ 428 h 452"/>
              <a:gd name="T14" fmla="*/ 439 w 654"/>
              <a:gd name="T15" fmla="*/ 439 h 452"/>
              <a:gd name="T16" fmla="*/ 476 w 654"/>
              <a:gd name="T17" fmla="*/ 451 h 452"/>
              <a:gd name="T18" fmla="*/ 499 w 654"/>
              <a:gd name="T19" fmla="*/ 425 h 452"/>
              <a:gd name="T20" fmla="*/ 522 w 654"/>
              <a:gd name="T21" fmla="*/ 411 h 452"/>
              <a:gd name="T22" fmla="*/ 567 w 654"/>
              <a:gd name="T23" fmla="*/ 347 h 452"/>
              <a:gd name="T24" fmla="*/ 603 w 654"/>
              <a:gd name="T25" fmla="*/ 335 h 452"/>
              <a:gd name="T26" fmla="*/ 613 w 654"/>
              <a:gd name="T27" fmla="*/ 320 h 452"/>
              <a:gd name="T28" fmla="*/ 647 w 654"/>
              <a:gd name="T29" fmla="*/ 329 h 452"/>
              <a:gd name="T30" fmla="*/ 654 w 654"/>
              <a:gd name="T31" fmla="*/ 291 h 452"/>
              <a:gd name="T32" fmla="*/ 620 w 654"/>
              <a:gd name="T33" fmla="*/ 271 h 452"/>
              <a:gd name="T34" fmla="*/ 561 w 654"/>
              <a:gd name="T35" fmla="*/ 237 h 452"/>
              <a:gd name="T36" fmla="*/ 510 w 654"/>
              <a:gd name="T37" fmla="*/ 205 h 452"/>
              <a:gd name="T38" fmla="*/ 459 w 654"/>
              <a:gd name="T39" fmla="*/ 163 h 452"/>
              <a:gd name="T40" fmla="*/ 442 w 654"/>
              <a:gd name="T41" fmla="*/ 127 h 452"/>
              <a:gd name="T42" fmla="*/ 420 w 654"/>
              <a:gd name="T43" fmla="*/ 90 h 452"/>
              <a:gd name="T44" fmla="*/ 352 w 654"/>
              <a:gd name="T45" fmla="*/ 88 h 452"/>
              <a:gd name="T46" fmla="*/ 351 w 654"/>
              <a:gd name="T47" fmla="*/ 63 h 452"/>
              <a:gd name="T48" fmla="*/ 346 w 654"/>
              <a:gd name="T49" fmla="*/ 52 h 452"/>
              <a:gd name="T50" fmla="*/ 315 w 654"/>
              <a:gd name="T51" fmla="*/ 29 h 452"/>
              <a:gd name="T52" fmla="*/ 276 w 654"/>
              <a:gd name="T53" fmla="*/ 8 h 452"/>
              <a:gd name="T54" fmla="*/ 275 w 654"/>
              <a:gd name="T55" fmla="*/ 29 h 452"/>
              <a:gd name="T56" fmla="*/ 250 w 654"/>
              <a:gd name="T57" fmla="*/ 22 h 452"/>
              <a:gd name="T58" fmla="*/ 222 w 654"/>
              <a:gd name="T59" fmla="*/ 39 h 452"/>
              <a:gd name="T60" fmla="*/ 205 w 654"/>
              <a:gd name="T61" fmla="*/ 59 h 452"/>
              <a:gd name="T62" fmla="*/ 207 w 654"/>
              <a:gd name="T63" fmla="*/ 97 h 452"/>
              <a:gd name="T64" fmla="*/ 151 w 654"/>
              <a:gd name="T65" fmla="*/ 93 h 452"/>
              <a:gd name="T66" fmla="*/ 102 w 654"/>
              <a:gd name="T67" fmla="*/ 39 h 452"/>
              <a:gd name="T68" fmla="*/ 26 w 654"/>
              <a:gd name="T69" fmla="*/ 39 h 452"/>
              <a:gd name="T70" fmla="*/ 4 w 654"/>
              <a:gd name="T71" fmla="*/ 78 h 452"/>
              <a:gd name="T72" fmla="*/ 13 w 654"/>
              <a:gd name="T73" fmla="*/ 69 h 452"/>
              <a:gd name="T74" fmla="*/ 49 w 654"/>
              <a:gd name="T75" fmla="*/ 49 h 452"/>
              <a:gd name="T76" fmla="*/ 75 w 654"/>
              <a:gd name="T77" fmla="*/ 78 h 452"/>
              <a:gd name="T78" fmla="*/ 95 w 654"/>
              <a:gd name="T79" fmla="*/ 122 h 452"/>
              <a:gd name="T80" fmla="*/ 92 w 654"/>
              <a:gd name="T81" fmla="*/ 132 h 452"/>
              <a:gd name="T82" fmla="*/ 29 w 654"/>
              <a:gd name="T83" fmla="*/ 127 h 452"/>
              <a:gd name="T84" fmla="*/ 21 w 654"/>
              <a:gd name="T85" fmla="*/ 132 h 452"/>
              <a:gd name="T86" fmla="*/ 19 w 654"/>
              <a:gd name="T87" fmla="*/ 180 h 452"/>
              <a:gd name="T88" fmla="*/ 61 w 654"/>
              <a:gd name="T89" fmla="*/ 174 h 452"/>
              <a:gd name="T90" fmla="*/ 52 w 654"/>
              <a:gd name="T91" fmla="*/ 176 h 452"/>
              <a:gd name="T92" fmla="*/ 66 w 654"/>
              <a:gd name="T93" fmla="*/ 196 h 452"/>
              <a:gd name="T94" fmla="*/ 73 w 654"/>
              <a:gd name="T95" fmla="*/ 232 h 452"/>
              <a:gd name="T96" fmla="*/ 68 w 654"/>
              <a:gd name="T97" fmla="*/ 321 h 4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4"/>
              <a:gd name="T148" fmla="*/ 0 h 452"/>
              <a:gd name="T149" fmla="*/ 654 w 654"/>
              <a:gd name="T150" fmla="*/ 452 h 4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4" h="452">
                <a:moveTo>
                  <a:pt x="68" y="321"/>
                </a:moveTo>
                <a:lnTo>
                  <a:pt x="95" y="318"/>
                </a:lnTo>
                <a:lnTo>
                  <a:pt x="136" y="284"/>
                </a:lnTo>
                <a:lnTo>
                  <a:pt x="176" y="284"/>
                </a:lnTo>
                <a:lnTo>
                  <a:pt x="183" y="273"/>
                </a:lnTo>
                <a:lnTo>
                  <a:pt x="213" y="273"/>
                </a:lnTo>
                <a:lnTo>
                  <a:pt x="232" y="291"/>
                </a:lnTo>
                <a:lnTo>
                  <a:pt x="276" y="310"/>
                </a:lnTo>
                <a:lnTo>
                  <a:pt x="315" y="315"/>
                </a:lnTo>
                <a:lnTo>
                  <a:pt x="326" y="337"/>
                </a:lnTo>
                <a:lnTo>
                  <a:pt x="380" y="371"/>
                </a:lnTo>
                <a:lnTo>
                  <a:pt x="402" y="371"/>
                </a:lnTo>
                <a:lnTo>
                  <a:pt x="408" y="417"/>
                </a:lnTo>
                <a:lnTo>
                  <a:pt x="406" y="428"/>
                </a:lnTo>
                <a:lnTo>
                  <a:pt x="419" y="439"/>
                </a:lnTo>
                <a:lnTo>
                  <a:pt x="439" y="439"/>
                </a:lnTo>
                <a:lnTo>
                  <a:pt x="454" y="452"/>
                </a:lnTo>
                <a:lnTo>
                  <a:pt x="476" y="451"/>
                </a:lnTo>
                <a:lnTo>
                  <a:pt x="491" y="440"/>
                </a:lnTo>
                <a:lnTo>
                  <a:pt x="499" y="425"/>
                </a:lnTo>
                <a:lnTo>
                  <a:pt x="494" y="415"/>
                </a:lnTo>
                <a:lnTo>
                  <a:pt x="522" y="411"/>
                </a:lnTo>
                <a:lnTo>
                  <a:pt x="559" y="389"/>
                </a:lnTo>
                <a:lnTo>
                  <a:pt x="567" y="347"/>
                </a:lnTo>
                <a:lnTo>
                  <a:pt x="576" y="335"/>
                </a:lnTo>
                <a:lnTo>
                  <a:pt x="603" y="335"/>
                </a:lnTo>
                <a:lnTo>
                  <a:pt x="606" y="324"/>
                </a:lnTo>
                <a:lnTo>
                  <a:pt x="613" y="320"/>
                </a:lnTo>
                <a:lnTo>
                  <a:pt x="637" y="330"/>
                </a:lnTo>
                <a:lnTo>
                  <a:pt x="647" y="329"/>
                </a:lnTo>
                <a:lnTo>
                  <a:pt x="647" y="303"/>
                </a:lnTo>
                <a:lnTo>
                  <a:pt x="654" y="291"/>
                </a:lnTo>
                <a:lnTo>
                  <a:pt x="649" y="286"/>
                </a:lnTo>
                <a:lnTo>
                  <a:pt x="620" y="271"/>
                </a:lnTo>
                <a:lnTo>
                  <a:pt x="600" y="274"/>
                </a:lnTo>
                <a:lnTo>
                  <a:pt x="561" y="237"/>
                </a:lnTo>
                <a:lnTo>
                  <a:pt x="533" y="228"/>
                </a:lnTo>
                <a:lnTo>
                  <a:pt x="510" y="205"/>
                </a:lnTo>
                <a:lnTo>
                  <a:pt x="469" y="182"/>
                </a:lnTo>
                <a:lnTo>
                  <a:pt x="459" y="163"/>
                </a:lnTo>
                <a:lnTo>
                  <a:pt x="456" y="142"/>
                </a:lnTo>
                <a:lnTo>
                  <a:pt x="442" y="127"/>
                </a:lnTo>
                <a:lnTo>
                  <a:pt x="436" y="101"/>
                </a:lnTo>
                <a:lnTo>
                  <a:pt x="420" y="90"/>
                </a:lnTo>
                <a:lnTo>
                  <a:pt x="406" y="101"/>
                </a:lnTo>
                <a:lnTo>
                  <a:pt x="352" y="88"/>
                </a:lnTo>
                <a:lnTo>
                  <a:pt x="349" y="83"/>
                </a:lnTo>
                <a:lnTo>
                  <a:pt x="351" y="63"/>
                </a:lnTo>
                <a:lnTo>
                  <a:pt x="355" y="61"/>
                </a:lnTo>
                <a:lnTo>
                  <a:pt x="346" y="52"/>
                </a:lnTo>
                <a:lnTo>
                  <a:pt x="344" y="33"/>
                </a:lnTo>
                <a:lnTo>
                  <a:pt x="315" y="29"/>
                </a:lnTo>
                <a:lnTo>
                  <a:pt x="283" y="0"/>
                </a:lnTo>
                <a:lnTo>
                  <a:pt x="276" y="8"/>
                </a:lnTo>
                <a:lnTo>
                  <a:pt x="262" y="12"/>
                </a:lnTo>
                <a:lnTo>
                  <a:pt x="275" y="29"/>
                </a:lnTo>
                <a:lnTo>
                  <a:pt x="258" y="19"/>
                </a:lnTo>
                <a:lnTo>
                  <a:pt x="250" y="22"/>
                </a:lnTo>
                <a:lnTo>
                  <a:pt x="249" y="33"/>
                </a:lnTo>
                <a:lnTo>
                  <a:pt x="222" y="39"/>
                </a:lnTo>
                <a:lnTo>
                  <a:pt x="208" y="55"/>
                </a:lnTo>
                <a:lnTo>
                  <a:pt x="205" y="59"/>
                </a:lnTo>
                <a:lnTo>
                  <a:pt x="213" y="92"/>
                </a:lnTo>
                <a:lnTo>
                  <a:pt x="207" y="97"/>
                </a:lnTo>
                <a:lnTo>
                  <a:pt x="163" y="90"/>
                </a:lnTo>
                <a:lnTo>
                  <a:pt x="151" y="93"/>
                </a:lnTo>
                <a:lnTo>
                  <a:pt x="128" y="88"/>
                </a:lnTo>
                <a:lnTo>
                  <a:pt x="102" y="39"/>
                </a:lnTo>
                <a:lnTo>
                  <a:pt x="78" y="25"/>
                </a:lnTo>
                <a:lnTo>
                  <a:pt x="26" y="39"/>
                </a:lnTo>
                <a:lnTo>
                  <a:pt x="0" y="61"/>
                </a:lnTo>
                <a:lnTo>
                  <a:pt x="4" y="78"/>
                </a:lnTo>
                <a:lnTo>
                  <a:pt x="17" y="101"/>
                </a:lnTo>
                <a:lnTo>
                  <a:pt x="13" y="69"/>
                </a:lnTo>
                <a:lnTo>
                  <a:pt x="21" y="61"/>
                </a:lnTo>
                <a:lnTo>
                  <a:pt x="49" y="49"/>
                </a:lnTo>
                <a:lnTo>
                  <a:pt x="61" y="50"/>
                </a:lnTo>
                <a:lnTo>
                  <a:pt x="75" y="78"/>
                </a:lnTo>
                <a:lnTo>
                  <a:pt x="106" y="106"/>
                </a:lnTo>
                <a:lnTo>
                  <a:pt x="95" y="122"/>
                </a:lnTo>
                <a:lnTo>
                  <a:pt x="83" y="126"/>
                </a:lnTo>
                <a:lnTo>
                  <a:pt x="92" y="132"/>
                </a:lnTo>
                <a:lnTo>
                  <a:pt x="85" y="135"/>
                </a:lnTo>
                <a:lnTo>
                  <a:pt x="29" y="127"/>
                </a:lnTo>
                <a:lnTo>
                  <a:pt x="19" y="109"/>
                </a:lnTo>
                <a:lnTo>
                  <a:pt x="21" y="132"/>
                </a:lnTo>
                <a:lnTo>
                  <a:pt x="13" y="154"/>
                </a:lnTo>
                <a:lnTo>
                  <a:pt x="19" y="180"/>
                </a:lnTo>
                <a:lnTo>
                  <a:pt x="44" y="169"/>
                </a:lnTo>
                <a:lnTo>
                  <a:pt x="61" y="174"/>
                </a:lnTo>
                <a:lnTo>
                  <a:pt x="66" y="185"/>
                </a:lnTo>
                <a:lnTo>
                  <a:pt x="52" y="176"/>
                </a:lnTo>
                <a:lnTo>
                  <a:pt x="44" y="185"/>
                </a:lnTo>
                <a:lnTo>
                  <a:pt x="66" y="196"/>
                </a:lnTo>
                <a:lnTo>
                  <a:pt x="43" y="211"/>
                </a:lnTo>
                <a:lnTo>
                  <a:pt x="73" y="232"/>
                </a:lnTo>
                <a:lnTo>
                  <a:pt x="63" y="262"/>
                </a:lnTo>
                <a:lnTo>
                  <a:pt x="68" y="32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7" name="Freeform 94"/>
          <p:cNvSpPr>
            <a:spLocks noChangeAspect="1"/>
          </p:cNvSpPr>
          <p:nvPr/>
        </p:nvSpPr>
        <p:spPr bwMode="gray">
          <a:xfrm>
            <a:off x="5931635" y="3304559"/>
            <a:ext cx="407591" cy="347663"/>
          </a:xfrm>
          <a:custGeom>
            <a:avLst/>
            <a:gdLst>
              <a:gd name="T0" fmla="*/ 120 w 776"/>
              <a:gd name="T1" fmla="*/ 414 h 709"/>
              <a:gd name="T2" fmla="*/ 195 w 776"/>
              <a:gd name="T3" fmla="*/ 410 h 709"/>
              <a:gd name="T4" fmla="*/ 250 w 776"/>
              <a:gd name="T5" fmla="*/ 380 h 709"/>
              <a:gd name="T6" fmla="*/ 317 w 776"/>
              <a:gd name="T7" fmla="*/ 317 h 709"/>
              <a:gd name="T8" fmla="*/ 335 w 776"/>
              <a:gd name="T9" fmla="*/ 293 h 709"/>
              <a:gd name="T10" fmla="*/ 355 w 776"/>
              <a:gd name="T11" fmla="*/ 290 h 709"/>
              <a:gd name="T12" fmla="*/ 386 w 776"/>
              <a:gd name="T13" fmla="*/ 257 h 709"/>
              <a:gd name="T14" fmla="*/ 419 w 776"/>
              <a:gd name="T15" fmla="*/ 219 h 709"/>
              <a:gd name="T16" fmla="*/ 420 w 776"/>
              <a:gd name="T17" fmla="*/ 177 h 709"/>
              <a:gd name="T18" fmla="*/ 467 w 776"/>
              <a:gd name="T19" fmla="*/ 168 h 709"/>
              <a:gd name="T20" fmla="*/ 496 w 776"/>
              <a:gd name="T21" fmla="*/ 107 h 709"/>
              <a:gd name="T22" fmla="*/ 479 w 776"/>
              <a:gd name="T23" fmla="*/ 56 h 709"/>
              <a:gd name="T24" fmla="*/ 510 w 776"/>
              <a:gd name="T25" fmla="*/ 34 h 709"/>
              <a:gd name="T26" fmla="*/ 592 w 776"/>
              <a:gd name="T27" fmla="*/ 7 h 709"/>
              <a:gd name="T28" fmla="*/ 669 w 776"/>
              <a:gd name="T29" fmla="*/ 5 h 709"/>
              <a:gd name="T30" fmla="*/ 691 w 776"/>
              <a:gd name="T31" fmla="*/ 21 h 709"/>
              <a:gd name="T32" fmla="*/ 694 w 776"/>
              <a:gd name="T33" fmla="*/ 53 h 709"/>
              <a:gd name="T34" fmla="*/ 725 w 776"/>
              <a:gd name="T35" fmla="*/ 72 h 709"/>
              <a:gd name="T36" fmla="*/ 745 w 776"/>
              <a:gd name="T37" fmla="*/ 110 h 709"/>
              <a:gd name="T38" fmla="*/ 708 w 776"/>
              <a:gd name="T39" fmla="*/ 134 h 709"/>
              <a:gd name="T40" fmla="*/ 620 w 776"/>
              <a:gd name="T41" fmla="*/ 123 h 709"/>
              <a:gd name="T42" fmla="*/ 604 w 776"/>
              <a:gd name="T43" fmla="*/ 155 h 709"/>
              <a:gd name="T44" fmla="*/ 604 w 776"/>
              <a:gd name="T45" fmla="*/ 183 h 709"/>
              <a:gd name="T46" fmla="*/ 621 w 776"/>
              <a:gd name="T47" fmla="*/ 228 h 709"/>
              <a:gd name="T48" fmla="*/ 638 w 776"/>
              <a:gd name="T49" fmla="*/ 253 h 709"/>
              <a:gd name="T50" fmla="*/ 663 w 776"/>
              <a:gd name="T51" fmla="*/ 278 h 709"/>
              <a:gd name="T52" fmla="*/ 638 w 776"/>
              <a:gd name="T53" fmla="*/ 313 h 709"/>
              <a:gd name="T54" fmla="*/ 634 w 776"/>
              <a:gd name="T55" fmla="*/ 332 h 709"/>
              <a:gd name="T56" fmla="*/ 597 w 776"/>
              <a:gd name="T57" fmla="*/ 384 h 709"/>
              <a:gd name="T58" fmla="*/ 529 w 776"/>
              <a:gd name="T59" fmla="*/ 459 h 709"/>
              <a:gd name="T60" fmla="*/ 461 w 776"/>
              <a:gd name="T61" fmla="*/ 508 h 709"/>
              <a:gd name="T62" fmla="*/ 402 w 776"/>
              <a:gd name="T63" fmla="*/ 562 h 709"/>
              <a:gd name="T64" fmla="*/ 437 w 776"/>
              <a:gd name="T65" fmla="*/ 612 h 709"/>
              <a:gd name="T66" fmla="*/ 470 w 776"/>
              <a:gd name="T67" fmla="*/ 657 h 709"/>
              <a:gd name="T68" fmla="*/ 456 w 776"/>
              <a:gd name="T69" fmla="*/ 684 h 709"/>
              <a:gd name="T70" fmla="*/ 410 w 776"/>
              <a:gd name="T71" fmla="*/ 688 h 709"/>
              <a:gd name="T72" fmla="*/ 368 w 776"/>
              <a:gd name="T73" fmla="*/ 678 h 709"/>
              <a:gd name="T74" fmla="*/ 332 w 776"/>
              <a:gd name="T75" fmla="*/ 709 h 709"/>
              <a:gd name="T76" fmla="*/ 303 w 776"/>
              <a:gd name="T77" fmla="*/ 695 h 709"/>
              <a:gd name="T78" fmla="*/ 267 w 776"/>
              <a:gd name="T79" fmla="*/ 637 h 709"/>
              <a:gd name="T80" fmla="*/ 191 w 776"/>
              <a:gd name="T81" fmla="*/ 630 h 709"/>
              <a:gd name="T82" fmla="*/ 151 w 776"/>
              <a:gd name="T83" fmla="*/ 627 h 709"/>
              <a:gd name="T84" fmla="*/ 76 w 776"/>
              <a:gd name="T85" fmla="*/ 633 h 709"/>
              <a:gd name="T86" fmla="*/ 40 w 776"/>
              <a:gd name="T87" fmla="*/ 644 h 709"/>
              <a:gd name="T88" fmla="*/ 64 w 776"/>
              <a:gd name="T89" fmla="*/ 571 h 709"/>
              <a:gd name="T90" fmla="*/ 111 w 776"/>
              <a:gd name="T91" fmla="*/ 537 h 709"/>
              <a:gd name="T92" fmla="*/ 35 w 776"/>
              <a:gd name="T93" fmla="*/ 454 h 709"/>
              <a:gd name="T94" fmla="*/ 3 w 776"/>
              <a:gd name="T95" fmla="*/ 39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6"/>
              <a:gd name="T145" fmla="*/ 0 h 709"/>
              <a:gd name="T146" fmla="*/ 776 w 77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6" h="709">
                <a:moveTo>
                  <a:pt x="3" y="397"/>
                </a:moveTo>
                <a:lnTo>
                  <a:pt x="74" y="418"/>
                </a:lnTo>
                <a:lnTo>
                  <a:pt x="120" y="414"/>
                </a:lnTo>
                <a:lnTo>
                  <a:pt x="148" y="418"/>
                </a:lnTo>
                <a:lnTo>
                  <a:pt x="162" y="409"/>
                </a:lnTo>
                <a:lnTo>
                  <a:pt x="195" y="410"/>
                </a:lnTo>
                <a:lnTo>
                  <a:pt x="247" y="397"/>
                </a:lnTo>
                <a:lnTo>
                  <a:pt x="254" y="392"/>
                </a:lnTo>
                <a:lnTo>
                  <a:pt x="250" y="380"/>
                </a:lnTo>
                <a:lnTo>
                  <a:pt x="255" y="341"/>
                </a:lnTo>
                <a:lnTo>
                  <a:pt x="275" y="321"/>
                </a:lnTo>
                <a:lnTo>
                  <a:pt x="317" y="317"/>
                </a:lnTo>
                <a:lnTo>
                  <a:pt x="320" y="312"/>
                </a:lnTo>
                <a:lnTo>
                  <a:pt x="312" y="308"/>
                </a:lnTo>
                <a:lnTo>
                  <a:pt x="335" y="293"/>
                </a:lnTo>
                <a:lnTo>
                  <a:pt x="354" y="296"/>
                </a:lnTo>
                <a:lnTo>
                  <a:pt x="351" y="293"/>
                </a:lnTo>
                <a:lnTo>
                  <a:pt x="355" y="290"/>
                </a:lnTo>
                <a:lnTo>
                  <a:pt x="371" y="304"/>
                </a:lnTo>
                <a:lnTo>
                  <a:pt x="389" y="285"/>
                </a:lnTo>
                <a:lnTo>
                  <a:pt x="386" y="257"/>
                </a:lnTo>
                <a:lnTo>
                  <a:pt x="394" y="246"/>
                </a:lnTo>
                <a:lnTo>
                  <a:pt x="402" y="220"/>
                </a:lnTo>
                <a:lnTo>
                  <a:pt x="419" y="219"/>
                </a:lnTo>
                <a:lnTo>
                  <a:pt x="437" y="205"/>
                </a:lnTo>
                <a:lnTo>
                  <a:pt x="428" y="185"/>
                </a:lnTo>
                <a:lnTo>
                  <a:pt x="420" y="177"/>
                </a:lnTo>
                <a:lnTo>
                  <a:pt x="420" y="169"/>
                </a:lnTo>
                <a:lnTo>
                  <a:pt x="452" y="174"/>
                </a:lnTo>
                <a:lnTo>
                  <a:pt x="467" y="168"/>
                </a:lnTo>
                <a:lnTo>
                  <a:pt x="476" y="151"/>
                </a:lnTo>
                <a:lnTo>
                  <a:pt x="469" y="141"/>
                </a:lnTo>
                <a:lnTo>
                  <a:pt x="496" y="107"/>
                </a:lnTo>
                <a:lnTo>
                  <a:pt x="498" y="89"/>
                </a:lnTo>
                <a:lnTo>
                  <a:pt x="493" y="70"/>
                </a:lnTo>
                <a:lnTo>
                  <a:pt x="479" y="56"/>
                </a:lnTo>
                <a:lnTo>
                  <a:pt x="482" y="48"/>
                </a:lnTo>
                <a:lnTo>
                  <a:pt x="498" y="33"/>
                </a:lnTo>
                <a:lnTo>
                  <a:pt x="510" y="34"/>
                </a:lnTo>
                <a:lnTo>
                  <a:pt x="520" y="21"/>
                </a:lnTo>
                <a:lnTo>
                  <a:pt x="541" y="13"/>
                </a:lnTo>
                <a:lnTo>
                  <a:pt x="592" y="7"/>
                </a:lnTo>
                <a:lnTo>
                  <a:pt x="615" y="11"/>
                </a:lnTo>
                <a:lnTo>
                  <a:pt x="637" y="0"/>
                </a:lnTo>
                <a:lnTo>
                  <a:pt x="669" y="5"/>
                </a:lnTo>
                <a:lnTo>
                  <a:pt x="672" y="19"/>
                </a:lnTo>
                <a:lnTo>
                  <a:pt x="682" y="14"/>
                </a:lnTo>
                <a:lnTo>
                  <a:pt x="691" y="21"/>
                </a:lnTo>
                <a:lnTo>
                  <a:pt x="697" y="31"/>
                </a:lnTo>
                <a:lnTo>
                  <a:pt x="699" y="48"/>
                </a:lnTo>
                <a:lnTo>
                  <a:pt x="694" y="53"/>
                </a:lnTo>
                <a:lnTo>
                  <a:pt x="708" y="68"/>
                </a:lnTo>
                <a:lnTo>
                  <a:pt x="725" y="64"/>
                </a:lnTo>
                <a:lnTo>
                  <a:pt x="725" y="72"/>
                </a:lnTo>
                <a:lnTo>
                  <a:pt x="733" y="76"/>
                </a:lnTo>
                <a:lnTo>
                  <a:pt x="776" y="90"/>
                </a:lnTo>
                <a:lnTo>
                  <a:pt x="745" y="110"/>
                </a:lnTo>
                <a:lnTo>
                  <a:pt x="736" y="129"/>
                </a:lnTo>
                <a:lnTo>
                  <a:pt x="716" y="127"/>
                </a:lnTo>
                <a:lnTo>
                  <a:pt x="708" y="134"/>
                </a:lnTo>
                <a:lnTo>
                  <a:pt x="696" y="132"/>
                </a:lnTo>
                <a:lnTo>
                  <a:pt x="677" y="141"/>
                </a:lnTo>
                <a:lnTo>
                  <a:pt x="620" y="123"/>
                </a:lnTo>
                <a:lnTo>
                  <a:pt x="601" y="129"/>
                </a:lnTo>
                <a:lnTo>
                  <a:pt x="594" y="148"/>
                </a:lnTo>
                <a:lnTo>
                  <a:pt x="604" y="155"/>
                </a:lnTo>
                <a:lnTo>
                  <a:pt x="600" y="163"/>
                </a:lnTo>
                <a:lnTo>
                  <a:pt x="617" y="172"/>
                </a:lnTo>
                <a:lnTo>
                  <a:pt x="604" y="183"/>
                </a:lnTo>
                <a:lnTo>
                  <a:pt x="617" y="199"/>
                </a:lnTo>
                <a:lnTo>
                  <a:pt x="603" y="212"/>
                </a:lnTo>
                <a:lnTo>
                  <a:pt x="621" y="228"/>
                </a:lnTo>
                <a:lnTo>
                  <a:pt x="620" y="234"/>
                </a:lnTo>
                <a:lnTo>
                  <a:pt x="637" y="237"/>
                </a:lnTo>
                <a:lnTo>
                  <a:pt x="638" y="253"/>
                </a:lnTo>
                <a:lnTo>
                  <a:pt x="663" y="257"/>
                </a:lnTo>
                <a:lnTo>
                  <a:pt x="669" y="271"/>
                </a:lnTo>
                <a:lnTo>
                  <a:pt x="663" y="278"/>
                </a:lnTo>
                <a:lnTo>
                  <a:pt x="637" y="285"/>
                </a:lnTo>
                <a:lnTo>
                  <a:pt x="631" y="300"/>
                </a:lnTo>
                <a:lnTo>
                  <a:pt x="638" y="313"/>
                </a:lnTo>
                <a:lnTo>
                  <a:pt x="631" y="324"/>
                </a:lnTo>
                <a:lnTo>
                  <a:pt x="645" y="332"/>
                </a:lnTo>
                <a:lnTo>
                  <a:pt x="634" y="332"/>
                </a:lnTo>
                <a:lnTo>
                  <a:pt x="621" y="342"/>
                </a:lnTo>
                <a:lnTo>
                  <a:pt x="598" y="373"/>
                </a:lnTo>
                <a:lnTo>
                  <a:pt x="597" y="384"/>
                </a:lnTo>
                <a:lnTo>
                  <a:pt x="577" y="395"/>
                </a:lnTo>
                <a:lnTo>
                  <a:pt x="552" y="439"/>
                </a:lnTo>
                <a:lnTo>
                  <a:pt x="529" y="459"/>
                </a:lnTo>
                <a:lnTo>
                  <a:pt x="504" y="497"/>
                </a:lnTo>
                <a:lnTo>
                  <a:pt x="474" y="500"/>
                </a:lnTo>
                <a:lnTo>
                  <a:pt x="461" y="508"/>
                </a:lnTo>
                <a:lnTo>
                  <a:pt x="444" y="491"/>
                </a:lnTo>
                <a:lnTo>
                  <a:pt x="402" y="539"/>
                </a:lnTo>
                <a:lnTo>
                  <a:pt x="402" y="562"/>
                </a:lnTo>
                <a:lnTo>
                  <a:pt x="431" y="571"/>
                </a:lnTo>
                <a:lnTo>
                  <a:pt x="428" y="603"/>
                </a:lnTo>
                <a:lnTo>
                  <a:pt x="437" y="612"/>
                </a:lnTo>
                <a:lnTo>
                  <a:pt x="452" y="613"/>
                </a:lnTo>
                <a:lnTo>
                  <a:pt x="452" y="630"/>
                </a:lnTo>
                <a:lnTo>
                  <a:pt x="470" y="657"/>
                </a:lnTo>
                <a:lnTo>
                  <a:pt x="467" y="674"/>
                </a:lnTo>
                <a:lnTo>
                  <a:pt x="473" y="678"/>
                </a:lnTo>
                <a:lnTo>
                  <a:pt x="456" y="684"/>
                </a:lnTo>
                <a:lnTo>
                  <a:pt x="444" y="674"/>
                </a:lnTo>
                <a:lnTo>
                  <a:pt x="422" y="688"/>
                </a:lnTo>
                <a:lnTo>
                  <a:pt x="410" y="688"/>
                </a:lnTo>
                <a:lnTo>
                  <a:pt x="403" y="681"/>
                </a:lnTo>
                <a:lnTo>
                  <a:pt x="371" y="683"/>
                </a:lnTo>
                <a:lnTo>
                  <a:pt x="368" y="678"/>
                </a:lnTo>
                <a:lnTo>
                  <a:pt x="366" y="697"/>
                </a:lnTo>
                <a:lnTo>
                  <a:pt x="342" y="697"/>
                </a:lnTo>
                <a:lnTo>
                  <a:pt x="332" y="709"/>
                </a:lnTo>
                <a:lnTo>
                  <a:pt x="331" y="708"/>
                </a:lnTo>
                <a:lnTo>
                  <a:pt x="306" y="701"/>
                </a:lnTo>
                <a:lnTo>
                  <a:pt x="303" y="695"/>
                </a:lnTo>
                <a:lnTo>
                  <a:pt x="289" y="661"/>
                </a:lnTo>
                <a:lnTo>
                  <a:pt x="271" y="654"/>
                </a:lnTo>
                <a:lnTo>
                  <a:pt x="267" y="637"/>
                </a:lnTo>
                <a:lnTo>
                  <a:pt x="259" y="629"/>
                </a:lnTo>
                <a:lnTo>
                  <a:pt x="246" y="624"/>
                </a:lnTo>
                <a:lnTo>
                  <a:pt x="191" y="630"/>
                </a:lnTo>
                <a:lnTo>
                  <a:pt x="178" y="629"/>
                </a:lnTo>
                <a:lnTo>
                  <a:pt x="173" y="638"/>
                </a:lnTo>
                <a:lnTo>
                  <a:pt x="151" y="627"/>
                </a:lnTo>
                <a:lnTo>
                  <a:pt x="127" y="627"/>
                </a:lnTo>
                <a:lnTo>
                  <a:pt x="110" y="635"/>
                </a:lnTo>
                <a:lnTo>
                  <a:pt x="76" y="633"/>
                </a:lnTo>
                <a:lnTo>
                  <a:pt x="64" y="638"/>
                </a:lnTo>
                <a:lnTo>
                  <a:pt x="57" y="635"/>
                </a:lnTo>
                <a:lnTo>
                  <a:pt x="40" y="644"/>
                </a:lnTo>
                <a:lnTo>
                  <a:pt x="35" y="638"/>
                </a:lnTo>
                <a:lnTo>
                  <a:pt x="46" y="590"/>
                </a:lnTo>
                <a:lnTo>
                  <a:pt x="64" y="571"/>
                </a:lnTo>
                <a:lnTo>
                  <a:pt x="98" y="561"/>
                </a:lnTo>
                <a:lnTo>
                  <a:pt x="110" y="548"/>
                </a:lnTo>
                <a:lnTo>
                  <a:pt x="111" y="537"/>
                </a:lnTo>
                <a:lnTo>
                  <a:pt x="91" y="530"/>
                </a:lnTo>
                <a:lnTo>
                  <a:pt x="88" y="483"/>
                </a:lnTo>
                <a:lnTo>
                  <a:pt x="35" y="454"/>
                </a:lnTo>
                <a:lnTo>
                  <a:pt x="18" y="418"/>
                </a:lnTo>
                <a:lnTo>
                  <a:pt x="0" y="400"/>
                </a:lnTo>
                <a:lnTo>
                  <a:pt x="3" y="397"/>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8" name="Freeform 95"/>
          <p:cNvSpPr>
            <a:spLocks noChangeAspect="1"/>
          </p:cNvSpPr>
          <p:nvPr/>
        </p:nvSpPr>
        <p:spPr bwMode="gray">
          <a:xfrm>
            <a:off x="5503406" y="3180733"/>
            <a:ext cx="77391" cy="71438"/>
          </a:xfrm>
          <a:custGeom>
            <a:avLst/>
            <a:gdLst>
              <a:gd name="T0" fmla="*/ 65 w 144"/>
              <a:gd name="T1" fmla="*/ 99 h 149"/>
              <a:gd name="T2" fmla="*/ 73 w 144"/>
              <a:gd name="T3" fmla="*/ 96 h 149"/>
              <a:gd name="T4" fmla="*/ 90 w 144"/>
              <a:gd name="T5" fmla="*/ 107 h 149"/>
              <a:gd name="T6" fmla="*/ 108 w 144"/>
              <a:gd name="T7" fmla="*/ 107 h 149"/>
              <a:gd name="T8" fmla="*/ 119 w 144"/>
              <a:gd name="T9" fmla="*/ 125 h 149"/>
              <a:gd name="T10" fmla="*/ 121 w 144"/>
              <a:gd name="T11" fmla="*/ 145 h 149"/>
              <a:gd name="T12" fmla="*/ 125 w 144"/>
              <a:gd name="T13" fmla="*/ 149 h 149"/>
              <a:gd name="T14" fmla="*/ 144 w 144"/>
              <a:gd name="T15" fmla="*/ 145 h 149"/>
              <a:gd name="T16" fmla="*/ 136 w 144"/>
              <a:gd name="T17" fmla="*/ 128 h 149"/>
              <a:gd name="T18" fmla="*/ 142 w 144"/>
              <a:gd name="T19" fmla="*/ 127 h 149"/>
              <a:gd name="T20" fmla="*/ 142 w 144"/>
              <a:gd name="T21" fmla="*/ 119 h 149"/>
              <a:gd name="T22" fmla="*/ 138 w 144"/>
              <a:gd name="T23" fmla="*/ 116 h 149"/>
              <a:gd name="T24" fmla="*/ 142 w 144"/>
              <a:gd name="T25" fmla="*/ 102 h 149"/>
              <a:gd name="T26" fmla="*/ 129 w 144"/>
              <a:gd name="T27" fmla="*/ 101 h 149"/>
              <a:gd name="T28" fmla="*/ 108 w 144"/>
              <a:gd name="T29" fmla="*/ 84 h 149"/>
              <a:gd name="T30" fmla="*/ 107 w 144"/>
              <a:gd name="T31" fmla="*/ 77 h 149"/>
              <a:gd name="T32" fmla="*/ 113 w 144"/>
              <a:gd name="T33" fmla="*/ 76 h 149"/>
              <a:gd name="T34" fmla="*/ 115 w 144"/>
              <a:gd name="T35" fmla="*/ 64 h 149"/>
              <a:gd name="T36" fmla="*/ 95 w 144"/>
              <a:gd name="T37" fmla="*/ 45 h 149"/>
              <a:gd name="T38" fmla="*/ 95 w 144"/>
              <a:gd name="T39" fmla="*/ 20 h 149"/>
              <a:gd name="T40" fmla="*/ 83 w 144"/>
              <a:gd name="T41" fmla="*/ 17 h 149"/>
              <a:gd name="T42" fmla="*/ 73 w 144"/>
              <a:gd name="T43" fmla="*/ 0 h 149"/>
              <a:gd name="T44" fmla="*/ 0 w 144"/>
              <a:gd name="T45" fmla="*/ 11 h 149"/>
              <a:gd name="T46" fmla="*/ 8 w 144"/>
              <a:gd name="T47" fmla="*/ 18 h 149"/>
              <a:gd name="T48" fmla="*/ 14 w 144"/>
              <a:gd name="T49" fmla="*/ 30 h 149"/>
              <a:gd name="T50" fmla="*/ 19 w 144"/>
              <a:gd name="T51" fmla="*/ 59 h 149"/>
              <a:gd name="T52" fmla="*/ 24 w 144"/>
              <a:gd name="T53" fmla="*/ 67 h 149"/>
              <a:gd name="T54" fmla="*/ 59 w 144"/>
              <a:gd name="T55" fmla="*/ 91 h 149"/>
              <a:gd name="T56" fmla="*/ 65 w 144"/>
              <a:gd name="T57" fmla="*/ 99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49"/>
              <a:gd name="T89" fmla="*/ 144 w 144"/>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49">
                <a:moveTo>
                  <a:pt x="65" y="99"/>
                </a:moveTo>
                <a:lnTo>
                  <a:pt x="73" y="96"/>
                </a:lnTo>
                <a:lnTo>
                  <a:pt x="90" y="107"/>
                </a:lnTo>
                <a:lnTo>
                  <a:pt x="108" y="107"/>
                </a:lnTo>
                <a:lnTo>
                  <a:pt x="119" y="125"/>
                </a:lnTo>
                <a:lnTo>
                  <a:pt x="121" y="145"/>
                </a:lnTo>
                <a:lnTo>
                  <a:pt x="125" y="149"/>
                </a:lnTo>
                <a:lnTo>
                  <a:pt x="144" y="145"/>
                </a:lnTo>
                <a:lnTo>
                  <a:pt x="136" y="128"/>
                </a:lnTo>
                <a:lnTo>
                  <a:pt x="142" y="127"/>
                </a:lnTo>
                <a:lnTo>
                  <a:pt x="142" y="119"/>
                </a:lnTo>
                <a:lnTo>
                  <a:pt x="138" y="116"/>
                </a:lnTo>
                <a:lnTo>
                  <a:pt x="142" y="102"/>
                </a:lnTo>
                <a:lnTo>
                  <a:pt x="129" y="101"/>
                </a:lnTo>
                <a:lnTo>
                  <a:pt x="108" y="84"/>
                </a:lnTo>
                <a:lnTo>
                  <a:pt x="107" y="77"/>
                </a:lnTo>
                <a:lnTo>
                  <a:pt x="113" y="76"/>
                </a:lnTo>
                <a:lnTo>
                  <a:pt x="115" y="64"/>
                </a:lnTo>
                <a:lnTo>
                  <a:pt x="95" y="45"/>
                </a:lnTo>
                <a:lnTo>
                  <a:pt x="95" y="20"/>
                </a:lnTo>
                <a:lnTo>
                  <a:pt x="83" y="17"/>
                </a:lnTo>
                <a:lnTo>
                  <a:pt x="73" y="0"/>
                </a:lnTo>
                <a:lnTo>
                  <a:pt x="0" y="11"/>
                </a:lnTo>
                <a:lnTo>
                  <a:pt x="8" y="18"/>
                </a:lnTo>
                <a:lnTo>
                  <a:pt x="14" y="30"/>
                </a:lnTo>
                <a:lnTo>
                  <a:pt x="19" y="59"/>
                </a:lnTo>
                <a:lnTo>
                  <a:pt x="24" y="67"/>
                </a:lnTo>
                <a:lnTo>
                  <a:pt x="59" y="91"/>
                </a:lnTo>
                <a:lnTo>
                  <a:pt x="65" y="9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39" name="Freeform 96"/>
          <p:cNvSpPr>
            <a:spLocks noChangeAspect="1"/>
          </p:cNvSpPr>
          <p:nvPr/>
        </p:nvSpPr>
        <p:spPr bwMode="gray">
          <a:xfrm>
            <a:off x="5537802" y="3226772"/>
            <a:ext cx="30956" cy="23813"/>
          </a:xfrm>
          <a:custGeom>
            <a:avLst/>
            <a:gdLst>
              <a:gd name="T0" fmla="*/ 0 w 56"/>
              <a:gd name="T1" fmla="*/ 3 h 49"/>
              <a:gd name="T2" fmla="*/ 8 w 56"/>
              <a:gd name="T3" fmla="*/ 0 h 49"/>
              <a:gd name="T4" fmla="*/ 25 w 56"/>
              <a:gd name="T5" fmla="*/ 11 h 49"/>
              <a:gd name="T6" fmla="*/ 43 w 56"/>
              <a:gd name="T7" fmla="*/ 11 h 49"/>
              <a:gd name="T8" fmla="*/ 54 w 56"/>
              <a:gd name="T9" fmla="*/ 29 h 49"/>
              <a:gd name="T10" fmla="*/ 56 w 56"/>
              <a:gd name="T11" fmla="*/ 49 h 49"/>
              <a:gd name="T12" fmla="*/ 31 w 56"/>
              <a:gd name="T13" fmla="*/ 48 h 49"/>
              <a:gd name="T14" fmla="*/ 0 w 56"/>
              <a:gd name="T15" fmla="*/ 3 h 49"/>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49"/>
              <a:gd name="T26" fmla="*/ 56 w 5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49">
                <a:moveTo>
                  <a:pt x="0" y="3"/>
                </a:moveTo>
                <a:lnTo>
                  <a:pt x="8" y="0"/>
                </a:lnTo>
                <a:lnTo>
                  <a:pt x="25" y="11"/>
                </a:lnTo>
                <a:lnTo>
                  <a:pt x="43" y="11"/>
                </a:lnTo>
                <a:lnTo>
                  <a:pt x="54" y="29"/>
                </a:lnTo>
                <a:lnTo>
                  <a:pt x="56" y="49"/>
                </a:lnTo>
                <a:lnTo>
                  <a:pt x="31" y="48"/>
                </a:lnTo>
                <a:lnTo>
                  <a:pt x="0" y="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0" name="Freeform 97"/>
          <p:cNvSpPr>
            <a:spLocks noChangeAspect="1"/>
          </p:cNvSpPr>
          <p:nvPr/>
        </p:nvSpPr>
        <p:spPr bwMode="gray">
          <a:xfrm>
            <a:off x="5391619" y="3291859"/>
            <a:ext cx="240771" cy="227013"/>
          </a:xfrm>
          <a:custGeom>
            <a:avLst/>
            <a:gdLst>
              <a:gd name="T0" fmla="*/ 364 w 458"/>
              <a:gd name="T1" fmla="*/ 463 h 463"/>
              <a:gd name="T2" fmla="*/ 378 w 458"/>
              <a:gd name="T3" fmla="*/ 449 h 463"/>
              <a:gd name="T4" fmla="*/ 396 w 458"/>
              <a:gd name="T5" fmla="*/ 418 h 463"/>
              <a:gd name="T6" fmla="*/ 408 w 458"/>
              <a:gd name="T7" fmla="*/ 412 h 463"/>
              <a:gd name="T8" fmla="*/ 430 w 458"/>
              <a:gd name="T9" fmla="*/ 415 h 463"/>
              <a:gd name="T10" fmla="*/ 433 w 458"/>
              <a:gd name="T11" fmla="*/ 413 h 463"/>
              <a:gd name="T12" fmla="*/ 450 w 458"/>
              <a:gd name="T13" fmla="*/ 421 h 463"/>
              <a:gd name="T14" fmla="*/ 458 w 458"/>
              <a:gd name="T15" fmla="*/ 413 h 463"/>
              <a:gd name="T16" fmla="*/ 430 w 458"/>
              <a:gd name="T17" fmla="*/ 392 h 463"/>
              <a:gd name="T18" fmla="*/ 424 w 458"/>
              <a:gd name="T19" fmla="*/ 368 h 463"/>
              <a:gd name="T20" fmla="*/ 412 w 458"/>
              <a:gd name="T21" fmla="*/ 361 h 463"/>
              <a:gd name="T22" fmla="*/ 415 w 458"/>
              <a:gd name="T23" fmla="*/ 322 h 463"/>
              <a:gd name="T24" fmla="*/ 398 w 458"/>
              <a:gd name="T25" fmla="*/ 286 h 463"/>
              <a:gd name="T26" fmla="*/ 337 w 458"/>
              <a:gd name="T27" fmla="*/ 248 h 463"/>
              <a:gd name="T28" fmla="*/ 337 w 458"/>
              <a:gd name="T29" fmla="*/ 238 h 463"/>
              <a:gd name="T30" fmla="*/ 322 w 458"/>
              <a:gd name="T31" fmla="*/ 215 h 463"/>
              <a:gd name="T32" fmla="*/ 310 w 458"/>
              <a:gd name="T33" fmla="*/ 212 h 463"/>
              <a:gd name="T34" fmla="*/ 308 w 458"/>
              <a:gd name="T35" fmla="*/ 198 h 463"/>
              <a:gd name="T36" fmla="*/ 317 w 458"/>
              <a:gd name="T37" fmla="*/ 170 h 463"/>
              <a:gd name="T38" fmla="*/ 327 w 458"/>
              <a:gd name="T39" fmla="*/ 161 h 463"/>
              <a:gd name="T40" fmla="*/ 327 w 458"/>
              <a:gd name="T41" fmla="*/ 156 h 463"/>
              <a:gd name="T42" fmla="*/ 345 w 458"/>
              <a:gd name="T43" fmla="*/ 130 h 463"/>
              <a:gd name="T44" fmla="*/ 340 w 458"/>
              <a:gd name="T45" fmla="*/ 113 h 463"/>
              <a:gd name="T46" fmla="*/ 353 w 458"/>
              <a:gd name="T47" fmla="*/ 96 h 463"/>
              <a:gd name="T48" fmla="*/ 320 w 458"/>
              <a:gd name="T49" fmla="*/ 90 h 463"/>
              <a:gd name="T50" fmla="*/ 311 w 458"/>
              <a:gd name="T51" fmla="*/ 82 h 463"/>
              <a:gd name="T52" fmla="*/ 305 w 458"/>
              <a:gd name="T53" fmla="*/ 63 h 463"/>
              <a:gd name="T54" fmla="*/ 286 w 458"/>
              <a:gd name="T55" fmla="*/ 42 h 463"/>
              <a:gd name="T56" fmla="*/ 283 w 458"/>
              <a:gd name="T57" fmla="*/ 12 h 463"/>
              <a:gd name="T58" fmla="*/ 276 w 458"/>
              <a:gd name="T59" fmla="*/ 19 h 463"/>
              <a:gd name="T60" fmla="*/ 265 w 458"/>
              <a:gd name="T61" fmla="*/ 17 h 463"/>
              <a:gd name="T62" fmla="*/ 256 w 458"/>
              <a:gd name="T63" fmla="*/ 8 h 463"/>
              <a:gd name="T64" fmla="*/ 217 w 458"/>
              <a:gd name="T65" fmla="*/ 8 h 463"/>
              <a:gd name="T66" fmla="*/ 198 w 458"/>
              <a:gd name="T67" fmla="*/ 0 h 463"/>
              <a:gd name="T68" fmla="*/ 172 w 458"/>
              <a:gd name="T69" fmla="*/ 25 h 463"/>
              <a:gd name="T70" fmla="*/ 164 w 458"/>
              <a:gd name="T71" fmla="*/ 28 h 463"/>
              <a:gd name="T72" fmla="*/ 149 w 458"/>
              <a:gd name="T73" fmla="*/ 51 h 463"/>
              <a:gd name="T74" fmla="*/ 124 w 458"/>
              <a:gd name="T75" fmla="*/ 62 h 463"/>
              <a:gd name="T76" fmla="*/ 116 w 458"/>
              <a:gd name="T77" fmla="*/ 152 h 463"/>
              <a:gd name="T78" fmla="*/ 110 w 458"/>
              <a:gd name="T79" fmla="*/ 173 h 463"/>
              <a:gd name="T80" fmla="*/ 0 w 458"/>
              <a:gd name="T81" fmla="*/ 238 h 463"/>
              <a:gd name="T82" fmla="*/ 20 w 458"/>
              <a:gd name="T83" fmla="*/ 299 h 463"/>
              <a:gd name="T84" fmla="*/ 90 w 458"/>
              <a:gd name="T85" fmla="*/ 317 h 463"/>
              <a:gd name="T86" fmla="*/ 142 w 458"/>
              <a:gd name="T87" fmla="*/ 356 h 463"/>
              <a:gd name="T88" fmla="*/ 190 w 458"/>
              <a:gd name="T89" fmla="*/ 373 h 463"/>
              <a:gd name="T90" fmla="*/ 201 w 458"/>
              <a:gd name="T91" fmla="*/ 393 h 463"/>
              <a:gd name="T92" fmla="*/ 226 w 458"/>
              <a:gd name="T93" fmla="*/ 395 h 463"/>
              <a:gd name="T94" fmla="*/ 229 w 458"/>
              <a:gd name="T95" fmla="*/ 432 h 463"/>
              <a:gd name="T96" fmla="*/ 281 w 458"/>
              <a:gd name="T97" fmla="*/ 458 h 463"/>
              <a:gd name="T98" fmla="*/ 364 w 458"/>
              <a:gd name="T99" fmla="*/ 463 h 4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8"/>
              <a:gd name="T151" fmla="*/ 0 h 463"/>
              <a:gd name="T152" fmla="*/ 458 w 458"/>
              <a:gd name="T153" fmla="*/ 463 h 4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8" h="463">
                <a:moveTo>
                  <a:pt x="364" y="463"/>
                </a:moveTo>
                <a:lnTo>
                  <a:pt x="378" y="449"/>
                </a:lnTo>
                <a:lnTo>
                  <a:pt x="396" y="418"/>
                </a:lnTo>
                <a:lnTo>
                  <a:pt x="408" y="412"/>
                </a:lnTo>
                <a:lnTo>
                  <a:pt x="430" y="415"/>
                </a:lnTo>
                <a:lnTo>
                  <a:pt x="433" y="413"/>
                </a:lnTo>
                <a:lnTo>
                  <a:pt x="450" y="421"/>
                </a:lnTo>
                <a:lnTo>
                  <a:pt x="458" y="413"/>
                </a:lnTo>
                <a:lnTo>
                  <a:pt x="430" y="392"/>
                </a:lnTo>
                <a:lnTo>
                  <a:pt x="424" y="368"/>
                </a:lnTo>
                <a:lnTo>
                  <a:pt x="412" y="361"/>
                </a:lnTo>
                <a:lnTo>
                  <a:pt x="415" y="322"/>
                </a:lnTo>
                <a:lnTo>
                  <a:pt x="398" y="286"/>
                </a:lnTo>
                <a:lnTo>
                  <a:pt x="337" y="248"/>
                </a:lnTo>
                <a:lnTo>
                  <a:pt x="337" y="238"/>
                </a:lnTo>
                <a:lnTo>
                  <a:pt x="322" y="215"/>
                </a:lnTo>
                <a:lnTo>
                  <a:pt x="310" y="212"/>
                </a:lnTo>
                <a:lnTo>
                  <a:pt x="308" y="198"/>
                </a:lnTo>
                <a:lnTo>
                  <a:pt x="317" y="170"/>
                </a:lnTo>
                <a:lnTo>
                  <a:pt x="327" y="161"/>
                </a:lnTo>
                <a:lnTo>
                  <a:pt x="327" y="156"/>
                </a:lnTo>
                <a:lnTo>
                  <a:pt x="345" y="130"/>
                </a:lnTo>
                <a:lnTo>
                  <a:pt x="340" y="113"/>
                </a:lnTo>
                <a:lnTo>
                  <a:pt x="353" y="96"/>
                </a:lnTo>
                <a:lnTo>
                  <a:pt x="320" y="90"/>
                </a:lnTo>
                <a:lnTo>
                  <a:pt x="311" y="82"/>
                </a:lnTo>
                <a:lnTo>
                  <a:pt x="305" y="63"/>
                </a:lnTo>
                <a:lnTo>
                  <a:pt x="286" y="42"/>
                </a:lnTo>
                <a:lnTo>
                  <a:pt x="283" y="12"/>
                </a:lnTo>
                <a:lnTo>
                  <a:pt x="276" y="19"/>
                </a:lnTo>
                <a:lnTo>
                  <a:pt x="265" y="17"/>
                </a:lnTo>
                <a:lnTo>
                  <a:pt x="256" y="8"/>
                </a:lnTo>
                <a:lnTo>
                  <a:pt x="217" y="8"/>
                </a:lnTo>
                <a:lnTo>
                  <a:pt x="198" y="0"/>
                </a:lnTo>
                <a:lnTo>
                  <a:pt x="172" y="25"/>
                </a:lnTo>
                <a:lnTo>
                  <a:pt x="164" y="28"/>
                </a:lnTo>
                <a:lnTo>
                  <a:pt x="149" y="51"/>
                </a:lnTo>
                <a:lnTo>
                  <a:pt x="124" y="62"/>
                </a:lnTo>
                <a:lnTo>
                  <a:pt x="116" y="152"/>
                </a:lnTo>
                <a:lnTo>
                  <a:pt x="110" y="173"/>
                </a:lnTo>
                <a:lnTo>
                  <a:pt x="0" y="238"/>
                </a:lnTo>
                <a:lnTo>
                  <a:pt x="20" y="299"/>
                </a:lnTo>
                <a:lnTo>
                  <a:pt x="90" y="317"/>
                </a:lnTo>
                <a:lnTo>
                  <a:pt x="142" y="356"/>
                </a:lnTo>
                <a:lnTo>
                  <a:pt x="190" y="373"/>
                </a:lnTo>
                <a:lnTo>
                  <a:pt x="201" y="393"/>
                </a:lnTo>
                <a:lnTo>
                  <a:pt x="226" y="395"/>
                </a:lnTo>
                <a:lnTo>
                  <a:pt x="229" y="432"/>
                </a:lnTo>
                <a:lnTo>
                  <a:pt x="281" y="458"/>
                </a:lnTo>
                <a:lnTo>
                  <a:pt x="364" y="46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1" name="Freeform 98"/>
          <p:cNvSpPr>
            <a:spLocks noChangeAspect="1"/>
          </p:cNvSpPr>
          <p:nvPr/>
        </p:nvSpPr>
        <p:spPr bwMode="gray">
          <a:xfrm>
            <a:off x="5582517" y="3493471"/>
            <a:ext cx="44715" cy="38100"/>
          </a:xfrm>
          <a:custGeom>
            <a:avLst/>
            <a:gdLst>
              <a:gd name="T0" fmla="*/ 82 w 82"/>
              <a:gd name="T1" fmla="*/ 80 h 80"/>
              <a:gd name="T2" fmla="*/ 68 w 82"/>
              <a:gd name="T3" fmla="*/ 44 h 80"/>
              <a:gd name="T4" fmla="*/ 52 w 82"/>
              <a:gd name="T5" fmla="*/ 39 h 80"/>
              <a:gd name="T6" fmla="*/ 78 w 82"/>
              <a:gd name="T7" fmla="*/ 22 h 80"/>
              <a:gd name="T8" fmla="*/ 66 w 82"/>
              <a:gd name="T9" fmla="*/ 3 h 80"/>
              <a:gd name="T10" fmla="*/ 44 w 82"/>
              <a:gd name="T11" fmla="*/ 0 h 80"/>
              <a:gd name="T12" fmla="*/ 32 w 82"/>
              <a:gd name="T13" fmla="*/ 6 h 80"/>
              <a:gd name="T14" fmla="*/ 14 w 82"/>
              <a:gd name="T15" fmla="*/ 37 h 80"/>
              <a:gd name="T16" fmla="*/ 0 w 82"/>
              <a:gd name="T17" fmla="*/ 51 h 80"/>
              <a:gd name="T18" fmla="*/ 40 w 82"/>
              <a:gd name="T19" fmla="*/ 61 h 80"/>
              <a:gd name="T20" fmla="*/ 52 w 82"/>
              <a:gd name="T21" fmla="*/ 80 h 80"/>
              <a:gd name="T22" fmla="*/ 82 w 82"/>
              <a:gd name="T23" fmla="*/ 8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0"/>
              <a:gd name="T38" fmla="*/ 82 w 82"/>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0">
                <a:moveTo>
                  <a:pt x="82" y="80"/>
                </a:moveTo>
                <a:lnTo>
                  <a:pt x="68" y="44"/>
                </a:lnTo>
                <a:lnTo>
                  <a:pt x="52" y="39"/>
                </a:lnTo>
                <a:lnTo>
                  <a:pt x="78" y="22"/>
                </a:lnTo>
                <a:lnTo>
                  <a:pt x="66" y="3"/>
                </a:lnTo>
                <a:lnTo>
                  <a:pt x="44" y="0"/>
                </a:lnTo>
                <a:lnTo>
                  <a:pt x="32" y="6"/>
                </a:lnTo>
                <a:lnTo>
                  <a:pt x="14" y="37"/>
                </a:lnTo>
                <a:lnTo>
                  <a:pt x="0" y="51"/>
                </a:lnTo>
                <a:lnTo>
                  <a:pt x="40" y="61"/>
                </a:lnTo>
                <a:lnTo>
                  <a:pt x="52" y="80"/>
                </a:lnTo>
                <a:lnTo>
                  <a:pt x="82" y="8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2" name="Freeform 99"/>
          <p:cNvSpPr>
            <a:spLocks noChangeAspect="1"/>
          </p:cNvSpPr>
          <p:nvPr/>
        </p:nvSpPr>
        <p:spPr bwMode="gray">
          <a:xfrm>
            <a:off x="5814688" y="3590308"/>
            <a:ext cx="8600" cy="14288"/>
          </a:xfrm>
          <a:custGeom>
            <a:avLst/>
            <a:gdLst>
              <a:gd name="T0" fmla="*/ 9 w 17"/>
              <a:gd name="T1" fmla="*/ 31 h 31"/>
              <a:gd name="T2" fmla="*/ 1 w 17"/>
              <a:gd name="T3" fmla="*/ 29 h 31"/>
              <a:gd name="T4" fmla="*/ 0 w 17"/>
              <a:gd name="T5" fmla="*/ 10 h 31"/>
              <a:gd name="T6" fmla="*/ 6 w 17"/>
              <a:gd name="T7" fmla="*/ 1 h 31"/>
              <a:gd name="T8" fmla="*/ 17 w 17"/>
              <a:gd name="T9" fmla="*/ 0 h 31"/>
              <a:gd name="T10" fmla="*/ 9 w 17"/>
              <a:gd name="T11" fmla="*/ 31 h 31"/>
              <a:gd name="T12" fmla="*/ 0 60000 65536"/>
              <a:gd name="T13" fmla="*/ 0 60000 65536"/>
              <a:gd name="T14" fmla="*/ 0 60000 65536"/>
              <a:gd name="T15" fmla="*/ 0 60000 65536"/>
              <a:gd name="T16" fmla="*/ 0 60000 65536"/>
              <a:gd name="T17" fmla="*/ 0 60000 65536"/>
              <a:gd name="T18" fmla="*/ 0 w 17"/>
              <a:gd name="T19" fmla="*/ 0 h 31"/>
              <a:gd name="T20" fmla="*/ 17 w 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7" h="31">
                <a:moveTo>
                  <a:pt x="9" y="31"/>
                </a:moveTo>
                <a:lnTo>
                  <a:pt x="1" y="29"/>
                </a:lnTo>
                <a:lnTo>
                  <a:pt x="0" y="10"/>
                </a:lnTo>
                <a:lnTo>
                  <a:pt x="6" y="1"/>
                </a:lnTo>
                <a:lnTo>
                  <a:pt x="17" y="0"/>
                </a:lnTo>
                <a:lnTo>
                  <a:pt x="9" y="3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3" name="Freeform 100"/>
          <p:cNvSpPr>
            <a:spLocks noChangeAspect="1"/>
          </p:cNvSpPr>
          <p:nvPr/>
        </p:nvSpPr>
        <p:spPr bwMode="gray">
          <a:xfrm>
            <a:off x="5685705" y="3591897"/>
            <a:ext cx="18918" cy="41275"/>
          </a:xfrm>
          <a:custGeom>
            <a:avLst/>
            <a:gdLst>
              <a:gd name="T0" fmla="*/ 12 w 37"/>
              <a:gd name="T1" fmla="*/ 82 h 82"/>
              <a:gd name="T2" fmla="*/ 29 w 37"/>
              <a:gd name="T3" fmla="*/ 76 h 82"/>
              <a:gd name="T4" fmla="*/ 36 w 37"/>
              <a:gd name="T5" fmla="*/ 59 h 82"/>
              <a:gd name="T6" fmla="*/ 32 w 37"/>
              <a:gd name="T7" fmla="*/ 34 h 82"/>
              <a:gd name="T8" fmla="*/ 37 w 37"/>
              <a:gd name="T9" fmla="*/ 12 h 82"/>
              <a:gd name="T10" fmla="*/ 19 w 37"/>
              <a:gd name="T11" fmla="*/ 0 h 82"/>
              <a:gd name="T12" fmla="*/ 0 w 37"/>
              <a:gd name="T13" fmla="*/ 34 h 82"/>
              <a:gd name="T14" fmla="*/ 0 w 37"/>
              <a:gd name="T15" fmla="*/ 70 h 82"/>
              <a:gd name="T16" fmla="*/ 12 w 37"/>
              <a:gd name="T17" fmla="*/ 82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82"/>
              <a:gd name="T29" fmla="*/ 37 w 3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82">
                <a:moveTo>
                  <a:pt x="12" y="82"/>
                </a:moveTo>
                <a:lnTo>
                  <a:pt x="29" y="76"/>
                </a:lnTo>
                <a:lnTo>
                  <a:pt x="36" y="59"/>
                </a:lnTo>
                <a:lnTo>
                  <a:pt x="32" y="34"/>
                </a:lnTo>
                <a:lnTo>
                  <a:pt x="37" y="12"/>
                </a:lnTo>
                <a:lnTo>
                  <a:pt x="19" y="0"/>
                </a:lnTo>
                <a:lnTo>
                  <a:pt x="0" y="34"/>
                </a:lnTo>
                <a:lnTo>
                  <a:pt x="0" y="70"/>
                </a:lnTo>
                <a:lnTo>
                  <a:pt x="12" y="8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4" name="Freeform 101"/>
          <p:cNvSpPr>
            <a:spLocks noChangeAspect="1"/>
          </p:cNvSpPr>
          <p:nvPr/>
        </p:nvSpPr>
        <p:spPr bwMode="gray">
          <a:xfrm>
            <a:off x="5297030" y="3409334"/>
            <a:ext cx="104908" cy="106363"/>
          </a:xfrm>
          <a:custGeom>
            <a:avLst/>
            <a:gdLst>
              <a:gd name="T0" fmla="*/ 4 w 199"/>
              <a:gd name="T1" fmla="*/ 209 h 223"/>
              <a:gd name="T2" fmla="*/ 6 w 199"/>
              <a:gd name="T3" fmla="*/ 217 h 223"/>
              <a:gd name="T4" fmla="*/ 59 w 199"/>
              <a:gd name="T5" fmla="*/ 223 h 223"/>
              <a:gd name="T6" fmla="*/ 72 w 199"/>
              <a:gd name="T7" fmla="*/ 208 h 223"/>
              <a:gd name="T8" fmla="*/ 86 w 199"/>
              <a:gd name="T9" fmla="*/ 184 h 223"/>
              <a:gd name="T10" fmla="*/ 122 w 199"/>
              <a:gd name="T11" fmla="*/ 180 h 223"/>
              <a:gd name="T12" fmla="*/ 127 w 199"/>
              <a:gd name="T13" fmla="*/ 157 h 223"/>
              <a:gd name="T14" fmla="*/ 147 w 199"/>
              <a:gd name="T15" fmla="*/ 146 h 223"/>
              <a:gd name="T16" fmla="*/ 96 w 199"/>
              <a:gd name="T17" fmla="*/ 95 h 223"/>
              <a:gd name="T18" fmla="*/ 184 w 199"/>
              <a:gd name="T19" fmla="*/ 76 h 223"/>
              <a:gd name="T20" fmla="*/ 199 w 199"/>
              <a:gd name="T21" fmla="*/ 61 h 223"/>
              <a:gd name="T22" fmla="*/ 179 w 199"/>
              <a:gd name="T23" fmla="*/ 0 h 223"/>
              <a:gd name="T24" fmla="*/ 77 w 199"/>
              <a:gd name="T25" fmla="*/ 54 h 223"/>
              <a:gd name="T26" fmla="*/ 63 w 199"/>
              <a:gd name="T27" fmla="*/ 50 h 223"/>
              <a:gd name="T28" fmla="*/ 45 w 199"/>
              <a:gd name="T29" fmla="*/ 31 h 223"/>
              <a:gd name="T30" fmla="*/ 32 w 199"/>
              <a:gd name="T31" fmla="*/ 33 h 223"/>
              <a:gd name="T32" fmla="*/ 32 w 199"/>
              <a:gd name="T33" fmla="*/ 50 h 223"/>
              <a:gd name="T34" fmla="*/ 25 w 199"/>
              <a:gd name="T35" fmla="*/ 42 h 223"/>
              <a:gd name="T36" fmla="*/ 13 w 199"/>
              <a:gd name="T37" fmla="*/ 42 h 223"/>
              <a:gd name="T38" fmla="*/ 3 w 199"/>
              <a:gd name="T39" fmla="*/ 59 h 223"/>
              <a:gd name="T40" fmla="*/ 4 w 199"/>
              <a:gd name="T41" fmla="*/ 79 h 223"/>
              <a:gd name="T42" fmla="*/ 17 w 199"/>
              <a:gd name="T43" fmla="*/ 82 h 223"/>
              <a:gd name="T44" fmla="*/ 6 w 199"/>
              <a:gd name="T45" fmla="*/ 86 h 223"/>
              <a:gd name="T46" fmla="*/ 0 w 199"/>
              <a:gd name="T47" fmla="*/ 104 h 223"/>
              <a:gd name="T48" fmla="*/ 3 w 199"/>
              <a:gd name="T49" fmla="*/ 108 h 223"/>
              <a:gd name="T50" fmla="*/ 21 w 199"/>
              <a:gd name="T51" fmla="*/ 98 h 223"/>
              <a:gd name="T52" fmla="*/ 26 w 199"/>
              <a:gd name="T53" fmla="*/ 101 h 223"/>
              <a:gd name="T54" fmla="*/ 26 w 199"/>
              <a:gd name="T55" fmla="*/ 121 h 223"/>
              <a:gd name="T56" fmla="*/ 13 w 199"/>
              <a:gd name="T57" fmla="*/ 150 h 223"/>
              <a:gd name="T58" fmla="*/ 4 w 199"/>
              <a:gd name="T59" fmla="*/ 209 h 2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
              <a:gd name="T91" fmla="*/ 0 h 223"/>
              <a:gd name="T92" fmla="*/ 199 w 199"/>
              <a:gd name="T93" fmla="*/ 223 h 2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 h="223">
                <a:moveTo>
                  <a:pt x="4" y="209"/>
                </a:moveTo>
                <a:lnTo>
                  <a:pt x="6" y="217"/>
                </a:lnTo>
                <a:lnTo>
                  <a:pt x="59" y="223"/>
                </a:lnTo>
                <a:lnTo>
                  <a:pt x="72" y="208"/>
                </a:lnTo>
                <a:lnTo>
                  <a:pt x="86" y="184"/>
                </a:lnTo>
                <a:lnTo>
                  <a:pt x="122" y="180"/>
                </a:lnTo>
                <a:lnTo>
                  <a:pt x="127" y="157"/>
                </a:lnTo>
                <a:lnTo>
                  <a:pt x="147" y="146"/>
                </a:lnTo>
                <a:lnTo>
                  <a:pt x="96" y="95"/>
                </a:lnTo>
                <a:lnTo>
                  <a:pt x="184" y="76"/>
                </a:lnTo>
                <a:lnTo>
                  <a:pt x="199" y="61"/>
                </a:lnTo>
                <a:lnTo>
                  <a:pt x="179" y="0"/>
                </a:lnTo>
                <a:lnTo>
                  <a:pt x="77" y="54"/>
                </a:lnTo>
                <a:lnTo>
                  <a:pt x="63" y="50"/>
                </a:lnTo>
                <a:lnTo>
                  <a:pt x="45" y="31"/>
                </a:lnTo>
                <a:lnTo>
                  <a:pt x="32" y="33"/>
                </a:lnTo>
                <a:lnTo>
                  <a:pt x="32" y="50"/>
                </a:lnTo>
                <a:lnTo>
                  <a:pt x="25" y="42"/>
                </a:lnTo>
                <a:lnTo>
                  <a:pt x="13" y="42"/>
                </a:lnTo>
                <a:lnTo>
                  <a:pt x="3" y="59"/>
                </a:lnTo>
                <a:lnTo>
                  <a:pt x="4" y="79"/>
                </a:lnTo>
                <a:lnTo>
                  <a:pt x="17" y="82"/>
                </a:lnTo>
                <a:lnTo>
                  <a:pt x="6" y="86"/>
                </a:lnTo>
                <a:lnTo>
                  <a:pt x="0" y="104"/>
                </a:lnTo>
                <a:lnTo>
                  <a:pt x="3" y="108"/>
                </a:lnTo>
                <a:lnTo>
                  <a:pt x="21" y="98"/>
                </a:lnTo>
                <a:lnTo>
                  <a:pt x="26" y="101"/>
                </a:lnTo>
                <a:lnTo>
                  <a:pt x="26" y="121"/>
                </a:lnTo>
                <a:lnTo>
                  <a:pt x="13" y="150"/>
                </a:lnTo>
                <a:lnTo>
                  <a:pt x="4" y="20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5" name="Freeform 102"/>
          <p:cNvSpPr>
            <a:spLocks noChangeAspect="1"/>
          </p:cNvSpPr>
          <p:nvPr/>
        </p:nvSpPr>
        <p:spPr bwMode="gray">
          <a:xfrm>
            <a:off x="5312509" y="3295033"/>
            <a:ext cx="168540" cy="139700"/>
          </a:xfrm>
          <a:custGeom>
            <a:avLst/>
            <a:gdLst>
              <a:gd name="T0" fmla="*/ 319 w 319"/>
              <a:gd name="T1" fmla="*/ 16 h 283"/>
              <a:gd name="T2" fmla="*/ 316 w 319"/>
              <a:gd name="T3" fmla="*/ 10 h 283"/>
              <a:gd name="T4" fmla="*/ 311 w 319"/>
              <a:gd name="T5" fmla="*/ 0 h 283"/>
              <a:gd name="T6" fmla="*/ 289 w 319"/>
              <a:gd name="T7" fmla="*/ 14 h 283"/>
              <a:gd name="T8" fmla="*/ 243 w 319"/>
              <a:gd name="T9" fmla="*/ 12 h 283"/>
              <a:gd name="T10" fmla="*/ 172 w 319"/>
              <a:gd name="T11" fmla="*/ 39 h 283"/>
              <a:gd name="T12" fmla="*/ 150 w 319"/>
              <a:gd name="T13" fmla="*/ 34 h 283"/>
              <a:gd name="T14" fmla="*/ 133 w 319"/>
              <a:gd name="T15" fmla="*/ 24 h 283"/>
              <a:gd name="T16" fmla="*/ 93 w 319"/>
              <a:gd name="T17" fmla="*/ 39 h 283"/>
              <a:gd name="T18" fmla="*/ 74 w 319"/>
              <a:gd name="T19" fmla="*/ 39 h 283"/>
              <a:gd name="T20" fmla="*/ 73 w 319"/>
              <a:gd name="T21" fmla="*/ 34 h 283"/>
              <a:gd name="T22" fmla="*/ 56 w 319"/>
              <a:gd name="T23" fmla="*/ 28 h 283"/>
              <a:gd name="T24" fmla="*/ 48 w 319"/>
              <a:gd name="T25" fmla="*/ 50 h 283"/>
              <a:gd name="T26" fmla="*/ 57 w 319"/>
              <a:gd name="T27" fmla="*/ 62 h 283"/>
              <a:gd name="T28" fmla="*/ 42 w 319"/>
              <a:gd name="T29" fmla="*/ 67 h 283"/>
              <a:gd name="T30" fmla="*/ 42 w 319"/>
              <a:gd name="T31" fmla="*/ 76 h 283"/>
              <a:gd name="T32" fmla="*/ 31 w 319"/>
              <a:gd name="T33" fmla="*/ 87 h 283"/>
              <a:gd name="T34" fmla="*/ 28 w 319"/>
              <a:gd name="T35" fmla="*/ 93 h 283"/>
              <a:gd name="T36" fmla="*/ 20 w 319"/>
              <a:gd name="T37" fmla="*/ 90 h 283"/>
              <a:gd name="T38" fmla="*/ 17 w 319"/>
              <a:gd name="T39" fmla="*/ 102 h 283"/>
              <a:gd name="T40" fmla="*/ 23 w 319"/>
              <a:gd name="T41" fmla="*/ 115 h 283"/>
              <a:gd name="T42" fmla="*/ 23 w 319"/>
              <a:gd name="T43" fmla="*/ 151 h 283"/>
              <a:gd name="T44" fmla="*/ 47 w 319"/>
              <a:gd name="T45" fmla="*/ 151 h 283"/>
              <a:gd name="T46" fmla="*/ 42 w 319"/>
              <a:gd name="T47" fmla="*/ 160 h 283"/>
              <a:gd name="T48" fmla="*/ 53 w 319"/>
              <a:gd name="T49" fmla="*/ 164 h 283"/>
              <a:gd name="T50" fmla="*/ 56 w 319"/>
              <a:gd name="T51" fmla="*/ 178 h 283"/>
              <a:gd name="T52" fmla="*/ 39 w 319"/>
              <a:gd name="T53" fmla="*/ 192 h 283"/>
              <a:gd name="T54" fmla="*/ 42 w 319"/>
              <a:gd name="T55" fmla="*/ 200 h 283"/>
              <a:gd name="T56" fmla="*/ 25 w 319"/>
              <a:gd name="T57" fmla="*/ 200 h 283"/>
              <a:gd name="T58" fmla="*/ 20 w 319"/>
              <a:gd name="T59" fmla="*/ 211 h 283"/>
              <a:gd name="T60" fmla="*/ 25 w 319"/>
              <a:gd name="T61" fmla="*/ 217 h 283"/>
              <a:gd name="T62" fmla="*/ 3 w 319"/>
              <a:gd name="T63" fmla="*/ 234 h 283"/>
              <a:gd name="T64" fmla="*/ 0 w 319"/>
              <a:gd name="T65" fmla="*/ 262 h 283"/>
              <a:gd name="T66" fmla="*/ 13 w 319"/>
              <a:gd name="T67" fmla="*/ 260 h 283"/>
              <a:gd name="T68" fmla="*/ 31 w 319"/>
              <a:gd name="T69" fmla="*/ 279 h 283"/>
              <a:gd name="T70" fmla="*/ 45 w 319"/>
              <a:gd name="T71" fmla="*/ 283 h 283"/>
              <a:gd name="T72" fmla="*/ 147 w 319"/>
              <a:gd name="T73" fmla="*/ 229 h 283"/>
              <a:gd name="T74" fmla="*/ 257 w 319"/>
              <a:gd name="T75" fmla="*/ 164 h 283"/>
              <a:gd name="T76" fmla="*/ 263 w 319"/>
              <a:gd name="T77" fmla="*/ 143 h 283"/>
              <a:gd name="T78" fmla="*/ 271 w 319"/>
              <a:gd name="T79" fmla="*/ 53 h 283"/>
              <a:gd name="T80" fmla="*/ 296 w 319"/>
              <a:gd name="T81" fmla="*/ 42 h 283"/>
              <a:gd name="T82" fmla="*/ 311 w 319"/>
              <a:gd name="T83" fmla="*/ 19 h 283"/>
              <a:gd name="T84" fmla="*/ 319 w 319"/>
              <a:gd name="T85" fmla="*/ 16 h 2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283"/>
              <a:gd name="T131" fmla="*/ 319 w 319"/>
              <a:gd name="T132" fmla="*/ 283 h 2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283">
                <a:moveTo>
                  <a:pt x="319" y="16"/>
                </a:moveTo>
                <a:lnTo>
                  <a:pt x="316" y="10"/>
                </a:lnTo>
                <a:lnTo>
                  <a:pt x="311" y="0"/>
                </a:lnTo>
                <a:lnTo>
                  <a:pt x="289" y="14"/>
                </a:lnTo>
                <a:lnTo>
                  <a:pt x="243" y="12"/>
                </a:lnTo>
                <a:lnTo>
                  <a:pt x="172" y="39"/>
                </a:lnTo>
                <a:lnTo>
                  <a:pt x="150" y="34"/>
                </a:lnTo>
                <a:lnTo>
                  <a:pt x="133" y="24"/>
                </a:lnTo>
                <a:lnTo>
                  <a:pt x="93" y="39"/>
                </a:lnTo>
                <a:lnTo>
                  <a:pt x="74" y="39"/>
                </a:lnTo>
                <a:lnTo>
                  <a:pt x="73" y="34"/>
                </a:lnTo>
                <a:lnTo>
                  <a:pt x="56" y="28"/>
                </a:lnTo>
                <a:lnTo>
                  <a:pt x="48" y="50"/>
                </a:lnTo>
                <a:lnTo>
                  <a:pt x="57" y="62"/>
                </a:lnTo>
                <a:lnTo>
                  <a:pt x="42" y="67"/>
                </a:lnTo>
                <a:lnTo>
                  <a:pt x="42" y="76"/>
                </a:lnTo>
                <a:lnTo>
                  <a:pt x="31" y="87"/>
                </a:lnTo>
                <a:lnTo>
                  <a:pt x="28" y="93"/>
                </a:lnTo>
                <a:lnTo>
                  <a:pt x="20" y="90"/>
                </a:lnTo>
                <a:lnTo>
                  <a:pt x="17" y="102"/>
                </a:lnTo>
                <a:lnTo>
                  <a:pt x="23" y="115"/>
                </a:lnTo>
                <a:lnTo>
                  <a:pt x="23" y="151"/>
                </a:lnTo>
                <a:lnTo>
                  <a:pt x="47" y="151"/>
                </a:lnTo>
                <a:lnTo>
                  <a:pt x="42" y="160"/>
                </a:lnTo>
                <a:lnTo>
                  <a:pt x="53" y="164"/>
                </a:lnTo>
                <a:lnTo>
                  <a:pt x="56" y="178"/>
                </a:lnTo>
                <a:lnTo>
                  <a:pt x="39" y="192"/>
                </a:lnTo>
                <a:lnTo>
                  <a:pt x="42" y="200"/>
                </a:lnTo>
                <a:lnTo>
                  <a:pt x="25" y="200"/>
                </a:lnTo>
                <a:lnTo>
                  <a:pt x="20" y="211"/>
                </a:lnTo>
                <a:lnTo>
                  <a:pt x="25" y="217"/>
                </a:lnTo>
                <a:lnTo>
                  <a:pt x="3" y="234"/>
                </a:lnTo>
                <a:lnTo>
                  <a:pt x="0" y="262"/>
                </a:lnTo>
                <a:lnTo>
                  <a:pt x="13" y="260"/>
                </a:lnTo>
                <a:lnTo>
                  <a:pt x="31" y="279"/>
                </a:lnTo>
                <a:lnTo>
                  <a:pt x="45" y="283"/>
                </a:lnTo>
                <a:lnTo>
                  <a:pt x="147" y="229"/>
                </a:lnTo>
                <a:lnTo>
                  <a:pt x="257" y="164"/>
                </a:lnTo>
                <a:lnTo>
                  <a:pt x="263" y="143"/>
                </a:lnTo>
                <a:lnTo>
                  <a:pt x="271" y="53"/>
                </a:lnTo>
                <a:lnTo>
                  <a:pt x="296" y="42"/>
                </a:lnTo>
                <a:lnTo>
                  <a:pt x="311" y="19"/>
                </a:lnTo>
                <a:lnTo>
                  <a:pt x="319" y="1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6" name="Freeform 103"/>
          <p:cNvSpPr>
            <a:spLocks noChangeAspect="1"/>
          </p:cNvSpPr>
          <p:nvPr/>
        </p:nvSpPr>
        <p:spPr bwMode="gray">
          <a:xfrm>
            <a:off x="5300470" y="3369646"/>
            <a:ext cx="42995" cy="46038"/>
          </a:xfrm>
          <a:custGeom>
            <a:avLst/>
            <a:gdLst>
              <a:gd name="T0" fmla="*/ 0 w 80"/>
              <a:gd name="T1" fmla="*/ 89 h 91"/>
              <a:gd name="T2" fmla="*/ 35 w 80"/>
              <a:gd name="T3" fmla="*/ 20 h 91"/>
              <a:gd name="T4" fmla="*/ 49 w 80"/>
              <a:gd name="T5" fmla="*/ 9 h 91"/>
              <a:gd name="T6" fmla="*/ 47 w 80"/>
              <a:gd name="T7" fmla="*/ 0 h 91"/>
              <a:gd name="T8" fmla="*/ 71 w 80"/>
              <a:gd name="T9" fmla="*/ 0 h 91"/>
              <a:gd name="T10" fmla="*/ 66 w 80"/>
              <a:gd name="T11" fmla="*/ 9 h 91"/>
              <a:gd name="T12" fmla="*/ 77 w 80"/>
              <a:gd name="T13" fmla="*/ 13 h 91"/>
              <a:gd name="T14" fmla="*/ 80 w 80"/>
              <a:gd name="T15" fmla="*/ 27 h 91"/>
              <a:gd name="T16" fmla="*/ 63 w 80"/>
              <a:gd name="T17" fmla="*/ 41 h 91"/>
              <a:gd name="T18" fmla="*/ 66 w 80"/>
              <a:gd name="T19" fmla="*/ 49 h 91"/>
              <a:gd name="T20" fmla="*/ 49 w 80"/>
              <a:gd name="T21" fmla="*/ 49 h 91"/>
              <a:gd name="T22" fmla="*/ 44 w 80"/>
              <a:gd name="T23" fmla="*/ 60 h 91"/>
              <a:gd name="T24" fmla="*/ 49 w 80"/>
              <a:gd name="T25" fmla="*/ 66 h 91"/>
              <a:gd name="T26" fmla="*/ 27 w 80"/>
              <a:gd name="T27" fmla="*/ 83 h 91"/>
              <a:gd name="T28" fmla="*/ 24 w 80"/>
              <a:gd name="T29" fmla="*/ 81 h 91"/>
              <a:gd name="T30" fmla="*/ 22 w 80"/>
              <a:gd name="T31" fmla="*/ 91 h 91"/>
              <a:gd name="T32" fmla="*/ 0 w 80"/>
              <a:gd name="T33" fmla="*/ 89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1"/>
              <a:gd name="T53" fmla="*/ 80 w 80"/>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1">
                <a:moveTo>
                  <a:pt x="0" y="89"/>
                </a:moveTo>
                <a:lnTo>
                  <a:pt x="35" y="20"/>
                </a:lnTo>
                <a:lnTo>
                  <a:pt x="49" y="9"/>
                </a:lnTo>
                <a:lnTo>
                  <a:pt x="47" y="0"/>
                </a:lnTo>
                <a:lnTo>
                  <a:pt x="71" y="0"/>
                </a:lnTo>
                <a:lnTo>
                  <a:pt x="66" y="9"/>
                </a:lnTo>
                <a:lnTo>
                  <a:pt x="77" y="13"/>
                </a:lnTo>
                <a:lnTo>
                  <a:pt x="80" y="27"/>
                </a:lnTo>
                <a:lnTo>
                  <a:pt x="63" y="41"/>
                </a:lnTo>
                <a:lnTo>
                  <a:pt x="66" y="49"/>
                </a:lnTo>
                <a:lnTo>
                  <a:pt x="49" y="49"/>
                </a:lnTo>
                <a:lnTo>
                  <a:pt x="44" y="60"/>
                </a:lnTo>
                <a:lnTo>
                  <a:pt x="49" y="66"/>
                </a:lnTo>
                <a:lnTo>
                  <a:pt x="27" y="83"/>
                </a:lnTo>
                <a:lnTo>
                  <a:pt x="24" y="81"/>
                </a:lnTo>
                <a:lnTo>
                  <a:pt x="22" y="91"/>
                </a:lnTo>
                <a:lnTo>
                  <a:pt x="0" y="8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7" name="Freeform 104"/>
          <p:cNvSpPr>
            <a:spLocks noChangeAspect="1"/>
          </p:cNvSpPr>
          <p:nvPr/>
        </p:nvSpPr>
        <p:spPr bwMode="gray">
          <a:xfrm>
            <a:off x="5419136" y="3112472"/>
            <a:ext cx="163381" cy="73025"/>
          </a:xfrm>
          <a:custGeom>
            <a:avLst/>
            <a:gdLst>
              <a:gd name="T0" fmla="*/ 0 w 310"/>
              <a:gd name="T1" fmla="*/ 5 h 152"/>
              <a:gd name="T2" fmla="*/ 34 w 310"/>
              <a:gd name="T3" fmla="*/ 0 h 152"/>
              <a:gd name="T4" fmla="*/ 84 w 310"/>
              <a:gd name="T5" fmla="*/ 20 h 152"/>
              <a:gd name="T6" fmla="*/ 139 w 310"/>
              <a:gd name="T7" fmla="*/ 24 h 152"/>
              <a:gd name="T8" fmla="*/ 189 w 310"/>
              <a:gd name="T9" fmla="*/ 61 h 152"/>
              <a:gd name="T10" fmla="*/ 244 w 310"/>
              <a:gd name="T11" fmla="*/ 54 h 152"/>
              <a:gd name="T12" fmla="*/ 268 w 310"/>
              <a:gd name="T13" fmla="*/ 65 h 152"/>
              <a:gd name="T14" fmla="*/ 268 w 310"/>
              <a:gd name="T15" fmla="*/ 85 h 152"/>
              <a:gd name="T16" fmla="*/ 300 w 310"/>
              <a:gd name="T17" fmla="*/ 105 h 152"/>
              <a:gd name="T18" fmla="*/ 290 w 310"/>
              <a:gd name="T19" fmla="*/ 121 h 152"/>
              <a:gd name="T20" fmla="*/ 307 w 310"/>
              <a:gd name="T21" fmla="*/ 139 h 152"/>
              <a:gd name="T22" fmla="*/ 310 w 310"/>
              <a:gd name="T23" fmla="*/ 146 h 152"/>
              <a:gd name="T24" fmla="*/ 307 w 310"/>
              <a:gd name="T25" fmla="*/ 150 h 152"/>
              <a:gd name="T26" fmla="*/ 280 w 310"/>
              <a:gd name="T27" fmla="*/ 146 h 152"/>
              <a:gd name="T28" fmla="*/ 256 w 310"/>
              <a:gd name="T29" fmla="*/ 132 h 152"/>
              <a:gd name="T30" fmla="*/ 234 w 310"/>
              <a:gd name="T31" fmla="*/ 141 h 152"/>
              <a:gd name="T32" fmla="*/ 161 w 310"/>
              <a:gd name="T33" fmla="*/ 152 h 152"/>
              <a:gd name="T34" fmla="*/ 136 w 310"/>
              <a:gd name="T35" fmla="*/ 125 h 152"/>
              <a:gd name="T36" fmla="*/ 115 w 310"/>
              <a:gd name="T37" fmla="*/ 133 h 152"/>
              <a:gd name="T38" fmla="*/ 82 w 310"/>
              <a:gd name="T39" fmla="*/ 130 h 152"/>
              <a:gd name="T40" fmla="*/ 76 w 310"/>
              <a:gd name="T41" fmla="*/ 125 h 152"/>
              <a:gd name="T42" fmla="*/ 85 w 310"/>
              <a:gd name="T43" fmla="*/ 118 h 152"/>
              <a:gd name="T44" fmla="*/ 87 w 310"/>
              <a:gd name="T45" fmla="*/ 96 h 152"/>
              <a:gd name="T46" fmla="*/ 68 w 310"/>
              <a:gd name="T47" fmla="*/ 51 h 152"/>
              <a:gd name="T48" fmla="*/ 50 w 310"/>
              <a:gd name="T49" fmla="*/ 34 h 152"/>
              <a:gd name="T50" fmla="*/ 20 w 310"/>
              <a:gd name="T51" fmla="*/ 25 h 152"/>
              <a:gd name="T52" fmla="*/ 0 w 310"/>
              <a:gd name="T53" fmla="*/ 5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0"/>
              <a:gd name="T82" fmla="*/ 0 h 152"/>
              <a:gd name="T83" fmla="*/ 310 w 310"/>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0" h="152">
                <a:moveTo>
                  <a:pt x="0" y="5"/>
                </a:moveTo>
                <a:lnTo>
                  <a:pt x="34" y="0"/>
                </a:lnTo>
                <a:lnTo>
                  <a:pt x="84" y="20"/>
                </a:lnTo>
                <a:lnTo>
                  <a:pt x="139" y="24"/>
                </a:lnTo>
                <a:lnTo>
                  <a:pt x="189" y="61"/>
                </a:lnTo>
                <a:lnTo>
                  <a:pt x="244" y="54"/>
                </a:lnTo>
                <a:lnTo>
                  <a:pt x="268" y="65"/>
                </a:lnTo>
                <a:lnTo>
                  <a:pt x="268" y="85"/>
                </a:lnTo>
                <a:lnTo>
                  <a:pt x="300" y="105"/>
                </a:lnTo>
                <a:lnTo>
                  <a:pt x="290" y="121"/>
                </a:lnTo>
                <a:lnTo>
                  <a:pt x="307" y="139"/>
                </a:lnTo>
                <a:lnTo>
                  <a:pt x="310" y="146"/>
                </a:lnTo>
                <a:lnTo>
                  <a:pt x="307" y="150"/>
                </a:lnTo>
                <a:lnTo>
                  <a:pt x="280" y="146"/>
                </a:lnTo>
                <a:lnTo>
                  <a:pt x="256" y="132"/>
                </a:lnTo>
                <a:lnTo>
                  <a:pt x="234" y="141"/>
                </a:lnTo>
                <a:lnTo>
                  <a:pt x="161" y="152"/>
                </a:lnTo>
                <a:lnTo>
                  <a:pt x="136" y="125"/>
                </a:lnTo>
                <a:lnTo>
                  <a:pt x="115" y="133"/>
                </a:lnTo>
                <a:lnTo>
                  <a:pt x="82" y="130"/>
                </a:lnTo>
                <a:lnTo>
                  <a:pt x="76" y="125"/>
                </a:lnTo>
                <a:lnTo>
                  <a:pt x="85" y="118"/>
                </a:lnTo>
                <a:lnTo>
                  <a:pt x="87" y="96"/>
                </a:lnTo>
                <a:lnTo>
                  <a:pt x="68" y="51"/>
                </a:lnTo>
                <a:lnTo>
                  <a:pt x="50" y="34"/>
                </a:lnTo>
                <a:lnTo>
                  <a:pt x="20" y="25"/>
                </a:lnTo>
                <a:lnTo>
                  <a:pt x="0" y="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8" name="Freeform 105"/>
          <p:cNvSpPr>
            <a:spLocks noChangeAspect="1"/>
          </p:cNvSpPr>
          <p:nvPr/>
        </p:nvSpPr>
        <p:spPr bwMode="gray">
          <a:xfrm>
            <a:off x="5290151" y="3437908"/>
            <a:ext cx="515939" cy="406400"/>
          </a:xfrm>
          <a:custGeom>
            <a:avLst/>
            <a:gdLst>
              <a:gd name="T0" fmla="*/ 908 w 974"/>
              <a:gd name="T1" fmla="*/ 495 h 835"/>
              <a:gd name="T2" fmla="*/ 838 w 974"/>
              <a:gd name="T3" fmla="*/ 482 h 835"/>
              <a:gd name="T4" fmla="*/ 789 w 974"/>
              <a:gd name="T5" fmla="*/ 435 h 835"/>
              <a:gd name="T6" fmla="*/ 759 w 974"/>
              <a:gd name="T7" fmla="*/ 399 h 835"/>
              <a:gd name="T8" fmla="*/ 737 w 974"/>
              <a:gd name="T9" fmla="*/ 372 h 835"/>
              <a:gd name="T10" fmla="*/ 715 w 974"/>
              <a:gd name="T11" fmla="*/ 333 h 835"/>
              <a:gd name="T12" fmla="*/ 712 w 974"/>
              <a:gd name="T13" fmla="*/ 300 h 835"/>
              <a:gd name="T14" fmla="*/ 679 w 974"/>
              <a:gd name="T15" fmla="*/ 266 h 835"/>
              <a:gd name="T16" fmla="*/ 654 w 974"/>
              <a:gd name="T17" fmla="*/ 230 h 835"/>
              <a:gd name="T18" fmla="*/ 606 w 974"/>
              <a:gd name="T19" fmla="*/ 193 h 835"/>
              <a:gd name="T20" fmla="*/ 554 w 974"/>
              <a:gd name="T21" fmla="*/ 164 h 835"/>
              <a:gd name="T22" fmla="*/ 419 w 974"/>
              <a:gd name="T23" fmla="*/ 133 h 835"/>
              <a:gd name="T24" fmla="*/ 391 w 974"/>
              <a:gd name="T25" fmla="*/ 94 h 835"/>
              <a:gd name="T26" fmla="*/ 332 w 974"/>
              <a:gd name="T27" fmla="*/ 57 h 835"/>
              <a:gd name="T28" fmla="*/ 210 w 974"/>
              <a:gd name="T29" fmla="*/ 0 h 835"/>
              <a:gd name="T30" fmla="*/ 107 w 974"/>
              <a:gd name="T31" fmla="*/ 34 h 835"/>
              <a:gd name="T32" fmla="*/ 138 w 974"/>
              <a:gd name="T33" fmla="*/ 96 h 835"/>
              <a:gd name="T34" fmla="*/ 97 w 974"/>
              <a:gd name="T35" fmla="*/ 123 h 835"/>
              <a:gd name="T36" fmla="*/ 70 w 974"/>
              <a:gd name="T37" fmla="*/ 162 h 835"/>
              <a:gd name="T38" fmla="*/ 15 w 974"/>
              <a:gd name="T39" fmla="*/ 148 h 835"/>
              <a:gd name="T40" fmla="*/ 0 w 974"/>
              <a:gd name="T41" fmla="*/ 218 h 835"/>
              <a:gd name="T42" fmla="*/ 28 w 974"/>
              <a:gd name="T43" fmla="*/ 219 h 835"/>
              <a:gd name="T44" fmla="*/ 74 w 974"/>
              <a:gd name="T45" fmla="*/ 292 h 835"/>
              <a:gd name="T46" fmla="*/ 113 w 974"/>
              <a:gd name="T47" fmla="*/ 355 h 835"/>
              <a:gd name="T48" fmla="*/ 131 w 974"/>
              <a:gd name="T49" fmla="*/ 410 h 835"/>
              <a:gd name="T50" fmla="*/ 175 w 974"/>
              <a:gd name="T51" fmla="*/ 435 h 835"/>
              <a:gd name="T52" fmla="*/ 202 w 974"/>
              <a:gd name="T53" fmla="*/ 529 h 835"/>
              <a:gd name="T54" fmla="*/ 266 w 974"/>
              <a:gd name="T55" fmla="*/ 619 h 835"/>
              <a:gd name="T56" fmla="*/ 302 w 974"/>
              <a:gd name="T57" fmla="*/ 684 h 835"/>
              <a:gd name="T58" fmla="*/ 353 w 974"/>
              <a:gd name="T59" fmla="*/ 744 h 835"/>
              <a:gd name="T60" fmla="*/ 373 w 974"/>
              <a:gd name="T61" fmla="*/ 783 h 835"/>
              <a:gd name="T62" fmla="*/ 383 w 974"/>
              <a:gd name="T63" fmla="*/ 794 h 835"/>
              <a:gd name="T64" fmla="*/ 408 w 974"/>
              <a:gd name="T65" fmla="*/ 767 h 835"/>
              <a:gd name="T66" fmla="*/ 498 w 974"/>
              <a:gd name="T67" fmla="*/ 770 h 835"/>
              <a:gd name="T68" fmla="*/ 541 w 974"/>
              <a:gd name="T69" fmla="*/ 835 h 835"/>
              <a:gd name="T70" fmla="*/ 598 w 974"/>
              <a:gd name="T71" fmla="*/ 772 h 835"/>
              <a:gd name="T72" fmla="*/ 656 w 974"/>
              <a:gd name="T73" fmla="*/ 707 h 835"/>
              <a:gd name="T74" fmla="*/ 730 w 974"/>
              <a:gd name="T75" fmla="*/ 690 h 835"/>
              <a:gd name="T76" fmla="*/ 803 w 974"/>
              <a:gd name="T77" fmla="*/ 673 h 835"/>
              <a:gd name="T78" fmla="*/ 872 w 974"/>
              <a:gd name="T79" fmla="*/ 648 h 835"/>
              <a:gd name="T80" fmla="*/ 942 w 974"/>
              <a:gd name="T81" fmla="*/ 625 h 835"/>
              <a:gd name="T82" fmla="*/ 959 w 974"/>
              <a:gd name="T83" fmla="*/ 575 h 835"/>
              <a:gd name="T84" fmla="*/ 974 w 974"/>
              <a:gd name="T85" fmla="*/ 526 h 835"/>
              <a:gd name="T86" fmla="*/ 942 w 974"/>
              <a:gd name="T87" fmla="*/ 501 h 8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835"/>
              <a:gd name="T134" fmla="*/ 974 w 974"/>
              <a:gd name="T135" fmla="*/ 835 h 8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835">
                <a:moveTo>
                  <a:pt x="942" y="501"/>
                </a:moveTo>
                <a:lnTo>
                  <a:pt x="908" y="495"/>
                </a:lnTo>
                <a:lnTo>
                  <a:pt x="872" y="489"/>
                </a:lnTo>
                <a:lnTo>
                  <a:pt x="838" y="482"/>
                </a:lnTo>
                <a:lnTo>
                  <a:pt x="803" y="477"/>
                </a:lnTo>
                <a:lnTo>
                  <a:pt x="789" y="435"/>
                </a:lnTo>
                <a:lnTo>
                  <a:pt x="762" y="411"/>
                </a:lnTo>
                <a:lnTo>
                  <a:pt x="759" y="399"/>
                </a:lnTo>
                <a:lnTo>
                  <a:pt x="747" y="387"/>
                </a:lnTo>
                <a:lnTo>
                  <a:pt x="737" y="372"/>
                </a:lnTo>
                <a:lnTo>
                  <a:pt x="733" y="355"/>
                </a:lnTo>
                <a:lnTo>
                  <a:pt x="715" y="333"/>
                </a:lnTo>
                <a:lnTo>
                  <a:pt x="721" y="314"/>
                </a:lnTo>
                <a:lnTo>
                  <a:pt x="712" y="300"/>
                </a:lnTo>
                <a:lnTo>
                  <a:pt x="713" y="289"/>
                </a:lnTo>
                <a:lnTo>
                  <a:pt x="679" y="266"/>
                </a:lnTo>
                <a:lnTo>
                  <a:pt x="678" y="250"/>
                </a:lnTo>
                <a:lnTo>
                  <a:pt x="654" y="230"/>
                </a:lnTo>
                <a:lnTo>
                  <a:pt x="636" y="193"/>
                </a:lnTo>
                <a:lnTo>
                  <a:pt x="606" y="193"/>
                </a:lnTo>
                <a:lnTo>
                  <a:pt x="594" y="174"/>
                </a:lnTo>
                <a:lnTo>
                  <a:pt x="554" y="164"/>
                </a:lnTo>
                <a:lnTo>
                  <a:pt x="471" y="159"/>
                </a:lnTo>
                <a:lnTo>
                  <a:pt x="419" y="133"/>
                </a:lnTo>
                <a:lnTo>
                  <a:pt x="416" y="96"/>
                </a:lnTo>
                <a:lnTo>
                  <a:pt x="391" y="94"/>
                </a:lnTo>
                <a:lnTo>
                  <a:pt x="380" y="74"/>
                </a:lnTo>
                <a:lnTo>
                  <a:pt x="332" y="57"/>
                </a:lnTo>
                <a:lnTo>
                  <a:pt x="280" y="18"/>
                </a:lnTo>
                <a:lnTo>
                  <a:pt x="210" y="0"/>
                </a:lnTo>
                <a:lnTo>
                  <a:pt x="195" y="15"/>
                </a:lnTo>
                <a:lnTo>
                  <a:pt x="107" y="34"/>
                </a:lnTo>
                <a:lnTo>
                  <a:pt x="158" y="85"/>
                </a:lnTo>
                <a:lnTo>
                  <a:pt x="138" y="96"/>
                </a:lnTo>
                <a:lnTo>
                  <a:pt x="133" y="119"/>
                </a:lnTo>
                <a:lnTo>
                  <a:pt x="97" y="123"/>
                </a:lnTo>
                <a:lnTo>
                  <a:pt x="83" y="147"/>
                </a:lnTo>
                <a:lnTo>
                  <a:pt x="70" y="162"/>
                </a:lnTo>
                <a:lnTo>
                  <a:pt x="17" y="156"/>
                </a:lnTo>
                <a:lnTo>
                  <a:pt x="15" y="148"/>
                </a:lnTo>
                <a:lnTo>
                  <a:pt x="11" y="195"/>
                </a:lnTo>
                <a:lnTo>
                  <a:pt x="0" y="218"/>
                </a:lnTo>
                <a:lnTo>
                  <a:pt x="7" y="215"/>
                </a:lnTo>
                <a:lnTo>
                  <a:pt x="28" y="219"/>
                </a:lnTo>
                <a:lnTo>
                  <a:pt x="53" y="267"/>
                </a:lnTo>
                <a:lnTo>
                  <a:pt x="74" y="292"/>
                </a:lnTo>
                <a:lnTo>
                  <a:pt x="94" y="331"/>
                </a:lnTo>
                <a:lnTo>
                  <a:pt x="113" y="355"/>
                </a:lnTo>
                <a:lnTo>
                  <a:pt x="121" y="389"/>
                </a:lnTo>
                <a:lnTo>
                  <a:pt x="131" y="410"/>
                </a:lnTo>
                <a:lnTo>
                  <a:pt x="150" y="413"/>
                </a:lnTo>
                <a:lnTo>
                  <a:pt x="175" y="435"/>
                </a:lnTo>
                <a:lnTo>
                  <a:pt x="207" y="506"/>
                </a:lnTo>
                <a:lnTo>
                  <a:pt x="202" y="529"/>
                </a:lnTo>
                <a:lnTo>
                  <a:pt x="219" y="591"/>
                </a:lnTo>
                <a:lnTo>
                  <a:pt x="266" y="619"/>
                </a:lnTo>
                <a:lnTo>
                  <a:pt x="292" y="648"/>
                </a:lnTo>
                <a:lnTo>
                  <a:pt x="302" y="684"/>
                </a:lnTo>
                <a:lnTo>
                  <a:pt x="326" y="721"/>
                </a:lnTo>
                <a:lnTo>
                  <a:pt x="353" y="744"/>
                </a:lnTo>
                <a:lnTo>
                  <a:pt x="356" y="758"/>
                </a:lnTo>
                <a:lnTo>
                  <a:pt x="373" y="783"/>
                </a:lnTo>
                <a:lnTo>
                  <a:pt x="374" y="797"/>
                </a:lnTo>
                <a:lnTo>
                  <a:pt x="383" y="794"/>
                </a:lnTo>
                <a:lnTo>
                  <a:pt x="390" y="781"/>
                </a:lnTo>
                <a:lnTo>
                  <a:pt x="408" y="767"/>
                </a:lnTo>
                <a:lnTo>
                  <a:pt x="456" y="755"/>
                </a:lnTo>
                <a:lnTo>
                  <a:pt x="498" y="770"/>
                </a:lnTo>
                <a:lnTo>
                  <a:pt x="541" y="783"/>
                </a:lnTo>
                <a:lnTo>
                  <a:pt x="541" y="835"/>
                </a:lnTo>
                <a:lnTo>
                  <a:pt x="569" y="804"/>
                </a:lnTo>
                <a:lnTo>
                  <a:pt x="598" y="772"/>
                </a:lnTo>
                <a:lnTo>
                  <a:pt x="627" y="739"/>
                </a:lnTo>
                <a:lnTo>
                  <a:pt x="656" y="707"/>
                </a:lnTo>
                <a:lnTo>
                  <a:pt x="693" y="699"/>
                </a:lnTo>
                <a:lnTo>
                  <a:pt x="730" y="690"/>
                </a:lnTo>
                <a:lnTo>
                  <a:pt x="767" y="682"/>
                </a:lnTo>
                <a:lnTo>
                  <a:pt x="803" y="673"/>
                </a:lnTo>
                <a:lnTo>
                  <a:pt x="838" y="660"/>
                </a:lnTo>
                <a:lnTo>
                  <a:pt x="872" y="648"/>
                </a:lnTo>
                <a:lnTo>
                  <a:pt x="908" y="636"/>
                </a:lnTo>
                <a:lnTo>
                  <a:pt x="942" y="625"/>
                </a:lnTo>
                <a:lnTo>
                  <a:pt x="950" y="600"/>
                </a:lnTo>
                <a:lnTo>
                  <a:pt x="959" y="575"/>
                </a:lnTo>
                <a:lnTo>
                  <a:pt x="965" y="552"/>
                </a:lnTo>
                <a:lnTo>
                  <a:pt x="974" y="526"/>
                </a:lnTo>
                <a:lnTo>
                  <a:pt x="953" y="492"/>
                </a:lnTo>
                <a:lnTo>
                  <a:pt x="942" y="50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49" name="Freeform 106"/>
          <p:cNvSpPr>
            <a:spLocks noChangeAspect="1"/>
          </p:cNvSpPr>
          <p:nvPr/>
        </p:nvSpPr>
        <p:spPr bwMode="gray">
          <a:xfrm>
            <a:off x="5811249" y="3047384"/>
            <a:ext cx="416191" cy="250825"/>
          </a:xfrm>
          <a:custGeom>
            <a:avLst/>
            <a:gdLst>
              <a:gd name="T0" fmla="*/ 381 w 791"/>
              <a:gd name="T1" fmla="*/ 123 h 514"/>
              <a:gd name="T2" fmla="*/ 313 w 791"/>
              <a:gd name="T3" fmla="*/ 130 h 514"/>
              <a:gd name="T4" fmla="*/ 256 w 791"/>
              <a:gd name="T5" fmla="*/ 112 h 514"/>
              <a:gd name="T6" fmla="*/ 211 w 791"/>
              <a:gd name="T7" fmla="*/ 67 h 514"/>
              <a:gd name="T8" fmla="*/ 143 w 791"/>
              <a:gd name="T9" fmla="*/ 11 h 514"/>
              <a:gd name="T10" fmla="*/ 89 w 791"/>
              <a:gd name="T11" fmla="*/ 11 h 514"/>
              <a:gd name="T12" fmla="*/ 29 w 791"/>
              <a:gd name="T13" fmla="*/ 31 h 514"/>
              <a:gd name="T14" fmla="*/ 0 w 791"/>
              <a:gd name="T15" fmla="*/ 101 h 514"/>
              <a:gd name="T16" fmla="*/ 2 w 791"/>
              <a:gd name="T17" fmla="*/ 212 h 514"/>
              <a:gd name="T18" fmla="*/ 46 w 791"/>
              <a:gd name="T19" fmla="*/ 276 h 514"/>
              <a:gd name="T20" fmla="*/ 44 w 791"/>
              <a:gd name="T21" fmla="*/ 238 h 514"/>
              <a:gd name="T22" fmla="*/ 61 w 791"/>
              <a:gd name="T23" fmla="*/ 218 h 514"/>
              <a:gd name="T24" fmla="*/ 89 w 791"/>
              <a:gd name="T25" fmla="*/ 201 h 514"/>
              <a:gd name="T26" fmla="*/ 114 w 791"/>
              <a:gd name="T27" fmla="*/ 208 h 514"/>
              <a:gd name="T28" fmla="*/ 115 w 791"/>
              <a:gd name="T29" fmla="*/ 187 h 514"/>
              <a:gd name="T30" fmla="*/ 154 w 791"/>
              <a:gd name="T31" fmla="*/ 208 h 514"/>
              <a:gd name="T32" fmla="*/ 185 w 791"/>
              <a:gd name="T33" fmla="*/ 231 h 514"/>
              <a:gd name="T34" fmla="*/ 190 w 791"/>
              <a:gd name="T35" fmla="*/ 242 h 514"/>
              <a:gd name="T36" fmla="*/ 191 w 791"/>
              <a:gd name="T37" fmla="*/ 267 h 514"/>
              <a:gd name="T38" fmla="*/ 259 w 791"/>
              <a:gd name="T39" fmla="*/ 269 h 514"/>
              <a:gd name="T40" fmla="*/ 281 w 791"/>
              <a:gd name="T41" fmla="*/ 306 h 514"/>
              <a:gd name="T42" fmla="*/ 298 w 791"/>
              <a:gd name="T43" fmla="*/ 342 h 514"/>
              <a:gd name="T44" fmla="*/ 349 w 791"/>
              <a:gd name="T45" fmla="*/ 384 h 514"/>
              <a:gd name="T46" fmla="*/ 400 w 791"/>
              <a:gd name="T47" fmla="*/ 416 h 514"/>
              <a:gd name="T48" fmla="*/ 459 w 791"/>
              <a:gd name="T49" fmla="*/ 450 h 514"/>
              <a:gd name="T50" fmla="*/ 493 w 791"/>
              <a:gd name="T51" fmla="*/ 470 h 514"/>
              <a:gd name="T52" fmla="*/ 486 w 791"/>
              <a:gd name="T53" fmla="*/ 508 h 514"/>
              <a:gd name="T54" fmla="*/ 545 w 791"/>
              <a:gd name="T55" fmla="*/ 509 h 514"/>
              <a:gd name="T56" fmla="*/ 549 w 791"/>
              <a:gd name="T57" fmla="*/ 487 h 514"/>
              <a:gd name="T58" fmla="*/ 558 w 791"/>
              <a:gd name="T59" fmla="*/ 429 h 514"/>
              <a:gd name="T60" fmla="*/ 541 w 791"/>
              <a:gd name="T61" fmla="*/ 406 h 514"/>
              <a:gd name="T62" fmla="*/ 532 w 791"/>
              <a:gd name="T63" fmla="*/ 387 h 514"/>
              <a:gd name="T64" fmla="*/ 579 w 791"/>
              <a:gd name="T65" fmla="*/ 373 h 514"/>
              <a:gd name="T66" fmla="*/ 613 w 791"/>
              <a:gd name="T67" fmla="*/ 338 h 514"/>
              <a:gd name="T68" fmla="*/ 618 w 791"/>
              <a:gd name="T69" fmla="*/ 308 h 514"/>
              <a:gd name="T70" fmla="*/ 669 w 791"/>
              <a:gd name="T71" fmla="*/ 285 h 514"/>
              <a:gd name="T72" fmla="*/ 681 w 791"/>
              <a:gd name="T73" fmla="*/ 305 h 514"/>
              <a:gd name="T74" fmla="*/ 671 w 791"/>
              <a:gd name="T75" fmla="*/ 331 h 514"/>
              <a:gd name="T76" fmla="*/ 691 w 791"/>
              <a:gd name="T77" fmla="*/ 333 h 514"/>
              <a:gd name="T78" fmla="*/ 747 w 791"/>
              <a:gd name="T79" fmla="*/ 321 h 514"/>
              <a:gd name="T80" fmla="*/ 791 w 791"/>
              <a:gd name="T81" fmla="*/ 299 h 514"/>
              <a:gd name="T82" fmla="*/ 731 w 791"/>
              <a:gd name="T83" fmla="*/ 274 h 514"/>
              <a:gd name="T84" fmla="*/ 722 w 791"/>
              <a:gd name="T85" fmla="*/ 259 h 514"/>
              <a:gd name="T86" fmla="*/ 684 w 791"/>
              <a:gd name="T87" fmla="*/ 274 h 514"/>
              <a:gd name="T88" fmla="*/ 658 w 791"/>
              <a:gd name="T89" fmla="*/ 259 h 514"/>
              <a:gd name="T90" fmla="*/ 703 w 791"/>
              <a:gd name="T91" fmla="*/ 218 h 514"/>
              <a:gd name="T92" fmla="*/ 688 w 791"/>
              <a:gd name="T93" fmla="*/ 206 h 514"/>
              <a:gd name="T94" fmla="*/ 664 w 791"/>
              <a:gd name="T95" fmla="*/ 223 h 514"/>
              <a:gd name="T96" fmla="*/ 621 w 791"/>
              <a:gd name="T97" fmla="*/ 255 h 514"/>
              <a:gd name="T98" fmla="*/ 550 w 791"/>
              <a:gd name="T99" fmla="*/ 272 h 514"/>
              <a:gd name="T100" fmla="*/ 494 w 791"/>
              <a:gd name="T101" fmla="*/ 238 h 514"/>
              <a:gd name="T102" fmla="*/ 466 w 791"/>
              <a:gd name="T103" fmla="*/ 208 h 514"/>
              <a:gd name="T104" fmla="*/ 473 w 791"/>
              <a:gd name="T105" fmla="*/ 170 h 514"/>
              <a:gd name="T106" fmla="*/ 445 w 791"/>
              <a:gd name="T107" fmla="*/ 144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1"/>
              <a:gd name="T163" fmla="*/ 0 h 514"/>
              <a:gd name="T164" fmla="*/ 791 w 791"/>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1" h="514">
                <a:moveTo>
                  <a:pt x="415" y="120"/>
                </a:moveTo>
                <a:lnTo>
                  <a:pt x="381" y="123"/>
                </a:lnTo>
                <a:lnTo>
                  <a:pt x="347" y="127"/>
                </a:lnTo>
                <a:lnTo>
                  <a:pt x="313" y="130"/>
                </a:lnTo>
                <a:lnTo>
                  <a:pt x="279" y="133"/>
                </a:lnTo>
                <a:lnTo>
                  <a:pt x="256" y="112"/>
                </a:lnTo>
                <a:lnTo>
                  <a:pt x="234" y="90"/>
                </a:lnTo>
                <a:lnTo>
                  <a:pt x="211" y="67"/>
                </a:lnTo>
                <a:lnTo>
                  <a:pt x="188" y="44"/>
                </a:lnTo>
                <a:lnTo>
                  <a:pt x="143" y="11"/>
                </a:lnTo>
                <a:lnTo>
                  <a:pt x="118" y="0"/>
                </a:lnTo>
                <a:lnTo>
                  <a:pt x="89" y="11"/>
                </a:lnTo>
                <a:lnTo>
                  <a:pt x="59" y="22"/>
                </a:lnTo>
                <a:lnTo>
                  <a:pt x="29" y="31"/>
                </a:lnTo>
                <a:lnTo>
                  <a:pt x="0" y="42"/>
                </a:lnTo>
                <a:lnTo>
                  <a:pt x="0" y="101"/>
                </a:lnTo>
                <a:lnTo>
                  <a:pt x="0" y="155"/>
                </a:lnTo>
                <a:lnTo>
                  <a:pt x="2" y="212"/>
                </a:lnTo>
                <a:lnTo>
                  <a:pt x="2" y="269"/>
                </a:lnTo>
                <a:lnTo>
                  <a:pt x="46" y="276"/>
                </a:lnTo>
                <a:lnTo>
                  <a:pt x="52" y="271"/>
                </a:lnTo>
                <a:lnTo>
                  <a:pt x="44" y="238"/>
                </a:lnTo>
                <a:lnTo>
                  <a:pt x="47" y="234"/>
                </a:lnTo>
                <a:lnTo>
                  <a:pt x="61" y="218"/>
                </a:lnTo>
                <a:lnTo>
                  <a:pt x="88" y="212"/>
                </a:lnTo>
                <a:lnTo>
                  <a:pt x="89" y="201"/>
                </a:lnTo>
                <a:lnTo>
                  <a:pt x="97" y="198"/>
                </a:lnTo>
                <a:lnTo>
                  <a:pt x="114" y="208"/>
                </a:lnTo>
                <a:lnTo>
                  <a:pt x="101" y="191"/>
                </a:lnTo>
                <a:lnTo>
                  <a:pt x="115" y="187"/>
                </a:lnTo>
                <a:lnTo>
                  <a:pt x="122" y="179"/>
                </a:lnTo>
                <a:lnTo>
                  <a:pt x="154" y="208"/>
                </a:lnTo>
                <a:lnTo>
                  <a:pt x="183" y="212"/>
                </a:lnTo>
                <a:lnTo>
                  <a:pt x="185" y="231"/>
                </a:lnTo>
                <a:lnTo>
                  <a:pt x="194" y="240"/>
                </a:lnTo>
                <a:lnTo>
                  <a:pt x="190" y="242"/>
                </a:lnTo>
                <a:lnTo>
                  <a:pt x="188" y="262"/>
                </a:lnTo>
                <a:lnTo>
                  <a:pt x="191" y="267"/>
                </a:lnTo>
                <a:lnTo>
                  <a:pt x="245" y="280"/>
                </a:lnTo>
                <a:lnTo>
                  <a:pt x="259" y="269"/>
                </a:lnTo>
                <a:lnTo>
                  <a:pt x="275" y="280"/>
                </a:lnTo>
                <a:lnTo>
                  <a:pt x="281" y="306"/>
                </a:lnTo>
                <a:lnTo>
                  <a:pt x="295" y="321"/>
                </a:lnTo>
                <a:lnTo>
                  <a:pt x="298" y="342"/>
                </a:lnTo>
                <a:lnTo>
                  <a:pt x="308" y="361"/>
                </a:lnTo>
                <a:lnTo>
                  <a:pt x="349" y="384"/>
                </a:lnTo>
                <a:lnTo>
                  <a:pt x="372" y="407"/>
                </a:lnTo>
                <a:lnTo>
                  <a:pt x="400" y="416"/>
                </a:lnTo>
                <a:lnTo>
                  <a:pt x="439" y="453"/>
                </a:lnTo>
                <a:lnTo>
                  <a:pt x="459" y="450"/>
                </a:lnTo>
                <a:lnTo>
                  <a:pt x="488" y="465"/>
                </a:lnTo>
                <a:lnTo>
                  <a:pt x="493" y="470"/>
                </a:lnTo>
                <a:lnTo>
                  <a:pt x="486" y="482"/>
                </a:lnTo>
                <a:lnTo>
                  <a:pt x="486" y="508"/>
                </a:lnTo>
                <a:lnTo>
                  <a:pt x="544" y="514"/>
                </a:lnTo>
                <a:lnTo>
                  <a:pt x="545" y="509"/>
                </a:lnTo>
                <a:lnTo>
                  <a:pt x="544" y="499"/>
                </a:lnTo>
                <a:lnTo>
                  <a:pt x="549" y="487"/>
                </a:lnTo>
                <a:lnTo>
                  <a:pt x="570" y="458"/>
                </a:lnTo>
                <a:lnTo>
                  <a:pt x="558" y="429"/>
                </a:lnTo>
                <a:lnTo>
                  <a:pt x="559" y="409"/>
                </a:lnTo>
                <a:lnTo>
                  <a:pt x="541" y="406"/>
                </a:lnTo>
                <a:lnTo>
                  <a:pt x="525" y="390"/>
                </a:lnTo>
                <a:lnTo>
                  <a:pt x="532" y="387"/>
                </a:lnTo>
                <a:lnTo>
                  <a:pt x="533" y="373"/>
                </a:lnTo>
                <a:lnTo>
                  <a:pt x="579" y="373"/>
                </a:lnTo>
                <a:lnTo>
                  <a:pt x="589" y="348"/>
                </a:lnTo>
                <a:lnTo>
                  <a:pt x="613" y="338"/>
                </a:lnTo>
                <a:lnTo>
                  <a:pt x="612" y="319"/>
                </a:lnTo>
                <a:lnTo>
                  <a:pt x="618" y="308"/>
                </a:lnTo>
                <a:lnTo>
                  <a:pt x="637" y="310"/>
                </a:lnTo>
                <a:lnTo>
                  <a:pt x="669" y="285"/>
                </a:lnTo>
                <a:lnTo>
                  <a:pt x="674" y="285"/>
                </a:lnTo>
                <a:lnTo>
                  <a:pt x="681" y="305"/>
                </a:lnTo>
                <a:lnTo>
                  <a:pt x="667" y="318"/>
                </a:lnTo>
                <a:lnTo>
                  <a:pt x="671" y="331"/>
                </a:lnTo>
                <a:lnTo>
                  <a:pt x="674" y="336"/>
                </a:lnTo>
                <a:lnTo>
                  <a:pt x="691" y="333"/>
                </a:lnTo>
                <a:lnTo>
                  <a:pt x="733" y="335"/>
                </a:lnTo>
                <a:lnTo>
                  <a:pt x="747" y="321"/>
                </a:lnTo>
                <a:lnTo>
                  <a:pt x="765" y="318"/>
                </a:lnTo>
                <a:lnTo>
                  <a:pt x="791" y="299"/>
                </a:lnTo>
                <a:lnTo>
                  <a:pt x="748" y="285"/>
                </a:lnTo>
                <a:lnTo>
                  <a:pt x="731" y="274"/>
                </a:lnTo>
                <a:lnTo>
                  <a:pt x="731" y="267"/>
                </a:lnTo>
                <a:lnTo>
                  <a:pt x="722" y="259"/>
                </a:lnTo>
                <a:lnTo>
                  <a:pt x="709" y="280"/>
                </a:lnTo>
                <a:lnTo>
                  <a:pt x="684" y="274"/>
                </a:lnTo>
                <a:lnTo>
                  <a:pt x="677" y="262"/>
                </a:lnTo>
                <a:lnTo>
                  <a:pt x="658" y="259"/>
                </a:lnTo>
                <a:lnTo>
                  <a:pt x="658" y="252"/>
                </a:lnTo>
                <a:lnTo>
                  <a:pt x="703" y="218"/>
                </a:lnTo>
                <a:lnTo>
                  <a:pt x="701" y="211"/>
                </a:lnTo>
                <a:lnTo>
                  <a:pt x="688" y="206"/>
                </a:lnTo>
                <a:lnTo>
                  <a:pt x="675" y="223"/>
                </a:lnTo>
                <a:lnTo>
                  <a:pt x="664" y="223"/>
                </a:lnTo>
                <a:lnTo>
                  <a:pt x="652" y="240"/>
                </a:lnTo>
                <a:lnTo>
                  <a:pt x="621" y="255"/>
                </a:lnTo>
                <a:lnTo>
                  <a:pt x="589" y="288"/>
                </a:lnTo>
                <a:lnTo>
                  <a:pt x="550" y="272"/>
                </a:lnTo>
                <a:lnTo>
                  <a:pt x="503" y="277"/>
                </a:lnTo>
                <a:lnTo>
                  <a:pt x="494" y="238"/>
                </a:lnTo>
                <a:lnTo>
                  <a:pt x="468" y="234"/>
                </a:lnTo>
                <a:lnTo>
                  <a:pt x="466" y="208"/>
                </a:lnTo>
                <a:lnTo>
                  <a:pt x="473" y="206"/>
                </a:lnTo>
                <a:lnTo>
                  <a:pt x="473" y="170"/>
                </a:lnTo>
                <a:lnTo>
                  <a:pt x="460" y="172"/>
                </a:lnTo>
                <a:lnTo>
                  <a:pt x="445" y="144"/>
                </a:lnTo>
                <a:lnTo>
                  <a:pt x="415" y="12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50" name="Freeform 107"/>
          <p:cNvSpPr>
            <a:spLocks noChangeAspect="1"/>
          </p:cNvSpPr>
          <p:nvPr/>
        </p:nvSpPr>
        <p:spPr bwMode="gray">
          <a:xfrm>
            <a:off x="6387380" y="3977660"/>
            <a:ext cx="53314" cy="87313"/>
          </a:xfrm>
          <a:custGeom>
            <a:avLst/>
            <a:gdLst>
              <a:gd name="T0" fmla="*/ 17 w 100"/>
              <a:gd name="T1" fmla="*/ 0 h 180"/>
              <a:gd name="T2" fmla="*/ 12 w 100"/>
              <a:gd name="T3" fmla="*/ 4 h 180"/>
              <a:gd name="T4" fmla="*/ 28 w 100"/>
              <a:gd name="T5" fmla="*/ 17 h 180"/>
              <a:gd name="T6" fmla="*/ 19 w 100"/>
              <a:gd name="T7" fmla="*/ 23 h 180"/>
              <a:gd name="T8" fmla="*/ 7 w 100"/>
              <a:gd name="T9" fmla="*/ 80 h 180"/>
              <a:gd name="T10" fmla="*/ 0 w 100"/>
              <a:gd name="T11" fmla="*/ 80 h 180"/>
              <a:gd name="T12" fmla="*/ 7 w 100"/>
              <a:gd name="T13" fmla="*/ 141 h 180"/>
              <a:gd name="T14" fmla="*/ 25 w 100"/>
              <a:gd name="T15" fmla="*/ 177 h 180"/>
              <a:gd name="T16" fmla="*/ 50 w 100"/>
              <a:gd name="T17" fmla="*/ 180 h 180"/>
              <a:gd name="T18" fmla="*/ 87 w 100"/>
              <a:gd name="T19" fmla="*/ 158 h 180"/>
              <a:gd name="T20" fmla="*/ 96 w 100"/>
              <a:gd name="T21" fmla="*/ 144 h 180"/>
              <a:gd name="T22" fmla="*/ 100 w 100"/>
              <a:gd name="T23" fmla="*/ 107 h 180"/>
              <a:gd name="T24" fmla="*/ 79 w 100"/>
              <a:gd name="T25" fmla="*/ 65 h 180"/>
              <a:gd name="T26" fmla="*/ 56 w 100"/>
              <a:gd name="T27" fmla="*/ 29 h 180"/>
              <a:gd name="T28" fmla="*/ 30 w 100"/>
              <a:gd name="T29" fmla="*/ 4 h 180"/>
              <a:gd name="T30" fmla="*/ 17 w 100"/>
              <a:gd name="T31" fmla="*/ 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180"/>
              <a:gd name="T50" fmla="*/ 100 w 100"/>
              <a:gd name="T51" fmla="*/ 180 h 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180">
                <a:moveTo>
                  <a:pt x="17" y="0"/>
                </a:moveTo>
                <a:lnTo>
                  <a:pt x="12" y="4"/>
                </a:lnTo>
                <a:lnTo>
                  <a:pt x="28" y="17"/>
                </a:lnTo>
                <a:lnTo>
                  <a:pt x="19" y="23"/>
                </a:lnTo>
                <a:lnTo>
                  <a:pt x="7" y="80"/>
                </a:lnTo>
                <a:lnTo>
                  <a:pt x="0" y="80"/>
                </a:lnTo>
                <a:lnTo>
                  <a:pt x="7" y="141"/>
                </a:lnTo>
                <a:lnTo>
                  <a:pt x="25" y="177"/>
                </a:lnTo>
                <a:lnTo>
                  <a:pt x="50" y="180"/>
                </a:lnTo>
                <a:lnTo>
                  <a:pt x="87" y="158"/>
                </a:lnTo>
                <a:lnTo>
                  <a:pt x="96" y="144"/>
                </a:lnTo>
                <a:lnTo>
                  <a:pt x="100" y="107"/>
                </a:lnTo>
                <a:lnTo>
                  <a:pt x="79" y="65"/>
                </a:lnTo>
                <a:lnTo>
                  <a:pt x="56" y="29"/>
                </a:lnTo>
                <a:lnTo>
                  <a:pt x="30" y="4"/>
                </a:lnTo>
                <a:lnTo>
                  <a:pt x="17"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51" name="Freeform 108"/>
          <p:cNvSpPr>
            <a:spLocks noChangeAspect="1"/>
          </p:cNvSpPr>
          <p:nvPr/>
        </p:nvSpPr>
        <p:spPr bwMode="gray">
          <a:xfrm>
            <a:off x="7476011" y="3133108"/>
            <a:ext cx="153062" cy="153988"/>
          </a:xfrm>
          <a:custGeom>
            <a:avLst/>
            <a:gdLst>
              <a:gd name="T0" fmla="*/ 0 w 292"/>
              <a:gd name="T1" fmla="*/ 187 h 317"/>
              <a:gd name="T2" fmla="*/ 13 w 292"/>
              <a:gd name="T3" fmla="*/ 207 h 317"/>
              <a:gd name="T4" fmla="*/ 23 w 292"/>
              <a:gd name="T5" fmla="*/ 203 h 317"/>
              <a:gd name="T6" fmla="*/ 52 w 292"/>
              <a:gd name="T7" fmla="*/ 211 h 317"/>
              <a:gd name="T8" fmla="*/ 40 w 292"/>
              <a:gd name="T9" fmla="*/ 253 h 317"/>
              <a:gd name="T10" fmla="*/ 42 w 292"/>
              <a:gd name="T11" fmla="*/ 260 h 317"/>
              <a:gd name="T12" fmla="*/ 49 w 292"/>
              <a:gd name="T13" fmla="*/ 260 h 317"/>
              <a:gd name="T14" fmla="*/ 30 w 292"/>
              <a:gd name="T15" fmla="*/ 271 h 317"/>
              <a:gd name="T16" fmla="*/ 18 w 292"/>
              <a:gd name="T17" fmla="*/ 297 h 317"/>
              <a:gd name="T18" fmla="*/ 40 w 292"/>
              <a:gd name="T19" fmla="*/ 295 h 317"/>
              <a:gd name="T20" fmla="*/ 32 w 292"/>
              <a:gd name="T21" fmla="*/ 303 h 317"/>
              <a:gd name="T22" fmla="*/ 43 w 292"/>
              <a:gd name="T23" fmla="*/ 317 h 317"/>
              <a:gd name="T24" fmla="*/ 59 w 292"/>
              <a:gd name="T25" fmla="*/ 312 h 317"/>
              <a:gd name="T26" fmla="*/ 59 w 292"/>
              <a:gd name="T27" fmla="*/ 300 h 317"/>
              <a:gd name="T28" fmla="*/ 81 w 292"/>
              <a:gd name="T29" fmla="*/ 314 h 317"/>
              <a:gd name="T30" fmla="*/ 94 w 292"/>
              <a:gd name="T31" fmla="*/ 307 h 317"/>
              <a:gd name="T32" fmla="*/ 102 w 292"/>
              <a:gd name="T33" fmla="*/ 314 h 317"/>
              <a:gd name="T34" fmla="*/ 130 w 292"/>
              <a:gd name="T35" fmla="*/ 286 h 317"/>
              <a:gd name="T36" fmla="*/ 159 w 292"/>
              <a:gd name="T37" fmla="*/ 286 h 317"/>
              <a:gd name="T38" fmla="*/ 185 w 292"/>
              <a:gd name="T39" fmla="*/ 268 h 317"/>
              <a:gd name="T40" fmla="*/ 154 w 292"/>
              <a:gd name="T41" fmla="*/ 234 h 317"/>
              <a:gd name="T42" fmla="*/ 143 w 292"/>
              <a:gd name="T43" fmla="*/ 229 h 317"/>
              <a:gd name="T44" fmla="*/ 145 w 292"/>
              <a:gd name="T45" fmla="*/ 194 h 317"/>
              <a:gd name="T46" fmla="*/ 167 w 292"/>
              <a:gd name="T47" fmla="*/ 178 h 317"/>
              <a:gd name="T48" fmla="*/ 185 w 292"/>
              <a:gd name="T49" fmla="*/ 177 h 317"/>
              <a:gd name="T50" fmla="*/ 216 w 292"/>
              <a:gd name="T51" fmla="*/ 153 h 317"/>
              <a:gd name="T52" fmla="*/ 247 w 292"/>
              <a:gd name="T53" fmla="*/ 126 h 317"/>
              <a:gd name="T54" fmla="*/ 247 w 292"/>
              <a:gd name="T55" fmla="*/ 85 h 317"/>
              <a:gd name="T56" fmla="*/ 264 w 292"/>
              <a:gd name="T57" fmla="*/ 63 h 317"/>
              <a:gd name="T58" fmla="*/ 281 w 292"/>
              <a:gd name="T59" fmla="*/ 42 h 317"/>
              <a:gd name="T60" fmla="*/ 292 w 292"/>
              <a:gd name="T61" fmla="*/ 42 h 317"/>
              <a:gd name="T62" fmla="*/ 291 w 292"/>
              <a:gd name="T63" fmla="*/ 34 h 317"/>
              <a:gd name="T64" fmla="*/ 287 w 292"/>
              <a:gd name="T65" fmla="*/ 25 h 317"/>
              <a:gd name="T66" fmla="*/ 281 w 292"/>
              <a:gd name="T67" fmla="*/ 23 h 317"/>
              <a:gd name="T68" fmla="*/ 264 w 292"/>
              <a:gd name="T69" fmla="*/ 0 h 317"/>
              <a:gd name="T70" fmla="*/ 255 w 292"/>
              <a:gd name="T71" fmla="*/ 8 h 317"/>
              <a:gd name="T72" fmla="*/ 242 w 292"/>
              <a:gd name="T73" fmla="*/ 40 h 317"/>
              <a:gd name="T74" fmla="*/ 215 w 292"/>
              <a:gd name="T75" fmla="*/ 59 h 317"/>
              <a:gd name="T76" fmla="*/ 177 w 292"/>
              <a:gd name="T77" fmla="*/ 63 h 317"/>
              <a:gd name="T78" fmla="*/ 174 w 292"/>
              <a:gd name="T79" fmla="*/ 70 h 317"/>
              <a:gd name="T80" fmla="*/ 179 w 292"/>
              <a:gd name="T81" fmla="*/ 97 h 317"/>
              <a:gd name="T82" fmla="*/ 143 w 292"/>
              <a:gd name="T83" fmla="*/ 101 h 317"/>
              <a:gd name="T84" fmla="*/ 117 w 292"/>
              <a:gd name="T85" fmla="*/ 88 h 317"/>
              <a:gd name="T86" fmla="*/ 71 w 292"/>
              <a:gd name="T87" fmla="*/ 133 h 317"/>
              <a:gd name="T88" fmla="*/ 23 w 292"/>
              <a:gd name="T89" fmla="*/ 156 h 317"/>
              <a:gd name="T90" fmla="*/ 0 w 292"/>
              <a:gd name="T91" fmla="*/ 187 h 3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2"/>
              <a:gd name="T139" fmla="*/ 0 h 317"/>
              <a:gd name="T140" fmla="*/ 292 w 292"/>
              <a:gd name="T141" fmla="*/ 317 h 3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2" h="317">
                <a:moveTo>
                  <a:pt x="0" y="187"/>
                </a:moveTo>
                <a:lnTo>
                  <a:pt x="13" y="207"/>
                </a:lnTo>
                <a:lnTo>
                  <a:pt x="23" y="203"/>
                </a:lnTo>
                <a:lnTo>
                  <a:pt x="52" y="211"/>
                </a:lnTo>
                <a:lnTo>
                  <a:pt x="40" y="253"/>
                </a:lnTo>
                <a:lnTo>
                  <a:pt x="42" y="260"/>
                </a:lnTo>
                <a:lnTo>
                  <a:pt x="49" y="260"/>
                </a:lnTo>
                <a:lnTo>
                  <a:pt x="30" y="271"/>
                </a:lnTo>
                <a:lnTo>
                  <a:pt x="18" y="297"/>
                </a:lnTo>
                <a:lnTo>
                  <a:pt x="40" y="295"/>
                </a:lnTo>
                <a:lnTo>
                  <a:pt x="32" y="303"/>
                </a:lnTo>
                <a:lnTo>
                  <a:pt x="43" y="317"/>
                </a:lnTo>
                <a:lnTo>
                  <a:pt x="59" y="312"/>
                </a:lnTo>
                <a:lnTo>
                  <a:pt x="59" y="300"/>
                </a:lnTo>
                <a:lnTo>
                  <a:pt x="81" y="314"/>
                </a:lnTo>
                <a:lnTo>
                  <a:pt x="94" y="307"/>
                </a:lnTo>
                <a:lnTo>
                  <a:pt x="102" y="314"/>
                </a:lnTo>
                <a:lnTo>
                  <a:pt x="130" y="286"/>
                </a:lnTo>
                <a:lnTo>
                  <a:pt x="159" y="286"/>
                </a:lnTo>
                <a:lnTo>
                  <a:pt x="185" y="268"/>
                </a:lnTo>
                <a:lnTo>
                  <a:pt x="154" y="234"/>
                </a:lnTo>
                <a:lnTo>
                  <a:pt x="143" y="229"/>
                </a:lnTo>
                <a:lnTo>
                  <a:pt x="145" y="194"/>
                </a:lnTo>
                <a:lnTo>
                  <a:pt x="167" y="178"/>
                </a:lnTo>
                <a:lnTo>
                  <a:pt x="185" y="177"/>
                </a:lnTo>
                <a:lnTo>
                  <a:pt x="216" y="153"/>
                </a:lnTo>
                <a:lnTo>
                  <a:pt x="247" y="126"/>
                </a:lnTo>
                <a:lnTo>
                  <a:pt x="247" y="85"/>
                </a:lnTo>
                <a:lnTo>
                  <a:pt x="264" y="63"/>
                </a:lnTo>
                <a:lnTo>
                  <a:pt x="281" y="42"/>
                </a:lnTo>
                <a:lnTo>
                  <a:pt x="292" y="42"/>
                </a:lnTo>
                <a:lnTo>
                  <a:pt x="291" y="34"/>
                </a:lnTo>
                <a:lnTo>
                  <a:pt x="287" y="25"/>
                </a:lnTo>
                <a:lnTo>
                  <a:pt x="281" y="23"/>
                </a:lnTo>
                <a:lnTo>
                  <a:pt x="264" y="0"/>
                </a:lnTo>
                <a:lnTo>
                  <a:pt x="255" y="8"/>
                </a:lnTo>
                <a:lnTo>
                  <a:pt x="242" y="40"/>
                </a:lnTo>
                <a:lnTo>
                  <a:pt x="215" y="59"/>
                </a:lnTo>
                <a:lnTo>
                  <a:pt x="177" y="63"/>
                </a:lnTo>
                <a:lnTo>
                  <a:pt x="174" y="70"/>
                </a:lnTo>
                <a:lnTo>
                  <a:pt x="179" y="97"/>
                </a:lnTo>
                <a:lnTo>
                  <a:pt x="143" y="101"/>
                </a:lnTo>
                <a:lnTo>
                  <a:pt x="117" y="88"/>
                </a:lnTo>
                <a:lnTo>
                  <a:pt x="71" y="133"/>
                </a:lnTo>
                <a:lnTo>
                  <a:pt x="23" y="156"/>
                </a:lnTo>
                <a:lnTo>
                  <a:pt x="0" y="187"/>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52" name="Freeform 109"/>
          <p:cNvSpPr>
            <a:spLocks noChangeAspect="1" noEditPoints="1"/>
          </p:cNvSpPr>
          <p:nvPr/>
        </p:nvSpPr>
        <p:spPr bwMode="gray">
          <a:xfrm>
            <a:off x="6937715" y="3666508"/>
            <a:ext cx="173700" cy="338138"/>
          </a:xfrm>
          <a:custGeom>
            <a:avLst/>
            <a:gdLst>
              <a:gd name="T0" fmla="*/ 236 w 328"/>
              <a:gd name="T1" fmla="*/ 94 h 698"/>
              <a:gd name="T2" fmla="*/ 201 w 328"/>
              <a:gd name="T3" fmla="*/ 127 h 698"/>
              <a:gd name="T4" fmla="*/ 173 w 328"/>
              <a:gd name="T5" fmla="*/ 162 h 698"/>
              <a:gd name="T6" fmla="*/ 160 w 328"/>
              <a:gd name="T7" fmla="*/ 226 h 698"/>
              <a:gd name="T8" fmla="*/ 193 w 328"/>
              <a:gd name="T9" fmla="*/ 271 h 698"/>
              <a:gd name="T10" fmla="*/ 252 w 328"/>
              <a:gd name="T11" fmla="*/ 333 h 698"/>
              <a:gd name="T12" fmla="*/ 272 w 328"/>
              <a:gd name="T13" fmla="*/ 347 h 698"/>
              <a:gd name="T14" fmla="*/ 284 w 328"/>
              <a:gd name="T15" fmla="*/ 362 h 698"/>
              <a:gd name="T16" fmla="*/ 317 w 328"/>
              <a:gd name="T17" fmla="*/ 424 h 698"/>
              <a:gd name="T18" fmla="*/ 328 w 328"/>
              <a:gd name="T19" fmla="*/ 508 h 698"/>
              <a:gd name="T20" fmla="*/ 318 w 328"/>
              <a:gd name="T21" fmla="*/ 520 h 698"/>
              <a:gd name="T22" fmla="*/ 311 w 328"/>
              <a:gd name="T23" fmla="*/ 571 h 698"/>
              <a:gd name="T24" fmla="*/ 266 w 328"/>
              <a:gd name="T25" fmla="*/ 597 h 698"/>
              <a:gd name="T26" fmla="*/ 210 w 328"/>
              <a:gd name="T27" fmla="*/ 613 h 698"/>
              <a:gd name="T28" fmla="*/ 193 w 328"/>
              <a:gd name="T29" fmla="*/ 636 h 698"/>
              <a:gd name="T30" fmla="*/ 194 w 328"/>
              <a:gd name="T31" fmla="*/ 651 h 698"/>
              <a:gd name="T32" fmla="*/ 179 w 328"/>
              <a:gd name="T33" fmla="*/ 653 h 698"/>
              <a:gd name="T34" fmla="*/ 159 w 328"/>
              <a:gd name="T35" fmla="*/ 668 h 698"/>
              <a:gd name="T36" fmla="*/ 123 w 328"/>
              <a:gd name="T37" fmla="*/ 698 h 698"/>
              <a:gd name="T38" fmla="*/ 125 w 328"/>
              <a:gd name="T39" fmla="*/ 689 h 698"/>
              <a:gd name="T40" fmla="*/ 120 w 328"/>
              <a:gd name="T41" fmla="*/ 647 h 698"/>
              <a:gd name="T42" fmla="*/ 109 w 328"/>
              <a:gd name="T43" fmla="*/ 619 h 698"/>
              <a:gd name="T44" fmla="*/ 123 w 328"/>
              <a:gd name="T45" fmla="*/ 604 h 698"/>
              <a:gd name="T46" fmla="*/ 140 w 328"/>
              <a:gd name="T47" fmla="*/ 594 h 698"/>
              <a:gd name="T48" fmla="*/ 170 w 328"/>
              <a:gd name="T49" fmla="*/ 554 h 698"/>
              <a:gd name="T50" fmla="*/ 194 w 328"/>
              <a:gd name="T51" fmla="*/ 542 h 698"/>
              <a:gd name="T52" fmla="*/ 232 w 328"/>
              <a:gd name="T53" fmla="*/ 525 h 698"/>
              <a:gd name="T54" fmla="*/ 244 w 328"/>
              <a:gd name="T55" fmla="*/ 520 h 698"/>
              <a:gd name="T56" fmla="*/ 238 w 328"/>
              <a:gd name="T57" fmla="*/ 441 h 698"/>
              <a:gd name="T58" fmla="*/ 240 w 328"/>
              <a:gd name="T59" fmla="*/ 382 h 698"/>
              <a:gd name="T60" fmla="*/ 207 w 328"/>
              <a:gd name="T61" fmla="*/ 323 h 698"/>
              <a:gd name="T62" fmla="*/ 194 w 328"/>
              <a:gd name="T63" fmla="*/ 311 h 698"/>
              <a:gd name="T64" fmla="*/ 168 w 328"/>
              <a:gd name="T65" fmla="*/ 276 h 698"/>
              <a:gd name="T66" fmla="*/ 130 w 328"/>
              <a:gd name="T67" fmla="*/ 223 h 698"/>
              <a:gd name="T68" fmla="*/ 84 w 328"/>
              <a:gd name="T69" fmla="*/ 172 h 698"/>
              <a:gd name="T70" fmla="*/ 116 w 328"/>
              <a:gd name="T71" fmla="*/ 161 h 698"/>
              <a:gd name="T72" fmla="*/ 97 w 328"/>
              <a:gd name="T73" fmla="*/ 122 h 698"/>
              <a:gd name="T74" fmla="*/ 43 w 328"/>
              <a:gd name="T75" fmla="*/ 113 h 698"/>
              <a:gd name="T76" fmla="*/ 32 w 328"/>
              <a:gd name="T77" fmla="*/ 82 h 698"/>
              <a:gd name="T78" fmla="*/ 0 w 328"/>
              <a:gd name="T79" fmla="*/ 39 h 698"/>
              <a:gd name="T80" fmla="*/ 37 w 328"/>
              <a:gd name="T81" fmla="*/ 34 h 698"/>
              <a:gd name="T82" fmla="*/ 59 w 328"/>
              <a:gd name="T83" fmla="*/ 28 h 698"/>
              <a:gd name="T84" fmla="*/ 74 w 328"/>
              <a:gd name="T85" fmla="*/ 31 h 698"/>
              <a:gd name="T86" fmla="*/ 101 w 328"/>
              <a:gd name="T87" fmla="*/ 22 h 698"/>
              <a:gd name="T88" fmla="*/ 173 w 328"/>
              <a:gd name="T89" fmla="*/ 17 h 698"/>
              <a:gd name="T90" fmla="*/ 202 w 328"/>
              <a:gd name="T91" fmla="*/ 28 h 698"/>
              <a:gd name="T92" fmla="*/ 210 w 328"/>
              <a:gd name="T93" fmla="*/ 64 h 698"/>
              <a:gd name="T94" fmla="*/ 262 w 328"/>
              <a:gd name="T95" fmla="*/ 85 h 698"/>
              <a:gd name="T96" fmla="*/ 84 w 328"/>
              <a:gd name="T97" fmla="*/ 626 h 698"/>
              <a:gd name="T98" fmla="*/ 77 w 328"/>
              <a:gd name="T99" fmla="*/ 616 h 6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8"/>
              <a:gd name="T151" fmla="*/ 0 h 698"/>
              <a:gd name="T152" fmla="*/ 328 w 328"/>
              <a:gd name="T153" fmla="*/ 698 h 6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8" h="698">
                <a:moveTo>
                  <a:pt x="262" y="85"/>
                </a:moveTo>
                <a:lnTo>
                  <a:pt x="236" y="94"/>
                </a:lnTo>
                <a:lnTo>
                  <a:pt x="235" y="103"/>
                </a:lnTo>
                <a:lnTo>
                  <a:pt x="201" y="127"/>
                </a:lnTo>
                <a:lnTo>
                  <a:pt x="199" y="139"/>
                </a:lnTo>
                <a:lnTo>
                  <a:pt x="173" y="162"/>
                </a:lnTo>
                <a:lnTo>
                  <a:pt x="157" y="204"/>
                </a:lnTo>
                <a:lnTo>
                  <a:pt x="160" y="226"/>
                </a:lnTo>
                <a:lnTo>
                  <a:pt x="187" y="249"/>
                </a:lnTo>
                <a:lnTo>
                  <a:pt x="193" y="271"/>
                </a:lnTo>
                <a:lnTo>
                  <a:pt x="221" y="302"/>
                </a:lnTo>
                <a:lnTo>
                  <a:pt x="252" y="333"/>
                </a:lnTo>
                <a:lnTo>
                  <a:pt x="266" y="334"/>
                </a:lnTo>
                <a:lnTo>
                  <a:pt x="272" y="347"/>
                </a:lnTo>
                <a:lnTo>
                  <a:pt x="277" y="343"/>
                </a:lnTo>
                <a:lnTo>
                  <a:pt x="284" y="362"/>
                </a:lnTo>
                <a:lnTo>
                  <a:pt x="303" y="382"/>
                </a:lnTo>
                <a:lnTo>
                  <a:pt x="317" y="424"/>
                </a:lnTo>
                <a:lnTo>
                  <a:pt x="326" y="500"/>
                </a:lnTo>
                <a:lnTo>
                  <a:pt x="328" y="508"/>
                </a:lnTo>
                <a:lnTo>
                  <a:pt x="321" y="518"/>
                </a:lnTo>
                <a:lnTo>
                  <a:pt x="318" y="520"/>
                </a:lnTo>
                <a:lnTo>
                  <a:pt x="320" y="554"/>
                </a:lnTo>
                <a:lnTo>
                  <a:pt x="311" y="571"/>
                </a:lnTo>
                <a:lnTo>
                  <a:pt x="272" y="588"/>
                </a:lnTo>
                <a:lnTo>
                  <a:pt x="266" y="597"/>
                </a:lnTo>
                <a:lnTo>
                  <a:pt x="233" y="613"/>
                </a:lnTo>
                <a:lnTo>
                  <a:pt x="210" y="613"/>
                </a:lnTo>
                <a:lnTo>
                  <a:pt x="204" y="628"/>
                </a:lnTo>
                <a:lnTo>
                  <a:pt x="193" y="636"/>
                </a:lnTo>
                <a:lnTo>
                  <a:pt x="198" y="645"/>
                </a:lnTo>
                <a:lnTo>
                  <a:pt x="194" y="651"/>
                </a:lnTo>
                <a:lnTo>
                  <a:pt x="174" y="634"/>
                </a:lnTo>
                <a:lnTo>
                  <a:pt x="179" y="653"/>
                </a:lnTo>
                <a:lnTo>
                  <a:pt x="179" y="658"/>
                </a:lnTo>
                <a:lnTo>
                  <a:pt x="159" y="668"/>
                </a:lnTo>
                <a:lnTo>
                  <a:pt x="130" y="698"/>
                </a:lnTo>
                <a:lnTo>
                  <a:pt x="123" y="698"/>
                </a:lnTo>
                <a:lnTo>
                  <a:pt x="122" y="692"/>
                </a:lnTo>
                <a:lnTo>
                  <a:pt x="125" y="689"/>
                </a:lnTo>
                <a:lnTo>
                  <a:pt x="120" y="660"/>
                </a:lnTo>
                <a:lnTo>
                  <a:pt x="120" y="647"/>
                </a:lnTo>
                <a:lnTo>
                  <a:pt x="130" y="630"/>
                </a:lnTo>
                <a:lnTo>
                  <a:pt x="109" y="619"/>
                </a:lnTo>
                <a:lnTo>
                  <a:pt x="103" y="609"/>
                </a:lnTo>
                <a:lnTo>
                  <a:pt x="123" y="604"/>
                </a:lnTo>
                <a:lnTo>
                  <a:pt x="128" y="593"/>
                </a:lnTo>
                <a:lnTo>
                  <a:pt x="140" y="594"/>
                </a:lnTo>
                <a:lnTo>
                  <a:pt x="168" y="580"/>
                </a:lnTo>
                <a:lnTo>
                  <a:pt x="170" y="554"/>
                </a:lnTo>
                <a:lnTo>
                  <a:pt x="193" y="550"/>
                </a:lnTo>
                <a:lnTo>
                  <a:pt x="194" y="542"/>
                </a:lnTo>
                <a:lnTo>
                  <a:pt x="216" y="535"/>
                </a:lnTo>
                <a:lnTo>
                  <a:pt x="232" y="525"/>
                </a:lnTo>
                <a:lnTo>
                  <a:pt x="238" y="526"/>
                </a:lnTo>
                <a:lnTo>
                  <a:pt x="244" y="520"/>
                </a:lnTo>
                <a:lnTo>
                  <a:pt x="247" y="467"/>
                </a:lnTo>
                <a:lnTo>
                  <a:pt x="238" y="441"/>
                </a:lnTo>
                <a:lnTo>
                  <a:pt x="240" y="411"/>
                </a:lnTo>
                <a:lnTo>
                  <a:pt x="240" y="382"/>
                </a:lnTo>
                <a:lnTo>
                  <a:pt x="225" y="339"/>
                </a:lnTo>
                <a:lnTo>
                  <a:pt x="207" y="323"/>
                </a:lnTo>
                <a:lnTo>
                  <a:pt x="199" y="323"/>
                </a:lnTo>
                <a:lnTo>
                  <a:pt x="194" y="311"/>
                </a:lnTo>
                <a:lnTo>
                  <a:pt x="187" y="288"/>
                </a:lnTo>
                <a:lnTo>
                  <a:pt x="168" y="276"/>
                </a:lnTo>
                <a:lnTo>
                  <a:pt x="133" y="235"/>
                </a:lnTo>
                <a:lnTo>
                  <a:pt x="130" y="223"/>
                </a:lnTo>
                <a:lnTo>
                  <a:pt x="79" y="192"/>
                </a:lnTo>
                <a:lnTo>
                  <a:pt x="84" y="172"/>
                </a:lnTo>
                <a:lnTo>
                  <a:pt x="105" y="172"/>
                </a:lnTo>
                <a:lnTo>
                  <a:pt x="116" y="161"/>
                </a:lnTo>
                <a:lnTo>
                  <a:pt x="118" y="152"/>
                </a:lnTo>
                <a:lnTo>
                  <a:pt x="97" y="122"/>
                </a:lnTo>
                <a:lnTo>
                  <a:pt x="89" y="111"/>
                </a:lnTo>
                <a:lnTo>
                  <a:pt x="43" y="113"/>
                </a:lnTo>
                <a:lnTo>
                  <a:pt x="30" y="99"/>
                </a:lnTo>
                <a:lnTo>
                  <a:pt x="32" y="82"/>
                </a:lnTo>
                <a:lnTo>
                  <a:pt x="26" y="74"/>
                </a:lnTo>
                <a:lnTo>
                  <a:pt x="0" y="39"/>
                </a:lnTo>
                <a:lnTo>
                  <a:pt x="12" y="23"/>
                </a:lnTo>
                <a:lnTo>
                  <a:pt x="37" y="34"/>
                </a:lnTo>
                <a:lnTo>
                  <a:pt x="54" y="25"/>
                </a:lnTo>
                <a:lnTo>
                  <a:pt x="59" y="28"/>
                </a:lnTo>
                <a:lnTo>
                  <a:pt x="71" y="25"/>
                </a:lnTo>
                <a:lnTo>
                  <a:pt x="74" y="31"/>
                </a:lnTo>
                <a:lnTo>
                  <a:pt x="89" y="20"/>
                </a:lnTo>
                <a:lnTo>
                  <a:pt x="101" y="22"/>
                </a:lnTo>
                <a:lnTo>
                  <a:pt x="137" y="0"/>
                </a:lnTo>
                <a:lnTo>
                  <a:pt x="173" y="17"/>
                </a:lnTo>
                <a:lnTo>
                  <a:pt x="199" y="20"/>
                </a:lnTo>
                <a:lnTo>
                  <a:pt x="202" y="28"/>
                </a:lnTo>
                <a:lnTo>
                  <a:pt x="199" y="40"/>
                </a:lnTo>
                <a:lnTo>
                  <a:pt x="210" y="64"/>
                </a:lnTo>
                <a:lnTo>
                  <a:pt x="233" y="79"/>
                </a:lnTo>
                <a:lnTo>
                  <a:pt x="262" y="85"/>
                </a:lnTo>
                <a:close/>
                <a:moveTo>
                  <a:pt x="77" y="616"/>
                </a:moveTo>
                <a:lnTo>
                  <a:pt x="84" y="626"/>
                </a:lnTo>
                <a:lnTo>
                  <a:pt x="80" y="611"/>
                </a:lnTo>
                <a:lnTo>
                  <a:pt x="77" y="61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53" name="Freeform 110"/>
          <p:cNvSpPr>
            <a:spLocks noChangeAspect="1" noEditPoints="1"/>
          </p:cNvSpPr>
          <p:nvPr/>
        </p:nvSpPr>
        <p:spPr bwMode="gray">
          <a:xfrm>
            <a:off x="6825929" y="3725247"/>
            <a:ext cx="190897" cy="346075"/>
          </a:xfrm>
          <a:custGeom>
            <a:avLst/>
            <a:gdLst>
              <a:gd name="T0" fmla="*/ 232 w 362"/>
              <a:gd name="T1" fmla="*/ 413 h 709"/>
              <a:gd name="T2" fmla="*/ 196 w 362"/>
              <a:gd name="T3" fmla="*/ 386 h 709"/>
              <a:gd name="T4" fmla="*/ 151 w 362"/>
              <a:gd name="T5" fmla="*/ 347 h 709"/>
              <a:gd name="T6" fmla="*/ 108 w 362"/>
              <a:gd name="T7" fmla="*/ 348 h 709"/>
              <a:gd name="T8" fmla="*/ 106 w 362"/>
              <a:gd name="T9" fmla="*/ 409 h 709"/>
              <a:gd name="T10" fmla="*/ 86 w 362"/>
              <a:gd name="T11" fmla="*/ 463 h 709"/>
              <a:gd name="T12" fmla="*/ 76 w 362"/>
              <a:gd name="T13" fmla="*/ 545 h 709"/>
              <a:gd name="T14" fmla="*/ 113 w 362"/>
              <a:gd name="T15" fmla="*/ 579 h 709"/>
              <a:gd name="T16" fmla="*/ 137 w 362"/>
              <a:gd name="T17" fmla="*/ 633 h 709"/>
              <a:gd name="T18" fmla="*/ 181 w 362"/>
              <a:gd name="T19" fmla="*/ 653 h 709"/>
              <a:gd name="T20" fmla="*/ 205 w 362"/>
              <a:gd name="T21" fmla="*/ 697 h 709"/>
              <a:gd name="T22" fmla="*/ 165 w 362"/>
              <a:gd name="T23" fmla="*/ 709 h 709"/>
              <a:gd name="T24" fmla="*/ 156 w 362"/>
              <a:gd name="T25" fmla="*/ 673 h 709"/>
              <a:gd name="T26" fmla="*/ 122 w 362"/>
              <a:gd name="T27" fmla="*/ 673 h 709"/>
              <a:gd name="T28" fmla="*/ 51 w 362"/>
              <a:gd name="T29" fmla="*/ 590 h 709"/>
              <a:gd name="T30" fmla="*/ 32 w 362"/>
              <a:gd name="T31" fmla="*/ 557 h 709"/>
              <a:gd name="T32" fmla="*/ 60 w 362"/>
              <a:gd name="T33" fmla="*/ 469 h 709"/>
              <a:gd name="T34" fmla="*/ 93 w 362"/>
              <a:gd name="T35" fmla="*/ 421 h 709"/>
              <a:gd name="T36" fmla="*/ 64 w 362"/>
              <a:gd name="T37" fmla="*/ 325 h 709"/>
              <a:gd name="T38" fmla="*/ 27 w 362"/>
              <a:gd name="T39" fmla="*/ 282 h 709"/>
              <a:gd name="T40" fmla="*/ 42 w 362"/>
              <a:gd name="T41" fmla="*/ 254 h 709"/>
              <a:gd name="T42" fmla="*/ 54 w 362"/>
              <a:gd name="T43" fmla="*/ 220 h 709"/>
              <a:gd name="T44" fmla="*/ 42 w 362"/>
              <a:gd name="T45" fmla="*/ 211 h 709"/>
              <a:gd name="T46" fmla="*/ 15 w 362"/>
              <a:gd name="T47" fmla="*/ 152 h 709"/>
              <a:gd name="T48" fmla="*/ 6 w 362"/>
              <a:gd name="T49" fmla="*/ 108 h 709"/>
              <a:gd name="T50" fmla="*/ 20 w 362"/>
              <a:gd name="T51" fmla="*/ 56 h 709"/>
              <a:gd name="T52" fmla="*/ 86 w 362"/>
              <a:gd name="T53" fmla="*/ 27 h 709"/>
              <a:gd name="T54" fmla="*/ 120 w 362"/>
              <a:gd name="T55" fmla="*/ 0 h 709"/>
              <a:gd name="T56" fmla="*/ 125 w 362"/>
              <a:gd name="T57" fmla="*/ 10 h 709"/>
              <a:gd name="T58" fmla="*/ 136 w 362"/>
              <a:gd name="T59" fmla="*/ 44 h 709"/>
              <a:gd name="T60" fmla="*/ 162 w 362"/>
              <a:gd name="T61" fmla="*/ 54 h 709"/>
              <a:gd name="T62" fmla="*/ 151 w 362"/>
              <a:gd name="T63" fmla="*/ 137 h 709"/>
              <a:gd name="T64" fmla="*/ 196 w 362"/>
              <a:gd name="T65" fmla="*/ 121 h 709"/>
              <a:gd name="T66" fmla="*/ 215 w 362"/>
              <a:gd name="T67" fmla="*/ 130 h 709"/>
              <a:gd name="T68" fmla="*/ 246 w 362"/>
              <a:gd name="T69" fmla="*/ 129 h 709"/>
              <a:gd name="T70" fmla="*/ 271 w 362"/>
              <a:gd name="T71" fmla="*/ 113 h 709"/>
              <a:gd name="T72" fmla="*/ 317 w 362"/>
              <a:gd name="T73" fmla="*/ 152 h 709"/>
              <a:gd name="T74" fmla="*/ 326 w 362"/>
              <a:gd name="T75" fmla="*/ 211 h 709"/>
              <a:gd name="T76" fmla="*/ 346 w 362"/>
              <a:gd name="T77" fmla="*/ 225 h 709"/>
              <a:gd name="T78" fmla="*/ 362 w 362"/>
              <a:gd name="T79" fmla="*/ 259 h 709"/>
              <a:gd name="T80" fmla="*/ 349 w 362"/>
              <a:gd name="T81" fmla="*/ 310 h 709"/>
              <a:gd name="T82" fmla="*/ 332 w 362"/>
              <a:gd name="T83" fmla="*/ 306 h 709"/>
              <a:gd name="T84" fmla="*/ 257 w 362"/>
              <a:gd name="T85" fmla="*/ 305 h 709"/>
              <a:gd name="T86" fmla="*/ 216 w 362"/>
              <a:gd name="T87" fmla="*/ 345 h 709"/>
              <a:gd name="T88" fmla="*/ 224 w 362"/>
              <a:gd name="T89" fmla="*/ 387 h 709"/>
              <a:gd name="T90" fmla="*/ 244 w 362"/>
              <a:gd name="T91" fmla="*/ 433 h 709"/>
              <a:gd name="T92" fmla="*/ 34 w 362"/>
              <a:gd name="T93" fmla="*/ 610 h 709"/>
              <a:gd name="T94" fmla="*/ 34 w 362"/>
              <a:gd name="T95" fmla="*/ 59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2"/>
              <a:gd name="T145" fmla="*/ 0 h 709"/>
              <a:gd name="T146" fmla="*/ 362 w 362"/>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2" h="709">
                <a:moveTo>
                  <a:pt x="244" y="433"/>
                </a:moveTo>
                <a:lnTo>
                  <a:pt x="232" y="413"/>
                </a:lnTo>
                <a:lnTo>
                  <a:pt x="216" y="406"/>
                </a:lnTo>
                <a:lnTo>
                  <a:pt x="196" y="386"/>
                </a:lnTo>
                <a:lnTo>
                  <a:pt x="154" y="387"/>
                </a:lnTo>
                <a:lnTo>
                  <a:pt x="151" y="347"/>
                </a:lnTo>
                <a:lnTo>
                  <a:pt x="120" y="345"/>
                </a:lnTo>
                <a:lnTo>
                  <a:pt x="108" y="348"/>
                </a:lnTo>
                <a:lnTo>
                  <a:pt x="111" y="367"/>
                </a:lnTo>
                <a:lnTo>
                  <a:pt x="106" y="409"/>
                </a:lnTo>
                <a:lnTo>
                  <a:pt x="93" y="433"/>
                </a:lnTo>
                <a:lnTo>
                  <a:pt x="86" y="463"/>
                </a:lnTo>
                <a:lnTo>
                  <a:pt x="71" y="497"/>
                </a:lnTo>
                <a:lnTo>
                  <a:pt x="76" y="545"/>
                </a:lnTo>
                <a:lnTo>
                  <a:pt x="103" y="545"/>
                </a:lnTo>
                <a:lnTo>
                  <a:pt x="113" y="579"/>
                </a:lnTo>
                <a:lnTo>
                  <a:pt x="127" y="596"/>
                </a:lnTo>
                <a:lnTo>
                  <a:pt x="137" y="633"/>
                </a:lnTo>
                <a:lnTo>
                  <a:pt x="153" y="650"/>
                </a:lnTo>
                <a:lnTo>
                  <a:pt x="181" y="653"/>
                </a:lnTo>
                <a:lnTo>
                  <a:pt x="210" y="686"/>
                </a:lnTo>
                <a:lnTo>
                  <a:pt x="205" y="697"/>
                </a:lnTo>
                <a:lnTo>
                  <a:pt x="187" y="695"/>
                </a:lnTo>
                <a:lnTo>
                  <a:pt x="165" y="709"/>
                </a:lnTo>
                <a:lnTo>
                  <a:pt x="165" y="686"/>
                </a:lnTo>
                <a:lnTo>
                  <a:pt x="156" y="673"/>
                </a:lnTo>
                <a:lnTo>
                  <a:pt x="119" y="661"/>
                </a:lnTo>
                <a:lnTo>
                  <a:pt x="122" y="673"/>
                </a:lnTo>
                <a:lnTo>
                  <a:pt x="71" y="611"/>
                </a:lnTo>
                <a:lnTo>
                  <a:pt x="51" y="590"/>
                </a:lnTo>
                <a:lnTo>
                  <a:pt x="34" y="593"/>
                </a:lnTo>
                <a:lnTo>
                  <a:pt x="32" y="557"/>
                </a:lnTo>
                <a:lnTo>
                  <a:pt x="49" y="500"/>
                </a:lnTo>
                <a:lnTo>
                  <a:pt x="60" y="469"/>
                </a:lnTo>
                <a:lnTo>
                  <a:pt x="76" y="452"/>
                </a:lnTo>
                <a:lnTo>
                  <a:pt x="93" y="421"/>
                </a:lnTo>
                <a:lnTo>
                  <a:pt x="69" y="364"/>
                </a:lnTo>
                <a:lnTo>
                  <a:pt x="64" y="325"/>
                </a:lnTo>
                <a:lnTo>
                  <a:pt x="32" y="296"/>
                </a:lnTo>
                <a:lnTo>
                  <a:pt x="27" y="282"/>
                </a:lnTo>
                <a:lnTo>
                  <a:pt x="29" y="271"/>
                </a:lnTo>
                <a:lnTo>
                  <a:pt x="42" y="254"/>
                </a:lnTo>
                <a:lnTo>
                  <a:pt x="44" y="237"/>
                </a:lnTo>
                <a:lnTo>
                  <a:pt x="54" y="220"/>
                </a:lnTo>
                <a:lnTo>
                  <a:pt x="51" y="212"/>
                </a:lnTo>
                <a:lnTo>
                  <a:pt x="42" y="211"/>
                </a:lnTo>
                <a:lnTo>
                  <a:pt x="40" y="174"/>
                </a:lnTo>
                <a:lnTo>
                  <a:pt x="15" y="152"/>
                </a:lnTo>
                <a:lnTo>
                  <a:pt x="0" y="113"/>
                </a:lnTo>
                <a:lnTo>
                  <a:pt x="6" y="108"/>
                </a:lnTo>
                <a:lnTo>
                  <a:pt x="6" y="90"/>
                </a:lnTo>
                <a:lnTo>
                  <a:pt x="20" y="56"/>
                </a:lnTo>
                <a:lnTo>
                  <a:pt x="55" y="50"/>
                </a:lnTo>
                <a:lnTo>
                  <a:pt x="86" y="27"/>
                </a:lnTo>
                <a:lnTo>
                  <a:pt x="105" y="20"/>
                </a:lnTo>
                <a:lnTo>
                  <a:pt x="120" y="0"/>
                </a:lnTo>
                <a:lnTo>
                  <a:pt x="120" y="10"/>
                </a:lnTo>
                <a:lnTo>
                  <a:pt x="125" y="10"/>
                </a:lnTo>
                <a:lnTo>
                  <a:pt x="134" y="20"/>
                </a:lnTo>
                <a:lnTo>
                  <a:pt x="136" y="44"/>
                </a:lnTo>
                <a:lnTo>
                  <a:pt x="136" y="48"/>
                </a:lnTo>
                <a:lnTo>
                  <a:pt x="162" y="54"/>
                </a:lnTo>
                <a:lnTo>
                  <a:pt x="161" y="95"/>
                </a:lnTo>
                <a:lnTo>
                  <a:pt x="151" y="137"/>
                </a:lnTo>
                <a:lnTo>
                  <a:pt x="154" y="152"/>
                </a:lnTo>
                <a:lnTo>
                  <a:pt x="196" y="121"/>
                </a:lnTo>
                <a:lnTo>
                  <a:pt x="210" y="121"/>
                </a:lnTo>
                <a:lnTo>
                  <a:pt x="215" y="130"/>
                </a:lnTo>
                <a:lnTo>
                  <a:pt x="229" y="135"/>
                </a:lnTo>
                <a:lnTo>
                  <a:pt x="246" y="129"/>
                </a:lnTo>
                <a:lnTo>
                  <a:pt x="252" y="115"/>
                </a:lnTo>
                <a:lnTo>
                  <a:pt x="271" y="113"/>
                </a:lnTo>
                <a:lnTo>
                  <a:pt x="281" y="113"/>
                </a:lnTo>
                <a:lnTo>
                  <a:pt x="317" y="152"/>
                </a:lnTo>
                <a:lnTo>
                  <a:pt x="323" y="171"/>
                </a:lnTo>
                <a:lnTo>
                  <a:pt x="326" y="211"/>
                </a:lnTo>
                <a:lnTo>
                  <a:pt x="340" y="225"/>
                </a:lnTo>
                <a:lnTo>
                  <a:pt x="346" y="225"/>
                </a:lnTo>
                <a:lnTo>
                  <a:pt x="362" y="245"/>
                </a:lnTo>
                <a:lnTo>
                  <a:pt x="362" y="259"/>
                </a:lnTo>
                <a:lnTo>
                  <a:pt x="359" y="297"/>
                </a:lnTo>
                <a:lnTo>
                  <a:pt x="349" y="310"/>
                </a:lnTo>
                <a:lnTo>
                  <a:pt x="340" y="313"/>
                </a:lnTo>
                <a:lnTo>
                  <a:pt x="332" y="306"/>
                </a:lnTo>
                <a:lnTo>
                  <a:pt x="295" y="308"/>
                </a:lnTo>
                <a:lnTo>
                  <a:pt x="257" y="305"/>
                </a:lnTo>
                <a:lnTo>
                  <a:pt x="227" y="331"/>
                </a:lnTo>
                <a:lnTo>
                  <a:pt x="216" y="345"/>
                </a:lnTo>
                <a:lnTo>
                  <a:pt x="215" y="361"/>
                </a:lnTo>
                <a:lnTo>
                  <a:pt x="224" y="387"/>
                </a:lnTo>
                <a:lnTo>
                  <a:pt x="241" y="407"/>
                </a:lnTo>
                <a:lnTo>
                  <a:pt x="244" y="433"/>
                </a:lnTo>
                <a:close/>
                <a:moveTo>
                  <a:pt x="34" y="597"/>
                </a:moveTo>
                <a:lnTo>
                  <a:pt x="34" y="610"/>
                </a:lnTo>
                <a:lnTo>
                  <a:pt x="38" y="601"/>
                </a:lnTo>
                <a:lnTo>
                  <a:pt x="34" y="597"/>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54" name="Freeform 111"/>
          <p:cNvSpPr>
            <a:spLocks noChangeAspect="1" noEditPoints="1"/>
          </p:cNvSpPr>
          <p:nvPr/>
        </p:nvSpPr>
        <p:spPr bwMode="gray">
          <a:xfrm>
            <a:off x="6695224" y="3539509"/>
            <a:ext cx="214975" cy="428625"/>
          </a:xfrm>
          <a:custGeom>
            <a:avLst/>
            <a:gdLst>
              <a:gd name="T0" fmla="*/ 289 w 411"/>
              <a:gd name="T1" fmla="*/ 877 h 882"/>
              <a:gd name="T2" fmla="*/ 289 w 411"/>
              <a:gd name="T3" fmla="*/ 802 h 882"/>
              <a:gd name="T4" fmla="*/ 298 w 411"/>
              <a:gd name="T5" fmla="*/ 797 h 882"/>
              <a:gd name="T6" fmla="*/ 281 w 411"/>
              <a:gd name="T7" fmla="*/ 717 h 882"/>
              <a:gd name="T8" fmla="*/ 258 w 411"/>
              <a:gd name="T9" fmla="*/ 659 h 882"/>
              <a:gd name="T10" fmla="*/ 235 w 411"/>
              <a:gd name="T11" fmla="*/ 579 h 882"/>
              <a:gd name="T12" fmla="*/ 215 w 411"/>
              <a:gd name="T13" fmla="*/ 566 h 882"/>
              <a:gd name="T14" fmla="*/ 204 w 411"/>
              <a:gd name="T15" fmla="*/ 576 h 882"/>
              <a:gd name="T16" fmla="*/ 144 w 411"/>
              <a:gd name="T17" fmla="*/ 620 h 882"/>
              <a:gd name="T18" fmla="*/ 123 w 411"/>
              <a:gd name="T19" fmla="*/ 622 h 882"/>
              <a:gd name="T20" fmla="*/ 103 w 411"/>
              <a:gd name="T21" fmla="*/ 610 h 882"/>
              <a:gd name="T22" fmla="*/ 93 w 411"/>
              <a:gd name="T23" fmla="*/ 608 h 882"/>
              <a:gd name="T24" fmla="*/ 98 w 411"/>
              <a:gd name="T25" fmla="*/ 498 h 882"/>
              <a:gd name="T26" fmla="*/ 74 w 411"/>
              <a:gd name="T27" fmla="*/ 470 h 882"/>
              <a:gd name="T28" fmla="*/ 61 w 411"/>
              <a:gd name="T29" fmla="*/ 455 h 882"/>
              <a:gd name="T30" fmla="*/ 72 w 411"/>
              <a:gd name="T31" fmla="*/ 452 h 882"/>
              <a:gd name="T32" fmla="*/ 66 w 411"/>
              <a:gd name="T33" fmla="*/ 430 h 882"/>
              <a:gd name="T34" fmla="*/ 32 w 411"/>
              <a:gd name="T35" fmla="*/ 405 h 882"/>
              <a:gd name="T36" fmla="*/ 0 w 411"/>
              <a:gd name="T37" fmla="*/ 373 h 882"/>
              <a:gd name="T38" fmla="*/ 7 w 411"/>
              <a:gd name="T39" fmla="*/ 348 h 882"/>
              <a:gd name="T40" fmla="*/ 15 w 411"/>
              <a:gd name="T41" fmla="*/ 324 h 882"/>
              <a:gd name="T42" fmla="*/ 34 w 411"/>
              <a:gd name="T43" fmla="*/ 285 h 882"/>
              <a:gd name="T44" fmla="*/ 49 w 411"/>
              <a:gd name="T45" fmla="*/ 272 h 882"/>
              <a:gd name="T46" fmla="*/ 55 w 411"/>
              <a:gd name="T47" fmla="*/ 226 h 882"/>
              <a:gd name="T48" fmla="*/ 89 w 411"/>
              <a:gd name="T49" fmla="*/ 223 h 882"/>
              <a:gd name="T50" fmla="*/ 111 w 411"/>
              <a:gd name="T51" fmla="*/ 158 h 882"/>
              <a:gd name="T52" fmla="*/ 134 w 411"/>
              <a:gd name="T53" fmla="*/ 107 h 882"/>
              <a:gd name="T54" fmla="*/ 164 w 411"/>
              <a:gd name="T55" fmla="*/ 79 h 882"/>
              <a:gd name="T56" fmla="*/ 204 w 411"/>
              <a:gd name="T57" fmla="*/ 53 h 882"/>
              <a:gd name="T58" fmla="*/ 222 w 411"/>
              <a:gd name="T59" fmla="*/ 29 h 882"/>
              <a:gd name="T60" fmla="*/ 237 w 411"/>
              <a:gd name="T61" fmla="*/ 8 h 882"/>
              <a:gd name="T62" fmla="*/ 261 w 411"/>
              <a:gd name="T63" fmla="*/ 6 h 882"/>
              <a:gd name="T64" fmla="*/ 279 w 411"/>
              <a:gd name="T65" fmla="*/ 40 h 882"/>
              <a:gd name="T66" fmla="*/ 300 w 411"/>
              <a:gd name="T67" fmla="*/ 84 h 882"/>
              <a:gd name="T68" fmla="*/ 287 w 411"/>
              <a:gd name="T69" fmla="*/ 138 h 882"/>
              <a:gd name="T70" fmla="*/ 253 w 411"/>
              <a:gd name="T71" fmla="*/ 195 h 882"/>
              <a:gd name="T72" fmla="*/ 247 w 411"/>
              <a:gd name="T73" fmla="*/ 229 h 882"/>
              <a:gd name="T74" fmla="*/ 284 w 411"/>
              <a:gd name="T75" fmla="*/ 214 h 882"/>
              <a:gd name="T76" fmla="*/ 309 w 411"/>
              <a:gd name="T77" fmla="*/ 255 h 882"/>
              <a:gd name="T78" fmla="*/ 325 w 411"/>
              <a:gd name="T79" fmla="*/ 309 h 882"/>
              <a:gd name="T80" fmla="*/ 355 w 411"/>
              <a:gd name="T81" fmla="*/ 326 h 882"/>
              <a:gd name="T82" fmla="*/ 388 w 411"/>
              <a:gd name="T83" fmla="*/ 337 h 882"/>
              <a:gd name="T84" fmla="*/ 410 w 411"/>
              <a:gd name="T85" fmla="*/ 329 h 882"/>
              <a:gd name="T86" fmla="*/ 406 w 411"/>
              <a:gd name="T87" fmla="*/ 345 h 882"/>
              <a:gd name="T88" fmla="*/ 386 w 411"/>
              <a:gd name="T89" fmla="*/ 371 h 882"/>
              <a:gd name="T90" fmla="*/ 369 w 411"/>
              <a:gd name="T91" fmla="*/ 382 h 882"/>
              <a:gd name="T92" fmla="*/ 335 w 411"/>
              <a:gd name="T93" fmla="*/ 409 h 882"/>
              <a:gd name="T94" fmla="*/ 269 w 411"/>
              <a:gd name="T95" fmla="*/ 438 h 882"/>
              <a:gd name="T96" fmla="*/ 255 w 411"/>
              <a:gd name="T97" fmla="*/ 490 h 882"/>
              <a:gd name="T98" fmla="*/ 264 w 411"/>
              <a:gd name="T99" fmla="*/ 534 h 882"/>
              <a:gd name="T100" fmla="*/ 291 w 411"/>
              <a:gd name="T101" fmla="*/ 593 h 882"/>
              <a:gd name="T102" fmla="*/ 303 w 411"/>
              <a:gd name="T103" fmla="*/ 602 h 882"/>
              <a:gd name="T104" fmla="*/ 291 w 411"/>
              <a:gd name="T105" fmla="*/ 636 h 882"/>
              <a:gd name="T106" fmla="*/ 276 w 411"/>
              <a:gd name="T107" fmla="*/ 664 h 882"/>
              <a:gd name="T108" fmla="*/ 313 w 411"/>
              <a:gd name="T109" fmla="*/ 707 h 882"/>
              <a:gd name="T110" fmla="*/ 342 w 411"/>
              <a:gd name="T111" fmla="*/ 803 h 882"/>
              <a:gd name="T112" fmla="*/ 309 w 411"/>
              <a:gd name="T113" fmla="*/ 851 h 882"/>
              <a:gd name="T114" fmla="*/ 283 w 411"/>
              <a:gd name="T115" fmla="*/ 768 h 882"/>
              <a:gd name="T116" fmla="*/ 286 w 411"/>
              <a:gd name="T117" fmla="*/ 778 h 882"/>
              <a:gd name="T118" fmla="*/ 289 w 411"/>
              <a:gd name="T119" fmla="*/ 806 h 882"/>
              <a:gd name="T120" fmla="*/ 291 w 411"/>
              <a:gd name="T121" fmla="*/ 819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1"/>
              <a:gd name="T184" fmla="*/ 0 h 882"/>
              <a:gd name="T185" fmla="*/ 411 w 411"/>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1" h="882">
                <a:moveTo>
                  <a:pt x="298" y="882"/>
                </a:moveTo>
                <a:lnTo>
                  <a:pt x="289" y="877"/>
                </a:lnTo>
                <a:lnTo>
                  <a:pt x="304" y="812"/>
                </a:lnTo>
                <a:lnTo>
                  <a:pt x="289" y="802"/>
                </a:lnTo>
                <a:lnTo>
                  <a:pt x="291" y="795"/>
                </a:lnTo>
                <a:lnTo>
                  <a:pt x="298" y="797"/>
                </a:lnTo>
                <a:lnTo>
                  <a:pt x="295" y="754"/>
                </a:lnTo>
                <a:lnTo>
                  <a:pt x="281" y="717"/>
                </a:lnTo>
                <a:lnTo>
                  <a:pt x="276" y="722"/>
                </a:lnTo>
                <a:lnTo>
                  <a:pt x="258" y="659"/>
                </a:lnTo>
                <a:lnTo>
                  <a:pt x="252" y="585"/>
                </a:lnTo>
                <a:lnTo>
                  <a:pt x="235" y="579"/>
                </a:lnTo>
                <a:lnTo>
                  <a:pt x="220" y="565"/>
                </a:lnTo>
                <a:lnTo>
                  <a:pt x="215" y="566"/>
                </a:lnTo>
                <a:lnTo>
                  <a:pt x="207" y="540"/>
                </a:lnTo>
                <a:lnTo>
                  <a:pt x="204" y="576"/>
                </a:lnTo>
                <a:lnTo>
                  <a:pt x="178" y="590"/>
                </a:lnTo>
                <a:lnTo>
                  <a:pt x="144" y="620"/>
                </a:lnTo>
                <a:lnTo>
                  <a:pt x="128" y="614"/>
                </a:lnTo>
                <a:lnTo>
                  <a:pt x="123" y="622"/>
                </a:lnTo>
                <a:lnTo>
                  <a:pt x="106" y="614"/>
                </a:lnTo>
                <a:lnTo>
                  <a:pt x="103" y="610"/>
                </a:lnTo>
                <a:lnTo>
                  <a:pt x="106" y="603"/>
                </a:lnTo>
                <a:lnTo>
                  <a:pt x="93" y="608"/>
                </a:lnTo>
                <a:lnTo>
                  <a:pt x="106" y="553"/>
                </a:lnTo>
                <a:lnTo>
                  <a:pt x="98" y="498"/>
                </a:lnTo>
                <a:lnTo>
                  <a:pt x="77" y="460"/>
                </a:lnTo>
                <a:lnTo>
                  <a:pt x="74" y="470"/>
                </a:lnTo>
                <a:lnTo>
                  <a:pt x="66" y="464"/>
                </a:lnTo>
                <a:lnTo>
                  <a:pt x="61" y="455"/>
                </a:lnTo>
                <a:lnTo>
                  <a:pt x="63" y="446"/>
                </a:lnTo>
                <a:lnTo>
                  <a:pt x="72" y="452"/>
                </a:lnTo>
                <a:lnTo>
                  <a:pt x="64" y="441"/>
                </a:lnTo>
                <a:lnTo>
                  <a:pt x="66" y="430"/>
                </a:lnTo>
                <a:lnTo>
                  <a:pt x="32" y="413"/>
                </a:lnTo>
                <a:lnTo>
                  <a:pt x="32" y="405"/>
                </a:lnTo>
                <a:lnTo>
                  <a:pt x="12" y="393"/>
                </a:lnTo>
                <a:lnTo>
                  <a:pt x="0" y="373"/>
                </a:lnTo>
                <a:lnTo>
                  <a:pt x="1" y="351"/>
                </a:lnTo>
                <a:lnTo>
                  <a:pt x="7" y="348"/>
                </a:lnTo>
                <a:lnTo>
                  <a:pt x="17" y="351"/>
                </a:lnTo>
                <a:lnTo>
                  <a:pt x="15" y="324"/>
                </a:lnTo>
                <a:lnTo>
                  <a:pt x="38" y="312"/>
                </a:lnTo>
                <a:lnTo>
                  <a:pt x="34" y="285"/>
                </a:lnTo>
                <a:lnTo>
                  <a:pt x="35" y="275"/>
                </a:lnTo>
                <a:lnTo>
                  <a:pt x="49" y="272"/>
                </a:lnTo>
                <a:lnTo>
                  <a:pt x="51" y="232"/>
                </a:lnTo>
                <a:lnTo>
                  <a:pt x="55" y="226"/>
                </a:lnTo>
                <a:lnTo>
                  <a:pt x="86" y="226"/>
                </a:lnTo>
                <a:lnTo>
                  <a:pt x="89" y="223"/>
                </a:lnTo>
                <a:lnTo>
                  <a:pt x="110" y="175"/>
                </a:lnTo>
                <a:lnTo>
                  <a:pt x="111" y="158"/>
                </a:lnTo>
                <a:lnTo>
                  <a:pt x="136" y="131"/>
                </a:lnTo>
                <a:lnTo>
                  <a:pt x="134" y="107"/>
                </a:lnTo>
                <a:lnTo>
                  <a:pt x="139" y="94"/>
                </a:lnTo>
                <a:lnTo>
                  <a:pt x="164" y="79"/>
                </a:lnTo>
                <a:lnTo>
                  <a:pt x="179" y="60"/>
                </a:lnTo>
                <a:lnTo>
                  <a:pt x="204" y="53"/>
                </a:lnTo>
                <a:lnTo>
                  <a:pt x="218" y="59"/>
                </a:lnTo>
                <a:lnTo>
                  <a:pt x="222" y="29"/>
                </a:lnTo>
                <a:lnTo>
                  <a:pt x="237" y="20"/>
                </a:lnTo>
                <a:lnTo>
                  <a:pt x="237" y="8"/>
                </a:lnTo>
                <a:lnTo>
                  <a:pt x="247" y="0"/>
                </a:lnTo>
                <a:lnTo>
                  <a:pt x="261" y="6"/>
                </a:lnTo>
                <a:lnTo>
                  <a:pt x="270" y="17"/>
                </a:lnTo>
                <a:lnTo>
                  <a:pt x="279" y="40"/>
                </a:lnTo>
                <a:lnTo>
                  <a:pt x="291" y="40"/>
                </a:lnTo>
                <a:lnTo>
                  <a:pt x="300" y="84"/>
                </a:lnTo>
                <a:lnTo>
                  <a:pt x="296" y="116"/>
                </a:lnTo>
                <a:lnTo>
                  <a:pt x="287" y="138"/>
                </a:lnTo>
                <a:lnTo>
                  <a:pt x="262" y="167"/>
                </a:lnTo>
                <a:lnTo>
                  <a:pt x="253" y="195"/>
                </a:lnTo>
                <a:lnTo>
                  <a:pt x="255" y="215"/>
                </a:lnTo>
                <a:lnTo>
                  <a:pt x="247" y="229"/>
                </a:lnTo>
                <a:lnTo>
                  <a:pt x="252" y="234"/>
                </a:lnTo>
                <a:lnTo>
                  <a:pt x="284" y="214"/>
                </a:lnTo>
                <a:lnTo>
                  <a:pt x="304" y="215"/>
                </a:lnTo>
                <a:lnTo>
                  <a:pt x="309" y="255"/>
                </a:lnTo>
                <a:lnTo>
                  <a:pt x="335" y="270"/>
                </a:lnTo>
                <a:lnTo>
                  <a:pt x="325" y="309"/>
                </a:lnTo>
                <a:lnTo>
                  <a:pt x="354" y="316"/>
                </a:lnTo>
                <a:lnTo>
                  <a:pt x="355" y="326"/>
                </a:lnTo>
                <a:lnTo>
                  <a:pt x="371" y="341"/>
                </a:lnTo>
                <a:lnTo>
                  <a:pt x="388" y="337"/>
                </a:lnTo>
                <a:lnTo>
                  <a:pt x="402" y="328"/>
                </a:lnTo>
                <a:lnTo>
                  <a:pt x="410" y="329"/>
                </a:lnTo>
                <a:lnTo>
                  <a:pt x="411" y="334"/>
                </a:lnTo>
                <a:lnTo>
                  <a:pt x="406" y="345"/>
                </a:lnTo>
                <a:lnTo>
                  <a:pt x="385" y="359"/>
                </a:lnTo>
                <a:lnTo>
                  <a:pt x="386" y="371"/>
                </a:lnTo>
                <a:lnTo>
                  <a:pt x="374" y="373"/>
                </a:lnTo>
                <a:lnTo>
                  <a:pt x="369" y="382"/>
                </a:lnTo>
                <a:lnTo>
                  <a:pt x="354" y="402"/>
                </a:lnTo>
                <a:lnTo>
                  <a:pt x="335" y="409"/>
                </a:lnTo>
                <a:lnTo>
                  <a:pt x="304" y="432"/>
                </a:lnTo>
                <a:lnTo>
                  <a:pt x="269" y="438"/>
                </a:lnTo>
                <a:lnTo>
                  <a:pt x="255" y="472"/>
                </a:lnTo>
                <a:lnTo>
                  <a:pt x="255" y="490"/>
                </a:lnTo>
                <a:lnTo>
                  <a:pt x="249" y="495"/>
                </a:lnTo>
                <a:lnTo>
                  <a:pt x="264" y="534"/>
                </a:lnTo>
                <a:lnTo>
                  <a:pt x="289" y="556"/>
                </a:lnTo>
                <a:lnTo>
                  <a:pt x="291" y="593"/>
                </a:lnTo>
                <a:lnTo>
                  <a:pt x="300" y="594"/>
                </a:lnTo>
                <a:lnTo>
                  <a:pt x="303" y="602"/>
                </a:lnTo>
                <a:lnTo>
                  <a:pt x="293" y="619"/>
                </a:lnTo>
                <a:lnTo>
                  <a:pt x="291" y="636"/>
                </a:lnTo>
                <a:lnTo>
                  <a:pt x="278" y="653"/>
                </a:lnTo>
                <a:lnTo>
                  <a:pt x="276" y="664"/>
                </a:lnTo>
                <a:lnTo>
                  <a:pt x="281" y="678"/>
                </a:lnTo>
                <a:lnTo>
                  <a:pt x="313" y="707"/>
                </a:lnTo>
                <a:lnTo>
                  <a:pt x="318" y="746"/>
                </a:lnTo>
                <a:lnTo>
                  <a:pt x="342" y="803"/>
                </a:lnTo>
                <a:lnTo>
                  <a:pt x="325" y="834"/>
                </a:lnTo>
                <a:lnTo>
                  <a:pt x="309" y="851"/>
                </a:lnTo>
                <a:lnTo>
                  <a:pt x="298" y="882"/>
                </a:lnTo>
                <a:close/>
                <a:moveTo>
                  <a:pt x="283" y="768"/>
                </a:moveTo>
                <a:lnTo>
                  <a:pt x="283" y="781"/>
                </a:lnTo>
                <a:lnTo>
                  <a:pt x="286" y="778"/>
                </a:lnTo>
                <a:lnTo>
                  <a:pt x="283" y="768"/>
                </a:lnTo>
                <a:close/>
                <a:moveTo>
                  <a:pt x="289" y="806"/>
                </a:moveTo>
                <a:lnTo>
                  <a:pt x="281" y="819"/>
                </a:lnTo>
                <a:lnTo>
                  <a:pt x="291" y="819"/>
                </a:lnTo>
                <a:lnTo>
                  <a:pt x="289" y="80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55" name="Freeform 112"/>
          <p:cNvSpPr>
            <a:spLocks noChangeAspect="1" noEditPoints="1"/>
          </p:cNvSpPr>
          <p:nvPr/>
        </p:nvSpPr>
        <p:spPr bwMode="gray">
          <a:xfrm>
            <a:off x="6105334" y="3334721"/>
            <a:ext cx="713715" cy="679450"/>
          </a:xfrm>
          <a:custGeom>
            <a:avLst/>
            <a:gdLst>
              <a:gd name="T0" fmla="*/ 74 w 1353"/>
              <a:gd name="T1" fmla="*/ 695 h 1397"/>
              <a:gd name="T2" fmla="*/ 81 w 1353"/>
              <a:gd name="T3" fmla="*/ 715 h 1397"/>
              <a:gd name="T4" fmla="*/ 105 w 1353"/>
              <a:gd name="T5" fmla="*/ 794 h 1397"/>
              <a:gd name="T6" fmla="*/ 193 w 1353"/>
              <a:gd name="T7" fmla="*/ 721 h 1397"/>
              <a:gd name="T8" fmla="*/ 201 w 1353"/>
              <a:gd name="T9" fmla="*/ 751 h 1397"/>
              <a:gd name="T10" fmla="*/ 208 w 1353"/>
              <a:gd name="T11" fmla="*/ 848 h 1397"/>
              <a:gd name="T12" fmla="*/ 232 w 1353"/>
              <a:gd name="T13" fmla="*/ 964 h 1397"/>
              <a:gd name="T14" fmla="*/ 266 w 1353"/>
              <a:gd name="T15" fmla="*/ 1060 h 1397"/>
              <a:gd name="T16" fmla="*/ 352 w 1353"/>
              <a:gd name="T17" fmla="*/ 1240 h 1397"/>
              <a:gd name="T18" fmla="*/ 467 w 1353"/>
              <a:gd name="T19" fmla="*/ 1354 h 1397"/>
              <a:gd name="T20" fmla="*/ 539 w 1353"/>
              <a:gd name="T21" fmla="*/ 1233 h 1397"/>
              <a:gd name="T22" fmla="*/ 552 w 1353"/>
              <a:gd name="T23" fmla="*/ 1114 h 1397"/>
              <a:gd name="T24" fmla="*/ 588 w 1353"/>
              <a:gd name="T25" fmla="*/ 1040 h 1397"/>
              <a:gd name="T26" fmla="*/ 648 w 1353"/>
              <a:gd name="T27" fmla="*/ 1005 h 1397"/>
              <a:gd name="T28" fmla="*/ 840 w 1353"/>
              <a:gd name="T29" fmla="*/ 839 h 1397"/>
              <a:gd name="T30" fmla="*/ 922 w 1353"/>
              <a:gd name="T31" fmla="*/ 730 h 1397"/>
              <a:gd name="T32" fmla="*/ 953 w 1353"/>
              <a:gd name="T33" fmla="*/ 757 h 1397"/>
              <a:gd name="T34" fmla="*/ 939 w 1353"/>
              <a:gd name="T35" fmla="*/ 655 h 1397"/>
              <a:gd name="T36" fmla="*/ 931 w 1353"/>
              <a:gd name="T37" fmla="*/ 574 h 1397"/>
              <a:gd name="T38" fmla="*/ 939 w 1353"/>
              <a:gd name="T39" fmla="*/ 511 h 1397"/>
              <a:gd name="T40" fmla="*/ 973 w 1353"/>
              <a:gd name="T41" fmla="*/ 532 h 1397"/>
              <a:gd name="T42" fmla="*/ 1083 w 1353"/>
              <a:gd name="T43" fmla="*/ 573 h 1397"/>
              <a:gd name="T44" fmla="*/ 1066 w 1353"/>
              <a:gd name="T45" fmla="*/ 672 h 1397"/>
              <a:gd name="T46" fmla="*/ 1109 w 1353"/>
              <a:gd name="T47" fmla="*/ 649 h 1397"/>
              <a:gd name="T48" fmla="*/ 1151 w 1353"/>
              <a:gd name="T49" fmla="*/ 693 h 1397"/>
              <a:gd name="T50" fmla="*/ 1205 w 1353"/>
              <a:gd name="T51" fmla="*/ 641 h 1397"/>
              <a:gd name="T52" fmla="*/ 1255 w 1353"/>
              <a:gd name="T53" fmla="*/ 512 h 1397"/>
              <a:gd name="T54" fmla="*/ 1338 w 1353"/>
              <a:gd name="T55" fmla="*/ 447 h 1397"/>
              <a:gd name="T56" fmla="*/ 1306 w 1353"/>
              <a:gd name="T57" fmla="*/ 409 h 1397"/>
              <a:gd name="T58" fmla="*/ 1255 w 1353"/>
              <a:gd name="T59" fmla="*/ 372 h 1397"/>
              <a:gd name="T60" fmla="*/ 1111 w 1353"/>
              <a:gd name="T61" fmla="*/ 468 h 1397"/>
              <a:gd name="T62" fmla="*/ 955 w 1353"/>
              <a:gd name="T63" fmla="*/ 478 h 1397"/>
              <a:gd name="T64" fmla="*/ 924 w 1353"/>
              <a:gd name="T65" fmla="*/ 441 h 1397"/>
              <a:gd name="T66" fmla="*/ 919 w 1353"/>
              <a:gd name="T67" fmla="*/ 515 h 1397"/>
              <a:gd name="T68" fmla="*/ 667 w 1353"/>
              <a:gd name="T69" fmla="*/ 454 h 1397"/>
              <a:gd name="T70" fmla="*/ 563 w 1353"/>
              <a:gd name="T71" fmla="*/ 395 h 1397"/>
              <a:gd name="T72" fmla="*/ 589 w 1353"/>
              <a:gd name="T73" fmla="*/ 317 h 1397"/>
              <a:gd name="T74" fmla="*/ 528 w 1353"/>
              <a:gd name="T75" fmla="*/ 274 h 1397"/>
              <a:gd name="T76" fmla="*/ 481 w 1353"/>
              <a:gd name="T77" fmla="*/ 209 h 1397"/>
              <a:gd name="T78" fmla="*/ 518 w 1353"/>
              <a:gd name="T79" fmla="*/ 190 h 1397"/>
              <a:gd name="T80" fmla="*/ 511 w 1353"/>
              <a:gd name="T81" fmla="*/ 156 h 1397"/>
              <a:gd name="T82" fmla="*/ 530 w 1353"/>
              <a:gd name="T83" fmla="*/ 107 h 1397"/>
              <a:gd name="T84" fmla="*/ 567 w 1353"/>
              <a:gd name="T85" fmla="*/ 28 h 1397"/>
              <a:gd name="T86" fmla="*/ 535 w 1353"/>
              <a:gd name="T87" fmla="*/ 17 h 1397"/>
              <a:gd name="T88" fmla="*/ 444 w 1353"/>
              <a:gd name="T89" fmla="*/ 31 h 1397"/>
              <a:gd name="T90" fmla="*/ 364 w 1353"/>
              <a:gd name="T91" fmla="*/ 73 h 1397"/>
              <a:gd name="T92" fmla="*/ 272 w 1353"/>
              <a:gd name="T93" fmla="*/ 96 h 1397"/>
              <a:gd name="T94" fmla="*/ 271 w 1353"/>
              <a:gd name="T95" fmla="*/ 153 h 1397"/>
              <a:gd name="T96" fmla="*/ 331 w 1353"/>
              <a:gd name="T97" fmla="*/ 198 h 1397"/>
              <a:gd name="T98" fmla="*/ 306 w 1353"/>
              <a:gd name="T99" fmla="*/ 254 h 1397"/>
              <a:gd name="T100" fmla="*/ 266 w 1353"/>
              <a:gd name="T101" fmla="*/ 314 h 1397"/>
              <a:gd name="T102" fmla="*/ 172 w 1353"/>
              <a:gd name="T103" fmla="*/ 438 h 1397"/>
              <a:gd name="T104" fmla="*/ 70 w 1353"/>
              <a:gd name="T105" fmla="*/ 503 h 1397"/>
              <a:gd name="T106" fmla="*/ 120 w 1353"/>
              <a:gd name="T107" fmla="*/ 571 h 1397"/>
              <a:gd name="T108" fmla="*/ 112 w 1353"/>
              <a:gd name="T109" fmla="*/ 615 h 1397"/>
              <a:gd name="T110" fmla="*/ 36 w 1353"/>
              <a:gd name="T111" fmla="*/ 619 h 1397"/>
              <a:gd name="T112" fmla="*/ 1146 w 1353"/>
              <a:gd name="T113" fmla="*/ 1145 h 1397"/>
              <a:gd name="T114" fmla="*/ 1146 w 1353"/>
              <a:gd name="T115" fmla="*/ 1169 h 13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53"/>
              <a:gd name="T175" fmla="*/ 0 h 1397"/>
              <a:gd name="T176" fmla="*/ 1353 w 1353"/>
              <a:gd name="T177" fmla="*/ 1397 h 13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53" h="1397">
                <a:moveTo>
                  <a:pt x="2" y="658"/>
                </a:moveTo>
                <a:lnTo>
                  <a:pt x="8" y="659"/>
                </a:lnTo>
                <a:lnTo>
                  <a:pt x="23" y="681"/>
                </a:lnTo>
                <a:lnTo>
                  <a:pt x="39" y="695"/>
                </a:lnTo>
                <a:lnTo>
                  <a:pt x="74" y="695"/>
                </a:lnTo>
                <a:lnTo>
                  <a:pt x="96" y="688"/>
                </a:lnTo>
                <a:lnTo>
                  <a:pt x="104" y="680"/>
                </a:lnTo>
                <a:lnTo>
                  <a:pt x="105" y="684"/>
                </a:lnTo>
                <a:lnTo>
                  <a:pt x="98" y="701"/>
                </a:lnTo>
                <a:lnTo>
                  <a:pt x="81" y="715"/>
                </a:lnTo>
                <a:lnTo>
                  <a:pt x="51" y="721"/>
                </a:lnTo>
                <a:lnTo>
                  <a:pt x="44" y="715"/>
                </a:lnTo>
                <a:lnTo>
                  <a:pt x="39" y="720"/>
                </a:lnTo>
                <a:lnTo>
                  <a:pt x="42" y="734"/>
                </a:lnTo>
                <a:lnTo>
                  <a:pt x="105" y="794"/>
                </a:lnTo>
                <a:lnTo>
                  <a:pt x="141" y="794"/>
                </a:lnTo>
                <a:lnTo>
                  <a:pt x="174" y="780"/>
                </a:lnTo>
                <a:lnTo>
                  <a:pt x="183" y="763"/>
                </a:lnTo>
                <a:lnTo>
                  <a:pt x="188" y="717"/>
                </a:lnTo>
                <a:lnTo>
                  <a:pt x="193" y="721"/>
                </a:lnTo>
                <a:lnTo>
                  <a:pt x="218" y="721"/>
                </a:lnTo>
                <a:lnTo>
                  <a:pt x="214" y="729"/>
                </a:lnTo>
                <a:lnTo>
                  <a:pt x="205" y="729"/>
                </a:lnTo>
                <a:lnTo>
                  <a:pt x="201" y="738"/>
                </a:lnTo>
                <a:lnTo>
                  <a:pt x="201" y="751"/>
                </a:lnTo>
                <a:lnTo>
                  <a:pt x="209" y="755"/>
                </a:lnTo>
                <a:lnTo>
                  <a:pt x="205" y="776"/>
                </a:lnTo>
                <a:lnTo>
                  <a:pt x="209" y="781"/>
                </a:lnTo>
                <a:lnTo>
                  <a:pt x="215" y="810"/>
                </a:lnTo>
                <a:lnTo>
                  <a:pt x="208" y="848"/>
                </a:lnTo>
                <a:lnTo>
                  <a:pt x="214" y="881"/>
                </a:lnTo>
                <a:lnTo>
                  <a:pt x="220" y="876"/>
                </a:lnTo>
                <a:lnTo>
                  <a:pt x="220" y="879"/>
                </a:lnTo>
                <a:lnTo>
                  <a:pt x="217" y="913"/>
                </a:lnTo>
                <a:lnTo>
                  <a:pt x="232" y="964"/>
                </a:lnTo>
                <a:lnTo>
                  <a:pt x="237" y="1003"/>
                </a:lnTo>
                <a:lnTo>
                  <a:pt x="256" y="1040"/>
                </a:lnTo>
                <a:lnTo>
                  <a:pt x="260" y="1052"/>
                </a:lnTo>
                <a:lnTo>
                  <a:pt x="269" y="1052"/>
                </a:lnTo>
                <a:lnTo>
                  <a:pt x="266" y="1060"/>
                </a:lnTo>
                <a:lnTo>
                  <a:pt x="271" y="1077"/>
                </a:lnTo>
                <a:lnTo>
                  <a:pt x="285" y="1091"/>
                </a:lnTo>
                <a:lnTo>
                  <a:pt x="306" y="1142"/>
                </a:lnTo>
                <a:lnTo>
                  <a:pt x="322" y="1203"/>
                </a:lnTo>
                <a:lnTo>
                  <a:pt x="352" y="1240"/>
                </a:lnTo>
                <a:lnTo>
                  <a:pt x="395" y="1357"/>
                </a:lnTo>
                <a:lnTo>
                  <a:pt x="429" y="1397"/>
                </a:lnTo>
                <a:lnTo>
                  <a:pt x="441" y="1397"/>
                </a:lnTo>
                <a:lnTo>
                  <a:pt x="460" y="1380"/>
                </a:lnTo>
                <a:lnTo>
                  <a:pt x="467" y="1354"/>
                </a:lnTo>
                <a:lnTo>
                  <a:pt x="500" y="1343"/>
                </a:lnTo>
                <a:lnTo>
                  <a:pt x="500" y="1328"/>
                </a:lnTo>
                <a:lnTo>
                  <a:pt x="518" y="1295"/>
                </a:lnTo>
                <a:lnTo>
                  <a:pt x="540" y="1297"/>
                </a:lnTo>
                <a:lnTo>
                  <a:pt x="539" y="1233"/>
                </a:lnTo>
                <a:lnTo>
                  <a:pt x="563" y="1162"/>
                </a:lnTo>
                <a:lnTo>
                  <a:pt x="562" y="1150"/>
                </a:lnTo>
                <a:lnTo>
                  <a:pt x="554" y="1140"/>
                </a:lnTo>
                <a:lnTo>
                  <a:pt x="559" y="1140"/>
                </a:lnTo>
                <a:lnTo>
                  <a:pt x="552" y="1114"/>
                </a:lnTo>
                <a:lnTo>
                  <a:pt x="555" y="1096"/>
                </a:lnTo>
                <a:lnTo>
                  <a:pt x="551" y="1062"/>
                </a:lnTo>
                <a:lnTo>
                  <a:pt x="563" y="1042"/>
                </a:lnTo>
                <a:lnTo>
                  <a:pt x="579" y="1037"/>
                </a:lnTo>
                <a:lnTo>
                  <a:pt x="588" y="1040"/>
                </a:lnTo>
                <a:lnTo>
                  <a:pt x="594" y="1038"/>
                </a:lnTo>
                <a:lnTo>
                  <a:pt x="599" y="1028"/>
                </a:lnTo>
                <a:lnTo>
                  <a:pt x="606" y="1017"/>
                </a:lnTo>
                <a:lnTo>
                  <a:pt x="628" y="1011"/>
                </a:lnTo>
                <a:lnTo>
                  <a:pt x="648" y="1005"/>
                </a:lnTo>
                <a:lnTo>
                  <a:pt x="656" y="980"/>
                </a:lnTo>
                <a:lnTo>
                  <a:pt x="740" y="915"/>
                </a:lnTo>
                <a:lnTo>
                  <a:pt x="779" y="870"/>
                </a:lnTo>
                <a:lnTo>
                  <a:pt x="814" y="847"/>
                </a:lnTo>
                <a:lnTo>
                  <a:pt x="840" y="839"/>
                </a:lnTo>
                <a:lnTo>
                  <a:pt x="871" y="802"/>
                </a:lnTo>
                <a:lnTo>
                  <a:pt x="867" y="781"/>
                </a:lnTo>
                <a:lnTo>
                  <a:pt x="871" y="768"/>
                </a:lnTo>
                <a:lnTo>
                  <a:pt x="913" y="749"/>
                </a:lnTo>
                <a:lnTo>
                  <a:pt x="922" y="730"/>
                </a:lnTo>
                <a:lnTo>
                  <a:pt x="922" y="751"/>
                </a:lnTo>
                <a:lnTo>
                  <a:pt x="931" y="759"/>
                </a:lnTo>
                <a:lnTo>
                  <a:pt x="947" y="755"/>
                </a:lnTo>
                <a:lnTo>
                  <a:pt x="948" y="746"/>
                </a:lnTo>
                <a:lnTo>
                  <a:pt x="953" y="757"/>
                </a:lnTo>
                <a:lnTo>
                  <a:pt x="960" y="755"/>
                </a:lnTo>
                <a:lnTo>
                  <a:pt x="953" y="712"/>
                </a:lnTo>
                <a:lnTo>
                  <a:pt x="947" y="700"/>
                </a:lnTo>
                <a:lnTo>
                  <a:pt x="948" y="678"/>
                </a:lnTo>
                <a:lnTo>
                  <a:pt x="939" y="655"/>
                </a:lnTo>
                <a:lnTo>
                  <a:pt x="941" y="621"/>
                </a:lnTo>
                <a:lnTo>
                  <a:pt x="913" y="596"/>
                </a:lnTo>
                <a:lnTo>
                  <a:pt x="918" y="585"/>
                </a:lnTo>
                <a:lnTo>
                  <a:pt x="928" y="582"/>
                </a:lnTo>
                <a:lnTo>
                  <a:pt x="931" y="574"/>
                </a:lnTo>
                <a:lnTo>
                  <a:pt x="948" y="573"/>
                </a:lnTo>
                <a:lnTo>
                  <a:pt x="945" y="561"/>
                </a:lnTo>
                <a:lnTo>
                  <a:pt x="927" y="557"/>
                </a:lnTo>
                <a:lnTo>
                  <a:pt x="921" y="542"/>
                </a:lnTo>
                <a:lnTo>
                  <a:pt x="939" y="511"/>
                </a:lnTo>
                <a:lnTo>
                  <a:pt x="953" y="531"/>
                </a:lnTo>
                <a:lnTo>
                  <a:pt x="956" y="514"/>
                </a:lnTo>
                <a:lnTo>
                  <a:pt x="962" y="515"/>
                </a:lnTo>
                <a:lnTo>
                  <a:pt x="970" y="536"/>
                </a:lnTo>
                <a:lnTo>
                  <a:pt x="973" y="532"/>
                </a:lnTo>
                <a:lnTo>
                  <a:pt x="982" y="537"/>
                </a:lnTo>
                <a:lnTo>
                  <a:pt x="989" y="525"/>
                </a:lnTo>
                <a:lnTo>
                  <a:pt x="998" y="561"/>
                </a:lnTo>
                <a:lnTo>
                  <a:pt x="1011" y="573"/>
                </a:lnTo>
                <a:lnTo>
                  <a:pt x="1083" y="573"/>
                </a:lnTo>
                <a:lnTo>
                  <a:pt x="1116" y="583"/>
                </a:lnTo>
                <a:lnTo>
                  <a:pt x="1092" y="613"/>
                </a:lnTo>
                <a:lnTo>
                  <a:pt x="1062" y="636"/>
                </a:lnTo>
                <a:lnTo>
                  <a:pt x="1060" y="642"/>
                </a:lnTo>
                <a:lnTo>
                  <a:pt x="1066" y="672"/>
                </a:lnTo>
                <a:lnTo>
                  <a:pt x="1075" y="673"/>
                </a:lnTo>
                <a:lnTo>
                  <a:pt x="1085" y="686"/>
                </a:lnTo>
                <a:lnTo>
                  <a:pt x="1095" y="661"/>
                </a:lnTo>
                <a:lnTo>
                  <a:pt x="1103" y="649"/>
                </a:lnTo>
                <a:lnTo>
                  <a:pt x="1109" y="649"/>
                </a:lnTo>
                <a:lnTo>
                  <a:pt x="1125" y="690"/>
                </a:lnTo>
                <a:lnTo>
                  <a:pt x="1131" y="742"/>
                </a:lnTo>
                <a:lnTo>
                  <a:pt x="1154" y="730"/>
                </a:lnTo>
                <a:lnTo>
                  <a:pt x="1150" y="703"/>
                </a:lnTo>
                <a:lnTo>
                  <a:pt x="1151" y="693"/>
                </a:lnTo>
                <a:lnTo>
                  <a:pt x="1165" y="690"/>
                </a:lnTo>
                <a:lnTo>
                  <a:pt x="1167" y="650"/>
                </a:lnTo>
                <a:lnTo>
                  <a:pt x="1171" y="644"/>
                </a:lnTo>
                <a:lnTo>
                  <a:pt x="1202" y="644"/>
                </a:lnTo>
                <a:lnTo>
                  <a:pt x="1205" y="641"/>
                </a:lnTo>
                <a:lnTo>
                  <a:pt x="1226" y="593"/>
                </a:lnTo>
                <a:lnTo>
                  <a:pt x="1227" y="576"/>
                </a:lnTo>
                <a:lnTo>
                  <a:pt x="1252" y="549"/>
                </a:lnTo>
                <a:lnTo>
                  <a:pt x="1250" y="525"/>
                </a:lnTo>
                <a:lnTo>
                  <a:pt x="1255" y="512"/>
                </a:lnTo>
                <a:lnTo>
                  <a:pt x="1280" y="497"/>
                </a:lnTo>
                <a:lnTo>
                  <a:pt x="1295" y="478"/>
                </a:lnTo>
                <a:lnTo>
                  <a:pt x="1320" y="471"/>
                </a:lnTo>
                <a:lnTo>
                  <a:pt x="1334" y="477"/>
                </a:lnTo>
                <a:lnTo>
                  <a:pt x="1338" y="447"/>
                </a:lnTo>
                <a:lnTo>
                  <a:pt x="1353" y="438"/>
                </a:lnTo>
                <a:lnTo>
                  <a:pt x="1353" y="426"/>
                </a:lnTo>
                <a:lnTo>
                  <a:pt x="1349" y="417"/>
                </a:lnTo>
                <a:lnTo>
                  <a:pt x="1341" y="412"/>
                </a:lnTo>
                <a:lnTo>
                  <a:pt x="1306" y="409"/>
                </a:lnTo>
                <a:lnTo>
                  <a:pt x="1309" y="385"/>
                </a:lnTo>
                <a:lnTo>
                  <a:pt x="1298" y="381"/>
                </a:lnTo>
                <a:lnTo>
                  <a:pt x="1298" y="367"/>
                </a:lnTo>
                <a:lnTo>
                  <a:pt x="1289" y="356"/>
                </a:lnTo>
                <a:lnTo>
                  <a:pt x="1255" y="372"/>
                </a:lnTo>
                <a:lnTo>
                  <a:pt x="1222" y="367"/>
                </a:lnTo>
                <a:lnTo>
                  <a:pt x="1151" y="423"/>
                </a:lnTo>
                <a:lnTo>
                  <a:pt x="1092" y="446"/>
                </a:lnTo>
                <a:lnTo>
                  <a:pt x="1091" y="458"/>
                </a:lnTo>
                <a:lnTo>
                  <a:pt x="1111" y="468"/>
                </a:lnTo>
                <a:lnTo>
                  <a:pt x="1111" y="486"/>
                </a:lnTo>
                <a:lnTo>
                  <a:pt x="1103" y="489"/>
                </a:lnTo>
                <a:lnTo>
                  <a:pt x="995" y="502"/>
                </a:lnTo>
                <a:lnTo>
                  <a:pt x="960" y="494"/>
                </a:lnTo>
                <a:lnTo>
                  <a:pt x="955" y="478"/>
                </a:lnTo>
                <a:lnTo>
                  <a:pt x="962" y="468"/>
                </a:lnTo>
                <a:lnTo>
                  <a:pt x="953" y="464"/>
                </a:lnTo>
                <a:lnTo>
                  <a:pt x="956" y="443"/>
                </a:lnTo>
                <a:lnTo>
                  <a:pt x="953" y="432"/>
                </a:lnTo>
                <a:lnTo>
                  <a:pt x="924" y="441"/>
                </a:lnTo>
                <a:lnTo>
                  <a:pt x="918" y="456"/>
                </a:lnTo>
                <a:lnTo>
                  <a:pt x="918" y="480"/>
                </a:lnTo>
                <a:lnTo>
                  <a:pt x="914" y="486"/>
                </a:lnTo>
                <a:lnTo>
                  <a:pt x="924" y="498"/>
                </a:lnTo>
                <a:lnTo>
                  <a:pt x="919" y="515"/>
                </a:lnTo>
                <a:lnTo>
                  <a:pt x="880" y="517"/>
                </a:lnTo>
                <a:lnTo>
                  <a:pt x="779" y="497"/>
                </a:lnTo>
                <a:lnTo>
                  <a:pt x="750" y="469"/>
                </a:lnTo>
                <a:lnTo>
                  <a:pt x="679" y="466"/>
                </a:lnTo>
                <a:lnTo>
                  <a:pt x="667" y="454"/>
                </a:lnTo>
                <a:lnTo>
                  <a:pt x="623" y="438"/>
                </a:lnTo>
                <a:lnTo>
                  <a:pt x="591" y="410"/>
                </a:lnTo>
                <a:lnTo>
                  <a:pt x="580" y="404"/>
                </a:lnTo>
                <a:lnTo>
                  <a:pt x="574" y="409"/>
                </a:lnTo>
                <a:lnTo>
                  <a:pt x="563" y="395"/>
                </a:lnTo>
                <a:lnTo>
                  <a:pt x="555" y="393"/>
                </a:lnTo>
                <a:lnTo>
                  <a:pt x="555" y="385"/>
                </a:lnTo>
                <a:lnTo>
                  <a:pt x="565" y="370"/>
                </a:lnTo>
                <a:lnTo>
                  <a:pt x="567" y="341"/>
                </a:lnTo>
                <a:lnTo>
                  <a:pt x="589" y="317"/>
                </a:lnTo>
                <a:lnTo>
                  <a:pt x="599" y="317"/>
                </a:lnTo>
                <a:lnTo>
                  <a:pt x="552" y="291"/>
                </a:lnTo>
                <a:lnTo>
                  <a:pt x="548" y="283"/>
                </a:lnTo>
                <a:lnTo>
                  <a:pt x="531" y="282"/>
                </a:lnTo>
                <a:lnTo>
                  <a:pt x="528" y="274"/>
                </a:lnTo>
                <a:lnTo>
                  <a:pt x="503" y="277"/>
                </a:lnTo>
                <a:lnTo>
                  <a:pt x="503" y="266"/>
                </a:lnTo>
                <a:lnTo>
                  <a:pt x="491" y="253"/>
                </a:lnTo>
                <a:lnTo>
                  <a:pt x="494" y="223"/>
                </a:lnTo>
                <a:lnTo>
                  <a:pt x="481" y="209"/>
                </a:lnTo>
                <a:lnTo>
                  <a:pt x="480" y="194"/>
                </a:lnTo>
                <a:lnTo>
                  <a:pt x="491" y="187"/>
                </a:lnTo>
                <a:lnTo>
                  <a:pt x="503" y="203"/>
                </a:lnTo>
                <a:lnTo>
                  <a:pt x="511" y="200"/>
                </a:lnTo>
                <a:lnTo>
                  <a:pt x="518" y="190"/>
                </a:lnTo>
                <a:lnTo>
                  <a:pt x="525" y="194"/>
                </a:lnTo>
                <a:lnTo>
                  <a:pt x="531" y="183"/>
                </a:lnTo>
                <a:lnTo>
                  <a:pt x="523" y="170"/>
                </a:lnTo>
                <a:lnTo>
                  <a:pt x="523" y="160"/>
                </a:lnTo>
                <a:lnTo>
                  <a:pt x="511" y="156"/>
                </a:lnTo>
                <a:lnTo>
                  <a:pt x="503" y="149"/>
                </a:lnTo>
                <a:lnTo>
                  <a:pt x="506" y="126"/>
                </a:lnTo>
                <a:lnTo>
                  <a:pt x="501" y="115"/>
                </a:lnTo>
                <a:lnTo>
                  <a:pt x="523" y="115"/>
                </a:lnTo>
                <a:lnTo>
                  <a:pt x="530" y="107"/>
                </a:lnTo>
                <a:lnTo>
                  <a:pt x="534" y="90"/>
                </a:lnTo>
                <a:lnTo>
                  <a:pt x="542" y="89"/>
                </a:lnTo>
                <a:lnTo>
                  <a:pt x="542" y="82"/>
                </a:lnTo>
                <a:lnTo>
                  <a:pt x="554" y="72"/>
                </a:lnTo>
                <a:lnTo>
                  <a:pt x="567" y="28"/>
                </a:lnTo>
                <a:lnTo>
                  <a:pt x="562" y="26"/>
                </a:lnTo>
                <a:lnTo>
                  <a:pt x="554" y="33"/>
                </a:lnTo>
                <a:lnTo>
                  <a:pt x="551" y="21"/>
                </a:lnTo>
                <a:lnTo>
                  <a:pt x="542" y="23"/>
                </a:lnTo>
                <a:lnTo>
                  <a:pt x="535" y="17"/>
                </a:lnTo>
                <a:lnTo>
                  <a:pt x="535" y="11"/>
                </a:lnTo>
                <a:lnTo>
                  <a:pt x="518" y="0"/>
                </a:lnTo>
                <a:lnTo>
                  <a:pt x="492" y="6"/>
                </a:lnTo>
                <a:lnTo>
                  <a:pt x="457" y="31"/>
                </a:lnTo>
                <a:lnTo>
                  <a:pt x="444" y="31"/>
                </a:lnTo>
                <a:lnTo>
                  <a:pt x="413" y="51"/>
                </a:lnTo>
                <a:lnTo>
                  <a:pt x="404" y="70"/>
                </a:lnTo>
                <a:lnTo>
                  <a:pt x="384" y="68"/>
                </a:lnTo>
                <a:lnTo>
                  <a:pt x="376" y="75"/>
                </a:lnTo>
                <a:lnTo>
                  <a:pt x="364" y="73"/>
                </a:lnTo>
                <a:lnTo>
                  <a:pt x="345" y="82"/>
                </a:lnTo>
                <a:lnTo>
                  <a:pt x="288" y="64"/>
                </a:lnTo>
                <a:lnTo>
                  <a:pt x="269" y="70"/>
                </a:lnTo>
                <a:lnTo>
                  <a:pt x="262" y="89"/>
                </a:lnTo>
                <a:lnTo>
                  <a:pt x="272" y="96"/>
                </a:lnTo>
                <a:lnTo>
                  <a:pt x="268" y="104"/>
                </a:lnTo>
                <a:lnTo>
                  <a:pt x="285" y="113"/>
                </a:lnTo>
                <a:lnTo>
                  <a:pt x="272" y="124"/>
                </a:lnTo>
                <a:lnTo>
                  <a:pt x="285" y="140"/>
                </a:lnTo>
                <a:lnTo>
                  <a:pt x="271" y="153"/>
                </a:lnTo>
                <a:lnTo>
                  <a:pt x="289" y="169"/>
                </a:lnTo>
                <a:lnTo>
                  <a:pt x="288" y="175"/>
                </a:lnTo>
                <a:lnTo>
                  <a:pt x="305" y="178"/>
                </a:lnTo>
                <a:lnTo>
                  <a:pt x="306" y="194"/>
                </a:lnTo>
                <a:lnTo>
                  <a:pt x="331" y="198"/>
                </a:lnTo>
                <a:lnTo>
                  <a:pt x="337" y="212"/>
                </a:lnTo>
                <a:lnTo>
                  <a:pt x="331" y="219"/>
                </a:lnTo>
                <a:lnTo>
                  <a:pt x="305" y="226"/>
                </a:lnTo>
                <a:lnTo>
                  <a:pt x="299" y="241"/>
                </a:lnTo>
                <a:lnTo>
                  <a:pt x="306" y="254"/>
                </a:lnTo>
                <a:lnTo>
                  <a:pt x="299" y="265"/>
                </a:lnTo>
                <a:lnTo>
                  <a:pt x="313" y="273"/>
                </a:lnTo>
                <a:lnTo>
                  <a:pt x="302" y="273"/>
                </a:lnTo>
                <a:lnTo>
                  <a:pt x="289" y="283"/>
                </a:lnTo>
                <a:lnTo>
                  <a:pt x="266" y="314"/>
                </a:lnTo>
                <a:lnTo>
                  <a:pt x="265" y="325"/>
                </a:lnTo>
                <a:lnTo>
                  <a:pt x="245" y="336"/>
                </a:lnTo>
                <a:lnTo>
                  <a:pt x="220" y="380"/>
                </a:lnTo>
                <a:lnTo>
                  <a:pt x="197" y="400"/>
                </a:lnTo>
                <a:lnTo>
                  <a:pt x="172" y="438"/>
                </a:lnTo>
                <a:lnTo>
                  <a:pt x="142" y="441"/>
                </a:lnTo>
                <a:lnTo>
                  <a:pt x="129" y="449"/>
                </a:lnTo>
                <a:lnTo>
                  <a:pt x="112" y="432"/>
                </a:lnTo>
                <a:lnTo>
                  <a:pt x="70" y="480"/>
                </a:lnTo>
                <a:lnTo>
                  <a:pt x="70" y="503"/>
                </a:lnTo>
                <a:lnTo>
                  <a:pt x="99" y="512"/>
                </a:lnTo>
                <a:lnTo>
                  <a:pt x="96" y="544"/>
                </a:lnTo>
                <a:lnTo>
                  <a:pt x="105" y="553"/>
                </a:lnTo>
                <a:lnTo>
                  <a:pt x="120" y="554"/>
                </a:lnTo>
                <a:lnTo>
                  <a:pt x="120" y="571"/>
                </a:lnTo>
                <a:lnTo>
                  <a:pt x="138" y="598"/>
                </a:lnTo>
                <a:lnTo>
                  <a:pt x="135" y="615"/>
                </a:lnTo>
                <a:lnTo>
                  <a:pt x="141" y="619"/>
                </a:lnTo>
                <a:lnTo>
                  <a:pt x="124" y="625"/>
                </a:lnTo>
                <a:lnTo>
                  <a:pt x="112" y="615"/>
                </a:lnTo>
                <a:lnTo>
                  <a:pt x="90" y="629"/>
                </a:lnTo>
                <a:lnTo>
                  <a:pt x="78" y="629"/>
                </a:lnTo>
                <a:lnTo>
                  <a:pt x="71" y="622"/>
                </a:lnTo>
                <a:lnTo>
                  <a:pt x="39" y="624"/>
                </a:lnTo>
                <a:lnTo>
                  <a:pt x="36" y="619"/>
                </a:lnTo>
                <a:lnTo>
                  <a:pt x="34" y="638"/>
                </a:lnTo>
                <a:lnTo>
                  <a:pt x="10" y="638"/>
                </a:lnTo>
                <a:lnTo>
                  <a:pt x="0" y="650"/>
                </a:lnTo>
                <a:lnTo>
                  <a:pt x="2" y="658"/>
                </a:lnTo>
                <a:close/>
                <a:moveTo>
                  <a:pt x="1146" y="1145"/>
                </a:moveTo>
                <a:lnTo>
                  <a:pt x="1136" y="1206"/>
                </a:lnTo>
                <a:lnTo>
                  <a:pt x="1129" y="1221"/>
                </a:lnTo>
                <a:lnTo>
                  <a:pt x="1134" y="1238"/>
                </a:lnTo>
                <a:lnTo>
                  <a:pt x="1139" y="1237"/>
                </a:lnTo>
                <a:lnTo>
                  <a:pt x="1146" y="1169"/>
                </a:lnTo>
                <a:lnTo>
                  <a:pt x="1150" y="1165"/>
                </a:lnTo>
                <a:lnTo>
                  <a:pt x="1151" y="1145"/>
                </a:lnTo>
                <a:lnTo>
                  <a:pt x="1146" y="1145"/>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56" name="Freeform 113"/>
          <p:cNvSpPr>
            <a:spLocks noChangeAspect="1" noEditPoints="1"/>
          </p:cNvSpPr>
          <p:nvPr/>
        </p:nvSpPr>
        <p:spPr bwMode="gray">
          <a:xfrm>
            <a:off x="6241198" y="2782271"/>
            <a:ext cx="1489343" cy="1003301"/>
          </a:xfrm>
          <a:custGeom>
            <a:avLst/>
            <a:gdLst>
              <a:gd name="T0" fmla="*/ 1837 w 2821"/>
              <a:gd name="T1" fmla="*/ 1862 h 2063"/>
              <a:gd name="T2" fmla="*/ 1701 w 2821"/>
              <a:gd name="T3" fmla="*/ 1908 h 2063"/>
              <a:gd name="T4" fmla="*/ 1663 w 2821"/>
              <a:gd name="T5" fmla="*/ 1903 h 2063"/>
              <a:gd name="T6" fmla="*/ 1580 w 2821"/>
              <a:gd name="T7" fmla="*/ 1902 h 2063"/>
              <a:gd name="T8" fmla="*/ 1419 w 2821"/>
              <a:gd name="T9" fmla="*/ 1839 h 2063"/>
              <a:gd name="T10" fmla="*/ 1318 w 2821"/>
              <a:gd name="T11" fmla="*/ 1856 h 2063"/>
              <a:gd name="T12" fmla="*/ 1267 w 2821"/>
              <a:gd name="T13" fmla="*/ 1886 h 2063"/>
              <a:gd name="T14" fmla="*/ 1166 w 2821"/>
              <a:gd name="T15" fmla="*/ 1812 h 2063"/>
              <a:gd name="T16" fmla="*/ 1144 w 2821"/>
              <a:gd name="T17" fmla="*/ 1695 h 2063"/>
              <a:gd name="T18" fmla="*/ 1094 w 2821"/>
              <a:gd name="T19" fmla="*/ 1565 h 2063"/>
              <a:gd name="T20" fmla="*/ 996 w 2821"/>
              <a:gd name="T21" fmla="*/ 1511 h 2063"/>
              <a:gd name="T22" fmla="*/ 750 w 2821"/>
              <a:gd name="T23" fmla="*/ 1560 h 2063"/>
              <a:gd name="T24" fmla="*/ 651 w 2821"/>
              <a:gd name="T25" fmla="*/ 1586 h 2063"/>
              <a:gd name="T26" fmla="*/ 530 w 2821"/>
              <a:gd name="T27" fmla="*/ 1556 h 2063"/>
              <a:gd name="T28" fmla="*/ 456 w 2821"/>
              <a:gd name="T29" fmla="*/ 1519 h 2063"/>
              <a:gd name="T30" fmla="*/ 289 w 2821"/>
              <a:gd name="T31" fmla="*/ 1422 h 2063"/>
              <a:gd name="T32" fmla="*/ 221 w 2821"/>
              <a:gd name="T33" fmla="*/ 1333 h 2063"/>
              <a:gd name="T34" fmla="*/ 264 w 2821"/>
              <a:gd name="T35" fmla="*/ 1299 h 2063"/>
              <a:gd name="T36" fmla="*/ 283 w 2821"/>
              <a:gd name="T37" fmla="*/ 1228 h 2063"/>
              <a:gd name="T38" fmla="*/ 276 w 2821"/>
              <a:gd name="T39" fmla="*/ 1156 h 2063"/>
              <a:gd name="T40" fmla="*/ 134 w 2821"/>
              <a:gd name="T41" fmla="*/ 1144 h 2063"/>
              <a:gd name="T42" fmla="*/ 78 w 2821"/>
              <a:gd name="T43" fmla="*/ 1085 h 2063"/>
              <a:gd name="T44" fmla="*/ 46 w 2821"/>
              <a:gd name="T45" fmla="*/ 992 h 2063"/>
              <a:gd name="T46" fmla="*/ 55 w 2821"/>
              <a:gd name="T47" fmla="*/ 876 h 2063"/>
              <a:gd name="T48" fmla="*/ 229 w 2821"/>
              <a:gd name="T49" fmla="*/ 816 h 2063"/>
              <a:gd name="T50" fmla="*/ 289 w 2821"/>
              <a:gd name="T51" fmla="*/ 605 h 2063"/>
              <a:gd name="T52" fmla="*/ 448 w 2821"/>
              <a:gd name="T53" fmla="*/ 452 h 2063"/>
              <a:gd name="T54" fmla="*/ 615 w 2821"/>
              <a:gd name="T55" fmla="*/ 336 h 2063"/>
              <a:gd name="T56" fmla="*/ 757 w 2821"/>
              <a:gd name="T57" fmla="*/ 410 h 2063"/>
              <a:gd name="T58" fmla="*/ 1031 w 2821"/>
              <a:gd name="T59" fmla="*/ 698 h 2063"/>
              <a:gd name="T60" fmla="*/ 1436 w 2821"/>
              <a:gd name="T61" fmla="*/ 810 h 2063"/>
              <a:gd name="T62" fmla="*/ 1763 w 2821"/>
              <a:gd name="T63" fmla="*/ 664 h 2063"/>
              <a:gd name="T64" fmla="*/ 1913 w 2821"/>
              <a:gd name="T65" fmla="*/ 562 h 2063"/>
              <a:gd name="T66" fmla="*/ 2094 w 2821"/>
              <a:gd name="T67" fmla="*/ 435 h 2063"/>
              <a:gd name="T68" fmla="*/ 1938 w 2821"/>
              <a:gd name="T69" fmla="*/ 341 h 2063"/>
              <a:gd name="T70" fmla="*/ 2137 w 2821"/>
              <a:gd name="T71" fmla="*/ 78 h 2063"/>
              <a:gd name="T72" fmla="*/ 2467 w 2821"/>
              <a:gd name="T73" fmla="*/ 194 h 2063"/>
              <a:gd name="T74" fmla="*/ 2713 w 2821"/>
              <a:gd name="T75" fmla="*/ 412 h 2063"/>
              <a:gd name="T76" fmla="*/ 2685 w 2821"/>
              <a:gd name="T77" fmla="*/ 582 h 2063"/>
              <a:gd name="T78" fmla="*/ 2594 w 2821"/>
              <a:gd name="T79" fmla="*/ 734 h 2063"/>
              <a:gd name="T80" fmla="*/ 2410 w 2821"/>
              <a:gd name="T81" fmla="*/ 859 h 2063"/>
              <a:gd name="T82" fmla="*/ 2192 w 2821"/>
              <a:gd name="T83" fmla="*/ 979 h 2063"/>
              <a:gd name="T84" fmla="*/ 2221 w 2821"/>
              <a:gd name="T85" fmla="*/ 847 h 2063"/>
              <a:gd name="T86" fmla="*/ 2037 w 2821"/>
              <a:gd name="T87" fmla="*/ 967 h 2063"/>
              <a:gd name="T88" fmla="*/ 2154 w 2821"/>
              <a:gd name="T89" fmla="*/ 1048 h 2063"/>
              <a:gd name="T90" fmla="*/ 2227 w 2821"/>
              <a:gd name="T91" fmla="*/ 1087 h 2063"/>
              <a:gd name="T92" fmla="*/ 2142 w 2821"/>
              <a:gd name="T93" fmla="*/ 1136 h 2063"/>
              <a:gd name="T94" fmla="*/ 2181 w 2821"/>
              <a:gd name="T95" fmla="*/ 1325 h 2063"/>
              <a:gd name="T96" fmla="*/ 2173 w 2821"/>
              <a:gd name="T97" fmla="*/ 1375 h 2063"/>
              <a:gd name="T98" fmla="*/ 2175 w 2821"/>
              <a:gd name="T99" fmla="*/ 1463 h 2063"/>
              <a:gd name="T100" fmla="*/ 2205 w 2821"/>
              <a:gd name="T101" fmla="*/ 1512 h 2063"/>
              <a:gd name="T102" fmla="*/ 2133 w 2821"/>
              <a:gd name="T103" fmla="*/ 1650 h 2063"/>
              <a:gd name="T104" fmla="*/ 2088 w 2821"/>
              <a:gd name="T105" fmla="*/ 1717 h 2063"/>
              <a:gd name="T106" fmla="*/ 2023 w 2821"/>
              <a:gd name="T107" fmla="*/ 1781 h 2063"/>
              <a:gd name="T108" fmla="*/ 1896 w 2821"/>
              <a:gd name="T109" fmla="*/ 1845 h 2063"/>
              <a:gd name="T110" fmla="*/ 1718 w 2821"/>
              <a:gd name="T111" fmla="*/ 1989 h 2063"/>
              <a:gd name="T112" fmla="*/ 1613 w 2821"/>
              <a:gd name="T113" fmla="*/ 2009 h 20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1"/>
              <a:gd name="T172" fmla="*/ 0 h 2063"/>
              <a:gd name="T173" fmla="*/ 2821 w 2821"/>
              <a:gd name="T174" fmla="*/ 2063 h 20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1" h="2063">
                <a:moveTo>
                  <a:pt x="1884" y="1854"/>
                </a:moveTo>
                <a:lnTo>
                  <a:pt x="1878" y="1845"/>
                </a:lnTo>
                <a:lnTo>
                  <a:pt x="1871" y="1848"/>
                </a:lnTo>
                <a:lnTo>
                  <a:pt x="1873" y="1856"/>
                </a:lnTo>
                <a:lnTo>
                  <a:pt x="1859" y="1859"/>
                </a:lnTo>
                <a:lnTo>
                  <a:pt x="1856" y="1849"/>
                </a:lnTo>
                <a:lnTo>
                  <a:pt x="1839" y="1834"/>
                </a:lnTo>
                <a:lnTo>
                  <a:pt x="1837" y="1862"/>
                </a:lnTo>
                <a:lnTo>
                  <a:pt x="1833" y="1862"/>
                </a:lnTo>
                <a:lnTo>
                  <a:pt x="1817" y="1844"/>
                </a:lnTo>
                <a:lnTo>
                  <a:pt x="1810" y="1879"/>
                </a:lnTo>
                <a:lnTo>
                  <a:pt x="1778" y="1888"/>
                </a:lnTo>
                <a:lnTo>
                  <a:pt x="1760" y="1888"/>
                </a:lnTo>
                <a:lnTo>
                  <a:pt x="1751" y="1896"/>
                </a:lnTo>
                <a:lnTo>
                  <a:pt x="1724" y="1898"/>
                </a:lnTo>
                <a:lnTo>
                  <a:pt x="1701" y="1908"/>
                </a:lnTo>
                <a:lnTo>
                  <a:pt x="1693" y="1907"/>
                </a:lnTo>
                <a:lnTo>
                  <a:pt x="1683" y="1928"/>
                </a:lnTo>
                <a:lnTo>
                  <a:pt x="1693" y="1945"/>
                </a:lnTo>
                <a:lnTo>
                  <a:pt x="1693" y="1953"/>
                </a:lnTo>
                <a:lnTo>
                  <a:pt x="1680" y="1961"/>
                </a:lnTo>
                <a:lnTo>
                  <a:pt x="1672" y="1956"/>
                </a:lnTo>
                <a:lnTo>
                  <a:pt x="1658" y="1930"/>
                </a:lnTo>
                <a:lnTo>
                  <a:pt x="1663" y="1903"/>
                </a:lnTo>
                <a:lnTo>
                  <a:pt x="1659" y="1896"/>
                </a:lnTo>
                <a:lnTo>
                  <a:pt x="1638" y="1905"/>
                </a:lnTo>
                <a:lnTo>
                  <a:pt x="1633" y="1896"/>
                </a:lnTo>
                <a:lnTo>
                  <a:pt x="1610" y="1890"/>
                </a:lnTo>
                <a:lnTo>
                  <a:pt x="1595" y="1898"/>
                </a:lnTo>
                <a:lnTo>
                  <a:pt x="1595" y="1905"/>
                </a:lnTo>
                <a:lnTo>
                  <a:pt x="1592" y="1896"/>
                </a:lnTo>
                <a:lnTo>
                  <a:pt x="1580" y="1902"/>
                </a:lnTo>
                <a:lnTo>
                  <a:pt x="1551" y="1896"/>
                </a:lnTo>
                <a:lnTo>
                  <a:pt x="1528" y="1881"/>
                </a:lnTo>
                <a:lnTo>
                  <a:pt x="1517" y="1857"/>
                </a:lnTo>
                <a:lnTo>
                  <a:pt x="1520" y="1845"/>
                </a:lnTo>
                <a:lnTo>
                  <a:pt x="1517" y="1837"/>
                </a:lnTo>
                <a:lnTo>
                  <a:pt x="1491" y="1834"/>
                </a:lnTo>
                <a:lnTo>
                  <a:pt x="1455" y="1817"/>
                </a:lnTo>
                <a:lnTo>
                  <a:pt x="1419" y="1839"/>
                </a:lnTo>
                <a:lnTo>
                  <a:pt x="1407" y="1837"/>
                </a:lnTo>
                <a:lnTo>
                  <a:pt x="1392" y="1848"/>
                </a:lnTo>
                <a:lnTo>
                  <a:pt x="1389" y="1842"/>
                </a:lnTo>
                <a:lnTo>
                  <a:pt x="1377" y="1845"/>
                </a:lnTo>
                <a:lnTo>
                  <a:pt x="1372" y="1842"/>
                </a:lnTo>
                <a:lnTo>
                  <a:pt x="1355" y="1851"/>
                </a:lnTo>
                <a:lnTo>
                  <a:pt x="1330" y="1840"/>
                </a:lnTo>
                <a:lnTo>
                  <a:pt x="1318" y="1856"/>
                </a:lnTo>
                <a:lnTo>
                  <a:pt x="1296" y="1849"/>
                </a:lnTo>
                <a:lnTo>
                  <a:pt x="1288" y="1857"/>
                </a:lnTo>
                <a:lnTo>
                  <a:pt x="1288" y="1881"/>
                </a:lnTo>
                <a:lnTo>
                  <a:pt x="1296" y="1894"/>
                </a:lnTo>
                <a:lnTo>
                  <a:pt x="1290" y="1910"/>
                </a:lnTo>
                <a:lnTo>
                  <a:pt x="1273" y="1913"/>
                </a:lnTo>
                <a:lnTo>
                  <a:pt x="1268" y="1891"/>
                </a:lnTo>
                <a:lnTo>
                  <a:pt x="1267" y="1886"/>
                </a:lnTo>
                <a:lnTo>
                  <a:pt x="1259" y="1885"/>
                </a:lnTo>
                <a:lnTo>
                  <a:pt x="1245" y="1894"/>
                </a:lnTo>
                <a:lnTo>
                  <a:pt x="1228" y="1898"/>
                </a:lnTo>
                <a:lnTo>
                  <a:pt x="1212" y="1883"/>
                </a:lnTo>
                <a:lnTo>
                  <a:pt x="1211" y="1873"/>
                </a:lnTo>
                <a:lnTo>
                  <a:pt x="1182" y="1866"/>
                </a:lnTo>
                <a:lnTo>
                  <a:pt x="1192" y="1827"/>
                </a:lnTo>
                <a:lnTo>
                  <a:pt x="1166" y="1812"/>
                </a:lnTo>
                <a:lnTo>
                  <a:pt x="1161" y="1772"/>
                </a:lnTo>
                <a:lnTo>
                  <a:pt x="1141" y="1771"/>
                </a:lnTo>
                <a:lnTo>
                  <a:pt x="1109" y="1791"/>
                </a:lnTo>
                <a:lnTo>
                  <a:pt x="1104" y="1786"/>
                </a:lnTo>
                <a:lnTo>
                  <a:pt x="1112" y="1772"/>
                </a:lnTo>
                <a:lnTo>
                  <a:pt x="1110" y="1752"/>
                </a:lnTo>
                <a:lnTo>
                  <a:pt x="1119" y="1724"/>
                </a:lnTo>
                <a:lnTo>
                  <a:pt x="1144" y="1695"/>
                </a:lnTo>
                <a:lnTo>
                  <a:pt x="1153" y="1673"/>
                </a:lnTo>
                <a:lnTo>
                  <a:pt x="1157" y="1641"/>
                </a:lnTo>
                <a:lnTo>
                  <a:pt x="1148" y="1597"/>
                </a:lnTo>
                <a:lnTo>
                  <a:pt x="1136" y="1597"/>
                </a:lnTo>
                <a:lnTo>
                  <a:pt x="1127" y="1574"/>
                </a:lnTo>
                <a:lnTo>
                  <a:pt x="1118" y="1563"/>
                </a:lnTo>
                <a:lnTo>
                  <a:pt x="1104" y="1557"/>
                </a:lnTo>
                <a:lnTo>
                  <a:pt x="1094" y="1565"/>
                </a:lnTo>
                <a:lnTo>
                  <a:pt x="1090" y="1556"/>
                </a:lnTo>
                <a:lnTo>
                  <a:pt x="1082" y="1551"/>
                </a:lnTo>
                <a:lnTo>
                  <a:pt x="1047" y="1548"/>
                </a:lnTo>
                <a:lnTo>
                  <a:pt x="1050" y="1524"/>
                </a:lnTo>
                <a:lnTo>
                  <a:pt x="1039" y="1520"/>
                </a:lnTo>
                <a:lnTo>
                  <a:pt x="1039" y="1506"/>
                </a:lnTo>
                <a:lnTo>
                  <a:pt x="1030" y="1495"/>
                </a:lnTo>
                <a:lnTo>
                  <a:pt x="996" y="1511"/>
                </a:lnTo>
                <a:lnTo>
                  <a:pt x="963" y="1506"/>
                </a:lnTo>
                <a:lnTo>
                  <a:pt x="892" y="1562"/>
                </a:lnTo>
                <a:lnTo>
                  <a:pt x="833" y="1585"/>
                </a:lnTo>
                <a:lnTo>
                  <a:pt x="816" y="1573"/>
                </a:lnTo>
                <a:lnTo>
                  <a:pt x="801" y="1574"/>
                </a:lnTo>
                <a:lnTo>
                  <a:pt x="776" y="1569"/>
                </a:lnTo>
                <a:lnTo>
                  <a:pt x="767" y="1560"/>
                </a:lnTo>
                <a:lnTo>
                  <a:pt x="750" y="1560"/>
                </a:lnTo>
                <a:lnTo>
                  <a:pt x="730" y="1573"/>
                </a:lnTo>
                <a:lnTo>
                  <a:pt x="703" y="1607"/>
                </a:lnTo>
                <a:lnTo>
                  <a:pt x="694" y="1603"/>
                </a:lnTo>
                <a:lnTo>
                  <a:pt x="697" y="1582"/>
                </a:lnTo>
                <a:lnTo>
                  <a:pt x="694" y="1571"/>
                </a:lnTo>
                <a:lnTo>
                  <a:pt x="665" y="1580"/>
                </a:lnTo>
                <a:lnTo>
                  <a:pt x="655" y="1580"/>
                </a:lnTo>
                <a:lnTo>
                  <a:pt x="651" y="1586"/>
                </a:lnTo>
                <a:lnTo>
                  <a:pt x="629" y="1585"/>
                </a:lnTo>
                <a:lnTo>
                  <a:pt x="598" y="1571"/>
                </a:lnTo>
                <a:lnTo>
                  <a:pt x="591" y="1580"/>
                </a:lnTo>
                <a:lnTo>
                  <a:pt x="574" y="1574"/>
                </a:lnTo>
                <a:lnTo>
                  <a:pt x="566" y="1578"/>
                </a:lnTo>
                <a:lnTo>
                  <a:pt x="554" y="1563"/>
                </a:lnTo>
                <a:lnTo>
                  <a:pt x="542" y="1565"/>
                </a:lnTo>
                <a:lnTo>
                  <a:pt x="530" y="1556"/>
                </a:lnTo>
                <a:lnTo>
                  <a:pt x="530" y="1539"/>
                </a:lnTo>
                <a:lnTo>
                  <a:pt x="512" y="1543"/>
                </a:lnTo>
                <a:lnTo>
                  <a:pt x="493" y="1537"/>
                </a:lnTo>
                <a:lnTo>
                  <a:pt x="490" y="1531"/>
                </a:lnTo>
                <a:lnTo>
                  <a:pt x="484" y="1532"/>
                </a:lnTo>
                <a:lnTo>
                  <a:pt x="486" y="1507"/>
                </a:lnTo>
                <a:lnTo>
                  <a:pt x="473" y="1506"/>
                </a:lnTo>
                <a:lnTo>
                  <a:pt x="456" y="1519"/>
                </a:lnTo>
                <a:lnTo>
                  <a:pt x="448" y="1512"/>
                </a:lnTo>
                <a:lnTo>
                  <a:pt x="442" y="1492"/>
                </a:lnTo>
                <a:lnTo>
                  <a:pt x="403" y="1463"/>
                </a:lnTo>
                <a:lnTo>
                  <a:pt x="357" y="1453"/>
                </a:lnTo>
                <a:lnTo>
                  <a:pt x="352" y="1466"/>
                </a:lnTo>
                <a:lnTo>
                  <a:pt x="340" y="1456"/>
                </a:lnTo>
                <a:lnTo>
                  <a:pt x="293" y="1430"/>
                </a:lnTo>
                <a:lnTo>
                  <a:pt x="289" y="1422"/>
                </a:lnTo>
                <a:lnTo>
                  <a:pt x="272" y="1421"/>
                </a:lnTo>
                <a:lnTo>
                  <a:pt x="269" y="1413"/>
                </a:lnTo>
                <a:lnTo>
                  <a:pt x="244" y="1416"/>
                </a:lnTo>
                <a:lnTo>
                  <a:pt x="244" y="1405"/>
                </a:lnTo>
                <a:lnTo>
                  <a:pt x="232" y="1392"/>
                </a:lnTo>
                <a:lnTo>
                  <a:pt x="235" y="1362"/>
                </a:lnTo>
                <a:lnTo>
                  <a:pt x="222" y="1348"/>
                </a:lnTo>
                <a:lnTo>
                  <a:pt x="221" y="1333"/>
                </a:lnTo>
                <a:lnTo>
                  <a:pt x="232" y="1326"/>
                </a:lnTo>
                <a:lnTo>
                  <a:pt x="244" y="1342"/>
                </a:lnTo>
                <a:lnTo>
                  <a:pt x="252" y="1339"/>
                </a:lnTo>
                <a:lnTo>
                  <a:pt x="259" y="1329"/>
                </a:lnTo>
                <a:lnTo>
                  <a:pt x="266" y="1333"/>
                </a:lnTo>
                <a:lnTo>
                  <a:pt x="272" y="1322"/>
                </a:lnTo>
                <a:lnTo>
                  <a:pt x="264" y="1309"/>
                </a:lnTo>
                <a:lnTo>
                  <a:pt x="264" y="1299"/>
                </a:lnTo>
                <a:lnTo>
                  <a:pt x="252" y="1295"/>
                </a:lnTo>
                <a:lnTo>
                  <a:pt x="244" y="1288"/>
                </a:lnTo>
                <a:lnTo>
                  <a:pt x="247" y="1265"/>
                </a:lnTo>
                <a:lnTo>
                  <a:pt x="242" y="1254"/>
                </a:lnTo>
                <a:lnTo>
                  <a:pt x="264" y="1254"/>
                </a:lnTo>
                <a:lnTo>
                  <a:pt x="271" y="1246"/>
                </a:lnTo>
                <a:lnTo>
                  <a:pt x="275" y="1229"/>
                </a:lnTo>
                <a:lnTo>
                  <a:pt x="283" y="1228"/>
                </a:lnTo>
                <a:lnTo>
                  <a:pt x="283" y="1221"/>
                </a:lnTo>
                <a:lnTo>
                  <a:pt x="295" y="1211"/>
                </a:lnTo>
                <a:lnTo>
                  <a:pt x="308" y="1167"/>
                </a:lnTo>
                <a:lnTo>
                  <a:pt x="303" y="1165"/>
                </a:lnTo>
                <a:lnTo>
                  <a:pt x="295" y="1172"/>
                </a:lnTo>
                <a:lnTo>
                  <a:pt x="292" y="1160"/>
                </a:lnTo>
                <a:lnTo>
                  <a:pt x="283" y="1162"/>
                </a:lnTo>
                <a:lnTo>
                  <a:pt x="276" y="1156"/>
                </a:lnTo>
                <a:lnTo>
                  <a:pt x="276" y="1150"/>
                </a:lnTo>
                <a:lnTo>
                  <a:pt x="259" y="1139"/>
                </a:lnTo>
                <a:lnTo>
                  <a:pt x="233" y="1145"/>
                </a:lnTo>
                <a:lnTo>
                  <a:pt x="198" y="1170"/>
                </a:lnTo>
                <a:lnTo>
                  <a:pt x="185" y="1170"/>
                </a:lnTo>
                <a:lnTo>
                  <a:pt x="142" y="1156"/>
                </a:lnTo>
                <a:lnTo>
                  <a:pt x="134" y="1152"/>
                </a:lnTo>
                <a:lnTo>
                  <a:pt x="134" y="1144"/>
                </a:lnTo>
                <a:lnTo>
                  <a:pt x="117" y="1148"/>
                </a:lnTo>
                <a:lnTo>
                  <a:pt x="103" y="1133"/>
                </a:lnTo>
                <a:lnTo>
                  <a:pt x="108" y="1128"/>
                </a:lnTo>
                <a:lnTo>
                  <a:pt x="106" y="1111"/>
                </a:lnTo>
                <a:lnTo>
                  <a:pt x="100" y="1101"/>
                </a:lnTo>
                <a:lnTo>
                  <a:pt x="91" y="1094"/>
                </a:lnTo>
                <a:lnTo>
                  <a:pt x="81" y="1099"/>
                </a:lnTo>
                <a:lnTo>
                  <a:pt x="78" y="1085"/>
                </a:lnTo>
                <a:lnTo>
                  <a:pt x="46" y="1080"/>
                </a:lnTo>
                <a:lnTo>
                  <a:pt x="37" y="1072"/>
                </a:lnTo>
                <a:lnTo>
                  <a:pt x="51" y="1067"/>
                </a:lnTo>
                <a:lnTo>
                  <a:pt x="61" y="1067"/>
                </a:lnTo>
                <a:lnTo>
                  <a:pt x="61" y="1038"/>
                </a:lnTo>
                <a:lnTo>
                  <a:pt x="51" y="1018"/>
                </a:lnTo>
                <a:lnTo>
                  <a:pt x="51" y="1001"/>
                </a:lnTo>
                <a:lnTo>
                  <a:pt x="46" y="992"/>
                </a:lnTo>
                <a:lnTo>
                  <a:pt x="13" y="996"/>
                </a:lnTo>
                <a:lnTo>
                  <a:pt x="3" y="989"/>
                </a:lnTo>
                <a:lnTo>
                  <a:pt x="0" y="974"/>
                </a:lnTo>
                <a:lnTo>
                  <a:pt x="7" y="929"/>
                </a:lnTo>
                <a:lnTo>
                  <a:pt x="7" y="920"/>
                </a:lnTo>
                <a:lnTo>
                  <a:pt x="15" y="904"/>
                </a:lnTo>
                <a:lnTo>
                  <a:pt x="51" y="887"/>
                </a:lnTo>
                <a:lnTo>
                  <a:pt x="55" y="876"/>
                </a:lnTo>
                <a:lnTo>
                  <a:pt x="78" y="874"/>
                </a:lnTo>
                <a:lnTo>
                  <a:pt x="86" y="876"/>
                </a:lnTo>
                <a:lnTo>
                  <a:pt x="91" y="886"/>
                </a:lnTo>
                <a:lnTo>
                  <a:pt x="123" y="884"/>
                </a:lnTo>
                <a:lnTo>
                  <a:pt x="134" y="878"/>
                </a:lnTo>
                <a:lnTo>
                  <a:pt x="147" y="852"/>
                </a:lnTo>
                <a:lnTo>
                  <a:pt x="210" y="839"/>
                </a:lnTo>
                <a:lnTo>
                  <a:pt x="229" y="816"/>
                </a:lnTo>
                <a:lnTo>
                  <a:pt x="300" y="782"/>
                </a:lnTo>
                <a:lnTo>
                  <a:pt x="303" y="760"/>
                </a:lnTo>
                <a:lnTo>
                  <a:pt x="312" y="720"/>
                </a:lnTo>
                <a:lnTo>
                  <a:pt x="323" y="712"/>
                </a:lnTo>
                <a:lnTo>
                  <a:pt x="323" y="700"/>
                </a:lnTo>
                <a:lnTo>
                  <a:pt x="306" y="655"/>
                </a:lnTo>
                <a:lnTo>
                  <a:pt x="303" y="624"/>
                </a:lnTo>
                <a:lnTo>
                  <a:pt x="289" y="605"/>
                </a:lnTo>
                <a:lnTo>
                  <a:pt x="325" y="593"/>
                </a:lnTo>
                <a:lnTo>
                  <a:pt x="347" y="584"/>
                </a:lnTo>
                <a:lnTo>
                  <a:pt x="402" y="578"/>
                </a:lnTo>
                <a:lnTo>
                  <a:pt x="394" y="551"/>
                </a:lnTo>
                <a:lnTo>
                  <a:pt x="396" y="534"/>
                </a:lnTo>
                <a:lnTo>
                  <a:pt x="413" y="489"/>
                </a:lnTo>
                <a:lnTo>
                  <a:pt x="428" y="451"/>
                </a:lnTo>
                <a:lnTo>
                  <a:pt x="448" y="452"/>
                </a:lnTo>
                <a:lnTo>
                  <a:pt x="471" y="463"/>
                </a:lnTo>
                <a:lnTo>
                  <a:pt x="501" y="460"/>
                </a:lnTo>
                <a:lnTo>
                  <a:pt x="516" y="472"/>
                </a:lnTo>
                <a:lnTo>
                  <a:pt x="549" y="457"/>
                </a:lnTo>
                <a:lnTo>
                  <a:pt x="549" y="407"/>
                </a:lnTo>
                <a:lnTo>
                  <a:pt x="563" y="370"/>
                </a:lnTo>
                <a:lnTo>
                  <a:pt x="591" y="366"/>
                </a:lnTo>
                <a:lnTo>
                  <a:pt x="615" y="336"/>
                </a:lnTo>
                <a:lnTo>
                  <a:pt x="635" y="341"/>
                </a:lnTo>
                <a:lnTo>
                  <a:pt x="652" y="327"/>
                </a:lnTo>
                <a:lnTo>
                  <a:pt x="663" y="361"/>
                </a:lnTo>
                <a:lnTo>
                  <a:pt x="689" y="381"/>
                </a:lnTo>
                <a:lnTo>
                  <a:pt x="697" y="398"/>
                </a:lnTo>
                <a:lnTo>
                  <a:pt x="710" y="409"/>
                </a:lnTo>
                <a:lnTo>
                  <a:pt x="716" y="398"/>
                </a:lnTo>
                <a:lnTo>
                  <a:pt x="757" y="410"/>
                </a:lnTo>
                <a:lnTo>
                  <a:pt x="764" y="424"/>
                </a:lnTo>
                <a:lnTo>
                  <a:pt x="789" y="493"/>
                </a:lnTo>
                <a:lnTo>
                  <a:pt x="793" y="548"/>
                </a:lnTo>
                <a:lnTo>
                  <a:pt x="784" y="574"/>
                </a:lnTo>
                <a:lnTo>
                  <a:pt x="858" y="598"/>
                </a:lnTo>
                <a:lnTo>
                  <a:pt x="887" y="593"/>
                </a:lnTo>
                <a:lnTo>
                  <a:pt x="996" y="638"/>
                </a:lnTo>
                <a:lnTo>
                  <a:pt x="1031" y="698"/>
                </a:lnTo>
                <a:lnTo>
                  <a:pt x="1065" y="735"/>
                </a:lnTo>
                <a:lnTo>
                  <a:pt x="1079" y="740"/>
                </a:lnTo>
                <a:lnTo>
                  <a:pt x="1250" y="732"/>
                </a:lnTo>
                <a:lnTo>
                  <a:pt x="1287" y="743"/>
                </a:lnTo>
                <a:lnTo>
                  <a:pt x="1326" y="772"/>
                </a:lnTo>
                <a:lnTo>
                  <a:pt x="1389" y="794"/>
                </a:lnTo>
                <a:lnTo>
                  <a:pt x="1412" y="796"/>
                </a:lnTo>
                <a:lnTo>
                  <a:pt x="1436" y="810"/>
                </a:lnTo>
                <a:lnTo>
                  <a:pt x="1505" y="780"/>
                </a:lnTo>
                <a:lnTo>
                  <a:pt x="1512" y="772"/>
                </a:lnTo>
                <a:lnTo>
                  <a:pt x="1568" y="757"/>
                </a:lnTo>
                <a:lnTo>
                  <a:pt x="1604" y="754"/>
                </a:lnTo>
                <a:lnTo>
                  <a:pt x="1626" y="760"/>
                </a:lnTo>
                <a:lnTo>
                  <a:pt x="1680" y="746"/>
                </a:lnTo>
                <a:lnTo>
                  <a:pt x="1765" y="674"/>
                </a:lnTo>
                <a:lnTo>
                  <a:pt x="1763" y="664"/>
                </a:lnTo>
                <a:lnTo>
                  <a:pt x="1744" y="641"/>
                </a:lnTo>
                <a:lnTo>
                  <a:pt x="1765" y="596"/>
                </a:lnTo>
                <a:lnTo>
                  <a:pt x="1783" y="591"/>
                </a:lnTo>
                <a:lnTo>
                  <a:pt x="1807" y="607"/>
                </a:lnTo>
                <a:lnTo>
                  <a:pt x="1839" y="612"/>
                </a:lnTo>
                <a:lnTo>
                  <a:pt x="1862" y="596"/>
                </a:lnTo>
                <a:lnTo>
                  <a:pt x="1895" y="561"/>
                </a:lnTo>
                <a:lnTo>
                  <a:pt x="1913" y="562"/>
                </a:lnTo>
                <a:lnTo>
                  <a:pt x="1935" y="548"/>
                </a:lnTo>
                <a:lnTo>
                  <a:pt x="1992" y="491"/>
                </a:lnTo>
                <a:lnTo>
                  <a:pt x="2054" y="486"/>
                </a:lnTo>
                <a:lnTo>
                  <a:pt x="2111" y="483"/>
                </a:lnTo>
                <a:lnTo>
                  <a:pt x="2110" y="471"/>
                </a:lnTo>
                <a:lnTo>
                  <a:pt x="2099" y="464"/>
                </a:lnTo>
                <a:lnTo>
                  <a:pt x="2100" y="446"/>
                </a:lnTo>
                <a:lnTo>
                  <a:pt x="2094" y="435"/>
                </a:lnTo>
                <a:lnTo>
                  <a:pt x="2071" y="415"/>
                </a:lnTo>
                <a:lnTo>
                  <a:pt x="2054" y="392"/>
                </a:lnTo>
                <a:lnTo>
                  <a:pt x="2014" y="418"/>
                </a:lnTo>
                <a:lnTo>
                  <a:pt x="1995" y="426"/>
                </a:lnTo>
                <a:lnTo>
                  <a:pt x="1939" y="418"/>
                </a:lnTo>
                <a:lnTo>
                  <a:pt x="1929" y="390"/>
                </a:lnTo>
                <a:lnTo>
                  <a:pt x="1927" y="372"/>
                </a:lnTo>
                <a:lnTo>
                  <a:pt x="1938" y="341"/>
                </a:lnTo>
                <a:lnTo>
                  <a:pt x="1935" y="312"/>
                </a:lnTo>
                <a:lnTo>
                  <a:pt x="1967" y="257"/>
                </a:lnTo>
                <a:lnTo>
                  <a:pt x="2037" y="287"/>
                </a:lnTo>
                <a:lnTo>
                  <a:pt x="2100" y="249"/>
                </a:lnTo>
                <a:lnTo>
                  <a:pt x="2134" y="144"/>
                </a:lnTo>
                <a:lnTo>
                  <a:pt x="2170" y="112"/>
                </a:lnTo>
                <a:lnTo>
                  <a:pt x="2166" y="76"/>
                </a:lnTo>
                <a:lnTo>
                  <a:pt x="2137" y="78"/>
                </a:lnTo>
                <a:lnTo>
                  <a:pt x="2137" y="64"/>
                </a:lnTo>
                <a:lnTo>
                  <a:pt x="2178" y="22"/>
                </a:lnTo>
                <a:lnTo>
                  <a:pt x="2208" y="17"/>
                </a:lnTo>
                <a:lnTo>
                  <a:pt x="2303" y="0"/>
                </a:lnTo>
                <a:lnTo>
                  <a:pt x="2342" y="28"/>
                </a:lnTo>
                <a:lnTo>
                  <a:pt x="2396" y="38"/>
                </a:lnTo>
                <a:lnTo>
                  <a:pt x="2430" y="90"/>
                </a:lnTo>
                <a:lnTo>
                  <a:pt x="2467" y="194"/>
                </a:lnTo>
                <a:lnTo>
                  <a:pt x="2482" y="265"/>
                </a:lnTo>
                <a:lnTo>
                  <a:pt x="2482" y="282"/>
                </a:lnTo>
                <a:lnTo>
                  <a:pt x="2558" y="295"/>
                </a:lnTo>
                <a:lnTo>
                  <a:pt x="2574" y="302"/>
                </a:lnTo>
                <a:lnTo>
                  <a:pt x="2623" y="332"/>
                </a:lnTo>
                <a:lnTo>
                  <a:pt x="2650" y="417"/>
                </a:lnTo>
                <a:lnTo>
                  <a:pt x="2696" y="418"/>
                </a:lnTo>
                <a:lnTo>
                  <a:pt x="2713" y="412"/>
                </a:lnTo>
                <a:lnTo>
                  <a:pt x="2821" y="364"/>
                </a:lnTo>
                <a:lnTo>
                  <a:pt x="2816" y="424"/>
                </a:lnTo>
                <a:lnTo>
                  <a:pt x="2796" y="444"/>
                </a:lnTo>
                <a:lnTo>
                  <a:pt x="2773" y="523"/>
                </a:lnTo>
                <a:lnTo>
                  <a:pt x="2744" y="588"/>
                </a:lnTo>
                <a:lnTo>
                  <a:pt x="2733" y="596"/>
                </a:lnTo>
                <a:lnTo>
                  <a:pt x="2728" y="593"/>
                </a:lnTo>
                <a:lnTo>
                  <a:pt x="2685" y="582"/>
                </a:lnTo>
                <a:lnTo>
                  <a:pt x="2645" y="616"/>
                </a:lnTo>
                <a:lnTo>
                  <a:pt x="2657" y="652"/>
                </a:lnTo>
                <a:lnTo>
                  <a:pt x="2657" y="700"/>
                </a:lnTo>
                <a:lnTo>
                  <a:pt x="2626" y="735"/>
                </a:lnTo>
                <a:lnTo>
                  <a:pt x="2626" y="751"/>
                </a:lnTo>
                <a:lnTo>
                  <a:pt x="2620" y="749"/>
                </a:lnTo>
                <a:lnTo>
                  <a:pt x="2603" y="726"/>
                </a:lnTo>
                <a:lnTo>
                  <a:pt x="2594" y="734"/>
                </a:lnTo>
                <a:lnTo>
                  <a:pt x="2581" y="766"/>
                </a:lnTo>
                <a:lnTo>
                  <a:pt x="2554" y="785"/>
                </a:lnTo>
                <a:lnTo>
                  <a:pt x="2516" y="789"/>
                </a:lnTo>
                <a:lnTo>
                  <a:pt x="2513" y="796"/>
                </a:lnTo>
                <a:lnTo>
                  <a:pt x="2518" y="823"/>
                </a:lnTo>
                <a:lnTo>
                  <a:pt x="2482" y="827"/>
                </a:lnTo>
                <a:lnTo>
                  <a:pt x="2456" y="814"/>
                </a:lnTo>
                <a:lnTo>
                  <a:pt x="2410" y="859"/>
                </a:lnTo>
                <a:lnTo>
                  <a:pt x="2362" y="882"/>
                </a:lnTo>
                <a:lnTo>
                  <a:pt x="2339" y="913"/>
                </a:lnTo>
                <a:lnTo>
                  <a:pt x="2298" y="926"/>
                </a:lnTo>
                <a:lnTo>
                  <a:pt x="2292" y="921"/>
                </a:lnTo>
                <a:lnTo>
                  <a:pt x="2247" y="946"/>
                </a:lnTo>
                <a:lnTo>
                  <a:pt x="2225" y="971"/>
                </a:lnTo>
                <a:lnTo>
                  <a:pt x="2196" y="984"/>
                </a:lnTo>
                <a:lnTo>
                  <a:pt x="2192" y="979"/>
                </a:lnTo>
                <a:lnTo>
                  <a:pt x="2199" y="969"/>
                </a:lnTo>
                <a:lnTo>
                  <a:pt x="2212" y="966"/>
                </a:lnTo>
                <a:lnTo>
                  <a:pt x="2216" y="947"/>
                </a:lnTo>
                <a:lnTo>
                  <a:pt x="2198" y="938"/>
                </a:lnTo>
                <a:lnTo>
                  <a:pt x="2207" y="933"/>
                </a:lnTo>
                <a:lnTo>
                  <a:pt x="2208" y="923"/>
                </a:lnTo>
                <a:lnTo>
                  <a:pt x="2242" y="881"/>
                </a:lnTo>
                <a:lnTo>
                  <a:pt x="2221" y="847"/>
                </a:lnTo>
                <a:lnTo>
                  <a:pt x="2218" y="852"/>
                </a:lnTo>
                <a:lnTo>
                  <a:pt x="2192" y="857"/>
                </a:lnTo>
                <a:lnTo>
                  <a:pt x="2159" y="898"/>
                </a:lnTo>
                <a:lnTo>
                  <a:pt x="2116" y="921"/>
                </a:lnTo>
                <a:lnTo>
                  <a:pt x="2100" y="952"/>
                </a:lnTo>
                <a:lnTo>
                  <a:pt x="2069" y="962"/>
                </a:lnTo>
                <a:lnTo>
                  <a:pt x="2046" y="958"/>
                </a:lnTo>
                <a:lnTo>
                  <a:pt x="2037" y="967"/>
                </a:lnTo>
                <a:lnTo>
                  <a:pt x="2032" y="983"/>
                </a:lnTo>
                <a:lnTo>
                  <a:pt x="2029" y="997"/>
                </a:lnTo>
                <a:lnTo>
                  <a:pt x="2048" y="1021"/>
                </a:lnTo>
                <a:lnTo>
                  <a:pt x="2076" y="1040"/>
                </a:lnTo>
                <a:lnTo>
                  <a:pt x="2093" y="1070"/>
                </a:lnTo>
                <a:lnTo>
                  <a:pt x="2117" y="1079"/>
                </a:lnTo>
                <a:lnTo>
                  <a:pt x="2128" y="1079"/>
                </a:lnTo>
                <a:lnTo>
                  <a:pt x="2154" y="1048"/>
                </a:lnTo>
                <a:lnTo>
                  <a:pt x="2178" y="1038"/>
                </a:lnTo>
                <a:lnTo>
                  <a:pt x="2210" y="1060"/>
                </a:lnTo>
                <a:lnTo>
                  <a:pt x="2233" y="1055"/>
                </a:lnTo>
                <a:lnTo>
                  <a:pt x="2259" y="1063"/>
                </a:lnTo>
                <a:lnTo>
                  <a:pt x="2252" y="1085"/>
                </a:lnTo>
                <a:lnTo>
                  <a:pt x="2244" y="1096"/>
                </a:lnTo>
                <a:lnTo>
                  <a:pt x="2238" y="1085"/>
                </a:lnTo>
                <a:lnTo>
                  <a:pt x="2227" y="1087"/>
                </a:lnTo>
                <a:lnTo>
                  <a:pt x="2216" y="1099"/>
                </a:lnTo>
                <a:lnTo>
                  <a:pt x="2178" y="1108"/>
                </a:lnTo>
                <a:lnTo>
                  <a:pt x="2179" y="1118"/>
                </a:lnTo>
                <a:lnTo>
                  <a:pt x="2167" y="1136"/>
                </a:lnTo>
                <a:lnTo>
                  <a:pt x="2159" y="1138"/>
                </a:lnTo>
                <a:lnTo>
                  <a:pt x="2156" y="1128"/>
                </a:lnTo>
                <a:lnTo>
                  <a:pt x="2147" y="1128"/>
                </a:lnTo>
                <a:lnTo>
                  <a:pt x="2142" y="1136"/>
                </a:lnTo>
                <a:lnTo>
                  <a:pt x="2149" y="1144"/>
                </a:lnTo>
                <a:lnTo>
                  <a:pt x="2144" y="1150"/>
                </a:lnTo>
                <a:lnTo>
                  <a:pt x="2124" y="1167"/>
                </a:lnTo>
                <a:lnTo>
                  <a:pt x="2102" y="1206"/>
                </a:lnTo>
                <a:lnTo>
                  <a:pt x="2103" y="1212"/>
                </a:lnTo>
                <a:lnTo>
                  <a:pt x="2149" y="1237"/>
                </a:lnTo>
                <a:lnTo>
                  <a:pt x="2164" y="1265"/>
                </a:lnTo>
                <a:lnTo>
                  <a:pt x="2181" y="1325"/>
                </a:lnTo>
                <a:lnTo>
                  <a:pt x="2199" y="1342"/>
                </a:lnTo>
                <a:lnTo>
                  <a:pt x="2201" y="1350"/>
                </a:lnTo>
                <a:lnTo>
                  <a:pt x="2225" y="1379"/>
                </a:lnTo>
                <a:lnTo>
                  <a:pt x="2166" y="1360"/>
                </a:lnTo>
                <a:lnTo>
                  <a:pt x="2144" y="1365"/>
                </a:lnTo>
                <a:lnTo>
                  <a:pt x="2144" y="1370"/>
                </a:lnTo>
                <a:lnTo>
                  <a:pt x="2166" y="1365"/>
                </a:lnTo>
                <a:lnTo>
                  <a:pt x="2173" y="1375"/>
                </a:lnTo>
                <a:lnTo>
                  <a:pt x="2192" y="1382"/>
                </a:lnTo>
                <a:lnTo>
                  <a:pt x="2208" y="1397"/>
                </a:lnTo>
                <a:lnTo>
                  <a:pt x="2213" y="1399"/>
                </a:lnTo>
                <a:lnTo>
                  <a:pt x="2225" y="1419"/>
                </a:lnTo>
                <a:lnTo>
                  <a:pt x="2176" y="1449"/>
                </a:lnTo>
                <a:lnTo>
                  <a:pt x="2154" y="1452"/>
                </a:lnTo>
                <a:lnTo>
                  <a:pt x="2154" y="1455"/>
                </a:lnTo>
                <a:lnTo>
                  <a:pt x="2175" y="1463"/>
                </a:lnTo>
                <a:lnTo>
                  <a:pt x="2192" y="1455"/>
                </a:lnTo>
                <a:lnTo>
                  <a:pt x="2213" y="1472"/>
                </a:lnTo>
                <a:lnTo>
                  <a:pt x="2230" y="1475"/>
                </a:lnTo>
                <a:lnTo>
                  <a:pt x="2205" y="1495"/>
                </a:lnTo>
                <a:lnTo>
                  <a:pt x="2221" y="1490"/>
                </a:lnTo>
                <a:lnTo>
                  <a:pt x="2221" y="1502"/>
                </a:lnTo>
                <a:lnTo>
                  <a:pt x="2221" y="1511"/>
                </a:lnTo>
                <a:lnTo>
                  <a:pt x="2205" y="1512"/>
                </a:lnTo>
                <a:lnTo>
                  <a:pt x="2210" y="1524"/>
                </a:lnTo>
                <a:lnTo>
                  <a:pt x="2198" y="1565"/>
                </a:lnTo>
                <a:lnTo>
                  <a:pt x="2192" y="1557"/>
                </a:lnTo>
                <a:lnTo>
                  <a:pt x="2187" y="1562"/>
                </a:lnTo>
                <a:lnTo>
                  <a:pt x="2175" y="1580"/>
                </a:lnTo>
                <a:lnTo>
                  <a:pt x="2162" y="1600"/>
                </a:lnTo>
                <a:lnTo>
                  <a:pt x="2147" y="1625"/>
                </a:lnTo>
                <a:lnTo>
                  <a:pt x="2133" y="1650"/>
                </a:lnTo>
                <a:lnTo>
                  <a:pt x="2130" y="1636"/>
                </a:lnTo>
                <a:lnTo>
                  <a:pt x="2117" y="1642"/>
                </a:lnTo>
                <a:lnTo>
                  <a:pt x="2124" y="1659"/>
                </a:lnTo>
                <a:lnTo>
                  <a:pt x="2111" y="1692"/>
                </a:lnTo>
                <a:lnTo>
                  <a:pt x="2110" y="1705"/>
                </a:lnTo>
                <a:lnTo>
                  <a:pt x="2102" y="1701"/>
                </a:lnTo>
                <a:lnTo>
                  <a:pt x="2100" y="1713"/>
                </a:lnTo>
                <a:lnTo>
                  <a:pt x="2088" y="1717"/>
                </a:lnTo>
                <a:lnTo>
                  <a:pt x="2071" y="1747"/>
                </a:lnTo>
                <a:lnTo>
                  <a:pt x="2051" y="1747"/>
                </a:lnTo>
                <a:lnTo>
                  <a:pt x="2044" y="1752"/>
                </a:lnTo>
                <a:lnTo>
                  <a:pt x="2048" y="1760"/>
                </a:lnTo>
                <a:lnTo>
                  <a:pt x="2044" y="1768"/>
                </a:lnTo>
                <a:lnTo>
                  <a:pt x="2029" y="1778"/>
                </a:lnTo>
                <a:lnTo>
                  <a:pt x="2026" y="1788"/>
                </a:lnTo>
                <a:lnTo>
                  <a:pt x="2023" y="1781"/>
                </a:lnTo>
                <a:lnTo>
                  <a:pt x="2018" y="1794"/>
                </a:lnTo>
                <a:lnTo>
                  <a:pt x="1995" y="1798"/>
                </a:lnTo>
                <a:lnTo>
                  <a:pt x="1972" y="1827"/>
                </a:lnTo>
                <a:lnTo>
                  <a:pt x="1947" y="1837"/>
                </a:lnTo>
                <a:lnTo>
                  <a:pt x="1935" y="1834"/>
                </a:lnTo>
                <a:lnTo>
                  <a:pt x="1926" y="1842"/>
                </a:lnTo>
                <a:lnTo>
                  <a:pt x="1913" y="1834"/>
                </a:lnTo>
                <a:lnTo>
                  <a:pt x="1896" y="1845"/>
                </a:lnTo>
                <a:lnTo>
                  <a:pt x="1893" y="1837"/>
                </a:lnTo>
                <a:lnTo>
                  <a:pt x="1887" y="1840"/>
                </a:lnTo>
                <a:lnTo>
                  <a:pt x="1887" y="1849"/>
                </a:lnTo>
                <a:lnTo>
                  <a:pt x="1884" y="1854"/>
                </a:lnTo>
                <a:close/>
                <a:moveTo>
                  <a:pt x="1698" y="1970"/>
                </a:moveTo>
                <a:lnTo>
                  <a:pt x="1700" y="1966"/>
                </a:lnTo>
                <a:lnTo>
                  <a:pt x="1715" y="1973"/>
                </a:lnTo>
                <a:lnTo>
                  <a:pt x="1718" y="1989"/>
                </a:lnTo>
                <a:lnTo>
                  <a:pt x="1712" y="1998"/>
                </a:lnTo>
                <a:lnTo>
                  <a:pt x="1697" y="2032"/>
                </a:lnTo>
                <a:lnTo>
                  <a:pt x="1678" y="2049"/>
                </a:lnTo>
                <a:lnTo>
                  <a:pt x="1667" y="2052"/>
                </a:lnTo>
                <a:lnTo>
                  <a:pt x="1661" y="2063"/>
                </a:lnTo>
                <a:lnTo>
                  <a:pt x="1622" y="2049"/>
                </a:lnTo>
                <a:lnTo>
                  <a:pt x="1616" y="2038"/>
                </a:lnTo>
                <a:lnTo>
                  <a:pt x="1613" y="2009"/>
                </a:lnTo>
                <a:lnTo>
                  <a:pt x="1655" y="1975"/>
                </a:lnTo>
                <a:lnTo>
                  <a:pt x="1698" y="1970"/>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57" name="Freeform 114"/>
          <p:cNvSpPr>
            <a:spLocks noChangeAspect="1" noEditPoints="1"/>
          </p:cNvSpPr>
          <p:nvPr/>
        </p:nvSpPr>
        <p:spPr bwMode="gray">
          <a:xfrm>
            <a:off x="7519006" y="3263284"/>
            <a:ext cx="116946" cy="150813"/>
          </a:xfrm>
          <a:custGeom>
            <a:avLst/>
            <a:gdLst>
              <a:gd name="T0" fmla="*/ 21 w 223"/>
              <a:gd name="T1" fmla="*/ 46 h 305"/>
              <a:gd name="T2" fmla="*/ 17 w 223"/>
              <a:gd name="T3" fmla="*/ 49 h 305"/>
              <a:gd name="T4" fmla="*/ 21 w 223"/>
              <a:gd name="T5" fmla="*/ 65 h 305"/>
              <a:gd name="T6" fmla="*/ 32 w 223"/>
              <a:gd name="T7" fmla="*/ 73 h 305"/>
              <a:gd name="T8" fmla="*/ 29 w 223"/>
              <a:gd name="T9" fmla="*/ 80 h 305"/>
              <a:gd name="T10" fmla="*/ 36 w 223"/>
              <a:gd name="T11" fmla="*/ 99 h 305"/>
              <a:gd name="T12" fmla="*/ 25 w 223"/>
              <a:gd name="T13" fmla="*/ 91 h 305"/>
              <a:gd name="T14" fmla="*/ 0 w 223"/>
              <a:gd name="T15" fmla="*/ 103 h 305"/>
              <a:gd name="T16" fmla="*/ 0 w 223"/>
              <a:gd name="T17" fmla="*/ 111 h 305"/>
              <a:gd name="T18" fmla="*/ 8 w 223"/>
              <a:gd name="T19" fmla="*/ 119 h 305"/>
              <a:gd name="T20" fmla="*/ 13 w 223"/>
              <a:gd name="T21" fmla="*/ 117 h 305"/>
              <a:gd name="T22" fmla="*/ 10 w 223"/>
              <a:gd name="T23" fmla="*/ 107 h 305"/>
              <a:gd name="T24" fmla="*/ 15 w 223"/>
              <a:gd name="T25" fmla="*/ 108 h 305"/>
              <a:gd name="T26" fmla="*/ 21 w 223"/>
              <a:gd name="T27" fmla="*/ 141 h 305"/>
              <a:gd name="T28" fmla="*/ 29 w 223"/>
              <a:gd name="T29" fmla="*/ 156 h 305"/>
              <a:gd name="T30" fmla="*/ 21 w 223"/>
              <a:gd name="T31" fmla="*/ 168 h 305"/>
              <a:gd name="T32" fmla="*/ 22 w 223"/>
              <a:gd name="T33" fmla="*/ 171 h 305"/>
              <a:gd name="T34" fmla="*/ 8 w 223"/>
              <a:gd name="T35" fmla="*/ 209 h 305"/>
              <a:gd name="T36" fmla="*/ 12 w 223"/>
              <a:gd name="T37" fmla="*/ 215 h 305"/>
              <a:gd name="T38" fmla="*/ 15 w 223"/>
              <a:gd name="T39" fmla="*/ 210 h 305"/>
              <a:gd name="T40" fmla="*/ 21 w 223"/>
              <a:gd name="T41" fmla="*/ 213 h 305"/>
              <a:gd name="T42" fmla="*/ 19 w 223"/>
              <a:gd name="T43" fmla="*/ 224 h 305"/>
              <a:gd name="T44" fmla="*/ 10 w 223"/>
              <a:gd name="T45" fmla="*/ 222 h 305"/>
              <a:gd name="T46" fmla="*/ 5 w 223"/>
              <a:gd name="T47" fmla="*/ 237 h 305"/>
              <a:gd name="T48" fmla="*/ 7 w 223"/>
              <a:gd name="T49" fmla="*/ 241 h 305"/>
              <a:gd name="T50" fmla="*/ 17 w 223"/>
              <a:gd name="T51" fmla="*/ 230 h 305"/>
              <a:gd name="T52" fmla="*/ 19 w 223"/>
              <a:gd name="T53" fmla="*/ 238 h 305"/>
              <a:gd name="T54" fmla="*/ 30 w 223"/>
              <a:gd name="T55" fmla="*/ 227 h 305"/>
              <a:gd name="T56" fmla="*/ 36 w 223"/>
              <a:gd name="T57" fmla="*/ 232 h 305"/>
              <a:gd name="T58" fmla="*/ 56 w 223"/>
              <a:gd name="T59" fmla="*/ 217 h 305"/>
              <a:gd name="T60" fmla="*/ 49 w 223"/>
              <a:gd name="T61" fmla="*/ 226 h 305"/>
              <a:gd name="T62" fmla="*/ 56 w 223"/>
              <a:gd name="T63" fmla="*/ 229 h 305"/>
              <a:gd name="T64" fmla="*/ 61 w 223"/>
              <a:gd name="T65" fmla="*/ 226 h 305"/>
              <a:gd name="T66" fmla="*/ 61 w 223"/>
              <a:gd name="T67" fmla="*/ 212 h 305"/>
              <a:gd name="T68" fmla="*/ 67 w 223"/>
              <a:gd name="T69" fmla="*/ 220 h 305"/>
              <a:gd name="T70" fmla="*/ 75 w 223"/>
              <a:gd name="T71" fmla="*/ 212 h 305"/>
              <a:gd name="T72" fmla="*/ 71 w 223"/>
              <a:gd name="T73" fmla="*/ 207 h 305"/>
              <a:gd name="T74" fmla="*/ 81 w 223"/>
              <a:gd name="T75" fmla="*/ 204 h 305"/>
              <a:gd name="T76" fmla="*/ 98 w 223"/>
              <a:gd name="T77" fmla="*/ 207 h 305"/>
              <a:gd name="T78" fmla="*/ 101 w 223"/>
              <a:gd name="T79" fmla="*/ 212 h 305"/>
              <a:gd name="T80" fmla="*/ 113 w 223"/>
              <a:gd name="T81" fmla="*/ 193 h 305"/>
              <a:gd name="T82" fmla="*/ 130 w 223"/>
              <a:gd name="T83" fmla="*/ 195 h 305"/>
              <a:gd name="T84" fmla="*/ 147 w 223"/>
              <a:gd name="T85" fmla="*/ 181 h 305"/>
              <a:gd name="T86" fmla="*/ 161 w 223"/>
              <a:gd name="T87" fmla="*/ 144 h 305"/>
              <a:gd name="T88" fmla="*/ 155 w 223"/>
              <a:gd name="T89" fmla="*/ 144 h 305"/>
              <a:gd name="T90" fmla="*/ 154 w 223"/>
              <a:gd name="T91" fmla="*/ 94 h 305"/>
              <a:gd name="T92" fmla="*/ 146 w 223"/>
              <a:gd name="T93" fmla="*/ 61 h 305"/>
              <a:gd name="T94" fmla="*/ 104 w 223"/>
              <a:gd name="T95" fmla="*/ 0 h 305"/>
              <a:gd name="T96" fmla="*/ 78 w 223"/>
              <a:gd name="T97" fmla="*/ 18 h 305"/>
              <a:gd name="T98" fmla="*/ 49 w 223"/>
              <a:gd name="T99" fmla="*/ 18 h 305"/>
              <a:gd name="T100" fmla="*/ 21 w 223"/>
              <a:gd name="T101" fmla="*/ 46 h 305"/>
              <a:gd name="T102" fmla="*/ 219 w 223"/>
              <a:gd name="T103" fmla="*/ 57 h 305"/>
              <a:gd name="T104" fmla="*/ 219 w 223"/>
              <a:gd name="T105" fmla="*/ 63 h 305"/>
              <a:gd name="T106" fmla="*/ 223 w 223"/>
              <a:gd name="T107" fmla="*/ 60 h 305"/>
              <a:gd name="T108" fmla="*/ 219 w 223"/>
              <a:gd name="T109" fmla="*/ 57 h 305"/>
              <a:gd name="T110" fmla="*/ 8 w 223"/>
              <a:gd name="T111" fmla="*/ 294 h 305"/>
              <a:gd name="T112" fmla="*/ 5 w 223"/>
              <a:gd name="T113" fmla="*/ 303 h 305"/>
              <a:gd name="T114" fmla="*/ 13 w 223"/>
              <a:gd name="T115" fmla="*/ 305 h 305"/>
              <a:gd name="T116" fmla="*/ 25 w 223"/>
              <a:gd name="T117" fmla="*/ 303 h 305"/>
              <a:gd name="T118" fmla="*/ 36 w 223"/>
              <a:gd name="T119" fmla="*/ 294 h 305"/>
              <a:gd name="T120" fmla="*/ 36 w 223"/>
              <a:gd name="T121" fmla="*/ 286 h 305"/>
              <a:gd name="T122" fmla="*/ 8 w 223"/>
              <a:gd name="T123" fmla="*/ 294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
              <a:gd name="T187" fmla="*/ 0 h 305"/>
              <a:gd name="T188" fmla="*/ 223 w 223"/>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 h="305">
                <a:moveTo>
                  <a:pt x="21" y="46"/>
                </a:moveTo>
                <a:lnTo>
                  <a:pt x="17" y="49"/>
                </a:lnTo>
                <a:lnTo>
                  <a:pt x="21" y="65"/>
                </a:lnTo>
                <a:lnTo>
                  <a:pt x="32" y="73"/>
                </a:lnTo>
                <a:lnTo>
                  <a:pt x="29" y="80"/>
                </a:lnTo>
                <a:lnTo>
                  <a:pt x="36" y="99"/>
                </a:lnTo>
                <a:lnTo>
                  <a:pt x="25" y="91"/>
                </a:lnTo>
                <a:lnTo>
                  <a:pt x="0" y="103"/>
                </a:lnTo>
                <a:lnTo>
                  <a:pt x="0" y="111"/>
                </a:lnTo>
                <a:lnTo>
                  <a:pt x="8" y="119"/>
                </a:lnTo>
                <a:lnTo>
                  <a:pt x="13" y="117"/>
                </a:lnTo>
                <a:lnTo>
                  <a:pt x="10" y="107"/>
                </a:lnTo>
                <a:lnTo>
                  <a:pt x="15" y="108"/>
                </a:lnTo>
                <a:lnTo>
                  <a:pt x="21" y="141"/>
                </a:lnTo>
                <a:lnTo>
                  <a:pt x="29" y="156"/>
                </a:lnTo>
                <a:lnTo>
                  <a:pt x="21" y="168"/>
                </a:lnTo>
                <a:lnTo>
                  <a:pt x="22" y="171"/>
                </a:lnTo>
                <a:lnTo>
                  <a:pt x="8" y="209"/>
                </a:lnTo>
                <a:lnTo>
                  <a:pt x="12" y="215"/>
                </a:lnTo>
                <a:lnTo>
                  <a:pt x="15" y="210"/>
                </a:lnTo>
                <a:lnTo>
                  <a:pt x="21" y="213"/>
                </a:lnTo>
                <a:lnTo>
                  <a:pt x="19" y="224"/>
                </a:lnTo>
                <a:lnTo>
                  <a:pt x="10" y="222"/>
                </a:lnTo>
                <a:lnTo>
                  <a:pt x="5" y="237"/>
                </a:lnTo>
                <a:lnTo>
                  <a:pt x="7" y="241"/>
                </a:lnTo>
                <a:lnTo>
                  <a:pt x="17" y="230"/>
                </a:lnTo>
                <a:lnTo>
                  <a:pt x="19" y="238"/>
                </a:lnTo>
                <a:lnTo>
                  <a:pt x="30" y="227"/>
                </a:lnTo>
                <a:lnTo>
                  <a:pt x="36" y="232"/>
                </a:lnTo>
                <a:lnTo>
                  <a:pt x="56" y="217"/>
                </a:lnTo>
                <a:lnTo>
                  <a:pt x="49" y="226"/>
                </a:lnTo>
                <a:lnTo>
                  <a:pt x="56" y="229"/>
                </a:lnTo>
                <a:lnTo>
                  <a:pt x="61" y="226"/>
                </a:lnTo>
                <a:lnTo>
                  <a:pt x="61" y="212"/>
                </a:lnTo>
                <a:lnTo>
                  <a:pt x="67" y="220"/>
                </a:lnTo>
                <a:lnTo>
                  <a:pt x="75" y="212"/>
                </a:lnTo>
                <a:lnTo>
                  <a:pt x="71" y="207"/>
                </a:lnTo>
                <a:lnTo>
                  <a:pt x="81" y="204"/>
                </a:lnTo>
                <a:lnTo>
                  <a:pt x="98" y="207"/>
                </a:lnTo>
                <a:lnTo>
                  <a:pt x="101" y="212"/>
                </a:lnTo>
                <a:lnTo>
                  <a:pt x="113" y="193"/>
                </a:lnTo>
                <a:lnTo>
                  <a:pt x="130" y="195"/>
                </a:lnTo>
                <a:lnTo>
                  <a:pt x="147" y="181"/>
                </a:lnTo>
                <a:lnTo>
                  <a:pt x="161" y="144"/>
                </a:lnTo>
                <a:lnTo>
                  <a:pt x="155" y="144"/>
                </a:lnTo>
                <a:lnTo>
                  <a:pt x="154" y="94"/>
                </a:lnTo>
                <a:lnTo>
                  <a:pt x="146" y="61"/>
                </a:lnTo>
                <a:lnTo>
                  <a:pt x="104" y="0"/>
                </a:lnTo>
                <a:lnTo>
                  <a:pt x="78" y="18"/>
                </a:lnTo>
                <a:lnTo>
                  <a:pt x="49" y="18"/>
                </a:lnTo>
                <a:lnTo>
                  <a:pt x="21" y="46"/>
                </a:lnTo>
                <a:close/>
                <a:moveTo>
                  <a:pt x="219" y="57"/>
                </a:moveTo>
                <a:lnTo>
                  <a:pt x="219" y="63"/>
                </a:lnTo>
                <a:lnTo>
                  <a:pt x="223" y="60"/>
                </a:lnTo>
                <a:lnTo>
                  <a:pt x="219" y="57"/>
                </a:lnTo>
                <a:close/>
                <a:moveTo>
                  <a:pt x="8" y="294"/>
                </a:moveTo>
                <a:lnTo>
                  <a:pt x="5" y="303"/>
                </a:lnTo>
                <a:lnTo>
                  <a:pt x="13" y="305"/>
                </a:lnTo>
                <a:lnTo>
                  <a:pt x="25" y="303"/>
                </a:lnTo>
                <a:lnTo>
                  <a:pt x="36" y="294"/>
                </a:lnTo>
                <a:lnTo>
                  <a:pt x="36" y="286"/>
                </a:lnTo>
                <a:lnTo>
                  <a:pt x="8" y="29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58" name="Freeform 115"/>
          <p:cNvSpPr>
            <a:spLocks noChangeAspect="1" noEditPoints="1"/>
          </p:cNvSpPr>
          <p:nvPr/>
        </p:nvSpPr>
        <p:spPr bwMode="gray">
          <a:xfrm>
            <a:off x="5524043" y="3225184"/>
            <a:ext cx="464345" cy="392113"/>
          </a:xfrm>
          <a:custGeom>
            <a:avLst/>
            <a:gdLst>
              <a:gd name="T0" fmla="*/ 835 w 882"/>
              <a:gd name="T1" fmla="*/ 738 h 805"/>
              <a:gd name="T2" fmla="*/ 882 w 882"/>
              <a:gd name="T3" fmla="*/ 704 h 805"/>
              <a:gd name="T4" fmla="*/ 806 w 882"/>
              <a:gd name="T5" fmla="*/ 621 h 805"/>
              <a:gd name="T6" fmla="*/ 774 w 882"/>
              <a:gd name="T7" fmla="*/ 564 h 805"/>
              <a:gd name="T8" fmla="*/ 808 w 882"/>
              <a:gd name="T9" fmla="*/ 492 h 805"/>
              <a:gd name="T10" fmla="*/ 766 w 882"/>
              <a:gd name="T11" fmla="*/ 458 h 805"/>
              <a:gd name="T12" fmla="*/ 766 w 882"/>
              <a:gd name="T13" fmla="*/ 364 h 805"/>
              <a:gd name="T14" fmla="*/ 754 w 882"/>
              <a:gd name="T15" fmla="*/ 335 h 805"/>
              <a:gd name="T16" fmla="*/ 772 w 882"/>
              <a:gd name="T17" fmla="*/ 307 h 805"/>
              <a:gd name="T18" fmla="*/ 791 w 882"/>
              <a:gd name="T19" fmla="*/ 234 h 805"/>
              <a:gd name="T20" fmla="*/ 709 w 882"/>
              <a:gd name="T21" fmla="*/ 154 h 805"/>
              <a:gd name="T22" fmla="*/ 615 w 882"/>
              <a:gd name="T23" fmla="*/ 108 h 805"/>
              <a:gd name="T24" fmla="*/ 559 w 882"/>
              <a:gd name="T25" fmla="*/ 101 h 805"/>
              <a:gd name="T26" fmla="*/ 451 w 882"/>
              <a:gd name="T27" fmla="*/ 138 h 805"/>
              <a:gd name="T28" fmla="*/ 347 w 882"/>
              <a:gd name="T29" fmla="*/ 189 h 805"/>
              <a:gd name="T30" fmla="*/ 256 w 882"/>
              <a:gd name="T31" fmla="*/ 144 h 805"/>
              <a:gd name="T32" fmla="*/ 203 w 882"/>
              <a:gd name="T33" fmla="*/ 78 h 805"/>
              <a:gd name="T34" fmla="*/ 186 w 882"/>
              <a:gd name="T35" fmla="*/ 19 h 805"/>
              <a:gd name="T36" fmla="*/ 118 w 882"/>
              <a:gd name="T37" fmla="*/ 56 h 805"/>
              <a:gd name="T38" fmla="*/ 84 w 882"/>
              <a:gd name="T39" fmla="*/ 54 h 805"/>
              <a:gd name="T40" fmla="*/ 22 w 882"/>
              <a:gd name="T41" fmla="*/ 0 h 805"/>
              <a:gd name="T42" fmla="*/ 7 w 882"/>
              <a:gd name="T43" fmla="*/ 49 h 805"/>
              <a:gd name="T44" fmla="*/ 31 w 882"/>
              <a:gd name="T45" fmla="*/ 150 h 805"/>
              <a:gd name="T46" fmla="*/ 59 w 882"/>
              <a:gd name="T47" fmla="*/ 220 h 805"/>
              <a:gd name="T48" fmla="*/ 88 w 882"/>
              <a:gd name="T49" fmla="*/ 251 h 805"/>
              <a:gd name="T50" fmla="*/ 75 w 882"/>
              <a:gd name="T51" fmla="*/ 299 h 805"/>
              <a:gd name="T52" fmla="*/ 58 w 882"/>
              <a:gd name="T53" fmla="*/ 350 h 805"/>
              <a:gd name="T54" fmla="*/ 85 w 882"/>
              <a:gd name="T55" fmla="*/ 386 h 805"/>
              <a:gd name="T56" fmla="*/ 160 w 882"/>
              <a:gd name="T57" fmla="*/ 499 h 805"/>
              <a:gd name="T58" fmla="*/ 206 w 882"/>
              <a:gd name="T59" fmla="*/ 551 h 805"/>
              <a:gd name="T60" fmla="*/ 212 w 882"/>
              <a:gd name="T61" fmla="*/ 526 h 805"/>
              <a:gd name="T62" fmla="*/ 232 w 882"/>
              <a:gd name="T63" fmla="*/ 545 h 805"/>
              <a:gd name="T64" fmla="*/ 270 w 882"/>
              <a:gd name="T65" fmla="*/ 550 h 805"/>
              <a:gd name="T66" fmla="*/ 297 w 882"/>
              <a:gd name="T67" fmla="*/ 599 h 805"/>
              <a:gd name="T68" fmla="*/ 381 w 882"/>
              <a:gd name="T69" fmla="*/ 682 h 805"/>
              <a:gd name="T70" fmla="*/ 427 w 882"/>
              <a:gd name="T71" fmla="*/ 720 h 805"/>
              <a:gd name="T72" fmla="*/ 483 w 882"/>
              <a:gd name="T73" fmla="*/ 738 h 805"/>
              <a:gd name="T74" fmla="*/ 568 w 882"/>
              <a:gd name="T75" fmla="*/ 704 h 805"/>
              <a:gd name="T76" fmla="*/ 667 w 882"/>
              <a:gd name="T77" fmla="*/ 783 h 805"/>
              <a:gd name="T78" fmla="*/ 720 w 882"/>
              <a:gd name="T79" fmla="*/ 796 h 805"/>
              <a:gd name="T80" fmla="*/ 774 w 882"/>
              <a:gd name="T81" fmla="*/ 804 h 805"/>
              <a:gd name="T82" fmla="*/ 536 w 882"/>
              <a:gd name="T83" fmla="*/ 715 h 805"/>
              <a:gd name="T84" fmla="*/ 554 w 882"/>
              <a:gd name="T85" fmla="*/ 714 h 8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2"/>
              <a:gd name="T130" fmla="*/ 0 h 805"/>
              <a:gd name="T131" fmla="*/ 882 w 882"/>
              <a:gd name="T132" fmla="*/ 805 h 8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2" h="805">
                <a:moveTo>
                  <a:pt x="806" y="805"/>
                </a:moveTo>
                <a:lnTo>
                  <a:pt x="817" y="757"/>
                </a:lnTo>
                <a:lnTo>
                  <a:pt x="835" y="738"/>
                </a:lnTo>
                <a:lnTo>
                  <a:pt x="869" y="728"/>
                </a:lnTo>
                <a:lnTo>
                  <a:pt x="881" y="715"/>
                </a:lnTo>
                <a:lnTo>
                  <a:pt x="882" y="704"/>
                </a:lnTo>
                <a:lnTo>
                  <a:pt x="862" y="697"/>
                </a:lnTo>
                <a:lnTo>
                  <a:pt x="859" y="650"/>
                </a:lnTo>
                <a:lnTo>
                  <a:pt x="806" y="621"/>
                </a:lnTo>
                <a:lnTo>
                  <a:pt x="789" y="585"/>
                </a:lnTo>
                <a:lnTo>
                  <a:pt x="771" y="567"/>
                </a:lnTo>
                <a:lnTo>
                  <a:pt x="774" y="564"/>
                </a:lnTo>
                <a:lnTo>
                  <a:pt x="785" y="542"/>
                </a:lnTo>
                <a:lnTo>
                  <a:pt x="803" y="520"/>
                </a:lnTo>
                <a:lnTo>
                  <a:pt x="808" y="492"/>
                </a:lnTo>
                <a:lnTo>
                  <a:pt x="794" y="471"/>
                </a:lnTo>
                <a:lnTo>
                  <a:pt x="774" y="467"/>
                </a:lnTo>
                <a:lnTo>
                  <a:pt x="766" y="458"/>
                </a:lnTo>
                <a:lnTo>
                  <a:pt x="766" y="418"/>
                </a:lnTo>
                <a:lnTo>
                  <a:pt x="757" y="395"/>
                </a:lnTo>
                <a:lnTo>
                  <a:pt x="766" y="364"/>
                </a:lnTo>
                <a:lnTo>
                  <a:pt x="766" y="355"/>
                </a:lnTo>
                <a:lnTo>
                  <a:pt x="754" y="350"/>
                </a:lnTo>
                <a:lnTo>
                  <a:pt x="754" y="335"/>
                </a:lnTo>
                <a:lnTo>
                  <a:pt x="754" y="327"/>
                </a:lnTo>
                <a:lnTo>
                  <a:pt x="772" y="318"/>
                </a:lnTo>
                <a:lnTo>
                  <a:pt x="772" y="307"/>
                </a:lnTo>
                <a:lnTo>
                  <a:pt x="783" y="288"/>
                </a:lnTo>
                <a:lnTo>
                  <a:pt x="789" y="245"/>
                </a:lnTo>
                <a:lnTo>
                  <a:pt x="791" y="234"/>
                </a:lnTo>
                <a:lnTo>
                  <a:pt x="785" y="188"/>
                </a:lnTo>
                <a:lnTo>
                  <a:pt x="763" y="188"/>
                </a:lnTo>
                <a:lnTo>
                  <a:pt x="709" y="154"/>
                </a:lnTo>
                <a:lnTo>
                  <a:pt x="698" y="132"/>
                </a:lnTo>
                <a:lnTo>
                  <a:pt x="659" y="127"/>
                </a:lnTo>
                <a:lnTo>
                  <a:pt x="615" y="108"/>
                </a:lnTo>
                <a:lnTo>
                  <a:pt x="596" y="90"/>
                </a:lnTo>
                <a:lnTo>
                  <a:pt x="566" y="90"/>
                </a:lnTo>
                <a:lnTo>
                  <a:pt x="559" y="101"/>
                </a:lnTo>
                <a:lnTo>
                  <a:pt x="519" y="101"/>
                </a:lnTo>
                <a:lnTo>
                  <a:pt x="478" y="135"/>
                </a:lnTo>
                <a:lnTo>
                  <a:pt x="451" y="138"/>
                </a:lnTo>
                <a:lnTo>
                  <a:pt x="458" y="172"/>
                </a:lnTo>
                <a:lnTo>
                  <a:pt x="424" y="174"/>
                </a:lnTo>
                <a:lnTo>
                  <a:pt x="347" y="189"/>
                </a:lnTo>
                <a:lnTo>
                  <a:pt x="302" y="169"/>
                </a:lnTo>
                <a:lnTo>
                  <a:pt x="279" y="142"/>
                </a:lnTo>
                <a:lnTo>
                  <a:pt x="256" y="144"/>
                </a:lnTo>
                <a:lnTo>
                  <a:pt x="229" y="130"/>
                </a:lnTo>
                <a:lnTo>
                  <a:pt x="219" y="78"/>
                </a:lnTo>
                <a:lnTo>
                  <a:pt x="203" y="78"/>
                </a:lnTo>
                <a:lnTo>
                  <a:pt x="177" y="59"/>
                </a:lnTo>
                <a:lnTo>
                  <a:pt x="192" y="47"/>
                </a:lnTo>
                <a:lnTo>
                  <a:pt x="186" y="19"/>
                </a:lnTo>
                <a:lnTo>
                  <a:pt x="172" y="10"/>
                </a:lnTo>
                <a:lnTo>
                  <a:pt x="141" y="24"/>
                </a:lnTo>
                <a:lnTo>
                  <a:pt x="118" y="56"/>
                </a:lnTo>
                <a:lnTo>
                  <a:pt x="107" y="54"/>
                </a:lnTo>
                <a:lnTo>
                  <a:pt x="88" y="58"/>
                </a:lnTo>
                <a:lnTo>
                  <a:pt x="84" y="54"/>
                </a:lnTo>
                <a:lnTo>
                  <a:pt x="59" y="53"/>
                </a:lnTo>
                <a:lnTo>
                  <a:pt x="28" y="8"/>
                </a:lnTo>
                <a:lnTo>
                  <a:pt x="22" y="0"/>
                </a:lnTo>
                <a:lnTo>
                  <a:pt x="13" y="20"/>
                </a:lnTo>
                <a:lnTo>
                  <a:pt x="0" y="27"/>
                </a:lnTo>
                <a:lnTo>
                  <a:pt x="7" y="49"/>
                </a:lnTo>
                <a:lnTo>
                  <a:pt x="7" y="116"/>
                </a:lnTo>
                <a:lnTo>
                  <a:pt x="29" y="137"/>
                </a:lnTo>
                <a:lnTo>
                  <a:pt x="31" y="150"/>
                </a:lnTo>
                <a:lnTo>
                  <a:pt x="34" y="180"/>
                </a:lnTo>
                <a:lnTo>
                  <a:pt x="53" y="201"/>
                </a:lnTo>
                <a:lnTo>
                  <a:pt x="59" y="220"/>
                </a:lnTo>
                <a:lnTo>
                  <a:pt x="68" y="228"/>
                </a:lnTo>
                <a:lnTo>
                  <a:pt x="101" y="234"/>
                </a:lnTo>
                <a:lnTo>
                  <a:pt x="88" y="251"/>
                </a:lnTo>
                <a:lnTo>
                  <a:pt x="93" y="268"/>
                </a:lnTo>
                <a:lnTo>
                  <a:pt x="75" y="294"/>
                </a:lnTo>
                <a:lnTo>
                  <a:pt x="75" y="299"/>
                </a:lnTo>
                <a:lnTo>
                  <a:pt x="65" y="308"/>
                </a:lnTo>
                <a:lnTo>
                  <a:pt x="56" y="336"/>
                </a:lnTo>
                <a:lnTo>
                  <a:pt x="58" y="350"/>
                </a:lnTo>
                <a:lnTo>
                  <a:pt x="70" y="353"/>
                </a:lnTo>
                <a:lnTo>
                  <a:pt x="85" y="376"/>
                </a:lnTo>
                <a:lnTo>
                  <a:pt x="85" y="386"/>
                </a:lnTo>
                <a:lnTo>
                  <a:pt x="146" y="424"/>
                </a:lnTo>
                <a:lnTo>
                  <a:pt x="163" y="460"/>
                </a:lnTo>
                <a:lnTo>
                  <a:pt x="160" y="499"/>
                </a:lnTo>
                <a:lnTo>
                  <a:pt x="172" y="506"/>
                </a:lnTo>
                <a:lnTo>
                  <a:pt x="178" y="530"/>
                </a:lnTo>
                <a:lnTo>
                  <a:pt x="206" y="551"/>
                </a:lnTo>
                <a:lnTo>
                  <a:pt x="207" y="543"/>
                </a:lnTo>
                <a:lnTo>
                  <a:pt x="214" y="543"/>
                </a:lnTo>
                <a:lnTo>
                  <a:pt x="212" y="526"/>
                </a:lnTo>
                <a:lnTo>
                  <a:pt x="217" y="525"/>
                </a:lnTo>
                <a:lnTo>
                  <a:pt x="228" y="530"/>
                </a:lnTo>
                <a:lnTo>
                  <a:pt x="232" y="545"/>
                </a:lnTo>
                <a:lnTo>
                  <a:pt x="248" y="557"/>
                </a:lnTo>
                <a:lnTo>
                  <a:pt x="265" y="547"/>
                </a:lnTo>
                <a:lnTo>
                  <a:pt x="270" y="550"/>
                </a:lnTo>
                <a:lnTo>
                  <a:pt x="283" y="576"/>
                </a:lnTo>
                <a:lnTo>
                  <a:pt x="290" y="579"/>
                </a:lnTo>
                <a:lnTo>
                  <a:pt x="297" y="599"/>
                </a:lnTo>
                <a:lnTo>
                  <a:pt x="314" y="613"/>
                </a:lnTo>
                <a:lnTo>
                  <a:pt x="337" y="667"/>
                </a:lnTo>
                <a:lnTo>
                  <a:pt x="381" y="682"/>
                </a:lnTo>
                <a:lnTo>
                  <a:pt x="396" y="704"/>
                </a:lnTo>
                <a:lnTo>
                  <a:pt x="430" y="715"/>
                </a:lnTo>
                <a:lnTo>
                  <a:pt x="427" y="720"/>
                </a:lnTo>
                <a:lnTo>
                  <a:pt x="435" y="728"/>
                </a:lnTo>
                <a:lnTo>
                  <a:pt x="452" y="726"/>
                </a:lnTo>
                <a:lnTo>
                  <a:pt x="483" y="738"/>
                </a:lnTo>
                <a:lnTo>
                  <a:pt x="515" y="726"/>
                </a:lnTo>
                <a:lnTo>
                  <a:pt x="528" y="715"/>
                </a:lnTo>
                <a:lnTo>
                  <a:pt x="568" y="704"/>
                </a:lnTo>
                <a:lnTo>
                  <a:pt x="588" y="715"/>
                </a:lnTo>
                <a:lnTo>
                  <a:pt x="611" y="777"/>
                </a:lnTo>
                <a:lnTo>
                  <a:pt x="667" y="783"/>
                </a:lnTo>
                <a:lnTo>
                  <a:pt x="690" y="794"/>
                </a:lnTo>
                <a:lnTo>
                  <a:pt x="695" y="788"/>
                </a:lnTo>
                <a:lnTo>
                  <a:pt x="720" y="796"/>
                </a:lnTo>
                <a:lnTo>
                  <a:pt x="749" y="797"/>
                </a:lnTo>
                <a:lnTo>
                  <a:pt x="754" y="792"/>
                </a:lnTo>
                <a:lnTo>
                  <a:pt x="774" y="804"/>
                </a:lnTo>
                <a:lnTo>
                  <a:pt x="806" y="805"/>
                </a:lnTo>
                <a:close/>
                <a:moveTo>
                  <a:pt x="554" y="714"/>
                </a:moveTo>
                <a:lnTo>
                  <a:pt x="536" y="715"/>
                </a:lnTo>
                <a:lnTo>
                  <a:pt x="514" y="737"/>
                </a:lnTo>
                <a:lnTo>
                  <a:pt x="536" y="729"/>
                </a:lnTo>
                <a:lnTo>
                  <a:pt x="554" y="71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59" name="Freeform 116"/>
          <p:cNvSpPr>
            <a:spLocks noChangeAspect="1" noEditPoints="1"/>
          </p:cNvSpPr>
          <p:nvPr/>
        </p:nvSpPr>
        <p:spPr bwMode="gray">
          <a:xfrm>
            <a:off x="5692583" y="3593483"/>
            <a:ext cx="127265" cy="88900"/>
          </a:xfrm>
          <a:custGeom>
            <a:avLst/>
            <a:gdLst>
              <a:gd name="T0" fmla="*/ 121 w 244"/>
              <a:gd name="T1" fmla="*/ 97 h 180"/>
              <a:gd name="T2" fmla="*/ 134 w 244"/>
              <a:gd name="T3" fmla="*/ 95 h 180"/>
              <a:gd name="T4" fmla="*/ 127 w 244"/>
              <a:gd name="T5" fmla="*/ 90 h 180"/>
              <a:gd name="T6" fmla="*/ 121 w 244"/>
              <a:gd name="T7" fmla="*/ 97 h 180"/>
              <a:gd name="T8" fmla="*/ 183 w 244"/>
              <a:gd name="T9" fmla="*/ 180 h 180"/>
              <a:gd name="T10" fmla="*/ 149 w 244"/>
              <a:gd name="T11" fmla="*/ 174 h 180"/>
              <a:gd name="T12" fmla="*/ 113 w 244"/>
              <a:gd name="T13" fmla="*/ 168 h 180"/>
              <a:gd name="T14" fmla="*/ 79 w 244"/>
              <a:gd name="T15" fmla="*/ 161 h 180"/>
              <a:gd name="T16" fmla="*/ 44 w 244"/>
              <a:gd name="T17" fmla="*/ 156 h 180"/>
              <a:gd name="T18" fmla="*/ 30 w 244"/>
              <a:gd name="T19" fmla="*/ 114 h 180"/>
              <a:gd name="T20" fmla="*/ 3 w 244"/>
              <a:gd name="T21" fmla="*/ 90 h 180"/>
              <a:gd name="T22" fmla="*/ 0 w 244"/>
              <a:gd name="T23" fmla="*/ 78 h 180"/>
              <a:gd name="T24" fmla="*/ 17 w 244"/>
              <a:gd name="T25" fmla="*/ 72 h 180"/>
              <a:gd name="T26" fmla="*/ 14 w 244"/>
              <a:gd name="T27" fmla="*/ 90 h 180"/>
              <a:gd name="T28" fmla="*/ 30 w 244"/>
              <a:gd name="T29" fmla="*/ 90 h 180"/>
              <a:gd name="T30" fmla="*/ 36 w 244"/>
              <a:gd name="T31" fmla="*/ 104 h 180"/>
              <a:gd name="T32" fmla="*/ 59 w 244"/>
              <a:gd name="T33" fmla="*/ 106 h 180"/>
              <a:gd name="T34" fmla="*/ 75 w 244"/>
              <a:gd name="T35" fmla="*/ 95 h 180"/>
              <a:gd name="T36" fmla="*/ 135 w 244"/>
              <a:gd name="T37" fmla="*/ 100 h 180"/>
              <a:gd name="T38" fmla="*/ 155 w 244"/>
              <a:gd name="T39" fmla="*/ 89 h 180"/>
              <a:gd name="T40" fmla="*/ 155 w 244"/>
              <a:gd name="T41" fmla="*/ 81 h 180"/>
              <a:gd name="T42" fmla="*/ 163 w 244"/>
              <a:gd name="T43" fmla="*/ 80 h 180"/>
              <a:gd name="T44" fmla="*/ 166 w 244"/>
              <a:gd name="T45" fmla="*/ 68 h 180"/>
              <a:gd name="T46" fmla="*/ 200 w 244"/>
              <a:gd name="T47" fmla="*/ 39 h 180"/>
              <a:gd name="T48" fmla="*/ 231 w 244"/>
              <a:gd name="T49" fmla="*/ 0 h 180"/>
              <a:gd name="T50" fmla="*/ 232 w 244"/>
              <a:gd name="T51" fmla="*/ 19 h 180"/>
              <a:gd name="T52" fmla="*/ 240 w 244"/>
              <a:gd name="T53" fmla="*/ 21 h 180"/>
              <a:gd name="T54" fmla="*/ 244 w 244"/>
              <a:gd name="T55" fmla="*/ 61 h 180"/>
              <a:gd name="T56" fmla="*/ 231 w 244"/>
              <a:gd name="T57" fmla="*/ 61 h 180"/>
              <a:gd name="T58" fmla="*/ 215 w 244"/>
              <a:gd name="T59" fmla="*/ 61 h 180"/>
              <a:gd name="T60" fmla="*/ 222 w 244"/>
              <a:gd name="T61" fmla="*/ 81 h 180"/>
              <a:gd name="T62" fmla="*/ 229 w 244"/>
              <a:gd name="T63" fmla="*/ 100 h 180"/>
              <a:gd name="T64" fmla="*/ 202 w 244"/>
              <a:gd name="T65" fmla="*/ 110 h 180"/>
              <a:gd name="T66" fmla="*/ 197 w 244"/>
              <a:gd name="T67" fmla="*/ 141 h 180"/>
              <a:gd name="T68" fmla="*/ 194 w 244"/>
              <a:gd name="T69" fmla="*/ 171 h 180"/>
              <a:gd name="T70" fmla="*/ 183 w 244"/>
              <a:gd name="T71" fmla="*/ 180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4"/>
              <a:gd name="T109" fmla="*/ 0 h 180"/>
              <a:gd name="T110" fmla="*/ 244 w 244"/>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4" h="180">
                <a:moveTo>
                  <a:pt x="121" y="97"/>
                </a:moveTo>
                <a:lnTo>
                  <a:pt x="134" y="95"/>
                </a:lnTo>
                <a:lnTo>
                  <a:pt x="127" y="90"/>
                </a:lnTo>
                <a:lnTo>
                  <a:pt x="121" y="97"/>
                </a:lnTo>
                <a:close/>
                <a:moveTo>
                  <a:pt x="183" y="180"/>
                </a:moveTo>
                <a:lnTo>
                  <a:pt x="149" y="174"/>
                </a:lnTo>
                <a:lnTo>
                  <a:pt x="113" y="168"/>
                </a:lnTo>
                <a:lnTo>
                  <a:pt x="79" y="161"/>
                </a:lnTo>
                <a:lnTo>
                  <a:pt x="44" y="156"/>
                </a:lnTo>
                <a:lnTo>
                  <a:pt x="30" y="114"/>
                </a:lnTo>
                <a:lnTo>
                  <a:pt x="3" y="90"/>
                </a:lnTo>
                <a:lnTo>
                  <a:pt x="0" y="78"/>
                </a:lnTo>
                <a:lnTo>
                  <a:pt x="17" y="72"/>
                </a:lnTo>
                <a:lnTo>
                  <a:pt x="14" y="90"/>
                </a:lnTo>
                <a:lnTo>
                  <a:pt x="30" y="90"/>
                </a:lnTo>
                <a:lnTo>
                  <a:pt x="36" y="104"/>
                </a:lnTo>
                <a:lnTo>
                  <a:pt x="59" y="106"/>
                </a:lnTo>
                <a:lnTo>
                  <a:pt x="75" y="95"/>
                </a:lnTo>
                <a:lnTo>
                  <a:pt x="135" y="100"/>
                </a:lnTo>
                <a:lnTo>
                  <a:pt x="155" y="89"/>
                </a:lnTo>
                <a:lnTo>
                  <a:pt x="155" y="81"/>
                </a:lnTo>
                <a:lnTo>
                  <a:pt x="163" y="80"/>
                </a:lnTo>
                <a:lnTo>
                  <a:pt x="166" y="68"/>
                </a:lnTo>
                <a:lnTo>
                  <a:pt x="200" y="39"/>
                </a:lnTo>
                <a:lnTo>
                  <a:pt x="231" y="0"/>
                </a:lnTo>
                <a:lnTo>
                  <a:pt x="232" y="19"/>
                </a:lnTo>
                <a:lnTo>
                  <a:pt x="240" y="21"/>
                </a:lnTo>
                <a:lnTo>
                  <a:pt x="244" y="61"/>
                </a:lnTo>
                <a:lnTo>
                  <a:pt x="231" y="61"/>
                </a:lnTo>
                <a:lnTo>
                  <a:pt x="215" y="61"/>
                </a:lnTo>
                <a:lnTo>
                  <a:pt x="222" y="81"/>
                </a:lnTo>
                <a:lnTo>
                  <a:pt x="229" y="100"/>
                </a:lnTo>
                <a:lnTo>
                  <a:pt x="202" y="110"/>
                </a:lnTo>
                <a:lnTo>
                  <a:pt x="197" y="141"/>
                </a:lnTo>
                <a:lnTo>
                  <a:pt x="194" y="171"/>
                </a:lnTo>
                <a:lnTo>
                  <a:pt x="183" y="18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60" name="Freeform 117"/>
          <p:cNvSpPr>
            <a:spLocks noChangeAspect="1" noEditPoints="1"/>
          </p:cNvSpPr>
          <p:nvPr/>
        </p:nvSpPr>
        <p:spPr bwMode="gray">
          <a:xfrm>
            <a:off x="6586877" y="3583958"/>
            <a:ext cx="116946" cy="136525"/>
          </a:xfrm>
          <a:custGeom>
            <a:avLst/>
            <a:gdLst>
              <a:gd name="T0" fmla="*/ 203 w 220"/>
              <a:gd name="T1" fmla="*/ 280 h 280"/>
              <a:gd name="T2" fmla="*/ 204 w 220"/>
              <a:gd name="T3" fmla="*/ 258 h 280"/>
              <a:gd name="T4" fmla="*/ 210 w 220"/>
              <a:gd name="T5" fmla="*/ 255 h 280"/>
              <a:gd name="T6" fmla="*/ 220 w 220"/>
              <a:gd name="T7" fmla="*/ 258 h 280"/>
              <a:gd name="T8" fmla="*/ 218 w 220"/>
              <a:gd name="T9" fmla="*/ 231 h 280"/>
              <a:gd name="T10" fmla="*/ 212 w 220"/>
              <a:gd name="T11" fmla="*/ 179 h 280"/>
              <a:gd name="T12" fmla="*/ 196 w 220"/>
              <a:gd name="T13" fmla="*/ 138 h 280"/>
              <a:gd name="T14" fmla="*/ 190 w 220"/>
              <a:gd name="T15" fmla="*/ 138 h 280"/>
              <a:gd name="T16" fmla="*/ 182 w 220"/>
              <a:gd name="T17" fmla="*/ 150 h 280"/>
              <a:gd name="T18" fmla="*/ 172 w 220"/>
              <a:gd name="T19" fmla="*/ 175 h 280"/>
              <a:gd name="T20" fmla="*/ 162 w 220"/>
              <a:gd name="T21" fmla="*/ 162 h 280"/>
              <a:gd name="T22" fmla="*/ 153 w 220"/>
              <a:gd name="T23" fmla="*/ 161 h 280"/>
              <a:gd name="T24" fmla="*/ 147 w 220"/>
              <a:gd name="T25" fmla="*/ 131 h 280"/>
              <a:gd name="T26" fmla="*/ 149 w 220"/>
              <a:gd name="T27" fmla="*/ 125 h 280"/>
              <a:gd name="T28" fmla="*/ 179 w 220"/>
              <a:gd name="T29" fmla="*/ 102 h 280"/>
              <a:gd name="T30" fmla="*/ 203 w 220"/>
              <a:gd name="T31" fmla="*/ 72 h 280"/>
              <a:gd name="T32" fmla="*/ 170 w 220"/>
              <a:gd name="T33" fmla="*/ 62 h 280"/>
              <a:gd name="T34" fmla="*/ 98 w 220"/>
              <a:gd name="T35" fmla="*/ 62 h 280"/>
              <a:gd name="T36" fmla="*/ 85 w 220"/>
              <a:gd name="T37" fmla="*/ 50 h 280"/>
              <a:gd name="T38" fmla="*/ 76 w 220"/>
              <a:gd name="T39" fmla="*/ 14 h 280"/>
              <a:gd name="T40" fmla="*/ 69 w 220"/>
              <a:gd name="T41" fmla="*/ 26 h 280"/>
              <a:gd name="T42" fmla="*/ 60 w 220"/>
              <a:gd name="T43" fmla="*/ 21 h 280"/>
              <a:gd name="T44" fmla="*/ 57 w 220"/>
              <a:gd name="T45" fmla="*/ 25 h 280"/>
              <a:gd name="T46" fmla="*/ 49 w 220"/>
              <a:gd name="T47" fmla="*/ 4 h 280"/>
              <a:gd name="T48" fmla="*/ 43 w 220"/>
              <a:gd name="T49" fmla="*/ 3 h 280"/>
              <a:gd name="T50" fmla="*/ 40 w 220"/>
              <a:gd name="T51" fmla="*/ 20 h 280"/>
              <a:gd name="T52" fmla="*/ 26 w 220"/>
              <a:gd name="T53" fmla="*/ 0 h 280"/>
              <a:gd name="T54" fmla="*/ 8 w 220"/>
              <a:gd name="T55" fmla="*/ 31 h 280"/>
              <a:gd name="T56" fmla="*/ 14 w 220"/>
              <a:gd name="T57" fmla="*/ 46 h 280"/>
              <a:gd name="T58" fmla="*/ 32 w 220"/>
              <a:gd name="T59" fmla="*/ 50 h 280"/>
              <a:gd name="T60" fmla="*/ 35 w 220"/>
              <a:gd name="T61" fmla="*/ 62 h 280"/>
              <a:gd name="T62" fmla="*/ 18 w 220"/>
              <a:gd name="T63" fmla="*/ 63 h 280"/>
              <a:gd name="T64" fmla="*/ 15 w 220"/>
              <a:gd name="T65" fmla="*/ 71 h 280"/>
              <a:gd name="T66" fmla="*/ 5 w 220"/>
              <a:gd name="T67" fmla="*/ 74 h 280"/>
              <a:gd name="T68" fmla="*/ 0 w 220"/>
              <a:gd name="T69" fmla="*/ 85 h 280"/>
              <a:gd name="T70" fmla="*/ 28 w 220"/>
              <a:gd name="T71" fmla="*/ 110 h 280"/>
              <a:gd name="T72" fmla="*/ 26 w 220"/>
              <a:gd name="T73" fmla="*/ 144 h 280"/>
              <a:gd name="T74" fmla="*/ 35 w 220"/>
              <a:gd name="T75" fmla="*/ 167 h 280"/>
              <a:gd name="T76" fmla="*/ 34 w 220"/>
              <a:gd name="T77" fmla="*/ 189 h 280"/>
              <a:gd name="T78" fmla="*/ 40 w 220"/>
              <a:gd name="T79" fmla="*/ 201 h 280"/>
              <a:gd name="T80" fmla="*/ 47 w 220"/>
              <a:gd name="T81" fmla="*/ 244 h 280"/>
              <a:gd name="T82" fmla="*/ 79 w 220"/>
              <a:gd name="T83" fmla="*/ 233 h 280"/>
              <a:gd name="T84" fmla="*/ 82 w 220"/>
              <a:gd name="T85" fmla="*/ 240 h 280"/>
              <a:gd name="T86" fmla="*/ 96 w 220"/>
              <a:gd name="T87" fmla="*/ 223 h 280"/>
              <a:gd name="T88" fmla="*/ 108 w 220"/>
              <a:gd name="T89" fmla="*/ 236 h 280"/>
              <a:gd name="T90" fmla="*/ 125 w 220"/>
              <a:gd name="T91" fmla="*/ 215 h 280"/>
              <a:gd name="T92" fmla="*/ 122 w 220"/>
              <a:gd name="T93" fmla="*/ 194 h 280"/>
              <a:gd name="T94" fmla="*/ 133 w 220"/>
              <a:gd name="T95" fmla="*/ 179 h 280"/>
              <a:gd name="T96" fmla="*/ 145 w 220"/>
              <a:gd name="T97" fmla="*/ 192 h 280"/>
              <a:gd name="T98" fmla="*/ 166 w 220"/>
              <a:gd name="T99" fmla="*/ 187 h 280"/>
              <a:gd name="T100" fmla="*/ 170 w 220"/>
              <a:gd name="T101" fmla="*/ 192 h 280"/>
              <a:gd name="T102" fmla="*/ 186 w 220"/>
              <a:gd name="T103" fmla="*/ 215 h 280"/>
              <a:gd name="T104" fmla="*/ 196 w 220"/>
              <a:gd name="T105" fmla="*/ 269 h 280"/>
              <a:gd name="T106" fmla="*/ 203 w 220"/>
              <a:gd name="T107" fmla="*/ 280 h 280"/>
              <a:gd name="T108" fmla="*/ 127 w 220"/>
              <a:gd name="T109" fmla="*/ 192 h 280"/>
              <a:gd name="T110" fmla="*/ 128 w 220"/>
              <a:gd name="T111" fmla="*/ 209 h 280"/>
              <a:gd name="T112" fmla="*/ 133 w 220"/>
              <a:gd name="T113" fmla="*/ 212 h 280"/>
              <a:gd name="T114" fmla="*/ 139 w 220"/>
              <a:gd name="T115" fmla="*/ 199 h 280"/>
              <a:gd name="T116" fmla="*/ 133 w 220"/>
              <a:gd name="T117" fmla="*/ 190 h 280"/>
              <a:gd name="T118" fmla="*/ 127 w 220"/>
              <a:gd name="T119" fmla="*/ 192 h 2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
              <a:gd name="T181" fmla="*/ 0 h 280"/>
              <a:gd name="T182" fmla="*/ 220 w 220"/>
              <a:gd name="T183" fmla="*/ 280 h 2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 h="280">
                <a:moveTo>
                  <a:pt x="203" y="280"/>
                </a:moveTo>
                <a:lnTo>
                  <a:pt x="204" y="258"/>
                </a:lnTo>
                <a:lnTo>
                  <a:pt x="210" y="255"/>
                </a:lnTo>
                <a:lnTo>
                  <a:pt x="220" y="258"/>
                </a:lnTo>
                <a:lnTo>
                  <a:pt x="218" y="231"/>
                </a:lnTo>
                <a:lnTo>
                  <a:pt x="212" y="179"/>
                </a:lnTo>
                <a:lnTo>
                  <a:pt x="196" y="138"/>
                </a:lnTo>
                <a:lnTo>
                  <a:pt x="190" y="138"/>
                </a:lnTo>
                <a:lnTo>
                  <a:pt x="182" y="150"/>
                </a:lnTo>
                <a:lnTo>
                  <a:pt x="172" y="175"/>
                </a:lnTo>
                <a:lnTo>
                  <a:pt x="162" y="162"/>
                </a:lnTo>
                <a:lnTo>
                  <a:pt x="153" y="161"/>
                </a:lnTo>
                <a:lnTo>
                  <a:pt x="147" y="131"/>
                </a:lnTo>
                <a:lnTo>
                  <a:pt x="149" y="125"/>
                </a:lnTo>
                <a:lnTo>
                  <a:pt x="179" y="102"/>
                </a:lnTo>
                <a:lnTo>
                  <a:pt x="203" y="72"/>
                </a:lnTo>
                <a:lnTo>
                  <a:pt x="170" y="62"/>
                </a:lnTo>
                <a:lnTo>
                  <a:pt x="98" y="62"/>
                </a:lnTo>
                <a:lnTo>
                  <a:pt x="85" y="50"/>
                </a:lnTo>
                <a:lnTo>
                  <a:pt x="76" y="14"/>
                </a:lnTo>
                <a:lnTo>
                  <a:pt x="69" y="26"/>
                </a:lnTo>
                <a:lnTo>
                  <a:pt x="60" y="21"/>
                </a:lnTo>
                <a:lnTo>
                  <a:pt x="57" y="25"/>
                </a:lnTo>
                <a:lnTo>
                  <a:pt x="49" y="4"/>
                </a:lnTo>
                <a:lnTo>
                  <a:pt x="43" y="3"/>
                </a:lnTo>
                <a:lnTo>
                  <a:pt x="40" y="20"/>
                </a:lnTo>
                <a:lnTo>
                  <a:pt x="26" y="0"/>
                </a:lnTo>
                <a:lnTo>
                  <a:pt x="8" y="31"/>
                </a:lnTo>
                <a:lnTo>
                  <a:pt x="14" y="46"/>
                </a:lnTo>
                <a:lnTo>
                  <a:pt x="32" y="50"/>
                </a:lnTo>
                <a:lnTo>
                  <a:pt x="35" y="62"/>
                </a:lnTo>
                <a:lnTo>
                  <a:pt x="18" y="63"/>
                </a:lnTo>
                <a:lnTo>
                  <a:pt x="15" y="71"/>
                </a:lnTo>
                <a:lnTo>
                  <a:pt x="5" y="74"/>
                </a:lnTo>
                <a:lnTo>
                  <a:pt x="0" y="85"/>
                </a:lnTo>
                <a:lnTo>
                  <a:pt x="28" y="110"/>
                </a:lnTo>
                <a:lnTo>
                  <a:pt x="26" y="144"/>
                </a:lnTo>
                <a:lnTo>
                  <a:pt x="35" y="167"/>
                </a:lnTo>
                <a:lnTo>
                  <a:pt x="34" y="189"/>
                </a:lnTo>
                <a:lnTo>
                  <a:pt x="40" y="201"/>
                </a:lnTo>
                <a:lnTo>
                  <a:pt x="47" y="244"/>
                </a:lnTo>
                <a:lnTo>
                  <a:pt x="79" y="233"/>
                </a:lnTo>
                <a:lnTo>
                  <a:pt x="82" y="240"/>
                </a:lnTo>
                <a:lnTo>
                  <a:pt x="96" y="223"/>
                </a:lnTo>
                <a:lnTo>
                  <a:pt x="108" y="236"/>
                </a:lnTo>
                <a:lnTo>
                  <a:pt x="125" y="215"/>
                </a:lnTo>
                <a:lnTo>
                  <a:pt x="122" y="194"/>
                </a:lnTo>
                <a:lnTo>
                  <a:pt x="133" y="179"/>
                </a:lnTo>
                <a:lnTo>
                  <a:pt x="145" y="192"/>
                </a:lnTo>
                <a:lnTo>
                  <a:pt x="166" y="187"/>
                </a:lnTo>
                <a:lnTo>
                  <a:pt x="170" y="192"/>
                </a:lnTo>
                <a:lnTo>
                  <a:pt x="186" y="215"/>
                </a:lnTo>
                <a:lnTo>
                  <a:pt x="196" y="269"/>
                </a:lnTo>
                <a:lnTo>
                  <a:pt x="203" y="280"/>
                </a:lnTo>
                <a:close/>
                <a:moveTo>
                  <a:pt x="127" y="192"/>
                </a:moveTo>
                <a:lnTo>
                  <a:pt x="128" y="209"/>
                </a:lnTo>
                <a:lnTo>
                  <a:pt x="133" y="212"/>
                </a:lnTo>
                <a:lnTo>
                  <a:pt x="139" y="199"/>
                </a:lnTo>
                <a:lnTo>
                  <a:pt x="133" y="190"/>
                </a:lnTo>
                <a:lnTo>
                  <a:pt x="127" y="19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61" name="Freeform 118"/>
          <p:cNvSpPr>
            <a:spLocks noChangeAspect="1" noEditPoints="1"/>
          </p:cNvSpPr>
          <p:nvPr/>
        </p:nvSpPr>
        <p:spPr bwMode="gray">
          <a:xfrm>
            <a:off x="5714941" y="3625233"/>
            <a:ext cx="189177" cy="196850"/>
          </a:xfrm>
          <a:custGeom>
            <a:avLst/>
            <a:gdLst>
              <a:gd name="T0" fmla="*/ 171 w 359"/>
              <a:gd name="T1" fmla="*/ 144 h 407"/>
              <a:gd name="T2" fmla="*/ 162 w 359"/>
              <a:gd name="T3" fmla="*/ 170 h 407"/>
              <a:gd name="T4" fmla="*/ 156 w 359"/>
              <a:gd name="T5" fmla="*/ 193 h 407"/>
              <a:gd name="T6" fmla="*/ 147 w 359"/>
              <a:gd name="T7" fmla="*/ 218 h 407"/>
              <a:gd name="T8" fmla="*/ 139 w 359"/>
              <a:gd name="T9" fmla="*/ 243 h 407"/>
              <a:gd name="T10" fmla="*/ 105 w 359"/>
              <a:gd name="T11" fmla="*/ 254 h 407"/>
              <a:gd name="T12" fmla="*/ 69 w 359"/>
              <a:gd name="T13" fmla="*/ 266 h 407"/>
              <a:gd name="T14" fmla="*/ 35 w 359"/>
              <a:gd name="T15" fmla="*/ 278 h 407"/>
              <a:gd name="T16" fmla="*/ 0 w 359"/>
              <a:gd name="T17" fmla="*/ 291 h 407"/>
              <a:gd name="T18" fmla="*/ 24 w 359"/>
              <a:gd name="T19" fmla="*/ 349 h 407"/>
              <a:gd name="T20" fmla="*/ 48 w 359"/>
              <a:gd name="T21" fmla="*/ 407 h 407"/>
              <a:gd name="T22" fmla="*/ 99 w 359"/>
              <a:gd name="T23" fmla="*/ 388 h 407"/>
              <a:gd name="T24" fmla="*/ 136 w 359"/>
              <a:gd name="T25" fmla="*/ 390 h 407"/>
              <a:gd name="T26" fmla="*/ 151 w 359"/>
              <a:gd name="T27" fmla="*/ 376 h 407"/>
              <a:gd name="T28" fmla="*/ 151 w 359"/>
              <a:gd name="T29" fmla="*/ 362 h 407"/>
              <a:gd name="T30" fmla="*/ 164 w 359"/>
              <a:gd name="T31" fmla="*/ 347 h 407"/>
              <a:gd name="T32" fmla="*/ 204 w 359"/>
              <a:gd name="T33" fmla="*/ 340 h 407"/>
              <a:gd name="T34" fmla="*/ 221 w 359"/>
              <a:gd name="T35" fmla="*/ 303 h 407"/>
              <a:gd name="T36" fmla="*/ 238 w 359"/>
              <a:gd name="T37" fmla="*/ 291 h 407"/>
              <a:gd name="T38" fmla="*/ 266 w 359"/>
              <a:gd name="T39" fmla="*/ 288 h 407"/>
              <a:gd name="T40" fmla="*/ 264 w 359"/>
              <a:gd name="T41" fmla="*/ 238 h 407"/>
              <a:gd name="T42" fmla="*/ 276 w 359"/>
              <a:gd name="T43" fmla="*/ 224 h 407"/>
              <a:gd name="T44" fmla="*/ 286 w 359"/>
              <a:gd name="T45" fmla="*/ 213 h 407"/>
              <a:gd name="T46" fmla="*/ 292 w 359"/>
              <a:gd name="T47" fmla="*/ 221 h 407"/>
              <a:gd name="T48" fmla="*/ 300 w 359"/>
              <a:gd name="T49" fmla="*/ 220 h 407"/>
              <a:gd name="T50" fmla="*/ 317 w 359"/>
              <a:gd name="T51" fmla="*/ 190 h 407"/>
              <a:gd name="T52" fmla="*/ 351 w 359"/>
              <a:gd name="T53" fmla="*/ 149 h 407"/>
              <a:gd name="T54" fmla="*/ 359 w 359"/>
              <a:gd name="T55" fmla="*/ 122 h 407"/>
              <a:gd name="T56" fmla="*/ 334 w 359"/>
              <a:gd name="T57" fmla="*/ 104 h 407"/>
              <a:gd name="T58" fmla="*/ 308 w 359"/>
              <a:gd name="T59" fmla="*/ 66 h 407"/>
              <a:gd name="T60" fmla="*/ 261 w 359"/>
              <a:gd name="T61" fmla="*/ 53 h 407"/>
              <a:gd name="T62" fmla="*/ 224 w 359"/>
              <a:gd name="T63" fmla="*/ 34 h 407"/>
              <a:gd name="T64" fmla="*/ 204 w 359"/>
              <a:gd name="T65" fmla="*/ 11 h 407"/>
              <a:gd name="T66" fmla="*/ 200 w 359"/>
              <a:gd name="T67" fmla="*/ 0 h 407"/>
              <a:gd name="T68" fmla="*/ 185 w 359"/>
              <a:gd name="T69" fmla="*/ 0 h 407"/>
              <a:gd name="T70" fmla="*/ 171 w 359"/>
              <a:gd name="T71" fmla="*/ 0 h 407"/>
              <a:gd name="T72" fmla="*/ 178 w 359"/>
              <a:gd name="T73" fmla="*/ 20 h 407"/>
              <a:gd name="T74" fmla="*/ 185 w 359"/>
              <a:gd name="T75" fmla="*/ 39 h 407"/>
              <a:gd name="T76" fmla="*/ 158 w 359"/>
              <a:gd name="T77" fmla="*/ 49 h 407"/>
              <a:gd name="T78" fmla="*/ 153 w 359"/>
              <a:gd name="T79" fmla="*/ 80 h 407"/>
              <a:gd name="T80" fmla="*/ 150 w 359"/>
              <a:gd name="T81" fmla="*/ 110 h 407"/>
              <a:gd name="T82" fmla="*/ 171 w 359"/>
              <a:gd name="T83" fmla="*/ 144 h 407"/>
              <a:gd name="T84" fmla="*/ 305 w 359"/>
              <a:gd name="T85" fmla="*/ 230 h 407"/>
              <a:gd name="T86" fmla="*/ 318 w 359"/>
              <a:gd name="T87" fmla="*/ 215 h 407"/>
              <a:gd name="T88" fmla="*/ 317 w 359"/>
              <a:gd name="T89" fmla="*/ 209 h 407"/>
              <a:gd name="T90" fmla="*/ 306 w 359"/>
              <a:gd name="T91" fmla="*/ 221 h 407"/>
              <a:gd name="T92" fmla="*/ 305 w 359"/>
              <a:gd name="T93" fmla="*/ 230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9"/>
              <a:gd name="T142" fmla="*/ 0 h 407"/>
              <a:gd name="T143" fmla="*/ 359 w 359"/>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9" h="407">
                <a:moveTo>
                  <a:pt x="171" y="144"/>
                </a:moveTo>
                <a:lnTo>
                  <a:pt x="162" y="170"/>
                </a:lnTo>
                <a:lnTo>
                  <a:pt x="156" y="193"/>
                </a:lnTo>
                <a:lnTo>
                  <a:pt x="147" y="218"/>
                </a:lnTo>
                <a:lnTo>
                  <a:pt x="139" y="243"/>
                </a:lnTo>
                <a:lnTo>
                  <a:pt x="105" y="254"/>
                </a:lnTo>
                <a:lnTo>
                  <a:pt x="69" y="266"/>
                </a:lnTo>
                <a:lnTo>
                  <a:pt x="35" y="278"/>
                </a:lnTo>
                <a:lnTo>
                  <a:pt x="0" y="291"/>
                </a:lnTo>
                <a:lnTo>
                  <a:pt x="24" y="349"/>
                </a:lnTo>
                <a:lnTo>
                  <a:pt x="48" y="407"/>
                </a:lnTo>
                <a:lnTo>
                  <a:pt x="99" y="388"/>
                </a:lnTo>
                <a:lnTo>
                  <a:pt x="136" y="390"/>
                </a:lnTo>
                <a:lnTo>
                  <a:pt x="151" y="376"/>
                </a:lnTo>
                <a:lnTo>
                  <a:pt x="151" y="362"/>
                </a:lnTo>
                <a:lnTo>
                  <a:pt x="164" y="347"/>
                </a:lnTo>
                <a:lnTo>
                  <a:pt x="204" y="340"/>
                </a:lnTo>
                <a:lnTo>
                  <a:pt x="221" y="303"/>
                </a:lnTo>
                <a:lnTo>
                  <a:pt x="238" y="291"/>
                </a:lnTo>
                <a:lnTo>
                  <a:pt x="266" y="288"/>
                </a:lnTo>
                <a:lnTo>
                  <a:pt x="264" y="238"/>
                </a:lnTo>
                <a:lnTo>
                  <a:pt x="276" y="224"/>
                </a:lnTo>
                <a:lnTo>
                  <a:pt x="286" y="213"/>
                </a:lnTo>
                <a:lnTo>
                  <a:pt x="292" y="221"/>
                </a:lnTo>
                <a:lnTo>
                  <a:pt x="300" y="220"/>
                </a:lnTo>
                <a:lnTo>
                  <a:pt x="317" y="190"/>
                </a:lnTo>
                <a:lnTo>
                  <a:pt x="351" y="149"/>
                </a:lnTo>
                <a:lnTo>
                  <a:pt x="359" y="122"/>
                </a:lnTo>
                <a:lnTo>
                  <a:pt x="334" y="104"/>
                </a:lnTo>
                <a:lnTo>
                  <a:pt x="308" y="66"/>
                </a:lnTo>
                <a:lnTo>
                  <a:pt x="261" y="53"/>
                </a:lnTo>
                <a:lnTo>
                  <a:pt x="224" y="34"/>
                </a:lnTo>
                <a:lnTo>
                  <a:pt x="204" y="11"/>
                </a:lnTo>
                <a:lnTo>
                  <a:pt x="200" y="0"/>
                </a:lnTo>
                <a:lnTo>
                  <a:pt x="185" y="0"/>
                </a:lnTo>
                <a:lnTo>
                  <a:pt x="171" y="0"/>
                </a:lnTo>
                <a:lnTo>
                  <a:pt x="178" y="20"/>
                </a:lnTo>
                <a:lnTo>
                  <a:pt x="185" y="39"/>
                </a:lnTo>
                <a:lnTo>
                  <a:pt x="158" y="49"/>
                </a:lnTo>
                <a:lnTo>
                  <a:pt x="153" y="80"/>
                </a:lnTo>
                <a:lnTo>
                  <a:pt x="150" y="110"/>
                </a:lnTo>
                <a:lnTo>
                  <a:pt x="171" y="144"/>
                </a:lnTo>
                <a:close/>
                <a:moveTo>
                  <a:pt x="305" y="230"/>
                </a:moveTo>
                <a:lnTo>
                  <a:pt x="318" y="215"/>
                </a:lnTo>
                <a:lnTo>
                  <a:pt x="317" y="209"/>
                </a:lnTo>
                <a:lnTo>
                  <a:pt x="306" y="221"/>
                </a:lnTo>
                <a:lnTo>
                  <a:pt x="305" y="23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62" name="Freeform 119"/>
          <p:cNvSpPr>
            <a:spLocks noChangeAspect="1" noEditPoints="1"/>
          </p:cNvSpPr>
          <p:nvPr/>
        </p:nvSpPr>
        <p:spPr bwMode="gray">
          <a:xfrm>
            <a:off x="5486208" y="3764934"/>
            <a:ext cx="290645" cy="155575"/>
          </a:xfrm>
          <a:custGeom>
            <a:avLst/>
            <a:gdLst>
              <a:gd name="T0" fmla="*/ 432 w 549"/>
              <a:gd name="T1" fmla="*/ 0 h 320"/>
              <a:gd name="T2" fmla="*/ 396 w 549"/>
              <a:gd name="T3" fmla="*/ 9 h 320"/>
              <a:gd name="T4" fmla="*/ 359 w 549"/>
              <a:gd name="T5" fmla="*/ 17 h 320"/>
              <a:gd name="T6" fmla="*/ 322 w 549"/>
              <a:gd name="T7" fmla="*/ 26 h 320"/>
              <a:gd name="T8" fmla="*/ 285 w 549"/>
              <a:gd name="T9" fmla="*/ 34 h 320"/>
              <a:gd name="T10" fmla="*/ 256 w 549"/>
              <a:gd name="T11" fmla="*/ 66 h 320"/>
              <a:gd name="T12" fmla="*/ 227 w 549"/>
              <a:gd name="T13" fmla="*/ 99 h 320"/>
              <a:gd name="T14" fmla="*/ 198 w 549"/>
              <a:gd name="T15" fmla="*/ 131 h 320"/>
              <a:gd name="T16" fmla="*/ 170 w 549"/>
              <a:gd name="T17" fmla="*/ 162 h 320"/>
              <a:gd name="T18" fmla="*/ 170 w 549"/>
              <a:gd name="T19" fmla="*/ 110 h 320"/>
              <a:gd name="T20" fmla="*/ 127 w 549"/>
              <a:gd name="T21" fmla="*/ 97 h 320"/>
              <a:gd name="T22" fmla="*/ 85 w 549"/>
              <a:gd name="T23" fmla="*/ 82 h 320"/>
              <a:gd name="T24" fmla="*/ 37 w 549"/>
              <a:gd name="T25" fmla="*/ 94 h 320"/>
              <a:gd name="T26" fmla="*/ 19 w 549"/>
              <a:gd name="T27" fmla="*/ 108 h 320"/>
              <a:gd name="T28" fmla="*/ 12 w 549"/>
              <a:gd name="T29" fmla="*/ 121 h 320"/>
              <a:gd name="T30" fmla="*/ 3 w 549"/>
              <a:gd name="T31" fmla="*/ 124 h 320"/>
              <a:gd name="T32" fmla="*/ 7 w 549"/>
              <a:gd name="T33" fmla="*/ 150 h 320"/>
              <a:gd name="T34" fmla="*/ 2 w 549"/>
              <a:gd name="T35" fmla="*/ 158 h 320"/>
              <a:gd name="T36" fmla="*/ 5 w 549"/>
              <a:gd name="T37" fmla="*/ 176 h 320"/>
              <a:gd name="T38" fmla="*/ 0 w 549"/>
              <a:gd name="T39" fmla="*/ 178 h 320"/>
              <a:gd name="T40" fmla="*/ 11 w 549"/>
              <a:gd name="T41" fmla="*/ 190 h 320"/>
              <a:gd name="T42" fmla="*/ 20 w 549"/>
              <a:gd name="T43" fmla="*/ 238 h 320"/>
              <a:gd name="T44" fmla="*/ 28 w 549"/>
              <a:gd name="T45" fmla="*/ 247 h 320"/>
              <a:gd name="T46" fmla="*/ 29 w 549"/>
              <a:gd name="T47" fmla="*/ 278 h 320"/>
              <a:gd name="T48" fmla="*/ 41 w 549"/>
              <a:gd name="T49" fmla="*/ 300 h 320"/>
              <a:gd name="T50" fmla="*/ 59 w 549"/>
              <a:gd name="T51" fmla="*/ 303 h 320"/>
              <a:gd name="T52" fmla="*/ 105 w 549"/>
              <a:gd name="T53" fmla="*/ 298 h 320"/>
              <a:gd name="T54" fmla="*/ 132 w 549"/>
              <a:gd name="T55" fmla="*/ 285 h 320"/>
              <a:gd name="T56" fmla="*/ 147 w 549"/>
              <a:gd name="T57" fmla="*/ 268 h 320"/>
              <a:gd name="T58" fmla="*/ 192 w 549"/>
              <a:gd name="T59" fmla="*/ 268 h 320"/>
              <a:gd name="T60" fmla="*/ 214 w 549"/>
              <a:gd name="T61" fmla="*/ 263 h 320"/>
              <a:gd name="T62" fmla="*/ 241 w 549"/>
              <a:gd name="T63" fmla="*/ 243 h 320"/>
              <a:gd name="T64" fmla="*/ 273 w 549"/>
              <a:gd name="T65" fmla="*/ 243 h 320"/>
              <a:gd name="T66" fmla="*/ 283 w 549"/>
              <a:gd name="T67" fmla="*/ 235 h 320"/>
              <a:gd name="T68" fmla="*/ 299 w 549"/>
              <a:gd name="T69" fmla="*/ 215 h 320"/>
              <a:gd name="T70" fmla="*/ 320 w 549"/>
              <a:gd name="T71" fmla="*/ 204 h 320"/>
              <a:gd name="T72" fmla="*/ 402 w 549"/>
              <a:gd name="T73" fmla="*/ 181 h 320"/>
              <a:gd name="T74" fmla="*/ 418 w 549"/>
              <a:gd name="T75" fmla="*/ 170 h 320"/>
              <a:gd name="T76" fmla="*/ 444 w 549"/>
              <a:gd name="T77" fmla="*/ 164 h 320"/>
              <a:gd name="T78" fmla="*/ 442 w 549"/>
              <a:gd name="T79" fmla="*/ 148 h 320"/>
              <a:gd name="T80" fmla="*/ 449 w 549"/>
              <a:gd name="T81" fmla="*/ 136 h 320"/>
              <a:gd name="T82" fmla="*/ 480 w 549"/>
              <a:gd name="T83" fmla="*/ 116 h 320"/>
              <a:gd name="T84" fmla="*/ 456 w 549"/>
              <a:gd name="T85" fmla="*/ 58 h 320"/>
              <a:gd name="T86" fmla="*/ 432 w 549"/>
              <a:gd name="T87" fmla="*/ 0 h 320"/>
              <a:gd name="T88" fmla="*/ 543 w 549"/>
              <a:gd name="T89" fmla="*/ 305 h 320"/>
              <a:gd name="T90" fmla="*/ 549 w 549"/>
              <a:gd name="T91" fmla="*/ 306 h 320"/>
              <a:gd name="T92" fmla="*/ 542 w 549"/>
              <a:gd name="T93" fmla="*/ 315 h 320"/>
              <a:gd name="T94" fmla="*/ 525 w 549"/>
              <a:gd name="T95" fmla="*/ 320 h 320"/>
              <a:gd name="T96" fmla="*/ 498 w 549"/>
              <a:gd name="T97" fmla="*/ 311 h 320"/>
              <a:gd name="T98" fmla="*/ 506 w 549"/>
              <a:gd name="T99" fmla="*/ 300 h 320"/>
              <a:gd name="T100" fmla="*/ 514 w 549"/>
              <a:gd name="T101" fmla="*/ 305 h 320"/>
              <a:gd name="T102" fmla="*/ 543 w 549"/>
              <a:gd name="T103" fmla="*/ 305 h 320"/>
              <a:gd name="T104" fmla="*/ 2 w 549"/>
              <a:gd name="T105" fmla="*/ 243 h 320"/>
              <a:gd name="T106" fmla="*/ 7 w 549"/>
              <a:gd name="T107" fmla="*/ 244 h 320"/>
              <a:gd name="T108" fmla="*/ 5 w 549"/>
              <a:gd name="T109" fmla="*/ 239 h 320"/>
              <a:gd name="T110" fmla="*/ 2 w 549"/>
              <a:gd name="T111" fmla="*/ 243 h 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9"/>
              <a:gd name="T169" fmla="*/ 0 h 320"/>
              <a:gd name="T170" fmla="*/ 549 w 549"/>
              <a:gd name="T171" fmla="*/ 320 h 3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9" h="320">
                <a:moveTo>
                  <a:pt x="432" y="0"/>
                </a:moveTo>
                <a:lnTo>
                  <a:pt x="396" y="9"/>
                </a:lnTo>
                <a:lnTo>
                  <a:pt x="359" y="17"/>
                </a:lnTo>
                <a:lnTo>
                  <a:pt x="322" y="26"/>
                </a:lnTo>
                <a:lnTo>
                  <a:pt x="285" y="34"/>
                </a:lnTo>
                <a:lnTo>
                  <a:pt x="256" y="66"/>
                </a:lnTo>
                <a:lnTo>
                  <a:pt x="227" y="99"/>
                </a:lnTo>
                <a:lnTo>
                  <a:pt x="198" y="131"/>
                </a:lnTo>
                <a:lnTo>
                  <a:pt x="170" y="162"/>
                </a:lnTo>
                <a:lnTo>
                  <a:pt x="170" y="110"/>
                </a:lnTo>
                <a:lnTo>
                  <a:pt x="127" y="97"/>
                </a:lnTo>
                <a:lnTo>
                  <a:pt x="85" y="82"/>
                </a:lnTo>
                <a:lnTo>
                  <a:pt x="37" y="94"/>
                </a:lnTo>
                <a:lnTo>
                  <a:pt x="19" y="108"/>
                </a:lnTo>
                <a:lnTo>
                  <a:pt x="12" y="121"/>
                </a:lnTo>
                <a:lnTo>
                  <a:pt x="3" y="124"/>
                </a:lnTo>
                <a:lnTo>
                  <a:pt x="7" y="150"/>
                </a:lnTo>
                <a:lnTo>
                  <a:pt x="2" y="158"/>
                </a:lnTo>
                <a:lnTo>
                  <a:pt x="5" y="176"/>
                </a:lnTo>
                <a:lnTo>
                  <a:pt x="0" y="178"/>
                </a:lnTo>
                <a:lnTo>
                  <a:pt x="11" y="190"/>
                </a:lnTo>
                <a:lnTo>
                  <a:pt x="20" y="238"/>
                </a:lnTo>
                <a:lnTo>
                  <a:pt x="28" y="247"/>
                </a:lnTo>
                <a:lnTo>
                  <a:pt x="29" y="278"/>
                </a:lnTo>
                <a:lnTo>
                  <a:pt x="41" y="300"/>
                </a:lnTo>
                <a:lnTo>
                  <a:pt x="59" y="303"/>
                </a:lnTo>
                <a:lnTo>
                  <a:pt x="105" y="298"/>
                </a:lnTo>
                <a:lnTo>
                  <a:pt x="132" y="285"/>
                </a:lnTo>
                <a:lnTo>
                  <a:pt x="147" y="268"/>
                </a:lnTo>
                <a:lnTo>
                  <a:pt x="192" y="268"/>
                </a:lnTo>
                <a:lnTo>
                  <a:pt x="214" y="263"/>
                </a:lnTo>
                <a:lnTo>
                  <a:pt x="241" y="243"/>
                </a:lnTo>
                <a:lnTo>
                  <a:pt x="273" y="243"/>
                </a:lnTo>
                <a:lnTo>
                  <a:pt x="283" y="235"/>
                </a:lnTo>
                <a:lnTo>
                  <a:pt x="299" y="215"/>
                </a:lnTo>
                <a:lnTo>
                  <a:pt x="320" y="204"/>
                </a:lnTo>
                <a:lnTo>
                  <a:pt x="402" y="181"/>
                </a:lnTo>
                <a:lnTo>
                  <a:pt x="418" y="170"/>
                </a:lnTo>
                <a:lnTo>
                  <a:pt x="444" y="164"/>
                </a:lnTo>
                <a:lnTo>
                  <a:pt x="442" y="148"/>
                </a:lnTo>
                <a:lnTo>
                  <a:pt x="449" y="136"/>
                </a:lnTo>
                <a:lnTo>
                  <a:pt x="480" y="116"/>
                </a:lnTo>
                <a:lnTo>
                  <a:pt x="456" y="58"/>
                </a:lnTo>
                <a:lnTo>
                  <a:pt x="432" y="0"/>
                </a:lnTo>
                <a:close/>
                <a:moveTo>
                  <a:pt x="543" y="305"/>
                </a:moveTo>
                <a:lnTo>
                  <a:pt x="549" y="306"/>
                </a:lnTo>
                <a:lnTo>
                  <a:pt x="542" y="315"/>
                </a:lnTo>
                <a:lnTo>
                  <a:pt x="525" y="320"/>
                </a:lnTo>
                <a:lnTo>
                  <a:pt x="498" y="311"/>
                </a:lnTo>
                <a:lnTo>
                  <a:pt x="506" y="300"/>
                </a:lnTo>
                <a:lnTo>
                  <a:pt x="514" y="305"/>
                </a:lnTo>
                <a:lnTo>
                  <a:pt x="543" y="305"/>
                </a:lnTo>
                <a:close/>
                <a:moveTo>
                  <a:pt x="2" y="243"/>
                </a:moveTo>
                <a:lnTo>
                  <a:pt x="7" y="244"/>
                </a:lnTo>
                <a:lnTo>
                  <a:pt x="5" y="239"/>
                </a:lnTo>
                <a:lnTo>
                  <a:pt x="2" y="24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63" name="Freeform 120"/>
          <p:cNvSpPr>
            <a:spLocks noChangeAspect="1" noEditPoints="1"/>
          </p:cNvSpPr>
          <p:nvPr/>
        </p:nvSpPr>
        <p:spPr bwMode="gray">
          <a:xfrm>
            <a:off x="5083776" y="3158509"/>
            <a:ext cx="454026" cy="182563"/>
          </a:xfrm>
          <a:custGeom>
            <a:avLst/>
            <a:gdLst>
              <a:gd name="T0" fmla="*/ 817 w 866"/>
              <a:gd name="T1" fmla="*/ 104 h 376"/>
              <a:gd name="T2" fmla="*/ 798 w 866"/>
              <a:gd name="T3" fmla="*/ 56 h 376"/>
              <a:gd name="T4" fmla="*/ 719 w 866"/>
              <a:gd name="T5" fmla="*/ 34 h 376"/>
              <a:gd name="T6" fmla="*/ 615 w 866"/>
              <a:gd name="T7" fmla="*/ 62 h 376"/>
              <a:gd name="T8" fmla="*/ 531 w 866"/>
              <a:gd name="T9" fmla="*/ 68 h 376"/>
              <a:gd name="T10" fmla="*/ 466 w 866"/>
              <a:gd name="T11" fmla="*/ 22 h 376"/>
              <a:gd name="T12" fmla="*/ 433 w 866"/>
              <a:gd name="T13" fmla="*/ 19 h 376"/>
              <a:gd name="T14" fmla="*/ 340 w 866"/>
              <a:gd name="T15" fmla="*/ 5 h 376"/>
              <a:gd name="T16" fmla="*/ 150 w 866"/>
              <a:gd name="T17" fmla="*/ 53 h 376"/>
              <a:gd name="T18" fmla="*/ 178 w 866"/>
              <a:gd name="T19" fmla="*/ 85 h 376"/>
              <a:gd name="T20" fmla="*/ 141 w 866"/>
              <a:gd name="T21" fmla="*/ 101 h 376"/>
              <a:gd name="T22" fmla="*/ 91 w 866"/>
              <a:gd name="T23" fmla="*/ 99 h 376"/>
              <a:gd name="T24" fmla="*/ 58 w 866"/>
              <a:gd name="T25" fmla="*/ 101 h 376"/>
              <a:gd name="T26" fmla="*/ 9 w 866"/>
              <a:gd name="T27" fmla="*/ 135 h 376"/>
              <a:gd name="T28" fmla="*/ 32 w 866"/>
              <a:gd name="T29" fmla="*/ 173 h 376"/>
              <a:gd name="T30" fmla="*/ 51 w 866"/>
              <a:gd name="T31" fmla="*/ 220 h 376"/>
              <a:gd name="T32" fmla="*/ 19 w 866"/>
              <a:gd name="T33" fmla="*/ 224 h 376"/>
              <a:gd name="T34" fmla="*/ 58 w 866"/>
              <a:gd name="T35" fmla="*/ 252 h 376"/>
              <a:gd name="T36" fmla="*/ 66 w 866"/>
              <a:gd name="T37" fmla="*/ 266 h 376"/>
              <a:gd name="T38" fmla="*/ 63 w 866"/>
              <a:gd name="T39" fmla="*/ 299 h 376"/>
              <a:gd name="T40" fmla="*/ 108 w 866"/>
              <a:gd name="T41" fmla="*/ 300 h 376"/>
              <a:gd name="T42" fmla="*/ 96 w 866"/>
              <a:gd name="T43" fmla="*/ 316 h 376"/>
              <a:gd name="T44" fmla="*/ 119 w 866"/>
              <a:gd name="T45" fmla="*/ 314 h 376"/>
              <a:gd name="T46" fmla="*/ 144 w 866"/>
              <a:gd name="T47" fmla="*/ 320 h 376"/>
              <a:gd name="T48" fmla="*/ 180 w 866"/>
              <a:gd name="T49" fmla="*/ 351 h 376"/>
              <a:gd name="T50" fmla="*/ 231 w 866"/>
              <a:gd name="T51" fmla="*/ 310 h 376"/>
              <a:gd name="T52" fmla="*/ 317 w 866"/>
              <a:gd name="T53" fmla="*/ 359 h 376"/>
              <a:gd name="T54" fmla="*/ 399 w 866"/>
              <a:gd name="T55" fmla="*/ 316 h 376"/>
              <a:gd name="T56" fmla="*/ 447 w 866"/>
              <a:gd name="T57" fmla="*/ 319 h 376"/>
              <a:gd name="T58" fmla="*/ 459 w 866"/>
              <a:gd name="T59" fmla="*/ 333 h 376"/>
              <a:gd name="T60" fmla="*/ 467 w 866"/>
              <a:gd name="T61" fmla="*/ 370 h 376"/>
              <a:gd name="T62" fmla="*/ 493 w 866"/>
              <a:gd name="T63" fmla="*/ 345 h 376"/>
              <a:gd name="T64" fmla="*/ 509 w 866"/>
              <a:gd name="T65" fmla="*/ 317 h 376"/>
              <a:gd name="T66" fmla="*/ 569 w 866"/>
              <a:gd name="T67" fmla="*/ 307 h 376"/>
              <a:gd name="T68" fmla="*/ 679 w 866"/>
              <a:gd name="T69" fmla="*/ 295 h 376"/>
              <a:gd name="T70" fmla="*/ 752 w 866"/>
              <a:gd name="T71" fmla="*/ 293 h 376"/>
              <a:gd name="T72" fmla="*/ 800 w 866"/>
              <a:gd name="T73" fmla="*/ 282 h 376"/>
              <a:gd name="T74" fmla="*/ 859 w 866"/>
              <a:gd name="T75" fmla="*/ 293 h 376"/>
              <a:gd name="T76" fmla="*/ 842 w 866"/>
              <a:gd name="T77" fmla="*/ 252 h 376"/>
              <a:gd name="T78" fmla="*/ 848 w 866"/>
              <a:gd name="T79" fmla="*/ 156 h 376"/>
              <a:gd name="T80" fmla="*/ 66 w 866"/>
              <a:gd name="T81" fmla="*/ 14 h 376"/>
              <a:gd name="T82" fmla="*/ 25 w 866"/>
              <a:gd name="T83" fmla="*/ 31 h 376"/>
              <a:gd name="T84" fmla="*/ 9 w 866"/>
              <a:gd name="T85" fmla="*/ 73 h 376"/>
              <a:gd name="T86" fmla="*/ 37 w 866"/>
              <a:gd name="T87" fmla="*/ 88 h 376"/>
              <a:gd name="T88" fmla="*/ 71 w 866"/>
              <a:gd name="T89" fmla="*/ 68 h 376"/>
              <a:gd name="T90" fmla="*/ 99 w 866"/>
              <a:gd name="T91" fmla="*/ 34 h 3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6"/>
              <a:gd name="T139" fmla="*/ 0 h 376"/>
              <a:gd name="T140" fmla="*/ 866 w 866"/>
              <a:gd name="T141" fmla="*/ 376 h 3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6" h="376">
                <a:moveTo>
                  <a:pt x="857" y="136"/>
                </a:moveTo>
                <a:lnTo>
                  <a:pt x="822" y="112"/>
                </a:lnTo>
                <a:lnTo>
                  <a:pt x="817" y="104"/>
                </a:lnTo>
                <a:lnTo>
                  <a:pt x="812" y="75"/>
                </a:lnTo>
                <a:lnTo>
                  <a:pt x="806" y="63"/>
                </a:lnTo>
                <a:lnTo>
                  <a:pt x="798" y="56"/>
                </a:lnTo>
                <a:lnTo>
                  <a:pt x="773" y="29"/>
                </a:lnTo>
                <a:lnTo>
                  <a:pt x="752" y="37"/>
                </a:lnTo>
                <a:lnTo>
                  <a:pt x="719" y="34"/>
                </a:lnTo>
                <a:lnTo>
                  <a:pt x="713" y="29"/>
                </a:lnTo>
                <a:lnTo>
                  <a:pt x="661" y="67"/>
                </a:lnTo>
                <a:lnTo>
                  <a:pt x="615" y="62"/>
                </a:lnTo>
                <a:lnTo>
                  <a:pt x="558" y="71"/>
                </a:lnTo>
                <a:lnTo>
                  <a:pt x="541" y="63"/>
                </a:lnTo>
                <a:lnTo>
                  <a:pt x="531" y="68"/>
                </a:lnTo>
                <a:lnTo>
                  <a:pt x="500" y="51"/>
                </a:lnTo>
                <a:lnTo>
                  <a:pt x="478" y="50"/>
                </a:lnTo>
                <a:lnTo>
                  <a:pt x="466" y="22"/>
                </a:lnTo>
                <a:lnTo>
                  <a:pt x="456" y="29"/>
                </a:lnTo>
                <a:lnTo>
                  <a:pt x="444" y="25"/>
                </a:lnTo>
                <a:lnTo>
                  <a:pt x="433" y="19"/>
                </a:lnTo>
                <a:lnTo>
                  <a:pt x="421" y="0"/>
                </a:lnTo>
                <a:lnTo>
                  <a:pt x="405" y="8"/>
                </a:lnTo>
                <a:lnTo>
                  <a:pt x="340" y="5"/>
                </a:lnTo>
                <a:lnTo>
                  <a:pt x="294" y="22"/>
                </a:lnTo>
                <a:lnTo>
                  <a:pt x="236" y="65"/>
                </a:lnTo>
                <a:lnTo>
                  <a:pt x="150" y="53"/>
                </a:lnTo>
                <a:lnTo>
                  <a:pt x="141" y="67"/>
                </a:lnTo>
                <a:lnTo>
                  <a:pt x="148" y="75"/>
                </a:lnTo>
                <a:lnTo>
                  <a:pt x="178" y="85"/>
                </a:lnTo>
                <a:lnTo>
                  <a:pt x="141" y="87"/>
                </a:lnTo>
                <a:lnTo>
                  <a:pt x="133" y="90"/>
                </a:lnTo>
                <a:lnTo>
                  <a:pt x="141" y="101"/>
                </a:lnTo>
                <a:lnTo>
                  <a:pt x="131" y="102"/>
                </a:lnTo>
                <a:lnTo>
                  <a:pt x="91" y="104"/>
                </a:lnTo>
                <a:lnTo>
                  <a:pt x="91" y="99"/>
                </a:lnTo>
                <a:lnTo>
                  <a:pt x="80" y="95"/>
                </a:lnTo>
                <a:lnTo>
                  <a:pt x="83" y="107"/>
                </a:lnTo>
                <a:lnTo>
                  <a:pt x="58" y="101"/>
                </a:lnTo>
                <a:lnTo>
                  <a:pt x="36" y="104"/>
                </a:lnTo>
                <a:lnTo>
                  <a:pt x="17" y="126"/>
                </a:lnTo>
                <a:lnTo>
                  <a:pt x="9" y="135"/>
                </a:lnTo>
                <a:lnTo>
                  <a:pt x="6" y="156"/>
                </a:lnTo>
                <a:lnTo>
                  <a:pt x="40" y="153"/>
                </a:lnTo>
                <a:lnTo>
                  <a:pt x="32" y="173"/>
                </a:lnTo>
                <a:lnTo>
                  <a:pt x="45" y="195"/>
                </a:lnTo>
                <a:lnTo>
                  <a:pt x="37" y="207"/>
                </a:lnTo>
                <a:lnTo>
                  <a:pt x="51" y="220"/>
                </a:lnTo>
                <a:lnTo>
                  <a:pt x="29" y="220"/>
                </a:lnTo>
                <a:lnTo>
                  <a:pt x="20" y="206"/>
                </a:lnTo>
                <a:lnTo>
                  <a:pt x="19" y="224"/>
                </a:lnTo>
                <a:lnTo>
                  <a:pt x="14" y="229"/>
                </a:lnTo>
                <a:lnTo>
                  <a:pt x="53" y="244"/>
                </a:lnTo>
                <a:lnTo>
                  <a:pt x="58" y="252"/>
                </a:lnTo>
                <a:lnTo>
                  <a:pt x="49" y="263"/>
                </a:lnTo>
                <a:lnTo>
                  <a:pt x="54" y="269"/>
                </a:lnTo>
                <a:lnTo>
                  <a:pt x="66" y="266"/>
                </a:lnTo>
                <a:lnTo>
                  <a:pt x="58" y="280"/>
                </a:lnTo>
                <a:lnTo>
                  <a:pt x="71" y="290"/>
                </a:lnTo>
                <a:lnTo>
                  <a:pt x="63" y="299"/>
                </a:lnTo>
                <a:lnTo>
                  <a:pt x="65" y="303"/>
                </a:lnTo>
                <a:lnTo>
                  <a:pt x="102" y="299"/>
                </a:lnTo>
                <a:lnTo>
                  <a:pt x="108" y="300"/>
                </a:lnTo>
                <a:lnTo>
                  <a:pt x="71" y="319"/>
                </a:lnTo>
                <a:lnTo>
                  <a:pt x="68" y="324"/>
                </a:lnTo>
                <a:lnTo>
                  <a:pt x="96" y="316"/>
                </a:lnTo>
                <a:lnTo>
                  <a:pt x="97" y="325"/>
                </a:lnTo>
                <a:lnTo>
                  <a:pt x="107" y="316"/>
                </a:lnTo>
                <a:lnTo>
                  <a:pt x="119" y="314"/>
                </a:lnTo>
                <a:lnTo>
                  <a:pt x="133" y="324"/>
                </a:lnTo>
                <a:lnTo>
                  <a:pt x="138" y="319"/>
                </a:lnTo>
                <a:lnTo>
                  <a:pt x="144" y="320"/>
                </a:lnTo>
                <a:lnTo>
                  <a:pt x="147" y="337"/>
                </a:lnTo>
                <a:lnTo>
                  <a:pt x="155" y="344"/>
                </a:lnTo>
                <a:lnTo>
                  <a:pt x="180" y="351"/>
                </a:lnTo>
                <a:lnTo>
                  <a:pt x="209" y="342"/>
                </a:lnTo>
                <a:lnTo>
                  <a:pt x="215" y="311"/>
                </a:lnTo>
                <a:lnTo>
                  <a:pt x="231" y="310"/>
                </a:lnTo>
                <a:lnTo>
                  <a:pt x="277" y="328"/>
                </a:lnTo>
                <a:lnTo>
                  <a:pt x="300" y="354"/>
                </a:lnTo>
                <a:lnTo>
                  <a:pt x="317" y="359"/>
                </a:lnTo>
                <a:lnTo>
                  <a:pt x="373" y="341"/>
                </a:lnTo>
                <a:lnTo>
                  <a:pt x="391" y="319"/>
                </a:lnTo>
                <a:lnTo>
                  <a:pt x="399" y="316"/>
                </a:lnTo>
                <a:lnTo>
                  <a:pt x="441" y="328"/>
                </a:lnTo>
                <a:lnTo>
                  <a:pt x="447" y="327"/>
                </a:lnTo>
                <a:lnTo>
                  <a:pt x="447" y="319"/>
                </a:lnTo>
                <a:lnTo>
                  <a:pt x="463" y="311"/>
                </a:lnTo>
                <a:lnTo>
                  <a:pt x="472" y="319"/>
                </a:lnTo>
                <a:lnTo>
                  <a:pt x="459" y="333"/>
                </a:lnTo>
                <a:lnTo>
                  <a:pt x="456" y="373"/>
                </a:lnTo>
                <a:lnTo>
                  <a:pt x="464" y="376"/>
                </a:lnTo>
                <a:lnTo>
                  <a:pt x="467" y="370"/>
                </a:lnTo>
                <a:lnTo>
                  <a:pt x="478" y="359"/>
                </a:lnTo>
                <a:lnTo>
                  <a:pt x="478" y="350"/>
                </a:lnTo>
                <a:lnTo>
                  <a:pt x="493" y="345"/>
                </a:lnTo>
                <a:lnTo>
                  <a:pt x="484" y="333"/>
                </a:lnTo>
                <a:lnTo>
                  <a:pt x="492" y="311"/>
                </a:lnTo>
                <a:lnTo>
                  <a:pt x="509" y="317"/>
                </a:lnTo>
                <a:lnTo>
                  <a:pt x="510" y="322"/>
                </a:lnTo>
                <a:lnTo>
                  <a:pt x="529" y="322"/>
                </a:lnTo>
                <a:lnTo>
                  <a:pt x="569" y="307"/>
                </a:lnTo>
                <a:lnTo>
                  <a:pt x="586" y="317"/>
                </a:lnTo>
                <a:lnTo>
                  <a:pt x="608" y="322"/>
                </a:lnTo>
                <a:lnTo>
                  <a:pt x="679" y="295"/>
                </a:lnTo>
                <a:lnTo>
                  <a:pt x="725" y="297"/>
                </a:lnTo>
                <a:lnTo>
                  <a:pt x="747" y="283"/>
                </a:lnTo>
                <a:lnTo>
                  <a:pt x="752" y="293"/>
                </a:lnTo>
                <a:lnTo>
                  <a:pt x="755" y="299"/>
                </a:lnTo>
                <a:lnTo>
                  <a:pt x="781" y="274"/>
                </a:lnTo>
                <a:lnTo>
                  <a:pt x="800" y="282"/>
                </a:lnTo>
                <a:lnTo>
                  <a:pt x="839" y="282"/>
                </a:lnTo>
                <a:lnTo>
                  <a:pt x="848" y="291"/>
                </a:lnTo>
                <a:lnTo>
                  <a:pt x="859" y="293"/>
                </a:lnTo>
                <a:lnTo>
                  <a:pt x="866" y="286"/>
                </a:lnTo>
                <a:lnTo>
                  <a:pt x="864" y="273"/>
                </a:lnTo>
                <a:lnTo>
                  <a:pt x="842" y="252"/>
                </a:lnTo>
                <a:lnTo>
                  <a:pt x="842" y="185"/>
                </a:lnTo>
                <a:lnTo>
                  <a:pt x="835" y="163"/>
                </a:lnTo>
                <a:lnTo>
                  <a:pt x="848" y="156"/>
                </a:lnTo>
                <a:lnTo>
                  <a:pt x="857" y="136"/>
                </a:lnTo>
                <a:close/>
                <a:moveTo>
                  <a:pt x="91" y="12"/>
                </a:moveTo>
                <a:lnTo>
                  <a:pt x="66" y="14"/>
                </a:lnTo>
                <a:lnTo>
                  <a:pt x="51" y="5"/>
                </a:lnTo>
                <a:lnTo>
                  <a:pt x="14" y="19"/>
                </a:lnTo>
                <a:lnTo>
                  <a:pt x="25" y="31"/>
                </a:lnTo>
                <a:lnTo>
                  <a:pt x="25" y="41"/>
                </a:lnTo>
                <a:lnTo>
                  <a:pt x="14" y="48"/>
                </a:lnTo>
                <a:lnTo>
                  <a:pt x="9" y="73"/>
                </a:lnTo>
                <a:lnTo>
                  <a:pt x="0" y="85"/>
                </a:lnTo>
                <a:lnTo>
                  <a:pt x="9" y="92"/>
                </a:lnTo>
                <a:lnTo>
                  <a:pt x="37" y="88"/>
                </a:lnTo>
                <a:lnTo>
                  <a:pt x="9" y="105"/>
                </a:lnTo>
                <a:lnTo>
                  <a:pt x="9" y="122"/>
                </a:lnTo>
                <a:lnTo>
                  <a:pt x="71" y="68"/>
                </a:lnTo>
                <a:lnTo>
                  <a:pt x="136" y="67"/>
                </a:lnTo>
                <a:lnTo>
                  <a:pt x="139" y="51"/>
                </a:lnTo>
                <a:lnTo>
                  <a:pt x="99" y="34"/>
                </a:lnTo>
                <a:lnTo>
                  <a:pt x="94" y="28"/>
                </a:lnTo>
                <a:lnTo>
                  <a:pt x="91" y="12"/>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64" name="Freeform 121"/>
          <p:cNvSpPr>
            <a:spLocks noChangeAspect="1"/>
          </p:cNvSpPr>
          <p:nvPr/>
        </p:nvSpPr>
        <p:spPr bwMode="gray">
          <a:xfrm>
            <a:off x="9059943" y="5285760"/>
            <a:ext cx="12039" cy="9525"/>
          </a:xfrm>
          <a:custGeom>
            <a:avLst/>
            <a:gdLst>
              <a:gd name="T0" fmla="*/ 23 w 23"/>
              <a:gd name="T1" fmla="*/ 0 h 20"/>
              <a:gd name="T2" fmla="*/ 22 w 23"/>
              <a:gd name="T3" fmla="*/ 16 h 20"/>
              <a:gd name="T4" fmla="*/ 12 w 23"/>
              <a:gd name="T5" fmla="*/ 20 h 20"/>
              <a:gd name="T6" fmla="*/ 8 w 23"/>
              <a:gd name="T7" fmla="*/ 5 h 20"/>
              <a:gd name="T8" fmla="*/ 0 w 23"/>
              <a:gd name="T9" fmla="*/ 3 h 20"/>
              <a:gd name="T10" fmla="*/ 23 w 23"/>
              <a:gd name="T11" fmla="*/ 0 h 20"/>
              <a:gd name="T12" fmla="*/ 0 60000 65536"/>
              <a:gd name="T13" fmla="*/ 0 60000 65536"/>
              <a:gd name="T14" fmla="*/ 0 60000 65536"/>
              <a:gd name="T15" fmla="*/ 0 60000 65536"/>
              <a:gd name="T16" fmla="*/ 0 60000 65536"/>
              <a:gd name="T17" fmla="*/ 0 60000 65536"/>
              <a:gd name="T18" fmla="*/ 0 w 23"/>
              <a:gd name="T19" fmla="*/ 0 h 20"/>
              <a:gd name="T20" fmla="*/ 23 w 2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3" h="20">
                <a:moveTo>
                  <a:pt x="23" y="0"/>
                </a:moveTo>
                <a:lnTo>
                  <a:pt x="22" y="16"/>
                </a:lnTo>
                <a:lnTo>
                  <a:pt x="12" y="20"/>
                </a:lnTo>
                <a:lnTo>
                  <a:pt x="8" y="5"/>
                </a:lnTo>
                <a:lnTo>
                  <a:pt x="0" y="3"/>
                </a:lnTo>
                <a:lnTo>
                  <a:pt x="23"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65" name="Freeform 122"/>
          <p:cNvSpPr>
            <a:spLocks noChangeAspect="1"/>
          </p:cNvSpPr>
          <p:nvPr/>
        </p:nvSpPr>
        <p:spPr bwMode="gray">
          <a:xfrm>
            <a:off x="5281552" y="3453784"/>
            <a:ext cx="8600" cy="11113"/>
          </a:xfrm>
          <a:custGeom>
            <a:avLst/>
            <a:gdLst>
              <a:gd name="T0" fmla="*/ 3 w 17"/>
              <a:gd name="T1" fmla="*/ 20 h 20"/>
              <a:gd name="T2" fmla="*/ 9 w 17"/>
              <a:gd name="T3" fmla="*/ 17 h 20"/>
              <a:gd name="T4" fmla="*/ 9 w 17"/>
              <a:gd name="T5" fmla="*/ 14 h 20"/>
              <a:gd name="T6" fmla="*/ 17 w 17"/>
              <a:gd name="T7" fmla="*/ 3 h 20"/>
              <a:gd name="T8" fmla="*/ 13 w 17"/>
              <a:gd name="T9" fmla="*/ 0 h 20"/>
              <a:gd name="T10" fmla="*/ 0 w 17"/>
              <a:gd name="T11" fmla="*/ 12 h 20"/>
              <a:gd name="T12" fmla="*/ 3 w 17"/>
              <a:gd name="T13" fmla="*/ 2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3" y="20"/>
                </a:moveTo>
                <a:lnTo>
                  <a:pt x="9" y="17"/>
                </a:lnTo>
                <a:lnTo>
                  <a:pt x="9" y="14"/>
                </a:lnTo>
                <a:lnTo>
                  <a:pt x="17" y="3"/>
                </a:lnTo>
                <a:lnTo>
                  <a:pt x="13" y="0"/>
                </a:lnTo>
                <a:lnTo>
                  <a:pt x="0" y="12"/>
                </a:lnTo>
                <a:lnTo>
                  <a:pt x="3" y="2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66" name="Freeform 123"/>
          <p:cNvSpPr>
            <a:spLocks noChangeAspect="1"/>
          </p:cNvSpPr>
          <p:nvPr/>
        </p:nvSpPr>
        <p:spPr bwMode="gray">
          <a:xfrm>
            <a:off x="4849883" y="4698384"/>
            <a:ext cx="398993" cy="323850"/>
          </a:xfrm>
          <a:custGeom>
            <a:avLst/>
            <a:gdLst>
              <a:gd name="T0" fmla="*/ 59 w 755"/>
              <a:gd name="T1" fmla="*/ 354 h 664"/>
              <a:gd name="T2" fmla="*/ 49 w 755"/>
              <a:gd name="T3" fmla="*/ 331 h 664"/>
              <a:gd name="T4" fmla="*/ 16 w 755"/>
              <a:gd name="T5" fmla="*/ 319 h 664"/>
              <a:gd name="T6" fmla="*/ 0 w 755"/>
              <a:gd name="T7" fmla="*/ 337 h 664"/>
              <a:gd name="T8" fmla="*/ 81 w 755"/>
              <a:gd name="T9" fmla="*/ 509 h 664"/>
              <a:gd name="T10" fmla="*/ 76 w 755"/>
              <a:gd name="T11" fmla="*/ 559 h 664"/>
              <a:gd name="T12" fmla="*/ 62 w 755"/>
              <a:gd name="T13" fmla="*/ 568 h 664"/>
              <a:gd name="T14" fmla="*/ 69 w 755"/>
              <a:gd name="T15" fmla="*/ 580 h 664"/>
              <a:gd name="T16" fmla="*/ 86 w 755"/>
              <a:gd name="T17" fmla="*/ 630 h 664"/>
              <a:gd name="T18" fmla="*/ 95 w 755"/>
              <a:gd name="T19" fmla="*/ 630 h 664"/>
              <a:gd name="T20" fmla="*/ 107 w 755"/>
              <a:gd name="T21" fmla="*/ 645 h 664"/>
              <a:gd name="T22" fmla="*/ 130 w 755"/>
              <a:gd name="T23" fmla="*/ 656 h 664"/>
              <a:gd name="T24" fmla="*/ 164 w 755"/>
              <a:gd name="T25" fmla="*/ 664 h 664"/>
              <a:gd name="T26" fmla="*/ 247 w 755"/>
              <a:gd name="T27" fmla="*/ 645 h 664"/>
              <a:gd name="T28" fmla="*/ 265 w 755"/>
              <a:gd name="T29" fmla="*/ 628 h 664"/>
              <a:gd name="T30" fmla="*/ 307 w 755"/>
              <a:gd name="T31" fmla="*/ 631 h 664"/>
              <a:gd name="T32" fmla="*/ 386 w 755"/>
              <a:gd name="T33" fmla="*/ 635 h 664"/>
              <a:gd name="T34" fmla="*/ 426 w 755"/>
              <a:gd name="T35" fmla="*/ 630 h 664"/>
              <a:gd name="T36" fmla="*/ 430 w 755"/>
              <a:gd name="T37" fmla="*/ 611 h 664"/>
              <a:gd name="T38" fmla="*/ 492 w 755"/>
              <a:gd name="T39" fmla="*/ 599 h 664"/>
              <a:gd name="T40" fmla="*/ 601 w 755"/>
              <a:gd name="T41" fmla="*/ 494 h 664"/>
              <a:gd name="T42" fmla="*/ 689 w 755"/>
              <a:gd name="T43" fmla="*/ 367 h 664"/>
              <a:gd name="T44" fmla="*/ 755 w 755"/>
              <a:gd name="T45" fmla="*/ 237 h 664"/>
              <a:gd name="T46" fmla="*/ 717 w 755"/>
              <a:gd name="T47" fmla="*/ 188 h 664"/>
              <a:gd name="T48" fmla="*/ 695 w 755"/>
              <a:gd name="T49" fmla="*/ 29 h 664"/>
              <a:gd name="T50" fmla="*/ 662 w 755"/>
              <a:gd name="T51" fmla="*/ 8 h 664"/>
              <a:gd name="T52" fmla="*/ 602 w 755"/>
              <a:gd name="T53" fmla="*/ 0 h 664"/>
              <a:gd name="T54" fmla="*/ 540 w 755"/>
              <a:gd name="T55" fmla="*/ 34 h 664"/>
              <a:gd name="T56" fmla="*/ 484 w 755"/>
              <a:gd name="T57" fmla="*/ 88 h 664"/>
              <a:gd name="T58" fmla="*/ 434 w 755"/>
              <a:gd name="T59" fmla="*/ 141 h 664"/>
              <a:gd name="T60" fmla="*/ 381 w 755"/>
              <a:gd name="T61" fmla="*/ 183 h 664"/>
              <a:gd name="T62" fmla="*/ 316 w 755"/>
              <a:gd name="T63" fmla="*/ 169 h 664"/>
              <a:gd name="T64" fmla="*/ 234 w 755"/>
              <a:gd name="T65" fmla="*/ 240 h 664"/>
              <a:gd name="T66" fmla="*/ 193 w 755"/>
              <a:gd name="T67" fmla="*/ 226 h 664"/>
              <a:gd name="T68" fmla="*/ 200 w 755"/>
              <a:gd name="T69" fmla="*/ 180 h 664"/>
              <a:gd name="T70" fmla="*/ 157 w 755"/>
              <a:gd name="T71" fmla="*/ 189 h 664"/>
              <a:gd name="T72" fmla="*/ 157 w 755"/>
              <a:gd name="T73" fmla="*/ 328 h 6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5"/>
              <a:gd name="T112" fmla="*/ 0 h 664"/>
              <a:gd name="T113" fmla="*/ 755 w 755"/>
              <a:gd name="T114" fmla="*/ 664 h 6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5" h="664">
                <a:moveTo>
                  <a:pt x="118" y="354"/>
                </a:moveTo>
                <a:lnTo>
                  <a:pt x="59" y="354"/>
                </a:lnTo>
                <a:lnTo>
                  <a:pt x="49" y="344"/>
                </a:lnTo>
                <a:lnTo>
                  <a:pt x="49" y="331"/>
                </a:lnTo>
                <a:lnTo>
                  <a:pt x="27" y="316"/>
                </a:lnTo>
                <a:lnTo>
                  <a:pt x="16" y="319"/>
                </a:lnTo>
                <a:lnTo>
                  <a:pt x="8" y="333"/>
                </a:lnTo>
                <a:lnTo>
                  <a:pt x="0" y="337"/>
                </a:lnTo>
                <a:lnTo>
                  <a:pt x="44" y="441"/>
                </a:lnTo>
                <a:lnTo>
                  <a:pt x="81" y="509"/>
                </a:lnTo>
                <a:lnTo>
                  <a:pt x="84" y="545"/>
                </a:lnTo>
                <a:lnTo>
                  <a:pt x="76" y="559"/>
                </a:lnTo>
                <a:lnTo>
                  <a:pt x="66" y="554"/>
                </a:lnTo>
                <a:lnTo>
                  <a:pt x="62" y="568"/>
                </a:lnTo>
                <a:lnTo>
                  <a:pt x="70" y="574"/>
                </a:lnTo>
                <a:lnTo>
                  <a:pt x="69" y="580"/>
                </a:lnTo>
                <a:lnTo>
                  <a:pt x="90" y="610"/>
                </a:lnTo>
                <a:lnTo>
                  <a:pt x="86" y="630"/>
                </a:lnTo>
                <a:lnTo>
                  <a:pt x="92" y="647"/>
                </a:lnTo>
                <a:lnTo>
                  <a:pt x="95" y="630"/>
                </a:lnTo>
                <a:lnTo>
                  <a:pt x="109" y="630"/>
                </a:lnTo>
                <a:lnTo>
                  <a:pt x="107" y="645"/>
                </a:lnTo>
                <a:lnTo>
                  <a:pt x="127" y="647"/>
                </a:lnTo>
                <a:lnTo>
                  <a:pt x="130" y="656"/>
                </a:lnTo>
                <a:lnTo>
                  <a:pt x="140" y="662"/>
                </a:lnTo>
                <a:lnTo>
                  <a:pt x="164" y="664"/>
                </a:lnTo>
                <a:lnTo>
                  <a:pt x="180" y="652"/>
                </a:lnTo>
                <a:lnTo>
                  <a:pt x="247" y="645"/>
                </a:lnTo>
                <a:lnTo>
                  <a:pt x="248" y="638"/>
                </a:lnTo>
                <a:lnTo>
                  <a:pt x="265" y="628"/>
                </a:lnTo>
                <a:lnTo>
                  <a:pt x="279" y="627"/>
                </a:lnTo>
                <a:lnTo>
                  <a:pt x="307" y="631"/>
                </a:lnTo>
                <a:lnTo>
                  <a:pt x="332" y="625"/>
                </a:lnTo>
                <a:lnTo>
                  <a:pt x="386" y="635"/>
                </a:lnTo>
                <a:lnTo>
                  <a:pt x="393" y="625"/>
                </a:lnTo>
                <a:lnTo>
                  <a:pt x="426" y="630"/>
                </a:lnTo>
                <a:lnTo>
                  <a:pt x="423" y="616"/>
                </a:lnTo>
                <a:lnTo>
                  <a:pt x="430" y="611"/>
                </a:lnTo>
                <a:lnTo>
                  <a:pt x="474" y="610"/>
                </a:lnTo>
                <a:lnTo>
                  <a:pt x="492" y="599"/>
                </a:lnTo>
                <a:lnTo>
                  <a:pt x="557" y="546"/>
                </a:lnTo>
                <a:lnTo>
                  <a:pt x="601" y="494"/>
                </a:lnTo>
                <a:lnTo>
                  <a:pt x="628" y="471"/>
                </a:lnTo>
                <a:lnTo>
                  <a:pt x="689" y="367"/>
                </a:lnTo>
                <a:lnTo>
                  <a:pt x="737" y="325"/>
                </a:lnTo>
                <a:lnTo>
                  <a:pt x="755" y="237"/>
                </a:lnTo>
                <a:lnTo>
                  <a:pt x="720" y="235"/>
                </a:lnTo>
                <a:lnTo>
                  <a:pt x="717" y="188"/>
                </a:lnTo>
                <a:lnTo>
                  <a:pt x="712" y="110"/>
                </a:lnTo>
                <a:lnTo>
                  <a:pt x="695" y="29"/>
                </a:lnTo>
                <a:lnTo>
                  <a:pt x="679" y="14"/>
                </a:lnTo>
                <a:lnTo>
                  <a:pt x="662" y="8"/>
                </a:lnTo>
                <a:lnTo>
                  <a:pt x="630" y="8"/>
                </a:lnTo>
                <a:lnTo>
                  <a:pt x="602" y="0"/>
                </a:lnTo>
                <a:lnTo>
                  <a:pt x="594" y="3"/>
                </a:lnTo>
                <a:lnTo>
                  <a:pt x="540" y="34"/>
                </a:lnTo>
                <a:lnTo>
                  <a:pt x="509" y="57"/>
                </a:lnTo>
                <a:lnTo>
                  <a:pt x="484" y="88"/>
                </a:lnTo>
                <a:lnTo>
                  <a:pt x="469" y="108"/>
                </a:lnTo>
                <a:lnTo>
                  <a:pt x="434" y="141"/>
                </a:lnTo>
                <a:lnTo>
                  <a:pt x="417" y="175"/>
                </a:lnTo>
                <a:lnTo>
                  <a:pt x="381" y="183"/>
                </a:lnTo>
                <a:lnTo>
                  <a:pt x="338" y="167"/>
                </a:lnTo>
                <a:lnTo>
                  <a:pt x="316" y="169"/>
                </a:lnTo>
                <a:lnTo>
                  <a:pt x="262" y="232"/>
                </a:lnTo>
                <a:lnTo>
                  <a:pt x="234" y="240"/>
                </a:lnTo>
                <a:lnTo>
                  <a:pt x="197" y="234"/>
                </a:lnTo>
                <a:lnTo>
                  <a:pt x="193" y="226"/>
                </a:lnTo>
                <a:lnTo>
                  <a:pt x="202" y="198"/>
                </a:lnTo>
                <a:lnTo>
                  <a:pt x="200" y="180"/>
                </a:lnTo>
                <a:lnTo>
                  <a:pt x="157" y="133"/>
                </a:lnTo>
                <a:lnTo>
                  <a:pt x="157" y="189"/>
                </a:lnTo>
                <a:lnTo>
                  <a:pt x="157" y="247"/>
                </a:lnTo>
                <a:lnTo>
                  <a:pt x="157" y="328"/>
                </a:lnTo>
                <a:lnTo>
                  <a:pt x="118" y="354"/>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67" name="Freeform 124"/>
          <p:cNvSpPr>
            <a:spLocks noChangeAspect="1"/>
          </p:cNvSpPr>
          <p:nvPr/>
        </p:nvSpPr>
        <p:spPr bwMode="gray">
          <a:xfrm>
            <a:off x="4984028" y="4377710"/>
            <a:ext cx="287206" cy="225425"/>
          </a:xfrm>
          <a:custGeom>
            <a:avLst/>
            <a:gdLst>
              <a:gd name="T0" fmla="*/ 261 w 539"/>
              <a:gd name="T1" fmla="*/ 408 h 464"/>
              <a:gd name="T2" fmla="*/ 288 w 539"/>
              <a:gd name="T3" fmla="*/ 392 h 464"/>
              <a:gd name="T4" fmla="*/ 307 w 539"/>
              <a:gd name="T5" fmla="*/ 386 h 464"/>
              <a:gd name="T6" fmla="*/ 354 w 539"/>
              <a:gd name="T7" fmla="*/ 347 h 464"/>
              <a:gd name="T8" fmla="*/ 381 w 539"/>
              <a:gd name="T9" fmla="*/ 349 h 464"/>
              <a:gd name="T10" fmla="*/ 405 w 539"/>
              <a:gd name="T11" fmla="*/ 312 h 464"/>
              <a:gd name="T12" fmla="*/ 481 w 539"/>
              <a:gd name="T13" fmla="*/ 284 h 464"/>
              <a:gd name="T14" fmla="*/ 505 w 539"/>
              <a:gd name="T15" fmla="*/ 270 h 464"/>
              <a:gd name="T16" fmla="*/ 508 w 539"/>
              <a:gd name="T17" fmla="*/ 235 h 464"/>
              <a:gd name="T18" fmla="*/ 531 w 539"/>
              <a:gd name="T19" fmla="*/ 201 h 464"/>
              <a:gd name="T20" fmla="*/ 520 w 539"/>
              <a:gd name="T21" fmla="*/ 157 h 464"/>
              <a:gd name="T22" fmla="*/ 539 w 539"/>
              <a:gd name="T23" fmla="*/ 117 h 464"/>
              <a:gd name="T24" fmla="*/ 517 w 539"/>
              <a:gd name="T25" fmla="*/ 69 h 464"/>
              <a:gd name="T26" fmla="*/ 508 w 539"/>
              <a:gd name="T27" fmla="*/ 57 h 464"/>
              <a:gd name="T28" fmla="*/ 434 w 539"/>
              <a:gd name="T29" fmla="*/ 20 h 464"/>
              <a:gd name="T30" fmla="*/ 415 w 539"/>
              <a:gd name="T31" fmla="*/ 29 h 464"/>
              <a:gd name="T32" fmla="*/ 395 w 539"/>
              <a:gd name="T33" fmla="*/ 0 h 464"/>
              <a:gd name="T34" fmla="*/ 325 w 539"/>
              <a:gd name="T35" fmla="*/ 20 h 464"/>
              <a:gd name="T36" fmla="*/ 317 w 539"/>
              <a:gd name="T37" fmla="*/ 41 h 464"/>
              <a:gd name="T38" fmla="*/ 319 w 539"/>
              <a:gd name="T39" fmla="*/ 84 h 464"/>
              <a:gd name="T40" fmla="*/ 302 w 539"/>
              <a:gd name="T41" fmla="*/ 168 h 464"/>
              <a:gd name="T42" fmla="*/ 354 w 539"/>
              <a:gd name="T43" fmla="*/ 190 h 464"/>
              <a:gd name="T44" fmla="*/ 344 w 539"/>
              <a:gd name="T45" fmla="*/ 230 h 464"/>
              <a:gd name="T46" fmla="*/ 317 w 539"/>
              <a:gd name="T47" fmla="*/ 228 h 464"/>
              <a:gd name="T48" fmla="*/ 282 w 539"/>
              <a:gd name="T49" fmla="*/ 191 h 464"/>
              <a:gd name="T50" fmla="*/ 234 w 539"/>
              <a:gd name="T51" fmla="*/ 165 h 464"/>
              <a:gd name="T52" fmla="*/ 158 w 539"/>
              <a:gd name="T53" fmla="*/ 156 h 464"/>
              <a:gd name="T54" fmla="*/ 115 w 539"/>
              <a:gd name="T55" fmla="*/ 145 h 464"/>
              <a:gd name="T56" fmla="*/ 93 w 539"/>
              <a:gd name="T57" fmla="*/ 125 h 464"/>
              <a:gd name="T58" fmla="*/ 88 w 539"/>
              <a:gd name="T59" fmla="*/ 215 h 464"/>
              <a:gd name="T60" fmla="*/ 67 w 539"/>
              <a:gd name="T61" fmla="*/ 225 h 464"/>
              <a:gd name="T62" fmla="*/ 0 w 539"/>
              <a:gd name="T63" fmla="*/ 225 h 464"/>
              <a:gd name="T64" fmla="*/ 0 w 539"/>
              <a:gd name="T65" fmla="*/ 293 h 464"/>
              <a:gd name="T66" fmla="*/ 2 w 539"/>
              <a:gd name="T67" fmla="*/ 394 h 464"/>
              <a:gd name="T68" fmla="*/ 96 w 539"/>
              <a:gd name="T69" fmla="*/ 433 h 464"/>
              <a:gd name="T70" fmla="*/ 144 w 539"/>
              <a:gd name="T71" fmla="*/ 453 h 464"/>
              <a:gd name="T72" fmla="*/ 203 w 539"/>
              <a:gd name="T73" fmla="*/ 457 h 464"/>
              <a:gd name="T74" fmla="*/ 222 w 539"/>
              <a:gd name="T75" fmla="*/ 46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9"/>
              <a:gd name="T115" fmla="*/ 0 h 464"/>
              <a:gd name="T116" fmla="*/ 539 w 539"/>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9" h="464">
                <a:moveTo>
                  <a:pt x="227" y="456"/>
                </a:moveTo>
                <a:lnTo>
                  <a:pt x="261" y="408"/>
                </a:lnTo>
                <a:lnTo>
                  <a:pt x="273" y="406"/>
                </a:lnTo>
                <a:lnTo>
                  <a:pt x="288" y="392"/>
                </a:lnTo>
                <a:lnTo>
                  <a:pt x="305" y="392"/>
                </a:lnTo>
                <a:lnTo>
                  <a:pt x="307" y="386"/>
                </a:lnTo>
                <a:lnTo>
                  <a:pt x="308" y="366"/>
                </a:lnTo>
                <a:lnTo>
                  <a:pt x="354" y="347"/>
                </a:lnTo>
                <a:lnTo>
                  <a:pt x="367" y="352"/>
                </a:lnTo>
                <a:lnTo>
                  <a:pt x="381" y="349"/>
                </a:lnTo>
                <a:lnTo>
                  <a:pt x="370" y="323"/>
                </a:lnTo>
                <a:lnTo>
                  <a:pt x="405" y="312"/>
                </a:lnTo>
                <a:lnTo>
                  <a:pt x="441" y="299"/>
                </a:lnTo>
                <a:lnTo>
                  <a:pt x="481" y="284"/>
                </a:lnTo>
                <a:lnTo>
                  <a:pt x="515" y="275"/>
                </a:lnTo>
                <a:lnTo>
                  <a:pt x="505" y="270"/>
                </a:lnTo>
                <a:lnTo>
                  <a:pt x="497" y="258"/>
                </a:lnTo>
                <a:lnTo>
                  <a:pt x="508" y="235"/>
                </a:lnTo>
                <a:lnTo>
                  <a:pt x="509" y="211"/>
                </a:lnTo>
                <a:lnTo>
                  <a:pt x="531" y="201"/>
                </a:lnTo>
                <a:lnTo>
                  <a:pt x="520" y="188"/>
                </a:lnTo>
                <a:lnTo>
                  <a:pt x="520" y="157"/>
                </a:lnTo>
                <a:lnTo>
                  <a:pt x="526" y="126"/>
                </a:lnTo>
                <a:lnTo>
                  <a:pt x="539" y="117"/>
                </a:lnTo>
                <a:lnTo>
                  <a:pt x="522" y="75"/>
                </a:lnTo>
                <a:lnTo>
                  <a:pt x="517" y="69"/>
                </a:lnTo>
                <a:lnTo>
                  <a:pt x="509" y="69"/>
                </a:lnTo>
                <a:lnTo>
                  <a:pt x="508" y="57"/>
                </a:lnTo>
                <a:lnTo>
                  <a:pt x="452" y="37"/>
                </a:lnTo>
                <a:lnTo>
                  <a:pt x="434" y="20"/>
                </a:lnTo>
                <a:lnTo>
                  <a:pt x="422" y="18"/>
                </a:lnTo>
                <a:lnTo>
                  <a:pt x="415" y="29"/>
                </a:lnTo>
                <a:lnTo>
                  <a:pt x="396" y="18"/>
                </a:lnTo>
                <a:lnTo>
                  <a:pt x="395" y="0"/>
                </a:lnTo>
                <a:lnTo>
                  <a:pt x="333" y="15"/>
                </a:lnTo>
                <a:lnTo>
                  <a:pt x="325" y="20"/>
                </a:lnTo>
                <a:lnTo>
                  <a:pt x="324" y="32"/>
                </a:lnTo>
                <a:lnTo>
                  <a:pt x="317" y="41"/>
                </a:lnTo>
                <a:lnTo>
                  <a:pt x="317" y="52"/>
                </a:lnTo>
                <a:lnTo>
                  <a:pt x="319" y="84"/>
                </a:lnTo>
                <a:lnTo>
                  <a:pt x="319" y="105"/>
                </a:lnTo>
                <a:lnTo>
                  <a:pt x="302" y="168"/>
                </a:lnTo>
                <a:lnTo>
                  <a:pt x="322" y="190"/>
                </a:lnTo>
                <a:lnTo>
                  <a:pt x="354" y="190"/>
                </a:lnTo>
                <a:lnTo>
                  <a:pt x="356" y="239"/>
                </a:lnTo>
                <a:lnTo>
                  <a:pt x="344" y="230"/>
                </a:lnTo>
                <a:lnTo>
                  <a:pt x="334" y="233"/>
                </a:lnTo>
                <a:lnTo>
                  <a:pt x="317" y="228"/>
                </a:lnTo>
                <a:lnTo>
                  <a:pt x="294" y="211"/>
                </a:lnTo>
                <a:lnTo>
                  <a:pt x="282" y="191"/>
                </a:lnTo>
                <a:lnTo>
                  <a:pt x="251" y="181"/>
                </a:lnTo>
                <a:lnTo>
                  <a:pt x="234" y="165"/>
                </a:lnTo>
                <a:lnTo>
                  <a:pt x="195" y="173"/>
                </a:lnTo>
                <a:lnTo>
                  <a:pt x="158" y="156"/>
                </a:lnTo>
                <a:lnTo>
                  <a:pt x="146" y="135"/>
                </a:lnTo>
                <a:lnTo>
                  <a:pt x="115" y="145"/>
                </a:lnTo>
                <a:lnTo>
                  <a:pt x="107" y="122"/>
                </a:lnTo>
                <a:lnTo>
                  <a:pt x="93" y="125"/>
                </a:lnTo>
                <a:lnTo>
                  <a:pt x="96" y="131"/>
                </a:lnTo>
                <a:lnTo>
                  <a:pt x="88" y="215"/>
                </a:lnTo>
                <a:lnTo>
                  <a:pt x="101" y="225"/>
                </a:lnTo>
                <a:lnTo>
                  <a:pt x="67" y="225"/>
                </a:lnTo>
                <a:lnTo>
                  <a:pt x="33" y="225"/>
                </a:lnTo>
                <a:lnTo>
                  <a:pt x="0" y="225"/>
                </a:lnTo>
                <a:lnTo>
                  <a:pt x="0" y="258"/>
                </a:lnTo>
                <a:lnTo>
                  <a:pt x="0" y="293"/>
                </a:lnTo>
                <a:lnTo>
                  <a:pt x="0" y="340"/>
                </a:lnTo>
                <a:lnTo>
                  <a:pt x="2" y="394"/>
                </a:lnTo>
                <a:lnTo>
                  <a:pt x="54" y="443"/>
                </a:lnTo>
                <a:lnTo>
                  <a:pt x="96" y="433"/>
                </a:lnTo>
                <a:lnTo>
                  <a:pt x="129" y="439"/>
                </a:lnTo>
                <a:lnTo>
                  <a:pt x="144" y="453"/>
                </a:lnTo>
                <a:lnTo>
                  <a:pt x="178" y="460"/>
                </a:lnTo>
                <a:lnTo>
                  <a:pt x="203" y="457"/>
                </a:lnTo>
                <a:lnTo>
                  <a:pt x="212" y="464"/>
                </a:lnTo>
                <a:lnTo>
                  <a:pt x="222" y="462"/>
                </a:lnTo>
                <a:lnTo>
                  <a:pt x="227" y="456"/>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68" name="Freeform 125"/>
          <p:cNvSpPr>
            <a:spLocks noChangeAspect="1"/>
          </p:cNvSpPr>
          <p:nvPr/>
        </p:nvSpPr>
        <p:spPr bwMode="gray">
          <a:xfrm>
            <a:off x="5180085" y="4428509"/>
            <a:ext cx="261409" cy="387350"/>
          </a:xfrm>
          <a:custGeom>
            <a:avLst/>
            <a:gdLst>
              <a:gd name="T0" fmla="*/ 216 w 490"/>
              <a:gd name="T1" fmla="*/ 96 h 794"/>
              <a:gd name="T2" fmla="*/ 263 w 490"/>
              <a:gd name="T3" fmla="*/ 56 h 794"/>
              <a:gd name="T4" fmla="*/ 296 w 490"/>
              <a:gd name="T5" fmla="*/ 62 h 794"/>
              <a:gd name="T6" fmla="*/ 351 w 490"/>
              <a:gd name="T7" fmla="*/ 54 h 794"/>
              <a:gd name="T8" fmla="*/ 385 w 490"/>
              <a:gd name="T9" fmla="*/ 39 h 794"/>
              <a:gd name="T10" fmla="*/ 413 w 490"/>
              <a:gd name="T11" fmla="*/ 44 h 794"/>
              <a:gd name="T12" fmla="*/ 481 w 490"/>
              <a:gd name="T13" fmla="*/ 8 h 794"/>
              <a:gd name="T14" fmla="*/ 486 w 490"/>
              <a:gd name="T15" fmla="*/ 8 h 794"/>
              <a:gd name="T16" fmla="*/ 490 w 490"/>
              <a:gd name="T17" fmla="*/ 29 h 794"/>
              <a:gd name="T18" fmla="*/ 478 w 490"/>
              <a:gd name="T19" fmla="*/ 113 h 794"/>
              <a:gd name="T20" fmla="*/ 478 w 490"/>
              <a:gd name="T21" fmla="*/ 125 h 794"/>
              <a:gd name="T22" fmla="*/ 484 w 490"/>
              <a:gd name="T23" fmla="*/ 180 h 794"/>
              <a:gd name="T24" fmla="*/ 484 w 490"/>
              <a:gd name="T25" fmla="*/ 192 h 794"/>
              <a:gd name="T26" fmla="*/ 490 w 490"/>
              <a:gd name="T27" fmla="*/ 201 h 794"/>
              <a:gd name="T28" fmla="*/ 482 w 490"/>
              <a:gd name="T29" fmla="*/ 229 h 794"/>
              <a:gd name="T30" fmla="*/ 455 w 490"/>
              <a:gd name="T31" fmla="*/ 269 h 794"/>
              <a:gd name="T32" fmla="*/ 447 w 490"/>
              <a:gd name="T33" fmla="*/ 281 h 794"/>
              <a:gd name="T34" fmla="*/ 416 w 490"/>
              <a:gd name="T35" fmla="*/ 305 h 794"/>
              <a:gd name="T36" fmla="*/ 376 w 490"/>
              <a:gd name="T37" fmla="*/ 323 h 794"/>
              <a:gd name="T38" fmla="*/ 314 w 490"/>
              <a:gd name="T39" fmla="*/ 359 h 794"/>
              <a:gd name="T40" fmla="*/ 297 w 490"/>
              <a:gd name="T41" fmla="*/ 373 h 794"/>
              <a:gd name="T42" fmla="*/ 283 w 490"/>
              <a:gd name="T43" fmla="*/ 403 h 794"/>
              <a:gd name="T44" fmla="*/ 277 w 490"/>
              <a:gd name="T45" fmla="*/ 393 h 794"/>
              <a:gd name="T46" fmla="*/ 223 w 490"/>
              <a:gd name="T47" fmla="*/ 452 h 794"/>
              <a:gd name="T48" fmla="*/ 211 w 490"/>
              <a:gd name="T49" fmla="*/ 487 h 794"/>
              <a:gd name="T50" fmla="*/ 228 w 490"/>
              <a:gd name="T51" fmla="*/ 506 h 794"/>
              <a:gd name="T52" fmla="*/ 246 w 490"/>
              <a:gd name="T53" fmla="*/ 562 h 794"/>
              <a:gd name="T54" fmla="*/ 249 w 490"/>
              <a:gd name="T55" fmla="*/ 616 h 794"/>
              <a:gd name="T56" fmla="*/ 238 w 490"/>
              <a:gd name="T57" fmla="*/ 664 h 794"/>
              <a:gd name="T58" fmla="*/ 245 w 490"/>
              <a:gd name="T59" fmla="*/ 662 h 794"/>
              <a:gd name="T60" fmla="*/ 216 w 490"/>
              <a:gd name="T61" fmla="*/ 696 h 794"/>
              <a:gd name="T62" fmla="*/ 127 w 490"/>
              <a:gd name="T63" fmla="*/ 737 h 794"/>
              <a:gd name="T64" fmla="*/ 122 w 490"/>
              <a:gd name="T65" fmla="*/ 770 h 794"/>
              <a:gd name="T66" fmla="*/ 128 w 490"/>
              <a:gd name="T67" fmla="*/ 794 h 794"/>
              <a:gd name="T68" fmla="*/ 90 w 490"/>
              <a:gd name="T69" fmla="*/ 745 h 794"/>
              <a:gd name="T70" fmla="*/ 68 w 490"/>
              <a:gd name="T71" fmla="*/ 586 h 794"/>
              <a:gd name="T72" fmla="*/ 94 w 490"/>
              <a:gd name="T73" fmla="*/ 542 h 794"/>
              <a:gd name="T74" fmla="*/ 122 w 490"/>
              <a:gd name="T75" fmla="*/ 408 h 794"/>
              <a:gd name="T76" fmla="*/ 135 w 490"/>
              <a:gd name="T77" fmla="*/ 334 h 794"/>
              <a:gd name="T78" fmla="*/ 119 w 490"/>
              <a:gd name="T79" fmla="*/ 288 h 794"/>
              <a:gd name="T80" fmla="*/ 11 w 490"/>
              <a:gd name="T81" fmla="*/ 260 h 794"/>
              <a:gd name="T82" fmla="*/ 0 w 490"/>
              <a:gd name="T83" fmla="*/ 220 h 794"/>
              <a:gd name="T84" fmla="*/ 71 w 490"/>
              <a:gd name="T85" fmla="*/ 196 h 794"/>
              <a:gd name="T86" fmla="*/ 145 w 490"/>
              <a:gd name="T87" fmla="*/ 172 h 794"/>
              <a:gd name="T88" fmla="*/ 201 w 490"/>
              <a:gd name="T89" fmla="*/ 192 h 794"/>
              <a:gd name="T90" fmla="*/ 211 w 490"/>
              <a:gd name="T91" fmla="*/ 230 h 794"/>
              <a:gd name="T92" fmla="*/ 204 w 490"/>
              <a:gd name="T93" fmla="*/ 276 h 794"/>
              <a:gd name="T94" fmla="*/ 233 w 490"/>
              <a:gd name="T95" fmla="*/ 317 h 794"/>
              <a:gd name="T96" fmla="*/ 245 w 490"/>
              <a:gd name="T97" fmla="*/ 302 h 794"/>
              <a:gd name="T98" fmla="*/ 243 w 490"/>
              <a:gd name="T99" fmla="*/ 276 h 794"/>
              <a:gd name="T100" fmla="*/ 272 w 490"/>
              <a:gd name="T101" fmla="*/ 238 h 794"/>
              <a:gd name="T102" fmla="*/ 272 w 490"/>
              <a:gd name="T103" fmla="*/ 212 h 794"/>
              <a:gd name="T104" fmla="*/ 223 w 490"/>
              <a:gd name="T105" fmla="*/ 147 h 7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794"/>
              <a:gd name="T161" fmla="*/ 490 w 490"/>
              <a:gd name="T162" fmla="*/ 794 h 7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794">
                <a:moveTo>
                  <a:pt x="223" y="147"/>
                </a:moveTo>
                <a:lnTo>
                  <a:pt x="216" y="96"/>
                </a:lnTo>
                <a:lnTo>
                  <a:pt x="228" y="54"/>
                </a:lnTo>
                <a:lnTo>
                  <a:pt x="263" y="56"/>
                </a:lnTo>
                <a:lnTo>
                  <a:pt x="277" y="51"/>
                </a:lnTo>
                <a:lnTo>
                  <a:pt x="296" y="62"/>
                </a:lnTo>
                <a:lnTo>
                  <a:pt x="319" y="54"/>
                </a:lnTo>
                <a:lnTo>
                  <a:pt x="351" y="54"/>
                </a:lnTo>
                <a:lnTo>
                  <a:pt x="365" y="42"/>
                </a:lnTo>
                <a:lnTo>
                  <a:pt x="385" y="39"/>
                </a:lnTo>
                <a:lnTo>
                  <a:pt x="398" y="46"/>
                </a:lnTo>
                <a:lnTo>
                  <a:pt x="413" y="44"/>
                </a:lnTo>
                <a:lnTo>
                  <a:pt x="460" y="28"/>
                </a:lnTo>
                <a:lnTo>
                  <a:pt x="481" y="8"/>
                </a:lnTo>
                <a:lnTo>
                  <a:pt x="482" y="0"/>
                </a:lnTo>
                <a:lnTo>
                  <a:pt x="486" y="8"/>
                </a:lnTo>
                <a:lnTo>
                  <a:pt x="490" y="14"/>
                </a:lnTo>
                <a:lnTo>
                  <a:pt x="490" y="29"/>
                </a:lnTo>
                <a:lnTo>
                  <a:pt x="475" y="65"/>
                </a:lnTo>
                <a:lnTo>
                  <a:pt x="478" y="113"/>
                </a:lnTo>
                <a:lnTo>
                  <a:pt x="473" y="119"/>
                </a:lnTo>
                <a:lnTo>
                  <a:pt x="478" y="125"/>
                </a:lnTo>
                <a:lnTo>
                  <a:pt x="478" y="180"/>
                </a:lnTo>
                <a:lnTo>
                  <a:pt x="484" y="180"/>
                </a:lnTo>
                <a:lnTo>
                  <a:pt x="487" y="184"/>
                </a:lnTo>
                <a:lnTo>
                  <a:pt x="484" y="192"/>
                </a:lnTo>
                <a:lnTo>
                  <a:pt x="490" y="195"/>
                </a:lnTo>
                <a:lnTo>
                  <a:pt x="490" y="201"/>
                </a:lnTo>
                <a:lnTo>
                  <a:pt x="475" y="227"/>
                </a:lnTo>
                <a:lnTo>
                  <a:pt x="482" y="229"/>
                </a:lnTo>
                <a:lnTo>
                  <a:pt x="481" y="242"/>
                </a:lnTo>
                <a:lnTo>
                  <a:pt x="455" y="269"/>
                </a:lnTo>
                <a:lnTo>
                  <a:pt x="441" y="277"/>
                </a:lnTo>
                <a:lnTo>
                  <a:pt x="447" y="281"/>
                </a:lnTo>
                <a:lnTo>
                  <a:pt x="443" y="289"/>
                </a:lnTo>
                <a:lnTo>
                  <a:pt x="416" y="305"/>
                </a:lnTo>
                <a:lnTo>
                  <a:pt x="411" y="313"/>
                </a:lnTo>
                <a:lnTo>
                  <a:pt x="376" y="323"/>
                </a:lnTo>
                <a:lnTo>
                  <a:pt x="339" y="340"/>
                </a:lnTo>
                <a:lnTo>
                  <a:pt x="314" y="359"/>
                </a:lnTo>
                <a:lnTo>
                  <a:pt x="313" y="367"/>
                </a:lnTo>
                <a:lnTo>
                  <a:pt x="297" y="373"/>
                </a:lnTo>
                <a:lnTo>
                  <a:pt x="305" y="378"/>
                </a:lnTo>
                <a:lnTo>
                  <a:pt x="283" y="403"/>
                </a:lnTo>
                <a:lnTo>
                  <a:pt x="280" y="403"/>
                </a:lnTo>
                <a:lnTo>
                  <a:pt x="277" y="393"/>
                </a:lnTo>
                <a:lnTo>
                  <a:pt x="271" y="407"/>
                </a:lnTo>
                <a:lnTo>
                  <a:pt x="223" y="452"/>
                </a:lnTo>
                <a:lnTo>
                  <a:pt x="213" y="454"/>
                </a:lnTo>
                <a:lnTo>
                  <a:pt x="211" y="487"/>
                </a:lnTo>
                <a:lnTo>
                  <a:pt x="226" y="501"/>
                </a:lnTo>
                <a:lnTo>
                  <a:pt x="228" y="506"/>
                </a:lnTo>
                <a:lnTo>
                  <a:pt x="243" y="565"/>
                </a:lnTo>
                <a:lnTo>
                  <a:pt x="246" y="562"/>
                </a:lnTo>
                <a:lnTo>
                  <a:pt x="250" y="565"/>
                </a:lnTo>
                <a:lnTo>
                  <a:pt x="249" y="616"/>
                </a:lnTo>
                <a:lnTo>
                  <a:pt x="237" y="655"/>
                </a:lnTo>
                <a:lnTo>
                  <a:pt x="238" y="664"/>
                </a:lnTo>
                <a:lnTo>
                  <a:pt x="249" y="648"/>
                </a:lnTo>
                <a:lnTo>
                  <a:pt x="245" y="662"/>
                </a:lnTo>
                <a:lnTo>
                  <a:pt x="228" y="687"/>
                </a:lnTo>
                <a:lnTo>
                  <a:pt x="216" y="696"/>
                </a:lnTo>
                <a:lnTo>
                  <a:pt x="162" y="715"/>
                </a:lnTo>
                <a:lnTo>
                  <a:pt x="127" y="737"/>
                </a:lnTo>
                <a:lnTo>
                  <a:pt x="111" y="757"/>
                </a:lnTo>
                <a:lnTo>
                  <a:pt x="122" y="770"/>
                </a:lnTo>
                <a:lnTo>
                  <a:pt x="131" y="761"/>
                </a:lnTo>
                <a:lnTo>
                  <a:pt x="128" y="794"/>
                </a:lnTo>
                <a:lnTo>
                  <a:pt x="93" y="792"/>
                </a:lnTo>
                <a:lnTo>
                  <a:pt x="90" y="745"/>
                </a:lnTo>
                <a:lnTo>
                  <a:pt x="85" y="667"/>
                </a:lnTo>
                <a:lnTo>
                  <a:pt x="68" y="586"/>
                </a:lnTo>
                <a:lnTo>
                  <a:pt x="73" y="562"/>
                </a:lnTo>
                <a:lnTo>
                  <a:pt x="94" y="542"/>
                </a:lnTo>
                <a:lnTo>
                  <a:pt x="130" y="455"/>
                </a:lnTo>
                <a:lnTo>
                  <a:pt x="122" y="408"/>
                </a:lnTo>
                <a:lnTo>
                  <a:pt x="135" y="373"/>
                </a:lnTo>
                <a:lnTo>
                  <a:pt x="135" y="334"/>
                </a:lnTo>
                <a:lnTo>
                  <a:pt x="128" y="294"/>
                </a:lnTo>
                <a:lnTo>
                  <a:pt x="119" y="288"/>
                </a:lnTo>
                <a:lnTo>
                  <a:pt x="59" y="264"/>
                </a:lnTo>
                <a:lnTo>
                  <a:pt x="11" y="260"/>
                </a:lnTo>
                <a:lnTo>
                  <a:pt x="11" y="246"/>
                </a:lnTo>
                <a:lnTo>
                  <a:pt x="0" y="220"/>
                </a:lnTo>
                <a:lnTo>
                  <a:pt x="35" y="209"/>
                </a:lnTo>
                <a:lnTo>
                  <a:pt x="71" y="196"/>
                </a:lnTo>
                <a:lnTo>
                  <a:pt x="111" y="181"/>
                </a:lnTo>
                <a:lnTo>
                  <a:pt x="145" y="172"/>
                </a:lnTo>
                <a:lnTo>
                  <a:pt x="165" y="196"/>
                </a:lnTo>
                <a:lnTo>
                  <a:pt x="201" y="192"/>
                </a:lnTo>
                <a:lnTo>
                  <a:pt x="207" y="196"/>
                </a:lnTo>
                <a:lnTo>
                  <a:pt x="211" y="230"/>
                </a:lnTo>
                <a:lnTo>
                  <a:pt x="198" y="260"/>
                </a:lnTo>
                <a:lnTo>
                  <a:pt x="204" y="276"/>
                </a:lnTo>
                <a:lnTo>
                  <a:pt x="237" y="306"/>
                </a:lnTo>
                <a:lnTo>
                  <a:pt x="233" y="317"/>
                </a:lnTo>
                <a:lnTo>
                  <a:pt x="243" y="317"/>
                </a:lnTo>
                <a:lnTo>
                  <a:pt x="245" y="302"/>
                </a:lnTo>
                <a:lnTo>
                  <a:pt x="240" y="289"/>
                </a:lnTo>
                <a:lnTo>
                  <a:pt x="243" y="276"/>
                </a:lnTo>
                <a:lnTo>
                  <a:pt x="267" y="263"/>
                </a:lnTo>
                <a:lnTo>
                  <a:pt x="272" y="238"/>
                </a:lnTo>
                <a:lnTo>
                  <a:pt x="267" y="227"/>
                </a:lnTo>
                <a:lnTo>
                  <a:pt x="272" y="212"/>
                </a:lnTo>
                <a:lnTo>
                  <a:pt x="267" y="196"/>
                </a:lnTo>
                <a:lnTo>
                  <a:pt x="223" y="147"/>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69" name="Freeform 126"/>
          <p:cNvSpPr>
            <a:spLocks noChangeAspect="1"/>
          </p:cNvSpPr>
          <p:nvPr/>
        </p:nvSpPr>
        <p:spPr bwMode="gray">
          <a:xfrm>
            <a:off x="5248876" y="4407872"/>
            <a:ext cx="75671" cy="174625"/>
          </a:xfrm>
          <a:custGeom>
            <a:avLst/>
            <a:gdLst>
              <a:gd name="T0" fmla="*/ 96 w 145"/>
              <a:gd name="T1" fmla="*/ 193 h 363"/>
              <a:gd name="T2" fmla="*/ 96 w 145"/>
              <a:gd name="T3" fmla="*/ 204 h 363"/>
              <a:gd name="T4" fmla="*/ 105 w 145"/>
              <a:gd name="T5" fmla="*/ 209 h 363"/>
              <a:gd name="T6" fmla="*/ 113 w 145"/>
              <a:gd name="T7" fmla="*/ 236 h 363"/>
              <a:gd name="T8" fmla="*/ 96 w 145"/>
              <a:gd name="T9" fmla="*/ 219 h 363"/>
              <a:gd name="T10" fmla="*/ 93 w 145"/>
              <a:gd name="T11" fmla="*/ 227 h 363"/>
              <a:gd name="T12" fmla="*/ 82 w 145"/>
              <a:gd name="T13" fmla="*/ 224 h 363"/>
              <a:gd name="T14" fmla="*/ 82 w 145"/>
              <a:gd name="T15" fmla="*/ 205 h 363"/>
              <a:gd name="T16" fmla="*/ 74 w 145"/>
              <a:gd name="T17" fmla="*/ 193 h 363"/>
              <a:gd name="T18" fmla="*/ 68 w 145"/>
              <a:gd name="T19" fmla="*/ 158 h 363"/>
              <a:gd name="T20" fmla="*/ 57 w 145"/>
              <a:gd name="T21" fmla="*/ 137 h 363"/>
              <a:gd name="T22" fmla="*/ 69 w 145"/>
              <a:gd name="T23" fmla="*/ 108 h 363"/>
              <a:gd name="T24" fmla="*/ 68 w 145"/>
              <a:gd name="T25" fmla="*/ 48 h 363"/>
              <a:gd name="T26" fmla="*/ 52 w 145"/>
              <a:gd name="T27" fmla="*/ 26 h 363"/>
              <a:gd name="T28" fmla="*/ 55 w 145"/>
              <a:gd name="T29" fmla="*/ 12 h 363"/>
              <a:gd name="T30" fmla="*/ 46 w 145"/>
              <a:gd name="T31" fmla="*/ 7 h 363"/>
              <a:gd name="T32" fmla="*/ 34 w 145"/>
              <a:gd name="T33" fmla="*/ 10 h 363"/>
              <a:gd name="T34" fmla="*/ 11 w 145"/>
              <a:gd name="T35" fmla="*/ 0 h 363"/>
              <a:gd name="T36" fmla="*/ 12 w 145"/>
              <a:gd name="T37" fmla="*/ 12 h 363"/>
              <a:gd name="T38" fmla="*/ 20 w 145"/>
              <a:gd name="T39" fmla="*/ 12 h 363"/>
              <a:gd name="T40" fmla="*/ 25 w 145"/>
              <a:gd name="T41" fmla="*/ 18 h 363"/>
              <a:gd name="T42" fmla="*/ 42 w 145"/>
              <a:gd name="T43" fmla="*/ 60 h 363"/>
              <a:gd name="T44" fmla="*/ 29 w 145"/>
              <a:gd name="T45" fmla="*/ 69 h 363"/>
              <a:gd name="T46" fmla="*/ 23 w 145"/>
              <a:gd name="T47" fmla="*/ 100 h 363"/>
              <a:gd name="T48" fmla="*/ 23 w 145"/>
              <a:gd name="T49" fmla="*/ 131 h 363"/>
              <a:gd name="T50" fmla="*/ 34 w 145"/>
              <a:gd name="T51" fmla="*/ 144 h 363"/>
              <a:gd name="T52" fmla="*/ 12 w 145"/>
              <a:gd name="T53" fmla="*/ 154 h 363"/>
              <a:gd name="T54" fmla="*/ 11 w 145"/>
              <a:gd name="T55" fmla="*/ 178 h 363"/>
              <a:gd name="T56" fmla="*/ 0 w 145"/>
              <a:gd name="T57" fmla="*/ 201 h 363"/>
              <a:gd name="T58" fmla="*/ 8 w 145"/>
              <a:gd name="T59" fmla="*/ 213 h 363"/>
              <a:gd name="T60" fmla="*/ 18 w 145"/>
              <a:gd name="T61" fmla="*/ 218 h 363"/>
              <a:gd name="T62" fmla="*/ 38 w 145"/>
              <a:gd name="T63" fmla="*/ 242 h 363"/>
              <a:gd name="T64" fmla="*/ 74 w 145"/>
              <a:gd name="T65" fmla="*/ 238 h 363"/>
              <a:gd name="T66" fmla="*/ 80 w 145"/>
              <a:gd name="T67" fmla="*/ 242 h 363"/>
              <a:gd name="T68" fmla="*/ 84 w 145"/>
              <a:gd name="T69" fmla="*/ 276 h 363"/>
              <a:gd name="T70" fmla="*/ 71 w 145"/>
              <a:gd name="T71" fmla="*/ 306 h 363"/>
              <a:gd name="T72" fmla="*/ 77 w 145"/>
              <a:gd name="T73" fmla="*/ 322 h 363"/>
              <a:gd name="T74" fmla="*/ 110 w 145"/>
              <a:gd name="T75" fmla="*/ 352 h 363"/>
              <a:gd name="T76" fmla="*/ 106 w 145"/>
              <a:gd name="T77" fmla="*/ 363 h 363"/>
              <a:gd name="T78" fmla="*/ 116 w 145"/>
              <a:gd name="T79" fmla="*/ 363 h 363"/>
              <a:gd name="T80" fmla="*/ 118 w 145"/>
              <a:gd name="T81" fmla="*/ 348 h 363"/>
              <a:gd name="T82" fmla="*/ 113 w 145"/>
              <a:gd name="T83" fmla="*/ 335 h 363"/>
              <a:gd name="T84" fmla="*/ 116 w 145"/>
              <a:gd name="T85" fmla="*/ 322 h 363"/>
              <a:gd name="T86" fmla="*/ 140 w 145"/>
              <a:gd name="T87" fmla="*/ 309 h 363"/>
              <a:gd name="T88" fmla="*/ 145 w 145"/>
              <a:gd name="T89" fmla="*/ 284 h 363"/>
              <a:gd name="T90" fmla="*/ 140 w 145"/>
              <a:gd name="T91" fmla="*/ 273 h 363"/>
              <a:gd name="T92" fmla="*/ 145 w 145"/>
              <a:gd name="T93" fmla="*/ 258 h 363"/>
              <a:gd name="T94" fmla="*/ 140 w 145"/>
              <a:gd name="T95" fmla="*/ 242 h 363"/>
              <a:gd name="T96" fmla="*/ 96 w 145"/>
              <a:gd name="T97" fmla="*/ 193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363"/>
              <a:gd name="T149" fmla="*/ 145 w 145"/>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363">
                <a:moveTo>
                  <a:pt x="96" y="193"/>
                </a:moveTo>
                <a:lnTo>
                  <a:pt x="96" y="204"/>
                </a:lnTo>
                <a:lnTo>
                  <a:pt x="105" y="209"/>
                </a:lnTo>
                <a:lnTo>
                  <a:pt x="113" y="236"/>
                </a:lnTo>
                <a:lnTo>
                  <a:pt x="96" y="219"/>
                </a:lnTo>
                <a:lnTo>
                  <a:pt x="93" y="227"/>
                </a:lnTo>
                <a:lnTo>
                  <a:pt x="82" y="224"/>
                </a:lnTo>
                <a:lnTo>
                  <a:pt x="82" y="205"/>
                </a:lnTo>
                <a:lnTo>
                  <a:pt x="74" y="193"/>
                </a:lnTo>
                <a:lnTo>
                  <a:pt x="68" y="158"/>
                </a:lnTo>
                <a:lnTo>
                  <a:pt x="57" y="137"/>
                </a:lnTo>
                <a:lnTo>
                  <a:pt x="69" y="108"/>
                </a:lnTo>
                <a:lnTo>
                  <a:pt x="68" y="48"/>
                </a:lnTo>
                <a:lnTo>
                  <a:pt x="52" y="26"/>
                </a:lnTo>
                <a:lnTo>
                  <a:pt x="55" y="12"/>
                </a:lnTo>
                <a:lnTo>
                  <a:pt x="46" y="7"/>
                </a:lnTo>
                <a:lnTo>
                  <a:pt x="34" y="10"/>
                </a:lnTo>
                <a:lnTo>
                  <a:pt x="11" y="0"/>
                </a:lnTo>
                <a:lnTo>
                  <a:pt x="12" y="12"/>
                </a:lnTo>
                <a:lnTo>
                  <a:pt x="20" y="12"/>
                </a:lnTo>
                <a:lnTo>
                  <a:pt x="25" y="18"/>
                </a:lnTo>
                <a:lnTo>
                  <a:pt x="42" y="60"/>
                </a:lnTo>
                <a:lnTo>
                  <a:pt x="29" y="69"/>
                </a:lnTo>
                <a:lnTo>
                  <a:pt x="23" y="100"/>
                </a:lnTo>
                <a:lnTo>
                  <a:pt x="23" y="131"/>
                </a:lnTo>
                <a:lnTo>
                  <a:pt x="34" y="144"/>
                </a:lnTo>
                <a:lnTo>
                  <a:pt x="12" y="154"/>
                </a:lnTo>
                <a:lnTo>
                  <a:pt x="11" y="178"/>
                </a:lnTo>
                <a:lnTo>
                  <a:pt x="0" y="201"/>
                </a:lnTo>
                <a:lnTo>
                  <a:pt x="8" y="213"/>
                </a:lnTo>
                <a:lnTo>
                  <a:pt x="18" y="218"/>
                </a:lnTo>
                <a:lnTo>
                  <a:pt x="38" y="242"/>
                </a:lnTo>
                <a:lnTo>
                  <a:pt x="74" y="238"/>
                </a:lnTo>
                <a:lnTo>
                  <a:pt x="80" y="242"/>
                </a:lnTo>
                <a:lnTo>
                  <a:pt x="84" y="276"/>
                </a:lnTo>
                <a:lnTo>
                  <a:pt x="71" y="306"/>
                </a:lnTo>
                <a:lnTo>
                  <a:pt x="77" y="322"/>
                </a:lnTo>
                <a:lnTo>
                  <a:pt x="110" y="352"/>
                </a:lnTo>
                <a:lnTo>
                  <a:pt x="106" y="363"/>
                </a:lnTo>
                <a:lnTo>
                  <a:pt x="116" y="363"/>
                </a:lnTo>
                <a:lnTo>
                  <a:pt x="118" y="348"/>
                </a:lnTo>
                <a:lnTo>
                  <a:pt x="113" y="335"/>
                </a:lnTo>
                <a:lnTo>
                  <a:pt x="116" y="322"/>
                </a:lnTo>
                <a:lnTo>
                  <a:pt x="140" y="309"/>
                </a:lnTo>
                <a:lnTo>
                  <a:pt x="145" y="284"/>
                </a:lnTo>
                <a:lnTo>
                  <a:pt x="140" y="273"/>
                </a:lnTo>
                <a:lnTo>
                  <a:pt x="145" y="258"/>
                </a:lnTo>
                <a:lnTo>
                  <a:pt x="140" y="242"/>
                </a:lnTo>
                <a:lnTo>
                  <a:pt x="96" y="19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70" name="Freeform 127"/>
          <p:cNvSpPr>
            <a:spLocks noChangeAspect="1"/>
          </p:cNvSpPr>
          <p:nvPr/>
        </p:nvSpPr>
        <p:spPr bwMode="gray">
          <a:xfrm>
            <a:off x="5276392" y="4091960"/>
            <a:ext cx="194337" cy="207963"/>
          </a:xfrm>
          <a:custGeom>
            <a:avLst/>
            <a:gdLst>
              <a:gd name="T0" fmla="*/ 13 w 366"/>
              <a:gd name="T1" fmla="*/ 256 h 423"/>
              <a:gd name="T2" fmla="*/ 5 w 366"/>
              <a:gd name="T3" fmla="*/ 247 h 423"/>
              <a:gd name="T4" fmla="*/ 13 w 366"/>
              <a:gd name="T5" fmla="*/ 237 h 423"/>
              <a:gd name="T6" fmla="*/ 22 w 366"/>
              <a:gd name="T7" fmla="*/ 237 h 423"/>
              <a:gd name="T8" fmla="*/ 29 w 366"/>
              <a:gd name="T9" fmla="*/ 231 h 423"/>
              <a:gd name="T10" fmla="*/ 39 w 366"/>
              <a:gd name="T11" fmla="*/ 227 h 423"/>
              <a:gd name="T12" fmla="*/ 39 w 366"/>
              <a:gd name="T13" fmla="*/ 223 h 423"/>
              <a:gd name="T14" fmla="*/ 29 w 366"/>
              <a:gd name="T15" fmla="*/ 222 h 423"/>
              <a:gd name="T16" fmla="*/ 21 w 366"/>
              <a:gd name="T17" fmla="*/ 223 h 423"/>
              <a:gd name="T18" fmla="*/ 16 w 366"/>
              <a:gd name="T19" fmla="*/ 227 h 423"/>
              <a:gd name="T20" fmla="*/ 10 w 366"/>
              <a:gd name="T21" fmla="*/ 227 h 423"/>
              <a:gd name="T22" fmla="*/ 7 w 366"/>
              <a:gd name="T23" fmla="*/ 220 h 423"/>
              <a:gd name="T24" fmla="*/ 2 w 366"/>
              <a:gd name="T25" fmla="*/ 214 h 423"/>
              <a:gd name="T26" fmla="*/ 2 w 366"/>
              <a:gd name="T27" fmla="*/ 202 h 423"/>
              <a:gd name="T28" fmla="*/ 46 w 366"/>
              <a:gd name="T29" fmla="*/ 143 h 423"/>
              <a:gd name="T30" fmla="*/ 50 w 366"/>
              <a:gd name="T31" fmla="*/ 113 h 423"/>
              <a:gd name="T32" fmla="*/ 46 w 366"/>
              <a:gd name="T33" fmla="*/ 84 h 423"/>
              <a:gd name="T34" fmla="*/ 25 w 366"/>
              <a:gd name="T35" fmla="*/ 67 h 423"/>
              <a:gd name="T36" fmla="*/ 17 w 366"/>
              <a:gd name="T37" fmla="*/ 30 h 423"/>
              <a:gd name="T38" fmla="*/ 0 w 366"/>
              <a:gd name="T39" fmla="*/ 24 h 423"/>
              <a:gd name="T40" fmla="*/ 24 w 366"/>
              <a:gd name="T41" fmla="*/ 2 h 423"/>
              <a:gd name="T42" fmla="*/ 87 w 366"/>
              <a:gd name="T43" fmla="*/ 0 h 423"/>
              <a:gd name="T44" fmla="*/ 124 w 366"/>
              <a:gd name="T45" fmla="*/ 4 h 423"/>
              <a:gd name="T46" fmla="*/ 180 w 366"/>
              <a:gd name="T47" fmla="*/ 39 h 423"/>
              <a:gd name="T48" fmla="*/ 229 w 366"/>
              <a:gd name="T49" fmla="*/ 51 h 423"/>
              <a:gd name="T50" fmla="*/ 249 w 366"/>
              <a:gd name="T51" fmla="*/ 51 h 423"/>
              <a:gd name="T52" fmla="*/ 270 w 366"/>
              <a:gd name="T53" fmla="*/ 41 h 423"/>
              <a:gd name="T54" fmla="*/ 283 w 366"/>
              <a:gd name="T55" fmla="*/ 27 h 423"/>
              <a:gd name="T56" fmla="*/ 315 w 366"/>
              <a:gd name="T57" fmla="*/ 19 h 423"/>
              <a:gd name="T58" fmla="*/ 342 w 366"/>
              <a:gd name="T59" fmla="*/ 33 h 423"/>
              <a:gd name="T60" fmla="*/ 366 w 366"/>
              <a:gd name="T61" fmla="*/ 33 h 423"/>
              <a:gd name="T62" fmla="*/ 347 w 366"/>
              <a:gd name="T63" fmla="*/ 62 h 423"/>
              <a:gd name="T64" fmla="*/ 325 w 366"/>
              <a:gd name="T65" fmla="*/ 83 h 423"/>
              <a:gd name="T66" fmla="*/ 325 w 366"/>
              <a:gd name="T67" fmla="*/ 126 h 423"/>
              <a:gd name="T68" fmla="*/ 325 w 366"/>
              <a:gd name="T69" fmla="*/ 168 h 423"/>
              <a:gd name="T70" fmla="*/ 325 w 366"/>
              <a:gd name="T71" fmla="*/ 210 h 423"/>
              <a:gd name="T72" fmla="*/ 325 w 366"/>
              <a:gd name="T73" fmla="*/ 253 h 423"/>
              <a:gd name="T74" fmla="*/ 350 w 366"/>
              <a:gd name="T75" fmla="*/ 287 h 423"/>
              <a:gd name="T76" fmla="*/ 339 w 366"/>
              <a:gd name="T77" fmla="*/ 299 h 423"/>
              <a:gd name="T78" fmla="*/ 327 w 366"/>
              <a:gd name="T79" fmla="*/ 304 h 423"/>
              <a:gd name="T80" fmla="*/ 319 w 366"/>
              <a:gd name="T81" fmla="*/ 322 h 423"/>
              <a:gd name="T82" fmla="*/ 304 w 366"/>
              <a:gd name="T83" fmla="*/ 328 h 423"/>
              <a:gd name="T84" fmla="*/ 296 w 366"/>
              <a:gd name="T85" fmla="*/ 335 h 423"/>
              <a:gd name="T86" fmla="*/ 265 w 366"/>
              <a:gd name="T87" fmla="*/ 409 h 423"/>
              <a:gd name="T88" fmla="*/ 249 w 366"/>
              <a:gd name="T89" fmla="*/ 423 h 423"/>
              <a:gd name="T90" fmla="*/ 185 w 366"/>
              <a:gd name="T91" fmla="*/ 384 h 423"/>
              <a:gd name="T92" fmla="*/ 175 w 366"/>
              <a:gd name="T93" fmla="*/ 349 h 423"/>
              <a:gd name="T94" fmla="*/ 13 w 366"/>
              <a:gd name="T95" fmla="*/ 256 h 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6"/>
              <a:gd name="T145" fmla="*/ 0 h 423"/>
              <a:gd name="T146" fmla="*/ 366 w 366"/>
              <a:gd name="T147" fmla="*/ 423 h 4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6" h="423">
                <a:moveTo>
                  <a:pt x="13" y="256"/>
                </a:moveTo>
                <a:lnTo>
                  <a:pt x="5" y="247"/>
                </a:lnTo>
                <a:lnTo>
                  <a:pt x="13" y="237"/>
                </a:lnTo>
                <a:lnTo>
                  <a:pt x="22" y="237"/>
                </a:lnTo>
                <a:lnTo>
                  <a:pt x="29" y="231"/>
                </a:lnTo>
                <a:lnTo>
                  <a:pt x="39" y="227"/>
                </a:lnTo>
                <a:lnTo>
                  <a:pt x="39" y="223"/>
                </a:lnTo>
                <a:lnTo>
                  <a:pt x="29" y="222"/>
                </a:lnTo>
                <a:lnTo>
                  <a:pt x="21" y="223"/>
                </a:lnTo>
                <a:lnTo>
                  <a:pt x="16" y="227"/>
                </a:lnTo>
                <a:lnTo>
                  <a:pt x="10" y="227"/>
                </a:lnTo>
                <a:lnTo>
                  <a:pt x="7" y="220"/>
                </a:lnTo>
                <a:lnTo>
                  <a:pt x="2" y="214"/>
                </a:lnTo>
                <a:lnTo>
                  <a:pt x="2" y="202"/>
                </a:lnTo>
                <a:lnTo>
                  <a:pt x="46" y="143"/>
                </a:lnTo>
                <a:lnTo>
                  <a:pt x="50" y="113"/>
                </a:lnTo>
                <a:lnTo>
                  <a:pt x="46" y="84"/>
                </a:lnTo>
                <a:lnTo>
                  <a:pt x="25" y="67"/>
                </a:lnTo>
                <a:lnTo>
                  <a:pt x="17" y="30"/>
                </a:lnTo>
                <a:lnTo>
                  <a:pt x="0" y="24"/>
                </a:lnTo>
                <a:lnTo>
                  <a:pt x="24" y="2"/>
                </a:lnTo>
                <a:lnTo>
                  <a:pt x="87" y="0"/>
                </a:lnTo>
                <a:lnTo>
                  <a:pt x="124" y="4"/>
                </a:lnTo>
                <a:lnTo>
                  <a:pt x="180" y="39"/>
                </a:lnTo>
                <a:lnTo>
                  <a:pt x="229" y="51"/>
                </a:lnTo>
                <a:lnTo>
                  <a:pt x="249" y="51"/>
                </a:lnTo>
                <a:lnTo>
                  <a:pt x="270" y="41"/>
                </a:lnTo>
                <a:lnTo>
                  <a:pt x="283" y="27"/>
                </a:lnTo>
                <a:lnTo>
                  <a:pt x="315" y="19"/>
                </a:lnTo>
                <a:lnTo>
                  <a:pt x="342" y="33"/>
                </a:lnTo>
                <a:lnTo>
                  <a:pt x="366" y="33"/>
                </a:lnTo>
                <a:lnTo>
                  <a:pt x="347" y="62"/>
                </a:lnTo>
                <a:lnTo>
                  <a:pt x="325" y="83"/>
                </a:lnTo>
                <a:lnTo>
                  <a:pt x="325" y="126"/>
                </a:lnTo>
                <a:lnTo>
                  <a:pt x="325" y="168"/>
                </a:lnTo>
                <a:lnTo>
                  <a:pt x="325" y="210"/>
                </a:lnTo>
                <a:lnTo>
                  <a:pt x="325" y="253"/>
                </a:lnTo>
                <a:lnTo>
                  <a:pt x="350" y="287"/>
                </a:lnTo>
                <a:lnTo>
                  <a:pt x="339" y="299"/>
                </a:lnTo>
                <a:lnTo>
                  <a:pt x="327" y="304"/>
                </a:lnTo>
                <a:lnTo>
                  <a:pt x="319" y="322"/>
                </a:lnTo>
                <a:lnTo>
                  <a:pt x="304" y="328"/>
                </a:lnTo>
                <a:lnTo>
                  <a:pt x="296" y="335"/>
                </a:lnTo>
                <a:lnTo>
                  <a:pt x="265" y="409"/>
                </a:lnTo>
                <a:lnTo>
                  <a:pt x="249" y="423"/>
                </a:lnTo>
                <a:lnTo>
                  <a:pt x="185" y="384"/>
                </a:lnTo>
                <a:lnTo>
                  <a:pt x="175" y="349"/>
                </a:lnTo>
                <a:lnTo>
                  <a:pt x="13" y="25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71" name="Freeform 128"/>
          <p:cNvSpPr>
            <a:spLocks noChangeAspect="1"/>
          </p:cNvSpPr>
          <p:nvPr/>
        </p:nvSpPr>
        <p:spPr bwMode="gray">
          <a:xfrm>
            <a:off x="4731219" y="4325321"/>
            <a:ext cx="307843" cy="280988"/>
          </a:xfrm>
          <a:custGeom>
            <a:avLst/>
            <a:gdLst>
              <a:gd name="T0" fmla="*/ 260 w 582"/>
              <a:gd name="T1" fmla="*/ 540 h 574"/>
              <a:gd name="T2" fmla="*/ 156 w 582"/>
              <a:gd name="T3" fmla="*/ 540 h 574"/>
              <a:gd name="T4" fmla="*/ 78 w 582"/>
              <a:gd name="T5" fmla="*/ 518 h 574"/>
              <a:gd name="T6" fmla="*/ 51 w 582"/>
              <a:gd name="T7" fmla="*/ 518 h 574"/>
              <a:gd name="T8" fmla="*/ 20 w 582"/>
              <a:gd name="T9" fmla="*/ 526 h 574"/>
              <a:gd name="T10" fmla="*/ 0 w 582"/>
              <a:gd name="T11" fmla="*/ 506 h 574"/>
              <a:gd name="T12" fmla="*/ 5 w 582"/>
              <a:gd name="T13" fmla="*/ 472 h 574"/>
              <a:gd name="T14" fmla="*/ 20 w 582"/>
              <a:gd name="T15" fmla="*/ 438 h 574"/>
              <a:gd name="T16" fmla="*/ 45 w 582"/>
              <a:gd name="T17" fmla="*/ 350 h 574"/>
              <a:gd name="T18" fmla="*/ 58 w 582"/>
              <a:gd name="T19" fmla="*/ 327 h 574"/>
              <a:gd name="T20" fmla="*/ 90 w 582"/>
              <a:gd name="T21" fmla="*/ 299 h 574"/>
              <a:gd name="T22" fmla="*/ 99 w 582"/>
              <a:gd name="T23" fmla="*/ 243 h 574"/>
              <a:gd name="T24" fmla="*/ 99 w 582"/>
              <a:gd name="T25" fmla="*/ 220 h 574"/>
              <a:gd name="T26" fmla="*/ 68 w 582"/>
              <a:gd name="T27" fmla="*/ 156 h 574"/>
              <a:gd name="T28" fmla="*/ 75 w 582"/>
              <a:gd name="T29" fmla="*/ 114 h 574"/>
              <a:gd name="T30" fmla="*/ 33 w 582"/>
              <a:gd name="T31" fmla="*/ 20 h 574"/>
              <a:gd name="T32" fmla="*/ 112 w 582"/>
              <a:gd name="T33" fmla="*/ 2 h 574"/>
              <a:gd name="T34" fmla="*/ 180 w 582"/>
              <a:gd name="T35" fmla="*/ 0 h 574"/>
              <a:gd name="T36" fmla="*/ 231 w 582"/>
              <a:gd name="T37" fmla="*/ 14 h 574"/>
              <a:gd name="T38" fmla="*/ 274 w 582"/>
              <a:gd name="T39" fmla="*/ 104 h 574"/>
              <a:gd name="T40" fmla="*/ 325 w 582"/>
              <a:gd name="T41" fmla="*/ 99 h 574"/>
              <a:gd name="T42" fmla="*/ 367 w 582"/>
              <a:gd name="T43" fmla="*/ 54 h 574"/>
              <a:gd name="T44" fmla="*/ 424 w 582"/>
              <a:gd name="T45" fmla="*/ 68 h 574"/>
              <a:gd name="T46" fmla="*/ 469 w 582"/>
              <a:gd name="T47" fmla="*/ 79 h 574"/>
              <a:gd name="T48" fmla="*/ 471 w 582"/>
              <a:gd name="T49" fmla="*/ 168 h 574"/>
              <a:gd name="T50" fmla="*/ 480 w 582"/>
              <a:gd name="T51" fmla="*/ 246 h 574"/>
              <a:gd name="T52" fmla="*/ 503 w 582"/>
              <a:gd name="T53" fmla="*/ 241 h 574"/>
              <a:gd name="T54" fmla="*/ 565 w 582"/>
              <a:gd name="T55" fmla="*/ 240 h 574"/>
              <a:gd name="T56" fmla="*/ 577 w 582"/>
              <a:gd name="T57" fmla="*/ 240 h 574"/>
              <a:gd name="T58" fmla="*/ 582 w 582"/>
              <a:gd name="T59" fmla="*/ 334 h 574"/>
              <a:gd name="T60" fmla="*/ 514 w 582"/>
              <a:gd name="T61" fmla="*/ 334 h 574"/>
              <a:gd name="T62" fmla="*/ 481 w 582"/>
              <a:gd name="T63" fmla="*/ 368 h 574"/>
              <a:gd name="T64" fmla="*/ 481 w 582"/>
              <a:gd name="T65" fmla="*/ 449 h 574"/>
              <a:gd name="T66" fmla="*/ 535 w 582"/>
              <a:gd name="T67" fmla="*/ 552 h 574"/>
              <a:gd name="T68" fmla="*/ 390 w 582"/>
              <a:gd name="T69" fmla="*/ 560 h 574"/>
              <a:gd name="T70" fmla="*/ 328 w 582"/>
              <a:gd name="T71" fmla="*/ 557 h 5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2"/>
              <a:gd name="T109" fmla="*/ 0 h 574"/>
              <a:gd name="T110" fmla="*/ 582 w 582"/>
              <a:gd name="T111" fmla="*/ 574 h 5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2" h="574">
                <a:moveTo>
                  <a:pt x="310" y="540"/>
                </a:moveTo>
                <a:lnTo>
                  <a:pt x="260" y="540"/>
                </a:lnTo>
                <a:lnTo>
                  <a:pt x="207" y="540"/>
                </a:lnTo>
                <a:lnTo>
                  <a:pt x="156" y="540"/>
                </a:lnTo>
                <a:lnTo>
                  <a:pt x="105" y="540"/>
                </a:lnTo>
                <a:lnTo>
                  <a:pt x="78" y="518"/>
                </a:lnTo>
                <a:lnTo>
                  <a:pt x="71" y="518"/>
                </a:lnTo>
                <a:lnTo>
                  <a:pt x="51" y="518"/>
                </a:lnTo>
                <a:lnTo>
                  <a:pt x="29" y="532"/>
                </a:lnTo>
                <a:lnTo>
                  <a:pt x="20" y="526"/>
                </a:lnTo>
                <a:lnTo>
                  <a:pt x="2" y="539"/>
                </a:lnTo>
                <a:lnTo>
                  <a:pt x="0" y="506"/>
                </a:lnTo>
                <a:lnTo>
                  <a:pt x="5" y="515"/>
                </a:lnTo>
                <a:lnTo>
                  <a:pt x="5" y="472"/>
                </a:lnTo>
                <a:lnTo>
                  <a:pt x="12" y="466"/>
                </a:lnTo>
                <a:lnTo>
                  <a:pt x="20" y="438"/>
                </a:lnTo>
                <a:lnTo>
                  <a:pt x="36" y="371"/>
                </a:lnTo>
                <a:lnTo>
                  <a:pt x="45" y="350"/>
                </a:lnTo>
                <a:lnTo>
                  <a:pt x="58" y="337"/>
                </a:lnTo>
                <a:lnTo>
                  <a:pt x="58" y="327"/>
                </a:lnTo>
                <a:lnTo>
                  <a:pt x="75" y="319"/>
                </a:lnTo>
                <a:lnTo>
                  <a:pt x="90" y="299"/>
                </a:lnTo>
                <a:lnTo>
                  <a:pt x="96" y="277"/>
                </a:lnTo>
                <a:lnTo>
                  <a:pt x="99" y="243"/>
                </a:lnTo>
                <a:lnTo>
                  <a:pt x="102" y="235"/>
                </a:lnTo>
                <a:lnTo>
                  <a:pt x="99" y="220"/>
                </a:lnTo>
                <a:lnTo>
                  <a:pt x="78" y="195"/>
                </a:lnTo>
                <a:lnTo>
                  <a:pt x="68" y="156"/>
                </a:lnTo>
                <a:lnTo>
                  <a:pt x="78" y="139"/>
                </a:lnTo>
                <a:lnTo>
                  <a:pt x="75" y="114"/>
                </a:lnTo>
                <a:lnTo>
                  <a:pt x="56" y="58"/>
                </a:lnTo>
                <a:lnTo>
                  <a:pt x="33" y="20"/>
                </a:lnTo>
                <a:lnTo>
                  <a:pt x="78" y="2"/>
                </a:lnTo>
                <a:lnTo>
                  <a:pt x="112" y="2"/>
                </a:lnTo>
                <a:lnTo>
                  <a:pt x="146" y="0"/>
                </a:lnTo>
                <a:lnTo>
                  <a:pt x="180" y="0"/>
                </a:lnTo>
                <a:lnTo>
                  <a:pt x="215" y="0"/>
                </a:lnTo>
                <a:lnTo>
                  <a:pt x="231" y="14"/>
                </a:lnTo>
                <a:lnTo>
                  <a:pt x="246" y="70"/>
                </a:lnTo>
                <a:lnTo>
                  <a:pt x="274" y="104"/>
                </a:lnTo>
                <a:lnTo>
                  <a:pt x="285" y="107"/>
                </a:lnTo>
                <a:lnTo>
                  <a:pt x="325" y="99"/>
                </a:lnTo>
                <a:lnTo>
                  <a:pt x="356" y="101"/>
                </a:lnTo>
                <a:lnTo>
                  <a:pt x="367" y="54"/>
                </a:lnTo>
                <a:lnTo>
                  <a:pt x="424" y="50"/>
                </a:lnTo>
                <a:lnTo>
                  <a:pt x="424" y="68"/>
                </a:lnTo>
                <a:lnTo>
                  <a:pt x="464" y="68"/>
                </a:lnTo>
                <a:lnTo>
                  <a:pt x="469" y="79"/>
                </a:lnTo>
                <a:lnTo>
                  <a:pt x="475" y="142"/>
                </a:lnTo>
                <a:lnTo>
                  <a:pt x="471" y="168"/>
                </a:lnTo>
                <a:lnTo>
                  <a:pt x="484" y="220"/>
                </a:lnTo>
                <a:lnTo>
                  <a:pt x="480" y="246"/>
                </a:lnTo>
                <a:lnTo>
                  <a:pt x="493" y="254"/>
                </a:lnTo>
                <a:lnTo>
                  <a:pt x="503" y="241"/>
                </a:lnTo>
                <a:lnTo>
                  <a:pt x="532" y="240"/>
                </a:lnTo>
                <a:lnTo>
                  <a:pt x="565" y="240"/>
                </a:lnTo>
                <a:lnTo>
                  <a:pt x="574" y="234"/>
                </a:lnTo>
                <a:lnTo>
                  <a:pt x="577" y="240"/>
                </a:lnTo>
                <a:lnTo>
                  <a:pt x="569" y="324"/>
                </a:lnTo>
                <a:lnTo>
                  <a:pt x="582" y="334"/>
                </a:lnTo>
                <a:lnTo>
                  <a:pt x="548" y="334"/>
                </a:lnTo>
                <a:lnTo>
                  <a:pt x="514" y="334"/>
                </a:lnTo>
                <a:lnTo>
                  <a:pt x="481" y="334"/>
                </a:lnTo>
                <a:lnTo>
                  <a:pt x="481" y="368"/>
                </a:lnTo>
                <a:lnTo>
                  <a:pt x="481" y="402"/>
                </a:lnTo>
                <a:lnTo>
                  <a:pt x="481" y="449"/>
                </a:lnTo>
                <a:lnTo>
                  <a:pt x="483" y="503"/>
                </a:lnTo>
                <a:lnTo>
                  <a:pt x="535" y="552"/>
                </a:lnTo>
                <a:lnTo>
                  <a:pt x="454" y="574"/>
                </a:lnTo>
                <a:lnTo>
                  <a:pt x="390" y="560"/>
                </a:lnTo>
                <a:lnTo>
                  <a:pt x="344" y="562"/>
                </a:lnTo>
                <a:lnTo>
                  <a:pt x="328" y="557"/>
                </a:lnTo>
                <a:lnTo>
                  <a:pt x="310" y="54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72" name="Freeform 129"/>
          <p:cNvSpPr>
            <a:spLocks noChangeAspect="1"/>
          </p:cNvSpPr>
          <p:nvPr/>
        </p:nvSpPr>
        <p:spPr bwMode="gray">
          <a:xfrm>
            <a:off x="5059699" y="4547571"/>
            <a:ext cx="194337" cy="165100"/>
          </a:xfrm>
          <a:custGeom>
            <a:avLst/>
            <a:gdLst>
              <a:gd name="T0" fmla="*/ 83 w 361"/>
              <a:gd name="T1" fmla="*/ 109 h 342"/>
              <a:gd name="T2" fmla="*/ 95 w 361"/>
              <a:gd name="T3" fmla="*/ 104 h 342"/>
              <a:gd name="T4" fmla="*/ 115 w 361"/>
              <a:gd name="T5" fmla="*/ 83 h 342"/>
              <a:gd name="T6" fmla="*/ 132 w 361"/>
              <a:gd name="T7" fmla="*/ 73 h 342"/>
              <a:gd name="T8" fmla="*/ 133 w 361"/>
              <a:gd name="T9" fmla="*/ 64 h 342"/>
              <a:gd name="T10" fmla="*/ 150 w 361"/>
              <a:gd name="T11" fmla="*/ 58 h 342"/>
              <a:gd name="T12" fmla="*/ 164 w 361"/>
              <a:gd name="T13" fmla="*/ 61 h 342"/>
              <a:gd name="T14" fmla="*/ 172 w 361"/>
              <a:gd name="T15" fmla="*/ 52 h 342"/>
              <a:gd name="T16" fmla="*/ 161 w 361"/>
              <a:gd name="T17" fmla="*/ 45 h 342"/>
              <a:gd name="T18" fmla="*/ 163 w 361"/>
              <a:gd name="T19" fmla="*/ 39 h 342"/>
              <a:gd name="T20" fmla="*/ 164 w 361"/>
              <a:gd name="T21" fmla="*/ 19 h 342"/>
              <a:gd name="T22" fmla="*/ 210 w 361"/>
              <a:gd name="T23" fmla="*/ 0 h 342"/>
              <a:gd name="T24" fmla="*/ 223 w 361"/>
              <a:gd name="T25" fmla="*/ 5 h 342"/>
              <a:gd name="T26" fmla="*/ 237 w 361"/>
              <a:gd name="T27" fmla="*/ 2 h 342"/>
              <a:gd name="T28" fmla="*/ 237 w 361"/>
              <a:gd name="T29" fmla="*/ 16 h 342"/>
              <a:gd name="T30" fmla="*/ 285 w 361"/>
              <a:gd name="T31" fmla="*/ 20 h 342"/>
              <a:gd name="T32" fmla="*/ 345 w 361"/>
              <a:gd name="T33" fmla="*/ 44 h 342"/>
              <a:gd name="T34" fmla="*/ 354 w 361"/>
              <a:gd name="T35" fmla="*/ 50 h 342"/>
              <a:gd name="T36" fmla="*/ 361 w 361"/>
              <a:gd name="T37" fmla="*/ 90 h 342"/>
              <a:gd name="T38" fmla="*/ 361 w 361"/>
              <a:gd name="T39" fmla="*/ 129 h 342"/>
              <a:gd name="T40" fmla="*/ 348 w 361"/>
              <a:gd name="T41" fmla="*/ 164 h 342"/>
              <a:gd name="T42" fmla="*/ 356 w 361"/>
              <a:gd name="T43" fmla="*/ 211 h 342"/>
              <a:gd name="T44" fmla="*/ 320 w 361"/>
              <a:gd name="T45" fmla="*/ 298 h 342"/>
              <a:gd name="T46" fmla="*/ 299 w 361"/>
              <a:gd name="T47" fmla="*/ 318 h 342"/>
              <a:gd name="T48" fmla="*/ 294 w 361"/>
              <a:gd name="T49" fmla="*/ 342 h 342"/>
              <a:gd name="T50" fmla="*/ 278 w 361"/>
              <a:gd name="T51" fmla="*/ 327 h 342"/>
              <a:gd name="T52" fmla="*/ 261 w 361"/>
              <a:gd name="T53" fmla="*/ 321 h 342"/>
              <a:gd name="T54" fmla="*/ 229 w 361"/>
              <a:gd name="T55" fmla="*/ 321 h 342"/>
              <a:gd name="T56" fmla="*/ 201 w 361"/>
              <a:gd name="T57" fmla="*/ 313 h 342"/>
              <a:gd name="T58" fmla="*/ 193 w 361"/>
              <a:gd name="T59" fmla="*/ 316 h 342"/>
              <a:gd name="T60" fmla="*/ 163 w 361"/>
              <a:gd name="T61" fmla="*/ 301 h 342"/>
              <a:gd name="T62" fmla="*/ 141 w 361"/>
              <a:gd name="T63" fmla="*/ 299 h 342"/>
              <a:gd name="T64" fmla="*/ 127 w 361"/>
              <a:gd name="T65" fmla="*/ 288 h 342"/>
              <a:gd name="T66" fmla="*/ 119 w 361"/>
              <a:gd name="T67" fmla="*/ 242 h 342"/>
              <a:gd name="T68" fmla="*/ 79 w 361"/>
              <a:gd name="T69" fmla="*/ 211 h 342"/>
              <a:gd name="T70" fmla="*/ 67 w 361"/>
              <a:gd name="T71" fmla="*/ 208 h 342"/>
              <a:gd name="T72" fmla="*/ 41 w 361"/>
              <a:gd name="T73" fmla="*/ 183 h 342"/>
              <a:gd name="T74" fmla="*/ 22 w 361"/>
              <a:gd name="T75" fmla="*/ 146 h 342"/>
              <a:gd name="T76" fmla="*/ 3 w 361"/>
              <a:gd name="T77" fmla="*/ 118 h 342"/>
              <a:gd name="T78" fmla="*/ 0 w 361"/>
              <a:gd name="T79" fmla="*/ 106 h 342"/>
              <a:gd name="T80" fmla="*/ 34 w 361"/>
              <a:gd name="T81" fmla="*/ 113 h 342"/>
              <a:gd name="T82" fmla="*/ 59 w 361"/>
              <a:gd name="T83" fmla="*/ 110 h 342"/>
              <a:gd name="T84" fmla="*/ 68 w 361"/>
              <a:gd name="T85" fmla="*/ 117 h 342"/>
              <a:gd name="T86" fmla="*/ 78 w 361"/>
              <a:gd name="T87" fmla="*/ 115 h 342"/>
              <a:gd name="T88" fmla="*/ 83 w 361"/>
              <a:gd name="T89" fmla="*/ 109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1"/>
              <a:gd name="T136" fmla="*/ 0 h 342"/>
              <a:gd name="T137" fmla="*/ 361 w 361"/>
              <a:gd name="T138" fmla="*/ 342 h 3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1" h="342">
                <a:moveTo>
                  <a:pt x="83" y="109"/>
                </a:moveTo>
                <a:lnTo>
                  <a:pt x="95" y="104"/>
                </a:lnTo>
                <a:lnTo>
                  <a:pt x="115" y="83"/>
                </a:lnTo>
                <a:lnTo>
                  <a:pt x="132" y="73"/>
                </a:lnTo>
                <a:lnTo>
                  <a:pt x="133" y="64"/>
                </a:lnTo>
                <a:lnTo>
                  <a:pt x="150" y="58"/>
                </a:lnTo>
                <a:lnTo>
                  <a:pt x="164" y="61"/>
                </a:lnTo>
                <a:lnTo>
                  <a:pt x="172" y="52"/>
                </a:lnTo>
                <a:lnTo>
                  <a:pt x="161" y="45"/>
                </a:lnTo>
                <a:lnTo>
                  <a:pt x="163" y="39"/>
                </a:lnTo>
                <a:lnTo>
                  <a:pt x="164" y="19"/>
                </a:lnTo>
                <a:lnTo>
                  <a:pt x="210" y="0"/>
                </a:lnTo>
                <a:lnTo>
                  <a:pt x="223" y="5"/>
                </a:lnTo>
                <a:lnTo>
                  <a:pt x="237" y="2"/>
                </a:lnTo>
                <a:lnTo>
                  <a:pt x="237" y="16"/>
                </a:lnTo>
                <a:lnTo>
                  <a:pt x="285" y="20"/>
                </a:lnTo>
                <a:lnTo>
                  <a:pt x="345" y="44"/>
                </a:lnTo>
                <a:lnTo>
                  <a:pt x="354" y="50"/>
                </a:lnTo>
                <a:lnTo>
                  <a:pt x="361" y="90"/>
                </a:lnTo>
                <a:lnTo>
                  <a:pt x="361" y="129"/>
                </a:lnTo>
                <a:lnTo>
                  <a:pt x="348" y="164"/>
                </a:lnTo>
                <a:lnTo>
                  <a:pt x="356" y="211"/>
                </a:lnTo>
                <a:lnTo>
                  <a:pt x="320" y="298"/>
                </a:lnTo>
                <a:lnTo>
                  <a:pt x="299" y="318"/>
                </a:lnTo>
                <a:lnTo>
                  <a:pt x="294" y="342"/>
                </a:lnTo>
                <a:lnTo>
                  <a:pt x="278" y="327"/>
                </a:lnTo>
                <a:lnTo>
                  <a:pt x="261" y="321"/>
                </a:lnTo>
                <a:lnTo>
                  <a:pt x="229" y="321"/>
                </a:lnTo>
                <a:lnTo>
                  <a:pt x="201" y="313"/>
                </a:lnTo>
                <a:lnTo>
                  <a:pt x="193" y="316"/>
                </a:lnTo>
                <a:lnTo>
                  <a:pt x="163" y="301"/>
                </a:lnTo>
                <a:lnTo>
                  <a:pt x="141" y="299"/>
                </a:lnTo>
                <a:lnTo>
                  <a:pt x="127" y="288"/>
                </a:lnTo>
                <a:lnTo>
                  <a:pt x="119" y="242"/>
                </a:lnTo>
                <a:lnTo>
                  <a:pt x="79" y="211"/>
                </a:lnTo>
                <a:lnTo>
                  <a:pt x="67" y="208"/>
                </a:lnTo>
                <a:lnTo>
                  <a:pt x="41" y="183"/>
                </a:lnTo>
                <a:lnTo>
                  <a:pt x="22" y="146"/>
                </a:lnTo>
                <a:lnTo>
                  <a:pt x="3" y="118"/>
                </a:lnTo>
                <a:lnTo>
                  <a:pt x="0" y="106"/>
                </a:lnTo>
                <a:lnTo>
                  <a:pt x="34" y="113"/>
                </a:lnTo>
                <a:lnTo>
                  <a:pt x="59" y="110"/>
                </a:lnTo>
                <a:lnTo>
                  <a:pt x="68" y="117"/>
                </a:lnTo>
                <a:lnTo>
                  <a:pt x="78" y="115"/>
                </a:lnTo>
                <a:lnTo>
                  <a:pt x="83" y="10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73" name="Freeform 130"/>
          <p:cNvSpPr>
            <a:spLocks noChangeAspect="1"/>
          </p:cNvSpPr>
          <p:nvPr/>
        </p:nvSpPr>
        <p:spPr bwMode="gray">
          <a:xfrm>
            <a:off x="4934153" y="4598371"/>
            <a:ext cx="228733" cy="217488"/>
          </a:xfrm>
          <a:custGeom>
            <a:avLst/>
            <a:gdLst>
              <a:gd name="T0" fmla="*/ 437 w 437"/>
              <a:gd name="T1" fmla="*/ 212 h 449"/>
              <a:gd name="T2" fmla="*/ 407 w 437"/>
              <a:gd name="T3" fmla="*/ 197 h 449"/>
              <a:gd name="T4" fmla="*/ 385 w 437"/>
              <a:gd name="T5" fmla="*/ 195 h 449"/>
              <a:gd name="T6" fmla="*/ 371 w 437"/>
              <a:gd name="T7" fmla="*/ 184 h 449"/>
              <a:gd name="T8" fmla="*/ 363 w 437"/>
              <a:gd name="T9" fmla="*/ 138 h 449"/>
              <a:gd name="T10" fmla="*/ 323 w 437"/>
              <a:gd name="T11" fmla="*/ 107 h 449"/>
              <a:gd name="T12" fmla="*/ 311 w 437"/>
              <a:gd name="T13" fmla="*/ 104 h 449"/>
              <a:gd name="T14" fmla="*/ 285 w 437"/>
              <a:gd name="T15" fmla="*/ 79 h 449"/>
              <a:gd name="T16" fmla="*/ 266 w 437"/>
              <a:gd name="T17" fmla="*/ 42 h 449"/>
              <a:gd name="T18" fmla="*/ 247 w 437"/>
              <a:gd name="T19" fmla="*/ 14 h 449"/>
              <a:gd name="T20" fmla="*/ 244 w 437"/>
              <a:gd name="T21" fmla="*/ 2 h 449"/>
              <a:gd name="T22" fmla="*/ 229 w 437"/>
              <a:gd name="T23" fmla="*/ 0 h 449"/>
              <a:gd name="T24" fmla="*/ 219 w 437"/>
              <a:gd name="T25" fmla="*/ 9 h 449"/>
              <a:gd name="T26" fmla="*/ 196 w 437"/>
              <a:gd name="T27" fmla="*/ 16 h 449"/>
              <a:gd name="T28" fmla="*/ 170 w 437"/>
              <a:gd name="T29" fmla="*/ 42 h 449"/>
              <a:gd name="T30" fmla="*/ 161 w 437"/>
              <a:gd name="T31" fmla="*/ 19 h 449"/>
              <a:gd name="T32" fmla="*/ 139 w 437"/>
              <a:gd name="T33" fmla="*/ 14 h 449"/>
              <a:gd name="T34" fmla="*/ 48 w 437"/>
              <a:gd name="T35" fmla="*/ 34 h 449"/>
              <a:gd name="T36" fmla="*/ 48 w 437"/>
              <a:gd name="T37" fmla="*/ 81 h 449"/>
              <a:gd name="T38" fmla="*/ 48 w 437"/>
              <a:gd name="T39" fmla="*/ 115 h 449"/>
              <a:gd name="T40" fmla="*/ 48 w 437"/>
              <a:gd name="T41" fmla="*/ 155 h 449"/>
              <a:gd name="T42" fmla="*/ 48 w 437"/>
              <a:gd name="T43" fmla="*/ 204 h 449"/>
              <a:gd name="T44" fmla="*/ 6 w 437"/>
              <a:gd name="T45" fmla="*/ 203 h 449"/>
              <a:gd name="T46" fmla="*/ 0 w 437"/>
              <a:gd name="T47" fmla="*/ 206 h 449"/>
              <a:gd name="T48" fmla="*/ 0 w 437"/>
              <a:gd name="T49" fmla="*/ 277 h 449"/>
              <a:gd name="T50" fmla="*/ 0 w 437"/>
              <a:gd name="T51" fmla="*/ 342 h 449"/>
              <a:gd name="T52" fmla="*/ 43 w 437"/>
              <a:gd name="T53" fmla="*/ 389 h 449"/>
              <a:gd name="T54" fmla="*/ 45 w 437"/>
              <a:gd name="T55" fmla="*/ 407 h 449"/>
              <a:gd name="T56" fmla="*/ 36 w 437"/>
              <a:gd name="T57" fmla="*/ 435 h 449"/>
              <a:gd name="T58" fmla="*/ 40 w 437"/>
              <a:gd name="T59" fmla="*/ 443 h 449"/>
              <a:gd name="T60" fmla="*/ 77 w 437"/>
              <a:gd name="T61" fmla="*/ 449 h 449"/>
              <a:gd name="T62" fmla="*/ 105 w 437"/>
              <a:gd name="T63" fmla="*/ 441 h 449"/>
              <a:gd name="T64" fmla="*/ 159 w 437"/>
              <a:gd name="T65" fmla="*/ 378 h 449"/>
              <a:gd name="T66" fmla="*/ 181 w 437"/>
              <a:gd name="T67" fmla="*/ 376 h 449"/>
              <a:gd name="T68" fmla="*/ 224 w 437"/>
              <a:gd name="T69" fmla="*/ 392 h 449"/>
              <a:gd name="T70" fmla="*/ 260 w 437"/>
              <a:gd name="T71" fmla="*/ 384 h 449"/>
              <a:gd name="T72" fmla="*/ 277 w 437"/>
              <a:gd name="T73" fmla="*/ 350 h 449"/>
              <a:gd name="T74" fmla="*/ 312 w 437"/>
              <a:gd name="T75" fmla="*/ 317 h 449"/>
              <a:gd name="T76" fmla="*/ 327 w 437"/>
              <a:gd name="T77" fmla="*/ 297 h 449"/>
              <a:gd name="T78" fmla="*/ 352 w 437"/>
              <a:gd name="T79" fmla="*/ 266 h 449"/>
              <a:gd name="T80" fmla="*/ 383 w 437"/>
              <a:gd name="T81" fmla="*/ 243 h 449"/>
              <a:gd name="T82" fmla="*/ 437 w 437"/>
              <a:gd name="T83" fmla="*/ 212 h 4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7"/>
              <a:gd name="T127" fmla="*/ 0 h 449"/>
              <a:gd name="T128" fmla="*/ 437 w 437"/>
              <a:gd name="T129" fmla="*/ 449 h 4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7" h="449">
                <a:moveTo>
                  <a:pt x="437" y="212"/>
                </a:moveTo>
                <a:lnTo>
                  <a:pt x="407" y="197"/>
                </a:lnTo>
                <a:lnTo>
                  <a:pt x="385" y="195"/>
                </a:lnTo>
                <a:lnTo>
                  <a:pt x="371" y="184"/>
                </a:lnTo>
                <a:lnTo>
                  <a:pt x="363" y="138"/>
                </a:lnTo>
                <a:lnTo>
                  <a:pt x="323" y="107"/>
                </a:lnTo>
                <a:lnTo>
                  <a:pt x="311" y="104"/>
                </a:lnTo>
                <a:lnTo>
                  <a:pt x="285" y="79"/>
                </a:lnTo>
                <a:lnTo>
                  <a:pt x="266" y="42"/>
                </a:lnTo>
                <a:lnTo>
                  <a:pt x="247" y="14"/>
                </a:lnTo>
                <a:lnTo>
                  <a:pt x="244" y="2"/>
                </a:lnTo>
                <a:lnTo>
                  <a:pt x="229" y="0"/>
                </a:lnTo>
                <a:lnTo>
                  <a:pt x="219" y="9"/>
                </a:lnTo>
                <a:lnTo>
                  <a:pt x="196" y="16"/>
                </a:lnTo>
                <a:lnTo>
                  <a:pt x="170" y="42"/>
                </a:lnTo>
                <a:lnTo>
                  <a:pt x="161" y="19"/>
                </a:lnTo>
                <a:lnTo>
                  <a:pt x="139" y="14"/>
                </a:lnTo>
                <a:lnTo>
                  <a:pt x="48" y="34"/>
                </a:lnTo>
                <a:lnTo>
                  <a:pt x="48" y="81"/>
                </a:lnTo>
                <a:lnTo>
                  <a:pt x="48" y="115"/>
                </a:lnTo>
                <a:lnTo>
                  <a:pt x="48" y="155"/>
                </a:lnTo>
                <a:lnTo>
                  <a:pt x="48" y="204"/>
                </a:lnTo>
                <a:lnTo>
                  <a:pt x="6" y="203"/>
                </a:lnTo>
                <a:lnTo>
                  <a:pt x="0" y="206"/>
                </a:lnTo>
                <a:lnTo>
                  <a:pt x="0" y="277"/>
                </a:lnTo>
                <a:lnTo>
                  <a:pt x="0" y="342"/>
                </a:lnTo>
                <a:lnTo>
                  <a:pt x="43" y="389"/>
                </a:lnTo>
                <a:lnTo>
                  <a:pt x="45" y="407"/>
                </a:lnTo>
                <a:lnTo>
                  <a:pt x="36" y="435"/>
                </a:lnTo>
                <a:lnTo>
                  <a:pt x="40" y="443"/>
                </a:lnTo>
                <a:lnTo>
                  <a:pt x="77" y="449"/>
                </a:lnTo>
                <a:lnTo>
                  <a:pt x="105" y="441"/>
                </a:lnTo>
                <a:lnTo>
                  <a:pt x="159" y="378"/>
                </a:lnTo>
                <a:lnTo>
                  <a:pt x="181" y="376"/>
                </a:lnTo>
                <a:lnTo>
                  <a:pt x="224" y="392"/>
                </a:lnTo>
                <a:lnTo>
                  <a:pt x="260" y="384"/>
                </a:lnTo>
                <a:lnTo>
                  <a:pt x="277" y="350"/>
                </a:lnTo>
                <a:lnTo>
                  <a:pt x="312" y="317"/>
                </a:lnTo>
                <a:lnTo>
                  <a:pt x="327" y="297"/>
                </a:lnTo>
                <a:lnTo>
                  <a:pt x="352" y="266"/>
                </a:lnTo>
                <a:lnTo>
                  <a:pt x="383" y="243"/>
                </a:lnTo>
                <a:lnTo>
                  <a:pt x="437" y="212"/>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74" name="Freeform 131"/>
          <p:cNvSpPr>
            <a:spLocks noChangeAspect="1"/>
          </p:cNvSpPr>
          <p:nvPr/>
        </p:nvSpPr>
        <p:spPr bwMode="gray">
          <a:xfrm>
            <a:off x="4732938" y="4578528"/>
            <a:ext cx="326762" cy="295275"/>
          </a:xfrm>
          <a:custGeom>
            <a:avLst/>
            <a:gdLst>
              <a:gd name="T0" fmla="*/ 308 w 623"/>
              <a:gd name="T1" fmla="*/ 22 h 605"/>
              <a:gd name="T2" fmla="*/ 258 w 623"/>
              <a:gd name="T3" fmla="*/ 22 h 605"/>
              <a:gd name="T4" fmla="*/ 205 w 623"/>
              <a:gd name="T5" fmla="*/ 22 h 605"/>
              <a:gd name="T6" fmla="*/ 154 w 623"/>
              <a:gd name="T7" fmla="*/ 22 h 605"/>
              <a:gd name="T8" fmla="*/ 103 w 623"/>
              <a:gd name="T9" fmla="*/ 22 h 605"/>
              <a:gd name="T10" fmla="*/ 76 w 623"/>
              <a:gd name="T11" fmla="*/ 0 h 605"/>
              <a:gd name="T12" fmla="*/ 69 w 623"/>
              <a:gd name="T13" fmla="*/ 0 h 605"/>
              <a:gd name="T14" fmla="*/ 49 w 623"/>
              <a:gd name="T15" fmla="*/ 0 h 605"/>
              <a:gd name="T16" fmla="*/ 27 w 623"/>
              <a:gd name="T17" fmla="*/ 14 h 605"/>
              <a:gd name="T18" fmla="*/ 18 w 623"/>
              <a:gd name="T19" fmla="*/ 8 h 605"/>
              <a:gd name="T20" fmla="*/ 0 w 623"/>
              <a:gd name="T21" fmla="*/ 21 h 605"/>
              <a:gd name="T22" fmla="*/ 1 w 623"/>
              <a:gd name="T23" fmla="*/ 61 h 605"/>
              <a:gd name="T24" fmla="*/ 46 w 623"/>
              <a:gd name="T25" fmla="*/ 126 h 605"/>
              <a:gd name="T26" fmla="*/ 80 w 623"/>
              <a:gd name="T27" fmla="*/ 200 h 605"/>
              <a:gd name="T28" fmla="*/ 125 w 623"/>
              <a:gd name="T29" fmla="*/ 276 h 605"/>
              <a:gd name="T30" fmla="*/ 127 w 623"/>
              <a:gd name="T31" fmla="*/ 356 h 605"/>
              <a:gd name="T32" fmla="*/ 144 w 623"/>
              <a:gd name="T33" fmla="*/ 400 h 605"/>
              <a:gd name="T34" fmla="*/ 144 w 623"/>
              <a:gd name="T35" fmla="*/ 437 h 605"/>
              <a:gd name="T36" fmla="*/ 162 w 623"/>
              <a:gd name="T37" fmla="*/ 522 h 605"/>
              <a:gd name="T38" fmla="*/ 187 w 623"/>
              <a:gd name="T39" fmla="*/ 557 h 605"/>
              <a:gd name="T40" fmla="*/ 222 w 623"/>
              <a:gd name="T41" fmla="*/ 588 h 605"/>
              <a:gd name="T42" fmla="*/ 230 w 623"/>
              <a:gd name="T43" fmla="*/ 584 h 605"/>
              <a:gd name="T44" fmla="*/ 238 w 623"/>
              <a:gd name="T45" fmla="*/ 570 h 605"/>
              <a:gd name="T46" fmla="*/ 249 w 623"/>
              <a:gd name="T47" fmla="*/ 567 h 605"/>
              <a:gd name="T48" fmla="*/ 271 w 623"/>
              <a:gd name="T49" fmla="*/ 582 h 605"/>
              <a:gd name="T50" fmla="*/ 271 w 623"/>
              <a:gd name="T51" fmla="*/ 595 h 605"/>
              <a:gd name="T52" fmla="*/ 281 w 623"/>
              <a:gd name="T53" fmla="*/ 605 h 605"/>
              <a:gd name="T54" fmla="*/ 340 w 623"/>
              <a:gd name="T55" fmla="*/ 605 h 605"/>
              <a:gd name="T56" fmla="*/ 379 w 623"/>
              <a:gd name="T57" fmla="*/ 579 h 605"/>
              <a:gd name="T58" fmla="*/ 379 w 623"/>
              <a:gd name="T59" fmla="*/ 498 h 605"/>
              <a:gd name="T60" fmla="*/ 379 w 623"/>
              <a:gd name="T61" fmla="*/ 440 h 605"/>
              <a:gd name="T62" fmla="*/ 379 w 623"/>
              <a:gd name="T63" fmla="*/ 384 h 605"/>
              <a:gd name="T64" fmla="*/ 379 w 623"/>
              <a:gd name="T65" fmla="*/ 319 h 605"/>
              <a:gd name="T66" fmla="*/ 379 w 623"/>
              <a:gd name="T67" fmla="*/ 248 h 605"/>
              <a:gd name="T68" fmla="*/ 385 w 623"/>
              <a:gd name="T69" fmla="*/ 245 h 605"/>
              <a:gd name="T70" fmla="*/ 427 w 623"/>
              <a:gd name="T71" fmla="*/ 246 h 605"/>
              <a:gd name="T72" fmla="*/ 427 w 623"/>
              <a:gd name="T73" fmla="*/ 197 h 605"/>
              <a:gd name="T74" fmla="*/ 427 w 623"/>
              <a:gd name="T75" fmla="*/ 155 h 605"/>
              <a:gd name="T76" fmla="*/ 427 w 623"/>
              <a:gd name="T77" fmla="*/ 124 h 605"/>
              <a:gd name="T78" fmla="*/ 427 w 623"/>
              <a:gd name="T79" fmla="*/ 76 h 605"/>
              <a:gd name="T80" fmla="*/ 518 w 623"/>
              <a:gd name="T81" fmla="*/ 56 h 605"/>
              <a:gd name="T82" fmla="*/ 540 w 623"/>
              <a:gd name="T83" fmla="*/ 61 h 605"/>
              <a:gd name="T84" fmla="*/ 549 w 623"/>
              <a:gd name="T85" fmla="*/ 84 h 605"/>
              <a:gd name="T86" fmla="*/ 575 w 623"/>
              <a:gd name="T87" fmla="*/ 58 h 605"/>
              <a:gd name="T88" fmla="*/ 598 w 623"/>
              <a:gd name="T89" fmla="*/ 51 h 605"/>
              <a:gd name="T90" fmla="*/ 608 w 623"/>
              <a:gd name="T91" fmla="*/ 42 h 605"/>
              <a:gd name="T92" fmla="*/ 623 w 623"/>
              <a:gd name="T93" fmla="*/ 44 h 605"/>
              <a:gd name="T94" fmla="*/ 608 w 623"/>
              <a:gd name="T95" fmla="*/ 30 h 605"/>
              <a:gd name="T96" fmla="*/ 575 w 623"/>
              <a:gd name="T97" fmla="*/ 24 h 605"/>
              <a:gd name="T98" fmla="*/ 533 w 623"/>
              <a:gd name="T99" fmla="*/ 34 h 605"/>
              <a:gd name="T100" fmla="*/ 452 w 623"/>
              <a:gd name="T101" fmla="*/ 56 h 605"/>
              <a:gd name="T102" fmla="*/ 388 w 623"/>
              <a:gd name="T103" fmla="*/ 42 h 605"/>
              <a:gd name="T104" fmla="*/ 342 w 623"/>
              <a:gd name="T105" fmla="*/ 44 h 605"/>
              <a:gd name="T106" fmla="*/ 326 w 623"/>
              <a:gd name="T107" fmla="*/ 39 h 605"/>
              <a:gd name="T108" fmla="*/ 308 w 623"/>
              <a:gd name="T109" fmla="*/ 22 h 6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3"/>
              <a:gd name="T166" fmla="*/ 0 h 605"/>
              <a:gd name="T167" fmla="*/ 623 w 623"/>
              <a:gd name="T168" fmla="*/ 605 h 6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3" h="605">
                <a:moveTo>
                  <a:pt x="308" y="22"/>
                </a:moveTo>
                <a:lnTo>
                  <a:pt x="258" y="22"/>
                </a:lnTo>
                <a:lnTo>
                  <a:pt x="205" y="22"/>
                </a:lnTo>
                <a:lnTo>
                  <a:pt x="154" y="22"/>
                </a:lnTo>
                <a:lnTo>
                  <a:pt x="103" y="22"/>
                </a:lnTo>
                <a:lnTo>
                  <a:pt x="76" y="0"/>
                </a:lnTo>
                <a:lnTo>
                  <a:pt x="69" y="0"/>
                </a:lnTo>
                <a:lnTo>
                  <a:pt x="49" y="0"/>
                </a:lnTo>
                <a:lnTo>
                  <a:pt x="27" y="14"/>
                </a:lnTo>
                <a:lnTo>
                  <a:pt x="18" y="8"/>
                </a:lnTo>
                <a:lnTo>
                  <a:pt x="0" y="21"/>
                </a:lnTo>
                <a:lnTo>
                  <a:pt x="1" y="61"/>
                </a:lnTo>
                <a:lnTo>
                  <a:pt x="46" y="126"/>
                </a:lnTo>
                <a:lnTo>
                  <a:pt x="80" y="200"/>
                </a:lnTo>
                <a:lnTo>
                  <a:pt x="125" y="276"/>
                </a:lnTo>
                <a:lnTo>
                  <a:pt x="127" y="356"/>
                </a:lnTo>
                <a:lnTo>
                  <a:pt x="144" y="400"/>
                </a:lnTo>
                <a:lnTo>
                  <a:pt x="144" y="437"/>
                </a:lnTo>
                <a:lnTo>
                  <a:pt x="162" y="522"/>
                </a:lnTo>
                <a:lnTo>
                  <a:pt x="187" y="557"/>
                </a:lnTo>
                <a:lnTo>
                  <a:pt x="222" y="588"/>
                </a:lnTo>
                <a:lnTo>
                  <a:pt x="230" y="584"/>
                </a:lnTo>
                <a:lnTo>
                  <a:pt x="238" y="570"/>
                </a:lnTo>
                <a:lnTo>
                  <a:pt x="249" y="567"/>
                </a:lnTo>
                <a:lnTo>
                  <a:pt x="271" y="582"/>
                </a:lnTo>
                <a:lnTo>
                  <a:pt x="271" y="595"/>
                </a:lnTo>
                <a:lnTo>
                  <a:pt x="281" y="605"/>
                </a:lnTo>
                <a:lnTo>
                  <a:pt x="340" y="605"/>
                </a:lnTo>
                <a:lnTo>
                  <a:pt x="379" y="579"/>
                </a:lnTo>
                <a:lnTo>
                  <a:pt x="379" y="498"/>
                </a:lnTo>
                <a:lnTo>
                  <a:pt x="379" y="440"/>
                </a:lnTo>
                <a:lnTo>
                  <a:pt x="379" y="384"/>
                </a:lnTo>
                <a:lnTo>
                  <a:pt x="379" y="319"/>
                </a:lnTo>
                <a:lnTo>
                  <a:pt x="379" y="248"/>
                </a:lnTo>
                <a:lnTo>
                  <a:pt x="385" y="245"/>
                </a:lnTo>
                <a:lnTo>
                  <a:pt x="427" y="246"/>
                </a:lnTo>
                <a:lnTo>
                  <a:pt x="427" y="197"/>
                </a:lnTo>
                <a:lnTo>
                  <a:pt x="427" y="155"/>
                </a:lnTo>
                <a:lnTo>
                  <a:pt x="427" y="124"/>
                </a:lnTo>
                <a:lnTo>
                  <a:pt x="427" y="76"/>
                </a:lnTo>
                <a:lnTo>
                  <a:pt x="518" y="56"/>
                </a:lnTo>
                <a:lnTo>
                  <a:pt x="540" y="61"/>
                </a:lnTo>
                <a:lnTo>
                  <a:pt x="549" y="84"/>
                </a:lnTo>
                <a:lnTo>
                  <a:pt x="575" y="58"/>
                </a:lnTo>
                <a:lnTo>
                  <a:pt x="598" y="51"/>
                </a:lnTo>
                <a:lnTo>
                  <a:pt x="608" y="42"/>
                </a:lnTo>
                <a:lnTo>
                  <a:pt x="623" y="44"/>
                </a:lnTo>
                <a:lnTo>
                  <a:pt x="608" y="30"/>
                </a:lnTo>
                <a:lnTo>
                  <a:pt x="575" y="24"/>
                </a:lnTo>
                <a:lnTo>
                  <a:pt x="533" y="34"/>
                </a:lnTo>
                <a:lnTo>
                  <a:pt x="452" y="56"/>
                </a:lnTo>
                <a:lnTo>
                  <a:pt x="388" y="42"/>
                </a:lnTo>
                <a:lnTo>
                  <a:pt x="342" y="44"/>
                </a:lnTo>
                <a:lnTo>
                  <a:pt x="326" y="39"/>
                </a:lnTo>
                <a:lnTo>
                  <a:pt x="308" y="22"/>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75" name="Freeform 132"/>
          <p:cNvSpPr>
            <a:spLocks noChangeAspect="1"/>
          </p:cNvSpPr>
          <p:nvPr/>
        </p:nvSpPr>
        <p:spPr bwMode="gray">
          <a:xfrm>
            <a:off x="5157726" y="4218959"/>
            <a:ext cx="42995" cy="38100"/>
          </a:xfrm>
          <a:custGeom>
            <a:avLst/>
            <a:gdLst>
              <a:gd name="T0" fmla="*/ 67 w 87"/>
              <a:gd name="T1" fmla="*/ 0 h 79"/>
              <a:gd name="T2" fmla="*/ 56 w 87"/>
              <a:gd name="T3" fmla="*/ 4 h 79"/>
              <a:gd name="T4" fmla="*/ 48 w 87"/>
              <a:gd name="T5" fmla="*/ 16 h 79"/>
              <a:gd name="T6" fmla="*/ 33 w 87"/>
              <a:gd name="T7" fmla="*/ 13 h 79"/>
              <a:gd name="T8" fmla="*/ 12 w 87"/>
              <a:gd name="T9" fmla="*/ 42 h 79"/>
              <a:gd name="T10" fmla="*/ 0 w 87"/>
              <a:gd name="T11" fmla="*/ 62 h 79"/>
              <a:gd name="T12" fmla="*/ 5 w 87"/>
              <a:gd name="T13" fmla="*/ 76 h 79"/>
              <a:gd name="T14" fmla="*/ 11 w 87"/>
              <a:gd name="T15" fmla="*/ 67 h 79"/>
              <a:gd name="T16" fmla="*/ 16 w 87"/>
              <a:gd name="T17" fmla="*/ 68 h 79"/>
              <a:gd name="T18" fmla="*/ 24 w 87"/>
              <a:gd name="T19" fmla="*/ 79 h 79"/>
              <a:gd name="T20" fmla="*/ 39 w 87"/>
              <a:gd name="T21" fmla="*/ 76 h 79"/>
              <a:gd name="T22" fmla="*/ 46 w 87"/>
              <a:gd name="T23" fmla="*/ 61 h 79"/>
              <a:gd name="T24" fmla="*/ 68 w 87"/>
              <a:gd name="T25" fmla="*/ 59 h 79"/>
              <a:gd name="T26" fmla="*/ 75 w 87"/>
              <a:gd name="T27" fmla="*/ 62 h 79"/>
              <a:gd name="T28" fmla="*/ 87 w 87"/>
              <a:gd name="T29" fmla="*/ 42 h 79"/>
              <a:gd name="T30" fmla="*/ 67 w 87"/>
              <a:gd name="T31" fmla="*/ 0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79"/>
              <a:gd name="T50" fmla="*/ 87 w 87"/>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79">
                <a:moveTo>
                  <a:pt x="67" y="0"/>
                </a:moveTo>
                <a:lnTo>
                  <a:pt x="56" y="4"/>
                </a:lnTo>
                <a:lnTo>
                  <a:pt x="48" y="16"/>
                </a:lnTo>
                <a:lnTo>
                  <a:pt x="33" y="13"/>
                </a:lnTo>
                <a:lnTo>
                  <a:pt x="12" y="42"/>
                </a:lnTo>
                <a:lnTo>
                  <a:pt x="0" y="62"/>
                </a:lnTo>
                <a:lnTo>
                  <a:pt x="5" y="76"/>
                </a:lnTo>
                <a:lnTo>
                  <a:pt x="11" y="67"/>
                </a:lnTo>
                <a:lnTo>
                  <a:pt x="16" y="68"/>
                </a:lnTo>
                <a:lnTo>
                  <a:pt x="24" y="79"/>
                </a:lnTo>
                <a:lnTo>
                  <a:pt x="39" y="76"/>
                </a:lnTo>
                <a:lnTo>
                  <a:pt x="46" y="61"/>
                </a:lnTo>
                <a:lnTo>
                  <a:pt x="68" y="59"/>
                </a:lnTo>
                <a:lnTo>
                  <a:pt x="75" y="62"/>
                </a:lnTo>
                <a:lnTo>
                  <a:pt x="87" y="42"/>
                </a:lnTo>
                <a:lnTo>
                  <a:pt x="67"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76" name="Freeform 133"/>
          <p:cNvSpPr>
            <a:spLocks noChangeAspect="1"/>
          </p:cNvSpPr>
          <p:nvPr/>
        </p:nvSpPr>
        <p:spPr bwMode="gray">
          <a:xfrm>
            <a:off x="5159447" y="4247534"/>
            <a:ext cx="41275" cy="46038"/>
          </a:xfrm>
          <a:custGeom>
            <a:avLst/>
            <a:gdLst>
              <a:gd name="T0" fmla="*/ 19 w 79"/>
              <a:gd name="T1" fmla="*/ 96 h 96"/>
              <a:gd name="T2" fmla="*/ 9 w 79"/>
              <a:gd name="T3" fmla="*/ 71 h 96"/>
              <a:gd name="T4" fmla="*/ 9 w 79"/>
              <a:gd name="T5" fmla="*/ 48 h 96"/>
              <a:gd name="T6" fmla="*/ 7 w 79"/>
              <a:gd name="T7" fmla="*/ 28 h 96"/>
              <a:gd name="T8" fmla="*/ 0 w 79"/>
              <a:gd name="T9" fmla="*/ 17 h 96"/>
              <a:gd name="T10" fmla="*/ 6 w 79"/>
              <a:gd name="T11" fmla="*/ 8 h 96"/>
              <a:gd name="T12" fmla="*/ 11 w 79"/>
              <a:gd name="T13" fmla="*/ 9 h 96"/>
              <a:gd name="T14" fmla="*/ 19 w 79"/>
              <a:gd name="T15" fmla="*/ 20 h 96"/>
              <a:gd name="T16" fmla="*/ 34 w 79"/>
              <a:gd name="T17" fmla="*/ 17 h 96"/>
              <a:gd name="T18" fmla="*/ 41 w 79"/>
              <a:gd name="T19" fmla="*/ 2 h 96"/>
              <a:gd name="T20" fmla="*/ 63 w 79"/>
              <a:gd name="T21" fmla="*/ 0 h 96"/>
              <a:gd name="T22" fmla="*/ 70 w 79"/>
              <a:gd name="T23" fmla="*/ 3 h 96"/>
              <a:gd name="T24" fmla="*/ 65 w 79"/>
              <a:gd name="T25" fmla="*/ 19 h 96"/>
              <a:gd name="T26" fmla="*/ 77 w 79"/>
              <a:gd name="T27" fmla="*/ 28 h 96"/>
              <a:gd name="T28" fmla="*/ 79 w 79"/>
              <a:gd name="T29" fmla="*/ 39 h 96"/>
              <a:gd name="T30" fmla="*/ 48 w 79"/>
              <a:gd name="T31" fmla="*/ 88 h 96"/>
              <a:gd name="T32" fmla="*/ 24 w 79"/>
              <a:gd name="T33" fmla="*/ 96 h 96"/>
              <a:gd name="T34" fmla="*/ 19 w 79"/>
              <a:gd name="T35" fmla="*/ 96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96"/>
              <a:gd name="T56" fmla="*/ 79 w 79"/>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96">
                <a:moveTo>
                  <a:pt x="19" y="96"/>
                </a:moveTo>
                <a:lnTo>
                  <a:pt x="9" y="71"/>
                </a:lnTo>
                <a:lnTo>
                  <a:pt x="9" y="48"/>
                </a:lnTo>
                <a:lnTo>
                  <a:pt x="7" y="28"/>
                </a:lnTo>
                <a:lnTo>
                  <a:pt x="0" y="17"/>
                </a:lnTo>
                <a:lnTo>
                  <a:pt x="6" y="8"/>
                </a:lnTo>
                <a:lnTo>
                  <a:pt x="11" y="9"/>
                </a:lnTo>
                <a:lnTo>
                  <a:pt x="19" y="20"/>
                </a:lnTo>
                <a:lnTo>
                  <a:pt x="34" y="17"/>
                </a:lnTo>
                <a:lnTo>
                  <a:pt x="41" y="2"/>
                </a:lnTo>
                <a:lnTo>
                  <a:pt x="63" y="0"/>
                </a:lnTo>
                <a:lnTo>
                  <a:pt x="70" y="3"/>
                </a:lnTo>
                <a:lnTo>
                  <a:pt x="65" y="19"/>
                </a:lnTo>
                <a:lnTo>
                  <a:pt x="77" y="28"/>
                </a:lnTo>
                <a:lnTo>
                  <a:pt x="79" y="39"/>
                </a:lnTo>
                <a:lnTo>
                  <a:pt x="48" y="88"/>
                </a:lnTo>
                <a:lnTo>
                  <a:pt x="24" y="96"/>
                </a:lnTo>
                <a:lnTo>
                  <a:pt x="19" y="9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77" name="Freeform 134"/>
          <p:cNvSpPr>
            <a:spLocks noChangeAspect="1"/>
          </p:cNvSpPr>
          <p:nvPr/>
        </p:nvSpPr>
        <p:spPr bwMode="gray">
          <a:xfrm>
            <a:off x="4739817" y="4293571"/>
            <a:ext cx="25797" cy="33338"/>
          </a:xfrm>
          <a:custGeom>
            <a:avLst/>
            <a:gdLst>
              <a:gd name="T0" fmla="*/ 16 w 48"/>
              <a:gd name="T1" fmla="*/ 66 h 66"/>
              <a:gd name="T2" fmla="*/ 8 w 48"/>
              <a:gd name="T3" fmla="*/ 61 h 66"/>
              <a:gd name="T4" fmla="*/ 5 w 48"/>
              <a:gd name="T5" fmla="*/ 36 h 66"/>
              <a:gd name="T6" fmla="*/ 0 w 48"/>
              <a:gd name="T7" fmla="*/ 30 h 66"/>
              <a:gd name="T8" fmla="*/ 20 w 48"/>
              <a:gd name="T9" fmla="*/ 17 h 66"/>
              <a:gd name="T10" fmla="*/ 28 w 48"/>
              <a:gd name="T11" fmla="*/ 5 h 66"/>
              <a:gd name="T12" fmla="*/ 36 w 48"/>
              <a:gd name="T13" fmla="*/ 0 h 66"/>
              <a:gd name="T14" fmla="*/ 42 w 48"/>
              <a:gd name="T15" fmla="*/ 4 h 66"/>
              <a:gd name="T16" fmla="*/ 48 w 48"/>
              <a:gd name="T17" fmla="*/ 13 h 66"/>
              <a:gd name="T18" fmla="*/ 29 w 48"/>
              <a:gd name="T19" fmla="*/ 27 h 66"/>
              <a:gd name="T20" fmla="*/ 24 w 48"/>
              <a:gd name="T21" fmla="*/ 63 h 66"/>
              <a:gd name="T22" fmla="*/ 16 w 48"/>
              <a:gd name="T23" fmla="*/ 66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66"/>
              <a:gd name="T38" fmla="*/ 48 w 48"/>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66">
                <a:moveTo>
                  <a:pt x="16" y="66"/>
                </a:moveTo>
                <a:lnTo>
                  <a:pt x="8" y="61"/>
                </a:lnTo>
                <a:lnTo>
                  <a:pt x="5" y="36"/>
                </a:lnTo>
                <a:lnTo>
                  <a:pt x="0" y="30"/>
                </a:lnTo>
                <a:lnTo>
                  <a:pt x="20" y="17"/>
                </a:lnTo>
                <a:lnTo>
                  <a:pt x="28" y="5"/>
                </a:lnTo>
                <a:lnTo>
                  <a:pt x="36" y="0"/>
                </a:lnTo>
                <a:lnTo>
                  <a:pt x="42" y="4"/>
                </a:lnTo>
                <a:lnTo>
                  <a:pt x="48" y="13"/>
                </a:lnTo>
                <a:lnTo>
                  <a:pt x="29" y="27"/>
                </a:lnTo>
                <a:lnTo>
                  <a:pt x="24" y="63"/>
                </a:lnTo>
                <a:lnTo>
                  <a:pt x="16" y="6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78" name="Freeform 135"/>
          <p:cNvSpPr>
            <a:spLocks noChangeAspect="1"/>
          </p:cNvSpPr>
          <p:nvPr/>
        </p:nvSpPr>
        <p:spPr bwMode="gray">
          <a:xfrm>
            <a:off x="5109572" y="4858723"/>
            <a:ext cx="56754" cy="53975"/>
          </a:xfrm>
          <a:custGeom>
            <a:avLst/>
            <a:gdLst>
              <a:gd name="T0" fmla="*/ 107 w 107"/>
              <a:gd name="T1" fmla="*/ 42 h 110"/>
              <a:gd name="T2" fmla="*/ 107 w 107"/>
              <a:gd name="T3" fmla="*/ 49 h 110"/>
              <a:gd name="T4" fmla="*/ 86 w 107"/>
              <a:gd name="T5" fmla="*/ 83 h 110"/>
              <a:gd name="T6" fmla="*/ 63 w 107"/>
              <a:gd name="T7" fmla="*/ 91 h 110"/>
              <a:gd name="T8" fmla="*/ 48 w 107"/>
              <a:gd name="T9" fmla="*/ 108 h 110"/>
              <a:gd name="T10" fmla="*/ 37 w 107"/>
              <a:gd name="T11" fmla="*/ 110 h 110"/>
              <a:gd name="T12" fmla="*/ 20 w 107"/>
              <a:gd name="T13" fmla="*/ 94 h 110"/>
              <a:gd name="T14" fmla="*/ 0 w 107"/>
              <a:gd name="T15" fmla="*/ 60 h 110"/>
              <a:gd name="T16" fmla="*/ 23 w 107"/>
              <a:gd name="T17" fmla="*/ 23 h 110"/>
              <a:gd name="T18" fmla="*/ 59 w 107"/>
              <a:gd name="T19" fmla="*/ 1 h 110"/>
              <a:gd name="T20" fmla="*/ 71 w 107"/>
              <a:gd name="T21" fmla="*/ 0 h 110"/>
              <a:gd name="T22" fmla="*/ 82 w 107"/>
              <a:gd name="T23" fmla="*/ 4 h 110"/>
              <a:gd name="T24" fmla="*/ 107 w 107"/>
              <a:gd name="T25" fmla="*/ 42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10"/>
              <a:gd name="T41" fmla="*/ 107 w 107"/>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10">
                <a:moveTo>
                  <a:pt x="107" y="42"/>
                </a:moveTo>
                <a:lnTo>
                  <a:pt x="107" y="49"/>
                </a:lnTo>
                <a:lnTo>
                  <a:pt x="86" y="83"/>
                </a:lnTo>
                <a:lnTo>
                  <a:pt x="63" y="91"/>
                </a:lnTo>
                <a:lnTo>
                  <a:pt x="48" y="108"/>
                </a:lnTo>
                <a:lnTo>
                  <a:pt x="37" y="110"/>
                </a:lnTo>
                <a:lnTo>
                  <a:pt x="20" y="94"/>
                </a:lnTo>
                <a:lnTo>
                  <a:pt x="0" y="60"/>
                </a:lnTo>
                <a:lnTo>
                  <a:pt x="23" y="23"/>
                </a:lnTo>
                <a:lnTo>
                  <a:pt x="59" y="1"/>
                </a:lnTo>
                <a:lnTo>
                  <a:pt x="71" y="0"/>
                </a:lnTo>
                <a:lnTo>
                  <a:pt x="82" y="4"/>
                </a:lnTo>
                <a:lnTo>
                  <a:pt x="107" y="4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79" name="Freeform 136"/>
          <p:cNvSpPr>
            <a:spLocks noChangeAspect="1"/>
          </p:cNvSpPr>
          <p:nvPr/>
        </p:nvSpPr>
        <p:spPr bwMode="gray">
          <a:xfrm>
            <a:off x="5199002" y="4788873"/>
            <a:ext cx="29237" cy="36513"/>
          </a:xfrm>
          <a:custGeom>
            <a:avLst/>
            <a:gdLst>
              <a:gd name="T0" fmla="*/ 56 w 56"/>
              <a:gd name="T1" fmla="*/ 52 h 76"/>
              <a:gd name="T2" fmla="*/ 53 w 56"/>
              <a:gd name="T3" fmla="*/ 5 h 76"/>
              <a:gd name="T4" fmla="*/ 47 w 56"/>
              <a:gd name="T5" fmla="*/ 12 h 76"/>
              <a:gd name="T6" fmla="*/ 27 w 56"/>
              <a:gd name="T7" fmla="*/ 0 h 76"/>
              <a:gd name="T8" fmla="*/ 15 w 56"/>
              <a:gd name="T9" fmla="*/ 6 h 76"/>
              <a:gd name="T10" fmla="*/ 0 w 56"/>
              <a:gd name="T11" fmla="*/ 46 h 76"/>
              <a:gd name="T12" fmla="*/ 10 w 56"/>
              <a:gd name="T13" fmla="*/ 72 h 76"/>
              <a:gd name="T14" fmla="*/ 28 w 56"/>
              <a:gd name="T15" fmla="*/ 74 h 76"/>
              <a:gd name="T16" fmla="*/ 40 w 56"/>
              <a:gd name="T17" fmla="*/ 76 h 76"/>
              <a:gd name="T18" fmla="*/ 56 w 56"/>
              <a:gd name="T19" fmla="*/ 5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6"/>
              <a:gd name="T32" fmla="*/ 56 w 5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6">
                <a:moveTo>
                  <a:pt x="56" y="52"/>
                </a:moveTo>
                <a:lnTo>
                  <a:pt x="53" y="5"/>
                </a:lnTo>
                <a:lnTo>
                  <a:pt x="47" y="12"/>
                </a:lnTo>
                <a:lnTo>
                  <a:pt x="27" y="0"/>
                </a:lnTo>
                <a:lnTo>
                  <a:pt x="15" y="6"/>
                </a:lnTo>
                <a:lnTo>
                  <a:pt x="0" y="46"/>
                </a:lnTo>
                <a:lnTo>
                  <a:pt x="10" y="72"/>
                </a:lnTo>
                <a:lnTo>
                  <a:pt x="28" y="74"/>
                </a:lnTo>
                <a:lnTo>
                  <a:pt x="40" y="76"/>
                </a:lnTo>
                <a:lnTo>
                  <a:pt x="56" y="5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0" name="Freeform 137"/>
          <p:cNvSpPr>
            <a:spLocks noChangeAspect="1"/>
          </p:cNvSpPr>
          <p:nvPr/>
        </p:nvSpPr>
        <p:spPr bwMode="gray">
          <a:xfrm>
            <a:off x="5174925" y="4104659"/>
            <a:ext cx="128985" cy="122238"/>
          </a:xfrm>
          <a:custGeom>
            <a:avLst/>
            <a:gdLst>
              <a:gd name="T0" fmla="*/ 37 w 244"/>
              <a:gd name="T1" fmla="*/ 130 h 249"/>
              <a:gd name="T2" fmla="*/ 37 w 244"/>
              <a:gd name="T3" fmla="*/ 137 h 249"/>
              <a:gd name="T4" fmla="*/ 42 w 244"/>
              <a:gd name="T5" fmla="*/ 139 h 249"/>
              <a:gd name="T6" fmla="*/ 59 w 244"/>
              <a:gd name="T7" fmla="*/ 119 h 249"/>
              <a:gd name="T8" fmla="*/ 72 w 244"/>
              <a:gd name="T9" fmla="*/ 110 h 249"/>
              <a:gd name="T10" fmla="*/ 77 w 244"/>
              <a:gd name="T11" fmla="*/ 102 h 249"/>
              <a:gd name="T12" fmla="*/ 76 w 244"/>
              <a:gd name="T13" fmla="*/ 86 h 249"/>
              <a:gd name="T14" fmla="*/ 72 w 244"/>
              <a:gd name="T15" fmla="*/ 86 h 249"/>
              <a:gd name="T16" fmla="*/ 55 w 244"/>
              <a:gd name="T17" fmla="*/ 76 h 249"/>
              <a:gd name="T18" fmla="*/ 51 w 244"/>
              <a:gd name="T19" fmla="*/ 64 h 249"/>
              <a:gd name="T20" fmla="*/ 55 w 244"/>
              <a:gd name="T21" fmla="*/ 20 h 249"/>
              <a:gd name="T22" fmla="*/ 60 w 244"/>
              <a:gd name="T23" fmla="*/ 17 h 249"/>
              <a:gd name="T24" fmla="*/ 102 w 244"/>
              <a:gd name="T25" fmla="*/ 15 h 249"/>
              <a:gd name="T26" fmla="*/ 106 w 244"/>
              <a:gd name="T27" fmla="*/ 21 h 249"/>
              <a:gd name="T28" fmla="*/ 142 w 244"/>
              <a:gd name="T29" fmla="*/ 13 h 249"/>
              <a:gd name="T30" fmla="*/ 173 w 244"/>
              <a:gd name="T31" fmla="*/ 13 h 249"/>
              <a:gd name="T32" fmla="*/ 194 w 244"/>
              <a:gd name="T33" fmla="*/ 0 h 249"/>
              <a:gd name="T34" fmla="*/ 211 w 244"/>
              <a:gd name="T35" fmla="*/ 6 h 249"/>
              <a:gd name="T36" fmla="*/ 219 w 244"/>
              <a:gd name="T37" fmla="*/ 43 h 249"/>
              <a:gd name="T38" fmla="*/ 240 w 244"/>
              <a:gd name="T39" fmla="*/ 60 h 249"/>
              <a:gd name="T40" fmla="*/ 244 w 244"/>
              <a:gd name="T41" fmla="*/ 89 h 249"/>
              <a:gd name="T42" fmla="*/ 240 w 244"/>
              <a:gd name="T43" fmla="*/ 119 h 249"/>
              <a:gd name="T44" fmla="*/ 196 w 244"/>
              <a:gd name="T45" fmla="*/ 178 h 249"/>
              <a:gd name="T46" fmla="*/ 194 w 244"/>
              <a:gd name="T47" fmla="*/ 178 h 249"/>
              <a:gd name="T48" fmla="*/ 185 w 244"/>
              <a:gd name="T49" fmla="*/ 176 h 249"/>
              <a:gd name="T50" fmla="*/ 179 w 244"/>
              <a:gd name="T51" fmla="*/ 179 h 249"/>
              <a:gd name="T52" fmla="*/ 168 w 244"/>
              <a:gd name="T53" fmla="*/ 174 h 249"/>
              <a:gd name="T54" fmla="*/ 164 w 244"/>
              <a:gd name="T55" fmla="*/ 171 h 249"/>
              <a:gd name="T56" fmla="*/ 151 w 244"/>
              <a:gd name="T57" fmla="*/ 184 h 249"/>
              <a:gd name="T58" fmla="*/ 145 w 244"/>
              <a:gd name="T59" fmla="*/ 181 h 249"/>
              <a:gd name="T60" fmla="*/ 137 w 244"/>
              <a:gd name="T61" fmla="*/ 181 h 249"/>
              <a:gd name="T62" fmla="*/ 133 w 244"/>
              <a:gd name="T63" fmla="*/ 178 h 249"/>
              <a:gd name="T64" fmla="*/ 131 w 244"/>
              <a:gd name="T65" fmla="*/ 182 h 249"/>
              <a:gd name="T66" fmla="*/ 127 w 244"/>
              <a:gd name="T67" fmla="*/ 184 h 249"/>
              <a:gd name="T68" fmla="*/ 122 w 244"/>
              <a:gd name="T69" fmla="*/ 182 h 249"/>
              <a:gd name="T70" fmla="*/ 119 w 244"/>
              <a:gd name="T71" fmla="*/ 190 h 249"/>
              <a:gd name="T72" fmla="*/ 110 w 244"/>
              <a:gd name="T73" fmla="*/ 193 h 249"/>
              <a:gd name="T74" fmla="*/ 102 w 244"/>
              <a:gd name="T75" fmla="*/ 195 h 249"/>
              <a:gd name="T76" fmla="*/ 100 w 244"/>
              <a:gd name="T77" fmla="*/ 198 h 249"/>
              <a:gd name="T78" fmla="*/ 102 w 244"/>
              <a:gd name="T79" fmla="*/ 203 h 249"/>
              <a:gd name="T80" fmla="*/ 91 w 244"/>
              <a:gd name="T81" fmla="*/ 227 h 249"/>
              <a:gd name="T82" fmla="*/ 96 w 244"/>
              <a:gd name="T83" fmla="*/ 232 h 249"/>
              <a:gd name="T84" fmla="*/ 34 w 244"/>
              <a:gd name="T85" fmla="*/ 233 h 249"/>
              <a:gd name="T86" fmla="*/ 23 w 244"/>
              <a:gd name="T87" fmla="*/ 237 h 249"/>
              <a:gd name="T88" fmla="*/ 15 w 244"/>
              <a:gd name="T89" fmla="*/ 249 h 249"/>
              <a:gd name="T90" fmla="*/ 0 w 244"/>
              <a:gd name="T91" fmla="*/ 246 h 249"/>
              <a:gd name="T92" fmla="*/ 1 w 244"/>
              <a:gd name="T93" fmla="*/ 204 h 249"/>
              <a:gd name="T94" fmla="*/ 1 w 244"/>
              <a:gd name="T95" fmla="*/ 193 h 249"/>
              <a:gd name="T96" fmla="*/ 8 w 244"/>
              <a:gd name="T97" fmla="*/ 167 h 249"/>
              <a:gd name="T98" fmla="*/ 37 w 244"/>
              <a:gd name="T99" fmla="*/ 130 h 2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
              <a:gd name="T151" fmla="*/ 0 h 249"/>
              <a:gd name="T152" fmla="*/ 244 w 244"/>
              <a:gd name="T153" fmla="*/ 249 h 2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 h="249">
                <a:moveTo>
                  <a:pt x="37" y="130"/>
                </a:moveTo>
                <a:lnTo>
                  <a:pt x="37" y="137"/>
                </a:lnTo>
                <a:lnTo>
                  <a:pt x="42" y="139"/>
                </a:lnTo>
                <a:lnTo>
                  <a:pt x="59" y="119"/>
                </a:lnTo>
                <a:lnTo>
                  <a:pt x="72" y="110"/>
                </a:lnTo>
                <a:lnTo>
                  <a:pt x="77" y="102"/>
                </a:lnTo>
                <a:lnTo>
                  <a:pt x="76" y="86"/>
                </a:lnTo>
                <a:lnTo>
                  <a:pt x="72" y="86"/>
                </a:lnTo>
                <a:lnTo>
                  <a:pt x="55" y="76"/>
                </a:lnTo>
                <a:lnTo>
                  <a:pt x="51" y="64"/>
                </a:lnTo>
                <a:lnTo>
                  <a:pt x="55" y="20"/>
                </a:lnTo>
                <a:lnTo>
                  <a:pt x="60" y="17"/>
                </a:lnTo>
                <a:lnTo>
                  <a:pt x="102" y="15"/>
                </a:lnTo>
                <a:lnTo>
                  <a:pt x="106" y="21"/>
                </a:lnTo>
                <a:lnTo>
                  <a:pt x="142" y="13"/>
                </a:lnTo>
                <a:lnTo>
                  <a:pt x="173" y="13"/>
                </a:lnTo>
                <a:lnTo>
                  <a:pt x="194" y="0"/>
                </a:lnTo>
                <a:lnTo>
                  <a:pt x="211" y="6"/>
                </a:lnTo>
                <a:lnTo>
                  <a:pt x="219" y="43"/>
                </a:lnTo>
                <a:lnTo>
                  <a:pt x="240" y="60"/>
                </a:lnTo>
                <a:lnTo>
                  <a:pt x="244" y="89"/>
                </a:lnTo>
                <a:lnTo>
                  <a:pt x="240" y="119"/>
                </a:lnTo>
                <a:lnTo>
                  <a:pt x="196" y="178"/>
                </a:lnTo>
                <a:lnTo>
                  <a:pt x="194" y="178"/>
                </a:lnTo>
                <a:lnTo>
                  <a:pt x="185" y="176"/>
                </a:lnTo>
                <a:lnTo>
                  <a:pt x="179" y="179"/>
                </a:lnTo>
                <a:lnTo>
                  <a:pt x="168" y="174"/>
                </a:lnTo>
                <a:lnTo>
                  <a:pt x="164" y="171"/>
                </a:lnTo>
                <a:lnTo>
                  <a:pt x="151" y="184"/>
                </a:lnTo>
                <a:lnTo>
                  <a:pt x="145" y="181"/>
                </a:lnTo>
                <a:lnTo>
                  <a:pt x="137" y="181"/>
                </a:lnTo>
                <a:lnTo>
                  <a:pt x="133" y="178"/>
                </a:lnTo>
                <a:lnTo>
                  <a:pt x="131" y="182"/>
                </a:lnTo>
                <a:lnTo>
                  <a:pt x="127" y="184"/>
                </a:lnTo>
                <a:lnTo>
                  <a:pt x="122" y="182"/>
                </a:lnTo>
                <a:lnTo>
                  <a:pt x="119" y="190"/>
                </a:lnTo>
                <a:lnTo>
                  <a:pt x="110" y="193"/>
                </a:lnTo>
                <a:lnTo>
                  <a:pt x="102" y="195"/>
                </a:lnTo>
                <a:lnTo>
                  <a:pt x="100" y="198"/>
                </a:lnTo>
                <a:lnTo>
                  <a:pt x="102" y="203"/>
                </a:lnTo>
                <a:lnTo>
                  <a:pt x="91" y="227"/>
                </a:lnTo>
                <a:lnTo>
                  <a:pt x="96" y="232"/>
                </a:lnTo>
                <a:lnTo>
                  <a:pt x="34" y="233"/>
                </a:lnTo>
                <a:lnTo>
                  <a:pt x="23" y="237"/>
                </a:lnTo>
                <a:lnTo>
                  <a:pt x="15" y="249"/>
                </a:lnTo>
                <a:lnTo>
                  <a:pt x="0" y="246"/>
                </a:lnTo>
                <a:lnTo>
                  <a:pt x="1" y="204"/>
                </a:lnTo>
                <a:lnTo>
                  <a:pt x="1" y="193"/>
                </a:lnTo>
                <a:lnTo>
                  <a:pt x="8" y="167"/>
                </a:lnTo>
                <a:lnTo>
                  <a:pt x="37" y="13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1" name="Freeform 138"/>
          <p:cNvSpPr>
            <a:spLocks noChangeAspect="1"/>
          </p:cNvSpPr>
          <p:nvPr/>
        </p:nvSpPr>
        <p:spPr bwMode="gray">
          <a:xfrm>
            <a:off x="5577357" y="4407871"/>
            <a:ext cx="6879" cy="1588"/>
          </a:xfrm>
          <a:custGeom>
            <a:avLst/>
            <a:gdLst>
              <a:gd name="T0" fmla="*/ 4 w 11"/>
              <a:gd name="T1" fmla="*/ 2 h 6"/>
              <a:gd name="T2" fmla="*/ 0 w 11"/>
              <a:gd name="T3" fmla="*/ 4 h 6"/>
              <a:gd name="T4" fmla="*/ 4 w 11"/>
              <a:gd name="T5" fmla="*/ 6 h 6"/>
              <a:gd name="T6" fmla="*/ 11 w 11"/>
              <a:gd name="T7" fmla="*/ 0 h 6"/>
              <a:gd name="T8" fmla="*/ 4 w 11"/>
              <a:gd name="T9" fmla="*/ 2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4" y="2"/>
                </a:moveTo>
                <a:lnTo>
                  <a:pt x="0" y="4"/>
                </a:lnTo>
                <a:lnTo>
                  <a:pt x="4" y="6"/>
                </a:lnTo>
                <a:lnTo>
                  <a:pt x="11" y="0"/>
                </a:lnTo>
                <a:lnTo>
                  <a:pt x="4" y="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2" name="Freeform 139"/>
          <p:cNvSpPr>
            <a:spLocks noChangeAspect="1"/>
          </p:cNvSpPr>
          <p:nvPr/>
        </p:nvSpPr>
        <p:spPr bwMode="gray">
          <a:xfrm>
            <a:off x="5499966" y="4469785"/>
            <a:ext cx="173700" cy="315913"/>
          </a:xfrm>
          <a:custGeom>
            <a:avLst/>
            <a:gdLst>
              <a:gd name="T0" fmla="*/ 60 w 329"/>
              <a:gd name="T1" fmla="*/ 187 h 652"/>
              <a:gd name="T2" fmla="*/ 89 w 329"/>
              <a:gd name="T3" fmla="*/ 179 h 652"/>
              <a:gd name="T4" fmla="*/ 100 w 329"/>
              <a:gd name="T5" fmla="*/ 179 h 652"/>
              <a:gd name="T6" fmla="*/ 110 w 329"/>
              <a:gd name="T7" fmla="*/ 170 h 652"/>
              <a:gd name="T8" fmla="*/ 129 w 329"/>
              <a:gd name="T9" fmla="*/ 166 h 652"/>
              <a:gd name="T10" fmla="*/ 156 w 329"/>
              <a:gd name="T11" fmla="*/ 183 h 652"/>
              <a:gd name="T12" fmla="*/ 146 w 329"/>
              <a:gd name="T13" fmla="*/ 159 h 652"/>
              <a:gd name="T14" fmla="*/ 171 w 329"/>
              <a:gd name="T15" fmla="*/ 147 h 652"/>
              <a:gd name="T16" fmla="*/ 183 w 329"/>
              <a:gd name="T17" fmla="*/ 155 h 652"/>
              <a:gd name="T18" fmla="*/ 186 w 329"/>
              <a:gd name="T19" fmla="*/ 124 h 652"/>
              <a:gd name="T20" fmla="*/ 193 w 329"/>
              <a:gd name="T21" fmla="*/ 133 h 652"/>
              <a:gd name="T22" fmla="*/ 219 w 329"/>
              <a:gd name="T23" fmla="*/ 116 h 652"/>
              <a:gd name="T24" fmla="*/ 213 w 329"/>
              <a:gd name="T25" fmla="*/ 90 h 652"/>
              <a:gd name="T26" fmla="*/ 213 w 329"/>
              <a:gd name="T27" fmla="*/ 67 h 652"/>
              <a:gd name="T28" fmla="*/ 224 w 329"/>
              <a:gd name="T29" fmla="*/ 67 h 652"/>
              <a:gd name="T30" fmla="*/ 241 w 329"/>
              <a:gd name="T31" fmla="*/ 51 h 652"/>
              <a:gd name="T32" fmla="*/ 254 w 329"/>
              <a:gd name="T33" fmla="*/ 51 h 652"/>
              <a:gd name="T34" fmla="*/ 254 w 329"/>
              <a:gd name="T35" fmla="*/ 11 h 652"/>
              <a:gd name="T36" fmla="*/ 273 w 329"/>
              <a:gd name="T37" fmla="*/ 0 h 652"/>
              <a:gd name="T38" fmla="*/ 329 w 329"/>
              <a:gd name="T39" fmla="*/ 152 h 652"/>
              <a:gd name="T40" fmla="*/ 317 w 329"/>
              <a:gd name="T41" fmla="*/ 175 h 652"/>
              <a:gd name="T42" fmla="*/ 300 w 329"/>
              <a:gd name="T43" fmla="*/ 153 h 652"/>
              <a:gd name="T44" fmla="*/ 303 w 329"/>
              <a:gd name="T45" fmla="*/ 209 h 652"/>
              <a:gd name="T46" fmla="*/ 278 w 329"/>
              <a:gd name="T47" fmla="*/ 306 h 652"/>
              <a:gd name="T48" fmla="*/ 199 w 329"/>
              <a:gd name="T49" fmla="*/ 574 h 652"/>
              <a:gd name="T50" fmla="*/ 177 w 329"/>
              <a:gd name="T51" fmla="*/ 618 h 652"/>
              <a:gd name="T52" fmla="*/ 126 w 329"/>
              <a:gd name="T53" fmla="*/ 633 h 652"/>
              <a:gd name="T54" fmla="*/ 41 w 329"/>
              <a:gd name="T55" fmla="*/ 618 h 652"/>
              <a:gd name="T56" fmla="*/ 21 w 329"/>
              <a:gd name="T57" fmla="*/ 568 h 652"/>
              <a:gd name="T58" fmla="*/ 15 w 329"/>
              <a:gd name="T59" fmla="*/ 523 h 652"/>
              <a:gd name="T60" fmla="*/ 0 w 329"/>
              <a:gd name="T61" fmla="*/ 466 h 652"/>
              <a:gd name="T62" fmla="*/ 18 w 329"/>
              <a:gd name="T63" fmla="*/ 435 h 652"/>
              <a:gd name="T64" fmla="*/ 32 w 329"/>
              <a:gd name="T65" fmla="*/ 409 h 652"/>
              <a:gd name="T66" fmla="*/ 61 w 329"/>
              <a:gd name="T67" fmla="*/ 352 h 652"/>
              <a:gd name="T68" fmla="*/ 41 w 329"/>
              <a:gd name="T69" fmla="*/ 265 h 652"/>
              <a:gd name="T70" fmla="*/ 54 w 329"/>
              <a:gd name="T71" fmla="*/ 206 h 6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652"/>
              <a:gd name="T110" fmla="*/ 329 w 329"/>
              <a:gd name="T111" fmla="*/ 652 h 6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652">
                <a:moveTo>
                  <a:pt x="54" y="192"/>
                </a:moveTo>
                <a:lnTo>
                  <a:pt x="60" y="187"/>
                </a:lnTo>
                <a:lnTo>
                  <a:pt x="78" y="187"/>
                </a:lnTo>
                <a:lnTo>
                  <a:pt x="89" y="179"/>
                </a:lnTo>
                <a:lnTo>
                  <a:pt x="95" y="184"/>
                </a:lnTo>
                <a:lnTo>
                  <a:pt x="100" y="179"/>
                </a:lnTo>
                <a:lnTo>
                  <a:pt x="105" y="181"/>
                </a:lnTo>
                <a:lnTo>
                  <a:pt x="110" y="170"/>
                </a:lnTo>
                <a:lnTo>
                  <a:pt x="123" y="170"/>
                </a:lnTo>
                <a:lnTo>
                  <a:pt x="129" y="166"/>
                </a:lnTo>
                <a:lnTo>
                  <a:pt x="143" y="183"/>
                </a:lnTo>
                <a:lnTo>
                  <a:pt x="156" y="183"/>
                </a:lnTo>
                <a:lnTo>
                  <a:pt x="146" y="167"/>
                </a:lnTo>
                <a:lnTo>
                  <a:pt x="146" y="159"/>
                </a:lnTo>
                <a:lnTo>
                  <a:pt x="165" y="144"/>
                </a:lnTo>
                <a:lnTo>
                  <a:pt x="171" y="147"/>
                </a:lnTo>
                <a:lnTo>
                  <a:pt x="173" y="157"/>
                </a:lnTo>
                <a:lnTo>
                  <a:pt x="183" y="155"/>
                </a:lnTo>
                <a:lnTo>
                  <a:pt x="176" y="141"/>
                </a:lnTo>
                <a:lnTo>
                  <a:pt x="186" y="124"/>
                </a:lnTo>
                <a:lnTo>
                  <a:pt x="193" y="116"/>
                </a:lnTo>
                <a:lnTo>
                  <a:pt x="193" y="133"/>
                </a:lnTo>
                <a:lnTo>
                  <a:pt x="207" y="116"/>
                </a:lnTo>
                <a:lnTo>
                  <a:pt x="219" y="116"/>
                </a:lnTo>
                <a:lnTo>
                  <a:pt x="203" y="105"/>
                </a:lnTo>
                <a:lnTo>
                  <a:pt x="213" y="90"/>
                </a:lnTo>
                <a:lnTo>
                  <a:pt x="219" y="95"/>
                </a:lnTo>
                <a:lnTo>
                  <a:pt x="213" y="67"/>
                </a:lnTo>
                <a:lnTo>
                  <a:pt x="215" y="64"/>
                </a:lnTo>
                <a:lnTo>
                  <a:pt x="224" y="67"/>
                </a:lnTo>
                <a:lnTo>
                  <a:pt x="228" y="76"/>
                </a:lnTo>
                <a:lnTo>
                  <a:pt x="241" y="51"/>
                </a:lnTo>
                <a:lnTo>
                  <a:pt x="245" y="56"/>
                </a:lnTo>
                <a:lnTo>
                  <a:pt x="254" y="51"/>
                </a:lnTo>
                <a:lnTo>
                  <a:pt x="259" y="20"/>
                </a:lnTo>
                <a:lnTo>
                  <a:pt x="254" y="11"/>
                </a:lnTo>
                <a:lnTo>
                  <a:pt x="258" y="13"/>
                </a:lnTo>
                <a:lnTo>
                  <a:pt x="273" y="0"/>
                </a:lnTo>
                <a:lnTo>
                  <a:pt x="304" y="39"/>
                </a:lnTo>
                <a:lnTo>
                  <a:pt x="329" y="152"/>
                </a:lnTo>
                <a:lnTo>
                  <a:pt x="324" y="175"/>
                </a:lnTo>
                <a:lnTo>
                  <a:pt x="317" y="175"/>
                </a:lnTo>
                <a:lnTo>
                  <a:pt x="309" y="152"/>
                </a:lnTo>
                <a:lnTo>
                  <a:pt x="300" y="153"/>
                </a:lnTo>
                <a:lnTo>
                  <a:pt x="298" y="186"/>
                </a:lnTo>
                <a:lnTo>
                  <a:pt x="303" y="209"/>
                </a:lnTo>
                <a:lnTo>
                  <a:pt x="287" y="237"/>
                </a:lnTo>
                <a:lnTo>
                  <a:pt x="278" y="306"/>
                </a:lnTo>
                <a:lnTo>
                  <a:pt x="242" y="407"/>
                </a:lnTo>
                <a:lnTo>
                  <a:pt x="199" y="574"/>
                </a:lnTo>
                <a:lnTo>
                  <a:pt x="188" y="599"/>
                </a:lnTo>
                <a:lnTo>
                  <a:pt x="177" y="618"/>
                </a:lnTo>
                <a:lnTo>
                  <a:pt x="160" y="628"/>
                </a:lnTo>
                <a:lnTo>
                  <a:pt x="126" y="633"/>
                </a:lnTo>
                <a:lnTo>
                  <a:pt x="89" y="652"/>
                </a:lnTo>
                <a:lnTo>
                  <a:pt x="41" y="618"/>
                </a:lnTo>
                <a:lnTo>
                  <a:pt x="29" y="599"/>
                </a:lnTo>
                <a:lnTo>
                  <a:pt x="21" y="568"/>
                </a:lnTo>
                <a:lnTo>
                  <a:pt x="24" y="548"/>
                </a:lnTo>
                <a:lnTo>
                  <a:pt x="15" y="523"/>
                </a:lnTo>
                <a:lnTo>
                  <a:pt x="1" y="503"/>
                </a:lnTo>
                <a:lnTo>
                  <a:pt x="0" y="466"/>
                </a:lnTo>
                <a:lnTo>
                  <a:pt x="12" y="441"/>
                </a:lnTo>
                <a:lnTo>
                  <a:pt x="18" y="435"/>
                </a:lnTo>
                <a:lnTo>
                  <a:pt x="26" y="432"/>
                </a:lnTo>
                <a:lnTo>
                  <a:pt x="32" y="409"/>
                </a:lnTo>
                <a:lnTo>
                  <a:pt x="60" y="364"/>
                </a:lnTo>
                <a:lnTo>
                  <a:pt x="61" y="352"/>
                </a:lnTo>
                <a:lnTo>
                  <a:pt x="46" y="314"/>
                </a:lnTo>
                <a:lnTo>
                  <a:pt x="41" y="265"/>
                </a:lnTo>
                <a:lnTo>
                  <a:pt x="32" y="252"/>
                </a:lnTo>
                <a:lnTo>
                  <a:pt x="54" y="206"/>
                </a:lnTo>
                <a:lnTo>
                  <a:pt x="54" y="19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3" name="Freeform 140"/>
          <p:cNvSpPr>
            <a:spLocks noChangeAspect="1"/>
          </p:cNvSpPr>
          <p:nvPr/>
        </p:nvSpPr>
        <p:spPr bwMode="gray">
          <a:xfrm>
            <a:off x="4607392" y="4185621"/>
            <a:ext cx="6879" cy="7938"/>
          </a:xfrm>
          <a:custGeom>
            <a:avLst/>
            <a:gdLst>
              <a:gd name="T0" fmla="*/ 7 w 14"/>
              <a:gd name="T1" fmla="*/ 0 h 17"/>
              <a:gd name="T2" fmla="*/ 14 w 14"/>
              <a:gd name="T3" fmla="*/ 9 h 17"/>
              <a:gd name="T4" fmla="*/ 5 w 14"/>
              <a:gd name="T5" fmla="*/ 17 h 17"/>
              <a:gd name="T6" fmla="*/ 0 w 14"/>
              <a:gd name="T7" fmla="*/ 8 h 17"/>
              <a:gd name="T8" fmla="*/ 7 w 14"/>
              <a:gd name="T9" fmla="*/ 0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7" y="0"/>
                </a:moveTo>
                <a:lnTo>
                  <a:pt x="14" y="9"/>
                </a:lnTo>
                <a:lnTo>
                  <a:pt x="5" y="17"/>
                </a:lnTo>
                <a:lnTo>
                  <a:pt x="0" y="8"/>
                </a:lnTo>
                <a:lnTo>
                  <a:pt x="7"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4" name="Freeform 141"/>
          <p:cNvSpPr>
            <a:spLocks noChangeAspect="1"/>
          </p:cNvSpPr>
          <p:nvPr/>
        </p:nvSpPr>
        <p:spPr bwMode="gray">
          <a:xfrm>
            <a:off x="5047660" y="3450608"/>
            <a:ext cx="273447" cy="247650"/>
          </a:xfrm>
          <a:custGeom>
            <a:avLst/>
            <a:gdLst>
              <a:gd name="T0" fmla="*/ 438 w 515"/>
              <a:gd name="T1" fmla="*/ 17 h 508"/>
              <a:gd name="T2" fmla="*/ 394 w 515"/>
              <a:gd name="T3" fmla="*/ 33 h 508"/>
              <a:gd name="T4" fmla="*/ 367 w 515"/>
              <a:gd name="T5" fmla="*/ 33 h 508"/>
              <a:gd name="T6" fmla="*/ 350 w 515"/>
              <a:gd name="T7" fmla="*/ 21 h 508"/>
              <a:gd name="T8" fmla="*/ 336 w 515"/>
              <a:gd name="T9" fmla="*/ 5 h 508"/>
              <a:gd name="T10" fmla="*/ 304 w 515"/>
              <a:gd name="T11" fmla="*/ 8 h 508"/>
              <a:gd name="T12" fmla="*/ 274 w 515"/>
              <a:gd name="T13" fmla="*/ 17 h 508"/>
              <a:gd name="T14" fmla="*/ 261 w 515"/>
              <a:gd name="T15" fmla="*/ 10 h 508"/>
              <a:gd name="T16" fmla="*/ 104 w 515"/>
              <a:gd name="T17" fmla="*/ 10 h 508"/>
              <a:gd name="T18" fmla="*/ 29 w 515"/>
              <a:gd name="T19" fmla="*/ 7 h 508"/>
              <a:gd name="T20" fmla="*/ 16 w 515"/>
              <a:gd name="T21" fmla="*/ 2 h 508"/>
              <a:gd name="T22" fmla="*/ 11 w 515"/>
              <a:gd name="T23" fmla="*/ 69 h 508"/>
              <a:gd name="T24" fmla="*/ 1 w 515"/>
              <a:gd name="T25" fmla="*/ 100 h 508"/>
              <a:gd name="T26" fmla="*/ 6 w 515"/>
              <a:gd name="T27" fmla="*/ 122 h 508"/>
              <a:gd name="T28" fmla="*/ 21 w 515"/>
              <a:gd name="T29" fmla="*/ 183 h 508"/>
              <a:gd name="T30" fmla="*/ 21 w 515"/>
              <a:gd name="T31" fmla="*/ 274 h 508"/>
              <a:gd name="T32" fmla="*/ 21 w 515"/>
              <a:gd name="T33" fmla="*/ 364 h 508"/>
              <a:gd name="T34" fmla="*/ 21 w 515"/>
              <a:gd name="T35" fmla="*/ 452 h 508"/>
              <a:gd name="T36" fmla="*/ 57 w 515"/>
              <a:gd name="T37" fmla="*/ 496 h 508"/>
              <a:gd name="T38" fmla="*/ 128 w 515"/>
              <a:gd name="T39" fmla="*/ 496 h 508"/>
              <a:gd name="T40" fmla="*/ 201 w 515"/>
              <a:gd name="T41" fmla="*/ 496 h 508"/>
              <a:gd name="T42" fmla="*/ 272 w 515"/>
              <a:gd name="T43" fmla="*/ 496 h 508"/>
              <a:gd name="T44" fmla="*/ 314 w 515"/>
              <a:gd name="T45" fmla="*/ 486 h 508"/>
              <a:gd name="T46" fmla="*/ 316 w 515"/>
              <a:gd name="T47" fmla="*/ 496 h 508"/>
              <a:gd name="T48" fmla="*/ 397 w 515"/>
              <a:gd name="T49" fmla="*/ 496 h 508"/>
              <a:gd name="T50" fmla="*/ 436 w 515"/>
              <a:gd name="T51" fmla="*/ 506 h 508"/>
              <a:gd name="T52" fmla="*/ 467 w 515"/>
              <a:gd name="T53" fmla="*/ 479 h 508"/>
              <a:gd name="T54" fmla="*/ 489 w 515"/>
              <a:gd name="T55" fmla="*/ 457 h 508"/>
              <a:gd name="T56" fmla="*/ 501 w 515"/>
              <a:gd name="T57" fmla="*/ 401 h 508"/>
              <a:gd name="T58" fmla="*/ 487 w 515"/>
              <a:gd name="T59" fmla="*/ 372 h 508"/>
              <a:gd name="T60" fmla="*/ 425 w 515"/>
              <a:gd name="T61" fmla="*/ 234 h 508"/>
              <a:gd name="T62" fmla="*/ 410 w 515"/>
              <a:gd name="T63" fmla="*/ 194 h 508"/>
              <a:gd name="T64" fmla="*/ 373 w 515"/>
              <a:gd name="T65" fmla="*/ 148 h 508"/>
              <a:gd name="T66" fmla="*/ 360 w 515"/>
              <a:gd name="T67" fmla="*/ 109 h 508"/>
              <a:gd name="T68" fmla="*/ 377 w 515"/>
              <a:gd name="T69" fmla="*/ 114 h 508"/>
              <a:gd name="T70" fmla="*/ 400 w 515"/>
              <a:gd name="T71" fmla="*/ 163 h 508"/>
              <a:gd name="T72" fmla="*/ 453 w 515"/>
              <a:gd name="T73" fmla="*/ 197 h 508"/>
              <a:gd name="T74" fmla="*/ 473 w 515"/>
              <a:gd name="T75" fmla="*/ 120 h 508"/>
              <a:gd name="T76" fmla="*/ 455 w 515"/>
              <a:gd name="T77" fmla="*/ 69 h 508"/>
              <a:gd name="T78" fmla="*/ 441 w 515"/>
              <a:gd name="T79" fmla="*/ 25 h 5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5"/>
              <a:gd name="T121" fmla="*/ 0 h 508"/>
              <a:gd name="T122" fmla="*/ 515 w 515"/>
              <a:gd name="T123" fmla="*/ 508 h 5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5" h="508">
                <a:moveTo>
                  <a:pt x="441" y="25"/>
                </a:moveTo>
                <a:lnTo>
                  <a:pt x="438" y="17"/>
                </a:lnTo>
                <a:lnTo>
                  <a:pt x="413" y="30"/>
                </a:lnTo>
                <a:lnTo>
                  <a:pt x="394" y="33"/>
                </a:lnTo>
                <a:lnTo>
                  <a:pt x="390" y="29"/>
                </a:lnTo>
                <a:lnTo>
                  <a:pt x="367" y="33"/>
                </a:lnTo>
                <a:lnTo>
                  <a:pt x="360" y="24"/>
                </a:lnTo>
                <a:lnTo>
                  <a:pt x="350" y="21"/>
                </a:lnTo>
                <a:lnTo>
                  <a:pt x="350" y="22"/>
                </a:lnTo>
                <a:lnTo>
                  <a:pt x="336" y="5"/>
                </a:lnTo>
                <a:lnTo>
                  <a:pt x="326" y="8"/>
                </a:lnTo>
                <a:lnTo>
                  <a:pt x="304" y="8"/>
                </a:lnTo>
                <a:lnTo>
                  <a:pt x="297" y="7"/>
                </a:lnTo>
                <a:lnTo>
                  <a:pt x="274" y="17"/>
                </a:lnTo>
                <a:lnTo>
                  <a:pt x="282" y="7"/>
                </a:lnTo>
                <a:lnTo>
                  <a:pt x="261" y="10"/>
                </a:lnTo>
                <a:lnTo>
                  <a:pt x="201" y="44"/>
                </a:lnTo>
                <a:lnTo>
                  <a:pt x="104" y="10"/>
                </a:lnTo>
                <a:lnTo>
                  <a:pt x="57" y="2"/>
                </a:lnTo>
                <a:lnTo>
                  <a:pt x="29" y="7"/>
                </a:lnTo>
                <a:lnTo>
                  <a:pt x="21" y="0"/>
                </a:lnTo>
                <a:lnTo>
                  <a:pt x="16" y="2"/>
                </a:lnTo>
                <a:lnTo>
                  <a:pt x="6" y="17"/>
                </a:lnTo>
                <a:lnTo>
                  <a:pt x="11" y="69"/>
                </a:lnTo>
                <a:lnTo>
                  <a:pt x="0" y="83"/>
                </a:lnTo>
                <a:lnTo>
                  <a:pt x="1" y="100"/>
                </a:lnTo>
                <a:lnTo>
                  <a:pt x="9" y="112"/>
                </a:lnTo>
                <a:lnTo>
                  <a:pt x="6" y="122"/>
                </a:lnTo>
                <a:lnTo>
                  <a:pt x="21" y="137"/>
                </a:lnTo>
                <a:lnTo>
                  <a:pt x="21" y="183"/>
                </a:lnTo>
                <a:lnTo>
                  <a:pt x="21" y="228"/>
                </a:lnTo>
                <a:lnTo>
                  <a:pt x="21" y="274"/>
                </a:lnTo>
                <a:lnTo>
                  <a:pt x="21" y="318"/>
                </a:lnTo>
                <a:lnTo>
                  <a:pt x="21" y="364"/>
                </a:lnTo>
                <a:lnTo>
                  <a:pt x="21" y="408"/>
                </a:lnTo>
                <a:lnTo>
                  <a:pt x="21" y="452"/>
                </a:lnTo>
                <a:lnTo>
                  <a:pt x="21" y="496"/>
                </a:lnTo>
                <a:lnTo>
                  <a:pt x="57" y="496"/>
                </a:lnTo>
                <a:lnTo>
                  <a:pt x="93" y="496"/>
                </a:lnTo>
                <a:lnTo>
                  <a:pt x="128" y="496"/>
                </a:lnTo>
                <a:lnTo>
                  <a:pt x="165" y="496"/>
                </a:lnTo>
                <a:lnTo>
                  <a:pt x="201" y="496"/>
                </a:lnTo>
                <a:lnTo>
                  <a:pt x="236" y="496"/>
                </a:lnTo>
                <a:lnTo>
                  <a:pt x="272" y="496"/>
                </a:lnTo>
                <a:lnTo>
                  <a:pt x="308" y="496"/>
                </a:lnTo>
                <a:lnTo>
                  <a:pt x="314" y="486"/>
                </a:lnTo>
                <a:lnTo>
                  <a:pt x="319" y="486"/>
                </a:lnTo>
                <a:lnTo>
                  <a:pt x="316" y="496"/>
                </a:lnTo>
                <a:lnTo>
                  <a:pt x="356" y="496"/>
                </a:lnTo>
                <a:lnTo>
                  <a:pt x="397" y="496"/>
                </a:lnTo>
                <a:lnTo>
                  <a:pt x="414" y="508"/>
                </a:lnTo>
                <a:lnTo>
                  <a:pt x="436" y="506"/>
                </a:lnTo>
                <a:lnTo>
                  <a:pt x="441" y="486"/>
                </a:lnTo>
                <a:lnTo>
                  <a:pt x="467" y="479"/>
                </a:lnTo>
                <a:lnTo>
                  <a:pt x="478" y="454"/>
                </a:lnTo>
                <a:lnTo>
                  <a:pt x="489" y="457"/>
                </a:lnTo>
                <a:lnTo>
                  <a:pt x="507" y="442"/>
                </a:lnTo>
                <a:lnTo>
                  <a:pt x="501" y="401"/>
                </a:lnTo>
                <a:lnTo>
                  <a:pt x="515" y="400"/>
                </a:lnTo>
                <a:lnTo>
                  <a:pt x="487" y="372"/>
                </a:lnTo>
                <a:lnTo>
                  <a:pt x="434" y="271"/>
                </a:lnTo>
                <a:lnTo>
                  <a:pt x="425" y="234"/>
                </a:lnTo>
                <a:lnTo>
                  <a:pt x="413" y="215"/>
                </a:lnTo>
                <a:lnTo>
                  <a:pt x="410" y="194"/>
                </a:lnTo>
                <a:lnTo>
                  <a:pt x="385" y="171"/>
                </a:lnTo>
                <a:lnTo>
                  <a:pt x="373" y="148"/>
                </a:lnTo>
                <a:lnTo>
                  <a:pt x="370" y="126"/>
                </a:lnTo>
                <a:lnTo>
                  <a:pt x="360" y="109"/>
                </a:lnTo>
                <a:lnTo>
                  <a:pt x="367" y="86"/>
                </a:lnTo>
                <a:lnTo>
                  <a:pt x="377" y="114"/>
                </a:lnTo>
                <a:lnTo>
                  <a:pt x="397" y="148"/>
                </a:lnTo>
                <a:lnTo>
                  <a:pt x="400" y="163"/>
                </a:lnTo>
                <a:lnTo>
                  <a:pt x="436" y="203"/>
                </a:lnTo>
                <a:lnTo>
                  <a:pt x="453" y="197"/>
                </a:lnTo>
                <a:lnTo>
                  <a:pt x="455" y="177"/>
                </a:lnTo>
                <a:lnTo>
                  <a:pt x="473" y="120"/>
                </a:lnTo>
                <a:lnTo>
                  <a:pt x="463" y="95"/>
                </a:lnTo>
                <a:lnTo>
                  <a:pt x="455" y="69"/>
                </a:lnTo>
                <a:lnTo>
                  <a:pt x="447" y="44"/>
                </a:lnTo>
                <a:lnTo>
                  <a:pt x="441" y="2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5" name="Freeform 142"/>
          <p:cNvSpPr>
            <a:spLocks noChangeAspect="1"/>
          </p:cNvSpPr>
          <p:nvPr/>
        </p:nvSpPr>
        <p:spPr bwMode="gray">
          <a:xfrm>
            <a:off x="4450890" y="3655397"/>
            <a:ext cx="388674" cy="276225"/>
          </a:xfrm>
          <a:custGeom>
            <a:avLst/>
            <a:gdLst>
              <a:gd name="T0" fmla="*/ 189 w 735"/>
              <a:gd name="T1" fmla="*/ 251 h 567"/>
              <a:gd name="T2" fmla="*/ 189 w 735"/>
              <a:gd name="T3" fmla="*/ 327 h 567"/>
              <a:gd name="T4" fmla="*/ 176 w 735"/>
              <a:gd name="T5" fmla="*/ 368 h 567"/>
              <a:gd name="T6" fmla="*/ 109 w 735"/>
              <a:gd name="T7" fmla="*/ 396 h 567"/>
              <a:gd name="T8" fmla="*/ 36 w 735"/>
              <a:gd name="T9" fmla="*/ 413 h 567"/>
              <a:gd name="T10" fmla="*/ 0 w 735"/>
              <a:gd name="T11" fmla="*/ 435 h 567"/>
              <a:gd name="T12" fmla="*/ 14 w 735"/>
              <a:gd name="T13" fmla="*/ 461 h 567"/>
              <a:gd name="T14" fmla="*/ 62 w 735"/>
              <a:gd name="T15" fmla="*/ 520 h 567"/>
              <a:gd name="T16" fmla="*/ 87 w 735"/>
              <a:gd name="T17" fmla="*/ 520 h 567"/>
              <a:gd name="T18" fmla="*/ 102 w 735"/>
              <a:gd name="T19" fmla="*/ 534 h 567"/>
              <a:gd name="T20" fmla="*/ 93 w 735"/>
              <a:gd name="T21" fmla="*/ 542 h 567"/>
              <a:gd name="T22" fmla="*/ 114 w 735"/>
              <a:gd name="T23" fmla="*/ 554 h 567"/>
              <a:gd name="T24" fmla="*/ 127 w 735"/>
              <a:gd name="T25" fmla="*/ 537 h 567"/>
              <a:gd name="T26" fmla="*/ 163 w 735"/>
              <a:gd name="T27" fmla="*/ 534 h 567"/>
              <a:gd name="T28" fmla="*/ 189 w 735"/>
              <a:gd name="T29" fmla="*/ 486 h 567"/>
              <a:gd name="T30" fmla="*/ 258 w 735"/>
              <a:gd name="T31" fmla="*/ 469 h 567"/>
              <a:gd name="T32" fmla="*/ 319 w 735"/>
              <a:gd name="T33" fmla="*/ 509 h 567"/>
              <a:gd name="T34" fmla="*/ 345 w 735"/>
              <a:gd name="T35" fmla="*/ 494 h 567"/>
              <a:gd name="T36" fmla="*/ 396 w 735"/>
              <a:gd name="T37" fmla="*/ 511 h 567"/>
              <a:gd name="T38" fmla="*/ 438 w 735"/>
              <a:gd name="T39" fmla="*/ 517 h 567"/>
              <a:gd name="T40" fmla="*/ 534 w 735"/>
              <a:gd name="T41" fmla="*/ 489 h 567"/>
              <a:gd name="T42" fmla="*/ 586 w 735"/>
              <a:gd name="T43" fmla="*/ 483 h 567"/>
              <a:gd name="T44" fmla="*/ 605 w 735"/>
              <a:gd name="T45" fmla="*/ 469 h 567"/>
              <a:gd name="T46" fmla="*/ 616 w 735"/>
              <a:gd name="T47" fmla="*/ 444 h 567"/>
              <a:gd name="T48" fmla="*/ 624 w 735"/>
              <a:gd name="T49" fmla="*/ 428 h 567"/>
              <a:gd name="T50" fmla="*/ 707 w 735"/>
              <a:gd name="T51" fmla="*/ 322 h 567"/>
              <a:gd name="T52" fmla="*/ 724 w 735"/>
              <a:gd name="T53" fmla="*/ 173 h 567"/>
              <a:gd name="T54" fmla="*/ 705 w 735"/>
              <a:gd name="T55" fmla="*/ 132 h 567"/>
              <a:gd name="T56" fmla="*/ 690 w 735"/>
              <a:gd name="T57" fmla="*/ 23 h 567"/>
              <a:gd name="T58" fmla="*/ 668 w 735"/>
              <a:gd name="T59" fmla="*/ 17 h 567"/>
              <a:gd name="T60" fmla="*/ 537 w 735"/>
              <a:gd name="T61" fmla="*/ 0 h 567"/>
              <a:gd name="T62" fmla="*/ 495 w 735"/>
              <a:gd name="T63" fmla="*/ 31 h 567"/>
              <a:gd name="T64" fmla="*/ 450 w 735"/>
              <a:gd name="T65" fmla="*/ 59 h 567"/>
              <a:gd name="T66" fmla="*/ 407 w 735"/>
              <a:gd name="T67" fmla="*/ 88 h 567"/>
              <a:gd name="T68" fmla="*/ 363 w 735"/>
              <a:gd name="T69" fmla="*/ 116 h 567"/>
              <a:gd name="T70" fmla="*/ 311 w 735"/>
              <a:gd name="T71" fmla="*/ 158 h 567"/>
              <a:gd name="T72" fmla="*/ 260 w 735"/>
              <a:gd name="T73" fmla="*/ 196 h 567"/>
              <a:gd name="T74" fmla="*/ 189 w 735"/>
              <a:gd name="T75" fmla="*/ 213 h 5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5"/>
              <a:gd name="T115" fmla="*/ 0 h 567"/>
              <a:gd name="T116" fmla="*/ 735 w 735"/>
              <a:gd name="T117" fmla="*/ 567 h 5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5" h="567">
                <a:moveTo>
                  <a:pt x="189" y="213"/>
                </a:moveTo>
                <a:lnTo>
                  <a:pt x="189" y="251"/>
                </a:lnTo>
                <a:lnTo>
                  <a:pt x="189" y="289"/>
                </a:lnTo>
                <a:lnTo>
                  <a:pt x="189" y="327"/>
                </a:lnTo>
                <a:lnTo>
                  <a:pt x="190" y="364"/>
                </a:lnTo>
                <a:lnTo>
                  <a:pt x="176" y="368"/>
                </a:lnTo>
                <a:lnTo>
                  <a:pt x="156" y="396"/>
                </a:lnTo>
                <a:lnTo>
                  <a:pt x="109" y="396"/>
                </a:lnTo>
                <a:lnTo>
                  <a:pt x="59" y="396"/>
                </a:lnTo>
                <a:lnTo>
                  <a:pt x="36" y="413"/>
                </a:lnTo>
                <a:lnTo>
                  <a:pt x="6" y="413"/>
                </a:lnTo>
                <a:lnTo>
                  <a:pt x="0" y="435"/>
                </a:lnTo>
                <a:lnTo>
                  <a:pt x="11" y="444"/>
                </a:lnTo>
                <a:lnTo>
                  <a:pt x="14" y="461"/>
                </a:lnTo>
                <a:lnTo>
                  <a:pt x="37" y="484"/>
                </a:lnTo>
                <a:lnTo>
                  <a:pt x="62" y="520"/>
                </a:lnTo>
                <a:lnTo>
                  <a:pt x="75" y="526"/>
                </a:lnTo>
                <a:lnTo>
                  <a:pt x="87" y="520"/>
                </a:lnTo>
                <a:lnTo>
                  <a:pt x="96" y="523"/>
                </a:lnTo>
                <a:lnTo>
                  <a:pt x="102" y="534"/>
                </a:lnTo>
                <a:lnTo>
                  <a:pt x="93" y="537"/>
                </a:lnTo>
                <a:lnTo>
                  <a:pt x="93" y="542"/>
                </a:lnTo>
                <a:lnTo>
                  <a:pt x="107" y="557"/>
                </a:lnTo>
                <a:lnTo>
                  <a:pt x="114" y="554"/>
                </a:lnTo>
                <a:lnTo>
                  <a:pt x="107" y="542"/>
                </a:lnTo>
                <a:lnTo>
                  <a:pt x="127" y="537"/>
                </a:lnTo>
                <a:lnTo>
                  <a:pt x="163" y="567"/>
                </a:lnTo>
                <a:lnTo>
                  <a:pt x="163" y="534"/>
                </a:lnTo>
                <a:lnTo>
                  <a:pt x="180" y="517"/>
                </a:lnTo>
                <a:lnTo>
                  <a:pt x="189" y="486"/>
                </a:lnTo>
                <a:lnTo>
                  <a:pt x="218" y="472"/>
                </a:lnTo>
                <a:lnTo>
                  <a:pt x="258" y="469"/>
                </a:lnTo>
                <a:lnTo>
                  <a:pt x="291" y="486"/>
                </a:lnTo>
                <a:lnTo>
                  <a:pt x="319" y="509"/>
                </a:lnTo>
                <a:lnTo>
                  <a:pt x="325" y="509"/>
                </a:lnTo>
                <a:lnTo>
                  <a:pt x="345" y="494"/>
                </a:lnTo>
                <a:lnTo>
                  <a:pt x="363" y="492"/>
                </a:lnTo>
                <a:lnTo>
                  <a:pt x="396" y="511"/>
                </a:lnTo>
                <a:lnTo>
                  <a:pt x="427" y="518"/>
                </a:lnTo>
                <a:lnTo>
                  <a:pt x="438" y="517"/>
                </a:lnTo>
                <a:lnTo>
                  <a:pt x="472" y="492"/>
                </a:lnTo>
                <a:lnTo>
                  <a:pt x="534" y="489"/>
                </a:lnTo>
                <a:lnTo>
                  <a:pt x="566" y="500"/>
                </a:lnTo>
                <a:lnTo>
                  <a:pt x="586" y="483"/>
                </a:lnTo>
                <a:lnTo>
                  <a:pt x="597" y="483"/>
                </a:lnTo>
                <a:lnTo>
                  <a:pt x="605" y="469"/>
                </a:lnTo>
                <a:lnTo>
                  <a:pt x="620" y="469"/>
                </a:lnTo>
                <a:lnTo>
                  <a:pt x="616" y="444"/>
                </a:lnTo>
                <a:lnTo>
                  <a:pt x="614" y="433"/>
                </a:lnTo>
                <a:lnTo>
                  <a:pt x="624" y="428"/>
                </a:lnTo>
                <a:lnTo>
                  <a:pt x="628" y="410"/>
                </a:lnTo>
                <a:lnTo>
                  <a:pt x="707" y="322"/>
                </a:lnTo>
                <a:lnTo>
                  <a:pt x="712" y="238"/>
                </a:lnTo>
                <a:lnTo>
                  <a:pt x="724" y="173"/>
                </a:lnTo>
                <a:lnTo>
                  <a:pt x="735" y="152"/>
                </a:lnTo>
                <a:lnTo>
                  <a:pt x="705" y="132"/>
                </a:lnTo>
                <a:lnTo>
                  <a:pt x="691" y="99"/>
                </a:lnTo>
                <a:lnTo>
                  <a:pt x="690" y="23"/>
                </a:lnTo>
                <a:lnTo>
                  <a:pt x="676" y="27"/>
                </a:lnTo>
                <a:lnTo>
                  <a:pt x="668" y="17"/>
                </a:lnTo>
                <a:lnTo>
                  <a:pt x="641" y="2"/>
                </a:lnTo>
                <a:lnTo>
                  <a:pt x="537" y="0"/>
                </a:lnTo>
                <a:lnTo>
                  <a:pt x="517" y="15"/>
                </a:lnTo>
                <a:lnTo>
                  <a:pt x="495" y="31"/>
                </a:lnTo>
                <a:lnTo>
                  <a:pt x="473" y="44"/>
                </a:lnTo>
                <a:lnTo>
                  <a:pt x="450" y="59"/>
                </a:lnTo>
                <a:lnTo>
                  <a:pt x="429" y="74"/>
                </a:lnTo>
                <a:lnTo>
                  <a:pt x="407" y="88"/>
                </a:lnTo>
                <a:lnTo>
                  <a:pt x="385" y="103"/>
                </a:lnTo>
                <a:lnTo>
                  <a:pt x="363" y="116"/>
                </a:lnTo>
                <a:lnTo>
                  <a:pt x="336" y="137"/>
                </a:lnTo>
                <a:lnTo>
                  <a:pt x="311" y="158"/>
                </a:lnTo>
                <a:lnTo>
                  <a:pt x="285" y="176"/>
                </a:lnTo>
                <a:lnTo>
                  <a:pt x="260" y="196"/>
                </a:lnTo>
                <a:lnTo>
                  <a:pt x="223" y="204"/>
                </a:lnTo>
                <a:lnTo>
                  <a:pt x="189" y="21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6" name="Freeform 143"/>
          <p:cNvSpPr>
            <a:spLocks noChangeAspect="1"/>
          </p:cNvSpPr>
          <p:nvPr/>
        </p:nvSpPr>
        <p:spPr bwMode="gray">
          <a:xfrm>
            <a:off x="4516243" y="3883996"/>
            <a:ext cx="285487" cy="215900"/>
          </a:xfrm>
          <a:custGeom>
            <a:avLst/>
            <a:gdLst>
              <a:gd name="T0" fmla="*/ 73 w 540"/>
              <a:gd name="T1" fmla="*/ 348 h 447"/>
              <a:gd name="T2" fmla="*/ 107 w 540"/>
              <a:gd name="T3" fmla="*/ 373 h 447"/>
              <a:gd name="T4" fmla="*/ 127 w 540"/>
              <a:gd name="T5" fmla="*/ 393 h 447"/>
              <a:gd name="T6" fmla="*/ 127 w 540"/>
              <a:gd name="T7" fmla="*/ 419 h 447"/>
              <a:gd name="T8" fmla="*/ 155 w 540"/>
              <a:gd name="T9" fmla="*/ 440 h 447"/>
              <a:gd name="T10" fmla="*/ 163 w 540"/>
              <a:gd name="T11" fmla="*/ 447 h 447"/>
              <a:gd name="T12" fmla="*/ 190 w 540"/>
              <a:gd name="T13" fmla="*/ 438 h 447"/>
              <a:gd name="T14" fmla="*/ 223 w 540"/>
              <a:gd name="T15" fmla="*/ 435 h 447"/>
              <a:gd name="T16" fmla="*/ 256 w 540"/>
              <a:gd name="T17" fmla="*/ 416 h 447"/>
              <a:gd name="T18" fmla="*/ 279 w 540"/>
              <a:gd name="T19" fmla="*/ 396 h 447"/>
              <a:gd name="T20" fmla="*/ 297 w 540"/>
              <a:gd name="T21" fmla="*/ 348 h 447"/>
              <a:gd name="T22" fmla="*/ 316 w 540"/>
              <a:gd name="T23" fmla="*/ 325 h 447"/>
              <a:gd name="T24" fmla="*/ 385 w 540"/>
              <a:gd name="T25" fmla="*/ 343 h 447"/>
              <a:gd name="T26" fmla="*/ 430 w 540"/>
              <a:gd name="T27" fmla="*/ 284 h 447"/>
              <a:gd name="T28" fmla="*/ 464 w 540"/>
              <a:gd name="T29" fmla="*/ 232 h 447"/>
              <a:gd name="T30" fmla="*/ 495 w 540"/>
              <a:gd name="T31" fmla="*/ 133 h 447"/>
              <a:gd name="T32" fmla="*/ 540 w 540"/>
              <a:gd name="T33" fmla="*/ 100 h 447"/>
              <a:gd name="T34" fmla="*/ 525 w 540"/>
              <a:gd name="T35" fmla="*/ 60 h 447"/>
              <a:gd name="T36" fmla="*/ 498 w 540"/>
              <a:gd name="T37" fmla="*/ 0 h 447"/>
              <a:gd name="T38" fmla="*/ 475 w 540"/>
              <a:gd name="T39" fmla="*/ 14 h 447"/>
              <a:gd name="T40" fmla="*/ 444 w 540"/>
              <a:gd name="T41" fmla="*/ 31 h 447"/>
              <a:gd name="T42" fmla="*/ 350 w 540"/>
              <a:gd name="T43" fmla="*/ 23 h 447"/>
              <a:gd name="T44" fmla="*/ 305 w 540"/>
              <a:gd name="T45" fmla="*/ 49 h 447"/>
              <a:gd name="T46" fmla="*/ 241 w 540"/>
              <a:gd name="T47" fmla="*/ 23 h 447"/>
              <a:gd name="T48" fmla="*/ 203 w 540"/>
              <a:gd name="T49" fmla="*/ 40 h 447"/>
              <a:gd name="T50" fmla="*/ 169 w 540"/>
              <a:gd name="T51" fmla="*/ 17 h 447"/>
              <a:gd name="T52" fmla="*/ 96 w 540"/>
              <a:gd name="T53" fmla="*/ 3 h 447"/>
              <a:gd name="T54" fmla="*/ 58 w 540"/>
              <a:gd name="T55" fmla="*/ 48 h 447"/>
              <a:gd name="T56" fmla="*/ 41 w 540"/>
              <a:gd name="T57" fmla="*/ 98 h 447"/>
              <a:gd name="T58" fmla="*/ 46 w 540"/>
              <a:gd name="T59" fmla="*/ 128 h 447"/>
              <a:gd name="T60" fmla="*/ 39 w 540"/>
              <a:gd name="T61" fmla="*/ 164 h 447"/>
              <a:gd name="T62" fmla="*/ 41 w 540"/>
              <a:gd name="T63" fmla="*/ 182 h 447"/>
              <a:gd name="T64" fmla="*/ 19 w 540"/>
              <a:gd name="T65" fmla="*/ 221 h 447"/>
              <a:gd name="T66" fmla="*/ 0 w 540"/>
              <a:gd name="T67" fmla="*/ 314 h 4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0"/>
              <a:gd name="T103" fmla="*/ 0 h 447"/>
              <a:gd name="T104" fmla="*/ 540 w 540"/>
              <a:gd name="T105" fmla="*/ 447 h 4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0" h="447">
                <a:moveTo>
                  <a:pt x="5" y="350"/>
                </a:moveTo>
                <a:lnTo>
                  <a:pt x="73" y="348"/>
                </a:lnTo>
                <a:lnTo>
                  <a:pt x="99" y="360"/>
                </a:lnTo>
                <a:lnTo>
                  <a:pt x="107" y="373"/>
                </a:lnTo>
                <a:lnTo>
                  <a:pt x="119" y="390"/>
                </a:lnTo>
                <a:lnTo>
                  <a:pt x="127" y="393"/>
                </a:lnTo>
                <a:lnTo>
                  <a:pt x="122" y="394"/>
                </a:lnTo>
                <a:lnTo>
                  <a:pt x="127" y="419"/>
                </a:lnTo>
                <a:lnTo>
                  <a:pt x="141" y="436"/>
                </a:lnTo>
                <a:lnTo>
                  <a:pt x="155" y="440"/>
                </a:lnTo>
                <a:lnTo>
                  <a:pt x="161" y="438"/>
                </a:lnTo>
                <a:lnTo>
                  <a:pt x="163" y="447"/>
                </a:lnTo>
                <a:lnTo>
                  <a:pt x="177" y="438"/>
                </a:lnTo>
                <a:lnTo>
                  <a:pt x="190" y="438"/>
                </a:lnTo>
                <a:lnTo>
                  <a:pt x="203" y="427"/>
                </a:lnTo>
                <a:lnTo>
                  <a:pt x="223" y="435"/>
                </a:lnTo>
                <a:lnTo>
                  <a:pt x="253" y="433"/>
                </a:lnTo>
                <a:lnTo>
                  <a:pt x="256" y="416"/>
                </a:lnTo>
                <a:lnTo>
                  <a:pt x="263" y="424"/>
                </a:lnTo>
                <a:lnTo>
                  <a:pt x="279" y="396"/>
                </a:lnTo>
                <a:lnTo>
                  <a:pt x="283" y="373"/>
                </a:lnTo>
                <a:lnTo>
                  <a:pt x="297" y="348"/>
                </a:lnTo>
                <a:lnTo>
                  <a:pt x="312" y="339"/>
                </a:lnTo>
                <a:lnTo>
                  <a:pt x="316" y="325"/>
                </a:lnTo>
                <a:lnTo>
                  <a:pt x="361" y="322"/>
                </a:lnTo>
                <a:lnTo>
                  <a:pt x="385" y="343"/>
                </a:lnTo>
                <a:lnTo>
                  <a:pt x="402" y="340"/>
                </a:lnTo>
                <a:lnTo>
                  <a:pt x="430" y="284"/>
                </a:lnTo>
                <a:lnTo>
                  <a:pt x="441" y="250"/>
                </a:lnTo>
                <a:lnTo>
                  <a:pt x="464" y="232"/>
                </a:lnTo>
                <a:lnTo>
                  <a:pt x="475" y="182"/>
                </a:lnTo>
                <a:lnTo>
                  <a:pt x="495" y="133"/>
                </a:lnTo>
                <a:lnTo>
                  <a:pt x="505" y="120"/>
                </a:lnTo>
                <a:lnTo>
                  <a:pt x="540" y="100"/>
                </a:lnTo>
                <a:lnTo>
                  <a:pt x="539" y="74"/>
                </a:lnTo>
                <a:lnTo>
                  <a:pt x="525" y="60"/>
                </a:lnTo>
                <a:lnTo>
                  <a:pt x="525" y="32"/>
                </a:lnTo>
                <a:lnTo>
                  <a:pt x="498" y="0"/>
                </a:lnTo>
                <a:lnTo>
                  <a:pt x="483" y="0"/>
                </a:lnTo>
                <a:lnTo>
                  <a:pt x="475" y="14"/>
                </a:lnTo>
                <a:lnTo>
                  <a:pt x="464" y="14"/>
                </a:lnTo>
                <a:lnTo>
                  <a:pt x="444" y="31"/>
                </a:lnTo>
                <a:lnTo>
                  <a:pt x="412" y="20"/>
                </a:lnTo>
                <a:lnTo>
                  <a:pt x="350" y="23"/>
                </a:lnTo>
                <a:lnTo>
                  <a:pt x="316" y="48"/>
                </a:lnTo>
                <a:lnTo>
                  <a:pt x="305" y="49"/>
                </a:lnTo>
                <a:lnTo>
                  <a:pt x="274" y="42"/>
                </a:lnTo>
                <a:lnTo>
                  <a:pt x="241" y="23"/>
                </a:lnTo>
                <a:lnTo>
                  <a:pt x="223" y="25"/>
                </a:lnTo>
                <a:lnTo>
                  <a:pt x="203" y="40"/>
                </a:lnTo>
                <a:lnTo>
                  <a:pt x="197" y="40"/>
                </a:lnTo>
                <a:lnTo>
                  <a:pt x="169" y="17"/>
                </a:lnTo>
                <a:lnTo>
                  <a:pt x="136" y="0"/>
                </a:lnTo>
                <a:lnTo>
                  <a:pt x="96" y="3"/>
                </a:lnTo>
                <a:lnTo>
                  <a:pt x="67" y="17"/>
                </a:lnTo>
                <a:lnTo>
                  <a:pt x="58" y="48"/>
                </a:lnTo>
                <a:lnTo>
                  <a:pt x="41" y="65"/>
                </a:lnTo>
                <a:lnTo>
                  <a:pt x="41" y="98"/>
                </a:lnTo>
                <a:lnTo>
                  <a:pt x="36" y="113"/>
                </a:lnTo>
                <a:lnTo>
                  <a:pt x="46" y="128"/>
                </a:lnTo>
                <a:lnTo>
                  <a:pt x="50" y="157"/>
                </a:lnTo>
                <a:lnTo>
                  <a:pt x="39" y="164"/>
                </a:lnTo>
                <a:lnTo>
                  <a:pt x="45" y="174"/>
                </a:lnTo>
                <a:lnTo>
                  <a:pt x="41" y="182"/>
                </a:lnTo>
                <a:lnTo>
                  <a:pt x="22" y="199"/>
                </a:lnTo>
                <a:lnTo>
                  <a:pt x="19" y="221"/>
                </a:lnTo>
                <a:lnTo>
                  <a:pt x="5" y="249"/>
                </a:lnTo>
                <a:lnTo>
                  <a:pt x="0" y="314"/>
                </a:lnTo>
                <a:lnTo>
                  <a:pt x="5" y="35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7" name="Freeform 144"/>
          <p:cNvSpPr>
            <a:spLocks noChangeAspect="1"/>
          </p:cNvSpPr>
          <p:nvPr/>
        </p:nvSpPr>
        <p:spPr bwMode="gray">
          <a:xfrm>
            <a:off x="4653827" y="3899871"/>
            <a:ext cx="187458" cy="260350"/>
          </a:xfrm>
          <a:custGeom>
            <a:avLst/>
            <a:gdLst>
              <a:gd name="T0" fmla="*/ 132 w 354"/>
              <a:gd name="T1" fmla="*/ 506 h 533"/>
              <a:gd name="T2" fmla="*/ 172 w 354"/>
              <a:gd name="T3" fmla="*/ 501 h 533"/>
              <a:gd name="T4" fmla="*/ 223 w 354"/>
              <a:gd name="T5" fmla="*/ 508 h 533"/>
              <a:gd name="T6" fmla="*/ 288 w 354"/>
              <a:gd name="T7" fmla="*/ 508 h 533"/>
              <a:gd name="T8" fmla="*/ 328 w 354"/>
              <a:gd name="T9" fmla="*/ 517 h 533"/>
              <a:gd name="T10" fmla="*/ 348 w 354"/>
              <a:gd name="T11" fmla="*/ 533 h 533"/>
              <a:gd name="T12" fmla="*/ 354 w 354"/>
              <a:gd name="T13" fmla="*/ 522 h 533"/>
              <a:gd name="T14" fmla="*/ 354 w 354"/>
              <a:gd name="T15" fmla="*/ 475 h 533"/>
              <a:gd name="T16" fmla="*/ 348 w 354"/>
              <a:gd name="T17" fmla="*/ 477 h 533"/>
              <a:gd name="T18" fmla="*/ 320 w 354"/>
              <a:gd name="T19" fmla="*/ 450 h 533"/>
              <a:gd name="T20" fmla="*/ 283 w 354"/>
              <a:gd name="T21" fmla="*/ 386 h 533"/>
              <a:gd name="T22" fmla="*/ 282 w 354"/>
              <a:gd name="T23" fmla="*/ 335 h 533"/>
              <a:gd name="T24" fmla="*/ 296 w 354"/>
              <a:gd name="T25" fmla="*/ 313 h 533"/>
              <a:gd name="T26" fmla="*/ 320 w 354"/>
              <a:gd name="T27" fmla="*/ 266 h 533"/>
              <a:gd name="T28" fmla="*/ 303 w 354"/>
              <a:gd name="T29" fmla="*/ 208 h 533"/>
              <a:gd name="T30" fmla="*/ 294 w 354"/>
              <a:gd name="T31" fmla="*/ 200 h 533"/>
              <a:gd name="T32" fmla="*/ 271 w 354"/>
              <a:gd name="T33" fmla="*/ 189 h 533"/>
              <a:gd name="T34" fmla="*/ 260 w 354"/>
              <a:gd name="T35" fmla="*/ 167 h 533"/>
              <a:gd name="T36" fmla="*/ 262 w 354"/>
              <a:gd name="T37" fmla="*/ 154 h 533"/>
              <a:gd name="T38" fmla="*/ 269 w 354"/>
              <a:gd name="T39" fmla="*/ 147 h 533"/>
              <a:gd name="T40" fmla="*/ 313 w 354"/>
              <a:gd name="T41" fmla="*/ 150 h 533"/>
              <a:gd name="T42" fmla="*/ 319 w 354"/>
              <a:gd name="T43" fmla="*/ 146 h 533"/>
              <a:gd name="T44" fmla="*/ 314 w 354"/>
              <a:gd name="T45" fmla="*/ 133 h 533"/>
              <a:gd name="T46" fmla="*/ 294 w 354"/>
              <a:gd name="T47" fmla="*/ 100 h 533"/>
              <a:gd name="T48" fmla="*/ 300 w 354"/>
              <a:gd name="T49" fmla="*/ 58 h 533"/>
              <a:gd name="T50" fmla="*/ 286 w 354"/>
              <a:gd name="T51" fmla="*/ 16 h 533"/>
              <a:gd name="T52" fmla="*/ 276 w 354"/>
              <a:gd name="T53" fmla="*/ 10 h 533"/>
              <a:gd name="T54" fmla="*/ 273 w 354"/>
              <a:gd name="T55" fmla="*/ 0 h 533"/>
              <a:gd name="T56" fmla="*/ 262 w 354"/>
              <a:gd name="T57" fmla="*/ 0 h 533"/>
              <a:gd name="T58" fmla="*/ 262 w 354"/>
              <a:gd name="T59" fmla="*/ 28 h 533"/>
              <a:gd name="T60" fmla="*/ 276 w 354"/>
              <a:gd name="T61" fmla="*/ 42 h 533"/>
              <a:gd name="T62" fmla="*/ 277 w 354"/>
              <a:gd name="T63" fmla="*/ 68 h 533"/>
              <a:gd name="T64" fmla="*/ 242 w 354"/>
              <a:gd name="T65" fmla="*/ 88 h 533"/>
              <a:gd name="T66" fmla="*/ 232 w 354"/>
              <a:gd name="T67" fmla="*/ 101 h 533"/>
              <a:gd name="T68" fmla="*/ 212 w 354"/>
              <a:gd name="T69" fmla="*/ 150 h 533"/>
              <a:gd name="T70" fmla="*/ 201 w 354"/>
              <a:gd name="T71" fmla="*/ 200 h 533"/>
              <a:gd name="T72" fmla="*/ 178 w 354"/>
              <a:gd name="T73" fmla="*/ 218 h 533"/>
              <a:gd name="T74" fmla="*/ 167 w 354"/>
              <a:gd name="T75" fmla="*/ 252 h 533"/>
              <a:gd name="T76" fmla="*/ 139 w 354"/>
              <a:gd name="T77" fmla="*/ 308 h 533"/>
              <a:gd name="T78" fmla="*/ 122 w 354"/>
              <a:gd name="T79" fmla="*/ 311 h 533"/>
              <a:gd name="T80" fmla="*/ 98 w 354"/>
              <a:gd name="T81" fmla="*/ 290 h 533"/>
              <a:gd name="T82" fmla="*/ 53 w 354"/>
              <a:gd name="T83" fmla="*/ 293 h 533"/>
              <a:gd name="T84" fmla="*/ 49 w 354"/>
              <a:gd name="T85" fmla="*/ 307 h 533"/>
              <a:gd name="T86" fmla="*/ 34 w 354"/>
              <a:gd name="T87" fmla="*/ 316 h 533"/>
              <a:gd name="T88" fmla="*/ 20 w 354"/>
              <a:gd name="T89" fmla="*/ 341 h 533"/>
              <a:gd name="T90" fmla="*/ 16 w 354"/>
              <a:gd name="T91" fmla="*/ 364 h 533"/>
              <a:gd name="T92" fmla="*/ 0 w 354"/>
              <a:gd name="T93" fmla="*/ 392 h 533"/>
              <a:gd name="T94" fmla="*/ 7 w 354"/>
              <a:gd name="T95" fmla="*/ 401 h 533"/>
              <a:gd name="T96" fmla="*/ 19 w 354"/>
              <a:gd name="T97" fmla="*/ 400 h 533"/>
              <a:gd name="T98" fmla="*/ 27 w 354"/>
              <a:gd name="T99" fmla="*/ 420 h 533"/>
              <a:gd name="T100" fmla="*/ 44 w 354"/>
              <a:gd name="T101" fmla="*/ 426 h 533"/>
              <a:gd name="T102" fmla="*/ 57 w 354"/>
              <a:gd name="T103" fmla="*/ 424 h 533"/>
              <a:gd name="T104" fmla="*/ 53 w 354"/>
              <a:gd name="T105" fmla="*/ 438 h 533"/>
              <a:gd name="T106" fmla="*/ 57 w 354"/>
              <a:gd name="T107" fmla="*/ 443 h 533"/>
              <a:gd name="T108" fmla="*/ 70 w 354"/>
              <a:gd name="T109" fmla="*/ 458 h 533"/>
              <a:gd name="T110" fmla="*/ 59 w 354"/>
              <a:gd name="T111" fmla="*/ 508 h 533"/>
              <a:gd name="T112" fmla="*/ 132 w 354"/>
              <a:gd name="T113" fmla="*/ 506 h 5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4"/>
              <a:gd name="T172" fmla="*/ 0 h 533"/>
              <a:gd name="T173" fmla="*/ 354 w 354"/>
              <a:gd name="T174" fmla="*/ 533 h 5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4" h="533">
                <a:moveTo>
                  <a:pt x="132" y="506"/>
                </a:moveTo>
                <a:lnTo>
                  <a:pt x="172" y="501"/>
                </a:lnTo>
                <a:lnTo>
                  <a:pt x="223" y="508"/>
                </a:lnTo>
                <a:lnTo>
                  <a:pt x="288" y="508"/>
                </a:lnTo>
                <a:lnTo>
                  <a:pt x="328" y="517"/>
                </a:lnTo>
                <a:lnTo>
                  <a:pt x="348" y="533"/>
                </a:lnTo>
                <a:lnTo>
                  <a:pt x="354" y="522"/>
                </a:lnTo>
                <a:lnTo>
                  <a:pt x="354" y="475"/>
                </a:lnTo>
                <a:lnTo>
                  <a:pt x="348" y="477"/>
                </a:lnTo>
                <a:lnTo>
                  <a:pt x="320" y="450"/>
                </a:lnTo>
                <a:lnTo>
                  <a:pt x="283" y="386"/>
                </a:lnTo>
                <a:lnTo>
                  <a:pt x="282" y="335"/>
                </a:lnTo>
                <a:lnTo>
                  <a:pt x="296" y="313"/>
                </a:lnTo>
                <a:lnTo>
                  <a:pt x="320" y="266"/>
                </a:lnTo>
                <a:lnTo>
                  <a:pt x="303" y="208"/>
                </a:lnTo>
                <a:lnTo>
                  <a:pt x="294" y="200"/>
                </a:lnTo>
                <a:lnTo>
                  <a:pt x="271" y="189"/>
                </a:lnTo>
                <a:lnTo>
                  <a:pt x="260" y="167"/>
                </a:lnTo>
                <a:lnTo>
                  <a:pt x="262" y="154"/>
                </a:lnTo>
                <a:lnTo>
                  <a:pt x="269" y="147"/>
                </a:lnTo>
                <a:lnTo>
                  <a:pt x="313" y="150"/>
                </a:lnTo>
                <a:lnTo>
                  <a:pt x="319" y="146"/>
                </a:lnTo>
                <a:lnTo>
                  <a:pt x="314" y="133"/>
                </a:lnTo>
                <a:lnTo>
                  <a:pt x="294" y="100"/>
                </a:lnTo>
                <a:lnTo>
                  <a:pt x="300" y="58"/>
                </a:lnTo>
                <a:lnTo>
                  <a:pt x="286" y="16"/>
                </a:lnTo>
                <a:lnTo>
                  <a:pt x="276" y="10"/>
                </a:lnTo>
                <a:lnTo>
                  <a:pt x="273" y="0"/>
                </a:lnTo>
                <a:lnTo>
                  <a:pt x="262" y="0"/>
                </a:lnTo>
                <a:lnTo>
                  <a:pt x="262" y="28"/>
                </a:lnTo>
                <a:lnTo>
                  <a:pt x="276" y="42"/>
                </a:lnTo>
                <a:lnTo>
                  <a:pt x="277" y="68"/>
                </a:lnTo>
                <a:lnTo>
                  <a:pt x="242" y="88"/>
                </a:lnTo>
                <a:lnTo>
                  <a:pt x="232" y="101"/>
                </a:lnTo>
                <a:lnTo>
                  <a:pt x="212" y="150"/>
                </a:lnTo>
                <a:lnTo>
                  <a:pt x="201" y="200"/>
                </a:lnTo>
                <a:lnTo>
                  <a:pt x="178" y="218"/>
                </a:lnTo>
                <a:lnTo>
                  <a:pt x="167" y="252"/>
                </a:lnTo>
                <a:lnTo>
                  <a:pt x="139" y="308"/>
                </a:lnTo>
                <a:lnTo>
                  <a:pt x="122" y="311"/>
                </a:lnTo>
                <a:lnTo>
                  <a:pt x="98" y="290"/>
                </a:lnTo>
                <a:lnTo>
                  <a:pt x="53" y="293"/>
                </a:lnTo>
                <a:lnTo>
                  <a:pt x="49" y="307"/>
                </a:lnTo>
                <a:lnTo>
                  <a:pt x="34" y="316"/>
                </a:lnTo>
                <a:lnTo>
                  <a:pt x="20" y="341"/>
                </a:lnTo>
                <a:lnTo>
                  <a:pt x="16" y="364"/>
                </a:lnTo>
                <a:lnTo>
                  <a:pt x="0" y="392"/>
                </a:lnTo>
                <a:lnTo>
                  <a:pt x="7" y="401"/>
                </a:lnTo>
                <a:lnTo>
                  <a:pt x="19" y="400"/>
                </a:lnTo>
                <a:lnTo>
                  <a:pt x="27" y="420"/>
                </a:lnTo>
                <a:lnTo>
                  <a:pt x="44" y="426"/>
                </a:lnTo>
                <a:lnTo>
                  <a:pt x="57" y="424"/>
                </a:lnTo>
                <a:lnTo>
                  <a:pt x="53" y="438"/>
                </a:lnTo>
                <a:lnTo>
                  <a:pt x="57" y="443"/>
                </a:lnTo>
                <a:lnTo>
                  <a:pt x="70" y="458"/>
                </a:lnTo>
                <a:lnTo>
                  <a:pt x="59" y="508"/>
                </a:lnTo>
                <a:lnTo>
                  <a:pt x="132" y="506"/>
                </a:lnTo>
                <a:close/>
              </a:path>
            </a:pathLst>
          </a:custGeom>
          <a:solidFill>
            <a:schemeClr val="accent5"/>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8" name="Freeform 145"/>
          <p:cNvSpPr>
            <a:spLocks noChangeAspect="1"/>
          </p:cNvSpPr>
          <p:nvPr/>
        </p:nvSpPr>
        <p:spPr bwMode="gray">
          <a:xfrm>
            <a:off x="4803449" y="3945909"/>
            <a:ext cx="318162" cy="185738"/>
          </a:xfrm>
          <a:custGeom>
            <a:avLst/>
            <a:gdLst>
              <a:gd name="T0" fmla="*/ 578 w 602"/>
              <a:gd name="T1" fmla="*/ 271 h 379"/>
              <a:gd name="T2" fmla="*/ 561 w 602"/>
              <a:gd name="T3" fmla="*/ 274 h 379"/>
              <a:gd name="T4" fmla="*/ 544 w 602"/>
              <a:gd name="T5" fmla="*/ 268 h 379"/>
              <a:gd name="T6" fmla="*/ 495 w 602"/>
              <a:gd name="T7" fmla="*/ 269 h 379"/>
              <a:gd name="T8" fmla="*/ 476 w 602"/>
              <a:gd name="T9" fmla="*/ 283 h 379"/>
              <a:gd name="T10" fmla="*/ 408 w 602"/>
              <a:gd name="T11" fmla="*/ 295 h 379"/>
              <a:gd name="T12" fmla="*/ 375 w 602"/>
              <a:gd name="T13" fmla="*/ 295 h 379"/>
              <a:gd name="T14" fmla="*/ 366 w 602"/>
              <a:gd name="T15" fmla="*/ 311 h 379"/>
              <a:gd name="T16" fmla="*/ 294 w 602"/>
              <a:gd name="T17" fmla="*/ 298 h 379"/>
              <a:gd name="T18" fmla="*/ 280 w 602"/>
              <a:gd name="T19" fmla="*/ 303 h 379"/>
              <a:gd name="T20" fmla="*/ 232 w 602"/>
              <a:gd name="T21" fmla="*/ 271 h 379"/>
              <a:gd name="T22" fmla="*/ 201 w 602"/>
              <a:gd name="T23" fmla="*/ 337 h 379"/>
              <a:gd name="T24" fmla="*/ 158 w 602"/>
              <a:gd name="T25" fmla="*/ 352 h 379"/>
              <a:gd name="T26" fmla="*/ 114 w 602"/>
              <a:gd name="T27" fmla="*/ 342 h 379"/>
              <a:gd name="T28" fmla="*/ 72 w 602"/>
              <a:gd name="T29" fmla="*/ 377 h 379"/>
              <a:gd name="T30" fmla="*/ 38 w 602"/>
              <a:gd name="T31" fmla="*/ 352 h 379"/>
              <a:gd name="T32" fmla="*/ 0 w 602"/>
              <a:gd name="T33" fmla="*/ 237 h 379"/>
              <a:gd name="T34" fmla="*/ 38 w 602"/>
              <a:gd name="T35" fmla="*/ 168 h 379"/>
              <a:gd name="T36" fmla="*/ 87 w 602"/>
              <a:gd name="T37" fmla="*/ 156 h 379"/>
              <a:gd name="T38" fmla="*/ 109 w 602"/>
              <a:gd name="T39" fmla="*/ 162 h 379"/>
              <a:gd name="T40" fmla="*/ 190 w 602"/>
              <a:gd name="T41" fmla="*/ 139 h 379"/>
              <a:gd name="T42" fmla="*/ 206 w 602"/>
              <a:gd name="T43" fmla="*/ 105 h 379"/>
              <a:gd name="T44" fmla="*/ 275 w 602"/>
              <a:gd name="T45" fmla="*/ 88 h 379"/>
              <a:gd name="T46" fmla="*/ 297 w 602"/>
              <a:gd name="T47" fmla="*/ 73 h 379"/>
              <a:gd name="T48" fmla="*/ 334 w 602"/>
              <a:gd name="T49" fmla="*/ 35 h 379"/>
              <a:gd name="T50" fmla="*/ 345 w 602"/>
              <a:gd name="T51" fmla="*/ 9 h 379"/>
              <a:gd name="T52" fmla="*/ 416 w 602"/>
              <a:gd name="T53" fmla="*/ 46 h 379"/>
              <a:gd name="T54" fmla="*/ 416 w 602"/>
              <a:gd name="T55" fmla="*/ 100 h 379"/>
              <a:gd name="T56" fmla="*/ 444 w 602"/>
              <a:gd name="T57" fmla="*/ 111 h 379"/>
              <a:gd name="T58" fmla="*/ 476 w 602"/>
              <a:gd name="T59" fmla="*/ 128 h 379"/>
              <a:gd name="T60" fmla="*/ 497 w 602"/>
              <a:gd name="T61" fmla="*/ 161 h 379"/>
              <a:gd name="T62" fmla="*/ 558 w 602"/>
              <a:gd name="T63" fmla="*/ 229 h 379"/>
              <a:gd name="T64" fmla="*/ 602 w 602"/>
              <a:gd name="T65" fmla="*/ 271 h 3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2"/>
              <a:gd name="T100" fmla="*/ 0 h 379"/>
              <a:gd name="T101" fmla="*/ 602 w 602"/>
              <a:gd name="T102" fmla="*/ 379 h 3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2" h="379">
                <a:moveTo>
                  <a:pt x="602" y="271"/>
                </a:moveTo>
                <a:lnTo>
                  <a:pt x="578" y="271"/>
                </a:lnTo>
                <a:lnTo>
                  <a:pt x="572" y="281"/>
                </a:lnTo>
                <a:lnTo>
                  <a:pt x="561" y="274"/>
                </a:lnTo>
                <a:lnTo>
                  <a:pt x="557" y="281"/>
                </a:lnTo>
                <a:lnTo>
                  <a:pt x="544" y="268"/>
                </a:lnTo>
                <a:lnTo>
                  <a:pt x="512" y="274"/>
                </a:lnTo>
                <a:lnTo>
                  <a:pt x="495" y="269"/>
                </a:lnTo>
                <a:lnTo>
                  <a:pt x="493" y="281"/>
                </a:lnTo>
                <a:lnTo>
                  <a:pt x="476" y="283"/>
                </a:lnTo>
                <a:lnTo>
                  <a:pt x="465" y="277"/>
                </a:lnTo>
                <a:lnTo>
                  <a:pt x="408" y="295"/>
                </a:lnTo>
                <a:lnTo>
                  <a:pt x="387" y="286"/>
                </a:lnTo>
                <a:lnTo>
                  <a:pt x="375" y="295"/>
                </a:lnTo>
                <a:lnTo>
                  <a:pt x="373" y="308"/>
                </a:lnTo>
                <a:lnTo>
                  <a:pt x="366" y="311"/>
                </a:lnTo>
                <a:lnTo>
                  <a:pt x="324" y="311"/>
                </a:lnTo>
                <a:lnTo>
                  <a:pt x="294" y="298"/>
                </a:lnTo>
                <a:lnTo>
                  <a:pt x="287" y="305"/>
                </a:lnTo>
                <a:lnTo>
                  <a:pt x="280" y="303"/>
                </a:lnTo>
                <a:lnTo>
                  <a:pt x="255" y="272"/>
                </a:lnTo>
                <a:lnTo>
                  <a:pt x="232" y="271"/>
                </a:lnTo>
                <a:lnTo>
                  <a:pt x="202" y="303"/>
                </a:lnTo>
                <a:lnTo>
                  <a:pt x="201" y="337"/>
                </a:lnTo>
                <a:lnTo>
                  <a:pt x="190" y="339"/>
                </a:lnTo>
                <a:lnTo>
                  <a:pt x="158" y="352"/>
                </a:lnTo>
                <a:lnTo>
                  <a:pt x="130" y="339"/>
                </a:lnTo>
                <a:lnTo>
                  <a:pt x="114" y="342"/>
                </a:lnTo>
                <a:lnTo>
                  <a:pt x="94" y="354"/>
                </a:lnTo>
                <a:lnTo>
                  <a:pt x="72" y="377"/>
                </a:lnTo>
                <a:lnTo>
                  <a:pt x="66" y="379"/>
                </a:lnTo>
                <a:lnTo>
                  <a:pt x="38" y="352"/>
                </a:lnTo>
                <a:lnTo>
                  <a:pt x="1" y="288"/>
                </a:lnTo>
                <a:lnTo>
                  <a:pt x="0" y="237"/>
                </a:lnTo>
                <a:lnTo>
                  <a:pt x="14" y="215"/>
                </a:lnTo>
                <a:lnTo>
                  <a:pt x="38" y="168"/>
                </a:lnTo>
                <a:lnTo>
                  <a:pt x="66" y="166"/>
                </a:lnTo>
                <a:lnTo>
                  <a:pt x="87" y="156"/>
                </a:lnTo>
                <a:lnTo>
                  <a:pt x="94" y="150"/>
                </a:lnTo>
                <a:lnTo>
                  <a:pt x="109" y="162"/>
                </a:lnTo>
                <a:lnTo>
                  <a:pt x="151" y="142"/>
                </a:lnTo>
                <a:lnTo>
                  <a:pt x="190" y="139"/>
                </a:lnTo>
                <a:lnTo>
                  <a:pt x="212" y="114"/>
                </a:lnTo>
                <a:lnTo>
                  <a:pt x="206" y="105"/>
                </a:lnTo>
                <a:lnTo>
                  <a:pt x="207" y="99"/>
                </a:lnTo>
                <a:lnTo>
                  <a:pt x="275" y="88"/>
                </a:lnTo>
                <a:lnTo>
                  <a:pt x="282" y="80"/>
                </a:lnTo>
                <a:lnTo>
                  <a:pt x="297" y="73"/>
                </a:lnTo>
                <a:lnTo>
                  <a:pt x="302" y="61"/>
                </a:lnTo>
                <a:lnTo>
                  <a:pt x="334" y="35"/>
                </a:lnTo>
                <a:lnTo>
                  <a:pt x="334" y="22"/>
                </a:lnTo>
                <a:lnTo>
                  <a:pt x="345" y="9"/>
                </a:lnTo>
                <a:lnTo>
                  <a:pt x="379" y="0"/>
                </a:lnTo>
                <a:lnTo>
                  <a:pt x="416" y="46"/>
                </a:lnTo>
                <a:lnTo>
                  <a:pt x="419" y="60"/>
                </a:lnTo>
                <a:lnTo>
                  <a:pt x="416" y="100"/>
                </a:lnTo>
                <a:lnTo>
                  <a:pt x="424" y="107"/>
                </a:lnTo>
                <a:lnTo>
                  <a:pt x="444" y="111"/>
                </a:lnTo>
                <a:lnTo>
                  <a:pt x="450" y="124"/>
                </a:lnTo>
                <a:lnTo>
                  <a:pt x="476" y="128"/>
                </a:lnTo>
                <a:lnTo>
                  <a:pt x="492" y="139"/>
                </a:lnTo>
                <a:lnTo>
                  <a:pt x="497" y="161"/>
                </a:lnTo>
                <a:lnTo>
                  <a:pt x="543" y="195"/>
                </a:lnTo>
                <a:lnTo>
                  <a:pt x="558" y="229"/>
                </a:lnTo>
                <a:lnTo>
                  <a:pt x="592" y="249"/>
                </a:lnTo>
                <a:lnTo>
                  <a:pt x="602" y="27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89" name="Freeform 146"/>
          <p:cNvSpPr>
            <a:spLocks noChangeAspect="1"/>
          </p:cNvSpPr>
          <p:nvPr/>
        </p:nvSpPr>
        <p:spPr bwMode="gray">
          <a:xfrm>
            <a:off x="4242796" y="3953847"/>
            <a:ext cx="151342" cy="144463"/>
          </a:xfrm>
          <a:custGeom>
            <a:avLst/>
            <a:gdLst>
              <a:gd name="T0" fmla="*/ 18 w 283"/>
              <a:gd name="T1" fmla="*/ 37 h 296"/>
              <a:gd name="T2" fmla="*/ 32 w 283"/>
              <a:gd name="T3" fmla="*/ 62 h 296"/>
              <a:gd name="T4" fmla="*/ 37 w 283"/>
              <a:gd name="T5" fmla="*/ 79 h 296"/>
              <a:gd name="T6" fmla="*/ 35 w 283"/>
              <a:gd name="T7" fmla="*/ 93 h 296"/>
              <a:gd name="T8" fmla="*/ 29 w 283"/>
              <a:gd name="T9" fmla="*/ 105 h 296"/>
              <a:gd name="T10" fmla="*/ 13 w 283"/>
              <a:gd name="T11" fmla="*/ 116 h 296"/>
              <a:gd name="T12" fmla="*/ 27 w 283"/>
              <a:gd name="T13" fmla="*/ 125 h 296"/>
              <a:gd name="T14" fmla="*/ 3 w 283"/>
              <a:gd name="T15" fmla="*/ 148 h 296"/>
              <a:gd name="T16" fmla="*/ 13 w 283"/>
              <a:gd name="T17" fmla="*/ 169 h 296"/>
              <a:gd name="T18" fmla="*/ 0 w 283"/>
              <a:gd name="T19" fmla="*/ 196 h 296"/>
              <a:gd name="T20" fmla="*/ 37 w 283"/>
              <a:gd name="T21" fmla="*/ 223 h 296"/>
              <a:gd name="T22" fmla="*/ 54 w 283"/>
              <a:gd name="T23" fmla="*/ 250 h 296"/>
              <a:gd name="T24" fmla="*/ 47 w 283"/>
              <a:gd name="T25" fmla="*/ 292 h 296"/>
              <a:gd name="T26" fmla="*/ 114 w 283"/>
              <a:gd name="T27" fmla="*/ 272 h 296"/>
              <a:gd name="T28" fmla="*/ 216 w 283"/>
              <a:gd name="T29" fmla="*/ 257 h 296"/>
              <a:gd name="T30" fmla="*/ 258 w 283"/>
              <a:gd name="T31" fmla="*/ 257 h 296"/>
              <a:gd name="T32" fmla="*/ 269 w 283"/>
              <a:gd name="T33" fmla="*/ 237 h 296"/>
              <a:gd name="T34" fmla="*/ 247 w 283"/>
              <a:gd name="T35" fmla="*/ 193 h 296"/>
              <a:gd name="T36" fmla="*/ 261 w 283"/>
              <a:gd name="T37" fmla="*/ 162 h 296"/>
              <a:gd name="T38" fmla="*/ 283 w 283"/>
              <a:gd name="T39" fmla="*/ 114 h 296"/>
              <a:gd name="T40" fmla="*/ 269 w 283"/>
              <a:gd name="T41" fmla="*/ 76 h 296"/>
              <a:gd name="T42" fmla="*/ 272 w 283"/>
              <a:gd name="T43" fmla="*/ 57 h 296"/>
              <a:gd name="T44" fmla="*/ 249 w 283"/>
              <a:gd name="T45" fmla="*/ 35 h 296"/>
              <a:gd name="T46" fmla="*/ 227 w 283"/>
              <a:gd name="T47" fmla="*/ 35 h 296"/>
              <a:gd name="T48" fmla="*/ 193 w 283"/>
              <a:gd name="T49" fmla="*/ 51 h 296"/>
              <a:gd name="T50" fmla="*/ 179 w 283"/>
              <a:gd name="T51" fmla="*/ 47 h 296"/>
              <a:gd name="T52" fmla="*/ 154 w 283"/>
              <a:gd name="T53" fmla="*/ 18 h 296"/>
              <a:gd name="T54" fmla="*/ 137 w 283"/>
              <a:gd name="T55" fmla="*/ 13 h 296"/>
              <a:gd name="T56" fmla="*/ 117 w 283"/>
              <a:gd name="T57" fmla="*/ 21 h 296"/>
              <a:gd name="T58" fmla="*/ 106 w 283"/>
              <a:gd name="T59" fmla="*/ 0 h 296"/>
              <a:gd name="T60" fmla="*/ 97 w 283"/>
              <a:gd name="T61" fmla="*/ 6 h 296"/>
              <a:gd name="T62" fmla="*/ 86 w 283"/>
              <a:gd name="T63" fmla="*/ 17 h 296"/>
              <a:gd name="T64" fmla="*/ 69 w 283"/>
              <a:gd name="T65" fmla="*/ 26 h 296"/>
              <a:gd name="T66" fmla="*/ 54 w 283"/>
              <a:gd name="T67" fmla="*/ 21 h 296"/>
              <a:gd name="T68" fmla="*/ 27 w 283"/>
              <a:gd name="T69" fmla="*/ 25 h 2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96"/>
              <a:gd name="T107" fmla="*/ 283 w 283"/>
              <a:gd name="T108" fmla="*/ 296 h 2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96">
                <a:moveTo>
                  <a:pt x="27" y="25"/>
                </a:moveTo>
                <a:lnTo>
                  <a:pt x="18" y="37"/>
                </a:lnTo>
                <a:lnTo>
                  <a:pt x="18" y="59"/>
                </a:lnTo>
                <a:lnTo>
                  <a:pt x="32" y="62"/>
                </a:lnTo>
                <a:lnTo>
                  <a:pt x="30" y="74"/>
                </a:lnTo>
                <a:lnTo>
                  <a:pt x="37" y="79"/>
                </a:lnTo>
                <a:lnTo>
                  <a:pt x="29" y="91"/>
                </a:lnTo>
                <a:lnTo>
                  <a:pt x="35" y="93"/>
                </a:lnTo>
                <a:lnTo>
                  <a:pt x="38" y="111"/>
                </a:lnTo>
                <a:lnTo>
                  <a:pt x="29" y="105"/>
                </a:lnTo>
                <a:lnTo>
                  <a:pt x="13" y="106"/>
                </a:lnTo>
                <a:lnTo>
                  <a:pt x="13" y="116"/>
                </a:lnTo>
                <a:lnTo>
                  <a:pt x="24" y="119"/>
                </a:lnTo>
                <a:lnTo>
                  <a:pt x="27" y="125"/>
                </a:lnTo>
                <a:lnTo>
                  <a:pt x="18" y="147"/>
                </a:lnTo>
                <a:lnTo>
                  <a:pt x="3" y="148"/>
                </a:lnTo>
                <a:lnTo>
                  <a:pt x="4" y="161"/>
                </a:lnTo>
                <a:lnTo>
                  <a:pt x="13" y="169"/>
                </a:lnTo>
                <a:lnTo>
                  <a:pt x="10" y="182"/>
                </a:lnTo>
                <a:lnTo>
                  <a:pt x="0" y="196"/>
                </a:lnTo>
                <a:lnTo>
                  <a:pt x="27" y="204"/>
                </a:lnTo>
                <a:lnTo>
                  <a:pt x="37" y="223"/>
                </a:lnTo>
                <a:lnTo>
                  <a:pt x="51" y="227"/>
                </a:lnTo>
                <a:lnTo>
                  <a:pt x="54" y="250"/>
                </a:lnTo>
                <a:lnTo>
                  <a:pt x="47" y="263"/>
                </a:lnTo>
                <a:lnTo>
                  <a:pt x="47" y="292"/>
                </a:lnTo>
                <a:lnTo>
                  <a:pt x="61" y="296"/>
                </a:lnTo>
                <a:lnTo>
                  <a:pt x="114" y="272"/>
                </a:lnTo>
                <a:lnTo>
                  <a:pt x="174" y="260"/>
                </a:lnTo>
                <a:lnTo>
                  <a:pt x="216" y="257"/>
                </a:lnTo>
                <a:lnTo>
                  <a:pt x="252" y="264"/>
                </a:lnTo>
                <a:lnTo>
                  <a:pt x="258" y="257"/>
                </a:lnTo>
                <a:lnTo>
                  <a:pt x="271" y="258"/>
                </a:lnTo>
                <a:lnTo>
                  <a:pt x="269" y="237"/>
                </a:lnTo>
                <a:lnTo>
                  <a:pt x="258" y="230"/>
                </a:lnTo>
                <a:lnTo>
                  <a:pt x="247" y="193"/>
                </a:lnTo>
                <a:lnTo>
                  <a:pt x="249" y="178"/>
                </a:lnTo>
                <a:lnTo>
                  <a:pt x="261" y="162"/>
                </a:lnTo>
                <a:lnTo>
                  <a:pt x="269" y="127"/>
                </a:lnTo>
                <a:lnTo>
                  <a:pt x="283" y="114"/>
                </a:lnTo>
                <a:lnTo>
                  <a:pt x="275" y="79"/>
                </a:lnTo>
                <a:lnTo>
                  <a:pt x="269" y="76"/>
                </a:lnTo>
                <a:lnTo>
                  <a:pt x="272" y="69"/>
                </a:lnTo>
                <a:lnTo>
                  <a:pt x="272" y="57"/>
                </a:lnTo>
                <a:lnTo>
                  <a:pt x="263" y="57"/>
                </a:lnTo>
                <a:lnTo>
                  <a:pt x="249" y="35"/>
                </a:lnTo>
                <a:lnTo>
                  <a:pt x="244" y="38"/>
                </a:lnTo>
                <a:lnTo>
                  <a:pt x="227" y="35"/>
                </a:lnTo>
                <a:lnTo>
                  <a:pt x="198" y="43"/>
                </a:lnTo>
                <a:lnTo>
                  <a:pt x="193" y="51"/>
                </a:lnTo>
                <a:lnTo>
                  <a:pt x="185" y="46"/>
                </a:lnTo>
                <a:lnTo>
                  <a:pt x="179" y="47"/>
                </a:lnTo>
                <a:lnTo>
                  <a:pt x="165" y="38"/>
                </a:lnTo>
                <a:lnTo>
                  <a:pt x="154" y="18"/>
                </a:lnTo>
                <a:lnTo>
                  <a:pt x="145" y="20"/>
                </a:lnTo>
                <a:lnTo>
                  <a:pt x="137" y="13"/>
                </a:lnTo>
                <a:lnTo>
                  <a:pt x="128" y="13"/>
                </a:lnTo>
                <a:lnTo>
                  <a:pt x="117" y="21"/>
                </a:lnTo>
                <a:lnTo>
                  <a:pt x="110" y="21"/>
                </a:lnTo>
                <a:lnTo>
                  <a:pt x="106" y="0"/>
                </a:lnTo>
                <a:lnTo>
                  <a:pt x="100" y="1"/>
                </a:lnTo>
                <a:lnTo>
                  <a:pt x="97" y="6"/>
                </a:lnTo>
                <a:lnTo>
                  <a:pt x="88" y="3"/>
                </a:lnTo>
                <a:lnTo>
                  <a:pt x="86" y="17"/>
                </a:lnTo>
                <a:lnTo>
                  <a:pt x="71" y="20"/>
                </a:lnTo>
                <a:lnTo>
                  <a:pt x="69" y="26"/>
                </a:lnTo>
                <a:lnTo>
                  <a:pt x="60" y="20"/>
                </a:lnTo>
                <a:lnTo>
                  <a:pt x="54" y="21"/>
                </a:lnTo>
                <a:lnTo>
                  <a:pt x="47" y="12"/>
                </a:lnTo>
                <a:lnTo>
                  <a:pt x="27" y="2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90" name="Freeform 147"/>
          <p:cNvSpPr>
            <a:spLocks noChangeAspect="1"/>
          </p:cNvSpPr>
          <p:nvPr/>
        </p:nvSpPr>
        <p:spPr bwMode="gray">
          <a:xfrm>
            <a:off x="4469809" y="3917335"/>
            <a:ext cx="72231" cy="138113"/>
          </a:xfrm>
          <a:custGeom>
            <a:avLst/>
            <a:gdLst>
              <a:gd name="T0" fmla="*/ 55 w 139"/>
              <a:gd name="T1" fmla="*/ 286 h 286"/>
              <a:gd name="T2" fmla="*/ 51 w 139"/>
              <a:gd name="T3" fmla="*/ 284 h 286"/>
              <a:gd name="T4" fmla="*/ 46 w 139"/>
              <a:gd name="T5" fmla="*/ 266 h 286"/>
              <a:gd name="T6" fmla="*/ 49 w 139"/>
              <a:gd name="T7" fmla="*/ 238 h 286"/>
              <a:gd name="T8" fmla="*/ 46 w 139"/>
              <a:gd name="T9" fmla="*/ 170 h 286"/>
              <a:gd name="T10" fmla="*/ 27 w 139"/>
              <a:gd name="T11" fmla="*/ 116 h 286"/>
              <a:gd name="T12" fmla="*/ 17 w 139"/>
              <a:gd name="T13" fmla="*/ 102 h 286"/>
              <a:gd name="T14" fmla="*/ 0 w 139"/>
              <a:gd name="T15" fmla="*/ 94 h 286"/>
              <a:gd name="T16" fmla="*/ 6 w 139"/>
              <a:gd name="T17" fmla="*/ 64 h 286"/>
              <a:gd name="T18" fmla="*/ 30 w 139"/>
              <a:gd name="T19" fmla="*/ 40 h 286"/>
              <a:gd name="T20" fmla="*/ 59 w 139"/>
              <a:gd name="T21" fmla="*/ 42 h 286"/>
              <a:gd name="T22" fmla="*/ 74 w 139"/>
              <a:gd name="T23" fmla="*/ 20 h 286"/>
              <a:gd name="T24" fmla="*/ 81 w 139"/>
              <a:gd name="T25" fmla="*/ 17 h 286"/>
              <a:gd name="T26" fmla="*/ 74 w 139"/>
              <a:gd name="T27" fmla="*/ 5 h 286"/>
              <a:gd name="T28" fmla="*/ 94 w 139"/>
              <a:gd name="T29" fmla="*/ 0 h 286"/>
              <a:gd name="T30" fmla="*/ 130 w 139"/>
              <a:gd name="T31" fmla="*/ 30 h 286"/>
              <a:gd name="T32" fmla="*/ 125 w 139"/>
              <a:gd name="T33" fmla="*/ 45 h 286"/>
              <a:gd name="T34" fmla="*/ 135 w 139"/>
              <a:gd name="T35" fmla="*/ 60 h 286"/>
              <a:gd name="T36" fmla="*/ 139 w 139"/>
              <a:gd name="T37" fmla="*/ 89 h 286"/>
              <a:gd name="T38" fmla="*/ 128 w 139"/>
              <a:gd name="T39" fmla="*/ 96 h 286"/>
              <a:gd name="T40" fmla="*/ 134 w 139"/>
              <a:gd name="T41" fmla="*/ 106 h 286"/>
              <a:gd name="T42" fmla="*/ 130 w 139"/>
              <a:gd name="T43" fmla="*/ 114 h 286"/>
              <a:gd name="T44" fmla="*/ 111 w 139"/>
              <a:gd name="T45" fmla="*/ 131 h 286"/>
              <a:gd name="T46" fmla="*/ 108 w 139"/>
              <a:gd name="T47" fmla="*/ 153 h 286"/>
              <a:gd name="T48" fmla="*/ 94 w 139"/>
              <a:gd name="T49" fmla="*/ 181 h 286"/>
              <a:gd name="T50" fmla="*/ 89 w 139"/>
              <a:gd name="T51" fmla="*/ 246 h 286"/>
              <a:gd name="T52" fmla="*/ 94 w 139"/>
              <a:gd name="T53" fmla="*/ 282 h 286"/>
              <a:gd name="T54" fmla="*/ 55 w 139"/>
              <a:gd name="T55" fmla="*/ 286 h 2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286"/>
              <a:gd name="T86" fmla="*/ 139 w 139"/>
              <a:gd name="T87" fmla="*/ 286 h 2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286">
                <a:moveTo>
                  <a:pt x="55" y="286"/>
                </a:moveTo>
                <a:lnTo>
                  <a:pt x="51" y="284"/>
                </a:lnTo>
                <a:lnTo>
                  <a:pt x="46" y="266"/>
                </a:lnTo>
                <a:lnTo>
                  <a:pt x="49" y="238"/>
                </a:lnTo>
                <a:lnTo>
                  <a:pt x="46" y="170"/>
                </a:lnTo>
                <a:lnTo>
                  <a:pt x="27" y="116"/>
                </a:lnTo>
                <a:lnTo>
                  <a:pt x="17" y="102"/>
                </a:lnTo>
                <a:lnTo>
                  <a:pt x="0" y="94"/>
                </a:lnTo>
                <a:lnTo>
                  <a:pt x="6" y="64"/>
                </a:lnTo>
                <a:lnTo>
                  <a:pt x="30" y="40"/>
                </a:lnTo>
                <a:lnTo>
                  <a:pt x="59" y="42"/>
                </a:lnTo>
                <a:lnTo>
                  <a:pt x="74" y="20"/>
                </a:lnTo>
                <a:lnTo>
                  <a:pt x="81" y="17"/>
                </a:lnTo>
                <a:lnTo>
                  <a:pt x="74" y="5"/>
                </a:lnTo>
                <a:lnTo>
                  <a:pt x="94" y="0"/>
                </a:lnTo>
                <a:lnTo>
                  <a:pt x="130" y="30"/>
                </a:lnTo>
                <a:lnTo>
                  <a:pt x="125" y="45"/>
                </a:lnTo>
                <a:lnTo>
                  <a:pt x="135" y="60"/>
                </a:lnTo>
                <a:lnTo>
                  <a:pt x="139" y="89"/>
                </a:lnTo>
                <a:lnTo>
                  <a:pt x="128" y="96"/>
                </a:lnTo>
                <a:lnTo>
                  <a:pt x="134" y="106"/>
                </a:lnTo>
                <a:lnTo>
                  <a:pt x="130" y="114"/>
                </a:lnTo>
                <a:lnTo>
                  <a:pt x="111" y="131"/>
                </a:lnTo>
                <a:lnTo>
                  <a:pt x="108" y="153"/>
                </a:lnTo>
                <a:lnTo>
                  <a:pt x="94" y="181"/>
                </a:lnTo>
                <a:lnTo>
                  <a:pt x="89" y="246"/>
                </a:lnTo>
                <a:lnTo>
                  <a:pt x="94" y="282"/>
                </a:lnTo>
                <a:lnTo>
                  <a:pt x="55" y="28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91" name="Freeform 148"/>
          <p:cNvSpPr>
            <a:spLocks noChangeAspect="1"/>
          </p:cNvSpPr>
          <p:nvPr/>
        </p:nvSpPr>
        <p:spPr bwMode="gray">
          <a:xfrm>
            <a:off x="4172284" y="4003059"/>
            <a:ext cx="98029" cy="93663"/>
          </a:xfrm>
          <a:custGeom>
            <a:avLst/>
            <a:gdLst>
              <a:gd name="T0" fmla="*/ 0 w 188"/>
              <a:gd name="T1" fmla="*/ 72 h 190"/>
              <a:gd name="T2" fmla="*/ 8 w 188"/>
              <a:gd name="T3" fmla="*/ 59 h 190"/>
              <a:gd name="T4" fmla="*/ 41 w 188"/>
              <a:gd name="T5" fmla="*/ 37 h 190"/>
              <a:gd name="T6" fmla="*/ 39 w 188"/>
              <a:gd name="T7" fmla="*/ 23 h 190"/>
              <a:gd name="T8" fmla="*/ 55 w 188"/>
              <a:gd name="T9" fmla="*/ 17 h 190"/>
              <a:gd name="T10" fmla="*/ 53 w 188"/>
              <a:gd name="T11" fmla="*/ 8 h 190"/>
              <a:gd name="T12" fmla="*/ 61 w 188"/>
              <a:gd name="T13" fmla="*/ 0 h 190"/>
              <a:gd name="T14" fmla="*/ 70 w 188"/>
              <a:gd name="T15" fmla="*/ 4 h 190"/>
              <a:gd name="T16" fmla="*/ 80 w 188"/>
              <a:gd name="T17" fmla="*/ 1 h 190"/>
              <a:gd name="T18" fmla="*/ 90 w 188"/>
              <a:gd name="T19" fmla="*/ 9 h 190"/>
              <a:gd name="T20" fmla="*/ 97 w 188"/>
              <a:gd name="T21" fmla="*/ 35 h 190"/>
              <a:gd name="T22" fmla="*/ 92 w 188"/>
              <a:gd name="T23" fmla="*/ 55 h 190"/>
              <a:gd name="T24" fmla="*/ 100 w 188"/>
              <a:gd name="T25" fmla="*/ 54 h 190"/>
              <a:gd name="T26" fmla="*/ 112 w 188"/>
              <a:gd name="T27" fmla="*/ 62 h 190"/>
              <a:gd name="T28" fmla="*/ 120 w 188"/>
              <a:gd name="T29" fmla="*/ 59 h 190"/>
              <a:gd name="T30" fmla="*/ 129 w 188"/>
              <a:gd name="T31" fmla="*/ 42 h 190"/>
              <a:gd name="T32" fmla="*/ 137 w 188"/>
              <a:gd name="T33" fmla="*/ 46 h 190"/>
              <a:gd name="T34" fmla="*/ 138 w 188"/>
              <a:gd name="T35" fmla="*/ 59 h 190"/>
              <a:gd name="T36" fmla="*/ 147 w 188"/>
              <a:gd name="T37" fmla="*/ 67 h 190"/>
              <a:gd name="T38" fmla="*/ 144 w 188"/>
              <a:gd name="T39" fmla="*/ 80 h 190"/>
              <a:gd name="T40" fmla="*/ 134 w 188"/>
              <a:gd name="T41" fmla="*/ 94 h 190"/>
              <a:gd name="T42" fmla="*/ 161 w 188"/>
              <a:gd name="T43" fmla="*/ 102 h 190"/>
              <a:gd name="T44" fmla="*/ 171 w 188"/>
              <a:gd name="T45" fmla="*/ 121 h 190"/>
              <a:gd name="T46" fmla="*/ 185 w 188"/>
              <a:gd name="T47" fmla="*/ 125 h 190"/>
              <a:gd name="T48" fmla="*/ 188 w 188"/>
              <a:gd name="T49" fmla="*/ 148 h 190"/>
              <a:gd name="T50" fmla="*/ 181 w 188"/>
              <a:gd name="T51" fmla="*/ 161 h 190"/>
              <a:gd name="T52" fmla="*/ 181 w 188"/>
              <a:gd name="T53" fmla="*/ 190 h 190"/>
              <a:gd name="T54" fmla="*/ 138 w 188"/>
              <a:gd name="T55" fmla="*/ 181 h 190"/>
              <a:gd name="T56" fmla="*/ 98 w 188"/>
              <a:gd name="T57" fmla="*/ 156 h 190"/>
              <a:gd name="T58" fmla="*/ 51 w 188"/>
              <a:gd name="T59" fmla="*/ 113 h 190"/>
              <a:gd name="T60" fmla="*/ 27 w 188"/>
              <a:gd name="T61" fmla="*/ 102 h 190"/>
              <a:gd name="T62" fmla="*/ 0 w 188"/>
              <a:gd name="T63" fmla="*/ 72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90"/>
              <a:gd name="T98" fmla="*/ 188 w 18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90">
                <a:moveTo>
                  <a:pt x="0" y="72"/>
                </a:moveTo>
                <a:lnTo>
                  <a:pt x="8" y="59"/>
                </a:lnTo>
                <a:lnTo>
                  <a:pt x="41" y="37"/>
                </a:lnTo>
                <a:lnTo>
                  <a:pt x="39" y="23"/>
                </a:lnTo>
                <a:lnTo>
                  <a:pt x="55" y="17"/>
                </a:lnTo>
                <a:lnTo>
                  <a:pt x="53" y="8"/>
                </a:lnTo>
                <a:lnTo>
                  <a:pt x="61" y="0"/>
                </a:lnTo>
                <a:lnTo>
                  <a:pt x="70" y="4"/>
                </a:lnTo>
                <a:lnTo>
                  <a:pt x="80" y="1"/>
                </a:lnTo>
                <a:lnTo>
                  <a:pt x="90" y="9"/>
                </a:lnTo>
                <a:lnTo>
                  <a:pt x="97" y="35"/>
                </a:lnTo>
                <a:lnTo>
                  <a:pt x="92" y="55"/>
                </a:lnTo>
                <a:lnTo>
                  <a:pt x="100" y="54"/>
                </a:lnTo>
                <a:lnTo>
                  <a:pt x="112" y="62"/>
                </a:lnTo>
                <a:lnTo>
                  <a:pt x="120" y="59"/>
                </a:lnTo>
                <a:lnTo>
                  <a:pt x="129" y="42"/>
                </a:lnTo>
                <a:lnTo>
                  <a:pt x="137" y="46"/>
                </a:lnTo>
                <a:lnTo>
                  <a:pt x="138" y="59"/>
                </a:lnTo>
                <a:lnTo>
                  <a:pt x="147" y="67"/>
                </a:lnTo>
                <a:lnTo>
                  <a:pt x="144" y="80"/>
                </a:lnTo>
                <a:lnTo>
                  <a:pt x="134" y="94"/>
                </a:lnTo>
                <a:lnTo>
                  <a:pt x="161" y="102"/>
                </a:lnTo>
                <a:lnTo>
                  <a:pt x="171" y="121"/>
                </a:lnTo>
                <a:lnTo>
                  <a:pt x="185" y="125"/>
                </a:lnTo>
                <a:lnTo>
                  <a:pt x="188" y="148"/>
                </a:lnTo>
                <a:lnTo>
                  <a:pt x="181" y="161"/>
                </a:lnTo>
                <a:lnTo>
                  <a:pt x="181" y="190"/>
                </a:lnTo>
                <a:lnTo>
                  <a:pt x="138" y="181"/>
                </a:lnTo>
                <a:lnTo>
                  <a:pt x="98" y="156"/>
                </a:lnTo>
                <a:lnTo>
                  <a:pt x="51" y="113"/>
                </a:lnTo>
                <a:lnTo>
                  <a:pt x="27" y="102"/>
                </a:lnTo>
                <a:lnTo>
                  <a:pt x="0" y="7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92" name="Freeform 149"/>
          <p:cNvSpPr>
            <a:spLocks noChangeAspect="1"/>
          </p:cNvSpPr>
          <p:nvPr/>
        </p:nvSpPr>
        <p:spPr bwMode="gray">
          <a:xfrm>
            <a:off x="4449171" y="3949084"/>
            <a:ext cx="48154" cy="109538"/>
          </a:xfrm>
          <a:custGeom>
            <a:avLst/>
            <a:gdLst>
              <a:gd name="T0" fmla="*/ 93 w 93"/>
              <a:gd name="T1" fmla="*/ 222 h 230"/>
              <a:gd name="T2" fmla="*/ 61 w 93"/>
              <a:gd name="T3" fmla="*/ 230 h 230"/>
              <a:gd name="T4" fmla="*/ 44 w 93"/>
              <a:gd name="T5" fmla="*/ 213 h 230"/>
              <a:gd name="T6" fmla="*/ 34 w 93"/>
              <a:gd name="T7" fmla="*/ 196 h 230"/>
              <a:gd name="T8" fmla="*/ 28 w 93"/>
              <a:gd name="T9" fmla="*/ 80 h 230"/>
              <a:gd name="T10" fmla="*/ 17 w 93"/>
              <a:gd name="T11" fmla="*/ 38 h 230"/>
              <a:gd name="T12" fmla="*/ 0 w 93"/>
              <a:gd name="T13" fmla="*/ 17 h 230"/>
              <a:gd name="T14" fmla="*/ 5 w 93"/>
              <a:gd name="T15" fmla="*/ 5 h 230"/>
              <a:gd name="T16" fmla="*/ 0 w 93"/>
              <a:gd name="T17" fmla="*/ 4 h 230"/>
              <a:gd name="T18" fmla="*/ 0 w 93"/>
              <a:gd name="T19" fmla="*/ 1 h 230"/>
              <a:gd name="T20" fmla="*/ 14 w 93"/>
              <a:gd name="T21" fmla="*/ 1 h 230"/>
              <a:gd name="T22" fmla="*/ 25 w 93"/>
              <a:gd name="T23" fmla="*/ 4 h 230"/>
              <a:gd name="T24" fmla="*/ 44 w 93"/>
              <a:gd name="T25" fmla="*/ 0 h 230"/>
              <a:gd name="T26" fmla="*/ 38 w 93"/>
              <a:gd name="T27" fmla="*/ 30 h 230"/>
              <a:gd name="T28" fmla="*/ 55 w 93"/>
              <a:gd name="T29" fmla="*/ 38 h 230"/>
              <a:gd name="T30" fmla="*/ 65 w 93"/>
              <a:gd name="T31" fmla="*/ 52 h 230"/>
              <a:gd name="T32" fmla="*/ 84 w 93"/>
              <a:gd name="T33" fmla="*/ 106 h 230"/>
              <a:gd name="T34" fmla="*/ 87 w 93"/>
              <a:gd name="T35" fmla="*/ 174 h 230"/>
              <a:gd name="T36" fmla="*/ 84 w 93"/>
              <a:gd name="T37" fmla="*/ 202 h 230"/>
              <a:gd name="T38" fmla="*/ 89 w 93"/>
              <a:gd name="T39" fmla="*/ 220 h 230"/>
              <a:gd name="T40" fmla="*/ 93 w 93"/>
              <a:gd name="T41" fmla="*/ 222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230"/>
              <a:gd name="T65" fmla="*/ 93 w 93"/>
              <a:gd name="T66" fmla="*/ 230 h 2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230">
                <a:moveTo>
                  <a:pt x="93" y="222"/>
                </a:moveTo>
                <a:lnTo>
                  <a:pt x="61" y="230"/>
                </a:lnTo>
                <a:lnTo>
                  <a:pt x="44" y="213"/>
                </a:lnTo>
                <a:lnTo>
                  <a:pt x="34" y="196"/>
                </a:lnTo>
                <a:lnTo>
                  <a:pt x="28" y="80"/>
                </a:lnTo>
                <a:lnTo>
                  <a:pt x="17" y="38"/>
                </a:lnTo>
                <a:lnTo>
                  <a:pt x="0" y="17"/>
                </a:lnTo>
                <a:lnTo>
                  <a:pt x="5" y="5"/>
                </a:lnTo>
                <a:lnTo>
                  <a:pt x="0" y="4"/>
                </a:lnTo>
                <a:lnTo>
                  <a:pt x="0" y="1"/>
                </a:lnTo>
                <a:lnTo>
                  <a:pt x="14" y="1"/>
                </a:lnTo>
                <a:lnTo>
                  <a:pt x="25" y="4"/>
                </a:lnTo>
                <a:lnTo>
                  <a:pt x="44" y="0"/>
                </a:lnTo>
                <a:lnTo>
                  <a:pt x="38" y="30"/>
                </a:lnTo>
                <a:lnTo>
                  <a:pt x="55" y="38"/>
                </a:lnTo>
                <a:lnTo>
                  <a:pt x="65" y="52"/>
                </a:lnTo>
                <a:lnTo>
                  <a:pt x="84" y="106"/>
                </a:lnTo>
                <a:lnTo>
                  <a:pt x="87" y="174"/>
                </a:lnTo>
                <a:lnTo>
                  <a:pt x="84" y="202"/>
                </a:lnTo>
                <a:lnTo>
                  <a:pt x="89" y="220"/>
                </a:lnTo>
                <a:lnTo>
                  <a:pt x="93" y="22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93" name="Freeform 150"/>
          <p:cNvSpPr>
            <a:spLocks noChangeAspect="1"/>
          </p:cNvSpPr>
          <p:nvPr/>
        </p:nvSpPr>
        <p:spPr bwMode="gray">
          <a:xfrm>
            <a:off x="4084575" y="3907809"/>
            <a:ext cx="177139" cy="127000"/>
          </a:xfrm>
          <a:custGeom>
            <a:avLst/>
            <a:gdLst>
              <a:gd name="T0" fmla="*/ 92 w 338"/>
              <a:gd name="T1" fmla="*/ 3 h 257"/>
              <a:gd name="T2" fmla="*/ 102 w 338"/>
              <a:gd name="T3" fmla="*/ 8 h 257"/>
              <a:gd name="T4" fmla="*/ 173 w 338"/>
              <a:gd name="T5" fmla="*/ 14 h 257"/>
              <a:gd name="T6" fmla="*/ 171 w 338"/>
              <a:gd name="T7" fmla="*/ 31 h 257"/>
              <a:gd name="T8" fmla="*/ 191 w 338"/>
              <a:gd name="T9" fmla="*/ 23 h 257"/>
              <a:gd name="T10" fmla="*/ 221 w 338"/>
              <a:gd name="T11" fmla="*/ 22 h 257"/>
              <a:gd name="T12" fmla="*/ 249 w 338"/>
              <a:gd name="T13" fmla="*/ 23 h 257"/>
              <a:gd name="T14" fmla="*/ 263 w 338"/>
              <a:gd name="T15" fmla="*/ 9 h 257"/>
              <a:gd name="T16" fmla="*/ 280 w 338"/>
              <a:gd name="T17" fmla="*/ 23 h 257"/>
              <a:gd name="T18" fmla="*/ 289 w 338"/>
              <a:gd name="T19" fmla="*/ 35 h 257"/>
              <a:gd name="T20" fmla="*/ 293 w 338"/>
              <a:gd name="T21" fmla="*/ 49 h 257"/>
              <a:gd name="T22" fmla="*/ 309 w 338"/>
              <a:gd name="T23" fmla="*/ 62 h 257"/>
              <a:gd name="T24" fmla="*/ 295 w 338"/>
              <a:gd name="T25" fmla="*/ 77 h 257"/>
              <a:gd name="T26" fmla="*/ 301 w 338"/>
              <a:gd name="T27" fmla="*/ 77 h 257"/>
              <a:gd name="T28" fmla="*/ 312 w 338"/>
              <a:gd name="T29" fmla="*/ 101 h 257"/>
              <a:gd name="T30" fmla="*/ 318 w 338"/>
              <a:gd name="T31" fmla="*/ 130 h 257"/>
              <a:gd name="T32" fmla="*/ 332 w 338"/>
              <a:gd name="T33" fmla="*/ 155 h 257"/>
              <a:gd name="T34" fmla="*/ 337 w 338"/>
              <a:gd name="T35" fmla="*/ 172 h 257"/>
              <a:gd name="T36" fmla="*/ 335 w 338"/>
              <a:gd name="T37" fmla="*/ 186 h 257"/>
              <a:gd name="T38" fmla="*/ 329 w 338"/>
              <a:gd name="T39" fmla="*/ 198 h 257"/>
              <a:gd name="T40" fmla="*/ 313 w 338"/>
              <a:gd name="T41" fmla="*/ 209 h 257"/>
              <a:gd name="T42" fmla="*/ 327 w 338"/>
              <a:gd name="T43" fmla="*/ 218 h 257"/>
              <a:gd name="T44" fmla="*/ 303 w 338"/>
              <a:gd name="T45" fmla="*/ 241 h 257"/>
              <a:gd name="T46" fmla="*/ 286 w 338"/>
              <a:gd name="T47" fmla="*/ 254 h 257"/>
              <a:gd name="T48" fmla="*/ 266 w 338"/>
              <a:gd name="T49" fmla="*/ 249 h 257"/>
              <a:gd name="T50" fmla="*/ 263 w 338"/>
              <a:gd name="T51" fmla="*/ 230 h 257"/>
              <a:gd name="T52" fmla="*/ 246 w 338"/>
              <a:gd name="T53" fmla="*/ 196 h 257"/>
              <a:gd name="T54" fmla="*/ 227 w 338"/>
              <a:gd name="T55" fmla="*/ 195 h 257"/>
              <a:gd name="T56" fmla="*/ 217 w 338"/>
              <a:gd name="T57" fmla="*/ 198 h 257"/>
              <a:gd name="T58" fmla="*/ 205 w 338"/>
              <a:gd name="T59" fmla="*/ 189 h 257"/>
              <a:gd name="T60" fmla="*/ 208 w 338"/>
              <a:gd name="T61" fmla="*/ 178 h 257"/>
              <a:gd name="T62" fmla="*/ 202 w 338"/>
              <a:gd name="T63" fmla="*/ 157 h 257"/>
              <a:gd name="T64" fmla="*/ 191 w 338"/>
              <a:gd name="T65" fmla="*/ 145 h 257"/>
              <a:gd name="T66" fmla="*/ 122 w 338"/>
              <a:gd name="T67" fmla="*/ 131 h 257"/>
              <a:gd name="T68" fmla="*/ 97 w 338"/>
              <a:gd name="T69" fmla="*/ 169 h 257"/>
              <a:gd name="T70" fmla="*/ 63 w 338"/>
              <a:gd name="T71" fmla="*/ 150 h 257"/>
              <a:gd name="T72" fmla="*/ 32 w 338"/>
              <a:gd name="T73" fmla="*/ 122 h 257"/>
              <a:gd name="T74" fmla="*/ 17 w 338"/>
              <a:gd name="T75" fmla="*/ 96 h 257"/>
              <a:gd name="T76" fmla="*/ 4 w 338"/>
              <a:gd name="T77" fmla="*/ 93 h 257"/>
              <a:gd name="T78" fmla="*/ 9 w 338"/>
              <a:gd name="T79" fmla="*/ 77 h 257"/>
              <a:gd name="T80" fmla="*/ 63 w 338"/>
              <a:gd name="T81" fmla="*/ 47 h 257"/>
              <a:gd name="T82" fmla="*/ 54 w 338"/>
              <a:gd name="T83" fmla="*/ 25 h 257"/>
              <a:gd name="T84" fmla="*/ 63 w 338"/>
              <a:gd name="T85" fmla="*/ 0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8"/>
              <a:gd name="T130" fmla="*/ 0 h 257"/>
              <a:gd name="T131" fmla="*/ 338 w 338"/>
              <a:gd name="T132" fmla="*/ 257 h 2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8" h="257">
                <a:moveTo>
                  <a:pt x="63" y="0"/>
                </a:moveTo>
                <a:lnTo>
                  <a:pt x="92" y="3"/>
                </a:lnTo>
                <a:lnTo>
                  <a:pt x="94" y="11"/>
                </a:lnTo>
                <a:lnTo>
                  <a:pt x="102" y="8"/>
                </a:lnTo>
                <a:lnTo>
                  <a:pt x="128" y="18"/>
                </a:lnTo>
                <a:lnTo>
                  <a:pt x="173" y="14"/>
                </a:lnTo>
                <a:lnTo>
                  <a:pt x="166" y="26"/>
                </a:lnTo>
                <a:lnTo>
                  <a:pt x="171" y="31"/>
                </a:lnTo>
                <a:lnTo>
                  <a:pt x="178" y="32"/>
                </a:lnTo>
                <a:lnTo>
                  <a:pt x="191" y="23"/>
                </a:lnTo>
                <a:lnTo>
                  <a:pt x="205" y="37"/>
                </a:lnTo>
                <a:lnTo>
                  <a:pt x="221" y="22"/>
                </a:lnTo>
                <a:lnTo>
                  <a:pt x="247" y="32"/>
                </a:lnTo>
                <a:lnTo>
                  <a:pt x="249" y="23"/>
                </a:lnTo>
                <a:lnTo>
                  <a:pt x="263" y="18"/>
                </a:lnTo>
                <a:lnTo>
                  <a:pt x="263" y="9"/>
                </a:lnTo>
                <a:lnTo>
                  <a:pt x="278" y="9"/>
                </a:lnTo>
                <a:lnTo>
                  <a:pt x="280" y="23"/>
                </a:lnTo>
                <a:lnTo>
                  <a:pt x="284" y="25"/>
                </a:lnTo>
                <a:lnTo>
                  <a:pt x="289" y="35"/>
                </a:lnTo>
                <a:lnTo>
                  <a:pt x="289" y="49"/>
                </a:lnTo>
                <a:lnTo>
                  <a:pt x="293" y="49"/>
                </a:lnTo>
                <a:lnTo>
                  <a:pt x="297" y="56"/>
                </a:lnTo>
                <a:lnTo>
                  <a:pt x="309" y="62"/>
                </a:lnTo>
                <a:lnTo>
                  <a:pt x="309" y="68"/>
                </a:lnTo>
                <a:lnTo>
                  <a:pt x="295" y="77"/>
                </a:lnTo>
                <a:lnTo>
                  <a:pt x="295" y="82"/>
                </a:lnTo>
                <a:lnTo>
                  <a:pt x="301" y="77"/>
                </a:lnTo>
                <a:lnTo>
                  <a:pt x="310" y="77"/>
                </a:lnTo>
                <a:lnTo>
                  <a:pt x="312" y="101"/>
                </a:lnTo>
                <a:lnTo>
                  <a:pt x="327" y="118"/>
                </a:lnTo>
                <a:lnTo>
                  <a:pt x="318" y="130"/>
                </a:lnTo>
                <a:lnTo>
                  <a:pt x="318" y="152"/>
                </a:lnTo>
                <a:lnTo>
                  <a:pt x="332" y="155"/>
                </a:lnTo>
                <a:lnTo>
                  <a:pt x="330" y="167"/>
                </a:lnTo>
                <a:lnTo>
                  <a:pt x="337" y="172"/>
                </a:lnTo>
                <a:lnTo>
                  <a:pt x="329" y="184"/>
                </a:lnTo>
                <a:lnTo>
                  <a:pt x="335" y="186"/>
                </a:lnTo>
                <a:lnTo>
                  <a:pt x="338" y="204"/>
                </a:lnTo>
                <a:lnTo>
                  <a:pt x="329" y="198"/>
                </a:lnTo>
                <a:lnTo>
                  <a:pt x="313" y="199"/>
                </a:lnTo>
                <a:lnTo>
                  <a:pt x="313" y="209"/>
                </a:lnTo>
                <a:lnTo>
                  <a:pt x="324" y="212"/>
                </a:lnTo>
                <a:lnTo>
                  <a:pt x="327" y="218"/>
                </a:lnTo>
                <a:lnTo>
                  <a:pt x="318" y="240"/>
                </a:lnTo>
                <a:lnTo>
                  <a:pt x="303" y="241"/>
                </a:lnTo>
                <a:lnTo>
                  <a:pt x="295" y="237"/>
                </a:lnTo>
                <a:lnTo>
                  <a:pt x="286" y="254"/>
                </a:lnTo>
                <a:lnTo>
                  <a:pt x="278" y="257"/>
                </a:lnTo>
                <a:lnTo>
                  <a:pt x="266" y="249"/>
                </a:lnTo>
                <a:lnTo>
                  <a:pt x="258" y="250"/>
                </a:lnTo>
                <a:lnTo>
                  <a:pt x="263" y="230"/>
                </a:lnTo>
                <a:lnTo>
                  <a:pt x="256" y="204"/>
                </a:lnTo>
                <a:lnTo>
                  <a:pt x="246" y="196"/>
                </a:lnTo>
                <a:lnTo>
                  <a:pt x="236" y="199"/>
                </a:lnTo>
                <a:lnTo>
                  <a:pt x="227" y="195"/>
                </a:lnTo>
                <a:lnTo>
                  <a:pt x="219" y="203"/>
                </a:lnTo>
                <a:lnTo>
                  <a:pt x="217" y="198"/>
                </a:lnTo>
                <a:lnTo>
                  <a:pt x="202" y="204"/>
                </a:lnTo>
                <a:lnTo>
                  <a:pt x="205" y="189"/>
                </a:lnTo>
                <a:lnTo>
                  <a:pt x="210" y="186"/>
                </a:lnTo>
                <a:lnTo>
                  <a:pt x="208" y="178"/>
                </a:lnTo>
                <a:lnTo>
                  <a:pt x="202" y="170"/>
                </a:lnTo>
                <a:lnTo>
                  <a:pt x="202" y="157"/>
                </a:lnTo>
                <a:lnTo>
                  <a:pt x="195" y="153"/>
                </a:lnTo>
                <a:lnTo>
                  <a:pt x="191" y="145"/>
                </a:lnTo>
                <a:lnTo>
                  <a:pt x="178" y="128"/>
                </a:lnTo>
                <a:lnTo>
                  <a:pt x="122" y="131"/>
                </a:lnTo>
                <a:lnTo>
                  <a:pt x="115" y="147"/>
                </a:lnTo>
                <a:lnTo>
                  <a:pt x="97" y="169"/>
                </a:lnTo>
                <a:lnTo>
                  <a:pt x="83" y="169"/>
                </a:lnTo>
                <a:lnTo>
                  <a:pt x="63" y="150"/>
                </a:lnTo>
                <a:lnTo>
                  <a:pt x="56" y="133"/>
                </a:lnTo>
                <a:lnTo>
                  <a:pt x="32" y="122"/>
                </a:lnTo>
                <a:lnTo>
                  <a:pt x="26" y="98"/>
                </a:lnTo>
                <a:lnTo>
                  <a:pt x="17" y="96"/>
                </a:lnTo>
                <a:lnTo>
                  <a:pt x="15" y="85"/>
                </a:lnTo>
                <a:lnTo>
                  <a:pt x="4" y="93"/>
                </a:lnTo>
                <a:lnTo>
                  <a:pt x="0" y="82"/>
                </a:lnTo>
                <a:lnTo>
                  <a:pt x="9" y="77"/>
                </a:lnTo>
                <a:lnTo>
                  <a:pt x="24" y="57"/>
                </a:lnTo>
                <a:lnTo>
                  <a:pt x="63" y="47"/>
                </a:lnTo>
                <a:lnTo>
                  <a:pt x="61" y="32"/>
                </a:lnTo>
                <a:lnTo>
                  <a:pt x="54" y="25"/>
                </a:lnTo>
                <a:lnTo>
                  <a:pt x="68" y="15"/>
                </a:lnTo>
                <a:lnTo>
                  <a:pt x="63" y="0"/>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94" name="Freeform 151"/>
          <p:cNvSpPr>
            <a:spLocks noChangeAspect="1"/>
          </p:cNvSpPr>
          <p:nvPr/>
        </p:nvSpPr>
        <p:spPr bwMode="gray">
          <a:xfrm>
            <a:off x="4375219" y="3949084"/>
            <a:ext cx="104908" cy="141288"/>
          </a:xfrm>
          <a:custGeom>
            <a:avLst/>
            <a:gdLst>
              <a:gd name="T0" fmla="*/ 203 w 203"/>
              <a:gd name="T1" fmla="*/ 230 h 293"/>
              <a:gd name="T2" fmla="*/ 186 w 203"/>
              <a:gd name="T3" fmla="*/ 213 h 293"/>
              <a:gd name="T4" fmla="*/ 176 w 203"/>
              <a:gd name="T5" fmla="*/ 196 h 293"/>
              <a:gd name="T6" fmla="*/ 170 w 203"/>
              <a:gd name="T7" fmla="*/ 80 h 293"/>
              <a:gd name="T8" fmla="*/ 159 w 203"/>
              <a:gd name="T9" fmla="*/ 38 h 293"/>
              <a:gd name="T10" fmla="*/ 142 w 203"/>
              <a:gd name="T11" fmla="*/ 17 h 293"/>
              <a:gd name="T12" fmla="*/ 147 w 203"/>
              <a:gd name="T13" fmla="*/ 5 h 293"/>
              <a:gd name="T14" fmla="*/ 142 w 203"/>
              <a:gd name="T15" fmla="*/ 4 h 293"/>
              <a:gd name="T16" fmla="*/ 142 w 203"/>
              <a:gd name="T17" fmla="*/ 1 h 293"/>
              <a:gd name="T18" fmla="*/ 110 w 203"/>
              <a:gd name="T19" fmla="*/ 4 h 293"/>
              <a:gd name="T20" fmla="*/ 17 w 203"/>
              <a:gd name="T21" fmla="*/ 0 h 293"/>
              <a:gd name="T22" fmla="*/ 14 w 203"/>
              <a:gd name="T23" fmla="*/ 13 h 293"/>
              <a:gd name="T24" fmla="*/ 20 w 203"/>
              <a:gd name="T25" fmla="*/ 30 h 293"/>
              <a:gd name="T26" fmla="*/ 25 w 203"/>
              <a:gd name="T27" fmla="*/ 69 h 293"/>
              <a:gd name="T28" fmla="*/ 25 w 203"/>
              <a:gd name="T29" fmla="*/ 81 h 293"/>
              <a:gd name="T30" fmla="*/ 22 w 203"/>
              <a:gd name="T31" fmla="*/ 88 h 293"/>
              <a:gd name="T32" fmla="*/ 28 w 203"/>
              <a:gd name="T33" fmla="*/ 91 h 293"/>
              <a:gd name="T34" fmla="*/ 36 w 203"/>
              <a:gd name="T35" fmla="*/ 126 h 293"/>
              <a:gd name="T36" fmla="*/ 22 w 203"/>
              <a:gd name="T37" fmla="*/ 139 h 293"/>
              <a:gd name="T38" fmla="*/ 14 w 203"/>
              <a:gd name="T39" fmla="*/ 174 h 293"/>
              <a:gd name="T40" fmla="*/ 2 w 203"/>
              <a:gd name="T41" fmla="*/ 190 h 293"/>
              <a:gd name="T42" fmla="*/ 0 w 203"/>
              <a:gd name="T43" fmla="*/ 205 h 293"/>
              <a:gd name="T44" fmla="*/ 11 w 203"/>
              <a:gd name="T45" fmla="*/ 242 h 293"/>
              <a:gd name="T46" fmla="*/ 22 w 203"/>
              <a:gd name="T47" fmla="*/ 249 h 293"/>
              <a:gd name="T48" fmla="*/ 24 w 203"/>
              <a:gd name="T49" fmla="*/ 270 h 293"/>
              <a:gd name="T50" fmla="*/ 11 w 203"/>
              <a:gd name="T51" fmla="*/ 269 h 293"/>
              <a:gd name="T52" fmla="*/ 5 w 203"/>
              <a:gd name="T53" fmla="*/ 276 h 293"/>
              <a:gd name="T54" fmla="*/ 57 w 203"/>
              <a:gd name="T55" fmla="*/ 293 h 293"/>
              <a:gd name="T56" fmla="*/ 82 w 203"/>
              <a:gd name="T57" fmla="*/ 278 h 293"/>
              <a:gd name="T58" fmla="*/ 117 w 203"/>
              <a:gd name="T59" fmla="*/ 269 h 293"/>
              <a:gd name="T60" fmla="*/ 155 w 203"/>
              <a:gd name="T61" fmla="*/ 247 h 293"/>
              <a:gd name="T62" fmla="*/ 159 w 203"/>
              <a:gd name="T63" fmla="*/ 245 h 293"/>
              <a:gd name="T64" fmla="*/ 192 w 203"/>
              <a:gd name="T65" fmla="*/ 244 h 293"/>
              <a:gd name="T66" fmla="*/ 203 w 203"/>
              <a:gd name="T67" fmla="*/ 230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293"/>
              <a:gd name="T104" fmla="*/ 203 w 203"/>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293">
                <a:moveTo>
                  <a:pt x="203" y="230"/>
                </a:moveTo>
                <a:lnTo>
                  <a:pt x="186" y="213"/>
                </a:lnTo>
                <a:lnTo>
                  <a:pt x="176" y="196"/>
                </a:lnTo>
                <a:lnTo>
                  <a:pt x="170" y="80"/>
                </a:lnTo>
                <a:lnTo>
                  <a:pt x="159" y="38"/>
                </a:lnTo>
                <a:lnTo>
                  <a:pt x="142" y="17"/>
                </a:lnTo>
                <a:lnTo>
                  <a:pt x="147" y="5"/>
                </a:lnTo>
                <a:lnTo>
                  <a:pt x="142" y="4"/>
                </a:lnTo>
                <a:lnTo>
                  <a:pt x="142" y="1"/>
                </a:lnTo>
                <a:lnTo>
                  <a:pt x="110" y="4"/>
                </a:lnTo>
                <a:lnTo>
                  <a:pt x="17" y="0"/>
                </a:lnTo>
                <a:lnTo>
                  <a:pt x="14" y="13"/>
                </a:lnTo>
                <a:lnTo>
                  <a:pt x="20" y="30"/>
                </a:lnTo>
                <a:lnTo>
                  <a:pt x="25" y="69"/>
                </a:lnTo>
                <a:lnTo>
                  <a:pt x="25" y="81"/>
                </a:lnTo>
                <a:lnTo>
                  <a:pt x="22" y="88"/>
                </a:lnTo>
                <a:lnTo>
                  <a:pt x="28" y="91"/>
                </a:lnTo>
                <a:lnTo>
                  <a:pt x="36" y="126"/>
                </a:lnTo>
                <a:lnTo>
                  <a:pt x="22" y="139"/>
                </a:lnTo>
                <a:lnTo>
                  <a:pt x="14" y="174"/>
                </a:lnTo>
                <a:lnTo>
                  <a:pt x="2" y="190"/>
                </a:lnTo>
                <a:lnTo>
                  <a:pt x="0" y="205"/>
                </a:lnTo>
                <a:lnTo>
                  <a:pt x="11" y="242"/>
                </a:lnTo>
                <a:lnTo>
                  <a:pt x="22" y="249"/>
                </a:lnTo>
                <a:lnTo>
                  <a:pt x="24" y="270"/>
                </a:lnTo>
                <a:lnTo>
                  <a:pt x="11" y="269"/>
                </a:lnTo>
                <a:lnTo>
                  <a:pt x="5" y="276"/>
                </a:lnTo>
                <a:lnTo>
                  <a:pt x="57" y="293"/>
                </a:lnTo>
                <a:lnTo>
                  <a:pt x="82" y="278"/>
                </a:lnTo>
                <a:lnTo>
                  <a:pt x="117" y="269"/>
                </a:lnTo>
                <a:lnTo>
                  <a:pt x="155" y="247"/>
                </a:lnTo>
                <a:lnTo>
                  <a:pt x="159" y="245"/>
                </a:lnTo>
                <a:lnTo>
                  <a:pt x="192" y="244"/>
                </a:lnTo>
                <a:lnTo>
                  <a:pt x="203" y="23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95" name="Freeform 152"/>
          <p:cNvSpPr>
            <a:spLocks noChangeAspect="1"/>
          </p:cNvSpPr>
          <p:nvPr/>
        </p:nvSpPr>
        <p:spPr bwMode="gray">
          <a:xfrm>
            <a:off x="4041580" y="3882410"/>
            <a:ext cx="75671" cy="17463"/>
          </a:xfrm>
          <a:custGeom>
            <a:avLst/>
            <a:gdLst>
              <a:gd name="T0" fmla="*/ 12 w 141"/>
              <a:gd name="T1" fmla="*/ 12 h 37"/>
              <a:gd name="T2" fmla="*/ 59 w 141"/>
              <a:gd name="T3" fmla="*/ 12 h 37"/>
              <a:gd name="T4" fmla="*/ 68 w 141"/>
              <a:gd name="T5" fmla="*/ 2 h 37"/>
              <a:gd name="T6" fmla="*/ 81 w 141"/>
              <a:gd name="T7" fmla="*/ 0 h 37"/>
              <a:gd name="T8" fmla="*/ 113 w 141"/>
              <a:gd name="T9" fmla="*/ 17 h 37"/>
              <a:gd name="T10" fmla="*/ 141 w 141"/>
              <a:gd name="T11" fmla="*/ 12 h 37"/>
              <a:gd name="T12" fmla="*/ 141 w 141"/>
              <a:gd name="T13" fmla="*/ 20 h 37"/>
              <a:gd name="T14" fmla="*/ 122 w 141"/>
              <a:gd name="T15" fmla="*/ 28 h 37"/>
              <a:gd name="T16" fmla="*/ 79 w 141"/>
              <a:gd name="T17" fmla="*/ 12 h 37"/>
              <a:gd name="T18" fmla="*/ 66 w 141"/>
              <a:gd name="T19" fmla="*/ 22 h 37"/>
              <a:gd name="T20" fmla="*/ 49 w 141"/>
              <a:gd name="T21" fmla="*/ 22 h 37"/>
              <a:gd name="T22" fmla="*/ 45 w 141"/>
              <a:gd name="T23" fmla="*/ 28 h 37"/>
              <a:gd name="T24" fmla="*/ 6 w 141"/>
              <a:gd name="T25" fmla="*/ 33 h 37"/>
              <a:gd name="T26" fmla="*/ 3 w 141"/>
              <a:gd name="T27" fmla="*/ 37 h 37"/>
              <a:gd name="T28" fmla="*/ 0 w 141"/>
              <a:gd name="T29" fmla="*/ 24 h 37"/>
              <a:gd name="T30" fmla="*/ 12 w 141"/>
              <a:gd name="T31" fmla="*/ 17 h 37"/>
              <a:gd name="T32" fmla="*/ 12 w 141"/>
              <a:gd name="T33" fmla="*/ 1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37"/>
              <a:gd name="T53" fmla="*/ 141 w 14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37">
                <a:moveTo>
                  <a:pt x="12" y="12"/>
                </a:moveTo>
                <a:lnTo>
                  <a:pt x="59" y="12"/>
                </a:lnTo>
                <a:lnTo>
                  <a:pt x="68" y="2"/>
                </a:lnTo>
                <a:lnTo>
                  <a:pt x="81" y="0"/>
                </a:lnTo>
                <a:lnTo>
                  <a:pt x="113" y="17"/>
                </a:lnTo>
                <a:lnTo>
                  <a:pt x="141" y="12"/>
                </a:lnTo>
                <a:lnTo>
                  <a:pt x="141" y="20"/>
                </a:lnTo>
                <a:lnTo>
                  <a:pt x="122" y="28"/>
                </a:lnTo>
                <a:lnTo>
                  <a:pt x="79" y="12"/>
                </a:lnTo>
                <a:lnTo>
                  <a:pt x="66" y="22"/>
                </a:lnTo>
                <a:lnTo>
                  <a:pt x="49" y="22"/>
                </a:lnTo>
                <a:lnTo>
                  <a:pt x="45" y="28"/>
                </a:lnTo>
                <a:lnTo>
                  <a:pt x="6" y="33"/>
                </a:lnTo>
                <a:lnTo>
                  <a:pt x="3" y="37"/>
                </a:lnTo>
                <a:lnTo>
                  <a:pt x="0" y="24"/>
                </a:lnTo>
                <a:lnTo>
                  <a:pt x="12" y="17"/>
                </a:lnTo>
                <a:lnTo>
                  <a:pt x="12" y="1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96" name="Freeform 153"/>
          <p:cNvSpPr>
            <a:spLocks noChangeAspect="1"/>
          </p:cNvSpPr>
          <p:nvPr/>
        </p:nvSpPr>
        <p:spPr bwMode="gray">
          <a:xfrm>
            <a:off x="4043299" y="3907810"/>
            <a:ext cx="77391" cy="41275"/>
          </a:xfrm>
          <a:custGeom>
            <a:avLst/>
            <a:gdLst>
              <a:gd name="T0" fmla="*/ 78 w 146"/>
              <a:gd name="T1" fmla="*/ 82 h 82"/>
              <a:gd name="T2" fmla="*/ 87 w 146"/>
              <a:gd name="T3" fmla="*/ 77 h 82"/>
              <a:gd name="T4" fmla="*/ 102 w 146"/>
              <a:gd name="T5" fmla="*/ 57 h 82"/>
              <a:gd name="T6" fmla="*/ 141 w 146"/>
              <a:gd name="T7" fmla="*/ 47 h 82"/>
              <a:gd name="T8" fmla="*/ 139 w 146"/>
              <a:gd name="T9" fmla="*/ 32 h 82"/>
              <a:gd name="T10" fmla="*/ 132 w 146"/>
              <a:gd name="T11" fmla="*/ 25 h 82"/>
              <a:gd name="T12" fmla="*/ 146 w 146"/>
              <a:gd name="T13" fmla="*/ 15 h 82"/>
              <a:gd name="T14" fmla="*/ 141 w 146"/>
              <a:gd name="T15" fmla="*/ 0 h 82"/>
              <a:gd name="T16" fmla="*/ 76 w 146"/>
              <a:gd name="T17" fmla="*/ 1 h 82"/>
              <a:gd name="T18" fmla="*/ 50 w 146"/>
              <a:gd name="T19" fmla="*/ 11 h 82"/>
              <a:gd name="T20" fmla="*/ 24 w 146"/>
              <a:gd name="T21" fmla="*/ 11 h 82"/>
              <a:gd name="T22" fmla="*/ 11 w 146"/>
              <a:gd name="T23" fmla="*/ 17 h 82"/>
              <a:gd name="T24" fmla="*/ 0 w 146"/>
              <a:gd name="T25" fmla="*/ 15 h 82"/>
              <a:gd name="T26" fmla="*/ 3 w 146"/>
              <a:gd name="T27" fmla="*/ 23 h 82"/>
              <a:gd name="T28" fmla="*/ 20 w 146"/>
              <a:gd name="T29" fmla="*/ 28 h 82"/>
              <a:gd name="T30" fmla="*/ 26 w 146"/>
              <a:gd name="T31" fmla="*/ 40 h 82"/>
              <a:gd name="T32" fmla="*/ 39 w 146"/>
              <a:gd name="T33" fmla="*/ 42 h 82"/>
              <a:gd name="T34" fmla="*/ 42 w 146"/>
              <a:gd name="T35" fmla="*/ 49 h 82"/>
              <a:gd name="T36" fmla="*/ 88 w 146"/>
              <a:gd name="T37" fmla="*/ 39 h 82"/>
              <a:gd name="T38" fmla="*/ 87 w 146"/>
              <a:gd name="T39" fmla="*/ 42 h 82"/>
              <a:gd name="T40" fmla="*/ 59 w 146"/>
              <a:gd name="T41" fmla="*/ 49 h 82"/>
              <a:gd name="T42" fmla="*/ 63 w 146"/>
              <a:gd name="T43" fmla="*/ 73 h 82"/>
              <a:gd name="T44" fmla="*/ 68 w 146"/>
              <a:gd name="T45" fmla="*/ 77 h 82"/>
              <a:gd name="T46" fmla="*/ 78 w 146"/>
              <a:gd name="T47" fmla="*/ 77 h 82"/>
              <a:gd name="T48" fmla="*/ 78 w 146"/>
              <a:gd name="T49" fmla="*/ 82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82"/>
              <a:gd name="T77" fmla="*/ 146 w 146"/>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82">
                <a:moveTo>
                  <a:pt x="78" y="82"/>
                </a:moveTo>
                <a:lnTo>
                  <a:pt x="87" y="77"/>
                </a:lnTo>
                <a:lnTo>
                  <a:pt x="102" y="57"/>
                </a:lnTo>
                <a:lnTo>
                  <a:pt x="141" y="47"/>
                </a:lnTo>
                <a:lnTo>
                  <a:pt x="139" y="32"/>
                </a:lnTo>
                <a:lnTo>
                  <a:pt x="132" y="25"/>
                </a:lnTo>
                <a:lnTo>
                  <a:pt x="146" y="15"/>
                </a:lnTo>
                <a:lnTo>
                  <a:pt x="141" y="0"/>
                </a:lnTo>
                <a:lnTo>
                  <a:pt x="76" y="1"/>
                </a:lnTo>
                <a:lnTo>
                  <a:pt x="50" y="11"/>
                </a:lnTo>
                <a:lnTo>
                  <a:pt x="24" y="11"/>
                </a:lnTo>
                <a:lnTo>
                  <a:pt x="11" y="17"/>
                </a:lnTo>
                <a:lnTo>
                  <a:pt x="0" y="15"/>
                </a:lnTo>
                <a:lnTo>
                  <a:pt x="3" y="23"/>
                </a:lnTo>
                <a:lnTo>
                  <a:pt x="20" y="28"/>
                </a:lnTo>
                <a:lnTo>
                  <a:pt x="26" y="40"/>
                </a:lnTo>
                <a:lnTo>
                  <a:pt x="39" y="42"/>
                </a:lnTo>
                <a:lnTo>
                  <a:pt x="42" y="49"/>
                </a:lnTo>
                <a:lnTo>
                  <a:pt x="88" y="39"/>
                </a:lnTo>
                <a:lnTo>
                  <a:pt x="87" y="42"/>
                </a:lnTo>
                <a:lnTo>
                  <a:pt x="59" y="49"/>
                </a:lnTo>
                <a:lnTo>
                  <a:pt x="63" y="73"/>
                </a:lnTo>
                <a:lnTo>
                  <a:pt x="68" y="77"/>
                </a:lnTo>
                <a:lnTo>
                  <a:pt x="78" y="77"/>
                </a:lnTo>
                <a:lnTo>
                  <a:pt x="78" y="8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97" name="Freeform 154"/>
          <p:cNvSpPr>
            <a:spLocks noChangeAspect="1"/>
          </p:cNvSpPr>
          <p:nvPr/>
        </p:nvSpPr>
        <p:spPr bwMode="gray">
          <a:xfrm>
            <a:off x="4129289" y="3969721"/>
            <a:ext cx="72231" cy="68263"/>
          </a:xfrm>
          <a:custGeom>
            <a:avLst/>
            <a:gdLst>
              <a:gd name="T0" fmla="*/ 83 w 138"/>
              <a:gd name="T1" fmla="*/ 139 h 139"/>
              <a:gd name="T2" fmla="*/ 91 w 138"/>
              <a:gd name="T3" fmla="*/ 126 h 139"/>
              <a:gd name="T4" fmla="*/ 124 w 138"/>
              <a:gd name="T5" fmla="*/ 104 h 139"/>
              <a:gd name="T6" fmla="*/ 122 w 138"/>
              <a:gd name="T7" fmla="*/ 90 h 139"/>
              <a:gd name="T8" fmla="*/ 138 w 138"/>
              <a:gd name="T9" fmla="*/ 84 h 139"/>
              <a:gd name="T10" fmla="*/ 136 w 138"/>
              <a:gd name="T11" fmla="*/ 75 h 139"/>
              <a:gd name="T12" fmla="*/ 134 w 138"/>
              <a:gd name="T13" fmla="*/ 70 h 139"/>
              <a:gd name="T14" fmla="*/ 119 w 138"/>
              <a:gd name="T15" fmla="*/ 76 h 139"/>
              <a:gd name="T16" fmla="*/ 122 w 138"/>
              <a:gd name="T17" fmla="*/ 61 h 139"/>
              <a:gd name="T18" fmla="*/ 127 w 138"/>
              <a:gd name="T19" fmla="*/ 58 h 139"/>
              <a:gd name="T20" fmla="*/ 125 w 138"/>
              <a:gd name="T21" fmla="*/ 50 h 139"/>
              <a:gd name="T22" fmla="*/ 119 w 138"/>
              <a:gd name="T23" fmla="*/ 42 h 139"/>
              <a:gd name="T24" fmla="*/ 119 w 138"/>
              <a:gd name="T25" fmla="*/ 29 h 139"/>
              <a:gd name="T26" fmla="*/ 112 w 138"/>
              <a:gd name="T27" fmla="*/ 25 h 139"/>
              <a:gd name="T28" fmla="*/ 108 w 138"/>
              <a:gd name="T29" fmla="*/ 17 h 139"/>
              <a:gd name="T30" fmla="*/ 95 w 138"/>
              <a:gd name="T31" fmla="*/ 0 h 139"/>
              <a:gd name="T32" fmla="*/ 39 w 138"/>
              <a:gd name="T33" fmla="*/ 3 h 139"/>
              <a:gd name="T34" fmla="*/ 32 w 138"/>
              <a:gd name="T35" fmla="*/ 19 h 139"/>
              <a:gd name="T36" fmla="*/ 14 w 138"/>
              <a:gd name="T37" fmla="*/ 41 h 139"/>
              <a:gd name="T38" fmla="*/ 0 w 138"/>
              <a:gd name="T39" fmla="*/ 41 h 139"/>
              <a:gd name="T40" fmla="*/ 2 w 138"/>
              <a:gd name="T41" fmla="*/ 65 h 139"/>
              <a:gd name="T42" fmla="*/ 9 w 138"/>
              <a:gd name="T43" fmla="*/ 71 h 139"/>
              <a:gd name="T44" fmla="*/ 2 w 138"/>
              <a:gd name="T45" fmla="*/ 71 h 139"/>
              <a:gd name="T46" fmla="*/ 2 w 138"/>
              <a:gd name="T47" fmla="*/ 78 h 139"/>
              <a:gd name="T48" fmla="*/ 15 w 138"/>
              <a:gd name="T49" fmla="*/ 88 h 139"/>
              <a:gd name="T50" fmla="*/ 17 w 138"/>
              <a:gd name="T51" fmla="*/ 98 h 139"/>
              <a:gd name="T52" fmla="*/ 37 w 138"/>
              <a:gd name="T53" fmla="*/ 113 h 139"/>
              <a:gd name="T54" fmla="*/ 40 w 138"/>
              <a:gd name="T55" fmla="*/ 122 h 139"/>
              <a:gd name="T56" fmla="*/ 83 w 138"/>
              <a:gd name="T57" fmla="*/ 139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39"/>
              <a:gd name="T89" fmla="*/ 138 w 138"/>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39">
                <a:moveTo>
                  <a:pt x="83" y="139"/>
                </a:moveTo>
                <a:lnTo>
                  <a:pt x="91" y="126"/>
                </a:lnTo>
                <a:lnTo>
                  <a:pt x="124" y="104"/>
                </a:lnTo>
                <a:lnTo>
                  <a:pt x="122" y="90"/>
                </a:lnTo>
                <a:lnTo>
                  <a:pt x="138" y="84"/>
                </a:lnTo>
                <a:lnTo>
                  <a:pt x="136" y="75"/>
                </a:lnTo>
                <a:lnTo>
                  <a:pt x="134" y="70"/>
                </a:lnTo>
                <a:lnTo>
                  <a:pt x="119" y="76"/>
                </a:lnTo>
                <a:lnTo>
                  <a:pt x="122" y="61"/>
                </a:lnTo>
                <a:lnTo>
                  <a:pt x="127" y="58"/>
                </a:lnTo>
                <a:lnTo>
                  <a:pt x="125" y="50"/>
                </a:lnTo>
                <a:lnTo>
                  <a:pt x="119" y="42"/>
                </a:lnTo>
                <a:lnTo>
                  <a:pt x="119" y="29"/>
                </a:lnTo>
                <a:lnTo>
                  <a:pt x="112" y="25"/>
                </a:lnTo>
                <a:lnTo>
                  <a:pt x="108" y="17"/>
                </a:lnTo>
                <a:lnTo>
                  <a:pt x="95" y="0"/>
                </a:lnTo>
                <a:lnTo>
                  <a:pt x="39" y="3"/>
                </a:lnTo>
                <a:lnTo>
                  <a:pt x="32" y="19"/>
                </a:lnTo>
                <a:lnTo>
                  <a:pt x="14" y="41"/>
                </a:lnTo>
                <a:lnTo>
                  <a:pt x="0" y="41"/>
                </a:lnTo>
                <a:lnTo>
                  <a:pt x="2" y="65"/>
                </a:lnTo>
                <a:lnTo>
                  <a:pt x="9" y="71"/>
                </a:lnTo>
                <a:lnTo>
                  <a:pt x="2" y="71"/>
                </a:lnTo>
                <a:lnTo>
                  <a:pt x="2" y="78"/>
                </a:lnTo>
                <a:lnTo>
                  <a:pt x="15" y="88"/>
                </a:lnTo>
                <a:lnTo>
                  <a:pt x="17" y="98"/>
                </a:lnTo>
                <a:lnTo>
                  <a:pt x="37" y="113"/>
                </a:lnTo>
                <a:lnTo>
                  <a:pt x="40" y="122"/>
                </a:lnTo>
                <a:lnTo>
                  <a:pt x="83" y="139"/>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198" name="Freeform 155"/>
          <p:cNvSpPr>
            <a:spLocks noChangeAspect="1"/>
          </p:cNvSpPr>
          <p:nvPr/>
        </p:nvSpPr>
        <p:spPr bwMode="gray">
          <a:xfrm>
            <a:off x="4024382" y="3818910"/>
            <a:ext cx="151342" cy="98425"/>
          </a:xfrm>
          <a:custGeom>
            <a:avLst/>
            <a:gdLst>
              <a:gd name="T0" fmla="*/ 37 w 288"/>
              <a:gd name="T1" fmla="*/ 202 h 205"/>
              <a:gd name="T2" fmla="*/ 37 w 288"/>
              <a:gd name="T3" fmla="*/ 171 h 205"/>
              <a:gd name="T4" fmla="*/ 40 w 288"/>
              <a:gd name="T5" fmla="*/ 167 h 205"/>
              <a:gd name="T6" fmla="*/ 79 w 288"/>
              <a:gd name="T7" fmla="*/ 162 h 205"/>
              <a:gd name="T8" fmla="*/ 83 w 288"/>
              <a:gd name="T9" fmla="*/ 156 h 205"/>
              <a:gd name="T10" fmla="*/ 100 w 288"/>
              <a:gd name="T11" fmla="*/ 156 h 205"/>
              <a:gd name="T12" fmla="*/ 113 w 288"/>
              <a:gd name="T13" fmla="*/ 146 h 205"/>
              <a:gd name="T14" fmla="*/ 156 w 288"/>
              <a:gd name="T15" fmla="*/ 162 h 205"/>
              <a:gd name="T16" fmla="*/ 175 w 288"/>
              <a:gd name="T17" fmla="*/ 154 h 205"/>
              <a:gd name="T18" fmla="*/ 175 w 288"/>
              <a:gd name="T19" fmla="*/ 146 h 205"/>
              <a:gd name="T20" fmla="*/ 147 w 288"/>
              <a:gd name="T21" fmla="*/ 151 h 205"/>
              <a:gd name="T22" fmla="*/ 115 w 288"/>
              <a:gd name="T23" fmla="*/ 134 h 205"/>
              <a:gd name="T24" fmla="*/ 102 w 288"/>
              <a:gd name="T25" fmla="*/ 136 h 205"/>
              <a:gd name="T26" fmla="*/ 93 w 288"/>
              <a:gd name="T27" fmla="*/ 146 h 205"/>
              <a:gd name="T28" fmla="*/ 46 w 288"/>
              <a:gd name="T29" fmla="*/ 146 h 205"/>
              <a:gd name="T30" fmla="*/ 12 w 288"/>
              <a:gd name="T31" fmla="*/ 92 h 205"/>
              <a:gd name="T32" fmla="*/ 3 w 288"/>
              <a:gd name="T33" fmla="*/ 97 h 205"/>
              <a:gd name="T34" fmla="*/ 0 w 288"/>
              <a:gd name="T35" fmla="*/ 90 h 205"/>
              <a:gd name="T36" fmla="*/ 14 w 288"/>
              <a:gd name="T37" fmla="*/ 85 h 205"/>
              <a:gd name="T38" fmla="*/ 31 w 288"/>
              <a:gd name="T39" fmla="*/ 71 h 205"/>
              <a:gd name="T40" fmla="*/ 46 w 288"/>
              <a:gd name="T41" fmla="*/ 46 h 205"/>
              <a:gd name="T42" fmla="*/ 48 w 288"/>
              <a:gd name="T43" fmla="*/ 26 h 205"/>
              <a:gd name="T44" fmla="*/ 57 w 288"/>
              <a:gd name="T45" fmla="*/ 6 h 205"/>
              <a:gd name="T46" fmla="*/ 87 w 288"/>
              <a:gd name="T47" fmla="*/ 9 h 205"/>
              <a:gd name="T48" fmla="*/ 113 w 288"/>
              <a:gd name="T49" fmla="*/ 0 h 205"/>
              <a:gd name="T50" fmla="*/ 147 w 288"/>
              <a:gd name="T51" fmla="*/ 0 h 205"/>
              <a:gd name="T52" fmla="*/ 171 w 288"/>
              <a:gd name="T53" fmla="*/ 24 h 205"/>
              <a:gd name="T54" fmla="*/ 188 w 288"/>
              <a:gd name="T55" fmla="*/ 24 h 205"/>
              <a:gd name="T56" fmla="*/ 200 w 288"/>
              <a:gd name="T57" fmla="*/ 48 h 205"/>
              <a:gd name="T58" fmla="*/ 213 w 288"/>
              <a:gd name="T59" fmla="*/ 54 h 205"/>
              <a:gd name="T60" fmla="*/ 218 w 288"/>
              <a:gd name="T61" fmla="*/ 65 h 205"/>
              <a:gd name="T62" fmla="*/ 217 w 288"/>
              <a:gd name="T63" fmla="*/ 66 h 205"/>
              <a:gd name="T64" fmla="*/ 249 w 288"/>
              <a:gd name="T65" fmla="*/ 90 h 205"/>
              <a:gd name="T66" fmla="*/ 251 w 288"/>
              <a:gd name="T67" fmla="*/ 107 h 205"/>
              <a:gd name="T68" fmla="*/ 257 w 288"/>
              <a:gd name="T69" fmla="*/ 114 h 205"/>
              <a:gd name="T70" fmla="*/ 261 w 288"/>
              <a:gd name="T71" fmla="*/ 129 h 205"/>
              <a:gd name="T72" fmla="*/ 257 w 288"/>
              <a:gd name="T73" fmla="*/ 141 h 205"/>
              <a:gd name="T74" fmla="*/ 266 w 288"/>
              <a:gd name="T75" fmla="*/ 156 h 205"/>
              <a:gd name="T76" fmla="*/ 276 w 288"/>
              <a:gd name="T77" fmla="*/ 154 h 205"/>
              <a:gd name="T78" fmla="*/ 288 w 288"/>
              <a:gd name="T79" fmla="*/ 173 h 205"/>
              <a:gd name="T80" fmla="*/ 288 w 288"/>
              <a:gd name="T81" fmla="*/ 201 h 205"/>
              <a:gd name="T82" fmla="*/ 243 w 288"/>
              <a:gd name="T83" fmla="*/ 205 h 205"/>
              <a:gd name="T84" fmla="*/ 217 w 288"/>
              <a:gd name="T85" fmla="*/ 195 h 205"/>
              <a:gd name="T86" fmla="*/ 209 w 288"/>
              <a:gd name="T87" fmla="*/ 198 h 205"/>
              <a:gd name="T88" fmla="*/ 207 w 288"/>
              <a:gd name="T89" fmla="*/ 190 h 205"/>
              <a:gd name="T90" fmla="*/ 178 w 288"/>
              <a:gd name="T91" fmla="*/ 187 h 205"/>
              <a:gd name="T92" fmla="*/ 113 w 288"/>
              <a:gd name="T93" fmla="*/ 188 h 205"/>
              <a:gd name="T94" fmla="*/ 87 w 288"/>
              <a:gd name="T95" fmla="*/ 198 h 205"/>
              <a:gd name="T96" fmla="*/ 61 w 288"/>
              <a:gd name="T97" fmla="*/ 198 h 205"/>
              <a:gd name="T98" fmla="*/ 48 w 288"/>
              <a:gd name="T99" fmla="*/ 204 h 205"/>
              <a:gd name="T100" fmla="*/ 37 w 288"/>
              <a:gd name="T101" fmla="*/ 202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8"/>
              <a:gd name="T154" fmla="*/ 0 h 205"/>
              <a:gd name="T155" fmla="*/ 288 w 288"/>
              <a:gd name="T156" fmla="*/ 205 h 2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8" h="205">
                <a:moveTo>
                  <a:pt x="37" y="202"/>
                </a:moveTo>
                <a:lnTo>
                  <a:pt x="37" y="171"/>
                </a:lnTo>
                <a:lnTo>
                  <a:pt x="40" y="167"/>
                </a:lnTo>
                <a:lnTo>
                  <a:pt x="79" y="162"/>
                </a:lnTo>
                <a:lnTo>
                  <a:pt x="83" y="156"/>
                </a:lnTo>
                <a:lnTo>
                  <a:pt x="100" y="156"/>
                </a:lnTo>
                <a:lnTo>
                  <a:pt x="113" y="146"/>
                </a:lnTo>
                <a:lnTo>
                  <a:pt x="156" y="162"/>
                </a:lnTo>
                <a:lnTo>
                  <a:pt x="175" y="154"/>
                </a:lnTo>
                <a:lnTo>
                  <a:pt x="175" y="146"/>
                </a:lnTo>
                <a:lnTo>
                  <a:pt x="147" y="151"/>
                </a:lnTo>
                <a:lnTo>
                  <a:pt x="115" y="134"/>
                </a:lnTo>
                <a:lnTo>
                  <a:pt x="102" y="136"/>
                </a:lnTo>
                <a:lnTo>
                  <a:pt x="93" y="146"/>
                </a:lnTo>
                <a:lnTo>
                  <a:pt x="46" y="146"/>
                </a:lnTo>
                <a:lnTo>
                  <a:pt x="12" y="92"/>
                </a:lnTo>
                <a:lnTo>
                  <a:pt x="3" y="97"/>
                </a:lnTo>
                <a:lnTo>
                  <a:pt x="0" y="90"/>
                </a:lnTo>
                <a:lnTo>
                  <a:pt x="14" y="85"/>
                </a:lnTo>
                <a:lnTo>
                  <a:pt x="31" y="71"/>
                </a:lnTo>
                <a:lnTo>
                  <a:pt x="46" y="46"/>
                </a:lnTo>
                <a:lnTo>
                  <a:pt x="48" y="26"/>
                </a:lnTo>
                <a:lnTo>
                  <a:pt x="57" y="6"/>
                </a:lnTo>
                <a:lnTo>
                  <a:pt x="87" y="9"/>
                </a:lnTo>
                <a:lnTo>
                  <a:pt x="113" y="0"/>
                </a:lnTo>
                <a:lnTo>
                  <a:pt x="147" y="0"/>
                </a:lnTo>
                <a:lnTo>
                  <a:pt x="171" y="24"/>
                </a:lnTo>
                <a:lnTo>
                  <a:pt x="188" y="24"/>
                </a:lnTo>
                <a:lnTo>
                  <a:pt x="200" y="48"/>
                </a:lnTo>
                <a:lnTo>
                  <a:pt x="213" y="54"/>
                </a:lnTo>
                <a:lnTo>
                  <a:pt x="218" y="65"/>
                </a:lnTo>
                <a:lnTo>
                  <a:pt x="217" y="66"/>
                </a:lnTo>
                <a:lnTo>
                  <a:pt x="249" y="90"/>
                </a:lnTo>
                <a:lnTo>
                  <a:pt x="251" y="107"/>
                </a:lnTo>
                <a:lnTo>
                  <a:pt x="257" y="114"/>
                </a:lnTo>
                <a:lnTo>
                  <a:pt x="261" y="129"/>
                </a:lnTo>
                <a:lnTo>
                  <a:pt x="257" y="141"/>
                </a:lnTo>
                <a:lnTo>
                  <a:pt x="266" y="156"/>
                </a:lnTo>
                <a:lnTo>
                  <a:pt x="276" y="154"/>
                </a:lnTo>
                <a:lnTo>
                  <a:pt x="288" y="173"/>
                </a:lnTo>
                <a:lnTo>
                  <a:pt x="288" y="201"/>
                </a:lnTo>
                <a:lnTo>
                  <a:pt x="243" y="205"/>
                </a:lnTo>
                <a:lnTo>
                  <a:pt x="217" y="195"/>
                </a:lnTo>
                <a:lnTo>
                  <a:pt x="209" y="198"/>
                </a:lnTo>
                <a:lnTo>
                  <a:pt x="207" y="190"/>
                </a:lnTo>
                <a:lnTo>
                  <a:pt x="178" y="187"/>
                </a:lnTo>
                <a:lnTo>
                  <a:pt x="113" y="188"/>
                </a:lnTo>
                <a:lnTo>
                  <a:pt x="87" y="198"/>
                </a:lnTo>
                <a:lnTo>
                  <a:pt x="61" y="198"/>
                </a:lnTo>
                <a:lnTo>
                  <a:pt x="48" y="204"/>
                </a:lnTo>
                <a:lnTo>
                  <a:pt x="37" y="20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199" name="Freeform 156"/>
          <p:cNvSpPr>
            <a:spLocks noChangeAspect="1"/>
          </p:cNvSpPr>
          <p:nvPr/>
        </p:nvSpPr>
        <p:spPr bwMode="gray">
          <a:xfrm>
            <a:off x="4672745" y="3412508"/>
            <a:ext cx="385234" cy="339725"/>
          </a:xfrm>
          <a:custGeom>
            <a:avLst/>
            <a:gdLst>
              <a:gd name="T0" fmla="*/ 640 w 731"/>
              <a:gd name="T1" fmla="*/ 678 h 701"/>
              <a:gd name="T2" fmla="*/ 548 w 731"/>
              <a:gd name="T3" fmla="*/ 630 h 701"/>
              <a:gd name="T4" fmla="*/ 455 w 731"/>
              <a:gd name="T5" fmla="*/ 582 h 701"/>
              <a:gd name="T6" fmla="*/ 363 w 731"/>
              <a:gd name="T7" fmla="*/ 535 h 701"/>
              <a:gd name="T8" fmla="*/ 269 w 731"/>
              <a:gd name="T9" fmla="*/ 526 h 701"/>
              <a:gd name="T10" fmla="*/ 247 w 731"/>
              <a:gd name="T11" fmla="*/ 520 h 701"/>
              <a:gd name="T12" fmla="*/ 116 w 731"/>
              <a:gd name="T13" fmla="*/ 503 h 701"/>
              <a:gd name="T14" fmla="*/ 72 w 731"/>
              <a:gd name="T15" fmla="*/ 450 h 701"/>
              <a:gd name="T16" fmla="*/ 35 w 731"/>
              <a:gd name="T17" fmla="*/ 437 h 701"/>
              <a:gd name="T18" fmla="*/ 4 w 731"/>
              <a:gd name="T19" fmla="*/ 367 h 701"/>
              <a:gd name="T20" fmla="*/ 21 w 731"/>
              <a:gd name="T21" fmla="*/ 354 h 701"/>
              <a:gd name="T22" fmla="*/ 18 w 731"/>
              <a:gd name="T23" fmla="*/ 205 h 701"/>
              <a:gd name="T24" fmla="*/ 0 w 731"/>
              <a:gd name="T25" fmla="*/ 163 h 701"/>
              <a:gd name="T26" fmla="*/ 29 w 731"/>
              <a:gd name="T27" fmla="*/ 146 h 701"/>
              <a:gd name="T28" fmla="*/ 38 w 731"/>
              <a:gd name="T29" fmla="*/ 98 h 701"/>
              <a:gd name="T30" fmla="*/ 96 w 731"/>
              <a:gd name="T31" fmla="*/ 42 h 701"/>
              <a:gd name="T32" fmla="*/ 99 w 731"/>
              <a:gd name="T33" fmla="*/ 0 h 701"/>
              <a:gd name="T34" fmla="*/ 176 w 731"/>
              <a:gd name="T35" fmla="*/ 15 h 701"/>
              <a:gd name="T36" fmla="*/ 270 w 731"/>
              <a:gd name="T37" fmla="*/ 46 h 701"/>
              <a:gd name="T38" fmla="*/ 278 w 731"/>
              <a:gd name="T39" fmla="*/ 71 h 701"/>
              <a:gd name="T40" fmla="*/ 311 w 731"/>
              <a:gd name="T41" fmla="*/ 104 h 701"/>
              <a:gd name="T42" fmla="*/ 411 w 731"/>
              <a:gd name="T43" fmla="*/ 130 h 701"/>
              <a:gd name="T44" fmla="*/ 445 w 731"/>
              <a:gd name="T45" fmla="*/ 156 h 701"/>
              <a:gd name="T46" fmla="*/ 487 w 731"/>
              <a:gd name="T47" fmla="*/ 136 h 701"/>
              <a:gd name="T48" fmla="*/ 489 w 731"/>
              <a:gd name="T49" fmla="*/ 83 h 701"/>
              <a:gd name="T50" fmla="*/ 538 w 731"/>
              <a:gd name="T51" fmla="*/ 20 h 701"/>
              <a:gd name="T52" fmla="*/ 626 w 731"/>
              <a:gd name="T53" fmla="*/ 25 h 701"/>
              <a:gd name="T54" fmla="*/ 633 w 731"/>
              <a:gd name="T55" fmla="*/ 46 h 701"/>
              <a:gd name="T56" fmla="*/ 670 w 731"/>
              <a:gd name="T57" fmla="*/ 57 h 701"/>
              <a:gd name="T58" fmla="*/ 731 w 731"/>
              <a:gd name="T59" fmla="*/ 83 h 701"/>
              <a:gd name="T60" fmla="*/ 716 w 731"/>
              <a:gd name="T61" fmla="*/ 100 h 701"/>
              <a:gd name="T62" fmla="*/ 710 w 731"/>
              <a:gd name="T63" fmla="*/ 166 h 701"/>
              <a:gd name="T64" fmla="*/ 719 w 731"/>
              <a:gd name="T65" fmla="*/ 195 h 701"/>
              <a:gd name="T66" fmla="*/ 731 w 731"/>
              <a:gd name="T67" fmla="*/ 220 h 701"/>
              <a:gd name="T68" fmla="*/ 731 w 731"/>
              <a:gd name="T69" fmla="*/ 311 h 701"/>
              <a:gd name="T70" fmla="*/ 731 w 731"/>
              <a:gd name="T71" fmla="*/ 401 h 701"/>
              <a:gd name="T72" fmla="*/ 731 w 731"/>
              <a:gd name="T73" fmla="*/ 491 h 701"/>
              <a:gd name="T74" fmla="*/ 731 w 731"/>
              <a:gd name="T75" fmla="*/ 579 h 701"/>
              <a:gd name="T76" fmla="*/ 731 w 731"/>
              <a:gd name="T77" fmla="*/ 672 h 701"/>
              <a:gd name="T78" fmla="*/ 685 w 731"/>
              <a:gd name="T79" fmla="*/ 701 h 7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1"/>
              <a:gd name="T121" fmla="*/ 0 h 701"/>
              <a:gd name="T122" fmla="*/ 731 w 731"/>
              <a:gd name="T123" fmla="*/ 701 h 7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1" h="701">
                <a:moveTo>
                  <a:pt x="685" y="701"/>
                </a:moveTo>
                <a:lnTo>
                  <a:pt x="640" y="678"/>
                </a:lnTo>
                <a:lnTo>
                  <a:pt x="594" y="653"/>
                </a:lnTo>
                <a:lnTo>
                  <a:pt x="548" y="630"/>
                </a:lnTo>
                <a:lnTo>
                  <a:pt x="501" y="606"/>
                </a:lnTo>
                <a:lnTo>
                  <a:pt x="455" y="582"/>
                </a:lnTo>
                <a:lnTo>
                  <a:pt x="410" y="559"/>
                </a:lnTo>
                <a:lnTo>
                  <a:pt x="363" y="535"/>
                </a:lnTo>
                <a:lnTo>
                  <a:pt x="317" y="509"/>
                </a:lnTo>
                <a:lnTo>
                  <a:pt x="269" y="526"/>
                </a:lnTo>
                <a:lnTo>
                  <a:pt x="255" y="530"/>
                </a:lnTo>
                <a:lnTo>
                  <a:pt x="247" y="520"/>
                </a:lnTo>
                <a:lnTo>
                  <a:pt x="220" y="505"/>
                </a:lnTo>
                <a:lnTo>
                  <a:pt x="116" y="503"/>
                </a:lnTo>
                <a:lnTo>
                  <a:pt x="97" y="463"/>
                </a:lnTo>
                <a:lnTo>
                  <a:pt x="72" y="450"/>
                </a:lnTo>
                <a:lnTo>
                  <a:pt x="46" y="450"/>
                </a:lnTo>
                <a:lnTo>
                  <a:pt x="35" y="437"/>
                </a:lnTo>
                <a:lnTo>
                  <a:pt x="32" y="412"/>
                </a:lnTo>
                <a:lnTo>
                  <a:pt x="4" y="367"/>
                </a:lnTo>
                <a:lnTo>
                  <a:pt x="4" y="361"/>
                </a:lnTo>
                <a:lnTo>
                  <a:pt x="21" y="354"/>
                </a:lnTo>
                <a:lnTo>
                  <a:pt x="25" y="288"/>
                </a:lnTo>
                <a:lnTo>
                  <a:pt x="18" y="205"/>
                </a:lnTo>
                <a:lnTo>
                  <a:pt x="0" y="175"/>
                </a:lnTo>
                <a:lnTo>
                  <a:pt x="0" y="163"/>
                </a:lnTo>
                <a:lnTo>
                  <a:pt x="9" y="152"/>
                </a:lnTo>
                <a:lnTo>
                  <a:pt x="29" y="146"/>
                </a:lnTo>
                <a:lnTo>
                  <a:pt x="43" y="130"/>
                </a:lnTo>
                <a:lnTo>
                  <a:pt x="38" y="98"/>
                </a:lnTo>
                <a:lnTo>
                  <a:pt x="43" y="83"/>
                </a:lnTo>
                <a:lnTo>
                  <a:pt x="96" y="42"/>
                </a:lnTo>
                <a:lnTo>
                  <a:pt x="99" y="34"/>
                </a:lnTo>
                <a:lnTo>
                  <a:pt x="99" y="0"/>
                </a:lnTo>
                <a:lnTo>
                  <a:pt x="142" y="19"/>
                </a:lnTo>
                <a:lnTo>
                  <a:pt x="176" y="15"/>
                </a:lnTo>
                <a:lnTo>
                  <a:pt x="210" y="20"/>
                </a:lnTo>
                <a:lnTo>
                  <a:pt x="270" y="46"/>
                </a:lnTo>
                <a:lnTo>
                  <a:pt x="275" y="51"/>
                </a:lnTo>
                <a:lnTo>
                  <a:pt x="278" y="71"/>
                </a:lnTo>
                <a:lnTo>
                  <a:pt x="301" y="98"/>
                </a:lnTo>
                <a:lnTo>
                  <a:pt x="311" y="104"/>
                </a:lnTo>
                <a:lnTo>
                  <a:pt x="385" y="119"/>
                </a:lnTo>
                <a:lnTo>
                  <a:pt x="411" y="130"/>
                </a:lnTo>
                <a:lnTo>
                  <a:pt x="431" y="150"/>
                </a:lnTo>
                <a:lnTo>
                  <a:pt x="445" y="156"/>
                </a:lnTo>
                <a:lnTo>
                  <a:pt x="472" y="149"/>
                </a:lnTo>
                <a:lnTo>
                  <a:pt x="487" y="136"/>
                </a:lnTo>
                <a:lnTo>
                  <a:pt x="499" y="110"/>
                </a:lnTo>
                <a:lnTo>
                  <a:pt x="489" y="83"/>
                </a:lnTo>
                <a:lnTo>
                  <a:pt x="492" y="59"/>
                </a:lnTo>
                <a:lnTo>
                  <a:pt x="538" y="20"/>
                </a:lnTo>
                <a:lnTo>
                  <a:pt x="589" y="15"/>
                </a:lnTo>
                <a:lnTo>
                  <a:pt x="626" y="25"/>
                </a:lnTo>
                <a:lnTo>
                  <a:pt x="634" y="31"/>
                </a:lnTo>
                <a:lnTo>
                  <a:pt x="633" y="46"/>
                </a:lnTo>
                <a:lnTo>
                  <a:pt x="642" y="53"/>
                </a:lnTo>
                <a:lnTo>
                  <a:pt x="670" y="57"/>
                </a:lnTo>
                <a:lnTo>
                  <a:pt x="719" y="66"/>
                </a:lnTo>
                <a:lnTo>
                  <a:pt x="731" y="83"/>
                </a:lnTo>
                <a:lnTo>
                  <a:pt x="726" y="85"/>
                </a:lnTo>
                <a:lnTo>
                  <a:pt x="716" y="100"/>
                </a:lnTo>
                <a:lnTo>
                  <a:pt x="721" y="152"/>
                </a:lnTo>
                <a:lnTo>
                  <a:pt x="710" y="166"/>
                </a:lnTo>
                <a:lnTo>
                  <a:pt x="711" y="183"/>
                </a:lnTo>
                <a:lnTo>
                  <a:pt x="719" y="195"/>
                </a:lnTo>
                <a:lnTo>
                  <a:pt x="716" y="205"/>
                </a:lnTo>
                <a:lnTo>
                  <a:pt x="731" y="220"/>
                </a:lnTo>
                <a:lnTo>
                  <a:pt x="731" y="266"/>
                </a:lnTo>
                <a:lnTo>
                  <a:pt x="731" y="311"/>
                </a:lnTo>
                <a:lnTo>
                  <a:pt x="731" y="357"/>
                </a:lnTo>
                <a:lnTo>
                  <a:pt x="731" y="401"/>
                </a:lnTo>
                <a:lnTo>
                  <a:pt x="731" y="447"/>
                </a:lnTo>
                <a:lnTo>
                  <a:pt x="731" y="491"/>
                </a:lnTo>
                <a:lnTo>
                  <a:pt x="731" y="535"/>
                </a:lnTo>
                <a:lnTo>
                  <a:pt x="731" y="579"/>
                </a:lnTo>
                <a:lnTo>
                  <a:pt x="731" y="625"/>
                </a:lnTo>
                <a:lnTo>
                  <a:pt x="731" y="672"/>
                </a:lnTo>
                <a:lnTo>
                  <a:pt x="685" y="672"/>
                </a:lnTo>
                <a:lnTo>
                  <a:pt x="685" y="70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00" name="Freeform 157"/>
          <p:cNvSpPr>
            <a:spLocks noChangeAspect="1"/>
          </p:cNvSpPr>
          <p:nvPr/>
        </p:nvSpPr>
        <p:spPr bwMode="gray">
          <a:xfrm>
            <a:off x="4775933" y="3658571"/>
            <a:ext cx="259689" cy="369888"/>
          </a:xfrm>
          <a:custGeom>
            <a:avLst/>
            <a:gdLst>
              <a:gd name="T0" fmla="*/ 492 w 492"/>
              <a:gd name="T1" fmla="*/ 237 h 761"/>
              <a:gd name="T2" fmla="*/ 492 w 492"/>
              <a:gd name="T3" fmla="*/ 325 h 761"/>
              <a:gd name="T4" fmla="*/ 443 w 492"/>
              <a:gd name="T5" fmla="*/ 376 h 761"/>
              <a:gd name="T6" fmla="*/ 413 w 492"/>
              <a:gd name="T7" fmla="*/ 430 h 761"/>
              <a:gd name="T8" fmla="*/ 404 w 492"/>
              <a:gd name="T9" fmla="*/ 461 h 761"/>
              <a:gd name="T10" fmla="*/ 394 w 492"/>
              <a:gd name="T11" fmla="*/ 502 h 761"/>
              <a:gd name="T12" fmla="*/ 415 w 492"/>
              <a:gd name="T13" fmla="*/ 512 h 761"/>
              <a:gd name="T14" fmla="*/ 440 w 492"/>
              <a:gd name="T15" fmla="*/ 583 h 761"/>
              <a:gd name="T16" fmla="*/ 432 w 492"/>
              <a:gd name="T17" fmla="*/ 593 h 761"/>
              <a:gd name="T18" fmla="*/ 387 w 492"/>
              <a:gd name="T19" fmla="*/ 615 h 761"/>
              <a:gd name="T20" fmla="*/ 355 w 492"/>
              <a:gd name="T21" fmla="*/ 654 h 761"/>
              <a:gd name="T22" fmla="*/ 335 w 492"/>
              <a:gd name="T23" fmla="*/ 673 h 761"/>
              <a:gd name="T24" fmla="*/ 260 w 492"/>
              <a:gd name="T25" fmla="*/ 692 h 761"/>
              <a:gd name="T26" fmla="*/ 265 w 492"/>
              <a:gd name="T27" fmla="*/ 707 h 761"/>
              <a:gd name="T28" fmla="*/ 204 w 492"/>
              <a:gd name="T29" fmla="*/ 735 h 761"/>
              <a:gd name="T30" fmla="*/ 147 w 492"/>
              <a:gd name="T31" fmla="*/ 743 h 761"/>
              <a:gd name="T32" fmla="*/ 119 w 492"/>
              <a:gd name="T33" fmla="*/ 759 h 761"/>
              <a:gd name="T34" fmla="*/ 74 w 492"/>
              <a:gd name="T35" fmla="*/ 703 h 761"/>
              <a:gd name="T36" fmla="*/ 42 w 492"/>
              <a:gd name="T37" fmla="*/ 684 h 761"/>
              <a:gd name="T38" fmla="*/ 33 w 492"/>
              <a:gd name="T39" fmla="*/ 649 h 761"/>
              <a:gd name="T40" fmla="*/ 84 w 492"/>
              <a:gd name="T41" fmla="*/ 645 h 761"/>
              <a:gd name="T42" fmla="*/ 85 w 492"/>
              <a:gd name="T43" fmla="*/ 628 h 761"/>
              <a:gd name="T44" fmla="*/ 71 w 492"/>
              <a:gd name="T45" fmla="*/ 553 h 761"/>
              <a:gd name="T46" fmla="*/ 47 w 492"/>
              <a:gd name="T47" fmla="*/ 505 h 761"/>
              <a:gd name="T48" fmla="*/ 33 w 492"/>
              <a:gd name="T49" fmla="*/ 495 h 761"/>
              <a:gd name="T50" fmla="*/ 2 w 492"/>
              <a:gd name="T51" fmla="*/ 438 h 761"/>
              <a:gd name="T52" fmla="*/ 10 w 492"/>
              <a:gd name="T53" fmla="*/ 422 h 761"/>
              <a:gd name="T54" fmla="*/ 93 w 492"/>
              <a:gd name="T55" fmla="*/ 316 h 761"/>
              <a:gd name="T56" fmla="*/ 110 w 492"/>
              <a:gd name="T57" fmla="*/ 167 h 761"/>
              <a:gd name="T58" fmla="*/ 91 w 492"/>
              <a:gd name="T59" fmla="*/ 126 h 761"/>
              <a:gd name="T60" fmla="*/ 76 w 492"/>
              <a:gd name="T61" fmla="*/ 17 h 761"/>
              <a:gd name="T62" fmla="*/ 170 w 492"/>
              <a:gd name="T63" fmla="*/ 26 h 761"/>
              <a:gd name="T64" fmla="*/ 262 w 492"/>
              <a:gd name="T65" fmla="*/ 73 h 761"/>
              <a:gd name="T66" fmla="*/ 355 w 492"/>
              <a:gd name="T67" fmla="*/ 121 h 761"/>
              <a:gd name="T68" fmla="*/ 447 w 492"/>
              <a:gd name="T69" fmla="*/ 169 h 7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2"/>
              <a:gd name="T106" fmla="*/ 0 h 761"/>
              <a:gd name="T107" fmla="*/ 492 w 492"/>
              <a:gd name="T108" fmla="*/ 761 h 7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2" h="761">
                <a:moveTo>
                  <a:pt x="492" y="192"/>
                </a:moveTo>
                <a:lnTo>
                  <a:pt x="492" y="237"/>
                </a:lnTo>
                <a:lnTo>
                  <a:pt x="492" y="282"/>
                </a:lnTo>
                <a:lnTo>
                  <a:pt x="492" y="325"/>
                </a:lnTo>
                <a:lnTo>
                  <a:pt x="492" y="371"/>
                </a:lnTo>
                <a:lnTo>
                  <a:pt x="443" y="376"/>
                </a:lnTo>
                <a:lnTo>
                  <a:pt x="436" y="401"/>
                </a:lnTo>
                <a:lnTo>
                  <a:pt x="413" y="430"/>
                </a:lnTo>
                <a:lnTo>
                  <a:pt x="413" y="452"/>
                </a:lnTo>
                <a:lnTo>
                  <a:pt x="404" y="461"/>
                </a:lnTo>
                <a:lnTo>
                  <a:pt x="402" y="481"/>
                </a:lnTo>
                <a:lnTo>
                  <a:pt x="394" y="502"/>
                </a:lnTo>
                <a:lnTo>
                  <a:pt x="394" y="515"/>
                </a:lnTo>
                <a:lnTo>
                  <a:pt x="415" y="512"/>
                </a:lnTo>
                <a:lnTo>
                  <a:pt x="418" y="537"/>
                </a:lnTo>
                <a:lnTo>
                  <a:pt x="440" y="583"/>
                </a:lnTo>
                <a:lnTo>
                  <a:pt x="440" y="590"/>
                </a:lnTo>
                <a:lnTo>
                  <a:pt x="432" y="593"/>
                </a:lnTo>
                <a:lnTo>
                  <a:pt x="398" y="602"/>
                </a:lnTo>
                <a:lnTo>
                  <a:pt x="387" y="615"/>
                </a:lnTo>
                <a:lnTo>
                  <a:pt x="387" y="628"/>
                </a:lnTo>
                <a:lnTo>
                  <a:pt x="355" y="654"/>
                </a:lnTo>
                <a:lnTo>
                  <a:pt x="350" y="666"/>
                </a:lnTo>
                <a:lnTo>
                  <a:pt x="335" y="673"/>
                </a:lnTo>
                <a:lnTo>
                  <a:pt x="328" y="681"/>
                </a:lnTo>
                <a:lnTo>
                  <a:pt x="260" y="692"/>
                </a:lnTo>
                <a:lnTo>
                  <a:pt x="259" y="698"/>
                </a:lnTo>
                <a:lnTo>
                  <a:pt x="265" y="707"/>
                </a:lnTo>
                <a:lnTo>
                  <a:pt x="243" y="732"/>
                </a:lnTo>
                <a:lnTo>
                  <a:pt x="204" y="735"/>
                </a:lnTo>
                <a:lnTo>
                  <a:pt x="162" y="755"/>
                </a:lnTo>
                <a:lnTo>
                  <a:pt x="147" y="743"/>
                </a:lnTo>
                <a:lnTo>
                  <a:pt x="140" y="749"/>
                </a:lnTo>
                <a:lnTo>
                  <a:pt x="119" y="759"/>
                </a:lnTo>
                <a:lnTo>
                  <a:pt x="91" y="761"/>
                </a:lnTo>
                <a:lnTo>
                  <a:pt x="74" y="703"/>
                </a:lnTo>
                <a:lnTo>
                  <a:pt x="65" y="695"/>
                </a:lnTo>
                <a:lnTo>
                  <a:pt x="42" y="684"/>
                </a:lnTo>
                <a:lnTo>
                  <a:pt x="31" y="662"/>
                </a:lnTo>
                <a:lnTo>
                  <a:pt x="33" y="649"/>
                </a:lnTo>
                <a:lnTo>
                  <a:pt x="40" y="642"/>
                </a:lnTo>
                <a:lnTo>
                  <a:pt x="84" y="645"/>
                </a:lnTo>
                <a:lnTo>
                  <a:pt x="90" y="641"/>
                </a:lnTo>
                <a:lnTo>
                  <a:pt x="85" y="628"/>
                </a:lnTo>
                <a:lnTo>
                  <a:pt x="65" y="595"/>
                </a:lnTo>
                <a:lnTo>
                  <a:pt x="71" y="553"/>
                </a:lnTo>
                <a:lnTo>
                  <a:pt x="57" y="511"/>
                </a:lnTo>
                <a:lnTo>
                  <a:pt x="47" y="505"/>
                </a:lnTo>
                <a:lnTo>
                  <a:pt x="44" y="495"/>
                </a:lnTo>
                <a:lnTo>
                  <a:pt x="33" y="495"/>
                </a:lnTo>
                <a:lnTo>
                  <a:pt x="6" y="463"/>
                </a:lnTo>
                <a:lnTo>
                  <a:pt x="2" y="438"/>
                </a:lnTo>
                <a:lnTo>
                  <a:pt x="0" y="427"/>
                </a:lnTo>
                <a:lnTo>
                  <a:pt x="10" y="422"/>
                </a:lnTo>
                <a:lnTo>
                  <a:pt x="14" y="404"/>
                </a:lnTo>
                <a:lnTo>
                  <a:pt x="93" y="316"/>
                </a:lnTo>
                <a:lnTo>
                  <a:pt x="98" y="232"/>
                </a:lnTo>
                <a:lnTo>
                  <a:pt x="110" y="167"/>
                </a:lnTo>
                <a:lnTo>
                  <a:pt x="121" y="146"/>
                </a:lnTo>
                <a:lnTo>
                  <a:pt x="91" y="126"/>
                </a:lnTo>
                <a:lnTo>
                  <a:pt x="77" y="93"/>
                </a:lnTo>
                <a:lnTo>
                  <a:pt x="76" y="17"/>
                </a:lnTo>
                <a:lnTo>
                  <a:pt x="124" y="0"/>
                </a:lnTo>
                <a:lnTo>
                  <a:pt x="170" y="26"/>
                </a:lnTo>
                <a:lnTo>
                  <a:pt x="217" y="50"/>
                </a:lnTo>
                <a:lnTo>
                  <a:pt x="262" y="73"/>
                </a:lnTo>
                <a:lnTo>
                  <a:pt x="308" y="97"/>
                </a:lnTo>
                <a:lnTo>
                  <a:pt x="355" y="121"/>
                </a:lnTo>
                <a:lnTo>
                  <a:pt x="401" y="144"/>
                </a:lnTo>
                <a:lnTo>
                  <a:pt x="447" y="169"/>
                </a:lnTo>
                <a:lnTo>
                  <a:pt x="492" y="19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01" name="Freeform 158"/>
          <p:cNvSpPr>
            <a:spLocks noChangeAspect="1"/>
          </p:cNvSpPr>
          <p:nvPr/>
        </p:nvSpPr>
        <p:spPr bwMode="gray">
          <a:xfrm>
            <a:off x="4136168" y="3337896"/>
            <a:ext cx="292366" cy="214313"/>
          </a:xfrm>
          <a:custGeom>
            <a:avLst/>
            <a:gdLst>
              <a:gd name="T0" fmla="*/ 201 w 552"/>
              <a:gd name="T1" fmla="*/ 440 h 441"/>
              <a:gd name="T2" fmla="*/ 150 w 552"/>
              <a:gd name="T3" fmla="*/ 440 h 441"/>
              <a:gd name="T4" fmla="*/ 102 w 552"/>
              <a:gd name="T5" fmla="*/ 440 h 441"/>
              <a:gd name="T6" fmla="*/ 51 w 552"/>
              <a:gd name="T7" fmla="*/ 441 h 441"/>
              <a:gd name="T8" fmla="*/ 0 w 552"/>
              <a:gd name="T9" fmla="*/ 441 h 441"/>
              <a:gd name="T10" fmla="*/ 3 w 552"/>
              <a:gd name="T11" fmla="*/ 432 h 441"/>
              <a:gd name="T12" fmla="*/ 64 w 552"/>
              <a:gd name="T13" fmla="*/ 415 h 441"/>
              <a:gd name="T14" fmla="*/ 85 w 552"/>
              <a:gd name="T15" fmla="*/ 396 h 441"/>
              <a:gd name="T16" fmla="*/ 125 w 552"/>
              <a:gd name="T17" fmla="*/ 366 h 441"/>
              <a:gd name="T18" fmla="*/ 139 w 552"/>
              <a:gd name="T19" fmla="*/ 344 h 441"/>
              <a:gd name="T20" fmla="*/ 153 w 552"/>
              <a:gd name="T21" fmla="*/ 318 h 441"/>
              <a:gd name="T22" fmla="*/ 152 w 552"/>
              <a:gd name="T23" fmla="*/ 302 h 441"/>
              <a:gd name="T24" fmla="*/ 144 w 552"/>
              <a:gd name="T25" fmla="*/ 288 h 441"/>
              <a:gd name="T26" fmla="*/ 149 w 552"/>
              <a:gd name="T27" fmla="*/ 248 h 441"/>
              <a:gd name="T28" fmla="*/ 164 w 552"/>
              <a:gd name="T29" fmla="*/ 220 h 441"/>
              <a:gd name="T30" fmla="*/ 175 w 552"/>
              <a:gd name="T31" fmla="*/ 215 h 441"/>
              <a:gd name="T32" fmla="*/ 178 w 552"/>
              <a:gd name="T33" fmla="*/ 186 h 441"/>
              <a:gd name="T34" fmla="*/ 213 w 552"/>
              <a:gd name="T35" fmla="*/ 146 h 441"/>
              <a:gd name="T36" fmla="*/ 264 w 552"/>
              <a:gd name="T37" fmla="*/ 123 h 441"/>
              <a:gd name="T38" fmla="*/ 291 w 552"/>
              <a:gd name="T39" fmla="*/ 100 h 441"/>
              <a:gd name="T40" fmla="*/ 308 w 552"/>
              <a:gd name="T41" fmla="*/ 73 h 441"/>
              <a:gd name="T42" fmla="*/ 330 w 552"/>
              <a:gd name="T43" fmla="*/ 8 h 441"/>
              <a:gd name="T44" fmla="*/ 352 w 552"/>
              <a:gd name="T45" fmla="*/ 0 h 441"/>
              <a:gd name="T46" fmla="*/ 373 w 552"/>
              <a:gd name="T47" fmla="*/ 27 h 441"/>
              <a:gd name="T48" fmla="*/ 399 w 552"/>
              <a:gd name="T49" fmla="*/ 41 h 441"/>
              <a:gd name="T50" fmla="*/ 461 w 552"/>
              <a:gd name="T51" fmla="*/ 32 h 441"/>
              <a:gd name="T52" fmla="*/ 482 w 552"/>
              <a:gd name="T53" fmla="*/ 44 h 441"/>
              <a:gd name="T54" fmla="*/ 489 w 552"/>
              <a:gd name="T55" fmla="*/ 44 h 441"/>
              <a:gd name="T56" fmla="*/ 507 w 552"/>
              <a:gd name="T57" fmla="*/ 45 h 441"/>
              <a:gd name="T58" fmla="*/ 503 w 552"/>
              <a:gd name="T59" fmla="*/ 49 h 441"/>
              <a:gd name="T60" fmla="*/ 503 w 552"/>
              <a:gd name="T61" fmla="*/ 54 h 441"/>
              <a:gd name="T62" fmla="*/ 516 w 552"/>
              <a:gd name="T63" fmla="*/ 62 h 441"/>
              <a:gd name="T64" fmla="*/ 515 w 552"/>
              <a:gd name="T65" fmla="*/ 66 h 441"/>
              <a:gd name="T66" fmla="*/ 520 w 552"/>
              <a:gd name="T67" fmla="*/ 75 h 441"/>
              <a:gd name="T68" fmla="*/ 516 w 552"/>
              <a:gd name="T69" fmla="*/ 81 h 441"/>
              <a:gd name="T70" fmla="*/ 521 w 552"/>
              <a:gd name="T71" fmla="*/ 98 h 441"/>
              <a:gd name="T72" fmla="*/ 518 w 552"/>
              <a:gd name="T73" fmla="*/ 117 h 441"/>
              <a:gd name="T74" fmla="*/ 524 w 552"/>
              <a:gd name="T75" fmla="*/ 127 h 441"/>
              <a:gd name="T76" fmla="*/ 523 w 552"/>
              <a:gd name="T77" fmla="*/ 140 h 441"/>
              <a:gd name="T78" fmla="*/ 528 w 552"/>
              <a:gd name="T79" fmla="*/ 158 h 441"/>
              <a:gd name="T80" fmla="*/ 535 w 552"/>
              <a:gd name="T81" fmla="*/ 171 h 441"/>
              <a:gd name="T82" fmla="*/ 552 w 552"/>
              <a:gd name="T83" fmla="*/ 184 h 441"/>
              <a:gd name="T84" fmla="*/ 541 w 552"/>
              <a:gd name="T85" fmla="*/ 192 h 441"/>
              <a:gd name="T86" fmla="*/ 545 w 552"/>
              <a:gd name="T87" fmla="*/ 205 h 441"/>
              <a:gd name="T88" fmla="*/ 466 w 552"/>
              <a:gd name="T89" fmla="*/ 206 h 441"/>
              <a:gd name="T90" fmla="*/ 461 w 552"/>
              <a:gd name="T91" fmla="*/ 222 h 441"/>
              <a:gd name="T92" fmla="*/ 424 w 552"/>
              <a:gd name="T93" fmla="*/ 231 h 441"/>
              <a:gd name="T94" fmla="*/ 421 w 552"/>
              <a:gd name="T95" fmla="*/ 242 h 441"/>
              <a:gd name="T96" fmla="*/ 428 w 552"/>
              <a:gd name="T97" fmla="*/ 245 h 441"/>
              <a:gd name="T98" fmla="*/ 421 w 552"/>
              <a:gd name="T99" fmla="*/ 257 h 441"/>
              <a:gd name="T100" fmla="*/ 433 w 552"/>
              <a:gd name="T101" fmla="*/ 262 h 441"/>
              <a:gd name="T102" fmla="*/ 432 w 552"/>
              <a:gd name="T103" fmla="*/ 268 h 441"/>
              <a:gd name="T104" fmla="*/ 376 w 552"/>
              <a:gd name="T105" fmla="*/ 291 h 441"/>
              <a:gd name="T106" fmla="*/ 357 w 552"/>
              <a:gd name="T107" fmla="*/ 315 h 441"/>
              <a:gd name="T108" fmla="*/ 342 w 552"/>
              <a:gd name="T109" fmla="*/ 325 h 441"/>
              <a:gd name="T110" fmla="*/ 298 w 552"/>
              <a:gd name="T111" fmla="*/ 328 h 441"/>
              <a:gd name="T112" fmla="*/ 294 w 552"/>
              <a:gd name="T113" fmla="*/ 340 h 441"/>
              <a:gd name="T114" fmla="*/ 271 w 552"/>
              <a:gd name="T115" fmla="*/ 338 h 441"/>
              <a:gd name="T116" fmla="*/ 250 w 552"/>
              <a:gd name="T117" fmla="*/ 353 h 441"/>
              <a:gd name="T118" fmla="*/ 240 w 552"/>
              <a:gd name="T119" fmla="*/ 355 h 441"/>
              <a:gd name="T120" fmla="*/ 223 w 552"/>
              <a:gd name="T121" fmla="*/ 366 h 441"/>
              <a:gd name="T122" fmla="*/ 201 w 552"/>
              <a:gd name="T123" fmla="*/ 383 h 441"/>
              <a:gd name="T124" fmla="*/ 201 w 552"/>
              <a:gd name="T125" fmla="*/ 440 h 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2"/>
              <a:gd name="T190" fmla="*/ 0 h 441"/>
              <a:gd name="T191" fmla="*/ 552 w 552"/>
              <a:gd name="T192" fmla="*/ 441 h 4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2" h="441">
                <a:moveTo>
                  <a:pt x="201" y="440"/>
                </a:moveTo>
                <a:lnTo>
                  <a:pt x="150" y="440"/>
                </a:lnTo>
                <a:lnTo>
                  <a:pt x="102" y="440"/>
                </a:lnTo>
                <a:lnTo>
                  <a:pt x="51" y="441"/>
                </a:lnTo>
                <a:lnTo>
                  <a:pt x="0" y="441"/>
                </a:lnTo>
                <a:lnTo>
                  <a:pt x="3" y="432"/>
                </a:lnTo>
                <a:lnTo>
                  <a:pt x="64" y="415"/>
                </a:lnTo>
                <a:lnTo>
                  <a:pt x="85" y="396"/>
                </a:lnTo>
                <a:lnTo>
                  <a:pt x="125" y="366"/>
                </a:lnTo>
                <a:lnTo>
                  <a:pt x="139" y="344"/>
                </a:lnTo>
                <a:lnTo>
                  <a:pt x="153" y="318"/>
                </a:lnTo>
                <a:lnTo>
                  <a:pt x="152" y="302"/>
                </a:lnTo>
                <a:lnTo>
                  <a:pt x="144" y="288"/>
                </a:lnTo>
                <a:lnTo>
                  <a:pt x="149" y="248"/>
                </a:lnTo>
                <a:lnTo>
                  <a:pt x="164" y="220"/>
                </a:lnTo>
                <a:lnTo>
                  <a:pt x="175" y="215"/>
                </a:lnTo>
                <a:lnTo>
                  <a:pt x="178" y="186"/>
                </a:lnTo>
                <a:lnTo>
                  <a:pt x="213" y="146"/>
                </a:lnTo>
                <a:lnTo>
                  <a:pt x="264" y="123"/>
                </a:lnTo>
                <a:lnTo>
                  <a:pt x="291" y="100"/>
                </a:lnTo>
                <a:lnTo>
                  <a:pt x="308" y="73"/>
                </a:lnTo>
                <a:lnTo>
                  <a:pt x="330" y="8"/>
                </a:lnTo>
                <a:lnTo>
                  <a:pt x="352" y="0"/>
                </a:lnTo>
                <a:lnTo>
                  <a:pt x="373" y="27"/>
                </a:lnTo>
                <a:lnTo>
                  <a:pt x="399" y="41"/>
                </a:lnTo>
                <a:lnTo>
                  <a:pt x="461" y="32"/>
                </a:lnTo>
                <a:lnTo>
                  <a:pt x="482" y="44"/>
                </a:lnTo>
                <a:lnTo>
                  <a:pt x="489" y="44"/>
                </a:lnTo>
                <a:lnTo>
                  <a:pt x="507" y="45"/>
                </a:lnTo>
                <a:lnTo>
                  <a:pt x="503" y="49"/>
                </a:lnTo>
                <a:lnTo>
                  <a:pt x="503" y="54"/>
                </a:lnTo>
                <a:lnTo>
                  <a:pt x="516" y="62"/>
                </a:lnTo>
                <a:lnTo>
                  <a:pt x="515" y="66"/>
                </a:lnTo>
                <a:lnTo>
                  <a:pt x="520" y="75"/>
                </a:lnTo>
                <a:lnTo>
                  <a:pt x="516" y="81"/>
                </a:lnTo>
                <a:lnTo>
                  <a:pt x="521" y="98"/>
                </a:lnTo>
                <a:lnTo>
                  <a:pt x="518" y="117"/>
                </a:lnTo>
                <a:lnTo>
                  <a:pt x="524" y="127"/>
                </a:lnTo>
                <a:lnTo>
                  <a:pt x="523" y="140"/>
                </a:lnTo>
                <a:lnTo>
                  <a:pt x="528" y="158"/>
                </a:lnTo>
                <a:lnTo>
                  <a:pt x="535" y="171"/>
                </a:lnTo>
                <a:lnTo>
                  <a:pt x="552" y="184"/>
                </a:lnTo>
                <a:lnTo>
                  <a:pt x="541" y="192"/>
                </a:lnTo>
                <a:lnTo>
                  <a:pt x="545" y="205"/>
                </a:lnTo>
                <a:lnTo>
                  <a:pt x="466" y="206"/>
                </a:lnTo>
                <a:lnTo>
                  <a:pt x="461" y="222"/>
                </a:lnTo>
                <a:lnTo>
                  <a:pt x="424" y="231"/>
                </a:lnTo>
                <a:lnTo>
                  <a:pt x="421" y="242"/>
                </a:lnTo>
                <a:lnTo>
                  <a:pt x="428" y="245"/>
                </a:lnTo>
                <a:lnTo>
                  <a:pt x="421" y="257"/>
                </a:lnTo>
                <a:lnTo>
                  <a:pt x="433" y="262"/>
                </a:lnTo>
                <a:lnTo>
                  <a:pt x="432" y="268"/>
                </a:lnTo>
                <a:lnTo>
                  <a:pt x="376" y="291"/>
                </a:lnTo>
                <a:lnTo>
                  <a:pt x="357" y="315"/>
                </a:lnTo>
                <a:lnTo>
                  <a:pt x="342" y="325"/>
                </a:lnTo>
                <a:lnTo>
                  <a:pt x="298" y="328"/>
                </a:lnTo>
                <a:lnTo>
                  <a:pt x="294" y="340"/>
                </a:lnTo>
                <a:lnTo>
                  <a:pt x="271" y="338"/>
                </a:lnTo>
                <a:lnTo>
                  <a:pt x="250" y="353"/>
                </a:lnTo>
                <a:lnTo>
                  <a:pt x="240" y="355"/>
                </a:lnTo>
                <a:lnTo>
                  <a:pt x="223" y="366"/>
                </a:lnTo>
                <a:lnTo>
                  <a:pt x="201" y="383"/>
                </a:lnTo>
                <a:lnTo>
                  <a:pt x="201" y="44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02" name="Freeform 159"/>
          <p:cNvSpPr>
            <a:spLocks noChangeAspect="1"/>
          </p:cNvSpPr>
          <p:nvPr/>
        </p:nvSpPr>
        <p:spPr bwMode="gray">
          <a:xfrm>
            <a:off x="4038141" y="3563321"/>
            <a:ext cx="295805" cy="298450"/>
          </a:xfrm>
          <a:custGeom>
            <a:avLst/>
            <a:gdLst>
              <a:gd name="T0" fmla="*/ 368 w 557"/>
              <a:gd name="T1" fmla="*/ 577 h 613"/>
              <a:gd name="T2" fmla="*/ 473 w 557"/>
              <a:gd name="T3" fmla="*/ 580 h 613"/>
              <a:gd name="T4" fmla="*/ 536 w 557"/>
              <a:gd name="T5" fmla="*/ 540 h 613"/>
              <a:gd name="T6" fmla="*/ 512 w 557"/>
              <a:gd name="T7" fmla="*/ 484 h 613"/>
              <a:gd name="T8" fmla="*/ 502 w 557"/>
              <a:gd name="T9" fmla="*/ 379 h 613"/>
              <a:gd name="T10" fmla="*/ 490 w 557"/>
              <a:gd name="T11" fmla="*/ 276 h 613"/>
              <a:gd name="T12" fmla="*/ 480 w 557"/>
              <a:gd name="T13" fmla="*/ 170 h 613"/>
              <a:gd name="T14" fmla="*/ 515 w 557"/>
              <a:gd name="T15" fmla="*/ 116 h 613"/>
              <a:gd name="T16" fmla="*/ 514 w 557"/>
              <a:gd name="T17" fmla="*/ 86 h 613"/>
              <a:gd name="T18" fmla="*/ 430 w 557"/>
              <a:gd name="T19" fmla="*/ 29 h 613"/>
              <a:gd name="T20" fmla="*/ 384 w 557"/>
              <a:gd name="T21" fmla="*/ 63 h 613"/>
              <a:gd name="T22" fmla="*/ 311 w 557"/>
              <a:gd name="T23" fmla="*/ 61 h 613"/>
              <a:gd name="T24" fmla="*/ 238 w 557"/>
              <a:gd name="T25" fmla="*/ 61 h 613"/>
              <a:gd name="T26" fmla="*/ 236 w 557"/>
              <a:gd name="T27" fmla="*/ 145 h 613"/>
              <a:gd name="T28" fmla="*/ 192 w 557"/>
              <a:gd name="T29" fmla="*/ 201 h 613"/>
              <a:gd name="T30" fmla="*/ 184 w 557"/>
              <a:gd name="T31" fmla="*/ 250 h 613"/>
              <a:gd name="T32" fmla="*/ 143 w 557"/>
              <a:gd name="T33" fmla="*/ 293 h 613"/>
              <a:gd name="T34" fmla="*/ 57 w 557"/>
              <a:gd name="T35" fmla="*/ 293 h 613"/>
              <a:gd name="T36" fmla="*/ 0 w 557"/>
              <a:gd name="T37" fmla="*/ 312 h 613"/>
              <a:gd name="T38" fmla="*/ 18 w 557"/>
              <a:gd name="T39" fmla="*/ 331 h 613"/>
              <a:gd name="T40" fmla="*/ 33 w 557"/>
              <a:gd name="T41" fmla="*/ 346 h 613"/>
              <a:gd name="T42" fmla="*/ 35 w 557"/>
              <a:gd name="T43" fmla="*/ 371 h 613"/>
              <a:gd name="T44" fmla="*/ 38 w 557"/>
              <a:gd name="T45" fmla="*/ 413 h 613"/>
              <a:gd name="T46" fmla="*/ 43 w 557"/>
              <a:gd name="T47" fmla="*/ 476 h 613"/>
              <a:gd name="T48" fmla="*/ 29 w 557"/>
              <a:gd name="T49" fmla="*/ 529 h 613"/>
              <a:gd name="T50" fmla="*/ 85 w 557"/>
              <a:gd name="T51" fmla="*/ 523 h 613"/>
              <a:gd name="T52" fmla="*/ 143 w 557"/>
              <a:gd name="T53" fmla="*/ 547 h 613"/>
              <a:gd name="T54" fmla="*/ 172 w 557"/>
              <a:gd name="T55" fmla="*/ 571 h 613"/>
              <a:gd name="T56" fmla="*/ 190 w 557"/>
              <a:gd name="T57" fmla="*/ 588 h 613"/>
              <a:gd name="T58" fmla="*/ 221 w 557"/>
              <a:gd name="T59" fmla="*/ 613 h 613"/>
              <a:gd name="T60" fmla="*/ 257 w 557"/>
              <a:gd name="T61" fmla="*/ 561 h 613"/>
              <a:gd name="T62" fmla="*/ 278 w 557"/>
              <a:gd name="T63" fmla="*/ 592 h 613"/>
              <a:gd name="T64" fmla="*/ 316 w 557"/>
              <a:gd name="T65" fmla="*/ 575 h 6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613"/>
              <a:gd name="T101" fmla="*/ 557 w 557"/>
              <a:gd name="T102" fmla="*/ 613 h 6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613">
                <a:moveTo>
                  <a:pt x="316" y="575"/>
                </a:moveTo>
                <a:lnTo>
                  <a:pt x="368" y="577"/>
                </a:lnTo>
                <a:lnTo>
                  <a:pt x="421" y="580"/>
                </a:lnTo>
                <a:lnTo>
                  <a:pt x="473" y="580"/>
                </a:lnTo>
                <a:lnTo>
                  <a:pt x="526" y="581"/>
                </a:lnTo>
                <a:lnTo>
                  <a:pt x="536" y="540"/>
                </a:lnTo>
                <a:lnTo>
                  <a:pt x="518" y="535"/>
                </a:lnTo>
                <a:lnTo>
                  <a:pt x="512" y="484"/>
                </a:lnTo>
                <a:lnTo>
                  <a:pt x="507" y="432"/>
                </a:lnTo>
                <a:lnTo>
                  <a:pt x="502" y="379"/>
                </a:lnTo>
                <a:lnTo>
                  <a:pt x="497" y="329"/>
                </a:lnTo>
                <a:lnTo>
                  <a:pt x="490" y="276"/>
                </a:lnTo>
                <a:lnTo>
                  <a:pt x="485" y="222"/>
                </a:lnTo>
                <a:lnTo>
                  <a:pt x="480" y="170"/>
                </a:lnTo>
                <a:lnTo>
                  <a:pt x="475" y="116"/>
                </a:lnTo>
                <a:lnTo>
                  <a:pt x="515" y="116"/>
                </a:lnTo>
                <a:lnTo>
                  <a:pt x="557" y="116"/>
                </a:lnTo>
                <a:lnTo>
                  <a:pt x="514" y="86"/>
                </a:lnTo>
                <a:lnTo>
                  <a:pt x="472" y="58"/>
                </a:lnTo>
                <a:lnTo>
                  <a:pt x="430" y="29"/>
                </a:lnTo>
                <a:lnTo>
                  <a:pt x="387" y="0"/>
                </a:lnTo>
                <a:lnTo>
                  <a:pt x="384" y="63"/>
                </a:lnTo>
                <a:lnTo>
                  <a:pt x="348" y="63"/>
                </a:lnTo>
                <a:lnTo>
                  <a:pt x="311" y="61"/>
                </a:lnTo>
                <a:lnTo>
                  <a:pt x="274" y="61"/>
                </a:lnTo>
                <a:lnTo>
                  <a:pt x="238" y="61"/>
                </a:lnTo>
                <a:lnTo>
                  <a:pt x="238" y="100"/>
                </a:lnTo>
                <a:lnTo>
                  <a:pt x="236" y="145"/>
                </a:lnTo>
                <a:lnTo>
                  <a:pt x="236" y="190"/>
                </a:lnTo>
                <a:lnTo>
                  <a:pt x="192" y="201"/>
                </a:lnTo>
                <a:lnTo>
                  <a:pt x="181" y="217"/>
                </a:lnTo>
                <a:lnTo>
                  <a:pt x="184" y="250"/>
                </a:lnTo>
                <a:lnTo>
                  <a:pt x="187" y="293"/>
                </a:lnTo>
                <a:lnTo>
                  <a:pt x="143" y="293"/>
                </a:lnTo>
                <a:lnTo>
                  <a:pt x="101" y="293"/>
                </a:lnTo>
                <a:lnTo>
                  <a:pt x="57" y="293"/>
                </a:lnTo>
                <a:lnTo>
                  <a:pt x="14" y="293"/>
                </a:lnTo>
                <a:lnTo>
                  <a:pt x="0" y="312"/>
                </a:lnTo>
                <a:lnTo>
                  <a:pt x="9" y="310"/>
                </a:lnTo>
                <a:lnTo>
                  <a:pt x="18" y="331"/>
                </a:lnTo>
                <a:lnTo>
                  <a:pt x="26" y="331"/>
                </a:lnTo>
                <a:lnTo>
                  <a:pt x="33" y="346"/>
                </a:lnTo>
                <a:lnTo>
                  <a:pt x="37" y="365"/>
                </a:lnTo>
                <a:lnTo>
                  <a:pt x="35" y="371"/>
                </a:lnTo>
                <a:lnTo>
                  <a:pt x="23" y="391"/>
                </a:lnTo>
                <a:lnTo>
                  <a:pt x="38" y="413"/>
                </a:lnTo>
                <a:lnTo>
                  <a:pt x="43" y="436"/>
                </a:lnTo>
                <a:lnTo>
                  <a:pt x="43" y="476"/>
                </a:lnTo>
                <a:lnTo>
                  <a:pt x="20" y="549"/>
                </a:lnTo>
                <a:lnTo>
                  <a:pt x="29" y="529"/>
                </a:lnTo>
                <a:lnTo>
                  <a:pt x="59" y="532"/>
                </a:lnTo>
                <a:lnTo>
                  <a:pt x="85" y="523"/>
                </a:lnTo>
                <a:lnTo>
                  <a:pt x="119" y="523"/>
                </a:lnTo>
                <a:lnTo>
                  <a:pt x="143" y="547"/>
                </a:lnTo>
                <a:lnTo>
                  <a:pt x="160" y="547"/>
                </a:lnTo>
                <a:lnTo>
                  <a:pt x="172" y="571"/>
                </a:lnTo>
                <a:lnTo>
                  <a:pt x="185" y="577"/>
                </a:lnTo>
                <a:lnTo>
                  <a:pt x="190" y="588"/>
                </a:lnTo>
                <a:lnTo>
                  <a:pt x="189" y="589"/>
                </a:lnTo>
                <a:lnTo>
                  <a:pt x="221" y="613"/>
                </a:lnTo>
                <a:lnTo>
                  <a:pt x="241" y="594"/>
                </a:lnTo>
                <a:lnTo>
                  <a:pt x="257" y="561"/>
                </a:lnTo>
                <a:lnTo>
                  <a:pt x="269" y="566"/>
                </a:lnTo>
                <a:lnTo>
                  <a:pt x="278" y="592"/>
                </a:lnTo>
                <a:lnTo>
                  <a:pt x="292" y="594"/>
                </a:lnTo>
                <a:lnTo>
                  <a:pt x="316" y="575"/>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03" name="Freeform 160"/>
          <p:cNvSpPr>
            <a:spLocks noChangeAspect="1"/>
          </p:cNvSpPr>
          <p:nvPr/>
        </p:nvSpPr>
        <p:spPr bwMode="gray">
          <a:xfrm>
            <a:off x="4038141" y="3552209"/>
            <a:ext cx="204656" cy="163513"/>
          </a:xfrm>
          <a:custGeom>
            <a:avLst/>
            <a:gdLst>
              <a:gd name="T0" fmla="*/ 384 w 387"/>
              <a:gd name="T1" fmla="*/ 88 h 337"/>
              <a:gd name="T2" fmla="*/ 348 w 387"/>
              <a:gd name="T3" fmla="*/ 88 h 337"/>
              <a:gd name="T4" fmla="*/ 311 w 387"/>
              <a:gd name="T5" fmla="*/ 86 h 337"/>
              <a:gd name="T6" fmla="*/ 274 w 387"/>
              <a:gd name="T7" fmla="*/ 86 h 337"/>
              <a:gd name="T8" fmla="*/ 238 w 387"/>
              <a:gd name="T9" fmla="*/ 86 h 337"/>
              <a:gd name="T10" fmla="*/ 238 w 387"/>
              <a:gd name="T11" fmla="*/ 125 h 337"/>
              <a:gd name="T12" fmla="*/ 236 w 387"/>
              <a:gd name="T13" fmla="*/ 170 h 337"/>
              <a:gd name="T14" fmla="*/ 236 w 387"/>
              <a:gd name="T15" fmla="*/ 215 h 337"/>
              <a:gd name="T16" fmla="*/ 192 w 387"/>
              <a:gd name="T17" fmla="*/ 226 h 337"/>
              <a:gd name="T18" fmla="*/ 181 w 387"/>
              <a:gd name="T19" fmla="*/ 242 h 337"/>
              <a:gd name="T20" fmla="*/ 184 w 387"/>
              <a:gd name="T21" fmla="*/ 275 h 337"/>
              <a:gd name="T22" fmla="*/ 187 w 387"/>
              <a:gd name="T23" fmla="*/ 318 h 337"/>
              <a:gd name="T24" fmla="*/ 143 w 387"/>
              <a:gd name="T25" fmla="*/ 318 h 337"/>
              <a:gd name="T26" fmla="*/ 101 w 387"/>
              <a:gd name="T27" fmla="*/ 318 h 337"/>
              <a:gd name="T28" fmla="*/ 57 w 387"/>
              <a:gd name="T29" fmla="*/ 318 h 337"/>
              <a:gd name="T30" fmla="*/ 14 w 387"/>
              <a:gd name="T31" fmla="*/ 318 h 337"/>
              <a:gd name="T32" fmla="*/ 0 w 387"/>
              <a:gd name="T33" fmla="*/ 337 h 337"/>
              <a:gd name="T34" fmla="*/ 4 w 387"/>
              <a:gd name="T35" fmla="*/ 300 h 337"/>
              <a:gd name="T36" fmla="*/ 12 w 387"/>
              <a:gd name="T37" fmla="*/ 277 h 337"/>
              <a:gd name="T38" fmla="*/ 23 w 387"/>
              <a:gd name="T39" fmla="*/ 272 h 337"/>
              <a:gd name="T40" fmla="*/ 40 w 387"/>
              <a:gd name="T41" fmla="*/ 238 h 337"/>
              <a:gd name="T42" fmla="*/ 38 w 387"/>
              <a:gd name="T43" fmla="*/ 232 h 337"/>
              <a:gd name="T44" fmla="*/ 60 w 387"/>
              <a:gd name="T45" fmla="*/ 193 h 337"/>
              <a:gd name="T46" fmla="*/ 102 w 387"/>
              <a:gd name="T47" fmla="*/ 137 h 337"/>
              <a:gd name="T48" fmla="*/ 116 w 387"/>
              <a:gd name="T49" fmla="*/ 85 h 337"/>
              <a:gd name="T50" fmla="*/ 130 w 387"/>
              <a:gd name="T51" fmla="*/ 68 h 337"/>
              <a:gd name="T52" fmla="*/ 160 w 387"/>
              <a:gd name="T53" fmla="*/ 49 h 337"/>
              <a:gd name="T54" fmla="*/ 168 w 387"/>
              <a:gd name="T55" fmla="*/ 29 h 337"/>
              <a:gd name="T56" fmla="*/ 184 w 387"/>
              <a:gd name="T57" fmla="*/ 1 h 337"/>
              <a:gd name="T58" fmla="*/ 235 w 387"/>
              <a:gd name="T59" fmla="*/ 1 h 337"/>
              <a:gd name="T60" fmla="*/ 286 w 387"/>
              <a:gd name="T61" fmla="*/ 0 h 337"/>
              <a:gd name="T62" fmla="*/ 334 w 387"/>
              <a:gd name="T63" fmla="*/ 0 h 337"/>
              <a:gd name="T64" fmla="*/ 385 w 387"/>
              <a:gd name="T65" fmla="*/ 0 h 337"/>
              <a:gd name="T66" fmla="*/ 387 w 387"/>
              <a:gd name="T67" fmla="*/ 25 h 337"/>
              <a:gd name="T68" fmla="*/ 384 w 387"/>
              <a:gd name="T69" fmla="*/ 88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7"/>
              <a:gd name="T106" fmla="*/ 0 h 337"/>
              <a:gd name="T107" fmla="*/ 387 w 387"/>
              <a:gd name="T108" fmla="*/ 337 h 3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7" h="337">
                <a:moveTo>
                  <a:pt x="384" y="88"/>
                </a:moveTo>
                <a:lnTo>
                  <a:pt x="348" y="88"/>
                </a:lnTo>
                <a:lnTo>
                  <a:pt x="311" y="86"/>
                </a:lnTo>
                <a:lnTo>
                  <a:pt x="274" y="86"/>
                </a:lnTo>
                <a:lnTo>
                  <a:pt x="238" y="86"/>
                </a:lnTo>
                <a:lnTo>
                  <a:pt x="238" y="125"/>
                </a:lnTo>
                <a:lnTo>
                  <a:pt x="236" y="170"/>
                </a:lnTo>
                <a:lnTo>
                  <a:pt x="236" y="215"/>
                </a:lnTo>
                <a:lnTo>
                  <a:pt x="192" y="226"/>
                </a:lnTo>
                <a:lnTo>
                  <a:pt x="181" y="242"/>
                </a:lnTo>
                <a:lnTo>
                  <a:pt x="184" y="275"/>
                </a:lnTo>
                <a:lnTo>
                  <a:pt x="187" y="318"/>
                </a:lnTo>
                <a:lnTo>
                  <a:pt x="143" y="318"/>
                </a:lnTo>
                <a:lnTo>
                  <a:pt x="101" y="318"/>
                </a:lnTo>
                <a:lnTo>
                  <a:pt x="57" y="318"/>
                </a:lnTo>
                <a:lnTo>
                  <a:pt x="14" y="318"/>
                </a:lnTo>
                <a:lnTo>
                  <a:pt x="0" y="337"/>
                </a:lnTo>
                <a:lnTo>
                  <a:pt x="4" y="300"/>
                </a:lnTo>
                <a:lnTo>
                  <a:pt x="12" y="277"/>
                </a:lnTo>
                <a:lnTo>
                  <a:pt x="23" y="272"/>
                </a:lnTo>
                <a:lnTo>
                  <a:pt x="40" y="238"/>
                </a:lnTo>
                <a:lnTo>
                  <a:pt x="38" y="232"/>
                </a:lnTo>
                <a:lnTo>
                  <a:pt x="60" y="193"/>
                </a:lnTo>
                <a:lnTo>
                  <a:pt x="102" y="137"/>
                </a:lnTo>
                <a:lnTo>
                  <a:pt x="116" y="85"/>
                </a:lnTo>
                <a:lnTo>
                  <a:pt x="130" y="68"/>
                </a:lnTo>
                <a:lnTo>
                  <a:pt x="160" y="49"/>
                </a:lnTo>
                <a:lnTo>
                  <a:pt x="168" y="29"/>
                </a:lnTo>
                <a:lnTo>
                  <a:pt x="184" y="1"/>
                </a:lnTo>
                <a:lnTo>
                  <a:pt x="235" y="1"/>
                </a:lnTo>
                <a:lnTo>
                  <a:pt x="286" y="0"/>
                </a:lnTo>
                <a:lnTo>
                  <a:pt x="334" y="0"/>
                </a:lnTo>
                <a:lnTo>
                  <a:pt x="385" y="0"/>
                </a:lnTo>
                <a:lnTo>
                  <a:pt x="387" y="25"/>
                </a:lnTo>
                <a:lnTo>
                  <a:pt x="384" y="88"/>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04" name="Freeform 161"/>
          <p:cNvSpPr>
            <a:spLocks noChangeAspect="1"/>
          </p:cNvSpPr>
          <p:nvPr/>
        </p:nvSpPr>
        <p:spPr bwMode="gray">
          <a:xfrm>
            <a:off x="4241076" y="3302972"/>
            <a:ext cx="495301" cy="460375"/>
          </a:xfrm>
          <a:custGeom>
            <a:avLst/>
            <a:gdLst>
              <a:gd name="T0" fmla="*/ 45 w 933"/>
              <a:gd name="T1" fmla="*/ 563 h 945"/>
              <a:gd name="T2" fmla="*/ 129 w 933"/>
              <a:gd name="T3" fmla="*/ 620 h 945"/>
              <a:gd name="T4" fmla="*/ 206 w 933"/>
              <a:gd name="T5" fmla="*/ 673 h 945"/>
              <a:gd name="T6" fmla="*/ 274 w 933"/>
              <a:gd name="T7" fmla="*/ 721 h 945"/>
              <a:gd name="T8" fmla="*/ 342 w 933"/>
              <a:gd name="T9" fmla="*/ 768 h 945"/>
              <a:gd name="T10" fmla="*/ 408 w 933"/>
              <a:gd name="T11" fmla="*/ 815 h 945"/>
              <a:gd name="T12" fmla="*/ 447 w 933"/>
              <a:gd name="T13" fmla="*/ 856 h 945"/>
              <a:gd name="T14" fmla="*/ 478 w 933"/>
              <a:gd name="T15" fmla="*/ 880 h 945"/>
              <a:gd name="T16" fmla="*/ 506 w 933"/>
              <a:gd name="T17" fmla="*/ 893 h 945"/>
              <a:gd name="T18" fmla="*/ 544 w 933"/>
              <a:gd name="T19" fmla="*/ 922 h 945"/>
              <a:gd name="T20" fmla="*/ 546 w 933"/>
              <a:gd name="T21" fmla="*/ 945 h 945"/>
              <a:gd name="T22" fmla="*/ 619 w 933"/>
              <a:gd name="T23" fmla="*/ 928 h 945"/>
              <a:gd name="T24" fmla="*/ 681 w 933"/>
              <a:gd name="T25" fmla="*/ 900 h 945"/>
              <a:gd name="T26" fmla="*/ 732 w 933"/>
              <a:gd name="T27" fmla="*/ 861 h 945"/>
              <a:gd name="T28" fmla="*/ 781 w 933"/>
              <a:gd name="T29" fmla="*/ 827 h 945"/>
              <a:gd name="T30" fmla="*/ 825 w 933"/>
              <a:gd name="T31" fmla="*/ 798 h 945"/>
              <a:gd name="T32" fmla="*/ 869 w 933"/>
              <a:gd name="T33" fmla="*/ 768 h 945"/>
              <a:gd name="T34" fmla="*/ 913 w 933"/>
              <a:gd name="T35" fmla="*/ 739 h 945"/>
              <a:gd name="T36" fmla="*/ 914 w 933"/>
              <a:gd name="T37" fmla="*/ 684 h 945"/>
              <a:gd name="T38" fmla="*/ 863 w 933"/>
              <a:gd name="T39" fmla="*/ 671 h 945"/>
              <a:gd name="T40" fmla="*/ 849 w 933"/>
              <a:gd name="T41" fmla="*/ 633 h 945"/>
              <a:gd name="T42" fmla="*/ 821 w 933"/>
              <a:gd name="T43" fmla="*/ 582 h 945"/>
              <a:gd name="T44" fmla="*/ 842 w 933"/>
              <a:gd name="T45" fmla="*/ 509 h 945"/>
              <a:gd name="T46" fmla="*/ 817 w 933"/>
              <a:gd name="T47" fmla="*/ 396 h 945"/>
              <a:gd name="T48" fmla="*/ 826 w 933"/>
              <a:gd name="T49" fmla="*/ 373 h 945"/>
              <a:gd name="T50" fmla="*/ 771 w 933"/>
              <a:gd name="T51" fmla="*/ 258 h 945"/>
              <a:gd name="T52" fmla="*/ 764 w 933"/>
              <a:gd name="T53" fmla="*/ 226 h 945"/>
              <a:gd name="T54" fmla="*/ 733 w 933"/>
              <a:gd name="T55" fmla="*/ 178 h 945"/>
              <a:gd name="T56" fmla="*/ 783 w 933"/>
              <a:gd name="T57" fmla="*/ 110 h 945"/>
              <a:gd name="T58" fmla="*/ 783 w 933"/>
              <a:gd name="T59" fmla="*/ 37 h 945"/>
              <a:gd name="T60" fmla="*/ 797 w 933"/>
              <a:gd name="T61" fmla="*/ 8 h 945"/>
              <a:gd name="T62" fmla="*/ 732 w 933"/>
              <a:gd name="T63" fmla="*/ 0 h 945"/>
              <a:gd name="T64" fmla="*/ 688 w 933"/>
              <a:gd name="T65" fmla="*/ 0 h 945"/>
              <a:gd name="T66" fmla="*/ 642 w 933"/>
              <a:gd name="T67" fmla="*/ 21 h 945"/>
              <a:gd name="T68" fmla="*/ 577 w 933"/>
              <a:gd name="T69" fmla="*/ 9 h 945"/>
              <a:gd name="T70" fmla="*/ 537 w 933"/>
              <a:gd name="T71" fmla="*/ 17 h 945"/>
              <a:gd name="T72" fmla="*/ 456 w 933"/>
              <a:gd name="T73" fmla="*/ 34 h 945"/>
              <a:gd name="T74" fmla="*/ 407 w 933"/>
              <a:gd name="T75" fmla="*/ 60 h 945"/>
              <a:gd name="T76" fmla="*/ 361 w 933"/>
              <a:gd name="T77" fmla="*/ 76 h 945"/>
              <a:gd name="T78" fmla="*/ 306 w 933"/>
              <a:gd name="T79" fmla="*/ 114 h 945"/>
              <a:gd name="T80" fmla="*/ 302 w 933"/>
              <a:gd name="T81" fmla="*/ 123 h 945"/>
              <a:gd name="T82" fmla="*/ 314 w 933"/>
              <a:gd name="T83" fmla="*/ 135 h 945"/>
              <a:gd name="T84" fmla="*/ 315 w 933"/>
              <a:gd name="T85" fmla="*/ 150 h 945"/>
              <a:gd name="T86" fmla="*/ 317 w 933"/>
              <a:gd name="T87" fmla="*/ 186 h 945"/>
              <a:gd name="T88" fmla="*/ 322 w 933"/>
              <a:gd name="T89" fmla="*/ 209 h 945"/>
              <a:gd name="T90" fmla="*/ 334 w 933"/>
              <a:gd name="T91" fmla="*/ 240 h 945"/>
              <a:gd name="T92" fmla="*/ 340 w 933"/>
              <a:gd name="T93" fmla="*/ 261 h 945"/>
              <a:gd name="T94" fmla="*/ 265 w 933"/>
              <a:gd name="T95" fmla="*/ 275 h 945"/>
              <a:gd name="T96" fmla="*/ 223 w 933"/>
              <a:gd name="T97" fmla="*/ 300 h 945"/>
              <a:gd name="T98" fmla="*/ 227 w 933"/>
              <a:gd name="T99" fmla="*/ 314 h 945"/>
              <a:gd name="T100" fmla="*/ 232 w 933"/>
              <a:gd name="T101" fmla="*/ 331 h 945"/>
              <a:gd name="T102" fmla="*/ 175 w 933"/>
              <a:gd name="T103" fmla="*/ 360 h 945"/>
              <a:gd name="T104" fmla="*/ 141 w 933"/>
              <a:gd name="T105" fmla="*/ 394 h 945"/>
              <a:gd name="T106" fmla="*/ 93 w 933"/>
              <a:gd name="T107" fmla="*/ 409 h 945"/>
              <a:gd name="T108" fmla="*/ 49 w 933"/>
              <a:gd name="T109" fmla="*/ 422 h 945"/>
              <a:gd name="T110" fmla="*/ 22 w 933"/>
              <a:gd name="T111" fmla="*/ 435 h 945"/>
              <a:gd name="T112" fmla="*/ 0 w 933"/>
              <a:gd name="T113" fmla="*/ 509 h 9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3"/>
              <a:gd name="T172" fmla="*/ 0 h 945"/>
              <a:gd name="T173" fmla="*/ 933 w 933"/>
              <a:gd name="T174" fmla="*/ 945 h 9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3" h="945">
                <a:moveTo>
                  <a:pt x="2" y="534"/>
                </a:moveTo>
                <a:lnTo>
                  <a:pt x="45" y="563"/>
                </a:lnTo>
                <a:lnTo>
                  <a:pt x="87" y="592"/>
                </a:lnTo>
                <a:lnTo>
                  <a:pt x="129" y="620"/>
                </a:lnTo>
                <a:lnTo>
                  <a:pt x="172" y="650"/>
                </a:lnTo>
                <a:lnTo>
                  <a:pt x="206" y="673"/>
                </a:lnTo>
                <a:lnTo>
                  <a:pt x="241" y="696"/>
                </a:lnTo>
                <a:lnTo>
                  <a:pt x="274" y="721"/>
                </a:lnTo>
                <a:lnTo>
                  <a:pt x="308" y="744"/>
                </a:lnTo>
                <a:lnTo>
                  <a:pt x="342" y="768"/>
                </a:lnTo>
                <a:lnTo>
                  <a:pt x="376" y="792"/>
                </a:lnTo>
                <a:lnTo>
                  <a:pt x="408" y="815"/>
                </a:lnTo>
                <a:lnTo>
                  <a:pt x="444" y="837"/>
                </a:lnTo>
                <a:lnTo>
                  <a:pt x="447" y="856"/>
                </a:lnTo>
                <a:lnTo>
                  <a:pt x="467" y="865"/>
                </a:lnTo>
                <a:lnTo>
                  <a:pt x="478" y="880"/>
                </a:lnTo>
                <a:lnTo>
                  <a:pt x="498" y="883"/>
                </a:lnTo>
                <a:lnTo>
                  <a:pt x="506" y="893"/>
                </a:lnTo>
                <a:lnTo>
                  <a:pt x="540" y="903"/>
                </a:lnTo>
                <a:lnTo>
                  <a:pt x="544" y="922"/>
                </a:lnTo>
                <a:lnTo>
                  <a:pt x="539" y="939"/>
                </a:lnTo>
                <a:lnTo>
                  <a:pt x="546" y="945"/>
                </a:lnTo>
                <a:lnTo>
                  <a:pt x="585" y="937"/>
                </a:lnTo>
                <a:lnTo>
                  <a:pt x="619" y="928"/>
                </a:lnTo>
                <a:lnTo>
                  <a:pt x="656" y="920"/>
                </a:lnTo>
                <a:lnTo>
                  <a:pt x="681" y="900"/>
                </a:lnTo>
                <a:lnTo>
                  <a:pt x="707" y="882"/>
                </a:lnTo>
                <a:lnTo>
                  <a:pt x="732" y="861"/>
                </a:lnTo>
                <a:lnTo>
                  <a:pt x="759" y="840"/>
                </a:lnTo>
                <a:lnTo>
                  <a:pt x="781" y="827"/>
                </a:lnTo>
                <a:lnTo>
                  <a:pt x="803" y="812"/>
                </a:lnTo>
                <a:lnTo>
                  <a:pt x="825" y="798"/>
                </a:lnTo>
                <a:lnTo>
                  <a:pt x="846" y="783"/>
                </a:lnTo>
                <a:lnTo>
                  <a:pt x="869" y="768"/>
                </a:lnTo>
                <a:lnTo>
                  <a:pt x="891" y="755"/>
                </a:lnTo>
                <a:lnTo>
                  <a:pt x="913" y="739"/>
                </a:lnTo>
                <a:lnTo>
                  <a:pt x="933" y="724"/>
                </a:lnTo>
                <a:lnTo>
                  <a:pt x="914" y="684"/>
                </a:lnTo>
                <a:lnTo>
                  <a:pt x="889" y="671"/>
                </a:lnTo>
                <a:lnTo>
                  <a:pt x="863" y="671"/>
                </a:lnTo>
                <a:lnTo>
                  <a:pt x="852" y="658"/>
                </a:lnTo>
                <a:lnTo>
                  <a:pt x="849" y="633"/>
                </a:lnTo>
                <a:lnTo>
                  <a:pt x="821" y="588"/>
                </a:lnTo>
                <a:lnTo>
                  <a:pt x="821" y="582"/>
                </a:lnTo>
                <a:lnTo>
                  <a:pt x="838" y="575"/>
                </a:lnTo>
                <a:lnTo>
                  <a:pt x="842" y="509"/>
                </a:lnTo>
                <a:lnTo>
                  <a:pt x="835" y="426"/>
                </a:lnTo>
                <a:lnTo>
                  <a:pt x="817" y="396"/>
                </a:lnTo>
                <a:lnTo>
                  <a:pt x="817" y="384"/>
                </a:lnTo>
                <a:lnTo>
                  <a:pt x="826" y="373"/>
                </a:lnTo>
                <a:lnTo>
                  <a:pt x="809" y="280"/>
                </a:lnTo>
                <a:lnTo>
                  <a:pt x="771" y="258"/>
                </a:lnTo>
                <a:lnTo>
                  <a:pt x="771" y="243"/>
                </a:lnTo>
                <a:lnTo>
                  <a:pt x="764" y="226"/>
                </a:lnTo>
                <a:lnTo>
                  <a:pt x="744" y="215"/>
                </a:lnTo>
                <a:lnTo>
                  <a:pt x="733" y="178"/>
                </a:lnTo>
                <a:lnTo>
                  <a:pt x="774" y="142"/>
                </a:lnTo>
                <a:lnTo>
                  <a:pt x="783" y="110"/>
                </a:lnTo>
                <a:lnTo>
                  <a:pt x="778" y="72"/>
                </a:lnTo>
                <a:lnTo>
                  <a:pt x="783" y="37"/>
                </a:lnTo>
                <a:lnTo>
                  <a:pt x="774" y="32"/>
                </a:lnTo>
                <a:lnTo>
                  <a:pt x="797" y="8"/>
                </a:lnTo>
                <a:lnTo>
                  <a:pt x="755" y="11"/>
                </a:lnTo>
                <a:lnTo>
                  <a:pt x="732" y="0"/>
                </a:lnTo>
                <a:lnTo>
                  <a:pt x="718" y="9"/>
                </a:lnTo>
                <a:lnTo>
                  <a:pt x="688" y="0"/>
                </a:lnTo>
                <a:lnTo>
                  <a:pt x="681" y="9"/>
                </a:lnTo>
                <a:lnTo>
                  <a:pt x="642" y="21"/>
                </a:lnTo>
                <a:lnTo>
                  <a:pt x="625" y="11"/>
                </a:lnTo>
                <a:lnTo>
                  <a:pt x="577" y="9"/>
                </a:lnTo>
                <a:lnTo>
                  <a:pt x="557" y="18"/>
                </a:lnTo>
                <a:lnTo>
                  <a:pt x="537" y="17"/>
                </a:lnTo>
                <a:lnTo>
                  <a:pt x="520" y="26"/>
                </a:lnTo>
                <a:lnTo>
                  <a:pt x="456" y="34"/>
                </a:lnTo>
                <a:lnTo>
                  <a:pt x="412" y="54"/>
                </a:lnTo>
                <a:lnTo>
                  <a:pt x="407" y="60"/>
                </a:lnTo>
                <a:lnTo>
                  <a:pt x="399" y="69"/>
                </a:lnTo>
                <a:lnTo>
                  <a:pt x="361" y="76"/>
                </a:lnTo>
                <a:lnTo>
                  <a:pt x="337" y="102"/>
                </a:lnTo>
                <a:lnTo>
                  <a:pt x="306" y="114"/>
                </a:lnTo>
                <a:lnTo>
                  <a:pt x="302" y="118"/>
                </a:lnTo>
                <a:lnTo>
                  <a:pt x="302" y="123"/>
                </a:lnTo>
                <a:lnTo>
                  <a:pt x="315" y="131"/>
                </a:lnTo>
                <a:lnTo>
                  <a:pt x="314" y="135"/>
                </a:lnTo>
                <a:lnTo>
                  <a:pt x="319" y="144"/>
                </a:lnTo>
                <a:lnTo>
                  <a:pt x="315" y="150"/>
                </a:lnTo>
                <a:lnTo>
                  <a:pt x="320" y="167"/>
                </a:lnTo>
                <a:lnTo>
                  <a:pt x="317" y="186"/>
                </a:lnTo>
                <a:lnTo>
                  <a:pt x="323" y="196"/>
                </a:lnTo>
                <a:lnTo>
                  <a:pt x="322" y="209"/>
                </a:lnTo>
                <a:lnTo>
                  <a:pt x="327" y="227"/>
                </a:lnTo>
                <a:lnTo>
                  <a:pt x="334" y="240"/>
                </a:lnTo>
                <a:lnTo>
                  <a:pt x="351" y="253"/>
                </a:lnTo>
                <a:lnTo>
                  <a:pt x="340" y="261"/>
                </a:lnTo>
                <a:lnTo>
                  <a:pt x="344" y="274"/>
                </a:lnTo>
                <a:lnTo>
                  <a:pt x="265" y="275"/>
                </a:lnTo>
                <a:lnTo>
                  <a:pt x="260" y="291"/>
                </a:lnTo>
                <a:lnTo>
                  <a:pt x="223" y="300"/>
                </a:lnTo>
                <a:lnTo>
                  <a:pt x="220" y="311"/>
                </a:lnTo>
                <a:lnTo>
                  <a:pt x="227" y="314"/>
                </a:lnTo>
                <a:lnTo>
                  <a:pt x="220" y="326"/>
                </a:lnTo>
                <a:lnTo>
                  <a:pt x="232" y="331"/>
                </a:lnTo>
                <a:lnTo>
                  <a:pt x="231" y="337"/>
                </a:lnTo>
                <a:lnTo>
                  <a:pt x="175" y="360"/>
                </a:lnTo>
                <a:lnTo>
                  <a:pt x="156" y="384"/>
                </a:lnTo>
                <a:lnTo>
                  <a:pt x="141" y="394"/>
                </a:lnTo>
                <a:lnTo>
                  <a:pt x="97" y="397"/>
                </a:lnTo>
                <a:lnTo>
                  <a:pt x="93" y="409"/>
                </a:lnTo>
                <a:lnTo>
                  <a:pt x="70" y="407"/>
                </a:lnTo>
                <a:lnTo>
                  <a:pt x="49" y="422"/>
                </a:lnTo>
                <a:lnTo>
                  <a:pt x="39" y="424"/>
                </a:lnTo>
                <a:lnTo>
                  <a:pt x="22" y="435"/>
                </a:lnTo>
                <a:lnTo>
                  <a:pt x="0" y="452"/>
                </a:lnTo>
                <a:lnTo>
                  <a:pt x="0" y="509"/>
                </a:lnTo>
                <a:lnTo>
                  <a:pt x="2" y="53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05" name="Freeform 162"/>
          <p:cNvSpPr>
            <a:spLocks noChangeAspect="1"/>
          </p:cNvSpPr>
          <p:nvPr/>
        </p:nvSpPr>
        <p:spPr bwMode="gray">
          <a:xfrm>
            <a:off x="4155087" y="3620472"/>
            <a:ext cx="397272" cy="346075"/>
          </a:xfrm>
          <a:custGeom>
            <a:avLst/>
            <a:gdLst>
              <a:gd name="T0" fmla="*/ 147 w 750"/>
              <a:gd name="T1" fmla="*/ 461 h 713"/>
              <a:gd name="T2" fmla="*/ 252 w 750"/>
              <a:gd name="T3" fmla="*/ 464 h 713"/>
              <a:gd name="T4" fmla="*/ 315 w 750"/>
              <a:gd name="T5" fmla="*/ 424 h 713"/>
              <a:gd name="T6" fmla="*/ 291 w 750"/>
              <a:gd name="T7" fmla="*/ 368 h 713"/>
              <a:gd name="T8" fmla="*/ 281 w 750"/>
              <a:gd name="T9" fmla="*/ 263 h 713"/>
              <a:gd name="T10" fmla="*/ 269 w 750"/>
              <a:gd name="T11" fmla="*/ 160 h 713"/>
              <a:gd name="T12" fmla="*/ 259 w 750"/>
              <a:gd name="T13" fmla="*/ 54 h 713"/>
              <a:gd name="T14" fmla="*/ 293 w 750"/>
              <a:gd name="T15" fmla="*/ 0 h 713"/>
              <a:gd name="T16" fmla="*/ 370 w 750"/>
              <a:gd name="T17" fmla="*/ 23 h 713"/>
              <a:gd name="T18" fmla="*/ 438 w 750"/>
              <a:gd name="T19" fmla="*/ 71 h 713"/>
              <a:gd name="T20" fmla="*/ 506 w 750"/>
              <a:gd name="T21" fmla="*/ 118 h 713"/>
              <a:gd name="T22" fmla="*/ 572 w 750"/>
              <a:gd name="T23" fmla="*/ 165 h 713"/>
              <a:gd name="T24" fmla="*/ 611 w 750"/>
              <a:gd name="T25" fmla="*/ 206 h 713"/>
              <a:gd name="T26" fmla="*/ 642 w 750"/>
              <a:gd name="T27" fmla="*/ 230 h 713"/>
              <a:gd name="T28" fmla="*/ 670 w 750"/>
              <a:gd name="T29" fmla="*/ 243 h 713"/>
              <a:gd name="T30" fmla="*/ 708 w 750"/>
              <a:gd name="T31" fmla="*/ 272 h 713"/>
              <a:gd name="T32" fmla="*/ 710 w 750"/>
              <a:gd name="T33" fmla="*/ 295 h 713"/>
              <a:gd name="T34" fmla="*/ 749 w 750"/>
              <a:gd name="T35" fmla="*/ 325 h 713"/>
              <a:gd name="T36" fmla="*/ 749 w 750"/>
              <a:gd name="T37" fmla="*/ 401 h 713"/>
              <a:gd name="T38" fmla="*/ 736 w 750"/>
              <a:gd name="T39" fmla="*/ 442 h 713"/>
              <a:gd name="T40" fmla="*/ 669 w 750"/>
              <a:gd name="T41" fmla="*/ 470 h 713"/>
              <a:gd name="T42" fmla="*/ 596 w 750"/>
              <a:gd name="T43" fmla="*/ 487 h 713"/>
              <a:gd name="T44" fmla="*/ 523 w 750"/>
              <a:gd name="T45" fmla="*/ 493 h 713"/>
              <a:gd name="T46" fmla="*/ 381 w 750"/>
              <a:gd name="T47" fmla="*/ 574 h 713"/>
              <a:gd name="T48" fmla="*/ 328 w 750"/>
              <a:gd name="T49" fmla="*/ 653 h 713"/>
              <a:gd name="T50" fmla="*/ 320 w 750"/>
              <a:gd name="T51" fmla="*/ 705 h 713"/>
              <a:gd name="T52" fmla="*/ 303 w 750"/>
              <a:gd name="T53" fmla="*/ 700 h 713"/>
              <a:gd name="T54" fmla="*/ 283 w 750"/>
              <a:gd name="T55" fmla="*/ 708 h 713"/>
              <a:gd name="T56" fmla="*/ 272 w 750"/>
              <a:gd name="T57" fmla="*/ 687 h 713"/>
              <a:gd name="T58" fmla="*/ 263 w 750"/>
              <a:gd name="T59" fmla="*/ 693 h 713"/>
              <a:gd name="T60" fmla="*/ 252 w 750"/>
              <a:gd name="T61" fmla="*/ 704 h 713"/>
              <a:gd name="T62" fmla="*/ 235 w 750"/>
              <a:gd name="T63" fmla="*/ 713 h 713"/>
              <a:gd name="T64" fmla="*/ 220 w 750"/>
              <a:gd name="T65" fmla="*/ 708 h 713"/>
              <a:gd name="T66" fmla="*/ 193 w 750"/>
              <a:gd name="T67" fmla="*/ 712 h 713"/>
              <a:gd name="T68" fmla="*/ 176 w 750"/>
              <a:gd name="T69" fmla="*/ 671 h 713"/>
              <a:gd name="T70" fmla="*/ 161 w 750"/>
              <a:gd name="T71" fmla="*/ 676 h 713"/>
              <a:gd name="T72" fmla="*/ 175 w 750"/>
              <a:gd name="T73" fmla="*/ 662 h 713"/>
              <a:gd name="T74" fmla="*/ 163 w 750"/>
              <a:gd name="T75" fmla="*/ 650 h 713"/>
              <a:gd name="T76" fmla="*/ 155 w 750"/>
              <a:gd name="T77" fmla="*/ 643 h 713"/>
              <a:gd name="T78" fmla="*/ 150 w 750"/>
              <a:gd name="T79" fmla="*/ 619 h 713"/>
              <a:gd name="T80" fmla="*/ 144 w 750"/>
              <a:gd name="T81" fmla="*/ 603 h 713"/>
              <a:gd name="T82" fmla="*/ 129 w 750"/>
              <a:gd name="T83" fmla="*/ 612 h 713"/>
              <a:gd name="T84" fmla="*/ 113 w 750"/>
              <a:gd name="T85" fmla="*/ 626 h 713"/>
              <a:gd name="T86" fmla="*/ 71 w 750"/>
              <a:gd name="T87" fmla="*/ 631 h 713"/>
              <a:gd name="T88" fmla="*/ 44 w 750"/>
              <a:gd name="T89" fmla="*/ 626 h 713"/>
              <a:gd name="T90" fmla="*/ 32 w 750"/>
              <a:gd name="T91" fmla="*/ 620 h 713"/>
              <a:gd name="T92" fmla="*/ 39 w 750"/>
              <a:gd name="T93" fmla="*/ 580 h 713"/>
              <a:gd name="T94" fmla="*/ 17 w 750"/>
              <a:gd name="T95" fmla="*/ 563 h 713"/>
              <a:gd name="T96" fmla="*/ 12 w 750"/>
              <a:gd name="T97" fmla="*/ 536 h 713"/>
              <a:gd name="T98" fmla="*/ 2 w 750"/>
              <a:gd name="T99" fmla="*/ 514 h 713"/>
              <a:gd name="T100" fmla="*/ 20 w 750"/>
              <a:gd name="T101" fmla="*/ 478 h 713"/>
              <a:gd name="T102" fmla="*/ 48 w 750"/>
              <a:gd name="T103" fmla="*/ 450 h 713"/>
              <a:gd name="T104" fmla="*/ 71 w 750"/>
              <a:gd name="T105" fmla="*/ 478 h 7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0"/>
              <a:gd name="T160" fmla="*/ 0 h 713"/>
              <a:gd name="T161" fmla="*/ 750 w 750"/>
              <a:gd name="T162" fmla="*/ 713 h 7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0" h="713">
                <a:moveTo>
                  <a:pt x="95" y="459"/>
                </a:moveTo>
                <a:lnTo>
                  <a:pt x="147" y="461"/>
                </a:lnTo>
                <a:lnTo>
                  <a:pt x="200" y="464"/>
                </a:lnTo>
                <a:lnTo>
                  <a:pt x="252" y="464"/>
                </a:lnTo>
                <a:lnTo>
                  <a:pt x="305" y="465"/>
                </a:lnTo>
                <a:lnTo>
                  <a:pt x="315" y="424"/>
                </a:lnTo>
                <a:lnTo>
                  <a:pt x="297" y="419"/>
                </a:lnTo>
                <a:lnTo>
                  <a:pt x="291" y="368"/>
                </a:lnTo>
                <a:lnTo>
                  <a:pt x="286" y="316"/>
                </a:lnTo>
                <a:lnTo>
                  <a:pt x="281" y="263"/>
                </a:lnTo>
                <a:lnTo>
                  <a:pt x="276" y="213"/>
                </a:lnTo>
                <a:lnTo>
                  <a:pt x="269" y="160"/>
                </a:lnTo>
                <a:lnTo>
                  <a:pt x="264" y="106"/>
                </a:lnTo>
                <a:lnTo>
                  <a:pt x="259" y="54"/>
                </a:lnTo>
                <a:lnTo>
                  <a:pt x="254" y="0"/>
                </a:lnTo>
                <a:lnTo>
                  <a:pt x="293" y="0"/>
                </a:lnTo>
                <a:lnTo>
                  <a:pt x="336" y="0"/>
                </a:lnTo>
                <a:lnTo>
                  <a:pt x="370" y="23"/>
                </a:lnTo>
                <a:lnTo>
                  <a:pt x="405" y="46"/>
                </a:lnTo>
                <a:lnTo>
                  <a:pt x="438" y="71"/>
                </a:lnTo>
                <a:lnTo>
                  <a:pt x="472" y="94"/>
                </a:lnTo>
                <a:lnTo>
                  <a:pt x="506" y="118"/>
                </a:lnTo>
                <a:lnTo>
                  <a:pt x="540" y="142"/>
                </a:lnTo>
                <a:lnTo>
                  <a:pt x="572" y="165"/>
                </a:lnTo>
                <a:lnTo>
                  <a:pt x="608" y="187"/>
                </a:lnTo>
                <a:lnTo>
                  <a:pt x="611" y="206"/>
                </a:lnTo>
                <a:lnTo>
                  <a:pt x="631" y="215"/>
                </a:lnTo>
                <a:lnTo>
                  <a:pt x="642" y="230"/>
                </a:lnTo>
                <a:lnTo>
                  <a:pt x="662" y="233"/>
                </a:lnTo>
                <a:lnTo>
                  <a:pt x="670" y="243"/>
                </a:lnTo>
                <a:lnTo>
                  <a:pt x="704" y="253"/>
                </a:lnTo>
                <a:lnTo>
                  <a:pt x="708" y="272"/>
                </a:lnTo>
                <a:lnTo>
                  <a:pt x="703" y="289"/>
                </a:lnTo>
                <a:lnTo>
                  <a:pt x="710" y="295"/>
                </a:lnTo>
                <a:lnTo>
                  <a:pt x="749" y="287"/>
                </a:lnTo>
                <a:lnTo>
                  <a:pt x="749" y="325"/>
                </a:lnTo>
                <a:lnTo>
                  <a:pt x="749" y="363"/>
                </a:lnTo>
                <a:lnTo>
                  <a:pt x="749" y="401"/>
                </a:lnTo>
                <a:lnTo>
                  <a:pt x="750" y="438"/>
                </a:lnTo>
                <a:lnTo>
                  <a:pt x="736" y="442"/>
                </a:lnTo>
                <a:lnTo>
                  <a:pt x="716" y="470"/>
                </a:lnTo>
                <a:lnTo>
                  <a:pt x="669" y="470"/>
                </a:lnTo>
                <a:lnTo>
                  <a:pt x="619" y="470"/>
                </a:lnTo>
                <a:lnTo>
                  <a:pt x="596" y="487"/>
                </a:lnTo>
                <a:lnTo>
                  <a:pt x="566" y="487"/>
                </a:lnTo>
                <a:lnTo>
                  <a:pt x="523" y="493"/>
                </a:lnTo>
                <a:lnTo>
                  <a:pt x="445" y="553"/>
                </a:lnTo>
                <a:lnTo>
                  <a:pt x="381" y="574"/>
                </a:lnTo>
                <a:lnTo>
                  <a:pt x="364" y="616"/>
                </a:lnTo>
                <a:lnTo>
                  <a:pt x="328" y="653"/>
                </a:lnTo>
                <a:lnTo>
                  <a:pt x="320" y="675"/>
                </a:lnTo>
                <a:lnTo>
                  <a:pt x="320" y="705"/>
                </a:lnTo>
                <a:lnTo>
                  <a:pt x="311" y="707"/>
                </a:lnTo>
                <a:lnTo>
                  <a:pt x="303" y="700"/>
                </a:lnTo>
                <a:lnTo>
                  <a:pt x="294" y="700"/>
                </a:lnTo>
                <a:lnTo>
                  <a:pt x="283" y="708"/>
                </a:lnTo>
                <a:lnTo>
                  <a:pt x="276" y="708"/>
                </a:lnTo>
                <a:lnTo>
                  <a:pt x="272" y="687"/>
                </a:lnTo>
                <a:lnTo>
                  <a:pt x="266" y="688"/>
                </a:lnTo>
                <a:lnTo>
                  <a:pt x="263" y="693"/>
                </a:lnTo>
                <a:lnTo>
                  <a:pt x="254" y="690"/>
                </a:lnTo>
                <a:lnTo>
                  <a:pt x="252" y="704"/>
                </a:lnTo>
                <a:lnTo>
                  <a:pt x="237" y="707"/>
                </a:lnTo>
                <a:lnTo>
                  <a:pt x="235" y="713"/>
                </a:lnTo>
                <a:lnTo>
                  <a:pt x="226" y="707"/>
                </a:lnTo>
                <a:lnTo>
                  <a:pt x="220" y="708"/>
                </a:lnTo>
                <a:lnTo>
                  <a:pt x="213" y="699"/>
                </a:lnTo>
                <a:lnTo>
                  <a:pt x="193" y="712"/>
                </a:lnTo>
                <a:lnTo>
                  <a:pt x="178" y="695"/>
                </a:lnTo>
                <a:lnTo>
                  <a:pt x="176" y="671"/>
                </a:lnTo>
                <a:lnTo>
                  <a:pt x="167" y="671"/>
                </a:lnTo>
                <a:lnTo>
                  <a:pt x="161" y="676"/>
                </a:lnTo>
                <a:lnTo>
                  <a:pt x="161" y="671"/>
                </a:lnTo>
                <a:lnTo>
                  <a:pt x="175" y="662"/>
                </a:lnTo>
                <a:lnTo>
                  <a:pt x="175" y="656"/>
                </a:lnTo>
                <a:lnTo>
                  <a:pt x="163" y="650"/>
                </a:lnTo>
                <a:lnTo>
                  <a:pt x="159" y="643"/>
                </a:lnTo>
                <a:lnTo>
                  <a:pt x="155" y="643"/>
                </a:lnTo>
                <a:lnTo>
                  <a:pt x="155" y="629"/>
                </a:lnTo>
                <a:lnTo>
                  <a:pt x="150" y="619"/>
                </a:lnTo>
                <a:lnTo>
                  <a:pt x="146" y="617"/>
                </a:lnTo>
                <a:lnTo>
                  <a:pt x="144" y="603"/>
                </a:lnTo>
                <a:lnTo>
                  <a:pt x="129" y="603"/>
                </a:lnTo>
                <a:lnTo>
                  <a:pt x="129" y="612"/>
                </a:lnTo>
                <a:lnTo>
                  <a:pt x="115" y="617"/>
                </a:lnTo>
                <a:lnTo>
                  <a:pt x="113" y="626"/>
                </a:lnTo>
                <a:lnTo>
                  <a:pt x="87" y="616"/>
                </a:lnTo>
                <a:lnTo>
                  <a:pt x="71" y="631"/>
                </a:lnTo>
                <a:lnTo>
                  <a:pt x="57" y="617"/>
                </a:lnTo>
                <a:lnTo>
                  <a:pt x="44" y="626"/>
                </a:lnTo>
                <a:lnTo>
                  <a:pt x="37" y="625"/>
                </a:lnTo>
                <a:lnTo>
                  <a:pt x="32" y="620"/>
                </a:lnTo>
                <a:lnTo>
                  <a:pt x="39" y="608"/>
                </a:lnTo>
                <a:lnTo>
                  <a:pt x="39" y="580"/>
                </a:lnTo>
                <a:lnTo>
                  <a:pt x="27" y="561"/>
                </a:lnTo>
                <a:lnTo>
                  <a:pt x="17" y="563"/>
                </a:lnTo>
                <a:lnTo>
                  <a:pt x="8" y="548"/>
                </a:lnTo>
                <a:lnTo>
                  <a:pt x="12" y="536"/>
                </a:lnTo>
                <a:lnTo>
                  <a:pt x="8" y="521"/>
                </a:lnTo>
                <a:lnTo>
                  <a:pt x="2" y="514"/>
                </a:lnTo>
                <a:lnTo>
                  <a:pt x="0" y="497"/>
                </a:lnTo>
                <a:lnTo>
                  <a:pt x="20" y="478"/>
                </a:lnTo>
                <a:lnTo>
                  <a:pt x="36" y="445"/>
                </a:lnTo>
                <a:lnTo>
                  <a:pt x="48" y="450"/>
                </a:lnTo>
                <a:lnTo>
                  <a:pt x="57" y="476"/>
                </a:lnTo>
                <a:lnTo>
                  <a:pt x="71" y="478"/>
                </a:lnTo>
                <a:lnTo>
                  <a:pt x="95" y="45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06" name="Freeform 163"/>
          <p:cNvSpPr>
            <a:spLocks noChangeAspect="1"/>
          </p:cNvSpPr>
          <p:nvPr/>
        </p:nvSpPr>
        <p:spPr bwMode="gray">
          <a:xfrm>
            <a:off x="4325346" y="3857010"/>
            <a:ext cx="182298" cy="123825"/>
          </a:xfrm>
          <a:custGeom>
            <a:avLst/>
            <a:gdLst>
              <a:gd name="T0" fmla="*/ 118 w 347"/>
              <a:gd name="T1" fmla="*/ 257 h 257"/>
              <a:gd name="T2" fmla="*/ 113 w 347"/>
              <a:gd name="T3" fmla="*/ 218 h 257"/>
              <a:gd name="T4" fmla="*/ 107 w 347"/>
              <a:gd name="T5" fmla="*/ 201 h 257"/>
              <a:gd name="T6" fmla="*/ 110 w 347"/>
              <a:gd name="T7" fmla="*/ 188 h 257"/>
              <a:gd name="T8" fmla="*/ 203 w 347"/>
              <a:gd name="T9" fmla="*/ 192 h 257"/>
              <a:gd name="T10" fmla="*/ 235 w 347"/>
              <a:gd name="T11" fmla="*/ 189 h 257"/>
              <a:gd name="T12" fmla="*/ 249 w 347"/>
              <a:gd name="T13" fmla="*/ 189 h 257"/>
              <a:gd name="T14" fmla="*/ 260 w 347"/>
              <a:gd name="T15" fmla="*/ 192 h 257"/>
              <a:gd name="T16" fmla="*/ 279 w 347"/>
              <a:gd name="T17" fmla="*/ 188 h 257"/>
              <a:gd name="T18" fmla="*/ 303 w 347"/>
              <a:gd name="T19" fmla="*/ 164 h 257"/>
              <a:gd name="T20" fmla="*/ 332 w 347"/>
              <a:gd name="T21" fmla="*/ 166 h 257"/>
              <a:gd name="T22" fmla="*/ 347 w 347"/>
              <a:gd name="T23" fmla="*/ 144 h 257"/>
              <a:gd name="T24" fmla="*/ 333 w 347"/>
              <a:gd name="T25" fmla="*/ 129 h 257"/>
              <a:gd name="T26" fmla="*/ 333 w 347"/>
              <a:gd name="T27" fmla="*/ 124 h 257"/>
              <a:gd name="T28" fmla="*/ 342 w 347"/>
              <a:gd name="T29" fmla="*/ 121 h 257"/>
              <a:gd name="T30" fmla="*/ 336 w 347"/>
              <a:gd name="T31" fmla="*/ 110 h 257"/>
              <a:gd name="T32" fmla="*/ 327 w 347"/>
              <a:gd name="T33" fmla="*/ 107 h 257"/>
              <a:gd name="T34" fmla="*/ 315 w 347"/>
              <a:gd name="T35" fmla="*/ 113 h 257"/>
              <a:gd name="T36" fmla="*/ 302 w 347"/>
              <a:gd name="T37" fmla="*/ 107 h 257"/>
              <a:gd name="T38" fmla="*/ 277 w 347"/>
              <a:gd name="T39" fmla="*/ 71 h 257"/>
              <a:gd name="T40" fmla="*/ 254 w 347"/>
              <a:gd name="T41" fmla="*/ 48 h 257"/>
              <a:gd name="T42" fmla="*/ 251 w 347"/>
              <a:gd name="T43" fmla="*/ 31 h 257"/>
              <a:gd name="T44" fmla="*/ 240 w 347"/>
              <a:gd name="T45" fmla="*/ 22 h 257"/>
              <a:gd name="T46" fmla="*/ 246 w 347"/>
              <a:gd name="T47" fmla="*/ 0 h 257"/>
              <a:gd name="T48" fmla="*/ 203 w 347"/>
              <a:gd name="T49" fmla="*/ 6 h 257"/>
              <a:gd name="T50" fmla="*/ 125 w 347"/>
              <a:gd name="T51" fmla="*/ 66 h 257"/>
              <a:gd name="T52" fmla="*/ 61 w 347"/>
              <a:gd name="T53" fmla="*/ 87 h 257"/>
              <a:gd name="T54" fmla="*/ 44 w 347"/>
              <a:gd name="T55" fmla="*/ 129 h 257"/>
              <a:gd name="T56" fmla="*/ 8 w 347"/>
              <a:gd name="T57" fmla="*/ 166 h 257"/>
              <a:gd name="T58" fmla="*/ 0 w 347"/>
              <a:gd name="T59" fmla="*/ 188 h 257"/>
              <a:gd name="T60" fmla="*/ 0 w 347"/>
              <a:gd name="T61" fmla="*/ 218 h 257"/>
              <a:gd name="T62" fmla="*/ 11 w 347"/>
              <a:gd name="T63" fmla="*/ 238 h 257"/>
              <a:gd name="T64" fmla="*/ 25 w 347"/>
              <a:gd name="T65" fmla="*/ 247 h 257"/>
              <a:gd name="T66" fmla="*/ 31 w 347"/>
              <a:gd name="T67" fmla="*/ 246 h 257"/>
              <a:gd name="T68" fmla="*/ 39 w 347"/>
              <a:gd name="T69" fmla="*/ 251 h 257"/>
              <a:gd name="T70" fmla="*/ 44 w 347"/>
              <a:gd name="T71" fmla="*/ 243 h 257"/>
              <a:gd name="T72" fmla="*/ 73 w 347"/>
              <a:gd name="T73" fmla="*/ 235 h 257"/>
              <a:gd name="T74" fmla="*/ 90 w 347"/>
              <a:gd name="T75" fmla="*/ 238 h 257"/>
              <a:gd name="T76" fmla="*/ 95 w 347"/>
              <a:gd name="T77" fmla="*/ 235 h 257"/>
              <a:gd name="T78" fmla="*/ 109 w 347"/>
              <a:gd name="T79" fmla="*/ 257 h 257"/>
              <a:gd name="T80" fmla="*/ 118 w 347"/>
              <a:gd name="T81" fmla="*/ 257 h 2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257"/>
              <a:gd name="T125" fmla="*/ 347 w 347"/>
              <a:gd name="T126" fmla="*/ 257 h 2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257">
                <a:moveTo>
                  <a:pt x="118" y="257"/>
                </a:moveTo>
                <a:lnTo>
                  <a:pt x="113" y="218"/>
                </a:lnTo>
                <a:lnTo>
                  <a:pt x="107" y="201"/>
                </a:lnTo>
                <a:lnTo>
                  <a:pt x="110" y="188"/>
                </a:lnTo>
                <a:lnTo>
                  <a:pt x="203" y="192"/>
                </a:lnTo>
                <a:lnTo>
                  <a:pt x="235" y="189"/>
                </a:lnTo>
                <a:lnTo>
                  <a:pt x="249" y="189"/>
                </a:lnTo>
                <a:lnTo>
                  <a:pt x="260" y="192"/>
                </a:lnTo>
                <a:lnTo>
                  <a:pt x="279" y="188"/>
                </a:lnTo>
                <a:lnTo>
                  <a:pt x="303" y="164"/>
                </a:lnTo>
                <a:lnTo>
                  <a:pt x="332" y="166"/>
                </a:lnTo>
                <a:lnTo>
                  <a:pt x="347" y="144"/>
                </a:lnTo>
                <a:lnTo>
                  <a:pt x="333" y="129"/>
                </a:lnTo>
                <a:lnTo>
                  <a:pt x="333" y="124"/>
                </a:lnTo>
                <a:lnTo>
                  <a:pt x="342" y="121"/>
                </a:lnTo>
                <a:lnTo>
                  <a:pt x="336" y="110"/>
                </a:lnTo>
                <a:lnTo>
                  <a:pt x="327" y="107"/>
                </a:lnTo>
                <a:lnTo>
                  <a:pt x="315" y="113"/>
                </a:lnTo>
                <a:lnTo>
                  <a:pt x="302" y="107"/>
                </a:lnTo>
                <a:lnTo>
                  <a:pt x="277" y="71"/>
                </a:lnTo>
                <a:lnTo>
                  <a:pt x="254" y="48"/>
                </a:lnTo>
                <a:lnTo>
                  <a:pt x="251" y="31"/>
                </a:lnTo>
                <a:lnTo>
                  <a:pt x="240" y="22"/>
                </a:lnTo>
                <a:lnTo>
                  <a:pt x="246" y="0"/>
                </a:lnTo>
                <a:lnTo>
                  <a:pt x="203" y="6"/>
                </a:lnTo>
                <a:lnTo>
                  <a:pt x="125" y="66"/>
                </a:lnTo>
                <a:lnTo>
                  <a:pt x="61" y="87"/>
                </a:lnTo>
                <a:lnTo>
                  <a:pt x="44" y="129"/>
                </a:lnTo>
                <a:lnTo>
                  <a:pt x="8" y="166"/>
                </a:lnTo>
                <a:lnTo>
                  <a:pt x="0" y="188"/>
                </a:lnTo>
                <a:lnTo>
                  <a:pt x="0" y="218"/>
                </a:lnTo>
                <a:lnTo>
                  <a:pt x="11" y="238"/>
                </a:lnTo>
                <a:lnTo>
                  <a:pt x="25" y="247"/>
                </a:lnTo>
                <a:lnTo>
                  <a:pt x="31" y="246"/>
                </a:lnTo>
                <a:lnTo>
                  <a:pt x="39" y="251"/>
                </a:lnTo>
                <a:lnTo>
                  <a:pt x="44" y="243"/>
                </a:lnTo>
                <a:lnTo>
                  <a:pt x="73" y="235"/>
                </a:lnTo>
                <a:lnTo>
                  <a:pt x="90" y="238"/>
                </a:lnTo>
                <a:lnTo>
                  <a:pt x="95" y="235"/>
                </a:lnTo>
                <a:lnTo>
                  <a:pt x="109" y="257"/>
                </a:lnTo>
                <a:lnTo>
                  <a:pt x="118" y="257"/>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07" name="Freeform 164"/>
          <p:cNvSpPr>
            <a:spLocks noChangeAspect="1"/>
          </p:cNvSpPr>
          <p:nvPr/>
        </p:nvSpPr>
        <p:spPr bwMode="gray">
          <a:xfrm>
            <a:off x="4982308" y="3666508"/>
            <a:ext cx="404152" cy="447675"/>
          </a:xfrm>
          <a:custGeom>
            <a:avLst/>
            <a:gdLst>
              <a:gd name="T0" fmla="*/ 98 w 764"/>
              <a:gd name="T1" fmla="*/ 221 h 920"/>
              <a:gd name="T2" fmla="*/ 98 w 764"/>
              <a:gd name="T3" fmla="*/ 309 h 920"/>
              <a:gd name="T4" fmla="*/ 49 w 764"/>
              <a:gd name="T5" fmla="*/ 360 h 920"/>
              <a:gd name="T6" fmla="*/ 19 w 764"/>
              <a:gd name="T7" fmla="*/ 414 h 920"/>
              <a:gd name="T8" fmla="*/ 10 w 764"/>
              <a:gd name="T9" fmla="*/ 445 h 920"/>
              <a:gd name="T10" fmla="*/ 0 w 764"/>
              <a:gd name="T11" fmla="*/ 486 h 920"/>
              <a:gd name="T12" fmla="*/ 21 w 764"/>
              <a:gd name="T13" fmla="*/ 496 h 920"/>
              <a:gd name="T14" fmla="*/ 46 w 764"/>
              <a:gd name="T15" fmla="*/ 567 h 920"/>
              <a:gd name="T16" fmla="*/ 38 w 764"/>
              <a:gd name="T17" fmla="*/ 577 h 920"/>
              <a:gd name="T18" fmla="*/ 78 w 764"/>
              <a:gd name="T19" fmla="*/ 637 h 920"/>
              <a:gd name="T20" fmla="*/ 83 w 764"/>
              <a:gd name="T21" fmla="*/ 684 h 920"/>
              <a:gd name="T22" fmla="*/ 109 w 764"/>
              <a:gd name="T23" fmla="*/ 701 h 920"/>
              <a:gd name="T24" fmla="*/ 151 w 764"/>
              <a:gd name="T25" fmla="*/ 716 h 920"/>
              <a:gd name="T26" fmla="*/ 202 w 764"/>
              <a:gd name="T27" fmla="*/ 772 h 920"/>
              <a:gd name="T28" fmla="*/ 251 w 764"/>
              <a:gd name="T29" fmla="*/ 826 h 920"/>
              <a:gd name="T30" fmla="*/ 287 w 764"/>
              <a:gd name="T31" fmla="*/ 880 h 920"/>
              <a:gd name="T32" fmla="*/ 316 w 764"/>
              <a:gd name="T33" fmla="*/ 879 h 920"/>
              <a:gd name="T34" fmla="*/ 359 w 764"/>
              <a:gd name="T35" fmla="*/ 874 h 920"/>
              <a:gd name="T36" fmla="*/ 418 w 764"/>
              <a:gd name="T37" fmla="*/ 919 h 920"/>
              <a:gd name="T38" fmla="*/ 465 w 764"/>
              <a:gd name="T39" fmla="*/ 914 h 920"/>
              <a:gd name="T40" fmla="*/ 505 w 764"/>
              <a:gd name="T41" fmla="*/ 912 h 920"/>
              <a:gd name="T42" fmla="*/ 557 w 764"/>
              <a:gd name="T43" fmla="*/ 899 h 920"/>
              <a:gd name="T44" fmla="*/ 644 w 764"/>
              <a:gd name="T45" fmla="*/ 875 h 920"/>
              <a:gd name="T46" fmla="*/ 612 w 764"/>
              <a:gd name="T47" fmla="*/ 829 h 920"/>
              <a:gd name="T48" fmla="*/ 565 w 764"/>
              <a:gd name="T49" fmla="*/ 764 h 920"/>
              <a:gd name="T50" fmla="*/ 513 w 764"/>
              <a:gd name="T51" fmla="*/ 724 h 920"/>
              <a:gd name="T52" fmla="*/ 522 w 764"/>
              <a:gd name="T53" fmla="*/ 701 h 920"/>
              <a:gd name="T54" fmla="*/ 564 w 764"/>
              <a:gd name="T55" fmla="*/ 691 h 920"/>
              <a:gd name="T56" fmla="*/ 573 w 764"/>
              <a:gd name="T57" fmla="*/ 604 h 920"/>
              <a:gd name="T58" fmla="*/ 599 w 764"/>
              <a:gd name="T59" fmla="*/ 580 h 920"/>
              <a:gd name="T60" fmla="*/ 638 w 764"/>
              <a:gd name="T61" fmla="*/ 504 h 920"/>
              <a:gd name="T62" fmla="*/ 674 w 764"/>
              <a:gd name="T63" fmla="*/ 440 h 920"/>
              <a:gd name="T64" fmla="*/ 671 w 764"/>
              <a:gd name="T65" fmla="*/ 396 h 920"/>
              <a:gd name="T66" fmla="*/ 709 w 764"/>
              <a:gd name="T67" fmla="*/ 291 h 920"/>
              <a:gd name="T68" fmla="*/ 756 w 764"/>
              <a:gd name="T69" fmla="*/ 266 h 920"/>
              <a:gd name="T70" fmla="*/ 760 w 764"/>
              <a:gd name="T71" fmla="*/ 237 h 920"/>
              <a:gd name="T72" fmla="*/ 740 w 764"/>
              <a:gd name="T73" fmla="*/ 221 h 920"/>
              <a:gd name="T74" fmla="*/ 714 w 764"/>
              <a:gd name="T75" fmla="*/ 203 h 920"/>
              <a:gd name="T76" fmla="*/ 706 w 764"/>
              <a:gd name="T77" fmla="*/ 98 h 920"/>
              <a:gd name="T78" fmla="*/ 689 w 764"/>
              <a:gd name="T79" fmla="*/ 54 h 920"/>
              <a:gd name="T80" fmla="*/ 640 w 764"/>
              <a:gd name="T81" fmla="*/ 15 h 920"/>
              <a:gd name="T82" fmla="*/ 612 w 764"/>
              <a:gd name="T83" fmla="*/ 15 h 920"/>
              <a:gd name="T84" fmla="*/ 590 w 764"/>
              <a:gd name="T85" fmla="*/ 37 h 920"/>
              <a:gd name="T86" fmla="*/ 559 w 764"/>
              <a:gd name="T87" fmla="*/ 64 h 920"/>
              <a:gd name="T88" fmla="*/ 520 w 764"/>
              <a:gd name="T89" fmla="*/ 54 h 920"/>
              <a:gd name="T90" fmla="*/ 439 w 764"/>
              <a:gd name="T91" fmla="*/ 54 h 920"/>
              <a:gd name="T92" fmla="*/ 437 w 764"/>
              <a:gd name="T93" fmla="*/ 44 h 920"/>
              <a:gd name="T94" fmla="*/ 395 w 764"/>
              <a:gd name="T95" fmla="*/ 54 h 920"/>
              <a:gd name="T96" fmla="*/ 324 w 764"/>
              <a:gd name="T97" fmla="*/ 54 h 920"/>
              <a:gd name="T98" fmla="*/ 251 w 764"/>
              <a:gd name="T99" fmla="*/ 54 h 920"/>
              <a:gd name="T100" fmla="*/ 180 w 764"/>
              <a:gd name="T101" fmla="*/ 54 h 920"/>
              <a:gd name="T102" fmla="*/ 144 w 764"/>
              <a:gd name="T103" fmla="*/ 100 h 920"/>
              <a:gd name="T104" fmla="*/ 98 w 764"/>
              <a:gd name="T105" fmla="*/ 147 h 9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4"/>
              <a:gd name="T160" fmla="*/ 0 h 920"/>
              <a:gd name="T161" fmla="*/ 764 w 764"/>
              <a:gd name="T162" fmla="*/ 920 h 9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4" h="920">
                <a:moveTo>
                  <a:pt x="98" y="176"/>
                </a:moveTo>
                <a:lnTo>
                  <a:pt x="98" y="221"/>
                </a:lnTo>
                <a:lnTo>
                  <a:pt x="98" y="266"/>
                </a:lnTo>
                <a:lnTo>
                  <a:pt x="98" y="309"/>
                </a:lnTo>
                <a:lnTo>
                  <a:pt x="98" y="355"/>
                </a:lnTo>
                <a:lnTo>
                  <a:pt x="49" y="360"/>
                </a:lnTo>
                <a:lnTo>
                  <a:pt x="42" y="385"/>
                </a:lnTo>
                <a:lnTo>
                  <a:pt x="19" y="414"/>
                </a:lnTo>
                <a:lnTo>
                  <a:pt x="19" y="436"/>
                </a:lnTo>
                <a:lnTo>
                  <a:pt x="10" y="445"/>
                </a:lnTo>
                <a:lnTo>
                  <a:pt x="8" y="465"/>
                </a:lnTo>
                <a:lnTo>
                  <a:pt x="0" y="486"/>
                </a:lnTo>
                <a:lnTo>
                  <a:pt x="0" y="499"/>
                </a:lnTo>
                <a:lnTo>
                  <a:pt x="21" y="496"/>
                </a:lnTo>
                <a:lnTo>
                  <a:pt x="24" y="521"/>
                </a:lnTo>
                <a:lnTo>
                  <a:pt x="46" y="567"/>
                </a:lnTo>
                <a:lnTo>
                  <a:pt x="46" y="574"/>
                </a:lnTo>
                <a:lnTo>
                  <a:pt x="38" y="577"/>
                </a:lnTo>
                <a:lnTo>
                  <a:pt x="75" y="623"/>
                </a:lnTo>
                <a:lnTo>
                  <a:pt x="78" y="637"/>
                </a:lnTo>
                <a:lnTo>
                  <a:pt x="75" y="677"/>
                </a:lnTo>
                <a:lnTo>
                  <a:pt x="83" y="684"/>
                </a:lnTo>
                <a:lnTo>
                  <a:pt x="103" y="688"/>
                </a:lnTo>
                <a:lnTo>
                  <a:pt x="109" y="701"/>
                </a:lnTo>
                <a:lnTo>
                  <a:pt x="135" y="705"/>
                </a:lnTo>
                <a:lnTo>
                  <a:pt x="151" y="716"/>
                </a:lnTo>
                <a:lnTo>
                  <a:pt x="156" y="738"/>
                </a:lnTo>
                <a:lnTo>
                  <a:pt x="202" y="772"/>
                </a:lnTo>
                <a:lnTo>
                  <a:pt x="217" y="806"/>
                </a:lnTo>
                <a:lnTo>
                  <a:pt x="251" y="826"/>
                </a:lnTo>
                <a:lnTo>
                  <a:pt x="261" y="848"/>
                </a:lnTo>
                <a:lnTo>
                  <a:pt x="287" y="880"/>
                </a:lnTo>
                <a:lnTo>
                  <a:pt x="305" y="888"/>
                </a:lnTo>
                <a:lnTo>
                  <a:pt x="316" y="879"/>
                </a:lnTo>
                <a:lnTo>
                  <a:pt x="347" y="882"/>
                </a:lnTo>
                <a:lnTo>
                  <a:pt x="359" y="874"/>
                </a:lnTo>
                <a:lnTo>
                  <a:pt x="414" y="920"/>
                </a:lnTo>
                <a:lnTo>
                  <a:pt x="418" y="919"/>
                </a:lnTo>
                <a:lnTo>
                  <a:pt x="423" y="916"/>
                </a:lnTo>
                <a:lnTo>
                  <a:pt x="465" y="914"/>
                </a:lnTo>
                <a:lnTo>
                  <a:pt x="469" y="920"/>
                </a:lnTo>
                <a:lnTo>
                  <a:pt x="505" y="912"/>
                </a:lnTo>
                <a:lnTo>
                  <a:pt x="536" y="912"/>
                </a:lnTo>
                <a:lnTo>
                  <a:pt x="557" y="899"/>
                </a:lnTo>
                <a:lnTo>
                  <a:pt x="581" y="877"/>
                </a:lnTo>
                <a:lnTo>
                  <a:pt x="644" y="875"/>
                </a:lnTo>
                <a:lnTo>
                  <a:pt x="646" y="843"/>
                </a:lnTo>
                <a:lnTo>
                  <a:pt x="612" y="829"/>
                </a:lnTo>
                <a:lnTo>
                  <a:pt x="591" y="781"/>
                </a:lnTo>
                <a:lnTo>
                  <a:pt x="565" y="764"/>
                </a:lnTo>
                <a:lnTo>
                  <a:pt x="553" y="739"/>
                </a:lnTo>
                <a:lnTo>
                  <a:pt x="513" y="724"/>
                </a:lnTo>
                <a:lnTo>
                  <a:pt x="522" y="714"/>
                </a:lnTo>
                <a:lnTo>
                  <a:pt x="522" y="701"/>
                </a:lnTo>
                <a:lnTo>
                  <a:pt x="548" y="699"/>
                </a:lnTo>
                <a:lnTo>
                  <a:pt x="564" y="691"/>
                </a:lnTo>
                <a:lnTo>
                  <a:pt x="570" y="603"/>
                </a:lnTo>
                <a:lnTo>
                  <a:pt x="573" y="604"/>
                </a:lnTo>
                <a:lnTo>
                  <a:pt x="581" y="589"/>
                </a:lnTo>
                <a:lnTo>
                  <a:pt x="599" y="580"/>
                </a:lnTo>
                <a:lnTo>
                  <a:pt x="608" y="547"/>
                </a:lnTo>
                <a:lnTo>
                  <a:pt x="638" y="504"/>
                </a:lnTo>
                <a:lnTo>
                  <a:pt x="658" y="489"/>
                </a:lnTo>
                <a:lnTo>
                  <a:pt x="674" y="440"/>
                </a:lnTo>
                <a:lnTo>
                  <a:pt x="674" y="427"/>
                </a:lnTo>
                <a:lnTo>
                  <a:pt x="671" y="396"/>
                </a:lnTo>
                <a:lnTo>
                  <a:pt x="698" y="292"/>
                </a:lnTo>
                <a:lnTo>
                  <a:pt x="709" y="291"/>
                </a:lnTo>
                <a:lnTo>
                  <a:pt x="720" y="281"/>
                </a:lnTo>
                <a:lnTo>
                  <a:pt x="756" y="266"/>
                </a:lnTo>
                <a:lnTo>
                  <a:pt x="764" y="244"/>
                </a:lnTo>
                <a:lnTo>
                  <a:pt x="760" y="237"/>
                </a:lnTo>
                <a:lnTo>
                  <a:pt x="751" y="235"/>
                </a:lnTo>
                <a:lnTo>
                  <a:pt x="740" y="221"/>
                </a:lnTo>
                <a:lnTo>
                  <a:pt x="723" y="215"/>
                </a:lnTo>
                <a:lnTo>
                  <a:pt x="714" y="203"/>
                </a:lnTo>
                <a:lnTo>
                  <a:pt x="705" y="159"/>
                </a:lnTo>
                <a:lnTo>
                  <a:pt x="706" y="98"/>
                </a:lnTo>
                <a:lnTo>
                  <a:pt x="691" y="77"/>
                </a:lnTo>
                <a:lnTo>
                  <a:pt x="689" y="54"/>
                </a:lnTo>
                <a:lnTo>
                  <a:pt x="663" y="26"/>
                </a:lnTo>
                <a:lnTo>
                  <a:pt x="640" y="15"/>
                </a:lnTo>
                <a:lnTo>
                  <a:pt x="630" y="0"/>
                </a:lnTo>
                <a:lnTo>
                  <a:pt x="612" y="15"/>
                </a:lnTo>
                <a:lnTo>
                  <a:pt x="601" y="12"/>
                </a:lnTo>
                <a:lnTo>
                  <a:pt x="590" y="37"/>
                </a:lnTo>
                <a:lnTo>
                  <a:pt x="564" y="44"/>
                </a:lnTo>
                <a:lnTo>
                  <a:pt x="559" y="64"/>
                </a:lnTo>
                <a:lnTo>
                  <a:pt x="537" y="66"/>
                </a:lnTo>
                <a:lnTo>
                  <a:pt x="520" y="54"/>
                </a:lnTo>
                <a:lnTo>
                  <a:pt x="479" y="54"/>
                </a:lnTo>
                <a:lnTo>
                  <a:pt x="439" y="54"/>
                </a:lnTo>
                <a:lnTo>
                  <a:pt x="442" y="44"/>
                </a:lnTo>
                <a:lnTo>
                  <a:pt x="437" y="44"/>
                </a:lnTo>
                <a:lnTo>
                  <a:pt x="431" y="54"/>
                </a:lnTo>
                <a:lnTo>
                  <a:pt x="395" y="54"/>
                </a:lnTo>
                <a:lnTo>
                  <a:pt x="359" y="54"/>
                </a:lnTo>
                <a:lnTo>
                  <a:pt x="324" y="54"/>
                </a:lnTo>
                <a:lnTo>
                  <a:pt x="288" y="54"/>
                </a:lnTo>
                <a:lnTo>
                  <a:pt x="251" y="54"/>
                </a:lnTo>
                <a:lnTo>
                  <a:pt x="216" y="54"/>
                </a:lnTo>
                <a:lnTo>
                  <a:pt x="180" y="54"/>
                </a:lnTo>
                <a:lnTo>
                  <a:pt x="144" y="54"/>
                </a:lnTo>
                <a:lnTo>
                  <a:pt x="144" y="100"/>
                </a:lnTo>
                <a:lnTo>
                  <a:pt x="144" y="147"/>
                </a:lnTo>
                <a:lnTo>
                  <a:pt x="98" y="147"/>
                </a:lnTo>
                <a:lnTo>
                  <a:pt x="98" y="17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08" name="Freeform 165"/>
          <p:cNvSpPr>
            <a:spLocks noChangeAspect="1"/>
          </p:cNvSpPr>
          <p:nvPr/>
        </p:nvSpPr>
        <p:spPr bwMode="gray">
          <a:xfrm>
            <a:off x="4748416" y="4077672"/>
            <a:ext cx="464345" cy="417513"/>
          </a:xfrm>
          <a:custGeom>
            <a:avLst/>
            <a:gdLst>
              <a:gd name="T0" fmla="*/ 841 w 878"/>
              <a:gd name="T1" fmla="*/ 173 h 855"/>
              <a:gd name="T2" fmla="*/ 861 w 878"/>
              <a:gd name="T3" fmla="*/ 130 h 855"/>
              <a:gd name="T4" fmla="*/ 861 w 878"/>
              <a:gd name="T5" fmla="*/ 74 h 855"/>
              <a:gd name="T6" fmla="*/ 802 w 878"/>
              <a:gd name="T7" fmla="*/ 29 h 855"/>
              <a:gd name="T8" fmla="*/ 759 w 878"/>
              <a:gd name="T9" fmla="*/ 34 h 855"/>
              <a:gd name="T10" fmla="*/ 730 w 878"/>
              <a:gd name="T11" fmla="*/ 35 h 855"/>
              <a:gd name="T12" fmla="*/ 680 w 878"/>
              <a:gd name="T13" fmla="*/ 3 h 855"/>
              <a:gd name="T14" fmla="*/ 663 w 878"/>
              <a:gd name="T15" fmla="*/ 6 h 855"/>
              <a:gd name="T16" fmla="*/ 646 w 878"/>
              <a:gd name="T17" fmla="*/ 0 h 855"/>
              <a:gd name="T18" fmla="*/ 597 w 878"/>
              <a:gd name="T19" fmla="*/ 1 h 855"/>
              <a:gd name="T20" fmla="*/ 578 w 878"/>
              <a:gd name="T21" fmla="*/ 15 h 855"/>
              <a:gd name="T22" fmla="*/ 510 w 878"/>
              <a:gd name="T23" fmla="*/ 27 h 855"/>
              <a:gd name="T24" fmla="*/ 477 w 878"/>
              <a:gd name="T25" fmla="*/ 27 h 855"/>
              <a:gd name="T26" fmla="*/ 468 w 878"/>
              <a:gd name="T27" fmla="*/ 43 h 855"/>
              <a:gd name="T28" fmla="*/ 396 w 878"/>
              <a:gd name="T29" fmla="*/ 30 h 855"/>
              <a:gd name="T30" fmla="*/ 382 w 878"/>
              <a:gd name="T31" fmla="*/ 35 h 855"/>
              <a:gd name="T32" fmla="*/ 334 w 878"/>
              <a:gd name="T33" fmla="*/ 3 h 855"/>
              <a:gd name="T34" fmla="*/ 303 w 878"/>
              <a:gd name="T35" fmla="*/ 69 h 855"/>
              <a:gd name="T36" fmla="*/ 289 w 878"/>
              <a:gd name="T37" fmla="*/ 101 h 855"/>
              <a:gd name="T38" fmla="*/ 250 w 878"/>
              <a:gd name="T39" fmla="*/ 272 h 855"/>
              <a:gd name="T40" fmla="*/ 185 w 878"/>
              <a:gd name="T41" fmla="*/ 337 h 855"/>
              <a:gd name="T42" fmla="*/ 177 w 878"/>
              <a:gd name="T43" fmla="*/ 389 h 855"/>
              <a:gd name="T44" fmla="*/ 120 w 878"/>
              <a:gd name="T45" fmla="*/ 456 h 855"/>
              <a:gd name="T46" fmla="*/ 93 w 878"/>
              <a:gd name="T47" fmla="*/ 460 h 855"/>
              <a:gd name="T48" fmla="*/ 68 w 878"/>
              <a:gd name="T49" fmla="*/ 447 h 855"/>
              <a:gd name="T50" fmla="*/ 45 w 878"/>
              <a:gd name="T51" fmla="*/ 464 h 855"/>
              <a:gd name="T52" fmla="*/ 13 w 878"/>
              <a:gd name="T53" fmla="*/ 470 h 855"/>
              <a:gd name="T54" fmla="*/ 0 w 878"/>
              <a:gd name="T55" fmla="*/ 509 h 855"/>
              <a:gd name="T56" fmla="*/ 45 w 878"/>
              <a:gd name="T57" fmla="*/ 509 h 855"/>
              <a:gd name="T58" fmla="*/ 113 w 878"/>
              <a:gd name="T59" fmla="*/ 507 h 855"/>
              <a:gd name="T60" fmla="*/ 182 w 878"/>
              <a:gd name="T61" fmla="*/ 507 h 855"/>
              <a:gd name="T62" fmla="*/ 213 w 878"/>
              <a:gd name="T63" fmla="*/ 577 h 855"/>
              <a:gd name="T64" fmla="*/ 252 w 878"/>
              <a:gd name="T65" fmla="*/ 614 h 855"/>
              <a:gd name="T66" fmla="*/ 323 w 878"/>
              <a:gd name="T67" fmla="*/ 608 h 855"/>
              <a:gd name="T68" fmla="*/ 391 w 878"/>
              <a:gd name="T69" fmla="*/ 557 h 855"/>
              <a:gd name="T70" fmla="*/ 431 w 878"/>
              <a:gd name="T71" fmla="*/ 575 h 855"/>
              <a:gd name="T72" fmla="*/ 442 w 878"/>
              <a:gd name="T73" fmla="*/ 649 h 855"/>
              <a:gd name="T74" fmla="*/ 451 w 878"/>
              <a:gd name="T75" fmla="*/ 727 h 855"/>
              <a:gd name="T76" fmla="*/ 460 w 878"/>
              <a:gd name="T77" fmla="*/ 761 h 855"/>
              <a:gd name="T78" fmla="*/ 499 w 878"/>
              <a:gd name="T79" fmla="*/ 747 h 855"/>
              <a:gd name="T80" fmla="*/ 541 w 878"/>
              <a:gd name="T81" fmla="*/ 741 h 855"/>
              <a:gd name="T82" fmla="*/ 563 w 878"/>
              <a:gd name="T83" fmla="*/ 761 h 855"/>
              <a:gd name="T84" fmla="*/ 606 w 878"/>
              <a:gd name="T85" fmla="*/ 772 h 855"/>
              <a:gd name="T86" fmla="*/ 682 w 878"/>
              <a:gd name="T87" fmla="*/ 781 h 855"/>
              <a:gd name="T88" fmla="*/ 730 w 878"/>
              <a:gd name="T89" fmla="*/ 807 h 855"/>
              <a:gd name="T90" fmla="*/ 765 w 878"/>
              <a:gd name="T91" fmla="*/ 844 h 855"/>
              <a:gd name="T92" fmla="*/ 792 w 878"/>
              <a:gd name="T93" fmla="*/ 846 h 855"/>
              <a:gd name="T94" fmla="*/ 802 w 878"/>
              <a:gd name="T95" fmla="*/ 806 h 855"/>
              <a:gd name="T96" fmla="*/ 750 w 878"/>
              <a:gd name="T97" fmla="*/ 784 h 855"/>
              <a:gd name="T98" fmla="*/ 767 w 878"/>
              <a:gd name="T99" fmla="*/ 700 h 855"/>
              <a:gd name="T100" fmla="*/ 765 w 878"/>
              <a:gd name="T101" fmla="*/ 657 h 855"/>
              <a:gd name="T102" fmla="*/ 773 w 878"/>
              <a:gd name="T103" fmla="*/ 636 h 855"/>
              <a:gd name="T104" fmla="*/ 843 w 878"/>
              <a:gd name="T105" fmla="*/ 616 h 855"/>
              <a:gd name="T106" fmla="*/ 806 w 878"/>
              <a:gd name="T107" fmla="*/ 563 h 855"/>
              <a:gd name="T108" fmla="*/ 789 w 878"/>
              <a:gd name="T109" fmla="*/ 501 h 855"/>
              <a:gd name="T110" fmla="*/ 778 w 878"/>
              <a:gd name="T111" fmla="*/ 475 h 855"/>
              <a:gd name="T112" fmla="*/ 782 w 878"/>
              <a:gd name="T113" fmla="*/ 434 h 855"/>
              <a:gd name="T114" fmla="*/ 778 w 878"/>
              <a:gd name="T115" fmla="*/ 421 h 855"/>
              <a:gd name="T116" fmla="*/ 785 w 878"/>
              <a:gd name="T117" fmla="*/ 374 h 855"/>
              <a:gd name="T118" fmla="*/ 773 w 878"/>
              <a:gd name="T119" fmla="*/ 349 h 855"/>
              <a:gd name="T120" fmla="*/ 806 w 878"/>
              <a:gd name="T121" fmla="*/ 300 h 855"/>
              <a:gd name="T122" fmla="*/ 807 w 878"/>
              <a:gd name="T123" fmla="*/ 247 h 855"/>
              <a:gd name="T124" fmla="*/ 843 w 878"/>
              <a:gd name="T125" fmla="*/ 184 h 8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8"/>
              <a:gd name="T190" fmla="*/ 0 h 855"/>
              <a:gd name="T191" fmla="*/ 878 w 878"/>
              <a:gd name="T192" fmla="*/ 855 h 8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8" h="855">
                <a:moveTo>
                  <a:pt x="843" y="184"/>
                </a:moveTo>
                <a:lnTo>
                  <a:pt x="841" y="173"/>
                </a:lnTo>
                <a:lnTo>
                  <a:pt x="878" y="140"/>
                </a:lnTo>
                <a:lnTo>
                  <a:pt x="861" y="130"/>
                </a:lnTo>
                <a:lnTo>
                  <a:pt x="857" y="118"/>
                </a:lnTo>
                <a:lnTo>
                  <a:pt x="861" y="74"/>
                </a:lnTo>
                <a:lnTo>
                  <a:pt x="857" y="75"/>
                </a:lnTo>
                <a:lnTo>
                  <a:pt x="802" y="29"/>
                </a:lnTo>
                <a:lnTo>
                  <a:pt x="790" y="37"/>
                </a:lnTo>
                <a:lnTo>
                  <a:pt x="759" y="34"/>
                </a:lnTo>
                <a:lnTo>
                  <a:pt x="748" y="43"/>
                </a:lnTo>
                <a:lnTo>
                  <a:pt x="730" y="35"/>
                </a:lnTo>
                <a:lnTo>
                  <a:pt x="704" y="3"/>
                </a:lnTo>
                <a:lnTo>
                  <a:pt x="680" y="3"/>
                </a:lnTo>
                <a:lnTo>
                  <a:pt x="674" y="13"/>
                </a:lnTo>
                <a:lnTo>
                  <a:pt x="663" y="6"/>
                </a:lnTo>
                <a:lnTo>
                  <a:pt x="659" y="13"/>
                </a:lnTo>
                <a:lnTo>
                  <a:pt x="646" y="0"/>
                </a:lnTo>
                <a:lnTo>
                  <a:pt x="614" y="6"/>
                </a:lnTo>
                <a:lnTo>
                  <a:pt x="597" y="1"/>
                </a:lnTo>
                <a:lnTo>
                  <a:pt x="595" y="13"/>
                </a:lnTo>
                <a:lnTo>
                  <a:pt x="578" y="15"/>
                </a:lnTo>
                <a:lnTo>
                  <a:pt x="567" y="9"/>
                </a:lnTo>
                <a:lnTo>
                  <a:pt x="510" y="27"/>
                </a:lnTo>
                <a:lnTo>
                  <a:pt x="489" y="18"/>
                </a:lnTo>
                <a:lnTo>
                  <a:pt x="477" y="27"/>
                </a:lnTo>
                <a:lnTo>
                  <a:pt x="475" y="40"/>
                </a:lnTo>
                <a:lnTo>
                  <a:pt x="468" y="43"/>
                </a:lnTo>
                <a:lnTo>
                  <a:pt x="426" y="43"/>
                </a:lnTo>
                <a:lnTo>
                  <a:pt x="396" y="30"/>
                </a:lnTo>
                <a:lnTo>
                  <a:pt x="389" y="37"/>
                </a:lnTo>
                <a:lnTo>
                  <a:pt x="382" y="35"/>
                </a:lnTo>
                <a:lnTo>
                  <a:pt x="357" y="4"/>
                </a:lnTo>
                <a:lnTo>
                  <a:pt x="334" y="3"/>
                </a:lnTo>
                <a:lnTo>
                  <a:pt x="304" y="35"/>
                </a:lnTo>
                <a:lnTo>
                  <a:pt x="303" y="69"/>
                </a:lnTo>
                <a:lnTo>
                  <a:pt x="292" y="71"/>
                </a:lnTo>
                <a:lnTo>
                  <a:pt x="289" y="101"/>
                </a:lnTo>
                <a:lnTo>
                  <a:pt x="264" y="151"/>
                </a:lnTo>
                <a:lnTo>
                  <a:pt x="250" y="272"/>
                </a:lnTo>
                <a:lnTo>
                  <a:pt x="206" y="306"/>
                </a:lnTo>
                <a:lnTo>
                  <a:pt x="185" y="337"/>
                </a:lnTo>
                <a:lnTo>
                  <a:pt x="181" y="355"/>
                </a:lnTo>
                <a:lnTo>
                  <a:pt x="177" y="389"/>
                </a:lnTo>
                <a:lnTo>
                  <a:pt x="164" y="421"/>
                </a:lnTo>
                <a:lnTo>
                  <a:pt x="120" y="456"/>
                </a:lnTo>
                <a:lnTo>
                  <a:pt x="103" y="462"/>
                </a:lnTo>
                <a:lnTo>
                  <a:pt x="93" y="460"/>
                </a:lnTo>
                <a:lnTo>
                  <a:pt x="91" y="442"/>
                </a:lnTo>
                <a:lnTo>
                  <a:pt x="68" y="447"/>
                </a:lnTo>
                <a:lnTo>
                  <a:pt x="55" y="462"/>
                </a:lnTo>
                <a:lnTo>
                  <a:pt x="45" y="464"/>
                </a:lnTo>
                <a:lnTo>
                  <a:pt x="32" y="456"/>
                </a:lnTo>
                <a:lnTo>
                  <a:pt x="13" y="470"/>
                </a:lnTo>
                <a:lnTo>
                  <a:pt x="8" y="506"/>
                </a:lnTo>
                <a:lnTo>
                  <a:pt x="0" y="509"/>
                </a:lnTo>
                <a:lnTo>
                  <a:pt x="0" y="527"/>
                </a:lnTo>
                <a:lnTo>
                  <a:pt x="45" y="509"/>
                </a:lnTo>
                <a:lnTo>
                  <a:pt x="79" y="509"/>
                </a:lnTo>
                <a:lnTo>
                  <a:pt x="113" y="507"/>
                </a:lnTo>
                <a:lnTo>
                  <a:pt x="147" y="507"/>
                </a:lnTo>
                <a:lnTo>
                  <a:pt x="182" y="507"/>
                </a:lnTo>
                <a:lnTo>
                  <a:pt x="198" y="521"/>
                </a:lnTo>
                <a:lnTo>
                  <a:pt x="213" y="577"/>
                </a:lnTo>
                <a:lnTo>
                  <a:pt x="241" y="611"/>
                </a:lnTo>
                <a:lnTo>
                  <a:pt x="252" y="614"/>
                </a:lnTo>
                <a:lnTo>
                  <a:pt x="292" y="606"/>
                </a:lnTo>
                <a:lnTo>
                  <a:pt x="323" y="608"/>
                </a:lnTo>
                <a:lnTo>
                  <a:pt x="334" y="561"/>
                </a:lnTo>
                <a:lnTo>
                  <a:pt x="391" y="557"/>
                </a:lnTo>
                <a:lnTo>
                  <a:pt x="391" y="575"/>
                </a:lnTo>
                <a:lnTo>
                  <a:pt x="431" y="575"/>
                </a:lnTo>
                <a:lnTo>
                  <a:pt x="436" y="586"/>
                </a:lnTo>
                <a:lnTo>
                  <a:pt x="442" y="649"/>
                </a:lnTo>
                <a:lnTo>
                  <a:pt x="438" y="675"/>
                </a:lnTo>
                <a:lnTo>
                  <a:pt x="451" y="727"/>
                </a:lnTo>
                <a:lnTo>
                  <a:pt x="447" y="753"/>
                </a:lnTo>
                <a:lnTo>
                  <a:pt x="460" y="761"/>
                </a:lnTo>
                <a:lnTo>
                  <a:pt x="470" y="748"/>
                </a:lnTo>
                <a:lnTo>
                  <a:pt x="499" y="747"/>
                </a:lnTo>
                <a:lnTo>
                  <a:pt x="532" y="747"/>
                </a:lnTo>
                <a:lnTo>
                  <a:pt x="541" y="741"/>
                </a:lnTo>
                <a:lnTo>
                  <a:pt x="555" y="738"/>
                </a:lnTo>
                <a:lnTo>
                  <a:pt x="563" y="761"/>
                </a:lnTo>
                <a:lnTo>
                  <a:pt x="594" y="751"/>
                </a:lnTo>
                <a:lnTo>
                  <a:pt x="606" y="772"/>
                </a:lnTo>
                <a:lnTo>
                  <a:pt x="643" y="789"/>
                </a:lnTo>
                <a:lnTo>
                  <a:pt x="682" y="781"/>
                </a:lnTo>
                <a:lnTo>
                  <a:pt x="699" y="797"/>
                </a:lnTo>
                <a:lnTo>
                  <a:pt x="730" y="807"/>
                </a:lnTo>
                <a:lnTo>
                  <a:pt x="742" y="827"/>
                </a:lnTo>
                <a:lnTo>
                  <a:pt x="765" y="844"/>
                </a:lnTo>
                <a:lnTo>
                  <a:pt x="782" y="849"/>
                </a:lnTo>
                <a:lnTo>
                  <a:pt x="792" y="846"/>
                </a:lnTo>
                <a:lnTo>
                  <a:pt x="804" y="855"/>
                </a:lnTo>
                <a:lnTo>
                  <a:pt x="802" y="806"/>
                </a:lnTo>
                <a:lnTo>
                  <a:pt x="770" y="806"/>
                </a:lnTo>
                <a:lnTo>
                  <a:pt x="750" y="784"/>
                </a:lnTo>
                <a:lnTo>
                  <a:pt x="767" y="721"/>
                </a:lnTo>
                <a:lnTo>
                  <a:pt x="767" y="700"/>
                </a:lnTo>
                <a:lnTo>
                  <a:pt x="765" y="668"/>
                </a:lnTo>
                <a:lnTo>
                  <a:pt x="765" y="657"/>
                </a:lnTo>
                <a:lnTo>
                  <a:pt x="772" y="648"/>
                </a:lnTo>
                <a:lnTo>
                  <a:pt x="773" y="636"/>
                </a:lnTo>
                <a:lnTo>
                  <a:pt x="781" y="631"/>
                </a:lnTo>
                <a:lnTo>
                  <a:pt x="843" y="616"/>
                </a:lnTo>
                <a:lnTo>
                  <a:pt x="836" y="587"/>
                </a:lnTo>
                <a:lnTo>
                  <a:pt x="806" y="563"/>
                </a:lnTo>
                <a:lnTo>
                  <a:pt x="789" y="536"/>
                </a:lnTo>
                <a:lnTo>
                  <a:pt x="789" y="501"/>
                </a:lnTo>
                <a:lnTo>
                  <a:pt x="784" y="489"/>
                </a:lnTo>
                <a:lnTo>
                  <a:pt x="778" y="475"/>
                </a:lnTo>
                <a:lnTo>
                  <a:pt x="784" y="443"/>
                </a:lnTo>
                <a:lnTo>
                  <a:pt x="782" y="434"/>
                </a:lnTo>
                <a:lnTo>
                  <a:pt x="778" y="436"/>
                </a:lnTo>
                <a:lnTo>
                  <a:pt x="778" y="421"/>
                </a:lnTo>
                <a:lnTo>
                  <a:pt x="787" y="394"/>
                </a:lnTo>
                <a:lnTo>
                  <a:pt x="785" y="374"/>
                </a:lnTo>
                <a:lnTo>
                  <a:pt x="778" y="363"/>
                </a:lnTo>
                <a:lnTo>
                  <a:pt x="773" y="349"/>
                </a:lnTo>
                <a:lnTo>
                  <a:pt x="785" y="329"/>
                </a:lnTo>
                <a:lnTo>
                  <a:pt x="806" y="300"/>
                </a:lnTo>
                <a:lnTo>
                  <a:pt x="807" y="258"/>
                </a:lnTo>
                <a:lnTo>
                  <a:pt x="807" y="247"/>
                </a:lnTo>
                <a:lnTo>
                  <a:pt x="814" y="221"/>
                </a:lnTo>
                <a:lnTo>
                  <a:pt x="843" y="184"/>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09" name="Freeform 166"/>
          <p:cNvSpPr>
            <a:spLocks noChangeAspect="1"/>
          </p:cNvSpPr>
          <p:nvPr/>
        </p:nvSpPr>
        <p:spPr bwMode="gray">
          <a:xfrm>
            <a:off x="4664146" y="4142759"/>
            <a:ext cx="134144" cy="141288"/>
          </a:xfrm>
          <a:custGeom>
            <a:avLst/>
            <a:gdLst>
              <a:gd name="T0" fmla="*/ 115 w 256"/>
              <a:gd name="T1" fmla="*/ 5 h 288"/>
              <a:gd name="T2" fmla="*/ 110 w 256"/>
              <a:gd name="T3" fmla="*/ 16 h 288"/>
              <a:gd name="T4" fmla="*/ 115 w 256"/>
              <a:gd name="T5" fmla="*/ 56 h 288"/>
              <a:gd name="T6" fmla="*/ 56 w 256"/>
              <a:gd name="T7" fmla="*/ 56 h 288"/>
              <a:gd name="T8" fmla="*/ 36 w 256"/>
              <a:gd name="T9" fmla="*/ 61 h 288"/>
              <a:gd name="T10" fmla="*/ 36 w 256"/>
              <a:gd name="T11" fmla="*/ 75 h 288"/>
              <a:gd name="T12" fmla="*/ 25 w 256"/>
              <a:gd name="T13" fmla="*/ 83 h 288"/>
              <a:gd name="T14" fmla="*/ 48 w 256"/>
              <a:gd name="T15" fmla="*/ 100 h 288"/>
              <a:gd name="T16" fmla="*/ 37 w 256"/>
              <a:gd name="T17" fmla="*/ 101 h 288"/>
              <a:gd name="T18" fmla="*/ 23 w 256"/>
              <a:gd name="T19" fmla="*/ 95 h 288"/>
              <a:gd name="T20" fmla="*/ 20 w 256"/>
              <a:gd name="T21" fmla="*/ 126 h 288"/>
              <a:gd name="T22" fmla="*/ 8 w 256"/>
              <a:gd name="T23" fmla="*/ 139 h 288"/>
              <a:gd name="T24" fmla="*/ 0 w 256"/>
              <a:gd name="T25" fmla="*/ 142 h 288"/>
              <a:gd name="T26" fmla="*/ 5 w 256"/>
              <a:gd name="T27" fmla="*/ 149 h 288"/>
              <a:gd name="T28" fmla="*/ 22 w 256"/>
              <a:gd name="T29" fmla="*/ 194 h 288"/>
              <a:gd name="T30" fmla="*/ 51 w 256"/>
              <a:gd name="T31" fmla="*/ 230 h 288"/>
              <a:gd name="T32" fmla="*/ 101 w 256"/>
              <a:gd name="T33" fmla="*/ 276 h 288"/>
              <a:gd name="T34" fmla="*/ 107 w 256"/>
              <a:gd name="T35" fmla="*/ 288 h 288"/>
              <a:gd name="T36" fmla="*/ 113 w 256"/>
              <a:gd name="T37" fmla="*/ 270 h 288"/>
              <a:gd name="T38" fmla="*/ 132 w 256"/>
              <a:gd name="T39" fmla="*/ 267 h 288"/>
              <a:gd name="T40" fmla="*/ 135 w 256"/>
              <a:gd name="T41" fmla="*/ 262 h 288"/>
              <a:gd name="T42" fmla="*/ 129 w 256"/>
              <a:gd name="T43" fmla="*/ 240 h 288"/>
              <a:gd name="T44" fmla="*/ 133 w 256"/>
              <a:gd name="T45" fmla="*/ 223 h 288"/>
              <a:gd name="T46" fmla="*/ 163 w 256"/>
              <a:gd name="T47" fmla="*/ 208 h 288"/>
              <a:gd name="T48" fmla="*/ 178 w 256"/>
              <a:gd name="T49" fmla="*/ 193 h 288"/>
              <a:gd name="T50" fmla="*/ 193 w 256"/>
              <a:gd name="T51" fmla="*/ 205 h 288"/>
              <a:gd name="T52" fmla="*/ 214 w 256"/>
              <a:gd name="T53" fmla="*/ 203 h 288"/>
              <a:gd name="T54" fmla="*/ 229 w 256"/>
              <a:gd name="T55" fmla="*/ 217 h 288"/>
              <a:gd name="T56" fmla="*/ 242 w 256"/>
              <a:gd name="T57" fmla="*/ 211 h 288"/>
              <a:gd name="T58" fmla="*/ 252 w 256"/>
              <a:gd name="T59" fmla="*/ 142 h 288"/>
              <a:gd name="T60" fmla="*/ 240 w 256"/>
              <a:gd name="T61" fmla="*/ 106 h 288"/>
              <a:gd name="T62" fmla="*/ 240 w 256"/>
              <a:gd name="T63" fmla="*/ 93 h 288"/>
              <a:gd name="T64" fmla="*/ 256 w 256"/>
              <a:gd name="T65" fmla="*/ 69 h 288"/>
              <a:gd name="T66" fmla="*/ 254 w 256"/>
              <a:gd name="T67" fmla="*/ 50 h 288"/>
              <a:gd name="T68" fmla="*/ 245 w 256"/>
              <a:gd name="T69" fmla="*/ 41 h 288"/>
              <a:gd name="T70" fmla="*/ 222 w 256"/>
              <a:gd name="T71" fmla="*/ 33 h 288"/>
              <a:gd name="T72" fmla="*/ 208 w 256"/>
              <a:gd name="T73" fmla="*/ 55 h 288"/>
              <a:gd name="T74" fmla="*/ 201 w 256"/>
              <a:gd name="T75" fmla="*/ 50 h 288"/>
              <a:gd name="T76" fmla="*/ 201 w 256"/>
              <a:gd name="T77" fmla="*/ 19 h 288"/>
              <a:gd name="T78" fmla="*/ 206 w 256"/>
              <a:gd name="T79" fmla="*/ 7 h 288"/>
              <a:gd name="T80" fmla="*/ 155 w 256"/>
              <a:gd name="T81" fmla="*/ 0 h 288"/>
              <a:gd name="T82" fmla="*/ 115 w 256"/>
              <a:gd name="T83" fmla="*/ 5 h 2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6"/>
              <a:gd name="T127" fmla="*/ 0 h 288"/>
              <a:gd name="T128" fmla="*/ 256 w 256"/>
              <a:gd name="T129" fmla="*/ 288 h 2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6" h="288">
                <a:moveTo>
                  <a:pt x="115" y="5"/>
                </a:moveTo>
                <a:lnTo>
                  <a:pt x="110" y="16"/>
                </a:lnTo>
                <a:lnTo>
                  <a:pt x="115" y="56"/>
                </a:lnTo>
                <a:lnTo>
                  <a:pt x="56" y="56"/>
                </a:lnTo>
                <a:lnTo>
                  <a:pt x="36" y="61"/>
                </a:lnTo>
                <a:lnTo>
                  <a:pt x="36" y="75"/>
                </a:lnTo>
                <a:lnTo>
                  <a:pt x="25" y="83"/>
                </a:lnTo>
                <a:lnTo>
                  <a:pt x="48" y="100"/>
                </a:lnTo>
                <a:lnTo>
                  <a:pt x="37" y="101"/>
                </a:lnTo>
                <a:lnTo>
                  <a:pt x="23" y="95"/>
                </a:lnTo>
                <a:lnTo>
                  <a:pt x="20" y="126"/>
                </a:lnTo>
                <a:lnTo>
                  <a:pt x="8" y="139"/>
                </a:lnTo>
                <a:lnTo>
                  <a:pt x="0" y="142"/>
                </a:lnTo>
                <a:lnTo>
                  <a:pt x="5" y="149"/>
                </a:lnTo>
                <a:lnTo>
                  <a:pt x="22" y="194"/>
                </a:lnTo>
                <a:lnTo>
                  <a:pt x="51" y="230"/>
                </a:lnTo>
                <a:lnTo>
                  <a:pt x="101" y="276"/>
                </a:lnTo>
                <a:lnTo>
                  <a:pt x="107" y="288"/>
                </a:lnTo>
                <a:lnTo>
                  <a:pt x="113" y="270"/>
                </a:lnTo>
                <a:lnTo>
                  <a:pt x="132" y="267"/>
                </a:lnTo>
                <a:lnTo>
                  <a:pt x="135" y="262"/>
                </a:lnTo>
                <a:lnTo>
                  <a:pt x="129" y="240"/>
                </a:lnTo>
                <a:lnTo>
                  <a:pt x="133" y="223"/>
                </a:lnTo>
                <a:lnTo>
                  <a:pt x="163" y="208"/>
                </a:lnTo>
                <a:lnTo>
                  <a:pt x="178" y="193"/>
                </a:lnTo>
                <a:lnTo>
                  <a:pt x="193" y="205"/>
                </a:lnTo>
                <a:lnTo>
                  <a:pt x="214" y="203"/>
                </a:lnTo>
                <a:lnTo>
                  <a:pt x="229" y="217"/>
                </a:lnTo>
                <a:lnTo>
                  <a:pt x="242" y="211"/>
                </a:lnTo>
                <a:lnTo>
                  <a:pt x="252" y="142"/>
                </a:lnTo>
                <a:lnTo>
                  <a:pt x="240" y="106"/>
                </a:lnTo>
                <a:lnTo>
                  <a:pt x="240" y="93"/>
                </a:lnTo>
                <a:lnTo>
                  <a:pt x="256" y="69"/>
                </a:lnTo>
                <a:lnTo>
                  <a:pt x="254" y="50"/>
                </a:lnTo>
                <a:lnTo>
                  <a:pt x="245" y="41"/>
                </a:lnTo>
                <a:lnTo>
                  <a:pt x="222" y="33"/>
                </a:lnTo>
                <a:lnTo>
                  <a:pt x="208" y="55"/>
                </a:lnTo>
                <a:lnTo>
                  <a:pt x="201" y="50"/>
                </a:lnTo>
                <a:lnTo>
                  <a:pt x="201" y="19"/>
                </a:lnTo>
                <a:lnTo>
                  <a:pt x="206" y="7"/>
                </a:lnTo>
                <a:lnTo>
                  <a:pt x="155" y="0"/>
                </a:lnTo>
                <a:lnTo>
                  <a:pt x="115" y="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0" name="Freeform 167"/>
          <p:cNvSpPr>
            <a:spLocks noChangeAspect="1"/>
          </p:cNvSpPr>
          <p:nvPr/>
        </p:nvSpPr>
        <p:spPr bwMode="gray">
          <a:xfrm>
            <a:off x="4719179" y="4112596"/>
            <a:ext cx="185738" cy="196850"/>
          </a:xfrm>
          <a:custGeom>
            <a:avLst/>
            <a:gdLst>
              <a:gd name="T0" fmla="*/ 348 w 348"/>
              <a:gd name="T1" fmla="*/ 0 h 402"/>
              <a:gd name="T2" fmla="*/ 316 w 348"/>
              <a:gd name="T3" fmla="*/ 13 h 402"/>
              <a:gd name="T4" fmla="*/ 288 w 348"/>
              <a:gd name="T5" fmla="*/ 0 h 402"/>
              <a:gd name="T6" fmla="*/ 272 w 348"/>
              <a:gd name="T7" fmla="*/ 3 h 402"/>
              <a:gd name="T8" fmla="*/ 252 w 348"/>
              <a:gd name="T9" fmla="*/ 15 h 402"/>
              <a:gd name="T10" fmla="*/ 230 w 348"/>
              <a:gd name="T11" fmla="*/ 38 h 402"/>
              <a:gd name="T12" fmla="*/ 230 w 348"/>
              <a:gd name="T13" fmla="*/ 85 h 402"/>
              <a:gd name="T14" fmla="*/ 224 w 348"/>
              <a:gd name="T15" fmla="*/ 96 h 402"/>
              <a:gd name="T16" fmla="*/ 204 w 348"/>
              <a:gd name="T17" fmla="*/ 80 h 402"/>
              <a:gd name="T18" fmla="*/ 164 w 348"/>
              <a:gd name="T19" fmla="*/ 71 h 402"/>
              <a:gd name="T20" fmla="*/ 99 w 348"/>
              <a:gd name="T21" fmla="*/ 71 h 402"/>
              <a:gd name="T22" fmla="*/ 94 w 348"/>
              <a:gd name="T23" fmla="*/ 83 h 402"/>
              <a:gd name="T24" fmla="*/ 94 w 348"/>
              <a:gd name="T25" fmla="*/ 114 h 402"/>
              <a:gd name="T26" fmla="*/ 101 w 348"/>
              <a:gd name="T27" fmla="*/ 119 h 402"/>
              <a:gd name="T28" fmla="*/ 115 w 348"/>
              <a:gd name="T29" fmla="*/ 97 h 402"/>
              <a:gd name="T30" fmla="*/ 138 w 348"/>
              <a:gd name="T31" fmla="*/ 105 h 402"/>
              <a:gd name="T32" fmla="*/ 147 w 348"/>
              <a:gd name="T33" fmla="*/ 114 h 402"/>
              <a:gd name="T34" fmla="*/ 149 w 348"/>
              <a:gd name="T35" fmla="*/ 133 h 402"/>
              <a:gd name="T36" fmla="*/ 133 w 348"/>
              <a:gd name="T37" fmla="*/ 157 h 402"/>
              <a:gd name="T38" fmla="*/ 133 w 348"/>
              <a:gd name="T39" fmla="*/ 170 h 402"/>
              <a:gd name="T40" fmla="*/ 145 w 348"/>
              <a:gd name="T41" fmla="*/ 206 h 402"/>
              <a:gd name="T42" fmla="*/ 135 w 348"/>
              <a:gd name="T43" fmla="*/ 275 h 402"/>
              <a:gd name="T44" fmla="*/ 122 w 348"/>
              <a:gd name="T45" fmla="*/ 281 h 402"/>
              <a:gd name="T46" fmla="*/ 107 w 348"/>
              <a:gd name="T47" fmla="*/ 267 h 402"/>
              <a:gd name="T48" fmla="*/ 86 w 348"/>
              <a:gd name="T49" fmla="*/ 269 h 402"/>
              <a:gd name="T50" fmla="*/ 71 w 348"/>
              <a:gd name="T51" fmla="*/ 257 h 402"/>
              <a:gd name="T52" fmla="*/ 56 w 348"/>
              <a:gd name="T53" fmla="*/ 272 h 402"/>
              <a:gd name="T54" fmla="*/ 26 w 348"/>
              <a:gd name="T55" fmla="*/ 287 h 402"/>
              <a:gd name="T56" fmla="*/ 22 w 348"/>
              <a:gd name="T57" fmla="*/ 304 h 402"/>
              <a:gd name="T58" fmla="*/ 28 w 348"/>
              <a:gd name="T59" fmla="*/ 326 h 402"/>
              <a:gd name="T60" fmla="*/ 25 w 348"/>
              <a:gd name="T61" fmla="*/ 331 h 402"/>
              <a:gd name="T62" fmla="*/ 6 w 348"/>
              <a:gd name="T63" fmla="*/ 334 h 402"/>
              <a:gd name="T64" fmla="*/ 0 w 348"/>
              <a:gd name="T65" fmla="*/ 352 h 402"/>
              <a:gd name="T66" fmla="*/ 9 w 348"/>
              <a:gd name="T67" fmla="*/ 357 h 402"/>
              <a:gd name="T68" fmla="*/ 28 w 348"/>
              <a:gd name="T69" fmla="*/ 377 h 402"/>
              <a:gd name="T70" fmla="*/ 40 w 348"/>
              <a:gd name="T71" fmla="*/ 402 h 402"/>
              <a:gd name="T72" fmla="*/ 60 w 348"/>
              <a:gd name="T73" fmla="*/ 389 h 402"/>
              <a:gd name="T74" fmla="*/ 68 w 348"/>
              <a:gd name="T75" fmla="*/ 377 h 402"/>
              <a:gd name="T76" fmla="*/ 76 w 348"/>
              <a:gd name="T77" fmla="*/ 372 h 402"/>
              <a:gd name="T78" fmla="*/ 82 w 348"/>
              <a:gd name="T79" fmla="*/ 376 h 402"/>
              <a:gd name="T80" fmla="*/ 88 w 348"/>
              <a:gd name="T81" fmla="*/ 385 h 402"/>
              <a:gd name="T82" fmla="*/ 101 w 348"/>
              <a:gd name="T83" fmla="*/ 393 h 402"/>
              <a:gd name="T84" fmla="*/ 111 w 348"/>
              <a:gd name="T85" fmla="*/ 391 h 402"/>
              <a:gd name="T86" fmla="*/ 124 w 348"/>
              <a:gd name="T87" fmla="*/ 376 h 402"/>
              <a:gd name="T88" fmla="*/ 147 w 348"/>
              <a:gd name="T89" fmla="*/ 371 h 402"/>
              <a:gd name="T90" fmla="*/ 149 w 348"/>
              <a:gd name="T91" fmla="*/ 389 h 402"/>
              <a:gd name="T92" fmla="*/ 159 w 348"/>
              <a:gd name="T93" fmla="*/ 391 h 402"/>
              <a:gd name="T94" fmla="*/ 176 w 348"/>
              <a:gd name="T95" fmla="*/ 385 h 402"/>
              <a:gd name="T96" fmla="*/ 220 w 348"/>
              <a:gd name="T97" fmla="*/ 350 h 402"/>
              <a:gd name="T98" fmla="*/ 233 w 348"/>
              <a:gd name="T99" fmla="*/ 318 h 402"/>
              <a:gd name="T100" fmla="*/ 237 w 348"/>
              <a:gd name="T101" fmla="*/ 284 h 402"/>
              <a:gd name="T102" fmla="*/ 241 w 348"/>
              <a:gd name="T103" fmla="*/ 266 h 402"/>
              <a:gd name="T104" fmla="*/ 262 w 348"/>
              <a:gd name="T105" fmla="*/ 235 h 402"/>
              <a:gd name="T106" fmla="*/ 306 w 348"/>
              <a:gd name="T107" fmla="*/ 201 h 402"/>
              <a:gd name="T108" fmla="*/ 320 w 348"/>
              <a:gd name="T109" fmla="*/ 80 h 402"/>
              <a:gd name="T110" fmla="*/ 345 w 348"/>
              <a:gd name="T111" fmla="*/ 30 h 402"/>
              <a:gd name="T112" fmla="*/ 348 w 348"/>
              <a:gd name="T113" fmla="*/ 0 h 4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8"/>
              <a:gd name="T172" fmla="*/ 0 h 402"/>
              <a:gd name="T173" fmla="*/ 348 w 348"/>
              <a:gd name="T174" fmla="*/ 402 h 4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8" h="402">
                <a:moveTo>
                  <a:pt x="348" y="0"/>
                </a:moveTo>
                <a:lnTo>
                  <a:pt x="316" y="13"/>
                </a:lnTo>
                <a:lnTo>
                  <a:pt x="288" y="0"/>
                </a:lnTo>
                <a:lnTo>
                  <a:pt x="272" y="3"/>
                </a:lnTo>
                <a:lnTo>
                  <a:pt x="252" y="15"/>
                </a:lnTo>
                <a:lnTo>
                  <a:pt x="230" y="38"/>
                </a:lnTo>
                <a:lnTo>
                  <a:pt x="230" y="85"/>
                </a:lnTo>
                <a:lnTo>
                  <a:pt x="224" y="96"/>
                </a:lnTo>
                <a:lnTo>
                  <a:pt x="204" y="80"/>
                </a:lnTo>
                <a:lnTo>
                  <a:pt x="164" y="71"/>
                </a:lnTo>
                <a:lnTo>
                  <a:pt x="99" y="71"/>
                </a:lnTo>
                <a:lnTo>
                  <a:pt x="94" y="83"/>
                </a:lnTo>
                <a:lnTo>
                  <a:pt x="94" y="114"/>
                </a:lnTo>
                <a:lnTo>
                  <a:pt x="101" y="119"/>
                </a:lnTo>
                <a:lnTo>
                  <a:pt x="115" y="97"/>
                </a:lnTo>
                <a:lnTo>
                  <a:pt x="138" y="105"/>
                </a:lnTo>
                <a:lnTo>
                  <a:pt x="147" y="114"/>
                </a:lnTo>
                <a:lnTo>
                  <a:pt x="149" y="133"/>
                </a:lnTo>
                <a:lnTo>
                  <a:pt x="133" y="157"/>
                </a:lnTo>
                <a:lnTo>
                  <a:pt x="133" y="170"/>
                </a:lnTo>
                <a:lnTo>
                  <a:pt x="145" y="206"/>
                </a:lnTo>
                <a:lnTo>
                  <a:pt x="135" y="275"/>
                </a:lnTo>
                <a:lnTo>
                  <a:pt x="122" y="281"/>
                </a:lnTo>
                <a:lnTo>
                  <a:pt x="107" y="267"/>
                </a:lnTo>
                <a:lnTo>
                  <a:pt x="86" y="269"/>
                </a:lnTo>
                <a:lnTo>
                  <a:pt x="71" y="257"/>
                </a:lnTo>
                <a:lnTo>
                  <a:pt x="56" y="272"/>
                </a:lnTo>
                <a:lnTo>
                  <a:pt x="26" y="287"/>
                </a:lnTo>
                <a:lnTo>
                  <a:pt x="22" y="304"/>
                </a:lnTo>
                <a:lnTo>
                  <a:pt x="28" y="326"/>
                </a:lnTo>
                <a:lnTo>
                  <a:pt x="25" y="331"/>
                </a:lnTo>
                <a:lnTo>
                  <a:pt x="6" y="334"/>
                </a:lnTo>
                <a:lnTo>
                  <a:pt x="0" y="352"/>
                </a:lnTo>
                <a:lnTo>
                  <a:pt x="9" y="357"/>
                </a:lnTo>
                <a:lnTo>
                  <a:pt x="28" y="377"/>
                </a:lnTo>
                <a:lnTo>
                  <a:pt x="40" y="402"/>
                </a:lnTo>
                <a:lnTo>
                  <a:pt x="60" y="389"/>
                </a:lnTo>
                <a:lnTo>
                  <a:pt x="68" y="377"/>
                </a:lnTo>
                <a:lnTo>
                  <a:pt x="76" y="372"/>
                </a:lnTo>
                <a:lnTo>
                  <a:pt x="82" y="376"/>
                </a:lnTo>
                <a:lnTo>
                  <a:pt x="88" y="385"/>
                </a:lnTo>
                <a:lnTo>
                  <a:pt x="101" y="393"/>
                </a:lnTo>
                <a:lnTo>
                  <a:pt x="111" y="391"/>
                </a:lnTo>
                <a:lnTo>
                  <a:pt x="124" y="376"/>
                </a:lnTo>
                <a:lnTo>
                  <a:pt x="147" y="371"/>
                </a:lnTo>
                <a:lnTo>
                  <a:pt x="149" y="389"/>
                </a:lnTo>
                <a:lnTo>
                  <a:pt x="159" y="391"/>
                </a:lnTo>
                <a:lnTo>
                  <a:pt x="176" y="385"/>
                </a:lnTo>
                <a:lnTo>
                  <a:pt x="220" y="350"/>
                </a:lnTo>
                <a:lnTo>
                  <a:pt x="233" y="318"/>
                </a:lnTo>
                <a:lnTo>
                  <a:pt x="237" y="284"/>
                </a:lnTo>
                <a:lnTo>
                  <a:pt x="241" y="266"/>
                </a:lnTo>
                <a:lnTo>
                  <a:pt x="262" y="235"/>
                </a:lnTo>
                <a:lnTo>
                  <a:pt x="306" y="201"/>
                </a:lnTo>
                <a:lnTo>
                  <a:pt x="320" y="80"/>
                </a:lnTo>
                <a:lnTo>
                  <a:pt x="345" y="30"/>
                </a:lnTo>
                <a:lnTo>
                  <a:pt x="348" y="0"/>
                </a:lnTo>
                <a:close/>
              </a:path>
            </a:pathLst>
          </a:custGeom>
          <a:solidFill>
            <a:schemeClr val="accent5"/>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1" name="Freeform 168"/>
          <p:cNvSpPr>
            <a:spLocks noChangeAspect="1"/>
          </p:cNvSpPr>
          <p:nvPr/>
        </p:nvSpPr>
        <p:spPr bwMode="gray">
          <a:xfrm>
            <a:off x="4676183" y="4144347"/>
            <a:ext cx="49875" cy="30163"/>
          </a:xfrm>
          <a:custGeom>
            <a:avLst/>
            <a:gdLst>
              <a:gd name="T0" fmla="*/ 90 w 90"/>
              <a:gd name="T1" fmla="*/ 0 h 56"/>
              <a:gd name="T2" fmla="*/ 17 w 90"/>
              <a:gd name="T3" fmla="*/ 2 h 56"/>
              <a:gd name="T4" fmla="*/ 11 w 90"/>
              <a:gd name="T5" fmla="*/ 31 h 56"/>
              <a:gd name="T6" fmla="*/ 0 w 90"/>
              <a:gd name="T7" fmla="*/ 45 h 56"/>
              <a:gd name="T8" fmla="*/ 12 w 90"/>
              <a:gd name="T9" fmla="*/ 53 h 56"/>
              <a:gd name="T10" fmla="*/ 11 w 90"/>
              <a:gd name="T11" fmla="*/ 56 h 56"/>
              <a:gd name="T12" fmla="*/ 31 w 90"/>
              <a:gd name="T13" fmla="*/ 51 h 56"/>
              <a:gd name="T14" fmla="*/ 90 w 90"/>
              <a:gd name="T15" fmla="*/ 51 h 56"/>
              <a:gd name="T16" fmla="*/ 85 w 90"/>
              <a:gd name="T17" fmla="*/ 11 h 56"/>
              <a:gd name="T18" fmla="*/ 90 w 90"/>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6"/>
              <a:gd name="T32" fmla="*/ 90 w 90"/>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6">
                <a:moveTo>
                  <a:pt x="90" y="0"/>
                </a:moveTo>
                <a:lnTo>
                  <a:pt x="17" y="2"/>
                </a:lnTo>
                <a:lnTo>
                  <a:pt x="11" y="31"/>
                </a:lnTo>
                <a:lnTo>
                  <a:pt x="0" y="45"/>
                </a:lnTo>
                <a:lnTo>
                  <a:pt x="12" y="53"/>
                </a:lnTo>
                <a:lnTo>
                  <a:pt x="11" y="56"/>
                </a:lnTo>
                <a:lnTo>
                  <a:pt x="31" y="51"/>
                </a:lnTo>
                <a:lnTo>
                  <a:pt x="90" y="51"/>
                </a:lnTo>
                <a:lnTo>
                  <a:pt x="85" y="11"/>
                </a:lnTo>
                <a:lnTo>
                  <a:pt x="90"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2" name="Freeform 169"/>
          <p:cNvSpPr>
            <a:spLocks noChangeAspect="1"/>
          </p:cNvSpPr>
          <p:nvPr/>
        </p:nvSpPr>
        <p:spPr bwMode="gray">
          <a:xfrm>
            <a:off x="4655547" y="4109421"/>
            <a:ext cx="12039" cy="12700"/>
          </a:xfrm>
          <a:custGeom>
            <a:avLst/>
            <a:gdLst>
              <a:gd name="T0" fmla="*/ 21 w 21"/>
              <a:gd name="T1" fmla="*/ 6 h 23"/>
              <a:gd name="T2" fmla="*/ 14 w 21"/>
              <a:gd name="T3" fmla="*/ 23 h 23"/>
              <a:gd name="T4" fmla="*/ 0 w 21"/>
              <a:gd name="T5" fmla="*/ 23 h 23"/>
              <a:gd name="T6" fmla="*/ 7 w 21"/>
              <a:gd name="T7" fmla="*/ 0 h 23"/>
              <a:gd name="T8" fmla="*/ 21 w 21"/>
              <a:gd name="T9" fmla="*/ 6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21" y="6"/>
                </a:moveTo>
                <a:lnTo>
                  <a:pt x="14" y="23"/>
                </a:lnTo>
                <a:lnTo>
                  <a:pt x="0" y="23"/>
                </a:lnTo>
                <a:lnTo>
                  <a:pt x="7" y="0"/>
                </a:lnTo>
                <a:lnTo>
                  <a:pt x="21" y="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3" name="Freeform 170"/>
          <p:cNvSpPr>
            <a:spLocks noChangeAspect="1"/>
          </p:cNvSpPr>
          <p:nvPr/>
        </p:nvSpPr>
        <p:spPr bwMode="gray">
          <a:xfrm>
            <a:off x="4626310" y="4155459"/>
            <a:ext cx="3440" cy="6350"/>
          </a:xfrm>
          <a:custGeom>
            <a:avLst/>
            <a:gdLst>
              <a:gd name="T0" fmla="*/ 3 w 4"/>
              <a:gd name="T1" fmla="*/ 0 h 11"/>
              <a:gd name="T2" fmla="*/ 4 w 4"/>
              <a:gd name="T3" fmla="*/ 5 h 11"/>
              <a:gd name="T4" fmla="*/ 0 w 4"/>
              <a:gd name="T5" fmla="*/ 11 h 11"/>
              <a:gd name="T6" fmla="*/ 3 w 4"/>
              <a:gd name="T7" fmla="*/ 0 h 11"/>
              <a:gd name="T8" fmla="*/ 0 60000 65536"/>
              <a:gd name="T9" fmla="*/ 0 60000 65536"/>
              <a:gd name="T10" fmla="*/ 0 60000 65536"/>
              <a:gd name="T11" fmla="*/ 0 60000 65536"/>
              <a:gd name="T12" fmla="*/ 0 w 4"/>
              <a:gd name="T13" fmla="*/ 0 h 11"/>
              <a:gd name="T14" fmla="*/ 4 w 4"/>
              <a:gd name="T15" fmla="*/ 11 h 11"/>
            </a:gdLst>
            <a:ahLst/>
            <a:cxnLst>
              <a:cxn ang="T8">
                <a:pos x="T0" y="T1"/>
              </a:cxn>
              <a:cxn ang="T9">
                <a:pos x="T2" y="T3"/>
              </a:cxn>
              <a:cxn ang="T10">
                <a:pos x="T4" y="T5"/>
              </a:cxn>
              <a:cxn ang="T11">
                <a:pos x="T6" y="T7"/>
              </a:cxn>
            </a:cxnLst>
            <a:rect l="T12" t="T13" r="T14" b="T15"/>
            <a:pathLst>
              <a:path w="4" h="11">
                <a:moveTo>
                  <a:pt x="3" y="0"/>
                </a:moveTo>
                <a:lnTo>
                  <a:pt x="4" y="5"/>
                </a:lnTo>
                <a:lnTo>
                  <a:pt x="0" y="11"/>
                </a:lnTo>
                <a:lnTo>
                  <a:pt x="3"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4" name="Freeform 171"/>
          <p:cNvSpPr>
            <a:spLocks noChangeAspect="1"/>
          </p:cNvSpPr>
          <p:nvPr/>
        </p:nvSpPr>
        <p:spPr bwMode="gray">
          <a:xfrm>
            <a:off x="5469010" y="3907809"/>
            <a:ext cx="36116" cy="42863"/>
          </a:xfrm>
          <a:custGeom>
            <a:avLst/>
            <a:gdLst>
              <a:gd name="T0" fmla="*/ 55 w 69"/>
              <a:gd name="T1" fmla="*/ 0 h 88"/>
              <a:gd name="T2" fmla="*/ 23 w 69"/>
              <a:gd name="T3" fmla="*/ 20 h 88"/>
              <a:gd name="T4" fmla="*/ 18 w 69"/>
              <a:gd name="T5" fmla="*/ 25 h 88"/>
              <a:gd name="T6" fmla="*/ 12 w 69"/>
              <a:gd name="T7" fmla="*/ 53 h 88"/>
              <a:gd name="T8" fmla="*/ 0 w 69"/>
              <a:gd name="T9" fmla="*/ 73 h 88"/>
              <a:gd name="T10" fmla="*/ 6 w 69"/>
              <a:gd name="T11" fmla="*/ 87 h 88"/>
              <a:gd name="T12" fmla="*/ 26 w 69"/>
              <a:gd name="T13" fmla="*/ 88 h 88"/>
              <a:gd name="T14" fmla="*/ 38 w 69"/>
              <a:gd name="T15" fmla="*/ 81 h 88"/>
              <a:gd name="T16" fmla="*/ 49 w 69"/>
              <a:gd name="T17" fmla="*/ 88 h 88"/>
              <a:gd name="T18" fmla="*/ 66 w 69"/>
              <a:gd name="T19" fmla="*/ 62 h 88"/>
              <a:gd name="T20" fmla="*/ 60 w 69"/>
              <a:gd name="T21" fmla="*/ 58 h 88"/>
              <a:gd name="T22" fmla="*/ 37 w 69"/>
              <a:gd name="T23" fmla="*/ 64 h 88"/>
              <a:gd name="T24" fmla="*/ 32 w 69"/>
              <a:gd name="T25" fmla="*/ 59 h 88"/>
              <a:gd name="T26" fmla="*/ 38 w 69"/>
              <a:gd name="T27" fmla="*/ 59 h 88"/>
              <a:gd name="T28" fmla="*/ 44 w 69"/>
              <a:gd name="T29" fmla="*/ 49 h 88"/>
              <a:gd name="T30" fmla="*/ 69 w 69"/>
              <a:gd name="T31" fmla="*/ 37 h 88"/>
              <a:gd name="T32" fmla="*/ 68 w 69"/>
              <a:gd name="T33" fmla="*/ 20 h 88"/>
              <a:gd name="T34" fmla="*/ 55 w 69"/>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88"/>
              <a:gd name="T56" fmla="*/ 69 w 69"/>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88">
                <a:moveTo>
                  <a:pt x="55" y="0"/>
                </a:moveTo>
                <a:lnTo>
                  <a:pt x="23" y="20"/>
                </a:lnTo>
                <a:lnTo>
                  <a:pt x="18" y="25"/>
                </a:lnTo>
                <a:lnTo>
                  <a:pt x="12" y="53"/>
                </a:lnTo>
                <a:lnTo>
                  <a:pt x="0" y="73"/>
                </a:lnTo>
                <a:lnTo>
                  <a:pt x="6" y="87"/>
                </a:lnTo>
                <a:lnTo>
                  <a:pt x="26" y="88"/>
                </a:lnTo>
                <a:lnTo>
                  <a:pt x="38" y="81"/>
                </a:lnTo>
                <a:lnTo>
                  <a:pt x="49" y="88"/>
                </a:lnTo>
                <a:lnTo>
                  <a:pt x="66" y="62"/>
                </a:lnTo>
                <a:lnTo>
                  <a:pt x="60" y="58"/>
                </a:lnTo>
                <a:lnTo>
                  <a:pt x="37" y="64"/>
                </a:lnTo>
                <a:lnTo>
                  <a:pt x="32" y="59"/>
                </a:lnTo>
                <a:lnTo>
                  <a:pt x="38" y="59"/>
                </a:lnTo>
                <a:lnTo>
                  <a:pt x="44" y="49"/>
                </a:lnTo>
                <a:lnTo>
                  <a:pt x="69" y="37"/>
                </a:lnTo>
                <a:lnTo>
                  <a:pt x="68" y="20"/>
                </a:lnTo>
                <a:lnTo>
                  <a:pt x="55"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5" name="Freeform 172"/>
          <p:cNvSpPr>
            <a:spLocks noChangeAspect="1"/>
          </p:cNvSpPr>
          <p:nvPr/>
        </p:nvSpPr>
        <p:spPr bwMode="gray">
          <a:xfrm>
            <a:off x="5450092" y="3928447"/>
            <a:ext cx="247651" cy="303213"/>
          </a:xfrm>
          <a:custGeom>
            <a:avLst/>
            <a:gdLst>
              <a:gd name="T0" fmla="*/ 283 w 472"/>
              <a:gd name="T1" fmla="*/ 223 h 624"/>
              <a:gd name="T2" fmla="*/ 219 w 472"/>
              <a:gd name="T3" fmla="*/ 288 h 624"/>
              <a:gd name="T4" fmla="*/ 132 w 472"/>
              <a:gd name="T5" fmla="*/ 320 h 624"/>
              <a:gd name="T6" fmla="*/ 85 w 472"/>
              <a:gd name="T7" fmla="*/ 349 h 624"/>
              <a:gd name="T8" fmla="*/ 55 w 472"/>
              <a:gd name="T9" fmla="*/ 359 h 624"/>
              <a:gd name="T10" fmla="*/ 22 w 472"/>
              <a:gd name="T11" fmla="*/ 399 h 624"/>
              <a:gd name="T12" fmla="*/ 0 w 472"/>
              <a:gd name="T13" fmla="*/ 463 h 624"/>
              <a:gd name="T14" fmla="*/ 0 w 472"/>
              <a:gd name="T15" fmla="*/ 547 h 624"/>
              <a:gd name="T16" fmla="*/ 25 w 472"/>
              <a:gd name="T17" fmla="*/ 624 h 624"/>
              <a:gd name="T18" fmla="*/ 73 w 472"/>
              <a:gd name="T19" fmla="*/ 556 h 624"/>
              <a:gd name="T20" fmla="*/ 118 w 472"/>
              <a:gd name="T21" fmla="*/ 522 h 624"/>
              <a:gd name="T22" fmla="*/ 222 w 472"/>
              <a:gd name="T23" fmla="*/ 447 h 624"/>
              <a:gd name="T24" fmla="*/ 305 w 472"/>
              <a:gd name="T25" fmla="*/ 364 h 624"/>
              <a:gd name="T26" fmla="*/ 363 w 472"/>
              <a:gd name="T27" fmla="*/ 290 h 624"/>
              <a:gd name="T28" fmla="*/ 404 w 472"/>
              <a:gd name="T29" fmla="*/ 200 h 624"/>
              <a:gd name="T30" fmla="*/ 418 w 472"/>
              <a:gd name="T31" fmla="*/ 173 h 624"/>
              <a:gd name="T32" fmla="*/ 454 w 472"/>
              <a:gd name="T33" fmla="*/ 78 h 624"/>
              <a:gd name="T34" fmla="*/ 466 w 472"/>
              <a:gd name="T35" fmla="*/ 70 h 624"/>
              <a:gd name="T36" fmla="*/ 464 w 472"/>
              <a:gd name="T37" fmla="*/ 65 h 624"/>
              <a:gd name="T38" fmla="*/ 461 w 472"/>
              <a:gd name="T39" fmla="*/ 29 h 624"/>
              <a:gd name="T40" fmla="*/ 444 w 472"/>
              <a:gd name="T41" fmla="*/ 0 h 624"/>
              <a:gd name="T42" fmla="*/ 376 w 472"/>
              <a:gd name="T43" fmla="*/ 25 h 624"/>
              <a:gd name="T44" fmla="*/ 346 w 472"/>
              <a:gd name="T45" fmla="*/ 29 h 624"/>
              <a:gd name="T46" fmla="*/ 288 w 472"/>
              <a:gd name="T47" fmla="*/ 39 h 624"/>
              <a:gd name="T48" fmla="*/ 217 w 472"/>
              <a:gd name="T49" fmla="*/ 50 h 624"/>
              <a:gd name="T50" fmla="*/ 158 w 472"/>
              <a:gd name="T51" fmla="*/ 71 h 624"/>
              <a:gd name="T52" fmla="*/ 104 w 472"/>
              <a:gd name="T53" fmla="*/ 20 h 624"/>
              <a:gd name="T54" fmla="*/ 84 w 472"/>
              <a:gd name="T55" fmla="*/ 56 h 624"/>
              <a:gd name="T56" fmla="*/ 118 w 472"/>
              <a:gd name="T57" fmla="*/ 112 h 624"/>
              <a:gd name="T58" fmla="*/ 175 w 472"/>
              <a:gd name="T59" fmla="*/ 144 h 624"/>
              <a:gd name="T60" fmla="*/ 245 w 472"/>
              <a:gd name="T61" fmla="*/ 167 h 624"/>
              <a:gd name="T62" fmla="*/ 324 w 472"/>
              <a:gd name="T63" fmla="*/ 180 h 6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2"/>
              <a:gd name="T97" fmla="*/ 0 h 624"/>
              <a:gd name="T98" fmla="*/ 472 w 472"/>
              <a:gd name="T99" fmla="*/ 624 h 6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2" h="624">
                <a:moveTo>
                  <a:pt x="316" y="192"/>
                </a:moveTo>
                <a:lnTo>
                  <a:pt x="283" y="223"/>
                </a:lnTo>
                <a:lnTo>
                  <a:pt x="251" y="256"/>
                </a:lnTo>
                <a:lnTo>
                  <a:pt x="219" y="288"/>
                </a:lnTo>
                <a:lnTo>
                  <a:pt x="186" y="320"/>
                </a:lnTo>
                <a:lnTo>
                  <a:pt x="132" y="320"/>
                </a:lnTo>
                <a:lnTo>
                  <a:pt x="107" y="333"/>
                </a:lnTo>
                <a:lnTo>
                  <a:pt x="85" y="349"/>
                </a:lnTo>
                <a:lnTo>
                  <a:pt x="58" y="357"/>
                </a:lnTo>
                <a:lnTo>
                  <a:pt x="55" y="359"/>
                </a:lnTo>
                <a:lnTo>
                  <a:pt x="41" y="370"/>
                </a:lnTo>
                <a:lnTo>
                  <a:pt x="22" y="399"/>
                </a:lnTo>
                <a:lnTo>
                  <a:pt x="0" y="420"/>
                </a:lnTo>
                <a:lnTo>
                  <a:pt x="0" y="463"/>
                </a:lnTo>
                <a:lnTo>
                  <a:pt x="0" y="505"/>
                </a:lnTo>
                <a:lnTo>
                  <a:pt x="0" y="547"/>
                </a:lnTo>
                <a:lnTo>
                  <a:pt x="0" y="590"/>
                </a:lnTo>
                <a:lnTo>
                  <a:pt x="25" y="624"/>
                </a:lnTo>
                <a:lnTo>
                  <a:pt x="68" y="574"/>
                </a:lnTo>
                <a:lnTo>
                  <a:pt x="73" y="556"/>
                </a:lnTo>
                <a:lnTo>
                  <a:pt x="87" y="556"/>
                </a:lnTo>
                <a:lnTo>
                  <a:pt x="118" y="522"/>
                </a:lnTo>
                <a:lnTo>
                  <a:pt x="181" y="466"/>
                </a:lnTo>
                <a:lnTo>
                  <a:pt x="222" y="447"/>
                </a:lnTo>
                <a:lnTo>
                  <a:pt x="249" y="415"/>
                </a:lnTo>
                <a:lnTo>
                  <a:pt x="305" y="364"/>
                </a:lnTo>
                <a:lnTo>
                  <a:pt x="333" y="319"/>
                </a:lnTo>
                <a:lnTo>
                  <a:pt x="363" y="290"/>
                </a:lnTo>
                <a:lnTo>
                  <a:pt x="376" y="249"/>
                </a:lnTo>
                <a:lnTo>
                  <a:pt x="404" y="200"/>
                </a:lnTo>
                <a:lnTo>
                  <a:pt x="407" y="184"/>
                </a:lnTo>
                <a:lnTo>
                  <a:pt x="418" y="173"/>
                </a:lnTo>
                <a:lnTo>
                  <a:pt x="446" y="132"/>
                </a:lnTo>
                <a:lnTo>
                  <a:pt x="454" y="78"/>
                </a:lnTo>
                <a:lnTo>
                  <a:pt x="472" y="76"/>
                </a:lnTo>
                <a:lnTo>
                  <a:pt x="466" y="70"/>
                </a:lnTo>
                <a:lnTo>
                  <a:pt x="460" y="71"/>
                </a:lnTo>
                <a:lnTo>
                  <a:pt x="464" y="65"/>
                </a:lnTo>
                <a:lnTo>
                  <a:pt x="466" y="41"/>
                </a:lnTo>
                <a:lnTo>
                  <a:pt x="461" y="29"/>
                </a:lnTo>
                <a:lnTo>
                  <a:pt x="469" y="7"/>
                </a:lnTo>
                <a:lnTo>
                  <a:pt x="444" y="0"/>
                </a:lnTo>
                <a:lnTo>
                  <a:pt x="417" y="17"/>
                </a:lnTo>
                <a:lnTo>
                  <a:pt x="376" y="25"/>
                </a:lnTo>
                <a:lnTo>
                  <a:pt x="363" y="31"/>
                </a:lnTo>
                <a:lnTo>
                  <a:pt x="346" y="29"/>
                </a:lnTo>
                <a:lnTo>
                  <a:pt x="330" y="37"/>
                </a:lnTo>
                <a:lnTo>
                  <a:pt x="288" y="39"/>
                </a:lnTo>
                <a:lnTo>
                  <a:pt x="254" y="58"/>
                </a:lnTo>
                <a:lnTo>
                  <a:pt x="217" y="50"/>
                </a:lnTo>
                <a:lnTo>
                  <a:pt x="181" y="71"/>
                </a:lnTo>
                <a:lnTo>
                  <a:pt x="158" y="71"/>
                </a:lnTo>
                <a:lnTo>
                  <a:pt x="141" y="63"/>
                </a:lnTo>
                <a:lnTo>
                  <a:pt x="104" y="20"/>
                </a:lnTo>
                <a:lnTo>
                  <a:pt x="87" y="46"/>
                </a:lnTo>
                <a:lnTo>
                  <a:pt x="84" y="56"/>
                </a:lnTo>
                <a:lnTo>
                  <a:pt x="87" y="74"/>
                </a:lnTo>
                <a:lnTo>
                  <a:pt x="118" y="112"/>
                </a:lnTo>
                <a:lnTo>
                  <a:pt x="140" y="130"/>
                </a:lnTo>
                <a:lnTo>
                  <a:pt x="175" y="144"/>
                </a:lnTo>
                <a:lnTo>
                  <a:pt x="211" y="156"/>
                </a:lnTo>
                <a:lnTo>
                  <a:pt x="245" y="167"/>
                </a:lnTo>
                <a:lnTo>
                  <a:pt x="280" y="180"/>
                </a:lnTo>
                <a:lnTo>
                  <a:pt x="324" y="180"/>
                </a:lnTo>
                <a:lnTo>
                  <a:pt x="316" y="19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6" name="Freeform 173"/>
          <p:cNvSpPr>
            <a:spLocks noChangeAspect="1"/>
          </p:cNvSpPr>
          <p:nvPr/>
        </p:nvSpPr>
        <p:spPr bwMode="gray">
          <a:xfrm>
            <a:off x="5255755" y="3861771"/>
            <a:ext cx="364597" cy="254000"/>
          </a:xfrm>
          <a:custGeom>
            <a:avLst/>
            <a:gdLst>
              <a:gd name="T0" fmla="*/ 652 w 693"/>
              <a:gd name="T1" fmla="*/ 362 h 527"/>
              <a:gd name="T2" fmla="*/ 588 w 693"/>
              <a:gd name="T3" fmla="*/ 427 h 527"/>
              <a:gd name="T4" fmla="*/ 501 w 693"/>
              <a:gd name="T5" fmla="*/ 459 h 527"/>
              <a:gd name="T6" fmla="*/ 454 w 693"/>
              <a:gd name="T7" fmla="*/ 488 h 527"/>
              <a:gd name="T8" fmla="*/ 424 w 693"/>
              <a:gd name="T9" fmla="*/ 498 h 527"/>
              <a:gd name="T10" fmla="*/ 386 w 693"/>
              <a:gd name="T11" fmla="*/ 509 h 527"/>
              <a:gd name="T12" fmla="*/ 327 w 693"/>
              <a:gd name="T13" fmla="*/ 503 h 527"/>
              <a:gd name="T14" fmla="*/ 293 w 693"/>
              <a:gd name="T15" fmla="*/ 527 h 527"/>
              <a:gd name="T16" fmla="*/ 224 w 693"/>
              <a:gd name="T17" fmla="*/ 515 h 527"/>
              <a:gd name="T18" fmla="*/ 131 w 693"/>
              <a:gd name="T19" fmla="*/ 476 h 527"/>
              <a:gd name="T20" fmla="*/ 99 w 693"/>
              <a:gd name="T21" fmla="*/ 430 h 527"/>
              <a:gd name="T22" fmla="*/ 52 w 693"/>
              <a:gd name="T23" fmla="*/ 365 h 527"/>
              <a:gd name="T24" fmla="*/ 0 w 693"/>
              <a:gd name="T25" fmla="*/ 325 h 527"/>
              <a:gd name="T26" fmla="*/ 9 w 693"/>
              <a:gd name="T27" fmla="*/ 302 h 527"/>
              <a:gd name="T28" fmla="*/ 51 w 693"/>
              <a:gd name="T29" fmla="*/ 292 h 527"/>
              <a:gd name="T30" fmla="*/ 60 w 693"/>
              <a:gd name="T31" fmla="*/ 205 h 527"/>
              <a:gd name="T32" fmla="*/ 86 w 693"/>
              <a:gd name="T33" fmla="*/ 181 h 527"/>
              <a:gd name="T34" fmla="*/ 125 w 693"/>
              <a:gd name="T35" fmla="*/ 105 h 527"/>
              <a:gd name="T36" fmla="*/ 161 w 693"/>
              <a:gd name="T37" fmla="*/ 41 h 527"/>
              <a:gd name="T38" fmla="*/ 181 w 693"/>
              <a:gd name="T39" fmla="*/ 29 h 527"/>
              <a:gd name="T40" fmla="*/ 193 w 693"/>
              <a:gd name="T41" fmla="*/ 20 h 527"/>
              <a:gd name="T42" fmla="*/ 221 w 693"/>
              <a:gd name="T43" fmla="*/ 0 h 527"/>
              <a:gd name="T44" fmla="*/ 246 w 693"/>
              <a:gd name="T45" fmla="*/ 23 h 527"/>
              <a:gd name="T46" fmla="*/ 272 w 693"/>
              <a:gd name="T47" fmla="*/ 12 h 527"/>
              <a:gd name="T48" fmla="*/ 297 w 693"/>
              <a:gd name="T49" fmla="*/ 15 h 527"/>
              <a:gd name="T50" fmla="*/ 327 w 693"/>
              <a:gd name="T51" fmla="*/ 20 h 527"/>
              <a:gd name="T52" fmla="*/ 374 w 693"/>
              <a:gd name="T53" fmla="*/ 60 h 527"/>
              <a:gd name="T54" fmla="*/ 408 w 693"/>
              <a:gd name="T55" fmla="*/ 97 h 527"/>
              <a:gd name="T56" fmla="*/ 425 w 693"/>
              <a:gd name="T57" fmla="*/ 122 h 527"/>
              <a:gd name="T58" fmla="*/ 407 w 693"/>
              <a:gd name="T59" fmla="*/ 170 h 527"/>
              <a:gd name="T60" fmla="*/ 433 w 693"/>
              <a:gd name="T61" fmla="*/ 185 h 527"/>
              <a:gd name="T62" fmla="*/ 456 w 693"/>
              <a:gd name="T63" fmla="*/ 185 h 527"/>
              <a:gd name="T64" fmla="*/ 456 w 693"/>
              <a:gd name="T65" fmla="*/ 213 h 527"/>
              <a:gd name="T66" fmla="*/ 509 w 693"/>
              <a:gd name="T67" fmla="*/ 269 h 527"/>
              <a:gd name="T68" fmla="*/ 580 w 693"/>
              <a:gd name="T69" fmla="*/ 295 h 527"/>
              <a:gd name="T70" fmla="*/ 649 w 693"/>
              <a:gd name="T71" fmla="*/ 319 h 527"/>
              <a:gd name="T72" fmla="*/ 685 w 693"/>
              <a:gd name="T73" fmla="*/ 331 h 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3"/>
              <a:gd name="T112" fmla="*/ 0 h 527"/>
              <a:gd name="T113" fmla="*/ 693 w 693"/>
              <a:gd name="T114" fmla="*/ 527 h 5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3" h="527">
                <a:moveTo>
                  <a:pt x="685" y="331"/>
                </a:moveTo>
                <a:lnTo>
                  <a:pt x="652" y="362"/>
                </a:lnTo>
                <a:lnTo>
                  <a:pt x="620" y="395"/>
                </a:lnTo>
                <a:lnTo>
                  <a:pt x="588" y="427"/>
                </a:lnTo>
                <a:lnTo>
                  <a:pt x="555" y="459"/>
                </a:lnTo>
                <a:lnTo>
                  <a:pt x="501" y="459"/>
                </a:lnTo>
                <a:lnTo>
                  <a:pt x="476" y="472"/>
                </a:lnTo>
                <a:lnTo>
                  <a:pt x="454" y="488"/>
                </a:lnTo>
                <a:lnTo>
                  <a:pt x="427" y="496"/>
                </a:lnTo>
                <a:lnTo>
                  <a:pt x="424" y="498"/>
                </a:lnTo>
                <a:lnTo>
                  <a:pt x="410" y="509"/>
                </a:lnTo>
                <a:lnTo>
                  <a:pt x="386" y="509"/>
                </a:lnTo>
                <a:lnTo>
                  <a:pt x="359" y="495"/>
                </a:lnTo>
                <a:lnTo>
                  <a:pt x="327" y="503"/>
                </a:lnTo>
                <a:lnTo>
                  <a:pt x="314" y="517"/>
                </a:lnTo>
                <a:lnTo>
                  <a:pt x="293" y="527"/>
                </a:lnTo>
                <a:lnTo>
                  <a:pt x="273" y="527"/>
                </a:lnTo>
                <a:lnTo>
                  <a:pt x="224" y="515"/>
                </a:lnTo>
                <a:lnTo>
                  <a:pt x="168" y="480"/>
                </a:lnTo>
                <a:lnTo>
                  <a:pt x="131" y="476"/>
                </a:lnTo>
                <a:lnTo>
                  <a:pt x="133" y="444"/>
                </a:lnTo>
                <a:lnTo>
                  <a:pt x="99" y="430"/>
                </a:lnTo>
                <a:lnTo>
                  <a:pt x="78" y="382"/>
                </a:lnTo>
                <a:lnTo>
                  <a:pt x="52" y="365"/>
                </a:lnTo>
                <a:lnTo>
                  <a:pt x="40" y="340"/>
                </a:lnTo>
                <a:lnTo>
                  <a:pt x="0" y="325"/>
                </a:lnTo>
                <a:lnTo>
                  <a:pt x="9" y="315"/>
                </a:lnTo>
                <a:lnTo>
                  <a:pt x="9" y="302"/>
                </a:lnTo>
                <a:lnTo>
                  <a:pt x="35" y="300"/>
                </a:lnTo>
                <a:lnTo>
                  <a:pt x="51" y="292"/>
                </a:lnTo>
                <a:lnTo>
                  <a:pt x="57" y="204"/>
                </a:lnTo>
                <a:lnTo>
                  <a:pt x="60" y="205"/>
                </a:lnTo>
                <a:lnTo>
                  <a:pt x="68" y="190"/>
                </a:lnTo>
                <a:lnTo>
                  <a:pt x="86" y="181"/>
                </a:lnTo>
                <a:lnTo>
                  <a:pt x="95" y="148"/>
                </a:lnTo>
                <a:lnTo>
                  <a:pt x="125" y="105"/>
                </a:lnTo>
                <a:lnTo>
                  <a:pt x="145" y="90"/>
                </a:lnTo>
                <a:lnTo>
                  <a:pt x="161" y="41"/>
                </a:lnTo>
                <a:lnTo>
                  <a:pt x="161" y="28"/>
                </a:lnTo>
                <a:lnTo>
                  <a:pt x="181" y="29"/>
                </a:lnTo>
                <a:lnTo>
                  <a:pt x="187" y="20"/>
                </a:lnTo>
                <a:lnTo>
                  <a:pt x="193" y="20"/>
                </a:lnTo>
                <a:lnTo>
                  <a:pt x="205" y="37"/>
                </a:lnTo>
                <a:lnTo>
                  <a:pt x="221" y="0"/>
                </a:lnTo>
                <a:lnTo>
                  <a:pt x="238" y="11"/>
                </a:lnTo>
                <a:lnTo>
                  <a:pt x="246" y="23"/>
                </a:lnTo>
                <a:lnTo>
                  <a:pt x="267" y="19"/>
                </a:lnTo>
                <a:lnTo>
                  <a:pt x="272" y="12"/>
                </a:lnTo>
                <a:lnTo>
                  <a:pt x="283" y="20"/>
                </a:lnTo>
                <a:lnTo>
                  <a:pt x="297" y="15"/>
                </a:lnTo>
                <a:lnTo>
                  <a:pt x="314" y="23"/>
                </a:lnTo>
                <a:lnTo>
                  <a:pt x="327" y="20"/>
                </a:lnTo>
                <a:lnTo>
                  <a:pt x="352" y="34"/>
                </a:lnTo>
                <a:lnTo>
                  <a:pt x="374" y="60"/>
                </a:lnTo>
                <a:lnTo>
                  <a:pt x="399" y="79"/>
                </a:lnTo>
                <a:lnTo>
                  <a:pt x="408" y="97"/>
                </a:lnTo>
                <a:lnTo>
                  <a:pt x="430" y="117"/>
                </a:lnTo>
                <a:lnTo>
                  <a:pt x="425" y="122"/>
                </a:lnTo>
                <a:lnTo>
                  <a:pt x="419" y="150"/>
                </a:lnTo>
                <a:lnTo>
                  <a:pt x="407" y="170"/>
                </a:lnTo>
                <a:lnTo>
                  <a:pt x="413" y="184"/>
                </a:lnTo>
                <a:lnTo>
                  <a:pt x="433" y="185"/>
                </a:lnTo>
                <a:lnTo>
                  <a:pt x="445" y="178"/>
                </a:lnTo>
                <a:lnTo>
                  <a:pt x="456" y="185"/>
                </a:lnTo>
                <a:lnTo>
                  <a:pt x="453" y="195"/>
                </a:lnTo>
                <a:lnTo>
                  <a:pt x="456" y="213"/>
                </a:lnTo>
                <a:lnTo>
                  <a:pt x="487" y="251"/>
                </a:lnTo>
                <a:lnTo>
                  <a:pt x="509" y="269"/>
                </a:lnTo>
                <a:lnTo>
                  <a:pt x="544" y="283"/>
                </a:lnTo>
                <a:lnTo>
                  <a:pt x="580" y="295"/>
                </a:lnTo>
                <a:lnTo>
                  <a:pt x="614" y="306"/>
                </a:lnTo>
                <a:lnTo>
                  <a:pt x="649" y="319"/>
                </a:lnTo>
                <a:lnTo>
                  <a:pt x="693" y="319"/>
                </a:lnTo>
                <a:lnTo>
                  <a:pt x="685" y="33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7" name="Freeform 174"/>
          <p:cNvSpPr>
            <a:spLocks noChangeAspect="1" noEditPoints="1"/>
          </p:cNvSpPr>
          <p:nvPr/>
        </p:nvSpPr>
        <p:spPr bwMode="gray">
          <a:xfrm>
            <a:off x="5338305" y="3785572"/>
            <a:ext cx="159941" cy="131763"/>
          </a:xfrm>
          <a:custGeom>
            <a:avLst/>
            <a:gdLst>
              <a:gd name="T0" fmla="*/ 93 w 304"/>
              <a:gd name="T1" fmla="*/ 0 h 272"/>
              <a:gd name="T2" fmla="*/ 85 w 304"/>
              <a:gd name="T3" fmla="*/ 22 h 272"/>
              <a:gd name="T4" fmla="*/ 49 w 304"/>
              <a:gd name="T5" fmla="*/ 37 h 272"/>
              <a:gd name="T6" fmla="*/ 38 w 304"/>
              <a:gd name="T7" fmla="*/ 47 h 272"/>
              <a:gd name="T8" fmla="*/ 27 w 304"/>
              <a:gd name="T9" fmla="*/ 48 h 272"/>
              <a:gd name="T10" fmla="*/ 0 w 304"/>
              <a:gd name="T11" fmla="*/ 152 h 272"/>
              <a:gd name="T12" fmla="*/ 3 w 304"/>
              <a:gd name="T13" fmla="*/ 183 h 272"/>
              <a:gd name="T14" fmla="*/ 23 w 304"/>
              <a:gd name="T15" fmla="*/ 184 h 272"/>
              <a:gd name="T16" fmla="*/ 29 w 304"/>
              <a:gd name="T17" fmla="*/ 175 h 272"/>
              <a:gd name="T18" fmla="*/ 35 w 304"/>
              <a:gd name="T19" fmla="*/ 175 h 272"/>
              <a:gd name="T20" fmla="*/ 47 w 304"/>
              <a:gd name="T21" fmla="*/ 192 h 272"/>
              <a:gd name="T22" fmla="*/ 63 w 304"/>
              <a:gd name="T23" fmla="*/ 155 h 272"/>
              <a:gd name="T24" fmla="*/ 80 w 304"/>
              <a:gd name="T25" fmla="*/ 166 h 272"/>
              <a:gd name="T26" fmla="*/ 88 w 304"/>
              <a:gd name="T27" fmla="*/ 178 h 272"/>
              <a:gd name="T28" fmla="*/ 109 w 304"/>
              <a:gd name="T29" fmla="*/ 174 h 272"/>
              <a:gd name="T30" fmla="*/ 114 w 304"/>
              <a:gd name="T31" fmla="*/ 167 h 272"/>
              <a:gd name="T32" fmla="*/ 125 w 304"/>
              <a:gd name="T33" fmla="*/ 175 h 272"/>
              <a:gd name="T34" fmla="*/ 139 w 304"/>
              <a:gd name="T35" fmla="*/ 170 h 272"/>
              <a:gd name="T36" fmla="*/ 156 w 304"/>
              <a:gd name="T37" fmla="*/ 178 h 272"/>
              <a:gd name="T38" fmla="*/ 169 w 304"/>
              <a:gd name="T39" fmla="*/ 175 h 272"/>
              <a:gd name="T40" fmla="*/ 194 w 304"/>
              <a:gd name="T41" fmla="*/ 189 h 272"/>
              <a:gd name="T42" fmla="*/ 216 w 304"/>
              <a:gd name="T43" fmla="*/ 215 h 272"/>
              <a:gd name="T44" fmla="*/ 241 w 304"/>
              <a:gd name="T45" fmla="*/ 234 h 272"/>
              <a:gd name="T46" fmla="*/ 250 w 304"/>
              <a:gd name="T47" fmla="*/ 252 h 272"/>
              <a:gd name="T48" fmla="*/ 272 w 304"/>
              <a:gd name="T49" fmla="*/ 272 h 272"/>
              <a:gd name="T50" fmla="*/ 304 w 304"/>
              <a:gd name="T51" fmla="*/ 252 h 272"/>
              <a:gd name="T52" fmla="*/ 276 w 304"/>
              <a:gd name="T53" fmla="*/ 234 h 272"/>
              <a:gd name="T54" fmla="*/ 267 w 304"/>
              <a:gd name="T55" fmla="*/ 217 h 272"/>
              <a:gd name="T56" fmla="*/ 259 w 304"/>
              <a:gd name="T57" fmla="*/ 213 h 272"/>
              <a:gd name="T58" fmla="*/ 253 w 304"/>
              <a:gd name="T59" fmla="*/ 203 h 272"/>
              <a:gd name="T60" fmla="*/ 242 w 304"/>
              <a:gd name="T61" fmla="*/ 200 h 272"/>
              <a:gd name="T62" fmla="*/ 222 w 304"/>
              <a:gd name="T63" fmla="*/ 169 h 272"/>
              <a:gd name="T64" fmla="*/ 199 w 304"/>
              <a:gd name="T65" fmla="*/ 162 h 272"/>
              <a:gd name="T66" fmla="*/ 186 w 304"/>
              <a:gd name="T67" fmla="*/ 150 h 272"/>
              <a:gd name="T68" fmla="*/ 173 w 304"/>
              <a:gd name="T69" fmla="*/ 152 h 272"/>
              <a:gd name="T70" fmla="*/ 164 w 304"/>
              <a:gd name="T71" fmla="*/ 141 h 272"/>
              <a:gd name="T72" fmla="*/ 165 w 304"/>
              <a:gd name="T73" fmla="*/ 130 h 272"/>
              <a:gd name="T74" fmla="*/ 159 w 304"/>
              <a:gd name="T75" fmla="*/ 127 h 272"/>
              <a:gd name="T76" fmla="*/ 154 w 304"/>
              <a:gd name="T77" fmla="*/ 130 h 272"/>
              <a:gd name="T78" fmla="*/ 156 w 304"/>
              <a:gd name="T79" fmla="*/ 142 h 272"/>
              <a:gd name="T80" fmla="*/ 148 w 304"/>
              <a:gd name="T81" fmla="*/ 141 h 272"/>
              <a:gd name="T82" fmla="*/ 143 w 304"/>
              <a:gd name="T83" fmla="*/ 124 h 272"/>
              <a:gd name="T84" fmla="*/ 137 w 304"/>
              <a:gd name="T85" fmla="*/ 119 h 272"/>
              <a:gd name="T86" fmla="*/ 126 w 304"/>
              <a:gd name="T87" fmla="*/ 101 h 272"/>
              <a:gd name="T88" fmla="*/ 109 w 304"/>
              <a:gd name="T89" fmla="*/ 27 h 272"/>
              <a:gd name="T90" fmla="*/ 93 w 304"/>
              <a:gd name="T91" fmla="*/ 0 h 272"/>
              <a:gd name="T92" fmla="*/ 173 w 304"/>
              <a:gd name="T93" fmla="*/ 115 h 272"/>
              <a:gd name="T94" fmla="*/ 164 w 304"/>
              <a:gd name="T95" fmla="*/ 108 h 272"/>
              <a:gd name="T96" fmla="*/ 157 w 304"/>
              <a:gd name="T97" fmla="*/ 111 h 272"/>
              <a:gd name="T98" fmla="*/ 162 w 304"/>
              <a:gd name="T99" fmla="*/ 113 h 272"/>
              <a:gd name="T100" fmla="*/ 164 w 304"/>
              <a:gd name="T101" fmla="*/ 116 h 272"/>
              <a:gd name="T102" fmla="*/ 159 w 304"/>
              <a:gd name="T103" fmla="*/ 116 h 272"/>
              <a:gd name="T104" fmla="*/ 162 w 304"/>
              <a:gd name="T105" fmla="*/ 119 h 272"/>
              <a:gd name="T106" fmla="*/ 179 w 304"/>
              <a:gd name="T107" fmla="*/ 121 h 272"/>
              <a:gd name="T108" fmla="*/ 173 w 304"/>
              <a:gd name="T109" fmla="*/ 115 h 272"/>
              <a:gd name="T110" fmla="*/ 164 w 304"/>
              <a:gd name="T111" fmla="*/ 96 h 272"/>
              <a:gd name="T112" fmla="*/ 160 w 304"/>
              <a:gd name="T113" fmla="*/ 99 h 272"/>
              <a:gd name="T114" fmla="*/ 165 w 304"/>
              <a:gd name="T115" fmla="*/ 102 h 272"/>
              <a:gd name="T116" fmla="*/ 164 w 304"/>
              <a:gd name="T117" fmla="*/ 96 h 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
              <a:gd name="T178" fmla="*/ 0 h 272"/>
              <a:gd name="T179" fmla="*/ 304 w 304"/>
              <a:gd name="T180" fmla="*/ 272 h 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 h="272">
                <a:moveTo>
                  <a:pt x="93" y="0"/>
                </a:moveTo>
                <a:lnTo>
                  <a:pt x="85" y="22"/>
                </a:lnTo>
                <a:lnTo>
                  <a:pt x="49" y="37"/>
                </a:lnTo>
                <a:lnTo>
                  <a:pt x="38" y="47"/>
                </a:lnTo>
                <a:lnTo>
                  <a:pt x="27" y="48"/>
                </a:lnTo>
                <a:lnTo>
                  <a:pt x="0" y="152"/>
                </a:lnTo>
                <a:lnTo>
                  <a:pt x="3" y="183"/>
                </a:lnTo>
                <a:lnTo>
                  <a:pt x="23" y="184"/>
                </a:lnTo>
                <a:lnTo>
                  <a:pt x="29" y="175"/>
                </a:lnTo>
                <a:lnTo>
                  <a:pt x="35" y="175"/>
                </a:lnTo>
                <a:lnTo>
                  <a:pt x="47" y="192"/>
                </a:lnTo>
                <a:lnTo>
                  <a:pt x="63" y="155"/>
                </a:lnTo>
                <a:lnTo>
                  <a:pt x="80" y="166"/>
                </a:lnTo>
                <a:lnTo>
                  <a:pt x="88" y="178"/>
                </a:lnTo>
                <a:lnTo>
                  <a:pt x="109" y="174"/>
                </a:lnTo>
                <a:lnTo>
                  <a:pt x="114" y="167"/>
                </a:lnTo>
                <a:lnTo>
                  <a:pt x="125" y="175"/>
                </a:lnTo>
                <a:lnTo>
                  <a:pt x="139" y="170"/>
                </a:lnTo>
                <a:lnTo>
                  <a:pt x="156" y="178"/>
                </a:lnTo>
                <a:lnTo>
                  <a:pt x="169" y="175"/>
                </a:lnTo>
                <a:lnTo>
                  <a:pt x="194" y="189"/>
                </a:lnTo>
                <a:lnTo>
                  <a:pt x="216" y="215"/>
                </a:lnTo>
                <a:lnTo>
                  <a:pt x="241" y="234"/>
                </a:lnTo>
                <a:lnTo>
                  <a:pt x="250" y="252"/>
                </a:lnTo>
                <a:lnTo>
                  <a:pt x="272" y="272"/>
                </a:lnTo>
                <a:lnTo>
                  <a:pt x="304" y="252"/>
                </a:lnTo>
                <a:lnTo>
                  <a:pt x="276" y="234"/>
                </a:lnTo>
                <a:lnTo>
                  <a:pt x="267" y="217"/>
                </a:lnTo>
                <a:lnTo>
                  <a:pt x="259" y="213"/>
                </a:lnTo>
                <a:lnTo>
                  <a:pt x="253" y="203"/>
                </a:lnTo>
                <a:lnTo>
                  <a:pt x="242" y="200"/>
                </a:lnTo>
                <a:lnTo>
                  <a:pt x="222" y="169"/>
                </a:lnTo>
                <a:lnTo>
                  <a:pt x="199" y="162"/>
                </a:lnTo>
                <a:lnTo>
                  <a:pt x="186" y="150"/>
                </a:lnTo>
                <a:lnTo>
                  <a:pt x="173" y="152"/>
                </a:lnTo>
                <a:lnTo>
                  <a:pt x="164" y="141"/>
                </a:lnTo>
                <a:lnTo>
                  <a:pt x="165" y="130"/>
                </a:lnTo>
                <a:lnTo>
                  <a:pt x="159" y="127"/>
                </a:lnTo>
                <a:lnTo>
                  <a:pt x="154" y="130"/>
                </a:lnTo>
                <a:lnTo>
                  <a:pt x="156" y="142"/>
                </a:lnTo>
                <a:lnTo>
                  <a:pt x="148" y="141"/>
                </a:lnTo>
                <a:lnTo>
                  <a:pt x="143" y="124"/>
                </a:lnTo>
                <a:lnTo>
                  <a:pt x="137" y="119"/>
                </a:lnTo>
                <a:lnTo>
                  <a:pt x="126" y="101"/>
                </a:lnTo>
                <a:lnTo>
                  <a:pt x="109" y="27"/>
                </a:lnTo>
                <a:lnTo>
                  <a:pt x="93" y="0"/>
                </a:lnTo>
                <a:close/>
                <a:moveTo>
                  <a:pt x="173" y="115"/>
                </a:moveTo>
                <a:lnTo>
                  <a:pt x="164" y="108"/>
                </a:lnTo>
                <a:lnTo>
                  <a:pt x="157" y="111"/>
                </a:lnTo>
                <a:lnTo>
                  <a:pt x="162" y="113"/>
                </a:lnTo>
                <a:lnTo>
                  <a:pt x="164" y="116"/>
                </a:lnTo>
                <a:lnTo>
                  <a:pt x="159" y="116"/>
                </a:lnTo>
                <a:lnTo>
                  <a:pt x="162" y="119"/>
                </a:lnTo>
                <a:lnTo>
                  <a:pt x="179" y="121"/>
                </a:lnTo>
                <a:lnTo>
                  <a:pt x="173" y="115"/>
                </a:lnTo>
                <a:close/>
                <a:moveTo>
                  <a:pt x="164" y="96"/>
                </a:moveTo>
                <a:lnTo>
                  <a:pt x="160" y="99"/>
                </a:lnTo>
                <a:lnTo>
                  <a:pt x="165" y="102"/>
                </a:lnTo>
                <a:lnTo>
                  <a:pt x="164" y="9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8" name="Freeform 175"/>
          <p:cNvSpPr>
            <a:spLocks noChangeAspect="1" noEditPoints="1"/>
          </p:cNvSpPr>
          <p:nvPr/>
        </p:nvSpPr>
        <p:spPr bwMode="gray">
          <a:xfrm>
            <a:off x="3836924" y="3806209"/>
            <a:ext cx="63633" cy="57150"/>
          </a:xfrm>
          <a:custGeom>
            <a:avLst/>
            <a:gdLst>
              <a:gd name="T0" fmla="*/ 13 w 122"/>
              <a:gd name="T1" fmla="*/ 0 h 114"/>
              <a:gd name="T2" fmla="*/ 0 w 122"/>
              <a:gd name="T3" fmla="*/ 2 h 114"/>
              <a:gd name="T4" fmla="*/ 1 w 122"/>
              <a:gd name="T5" fmla="*/ 12 h 114"/>
              <a:gd name="T6" fmla="*/ 15 w 122"/>
              <a:gd name="T7" fmla="*/ 6 h 114"/>
              <a:gd name="T8" fmla="*/ 13 w 122"/>
              <a:gd name="T9" fmla="*/ 0 h 114"/>
              <a:gd name="T10" fmla="*/ 43 w 122"/>
              <a:gd name="T11" fmla="*/ 107 h 114"/>
              <a:gd name="T12" fmla="*/ 38 w 122"/>
              <a:gd name="T13" fmla="*/ 107 h 114"/>
              <a:gd name="T14" fmla="*/ 38 w 122"/>
              <a:gd name="T15" fmla="*/ 114 h 114"/>
              <a:gd name="T16" fmla="*/ 46 w 122"/>
              <a:gd name="T17" fmla="*/ 110 h 114"/>
              <a:gd name="T18" fmla="*/ 43 w 122"/>
              <a:gd name="T19" fmla="*/ 107 h 114"/>
              <a:gd name="T20" fmla="*/ 72 w 122"/>
              <a:gd name="T21" fmla="*/ 91 h 114"/>
              <a:gd name="T22" fmla="*/ 72 w 122"/>
              <a:gd name="T23" fmla="*/ 108 h 114"/>
              <a:gd name="T24" fmla="*/ 85 w 122"/>
              <a:gd name="T25" fmla="*/ 107 h 114"/>
              <a:gd name="T26" fmla="*/ 85 w 122"/>
              <a:gd name="T27" fmla="*/ 100 h 114"/>
              <a:gd name="T28" fmla="*/ 72 w 122"/>
              <a:gd name="T29" fmla="*/ 91 h 114"/>
              <a:gd name="T30" fmla="*/ 111 w 122"/>
              <a:gd name="T31" fmla="*/ 49 h 114"/>
              <a:gd name="T32" fmla="*/ 120 w 122"/>
              <a:gd name="T33" fmla="*/ 51 h 114"/>
              <a:gd name="T34" fmla="*/ 122 w 122"/>
              <a:gd name="T35" fmla="*/ 56 h 114"/>
              <a:gd name="T36" fmla="*/ 113 w 122"/>
              <a:gd name="T37" fmla="*/ 60 h 114"/>
              <a:gd name="T38" fmla="*/ 111 w 122"/>
              <a:gd name="T39" fmla="*/ 49 h 114"/>
              <a:gd name="T40" fmla="*/ 110 w 122"/>
              <a:gd name="T41" fmla="*/ 14 h 114"/>
              <a:gd name="T42" fmla="*/ 108 w 122"/>
              <a:gd name="T43" fmla="*/ 26 h 114"/>
              <a:gd name="T44" fmla="*/ 111 w 122"/>
              <a:gd name="T45" fmla="*/ 26 h 114"/>
              <a:gd name="T46" fmla="*/ 110 w 122"/>
              <a:gd name="T47" fmla="*/ 14 h 114"/>
              <a:gd name="T48" fmla="*/ 63 w 122"/>
              <a:gd name="T49" fmla="*/ 29 h 114"/>
              <a:gd name="T50" fmla="*/ 43 w 122"/>
              <a:gd name="T51" fmla="*/ 26 h 114"/>
              <a:gd name="T52" fmla="*/ 43 w 122"/>
              <a:gd name="T53" fmla="*/ 31 h 114"/>
              <a:gd name="T54" fmla="*/ 63 w 122"/>
              <a:gd name="T55" fmla="*/ 29 h 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
              <a:gd name="T85" fmla="*/ 0 h 114"/>
              <a:gd name="T86" fmla="*/ 122 w 122"/>
              <a:gd name="T87" fmla="*/ 114 h 1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 h="114">
                <a:moveTo>
                  <a:pt x="13" y="0"/>
                </a:moveTo>
                <a:lnTo>
                  <a:pt x="0" y="2"/>
                </a:lnTo>
                <a:lnTo>
                  <a:pt x="1" y="12"/>
                </a:lnTo>
                <a:lnTo>
                  <a:pt x="15" y="6"/>
                </a:lnTo>
                <a:lnTo>
                  <a:pt x="13" y="0"/>
                </a:lnTo>
                <a:close/>
                <a:moveTo>
                  <a:pt x="43" y="107"/>
                </a:moveTo>
                <a:lnTo>
                  <a:pt x="38" y="107"/>
                </a:lnTo>
                <a:lnTo>
                  <a:pt x="38" y="114"/>
                </a:lnTo>
                <a:lnTo>
                  <a:pt x="46" y="110"/>
                </a:lnTo>
                <a:lnTo>
                  <a:pt x="43" y="107"/>
                </a:lnTo>
                <a:close/>
                <a:moveTo>
                  <a:pt x="72" y="91"/>
                </a:moveTo>
                <a:lnTo>
                  <a:pt x="72" y="108"/>
                </a:lnTo>
                <a:lnTo>
                  <a:pt x="85" y="107"/>
                </a:lnTo>
                <a:lnTo>
                  <a:pt x="85" y="100"/>
                </a:lnTo>
                <a:lnTo>
                  <a:pt x="72" y="91"/>
                </a:lnTo>
                <a:close/>
                <a:moveTo>
                  <a:pt x="111" y="49"/>
                </a:moveTo>
                <a:lnTo>
                  <a:pt x="120" y="51"/>
                </a:lnTo>
                <a:lnTo>
                  <a:pt x="122" y="56"/>
                </a:lnTo>
                <a:lnTo>
                  <a:pt x="113" y="60"/>
                </a:lnTo>
                <a:lnTo>
                  <a:pt x="111" y="49"/>
                </a:lnTo>
                <a:close/>
                <a:moveTo>
                  <a:pt x="110" y="14"/>
                </a:moveTo>
                <a:lnTo>
                  <a:pt x="108" y="26"/>
                </a:lnTo>
                <a:lnTo>
                  <a:pt x="111" y="26"/>
                </a:lnTo>
                <a:lnTo>
                  <a:pt x="110" y="14"/>
                </a:lnTo>
                <a:close/>
                <a:moveTo>
                  <a:pt x="63" y="29"/>
                </a:moveTo>
                <a:lnTo>
                  <a:pt x="43" y="26"/>
                </a:lnTo>
                <a:lnTo>
                  <a:pt x="43" y="31"/>
                </a:lnTo>
                <a:lnTo>
                  <a:pt x="63" y="2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19" name="Freeform 176"/>
          <p:cNvSpPr>
            <a:spLocks noChangeAspect="1" noEditPoints="1"/>
          </p:cNvSpPr>
          <p:nvPr/>
        </p:nvSpPr>
        <p:spPr bwMode="gray">
          <a:xfrm>
            <a:off x="4036420" y="3422034"/>
            <a:ext cx="89429" cy="130175"/>
          </a:xfrm>
          <a:custGeom>
            <a:avLst/>
            <a:gdLst>
              <a:gd name="T0" fmla="*/ 41 w 170"/>
              <a:gd name="T1" fmla="*/ 228 h 269"/>
              <a:gd name="T2" fmla="*/ 12 w 170"/>
              <a:gd name="T3" fmla="*/ 239 h 269"/>
              <a:gd name="T4" fmla="*/ 14 w 170"/>
              <a:gd name="T5" fmla="*/ 248 h 269"/>
              <a:gd name="T6" fmla="*/ 20 w 170"/>
              <a:gd name="T7" fmla="*/ 254 h 269"/>
              <a:gd name="T8" fmla="*/ 31 w 170"/>
              <a:gd name="T9" fmla="*/ 251 h 269"/>
              <a:gd name="T10" fmla="*/ 32 w 170"/>
              <a:gd name="T11" fmla="*/ 239 h 269"/>
              <a:gd name="T12" fmla="*/ 44 w 170"/>
              <a:gd name="T13" fmla="*/ 229 h 269"/>
              <a:gd name="T14" fmla="*/ 41 w 170"/>
              <a:gd name="T15" fmla="*/ 228 h 269"/>
              <a:gd name="T16" fmla="*/ 14 w 170"/>
              <a:gd name="T17" fmla="*/ 0 h 269"/>
              <a:gd name="T18" fmla="*/ 0 w 170"/>
              <a:gd name="T19" fmla="*/ 2 h 269"/>
              <a:gd name="T20" fmla="*/ 14 w 170"/>
              <a:gd name="T21" fmla="*/ 11 h 269"/>
              <a:gd name="T22" fmla="*/ 20 w 170"/>
              <a:gd name="T23" fmla="*/ 9 h 269"/>
              <a:gd name="T24" fmla="*/ 20 w 170"/>
              <a:gd name="T25" fmla="*/ 2 h 269"/>
              <a:gd name="T26" fmla="*/ 14 w 170"/>
              <a:gd name="T27" fmla="*/ 0 h 269"/>
              <a:gd name="T28" fmla="*/ 170 w 170"/>
              <a:gd name="T29" fmla="*/ 194 h 269"/>
              <a:gd name="T30" fmla="*/ 156 w 170"/>
              <a:gd name="T31" fmla="*/ 202 h 269"/>
              <a:gd name="T32" fmla="*/ 151 w 170"/>
              <a:gd name="T33" fmla="*/ 211 h 269"/>
              <a:gd name="T34" fmla="*/ 164 w 170"/>
              <a:gd name="T35" fmla="*/ 206 h 269"/>
              <a:gd name="T36" fmla="*/ 170 w 170"/>
              <a:gd name="T37" fmla="*/ 194 h 269"/>
              <a:gd name="T38" fmla="*/ 149 w 170"/>
              <a:gd name="T39" fmla="*/ 219 h 269"/>
              <a:gd name="T40" fmla="*/ 145 w 170"/>
              <a:gd name="T41" fmla="*/ 219 h 269"/>
              <a:gd name="T42" fmla="*/ 132 w 170"/>
              <a:gd name="T43" fmla="*/ 248 h 269"/>
              <a:gd name="T44" fmla="*/ 127 w 170"/>
              <a:gd name="T45" fmla="*/ 251 h 269"/>
              <a:gd name="T46" fmla="*/ 147 w 170"/>
              <a:gd name="T47" fmla="*/ 239 h 269"/>
              <a:gd name="T48" fmla="*/ 149 w 170"/>
              <a:gd name="T49" fmla="*/ 219 h 269"/>
              <a:gd name="T50" fmla="*/ 66 w 170"/>
              <a:gd name="T51" fmla="*/ 248 h 269"/>
              <a:gd name="T52" fmla="*/ 61 w 170"/>
              <a:gd name="T53" fmla="*/ 268 h 269"/>
              <a:gd name="T54" fmla="*/ 71 w 170"/>
              <a:gd name="T55" fmla="*/ 269 h 269"/>
              <a:gd name="T56" fmla="*/ 80 w 170"/>
              <a:gd name="T57" fmla="*/ 265 h 269"/>
              <a:gd name="T58" fmla="*/ 80 w 170"/>
              <a:gd name="T59" fmla="*/ 252 h 269"/>
              <a:gd name="T60" fmla="*/ 66 w 170"/>
              <a:gd name="T61" fmla="*/ 248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0"/>
              <a:gd name="T94" fmla="*/ 0 h 269"/>
              <a:gd name="T95" fmla="*/ 170 w 170"/>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0" h="269">
                <a:moveTo>
                  <a:pt x="41" y="228"/>
                </a:moveTo>
                <a:lnTo>
                  <a:pt x="12" y="239"/>
                </a:lnTo>
                <a:lnTo>
                  <a:pt x="14" y="248"/>
                </a:lnTo>
                <a:lnTo>
                  <a:pt x="20" y="254"/>
                </a:lnTo>
                <a:lnTo>
                  <a:pt x="31" y="251"/>
                </a:lnTo>
                <a:lnTo>
                  <a:pt x="32" y="239"/>
                </a:lnTo>
                <a:lnTo>
                  <a:pt x="44" y="229"/>
                </a:lnTo>
                <a:lnTo>
                  <a:pt x="41" y="228"/>
                </a:lnTo>
                <a:close/>
                <a:moveTo>
                  <a:pt x="14" y="0"/>
                </a:moveTo>
                <a:lnTo>
                  <a:pt x="0" y="2"/>
                </a:lnTo>
                <a:lnTo>
                  <a:pt x="14" y="11"/>
                </a:lnTo>
                <a:lnTo>
                  <a:pt x="20" y="9"/>
                </a:lnTo>
                <a:lnTo>
                  <a:pt x="20" y="2"/>
                </a:lnTo>
                <a:lnTo>
                  <a:pt x="14" y="0"/>
                </a:lnTo>
                <a:close/>
                <a:moveTo>
                  <a:pt x="170" y="194"/>
                </a:moveTo>
                <a:lnTo>
                  <a:pt x="156" y="202"/>
                </a:lnTo>
                <a:lnTo>
                  <a:pt x="151" y="211"/>
                </a:lnTo>
                <a:lnTo>
                  <a:pt x="164" y="206"/>
                </a:lnTo>
                <a:lnTo>
                  <a:pt x="170" y="194"/>
                </a:lnTo>
                <a:close/>
                <a:moveTo>
                  <a:pt x="149" y="219"/>
                </a:moveTo>
                <a:lnTo>
                  <a:pt x="145" y="219"/>
                </a:lnTo>
                <a:lnTo>
                  <a:pt x="132" y="248"/>
                </a:lnTo>
                <a:lnTo>
                  <a:pt x="127" y="251"/>
                </a:lnTo>
                <a:lnTo>
                  <a:pt x="147" y="239"/>
                </a:lnTo>
                <a:lnTo>
                  <a:pt x="149" y="219"/>
                </a:lnTo>
                <a:close/>
                <a:moveTo>
                  <a:pt x="66" y="248"/>
                </a:moveTo>
                <a:lnTo>
                  <a:pt x="61" y="268"/>
                </a:lnTo>
                <a:lnTo>
                  <a:pt x="71" y="269"/>
                </a:lnTo>
                <a:lnTo>
                  <a:pt x="80" y="265"/>
                </a:lnTo>
                <a:lnTo>
                  <a:pt x="80" y="252"/>
                </a:lnTo>
                <a:lnTo>
                  <a:pt x="66" y="248"/>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0" name="Freeform 177"/>
          <p:cNvSpPr>
            <a:spLocks noChangeAspect="1" noEditPoints="1"/>
          </p:cNvSpPr>
          <p:nvPr/>
        </p:nvSpPr>
        <p:spPr bwMode="gray">
          <a:xfrm>
            <a:off x="5501685" y="4449146"/>
            <a:ext cx="49875" cy="39688"/>
          </a:xfrm>
          <a:custGeom>
            <a:avLst/>
            <a:gdLst>
              <a:gd name="T0" fmla="*/ 5 w 93"/>
              <a:gd name="T1" fmla="*/ 0 h 80"/>
              <a:gd name="T2" fmla="*/ 8 w 93"/>
              <a:gd name="T3" fmla="*/ 27 h 80"/>
              <a:gd name="T4" fmla="*/ 0 w 93"/>
              <a:gd name="T5" fmla="*/ 17 h 80"/>
              <a:gd name="T6" fmla="*/ 0 w 93"/>
              <a:gd name="T7" fmla="*/ 4 h 80"/>
              <a:gd name="T8" fmla="*/ 5 w 93"/>
              <a:gd name="T9" fmla="*/ 0 h 80"/>
              <a:gd name="T10" fmla="*/ 93 w 93"/>
              <a:gd name="T11" fmla="*/ 69 h 80"/>
              <a:gd name="T12" fmla="*/ 92 w 93"/>
              <a:gd name="T13" fmla="*/ 80 h 80"/>
              <a:gd name="T14" fmla="*/ 87 w 93"/>
              <a:gd name="T15" fmla="*/ 78 h 80"/>
              <a:gd name="T16" fmla="*/ 84 w 93"/>
              <a:gd name="T17" fmla="*/ 66 h 80"/>
              <a:gd name="T18" fmla="*/ 93 w 93"/>
              <a:gd name="T19" fmla="*/ 69 h 80"/>
              <a:gd name="T20" fmla="*/ 58 w 93"/>
              <a:gd name="T21" fmla="*/ 38 h 80"/>
              <a:gd name="T22" fmla="*/ 58 w 93"/>
              <a:gd name="T23" fmla="*/ 51 h 80"/>
              <a:gd name="T24" fmla="*/ 47 w 93"/>
              <a:gd name="T25" fmla="*/ 41 h 80"/>
              <a:gd name="T26" fmla="*/ 58 w 93"/>
              <a:gd name="T27" fmla="*/ 38 h 80"/>
              <a:gd name="T28" fmla="*/ 30 w 93"/>
              <a:gd name="T29" fmla="*/ 49 h 80"/>
              <a:gd name="T30" fmla="*/ 19 w 93"/>
              <a:gd name="T31" fmla="*/ 44 h 80"/>
              <a:gd name="T32" fmla="*/ 30 w 93"/>
              <a:gd name="T33" fmla="*/ 4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80"/>
              <a:gd name="T53" fmla="*/ 93 w 93"/>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80">
                <a:moveTo>
                  <a:pt x="5" y="0"/>
                </a:moveTo>
                <a:lnTo>
                  <a:pt x="8" y="27"/>
                </a:lnTo>
                <a:lnTo>
                  <a:pt x="0" y="17"/>
                </a:lnTo>
                <a:lnTo>
                  <a:pt x="0" y="4"/>
                </a:lnTo>
                <a:lnTo>
                  <a:pt x="5" y="0"/>
                </a:lnTo>
                <a:close/>
                <a:moveTo>
                  <a:pt x="93" y="69"/>
                </a:moveTo>
                <a:lnTo>
                  <a:pt x="92" y="80"/>
                </a:lnTo>
                <a:lnTo>
                  <a:pt x="87" y="78"/>
                </a:lnTo>
                <a:lnTo>
                  <a:pt x="84" y="66"/>
                </a:lnTo>
                <a:lnTo>
                  <a:pt x="93" y="69"/>
                </a:lnTo>
                <a:close/>
                <a:moveTo>
                  <a:pt x="58" y="38"/>
                </a:moveTo>
                <a:lnTo>
                  <a:pt x="58" y="51"/>
                </a:lnTo>
                <a:lnTo>
                  <a:pt x="47" y="41"/>
                </a:lnTo>
                <a:lnTo>
                  <a:pt x="58" y="38"/>
                </a:lnTo>
                <a:close/>
                <a:moveTo>
                  <a:pt x="30" y="49"/>
                </a:moveTo>
                <a:lnTo>
                  <a:pt x="19" y="44"/>
                </a:lnTo>
                <a:lnTo>
                  <a:pt x="30" y="4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1" name="Freeform 178"/>
          <p:cNvSpPr>
            <a:spLocks noChangeAspect="1" noEditPoints="1"/>
          </p:cNvSpPr>
          <p:nvPr/>
        </p:nvSpPr>
        <p:spPr bwMode="gray">
          <a:xfrm>
            <a:off x="5171484" y="4218959"/>
            <a:ext cx="263129" cy="241300"/>
          </a:xfrm>
          <a:custGeom>
            <a:avLst/>
            <a:gdLst>
              <a:gd name="T0" fmla="*/ 42 w 498"/>
              <a:gd name="T1" fmla="*/ 294 h 495"/>
              <a:gd name="T2" fmla="*/ 27 w 498"/>
              <a:gd name="T3" fmla="*/ 258 h 495"/>
              <a:gd name="T4" fmla="*/ 5 w 498"/>
              <a:gd name="T5" fmla="*/ 237 h 495"/>
              <a:gd name="T6" fmla="*/ 8 w 498"/>
              <a:gd name="T7" fmla="*/ 193 h 495"/>
              <a:gd name="T8" fmla="*/ 0 w 498"/>
              <a:gd name="T9" fmla="*/ 156 h 495"/>
              <a:gd name="T10" fmla="*/ 55 w 498"/>
              <a:gd name="T11" fmla="*/ 99 h 495"/>
              <a:gd name="T12" fmla="*/ 41 w 498"/>
              <a:gd name="T13" fmla="*/ 79 h 495"/>
              <a:gd name="T14" fmla="*/ 58 w 498"/>
              <a:gd name="T15" fmla="*/ 43 h 495"/>
              <a:gd name="T16" fmla="*/ 100 w 498"/>
              <a:gd name="T17" fmla="*/ 0 h 495"/>
              <a:gd name="T18" fmla="*/ 100 w 498"/>
              <a:gd name="T19" fmla="*/ 20 h 495"/>
              <a:gd name="T20" fmla="*/ 95 w 498"/>
              <a:gd name="T21" fmla="*/ 49 h 495"/>
              <a:gd name="T22" fmla="*/ 98 w 498"/>
              <a:gd name="T23" fmla="*/ 74 h 495"/>
              <a:gd name="T24" fmla="*/ 109 w 498"/>
              <a:gd name="T25" fmla="*/ 77 h 495"/>
              <a:gd name="T26" fmla="*/ 117 w 498"/>
              <a:gd name="T27" fmla="*/ 71 h 495"/>
              <a:gd name="T28" fmla="*/ 120 w 498"/>
              <a:gd name="T29" fmla="*/ 59 h 495"/>
              <a:gd name="T30" fmla="*/ 132 w 498"/>
              <a:gd name="T31" fmla="*/ 71 h 495"/>
              <a:gd name="T32" fmla="*/ 143 w 498"/>
              <a:gd name="T33" fmla="*/ 71 h 495"/>
              <a:gd name="T34" fmla="*/ 149 w 498"/>
              <a:gd name="T35" fmla="*/ 88 h 495"/>
              <a:gd name="T36" fmla="*/ 154 w 498"/>
              <a:gd name="T37" fmla="*/ 77 h 495"/>
              <a:gd name="T38" fmla="*/ 160 w 498"/>
              <a:gd name="T39" fmla="*/ 69 h 495"/>
              <a:gd name="T40" fmla="*/ 172 w 498"/>
              <a:gd name="T41" fmla="*/ 68 h 495"/>
              <a:gd name="T42" fmla="*/ 189 w 498"/>
              <a:gd name="T43" fmla="*/ 59 h 495"/>
              <a:gd name="T44" fmla="*/ 188 w 498"/>
              <a:gd name="T45" fmla="*/ 52 h 495"/>
              <a:gd name="T46" fmla="*/ 169 w 498"/>
              <a:gd name="T47" fmla="*/ 51 h 495"/>
              <a:gd name="T48" fmla="*/ 178 w 498"/>
              <a:gd name="T49" fmla="*/ 42 h 495"/>
              <a:gd name="T50" fmla="*/ 178 w 498"/>
              <a:gd name="T51" fmla="*/ 37 h 495"/>
              <a:gd name="T52" fmla="*/ 185 w 498"/>
              <a:gd name="T53" fmla="*/ 34 h 495"/>
              <a:gd name="T54" fmla="*/ 189 w 498"/>
              <a:gd name="T55" fmla="*/ 23 h 495"/>
              <a:gd name="T56" fmla="*/ 197 w 498"/>
              <a:gd name="T57" fmla="*/ 15 h 495"/>
              <a:gd name="T58" fmla="*/ 202 w 498"/>
              <a:gd name="T59" fmla="*/ 14 h 495"/>
              <a:gd name="T60" fmla="*/ 202 w 498"/>
              <a:gd name="T61" fmla="*/ 3 h 495"/>
              <a:gd name="T62" fmla="*/ 373 w 498"/>
              <a:gd name="T63" fmla="*/ 93 h 495"/>
              <a:gd name="T64" fmla="*/ 447 w 498"/>
              <a:gd name="T65" fmla="*/ 167 h 495"/>
              <a:gd name="T66" fmla="*/ 426 w 498"/>
              <a:gd name="T67" fmla="*/ 243 h 495"/>
              <a:gd name="T68" fmla="*/ 449 w 498"/>
              <a:gd name="T69" fmla="*/ 308 h 495"/>
              <a:gd name="T70" fmla="*/ 452 w 498"/>
              <a:gd name="T71" fmla="*/ 330 h 495"/>
              <a:gd name="T72" fmla="*/ 446 w 498"/>
              <a:gd name="T73" fmla="*/ 337 h 495"/>
              <a:gd name="T74" fmla="*/ 452 w 498"/>
              <a:gd name="T75" fmla="*/ 363 h 495"/>
              <a:gd name="T76" fmla="*/ 472 w 498"/>
              <a:gd name="T77" fmla="*/ 416 h 495"/>
              <a:gd name="T78" fmla="*/ 497 w 498"/>
              <a:gd name="T79" fmla="*/ 441 h 495"/>
              <a:gd name="T80" fmla="*/ 429 w 498"/>
              <a:gd name="T81" fmla="*/ 477 h 495"/>
              <a:gd name="T82" fmla="*/ 401 w 498"/>
              <a:gd name="T83" fmla="*/ 472 h 495"/>
              <a:gd name="T84" fmla="*/ 367 w 498"/>
              <a:gd name="T85" fmla="*/ 487 h 495"/>
              <a:gd name="T86" fmla="*/ 312 w 498"/>
              <a:gd name="T87" fmla="*/ 495 h 495"/>
              <a:gd name="T88" fmla="*/ 279 w 498"/>
              <a:gd name="T89" fmla="*/ 489 h 495"/>
              <a:gd name="T90" fmla="*/ 232 w 498"/>
              <a:gd name="T91" fmla="*/ 469 h 495"/>
              <a:gd name="T92" fmla="*/ 211 w 498"/>
              <a:gd name="T93" fmla="*/ 397 h 495"/>
              <a:gd name="T94" fmla="*/ 198 w 498"/>
              <a:gd name="T95" fmla="*/ 399 h 495"/>
              <a:gd name="T96" fmla="*/ 177 w 498"/>
              <a:gd name="T97" fmla="*/ 397 h 495"/>
              <a:gd name="T98" fmla="*/ 98 w 498"/>
              <a:gd name="T99" fmla="*/ 367 h 495"/>
              <a:gd name="T100" fmla="*/ 68 w 498"/>
              <a:gd name="T101" fmla="*/ 348 h 495"/>
              <a:gd name="T102" fmla="*/ 469 w 498"/>
              <a:gd name="T103" fmla="*/ 204 h 495"/>
              <a:gd name="T104" fmla="*/ 466 w 498"/>
              <a:gd name="T105" fmla="*/ 179 h 495"/>
              <a:gd name="T106" fmla="*/ 472 w 498"/>
              <a:gd name="T107" fmla="*/ 189 h 495"/>
              <a:gd name="T108" fmla="*/ 459 w 498"/>
              <a:gd name="T109" fmla="*/ 250 h 495"/>
              <a:gd name="T110" fmla="*/ 447 w 498"/>
              <a:gd name="T111" fmla="*/ 220 h 4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8"/>
              <a:gd name="T169" fmla="*/ 0 h 495"/>
              <a:gd name="T170" fmla="*/ 498 w 498"/>
              <a:gd name="T171" fmla="*/ 495 h 4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8" h="495">
                <a:moveTo>
                  <a:pt x="68" y="348"/>
                </a:moveTo>
                <a:lnTo>
                  <a:pt x="42" y="294"/>
                </a:lnTo>
                <a:lnTo>
                  <a:pt x="42" y="275"/>
                </a:lnTo>
                <a:lnTo>
                  <a:pt x="27" y="258"/>
                </a:lnTo>
                <a:lnTo>
                  <a:pt x="8" y="249"/>
                </a:lnTo>
                <a:lnTo>
                  <a:pt x="5" y="237"/>
                </a:lnTo>
                <a:lnTo>
                  <a:pt x="13" y="227"/>
                </a:lnTo>
                <a:lnTo>
                  <a:pt x="8" y="193"/>
                </a:lnTo>
                <a:lnTo>
                  <a:pt x="2" y="186"/>
                </a:lnTo>
                <a:lnTo>
                  <a:pt x="0" y="156"/>
                </a:lnTo>
                <a:lnTo>
                  <a:pt x="24" y="148"/>
                </a:lnTo>
                <a:lnTo>
                  <a:pt x="55" y="99"/>
                </a:lnTo>
                <a:lnTo>
                  <a:pt x="53" y="88"/>
                </a:lnTo>
                <a:lnTo>
                  <a:pt x="41" y="79"/>
                </a:lnTo>
                <a:lnTo>
                  <a:pt x="46" y="63"/>
                </a:lnTo>
                <a:lnTo>
                  <a:pt x="58" y="43"/>
                </a:lnTo>
                <a:lnTo>
                  <a:pt x="38" y="1"/>
                </a:lnTo>
                <a:lnTo>
                  <a:pt x="100" y="0"/>
                </a:lnTo>
                <a:lnTo>
                  <a:pt x="100" y="3"/>
                </a:lnTo>
                <a:lnTo>
                  <a:pt x="100" y="20"/>
                </a:lnTo>
                <a:lnTo>
                  <a:pt x="97" y="32"/>
                </a:lnTo>
                <a:lnTo>
                  <a:pt x="95" y="49"/>
                </a:lnTo>
                <a:lnTo>
                  <a:pt x="98" y="68"/>
                </a:lnTo>
                <a:lnTo>
                  <a:pt x="98" y="74"/>
                </a:lnTo>
                <a:lnTo>
                  <a:pt x="104" y="80"/>
                </a:lnTo>
                <a:lnTo>
                  <a:pt x="109" y="77"/>
                </a:lnTo>
                <a:lnTo>
                  <a:pt x="112" y="72"/>
                </a:lnTo>
                <a:lnTo>
                  <a:pt x="117" y="71"/>
                </a:lnTo>
                <a:lnTo>
                  <a:pt x="115" y="63"/>
                </a:lnTo>
                <a:lnTo>
                  <a:pt x="120" y="59"/>
                </a:lnTo>
                <a:lnTo>
                  <a:pt x="124" y="60"/>
                </a:lnTo>
                <a:lnTo>
                  <a:pt x="132" y="71"/>
                </a:lnTo>
                <a:lnTo>
                  <a:pt x="137" y="74"/>
                </a:lnTo>
                <a:lnTo>
                  <a:pt x="143" y="71"/>
                </a:lnTo>
                <a:lnTo>
                  <a:pt x="146" y="71"/>
                </a:lnTo>
                <a:lnTo>
                  <a:pt x="149" y="88"/>
                </a:lnTo>
                <a:lnTo>
                  <a:pt x="154" y="85"/>
                </a:lnTo>
                <a:lnTo>
                  <a:pt x="154" y="77"/>
                </a:lnTo>
                <a:lnTo>
                  <a:pt x="155" y="69"/>
                </a:lnTo>
                <a:lnTo>
                  <a:pt x="160" y="69"/>
                </a:lnTo>
                <a:lnTo>
                  <a:pt x="169" y="69"/>
                </a:lnTo>
                <a:lnTo>
                  <a:pt x="172" y="68"/>
                </a:lnTo>
                <a:lnTo>
                  <a:pt x="181" y="66"/>
                </a:lnTo>
                <a:lnTo>
                  <a:pt x="189" y="59"/>
                </a:lnTo>
                <a:lnTo>
                  <a:pt x="189" y="55"/>
                </a:lnTo>
                <a:lnTo>
                  <a:pt x="188" y="52"/>
                </a:lnTo>
                <a:lnTo>
                  <a:pt x="177" y="54"/>
                </a:lnTo>
                <a:lnTo>
                  <a:pt x="169" y="51"/>
                </a:lnTo>
                <a:lnTo>
                  <a:pt x="169" y="48"/>
                </a:lnTo>
                <a:lnTo>
                  <a:pt x="178" y="42"/>
                </a:lnTo>
                <a:lnTo>
                  <a:pt x="177" y="40"/>
                </a:lnTo>
                <a:lnTo>
                  <a:pt x="178" y="37"/>
                </a:lnTo>
                <a:lnTo>
                  <a:pt x="185" y="37"/>
                </a:lnTo>
                <a:lnTo>
                  <a:pt x="185" y="34"/>
                </a:lnTo>
                <a:lnTo>
                  <a:pt x="189" y="29"/>
                </a:lnTo>
                <a:lnTo>
                  <a:pt x="189" y="23"/>
                </a:lnTo>
                <a:lnTo>
                  <a:pt x="195" y="23"/>
                </a:lnTo>
                <a:lnTo>
                  <a:pt x="197" y="15"/>
                </a:lnTo>
                <a:lnTo>
                  <a:pt x="202" y="17"/>
                </a:lnTo>
                <a:lnTo>
                  <a:pt x="202" y="14"/>
                </a:lnTo>
                <a:lnTo>
                  <a:pt x="200" y="8"/>
                </a:lnTo>
                <a:lnTo>
                  <a:pt x="202" y="3"/>
                </a:lnTo>
                <a:lnTo>
                  <a:pt x="211" y="0"/>
                </a:lnTo>
                <a:lnTo>
                  <a:pt x="373" y="93"/>
                </a:lnTo>
                <a:lnTo>
                  <a:pt x="383" y="128"/>
                </a:lnTo>
                <a:lnTo>
                  <a:pt x="447" y="167"/>
                </a:lnTo>
                <a:lnTo>
                  <a:pt x="426" y="235"/>
                </a:lnTo>
                <a:lnTo>
                  <a:pt x="426" y="243"/>
                </a:lnTo>
                <a:lnTo>
                  <a:pt x="457" y="281"/>
                </a:lnTo>
                <a:lnTo>
                  <a:pt x="449" y="308"/>
                </a:lnTo>
                <a:lnTo>
                  <a:pt x="452" y="318"/>
                </a:lnTo>
                <a:lnTo>
                  <a:pt x="452" y="330"/>
                </a:lnTo>
                <a:lnTo>
                  <a:pt x="447" y="330"/>
                </a:lnTo>
                <a:lnTo>
                  <a:pt x="446" y="337"/>
                </a:lnTo>
                <a:lnTo>
                  <a:pt x="455" y="359"/>
                </a:lnTo>
                <a:lnTo>
                  <a:pt x="452" y="363"/>
                </a:lnTo>
                <a:lnTo>
                  <a:pt x="464" y="380"/>
                </a:lnTo>
                <a:lnTo>
                  <a:pt x="472" y="416"/>
                </a:lnTo>
                <a:lnTo>
                  <a:pt x="498" y="433"/>
                </a:lnTo>
                <a:lnTo>
                  <a:pt x="497" y="441"/>
                </a:lnTo>
                <a:lnTo>
                  <a:pt x="476" y="461"/>
                </a:lnTo>
                <a:lnTo>
                  <a:pt x="429" y="477"/>
                </a:lnTo>
                <a:lnTo>
                  <a:pt x="414" y="479"/>
                </a:lnTo>
                <a:lnTo>
                  <a:pt x="401" y="472"/>
                </a:lnTo>
                <a:lnTo>
                  <a:pt x="381" y="475"/>
                </a:lnTo>
                <a:lnTo>
                  <a:pt x="367" y="487"/>
                </a:lnTo>
                <a:lnTo>
                  <a:pt x="335" y="487"/>
                </a:lnTo>
                <a:lnTo>
                  <a:pt x="312" y="495"/>
                </a:lnTo>
                <a:lnTo>
                  <a:pt x="293" y="484"/>
                </a:lnTo>
                <a:lnTo>
                  <a:pt x="279" y="489"/>
                </a:lnTo>
                <a:lnTo>
                  <a:pt x="244" y="487"/>
                </a:lnTo>
                <a:lnTo>
                  <a:pt x="232" y="469"/>
                </a:lnTo>
                <a:lnTo>
                  <a:pt x="223" y="414"/>
                </a:lnTo>
                <a:lnTo>
                  <a:pt x="211" y="397"/>
                </a:lnTo>
                <a:lnTo>
                  <a:pt x="200" y="396"/>
                </a:lnTo>
                <a:lnTo>
                  <a:pt x="198" y="399"/>
                </a:lnTo>
                <a:lnTo>
                  <a:pt x="189" y="394"/>
                </a:lnTo>
                <a:lnTo>
                  <a:pt x="177" y="397"/>
                </a:lnTo>
                <a:lnTo>
                  <a:pt x="154" y="387"/>
                </a:lnTo>
                <a:lnTo>
                  <a:pt x="98" y="367"/>
                </a:lnTo>
                <a:lnTo>
                  <a:pt x="80" y="350"/>
                </a:lnTo>
                <a:lnTo>
                  <a:pt x="68" y="348"/>
                </a:lnTo>
                <a:close/>
                <a:moveTo>
                  <a:pt x="472" y="189"/>
                </a:moveTo>
                <a:lnTo>
                  <a:pt x="469" y="204"/>
                </a:lnTo>
                <a:lnTo>
                  <a:pt x="466" y="199"/>
                </a:lnTo>
                <a:lnTo>
                  <a:pt x="466" y="179"/>
                </a:lnTo>
                <a:lnTo>
                  <a:pt x="471" y="179"/>
                </a:lnTo>
                <a:lnTo>
                  <a:pt x="472" y="189"/>
                </a:lnTo>
                <a:close/>
                <a:moveTo>
                  <a:pt x="447" y="220"/>
                </a:moveTo>
                <a:lnTo>
                  <a:pt x="459" y="250"/>
                </a:lnTo>
                <a:lnTo>
                  <a:pt x="447" y="241"/>
                </a:lnTo>
                <a:lnTo>
                  <a:pt x="447" y="220"/>
                </a:lnTo>
                <a:close/>
              </a:path>
            </a:pathLst>
          </a:custGeom>
          <a:solidFill>
            <a:schemeClr val="accent5"/>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2" name="Freeform 179"/>
          <p:cNvSpPr>
            <a:spLocks noChangeAspect="1" noEditPoints="1"/>
          </p:cNvSpPr>
          <p:nvPr/>
        </p:nvSpPr>
        <p:spPr bwMode="gray">
          <a:xfrm>
            <a:off x="4629750" y="3296622"/>
            <a:ext cx="96308" cy="188913"/>
          </a:xfrm>
          <a:custGeom>
            <a:avLst/>
            <a:gdLst>
              <a:gd name="T0" fmla="*/ 64 w 183"/>
              <a:gd name="T1" fmla="*/ 22 h 387"/>
              <a:gd name="T2" fmla="*/ 41 w 183"/>
              <a:gd name="T3" fmla="*/ 46 h 387"/>
              <a:gd name="T4" fmla="*/ 50 w 183"/>
              <a:gd name="T5" fmla="*/ 51 h 387"/>
              <a:gd name="T6" fmla="*/ 45 w 183"/>
              <a:gd name="T7" fmla="*/ 86 h 387"/>
              <a:gd name="T8" fmla="*/ 50 w 183"/>
              <a:gd name="T9" fmla="*/ 124 h 387"/>
              <a:gd name="T10" fmla="*/ 41 w 183"/>
              <a:gd name="T11" fmla="*/ 156 h 387"/>
              <a:gd name="T12" fmla="*/ 0 w 183"/>
              <a:gd name="T13" fmla="*/ 192 h 387"/>
              <a:gd name="T14" fmla="*/ 11 w 183"/>
              <a:gd name="T15" fmla="*/ 229 h 387"/>
              <a:gd name="T16" fmla="*/ 31 w 183"/>
              <a:gd name="T17" fmla="*/ 240 h 387"/>
              <a:gd name="T18" fmla="*/ 38 w 183"/>
              <a:gd name="T19" fmla="*/ 257 h 387"/>
              <a:gd name="T20" fmla="*/ 38 w 183"/>
              <a:gd name="T21" fmla="*/ 272 h 387"/>
              <a:gd name="T22" fmla="*/ 76 w 183"/>
              <a:gd name="T23" fmla="*/ 294 h 387"/>
              <a:gd name="T24" fmla="*/ 93 w 183"/>
              <a:gd name="T25" fmla="*/ 387 h 387"/>
              <a:gd name="T26" fmla="*/ 113 w 183"/>
              <a:gd name="T27" fmla="*/ 381 h 387"/>
              <a:gd name="T28" fmla="*/ 127 w 183"/>
              <a:gd name="T29" fmla="*/ 365 h 387"/>
              <a:gd name="T30" fmla="*/ 122 w 183"/>
              <a:gd name="T31" fmla="*/ 333 h 387"/>
              <a:gd name="T32" fmla="*/ 127 w 183"/>
              <a:gd name="T33" fmla="*/ 318 h 387"/>
              <a:gd name="T34" fmla="*/ 180 w 183"/>
              <a:gd name="T35" fmla="*/ 277 h 387"/>
              <a:gd name="T36" fmla="*/ 183 w 183"/>
              <a:gd name="T37" fmla="*/ 269 h 387"/>
              <a:gd name="T38" fmla="*/ 183 w 183"/>
              <a:gd name="T39" fmla="*/ 235 h 387"/>
              <a:gd name="T40" fmla="*/ 170 w 183"/>
              <a:gd name="T41" fmla="*/ 233 h 387"/>
              <a:gd name="T42" fmla="*/ 160 w 183"/>
              <a:gd name="T43" fmla="*/ 212 h 387"/>
              <a:gd name="T44" fmla="*/ 149 w 183"/>
              <a:gd name="T45" fmla="*/ 217 h 387"/>
              <a:gd name="T46" fmla="*/ 143 w 183"/>
              <a:gd name="T47" fmla="*/ 206 h 387"/>
              <a:gd name="T48" fmla="*/ 127 w 183"/>
              <a:gd name="T49" fmla="*/ 206 h 387"/>
              <a:gd name="T50" fmla="*/ 119 w 183"/>
              <a:gd name="T51" fmla="*/ 201 h 387"/>
              <a:gd name="T52" fmla="*/ 116 w 183"/>
              <a:gd name="T53" fmla="*/ 192 h 387"/>
              <a:gd name="T54" fmla="*/ 116 w 183"/>
              <a:gd name="T55" fmla="*/ 181 h 387"/>
              <a:gd name="T56" fmla="*/ 126 w 183"/>
              <a:gd name="T57" fmla="*/ 184 h 387"/>
              <a:gd name="T58" fmla="*/ 127 w 183"/>
              <a:gd name="T59" fmla="*/ 170 h 387"/>
              <a:gd name="T60" fmla="*/ 161 w 183"/>
              <a:gd name="T61" fmla="*/ 145 h 387"/>
              <a:gd name="T62" fmla="*/ 175 w 183"/>
              <a:gd name="T63" fmla="*/ 119 h 387"/>
              <a:gd name="T64" fmla="*/ 170 w 183"/>
              <a:gd name="T65" fmla="*/ 98 h 387"/>
              <a:gd name="T66" fmla="*/ 152 w 183"/>
              <a:gd name="T67" fmla="*/ 86 h 387"/>
              <a:gd name="T68" fmla="*/ 144 w 183"/>
              <a:gd name="T69" fmla="*/ 68 h 387"/>
              <a:gd name="T70" fmla="*/ 147 w 183"/>
              <a:gd name="T71" fmla="*/ 56 h 387"/>
              <a:gd name="T72" fmla="*/ 164 w 183"/>
              <a:gd name="T73" fmla="*/ 46 h 387"/>
              <a:gd name="T74" fmla="*/ 173 w 183"/>
              <a:gd name="T75" fmla="*/ 26 h 387"/>
              <a:gd name="T76" fmla="*/ 170 w 183"/>
              <a:gd name="T77" fmla="*/ 17 h 387"/>
              <a:gd name="T78" fmla="*/ 144 w 183"/>
              <a:gd name="T79" fmla="*/ 34 h 387"/>
              <a:gd name="T80" fmla="*/ 135 w 183"/>
              <a:gd name="T81" fmla="*/ 31 h 387"/>
              <a:gd name="T82" fmla="*/ 133 w 183"/>
              <a:gd name="T83" fmla="*/ 14 h 387"/>
              <a:gd name="T84" fmla="*/ 130 w 183"/>
              <a:gd name="T85" fmla="*/ 6 h 387"/>
              <a:gd name="T86" fmla="*/ 107 w 183"/>
              <a:gd name="T87" fmla="*/ 0 h 387"/>
              <a:gd name="T88" fmla="*/ 87 w 183"/>
              <a:gd name="T89" fmla="*/ 5 h 387"/>
              <a:gd name="T90" fmla="*/ 64 w 183"/>
              <a:gd name="T91" fmla="*/ 22 h 387"/>
              <a:gd name="T92" fmla="*/ 158 w 183"/>
              <a:gd name="T93" fmla="*/ 196 h 387"/>
              <a:gd name="T94" fmla="*/ 160 w 183"/>
              <a:gd name="T95" fmla="*/ 206 h 387"/>
              <a:gd name="T96" fmla="*/ 152 w 183"/>
              <a:gd name="T97" fmla="*/ 206 h 387"/>
              <a:gd name="T98" fmla="*/ 149 w 183"/>
              <a:gd name="T99" fmla="*/ 198 h 387"/>
              <a:gd name="T100" fmla="*/ 158 w 183"/>
              <a:gd name="T101" fmla="*/ 196 h 3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3"/>
              <a:gd name="T154" fmla="*/ 0 h 387"/>
              <a:gd name="T155" fmla="*/ 183 w 183"/>
              <a:gd name="T156" fmla="*/ 387 h 3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3" h="387">
                <a:moveTo>
                  <a:pt x="64" y="22"/>
                </a:moveTo>
                <a:lnTo>
                  <a:pt x="41" y="46"/>
                </a:lnTo>
                <a:lnTo>
                  <a:pt x="50" y="51"/>
                </a:lnTo>
                <a:lnTo>
                  <a:pt x="45" y="86"/>
                </a:lnTo>
                <a:lnTo>
                  <a:pt x="50" y="124"/>
                </a:lnTo>
                <a:lnTo>
                  <a:pt x="41" y="156"/>
                </a:lnTo>
                <a:lnTo>
                  <a:pt x="0" y="192"/>
                </a:lnTo>
                <a:lnTo>
                  <a:pt x="11" y="229"/>
                </a:lnTo>
                <a:lnTo>
                  <a:pt x="31" y="240"/>
                </a:lnTo>
                <a:lnTo>
                  <a:pt x="38" y="257"/>
                </a:lnTo>
                <a:lnTo>
                  <a:pt x="38" y="272"/>
                </a:lnTo>
                <a:lnTo>
                  <a:pt x="76" y="294"/>
                </a:lnTo>
                <a:lnTo>
                  <a:pt x="93" y="387"/>
                </a:lnTo>
                <a:lnTo>
                  <a:pt x="113" y="381"/>
                </a:lnTo>
                <a:lnTo>
                  <a:pt x="127" y="365"/>
                </a:lnTo>
                <a:lnTo>
                  <a:pt x="122" y="333"/>
                </a:lnTo>
                <a:lnTo>
                  <a:pt x="127" y="318"/>
                </a:lnTo>
                <a:lnTo>
                  <a:pt x="180" y="277"/>
                </a:lnTo>
                <a:lnTo>
                  <a:pt x="183" y="269"/>
                </a:lnTo>
                <a:lnTo>
                  <a:pt x="183" y="235"/>
                </a:lnTo>
                <a:lnTo>
                  <a:pt x="170" y="233"/>
                </a:lnTo>
                <a:lnTo>
                  <a:pt x="160" y="212"/>
                </a:lnTo>
                <a:lnTo>
                  <a:pt x="149" y="217"/>
                </a:lnTo>
                <a:lnTo>
                  <a:pt x="143" y="206"/>
                </a:lnTo>
                <a:lnTo>
                  <a:pt x="127" y="206"/>
                </a:lnTo>
                <a:lnTo>
                  <a:pt x="119" y="201"/>
                </a:lnTo>
                <a:lnTo>
                  <a:pt x="116" y="192"/>
                </a:lnTo>
                <a:lnTo>
                  <a:pt x="116" y="181"/>
                </a:lnTo>
                <a:lnTo>
                  <a:pt x="126" y="184"/>
                </a:lnTo>
                <a:lnTo>
                  <a:pt x="127" y="170"/>
                </a:lnTo>
                <a:lnTo>
                  <a:pt x="161" y="145"/>
                </a:lnTo>
                <a:lnTo>
                  <a:pt x="175" y="119"/>
                </a:lnTo>
                <a:lnTo>
                  <a:pt x="170" y="98"/>
                </a:lnTo>
                <a:lnTo>
                  <a:pt x="152" y="86"/>
                </a:lnTo>
                <a:lnTo>
                  <a:pt x="144" y="68"/>
                </a:lnTo>
                <a:lnTo>
                  <a:pt x="147" y="56"/>
                </a:lnTo>
                <a:lnTo>
                  <a:pt x="164" y="46"/>
                </a:lnTo>
                <a:lnTo>
                  <a:pt x="173" y="26"/>
                </a:lnTo>
                <a:lnTo>
                  <a:pt x="170" y="17"/>
                </a:lnTo>
                <a:lnTo>
                  <a:pt x="144" y="34"/>
                </a:lnTo>
                <a:lnTo>
                  <a:pt x="135" y="31"/>
                </a:lnTo>
                <a:lnTo>
                  <a:pt x="133" y="14"/>
                </a:lnTo>
                <a:lnTo>
                  <a:pt x="130" y="6"/>
                </a:lnTo>
                <a:lnTo>
                  <a:pt x="107" y="0"/>
                </a:lnTo>
                <a:lnTo>
                  <a:pt x="87" y="5"/>
                </a:lnTo>
                <a:lnTo>
                  <a:pt x="64" y="22"/>
                </a:lnTo>
                <a:close/>
                <a:moveTo>
                  <a:pt x="158" y="196"/>
                </a:moveTo>
                <a:lnTo>
                  <a:pt x="160" y="206"/>
                </a:lnTo>
                <a:lnTo>
                  <a:pt x="152" y="206"/>
                </a:lnTo>
                <a:lnTo>
                  <a:pt x="149" y="198"/>
                </a:lnTo>
                <a:lnTo>
                  <a:pt x="158" y="19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3" name="Freeform 180"/>
          <p:cNvSpPr>
            <a:spLocks noChangeAspect="1"/>
          </p:cNvSpPr>
          <p:nvPr/>
        </p:nvSpPr>
        <p:spPr bwMode="gray">
          <a:xfrm>
            <a:off x="4951352" y="3150571"/>
            <a:ext cx="58473" cy="46038"/>
          </a:xfrm>
          <a:custGeom>
            <a:avLst/>
            <a:gdLst>
              <a:gd name="T0" fmla="*/ 9 w 112"/>
              <a:gd name="T1" fmla="*/ 16 h 90"/>
              <a:gd name="T2" fmla="*/ 13 w 112"/>
              <a:gd name="T3" fmla="*/ 6 h 90"/>
              <a:gd name="T4" fmla="*/ 26 w 112"/>
              <a:gd name="T5" fmla="*/ 3 h 90"/>
              <a:gd name="T6" fmla="*/ 34 w 112"/>
              <a:gd name="T7" fmla="*/ 8 h 90"/>
              <a:gd name="T8" fmla="*/ 43 w 112"/>
              <a:gd name="T9" fmla="*/ 0 h 90"/>
              <a:gd name="T10" fmla="*/ 87 w 112"/>
              <a:gd name="T11" fmla="*/ 3 h 90"/>
              <a:gd name="T12" fmla="*/ 105 w 112"/>
              <a:gd name="T13" fmla="*/ 19 h 90"/>
              <a:gd name="T14" fmla="*/ 112 w 112"/>
              <a:gd name="T15" fmla="*/ 59 h 90"/>
              <a:gd name="T16" fmla="*/ 93 w 112"/>
              <a:gd name="T17" fmla="*/ 72 h 90"/>
              <a:gd name="T18" fmla="*/ 76 w 112"/>
              <a:gd name="T19" fmla="*/ 72 h 90"/>
              <a:gd name="T20" fmla="*/ 51 w 112"/>
              <a:gd name="T21" fmla="*/ 85 h 90"/>
              <a:gd name="T22" fmla="*/ 22 w 112"/>
              <a:gd name="T23" fmla="*/ 90 h 90"/>
              <a:gd name="T24" fmla="*/ 8 w 112"/>
              <a:gd name="T25" fmla="*/ 76 h 90"/>
              <a:gd name="T26" fmla="*/ 0 w 112"/>
              <a:gd name="T27" fmla="*/ 59 h 90"/>
              <a:gd name="T28" fmla="*/ 4 w 112"/>
              <a:gd name="T29" fmla="*/ 14 h 90"/>
              <a:gd name="T30" fmla="*/ 9 w 112"/>
              <a:gd name="T31" fmla="*/ 1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90"/>
              <a:gd name="T50" fmla="*/ 112 w 11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90">
                <a:moveTo>
                  <a:pt x="9" y="16"/>
                </a:moveTo>
                <a:lnTo>
                  <a:pt x="13" y="6"/>
                </a:lnTo>
                <a:lnTo>
                  <a:pt x="26" y="3"/>
                </a:lnTo>
                <a:lnTo>
                  <a:pt x="34" y="8"/>
                </a:lnTo>
                <a:lnTo>
                  <a:pt x="43" y="0"/>
                </a:lnTo>
                <a:lnTo>
                  <a:pt x="87" y="3"/>
                </a:lnTo>
                <a:lnTo>
                  <a:pt x="105" y="19"/>
                </a:lnTo>
                <a:lnTo>
                  <a:pt x="112" y="59"/>
                </a:lnTo>
                <a:lnTo>
                  <a:pt x="93" y="72"/>
                </a:lnTo>
                <a:lnTo>
                  <a:pt x="76" y="72"/>
                </a:lnTo>
                <a:lnTo>
                  <a:pt x="51" y="85"/>
                </a:lnTo>
                <a:lnTo>
                  <a:pt x="22" y="90"/>
                </a:lnTo>
                <a:lnTo>
                  <a:pt x="8" y="76"/>
                </a:lnTo>
                <a:lnTo>
                  <a:pt x="0" y="59"/>
                </a:lnTo>
                <a:lnTo>
                  <a:pt x="4" y="14"/>
                </a:lnTo>
                <a:lnTo>
                  <a:pt x="9" y="1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4" name="Freeform 181"/>
          <p:cNvSpPr>
            <a:spLocks noChangeAspect="1"/>
          </p:cNvSpPr>
          <p:nvPr/>
        </p:nvSpPr>
        <p:spPr bwMode="gray">
          <a:xfrm>
            <a:off x="4918675" y="3141046"/>
            <a:ext cx="44715" cy="90488"/>
          </a:xfrm>
          <a:custGeom>
            <a:avLst/>
            <a:gdLst>
              <a:gd name="T0" fmla="*/ 42 w 83"/>
              <a:gd name="T1" fmla="*/ 181 h 181"/>
              <a:gd name="T2" fmla="*/ 83 w 83"/>
              <a:gd name="T3" fmla="*/ 131 h 181"/>
              <a:gd name="T4" fmla="*/ 81 w 83"/>
              <a:gd name="T5" fmla="*/ 110 h 181"/>
              <a:gd name="T6" fmla="*/ 67 w 83"/>
              <a:gd name="T7" fmla="*/ 96 h 181"/>
              <a:gd name="T8" fmla="*/ 59 w 83"/>
              <a:gd name="T9" fmla="*/ 79 h 181"/>
              <a:gd name="T10" fmla="*/ 63 w 83"/>
              <a:gd name="T11" fmla="*/ 34 h 181"/>
              <a:gd name="T12" fmla="*/ 39 w 83"/>
              <a:gd name="T13" fmla="*/ 8 h 181"/>
              <a:gd name="T14" fmla="*/ 21 w 83"/>
              <a:gd name="T15" fmla="*/ 0 h 181"/>
              <a:gd name="T16" fmla="*/ 8 w 83"/>
              <a:gd name="T17" fmla="*/ 14 h 181"/>
              <a:gd name="T18" fmla="*/ 2 w 83"/>
              <a:gd name="T19" fmla="*/ 48 h 181"/>
              <a:gd name="T20" fmla="*/ 14 w 83"/>
              <a:gd name="T21" fmla="*/ 54 h 181"/>
              <a:gd name="T22" fmla="*/ 7 w 83"/>
              <a:gd name="T23" fmla="*/ 80 h 181"/>
              <a:gd name="T24" fmla="*/ 10 w 83"/>
              <a:gd name="T25" fmla="*/ 88 h 181"/>
              <a:gd name="T26" fmla="*/ 4 w 83"/>
              <a:gd name="T27" fmla="*/ 118 h 181"/>
              <a:gd name="T28" fmla="*/ 7 w 83"/>
              <a:gd name="T29" fmla="*/ 136 h 181"/>
              <a:gd name="T30" fmla="*/ 0 w 83"/>
              <a:gd name="T31" fmla="*/ 135 h 181"/>
              <a:gd name="T32" fmla="*/ 13 w 83"/>
              <a:gd name="T33" fmla="*/ 155 h 181"/>
              <a:gd name="T34" fmla="*/ 27 w 83"/>
              <a:gd name="T35" fmla="*/ 160 h 181"/>
              <a:gd name="T36" fmla="*/ 34 w 83"/>
              <a:gd name="T37" fmla="*/ 178 h 181"/>
              <a:gd name="T38" fmla="*/ 42 w 83"/>
              <a:gd name="T39" fmla="*/ 181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
              <a:gd name="T61" fmla="*/ 0 h 181"/>
              <a:gd name="T62" fmla="*/ 83 w 83"/>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 h="181">
                <a:moveTo>
                  <a:pt x="42" y="181"/>
                </a:moveTo>
                <a:lnTo>
                  <a:pt x="83" y="131"/>
                </a:lnTo>
                <a:lnTo>
                  <a:pt x="81" y="110"/>
                </a:lnTo>
                <a:lnTo>
                  <a:pt x="67" y="96"/>
                </a:lnTo>
                <a:lnTo>
                  <a:pt x="59" y="79"/>
                </a:lnTo>
                <a:lnTo>
                  <a:pt x="63" y="34"/>
                </a:lnTo>
                <a:lnTo>
                  <a:pt x="39" y="8"/>
                </a:lnTo>
                <a:lnTo>
                  <a:pt x="21" y="0"/>
                </a:lnTo>
                <a:lnTo>
                  <a:pt x="8" y="14"/>
                </a:lnTo>
                <a:lnTo>
                  <a:pt x="2" y="48"/>
                </a:lnTo>
                <a:lnTo>
                  <a:pt x="14" y="54"/>
                </a:lnTo>
                <a:lnTo>
                  <a:pt x="7" y="80"/>
                </a:lnTo>
                <a:lnTo>
                  <a:pt x="10" y="88"/>
                </a:lnTo>
                <a:lnTo>
                  <a:pt x="4" y="118"/>
                </a:lnTo>
                <a:lnTo>
                  <a:pt x="7" y="136"/>
                </a:lnTo>
                <a:lnTo>
                  <a:pt x="0" y="135"/>
                </a:lnTo>
                <a:lnTo>
                  <a:pt x="13" y="155"/>
                </a:lnTo>
                <a:lnTo>
                  <a:pt x="27" y="160"/>
                </a:lnTo>
                <a:lnTo>
                  <a:pt x="34" y="178"/>
                </a:lnTo>
                <a:lnTo>
                  <a:pt x="42" y="18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5" name="Freeform 182"/>
          <p:cNvSpPr>
            <a:spLocks noChangeAspect="1"/>
          </p:cNvSpPr>
          <p:nvPr/>
        </p:nvSpPr>
        <p:spPr bwMode="gray">
          <a:xfrm>
            <a:off x="5013264" y="2672733"/>
            <a:ext cx="233892" cy="184150"/>
          </a:xfrm>
          <a:custGeom>
            <a:avLst/>
            <a:gdLst>
              <a:gd name="T0" fmla="*/ 14 w 444"/>
              <a:gd name="T1" fmla="*/ 359 h 381"/>
              <a:gd name="T2" fmla="*/ 17 w 444"/>
              <a:gd name="T3" fmla="*/ 329 h 381"/>
              <a:gd name="T4" fmla="*/ 0 w 444"/>
              <a:gd name="T5" fmla="*/ 308 h 381"/>
              <a:gd name="T6" fmla="*/ 31 w 444"/>
              <a:gd name="T7" fmla="*/ 276 h 381"/>
              <a:gd name="T8" fmla="*/ 31 w 444"/>
              <a:gd name="T9" fmla="*/ 248 h 381"/>
              <a:gd name="T10" fmla="*/ 15 w 444"/>
              <a:gd name="T11" fmla="*/ 178 h 381"/>
              <a:gd name="T12" fmla="*/ 76 w 444"/>
              <a:gd name="T13" fmla="*/ 174 h 381"/>
              <a:gd name="T14" fmla="*/ 73 w 444"/>
              <a:gd name="T15" fmla="*/ 163 h 381"/>
              <a:gd name="T16" fmla="*/ 96 w 444"/>
              <a:gd name="T17" fmla="*/ 151 h 381"/>
              <a:gd name="T18" fmla="*/ 119 w 444"/>
              <a:gd name="T19" fmla="*/ 160 h 381"/>
              <a:gd name="T20" fmla="*/ 110 w 444"/>
              <a:gd name="T21" fmla="*/ 143 h 381"/>
              <a:gd name="T22" fmla="*/ 119 w 444"/>
              <a:gd name="T23" fmla="*/ 124 h 381"/>
              <a:gd name="T24" fmla="*/ 122 w 444"/>
              <a:gd name="T25" fmla="*/ 96 h 381"/>
              <a:gd name="T26" fmla="*/ 158 w 444"/>
              <a:gd name="T27" fmla="*/ 83 h 381"/>
              <a:gd name="T28" fmla="*/ 164 w 444"/>
              <a:gd name="T29" fmla="*/ 67 h 381"/>
              <a:gd name="T30" fmla="*/ 150 w 444"/>
              <a:gd name="T31" fmla="*/ 64 h 381"/>
              <a:gd name="T32" fmla="*/ 150 w 444"/>
              <a:gd name="T33" fmla="*/ 50 h 381"/>
              <a:gd name="T34" fmla="*/ 162 w 444"/>
              <a:gd name="T35" fmla="*/ 42 h 381"/>
              <a:gd name="T36" fmla="*/ 162 w 444"/>
              <a:gd name="T37" fmla="*/ 41 h 381"/>
              <a:gd name="T38" fmla="*/ 181 w 444"/>
              <a:gd name="T39" fmla="*/ 29 h 381"/>
              <a:gd name="T40" fmla="*/ 201 w 444"/>
              <a:gd name="T41" fmla="*/ 32 h 381"/>
              <a:gd name="T42" fmla="*/ 220 w 444"/>
              <a:gd name="T43" fmla="*/ 5 h 381"/>
              <a:gd name="T44" fmla="*/ 235 w 444"/>
              <a:gd name="T45" fmla="*/ 0 h 381"/>
              <a:gd name="T46" fmla="*/ 281 w 444"/>
              <a:gd name="T47" fmla="*/ 12 h 381"/>
              <a:gd name="T48" fmla="*/ 291 w 444"/>
              <a:gd name="T49" fmla="*/ 21 h 381"/>
              <a:gd name="T50" fmla="*/ 289 w 444"/>
              <a:gd name="T51" fmla="*/ 36 h 381"/>
              <a:gd name="T52" fmla="*/ 334 w 444"/>
              <a:gd name="T53" fmla="*/ 24 h 381"/>
              <a:gd name="T54" fmla="*/ 359 w 444"/>
              <a:gd name="T55" fmla="*/ 46 h 381"/>
              <a:gd name="T56" fmla="*/ 364 w 444"/>
              <a:gd name="T57" fmla="*/ 79 h 381"/>
              <a:gd name="T58" fmla="*/ 356 w 444"/>
              <a:gd name="T59" fmla="*/ 110 h 381"/>
              <a:gd name="T60" fmla="*/ 398 w 444"/>
              <a:gd name="T61" fmla="*/ 169 h 381"/>
              <a:gd name="T62" fmla="*/ 401 w 444"/>
              <a:gd name="T63" fmla="*/ 189 h 381"/>
              <a:gd name="T64" fmla="*/ 421 w 444"/>
              <a:gd name="T65" fmla="*/ 186 h 381"/>
              <a:gd name="T66" fmla="*/ 444 w 444"/>
              <a:gd name="T67" fmla="*/ 205 h 381"/>
              <a:gd name="T68" fmla="*/ 444 w 444"/>
              <a:gd name="T69" fmla="*/ 217 h 381"/>
              <a:gd name="T70" fmla="*/ 418 w 444"/>
              <a:gd name="T71" fmla="*/ 239 h 381"/>
              <a:gd name="T72" fmla="*/ 388 w 444"/>
              <a:gd name="T73" fmla="*/ 228 h 381"/>
              <a:gd name="T74" fmla="*/ 374 w 444"/>
              <a:gd name="T75" fmla="*/ 240 h 381"/>
              <a:gd name="T76" fmla="*/ 399 w 444"/>
              <a:gd name="T77" fmla="*/ 316 h 381"/>
              <a:gd name="T78" fmla="*/ 362 w 444"/>
              <a:gd name="T79" fmla="*/ 321 h 381"/>
              <a:gd name="T80" fmla="*/ 347 w 444"/>
              <a:gd name="T81" fmla="*/ 338 h 381"/>
              <a:gd name="T82" fmla="*/ 345 w 444"/>
              <a:gd name="T83" fmla="*/ 372 h 381"/>
              <a:gd name="T84" fmla="*/ 335 w 444"/>
              <a:gd name="T85" fmla="*/ 381 h 381"/>
              <a:gd name="T86" fmla="*/ 323 w 444"/>
              <a:gd name="T87" fmla="*/ 372 h 381"/>
              <a:gd name="T88" fmla="*/ 291 w 444"/>
              <a:gd name="T89" fmla="*/ 379 h 381"/>
              <a:gd name="T90" fmla="*/ 271 w 444"/>
              <a:gd name="T91" fmla="*/ 359 h 381"/>
              <a:gd name="T92" fmla="*/ 257 w 444"/>
              <a:gd name="T93" fmla="*/ 374 h 381"/>
              <a:gd name="T94" fmla="*/ 229 w 444"/>
              <a:gd name="T95" fmla="*/ 359 h 381"/>
              <a:gd name="T96" fmla="*/ 204 w 444"/>
              <a:gd name="T97" fmla="*/ 372 h 381"/>
              <a:gd name="T98" fmla="*/ 198 w 444"/>
              <a:gd name="T99" fmla="*/ 361 h 381"/>
              <a:gd name="T100" fmla="*/ 184 w 444"/>
              <a:gd name="T101" fmla="*/ 362 h 381"/>
              <a:gd name="T102" fmla="*/ 170 w 444"/>
              <a:gd name="T103" fmla="*/ 347 h 381"/>
              <a:gd name="T104" fmla="*/ 120 w 444"/>
              <a:gd name="T105" fmla="*/ 330 h 381"/>
              <a:gd name="T106" fmla="*/ 96 w 444"/>
              <a:gd name="T107" fmla="*/ 332 h 381"/>
              <a:gd name="T108" fmla="*/ 57 w 444"/>
              <a:gd name="T109" fmla="*/ 335 h 381"/>
              <a:gd name="T110" fmla="*/ 43 w 444"/>
              <a:gd name="T111" fmla="*/ 349 h 381"/>
              <a:gd name="T112" fmla="*/ 14 w 444"/>
              <a:gd name="T113" fmla="*/ 359 h 3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381"/>
              <a:gd name="T173" fmla="*/ 444 w 444"/>
              <a:gd name="T174" fmla="*/ 381 h 3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381">
                <a:moveTo>
                  <a:pt x="14" y="359"/>
                </a:moveTo>
                <a:lnTo>
                  <a:pt x="17" y="329"/>
                </a:lnTo>
                <a:lnTo>
                  <a:pt x="0" y="308"/>
                </a:lnTo>
                <a:lnTo>
                  <a:pt x="31" y="276"/>
                </a:lnTo>
                <a:lnTo>
                  <a:pt x="31" y="248"/>
                </a:lnTo>
                <a:lnTo>
                  <a:pt x="15" y="178"/>
                </a:lnTo>
                <a:lnTo>
                  <a:pt x="76" y="174"/>
                </a:lnTo>
                <a:lnTo>
                  <a:pt x="73" y="163"/>
                </a:lnTo>
                <a:lnTo>
                  <a:pt x="96" y="151"/>
                </a:lnTo>
                <a:lnTo>
                  <a:pt x="119" y="160"/>
                </a:lnTo>
                <a:lnTo>
                  <a:pt x="110" y="143"/>
                </a:lnTo>
                <a:lnTo>
                  <a:pt x="119" y="124"/>
                </a:lnTo>
                <a:lnTo>
                  <a:pt x="122" y="96"/>
                </a:lnTo>
                <a:lnTo>
                  <a:pt x="158" y="83"/>
                </a:lnTo>
                <a:lnTo>
                  <a:pt x="164" y="67"/>
                </a:lnTo>
                <a:lnTo>
                  <a:pt x="150" y="64"/>
                </a:lnTo>
                <a:lnTo>
                  <a:pt x="150" y="50"/>
                </a:lnTo>
                <a:lnTo>
                  <a:pt x="162" y="42"/>
                </a:lnTo>
                <a:lnTo>
                  <a:pt x="162" y="41"/>
                </a:lnTo>
                <a:lnTo>
                  <a:pt x="181" y="29"/>
                </a:lnTo>
                <a:lnTo>
                  <a:pt x="201" y="32"/>
                </a:lnTo>
                <a:lnTo>
                  <a:pt x="220" y="5"/>
                </a:lnTo>
                <a:lnTo>
                  <a:pt x="235" y="0"/>
                </a:lnTo>
                <a:lnTo>
                  <a:pt x="281" y="12"/>
                </a:lnTo>
                <a:lnTo>
                  <a:pt x="291" y="21"/>
                </a:lnTo>
                <a:lnTo>
                  <a:pt x="289" y="36"/>
                </a:lnTo>
                <a:lnTo>
                  <a:pt x="334" y="24"/>
                </a:lnTo>
                <a:lnTo>
                  <a:pt x="359" y="46"/>
                </a:lnTo>
                <a:lnTo>
                  <a:pt x="364" y="79"/>
                </a:lnTo>
                <a:lnTo>
                  <a:pt x="356" y="110"/>
                </a:lnTo>
                <a:lnTo>
                  <a:pt x="398" y="169"/>
                </a:lnTo>
                <a:lnTo>
                  <a:pt x="401" y="189"/>
                </a:lnTo>
                <a:lnTo>
                  <a:pt x="421" y="186"/>
                </a:lnTo>
                <a:lnTo>
                  <a:pt x="444" y="205"/>
                </a:lnTo>
                <a:lnTo>
                  <a:pt x="444" y="217"/>
                </a:lnTo>
                <a:lnTo>
                  <a:pt x="418" y="239"/>
                </a:lnTo>
                <a:lnTo>
                  <a:pt x="388" y="228"/>
                </a:lnTo>
                <a:lnTo>
                  <a:pt x="374" y="240"/>
                </a:lnTo>
                <a:lnTo>
                  <a:pt x="399" y="316"/>
                </a:lnTo>
                <a:lnTo>
                  <a:pt x="362" y="321"/>
                </a:lnTo>
                <a:lnTo>
                  <a:pt x="347" y="338"/>
                </a:lnTo>
                <a:lnTo>
                  <a:pt x="345" y="372"/>
                </a:lnTo>
                <a:lnTo>
                  <a:pt x="335" y="381"/>
                </a:lnTo>
                <a:lnTo>
                  <a:pt x="323" y="372"/>
                </a:lnTo>
                <a:lnTo>
                  <a:pt x="291" y="379"/>
                </a:lnTo>
                <a:lnTo>
                  <a:pt x="271" y="359"/>
                </a:lnTo>
                <a:lnTo>
                  <a:pt x="257" y="374"/>
                </a:lnTo>
                <a:lnTo>
                  <a:pt x="229" y="359"/>
                </a:lnTo>
                <a:lnTo>
                  <a:pt x="204" y="372"/>
                </a:lnTo>
                <a:lnTo>
                  <a:pt x="198" y="361"/>
                </a:lnTo>
                <a:lnTo>
                  <a:pt x="184" y="362"/>
                </a:lnTo>
                <a:lnTo>
                  <a:pt x="170" y="347"/>
                </a:lnTo>
                <a:lnTo>
                  <a:pt x="120" y="330"/>
                </a:lnTo>
                <a:lnTo>
                  <a:pt x="96" y="332"/>
                </a:lnTo>
                <a:lnTo>
                  <a:pt x="57" y="335"/>
                </a:lnTo>
                <a:lnTo>
                  <a:pt x="43" y="349"/>
                </a:lnTo>
                <a:lnTo>
                  <a:pt x="14" y="35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6" name="Freeform 183"/>
          <p:cNvSpPr>
            <a:spLocks noChangeAspect="1"/>
          </p:cNvSpPr>
          <p:nvPr/>
        </p:nvSpPr>
        <p:spPr bwMode="gray">
          <a:xfrm>
            <a:off x="4985747" y="2818784"/>
            <a:ext cx="441987" cy="269875"/>
          </a:xfrm>
          <a:custGeom>
            <a:avLst/>
            <a:gdLst>
              <a:gd name="T0" fmla="*/ 22 w 835"/>
              <a:gd name="T1" fmla="*/ 305 h 556"/>
              <a:gd name="T2" fmla="*/ 132 w 835"/>
              <a:gd name="T3" fmla="*/ 331 h 556"/>
              <a:gd name="T4" fmla="*/ 246 w 835"/>
              <a:gd name="T5" fmla="*/ 282 h 556"/>
              <a:gd name="T6" fmla="*/ 326 w 835"/>
              <a:gd name="T7" fmla="*/ 319 h 556"/>
              <a:gd name="T8" fmla="*/ 345 w 835"/>
              <a:gd name="T9" fmla="*/ 384 h 556"/>
              <a:gd name="T10" fmla="*/ 320 w 835"/>
              <a:gd name="T11" fmla="*/ 421 h 556"/>
              <a:gd name="T12" fmla="*/ 292 w 835"/>
              <a:gd name="T13" fmla="*/ 478 h 556"/>
              <a:gd name="T14" fmla="*/ 289 w 835"/>
              <a:gd name="T15" fmla="*/ 488 h 556"/>
              <a:gd name="T16" fmla="*/ 351 w 835"/>
              <a:gd name="T17" fmla="*/ 494 h 556"/>
              <a:gd name="T18" fmla="*/ 357 w 835"/>
              <a:gd name="T19" fmla="*/ 477 h 556"/>
              <a:gd name="T20" fmla="*/ 386 w 835"/>
              <a:gd name="T21" fmla="*/ 449 h 556"/>
              <a:gd name="T22" fmla="*/ 402 w 835"/>
              <a:gd name="T23" fmla="*/ 418 h 556"/>
              <a:gd name="T24" fmla="*/ 449 w 835"/>
              <a:gd name="T25" fmla="*/ 409 h 556"/>
              <a:gd name="T26" fmla="*/ 444 w 835"/>
              <a:gd name="T27" fmla="*/ 421 h 556"/>
              <a:gd name="T28" fmla="*/ 487 w 835"/>
              <a:gd name="T29" fmla="*/ 449 h 556"/>
              <a:gd name="T30" fmla="*/ 543 w 835"/>
              <a:gd name="T31" fmla="*/ 456 h 556"/>
              <a:gd name="T32" fmla="*/ 529 w 835"/>
              <a:gd name="T33" fmla="*/ 508 h 556"/>
              <a:gd name="T34" fmla="*/ 554 w 835"/>
              <a:gd name="T35" fmla="*/ 556 h 556"/>
              <a:gd name="T36" fmla="*/ 601 w 835"/>
              <a:gd name="T37" fmla="*/ 532 h 556"/>
              <a:gd name="T38" fmla="*/ 667 w 835"/>
              <a:gd name="T39" fmla="*/ 514 h 556"/>
              <a:gd name="T40" fmla="*/ 631 w 835"/>
              <a:gd name="T41" fmla="*/ 500 h 556"/>
              <a:gd name="T42" fmla="*/ 603 w 835"/>
              <a:gd name="T43" fmla="*/ 498 h 556"/>
              <a:gd name="T44" fmla="*/ 586 w 835"/>
              <a:gd name="T45" fmla="*/ 468 h 556"/>
              <a:gd name="T46" fmla="*/ 564 w 835"/>
              <a:gd name="T47" fmla="*/ 452 h 556"/>
              <a:gd name="T48" fmla="*/ 541 w 835"/>
              <a:gd name="T49" fmla="*/ 438 h 556"/>
              <a:gd name="T50" fmla="*/ 564 w 835"/>
              <a:gd name="T51" fmla="*/ 443 h 556"/>
              <a:gd name="T52" fmla="*/ 586 w 835"/>
              <a:gd name="T53" fmla="*/ 443 h 556"/>
              <a:gd name="T54" fmla="*/ 594 w 835"/>
              <a:gd name="T55" fmla="*/ 443 h 556"/>
              <a:gd name="T56" fmla="*/ 637 w 835"/>
              <a:gd name="T57" fmla="*/ 412 h 556"/>
              <a:gd name="T58" fmla="*/ 684 w 835"/>
              <a:gd name="T59" fmla="*/ 405 h 556"/>
              <a:gd name="T60" fmla="*/ 747 w 835"/>
              <a:gd name="T61" fmla="*/ 373 h 556"/>
              <a:gd name="T62" fmla="*/ 815 w 835"/>
              <a:gd name="T63" fmla="*/ 325 h 556"/>
              <a:gd name="T64" fmla="*/ 812 w 835"/>
              <a:gd name="T65" fmla="*/ 265 h 556"/>
              <a:gd name="T66" fmla="*/ 835 w 835"/>
              <a:gd name="T67" fmla="*/ 226 h 556"/>
              <a:gd name="T68" fmla="*/ 752 w 835"/>
              <a:gd name="T69" fmla="*/ 169 h 556"/>
              <a:gd name="T70" fmla="*/ 673 w 835"/>
              <a:gd name="T71" fmla="*/ 152 h 556"/>
              <a:gd name="T72" fmla="*/ 563 w 835"/>
              <a:gd name="T73" fmla="*/ 75 h 556"/>
              <a:gd name="T74" fmla="*/ 540 w 835"/>
              <a:gd name="T75" fmla="*/ 0 h 556"/>
              <a:gd name="T76" fmla="*/ 398 w 835"/>
              <a:gd name="T77" fmla="*/ 39 h 556"/>
              <a:gd name="T78" fmla="*/ 374 w 835"/>
              <a:gd name="T79" fmla="*/ 73 h 556"/>
              <a:gd name="T80" fmla="*/ 308 w 835"/>
              <a:gd name="T81" fmla="*/ 75 h 556"/>
              <a:gd name="T82" fmla="*/ 249 w 835"/>
              <a:gd name="T83" fmla="*/ 62 h 556"/>
              <a:gd name="T84" fmla="*/ 171 w 835"/>
              <a:gd name="T85" fmla="*/ 31 h 556"/>
              <a:gd name="T86" fmla="*/ 94 w 835"/>
              <a:gd name="T87" fmla="*/ 50 h 556"/>
              <a:gd name="T88" fmla="*/ 86 w 835"/>
              <a:gd name="T89" fmla="*/ 112 h 556"/>
              <a:gd name="T90" fmla="*/ 42 w 835"/>
              <a:gd name="T91" fmla="*/ 186 h 556"/>
              <a:gd name="T92" fmla="*/ 15 w 835"/>
              <a:gd name="T93" fmla="*/ 241 h 5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5"/>
              <a:gd name="T142" fmla="*/ 0 h 556"/>
              <a:gd name="T143" fmla="*/ 835 w 835"/>
              <a:gd name="T144" fmla="*/ 556 h 5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5" h="556">
                <a:moveTo>
                  <a:pt x="15" y="241"/>
                </a:moveTo>
                <a:lnTo>
                  <a:pt x="0" y="290"/>
                </a:lnTo>
                <a:lnTo>
                  <a:pt x="22" y="305"/>
                </a:lnTo>
                <a:lnTo>
                  <a:pt x="34" y="321"/>
                </a:lnTo>
                <a:lnTo>
                  <a:pt x="116" y="319"/>
                </a:lnTo>
                <a:lnTo>
                  <a:pt x="132" y="331"/>
                </a:lnTo>
                <a:lnTo>
                  <a:pt x="207" y="304"/>
                </a:lnTo>
                <a:lnTo>
                  <a:pt x="218" y="285"/>
                </a:lnTo>
                <a:lnTo>
                  <a:pt x="246" y="282"/>
                </a:lnTo>
                <a:lnTo>
                  <a:pt x="281" y="304"/>
                </a:lnTo>
                <a:lnTo>
                  <a:pt x="323" y="313"/>
                </a:lnTo>
                <a:lnTo>
                  <a:pt x="326" y="319"/>
                </a:lnTo>
                <a:lnTo>
                  <a:pt x="323" y="346"/>
                </a:lnTo>
                <a:lnTo>
                  <a:pt x="340" y="358"/>
                </a:lnTo>
                <a:lnTo>
                  <a:pt x="345" y="384"/>
                </a:lnTo>
                <a:lnTo>
                  <a:pt x="362" y="395"/>
                </a:lnTo>
                <a:lnTo>
                  <a:pt x="360" y="421"/>
                </a:lnTo>
                <a:lnTo>
                  <a:pt x="320" y="421"/>
                </a:lnTo>
                <a:lnTo>
                  <a:pt x="315" y="447"/>
                </a:lnTo>
                <a:lnTo>
                  <a:pt x="297" y="466"/>
                </a:lnTo>
                <a:lnTo>
                  <a:pt x="292" y="478"/>
                </a:lnTo>
                <a:lnTo>
                  <a:pt x="281" y="480"/>
                </a:lnTo>
                <a:lnTo>
                  <a:pt x="283" y="492"/>
                </a:lnTo>
                <a:lnTo>
                  <a:pt x="289" y="488"/>
                </a:lnTo>
                <a:lnTo>
                  <a:pt x="300" y="502"/>
                </a:lnTo>
                <a:lnTo>
                  <a:pt x="339" y="489"/>
                </a:lnTo>
                <a:lnTo>
                  <a:pt x="351" y="494"/>
                </a:lnTo>
                <a:lnTo>
                  <a:pt x="351" y="495"/>
                </a:lnTo>
                <a:lnTo>
                  <a:pt x="351" y="463"/>
                </a:lnTo>
                <a:lnTo>
                  <a:pt x="357" y="477"/>
                </a:lnTo>
                <a:lnTo>
                  <a:pt x="359" y="469"/>
                </a:lnTo>
                <a:lnTo>
                  <a:pt x="377" y="463"/>
                </a:lnTo>
                <a:lnTo>
                  <a:pt x="386" y="449"/>
                </a:lnTo>
                <a:lnTo>
                  <a:pt x="376" y="429"/>
                </a:lnTo>
                <a:lnTo>
                  <a:pt x="391" y="441"/>
                </a:lnTo>
                <a:lnTo>
                  <a:pt x="402" y="418"/>
                </a:lnTo>
                <a:lnTo>
                  <a:pt x="442" y="404"/>
                </a:lnTo>
                <a:lnTo>
                  <a:pt x="441" y="412"/>
                </a:lnTo>
                <a:lnTo>
                  <a:pt x="449" y="409"/>
                </a:lnTo>
                <a:lnTo>
                  <a:pt x="458" y="400"/>
                </a:lnTo>
                <a:lnTo>
                  <a:pt x="472" y="421"/>
                </a:lnTo>
                <a:lnTo>
                  <a:pt x="444" y="421"/>
                </a:lnTo>
                <a:lnTo>
                  <a:pt x="464" y="427"/>
                </a:lnTo>
                <a:lnTo>
                  <a:pt x="453" y="439"/>
                </a:lnTo>
                <a:lnTo>
                  <a:pt x="487" y="449"/>
                </a:lnTo>
                <a:lnTo>
                  <a:pt x="520" y="441"/>
                </a:lnTo>
                <a:lnTo>
                  <a:pt x="538" y="447"/>
                </a:lnTo>
                <a:lnTo>
                  <a:pt x="543" y="456"/>
                </a:lnTo>
                <a:lnTo>
                  <a:pt x="516" y="466"/>
                </a:lnTo>
                <a:lnTo>
                  <a:pt x="486" y="492"/>
                </a:lnTo>
                <a:lnTo>
                  <a:pt x="529" y="508"/>
                </a:lnTo>
                <a:lnTo>
                  <a:pt x="533" y="525"/>
                </a:lnTo>
                <a:lnTo>
                  <a:pt x="529" y="546"/>
                </a:lnTo>
                <a:lnTo>
                  <a:pt x="554" y="556"/>
                </a:lnTo>
                <a:lnTo>
                  <a:pt x="569" y="549"/>
                </a:lnTo>
                <a:lnTo>
                  <a:pt x="583" y="536"/>
                </a:lnTo>
                <a:lnTo>
                  <a:pt x="601" y="532"/>
                </a:lnTo>
                <a:lnTo>
                  <a:pt x="623" y="511"/>
                </a:lnTo>
                <a:lnTo>
                  <a:pt x="648" y="517"/>
                </a:lnTo>
                <a:lnTo>
                  <a:pt x="667" y="514"/>
                </a:lnTo>
                <a:lnTo>
                  <a:pt x="674" y="488"/>
                </a:lnTo>
                <a:lnTo>
                  <a:pt x="640" y="489"/>
                </a:lnTo>
                <a:lnTo>
                  <a:pt x="631" y="500"/>
                </a:lnTo>
                <a:lnTo>
                  <a:pt x="622" y="494"/>
                </a:lnTo>
                <a:lnTo>
                  <a:pt x="622" y="498"/>
                </a:lnTo>
                <a:lnTo>
                  <a:pt x="603" y="498"/>
                </a:lnTo>
                <a:lnTo>
                  <a:pt x="594" y="472"/>
                </a:lnTo>
                <a:lnTo>
                  <a:pt x="584" y="475"/>
                </a:lnTo>
                <a:lnTo>
                  <a:pt x="586" y="468"/>
                </a:lnTo>
                <a:lnTo>
                  <a:pt x="575" y="466"/>
                </a:lnTo>
                <a:lnTo>
                  <a:pt x="581" y="456"/>
                </a:lnTo>
                <a:lnTo>
                  <a:pt x="564" y="452"/>
                </a:lnTo>
                <a:lnTo>
                  <a:pt x="560" y="460"/>
                </a:lnTo>
                <a:lnTo>
                  <a:pt x="555" y="446"/>
                </a:lnTo>
                <a:lnTo>
                  <a:pt x="541" y="438"/>
                </a:lnTo>
                <a:lnTo>
                  <a:pt x="557" y="443"/>
                </a:lnTo>
                <a:lnTo>
                  <a:pt x="560" y="430"/>
                </a:lnTo>
                <a:lnTo>
                  <a:pt x="564" y="443"/>
                </a:lnTo>
                <a:lnTo>
                  <a:pt x="575" y="443"/>
                </a:lnTo>
                <a:lnTo>
                  <a:pt x="577" y="452"/>
                </a:lnTo>
                <a:lnTo>
                  <a:pt x="586" y="443"/>
                </a:lnTo>
                <a:lnTo>
                  <a:pt x="592" y="463"/>
                </a:lnTo>
                <a:lnTo>
                  <a:pt x="596" y="463"/>
                </a:lnTo>
                <a:lnTo>
                  <a:pt x="594" y="443"/>
                </a:lnTo>
                <a:lnTo>
                  <a:pt x="606" y="422"/>
                </a:lnTo>
                <a:lnTo>
                  <a:pt x="614" y="434"/>
                </a:lnTo>
                <a:lnTo>
                  <a:pt x="637" y="412"/>
                </a:lnTo>
                <a:lnTo>
                  <a:pt x="654" y="412"/>
                </a:lnTo>
                <a:lnTo>
                  <a:pt x="674" y="398"/>
                </a:lnTo>
                <a:lnTo>
                  <a:pt x="684" y="405"/>
                </a:lnTo>
                <a:lnTo>
                  <a:pt x="687" y="395"/>
                </a:lnTo>
                <a:lnTo>
                  <a:pt x="718" y="381"/>
                </a:lnTo>
                <a:lnTo>
                  <a:pt x="747" y="373"/>
                </a:lnTo>
                <a:lnTo>
                  <a:pt x="745" y="353"/>
                </a:lnTo>
                <a:lnTo>
                  <a:pt x="778" y="321"/>
                </a:lnTo>
                <a:lnTo>
                  <a:pt x="815" y="325"/>
                </a:lnTo>
                <a:lnTo>
                  <a:pt x="823" y="294"/>
                </a:lnTo>
                <a:lnTo>
                  <a:pt x="820" y="279"/>
                </a:lnTo>
                <a:lnTo>
                  <a:pt x="812" y="265"/>
                </a:lnTo>
                <a:lnTo>
                  <a:pt x="829" y="254"/>
                </a:lnTo>
                <a:lnTo>
                  <a:pt x="815" y="243"/>
                </a:lnTo>
                <a:lnTo>
                  <a:pt x="835" y="226"/>
                </a:lnTo>
                <a:lnTo>
                  <a:pt x="828" y="207"/>
                </a:lnTo>
                <a:lnTo>
                  <a:pt x="835" y="204"/>
                </a:lnTo>
                <a:lnTo>
                  <a:pt x="752" y="169"/>
                </a:lnTo>
                <a:lnTo>
                  <a:pt x="735" y="175"/>
                </a:lnTo>
                <a:lnTo>
                  <a:pt x="707" y="138"/>
                </a:lnTo>
                <a:lnTo>
                  <a:pt x="673" y="152"/>
                </a:lnTo>
                <a:lnTo>
                  <a:pt x="625" y="139"/>
                </a:lnTo>
                <a:lnTo>
                  <a:pt x="601" y="84"/>
                </a:lnTo>
                <a:lnTo>
                  <a:pt x="563" y="75"/>
                </a:lnTo>
                <a:lnTo>
                  <a:pt x="555" y="50"/>
                </a:lnTo>
                <a:lnTo>
                  <a:pt x="569" y="38"/>
                </a:lnTo>
                <a:lnTo>
                  <a:pt x="540" y="0"/>
                </a:lnTo>
                <a:lnTo>
                  <a:pt x="450" y="17"/>
                </a:lnTo>
                <a:lnTo>
                  <a:pt x="413" y="22"/>
                </a:lnTo>
                <a:lnTo>
                  <a:pt x="398" y="39"/>
                </a:lnTo>
                <a:lnTo>
                  <a:pt x="396" y="73"/>
                </a:lnTo>
                <a:lnTo>
                  <a:pt x="386" y="82"/>
                </a:lnTo>
                <a:lnTo>
                  <a:pt x="374" y="73"/>
                </a:lnTo>
                <a:lnTo>
                  <a:pt x="342" y="80"/>
                </a:lnTo>
                <a:lnTo>
                  <a:pt x="322" y="60"/>
                </a:lnTo>
                <a:lnTo>
                  <a:pt x="308" y="75"/>
                </a:lnTo>
                <a:lnTo>
                  <a:pt x="280" y="60"/>
                </a:lnTo>
                <a:lnTo>
                  <a:pt x="255" y="73"/>
                </a:lnTo>
                <a:lnTo>
                  <a:pt x="249" y="62"/>
                </a:lnTo>
                <a:lnTo>
                  <a:pt x="235" y="63"/>
                </a:lnTo>
                <a:lnTo>
                  <a:pt x="221" y="48"/>
                </a:lnTo>
                <a:lnTo>
                  <a:pt x="171" y="31"/>
                </a:lnTo>
                <a:lnTo>
                  <a:pt x="147" y="33"/>
                </a:lnTo>
                <a:lnTo>
                  <a:pt x="108" y="36"/>
                </a:lnTo>
                <a:lnTo>
                  <a:pt x="94" y="50"/>
                </a:lnTo>
                <a:lnTo>
                  <a:pt x="65" y="60"/>
                </a:lnTo>
                <a:lnTo>
                  <a:pt x="76" y="99"/>
                </a:lnTo>
                <a:lnTo>
                  <a:pt x="86" y="112"/>
                </a:lnTo>
                <a:lnTo>
                  <a:pt x="91" y="135"/>
                </a:lnTo>
                <a:lnTo>
                  <a:pt x="86" y="146"/>
                </a:lnTo>
                <a:lnTo>
                  <a:pt x="42" y="186"/>
                </a:lnTo>
                <a:lnTo>
                  <a:pt x="27" y="217"/>
                </a:lnTo>
                <a:lnTo>
                  <a:pt x="29" y="241"/>
                </a:lnTo>
                <a:lnTo>
                  <a:pt x="15" y="241"/>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27" name="Freeform 184"/>
          <p:cNvSpPr>
            <a:spLocks noChangeAspect="1"/>
          </p:cNvSpPr>
          <p:nvPr/>
        </p:nvSpPr>
        <p:spPr bwMode="gray">
          <a:xfrm>
            <a:off x="4832686" y="3058496"/>
            <a:ext cx="94589" cy="84138"/>
          </a:xfrm>
          <a:custGeom>
            <a:avLst/>
            <a:gdLst>
              <a:gd name="T0" fmla="*/ 157 w 181"/>
              <a:gd name="T1" fmla="*/ 24 h 174"/>
              <a:gd name="T2" fmla="*/ 168 w 181"/>
              <a:gd name="T3" fmla="*/ 24 h 174"/>
              <a:gd name="T4" fmla="*/ 169 w 181"/>
              <a:gd name="T5" fmla="*/ 27 h 174"/>
              <a:gd name="T6" fmla="*/ 157 w 181"/>
              <a:gd name="T7" fmla="*/ 59 h 174"/>
              <a:gd name="T8" fmla="*/ 160 w 181"/>
              <a:gd name="T9" fmla="*/ 62 h 174"/>
              <a:gd name="T10" fmla="*/ 181 w 181"/>
              <a:gd name="T11" fmla="*/ 79 h 174"/>
              <a:gd name="T12" fmla="*/ 178 w 181"/>
              <a:gd name="T13" fmla="*/ 84 h 174"/>
              <a:gd name="T14" fmla="*/ 166 w 181"/>
              <a:gd name="T15" fmla="*/ 83 h 174"/>
              <a:gd name="T16" fmla="*/ 164 w 181"/>
              <a:gd name="T17" fmla="*/ 84 h 174"/>
              <a:gd name="T18" fmla="*/ 178 w 181"/>
              <a:gd name="T19" fmla="*/ 98 h 174"/>
              <a:gd name="T20" fmla="*/ 177 w 181"/>
              <a:gd name="T21" fmla="*/ 107 h 174"/>
              <a:gd name="T22" fmla="*/ 155 w 181"/>
              <a:gd name="T23" fmla="*/ 113 h 174"/>
              <a:gd name="T24" fmla="*/ 149 w 181"/>
              <a:gd name="T25" fmla="*/ 115 h 174"/>
              <a:gd name="T26" fmla="*/ 155 w 181"/>
              <a:gd name="T27" fmla="*/ 126 h 174"/>
              <a:gd name="T28" fmla="*/ 155 w 181"/>
              <a:gd name="T29" fmla="*/ 130 h 174"/>
              <a:gd name="T30" fmla="*/ 152 w 181"/>
              <a:gd name="T31" fmla="*/ 130 h 174"/>
              <a:gd name="T32" fmla="*/ 149 w 181"/>
              <a:gd name="T33" fmla="*/ 124 h 174"/>
              <a:gd name="T34" fmla="*/ 144 w 181"/>
              <a:gd name="T35" fmla="*/ 124 h 174"/>
              <a:gd name="T36" fmla="*/ 135 w 181"/>
              <a:gd name="T37" fmla="*/ 135 h 174"/>
              <a:gd name="T38" fmla="*/ 134 w 181"/>
              <a:gd name="T39" fmla="*/ 144 h 174"/>
              <a:gd name="T40" fmla="*/ 130 w 181"/>
              <a:gd name="T41" fmla="*/ 144 h 174"/>
              <a:gd name="T42" fmla="*/ 126 w 181"/>
              <a:gd name="T43" fmla="*/ 155 h 174"/>
              <a:gd name="T44" fmla="*/ 130 w 181"/>
              <a:gd name="T45" fmla="*/ 164 h 174"/>
              <a:gd name="T46" fmla="*/ 130 w 181"/>
              <a:gd name="T47" fmla="*/ 167 h 174"/>
              <a:gd name="T48" fmla="*/ 127 w 181"/>
              <a:gd name="T49" fmla="*/ 174 h 174"/>
              <a:gd name="T50" fmla="*/ 124 w 181"/>
              <a:gd name="T51" fmla="*/ 174 h 174"/>
              <a:gd name="T52" fmla="*/ 124 w 181"/>
              <a:gd name="T53" fmla="*/ 171 h 174"/>
              <a:gd name="T54" fmla="*/ 117 w 181"/>
              <a:gd name="T55" fmla="*/ 169 h 174"/>
              <a:gd name="T56" fmla="*/ 109 w 181"/>
              <a:gd name="T57" fmla="*/ 163 h 174"/>
              <a:gd name="T58" fmla="*/ 103 w 181"/>
              <a:gd name="T59" fmla="*/ 161 h 174"/>
              <a:gd name="T60" fmla="*/ 96 w 181"/>
              <a:gd name="T61" fmla="*/ 155 h 174"/>
              <a:gd name="T62" fmla="*/ 96 w 181"/>
              <a:gd name="T63" fmla="*/ 152 h 174"/>
              <a:gd name="T64" fmla="*/ 92 w 181"/>
              <a:gd name="T65" fmla="*/ 150 h 174"/>
              <a:gd name="T66" fmla="*/ 84 w 181"/>
              <a:gd name="T67" fmla="*/ 154 h 174"/>
              <a:gd name="T68" fmla="*/ 84 w 181"/>
              <a:gd name="T69" fmla="*/ 150 h 174"/>
              <a:gd name="T70" fmla="*/ 83 w 181"/>
              <a:gd name="T71" fmla="*/ 150 h 174"/>
              <a:gd name="T72" fmla="*/ 90 w 181"/>
              <a:gd name="T73" fmla="*/ 147 h 174"/>
              <a:gd name="T74" fmla="*/ 71 w 181"/>
              <a:gd name="T75" fmla="*/ 127 h 174"/>
              <a:gd name="T76" fmla="*/ 70 w 181"/>
              <a:gd name="T77" fmla="*/ 117 h 174"/>
              <a:gd name="T78" fmla="*/ 20 w 181"/>
              <a:gd name="T79" fmla="*/ 70 h 174"/>
              <a:gd name="T80" fmla="*/ 19 w 181"/>
              <a:gd name="T81" fmla="*/ 51 h 174"/>
              <a:gd name="T82" fmla="*/ 10 w 181"/>
              <a:gd name="T83" fmla="*/ 36 h 174"/>
              <a:gd name="T84" fmla="*/ 0 w 181"/>
              <a:gd name="T85" fmla="*/ 30 h 174"/>
              <a:gd name="T86" fmla="*/ 3 w 181"/>
              <a:gd name="T87" fmla="*/ 7 h 174"/>
              <a:gd name="T88" fmla="*/ 16 w 181"/>
              <a:gd name="T89" fmla="*/ 3 h 174"/>
              <a:gd name="T90" fmla="*/ 28 w 181"/>
              <a:gd name="T91" fmla="*/ 17 h 174"/>
              <a:gd name="T92" fmla="*/ 37 w 181"/>
              <a:gd name="T93" fmla="*/ 3 h 174"/>
              <a:gd name="T94" fmla="*/ 45 w 181"/>
              <a:gd name="T95" fmla="*/ 3 h 174"/>
              <a:gd name="T96" fmla="*/ 58 w 181"/>
              <a:gd name="T97" fmla="*/ 0 h 174"/>
              <a:gd name="T98" fmla="*/ 98 w 181"/>
              <a:gd name="T99" fmla="*/ 16 h 174"/>
              <a:gd name="T100" fmla="*/ 107 w 181"/>
              <a:gd name="T101" fmla="*/ 8 h 174"/>
              <a:gd name="T102" fmla="*/ 137 w 181"/>
              <a:gd name="T103" fmla="*/ 13 h 174"/>
              <a:gd name="T104" fmla="*/ 146 w 181"/>
              <a:gd name="T105" fmla="*/ 28 h 174"/>
              <a:gd name="T106" fmla="*/ 157 w 181"/>
              <a:gd name="T107" fmla="*/ 24 h 1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1"/>
              <a:gd name="T163" fmla="*/ 0 h 174"/>
              <a:gd name="T164" fmla="*/ 181 w 181"/>
              <a:gd name="T165" fmla="*/ 174 h 1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1" h="174">
                <a:moveTo>
                  <a:pt x="157" y="24"/>
                </a:moveTo>
                <a:lnTo>
                  <a:pt x="168" y="24"/>
                </a:lnTo>
                <a:lnTo>
                  <a:pt x="169" y="27"/>
                </a:lnTo>
                <a:lnTo>
                  <a:pt x="157" y="59"/>
                </a:lnTo>
                <a:lnTo>
                  <a:pt x="160" y="62"/>
                </a:lnTo>
                <a:lnTo>
                  <a:pt x="181" y="79"/>
                </a:lnTo>
                <a:lnTo>
                  <a:pt x="178" y="84"/>
                </a:lnTo>
                <a:lnTo>
                  <a:pt x="166" y="83"/>
                </a:lnTo>
                <a:lnTo>
                  <a:pt x="164" y="84"/>
                </a:lnTo>
                <a:lnTo>
                  <a:pt x="178" y="98"/>
                </a:lnTo>
                <a:lnTo>
                  <a:pt x="177" y="107"/>
                </a:lnTo>
                <a:lnTo>
                  <a:pt x="155" y="113"/>
                </a:lnTo>
                <a:lnTo>
                  <a:pt x="149" y="115"/>
                </a:lnTo>
                <a:lnTo>
                  <a:pt x="155" y="126"/>
                </a:lnTo>
                <a:lnTo>
                  <a:pt x="155" y="130"/>
                </a:lnTo>
                <a:lnTo>
                  <a:pt x="152" y="130"/>
                </a:lnTo>
                <a:lnTo>
                  <a:pt x="149" y="124"/>
                </a:lnTo>
                <a:lnTo>
                  <a:pt x="144" y="124"/>
                </a:lnTo>
                <a:lnTo>
                  <a:pt x="135" y="135"/>
                </a:lnTo>
                <a:lnTo>
                  <a:pt x="134" y="144"/>
                </a:lnTo>
                <a:lnTo>
                  <a:pt x="130" y="144"/>
                </a:lnTo>
                <a:lnTo>
                  <a:pt x="126" y="155"/>
                </a:lnTo>
                <a:lnTo>
                  <a:pt x="130" y="164"/>
                </a:lnTo>
                <a:lnTo>
                  <a:pt x="130" y="167"/>
                </a:lnTo>
                <a:lnTo>
                  <a:pt x="127" y="174"/>
                </a:lnTo>
                <a:lnTo>
                  <a:pt x="124" y="174"/>
                </a:lnTo>
                <a:lnTo>
                  <a:pt x="124" y="171"/>
                </a:lnTo>
                <a:lnTo>
                  <a:pt x="117" y="169"/>
                </a:lnTo>
                <a:lnTo>
                  <a:pt x="109" y="163"/>
                </a:lnTo>
                <a:lnTo>
                  <a:pt x="103" y="161"/>
                </a:lnTo>
                <a:lnTo>
                  <a:pt x="96" y="155"/>
                </a:lnTo>
                <a:lnTo>
                  <a:pt x="96" y="152"/>
                </a:lnTo>
                <a:lnTo>
                  <a:pt x="92" y="150"/>
                </a:lnTo>
                <a:lnTo>
                  <a:pt x="84" y="154"/>
                </a:lnTo>
                <a:lnTo>
                  <a:pt x="84" y="150"/>
                </a:lnTo>
                <a:lnTo>
                  <a:pt x="83" y="150"/>
                </a:lnTo>
                <a:lnTo>
                  <a:pt x="90" y="147"/>
                </a:lnTo>
                <a:lnTo>
                  <a:pt x="71" y="127"/>
                </a:lnTo>
                <a:lnTo>
                  <a:pt x="70" y="117"/>
                </a:lnTo>
                <a:lnTo>
                  <a:pt x="20" y="70"/>
                </a:lnTo>
                <a:lnTo>
                  <a:pt x="19" y="51"/>
                </a:lnTo>
                <a:lnTo>
                  <a:pt x="10" y="36"/>
                </a:lnTo>
                <a:lnTo>
                  <a:pt x="0" y="30"/>
                </a:lnTo>
                <a:lnTo>
                  <a:pt x="3" y="7"/>
                </a:lnTo>
                <a:lnTo>
                  <a:pt x="16" y="3"/>
                </a:lnTo>
                <a:lnTo>
                  <a:pt x="28" y="17"/>
                </a:lnTo>
                <a:lnTo>
                  <a:pt x="37" y="3"/>
                </a:lnTo>
                <a:lnTo>
                  <a:pt x="45" y="3"/>
                </a:lnTo>
                <a:lnTo>
                  <a:pt x="58" y="0"/>
                </a:lnTo>
                <a:lnTo>
                  <a:pt x="98" y="16"/>
                </a:lnTo>
                <a:lnTo>
                  <a:pt x="107" y="8"/>
                </a:lnTo>
                <a:lnTo>
                  <a:pt x="137" y="13"/>
                </a:lnTo>
                <a:lnTo>
                  <a:pt x="146" y="28"/>
                </a:lnTo>
                <a:lnTo>
                  <a:pt x="157" y="2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8" name="Freeform 185"/>
          <p:cNvSpPr>
            <a:spLocks noChangeAspect="1"/>
          </p:cNvSpPr>
          <p:nvPr/>
        </p:nvSpPr>
        <p:spPr bwMode="gray">
          <a:xfrm>
            <a:off x="4994347" y="3096597"/>
            <a:ext cx="153062" cy="85725"/>
          </a:xfrm>
          <a:custGeom>
            <a:avLst/>
            <a:gdLst>
              <a:gd name="T0" fmla="*/ 27 w 290"/>
              <a:gd name="T1" fmla="*/ 173 h 179"/>
              <a:gd name="T2" fmla="*/ 20 w 290"/>
              <a:gd name="T3" fmla="*/ 133 h 179"/>
              <a:gd name="T4" fmla="*/ 2 w 290"/>
              <a:gd name="T5" fmla="*/ 117 h 179"/>
              <a:gd name="T6" fmla="*/ 2 w 290"/>
              <a:gd name="T7" fmla="*/ 96 h 179"/>
              <a:gd name="T8" fmla="*/ 22 w 290"/>
              <a:gd name="T9" fmla="*/ 66 h 179"/>
              <a:gd name="T10" fmla="*/ 2 w 290"/>
              <a:gd name="T11" fmla="*/ 40 h 179"/>
              <a:gd name="T12" fmla="*/ 0 w 290"/>
              <a:gd name="T13" fmla="*/ 22 h 179"/>
              <a:gd name="T14" fmla="*/ 2 w 290"/>
              <a:gd name="T15" fmla="*/ 6 h 179"/>
              <a:gd name="T16" fmla="*/ 16 w 290"/>
              <a:gd name="T17" fmla="*/ 0 h 179"/>
              <a:gd name="T18" fmla="*/ 27 w 290"/>
              <a:gd name="T19" fmla="*/ 3 h 179"/>
              <a:gd name="T20" fmla="*/ 22 w 290"/>
              <a:gd name="T21" fmla="*/ 14 h 179"/>
              <a:gd name="T22" fmla="*/ 31 w 290"/>
              <a:gd name="T23" fmla="*/ 22 h 179"/>
              <a:gd name="T24" fmla="*/ 143 w 290"/>
              <a:gd name="T25" fmla="*/ 31 h 179"/>
              <a:gd name="T26" fmla="*/ 212 w 290"/>
              <a:gd name="T27" fmla="*/ 3 h 179"/>
              <a:gd name="T28" fmla="*/ 229 w 290"/>
              <a:gd name="T29" fmla="*/ 3 h 179"/>
              <a:gd name="T30" fmla="*/ 257 w 290"/>
              <a:gd name="T31" fmla="*/ 14 h 179"/>
              <a:gd name="T32" fmla="*/ 276 w 290"/>
              <a:gd name="T33" fmla="*/ 25 h 179"/>
              <a:gd name="T34" fmla="*/ 290 w 290"/>
              <a:gd name="T35" fmla="*/ 23 h 179"/>
              <a:gd name="T36" fmla="*/ 283 w 290"/>
              <a:gd name="T37" fmla="*/ 46 h 179"/>
              <a:gd name="T38" fmla="*/ 268 w 290"/>
              <a:gd name="T39" fmla="*/ 51 h 179"/>
              <a:gd name="T40" fmla="*/ 257 w 290"/>
              <a:gd name="T41" fmla="*/ 63 h 179"/>
              <a:gd name="T42" fmla="*/ 257 w 290"/>
              <a:gd name="T43" fmla="*/ 88 h 179"/>
              <a:gd name="T44" fmla="*/ 237 w 290"/>
              <a:gd name="T45" fmla="*/ 103 h 179"/>
              <a:gd name="T46" fmla="*/ 260 w 290"/>
              <a:gd name="T47" fmla="*/ 140 h 179"/>
              <a:gd name="T48" fmla="*/ 235 w 290"/>
              <a:gd name="T49" fmla="*/ 142 h 179"/>
              <a:gd name="T50" fmla="*/ 220 w 290"/>
              <a:gd name="T51" fmla="*/ 133 h 179"/>
              <a:gd name="T52" fmla="*/ 183 w 290"/>
              <a:gd name="T53" fmla="*/ 147 h 179"/>
              <a:gd name="T54" fmla="*/ 175 w 290"/>
              <a:gd name="T55" fmla="*/ 148 h 179"/>
              <a:gd name="T56" fmla="*/ 173 w 290"/>
              <a:gd name="T57" fmla="*/ 165 h 179"/>
              <a:gd name="T58" fmla="*/ 161 w 290"/>
              <a:gd name="T59" fmla="*/ 176 h 179"/>
              <a:gd name="T60" fmla="*/ 144 w 290"/>
              <a:gd name="T61" fmla="*/ 179 h 179"/>
              <a:gd name="T62" fmla="*/ 96 w 290"/>
              <a:gd name="T63" fmla="*/ 161 h 179"/>
              <a:gd name="T64" fmla="*/ 27 w 290"/>
              <a:gd name="T65" fmla="*/ 173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179"/>
              <a:gd name="T101" fmla="*/ 290 w 290"/>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179">
                <a:moveTo>
                  <a:pt x="27" y="173"/>
                </a:moveTo>
                <a:lnTo>
                  <a:pt x="20" y="133"/>
                </a:lnTo>
                <a:lnTo>
                  <a:pt x="2" y="117"/>
                </a:lnTo>
                <a:lnTo>
                  <a:pt x="2" y="96"/>
                </a:lnTo>
                <a:lnTo>
                  <a:pt x="22" y="66"/>
                </a:lnTo>
                <a:lnTo>
                  <a:pt x="2" y="40"/>
                </a:lnTo>
                <a:lnTo>
                  <a:pt x="0" y="22"/>
                </a:lnTo>
                <a:lnTo>
                  <a:pt x="2" y="6"/>
                </a:lnTo>
                <a:lnTo>
                  <a:pt x="16" y="0"/>
                </a:lnTo>
                <a:lnTo>
                  <a:pt x="27" y="3"/>
                </a:lnTo>
                <a:lnTo>
                  <a:pt x="22" y="14"/>
                </a:lnTo>
                <a:lnTo>
                  <a:pt x="31" y="22"/>
                </a:lnTo>
                <a:lnTo>
                  <a:pt x="143" y="31"/>
                </a:lnTo>
                <a:lnTo>
                  <a:pt x="212" y="3"/>
                </a:lnTo>
                <a:lnTo>
                  <a:pt x="229" y="3"/>
                </a:lnTo>
                <a:lnTo>
                  <a:pt x="257" y="14"/>
                </a:lnTo>
                <a:lnTo>
                  <a:pt x="276" y="25"/>
                </a:lnTo>
                <a:lnTo>
                  <a:pt x="290" y="23"/>
                </a:lnTo>
                <a:lnTo>
                  <a:pt x="283" y="46"/>
                </a:lnTo>
                <a:lnTo>
                  <a:pt x="268" y="51"/>
                </a:lnTo>
                <a:lnTo>
                  <a:pt x="257" y="63"/>
                </a:lnTo>
                <a:lnTo>
                  <a:pt x="257" y="88"/>
                </a:lnTo>
                <a:lnTo>
                  <a:pt x="237" y="103"/>
                </a:lnTo>
                <a:lnTo>
                  <a:pt x="260" y="140"/>
                </a:lnTo>
                <a:lnTo>
                  <a:pt x="235" y="142"/>
                </a:lnTo>
                <a:lnTo>
                  <a:pt x="220" y="133"/>
                </a:lnTo>
                <a:lnTo>
                  <a:pt x="183" y="147"/>
                </a:lnTo>
                <a:lnTo>
                  <a:pt x="175" y="148"/>
                </a:lnTo>
                <a:lnTo>
                  <a:pt x="173" y="165"/>
                </a:lnTo>
                <a:lnTo>
                  <a:pt x="161" y="176"/>
                </a:lnTo>
                <a:lnTo>
                  <a:pt x="144" y="179"/>
                </a:lnTo>
                <a:lnTo>
                  <a:pt x="96" y="161"/>
                </a:lnTo>
                <a:lnTo>
                  <a:pt x="27" y="17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29" name="Freeform 186"/>
          <p:cNvSpPr>
            <a:spLocks noChangeAspect="1"/>
          </p:cNvSpPr>
          <p:nvPr/>
        </p:nvSpPr>
        <p:spPr bwMode="gray">
          <a:xfrm>
            <a:off x="4841285" y="2955308"/>
            <a:ext cx="161660" cy="90488"/>
          </a:xfrm>
          <a:custGeom>
            <a:avLst/>
            <a:gdLst>
              <a:gd name="T0" fmla="*/ 310 w 310"/>
              <a:gd name="T1" fmla="*/ 39 h 186"/>
              <a:gd name="T2" fmla="*/ 298 w 310"/>
              <a:gd name="T3" fmla="*/ 23 h 186"/>
              <a:gd name="T4" fmla="*/ 276 w 310"/>
              <a:gd name="T5" fmla="*/ 8 h 186"/>
              <a:gd name="T6" fmla="*/ 215 w 310"/>
              <a:gd name="T7" fmla="*/ 0 h 186"/>
              <a:gd name="T8" fmla="*/ 200 w 310"/>
              <a:gd name="T9" fmla="*/ 8 h 186"/>
              <a:gd name="T10" fmla="*/ 197 w 310"/>
              <a:gd name="T11" fmla="*/ 17 h 186"/>
              <a:gd name="T12" fmla="*/ 176 w 310"/>
              <a:gd name="T13" fmla="*/ 25 h 186"/>
              <a:gd name="T14" fmla="*/ 163 w 310"/>
              <a:gd name="T15" fmla="*/ 20 h 186"/>
              <a:gd name="T16" fmla="*/ 124 w 310"/>
              <a:gd name="T17" fmla="*/ 35 h 186"/>
              <a:gd name="T18" fmla="*/ 107 w 310"/>
              <a:gd name="T19" fmla="*/ 52 h 186"/>
              <a:gd name="T20" fmla="*/ 79 w 310"/>
              <a:gd name="T21" fmla="*/ 54 h 186"/>
              <a:gd name="T22" fmla="*/ 47 w 310"/>
              <a:gd name="T23" fmla="*/ 32 h 186"/>
              <a:gd name="T24" fmla="*/ 44 w 310"/>
              <a:gd name="T25" fmla="*/ 56 h 186"/>
              <a:gd name="T26" fmla="*/ 22 w 310"/>
              <a:gd name="T27" fmla="*/ 56 h 186"/>
              <a:gd name="T28" fmla="*/ 19 w 310"/>
              <a:gd name="T29" fmla="*/ 62 h 186"/>
              <a:gd name="T30" fmla="*/ 24 w 310"/>
              <a:gd name="T31" fmla="*/ 69 h 186"/>
              <a:gd name="T32" fmla="*/ 17 w 310"/>
              <a:gd name="T33" fmla="*/ 85 h 186"/>
              <a:gd name="T34" fmla="*/ 17 w 310"/>
              <a:gd name="T35" fmla="*/ 102 h 186"/>
              <a:gd name="T36" fmla="*/ 0 w 310"/>
              <a:gd name="T37" fmla="*/ 113 h 186"/>
              <a:gd name="T38" fmla="*/ 11 w 310"/>
              <a:gd name="T39" fmla="*/ 116 h 186"/>
              <a:gd name="T40" fmla="*/ 24 w 310"/>
              <a:gd name="T41" fmla="*/ 139 h 186"/>
              <a:gd name="T42" fmla="*/ 62 w 310"/>
              <a:gd name="T43" fmla="*/ 174 h 186"/>
              <a:gd name="T44" fmla="*/ 84 w 310"/>
              <a:gd name="T45" fmla="*/ 186 h 186"/>
              <a:gd name="T46" fmla="*/ 121 w 310"/>
              <a:gd name="T47" fmla="*/ 176 h 186"/>
              <a:gd name="T48" fmla="*/ 164 w 310"/>
              <a:gd name="T49" fmla="*/ 161 h 186"/>
              <a:gd name="T50" fmla="*/ 185 w 310"/>
              <a:gd name="T51" fmla="*/ 157 h 186"/>
              <a:gd name="T52" fmla="*/ 191 w 310"/>
              <a:gd name="T53" fmla="*/ 162 h 186"/>
              <a:gd name="T54" fmla="*/ 232 w 310"/>
              <a:gd name="T55" fmla="*/ 148 h 186"/>
              <a:gd name="T56" fmla="*/ 265 w 310"/>
              <a:gd name="T57" fmla="*/ 89 h 186"/>
              <a:gd name="T58" fmla="*/ 273 w 310"/>
              <a:gd name="T59" fmla="*/ 66 h 186"/>
              <a:gd name="T60" fmla="*/ 310 w 310"/>
              <a:gd name="T61" fmla="*/ 39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
              <a:gd name="T94" fmla="*/ 0 h 186"/>
              <a:gd name="T95" fmla="*/ 310 w 310"/>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 h="186">
                <a:moveTo>
                  <a:pt x="310" y="39"/>
                </a:moveTo>
                <a:lnTo>
                  <a:pt x="298" y="23"/>
                </a:lnTo>
                <a:lnTo>
                  <a:pt x="276" y="8"/>
                </a:lnTo>
                <a:lnTo>
                  <a:pt x="215" y="0"/>
                </a:lnTo>
                <a:lnTo>
                  <a:pt x="200" y="8"/>
                </a:lnTo>
                <a:lnTo>
                  <a:pt x="197" y="17"/>
                </a:lnTo>
                <a:lnTo>
                  <a:pt x="176" y="25"/>
                </a:lnTo>
                <a:lnTo>
                  <a:pt x="163" y="20"/>
                </a:lnTo>
                <a:lnTo>
                  <a:pt x="124" y="35"/>
                </a:lnTo>
                <a:lnTo>
                  <a:pt x="107" y="52"/>
                </a:lnTo>
                <a:lnTo>
                  <a:pt x="79" y="54"/>
                </a:lnTo>
                <a:lnTo>
                  <a:pt x="47" y="32"/>
                </a:lnTo>
                <a:lnTo>
                  <a:pt x="44" y="56"/>
                </a:lnTo>
                <a:lnTo>
                  <a:pt x="22" y="56"/>
                </a:lnTo>
                <a:lnTo>
                  <a:pt x="19" y="62"/>
                </a:lnTo>
                <a:lnTo>
                  <a:pt x="24" y="69"/>
                </a:lnTo>
                <a:lnTo>
                  <a:pt x="17" y="85"/>
                </a:lnTo>
                <a:lnTo>
                  <a:pt x="17" y="102"/>
                </a:lnTo>
                <a:lnTo>
                  <a:pt x="0" y="113"/>
                </a:lnTo>
                <a:lnTo>
                  <a:pt x="11" y="116"/>
                </a:lnTo>
                <a:lnTo>
                  <a:pt x="24" y="139"/>
                </a:lnTo>
                <a:lnTo>
                  <a:pt x="62" y="174"/>
                </a:lnTo>
                <a:lnTo>
                  <a:pt x="84" y="186"/>
                </a:lnTo>
                <a:lnTo>
                  <a:pt x="121" y="176"/>
                </a:lnTo>
                <a:lnTo>
                  <a:pt x="164" y="161"/>
                </a:lnTo>
                <a:lnTo>
                  <a:pt x="185" y="157"/>
                </a:lnTo>
                <a:lnTo>
                  <a:pt x="191" y="162"/>
                </a:lnTo>
                <a:lnTo>
                  <a:pt x="232" y="148"/>
                </a:lnTo>
                <a:lnTo>
                  <a:pt x="265" y="89"/>
                </a:lnTo>
                <a:lnTo>
                  <a:pt x="273" y="66"/>
                </a:lnTo>
                <a:lnTo>
                  <a:pt x="310" y="3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30" name="Freeform 187"/>
          <p:cNvSpPr>
            <a:spLocks noChangeAspect="1"/>
          </p:cNvSpPr>
          <p:nvPr/>
        </p:nvSpPr>
        <p:spPr bwMode="gray">
          <a:xfrm>
            <a:off x="4775933" y="3009283"/>
            <a:ext cx="77391" cy="50800"/>
          </a:xfrm>
          <a:custGeom>
            <a:avLst/>
            <a:gdLst>
              <a:gd name="T0" fmla="*/ 4 w 147"/>
              <a:gd name="T1" fmla="*/ 93 h 103"/>
              <a:gd name="T2" fmla="*/ 43 w 147"/>
              <a:gd name="T3" fmla="*/ 97 h 103"/>
              <a:gd name="T4" fmla="*/ 54 w 147"/>
              <a:gd name="T5" fmla="*/ 83 h 103"/>
              <a:gd name="T6" fmla="*/ 62 w 147"/>
              <a:gd name="T7" fmla="*/ 100 h 103"/>
              <a:gd name="T8" fmla="*/ 69 w 147"/>
              <a:gd name="T9" fmla="*/ 97 h 103"/>
              <a:gd name="T10" fmla="*/ 80 w 147"/>
              <a:gd name="T11" fmla="*/ 103 h 103"/>
              <a:gd name="T12" fmla="*/ 83 w 147"/>
              <a:gd name="T13" fmla="*/ 100 h 103"/>
              <a:gd name="T14" fmla="*/ 83 w 147"/>
              <a:gd name="T15" fmla="*/ 82 h 103"/>
              <a:gd name="T16" fmla="*/ 105 w 147"/>
              <a:gd name="T17" fmla="*/ 66 h 103"/>
              <a:gd name="T18" fmla="*/ 105 w 147"/>
              <a:gd name="T19" fmla="*/ 57 h 103"/>
              <a:gd name="T20" fmla="*/ 99 w 147"/>
              <a:gd name="T21" fmla="*/ 52 h 103"/>
              <a:gd name="T22" fmla="*/ 100 w 147"/>
              <a:gd name="T23" fmla="*/ 44 h 103"/>
              <a:gd name="T24" fmla="*/ 130 w 147"/>
              <a:gd name="T25" fmla="*/ 34 h 103"/>
              <a:gd name="T26" fmla="*/ 131 w 147"/>
              <a:gd name="T27" fmla="*/ 20 h 103"/>
              <a:gd name="T28" fmla="*/ 143 w 147"/>
              <a:gd name="T29" fmla="*/ 26 h 103"/>
              <a:gd name="T30" fmla="*/ 147 w 147"/>
              <a:gd name="T31" fmla="*/ 26 h 103"/>
              <a:gd name="T32" fmla="*/ 134 w 147"/>
              <a:gd name="T33" fmla="*/ 3 h 103"/>
              <a:gd name="T34" fmla="*/ 123 w 147"/>
              <a:gd name="T35" fmla="*/ 0 h 103"/>
              <a:gd name="T36" fmla="*/ 113 w 147"/>
              <a:gd name="T37" fmla="*/ 10 h 103"/>
              <a:gd name="T38" fmla="*/ 63 w 147"/>
              <a:gd name="T39" fmla="*/ 15 h 103"/>
              <a:gd name="T40" fmla="*/ 51 w 147"/>
              <a:gd name="T41" fmla="*/ 29 h 103"/>
              <a:gd name="T42" fmla="*/ 11 w 147"/>
              <a:gd name="T43" fmla="*/ 26 h 103"/>
              <a:gd name="T44" fmla="*/ 0 w 147"/>
              <a:gd name="T45" fmla="*/ 44 h 103"/>
              <a:gd name="T46" fmla="*/ 6 w 147"/>
              <a:gd name="T47" fmla="*/ 44 h 103"/>
              <a:gd name="T48" fmla="*/ 4 w 147"/>
              <a:gd name="T49" fmla="*/ 57 h 103"/>
              <a:gd name="T50" fmla="*/ 8 w 147"/>
              <a:gd name="T51" fmla="*/ 69 h 103"/>
              <a:gd name="T52" fmla="*/ 23 w 147"/>
              <a:gd name="T53" fmla="*/ 83 h 103"/>
              <a:gd name="T54" fmla="*/ 11 w 147"/>
              <a:gd name="T55" fmla="*/ 90 h 103"/>
              <a:gd name="T56" fmla="*/ 4 w 147"/>
              <a:gd name="T57" fmla="*/ 93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03"/>
              <a:gd name="T89" fmla="*/ 147 w 147"/>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03">
                <a:moveTo>
                  <a:pt x="4" y="93"/>
                </a:moveTo>
                <a:lnTo>
                  <a:pt x="43" y="97"/>
                </a:lnTo>
                <a:lnTo>
                  <a:pt x="54" y="83"/>
                </a:lnTo>
                <a:lnTo>
                  <a:pt x="62" y="100"/>
                </a:lnTo>
                <a:lnTo>
                  <a:pt x="69" y="97"/>
                </a:lnTo>
                <a:lnTo>
                  <a:pt x="80" y="103"/>
                </a:lnTo>
                <a:lnTo>
                  <a:pt x="83" y="100"/>
                </a:lnTo>
                <a:lnTo>
                  <a:pt x="83" y="82"/>
                </a:lnTo>
                <a:lnTo>
                  <a:pt x="105" y="66"/>
                </a:lnTo>
                <a:lnTo>
                  <a:pt x="105" y="57"/>
                </a:lnTo>
                <a:lnTo>
                  <a:pt x="99" y="52"/>
                </a:lnTo>
                <a:lnTo>
                  <a:pt x="100" y="44"/>
                </a:lnTo>
                <a:lnTo>
                  <a:pt x="130" y="34"/>
                </a:lnTo>
                <a:lnTo>
                  <a:pt x="131" y="20"/>
                </a:lnTo>
                <a:lnTo>
                  <a:pt x="143" y="26"/>
                </a:lnTo>
                <a:lnTo>
                  <a:pt x="147" y="26"/>
                </a:lnTo>
                <a:lnTo>
                  <a:pt x="134" y="3"/>
                </a:lnTo>
                <a:lnTo>
                  <a:pt x="123" y="0"/>
                </a:lnTo>
                <a:lnTo>
                  <a:pt x="113" y="10"/>
                </a:lnTo>
                <a:lnTo>
                  <a:pt x="63" y="15"/>
                </a:lnTo>
                <a:lnTo>
                  <a:pt x="51" y="29"/>
                </a:lnTo>
                <a:lnTo>
                  <a:pt x="11" y="26"/>
                </a:lnTo>
                <a:lnTo>
                  <a:pt x="0" y="44"/>
                </a:lnTo>
                <a:lnTo>
                  <a:pt x="6" y="44"/>
                </a:lnTo>
                <a:lnTo>
                  <a:pt x="4" y="57"/>
                </a:lnTo>
                <a:lnTo>
                  <a:pt x="8" y="69"/>
                </a:lnTo>
                <a:lnTo>
                  <a:pt x="23" y="83"/>
                </a:lnTo>
                <a:lnTo>
                  <a:pt x="11" y="90"/>
                </a:lnTo>
                <a:lnTo>
                  <a:pt x="4" y="9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31" name="Freeform 188"/>
          <p:cNvSpPr>
            <a:spLocks noChangeAspect="1"/>
          </p:cNvSpPr>
          <p:nvPr/>
        </p:nvSpPr>
        <p:spPr bwMode="gray">
          <a:xfrm>
            <a:off x="4860202" y="2920384"/>
            <a:ext cx="134144" cy="60325"/>
          </a:xfrm>
          <a:custGeom>
            <a:avLst/>
            <a:gdLst>
              <a:gd name="T0" fmla="*/ 240 w 255"/>
              <a:gd name="T1" fmla="*/ 79 h 125"/>
              <a:gd name="T2" fmla="*/ 179 w 255"/>
              <a:gd name="T3" fmla="*/ 71 h 125"/>
              <a:gd name="T4" fmla="*/ 164 w 255"/>
              <a:gd name="T5" fmla="*/ 79 h 125"/>
              <a:gd name="T6" fmla="*/ 161 w 255"/>
              <a:gd name="T7" fmla="*/ 88 h 125"/>
              <a:gd name="T8" fmla="*/ 140 w 255"/>
              <a:gd name="T9" fmla="*/ 96 h 125"/>
              <a:gd name="T10" fmla="*/ 127 w 255"/>
              <a:gd name="T11" fmla="*/ 91 h 125"/>
              <a:gd name="T12" fmla="*/ 88 w 255"/>
              <a:gd name="T13" fmla="*/ 106 h 125"/>
              <a:gd name="T14" fmla="*/ 71 w 255"/>
              <a:gd name="T15" fmla="*/ 123 h 125"/>
              <a:gd name="T16" fmla="*/ 43 w 255"/>
              <a:gd name="T17" fmla="*/ 125 h 125"/>
              <a:gd name="T18" fmla="*/ 11 w 255"/>
              <a:gd name="T19" fmla="*/ 103 h 125"/>
              <a:gd name="T20" fmla="*/ 0 w 255"/>
              <a:gd name="T21" fmla="*/ 72 h 125"/>
              <a:gd name="T22" fmla="*/ 9 w 255"/>
              <a:gd name="T23" fmla="*/ 55 h 125"/>
              <a:gd name="T24" fmla="*/ 33 w 255"/>
              <a:gd name="T25" fmla="*/ 57 h 125"/>
              <a:gd name="T26" fmla="*/ 45 w 255"/>
              <a:gd name="T27" fmla="*/ 49 h 125"/>
              <a:gd name="T28" fmla="*/ 57 w 255"/>
              <a:gd name="T29" fmla="*/ 34 h 125"/>
              <a:gd name="T30" fmla="*/ 59 w 255"/>
              <a:gd name="T31" fmla="*/ 20 h 125"/>
              <a:gd name="T32" fmla="*/ 91 w 255"/>
              <a:gd name="T33" fmla="*/ 1 h 125"/>
              <a:gd name="T34" fmla="*/ 99 w 255"/>
              <a:gd name="T35" fmla="*/ 4 h 125"/>
              <a:gd name="T36" fmla="*/ 118 w 255"/>
              <a:gd name="T37" fmla="*/ 0 h 125"/>
              <a:gd name="T38" fmla="*/ 138 w 255"/>
              <a:gd name="T39" fmla="*/ 20 h 125"/>
              <a:gd name="T40" fmla="*/ 161 w 255"/>
              <a:gd name="T41" fmla="*/ 9 h 125"/>
              <a:gd name="T42" fmla="*/ 186 w 255"/>
              <a:gd name="T43" fmla="*/ 17 h 125"/>
              <a:gd name="T44" fmla="*/ 211 w 255"/>
              <a:gd name="T45" fmla="*/ 6 h 125"/>
              <a:gd name="T46" fmla="*/ 255 w 255"/>
              <a:gd name="T47" fmla="*/ 30 h 125"/>
              <a:gd name="T48" fmla="*/ 240 w 255"/>
              <a:gd name="T49" fmla="*/ 79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5"/>
              <a:gd name="T76" fmla="*/ 0 h 125"/>
              <a:gd name="T77" fmla="*/ 255 w 255"/>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5" h="125">
                <a:moveTo>
                  <a:pt x="240" y="79"/>
                </a:moveTo>
                <a:lnTo>
                  <a:pt x="179" y="71"/>
                </a:lnTo>
                <a:lnTo>
                  <a:pt x="164" y="79"/>
                </a:lnTo>
                <a:lnTo>
                  <a:pt x="161" y="88"/>
                </a:lnTo>
                <a:lnTo>
                  <a:pt x="140" y="96"/>
                </a:lnTo>
                <a:lnTo>
                  <a:pt x="127" y="91"/>
                </a:lnTo>
                <a:lnTo>
                  <a:pt x="88" y="106"/>
                </a:lnTo>
                <a:lnTo>
                  <a:pt x="71" y="123"/>
                </a:lnTo>
                <a:lnTo>
                  <a:pt x="43" y="125"/>
                </a:lnTo>
                <a:lnTo>
                  <a:pt x="11" y="103"/>
                </a:lnTo>
                <a:lnTo>
                  <a:pt x="0" y="72"/>
                </a:lnTo>
                <a:lnTo>
                  <a:pt x="9" y="55"/>
                </a:lnTo>
                <a:lnTo>
                  <a:pt x="33" y="57"/>
                </a:lnTo>
                <a:lnTo>
                  <a:pt x="45" y="49"/>
                </a:lnTo>
                <a:lnTo>
                  <a:pt x="57" y="34"/>
                </a:lnTo>
                <a:lnTo>
                  <a:pt x="59" y="20"/>
                </a:lnTo>
                <a:lnTo>
                  <a:pt x="91" y="1"/>
                </a:lnTo>
                <a:lnTo>
                  <a:pt x="99" y="4"/>
                </a:lnTo>
                <a:lnTo>
                  <a:pt x="118" y="0"/>
                </a:lnTo>
                <a:lnTo>
                  <a:pt x="138" y="20"/>
                </a:lnTo>
                <a:lnTo>
                  <a:pt x="161" y="9"/>
                </a:lnTo>
                <a:lnTo>
                  <a:pt x="186" y="17"/>
                </a:lnTo>
                <a:lnTo>
                  <a:pt x="211" y="6"/>
                </a:lnTo>
                <a:lnTo>
                  <a:pt x="255" y="30"/>
                </a:lnTo>
                <a:lnTo>
                  <a:pt x="240" y="7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32" name="Freeform 189"/>
          <p:cNvSpPr>
            <a:spLocks noChangeAspect="1"/>
          </p:cNvSpPr>
          <p:nvPr/>
        </p:nvSpPr>
        <p:spPr bwMode="gray">
          <a:xfrm>
            <a:off x="4739817" y="2864821"/>
            <a:ext cx="168540" cy="90488"/>
          </a:xfrm>
          <a:custGeom>
            <a:avLst/>
            <a:gdLst>
              <a:gd name="T0" fmla="*/ 318 w 318"/>
              <a:gd name="T1" fmla="*/ 115 h 186"/>
              <a:gd name="T2" fmla="*/ 301 w 318"/>
              <a:gd name="T3" fmla="*/ 109 h 186"/>
              <a:gd name="T4" fmla="*/ 286 w 318"/>
              <a:gd name="T5" fmla="*/ 83 h 186"/>
              <a:gd name="T6" fmla="*/ 266 w 318"/>
              <a:gd name="T7" fmla="*/ 75 h 186"/>
              <a:gd name="T8" fmla="*/ 266 w 318"/>
              <a:gd name="T9" fmla="*/ 63 h 186"/>
              <a:gd name="T10" fmla="*/ 228 w 318"/>
              <a:gd name="T11" fmla="*/ 53 h 186"/>
              <a:gd name="T12" fmla="*/ 230 w 318"/>
              <a:gd name="T13" fmla="*/ 63 h 186"/>
              <a:gd name="T14" fmla="*/ 219 w 318"/>
              <a:gd name="T15" fmla="*/ 69 h 186"/>
              <a:gd name="T16" fmla="*/ 198 w 318"/>
              <a:gd name="T17" fmla="*/ 50 h 186"/>
              <a:gd name="T18" fmla="*/ 201 w 318"/>
              <a:gd name="T19" fmla="*/ 38 h 186"/>
              <a:gd name="T20" fmla="*/ 184 w 318"/>
              <a:gd name="T21" fmla="*/ 27 h 186"/>
              <a:gd name="T22" fmla="*/ 159 w 318"/>
              <a:gd name="T23" fmla="*/ 24 h 186"/>
              <a:gd name="T24" fmla="*/ 145 w 318"/>
              <a:gd name="T25" fmla="*/ 10 h 186"/>
              <a:gd name="T26" fmla="*/ 133 w 318"/>
              <a:gd name="T27" fmla="*/ 24 h 186"/>
              <a:gd name="T28" fmla="*/ 128 w 318"/>
              <a:gd name="T29" fmla="*/ 21 h 186"/>
              <a:gd name="T30" fmla="*/ 103 w 318"/>
              <a:gd name="T31" fmla="*/ 0 h 186"/>
              <a:gd name="T32" fmla="*/ 99 w 318"/>
              <a:gd name="T33" fmla="*/ 19 h 186"/>
              <a:gd name="T34" fmla="*/ 20 w 318"/>
              <a:gd name="T35" fmla="*/ 58 h 186"/>
              <a:gd name="T36" fmla="*/ 17 w 318"/>
              <a:gd name="T37" fmla="*/ 69 h 186"/>
              <a:gd name="T38" fmla="*/ 1 w 318"/>
              <a:gd name="T39" fmla="*/ 58 h 186"/>
              <a:gd name="T40" fmla="*/ 0 w 318"/>
              <a:gd name="T41" fmla="*/ 69 h 186"/>
              <a:gd name="T42" fmla="*/ 17 w 318"/>
              <a:gd name="T43" fmla="*/ 83 h 186"/>
              <a:gd name="T44" fmla="*/ 18 w 318"/>
              <a:gd name="T45" fmla="*/ 109 h 186"/>
              <a:gd name="T46" fmla="*/ 26 w 318"/>
              <a:gd name="T47" fmla="*/ 118 h 186"/>
              <a:gd name="T48" fmla="*/ 85 w 318"/>
              <a:gd name="T49" fmla="*/ 169 h 186"/>
              <a:gd name="T50" fmla="*/ 102 w 318"/>
              <a:gd name="T51" fmla="*/ 180 h 186"/>
              <a:gd name="T52" fmla="*/ 120 w 318"/>
              <a:gd name="T53" fmla="*/ 180 h 186"/>
              <a:gd name="T54" fmla="*/ 136 w 318"/>
              <a:gd name="T55" fmla="*/ 169 h 186"/>
              <a:gd name="T56" fmla="*/ 143 w 318"/>
              <a:gd name="T57" fmla="*/ 154 h 186"/>
              <a:gd name="T58" fmla="*/ 173 w 318"/>
              <a:gd name="T59" fmla="*/ 154 h 186"/>
              <a:gd name="T60" fmla="*/ 191 w 318"/>
              <a:gd name="T61" fmla="*/ 169 h 186"/>
              <a:gd name="T62" fmla="*/ 221 w 318"/>
              <a:gd name="T63" fmla="*/ 166 h 186"/>
              <a:gd name="T64" fmla="*/ 227 w 318"/>
              <a:gd name="T65" fmla="*/ 186 h 186"/>
              <a:gd name="T66" fmla="*/ 236 w 318"/>
              <a:gd name="T67" fmla="*/ 169 h 186"/>
              <a:gd name="T68" fmla="*/ 260 w 318"/>
              <a:gd name="T69" fmla="*/ 171 h 186"/>
              <a:gd name="T70" fmla="*/ 272 w 318"/>
              <a:gd name="T71" fmla="*/ 163 h 186"/>
              <a:gd name="T72" fmla="*/ 284 w 318"/>
              <a:gd name="T73" fmla="*/ 148 h 186"/>
              <a:gd name="T74" fmla="*/ 286 w 318"/>
              <a:gd name="T75" fmla="*/ 134 h 186"/>
              <a:gd name="T76" fmla="*/ 318 w 318"/>
              <a:gd name="T77" fmla="*/ 115 h 1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8"/>
              <a:gd name="T118" fmla="*/ 0 h 186"/>
              <a:gd name="T119" fmla="*/ 318 w 318"/>
              <a:gd name="T120" fmla="*/ 186 h 1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8" h="186">
                <a:moveTo>
                  <a:pt x="318" y="115"/>
                </a:moveTo>
                <a:lnTo>
                  <a:pt x="301" y="109"/>
                </a:lnTo>
                <a:lnTo>
                  <a:pt x="286" y="83"/>
                </a:lnTo>
                <a:lnTo>
                  <a:pt x="266" y="75"/>
                </a:lnTo>
                <a:lnTo>
                  <a:pt x="266" y="63"/>
                </a:lnTo>
                <a:lnTo>
                  <a:pt x="228" y="53"/>
                </a:lnTo>
                <a:lnTo>
                  <a:pt x="230" y="63"/>
                </a:lnTo>
                <a:lnTo>
                  <a:pt x="219" y="69"/>
                </a:lnTo>
                <a:lnTo>
                  <a:pt x="198" y="50"/>
                </a:lnTo>
                <a:lnTo>
                  <a:pt x="201" y="38"/>
                </a:lnTo>
                <a:lnTo>
                  <a:pt x="184" y="27"/>
                </a:lnTo>
                <a:lnTo>
                  <a:pt x="159" y="24"/>
                </a:lnTo>
                <a:lnTo>
                  <a:pt x="145" y="10"/>
                </a:lnTo>
                <a:lnTo>
                  <a:pt x="133" y="24"/>
                </a:lnTo>
                <a:lnTo>
                  <a:pt x="128" y="21"/>
                </a:lnTo>
                <a:lnTo>
                  <a:pt x="103" y="0"/>
                </a:lnTo>
                <a:lnTo>
                  <a:pt x="99" y="19"/>
                </a:lnTo>
                <a:lnTo>
                  <a:pt x="20" y="58"/>
                </a:lnTo>
                <a:lnTo>
                  <a:pt x="17" y="69"/>
                </a:lnTo>
                <a:lnTo>
                  <a:pt x="1" y="58"/>
                </a:lnTo>
                <a:lnTo>
                  <a:pt x="0" y="69"/>
                </a:lnTo>
                <a:lnTo>
                  <a:pt x="17" y="83"/>
                </a:lnTo>
                <a:lnTo>
                  <a:pt x="18" y="109"/>
                </a:lnTo>
                <a:lnTo>
                  <a:pt x="26" y="118"/>
                </a:lnTo>
                <a:lnTo>
                  <a:pt x="85" y="169"/>
                </a:lnTo>
                <a:lnTo>
                  <a:pt x="102" y="180"/>
                </a:lnTo>
                <a:lnTo>
                  <a:pt x="120" y="180"/>
                </a:lnTo>
                <a:lnTo>
                  <a:pt x="136" y="169"/>
                </a:lnTo>
                <a:lnTo>
                  <a:pt x="143" y="154"/>
                </a:lnTo>
                <a:lnTo>
                  <a:pt x="173" y="154"/>
                </a:lnTo>
                <a:lnTo>
                  <a:pt x="191" y="169"/>
                </a:lnTo>
                <a:lnTo>
                  <a:pt x="221" y="166"/>
                </a:lnTo>
                <a:lnTo>
                  <a:pt x="227" y="186"/>
                </a:lnTo>
                <a:lnTo>
                  <a:pt x="236" y="169"/>
                </a:lnTo>
                <a:lnTo>
                  <a:pt x="260" y="171"/>
                </a:lnTo>
                <a:lnTo>
                  <a:pt x="272" y="163"/>
                </a:lnTo>
                <a:lnTo>
                  <a:pt x="284" y="148"/>
                </a:lnTo>
                <a:lnTo>
                  <a:pt x="286" y="134"/>
                </a:lnTo>
                <a:lnTo>
                  <a:pt x="318" y="115"/>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33" name="Freeform 190"/>
          <p:cNvSpPr>
            <a:spLocks noChangeAspect="1"/>
          </p:cNvSpPr>
          <p:nvPr/>
        </p:nvSpPr>
        <p:spPr bwMode="gray">
          <a:xfrm>
            <a:off x="4681343" y="2939433"/>
            <a:ext cx="185738" cy="84138"/>
          </a:xfrm>
          <a:custGeom>
            <a:avLst/>
            <a:gdLst>
              <a:gd name="T0" fmla="*/ 193 w 352"/>
              <a:gd name="T1" fmla="*/ 170 h 173"/>
              <a:gd name="T2" fmla="*/ 137 w 352"/>
              <a:gd name="T3" fmla="*/ 156 h 173"/>
              <a:gd name="T4" fmla="*/ 127 w 352"/>
              <a:gd name="T5" fmla="*/ 149 h 173"/>
              <a:gd name="T6" fmla="*/ 120 w 352"/>
              <a:gd name="T7" fmla="*/ 130 h 173"/>
              <a:gd name="T8" fmla="*/ 58 w 352"/>
              <a:gd name="T9" fmla="*/ 149 h 173"/>
              <a:gd name="T10" fmla="*/ 42 w 352"/>
              <a:gd name="T11" fmla="*/ 145 h 173"/>
              <a:gd name="T12" fmla="*/ 8 w 352"/>
              <a:gd name="T13" fmla="*/ 136 h 173"/>
              <a:gd name="T14" fmla="*/ 2 w 352"/>
              <a:gd name="T15" fmla="*/ 125 h 173"/>
              <a:gd name="T16" fmla="*/ 5 w 352"/>
              <a:gd name="T17" fmla="*/ 110 h 173"/>
              <a:gd name="T18" fmla="*/ 0 w 352"/>
              <a:gd name="T19" fmla="*/ 103 h 173"/>
              <a:gd name="T20" fmla="*/ 16 w 352"/>
              <a:gd name="T21" fmla="*/ 99 h 173"/>
              <a:gd name="T22" fmla="*/ 36 w 352"/>
              <a:gd name="T23" fmla="*/ 111 h 173"/>
              <a:gd name="T24" fmla="*/ 49 w 352"/>
              <a:gd name="T25" fmla="*/ 99 h 173"/>
              <a:gd name="T26" fmla="*/ 81 w 352"/>
              <a:gd name="T27" fmla="*/ 107 h 173"/>
              <a:gd name="T28" fmla="*/ 129 w 352"/>
              <a:gd name="T29" fmla="*/ 88 h 173"/>
              <a:gd name="T30" fmla="*/ 151 w 352"/>
              <a:gd name="T31" fmla="*/ 91 h 173"/>
              <a:gd name="T32" fmla="*/ 154 w 352"/>
              <a:gd name="T33" fmla="*/ 99 h 173"/>
              <a:gd name="T34" fmla="*/ 161 w 352"/>
              <a:gd name="T35" fmla="*/ 95 h 173"/>
              <a:gd name="T36" fmla="*/ 154 w 352"/>
              <a:gd name="T37" fmla="*/ 62 h 173"/>
              <a:gd name="T38" fmla="*/ 157 w 352"/>
              <a:gd name="T39" fmla="*/ 51 h 173"/>
              <a:gd name="T40" fmla="*/ 176 w 352"/>
              <a:gd name="T41" fmla="*/ 45 h 173"/>
              <a:gd name="T42" fmla="*/ 183 w 352"/>
              <a:gd name="T43" fmla="*/ 29 h 173"/>
              <a:gd name="T44" fmla="*/ 197 w 352"/>
              <a:gd name="T45" fmla="*/ 22 h 173"/>
              <a:gd name="T46" fmla="*/ 199 w 352"/>
              <a:gd name="T47" fmla="*/ 15 h 173"/>
              <a:gd name="T48" fmla="*/ 216 w 352"/>
              <a:gd name="T49" fmla="*/ 26 h 173"/>
              <a:gd name="T50" fmla="*/ 234 w 352"/>
              <a:gd name="T51" fmla="*/ 26 h 173"/>
              <a:gd name="T52" fmla="*/ 250 w 352"/>
              <a:gd name="T53" fmla="*/ 15 h 173"/>
              <a:gd name="T54" fmla="*/ 257 w 352"/>
              <a:gd name="T55" fmla="*/ 0 h 173"/>
              <a:gd name="T56" fmla="*/ 287 w 352"/>
              <a:gd name="T57" fmla="*/ 0 h 173"/>
              <a:gd name="T58" fmla="*/ 305 w 352"/>
              <a:gd name="T59" fmla="*/ 15 h 173"/>
              <a:gd name="T60" fmla="*/ 335 w 352"/>
              <a:gd name="T61" fmla="*/ 12 h 173"/>
              <a:gd name="T62" fmla="*/ 341 w 352"/>
              <a:gd name="T63" fmla="*/ 32 h 173"/>
              <a:gd name="T64" fmla="*/ 352 w 352"/>
              <a:gd name="T65" fmla="*/ 63 h 173"/>
              <a:gd name="T66" fmla="*/ 349 w 352"/>
              <a:gd name="T67" fmla="*/ 87 h 173"/>
              <a:gd name="T68" fmla="*/ 327 w 352"/>
              <a:gd name="T69" fmla="*/ 87 h 173"/>
              <a:gd name="T70" fmla="*/ 324 w 352"/>
              <a:gd name="T71" fmla="*/ 93 h 173"/>
              <a:gd name="T72" fmla="*/ 329 w 352"/>
              <a:gd name="T73" fmla="*/ 100 h 173"/>
              <a:gd name="T74" fmla="*/ 322 w 352"/>
              <a:gd name="T75" fmla="*/ 116 h 173"/>
              <a:gd name="T76" fmla="*/ 322 w 352"/>
              <a:gd name="T77" fmla="*/ 133 h 173"/>
              <a:gd name="T78" fmla="*/ 305 w 352"/>
              <a:gd name="T79" fmla="*/ 144 h 173"/>
              <a:gd name="T80" fmla="*/ 295 w 352"/>
              <a:gd name="T81" fmla="*/ 154 h 173"/>
              <a:gd name="T82" fmla="*/ 245 w 352"/>
              <a:gd name="T83" fmla="*/ 159 h 173"/>
              <a:gd name="T84" fmla="*/ 233 w 352"/>
              <a:gd name="T85" fmla="*/ 173 h 173"/>
              <a:gd name="T86" fmla="*/ 193 w 352"/>
              <a:gd name="T87" fmla="*/ 170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173"/>
              <a:gd name="T134" fmla="*/ 352 w 352"/>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173">
                <a:moveTo>
                  <a:pt x="193" y="170"/>
                </a:moveTo>
                <a:lnTo>
                  <a:pt x="137" y="156"/>
                </a:lnTo>
                <a:lnTo>
                  <a:pt x="127" y="149"/>
                </a:lnTo>
                <a:lnTo>
                  <a:pt x="120" y="130"/>
                </a:lnTo>
                <a:lnTo>
                  <a:pt x="58" y="149"/>
                </a:lnTo>
                <a:lnTo>
                  <a:pt x="42" y="145"/>
                </a:lnTo>
                <a:lnTo>
                  <a:pt x="8" y="136"/>
                </a:lnTo>
                <a:lnTo>
                  <a:pt x="2" y="125"/>
                </a:lnTo>
                <a:lnTo>
                  <a:pt x="5" y="110"/>
                </a:lnTo>
                <a:lnTo>
                  <a:pt x="0" y="103"/>
                </a:lnTo>
                <a:lnTo>
                  <a:pt x="16" y="99"/>
                </a:lnTo>
                <a:lnTo>
                  <a:pt x="36" y="111"/>
                </a:lnTo>
                <a:lnTo>
                  <a:pt x="49" y="99"/>
                </a:lnTo>
                <a:lnTo>
                  <a:pt x="81" y="107"/>
                </a:lnTo>
                <a:lnTo>
                  <a:pt x="129" y="88"/>
                </a:lnTo>
                <a:lnTo>
                  <a:pt x="151" y="91"/>
                </a:lnTo>
                <a:lnTo>
                  <a:pt x="154" y="99"/>
                </a:lnTo>
                <a:lnTo>
                  <a:pt x="161" y="95"/>
                </a:lnTo>
                <a:lnTo>
                  <a:pt x="154" y="62"/>
                </a:lnTo>
                <a:lnTo>
                  <a:pt x="157" y="51"/>
                </a:lnTo>
                <a:lnTo>
                  <a:pt x="176" y="45"/>
                </a:lnTo>
                <a:lnTo>
                  <a:pt x="183" y="29"/>
                </a:lnTo>
                <a:lnTo>
                  <a:pt x="197" y="22"/>
                </a:lnTo>
                <a:lnTo>
                  <a:pt x="199" y="15"/>
                </a:lnTo>
                <a:lnTo>
                  <a:pt x="216" y="26"/>
                </a:lnTo>
                <a:lnTo>
                  <a:pt x="234" y="26"/>
                </a:lnTo>
                <a:lnTo>
                  <a:pt x="250" y="15"/>
                </a:lnTo>
                <a:lnTo>
                  <a:pt x="257" y="0"/>
                </a:lnTo>
                <a:lnTo>
                  <a:pt x="287" y="0"/>
                </a:lnTo>
                <a:lnTo>
                  <a:pt x="305" y="15"/>
                </a:lnTo>
                <a:lnTo>
                  <a:pt x="335" y="12"/>
                </a:lnTo>
                <a:lnTo>
                  <a:pt x="341" y="32"/>
                </a:lnTo>
                <a:lnTo>
                  <a:pt x="352" y="63"/>
                </a:lnTo>
                <a:lnTo>
                  <a:pt x="349" y="87"/>
                </a:lnTo>
                <a:lnTo>
                  <a:pt x="327" y="87"/>
                </a:lnTo>
                <a:lnTo>
                  <a:pt x="324" y="93"/>
                </a:lnTo>
                <a:lnTo>
                  <a:pt x="329" y="100"/>
                </a:lnTo>
                <a:lnTo>
                  <a:pt x="322" y="116"/>
                </a:lnTo>
                <a:lnTo>
                  <a:pt x="322" y="133"/>
                </a:lnTo>
                <a:lnTo>
                  <a:pt x="305" y="144"/>
                </a:lnTo>
                <a:lnTo>
                  <a:pt x="295" y="154"/>
                </a:lnTo>
                <a:lnTo>
                  <a:pt x="245" y="159"/>
                </a:lnTo>
                <a:lnTo>
                  <a:pt x="233" y="173"/>
                </a:lnTo>
                <a:lnTo>
                  <a:pt x="193" y="17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34" name="Freeform 191"/>
          <p:cNvSpPr>
            <a:spLocks noChangeAspect="1"/>
          </p:cNvSpPr>
          <p:nvPr/>
        </p:nvSpPr>
        <p:spPr bwMode="gray">
          <a:xfrm>
            <a:off x="4681343" y="2993409"/>
            <a:ext cx="6879" cy="11113"/>
          </a:xfrm>
          <a:custGeom>
            <a:avLst/>
            <a:gdLst>
              <a:gd name="T0" fmla="*/ 6 w 11"/>
              <a:gd name="T1" fmla="*/ 26 h 26"/>
              <a:gd name="T2" fmla="*/ 11 w 11"/>
              <a:gd name="T3" fmla="*/ 10 h 26"/>
              <a:gd name="T4" fmla="*/ 3 w 11"/>
              <a:gd name="T5" fmla="*/ 0 h 26"/>
              <a:gd name="T6" fmla="*/ 0 w 11"/>
              <a:gd name="T7" fmla="*/ 15 h 26"/>
              <a:gd name="T8" fmla="*/ 6 w 11"/>
              <a:gd name="T9" fmla="*/ 26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6" y="26"/>
                </a:moveTo>
                <a:lnTo>
                  <a:pt x="11" y="10"/>
                </a:lnTo>
                <a:lnTo>
                  <a:pt x="3" y="0"/>
                </a:lnTo>
                <a:lnTo>
                  <a:pt x="0" y="15"/>
                </a:lnTo>
                <a:lnTo>
                  <a:pt x="6" y="2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35" name="Freeform 192"/>
          <p:cNvSpPr>
            <a:spLocks noChangeAspect="1"/>
          </p:cNvSpPr>
          <p:nvPr/>
        </p:nvSpPr>
        <p:spPr bwMode="gray">
          <a:xfrm>
            <a:off x="4793130" y="2726709"/>
            <a:ext cx="242491" cy="207963"/>
          </a:xfrm>
          <a:custGeom>
            <a:avLst/>
            <a:gdLst>
              <a:gd name="T0" fmla="*/ 3 w 459"/>
              <a:gd name="T1" fmla="*/ 86 h 428"/>
              <a:gd name="T2" fmla="*/ 11 w 459"/>
              <a:gd name="T3" fmla="*/ 108 h 428"/>
              <a:gd name="T4" fmla="*/ 11 w 459"/>
              <a:gd name="T5" fmla="*/ 122 h 428"/>
              <a:gd name="T6" fmla="*/ 0 w 459"/>
              <a:gd name="T7" fmla="*/ 159 h 428"/>
              <a:gd name="T8" fmla="*/ 14 w 459"/>
              <a:gd name="T9" fmla="*/ 167 h 428"/>
              <a:gd name="T10" fmla="*/ 20 w 459"/>
              <a:gd name="T11" fmla="*/ 217 h 428"/>
              <a:gd name="T12" fmla="*/ 23 w 459"/>
              <a:gd name="T13" fmla="*/ 247 h 428"/>
              <a:gd name="T14" fmla="*/ 37 w 459"/>
              <a:gd name="T15" fmla="*/ 266 h 428"/>
              <a:gd name="T16" fmla="*/ 29 w 459"/>
              <a:gd name="T17" fmla="*/ 305 h 428"/>
              <a:gd name="T18" fmla="*/ 34 w 459"/>
              <a:gd name="T19" fmla="*/ 308 h 428"/>
              <a:gd name="T20" fmla="*/ 46 w 459"/>
              <a:gd name="T21" fmla="*/ 294 h 428"/>
              <a:gd name="T22" fmla="*/ 60 w 459"/>
              <a:gd name="T23" fmla="*/ 308 h 428"/>
              <a:gd name="T24" fmla="*/ 85 w 459"/>
              <a:gd name="T25" fmla="*/ 311 h 428"/>
              <a:gd name="T26" fmla="*/ 102 w 459"/>
              <a:gd name="T27" fmla="*/ 322 h 428"/>
              <a:gd name="T28" fmla="*/ 99 w 459"/>
              <a:gd name="T29" fmla="*/ 334 h 428"/>
              <a:gd name="T30" fmla="*/ 120 w 459"/>
              <a:gd name="T31" fmla="*/ 353 h 428"/>
              <a:gd name="T32" fmla="*/ 131 w 459"/>
              <a:gd name="T33" fmla="*/ 347 h 428"/>
              <a:gd name="T34" fmla="*/ 129 w 459"/>
              <a:gd name="T35" fmla="*/ 337 h 428"/>
              <a:gd name="T36" fmla="*/ 167 w 459"/>
              <a:gd name="T37" fmla="*/ 347 h 428"/>
              <a:gd name="T38" fmla="*/ 167 w 459"/>
              <a:gd name="T39" fmla="*/ 359 h 428"/>
              <a:gd name="T40" fmla="*/ 187 w 459"/>
              <a:gd name="T41" fmla="*/ 367 h 428"/>
              <a:gd name="T42" fmla="*/ 202 w 459"/>
              <a:gd name="T43" fmla="*/ 393 h 428"/>
              <a:gd name="T44" fmla="*/ 219 w 459"/>
              <a:gd name="T45" fmla="*/ 399 h 428"/>
              <a:gd name="T46" fmla="*/ 227 w 459"/>
              <a:gd name="T47" fmla="*/ 402 h 428"/>
              <a:gd name="T48" fmla="*/ 246 w 459"/>
              <a:gd name="T49" fmla="*/ 398 h 428"/>
              <a:gd name="T50" fmla="*/ 266 w 459"/>
              <a:gd name="T51" fmla="*/ 418 h 428"/>
              <a:gd name="T52" fmla="*/ 289 w 459"/>
              <a:gd name="T53" fmla="*/ 407 h 428"/>
              <a:gd name="T54" fmla="*/ 314 w 459"/>
              <a:gd name="T55" fmla="*/ 415 h 428"/>
              <a:gd name="T56" fmla="*/ 339 w 459"/>
              <a:gd name="T57" fmla="*/ 404 h 428"/>
              <a:gd name="T58" fmla="*/ 383 w 459"/>
              <a:gd name="T59" fmla="*/ 428 h 428"/>
              <a:gd name="T60" fmla="*/ 397 w 459"/>
              <a:gd name="T61" fmla="*/ 428 h 428"/>
              <a:gd name="T62" fmla="*/ 395 w 459"/>
              <a:gd name="T63" fmla="*/ 404 h 428"/>
              <a:gd name="T64" fmla="*/ 410 w 459"/>
              <a:gd name="T65" fmla="*/ 373 h 428"/>
              <a:gd name="T66" fmla="*/ 454 w 459"/>
              <a:gd name="T67" fmla="*/ 333 h 428"/>
              <a:gd name="T68" fmla="*/ 459 w 459"/>
              <a:gd name="T69" fmla="*/ 322 h 428"/>
              <a:gd name="T70" fmla="*/ 454 w 459"/>
              <a:gd name="T71" fmla="*/ 299 h 428"/>
              <a:gd name="T72" fmla="*/ 444 w 459"/>
              <a:gd name="T73" fmla="*/ 286 h 428"/>
              <a:gd name="T74" fmla="*/ 433 w 459"/>
              <a:gd name="T75" fmla="*/ 247 h 428"/>
              <a:gd name="T76" fmla="*/ 436 w 459"/>
              <a:gd name="T77" fmla="*/ 217 h 428"/>
              <a:gd name="T78" fmla="*/ 419 w 459"/>
              <a:gd name="T79" fmla="*/ 196 h 428"/>
              <a:gd name="T80" fmla="*/ 450 w 459"/>
              <a:gd name="T81" fmla="*/ 164 h 428"/>
              <a:gd name="T82" fmla="*/ 450 w 459"/>
              <a:gd name="T83" fmla="*/ 136 h 428"/>
              <a:gd name="T84" fmla="*/ 434 w 459"/>
              <a:gd name="T85" fmla="*/ 66 h 428"/>
              <a:gd name="T86" fmla="*/ 428 w 459"/>
              <a:gd name="T87" fmla="*/ 52 h 428"/>
              <a:gd name="T88" fmla="*/ 399 w 459"/>
              <a:gd name="T89" fmla="*/ 35 h 428"/>
              <a:gd name="T90" fmla="*/ 318 w 459"/>
              <a:gd name="T91" fmla="*/ 43 h 428"/>
              <a:gd name="T92" fmla="*/ 253 w 459"/>
              <a:gd name="T93" fmla="*/ 31 h 428"/>
              <a:gd name="T94" fmla="*/ 216 w 459"/>
              <a:gd name="T95" fmla="*/ 43 h 428"/>
              <a:gd name="T96" fmla="*/ 201 w 459"/>
              <a:gd name="T97" fmla="*/ 14 h 428"/>
              <a:gd name="T98" fmla="*/ 213 w 459"/>
              <a:gd name="T99" fmla="*/ 18 h 428"/>
              <a:gd name="T100" fmla="*/ 209 w 459"/>
              <a:gd name="T101" fmla="*/ 6 h 428"/>
              <a:gd name="T102" fmla="*/ 179 w 459"/>
              <a:gd name="T103" fmla="*/ 0 h 428"/>
              <a:gd name="T104" fmla="*/ 145 w 459"/>
              <a:gd name="T105" fmla="*/ 6 h 428"/>
              <a:gd name="T106" fmla="*/ 86 w 459"/>
              <a:gd name="T107" fmla="*/ 45 h 428"/>
              <a:gd name="T108" fmla="*/ 14 w 459"/>
              <a:gd name="T109" fmla="*/ 73 h 428"/>
              <a:gd name="T110" fmla="*/ 7 w 459"/>
              <a:gd name="T111" fmla="*/ 77 h 428"/>
              <a:gd name="T112" fmla="*/ 17 w 459"/>
              <a:gd name="T113" fmla="*/ 81 h 428"/>
              <a:gd name="T114" fmla="*/ 15 w 459"/>
              <a:gd name="T115" fmla="*/ 93 h 428"/>
              <a:gd name="T116" fmla="*/ 3 w 459"/>
              <a:gd name="T117" fmla="*/ 86 h 4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428"/>
              <a:gd name="T179" fmla="*/ 459 w 459"/>
              <a:gd name="T180" fmla="*/ 428 h 4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428">
                <a:moveTo>
                  <a:pt x="3" y="86"/>
                </a:moveTo>
                <a:lnTo>
                  <a:pt x="11" y="108"/>
                </a:lnTo>
                <a:lnTo>
                  <a:pt x="11" y="122"/>
                </a:lnTo>
                <a:lnTo>
                  <a:pt x="0" y="159"/>
                </a:lnTo>
                <a:lnTo>
                  <a:pt x="14" y="167"/>
                </a:lnTo>
                <a:lnTo>
                  <a:pt x="20" y="217"/>
                </a:lnTo>
                <a:lnTo>
                  <a:pt x="23" y="247"/>
                </a:lnTo>
                <a:lnTo>
                  <a:pt x="37" y="266"/>
                </a:lnTo>
                <a:lnTo>
                  <a:pt x="29" y="305"/>
                </a:lnTo>
                <a:lnTo>
                  <a:pt x="34" y="308"/>
                </a:lnTo>
                <a:lnTo>
                  <a:pt x="46" y="294"/>
                </a:lnTo>
                <a:lnTo>
                  <a:pt x="60" y="308"/>
                </a:lnTo>
                <a:lnTo>
                  <a:pt x="85" y="311"/>
                </a:lnTo>
                <a:lnTo>
                  <a:pt x="102" y="322"/>
                </a:lnTo>
                <a:lnTo>
                  <a:pt x="99" y="334"/>
                </a:lnTo>
                <a:lnTo>
                  <a:pt x="120" y="353"/>
                </a:lnTo>
                <a:lnTo>
                  <a:pt x="131" y="347"/>
                </a:lnTo>
                <a:lnTo>
                  <a:pt x="129" y="337"/>
                </a:lnTo>
                <a:lnTo>
                  <a:pt x="167" y="347"/>
                </a:lnTo>
                <a:lnTo>
                  <a:pt x="167" y="359"/>
                </a:lnTo>
                <a:lnTo>
                  <a:pt x="187" y="367"/>
                </a:lnTo>
                <a:lnTo>
                  <a:pt x="202" y="393"/>
                </a:lnTo>
                <a:lnTo>
                  <a:pt x="219" y="399"/>
                </a:lnTo>
                <a:lnTo>
                  <a:pt x="227" y="402"/>
                </a:lnTo>
                <a:lnTo>
                  <a:pt x="246" y="398"/>
                </a:lnTo>
                <a:lnTo>
                  <a:pt x="266" y="418"/>
                </a:lnTo>
                <a:lnTo>
                  <a:pt x="289" y="407"/>
                </a:lnTo>
                <a:lnTo>
                  <a:pt x="314" y="415"/>
                </a:lnTo>
                <a:lnTo>
                  <a:pt x="339" y="404"/>
                </a:lnTo>
                <a:lnTo>
                  <a:pt x="383" y="428"/>
                </a:lnTo>
                <a:lnTo>
                  <a:pt x="397" y="428"/>
                </a:lnTo>
                <a:lnTo>
                  <a:pt x="395" y="404"/>
                </a:lnTo>
                <a:lnTo>
                  <a:pt x="410" y="373"/>
                </a:lnTo>
                <a:lnTo>
                  <a:pt x="454" y="333"/>
                </a:lnTo>
                <a:lnTo>
                  <a:pt x="459" y="322"/>
                </a:lnTo>
                <a:lnTo>
                  <a:pt x="454" y="299"/>
                </a:lnTo>
                <a:lnTo>
                  <a:pt x="444" y="286"/>
                </a:lnTo>
                <a:lnTo>
                  <a:pt x="433" y="247"/>
                </a:lnTo>
                <a:lnTo>
                  <a:pt x="436" y="217"/>
                </a:lnTo>
                <a:lnTo>
                  <a:pt x="419" y="196"/>
                </a:lnTo>
                <a:lnTo>
                  <a:pt x="450" y="164"/>
                </a:lnTo>
                <a:lnTo>
                  <a:pt x="450" y="136"/>
                </a:lnTo>
                <a:lnTo>
                  <a:pt x="434" y="66"/>
                </a:lnTo>
                <a:lnTo>
                  <a:pt x="428" y="52"/>
                </a:lnTo>
                <a:lnTo>
                  <a:pt x="399" y="35"/>
                </a:lnTo>
                <a:lnTo>
                  <a:pt x="318" y="43"/>
                </a:lnTo>
                <a:lnTo>
                  <a:pt x="253" y="31"/>
                </a:lnTo>
                <a:lnTo>
                  <a:pt x="216" y="43"/>
                </a:lnTo>
                <a:lnTo>
                  <a:pt x="201" y="14"/>
                </a:lnTo>
                <a:lnTo>
                  <a:pt x="213" y="18"/>
                </a:lnTo>
                <a:lnTo>
                  <a:pt x="209" y="6"/>
                </a:lnTo>
                <a:lnTo>
                  <a:pt x="179" y="0"/>
                </a:lnTo>
                <a:lnTo>
                  <a:pt x="145" y="6"/>
                </a:lnTo>
                <a:lnTo>
                  <a:pt x="86" y="45"/>
                </a:lnTo>
                <a:lnTo>
                  <a:pt x="14" y="73"/>
                </a:lnTo>
                <a:lnTo>
                  <a:pt x="7" y="77"/>
                </a:lnTo>
                <a:lnTo>
                  <a:pt x="17" y="81"/>
                </a:lnTo>
                <a:lnTo>
                  <a:pt x="15" y="93"/>
                </a:lnTo>
                <a:lnTo>
                  <a:pt x="3" y="86"/>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36" name="Freeform 193"/>
          <p:cNvSpPr>
            <a:spLocks noChangeAspect="1"/>
          </p:cNvSpPr>
          <p:nvPr/>
        </p:nvSpPr>
        <p:spPr bwMode="gray">
          <a:xfrm>
            <a:off x="4959951" y="2593359"/>
            <a:ext cx="178858" cy="98425"/>
          </a:xfrm>
          <a:custGeom>
            <a:avLst/>
            <a:gdLst>
              <a:gd name="T0" fmla="*/ 266 w 339"/>
              <a:gd name="T1" fmla="*/ 200 h 200"/>
              <a:gd name="T2" fmla="*/ 285 w 339"/>
              <a:gd name="T3" fmla="*/ 188 h 200"/>
              <a:gd name="T4" fmla="*/ 305 w 339"/>
              <a:gd name="T5" fmla="*/ 191 h 200"/>
              <a:gd name="T6" fmla="*/ 324 w 339"/>
              <a:gd name="T7" fmla="*/ 164 h 200"/>
              <a:gd name="T8" fmla="*/ 339 w 339"/>
              <a:gd name="T9" fmla="*/ 159 h 200"/>
              <a:gd name="T10" fmla="*/ 336 w 339"/>
              <a:gd name="T11" fmla="*/ 125 h 200"/>
              <a:gd name="T12" fmla="*/ 312 w 339"/>
              <a:gd name="T13" fmla="*/ 95 h 200"/>
              <a:gd name="T14" fmla="*/ 317 w 339"/>
              <a:gd name="T15" fmla="*/ 62 h 200"/>
              <a:gd name="T16" fmla="*/ 300 w 339"/>
              <a:gd name="T17" fmla="*/ 40 h 200"/>
              <a:gd name="T18" fmla="*/ 260 w 339"/>
              <a:gd name="T19" fmla="*/ 40 h 200"/>
              <a:gd name="T20" fmla="*/ 237 w 339"/>
              <a:gd name="T21" fmla="*/ 17 h 200"/>
              <a:gd name="T22" fmla="*/ 200 w 339"/>
              <a:gd name="T23" fmla="*/ 0 h 200"/>
              <a:gd name="T24" fmla="*/ 158 w 339"/>
              <a:gd name="T25" fmla="*/ 15 h 200"/>
              <a:gd name="T26" fmla="*/ 156 w 339"/>
              <a:gd name="T27" fmla="*/ 20 h 200"/>
              <a:gd name="T28" fmla="*/ 156 w 339"/>
              <a:gd name="T29" fmla="*/ 74 h 200"/>
              <a:gd name="T30" fmla="*/ 146 w 339"/>
              <a:gd name="T31" fmla="*/ 98 h 200"/>
              <a:gd name="T32" fmla="*/ 143 w 339"/>
              <a:gd name="T33" fmla="*/ 88 h 200"/>
              <a:gd name="T34" fmla="*/ 124 w 339"/>
              <a:gd name="T35" fmla="*/ 95 h 200"/>
              <a:gd name="T36" fmla="*/ 110 w 339"/>
              <a:gd name="T37" fmla="*/ 87 h 200"/>
              <a:gd name="T38" fmla="*/ 102 w 339"/>
              <a:gd name="T39" fmla="*/ 65 h 200"/>
              <a:gd name="T40" fmla="*/ 101 w 339"/>
              <a:gd name="T41" fmla="*/ 74 h 200"/>
              <a:gd name="T42" fmla="*/ 73 w 339"/>
              <a:gd name="T43" fmla="*/ 31 h 200"/>
              <a:gd name="T44" fmla="*/ 36 w 339"/>
              <a:gd name="T45" fmla="*/ 45 h 200"/>
              <a:gd name="T46" fmla="*/ 5 w 339"/>
              <a:gd name="T47" fmla="*/ 115 h 200"/>
              <a:gd name="T48" fmla="*/ 0 w 339"/>
              <a:gd name="T49" fmla="*/ 158 h 200"/>
              <a:gd name="T50" fmla="*/ 2 w 339"/>
              <a:gd name="T51" fmla="*/ 164 h 200"/>
              <a:gd name="T52" fmla="*/ 11 w 339"/>
              <a:gd name="T53" fmla="*/ 166 h 200"/>
              <a:gd name="T54" fmla="*/ 22 w 339"/>
              <a:gd name="T55" fmla="*/ 150 h 200"/>
              <a:gd name="T56" fmla="*/ 54 w 339"/>
              <a:gd name="T57" fmla="*/ 137 h 200"/>
              <a:gd name="T58" fmla="*/ 127 w 339"/>
              <a:gd name="T59" fmla="*/ 139 h 200"/>
              <a:gd name="T60" fmla="*/ 153 w 339"/>
              <a:gd name="T61" fmla="*/ 149 h 200"/>
              <a:gd name="T62" fmla="*/ 183 w 339"/>
              <a:gd name="T63" fmla="*/ 133 h 200"/>
              <a:gd name="T64" fmla="*/ 195 w 339"/>
              <a:gd name="T65" fmla="*/ 158 h 200"/>
              <a:gd name="T66" fmla="*/ 215 w 339"/>
              <a:gd name="T67" fmla="*/ 159 h 200"/>
              <a:gd name="T68" fmla="*/ 266 w 339"/>
              <a:gd name="T69" fmla="*/ 200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200"/>
              <a:gd name="T107" fmla="*/ 339 w 339"/>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200">
                <a:moveTo>
                  <a:pt x="266" y="200"/>
                </a:moveTo>
                <a:lnTo>
                  <a:pt x="285" y="188"/>
                </a:lnTo>
                <a:lnTo>
                  <a:pt x="305" y="191"/>
                </a:lnTo>
                <a:lnTo>
                  <a:pt x="324" y="164"/>
                </a:lnTo>
                <a:lnTo>
                  <a:pt x="339" y="159"/>
                </a:lnTo>
                <a:lnTo>
                  <a:pt x="336" y="125"/>
                </a:lnTo>
                <a:lnTo>
                  <a:pt x="312" y="95"/>
                </a:lnTo>
                <a:lnTo>
                  <a:pt x="317" y="62"/>
                </a:lnTo>
                <a:lnTo>
                  <a:pt x="300" y="40"/>
                </a:lnTo>
                <a:lnTo>
                  <a:pt x="260" y="40"/>
                </a:lnTo>
                <a:lnTo>
                  <a:pt x="237" y="17"/>
                </a:lnTo>
                <a:lnTo>
                  <a:pt x="200" y="0"/>
                </a:lnTo>
                <a:lnTo>
                  <a:pt x="158" y="15"/>
                </a:lnTo>
                <a:lnTo>
                  <a:pt x="156" y="20"/>
                </a:lnTo>
                <a:lnTo>
                  <a:pt x="156" y="74"/>
                </a:lnTo>
                <a:lnTo>
                  <a:pt x="146" y="98"/>
                </a:lnTo>
                <a:lnTo>
                  <a:pt x="143" y="88"/>
                </a:lnTo>
                <a:lnTo>
                  <a:pt x="124" y="95"/>
                </a:lnTo>
                <a:lnTo>
                  <a:pt x="110" y="87"/>
                </a:lnTo>
                <a:lnTo>
                  <a:pt x="102" y="65"/>
                </a:lnTo>
                <a:lnTo>
                  <a:pt x="101" y="74"/>
                </a:lnTo>
                <a:lnTo>
                  <a:pt x="73" y="31"/>
                </a:lnTo>
                <a:lnTo>
                  <a:pt x="36" y="45"/>
                </a:lnTo>
                <a:lnTo>
                  <a:pt x="5" y="115"/>
                </a:lnTo>
                <a:lnTo>
                  <a:pt x="0" y="158"/>
                </a:lnTo>
                <a:lnTo>
                  <a:pt x="2" y="164"/>
                </a:lnTo>
                <a:lnTo>
                  <a:pt x="11" y="166"/>
                </a:lnTo>
                <a:lnTo>
                  <a:pt x="22" y="150"/>
                </a:lnTo>
                <a:lnTo>
                  <a:pt x="54" y="137"/>
                </a:lnTo>
                <a:lnTo>
                  <a:pt x="127" y="139"/>
                </a:lnTo>
                <a:lnTo>
                  <a:pt x="153" y="149"/>
                </a:lnTo>
                <a:lnTo>
                  <a:pt x="183" y="133"/>
                </a:lnTo>
                <a:lnTo>
                  <a:pt x="195" y="158"/>
                </a:lnTo>
                <a:lnTo>
                  <a:pt x="215" y="159"/>
                </a:lnTo>
                <a:lnTo>
                  <a:pt x="266" y="20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37" name="Freeform 194"/>
          <p:cNvSpPr>
            <a:spLocks noChangeAspect="1"/>
          </p:cNvSpPr>
          <p:nvPr/>
        </p:nvSpPr>
        <p:spPr bwMode="gray">
          <a:xfrm>
            <a:off x="4959951" y="2658446"/>
            <a:ext cx="141023" cy="100013"/>
          </a:xfrm>
          <a:custGeom>
            <a:avLst/>
            <a:gdLst>
              <a:gd name="T0" fmla="*/ 178 w 266"/>
              <a:gd name="T1" fmla="*/ 200 h 204"/>
              <a:gd name="T2" fmla="*/ 175 w 266"/>
              <a:gd name="T3" fmla="*/ 189 h 204"/>
              <a:gd name="T4" fmla="*/ 198 w 266"/>
              <a:gd name="T5" fmla="*/ 177 h 204"/>
              <a:gd name="T6" fmla="*/ 221 w 266"/>
              <a:gd name="T7" fmla="*/ 186 h 204"/>
              <a:gd name="T8" fmla="*/ 212 w 266"/>
              <a:gd name="T9" fmla="*/ 169 h 204"/>
              <a:gd name="T10" fmla="*/ 221 w 266"/>
              <a:gd name="T11" fmla="*/ 150 h 204"/>
              <a:gd name="T12" fmla="*/ 224 w 266"/>
              <a:gd name="T13" fmla="*/ 122 h 204"/>
              <a:gd name="T14" fmla="*/ 260 w 266"/>
              <a:gd name="T15" fmla="*/ 109 h 204"/>
              <a:gd name="T16" fmla="*/ 266 w 266"/>
              <a:gd name="T17" fmla="*/ 93 h 204"/>
              <a:gd name="T18" fmla="*/ 252 w 266"/>
              <a:gd name="T19" fmla="*/ 90 h 204"/>
              <a:gd name="T20" fmla="*/ 252 w 266"/>
              <a:gd name="T21" fmla="*/ 76 h 204"/>
              <a:gd name="T22" fmla="*/ 264 w 266"/>
              <a:gd name="T23" fmla="*/ 68 h 204"/>
              <a:gd name="T24" fmla="*/ 264 w 266"/>
              <a:gd name="T25" fmla="*/ 67 h 204"/>
              <a:gd name="T26" fmla="*/ 213 w 266"/>
              <a:gd name="T27" fmla="*/ 26 h 204"/>
              <a:gd name="T28" fmla="*/ 193 w 266"/>
              <a:gd name="T29" fmla="*/ 25 h 204"/>
              <a:gd name="T30" fmla="*/ 181 w 266"/>
              <a:gd name="T31" fmla="*/ 0 h 204"/>
              <a:gd name="T32" fmla="*/ 151 w 266"/>
              <a:gd name="T33" fmla="*/ 16 h 204"/>
              <a:gd name="T34" fmla="*/ 125 w 266"/>
              <a:gd name="T35" fmla="*/ 6 h 204"/>
              <a:gd name="T36" fmla="*/ 52 w 266"/>
              <a:gd name="T37" fmla="*/ 4 h 204"/>
              <a:gd name="T38" fmla="*/ 20 w 266"/>
              <a:gd name="T39" fmla="*/ 17 h 204"/>
              <a:gd name="T40" fmla="*/ 9 w 266"/>
              <a:gd name="T41" fmla="*/ 33 h 204"/>
              <a:gd name="T42" fmla="*/ 0 w 266"/>
              <a:gd name="T43" fmla="*/ 31 h 204"/>
              <a:gd name="T44" fmla="*/ 14 w 266"/>
              <a:gd name="T45" fmla="*/ 101 h 204"/>
              <a:gd name="T46" fmla="*/ 76 w 266"/>
              <a:gd name="T47" fmla="*/ 116 h 204"/>
              <a:gd name="T48" fmla="*/ 85 w 266"/>
              <a:gd name="T49" fmla="*/ 135 h 204"/>
              <a:gd name="T50" fmla="*/ 80 w 266"/>
              <a:gd name="T51" fmla="*/ 147 h 204"/>
              <a:gd name="T52" fmla="*/ 82 w 266"/>
              <a:gd name="T53" fmla="*/ 173 h 204"/>
              <a:gd name="T54" fmla="*/ 111 w 266"/>
              <a:gd name="T55" fmla="*/ 190 h 204"/>
              <a:gd name="T56" fmla="*/ 117 w 266"/>
              <a:gd name="T57" fmla="*/ 204 h 204"/>
              <a:gd name="T58" fmla="*/ 178 w 266"/>
              <a:gd name="T59" fmla="*/ 200 h 2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6"/>
              <a:gd name="T91" fmla="*/ 0 h 204"/>
              <a:gd name="T92" fmla="*/ 266 w 266"/>
              <a:gd name="T93" fmla="*/ 204 h 2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6" h="204">
                <a:moveTo>
                  <a:pt x="178" y="200"/>
                </a:moveTo>
                <a:lnTo>
                  <a:pt x="175" y="189"/>
                </a:lnTo>
                <a:lnTo>
                  <a:pt x="198" y="177"/>
                </a:lnTo>
                <a:lnTo>
                  <a:pt x="221" y="186"/>
                </a:lnTo>
                <a:lnTo>
                  <a:pt x="212" y="169"/>
                </a:lnTo>
                <a:lnTo>
                  <a:pt x="221" y="150"/>
                </a:lnTo>
                <a:lnTo>
                  <a:pt x="224" y="122"/>
                </a:lnTo>
                <a:lnTo>
                  <a:pt x="260" y="109"/>
                </a:lnTo>
                <a:lnTo>
                  <a:pt x="266" y="93"/>
                </a:lnTo>
                <a:lnTo>
                  <a:pt x="252" y="90"/>
                </a:lnTo>
                <a:lnTo>
                  <a:pt x="252" y="76"/>
                </a:lnTo>
                <a:lnTo>
                  <a:pt x="264" y="68"/>
                </a:lnTo>
                <a:lnTo>
                  <a:pt x="264" y="67"/>
                </a:lnTo>
                <a:lnTo>
                  <a:pt x="213" y="26"/>
                </a:lnTo>
                <a:lnTo>
                  <a:pt x="193" y="25"/>
                </a:lnTo>
                <a:lnTo>
                  <a:pt x="181" y="0"/>
                </a:lnTo>
                <a:lnTo>
                  <a:pt x="151" y="16"/>
                </a:lnTo>
                <a:lnTo>
                  <a:pt x="125" y="6"/>
                </a:lnTo>
                <a:lnTo>
                  <a:pt x="52" y="4"/>
                </a:lnTo>
                <a:lnTo>
                  <a:pt x="20" y="17"/>
                </a:lnTo>
                <a:lnTo>
                  <a:pt x="9" y="33"/>
                </a:lnTo>
                <a:lnTo>
                  <a:pt x="0" y="31"/>
                </a:lnTo>
                <a:lnTo>
                  <a:pt x="14" y="101"/>
                </a:lnTo>
                <a:lnTo>
                  <a:pt x="76" y="116"/>
                </a:lnTo>
                <a:lnTo>
                  <a:pt x="85" y="135"/>
                </a:lnTo>
                <a:lnTo>
                  <a:pt x="80" y="147"/>
                </a:lnTo>
                <a:lnTo>
                  <a:pt x="82" y="173"/>
                </a:lnTo>
                <a:lnTo>
                  <a:pt x="111" y="190"/>
                </a:lnTo>
                <a:lnTo>
                  <a:pt x="117" y="204"/>
                </a:lnTo>
                <a:lnTo>
                  <a:pt x="178" y="20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38" name="Freeform 195"/>
          <p:cNvSpPr>
            <a:spLocks noChangeAspect="1"/>
          </p:cNvSpPr>
          <p:nvPr/>
        </p:nvSpPr>
        <p:spPr bwMode="gray">
          <a:xfrm>
            <a:off x="4925554" y="2691783"/>
            <a:ext cx="77391" cy="57150"/>
          </a:xfrm>
          <a:custGeom>
            <a:avLst/>
            <a:gdLst>
              <a:gd name="T0" fmla="*/ 0 w 149"/>
              <a:gd name="T1" fmla="*/ 101 h 113"/>
              <a:gd name="T2" fmla="*/ 65 w 149"/>
              <a:gd name="T3" fmla="*/ 113 h 113"/>
              <a:gd name="T4" fmla="*/ 146 w 149"/>
              <a:gd name="T5" fmla="*/ 105 h 113"/>
              <a:gd name="T6" fmla="*/ 144 w 149"/>
              <a:gd name="T7" fmla="*/ 79 h 113"/>
              <a:gd name="T8" fmla="*/ 149 w 149"/>
              <a:gd name="T9" fmla="*/ 67 h 113"/>
              <a:gd name="T10" fmla="*/ 140 w 149"/>
              <a:gd name="T11" fmla="*/ 48 h 113"/>
              <a:gd name="T12" fmla="*/ 78 w 149"/>
              <a:gd name="T13" fmla="*/ 33 h 113"/>
              <a:gd name="T14" fmla="*/ 73 w 149"/>
              <a:gd name="T15" fmla="*/ 62 h 113"/>
              <a:gd name="T16" fmla="*/ 47 w 149"/>
              <a:gd name="T17" fmla="*/ 54 h 113"/>
              <a:gd name="T18" fmla="*/ 65 w 149"/>
              <a:gd name="T19" fmla="*/ 24 h 113"/>
              <a:gd name="T20" fmla="*/ 71 w 149"/>
              <a:gd name="T21" fmla="*/ 0 h 113"/>
              <a:gd name="T22" fmla="*/ 54 w 149"/>
              <a:gd name="T23" fmla="*/ 37 h 113"/>
              <a:gd name="T24" fmla="*/ 39 w 149"/>
              <a:gd name="T25" fmla="*/ 59 h 113"/>
              <a:gd name="T26" fmla="*/ 20 w 149"/>
              <a:gd name="T27" fmla="*/ 59 h 113"/>
              <a:gd name="T28" fmla="*/ 11 w 149"/>
              <a:gd name="T29" fmla="*/ 87 h 113"/>
              <a:gd name="T30" fmla="*/ 0 w 149"/>
              <a:gd name="T31" fmla="*/ 101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113"/>
              <a:gd name="T50" fmla="*/ 149 w 149"/>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113">
                <a:moveTo>
                  <a:pt x="0" y="101"/>
                </a:moveTo>
                <a:lnTo>
                  <a:pt x="65" y="113"/>
                </a:lnTo>
                <a:lnTo>
                  <a:pt x="146" y="105"/>
                </a:lnTo>
                <a:lnTo>
                  <a:pt x="144" y="79"/>
                </a:lnTo>
                <a:lnTo>
                  <a:pt x="149" y="67"/>
                </a:lnTo>
                <a:lnTo>
                  <a:pt x="140" y="48"/>
                </a:lnTo>
                <a:lnTo>
                  <a:pt x="78" y="33"/>
                </a:lnTo>
                <a:lnTo>
                  <a:pt x="73" y="62"/>
                </a:lnTo>
                <a:lnTo>
                  <a:pt x="47" y="54"/>
                </a:lnTo>
                <a:lnTo>
                  <a:pt x="65" y="24"/>
                </a:lnTo>
                <a:lnTo>
                  <a:pt x="71" y="0"/>
                </a:lnTo>
                <a:lnTo>
                  <a:pt x="54" y="37"/>
                </a:lnTo>
                <a:lnTo>
                  <a:pt x="39" y="59"/>
                </a:lnTo>
                <a:lnTo>
                  <a:pt x="20" y="59"/>
                </a:lnTo>
                <a:lnTo>
                  <a:pt x="11" y="87"/>
                </a:lnTo>
                <a:lnTo>
                  <a:pt x="0" y="10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39" name="Freeform 196"/>
          <p:cNvSpPr>
            <a:spLocks noChangeAspect="1"/>
          </p:cNvSpPr>
          <p:nvPr/>
        </p:nvSpPr>
        <p:spPr bwMode="gray">
          <a:xfrm>
            <a:off x="4588474" y="2899746"/>
            <a:ext cx="15479" cy="20638"/>
          </a:xfrm>
          <a:custGeom>
            <a:avLst/>
            <a:gdLst>
              <a:gd name="T0" fmla="*/ 27 w 30"/>
              <a:gd name="T1" fmla="*/ 42 h 42"/>
              <a:gd name="T2" fmla="*/ 30 w 30"/>
              <a:gd name="T3" fmla="*/ 26 h 42"/>
              <a:gd name="T4" fmla="*/ 24 w 30"/>
              <a:gd name="T5" fmla="*/ 14 h 42"/>
              <a:gd name="T6" fmla="*/ 25 w 30"/>
              <a:gd name="T7" fmla="*/ 3 h 42"/>
              <a:gd name="T8" fmla="*/ 19 w 30"/>
              <a:gd name="T9" fmla="*/ 0 h 42"/>
              <a:gd name="T10" fmla="*/ 5 w 30"/>
              <a:gd name="T11" fmla="*/ 4 h 42"/>
              <a:gd name="T12" fmla="*/ 0 w 30"/>
              <a:gd name="T13" fmla="*/ 17 h 42"/>
              <a:gd name="T14" fmla="*/ 3 w 30"/>
              <a:gd name="T15" fmla="*/ 40 h 42"/>
              <a:gd name="T16" fmla="*/ 27 w 30"/>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42"/>
              <a:gd name="T29" fmla="*/ 30 w 3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42">
                <a:moveTo>
                  <a:pt x="27" y="42"/>
                </a:moveTo>
                <a:lnTo>
                  <a:pt x="30" y="26"/>
                </a:lnTo>
                <a:lnTo>
                  <a:pt x="24" y="14"/>
                </a:lnTo>
                <a:lnTo>
                  <a:pt x="25" y="3"/>
                </a:lnTo>
                <a:lnTo>
                  <a:pt x="19" y="0"/>
                </a:lnTo>
                <a:lnTo>
                  <a:pt x="5" y="4"/>
                </a:lnTo>
                <a:lnTo>
                  <a:pt x="0" y="17"/>
                </a:lnTo>
                <a:lnTo>
                  <a:pt x="3" y="40"/>
                </a:lnTo>
                <a:lnTo>
                  <a:pt x="27" y="4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40" name="Freeform 197"/>
          <p:cNvSpPr>
            <a:spLocks noChangeAspect="1"/>
          </p:cNvSpPr>
          <p:nvPr/>
        </p:nvSpPr>
        <p:spPr bwMode="gray">
          <a:xfrm>
            <a:off x="4597073" y="2983883"/>
            <a:ext cx="104908" cy="58738"/>
          </a:xfrm>
          <a:custGeom>
            <a:avLst/>
            <a:gdLst>
              <a:gd name="T0" fmla="*/ 201 w 201"/>
              <a:gd name="T1" fmla="*/ 54 h 121"/>
              <a:gd name="T2" fmla="*/ 167 w 201"/>
              <a:gd name="T3" fmla="*/ 45 h 121"/>
              <a:gd name="T4" fmla="*/ 161 w 201"/>
              <a:gd name="T5" fmla="*/ 34 h 121"/>
              <a:gd name="T6" fmla="*/ 164 w 201"/>
              <a:gd name="T7" fmla="*/ 19 h 121"/>
              <a:gd name="T8" fmla="*/ 159 w 201"/>
              <a:gd name="T9" fmla="*/ 12 h 121"/>
              <a:gd name="T10" fmla="*/ 127 w 201"/>
              <a:gd name="T11" fmla="*/ 0 h 121"/>
              <a:gd name="T12" fmla="*/ 76 w 201"/>
              <a:gd name="T13" fmla="*/ 9 h 121"/>
              <a:gd name="T14" fmla="*/ 70 w 201"/>
              <a:gd name="T15" fmla="*/ 4 h 121"/>
              <a:gd name="T16" fmla="*/ 44 w 201"/>
              <a:gd name="T17" fmla="*/ 11 h 121"/>
              <a:gd name="T18" fmla="*/ 41 w 201"/>
              <a:gd name="T19" fmla="*/ 16 h 121"/>
              <a:gd name="T20" fmla="*/ 44 w 201"/>
              <a:gd name="T21" fmla="*/ 20 h 121"/>
              <a:gd name="T22" fmla="*/ 24 w 201"/>
              <a:gd name="T23" fmla="*/ 42 h 121"/>
              <a:gd name="T24" fmla="*/ 0 w 201"/>
              <a:gd name="T25" fmla="*/ 82 h 121"/>
              <a:gd name="T26" fmla="*/ 2 w 201"/>
              <a:gd name="T27" fmla="*/ 102 h 121"/>
              <a:gd name="T28" fmla="*/ 17 w 201"/>
              <a:gd name="T29" fmla="*/ 85 h 121"/>
              <a:gd name="T30" fmla="*/ 34 w 201"/>
              <a:gd name="T31" fmla="*/ 87 h 121"/>
              <a:gd name="T32" fmla="*/ 36 w 201"/>
              <a:gd name="T33" fmla="*/ 109 h 121"/>
              <a:gd name="T34" fmla="*/ 42 w 201"/>
              <a:gd name="T35" fmla="*/ 110 h 121"/>
              <a:gd name="T36" fmla="*/ 44 w 201"/>
              <a:gd name="T37" fmla="*/ 121 h 121"/>
              <a:gd name="T38" fmla="*/ 83 w 201"/>
              <a:gd name="T39" fmla="*/ 116 h 121"/>
              <a:gd name="T40" fmla="*/ 110 w 201"/>
              <a:gd name="T41" fmla="*/ 84 h 121"/>
              <a:gd name="T42" fmla="*/ 115 w 201"/>
              <a:gd name="T43" fmla="*/ 101 h 121"/>
              <a:gd name="T44" fmla="*/ 135 w 201"/>
              <a:gd name="T45" fmla="*/ 118 h 121"/>
              <a:gd name="T46" fmla="*/ 150 w 201"/>
              <a:gd name="T47" fmla="*/ 80 h 121"/>
              <a:gd name="T48" fmla="*/ 188 w 201"/>
              <a:gd name="T49" fmla="*/ 92 h 121"/>
              <a:gd name="T50" fmla="*/ 188 w 201"/>
              <a:gd name="T51" fmla="*/ 71 h 121"/>
              <a:gd name="T52" fmla="*/ 200 w 201"/>
              <a:gd name="T53" fmla="*/ 68 h 121"/>
              <a:gd name="T54" fmla="*/ 201 w 201"/>
              <a:gd name="T55" fmla="*/ 54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121"/>
              <a:gd name="T86" fmla="*/ 201 w 201"/>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121">
                <a:moveTo>
                  <a:pt x="201" y="54"/>
                </a:moveTo>
                <a:lnTo>
                  <a:pt x="167" y="45"/>
                </a:lnTo>
                <a:lnTo>
                  <a:pt x="161" y="34"/>
                </a:lnTo>
                <a:lnTo>
                  <a:pt x="164" y="19"/>
                </a:lnTo>
                <a:lnTo>
                  <a:pt x="159" y="12"/>
                </a:lnTo>
                <a:lnTo>
                  <a:pt x="127" y="0"/>
                </a:lnTo>
                <a:lnTo>
                  <a:pt x="76" y="9"/>
                </a:lnTo>
                <a:lnTo>
                  <a:pt x="70" y="4"/>
                </a:lnTo>
                <a:lnTo>
                  <a:pt x="44" y="11"/>
                </a:lnTo>
                <a:lnTo>
                  <a:pt x="41" y="16"/>
                </a:lnTo>
                <a:lnTo>
                  <a:pt x="44" y="20"/>
                </a:lnTo>
                <a:lnTo>
                  <a:pt x="24" y="42"/>
                </a:lnTo>
                <a:lnTo>
                  <a:pt x="0" y="82"/>
                </a:lnTo>
                <a:lnTo>
                  <a:pt x="2" y="102"/>
                </a:lnTo>
                <a:lnTo>
                  <a:pt x="17" y="85"/>
                </a:lnTo>
                <a:lnTo>
                  <a:pt x="34" y="87"/>
                </a:lnTo>
                <a:lnTo>
                  <a:pt x="36" y="109"/>
                </a:lnTo>
                <a:lnTo>
                  <a:pt x="42" y="110"/>
                </a:lnTo>
                <a:lnTo>
                  <a:pt x="44" y="121"/>
                </a:lnTo>
                <a:lnTo>
                  <a:pt x="83" y="116"/>
                </a:lnTo>
                <a:lnTo>
                  <a:pt x="110" y="84"/>
                </a:lnTo>
                <a:lnTo>
                  <a:pt x="115" y="101"/>
                </a:lnTo>
                <a:lnTo>
                  <a:pt x="135" y="118"/>
                </a:lnTo>
                <a:lnTo>
                  <a:pt x="150" y="80"/>
                </a:lnTo>
                <a:lnTo>
                  <a:pt x="188" y="92"/>
                </a:lnTo>
                <a:lnTo>
                  <a:pt x="188" y="71"/>
                </a:lnTo>
                <a:lnTo>
                  <a:pt x="200" y="68"/>
                </a:lnTo>
                <a:lnTo>
                  <a:pt x="201" y="5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41" name="Freeform 198"/>
          <p:cNvSpPr>
            <a:spLocks noChangeAspect="1"/>
          </p:cNvSpPr>
          <p:nvPr/>
        </p:nvSpPr>
        <p:spPr bwMode="gray">
          <a:xfrm>
            <a:off x="4517963" y="2853709"/>
            <a:ext cx="85990" cy="66675"/>
          </a:xfrm>
          <a:custGeom>
            <a:avLst/>
            <a:gdLst>
              <a:gd name="T0" fmla="*/ 102 w 158"/>
              <a:gd name="T1" fmla="*/ 122 h 134"/>
              <a:gd name="T2" fmla="*/ 99 w 158"/>
              <a:gd name="T3" fmla="*/ 95 h 134"/>
              <a:gd name="T4" fmla="*/ 85 w 158"/>
              <a:gd name="T5" fmla="*/ 106 h 134"/>
              <a:gd name="T6" fmla="*/ 68 w 158"/>
              <a:gd name="T7" fmla="*/ 105 h 134"/>
              <a:gd name="T8" fmla="*/ 60 w 158"/>
              <a:gd name="T9" fmla="*/ 80 h 134"/>
              <a:gd name="T10" fmla="*/ 29 w 158"/>
              <a:gd name="T11" fmla="*/ 66 h 134"/>
              <a:gd name="T12" fmla="*/ 21 w 158"/>
              <a:gd name="T13" fmla="*/ 51 h 134"/>
              <a:gd name="T14" fmla="*/ 3 w 158"/>
              <a:gd name="T15" fmla="*/ 47 h 134"/>
              <a:gd name="T16" fmla="*/ 0 w 158"/>
              <a:gd name="T17" fmla="*/ 26 h 134"/>
              <a:gd name="T18" fmla="*/ 34 w 158"/>
              <a:gd name="T19" fmla="*/ 7 h 134"/>
              <a:gd name="T20" fmla="*/ 48 w 158"/>
              <a:gd name="T21" fmla="*/ 15 h 134"/>
              <a:gd name="T22" fmla="*/ 87 w 158"/>
              <a:gd name="T23" fmla="*/ 0 h 134"/>
              <a:gd name="T24" fmla="*/ 107 w 158"/>
              <a:gd name="T25" fmla="*/ 5 h 134"/>
              <a:gd name="T26" fmla="*/ 131 w 158"/>
              <a:gd name="T27" fmla="*/ 18 h 134"/>
              <a:gd name="T28" fmla="*/ 131 w 158"/>
              <a:gd name="T29" fmla="*/ 46 h 134"/>
              <a:gd name="T30" fmla="*/ 148 w 158"/>
              <a:gd name="T31" fmla="*/ 51 h 134"/>
              <a:gd name="T32" fmla="*/ 158 w 158"/>
              <a:gd name="T33" fmla="*/ 72 h 134"/>
              <a:gd name="T34" fmla="*/ 150 w 158"/>
              <a:gd name="T35" fmla="*/ 94 h 134"/>
              <a:gd name="T36" fmla="*/ 136 w 158"/>
              <a:gd name="T37" fmla="*/ 98 h 134"/>
              <a:gd name="T38" fmla="*/ 131 w 158"/>
              <a:gd name="T39" fmla="*/ 111 h 134"/>
              <a:gd name="T40" fmla="*/ 134 w 158"/>
              <a:gd name="T41" fmla="*/ 134 h 134"/>
              <a:gd name="T42" fmla="*/ 117 w 158"/>
              <a:gd name="T43" fmla="*/ 132 h 134"/>
              <a:gd name="T44" fmla="*/ 102 w 158"/>
              <a:gd name="T45" fmla="*/ 122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8"/>
              <a:gd name="T70" fmla="*/ 0 h 134"/>
              <a:gd name="T71" fmla="*/ 158 w 158"/>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8" h="134">
                <a:moveTo>
                  <a:pt x="102" y="122"/>
                </a:moveTo>
                <a:lnTo>
                  <a:pt x="99" y="95"/>
                </a:lnTo>
                <a:lnTo>
                  <a:pt x="85" y="106"/>
                </a:lnTo>
                <a:lnTo>
                  <a:pt x="68" y="105"/>
                </a:lnTo>
                <a:lnTo>
                  <a:pt x="60" y="80"/>
                </a:lnTo>
                <a:lnTo>
                  <a:pt x="29" y="66"/>
                </a:lnTo>
                <a:lnTo>
                  <a:pt x="21" y="51"/>
                </a:lnTo>
                <a:lnTo>
                  <a:pt x="3" y="47"/>
                </a:lnTo>
                <a:lnTo>
                  <a:pt x="0" y="26"/>
                </a:lnTo>
                <a:lnTo>
                  <a:pt x="34" y="7"/>
                </a:lnTo>
                <a:lnTo>
                  <a:pt x="48" y="15"/>
                </a:lnTo>
                <a:lnTo>
                  <a:pt x="87" y="0"/>
                </a:lnTo>
                <a:lnTo>
                  <a:pt x="107" y="5"/>
                </a:lnTo>
                <a:lnTo>
                  <a:pt x="131" y="18"/>
                </a:lnTo>
                <a:lnTo>
                  <a:pt x="131" y="46"/>
                </a:lnTo>
                <a:lnTo>
                  <a:pt x="148" y="51"/>
                </a:lnTo>
                <a:lnTo>
                  <a:pt x="158" y="72"/>
                </a:lnTo>
                <a:lnTo>
                  <a:pt x="150" y="94"/>
                </a:lnTo>
                <a:lnTo>
                  <a:pt x="136" y="98"/>
                </a:lnTo>
                <a:lnTo>
                  <a:pt x="131" y="111"/>
                </a:lnTo>
                <a:lnTo>
                  <a:pt x="134" y="134"/>
                </a:lnTo>
                <a:lnTo>
                  <a:pt x="117" y="132"/>
                </a:lnTo>
                <a:lnTo>
                  <a:pt x="102" y="12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42" name="Freeform 199"/>
          <p:cNvSpPr>
            <a:spLocks noChangeAspect="1"/>
          </p:cNvSpPr>
          <p:nvPr/>
        </p:nvSpPr>
        <p:spPr bwMode="gray">
          <a:xfrm>
            <a:off x="5095814" y="2955308"/>
            <a:ext cx="82550" cy="95250"/>
          </a:xfrm>
          <a:custGeom>
            <a:avLst/>
            <a:gdLst>
              <a:gd name="T0" fmla="*/ 73 w 155"/>
              <a:gd name="T1" fmla="*/ 172 h 198"/>
              <a:gd name="T2" fmla="*/ 74 w 155"/>
              <a:gd name="T3" fmla="*/ 198 h 198"/>
              <a:gd name="T4" fmla="*/ 85 w 155"/>
              <a:gd name="T5" fmla="*/ 196 h 198"/>
              <a:gd name="T6" fmla="*/ 90 w 155"/>
              <a:gd name="T7" fmla="*/ 184 h 198"/>
              <a:gd name="T8" fmla="*/ 108 w 155"/>
              <a:gd name="T9" fmla="*/ 165 h 198"/>
              <a:gd name="T10" fmla="*/ 113 w 155"/>
              <a:gd name="T11" fmla="*/ 139 h 198"/>
              <a:gd name="T12" fmla="*/ 153 w 155"/>
              <a:gd name="T13" fmla="*/ 139 h 198"/>
              <a:gd name="T14" fmla="*/ 155 w 155"/>
              <a:gd name="T15" fmla="*/ 113 h 198"/>
              <a:gd name="T16" fmla="*/ 138 w 155"/>
              <a:gd name="T17" fmla="*/ 102 h 198"/>
              <a:gd name="T18" fmla="*/ 133 w 155"/>
              <a:gd name="T19" fmla="*/ 76 h 198"/>
              <a:gd name="T20" fmla="*/ 116 w 155"/>
              <a:gd name="T21" fmla="*/ 64 h 198"/>
              <a:gd name="T22" fmla="*/ 119 w 155"/>
              <a:gd name="T23" fmla="*/ 37 h 198"/>
              <a:gd name="T24" fmla="*/ 116 w 155"/>
              <a:gd name="T25" fmla="*/ 31 h 198"/>
              <a:gd name="T26" fmla="*/ 74 w 155"/>
              <a:gd name="T27" fmla="*/ 22 h 198"/>
              <a:gd name="T28" fmla="*/ 39 w 155"/>
              <a:gd name="T29" fmla="*/ 0 h 198"/>
              <a:gd name="T30" fmla="*/ 11 w 155"/>
              <a:gd name="T31" fmla="*/ 3 h 198"/>
              <a:gd name="T32" fmla="*/ 0 w 155"/>
              <a:gd name="T33" fmla="*/ 22 h 198"/>
              <a:gd name="T34" fmla="*/ 8 w 155"/>
              <a:gd name="T35" fmla="*/ 18 h 198"/>
              <a:gd name="T36" fmla="*/ 37 w 155"/>
              <a:gd name="T37" fmla="*/ 51 h 198"/>
              <a:gd name="T38" fmla="*/ 40 w 155"/>
              <a:gd name="T39" fmla="*/ 64 h 198"/>
              <a:gd name="T40" fmla="*/ 71 w 155"/>
              <a:gd name="T41" fmla="*/ 116 h 198"/>
              <a:gd name="T42" fmla="*/ 73 w 155"/>
              <a:gd name="T43" fmla="*/ 172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98"/>
              <a:gd name="T68" fmla="*/ 155 w 155"/>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98">
                <a:moveTo>
                  <a:pt x="73" y="172"/>
                </a:moveTo>
                <a:lnTo>
                  <a:pt x="74" y="198"/>
                </a:lnTo>
                <a:lnTo>
                  <a:pt x="85" y="196"/>
                </a:lnTo>
                <a:lnTo>
                  <a:pt x="90" y="184"/>
                </a:lnTo>
                <a:lnTo>
                  <a:pt x="108" y="165"/>
                </a:lnTo>
                <a:lnTo>
                  <a:pt x="113" y="139"/>
                </a:lnTo>
                <a:lnTo>
                  <a:pt x="153" y="139"/>
                </a:lnTo>
                <a:lnTo>
                  <a:pt x="155" y="113"/>
                </a:lnTo>
                <a:lnTo>
                  <a:pt x="138" y="102"/>
                </a:lnTo>
                <a:lnTo>
                  <a:pt x="133" y="76"/>
                </a:lnTo>
                <a:lnTo>
                  <a:pt x="116" y="64"/>
                </a:lnTo>
                <a:lnTo>
                  <a:pt x="119" y="37"/>
                </a:lnTo>
                <a:lnTo>
                  <a:pt x="116" y="31"/>
                </a:lnTo>
                <a:lnTo>
                  <a:pt x="74" y="22"/>
                </a:lnTo>
                <a:lnTo>
                  <a:pt x="39" y="0"/>
                </a:lnTo>
                <a:lnTo>
                  <a:pt x="11" y="3"/>
                </a:lnTo>
                <a:lnTo>
                  <a:pt x="0" y="22"/>
                </a:lnTo>
                <a:lnTo>
                  <a:pt x="8" y="18"/>
                </a:lnTo>
                <a:lnTo>
                  <a:pt x="37" y="51"/>
                </a:lnTo>
                <a:lnTo>
                  <a:pt x="40" y="64"/>
                </a:lnTo>
                <a:lnTo>
                  <a:pt x="71" y="116"/>
                </a:lnTo>
                <a:lnTo>
                  <a:pt x="73" y="17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43" name="Freeform 200"/>
          <p:cNvSpPr>
            <a:spLocks noChangeAspect="1"/>
          </p:cNvSpPr>
          <p:nvPr/>
        </p:nvSpPr>
        <p:spPr bwMode="gray">
          <a:xfrm>
            <a:off x="4942752" y="2963246"/>
            <a:ext cx="228733" cy="147638"/>
          </a:xfrm>
          <a:custGeom>
            <a:avLst/>
            <a:gdLst>
              <a:gd name="T0" fmla="*/ 363 w 437"/>
              <a:gd name="T1" fmla="*/ 98 h 304"/>
              <a:gd name="T2" fmla="*/ 332 w 437"/>
              <a:gd name="T3" fmla="*/ 46 h 304"/>
              <a:gd name="T4" fmla="*/ 329 w 437"/>
              <a:gd name="T5" fmla="*/ 33 h 304"/>
              <a:gd name="T6" fmla="*/ 300 w 437"/>
              <a:gd name="T7" fmla="*/ 0 h 304"/>
              <a:gd name="T8" fmla="*/ 292 w 437"/>
              <a:gd name="T9" fmla="*/ 4 h 304"/>
              <a:gd name="T10" fmla="*/ 217 w 437"/>
              <a:gd name="T11" fmla="*/ 31 h 304"/>
              <a:gd name="T12" fmla="*/ 201 w 437"/>
              <a:gd name="T13" fmla="*/ 19 h 304"/>
              <a:gd name="T14" fmla="*/ 119 w 437"/>
              <a:gd name="T15" fmla="*/ 21 h 304"/>
              <a:gd name="T16" fmla="*/ 82 w 437"/>
              <a:gd name="T17" fmla="*/ 48 h 304"/>
              <a:gd name="T18" fmla="*/ 74 w 437"/>
              <a:gd name="T19" fmla="*/ 71 h 304"/>
              <a:gd name="T20" fmla="*/ 41 w 437"/>
              <a:gd name="T21" fmla="*/ 130 h 304"/>
              <a:gd name="T22" fmla="*/ 0 w 437"/>
              <a:gd name="T23" fmla="*/ 144 h 304"/>
              <a:gd name="T24" fmla="*/ 23 w 437"/>
              <a:gd name="T25" fmla="*/ 163 h 304"/>
              <a:gd name="T26" fmla="*/ 39 w 437"/>
              <a:gd name="T27" fmla="*/ 200 h 304"/>
              <a:gd name="T28" fmla="*/ 54 w 437"/>
              <a:gd name="T29" fmla="*/ 206 h 304"/>
              <a:gd name="T30" fmla="*/ 58 w 437"/>
              <a:gd name="T31" fmla="*/ 228 h 304"/>
              <a:gd name="T32" fmla="*/ 95 w 437"/>
              <a:gd name="T33" fmla="*/ 246 h 304"/>
              <a:gd name="T34" fmla="*/ 103 w 437"/>
              <a:gd name="T35" fmla="*/ 239 h 304"/>
              <a:gd name="T36" fmla="*/ 110 w 437"/>
              <a:gd name="T37" fmla="*/ 248 h 304"/>
              <a:gd name="T38" fmla="*/ 102 w 437"/>
              <a:gd name="T39" fmla="*/ 257 h 304"/>
              <a:gd name="T40" fmla="*/ 108 w 437"/>
              <a:gd name="T41" fmla="*/ 271 h 304"/>
              <a:gd name="T42" fmla="*/ 116 w 437"/>
              <a:gd name="T43" fmla="*/ 273 h 304"/>
              <a:gd name="T44" fmla="*/ 127 w 437"/>
              <a:gd name="T45" fmla="*/ 276 h 304"/>
              <a:gd name="T46" fmla="*/ 122 w 437"/>
              <a:gd name="T47" fmla="*/ 287 h 304"/>
              <a:gd name="T48" fmla="*/ 131 w 437"/>
              <a:gd name="T49" fmla="*/ 295 h 304"/>
              <a:gd name="T50" fmla="*/ 243 w 437"/>
              <a:gd name="T51" fmla="*/ 304 h 304"/>
              <a:gd name="T52" fmla="*/ 312 w 437"/>
              <a:gd name="T53" fmla="*/ 276 h 304"/>
              <a:gd name="T54" fmla="*/ 329 w 437"/>
              <a:gd name="T55" fmla="*/ 276 h 304"/>
              <a:gd name="T56" fmla="*/ 357 w 437"/>
              <a:gd name="T57" fmla="*/ 287 h 304"/>
              <a:gd name="T58" fmla="*/ 376 w 437"/>
              <a:gd name="T59" fmla="*/ 298 h 304"/>
              <a:gd name="T60" fmla="*/ 390 w 437"/>
              <a:gd name="T61" fmla="*/ 296 h 304"/>
              <a:gd name="T62" fmla="*/ 390 w 437"/>
              <a:gd name="T63" fmla="*/ 266 h 304"/>
              <a:gd name="T64" fmla="*/ 402 w 437"/>
              <a:gd name="T65" fmla="*/ 220 h 304"/>
              <a:gd name="T66" fmla="*/ 408 w 437"/>
              <a:gd name="T67" fmla="*/ 220 h 304"/>
              <a:gd name="T68" fmla="*/ 408 w 437"/>
              <a:gd name="T69" fmla="*/ 232 h 304"/>
              <a:gd name="T70" fmla="*/ 396 w 437"/>
              <a:gd name="T71" fmla="*/ 249 h 304"/>
              <a:gd name="T72" fmla="*/ 399 w 437"/>
              <a:gd name="T73" fmla="*/ 254 h 304"/>
              <a:gd name="T74" fmla="*/ 428 w 437"/>
              <a:gd name="T75" fmla="*/ 232 h 304"/>
              <a:gd name="T76" fmla="*/ 434 w 437"/>
              <a:gd name="T77" fmla="*/ 228 h 304"/>
              <a:gd name="T78" fmla="*/ 437 w 437"/>
              <a:gd name="T79" fmla="*/ 214 h 304"/>
              <a:gd name="T80" fmla="*/ 436 w 437"/>
              <a:gd name="T81" fmla="*/ 194 h 304"/>
              <a:gd name="T82" fmla="*/ 424 w 437"/>
              <a:gd name="T83" fmla="*/ 189 h 304"/>
              <a:gd name="T84" fmla="*/ 385 w 437"/>
              <a:gd name="T85" fmla="*/ 202 h 304"/>
              <a:gd name="T86" fmla="*/ 374 w 437"/>
              <a:gd name="T87" fmla="*/ 188 h 304"/>
              <a:gd name="T88" fmla="*/ 368 w 437"/>
              <a:gd name="T89" fmla="*/ 192 h 304"/>
              <a:gd name="T90" fmla="*/ 366 w 437"/>
              <a:gd name="T91" fmla="*/ 180 h 304"/>
              <a:gd name="T92" fmla="*/ 365 w 437"/>
              <a:gd name="T93" fmla="*/ 154 h 304"/>
              <a:gd name="T94" fmla="*/ 363 w 437"/>
              <a:gd name="T95" fmla="*/ 98 h 3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7"/>
              <a:gd name="T145" fmla="*/ 0 h 304"/>
              <a:gd name="T146" fmla="*/ 437 w 437"/>
              <a:gd name="T147" fmla="*/ 304 h 3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7" h="304">
                <a:moveTo>
                  <a:pt x="363" y="98"/>
                </a:moveTo>
                <a:lnTo>
                  <a:pt x="332" y="46"/>
                </a:lnTo>
                <a:lnTo>
                  <a:pt x="329" y="33"/>
                </a:lnTo>
                <a:lnTo>
                  <a:pt x="300" y="0"/>
                </a:lnTo>
                <a:lnTo>
                  <a:pt x="292" y="4"/>
                </a:lnTo>
                <a:lnTo>
                  <a:pt x="217" y="31"/>
                </a:lnTo>
                <a:lnTo>
                  <a:pt x="201" y="19"/>
                </a:lnTo>
                <a:lnTo>
                  <a:pt x="119" y="21"/>
                </a:lnTo>
                <a:lnTo>
                  <a:pt x="82" y="48"/>
                </a:lnTo>
                <a:lnTo>
                  <a:pt x="74" y="71"/>
                </a:lnTo>
                <a:lnTo>
                  <a:pt x="41" y="130"/>
                </a:lnTo>
                <a:lnTo>
                  <a:pt x="0" y="144"/>
                </a:lnTo>
                <a:lnTo>
                  <a:pt x="23" y="163"/>
                </a:lnTo>
                <a:lnTo>
                  <a:pt x="39" y="200"/>
                </a:lnTo>
                <a:lnTo>
                  <a:pt x="54" y="206"/>
                </a:lnTo>
                <a:lnTo>
                  <a:pt x="58" y="228"/>
                </a:lnTo>
                <a:lnTo>
                  <a:pt x="95" y="246"/>
                </a:lnTo>
                <a:lnTo>
                  <a:pt x="103" y="239"/>
                </a:lnTo>
                <a:lnTo>
                  <a:pt x="110" y="248"/>
                </a:lnTo>
                <a:lnTo>
                  <a:pt x="102" y="257"/>
                </a:lnTo>
                <a:lnTo>
                  <a:pt x="108" y="271"/>
                </a:lnTo>
                <a:lnTo>
                  <a:pt x="116" y="273"/>
                </a:lnTo>
                <a:lnTo>
                  <a:pt x="127" y="276"/>
                </a:lnTo>
                <a:lnTo>
                  <a:pt x="122" y="287"/>
                </a:lnTo>
                <a:lnTo>
                  <a:pt x="131" y="295"/>
                </a:lnTo>
                <a:lnTo>
                  <a:pt x="243" y="304"/>
                </a:lnTo>
                <a:lnTo>
                  <a:pt x="312" y="276"/>
                </a:lnTo>
                <a:lnTo>
                  <a:pt x="329" y="276"/>
                </a:lnTo>
                <a:lnTo>
                  <a:pt x="357" y="287"/>
                </a:lnTo>
                <a:lnTo>
                  <a:pt x="376" y="298"/>
                </a:lnTo>
                <a:lnTo>
                  <a:pt x="390" y="296"/>
                </a:lnTo>
                <a:lnTo>
                  <a:pt x="390" y="266"/>
                </a:lnTo>
                <a:lnTo>
                  <a:pt x="402" y="220"/>
                </a:lnTo>
                <a:lnTo>
                  <a:pt x="408" y="220"/>
                </a:lnTo>
                <a:lnTo>
                  <a:pt x="408" y="232"/>
                </a:lnTo>
                <a:lnTo>
                  <a:pt x="396" y="249"/>
                </a:lnTo>
                <a:lnTo>
                  <a:pt x="399" y="254"/>
                </a:lnTo>
                <a:lnTo>
                  <a:pt x="428" y="232"/>
                </a:lnTo>
                <a:lnTo>
                  <a:pt x="434" y="228"/>
                </a:lnTo>
                <a:lnTo>
                  <a:pt x="437" y="214"/>
                </a:lnTo>
                <a:lnTo>
                  <a:pt x="436" y="194"/>
                </a:lnTo>
                <a:lnTo>
                  <a:pt x="424" y="189"/>
                </a:lnTo>
                <a:lnTo>
                  <a:pt x="385" y="202"/>
                </a:lnTo>
                <a:lnTo>
                  <a:pt x="374" y="188"/>
                </a:lnTo>
                <a:lnTo>
                  <a:pt x="368" y="192"/>
                </a:lnTo>
                <a:lnTo>
                  <a:pt x="366" y="180"/>
                </a:lnTo>
                <a:lnTo>
                  <a:pt x="365" y="154"/>
                </a:lnTo>
                <a:lnTo>
                  <a:pt x="363" y="98"/>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44" name="Freeform 201"/>
          <p:cNvSpPr>
            <a:spLocks noChangeAspect="1"/>
          </p:cNvSpPr>
          <p:nvPr/>
        </p:nvSpPr>
        <p:spPr bwMode="gray">
          <a:xfrm>
            <a:off x="4483567" y="3142633"/>
            <a:ext cx="8600" cy="6350"/>
          </a:xfrm>
          <a:custGeom>
            <a:avLst/>
            <a:gdLst>
              <a:gd name="T0" fmla="*/ 10 w 16"/>
              <a:gd name="T1" fmla="*/ 0 h 13"/>
              <a:gd name="T2" fmla="*/ 16 w 16"/>
              <a:gd name="T3" fmla="*/ 8 h 13"/>
              <a:gd name="T4" fmla="*/ 8 w 16"/>
              <a:gd name="T5" fmla="*/ 13 h 13"/>
              <a:gd name="T6" fmla="*/ 0 w 16"/>
              <a:gd name="T7" fmla="*/ 3 h 13"/>
              <a:gd name="T8" fmla="*/ 10 w 16"/>
              <a:gd name="T9" fmla="*/ 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10" y="0"/>
                </a:moveTo>
                <a:lnTo>
                  <a:pt x="16" y="8"/>
                </a:lnTo>
                <a:lnTo>
                  <a:pt x="8" y="13"/>
                </a:lnTo>
                <a:lnTo>
                  <a:pt x="0" y="3"/>
                </a:lnTo>
                <a:lnTo>
                  <a:pt x="10"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45" name="Freeform 202"/>
          <p:cNvSpPr>
            <a:spLocks noChangeAspect="1" noEditPoints="1"/>
          </p:cNvSpPr>
          <p:nvPr/>
        </p:nvSpPr>
        <p:spPr bwMode="gray">
          <a:xfrm>
            <a:off x="3694181" y="3158508"/>
            <a:ext cx="608807" cy="146050"/>
          </a:xfrm>
          <a:custGeom>
            <a:avLst/>
            <a:gdLst>
              <a:gd name="T0" fmla="*/ 1038 w 1157"/>
              <a:gd name="T1" fmla="*/ 17 h 300"/>
              <a:gd name="T2" fmla="*/ 1044 w 1157"/>
              <a:gd name="T3" fmla="*/ 9 h 300"/>
              <a:gd name="T4" fmla="*/ 1070 w 1157"/>
              <a:gd name="T5" fmla="*/ 0 h 300"/>
              <a:gd name="T6" fmla="*/ 1070 w 1157"/>
              <a:gd name="T7" fmla="*/ 10 h 300"/>
              <a:gd name="T8" fmla="*/ 1077 w 1157"/>
              <a:gd name="T9" fmla="*/ 15 h 300"/>
              <a:gd name="T10" fmla="*/ 1146 w 1157"/>
              <a:gd name="T11" fmla="*/ 14 h 300"/>
              <a:gd name="T12" fmla="*/ 1157 w 1157"/>
              <a:gd name="T13" fmla="*/ 29 h 300"/>
              <a:gd name="T14" fmla="*/ 1151 w 1157"/>
              <a:gd name="T15" fmla="*/ 48 h 300"/>
              <a:gd name="T16" fmla="*/ 1132 w 1157"/>
              <a:gd name="T17" fmla="*/ 66 h 300"/>
              <a:gd name="T18" fmla="*/ 1124 w 1157"/>
              <a:gd name="T19" fmla="*/ 110 h 300"/>
              <a:gd name="T20" fmla="*/ 1129 w 1157"/>
              <a:gd name="T21" fmla="*/ 133 h 300"/>
              <a:gd name="T22" fmla="*/ 1106 w 1157"/>
              <a:gd name="T23" fmla="*/ 151 h 300"/>
              <a:gd name="T24" fmla="*/ 1120 w 1157"/>
              <a:gd name="T25" fmla="*/ 183 h 300"/>
              <a:gd name="T26" fmla="*/ 1111 w 1157"/>
              <a:gd name="T27" fmla="*/ 213 h 300"/>
              <a:gd name="T28" fmla="*/ 1123 w 1157"/>
              <a:gd name="T29" fmla="*/ 242 h 300"/>
              <a:gd name="T30" fmla="*/ 1098 w 1157"/>
              <a:gd name="T31" fmla="*/ 267 h 300"/>
              <a:gd name="T32" fmla="*/ 1103 w 1157"/>
              <a:gd name="T33" fmla="*/ 291 h 300"/>
              <a:gd name="T34" fmla="*/ 1081 w 1157"/>
              <a:gd name="T35" fmla="*/ 300 h 300"/>
              <a:gd name="T36" fmla="*/ 1035 w 1157"/>
              <a:gd name="T37" fmla="*/ 300 h 300"/>
              <a:gd name="T38" fmla="*/ 1043 w 1157"/>
              <a:gd name="T39" fmla="*/ 213 h 300"/>
              <a:gd name="T40" fmla="*/ 1024 w 1157"/>
              <a:gd name="T41" fmla="*/ 218 h 300"/>
              <a:gd name="T42" fmla="*/ 1018 w 1157"/>
              <a:gd name="T43" fmla="*/ 205 h 300"/>
              <a:gd name="T44" fmla="*/ 1009 w 1157"/>
              <a:gd name="T45" fmla="*/ 200 h 300"/>
              <a:gd name="T46" fmla="*/ 1013 w 1157"/>
              <a:gd name="T47" fmla="*/ 171 h 300"/>
              <a:gd name="T48" fmla="*/ 1033 w 1157"/>
              <a:gd name="T49" fmla="*/ 131 h 300"/>
              <a:gd name="T50" fmla="*/ 1044 w 1157"/>
              <a:gd name="T51" fmla="*/ 69 h 300"/>
              <a:gd name="T52" fmla="*/ 1038 w 1157"/>
              <a:gd name="T53" fmla="*/ 17 h 300"/>
              <a:gd name="T54" fmla="*/ 281 w 1157"/>
              <a:gd name="T55" fmla="*/ 254 h 300"/>
              <a:gd name="T56" fmla="*/ 250 w 1157"/>
              <a:gd name="T57" fmla="*/ 254 h 300"/>
              <a:gd name="T58" fmla="*/ 269 w 1157"/>
              <a:gd name="T59" fmla="*/ 263 h 300"/>
              <a:gd name="T60" fmla="*/ 281 w 1157"/>
              <a:gd name="T61" fmla="*/ 254 h 300"/>
              <a:gd name="T62" fmla="*/ 5 w 1157"/>
              <a:gd name="T63" fmla="*/ 161 h 300"/>
              <a:gd name="T64" fmla="*/ 1 w 1157"/>
              <a:gd name="T65" fmla="*/ 156 h 300"/>
              <a:gd name="T66" fmla="*/ 0 w 1157"/>
              <a:gd name="T67" fmla="*/ 162 h 300"/>
              <a:gd name="T68" fmla="*/ 5 w 1157"/>
              <a:gd name="T69" fmla="*/ 161 h 300"/>
              <a:gd name="T70" fmla="*/ 189 w 1157"/>
              <a:gd name="T71" fmla="*/ 200 h 300"/>
              <a:gd name="T72" fmla="*/ 179 w 1157"/>
              <a:gd name="T73" fmla="*/ 205 h 300"/>
              <a:gd name="T74" fmla="*/ 187 w 1157"/>
              <a:gd name="T75" fmla="*/ 209 h 300"/>
              <a:gd name="T76" fmla="*/ 193 w 1157"/>
              <a:gd name="T77" fmla="*/ 205 h 300"/>
              <a:gd name="T78" fmla="*/ 189 w 1157"/>
              <a:gd name="T79" fmla="*/ 200 h 300"/>
              <a:gd name="T80" fmla="*/ 158 w 1157"/>
              <a:gd name="T81" fmla="*/ 212 h 300"/>
              <a:gd name="T82" fmla="*/ 141 w 1157"/>
              <a:gd name="T83" fmla="*/ 204 h 300"/>
              <a:gd name="T84" fmla="*/ 158 w 1157"/>
              <a:gd name="T85" fmla="*/ 212 h 300"/>
              <a:gd name="T86" fmla="*/ 144 w 1157"/>
              <a:gd name="T87" fmla="*/ 222 h 300"/>
              <a:gd name="T88" fmla="*/ 147 w 1157"/>
              <a:gd name="T89" fmla="*/ 221 h 300"/>
              <a:gd name="T90" fmla="*/ 142 w 1157"/>
              <a:gd name="T91" fmla="*/ 217 h 300"/>
              <a:gd name="T92" fmla="*/ 127 w 1157"/>
              <a:gd name="T93" fmla="*/ 215 h 300"/>
              <a:gd name="T94" fmla="*/ 144 w 1157"/>
              <a:gd name="T95" fmla="*/ 222 h 300"/>
              <a:gd name="T96" fmla="*/ 119 w 1157"/>
              <a:gd name="T97" fmla="*/ 210 h 300"/>
              <a:gd name="T98" fmla="*/ 116 w 1157"/>
              <a:gd name="T99" fmla="*/ 215 h 300"/>
              <a:gd name="T100" fmla="*/ 119 w 1157"/>
              <a:gd name="T101" fmla="*/ 21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7"/>
              <a:gd name="T154" fmla="*/ 0 h 300"/>
              <a:gd name="T155" fmla="*/ 1157 w 1157"/>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7" h="300">
                <a:moveTo>
                  <a:pt x="1038" y="17"/>
                </a:moveTo>
                <a:lnTo>
                  <a:pt x="1044" y="9"/>
                </a:lnTo>
                <a:lnTo>
                  <a:pt x="1070" y="0"/>
                </a:lnTo>
                <a:lnTo>
                  <a:pt x="1070" y="10"/>
                </a:lnTo>
                <a:lnTo>
                  <a:pt x="1077" y="15"/>
                </a:lnTo>
                <a:lnTo>
                  <a:pt x="1146" y="14"/>
                </a:lnTo>
                <a:lnTo>
                  <a:pt x="1157" y="29"/>
                </a:lnTo>
                <a:lnTo>
                  <a:pt x="1151" y="48"/>
                </a:lnTo>
                <a:lnTo>
                  <a:pt x="1132" y="66"/>
                </a:lnTo>
                <a:lnTo>
                  <a:pt x="1124" y="110"/>
                </a:lnTo>
                <a:lnTo>
                  <a:pt x="1129" y="133"/>
                </a:lnTo>
                <a:lnTo>
                  <a:pt x="1106" y="151"/>
                </a:lnTo>
                <a:lnTo>
                  <a:pt x="1120" y="183"/>
                </a:lnTo>
                <a:lnTo>
                  <a:pt x="1111" y="213"/>
                </a:lnTo>
                <a:lnTo>
                  <a:pt x="1123" y="242"/>
                </a:lnTo>
                <a:lnTo>
                  <a:pt x="1098" y="267"/>
                </a:lnTo>
                <a:lnTo>
                  <a:pt x="1103" y="291"/>
                </a:lnTo>
                <a:lnTo>
                  <a:pt x="1081" y="300"/>
                </a:lnTo>
                <a:lnTo>
                  <a:pt x="1035" y="300"/>
                </a:lnTo>
                <a:lnTo>
                  <a:pt x="1043" y="213"/>
                </a:lnTo>
                <a:lnTo>
                  <a:pt x="1024" y="218"/>
                </a:lnTo>
                <a:lnTo>
                  <a:pt x="1018" y="205"/>
                </a:lnTo>
                <a:lnTo>
                  <a:pt x="1009" y="200"/>
                </a:lnTo>
                <a:lnTo>
                  <a:pt x="1013" y="171"/>
                </a:lnTo>
                <a:lnTo>
                  <a:pt x="1033" y="131"/>
                </a:lnTo>
                <a:lnTo>
                  <a:pt x="1044" y="69"/>
                </a:lnTo>
                <a:lnTo>
                  <a:pt x="1038" y="17"/>
                </a:lnTo>
                <a:close/>
                <a:moveTo>
                  <a:pt x="281" y="254"/>
                </a:moveTo>
                <a:lnTo>
                  <a:pt x="250" y="254"/>
                </a:lnTo>
                <a:lnTo>
                  <a:pt x="269" y="263"/>
                </a:lnTo>
                <a:lnTo>
                  <a:pt x="281" y="254"/>
                </a:lnTo>
                <a:close/>
                <a:moveTo>
                  <a:pt x="5" y="161"/>
                </a:moveTo>
                <a:lnTo>
                  <a:pt x="1" y="156"/>
                </a:lnTo>
                <a:lnTo>
                  <a:pt x="0" y="162"/>
                </a:lnTo>
                <a:lnTo>
                  <a:pt x="5" y="161"/>
                </a:lnTo>
                <a:close/>
                <a:moveTo>
                  <a:pt x="189" y="200"/>
                </a:moveTo>
                <a:lnTo>
                  <a:pt x="179" y="205"/>
                </a:lnTo>
                <a:lnTo>
                  <a:pt x="187" y="209"/>
                </a:lnTo>
                <a:lnTo>
                  <a:pt x="193" y="205"/>
                </a:lnTo>
                <a:lnTo>
                  <a:pt x="189" y="200"/>
                </a:lnTo>
                <a:close/>
                <a:moveTo>
                  <a:pt x="158" y="212"/>
                </a:moveTo>
                <a:lnTo>
                  <a:pt x="141" y="204"/>
                </a:lnTo>
                <a:lnTo>
                  <a:pt x="158" y="212"/>
                </a:lnTo>
                <a:close/>
                <a:moveTo>
                  <a:pt x="144" y="222"/>
                </a:moveTo>
                <a:lnTo>
                  <a:pt x="147" y="221"/>
                </a:lnTo>
                <a:lnTo>
                  <a:pt x="142" y="217"/>
                </a:lnTo>
                <a:lnTo>
                  <a:pt x="127" y="215"/>
                </a:lnTo>
                <a:lnTo>
                  <a:pt x="144" y="222"/>
                </a:lnTo>
                <a:close/>
                <a:moveTo>
                  <a:pt x="119" y="210"/>
                </a:moveTo>
                <a:lnTo>
                  <a:pt x="116" y="215"/>
                </a:lnTo>
                <a:lnTo>
                  <a:pt x="119" y="21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46" name="Freeform 203"/>
          <p:cNvSpPr>
            <a:spLocks noChangeAspect="1" noEditPoints="1"/>
          </p:cNvSpPr>
          <p:nvPr/>
        </p:nvSpPr>
        <p:spPr bwMode="gray">
          <a:xfrm>
            <a:off x="4572996" y="1901208"/>
            <a:ext cx="631165" cy="695325"/>
          </a:xfrm>
          <a:custGeom>
            <a:avLst/>
            <a:gdLst>
              <a:gd name="T0" fmla="*/ 14 w 1199"/>
              <a:gd name="T1" fmla="*/ 1190 h 1433"/>
              <a:gd name="T2" fmla="*/ 99 w 1199"/>
              <a:gd name="T3" fmla="*/ 1168 h 1433"/>
              <a:gd name="T4" fmla="*/ 102 w 1199"/>
              <a:gd name="T5" fmla="*/ 1137 h 1433"/>
              <a:gd name="T6" fmla="*/ 12 w 1199"/>
              <a:gd name="T7" fmla="*/ 1105 h 1433"/>
              <a:gd name="T8" fmla="*/ 22 w 1199"/>
              <a:gd name="T9" fmla="*/ 1052 h 1433"/>
              <a:gd name="T10" fmla="*/ 68 w 1199"/>
              <a:gd name="T11" fmla="*/ 1017 h 1433"/>
              <a:gd name="T12" fmla="*/ 99 w 1199"/>
              <a:gd name="T13" fmla="*/ 970 h 1433"/>
              <a:gd name="T14" fmla="*/ 166 w 1199"/>
              <a:gd name="T15" fmla="*/ 922 h 1433"/>
              <a:gd name="T16" fmla="*/ 238 w 1199"/>
              <a:gd name="T17" fmla="*/ 917 h 1433"/>
              <a:gd name="T18" fmla="*/ 230 w 1199"/>
              <a:gd name="T19" fmla="*/ 885 h 1433"/>
              <a:gd name="T20" fmla="*/ 291 w 1199"/>
              <a:gd name="T21" fmla="*/ 782 h 1433"/>
              <a:gd name="T22" fmla="*/ 353 w 1199"/>
              <a:gd name="T23" fmla="*/ 714 h 1433"/>
              <a:gd name="T24" fmla="*/ 388 w 1199"/>
              <a:gd name="T25" fmla="*/ 614 h 1433"/>
              <a:gd name="T26" fmla="*/ 399 w 1199"/>
              <a:gd name="T27" fmla="*/ 541 h 1433"/>
              <a:gd name="T28" fmla="*/ 496 w 1199"/>
              <a:gd name="T29" fmla="*/ 460 h 1433"/>
              <a:gd name="T30" fmla="*/ 501 w 1199"/>
              <a:gd name="T31" fmla="*/ 390 h 1433"/>
              <a:gd name="T32" fmla="*/ 532 w 1199"/>
              <a:gd name="T33" fmla="*/ 359 h 1433"/>
              <a:gd name="T34" fmla="*/ 585 w 1199"/>
              <a:gd name="T35" fmla="*/ 316 h 1433"/>
              <a:gd name="T36" fmla="*/ 611 w 1199"/>
              <a:gd name="T37" fmla="*/ 243 h 1433"/>
              <a:gd name="T38" fmla="*/ 645 w 1199"/>
              <a:gd name="T39" fmla="*/ 203 h 1433"/>
              <a:gd name="T40" fmla="*/ 720 w 1199"/>
              <a:gd name="T41" fmla="*/ 208 h 1433"/>
              <a:gd name="T42" fmla="*/ 784 w 1199"/>
              <a:gd name="T43" fmla="*/ 192 h 1433"/>
              <a:gd name="T44" fmla="*/ 801 w 1199"/>
              <a:gd name="T45" fmla="*/ 127 h 1433"/>
              <a:gd name="T46" fmla="*/ 903 w 1199"/>
              <a:gd name="T47" fmla="*/ 65 h 1433"/>
              <a:gd name="T48" fmla="*/ 928 w 1199"/>
              <a:gd name="T49" fmla="*/ 119 h 1433"/>
              <a:gd name="T50" fmla="*/ 995 w 1199"/>
              <a:gd name="T51" fmla="*/ 105 h 1433"/>
              <a:gd name="T52" fmla="*/ 1061 w 1199"/>
              <a:gd name="T53" fmla="*/ 60 h 1433"/>
              <a:gd name="T54" fmla="*/ 1150 w 1199"/>
              <a:gd name="T55" fmla="*/ 57 h 1433"/>
              <a:gd name="T56" fmla="*/ 1131 w 1199"/>
              <a:gd name="T57" fmla="*/ 200 h 1433"/>
              <a:gd name="T58" fmla="*/ 1101 w 1199"/>
              <a:gd name="T59" fmla="*/ 262 h 1433"/>
              <a:gd name="T60" fmla="*/ 903 w 1199"/>
              <a:gd name="T61" fmla="*/ 326 h 1433"/>
              <a:gd name="T62" fmla="*/ 718 w 1199"/>
              <a:gd name="T63" fmla="*/ 277 h 1433"/>
              <a:gd name="T64" fmla="*/ 605 w 1199"/>
              <a:gd name="T65" fmla="*/ 384 h 1433"/>
              <a:gd name="T66" fmla="*/ 481 w 1199"/>
              <a:gd name="T67" fmla="*/ 582 h 1433"/>
              <a:gd name="T68" fmla="*/ 410 w 1199"/>
              <a:gd name="T69" fmla="*/ 862 h 1433"/>
              <a:gd name="T70" fmla="*/ 353 w 1199"/>
              <a:gd name="T71" fmla="*/ 1111 h 1433"/>
              <a:gd name="T72" fmla="*/ 310 w 1199"/>
              <a:gd name="T73" fmla="*/ 1266 h 1433"/>
              <a:gd name="T74" fmla="*/ 283 w 1199"/>
              <a:gd name="T75" fmla="*/ 1339 h 1433"/>
              <a:gd name="T76" fmla="*/ 246 w 1199"/>
              <a:gd name="T77" fmla="*/ 1300 h 1433"/>
              <a:gd name="T78" fmla="*/ 142 w 1199"/>
              <a:gd name="T79" fmla="*/ 1420 h 1433"/>
              <a:gd name="T80" fmla="*/ 74 w 1199"/>
              <a:gd name="T81" fmla="*/ 1428 h 1433"/>
              <a:gd name="T82" fmla="*/ 54 w 1199"/>
              <a:gd name="T83" fmla="*/ 1325 h 1433"/>
              <a:gd name="T84" fmla="*/ 62 w 1199"/>
              <a:gd name="T85" fmla="*/ 1272 h 1433"/>
              <a:gd name="T86" fmla="*/ 70 w 1199"/>
              <a:gd name="T87" fmla="*/ 1199 h 1433"/>
              <a:gd name="T88" fmla="*/ 935 w 1199"/>
              <a:gd name="T89" fmla="*/ 15 h 1433"/>
              <a:gd name="T90" fmla="*/ 872 w 1199"/>
              <a:gd name="T91" fmla="*/ 82 h 1433"/>
              <a:gd name="T92" fmla="*/ 825 w 1199"/>
              <a:gd name="T93" fmla="*/ 56 h 1433"/>
              <a:gd name="T94" fmla="*/ 821 w 1199"/>
              <a:gd name="T95" fmla="*/ 110 h 1433"/>
              <a:gd name="T96" fmla="*/ 682 w 1199"/>
              <a:gd name="T97" fmla="*/ 132 h 1433"/>
              <a:gd name="T98" fmla="*/ 639 w 1199"/>
              <a:gd name="T99" fmla="*/ 167 h 1433"/>
              <a:gd name="T100" fmla="*/ 603 w 1199"/>
              <a:gd name="T101" fmla="*/ 211 h 1433"/>
              <a:gd name="T102" fmla="*/ 574 w 1199"/>
              <a:gd name="T103" fmla="*/ 211 h 1433"/>
              <a:gd name="T104" fmla="*/ 458 w 1199"/>
              <a:gd name="T105" fmla="*/ 435 h 1433"/>
              <a:gd name="T106" fmla="*/ 515 w 1199"/>
              <a:gd name="T107" fmla="*/ 250 h 1433"/>
              <a:gd name="T108" fmla="*/ 475 w 1199"/>
              <a:gd name="T109" fmla="*/ 308 h 1433"/>
              <a:gd name="T110" fmla="*/ 496 w 1199"/>
              <a:gd name="T111" fmla="*/ 292 h 1433"/>
              <a:gd name="T112" fmla="*/ 503 w 1199"/>
              <a:gd name="T113" fmla="*/ 350 h 1433"/>
              <a:gd name="T114" fmla="*/ 489 w 1199"/>
              <a:gd name="T115" fmla="*/ 294 h 1433"/>
              <a:gd name="T116" fmla="*/ 11 w 1199"/>
              <a:gd name="T117" fmla="*/ 1315 h 1433"/>
              <a:gd name="T118" fmla="*/ 40 w 1199"/>
              <a:gd name="T119" fmla="*/ 1044 h 14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9"/>
              <a:gd name="T181" fmla="*/ 0 h 1433"/>
              <a:gd name="T182" fmla="*/ 1199 w 1199"/>
              <a:gd name="T183" fmla="*/ 1433 h 14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9" h="1433">
                <a:moveTo>
                  <a:pt x="32" y="1249"/>
                </a:moveTo>
                <a:lnTo>
                  <a:pt x="26" y="1230"/>
                </a:lnTo>
                <a:lnTo>
                  <a:pt x="14" y="1241"/>
                </a:lnTo>
                <a:lnTo>
                  <a:pt x="6" y="1225"/>
                </a:lnTo>
                <a:lnTo>
                  <a:pt x="32" y="1193"/>
                </a:lnTo>
                <a:lnTo>
                  <a:pt x="6" y="1201"/>
                </a:lnTo>
                <a:lnTo>
                  <a:pt x="0" y="1182"/>
                </a:lnTo>
                <a:lnTo>
                  <a:pt x="14" y="1190"/>
                </a:lnTo>
                <a:lnTo>
                  <a:pt x="14" y="1176"/>
                </a:lnTo>
                <a:lnTo>
                  <a:pt x="3" y="1178"/>
                </a:lnTo>
                <a:lnTo>
                  <a:pt x="3" y="1170"/>
                </a:lnTo>
                <a:lnTo>
                  <a:pt x="9" y="1159"/>
                </a:lnTo>
                <a:lnTo>
                  <a:pt x="76" y="1154"/>
                </a:lnTo>
                <a:lnTo>
                  <a:pt x="85" y="1161"/>
                </a:lnTo>
                <a:lnTo>
                  <a:pt x="87" y="1174"/>
                </a:lnTo>
                <a:lnTo>
                  <a:pt x="99" y="1168"/>
                </a:lnTo>
                <a:lnTo>
                  <a:pt x="93" y="1162"/>
                </a:lnTo>
                <a:lnTo>
                  <a:pt x="95" y="1154"/>
                </a:lnTo>
                <a:lnTo>
                  <a:pt x="117" y="1145"/>
                </a:lnTo>
                <a:lnTo>
                  <a:pt x="122" y="1139"/>
                </a:lnTo>
                <a:lnTo>
                  <a:pt x="107" y="1142"/>
                </a:lnTo>
                <a:lnTo>
                  <a:pt x="116" y="1111"/>
                </a:lnTo>
                <a:lnTo>
                  <a:pt x="105" y="1117"/>
                </a:lnTo>
                <a:lnTo>
                  <a:pt x="102" y="1137"/>
                </a:lnTo>
                <a:lnTo>
                  <a:pt x="93" y="1147"/>
                </a:lnTo>
                <a:lnTo>
                  <a:pt x="68" y="1144"/>
                </a:lnTo>
                <a:lnTo>
                  <a:pt x="70" y="1123"/>
                </a:lnTo>
                <a:lnTo>
                  <a:pt x="59" y="1147"/>
                </a:lnTo>
                <a:lnTo>
                  <a:pt x="5" y="1151"/>
                </a:lnTo>
                <a:lnTo>
                  <a:pt x="2" y="1127"/>
                </a:lnTo>
                <a:lnTo>
                  <a:pt x="12" y="1115"/>
                </a:lnTo>
                <a:lnTo>
                  <a:pt x="12" y="1105"/>
                </a:lnTo>
                <a:lnTo>
                  <a:pt x="2" y="1094"/>
                </a:lnTo>
                <a:lnTo>
                  <a:pt x="19" y="1082"/>
                </a:lnTo>
                <a:lnTo>
                  <a:pt x="45" y="1080"/>
                </a:lnTo>
                <a:lnTo>
                  <a:pt x="54" y="1069"/>
                </a:lnTo>
                <a:lnTo>
                  <a:pt x="11" y="1074"/>
                </a:lnTo>
                <a:lnTo>
                  <a:pt x="6" y="1056"/>
                </a:lnTo>
                <a:lnTo>
                  <a:pt x="23" y="1063"/>
                </a:lnTo>
                <a:lnTo>
                  <a:pt x="22" y="1052"/>
                </a:lnTo>
                <a:lnTo>
                  <a:pt x="40" y="1051"/>
                </a:lnTo>
                <a:lnTo>
                  <a:pt x="46" y="1052"/>
                </a:lnTo>
                <a:lnTo>
                  <a:pt x="62" y="1032"/>
                </a:lnTo>
                <a:lnTo>
                  <a:pt x="71" y="1049"/>
                </a:lnTo>
                <a:lnTo>
                  <a:pt x="68" y="1029"/>
                </a:lnTo>
                <a:lnTo>
                  <a:pt x="74" y="1020"/>
                </a:lnTo>
                <a:lnTo>
                  <a:pt x="63" y="1024"/>
                </a:lnTo>
                <a:lnTo>
                  <a:pt x="68" y="1017"/>
                </a:lnTo>
                <a:lnTo>
                  <a:pt x="62" y="1014"/>
                </a:lnTo>
                <a:lnTo>
                  <a:pt x="116" y="1012"/>
                </a:lnTo>
                <a:lnTo>
                  <a:pt x="113" y="1007"/>
                </a:lnTo>
                <a:lnTo>
                  <a:pt x="119" y="1000"/>
                </a:lnTo>
                <a:lnTo>
                  <a:pt x="93" y="993"/>
                </a:lnTo>
                <a:lnTo>
                  <a:pt x="99" y="989"/>
                </a:lnTo>
                <a:lnTo>
                  <a:pt x="90" y="981"/>
                </a:lnTo>
                <a:lnTo>
                  <a:pt x="99" y="970"/>
                </a:lnTo>
                <a:lnTo>
                  <a:pt x="113" y="975"/>
                </a:lnTo>
                <a:lnTo>
                  <a:pt x="117" y="966"/>
                </a:lnTo>
                <a:lnTo>
                  <a:pt x="119" y="955"/>
                </a:lnTo>
                <a:lnTo>
                  <a:pt x="139" y="949"/>
                </a:lnTo>
                <a:lnTo>
                  <a:pt x="141" y="939"/>
                </a:lnTo>
                <a:lnTo>
                  <a:pt x="155" y="944"/>
                </a:lnTo>
                <a:lnTo>
                  <a:pt x="155" y="936"/>
                </a:lnTo>
                <a:lnTo>
                  <a:pt x="166" y="922"/>
                </a:lnTo>
                <a:lnTo>
                  <a:pt x="188" y="913"/>
                </a:lnTo>
                <a:lnTo>
                  <a:pt x="193" y="930"/>
                </a:lnTo>
                <a:lnTo>
                  <a:pt x="203" y="925"/>
                </a:lnTo>
                <a:lnTo>
                  <a:pt x="198" y="912"/>
                </a:lnTo>
                <a:lnTo>
                  <a:pt x="217" y="900"/>
                </a:lnTo>
                <a:lnTo>
                  <a:pt x="227" y="925"/>
                </a:lnTo>
                <a:lnTo>
                  <a:pt x="235" y="927"/>
                </a:lnTo>
                <a:lnTo>
                  <a:pt x="238" y="917"/>
                </a:lnTo>
                <a:lnTo>
                  <a:pt x="263" y="910"/>
                </a:lnTo>
                <a:lnTo>
                  <a:pt x="260" y="902"/>
                </a:lnTo>
                <a:lnTo>
                  <a:pt x="291" y="882"/>
                </a:lnTo>
                <a:lnTo>
                  <a:pt x="295" y="876"/>
                </a:lnTo>
                <a:lnTo>
                  <a:pt x="291" y="873"/>
                </a:lnTo>
                <a:lnTo>
                  <a:pt x="237" y="910"/>
                </a:lnTo>
                <a:lnTo>
                  <a:pt x="227" y="899"/>
                </a:lnTo>
                <a:lnTo>
                  <a:pt x="230" y="885"/>
                </a:lnTo>
                <a:lnTo>
                  <a:pt x="220" y="888"/>
                </a:lnTo>
                <a:lnTo>
                  <a:pt x="217" y="876"/>
                </a:lnTo>
                <a:lnTo>
                  <a:pt x="235" y="866"/>
                </a:lnTo>
                <a:lnTo>
                  <a:pt x="235" y="849"/>
                </a:lnTo>
                <a:lnTo>
                  <a:pt x="272" y="798"/>
                </a:lnTo>
                <a:lnTo>
                  <a:pt x="295" y="806"/>
                </a:lnTo>
                <a:lnTo>
                  <a:pt x="297" y="783"/>
                </a:lnTo>
                <a:lnTo>
                  <a:pt x="291" y="782"/>
                </a:lnTo>
                <a:lnTo>
                  <a:pt x="295" y="765"/>
                </a:lnTo>
                <a:lnTo>
                  <a:pt x="315" y="741"/>
                </a:lnTo>
                <a:lnTo>
                  <a:pt x="340" y="736"/>
                </a:lnTo>
                <a:lnTo>
                  <a:pt x="339" y="715"/>
                </a:lnTo>
                <a:lnTo>
                  <a:pt x="325" y="724"/>
                </a:lnTo>
                <a:lnTo>
                  <a:pt x="337" y="709"/>
                </a:lnTo>
                <a:lnTo>
                  <a:pt x="336" y="693"/>
                </a:lnTo>
                <a:lnTo>
                  <a:pt x="353" y="714"/>
                </a:lnTo>
                <a:lnTo>
                  <a:pt x="344" y="685"/>
                </a:lnTo>
                <a:lnTo>
                  <a:pt x="356" y="682"/>
                </a:lnTo>
                <a:lnTo>
                  <a:pt x="357" y="653"/>
                </a:lnTo>
                <a:lnTo>
                  <a:pt x="374" y="659"/>
                </a:lnTo>
                <a:lnTo>
                  <a:pt x="370" y="639"/>
                </a:lnTo>
                <a:lnTo>
                  <a:pt x="345" y="651"/>
                </a:lnTo>
                <a:lnTo>
                  <a:pt x="370" y="617"/>
                </a:lnTo>
                <a:lnTo>
                  <a:pt x="388" y="614"/>
                </a:lnTo>
                <a:lnTo>
                  <a:pt x="390" y="607"/>
                </a:lnTo>
                <a:lnTo>
                  <a:pt x="381" y="608"/>
                </a:lnTo>
                <a:lnTo>
                  <a:pt x="376" y="588"/>
                </a:lnTo>
                <a:lnTo>
                  <a:pt x="391" y="582"/>
                </a:lnTo>
                <a:lnTo>
                  <a:pt x="379" y="580"/>
                </a:lnTo>
                <a:lnTo>
                  <a:pt x="382" y="565"/>
                </a:lnTo>
                <a:lnTo>
                  <a:pt x="405" y="549"/>
                </a:lnTo>
                <a:lnTo>
                  <a:pt x="399" y="541"/>
                </a:lnTo>
                <a:lnTo>
                  <a:pt x="407" y="532"/>
                </a:lnTo>
                <a:lnTo>
                  <a:pt x="424" y="529"/>
                </a:lnTo>
                <a:lnTo>
                  <a:pt x="435" y="508"/>
                </a:lnTo>
                <a:lnTo>
                  <a:pt x="432" y="492"/>
                </a:lnTo>
                <a:lnTo>
                  <a:pt x="444" y="472"/>
                </a:lnTo>
                <a:lnTo>
                  <a:pt x="459" y="463"/>
                </a:lnTo>
                <a:lnTo>
                  <a:pt x="479" y="475"/>
                </a:lnTo>
                <a:lnTo>
                  <a:pt x="496" y="460"/>
                </a:lnTo>
                <a:lnTo>
                  <a:pt x="470" y="460"/>
                </a:lnTo>
                <a:lnTo>
                  <a:pt x="487" y="444"/>
                </a:lnTo>
                <a:lnTo>
                  <a:pt x="483" y="441"/>
                </a:lnTo>
                <a:lnTo>
                  <a:pt x="489" y="438"/>
                </a:lnTo>
                <a:lnTo>
                  <a:pt x="481" y="423"/>
                </a:lnTo>
                <a:lnTo>
                  <a:pt x="496" y="409"/>
                </a:lnTo>
                <a:lnTo>
                  <a:pt x="489" y="402"/>
                </a:lnTo>
                <a:lnTo>
                  <a:pt x="501" y="390"/>
                </a:lnTo>
                <a:lnTo>
                  <a:pt x="509" y="389"/>
                </a:lnTo>
                <a:lnTo>
                  <a:pt x="513" y="421"/>
                </a:lnTo>
                <a:lnTo>
                  <a:pt x="525" y="413"/>
                </a:lnTo>
                <a:lnTo>
                  <a:pt x="520" y="393"/>
                </a:lnTo>
                <a:lnTo>
                  <a:pt x="525" y="385"/>
                </a:lnTo>
                <a:lnTo>
                  <a:pt x="517" y="372"/>
                </a:lnTo>
                <a:lnTo>
                  <a:pt x="521" y="365"/>
                </a:lnTo>
                <a:lnTo>
                  <a:pt x="532" y="359"/>
                </a:lnTo>
                <a:lnTo>
                  <a:pt x="566" y="372"/>
                </a:lnTo>
                <a:lnTo>
                  <a:pt x="572" y="355"/>
                </a:lnTo>
                <a:lnTo>
                  <a:pt x="530" y="347"/>
                </a:lnTo>
                <a:lnTo>
                  <a:pt x="540" y="331"/>
                </a:lnTo>
                <a:lnTo>
                  <a:pt x="572" y="326"/>
                </a:lnTo>
                <a:lnTo>
                  <a:pt x="576" y="323"/>
                </a:lnTo>
                <a:lnTo>
                  <a:pt x="571" y="314"/>
                </a:lnTo>
                <a:lnTo>
                  <a:pt x="585" y="316"/>
                </a:lnTo>
                <a:lnTo>
                  <a:pt x="583" y="303"/>
                </a:lnTo>
                <a:lnTo>
                  <a:pt x="579" y="299"/>
                </a:lnTo>
                <a:lnTo>
                  <a:pt x="577" y="283"/>
                </a:lnTo>
                <a:lnTo>
                  <a:pt x="605" y="262"/>
                </a:lnTo>
                <a:lnTo>
                  <a:pt x="600" y="249"/>
                </a:lnTo>
                <a:lnTo>
                  <a:pt x="608" y="223"/>
                </a:lnTo>
                <a:lnTo>
                  <a:pt x="613" y="228"/>
                </a:lnTo>
                <a:lnTo>
                  <a:pt x="611" y="243"/>
                </a:lnTo>
                <a:lnTo>
                  <a:pt x="630" y="252"/>
                </a:lnTo>
                <a:lnTo>
                  <a:pt x="639" y="243"/>
                </a:lnTo>
                <a:lnTo>
                  <a:pt x="622" y="218"/>
                </a:lnTo>
                <a:lnTo>
                  <a:pt x="631" y="217"/>
                </a:lnTo>
                <a:lnTo>
                  <a:pt x="667" y="257"/>
                </a:lnTo>
                <a:lnTo>
                  <a:pt x="662" y="238"/>
                </a:lnTo>
                <a:lnTo>
                  <a:pt x="647" y="223"/>
                </a:lnTo>
                <a:lnTo>
                  <a:pt x="645" y="203"/>
                </a:lnTo>
                <a:lnTo>
                  <a:pt x="654" y="187"/>
                </a:lnTo>
                <a:lnTo>
                  <a:pt x="674" y="184"/>
                </a:lnTo>
                <a:lnTo>
                  <a:pt x="676" y="228"/>
                </a:lnTo>
                <a:lnTo>
                  <a:pt x="682" y="191"/>
                </a:lnTo>
                <a:lnTo>
                  <a:pt x="704" y="166"/>
                </a:lnTo>
                <a:lnTo>
                  <a:pt x="704" y="217"/>
                </a:lnTo>
                <a:lnTo>
                  <a:pt x="695" y="243"/>
                </a:lnTo>
                <a:lnTo>
                  <a:pt x="720" y="208"/>
                </a:lnTo>
                <a:lnTo>
                  <a:pt x="716" y="189"/>
                </a:lnTo>
                <a:lnTo>
                  <a:pt x="725" y="175"/>
                </a:lnTo>
                <a:lnTo>
                  <a:pt x="736" y="166"/>
                </a:lnTo>
                <a:lnTo>
                  <a:pt x="733" y="174"/>
                </a:lnTo>
                <a:lnTo>
                  <a:pt x="738" y="183"/>
                </a:lnTo>
                <a:lnTo>
                  <a:pt x="752" y="169"/>
                </a:lnTo>
                <a:lnTo>
                  <a:pt x="749" y="152"/>
                </a:lnTo>
                <a:lnTo>
                  <a:pt x="784" y="192"/>
                </a:lnTo>
                <a:lnTo>
                  <a:pt x="783" y="145"/>
                </a:lnTo>
                <a:lnTo>
                  <a:pt x="762" y="136"/>
                </a:lnTo>
                <a:lnTo>
                  <a:pt x="762" y="115"/>
                </a:lnTo>
                <a:lnTo>
                  <a:pt x="774" y="135"/>
                </a:lnTo>
                <a:lnTo>
                  <a:pt x="779" y="116"/>
                </a:lnTo>
                <a:lnTo>
                  <a:pt x="800" y="138"/>
                </a:lnTo>
                <a:lnTo>
                  <a:pt x="804" y="136"/>
                </a:lnTo>
                <a:lnTo>
                  <a:pt x="801" y="127"/>
                </a:lnTo>
                <a:lnTo>
                  <a:pt x="826" y="130"/>
                </a:lnTo>
                <a:lnTo>
                  <a:pt x="823" y="141"/>
                </a:lnTo>
                <a:lnTo>
                  <a:pt x="840" y="159"/>
                </a:lnTo>
                <a:lnTo>
                  <a:pt x="842" y="125"/>
                </a:lnTo>
                <a:lnTo>
                  <a:pt x="868" y="93"/>
                </a:lnTo>
                <a:lnTo>
                  <a:pt x="889" y="93"/>
                </a:lnTo>
                <a:lnTo>
                  <a:pt x="886" y="81"/>
                </a:lnTo>
                <a:lnTo>
                  <a:pt x="903" y="65"/>
                </a:lnTo>
                <a:lnTo>
                  <a:pt x="891" y="42"/>
                </a:lnTo>
                <a:lnTo>
                  <a:pt x="903" y="47"/>
                </a:lnTo>
                <a:lnTo>
                  <a:pt x="903" y="26"/>
                </a:lnTo>
                <a:lnTo>
                  <a:pt x="920" y="22"/>
                </a:lnTo>
                <a:lnTo>
                  <a:pt x="931" y="47"/>
                </a:lnTo>
                <a:lnTo>
                  <a:pt x="959" y="40"/>
                </a:lnTo>
                <a:lnTo>
                  <a:pt x="928" y="93"/>
                </a:lnTo>
                <a:lnTo>
                  <a:pt x="928" y="119"/>
                </a:lnTo>
                <a:lnTo>
                  <a:pt x="918" y="138"/>
                </a:lnTo>
                <a:lnTo>
                  <a:pt x="918" y="149"/>
                </a:lnTo>
                <a:lnTo>
                  <a:pt x="927" y="145"/>
                </a:lnTo>
                <a:lnTo>
                  <a:pt x="995" y="26"/>
                </a:lnTo>
                <a:lnTo>
                  <a:pt x="999" y="56"/>
                </a:lnTo>
                <a:lnTo>
                  <a:pt x="990" y="64"/>
                </a:lnTo>
                <a:lnTo>
                  <a:pt x="999" y="76"/>
                </a:lnTo>
                <a:lnTo>
                  <a:pt x="995" y="105"/>
                </a:lnTo>
                <a:lnTo>
                  <a:pt x="1016" y="91"/>
                </a:lnTo>
                <a:lnTo>
                  <a:pt x="1016" y="79"/>
                </a:lnTo>
                <a:lnTo>
                  <a:pt x="1024" y="71"/>
                </a:lnTo>
                <a:lnTo>
                  <a:pt x="1041" y="5"/>
                </a:lnTo>
                <a:lnTo>
                  <a:pt x="1081" y="20"/>
                </a:lnTo>
                <a:lnTo>
                  <a:pt x="1074" y="45"/>
                </a:lnTo>
                <a:lnTo>
                  <a:pt x="1053" y="51"/>
                </a:lnTo>
                <a:lnTo>
                  <a:pt x="1061" y="60"/>
                </a:lnTo>
                <a:lnTo>
                  <a:pt x="1049" y="71"/>
                </a:lnTo>
                <a:lnTo>
                  <a:pt x="1074" y="69"/>
                </a:lnTo>
                <a:lnTo>
                  <a:pt x="1058" y="93"/>
                </a:lnTo>
                <a:lnTo>
                  <a:pt x="1087" y="91"/>
                </a:lnTo>
                <a:lnTo>
                  <a:pt x="1087" y="52"/>
                </a:lnTo>
                <a:lnTo>
                  <a:pt x="1114" y="37"/>
                </a:lnTo>
                <a:lnTo>
                  <a:pt x="1121" y="64"/>
                </a:lnTo>
                <a:lnTo>
                  <a:pt x="1150" y="57"/>
                </a:lnTo>
                <a:lnTo>
                  <a:pt x="1168" y="73"/>
                </a:lnTo>
                <a:lnTo>
                  <a:pt x="1160" y="77"/>
                </a:lnTo>
                <a:lnTo>
                  <a:pt x="1197" y="98"/>
                </a:lnTo>
                <a:lnTo>
                  <a:pt x="1199" y="110"/>
                </a:lnTo>
                <a:lnTo>
                  <a:pt x="1154" y="144"/>
                </a:lnTo>
                <a:lnTo>
                  <a:pt x="1091" y="136"/>
                </a:lnTo>
                <a:lnTo>
                  <a:pt x="1148" y="172"/>
                </a:lnTo>
                <a:lnTo>
                  <a:pt x="1131" y="200"/>
                </a:lnTo>
                <a:lnTo>
                  <a:pt x="1162" y="195"/>
                </a:lnTo>
                <a:lnTo>
                  <a:pt x="1194" y="186"/>
                </a:lnTo>
                <a:lnTo>
                  <a:pt x="1191" y="213"/>
                </a:lnTo>
                <a:lnTo>
                  <a:pt x="1162" y="204"/>
                </a:lnTo>
                <a:lnTo>
                  <a:pt x="1157" y="229"/>
                </a:lnTo>
                <a:lnTo>
                  <a:pt x="1123" y="252"/>
                </a:lnTo>
                <a:lnTo>
                  <a:pt x="1109" y="277"/>
                </a:lnTo>
                <a:lnTo>
                  <a:pt x="1101" y="262"/>
                </a:lnTo>
                <a:lnTo>
                  <a:pt x="1121" y="232"/>
                </a:lnTo>
                <a:lnTo>
                  <a:pt x="1114" y="195"/>
                </a:lnTo>
                <a:lnTo>
                  <a:pt x="1061" y="145"/>
                </a:lnTo>
                <a:lnTo>
                  <a:pt x="1015" y="164"/>
                </a:lnTo>
                <a:lnTo>
                  <a:pt x="969" y="183"/>
                </a:lnTo>
                <a:lnTo>
                  <a:pt x="959" y="209"/>
                </a:lnTo>
                <a:lnTo>
                  <a:pt x="956" y="286"/>
                </a:lnTo>
                <a:lnTo>
                  <a:pt x="903" y="326"/>
                </a:lnTo>
                <a:lnTo>
                  <a:pt x="877" y="300"/>
                </a:lnTo>
                <a:lnTo>
                  <a:pt x="849" y="325"/>
                </a:lnTo>
                <a:lnTo>
                  <a:pt x="804" y="316"/>
                </a:lnTo>
                <a:lnTo>
                  <a:pt x="770" y="257"/>
                </a:lnTo>
                <a:lnTo>
                  <a:pt x="749" y="241"/>
                </a:lnTo>
                <a:lnTo>
                  <a:pt x="738" y="246"/>
                </a:lnTo>
                <a:lnTo>
                  <a:pt x="742" y="269"/>
                </a:lnTo>
                <a:lnTo>
                  <a:pt x="718" y="277"/>
                </a:lnTo>
                <a:lnTo>
                  <a:pt x="695" y="279"/>
                </a:lnTo>
                <a:lnTo>
                  <a:pt x="699" y="299"/>
                </a:lnTo>
                <a:lnTo>
                  <a:pt x="686" y="333"/>
                </a:lnTo>
                <a:lnTo>
                  <a:pt x="696" y="350"/>
                </a:lnTo>
                <a:lnTo>
                  <a:pt x="691" y="357"/>
                </a:lnTo>
                <a:lnTo>
                  <a:pt x="613" y="345"/>
                </a:lnTo>
                <a:lnTo>
                  <a:pt x="605" y="357"/>
                </a:lnTo>
                <a:lnTo>
                  <a:pt x="605" y="384"/>
                </a:lnTo>
                <a:lnTo>
                  <a:pt x="593" y="416"/>
                </a:lnTo>
                <a:lnTo>
                  <a:pt x="571" y="398"/>
                </a:lnTo>
                <a:lnTo>
                  <a:pt x="537" y="426"/>
                </a:lnTo>
                <a:lnTo>
                  <a:pt x="532" y="452"/>
                </a:lnTo>
                <a:lnTo>
                  <a:pt x="513" y="486"/>
                </a:lnTo>
                <a:lnTo>
                  <a:pt x="523" y="504"/>
                </a:lnTo>
                <a:lnTo>
                  <a:pt x="523" y="523"/>
                </a:lnTo>
                <a:lnTo>
                  <a:pt x="481" y="582"/>
                </a:lnTo>
                <a:lnTo>
                  <a:pt x="470" y="622"/>
                </a:lnTo>
                <a:lnTo>
                  <a:pt x="441" y="638"/>
                </a:lnTo>
                <a:lnTo>
                  <a:pt x="441" y="692"/>
                </a:lnTo>
                <a:lnTo>
                  <a:pt x="432" y="736"/>
                </a:lnTo>
                <a:lnTo>
                  <a:pt x="402" y="794"/>
                </a:lnTo>
                <a:lnTo>
                  <a:pt x="421" y="823"/>
                </a:lnTo>
                <a:lnTo>
                  <a:pt x="418" y="849"/>
                </a:lnTo>
                <a:lnTo>
                  <a:pt x="410" y="862"/>
                </a:lnTo>
                <a:lnTo>
                  <a:pt x="366" y="862"/>
                </a:lnTo>
                <a:lnTo>
                  <a:pt x="331" y="896"/>
                </a:lnTo>
                <a:lnTo>
                  <a:pt x="322" y="925"/>
                </a:lnTo>
                <a:lnTo>
                  <a:pt x="334" y="958"/>
                </a:lnTo>
                <a:lnTo>
                  <a:pt x="322" y="1009"/>
                </a:lnTo>
                <a:lnTo>
                  <a:pt x="328" y="1034"/>
                </a:lnTo>
                <a:lnTo>
                  <a:pt x="328" y="1086"/>
                </a:lnTo>
                <a:lnTo>
                  <a:pt x="353" y="1111"/>
                </a:lnTo>
                <a:lnTo>
                  <a:pt x="356" y="1130"/>
                </a:lnTo>
                <a:lnTo>
                  <a:pt x="351" y="1145"/>
                </a:lnTo>
                <a:lnTo>
                  <a:pt x="327" y="1164"/>
                </a:lnTo>
                <a:lnTo>
                  <a:pt x="336" y="1176"/>
                </a:lnTo>
                <a:lnTo>
                  <a:pt x="342" y="1204"/>
                </a:lnTo>
                <a:lnTo>
                  <a:pt x="336" y="1229"/>
                </a:lnTo>
                <a:lnTo>
                  <a:pt x="339" y="1249"/>
                </a:lnTo>
                <a:lnTo>
                  <a:pt x="310" y="1266"/>
                </a:lnTo>
                <a:lnTo>
                  <a:pt x="310" y="1278"/>
                </a:lnTo>
                <a:lnTo>
                  <a:pt x="300" y="1297"/>
                </a:lnTo>
                <a:lnTo>
                  <a:pt x="305" y="1320"/>
                </a:lnTo>
                <a:lnTo>
                  <a:pt x="298" y="1352"/>
                </a:lnTo>
                <a:lnTo>
                  <a:pt x="291" y="1357"/>
                </a:lnTo>
                <a:lnTo>
                  <a:pt x="288" y="1349"/>
                </a:lnTo>
                <a:lnTo>
                  <a:pt x="285" y="1360"/>
                </a:lnTo>
                <a:lnTo>
                  <a:pt x="283" y="1339"/>
                </a:lnTo>
                <a:lnTo>
                  <a:pt x="277" y="1332"/>
                </a:lnTo>
                <a:lnTo>
                  <a:pt x="261" y="1326"/>
                </a:lnTo>
                <a:lnTo>
                  <a:pt x="254" y="1283"/>
                </a:lnTo>
                <a:lnTo>
                  <a:pt x="261" y="1269"/>
                </a:lnTo>
                <a:lnTo>
                  <a:pt x="255" y="1266"/>
                </a:lnTo>
                <a:lnTo>
                  <a:pt x="247" y="1271"/>
                </a:lnTo>
                <a:lnTo>
                  <a:pt x="251" y="1298"/>
                </a:lnTo>
                <a:lnTo>
                  <a:pt x="246" y="1300"/>
                </a:lnTo>
                <a:lnTo>
                  <a:pt x="238" y="1283"/>
                </a:lnTo>
                <a:lnTo>
                  <a:pt x="237" y="1298"/>
                </a:lnTo>
                <a:lnTo>
                  <a:pt x="247" y="1320"/>
                </a:lnTo>
                <a:lnTo>
                  <a:pt x="237" y="1342"/>
                </a:lnTo>
                <a:lnTo>
                  <a:pt x="209" y="1340"/>
                </a:lnTo>
                <a:lnTo>
                  <a:pt x="210" y="1348"/>
                </a:lnTo>
                <a:lnTo>
                  <a:pt x="187" y="1379"/>
                </a:lnTo>
                <a:lnTo>
                  <a:pt x="142" y="1420"/>
                </a:lnTo>
                <a:lnTo>
                  <a:pt x="136" y="1410"/>
                </a:lnTo>
                <a:lnTo>
                  <a:pt x="122" y="1430"/>
                </a:lnTo>
                <a:lnTo>
                  <a:pt x="112" y="1433"/>
                </a:lnTo>
                <a:lnTo>
                  <a:pt x="99" y="1428"/>
                </a:lnTo>
                <a:lnTo>
                  <a:pt x="105" y="1422"/>
                </a:lnTo>
                <a:lnTo>
                  <a:pt x="91" y="1422"/>
                </a:lnTo>
                <a:lnTo>
                  <a:pt x="88" y="1428"/>
                </a:lnTo>
                <a:lnTo>
                  <a:pt x="74" y="1428"/>
                </a:lnTo>
                <a:lnTo>
                  <a:pt x="78" y="1403"/>
                </a:lnTo>
                <a:lnTo>
                  <a:pt x="71" y="1413"/>
                </a:lnTo>
                <a:lnTo>
                  <a:pt x="62" y="1411"/>
                </a:lnTo>
                <a:lnTo>
                  <a:pt x="20" y="1374"/>
                </a:lnTo>
                <a:lnTo>
                  <a:pt x="28" y="1348"/>
                </a:lnTo>
                <a:lnTo>
                  <a:pt x="42" y="1352"/>
                </a:lnTo>
                <a:lnTo>
                  <a:pt x="40" y="1342"/>
                </a:lnTo>
                <a:lnTo>
                  <a:pt x="54" y="1325"/>
                </a:lnTo>
                <a:lnTo>
                  <a:pt x="54" y="1315"/>
                </a:lnTo>
                <a:lnTo>
                  <a:pt x="49" y="1317"/>
                </a:lnTo>
                <a:lnTo>
                  <a:pt x="59" y="1301"/>
                </a:lnTo>
                <a:lnTo>
                  <a:pt x="14" y="1318"/>
                </a:lnTo>
                <a:lnTo>
                  <a:pt x="11" y="1305"/>
                </a:lnTo>
                <a:lnTo>
                  <a:pt x="22" y="1288"/>
                </a:lnTo>
                <a:lnTo>
                  <a:pt x="39" y="1288"/>
                </a:lnTo>
                <a:lnTo>
                  <a:pt x="62" y="1272"/>
                </a:lnTo>
                <a:lnTo>
                  <a:pt x="32" y="1271"/>
                </a:lnTo>
                <a:lnTo>
                  <a:pt x="57" y="1244"/>
                </a:lnTo>
                <a:lnTo>
                  <a:pt x="53" y="1237"/>
                </a:lnTo>
                <a:lnTo>
                  <a:pt x="70" y="1215"/>
                </a:lnTo>
                <a:lnTo>
                  <a:pt x="74" y="1227"/>
                </a:lnTo>
                <a:lnTo>
                  <a:pt x="78" y="1212"/>
                </a:lnTo>
                <a:lnTo>
                  <a:pt x="91" y="1207"/>
                </a:lnTo>
                <a:lnTo>
                  <a:pt x="70" y="1199"/>
                </a:lnTo>
                <a:lnTo>
                  <a:pt x="62" y="1207"/>
                </a:lnTo>
                <a:lnTo>
                  <a:pt x="32" y="1249"/>
                </a:lnTo>
                <a:lnTo>
                  <a:pt x="22" y="1264"/>
                </a:lnTo>
                <a:lnTo>
                  <a:pt x="19" y="1255"/>
                </a:lnTo>
                <a:lnTo>
                  <a:pt x="32" y="1249"/>
                </a:lnTo>
                <a:close/>
                <a:moveTo>
                  <a:pt x="961" y="6"/>
                </a:moveTo>
                <a:lnTo>
                  <a:pt x="969" y="23"/>
                </a:lnTo>
                <a:lnTo>
                  <a:pt x="935" y="15"/>
                </a:lnTo>
                <a:lnTo>
                  <a:pt x="952" y="0"/>
                </a:lnTo>
                <a:lnTo>
                  <a:pt x="961" y="6"/>
                </a:lnTo>
                <a:close/>
                <a:moveTo>
                  <a:pt x="872" y="82"/>
                </a:moveTo>
                <a:lnTo>
                  <a:pt x="869" y="85"/>
                </a:lnTo>
                <a:lnTo>
                  <a:pt x="862" y="57"/>
                </a:lnTo>
                <a:lnTo>
                  <a:pt x="876" y="64"/>
                </a:lnTo>
                <a:lnTo>
                  <a:pt x="877" y="81"/>
                </a:lnTo>
                <a:lnTo>
                  <a:pt x="872" y="82"/>
                </a:lnTo>
                <a:close/>
                <a:moveTo>
                  <a:pt x="846" y="110"/>
                </a:moveTo>
                <a:lnTo>
                  <a:pt x="834" y="113"/>
                </a:lnTo>
                <a:lnTo>
                  <a:pt x="826" y="93"/>
                </a:lnTo>
                <a:lnTo>
                  <a:pt x="849" y="77"/>
                </a:lnTo>
                <a:lnTo>
                  <a:pt x="857" y="93"/>
                </a:lnTo>
                <a:lnTo>
                  <a:pt x="846" y="110"/>
                </a:lnTo>
                <a:close/>
                <a:moveTo>
                  <a:pt x="800" y="65"/>
                </a:moveTo>
                <a:lnTo>
                  <a:pt x="825" y="56"/>
                </a:lnTo>
                <a:lnTo>
                  <a:pt x="835" y="67"/>
                </a:lnTo>
                <a:lnTo>
                  <a:pt x="825" y="84"/>
                </a:lnTo>
                <a:lnTo>
                  <a:pt x="795" y="91"/>
                </a:lnTo>
                <a:lnTo>
                  <a:pt x="786" y="73"/>
                </a:lnTo>
                <a:lnTo>
                  <a:pt x="800" y="65"/>
                </a:lnTo>
                <a:close/>
                <a:moveTo>
                  <a:pt x="818" y="124"/>
                </a:moveTo>
                <a:lnTo>
                  <a:pt x="804" y="110"/>
                </a:lnTo>
                <a:lnTo>
                  <a:pt x="821" y="110"/>
                </a:lnTo>
                <a:lnTo>
                  <a:pt x="826" y="121"/>
                </a:lnTo>
                <a:lnTo>
                  <a:pt x="818" y="124"/>
                </a:lnTo>
                <a:close/>
                <a:moveTo>
                  <a:pt x="724" y="125"/>
                </a:moveTo>
                <a:lnTo>
                  <a:pt x="729" y="130"/>
                </a:lnTo>
                <a:lnTo>
                  <a:pt x="727" y="147"/>
                </a:lnTo>
                <a:lnTo>
                  <a:pt x="713" y="142"/>
                </a:lnTo>
                <a:lnTo>
                  <a:pt x="724" y="125"/>
                </a:lnTo>
                <a:close/>
                <a:moveTo>
                  <a:pt x="682" y="132"/>
                </a:moveTo>
                <a:lnTo>
                  <a:pt x="695" y="144"/>
                </a:lnTo>
                <a:lnTo>
                  <a:pt x="679" y="145"/>
                </a:lnTo>
                <a:lnTo>
                  <a:pt x="671" y="121"/>
                </a:lnTo>
                <a:lnTo>
                  <a:pt x="682" y="132"/>
                </a:lnTo>
                <a:close/>
                <a:moveTo>
                  <a:pt x="639" y="150"/>
                </a:moveTo>
                <a:lnTo>
                  <a:pt x="671" y="157"/>
                </a:lnTo>
                <a:lnTo>
                  <a:pt x="656" y="181"/>
                </a:lnTo>
                <a:lnTo>
                  <a:pt x="639" y="167"/>
                </a:lnTo>
                <a:lnTo>
                  <a:pt x="639" y="150"/>
                </a:lnTo>
                <a:close/>
                <a:moveTo>
                  <a:pt x="610" y="195"/>
                </a:moveTo>
                <a:lnTo>
                  <a:pt x="630" y="189"/>
                </a:lnTo>
                <a:lnTo>
                  <a:pt x="634" y="172"/>
                </a:lnTo>
                <a:lnTo>
                  <a:pt x="645" y="184"/>
                </a:lnTo>
                <a:lnTo>
                  <a:pt x="637" y="206"/>
                </a:lnTo>
                <a:lnTo>
                  <a:pt x="617" y="215"/>
                </a:lnTo>
                <a:lnTo>
                  <a:pt x="603" y="211"/>
                </a:lnTo>
                <a:lnTo>
                  <a:pt x="610" y="195"/>
                </a:lnTo>
                <a:close/>
                <a:moveTo>
                  <a:pt x="551" y="260"/>
                </a:moveTo>
                <a:lnTo>
                  <a:pt x="546" y="255"/>
                </a:lnTo>
                <a:lnTo>
                  <a:pt x="552" y="254"/>
                </a:lnTo>
                <a:lnTo>
                  <a:pt x="551" y="240"/>
                </a:lnTo>
                <a:lnTo>
                  <a:pt x="574" y="226"/>
                </a:lnTo>
                <a:lnTo>
                  <a:pt x="577" y="221"/>
                </a:lnTo>
                <a:lnTo>
                  <a:pt x="574" y="211"/>
                </a:lnTo>
                <a:lnTo>
                  <a:pt x="586" y="211"/>
                </a:lnTo>
                <a:lnTo>
                  <a:pt x="597" y="238"/>
                </a:lnTo>
                <a:lnTo>
                  <a:pt x="593" y="263"/>
                </a:lnTo>
                <a:lnTo>
                  <a:pt x="547" y="280"/>
                </a:lnTo>
                <a:lnTo>
                  <a:pt x="543" y="274"/>
                </a:lnTo>
                <a:lnTo>
                  <a:pt x="554" y="263"/>
                </a:lnTo>
                <a:lnTo>
                  <a:pt x="551" y="260"/>
                </a:lnTo>
                <a:close/>
                <a:moveTo>
                  <a:pt x="458" y="435"/>
                </a:moveTo>
                <a:lnTo>
                  <a:pt x="452" y="426"/>
                </a:lnTo>
                <a:lnTo>
                  <a:pt x="476" y="427"/>
                </a:lnTo>
                <a:lnTo>
                  <a:pt x="456" y="450"/>
                </a:lnTo>
                <a:lnTo>
                  <a:pt x="447" y="447"/>
                </a:lnTo>
                <a:lnTo>
                  <a:pt x="458" y="435"/>
                </a:lnTo>
                <a:close/>
                <a:moveTo>
                  <a:pt x="496" y="260"/>
                </a:moveTo>
                <a:lnTo>
                  <a:pt x="503" y="245"/>
                </a:lnTo>
                <a:lnTo>
                  <a:pt x="515" y="250"/>
                </a:lnTo>
                <a:lnTo>
                  <a:pt x="498" y="283"/>
                </a:lnTo>
                <a:lnTo>
                  <a:pt x="484" y="282"/>
                </a:lnTo>
                <a:lnTo>
                  <a:pt x="496" y="260"/>
                </a:lnTo>
                <a:close/>
                <a:moveTo>
                  <a:pt x="435" y="326"/>
                </a:moveTo>
                <a:lnTo>
                  <a:pt x="452" y="300"/>
                </a:lnTo>
                <a:lnTo>
                  <a:pt x="464" y="308"/>
                </a:lnTo>
                <a:lnTo>
                  <a:pt x="464" y="291"/>
                </a:lnTo>
                <a:lnTo>
                  <a:pt x="475" y="308"/>
                </a:lnTo>
                <a:lnTo>
                  <a:pt x="476" y="331"/>
                </a:lnTo>
                <a:lnTo>
                  <a:pt x="458" y="339"/>
                </a:lnTo>
                <a:lnTo>
                  <a:pt x="455" y="331"/>
                </a:lnTo>
                <a:lnTo>
                  <a:pt x="462" y="319"/>
                </a:lnTo>
                <a:lnTo>
                  <a:pt x="438" y="336"/>
                </a:lnTo>
                <a:lnTo>
                  <a:pt x="435" y="326"/>
                </a:lnTo>
                <a:close/>
                <a:moveTo>
                  <a:pt x="489" y="294"/>
                </a:moveTo>
                <a:lnTo>
                  <a:pt x="496" y="292"/>
                </a:lnTo>
                <a:lnTo>
                  <a:pt x="503" y="317"/>
                </a:lnTo>
                <a:lnTo>
                  <a:pt x="496" y="339"/>
                </a:lnTo>
                <a:lnTo>
                  <a:pt x="515" y="316"/>
                </a:lnTo>
                <a:lnTo>
                  <a:pt x="517" y="300"/>
                </a:lnTo>
                <a:lnTo>
                  <a:pt x="530" y="314"/>
                </a:lnTo>
                <a:lnTo>
                  <a:pt x="530" y="333"/>
                </a:lnTo>
                <a:lnTo>
                  <a:pt x="506" y="357"/>
                </a:lnTo>
                <a:lnTo>
                  <a:pt x="503" y="350"/>
                </a:lnTo>
                <a:lnTo>
                  <a:pt x="487" y="372"/>
                </a:lnTo>
                <a:lnTo>
                  <a:pt x="484" y="351"/>
                </a:lnTo>
                <a:lnTo>
                  <a:pt x="452" y="384"/>
                </a:lnTo>
                <a:lnTo>
                  <a:pt x="447" y="376"/>
                </a:lnTo>
                <a:lnTo>
                  <a:pt x="427" y="385"/>
                </a:lnTo>
                <a:lnTo>
                  <a:pt x="435" y="365"/>
                </a:lnTo>
                <a:lnTo>
                  <a:pt x="473" y="350"/>
                </a:lnTo>
                <a:lnTo>
                  <a:pt x="489" y="294"/>
                </a:lnTo>
                <a:close/>
                <a:moveTo>
                  <a:pt x="159" y="908"/>
                </a:moveTo>
                <a:lnTo>
                  <a:pt x="181" y="895"/>
                </a:lnTo>
                <a:lnTo>
                  <a:pt x="190" y="895"/>
                </a:lnTo>
                <a:lnTo>
                  <a:pt x="193" y="907"/>
                </a:lnTo>
                <a:lnTo>
                  <a:pt x="166" y="919"/>
                </a:lnTo>
                <a:lnTo>
                  <a:pt x="159" y="908"/>
                </a:lnTo>
                <a:close/>
                <a:moveTo>
                  <a:pt x="12" y="1334"/>
                </a:moveTo>
                <a:lnTo>
                  <a:pt x="11" y="1315"/>
                </a:lnTo>
                <a:lnTo>
                  <a:pt x="6" y="1332"/>
                </a:lnTo>
                <a:lnTo>
                  <a:pt x="12" y="1334"/>
                </a:lnTo>
                <a:close/>
                <a:moveTo>
                  <a:pt x="20" y="1281"/>
                </a:moveTo>
                <a:lnTo>
                  <a:pt x="20" y="1266"/>
                </a:lnTo>
                <a:lnTo>
                  <a:pt x="14" y="1261"/>
                </a:lnTo>
                <a:lnTo>
                  <a:pt x="12" y="1276"/>
                </a:lnTo>
                <a:lnTo>
                  <a:pt x="20" y="1281"/>
                </a:lnTo>
                <a:close/>
                <a:moveTo>
                  <a:pt x="40" y="1044"/>
                </a:moveTo>
                <a:lnTo>
                  <a:pt x="45" y="1029"/>
                </a:lnTo>
                <a:lnTo>
                  <a:pt x="37" y="1031"/>
                </a:lnTo>
                <a:lnTo>
                  <a:pt x="40" y="104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47" name="Freeform 204"/>
          <p:cNvSpPr>
            <a:spLocks noChangeAspect="1" noEditPoints="1"/>
          </p:cNvSpPr>
          <p:nvPr/>
        </p:nvSpPr>
        <p:spPr bwMode="gray">
          <a:xfrm>
            <a:off x="4719179" y="2034559"/>
            <a:ext cx="316443" cy="671513"/>
          </a:xfrm>
          <a:custGeom>
            <a:avLst/>
            <a:gdLst>
              <a:gd name="T0" fmla="*/ 594 w 601"/>
              <a:gd name="T1" fmla="*/ 395 h 1374"/>
              <a:gd name="T2" fmla="*/ 556 w 601"/>
              <a:gd name="T3" fmla="*/ 396 h 1374"/>
              <a:gd name="T4" fmla="*/ 517 w 601"/>
              <a:gd name="T5" fmla="*/ 413 h 1374"/>
              <a:gd name="T6" fmla="*/ 477 w 601"/>
              <a:gd name="T7" fmla="*/ 442 h 1374"/>
              <a:gd name="T8" fmla="*/ 484 w 601"/>
              <a:gd name="T9" fmla="*/ 543 h 1374"/>
              <a:gd name="T10" fmla="*/ 472 w 601"/>
              <a:gd name="T11" fmla="*/ 546 h 1374"/>
              <a:gd name="T12" fmla="*/ 389 w 601"/>
              <a:gd name="T13" fmla="*/ 631 h 1374"/>
              <a:gd name="T14" fmla="*/ 345 w 601"/>
              <a:gd name="T15" fmla="*/ 678 h 1374"/>
              <a:gd name="T16" fmla="*/ 330 w 601"/>
              <a:gd name="T17" fmla="*/ 704 h 1374"/>
              <a:gd name="T18" fmla="*/ 310 w 601"/>
              <a:gd name="T19" fmla="*/ 730 h 1374"/>
              <a:gd name="T20" fmla="*/ 286 w 601"/>
              <a:gd name="T21" fmla="*/ 749 h 1374"/>
              <a:gd name="T22" fmla="*/ 290 w 601"/>
              <a:gd name="T23" fmla="*/ 821 h 1374"/>
              <a:gd name="T24" fmla="*/ 281 w 601"/>
              <a:gd name="T25" fmla="*/ 897 h 1374"/>
              <a:gd name="T26" fmla="*/ 282 w 601"/>
              <a:gd name="T27" fmla="*/ 933 h 1374"/>
              <a:gd name="T28" fmla="*/ 264 w 601"/>
              <a:gd name="T29" fmla="*/ 958 h 1374"/>
              <a:gd name="T30" fmla="*/ 301 w 601"/>
              <a:gd name="T31" fmla="*/ 928 h 1374"/>
              <a:gd name="T32" fmla="*/ 339 w 601"/>
              <a:gd name="T33" fmla="*/ 952 h 1374"/>
              <a:gd name="T34" fmla="*/ 339 w 601"/>
              <a:gd name="T35" fmla="*/ 1021 h 1374"/>
              <a:gd name="T36" fmla="*/ 279 w 601"/>
              <a:gd name="T37" fmla="*/ 1024 h 1374"/>
              <a:gd name="T38" fmla="*/ 243 w 601"/>
              <a:gd name="T39" fmla="*/ 1028 h 1374"/>
              <a:gd name="T40" fmla="*/ 342 w 601"/>
              <a:gd name="T41" fmla="*/ 1038 h 1374"/>
              <a:gd name="T42" fmla="*/ 330 w 601"/>
              <a:gd name="T43" fmla="*/ 1055 h 1374"/>
              <a:gd name="T44" fmla="*/ 301 w 601"/>
              <a:gd name="T45" fmla="*/ 1065 h 1374"/>
              <a:gd name="T46" fmla="*/ 268 w 601"/>
              <a:gd name="T47" fmla="*/ 1097 h 1374"/>
              <a:gd name="T48" fmla="*/ 259 w 601"/>
              <a:gd name="T49" fmla="*/ 1108 h 1374"/>
              <a:gd name="T50" fmla="*/ 242 w 601"/>
              <a:gd name="T51" fmla="*/ 1116 h 1374"/>
              <a:gd name="T52" fmla="*/ 245 w 601"/>
              <a:gd name="T53" fmla="*/ 1163 h 1374"/>
              <a:gd name="T54" fmla="*/ 252 w 601"/>
              <a:gd name="T55" fmla="*/ 1204 h 1374"/>
              <a:gd name="T56" fmla="*/ 220 w 601"/>
              <a:gd name="T57" fmla="*/ 1314 h 1374"/>
              <a:gd name="T58" fmla="*/ 151 w 601"/>
              <a:gd name="T59" fmla="*/ 1320 h 1374"/>
              <a:gd name="T60" fmla="*/ 137 w 601"/>
              <a:gd name="T61" fmla="*/ 1374 h 1374"/>
              <a:gd name="T62" fmla="*/ 62 w 601"/>
              <a:gd name="T63" fmla="*/ 1309 h 1374"/>
              <a:gd name="T64" fmla="*/ 83 w 601"/>
              <a:gd name="T65" fmla="*/ 1289 h 1374"/>
              <a:gd name="T66" fmla="*/ 42 w 601"/>
              <a:gd name="T67" fmla="*/ 1210 h 1374"/>
              <a:gd name="T68" fmla="*/ 27 w 601"/>
              <a:gd name="T69" fmla="*/ 1173 h 1374"/>
              <a:gd name="T70" fmla="*/ 24 w 601"/>
              <a:gd name="T71" fmla="*/ 1134 h 1374"/>
              <a:gd name="T72" fmla="*/ 11 w 601"/>
              <a:gd name="T73" fmla="*/ 1134 h 1374"/>
              <a:gd name="T74" fmla="*/ 0 w 601"/>
              <a:gd name="T75" fmla="*/ 1072 h 1374"/>
              <a:gd name="T76" fmla="*/ 10 w 601"/>
              <a:gd name="T77" fmla="*/ 1072 h 1374"/>
              <a:gd name="T78" fmla="*/ 27 w 601"/>
              <a:gd name="T79" fmla="*/ 1043 h 1374"/>
              <a:gd name="T80" fmla="*/ 32 w 601"/>
              <a:gd name="T81" fmla="*/ 989 h 1374"/>
              <a:gd name="T82" fmla="*/ 64 w 601"/>
              <a:gd name="T83" fmla="*/ 927 h 1374"/>
              <a:gd name="T84" fmla="*/ 73 w 601"/>
              <a:gd name="T85" fmla="*/ 868 h 1374"/>
              <a:gd name="T86" fmla="*/ 50 w 601"/>
              <a:gd name="T87" fmla="*/ 809 h 1374"/>
              <a:gd name="T88" fmla="*/ 56 w 601"/>
              <a:gd name="T89" fmla="*/ 681 h 1374"/>
              <a:gd name="T90" fmla="*/ 88 w 601"/>
              <a:gd name="T91" fmla="*/ 585 h 1374"/>
              <a:gd name="T92" fmla="*/ 143 w 601"/>
              <a:gd name="T93" fmla="*/ 546 h 1374"/>
              <a:gd name="T94" fmla="*/ 163 w 601"/>
              <a:gd name="T95" fmla="*/ 415 h 1374"/>
              <a:gd name="T96" fmla="*/ 203 w 601"/>
              <a:gd name="T97" fmla="*/ 305 h 1374"/>
              <a:gd name="T98" fmla="*/ 235 w 601"/>
              <a:gd name="T99" fmla="*/ 209 h 1374"/>
              <a:gd name="T100" fmla="*/ 293 w 601"/>
              <a:gd name="T101" fmla="*/ 121 h 1374"/>
              <a:gd name="T102" fmla="*/ 327 w 601"/>
              <a:gd name="T103" fmla="*/ 80 h 1374"/>
              <a:gd name="T104" fmla="*/ 418 w 601"/>
              <a:gd name="T105" fmla="*/ 73 h 1374"/>
              <a:gd name="T106" fmla="*/ 417 w 601"/>
              <a:gd name="T107" fmla="*/ 2 h 1374"/>
              <a:gd name="T108" fmla="*/ 548 w 601"/>
              <a:gd name="T109" fmla="*/ 90 h 1374"/>
              <a:gd name="T110" fmla="*/ 581 w 601"/>
              <a:gd name="T111" fmla="*/ 217 h 1374"/>
              <a:gd name="T112" fmla="*/ 594 w 601"/>
              <a:gd name="T113" fmla="*/ 305 h 1374"/>
              <a:gd name="T114" fmla="*/ 322 w 601"/>
              <a:gd name="T115" fmla="*/ 1246 h 1374"/>
              <a:gd name="T116" fmla="*/ 362 w 601"/>
              <a:gd name="T117" fmla="*/ 1165 h 1374"/>
              <a:gd name="T118" fmla="*/ 322 w 601"/>
              <a:gd name="T119" fmla="*/ 1224 h 1374"/>
              <a:gd name="T120" fmla="*/ 240 w 601"/>
              <a:gd name="T121" fmla="*/ 1303 h 1374"/>
              <a:gd name="T122" fmla="*/ 245 w 601"/>
              <a:gd name="T123" fmla="*/ 1272 h 13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1"/>
              <a:gd name="T187" fmla="*/ 0 h 1374"/>
              <a:gd name="T188" fmla="*/ 601 w 601"/>
              <a:gd name="T189" fmla="*/ 1374 h 13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1" h="1374">
                <a:moveTo>
                  <a:pt x="599" y="376"/>
                </a:moveTo>
                <a:lnTo>
                  <a:pt x="601" y="387"/>
                </a:lnTo>
                <a:lnTo>
                  <a:pt x="594" y="395"/>
                </a:lnTo>
                <a:lnTo>
                  <a:pt x="581" y="384"/>
                </a:lnTo>
                <a:lnTo>
                  <a:pt x="559" y="387"/>
                </a:lnTo>
                <a:lnTo>
                  <a:pt x="556" y="396"/>
                </a:lnTo>
                <a:lnTo>
                  <a:pt x="523" y="381"/>
                </a:lnTo>
                <a:lnTo>
                  <a:pt x="517" y="399"/>
                </a:lnTo>
                <a:lnTo>
                  <a:pt x="517" y="413"/>
                </a:lnTo>
                <a:lnTo>
                  <a:pt x="500" y="399"/>
                </a:lnTo>
                <a:lnTo>
                  <a:pt x="508" y="420"/>
                </a:lnTo>
                <a:lnTo>
                  <a:pt x="477" y="442"/>
                </a:lnTo>
                <a:lnTo>
                  <a:pt x="484" y="464"/>
                </a:lnTo>
                <a:lnTo>
                  <a:pt x="464" y="500"/>
                </a:lnTo>
                <a:lnTo>
                  <a:pt x="484" y="543"/>
                </a:lnTo>
                <a:lnTo>
                  <a:pt x="475" y="555"/>
                </a:lnTo>
                <a:lnTo>
                  <a:pt x="475" y="542"/>
                </a:lnTo>
                <a:lnTo>
                  <a:pt x="472" y="546"/>
                </a:lnTo>
                <a:lnTo>
                  <a:pt x="434" y="610"/>
                </a:lnTo>
                <a:lnTo>
                  <a:pt x="396" y="636"/>
                </a:lnTo>
                <a:lnTo>
                  <a:pt x="389" y="631"/>
                </a:lnTo>
                <a:lnTo>
                  <a:pt x="366" y="659"/>
                </a:lnTo>
                <a:lnTo>
                  <a:pt x="350" y="657"/>
                </a:lnTo>
                <a:lnTo>
                  <a:pt x="345" y="678"/>
                </a:lnTo>
                <a:lnTo>
                  <a:pt x="332" y="690"/>
                </a:lnTo>
                <a:lnTo>
                  <a:pt x="335" y="695"/>
                </a:lnTo>
                <a:lnTo>
                  <a:pt x="330" y="704"/>
                </a:lnTo>
                <a:lnTo>
                  <a:pt x="316" y="712"/>
                </a:lnTo>
                <a:lnTo>
                  <a:pt x="308" y="698"/>
                </a:lnTo>
                <a:lnTo>
                  <a:pt x="310" y="730"/>
                </a:lnTo>
                <a:lnTo>
                  <a:pt x="299" y="743"/>
                </a:lnTo>
                <a:lnTo>
                  <a:pt x="286" y="737"/>
                </a:lnTo>
                <a:lnTo>
                  <a:pt x="286" y="749"/>
                </a:lnTo>
                <a:lnTo>
                  <a:pt x="294" y="763"/>
                </a:lnTo>
                <a:lnTo>
                  <a:pt x="286" y="796"/>
                </a:lnTo>
                <a:lnTo>
                  <a:pt x="290" y="821"/>
                </a:lnTo>
                <a:lnTo>
                  <a:pt x="276" y="814"/>
                </a:lnTo>
                <a:lnTo>
                  <a:pt x="274" y="833"/>
                </a:lnTo>
                <a:lnTo>
                  <a:pt x="281" y="897"/>
                </a:lnTo>
                <a:lnTo>
                  <a:pt x="277" y="913"/>
                </a:lnTo>
                <a:lnTo>
                  <a:pt x="285" y="914"/>
                </a:lnTo>
                <a:lnTo>
                  <a:pt x="282" y="933"/>
                </a:lnTo>
                <a:lnTo>
                  <a:pt x="240" y="958"/>
                </a:lnTo>
                <a:lnTo>
                  <a:pt x="235" y="964"/>
                </a:lnTo>
                <a:lnTo>
                  <a:pt x="264" y="958"/>
                </a:lnTo>
                <a:lnTo>
                  <a:pt x="279" y="947"/>
                </a:lnTo>
                <a:lnTo>
                  <a:pt x="294" y="919"/>
                </a:lnTo>
                <a:lnTo>
                  <a:pt x="301" y="928"/>
                </a:lnTo>
                <a:lnTo>
                  <a:pt x="315" y="927"/>
                </a:lnTo>
                <a:lnTo>
                  <a:pt x="319" y="943"/>
                </a:lnTo>
                <a:lnTo>
                  <a:pt x="339" y="952"/>
                </a:lnTo>
                <a:lnTo>
                  <a:pt x="332" y="955"/>
                </a:lnTo>
                <a:lnTo>
                  <a:pt x="356" y="987"/>
                </a:lnTo>
                <a:lnTo>
                  <a:pt x="339" y="1021"/>
                </a:lnTo>
                <a:lnTo>
                  <a:pt x="311" y="1035"/>
                </a:lnTo>
                <a:lnTo>
                  <a:pt x="299" y="1021"/>
                </a:lnTo>
                <a:lnTo>
                  <a:pt x="279" y="1024"/>
                </a:lnTo>
                <a:lnTo>
                  <a:pt x="271" y="1018"/>
                </a:lnTo>
                <a:lnTo>
                  <a:pt x="239" y="1024"/>
                </a:lnTo>
                <a:lnTo>
                  <a:pt x="243" y="1028"/>
                </a:lnTo>
                <a:lnTo>
                  <a:pt x="276" y="1035"/>
                </a:lnTo>
                <a:lnTo>
                  <a:pt x="282" y="1045"/>
                </a:lnTo>
                <a:lnTo>
                  <a:pt x="342" y="1038"/>
                </a:lnTo>
                <a:lnTo>
                  <a:pt x="336" y="1048"/>
                </a:lnTo>
                <a:lnTo>
                  <a:pt x="327" y="1043"/>
                </a:lnTo>
                <a:lnTo>
                  <a:pt x="330" y="1055"/>
                </a:lnTo>
                <a:lnTo>
                  <a:pt x="311" y="1075"/>
                </a:lnTo>
                <a:lnTo>
                  <a:pt x="301" y="1075"/>
                </a:lnTo>
                <a:lnTo>
                  <a:pt x="301" y="1065"/>
                </a:lnTo>
                <a:lnTo>
                  <a:pt x="294" y="1063"/>
                </a:lnTo>
                <a:lnTo>
                  <a:pt x="290" y="1080"/>
                </a:lnTo>
                <a:lnTo>
                  <a:pt x="268" y="1097"/>
                </a:lnTo>
                <a:lnTo>
                  <a:pt x="235" y="1099"/>
                </a:lnTo>
                <a:lnTo>
                  <a:pt x="231" y="1102"/>
                </a:lnTo>
                <a:lnTo>
                  <a:pt x="259" y="1108"/>
                </a:lnTo>
                <a:lnTo>
                  <a:pt x="262" y="1112"/>
                </a:lnTo>
                <a:lnTo>
                  <a:pt x="245" y="1114"/>
                </a:lnTo>
                <a:lnTo>
                  <a:pt x="242" y="1116"/>
                </a:lnTo>
                <a:lnTo>
                  <a:pt x="257" y="1129"/>
                </a:lnTo>
                <a:lnTo>
                  <a:pt x="256" y="1162"/>
                </a:lnTo>
                <a:lnTo>
                  <a:pt x="245" y="1163"/>
                </a:lnTo>
                <a:lnTo>
                  <a:pt x="252" y="1182"/>
                </a:lnTo>
                <a:lnTo>
                  <a:pt x="247" y="1190"/>
                </a:lnTo>
                <a:lnTo>
                  <a:pt x="252" y="1204"/>
                </a:lnTo>
                <a:lnTo>
                  <a:pt x="243" y="1224"/>
                </a:lnTo>
                <a:lnTo>
                  <a:pt x="240" y="1263"/>
                </a:lnTo>
                <a:lnTo>
                  <a:pt x="220" y="1314"/>
                </a:lnTo>
                <a:lnTo>
                  <a:pt x="171" y="1309"/>
                </a:lnTo>
                <a:lnTo>
                  <a:pt x="160" y="1324"/>
                </a:lnTo>
                <a:lnTo>
                  <a:pt x="151" y="1320"/>
                </a:lnTo>
                <a:lnTo>
                  <a:pt x="143" y="1343"/>
                </a:lnTo>
                <a:lnTo>
                  <a:pt x="146" y="1360"/>
                </a:lnTo>
                <a:lnTo>
                  <a:pt x="137" y="1374"/>
                </a:lnTo>
                <a:lnTo>
                  <a:pt x="78" y="1374"/>
                </a:lnTo>
                <a:lnTo>
                  <a:pt x="86" y="1354"/>
                </a:lnTo>
                <a:lnTo>
                  <a:pt x="62" y="1309"/>
                </a:lnTo>
                <a:lnTo>
                  <a:pt x="76" y="1307"/>
                </a:lnTo>
                <a:lnTo>
                  <a:pt x="70" y="1294"/>
                </a:lnTo>
                <a:lnTo>
                  <a:pt x="83" y="1289"/>
                </a:lnTo>
                <a:lnTo>
                  <a:pt x="83" y="1281"/>
                </a:lnTo>
                <a:lnTo>
                  <a:pt x="53" y="1247"/>
                </a:lnTo>
                <a:lnTo>
                  <a:pt x="42" y="1210"/>
                </a:lnTo>
                <a:lnTo>
                  <a:pt x="34" y="1210"/>
                </a:lnTo>
                <a:lnTo>
                  <a:pt x="37" y="1171"/>
                </a:lnTo>
                <a:lnTo>
                  <a:pt x="27" y="1173"/>
                </a:lnTo>
                <a:lnTo>
                  <a:pt x="27" y="1151"/>
                </a:lnTo>
                <a:lnTo>
                  <a:pt x="13" y="1146"/>
                </a:lnTo>
                <a:lnTo>
                  <a:pt x="24" y="1134"/>
                </a:lnTo>
                <a:lnTo>
                  <a:pt x="19" y="1133"/>
                </a:lnTo>
                <a:lnTo>
                  <a:pt x="22" y="1125"/>
                </a:lnTo>
                <a:lnTo>
                  <a:pt x="11" y="1134"/>
                </a:lnTo>
                <a:lnTo>
                  <a:pt x="11" y="1125"/>
                </a:lnTo>
                <a:lnTo>
                  <a:pt x="5" y="1114"/>
                </a:lnTo>
                <a:lnTo>
                  <a:pt x="0" y="1072"/>
                </a:lnTo>
                <a:lnTo>
                  <a:pt x="5" y="1062"/>
                </a:lnTo>
                <a:lnTo>
                  <a:pt x="7" y="1083"/>
                </a:lnTo>
                <a:lnTo>
                  <a:pt x="10" y="1072"/>
                </a:lnTo>
                <a:lnTo>
                  <a:pt x="13" y="1080"/>
                </a:lnTo>
                <a:lnTo>
                  <a:pt x="20" y="1075"/>
                </a:lnTo>
                <a:lnTo>
                  <a:pt x="27" y="1043"/>
                </a:lnTo>
                <a:lnTo>
                  <a:pt x="22" y="1020"/>
                </a:lnTo>
                <a:lnTo>
                  <a:pt x="32" y="1001"/>
                </a:lnTo>
                <a:lnTo>
                  <a:pt x="32" y="989"/>
                </a:lnTo>
                <a:lnTo>
                  <a:pt x="61" y="972"/>
                </a:lnTo>
                <a:lnTo>
                  <a:pt x="58" y="952"/>
                </a:lnTo>
                <a:lnTo>
                  <a:pt x="64" y="927"/>
                </a:lnTo>
                <a:lnTo>
                  <a:pt x="58" y="899"/>
                </a:lnTo>
                <a:lnTo>
                  <a:pt x="49" y="887"/>
                </a:lnTo>
                <a:lnTo>
                  <a:pt x="73" y="868"/>
                </a:lnTo>
                <a:lnTo>
                  <a:pt x="78" y="853"/>
                </a:lnTo>
                <a:lnTo>
                  <a:pt x="75" y="834"/>
                </a:lnTo>
                <a:lnTo>
                  <a:pt x="50" y="809"/>
                </a:lnTo>
                <a:lnTo>
                  <a:pt x="50" y="757"/>
                </a:lnTo>
                <a:lnTo>
                  <a:pt x="44" y="732"/>
                </a:lnTo>
                <a:lnTo>
                  <a:pt x="56" y="681"/>
                </a:lnTo>
                <a:lnTo>
                  <a:pt x="44" y="648"/>
                </a:lnTo>
                <a:lnTo>
                  <a:pt x="53" y="619"/>
                </a:lnTo>
                <a:lnTo>
                  <a:pt x="88" y="585"/>
                </a:lnTo>
                <a:lnTo>
                  <a:pt x="132" y="585"/>
                </a:lnTo>
                <a:lnTo>
                  <a:pt x="140" y="572"/>
                </a:lnTo>
                <a:lnTo>
                  <a:pt x="143" y="546"/>
                </a:lnTo>
                <a:lnTo>
                  <a:pt x="124" y="517"/>
                </a:lnTo>
                <a:lnTo>
                  <a:pt x="154" y="459"/>
                </a:lnTo>
                <a:lnTo>
                  <a:pt x="163" y="415"/>
                </a:lnTo>
                <a:lnTo>
                  <a:pt x="163" y="361"/>
                </a:lnTo>
                <a:lnTo>
                  <a:pt x="192" y="345"/>
                </a:lnTo>
                <a:lnTo>
                  <a:pt x="203" y="305"/>
                </a:lnTo>
                <a:lnTo>
                  <a:pt x="245" y="246"/>
                </a:lnTo>
                <a:lnTo>
                  <a:pt x="245" y="227"/>
                </a:lnTo>
                <a:lnTo>
                  <a:pt x="235" y="209"/>
                </a:lnTo>
                <a:lnTo>
                  <a:pt x="254" y="175"/>
                </a:lnTo>
                <a:lnTo>
                  <a:pt x="259" y="149"/>
                </a:lnTo>
                <a:lnTo>
                  <a:pt x="293" y="121"/>
                </a:lnTo>
                <a:lnTo>
                  <a:pt x="315" y="139"/>
                </a:lnTo>
                <a:lnTo>
                  <a:pt x="327" y="107"/>
                </a:lnTo>
                <a:lnTo>
                  <a:pt x="327" y="80"/>
                </a:lnTo>
                <a:lnTo>
                  <a:pt x="335" y="68"/>
                </a:lnTo>
                <a:lnTo>
                  <a:pt x="413" y="80"/>
                </a:lnTo>
                <a:lnTo>
                  <a:pt x="418" y="73"/>
                </a:lnTo>
                <a:lnTo>
                  <a:pt x="408" y="56"/>
                </a:lnTo>
                <a:lnTo>
                  <a:pt x="421" y="22"/>
                </a:lnTo>
                <a:lnTo>
                  <a:pt x="417" y="2"/>
                </a:lnTo>
                <a:lnTo>
                  <a:pt x="440" y="0"/>
                </a:lnTo>
                <a:lnTo>
                  <a:pt x="505" y="68"/>
                </a:lnTo>
                <a:lnTo>
                  <a:pt x="548" y="90"/>
                </a:lnTo>
                <a:lnTo>
                  <a:pt x="577" y="139"/>
                </a:lnTo>
                <a:lnTo>
                  <a:pt x="573" y="186"/>
                </a:lnTo>
                <a:lnTo>
                  <a:pt x="581" y="217"/>
                </a:lnTo>
                <a:lnTo>
                  <a:pt x="576" y="234"/>
                </a:lnTo>
                <a:lnTo>
                  <a:pt x="594" y="286"/>
                </a:lnTo>
                <a:lnTo>
                  <a:pt x="594" y="305"/>
                </a:lnTo>
                <a:lnTo>
                  <a:pt x="582" y="330"/>
                </a:lnTo>
                <a:lnTo>
                  <a:pt x="599" y="376"/>
                </a:lnTo>
                <a:close/>
                <a:moveTo>
                  <a:pt x="322" y="1246"/>
                </a:moveTo>
                <a:lnTo>
                  <a:pt x="358" y="1207"/>
                </a:lnTo>
                <a:lnTo>
                  <a:pt x="353" y="1182"/>
                </a:lnTo>
                <a:lnTo>
                  <a:pt x="362" y="1165"/>
                </a:lnTo>
                <a:lnTo>
                  <a:pt x="345" y="1165"/>
                </a:lnTo>
                <a:lnTo>
                  <a:pt x="324" y="1193"/>
                </a:lnTo>
                <a:lnTo>
                  <a:pt x="322" y="1224"/>
                </a:lnTo>
                <a:lnTo>
                  <a:pt x="328" y="1235"/>
                </a:lnTo>
                <a:lnTo>
                  <a:pt x="322" y="1246"/>
                </a:lnTo>
                <a:close/>
                <a:moveTo>
                  <a:pt x="240" y="1303"/>
                </a:moveTo>
                <a:lnTo>
                  <a:pt x="251" y="1287"/>
                </a:lnTo>
                <a:lnTo>
                  <a:pt x="273" y="1212"/>
                </a:lnTo>
                <a:lnTo>
                  <a:pt x="245" y="1272"/>
                </a:lnTo>
                <a:lnTo>
                  <a:pt x="240" y="1303"/>
                </a:lnTo>
                <a:close/>
              </a:path>
            </a:pathLst>
          </a:custGeom>
          <a:solidFill>
            <a:schemeClr val="bg1">
              <a:lumMod val="95000"/>
            </a:schemeClr>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48" name="Freeform 205"/>
          <p:cNvSpPr>
            <a:spLocks noChangeAspect="1" noEditPoints="1"/>
          </p:cNvSpPr>
          <p:nvPr/>
        </p:nvSpPr>
        <p:spPr bwMode="gray">
          <a:xfrm>
            <a:off x="4927275" y="1971058"/>
            <a:ext cx="287206" cy="546100"/>
          </a:xfrm>
          <a:custGeom>
            <a:avLst/>
            <a:gdLst>
              <a:gd name="T0" fmla="*/ 110 w 545"/>
              <a:gd name="T1" fmla="*/ 200 h 1124"/>
              <a:gd name="T2" fmla="*/ 182 w 545"/>
              <a:gd name="T3" fmla="*/ 271 h 1124"/>
              <a:gd name="T4" fmla="*/ 186 w 545"/>
              <a:gd name="T5" fmla="*/ 349 h 1124"/>
              <a:gd name="T6" fmla="*/ 199 w 545"/>
              <a:gd name="T7" fmla="*/ 418 h 1124"/>
              <a:gd name="T8" fmla="*/ 187 w 545"/>
              <a:gd name="T9" fmla="*/ 462 h 1124"/>
              <a:gd name="T10" fmla="*/ 229 w 545"/>
              <a:gd name="T11" fmla="*/ 520 h 1124"/>
              <a:gd name="T12" fmla="*/ 260 w 545"/>
              <a:gd name="T13" fmla="*/ 564 h 1124"/>
              <a:gd name="T14" fmla="*/ 263 w 545"/>
              <a:gd name="T15" fmla="*/ 599 h 1124"/>
              <a:gd name="T16" fmla="*/ 266 w 545"/>
              <a:gd name="T17" fmla="*/ 615 h 1124"/>
              <a:gd name="T18" fmla="*/ 233 w 545"/>
              <a:gd name="T19" fmla="*/ 632 h 1124"/>
              <a:gd name="T20" fmla="*/ 178 w 545"/>
              <a:gd name="T21" fmla="*/ 718 h 1124"/>
              <a:gd name="T22" fmla="*/ 122 w 545"/>
              <a:gd name="T23" fmla="*/ 797 h 1124"/>
              <a:gd name="T24" fmla="*/ 91 w 545"/>
              <a:gd name="T25" fmla="*/ 808 h 1124"/>
              <a:gd name="T26" fmla="*/ 94 w 545"/>
              <a:gd name="T27" fmla="*/ 818 h 1124"/>
              <a:gd name="T28" fmla="*/ 62 w 545"/>
              <a:gd name="T29" fmla="*/ 855 h 1124"/>
              <a:gd name="T30" fmla="*/ 71 w 545"/>
              <a:gd name="T31" fmla="*/ 916 h 1124"/>
              <a:gd name="T32" fmla="*/ 80 w 545"/>
              <a:gd name="T33" fmla="*/ 969 h 1124"/>
              <a:gd name="T34" fmla="*/ 72 w 545"/>
              <a:gd name="T35" fmla="*/ 1017 h 1124"/>
              <a:gd name="T36" fmla="*/ 82 w 545"/>
              <a:gd name="T37" fmla="*/ 1039 h 1124"/>
              <a:gd name="T38" fmla="*/ 127 w 545"/>
              <a:gd name="T39" fmla="*/ 1070 h 1124"/>
              <a:gd name="T40" fmla="*/ 133 w 545"/>
              <a:gd name="T41" fmla="*/ 1085 h 1124"/>
              <a:gd name="T42" fmla="*/ 147 w 545"/>
              <a:gd name="T43" fmla="*/ 1092 h 1124"/>
              <a:gd name="T44" fmla="*/ 150 w 545"/>
              <a:gd name="T45" fmla="*/ 1124 h 1124"/>
              <a:gd name="T46" fmla="*/ 170 w 545"/>
              <a:gd name="T47" fmla="*/ 1104 h 1124"/>
              <a:gd name="T48" fmla="*/ 216 w 545"/>
              <a:gd name="T49" fmla="*/ 1105 h 1124"/>
              <a:gd name="T50" fmla="*/ 263 w 545"/>
              <a:gd name="T51" fmla="*/ 1084 h 1124"/>
              <a:gd name="T52" fmla="*/ 274 w 545"/>
              <a:gd name="T53" fmla="*/ 1080 h 1124"/>
              <a:gd name="T54" fmla="*/ 288 w 545"/>
              <a:gd name="T55" fmla="*/ 1067 h 1124"/>
              <a:gd name="T56" fmla="*/ 475 w 545"/>
              <a:gd name="T57" fmla="*/ 957 h 1124"/>
              <a:gd name="T58" fmla="*/ 545 w 545"/>
              <a:gd name="T59" fmla="*/ 818 h 1124"/>
              <a:gd name="T60" fmla="*/ 507 w 545"/>
              <a:gd name="T61" fmla="*/ 691 h 1124"/>
              <a:gd name="T62" fmla="*/ 482 w 545"/>
              <a:gd name="T63" fmla="*/ 633 h 1124"/>
              <a:gd name="T64" fmla="*/ 469 w 545"/>
              <a:gd name="T65" fmla="*/ 579 h 1124"/>
              <a:gd name="T66" fmla="*/ 444 w 545"/>
              <a:gd name="T67" fmla="*/ 393 h 1124"/>
              <a:gd name="T68" fmla="*/ 477 w 545"/>
              <a:gd name="T69" fmla="*/ 296 h 1124"/>
              <a:gd name="T70" fmla="*/ 419 w 545"/>
              <a:gd name="T71" fmla="*/ 239 h 1124"/>
              <a:gd name="T72" fmla="*/ 436 w 545"/>
              <a:gd name="T73" fmla="*/ 132 h 1124"/>
              <a:gd name="T74" fmla="*/ 448 w 545"/>
              <a:gd name="T75" fmla="*/ 87 h 1124"/>
              <a:gd name="T76" fmla="*/ 388 w 545"/>
              <a:gd name="T77" fmla="*/ 0 h 1124"/>
              <a:gd name="T78" fmla="*/ 296 w 545"/>
              <a:gd name="T79" fmla="*/ 38 h 1124"/>
              <a:gd name="T80" fmla="*/ 283 w 545"/>
              <a:gd name="T81" fmla="*/ 141 h 1124"/>
              <a:gd name="T82" fmla="*/ 204 w 545"/>
              <a:gd name="T83" fmla="*/ 155 h 1124"/>
              <a:gd name="T84" fmla="*/ 131 w 545"/>
              <a:gd name="T85" fmla="*/ 171 h 1124"/>
              <a:gd name="T86" fmla="*/ 76 w 545"/>
              <a:gd name="T87" fmla="*/ 96 h 1124"/>
              <a:gd name="T88" fmla="*/ 69 w 545"/>
              <a:gd name="T89" fmla="*/ 124 h 1124"/>
              <a:gd name="T90" fmla="*/ 136 w 545"/>
              <a:gd name="T91" fmla="*/ 1107 h 1124"/>
              <a:gd name="T92" fmla="*/ 128 w 545"/>
              <a:gd name="T93" fmla="*/ 1092 h 1124"/>
              <a:gd name="T94" fmla="*/ 136 w 545"/>
              <a:gd name="T95" fmla="*/ 1107 h 1124"/>
              <a:gd name="T96" fmla="*/ 91 w 545"/>
              <a:gd name="T97" fmla="*/ 1096 h 1124"/>
              <a:gd name="T98" fmla="*/ 99 w 545"/>
              <a:gd name="T99" fmla="*/ 1092 h 1124"/>
              <a:gd name="T100" fmla="*/ 3 w 545"/>
              <a:gd name="T101" fmla="*/ 1075 h 1124"/>
              <a:gd name="T102" fmla="*/ 0 w 545"/>
              <a:gd name="T103" fmla="*/ 1084 h 1124"/>
              <a:gd name="T104" fmla="*/ 18 w 545"/>
              <a:gd name="T105" fmla="*/ 1109 h 1124"/>
              <a:gd name="T106" fmla="*/ 13 w 545"/>
              <a:gd name="T107" fmla="*/ 1093 h 1124"/>
              <a:gd name="T108" fmla="*/ 17 w 545"/>
              <a:gd name="T109" fmla="*/ 1075 h 11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5"/>
              <a:gd name="T166" fmla="*/ 0 h 1124"/>
              <a:gd name="T167" fmla="*/ 545 w 545"/>
              <a:gd name="T168" fmla="*/ 1124 h 11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5" h="1124">
                <a:moveTo>
                  <a:pt x="45" y="132"/>
                </a:moveTo>
                <a:lnTo>
                  <a:pt x="110" y="200"/>
                </a:lnTo>
                <a:lnTo>
                  <a:pt x="153" y="222"/>
                </a:lnTo>
                <a:lnTo>
                  <a:pt x="182" y="271"/>
                </a:lnTo>
                <a:lnTo>
                  <a:pt x="178" y="318"/>
                </a:lnTo>
                <a:lnTo>
                  <a:pt x="186" y="349"/>
                </a:lnTo>
                <a:lnTo>
                  <a:pt x="181" y="366"/>
                </a:lnTo>
                <a:lnTo>
                  <a:pt x="199" y="418"/>
                </a:lnTo>
                <a:lnTo>
                  <a:pt x="199" y="437"/>
                </a:lnTo>
                <a:lnTo>
                  <a:pt x="187" y="462"/>
                </a:lnTo>
                <a:lnTo>
                  <a:pt x="204" y="508"/>
                </a:lnTo>
                <a:lnTo>
                  <a:pt x="229" y="520"/>
                </a:lnTo>
                <a:lnTo>
                  <a:pt x="232" y="523"/>
                </a:lnTo>
                <a:lnTo>
                  <a:pt x="260" y="564"/>
                </a:lnTo>
                <a:lnTo>
                  <a:pt x="266" y="576"/>
                </a:lnTo>
                <a:lnTo>
                  <a:pt x="263" y="599"/>
                </a:lnTo>
                <a:lnTo>
                  <a:pt x="272" y="616"/>
                </a:lnTo>
                <a:lnTo>
                  <a:pt x="266" y="615"/>
                </a:lnTo>
                <a:lnTo>
                  <a:pt x="266" y="630"/>
                </a:lnTo>
                <a:lnTo>
                  <a:pt x="233" y="632"/>
                </a:lnTo>
                <a:lnTo>
                  <a:pt x="224" y="661"/>
                </a:lnTo>
                <a:lnTo>
                  <a:pt x="178" y="718"/>
                </a:lnTo>
                <a:lnTo>
                  <a:pt x="144" y="771"/>
                </a:lnTo>
                <a:lnTo>
                  <a:pt x="122" y="797"/>
                </a:lnTo>
                <a:lnTo>
                  <a:pt x="96" y="796"/>
                </a:lnTo>
                <a:lnTo>
                  <a:pt x="91" y="808"/>
                </a:lnTo>
                <a:lnTo>
                  <a:pt x="97" y="816"/>
                </a:lnTo>
                <a:lnTo>
                  <a:pt x="94" y="818"/>
                </a:lnTo>
                <a:lnTo>
                  <a:pt x="80" y="819"/>
                </a:lnTo>
                <a:lnTo>
                  <a:pt x="62" y="855"/>
                </a:lnTo>
                <a:lnTo>
                  <a:pt x="72" y="894"/>
                </a:lnTo>
                <a:lnTo>
                  <a:pt x="71" y="916"/>
                </a:lnTo>
                <a:lnTo>
                  <a:pt x="93" y="969"/>
                </a:lnTo>
                <a:lnTo>
                  <a:pt x="80" y="969"/>
                </a:lnTo>
                <a:lnTo>
                  <a:pt x="82" y="997"/>
                </a:lnTo>
                <a:lnTo>
                  <a:pt x="72" y="1017"/>
                </a:lnTo>
                <a:lnTo>
                  <a:pt x="76" y="1036"/>
                </a:lnTo>
                <a:lnTo>
                  <a:pt x="82" y="1039"/>
                </a:lnTo>
                <a:lnTo>
                  <a:pt x="77" y="1050"/>
                </a:lnTo>
                <a:lnTo>
                  <a:pt x="127" y="1070"/>
                </a:lnTo>
                <a:lnTo>
                  <a:pt x="127" y="1080"/>
                </a:lnTo>
                <a:lnTo>
                  <a:pt x="133" y="1085"/>
                </a:lnTo>
                <a:lnTo>
                  <a:pt x="147" y="1077"/>
                </a:lnTo>
                <a:lnTo>
                  <a:pt x="147" y="1092"/>
                </a:lnTo>
                <a:lnTo>
                  <a:pt x="161" y="1113"/>
                </a:lnTo>
                <a:lnTo>
                  <a:pt x="150" y="1124"/>
                </a:lnTo>
                <a:lnTo>
                  <a:pt x="162" y="1121"/>
                </a:lnTo>
                <a:lnTo>
                  <a:pt x="170" y="1104"/>
                </a:lnTo>
                <a:lnTo>
                  <a:pt x="178" y="1116"/>
                </a:lnTo>
                <a:lnTo>
                  <a:pt x="216" y="1105"/>
                </a:lnTo>
                <a:lnTo>
                  <a:pt x="232" y="1092"/>
                </a:lnTo>
                <a:lnTo>
                  <a:pt x="263" y="1084"/>
                </a:lnTo>
                <a:lnTo>
                  <a:pt x="271" y="1071"/>
                </a:lnTo>
                <a:lnTo>
                  <a:pt x="274" y="1080"/>
                </a:lnTo>
                <a:lnTo>
                  <a:pt x="289" y="1075"/>
                </a:lnTo>
                <a:lnTo>
                  <a:pt x="288" y="1067"/>
                </a:lnTo>
                <a:lnTo>
                  <a:pt x="370" y="1056"/>
                </a:lnTo>
                <a:lnTo>
                  <a:pt x="475" y="957"/>
                </a:lnTo>
                <a:lnTo>
                  <a:pt x="543" y="850"/>
                </a:lnTo>
                <a:lnTo>
                  <a:pt x="545" y="818"/>
                </a:lnTo>
                <a:lnTo>
                  <a:pt x="490" y="748"/>
                </a:lnTo>
                <a:lnTo>
                  <a:pt x="507" y="691"/>
                </a:lnTo>
                <a:lnTo>
                  <a:pt x="487" y="664"/>
                </a:lnTo>
                <a:lnTo>
                  <a:pt x="482" y="633"/>
                </a:lnTo>
                <a:lnTo>
                  <a:pt x="469" y="629"/>
                </a:lnTo>
                <a:lnTo>
                  <a:pt x="469" y="579"/>
                </a:lnTo>
                <a:lnTo>
                  <a:pt x="486" y="523"/>
                </a:lnTo>
                <a:lnTo>
                  <a:pt x="444" y="393"/>
                </a:lnTo>
                <a:lnTo>
                  <a:pt x="481" y="315"/>
                </a:lnTo>
                <a:lnTo>
                  <a:pt x="477" y="296"/>
                </a:lnTo>
                <a:lnTo>
                  <a:pt x="452" y="253"/>
                </a:lnTo>
                <a:lnTo>
                  <a:pt x="419" y="239"/>
                </a:lnTo>
                <a:lnTo>
                  <a:pt x="411" y="188"/>
                </a:lnTo>
                <a:lnTo>
                  <a:pt x="436" y="132"/>
                </a:lnTo>
                <a:lnTo>
                  <a:pt x="428" y="117"/>
                </a:lnTo>
                <a:lnTo>
                  <a:pt x="448" y="87"/>
                </a:lnTo>
                <a:lnTo>
                  <a:pt x="441" y="50"/>
                </a:lnTo>
                <a:lnTo>
                  <a:pt x="388" y="0"/>
                </a:lnTo>
                <a:lnTo>
                  <a:pt x="342" y="19"/>
                </a:lnTo>
                <a:lnTo>
                  <a:pt x="296" y="38"/>
                </a:lnTo>
                <a:lnTo>
                  <a:pt x="286" y="64"/>
                </a:lnTo>
                <a:lnTo>
                  <a:pt x="283" y="141"/>
                </a:lnTo>
                <a:lnTo>
                  <a:pt x="230" y="181"/>
                </a:lnTo>
                <a:lnTo>
                  <a:pt x="204" y="155"/>
                </a:lnTo>
                <a:lnTo>
                  <a:pt x="176" y="180"/>
                </a:lnTo>
                <a:lnTo>
                  <a:pt x="131" y="171"/>
                </a:lnTo>
                <a:lnTo>
                  <a:pt x="97" y="112"/>
                </a:lnTo>
                <a:lnTo>
                  <a:pt x="76" y="96"/>
                </a:lnTo>
                <a:lnTo>
                  <a:pt x="65" y="101"/>
                </a:lnTo>
                <a:lnTo>
                  <a:pt x="69" y="124"/>
                </a:lnTo>
                <a:lnTo>
                  <a:pt x="45" y="132"/>
                </a:lnTo>
                <a:close/>
                <a:moveTo>
                  <a:pt x="136" y="1107"/>
                </a:moveTo>
                <a:lnTo>
                  <a:pt x="144" y="1084"/>
                </a:lnTo>
                <a:lnTo>
                  <a:pt x="128" y="1092"/>
                </a:lnTo>
                <a:lnTo>
                  <a:pt x="123" y="1105"/>
                </a:lnTo>
                <a:lnTo>
                  <a:pt x="136" y="1107"/>
                </a:lnTo>
                <a:close/>
                <a:moveTo>
                  <a:pt x="99" y="1092"/>
                </a:moveTo>
                <a:lnTo>
                  <a:pt x="91" y="1096"/>
                </a:lnTo>
                <a:lnTo>
                  <a:pt x="99" y="1099"/>
                </a:lnTo>
                <a:lnTo>
                  <a:pt x="99" y="1092"/>
                </a:lnTo>
                <a:close/>
                <a:moveTo>
                  <a:pt x="17" y="1075"/>
                </a:moveTo>
                <a:lnTo>
                  <a:pt x="3" y="1075"/>
                </a:lnTo>
                <a:lnTo>
                  <a:pt x="6" y="1085"/>
                </a:lnTo>
                <a:lnTo>
                  <a:pt x="0" y="1084"/>
                </a:lnTo>
                <a:lnTo>
                  <a:pt x="0" y="1099"/>
                </a:lnTo>
                <a:lnTo>
                  <a:pt x="18" y="1109"/>
                </a:lnTo>
                <a:lnTo>
                  <a:pt x="22" y="1104"/>
                </a:lnTo>
                <a:lnTo>
                  <a:pt x="13" y="1093"/>
                </a:lnTo>
                <a:lnTo>
                  <a:pt x="20" y="1085"/>
                </a:lnTo>
                <a:lnTo>
                  <a:pt x="17" y="1075"/>
                </a:lnTo>
                <a:close/>
              </a:path>
            </a:pathLst>
          </a:custGeom>
          <a:solidFill>
            <a:schemeClr val="bg1">
              <a:lumMod val="95000"/>
            </a:schemeClr>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49" name="Freeform 206"/>
          <p:cNvSpPr>
            <a:spLocks noChangeAspect="1" noEditPoints="1"/>
          </p:cNvSpPr>
          <p:nvPr/>
        </p:nvSpPr>
        <p:spPr bwMode="gray">
          <a:xfrm>
            <a:off x="4645228" y="2609233"/>
            <a:ext cx="168540" cy="127000"/>
          </a:xfrm>
          <a:custGeom>
            <a:avLst/>
            <a:gdLst>
              <a:gd name="T0" fmla="*/ 176 w 320"/>
              <a:gd name="T1" fmla="*/ 147 h 259"/>
              <a:gd name="T2" fmla="*/ 175 w 320"/>
              <a:gd name="T3" fmla="*/ 171 h 259"/>
              <a:gd name="T4" fmla="*/ 186 w 320"/>
              <a:gd name="T5" fmla="*/ 161 h 259"/>
              <a:gd name="T6" fmla="*/ 186 w 320"/>
              <a:gd name="T7" fmla="*/ 171 h 259"/>
              <a:gd name="T8" fmla="*/ 181 w 320"/>
              <a:gd name="T9" fmla="*/ 144 h 259"/>
              <a:gd name="T10" fmla="*/ 212 w 320"/>
              <a:gd name="T11" fmla="*/ 149 h 259"/>
              <a:gd name="T12" fmla="*/ 197 w 320"/>
              <a:gd name="T13" fmla="*/ 184 h 259"/>
              <a:gd name="T14" fmla="*/ 193 w 320"/>
              <a:gd name="T15" fmla="*/ 208 h 259"/>
              <a:gd name="T16" fmla="*/ 173 w 320"/>
              <a:gd name="T17" fmla="*/ 221 h 259"/>
              <a:gd name="T18" fmla="*/ 175 w 320"/>
              <a:gd name="T19" fmla="*/ 211 h 259"/>
              <a:gd name="T20" fmla="*/ 144 w 320"/>
              <a:gd name="T21" fmla="*/ 198 h 259"/>
              <a:gd name="T22" fmla="*/ 135 w 320"/>
              <a:gd name="T23" fmla="*/ 167 h 259"/>
              <a:gd name="T24" fmla="*/ 156 w 320"/>
              <a:gd name="T25" fmla="*/ 146 h 259"/>
              <a:gd name="T26" fmla="*/ 135 w 320"/>
              <a:gd name="T27" fmla="*/ 211 h 259"/>
              <a:gd name="T28" fmla="*/ 125 w 320"/>
              <a:gd name="T29" fmla="*/ 249 h 259"/>
              <a:gd name="T30" fmla="*/ 132 w 320"/>
              <a:gd name="T31" fmla="*/ 220 h 259"/>
              <a:gd name="T32" fmla="*/ 159 w 320"/>
              <a:gd name="T33" fmla="*/ 237 h 259"/>
              <a:gd name="T34" fmla="*/ 176 w 320"/>
              <a:gd name="T35" fmla="*/ 252 h 259"/>
              <a:gd name="T36" fmla="*/ 141 w 320"/>
              <a:gd name="T37" fmla="*/ 243 h 259"/>
              <a:gd name="T38" fmla="*/ 141 w 320"/>
              <a:gd name="T39" fmla="*/ 232 h 259"/>
              <a:gd name="T40" fmla="*/ 176 w 320"/>
              <a:gd name="T41" fmla="*/ 228 h 259"/>
              <a:gd name="T42" fmla="*/ 184 w 320"/>
              <a:gd name="T43" fmla="*/ 259 h 259"/>
              <a:gd name="T44" fmla="*/ 176 w 320"/>
              <a:gd name="T45" fmla="*/ 228 h 259"/>
              <a:gd name="T46" fmla="*/ 319 w 320"/>
              <a:gd name="T47" fmla="*/ 211 h 259"/>
              <a:gd name="T48" fmla="*/ 303 w 320"/>
              <a:gd name="T49" fmla="*/ 218 h 259"/>
              <a:gd name="T50" fmla="*/ 28 w 320"/>
              <a:gd name="T51" fmla="*/ 234 h 259"/>
              <a:gd name="T52" fmla="*/ 74 w 320"/>
              <a:gd name="T53" fmla="*/ 234 h 259"/>
              <a:gd name="T54" fmla="*/ 71 w 320"/>
              <a:gd name="T55" fmla="*/ 208 h 259"/>
              <a:gd name="T56" fmla="*/ 76 w 320"/>
              <a:gd name="T57" fmla="*/ 175 h 259"/>
              <a:gd name="T58" fmla="*/ 87 w 320"/>
              <a:gd name="T59" fmla="*/ 167 h 259"/>
              <a:gd name="T60" fmla="*/ 102 w 320"/>
              <a:gd name="T61" fmla="*/ 147 h 259"/>
              <a:gd name="T62" fmla="*/ 110 w 320"/>
              <a:gd name="T63" fmla="*/ 135 h 259"/>
              <a:gd name="T64" fmla="*/ 127 w 320"/>
              <a:gd name="T65" fmla="*/ 105 h 259"/>
              <a:gd name="T66" fmla="*/ 95 w 320"/>
              <a:gd name="T67" fmla="*/ 98 h 259"/>
              <a:gd name="T68" fmla="*/ 91 w 320"/>
              <a:gd name="T69" fmla="*/ 91 h 259"/>
              <a:gd name="T70" fmla="*/ 102 w 320"/>
              <a:gd name="T71" fmla="*/ 56 h 259"/>
              <a:gd name="T72" fmla="*/ 107 w 320"/>
              <a:gd name="T73" fmla="*/ 17 h 259"/>
              <a:gd name="T74" fmla="*/ 85 w 320"/>
              <a:gd name="T75" fmla="*/ 13 h 259"/>
              <a:gd name="T76" fmla="*/ 24 w 320"/>
              <a:gd name="T77" fmla="*/ 53 h 259"/>
              <a:gd name="T78" fmla="*/ 0 w 320"/>
              <a:gd name="T79" fmla="*/ 113 h 259"/>
              <a:gd name="T80" fmla="*/ 19 w 320"/>
              <a:gd name="T81" fmla="*/ 184 h 259"/>
              <a:gd name="T82" fmla="*/ 28 w 320"/>
              <a:gd name="T83" fmla="*/ 234 h 259"/>
              <a:gd name="T84" fmla="*/ 115 w 320"/>
              <a:gd name="T85" fmla="*/ 183 h 259"/>
              <a:gd name="T86" fmla="*/ 132 w 320"/>
              <a:gd name="T87" fmla="*/ 203 h 259"/>
              <a:gd name="T88" fmla="*/ 96 w 320"/>
              <a:gd name="T89" fmla="*/ 220 h 259"/>
              <a:gd name="T90" fmla="*/ 87 w 320"/>
              <a:gd name="T91" fmla="*/ 208 h 259"/>
              <a:gd name="T92" fmla="*/ 93 w 320"/>
              <a:gd name="T93" fmla="*/ 183 h 2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0"/>
              <a:gd name="T142" fmla="*/ 0 h 259"/>
              <a:gd name="T143" fmla="*/ 320 w 320"/>
              <a:gd name="T144" fmla="*/ 259 h 2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0" h="259">
                <a:moveTo>
                  <a:pt x="156" y="146"/>
                </a:moveTo>
                <a:lnTo>
                  <a:pt x="176" y="147"/>
                </a:lnTo>
                <a:lnTo>
                  <a:pt x="171" y="161"/>
                </a:lnTo>
                <a:lnTo>
                  <a:pt x="175" y="171"/>
                </a:lnTo>
                <a:lnTo>
                  <a:pt x="183" y="150"/>
                </a:lnTo>
                <a:lnTo>
                  <a:pt x="186" y="161"/>
                </a:lnTo>
                <a:lnTo>
                  <a:pt x="183" y="169"/>
                </a:lnTo>
                <a:lnTo>
                  <a:pt x="186" y="171"/>
                </a:lnTo>
                <a:lnTo>
                  <a:pt x="188" y="150"/>
                </a:lnTo>
                <a:lnTo>
                  <a:pt x="181" y="144"/>
                </a:lnTo>
                <a:lnTo>
                  <a:pt x="201" y="133"/>
                </a:lnTo>
                <a:lnTo>
                  <a:pt x="212" y="149"/>
                </a:lnTo>
                <a:lnTo>
                  <a:pt x="217" y="171"/>
                </a:lnTo>
                <a:lnTo>
                  <a:pt x="197" y="184"/>
                </a:lnTo>
                <a:lnTo>
                  <a:pt x="205" y="204"/>
                </a:lnTo>
                <a:lnTo>
                  <a:pt x="193" y="208"/>
                </a:lnTo>
                <a:lnTo>
                  <a:pt x="192" y="225"/>
                </a:lnTo>
                <a:lnTo>
                  <a:pt x="173" y="221"/>
                </a:lnTo>
                <a:lnTo>
                  <a:pt x="169" y="218"/>
                </a:lnTo>
                <a:lnTo>
                  <a:pt x="175" y="211"/>
                </a:lnTo>
                <a:lnTo>
                  <a:pt x="152" y="209"/>
                </a:lnTo>
                <a:lnTo>
                  <a:pt x="144" y="198"/>
                </a:lnTo>
                <a:lnTo>
                  <a:pt x="147" y="178"/>
                </a:lnTo>
                <a:lnTo>
                  <a:pt x="135" y="167"/>
                </a:lnTo>
                <a:lnTo>
                  <a:pt x="163" y="155"/>
                </a:lnTo>
                <a:lnTo>
                  <a:pt x="156" y="146"/>
                </a:lnTo>
                <a:close/>
                <a:moveTo>
                  <a:pt x="132" y="220"/>
                </a:moveTo>
                <a:lnTo>
                  <a:pt x="135" y="211"/>
                </a:lnTo>
                <a:lnTo>
                  <a:pt x="138" y="223"/>
                </a:lnTo>
                <a:lnTo>
                  <a:pt x="125" y="249"/>
                </a:lnTo>
                <a:lnTo>
                  <a:pt x="122" y="237"/>
                </a:lnTo>
                <a:lnTo>
                  <a:pt x="132" y="220"/>
                </a:lnTo>
                <a:close/>
                <a:moveTo>
                  <a:pt x="150" y="228"/>
                </a:moveTo>
                <a:lnTo>
                  <a:pt x="159" y="237"/>
                </a:lnTo>
                <a:lnTo>
                  <a:pt x="169" y="234"/>
                </a:lnTo>
                <a:lnTo>
                  <a:pt x="176" y="252"/>
                </a:lnTo>
                <a:lnTo>
                  <a:pt x="158" y="255"/>
                </a:lnTo>
                <a:lnTo>
                  <a:pt x="141" y="243"/>
                </a:lnTo>
                <a:lnTo>
                  <a:pt x="144" y="237"/>
                </a:lnTo>
                <a:lnTo>
                  <a:pt x="141" y="232"/>
                </a:lnTo>
                <a:lnTo>
                  <a:pt x="150" y="228"/>
                </a:lnTo>
                <a:close/>
                <a:moveTo>
                  <a:pt x="176" y="228"/>
                </a:moveTo>
                <a:lnTo>
                  <a:pt x="189" y="237"/>
                </a:lnTo>
                <a:lnTo>
                  <a:pt x="184" y="259"/>
                </a:lnTo>
                <a:lnTo>
                  <a:pt x="173" y="229"/>
                </a:lnTo>
                <a:lnTo>
                  <a:pt x="176" y="228"/>
                </a:lnTo>
                <a:close/>
                <a:moveTo>
                  <a:pt x="320" y="225"/>
                </a:moveTo>
                <a:lnTo>
                  <a:pt x="319" y="211"/>
                </a:lnTo>
                <a:lnTo>
                  <a:pt x="305" y="203"/>
                </a:lnTo>
                <a:lnTo>
                  <a:pt x="303" y="218"/>
                </a:lnTo>
                <a:lnTo>
                  <a:pt x="320" y="225"/>
                </a:lnTo>
                <a:close/>
                <a:moveTo>
                  <a:pt x="28" y="234"/>
                </a:moveTo>
                <a:lnTo>
                  <a:pt x="66" y="235"/>
                </a:lnTo>
                <a:lnTo>
                  <a:pt x="74" y="234"/>
                </a:lnTo>
                <a:lnTo>
                  <a:pt x="62" y="220"/>
                </a:lnTo>
                <a:lnTo>
                  <a:pt x="71" y="208"/>
                </a:lnTo>
                <a:lnTo>
                  <a:pt x="70" y="184"/>
                </a:lnTo>
                <a:lnTo>
                  <a:pt x="76" y="175"/>
                </a:lnTo>
                <a:lnTo>
                  <a:pt x="70" y="167"/>
                </a:lnTo>
                <a:lnTo>
                  <a:pt x="87" y="167"/>
                </a:lnTo>
                <a:lnTo>
                  <a:pt x="82" y="155"/>
                </a:lnTo>
                <a:lnTo>
                  <a:pt x="102" y="147"/>
                </a:lnTo>
                <a:lnTo>
                  <a:pt x="104" y="127"/>
                </a:lnTo>
                <a:lnTo>
                  <a:pt x="110" y="135"/>
                </a:lnTo>
                <a:lnTo>
                  <a:pt x="129" y="120"/>
                </a:lnTo>
                <a:lnTo>
                  <a:pt x="127" y="105"/>
                </a:lnTo>
                <a:lnTo>
                  <a:pt x="96" y="107"/>
                </a:lnTo>
                <a:lnTo>
                  <a:pt x="95" y="98"/>
                </a:lnTo>
                <a:lnTo>
                  <a:pt x="99" y="91"/>
                </a:lnTo>
                <a:lnTo>
                  <a:pt x="91" y="91"/>
                </a:lnTo>
                <a:lnTo>
                  <a:pt x="98" y="87"/>
                </a:lnTo>
                <a:lnTo>
                  <a:pt x="102" y="56"/>
                </a:lnTo>
                <a:lnTo>
                  <a:pt x="110" y="40"/>
                </a:lnTo>
                <a:lnTo>
                  <a:pt x="107" y="17"/>
                </a:lnTo>
                <a:lnTo>
                  <a:pt x="108" y="0"/>
                </a:lnTo>
                <a:lnTo>
                  <a:pt x="85" y="13"/>
                </a:lnTo>
                <a:lnTo>
                  <a:pt x="59" y="45"/>
                </a:lnTo>
                <a:lnTo>
                  <a:pt x="24" y="53"/>
                </a:lnTo>
                <a:lnTo>
                  <a:pt x="11" y="70"/>
                </a:lnTo>
                <a:lnTo>
                  <a:pt x="0" y="113"/>
                </a:lnTo>
                <a:lnTo>
                  <a:pt x="3" y="181"/>
                </a:lnTo>
                <a:lnTo>
                  <a:pt x="19" y="184"/>
                </a:lnTo>
                <a:lnTo>
                  <a:pt x="28" y="198"/>
                </a:lnTo>
                <a:lnTo>
                  <a:pt x="28" y="234"/>
                </a:lnTo>
                <a:close/>
                <a:moveTo>
                  <a:pt x="93" y="183"/>
                </a:moveTo>
                <a:lnTo>
                  <a:pt x="115" y="183"/>
                </a:lnTo>
                <a:lnTo>
                  <a:pt x="118" y="174"/>
                </a:lnTo>
                <a:lnTo>
                  <a:pt x="132" y="203"/>
                </a:lnTo>
                <a:lnTo>
                  <a:pt x="129" y="218"/>
                </a:lnTo>
                <a:lnTo>
                  <a:pt x="96" y="220"/>
                </a:lnTo>
                <a:lnTo>
                  <a:pt x="99" y="213"/>
                </a:lnTo>
                <a:lnTo>
                  <a:pt x="87" y="208"/>
                </a:lnTo>
                <a:lnTo>
                  <a:pt x="79" y="186"/>
                </a:lnTo>
                <a:lnTo>
                  <a:pt x="93" y="18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0" name="Freeform 207"/>
          <p:cNvSpPr>
            <a:spLocks noChangeAspect="1" noEditPoints="1"/>
          </p:cNvSpPr>
          <p:nvPr/>
        </p:nvSpPr>
        <p:spPr bwMode="gray">
          <a:xfrm>
            <a:off x="4595354" y="2725120"/>
            <a:ext cx="216694" cy="268288"/>
          </a:xfrm>
          <a:custGeom>
            <a:avLst/>
            <a:gdLst>
              <a:gd name="T0" fmla="*/ 360 w 413"/>
              <a:gd name="T1" fmla="*/ 463 h 552"/>
              <a:gd name="T2" fmla="*/ 339 w 413"/>
              <a:gd name="T3" fmla="*/ 486 h 552"/>
              <a:gd name="T4" fmla="*/ 317 w 413"/>
              <a:gd name="T5" fmla="*/ 503 h 552"/>
              <a:gd name="T6" fmla="*/ 317 w 413"/>
              <a:gd name="T7" fmla="*/ 540 h 552"/>
              <a:gd name="T8" fmla="*/ 292 w 413"/>
              <a:gd name="T9" fmla="*/ 529 h 552"/>
              <a:gd name="T10" fmla="*/ 212 w 413"/>
              <a:gd name="T11" fmla="*/ 540 h 552"/>
              <a:gd name="T12" fmla="*/ 179 w 413"/>
              <a:gd name="T13" fmla="*/ 540 h 552"/>
              <a:gd name="T14" fmla="*/ 131 w 413"/>
              <a:gd name="T15" fmla="*/ 532 h 552"/>
              <a:gd name="T16" fmla="*/ 74 w 413"/>
              <a:gd name="T17" fmla="*/ 536 h 552"/>
              <a:gd name="T18" fmla="*/ 82 w 413"/>
              <a:gd name="T19" fmla="*/ 472 h 552"/>
              <a:gd name="T20" fmla="*/ 36 w 413"/>
              <a:gd name="T21" fmla="*/ 426 h 552"/>
              <a:gd name="T22" fmla="*/ 17 w 413"/>
              <a:gd name="T23" fmla="*/ 385 h 552"/>
              <a:gd name="T24" fmla="*/ 12 w 413"/>
              <a:gd name="T25" fmla="*/ 362 h 552"/>
              <a:gd name="T26" fmla="*/ 14 w 413"/>
              <a:gd name="T27" fmla="*/ 337 h 552"/>
              <a:gd name="T28" fmla="*/ 0 w 413"/>
              <a:gd name="T29" fmla="*/ 295 h 552"/>
              <a:gd name="T30" fmla="*/ 3 w 413"/>
              <a:gd name="T31" fmla="*/ 229 h 552"/>
              <a:gd name="T32" fmla="*/ 34 w 413"/>
              <a:gd name="T33" fmla="*/ 215 h 552"/>
              <a:gd name="T34" fmla="*/ 49 w 413"/>
              <a:gd name="T35" fmla="*/ 190 h 552"/>
              <a:gd name="T36" fmla="*/ 32 w 413"/>
              <a:gd name="T37" fmla="*/ 175 h 552"/>
              <a:gd name="T38" fmla="*/ 53 w 413"/>
              <a:gd name="T39" fmla="*/ 130 h 552"/>
              <a:gd name="T40" fmla="*/ 53 w 413"/>
              <a:gd name="T41" fmla="*/ 114 h 552"/>
              <a:gd name="T42" fmla="*/ 83 w 413"/>
              <a:gd name="T43" fmla="*/ 94 h 552"/>
              <a:gd name="T44" fmla="*/ 104 w 413"/>
              <a:gd name="T45" fmla="*/ 114 h 552"/>
              <a:gd name="T46" fmla="*/ 108 w 413"/>
              <a:gd name="T47" fmla="*/ 106 h 552"/>
              <a:gd name="T48" fmla="*/ 125 w 413"/>
              <a:gd name="T49" fmla="*/ 125 h 552"/>
              <a:gd name="T50" fmla="*/ 122 w 413"/>
              <a:gd name="T51" fmla="*/ 89 h 552"/>
              <a:gd name="T52" fmla="*/ 134 w 413"/>
              <a:gd name="T53" fmla="*/ 72 h 552"/>
              <a:gd name="T54" fmla="*/ 134 w 413"/>
              <a:gd name="T55" fmla="*/ 48 h 552"/>
              <a:gd name="T56" fmla="*/ 139 w 413"/>
              <a:gd name="T57" fmla="*/ 31 h 552"/>
              <a:gd name="T58" fmla="*/ 125 w 413"/>
              <a:gd name="T59" fmla="*/ 0 h 552"/>
              <a:gd name="T60" fmla="*/ 159 w 413"/>
              <a:gd name="T61" fmla="*/ 4 h 552"/>
              <a:gd name="T62" fmla="*/ 184 w 413"/>
              <a:gd name="T63" fmla="*/ 18 h 552"/>
              <a:gd name="T64" fmla="*/ 188 w 413"/>
              <a:gd name="T65" fmla="*/ 42 h 552"/>
              <a:gd name="T66" fmla="*/ 210 w 413"/>
              <a:gd name="T67" fmla="*/ 45 h 552"/>
              <a:gd name="T68" fmla="*/ 221 w 413"/>
              <a:gd name="T69" fmla="*/ 74 h 552"/>
              <a:gd name="T70" fmla="*/ 249 w 413"/>
              <a:gd name="T71" fmla="*/ 69 h 552"/>
              <a:gd name="T72" fmla="*/ 278 w 413"/>
              <a:gd name="T73" fmla="*/ 54 h 552"/>
              <a:gd name="T74" fmla="*/ 303 w 413"/>
              <a:gd name="T75" fmla="*/ 34 h 552"/>
              <a:gd name="T76" fmla="*/ 295 w 413"/>
              <a:gd name="T77" fmla="*/ 48 h 552"/>
              <a:gd name="T78" fmla="*/ 334 w 413"/>
              <a:gd name="T79" fmla="*/ 55 h 552"/>
              <a:gd name="T80" fmla="*/ 360 w 413"/>
              <a:gd name="T81" fmla="*/ 82 h 552"/>
              <a:gd name="T82" fmla="*/ 387 w 413"/>
              <a:gd name="T83" fmla="*/ 111 h 552"/>
              <a:gd name="T84" fmla="*/ 376 w 413"/>
              <a:gd name="T85" fmla="*/ 162 h 552"/>
              <a:gd name="T86" fmla="*/ 396 w 413"/>
              <a:gd name="T87" fmla="*/ 220 h 552"/>
              <a:gd name="T88" fmla="*/ 413 w 413"/>
              <a:gd name="T89" fmla="*/ 269 h 552"/>
              <a:gd name="T90" fmla="*/ 380 w 413"/>
              <a:gd name="T91" fmla="*/ 287 h 552"/>
              <a:gd name="T92" fmla="*/ 297 w 413"/>
              <a:gd name="T93" fmla="*/ 345 h 552"/>
              <a:gd name="T94" fmla="*/ 278 w 413"/>
              <a:gd name="T95" fmla="*/ 345 h 552"/>
              <a:gd name="T96" fmla="*/ 294 w 413"/>
              <a:gd name="T97" fmla="*/ 370 h 552"/>
              <a:gd name="T98" fmla="*/ 303 w 413"/>
              <a:gd name="T99" fmla="*/ 405 h 552"/>
              <a:gd name="T100" fmla="*/ 351 w 413"/>
              <a:gd name="T101" fmla="*/ 35 h 552"/>
              <a:gd name="T102" fmla="*/ 329 w 413"/>
              <a:gd name="T103" fmla="*/ 43 h 552"/>
              <a:gd name="T104" fmla="*/ 345 w 413"/>
              <a:gd name="T105" fmla="*/ 34 h 552"/>
              <a:gd name="T106" fmla="*/ 353 w 413"/>
              <a:gd name="T107" fmla="*/ 25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3"/>
              <a:gd name="T163" fmla="*/ 0 h 552"/>
              <a:gd name="T164" fmla="*/ 413 w 413"/>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3" h="552">
                <a:moveTo>
                  <a:pt x="362" y="456"/>
                </a:moveTo>
                <a:lnTo>
                  <a:pt x="360" y="463"/>
                </a:lnTo>
                <a:lnTo>
                  <a:pt x="346" y="470"/>
                </a:lnTo>
                <a:lnTo>
                  <a:pt x="339" y="486"/>
                </a:lnTo>
                <a:lnTo>
                  <a:pt x="320" y="492"/>
                </a:lnTo>
                <a:lnTo>
                  <a:pt x="317" y="503"/>
                </a:lnTo>
                <a:lnTo>
                  <a:pt x="324" y="536"/>
                </a:lnTo>
                <a:lnTo>
                  <a:pt x="317" y="540"/>
                </a:lnTo>
                <a:lnTo>
                  <a:pt x="314" y="532"/>
                </a:lnTo>
                <a:lnTo>
                  <a:pt x="292" y="529"/>
                </a:lnTo>
                <a:lnTo>
                  <a:pt x="244" y="548"/>
                </a:lnTo>
                <a:lnTo>
                  <a:pt x="212" y="540"/>
                </a:lnTo>
                <a:lnTo>
                  <a:pt x="199" y="552"/>
                </a:lnTo>
                <a:lnTo>
                  <a:pt x="179" y="540"/>
                </a:lnTo>
                <a:lnTo>
                  <a:pt x="163" y="544"/>
                </a:lnTo>
                <a:lnTo>
                  <a:pt x="131" y="532"/>
                </a:lnTo>
                <a:lnTo>
                  <a:pt x="80" y="541"/>
                </a:lnTo>
                <a:lnTo>
                  <a:pt x="74" y="536"/>
                </a:lnTo>
                <a:lnTo>
                  <a:pt x="71" y="503"/>
                </a:lnTo>
                <a:lnTo>
                  <a:pt x="82" y="472"/>
                </a:lnTo>
                <a:lnTo>
                  <a:pt x="97" y="441"/>
                </a:lnTo>
                <a:lnTo>
                  <a:pt x="36" y="426"/>
                </a:lnTo>
                <a:lnTo>
                  <a:pt x="14" y="401"/>
                </a:lnTo>
                <a:lnTo>
                  <a:pt x="17" y="385"/>
                </a:lnTo>
                <a:lnTo>
                  <a:pt x="11" y="373"/>
                </a:lnTo>
                <a:lnTo>
                  <a:pt x="12" y="362"/>
                </a:lnTo>
                <a:lnTo>
                  <a:pt x="6" y="359"/>
                </a:lnTo>
                <a:lnTo>
                  <a:pt x="14" y="337"/>
                </a:lnTo>
                <a:lnTo>
                  <a:pt x="4" y="316"/>
                </a:lnTo>
                <a:lnTo>
                  <a:pt x="0" y="295"/>
                </a:lnTo>
                <a:lnTo>
                  <a:pt x="6" y="283"/>
                </a:lnTo>
                <a:lnTo>
                  <a:pt x="3" y="229"/>
                </a:lnTo>
                <a:lnTo>
                  <a:pt x="29" y="233"/>
                </a:lnTo>
                <a:lnTo>
                  <a:pt x="34" y="215"/>
                </a:lnTo>
                <a:lnTo>
                  <a:pt x="48" y="201"/>
                </a:lnTo>
                <a:lnTo>
                  <a:pt x="49" y="190"/>
                </a:lnTo>
                <a:lnTo>
                  <a:pt x="34" y="184"/>
                </a:lnTo>
                <a:lnTo>
                  <a:pt x="32" y="175"/>
                </a:lnTo>
                <a:lnTo>
                  <a:pt x="45" y="167"/>
                </a:lnTo>
                <a:lnTo>
                  <a:pt x="53" y="130"/>
                </a:lnTo>
                <a:lnTo>
                  <a:pt x="66" y="127"/>
                </a:lnTo>
                <a:lnTo>
                  <a:pt x="53" y="114"/>
                </a:lnTo>
                <a:lnTo>
                  <a:pt x="62" y="99"/>
                </a:lnTo>
                <a:lnTo>
                  <a:pt x="83" y="94"/>
                </a:lnTo>
                <a:lnTo>
                  <a:pt x="97" y="96"/>
                </a:lnTo>
                <a:lnTo>
                  <a:pt x="104" y="114"/>
                </a:lnTo>
                <a:lnTo>
                  <a:pt x="108" y="114"/>
                </a:lnTo>
                <a:lnTo>
                  <a:pt x="108" y="106"/>
                </a:lnTo>
                <a:lnTo>
                  <a:pt x="116" y="108"/>
                </a:lnTo>
                <a:lnTo>
                  <a:pt x="125" y="125"/>
                </a:lnTo>
                <a:lnTo>
                  <a:pt x="119" y="108"/>
                </a:lnTo>
                <a:lnTo>
                  <a:pt x="122" y="89"/>
                </a:lnTo>
                <a:lnTo>
                  <a:pt x="146" y="80"/>
                </a:lnTo>
                <a:lnTo>
                  <a:pt x="134" y="72"/>
                </a:lnTo>
                <a:lnTo>
                  <a:pt x="139" y="62"/>
                </a:lnTo>
                <a:lnTo>
                  <a:pt x="134" y="48"/>
                </a:lnTo>
                <a:lnTo>
                  <a:pt x="125" y="45"/>
                </a:lnTo>
                <a:lnTo>
                  <a:pt x="139" y="31"/>
                </a:lnTo>
                <a:lnTo>
                  <a:pt x="125" y="8"/>
                </a:lnTo>
                <a:lnTo>
                  <a:pt x="125" y="0"/>
                </a:lnTo>
                <a:lnTo>
                  <a:pt x="163" y="1"/>
                </a:lnTo>
                <a:lnTo>
                  <a:pt x="159" y="4"/>
                </a:lnTo>
                <a:lnTo>
                  <a:pt x="178" y="9"/>
                </a:lnTo>
                <a:lnTo>
                  <a:pt x="184" y="18"/>
                </a:lnTo>
                <a:lnTo>
                  <a:pt x="178" y="31"/>
                </a:lnTo>
                <a:lnTo>
                  <a:pt x="188" y="42"/>
                </a:lnTo>
                <a:lnTo>
                  <a:pt x="196" y="37"/>
                </a:lnTo>
                <a:lnTo>
                  <a:pt x="210" y="45"/>
                </a:lnTo>
                <a:lnTo>
                  <a:pt x="232" y="43"/>
                </a:lnTo>
                <a:lnTo>
                  <a:pt x="221" y="74"/>
                </a:lnTo>
                <a:lnTo>
                  <a:pt x="253" y="74"/>
                </a:lnTo>
                <a:lnTo>
                  <a:pt x="249" y="69"/>
                </a:lnTo>
                <a:lnTo>
                  <a:pt x="263" y="59"/>
                </a:lnTo>
                <a:lnTo>
                  <a:pt x="278" y="54"/>
                </a:lnTo>
                <a:lnTo>
                  <a:pt x="278" y="60"/>
                </a:lnTo>
                <a:lnTo>
                  <a:pt x="303" y="34"/>
                </a:lnTo>
                <a:lnTo>
                  <a:pt x="311" y="35"/>
                </a:lnTo>
                <a:lnTo>
                  <a:pt x="295" y="48"/>
                </a:lnTo>
                <a:lnTo>
                  <a:pt x="320" y="40"/>
                </a:lnTo>
                <a:lnTo>
                  <a:pt x="334" y="55"/>
                </a:lnTo>
                <a:lnTo>
                  <a:pt x="349" y="60"/>
                </a:lnTo>
                <a:lnTo>
                  <a:pt x="360" y="82"/>
                </a:lnTo>
                <a:lnTo>
                  <a:pt x="379" y="89"/>
                </a:lnTo>
                <a:lnTo>
                  <a:pt x="387" y="111"/>
                </a:lnTo>
                <a:lnTo>
                  <a:pt x="387" y="125"/>
                </a:lnTo>
                <a:lnTo>
                  <a:pt x="376" y="162"/>
                </a:lnTo>
                <a:lnTo>
                  <a:pt x="390" y="170"/>
                </a:lnTo>
                <a:lnTo>
                  <a:pt x="396" y="220"/>
                </a:lnTo>
                <a:lnTo>
                  <a:pt x="399" y="250"/>
                </a:lnTo>
                <a:lnTo>
                  <a:pt x="413" y="269"/>
                </a:lnTo>
                <a:lnTo>
                  <a:pt x="405" y="308"/>
                </a:lnTo>
                <a:lnTo>
                  <a:pt x="380" y="287"/>
                </a:lnTo>
                <a:lnTo>
                  <a:pt x="376" y="306"/>
                </a:lnTo>
                <a:lnTo>
                  <a:pt x="297" y="345"/>
                </a:lnTo>
                <a:lnTo>
                  <a:pt x="294" y="356"/>
                </a:lnTo>
                <a:lnTo>
                  <a:pt x="278" y="345"/>
                </a:lnTo>
                <a:lnTo>
                  <a:pt x="277" y="356"/>
                </a:lnTo>
                <a:lnTo>
                  <a:pt x="294" y="370"/>
                </a:lnTo>
                <a:lnTo>
                  <a:pt x="295" y="396"/>
                </a:lnTo>
                <a:lnTo>
                  <a:pt x="303" y="405"/>
                </a:lnTo>
                <a:lnTo>
                  <a:pt x="362" y="456"/>
                </a:lnTo>
                <a:close/>
                <a:moveTo>
                  <a:pt x="351" y="35"/>
                </a:moveTo>
                <a:lnTo>
                  <a:pt x="353" y="48"/>
                </a:lnTo>
                <a:lnTo>
                  <a:pt x="329" y="43"/>
                </a:lnTo>
                <a:lnTo>
                  <a:pt x="329" y="28"/>
                </a:lnTo>
                <a:lnTo>
                  <a:pt x="345" y="34"/>
                </a:lnTo>
                <a:lnTo>
                  <a:pt x="336" y="18"/>
                </a:lnTo>
                <a:lnTo>
                  <a:pt x="353" y="25"/>
                </a:lnTo>
                <a:lnTo>
                  <a:pt x="351" y="3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1" name="Freeform 208"/>
          <p:cNvSpPr>
            <a:spLocks noChangeAspect="1" noEditPoints="1"/>
          </p:cNvSpPr>
          <p:nvPr/>
        </p:nvSpPr>
        <p:spPr bwMode="gray">
          <a:xfrm>
            <a:off x="4275472" y="2406034"/>
            <a:ext cx="13758" cy="41275"/>
          </a:xfrm>
          <a:custGeom>
            <a:avLst/>
            <a:gdLst>
              <a:gd name="T0" fmla="*/ 21 w 28"/>
              <a:gd name="T1" fmla="*/ 32 h 84"/>
              <a:gd name="T2" fmla="*/ 11 w 28"/>
              <a:gd name="T3" fmla="*/ 7 h 84"/>
              <a:gd name="T4" fmla="*/ 3 w 28"/>
              <a:gd name="T5" fmla="*/ 0 h 84"/>
              <a:gd name="T6" fmla="*/ 0 w 28"/>
              <a:gd name="T7" fmla="*/ 9 h 84"/>
              <a:gd name="T8" fmla="*/ 21 w 28"/>
              <a:gd name="T9" fmla="*/ 32 h 84"/>
              <a:gd name="T10" fmla="*/ 17 w 28"/>
              <a:gd name="T11" fmla="*/ 64 h 84"/>
              <a:gd name="T12" fmla="*/ 14 w 28"/>
              <a:gd name="T13" fmla="*/ 80 h 84"/>
              <a:gd name="T14" fmla="*/ 23 w 28"/>
              <a:gd name="T15" fmla="*/ 84 h 84"/>
              <a:gd name="T16" fmla="*/ 17 w 28"/>
              <a:gd name="T17" fmla="*/ 64 h 84"/>
              <a:gd name="T18" fmla="*/ 28 w 28"/>
              <a:gd name="T19" fmla="*/ 50 h 84"/>
              <a:gd name="T20" fmla="*/ 28 w 28"/>
              <a:gd name="T21" fmla="*/ 41 h 84"/>
              <a:gd name="T22" fmla="*/ 20 w 28"/>
              <a:gd name="T23" fmla="*/ 41 h 84"/>
              <a:gd name="T24" fmla="*/ 28 w 28"/>
              <a:gd name="T25" fmla="*/ 5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84"/>
              <a:gd name="T41" fmla="*/ 28 w 28"/>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84">
                <a:moveTo>
                  <a:pt x="21" y="32"/>
                </a:moveTo>
                <a:lnTo>
                  <a:pt x="11" y="7"/>
                </a:lnTo>
                <a:lnTo>
                  <a:pt x="3" y="0"/>
                </a:lnTo>
                <a:lnTo>
                  <a:pt x="0" y="9"/>
                </a:lnTo>
                <a:lnTo>
                  <a:pt x="21" y="32"/>
                </a:lnTo>
                <a:close/>
                <a:moveTo>
                  <a:pt x="17" y="64"/>
                </a:moveTo>
                <a:lnTo>
                  <a:pt x="14" y="80"/>
                </a:lnTo>
                <a:lnTo>
                  <a:pt x="23" y="84"/>
                </a:lnTo>
                <a:lnTo>
                  <a:pt x="17" y="64"/>
                </a:lnTo>
                <a:close/>
                <a:moveTo>
                  <a:pt x="28" y="50"/>
                </a:moveTo>
                <a:lnTo>
                  <a:pt x="28" y="41"/>
                </a:lnTo>
                <a:lnTo>
                  <a:pt x="20" y="41"/>
                </a:lnTo>
                <a:lnTo>
                  <a:pt x="28" y="5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2" name="Freeform 209"/>
          <p:cNvSpPr>
            <a:spLocks noChangeAspect="1" noEditPoints="1"/>
          </p:cNvSpPr>
          <p:nvPr/>
        </p:nvSpPr>
        <p:spPr bwMode="gray">
          <a:xfrm>
            <a:off x="4980589" y="2525096"/>
            <a:ext cx="154781" cy="87313"/>
          </a:xfrm>
          <a:custGeom>
            <a:avLst/>
            <a:gdLst>
              <a:gd name="T0" fmla="*/ 116 w 295"/>
              <a:gd name="T1" fmla="*/ 156 h 181"/>
              <a:gd name="T2" fmla="*/ 122 w 295"/>
              <a:gd name="T3" fmla="*/ 115 h 181"/>
              <a:gd name="T4" fmla="*/ 111 w 295"/>
              <a:gd name="T5" fmla="*/ 115 h 181"/>
              <a:gd name="T6" fmla="*/ 101 w 295"/>
              <a:gd name="T7" fmla="*/ 126 h 181"/>
              <a:gd name="T8" fmla="*/ 85 w 295"/>
              <a:gd name="T9" fmla="*/ 118 h 181"/>
              <a:gd name="T10" fmla="*/ 76 w 295"/>
              <a:gd name="T11" fmla="*/ 92 h 181"/>
              <a:gd name="T12" fmla="*/ 87 w 295"/>
              <a:gd name="T13" fmla="*/ 82 h 181"/>
              <a:gd name="T14" fmla="*/ 74 w 295"/>
              <a:gd name="T15" fmla="*/ 76 h 181"/>
              <a:gd name="T16" fmla="*/ 76 w 295"/>
              <a:gd name="T17" fmla="*/ 41 h 181"/>
              <a:gd name="T18" fmla="*/ 118 w 295"/>
              <a:gd name="T19" fmla="*/ 17 h 181"/>
              <a:gd name="T20" fmla="*/ 135 w 295"/>
              <a:gd name="T21" fmla="*/ 19 h 181"/>
              <a:gd name="T22" fmla="*/ 136 w 295"/>
              <a:gd name="T23" fmla="*/ 11 h 181"/>
              <a:gd name="T24" fmla="*/ 164 w 295"/>
              <a:gd name="T25" fmla="*/ 14 h 181"/>
              <a:gd name="T26" fmla="*/ 175 w 295"/>
              <a:gd name="T27" fmla="*/ 0 h 181"/>
              <a:gd name="T28" fmla="*/ 238 w 295"/>
              <a:gd name="T29" fmla="*/ 21 h 181"/>
              <a:gd name="T30" fmla="*/ 274 w 295"/>
              <a:gd name="T31" fmla="*/ 22 h 181"/>
              <a:gd name="T32" fmla="*/ 283 w 295"/>
              <a:gd name="T33" fmla="*/ 19 h 181"/>
              <a:gd name="T34" fmla="*/ 283 w 295"/>
              <a:gd name="T35" fmla="*/ 8 h 181"/>
              <a:gd name="T36" fmla="*/ 295 w 295"/>
              <a:gd name="T37" fmla="*/ 22 h 181"/>
              <a:gd name="T38" fmla="*/ 277 w 295"/>
              <a:gd name="T39" fmla="*/ 51 h 181"/>
              <a:gd name="T40" fmla="*/ 238 w 295"/>
              <a:gd name="T41" fmla="*/ 65 h 181"/>
              <a:gd name="T42" fmla="*/ 274 w 295"/>
              <a:gd name="T43" fmla="*/ 155 h 181"/>
              <a:gd name="T44" fmla="*/ 258 w 295"/>
              <a:gd name="T45" fmla="*/ 181 h 181"/>
              <a:gd name="T46" fmla="*/ 218 w 295"/>
              <a:gd name="T47" fmla="*/ 181 h 181"/>
              <a:gd name="T48" fmla="*/ 195 w 295"/>
              <a:gd name="T49" fmla="*/ 158 h 181"/>
              <a:gd name="T50" fmla="*/ 158 w 295"/>
              <a:gd name="T51" fmla="*/ 141 h 181"/>
              <a:gd name="T52" fmla="*/ 116 w 295"/>
              <a:gd name="T53" fmla="*/ 156 h 181"/>
              <a:gd name="T54" fmla="*/ 42 w 295"/>
              <a:gd name="T55" fmla="*/ 59 h 181"/>
              <a:gd name="T56" fmla="*/ 33 w 295"/>
              <a:gd name="T57" fmla="*/ 51 h 181"/>
              <a:gd name="T58" fmla="*/ 25 w 295"/>
              <a:gd name="T59" fmla="*/ 65 h 181"/>
              <a:gd name="T60" fmla="*/ 8 w 295"/>
              <a:gd name="T61" fmla="*/ 70 h 181"/>
              <a:gd name="T62" fmla="*/ 11 w 295"/>
              <a:gd name="T63" fmla="*/ 75 h 181"/>
              <a:gd name="T64" fmla="*/ 20 w 295"/>
              <a:gd name="T65" fmla="*/ 72 h 181"/>
              <a:gd name="T66" fmla="*/ 26 w 295"/>
              <a:gd name="T67" fmla="*/ 87 h 181"/>
              <a:gd name="T68" fmla="*/ 50 w 295"/>
              <a:gd name="T69" fmla="*/ 73 h 181"/>
              <a:gd name="T70" fmla="*/ 50 w 295"/>
              <a:gd name="T71" fmla="*/ 65 h 181"/>
              <a:gd name="T72" fmla="*/ 42 w 295"/>
              <a:gd name="T73" fmla="*/ 59 h 181"/>
              <a:gd name="T74" fmla="*/ 51 w 295"/>
              <a:gd name="T75" fmla="*/ 95 h 181"/>
              <a:gd name="T76" fmla="*/ 0 w 295"/>
              <a:gd name="T77" fmla="*/ 104 h 181"/>
              <a:gd name="T78" fmla="*/ 0 w 295"/>
              <a:gd name="T79" fmla="*/ 124 h 181"/>
              <a:gd name="T80" fmla="*/ 11 w 295"/>
              <a:gd name="T81" fmla="*/ 132 h 181"/>
              <a:gd name="T82" fmla="*/ 6 w 295"/>
              <a:gd name="T83" fmla="*/ 147 h 181"/>
              <a:gd name="T84" fmla="*/ 6 w 295"/>
              <a:gd name="T85" fmla="*/ 152 h 181"/>
              <a:gd name="T86" fmla="*/ 21 w 295"/>
              <a:gd name="T87" fmla="*/ 122 h 181"/>
              <a:gd name="T88" fmla="*/ 36 w 295"/>
              <a:gd name="T89" fmla="*/ 127 h 181"/>
              <a:gd name="T90" fmla="*/ 63 w 295"/>
              <a:gd name="T91" fmla="*/ 109 h 181"/>
              <a:gd name="T92" fmla="*/ 51 w 295"/>
              <a:gd name="T93" fmla="*/ 95 h 1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181"/>
              <a:gd name="T143" fmla="*/ 295 w 295"/>
              <a:gd name="T144" fmla="*/ 181 h 1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181">
                <a:moveTo>
                  <a:pt x="116" y="156"/>
                </a:moveTo>
                <a:lnTo>
                  <a:pt x="122" y="115"/>
                </a:lnTo>
                <a:lnTo>
                  <a:pt x="111" y="115"/>
                </a:lnTo>
                <a:lnTo>
                  <a:pt x="101" y="126"/>
                </a:lnTo>
                <a:lnTo>
                  <a:pt x="85" y="118"/>
                </a:lnTo>
                <a:lnTo>
                  <a:pt x="76" y="92"/>
                </a:lnTo>
                <a:lnTo>
                  <a:pt x="87" y="82"/>
                </a:lnTo>
                <a:lnTo>
                  <a:pt x="74" y="76"/>
                </a:lnTo>
                <a:lnTo>
                  <a:pt x="76" y="41"/>
                </a:lnTo>
                <a:lnTo>
                  <a:pt x="118" y="17"/>
                </a:lnTo>
                <a:lnTo>
                  <a:pt x="135" y="19"/>
                </a:lnTo>
                <a:lnTo>
                  <a:pt x="136" y="11"/>
                </a:lnTo>
                <a:lnTo>
                  <a:pt x="164" y="14"/>
                </a:lnTo>
                <a:lnTo>
                  <a:pt x="175" y="0"/>
                </a:lnTo>
                <a:lnTo>
                  <a:pt x="238" y="21"/>
                </a:lnTo>
                <a:lnTo>
                  <a:pt x="274" y="22"/>
                </a:lnTo>
                <a:lnTo>
                  <a:pt x="283" y="19"/>
                </a:lnTo>
                <a:lnTo>
                  <a:pt x="283" y="8"/>
                </a:lnTo>
                <a:lnTo>
                  <a:pt x="295" y="22"/>
                </a:lnTo>
                <a:lnTo>
                  <a:pt x="277" y="51"/>
                </a:lnTo>
                <a:lnTo>
                  <a:pt x="238" y="65"/>
                </a:lnTo>
                <a:lnTo>
                  <a:pt x="274" y="155"/>
                </a:lnTo>
                <a:lnTo>
                  <a:pt x="258" y="181"/>
                </a:lnTo>
                <a:lnTo>
                  <a:pt x="218" y="181"/>
                </a:lnTo>
                <a:lnTo>
                  <a:pt x="195" y="158"/>
                </a:lnTo>
                <a:lnTo>
                  <a:pt x="158" y="141"/>
                </a:lnTo>
                <a:lnTo>
                  <a:pt x="116" y="156"/>
                </a:lnTo>
                <a:close/>
                <a:moveTo>
                  <a:pt x="42" y="59"/>
                </a:moveTo>
                <a:lnTo>
                  <a:pt x="33" y="51"/>
                </a:lnTo>
                <a:lnTo>
                  <a:pt x="25" y="65"/>
                </a:lnTo>
                <a:lnTo>
                  <a:pt x="8" y="70"/>
                </a:lnTo>
                <a:lnTo>
                  <a:pt x="11" y="75"/>
                </a:lnTo>
                <a:lnTo>
                  <a:pt x="20" y="72"/>
                </a:lnTo>
                <a:lnTo>
                  <a:pt x="26" y="87"/>
                </a:lnTo>
                <a:lnTo>
                  <a:pt x="50" y="73"/>
                </a:lnTo>
                <a:lnTo>
                  <a:pt x="50" y="65"/>
                </a:lnTo>
                <a:lnTo>
                  <a:pt x="42" y="59"/>
                </a:lnTo>
                <a:close/>
                <a:moveTo>
                  <a:pt x="51" y="95"/>
                </a:moveTo>
                <a:lnTo>
                  <a:pt x="0" y="104"/>
                </a:lnTo>
                <a:lnTo>
                  <a:pt x="0" y="124"/>
                </a:lnTo>
                <a:lnTo>
                  <a:pt x="11" y="132"/>
                </a:lnTo>
                <a:lnTo>
                  <a:pt x="6" y="147"/>
                </a:lnTo>
                <a:lnTo>
                  <a:pt x="6" y="152"/>
                </a:lnTo>
                <a:lnTo>
                  <a:pt x="21" y="122"/>
                </a:lnTo>
                <a:lnTo>
                  <a:pt x="36" y="127"/>
                </a:lnTo>
                <a:lnTo>
                  <a:pt x="63" y="109"/>
                </a:lnTo>
                <a:lnTo>
                  <a:pt x="51" y="95"/>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3" name="Freeform 210"/>
          <p:cNvSpPr>
            <a:spLocks noChangeAspect="1" noEditPoints="1"/>
          </p:cNvSpPr>
          <p:nvPr/>
        </p:nvSpPr>
        <p:spPr bwMode="gray">
          <a:xfrm>
            <a:off x="4536881" y="2782270"/>
            <a:ext cx="85990" cy="96838"/>
          </a:xfrm>
          <a:custGeom>
            <a:avLst/>
            <a:gdLst>
              <a:gd name="T0" fmla="*/ 163 w 163"/>
              <a:gd name="T1" fmla="*/ 14 h 200"/>
              <a:gd name="T2" fmla="*/ 146 w 163"/>
              <a:gd name="T3" fmla="*/ 0 h 200"/>
              <a:gd name="T4" fmla="*/ 107 w 163"/>
              <a:gd name="T5" fmla="*/ 3 h 200"/>
              <a:gd name="T6" fmla="*/ 90 w 163"/>
              <a:gd name="T7" fmla="*/ 15 h 200"/>
              <a:gd name="T8" fmla="*/ 87 w 163"/>
              <a:gd name="T9" fmla="*/ 39 h 200"/>
              <a:gd name="T10" fmla="*/ 97 w 163"/>
              <a:gd name="T11" fmla="*/ 45 h 200"/>
              <a:gd name="T12" fmla="*/ 91 w 163"/>
              <a:gd name="T13" fmla="*/ 63 h 200"/>
              <a:gd name="T14" fmla="*/ 83 w 163"/>
              <a:gd name="T15" fmla="*/ 70 h 200"/>
              <a:gd name="T16" fmla="*/ 87 w 163"/>
              <a:gd name="T17" fmla="*/ 87 h 200"/>
              <a:gd name="T18" fmla="*/ 70 w 163"/>
              <a:gd name="T19" fmla="*/ 78 h 200"/>
              <a:gd name="T20" fmla="*/ 70 w 163"/>
              <a:gd name="T21" fmla="*/ 62 h 200"/>
              <a:gd name="T22" fmla="*/ 79 w 163"/>
              <a:gd name="T23" fmla="*/ 54 h 200"/>
              <a:gd name="T24" fmla="*/ 70 w 163"/>
              <a:gd name="T25" fmla="*/ 40 h 200"/>
              <a:gd name="T26" fmla="*/ 62 w 163"/>
              <a:gd name="T27" fmla="*/ 43 h 200"/>
              <a:gd name="T28" fmla="*/ 51 w 163"/>
              <a:gd name="T29" fmla="*/ 88 h 200"/>
              <a:gd name="T30" fmla="*/ 31 w 163"/>
              <a:gd name="T31" fmla="*/ 116 h 200"/>
              <a:gd name="T32" fmla="*/ 32 w 163"/>
              <a:gd name="T33" fmla="*/ 122 h 200"/>
              <a:gd name="T34" fmla="*/ 36 w 163"/>
              <a:gd name="T35" fmla="*/ 127 h 200"/>
              <a:gd name="T36" fmla="*/ 65 w 163"/>
              <a:gd name="T37" fmla="*/ 129 h 200"/>
              <a:gd name="T38" fmla="*/ 19 w 163"/>
              <a:gd name="T39" fmla="*/ 144 h 200"/>
              <a:gd name="T40" fmla="*/ 15 w 163"/>
              <a:gd name="T41" fmla="*/ 150 h 200"/>
              <a:gd name="T42" fmla="*/ 0 w 163"/>
              <a:gd name="T43" fmla="*/ 156 h 200"/>
              <a:gd name="T44" fmla="*/ 14 w 163"/>
              <a:gd name="T45" fmla="*/ 164 h 200"/>
              <a:gd name="T46" fmla="*/ 53 w 163"/>
              <a:gd name="T47" fmla="*/ 149 h 200"/>
              <a:gd name="T48" fmla="*/ 73 w 163"/>
              <a:gd name="T49" fmla="*/ 154 h 200"/>
              <a:gd name="T50" fmla="*/ 97 w 163"/>
              <a:gd name="T51" fmla="*/ 167 h 200"/>
              <a:gd name="T52" fmla="*/ 97 w 163"/>
              <a:gd name="T53" fmla="*/ 195 h 200"/>
              <a:gd name="T54" fmla="*/ 114 w 163"/>
              <a:gd name="T55" fmla="*/ 200 h 200"/>
              <a:gd name="T56" fmla="*/ 110 w 163"/>
              <a:gd name="T57" fmla="*/ 179 h 200"/>
              <a:gd name="T58" fmla="*/ 116 w 163"/>
              <a:gd name="T59" fmla="*/ 167 h 200"/>
              <a:gd name="T60" fmla="*/ 113 w 163"/>
              <a:gd name="T61" fmla="*/ 113 h 200"/>
              <a:gd name="T62" fmla="*/ 139 w 163"/>
              <a:gd name="T63" fmla="*/ 117 h 200"/>
              <a:gd name="T64" fmla="*/ 144 w 163"/>
              <a:gd name="T65" fmla="*/ 99 h 200"/>
              <a:gd name="T66" fmla="*/ 158 w 163"/>
              <a:gd name="T67" fmla="*/ 85 h 200"/>
              <a:gd name="T68" fmla="*/ 159 w 163"/>
              <a:gd name="T69" fmla="*/ 74 h 200"/>
              <a:gd name="T70" fmla="*/ 144 w 163"/>
              <a:gd name="T71" fmla="*/ 68 h 200"/>
              <a:gd name="T72" fmla="*/ 142 w 163"/>
              <a:gd name="T73" fmla="*/ 59 h 200"/>
              <a:gd name="T74" fmla="*/ 155 w 163"/>
              <a:gd name="T75" fmla="*/ 51 h 200"/>
              <a:gd name="T76" fmla="*/ 163 w 163"/>
              <a:gd name="T77" fmla="*/ 14 h 200"/>
              <a:gd name="T78" fmla="*/ 68 w 163"/>
              <a:gd name="T79" fmla="*/ 15 h 200"/>
              <a:gd name="T80" fmla="*/ 57 w 163"/>
              <a:gd name="T81" fmla="*/ 37 h 200"/>
              <a:gd name="T82" fmla="*/ 65 w 163"/>
              <a:gd name="T83" fmla="*/ 32 h 200"/>
              <a:gd name="T84" fmla="*/ 68 w 163"/>
              <a:gd name="T85" fmla="*/ 15 h 200"/>
              <a:gd name="T86" fmla="*/ 6 w 163"/>
              <a:gd name="T87" fmla="*/ 142 h 200"/>
              <a:gd name="T88" fmla="*/ 6 w 163"/>
              <a:gd name="T89" fmla="*/ 150 h 200"/>
              <a:gd name="T90" fmla="*/ 11 w 163"/>
              <a:gd name="T91" fmla="*/ 147 h 200"/>
              <a:gd name="T92" fmla="*/ 6 w 163"/>
              <a:gd name="T93" fmla="*/ 142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00"/>
              <a:gd name="T143" fmla="*/ 163 w 163"/>
              <a:gd name="T144" fmla="*/ 200 h 2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00">
                <a:moveTo>
                  <a:pt x="163" y="14"/>
                </a:moveTo>
                <a:lnTo>
                  <a:pt x="146" y="0"/>
                </a:lnTo>
                <a:lnTo>
                  <a:pt x="107" y="3"/>
                </a:lnTo>
                <a:lnTo>
                  <a:pt x="90" y="15"/>
                </a:lnTo>
                <a:lnTo>
                  <a:pt x="87" y="39"/>
                </a:lnTo>
                <a:lnTo>
                  <a:pt x="97" y="45"/>
                </a:lnTo>
                <a:lnTo>
                  <a:pt x="91" y="63"/>
                </a:lnTo>
                <a:lnTo>
                  <a:pt x="83" y="70"/>
                </a:lnTo>
                <a:lnTo>
                  <a:pt x="87" y="87"/>
                </a:lnTo>
                <a:lnTo>
                  <a:pt x="70" y="78"/>
                </a:lnTo>
                <a:lnTo>
                  <a:pt x="70" y="62"/>
                </a:lnTo>
                <a:lnTo>
                  <a:pt x="79" y="54"/>
                </a:lnTo>
                <a:lnTo>
                  <a:pt x="70" y="40"/>
                </a:lnTo>
                <a:lnTo>
                  <a:pt x="62" y="43"/>
                </a:lnTo>
                <a:lnTo>
                  <a:pt x="51" y="88"/>
                </a:lnTo>
                <a:lnTo>
                  <a:pt x="31" y="116"/>
                </a:lnTo>
                <a:lnTo>
                  <a:pt x="32" y="122"/>
                </a:lnTo>
                <a:lnTo>
                  <a:pt x="36" y="127"/>
                </a:lnTo>
                <a:lnTo>
                  <a:pt x="65" y="129"/>
                </a:lnTo>
                <a:lnTo>
                  <a:pt x="19" y="144"/>
                </a:lnTo>
                <a:lnTo>
                  <a:pt x="15" y="150"/>
                </a:lnTo>
                <a:lnTo>
                  <a:pt x="0" y="156"/>
                </a:lnTo>
                <a:lnTo>
                  <a:pt x="14" y="164"/>
                </a:lnTo>
                <a:lnTo>
                  <a:pt x="53" y="149"/>
                </a:lnTo>
                <a:lnTo>
                  <a:pt x="73" y="154"/>
                </a:lnTo>
                <a:lnTo>
                  <a:pt x="97" y="167"/>
                </a:lnTo>
                <a:lnTo>
                  <a:pt x="97" y="195"/>
                </a:lnTo>
                <a:lnTo>
                  <a:pt x="114" y="200"/>
                </a:lnTo>
                <a:lnTo>
                  <a:pt x="110" y="179"/>
                </a:lnTo>
                <a:lnTo>
                  <a:pt x="116" y="167"/>
                </a:lnTo>
                <a:lnTo>
                  <a:pt x="113" y="113"/>
                </a:lnTo>
                <a:lnTo>
                  <a:pt x="139" y="117"/>
                </a:lnTo>
                <a:lnTo>
                  <a:pt x="144" y="99"/>
                </a:lnTo>
                <a:lnTo>
                  <a:pt x="158" y="85"/>
                </a:lnTo>
                <a:lnTo>
                  <a:pt x="159" y="74"/>
                </a:lnTo>
                <a:lnTo>
                  <a:pt x="144" y="68"/>
                </a:lnTo>
                <a:lnTo>
                  <a:pt x="142" y="59"/>
                </a:lnTo>
                <a:lnTo>
                  <a:pt x="155" y="51"/>
                </a:lnTo>
                <a:lnTo>
                  <a:pt x="163" y="14"/>
                </a:lnTo>
                <a:close/>
                <a:moveTo>
                  <a:pt x="68" y="15"/>
                </a:moveTo>
                <a:lnTo>
                  <a:pt x="57" y="37"/>
                </a:lnTo>
                <a:lnTo>
                  <a:pt x="65" y="32"/>
                </a:lnTo>
                <a:lnTo>
                  <a:pt x="68" y="15"/>
                </a:lnTo>
                <a:close/>
                <a:moveTo>
                  <a:pt x="6" y="142"/>
                </a:moveTo>
                <a:lnTo>
                  <a:pt x="6" y="150"/>
                </a:lnTo>
                <a:lnTo>
                  <a:pt x="11" y="147"/>
                </a:lnTo>
                <a:lnTo>
                  <a:pt x="6" y="14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4" name="Freeform 211"/>
          <p:cNvSpPr>
            <a:spLocks noChangeAspect="1" noEditPoints="1"/>
          </p:cNvSpPr>
          <p:nvPr/>
        </p:nvSpPr>
        <p:spPr bwMode="gray">
          <a:xfrm>
            <a:off x="4229037" y="3107708"/>
            <a:ext cx="326762" cy="223838"/>
          </a:xfrm>
          <a:custGeom>
            <a:avLst/>
            <a:gdLst>
              <a:gd name="T0" fmla="*/ 82 w 619"/>
              <a:gd name="T1" fmla="*/ 370 h 459"/>
              <a:gd name="T2" fmla="*/ 95 w 619"/>
              <a:gd name="T3" fmla="*/ 316 h 459"/>
              <a:gd name="T4" fmla="*/ 90 w 619"/>
              <a:gd name="T5" fmla="*/ 254 h 459"/>
              <a:gd name="T6" fmla="*/ 108 w 619"/>
              <a:gd name="T7" fmla="*/ 213 h 459"/>
              <a:gd name="T8" fmla="*/ 135 w 619"/>
              <a:gd name="T9" fmla="*/ 151 h 459"/>
              <a:gd name="T10" fmla="*/ 130 w 619"/>
              <a:gd name="T11" fmla="*/ 117 h 459"/>
              <a:gd name="T12" fmla="*/ 54 w 619"/>
              <a:gd name="T13" fmla="*/ 113 h 459"/>
              <a:gd name="T14" fmla="*/ 28 w 619"/>
              <a:gd name="T15" fmla="*/ 112 h 459"/>
              <a:gd name="T16" fmla="*/ 20 w 619"/>
              <a:gd name="T17" fmla="*/ 109 h 459"/>
              <a:gd name="T18" fmla="*/ 22 w 619"/>
              <a:gd name="T19" fmla="*/ 92 h 459"/>
              <a:gd name="T20" fmla="*/ 17 w 619"/>
              <a:gd name="T21" fmla="*/ 81 h 459"/>
              <a:gd name="T22" fmla="*/ 11 w 619"/>
              <a:gd name="T23" fmla="*/ 66 h 459"/>
              <a:gd name="T24" fmla="*/ 0 w 619"/>
              <a:gd name="T25" fmla="*/ 47 h 459"/>
              <a:gd name="T26" fmla="*/ 39 w 619"/>
              <a:gd name="T27" fmla="*/ 27 h 459"/>
              <a:gd name="T28" fmla="*/ 70 w 619"/>
              <a:gd name="T29" fmla="*/ 0 h 459"/>
              <a:gd name="T30" fmla="*/ 150 w 619"/>
              <a:gd name="T31" fmla="*/ 7 h 459"/>
              <a:gd name="T32" fmla="*/ 257 w 619"/>
              <a:gd name="T33" fmla="*/ 16 h 459"/>
              <a:gd name="T34" fmla="*/ 362 w 619"/>
              <a:gd name="T35" fmla="*/ 42 h 459"/>
              <a:gd name="T36" fmla="*/ 444 w 619"/>
              <a:gd name="T37" fmla="*/ 69 h 459"/>
              <a:gd name="T38" fmla="*/ 484 w 619"/>
              <a:gd name="T39" fmla="*/ 73 h 459"/>
              <a:gd name="T40" fmla="*/ 500 w 619"/>
              <a:gd name="T41" fmla="*/ 78 h 459"/>
              <a:gd name="T42" fmla="*/ 567 w 619"/>
              <a:gd name="T43" fmla="*/ 84 h 459"/>
              <a:gd name="T44" fmla="*/ 569 w 619"/>
              <a:gd name="T45" fmla="*/ 96 h 459"/>
              <a:gd name="T46" fmla="*/ 565 w 619"/>
              <a:gd name="T47" fmla="*/ 121 h 459"/>
              <a:gd name="T48" fmla="*/ 472 w 619"/>
              <a:gd name="T49" fmla="*/ 171 h 459"/>
              <a:gd name="T50" fmla="*/ 416 w 619"/>
              <a:gd name="T51" fmla="*/ 253 h 459"/>
              <a:gd name="T52" fmla="*/ 416 w 619"/>
              <a:gd name="T53" fmla="*/ 290 h 459"/>
              <a:gd name="T54" fmla="*/ 430 w 619"/>
              <a:gd name="T55" fmla="*/ 310 h 459"/>
              <a:gd name="T56" fmla="*/ 393 w 619"/>
              <a:gd name="T57" fmla="*/ 358 h 459"/>
              <a:gd name="T58" fmla="*/ 365 w 619"/>
              <a:gd name="T59" fmla="*/ 374 h 459"/>
              <a:gd name="T60" fmla="*/ 335 w 619"/>
              <a:gd name="T61" fmla="*/ 418 h 459"/>
              <a:gd name="T62" fmla="*/ 217 w 619"/>
              <a:gd name="T63" fmla="*/ 434 h 459"/>
              <a:gd name="T64" fmla="*/ 176 w 619"/>
              <a:gd name="T65" fmla="*/ 459 h 459"/>
              <a:gd name="T66" fmla="*/ 135 w 619"/>
              <a:gd name="T67" fmla="*/ 409 h 459"/>
              <a:gd name="T68" fmla="*/ 105 w 619"/>
              <a:gd name="T69" fmla="*/ 392 h 459"/>
              <a:gd name="T70" fmla="*/ 618 w 619"/>
              <a:gd name="T71" fmla="*/ 228 h 459"/>
              <a:gd name="T72" fmla="*/ 601 w 619"/>
              <a:gd name="T73" fmla="*/ 230 h 459"/>
              <a:gd name="T74" fmla="*/ 571 w 619"/>
              <a:gd name="T75" fmla="*/ 234 h 459"/>
              <a:gd name="T76" fmla="*/ 580 w 619"/>
              <a:gd name="T77" fmla="*/ 250 h 459"/>
              <a:gd name="T78" fmla="*/ 551 w 619"/>
              <a:gd name="T79" fmla="*/ 257 h 459"/>
              <a:gd name="T80" fmla="*/ 535 w 619"/>
              <a:gd name="T81" fmla="*/ 254 h 459"/>
              <a:gd name="T82" fmla="*/ 571 w 619"/>
              <a:gd name="T83" fmla="*/ 234 h 459"/>
              <a:gd name="T84" fmla="*/ 496 w 619"/>
              <a:gd name="T85" fmla="*/ 290 h 459"/>
              <a:gd name="T86" fmla="*/ 483 w 619"/>
              <a:gd name="T87" fmla="*/ 29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9"/>
              <a:gd name="T133" fmla="*/ 0 h 459"/>
              <a:gd name="T134" fmla="*/ 619 w 619"/>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9" h="459">
                <a:moveTo>
                  <a:pt x="87" y="394"/>
                </a:moveTo>
                <a:lnTo>
                  <a:pt x="82" y="370"/>
                </a:lnTo>
                <a:lnTo>
                  <a:pt x="107" y="345"/>
                </a:lnTo>
                <a:lnTo>
                  <a:pt x="95" y="316"/>
                </a:lnTo>
                <a:lnTo>
                  <a:pt x="104" y="286"/>
                </a:lnTo>
                <a:lnTo>
                  <a:pt x="90" y="254"/>
                </a:lnTo>
                <a:lnTo>
                  <a:pt x="113" y="236"/>
                </a:lnTo>
                <a:lnTo>
                  <a:pt x="108" y="213"/>
                </a:lnTo>
                <a:lnTo>
                  <a:pt x="116" y="169"/>
                </a:lnTo>
                <a:lnTo>
                  <a:pt x="135" y="151"/>
                </a:lnTo>
                <a:lnTo>
                  <a:pt x="141" y="132"/>
                </a:lnTo>
                <a:lnTo>
                  <a:pt x="130" y="117"/>
                </a:lnTo>
                <a:lnTo>
                  <a:pt x="61" y="118"/>
                </a:lnTo>
                <a:lnTo>
                  <a:pt x="54" y="113"/>
                </a:lnTo>
                <a:lnTo>
                  <a:pt x="54" y="103"/>
                </a:lnTo>
                <a:lnTo>
                  <a:pt x="28" y="112"/>
                </a:lnTo>
                <a:lnTo>
                  <a:pt x="22" y="120"/>
                </a:lnTo>
                <a:lnTo>
                  <a:pt x="20" y="109"/>
                </a:lnTo>
                <a:lnTo>
                  <a:pt x="28" y="90"/>
                </a:lnTo>
                <a:lnTo>
                  <a:pt x="22" y="92"/>
                </a:lnTo>
                <a:lnTo>
                  <a:pt x="24" y="84"/>
                </a:lnTo>
                <a:lnTo>
                  <a:pt x="17" y="81"/>
                </a:lnTo>
                <a:lnTo>
                  <a:pt x="22" y="69"/>
                </a:lnTo>
                <a:lnTo>
                  <a:pt x="11" y="66"/>
                </a:lnTo>
                <a:lnTo>
                  <a:pt x="13" y="59"/>
                </a:lnTo>
                <a:lnTo>
                  <a:pt x="0" y="47"/>
                </a:lnTo>
                <a:lnTo>
                  <a:pt x="13" y="30"/>
                </a:lnTo>
                <a:lnTo>
                  <a:pt x="39" y="27"/>
                </a:lnTo>
                <a:lnTo>
                  <a:pt x="51" y="5"/>
                </a:lnTo>
                <a:lnTo>
                  <a:pt x="70" y="0"/>
                </a:lnTo>
                <a:lnTo>
                  <a:pt x="108" y="12"/>
                </a:lnTo>
                <a:lnTo>
                  <a:pt x="150" y="7"/>
                </a:lnTo>
                <a:lnTo>
                  <a:pt x="215" y="19"/>
                </a:lnTo>
                <a:lnTo>
                  <a:pt x="257" y="16"/>
                </a:lnTo>
                <a:lnTo>
                  <a:pt x="342" y="24"/>
                </a:lnTo>
                <a:lnTo>
                  <a:pt x="362" y="42"/>
                </a:lnTo>
                <a:lnTo>
                  <a:pt x="395" y="58"/>
                </a:lnTo>
                <a:lnTo>
                  <a:pt x="444" y="69"/>
                </a:lnTo>
                <a:lnTo>
                  <a:pt x="466" y="61"/>
                </a:lnTo>
                <a:lnTo>
                  <a:pt x="484" y="73"/>
                </a:lnTo>
                <a:lnTo>
                  <a:pt x="492" y="83"/>
                </a:lnTo>
                <a:lnTo>
                  <a:pt x="500" y="78"/>
                </a:lnTo>
                <a:lnTo>
                  <a:pt x="517" y="87"/>
                </a:lnTo>
                <a:lnTo>
                  <a:pt x="567" y="84"/>
                </a:lnTo>
                <a:lnTo>
                  <a:pt x="576" y="93"/>
                </a:lnTo>
                <a:lnTo>
                  <a:pt x="569" y="96"/>
                </a:lnTo>
                <a:lnTo>
                  <a:pt x="573" y="112"/>
                </a:lnTo>
                <a:lnTo>
                  <a:pt x="565" y="121"/>
                </a:lnTo>
                <a:lnTo>
                  <a:pt x="522" y="152"/>
                </a:lnTo>
                <a:lnTo>
                  <a:pt x="472" y="171"/>
                </a:lnTo>
                <a:lnTo>
                  <a:pt x="463" y="183"/>
                </a:lnTo>
                <a:lnTo>
                  <a:pt x="416" y="253"/>
                </a:lnTo>
                <a:lnTo>
                  <a:pt x="410" y="267"/>
                </a:lnTo>
                <a:lnTo>
                  <a:pt x="416" y="290"/>
                </a:lnTo>
                <a:lnTo>
                  <a:pt x="433" y="303"/>
                </a:lnTo>
                <a:lnTo>
                  <a:pt x="430" y="310"/>
                </a:lnTo>
                <a:lnTo>
                  <a:pt x="406" y="330"/>
                </a:lnTo>
                <a:lnTo>
                  <a:pt x="393" y="358"/>
                </a:lnTo>
                <a:lnTo>
                  <a:pt x="391" y="370"/>
                </a:lnTo>
                <a:lnTo>
                  <a:pt x="365" y="374"/>
                </a:lnTo>
                <a:lnTo>
                  <a:pt x="348" y="389"/>
                </a:lnTo>
                <a:lnTo>
                  <a:pt x="335" y="418"/>
                </a:lnTo>
                <a:lnTo>
                  <a:pt x="226" y="423"/>
                </a:lnTo>
                <a:lnTo>
                  <a:pt x="217" y="434"/>
                </a:lnTo>
                <a:lnTo>
                  <a:pt x="197" y="438"/>
                </a:lnTo>
                <a:lnTo>
                  <a:pt x="176" y="459"/>
                </a:lnTo>
                <a:lnTo>
                  <a:pt x="152" y="448"/>
                </a:lnTo>
                <a:lnTo>
                  <a:pt x="135" y="409"/>
                </a:lnTo>
                <a:lnTo>
                  <a:pt x="124" y="401"/>
                </a:lnTo>
                <a:lnTo>
                  <a:pt x="105" y="392"/>
                </a:lnTo>
                <a:lnTo>
                  <a:pt x="87" y="394"/>
                </a:lnTo>
                <a:close/>
                <a:moveTo>
                  <a:pt x="618" y="228"/>
                </a:moveTo>
                <a:lnTo>
                  <a:pt x="619" y="239"/>
                </a:lnTo>
                <a:lnTo>
                  <a:pt x="601" y="230"/>
                </a:lnTo>
                <a:lnTo>
                  <a:pt x="618" y="228"/>
                </a:lnTo>
                <a:close/>
                <a:moveTo>
                  <a:pt x="571" y="234"/>
                </a:moveTo>
                <a:lnTo>
                  <a:pt x="569" y="244"/>
                </a:lnTo>
                <a:lnTo>
                  <a:pt x="580" y="250"/>
                </a:lnTo>
                <a:lnTo>
                  <a:pt x="567" y="273"/>
                </a:lnTo>
                <a:lnTo>
                  <a:pt x="551" y="257"/>
                </a:lnTo>
                <a:lnTo>
                  <a:pt x="540" y="261"/>
                </a:lnTo>
                <a:lnTo>
                  <a:pt x="535" y="254"/>
                </a:lnTo>
                <a:lnTo>
                  <a:pt x="543" y="245"/>
                </a:lnTo>
                <a:lnTo>
                  <a:pt x="571" y="234"/>
                </a:lnTo>
                <a:close/>
                <a:moveTo>
                  <a:pt x="492" y="282"/>
                </a:moveTo>
                <a:lnTo>
                  <a:pt x="496" y="290"/>
                </a:lnTo>
                <a:lnTo>
                  <a:pt x="491" y="295"/>
                </a:lnTo>
                <a:lnTo>
                  <a:pt x="483" y="295"/>
                </a:lnTo>
                <a:lnTo>
                  <a:pt x="492" y="28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5" name="Freeform 212"/>
          <p:cNvSpPr>
            <a:spLocks noChangeAspect="1" noEditPoints="1"/>
          </p:cNvSpPr>
          <p:nvPr/>
        </p:nvSpPr>
        <p:spPr bwMode="gray">
          <a:xfrm>
            <a:off x="4614271" y="3002933"/>
            <a:ext cx="285487" cy="311150"/>
          </a:xfrm>
          <a:custGeom>
            <a:avLst/>
            <a:gdLst>
              <a:gd name="T0" fmla="*/ 68 w 544"/>
              <a:gd name="T1" fmla="*/ 206 h 642"/>
              <a:gd name="T2" fmla="*/ 97 w 544"/>
              <a:gd name="T3" fmla="*/ 176 h 642"/>
              <a:gd name="T4" fmla="*/ 160 w 544"/>
              <a:gd name="T5" fmla="*/ 204 h 642"/>
              <a:gd name="T6" fmla="*/ 203 w 544"/>
              <a:gd name="T7" fmla="*/ 288 h 642"/>
              <a:gd name="T8" fmla="*/ 219 w 544"/>
              <a:gd name="T9" fmla="*/ 298 h 642"/>
              <a:gd name="T10" fmla="*/ 237 w 544"/>
              <a:gd name="T11" fmla="*/ 322 h 642"/>
              <a:gd name="T12" fmla="*/ 293 w 544"/>
              <a:gd name="T13" fmla="*/ 371 h 642"/>
              <a:gd name="T14" fmla="*/ 340 w 544"/>
              <a:gd name="T15" fmla="*/ 395 h 642"/>
              <a:gd name="T16" fmla="*/ 354 w 544"/>
              <a:gd name="T17" fmla="*/ 410 h 642"/>
              <a:gd name="T18" fmla="*/ 384 w 544"/>
              <a:gd name="T19" fmla="*/ 436 h 642"/>
              <a:gd name="T20" fmla="*/ 411 w 544"/>
              <a:gd name="T21" fmla="*/ 442 h 642"/>
              <a:gd name="T22" fmla="*/ 422 w 544"/>
              <a:gd name="T23" fmla="*/ 527 h 642"/>
              <a:gd name="T24" fmla="*/ 415 w 544"/>
              <a:gd name="T25" fmla="*/ 554 h 642"/>
              <a:gd name="T26" fmla="*/ 431 w 544"/>
              <a:gd name="T27" fmla="*/ 571 h 642"/>
              <a:gd name="T28" fmla="*/ 454 w 544"/>
              <a:gd name="T29" fmla="*/ 544 h 642"/>
              <a:gd name="T30" fmla="*/ 479 w 544"/>
              <a:gd name="T31" fmla="*/ 505 h 642"/>
              <a:gd name="T32" fmla="*/ 452 w 544"/>
              <a:gd name="T33" fmla="*/ 463 h 642"/>
              <a:gd name="T34" fmla="*/ 464 w 544"/>
              <a:gd name="T35" fmla="*/ 429 h 642"/>
              <a:gd name="T36" fmla="*/ 518 w 544"/>
              <a:gd name="T37" fmla="*/ 433 h 642"/>
              <a:gd name="T38" fmla="*/ 536 w 544"/>
              <a:gd name="T39" fmla="*/ 456 h 642"/>
              <a:gd name="T40" fmla="*/ 518 w 544"/>
              <a:gd name="T41" fmla="*/ 404 h 642"/>
              <a:gd name="T42" fmla="*/ 423 w 544"/>
              <a:gd name="T43" fmla="*/ 353 h 642"/>
              <a:gd name="T44" fmla="*/ 435 w 544"/>
              <a:gd name="T45" fmla="*/ 334 h 642"/>
              <a:gd name="T46" fmla="*/ 392 w 544"/>
              <a:gd name="T47" fmla="*/ 331 h 642"/>
              <a:gd name="T48" fmla="*/ 369 w 544"/>
              <a:gd name="T49" fmla="*/ 319 h 642"/>
              <a:gd name="T50" fmla="*/ 315 w 544"/>
              <a:gd name="T51" fmla="*/ 226 h 642"/>
              <a:gd name="T52" fmla="*/ 258 w 544"/>
              <a:gd name="T53" fmla="*/ 178 h 642"/>
              <a:gd name="T54" fmla="*/ 266 w 544"/>
              <a:gd name="T55" fmla="*/ 144 h 642"/>
              <a:gd name="T56" fmla="*/ 258 w 544"/>
              <a:gd name="T57" fmla="*/ 131 h 642"/>
              <a:gd name="T58" fmla="*/ 301 w 544"/>
              <a:gd name="T59" fmla="*/ 91 h 642"/>
              <a:gd name="T60" fmla="*/ 320 w 544"/>
              <a:gd name="T61" fmla="*/ 104 h 642"/>
              <a:gd name="T62" fmla="*/ 317 w 544"/>
              <a:gd name="T63" fmla="*/ 83 h 642"/>
              <a:gd name="T64" fmla="*/ 315 w 544"/>
              <a:gd name="T65" fmla="*/ 58 h 642"/>
              <a:gd name="T66" fmla="*/ 320 w 544"/>
              <a:gd name="T67" fmla="*/ 40 h 642"/>
              <a:gd name="T68" fmla="*/ 254 w 544"/>
              <a:gd name="T69" fmla="*/ 19 h 642"/>
              <a:gd name="T70" fmla="*/ 185 w 544"/>
              <a:gd name="T71" fmla="*/ 19 h 642"/>
              <a:gd name="T72" fmla="*/ 168 w 544"/>
              <a:gd name="T73" fmla="*/ 29 h 642"/>
              <a:gd name="T74" fmla="*/ 156 w 544"/>
              <a:gd name="T75" fmla="*/ 53 h 642"/>
              <a:gd name="T76" fmla="*/ 103 w 544"/>
              <a:gd name="T77" fmla="*/ 79 h 642"/>
              <a:gd name="T78" fmla="*/ 78 w 544"/>
              <a:gd name="T79" fmla="*/ 45 h 642"/>
              <a:gd name="T80" fmla="*/ 12 w 544"/>
              <a:gd name="T81" fmla="*/ 82 h 642"/>
              <a:gd name="T82" fmla="*/ 15 w 544"/>
              <a:gd name="T83" fmla="*/ 119 h 642"/>
              <a:gd name="T84" fmla="*/ 0 w 544"/>
              <a:gd name="T85" fmla="*/ 142 h 642"/>
              <a:gd name="T86" fmla="*/ 9 w 544"/>
              <a:gd name="T87" fmla="*/ 173 h 642"/>
              <a:gd name="T88" fmla="*/ 38 w 544"/>
              <a:gd name="T89" fmla="*/ 192 h 642"/>
              <a:gd name="T90" fmla="*/ 112 w 544"/>
              <a:gd name="T91" fmla="*/ 370 h 642"/>
              <a:gd name="T92" fmla="*/ 137 w 544"/>
              <a:gd name="T93" fmla="*/ 405 h 642"/>
              <a:gd name="T94" fmla="*/ 129 w 544"/>
              <a:gd name="T95" fmla="*/ 498 h 642"/>
              <a:gd name="T96" fmla="*/ 110 w 544"/>
              <a:gd name="T97" fmla="*/ 509 h 642"/>
              <a:gd name="T98" fmla="*/ 81 w 544"/>
              <a:gd name="T99" fmla="*/ 490 h 642"/>
              <a:gd name="T100" fmla="*/ 85 w 544"/>
              <a:gd name="T101" fmla="*/ 455 h 642"/>
              <a:gd name="T102" fmla="*/ 69 w 544"/>
              <a:gd name="T103" fmla="*/ 408 h 642"/>
              <a:gd name="T104" fmla="*/ 86 w 544"/>
              <a:gd name="T105" fmla="*/ 395 h 642"/>
              <a:gd name="T106" fmla="*/ 411 w 544"/>
              <a:gd name="T107" fmla="*/ 549 h 642"/>
              <a:gd name="T108" fmla="*/ 395 w 544"/>
              <a:gd name="T109" fmla="*/ 622 h 642"/>
              <a:gd name="T110" fmla="*/ 366 w 544"/>
              <a:gd name="T111" fmla="*/ 639 h 642"/>
              <a:gd name="T112" fmla="*/ 275 w 544"/>
              <a:gd name="T113" fmla="*/ 589 h 642"/>
              <a:gd name="T114" fmla="*/ 276 w 544"/>
              <a:gd name="T115" fmla="*/ 555 h 642"/>
              <a:gd name="T116" fmla="*/ 301 w 544"/>
              <a:gd name="T117" fmla="*/ 554 h 642"/>
              <a:gd name="T118" fmla="*/ 411 w 544"/>
              <a:gd name="T119" fmla="*/ 549 h 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4"/>
              <a:gd name="T181" fmla="*/ 0 h 642"/>
              <a:gd name="T182" fmla="*/ 544 w 544"/>
              <a:gd name="T183" fmla="*/ 642 h 6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4" h="642">
                <a:moveTo>
                  <a:pt x="39" y="212"/>
                </a:moveTo>
                <a:lnTo>
                  <a:pt x="68" y="206"/>
                </a:lnTo>
                <a:lnTo>
                  <a:pt x="81" y="184"/>
                </a:lnTo>
                <a:lnTo>
                  <a:pt x="97" y="176"/>
                </a:lnTo>
                <a:lnTo>
                  <a:pt x="112" y="178"/>
                </a:lnTo>
                <a:lnTo>
                  <a:pt x="160" y="204"/>
                </a:lnTo>
                <a:lnTo>
                  <a:pt x="177" y="261"/>
                </a:lnTo>
                <a:lnTo>
                  <a:pt x="203" y="288"/>
                </a:lnTo>
                <a:lnTo>
                  <a:pt x="205" y="302"/>
                </a:lnTo>
                <a:lnTo>
                  <a:pt x="219" y="298"/>
                </a:lnTo>
                <a:lnTo>
                  <a:pt x="227" y="305"/>
                </a:lnTo>
                <a:lnTo>
                  <a:pt x="237" y="322"/>
                </a:lnTo>
                <a:lnTo>
                  <a:pt x="245" y="323"/>
                </a:lnTo>
                <a:lnTo>
                  <a:pt x="293" y="371"/>
                </a:lnTo>
                <a:lnTo>
                  <a:pt x="326" y="373"/>
                </a:lnTo>
                <a:lnTo>
                  <a:pt x="340" y="395"/>
                </a:lnTo>
                <a:lnTo>
                  <a:pt x="354" y="402"/>
                </a:lnTo>
                <a:lnTo>
                  <a:pt x="354" y="410"/>
                </a:lnTo>
                <a:lnTo>
                  <a:pt x="374" y="408"/>
                </a:lnTo>
                <a:lnTo>
                  <a:pt x="384" y="436"/>
                </a:lnTo>
                <a:lnTo>
                  <a:pt x="401" y="449"/>
                </a:lnTo>
                <a:lnTo>
                  <a:pt x="411" y="442"/>
                </a:lnTo>
                <a:lnTo>
                  <a:pt x="439" y="517"/>
                </a:lnTo>
                <a:lnTo>
                  <a:pt x="422" y="527"/>
                </a:lnTo>
                <a:lnTo>
                  <a:pt x="423" y="537"/>
                </a:lnTo>
                <a:lnTo>
                  <a:pt x="415" y="554"/>
                </a:lnTo>
                <a:lnTo>
                  <a:pt x="417" y="571"/>
                </a:lnTo>
                <a:lnTo>
                  <a:pt x="431" y="571"/>
                </a:lnTo>
                <a:lnTo>
                  <a:pt x="442" y="551"/>
                </a:lnTo>
                <a:lnTo>
                  <a:pt x="454" y="544"/>
                </a:lnTo>
                <a:lnTo>
                  <a:pt x="459" y="515"/>
                </a:lnTo>
                <a:lnTo>
                  <a:pt x="479" y="505"/>
                </a:lnTo>
                <a:lnTo>
                  <a:pt x="477" y="481"/>
                </a:lnTo>
                <a:lnTo>
                  <a:pt x="452" y="463"/>
                </a:lnTo>
                <a:lnTo>
                  <a:pt x="457" y="439"/>
                </a:lnTo>
                <a:lnTo>
                  <a:pt x="464" y="429"/>
                </a:lnTo>
                <a:lnTo>
                  <a:pt x="482" y="415"/>
                </a:lnTo>
                <a:lnTo>
                  <a:pt x="518" y="433"/>
                </a:lnTo>
                <a:lnTo>
                  <a:pt x="527" y="450"/>
                </a:lnTo>
                <a:lnTo>
                  <a:pt x="536" y="456"/>
                </a:lnTo>
                <a:lnTo>
                  <a:pt x="544" y="441"/>
                </a:lnTo>
                <a:lnTo>
                  <a:pt x="518" y="404"/>
                </a:lnTo>
                <a:lnTo>
                  <a:pt x="426" y="359"/>
                </a:lnTo>
                <a:lnTo>
                  <a:pt x="423" y="353"/>
                </a:lnTo>
                <a:lnTo>
                  <a:pt x="435" y="342"/>
                </a:lnTo>
                <a:lnTo>
                  <a:pt x="435" y="334"/>
                </a:lnTo>
                <a:lnTo>
                  <a:pt x="431" y="328"/>
                </a:lnTo>
                <a:lnTo>
                  <a:pt x="392" y="331"/>
                </a:lnTo>
                <a:lnTo>
                  <a:pt x="391" y="337"/>
                </a:lnTo>
                <a:lnTo>
                  <a:pt x="369" y="319"/>
                </a:lnTo>
                <a:lnTo>
                  <a:pt x="340" y="288"/>
                </a:lnTo>
                <a:lnTo>
                  <a:pt x="315" y="226"/>
                </a:lnTo>
                <a:lnTo>
                  <a:pt x="264" y="193"/>
                </a:lnTo>
                <a:lnTo>
                  <a:pt x="258" y="178"/>
                </a:lnTo>
                <a:lnTo>
                  <a:pt x="258" y="163"/>
                </a:lnTo>
                <a:lnTo>
                  <a:pt x="266" y="144"/>
                </a:lnTo>
                <a:lnTo>
                  <a:pt x="266" y="139"/>
                </a:lnTo>
                <a:lnTo>
                  <a:pt x="258" y="131"/>
                </a:lnTo>
                <a:lnTo>
                  <a:pt x="256" y="113"/>
                </a:lnTo>
                <a:lnTo>
                  <a:pt x="301" y="91"/>
                </a:lnTo>
                <a:lnTo>
                  <a:pt x="321" y="90"/>
                </a:lnTo>
                <a:lnTo>
                  <a:pt x="320" y="104"/>
                </a:lnTo>
                <a:lnTo>
                  <a:pt x="332" y="97"/>
                </a:lnTo>
                <a:lnTo>
                  <a:pt x="317" y="83"/>
                </a:lnTo>
                <a:lnTo>
                  <a:pt x="313" y="71"/>
                </a:lnTo>
                <a:lnTo>
                  <a:pt x="315" y="58"/>
                </a:lnTo>
                <a:lnTo>
                  <a:pt x="309" y="58"/>
                </a:lnTo>
                <a:lnTo>
                  <a:pt x="320" y="40"/>
                </a:lnTo>
                <a:lnTo>
                  <a:pt x="264" y="26"/>
                </a:lnTo>
                <a:lnTo>
                  <a:pt x="254" y="19"/>
                </a:lnTo>
                <a:lnTo>
                  <a:pt x="247" y="0"/>
                </a:lnTo>
                <a:lnTo>
                  <a:pt x="185" y="19"/>
                </a:lnTo>
                <a:lnTo>
                  <a:pt x="169" y="15"/>
                </a:lnTo>
                <a:lnTo>
                  <a:pt x="168" y="29"/>
                </a:lnTo>
                <a:lnTo>
                  <a:pt x="156" y="32"/>
                </a:lnTo>
                <a:lnTo>
                  <a:pt x="156" y="53"/>
                </a:lnTo>
                <a:lnTo>
                  <a:pt x="118" y="41"/>
                </a:lnTo>
                <a:lnTo>
                  <a:pt x="103" y="79"/>
                </a:lnTo>
                <a:lnTo>
                  <a:pt x="83" y="62"/>
                </a:lnTo>
                <a:lnTo>
                  <a:pt x="78" y="45"/>
                </a:lnTo>
                <a:lnTo>
                  <a:pt x="51" y="77"/>
                </a:lnTo>
                <a:lnTo>
                  <a:pt x="12" y="82"/>
                </a:lnTo>
                <a:lnTo>
                  <a:pt x="4" y="85"/>
                </a:lnTo>
                <a:lnTo>
                  <a:pt x="15" y="119"/>
                </a:lnTo>
                <a:lnTo>
                  <a:pt x="2" y="133"/>
                </a:lnTo>
                <a:lnTo>
                  <a:pt x="0" y="142"/>
                </a:lnTo>
                <a:lnTo>
                  <a:pt x="10" y="150"/>
                </a:lnTo>
                <a:lnTo>
                  <a:pt x="9" y="173"/>
                </a:lnTo>
                <a:lnTo>
                  <a:pt x="17" y="190"/>
                </a:lnTo>
                <a:lnTo>
                  <a:pt x="38" y="192"/>
                </a:lnTo>
                <a:lnTo>
                  <a:pt x="39" y="212"/>
                </a:lnTo>
                <a:close/>
                <a:moveTo>
                  <a:pt x="112" y="370"/>
                </a:moveTo>
                <a:lnTo>
                  <a:pt x="129" y="379"/>
                </a:lnTo>
                <a:lnTo>
                  <a:pt x="137" y="405"/>
                </a:lnTo>
                <a:lnTo>
                  <a:pt x="135" y="484"/>
                </a:lnTo>
                <a:lnTo>
                  <a:pt x="129" y="498"/>
                </a:lnTo>
                <a:lnTo>
                  <a:pt x="117" y="495"/>
                </a:lnTo>
                <a:lnTo>
                  <a:pt x="110" y="509"/>
                </a:lnTo>
                <a:lnTo>
                  <a:pt x="95" y="515"/>
                </a:lnTo>
                <a:lnTo>
                  <a:pt x="81" y="490"/>
                </a:lnTo>
                <a:lnTo>
                  <a:pt x="78" y="480"/>
                </a:lnTo>
                <a:lnTo>
                  <a:pt x="85" y="455"/>
                </a:lnTo>
                <a:lnTo>
                  <a:pt x="80" y="422"/>
                </a:lnTo>
                <a:lnTo>
                  <a:pt x="69" y="408"/>
                </a:lnTo>
                <a:lnTo>
                  <a:pt x="69" y="391"/>
                </a:lnTo>
                <a:lnTo>
                  <a:pt x="86" y="395"/>
                </a:lnTo>
                <a:lnTo>
                  <a:pt x="112" y="370"/>
                </a:lnTo>
                <a:close/>
                <a:moveTo>
                  <a:pt x="411" y="549"/>
                </a:moveTo>
                <a:lnTo>
                  <a:pt x="388" y="600"/>
                </a:lnTo>
                <a:lnTo>
                  <a:pt x="395" y="622"/>
                </a:lnTo>
                <a:lnTo>
                  <a:pt x="389" y="642"/>
                </a:lnTo>
                <a:lnTo>
                  <a:pt x="366" y="639"/>
                </a:lnTo>
                <a:lnTo>
                  <a:pt x="351" y="623"/>
                </a:lnTo>
                <a:lnTo>
                  <a:pt x="275" y="589"/>
                </a:lnTo>
                <a:lnTo>
                  <a:pt x="267" y="571"/>
                </a:lnTo>
                <a:lnTo>
                  <a:pt x="276" y="555"/>
                </a:lnTo>
                <a:lnTo>
                  <a:pt x="283" y="561"/>
                </a:lnTo>
                <a:lnTo>
                  <a:pt x="301" y="554"/>
                </a:lnTo>
                <a:lnTo>
                  <a:pt x="324" y="568"/>
                </a:lnTo>
                <a:lnTo>
                  <a:pt x="411" y="54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6" name="Freeform 213"/>
          <p:cNvSpPr>
            <a:spLocks noChangeAspect="1" noEditPoints="1"/>
          </p:cNvSpPr>
          <p:nvPr/>
        </p:nvSpPr>
        <p:spPr bwMode="gray">
          <a:xfrm>
            <a:off x="4337384" y="2866409"/>
            <a:ext cx="345679" cy="314325"/>
          </a:xfrm>
          <a:custGeom>
            <a:avLst/>
            <a:gdLst>
              <a:gd name="T0" fmla="*/ 299 w 654"/>
              <a:gd name="T1" fmla="*/ 15 h 645"/>
              <a:gd name="T2" fmla="*/ 292 w 654"/>
              <a:gd name="T3" fmla="*/ 63 h 645"/>
              <a:gd name="T4" fmla="*/ 231 w 654"/>
              <a:gd name="T5" fmla="*/ 99 h 645"/>
              <a:gd name="T6" fmla="*/ 241 w 654"/>
              <a:gd name="T7" fmla="*/ 119 h 645"/>
              <a:gd name="T8" fmla="*/ 172 w 654"/>
              <a:gd name="T9" fmla="*/ 125 h 645"/>
              <a:gd name="T10" fmla="*/ 161 w 654"/>
              <a:gd name="T11" fmla="*/ 105 h 645"/>
              <a:gd name="T12" fmla="*/ 150 w 654"/>
              <a:gd name="T13" fmla="*/ 169 h 645"/>
              <a:gd name="T14" fmla="*/ 151 w 654"/>
              <a:gd name="T15" fmla="*/ 178 h 645"/>
              <a:gd name="T16" fmla="*/ 100 w 654"/>
              <a:gd name="T17" fmla="*/ 181 h 645"/>
              <a:gd name="T18" fmla="*/ 62 w 654"/>
              <a:gd name="T19" fmla="*/ 162 h 645"/>
              <a:gd name="T20" fmla="*/ 3 w 654"/>
              <a:gd name="T21" fmla="*/ 184 h 645"/>
              <a:gd name="T22" fmla="*/ 17 w 654"/>
              <a:gd name="T23" fmla="*/ 195 h 645"/>
              <a:gd name="T24" fmla="*/ 17 w 654"/>
              <a:gd name="T25" fmla="*/ 213 h 645"/>
              <a:gd name="T26" fmla="*/ 20 w 654"/>
              <a:gd name="T27" fmla="*/ 233 h 645"/>
              <a:gd name="T28" fmla="*/ 73 w 654"/>
              <a:gd name="T29" fmla="*/ 249 h 645"/>
              <a:gd name="T30" fmla="*/ 107 w 654"/>
              <a:gd name="T31" fmla="*/ 267 h 645"/>
              <a:gd name="T32" fmla="*/ 122 w 654"/>
              <a:gd name="T33" fmla="*/ 274 h 645"/>
              <a:gd name="T34" fmla="*/ 139 w 654"/>
              <a:gd name="T35" fmla="*/ 320 h 645"/>
              <a:gd name="T36" fmla="*/ 173 w 654"/>
              <a:gd name="T37" fmla="*/ 360 h 645"/>
              <a:gd name="T38" fmla="*/ 187 w 654"/>
              <a:gd name="T39" fmla="*/ 393 h 645"/>
              <a:gd name="T40" fmla="*/ 175 w 654"/>
              <a:gd name="T41" fmla="*/ 385 h 645"/>
              <a:gd name="T42" fmla="*/ 175 w 654"/>
              <a:gd name="T43" fmla="*/ 441 h 645"/>
              <a:gd name="T44" fmla="*/ 156 w 654"/>
              <a:gd name="T45" fmla="*/ 507 h 645"/>
              <a:gd name="T46" fmla="*/ 136 w 654"/>
              <a:gd name="T47" fmla="*/ 523 h 645"/>
              <a:gd name="T48" fmla="*/ 189 w 654"/>
              <a:gd name="T49" fmla="*/ 557 h 645"/>
              <a:gd name="T50" fmla="*/ 260 w 654"/>
              <a:gd name="T51" fmla="*/ 560 h 645"/>
              <a:gd name="T52" fmla="*/ 288 w 654"/>
              <a:gd name="T53" fmla="*/ 569 h 645"/>
              <a:gd name="T54" fmla="*/ 311 w 654"/>
              <a:gd name="T55" fmla="*/ 586 h 645"/>
              <a:gd name="T56" fmla="*/ 356 w 654"/>
              <a:gd name="T57" fmla="*/ 555 h 645"/>
              <a:gd name="T58" fmla="*/ 402 w 654"/>
              <a:gd name="T59" fmla="*/ 512 h 645"/>
              <a:gd name="T60" fmla="*/ 449 w 654"/>
              <a:gd name="T61" fmla="*/ 521 h 645"/>
              <a:gd name="T62" fmla="*/ 518 w 654"/>
              <a:gd name="T63" fmla="*/ 531 h 645"/>
              <a:gd name="T64" fmla="*/ 561 w 654"/>
              <a:gd name="T65" fmla="*/ 492 h 645"/>
              <a:gd name="T66" fmla="*/ 539 w 654"/>
              <a:gd name="T67" fmla="*/ 470 h 645"/>
              <a:gd name="T68" fmla="*/ 532 w 654"/>
              <a:gd name="T69" fmla="*/ 430 h 645"/>
              <a:gd name="T70" fmla="*/ 524 w 654"/>
              <a:gd name="T71" fmla="*/ 413 h 645"/>
              <a:gd name="T72" fmla="*/ 526 w 654"/>
              <a:gd name="T73" fmla="*/ 365 h 645"/>
              <a:gd name="T74" fmla="*/ 532 w 654"/>
              <a:gd name="T75" fmla="*/ 351 h 645"/>
              <a:gd name="T76" fmla="*/ 524 w 654"/>
              <a:gd name="T77" fmla="*/ 328 h 645"/>
              <a:gd name="T78" fmla="*/ 492 w 654"/>
              <a:gd name="T79" fmla="*/ 343 h 645"/>
              <a:gd name="T80" fmla="*/ 514 w 654"/>
              <a:gd name="T81" fmla="*/ 283 h 645"/>
              <a:gd name="T82" fmla="*/ 531 w 654"/>
              <a:gd name="T83" fmla="*/ 257 h 645"/>
              <a:gd name="T84" fmla="*/ 560 w 654"/>
              <a:gd name="T85" fmla="*/ 245 h 645"/>
              <a:gd name="T86" fmla="*/ 568 w 654"/>
              <a:gd name="T87" fmla="*/ 181 h 645"/>
              <a:gd name="T88" fmla="*/ 522 w 654"/>
              <a:gd name="T89" fmla="*/ 135 h 645"/>
              <a:gd name="T90" fmla="*/ 476 w 654"/>
              <a:gd name="T91" fmla="*/ 108 h 645"/>
              <a:gd name="T92" fmla="*/ 444 w 654"/>
              <a:gd name="T93" fmla="*/ 96 h 645"/>
              <a:gd name="T94" fmla="*/ 427 w 654"/>
              <a:gd name="T95" fmla="*/ 80 h 645"/>
              <a:gd name="T96" fmla="*/ 402 w 654"/>
              <a:gd name="T97" fmla="*/ 54 h 645"/>
              <a:gd name="T98" fmla="*/ 363 w 654"/>
              <a:gd name="T99" fmla="*/ 25 h 645"/>
              <a:gd name="T100" fmla="*/ 342 w 654"/>
              <a:gd name="T101" fmla="*/ 0 h 645"/>
              <a:gd name="T102" fmla="*/ 647 w 654"/>
              <a:gd name="T103" fmla="*/ 544 h 645"/>
              <a:gd name="T104" fmla="*/ 637 w 654"/>
              <a:gd name="T105" fmla="*/ 645 h 645"/>
              <a:gd name="T106" fmla="*/ 610 w 654"/>
              <a:gd name="T107" fmla="*/ 580 h 645"/>
              <a:gd name="T108" fmla="*/ 640 w 654"/>
              <a:gd name="T109" fmla="*/ 558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4"/>
              <a:gd name="T166" fmla="*/ 0 h 645"/>
              <a:gd name="T167" fmla="*/ 654 w 654"/>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4" h="645">
                <a:moveTo>
                  <a:pt x="342" y="0"/>
                </a:moveTo>
                <a:lnTo>
                  <a:pt x="299" y="15"/>
                </a:lnTo>
                <a:lnTo>
                  <a:pt x="294" y="29"/>
                </a:lnTo>
                <a:lnTo>
                  <a:pt x="292" y="63"/>
                </a:lnTo>
                <a:lnTo>
                  <a:pt x="269" y="82"/>
                </a:lnTo>
                <a:lnTo>
                  <a:pt x="231" y="99"/>
                </a:lnTo>
                <a:lnTo>
                  <a:pt x="226" y="114"/>
                </a:lnTo>
                <a:lnTo>
                  <a:pt x="241" y="119"/>
                </a:lnTo>
                <a:lnTo>
                  <a:pt x="210" y="130"/>
                </a:lnTo>
                <a:lnTo>
                  <a:pt x="172" y="125"/>
                </a:lnTo>
                <a:lnTo>
                  <a:pt x="161" y="111"/>
                </a:lnTo>
                <a:lnTo>
                  <a:pt x="161" y="105"/>
                </a:lnTo>
                <a:lnTo>
                  <a:pt x="133" y="101"/>
                </a:lnTo>
                <a:lnTo>
                  <a:pt x="150" y="169"/>
                </a:lnTo>
                <a:lnTo>
                  <a:pt x="156" y="172"/>
                </a:lnTo>
                <a:lnTo>
                  <a:pt x="151" y="178"/>
                </a:lnTo>
                <a:lnTo>
                  <a:pt x="136" y="172"/>
                </a:lnTo>
                <a:lnTo>
                  <a:pt x="100" y="181"/>
                </a:lnTo>
                <a:lnTo>
                  <a:pt x="80" y="162"/>
                </a:lnTo>
                <a:lnTo>
                  <a:pt x="62" y="162"/>
                </a:lnTo>
                <a:lnTo>
                  <a:pt x="56" y="169"/>
                </a:lnTo>
                <a:lnTo>
                  <a:pt x="3" y="184"/>
                </a:lnTo>
                <a:lnTo>
                  <a:pt x="0" y="198"/>
                </a:lnTo>
                <a:lnTo>
                  <a:pt x="17" y="195"/>
                </a:lnTo>
                <a:lnTo>
                  <a:pt x="9" y="204"/>
                </a:lnTo>
                <a:lnTo>
                  <a:pt x="17" y="213"/>
                </a:lnTo>
                <a:lnTo>
                  <a:pt x="6" y="218"/>
                </a:lnTo>
                <a:lnTo>
                  <a:pt x="20" y="233"/>
                </a:lnTo>
                <a:lnTo>
                  <a:pt x="37" y="230"/>
                </a:lnTo>
                <a:lnTo>
                  <a:pt x="73" y="249"/>
                </a:lnTo>
                <a:lnTo>
                  <a:pt x="105" y="252"/>
                </a:lnTo>
                <a:lnTo>
                  <a:pt x="107" y="267"/>
                </a:lnTo>
                <a:lnTo>
                  <a:pt x="139" y="272"/>
                </a:lnTo>
                <a:lnTo>
                  <a:pt x="122" y="274"/>
                </a:lnTo>
                <a:lnTo>
                  <a:pt x="125" y="299"/>
                </a:lnTo>
                <a:lnTo>
                  <a:pt x="139" y="320"/>
                </a:lnTo>
                <a:lnTo>
                  <a:pt x="170" y="334"/>
                </a:lnTo>
                <a:lnTo>
                  <a:pt x="173" y="360"/>
                </a:lnTo>
                <a:lnTo>
                  <a:pt x="168" y="370"/>
                </a:lnTo>
                <a:lnTo>
                  <a:pt x="187" y="393"/>
                </a:lnTo>
                <a:lnTo>
                  <a:pt x="189" y="402"/>
                </a:lnTo>
                <a:lnTo>
                  <a:pt x="175" y="385"/>
                </a:lnTo>
                <a:lnTo>
                  <a:pt x="168" y="435"/>
                </a:lnTo>
                <a:lnTo>
                  <a:pt x="175" y="441"/>
                </a:lnTo>
                <a:lnTo>
                  <a:pt x="167" y="458"/>
                </a:lnTo>
                <a:lnTo>
                  <a:pt x="156" y="507"/>
                </a:lnTo>
                <a:lnTo>
                  <a:pt x="153" y="518"/>
                </a:lnTo>
                <a:lnTo>
                  <a:pt x="136" y="523"/>
                </a:lnTo>
                <a:lnTo>
                  <a:pt x="156" y="541"/>
                </a:lnTo>
                <a:lnTo>
                  <a:pt x="189" y="557"/>
                </a:lnTo>
                <a:lnTo>
                  <a:pt x="238" y="568"/>
                </a:lnTo>
                <a:lnTo>
                  <a:pt x="260" y="560"/>
                </a:lnTo>
                <a:lnTo>
                  <a:pt x="278" y="572"/>
                </a:lnTo>
                <a:lnTo>
                  <a:pt x="288" y="569"/>
                </a:lnTo>
                <a:lnTo>
                  <a:pt x="294" y="577"/>
                </a:lnTo>
                <a:lnTo>
                  <a:pt x="311" y="586"/>
                </a:lnTo>
                <a:lnTo>
                  <a:pt x="361" y="583"/>
                </a:lnTo>
                <a:lnTo>
                  <a:pt x="356" y="555"/>
                </a:lnTo>
                <a:lnTo>
                  <a:pt x="365" y="535"/>
                </a:lnTo>
                <a:lnTo>
                  <a:pt x="402" y="512"/>
                </a:lnTo>
                <a:lnTo>
                  <a:pt x="432" y="523"/>
                </a:lnTo>
                <a:lnTo>
                  <a:pt x="449" y="521"/>
                </a:lnTo>
                <a:lnTo>
                  <a:pt x="498" y="540"/>
                </a:lnTo>
                <a:lnTo>
                  <a:pt x="518" y="531"/>
                </a:lnTo>
                <a:lnTo>
                  <a:pt x="544" y="503"/>
                </a:lnTo>
                <a:lnTo>
                  <a:pt x="561" y="492"/>
                </a:lnTo>
                <a:lnTo>
                  <a:pt x="560" y="472"/>
                </a:lnTo>
                <a:lnTo>
                  <a:pt x="539" y="470"/>
                </a:lnTo>
                <a:lnTo>
                  <a:pt x="531" y="453"/>
                </a:lnTo>
                <a:lnTo>
                  <a:pt x="532" y="430"/>
                </a:lnTo>
                <a:lnTo>
                  <a:pt x="522" y="422"/>
                </a:lnTo>
                <a:lnTo>
                  <a:pt x="524" y="413"/>
                </a:lnTo>
                <a:lnTo>
                  <a:pt x="537" y="399"/>
                </a:lnTo>
                <a:lnTo>
                  <a:pt x="526" y="365"/>
                </a:lnTo>
                <a:lnTo>
                  <a:pt x="534" y="362"/>
                </a:lnTo>
                <a:lnTo>
                  <a:pt x="532" y="351"/>
                </a:lnTo>
                <a:lnTo>
                  <a:pt x="526" y="350"/>
                </a:lnTo>
                <a:lnTo>
                  <a:pt x="524" y="328"/>
                </a:lnTo>
                <a:lnTo>
                  <a:pt x="507" y="326"/>
                </a:lnTo>
                <a:lnTo>
                  <a:pt x="492" y="343"/>
                </a:lnTo>
                <a:lnTo>
                  <a:pt x="490" y="323"/>
                </a:lnTo>
                <a:lnTo>
                  <a:pt x="514" y="283"/>
                </a:lnTo>
                <a:lnTo>
                  <a:pt x="534" y="261"/>
                </a:lnTo>
                <a:lnTo>
                  <a:pt x="531" y="257"/>
                </a:lnTo>
                <a:lnTo>
                  <a:pt x="534" y="252"/>
                </a:lnTo>
                <a:lnTo>
                  <a:pt x="560" y="245"/>
                </a:lnTo>
                <a:lnTo>
                  <a:pt x="557" y="212"/>
                </a:lnTo>
                <a:lnTo>
                  <a:pt x="568" y="181"/>
                </a:lnTo>
                <a:lnTo>
                  <a:pt x="583" y="150"/>
                </a:lnTo>
                <a:lnTo>
                  <a:pt x="522" y="135"/>
                </a:lnTo>
                <a:lnTo>
                  <a:pt x="500" y="110"/>
                </a:lnTo>
                <a:lnTo>
                  <a:pt x="476" y="108"/>
                </a:lnTo>
                <a:lnTo>
                  <a:pt x="459" y="106"/>
                </a:lnTo>
                <a:lnTo>
                  <a:pt x="444" y="96"/>
                </a:lnTo>
                <a:lnTo>
                  <a:pt x="441" y="69"/>
                </a:lnTo>
                <a:lnTo>
                  <a:pt x="427" y="80"/>
                </a:lnTo>
                <a:lnTo>
                  <a:pt x="410" y="79"/>
                </a:lnTo>
                <a:lnTo>
                  <a:pt x="402" y="54"/>
                </a:lnTo>
                <a:lnTo>
                  <a:pt x="371" y="40"/>
                </a:lnTo>
                <a:lnTo>
                  <a:pt x="363" y="25"/>
                </a:lnTo>
                <a:lnTo>
                  <a:pt x="345" y="21"/>
                </a:lnTo>
                <a:lnTo>
                  <a:pt x="342" y="0"/>
                </a:lnTo>
                <a:close/>
                <a:moveTo>
                  <a:pt x="644" y="543"/>
                </a:moveTo>
                <a:lnTo>
                  <a:pt x="647" y="544"/>
                </a:lnTo>
                <a:lnTo>
                  <a:pt x="654" y="594"/>
                </a:lnTo>
                <a:lnTo>
                  <a:pt x="637" y="645"/>
                </a:lnTo>
                <a:lnTo>
                  <a:pt x="616" y="620"/>
                </a:lnTo>
                <a:lnTo>
                  <a:pt x="610" y="580"/>
                </a:lnTo>
                <a:lnTo>
                  <a:pt x="616" y="568"/>
                </a:lnTo>
                <a:lnTo>
                  <a:pt x="640" y="558"/>
                </a:lnTo>
                <a:lnTo>
                  <a:pt x="644" y="54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7" name="Freeform 214"/>
          <p:cNvSpPr>
            <a:spLocks noChangeAspect="1" noEditPoints="1"/>
          </p:cNvSpPr>
          <p:nvPr/>
        </p:nvSpPr>
        <p:spPr bwMode="gray">
          <a:xfrm>
            <a:off x="4777652" y="3018808"/>
            <a:ext cx="146183" cy="127000"/>
          </a:xfrm>
          <a:custGeom>
            <a:avLst/>
            <a:gdLst>
              <a:gd name="T0" fmla="*/ 203 w 273"/>
              <a:gd name="T1" fmla="*/ 53 h 261"/>
              <a:gd name="T2" fmla="*/ 143 w 273"/>
              <a:gd name="T3" fmla="*/ 6 h 261"/>
              <a:gd name="T4" fmla="*/ 127 w 273"/>
              <a:gd name="T5" fmla="*/ 0 h 261"/>
              <a:gd name="T6" fmla="*/ 96 w 273"/>
              <a:gd name="T7" fmla="*/ 24 h 261"/>
              <a:gd name="T8" fmla="*/ 101 w 273"/>
              <a:gd name="T9" fmla="*/ 37 h 261"/>
              <a:gd name="T10" fmla="*/ 79 w 273"/>
              <a:gd name="T11" fmla="*/ 62 h 261"/>
              <a:gd name="T12" fmla="*/ 76 w 273"/>
              <a:gd name="T13" fmla="*/ 83 h 261"/>
              <a:gd name="T14" fmla="*/ 58 w 273"/>
              <a:gd name="T15" fmla="*/ 80 h 261"/>
              <a:gd name="T16" fmla="*/ 39 w 273"/>
              <a:gd name="T17" fmla="*/ 77 h 261"/>
              <a:gd name="T18" fmla="*/ 2 w 273"/>
              <a:gd name="T19" fmla="*/ 73 h 261"/>
              <a:gd name="T20" fmla="*/ 16 w 273"/>
              <a:gd name="T21" fmla="*/ 113 h 261"/>
              <a:gd name="T22" fmla="*/ 39 w 273"/>
              <a:gd name="T23" fmla="*/ 83 h 261"/>
              <a:gd name="T24" fmla="*/ 61 w 273"/>
              <a:gd name="T25" fmla="*/ 100 h 261"/>
              <a:gd name="T26" fmla="*/ 88 w 273"/>
              <a:gd name="T27" fmla="*/ 147 h 261"/>
              <a:gd name="T28" fmla="*/ 78 w 273"/>
              <a:gd name="T29" fmla="*/ 158 h 261"/>
              <a:gd name="T30" fmla="*/ 115 w 273"/>
              <a:gd name="T31" fmla="*/ 198 h 261"/>
              <a:gd name="T32" fmla="*/ 186 w 273"/>
              <a:gd name="T33" fmla="*/ 230 h 261"/>
              <a:gd name="T34" fmla="*/ 192 w 273"/>
              <a:gd name="T35" fmla="*/ 227 h 261"/>
              <a:gd name="T36" fmla="*/ 172 w 273"/>
              <a:gd name="T37" fmla="*/ 197 h 261"/>
              <a:gd name="T38" fmla="*/ 121 w 273"/>
              <a:gd name="T39" fmla="*/ 131 h 261"/>
              <a:gd name="T40" fmla="*/ 102 w 273"/>
              <a:gd name="T41" fmla="*/ 110 h 261"/>
              <a:gd name="T42" fmla="*/ 118 w 273"/>
              <a:gd name="T43" fmla="*/ 83 h 261"/>
              <a:gd name="T44" fmla="*/ 139 w 273"/>
              <a:gd name="T45" fmla="*/ 83 h 261"/>
              <a:gd name="T46" fmla="*/ 160 w 273"/>
              <a:gd name="T47" fmla="*/ 80 h 261"/>
              <a:gd name="T48" fmla="*/ 209 w 273"/>
              <a:gd name="T49" fmla="*/ 88 h 261"/>
              <a:gd name="T50" fmla="*/ 248 w 273"/>
              <a:gd name="T51" fmla="*/ 108 h 261"/>
              <a:gd name="T52" fmla="*/ 262 w 273"/>
              <a:gd name="T53" fmla="*/ 85 h 261"/>
              <a:gd name="T54" fmla="*/ 251 w 273"/>
              <a:gd name="T55" fmla="*/ 74 h 261"/>
              <a:gd name="T56" fmla="*/ 246 w 273"/>
              <a:gd name="T57" fmla="*/ 63 h 261"/>
              <a:gd name="T58" fmla="*/ 240 w 273"/>
              <a:gd name="T59" fmla="*/ 43 h 261"/>
              <a:gd name="T60" fmla="*/ 44 w 273"/>
              <a:gd name="T61" fmla="*/ 125 h 261"/>
              <a:gd name="T62" fmla="*/ 36 w 273"/>
              <a:gd name="T63" fmla="*/ 96 h 261"/>
              <a:gd name="T64" fmla="*/ 56 w 273"/>
              <a:gd name="T65" fmla="*/ 105 h 261"/>
              <a:gd name="T66" fmla="*/ 48 w 273"/>
              <a:gd name="T67" fmla="*/ 90 h 261"/>
              <a:gd name="T68" fmla="*/ 155 w 273"/>
              <a:gd name="T69" fmla="*/ 210 h 261"/>
              <a:gd name="T70" fmla="*/ 136 w 273"/>
              <a:gd name="T71" fmla="*/ 212 h 261"/>
              <a:gd name="T72" fmla="*/ 186 w 273"/>
              <a:gd name="T73" fmla="*/ 234 h 261"/>
              <a:gd name="T74" fmla="*/ 178 w 273"/>
              <a:gd name="T75" fmla="*/ 229 h 261"/>
              <a:gd name="T76" fmla="*/ 164 w 273"/>
              <a:gd name="T77" fmla="*/ 229 h 261"/>
              <a:gd name="T78" fmla="*/ 190 w 273"/>
              <a:gd name="T79" fmla="*/ 241 h 261"/>
              <a:gd name="T80" fmla="*/ 229 w 273"/>
              <a:gd name="T81" fmla="*/ 261 h 261"/>
              <a:gd name="T82" fmla="*/ 226 w 273"/>
              <a:gd name="T83" fmla="*/ 254 h 261"/>
              <a:gd name="T84" fmla="*/ 219 w 273"/>
              <a:gd name="T85" fmla="*/ 249 h 261"/>
              <a:gd name="T86" fmla="*/ 205 w 273"/>
              <a:gd name="T87" fmla="*/ 241 h 261"/>
              <a:gd name="T88" fmla="*/ 198 w 273"/>
              <a:gd name="T89" fmla="*/ 232 h 261"/>
              <a:gd name="T90" fmla="*/ 186 w 273"/>
              <a:gd name="T91" fmla="*/ 234 h 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
              <a:gd name="T139" fmla="*/ 0 h 261"/>
              <a:gd name="T140" fmla="*/ 273 w 273"/>
              <a:gd name="T141" fmla="*/ 261 h 2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 h="261">
                <a:moveTo>
                  <a:pt x="240" y="43"/>
                </a:moveTo>
                <a:lnTo>
                  <a:pt x="203" y="53"/>
                </a:lnTo>
                <a:lnTo>
                  <a:pt x="181" y="41"/>
                </a:lnTo>
                <a:lnTo>
                  <a:pt x="143" y="6"/>
                </a:lnTo>
                <a:lnTo>
                  <a:pt x="139" y="6"/>
                </a:lnTo>
                <a:lnTo>
                  <a:pt x="127" y="0"/>
                </a:lnTo>
                <a:lnTo>
                  <a:pt x="126" y="14"/>
                </a:lnTo>
                <a:lnTo>
                  <a:pt x="96" y="24"/>
                </a:lnTo>
                <a:lnTo>
                  <a:pt x="95" y="32"/>
                </a:lnTo>
                <a:lnTo>
                  <a:pt x="101" y="37"/>
                </a:lnTo>
                <a:lnTo>
                  <a:pt x="101" y="46"/>
                </a:lnTo>
                <a:lnTo>
                  <a:pt x="79" y="62"/>
                </a:lnTo>
                <a:lnTo>
                  <a:pt x="79" y="80"/>
                </a:lnTo>
                <a:lnTo>
                  <a:pt x="76" y="83"/>
                </a:lnTo>
                <a:lnTo>
                  <a:pt x="65" y="77"/>
                </a:lnTo>
                <a:lnTo>
                  <a:pt x="58" y="80"/>
                </a:lnTo>
                <a:lnTo>
                  <a:pt x="50" y="63"/>
                </a:lnTo>
                <a:lnTo>
                  <a:pt x="39" y="77"/>
                </a:lnTo>
                <a:lnTo>
                  <a:pt x="0" y="73"/>
                </a:lnTo>
                <a:lnTo>
                  <a:pt x="2" y="73"/>
                </a:lnTo>
                <a:lnTo>
                  <a:pt x="4" y="90"/>
                </a:lnTo>
                <a:lnTo>
                  <a:pt x="16" y="113"/>
                </a:lnTo>
                <a:lnTo>
                  <a:pt x="24" y="116"/>
                </a:lnTo>
                <a:lnTo>
                  <a:pt x="39" y="83"/>
                </a:lnTo>
                <a:lnTo>
                  <a:pt x="50" y="87"/>
                </a:lnTo>
                <a:lnTo>
                  <a:pt x="61" y="100"/>
                </a:lnTo>
                <a:lnTo>
                  <a:pt x="71" y="134"/>
                </a:lnTo>
                <a:lnTo>
                  <a:pt x="88" y="147"/>
                </a:lnTo>
                <a:lnTo>
                  <a:pt x="79" y="150"/>
                </a:lnTo>
                <a:lnTo>
                  <a:pt x="78" y="158"/>
                </a:lnTo>
                <a:lnTo>
                  <a:pt x="110" y="183"/>
                </a:lnTo>
                <a:lnTo>
                  <a:pt x="115" y="198"/>
                </a:lnTo>
                <a:lnTo>
                  <a:pt x="156" y="204"/>
                </a:lnTo>
                <a:lnTo>
                  <a:pt x="186" y="230"/>
                </a:lnTo>
                <a:lnTo>
                  <a:pt x="185" y="230"/>
                </a:lnTo>
                <a:lnTo>
                  <a:pt x="192" y="227"/>
                </a:lnTo>
                <a:lnTo>
                  <a:pt x="173" y="207"/>
                </a:lnTo>
                <a:lnTo>
                  <a:pt x="172" y="197"/>
                </a:lnTo>
                <a:lnTo>
                  <a:pt x="122" y="150"/>
                </a:lnTo>
                <a:lnTo>
                  <a:pt x="121" y="131"/>
                </a:lnTo>
                <a:lnTo>
                  <a:pt x="112" y="116"/>
                </a:lnTo>
                <a:lnTo>
                  <a:pt x="102" y="110"/>
                </a:lnTo>
                <a:lnTo>
                  <a:pt x="105" y="87"/>
                </a:lnTo>
                <a:lnTo>
                  <a:pt x="118" y="83"/>
                </a:lnTo>
                <a:lnTo>
                  <a:pt x="130" y="97"/>
                </a:lnTo>
                <a:lnTo>
                  <a:pt x="139" y="83"/>
                </a:lnTo>
                <a:lnTo>
                  <a:pt x="147" y="83"/>
                </a:lnTo>
                <a:lnTo>
                  <a:pt x="160" y="80"/>
                </a:lnTo>
                <a:lnTo>
                  <a:pt x="200" y="96"/>
                </a:lnTo>
                <a:lnTo>
                  <a:pt x="209" y="88"/>
                </a:lnTo>
                <a:lnTo>
                  <a:pt x="239" y="93"/>
                </a:lnTo>
                <a:lnTo>
                  <a:pt x="248" y="108"/>
                </a:lnTo>
                <a:lnTo>
                  <a:pt x="259" y="104"/>
                </a:lnTo>
                <a:lnTo>
                  <a:pt x="262" y="85"/>
                </a:lnTo>
                <a:lnTo>
                  <a:pt x="273" y="83"/>
                </a:lnTo>
                <a:lnTo>
                  <a:pt x="251" y="74"/>
                </a:lnTo>
                <a:lnTo>
                  <a:pt x="256" y="65"/>
                </a:lnTo>
                <a:lnTo>
                  <a:pt x="246" y="63"/>
                </a:lnTo>
                <a:lnTo>
                  <a:pt x="248" y="48"/>
                </a:lnTo>
                <a:lnTo>
                  <a:pt x="240" y="43"/>
                </a:lnTo>
                <a:close/>
                <a:moveTo>
                  <a:pt x="36" y="96"/>
                </a:moveTo>
                <a:lnTo>
                  <a:pt x="44" y="125"/>
                </a:lnTo>
                <a:lnTo>
                  <a:pt x="36" y="113"/>
                </a:lnTo>
                <a:lnTo>
                  <a:pt x="36" y="96"/>
                </a:lnTo>
                <a:close/>
                <a:moveTo>
                  <a:pt x="48" y="90"/>
                </a:moveTo>
                <a:lnTo>
                  <a:pt x="56" y="105"/>
                </a:lnTo>
                <a:lnTo>
                  <a:pt x="42" y="100"/>
                </a:lnTo>
                <a:lnTo>
                  <a:pt x="48" y="90"/>
                </a:lnTo>
                <a:close/>
                <a:moveTo>
                  <a:pt x="134" y="206"/>
                </a:moveTo>
                <a:lnTo>
                  <a:pt x="155" y="210"/>
                </a:lnTo>
                <a:lnTo>
                  <a:pt x="152" y="214"/>
                </a:lnTo>
                <a:lnTo>
                  <a:pt x="136" y="212"/>
                </a:lnTo>
                <a:lnTo>
                  <a:pt x="134" y="206"/>
                </a:lnTo>
                <a:close/>
                <a:moveTo>
                  <a:pt x="186" y="234"/>
                </a:moveTo>
                <a:lnTo>
                  <a:pt x="181" y="234"/>
                </a:lnTo>
                <a:lnTo>
                  <a:pt x="178" y="229"/>
                </a:lnTo>
                <a:lnTo>
                  <a:pt x="168" y="226"/>
                </a:lnTo>
                <a:lnTo>
                  <a:pt x="164" y="229"/>
                </a:lnTo>
                <a:lnTo>
                  <a:pt x="177" y="232"/>
                </a:lnTo>
                <a:lnTo>
                  <a:pt x="190" y="241"/>
                </a:lnTo>
                <a:lnTo>
                  <a:pt x="203" y="243"/>
                </a:lnTo>
                <a:lnTo>
                  <a:pt x="229" y="261"/>
                </a:lnTo>
                <a:lnTo>
                  <a:pt x="229" y="254"/>
                </a:lnTo>
                <a:lnTo>
                  <a:pt x="226" y="254"/>
                </a:lnTo>
                <a:lnTo>
                  <a:pt x="226" y="251"/>
                </a:lnTo>
                <a:lnTo>
                  <a:pt x="219" y="249"/>
                </a:lnTo>
                <a:lnTo>
                  <a:pt x="211" y="243"/>
                </a:lnTo>
                <a:lnTo>
                  <a:pt x="205" y="241"/>
                </a:lnTo>
                <a:lnTo>
                  <a:pt x="198" y="235"/>
                </a:lnTo>
                <a:lnTo>
                  <a:pt x="198" y="232"/>
                </a:lnTo>
                <a:lnTo>
                  <a:pt x="194" y="230"/>
                </a:lnTo>
                <a:lnTo>
                  <a:pt x="186" y="23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8" name="Freeform 215"/>
          <p:cNvSpPr>
            <a:spLocks noChangeAspect="1"/>
          </p:cNvSpPr>
          <p:nvPr/>
        </p:nvSpPr>
        <p:spPr bwMode="gray">
          <a:xfrm>
            <a:off x="3854123" y="2185370"/>
            <a:ext cx="266568" cy="166688"/>
          </a:xfrm>
          <a:custGeom>
            <a:avLst/>
            <a:gdLst>
              <a:gd name="T0" fmla="*/ 154 w 507"/>
              <a:gd name="T1" fmla="*/ 295 h 346"/>
              <a:gd name="T2" fmla="*/ 83 w 507"/>
              <a:gd name="T3" fmla="*/ 273 h 346"/>
              <a:gd name="T4" fmla="*/ 125 w 507"/>
              <a:gd name="T5" fmla="*/ 262 h 346"/>
              <a:gd name="T6" fmla="*/ 110 w 507"/>
              <a:gd name="T7" fmla="*/ 248 h 346"/>
              <a:gd name="T8" fmla="*/ 111 w 507"/>
              <a:gd name="T9" fmla="*/ 229 h 346"/>
              <a:gd name="T10" fmla="*/ 26 w 507"/>
              <a:gd name="T11" fmla="*/ 197 h 346"/>
              <a:gd name="T12" fmla="*/ 79 w 507"/>
              <a:gd name="T13" fmla="*/ 168 h 346"/>
              <a:gd name="T14" fmla="*/ 128 w 507"/>
              <a:gd name="T15" fmla="*/ 151 h 346"/>
              <a:gd name="T16" fmla="*/ 93 w 507"/>
              <a:gd name="T17" fmla="*/ 157 h 346"/>
              <a:gd name="T18" fmla="*/ 105 w 507"/>
              <a:gd name="T19" fmla="*/ 123 h 346"/>
              <a:gd name="T20" fmla="*/ 74 w 507"/>
              <a:gd name="T21" fmla="*/ 106 h 346"/>
              <a:gd name="T22" fmla="*/ 0 w 507"/>
              <a:gd name="T23" fmla="*/ 123 h 346"/>
              <a:gd name="T24" fmla="*/ 26 w 507"/>
              <a:gd name="T25" fmla="*/ 107 h 346"/>
              <a:gd name="T26" fmla="*/ 17 w 507"/>
              <a:gd name="T27" fmla="*/ 84 h 346"/>
              <a:gd name="T28" fmla="*/ 59 w 507"/>
              <a:gd name="T29" fmla="*/ 101 h 346"/>
              <a:gd name="T30" fmla="*/ 57 w 507"/>
              <a:gd name="T31" fmla="*/ 85 h 346"/>
              <a:gd name="T32" fmla="*/ 43 w 507"/>
              <a:gd name="T33" fmla="*/ 75 h 346"/>
              <a:gd name="T34" fmla="*/ 43 w 507"/>
              <a:gd name="T35" fmla="*/ 64 h 346"/>
              <a:gd name="T36" fmla="*/ 49 w 507"/>
              <a:gd name="T37" fmla="*/ 55 h 346"/>
              <a:gd name="T38" fmla="*/ 64 w 507"/>
              <a:gd name="T39" fmla="*/ 50 h 346"/>
              <a:gd name="T40" fmla="*/ 77 w 507"/>
              <a:gd name="T41" fmla="*/ 59 h 346"/>
              <a:gd name="T42" fmla="*/ 91 w 507"/>
              <a:gd name="T43" fmla="*/ 70 h 346"/>
              <a:gd name="T44" fmla="*/ 100 w 507"/>
              <a:gd name="T45" fmla="*/ 68 h 346"/>
              <a:gd name="T46" fmla="*/ 74 w 507"/>
              <a:gd name="T47" fmla="*/ 39 h 346"/>
              <a:gd name="T48" fmla="*/ 94 w 507"/>
              <a:gd name="T49" fmla="*/ 33 h 346"/>
              <a:gd name="T50" fmla="*/ 64 w 507"/>
              <a:gd name="T51" fmla="*/ 24 h 346"/>
              <a:gd name="T52" fmla="*/ 96 w 507"/>
              <a:gd name="T53" fmla="*/ 14 h 346"/>
              <a:gd name="T54" fmla="*/ 137 w 507"/>
              <a:gd name="T55" fmla="*/ 68 h 346"/>
              <a:gd name="T56" fmla="*/ 147 w 507"/>
              <a:gd name="T57" fmla="*/ 85 h 346"/>
              <a:gd name="T58" fmla="*/ 142 w 507"/>
              <a:gd name="T59" fmla="*/ 106 h 346"/>
              <a:gd name="T60" fmla="*/ 147 w 507"/>
              <a:gd name="T61" fmla="*/ 109 h 346"/>
              <a:gd name="T62" fmla="*/ 144 w 507"/>
              <a:gd name="T63" fmla="*/ 124 h 346"/>
              <a:gd name="T64" fmla="*/ 152 w 507"/>
              <a:gd name="T65" fmla="*/ 148 h 346"/>
              <a:gd name="T66" fmla="*/ 169 w 507"/>
              <a:gd name="T67" fmla="*/ 127 h 346"/>
              <a:gd name="T68" fmla="*/ 186 w 507"/>
              <a:gd name="T69" fmla="*/ 118 h 346"/>
              <a:gd name="T70" fmla="*/ 196 w 507"/>
              <a:gd name="T71" fmla="*/ 84 h 346"/>
              <a:gd name="T72" fmla="*/ 196 w 507"/>
              <a:gd name="T73" fmla="*/ 50 h 346"/>
              <a:gd name="T74" fmla="*/ 238 w 507"/>
              <a:gd name="T75" fmla="*/ 75 h 346"/>
              <a:gd name="T76" fmla="*/ 267 w 507"/>
              <a:gd name="T77" fmla="*/ 39 h 346"/>
              <a:gd name="T78" fmla="*/ 298 w 507"/>
              <a:gd name="T79" fmla="*/ 76 h 346"/>
              <a:gd name="T80" fmla="*/ 303 w 507"/>
              <a:gd name="T81" fmla="*/ 45 h 346"/>
              <a:gd name="T82" fmla="*/ 329 w 507"/>
              <a:gd name="T83" fmla="*/ 56 h 346"/>
              <a:gd name="T84" fmla="*/ 372 w 507"/>
              <a:gd name="T85" fmla="*/ 45 h 346"/>
              <a:gd name="T86" fmla="*/ 382 w 507"/>
              <a:gd name="T87" fmla="*/ 0 h 346"/>
              <a:gd name="T88" fmla="*/ 402 w 507"/>
              <a:gd name="T89" fmla="*/ 33 h 346"/>
              <a:gd name="T90" fmla="*/ 456 w 507"/>
              <a:gd name="T91" fmla="*/ 17 h 346"/>
              <a:gd name="T92" fmla="*/ 433 w 507"/>
              <a:gd name="T93" fmla="*/ 51 h 346"/>
              <a:gd name="T94" fmla="*/ 452 w 507"/>
              <a:gd name="T95" fmla="*/ 55 h 346"/>
              <a:gd name="T96" fmla="*/ 450 w 507"/>
              <a:gd name="T97" fmla="*/ 93 h 346"/>
              <a:gd name="T98" fmla="*/ 470 w 507"/>
              <a:gd name="T99" fmla="*/ 106 h 346"/>
              <a:gd name="T100" fmla="*/ 485 w 507"/>
              <a:gd name="T101" fmla="*/ 99 h 346"/>
              <a:gd name="T102" fmla="*/ 492 w 507"/>
              <a:gd name="T103" fmla="*/ 141 h 346"/>
              <a:gd name="T104" fmla="*/ 506 w 507"/>
              <a:gd name="T105" fmla="*/ 148 h 346"/>
              <a:gd name="T106" fmla="*/ 498 w 507"/>
              <a:gd name="T107" fmla="*/ 183 h 346"/>
              <a:gd name="T108" fmla="*/ 461 w 507"/>
              <a:gd name="T109" fmla="*/ 214 h 346"/>
              <a:gd name="T110" fmla="*/ 444 w 507"/>
              <a:gd name="T111" fmla="*/ 253 h 346"/>
              <a:gd name="T112" fmla="*/ 422 w 507"/>
              <a:gd name="T113" fmla="*/ 246 h 346"/>
              <a:gd name="T114" fmla="*/ 345 w 507"/>
              <a:gd name="T115" fmla="*/ 288 h 346"/>
              <a:gd name="T116" fmla="*/ 272 w 507"/>
              <a:gd name="T117" fmla="*/ 346 h 3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7"/>
              <a:gd name="T178" fmla="*/ 0 h 346"/>
              <a:gd name="T179" fmla="*/ 507 w 507"/>
              <a:gd name="T180" fmla="*/ 346 h 3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7" h="346">
                <a:moveTo>
                  <a:pt x="210" y="329"/>
                </a:moveTo>
                <a:lnTo>
                  <a:pt x="154" y="295"/>
                </a:lnTo>
                <a:lnTo>
                  <a:pt x="86" y="300"/>
                </a:lnTo>
                <a:lnTo>
                  <a:pt x="83" y="273"/>
                </a:lnTo>
                <a:lnTo>
                  <a:pt x="94" y="282"/>
                </a:lnTo>
                <a:lnTo>
                  <a:pt x="125" y="262"/>
                </a:lnTo>
                <a:lnTo>
                  <a:pt x="125" y="245"/>
                </a:lnTo>
                <a:lnTo>
                  <a:pt x="110" y="248"/>
                </a:lnTo>
                <a:lnTo>
                  <a:pt x="127" y="219"/>
                </a:lnTo>
                <a:lnTo>
                  <a:pt x="111" y="229"/>
                </a:lnTo>
                <a:lnTo>
                  <a:pt x="91" y="192"/>
                </a:lnTo>
                <a:lnTo>
                  <a:pt x="26" y="197"/>
                </a:lnTo>
                <a:lnTo>
                  <a:pt x="29" y="186"/>
                </a:lnTo>
                <a:lnTo>
                  <a:pt x="79" y="168"/>
                </a:lnTo>
                <a:lnTo>
                  <a:pt x="120" y="172"/>
                </a:lnTo>
                <a:lnTo>
                  <a:pt x="128" y="151"/>
                </a:lnTo>
                <a:lnTo>
                  <a:pt x="119" y="161"/>
                </a:lnTo>
                <a:lnTo>
                  <a:pt x="93" y="157"/>
                </a:lnTo>
                <a:lnTo>
                  <a:pt x="125" y="124"/>
                </a:lnTo>
                <a:lnTo>
                  <a:pt x="105" y="123"/>
                </a:lnTo>
                <a:lnTo>
                  <a:pt x="93" y="107"/>
                </a:lnTo>
                <a:lnTo>
                  <a:pt x="74" y="106"/>
                </a:lnTo>
                <a:lnTo>
                  <a:pt x="40" y="126"/>
                </a:lnTo>
                <a:lnTo>
                  <a:pt x="0" y="123"/>
                </a:lnTo>
                <a:lnTo>
                  <a:pt x="6" y="104"/>
                </a:lnTo>
                <a:lnTo>
                  <a:pt x="26" y="107"/>
                </a:lnTo>
                <a:lnTo>
                  <a:pt x="30" y="101"/>
                </a:lnTo>
                <a:lnTo>
                  <a:pt x="17" y="84"/>
                </a:lnTo>
                <a:lnTo>
                  <a:pt x="43" y="104"/>
                </a:lnTo>
                <a:lnTo>
                  <a:pt x="59" y="101"/>
                </a:lnTo>
                <a:lnTo>
                  <a:pt x="52" y="95"/>
                </a:lnTo>
                <a:lnTo>
                  <a:pt x="57" y="85"/>
                </a:lnTo>
                <a:lnTo>
                  <a:pt x="34" y="78"/>
                </a:lnTo>
                <a:lnTo>
                  <a:pt x="43" y="75"/>
                </a:lnTo>
                <a:lnTo>
                  <a:pt x="30" y="56"/>
                </a:lnTo>
                <a:lnTo>
                  <a:pt x="43" y="64"/>
                </a:lnTo>
                <a:lnTo>
                  <a:pt x="38" y="51"/>
                </a:lnTo>
                <a:lnTo>
                  <a:pt x="49" y="55"/>
                </a:lnTo>
                <a:lnTo>
                  <a:pt x="42" y="45"/>
                </a:lnTo>
                <a:lnTo>
                  <a:pt x="64" y="50"/>
                </a:lnTo>
                <a:lnTo>
                  <a:pt x="68" y="65"/>
                </a:lnTo>
                <a:lnTo>
                  <a:pt x="77" y="59"/>
                </a:lnTo>
                <a:lnTo>
                  <a:pt x="88" y="81"/>
                </a:lnTo>
                <a:lnTo>
                  <a:pt x="91" y="70"/>
                </a:lnTo>
                <a:lnTo>
                  <a:pt x="94" y="81"/>
                </a:lnTo>
                <a:lnTo>
                  <a:pt x="100" y="68"/>
                </a:lnTo>
                <a:lnTo>
                  <a:pt x="94" y="51"/>
                </a:lnTo>
                <a:lnTo>
                  <a:pt x="74" y="39"/>
                </a:lnTo>
                <a:lnTo>
                  <a:pt x="79" y="30"/>
                </a:lnTo>
                <a:lnTo>
                  <a:pt x="94" y="33"/>
                </a:lnTo>
                <a:lnTo>
                  <a:pt x="85" y="22"/>
                </a:lnTo>
                <a:lnTo>
                  <a:pt x="64" y="24"/>
                </a:lnTo>
                <a:lnTo>
                  <a:pt x="66" y="9"/>
                </a:lnTo>
                <a:lnTo>
                  <a:pt x="96" y="14"/>
                </a:lnTo>
                <a:lnTo>
                  <a:pt x="145" y="61"/>
                </a:lnTo>
                <a:lnTo>
                  <a:pt x="137" y="68"/>
                </a:lnTo>
                <a:lnTo>
                  <a:pt x="147" y="73"/>
                </a:lnTo>
                <a:lnTo>
                  <a:pt x="147" y="85"/>
                </a:lnTo>
                <a:lnTo>
                  <a:pt x="139" y="97"/>
                </a:lnTo>
                <a:lnTo>
                  <a:pt x="142" y="106"/>
                </a:lnTo>
                <a:lnTo>
                  <a:pt x="142" y="114"/>
                </a:lnTo>
                <a:lnTo>
                  <a:pt x="147" y="109"/>
                </a:lnTo>
                <a:lnTo>
                  <a:pt x="148" y="119"/>
                </a:lnTo>
                <a:lnTo>
                  <a:pt x="144" y="124"/>
                </a:lnTo>
                <a:lnTo>
                  <a:pt x="152" y="127"/>
                </a:lnTo>
                <a:lnTo>
                  <a:pt x="152" y="148"/>
                </a:lnTo>
                <a:lnTo>
                  <a:pt x="159" y="129"/>
                </a:lnTo>
                <a:lnTo>
                  <a:pt x="169" y="127"/>
                </a:lnTo>
                <a:lnTo>
                  <a:pt x="173" y="101"/>
                </a:lnTo>
                <a:lnTo>
                  <a:pt x="186" y="118"/>
                </a:lnTo>
                <a:lnTo>
                  <a:pt x="191" y="109"/>
                </a:lnTo>
                <a:lnTo>
                  <a:pt x="196" y="84"/>
                </a:lnTo>
                <a:lnTo>
                  <a:pt x="191" y="51"/>
                </a:lnTo>
                <a:lnTo>
                  <a:pt x="196" y="50"/>
                </a:lnTo>
                <a:lnTo>
                  <a:pt x="232" y="92"/>
                </a:lnTo>
                <a:lnTo>
                  <a:pt x="238" y="75"/>
                </a:lnTo>
                <a:lnTo>
                  <a:pt x="235" y="58"/>
                </a:lnTo>
                <a:lnTo>
                  <a:pt x="267" y="39"/>
                </a:lnTo>
                <a:lnTo>
                  <a:pt x="295" y="101"/>
                </a:lnTo>
                <a:lnTo>
                  <a:pt x="298" y="76"/>
                </a:lnTo>
                <a:lnTo>
                  <a:pt x="289" y="45"/>
                </a:lnTo>
                <a:lnTo>
                  <a:pt x="303" y="45"/>
                </a:lnTo>
                <a:lnTo>
                  <a:pt x="318" y="61"/>
                </a:lnTo>
                <a:lnTo>
                  <a:pt x="329" y="56"/>
                </a:lnTo>
                <a:lnTo>
                  <a:pt x="334" y="42"/>
                </a:lnTo>
                <a:lnTo>
                  <a:pt x="372" y="45"/>
                </a:lnTo>
                <a:lnTo>
                  <a:pt x="368" y="7"/>
                </a:lnTo>
                <a:lnTo>
                  <a:pt x="382" y="0"/>
                </a:lnTo>
                <a:lnTo>
                  <a:pt x="405" y="17"/>
                </a:lnTo>
                <a:lnTo>
                  <a:pt x="402" y="33"/>
                </a:lnTo>
                <a:lnTo>
                  <a:pt x="416" y="42"/>
                </a:lnTo>
                <a:lnTo>
                  <a:pt x="456" y="17"/>
                </a:lnTo>
                <a:lnTo>
                  <a:pt x="461" y="21"/>
                </a:lnTo>
                <a:lnTo>
                  <a:pt x="433" y="51"/>
                </a:lnTo>
                <a:lnTo>
                  <a:pt x="435" y="58"/>
                </a:lnTo>
                <a:lnTo>
                  <a:pt x="452" y="55"/>
                </a:lnTo>
                <a:lnTo>
                  <a:pt x="455" y="72"/>
                </a:lnTo>
                <a:lnTo>
                  <a:pt x="450" y="93"/>
                </a:lnTo>
                <a:lnTo>
                  <a:pt x="470" y="90"/>
                </a:lnTo>
                <a:lnTo>
                  <a:pt x="470" y="106"/>
                </a:lnTo>
                <a:lnTo>
                  <a:pt x="484" y="110"/>
                </a:lnTo>
                <a:lnTo>
                  <a:pt x="485" y="99"/>
                </a:lnTo>
                <a:lnTo>
                  <a:pt x="499" y="126"/>
                </a:lnTo>
                <a:lnTo>
                  <a:pt x="492" y="141"/>
                </a:lnTo>
                <a:lnTo>
                  <a:pt x="498" y="153"/>
                </a:lnTo>
                <a:lnTo>
                  <a:pt x="506" y="148"/>
                </a:lnTo>
                <a:lnTo>
                  <a:pt x="507" y="161"/>
                </a:lnTo>
                <a:lnTo>
                  <a:pt x="498" y="183"/>
                </a:lnTo>
                <a:lnTo>
                  <a:pt x="462" y="205"/>
                </a:lnTo>
                <a:lnTo>
                  <a:pt x="461" y="214"/>
                </a:lnTo>
                <a:lnTo>
                  <a:pt x="476" y="209"/>
                </a:lnTo>
                <a:lnTo>
                  <a:pt x="444" y="253"/>
                </a:lnTo>
                <a:lnTo>
                  <a:pt x="423" y="234"/>
                </a:lnTo>
                <a:lnTo>
                  <a:pt x="422" y="246"/>
                </a:lnTo>
                <a:lnTo>
                  <a:pt x="377" y="287"/>
                </a:lnTo>
                <a:lnTo>
                  <a:pt x="345" y="288"/>
                </a:lnTo>
                <a:lnTo>
                  <a:pt x="300" y="334"/>
                </a:lnTo>
                <a:lnTo>
                  <a:pt x="272" y="346"/>
                </a:lnTo>
                <a:lnTo>
                  <a:pt x="210" y="32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59" name="Freeform 216"/>
          <p:cNvSpPr>
            <a:spLocks noChangeAspect="1" noEditPoints="1"/>
          </p:cNvSpPr>
          <p:nvPr/>
        </p:nvSpPr>
        <p:spPr bwMode="gray">
          <a:xfrm>
            <a:off x="5106133" y="1850409"/>
            <a:ext cx="3977887" cy="1331913"/>
          </a:xfrm>
          <a:custGeom>
            <a:avLst/>
            <a:gdLst>
              <a:gd name="T0" fmla="*/ 1973 w 7540"/>
              <a:gd name="T1" fmla="*/ 663 h 2736"/>
              <a:gd name="T2" fmla="*/ 2339 w 7540"/>
              <a:gd name="T3" fmla="*/ 571 h 2736"/>
              <a:gd name="T4" fmla="*/ 2223 w 7540"/>
              <a:gd name="T5" fmla="*/ 58 h 2736"/>
              <a:gd name="T6" fmla="*/ 2548 w 7540"/>
              <a:gd name="T7" fmla="*/ 220 h 2736"/>
              <a:gd name="T8" fmla="*/ 4889 w 7540"/>
              <a:gd name="T9" fmla="*/ 0 h 2736"/>
              <a:gd name="T10" fmla="*/ 5793 w 7540"/>
              <a:gd name="T11" fmla="*/ 148 h 2736"/>
              <a:gd name="T12" fmla="*/ 6624 w 7540"/>
              <a:gd name="T13" fmla="*/ 313 h 2736"/>
              <a:gd name="T14" fmla="*/ 7197 w 7540"/>
              <a:gd name="T15" fmla="*/ 499 h 2736"/>
              <a:gd name="T16" fmla="*/ 7316 w 7540"/>
              <a:gd name="T17" fmla="*/ 686 h 2736"/>
              <a:gd name="T18" fmla="*/ 7370 w 7540"/>
              <a:gd name="T19" fmla="*/ 634 h 2736"/>
              <a:gd name="T20" fmla="*/ 7469 w 7540"/>
              <a:gd name="T21" fmla="*/ 793 h 2736"/>
              <a:gd name="T22" fmla="*/ 7362 w 7540"/>
              <a:gd name="T23" fmla="*/ 932 h 2736"/>
              <a:gd name="T24" fmla="*/ 7293 w 7540"/>
              <a:gd name="T25" fmla="*/ 887 h 2736"/>
              <a:gd name="T26" fmla="*/ 7059 w 7540"/>
              <a:gd name="T27" fmla="*/ 734 h 2736"/>
              <a:gd name="T28" fmla="*/ 7011 w 7540"/>
              <a:gd name="T29" fmla="*/ 1067 h 2736"/>
              <a:gd name="T30" fmla="*/ 6457 w 7540"/>
              <a:gd name="T31" fmla="*/ 1322 h 2736"/>
              <a:gd name="T32" fmla="*/ 6282 w 7540"/>
              <a:gd name="T33" fmla="*/ 1656 h 2736"/>
              <a:gd name="T34" fmla="*/ 6081 w 7540"/>
              <a:gd name="T35" fmla="*/ 1955 h 2736"/>
              <a:gd name="T36" fmla="*/ 6301 w 7540"/>
              <a:gd name="T37" fmla="*/ 1257 h 2736"/>
              <a:gd name="T38" fmla="*/ 6154 w 7540"/>
              <a:gd name="T39" fmla="*/ 1174 h 2736"/>
              <a:gd name="T40" fmla="*/ 5741 w 7540"/>
              <a:gd name="T41" fmla="*/ 1401 h 2736"/>
              <a:gd name="T42" fmla="*/ 5231 w 7540"/>
              <a:gd name="T43" fmla="*/ 1556 h 2736"/>
              <a:gd name="T44" fmla="*/ 5138 w 7540"/>
              <a:gd name="T45" fmla="*/ 1905 h 2736"/>
              <a:gd name="T46" fmla="*/ 5148 w 7540"/>
              <a:gd name="T47" fmla="*/ 2377 h 2736"/>
              <a:gd name="T48" fmla="*/ 4799 w 7540"/>
              <a:gd name="T49" fmla="*/ 2526 h 2736"/>
              <a:gd name="T50" fmla="*/ 4636 w 7540"/>
              <a:gd name="T51" fmla="*/ 2174 h 2736"/>
              <a:gd name="T52" fmla="*/ 4092 w 7540"/>
              <a:gd name="T53" fmla="*/ 2174 h 2736"/>
              <a:gd name="T54" fmla="*/ 3275 w 7540"/>
              <a:gd name="T55" fmla="*/ 2159 h 2736"/>
              <a:gd name="T56" fmla="*/ 2501 w 7540"/>
              <a:gd name="T57" fmla="*/ 2083 h 2736"/>
              <a:gd name="T58" fmla="*/ 2099 w 7540"/>
              <a:gd name="T59" fmla="*/ 1854 h 2736"/>
              <a:gd name="T60" fmla="*/ 1708 w 7540"/>
              <a:gd name="T61" fmla="*/ 1848 h 2736"/>
              <a:gd name="T62" fmla="*/ 1570 w 7540"/>
              <a:gd name="T63" fmla="*/ 2057 h 2736"/>
              <a:gd name="T64" fmla="*/ 1270 w 7540"/>
              <a:gd name="T65" fmla="*/ 2120 h 2736"/>
              <a:gd name="T66" fmla="*/ 938 w 7540"/>
              <a:gd name="T67" fmla="*/ 2156 h 2736"/>
              <a:gd name="T68" fmla="*/ 964 w 7540"/>
              <a:gd name="T69" fmla="*/ 2419 h 2736"/>
              <a:gd name="T70" fmla="*/ 862 w 7540"/>
              <a:gd name="T71" fmla="*/ 2657 h 2736"/>
              <a:gd name="T72" fmla="*/ 535 w 7540"/>
              <a:gd name="T73" fmla="*/ 2391 h 2736"/>
              <a:gd name="T74" fmla="*/ 525 w 7540"/>
              <a:gd name="T75" fmla="*/ 2154 h 2736"/>
              <a:gd name="T76" fmla="*/ 246 w 7540"/>
              <a:gd name="T77" fmla="*/ 1873 h 2736"/>
              <a:gd name="T78" fmla="*/ 0 w 7540"/>
              <a:gd name="T79" fmla="*/ 1452 h 2736"/>
              <a:gd name="T80" fmla="*/ 167 w 7540"/>
              <a:gd name="T81" fmla="*/ 938 h 2736"/>
              <a:gd name="T82" fmla="*/ 178 w 7540"/>
              <a:gd name="T83" fmla="*/ 316 h 2736"/>
              <a:gd name="T84" fmla="*/ 605 w 7540"/>
              <a:gd name="T85" fmla="*/ 717 h 2736"/>
              <a:gd name="T86" fmla="*/ 479 w 7540"/>
              <a:gd name="T87" fmla="*/ 930 h 2736"/>
              <a:gd name="T88" fmla="*/ 792 w 7540"/>
              <a:gd name="T89" fmla="*/ 544 h 2736"/>
              <a:gd name="T90" fmla="*/ 1193 w 7540"/>
              <a:gd name="T91" fmla="*/ 420 h 2736"/>
              <a:gd name="T92" fmla="*/ 1484 w 7540"/>
              <a:gd name="T93" fmla="*/ 457 h 2736"/>
              <a:gd name="T94" fmla="*/ 1861 w 7540"/>
              <a:gd name="T95" fmla="*/ 246 h 2736"/>
              <a:gd name="T96" fmla="*/ 5897 w 7540"/>
              <a:gd name="T97" fmla="*/ 2191 h 2736"/>
              <a:gd name="T98" fmla="*/ 6422 w 7540"/>
              <a:gd name="T99" fmla="*/ 1765 h 2736"/>
              <a:gd name="T100" fmla="*/ 5334 w 7540"/>
              <a:gd name="T101" fmla="*/ 1840 h 2736"/>
              <a:gd name="T102" fmla="*/ 5359 w 7540"/>
              <a:gd name="T103" fmla="*/ 2221 h 2736"/>
              <a:gd name="T104" fmla="*/ 5306 w 7540"/>
              <a:gd name="T105" fmla="*/ 2257 h 2736"/>
              <a:gd name="T106" fmla="*/ 5509 w 7540"/>
              <a:gd name="T107" fmla="*/ 2552 h 2736"/>
              <a:gd name="T108" fmla="*/ 5622 w 7540"/>
              <a:gd name="T109" fmla="*/ 2472 h 2736"/>
              <a:gd name="T110" fmla="*/ 1468 w 7540"/>
              <a:gd name="T111" fmla="*/ 262 h 2736"/>
              <a:gd name="T112" fmla="*/ 1168 w 7540"/>
              <a:gd name="T113" fmla="*/ 76 h 2736"/>
              <a:gd name="T114" fmla="*/ 1231 w 7540"/>
              <a:gd name="T115" fmla="*/ 118 h 2736"/>
              <a:gd name="T116" fmla="*/ 1024 w 7540"/>
              <a:gd name="T117" fmla="*/ 322 h 2736"/>
              <a:gd name="T118" fmla="*/ 2576 w 7540"/>
              <a:gd name="T119" fmla="*/ 222 h 2736"/>
              <a:gd name="T120" fmla="*/ 6527 w 7540"/>
              <a:gd name="T121" fmla="*/ 253 h 2736"/>
              <a:gd name="T122" fmla="*/ 5780 w 7540"/>
              <a:gd name="T123" fmla="*/ 2363 h 27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40"/>
              <a:gd name="T187" fmla="*/ 0 h 2736"/>
              <a:gd name="T188" fmla="*/ 7540 w 7540"/>
              <a:gd name="T189" fmla="*/ 2736 h 27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40" h="2736">
                <a:moveTo>
                  <a:pt x="1911" y="0"/>
                </a:moveTo>
                <a:lnTo>
                  <a:pt x="2084" y="0"/>
                </a:lnTo>
                <a:lnTo>
                  <a:pt x="2066" y="47"/>
                </a:lnTo>
                <a:lnTo>
                  <a:pt x="2103" y="90"/>
                </a:lnTo>
                <a:lnTo>
                  <a:pt x="2112" y="140"/>
                </a:lnTo>
                <a:lnTo>
                  <a:pt x="2110" y="202"/>
                </a:lnTo>
                <a:lnTo>
                  <a:pt x="2095" y="220"/>
                </a:lnTo>
                <a:lnTo>
                  <a:pt x="2108" y="276"/>
                </a:lnTo>
                <a:lnTo>
                  <a:pt x="2098" y="387"/>
                </a:lnTo>
                <a:lnTo>
                  <a:pt x="2142" y="437"/>
                </a:lnTo>
                <a:lnTo>
                  <a:pt x="2142" y="461"/>
                </a:lnTo>
                <a:lnTo>
                  <a:pt x="2127" y="497"/>
                </a:lnTo>
                <a:lnTo>
                  <a:pt x="2127" y="550"/>
                </a:lnTo>
                <a:lnTo>
                  <a:pt x="2105" y="564"/>
                </a:lnTo>
                <a:lnTo>
                  <a:pt x="2075" y="637"/>
                </a:lnTo>
                <a:lnTo>
                  <a:pt x="1973" y="663"/>
                </a:lnTo>
                <a:lnTo>
                  <a:pt x="1986" y="705"/>
                </a:lnTo>
                <a:lnTo>
                  <a:pt x="2079" y="723"/>
                </a:lnTo>
                <a:lnTo>
                  <a:pt x="2090" y="720"/>
                </a:lnTo>
                <a:lnTo>
                  <a:pt x="2093" y="683"/>
                </a:lnTo>
                <a:lnTo>
                  <a:pt x="2146" y="649"/>
                </a:lnTo>
                <a:lnTo>
                  <a:pt x="2164" y="593"/>
                </a:lnTo>
                <a:lnTo>
                  <a:pt x="2201" y="553"/>
                </a:lnTo>
                <a:lnTo>
                  <a:pt x="2203" y="516"/>
                </a:lnTo>
                <a:lnTo>
                  <a:pt x="2181" y="465"/>
                </a:lnTo>
                <a:lnTo>
                  <a:pt x="2195" y="423"/>
                </a:lnTo>
                <a:lnTo>
                  <a:pt x="2288" y="393"/>
                </a:lnTo>
                <a:lnTo>
                  <a:pt x="2322" y="454"/>
                </a:lnTo>
                <a:lnTo>
                  <a:pt x="2316" y="482"/>
                </a:lnTo>
                <a:lnTo>
                  <a:pt x="2327" y="490"/>
                </a:lnTo>
                <a:lnTo>
                  <a:pt x="2316" y="547"/>
                </a:lnTo>
                <a:lnTo>
                  <a:pt x="2339" y="571"/>
                </a:lnTo>
                <a:lnTo>
                  <a:pt x="2395" y="564"/>
                </a:lnTo>
                <a:lnTo>
                  <a:pt x="2332" y="542"/>
                </a:lnTo>
                <a:lnTo>
                  <a:pt x="2335" y="497"/>
                </a:lnTo>
                <a:lnTo>
                  <a:pt x="2361" y="482"/>
                </a:lnTo>
                <a:lnTo>
                  <a:pt x="2339" y="406"/>
                </a:lnTo>
                <a:lnTo>
                  <a:pt x="2264" y="361"/>
                </a:lnTo>
                <a:lnTo>
                  <a:pt x="2222" y="380"/>
                </a:lnTo>
                <a:lnTo>
                  <a:pt x="2157" y="363"/>
                </a:lnTo>
                <a:lnTo>
                  <a:pt x="2166" y="327"/>
                </a:lnTo>
                <a:lnTo>
                  <a:pt x="2149" y="290"/>
                </a:lnTo>
                <a:lnTo>
                  <a:pt x="2183" y="165"/>
                </a:lnTo>
                <a:lnTo>
                  <a:pt x="2124" y="39"/>
                </a:lnTo>
                <a:lnTo>
                  <a:pt x="2137" y="0"/>
                </a:lnTo>
                <a:lnTo>
                  <a:pt x="2231" y="0"/>
                </a:lnTo>
                <a:lnTo>
                  <a:pt x="2237" y="31"/>
                </a:lnTo>
                <a:lnTo>
                  <a:pt x="2223" y="58"/>
                </a:lnTo>
                <a:lnTo>
                  <a:pt x="2232" y="70"/>
                </a:lnTo>
                <a:lnTo>
                  <a:pt x="2362" y="106"/>
                </a:lnTo>
                <a:lnTo>
                  <a:pt x="2361" y="81"/>
                </a:lnTo>
                <a:lnTo>
                  <a:pt x="2277" y="39"/>
                </a:lnTo>
                <a:lnTo>
                  <a:pt x="2263" y="0"/>
                </a:lnTo>
                <a:lnTo>
                  <a:pt x="2290" y="0"/>
                </a:lnTo>
                <a:lnTo>
                  <a:pt x="2299" y="19"/>
                </a:lnTo>
                <a:lnTo>
                  <a:pt x="2344" y="0"/>
                </a:lnTo>
                <a:lnTo>
                  <a:pt x="2501" y="0"/>
                </a:lnTo>
                <a:lnTo>
                  <a:pt x="2517" y="14"/>
                </a:lnTo>
                <a:lnTo>
                  <a:pt x="2598" y="24"/>
                </a:lnTo>
                <a:lnTo>
                  <a:pt x="2584" y="65"/>
                </a:lnTo>
                <a:lnTo>
                  <a:pt x="2552" y="92"/>
                </a:lnTo>
                <a:lnTo>
                  <a:pt x="2556" y="157"/>
                </a:lnTo>
                <a:lnTo>
                  <a:pt x="2548" y="182"/>
                </a:lnTo>
                <a:lnTo>
                  <a:pt x="2548" y="220"/>
                </a:lnTo>
                <a:lnTo>
                  <a:pt x="2560" y="239"/>
                </a:lnTo>
                <a:lnTo>
                  <a:pt x="2596" y="250"/>
                </a:lnTo>
                <a:lnTo>
                  <a:pt x="2593" y="219"/>
                </a:lnTo>
                <a:lnTo>
                  <a:pt x="2618" y="208"/>
                </a:lnTo>
                <a:lnTo>
                  <a:pt x="2619" y="168"/>
                </a:lnTo>
                <a:lnTo>
                  <a:pt x="2596" y="85"/>
                </a:lnTo>
                <a:lnTo>
                  <a:pt x="2616" y="35"/>
                </a:lnTo>
                <a:lnTo>
                  <a:pt x="2607" y="0"/>
                </a:lnTo>
                <a:lnTo>
                  <a:pt x="4694" y="0"/>
                </a:lnTo>
                <a:lnTo>
                  <a:pt x="4700" y="27"/>
                </a:lnTo>
                <a:lnTo>
                  <a:pt x="4712" y="24"/>
                </a:lnTo>
                <a:lnTo>
                  <a:pt x="4751" y="112"/>
                </a:lnTo>
                <a:lnTo>
                  <a:pt x="4796" y="129"/>
                </a:lnTo>
                <a:lnTo>
                  <a:pt x="4813" y="161"/>
                </a:lnTo>
                <a:lnTo>
                  <a:pt x="4869" y="0"/>
                </a:lnTo>
                <a:lnTo>
                  <a:pt x="4889" y="0"/>
                </a:lnTo>
                <a:lnTo>
                  <a:pt x="4921" y="60"/>
                </a:lnTo>
                <a:lnTo>
                  <a:pt x="5009" y="27"/>
                </a:lnTo>
                <a:lnTo>
                  <a:pt x="5045" y="45"/>
                </a:lnTo>
                <a:lnTo>
                  <a:pt x="5119" y="97"/>
                </a:lnTo>
                <a:lnTo>
                  <a:pt x="5189" y="45"/>
                </a:lnTo>
                <a:lnTo>
                  <a:pt x="5212" y="55"/>
                </a:lnTo>
                <a:lnTo>
                  <a:pt x="5201" y="11"/>
                </a:lnTo>
                <a:lnTo>
                  <a:pt x="5205" y="0"/>
                </a:lnTo>
                <a:lnTo>
                  <a:pt x="5641" y="0"/>
                </a:lnTo>
                <a:lnTo>
                  <a:pt x="5629" y="21"/>
                </a:lnTo>
                <a:lnTo>
                  <a:pt x="5685" y="30"/>
                </a:lnTo>
                <a:lnTo>
                  <a:pt x="5707" y="64"/>
                </a:lnTo>
                <a:lnTo>
                  <a:pt x="5749" y="55"/>
                </a:lnTo>
                <a:lnTo>
                  <a:pt x="5783" y="95"/>
                </a:lnTo>
                <a:lnTo>
                  <a:pt x="5756" y="123"/>
                </a:lnTo>
                <a:lnTo>
                  <a:pt x="5793" y="148"/>
                </a:lnTo>
                <a:lnTo>
                  <a:pt x="5893" y="121"/>
                </a:lnTo>
                <a:lnTo>
                  <a:pt x="6083" y="126"/>
                </a:lnTo>
                <a:lnTo>
                  <a:pt x="6135" y="200"/>
                </a:lnTo>
                <a:lnTo>
                  <a:pt x="6122" y="282"/>
                </a:lnTo>
                <a:lnTo>
                  <a:pt x="6149" y="293"/>
                </a:lnTo>
                <a:lnTo>
                  <a:pt x="6193" y="313"/>
                </a:lnTo>
                <a:lnTo>
                  <a:pt x="6194" y="338"/>
                </a:lnTo>
                <a:lnTo>
                  <a:pt x="6321" y="285"/>
                </a:lnTo>
                <a:lnTo>
                  <a:pt x="6333" y="307"/>
                </a:lnTo>
                <a:lnTo>
                  <a:pt x="6451" y="326"/>
                </a:lnTo>
                <a:lnTo>
                  <a:pt x="6493" y="287"/>
                </a:lnTo>
                <a:lnTo>
                  <a:pt x="6513" y="312"/>
                </a:lnTo>
                <a:lnTo>
                  <a:pt x="6516" y="359"/>
                </a:lnTo>
                <a:lnTo>
                  <a:pt x="6599" y="418"/>
                </a:lnTo>
                <a:lnTo>
                  <a:pt x="6643" y="375"/>
                </a:lnTo>
                <a:lnTo>
                  <a:pt x="6624" y="313"/>
                </a:lnTo>
                <a:lnTo>
                  <a:pt x="6599" y="307"/>
                </a:lnTo>
                <a:lnTo>
                  <a:pt x="6618" y="292"/>
                </a:lnTo>
                <a:lnTo>
                  <a:pt x="6618" y="254"/>
                </a:lnTo>
                <a:lnTo>
                  <a:pt x="6624" y="250"/>
                </a:lnTo>
                <a:lnTo>
                  <a:pt x="6867" y="273"/>
                </a:lnTo>
                <a:lnTo>
                  <a:pt x="6983" y="333"/>
                </a:lnTo>
                <a:lnTo>
                  <a:pt x="7059" y="398"/>
                </a:lnTo>
                <a:lnTo>
                  <a:pt x="7059" y="399"/>
                </a:lnTo>
                <a:lnTo>
                  <a:pt x="7107" y="418"/>
                </a:lnTo>
                <a:lnTo>
                  <a:pt x="7115" y="446"/>
                </a:lnTo>
                <a:lnTo>
                  <a:pt x="7141" y="457"/>
                </a:lnTo>
                <a:lnTo>
                  <a:pt x="7144" y="482"/>
                </a:lnTo>
                <a:lnTo>
                  <a:pt x="7161" y="474"/>
                </a:lnTo>
                <a:lnTo>
                  <a:pt x="7178" y="483"/>
                </a:lnTo>
                <a:lnTo>
                  <a:pt x="7184" y="499"/>
                </a:lnTo>
                <a:lnTo>
                  <a:pt x="7197" y="499"/>
                </a:lnTo>
                <a:lnTo>
                  <a:pt x="7201" y="511"/>
                </a:lnTo>
                <a:lnTo>
                  <a:pt x="7192" y="519"/>
                </a:lnTo>
                <a:lnTo>
                  <a:pt x="7234" y="531"/>
                </a:lnTo>
                <a:lnTo>
                  <a:pt x="7233" y="542"/>
                </a:lnTo>
                <a:lnTo>
                  <a:pt x="7220" y="551"/>
                </a:lnTo>
                <a:lnTo>
                  <a:pt x="7268" y="579"/>
                </a:lnTo>
                <a:lnTo>
                  <a:pt x="7245" y="542"/>
                </a:lnTo>
                <a:lnTo>
                  <a:pt x="7270" y="551"/>
                </a:lnTo>
                <a:lnTo>
                  <a:pt x="7274" y="570"/>
                </a:lnTo>
                <a:lnTo>
                  <a:pt x="7294" y="585"/>
                </a:lnTo>
                <a:lnTo>
                  <a:pt x="7296" y="596"/>
                </a:lnTo>
                <a:lnTo>
                  <a:pt x="7287" y="587"/>
                </a:lnTo>
                <a:lnTo>
                  <a:pt x="7302" y="639"/>
                </a:lnTo>
                <a:lnTo>
                  <a:pt x="7301" y="659"/>
                </a:lnTo>
                <a:lnTo>
                  <a:pt x="7316" y="671"/>
                </a:lnTo>
                <a:lnTo>
                  <a:pt x="7316" y="686"/>
                </a:lnTo>
                <a:lnTo>
                  <a:pt x="7335" y="688"/>
                </a:lnTo>
                <a:lnTo>
                  <a:pt x="7333" y="709"/>
                </a:lnTo>
                <a:lnTo>
                  <a:pt x="7344" y="703"/>
                </a:lnTo>
                <a:lnTo>
                  <a:pt x="7345" y="686"/>
                </a:lnTo>
                <a:lnTo>
                  <a:pt x="7327" y="676"/>
                </a:lnTo>
                <a:lnTo>
                  <a:pt x="7331" y="635"/>
                </a:lnTo>
                <a:lnTo>
                  <a:pt x="7319" y="634"/>
                </a:lnTo>
                <a:lnTo>
                  <a:pt x="7310" y="626"/>
                </a:lnTo>
                <a:lnTo>
                  <a:pt x="7324" y="624"/>
                </a:lnTo>
                <a:lnTo>
                  <a:pt x="7344" y="632"/>
                </a:lnTo>
                <a:lnTo>
                  <a:pt x="7345" y="615"/>
                </a:lnTo>
                <a:lnTo>
                  <a:pt x="7368" y="629"/>
                </a:lnTo>
                <a:lnTo>
                  <a:pt x="7358" y="639"/>
                </a:lnTo>
                <a:lnTo>
                  <a:pt x="7365" y="652"/>
                </a:lnTo>
                <a:lnTo>
                  <a:pt x="7372" y="646"/>
                </a:lnTo>
                <a:lnTo>
                  <a:pt x="7370" y="634"/>
                </a:lnTo>
                <a:lnTo>
                  <a:pt x="7395" y="646"/>
                </a:lnTo>
                <a:lnTo>
                  <a:pt x="7395" y="630"/>
                </a:lnTo>
                <a:lnTo>
                  <a:pt x="7438" y="639"/>
                </a:lnTo>
                <a:lnTo>
                  <a:pt x="7457" y="676"/>
                </a:lnTo>
                <a:lnTo>
                  <a:pt x="7495" y="712"/>
                </a:lnTo>
                <a:lnTo>
                  <a:pt x="7489" y="720"/>
                </a:lnTo>
                <a:lnTo>
                  <a:pt x="7494" y="725"/>
                </a:lnTo>
                <a:lnTo>
                  <a:pt x="7502" y="715"/>
                </a:lnTo>
                <a:lnTo>
                  <a:pt x="7509" y="728"/>
                </a:lnTo>
                <a:lnTo>
                  <a:pt x="7533" y="735"/>
                </a:lnTo>
                <a:lnTo>
                  <a:pt x="7494" y="756"/>
                </a:lnTo>
                <a:lnTo>
                  <a:pt x="7491" y="791"/>
                </a:lnTo>
                <a:lnTo>
                  <a:pt x="7457" y="766"/>
                </a:lnTo>
                <a:lnTo>
                  <a:pt x="7453" y="773"/>
                </a:lnTo>
                <a:lnTo>
                  <a:pt x="7455" y="786"/>
                </a:lnTo>
                <a:lnTo>
                  <a:pt x="7469" y="793"/>
                </a:lnTo>
                <a:lnTo>
                  <a:pt x="7472" y="802"/>
                </a:lnTo>
                <a:lnTo>
                  <a:pt x="7469" y="807"/>
                </a:lnTo>
                <a:lnTo>
                  <a:pt x="7431" y="803"/>
                </a:lnTo>
                <a:lnTo>
                  <a:pt x="7419" y="813"/>
                </a:lnTo>
                <a:lnTo>
                  <a:pt x="7418" y="832"/>
                </a:lnTo>
                <a:lnTo>
                  <a:pt x="7415" y="835"/>
                </a:lnTo>
                <a:lnTo>
                  <a:pt x="7424" y="852"/>
                </a:lnTo>
                <a:lnTo>
                  <a:pt x="7376" y="881"/>
                </a:lnTo>
                <a:lnTo>
                  <a:pt x="7392" y="884"/>
                </a:lnTo>
                <a:lnTo>
                  <a:pt x="7382" y="895"/>
                </a:lnTo>
                <a:lnTo>
                  <a:pt x="7398" y="896"/>
                </a:lnTo>
                <a:lnTo>
                  <a:pt x="7410" y="920"/>
                </a:lnTo>
                <a:lnTo>
                  <a:pt x="7385" y="918"/>
                </a:lnTo>
                <a:lnTo>
                  <a:pt x="7387" y="932"/>
                </a:lnTo>
                <a:lnTo>
                  <a:pt x="7381" y="938"/>
                </a:lnTo>
                <a:lnTo>
                  <a:pt x="7362" y="932"/>
                </a:lnTo>
                <a:lnTo>
                  <a:pt x="7370" y="910"/>
                </a:lnTo>
                <a:lnTo>
                  <a:pt x="7365" y="904"/>
                </a:lnTo>
                <a:lnTo>
                  <a:pt x="7362" y="925"/>
                </a:lnTo>
                <a:lnTo>
                  <a:pt x="7355" y="930"/>
                </a:lnTo>
                <a:lnTo>
                  <a:pt x="7345" y="926"/>
                </a:lnTo>
                <a:lnTo>
                  <a:pt x="7347" y="915"/>
                </a:lnTo>
                <a:lnTo>
                  <a:pt x="7333" y="921"/>
                </a:lnTo>
                <a:lnTo>
                  <a:pt x="7322" y="904"/>
                </a:lnTo>
                <a:lnTo>
                  <a:pt x="7327" y="900"/>
                </a:lnTo>
                <a:lnTo>
                  <a:pt x="7297" y="886"/>
                </a:lnTo>
                <a:lnTo>
                  <a:pt x="7304" y="878"/>
                </a:lnTo>
                <a:lnTo>
                  <a:pt x="7305" y="864"/>
                </a:lnTo>
                <a:lnTo>
                  <a:pt x="7302" y="866"/>
                </a:lnTo>
                <a:lnTo>
                  <a:pt x="7302" y="879"/>
                </a:lnTo>
                <a:lnTo>
                  <a:pt x="7291" y="872"/>
                </a:lnTo>
                <a:lnTo>
                  <a:pt x="7293" y="887"/>
                </a:lnTo>
                <a:lnTo>
                  <a:pt x="7270" y="883"/>
                </a:lnTo>
                <a:lnTo>
                  <a:pt x="7246" y="853"/>
                </a:lnTo>
                <a:lnTo>
                  <a:pt x="7245" y="810"/>
                </a:lnTo>
                <a:lnTo>
                  <a:pt x="7218" y="793"/>
                </a:lnTo>
                <a:lnTo>
                  <a:pt x="7163" y="805"/>
                </a:lnTo>
                <a:lnTo>
                  <a:pt x="7127" y="796"/>
                </a:lnTo>
                <a:lnTo>
                  <a:pt x="7123" y="771"/>
                </a:lnTo>
                <a:lnTo>
                  <a:pt x="7118" y="769"/>
                </a:lnTo>
                <a:lnTo>
                  <a:pt x="7104" y="740"/>
                </a:lnTo>
                <a:lnTo>
                  <a:pt x="7123" y="737"/>
                </a:lnTo>
                <a:lnTo>
                  <a:pt x="7124" y="706"/>
                </a:lnTo>
                <a:lnTo>
                  <a:pt x="7106" y="731"/>
                </a:lnTo>
                <a:lnTo>
                  <a:pt x="7096" y="708"/>
                </a:lnTo>
                <a:lnTo>
                  <a:pt x="7085" y="709"/>
                </a:lnTo>
                <a:lnTo>
                  <a:pt x="7087" y="732"/>
                </a:lnTo>
                <a:lnTo>
                  <a:pt x="7059" y="734"/>
                </a:lnTo>
                <a:lnTo>
                  <a:pt x="7059" y="741"/>
                </a:lnTo>
                <a:lnTo>
                  <a:pt x="7064" y="762"/>
                </a:lnTo>
                <a:lnTo>
                  <a:pt x="7089" y="786"/>
                </a:lnTo>
                <a:lnTo>
                  <a:pt x="7089" y="799"/>
                </a:lnTo>
                <a:lnTo>
                  <a:pt x="7059" y="848"/>
                </a:lnTo>
                <a:lnTo>
                  <a:pt x="7059" y="852"/>
                </a:lnTo>
                <a:lnTo>
                  <a:pt x="6992" y="904"/>
                </a:lnTo>
                <a:lnTo>
                  <a:pt x="6938" y="889"/>
                </a:lnTo>
                <a:lnTo>
                  <a:pt x="6945" y="926"/>
                </a:lnTo>
                <a:lnTo>
                  <a:pt x="6971" y="941"/>
                </a:lnTo>
                <a:lnTo>
                  <a:pt x="6980" y="929"/>
                </a:lnTo>
                <a:lnTo>
                  <a:pt x="6991" y="960"/>
                </a:lnTo>
                <a:lnTo>
                  <a:pt x="6996" y="971"/>
                </a:lnTo>
                <a:lnTo>
                  <a:pt x="7004" y="1026"/>
                </a:lnTo>
                <a:lnTo>
                  <a:pt x="7031" y="1062"/>
                </a:lnTo>
                <a:lnTo>
                  <a:pt x="7011" y="1067"/>
                </a:lnTo>
                <a:lnTo>
                  <a:pt x="7034" y="1096"/>
                </a:lnTo>
                <a:lnTo>
                  <a:pt x="7011" y="1136"/>
                </a:lnTo>
                <a:lnTo>
                  <a:pt x="6938" y="1113"/>
                </a:lnTo>
                <a:lnTo>
                  <a:pt x="6929" y="1113"/>
                </a:lnTo>
                <a:lnTo>
                  <a:pt x="6830" y="1155"/>
                </a:lnTo>
                <a:lnTo>
                  <a:pt x="6827" y="1172"/>
                </a:lnTo>
                <a:lnTo>
                  <a:pt x="6774" y="1203"/>
                </a:lnTo>
                <a:lnTo>
                  <a:pt x="6757" y="1194"/>
                </a:lnTo>
                <a:lnTo>
                  <a:pt x="6742" y="1226"/>
                </a:lnTo>
                <a:lnTo>
                  <a:pt x="6706" y="1246"/>
                </a:lnTo>
                <a:lnTo>
                  <a:pt x="6706" y="1263"/>
                </a:lnTo>
                <a:lnTo>
                  <a:pt x="6621" y="1319"/>
                </a:lnTo>
                <a:lnTo>
                  <a:pt x="6612" y="1365"/>
                </a:lnTo>
                <a:lnTo>
                  <a:pt x="6567" y="1313"/>
                </a:lnTo>
                <a:lnTo>
                  <a:pt x="6511" y="1300"/>
                </a:lnTo>
                <a:lnTo>
                  <a:pt x="6457" y="1322"/>
                </a:lnTo>
                <a:lnTo>
                  <a:pt x="6420" y="1376"/>
                </a:lnTo>
                <a:lnTo>
                  <a:pt x="6420" y="1311"/>
                </a:lnTo>
                <a:lnTo>
                  <a:pt x="6371" y="1353"/>
                </a:lnTo>
                <a:lnTo>
                  <a:pt x="6366" y="1376"/>
                </a:lnTo>
                <a:lnTo>
                  <a:pt x="6346" y="1356"/>
                </a:lnTo>
                <a:lnTo>
                  <a:pt x="6298" y="1372"/>
                </a:lnTo>
                <a:lnTo>
                  <a:pt x="6281" y="1443"/>
                </a:lnTo>
                <a:lnTo>
                  <a:pt x="6269" y="1443"/>
                </a:lnTo>
                <a:lnTo>
                  <a:pt x="6240" y="1492"/>
                </a:lnTo>
                <a:lnTo>
                  <a:pt x="6227" y="1545"/>
                </a:lnTo>
                <a:lnTo>
                  <a:pt x="6242" y="1562"/>
                </a:lnTo>
                <a:lnTo>
                  <a:pt x="6257" y="1543"/>
                </a:lnTo>
                <a:lnTo>
                  <a:pt x="6282" y="1558"/>
                </a:lnTo>
                <a:lnTo>
                  <a:pt x="6261" y="1610"/>
                </a:lnTo>
                <a:lnTo>
                  <a:pt x="6262" y="1648"/>
                </a:lnTo>
                <a:lnTo>
                  <a:pt x="6282" y="1656"/>
                </a:lnTo>
                <a:lnTo>
                  <a:pt x="6286" y="1685"/>
                </a:lnTo>
                <a:lnTo>
                  <a:pt x="6273" y="1709"/>
                </a:lnTo>
                <a:lnTo>
                  <a:pt x="6257" y="1689"/>
                </a:lnTo>
                <a:lnTo>
                  <a:pt x="6271" y="1663"/>
                </a:lnTo>
                <a:lnTo>
                  <a:pt x="6239" y="1676"/>
                </a:lnTo>
                <a:lnTo>
                  <a:pt x="6242" y="1685"/>
                </a:lnTo>
                <a:lnTo>
                  <a:pt x="6244" y="1692"/>
                </a:lnTo>
                <a:lnTo>
                  <a:pt x="6223" y="1712"/>
                </a:lnTo>
                <a:lnTo>
                  <a:pt x="6211" y="1748"/>
                </a:lnTo>
                <a:lnTo>
                  <a:pt x="6231" y="1812"/>
                </a:lnTo>
                <a:lnTo>
                  <a:pt x="6208" y="1829"/>
                </a:lnTo>
                <a:lnTo>
                  <a:pt x="6179" y="1823"/>
                </a:lnTo>
                <a:lnTo>
                  <a:pt x="6131" y="1866"/>
                </a:lnTo>
                <a:lnTo>
                  <a:pt x="6135" y="1933"/>
                </a:lnTo>
                <a:lnTo>
                  <a:pt x="6122" y="1927"/>
                </a:lnTo>
                <a:lnTo>
                  <a:pt x="6081" y="1955"/>
                </a:lnTo>
                <a:lnTo>
                  <a:pt x="6066" y="1978"/>
                </a:lnTo>
                <a:lnTo>
                  <a:pt x="6056" y="2029"/>
                </a:lnTo>
                <a:lnTo>
                  <a:pt x="5990" y="2102"/>
                </a:lnTo>
                <a:lnTo>
                  <a:pt x="5937" y="1815"/>
                </a:lnTo>
                <a:lnTo>
                  <a:pt x="5934" y="1712"/>
                </a:lnTo>
                <a:lnTo>
                  <a:pt x="5947" y="1650"/>
                </a:lnTo>
                <a:lnTo>
                  <a:pt x="5988" y="1616"/>
                </a:lnTo>
                <a:lnTo>
                  <a:pt x="5998" y="1582"/>
                </a:lnTo>
                <a:lnTo>
                  <a:pt x="5993" y="1554"/>
                </a:lnTo>
                <a:lnTo>
                  <a:pt x="6018" y="1558"/>
                </a:lnTo>
                <a:lnTo>
                  <a:pt x="6063" y="1532"/>
                </a:lnTo>
                <a:lnTo>
                  <a:pt x="6157" y="1402"/>
                </a:lnTo>
                <a:lnTo>
                  <a:pt x="6220" y="1342"/>
                </a:lnTo>
                <a:lnTo>
                  <a:pt x="6227" y="1317"/>
                </a:lnTo>
                <a:lnTo>
                  <a:pt x="6307" y="1277"/>
                </a:lnTo>
                <a:lnTo>
                  <a:pt x="6301" y="1257"/>
                </a:lnTo>
                <a:lnTo>
                  <a:pt x="6313" y="1240"/>
                </a:lnTo>
                <a:lnTo>
                  <a:pt x="6329" y="1147"/>
                </a:lnTo>
                <a:lnTo>
                  <a:pt x="6366" y="1118"/>
                </a:lnTo>
                <a:lnTo>
                  <a:pt x="6340" y="1101"/>
                </a:lnTo>
                <a:lnTo>
                  <a:pt x="6290" y="1127"/>
                </a:lnTo>
                <a:lnTo>
                  <a:pt x="6274" y="1189"/>
                </a:lnTo>
                <a:lnTo>
                  <a:pt x="6286" y="1200"/>
                </a:lnTo>
                <a:lnTo>
                  <a:pt x="6279" y="1214"/>
                </a:lnTo>
                <a:lnTo>
                  <a:pt x="6265" y="1198"/>
                </a:lnTo>
                <a:lnTo>
                  <a:pt x="6245" y="1208"/>
                </a:lnTo>
                <a:lnTo>
                  <a:pt x="6146" y="1306"/>
                </a:lnTo>
                <a:lnTo>
                  <a:pt x="6156" y="1265"/>
                </a:lnTo>
                <a:lnTo>
                  <a:pt x="6129" y="1268"/>
                </a:lnTo>
                <a:lnTo>
                  <a:pt x="6137" y="1254"/>
                </a:lnTo>
                <a:lnTo>
                  <a:pt x="6132" y="1235"/>
                </a:lnTo>
                <a:lnTo>
                  <a:pt x="6154" y="1174"/>
                </a:lnTo>
                <a:lnTo>
                  <a:pt x="6129" y="1200"/>
                </a:lnTo>
                <a:lnTo>
                  <a:pt x="6092" y="1175"/>
                </a:lnTo>
                <a:lnTo>
                  <a:pt x="6008" y="1201"/>
                </a:lnTo>
                <a:lnTo>
                  <a:pt x="5868" y="1376"/>
                </a:lnTo>
                <a:lnTo>
                  <a:pt x="5874" y="1396"/>
                </a:lnTo>
                <a:lnTo>
                  <a:pt x="5869" y="1407"/>
                </a:lnTo>
                <a:lnTo>
                  <a:pt x="5910" y="1421"/>
                </a:lnTo>
                <a:lnTo>
                  <a:pt x="5911" y="1436"/>
                </a:lnTo>
                <a:lnTo>
                  <a:pt x="5900" y="1440"/>
                </a:lnTo>
                <a:lnTo>
                  <a:pt x="5843" y="1433"/>
                </a:lnTo>
                <a:lnTo>
                  <a:pt x="5807" y="1460"/>
                </a:lnTo>
                <a:lnTo>
                  <a:pt x="5792" y="1448"/>
                </a:lnTo>
                <a:lnTo>
                  <a:pt x="5741" y="1465"/>
                </a:lnTo>
                <a:lnTo>
                  <a:pt x="5729" y="1443"/>
                </a:lnTo>
                <a:lnTo>
                  <a:pt x="5776" y="1427"/>
                </a:lnTo>
                <a:lnTo>
                  <a:pt x="5741" y="1401"/>
                </a:lnTo>
                <a:lnTo>
                  <a:pt x="5717" y="1410"/>
                </a:lnTo>
                <a:lnTo>
                  <a:pt x="5640" y="1385"/>
                </a:lnTo>
                <a:lnTo>
                  <a:pt x="5631" y="1392"/>
                </a:lnTo>
                <a:lnTo>
                  <a:pt x="5636" y="1409"/>
                </a:lnTo>
                <a:lnTo>
                  <a:pt x="5617" y="1412"/>
                </a:lnTo>
                <a:lnTo>
                  <a:pt x="5624" y="1427"/>
                </a:lnTo>
                <a:lnTo>
                  <a:pt x="5612" y="1432"/>
                </a:lnTo>
                <a:lnTo>
                  <a:pt x="5599" y="1418"/>
                </a:lnTo>
                <a:lnTo>
                  <a:pt x="5561" y="1429"/>
                </a:lnTo>
                <a:lnTo>
                  <a:pt x="5512" y="1410"/>
                </a:lnTo>
                <a:lnTo>
                  <a:pt x="5495" y="1436"/>
                </a:lnTo>
                <a:lnTo>
                  <a:pt x="5468" y="1415"/>
                </a:lnTo>
                <a:lnTo>
                  <a:pt x="5360" y="1421"/>
                </a:lnTo>
                <a:lnTo>
                  <a:pt x="5320" y="1443"/>
                </a:lnTo>
                <a:lnTo>
                  <a:pt x="5253" y="1514"/>
                </a:lnTo>
                <a:lnTo>
                  <a:pt x="5231" y="1556"/>
                </a:lnTo>
                <a:lnTo>
                  <a:pt x="5141" y="1641"/>
                </a:lnTo>
                <a:lnTo>
                  <a:pt x="5109" y="1695"/>
                </a:lnTo>
                <a:lnTo>
                  <a:pt x="4997" y="1794"/>
                </a:lnTo>
                <a:lnTo>
                  <a:pt x="4994" y="1811"/>
                </a:lnTo>
                <a:lnTo>
                  <a:pt x="5017" y="1823"/>
                </a:lnTo>
                <a:lnTo>
                  <a:pt x="5065" y="1820"/>
                </a:lnTo>
                <a:lnTo>
                  <a:pt x="5067" y="1887"/>
                </a:lnTo>
                <a:lnTo>
                  <a:pt x="5084" y="1873"/>
                </a:lnTo>
                <a:lnTo>
                  <a:pt x="5085" y="1851"/>
                </a:lnTo>
                <a:lnTo>
                  <a:pt x="5105" y="1844"/>
                </a:lnTo>
                <a:lnTo>
                  <a:pt x="5092" y="1859"/>
                </a:lnTo>
                <a:lnTo>
                  <a:pt x="5107" y="1878"/>
                </a:lnTo>
                <a:lnTo>
                  <a:pt x="5088" y="1900"/>
                </a:lnTo>
                <a:lnTo>
                  <a:pt x="5130" y="1891"/>
                </a:lnTo>
                <a:lnTo>
                  <a:pt x="5145" y="1873"/>
                </a:lnTo>
                <a:lnTo>
                  <a:pt x="5138" y="1905"/>
                </a:lnTo>
                <a:lnTo>
                  <a:pt x="5153" y="1883"/>
                </a:lnTo>
                <a:lnTo>
                  <a:pt x="5156" y="1844"/>
                </a:lnTo>
                <a:lnTo>
                  <a:pt x="5204" y="1848"/>
                </a:lnTo>
                <a:lnTo>
                  <a:pt x="5229" y="1887"/>
                </a:lnTo>
                <a:lnTo>
                  <a:pt x="5278" y="1922"/>
                </a:lnTo>
                <a:lnTo>
                  <a:pt x="5268" y="1942"/>
                </a:lnTo>
                <a:lnTo>
                  <a:pt x="5210" y="1930"/>
                </a:lnTo>
                <a:lnTo>
                  <a:pt x="5266" y="1952"/>
                </a:lnTo>
                <a:lnTo>
                  <a:pt x="5272" y="1975"/>
                </a:lnTo>
                <a:lnTo>
                  <a:pt x="5266" y="1989"/>
                </a:lnTo>
                <a:lnTo>
                  <a:pt x="5282" y="2006"/>
                </a:lnTo>
                <a:lnTo>
                  <a:pt x="5252" y="2063"/>
                </a:lnTo>
                <a:lnTo>
                  <a:pt x="5236" y="2113"/>
                </a:lnTo>
                <a:lnTo>
                  <a:pt x="5246" y="2164"/>
                </a:lnTo>
                <a:lnTo>
                  <a:pt x="5227" y="2274"/>
                </a:lnTo>
                <a:lnTo>
                  <a:pt x="5148" y="2377"/>
                </a:lnTo>
                <a:lnTo>
                  <a:pt x="5111" y="2452"/>
                </a:lnTo>
                <a:lnTo>
                  <a:pt x="4987" y="2606"/>
                </a:lnTo>
                <a:lnTo>
                  <a:pt x="4906" y="2651"/>
                </a:lnTo>
                <a:lnTo>
                  <a:pt x="4864" y="2642"/>
                </a:lnTo>
                <a:lnTo>
                  <a:pt x="4862" y="2616"/>
                </a:lnTo>
                <a:lnTo>
                  <a:pt x="4847" y="2626"/>
                </a:lnTo>
                <a:lnTo>
                  <a:pt x="4839" y="2606"/>
                </a:lnTo>
                <a:lnTo>
                  <a:pt x="4811" y="2657"/>
                </a:lnTo>
                <a:lnTo>
                  <a:pt x="4788" y="2657"/>
                </a:lnTo>
                <a:lnTo>
                  <a:pt x="4791" y="2668"/>
                </a:lnTo>
                <a:lnTo>
                  <a:pt x="4784" y="2670"/>
                </a:lnTo>
                <a:lnTo>
                  <a:pt x="4780" y="2660"/>
                </a:lnTo>
                <a:lnTo>
                  <a:pt x="4780" y="2645"/>
                </a:lnTo>
                <a:lnTo>
                  <a:pt x="4811" y="2609"/>
                </a:lnTo>
                <a:lnTo>
                  <a:pt x="4811" y="2562"/>
                </a:lnTo>
                <a:lnTo>
                  <a:pt x="4799" y="2526"/>
                </a:lnTo>
                <a:lnTo>
                  <a:pt x="4839" y="2492"/>
                </a:lnTo>
                <a:lnTo>
                  <a:pt x="4882" y="2503"/>
                </a:lnTo>
                <a:lnTo>
                  <a:pt x="4887" y="2506"/>
                </a:lnTo>
                <a:lnTo>
                  <a:pt x="4898" y="2498"/>
                </a:lnTo>
                <a:lnTo>
                  <a:pt x="4927" y="2433"/>
                </a:lnTo>
                <a:lnTo>
                  <a:pt x="4950" y="2354"/>
                </a:lnTo>
                <a:lnTo>
                  <a:pt x="4970" y="2334"/>
                </a:lnTo>
                <a:lnTo>
                  <a:pt x="4975" y="2274"/>
                </a:lnTo>
                <a:lnTo>
                  <a:pt x="4867" y="2322"/>
                </a:lnTo>
                <a:lnTo>
                  <a:pt x="4850" y="2328"/>
                </a:lnTo>
                <a:lnTo>
                  <a:pt x="4805" y="2326"/>
                </a:lnTo>
                <a:lnTo>
                  <a:pt x="4777" y="2241"/>
                </a:lnTo>
                <a:lnTo>
                  <a:pt x="4728" y="2212"/>
                </a:lnTo>
                <a:lnTo>
                  <a:pt x="4712" y="2204"/>
                </a:lnTo>
                <a:lnTo>
                  <a:pt x="4636" y="2191"/>
                </a:lnTo>
                <a:lnTo>
                  <a:pt x="4636" y="2174"/>
                </a:lnTo>
                <a:lnTo>
                  <a:pt x="4621" y="2103"/>
                </a:lnTo>
                <a:lnTo>
                  <a:pt x="4584" y="2000"/>
                </a:lnTo>
                <a:lnTo>
                  <a:pt x="4550" y="1947"/>
                </a:lnTo>
                <a:lnTo>
                  <a:pt x="4496" y="1938"/>
                </a:lnTo>
                <a:lnTo>
                  <a:pt x="4457" y="1910"/>
                </a:lnTo>
                <a:lnTo>
                  <a:pt x="4362" y="1927"/>
                </a:lnTo>
                <a:lnTo>
                  <a:pt x="4332" y="1932"/>
                </a:lnTo>
                <a:lnTo>
                  <a:pt x="4291" y="1973"/>
                </a:lnTo>
                <a:lnTo>
                  <a:pt x="4291" y="1988"/>
                </a:lnTo>
                <a:lnTo>
                  <a:pt x="4319" y="1986"/>
                </a:lnTo>
                <a:lnTo>
                  <a:pt x="4324" y="2022"/>
                </a:lnTo>
                <a:lnTo>
                  <a:pt x="4288" y="2054"/>
                </a:lnTo>
                <a:lnTo>
                  <a:pt x="4254" y="2159"/>
                </a:lnTo>
                <a:lnTo>
                  <a:pt x="4191" y="2196"/>
                </a:lnTo>
                <a:lnTo>
                  <a:pt x="4121" y="2167"/>
                </a:lnTo>
                <a:lnTo>
                  <a:pt x="4092" y="2174"/>
                </a:lnTo>
                <a:lnTo>
                  <a:pt x="4039" y="2150"/>
                </a:lnTo>
                <a:lnTo>
                  <a:pt x="3966" y="2196"/>
                </a:lnTo>
                <a:lnTo>
                  <a:pt x="3868" y="2223"/>
                </a:lnTo>
                <a:lnTo>
                  <a:pt x="3770" y="2207"/>
                </a:lnTo>
                <a:lnTo>
                  <a:pt x="3736" y="2176"/>
                </a:lnTo>
                <a:lnTo>
                  <a:pt x="3626" y="2125"/>
                </a:lnTo>
                <a:lnTo>
                  <a:pt x="3602" y="2119"/>
                </a:lnTo>
                <a:lnTo>
                  <a:pt x="3532" y="2145"/>
                </a:lnTo>
                <a:lnTo>
                  <a:pt x="3505" y="2137"/>
                </a:lnTo>
                <a:lnTo>
                  <a:pt x="3468" y="2111"/>
                </a:lnTo>
                <a:lnTo>
                  <a:pt x="3456" y="2056"/>
                </a:lnTo>
                <a:lnTo>
                  <a:pt x="3332" y="2006"/>
                </a:lnTo>
                <a:lnTo>
                  <a:pt x="3270" y="2060"/>
                </a:lnTo>
                <a:lnTo>
                  <a:pt x="3281" y="2117"/>
                </a:lnTo>
                <a:lnTo>
                  <a:pt x="3273" y="2130"/>
                </a:lnTo>
                <a:lnTo>
                  <a:pt x="3275" y="2159"/>
                </a:lnTo>
                <a:lnTo>
                  <a:pt x="3267" y="2164"/>
                </a:lnTo>
                <a:lnTo>
                  <a:pt x="3131" y="2165"/>
                </a:lnTo>
                <a:lnTo>
                  <a:pt x="3102" y="2133"/>
                </a:lnTo>
                <a:lnTo>
                  <a:pt x="2990" y="2120"/>
                </a:lnTo>
                <a:lnTo>
                  <a:pt x="2830" y="2204"/>
                </a:lnTo>
                <a:lnTo>
                  <a:pt x="2806" y="2237"/>
                </a:lnTo>
                <a:lnTo>
                  <a:pt x="2789" y="2250"/>
                </a:lnTo>
                <a:lnTo>
                  <a:pt x="2769" y="2246"/>
                </a:lnTo>
                <a:lnTo>
                  <a:pt x="2775" y="2220"/>
                </a:lnTo>
                <a:lnTo>
                  <a:pt x="2750" y="2181"/>
                </a:lnTo>
                <a:lnTo>
                  <a:pt x="2732" y="2198"/>
                </a:lnTo>
                <a:lnTo>
                  <a:pt x="2686" y="2186"/>
                </a:lnTo>
                <a:lnTo>
                  <a:pt x="2607" y="2091"/>
                </a:lnTo>
                <a:lnTo>
                  <a:pt x="2565" y="2108"/>
                </a:lnTo>
                <a:lnTo>
                  <a:pt x="2511" y="2108"/>
                </a:lnTo>
                <a:lnTo>
                  <a:pt x="2501" y="2083"/>
                </a:lnTo>
                <a:lnTo>
                  <a:pt x="2479" y="2069"/>
                </a:lnTo>
                <a:lnTo>
                  <a:pt x="2449" y="2105"/>
                </a:lnTo>
                <a:lnTo>
                  <a:pt x="2349" y="1921"/>
                </a:lnTo>
                <a:lnTo>
                  <a:pt x="2285" y="1862"/>
                </a:lnTo>
                <a:lnTo>
                  <a:pt x="2282" y="1849"/>
                </a:lnTo>
                <a:lnTo>
                  <a:pt x="2298" y="1842"/>
                </a:lnTo>
                <a:lnTo>
                  <a:pt x="2294" y="1829"/>
                </a:lnTo>
                <a:lnTo>
                  <a:pt x="2240" y="1848"/>
                </a:lnTo>
                <a:lnTo>
                  <a:pt x="2188" y="1898"/>
                </a:lnTo>
                <a:lnTo>
                  <a:pt x="2141" y="1902"/>
                </a:lnTo>
                <a:lnTo>
                  <a:pt x="2135" y="1890"/>
                </a:lnTo>
                <a:lnTo>
                  <a:pt x="2154" y="1871"/>
                </a:lnTo>
                <a:lnTo>
                  <a:pt x="2152" y="1857"/>
                </a:lnTo>
                <a:lnTo>
                  <a:pt x="2137" y="1866"/>
                </a:lnTo>
                <a:lnTo>
                  <a:pt x="2107" y="1851"/>
                </a:lnTo>
                <a:lnTo>
                  <a:pt x="2099" y="1854"/>
                </a:lnTo>
                <a:lnTo>
                  <a:pt x="2107" y="1866"/>
                </a:lnTo>
                <a:lnTo>
                  <a:pt x="2093" y="1865"/>
                </a:lnTo>
                <a:lnTo>
                  <a:pt x="2095" y="1851"/>
                </a:lnTo>
                <a:lnTo>
                  <a:pt x="2079" y="1832"/>
                </a:lnTo>
                <a:lnTo>
                  <a:pt x="2078" y="1846"/>
                </a:lnTo>
                <a:lnTo>
                  <a:pt x="2037" y="1851"/>
                </a:lnTo>
                <a:lnTo>
                  <a:pt x="2030" y="1839"/>
                </a:lnTo>
                <a:lnTo>
                  <a:pt x="2042" y="1808"/>
                </a:lnTo>
                <a:lnTo>
                  <a:pt x="2032" y="1798"/>
                </a:lnTo>
                <a:lnTo>
                  <a:pt x="2027" y="1766"/>
                </a:lnTo>
                <a:lnTo>
                  <a:pt x="1937" y="1749"/>
                </a:lnTo>
                <a:lnTo>
                  <a:pt x="1903" y="1765"/>
                </a:lnTo>
                <a:lnTo>
                  <a:pt x="1900" y="1783"/>
                </a:lnTo>
                <a:lnTo>
                  <a:pt x="1771" y="1811"/>
                </a:lnTo>
                <a:lnTo>
                  <a:pt x="1744" y="1828"/>
                </a:lnTo>
                <a:lnTo>
                  <a:pt x="1708" y="1848"/>
                </a:lnTo>
                <a:lnTo>
                  <a:pt x="1691" y="1840"/>
                </a:lnTo>
                <a:lnTo>
                  <a:pt x="1640" y="1868"/>
                </a:lnTo>
                <a:lnTo>
                  <a:pt x="1566" y="1865"/>
                </a:lnTo>
                <a:lnTo>
                  <a:pt x="1576" y="1874"/>
                </a:lnTo>
                <a:lnTo>
                  <a:pt x="1570" y="1893"/>
                </a:lnTo>
                <a:lnTo>
                  <a:pt x="1593" y="1895"/>
                </a:lnTo>
                <a:lnTo>
                  <a:pt x="1576" y="1904"/>
                </a:lnTo>
                <a:lnTo>
                  <a:pt x="1580" y="1915"/>
                </a:lnTo>
                <a:lnTo>
                  <a:pt x="1623" y="1932"/>
                </a:lnTo>
                <a:lnTo>
                  <a:pt x="1573" y="1939"/>
                </a:lnTo>
                <a:lnTo>
                  <a:pt x="1555" y="1958"/>
                </a:lnTo>
                <a:lnTo>
                  <a:pt x="1570" y="1980"/>
                </a:lnTo>
                <a:lnTo>
                  <a:pt x="1566" y="1993"/>
                </a:lnTo>
                <a:lnTo>
                  <a:pt x="1524" y="2015"/>
                </a:lnTo>
                <a:lnTo>
                  <a:pt x="1539" y="2039"/>
                </a:lnTo>
                <a:lnTo>
                  <a:pt x="1570" y="2057"/>
                </a:lnTo>
                <a:lnTo>
                  <a:pt x="1595" y="2059"/>
                </a:lnTo>
                <a:lnTo>
                  <a:pt x="1598" y="2065"/>
                </a:lnTo>
                <a:lnTo>
                  <a:pt x="1587" y="2103"/>
                </a:lnTo>
                <a:lnTo>
                  <a:pt x="1567" y="2111"/>
                </a:lnTo>
                <a:lnTo>
                  <a:pt x="1526" y="2100"/>
                </a:lnTo>
                <a:lnTo>
                  <a:pt x="1497" y="2123"/>
                </a:lnTo>
                <a:lnTo>
                  <a:pt x="1468" y="2113"/>
                </a:lnTo>
                <a:lnTo>
                  <a:pt x="1441" y="2079"/>
                </a:lnTo>
                <a:lnTo>
                  <a:pt x="1417" y="2086"/>
                </a:lnTo>
                <a:lnTo>
                  <a:pt x="1405" y="2096"/>
                </a:lnTo>
                <a:lnTo>
                  <a:pt x="1372" y="2085"/>
                </a:lnTo>
                <a:lnTo>
                  <a:pt x="1324" y="2119"/>
                </a:lnTo>
                <a:lnTo>
                  <a:pt x="1284" y="2085"/>
                </a:lnTo>
                <a:lnTo>
                  <a:pt x="1273" y="2091"/>
                </a:lnTo>
                <a:lnTo>
                  <a:pt x="1277" y="2117"/>
                </a:lnTo>
                <a:lnTo>
                  <a:pt x="1270" y="2120"/>
                </a:lnTo>
                <a:lnTo>
                  <a:pt x="1255" y="2083"/>
                </a:lnTo>
                <a:lnTo>
                  <a:pt x="1224" y="2051"/>
                </a:lnTo>
                <a:lnTo>
                  <a:pt x="1179" y="2049"/>
                </a:lnTo>
                <a:lnTo>
                  <a:pt x="1168" y="2032"/>
                </a:lnTo>
                <a:lnTo>
                  <a:pt x="1150" y="2034"/>
                </a:lnTo>
                <a:lnTo>
                  <a:pt x="1140" y="2052"/>
                </a:lnTo>
                <a:lnTo>
                  <a:pt x="1117" y="2037"/>
                </a:lnTo>
                <a:lnTo>
                  <a:pt x="1092" y="2040"/>
                </a:lnTo>
                <a:lnTo>
                  <a:pt x="1070" y="2066"/>
                </a:lnTo>
                <a:lnTo>
                  <a:pt x="1035" y="2079"/>
                </a:lnTo>
                <a:lnTo>
                  <a:pt x="1029" y="2097"/>
                </a:lnTo>
                <a:lnTo>
                  <a:pt x="994" y="2114"/>
                </a:lnTo>
                <a:lnTo>
                  <a:pt x="1009" y="2161"/>
                </a:lnTo>
                <a:lnTo>
                  <a:pt x="986" y="2176"/>
                </a:lnTo>
                <a:lnTo>
                  <a:pt x="947" y="2123"/>
                </a:lnTo>
                <a:lnTo>
                  <a:pt x="938" y="2156"/>
                </a:lnTo>
                <a:lnTo>
                  <a:pt x="922" y="2167"/>
                </a:lnTo>
                <a:lnTo>
                  <a:pt x="914" y="2207"/>
                </a:lnTo>
                <a:lnTo>
                  <a:pt x="927" y="2221"/>
                </a:lnTo>
                <a:lnTo>
                  <a:pt x="911" y="2233"/>
                </a:lnTo>
                <a:lnTo>
                  <a:pt x="901" y="2271"/>
                </a:lnTo>
                <a:lnTo>
                  <a:pt x="925" y="2280"/>
                </a:lnTo>
                <a:lnTo>
                  <a:pt x="939" y="2320"/>
                </a:lnTo>
                <a:lnTo>
                  <a:pt x="973" y="2313"/>
                </a:lnTo>
                <a:lnTo>
                  <a:pt x="994" y="2339"/>
                </a:lnTo>
                <a:lnTo>
                  <a:pt x="1001" y="2385"/>
                </a:lnTo>
                <a:lnTo>
                  <a:pt x="977" y="2385"/>
                </a:lnTo>
                <a:lnTo>
                  <a:pt x="970" y="2397"/>
                </a:lnTo>
                <a:lnTo>
                  <a:pt x="1004" y="2418"/>
                </a:lnTo>
                <a:lnTo>
                  <a:pt x="987" y="2445"/>
                </a:lnTo>
                <a:lnTo>
                  <a:pt x="972" y="2447"/>
                </a:lnTo>
                <a:lnTo>
                  <a:pt x="964" y="2419"/>
                </a:lnTo>
                <a:lnTo>
                  <a:pt x="945" y="2414"/>
                </a:lnTo>
                <a:lnTo>
                  <a:pt x="953" y="2428"/>
                </a:lnTo>
                <a:lnTo>
                  <a:pt x="950" y="2455"/>
                </a:lnTo>
                <a:lnTo>
                  <a:pt x="944" y="2453"/>
                </a:lnTo>
                <a:lnTo>
                  <a:pt x="938" y="2484"/>
                </a:lnTo>
                <a:lnTo>
                  <a:pt x="910" y="2532"/>
                </a:lnTo>
                <a:lnTo>
                  <a:pt x="945" y="2589"/>
                </a:lnTo>
                <a:lnTo>
                  <a:pt x="952" y="2572"/>
                </a:lnTo>
                <a:lnTo>
                  <a:pt x="948" y="2623"/>
                </a:lnTo>
                <a:lnTo>
                  <a:pt x="989" y="2701"/>
                </a:lnTo>
                <a:lnTo>
                  <a:pt x="955" y="2736"/>
                </a:lnTo>
                <a:lnTo>
                  <a:pt x="935" y="2735"/>
                </a:lnTo>
                <a:lnTo>
                  <a:pt x="928" y="2714"/>
                </a:lnTo>
                <a:lnTo>
                  <a:pt x="894" y="2696"/>
                </a:lnTo>
                <a:lnTo>
                  <a:pt x="862" y="2676"/>
                </a:lnTo>
                <a:lnTo>
                  <a:pt x="862" y="2657"/>
                </a:lnTo>
                <a:lnTo>
                  <a:pt x="840" y="2645"/>
                </a:lnTo>
                <a:lnTo>
                  <a:pt x="783" y="2651"/>
                </a:lnTo>
                <a:lnTo>
                  <a:pt x="733" y="2614"/>
                </a:lnTo>
                <a:lnTo>
                  <a:pt x="678" y="2611"/>
                </a:lnTo>
                <a:lnTo>
                  <a:pt x="628" y="2591"/>
                </a:lnTo>
                <a:lnTo>
                  <a:pt x="594" y="2596"/>
                </a:lnTo>
                <a:lnTo>
                  <a:pt x="546" y="2554"/>
                </a:lnTo>
                <a:lnTo>
                  <a:pt x="481" y="2523"/>
                </a:lnTo>
                <a:lnTo>
                  <a:pt x="447" y="2489"/>
                </a:lnTo>
                <a:lnTo>
                  <a:pt x="458" y="2478"/>
                </a:lnTo>
                <a:lnTo>
                  <a:pt x="483" y="2478"/>
                </a:lnTo>
                <a:lnTo>
                  <a:pt x="508" y="2436"/>
                </a:lnTo>
                <a:lnTo>
                  <a:pt x="534" y="2431"/>
                </a:lnTo>
                <a:lnTo>
                  <a:pt x="500" y="2401"/>
                </a:lnTo>
                <a:lnTo>
                  <a:pt x="501" y="2393"/>
                </a:lnTo>
                <a:lnTo>
                  <a:pt x="535" y="2391"/>
                </a:lnTo>
                <a:lnTo>
                  <a:pt x="529" y="2380"/>
                </a:lnTo>
                <a:lnTo>
                  <a:pt x="572" y="2365"/>
                </a:lnTo>
                <a:lnTo>
                  <a:pt x="563" y="2354"/>
                </a:lnTo>
                <a:lnTo>
                  <a:pt x="520" y="2359"/>
                </a:lnTo>
                <a:lnTo>
                  <a:pt x="518" y="2339"/>
                </a:lnTo>
                <a:lnTo>
                  <a:pt x="551" y="2306"/>
                </a:lnTo>
                <a:lnTo>
                  <a:pt x="588" y="2311"/>
                </a:lnTo>
                <a:lnTo>
                  <a:pt x="596" y="2280"/>
                </a:lnTo>
                <a:lnTo>
                  <a:pt x="593" y="2264"/>
                </a:lnTo>
                <a:lnTo>
                  <a:pt x="586" y="2250"/>
                </a:lnTo>
                <a:lnTo>
                  <a:pt x="602" y="2240"/>
                </a:lnTo>
                <a:lnTo>
                  <a:pt x="588" y="2229"/>
                </a:lnTo>
                <a:lnTo>
                  <a:pt x="608" y="2212"/>
                </a:lnTo>
                <a:lnTo>
                  <a:pt x="601" y="2193"/>
                </a:lnTo>
                <a:lnTo>
                  <a:pt x="608" y="2190"/>
                </a:lnTo>
                <a:lnTo>
                  <a:pt x="525" y="2154"/>
                </a:lnTo>
                <a:lnTo>
                  <a:pt x="508" y="2161"/>
                </a:lnTo>
                <a:lnTo>
                  <a:pt x="479" y="2123"/>
                </a:lnTo>
                <a:lnTo>
                  <a:pt x="446" y="2137"/>
                </a:lnTo>
                <a:lnTo>
                  <a:pt x="398" y="2125"/>
                </a:lnTo>
                <a:lnTo>
                  <a:pt x="374" y="2069"/>
                </a:lnTo>
                <a:lnTo>
                  <a:pt x="336" y="2060"/>
                </a:lnTo>
                <a:lnTo>
                  <a:pt x="328" y="2035"/>
                </a:lnTo>
                <a:lnTo>
                  <a:pt x="342" y="2023"/>
                </a:lnTo>
                <a:lnTo>
                  <a:pt x="313" y="1986"/>
                </a:lnTo>
                <a:lnTo>
                  <a:pt x="223" y="2003"/>
                </a:lnTo>
                <a:lnTo>
                  <a:pt x="198" y="1927"/>
                </a:lnTo>
                <a:lnTo>
                  <a:pt x="212" y="1915"/>
                </a:lnTo>
                <a:lnTo>
                  <a:pt x="242" y="1925"/>
                </a:lnTo>
                <a:lnTo>
                  <a:pt x="268" y="1904"/>
                </a:lnTo>
                <a:lnTo>
                  <a:pt x="268" y="1891"/>
                </a:lnTo>
                <a:lnTo>
                  <a:pt x="246" y="1873"/>
                </a:lnTo>
                <a:lnTo>
                  <a:pt x="225" y="1876"/>
                </a:lnTo>
                <a:lnTo>
                  <a:pt x="221" y="1856"/>
                </a:lnTo>
                <a:lnTo>
                  <a:pt x="180" y="1797"/>
                </a:lnTo>
                <a:lnTo>
                  <a:pt x="187" y="1766"/>
                </a:lnTo>
                <a:lnTo>
                  <a:pt x="183" y="1732"/>
                </a:lnTo>
                <a:lnTo>
                  <a:pt x="158" y="1710"/>
                </a:lnTo>
                <a:lnTo>
                  <a:pt x="113" y="1723"/>
                </a:lnTo>
                <a:lnTo>
                  <a:pt x="115" y="1707"/>
                </a:lnTo>
                <a:lnTo>
                  <a:pt x="105" y="1698"/>
                </a:lnTo>
                <a:lnTo>
                  <a:pt x="59" y="1687"/>
                </a:lnTo>
                <a:lnTo>
                  <a:pt x="56" y="1653"/>
                </a:lnTo>
                <a:lnTo>
                  <a:pt x="32" y="1622"/>
                </a:lnTo>
                <a:lnTo>
                  <a:pt x="39" y="1590"/>
                </a:lnTo>
                <a:lnTo>
                  <a:pt x="20" y="1568"/>
                </a:lnTo>
                <a:lnTo>
                  <a:pt x="36" y="1541"/>
                </a:lnTo>
                <a:lnTo>
                  <a:pt x="0" y="1452"/>
                </a:lnTo>
                <a:lnTo>
                  <a:pt x="39" y="1438"/>
                </a:lnTo>
                <a:lnTo>
                  <a:pt x="57" y="1409"/>
                </a:lnTo>
                <a:lnTo>
                  <a:pt x="45" y="1396"/>
                </a:lnTo>
                <a:lnTo>
                  <a:pt x="47" y="1379"/>
                </a:lnTo>
                <a:lnTo>
                  <a:pt x="150" y="1362"/>
                </a:lnTo>
                <a:lnTo>
                  <a:pt x="130" y="1342"/>
                </a:lnTo>
                <a:lnTo>
                  <a:pt x="71" y="1326"/>
                </a:lnTo>
                <a:lnTo>
                  <a:pt x="68" y="1306"/>
                </a:lnTo>
                <a:lnTo>
                  <a:pt x="74" y="1314"/>
                </a:lnTo>
                <a:lnTo>
                  <a:pt x="76" y="1289"/>
                </a:lnTo>
                <a:lnTo>
                  <a:pt x="31" y="1304"/>
                </a:lnTo>
                <a:lnTo>
                  <a:pt x="135" y="1204"/>
                </a:lnTo>
                <a:lnTo>
                  <a:pt x="203" y="1098"/>
                </a:lnTo>
                <a:lnTo>
                  <a:pt x="204" y="1065"/>
                </a:lnTo>
                <a:lnTo>
                  <a:pt x="150" y="996"/>
                </a:lnTo>
                <a:lnTo>
                  <a:pt x="167" y="938"/>
                </a:lnTo>
                <a:lnTo>
                  <a:pt x="147" y="912"/>
                </a:lnTo>
                <a:lnTo>
                  <a:pt x="142" y="881"/>
                </a:lnTo>
                <a:lnTo>
                  <a:pt x="129" y="876"/>
                </a:lnTo>
                <a:lnTo>
                  <a:pt x="129" y="827"/>
                </a:lnTo>
                <a:lnTo>
                  <a:pt x="146" y="771"/>
                </a:lnTo>
                <a:lnTo>
                  <a:pt x="104" y="641"/>
                </a:lnTo>
                <a:lnTo>
                  <a:pt x="141" y="562"/>
                </a:lnTo>
                <a:lnTo>
                  <a:pt x="137" y="544"/>
                </a:lnTo>
                <a:lnTo>
                  <a:pt x="113" y="500"/>
                </a:lnTo>
                <a:lnTo>
                  <a:pt x="81" y="486"/>
                </a:lnTo>
                <a:lnTo>
                  <a:pt x="71" y="435"/>
                </a:lnTo>
                <a:lnTo>
                  <a:pt x="96" y="380"/>
                </a:lnTo>
                <a:lnTo>
                  <a:pt x="110" y="355"/>
                </a:lnTo>
                <a:lnTo>
                  <a:pt x="144" y="333"/>
                </a:lnTo>
                <a:lnTo>
                  <a:pt x="149" y="307"/>
                </a:lnTo>
                <a:lnTo>
                  <a:pt x="178" y="316"/>
                </a:lnTo>
                <a:lnTo>
                  <a:pt x="181" y="288"/>
                </a:lnTo>
                <a:lnTo>
                  <a:pt x="217" y="305"/>
                </a:lnTo>
                <a:lnTo>
                  <a:pt x="230" y="287"/>
                </a:lnTo>
                <a:lnTo>
                  <a:pt x="226" y="267"/>
                </a:lnTo>
                <a:lnTo>
                  <a:pt x="280" y="293"/>
                </a:lnTo>
                <a:lnTo>
                  <a:pt x="272" y="313"/>
                </a:lnTo>
                <a:lnTo>
                  <a:pt x="238" y="293"/>
                </a:lnTo>
                <a:lnTo>
                  <a:pt x="234" y="318"/>
                </a:lnTo>
                <a:lnTo>
                  <a:pt x="276" y="333"/>
                </a:lnTo>
                <a:lnTo>
                  <a:pt x="272" y="349"/>
                </a:lnTo>
                <a:lnTo>
                  <a:pt x="410" y="366"/>
                </a:lnTo>
                <a:lnTo>
                  <a:pt x="648" y="559"/>
                </a:lnTo>
                <a:lnTo>
                  <a:pt x="655" y="609"/>
                </a:lnTo>
                <a:lnTo>
                  <a:pt x="665" y="615"/>
                </a:lnTo>
                <a:lnTo>
                  <a:pt x="655" y="655"/>
                </a:lnTo>
                <a:lnTo>
                  <a:pt x="605" y="717"/>
                </a:lnTo>
                <a:lnTo>
                  <a:pt x="546" y="740"/>
                </a:lnTo>
                <a:lnTo>
                  <a:pt x="347" y="686"/>
                </a:lnTo>
                <a:lnTo>
                  <a:pt x="342" y="666"/>
                </a:lnTo>
                <a:lnTo>
                  <a:pt x="303" y="664"/>
                </a:lnTo>
                <a:lnTo>
                  <a:pt x="254" y="617"/>
                </a:lnTo>
                <a:lnTo>
                  <a:pt x="246" y="630"/>
                </a:lnTo>
                <a:lnTo>
                  <a:pt x="262" y="671"/>
                </a:lnTo>
                <a:lnTo>
                  <a:pt x="361" y="762"/>
                </a:lnTo>
                <a:lnTo>
                  <a:pt x="357" y="813"/>
                </a:lnTo>
                <a:lnTo>
                  <a:pt x="342" y="824"/>
                </a:lnTo>
                <a:lnTo>
                  <a:pt x="365" y="875"/>
                </a:lnTo>
                <a:lnTo>
                  <a:pt x="367" y="913"/>
                </a:lnTo>
                <a:lnTo>
                  <a:pt x="491" y="991"/>
                </a:lnTo>
                <a:lnTo>
                  <a:pt x="521" y="979"/>
                </a:lnTo>
                <a:lnTo>
                  <a:pt x="504" y="920"/>
                </a:lnTo>
                <a:lnTo>
                  <a:pt x="479" y="930"/>
                </a:lnTo>
                <a:lnTo>
                  <a:pt x="449" y="893"/>
                </a:lnTo>
                <a:lnTo>
                  <a:pt x="441" y="872"/>
                </a:lnTo>
                <a:lnTo>
                  <a:pt x="461" y="842"/>
                </a:lnTo>
                <a:lnTo>
                  <a:pt x="644" y="918"/>
                </a:lnTo>
                <a:lnTo>
                  <a:pt x="597" y="825"/>
                </a:lnTo>
                <a:lnTo>
                  <a:pt x="594" y="791"/>
                </a:lnTo>
                <a:lnTo>
                  <a:pt x="669" y="742"/>
                </a:lnTo>
                <a:lnTo>
                  <a:pt x="707" y="689"/>
                </a:lnTo>
                <a:lnTo>
                  <a:pt x="767" y="720"/>
                </a:lnTo>
                <a:lnTo>
                  <a:pt x="760" y="743"/>
                </a:lnTo>
                <a:lnTo>
                  <a:pt x="777" y="732"/>
                </a:lnTo>
                <a:lnTo>
                  <a:pt x="794" y="762"/>
                </a:lnTo>
                <a:lnTo>
                  <a:pt x="792" y="718"/>
                </a:lnTo>
                <a:lnTo>
                  <a:pt x="811" y="639"/>
                </a:lnTo>
                <a:lnTo>
                  <a:pt x="778" y="598"/>
                </a:lnTo>
                <a:lnTo>
                  <a:pt x="792" y="544"/>
                </a:lnTo>
                <a:lnTo>
                  <a:pt x="794" y="473"/>
                </a:lnTo>
                <a:lnTo>
                  <a:pt x="752" y="431"/>
                </a:lnTo>
                <a:lnTo>
                  <a:pt x="865" y="456"/>
                </a:lnTo>
                <a:lnTo>
                  <a:pt x="897" y="491"/>
                </a:lnTo>
                <a:lnTo>
                  <a:pt x="910" y="536"/>
                </a:lnTo>
                <a:lnTo>
                  <a:pt x="831" y="571"/>
                </a:lnTo>
                <a:lnTo>
                  <a:pt x="877" y="650"/>
                </a:lnTo>
                <a:lnTo>
                  <a:pt x="902" y="650"/>
                </a:lnTo>
                <a:lnTo>
                  <a:pt x="908" y="674"/>
                </a:lnTo>
                <a:lnTo>
                  <a:pt x="958" y="634"/>
                </a:lnTo>
                <a:lnTo>
                  <a:pt x="972" y="564"/>
                </a:lnTo>
                <a:lnTo>
                  <a:pt x="1137" y="456"/>
                </a:lnTo>
                <a:lnTo>
                  <a:pt x="1176" y="469"/>
                </a:lnTo>
                <a:lnTo>
                  <a:pt x="1184" y="448"/>
                </a:lnTo>
                <a:lnTo>
                  <a:pt x="1173" y="443"/>
                </a:lnTo>
                <a:lnTo>
                  <a:pt x="1193" y="420"/>
                </a:lnTo>
                <a:lnTo>
                  <a:pt x="1214" y="435"/>
                </a:lnTo>
                <a:lnTo>
                  <a:pt x="1211" y="417"/>
                </a:lnTo>
                <a:lnTo>
                  <a:pt x="1219" y="403"/>
                </a:lnTo>
                <a:lnTo>
                  <a:pt x="1270" y="390"/>
                </a:lnTo>
                <a:lnTo>
                  <a:pt x="1250" y="415"/>
                </a:lnTo>
                <a:lnTo>
                  <a:pt x="1241" y="441"/>
                </a:lnTo>
                <a:lnTo>
                  <a:pt x="1247" y="474"/>
                </a:lnTo>
                <a:lnTo>
                  <a:pt x="1256" y="488"/>
                </a:lnTo>
                <a:lnTo>
                  <a:pt x="1287" y="495"/>
                </a:lnTo>
                <a:lnTo>
                  <a:pt x="1293" y="461"/>
                </a:lnTo>
                <a:lnTo>
                  <a:pt x="1314" y="446"/>
                </a:lnTo>
                <a:lnTo>
                  <a:pt x="1402" y="448"/>
                </a:lnTo>
                <a:lnTo>
                  <a:pt x="1439" y="401"/>
                </a:lnTo>
                <a:lnTo>
                  <a:pt x="1482" y="390"/>
                </a:lnTo>
                <a:lnTo>
                  <a:pt x="1499" y="424"/>
                </a:lnTo>
                <a:lnTo>
                  <a:pt x="1484" y="457"/>
                </a:lnTo>
                <a:lnTo>
                  <a:pt x="1504" y="473"/>
                </a:lnTo>
                <a:lnTo>
                  <a:pt x="1522" y="454"/>
                </a:lnTo>
                <a:lnTo>
                  <a:pt x="1519" y="427"/>
                </a:lnTo>
                <a:lnTo>
                  <a:pt x="1563" y="401"/>
                </a:lnTo>
                <a:lnTo>
                  <a:pt x="1563" y="376"/>
                </a:lnTo>
                <a:lnTo>
                  <a:pt x="1539" y="307"/>
                </a:lnTo>
                <a:lnTo>
                  <a:pt x="1561" y="282"/>
                </a:lnTo>
                <a:lnTo>
                  <a:pt x="1714" y="321"/>
                </a:lnTo>
                <a:lnTo>
                  <a:pt x="1849" y="414"/>
                </a:lnTo>
                <a:lnTo>
                  <a:pt x="1905" y="486"/>
                </a:lnTo>
                <a:lnTo>
                  <a:pt x="1944" y="407"/>
                </a:lnTo>
                <a:lnTo>
                  <a:pt x="1915" y="390"/>
                </a:lnTo>
                <a:lnTo>
                  <a:pt x="1898" y="322"/>
                </a:lnTo>
                <a:lnTo>
                  <a:pt x="1841" y="307"/>
                </a:lnTo>
                <a:lnTo>
                  <a:pt x="1842" y="251"/>
                </a:lnTo>
                <a:lnTo>
                  <a:pt x="1861" y="246"/>
                </a:lnTo>
                <a:lnTo>
                  <a:pt x="1855" y="217"/>
                </a:lnTo>
                <a:lnTo>
                  <a:pt x="1866" y="160"/>
                </a:lnTo>
                <a:lnTo>
                  <a:pt x="1824" y="146"/>
                </a:lnTo>
                <a:lnTo>
                  <a:pt x="1847" y="112"/>
                </a:lnTo>
                <a:lnTo>
                  <a:pt x="1832" y="112"/>
                </a:lnTo>
                <a:lnTo>
                  <a:pt x="1838" y="81"/>
                </a:lnTo>
                <a:lnTo>
                  <a:pt x="1910" y="4"/>
                </a:lnTo>
                <a:lnTo>
                  <a:pt x="1911" y="0"/>
                </a:lnTo>
                <a:close/>
                <a:moveTo>
                  <a:pt x="5869" y="2244"/>
                </a:moveTo>
                <a:lnTo>
                  <a:pt x="5865" y="2254"/>
                </a:lnTo>
                <a:lnTo>
                  <a:pt x="5869" y="2250"/>
                </a:lnTo>
                <a:lnTo>
                  <a:pt x="5869" y="2244"/>
                </a:lnTo>
                <a:close/>
                <a:moveTo>
                  <a:pt x="5897" y="2191"/>
                </a:moveTo>
                <a:lnTo>
                  <a:pt x="5886" y="2215"/>
                </a:lnTo>
                <a:lnTo>
                  <a:pt x="5893" y="2212"/>
                </a:lnTo>
                <a:lnTo>
                  <a:pt x="5897" y="2191"/>
                </a:lnTo>
                <a:close/>
                <a:moveTo>
                  <a:pt x="5956" y="2114"/>
                </a:moveTo>
                <a:lnTo>
                  <a:pt x="5940" y="2136"/>
                </a:lnTo>
                <a:lnTo>
                  <a:pt x="5922" y="2145"/>
                </a:lnTo>
                <a:lnTo>
                  <a:pt x="5919" y="2162"/>
                </a:lnTo>
                <a:lnTo>
                  <a:pt x="5953" y="2142"/>
                </a:lnTo>
                <a:lnTo>
                  <a:pt x="5961" y="2128"/>
                </a:lnTo>
                <a:lnTo>
                  <a:pt x="5956" y="2114"/>
                </a:lnTo>
                <a:close/>
                <a:moveTo>
                  <a:pt x="5976" y="2106"/>
                </a:moveTo>
                <a:lnTo>
                  <a:pt x="5964" y="2120"/>
                </a:lnTo>
                <a:lnTo>
                  <a:pt x="5976" y="2106"/>
                </a:lnTo>
                <a:close/>
                <a:moveTo>
                  <a:pt x="6472" y="1798"/>
                </a:moveTo>
                <a:lnTo>
                  <a:pt x="6499" y="1825"/>
                </a:lnTo>
                <a:lnTo>
                  <a:pt x="6479" y="1814"/>
                </a:lnTo>
                <a:lnTo>
                  <a:pt x="6472" y="1798"/>
                </a:lnTo>
                <a:close/>
                <a:moveTo>
                  <a:pt x="6411" y="1763"/>
                </a:moveTo>
                <a:lnTo>
                  <a:pt x="6422" y="1765"/>
                </a:lnTo>
                <a:lnTo>
                  <a:pt x="6425" y="1785"/>
                </a:lnTo>
                <a:lnTo>
                  <a:pt x="6440" y="1812"/>
                </a:lnTo>
                <a:lnTo>
                  <a:pt x="6422" y="1800"/>
                </a:lnTo>
                <a:lnTo>
                  <a:pt x="6405" y="1766"/>
                </a:lnTo>
                <a:lnTo>
                  <a:pt x="6411" y="1763"/>
                </a:lnTo>
                <a:close/>
                <a:moveTo>
                  <a:pt x="5091" y="1802"/>
                </a:moveTo>
                <a:lnTo>
                  <a:pt x="5088" y="1811"/>
                </a:lnTo>
                <a:lnTo>
                  <a:pt x="5097" y="1808"/>
                </a:lnTo>
                <a:lnTo>
                  <a:pt x="5109" y="1819"/>
                </a:lnTo>
                <a:lnTo>
                  <a:pt x="5114" y="1814"/>
                </a:lnTo>
                <a:lnTo>
                  <a:pt x="5130" y="1786"/>
                </a:lnTo>
                <a:lnTo>
                  <a:pt x="5125" y="1782"/>
                </a:lnTo>
                <a:lnTo>
                  <a:pt x="5111" y="1771"/>
                </a:lnTo>
                <a:lnTo>
                  <a:pt x="5104" y="1774"/>
                </a:lnTo>
                <a:lnTo>
                  <a:pt x="5091" y="1802"/>
                </a:lnTo>
                <a:close/>
                <a:moveTo>
                  <a:pt x="5334" y="1840"/>
                </a:moveTo>
                <a:lnTo>
                  <a:pt x="5343" y="1840"/>
                </a:lnTo>
                <a:lnTo>
                  <a:pt x="5350" y="1856"/>
                </a:lnTo>
                <a:lnTo>
                  <a:pt x="5351" y="1888"/>
                </a:lnTo>
                <a:lnTo>
                  <a:pt x="5368" y="1959"/>
                </a:lnTo>
                <a:lnTo>
                  <a:pt x="5366" y="1995"/>
                </a:lnTo>
                <a:lnTo>
                  <a:pt x="5360" y="2000"/>
                </a:lnTo>
                <a:lnTo>
                  <a:pt x="5365" y="2054"/>
                </a:lnTo>
                <a:lnTo>
                  <a:pt x="5374" y="2066"/>
                </a:lnTo>
                <a:lnTo>
                  <a:pt x="5385" y="2110"/>
                </a:lnTo>
                <a:lnTo>
                  <a:pt x="5399" y="2161"/>
                </a:lnTo>
                <a:lnTo>
                  <a:pt x="5413" y="2212"/>
                </a:lnTo>
                <a:lnTo>
                  <a:pt x="5434" y="2255"/>
                </a:lnTo>
                <a:lnTo>
                  <a:pt x="5416" y="2229"/>
                </a:lnTo>
                <a:lnTo>
                  <a:pt x="5391" y="2215"/>
                </a:lnTo>
                <a:lnTo>
                  <a:pt x="5368" y="2213"/>
                </a:lnTo>
                <a:lnTo>
                  <a:pt x="5359" y="2221"/>
                </a:lnTo>
                <a:lnTo>
                  <a:pt x="5337" y="2300"/>
                </a:lnTo>
                <a:lnTo>
                  <a:pt x="5336" y="2330"/>
                </a:lnTo>
                <a:lnTo>
                  <a:pt x="5356" y="2360"/>
                </a:lnTo>
                <a:lnTo>
                  <a:pt x="5362" y="2379"/>
                </a:lnTo>
                <a:lnTo>
                  <a:pt x="5379" y="2391"/>
                </a:lnTo>
                <a:lnTo>
                  <a:pt x="5382" y="2427"/>
                </a:lnTo>
                <a:lnTo>
                  <a:pt x="5377" y="2436"/>
                </a:lnTo>
                <a:lnTo>
                  <a:pt x="5370" y="2405"/>
                </a:lnTo>
                <a:lnTo>
                  <a:pt x="5337" y="2394"/>
                </a:lnTo>
                <a:lnTo>
                  <a:pt x="5329" y="2402"/>
                </a:lnTo>
                <a:lnTo>
                  <a:pt x="5317" y="2444"/>
                </a:lnTo>
                <a:lnTo>
                  <a:pt x="5308" y="2438"/>
                </a:lnTo>
                <a:lnTo>
                  <a:pt x="5303" y="2396"/>
                </a:lnTo>
                <a:lnTo>
                  <a:pt x="5312" y="2313"/>
                </a:lnTo>
                <a:lnTo>
                  <a:pt x="5317" y="2303"/>
                </a:lnTo>
                <a:lnTo>
                  <a:pt x="5306" y="2257"/>
                </a:lnTo>
                <a:lnTo>
                  <a:pt x="5317" y="2167"/>
                </a:lnTo>
                <a:lnTo>
                  <a:pt x="5312" y="2114"/>
                </a:lnTo>
                <a:lnTo>
                  <a:pt x="5316" y="2076"/>
                </a:lnTo>
                <a:lnTo>
                  <a:pt x="5309" y="2057"/>
                </a:lnTo>
                <a:lnTo>
                  <a:pt x="5295" y="2042"/>
                </a:lnTo>
                <a:lnTo>
                  <a:pt x="5291" y="1997"/>
                </a:lnTo>
                <a:lnTo>
                  <a:pt x="5299" y="1972"/>
                </a:lnTo>
                <a:lnTo>
                  <a:pt x="5299" y="1919"/>
                </a:lnTo>
                <a:lnTo>
                  <a:pt x="5302" y="1908"/>
                </a:lnTo>
                <a:lnTo>
                  <a:pt x="5333" y="1910"/>
                </a:lnTo>
                <a:lnTo>
                  <a:pt x="5334" y="1893"/>
                </a:lnTo>
                <a:lnTo>
                  <a:pt x="5342" y="1891"/>
                </a:lnTo>
                <a:lnTo>
                  <a:pt x="5323" y="1846"/>
                </a:lnTo>
                <a:lnTo>
                  <a:pt x="5334" y="1840"/>
                </a:lnTo>
                <a:close/>
                <a:moveTo>
                  <a:pt x="5498" y="2541"/>
                </a:moveTo>
                <a:lnTo>
                  <a:pt x="5509" y="2552"/>
                </a:lnTo>
                <a:lnTo>
                  <a:pt x="5472" y="2591"/>
                </a:lnTo>
                <a:lnTo>
                  <a:pt x="5468" y="2582"/>
                </a:lnTo>
                <a:lnTo>
                  <a:pt x="5498" y="2541"/>
                </a:lnTo>
                <a:close/>
                <a:moveTo>
                  <a:pt x="5532" y="2579"/>
                </a:moveTo>
                <a:lnTo>
                  <a:pt x="5535" y="2580"/>
                </a:lnTo>
                <a:lnTo>
                  <a:pt x="5532" y="2583"/>
                </a:lnTo>
                <a:lnTo>
                  <a:pt x="5521" y="2586"/>
                </a:lnTo>
                <a:lnTo>
                  <a:pt x="5532" y="2579"/>
                </a:lnTo>
                <a:close/>
                <a:moveTo>
                  <a:pt x="5625" y="2481"/>
                </a:moveTo>
                <a:lnTo>
                  <a:pt x="5578" y="2509"/>
                </a:lnTo>
                <a:lnTo>
                  <a:pt x="5546" y="2541"/>
                </a:lnTo>
                <a:lnTo>
                  <a:pt x="5540" y="2541"/>
                </a:lnTo>
                <a:lnTo>
                  <a:pt x="5549" y="2521"/>
                </a:lnTo>
                <a:lnTo>
                  <a:pt x="5580" y="2487"/>
                </a:lnTo>
                <a:lnTo>
                  <a:pt x="5597" y="2489"/>
                </a:lnTo>
                <a:lnTo>
                  <a:pt x="5622" y="2472"/>
                </a:lnTo>
                <a:lnTo>
                  <a:pt x="5625" y="2481"/>
                </a:lnTo>
                <a:close/>
                <a:moveTo>
                  <a:pt x="6337" y="1435"/>
                </a:moveTo>
                <a:lnTo>
                  <a:pt x="6303" y="1453"/>
                </a:lnTo>
                <a:lnTo>
                  <a:pt x="6291" y="1498"/>
                </a:lnTo>
                <a:lnTo>
                  <a:pt x="6299" y="1498"/>
                </a:lnTo>
                <a:lnTo>
                  <a:pt x="6349" y="1455"/>
                </a:lnTo>
                <a:lnTo>
                  <a:pt x="6344" y="1433"/>
                </a:lnTo>
                <a:lnTo>
                  <a:pt x="6337" y="1435"/>
                </a:lnTo>
                <a:close/>
                <a:moveTo>
                  <a:pt x="5122" y="43"/>
                </a:moveTo>
                <a:lnTo>
                  <a:pt x="5150" y="24"/>
                </a:lnTo>
                <a:lnTo>
                  <a:pt x="5165" y="48"/>
                </a:lnTo>
                <a:lnTo>
                  <a:pt x="5147" y="70"/>
                </a:lnTo>
                <a:lnTo>
                  <a:pt x="5125" y="72"/>
                </a:lnTo>
                <a:lnTo>
                  <a:pt x="5116" y="69"/>
                </a:lnTo>
                <a:lnTo>
                  <a:pt x="5122" y="43"/>
                </a:lnTo>
                <a:close/>
                <a:moveTo>
                  <a:pt x="1468" y="262"/>
                </a:moveTo>
                <a:lnTo>
                  <a:pt x="1456" y="228"/>
                </a:lnTo>
                <a:lnTo>
                  <a:pt x="1471" y="229"/>
                </a:lnTo>
                <a:lnTo>
                  <a:pt x="1459" y="219"/>
                </a:lnTo>
                <a:lnTo>
                  <a:pt x="1478" y="197"/>
                </a:lnTo>
                <a:lnTo>
                  <a:pt x="1549" y="288"/>
                </a:lnTo>
                <a:lnTo>
                  <a:pt x="1543" y="301"/>
                </a:lnTo>
                <a:lnTo>
                  <a:pt x="1518" y="301"/>
                </a:lnTo>
                <a:lnTo>
                  <a:pt x="1478" y="268"/>
                </a:lnTo>
                <a:lnTo>
                  <a:pt x="1487" y="292"/>
                </a:lnTo>
                <a:lnTo>
                  <a:pt x="1468" y="262"/>
                </a:lnTo>
                <a:close/>
                <a:moveTo>
                  <a:pt x="1168" y="76"/>
                </a:moveTo>
                <a:lnTo>
                  <a:pt x="1199" y="75"/>
                </a:lnTo>
                <a:lnTo>
                  <a:pt x="1209" y="92"/>
                </a:lnTo>
                <a:lnTo>
                  <a:pt x="1209" y="132"/>
                </a:lnTo>
                <a:lnTo>
                  <a:pt x="1188" y="89"/>
                </a:lnTo>
                <a:lnTo>
                  <a:pt x="1168" y="76"/>
                </a:lnTo>
                <a:close/>
                <a:moveTo>
                  <a:pt x="1132" y="0"/>
                </a:moveTo>
                <a:lnTo>
                  <a:pt x="1316" y="0"/>
                </a:lnTo>
                <a:lnTo>
                  <a:pt x="1323" y="39"/>
                </a:lnTo>
                <a:lnTo>
                  <a:pt x="1344" y="92"/>
                </a:lnTo>
                <a:lnTo>
                  <a:pt x="1414" y="158"/>
                </a:lnTo>
                <a:lnTo>
                  <a:pt x="1399" y="178"/>
                </a:lnTo>
                <a:lnTo>
                  <a:pt x="1391" y="189"/>
                </a:lnTo>
                <a:lnTo>
                  <a:pt x="1366" y="166"/>
                </a:lnTo>
                <a:lnTo>
                  <a:pt x="1369" y="157"/>
                </a:lnTo>
                <a:lnTo>
                  <a:pt x="1349" y="165"/>
                </a:lnTo>
                <a:lnTo>
                  <a:pt x="1361" y="178"/>
                </a:lnTo>
                <a:lnTo>
                  <a:pt x="1314" y="161"/>
                </a:lnTo>
                <a:lnTo>
                  <a:pt x="1301" y="180"/>
                </a:lnTo>
                <a:lnTo>
                  <a:pt x="1280" y="158"/>
                </a:lnTo>
                <a:lnTo>
                  <a:pt x="1236" y="149"/>
                </a:lnTo>
                <a:lnTo>
                  <a:pt x="1231" y="118"/>
                </a:lnTo>
                <a:lnTo>
                  <a:pt x="1261" y="107"/>
                </a:lnTo>
                <a:lnTo>
                  <a:pt x="1226" y="87"/>
                </a:lnTo>
                <a:lnTo>
                  <a:pt x="1247" y="53"/>
                </a:lnTo>
                <a:lnTo>
                  <a:pt x="1221" y="81"/>
                </a:lnTo>
                <a:lnTo>
                  <a:pt x="1221" y="43"/>
                </a:lnTo>
                <a:lnTo>
                  <a:pt x="1194" y="58"/>
                </a:lnTo>
                <a:lnTo>
                  <a:pt x="1190" y="35"/>
                </a:lnTo>
                <a:lnTo>
                  <a:pt x="1184" y="30"/>
                </a:lnTo>
                <a:lnTo>
                  <a:pt x="1177" y="52"/>
                </a:lnTo>
                <a:lnTo>
                  <a:pt x="1171" y="39"/>
                </a:lnTo>
                <a:lnTo>
                  <a:pt x="1156" y="53"/>
                </a:lnTo>
                <a:lnTo>
                  <a:pt x="1137" y="39"/>
                </a:lnTo>
                <a:lnTo>
                  <a:pt x="1131" y="10"/>
                </a:lnTo>
                <a:lnTo>
                  <a:pt x="1132" y="0"/>
                </a:lnTo>
                <a:close/>
                <a:moveTo>
                  <a:pt x="1001" y="329"/>
                </a:moveTo>
                <a:lnTo>
                  <a:pt x="1024" y="322"/>
                </a:lnTo>
                <a:lnTo>
                  <a:pt x="1063" y="366"/>
                </a:lnTo>
                <a:lnTo>
                  <a:pt x="1066" y="352"/>
                </a:lnTo>
                <a:lnTo>
                  <a:pt x="1077" y="376"/>
                </a:lnTo>
                <a:lnTo>
                  <a:pt x="1075" y="389"/>
                </a:lnTo>
                <a:lnTo>
                  <a:pt x="1070" y="375"/>
                </a:lnTo>
                <a:lnTo>
                  <a:pt x="1043" y="410"/>
                </a:lnTo>
                <a:lnTo>
                  <a:pt x="1016" y="426"/>
                </a:lnTo>
                <a:lnTo>
                  <a:pt x="1001" y="429"/>
                </a:lnTo>
                <a:lnTo>
                  <a:pt x="984" y="410"/>
                </a:lnTo>
                <a:lnTo>
                  <a:pt x="986" y="427"/>
                </a:lnTo>
                <a:lnTo>
                  <a:pt x="977" y="410"/>
                </a:lnTo>
                <a:lnTo>
                  <a:pt x="981" y="370"/>
                </a:lnTo>
                <a:lnTo>
                  <a:pt x="1001" y="329"/>
                </a:lnTo>
                <a:close/>
                <a:moveTo>
                  <a:pt x="2552" y="202"/>
                </a:moveTo>
                <a:lnTo>
                  <a:pt x="2564" y="185"/>
                </a:lnTo>
                <a:lnTo>
                  <a:pt x="2576" y="222"/>
                </a:lnTo>
                <a:lnTo>
                  <a:pt x="2562" y="231"/>
                </a:lnTo>
                <a:lnTo>
                  <a:pt x="2552" y="202"/>
                </a:lnTo>
                <a:close/>
                <a:moveTo>
                  <a:pt x="7058" y="121"/>
                </a:moveTo>
                <a:lnTo>
                  <a:pt x="7002" y="143"/>
                </a:lnTo>
                <a:lnTo>
                  <a:pt x="6988" y="114"/>
                </a:lnTo>
                <a:lnTo>
                  <a:pt x="7023" y="65"/>
                </a:lnTo>
                <a:lnTo>
                  <a:pt x="7057" y="42"/>
                </a:lnTo>
                <a:lnTo>
                  <a:pt x="7057" y="41"/>
                </a:lnTo>
                <a:lnTo>
                  <a:pt x="7057" y="39"/>
                </a:lnTo>
                <a:lnTo>
                  <a:pt x="7101" y="36"/>
                </a:lnTo>
                <a:lnTo>
                  <a:pt x="7141" y="53"/>
                </a:lnTo>
                <a:lnTo>
                  <a:pt x="7169" y="92"/>
                </a:lnTo>
                <a:lnTo>
                  <a:pt x="7098" y="131"/>
                </a:lnTo>
                <a:lnTo>
                  <a:pt x="7058" y="121"/>
                </a:lnTo>
                <a:close/>
                <a:moveTo>
                  <a:pt x="6510" y="256"/>
                </a:moveTo>
                <a:lnTo>
                  <a:pt x="6527" y="253"/>
                </a:lnTo>
                <a:lnTo>
                  <a:pt x="6567" y="285"/>
                </a:lnTo>
                <a:lnTo>
                  <a:pt x="6561" y="316"/>
                </a:lnTo>
                <a:lnTo>
                  <a:pt x="6530" y="310"/>
                </a:lnTo>
                <a:lnTo>
                  <a:pt x="6496" y="271"/>
                </a:lnTo>
                <a:lnTo>
                  <a:pt x="6510" y="256"/>
                </a:lnTo>
                <a:close/>
                <a:moveTo>
                  <a:pt x="7526" y="1065"/>
                </a:moveTo>
                <a:lnTo>
                  <a:pt x="7482" y="1033"/>
                </a:lnTo>
                <a:lnTo>
                  <a:pt x="7441" y="1034"/>
                </a:lnTo>
                <a:lnTo>
                  <a:pt x="7429" y="1018"/>
                </a:lnTo>
                <a:lnTo>
                  <a:pt x="7435" y="988"/>
                </a:lnTo>
                <a:lnTo>
                  <a:pt x="7472" y="1008"/>
                </a:lnTo>
                <a:lnTo>
                  <a:pt x="7504" y="1000"/>
                </a:lnTo>
                <a:lnTo>
                  <a:pt x="7540" y="1033"/>
                </a:lnTo>
                <a:lnTo>
                  <a:pt x="7540" y="1064"/>
                </a:lnTo>
                <a:lnTo>
                  <a:pt x="7526" y="1065"/>
                </a:lnTo>
                <a:close/>
                <a:moveTo>
                  <a:pt x="5780" y="2363"/>
                </a:moveTo>
                <a:lnTo>
                  <a:pt x="5770" y="2382"/>
                </a:lnTo>
                <a:lnTo>
                  <a:pt x="5758" y="2385"/>
                </a:lnTo>
                <a:lnTo>
                  <a:pt x="5780" y="2363"/>
                </a:lnTo>
                <a:close/>
                <a:moveTo>
                  <a:pt x="5700" y="2430"/>
                </a:moveTo>
                <a:lnTo>
                  <a:pt x="5676" y="2456"/>
                </a:lnTo>
                <a:lnTo>
                  <a:pt x="5657" y="2467"/>
                </a:lnTo>
                <a:lnTo>
                  <a:pt x="5659" y="2459"/>
                </a:lnTo>
                <a:lnTo>
                  <a:pt x="5678" y="2438"/>
                </a:lnTo>
                <a:lnTo>
                  <a:pt x="5695" y="2425"/>
                </a:lnTo>
                <a:lnTo>
                  <a:pt x="5700" y="2430"/>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60" name="Freeform 217"/>
          <p:cNvSpPr>
            <a:spLocks noChangeAspect="1"/>
          </p:cNvSpPr>
          <p:nvPr/>
        </p:nvSpPr>
        <p:spPr bwMode="gray">
          <a:xfrm>
            <a:off x="2873839" y="3433146"/>
            <a:ext cx="5160" cy="1588"/>
          </a:xfrm>
          <a:custGeom>
            <a:avLst/>
            <a:gdLst>
              <a:gd name="T0" fmla="*/ 9 w 9"/>
              <a:gd name="T1" fmla="*/ 0 h 4"/>
              <a:gd name="T2" fmla="*/ 5 w 9"/>
              <a:gd name="T3" fmla="*/ 0 h 4"/>
              <a:gd name="T4" fmla="*/ 2 w 9"/>
              <a:gd name="T5" fmla="*/ 1 h 4"/>
              <a:gd name="T6" fmla="*/ 1 w 9"/>
              <a:gd name="T7" fmla="*/ 2 h 4"/>
              <a:gd name="T8" fmla="*/ 0 w 9"/>
              <a:gd name="T9" fmla="*/ 3 h 4"/>
              <a:gd name="T10" fmla="*/ 3 w 9"/>
              <a:gd name="T11" fmla="*/ 4 h 4"/>
              <a:gd name="T12" fmla="*/ 6 w 9"/>
              <a:gd name="T13" fmla="*/ 3 h 4"/>
              <a:gd name="T14" fmla="*/ 9 w 9"/>
              <a:gd name="T15" fmla="*/ 2 h 4"/>
              <a:gd name="T16" fmla="*/ 9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9" y="0"/>
                </a:moveTo>
                <a:lnTo>
                  <a:pt x="5" y="0"/>
                </a:lnTo>
                <a:lnTo>
                  <a:pt x="2" y="1"/>
                </a:lnTo>
                <a:lnTo>
                  <a:pt x="1" y="2"/>
                </a:lnTo>
                <a:lnTo>
                  <a:pt x="0" y="3"/>
                </a:lnTo>
                <a:lnTo>
                  <a:pt x="3" y="4"/>
                </a:lnTo>
                <a:lnTo>
                  <a:pt x="6" y="3"/>
                </a:lnTo>
                <a:lnTo>
                  <a:pt x="9" y="2"/>
                </a:lnTo>
                <a:lnTo>
                  <a:pt x="9"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1" name="Freeform 218"/>
          <p:cNvSpPr>
            <a:spLocks noChangeAspect="1"/>
          </p:cNvSpPr>
          <p:nvPr/>
        </p:nvSpPr>
        <p:spPr bwMode="gray">
          <a:xfrm>
            <a:off x="2208278" y="3791921"/>
            <a:ext cx="92869" cy="95250"/>
          </a:xfrm>
          <a:custGeom>
            <a:avLst/>
            <a:gdLst>
              <a:gd name="T0" fmla="*/ 139 w 178"/>
              <a:gd name="T1" fmla="*/ 0 h 198"/>
              <a:gd name="T2" fmla="*/ 104 w 178"/>
              <a:gd name="T3" fmla="*/ 0 h 198"/>
              <a:gd name="T4" fmla="*/ 60 w 178"/>
              <a:gd name="T5" fmla="*/ 0 h 198"/>
              <a:gd name="T6" fmla="*/ 60 w 178"/>
              <a:gd name="T7" fmla="*/ 24 h 198"/>
              <a:gd name="T8" fmla="*/ 31 w 178"/>
              <a:gd name="T9" fmla="*/ 24 h 198"/>
              <a:gd name="T10" fmla="*/ 66 w 178"/>
              <a:gd name="T11" fmla="*/ 52 h 198"/>
              <a:gd name="T12" fmla="*/ 80 w 178"/>
              <a:gd name="T13" fmla="*/ 71 h 198"/>
              <a:gd name="T14" fmla="*/ 79 w 178"/>
              <a:gd name="T15" fmla="*/ 83 h 198"/>
              <a:gd name="T16" fmla="*/ 33 w 178"/>
              <a:gd name="T17" fmla="*/ 84 h 198"/>
              <a:gd name="T18" fmla="*/ 4 w 178"/>
              <a:gd name="T19" fmla="*/ 132 h 198"/>
              <a:gd name="T20" fmla="*/ 6 w 178"/>
              <a:gd name="T21" fmla="*/ 139 h 198"/>
              <a:gd name="T22" fmla="*/ 0 w 178"/>
              <a:gd name="T23" fmla="*/ 157 h 198"/>
              <a:gd name="T24" fmla="*/ 40 w 178"/>
              <a:gd name="T25" fmla="*/ 188 h 198"/>
              <a:gd name="T26" fmla="*/ 100 w 178"/>
              <a:gd name="T27" fmla="*/ 198 h 198"/>
              <a:gd name="T28" fmla="*/ 105 w 178"/>
              <a:gd name="T29" fmla="*/ 186 h 198"/>
              <a:gd name="T30" fmla="*/ 122 w 178"/>
              <a:gd name="T31" fmla="*/ 177 h 198"/>
              <a:gd name="T32" fmla="*/ 127 w 178"/>
              <a:gd name="T33" fmla="*/ 164 h 198"/>
              <a:gd name="T34" fmla="*/ 138 w 178"/>
              <a:gd name="T35" fmla="*/ 154 h 198"/>
              <a:gd name="T36" fmla="*/ 138 w 178"/>
              <a:gd name="T37" fmla="*/ 140 h 198"/>
              <a:gd name="T38" fmla="*/ 175 w 178"/>
              <a:gd name="T39" fmla="*/ 111 h 198"/>
              <a:gd name="T40" fmla="*/ 178 w 178"/>
              <a:gd name="T41" fmla="*/ 101 h 198"/>
              <a:gd name="T42" fmla="*/ 172 w 178"/>
              <a:gd name="T43" fmla="*/ 98 h 198"/>
              <a:gd name="T44" fmla="*/ 163 w 178"/>
              <a:gd name="T45" fmla="*/ 101 h 198"/>
              <a:gd name="T46" fmla="*/ 153 w 178"/>
              <a:gd name="T47" fmla="*/ 92 h 198"/>
              <a:gd name="T48" fmla="*/ 138 w 178"/>
              <a:gd name="T49" fmla="*/ 91 h 198"/>
              <a:gd name="T50" fmla="*/ 139 w 178"/>
              <a:gd name="T51" fmla="*/ 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98"/>
              <a:gd name="T80" fmla="*/ 178 w 178"/>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98">
                <a:moveTo>
                  <a:pt x="139" y="0"/>
                </a:moveTo>
                <a:lnTo>
                  <a:pt x="104" y="0"/>
                </a:lnTo>
                <a:lnTo>
                  <a:pt x="60" y="0"/>
                </a:lnTo>
                <a:lnTo>
                  <a:pt x="60" y="24"/>
                </a:lnTo>
                <a:lnTo>
                  <a:pt x="31" y="24"/>
                </a:lnTo>
                <a:lnTo>
                  <a:pt x="66" y="52"/>
                </a:lnTo>
                <a:lnTo>
                  <a:pt x="80" y="71"/>
                </a:lnTo>
                <a:lnTo>
                  <a:pt x="79" y="83"/>
                </a:lnTo>
                <a:lnTo>
                  <a:pt x="33" y="84"/>
                </a:lnTo>
                <a:lnTo>
                  <a:pt x="4" y="132"/>
                </a:lnTo>
                <a:lnTo>
                  <a:pt x="6" y="139"/>
                </a:lnTo>
                <a:lnTo>
                  <a:pt x="0" y="157"/>
                </a:lnTo>
                <a:lnTo>
                  <a:pt x="40" y="188"/>
                </a:lnTo>
                <a:lnTo>
                  <a:pt x="100" y="198"/>
                </a:lnTo>
                <a:lnTo>
                  <a:pt x="105" y="186"/>
                </a:lnTo>
                <a:lnTo>
                  <a:pt x="122" y="177"/>
                </a:lnTo>
                <a:lnTo>
                  <a:pt x="127" y="164"/>
                </a:lnTo>
                <a:lnTo>
                  <a:pt x="138" y="154"/>
                </a:lnTo>
                <a:lnTo>
                  <a:pt x="138" y="140"/>
                </a:lnTo>
                <a:lnTo>
                  <a:pt x="175" y="111"/>
                </a:lnTo>
                <a:lnTo>
                  <a:pt x="178" y="101"/>
                </a:lnTo>
                <a:lnTo>
                  <a:pt x="172" y="98"/>
                </a:lnTo>
                <a:lnTo>
                  <a:pt x="163" y="101"/>
                </a:lnTo>
                <a:lnTo>
                  <a:pt x="153" y="92"/>
                </a:lnTo>
                <a:lnTo>
                  <a:pt x="138" y="91"/>
                </a:lnTo>
                <a:lnTo>
                  <a:pt x="139"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2" name="Freeform 219"/>
          <p:cNvSpPr>
            <a:spLocks noChangeAspect="1"/>
          </p:cNvSpPr>
          <p:nvPr/>
        </p:nvSpPr>
        <p:spPr bwMode="gray">
          <a:xfrm>
            <a:off x="2703579" y="3744296"/>
            <a:ext cx="82550" cy="52388"/>
          </a:xfrm>
          <a:custGeom>
            <a:avLst/>
            <a:gdLst>
              <a:gd name="T0" fmla="*/ 4 w 158"/>
              <a:gd name="T1" fmla="*/ 91 h 110"/>
              <a:gd name="T2" fmla="*/ 7 w 158"/>
              <a:gd name="T3" fmla="*/ 103 h 110"/>
              <a:gd name="T4" fmla="*/ 16 w 158"/>
              <a:gd name="T5" fmla="*/ 110 h 110"/>
              <a:gd name="T6" fmla="*/ 48 w 158"/>
              <a:gd name="T7" fmla="*/ 74 h 110"/>
              <a:gd name="T8" fmla="*/ 55 w 158"/>
              <a:gd name="T9" fmla="*/ 74 h 110"/>
              <a:gd name="T10" fmla="*/ 59 w 158"/>
              <a:gd name="T11" fmla="*/ 86 h 110"/>
              <a:gd name="T12" fmla="*/ 87 w 158"/>
              <a:gd name="T13" fmla="*/ 74 h 110"/>
              <a:gd name="T14" fmla="*/ 104 w 158"/>
              <a:gd name="T15" fmla="*/ 71 h 110"/>
              <a:gd name="T16" fmla="*/ 148 w 158"/>
              <a:gd name="T17" fmla="*/ 81 h 110"/>
              <a:gd name="T18" fmla="*/ 158 w 158"/>
              <a:gd name="T19" fmla="*/ 60 h 110"/>
              <a:gd name="T20" fmla="*/ 140 w 158"/>
              <a:gd name="T21" fmla="*/ 43 h 110"/>
              <a:gd name="T22" fmla="*/ 106 w 158"/>
              <a:gd name="T23" fmla="*/ 39 h 110"/>
              <a:gd name="T24" fmla="*/ 121 w 158"/>
              <a:gd name="T25" fmla="*/ 34 h 110"/>
              <a:gd name="T26" fmla="*/ 121 w 158"/>
              <a:gd name="T27" fmla="*/ 31 h 110"/>
              <a:gd name="T28" fmla="*/ 95 w 158"/>
              <a:gd name="T29" fmla="*/ 26 h 110"/>
              <a:gd name="T30" fmla="*/ 87 w 158"/>
              <a:gd name="T31" fmla="*/ 11 h 110"/>
              <a:gd name="T32" fmla="*/ 50 w 158"/>
              <a:gd name="T33" fmla="*/ 0 h 110"/>
              <a:gd name="T34" fmla="*/ 7 w 158"/>
              <a:gd name="T35" fmla="*/ 0 h 110"/>
              <a:gd name="T36" fmla="*/ 2 w 158"/>
              <a:gd name="T37" fmla="*/ 5 h 110"/>
              <a:gd name="T38" fmla="*/ 10 w 158"/>
              <a:gd name="T39" fmla="*/ 35 h 110"/>
              <a:gd name="T40" fmla="*/ 7 w 158"/>
              <a:gd name="T41" fmla="*/ 56 h 110"/>
              <a:gd name="T42" fmla="*/ 0 w 158"/>
              <a:gd name="T43" fmla="*/ 64 h 110"/>
              <a:gd name="T44" fmla="*/ 5 w 158"/>
              <a:gd name="T45" fmla="*/ 77 h 110"/>
              <a:gd name="T46" fmla="*/ 4 w 158"/>
              <a:gd name="T47" fmla="*/ 91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110"/>
              <a:gd name="T74" fmla="*/ 158 w 158"/>
              <a:gd name="T75" fmla="*/ 110 h 1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110">
                <a:moveTo>
                  <a:pt x="4" y="91"/>
                </a:moveTo>
                <a:lnTo>
                  <a:pt x="7" y="103"/>
                </a:lnTo>
                <a:lnTo>
                  <a:pt x="16" y="110"/>
                </a:lnTo>
                <a:lnTo>
                  <a:pt x="48" y="74"/>
                </a:lnTo>
                <a:lnTo>
                  <a:pt x="55" y="74"/>
                </a:lnTo>
                <a:lnTo>
                  <a:pt x="59" y="86"/>
                </a:lnTo>
                <a:lnTo>
                  <a:pt x="87" y="74"/>
                </a:lnTo>
                <a:lnTo>
                  <a:pt x="104" y="71"/>
                </a:lnTo>
                <a:lnTo>
                  <a:pt x="148" y="81"/>
                </a:lnTo>
                <a:lnTo>
                  <a:pt x="158" y="60"/>
                </a:lnTo>
                <a:lnTo>
                  <a:pt x="140" y="43"/>
                </a:lnTo>
                <a:lnTo>
                  <a:pt x="106" y="39"/>
                </a:lnTo>
                <a:lnTo>
                  <a:pt x="121" y="34"/>
                </a:lnTo>
                <a:lnTo>
                  <a:pt x="121" y="31"/>
                </a:lnTo>
                <a:lnTo>
                  <a:pt x="95" y="26"/>
                </a:lnTo>
                <a:lnTo>
                  <a:pt x="87" y="11"/>
                </a:lnTo>
                <a:lnTo>
                  <a:pt x="50" y="0"/>
                </a:lnTo>
                <a:lnTo>
                  <a:pt x="7" y="0"/>
                </a:lnTo>
                <a:lnTo>
                  <a:pt x="2" y="5"/>
                </a:lnTo>
                <a:lnTo>
                  <a:pt x="10" y="35"/>
                </a:lnTo>
                <a:lnTo>
                  <a:pt x="7" y="56"/>
                </a:lnTo>
                <a:lnTo>
                  <a:pt x="0" y="64"/>
                </a:lnTo>
                <a:lnTo>
                  <a:pt x="5" y="77"/>
                </a:lnTo>
                <a:lnTo>
                  <a:pt x="4" y="9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3" name="Freeform 220"/>
          <p:cNvSpPr>
            <a:spLocks noChangeAspect="1"/>
          </p:cNvSpPr>
          <p:nvPr/>
        </p:nvSpPr>
        <p:spPr bwMode="gray">
          <a:xfrm>
            <a:off x="2261591" y="3872884"/>
            <a:ext cx="55033" cy="26988"/>
          </a:xfrm>
          <a:custGeom>
            <a:avLst/>
            <a:gdLst>
              <a:gd name="T0" fmla="*/ 0 w 106"/>
              <a:gd name="T1" fmla="*/ 34 h 60"/>
              <a:gd name="T2" fmla="*/ 5 w 106"/>
              <a:gd name="T3" fmla="*/ 22 h 60"/>
              <a:gd name="T4" fmla="*/ 22 w 106"/>
              <a:gd name="T5" fmla="*/ 13 h 60"/>
              <a:gd name="T6" fmla="*/ 27 w 106"/>
              <a:gd name="T7" fmla="*/ 0 h 60"/>
              <a:gd name="T8" fmla="*/ 42 w 106"/>
              <a:gd name="T9" fmla="*/ 4 h 60"/>
              <a:gd name="T10" fmla="*/ 72 w 106"/>
              <a:gd name="T11" fmla="*/ 26 h 60"/>
              <a:gd name="T12" fmla="*/ 90 w 106"/>
              <a:gd name="T13" fmla="*/ 24 h 60"/>
              <a:gd name="T14" fmla="*/ 98 w 106"/>
              <a:gd name="T15" fmla="*/ 27 h 60"/>
              <a:gd name="T16" fmla="*/ 104 w 106"/>
              <a:gd name="T17" fmla="*/ 32 h 60"/>
              <a:gd name="T18" fmla="*/ 106 w 106"/>
              <a:gd name="T19" fmla="*/ 49 h 60"/>
              <a:gd name="T20" fmla="*/ 87 w 106"/>
              <a:gd name="T21" fmla="*/ 60 h 60"/>
              <a:gd name="T22" fmla="*/ 63 w 106"/>
              <a:gd name="T23" fmla="*/ 60 h 60"/>
              <a:gd name="T24" fmla="*/ 17 w 106"/>
              <a:gd name="T25" fmla="*/ 44 h 60"/>
              <a:gd name="T26" fmla="*/ 0 w 106"/>
              <a:gd name="T27" fmla="*/ 34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60"/>
              <a:gd name="T44" fmla="*/ 106 w 106"/>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60">
                <a:moveTo>
                  <a:pt x="0" y="34"/>
                </a:moveTo>
                <a:lnTo>
                  <a:pt x="5" y="22"/>
                </a:lnTo>
                <a:lnTo>
                  <a:pt x="22" y="13"/>
                </a:lnTo>
                <a:lnTo>
                  <a:pt x="27" y="0"/>
                </a:lnTo>
                <a:lnTo>
                  <a:pt x="42" y="4"/>
                </a:lnTo>
                <a:lnTo>
                  <a:pt x="72" y="26"/>
                </a:lnTo>
                <a:lnTo>
                  <a:pt x="90" y="24"/>
                </a:lnTo>
                <a:lnTo>
                  <a:pt x="98" y="27"/>
                </a:lnTo>
                <a:lnTo>
                  <a:pt x="104" y="32"/>
                </a:lnTo>
                <a:lnTo>
                  <a:pt x="106" y="49"/>
                </a:lnTo>
                <a:lnTo>
                  <a:pt x="87" y="60"/>
                </a:lnTo>
                <a:lnTo>
                  <a:pt x="63" y="60"/>
                </a:lnTo>
                <a:lnTo>
                  <a:pt x="17" y="44"/>
                </a:lnTo>
                <a:lnTo>
                  <a:pt x="0" y="3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4" name="Freeform 221"/>
          <p:cNvSpPr>
            <a:spLocks noChangeAspect="1"/>
          </p:cNvSpPr>
          <p:nvPr/>
        </p:nvSpPr>
        <p:spPr bwMode="gray">
          <a:xfrm>
            <a:off x="2321784" y="3858596"/>
            <a:ext cx="103188" cy="96838"/>
          </a:xfrm>
          <a:custGeom>
            <a:avLst/>
            <a:gdLst>
              <a:gd name="T0" fmla="*/ 82 w 197"/>
              <a:gd name="T1" fmla="*/ 186 h 200"/>
              <a:gd name="T2" fmla="*/ 93 w 197"/>
              <a:gd name="T3" fmla="*/ 181 h 200"/>
              <a:gd name="T4" fmla="*/ 119 w 197"/>
              <a:gd name="T5" fmla="*/ 189 h 200"/>
              <a:gd name="T6" fmla="*/ 138 w 197"/>
              <a:gd name="T7" fmla="*/ 188 h 200"/>
              <a:gd name="T8" fmla="*/ 158 w 197"/>
              <a:gd name="T9" fmla="*/ 200 h 200"/>
              <a:gd name="T10" fmla="*/ 178 w 197"/>
              <a:gd name="T11" fmla="*/ 193 h 200"/>
              <a:gd name="T12" fmla="*/ 172 w 197"/>
              <a:gd name="T13" fmla="*/ 167 h 200"/>
              <a:gd name="T14" fmla="*/ 176 w 197"/>
              <a:gd name="T15" fmla="*/ 152 h 200"/>
              <a:gd name="T16" fmla="*/ 184 w 197"/>
              <a:gd name="T17" fmla="*/ 70 h 200"/>
              <a:gd name="T18" fmla="*/ 195 w 197"/>
              <a:gd name="T19" fmla="*/ 36 h 200"/>
              <a:gd name="T20" fmla="*/ 197 w 197"/>
              <a:gd name="T21" fmla="*/ 0 h 200"/>
              <a:gd name="T22" fmla="*/ 187 w 197"/>
              <a:gd name="T23" fmla="*/ 0 h 200"/>
              <a:gd name="T24" fmla="*/ 151 w 197"/>
              <a:gd name="T25" fmla="*/ 19 h 200"/>
              <a:gd name="T26" fmla="*/ 136 w 197"/>
              <a:gd name="T27" fmla="*/ 17 h 200"/>
              <a:gd name="T28" fmla="*/ 125 w 197"/>
              <a:gd name="T29" fmla="*/ 10 h 200"/>
              <a:gd name="T30" fmla="*/ 111 w 197"/>
              <a:gd name="T31" fmla="*/ 36 h 200"/>
              <a:gd name="T32" fmla="*/ 104 w 197"/>
              <a:gd name="T33" fmla="*/ 36 h 200"/>
              <a:gd name="T34" fmla="*/ 82 w 197"/>
              <a:gd name="T35" fmla="*/ 53 h 200"/>
              <a:gd name="T36" fmla="*/ 65 w 197"/>
              <a:gd name="T37" fmla="*/ 45 h 200"/>
              <a:gd name="T38" fmla="*/ 57 w 197"/>
              <a:gd name="T39" fmla="*/ 61 h 200"/>
              <a:gd name="T40" fmla="*/ 37 w 197"/>
              <a:gd name="T41" fmla="*/ 61 h 200"/>
              <a:gd name="T42" fmla="*/ 36 w 197"/>
              <a:gd name="T43" fmla="*/ 79 h 200"/>
              <a:gd name="T44" fmla="*/ 25 w 197"/>
              <a:gd name="T45" fmla="*/ 93 h 200"/>
              <a:gd name="T46" fmla="*/ 9 w 197"/>
              <a:gd name="T47" fmla="*/ 95 h 200"/>
              <a:gd name="T48" fmla="*/ 0 w 197"/>
              <a:gd name="T49" fmla="*/ 95 h 200"/>
              <a:gd name="T50" fmla="*/ 0 w 197"/>
              <a:gd name="T51" fmla="*/ 102 h 200"/>
              <a:gd name="T52" fmla="*/ 82 w 197"/>
              <a:gd name="T53" fmla="*/ 186 h 2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200"/>
              <a:gd name="T83" fmla="*/ 197 w 197"/>
              <a:gd name="T84" fmla="*/ 200 h 2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200">
                <a:moveTo>
                  <a:pt x="82" y="186"/>
                </a:moveTo>
                <a:lnTo>
                  <a:pt x="93" y="181"/>
                </a:lnTo>
                <a:lnTo>
                  <a:pt x="119" y="189"/>
                </a:lnTo>
                <a:lnTo>
                  <a:pt x="138" y="188"/>
                </a:lnTo>
                <a:lnTo>
                  <a:pt x="158" y="200"/>
                </a:lnTo>
                <a:lnTo>
                  <a:pt x="178" y="193"/>
                </a:lnTo>
                <a:lnTo>
                  <a:pt x="172" y="167"/>
                </a:lnTo>
                <a:lnTo>
                  <a:pt x="176" y="152"/>
                </a:lnTo>
                <a:lnTo>
                  <a:pt x="184" y="70"/>
                </a:lnTo>
                <a:lnTo>
                  <a:pt x="195" y="36"/>
                </a:lnTo>
                <a:lnTo>
                  <a:pt x="197" y="0"/>
                </a:lnTo>
                <a:lnTo>
                  <a:pt x="187" y="0"/>
                </a:lnTo>
                <a:lnTo>
                  <a:pt x="151" y="19"/>
                </a:lnTo>
                <a:lnTo>
                  <a:pt x="136" y="17"/>
                </a:lnTo>
                <a:lnTo>
                  <a:pt x="125" y="10"/>
                </a:lnTo>
                <a:lnTo>
                  <a:pt x="111" y="36"/>
                </a:lnTo>
                <a:lnTo>
                  <a:pt x="104" y="36"/>
                </a:lnTo>
                <a:lnTo>
                  <a:pt x="82" y="53"/>
                </a:lnTo>
                <a:lnTo>
                  <a:pt x="65" y="45"/>
                </a:lnTo>
                <a:lnTo>
                  <a:pt x="57" y="61"/>
                </a:lnTo>
                <a:lnTo>
                  <a:pt x="37" y="61"/>
                </a:lnTo>
                <a:lnTo>
                  <a:pt x="36" y="79"/>
                </a:lnTo>
                <a:lnTo>
                  <a:pt x="25" y="93"/>
                </a:lnTo>
                <a:lnTo>
                  <a:pt x="9" y="95"/>
                </a:lnTo>
                <a:lnTo>
                  <a:pt x="0" y="95"/>
                </a:lnTo>
                <a:lnTo>
                  <a:pt x="0" y="102"/>
                </a:lnTo>
                <a:lnTo>
                  <a:pt x="82" y="18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5" name="Freeform 222"/>
          <p:cNvSpPr>
            <a:spLocks noChangeAspect="1"/>
          </p:cNvSpPr>
          <p:nvPr/>
        </p:nvSpPr>
        <p:spPr bwMode="gray">
          <a:xfrm>
            <a:off x="2275350" y="3834784"/>
            <a:ext cx="149622" cy="69850"/>
          </a:xfrm>
          <a:custGeom>
            <a:avLst/>
            <a:gdLst>
              <a:gd name="T0" fmla="*/ 285 w 285"/>
              <a:gd name="T1" fmla="*/ 46 h 141"/>
              <a:gd name="T2" fmla="*/ 275 w 285"/>
              <a:gd name="T3" fmla="*/ 46 h 141"/>
              <a:gd name="T4" fmla="*/ 239 w 285"/>
              <a:gd name="T5" fmla="*/ 65 h 141"/>
              <a:gd name="T6" fmla="*/ 224 w 285"/>
              <a:gd name="T7" fmla="*/ 63 h 141"/>
              <a:gd name="T8" fmla="*/ 213 w 285"/>
              <a:gd name="T9" fmla="*/ 56 h 141"/>
              <a:gd name="T10" fmla="*/ 199 w 285"/>
              <a:gd name="T11" fmla="*/ 82 h 141"/>
              <a:gd name="T12" fmla="*/ 192 w 285"/>
              <a:gd name="T13" fmla="*/ 82 h 141"/>
              <a:gd name="T14" fmla="*/ 170 w 285"/>
              <a:gd name="T15" fmla="*/ 99 h 141"/>
              <a:gd name="T16" fmla="*/ 153 w 285"/>
              <a:gd name="T17" fmla="*/ 91 h 141"/>
              <a:gd name="T18" fmla="*/ 145 w 285"/>
              <a:gd name="T19" fmla="*/ 107 h 141"/>
              <a:gd name="T20" fmla="*/ 125 w 285"/>
              <a:gd name="T21" fmla="*/ 107 h 141"/>
              <a:gd name="T22" fmla="*/ 124 w 285"/>
              <a:gd name="T23" fmla="*/ 125 h 141"/>
              <a:gd name="T24" fmla="*/ 113 w 285"/>
              <a:gd name="T25" fmla="*/ 139 h 141"/>
              <a:gd name="T26" fmla="*/ 97 w 285"/>
              <a:gd name="T27" fmla="*/ 141 h 141"/>
              <a:gd name="T28" fmla="*/ 88 w 285"/>
              <a:gd name="T29" fmla="*/ 124 h 141"/>
              <a:gd name="T30" fmla="*/ 79 w 285"/>
              <a:gd name="T31" fmla="*/ 122 h 141"/>
              <a:gd name="T32" fmla="*/ 77 w 285"/>
              <a:gd name="T33" fmla="*/ 105 h 141"/>
              <a:gd name="T34" fmla="*/ 71 w 285"/>
              <a:gd name="T35" fmla="*/ 100 h 141"/>
              <a:gd name="T36" fmla="*/ 63 w 285"/>
              <a:gd name="T37" fmla="*/ 97 h 141"/>
              <a:gd name="T38" fmla="*/ 45 w 285"/>
              <a:gd name="T39" fmla="*/ 99 h 141"/>
              <a:gd name="T40" fmla="*/ 15 w 285"/>
              <a:gd name="T41" fmla="*/ 77 h 141"/>
              <a:gd name="T42" fmla="*/ 0 w 285"/>
              <a:gd name="T43" fmla="*/ 73 h 141"/>
              <a:gd name="T44" fmla="*/ 11 w 285"/>
              <a:gd name="T45" fmla="*/ 63 h 141"/>
              <a:gd name="T46" fmla="*/ 11 w 285"/>
              <a:gd name="T47" fmla="*/ 49 h 141"/>
              <a:gd name="T48" fmla="*/ 48 w 285"/>
              <a:gd name="T49" fmla="*/ 20 h 141"/>
              <a:gd name="T50" fmla="*/ 51 w 285"/>
              <a:gd name="T51" fmla="*/ 10 h 141"/>
              <a:gd name="T52" fmla="*/ 79 w 285"/>
              <a:gd name="T53" fmla="*/ 7 h 141"/>
              <a:gd name="T54" fmla="*/ 124 w 285"/>
              <a:gd name="T55" fmla="*/ 10 h 141"/>
              <a:gd name="T56" fmla="*/ 168 w 285"/>
              <a:gd name="T57" fmla="*/ 0 h 141"/>
              <a:gd name="T58" fmla="*/ 176 w 285"/>
              <a:gd name="T59" fmla="*/ 6 h 141"/>
              <a:gd name="T60" fmla="*/ 204 w 285"/>
              <a:gd name="T61" fmla="*/ 1 h 141"/>
              <a:gd name="T62" fmla="*/ 246 w 285"/>
              <a:gd name="T63" fmla="*/ 14 h 141"/>
              <a:gd name="T64" fmla="*/ 277 w 285"/>
              <a:gd name="T65" fmla="*/ 32 h 141"/>
              <a:gd name="T66" fmla="*/ 285 w 285"/>
              <a:gd name="T67" fmla="*/ 46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141"/>
              <a:gd name="T104" fmla="*/ 285 w 285"/>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141">
                <a:moveTo>
                  <a:pt x="285" y="46"/>
                </a:moveTo>
                <a:lnTo>
                  <a:pt x="275" y="46"/>
                </a:lnTo>
                <a:lnTo>
                  <a:pt x="239" y="65"/>
                </a:lnTo>
                <a:lnTo>
                  <a:pt x="224" y="63"/>
                </a:lnTo>
                <a:lnTo>
                  <a:pt x="213" y="56"/>
                </a:lnTo>
                <a:lnTo>
                  <a:pt x="199" y="82"/>
                </a:lnTo>
                <a:lnTo>
                  <a:pt x="192" y="82"/>
                </a:lnTo>
                <a:lnTo>
                  <a:pt x="170" y="99"/>
                </a:lnTo>
                <a:lnTo>
                  <a:pt x="153" y="91"/>
                </a:lnTo>
                <a:lnTo>
                  <a:pt x="145" y="107"/>
                </a:lnTo>
                <a:lnTo>
                  <a:pt x="125" y="107"/>
                </a:lnTo>
                <a:lnTo>
                  <a:pt x="124" y="125"/>
                </a:lnTo>
                <a:lnTo>
                  <a:pt x="113" y="139"/>
                </a:lnTo>
                <a:lnTo>
                  <a:pt x="97" y="141"/>
                </a:lnTo>
                <a:lnTo>
                  <a:pt x="88" y="124"/>
                </a:lnTo>
                <a:lnTo>
                  <a:pt x="79" y="122"/>
                </a:lnTo>
                <a:lnTo>
                  <a:pt x="77" y="105"/>
                </a:lnTo>
                <a:lnTo>
                  <a:pt x="71" y="100"/>
                </a:lnTo>
                <a:lnTo>
                  <a:pt x="63" y="97"/>
                </a:lnTo>
                <a:lnTo>
                  <a:pt x="45" y="99"/>
                </a:lnTo>
                <a:lnTo>
                  <a:pt x="15" y="77"/>
                </a:lnTo>
                <a:lnTo>
                  <a:pt x="0" y="73"/>
                </a:lnTo>
                <a:lnTo>
                  <a:pt x="11" y="63"/>
                </a:lnTo>
                <a:lnTo>
                  <a:pt x="11" y="49"/>
                </a:lnTo>
                <a:lnTo>
                  <a:pt x="48" y="20"/>
                </a:lnTo>
                <a:lnTo>
                  <a:pt x="51" y="10"/>
                </a:lnTo>
                <a:lnTo>
                  <a:pt x="79" y="7"/>
                </a:lnTo>
                <a:lnTo>
                  <a:pt x="124" y="10"/>
                </a:lnTo>
                <a:lnTo>
                  <a:pt x="168" y="0"/>
                </a:lnTo>
                <a:lnTo>
                  <a:pt x="176" y="6"/>
                </a:lnTo>
                <a:lnTo>
                  <a:pt x="204" y="1"/>
                </a:lnTo>
                <a:lnTo>
                  <a:pt x="246" y="14"/>
                </a:lnTo>
                <a:lnTo>
                  <a:pt x="277" y="32"/>
                </a:lnTo>
                <a:lnTo>
                  <a:pt x="285" y="4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6" name="Freeform 223"/>
          <p:cNvSpPr>
            <a:spLocks noChangeAspect="1"/>
          </p:cNvSpPr>
          <p:nvPr/>
        </p:nvSpPr>
        <p:spPr bwMode="gray">
          <a:xfrm>
            <a:off x="2363060" y="3945909"/>
            <a:ext cx="79110" cy="65088"/>
          </a:xfrm>
          <a:custGeom>
            <a:avLst/>
            <a:gdLst>
              <a:gd name="T0" fmla="*/ 130 w 150"/>
              <a:gd name="T1" fmla="*/ 132 h 132"/>
              <a:gd name="T2" fmla="*/ 136 w 150"/>
              <a:gd name="T3" fmla="*/ 124 h 132"/>
              <a:gd name="T4" fmla="*/ 144 w 150"/>
              <a:gd name="T5" fmla="*/ 98 h 132"/>
              <a:gd name="T6" fmla="*/ 135 w 150"/>
              <a:gd name="T7" fmla="*/ 91 h 132"/>
              <a:gd name="T8" fmla="*/ 136 w 150"/>
              <a:gd name="T9" fmla="*/ 79 h 132"/>
              <a:gd name="T10" fmla="*/ 142 w 150"/>
              <a:gd name="T11" fmla="*/ 73 h 132"/>
              <a:gd name="T12" fmla="*/ 150 w 150"/>
              <a:gd name="T13" fmla="*/ 73 h 132"/>
              <a:gd name="T14" fmla="*/ 118 w 150"/>
              <a:gd name="T15" fmla="*/ 45 h 132"/>
              <a:gd name="T16" fmla="*/ 99 w 150"/>
              <a:gd name="T17" fmla="*/ 12 h 132"/>
              <a:gd name="T18" fmla="*/ 79 w 150"/>
              <a:gd name="T19" fmla="*/ 19 h 132"/>
              <a:gd name="T20" fmla="*/ 59 w 150"/>
              <a:gd name="T21" fmla="*/ 7 h 132"/>
              <a:gd name="T22" fmla="*/ 40 w 150"/>
              <a:gd name="T23" fmla="*/ 8 h 132"/>
              <a:gd name="T24" fmla="*/ 14 w 150"/>
              <a:gd name="T25" fmla="*/ 0 h 132"/>
              <a:gd name="T26" fmla="*/ 3 w 150"/>
              <a:gd name="T27" fmla="*/ 5 h 132"/>
              <a:gd name="T28" fmla="*/ 0 w 150"/>
              <a:gd name="T29" fmla="*/ 34 h 132"/>
              <a:gd name="T30" fmla="*/ 8 w 150"/>
              <a:gd name="T31" fmla="*/ 56 h 132"/>
              <a:gd name="T32" fmla="*/ 37 w 150"/>
              <a:gd name="T33" fmla="*/ 71 h 132"/>
              <a:gd name="T34" fmla="*/ 40 w 150"/>
              <a:gd name="T35" fmla="*/ 57 h 132"/>
              <a:gd name="T36" fmla="*/ 32 w 150"/>
              <a:gd name="T37" fmla="*/ 53 h 132"/>
              <a:gd name="T38" fmla="*/ 42 w 150"/>
              <a:gd name="T39" fmla="*/ 51 h 132"/>
              <a:gd name="T40" fmla="*/ 62 w 150"/>
              <a:gd name="T41" fmla="*/ 78 h 132"/>
              <a:gd name="T42" fmla="*/ 97 w 150"/>
              <a:gd name="T43" fmla="*/ 96 h 132"/>
              <a:gd name="T44" fmla="*/ 101 w 150"/>
              <a:gd name="T45" fmla="*/ 122 h 132"/>
              <a:gd name="T46" fmla="*/ 114 w 150"/>
              <a:gd name="T47" fmla="*/ 127 h 132"/>
              <a:gd name="T48" fmla="*/ 113 w 150"/>
              <a:gd name="T49" fmla="*/ 115 h 132"/>
              <a:gd name="T50" fmla="*/ 118 w 150"/>
              <a:gd name="T51" fmla="*/ 115 h 132"/>
              <a:gd name="T52" fmla="*/ 130 w 150"/>
              <a:gd name="T53" fmla="*/ 13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0"/>
              <a:gd name="T82" fmla="*/ 0 h 132"/>
              <a:gd name="T83" fmla="*/ 150 w 150"/>
              <a:gd name="T84" fmla="*/ 132 h 1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0" h="132">
                <a:moveTo>
                  <a:pt x="130" y="132"/>
                </a:moveTo>
                <a:lnTo>
                  <a:pt x="136" y="124"/>
                </a:lnTo>
                <a:lnTo>
                  <a:pt x="144" y="98"/>
                </a:lnTo>
                <a:lnTo>
                  <a:pt x="135" y="91"/>
                </a:lnTo>
                <a:lnTo>
                  <a:pt x="136" y="79"/>
                </a:lnTo>
                <a:lnTo>
                  <a:pt x="142" y="73"/>
                </a:lnTo>
                <a:lnTo>
                  <a:pt x="150" y="73"/>
                </a:lnTo>
                <a:lnTo>
                  <a:pt x="118" y="45"/>
                </a:lnTo>
                <a:lnTo>
                  <a:pt x="99" y="12"/>
                </a:lnTo>
                <a:lnTo>
                  <a:pt x="79" y="19"/>
                </a:lnTo>
                <a:lnTo>
                  <a:pt x="59" y="7"/>
                </a:lnTo>
                <a:lnTo>
                  <a:pt x="40" y="8"/>
                </a:lnTo>
                <a:lnTo>
                  <a:pt x="14" y="0"/>
                </a:lnTo>
                <a:lnTo>
                  <a:pt x="3" y="5"/>
                </a:lnTo>
                <a:lnTo>
                  <a:pt x="0" y="34"/>
                </a:lnTo>
                <a:lnTo>
                  <a:pt x="8" y="56"/>
                </a:lnTo>
                <a:lnTo>
                  <a:pt x="37" y="71"/>
                </a:lnTo>
                <a:lnTo>
                  <a:pt x="40" y="57"/>
                </a:lnTo>
                <a:lnTo>
                  <a:pt x="32" y="53"/>
                </a:lnTo>
                <a:lnTo>
                  <a:pt x="42" y="51"/>
                </a:lnTo>
                <a:lnTo>
                  <a:pt x="62" y="78"/>
                </a:lnTo>
                <a:lnTo>
                  <a:pt x="97" y="96"/>
                </a:lnTo>
                <a:lnTo>
                  <a:pt x="101" y="122"/>
                </a:lnTo>
                <a:lnTo>
                  <a:pt x="114" y="127"/>
                </a:lnTo>
                <a:lnTo>
                  <a:pt x="113" y="115"/>
                </a:lnTo>
                <a:lnTo>
                  <a:pt x="118" y="115"/>
                </a:lnTo>
                <a:lnTo>
                  <a:pt x="130" y="13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7" name="Freeform 224"/>
          <p:cNvSpPr>
            <a:spLocks noChangeAspect="1"/>
          </p:cNvSpPr>
          <p:nvPr/>
        </p:nvSpPr>
        <p:spPr bwMode="gray">
          <a:xfrm>
            <a:off x="2280509" y="3779221"/>
            <a:ext cx="27517" cy="58738"/>
          </a:xfrm>
          <a:custGeom>
            <a:avLst/>
            <a:gdLst>
              <a:gd name="T0" fmla="*/ 15 w 51"/>
              <a:gd name="T1" fmla="*/ 119 h 119"/>
              <a:gd name="T2" fmla="*/ 0 w 51"/>
              <a:gd name="T3" fmla="*/ 118 h 119"/>
              <a:gd name="T4" fmla="*/ 1 w 51"/>
              <a:gd name="T5" fmla="*/ 27 h 119"/>
              <a:gd name="T6" fmla="*/ 17 w 51"/>
              <a:gd name="T7" fmla="*/ 25 h 119"/>
              <a:gd name="T8" fmla="*/ 30 w 51"/>
              <a:gd name="T9" fmla="*/ 2 h 119"/>
              <a:gd name="T10" fmla="*/ 37 w 51"/>
              <a:gd name="T11" fmla="*/ 0 h 119"/>
              <a:gd name="T12" fmla="*/ 51 w 51"/>
              <a:gd name="T13" fmla="*/ 10 h 119"/>
              <a:gd name="T14" fmla="*/ 43 w 51"/>
              <a:gd name="T15" fmla="*/ 34 h 119"/>
              <a:gd name="T16" fmla="*/ 42 w 51"/>
              <a:gd name="T17" fmla="*/ 74 h 119"/>
              <a:gd name="T18" fmla="*/ 37 w 51"/>
              <a:gd name="T19" fmla="*/ 91 h 119"/>
              <a:gd name="T20" fmla="*/ 17 w 51"/>
              <a:gd name="T21" fmla="*/ 110 h 119"/>
              <a:gd name="T22" fmla="*/ 15 w 51"/>
              <a:gd name="T23" fmla="*/ 119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19"/>
              <a:gd name="T38" fmla="*/ 51 w 51"/>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19">
                <a:moveTo>
                  <a:pt x="15" y="119"/>
                </a:moveTo>
                <a:lnTo>
                  <a:pt x="0" y="118"/>
                </a:lnTo>
                <a:lnTo>
                  <a:pt x="1" y="27"/>
                </a:lnTo>
                <a:lnTo>
                  <a:pt x="17" y="25"/>
                </a:lnTo>
                <a:lnTo>
                  <a:pt x="30" y="2"/>
                </a:lnTo>
                <a:lnTo>
                  <a:pt x="37" y="0"/>
                </a:lnTo>
                <a:lnTo>
                  <a:pt x="51" y="10"/>
                </a:lnTo>
                <a:lnTo>
                  <a:pt x="43" y="34"/>
                </a:lnTo>
                <a:lnTo>
                  <a:pt x="42" y="74"/>
                </a:lnTo>
                <a:lnTo>
                  <a:pt x="37" y="91"/>
                </a:lnTo>
                <a:lnTo>
                  <a:pt x="17" y="110"/>
                </a:lnTo>
                <a:lnTo>
                  <a:pt x="15" y="11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8" name="Freeform 225"/>
          <p:cNvSpPr>
            <a:spLocks noChangeAspect="1"/>
          </p:cNvSpPr>
          <p:nvPr/>
        </p:nvSpPr>
        <p:spPr bwMode="gray">
          <a:xfrm>
            <a:off x="2545358" y="3774459"/>
            <a:ext cx="49875" cy="20638"/>
          </a:xfrm>
          <a:custGeom>
            <a:avLst/>
            <a:gdLst>
              <a:gd name="T0" fmla="*/ 55 w 95"/>
              <a:gd name="T1" fmla="*/ 6 h 38"/>
              <a:gd name="T2" fmla="*/ 72 w 95"/>
              <a:gd name="T3" fmla="*/ 16 h 38"/>
              <a:gd name="T4" fmla="*/ 89 w 95"/>
              <a:gd name="T5" fmla="*/ 16 h 38"/>
              <a:gd name="T6" fmla="*/ 95 w 95"/>
              <a:gd name="T7" fmla="*/ 31 h 38"/>
              <a:gd name="T8" fmla="*/ 75 w 95"/>
              <a:gd name="T9" fmla="*/ 29 h 38"/>
              <a:gd name="T10" fmla="*/ 58 w 95"/>
              <a:gd name="T11" fmla="*/ 33 h 38"/>
              <a:gd name="T12" fmla="*/ 55 w 95"/>
              <a:gd name="T13" fmla="*/ 38 h 38"/>
              <a:gd name="T14" fmla="*/ 30 w 95"/>
              <a:gd name="T15" fmla="*/ 33 h 38"/>
              <a:gd name="T16" fmla="*/ 0 w 95"/>
              <a:gd name="T17" fmla="*/ 11 h 38"/>
              <a:gd name="T18" fmla="*/ 21 w 95"/>
              <a:gd name="T19" fmla="*/ 0 h 38"/>
              <a:gd name="T20" fmla="*/ 55 w 95"/>
              <a:gd name="T21" fmla="*/ 6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38"/>
              <a:gd name="T35" fmla="*/ 95 w 95"/>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38">
                <a:moveTo>
                  <a:pt x="55" y="6"/>
                </a:moveTo>
                <a:lnTo>
                  <a:pt x="72" y="16"/>
                </a:lnTo>
                <a:lnTo>
                  <a:pt x="89" y="16"/>
                </a:lnTo>
                <a:lnTo>
                  <a:pt x="95" y="31"/>
                </a:lnTo>
                <a:lnTo>
                  <a:pt x="75" y="29"/>
                </a:lnTo>
                <a:lnTo>
                  <a:pt x="58" y="33"/>
                </a:lnTo>
                <a:lnTo>
                  <a:pt x="55" y="38"/>
                </a:lnTo>
                <a:lnTo>
                  <a:pt x="30" y="33"/>
                </a:lnTo>
                <a:lnTo>
                  <a:pt x="0" y="11"/>
                </a:lnTo>
                <a:lnTo>
                  <a:pt x="21" y="0"/>
                </a:lnTo>
                <a:lnTo>
                  <a:pt x="55" y="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69" name="Freeform 226"/>
          <p:cNvSpPr>
            <a:spLocks noChangeAspect="1"/>
          </p:cNvSpPr>
          <p:nvPr/>
        </p:nvSpPr>
        <p:spPr bwMode="gray">
          <a:xfrm>
            <a:off x="2815366" y="3777634"/>
            <a:ext cx="36116" cy="12700"/>
          </a:xfrm>
          <a:custGeom>
            <a:avLst/>
            <a:gdLst>
              <a:gd name="T0" fmla="*/ 64 w 70"/>
              <a:gd name="T1" fmla="*/ 2 h 25"/>
              <a:gd name="T2" fmla="*/ 70 w 70"/>
              <a:gd name="T3" fmla="*/ 13 h 25"/>
              <a:gd name="T4" fmla="*/ 58 w 70"/>
              <a:gd name="T5" fmla="*/ 22 h 25"/>
              <a:gd name="T6" fmla="*/ 42 w 70"/>
              <a:gd name="T7" fmla="*/ 25 h 25"/>
              <a:gd name="T8" fmla="*/ 7 w 70"/>
              <a:gd name="T9" fmla="*/ 25 h 25"/>
              <a:gd name="T10" fmla="*/ 0 w 70"/>
              <a:gd name="T11" fmla="*/ 8 h 25"/>
              <a:gd name="T12" fmla="*/ 5 w 70"/>
              <a:gd name="T13" fmla="*/ 0 h 25"/>
              <a:gd name="T14" fmla="*/ 64 w 70"/>
              <a:gd name="T15" fmla="*/ 2 h 2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5"/>
              <a:gd name="T26" fmla="*/ 70 w 70"/>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5">
                <a:moveTo>
                  <a:pt x="64" y="2"/>
                </a:moveTo>
                <a:lnTo>
                  <a:pt x="70" y="13"/>
                </a:lnTo>
                <a:lnTo>
                  <a:pt x="58" y="22"/>
                </a:lnTo>
                <a:lnTo>
                  <a:pt x="42" y="25"/>
                </a:lnTo>
                <a:lnTo>
                  <a:pt x="7" y="25"/>
                </a:lnTo>
                <a:lnTo>
                  <a:pt x="0" y="8"/>
                </a:lnTo>
                <a:lnTo>
                  <a:pt x="5" y="0"/>
                </a:lnTo>
                <a:lnTo>
                  <a:pt x="64" y="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70" name="Freeform 227"/>
          <p:cNvSpPr>
            <a:spLocks noChangeAspect="1" noEditPoints="1"/>
          </p:cNvSpPr>
          <p:nvPr/>
        </p:nvSpPr>
        <p:spPr bwMode="gray">
          <a:xfrm>
            <a:off x="3095693" y="1850409"/>
            <a:ext cx="828942" cy="669925"/>
          </a:xfrm>
          <a:custGeom>
            <a:avLst/>
            <a:gdLst>
              <a:gd name="T0" fmla="*/ 27 w 1573"/>
              <a:gd name="T1" fmla="*/ 49 h 1377"/>
              <a:gd name="T2" fmla="*/ 1401 w 1573"/>
              <a:gd name="T3" fmla="*/ 168 h 1377"/>
              <a:gd name="T4" fmla="*/ 581 w 1573"/>
              <a:gd name="T5" fmla="*/ 1353 h 1377"/>
              <a:gd name="T6" fmla="*/ 544 w 1573"/>
              <a:gd name="T7" fmla="*/ 1364 h 1377"/>
              <a:gd name="T8" fmla="*/ 114 w 1573"/>
              <a:gd name="T9" fmla="*/ 348 h 1377"/>
              <a:gd name="T10" fmla="*/ 69 w 1573"/>
              <a:gd name="T11" fmla="*/ 270 h 1377"/>
              <a:gd name="T12" fmla="*/ 116 w 1573"/>
              <a:gd name="T13" fmla="*/ 0 h 1377"/>
              <a:gd name="T14" fmla="*/ 1542 w 1573"/>
              <a:gd name="T15" fmla="*/ 57 h 1377"/>
              <a:gd name="T16" fmla="*/ 1567 w 1573"/>
              <a:gd name="T17" fmla="*/ 176 h 1377"/>
              <a:gd name="T18" fmla="*/ 1489 w 1573"/>
              <a:gd name="T19" fmla="*/ 191 h 1377"/>
              <a:gd name="T20" fmla="*/ 1296 w 1573"/>
              <a:gd name="T21" fmla="*/ 3 h 1377"/>
              <a:gd name="T22" fmla="*/ 1390 w 1573"/>
              <a:gd name="T23" fmla="*/ 89 h 1377"/>
              <a:gd name="T24" fmla="*/ 1267 w 1573"/>
              <a:gd name="T25" fmla="*/ 126 h 1377"/>
              <a:gd name="T26" fmla="*/ 1347 w 1573"/>
              <a:gd name="T27" fmla="*/ 211 h 1377"/>
              <a:gd name="T28" fmla="*/ 1474 w 1573"/>
              <a:gd name="T29" fmla="*/ 244 h 1377"/>
              <a:gd name="T30" fmla="*/ 1478 w 1573"/>
              <a:gd name="T31" fmla="*/ 304 h 1377"/>
              <a:gd name="T32" fmla="*/ 1415 w 1573"/>
              <a:gd name="T33" fmla="*/ 377 h 1377"/>
              <a:gd name="T34" fmla="*/ 1288 w 1573"/>
              <a:gd name="T35" fmla="*/ 456 h 1377"/>
              <a:gd name="T36" fmla="*/ 1183 w 1573"/>
              <a:gd name="T37" fmla="*/ 493 h 1377"/>
              <a:gd name="T38" fmla="*/ 1140 w 1573"/>
              <a:gd name="T39" fmla="*/ 509 h 1377"/>
              <a:gd name="T40" fmla="*/ 1078 w 1573"/>
              <a:gd name="T41" fmla="*/ 445 h 1377"/>
              <a:gd name="T42" fmla="*/ 1087 w 1573"/>
              <a:gd name="T43" fmla="*/ 509 h 1377"/>
              <a:gd name="T44" fmla="*/ 1030 w 1573"/>
              <a:gd name="T45" fmla="*/ 590 h 1377"/>
              <a:gd name="T46" fmla="*/ 993 w 1573"/>
              <a:gd name="T47" fmla="*/ 678 h 1377"/>
              <a:gd name="T48" fmla="*/ 946 w 1573"/>
              <a:gd name="T49" fmla="*/ 719 h 1377"/>
              <a:gd name="T50" fmla="*/ 889 w 1573"/>
              <a:gd name="T51" fmla="*/ 744 h 1377"/>
              <a:gd name="T52" fmla="*/ 857 w 1573"/>
              <a:gd name="T53" fmla="*/ 711 h 1377"/>
              <a:gd name="T54" fmla="*/ 818 w 1573"/>
              <a:gd name="T55" fmla="*/ 744 h 1377"/>
              <a:gd name="T56" fmla="*/ 787 w 1573"/>
              <a:gd name="T57" fmla="*/ 793 h 1377"/>
              <a:gd name="T58" fmla="*/ 728 w 1573"/>
              <a:gd name="T59" fmla="*/ 812 h 1377"/>
              <a:gd name="T60" fmla="*/ 697 w 1573"/>
              <a:gd name="T61" fmla="*/ 917 h 1377"/>
              <a:gd name="T62" fmla="*/ 702 w 1573"/>
              <a:gd name="T63" fmla="*/ 991 h 1377"/>
              <a:gd name="T64" fmla="*/ 669 w 1573"/>
              <a:gd name="T65" fmla="*/ 1037 h 1377"/>
              <a:gd name="T66" fmla="*/ 630 w 1573"/>
              <a:gd name="T67" fmla="*/ 1053 h 1377"/>
              <a:gd name="T68" fmla="*/ 613 w 1573"/>
              <a:gd name="T69" fmla="*/ 1109 h 1377"/>
              <a:gd name="T70" fmla="*/ 542 w 1573"/>
              <a:gd name="T71" fmla="*/ 1345 h 1377"/>
              <a:gd name="T72" fmla="*/ 485 w 1573"/>
              <a:gd name="T73" fmla="*/ 1298 h 1377"/>
              <a:gd name="T74" fmla="*/ 445 w 1573"/>
              <a:gd name="T75" fmla="*/ 1282 h 1377"/>
              <a:gd name="T76" fmla="*/ 335 w 1573"/>
              <a:gd name="T77" fmla="*/ 1245 h 1377"/>
              <a:gd name="T78" fmla="*/ 295 w 1573"/>
              <a:gd name="T79" fmla="*/ 1177 h 1377"/>
              <a:gd name="T80" fmla="*/ 273 w 1573"/>
              <a:gd name="T81" fmla="*/ 1142 h 1377"/>
              <a:gd name="T82" fmla="*/ 217 w 1573"/>
              <a:gd name="T83" fmla="*/ 1042 h 1377"/>
              <a:gd name="T84" fmla="*/ 221 w 1573"/>
              <a:gd name="T85" fmla="*/ 942 h 1377"/>
              <a:gd name="T86" fmla="*/ 233 w 1573"/>
              <a:gd name="T87" fmla="*/ 880 h 1377"/>
              <a:gd name="T88" fmla="*/ 171 w 1573"/>
              <a:gd name="T89" fmla="*/ 881 h 1377"/>
              <a:gd name="T90" fmla="*/ 165 w 1573"/>
              <a:gd name="T91" fmla="*/ 813 h 1377"/>
              <a:gd name="T92" fmla="*/ 131 w 1573"/>
              <a:gd name="T93" fmla="*/ 728 h 1377"/>
              <a:gd name="T94" fmla="*/ 125 w 1573"/>
              <a:gd name="T95" fmla="*/ 663 h 1377"/>
              <a:gd name="T96" fmla="*/ 94 w 1573"/>
              <a:gd name="T97" fmla="*/ 583 h 1377"/>
              <a:gd name="T98" fmla="*/ 222 w 1573"/>
              <a:gd name="T99" fmla="*/ 502 h 1377"/>
              <a:gd name="T100" fmla="*/ 136 w 1573"/>
              <a:gd name="T101" fmla="*/ 485 h 1377"/>
              <a:gd name="T102" fmla="*/ 212 w 1573"/>
              <a:gd name="T103" fmla="*/ 399 h 1377"/>
              <a:gd name="T104" fmla="*/ 221 w 1573"/>
              <a:gd name="T105" fmla="*/ 349 h 1377"/>
              <a:gd name="T106" fmla="*/ 246 w 1573"/>
              <a:gd name="T107" fmla="*/ 269 h 1377"/>
              <a:gd name="T108" fmla="*/ 136 w 1573"/>
              <a:gd name="T109" fmla="*/ 154 h 1377"/>
              <a:gd name="T110" fmla="*/ 219 w 1573"/>
              <a:gd name="T111" fmla="*/ 174 h 1377"/>
              <a:gd name="T112" fmla="*/ 199 w 1573"/>
              <a:gd name="T113" fmla="*/ 109 h 1377"/>
              <a:gd name="T114" fmla="*/ 128 w 1573"/>
              <a:gd name="T115" fmla="*/ 61 h 13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73"/>
              <a:gd name="T175" fmla="*/ 0 h 1377"/>
              <a:gd name="T176" fmla="*/ 1573 w 1573"/>
              <a:gd name="T177" fmla="*/ 1377 h 13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73" h="1377">
                <a:moveTo>
                  <a:pt x="13" y="0"/>
                </a:moveTo>
                <a:lnTo>
                  <a:pt x="101" y="0"/>
                </a:lnTo>
                <a:lnTo>
                  <a:pt x="72" y="30"/>
                </a:lnTo>
                <a:lnTo>
                  <a:pt x="81" y="40"/>
                </a:lnTo>
                <a:lnTo>
                  <a:pt x="81" y="53"/>
                </a:lnTo>
                <a:lnTo>
                  <a:pt x="56" y="67"/>
                </a:lnTo>
                <a:lnTo>
                  <a:pt x="27" y="49"/>
                </a:lnTo>
                <a:lnTo>
                  <a:pt x="18" y="60"/>
                </a:lnTo>
                <a:lnTo>
                  <a:pt x="5" y="35"/>
                </a:lnTo>
                <a:lnTo>
                  <a:pt x="0" y="21"/>
                </a:lnTo>
                <a:lnTo>
                  <a:pt x="9" y="7"/>
                </a:lnTo>
                <a:lnTo>
                  <a:pt x="13" y="0"/>
                </a:lnTo>
                <a:close/>
                <a:moveTo>
                  <a:pt x="1398" y="138"/>
                </a:moveTo>
                <a:lnTo>
                  <a:pt x="1401" y="168"/>
                </a:lnTo>
                <a:lnTo>
                  <a:pt x="1390" y="177"/>
                </a:lnTo>
                <a:lnTo>
                  <a:pt x="1277" y="196"/>
                </a:lnTo>
                <a:lnTo>
                  <a:pt x="1280" y="170"/>
                </a:lnTo>
                <a:lnTo>
                  <a:pt x="1319" y="140"/>
                </a:lnTo>
                <a:lnTo>
                  <a:pt x="1376" y="112"/>
                </a:lnTo>
                <a:lnTo>
                  <a:pt x="1398" y="138"/>
                </a:lnTo>
                <a:close/>
                <a:moveTo>
                  <a:pt x="581" y="1353"/>
                </a:moveTo>
                <a:lnTo>
                  <a:pt x="544" y="1352"/>
                </a:lnTo>
                <a:lnTo>
                  <a:pt x="558" y="1362"/>
                </a:lnTo>
                <a:lnTo>
                  <a:pt x="581" y="1353"/>
                </a:lnTo>
                <a:close/>
                <a:moveTo>
                  <a:pt x="544" y="1364"/>
                </a:moveTo>
                <a:lnTo>
                  <a:pt x="542" y="1377"/>
                </a:lnTo>
                <a:lnTo>
                  <a:pt x="559" y="1369"/>
                </a:lnTo>
                <a:lnTo>
                  <a:pt x="544" y="1364"/>
                </a:lnTo>
                <a:close/>
                <a:moveTo>
                  <a:pt x="64" y="213"/>
                </a:moveTo>
                <a:lnTo>
                  <a:pt x="119" y="233"/>
                </a:lnTo>
                <a:lnTo>
                  <a:pt x="148" y="278"/>
                </a:lnTo>
                <a:lnTo>
                  <a:pt x="178" y="294"/>
                </a:lnTo>
                <a:lnTo>
                  <a:pt x="178" y="309"/>
                </a:lnTo>
                <a:lnTo>
                  <a:pt x="162" y="331"/>
                </a:lnTo>
                <a:lnTo>
                  <a:pt x="114" y="348"/>
                </a:lnTo>
                <a:lnTo>
                  <a:pt x="75" y="338"/>
                </a:lnTo>
                <a:lnTo>
                  <a:pt x="105" y="323"/>
                </a:lnTo>
                <a:lnTo>
                  <a:pt x="43" y="311"/>
                </a:lnTo>
                <a:lnTo>
                  <a:pt x="41" y="299"/>
                </a:lnTo>
                <a:lnTo>
                  <a:pt x="64" y="301"/>
                </a:lnTo>
                <a:lnTo>
                  <a:pt x="41" y="278"/>
                </a:lnTo>
                <a:lnTo>
                  <a:pt x="69" y="270"/>
                </a:lnTo>
                <a:lnTo>
                  <a:pt x="46" y="239"/>
                </a:lnTo>
                <a:lnTo>
                  <a:pt x="46" y="224"/>
                </a:lnTo>
                <a:lnTo>
                  <a:pt x="64" y="213"/>
                </a:lnTo>
                <a:close/>
                <a:moveTo>
                  <a:pt x="116" y="0"/>
                </a:moveTo>
                <a:lnTo>
                  <a:pt x="120" y="0"/>
                </a:lnTo>
                <a:lnTo>
                  <a:pt x="117" y="3"/>
                </a:lnTo>
                <a:lnTo>
                  <a:pt x="116" y="0"/>
                </a:lnTo>
                <a:close/>
                <a:moveTo>
                  <a:pt x="128" y="0"/>
                </a:moveTo>
                <a:lnTo>
                  <a:pt x="1531" y="0"/>
                </a:lnTo>
                <a:lnTo>
                  <a:pt x="1533" y="7"/>
                </a:lnTo>
                <a:lnTo>
                  <a:pt x="1553" y="16"/>
                </a:lnTo>
                <a:lnTo>
                  <a:pt x="1529" y="55"/>
                </a:lnTo>
                <a:lnTo>
                  <a:pt x="1529" y="80"/>
                </a:lnTo>
                <a:lnTo>
                  <a:pt x="1542" y="57"/>
                </a:lnTo>
                <a:lnTo>
                  <a:pt x="1567" y="50"/>
                </a:lnTo>
                <a:lnTo>
                  <a:pt x="1562" y="104"/>
                </a:lnTo>
                <a:lnTo>
                  <a:pt x="1551" y="111"/>
                </a:lnTo>
                <a:lnTo>
                  <a:pt x="1565" y="120"/>
                </a:lnTo>
                <a:lnTo>
                  <a:pt x="1567" y="140"/>
                </a:lnTo>
                <a:lnTo>
                  <a:pt x="1562" y="145"/>
                </a:lnTo>
                <a:lnTo>
                  <a:pt x="1567" y="176"/>
                </a:lnTo>
                <a:lnTo>
                  <a:pt x="1573" y="179"/>
                </a:lnTo>
                <a:lnTo>
                  <a:pt x="1573" y="194"/>
                </a:lnTo>
                <a:lnTo>
                  <a:pt x="1542" y="191"/>
                </a:lnTo>
                <a:lnTo>
                  <a:pt x="1534" y="146"/>
                </a:lnTo>
                <a:lnTo>
                  <a:pt x="1529" y="145"/>
                </a:lnTo>
                <a:lnTo>
                  <a:pt x="1526" y="196"/>
                </a:lnTo>
                <a:lnTo>
                  <a:pt x="1489" y="191"/>
                </a:lnTo>
                <a:lnTo>
                  <a:pt x="1460" y="155"/>
                </a:lnTo>
                <a:lnTo>
                  <a:pt x="1452" y="109"/>
                </a:lnTo>
                <a:lnTo>
                  <a:pt x="1429" y="72"/>
                </a:lnTo>
                <a:lnTo>
                  <a:pt x="1412" y="74"/>
                </a:lnTo>
                <a:lnTo>
                  <a:pt x="1353" y="32"/>
                </a:lnTo>
                <a:lnTo>
                  <a:pt x="1330" y="37"/>
                </a:lnTo>
                <a:lnTo>
                  <a:pt x="1296" y="3"/>
                </a:lnTo>
                <a:lnTo>
                  <a:pt x="1301" y="26"/>
                </a:lnTo>
                <a:lnTo>
                  <a:pt x="1287" y="30"/>
                </a:lnTo>
                <a:lnTo>
                  <a:pt x="1313" y="41"/>
                </a:lnTo>
                <a:lnTo>
                  <a:pt x="1311" y="52"/>
                </a:lnTo>
                <a:lnTo>
                  <a:pt x="1376" y="52"/>
                </a:lnTo>
                <a:lnTo>
                  <a:pt x="1389" y="67"/>
                </a:lnTo>
                <a:lnTo>
                  <a:pt x="1390" y="89"/>
                </a:lnTo>
                <a:lnTo>
                  <a:pt x="1376" y="80"/>
                </a:lnTo>
                <a:lnTo>
                  <a:pt x="1384" y="94"/>
                </a:lnTo>
                <a:lnTo>
                  <a:pt x="1341" y="126"/>
                </a:lnTo>
                <a:lnTo>
                  <a:pt x="1305" y="126"/>
                </a:lnTo>
                <a:lnTo>
                  <a:pt x="1293" y="112"/>
                </a:lnTo>
                <a:lnTo>
                  <a:pt x="1291" y="129"/>
                </a:lnTo>
                <a:lnTo>
                  <a:pt x="1267" y="126"/>
                </a:lnTo>
                <a:lnTo>
                  <a:pt x="1265" y="133"/>
                </a:lnTo>
                <a:lnTo>
                  <a:pt x="1276" y="148"/>
                </a:lnTo>
                <a:lnTo>
                  <a:pt x="1268" y="170"/>
                </a:lnTo>
                <a:lnTo>
                  <a:pt x="1234" y="194"/>
                </a:lnTo>
                <a:lnTo>
                  <a:pt x="1274" y="208"/>
                </a:lnTo>
                <a:lnTo>
                  <a:pt x="1339" y="201"/>
                </a:lnTo>
                <a:lnTo>
                  <a:pt x="1347" y="211"/>
                </a:lnTo>
                <a:lnTo>
                  <a:pt x="1250" y="252"/>
                </a:lnTo>
                <a:lnTo>
                  <a:pt x="1280" y="255"/>
                </a:lnTo>
                <a:lnTo>
                  <a:pt x="1310" y="256"/>
                </a:lnTo>
                <a:lnTo>
                  <a:pt x="1318" y="235"/>
                </a:lnTo>
                <a:lnTo>
                  <a:pt x="1353" y="233"/>
                </a:lnTo>
                <a:lnTo>
                  <a:pt x="1398" y="205"/>
                </a:lnTo>
                <a:lnTo>
                  <a:pt x="1474" y="244"/>
                </a:lnTo>
                <a:lnTo>
                  <a:pt x="1550" y="238"/>
                </a:lnTo>
                <a:lnTo>
                  <a:pt x="1537" y="265"/>
                </a:lnTo>
                <a:lnTo>
                  <a:pt x="1504" y="267"/>
                </a:lnTo>
                <a:lnTo>
                  <a:pt x="1499" y="275"/>
                </a:lnTo>
                <a:lnTo>
                  <a:pt x="1495" y="277"/>
                </a:lnTo>
                <a:lnTo>
                  <a:pt x="1469" y="294"/>
                </a:lnTo>
                <a:lnTo>
                  <a:pt x="1478" y="304"/>
                </a:lnTo>
                <a:lnTo>
                  <a:pt x="1474" y="320"/>
                </a:lnTo>
                <a:lnTo>
                  <a:pt x="1446" y="316"/>
                </a:lnTo>
                <a:lnTo>
                  <a:pt x="1457" y="335"/>
                </a:lnTo>
                <a:lnTo>
                  <a:pt x="1444" y="329"/>
                </a:lnTo>
                <a:lnTo>
                  <a:pt x="1424" y="360"/>
                </a:lnTo>
                <a:lnTo>
                  <a:pt x="1415" y="363"/>
                </a:lnTo>
                <a:lnTo>
                  <a:pt x="1415" y="377"/>
                </a:lnTo>
                <a:lnTo>
                  <a:pt x="1387" y="377"/>
                </a:lnTo>
                <a:lnTo>
                  <a:pt x="1395" y="394"/>
                </a:lnTo>
                <a:lnTo>
                  <a:pt x="1358" y="417"/>
                </a:lnTo>
                <a:lnTo>
                  <a:pt x="1356" y="428"/>
                </a:lnTo>
                <a:lnTo>
                  <a:pt x="1330" y="429"/>
                </a:lnTo>
                <a:lnTo>
                  <a:pt x="1324" y="443"/>
                </a:lnTo>
                <a:lnTo>
                  <a:pt x="1288" y="456"/>
                </a:lnTo>
                <a:lnTo>
                  <a:pt x="1279" y="445"/>
                </a:lnTo>
                <a:lnTo>
                  <a:pt x="1211" y="484"/>
                </a:lnTo>
                <a:lnTo>
                  <a:pt x="1191" y="463"/>
                </a:lnTo>
                <a:lnTo>
                  <a:pt x="1184" y="473"/>
                </a:lnTo>
                <a:lnTo>
                  <a:pt x="1187" y="485"/>
                </a:lnTo>
                <a:lnTo>
                  <a:pt x="1175" y="485"/>
                </a:lnTo>
                <a:lnTo>
                  <a:pt x="1183" y="493"/>
                </a:lnTo>
                <a:lnTo>
                  <a:pt x="1175" y="502"/>
                </a:lnTo>
                <a:lnTo>
                  <a:pt x="1169" y="485"/>
                </a:lnTo>
                <a:lnTo>
                  <a:pt x="1152" y="480"/>
                </a:lnTo>
                <a:lnTo>
                  <a:pt x="1163" y="504"/>
                </a:lnTo>
                <a:lnTo>
                  <a:pt x="1138" y="490"/>
                </a:lnTo>
                <a:lnTo>
                  <a:pt x="1133" y="499"/>
                </a:lnTo>
                <a:lnTo>
                  <a:pt x="1140" y="509"/>
                </a:lnTo>
                <a:lnTo>
                  <a:pt x="1111" y="509"/>
                </a:lnTo>
                <a:lnTo>
                  <a:pt x="1101" y="487"/>
                </a:lnTo>
                <a:lnTo>
                  <a:pt x="1109" y="484"/>
                </a:lnTo>
                <a:lnTo>
                  <a:pt x="1093" y="479"/>
                </a:lnTo>
                <a:lnTo>
                  <a:pt x="1084" y="453"/>
                </a:lnTo>
                <a:lnTo>
                  <a:pt x="1079" y="463"/>
                </a:lnTo>
                <a:lnTo>
                  <a:pt x="1078" y="445"/>
                </a:lnTo>
                <a:lnTo>
                  <a:pt x="1069" y="436"/>
                </a:lnTo>
                <a:lnTo>
                  <a:pt x="1070" y="446"/>
                </a:lnTo>
                <a:lnTo>
                  <a:pt x="1061" y="448"/>
                </a:lnTo>
                <a:lnTo>
                  <a:pt x="1079" y="485"/>
                </a:lnTo>
                <a:lnTo>
                  <a:pt x="1073" y="488"/>
                </a:lnTo>
                <a:lnTo>
                  <a:pt x="1094" y="505"/>
                </a:lnTo>
                <a:lnTo>
                  <a:pt x="1087" y="509"/>
                </a:lnTo>
                <a:lnTo>
                  <a:pt x="1084" y="529"/>
                </a:lnTo>
                <a:lnTo>
                  <a:pt x="1072" y="524"/>
                </a:lnTo>
                <a:lnTo>
                  <a:pt x="1055" y="546"/>
                </a:lnTo>
                <a:lnTo>
                  <a:pt x="1038" y="550"/>
                </a:lnTo>
                <a:lnTo>
                  <a:pt x="1038" y="566"/>
                </a:lnTo>
                <a:lnTo>
                  <a:pt x="1031" y="569"/>
                </a:lnTo>
                <a:lnTo>
                  <a:pt x="1030" y="590"/>
                </a:lnTo>
                <a:lnTo>
                  <a:pt x="1022" y="590"/>
                </a:lnTo>
                <a:lnTo>
                  <a:pt x="1027" y="604"/>
                </a:lnTo>
                <a:lnTo>
                  <a:pt x="1022" y="626"/>
                </a:lnTo>
                <a:lnTo>
                  <a:pt x="1002" y="641"/>
                </a:lnTo>
                <a:lnTo>
                  <a:pt x="1006" y="656"/>
                </a:lnTo>
                <a:lnTo>
                  <a:pt x="999" y="651"/>
                </a:lnTo>
                <a:lnTo>
                  <a:pt x="993" y="678"/>
                </a:lnTo>
                <a:lnTo>
                  <a:pt x="984" y="663"/>
                </a:lnTo>
                <a:lnTo>
                  <a:pt x="969" y="708"/>
                </a:lnTo>
                <a:lnTo>
                  <a:pt x="955" y="710"/>
                </a:lnTo>
                <a:lnTo>
                  <a:pt x="952" y="699"/>
                </a:lnTo>
                <a:lnTo>
                  <a:pt x="946" y="710"/>
                </a:lnTo>
                <a:lnTo>
                  <a:pt x="952" y="720"/>
                </a:lnTo>
                <a:lnTo>
                  <a:pt x="946" y="719"/>
                </a:lnTo>
                <a:lnTo>
                  <a:pt x="918" y="700"/>
                </a:lnTo>
                <a:lnTo>
                  <a:pt x="917" y="708"/>
                </a:lnTo>
                <a:lnTo>
                  <a:pt x="926" y="724"/>
                </a:lnTo>
                <a:lnTo>
                  <a:pt x="909" y="759"/>
                </a:lnTo>
                <a:lnTo>
                  <a:pt x="892" y="756"/>
                </a:lnTo>
                <a:lnTo>
                  <a:pt x="894" y="744"/>
                </a:lnTo>
                <a:lnTo>
                  <a:pt x="889" y="744"/>
                </a:lnTo>
                <a:lnTo>
                  <a:pt x="881" y="768"/>
                </a:lnTo>
                <a:lnTo>
                  <a:pt x="855" y="737"/>
                </a:lnTo>
                <a:lnTo>
                  <a:pt x="853" y="759"/>
                </a:lnTo>
                <a:lnTo>
                  <a:pt x="847" y="754"/>
                </a:lnTo>
                <a:lnTo>
                  <a:pt x="852" y="770"/>
                </a:lnTo>
                <a:lnTo>
                  <a:pt x="828" y="747"/>
                </a:lnTo>
                <a:lnTo>
                  <a:pt x="857" y="711"/>
                </a:lnTo>
                <a:lnTo>
                  <a:pt x="835" y="716"/>
                </a:lnTo>
                <a:lnTo>
                  <a:pt x="827" y="702"/>
                </a:lnTo>
                <a:lnTo>
                  <a:pt x="823" y="711"/>
                </a:lnTo>
                <a:lnTo>
                  <a:pt x="815" y="707"/>
                </a:lnTo>
                <a:lnTo>
                  <a:pt x="828" y="722"/>
                </a:lnTo>
                <a:lnTo>
                  <a:pt x="810" y="737"/>
                </a:lnTo>
                <a:lnTo>
                  <a:pt x="818" y="744"/>
                </a:lnTo>
                <a:lnTo>
                  <a:pt x="816" y="754"/>
                </a:lnTo>
                <a:lnTo>
                  <a:pt x="798" y="750"/>
                </a:lnTo>
                <a:lnTo>
                  <a:pt x="796" y="762"/>
                </a:lnTo>
                <a:lnTo>
                  <a:pt x="810" y="771"/>
                </a:lnTo>
                <a:lnTo>
                  <a:pt x="804" y="790"/>
                </a:lnTo>
                <a:lnTo>
                  <a:pt x="782" y="787"/>
                </a:lnTo>
                <a:lnTo>
                  <a:pt x="787" y="793"/>
                </a:lnTo>
                <a:lnTo>
                  <a:pt x="767" y="796"/>
                </a:lnTo>
                <a:lnTo>
                  <a:pt x="757" y="785"/>
                </a:lnTo>
                <a:lnTo>
                  <a:pt x="754" y="798"/>
                </a:lnTo>
                <a:lnTo>
                  <a:pt x="739" y="787"/>
                </a:lnTo>
                <a:lnTo>
                  <a:pt x="731" y="804"/>
                </a:lnTo>
                <a:lnTo>
                  <a:pt x="716" y="805"/>
                </a:lnTo>
                <a:lnTo>
                  <a:pt x="728" y="812"/>
                </a:lnTo>
                <a:lnTo>
                  <a:pt x="733" y="830"/>
                </a:lnTo>
                <a:lnTo>
                  <a:pt x="719" y="858"/>
                </a:lnTo>
                <a:lnTo>
                  <a:pt x="674" y="849"/>
                </a:lnTo>
                <a:lnTo>
                  <a:pt x="668" y="869"/>
                </a:lnTo>
                <a:lnTo>
                  <a:pt x="676" y="866"/>
                </a:lnTo>
                <a:lnTo>
                  <a:pt x="694" y="898"/>
                </a:lnTo>
                <a:lnTo>
                  <a:pt x="697" y="917"/>
                </a:lnTo>
                <a:lnTo>
                  <a:pt x="711" y="925"/>
                </a:lnTo>
                <a:lnTo>
                  <a:pt x="657" y="934"/>
                </a:lnTo>
                <a:lnTo>
                  <a:pt x="660" y="945"/>
                </a:lnTo>
                <a:lnTo>
                  <a:pt x="693" y="949"/>
                </a:lnTo>
                <a:lnTo>
                  <a:pt x="697" y="957"/>
                </a:lnTo>
                <a:lnTo>
                  <a:pt x="691" y="966"/>
                </a:lnTo>
                <a:lnTo>
                  <a:pt x="702" y="991"/>
                </a:lnTo>
                <a:lnTo>
                  <a:pt x="662" y="986"/>
                </a:lnTo>
                <a:lnTo>
                  <a:pt x="689" y="998"/>
                </a:lnTo>
                <a:lnTo>
                  <a:pt x="693" y="1013"/>
                </a:lnTo>
                <a:lnTo>
                  <a:pt x="685" y="1027"/>
                </a:lnTo>
                <a:lnTo>
                  <a:pt x="672" y="1025"/>
                </a:lnTo>
                <a:lnTo>
                  <a:pt x="677" y="1037"/>
                </a:lnTo>
                <a:lnTo>
                  <a:pt x="669" y="1037"/>
                </a:lnTo>
                <a:lnTo>
                  <a:pt x="671" y="1045"/>
                </a:lnTo>
                <a:lnTo>
                  <a:pt x="654" y="1037"/>
                </a:lnTo>
                <a:lnTo>
                  <a:pt x="657" y="1045"/>
                </a:lnTo>
                <a:lnTo>
                  <a:pt x="651" y="1049"/>
                </a:lnTo>
                <a:lnTo>
                  <a:pt x="652" y="1056"/>
                </a:lnTo>
                <a:lnTo>
                  <a:pt x="664" y="1064"/>
                </a:lnTo>
                <a:lnTo>
                  <a:pt x="630" y="1053"/>
                </a:lnTo>
                <a:lnTo>
                  <a:pt x="651" y="1070"/>
                </a:lnTo>
                <a:lnTo>
                  <a:pt x="659" y="1069"/>
                </a:lnTo>
                <a:lnTo>
                  <a:pt x="659" y="1078"/>
                </a:lnTo>
                <a:lnTo>
                  <a:pt x="649" y="1084"/>
                </a:lnTo>
                <a:lnTo>
                  <a:pt x="615" y="1087"/>
                </a:lnTo>
                <a:lnTo>
                  <a:pt x="598" y="1103"/>
                </a:lnTo>
                <a:lnTo>
                  <a:pt x="613" y="1109"/>
                </a:lnTo>
                <a:lnTo>
                  <a:pt x="621" y="1129"/>
                </a:lnTo>
                <a:lnTo>
                  <a:pt x="630" y="1189"/>
                </a:lnTo>
                <a:lnTo>
                  <a:pt x="603" y="1239"/>
                </a:lnTo>
                <a:lnTo>
                  <a:pt x="596" y="1304"/>
                </a:lnTo>
                <a:lnTo>
                  <a:pt x="579" y="1319"/>
                </a:lnTo>
                <a:lnTo>
                  <a:pt x="586" y="1347"/>
                </a:lnTo>
                <a:lnTo>
                  <a:pt x="542" y="1345"/>
                </a:lnTo>
                <a:lnTo>
                  <a:pt x="541" y="1333"/>
                </a:lnTo>
                <a:lnTo>
                  <a:pt x="513" y="1355"/>
                </a:lnTo>
                <a:lnTo>
                  <a:pt x="490" y="1341"/>
                </a:lnTo>
                <a:lnTo>
                  <a:pt x="501" y="1307"/>
                </a:lnTo>
                <a:lnTo>
                  <a:pt x="487" y="1318"/>
                </a:lnTo>
                <a:lnTo>
                  <a:pt x="488" y="1298"/>
                </a:lnTo>
                <a:lnTo>
                  <a:pt x="485" y="1298"/>
                </a:lnTo>
                <a:lnTo>
                  <a:pt x="473" y="1315"/>
                </a:lnTo>
                <a:lnTo>
                  <a:pt x="462" y="1294"/>
                </a:lnTo>
                <a:lnTo>
                  <a:pt x="478" y="1281"/>
                </a:lnTo>
                <a:lnTo>
                  <a:pt x="478" y="1268"/>
                </a:lnTo>
                <a:lnTo>
                  <a:pt x="445" y="1291"/>
                </a:lnTo>
                <a:lnTo>
                  <a:pt x="442" y="1290"/>
                </a:lnTo>
                <a:lnTo>
                  <a:pt x="445" y="1282"/>
                </a:lnTo>
                <a:lnTo>
                  <a:pt x="470" y="1267"/>
                </a:lnTo>
                <a:lnTo>
                  <a:pt x="451" y="1268"/>
                </a:lnTo>
                <a:lnTo>
                  <a:pt x="454" y="1259"/>
                </a:lnTo>
                <a:lnTo>
                  <a:pt x="352" y="1282"/>
                </a:lnTo>
                <a:lnTo>
                  <a:pt x="378" y="1260"/>
                </a:lnTo>
                <a:lnTo>
                  <a:pt x="349" y="1242"/>
                </a:lnTo>
                <a:lnTo>
                  <a:pt x="335" y="1245"/>
                </a:lnTo>
                <a:lnTo>
                  <a:pt x="330" y="1240"/>
                </a:lnTo>
                <a:lnTo>
                  <a:pt x="330" y="1228"/>
                </a:lnTo>
                <a:lnTo>
                  <a:pt x="312" y="1228"/>
                </a:lnTo>
                <a:lnTo>
                  <a:pt x="349" y="1214"/>
                </a:lnTo>
                <a:lnTo>
                  <a:pt x="301" y="1217"/>
                </a:lnTo>
                <a:lnTo>
                  <a:pt x="315" y="1201"/>
                </a:lnTo>
                <a:lnTo>
                  <a:pt x="295" y="1177"/>
                </a:lnTo>
                <a:lnTo>
                  <a:pt x="313" y="1159"/>
                </a:lnTo>
                <a:lnTo>
                  <a:pt x="283" y="1169"/>
                </a:lnTo>
                <a:lnTo>
                  <a:pt x="279" y="1160"/>
                </a:lnTo>
                <a:lnTo>
                  <a:pt x="284" y="1155"/>
                </a:lnTo>
                <a:lnTo>
                  <a:pt x="281" y="1151"/>
                </a:lnTo>
                <a:lnTo>
                  <a:pt x="290" y="1146"/>
                </a:lnTo>
                <a:lnTo>
                  <a:pt x="273" y="1142"/>
                </a:lnTo>
                <a:lnTo>
                  <a:pt x="276" y="1127"/>
                </a:lnTo>
                <a:lnTo>
                  <a:pt x="258" y="1117"/>
                </a:lnTo>
                <a:lnTo>
                  <a:pt x="263" y="1089"/>
                </a:lnTo>
                <a:lnTo>
                  <a:pt x="255" y="1098"/>
                </a:lnTo>
                <a:lnTo>
                  <a:pt x="247" y="1073"/>
                </a:lnTo>
                <a:lnTo>
                  <a:pt x="233" y="1070"/>
                </a:lnTo>
                <a:lnTo>
                  <a:pt x="217" y="1042"/>
                </a:lnTo>
                <a:lnTo>
                  <a:pt x="213" y="1025"/>
                </a:lnTo>
                <a:lnTo>
                  <a:pt x="199" y="1007"/>
                </a:lnTo>
                <a:lnTo>
                  <a:pt x="207" y="993"/>
                </a:lnTo>
                <a:lnTo>
                  <a:pt x="199" y="996"/>
                </a:lnTo>
                <a:lnTo>
                  <a:pt x="200" y="974"/>
                </a:lnTo>
                <a:lnTo>
                  <a:pt x="196" y="957"/>
                </a:lnTo>
                <a:lnTo>
                  <a:pt x="221" y="942"/>
                </a:lnTo>
                <a:lnTo>
                  <a:pt x="224" y="929"/>
                </a:lnTo>
                <a:lnTo>
                  <a:pt x="258" y="917"/>
                </a:lnTo>
                <a:lnTo>
                  <a:pt x="230" y="908"/>
                </a:lnTo>
                <a:lnTo>
                  <a:pt x="239" y="894"/>
                </a:lnTo>
                <a:lnTo>
                  <a:pt x="264" y="900"/>
                </a:lnTo>
                <a:lnTo>
                  <a:pt x="259" y="886"/>
                </a:lnTo>
                <a:lnTo>
                  <a:pt x="233" y="880"/>
                </a:lnTo>
                <a:lnTo>
                  <a:pt x="227" y="894"/>
                </a:lnTo>
                <a:lnTo>
                  <a:pt x="210" y="895"/>
                </a:lnTo>
                <a:lnTo>
                  <a:pt x="188" y="939"/>
                </a:lnTo>
                <a:lnTo>
                  <a:pt x="171" y="942"/>
                </a:lnTo>
                <a:lnTo>
                  <a:pt x="170" y="898"/>
                </a:lnTo>
                <a:lnTo>
                  <a:pt x="182" y="880"/>
                </a:lnTo>
                <a:lnTo>
                  <a:pt x="171" y="881"/>
                </a:lnTo>
                <a:lnTo>
                  <a:pt x="168" y="860"/>
                </a:lnTo>
                <a:lnTo>
                  <a:pt x="159" y="855"/>
                </a:lnTo>
                <a:lnTo>
                  <a:pt x="165" y="839"/>
                </a:lnTo>
                <a:lnTo>
                  <a:pt x="162" y="827"/>
                </a:lnTo>
                <a:lnTo>
                  <a:pt x="154" y="839"/>
                </a:lnTo>
                <a:lnTo>
                  <a:pt x="151" y="827"/>
                </a:lnTo>
                <a:lnTo>
                  <a:pt x="165" y="813"/>
                </a:lnTo>
                <a:lnTo>
                  <a:pt x="142" y="805"/>
                </a:lnTo>
                <a:lnTo>
                  <a:pt x="140" y="779"/>
                </a:lnTo>
                <a:lnTo>
                  <a:pt x="122" y="788"/>
                </a:lnTo>
                <a:lnTo>
                  <a:pt x="136" y="761"/>
                </a:lnTo>
                <a:lnTo>
                  <a:pt x="122" y="768"/>
                </a:lnTo>
                <a:lnTo>
                  <a:pt x="111" y="747"/>
                </a:lnTo>
                <a:lnTo>
                  <a:pt x="131" y="728"/>
                </a:lnTo>
                <a:lnTo>
                  <a:pt x="105" y="728"/>
                </a:lnTo>
                <a:lnTo>
                  <a:pt x="114" y="717"/>
                </a:lnTo>
                <a:lnTo>
                  <a:pt x="102" y="710"/>
                </a:lnTo>
                <a:lnTo>
                  <a:pt x="105" y="688"/>
                </a:lnTo>
                <a:lnTo>
                  <a:pt x="120" y="691"/>
                </a:lnTo>
                <a:lnTo>
                  <a:pt x="108" y="678"/>
                </a:lnTo>
                <a:lnTo>
                  <a:pt x="125" y="663"/>
                </a:lnTo>
                <a:lnTo>
                  <a:pt x="128" y="646"/>
                </a:lnTo>
                <a:lnTo>
                  <a:pt x="100" y="648"/>
                </a:lnTo>
                <a:lnTo>
                  <a:pt x="102" y="635"/>
                </a:lnTo>
                <a:lnTo>
                  <a:pt x="86" y="624"/>
                </a:lnTo>
                <a:lnTo>
                  <a:pt x="86" y="604"/>
                </a:lnTo>
                <a:lnTo>
                  <a:pt x="97" y="592"/>
                </a:lnTo>
                <a:lnTo>
                  <a:pt x="94" y="583"/>
                </a:lnTo>
                <a:lnTo>
                  <a:pt x="112" y="570"/>
                </a:lnTo>
                <a:lnTo>
                  <a:pt x="98" y="566"/>
                </a:lnTo>
                <a:lnTo>
                  <a:pt x="106" y="555"/>
                </a:lnTo>
                <a:lnTo>
                  <a:pt x="103" y="529"/>
                </a:lnTo>
                <a:lnTo>
                  <a:pt x="128" y="519"/>
                </a:lnTo>
                <a:lnTo>
                  <a:pt x="108" y="501"/>
                </a:lnTo>
                <a:lnTo>
                  <a:pt x="222" y="502"/>
                </a:lnTo>
                <a:lnTo>
                  <a:pt x="196" y="480"/>
                </a:lnTo>
                <a:lnTo>
                  <a:pt x="208" y="471"/>
                </a:lnTo>
                <a:lnTo>
                  <a:pt x="210" y="460"/>
                </a:lnTo>
                <a:lnTo>
                  <a:pt x="195" y="458"/>
                </a:lnTo>
                <a:lnTo>
                  <a:pt x="202" y="473"/>
                </a:lnTo>
                <a:lnTo>
                  <a:pt x="157" y="487"/>
                </a:lnTo>
                <a:lnTo>
                  <a:pt x="136" y="485"/>
                </a:lnTo>
                <a:lnTo>
                  <a:pt x="132" y="467"/>
                </a:lnTo>
                <a:lnTo>
                  <a:pt x="149" y="445"/>
                </a:lnTo>
                <a:lnTo>
                  <a:pt x="212" y="442"/>
                </a:lnTo>
                <a:lnTo>
                  <a:pt x="222" y="419"/>
                </a:lnTo>
                <a:lnTo>
                  <a:pt x="207" y="416"/>
                </a:lnTo>
                <a:lnTo>
                  <a:pt x="217" y="406"/>
                </a:lnTo>
                <a:lnTo>
                  <a:pt x="212" y="399"/>
                </a:lnTo>
                <a:lnTo>
                  <a:pt x="213" y="374"/>
                </a:lnTo>
                <a:lnTo>
                  <a:pt x="247" y="380"/>
                </a:lnTo>
                <a:lnTo>
                  <a:pt x="239" y="372"/>
                </a:lnTo>
                <a:lnTo>
                  <a:pt x="255" y="361"/>
                </a:lnTo>
                <a:lnTo>
                  <a:pt x="247" y="348"/>
                </a:lnTo>
                <a:lnTo>
                  <a:pt x="232" y="360"/>
                </a:lnTo>
                <a:lnTo>
                  <a:pt x="221" y="349"/>
                </a:lnTo>
                <a:lnTo>
                  <a:pt x="222" y="329"/>
                </a:lnTo>
                <a:lnTo>
                  <a:pt x="232" y="324"/>
                </a:lnTo>
                <a:lnTo>
                  <a:pt x="227" y="307"/>
                </a:lnTo>
                <a:lnTo>
                  <a:pt x="239" y="301"/>
                </a:lnTo>
                <a:lnTo>
                  <a:pt x="236" y="287"/>
                </a:lnTo>
                <a:lnTo>
                  <a:pt x="250" y="282"/>
                </a:lnTo>
                <a:lnTo>
                  <a:pt x="246" y="269"/>
                </a:lnTo>
                <a:lnTo>
                  <a:pt x="247" y="255"/>
                </a:lnTo>
                <a:lnTo>
                  <a:pt x="156" y="247"/>
                </a:lnTo>
                <a:lnTo>
                  <a:pt x="136" y="222"/>
                </a:lnTo>
                <a:lnTo>
                  <a:pt x="85" y="204"/>
                </a:lnTo>
                <a:lnTo>
                  <a:pt x="58" y="163"/>
                </a:lnTo>
                <a:lnTo>
                  <a:pt x="83" y="146"/>
                </a:lnTo>
                <a:lnTo>
                  <a:pt x="136" y="154"/>
                </a:lnTo>
                <a:lnTo>
                  <a:pt x="188" y="197"/>
                </a:lnTo>
                <a:lnTo>
                  <a:pt x="236" y="211"/>
                </a:lnTo>
                <a:lnTo>
                  <a:pt x="233" y="193"/>
                </a:lnTo>
                <a:lnTo>
                  <a:pt x="217" y="199"/>
                </a:lnTo>
                <a:lnTo>
                  <a:pt x="207" y="176"/>
                </a:lnTo>
                <a:lnTo>
                  <a:pt x="222" y="182"/>
                </a:lnTo>
                <a:lnTo>
                  <a:pt x="219" y="174"/>
                </a:lnTo>
                <a:lnTo>
                  <a:pt x="229" y="165"/>
                </a:lnTo>
                <a:lnTo>
                  <a:pt x="233" y="163"/>
                </a:lnTo>
                <a:lnTo>
                  <a:pt x="229" y="150"/>
                </a:lnTo>
                <a:lnTo>
                  <a:pt x="178" y="111"/>
                </a:lnTo>
                <a:lnTo>
                  <a:pt x="202" y="121"/>
                </a:lnTo>
                <a:lnTo>
                  <a:pt x="204" y="116"/>
                </a:lnTo>
                <a:lnTo>
                  <a:pt x="199" y="109"/>
                </a:lnTo>
                <a:lnTo>
                  <a:pt x="202" y="97"/>
                </a:lnTo>
                <a:lnTo>
                  <a:pt x="165" y="103"/>
                </a:lnTo>
                <a:lnTo>
                  <a:pt x="188" y="72"/>
                </a:lnTo>
                <a:lnTo>
                  <a:pt x="149" y="95"/>
                </a:lnTo>
                <a:lnTo>
                  <a:pt x="161" y="66"/>
                </a:lnTo>
                <a:lnTo>
                  <a:pt x="178" y="55"/>
                </a:lnTo>
                <a:lnTo>
                  <a:pt x="128" y="61"/>
                </a:lnTo>
                <a:lnTo>
                  <a:pt x="179" y="23"/>
                </a:lnTo>
                <a:lnTo>
                  <a:pt x="122" y="18"/>
                </a:lnTo>
                <a:lnTo>
                  <a:pt x="128"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71" name="Freeform 228"/>
          <p:cNvSpPr>
            <a:spLocks noChangeAspect="1" noEditPoints="1"/>
          </p:cNvSpPr>
          <p:nvPr/>
        </p:nvSpPr>
        <p:spPr bwMode="gray">
          <a:xfrm>
            <a:off x="2528160" y="3576021"/>
            <a:ext cx="182298" cy="142875"/>
          </a:xfrm>
          <a:custGeom>
            <a:avLst/>
            <a:gdLst>
              <a:gd name="T0" fmla="*/ 52 w 343"/>
              <a:gd name="T1" fmla="*/ 105 h 293"/>
              <a:gd name="T2" fmla="*/ 43 w 343"/>
              <a:gd name="T3" fmla="*/ 124 h 293"/>
              <a:gd name="T4" fmla="*/ 32 w 343"/>
              <a:gd name="T5" fmla="*/ 83 h 293"/>
              <a:gd name="T6" fmla="*/ 41 w 343"/>
              <a:gd name="T7" fmla="*/ 88 h 293"/>
              <a:gd name="T8" fmla="*/ 318 w 343"/>
              <a:gd name="T9" fmla="*/ 240 h 293"/>
              <a:gd name="T10" fmla="*/ 320 w 343"/>
              <a:gd name="T11" fmla="*/ 245 h 293"/>
              <a:gd name="T12" fmla="*/ 313 w 343"/>
              <a:gd name="T13" fmla="*/ 243 h 293"/>
              <a:gd name="T14" fmla="*/ 284 w 343"/>
              <a:gd name="T15" fmla="*/ 220 h 293"/>
              <a:gd name="T16" fmla="*/ 288 w 343"/>
              <a:gd name="T17" fmla="*/ 225 h 293"/>
              <a:gd name="T18" fmla="*/ 273 w 343"/>
              <a:gd name="T19" fmla="*/ 286 h 293"/>
              <a:gd name="T20" fmla="*/ 247 w 343"/>
              <a:gd name="T21" fmla="*/ 282 h 293"/>
              <a:gd name="T22" fmla="*/ 275 w 343"/>
              <a:gd name="T23" fmla="*/ 271 h 293"/>
              <a:gd name="T24" fmla="*/ 204 w 343"/>
              <a:gd name="T25" fmla="*/ 143 h 293"/>
              <a:gd name="T26" fmla="*/ 212 w 343"/>
              <a:gd name="T27" fmla="*/ 134 h 293"/>
              <a:gd name="T28" fmla="*/ 171 w 343"/>
              <a:gd name="T29" fmla="*/ 163 h 293"/>
              <a:gd name="T30" fmla="*/ 178 w 343"/>
              <a:gd name="T31" fmla="*/ 186 h 293"/>
              <a:gd name="T32" fmla="*/ 227 w 343"/>
              <a:gd name="T33" fmla="*/ 210 h 293"/>
              <a:gd name="T34" fmla="*/ 232 w 343"/>
              <a:gd name="T35" fmla="*/ 208 h 293"/>
              <a:gd name="T36" fmla="*/ 219 w 343"/>
              <a:gd name="T37" fmla="*/ 231 h 293"/>
              <a:gd name="T38" fmla="*/ 227 w 343"/>
              <a:gd name="T39" fmla="*/ 214 h 293"/>
              <a:gd name="T40" fmla="*/ 165 w 343"/>
              <a:gd name="T41" fmla="*/ 126 h 293"/>
              <a:gd name="T42" fmla="*/ 159 w 343"/>
              <a:gd name="T43" fmla="*/ 134 h 293"/>
              <a:gd name="T44" fmla="*/ 148 w 343"/>
              <a:gd name="T45" fmla="*/ 103 h 293"/>
              <a:gd name="T46" fmla="*/ 54 w 343"/>
              <a:gd name="T47" fmla="*/ 143 h 293"/>
              <a:gd name="T48" fmla="*/ 63 w 343"/>
              <a:gd name="T49" fmla="*/ 152 h 293"/>
              <a:gd name="T50" fmla="*/ 54 w 343"/>
              <a:gd name="T51" fmla="*/ 143 h 293"/>
              <a:gd name="T52" fmla="*/ 51 w 343"/>
              <a:gd name="T53" fmla="*/ 138 h 293"/>
              <a:gd name="T54" fmla="*/ 56 w 343"/>
              <a:gd name="T55" fmla="*/ 127 h 293"/>
              <a:gd name="T56" fmla="*/ 129 w 343"/>
              <a:gd name="T57" fmla="*/ 107 h 293"/>
              <a:gd name="T58" fmla="*/ 128 w 343"/>
              <a:gd name="T59" fmla="*/ 81 h 293"/>
              <a:gd name="T60" fmla="*/ 78 w 343"/>
              <a:gd name="T61" fmla="*/ 87 h 293"/>
              <a:gd name="T62" fmla="*/ 66 w 343"/>
              <a:gd name="T63" fmla="*/ 90 h 293"/>
              <a:gd name="T64" fmla="*/ 86 w 343"/>
              <a:gd name="T65" fmla="*/ 24 h 293"/>
              <a:gd name="T66" fmla="*/ 75 w 343"/>
              <a:gd name="T67" fmla="*/ 37 h 293"/>
              <a:gd name="T68" fmla="*/ 83 w 343"/>
              <a:gd name="T69" fmla="*/ 11 h 293"/>
              <a:gd name="T70" fmla="*/ 43 w 343"/>
              <a:gd name="T71" fmla="*/ 0 h 293"/>
              <a:gd name="T72" fmla="*/ 41 w 343"/>
              <a:gd name="T73" fmla="*/ 5 h 293"/>
              <a:gd name="T74" fmla="*/ 4 w 343"/>
              <a:gd name="T75" fmla="*/ 11 h 293"/>
              <a:gd name="T76" fmla="*/ 43 w 343"/>
              <a:gd name="T77" fmla="*/ 0 h 2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293"/>
              <a:gd name="T119" fmla="*/ 343 w 343"/>
              <a:gd name="T120" fmla="*/ 293 h 2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293">
                <a:moveTo>
                  <a:pt x="41" y="88"/>
                </a:moveTo>
                <a:lnTo>
                  <a:pt x="52" y="105"/>
                </a:lnTo>
                <a:lnTo>
                  <a:pt x="47" y="124"/>
                </a:lnTo>
                <a:lnTo>
                  <a:pt x="43" y="124"/>
                </a:lnTo>
                <a:lnTo>
                  <a:pt x="27" y="105"/>
                </a:lnTo>
                <a:lnTo>
                  <a:pt x="32" y="83"/>
                </a:lnTo>
                <a:lnTo>
                  <a:pt x="39" y="81"/>
                </a:lnTo>
                <a:lnTo>
                  <a:pt x="41" y="88"/>
                </a:lnTo>
                <a:close/>
                <a:moveTo>
                  <a:pt x="313" y="243"/>
                </a:moveTo>
                <a:lnTo>
                  <a:pt x="318" y="240"/>
                </a:lnTo>
                <a:lnTo>
                  <a:pt x="343" y="256"/>
                </a:lnTo>
                <a:lnTo>
                  <a:pt x="320" y="245"/>
                </a:lnTo>
                <a:lnTo>
                  <a:pt x="304" y="252"/>
                </a:lnTo>
                <a:lnTo>
                  <a:pt x="313" y="243"/>
                </a:lnTo>
                <a:close/>
                <a:moveTo>
                  <a:pt x="288" y="225"/>
                </a:moveTo>
                <a:lnTo>
                  <a:pt x="284" y="220"/>
                </a:lnTo>
                <a:lnTo>
                  <a:pt x="270" y="223"/>
                </a:lnTo>
                <a:lnTo>
                  <a:pt x="288" y="225"/>
                </a:lnTo>
                <a:close/>
                <a:moveTo>
                  <a:pt x="275" y="271"/>
                </a:moveTo>
                <a:lnTo>
                  <a:pt x="273" y="286"/>
                </a:lnTo>
                <a:lnTo>
                  <a:pt x="246" y="293"/>
                </a:lnTo>
                <a:lnTo>
                  <a:pt x="247" y="282"/>
                </a:lnTo>
                <a:lnTo>
                  <a:pt x="262" y="281"/>
                </a:lnTo>
                <a:lnTo>
                  <a:pt x="275" y="271"/>
                </a:lnTo>
                <a:close/>
                <a:moveTo>
                  <a:pt x="207" y="134"/>
                </a:moveTo>
                <a:lnTo>
                  <a:pt x="204" y="143"/>
                </a:lnTo>
                <a:lnTo>
                  <a:pt x="208" y="143"/>
                </a:lnTo>
                <a:lnTo>
                  <a:pt x="212" y="134"/>
                </a:lnTo>
                <a:lnTo>
                  <a:pt x="207" y="134"/>
                </a:lnTo>
                <a:close/>
                <a:moveTo>
                  <a:pt x="171" y="163"/>
                </a:moveTo>
                <a:lnTo>
                  <a:pt x="188" y="197"/>
                </a:lnTo>
                <a:lnTo>
                  <a:pt x="178" y="186"/>
                </a:lnTo>
                <a:lnTo>
                  <a:pt x="171" y="163"/>
                </a:lnTo>
                <a:close/>
                <a:moveTo>
                  <a:pt x="227" y="210"/>
                </a:moveTo>
                <a:lnTo>
                  <a:pt x="212" y="202"/>
                </a:lnTo>
                <a:lnTo>
                  <a:pt x="232" y="208"/>
                </a:lnTo>
                <a:lnTo>
                  <a:pt x="233" y="215"/>
                </a:lnTo>
                <a:lnTo>
                  <a:pt x="219" y="231"/>
                </a:lnTo>
                <a:lnTo>
                  <a:pt x="217" y="225"/>
                </a:lnTo>
                <a:lnTo>
                  <a:pt x="227" y="214"/>
                </a:lnTo>
                <a:lnTo>
                  <a:pt x="227" y="210"/>
                </a:lnTo>
                <a:close/>
                <a:moveTo>
                  <a:pt x="165" y="126"/>
                </a:moveTo>
                <a:lnTo>
                  <a:pt x="170" y="134"/>
                </a:lnTo>
                <a:lnTo>
                  <a:pt x="159" y="134"/>
                </a:lnTo>
                <a:lnTo>
                  <a:pt x="163" y="127"/>
                </a:lnTo>
                <a:lnTo>
                  <a:pt x="148" y="103"/>
                </a:lnTo>
                <a:lnTo>
                  <a:pt x="165" y="126"/>
                </a:lnTo>
                <a:close/>
                <a:moveTo>
                  <a:pt x="54" y="143"/>
                </a:moveTo>
                <a:lnTo>
                  <a:pt x="61" y="132"/>
                </a:lnTo>
                <a:lnTo>
                  <a:pt x="63" y="152"/>
                </a:lnTo>
                <a:lnTo>
                  <a:pt x="56" y="151"/>
                </a:lnTo>
                <a:lnTo>
                  <a:pt x="54" y="143"/>
                </a:lnTo>
                <a:close/>
                <a:moveTo>
                  <a:pt x="56" y="127"/>
                </a:moveTo>
                <a:lnTo>
                  <a:pt x="51" y="138"/>
                </a:lnTo>
                <a:lnTo>
                  <a:pt x="60" y="129"/>
                </a:lnTo>
                <a:lnTo>
                  <a:pt x="56" y="127"/>
                </a:lnTo>
                <a:close/>
                <a:moveTo>
                  <a:pt x="128" y="81"/>
                </a:moveTo>
                <a:lnTo>
                  <a:pt x="129" y="107"/>
                </a:lnTo>
                <a:lnTo>
                  <a:pt x="122" y="96"/>
                </a:lnTo>
                <a:lnTo>
                  <a:pt x="128" y="81"/>
                </a:lnTo>
                <a:close/>
                <a:moveTo>
                  <a:pt x="75" y="90"/>
                </a:moveTo>
                <a:lnTo>
                  <a:pt x="78" y="87"/>
                </a:lnTo>
                <a:lnTo>
                  <a:pt x="72" y="87"/>
                </a:lnTo>
                <a:lnTo>
                  <a:pt x="66" y="90"/>
                </a:lnTo>
                <a:lnTo>
                  <a:pt x="75" y="90"/>
                </a:lnTo>
                <a:close/>
                <a:moveTo>
                  <a:pt x="86" y="24"/>
                </a:moveTo>
                <a:lnTo>
                  <a:pt x="81" y="45"/>
                </a:lnTo>
                <a:lnTo>
                  <a:pt x="75" y="37"/>
                </a:lnTo>
                <a:lnTo>
                  <a:pt x="78" y="25"/>
                </a:lnTo>
                <a:lnTo>
                  <a:pt x="83" y="11"/>
                </a:lnTo>
                <a:lnTo>
                  <a:pt x="86" y="24"/>
                </a:lnTo>
                <a:close/>
                <a:moveTo>
                  <a:pt x="43" y="0"/>
                </a:moveTo>
                <a:lnTo>
                  <a:pt x="49" y="11"/>
                </a:lnTo>
                <a:lnTo>
                  <a:pt x="41" y="5"/>
                </a:lnTo>
                <a:lnTo>
                  <a:pt x="13" y="11"/>
                </a:lnTo>
                <a:lnTo>
                  <a:pt x="4" y="11"/>
                </a:lnTo>
                <a:lnTo>
                  <a:pt x="0" y="5"/>
                </a:lnTo>
                <a:lnTo>
                  <a:pt x="43" y="0"/>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72" name="Freeform 229"/>
          <p:cNvSpPr>
            <a:spLocks noChangeAspect="1" noEditPoints="1"/>
          </p:cNvSpPr>
          <p:nvPr/>
        </p:nvSpPr>
        <p:spPr bwMode="gray">
          <a:xfrm>
            <a:off x="2385417" y="3666509"/>
            <a:ext cx="259689" cy="79375"/>
          </a:xfrm>
          <a:custGeom>
            <a:avLst/>
            <a:gdLst>
              <a:gd name="T0" fmla="*/ 353 w 492"/>
              <a:gd name="T1" fmla="*/ 74 h 166"/>
              <a:gd name="T2" fmla="*/ 376 w 492"/>
              <a:gd name="T3" fmla="*/ 93 h 166"/>
              <a:gd name="T4" fmla="*/ 404 w 492"/>
              <a:gd name="T5" fmla="*/ 102 h 166"/>
              <a:gd name="T6" fmla="*/ 422 w 492"/>
              <a:gd name="T7" fmla="*/ 102 h 166"/>
              <a:gd name="T8" fmla="*/ 422 w 492"/>
              <a:gd name="T9" fmla="*/ 120 h 166"/>
              <a:gd name="T10" fmla="*/ 460 w 492"/>
              <a:gd name="T11" fmla="*/ 122 h 166"/>
              <a:gd name="T12" fmla="*/ 480 w 492"/>
              <a:gd name="T13" fmla="*/ 139 h 166"/>
              <a:gd name="T14" fmla="*/ 492 w 492"/>
              <a:gd name="T15" fmla="*/ 142 h 166"/>
              <a:gd name="T16" fmla="*/ 492 w 492"/>
              <a:gd name="T17" fmla="*/ 147 h 166"/>
              <a:gd name="T18" fmla="*/ 441 w 492"/>
              <a:gd name="T19" fmla="*/ 164 h 166"/>
              <a:gd name="T20" fmla="*/ 371 w 492"/>
              <a:gd name="T21" fmla="*/ 159 h 166"/>
              <a:gd name="T22" fmla="*/ 334 w 492"/>
              <a:gd name="T23" fmla="*/ 166 h 166"/>
              <a:gd name="T24" fmla="*/ 329 w 492"/>
              <a:gd name="T25" fmla="*/ 161 h 166"/>
              <a:gd name="T26" fmla="*/ 359 w 492"/>
              <a:gd name="T27" fmla="*/ 141 h 166"/>
              <a:gd name="T28" fmla="*/ 361 w 492"/>
              <a:gd name="T29" fmla="*/ 132 h 166"/>
              <a:gd name="T30" fmla="*/ 316 w 492"/>
              <a:gd name="T31" fmla="*/ 124 h 166"/>
              <a:gd name="T32" fmla="*/ 297 w 492"/>
              <a:gd name="T33" fmla="*/ 107 h 166"/>
              <a:gd name="T34" fmla="*/ 285 w 492"/>
              <a:gd name="T35" fmla="*/ 82 h 166"/>
              <a:gd name="T36" fmla="*/ 231 w 492"/>
              <a:gd name="T37" fmla="*/ 76 h 166"/>
              <a:gd name="T38" fmla="*/ 198 w 492"/>
              <a:gd name="T39" fmla="*/ 57 h 166"/>
              <a:gd name="T40" fmla="*/ 133 w 492"/>
              <a:gd name="T41" fmla="*/ 51 h 166"/>
              <a:gd name="T42" fmla="*/ 127 w 492"/>
              <a:gd name="T43" fmla="*/ 40 h 166"/>
              <a:gd name="T44" fmla="*/ 146 w 492"/>
              <a:gd name="T45" fmla="*/ 34 h 166"/>
              <a:gd name="T46" fmla="*/ 136 w 492"/>
              <a:gd name="T47" fmla="*/ 28 h 166"/>
              <a:gd name="T48" fmla="*/ 97 w 492"/>
              <a:gd name="T49" fmla="*/ 25 h 166"/>
              <a:gd name="T50" fmla="*/ 76 w 492"/>
              <a:gd name="T51" fmla="*/ 43 h 166"/>
              <a:gd name="T52" fmla="*/ 48 w 492"/>
              <a:gd name="T53" fmla="*/ 51 h 166"/>
              <a:gd name="T54" fmla="*/ 19 w 492"/>
              <a:gd name="T55" fmla="*/ 71 h 166"/>
              <a:gd name="T56" fmla="*/ 0 w 492"/>
              <a:gd name="T57" fmla="*/ 66 h 166"/>
              <a:gd name="T58" fmla="*/ 19 w 492"/>
              <a:gd name="T59" fmla="*/ 57 h 166"/>
              <a:gd name="T60" fmla="*/ 25 w 492"/>
              <a:gd name="T61" fmla="*/ 34 h 166"/>
              <a:gd name="T62" fmla="*/ 50 w 492"/>
              <a:gd name="T63" fmla="*/ 20 h 166"/>
              <a:gd name="T64" fmla="*/ 110 w 492"/>
              <a:gd name="T65" fmla="*/ 2 h 166"/>
              <a:gd name="T66" fmla="*/ 147 w 492"/>
              <a:gd name="T67" fmla="*/ 0 h 166"/>
              <a:gd name="T68" fmla="*/ 219 w 492"/>
              <a:gd name="T69" fmla="*/ 10 h 166"/>
              <a:gd name="T70" fmla="*/ 249 w 492"/>
              <a:gd name="T71" fmla="*/ 36 h 166"/>
              <a:gd name="T72" fmla="*/ 288 w 492"/>
              <a:gd name="T73" fmla="*/ 40 h 166"/>
              <a:gd name="T74" fmla="*/ 288 w 492"/>
              <a:gd name="T75" fmla="*/ 45 h 166"/>
              <a:gd name="T76" fmla="*/ 308 w 492"/>
              <a:gd name="T77" fmla="*/ 52 h 166"/>
              <a:gd name="T78" fmla="*/ 319 w 492"/>
              <a:gd name="T79" fmla="*/ 62 h 166"/>
              <a:gd name="T80" fmla="*/ 353 w 492"/>
              <a:gd name="T81" fmla="*/ 74 h 166"/>
              <a:gd name="T82" fmla="*/ 97 w 492"/>
              <a:gd name="T83" fmla="*/ 64 h 166"/>
              <a:gd name="T84" fmla="*/ 102 w 492"/>
              <a:gd name="T85" fmla="*/ 82 h 166"/>
              <a:gd name="T86" fmla="*/ 80 w 492"/>
              <a:gd name="T87" fmla="*/ 85 h 166"/>
              <a:gd name="T88" fmla="*/ 79 w 492"/>
              <a:gd name="T89" fmla="*/ 77 h 166"/>
              <a:gd name="T90" fmla="*/ 85 w 492"/>
              <a:gd name="T91" fmla="*/ 81 h 166"/>
              <a:gd name="T92" fmla="*/ 85 w 492"/>
              <a:gd name="T93" fmla="*/ 66 h 166"/>
              <a:gd name="T94" fmla="*/ 97 w 492"/>
              <a:gd name="T95" fmla="*/ 64 h 166"/>
              <a:gd name="T96" fmla="*/ 317 w 492"/>
              <a:gd name="T97" fmla="*/ 43 h 166"/>
              <a:gd name="T98" fmla="*/ 331 w 492"/>
              <a:gd name="T99" fmla="*/ 54 h 166"/>
              <a:gd name="T100" fmla="*/ 333 w 492"/>
              <a:gd name="T101" fmla="*/ 60 h 166"/>
              <a:gd name="T102" fmla="*/ 325 w 492"/>
              <a:gd name="T103" fmla="*/ 60 h 166"/>
              <a:gd name="T104" fmla="*/ 305 w 492"/>
              <a:gd name="T105" fmla="*/ 42 h 166"/>
              <a:gd name="T106" fmla="*/ 291 w 492"/>
              <a:gd name="T107" fmla="*/ 39 h 166"/>
              <a:gd name="T108" fmla="*/ 286 w 492"/>
              <a:gd name="T109" fmla="*/ 32 h 166"/>
              <a:gd name="T110" fmla="*/ 299 w 492"/>
              <a:gd name="T111" fmla="*/ 32 h 166"/>
              <a:gd name="T112" fmla="*/ 317 w 492"/>
              <a:gd name="T113" fmla="*/ 43 h 1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2"/>
              <a:gd name="T172" fmla="*/ 0 h 166"/>
              <a:gd name="T173" fmla="*/ 492 w 492"/>
              <a:gd name="T174" fmla="*/ 166 h 1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2" h="166">
                <a:moveTo>
                  <a:pt x="353" y="74"/>
                </a:moveTo>
                <a:lnTo>
                  <a:pt x="376" y="93"/>
                </a:lnTo>
                <a:lnTo>
                  <a:pt x="404" y="102"/>
                </a:lnTo>
                <a:lnTo>
                  <a:pt x="422" y="102"/>
                </a:lnTo>
                <a:lnTo>
                  <a:pt x="422" y="120"/>
                </a:lnTo>
                <a:lnTo>
                  <a:pt x="460" y="122"/>
                </a:lnTo>
                <a:lnTo>
                  <a:pt x="480" y="139"/>
                </a:lnTo>
                <a:lnTo>
                  <a:pt x="492" y="142"/>
                </a:lnTo>
                <a:lnTo>
                  <a:pt x="492" y="147"/>
                </a:lnTo>
                <a:lnTo>
                  <a:pt x="441" y="164"/>
                </a:lnTo>
                <a:lnTo>
                  <a:pt x="371" y="159"/>
                </a:lnTo>
                <a:lnTo>
                  <a:pt x="334" y="166"/>
                </a:lnTo>
                <a:lnTo>
                  <a:pt x="329" y="161"/>
                </a:lnTo>
                <a:lnTo>
                  <a:pt x="359" y="141"/>
                </a:lnTo>
                <a:lnTo>
                  <a:pt x="361" y="132"/>
                </a:lnTo>
                <a:lnTo>
                  <a:pt x="316" y="124"/>
                </a:lnTo>
                <a:lnTo>
                  <a:pt x="297" y="107"/>
                </a:lnTo>
                <a:lnTo>
                  <a:pt x="285" y="82"/>
                </a:lnTo>
                <a:lnTo>
                  <a:pt x="231" y="76"/>
                </a:lnTo>
                <a:lnTo>
                  <a:pt x="198" y="57"/>
                </a:lnTo>
                <a:lnTo>
                  <a:pt x="133" y="51"/>
                </a:lnTo>
                <a:lnTo>
                  <a:pt x="127" y="40"/>
                </a:lnTo>
                <a:lnTo>
                  <a:pt x="146" y="34"/>
                </a:lnTo>
                <a:lnTo>
                  <a:pt x="136" y="28"/>
                </a:lnTo>
                <a:lnTo>
                  <a:pt x="97" y="25"/>
                </a:lnTo>
                <a:lnTo>
                  <a:pt x="76" y="43"/>
                </a:lnTo>
                <a:lnTo>
                  <a:pt x="48" y="51"/>
                </a:lnTo>
                <a:lnTo>
                  <a:pt x="19" y="71"/>
                </a:lnTo>
                <a:lnTo>
                  <a:pt x="0" y="66"/>
                </a:lnTo>
                <a:lnTo>
                  <a:pt x="19" y="57"/>
                </a:lnTo>
                <a:lnTo>
                  <a:pt x="25" y="34"/>
                </a:lnTo>
                <a:lnTo>
                  <a:pt x="50" y="20"/>
                </a:lnTo>
                <a:lnTo>
                  <a:pt x="110" y="2"/>
                </a:lnTo>
                <a:lnTo>
                  <a:pt x="147" y="0"/>
                </a:lnTo>
                <a:lnTo>
                  <a:pt x="219" y="10"/>
                </a:lnTo>
                <a:lnTo>
                  <a:pt x="249" y="36"/>
                </a:lnTo>
                <a:lnTo>
                  <a:pt x="288" y="40"/>
                </a:lnTo>
                <a:lnTo>
                  <a:pt x="288" y="45"/>
                </a:lnTo>
                <a:lnTo>
                  <a:pt x="308" y="52"/>
                </a:lnTo>
                <a:lnTo>
                  <a:pt x="319" y="62"/>
                </a:lnTo>
                <a:lnTo>
                  <a:pt x="353" y="74"/>
                </a:lnTo>
                <a:close/>
                <a:moveTo>
                  <a:pt x="97" y="64"/>
                </a:moveTo>
                <a:lnTo>
                  <a:pt x="102" y="82"/>
                </a:lnTo>
                <a:lnTo>
                  <a:pt x="80" y="85"/>
                </a:lnTo>
                <a:lnTo>
                  <a:pt x="79" y="77"/>
                </a:lnTo>
                <a:lnTo>
                  <a:pt x="85" y="81"/>
                </a:lnTo>
                <a:lnTo>
                  <a:pt x="85" y="66"/>
                </a:lnTo>
                <a:lnTo>
                  <a:pt x="97" y="64"/>
                </a:lnTo>
                <a:close/>
                <a:moveTo>
                  <a:pt x="317" y="43"/>
                </a:moveTo>
                <a:lnTo>
                  <a:pt x="331" y="54"/>
                </a:lnTo>
                <a:lnTo>
                  <a:pt x="333" y="60"/>
                </a:lnTo>
                <a:lnTo>
                  <a:pt x="325" y="60"/>
                </a:lnTo>
                <a:lnTo>
                  <a:pt x="305" y="42"/>
                </a:lnTo>
                <a:lnTo>
                  <a:pt x="291" y="39"/>
                </a:lnTo>
                <a:lnTo>
                  <a:pt x="286" y="32"/>
                </a:lnTo>
                <a:lnTo>
                  <a:pt x="299" y="32"/>
                </a:lnTo>
                <a:lnTo>
                  <a:pt x="317" y="4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73" name="Freeform 230"/>
          <p:cNvSpPr>
            <a:spLocks noChangeAspect="1" noEditPoints="1"/>
          </p:cNvSpPr>
          <p:nvPr/>
        </p:nvSpPr>
        <p:spPr bwMode="gray">
          <a:xfrm>
            <a:off x="2639947" y="3737946"/>
            <a:ext cx="67072" cy="50800"/>
          </a:xfrm>
          <a:custGeom>
            <a:avLst/>
            <a:gdLst>
              <a:gd name="T0" fmla="*/ 122 w 128"/>
              <a:gd name="T1" fmla="*/ 102 h 102"/>
              <a:gd name="T2" fmla="*/ 123 w 128"/>
              <a:gd name="T3" fmla="*/ 88 h 102"/>
              <a:gd name="T4" fmla="*/ 118 w 128"/>
              <a:gd name="T5" fmla="*/ 75 h 102"/>
              <a:gd name="T6" fmla="*/ 125 w 128"/>
              <a:gd name="T7" fmla="*/ 67 h 102"/>
              <a:gd name="T8" fmla="*/ 128 w 128"/>
              <a:gd name="T9" fmla="*/ 46 h 102"/>
              <a:gd name="T10" fmla="*/ 120 w 128"/>
              <a:gd name="T11" fmla="*/ 16 h 102"/>
              <a:gd name="T12" fmla="*/ 95 w 128"/>
              <a:gd name="T13" fmla="*/ 19 h 102"/>
              <a:gd name="T14" fmla="*/ 66 w 128"/>
              <a:gd name="T15" fmla="*/ 9 h 102"/>
              <a:gd name="T16" fmla="*/ 44 w 128"/>
              <a:gd name="T17" fmla="*/ 19 h 102"/>
              <a:gd name="T18" fmla="*/ 49 w 128"/>
              <a:gd name="T19" fmla="*/ 26 h 102"/>
              <a:gd name="T20" fmla="*/ 72 w 128"/>
              <a:gd name="T21" fmla="*/ 29 h 102"/>
              <a:gd name="T22" fmla="*/ 76 w 128"/>
              <a:gd name="T23" fmla="*/ 58 h 102"/>
              <a:gd name="T24" fmla="*/ 92 w 128"/>
              <a:gd name="T25" fmla="*/ 70 h 102"/>
              <a:gd name="T26" fmla="*/ 91 w 128"/>
              <a:gd name="T27" fmla="*/ 76 h 102"/>
              <a:gd name="T28" fmla="*/ 55 w 128"/>
              <a:gd name="T29" fmla="*/ 80 h 102"/>
              <a:gd name="T30" fmla="*/ 1 w 128"/>
              <a:gd name="T31" fmla="*/ 75 h 102"/>
              <a:gd name="T32" fmla="*/ 0 w 128"/>
              <a:gd name="T33" fmla="*/ 82 h 102"/>
              <a:gd name="T34" fmla="*/ 26 w 128"/>
              <a:gd name="T35" fmla="*/ 101 h 102"/>
              <a:gd name="T36" fmla="*/ 37 w 128"/>
              <a:gd name="T37" fmla="*/ 92 h 102"/>
              <a:gd name="T38" fmla="*/ 74 w 128"/>
              <a:gd name="T39" fmla="*/ 99 h 102"/>
              <a:gd name="T40" fmla="*/ 101 w 128"/>
              <a:gd name="T41" fmla="*/ 93 h 102"/>
              <a:gd name="T42" fmla="*/ 122 w 128"/>
              <a:gd name="T43" fmla="*/ 102 h 102"/>
              <a:gd name="T44" fmla="*/ 72 w 128"/>
              <a:gd name="T45" fmla="*/ 0 h 102"/>
              <a:gd name="T46" fmla="*/ 78 w 128"/>
              <a:gd name="T47" fmla="*/ 8 h 102"/>
              <a:gd name="T48" fmla="*/ 69 w 128"/>
              <a:gd name="T49" fmla="*/ 6 h 102"/>
              <a:gd name="T50" fmla="*/ 72 w 128"/>
              <a:gd name="T51" fmla="*/ 0 h 102"/>
              <a:gd name="T52" fmla="*/ 63 w 128"/>
              <a:gd name="T53" fmla="*/ 58 h 102"/>
              <a:gd name="T54" fmla="*/ 69 w 128"/>
              <a:gd name="T55" fmla="*/ 62 h 102"/>
              <a:gd name="T56" fmla="*/ 71 w 128"/>
              <a:gd name="T57" fmla="*/ 68 h 102"/>
              <a:gd name="T58" fmla="*/ 54 w 128"/>
              <a:gd name="T59" fmla="*/ 65 h 102"/>
              <a:gd name="T60" fmla="*/ 50 w 128"/>
              <a:gd name="T61" fmla="*/ 58 h 102"/>
              <a:gd name="T62" fmla="*/ 63 w 128"/>
              <a:gd name="T63" fmla="*/ 58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102"/>
              <a:gd name="T98" fmla="*/ 128 w 128"/>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102">
                <a:moveTo>
                  <a:pt x="122" y="102"/>
                </a:moveTo>
                <a:lnTo>
                  <a:pt x="123" y="88"/>
                </a:lnTo>
                <a:lnTo>
                  <a:pt x="118" y="75"/>
                </a:lnTo>
                <a:lnTo>
                  <a:pt x="125" y="67"/>
                </a:lnTo>
                <a:lnTo>
                  <a:pt x="128" y="46"/>
                </a:lnTo>
                <a:lnTo>
                  <a:pt x="120" y="16"/>
                </a:lnTo>
                <a:lnTo>
                  <a:pt x="95" y="19"/>
                </a:lnTo>
                <a:lnTo>
                  <a:pt x="66" y="9"/>
                </a:lnTo>
                <a:lnTo>
                  <a:pt x="44" y="19"/>
                </a:lnTo>
                <a:lnTo>
                  <a:pt x="49" y="26"/>
                </a:lnTo>
                <a:lnTo>
                  <a:pt x="72" y="29"/>
                </a:lnTo>
                <a:lnTo>
                  <a:pt x="76" y="58"/>
                </a:lnTo>
                <a:lnTo>
                  <a:pt x="92" y="70"/>
                </a:lnTo>
                <a:lnTo>
                  <a:pt x="91" y="76"/>
                </a:lnTo>
                <a:lnTo>
                  <a:pt x="55" y="80"/>
                </a:lnTo>
                <a:lnTo>
                  <a:pt x="1" y="75"/>
                </a:lnTo>
                <a:lnTo>
                  <a:pt x="0" y="82"/>
                </a:lnTo>
                <a:lnTo>
                  <a:pt x="26" y="101"/>
                </a:lnTo>
                <a:lnTo>
                  <a:pt x="37" y="92"/>
                </a:lnTo>
                <a:lnTo>
                  <a:pt x="74" y="99"/>
                </a:lnTo>
                <a:lnTo>
                  <a:pt x="101" y="93"/>
                </a:lnTo>
                <a:lnTo>
                  <a:pt x="122" y="102"/>
                </a:lnTo>
                <a:close/>
                <a:moveTo>
                  <a:pt x="72" y="0"/>
                </a:moveTo>
                <a:lnTo>
                  <a:pt x="78" y="8"/>
                </a:lnTo>
                <a:lnTo>
                  <a:pt x="69" y="6"/>
                </a:lnTo>
                <a:lnTo>
                  <a:pt x="72" y="0"/>
                </a:lnTo>
                <a:close/>
                <a:moveTo>
                  <a:pt x="63" y="58"/>
                </a:moveTo>
                <a:lnTo>
                  <a:pt x="69" y="62"/>
                </a:lnTo>
                <a:lnTo>
                  <a:pt x="71" y="68"/>
                </a:lnTo>
                <a:lnTo>
                  <a:pt x="54" y="65"/>
                </a:lnTo>
                <a:lnTo>
                  <a:pt x="50" y="58"/>
                </a:lnTo>
                <a:lnTo>
                  <a:pt x="63" y="58"/>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74" name="Freeform 231"/>
          <p:cNvSpPr>
            <a:spLocks noChangeAspect="1" noEditPoints="1"/>
          </p:cNvSpPr>
          <p:nvPr/>
        </p:nvSpPr>
        <p:spPr bwMode="gray">
          <a:xfrm>
            <a:off x="2920272" y="3803034"/>
            <a:ext cx="48154" cy="84138"/>
          </a:xfrm>
          <a:custGeom>
            <a:avLst/>
            <a:gdLst>
              <a:gd name="T0" fmla="*/ 89 w 92"/>
              <a:gd name="T1" fmla="*/ 164 h 178"/>
              <a:gd name="T2" fmla="*/ 86 w 92"/>
              <a:gd name="T3" fmla="*/ 177 h 178"/>
              <a:gd name="T4" fmla="*/ 89 w 92"/>
              <a:gd name="T5" fmla="*/ 178 h 178"/>
              <a:gd name="T6" fmla="*/ 89 w 92"/>
              <a:gd name="T7" fmla="*/ 164 h 178"/>
              <a:gd name="T8" fmla="*/ 4 w 92"/>
              <a:gd name="T9" fmla="*/ 0 h 178"/>
              <a:gd name="T10" fmla="*/ 0 w 92"/>
              <a:gd name="T11" fmla="*/ 0 h 178"/>
              <a:gd name="T12" fmla="*/ 3 w 92"/>
              <a:gd name="T13" fmla="*/ 8 h 178"/>
              <a:gd name="T14" fmla="*/ 4 w 92"/>
              <a:gd name="T15" fmla="*/ 0 h 178"/>
              <a:gd name="T16" fmla="*/ 49 w 92"/>
              <a:gd name="T17" fmla="*/ 14 h 178"/>
              <a:gd name="T18" fmla="*/ 49 w 92"/>
              <a:gd name="T19" fmla="*/ 23 h 178"/>
              <a:gd name="T20" fmla="*/ 54 w 92"/>
              <a:gd name="T21" fmla="*/ 17 h 178"/>
              <a:gd name="T22" fmla="*/ 49 w 92"/>
              <a:gd name="T23" fmla="*/ 14 h 178"/>
              <a:gd name="T24" fmla="*/ 67 w 92"/>
              <a:gd name="T25" fmla="*/ 45 h 178"/>
              <a:gd name="T26" fmla="*/ 60 w 92"/>
              <a:gd name="T27" fmla="*/ 53 h 178"/>
              <a:gd name="T28" fmla="*/ 52 w 92"/>
              <a:gd name="T29" fmla="*/ 51 h 178"/>
              <a:gd name="T30" fmla="*/ 51 w 92"/>
              <a:gd name="T31" fmla="*/ 68 h 178"/>
              <a:gd name="T32" fmla="*/ 57 w 92"/>
              <a:gd name="T33" fmla="*/ 68 h 178"/>
              <a:gd name="T34" fmla="*/ 63 w 92"/>
              <a:gd name="T35" fmla="*/ 60 h 178"/>
              <a:gd name="T36" fmla="*/ 74 w 92"/>
              <a:gd name="T37" fmla="*/ 57 h 178"/>
              <a:gd name="T38" fmla="*/ 67 w 92"/>
              <a:gd name="T39" fmla="*/ 45 h 178"/>
              <a:gd name="T40" fmla="*/ 72 w 92"/>
              <a:gd name="T41" fmla="*/ 87 h 178"/>
              <a:gd name="T42" fmla="*/ 69 w 92"/>
              <a:gd name="T43" fmla="*/ 101 h 178"/>
              <a:gd name="T44" fmla="*/ 75 w 92"/>
              <a:gd name="T45" fmla="*/ 105 h 178"/>
              <a:gd name="T46" fmla="*/ 75 w 92"/>
              <a:gd name="T47" fmla="*/ 90 h 178"/>
              <a:gd name="T48" fmla="*/ 72 w 92"/>
              <a:gd name="T49" fmla="*/ 87 h 178"/>
              <a:gd name="T50" fmla="*/ 77 w 92"/>
              <a:gd name="T51" fmla="*/ 121 h 178"/>
              <a:gd name="T52" fmla="*/ 86 w 92"/>
              <a:gd name="T53" fmla="*/ 128 h 178"/>
              <a:gd name="T54" fmla="*/ 92 w 92"/>
              <a:gd name="T55" fmla="*/ 143 h 178"/>
              <a:gd name="T56" fmla="*/ 84 w 92"/>
              <a:gd name="T57" fmla="*/ 141 h 178"/>
              <a:gd name="T58" fmla="*/ 77 w 92"/>
              <a:gd name="T59" fmla="*/ 121 h 1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2"/>
              <a:gd name="T91" fmla="*/ 0 h 178"/>
              <a:gd name="T92" fmla="*/ 92 w 92"/>
              <a:gd name="T93" fmla="*/ 178 h 1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2" h="178">
                <a:moveTo>
                  <a:pt x="89" y="164"/>
                </a:moveTo>
                <a:lnTo>
                  <a:pt x="86" y="177"/>
                </a:lnTo>
                <a:lnTo>
                  <a:pt x="89" y="178"/>
                </a:lnTo>
                <a:lnTo>
                  <a:pt x="89" y="164"/>
                </a:lnTo>
                <a:close/>
                <a:moveTo>
                  <a:pt x="4" y="0"/>
                </a:moveTo>
                <a:lnTo>
                  <a:pt x="0" y="0"/>
                </a:lnTo>
                <a:lnTo>
                  <a:pt x="3" y="8"/>
                </a:lnTo>
                <a:lnTo>
                  <a:pt x="4" y="0"/>
                </a:lnTo>
                <a:close/>
                <a:moveTo>
                  <a:pt x="49" y="14"/>
                </a:moveTo>
                <a:lnTo>
                  <a:pt x="49" y="23"/>
                </a:lnTo>
                <a:lnTo>
                  <a:pt x="54" y="17"/>
                </a:lnTo>
                <a:lnTo>
                  <a:pt x="49" y="14"/>
                </a:lnTo>
                <a:close/>
                <a:moveTo>
                  <a:pt x="67" y="45"/>
                </a:moveTo>
                <a:lnTo>
                  <a:pt x="60" y="53"/>
                </a:lnTo>
                <a:lnTo>
                  <a:pt x="52" y="51"/>
                </a:lnTo>
                <a:lnTo>
                  <a:pt x="51" y="68"/>
                </a:lnTo>
                <a:lnTo>
                  <a:pt x="57" y="68"/>
                </a:lnTo>
                <a:lnTo>
                  <a:pt x="63" y="60"/>
                </a:lnTo>
                <a:lnTo>
                  <a:pt x="74" y="57"/>
                </a:lnTo>
                <a:lnTo>
                  <a:pt x="67" y="45"/>
                </a:lnTo>
                <a:close/>
                <a:moveTo>
                  <a:pt x="72" y="87"/>
                </a:moveTo>
                <a:lnTo>
                  <a:pt x="69" y="101"/>
                </a:lnTo>
                <a:lnTo>
                  <a:pt x="75" y="105"/>
                </a:lnTo>
                <a:lnTo>
                  <a:pt x="75" y="90"/>
                </a:lnTo>
                <a:lnTo>
                  <a:pt x="72" y="87"/>
                </a:lnTo>
                <a:close/>
                <a:moveTo>
                  <a:pt x="77" y="121"/>
                </a:moveTo>
                <a:lnTo>
                  <a:pt x="86" y="128"/>
                </a:lnTo>
                <a:lnTo>
                  <a:pt x="92" y="143"/>
                </a:lnTo>
                <a:lnTo>
                  <a:pt x="84" y="141"/>
                </a:lnTo>
                <a:lnTo>
                  <a:pt x="77" y="12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75" name="Freeform 232"/>
          <p:cNvSpPr>
            <a:spLocks noChangeAspect="1" noEditPoints="1"/>
          </p:cNvSpPr>
          <p:nvPr/>
        </p:nvSpPr>
        <p:spPr bwMode="gray">
          <a:xfrm>
            <a:off x="2431850" y="3980835"/>
            <a:ext cx="139304" cy="55563"/>
          </a:xfrm>
          <a:custGeom>
            <a:avLst/>
            <a:gdLst>
              <a:gd name="T0" fmla="*/ 235 w 267"/>
              <a:gd name="T1" fmla="*/ 107 h 111"/>
              <a:gd name="T2" fmla="*/ 244 w 267"/>
              <a:gd name="T3" fmla="*/ 91 h 111"/>
              <a:gd name="T4" fmla="*/ 252 w 267"/>
              <a:gd name="T5" fmla="*/ 93 h 111"/>
              <a:gd name="T6" fmla="*/ 267 w 267"/>
              <a:gd name="T7" fmla="*/ 74 h 111"/>
              <a:gd name="T8" fmla="*/ 255 w 267"/>
              <a:gd name="T9" fmla="*/ 54 h 111"/>
              <a:gd name="T10" fmla="*/ 258 w 267"/>
              <a:gd name="T11" fmla="*/ 46 h 111"/>
              <a:gd name="T12" fmla="*/ 225 w 267"/>
              <a:gd name="T13" fmla="*/ 15 h 111"/>
              <a:gd name="T14" fmla="*/ 176 w 267"/>
              <a:gd name="T15" fmla="*/ 0 h 111"/>
              <a:gd name="T16" fmla="*/ 153 w 267"/>
              <a:gd name="T17" fmla="*/ 1 h 111"/>
              <a:gd name="T18" fmla="*/ 149 w 267"/>
              <a:gd name="T19" fmla="*/ 22 h 111"/>
              <a:gd name="T20" fmla="*/ 141 w 267"/>
              <a:gd name="T21" fmla="*/ 25 h 111"/>
              <a:gd name="T22" fmla="*/ 139 w 267"/>
              <a:gd name="T23" fmla="*/ 17 h 111"/>
              <a:gd name="T24" fmla="*/ 132 w 267"/>
              <a:gd name="T25" fmla="*/ 17 h 111"/>
              <a:gd name="T26" fmla="*/ 85 w 267"/>
              <a:gd name="T27" fmla="*/ 37 h 111"/>
              <a:gd name="T28" fmla="*/ 60 w 267"/>
              <a:gd name="T29" fmla="*/ 29 h 111"/>
              <a:gd name="T30" fmla="*/ 40 w 267"/>
              <a:gd name="T31" fmla="*/ 29 h 111"/>
              <a:gd name="T32" fmla="*/ 32 w 267"/>
              <a:gd name="T33" fmla="*/ 6 h 111"/>
              <a:gd name="T34" fmla="*/ 20 w 267"/>
              <a:gd name="T35" fmla="*/ 0 h 111"/>
              <a:gd name="T36" fmla="*/ 12 w 267"/>
              <a:gd name="T37" fmla="*/ 0 h 111"/>
              <a:gd name="T38" fmla="*/ 6 w 267"/>
              <a:gd name="T39" fmla="*/ 6 h 111"/>
              <a:gd name="T40" fmla="*/ 5 w 267"/>
              <a:gd name="T41" fmla="*/ 18 h 111"/>
              <a:gd name="T42" fmla="*/ 14 w 267"/>
              <a:gd name="T43" fmla="*/ 25 h 111"/>
              <a:gd name="T44" fmla="*/ 6 w 267"/>
              <a:gd name="T45" fmla="*/ 51 h 111"/>
              <a:gd name="T46" fmla="*/ 0 w 267"/>
              <a:gd name="T47" fmla="*/ 59 h 111"/>
              <a:gd name="T48" fmla="*/ 5 w 267"/>
              <a:gd name="T49" fmla="*/ 68 h 111"/>
              <a:gd name="T50" fmla="*/ 12 w 267"/>
              <a:gd name="T51" fmla="*/ 59 h 111"/>
              <a:gd name="T52" fmla="*/ 57 w 267"/>
              <a:gd name="T53" fmla="*/ 68 h 111"/>
              <a:gd name="T54" fmla="*/ 77 w 267"/>
              <a:gd name="T55" fmla="*/ 93 h 111"/>
              <a:gd name="T56" fmla="*/ 93 w 267"/>
              <a:gd name="T57" fmla="*/ 86 h 111"/>
              <a:gd name="T58" fmla="*/ 100 w 267"/>
              <a:gd name="T59" fmla="*/ 111 h 111"/>
              <a:gd name="T60" fmla="*/ 115 w 267"/>
              <a:gd name="T61" fmla="*/ 111 h 111"/>
              <a:gd name="T62" fmla="*/ 134 w 267"/>
              <a:gd name="T63" fmla="*/ 98 h 111"/>
              <a:gd name="T64" fmla="*/ 119 w 267"/>
              <a:gd name="T65" fmla="*/ 77 h 111"/>
              <a:gd name="T66" fmla="*/ 119 w 267"/>
              <a:gd name="T67" fmla="*/ 68 h 111"/>
              <a:gd name="T68" fmla="*/ 142 w 267"/>
              <a:gd name="T69" fmla="*/ 56 h 111"/>
              <a:gd name="T70" fmla="*/ 161 w 267"/>
              <a:gd name="T71" fmla="*/ 34 h 111"/>
              <a:gd name="T72" fmla="*/ 174 w 267"/>
              <a:gd name="T73" fmla="*/ 29 h 111"/>
              <a:gd name="T74" fmla="*/ 203 w 267"/>
              <a:gd name="T75" fmla="*/ 43 h 111"/>
              <a:gd name="T76" fmla="*/ 212 w 267"/>
              <a:gd name="T77" fmla="*/ 54 h 111"/>
              <a:gd name="T78" fmla="*/ 225 w 267"/>
              <a:gd name="T79" fmla="*/ 52 h 111"/>
              <a:gd name="T80" fmla="*/ 230 w 267"/>
              <a:gd name="T81" fmla="*/ 56 h 111"/>
              <a:gd name="T82" fmla="*/ 218 w 267"/>
              <a:gd name="T83" fmla="*/ 66 h 111"/>
              <a:gd name="T84" fmla="*/ 216 w 267"/>
              <a:gd name="T85" fmla="*/ 77 h 111"/>
              <a:gd name="T86" fmla="*/ 221 w 267"/>
              <a:gd name="T87" fmla="*/ 93 h 111"/>
              <a:gd name="T88" fmla="*/ 235 w 267"/>
              <a:gd name="T89" fmla="*/ 107 h 111"/>
              <a:gd name="T90" fmla="*/ 57 w 267"/>
              <a:gd name="T91" fmla="*/ 88 h 111"/>
              <a:gd name="T92" fmla="*/ 52 w 267"/>
              <a:gd name="T93" fmla="*/ 100 h 111"/>
              <a:gd name="T94" fmla="*/ 59 w 267"/>
              <a:gd name="T95" fmla="*/ 107 h 111"/>
              <a:gd name="T96" fmla="*/ 60 w 267"/>
              <a:gd name="T97" fmla="*/ 90 h 111"/>
              <a:gd name="T98" fmla="*/ 57 w 267"/>
              <a:gd name="T99" fmla="*/ 88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7"/>
              <a:gd name="T151" fmla="*/ 0 h 111"/>
              <a:gd name="T152" fmla="*/ 267 w 267"/>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7" h="111">
                <a:moveTo>
                  <a:pt x="235" y="107"/>
                </a:moveTo>
                <a:lnTo>
                  <a:pt x="244" y="91"/>
                </a:lnTo>
                <a:lnTo>
                  <a:pt x="252" y="93"/>
                </a:lnTo>
                <a:lnTo>
                  <a:pt x="267" y="74"/>
                </a:lnTo>
                <a:lnTo>
                  <a:pt x="255" y="54"/>
                </a:lnTo>
                <a:lnTo>
                  <a:pt x="258" y="46"/>
                </a:lnTo>
                <a:lnTo>
                  <a:pt x="225" y="15"/>
                </a:lnTo>
                <a:lnTo>
                  <a:pt x="176" y="0"/>
                </a:lnTo>
                <a:lnTo>
                  <a:pt x="153" y="1"/>
                </a:lnTo>
                <a:lnTo>
                  <a:pt x="149" y="22"/>
                </a:lnTo>
                <a:lnTo>
                  <a:pt x="141" y="25"/>
                </a:lnTo>
                <a:lnTo>
                  <a:pt x="139" y="17"/>
                </a:lnTo>
                <a:lnTo>
                  <a:pt x="132" y="17"/>
                </a:lnTo>
                <a:lnTo>
                  <a:pt x="85" y="37"/>
                </a:lnTo>
                <a:lnTo>
                  <a:pt x="60" y="29"/>
                </a:lnTo>
                <a:lnTo>
                  <a:pt x="40" y="29"/>
                </a:lnTo>
                <a:lnTo>
                  <a:pt x="32" y="6"/>
                </a:lnTo>
                <a:lnTo>
                  <a:pt x="20" y="0"/>
                </a:lnTo>
                <a:lnTo>
                  <a:pt x="12" y="0"/>
                </a:lnTo>
                <a:lnTo>
                  <a:pt x="6" y="6"/>
                </a:lnTo>
                <a:lnTo>
                  <a:pt x="5" y="18"/>
                </a:lnTo>
                <a:lnTo>
                  <a:pt x="14" y="25"/>
                </a:lnTo>
                <a:lnTo>
                  <a:pt x="6" y="51"/>
                </a:lnTo>
                <a:lnTo>
                  <a:pt x="0" y="59"/>
                </a:lnTo>
                <a:lnTo>
                  <a:pt x="5" y="68"/>
                </a:lnTo>
                <a:lnTo>
                  <a:pt x="12" y="59"/>
                </a:lnTo>
                <a:lnTo>
                  <a:pt x="57" y="68"/>
                </a:lnTo>
                <a:lnTo>
                  <a:pt x="77" y="93"/>
                </a:lnTo>
                <a:lnTo>
                  <a:pt x="93" y="86"/>
                </a:lnTo>
                <a:lnTo>
                  <a:pt x="100" y="111"/>
                </a:lnTo>
                <a:lnTo>
                  <a:pt x="115" y="111"/>
                </a:lnTo>
                <a:lnTo>
                  <a:pt x="134" y="98"/>
                </a:lnTo>
                <a:lnTo>
                  <a:pt x="119" y="77"/>
                </a:lnTo>
                <a:lnTo>
                  <a:pt x="119" y="68"/>
                </a:lnTo>
                <a:lnTo>
                  <a:pt x="142" y="56"/>
                </a:lnTo>
                <a:lnTo>
                  <a:pt x="161" y="34"/>
                </a:lnTo>
                <a:lnTo>
                  <a:pt x="174" y="29"/>
                </a:lnTo>
                <a:lnTo>
                  <a:pt x="203" y="43"/>
                </a:lnTo>
                <a:lnTo>
                  <a:pt x="212" y="54"/>
                </a:lnTo>
                <a:lnTo>
                  <a:pt x="225" y="52"/>
                </a:lnTo>
                <a:lnTo>
                  <a:pt x="230" y="56"/>
                </a:lnTo>
                <a:lnTo>
                  <a:pt x="218" y="66"/>
                </a:lnTo>
                <a:lnTo>
                  <a:pt x="216" y="77"/>
                </a:lnTo>
                <a:lnTo>
                  <a:pt x="221" y="93"/>
                </a:lnTo>
                <a:lnTo>
                  <a:pt x="235" y="107"/>
                </a:lnTo>
                <a:close/>
                <a:moveTo>
                  <a:pt x="57" y="88"/>
                </a:moveTo>
                <a:lnTo>
                  <a:pt x="52" y="100"/>
                </a:lnTo>
                <a:lnTo>
                  <a:pt x="59" y="107"/>
                </a:lnTo>
                <a:lnTo>
                  <a:pt x="60" y="90"/>
                </a:lnTo>
                <a:lnTo>
                  <a:pt x="57" y="88"/>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76" name="Freeform 233"/>
          <p:cNvSpPr>
            <a:spLocks noChangeAspect="1" noEditPoints="1"/>
          </p:cNvSpPr>
          <p:nvPr/>
        </p:nvSpPr>
        <p:spPr bwMode="gray">
          <a:xfrm>
            <a:off x="1577112" y="3425209"/>
            <a:ext cx="763590" cy="442913"/>
          </a:xfrm>
          <a:custGeom>
            <a:avLst/>
            <a:gdLst>
              <a:gd name="T0" fmla="*/ 238 w 1450"/>
              <a:gd name="T1" fmla="*/ 82 h 908"/>
              <a:gd name="T2" fmla="*/ 280 w 1450"/>
              <a:gd name="T3" fmla="*/ 184 h 908"/>
              <a:gd name="T4" fmla="*/ 361 w 1450"/>
              <a:gd name="T5" fmla="*/ 285 h 908"/>
              <a:gd name="T6" fmla="*/ 412 w 1450"/>
              <a:gd name="T7" fmla="*/ 356 h 908"/>
              <a:gd name="T8" fmla="*/ 463 w 1450"/>
              <a:gd name="T9" fmla="*/ 390 h 908"/>
              <a:gd name="T10" fmla="*/ 537 w 1450"/>
              <a:gd name="T11" fmla="*/ 477 h 908"/>
              <a:gd name="T12" fmla="*/ 607 w 1450"/>
              <a:gd name="T13" fmla="*/ 590 h 908"/>
              <a:gd name="T14" fmla="*/ 597 w 1450"/>
              <a:gd name="T15" fmla="*/ 661 h 908"/>
              <a:gd name="T16" fmla="*/ 739 w 1450"/>
              <a:gd name="T17" fmla="*/ 749 h 908"/>
              <a:gd name="T18" fmla="*/ 930 w 1450"/>
              <a:gd name="T19" fmla="*/ 837 h 908"/>
              <a:gd name="T20" fmla="*/ 1071 w 1450"/>
              <a:gd name="T21" fmla="*/ 832 h 908"/>
              <a:gd name="T22" fmla="*/ 1203 w 1450"/>
              <a:gd name="T23" fmla="*/ 883 h 908"/>
              <a:gd name="T24" fmla="*/ 1230 w 1450"/>
              <a:gd name="T25" fmla="*/ 775 h 908"/>
              <a:gd name="T26" fmla="*/ 1354 w 1450"/>
              <a:gd name="T27" fmla="*/ 749 h 908"/>
              <a:gd name="T28" fmla="*/ 1389 w 1450"/>
              <a:gd name="T29" fmla="*/ 721 h 908"/>
              <a:gd name="T30" fmla="*/ 1408 w 1450"/>
              <a:gd name="T31" fmla="*/ 676 h 908"/>
              <a:gd name="T32" fmla="*/ 1443 w 1450"/>
              <a:gd name="T33" fmla="*/ 607 h 908"/>
              <a:gd name="T34" fmla="*/ 1403 w 1450"/>
              <a:gd name="T35" fmla="*/ 569 h 908"/>
              <a:gd name="T36" fmla="*/ 1276 w 1450"/>
              <a:gd name="T37" fmla="*/ 644 h 908"/>
              <a:gd name="T38" fmla="*/ 1215 w 1450"/>
              <a:gd name="T39" fmla="*/ 721 h 908"/>
              <a:gd name="T40" fmla="*/ 1125 w 1450"/>
              <a:gd name="T41" fmla="*/ 726 h 908"/>
              <a:gd name="T42" fmla="*/ 1037 w 1450"/>
              <a:gd name="T43" fmla="*/ 704 h 908"/>
              <a:gd name="T44" fmla="*/ 966 w 1450"/>
              <a:gd name="T45" fmla="*/ 594 h 908"/>
              <a:gd name="T46" fmla="*/ 950 w 1450"/>
              <a:gd name="T47" fmla="*/ 481 h 908"/>
              <a:gd name="T48" fmla="*/ 975 w 1450"/>
              <a:gd name="T49" fmla="*/ 376 h 908"/>
              <a:gd name="T50" fmla="*/ 961 w 1450"/>
              <a:gd name="T51" fmla="*/ 356 h 908"/>
              <a:gd name="T52" fmla="*/ 869 w 1450"/>
              <a:gd name="T53" fmla="*/ 308 h 908"/>
              <a:gd name="T54" fmla="*/ 805 w 1450"/>
              <a:gd name="T55" fmla="*/ 189 h 908"/>
              <a:gd name="T56" fmla="*/ 692 w 1450"/>
              <a:gd name="T57" fmla="*/ 198 h 908"/>
              <a:gd name="T58" fmla="*/ 586 w 1450"/>
              <a:gd name="T59" fmla="*/ 93 h 908"/>
              <a:gd name="T60" fmla="*/ 498 w 1450"/>
              <a:gd name="T61" fmla="*/ 45 h 908"/>
              <a:gd name="T62" fmla="*/ 268 w 1450"/>
              <a:gd name="T63" fmla="*/ 45 h 908"/>
              <a:gd name="T64" fmla="*/ 92 w 1450"/>
              <a:gd name="T65" fmla="*/ 6 h 908"/>
              <a:gd name="T66" fmla="*/ 109 w 1450"/>
              <a:gd name="T67" fmla="*/ 124 h 908"/>
              <a:gd name="T68" fmla="*/ 197 w 1450"/>
              <a:gd name="T69" fmla="*/ 224 h 908"/>
              <a:gd name="T70" fmla="*/ 173 w 1450"/>
              <a:gd name="T71" fmla="*/ 261 h 908"/>
              <a:gd name="T72" fmla="*/ 181 w 1450"/>
              <a:gd name="T73" fmla="*/ 289 h 908"/>
              <a:gd name="T74" fmla="*/ 244 w 1450"/>
              <a:gd name="T75" fmla="*/ 319 h 908"/>
              <a:gd name="T76" fmla="*/ 282 w 1450"/>
              <a:gd name="T77" fmla="*/ 416 h 908"/>
              <a:gd name="T78" fmla="*/ 311 w 1450"/>
              <a:gd name="T79" fmla="*/ 427 h 908"/>
              <a:gd name="T80" fmla="*/ 405 w 1450"/>
              <a:gd name="T81" fmla="*/ 495 h 908"/>
              <a:gd name="T82" fmla="*/ 367 w 1450"/>
              <a:gd name="T83" fmla="*/ 446 h 908"/>
              <a:gd name="T84" fmla="*/ 341 w 1450"/>
              <a:gd name="T85" fmla="*/ 379 h 908"/>
              <a:gd name="T86" fmla="*/ 305 w 1450"/>
              <a:gd name="T87" fmla="*/ 325 h 908"/>
              <a:gd name="T88" fmla="*/ 261 w 1450"/>
              <a:gd name="T89" fmla="*/ 258 h 908"/>
              <a:gd name="T90" fmla="*/ 217 w 1450"/>
              <a:gd name="T91" fmla="*/ 182 h 908"/>
              <a:gd name="T92" fmla="*/ 163 w 1450"/>
              <a:gd name="T93" fmla="*/ 84 h 908"/>
              <a:gd name="T94" fmla="*/ 1450 w 1450"/>
              <a:gd name="T95" fmla="*/ 619 h 908"/>
              <a:gd name="T96" fmla="*/ 269 w 1450"/>
              <a:gd name="T97" fmla="*/ 207 h 908"/>
              <a:gd name="T98" fmla="*/ 241 w 1450"/>
              <a:gd name="T99" fmla="*/ 198 h 908"/>
              <a:gd name="T100" fmla="*/ 144 w 1450"/>
              <a:gd name="T101" fmla="*/ 248 h 908"/>
              <a:gd name="T102" fmla="*/ 967 w 1450"/>
              <a:gd name="T103" fmla="*/ 396 h 9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50"/>
              <a:gd name="T157" fmla="*/ 0 h 908"/>
              <a:gd name="T158" fmla="*/ 1450 w 1450"/>
              <a:gd name="T159" fmla="*/ 908 h 9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50" h="908">
                <a:moveTo>
                  <a:pt x="159" y="45"/>
                </a:moveTo>
                <a:lnTo>
                  <a:pt x="190" y="63"/>
                </a:lnTo>
                <a:lnTo>
                  <a:pt x="207" y="63"/>
                </a:lnTo>
                <a:lnTo>
                  <a:pt x="214" y="74"/>
                </a:lnTo>
                <a:lnTo>
                  <a:pt x="238" y="82"/>
                </a:lnTo>
                <a:lnTo>
                  <a:pt x="243" y="110"/>
                </a:lnTo>
                <a:lnTo>
                  <a:pt x="258" y="148"/>
                </a:lnTo>
                <a:lnTo>
                  <a:pt x="268" y="156"/>
                </a:lnTo>
                <a:lnTo>
                  <a:pt x="274" y="177"/>
                </a:lnTo>
                <a:lnTo>
                  <a:pt x="280" y="184"/>
                </a:lnTo>
                <a:lnTo>
                  <a:pt x="297" y="214"/>
                </a:lnTo>
                <a:lnTo>
                  <a:pt x="334" y="249"/>
                </a:lnTo>
                <a:lnTo>
                  <a:pt x="356" y="257"/>
                </a:lnTo>
                <a:lnTo>
                  <a:pt x="354" y="272"/>
                </a:lnTo>
                <a:lnTo>
                  <a:pt x="361" y="285"/>
                </a:lnTo>
                <a:lnTo>
                  <a:pt x="382" y="299"/>
                </a:lnTo>
                <a:lnTo>
                  <a:pt x="395" y="317"/>
                </a:lnTo>
                <a:lnTo>
                  <a:pt x="407" y="317"/>
                </a:lnTo>
                <a:lnTo>
                  <a:pt x="422" y="333"/>
                </a:lnTo>
                <a:lnTo>
                  <a:pt x="412" y="356"/>
                </a:lnTo>
                <a:lnTo>
                  <a:pt x="418" y="373"/>
                </a:lnTo>
                <a:lnTo>
                  <a:pt x="433" y="368"/>
                </a:lnTo>
                <a:lnTo>
                  <a:pt x="433" y="382"/>
                </a:lnTo>
                <a:lnTo>
                  <a:pt x="455" y="392"/>
                </a:lnTo>
                <a:lnTo>
                  <a:pt x="463" y="390"/>
                </a:lnTo>
                <a:lnTo>
                  <a:pt x="480" y="405"/>
                </a:lnTo>
                <a:lnTo>
                  <a:pt x="481" y="426"/>
                </a:lnTo>
                <a:lnTo>
                  <a:pt x="526" y="460"/>
                </a:lnTo>
                <a:lnTo>
                  <a:pt x="531" y="473"/>
                </a:lnTo>
                <a:lnTo>
                  <a:pt x="537" y="477"/>
                </a:lnTo>
                <a:lnTo>
                  <a:pt x="551" y="498"/>
                </a:lnTo>
                <a:lnTo>
                  <a:pt x="583" y="526"/>
                </a:lnTo>
                <a:lnTo>
                  <a:pt x="590" y="558"/>
                </a:lnTo>
                <a:lnTo>
                  <a:pt x="597" y="565"/>
                </a:lnTo>
                <a:lnTo>
                  <a:pt x="607" y="590"/>
                </a:lnTo>
                <a:lnTo>
                  <a:pt x="605" y="602"/>
                </a:lnTo>
                <a:lnTo>
                  <a:pt x="597" y="612"/>
                </a:lnTo>
                <a:lnTo>
                  <a:pt x="603" y="624"/>
                </a:lnTo>
                <a:lnTo>
                  <a:pt x="586" y="634"/>
                </a:lnTo>
                <a:lnTo>
                  <a:pt x="597" y="661"/>
                </a:lnTo>
                <a:lnTo>
                  <a:pt x="627" y="688"/>
                </a:lnTo>
                <a:lnTo>
                  <a:pt x="647" y="693"/>
                </a:lnTo>
                <a:lnTo>
                  <a:pt x="668" y="709"/>
                </a:lnTo>
                <a:lnTo>
                  <a:pt x="688" y="734"/>
                </a:lnTo>
                <a:lnTo>
                  <a:pt x="739" y="749"/>
                </a:lnTo>
                <a:lnTo>
                  <a:pt x="756" y="751"/>
                </a:lnTo>
                <a:lnTo>
                  <a:pt x="803" y="786"/>
                </a:lnTo>
                <a:lnTo>
                  <a:pt x="894" y="819"/>
                </a:lnTo>
                <a:lnTo>
                  <a:pt x="902" y="817"/>
                </a:lnTo>
                <a:lnTo>
                  <a:pt x="930" y="837"/>
                </a:lnTo>
                <a:lnTo>
                  <a:pt x="958" y="848"/>
                </a:lnTo>
                <a:lnTo>
                  <a:pt x="981" y="849"/>
                </a:lnTo>
                <a:lnTo>
                  <a:pt x="1004" y="859"/>
                </a:lnTo>
                <a:lnTo>
                  <a:pt x="1021" y="859"/>
                </a:lnTo>
                <a:lnTo>
                  <a:pt x="1071" y="832"/>
                </a:lnTo>
                <a:lnTo>
                  <a:pt x="1100" y="835"/>
                </a:lnTo>
                <a:lnTo>
                  <a:pt x="1139" y="852"/>
                </a:lnTo>
                <a:lnTo>
                  <a:pt x="1199" y="908"/>
                </a:lnTo>
                <a:lnTo>
                  <a:pt x="1205" y="890"/>
                </a:lnTo>
                <a:lnTo>
                  <a:pt x="1203" y="883"/>
                </a:lnTo>
                <a:lnTo>
                  <a:pt x="1232" y="835"/>
                </a:lnTo>
                <a:lnTo>
                  <a:pt x="1278" y="834"/>
                </a:lnTo>
                <a:lnTo>
                  <a:pt x="1279" y="822"/>
                </a:lnTo>
                <a:lnTo>
                  <a:pt x="1265" y="803"/>
                </a:lnTo>
                <a:lnTo>
                  <a:pt x="1230" y="775"/>
                </a:lnTo>
                <a:lnTo>
                  <a:pt x="1259" y="775"/>
                </a:lnTo>
                <a:lnTo>
                  <a:pt x="1259" y="751"/>
                </a:lnTo>
                <a:lnTo>
                  <a:pt x="1303" y="751"/>
                </a:lnTo>
                <a:lnTo>
                  <a:pt x="1338" y="751"/>
                </a:lnTo>
                <a:lnTo>
                  <a:pt x="1354" y="749"/>
                </a:lnTo>
                <a:lnTo>
                  <a:pt x="1367" y="726"/>
                </a:lnTo>
                <a:lnTo>
                  <a:pt x="1375" y="724"/>
                </a:lnTo>
                <a:lnTo>
                  <a:pt x="1386" y="705"/>
                </a:lnTo>
                <a:lnTo>
                  <a:pt x="1391" y="707"/>
                </a:lnTo>
                <a:lnTo>
                  <a:pt x="1389" y="721"/>
                </a:lnTo>
                <a:lnTo>
                  <a:pt x="1396" y="724"/>
                </a:lnTo>
                <a:lnTo>
                  <a:pt x="1396" y="744"/>
                </a:lnTo>
                <a:lnTo>
                  <a:pt x="1400" y="741"/>
                </a:lnTo>
                <a:lnTo>
                  <a:pt x="1414" y="684"/>
                </a:lnTo>
                <a:lnTo>
                  <a:pt x="1408" y="676"/>
                </a:lnTo>
                <a:lnTo>
                  <a:pt x="1414" y="671"/>
                </a:lnTo>
                <a:lnTo>
                  <a:pt x="1414" y="667"/>
                </a:lnTo>
                <a:lnTo>
                  <a:pt x="1408" y="662"/>
                </a:lnTo>
                <a:lnTo>
                  <a:pt x="1426" y="624"/>
                </a:lnTo>
                <a:lnTo>
                  <a:pt x="1443" y="607"/>
                </a:lnTo>
                <a:lnTo>
                  <a:pt x="1447" y="590"/>
                </a:lnTo>
                <a:lnTo>
                  <a:pt x="1440" y="573"/>
                </a:lnTo>
                <a:lnTo>
                  <a:pt x="1414" y="569"/>
                </a:lnTo>
                <a:lnTo>
                  <a:pt x="1403" y="580"/>
                </a:lnTo>
                <a:lnTo>
                  <a:pt x="1403" y="569"/>
                </a:lnTo>
                <a:lnTo>
                  <a:pt x="1389" y="566"/>
                </a:lnTo>
                <a:lnTo>
                  <a:pt x="1352" y="578"/>
                </a:lnTo>
                <a:lnTo>
                  <a:pt x="1312" y="582"/>
                </a:lnTo>
                <a:lnTo>
                  <a:pt x="1284" y="594"/>
                </a:lnTo>
                <a:lnTo>
                  <a:pt x="1276" y="644"/>
                </a:lnTo>
                <a:lnTo>
                  <a:pt x="1262" y="681"/>
                </a:lnTo>
                <a:lnTo>
                  <a:pt x="1241" y="696"/>
                </a:lnTo>
                <a:lnTo>
                  <a:pt x="1242" y="712"/>
                </a:lnTo>
                <a:lnTo>
                  <a:pt x="1227" y="721"/>
                </a:lnTo>
                <a:lnTo>
                  <a:pt x="1215" y="721"/>
                </a:lnTo>
                <a:lnTo>
                  <a:pt x="1211" y="712"/>
                </a:lnTo>
                <a:lnTo>
                  <a:pt x="1190" y="710"/>
                </a:lnTo>
                <a:lnTo>
                  <a:pt x="1186" y="712"/>
                </a:lnTo>
                <a:lnTo>
                  <a:pt x="1165" y="721"/>
                </a:lnTo>
                <a:lnTo>
                  <a:pt x="1125" y="726"/>
                </a:lnTo>
                <a:lnTo>
                  <a:pt x="1106" y="735"/>
                </a:lnTo>
                <a:lnTo>
                  <a:pt x="1094" y="735"/>
                </a:lnTo>
                <a:lnTo>
                  <a:pt x="1071" y="713"/>
                </a:lnTo>
                <a:lnTo>
                  <a:pt x="1057" y="713"/>
                </a:lnTo>
                <a:lnTo>
                  <a:pt x="1037" y="704"/>
                </a:lnTo>
                <a:lnTo>
                  <a:pt x="1018" y="687"/>
                </a:lnTo>
                <a:lnTo>
                  <a:pt x="1004" y="650"/>
                </a:lnTo>
                <a:lnTo>
                  <a:pt x="981" y="622"/>
                </a:lnTo>
                <a:lnTo>
                  <a:pt x="969" y="602"/>
                </a:lnTo>
                <a:lnTo>
                  <a:pt x="966" y="594"/>
                </a:lnTo>
                <a:lnTo>
                  <a:pt x="971" y="583"/>
                </a:lnTo>
                <a:lnTo>
                  <a:pt x="969" y="574"/>
                </a:lnTo>
                <a:lnTo>
                  <a:pt x="954" y="558"/>
                </a:lnTo>
                <a:lnTo>
                  <a:pt x="947" y="541"/>
                </a:lnTo>
                <a:lnTo>
                  <a:pt x="950" y="481"/>
                </a:lnTo>
                <a:lnTo>
                  <a:pt x="942" y="418"/>
                </a:lnTo>
                <a:lnTo>
                  <a:pt x="953" y="402"/>
                </a:lnTo>
                <a:lnTo>
                  <a:pt x="954" y="385"/>
                </a:lnTo>
                <a:lnTo>
                  <a:pt x="969" y="384"/>
                </a:lnTo>
                <a:lnTo>
                  <a:pt x="975" y="376"/>
                </a:lnTo>
                <a:lnTo>
                  <a:pt x="978" y="363"/>
                </a:lnTo>
                <a:lnTo>
                  <a:pt x="969" y="371"/>
                </a:lnTo>
                <a:lnTo>
                  <a:pt x="975" y="356"/>
                </a:lnTo>
                <a:lnTo>
                  <a:pt x="976" y="354"/>
                </a:lnTo>
                <a:lnTo>
                  <a:pt x="961" y="356"/>
                </a:lnTo>
                <a:lnTo>
                  <a:pt x="945" y="348"/>
                </a:lnTo>
                <a:lnTo>
                  <a:pt x="922" y="346"/>
                </a:lnTo>
                <a:lnTo>
                  <a:pt x="899" y="337"/>
                </a:lnTo>
                <a:lnTo>
                  <a:pt x="885" y="329"/>
                </a:lnTo>
                <a:lnTo>
                  <a:pt x="869" y="308"/>
                </a:lnTo>
                <a:lnTo>
                  <a:pt x="857" y="266"/>
                </a:lnTo>
                <a:lnTo>
                  <a:pt x="842" y="257"/>
                </a:lnTo>
                <a:lnTo>
                  <a:pt x="835" y="241"/>
                </a:lnTo>
                <a:lnTo>
                  <a:pt x="822" y="228"/>
                </a:lnTo>
                <a:lnTo>
                  <a:pt x="805" y="189"/>
                </a:lnTo>
                <a:lnTo>
                  <a:pt x="778" y="160"/>
                </a:lnTo>
                <a:lnTo>
                  <a:pt x="769" y="152"/>
                </a:lnTo>
                <a:lnTo>
                  <a:pt x="724" y="150"/>
                </a:lnTo>
                <a:lnTo>
                  <a:pt x="713" y="155"/>
                </a:lnTo>
                <a:lnTo>
                  <a:pt x="692" y="198"/>
                </a:lnTo>
                <a:lnTo>
                  <a:pt x="673" y="192"/>
                </a:lnTo>
                <a:lnTo>
                  <a:pt x="636" y="167"/>
                </a:lnTo>
                <a:lnTo>
                  <a:pt x="624" y="150"/>
                </a:lnTo>
                <a:lnTo>
                  <a:pt x="611" y="108"/>
                </a:lnTo>
                <a:lnTo>
                  <a:pt x="586" y="93"/>
                </a:lnTo>
                <a:lnTo>
                  <a:pt x="563" y="67"/>
                </a:lnTo>
                <a:lnTo>
                  <a:pt x="552" y="62"/>
                </a:lnTo>
                <a:lnTo>
                  <a:pt x="548" y="51"/>
                </a:lnTo>
                <a:lnTo>
                  <a:pt x="534" y="45"/>
                </a:lnTo>
                <a:lnTo>
                  <a:pt x="498" y="45"/>
                </a:lnTo>
                <a:lnTo>
                  <a:pt x="459" y="45"/>
                </a:lnTo>
                <a:lnTo>
                  <a:pt x="458" y="70"/>
                </a:lnTo>
                <a:lnTo>
                  <a:pt x="382" y="70"/>
                </a:lnTo>
                <a:lnTo>
                  <a:pt x="334" y="70"/>
                </a:lnTo>
                <a:lnTo>
                  <a:pt x="268" y="45"/>
                </a:lnTo>
                <a:lnTo>
                  <a:pt x="202" y="21"/>
                </a:lnTo>
                <a:lnTo>
                  <a:pt x="158" y="4"/>
                </a:lnTo>
                <a:lnTo>
                  <a:pt x="158" y="0"/>
                </a:lnTo>
                <a:lnTo>
                  <a:pt x="126" y="3"/>
                </a:lnTo>
                <a:lnTo>
                  <a:pt x="92" y="6"/>
                </a:lnTo>
                <a:lnTo>
                  <a:pt x="53" y="8"/>
                </a:lnTo>
                <a:lnTo>
                  <a:pt x="79" y="46"/>
                </a:lnTo>
                <a:lnTo>
                  <a:pt x="79" y="60"/>
                </a:lnTo>
                <a:lnTo>
                  <a:pt x="102" y="99"/>
                </a:lnTo>
                <a:lnTo>
                  <a:pt x="109" y="124"/>
                </a:lnTo>
                <a:lnTo>
                  <a:pt x="114" y="122"/>
                </a:lnTo>
                <a:lnTo>
                  <a:pt x="122" y="156"/>
                </a:lnTo>
                <a:lnTo>
                  <a:pt x="148" y="175"/>
                </a:lnTo>
                <a:lnTo>
                  <a:pt x="155" y="175"/>
                </a:lnTo>
                <a:lnTo>
                  <a:pt x="197" y="224"/>
                </a:lnTo>
                <a:lnTo>
                  <a:pt x="198" y="248"/>
                </a:lnTo>
                <a:lnTo>
                  <a:pt x="192" y="252"/>
                </a:lnTo>
                <a:lnTo>
                  <a:pt x="193" y="260"/>
                </a:lnTo>
                <a:lnTo>
                  <a:pt x="187" y="257"/>
                </a:lnTo>
                <a:lnTo>
                  <a:pt x="173" y="261"/>
                </a:lnTo>
                <a:lnTo>
                  <a:pt x="155" y="260"/>
                </a:lnTo>
                <a:lnTo>
                  <a:pt x="155" y="265"/>
                </a:lnTo>
                <a:lnTo>
                  <a:pt x="159" y="265"/>
                </a:lnTo>
                <a:lnTo>
                  <a:pt x="176" y="275"/>
                </a:lnTo>
                <a:lnTo>
                  <a:pt x="181" y="289"/>
                </a:lnTo>
                <a:lnTo>
                  <a:pt x="197" y="294"/>
                </a:lnTo>
                <a:lnTo>
                  <a:pt x="221" y="312"/>
                </a:lnTo>
                <a:lnTo>
                  <a:pt x="231" y="314"/>
                </a:lnTo>
                <a:lnTo>
                  <a:pt x="241" y="303"/>
                </a:lnTo>
                <a:lnTo>
                  <a:pt x="244" y="319"/>
                </a:lnTo>
                <a:lnTo>
                  <a:pt x="254" y="333"/>
                </a:lnTo>
                <a:lnTo>
                  <a:pt x="275" y="342"/>
                </a:lnTo>
                <a:lnTo>
                  <a:pt x="286" y="365"/>
                </a:lnTo>
                <a:lnTo>
                  <a:pt x="288" y="390"/>
                </a:lnTo>
                <a:lnTo>
                  <a:pt x="282" y="416"/>
                </a:lnTo>
                <a:lnTo>
                  <a:pt x="286" y="410"/>
                </a:lnTo>
                <a:lnTo>
                  <a:pt x="288" y="416"/>
                </a:lnTo>
                <a:lnTo>
                  <a:pt x="299" y="418"/>
                </a:lnTo>
                <a:lnTo>
                  <a:pt x="302" y="426"/>
                </a:lnTo>
                <a:lnTo>
                  <a:pt x="311" y="427"/>
                </a:lnTo>
                <a:lnTo>
                  <a:pt x="319" y="439"/>
                </a:lnTo>
                <a:lnTo>
                  <a:pt x="363" y="472"/>
                </a:lnTo>
                <a:lnTo>
                  <a:pt x="373" y="481"/>
                </a:lnTo>
                <a:lnTo>
                  <a:pt x="385" y="509"/>
                </a:lnTo>
                <a:lnTo>
                  <a:pt x="405" y="495"/>
                </a:lnTo>
                <a:lnTo>
                  <a:pt x="410" y="483"/>
                </a:lnTo>
                <a:lnTo>
                  <a:pt x="407" y="477"/>
                </a:lnTo>
                <a:lnTo>
                  <a:pt x="393" y="455"/>
                </a:lnTo>
                <a:lnTo>
                  <a:pt x="375" y="439"/>
                </a:lnTo>
                <a:lnTo>
                  <a:pt x="367" y="446"/>
                </a:lnTo>
                <a:lnTo>
                  <a:pt x="358" y="439"/>
                </a:lnTo>
                <a:lnTo>
                  <a:pt x="351" y="424"/>
                </a:lnTo>
                <a:lnTo>
                  <a:pt x="351" y="410"/>
                </a:lnTo>
                <a:lnTo>
                  <a:pt x="341" y="393"/>
                </a:lnTo>
                <a:lnTo>
                  <a:pt x="341" y="379"/>
                </a:lnTo>
                <a:lnTo>
                  <a:pt x="325" y="363"/>
                </a:lnTo>
                <a:lnTo>
                  <a:pt x="322" y="339"/>
                </a:lnTo>
                <a:lnTo>
                  <a:pt x="312" y="317"/>
                </a:lnTo>
                <a:lnTo>
                  <a:pt x="300" y="311"/>
                </a:lnTo>
                <a:lnTo>
                  <a:pt x="305" y="325"/>
                </a:lnTo>
                <a:lnTo>
                  <a:pt x="299" y="319"/>
                </a:lnTo>
                <a:lnTo>
                  <a:pt x="294" y="300"/>
                </a:lnTo>
                <a:lnTo>
                  <a:pt x="283" y="292"/>
                </a:lnTo>
                <a:lnTo>
                  <a:pt x="278" y="275"/>
                </a:lnTo>
                <a:lnTo>
                  <a:pt x="261" y="258"/>
                </a:lnTo>
                <a:lnTo>
                  <a:pt x="254" y="229"/>
                </a:lnTo>
                <a:lnTo>
                  <a:pt x="246" y="224"/>
                </a:lnTo>
                <a:lnTo>
                  <a:pt x="238" y="206"/>
                </a:lnTo>
                <a:lnTo>
                  <a:pt x="226" y="203"/>
                </a:lnTo>
                <a:lnTo>
                  <a:pt x="217" y="182"/>
                </a:lnTo>
                <a:lnTo>
                  <a:pt x="192" y="158"/>
                </a:lnTo>
                <a:lnTo>
                  <a:pt x="185" y="158"/>
                </a:lnTo>
                <a:lnTo>
                  <a:pt x="173" y="136"/>
                </a:lnTo>
                <a:lnTo>
                  <a:pt x="168" y="96"/>
                </a:lnTo>
                <a:lnTo>
                  <a:pt x="163" y="84"/>
                </a:lnTo>
                <a:lnTo>
                  <a:pt x="159" y="45"/>
                </a:lnTo>
                <a:close/>
                <a:moveTo>
                  <a:pt x="1450" y="619"/>
                </a:moveTo>
                <a:lnTo>
                  <a:pt x="1443" y="620"/>
                </a:lnTo>
                <a:lnTo>
                  <a:pt x="1439" y="633"/>
                </a:lnTo>
                <a:lnTo>
                  <a:pt x="1450" y="619"/>
                </a:lnTo>
                <a:close/>
                <a:moveTo>
                  <a:pt x="269" y="195"/>
                </a:moveTo>
                <a:lnTo>
                  <a:pt x="271" y="187"/>
                </a:lnTo>
                <a:lnTo>
                  <a:pt x="277" y="189"/>
                </a:lnTo>
                <a:lnTo>
                  <a:pt x="280" y="209"/>
                </a:lnTo>
                <a:lnTo>
                  <a:pt x="269" y="207"/>
                </a:lnTo>
                <a:lnTo>
                  <a:pt x="269" y="195"/>
                </a:lnTo>
                <a:close/>
                <a:moveTo>
                  <a:pt x="241" y="198"/>
                </a:moveTo>
                <a:lnTo>
                  <a:pt x="238" y="198"/>
                </a:lnTo>
                <a:lnTo>
                  <a:pt x="221" y="170"/>
                </a:lnTo>
                <a:lnTo>
                  <a:pt x="241" y="198"/>
                </a:lnTo>
                <a:close/>
                <a:moveTo>
                  <a:pt x="0" y="198"/>
                </a:moveTo>
                <a:lnTo>
                  <a:pt x="2" y="190"/>
                </a:lnTo>
                <a:lnTo>
                  <a:pt x="3" y="206"/>
                </a:lnTo>
                <a:lnTo>
                  <a:pt x="0" y="198"/>
                </a:lnTo>
                <a:close/>
                <a:moveTo>
                  <a:pt x="144" y="248"/>
                </a:moveTo>
                <a:lnTo>
                  <a:pt x="139" y="243"/>
                </a:lnTo>
                <a:lnTo>
                  <a:pt x="146" y="231"/>
                </a:lnTo>
                <a:lnTo>
                  <a:pt x="144" y="248"/>
                </a:lnTo>
                <a:close/>
                <a:moveTo>
                  <a:pt x="964" y="387"/>
                </a:moveTo>
                <a:lnTo>
                  <a:pt x="967" y="396"/>
                </a:lnTo>
                <a:lnTo>
                  <a:pt x="962" y="401"/>
                </a:lnTo>
                <a:lnTo>
                  <a:pt x="961" y="393"/>
                </a:lnTo>
                <a:lnTo>
                  <a:pt x="964" y="387"/>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77" name="Freeform 234"/>
          <p:cNvSpPr>
            <a:spLocks noChangeAspect="1"/>
          </p:cNvSpPr>
          <p:nvPr/>
        </p:nvSpPr>
        <p:spPr bwMode="gray">
          <a:xfrm>
            <a:off x="2485165" y="4168159"/>
            <a:ext cx="135864" cy="139700"/>
          </a:xfrm>
          <a:custGeom>
            <a:avLst/>
            <a:gdLst>
              <a:gd name="T0" fmla="*/ 254 w 260"/>
              <a:gd name="T1" fmla="*/ 66 h 289"/>
              <a:gd name="T2" fmla="*/ 220 w 260"/>
              <a:gd name="T3" fmla="*/ 46 h 289"/>
              <a:gd name="T4" fmla="*/ 209 w 260"/>
              <a:gd name="T5" fmla="*/ 52 h 289"/>
              <a:gd name="T6" fmla="*/ 164 w 260"/>
              <a:gd name="T7" fmla="*/ 52 h 289"/>
              <a:gd name="T8" fmla="*/ 156 w 260"/>
              <a:gd name="T9" fmla="*/ 37 h 289"/>
              <a:gd name="T10" fmla="*/ 147 w 260"/>
              <a:gd name="T11" fmla="*/ 29 h 289"/>
              <a:gd name="T12" fmla="*/ 119 w 260"/>
              <a:gd name="T13" fmla="*/ 15 h 289"/>
              <a:gd name="T14" fmla="*/ 89 w 260"/>
              <a:gd name="T15" fmla="*/ 0 h 289"/>
              <a:gd name="T16" fmla="*/ 56 w 260"/>
              <a:gd name="T17" fmla="*/ 23 h 289"/>
              <a:gd name="T18" fmla="*/ 37 w 260"/>
              <a:gd name="T19" fmla="*/ 23 h 289"/>
              <a:gd name="T20" fmla="*/ 34 w 260"/>
              <a:gd name="T21" fmla="*/ 29 h 289"/>
              <a:gd name="T22" fmla="*/ 35 w 260"/>
              <a:gd name="T23" fmla="*/ 55 h 289"/>
              <a:gd name="T24" fmla="*/ 22 w 260"/>
              <a:gd name="T25" fmla="*/ 76 h 289"/>
              <a:gd name="T26" fmla="*/ 18 w 260"/>
              <a:gd name="T27" fmla="*/ 94 h 289"/>
              <a:gd name="T28" fmla="*/ 0 w 260"/>
              <a:gd name="T29" fmla="*/ 110 h 289"/>
              <a:gd name="T30" fmla="*/ 0 w 260"/>
              <a:gd name="T31" fmla="*/ 167 h 289"/>
              <a:gd name="T32" fmla="*/ 23 w 260"/>
              <a:gd name="T33" fmla="*/ 182 h 289"/>
              <a:gd name="T34" fmla="*/ 42 w 260"/>
              <a:gd name="T35" fmla="*/ 162 h 289"/>
              <a:gd name="T36" fmla="*/ 47 w 260"/>
              <a:gd name="T37" fmla="*/ 181 h 289"/>
              <a:gd name="T38" fmla="*/ 42 w 260"/>
              <a:gd name="T39" fmla="*/ 204 h 289"/>
              <a:gd name="T40" fmla="*/ 20 w 260"/>
              <a:gd name="T41" fmla="*/ 219 h 289"/>
              <a:gd name="T42" fmla="*/ 25 w 260"/>
              <a:gd name="T43" fmla="*/ 240 h 289"/>
              <a:gd name="T44" fmla="*/ 9 w 260"/>
              <a:gd name="T45" fmla="*/ 250 h 289"/>
              <a:gd name="T46" fmla="*/ 15 w 260"/>
              <a:gd name="T47" fmla="*/ 270 h 289"/>
              <a:gd name="T48" fmla="*/ 34 w 260"/>
              <a:gd name="T49" fmla="*/ 266 h 289"/>
              <a:gd name="T50" fmla="*/ 40 w 260"/>
              <a:gd name="T51" fmla="*/ 270 h 289"/>
              <a:gd name="T52" fmla="*/ 54 w 260"/>
              <a:gd name="T53" fmla="*/ 270 h 289"/>
              <a:gd name="T54" fmla="*/ 64 w 260"/>
              <a:gd name="T55" fmla="*/ 289 h 289"/>
              <a:gd name="T56" fmla="*/ 79 w 260"/>
              <a:gd name="T57" fmla="*/ 287 h 289"/>
              <a:gd name="T58" fmla="*/ 94 w 260"/>
              <a:gd name="T59" fmla="*/ 275 h 289"/>
              <a:gd name="T60" fmla="*/ 99 w 260"/>
              <a:gd name="T61" fmla="*/ 242 h 289"/>
              <a:gd name="T62" fmla="*/ 111 w 260"/>
              <a:gd name="T63" fmla="*/ 224 h 289"/>
              <a:gd name="T64" fmla="*/ 122 w 260"/>
              <a:gd name="T65" fmla="*/ 225 h 289"/>
              <a:gd name="T66" fmla="*/ 128 w 260"/>
              <a:gd name="T67" fmla="*/ 207 h 289"/>
              <a:gd name="T68" fmla="*/ 193 w 260"/>
              <a:gd name="T69" fmla="*/ 181 h 289"/>
              <a:gd name="T70" fmla="*/ 233 w 260"/>
              <a:gd name="T71" fmla="*/ 140 h 289"/>
              <a:gd name="T72" fmla="*/ 252 w 260"/>
              <a:gd name="T73" fmla="*/ 106 h 289"/>
              <a:gd name="T74" fmla="*/ 260 w 260"/>
              <a:gd name="T75" fmla="*/ 106 h 289"/>
              <a:gd name="T76" fmla="*/ 241 w 260"/>
              <a:gd name="T77" fmla="*/ 74 h 289"/>
              <a:gd name="T78" fmla="*/ 243 w 260"/>
              <a:gd name="T79" fmla="*/ 68 h 289"/>
              <a:gd name="T80" fmla="*/ 254 w 260"/>
              <a:gd name="T81" fmla="*/ 66 h 2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0"/>
              <a:gd name="T124" fmla="*/ 0 h 289"/>
              <a:gd name="T125" fmla="*/ 260 w 260"/>
              <a:gd name="T126" fmla="*/ 289 h 2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0" h="289">
                <a:moveTo>
                  <a:pt x="254" y="66"/>
                </a:moveTo>
                <a:lnTo>
                  <a:pt x="220" y="46"/>
                </a:lnTo>
                <a:lnTo>
                  <a:pt x="209" y="52"/>
                </a:lnTo>
                <a:lnTo>
                  <a:pt x="164" y="52"/>
                </a:lnTo>
                <a:lnTo>
                  <a:pt x="156" y="37"/>
                </a:lnTo>
                <a:lnTo>
                  <a:pt x="147" y="29"/>
                </a:lnTo>
                <a:lnTo>
                  <a:pt x="119" y="15"/>
                </a:lnTo>
                <a:lnTo>
                  <a:pt x="89" y="0"/>
                </a:lnTo>
                <a:lnTo>
                  <a:pt x="56" y="23"/>
                </a:lnTo>
                <a:lnTo>
                  <a:pt x="37" y="23"/>
                </a:lnTo>
                <a:lnTo>
                  <a:pt x="34" y="29"/>
                </a:lnTo>
                <a:lnTo>
                  <a:pt x="35" y="55"/>
                </a:lnTo>
                <a:lnTo>
                  <a:pt x="22" y="76"/>
                </a:lnTo>
                <a:lnTo>
                  <a:pt x="18" y="94"/>
                </a:lnTo>
                <a:lnTo>
                  <a:pt x="0" y="110"/>
                </a:lnTo>
                <a:lnTo>
                  <a:pt x="0" y="167"/>
                </a:lnTo>
                <a:lnTo>
                  <a:pt x="23" y="182"/>
                </a:lnTo>
                <a:lnTo>
                  <a:pt x="42" y="162"/>
                </a:lnTo>
                <a:lnTo>
                  <a:pt x="47" y="181"/>
                </a:lnTo>
                <a:lnTo>
                  <a:pt x="42" y="204"/>
                </a:lnTo>
                <a:lnTo>
                  <a:pt x="20" y="219"/>
                </a:lnTo>
                <a:lnTo>
                  <a:pt x="25" y="240"/>
                </a:lnTo>
                <a:lnTo>
                  <a:pt x="9" y="250"/>
                </a:lnTo>
                <a:lnTo>
                  <a:pt x="15" y="270"/>
                </a:lnTo>
                <a:lnTo>
                  <a:pt x="34" y="266"/>
                </a:lnTo>
                <a:lnTo>
                  <a:pt x="40" y="270"/>
                </a:lnTo>
                <a:lnTo>
                  <a:pt x="54" y="270"/>
                </a:lnTo>
                <a:lnTo>
                  <a:pt x="64" y="289"/>
                </a:lnTo>
                <a:lnTo>
                  <a:pt x="79" y="287"/>
                </a:lnTo>
                <a:lnTo>
                  <a:pt x="94" y="275"/>
                </a:lnTo>
                <a:lnTo>
                  <a:pt x="99" y="242"/>
                </a:lnTo>
                <a:lnTo>
                  <a:pt x="111" y="224"/>
                </a:lnTo>
                <a:lnTo>
                  <a:pt x="122" y="225"/>
                </a:lnTo>
                <a:lnTo>
                  <a:pt x="128" y="207"/>
                </a:lnTo>
                <a:lnTo>
                  <a:pt x="193" y="181"/>
                </a:lnTo>
                <a:lnTo>
                  <a:pt x="233" y="140"/>
                </a:lnTo>
                <a:lnTo>
                  <a:pt x="252" y="106"/>
                </a:lnTo>
                <a:lnTo>
                  <a:pt x="260" y="106"/>
                </a:lnTo>
                <a:lnTo>
                  <a:pt x="241" y="74"/>
                </a:lnTo>
                <a:lnTo>
                  <a:pt x="243" y="68"/>
                </a:lnTo>
                <a:lnTo>
                  <a:pt x="254" y="66"/>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78" name="Freeform 235"/>
          <p:cNvSpPr>
            <a:spLocks noChangeAspect="1"/>
          </p:cNvSpPr>
          <p:nvPr/>
        </p:nvSpPr>
        <p:spPr bwMode="gray">
          <a:xfrm>
            <a:off x="2528161" y="3918922"/>
            <a:ext cx="295805" cy="371475"/>
          </a:xfrm>
          <a:custGeom>
            <a:avLst/>
            <a:gdLst>
              <a:gd name="T0" fmla="*/ 425 w 559"/>
              <a:gd name="T1" fmla="*/ 713 h 763"/>
              <a:gd name="T2" fmla="*/ 398 w 559"/>
              <a:gd name="T3" fmla="*/ 749 h 763"/>
              <a:gd name="T4" fmla="*/ 386 w 559"/>
              <a:gd name="T5" fmla="*/ 738 h 763"/>
              <a:gd name="T6" fmla="*/ 402 w 559"/>
              <a:gd name="T7" fmla="*/ 692 h 763"/>
              <a:gd name="T8" fmla="*/ 352 w 559"/>
              <a:gd name="T9" fmla="*/ 684 h 763"/>
              <a:gd name="T10" fmla="*/ 307 w 559"/>
              <a:gd name="T11" fmla="*/ 688 h 763"/>
              <a:gd name="T12" fmla="*/ 266 w 559"/>
              <a:gd name="T13" fmla="*/ 675 h 763"/>
              <a:gd name="T14" fmla="*/ 253 w 559"/>
              <a:gd name="T15" fmla="*/ 655 h 763"/>
              <a:gd name="T16" fmla="*/ 225 w 559"/>
              <a:gd name="T17" fmla="*/ 622 h 763"/>
              <a:gd name="T18" fmla="*/ 193 w 559"/>
              <a:gd name="T19" fmla="*/ 583 h 763"/>
              <a:gd name="T20" fmla="*/ 136 w 559"/>
              <a:gd name="T21" fmla="*/ 557 h 763"/>
              <a:gd name="T22" fmla="*/ 80 w 559"/>
              <a:gd name="T23" fmla="*/ 563 h 763"/>
              <a:gd name="T24" fmla="*/ 63 w 559"/>
              <a:gd name="T25" fmla="*/ 540 h 763"/>
              <a:gd name="T26" fmla="*/ 5 w 559"/>
              <a:gd name="T27" fmla="*/ 511 h 763"/>
              <a:gd name="T28" fmla="*/ 7 w 559"/>
              <a:gd name="T29" fmla="*/ 490 h 763"/>
              <a:gd name="T30" fmla="*/ 22 w 559"/>
              <a:gd name="T31" fmla="*/ 458 h 763"/>
              <a:gd name="T32" fmla="*/ 68 w 559"/>
              <a:gd name="T33" fmla="*/ 424 h 763"/>
              <a:gd name="T34" fmla="*/ 94 w 559"/>
              <a:gd name="T35" fmla="*/ 390 h 763"/>
              <a:gd name="T36" fmla="*/ 71 w 559"/>
              <a:gd name="T37" fmla="*/ 393 h 763"/>
              <a:gd name="T38" fmla="*/ 69 w 559"/>
              <a:gd name="T39" fmla="*/ 323 h 763"/>
              <a:gd name="T40" fmla="*/ 72 w 559"/>
              <a:gd name="T41" fmla="*/ 275 h 763"/>
              <a:gd name="T42" fmla="*/ 49 w 559"/>
              <a:gd name="T43" fmla="*/ 237 h 763"/>
              <a:gd name="T44" fmla="*/ 66 w 559"/>
              <a:gd name="T45" fmla="*/ 223 h 763"/>
              <a:gd name="T46" fmla="*/ 69 w 559"/>
              <a:gd name="T47" fmla="*/ 184 h 763"/>
              <a:gd name="T48" fmla="*/ 100 w 559"/>
              <a:gd name="T49" fmla="*/ 204 h 763"/>
              <a:gd name="T50" fmla="*/ 120 w 559"/>
              <a:gd name="T51" fmla="*/ 161 h 763"/>
              <a:gd name="T52" fmla="*/ 153 w 559"/>
              <a:gd name="T53" fmla="*/ 133 h 763"/>
              <a:gd name="T54" fmla="*/ 183 w 559"/>
              <a:gd name="T55" fmla="*/ 65 h 763"/>
              <a:gd name="T56" fmla="*/ 204 w 559"/>
              <a:gd name="T57" fmla="*/ 65 h 763"/>
              <a:gd name="T58" fmla="*/ 222 w 559"/>
              <a:gd name="T59" fmla="*/ 52 h 763"/>
              <a:gd name="T60" fmla="*/ 264 w 559"/>
              <a:gd name="T61" fmla="*/ 47 h 763"/>
              <a:gd name="T62" fmla="*/ 320 w 559"/>
              <a:gd name="T63" fmla="*/ 9 h 763"/>
              <a:gd name="T64" fmla="*/ 330 w 559"/>
              <a:gd name="T65" fmla="*/ 3 h 763"/>
              <a:gd name="T66" fmla="*/ 361 w 559"/>
              <a:gd name="T67" fmla="*/ 9 h 763"/>
              <a:gd name="T68" fmla="*/ 352 w 559"/>
              <a:gd name="T69" fmla="*/ 26 h 763"/>
              <a:gd name="T70" fmla="*/ 295 w 559"/>
              <a:gd name="T71" fmla="*/ 71 h 763"/>
              <a:gd name="T72" fmla="*/ 275 w 559"/>
              <a:gd name="T73" fmla="*/ 128 h 763"/>
              <a:gd name="T74" fmla="*/ 283 w 559"/>
              <a:gd name="T75" fmla="*/ 152 h 763"/>
              <a:gd name="T76" fmla="*/ 303 w 559"/>
              <a:gd name="T77" fmla="*/ 195 h 763"/>
              <a:gd name="T78" fmla="*/ 324 w 559"/>
              <a:gd name="T79" fmla="*/ 243 h 763"/>
              <a:gd name="T80" fmla="*/ 388 w 559"/>
              <a:gd name="T81" fmla="*/ 245 h 763"/>
              <a:gd name="T82" fmla="*/ 444 w 559"/>
              <a:gd name="T83" fmla="*/ 292 h 763"/>
              <a:gd name="T84" fmla="*/ 491 w 559"/>
              <a:gd name="T85" fmla="*/ 294 h 763"/>
              <a:gd name="T86" fmla="*/ 530 w 559"/>
              <a:gd name="T87" fmla="*/ 288 h 763"/>
              <a:gd name="T88" fmla="*/ 518 w 559"/>
              <a:gd name="T89" fmla="*/ 328 h 763"/>
              <a:gd name="T90" fmla="*/ 518 w 559"/>
              <a:gd name="T91" fmla="*/ 388 h 763"/>
              <a:gd name="T92" fmla="*/ 541 w 559"/>
              <a:gd name="T93" fmla="*/ 419 h 763"/>
              <a:gd name="T94" fmla="*/ 539 w 559"/>
              <a:gd name="T95" fmla="*/ 465 h 763"/>
              <a:gd name="T96" fmla="*/ 549 w 559"/>
              <a:gd name="T97" fmla="*/ 520 h 763"/>
              <a:gd name="T98" fmla="*/ 532 w 559"/>
              <a:gd name="T99" fmla="*/ 480 h 763"/>
              <a:gd name="T100" fmla="*/ 496 w 559"/>
              <a:gd name="T101" fmla="*/ 481 h 763"/>
              <a:gd name="T102" fmla="*/ 422 w 559"/>
              <a:gd name="T103" fmla="*/ 494 h 763"/>
              <a:gd name="T104" fmla="*/ 428 w 559"/>
              <a:gd name="T105" fmla="*/ 526 h 763"/>
              <a:gd name="T106" fmla="*/ 454 w 559"/>
              <a:gd name="T107" fmla="*/ 545 h 763"/>
              <a:gd name="T108" fmla="*/ 411 w 559"/>
              <a:gd name="T109" fmla="*/ 549 h 763"/>
              <a:gd name="T110" fmla="*/ 432 w 559"/>
              <a:gd name="T111" fmla="*/ 599 h 763"/>
              <a:gd name="T112" fmla="*/ 434 w 559"/>
              <a:gd name="T113" fmla="*/ 668 h 7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9"/>
              <a:gd name="T172" fmla="*/ 0 h 763"/>
              <a:gd name="T173" fmla="*/ 559 w 559"/>
              <a:gd name="T174" fmla="*/ 763 h 7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9" h="763">
                <a:moveTo>
                  <a:pt x="434" y="668"/>
                </a:moveTo>
                <a:lnTo>
                  <a:pt x="425" y="713"/>
                </a:lnTo>
                <a:lnTo>
                  <a:pt x="415" y="763"/>
                </a:lnTo>
                <a:lnTo>
                  <a:pt x="398" y="749"/>
                </a:lnTo>
                <a:lnTo>
                  <a:pt x="386" y="746"/>
                </a:lnTo>
                <a:lnTo>
                  <a:pt x="386" y="738"/>
                </a:lnTo>
                <a:lnTo>
                  <a:pt x="410" y="705"/>
                </a:lnTo>
                <a:lnTo>
                  <a:pt x="402" y="692"/>
                </a:lnTo>
                <a:lnTo>
                  <a:pt x="368" y="676"/>
                </a:lnTo>
                <a:lnTo>
                  <a:pt x="352" y="684"/>
                </a:lnTo>
                <a:lnTo>
                  <a:pt x="327" y="676"/>
                </a:lnTo>
                <a:lnTo>
                  <a:pt x="307" y="688"/>
                </a:lnTo>
                <a:lnTo>
                  <a:pt x="275" y="684"/>
                </a:lnTo>
                <a:lnTo>
                  <a:pt x="266" y="675"/>
                </a:lnTo>
                <a:lnTo>
                  <a:pt x="266" y="658"/>
                </a:lnTo>
                <a:lnTo>
                  <a:pt x="253" y="655"/>
                </a:lnTo>
                <a:lnTo>
                  <a:pt x="244" y="628"/>
                </a:lnTo>
                <a:lnTo>
                  <a:pt x="225" y="622"/>
                </a:lnTo>
                <a:lnTo>
                  <a:pt x="210" y="597"/>
                </a:lnTo>
                <a:lnTo>
                  <a:pt x="193" y="583"/>
                </a:lnTo>
                <a:lnTo>
                  <a:pt x="170" y="577"/>
                </a:lnTo>
                <a:lnTo>
                  <a:pt x="136" y="557"/>
                </a:lnTo>
                <a:lnTo>
                  <a:pt x="125" y="563"/>
                </a:lnTo>
                <a:lnTo>
                  <a:pt x="80" y="563"/>
                </a:lnTo>
                <a:lnTo>
                  <a:pt x="72" y="548"/>
                </a:lnTo>
                <a:lnTo>
                  <a:pt x="63" y="540"/>
                </a:lnTo>
                <a:lnTo>
                  <a:pt x="35" y="526"/>
                </a:lnTo>
                <a:lnTo>
                  <a:pt x="5" y="511"/>
                </a:lnTo>
                <a:lnTo>
                  <a:pt x="0" y="498"/>
                </a:lnTo>
                <a:lnTo>
                  <a:pt x="7" y="490"/>
                </a:lnTo>
                <a:lnTo>
                  <a:pt x="17" y="489"/>
                </a:lnTo>
                <a:lnTo>
                  <a:pt x="22" y="458"/>
                </a:lnTo>
                <a:lnTo>
                  <a:pt x="61" y="447"/>
                </a:lnTo>
                <a:lnTo>
                  <a:pt x="68" y="424"/>
                </a:lnTo>
                <a:lnTo>
                  <a:pt x="94" y="396"/>
                </a:lnTo>
                <a:lnTo>
                  <a:pt x="94" y="390"/>
                </a:lnTo>
                <a:lnTo>
                  <a:pt x="83" y="396"/>
                </a:lnTo>
                <a:lnTo>
                  <a:pt x="71" y="393"/>
                </a:lnTo>
                <a:lnTo>
                  <a:pt x="77" y="367"/>
                </a:lnTo>
                <a:lnTo>
                  <a:pt x="69" y="323"/>
                </a:lnTo>
                <a:lnTo>
                  <a:pt x="75" y="311"/>
                </a:lnTo>
                <a:lnTo>
                  <a:pt x="72" y="275"/>
                </a:lnTo>
                <a:lnTo>
                  <a:pt x="60" y="260"/>
                </a:lnTo>
                <a:lnTo>
                  <a:pt x="49" y="237"/>
                </a:lnTo>
                <a:lnTo>
                  <a:pt x="58" y="221"/>
                </a:lnTo>
                <a:lnTo>
                  <a:pt x="66" y="223"/>
                </a:lnTo>
                <a:lnTo>
                  <a:pt x="81" y="204"/>
                </a:lnTo>
                <a:lnTo>
                  <a:pt x="69" y="184"/>
                </a:lnTo>
                <a:lnTo>
                  <a:pt x="72" y="176"/>
                </a:lnTo>
                <a:lnTo>
                  <a:pt x="100" y="204"/>
                </a:lnTo>
                <a:lnTo>
                  <a:pt x="98" y="176"/>
                </a:lnTo>
                <a:lnTo>
                  <a:pt x="120" y="161"/>
                </a:lnTo>
                <a:lnTo>
                  <a:pt x="134" y="142"/>
                </a:lnTo>
                <a:lnTo>
                  <a:pt x="153" y="133"/>
                </a:lnTo>
                <a:lnTo>
                  <a:pt x="156" y="89"/>
                </a:lnTo>
                <a:lnTo>
                  <a:pt x="183" y="65"/>
                </a:lnTo>
                <a:lnTo>
                  <a:pt x="196" y="68"/>
                </a:lnTo>
                <a:lnTo>
                  <a:pt x="204" y="65"/>
                </a:lnTo>
                <a:lnTo>
                  <a:pt x="208" y="76"/>
                </a:lnTo>
                <a:lnTo>
                  <a:pt x="222" y="52"/>
                </a:lnTo>
                <a:lnTo>
                  <a:pt x="244" y="54"/>
                </a:lnTo>
                <a:lnTo>
                  <a:pt x="264" y="47"/>
                </a:lnTo>
                <a:lnTo>
                  <a:pt x="309" y="28"/>
                </a:lnTo>
                <a:lnTo>
                  <a:pt x="320" y="9"/>
                </a:lnTo>
                <a:lnTo>
                  <a:pt x="330" y="9"/>
                </a:lnTo>
                <a:lnTo>
                  <a:pt x="330" y="3"/>
                </a:lnTo>
                <a:lnTo>
                  <a:pt x="340" y="0"/>
                </a:lnTo>
                <a:lnTo>
                  <a:pt x="361" y="9"/>
                </a:lnTo>
                <a:lnTo>
                  <a:pt x="361" y="17"/>
                </a:lnTo>
                <a:lnTo>
                  <a:pt x="352" y="26"/>
                </a:lnTo>
                <a:lnTo>
                  <a:pt x="327" y="34"/>
                </a:lnTo>
                <a:lnTo>
                  <a:pt x="295" y="71"/>
                </a:lnTo>
                <a:lnTo>
                  <a:pt x="284" y="89"/>
                </a:lnTo>
                <a:lnTo>
                  <a:pt x="275" y="128"/>
                </a:lnTo>
                <a:lnTo>
                  <a:pt x="261" y="150"/>
                </a:lnTo>
                <a:lnTo>
                  <a:pt x="283" y="152"/>
                </a:lnTo>
                <a:lnTo>
                  <a:pt x="288" y="172"/>
                </a:lnTo>
                <a:lnTo>
                  <a:pt x="303" y="195"/>
                </a:lnTo>
                <a:lnTo>
                  <a:pt x="307" y="232"/>
                </a:lnTo>
                <a:lnTo>
                  <a:pt x="324" y="243"/>
                </a:lnTo>
                <a:lnTo>
                  <a:pt x="351" y="250"/>
                </a:lnTo>
                <a:lnTo>
                  <a:pt x="388" y="245"/>
                </a:lnTo>
                <a:lnTo>
                  <a:pt x="411" y="254"/>
                </a:lnTo>
                <a:lnTo>
                  <a:pt x="444" y="292"/>
                </a:lnTo>
                <a:lnTo>
                  <a:pt x="464" y="289"/>
                </a:lnTo>
                <a:lnTo>
                  <a:pt x="491" y="294"/>
                </a:lnTo>
                <a:lnTo>
                  <a:pt x="516" y="286"/>
                </a:lnTo>
                <a:lnTo>
                  <a:pt x="530" y="288"/>
                </a:lnTo>
                <a:lnTo>
                  <a:pt x="533" y="299"/>
                </a:lnTo>
                <a:lnTo>
                  <a:pt x="518" y="328"/>
                </a:lnTo>
                <a:lnTo>
                  <a:pt x="513" y="362"/>
                </a:lnTo>
                <a:lnTo>
                  <a:pt x="518" y="388"/>
                </a:lnTo>
                <a:lnTo>
                  <a:pt x="533" y="401"/>
                </a:lnTo>
                <a:lnTo>
                  <a:pt x="541" y="419"/>
                </a:lnTo>
                <a:lnTo>
                  <a:pt x="518" y="444"/>
                </a:lnTo>
                <a:lnTo>
                  <a:pt x="539" y="465"/>
                </a:lnTo>
                <a:lnTo>
                  <a:pt x="559" y="512"/>
                </a:lnTo>
                <a:lnTo>
                  <a:pt x="549" y="520"/>
                </a:lnTo>
                <a:lnTo>
                  <a:pt x="544" y="494"/>
                </a:lnTo>
                <a:lnTo>
                  <a:pt x="532" y="480"/>
                </a:lnTo>
                <a:lnTo>
                  <a:pt x="508" y="489"/>
                </a:lnTo>
                <a:lnTo>
                  <a:pt x="496" y="481"/>
                </a:lnTo>
                <a:lnTo>
                  <a:pt x="490" y="494"/>
                </a:lnTo>
                <a:lnTo>
                  <a:pt x="422" y="494"/>
                </a:lnTo>
                <a:lnTo>
                  <a:pt x="422" y="523"/>
                </a:lnTo>
                <a:lnTo>
                  <a:pt x="428" y="526"/>
                </a:lnTo>
                <a:lnTo>
                  <a:pt x="445" y="524"/>
                </a:lnTo>
                <a:lnTo>
                  <a:pt x="454" y="545"/>
                </a:lnTo>
                <a:lnTo>
                  <a:pt x="436" y="543"/>
                </a:lnTo>
                <a:lnTo>
                  <a:pt x="411" y="549"/>
                </a:lnTo>
                <a:lnTo>
                  <a:pt x="411" y="580"/>
                </a:lnTo>
                <a:lnTo>
                  <a:pt x="432" y="599"/>
                </a:lnTo>
                <a:lnTo>
                  <a:pt x="440" y="630"/>
                </a:lnTo>
                <a:lnTo>
                  <a:pt x="434" y="668"/>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79" name="Freeform 236"/>
          <p:cNvSpPr>
            <a:spLocks noChangeAspect="1"/>
          </p:cNvSpPr>
          <p:nvPr/>
        </p:nvSpPr>
        <p:spPr bwMode="gray">
          <a:xfrm>
            <a:off x="2473125" y="4198322"/>
            <a:ext cx="304404" cy="411163"/>
          </a:xfrm>
          <a:custGeom>
            <a:avLst/>
            <a:gdLst>
              <a:gd name="T0" fmla="*/ 504 w 575"/>
              <a:gd name="T1" fmla="*/ 834 h 843"/>
              <a:gd name="T2" fmla="*/ 538 w 575"/>
              <a:gd name="T3" fmla="*/ 811 h 843"/>
              <a:gd name="T4" fmla="*/ 563 w 575"/>
              <a:gd name="T5" fmla="*/ 760 h 843"/>
              <a:gd name="T6" fmla="*/ 546 w 575"/>
              <a:gd name="T7" fmla="*/ 732 h 843"/>
              <a:gd name="T8" fmla="*/ 557 w 575"/>
              <a:gd name="T9" fmla="*/ 698 h 843"/>
              <a:gd name="T10" fmla="*/ 563 w 575"/>
              <a:gd name="T11" fmla="*/ 664 h 843"/>
              <a:gd name="T12" fmla="*/ 575 w 575"/>
              <a:gd name="T13" fmla="*/ 567 h 843"/>
              <a:gd name="T14" fmla="*/ 506 w 575"/>
              <a:gd name="T15" fmla="*/ 503 h 843"/>
              <a:gd name="T16" fmla="*/ 495 w 575"/>
              <a:gd name="T17" fmla="*/ 421 h 843"/>
              <a:gd name="T18" fmla="*/ 442 w 575"/>
              <a:gd name="T19" fmla="*/ 453 h 843"/>
              <a:gd name="T20" fmla="*/ 408 w 575"/>
              <a:gd name="T21" fmla="*/ 430 h 843"/>
              <a:gd name="T22" fmla="*/ 385 w 575"/>
              <a:gd name="T23" fmla="*/ 407 h 843"/>
              <a:gd name="T24" fmla="*/ 343 w 575"/>
              <a:gd name="T25" fmla="*/ 342 h 843"/>
              <a:gd name="T26" fmla="*/ 377 w 575"/>
              <a:gd name="T27" fmla="*/ 296 h 843"/>
              <a:gd name="T28" fmla="*/ 404 w 575"/>
              <a:gd name="T29" fmla="*/ 228 h 843"/>
              <a:gd name="T30" fmla="*/ 497 w 575"/>
              <a:gd name="T31" fmla="*/ 189 h 843"/>
              <a:gd name="T32" fmla="*/ 519 w 575"/>
              <a:gd name="T33" fmla="*/ 186 h 843"/>
              <a:gd name="T34" fmla="*/ 490 w 575"/>
              <a:gd name="T35" fmla="*/ 169 h 843"/>
              <a:gd name="T36" fmla="*/ 514 w 575"/>
              <a:gd name="T37" fmla="*/ 128 h 843"/>
              <a:gd name="T38" fmla="*/ 472 w 575"/>
              <a:gd name="T39" fmla="*/ 99 h 843"/>
              <a:gd name="T40" fmla="*/ 431 w 575"/>
              <a:gd name="T41" fmla="*/ 99 h 843"/>
              <a:gd name="T42" fmla="*/ 379 w 575"/>
              <a:gd name="T43" fmla="*/ 107 h 843"/>
              <a:gd name="T44" fmla="*/ 370 w 575"/>
              <a:gd name="T45" fmla="*/ 81 h 843"/>
              <a:gd name="T46" fmla="*/ 348 w 575"/>
              <a:gd name="T47" fmla="*/ 51 h 843"/>
              <a:gd name="T48" fmla="*/ 314 w 575"/>
              <a:gd name="T49" fmla="*/ 20 h 843"/>
              <a:gd name="T50" fmla="*/ 274 w 575"/>
              <a:gd name="T51" fmla="*/ 0 h 843"/>
              <a:gd name="T52" fmla="*/ 261 w 575"/>
              <a:gd name="T53" fmla="*/ 8 h 843"/>
              <a:gd name="T54" fmla="*/ 272 w 575"/>
              <a:gd name="T55" fmla="*/ 40 h 843"/>
              <a:gd name="T56" fmla="*/ 213 w 575"/>
              <a:gd name="T57" fmla="*/ 115 h 843"/>
              <a:gd name="T58" fmla="*/ 142 w 575"/>
              <a:gd name="T59" fmla="*/ 159 h 843"/>
              <a:gd name="T60" fmla="*/ 119 w 575"/>
              <a:gd name="T61" fmla="*/ 176 h 843"/>
              <a:gd name="T62" fmla="*/ 99 w 575"/>
              <a:gd name="T63" fmla="*/ 221 h 843"/>
              <a:gd name="T64" fmla="*/ 74 w 575"/>
              <a:gd name="T65" fmla="*/ 204 h 843"/>
              <a:gd name="T66" fmla="*/ 54 w 575"/>
              <a:gd name="T67" fmla="*/ 200 h 843"/>
              <a:gd name="T68" fmla="*/ 29 w 575"/>
              <a:gd name="T69" fmla="*/ 184 h 843"/>
              <a:gd name="T70" fmla="*/ 40 w 575"/>
              <a:gd name="T71" fmla="*/ 153 h 843"/>
              <a:gd name="T72" fmla="*/ 6 w 575"/>
              <a:gd name="T73" fmla="*/ 237 h 843"/>
              <a:gd name="T74" fmla="*/ 8 w 575"/>
              <a:gd name="T75" fmla="*/ 266 h 843"/>
              <a:gd name="T76" fmla="*/ 72 w 575"/>
              <a:gd name="T77" fmla="*/ 323 h 843"/>
              <a:gd name="T78" fmla="*/ 109 w 575"/>
              <a:gd name="T79" fmla="*/ 379 h 843"/>
              <a:gd name="T80" fmla="*/ 156 w 575"/>
              <a:gd name="T81" fmla="*/ 484 h 843"/>
              <a:gd name="T82" fmla="*/ 181 w 575"/>
              <a:gd name="T83" fmla="*/ 537 h 843"/>
              <a:gd name="T84" fmla="*/ 224 w 575"/>
              <a:gd name="T85" fmla="*/ 610 h 843"/>
              <a:gd name="T86" fmla="*/ 223 w 575"/>
              <a:gd name="T87" fmla="*/ 641 h 843"/>
              <a:gd name="T88" fmla="*/ 278 w 575"/>
              <a:gd name="T89" fmla="*/ 706 h 843"/>
              <a:gd name="T90" fmla="*/ 411 w 575"/>
              <a:gd name="T91" fmla="*/ 775 h 843"/>
              <a:gd name="T92" fmla="*/ 470 w 575"/>
              <a:gd name="T93" fmla="*/ 829 h 8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5"/>
              <a:gd name="T142" fmla="*/ 0 h 843"/>
              <a:gd name="T143" fmla="*/ 575 w 575"/>
              <a:gd name="T144" fmla="*/ 843 h 8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5" h="843">
                <a:moveTo>
                  <a:pt x="493" y="843"/>
                </a:moveTo>
                <a:lnTo>
                  <a:pt x="504" y="834"/>
                </a:lnTo>
                <a:lnTo>
                  <a:pt x="524" y="833"/>
                </a:lnTo>
                <a:lnTo>
                  <a:pt x="538" y="811"/>
                </a:lnTo>
                <a:lnTo>
                  <a:pt x="532" y="800"/>
                </a:lnTo>
                <a:lnTo>
                  <a:pt x="563" y="760"/>
                </a:lnTo>
                <a:lnTo>
                  <a:pt x="561" y="749"/>
                </a:lnTo>
                <a:lnTo>
                  <a:pt x="546" y="732"/>
                </a:lnTo>
                <a:lnTo>
                  <a:pt x="546" y="714"/>
                </a:lnTo>
                <a:lnTo>
                  <a:pt x="557" y="698"/>
                </a:lnTo>
                <a:lnTo>
                  <a:pt x="548" y="675"/>
                </a:lnTo>
                <a:lnTo>
                  <a:pt x="563" y="664"/>
                </a:lnTo>
                <a:lnTo>
                  <a:pt x="563" y="587"/>
                </a:lnTo>
                <a:lnTo>
                  <a:pt x="575" y="567"/>
                </a:lnTo>
                <a:lnTo>
                  <a:pt x="532" y="497"/>
                </a:lnTo>
                <a:lnTo>
                  <a:pt x="506" y="503"/>
                </a:lnTo>
                <a:lnTo>
                  <a:pt x="495" y="497"/>
                </a:lnTo>
                <a:lnTo>
                  <a:pt x="495" y="421"/>
                </a:lnTo>
                <a:lnTo>
                  <a:pt x="465" y="444"/>
                </a:lnTo>
                <a:lnTo>
                  <a:pt x="442" y="453"/>
                </a:lnTo>
                <a:lnTo>
                  <a:pt x="421" y="449"/>
                </a:lnTo>
                <a:lnTo>
                  <a:pt x="408" y="430"/>
                </a:lnTo>
                <a:lnTo>
                  <a:pt x="380" y="426"/>
                </a:lnTo>
                <a:lnTo>
                  <a:pt x="385" y="407"/>
                </a:lnTo>
                <a:lnTo>
                  <a:pt x="354" y="376"/>
                </a:lnTo>
                <a:lnTo>
                  <a:pt x="343" y="342"/>
                </a:lnTo>
                <a:lnTo>
                  <a:pt x="359" y="303"/>
                </a:lnTo>
                <a:lnTo>
                  <a:pt x="377" y="296"/>
                </a:lnTo>
                <a:lnTo>
                  <a:pt x="379" y="266"/>
                </a:lnTo>
                <a:lnTo>
                  <a:pt x="404" y="228"/>
                </a:lnTo>
                <a:lnTo>
                  <a:pt x="442" y="206"/>
                </a:lnTo>
                <a:lnTo>
                  <a:pt x="497" y="189"/>
                </a:lnTo>
                <a:lnTo>
                  <a:pt x="514" y="191"/>
                </a:lnTo>
                <a:lnTo>
                  <a:pt x="519" y="186"/>
                </a:lnTo>
                <a:lnTo>
                  <a:pt x="502" y="172"/>
                </a:lnTo>
                <a:lnTo>
                  <a:pt x="490" y="169"/>
                </a:lnTo>
                <a:lnTo>
                  <a:pt x="490" y="161"/>
                </a:lnTo>
                <a:lnTo>
                  <a:pt x="514" y="128"/>
                </a:lnTo>
                <a:lnTo>
                  <a:pt x="506" y="115"/>
                </a:lnTo>
                <a:lnTo>
                  <a:pt x="472" y="99"/>
                </a:lnTo>
                <a:lnTo>
                  <a:pt x="456" y="107"/>
                </a:lnTo>
                <a:lnTo>
                  <a:pt x="431" y="99"/>
                </a:lnTo>
                <a:lnTo>
                  <a:pt x="411" y="111"/>
                </a:lnTo>
                <a:lnTo>
                  <a:pt x="379" y="107"/>
                </a:lnTo>
                <a:lnTo>
                  <a:pt x="370" y="98"/>
                </a:lnTo>
                <a:lnTo>
                  <a:pt x="370" y="81"/>
                </a:lnTo>
                <a:lnTo>
                  <a:pt x="357" y="78"/>
                </a:lnTo>
                <a:lnTo>
                  <a:pt x="348" y="51"/>
                </a:lnTo>
                <a:lnTo>
                  <a:pt x="329" y="45"/>
                </a:lnTo>
                <a:lnTo>
                  <a:pt x="314" y="20"/>
                </a:lnTo>
                <a:lnTo>
                  <a:pt x="297" y="6"/>
                </a:lnTo>
                <a:lnTo>
                  <a:pt x="274" y="0"/>
                </a:lnTo>
                <a:lnTo>
                  <a:pt x="263" y="2"/>
                </a:lnTo>
                <a:lnTo>
                  <a:pt x="261" y="8"/>
                </a:lnTo>
                <a:lnTo>
                  <a:pt x="280" y="40"/>
                </a:lnTo>
                <a:lnTo>
                  <a:pt x="272" y="40"/>
                </a:lnTo>
                <a:lnTo>
                  <a:pt x="253" y="74"/>
                </a:lnTo>
                <a:lnTo>
                  <a:pt x="213" y="115"/>
                </a:lnTo>
                <a:lnTo>
                  <a:pt x="148" y="141"/>
                </a:lnTo>
                <a:lnTo>
                  <a:pt x="142" y="159"/>
                </a:lnTo>
                <a:lnTo>
                  <a:pt x="131" y="158"/>
                </a:lnTo>
                <a:lnTo>
                  <a:pt x="119" y="176"/>
                </a:lnTo>
                <a:lnTo>
                  <a:pt x="114" y="209"/>
                </a:lnTo>
                <a:lnTo>
                  <a:pt x="99" y="221"/>
                </a:lnTo>
                <a:lnTo>
                  <a:pt x="84" y="223"/>
                </a:lnTo>
                <a:lnTo>
                  <a:pt x="74" y="204"/>
                </a:lnTo>
                <a:lnTo>
                  <a:pt x="60" y="204"/>
                </a:lnTo>
                <a:lnTo>
                  <a:pt x="54" y="200"/>
                </a:lnTo>
                <a:lnTo>
                  <a:pt x="35" y="204"/>
                </a:lnTo>
                <a:lnTo>
                  <a:pt x="29" y="184"/>
                </a:lnTo>
                <a:lnTo>
                  <a:pt x="45" y="174"/>
                </a:lnTo>
                <a:lnTo>
                  <a:pt x="40" y="153"/>
                </a:lnTo>
                <a:lnTo>
                  <a:pt x="0" y="196"/>
                </a:lnTo>
                <a:lnTo>
                  <a:pt x="6" y="237"/>
                </a:lnTo>
                <a:lnTo>
                  <a:pt x="18" y="251"/>
                </a:lnTo>
                <a:lnTo>
                  <a:pt x="8" y="266"/>
                </a:lnTo>
                <a:lnTo>
                  <a:pt x="59" y="308"/>
                </a:lnTo>
                <a:lnTo>
                  <a:pt x="72" y="323"/>
                </a:lnTo>
                <a:lnTo>
                  <a:pt x="84" y="353"/>
                </a:lnTo>
                <a:lnTo>
                  <a:pt x="109" y="379"/>
                </a:lnTo>
                <a:lnTo>
                  <a:pt x="142" y="460"/>
                </a:lnTo>
                <a:lnTo>
                  <a:pt x="156" y="484"/>
                </a:lnTo>
                <a:lnTo>
                  <a:pt x="165" y="523"/>
                </a:lnTo>
                <a:lnTo>
                  <a:pt x="181" y="537"/>
                </a:lnTo>
                <a:lnTo>
                  <a:pt x="213" y="596"/>
                </a:lnTo>
                <a:lnTo>
                  <a:pt x="224" y="610"/>
                </a:lnTo>
                <a:lnTo>
                  <a:pt x="229" y="631"/>
                </a:lnTo>
                <a:lnTo>
                  <a:pt x="223" y="641"/>
                </a:lnTo>
                <a:lnTo>
                  <a:pt x="226" y="655"/>
                </a:lnTo>
                <a:lnTo>
                  <a:pt x="278" y="706"/>
                </a:lnTo>
                <a:lnTo>
                  <a:pt x="343" y="746"/>
                </a:lnTo>
                <a:lnTo>
                  <a:pt x="411" y="775"/>
                </a:lnTo>
                <a:lnTo>
                  <a:pt x="439" y="795"/>
                </a:lnTo>
                <a:lnTo>
                  <a:pt x="470" y="829"/>
                </a:lnTo>
                <a:lnTo>
                  <a:pt x="493" y="843"/>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80" name="Freeform 237"/>
          <p:cNvSpPr>
            <a:spLocks noChangeAspect="1"/>
          </p:cNvSpPr>
          <p:nvPr/>
        </p:nvSpPr>
        <p:spPr bwMode="gray">
          <a:xfrm>
            <a:off x="2927152" y="4633297"/>
            <a:ext cx="202935" cy="201613"/>
          </a:xfrm>
          <a:custGeom>
            <a:avLst/>
            <a:gdLst>
              <a:gd name="T0" fmla="*/ 0 w 388"/>
              <a:gd name="T1" fmla="*/ 151 h 411"/>
              <a:gd name="T2" fmla="*/ 17 w 388"/>
              <a:gd name="T3" fmla="*/ 105 h 411"/>
              <a:gd name="T4" fmla="*/ 17 w 388"/>
              <a:gd name="T5" fmla="*/ 71 h 411"/>
              <a:gd name="T6" fmla="*/ 34 w 388"/>
              <a:gd name="T7" fmla="*/ 43 h 411"/>
              <a:gd name="T8" fmla="*/ 40 w 388"/>
              <a:gd name="T9" fmla="*/ 26 h 411"/>
              <a:gd name="T10" fmla="*/ 129 w 388"/>
              <a:gd name="T11" fmla="*/ 0 h 411"/>
              <a:gd name="T12" fmla="*/ 168 w 388"/>
              <a:gd name="T13" fmla="*/ 0 h 411"/>
              <a:gd name="T14" fmla="*/ 188 w 388"/>
              <a:gd name="T15" fmla="*/ 10 h 411"/>
              <a:gd name="T16" fmla="*/ 215 w 388"/>
              <a:gd name="T17" fmla="*/ 43 h 411"/>
              <a:gd name="T18" fmla="*/ 213 w 388"/>
              <a:gd name="T19" fmla="*/ 49 h 411"/>
              <a:gd name="T20" fmla="*/ 221 w 388"/>
              <a:gd name="T21" fmla="*/ 63 h 411"/>
              <a:gd name="T22" fmla="*/ 221 w 388"/>
              <a:gd name="T23" fmla="*/ 131 h 411"/>
              <a:gd name="T24" fmla="*/ 224 w 388"/>
              <a:gd name="T25" fmla="*/ 137 h 411"/>
              <a:gd name="T26" fmla="*/ 263 w 388"/>
              <a:gd name="T27" fmla="*/ 149 h 411"/>
              <a:gd name="T28" fmla="*/ 294 w 388"/>
              <a:gd name="T29" fmla="*/ 142 h 411"/>
              <a:gd name="T30" fmla="*/ 318 w 388"/>
              <a:gd name="T31" fmla="*/ 152 h 411"/>
              <a:gd name="T32" fmla="*/ 326 w 388"/>
              <a:gd name="T33" fmla="*/ 164 h 411"/>
              <a:gd name="T34" fmla="*/ 329 w 388"/>
              <a:gd name="T35" fmla="*/ 215 h 411"/>
              <a:gd name="T36" fmla="*/ 335 w 388"/>
              <a:gd name="T37" fmla="*/ 225 h 411"/>
              <a:gd name="T38" fmla="*/ 348 w 388"/>
              <a:gd name="T39" fmla="*/ 232 h 411"/>
              <a:gd name="T40" fmla="*/ 378 w 388"/>
              <a:gd name="T41" fmla="*/ 227 h 411"/>
              <a:gd name="T42" fmla="*/ 383 w 388"/>
              <a:gd name="T43" fmla="*/ 232 h 411"/>
              <a:gd name="T44" fmla="*/ 388 w 388"/>
              <a:gd name="T45" fmla="*/ 259 h 411"/>
              <a:gd name="T46" fmla="*/ 380 w 388"/>
              <a:gd name="T47" fmla="*/ 315 h 411"/>
              <a:gd name="T48" fmla="*/ 371 w 388"/>
              <a:gd name="T49" fmla="*/ 360 h 411"/>
              <a:gd name="T50" fmla="*/ 326 w 388"/>
              <a:gd name="T51" fmla="*/ 403 h 411"/>
              <a:gd name="T52" fmla="*/ 273 w 388"/>
              <a:gd name="T53" fmla="*/ 411 h 411"/>
              <a:gd name="T54" fmla="*/ 246 w 388"/>
              <a:gd name="T55" fmla="*/ 399 h 411"/>
              <a:gd name="T56" fmla="*/ 201 w 388"/>
              <a:gd name="T57" fmla="*/ 394 h 411"/>
              <a:gd name="T58" fmla="*/ 201 w 388"/>
              <a:gd name="T59" fmla="*/ 383 h 411"/>
              <a:gd name="T60" fmla="*/ 202 w 388"/>
              <a:gd name="T61" fmla="*/ 371 h 411"/>
              <a:gd name="T62" fmla="*/ 230 w 388"/>
              <a:gd name="T63" fmla="*/ 321 h 411"/>
              <a:gd name="T64" fmla="*/ 227 w 388"/>
              <a:gd name="T65" fmla="*/ 301 h 411"/>
              <a:gd name="T66" fmla="*/ 193 w 388"/>
              <a:gd name="T67" fmla="*/ 276 h 411"/>
              <a:gd name="T68" fmla="*/ 141 w 388"/>
              <a:gd name="T69" fmla="*/ 245 h 411"/>
              <a:gd name="T70" fmla="*/ 86 w 388"/>
              <a:gd name="T71" fmla="*/ 233 h 411"/>
              <a:gd name="T72" fmla="*/ 77 w 388"/>
              <a:gd name="T73" fmla="*/ 216 h 411"/>
              <a:gd name="T74" fmla="*/ 43 w 388"/>
              <a:gd name="T75" fmla="*/ 193 h 411"/>
              <a:gd name="T76" fmla="*/ 14 w 388"/>
              <a:gd name="T77" fmla="*/ 156 h 411"/>
              <a:gd name="T78" fmla="*/ 0 w 388"/>
              <a:gd name="T79" fmla="*/ 151 h 4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8"/>
              <a:gd name="T121" fmla="*/ 0 h 411"/>
              <a:gd name="T122" fmla="*/ 388 w 388"/>
              <a:gd name="T123" fmla="*/ 411 h 4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8" h="411">
                <a:moveTo>
                  <a:pt x="0" y="151"/>
                </a:moveTo>
                <a:lnTo>
                  <a:pt x="17" y="105"/>
                </a:lnTo>
                <a:lnTo>
                  <a:pt x="17" y="71"/>
                </a:lnTo>
                <a:lnTo>
                  <a:pt x="34" y="43"/>
                </a:lnTo>
                <a:lnTo>
                  <a:pt x="40" y="26"/>
                </a:lnTo>
                <a:lnTo>
                  <a:pt x="129" y="0"/>
                </a:lnTo>
                <a:lnTo>
                  <a:pt x="168" y="0"/>
                </a:lnTo>
                <a:lnTo>
                  <a:pt x="188" y="10"/>
                </a:lnTo>
                <a:lnTo>
                  <a:pt x="215" y="43"/>
                </a:lnTo>
                <a:lnTo>
                  <a:pt x="213" y="49"/>
                </a:lnTo>
                <a:lnTo>
                  <a:pt x="221" y="63"/>
                </a:lnTo>
                <a:lnTo>
                  <a:pt x="221" y="131"/>
                </a:lnTo>
                <a:lnTo>
                  <a:pt x="224" y="137"/>
                </a:lnTo>
                <a:lnTo>
                  <a:pt x="263" y="149"/>
                </a:lnTo>
                <a:lnTo>
                  <a:pt x="294" y="142"/>
                </a:lnTo>
                <a:lnTo>
                  <a:pt x="318" y="152"/>
                </a:lnTo>
                <a:lnTo>
                  <a:pt x="326" y="164"/>
                </a:lnTo>
                <a:lnTo>
                  <a:pt x="329" y="215"/>
                </a:lnTo>
                <a:lnTo>
                  <a:pt x="335" y="225"/>
                </a:lnTo>
                <a:lnTo>
                  <a:pt x="348" y="232"/>
                </a:lnTo>
                <a:lnTo>
                  <a:pt x="378" y="227"/>
                </a:lnTo>
                <a:lnTo>
                  <a:pt x="383" y="232"/>
                </a:lnTo>
                <a:lnTo>
                  <a:pt x="388" y="259"/>
                </a:lnTo>
                <a:lnTo>
                  <a:pt x="380" y="315"/>
                </a:lnTo>
                <a:lnTo>
                  <a:pt x="371" y="360"/>
                </a:lnTo>
                <a:lnTo>
                  <a:pt x="326" y="403"/>
                </a:lnTo>
                <a:lnTo>
                  <a:pt x="273" y="411"/>
                </a:lnTo>
                <a:lnTo>
                  <a:pt x="246" y="399"/>
                </a:lnTo>
                <a:lnTo>
                  <a:pt x="201" y="394"/>
                </a:lnTo>
                <a:lnTo>
                  <a:pt x="201" y="383"/>
                </a:lnTo>
                <a:lnTo>
                  <a:pt x="202" y="371"/>
                </a:lnTo>
                <a:lnTo>
                  <a:pt x="230" y="321"/>
                </a:lnTo>
                <a:lnTo>
                  <a:pt x="227" y="301"/>
                </a:lnTo>
                <a:lnTo>
                  <a:pt x="193" y="276"/>
                </a:lnTo>
                <a:lnTo>
                  <a:pt x="141" y="245"/>
                </a:lnTo>
                <a:lnTo>
                  <a:pt x="86" y="233"/>
                </a:lnTo>
                <a:lnTo>
                  <a:pt x="77" y="216"/>
                </a:lnTo>
                <a:lnTo>
                  <a:pt x="43" y="193"/>
                </a:lnTo>
                <a:lnTo>
                  <a:pt x="14" y="156"/>
                </a:lnTo>
                <a:lnTo>
                  <a:pt x="0" y="15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81" name="Freeform 238"/>
          <p:cNvSpPr>
            <a:spLocks noChangeAspect="1"/>
          </p:cNvSpPr>
          <p:nvPr/>
        </p:nvSpPr>
        <p:spPr bwMode="gray">
          <a:xfrm>
            <a:off x="3030340" y="4899997"/>
            <a:ext cx="127265" cy="128588"/>
          </a:xfrm>
          <a:custGeom>
            <a:avLst/>
            <a:gdLst>
              <a:gd name="T0" fmla="*/ 39 w 246"/>
              <a:gd name="T1" fmla="*/ 8 h 263"/>
              <a:gd name="T2" fmla="*/ 28 w 246"/>
              <a:gd name="T3" fmla="*/ 21 h 263"/>
              <a:gd name="T4" fmla="*/ 26 w 246"/>
              <a:gd name="T5" fmla="*/ 72 h 263"/>
              <a:gd name="T6" fmla="*/ 17 w 246"/>
              <a:gd name="T7" fmla="*/ 100 h 263"/>
              <a:gd name="T8" fmla="*/ 16 w 246"/>
              <a:gd name="T9" fmla="*/ 151 h 263"/>
              <a:gd name="T10" fmla="*/ 5 w 246"/>
              <a:gd name="T11" fmla="*/ 176 h 263"/>
              <a:gd name="T12" fmla="*/ 0 w 246"/>
              <a:gd name="T13" fmla="*/ 210 h 263"/>
              <a:gd name="T14" fmla="*/ 8 w 246"/>
              <a:gd name="T15" fmla="*/ 213 h 263"/>
              <a:gd name="T16" fmla="*/ 25 w 246"/>
              <a:gd name="T17" fmla="*/ 235 h 263"/>
              <a:gd name="T18" fmla="*/ 57 w 246"/>
              <a:gd name="T19" fmla="*/ 238 h 263"/>
              <a:gd name="T20" fmla="*/ 104 w 246"/>
              <a:gd name="T21" fmla="*/ 258 h 263"/>
              <a:gd name="T22" fmla="*/ 136 w 246"/>
              <a:gd name="T23" fmla="*/ 257 h 263"/>
              <a:gd name="T24" fmla="*/ 165 w 246"/>
              <a:gd name="T25" fmla="*/ 263 h 263"/>
              <a:gd name="T26" fmla="*/ 198 w 246"/>
              <a:gd name="T27" fmla="*/ 246 h 263"/>
              <a:gd name="T28" fmla="*/ 232 w 246"/>
              <a:gd name="T29" fmla="*/ 198 h 263"/>
              <a:gd name="T30" fmla="*/ 229 w 246"/>
              <a:gd name="T31" fmla="*/ 190 h 263"/>
              <a:gd name="T32" fmla="*/ 231 w 246"/>
              <a:gd name="T33" fmla="*/ 165 h 263"/>
              <a:gd name="T34" fmla="*/ 246 w 246"/>
              <a:gd name="T35" fmla="*/ 143 h 263"/>
              <a:gd name="T36" fmla="*/ 224 w 246"/>
              <a:gd name="T37" fmla="*/ 125 h 263"/>
              <a:gd name="T38" fmla="*/ 215 w 246"/>
              <a:gd name="T39" fmla="*/ 99 h 263"/>
              <a:gd name="T40" fmla="*/ 192 w 246"/>
              <a:gd name="T41" fmla="*/ 89 h 263"/>
              <a:gd name="T42" fmla="*/ 178 w 246"/>
              <a:gd name="T43" fmla="*/ 72 h 263"/>
              <a:gd name="T44" fmla="*/ 152 w 246"/>
              <a:gd name="T45" fmla="*/ 62 h 263"/>
              <a:gd name="T46" fmla="*/ 135 w 246"/>
              <a:gd name="T47" fmla="*/ 40 h 263"/>
              <a:gd name="T48" fmla="*/ 122 w 246"/>
              <a:gd name="T49" fmla="*/ 48 h 263"/>
              <a:gd name="T50" fmla="*/ 113 w 246"/>
              <a:gd name="T51" fmla="*/ 48 h 263"/>
              <a:gd name="T52" fmla="*/ 107 w 246"/>
              <a:gd name="T53" fmla="*/ 28 h 263"/>
              <a:gd name="T54" fmla="*/ 77 w 246"/>
              <a:gd name="T55" fmla="*/ 1 h 263"/>
              <a:gd name="T56" fmla="*/ 67 w 246"/>
              <a:gd name="T57" fmla="*/ 0 h 263"/>
              <a:gd name="T58" fmla="*/ 53 w 246"/>
              <a:gd name="T59" fmla="*/ 9 h 263"/>
              <a:gd name="T60" fmla="*/ 39 w 246"/>
              <a:gd name="T61" fmla="*/ 8 h 2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263"/>
              <a:gd name="T95" fmla="*/ 246 w 246"/>
              <a:gd name="T96" fmla="*/ 263 h 2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263">
                <a:moveTo>
                  <a:pt x="39" y="8"/>
                </a:moveTo>
                <a:lnTo>
                  <a:pt x="28" y="21"/>
                </a:lnTo>
                <a:lnTo>
                  <a:pt x="26" y="72"/>
                </a:lnTo>
                <a:lnTo>
                  <a:pt x="17" y="100"/>
                </a:lnTo>
                <a:lnTo>
                  <a:pt x="16" y="151"/>
                </a:lnTo>
                <a:lnTo>
                  <a:pt x="5" y="176"/>
                </a:lnTo>
                <a:lnTo>
                  <a:pt x="0" y="210"/>
                </a:lnTo>
                <a:lnTo>
                  <a:pt x="8" y="213"/>
                </a:lnTo>
                <a:lnTo>
                  <a:pt x="25" y="235"/>
                </a:lnTo>
                <a:lnTo>
                  <a:pt x="57" y="238"/>
                </a:lnTo>
                <a:lnTo>
                  <a:pt x="104" y="258"/>
                </a:lnTo>
                <a:lnTo>
                  <a:pt x="136" y="257"/>
                </a:lnTo>
                <a:lnTo>
                  <a:pt x="165" y="263"/>
                </a:lnTo>
                <a:lnTo>
                  <a:pt x="198" y="246"/>
                </a:lnTo>
                <a:lnTo>
                  <a:pt x="232" y="198"/>
                </a:lnTo>
                <a:lnTo>
                  <a:pt x="229" y="190"/>
                </a:lnTo>
                <a:lnTo>
                  <a:pt x="231" y="165"/>
                </a:lnTo>
                <a:lnTo>
                  <a:pt x="246" y="143"/>
                </a:lnTo>
                <a:lnTo>
                  <a:pt x="224" y="125"/>
                </a:lnTo>
                <a:lnTo>
                  <a:pt x="215" y="99"/>
                </a:lnTo>
                <a:lnTo>
                  <a:pt x="192" y="89"/>
                </a:lnTo>
                <a:lnTo>
                  <a:pt x="178" y="72"/>
                </a:lnTo>
                <a:lnTo>
                  <a:pt x="152" y="62"/>
                </a:lnTo>
                <a:lnTo>
                  <a:pt x="135" y="40"/>
                </a:lnTo>
                <a:lnTo>
                  <a:pt x="122" y="48"/>
                </a:lnTo>
                <a:lnTo>
                  <a:pt x="113" y="48"/>
                </a:lnTo>
                <a:lnTo>
                  <a:pt x="107" y="28"/>
                </a:lnTo>
                <a:lnTo>
                  <a:pt x="77" y="1"/>
                </a:lnTo>
                <a:lnTo>
                  <a:pt x="67" y="0"/>
                </a:lnTo>
                <a:lnTo>
                  <a:pt x="53" y="9"/>
                </a:lnTo>
                <a:lnTo>
                  <a:pt x="39" y="8"/>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82" name="Freeform 239"/>
          <p:cNvSpPr>
            <a:spLocks noChangeAspect="1"/>
          </p:cNvSpPr>
          <p:nvPr/>
        </p:nvSpPr>
        <p:spPr bwMode="gray">
          <a:xfrm>
            <a:off x="2753453" y="4412635"/>
            <a:ext cx="295805" cy="307975"/>
          </a:xfrm>
          <a:custGeom>
            <a:avLst/>
            <a:gdLst>
              <a:gd name="T0" fmla="*/ 60 w 554"/>
              <a:gd name="T1" fmla="*/ 63 h 635"/>
              <a:gd name="T2" fmla="*/ 139 w 554"/>
              <a:gd name="T3" fmla="*/ 6 h 635"/>
              <a:gd name="T4" fmla="*/ 204 w 554"/>
              <a:gd name="T5" fmla="*/ 9 h 635"/>
              <a:gd name="T6" fmla="*/ 206 w 554"/>
              <a:gd name="T7" fmla="*/ 51 h 635"/>
              <a:gd name="T8" fmla="*/ 210 w 554"/>
              <a:gd name="T9" fmla="*/ 105 h 635"/>
              <a:gd name="T10" fmla="*/ 294 w 554"/>
              <a:gd name="T11" fmla="*/ 136 h 635"/>
              <a:gd name="T12" fmla="*/ 346 w 554"/>
              <a:gd name="T13" fmla="*/ 163 h 635"/>
              <a:gd name="T14" fmla="*/ 396 w 554"/>
              <a:gd name="T15" fmla="*/ 178 h 635"/>
              <a:gd name="T16" fmla="*/ 422 w 554"/>
              <a:gd name="T17" fmla="*/ 200 h 635"/>
              <a:gd name="T18" fmla="*/ 430 w 554"/>
              <a:gd name="T19" fmla="*/ 257 h 635"/>
              <a:gd name="T20" fmla="*/ 442 w 554"/>
              <a:gd name="T21" fmla="*/ 310 h 635"/>
              <a:gd name="T22" fmla="*/ 518 w 554"/>
              <a:gd name="T23" fmla="*/ 340 h 635"/>
              <a:gd name="T24" fmla="*/ 540 w 554"/>
              <a:gd name="T25" fmla="*/ 364 h 635"/>
              <a:gd name="T26" fmla="*/ 552 w 554"/>
              <a:gd name="T27" fmla="*/ 446 h 635"/>
              <a:gd name="T28" fmla="*/ 546 w 554"/>
              <a:gd name="T29" fmla="*/ 492 h 635"/>
              <a:gd name="T30" fmla="*/ 510 w 554"/>
              <a:gd name="T31" fmla="*/ 464 h 635"/>
              <a:gd name="T32" fmla="*/ 451 w 554"/>
              <a:gd name="T33" fmla="*/ 454 h 635"/>
              <a:gd name="T34" fmla="*/ 356 w 554"/>
              <a:gd name="T35" fmla="*/ 497 h 635"/>
              <a:gd name="T36" fmla="*/ 339 w 554"/>
              <a:gd name="T37" fmla="*/ 559 h 635"/>
              <a:gd name="T38" fmla="*/ 303 w 554"/>
              <a:gd name="T39" fmla="*/ 593 h 635"/>
              <a:gd name="T40" fmla="*/ 248 w 554"/>
              <a:gd name="T41" fmla="*/ 623 h 635"/>
              <a:gd name="T42" fmla="*/ 178 w 554"/>
              <a:gd name="T43" fmla="*/ 594 h 635"/>
              <a:gd name="T44" fmla="*/ 116 w 554"/>
              <a:gd name="T45" fmla="*/ 631 h 635"/>
              <a:gd name="T46" fmla="*/ 80 w 554"/>
              <a:gd name="T47" fmla="*/ 630 h 635"/>
              <a:gd name="T48" fmla="*/ 50 w 554"/>
              <a:gd name="T49" fmla="*/ 523 h 635"/>
              <a:gd name="T50" fmla="*/ 42 w 554"/>
              <a:gd name="T51" fmla="*/ 503 h 635"/>
              <a:gd name="T52" fmla="*/ 51 w 554"/>
              <a:gd name="T53" fmla="*/ 481 h 635"/>
              <a:gd name="T54" fmla="*/ 31 w 554"/>
              <a:gd name="T55" fmla="*/ 437 h 635"/>
              <a:gd name="T56" fmla="*/ 6 w 554"/>
              <a:gd name="T57" fmla="*/ 373 h 635"/>
              <a:gd name="T58" fmla="*/ 31 w 554"/>
              <a:gd name="T59" fmla="*/ 322 h 635"/>
              <a:gd name="T60" fmla="*/ 14 w 554"/>
              <a:gd name="T61" fmla="*/ 294 h 635"/>
              <a:gd name="T62" fmla="*/ 25 w 554"/>
              <a:gd name="T63" fmla="*/ 260 h 635"/>
              <a:gd name="T64" fmla="*/ 31 w 554"/>
              <a:gd name="T65" fmla="*/ 226 h 635"/>
              <a:gd name="T66" fmla="*/ 43 w 554"/>
              <a:gd name="T67" fmla="*/ 129 h 6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4"/>
              <a:gd name="T103" fmla="*/ 0 h 635"/>
              <a:gd name="T104" fmla="*/ 554 w 554"/>
              <a:gd name="T105" fmla="*/ 635 h 6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4" h="635">
                <a:moveTo>
                  <a:pt x="0" y="59"/>
                </a:moveTo>
                <a:lnTo>
                  <a:pt x="60" y="63"/>
                </a:lnTo>
                <a:lnTo>
                  <a:pt x="99" y="46"/>
                </a:lnTo>
                <a:lnTo>
                  <a:pt x="139" y="6"/>
                </a:lnTo>
                <a:lnTo>
                  <a:pt x="195" y="0"/>
                </a:lnTo>
                <a:lnTo>
                  <a:pt x="204" y="9"/>
                </a:lnTo>
                <a:lnTo>
                  <a:pt x="206" y="23"/>
                </a:lnTo>
                <a:lnTo>
                  <a:pt x="206" y="51"/>
                </a:lnTo>
                <a:lnTo>
                  <a:pt x="198" y="74"/>
                </a:lnTo>
                <a:lnTo>
                  <a:pt x="210" y="105"/>
                </a:lnTo>
                <a:lnTo>
                  <a:pt x="240" y="127"/>
                </a:lnTo>
                <a:lnTo>
                  <a:pt x="294" y="136"/>
                </a:lnTo>
                <a:lnTo>
                  <a:pt x="308" y="150"/>
                </a:lnTo>
                <a:lnTo>
                  <a:pt x="346" y="163"/>
                </a:lnTo>
                <a:lnTo>
                  <a:pt x="365" y="178"/>
                </a:lnTo>
                <a:lnTo>
                  <a:pt x="396" y="178"/>
                </a:lnTo>
                <a:lnTo>
                  <a:pt x="410" y="186"/>
                </a:lnTo>
                <a:lnTo>
                  <a:pt x="422" y="200"/>
                </a:lnTo>
                <a:lnTo>
                  <a:pt x="433" y="237"/>
                </a:lnTo>
                <a:lnTo>
                  <a:pt x="430" y="257"/>
                </a:lnTo>
                <a:lnTo>
                  <a:pt x="424" y="263"/>
                </a:lnTo>
                <a:lnTo>
                  <a:pt x="442" y="310"/>
                </a:lnTo>
                <a:lnTo>
                  <a:pt x="523" y="317"/>
                </a:lnTo>
                <a:lnTo>
                  <a:pt x="518" y="340"/>
                </a:lnTo>
                <a:lnTo>
                  <a:pt x="523" y="357"/>
                </a:lnTo>
                <a:lnTo>
                  <a:pt x="540" y="364"/>
                </a:lnTo>
                <a:lnTo>
                  <a:pt x="554" y="399"/>
                </a:lnTo>
                <a:lnTo>
                  <a:pt x="552" y="446"/>
                </a:lnTo>
                <a:lnTo>
                  <a:pt x="543" y="472"/>
                </a:lnTo>
                <a:lnTo>
                  <a:pt x="546" y="492"/>
                </a:lnTo>
                <a:lnTo>
                  <a:pt x="537" y="497"/>
                </a:lnTo>
                <a:lnTo>
                  <a:pt x="510" y="464"/>
                </a:lnTo>
                <a:lnTo>
                  <a:pt x="490" y="454"/>
                </a:lnTo>
                <a:lnTo>
                  <a:pt x="451" y="454"/>
                </a:lnTo>
                <a:lnTo>
                  <a:pt x="362" y="480"/>
                </a:lnTo>
                <a:lnTo>
                  <a:pt x="356" y="497"/>
                </a:lnTo>
                <a:lnTo>
                  <a:pt x="339" y="525"/>
                </a:lnTo>
                <a:lnTo>
                  <a:pt x="339" y="559"/>
                </a:lnTo>
                <a:lnTo>
                  <a:pt x="322" y="605"/>
                </a:lnTo>
                <a:lnTo>
                  <a:pt x="303" y="593"/>
                </a:lnTo>
                <a:lnTo>
                  <a:pt x="258" y="589"/>
                </a:lnTo>
                <a:lnTo>
                  <a:pt x="248" y="623"/>
                </a:lnTo>
                <a:lnTo>
                  <a:pt x="227" y="602"/>
                </a:lnTo>
                <a:lnTo>
                  <a:pt x="178" y="594"/>
                </a:lnTo>
                <a:lnTo>
                  <a:pt x="164" y="579"/>
                </a:lnTo>
                <a:lnTo>
                  <a:pt x="116" y="631"/>
                </a:lnTo>
                <a:lnTo>
                  <a:pt x="93" y="635"/>
                </a:lnTo>
                <a:lnTo>
                  <a:pt x="80" y="630"/>
                </a:lnTo>
                <a:lnTo>
                  <a:pt x="63" y="537"/>
                </a:lnTo>
                <a:lnTo>
                  <a:pt x="50" y="523"/>
                </a:lnTo>
                <a:lnTo>
                  <a:pt x="50" y="509"/>
                </a:lnTo>
                <a:lnTo>
                  <a:pt x="42" y="503"/>
                </a:lnTo>
                <a:lnTo>
                  <a:pt x="43" y="488"/>
                </a:lnTo>
                <a:lnTo>
                  <a:pt x="51" y="481"/>
                </a:lnTo>
                <a:lnTo>
                  <a:pt x="53" y="458"/>
                </a:lnTo>
                <a:lnTo>
                  <a:pt x="31" y="437"/>
                </a:lnTo>
                <a:lnTo>
                  <a:pt x="25" y="395"/>
                </a:lnTo>
                <a:lnTo>
                  <a:pt x="6" y="373"/>
                </a:lnTo>
                <a:lnTo>
                  <a:pt x="0" y="362"/>
                </a:lnTo>
                <a:lnTo>
                  <a:pt x="31" y="322"/>
                </a:lnTo>
                <a:lnTo>
                  <a:pt x="29" y="311"/>
                </a:lnTo>
                <a:lnTo>
                  <a:pt x="14" y="294"/>
                </a:lnTo>
                <a:lnTo>
                  <a:pt x="14" y="276"/>
                </a:lnTo>
                <a:lnTo>
                  <a:pt x="25" y="260"/>
                </a:lnTo>
                <a:lnTo>
                  <a:pt x="16" y="237"/>
                </a:lnTo>
                <a:lnTo>
                  <a:pt x="31" y="226"/>
                </a:lnTo>
                <a:lnTo>
                  <a:pt x="31" y="149"/>
                </a:lnTo>
                <a:lnTo>
                  <a:pt x="43" y="129"/>
                </a:lnTo>
                <a:lnTo>
                  <a:pt x="0" y="59"/>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83" name="Freeform 240"/>
          <p:cNvSpPr>
            <a:spLocks noChangeAspect="1"/>
          </p:cNvSpPr>
          <p:nvPr/>
        </p:nvSpPr>
        <p:spPr bwMode="gray">
          <a:xfrm>
            <a:off x="3522201" y="5631835"/>
            <a:ext cx="56754" cy="34925"/>
          </a:xfrm>
          <a:custGeom>
            <a:avLst/>
            <a:gdLst>
              <a:gd name="T0" fmla="*/ 0 w 107"/>
              <a:gd name="T1" fmla="*/ 6 h 71"/>
              <a:gd name="T2" fmla="*/ 32 w 107"/>
              <a:gd name="T3" fmla="*/ 0 h 71"/>
              <a:gd name="T4" fmla="*/ 62 w 107"/>
              <a:gd name="T5" fmla="*/ 14 h 71"/>
              <a:gd name="T6" fmla="*/ 73 w 107"/>
              <a:gd name="T7" fmla="*/ 27 h 71"/>
              <a:gd name="T8" fmla="*/ 85 w 107"/>
              <a:gd name="T9" fmla="*/ 27 h 71"/>
              <a:gd name="T10" fmla="*/ 104 w 107"/>
              <a:gd name="T11" fmla="*/ 49 h 71"/>
              <a:gd name="T12" fmla="*/ 107 w 107"/>
              <a:gd name="T13" fmla="*/ 63 h 71"/>
              <a:gd name="T14" fmla="*/ 91 w 107"/>
              <a:gd name="T15" fmla="*/ 71 h 71"/>
              <a:gd name="T16" fmla="*/ 71 w 107"/>
              <a:gd name="T17" fmla="*/ 41 h 71"/>
              <a:gd name="T18" fmla="*/ 34 w 107"/>
              <a:gd name="T19" fmla="*/ 24 h 71"/>
              <a:gd name="T20" fmla="*/ 34 w 107"/>
              <a:gd name="T21" fmla="*/ 14 h 71"/>
              <a:gd name="T22" fmla="*/ 17 w 107"/>
              <a:gd name="T23" fmla="*/ 15 h 71"/>
              <a:gd name="T24" fmla="*/ 15 w 107"/>
              <a:gd name="T25" fmla="*/ 7 h 71"/>
              <a:gd name="T26" fmla="*/ 0 w 107"/>
              <a:gd name="T27" fmla="*/ 6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71"/>
              <a:gd name="T44" fmla="*/ 107 w 107"/>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71">
                <a:moveTo>
                  <a:pt x="0" y="6"/>
                </a:moveTo>
                <a:lnTo>
                  <a:pt x="32" y="0"/>
                </a:lnTo>
                <a:lnTo>
                  <a:pt x="62" y="14"/>
                </a:lnTo>
                <a:lnTo>
                  <a:pt x="73" y="27"/>
                </a:lnTo>
                <a:lnTo>
                  <a:pt x="85" y="27"/>
                </a:lnTo>
                <a:lnTo>
                  <a:pt x="104" y="49"/>
                </a:lnTo>
                <a:lnTo>
                  <a:pt x="107" y="63"/>
                </a:lnTo>
                <a:lnTo>
                  <a:pt x="91" y="71"/>
                </a:lnTo>
                <a:lnTo>
                  <a:pt x="71" y="41"/>
                </a:lnTo>
                <a:lnTo>
                  <a:pt x="34" y="24"/>
                </a:lnTo>
                <a:lnTo>
                  <a:pt x="34" y="14"/>
                </a:lnTo>
                <a:lnTo>
                  <a:pt x="17" y="15"/>
                </a:lnTo>
                <a:lnTo>
                  <a:pt x="15" y="7"/>
                </a:lnTo>
                <a:lnTo>
                  <a:pt x="0" y="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84" name="Freeform 241"/>
          <p:cNvSpPr>
            <a:spLocks noChangeAspect="1"/>
          </p:cNvSpPr>
          <p:nvPr/>
        </p:nvSpPr>
        <p:spPr bwMode="gray">
          <a:xfrm>
            <a:off x="3038939" y="4064971"/>
            <a:ext cx="99748" cy="88900"/>
          </a:xfrm>
          <a:custGeom>
            <a:avLst/>
            <a:gdLst>
              <a:gd name="T0" fmla="*/ 172 w 192"/>
              <a:gd name="T1" fmla="*/ 167 h 187"/>
              <a:gd name="T2" fmla="*/ 146 w 192"/>
              <a:gd name="T3" fmla="*/ 158 h 187"/>
              <a:gd name="T4" fmla="*/ 127 w 192"/>
              <a:gd name="T5" fmla="*/ 163 h 187"/>
              <a:gd name="T6" fmla="*/ 110 w 192"/>
              <a:gd name="T7" fmla="*/ 160 h 187"/>
              <a:gd name="T8" fmla="*/ 105 w 192"/>
              <a:gd name="T9" fmla="*/ 163 h 187"/>
              <a:gd name="T10" fmla="*/ 104 w 192"/>
              <a:gd name="T11" fmla="*/ 187 h 187"/>
              <a:gd name="T12" fmla="*/ 79 w 192"/>
              <a:gd name="T13" fmla="*/ 181 h 187"/>
              <a:gd name="T14" fmla="*/ 56 w 192"/>
              <a:gd name="T15" fmla="*/ 160 h 187"/>
              <a:gd name="T16" fmla="*/ 40 w 192"/>
              <a:gd name="T17" fmla="*/ 121 h 187"/>
              <a:gd name="T18" fmla="*/ 26 w 192"/>
              <a:gd name="T19" fmla="*/ 118 h 187"/>
              <a:gd name="T20" fmla="*/ 0 w 192"/>
              <a:gd name="T21" fmla="*/ 85 h 187"/>
              <a:gd name="T22" fmla="*/ 11 w 192"/>
              <a:gd name="T23" fmla="*/ 50 h 187"/>
              <a:gd name="T24" fmla="*/ 34 w 192"/>
              <a:gd name="T25" fmla="*/ 43 h 187"/>
              <a:gd name="T26" fmla="*/ 40 w 192"/>
              <a:gd name="T27" fmla="*/ 34 h 187"/>
              <a:gd name="T28" fmla="*/ 38 w 192"/>
              <a:gd name="T29" fmla="*/ 23 h 187"/>
              <a:gd name="T30" fmla="*/ 50 w 192"/>
              <a:gd name="T31" fmla="*/ 6 h 187"/>
              <a:gd name="T32" fmla="*/ 56 w 192"/>
              <a:gd name="T33" fmla="*/ 0 h 187"/>
              <a:gd name="T34" fmla="*/ 81 w 192"/>
              <a:gd name="T35" fmla="*/ 6 h 187"/>
              <a:gd name="T36" fmla="*/ 148 w 192"/>
              <a:gd name="T37" fmla="*/ 0 h 187"/>
              <a:gd name="T38" fmla="*/ 190 w 192"/>
              <a:gd name="T39" fmla="*/ 9 h 187"/>
              <a:gd name="T40" fmla="*/ 190 w 192"/>
              <a:gd name="T41" fmla="*/ 20 h 187"/>
              <a:gd name="T42" fmla="*/ 175 w 192"/>
              <a:gd name="T43" fmla="*/ 43 h 187"/>
              <a:gd name="T44" fmla="*/ 177 w 192"/>
              <a:gd name="T45" fmla="*/ 77 h 187"/>
              <a:gd name="T46" fmla="*/ 192 w 192"/>
              <a:gd name="T47" fmla="*/ 105 h 187"/>
              <a:gd name="T48" fmla="*/ 186 w 192"/>
              <a:gd name="T49" fmla="*/ 153 h 187"/>
              <a:gd name="T50" fmla="*/ 172 w 192"/>
              <a:gd name="T51" fmla="*/ 167 h 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187"/>
              <a:gd name="T80" fmla="*/ 192 w 192"/>
              <a:gd name="T81" fmla="*/ 187 h 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187">
                <a:moveTo>
                  <a:pt x="172" y="167"/>
                </a:moveTo>
                <a:lnTo>
                  <a:pt x="146" y="158"/>
                </a:lnTo>
                <a:lnTo>
                  <a:pt x="127" y="163"/>
                </a:lnTo>
                <a:lnTo>
                  <a:pt x="110" y="160"/>
                </a:lnTo>
                <a:lnTo>
                  <a:pt x="105" y="163"/>
                </a:lnTo>
                <a:lnTo>
                  <a:pt x="104" y="187"/>
                </a:lnTo>
                <a:lnTo>
                  <a:pt x="79" y="181"/>
                </a:lnTo>
                <a:lnTo>
                  <a:pt x="56" y="160"/>
                </a:lnTo>
                <a:lnTo>
                  <a:pt x="40" y="121"/>
                </a:lnTo>
                <a:lnTo>
                  <a:pt x="26" y="118"/>
                </a:lnTo>
                <a:lnTo>
                  <a:pt x="0" y="85"/>
                </a:lnTo>
                <a:lnTo>
                  <a:pt x="11" y="50"/>
                </a:lnTo>
                <a:lnTo>
                  <a:pt x="34" y="43"/>
                </a:lnTo>
                <a:lnTo>
                  <a:pt x="40" y="34"/>
                </a:lnTo>
                <a:lnTo>
                  <a:pt x="38" y="23"/>
                </a:lnTo>
                <a:lnTo>
                  <a:pt x="50" y="6"/>
                </a:lnTo>
                <a:lnTo>
                  <a:pt x="56" y="0"/>
                </a:lnTo>
                <a:lnTo>
                  <a:pt x="81" y="6"/>
                </a:lnTo>
                <a:lnTo>
                  <a:pt x="148" y="0"/>
                </a:lnTo>
                <a:lnTo>
                  <a:pt x="190" y="9"/>
                </a:lnTo>
                <a:lnTo>
                  <a:pt x="190" y="20"/>
                </a:lnTo>
                <a:lnTo>
                  <a:pt x="175" y="43"/>
                </a:lnTo>
                <a:lnTo>
                  <a:pt x="177" y="77"/>
                </a:lnTo>
                <a:lnTo>
                  <a:pt x="192" y="105"/>
                </a:lnTo>
                <a:lnTo>
                  <a:pt x="186" y="153"/>
                </a:lnTo>
                <a:lnTo>
                  <a:pt x="172" y="167"/>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85" name="Freeform 242"/>
          <p:cNvSpPr>
            <a:spLocks noChangeAspect="1"/>
          </p:cNvSpPr>
          <p:nvPr/>
        </p:nvSpPr>
        <p:spPr bwMode="gray">
          <a:xfrm>
            <a:off x="2961547" y="4010997"/>
            <a:ext cx="118666" cy="157163"/>
          </a:xfrm>
          <a:custGeom>
            <a:avLst/>
            <a:gdLst>
              <a:gd name="T0" fmla="*/ 224 w 224"/>
              <a:gd name="T1" fmla="*/ 291 h 324"/>
              <a:gd name="T2" fmla="*/ 201 w 224"/>
              <a:gd name="T3" fmla="*/ 296 h 324"/>
              <a:gd name="T4" fmla="*/ 190 w 224"/>
              <a:gd name="T5" fmla="*/ 290 h 324"/>
              <a:gd name="T6" fmla="*/ 173 w 224"/>
              <a:gd name="T7" fmla="*/ 304 h 324"/>
              <a:gd name="T8" fmla="*/ 134 w 224"/>
              <a:gd name="T9" fmla="*/ 314 h 324"/>
              <a:gd name="T10" fmla="*/ 124 w 224"/>
              <a:gd name="T11" fmla="*/ 324 h 324"/>
              <a:gd name="T12" fmla="*/ 103 w 224"/>
              <a:gd name="T13" fmla="*/ 321 h 324"/>
              <a:gd name="T14" fmla="*/ 91 w 224"/>
              <a:gd name="T15" fmla="*/ 314 h 324"/>
              <a:gd name="T16" fmla="*/ 76 w 224"/>
              <a:gd name="T17" fmla="*/ 299 h 324"/>
              <a:gd name="T18" fmla="*/ 74 w 224"/>
              <a:gd name="T19" fmla="*/ 279 h 324"/>
              <a:gd name="T20" fmla="*/ 65 w 224"/>
              <a:gd name="T21" fmla="*/ 266 h 324"/>
              <a:gd name="T22" fmla="*/ 71 w 224"/>
              <a:gd name="T23" fmla="*/ 215 h 324"/>
              <a:gd name="T24" fmla="*/ 82 w 224"/>
              <a:gd name="T25" fmla="*/ 203 h 324"/>
              <a:gd name="T26" fmla="*/ 76 w 224"/>
              <a:gd name="T27" fmla="*/ 178 h 324"/>
              <a:gd name="T28" fmla="*/ 57 w 224"/>
              <a:gd name="T29" fmla="*/ 174 h 324"/>
              <a:gd name="T30" fmla="*/ 61 w 224"/>
              <a:gd name="T31" fmla="*/ 157 h 324"/>
              <a:gd name="T32" fmla="*/ 56 w 224"/>
              <a:gd name="T33" fmla="*/ 143 h 324"/>
              <a:gd name="T34" fmla="*/ 31 w 224"/>
              <a:gd name="T35" fmla="*/ 144 h 324"/>
              <a:gd name="T36" fmla="*/ 0 w 224"/>
              <a:gd name="T37" fmla="*/ 107 h 324"/>
              <a:gd name="T38" fmla="*/ 0 w 224"/>
              <a:gd name="T39" fmla="*/ 102 h 324"/>
              <a:gd name="T40" fmla="*/ 10 w 224"/>
              <a:gd name="T41" fmla="*/ 89 h 324"/>
              <a:gd name="T42" fmla="*/ 10 w 224"/>
              <a:gd name="T43" fmla="*/ 76 h 324"/>
              <a:gd name="T44" fmla="*/ 37 w 224"/>
              <a:gd name="T45" fmla="*/ 59 h 324"/>
              <a:gd name="T46" fmla="*/ 22 w 224"/>
              <a:gd name="T47" fmla="*/ 53 h 324"/>
              <a:gd name="T48" fmla="*/ 22 w 224"/>
              <a:gd name="T49" fmla="*/ 31 h 324"/>
              <a:gd name="T50" fmla="*/ 66 w 224"/>
              <a:gd name="T51" fmla="*/ 11 h 324"/>
              <a:gd name="T52" fmla="*/ 68 w 224"/>
              <a:gd name="T53" fmla="*/ 0 h 324"/>
              <a:gd name="T54" fmla="*/ 80 w 224"/>
              <a:gd name="T55" fmla="*/ 0 h 324"/>
              <a:gd name="T56" fmla="*/ 119 w 224"/>
              <a:gd name="T57" fmla="*/ 34 h 324"/>
              <a:gd name="T58" fmla="*/ 125 w 224"/>
              <a:gd name="T59" fmla="*/ 45 h 324"/>
              <a:gd name="T60" fmla="*/ 127 w 224"/>
              <a:gd name="T61" fmla="*/ 68 h 324"/>
              <a:gd name="T62" fmla="*/ 133 w 224"/>
              <a:gd name="T63" fmla="*/ 70 h 324"/>
              <a:gd name="T64" fmla="*/ 151 w 224"/>
              <a:gd name="T65" fmla="*/ 72 h 324"/>
              <a:gd name="T66" fmla="*/ 164 w 224"/>
              <a:gd name="T67" fmla="*/ 79 h 324"/>
              <a:gd name="T68" fmla="*/ 187 w 224"/>
              <a:gd name="T69" fmla="*/ 99 h 324"/>
              <a:gd name="T70" fmla="*/ 195 w 224"/>
              <a:gd name="T71" fmla="*/ 116 h 324"/>
              <a:gd name="T72" fmla="*/ 183 w 224"/>
              <a:gd name="T73" fmla="*/ 133 h 324"/>
              <a:gd name="T74" fmla="*/ 185 w 224"/>
              <a:gd name="T75" fmla="*/ 144 h 324"/>
              <a:gd name="T76" fmla="*/ 179 w 224"/>
              <a:gd name="T77" fmla="*/ 153 h 324"/>
              <a:gd name="T78" fmla="*/ 156 w 224"/>
              <a:gd name="T79" fmla="*/ 160 h 324"/>
              <a:gd name="T80" fmla="*/ 145 w 224"/>
              <a:gd name="T81" fmla="*/ 195 h 324"/>
              <a:gd name="T82" fmla="*/ 171 w 224"/>
              <a:gd name="T83" fmla="*/ 228 h 324"/>
              <a:gd name="T84" fmla="*/ 185 w 224"/>
              <a:gd name="T85" fmla="*/ 231 h 324"/>
              <a:gd name="T86" fmla="*/ 201 w 224"/>
              <a:gd name="T87" fmla="*/ 270 h 324"/>
              <a:gd name="T88" fmla="*/ 224 w 224"/>
              <a:gd name="T89" fmla="*/ 291 h 3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324"/>
              <a:gd name="T137" fmla="*/ 224 w 224"/>
              <a:gd name="T138" fmla="*/ 324 h 3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324">
                <a:moveTo>
                  <a:pt x="224" y="291"/>
                </a:moveTo>
                <a:lnTo>
                  <a:pt x="201" y="296"/>
                </a:lnTo>
                <a:lnTo>
                  <a:pt x="190" y="290"/>
                </a:lnTo>
                <a:lnTo>
                  <a:pt x="173" y="304"/>
                </a:lnTo>
                <a:lnTo>
                  <a:pt x="134" y="314"/>
                </a:lnTo>
                <a:lnTo>
                  <a:pt x="124" y="324"/>
                </a:lnTo>
                <a:lnTo>
                  <a:pt x="103" y="321"/>
                </a:lnTo>
                <a:lnTo>
                  <a:pt x="91" y="314"/>
                </a:lnTo>
                <a:lnTo>
                  <a:pt x="76" y="299"/>
                </a:lnTo>
                <a:lnTo>
                  <a:pt x="74" y="279"/>
                </a:lnTo>
                <a:lnTo>
                  <a:pt x="65" y="266"/>
                </a:lnTo>
                <a:lnTo>
                  <a:pt x="71" y="215"/>
                </a:lnTo>
                <a:lnTo>
                  <a:pt x="82" y="203"/>
                </a:lnTo>
                <a:lnTo>
                  <a:pt x="76" y="178"/>
                </a:lnTo>
                <a:lnTo>
                  <a:pt x="57" y="174"/>
                </a:lnTo>
                <a:lnTo>
                  <a:pt x="61" y="157"/>
                </a:lnTo>
                <a:lnTo>
                  <a:pt x="56" y="143"/>
                </a:lnTo>
                <a:lnTo>
                  <a:pt x="31" y="144"/>
                </a:lnTo>
                <a:lnTo>
                  <a:pt x="0" y="107"/>
                </a:lnTo>
                <a:lnTo>
                  <a:pt x="0" y="102"/>
                </a:lnTo>
                <a:lnTo>
                  <a:pt x="10" y="89"/>
                </a:lnTo>
                <a:lnTo>
                  <a:pt x="10" y="76"/>
                </a:lnTo>
                <a:lnTo>
                  <a:pt x="37" y="59"/>
                </a:lnTo>
                <a:lnTo>
                  <a:pt x="22" y="53"/>
                </a:lnTo>
                <a:lnTo>
                  <a:pt x="22" y="31"/>
                </a:lnTo>
                <a:lnTo>
                  <a:pt x="66" y="11"/>
                </a:lnTo>
                <a:lnTo>
                  <a:pt x="68" y="0"/>
                </a:lnTo>
                <a:lnTo>
                  <a:pt x="80" y="0"/>
                </a:lnTo>
                <a:lnTo>
                  <a:pt x="119" y="34"/>
                </a:lnTo>
                <a:lnTo>
                  <a:pt x="125" y="45"/>
                </a:lnTo>
                <a:lnTo>
                  <a:pt x="127" y="68"/>
                </a:lnTo>
                <a:lnTo>
                  <a:pt x="133" y="70"/>
                </a:lnTo>
                <a:lnTo>
                  <a:pt x="151" y="72"/>
                </a:lnTo>
                <a:lnTo>
                  <a:pt x="164" y="79"/>
                </a:lnTo>
                <a:lnTo>
                  <a:pt x="187" y="99"/>
                </a:lnTo>
                <a:lnTo>
                  <a:pt x="195" y="116"/>
                </a:lnTo>
                <a:lnTo>
                  <a:pt x="183" y="133"/>
                </a:lnTo>
                <a:lnTo>
                  <a:pt x="185" y="144"/>
                </a:lnTo>
                <a:lnTo>
                  <a:pt x="179" y="153"/>
                </a:lnTo>
                <a:lnTo>
                  <a:pt x="156" y="160"/>
                </a:lnTo>
                <a:lnTo>
                  <a:pt x="145" y="195"/>
                </a:lnTo>
                <a:lnTo>
                  <a:pt x="171" y="228"/>
                </a:lnTo>
                <a:lnTo>
                  <a:pt x="185" y="231"/>
                </a:lnTo>
                <a:lnTo>
                  <a:pt x="201" y="270"/>
                </a:lnTo>
                <a:lnTo>
                  <a:pt x="224" y="29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86" name="Freeform 243"/>
          <p:cNvSpPr>
            <a:spLocks noChangeAspect="1"/>
          </p:cNvSpPr>
          <p:nvPr/>
        </p:nvSpPr>
        <p:spPr bwMode="gray">
          <a:xfrm>
            <a:off x="3128368" y="4071322"/>
            <a:ext cx="70512" cy="80963"/>
          </a:xfrm>
          <a:custGeom>
            <a:avLst/>
            <a:gdLst>
              <a:gd name="T0" fmla="*/ 132 w 132"/>
              <a:gd name="T1" fmla="*/ 71 h 167"/>
              <a:gd name="T2" fmla="*/ 132 w 132"/>
              <a:gd name="T3" fmla="*/ 63 h 167"/>
              <a:gd name="T4" fmla="*/ 124 w 132"/>
              <a:gd name="T5" fmla="*/ 54 h 167"/>
              <a:gd name="T6" fmla="*/ 83 w 132"/>
              <a:gd name="T7" fmla="*/ 25 h 167"/>
              <a:gd name="T8" fmla="*/ 31 w 132"/>
              <a:gd name="T9" fmla="*/ 0 h 167"/>
              <a:gd name="T10" fmla="*/ 18 w 132"/>
              <a:gd name="T11" fmla="*/ 6 h 167"/>
              <a:gd name="T12" fmla="*/ 3 w 132"/>
              <a:gd name="T13" fmla="*/ 29 h 167"/>
              <a:gd name="T14" fmla="*/ 5 w 132"/>
              <a:gd name="T15" fmla="*/ 63 h 167"/>
              <a:gd name="T16" fmla="*/ 20 w 132"/>
              <a:gd name="T17" fmla="*/ 91 h 167"/>
              <a:gd name="T18" fmla="*/ 14 w 132"/>
              <a:gd name="T19" fmla="*/ 139 h 167"/>
              <a:gd name="T20" fmla="*/ 0 w 132"/>
              <a:gd name="T21" fmla="*/ 153 h 167"/>
              <a:gd name="T22" fmla="*/ 18 w 132"/>
              <a:gd name="T23" fmla="*/ 167 h 167"/>
              <a:gd name="T24" fmla="*/ 40 w 132"/>
              <a:gd name="T25" fmla="*/ 161 h 167"/>
              <a:gd name="T26" fmla="*/ 65 w 132"/>
              <a:gd name="T27" fmla="*/ 161 h 167"/>
              <a:gd name="T28" fmla="*/ 90 w 132"/>
              <a:gd name="T29" fmla="*/ 139 h 167"/>
              <a:gd name="T30" fmla="*/ 99 w 132"/>
              <a:gd name="T31" fmla="*/ 116 h 167"/>
              <a:gd name="T32" fmla="*/ 132 w 132"/>
              <a:gd name="T33" fmla="*/ 71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67"/>
              <a:gd name="T53" fmla="*/ 132 w 132"/>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67">
                <a:moveTo>
                  <a:pt x="132" y="71"/>
                </a:moveTo>
                <a:lnTo>
                  <a:pt x="132" y="63"/>
                </a:lnTo>
                <a:lnTo>
                  <a:pt x="124" y="54"/>
                </a:lnTo>
                <a:lnTo>
                  <a:pt x="83" y="25"/>
                </a:lnTo>
                <a:lnTo>
                  <a:pt x="31" y="0"/>
                </a:lnTo>
                <a:lnTo>
                  <a:pt x="18" y="6"/>
                </a:lnTo>
                <a:lnTo>
                  <a:pt x="3" y="29"/>
                </a:lnTo>
                <a:lnTo>
                  <a:pt x="5" y="63"/>
                </a:lnTo>
                <a:lnTo>
                  <a:pt x="20" y="91"/>
                </a:lnTo>
                <a:lnTo>
                  <a:pt x="14" y="139"/>
                </a:lnTo>
                <a:lnTo>
                  <a:pt x="0" y="153"/>
                </a:lnTo>
                <a:lnTo>
                  <a:pt x="18" y="167"/>
                </a:lnTo>
                <a:lnTo>
                  <a:pt x="40" y="161"/>
                </a:lnTo>
                <a:lnTo>
                  <a:pt x="65" y="161"/>
                </a:lnTo>
                <a:lnTo>
                  <a:pt x="90" y="139"/>
                </a:lnTo>
                <a:lnTo>
                  <a:pt x="99" y="116"/>
                </a:lnTo>
                <a:lnTo>
                  <a:pt x="132" y="71"/>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87" name="Freeform 244"/>
          <p:cNvSpPr>
            <a:spLocks noChangeAspect="1"/>
          </p:cNvSpPr>
          <p:nvPr/>
        </p:nvSpPr>
        <p:spPr bwMode="gray">
          <a:xfrm>
            <a:off x="2947789" y="3953847"/>
            <a:ext cx="20638" cy="17463"/>
          </a:xfrm>
          <a:custGeom>
            <a:avLst/>
            <a:gdLst>
              <a:gd name="T0" fmla="*/ 42 w 42"/>
              <a:gd name="T1" fmla="*/ 3 h 36"/>
              <a:gd name="T2" fmla="*/ 38 w 42"/>
              <a:gd name="T3" fmla="*/ 15 h 36"/>
              <a:gd name="T4" fmla="*/ 40 w 42"/>
              <a:gd name="T5" fmla="*/ 28 h 36"/>
              <a:gd name="T6" fmla="*/ 34 w 42"/>
              <a:gd name="T7" fmla="*/ 34 h 36"/>
              <a:gd name="T8" fmla="*/ 0 w 42"/>
              <a:gd name="T9" fmla="*/ 36 h 36"/>
              <a:gd name="T10" fmla="*/ 17 w 42"/>
              <a:gd name="T11" fmla="*/ 22 h 36"/>
              <a:gd name="T12" fmla="*/ 18 w 42"/>
              <a:gd name="T13" fmla="*/ 10 h 36"/>
              <a:gd name="T14" fmla="*/ 9 w 42"/>
              <a:gd name="T15" fmla="*/ 5 h 36"/>
              <a:gd name="T16" fmla="*/ 40 w 42"/>
              <a:gd name="T17" fmla="*/ 0 h 36"/>
              <a:gd name="T18" fmla="*/ 42 w 42"/>
              <a:gd name="T19" fmla="*/ 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6"/>
              <a:gd name="T32" fmla="*/ 42 w 42"/>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6">
                <a:moveTo>
                  <a:pt x="42" y="3"/>
                </a:moveTo>
                <a:lnTo>
                  <a:pt x="38" y="15"/>
                </a:lnTo>
                <a:lnTo>
                  <a:pt x="40" y="28"/>
                </a:lnTo>
                <a:lnTo>
                  <a:pt x="34" y="34"/>
                </a:lnTo>
                <a:lnTo>
                  <a:pt x="0" y="36"/>
                </a:lnTo>
                <a:lnTo>
                  <a:pt x="17" y="22"/>
                </a:lnTo>
                <a:lnTo>
                  <a:pt x="18" y="10"/>
                </a:lnTo>
                <a:lnTo>
                  <a:pt x="9" y="5"/>
                </a:lnTo>
                <a:lnTo>
                  <a:pt x="40" y="0"/>
                </a:lnTo>
                <a:lnTo>
                  <a:pt x="42" y="3"/>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88" name="Freeform 245"/>
          <p:cNvSpPr>
            <a:spLocks noChangeAspect="1" noEditPoints="1"/>
          </p:cNvSpPr>
          <p:nvPr/>
        </p:nvSpPr>
        <p:spPr bwMode="gray">
          <a:xfrm>
            <a:off x="2225476" y="4193560"/>
            <a:ext cx="53314" cy="28575"/>
          </a:xfrm>
          <a:custGeom>
            <a:avLst/>
            <a:gdLst>
              <a:gd name="T0" fmla="*/ 11 w 102"/>
              <a:gd name="T1" fmla="*/ 0 h 59"/>
              <a:gd name="T2" fmla="*/ 14 w 102"/>
              <a:gd name="T3" fmla="*/ 20 h 59"/>
              <a:gd name="T4" fmla="*/ 23 w 102"/>
              <a:gd name="T5" fmla="*/ 29 h 59"/>
              <a:gd name="T6" fmla="*/ 29 w 102"/>
              <a:gd name="T7" fmla="*/ 46 h 59"/>
              <a:gd name="T8" fmla="*/ 22 w 102"/>
              <a:gd name="T9" fmla="*/ 56 h 59"/>
              <a:gd name="T10" fmla="*/ 12 w 102"/>
              <a:gd name="T11" fmla="*/ 59 h 59"/>
              <a:gd name="T12" fmla="*/ 5 w 102"/>
              <a:gd name="T13" fmla="*/ 56 h 59"/>
              <a:gd name="T14" fmla="*/ 3 w 102"/>
              <a:gd name="T15" fmla="*/ 46 h 59"/>
              <a:gd name="T16" fmla="*/ 15 w 102"/>
              <a:gd name="T17" fmla="*/ 29 h 59"/>
              <a:gd name="T18" fmla="*/ 0 w 102"/>
              <a:gd name="T19" fmla="*/ 10 h 59"/>
              <a:gd name="T20" fmla="*/ 0 w 102"/>
              <a:gd name="T21" fmla="*/ 5 h 59"/>
              <a:gd name="T22" fmla="*/ 11 w 102"/>
              <a:gd name="T23" fmla="*/ 0 h 59"/>
              <a:gd name="T24" fmla="*/ 102 w 102"/>
              <a:gd name="T25" fmla="*/ 40 h 59"/>
              <a:gd name="T26" fmla="*/ 96 w 102"/>
              <a:gd name="T27" fmla="*/ 51 h 59"/>
              <a:gd name="T28" fmla="*/ 90 w 102"/>
              <a:gd name="T29" fmla="*/ 51 h 59"/>
              <a:gd name="T30" fmla="*/ 102 w 102"/>
              <a:gd name="T31" fmla="*/ 40 h 59"/>
              <a:gd name="T32" fmla="*/ 63 w 102"/>
              <a:gd name="T33" fmla="*/ 31 h 59"/>
              <a:gd name="T34" fmla="*/ 59 w 102"/>
              <a:gd name="T35" fmla="*/ 42 h 59"/>
              <a:gd name="T36" fmla="*/ 51 w 102"/>
              <a:gd name="T37" fmla="*/ 39 h 59"/>
              <a:gd name="T38" fmla="*/ 52 w 102"/>
              <a:gd name="T39" fmla="*/ 31 h 59"/>
              <a:gd name="T40" fmla="*/ 63 w 102"/>
              <a:gd name="T41" fmla="*/ 31 h 59"/>
              <a:gd name="T42" fmla="*/ 39 w 102"/>
              <a:gd name="T43" fmla="*/ 17 h 59"/>
              <a:gd name="T44" fmla="*/ 34 w 102"/>
              <a:gd name="T45" fmla="*/ 17 h 59"/>
              <a:gd name="T46" fmla="*/ 32 w 102"/>
              <a:gd name="T47" fmla="*/ 23 h 59"/>
              <a:gd name="T48" fmla="*/ 40 w 102"/>
              <a:gd name="T49" fmla="*/ 26 h 59"/>
              <a:gd name="T50" fmla="*/ 42 w 102"/>
              <a:gd name="T51" fmla="*/ 18 h 59"/>
              <a:gd name="T52" fmla="*/ 39 w 102"/>
              <a:gd name="T53" fmla="*/ 17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59"/>
              <a:gd name="T83" fmla="*/ 102 w 102"/>
              <a:gd name="T84" fmla="*/ 59 h 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59">
                <a:moveTo>
                  <a:pt x="11" y="0"/>
                </a:moveTo>
                <a:lnTo>
                  <a:pt x="14" y="20"/>
                </a:lnTo>
                <a:lnTo>
                  <a:pt x="23" y="29"/>
                </a:lnTo>
                <a:lnTo>
                  <a:pt x="29" y="46"/>
                </a:lnTo>
                <a:lnTo>
                  <a:pt x="22" y="56"/>
                </a:lnTo>
                <a:lnTo>
                  <a:pt x="12" y="59"/>
                </a:lnTo>
                <a:lnTo>
                  <a:pt x="5" y="56"/>
                </a:lnTo>
                <a:lnTo>
                  <a:pt x="3" y="46"/>
                </a:lnTo>
                <a:lnTo>
                  <a:pt x="15" y="29"/>
                </a:lnTo>
                <a:lnTo>
                  <a:pt x="0" y="10"/>
                </a:lnTo>
                <a:lnTo>
                  <a:pt x="0" y="5"/>
                </a:lnTo>
                <a:lnTo>
                  <a:pt x="11" y="0"/>
                </a:lnTo>
                <a:close/>
                <a:moveTo>
                  <a:pt x="102" y="40"/>
                </a:moveTo>
                <a:lnTo>
                  <a:pt x="96" y="51"/>
                </a:lnTo>
                <a:lnTo>
                  <a:pt x="90" y="51"/>
                </a:lnTo>
                <a:lnTo>
                  <a:pt x="102" y="40"/>
                </a:lnTo>
                <a:close/>
                <a:moveTo>
                  <a:pt x="63" y="31"/>
                </a:moveTo>
                <a:lnTo>
                  <a:pt x="59" y="42"/>
                </a:lnTo>
                <a:lnTo>
                  <a:pt x="51" y="39"/>
                </a:lnTo>
                <a:lnTo>
                  <a:pt x="52" y="31"/>
                </a:lnTo>
                <a:lnTo>
                  <a:pt x="63" y="31"/>
                </a:lnTo>
                <a:close/>
                <a:moveTo>
                  <a:pt x="39" y="17"/>
                </a:moveTo>
                <a:lnTo>
                  <a:pt x="34" y="17"/>
                </a:lnTo>
                <a:lnTo>
                  <a:pt x="32" y="23"/>
                </a:lnTo>
                <a:lnTo>
                  <a:pt x="40" y="26"/>
                </a:lnTo>
                <a:lnTo>
                  <a:pt x="42" y="18"/>
                </a:lnTo>
                <a:lnTo>
                  <a:pt x="39" y="17"/>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grpSp>
        <p:nvGrpSpPr>
          <p:cNvPr id="289" name="Group 246"/>
          <p:cNvGrpSpPr>
            <a:grpSpLocks noChangeAspect="1"/>
          </p:cNvGrpSpPr>
          <p:nvPr/>
        </p:nvGrpSpPr>
        <p:grpSpPr bwMode="auto">
          <a:xfrm>
            <a:off x="2667463" y="3918921"/>
            <a:ext cx="330201" cy="260350"/>
            <a:chOff x="2124" y="2453"/>
            <a:chExt cx="191" cy="164"/>
          </a:xfrm>
          <a:solidFill>
            <a:schemeClr val="accent5"/>
          </a:solidFill>
        </p:grpSpPr>
        <p:sp>
          <p:nvSpPr>
            <p:cNvPr id="290" name="Freeform 247"/>
            <p:cNvSpPr>
              <a:spLocks noChangeAspect="1"/>
            </p:cNvSpPr>
            <p:nvPr/>
          </p:nvSpPr>
          <p:spPr bwMode="gray">
            <a:xfrm>
              <a:off x="2183" y="2453"/>
              <a:ext cx="5" cy="4"/>
            </a:xfrm>
            <a:custGeom>
              <a:avLst/>
              <a:gdLst>
                <a:gd name="T0" fmla="*/ 3 w 15"/>
                <a:gd name="T1" fmla="*/ 5 h 15"/>
                <a:gd name="T2" fmla="*/ 0 w 15"/>
                <a:gd name="T3" fmla="*/ 0 h 15"/>
                <a:gd name="T4" fmla="*/ 3 w 15"/>
                <a:gd name="T5" fmla="*/ 9 h 15"/>
                <a:gd name="T6" fmla="*/ 15 w 15"/>
                <a:gd name="T7" fmla="*/ 15 h 15"/>
                <a:gd name="T8" fmla="*/ 3 w 15"/>
                <a:gd name="T9" fmla="*/ 5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3" y="5"/>
                  </a:moveTo>
                  <a:lnTo>
                    <a:pt x="0" y="0"/>
                  </a:lnTo>
                  <a:lnTo>
                    <a:pt x="3" y="9"/>
                  </a:lnTo>
                  <a:lnTo>
                    <a:pt x="15" y="15"/>
                  </a:lnTo>
                  <a:lnTo>
                    <a:pt x="3" y="5"/>
                  </a:lnTo>
                  <a:close/>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91" name="Freeform 248"/>
            <p:cNvSpPr>
              <a:spLocks noChangeAspect="1"/>
            </p:cNvSpPr>
            <p:nvPr/>
          </p:nvSpPr>
          <p:spPr bwMode="gray">
            <a:xfrm>
              <a:off x="2194" y="2454"/>
              <a:ext cx="2" cy="3"/>
            </a:xfrm>
            <a:custGeom>
              <a:avLst/>
              <a:gdLst>
                <a:gd name="T0" fmla="*/ 0 w 8"/>
                <a:gd name="T1" fmla="*/ 0 h 10"/>
                <a:gd name="T2" fmla="*/ 6 w 8"/>
                <a:gd name="T3" fmla="*/ 10 h 10"/>
                <a:gd name="T4" fmla="*/ 8 w 8"/>
                <a:gd name="T5" fmla="*/ 3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0"/>
                  </a:moveTo>
                  <a:lnTo>
                    <a:pt x="6" y="10"/>
                  </a:lnTo>
                  <a:lnTo>
                    <a:pt x="8" y="3"/>
                  </a:lnTo>
                  <a:lnTo>
                    <a:pt x="0" y="0"/>
                  </a:lnTo>
                  <a:close/>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92" name="Freeform 249"/>
            <p:cNvSpPr>
              <a:spLocks noChangeAspect="1" noEditPoints="1"/>
            </p:cNvSpPr>
            <p:nvPr/>
          </p:nvSpPr>
          <p:spPr bwMode="gray">
            <a:xfrm>
              <a:off x="2124" y="2455"/>
              <a:ext cx="191" cy="162"/>
            </a:xfrm>
            <a:custGeom>
              <a:avLst/>
              <a:gdLst>
                <a:gd name="T0" fmla="*/ 69 w 625"/>
                <a:gd name="T1" fmla="*/ 30 h 529"/>
                <a:gd name="T2" fmla="*/ 77 w 625"/>
                <a:gd name="T3" fmla="*/ 80 h 529"/>
                <a:gd name="T4" fmla="*/ 63 w 625"/>
                <a:gd name="T5" fmla="*/ 119 h 529"/>
                <a:gd name="T6" fmla="*/ 83 w 625"/>
                <a:gd name="T7" fmla="*/ 147 h 529"/>
                <a:gd name="T8" fmla="*/ 107 w 625"/>
                <a:gd name="T9" fmla="*/ 133 h 529"/>
                <a:gd name="T10" fmla="*/ 88 w 625"/>
                <a:gd name="T11" fmla="*/ 85 h 529"/>
                <a:gd name="T12" fmla="*/ 117 w 625"/>
                <a:gd name="T13" fmla="*/ 45 h 529"/>
                <a:gd name="T14" fmla="*/ 164 w 625"/>
                <a:gd name="T15" fmla="*/ 28 h 529"/>
                <a:gd name="T16" fmla="*/ 147 w 625"/>
                <a:gd name="T17" fmla="*/ 5 h 529"/>
                <a:gd name="T18" fmla="*/ 162 w 625"/>
                <a:gd name="T19" fmla="*/ 5 h 529"/>
                <a:gd name="T20" fmla="*/ 229 w 625"/>
                <a:gd name="T21" fmla="*/ 47 h 529"/>
                <a:gd name="T22" fmla="*/ 246 w 625"/>
                <a:gd name="T23" fmla="*/ 80 h 529"/>
                <a:gd name="T24" fmla="*/ 356 w 625"/>
                <a:gd name="T25" fmla="*/ 93 h 529"/>
                <a:gd name="T26" fmla="*/ 401 w 625"/>
                <a:gd name="T27" fmla="*/ 92 h 529"/>
                <a:gd name="T28" fmla="*/ 441 w 625"/>
                <a:gd name="T29" fmla="*/ 80 h 529"/>
                <a:gd name="T30" fmla="*/ 420 w 625"/>
                <a:gd name="T31" fmla="*/ 73 h 529"/>
                <a:gd name="T32" fmla="*/ 521 w 625"/>
                <a:gd name="T33" fmla="*/ 72 h 529"/>
                <a:gd name="T34" fmla="*/ 483 w 625"/>
                <a:gd name="T35" fmla="*/ 80 h 529"/>
                <a:gd name="T36" fmla="*/ 496 w 625"/>
                <a:gd name="T37" fmla="*/ 93 h 529"/>
                <a:gd name="T38" fmla="*/ 537 w 625"/>
                <a:gd name="T39" fmla="*/ 114 h 529"/>
                <a:gd name="T40" fmla="*/ 581 w 625"/>
                <a:gd name="T41" fmla="*/ 161 h 529"/>
                <a:gd name="T42" fmla="*/ 571 w 625"/>
                <a:gd name="T43" fmla="*/ 173 h 529"/>
                <a:gd name="T44" fmla="*/ 606 w 625"/>
                <a:gd name="T45" fmla="*/ 169 h 529"/>
                <a:gd name="T46" fmla="*/ 623 w 625"/>
                <a:gd name="T47" fmla="*/ 192 h 529"/>
                <a:gd name="T48" fmla="*/ 579 w 625"/>
                <a:gd name="T49" fmla="*/ 234 h 529"/>
                <a:gd name="T50" fmla="*/ 567 w 625"/>
                <a:gd name="T51" fmla="*/ 257 h 529"/>
                <a:gd name="T52" fmla="*/ 557 w 625"/>
                <a:gd name="T53" fmla="*/ 283 h 529"/>
                <a:gd name="T54" fmla="*/ 588 w 625"/>
                <a:gd name="T55" fmla="*/ 325 h 529"/>
                <a:gd name="T56" fmla="*/ 572 w 625"/>
                <a:gd name="T57" fmla="*/ 355 h 529"/>
                <a:gd name="T58" fmla="*/ 534 w 625"/>
                <a:gd name="T59" fmla="*/ 371 h 529"/>
                <a:gd name="T60" fmla="*/ 478 w 625"/>
                <a:gd name="T61" fmla="*/ 387 h 529"/>
                <a:gd name="T62" fmla="*/ 424 w 625"/>
                <a:gd name="T63" fmla="*/ 371 h 529"/>
                <a:gd name="T64" fmla="*/ 399 w 625"/>
                <a:gd name="T65" fmla="*/ 384 h 529"/>
                <a:gd name="T66" fmla="*/ 416 w 625"/>
                <a:gd name="T67" fmla="*/ 421 h 529"/>
                <a:gd name="T68" fmla="*/ 461 w 625"/>
                <a:gd name="T69" fmla="*/ 454 h 529"/>
                <a:gd name="T70" fmla="*/ 430 w 625"/>
                <a:gd name="T71" fmla="*/ 475 h 529"/>
                <a:gd name="T72" fmla="*/ 368 w 625"/>
                <a:gd name="T73" fmla="*/ 515 h 529"/>
                <a:gd name="T74" fmla="*/ 320 w 625"/>
                <a:gd name="T75" fmla="*/ 529 h 529"/>
                <a:gd name="T76" fmla="*/ 278 w 625"/>
                <a:gd name="T77" fmla="*/ 456 h 529"/>
                <a:gd name="T78" fmla="*/ 280 w 625"/>
                <a:gd name="T79" fmla="*/ 410 h 529"/>
                <a:gd name="T80" fmla="*/ 257 w 625"/>
                <a:gd name="T81" fmla="*/ 379 h 529"/>
                <a:gd name="T82" fmla="*/ 257 w 625"/>
                <a:gd name="T83" fmla="*/ 319 h 529"/>
                <a:gd name="T84" fmla="*/ 269 w 625"/>
                <a:gd name="T85" fmla="*/ 279 h 529"/>
                <a:gd name="T86" fmla="*/ 230 w 625"/>
                <a:gd name="T87" fmla="*/ 285 h 529"/>
                <a:gd name="T88" fmla="*/ 183 w 625"/>
                <a:gd name="T89" fmla="*/ 283 h 529"/>
                <a:gd name="T90" fmla="*/ 127 w 625"/>
                <a:gd name="T91" fmla="*/ 236 h 529"/>
                <a:gd name="T92" fmla="*/ 63 w 625"/>
                <a:gd name="T93" fmla="*/ 234 h 529"/>
                <a:gd name="T94" fmla="*/ 42 w 625"/>
                <a:gd name="T95" fmla="*/ 186 h 529"/>
                <a:gd name="T96" fmla="*/ 22 w 625"/>
                <a:gd name="T97" fmla="*/ 143 h 529"/>
                <a:gd name="T98" fmla="*/ 14 w 625"/>
                <a:gd name="T99" fmla="*/ 119 h 529"/>
                <a:gd name="T100" fmla="*/ 34 w 625"/>
                <a:gd name="T101" fmla="*/ 62 h 529"/>
                <a:gd name="T102" fmla="*/ 91 w 625"/>
                <a:gd name="T103" fmla="*/ 17 h 529"/>
                <a:gd name="T104" fmla="*/ 441 w 625"/>
                <a:gd name="T105" fmla="*/ 56 h 529"/>
                <a:gd name="T106" fmla="*/ 416 w 625"/>
                <a:gd name="T107" fmla="*/ 59 h 529"/>
                <a:gd name="T108" fmla="*/ 427 w 625"/>
                <a:gd name="T109" fmla="*/ 55 h 5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5"/>
                <a:gd name="T166" fmla="*/ 0 h 529"/>
                <a:gd name="T167" fmla="*/ 625 w 625"/>
                <a:gd name="T168" fmla="*/ 529 h 5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5" h="529">
                  <a:moveTo>
                    <a:pt x="91" y="17"/>
                  </a:moveTo>
                  <a:lnTo>
                    <a:pt x="69" y="30"/>
                  </a:lnTo>
                  <a:lnTo>
                    <a:pt x="82" y="70"/>
                  </a:lnTo>
                  <a:lnTo>
                    <a:pt x="77" y="80"/>
                  </a:lnTo>
                  <a:lnTo>
                    <a:pt x="63" y="101"/>
                  </a:lnTo>
                  <a:lnTo>
                    <a:pt x="63" y="119"/>
                  </a:lnTo>
                  <a:lnTo>
                    <a:pt x="74" y="127"/>
                  </a:lnTo>
                  <a:lnTo>
                    <a:pt x="83" y="147"/>
                  </a:lnTo>
                  <a:lnTo>
                    <a:pt x="94" y="146"/>
                  </a:lnTo>
                  <a:lnTo>
                    <a:pt x="107" y="133"/>
                  </a:lnTo>
                  <a:lnTo>
                    <a:pt x="105" y="113"/>
                  </a:lnTo>
                  <a:lnTo>
                    <a:pt x="88" y="85"/>
                  </a:lnTo>
                  <a:lnTo>
                    <a:pt x="88" y="65"/>
                  </a:lnTo>
                  <a:lnTo>
                    <a:pt x="117" y="45"/>
                  </a:lnTo>
                  <a:lnTo>
                    <a:pt x="166" y="34"/>
                  </a:lnTo>
                  <a:lnTo>
                    <a:pt x="164" y="28"/>
                  </a:lnTo>
                  <a:lnTo>
                    <a:pt x="142" y="21"/>
                  </a:lnTo>
                  <a:lnTo>
                    <a:pt x="147" y="5"/>
                  </a:lnTo>
                  <a:lnTo>
                    <a:pt x="156" y="0"/>
                  </a:lnTo>
                  <a:lnTo>
                    <a:pt x="162" y="5"/>
                  </a:lnTo>
                  <a:lnTo>
                    <a:pt x="175" y="34"/>
                  </a:lnTo>
                  <a:lnTo>
                    <a:pt x="229" y="47"/>
                  </a:lnTo>
                  <a:lnTo>
                    <a:pt x="238" y="73"/>
                  </a:lnTo>
                  <a:lnTo>
                    <a:pt x="246" y="80"/>
                  </a:lnTo>
                  <a:lnTo>
                    <a:pt x="332" y="73"/>
                  </a:lnTo>
                  <a:lnTo>
                    <a:pt x="356" y="93"/>
                  </a:lnTo>
                  <a:lnTo>
                    <a:pt x="379" y="96"/>
                  </a:lnTo>
                  <a:lnTo>
                    <a:pt x="401" y="92"/>
                  </a:lnTo>
                  <a:lnTo>
                    <a:pt x="416" y="82"/>
                  </a:lnTo>
                  <a:lnTo>
                    <a:pt x="441" y="80"/>
                  </a:lnTo>
                  <a:lnTo>
                    <a:pt x="442" y="77"/>
                  </a:lnTo>
                  <a:lnTo>
                    <a:pt x="420" y="73"/>
                  </a:lnTo>
                  <a:lnTo>
                    <a:pt x="427" y="70"/>
                  </a:lnTo>
                  <a:lnTo>
                    <a:pt x="521" y="72"/>
                  </a:lnTo>
                  <a:lnTo>
                    <a:pt x="504" y="80"/>
                  </a:lnTo>
                  <a:lnTo>
                    <a:pt x="483" y="80"/>
                  </a:lnTo>
                  <a:lnTo>
                    <a:pt x="479" y="87"/>
                  </a:lnTo>
                  <a:lnTo>
                    <a:pt x="496" y="93"/>
                  </a:lnTo>
                  <a:lnTo>
                    <a:pt x="508" y="113"/>
                  </a:lnTo>
                  <a:lnTo>
                    <a:pt x="537" y="114"/>
                  </a:lnTo>
                  <a:lnTo>
                    <a:pt x="571" y="133"/>
                  </a:lnTo>
                  <a:lnTo>
                    <a:pt x="581" y="161"/>
                  </a:lnTo>
                  <a:lnTo>
                    <a:pt x="569" y="170"/>
                  </a:lnTo>
                  <a:lnTo>
                    <a:pt x="571" y="173"/>
                  </a:lnTo>
                  <a:lnTo>
                    <a:pt x="589" y="177"/>
                  </a:lnTo>
                  <a:lnTo>
                    <a:pt x="606" y="169"/>
                  </a:lnTo>
                  <a:lnTo>
                    <a:pt x="625" y="181"/>
                  </a:lnTo>
                  <a:lnTo>
                    <a:pt x="623" y="192"/>
                  </a:lnTo>
                  <a:lnTo>
                    <a:pt x="579" y="212"/>
                  </a:lnTo>
                  <a:lnTo>
                    <a:pt x="579" y="234"/>
                  </a:lnTo>
                  <a:lnTo>
                    <a:pt x="594" y="240"/>
                  </a:lnTo>
                  <a:lnTo>
                    <a:pt x="567" y="257"/>
                  </a:lnTo>
                  <a:lnTo>
                    <a:pt x="567" y="270"/>
                  </a:lnTo>
                  <a:lnTo>
                    <a:pt x="557" y="283"/>
                  </a:lnTo>
                  <a:lnTo>
                    <a:pt x="557" y="288"/>
                  </a:lnTo>
                  <a:lnTo>
                    <a:pt x="588" y="325"/>
                  </a:lnTo>
                  <a:lnTo>
                    <a:pt x="588" y="338"/>
                  </a:lnTo>
                  <a:lnTo>
                    <a:pt x="572" y="355"/>
                  </a:lnTo>
                  <a:lnTo>
                    <a:pt x="555" y="356"/>
                  </a:lnTo>
                  <a:lnTo>
                    <a:pt x="534" y="371"/>
                  </a:lnTo>
                  <a:lnTo>
                    <a:pt x="496" y="376"/>
                  </a:lnTo>
                  <a:lnTo>
                    <a:pt x="478" y="387"/>
                  </a:lnTo>
                  <a:lnTo>
                    <a:pt x="458" y="385"/>
                  </a:lnTo>
                  <a:lnTo>
                    <a:pt x="424" y="371"/>
                  </a:lnTo>
                  <a:lnTo>
                    <a:pt x="394" y="367"/>
                  </a:lnTo>
                  <a:lnTo>
                    <a:pt x="399" y="384"/>
                  </a:lnTo>
                  <a:lnTo>
                    <a:pt x="420" y="395"/>
                  </a:lnTo>
                  <a:lnTo>
                    <a:pt x="416" y="421"/>
                  </a:lnTo>
                  <a:lnTo>
                    <a:pt x="424" y="452"/>
                  </a:lnTo>
                  <a:lnTo>
                    <a:pt x="461" y="454"/>
                  </a:lnTo>
                  <a:lnTo>
                    <a:pt x="459" y="463"/>
                  </a:lnTo>
                  <a:lnTo>
                    <a:pt x="430" y="475"/>
                  </a:lnTo>
                  <a:lnTo>
                    <a:pt x="418" y="497"/>
                  </a:lnTo>
                  <a:lnTo>
                    <a:pt x="368" y="515"/>
                  </a:lnTo>
                  <a:lnTo>
                    <a:pt x="354" y="528"/>
                  </a:lnTo>
                  <a:lnTo>
                    <a:pt x="320" y="529"/>
                  </a:lnTo>
                  <a:lnTo>
                    <a:pt x="298" y="503"/>
                  </a:lnTo>
                  <a:lnTo>
                    <a:pt x="278" y="456"/>
                  </a:lnTo>
                  <a:lnTo>
                    <a:pt x="257" y="435"/>
                  </a:lnTo>
                  <a:lnTo>
                    <a:pt x="280" y="410"/>
                  </a:lnTo>
                  <a:lnTo>
                    <a:pt x="272" y="392"/>
                  </a:lnTo>
                  <a:lnTo>
                    <a:pt x="257" y="379"/>
                  </a:lnTo>
                  <a:lnTo>
                    <a:pt x="252" y="353"/>
                  </a:lnTo>
                  <a:lnTo>
                    <a:pt x="257" y="319"/>
                  </a:lnTo>
                  <a:lnTo>
                    <a:pt x="272" y="290"/>
                  </a:lnTo>
                  <a:lnTo>
                    <a:pt x="269" y="279"/>
                  </a:lnTo>
                  <a:lnTo>
                    <a:pt x="255" y="277"/>
                  </a:lnTo>
                  <a:lnTo>
                    <a:pt x="230" y="285"/>
                  </a:lnTo>
                  <a:lnTo>
                    <a:pt x="203" y="280"/>
                  </a:lnTo>
                  <a:lnTo>
                    <a:pt x="183" y="283"/>
                  </a:lnTo>
                  <a:lnTo>
                    <a:pt x="150" y="245"/>
                  </a:lnTo>
                  <a:lnTo>
                    <a:pt x="127" y="236"/>
                  </a:lnTo>
                  <a:lnTo>
                    <a:pt x="90" y="241"/>
                  </a:lnTo>
                  <a:lnTo>
                    <a:pt x="63" y="234"/>
                  </a:lnTo>
                  <a:lnTo>
                    <a:pt x="46" y="223"/>
                  </a:lnTo>
                  <a:lnTo>
                    <a:pt x="42" y="186"/>
                  </a:lnTo>
                  <a:lnTo>
                    <a:pt x="27" y="163"/>
                  </a:lnTo>
                  <a:lnTo>
                    <a:pt x="22" y="143"/>
                  </a:lnTo>
                  <a:lnTo>
                    <a:pt x="0" y="141"/>
                  </a:lnTo>
                  <a:lnTo>
                    <a:pt x="14" y="119"/>
                  </a:lnTo>
                  <a:lnTo>
                    <a:pt x="23" y="80"/>
                  </a:lnTo>
                  <a:lnTo>
                    <a:pt x="34" y="62"/>
                  </a:lnTo>
                  <a:lnTo>
                    <a:pt x="66" y="25"/>
                  </a:lnTo>
                  <a:lnTo>
                    <a:pt x="91" y="17"/>
                  </a:lnTo>
                  <a:close/>
                  <a:moveTo>
                    <a:pt x="435" y="48"/>
                  </a:moveTo>
                  <a:lnTo>
                    <a:pt x="441" y="56"/>
                  </a:lnTo>
                  <a:lnTo>
                    <a:pt x="430" y="62"/>
                  </a:lnTo>
                  <a:lnTo>
                    <a:pt x="416" y="59"/>
                  </a:lnTo>
                  <a:lnTo>
                    <a:pt x="413" y="55"/>
                  </a:lnTo>
                  <a:lnTo>
                    <a:pt x="427" y="55"/>
                  </a:lnTo>
                  <a:lnTo>
                    <a:pt x="435" y="48"/>
                  </a:lnTo>
                  <a:close/>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grpSp>
      <p:sp>
        <p:nvSpPr>
          <p:cNvPr id="293" name="Freeform 250"/>
          <p:cNvSpPr>
            <a:spLocks noChangeAspect="1" noEditPoints="1"/>
          </p:cNvSpPr>
          <p:nvPr/>
        </p:nvSpPr>
        <p:spPr bwMode="gray">
          <a:xfrm>
            <a:off x="2655424" y="4080847"/>
            <a:ext cx="947607" cy="917575"/>
          </a:xfrm>
          <a:custGeom>
            <a:avLst/>
            <a:gdLst>
              <a:gd name="T0" fmla="*/ 1046 w 1796"/>
              <a:gd name="T1" fmla="*/ 1760 h 1883"/>
              <a:gd name="T2" fmla="*/ 1146 w 1796"/>
              <a:gd name="T3" fmla="*/ 1609 h 1883"/>
              <a:gd name="T4" fmla="*/ 1159 w 1796"/>
              <a:gd name="T5" fmla="*/ 1479 h 1883"/>
              <a:gd name="T6" fmla="*/ 1328 w 1796"/>
              <a:gd name="T7" fmla="*/ 1338 h 1883"/>
              <a:gd name="T8" fmla="*/ 1379 w 1796"/>
              <a:gd name="T9" fmla="*/ 1315 h 1883"/>
              <a:gd name="T10" fmla="*/ 1504 w 1796"/>
              <a:gd name="T11" fmla="*/ 1271 h 1883"/>
              <a:gd name="T12" fmla="*/ 1575 w 1796"/>
              <a:gd name="T13" fmla="*/ 1086 h 1883"/>
              <a:gd name="T14" fmla="*/ 1617 w 1796"/>
              <a:gd name="T15" fmla="*/ 837 h 1883"/>
              <a:gd name="T16" fmla="*/ 1728 w 1796"/>
              <a:gd name="T17" fmla="*/ 716 h 1883"/>
              <a:gd name="T18" fmla="*/ 1784 w 1796"/>
              <a:gd name="T19" fmla="*/ 501 h 1883"/>
              <a:gd name="T20" fmla="*/ 1564 w 1796"/>
              <a:gd name="T21" fmla="*/ 374 h 1883"/>
              <a:gd name="T22" fmla="*/ 1363 w 1796"/>
              <a:gd name="T23" fmla="*/ 345 h 1883"/>
              <a:gd name="T24" fmla="*/ 1315 w 1796"/>
              <a:gd name="T25" fmla="*/ 318 h 1883"/>
              <a:gd name="T26" fmla="*/ 1199 w 1796"/>
              <a:gd name="T27" fmla="*/ 269 h 1883"/>
              <a:gd name="T28" fmla="*/ 1129 w 1796"/>
              <a:gd name="T29" fmla="*/ 323 h 1883"/>
              <a:gd name="T30" fmla="*/ 1037 w 1796"/>
              <a:gd name="T31" fmla="*/ 320 h 1883"/>
              <a:gd name="T32" fmla="*/ 1066 w 1796"/>
              <a:gd name="T33" fmla="*/ 278 h 1883"/>
              <a:gd name="T34" fmla="*/ 1097 w 1796"/>
              <a:gd name="T35" fmla="*/ 195 h 1883"/>
              <a:gd name="T36" fmla="*/ 1037 w 1796"/>
              <a:gd name="T37" fmla="*/ 46 h 1883"/>
              <a:gd name="T38" fmla="*/ 936 w 1796"/>
              <a:gd name="T39" fmla="*/ 142 h 1883"/>
              <a:gd name="T40" fmla="*/ 834 w 1796"/>
              <a:gd name="T41" fmla="*/ 127 h 1883"/>
              <a:gd name="T42" fmla="*/ 769 w 1796"/>
              <a:gd name="T43" fmla="*/ 147 h 1883"/>
              <a:gd name="T44" fmla="*/ 670 w 1796"/>
              <a:gd name="T45" fmla="*/ 171 h 1883"/>
              <a:gd name="T46" fmla="*/ 661 w 1796"/>
              <a:gd name="T47" fmla="*/ 60 h 1883"/>
              <a:gd name="T48" fmla="*/ 610 w 1796"/>
              <a:gd name="T49" fmla="*/ 1 h 1883"/>
              <a:gd name="T50" fmla="*/ 518 w 1796"/>
              <a:gd name="T51" fmla="*/ 52 h 1883"/>
              <a:gd name="T52" fmla="*/ 421 w 1796"/>
              <a:gd name="T53" fmla="*/ 60 h 1883"/>
              <a:gd name="T54" fmla="*/ 481 w 1796"/>
              <a:gd name="T55" fmla="*/ 139 h 1883"/>
              <a:gd name="T56" fmla="*/ 342 w 1796"/>
              <a:gd name="T57" fmla="*/ 205 h 1883"/>
              <a:gd name="T58" fmla="*/ 269 w 1796"/>
              <a:gd name="T59" fmla="*/ 156 h 1883"/>
              <a:gd name="T60" fmla="*/ 189 w 1796"/>
              <a:gd name="T61" fmla="*/ 193 h 1883"/>
              <a:gd name="T62" fmla="*/ 172 w 1796"/>
              <a:gd name="T63" fmla="*/ 247 h 1883"/>
              <a:gd name="T64" fmla="*/ 176 w 1796"/>
              <a:gd name="T65" fmla="*/ 430 h 1883"/>
              <a:gd name="T66" fmla="*/ 36 w 1796"/>
              <a:gd name="T67" fmla="*/ 510 h 1883"/>
              <a:gd name="T68" fmla="*/ 42 w 1796"/>
              <a:gd name="T69" fmla="*/ 651 h 1883"/>
              <a:gd name="T70" fmla="*/ 122 w 1796"/>
              <a:gd name="T71" fmla="*/ 688 h 1883"/>
              <a:gd name="T72" fmla="*/ 249 w 1796"/>
              <a:gd name="T73" fmla="*/ 745 h 1883"/>
              <a:gd name="T74" fmla="*/ 395 w 1796"/>
              <a:gd name="T75" fmla="*/ 705 h 1883"/>
              <a:gd name="T76" fmla="*/ 483 w 1796"/>
              <a:gd name="T77" fmla="*/ 818 h 1883"/>
              <a:gd name="T78" fmla="*/ 599 w 1796"/>
              <a:gd name="T79" fmla="*/ 868 h 1883"/>
              <a:gd name="T80" fmla="*/ 631 w 1796"/>
              <a:gd name="T81" fmla="*/ 992 h 1883"/>
              <a:gd name="T82" fmla="*/ 743 w 1796"/>
              <a:gd name="T83" fmla="*/ 1081 h 1883"/>
              <a:gd name="T84" fmla="*/ 724 w 1796"/>
              <a:gd name="T85" fmla="*/ 1185 h 1883"/>
              <a:gd name="T86" fmla="*/ 805 w 1796"/>
              <a:gd name="T87" fmla="*/ 1278 h 1883"/>
              <a:gd name="T88" fmla="*/ 859 w 1796"/>
              <a:gd name="T89" fmla="*/ 1368 h 1883"/>
              <a:gd name="T90" fmla="*/ 913 w 1796"/>
              <a:gd name="T91" fmla="*/ 1449 h 1883"/>
              <a:gd name="T92" fmla="*/ 880 w 1796"/>
              <a:gd name="T93" fmla="*/ 1550 h 1883"/>
              <a:gd name="T94" fmla="*/ 774 w 1796"/>
              <a:gd name="T95" fmla="*/ 1685 h 1883"/>
              <a:gd name="T96" fmla="*/ 842 w 1796"/>
              <a:gd name="T97" fmla="*/ 1725 h 1883"/>
              <a:gd name="T98" fmla="*/ 931 w 1796"/>
              <a:gd name="T99" fmla="*/ 1810 h 1883"/>
              <a:gd name="T100" fmla="*/ 1086 w 1796"/>
              <a:gd name="T101" fmla="*/ 237 h 1883"/>
              <a:gd name="T102" fmla="*/ 1128 w 1796"/>
              <a:gd name="T103" fmla="*/ 246 h 1883"/>
              <a:gd name="T104" fmla="*/ 1171 w 1796"/>
              <a:gd name="T105" fmla="*/ 255 h 1883"/>
              <a:gd name="T106" fmla="*/ 1077 w 1796"/>
              <a:gd name="T107" fmla="*/ 314 h 1883"/>
              <a:gd name="T108" fmla="*/ 1171 w 1796"/>
              <a:gd name="T109" fmla="*/ 255 h 1883"/>
              <a:gd name="T110" fmla="*/ 1058 w 1796"/>
              <a:gd name="T111" fmla="*/ 246 h 1883"/>
              <a:gd name="T112" fmla="*/ 1091 w 1796"/>
              <a:gd name="T113" fmla="*/ 218 h 1883"/>
              <a:gd name="T114" fmla="*/ 1091 w 1796"/>
              <a:gd name="T115" fmla="*/ 218 h 18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6"/>
              <a:gd name="T175" fmla="*/ 0 h 1883"/>
              <a:gd name="T176" fmla="*/ 1796 w 1796"/>
              <a:gd name="T177" fmla="*/ 1883 h 18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6" h="1883">
                <a:moveTo>
                  <a:pt x="939" y="1883"/>
                </a:moveTo>
                <a:lnTo>
                  <a:pt x="964" y="1861"/>
                </a:lnTo>
                <a:lnTo>
                  <a:pt x="982" y="1835"/>
                </a:lnTo>
                <a:lnTo>
                  <a:pt x="990" y="1804"/>
                </a:lnTo>
                <a:lnTo>
                  <a:pt x="1046" y="1760"/>
                </a:lnTo>
                <a:lnTo>
                  <a:pt x="1082" y="1706"/>
                </a:lnTo>
                <a:lnTo>
                  <a:pt x="1086" y="1688"/>
                </a:lnTo>
                <a:lnTo>
                  <a:pt x="1106" y="1649"/>
                </a:lnTo>
                <a:lnTo>
                  <a:pt x="1126" y="1621"/>
                </a:lnTo>
                <a:lnTo>
                  <a:pt x="1146" y="1609"/>
                </a:lnTo>
                <a:lnTo>
                  <a:pt x="1159" y="1592"/>
                </a:lnTo>
                <a:lnTo>
                  <a:pt x="1163" y="1541"/>
                </a:lnTo>
                <a:lnTo>
                  <a:pt x="1170" y="1533"/>
                </a:lnTo>
                <a:lnTo>
                  <a:pt x="1162" y="1520"/>
                </a:lnTo>
                <a:lnTo>
                  <a:pt x="1159" y="1479"/>
                </a:lnTo>
                <a:lnTo>
                  <a:pt x="1176" y="1444"/>
                </a:lnTo>
                <a:lnTo>
                  <a:pt x="1252" y="1375"/>
                </a:lnTo>
                <a:lnTo>
                  <a:pt x="1280" y="1360"/>
                </a:lnTo>
                <a:lnTo>
                  <a:pt x="1304" y="1355"/>
                </a:lnTo>
                <a:lnTo>
                  <a:pt x="1328" y="1338"/>
                </a:lnTo>
                <a:lnTo>
                  <a:pt x="1345" y="1334"/>
                </a:lnTo>
                <a:lnTo>
                  <a:pt x="1345" y="1324"/>
                </a:lnTo>
                <a:lnTo>
                  <a:pt x="1351" y="1317"/>
                </a:lnTo>
                <a:lnTo>
                  <a:pt x="1360" y="1322"/>
                </a:lnTo>
                <a:lnTo>
                  <a:pt x="1379" y="1315"/>
                </a:lnTo>
                <a:lnTo>
                  <a:pt x="1394" y="1318"/>
                </a:lnTo>
                <a:lnTo>
                  <a:pt x="1408" y="1313"/>
                </a:lnTo>
                <a:lnTo>
                  <a:pt x="1456" y="1313"/>
                </a:lnTo>
                <a:lnTo>
                  <a:pt x="1467" y="1295"/>
                </a:lnTo>
                <a:lnTo>
                  <a:pt x="1504" y="1271"/>
                </a:lnTo>
                <a:lnTo>
                  <a:pt x="1510" y="1234"/>
                </a:lnTo>
                <a:lnTo>
                  <a:pt x="1536" y="1202"/>
                </a:lnTo>
                <a:lnTo>
                  <a:pt x="1553" y="1166"/>
                </a:lnTo>
                <a:lnTo>
                  <a:pt x="1569" y="1146"/>
                </a:lnTo>
                <a:lnTo>
                  <a:pt x="1575" y="1086"/>
                </a:lnTo>
                <a:lnTo>
                  <a:pt x="1594" y="1058"/>
                </a:lnTo>
                <a:lnTo>
                  <a:pt x="1606" y="971"/>
                </a:lnTo>
                <a:lnTo>
                  <a:pt x="1600" y="908"/>
                </a:lnTo>
                <a:lnTo>
                  <a:pt x="1607" y="848"/>
                </a:lnTo>
                <a:lnTo>
                  <a:pt x="1617" y="837"/>
                </a:lnTo>
                <a:lnTo>
                  <a:pt x="1629" y="838"/>
                </a:lnTo>
                <a:lnTo>
                  <a:pt x="1643" y="828"/>
                </a:lnTo>
                <a:lnTo>
                  <a:pt x="1680" y="756"/>
                </a:lnTo>
                <a:lnTo>
                  <a:pt x="1725" y="722"/>
                </a:lnTo>
                <a:lnTo>
                  <a:pt x="1728" y="716"/>
                </a:lnTo>
                <a:lnTo>
                  <a:pt x="1779" y="651"/>
                </a:lnTo>
                <a:lnTo>
                  <a:pt x="1792" y="608"/>
                </a:lnTo>
                <a:lnTo>
                  <a:pt x="1796" y="566"/>
                </a:lnTo>
                <a:lnTo>
                  <a:pt x="1796" y="547"/>
                </a:lnTo>
                <a:lnTo>
                  <a:pt x="1784" y="501"/>
                </a:lnTo>
                <a:lnTo>
                  <a:pt x="1768" y="479"/>
                </a:lnTo>
                <a:lnTo>
                  <a:pt x="1695" y="469"/>
                </a:lnTo>
                <a:lnTo>
                  <a:pt x="1624" y="408"/>
                </a:lnTo>
                <a:lnTo>
                  <a:pt x="1585" y="382"/>
                </a:lnTo>
                <a:lnTo>
                  <a:pt x="1564" y="374"/>
                </a:lnTo>
                <a:lnTo>
                  <a:pt x="1473" y="371"/>
                </a:lnTo>
                <a:lnTo>
                  <a:pt x="1400" y="354"/>
                </a:lnTo>
                <a:lnTo>
                  <a:pt x="1397" y="346"/>
                </a:lnTo>
                <a:lnTo>
                  <a:pt x="1355" y="363"/>
                </a:lnTo>
                <a:lnTo>
                  <a:pt x="1363" y="345"/>
                </a:lnTo>
                <a:lnTo>
                  <a:pt x="1357" y="338"/>
                </a:lnTo>
                <a:lnTo>
                  <a:pt x="1346" y="338"/>
                </a:lnTo>
                <a:lnTo>
                  <a:pt x="1351" y="325"/>
                </a:lnTo>
                <a:lnTo>
                  <a:pt x="1337" y="308"/>
                </a:lnTo>
                <a:lnTo>
                  <a:pt x="1315" y="318"/>
                </a:lnTo>
                <a:lnTo>
                  <a:pt x="1309" y="298"/>
                </a:lnTo>
                <a:lnTo>
                  <a:pt x="1277" y="286"/>
                </a:lnTo>
                <a:lnTo>
                  <a:pt x="1260" y="284"/>
                </a:lnTo>
                <a:lnTo>
                  <a:pt x="1233" y="271"/>
                </a:lnTo>
                <a:lnTo>
                  <a:pt x="1199" y="269"/>
                </a:lnTo>
                <a:lnTo>
                  <a:pt x="1190" y="272"/>
                </a:lnTo>
                <a:lnTo>
                  <a:pt x="1171" y="308"/>
                </a:lnTo>
                <a:lnTo>
                  <a:pt x="1148" y="317"/>
                </a:lnTo>
                <a:lnTo>
                  <a:pt x="1131" y="352"/>
                </a:lnTo>
                <a:lnTo>
                  <a:pt x="1129" y="323"/>
                </a:lnTo>
                <a:lnTo>
                  <a:pt x="1071" y="325"/>
                </a:lnTo>
                <a:lnTo>
                  <a:pt x="1058" y="331"/>
                </a:lnTo>
                <a:lnTo>
                  <a:pt x="1038" y="325"/>
                </a:lnTo>
                <a:lnTo>
                  <a:pt x="1032" y="334"/>
                </a:lnTo>
                <a:lnTo>
                  <a:pt x="1037" y="320"/>
                </a:lnTo>
                <a:lnTo>
                  <a:pt x="1060" y="325"/>
                </a:lnTo>
                <a:lnTo>
                  <a:pt x="1071" y="318"/>
                </a:lnTo>
                <a:lnTo>
                  <a:pt x="1071" y="298"/>
                </a:lnTo>
                <a:lnTo>
                  <a:pt x="1058" y="289"/>
                </a:lnTo>
                <a:lnTo>
                  <a:pt x="1066" y="278"/>
                </a:lnTo>
                <a:lnTo>
                  <a:pt x="1055" y="278"/>
                </a:lnTo>
                <a:lnTo>
                  <a:pt x="1048" y="291"/>
                </a:lnTo>
                <a:lnTo>
                  <a:pt x="1040" y="292"/>
                </a:lnTo>
                <a:lnTo>
                  <a:pt x="1037" y="259"/>
                </a:lnTo>
                <a:lnTo>
                  <a:pt x="1097" y="195"/>
                </a:lnTo>
                <a:lnTo>
                  <a:pt x="1105" y="164"/>
                </a:lnTo>
                <a:lnTo>
                  <a:pt x="1080" y="157"/>
                </a:lnTo>
                <a:lnTo>
                  <a:pt x="1065" y="110"/>
                </a:lnTo>
                <a:lnTo>
                  <a:pt x="1048" y="57"/>
                </a:lnTo>
                <a:lnTo>
                  <a:pt x="1037" y="46"/>
                </a:lnTo>
                <a:lnTo>
                  <a:pt x="1028" y="52"/>
                </a:lnTo>
                <a:lnTo>
                  <a:pt x="995" y="97"/>
                </a:lnTo>
                <a:lnTo>
                  <a:pt x="986" y="120"/>
                </a:lnTo>
                <a:lnTo>
                  <a:pt x="961" y="142"/>
                </a:lnTo>
                <a:lnTo>
                  <a:pt x="936" y="142"/>
                </a:lnTo>
                <a:lnTo>
                  <a:pt x="914" y="148"/>
                </a:lnTo>
                <a:lnTo>
                  <a:pt x="896" y="134"/>
                </a:lnTo>
                <a:lnTo>
                  <a:pt x="870" y="125"/>
                </a:lnTo>
                <a:lnTo>
                  <a:pt x="851" y="130"/>
                </a:lnTo>
                <a:lnTo>
                  <a:pt x="834" y="127"/>
                </a:lnTo>
                <a:lnTo>
                  <a:pt x="829" y="130"/>
                </a:lnTo>
                <a:lnTo>
                  <a:pt x="828" y="154"/>
                </a:lnTo>
                <a:lnTo>
                  <a:pt x="803" y="148"/>
                </a:lnTo>
                <a:lnTo>
                  <a:pt x="780" y="153"/>
                </a:lnTo>
                <a:lnTo>
                  <a:pt x="769" y="147"/>
                </a:lnTo>
                <a:lnTo>
                  <a:pt x="752" y="161"/>
                </a:lnTo>
                <a:lnTo>
                  <a:pt x="713" y="171"/>
                </a:lnTo>
                <a:lnTo>
                  <a:pt x="703" y="181"/>
                </a:lnTo>
                <a:lnTo>
                  <a:pt x="682" y="178"/>
                </a:lnTo>
                <a:lnTo>
                  <a:pt x="670" y="171"/>
                </a:lnTo>
                <a:lnTo>
                  <a:pt x="655" y="156"/>
                </a:lnTo>
                <a:lnTo>
                  <a:pt x="653" y="136"/>
                </a:lnTo>
                <a:lnTo>
                  <a:pt x="644" y="123"/>
                </a:lnTo>
                <a:lnTo>
                  <a:pt x="650" y="72"/>
                </a:lnTo>
                <a:lnTo>
                  <a:pt x="661" y="60"/>
                </a:lnTo>
                <a:lnTo>
                  <a:pt x="655" y="35"/>
                </a:lnTo>
                <a:lnTo>
                  <a:pt x="636" y="31"/>
                </a:lnTo>
                <a:lnTo>
                  <a:pt x="640" y="14"/>
                </a:lnTo>
                <a:lnTo>
                  <a:pt x="635" y="0"/>
                </a:lnTo>
                <a:lnTo>
                  <a:pt x="610" y="1"/>
                </a:lnTo>
                <a:lnTo>
                  <a:pt x="610" y="14"/>
                </a:lnTo>
                <a:lnTo>
                  <a:pt x="594" y="31"/>
                </a:lnTo>
                <a:lnTo>
                  <a:pt x="577" y="32"/>
                </a:lnTo>
                <a:lnTo>
                  <a:pt x="556" y="47"/>
                </a:lnTo>
                <a:lnTo>
                  <a:pt x="518" y="52"/>
                </a:lnTo>
                <a:lnTo>
                  <a:pt x="500" y="63"/>
                </a:lnTo>
                <a:lnTo>
                  <a:pt x="480" y="61"/>
                </a:lnTo>
                <a:lnTo>
                  <a:pt x="446" y="47"/>
                </a:lnTo>
                <a:lnTo>
                  <a:pt x="416" y="43"/>
                </a:lnTo>
                <a:lnTo>
                  <a:pt x="421" y="60"/>
                </a:lnTo>
                <a:lnTo>
                  <a:pt x="442" y="71"/>
                </a:lnTo>
                <a:lnTo>
                  <a:pt x="438" y="97"/>
                </a:lnTo>
                <a:lnTo>
                  <a:pt x="446" y="128"/>
                </a:lnTo>
                <a:lnTo>
                  <a:pt x="483" y="130"/>
                </a:lnTo>
                <a:lnTo>
                  <a:pt x="481" y="139"/>
                </a:lnTo>
                <a:lnTo>
                  <a:pt x="452" y="151"/>
                </a:lnTo>
                <a:lnTo>
                  <a:pt x="440" y="173"/>
                </a:lnTo>
                <a:lnTo>
                  <a:pt x="390" y="191"/>
                </a:lnTo>
                <a:lnTo>
                  <a:pt x="376" y="204"/>
                </a:lnTo>
                <a:lnTo>
                  <a:pt x="342" y="205"/>
                </a:lnTo>
                <a:lnTo>
                  <a:pt x="320" y="179"/>
                </a:lnTo>
                <a:lnTo>
                  <a:pt x="310" y="187"/>
                </a:lnTo>
                <a:lnTo>
                  <a:pt x="305" y="161"/>
                </a:lnTo>
                <a:lnTo>
                  <a:pt x="293" y="147"/>
                </a:lnTo>
                <a:lnTo>
                  <a:pt x="269" y="156"/>
                </a:lnTo>
                <a:lnTo>
                  <a:pt x="257" y="148"/>
                </a:lnTo>
                <a:lnTo>
                  <a:pt x="251" y="161"/>
                </a:lnTo>
                <a:lnTo>
                  <a:pt x="183" y="161"/>
                </a:lnTo>
                <a:lnTo>
                  <a:pt x="183" y="190"/>
                </a:lnTo>
                <a:lnTo>
                  <a:pt x="189" y="193"/>
                </a:lnTo>
                <a:lnTo>
                  <a:pt x="206" y="191"/>
                </a:lnTo>
                <a:lnTo>
                  <a:pt x="215" y="212"/>
                </a:lnTo>
                <a:lnTo>
                  <a:pt x="197" y="210"/>
                </a:lnTo>
                <a:lnTo>
                  <a:pt x="172" y="216"/>
                </a:lnTo>
                <a:lnTo>
                  <a:pt x="172" y="247"/>
                </a:lnTo>
                <a:lnTo>
                  <a:pt x="193" y="266"/>
                </a:lnTo>
                <a:lnTo>
                  <a:pt x="201" y="297"/>
                </a:lnTo>
                <a:lnTo>
                  <a:pt x="195" y="335"/>
                </a:lnTo>
                <a:lnTo>
                  <a:pt x="186" y="380"/>
                </a:lnTo>
                <a:lnTo>
                  <a:pt x="176" y="430"/>
                </a:lnTo>
                <a:lnTo>
                  <a:pt x="171" y="435"/>
                </a:lnTo>
                <a:lnTo>
                  <a:pt x="154" y="433"/>
                </a:lnTo>
                <a:lnTo>
                  <a:pt x="99" y="450"/>
                </a:lnTo>
                <a:lnTo>
                  <a:pt x="61" y="472"/>
                </a:lnTo>
                <a:lnTo>
                  <a:pt x="36" y="510"/>
                </a:lnTo>
                <a:lnTo>
                  <a:pt x="34" y="540"/>
                </a:lnTo>
                <a:lnTo>
                  <a:pt x="16" y="547"/>
                </a:lnTo>
                <a:lnTo>
                  <a:pt x="0" y="586"/>
                </a:lnTo>
                <a:lnTo>
                  <a:pt x="11" y="620"/>
                </a:lnTo>
                <a:lnTo>
                  <a:pt x="42" y="651"/>
                </a:lnTo>
                <a:lnTo>
                  <a:pt x="37" y="670"/>
                </a:lnTo>
                <a:lnTo>
                  <a:pt x="65" y="674"/>
                </a:lnTo>
                <a:lnTo>
                  <a:pt x="78" y="693"/>
                </a:lnTo>
                <a:lnTo>
                  <a:pt x="99" y="697"/>
                </a:lnTo>
                <a:lnTo>
                  <a:pt x="122" y="688"/>
                </a:lnTo>
                <a:lnTo>
                  <a:pt x="152" y="665"/>
                </a:lnTo>
                <a:lnTo>
                  <a:pt x="152" y="741"/>
                </a:lnTo>
                <a:lnTo>
                  <a:pt x="163" y="747"/>
                </a:lnTo>
                <a:lnTo>
                  <a:pt x="189" y="741"/>
                </a:lnTo>
                <a:lnTo>
                  <a:pt x="249" y="745"/>
                </a:lnTo>
                <a:lnTo>
                  <a:pt x="288" y="728"/>
                </a:lnTo>
                <a:lnTo>
                  <a:pt x="328" y="688"/>
                </a:lnTo>
                <a:lnTo>
                  <a:pt x="384" y="682"/>
                </a:lnTo>
                <a:lnTo>
                  <a:pt x="393" y="691"/>
                </a:lnTo>
                <a:lnTo>
                  <a:pt x="395" y="705"/>
                </a:lnTo>
                <a:lnTo>
                  <a:pt x="395" y="733"/>
                </a:lnTo>
                <a:lnTo>
                  <a:pt x="387" y="756"/>
                </a:lnTo>
                <a:lnTo>
                  <a:pt x="399" y="787"/>
                </a:lnTo>
                <a:lnTo>
                  <a:pt x="429" y="809"/>
                </a:lnTo>
                <a:lnTo>
                  <a:pt x="483" y="818"/>
                </a:lnTo>
                <a:lnTo>
                  <a:pt x="497" y="832"/>
                </a:lnTo>
                <a:lnTo>
                  <a:pt x="535" y="845"/>
                </a:lnTo>
                <a:lnTo>
                  <a:pt x="554" y="860"/>
                </a:lnTo>
                <a:lnTo>
                  <a:pt x="585" y="860"/>
                </a:lnTo>
                <a:lnTo>
                  <a:pt x="599" y="868"/>
                </a:lnTo>
                <a:lnTo>
                  <a:pt x="611" y="882"/>
                </a:lnTo>
                <a:lnTo>
                  <a:pt x="622" y="919"/>
                </a:lnTo>
                <a:lnTo>
                  <a:pt x="619" y="939"/>
                </a:lnTo>
                <a:lnTo>
                  <a:pt x="613" y="945"/>
                </a:lnTo>
                <a:lnTo>
                  <a:pt x="631" y="992"/>
                </a:lnTo>
                <a:lnTo>
                  <a:pt x="712" y="999"/>
                </a:lnTo>
                <a:lnTo>
                  <a:pt x="707" y="1022"/>
                </a:lnTo>
                <a:lnTo>
                  <a:pt x="712" y="1039"/>
                </a:lnTo>
                <a:lnTo>
                  <a:pt x="729" y="1046"/>
                </a:lnTo>
                <a:lnTo>
                  <a:pt x="743" y="1081"/>
                </a:lnTo>
                <a:lnTo>
                  <a:pt x="741" y="1128"/>
                </a:lnTo>
                <a:lnTo>
                  <a:pt x="732" y="1154"/>
                </a:lnTo>
                <a:lnTo>
                  <a:pt x="735" y="1174"/>
                </a:lnTo>
                <a:lnTo>
                  <a:pt x="726" y="1179"/>
                </a:lnTo>
                <a:lnTo>
                  <a:pt x="724" y="1185"/>
                </a:lnTo>
                <a:lnTo>
                  <a:pt x="732" y="1199"/>
                </a:lnTo>
                <a:lnTo>
                  <a:pt x="732" y="1267"/>
                </a:lnTo>
                <a:lnTo>
                  <a:pt x="735" y="1273"/>
                </a:lnTo>
                <a:lnTo>
                  <a:pt x="774" y="1285"/>
                </a:lnTo>
                <a:lnTo>
                  <a:pt x="805" y="1278"/>
                </a:lnTo>
                <a:lnTo>
                  <a:pt x="829" y="1288"/>
                </a:lnTo>
                <a:lnTo>
                  <a:pt x="837" y="1300"/>
                </a:lnTo>
                <a:lnTo>
                  <a:pt x="840" y="1351"/>
                </a:lnTo>
                <a:lnTo>
                  <a:pt x="846" y="1361"/>
                </a:lnTo>
                <a:lnTo>
                  <a:pt x="859" y="1368"/>
                </a:lnTo>
                <a:lnTo>
                  <a:pt x="889" y="1363"/>
                </a:lnTo>
                <a:lnTo>
                  <a:pt x="894" y="1368"/>
                </a:lnTo>
                <a:lnTo>
                  <a:pt x="899" y="1395"/>
                </a:lnTo>
                <a:lnTo>
                  <a:pt x="891" y="1451"/>
                </a:lnTo>
                <a:lnTo>
                  <a:pt x="913" y="1449"/>
                </a:lnTo>
                <a:lnTo>
                  <a:pt x="918" y="1454"/>
                </a:lnTo>
                <a:lnTo>
                  <a:pt x="928" y="1488"/>
                </a:lnTo>
                <a:lnTo>
                  <a:pt x="925" y="1527"/>
                </a:lnTo>
                <a:lnTo>
                  <a:pt x="904" y="1544"/>
                </a:lnTo>
                <a:lnTo>
                  <a:pt x="880" y="1550"/>
                </a:lnTo>
                <a:lnTo>
                  <a:pt x="828" y="1600"/>
                </a:lnTo>
                <a:lnTo>
                  <a:pt x="789" y="1654"/>
                </a:lnTo>
                <a:lnTo>
                  <a:pt x="746" y="1693"/>
                </a:lnTo>
                <a:lnTo>
                  <a:pt x="760" y="1694"/>
                </a:lnTo>
                <a:lnTo>
                  <a:pt x="774" y="1685"/>
                </a:lnTo>
                <a:lnTo>
                  <a:pt x="784" y="1686"/>
                </a:lnTo>
                <a:lnTo>
                  <a:pt x="814" y="1713"/>
                </a:lnTo>
                <a:lnTo>
                  <a:pt x="820" y="1733"/>
                </a:lnTo>
                <a:lnTo>
                  <a:pt x="829" y="1733"/>
                </a:lnTo>
                <a:lnTo>
                  <a:pt x="842" y="1725"/>
                </a:lnTo>
                <a:lnTo>
                  <a:pt x="859" y="1747"/>
                </a:lnTo>
                <a:lnTo>
                  <a:pt x="885" y="1757"/>
                </a:lnTo>
                <a:lnTo>
                  <a:pt x="899" y="1774"/>
                </a:lnTo>
                <a:lnTo>
                  <a:pt x="922" y="1784"/>
                </a:lnTo>
                <a:lnTo>
                  <a:pt x="931" y="1810"/>
                </a:lnTo>
                <a:lnTo>
                  <a:pt x="953" y="1828"/>
                </a:lnTo>
                <a:lnTo>
                  <a:pt x="938" y="1850"/>
                </a:lnTo>
                <a:lnTo>
                  <a:pt x="936" y="1875"/>
                </a:lnTo>
                <a:lnTo>
                  <a:pt x="939" y="1883"/>
                </a:lnTo>
                <a:close/>
                <a:moveTo>
                  <a:pt x="1086" y="237"/>
                </a:moveTo>
                <a:lnTo>
                  <a:pt x="1088" y="244"/>
                </a:lnTo>
                <a:lnTo>
                  <a:pt x="1082" y="244"/>
                </a:lnTo>
                <a:lnTo>
                  <a:pt x="1080" y="238"/>
                </a:lnTo>
                <a:lnTo>
                  <a:pt x="1086" y="237"/>
                </a:lnTo>
                <a:close/>
                <a:moveTo>
                  <a:pt x="1128" y="246"/>
                </a:moveTo>
                <a:lnTo>
                  <a:pt x="1112" y="247"/>
                </a:lnTo>
                <a:lnTo>
                  <a:pt x="1123" y="237"/>
                </a:lnTo>
                <a:lnTo>
                  <a:pt x="1128" y="238"/>
                </a:lnTo>
                <a:lnTo>
                  <a:pt x="1128" y="246"/>
                </a:lnTo>
                <a:close/>
                <a:moveTo>
                  <a:pt x="1171" y="255"/>
                </a:moveTo>
                <a:lnTo>
                  <a:pt x="1170" y="280"/>
                </a:lnTo>
                <a:lnTo>
                  <a:pt x="1143" y="309"/>
                </a:lnTo>
                <a:lnTo>
                  <a:pt x="1109" y="322"/>
                </a:lnTo>
                <a:lnTo>
                  <a:pt x="1088" y="320"/>
                </a:lnTo>
                <a:lnTo>
                  <a:pt x="1077" y="314"/>
                </a:lnTo>
                <a:lnTo>
                  <a:pt x="1074" y="261"/>
                </a:lnTo>
                <a:lnTo>
                  <a:pt x="1088" y="250"/>
                </a:lnTo>
                <a:lnTo>
                  <a:pt x="1126" y="252"/>
                </a:lnTo>
                <a:lnTo>
                  <a:pt x="1153" y="247"/>
                </a:lnTo>
                <a:lnTo>
                  <a:pt x="1171" y="255"/>
                </a:lnTo>
                <a:close/>
                <a:moveTo>
                  <a:pt x="1074" y="254"/>
                </a:moveTo>
                <a:lnTo>
                  <a:pt x="1058" y="272"/>
                </a:lnTo>
                <a:lnTo>
                  <a:pt x="1052" y="272"/>
                </a:lnTo>
                <a:lnTo>
                  <a:pt x="1048" y="263"/>
                </a:lnTo>
                <a:lnTo>
                  <a:pt x="1058" y="246"/>
                </a:lnTo>
                <a:lnTo>
                  <a:pt x="1074" y="241"/>
                </a:lnTo>
                <a:lnTo>
                  <a:pt x="1065" y="250"/>
                </a:lnTo>
                <a:lnTo>
                  <a:pt x="1072" y="250"/>
                </a:lnTo>
                <a:lnTo>
                  <a:pt x="1074" y="254"/>
                </a:lnTo>
                <a:close/>
                <a:moveTo>
                  <a:pt x="1091" y="218"/>
                </a:moveTo>
                <a:lnTo>
                  <a:pt x="1083" y="224"/>
                </a:lnTo>
                <a:lnTo>
                  <a:pt x="1089" y="235"/>
                </a:lnTo>
                <a:lnTo>
                  <a:pt x="1109" y="238"/>
                </a:lnTo>
                <a:lnTo>
                  <a:pt x="1109" y="232"/>
                </a:lnTo>
                <a:lnTo>
                  <a:pt x="1091" y="218"/>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94" name="Freeform 251"/>
          <p:cNvSpPr>
            <a:spLocks noChangeAspect="1" noEditPoints="1"/>
          </p:cNvSpPr>
          <p:nvPr/>
        </p:nvSpPr>
        <p:spPr bwMode="gray">
          <a:xfrm>
            <a:off x="2665744" y="4693621"/>
            <a:ext cx="479822" cy="981076"/>
          </a:xfrm>
          <a:custGeom>
            <a:avLst/>
            <a:gdLst>
              <a:gd name="T0" fmla="*/ 50 w 908"/>
              <a:gd name="T1" fmla="*/ 1759 h 2014"/>
              <a:gd name="T2" fmla="*/ 0 w 908"/>
              <a:gd name="T3" fmla="*/ 1647 h 2014"/>
              <a:gd name="T4" fmla="*/ 44 w 908"/>
              <a:gd name="T5" fmla="*/ 1471 h 2014"/>
              <a:gd name="T6" fmla="*/ 88 w 908"/>
              <a:gd name="T7" fmla="*/ 1302 h 2014"/>
              <a:gd name="T8" fmla="*/ 95 w 908"/>
              <a:gd name="T9" fmla="*/ 1272 h 2014"/>
              <a:gd name="T10" fmla="*/ 67 w 908"/>
              <a:gd name="T11" fmla="*/ 1202 h 2014"/>
              <a:gd name="T12" fmla="*/ 76 w 908"/>
              <a:gd name="T13" fmla="*/ 1095 h 2014"/>
              <a:gd name="T14" fmla="*/ 92 w 908"/>
              <a:gd name="T15" fmla="*/ 921 h 2014"/>
              <a:gd name="T16" fmla="*/ 107 w 908"/>
              <a:gd name="T17" fmla="*/ 777 h 2014"/>
              <a:gd name="T18" fmla="*/ 146 w 908"/>
              <a:gd name="T19" fmla="*/ 670 h 2014"/>
              <a:gd name="T20" fmla="*/ 149 w 908"/>
              <a:gd name="T21" fmla="*/ 571 h 2014"/>
              <a:gd name="T22" fmla="*/ 132 w 908"/>
              <a:gd name="T23" fmla="*/ 486 h 2014"/>
              <a:gd name="T24" fmla="*/ 198 w 908"/>
              <a:gd name="T25" fmla="*/ 298 h 2014"/>
              <a:gd name="T26" fmla="*/ 222 w 908"/>
              <a:gd name="T27" fmla="*/ 173 h 2014"/>
              <a:gd name="T28" fmla="*/ 290 w 908"/>
              <a:gd name="T29" fmla="*/ 71 h 2014"/>
              <a:gd name="T30" fmla="*/ 396 w 908"/>
              <a:gd name="T31" fmla="*/ 23 h 2014"/>
              <a:gd name="T32" fmla="*/ 491 w 908"/>
              <a:gd name="T33" fmla="*/ 26 h 2014"/>
              <a:gd name="T34" fmla="*/ 577 w 908"/>
              <a:gd name="T35" fmla="*/ 108 h 2014"/>
              <a:gd name="T36" fmla="*/ 721 w 908"/>
              <a:gd name="T37" fmla="*/ 196 h 2014"/>
              <a:gd name="T38" fmla="*/ 737 w 908"/>
              <a:gd name="T39" fmla="*/ 274 h 2014"/>
              <a:gd name="T40" fmla="*/ 871 w 908"/>
              <a:gd name="T41" fmla="*/ 190 h 2014"/>
              <a:gd name="T42" fmla="*/ 905 w 908"/>
              <a:gd name="T43" fmla="*/ 266 h 2014"/>
              <a:gd name="T44" fmla="*/ 769 w 908"/>
              <a:gd name="T45" fmla="*/ 393 h 2014"/>
              <a:gd name="T46" fmla="*/ 704 w 908"/>
              <a:gd name="T47" fmla="*/ 524 h 2014"/>
              <a:gd name="T48" fmla="*/ 684 w 908"/>
              <a:gd name="T49" fmla="*/ 651 h 2014"/>
              <a:gd name="T50" fmla="*/ 735 w 908"/>
              <a:gd name="T51" fmla="*/ 738 h 2014"/>
              <a:gd name="T52" fmla="*/ 764 w 908"/>
              <a:gd name="T53" fmla="*/ 809 h 2014"/>
              <a:gd name="T54" fmla="*/ 644 w 908"/>
              <a:gd name="T55" fmla="*/ 908 h 2014"/>
              <a:gd name="T56" fmla="*/ 510 w 908"/>
              <a:gd name="T57" fmla="*/ 934 h 2014"/>
              <a:gd name="T58" fmla="*/ 508 w 908"/>
              <a:gd name="T59" fmla="*/ 982 h 2014"/>
              <a:gd name="T60" fmla="*/ 474 w 908"/>
              <a:gd name="T61" fmla="*/ 1052 h 2014"/>
              <a:gd name="T62" fmla="*/ 379 w 908"/>
              <a:gd name="T63" fmla="*/ 1033 h 2014"/>
              <a:gd name="T64" fmla="*/ 410 w 908"/>
              <a:gd name="T65" fmla="*/ 1129 h 2014"/>
              <a:gd name="T66" fmla="*/ 449 w 908"/>
              <a:gd name="T67" fmla="*/ 1117 h 2014"/>
              <a:gd name="T68" fmla="*/ 420 w 908"/>
              <a:gd name="T69" fmla="*/ 1143 h 2014"/>
              <a:gd name="T70" fmla="*/ 420 w 908"/>
              <a:gd name="T71" fmla="*/ 1166 h 2014"/>
              <a:gd name="T72" fmla="*/ 378 w 908"/>
              <a:gd name="T73" fmla="*/ 1251 h 2014"/>
              <a:gd name="T74" fmla="*/ 319 w 908"/>
              <a:gd name="T75" fmla="*/ 1307 h 2014"/>
              <a:gd name="T76" fmla="*/ 280 w 908"/>
              <a:gd name="T77" fmla="*/ 1398 h 2014"/>
              <a:gd name="T78" fmla="*/ 356 w 908"/>
              <a:gd name="T79" fmla="*/ 1461 h 2014"/>
              <a:gd name="T80" fmla="*/ 344 w 908"/>
              <a:gd name="T81" fmla="*/ 1504 h 2014"/>
              <a:gd name="T82" fmla="*/ 259 w 908"/>
              <a:gd name="T83" fmla="*/ 1589 h 2014"/>
              <a:gd name="T84" fmla="*/ 217 w 908"/>
              <a:gd name="T85" fmla="*/ 1617 h 2014"/>
              <a:gd name="T86" fmla="*/ 183 w 908"/>
              <a:gd name="T87" fmla="*/ 1710 h 2014"/>
              <a:gd name="T88" fmla="*/ 202 w 908"/>
              <a:gd name="T89" fmla="*/ 1756 h 2014"/>
              <a:gd name="T90" fmla="*/ 413 w 908"/>
              <a:gd name="T91" fmla="*/ 2002 h 2014"/>
              <a:gd name="T92" fmla="*/ 219 w 908"/>
              <a:gd name="T93" fmla="*/ 1827 h 2014"/>
              <a:gd name="T94" fmla="*/ 253 w 908"/>
              <a:gd name="T95" fmla="*/ 1909 h 2014"/>
              <a:gd name="T96" fmla="*/ 364 w 908"/>
              <a:gd name="T97" fmla="*/ 2008 h 2014"/>
              <a:gd name="T98" fmla="*/ 222 w 908"/>
              <a:gd name="T99" fmla="*/ 2001 h 20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8"/>
              <a:gd name="T151" fmla="*/ 0 h 2014"/>
              <a:gd name="T152" fmla="*/ 908 w 908"/>
              <a:gd name="T153" fmla="*/ 2014 h 20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8" h="2014">
                <a:moveTo>
                  <a:pt x="231" y="1801"/>
                </a:moveTo>
                <a:lnTo>
                  <a:pt x="166" y="1782"/>
                </a:lnTo>
                <a:lnTo>
                  <a:pt x="59" y="1778"/>
                </a:lnTo>
                <a:lnTo>
                  <a:pt x="50" y="1759"/>
                </a:lnTo>
                <a:lnTo>
                  <a:pt x="48" y="1683"/>
                </a:lnTo>
                <a:lnTo>
                  <a:pt x="20" y="1681"/>
                </a:lnTo>
                <a:lnTo>
                  <a:pt x="5" y="1693"/>
                </a:lnTo>
                <a:lnTo>
                  <a:pt x="0" y="1647"/>
                </a:lnTo>
                <a:lnTo>
                  <a:pt x="7" y="1601"/>
                </a:lnTo>
                <a:lnTo>
                  <a:pt x="37" y="1550"/>
                </a:lnTo>
                <a:lnTo>
                  <a:pt x="48" y="1516"/>
                </a:lnTo>
                <a:lnTo>
                  <a:pt x="44" y="1471"/>
                </a:lnTo>
                <a:lnTo>
                  <a:pt x="67" y="1436"/>
                </a:lnTo>
                <a:lnTo>
                  <a:pt x="78" y="1402"/>
                </a:lnTo>
                <a:lnTo>
                  <a:pt x="79" y="1327"/>
                </a:lnTo>
                <a:lnTo>
                  <a:pt x="88" y="1302"/>
                </a:lnTo>
                <a:lnTo>
                  <a:pt x="68" y="1289"/>
                </a:lnTo>
                <a:lnTo>
                  <a:pt x="65" y="1278"/>
                </a:lnTo>
                <a:lnTo>
                  <a:pt x="93" y="1278"/>
                </a:lnTo>
                <a:lnTo>
                  <a:pt x="95" y="1272"/>
                </a:lnTo>
                <a:lnTo>
                  <a:pt x="88" y="1256"/>
                </a:lnTo>
                <a:lnTo>
                  <a:pt x="70" y="1253"/>
                </a:lnTo>
                <a:lnTo>
                  <a:pt x="73" y="1224"/>
                </a:lnTo>
                <a:lnTo>
                  <a:pt x="67" y="1202"/>
                </a:lnTo>
                <a:lnTo>
                  <a:pt x="65" y="1173"/>
                </a:lnTo>
                <a:lnTo>
                  <a:pt x="59" y="1165"/>
                </a:lnTo>
                <a:lnTo>
                  <a:pt x="59" y="1134"/>
                </a:lnTo>
                <a:lnTo>
                  <a:pt x="76" y="1095"/>
                </a:lnTo>
                <a:lnTo>
                  <a:pt x="76" y="1086"/>
                </a:lnTo>
                <a:lnTo>
                  <a:pt x="65" y="1061"/>
                </a:lnTo>
                <a:lnTo>
                  <a:pt x="75" y="985"/>
                </a:lnTo>
                <a:lnTo>
                  <a:pt x="92" y="921"/>
                </a:lnTo>
                <a:lnTo>
                  <a:pt x="107" y="897"/>
                </a:lnTo>
                <a:lnTo>
                  <a:pt x="101" y="854"/>
                </a:lnTo>
                <a:lnTo>
                  <a:pt x="104" y="789"/>
                </a:lnTo>
                <a:lnTo>
                  <a:pt x="107" y="777"/>
                </a:lnTo>
                <a:lnTo>
                  <a:pt x="134" y="752"/>
                </a:lnTo>
                <a:lnTo>
                  <a:pt x="130" y="706"/>
                </a:lnTo>
                <a:lnTo>
                  <a:pt x="141" y="696"/>
                </a:lnTo>
                <a:lnTo>
                  <a:pt x="146" y="670"/>
                </a:lnTo>
                <a:lnTo>
                  <a:pt x="161" y="643"/>
                </a:lnTo>
                <a:lnTo>
                  <a:pt x="158" y="600"/>
                </a:lnTo>
                <a:lnTo>
                  <a:pt x="149" y="589"/>
                </a:lnTo>
                <a:lnTo>
                  <a:pt x="149" y="571"/>
                </a:lnTo>
                <a:lnTo>
                  <a:pt x="138" y="543"/>
                </a:lnTo>
                <a:lnTo>
                  <a:pt x="138" y="518"/>
                </a:lnTo>
                <a:lnTo>
                  <a:pt x="130" y="510"/>
                </a:lnTo>
                <a:lnTo>
                  <a:pt x="132" y="486"/>
                </a:lnTo>
                <a:lnTo>
                  <a:pt x="156" y="433"/>
                </a:lnTo>
                <a:lnTo>
                  <a:pt x="160" y="385"/>
                </a:lnTo>
                <a:lnTo>
                  <a:pt x="177" y="322"/>
                </a:lnTo>
                <a:lnTo>
                  <a:pt x="198" y="298"/>
                </a:lnTo>
                <a:lnTo>
                  <a:pt x="205" y="274"/>
                </a:lnTo>
                <a:lnTo>
                  <a:pt x="231" y="255"/>
                </a:lnTo>
                <a:lnTo>
                  <a:pt x="222" y="187"/>
                </a:lnTo>
                <a:lnTo>
                  <a:pt x="222" y="173"/>
                </a:lnTo>
                <a:lnTo>
                  <a:pt x="228" y="164"/>
                </a:lnTo>
                <a:lnTo>
                  <a:pt x="228" y="136"/>
                </a:lnTo>
                <a:lnTo>
                  <a:pt x="282" y="110"/>
                </a:lnTo>
                <a:lnTo>
                  <a:pt x="290" y="71"/>
                </a:lnTo>
                <a:lnTo>
                  <a:pt x="285" y="52"/>
                </a:lnTo>
                <a:lnTo>
                  <a:pt x="333" y="0"/>
                </a:lnTo>
                <a:lnTo>
                  <a:pt x="347" y="15"/>
                </a:lnTo>
                <a:lnTo>
                  <a:pt x="396" y="23"/>
                </a:lnTo>
                <a:lnTo>
                  <a:pt x="417" y="44"/>
                </a:lnTo>
                <a:lnTo>
                  <a:pt x="427" y="10"/>
                </a:lnTo>
                <a:lnTo>
                  <a:pt x="472" y="14"/>
                </a:lnTo>
                <a:lnTo>
                  <a:pt x="491" y="26"/>
                </a:lnTo>
                <a:lnTo>
                  <a:pt x="505" y="31"/>
                </a:lnTo>
                <a:lnTo>
                  <a:pt x="534" y="68"/>
                </a:lnTo>
                <a:lnTo>
                  <a:pt x="568" y="91"/>
                </a:lnTo>
                <a:lnTo>
                  <a:pt x="577" y="108"/>
                </a:lnTo>
                <a:lnTo>
                  <a:pt x="632" y="120"/>
                </a:lnTo>
                <a:lnTo>
                  <a:pt x="684" y="151"/>
                </a:lnTo>
                <a:lnTo>
                  <a:pt x="718" y="176"/>
                </a:lnTo>
                <a:lnTo>
                  <a:pt x="721" y="196"/>
                </a:lnTo>
                <a:lnTo>
                  <a:pt x="693" y="246"/>
                </a:lnTo>
                <a:lnTo>
                  <a:pt x="692" y="258"/>
                </a:lnTo>
                <a:lnTo>
                  <a:pt x="692" y="269"/>
                </a:lnTo>
                <a:lnTo>
                  <a:pt x="737" y="274"/>
                </a:lnTo>
                <a:lnTo>
                  <a:pt x="764" y="286"/>
                </a:lnTo>
                <a:lnTo>
                  <a:pt x="817" y="278"/>
                </a:lnTo>
                <a:lnTo>
                  <a:pt x="862" y="235"/>
                </a:lnTo>
                <a:lnTo>
                  <a:pt x="871" y="190"/>
                </a:lnTo>
                <a:lnTo>
                  <a:pt x="893" y="188"/>
                </a:lnTo>
                <a:lnTo>
                  <a:pt x="898" y="193"/>
                </a:lnTo>
                <a:lnTo>
                  <a:pt x="908" y="227"/>
                </a:lnTo>
                <a:lnTo>
                  <a:pt x="905" y="266"/>
                </a:lnTo>
                <a:lnTo>
                  <a:pt x="884" y="283"/>
                </a:lnTo>
                <a:lnTo>
                  <a:pt x="860" y="289"/>
                </a:lnTo>
                <a:lnTo>
                  <a:pt x="808" y="339"/>
                </a:lnTo>
                <a:lnTo>
                  <a:pt x="769" y="393"/>
                </a:lnTo>
                <a:lnTo>
                  <a:pt x="726" y="432"/>
                </a:lnTo>
                <a:lnTo>
                  <a:pt x="715" y="445"/>
                </a:lnTo>
                <a:lnTo>
                  <a:pt x="713" y="496"/>
                </a:lnTo>
                <a:lnTo>
                  <a:pt x="704" y="524"/>
                </a:lnTo>
                <a:lnTo>
                  <a:pt x="703" y="575"/>
                </a:lnTo>
                <a:lnTo>
                  <a:pt x="692" y="600"/>
                </a:lnTo>
                <a:lnTo>
                  <a:pt x="687" y="634"/>
                </a:lnTo>
                <a:lnTo>
                  <a:pt x="684" y="651"/>
                </a:lnTo>
                <a:lnTo>
                  <a:pt x="692" y="668"/>
                </a:lnTo>
                <a:lnTo>
                  <a:pt x="720" y="685"/>
                </a:lnTo>
                <a:lnTo>
                  <a:pt x="744" y="710"/>
                </a:lnTo>
                <a:lnTo>
                  <a:pt x="735" y="738"/>
                </a:lnTo>
                <a:lnTo>
                  <a:pt x="749" y="762"/>
                </a:lnTo>
                <a:lnTo>
                  <a:pt x="768" y="766"/>
                </a:lnTo>
                <a:lnTo>
                  <a:pt x="769" y="798"/>
                </a:lnTo>
                <a:lnTo>
                  <a:pt x="764" y="809"/>
                </a:lnTo>
                <a:lnTo>
                  <a:pt x="732" y="852"/>
                </a:lnTo>
                <a:lnTo>
                  <a:pt x="727" y="872"/>
                </a:lnTo>
                <a:lnTo>
                  <a:pt x="706" y="888"/>
                </a:lnTo>
                <a:lnTo>
                  <a:pt x="644" y="908"/>
                </a:lnTo>
                <a:lnTo>
                  <a:pt x="569" y="919"/>
                </a:lnTo>
                <a:lnTo>
                  <a:pt x="522" y="916"/>
                </a:lnTo>
                <a:lnTo>
                  <a:pt x="510" y="906"/>
                </a:lnTo>
                <a:lnTo>
                  <a:pt x="510" y="934"/>
                </a:lnTo>
                <a:lnTo>
                  <a:pt x="520" y="948"/>
                </a:lnTo>
                <a:lnTo>
                  <a:pt x="519" y="964"/>
                </a:lnTo>
                <a:lnTo>
                  <a:pt x="519" y="970"/>
                </a:lnTo>
                <a:lnTo>
                  <a:pt x="508" y="982"/>
                </a:lnTo>
                <a:lnTo>
                  <a:pt x="510" y="1026"/>
                </a:lnTo>
                <a:lnTo>
                  <a:pt x="502" y="1038"/>
                </a:lnTo>
                <a:lnTo>
                  <a:pt x="489" y="1043"/>
                </a:lnTo>
                <a:lnTo>
                  <a:pt x="474" y="1052"/>
                </a:lnTo>
                <a:lnTo>
                  <a:pt x="443" y="1050"/>
                </a:lnTo>
                <a:lnTo>
                  <a:pt x="396" y="1032"/>
                </a:lnTo>
                <a:lnTo>
                  <a:pt x="388" y="1021"/>
                </a:lnTo>
                <a:lnTo>
                  <a:pt x="379" y="1033"/>
                </a:lnTo>
                <a:lnTo>
                  <a:pt x="387" y="1106"/>
                </a:lnTo>
                <a:lnTo>
                  <a:pt x="409" y="1119"/>
                </a:lnTo>
                <a:lnTo>
                  <a:pt x="405" y="1126"/>
                </a:lnTo>
                <a:lnTo>
                  <a:pt x="410" y="1129"/>
                </a:lnTo>
                <a:lnTo>
                  <a:pt x="427" y="1126"/>
                </a:lnTo>
                <a:lnTo>
                  <a:pt x="418" y="1114"/>
                </a:lnTo>
                <a:lnTo>
                  <a:pt x="444" y="1107"/>
                </a:lnTo>
                <a:lnTo>
                  <a:pt x="449" y="1117"/>
                </a:lnTo>
                <a:lnTo>
                  <a:pt x="452" y="1140"/>
                </a:lnTo>
                <a:lnTo>
                  <a:pt x="444" y="1153"/>
                </a:lnTo>
                <a:lnTo>
                  <a:pt x="422" y="1153"/>
                </a:lnTo>
                <a:lnTo>
                  <a:pt x="420" y="1143"/>
                </a:lnTo>
                <a:lnTo>
                  <a:pt x="407" y="1134"/>
                </a:lnTo>
                <a:lnTo>
                  <a:pt x="387" y="1148"/>
                </a:lnTo>
                <a:lnTo>
                  <a:pt x="387" y="1153"/>
                </a:lnTo>
                <a:lnTo>
                  <a:pt x="420" y="1166"/>
                </a:lnTo>
                <a:lnTo>
                  <a:pt x="392" y="1182"/>
                </a:lnTo>
                <a:lnTo>
                  <a:pt x="388" y="1188"/>
                </a:lnTo>
                <a:lnTo>
                  <a:pt x="378" y="1204"/>
                </a:lnTo>
                <a:lnTo>
                  <a:pt x="378" y="1251"/>
                </a:lnTo>
                <a:lnTo>
                  <a:pt x="358" y="1276"/>
                </a:lnTo>
                <a:lnTo>
                  <a:pt x="361" y="1297"/>
                </a:lnTo>
                <a:lnTo>
                  <a:pt x="333" y="1295"/>
                </a:lnTo>
                <a:lnTo>
                  <a:pt x="319" y="1307"/>
                </a:lnTo>
                <a:lnTo>
                  <a:pt x="302" y="1310"/>
                </a:lnTo>
                <a:lnTo>
                  <a:pt x="269" y="1358"/>
                </a:lnTo>
                <a:lnTo>
                  <a:pt x="268" y="1371"/>
                </a:lnTo>
                <a:lnTo>
                  <a:pt x="280" y="1398"/>
                </a:lnTo>
                <a:lnTo>
                  <a:pt x="307" y="1425"/>
                </a:lnTo>
                <a:lnTo>
                  <a:pt x="347" y="1432"/>
                </a:lnTo>
                <a:lnTo>
                  <a:pt x="354" y="1437"/>
                </a:lnTo>
                <a:lnTo>
                  <a:pt x="356" y="1461"/>
                </a:lnTo>
                <a:lnTo>
                  <a:pt x="347" y="1474"/>
                </a:lnTo>
                <a:lnTo>
                  <a:pt x="351" y="1491"/>
                </a:lnTo>
                <a:lnTo>
                  <a:pt x="345" y="1495"/>
                </a:lnTo>
                <a:lnTo>
                  <a:pt x="344" y="1504"/>
                </a:lnTo>
                <a:lnTo>
                  <a:pt x="330" y="1508"/>
                </a:lnTo>
                <a:lnTo>
                  <a:pt x="269" y="1564"/>
                </a:lnTo>
                <a:lnTo>
                  <a:pt x="263" y="1580"/>
                </a:lnTo>
                <a:lnTo>
                  <a:pt x="259" y="1589"/>
                </a:lnTo>
                <a:lnTo>
                  <a:pt x="268" y="1584"/>
                </a:lnTo>
                <a:lnTo>
                  <a:pt x="256" y="1629"/>
                </a:lnTo>
                <a:lnTo>
                  <a:pt x="232" y="1640"/>
                </a:lnTo>
                <a:lnTo>
                  <a:pt x="217" y="1617"/>
                </a:lnTo>
                <a:lnTo>
                  <a:pt x="219" y="1634"/>
                </a:lnTo>
                <a:lnTo>
                  <a:pt x="228" y="1646"/>
                </a:lnTo>
                <a:lnTo>
                  <a:pt x="200" y="1666"/>
                </a:lnTo>
                <a:lnTo>
                  <a:pt x="183" y="1710"/>
                </a:lnTo>
                <a:lnTo>
                  <a:pt x="194" y="1708"/>
                </a:lnTo>
                <a:lnTo>
                  <a:pt x="202" y="1742"/>
                </a:lnTo>
                <a:lnTo>
                  <a:pt x="185" y="1748"/>
                </a:lnTo>
                <a:lnTo>
                  <a:pt x="202" y="1756"/>
                </a:lnTo>
                <a:lnTo>
                  <a:pt x="231" y="1801"/>
                </a:lnTo>
                <a:close/>
                <a:moveTo>
                  <a:pt x="413" y="1994"/>
                </a:moveTo>
                <a:lnTo>
                  <a:pt x="447" y="1991"/>
                </a:lnTo>
                <a:lnTo>
                  <a:pt x="413" y="2002"/>
                </a:lnTo>
                <a:lnTo>
                  <a:pt x="405" y="2001"/>
                </a:lnTo>
                <a:lnTo>
                  <a:pt x="413" y="1994"/>
                </a:lnTo>
                <a:close/>
                <a:moveTo>
                  <a:pt x="222" y="2001"/>
                </a:moveTo>
                <a:lnTo>
                  <a:pt x="219" y="1827"/>
                </a:lnTo>
                <a:lnTo>
                  <a:pt x="240" y="1864"/>
                </a:lnTo>
                <a:lnTo>
                  <a:pt x="232" y="1861"/>
                </a:lnTo>
                <a:lnTo>
                  <a:pt x="226" y="1867"/>
                </a:lnTo>
                <a:lnTo>
                  <a:pt x="253" y="1909"/>
                </a:lnTo>
                <a:lnTo>
                  <a:pt x="336" y="1976"/>
                </a:lnTo>
                <a:lnTo>
                  <a:pt x="379" y="1989"/>
                </a:lnTo>
                <a:lnTo>
                  <a:pt x="376" y="2002"/>
                </a:lnTo>
                <a:lnTo>
                  <a:pt x="364" y="2008"/>
                </a:lnTo>
                <a:lnTo>
                  <a:pt x="347" y="2005"/>
                </a:lnTo>
                <a:lnTo>
                  <a:pt x="325" y="2014"/>
                </a:lnTo>
                <a:lnTo>
                  <a:pt x="246" y="1994"/>
                </a:lnTo>
                <a:lnTo>
                  <a:pt x="222" y="2001"/>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95" name="Freeform 252"/>
          <p:cNvSpPr>
            <a:spLocks noChangeAspect="1" noEditPoints="1"/>
          </p:cNvSpPr>
          <p:nvPr/>
        </p:nvSpPr>
        <p:spPr bwMode="gray">
          <a:xfrm>
            <a:off x="2612429" y="4593609"/>
            <a:ext cx="206375" cy="1106488"/>
          </a:xfrm>
          <a:custGeom>
            <a:avLst/>
            <a:gdLst>
              <a:gd name="T0" fmla="*/ 319 w 393"/>
              <a:gd name="T1" fmla="*/ 150 h 2273"/>
              <a:gd name="T2" fmla="*/ 322 w 393"/>
              <a:gd name="T3" fmla="*/ 379 h 2273"/>
              <a:gd name="T4" fmla="*/ 230 w 393"/>
              <a:gd name="T5" fmla="*/ 716 h 2273"/>
              <a:gd name="T6" fmla="*/ 230 w 393"/>
              <a:gd name="T7" fmla="*/ 912 h 2273"/>
              <a:gd name="T8" fmla="*/ 176 w 393"/>
              <a:gd name="T9" fmla="*/ 1292 h 2273"/>
              <a:gd name="T10" fmla="*/ 195 w 393"/>
              <a:gd name="T11" fmla="*/ 1478 h 2273"/>
              <a:gd name="T12" fmla="*/ 148 w 393"/>
              <a:gd name="T13" fmla="*/ 1722 h 2273"/>
              <a:gd name="T14" fmla="*/ 266 w 393"/>
              <a:gd name="T15" fmla="*/ 1988 h 2273"/>
              <a:gd name="T16" fmla="*/ 154 w 393"/>
              <a:gd name="T17" fmla="*/ 2103 h 2273"/>
              <a:gd name="T18" fmla="*/ 141 w 393"/>
              <a:gd name="T19" fmla="*/ 2024 h 2273"/>
              <a:gd name="T20" fmla="*/ 119 w 393"/>
              <a:gd name="T21" fmla="*/ 1975 h 2273"/>
              <a:gd name="T22" fmla="*/ 85 w 393"/>
              <a:gd name="T23" fmla="*/ 1900 h 2273"/>
              <a:gd name="T24" fmla="*/ 82 w 393"/>
              <a:gd name="T25" fmla="*/ 1811 h 2273"/>
              <a:gd name="T26" fmla="*/ 62 w 393"/>
              <a:gd name="T27" fmla="*/ 1733 h 2273"/>
              <a:gd name="T28" fmla="*/ 85 w 393"/>
              <a:gd name="T29" fmla="*/ 1684 h 2273"/>
              <a:gd name="T30" fmla="*/ 62 w 393"/>
              <a:gd name="T31" fmla="*/ 1617 h 2273"/>
              <a:gd name="T32" fmla="*/ 4 w 393"/>
              <a:gd name="T33" fmla="*/ 1601 h 2273"/>
              <a:gd name="T34" fmla="*/ 80 w 393"/>
              <a:gd name="T35" fmla="*/ 1581 h 2273"/>
              <a:gd name="T36" fmla="*/ 96 w 393"/>
              <a:gd name="T37" fmla="*/ 1530 h 2273"/>
              <a:gd name="T38" fmla="*/ 133 w 393"/>
              <a:gd name="T39" fmla="*/ 1484 h 2273"/>
              <a:gd name="T40" fmla="*/ 131 w 393"/>
              <a:gd name="T41" fmla="*/ 1334 h 2273"/>
              <a:gd name="T42" fmla="*/ 119 w 393"/>
              <a:gd name="T43" fmla="*/ 1279 h 2273"/>
              <a:gd name="T44" fmla="*/ 90 w 393"/>
              <a:gd name="T45" fmla="*/ 1102 h 2273"/>
              <a:gd name="T46" fmla="*/ 153 w 393"/>
              <a:gd name="T47" fmla="*/ 904 h 2273"/>
              <a:gd name="T48" fmla="*/ 192 w 393"/>
              <a:gd name="T49" fmla="*/ 619 h 2273"/>
              <a:gd name="T50" fmla="*/ 230 w 393"/>
              <a:gd name="T51" fmla="*/ 381 h 2273"/>
              <a:gd name="T52" fmla="*/ 261 w 393"/>
              <a:gd name="T53" fmla="*/ 22 h 2273"/>
              <a:gd name="T54" fmla="*/ 65 w 393"/>
              <a:gd name="T55" fmla="*/ 1506 h 2273"/>
              <a:gd name="T56" fmla="*/ 58 w 393"/>
              <a:gd name="T57" fmla="*/ 1474 h 2273"/>
              <a:gd name="T58" fmla="*/ 117 w 393"/>
              <a:gd name="T59" fmla="*/ 1459 h 2273"/>
              <a:gd name="T60" fmla="*/ 83 w 393"/>
              <a:gd name="T61" fmla="*/ 1383 h 2273"/>
              <a:gd name="T62" fmla="*/ 227 w 393"/>
              <a:gd name="T63" fmla="*/ 2136 h 2273"/>
              <a:gd name="T64" fmla="*/ 179 w 393"/>
              <a:gd name="T65" fmla="*/ 2144 h 2273"/>
              <a:gd name="T66" fmla="*/ 159 w 393"/>
              <a:gd name="T67" fmla="*/ 2149 h 2273"/>
              <a:gd name="T68" fmla="*/ 154 w 393"/>
              <a:gd name="T69" fmla="*/ 2126 h 2273"/>
              <a:gd name="T70" fmla="*/ 97 w 393"/>
              <a:gd name="T71" fmla="*/ 2117 h 2273"/>
              <a:gd name="T72" fmla="*/ 112 w 393"/>
              <a:gd name="T73" fmla="*/ 2089 h 2273"/>
              <a:gd name="T74" fmla="*/ 77 w 393"/>
              <a:gd name="T75" fmla="*/ 2029 h 2273"/>
              <a:gd name="T76" fmla="*/ 122 w 393"/>
              <a:gd name="T77" fmla="*/ 2033 h 2273"/>
              <a:gd name="T78" fmla="*/ 133 w 393"/>
              <a:gd name="T79" fmla="*/ 2073 h 2273"/>
              <a:gd name="T80" fmla="*/ 77 w 393"/>
              <a:gd name="T81" fmla="*/ 1942 h 2273"/>
              <a:gd name="T82" fmla="*/ 28 w 393"/>
              <a:gd name="T83" fmla="*/ 1982 h 2273"/>
              <a:gd name="T84" fmla="*/ 49 w 393"/>
              <a:gd name="T85" fmla="*/ 1925 h 2273"/>
              <a:gd name="T86" fmla="*/ 60 w 393"/>
              <a:gd name="T87" fmla="*/ 1883 h 2273"/>
              <a:gd name="T88" fmla="*/ 9 w 393"/>
              <a:gd name="T89" fmla="*/ 1860 h 2273"/>
              <a:gd name="T90" fmla="*/ 48 w 393"/>
              <a:gd name="T91" fmla="*/ 1762 h 2273"/>
              <a:gd name="T92" fmla="*/ 17 w 393"/>
              <a:gd name="T93" fmla="*/ 1775 h 2273"/>
              <a:gd name="T94" fmla="*/ 40 w 393"/>
              <a:gd name="T95" fmla="*/ 1728 h 2273"/>
              <a:gd name="T96" fmla="*/ 19 w 393"/>
              <a:gd name="T97" fmla="*/ 1704 h 2273"/>
              <a:gd name="T98" fmla="*/ 58 w 393"/>
              <a:gd name="T99" fmla="*/ 1682 h 2273"/>
              <a:gd name="T100" fmla="*/ 342 w 393"/>
              <a:gd name="T101" fmla="*/ 2241 h 2273"/>
              <a:gd name="T102" fmla="*/ 275 w 393"/>
              <a:gd name="T103" fmla="*/ 2244 h 2273"/>
              <a:gd name="T104" fmla="*/ 227 w 393"/>
              <a:gd name="T105" fmla="*/ 2225 h 2273"/>
              <a:gd name="T106" fmla="*/ 357 w 393"/>
              <a:gd name="T107" fmla="*/ 2208 h 2273"/>
              <a:gd name="T108" fmla="*/ 302 w 393"/>
              <a:gd name="T109" fmla="*/ 2216 h 2273"/>
              <a:gd name="T110" fmla="*/ 247 w 393"/>
              <a:gd name="T111" fmla="*/ 2173 h 2273"/>
              <a:gd name="T112" fmla="*/ 249 w 393"/>
              <a:gd name="T113" fmla="*/ 2119 h 2273"/>
              <a:gd name="T114" fmla="*/ 246 w 393"/>
              <a:gd name="T115" fmla="*/ 2046 h 2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3"/>
              <a:gd name="T175" fmla="*/ 0 h 2273"/>
              <a:gd name="T176" fmla="*/ 393 w 393"/>
              <a:gd name="T177" fmla="*/ 2273 h 2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3" h="2273">
                <a:moveTo>
                  <a:pt x="275" y="0"/>
                </a:moveTo>
                <a:lnTo>
                  <a:pt x="294" y="22"/>
                </a:lnTo>
                <a:lnTo>
                  <a:pt x="300" y="64"/>
                </a:lnTo>
                <a:lnTo>
                  <a:pt x="322" y="85"/>
                </a:lnTo>
                <a:lnTo>
                  <a:pt x="320" y="108"/>
                </a:lnTo>
                <a:lnTo>
                  <a:pt x="312" y="115"/>
                </a:lnTo>
                <a:lnTo>
                  <a:pt x="311" y="130"/>
                </a:lnTo>
                <a:lnTo>
                  <a:pt x="319" y="136"/>
                </a:lnTo>
                <a:lnTo>
                  <a:pt x="319" y="150"/>
                </a:lnTo>
                <a:lnTo>
                  <a:pt x="332" y="164"/>
                </a:lnTo>
                <a:lnTo>
                  <a:pt x="349" y="257"/>
                </a:lnTo>
                <a:lnTo>
                  <a:pt x="362" y="262"/>
                </a:lnTo>
                <a:lnTo>
                  <a:pt x="385" y="258"/>
                </a:lnTo>
                <a:lnTo>
                  <a:pt x="390" y="277"/>
                </a:lnTo>
                <a:lnTo>
                  <a:pt x="382" y="316"/>
                </a:lnTo>
                <a:lnTo>
                  <a:pt x="328" y="342"/>
                </a:lnTo>
                <a:lnTo>
                  <a:pt x="328" y="370"/>
                </a:lnTo>
                <a:lnTo>
                  <a:pt x="322" y="379"/>
                </a:lnTo>
                <a:lnTo>
                  <a:pt x="322" y="393"/>
                </a:lnTo>
                <a:lnTo>
                  <a:pt x="331" y="461"/>
                </a:lnTo>
                <a:lnTo>
                  <a:pt x="305" y="480"/>
                </a:lnTo>
                <a:lnTo>
                  <a:pt x="298" y="504"/>
                </a:lnTo>
                <a:lnTo>
                  <a:pt x="277" y="528"/>
                </a:lnTo>
                <a:lnTo>
                  <a:pt x="260" y="591"/>
                </a:lnTo>
                <a:lnTo>
                  <a:pt x="256" y="639"/>
                </a:lnTo>
                <a:lnTo>
                  <a:pt x="232" y="692"/>
                </a:lnTo>
                <a:lnTo>
                  <a:pt x="230" y="716"/>
                </a:lnTo>
                <a:lnTo>
                  <a:pt x="238" y="724"/>
                </a:lnTo>
                <a:lnTo>
                  <a:pt x="238" y="749"/>
                </a:lnTo>
                <a:lnTo>
                  <a:pt x="249" y="777"/>
                </a:lnTo>
                <a:lnTo>
                  <a:pt x="249" y="795"/>
                </a:lnTo>
                <a:lnTo>
                  <a:pt x="258" y="806"/>
                </a:lnTo>
                <a:lnTo>
                  <a:pt x="261" y="849"/>
                </a:lnTo>
                <a:lnTo>
                  <a:pt x="246" y="876"/>
                </a:lnTo>
                <a:lnTo>
                  <a:pt x="241" y="902"/>
                </a:lnTo>
                <a:lnTo>
                  <a:pt x="230" y="912"/>
                </a:lnTo>
                <a:lnTo>
                  <a:pt x="234" y="958"/>
                </a:lnTo>
                <a:lnTo>
                  <a:pt x="207" y="983"/>
                </a:lnTo>
                <a:lnTo>
                  <a:pt x="204" y="995"/>
                </a:lnTo>
                <a:lnTo>
                  <a:pt x="201" y="1060"/>
                </a:lnTo>
                <a:lnTo>
                  <a:pt x="207" y="1103"/>
                </a:lnTo>
                <a:lnTo>
                  <a:pt x="192" y="1127"/>
                </a:lnTo>
                <a:lnTo>
                  <a:pt x="175" y="1191"/>
                </a:lnTo>
                <a:lnTo>
                  <a:pt x="165" y="1267"/>
                </a:lnTo>
                <a:lnTo>
                  <a:pt x="176" y="1292"/>
                </a:lnTo>
                <a:lnTo>
                  <a:pt x="176" y="1301"/>
                </a:lnTo>
                <a:lnTo>
                  <a:pt x="159" y="1340"/>
                </a:lnTo>
                <a:lnTo>
                  <a:pt x="159" y="1371"/>
                </a:lnTo>
                <a:lnTo>
                  <a:pt x="165" y="1379"/>
                </a:lnTo>
                <a:lnTo>
                  <a:pt x="167" y="1408"/>
                </a:lnTo>
                <a:lnTo>
                  <a:pt x="173" y="1430"/>
                </a:lnTo>
                <a:lnTo>
                  <a:pt x="170" y="1459"/>
                </a:lnTo>
                <a:lnTo>
                  <a:pt x="188" y="1462"/>
                </a:lnTo>
                <a:lnTo>
                  <a:pt x="195" y="1478"/>
                </a:lnTo>
                <a:lnTo>
                  <a:pt x="193" y="1484"/>
                </a:lnTo>
                <a:lnTo>
                  <a:pt x="165" y="1484"/>
                </a:lnTo>
                <a:lnTo>
                  <a:pt x="168" y="1495"/>
                </a:lnTo>
                <a:lnTo>
                  <a:pt x="188" y="1508"/>
                </a:lnTo>
                <a:lnTo>
                  <a:pt x="179" y="1533"/>
                </a:lnTo>
                <a:lnTo>
                  <a:pt x="178" y="1608"/>
                </a:lnTo>
                <a:lnTo>
                  <a:pt x="167" y="1642"/>
                </a:lnTo>
                <a:lnTo>
                  <a:pt x="144" y="1677"/>
                </a:lnTo>
                <a:lnTo>
                  <a:pt x="148" y="1722"/>
                </a:lnTo>
                <a:lnTo>
                  <a:pt x="137" y="1756"/>
                </a:lnTo>
                <a:lnTo>
                  <a:pt x="107" y="1807"/>
                </a:lnTo>
                <a:lnTo>
                  <a:pt x="100" y="1853"/>
                </a:lnTo>
                <a:lnTo>
                  <a:pt x="105" y="1899"/>
                </a:lnTo>
                <a:lnTo>
                  <a:pt x="120" y="1887"/>
                </a:lnTo>
                <a:lnTo>
                  <a:pt x="148" y="1889"/>
                </a:lnTo>
                <a:lnTo>
                  <a:pt x="150" y="1965"/>
                </a:lnTo>
                <a:lnTo>
                  <a:pt x="159" y="1984"/>
                </a:lnTo>
                <a:lnTo>
                  <a:pt x="266" y="1988"/>
                </a:lnTo>
                <a:lnTo>
                  <a:pt x="331" y="2007"/>
                </a:lnTo>
                <a:lnTo>
                  <a:pt x="326" y="2013"/>
                </a:lnTo>
                <a:lnTo>
                  <a:pt x="292" y="2010"/>
                </a:lnTo>
                <a:lnTo>
                  <a:pt x="280" y="2007"/>
                </a:lnTo>
                <a:lnTo>
                  <a:pt x="273" y="2018"/>
                </a:lnTo>
                <a:lnTo>
                  <a:pt x="217" y="2041"/>
                </a:lnTo>
                <a:lnTo>
                  <a:pt x="207" y="2121"/>
                </a:lnTo>
                <a:lnTo>
                  <a:pt x="179" y="2119"/>
                </a:lnTo>
                <a:lnTo>
                  <a:pt x="154" y="2103"/>
                </a:lnTo>
                <a:lnTo>
                  <a:pt x="151" y="2087"/>
                </a:lnTo>
                <a:lnTo>
                  <a:pt x="158" y="2081"/>
                </a:lnTo>
                <a:lnTo>
                  <a:pt x="159" y="2094"/>
                </a:lnTo>
                <a:lnTo>
                  <a:pt x="195" y="2072"/>
                </a:lnTo>
                <a:lnTo>
                  <a:pt x="205" y="2050"/>
                </a:lnTo>
                <a:lnTo>
                  <a:pt x="187" y="2029"/>
                </a:lnTo>
                <a:lnTo>
                  <a:pt x="159" y="2026"/>
                </a:lnTo>
                <a:lnTo>
                  <a:pt x="142" y="2035"/>
                </a:lnTo>
                <a:lnTo>
                  <a:pt x="141" y="2024"/>
                </a:lnTo>
                <a:lnTo>
                  <a:pt x="129" y="2027"/>
                </a:lnTo>
                <a:lnTo>
                  <a:pt x="144" y="2005"/>
                </a:lnTo>
                <a:lnTo>
                  <a:pt x="134" y="1984"/>
                </a:lnTo>
                <a:lnTo>
                  <a:pt x="141" y="1982"/>
                </a:lnTo>
                <a:lnTo>
                  <a:pt x="141" y="1970"/>
                </a:lnTo>
                <a:lnTo>
                  <a:pt x="134" y="1963"/>
                </a:lnTo>
                <a:lnTo>
                  <a:pt x="134" y="1970"/>
                </a:lnTo>
                <a:lnTo>
                  <a:pt x="114" y="1962"/>
                </a:lnTo>
                <a:lnTo>
                  <a:pt x="119" y="1975"/>
                </a:lnTo>
                <a:lnTo>
                  <a:pt x="112" y="1985"/>
                </a:lnTo>
                <a:lnTo>
                  <a:pt x="100" y="1956"/>
                </a:lnTo>
                <a:lnTo>
                  <a:pt x="105" y="1990"/>
                </a:lnTo>
                <a:lnTo>
                  <a:pt x="97" y="1987"/>
                </a:lnTo>
                <a:lnTo>
                  <a:pt x="96" y="1956"/>
                </a:lnTo>
                <a:lnTo>
                  <a:pt x="88" y="1942"/>
                </a:lnTo>
                <a:lnTo>
                  <a:pt x="68" y="1919"/>
                </a:lnTo>
                <a:lnTo>
                  <a:pt x="68" y="1902"/>
                </a:lnTo>
                <a:lnTo>
                  <a:pt x="85" y="1900"/>
                </a:lnTo>
                <a:lnTo>
                  <a:pt x="85" y="1891"/>
                </a:lnTo>
                <a:lnTo>
                  <a:pt x="70" y="1889"/>
                </a:lnTo>
                <a:lnTo>
                  <a:pt x="66" y="1880"/>
                </a:lnTo>
                <a:lnTo>
                  <a:pt x="77" y="1875"/>
                </a:lnTo>
                <a:lnTo>
                  <a:pt x="56" y="1865"/>
                </a:lnTo>
                <a:lnTo>
                  <a:pt x="46" y="1852"/>
                </a:lnTo>
                <a:lnTo>
                  <a:pt x="58" y="1838"/>
                </a:lnTo>
                <a:lnTo>
                  <a:pt x="62" y="1816"/>
                </a:lnTo>
                <a:lnTo>
                  <a:pt x="82" y="1811"/>
                </a:lnTo>
                <a:lnTo>
                  <a:pt x="74" y="1799"/>
                </a:lnTo>
                <a:lnTo>
                  <a:pt x="82" y="1775"/>
                </a:lnTo>
                <a:lnTo>
                  <a:pt x="71" y="1784"/>
                </a:lnTo>
                <a:lnTo>
                  <a:pt x="65" y="1799"/>
                </a:lnTo>
                <a:lnTo>
                  <a:pt x="62" y="1798"/>
                </a:lnTo>
                <a:lnTo>
                  <a:pt x="58" y="1753"/>
                </a:lnTo>
                <a:lnTo>
                  <a:pt x="65" y="1750"/>
                </a:lnTo>
                <a:lnTo>
                  <a:pt x="60" y="1744"/>
                </a:lnTo>
                <a:lnTo>
                  <a:pt x="62" y="1733"/>
                </a:lnTo>
                <a:lnTo>
                  <a:pt x="83" y="1739"/>
                </a:lnTo>
                <a:lnTo>
                  <a:pt x="79" y="1722"/>
                </a:lnTo>
                <a:lnTo>
                  <a:pt x="54" y="1728"/>
                </a:lnTo>
                <a:lnTo>
                  <a:pt x="49" y="1696"/>
                </a:lnTo>
                <a:lnTo>
                  <a:pt x="56" y="1697"/>
                </a:lnTo>
                <a:lnTo>
                  <a:pt x="63" y="1714"/>
                </a:lnTo>
                <a:lnTo>
                  <a:pt x="66" y="1699"/>
                </a:lnTo>
                <a:lnTo>
                  <a:pt x="91" y="1705"/>
                </a:lnTo>
                <a:lnTo>
                  <a:pt x="85" y="1684"/>
                </a:lnTo>
                <a:lnTo>
                  <a:pt x="82" y="1679"/>
                </a:lnTo>
                <a:lnTo>
                  <a:pt x="68" y="1684"/>
                </a:lnTo>
                <a:lnTo>
                  <a:pt x="65" y="1676"/>
                </a:lnTo>
                <a:lnTo>
                  <a:pt x="71" y="1668"/>
                </a:lnTo>
                <a:lnTo>
                  <a:pt x="49" y="1659"/>
                </a:lnTo>
                <a:lnTo>
                  <a:pt x="71" y="1643"/>
                </a:lnTo>
                <a:lnTo>
                  <a:pt x="65" y="1638"/>
                </a:lnTo>
                <a:lnTo>
                  <a:pt x="73" y="1629"/>
                </a:lnTo>
                <a:lnTo>
                  <a:pt x="62" y="1617"/>
                </a:lnTo>
                <a:lnTo>
                  <a:pt x="49" y="1612"/>
                </a:lnTo>
                <a:lnTo>
                  <a:pt x="41" y="1620"/>
                </a:lnTo>
                <a:lnTo>
                  <a:pt x="19" y="1603"/>
                </a:lnTo>
                <a:lnTo>
                  <a:pt x="6" y="1611"/>
                </a:lnTo>
                <a:lnTo>
                  <a:pt x="12" y="1620"/>
                </a:lnTo>
                <a:lnTo>
                  <a:pt x="9" y="1628"/>
                </a:lnTo>
                <a:lnTo>
                  <a:pt x="0" y="1626"/>
                </a:lnTo>
                <a:lnTo>
                  <a:pt x="0" y="1620"/>
                </a:lnTo>
                <a:lnTo>
                  <a:pt x="4" y="1601"/>
                </a:lnTo>
                <a:lnTo>
                  <a:pt x="37" y="1577"/>
                </a:lnTo>
                <a:lnTo>
                  <a:pt x="37" y="1570"/>
                </a:lnTo>
                <a:lnTo>
                  <a:pt x="28" y="1569"/>
                </a:lnTo>
                <a:lnTo>
                  <a:pt x="24" y="1558"/>
                </a:lnTo>
                <a:lnTo>
                  <a:pt x="62" y="1558"/>
                </a:lnTo>
                <a:lnTo>
                  <a:pt x="70" y="1574"/>
                </a:lnTo>
                <a:lnTo>
                  <a:pt x="62" y="1586"/>
                </a:lnTo>
                <a:lnTo>
                  <a:pt x="71" y="1594"/>
                </a:lnTo>
                <a:lnTo>
                  <a:pt x="80" y="1581"/>
                </a:lnTo>
                <a:lnTo>
                  <a:pt x="80" y="1600"/>
                </a:lnTo>
                <a:lnTo>
                  <a:pt x="99" y="1581"/>
                </a:lnTo>
                <a:lnTo>
                  <a:pt x="90" y="1577"/>
                </a:lnTo>
                <a:lnTo>
                  <a:pt x="91" y="1557"/>
                </a:lnTo>
                <a:lnTo>
                  <a:pt x="107" y="1550"/>
                </a:lnTo>
                <a:lnTo>
                  <a:pt x="100" y="1544"/>
                </a:lnTo>
                <a:lnTo>
                  <a:pt x="111" y="1533"/>
                </a:lnTo>
                <a:lnTo>
                  <a:pt x="94" y="1538"/>
                </a:lnTo>
                <a:lnTo>
                  <a:pt x="96" y="1530"/>
                </a:lnTo>
                <a:lnTo>
                  <a:pt x="105" y="1521"/>
                </a:lnTo>
                <a:lnTo>
                  <a:pt x="112" y="1527"/>
                </a:lnTo>
                <a:lnTo>
                  <a:pt x="120" y="1532"/>
                </a:lnTo>
                <a:lnTo>
                  <a:pt x="125" y="1530"/>
                </a:lnTo>
                <a:lnTo>
                  <a:pt x="125" y="1523"/>
                </a:lnTo>
                <a:lnTo>
                  <a:pt x="100" y="1516"/>
                </a:lnTo>
                <a:lnTo>
                  <a:pt x="102" y="1501"/>
                </a:lnTo>
                <a:lnTo>
                  <a:pt x="122" y="1498"/>
                </a:lnTo>
                <a:lnTo>
                  <a:pt x="133" y="1484"/>
                </a:lnTo>
                <a:lnTo>
                  <a:pt x="129" y="1462"/>
                </a:lnTo>
                <a:lnTo>
                  <a:pt x="107" y="1444"/>
                </a:lnTo>
                <a:lnTo>
                  <a:pt x="122" y="1420"/>
                </a:lnTo>
                <a:lnTo>
                  <a:pt x="117" y="1400"/>
                </a:lnTo>
                <a:lnTo>
                  <a:pt x="129" y="1371"/>
                </a:lnTo>
                <a:lnTo>
                  <a:pt x="127" y="1354"/>
                </a:lnTo>
                <a:lnTo>
                  <a:pt x="134" y="1343"/>
                </a:lnTo>
                <a:lnTo>
                  <a:pt x="139" y="1346"/>
                </a:lnTo>
                <a:lnTo>
                  <a:pt x="131" y="1334"/>
                </a:lnTo>
                <a:lnTo>
                  <a:pt x="134" y="1325"/>
                </a:lnTo>
                <a:lnTo>
                  <a:pt x="141" y="1326"/>
                </a:lnTo>
                <a:lnTo>
                  <a:pt x="144" y="1338"/>
                </a:lnTo>
                <a:lnTo>
                  <a:pt x="142" y="1310"/>
                </a:lnTo>
                <a:lnTo>
                  <a:pt x="129" y="1308"/>
                </a:lnTo>
                <a:lnTo>
                  <a:pt x="131" y="1300"/>
                </a:lnTo>
                <a:lnTo>
                  <a:pt x="150" y="1286"/>
                </a:lnTo>
                <a:lnTo>
                  <a:pt x="137" y="1289"/>
                </a:lnTo>
                <a:lnTo>
                  <a:pt x="119" y="1279"/>
                </a:lnTo>
                <a:lnTo>
                  <a:pt x="108" y="1293"/>
                </a:lnTo>
                <a:lnTo>
                  <a:pt x="99" y="1295"/>
                </a:lnTo>
                <a:lnTo>
                  <a:pt x="87" y="1289"/>
                </a:lnTo>
                <a:lnTo>
                  <a:pt x="79" y="1272"/>
                </a:lnTo>
                <a:lnTo>
                  <a:pt x="85" y="1181"/>
                </a:lnTo>
                <a:lnTo>
                  <a:pt x="94" y="1176"/>
                </a:lnTo>
                <a:lnTo>
                  <a:pt x="102" y="1157"/>
                </a:lnTo>
                <a:lnTo>
                  <a:pt x="100" y="1132"/>
                </a:lnTo>
                <a:lnTo>
                  <a:pt x="90" y="1102"/>
                </a:lnTo>
                <a:lnTo>
                  <a:pt x="94" y="1078"/>
                </a:lnTo>
                <a:lnTo>
                  <a:pt x="87" y="1058"/>
                </a:lnTo>
                <a:lnTo>
                  <a:pt x="88" y="1029"/>
                </a:lnTo>
                <a:lnTo>
                  <a:pt x="96" y="1020"/>
                </a:lnTo>
                <a:lnTo>
                  <a:pt x="108" y="1020"/>
                </a:lnTo>
                <a:lnTo>
                  <a:pt x="107" y="992"/>
                </a:lnTo>
                <a:lnTo>
                  <a:pt x="119" y="990"/>
                </a:lnTo>
                <a:lnTo>
                  <a:pt x="139" y="927"/>
                </a:lnTo>
                <a:lnTo>
                  <a:pt x="153" y="904"/>
                </a:lnTo>
                <a:lnTo>
                  <a:pt x="171" y="834"/>
                </a:lnTo>
                <a:lnTo>
                  <a:pt x="176" y="828"/>
                </a:lnTo>
                <a:lnTo>
                  <a:pt x="176" y="797"/>
                </a:lnTo>
                <a:lnTo>
                  <a:pt x="185" y="778"/>
                </a:lnTo>
                <a:lnTo>
                  <a:pt x="185" y="758"/>
                </a:lnTo>
                <a:lnTo>
                  <a:pt x="175" y="662"/>
                </a:lnTo>
                <a:lnTo>
                  <a:pt x="178" y="641"/>
                </a:lnTo>
                <a:lnTo>
                  <a:pt x="188" y="634"/>
                </a:lnTo>
                <a:lnTo>
                  <a:pt x="192" y="619"/>
                </a:lnTo>
                <a:lnTo>
                  <a:pt x="181" y="582"/>
                </a:lnTo>
                <a:lnTo>
                  <a:pt x="185" y="568"/>
                </a:lnTo>
                <a:lnTo>
                  <a:pt x="193" y="557"/>
                </a:lnTo>
                <a:lnTo>
                  <a:pt x="204" y="507"/>
                </a:lnTo>
                <a:lnTo>
                  <a:pt x="210" y="495"/>
                </a:lnTo>
                <a:lnTo>
                  <a:pt x="210" y="478"/>
                </a:lnTo>
                <a:lnTo>
                  <a:pt x="221" y="460"/>
                </a:lnTo>
                <a:lnTo>
                  <a:pt x="221" y="406"/>
                </a:lnTo>
                <a:lnTo>
                  <a:pt x="230" y="381"/>
                </a:lnTo>
                <a:lnTo>
                  <a:pt x="232" y="294"/>
                </a:lnTo>
                <a:lnTo>
                  <a:pt x="227" y="283"/>
                </a:lnTo>
                <a:lnTo>
                  <a:pt x="241" y="260"/>
                </a:lnTo>
                <a:lnTo>
                  <a:pt x="249" y="195"/>
                </a:lnTo>
                <a:lnTo>
                  <a:pt x="244" y="164"/>
                </a:lnTo>
                <a:lnTo>
                  <a:pt x="246" y="118"/>
                </a:lnTo>
                <a:lnTo>
                  <a:pt x="230" y="32"/>
                </a:lnTo>
                <a:lnTo>
                  <a:pt x="241" y="23"/>
                </a:lnTo>
                <a:lnTo>
                  <a:pt x="261" y="22"/>
                </a:lnTo>
                <a:lnTo>
                  <a:pt x="275" y="0"/>
                </a:lnTo>
                <a:close/>
                <a:moveTo>
                  <a:pt x="79" y="1550"/>
                </a:moveTo>
                <a:lnTo>
                  <a:pt x="83" y="1558"/>
                </a:lnTo>
                <a:lnTo>
                  <a:pt x="79" y="1558"/>
                </a:lnTo>
                <a:lnTo>
                  <a:pt x="79" y="1550"/>
                </a:lnTo>
                <a:close/>
                <a:moveTo>
                  <a:pt x="65" y="1513"/>
                </a:moveTo>
                <a:lnTo>
                  <a:pt x="79" y="1523"/>
                </a:lnTo>
                <a:lnTo>
                  <a:pt x="65" y="1513"/>
                </a:lnTo>
                <a:close/>
                <a:moveTo>
                  <a:pt x="65" y="1506"/>
                </a:moveTo>
                <a:lnTo>
                  <a:pt x="80" y="1503"/>
                </a:lnTo>
                <a:lnTo>
                  <a:pt x="83" y="1516"/>
                </a:lnTo>
                <a:lnTo>
                  <a:pt x="65" y="1506"/>
                </a:lnTo>
                <a:close/>
                <a:moveTo>
                  <a:pt x="62" y="1501"/>
                </a:moveTo>
                <a:lnTo>
                  <a:pt x="56" y="1496"/>
                </a:lnTo>
                <a:lnTo>
                  <a:pt x="65" y="1493"/>
                </a:lnTo>
                <a:lnTo>
                  <a:pt x="73" y="1496"/>
                </a:lnTo>
                <a:lnTo>
                  <a:pt x="62" y="1501"/>
                </a:lnTo>
                <a:close/>
                <a:moveTo>
                  <a:pt x="58" y="1474"/>
                </a:moveTo>
                <a:lnTo>
                  <a:pt x="73" y="1479"/>
                </a:lnTo>
                <a:lnTo>
                  <a:pt x="63" y="1484"/>
                </a:lnTo>
                <a:lnTo>
                  <a:pt x="58" y="1474"/>
                </a:lnTo>
                <a:close/>
                <a:moveTo>
                  <a:pt x="117" y="1459"/>
                </a:moveTo>
                <a:lnTo>
                  <a:pt x="127" y="1469"/>
                </a:lnTo>
                <a:lnTo>
                  <a:pt x="127" y="1487"/>
                </a:lnTo>
                <a:lnTo>
                  <a:pt x="105" y="1493"/>
                </a:lnTo>
                <a:lnTo>
                  <a:pt x="97" y="1473"/>
                </a:lnTo>
                <a:lnTo>
                  <a:pt x="117" y="1459"/>
                </a:lnTo>
                <a:close/>
                <a:moveTo>
                  <a:pt x="77" y="1293"/>
                </a:moveTo>
                <a:lnTo>
                  <a:pt x="80" y="1300"/>
                </a:lnTo>
                <a:lnTo>
                  <a:pt x="90" y="1300"/>
                </a:lnTo>
                <a:lnTo>
                  <a:pt x="100" y="1332"/>
                </a:lnTo>
                <a:lnTo>
                  <a:pt x="83" y="1346"/>
                </a:lnTo>
                <a:lnTo>
                  <a:pt x="94" y="1360"/>
                </a:lnTo>
                <a:lnTo>
                  <a:pt x="85" y="1362"/>
                </a:lnTo>
                <a:lnTo>
                  <a:pt x="91" y="1383"/>
                </a:lnTo>
                <a:lnTo>
                  <a:pt x="83" y="1383"/>
                </a:lnTo>
                <a:lnTo>
                  <a:pt x="82" y="1397"/>
                </a:lnTo>
                <a:lnTo>
                  <a:pt x="58" y="1393"/>
                </a:lnTo>
                <a:lnTo>
                  <a:pt x="53" y="1383"/>
                </a:lnTo>
                <a:lnTo>
                  <a:pt x="63" y="1354"/>
                </a:lnTo>
                <a:lnTo>
                  <a:pt x="66" y="1304"/>
                </a:lnTo>
                <a:lnTo>
                  <a:pt x="77" y="1293"/>
                </a:lnTo>
                <a:close/>
                <a:moveTo>
                  <a:pt x="230" y="2106"/>
                </a:moveTo>
                <a:lnTo>
                  <a:pt x="239" y="2141"/>
                </a:lnTo>
                <a:lnTo>
                  <a:pt x="227" y="2136"/>
                </a:lnTo>
                <a:lnTo>
                  <a:pt x="227" y="2143"/>
                </a:lnTo>
                <a:lnTo>
                  <a:pt x="241" y="2158"/>
                </a:lnTo>
                <a:lnTo>
                  <a:pt x="219" y="2141"/>
                </a:lnTo>
                <a:lnTo>
                  <a:pt x="217" y="2129"/>
                </a:lnTo>
                <a:lnTo>
                  <a:pt x="227" y="2124"/>
                </a:lnTo>
                <a:lnTo>
                  <a:pt x="226" y="2115"/>
                </a:lnTo>
                <a:lnTo>
                  <a:pt x="230" y="2106"/>
                </a:lnTo>
                <a:close/>
                <a:moveTo>
                  <a:pt x="170" y="2126"/>
                </a:moveTo>
                <a:lnTo>
                  <a:pt x="179" y="2144"/>
                </a:lnTo>
                <a:lnTo>
                  <a:pt x="185" y="2136"/>
                </a:lnTo>
                <a:lnTo>
                  <a:pt x="195" y="2140"/>
                </a:lnTo>
                <a:lnTo>
                  <a:pt x="201" y="2151"/>
                </a:lnTo>
                <a:lnTo>
                  <a:pt x="205" y="2149"/>
                </a:lnTo>
                <a:lnTo>
                  <a:pt x="210" y="2160"/>
                </a:lnTo>
                <a:lnTo>
                  <a:pt x="201" y="2165"/>
                </a:lnTo>
                <a:lnTo>
                  <a:pt x="179" y="2154"/>
                </a:lnTo>
                <a:lnTo>
                  <a:pt x="178" y="2161"/>
                </a:lnTo>
                <a:lnTo>
                  <a:pt x="159" y="2149"/>
                </a:lnTo>
                <a:lnTo>
                  <a:pt x="156" y="2132"/>
                </a:lnTo>
                <a:lnTo>
                  <a:pt x="170" y="2126"/>
                </a:lnTo>
                <a:close/>
                <a:moveTo>
                  <a:pt x="90" y="2090"/>
                </a:moveTo>
                <a:lnTo>
                  <a:pt x="111" y="2098"/>
                </a:lnTo>
                <a:lnTo>
                  <a:pt x="125" y="2095"/>
                </a:lnTo>
                <a:lnTo>
                  <a:pt x="133" y="2107"/>
                </a:lnTo>
                <a:lnTo>
                  <a:pt x="141" y="2106"/>
                </a:lnTo>
                <a:lnTo>
                  <a:pt x="153" y="2117"/>
                </a:lnTo>
                <a:lnTo>
                  <a:pt x="154" y="2126"/>
                </a:lnTo>
                <a:lnTo>
                  <a:pt x="148" y="2126"/>
                </a:lnTo>
                <a:lnTo>
                  <a:pt x="144" y="2143"/>
                </a:lnTo>
                <a:lnTo>
                  <a:pt x="136" y="2137"/>
                </a:lnTo>
                <a:lnTo>
                  <a:pt x="136" y="2146"/>
                </a:lnTo>
                <a:lnTo>
                  <a:pt x="122" y="2146"/>
                </a:lnTo>
                <a:lnTo>
                  <a:pt x="127" y="2141"/>
                </a:lnTo>
                <a:lnTo>
                  <a:pt x="103" y="2134"/>
                </a:lnTo>
                <a:lnTo>
                  <a:pt x="105" y="2121"/>
                </a:lnTo>
                <a:lnTo>
                  <a:pt x="97" y="2117"/>
                </a:lnTo>
                <a:lnTo>
                  <a:pt x="87" y="2094"/>
                </a:lnTo>
                <a:lnTo>
                  <a:pt x="90" y="2090"/>
                </a:lnTo>
                <a:close/>
                <a:moveTo>
                  <a:pt x="43" y="1963"/>
                </a:moveTo>
                <a:lnTo>
                  <a:pt x="45" y="1985"/>
                </a:lnTo>
                <a:lnTo>
                  <a:pt x="40" y="1992"/>
                </a:lnTo>
                <a:lnTo>
                  <a:pt x="37" y="1982"/>
                </a:lnTo>
                <a:lnTo>
                  <a:pt x="43" y="1963"/>
                </a:lnTo>
                <a:close/>
                <a:moveTo>
                  <a:pt x="41" y="2041"/>
                </a:moveTo>
                <a:lnTo>
                  <a:pt x="112" y="2089"/>
                </a:lnTo>
                <a:lnTo>
                  <a:pt x="96" y="2086"/>
                </a:lnTo>
                <a:lnTo>
                  <a:pt x="79" y="2077"/>
                </a:lnTo>
                <a:lnTo>
                  <a:pt x="49" y="2061"/>
                </a:lnTo>
                <a:lnTo>
                  <a:pt x="41" y="2041"/>
                </a:lnTo>
                <a:close/>
                <a:moveTo>
                  <a:pt x="85" y="2018"/>
                </a:moveTo>
                <a:lnTo>
                  <a:pt x="85" y="2033"/>
                </a:lnTo>
                <a:lnTo>
                  <a:pt x="79" y="2036"/>
                </a:lnTo>
                <a:lnTo>
                  <a:pt x="80" y="2027"/>
                </a:lnTo>
                <a:lnTo>
                  <a:pt x="77" y="2029"/>
                </a:lnTo>
                <a:lnTo>
                  <a:pt x="74" y="2021"/>
                </a:lnTo>
                <a:lnTo>
                  <a:pt x="85" y="2018"/>
                </a:lnTo>
                <a:close/>
                <a:moveTo>
                  <a:pt x="94" y="2001"/>
                </a:moveTo>
                <a:lnTo>
                  <a:pt x="114" y="1993"/>
                </a:lnTo>
                <a:lnTo>
                  <a:pt x="120" y="2009"/>
                </a:lnTo>
                <a:lnTo>
                  <a:pt x="127" y="1987"/>
                </a:lnTo>
                <a:lnTo>
                  <a:pt x="133" y="1990"/>
                </a:lnTo>
                <a:lnTo>
                  <a:pt x="136" y="2009"/>
                </a:lnTo>
                <a:lnTo>
                  <a:pt x="122" y="2033"/>
                </a:lnTo>
                <a:lnTo>
                  <a:pt x="142" y="2053"/>
                </a:lnTo>
                <a:lnTo>
                  <a:pt x="162" y="2036"/>
                </a:lnTo>
                <a:lnTo>
                  <a:pt x="185" y="2038"/>
                </a:lnTo>
                <a:lnTo>
                  <a:pt x="188" y="2052"/>
                </a:lnTo>
                <a:lnTo>
                  <a:pt x="141" y="2078"/>
                </a:lnTo>
                <a:lnTo>
                  <a:pt x="142" y="2098"/>
                </a:lnTo>
                <a:lnTo>
                  <a:pt x="136" y="2095"/>
                </a:lnTo>
                <a:lnTo>
                  <a:pt x="112" y="2073"/>
                </a:lnTo>
                <a:lnTo>
                  <a:pt x="133" y="2073"/>
                </a:lnTo>
                <a:lnTo>
                  <a:pt x="124" y="2056"/>
                </a:lnTo>
                <a:lnTo>
                  <a:pt x="117" y="2063"/>
                </a:lnTo>
                <a:lnTo>
                  <a:pt x="105" y="2063"/>
                </a:lnTo>
                <a:lnTo>
                  <a:pt x="107" y="2055"/>
                </a:lnTo>
                <a:lnTo>
                  <a:pt x="90" y="2041"/>
                </a:lnTo>
                <a:lnTo>
                  <a:pt x="94" y="2001"/>
                </a:lnTo>
                <a:close/>
                <a:moveTo>
                  <a:pt x="85" y="1950"/>
                </a:moveTo>
                <a:lnTo>
                  <a:pt x="87" y="1963"/>
                </a:lnTo>
                <a:lnTo>
                  <a:pt x="77" y="1942"/>
                </a:lnTo>
                <a:lnTo>
                  <a:pt x="85" y="1950"/>
                </a:lnTo>
                <a:close/>
                <a:moveTo>
                  <a:pt x="70" y="1960"/>
                </a:moveTo>
                <a:lnTo>
                  <a:pt x="79" y="1975"/>
                </a:lnTo>
                <a:lnTo>
                  <a:pt x="66" y="1968"/>
                </a:lnTo>
                <a:lnTo>
                  <a:pt x="65" y="1954"/>
                </a:lnTo>
                <a:lnTo>
                  <a:pt x="70" y="1960"/>
                </a:lnTo>
                <a:close/>
                <a:moveTo>
                  <a:pt x="31" y="1993"/>
                </a:moveTo>
                <a:lnTo>
                  <a:pt x="28" y="1993"/>
                </a:lnTo>
                <a:lnTo>
                  <a:pt x="28" y="1982"/>
                </a:lnTo>
                <a:lnTo>
                  <a:pt x="32" y="1960"/>
                </a:lnTo>
                <a:lnTo>
                  <a:pt x="36" y="1975"/>
                </a:lnTo>
                <a:lnTo>
                  <a:pt x="31" y="1993"/>
                </a:lnTo>
                <a:close/>
                <a:moveTo>
                  <a:pt x="31" y="1942"/>
                </a:moveTo>
                <a:lnTo>
                  <a:pt x="43" y="1923"/>
                </a:lnTo>
                <a:lnTo>
                  <a:pt x="46" y="1937"/>
                </a:lnTo>
                <a:lnTo>
                  <a:pt x="31" y="1942"/>
                </a:lnTo>
                <a:close/>
                <a:moveTo>
                  <a:pt x="53" y="1908"/>
                </a:moveTo>
                <a:lnTo>
                  <a:pt x="49" y="1925"/>
                </a:lnTo>
                <a:lnTo>
                  <a:pt x="43" y="1920"/>
                </a:lnTo>
                <a:lnTo>
                  <a:pt x="34" y="1902"/>
                </a:lnTo>
                <a:lnTo>
                  <a:pt x="34" y="1885"/>
                </a:lnTo>
                <a:lnTo>
                  <a:pt x="49" y="1894"/>
                </a:lnTo>
                <a:lnTo>
                  <a:pt x="53" y="1908"/>
                </a:lnTo>
                <a:close/>
                <a:moveTo>
                  <a:pt x="51" y="1887"/>
                </a:moveTo>
                <a:lnTo>
                  <a:pt x="46" y="1885"/>
                </a:lnTo>
                <a:lnTo>
                  <a:pt x="40" y="1865"/>
                </a:lnTo>
                <a:lnTo>
                  <a:pt x="60" y="1883"/>
                </a:lnTo>
                <a:lnTo>
                  <a:pt x="65" y="1897"/>
                </a:lnTo>
                <a:lnTo>
                  <a:pt x="51" y="1887"/>
                </a:lnTo>
                <a:close/>
                <a:moveTo>
                  <a:pt x="9" y="1860"/>
                </a:moveTo>
                <a:lnTo>
                  <a:pt x="9" y="1852"/>
                </a:lnTo>
                <a:lnTo>
                  <a:pt x="32" y="1853"/>
                </a:lnTo>
                <a:lnTo>
                  <a:pt x="28" y="1872"/>
                </a:lnTo>
                <a:lnTo>
                  <a:pt x="17" y="1863"/>
                </a:lnTo>
                <a:lnTo>
                  <a:pt x="11" y="1866"/>
                </a:lnTo>
                <a:lnTo>
                  <a:pt x="9" y="1860"/>
                </a:lnTo>
                <a:close/>
                <a:moveTo>
                  <a:pt x="2" y="1816"/>
                </a:moveTo>
                <a:lnTo>
                  <a:pt x="7" y="1812"/>
                </a:lnTo>
                <a:lnTo>
                  <a:pt x="15" y="1826"/>
                </a:lnTo>
                <a:lnTo>
                  <a:pt x="6" y="1828"/>
                </a:lnTo>
                <a:lnTo>
                  <a:pt x="2" y="1816"/>
                </a:lnTo>
                <a:close/>
                <a:moveTo>
                  <a:pt x="26" y="1765"/>
                </a:moveTo>
                <a:lnTo>
                  <a:pt x="26" y="1753"/>
                </a:lnTo>
                <a:lnTo>
                  <a:pt x="36" y="1745"/>
                </a:lnTo>
                <a:lnTo>
                  <a:pt x="48" y="1762"/>
                </a:lnTo>
                <a:lnTo>
                  <a:pt x="51" y="1823"/>
                </a:lnTo>
                <a:lnTo>
                  <a:pt x="46" y="1840"/>
                </a:lnTo>
                <a:lnTo>
                  <a:pt x="37" y="1841"/>
                </a:lnTo>
                <a:lnTo>
                  <a:pt x="32" y="1833"/>
                </a:lnTo>
                <a:lnTo>
                  <a:pt x="34" y="1804"/>
                </a:lnTo>
                <a:lnTo>
                  <a:pt x="15" y="1789"/>
                </a:lnTo>
                <a:lnTo>
                  <a:pt x="26" y="1790"/>
                </a:lnTo>
                <a:lnTo>
                  <a:pt x="28" y="1781"/>
                </a:lnTo>
                <a:lnTo>
                  <a:pt x="17" y="1775"/>
                </a:lnTo>
                <a:lnTo>
                  <a:pt x="26" y="1765"/>
                </a:lnTo>
                <a:close/>
                <a:moveTo>
                  <a:pt x="4" y="1739"/>
                </a:moveTo>
                <a:lnTo>
                  <a:pt x="4" y="1731"/>
                </a:lnTo>
                <a:lnTo>
                  <a:pt x="9" y="1730"/>
                </a:lnTo>
                <a:lnTo>
                  <a:pt x="12" y="1739"/>
                </a:lnTo>
                <a:lnTo>
                  <a:pt x="6" y="1750"/>
                </a:lnTo>
                <a:lnTo>
                  <a:pt x="4" y="1739"/>
                </a:lnTo>
                <a:close/>
                <a:moveTo>
                  <a:pt x="29" y="1727"/>
                </a:moveTo>
                <a:lnTo>
                  <a:pt x="40" y="1728"/>
                </a:lnTo>
                <a:lnTo>
                  <a:pt x="48" y="1741"/>
                </a:lnTo>
                <a:lnTo>
                  <a:pt x="31" y="1735"/>
                </a:lnTo>
                <a:lnTo>
                  <a:pt x="29" y="1727"/>
                </a:lnTo>
                <a:close/>
                <a:moveTo>
                  <a:pt x="6" y="1710"/>
                </a:moveTo>
                <a:lnTo>
                  <a:pt x="4" y="1702"/>
                </a:lnTo>
                <a:lnTo>
                  <a:pt x="11" y="1699"/>
                </a:lnTo>
                <a:lnTo>
                  <a:pt x="23" y="1736"/>
                </a:lnTo>
                <a:lnTo>
                  <a:pt x="6" y="1710"/>
                </a:lnTo>
                <a:close/>
                <a:moveTo>
                  <a:pt x="19" y="1704"/>
                </a:moveTo>
                <a:lnTo>
                  <a:pt x="34" y="1710"/>
                </a:lnTo>
                <a:lnTo>
                  <a:pt x="36" y="1718"/>
                </a:lnTo>
                <a:lnTo>
                  <a:pt x="29" y="1721"/>
                </a:lnTo>
                <a:lnTo>
                  <a:pt x="19" y="1704"/>
                </a:lnTo>
                <a:close/>
                <a:moveTo>
                  <a:pt x="26" y="1677"/>
                </a:moveTo>
                <a:lnTo>
                  <a:pt x="23" y="1685"/>
                </a:lnTo>
                <a:lnTo>
                  <a:pt x="12" y="1685"/>
                </a:lnTo>
                <a:lnTo>
                  <a:pt x="26" y="1677"/>
                </a:lnTo>
                <a:close/>
                <a:moveTo>
                  <a:pt x="58" y="1682"/>
                </a:moveTo>
                <a:lnTo>
                  <a:pt x="43" y="1679"/>
                </a:lnTo>
                <a:lnTo>
                  <a:pt x="43" y="1674"/>
                </a:lnTo>
                <a:lnTo>
                  <a:pt x="49" y="1667"/>
                </a:lnTo>
                <a:lnTo>
                  <a:pt x="58" y="1682"/>
                </a:lnTo>
                <a:close/>
                <a:moveTo>
                  <a:pt x="260" y="2229"/>
                </a:moveTo>
                <a:lnTo>
                  <a:pt x="329" y="2214"/>
                </a:lnTo>
                <a:lnTo>
                  <a:pt x="337" y="2225"/>
                </a:lnTo>
                <a:lnTo>
                  <a:pt x="339" y="2236"/>
                </a:lnTo>
                <a:lnTo>
                  <a:pt x="342" y="2241"/>
                </a:lnTo>
                <a:lnTo>
                  <a:pt x="345" y="2251"/>
                </a:lnTo>
                <a:lnTo>
                  <a:pt x="353" y="2273"/>
                </a:lnTo>
                <a:lnTo>
                  <a:pt x="332" y="2253"/>
                </a:lnTo>
                <a:lnTo>
                  <a:pt x="319" y="2256"/>
                </a:lnTo>
                <a:lnTo>
                  <a:pt x="302" y="2237"/>
                </a:lnTo>
                <a:lnTo>
                  <a:pt x="288" y="2242"/>
                </a:lnTo>
                <a:lnTo>
                  <a:pt x="302" y="2259"/>
                </a:lnTo>
                <a:lnTo>
                  <a:pt x="286" y="2259"/>
                </a:lnTo>
                <a:lnTo>
                  <a:pt x="275" y="2244"/>
                </a:lnTo>
                <a:lnTo>
                  <a:pt x="286" y="2233"/>
                </a:lnTo>
                <a:lnTo>
                  <a:pt x="263" y="2239"/>
                </a:lnTo>
                <a:lnTo>
                  <a:pt x="260" y="2229"/>
                </a:lnTo>
                <a:close/>
                <a:moveTo>
                  <a:pt x="295" y="2216"/>
                </a:moveTo>
                <a:lnTo>
                  <a:pt x="266" y="2222"/>
                </a:lnTo>
                <a:lnTo>
                  <a:pt x="263" y="2211"/>
                </a:lnTo>
                <a:lnTo>
                  <a:pt x="295" y="2216"/>
                </a:lnTo>
                <a:close/>
                <a:moveTo>
                  <a:pt x="239" y="2237"/>
                </a:moveTo>
                <a:lnTo>
                  <a:pt x="227" y="2225"/>
                </a:lnTo>
                <a:lnTo>
                  <a:pt x="239" y="2227"/>
                </a:lnTo>
                <a:lnTo>
                  <a:pt x="239" y="2237"/>
                </a:lnTo>
                <a:close/>
                <a:moveTo>
                  <a:pt x="210" y="2224"/>
                </a:moveTo>
                <a:lnTo>
                  <a:pt x="219" y="2214"/>
                </a:lnTo>
                <a:lnTo>
                  <a:pt x="222" y="2222"/>
                </a:lnTo>
                <a:lnTo>
                  <a:pt x="210" y="2224"/>
                </a:lnTo>
                <a:close/>
                <a:moveTo>
                  <a:pt x="345" y="2217"/>
                </a:moveTo>
                <a:lnTo>
                  <a:pt x="336" y="2212"/>
                </a:lnTo>
                <a:lnTo>
                  <a:pt x="357" y="2208"/>
                </a:lnTo>
                <a:lnTo>
                  <a:pt x="386" y="2214"/>
                </a:lnTo>
                <a:lnTo>
                  <a:pt x="393" y="2233"/>
                </a:lnTo>
                <a:lnTo>
                  <a:pt x="383" y="2242"/>
                </a:lnTo>
                <a:lnTo>
                  <a:pt x="371" y="2234"/>
                </a:lnTo>
                <a:lnTo>
                  <a:pt x="363" y="2237"/>
                </a:lnTo>
                <a:lnTo>
                  <a:pt x="348" y="2233"/>
                </a:lnTo>
                <a:lnTo>
                  <a:pt x="345" y="2217"/>
                </a:lnTo>
                <a:close/>
                <a:moveTo>
                  <a:pt x="322" y="2207"/>
                </a:moveTo>
                <a:lnTo>
                  <a:pt x="302" y="2216"/>
                </a:lnTo>
                <a:lnTo>
                  <a:pt x="277" y="2203"/>
                </a:lnTo>
                <a:lnTo>
                  <a:pt x="215" y="2202"/>
                </a:lnTo>
                <a:lnTo>
                  <a:pt x="212" y="2197"/>
                </a:lnTo>
                <a:lnTo>
                  <a:pt x="219" y="2190"/>
                </a:lnTo>
                <a:lnTo>
                  <a:pt x="195" y="2190"/>
                </a:lnTo>
                <a:lnTo>
                  <a:pt x="193" y="2177"/>
                </a:lnTo>
                <a:lnTo>
                  <a:pt x="224" y="2165"/>
                </a:lnTo>
                <a:lnTo>
                  <a:pt x="212" y="2144"/>
                </a:lnTo>
                <a:lnTo>
                  <a:pt x="247" y="2173"/>
                </a:lnTo>
                <a:lnTo>
                  <a:pt x="255" y="2168"/>
                </a:lnTo>
                <a:lnTo>
                  <a:pt x="246" y="2161"/>
                </a:lnTo>
                <a:lnTo>
                  <a:pt x="251" y="2157"/>
                </a:lnTo>
                <a:lnTo>
                  <a:pt x="261" y="2168"/>
                </a:lnTo>
                <a:lnTo>
                  <a:pt x="263" y="2160"/>
                </a:lnTo>
                <a:lnTo>
                  <a:pt x="277" y="2169"/>
                </a:lnTo>
                <a:lnTo>
                  <a:pt x="286" y="2165"/>
                </a:lnTo>
                <a:lnTo>
                  <a:pt x="256" y="2149"/>
                </a:lnTo>
                <a:lnTo>
                  <a:pt x="249" y="2119"/>
                </a:lnTo>
                <a:lnTo>
                  <a:pt x="285" y="2103"/>
                </a:lnTo>
                <a:lnTo>
                  <a:pt x="286" y="2092"/>
                </a:lnTo>
                <a:lnTo>
                  <a:pt x="277" y="2086"/>
                </a:lnTo>
                <a:lnTo>
                  <a:pt x="249" y="2094"/>
                </a:lnTo>
                <a:lnTo>
                  <a:pt x="238" y="2086"/>
                </a:lnTo>
                <a:lnTo>
                  <a:pt x="236" y="2060"/>
                </a:lnTo>
                <a:lnTo>
                  <a:pt x="249" y="2061"/>
                </a:lnTo>
                <a:lnTo>
                  <a:pt x="251" y="2055"/>
                </a:lnTo>
                <a:lnTo>
                  <a:pt x="246" y="2046"/>
                </a:lnTo>
                <a:lnTo>
                  <a:pt x="238" y="2041"/>
                </a:lnTo>
                <a:lnTo>
                  <a:pt x="268" y="2039"/>
                </a:lnTo>
                <a:lnTo>
                  <a:pt x="273" y="2022"/>
                </a:lnTo>
                <a:lnTo>
                  <a:pt x="283" y="2019"/>
                </a:lnTo>
                <a:lnTo>
                  <a:pt x="290" y="2031"/>
                </a:lnTo>
                <a:lnTo>
                  <a:pt x="314" y="2026"/>
                </a:lnTo>
                <a:lnTo>
                  <a:pt x="319" y="2033"/>
                </a:lnTo>
                <a:lnTo>
                  <a:pt x="322" y="2207"/>
                </a:lnTo>
                <a:close/>
              </a:path>
            </a:pathLst>
          </a:custGeom>
          <a:solidFill>
            <a:schemeClr val="accent5"/>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296" name="Freeform 253"/>
          <p:cNvSpPr>
            <a:spLocks noChangeAspect="1" noEditPoints="1"/>
          </p:cNvSpPr>
          <p:nvPr/>
        </p:nvSpPr>
        <p:spPr bwMode="gray">
          <a:xfrm>
            <a:off x="2970148" y="5534998"/>
            <a:ext cx="79110" cy="36513"/>
          </a:xfrm>
          <a:custGeom>
            <a:avLst/>
            <a:gdLst>
              <a:gd name="T0" fmla="*/ 73 w 147"/>
              <a:gd name="T1" fmla="*/ 9 h 77"/>
              <a:gd name="T2" fmla="*/ 80 w 147"/>
              <a:gd name="T3" fmla="*/ 13 h 77"/>
              <a:gd name="T4" fmla="*/ 76 w 147"/>
              <a:gd name="T5" fmla="*/ 21 h 77"/>
              <a:gd name="T6" fmla="*/ 52 w 147"/>
              <a:gd name="T7" fmla="*/ 51 h 77"/>
              <a:gd name="T8" fmla="*/ 34 w 147"/>
              <a:gd name="T9" fmla="*/ 52 h 77"/>
              <a:gd name="T10" fmla="*/ 34 w 147"/>
              <a:gd name="T11" fmla="*/ 59 h 77"/>
              <a:gd name="T12" fmla="*/ 17 w 147"/>
              <a:gd name="T13" fmla="*/ 69 h 77"/>
              <a:gd name="T14" fmla="*/ 0 w 147"/>
              <a:gd name="T15" fmla="*/ 55 h 77"/>
              <a:gd name="T16" fmla="*/ 20 w 147"/>
              <a:gd name="T17" fmla="*/ 51 h 77"/>
              <a:gd name="T18" fmla="*/ 26 w 147"/>
              <a:gd name="T19" fmla="*/ 38 h 77"/>
              <a:gd name="T20" fmla="*/ 43 w 147"/>
              <a:gd name="T21" fmla="*/ 30 h 77"/>
              <a:gd name="T22" fmla="*/ 22 w 147"/>
              <a:gd name="T23" fmla="*/ 17 h 77"/>
              <a:gd name="T24" fmla="*/ 26 w 147"/>
              <a:gd name="T25" fmla="*/ 13 h 77"/>
              <a:gd name="T26" fmla="*/ 18 w 147"/>
              <a:gd name="T27" fmla="*/ 4 h 77"/>
              <a:gd name="T28" fmla="*/ 39 w 147"/>
              <a:gd name="T29" fmla="*/ 13 h 77"/>
              <a:gd name="T30" fmla="*/ 73 w 147"/>
              <a:gd name="T31" fmla="*/ 9 h 77"/>
              <a:gd name="T32" fmla="*/ 141 w 147"/>
              <a:gd name="T33" fmla="*/ 34 h 77"/>
              <a:gd name="T34" fmla="*/ 124 w 147"/>
              <a:gd name="T35" fmla="*/ 42 h 77"/>
              <a:gd name="T36" fmla="*/ 97 w 147"/>
              <a:gd name="T37" fmla="*/ 42 h 77"/>
              <a:gd name="T38" fmla="*/ 107 w 147"/>
              <a:gd name="T39" fmla="*/ 60 h 77"/>
              <a:gd name="T40" fmla="*/ 88 w 147"/>
              <a:gd name="T41" fmla="*/ 54 h 77"/>
              <a:gd name="T42" fmla="*/ 86 w 147"/>
              <a:gd name="T43" fmla="*/ 64 h 77"/>
              <a:gd name="T44" fmla="*/ 91 w 147"/>
              <a:gd name="T45" fmla="*/ 69 h 77"/>
              <a:gd name="T46" fmla="*/ 76 w 147"/>
              <a:gd name="T47" fmla="*/ 64 h 77"/>
              <a:gd name="T48" fmla="*/ 73 w 147"/>
              <a:gd name="T49" fmla="*/ 77 h 77"/>
              <a:gd name="T50" fmla="*/ 61 w 147"/>
              <a:gd name="T51" fmla="*/ 59 h 77"/>
              <a:gd name="T52" fmla="*/ 65 w 147"/>
              <a:gd name="T53" fmla="*/ 40 h 77"/>
              <a:gd name="T54" fmla="*/ 80 w 147"/>
              <a:gd name="T55" fmla="*/ 30 h 77"/>
              <a:gd name="T56" fmla="*/ 91 w 147"/>
              <a:gd name="T57" fmla="*/ 37 h 77"/>
              <a:gd name="T58" fmla="*/ 86 w 147"/>
              <a:gd name="T59" fmla="*/ 10 h 77"/>
              <a:gd name="T60" fmla="*/ 99 w 147"/>
              <a:gd name="T61" fmla="*/ 0 h 77"/>
              <a:gd name="T62" fmla="*/ 111 w 147"/>
              <a:gd name="T63" fmla="*/ 0 h 77"/>
              <a:gd name="T64" fmla="*/ 122 w 147"/>
              <a:gd name="T65" fmla="*/ 12 h 77"/>
              <a:gd name="T66" fmla="*/ 139 w 147"/>
              <a:gd name="T67" fmla="*/ 10 h 77"/>
              <a:gd name="T68" fmla="*/ 147 w 147"/>
              <a:gd name="T69" fmla="*/ 27 h 77"/>
              <a:gd name="T70" fmla="*/ 141 w 147"/>
              <a:gd name="T71" fmla="*/ 34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77"/>
              <a:gd name="T110" fmla="*/ 147 w 147"/>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77">
                <a:moveTo>
                  <a:pt x="73" y="9"/>
                </a:moveTo>
                <a:lnTo>
                  <a:pt x="80" y="13"/>
                </a:lnTo>
                <a:lnTo>
                  <a:pt x="76" y="21"/>
                </a:lnTo>
                <a:lnTo>
                  <a:pt x="52" y="51"/>
                </a:lnTo>
                <a:lnTo>
                  <a:pt x="34" y="52"/>
                </a:lnTo>
                <a:lnTo>
                  <a:pt x="34" y="59"/>
                </a:lnTo>
                <a:lnTo>
                  <a:pt x="17" y="69"/>
                </a:lnTo>
                <a:lnTo>
                  <a:pt x="0" y="55"/>
                </a:lnTo>
                <a:lnTo>
                  <a:pt x="20" y="51"/>
                </a:lnTo>
                <a:lnTo>
                  <a:pt x="26" y="38"/>
                </a:lnTo>
                <a:lnTo>
                  <a:pt x="43" y="30"/>
                </a:lnTo>
                <a:lnTo>
                  <a:pt x="22" y="17"/>
                </a:lnTo>
                <a:lnTo>
                  <a:pt x="26" y="13"/>
                </a:lnTo>
                <a:lnTo>
                  <a:pt x="18" y="4"/>
                </a:lnTo>
                <a:lnTo>
                  <a:pt x="39" y="13"/>
                </a:lnTo>
                <a:lnTo>
                  <a:pt x="73" y="9"/>
                </a:lnTo>
                <a:close/>
                <a:moveTo>
                  <a:pt x="141" y="34"/>
                </a:moveTo>
                <a:lnTo>
                  <a:pt x="124" y="42"/>
                </a:lnTo>
                <a:lnTo>
                  <a:pt x="97" y="42"/>
                </a:lnTo>
                <a:lnTo>
                  <a:pt x="107" y="60"/>
                </a:lnTo>
                <a:lnTo>
                  <a:pt x="88" y="54"/>
                </a:lnTo>
                <a:lnTo>
                  <a:pt x="86" y="64"/>
                </a:lnTo>
                <a:lnTo>
                  <a:pt x="91" y="69"/>
                </a:lnTo>
                <a:lnTo>
                  <a:pt x="76" y="64"/>
                </a:lnTo>
                <a:lnTo>
                  <a:pt x="73" y="77"/>
                </a:lnTo>
                <a:lnTo>
                  <a:pt x="61" y="59"/>
                </a:lnTo>
                <a:lnTo>
                  <a:pt x="65" y="40"/>
                </a:lnTo>
                <a:lnTo>
                  <a:pt x="80" y="30"/>
                </a:lnTo>
                <a:lnTo>
                  <a:pt x="91" y="37"/>
                </a:lnTo>
                <a:lnTo>
                  <a:pt x="86" y="10"/>
                </a:lnTo>
                <a:lnTo>
                  <a:pt x="99" y="0"/>
                </a:lnTo>
                <a:lnTo>
                  <a:pt x="111" y="0"/>
                </a:lnTo>
                <a:lnTo>
                  <a:pt x="122" y="12"/>
                </a:lnTo>
                <a:lnTo>
                  <a:pt x="139" y="10"/>
                </a:lnTo>
                <a:lnTo>
                  <a:pt x="147" y="27"/>
                </a:lnTo>
                <a:lnTo>
                  <a:pt x="141" y="34"/>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97" name="Freeform 254"/>
          <p:cNvSpPr>
            <a:spLocks noChangeAspect="1" noEditPoints="1"/>
          </p:cNvSpPr>
          <p:nvPr/>
        </p:nvSpPr>
        <p:spPr bwMode="gray">
          <a:xfrm>
            <a:off x="763649" y="4858692"/>
            <a:ext cx="386954" cy="207963"/>
          </a:xfrm>
          <a:custGeom>
            <a:avLst/>
            <a:gdLst>
              <a:gd name="T0" fmla="*/ 735 w 737"/>
              <a:gd name="T1" fmla="*/ 340 h 426"/>
              <a:gd name="T2" fmla="*/ 732 w 737"/>
              <a:gd name="T3" fmla="*/ 347 h 426"/>
              <a:gd name="T4" fmla="*/ 737 w 737"/>
              <a:gd name="T5" fmla="*/ 346 h 426"/>
              <a:gd name="T6" fmla="*/ 735 w 737"/>
              <a:gd name="T7" fmla="*/ 340 h 426"/>
              <a:gd name="T8" fmla="*/ 500 w 737"/>
              <a:gd name="T9" fmla="*/ 355 h 426"/>
              <a:gd name="T10" fmla="*/ 502 w 737"/>
              <a:gd name="T11" fmla="*/ 350 h 426"/>
              <a:gd name="T12" fmla="*/ 500 w 737"/>
              <a:gd name="T13" fmla="*/ 355 h 426"/>
              <a:gd name="T14" fmla="*/ 511 w 737"/>
              <a:gd name="T15" fmla="*/ 254 h 426"/>
              <a:gd name="T16" fmla="*/ 512 w 737"/>
              <a:gd name="T17" fmla="*/ 249 h 426"/>
              <a:gd name="T18" fmla="*/ 511 w 737"/>
              <a:gd name="T19" fmla="*/ 254 h 426"/>
              <a:gd name="T20" fmla="*/ 304 w 737"/>
              <a:gd name="T21" fmla="*/ 261 h 426"/>
              <a:gd name="T22" fmla="*/ 300 w 737"/>
              <a:gd name="T23" fmla="*/ 266 h 426"/>
              <a:gd name="T24" fmla="*/ 304 w 737"/>
              <a:gd name="T25" fmla="*/ 261 h 426"/>
              <a:gd name="T26" fmla="*/ 664 w 737"/>
              <a:gd name="T27" fmla="*/ 423 h 426"/>
              <a:gd name="T28" fmla="*/ 661 w 737"/>
              <a:gd name="T29" fmla="*/ 426 h 426"/>
              <a:gd name="T30" fmla="*/ 664 w 737"/>
              <a:gd name="T31" fmla="*/ 423 h 426"/>
              <a:gd name="T32" fmla="*/ 101 w 737"/>
              <a:gd name="T33" fmla="*/ 152 h 426"/>
              <a:gd name="T34" fmla="*/ 109 w 737"/>
              <a:gd name="T35" fmla="*/ 162 h 426"/>
              <a:gd name="T36" fmla="*/ 105 w 737"/>
              <a:gd name="T37" fmla="*/ 168 h 426"/>
              <a:gd name="T38" fmla="*/ 102 w 737"/>
              <a:gd name="T39" fmla="*/ 160 h 426"/>
              <a:gd name="T40" fmla="*/ 95 w 737"/>
              <a:gd name="T41" fmla="*/ 160 h 426"/>
              <a:gd name="T42" fmla="*/ 90 w 737"/>
              <a:gd name="T43" fmla="*/ 156 h 426"/>
              <a:gd name="T44" fmla="*/ 90 w 737"/>
              <a:gd name="T45" fmla="*/ 149 h 426"/>
              <a:gd name="T46" fmla="*/ 101 w 737"/>
              <a:gd name="T47" fmla="*/ 152 h 426"/>
              <a:gd name="T48" fmla="*/ 75 w 737"/>
              <a:gd name="T49" fmla="*/ 149 h 426"/>
              <a:gd name="T50" fmla="*/ 75 w 737"/>
              <a:gd name="T51" fmla="*/ 152 h 426"/>
              <a:gd name="T52" fmla="*/ 80 w 737"/>
              <a:gd name="T53" fmla="*/ 148 h 426"/>
              <a:gd name="T54" fmla="*/ 75 w 737"/>
              <a:gd name="T55" fmla="*/ 149 h 426"/>
              <a:gd name="T56" fmla="*/ 520 w 737"/>
              <a:gd name="T57" fmla="*/ 76 h 426"/>
              <a:gd name="T58" fmla="*/ 525 w 737"/>
              <a:gd name="T59" fmla="*/ 72 h 426"/>
              <a:gd name="T60" fmla="*/ 520 w 737"/>
              <a:gd name="T61" fmla="*/ 76 h 426"/>
              <a:gd name="T62" fmla="*/ 254 w 737"/>
              <a:gd name="T63" fmla="*/ 0 h 426"/>
              <a:gd name="T64" fmla="*/ 251 w 737"/>
              <a:gd name="T65" fmla="*/ 5 h 426"/>
              <a:gd name="T66" fmla="*/ 260 w 737"/>
              <a:gd name="T67" fmla="*/ 0 h 426"/>
              <a:gd name="T68" fmla="*/ 254 w 737"/>
              <a:gd name="T69" fmla="*/ 0 h 426"/>
              <a:gd name="T70" fmla="*/ 239 w 737"/>
              <a:gd name="T71" fmla="*/ 2 h 426"/>
              <a:gd name="T72" fmla="*/ 236 w 737"/>
              <a:gd name="T73" fmla="*/ 8 h 426"/>
              <a:gd name="T74" fmla="*/ 239 w 737"/>
              <a:gd name="T75" fmla="*/ 2 h 426"/>
              <a:gd name="T76" fmla="*/ 277 w 737"/>
              <a:gd name="T77" fmla="*/ 140 h 426"/>
              <a:gd name="T78" fmla="*/ 282 w 737"/>
              <a:gd name="T79" fmla="*/ 148 h 426"/>
              <a:gd name="T80" fmla="*/ 277 w 737"/>
              <a:gd name="T81" fmla="*/ 149 h 426"/>
              <a:gd name="T82" fmla="*/ 277 w 737"/>
              <a:gd name="T83" fmla="*/ 140 h 426"/>
              <a:gd name="T84" fmla="*/ 0 w 737"/>
              <a:gd name="T85" fmla="*/ 112 h 426"/>
              <a:gd name="T86" fmla="*/ 5 w 737"/>
              <a:gd name="T87" fmla="*/ 114 h 426"/>
              <a:gd name="T88" fmla="*/ 5 w 737"/>
              <a:gd name="T89" fmla="*/ 118 h 426"/>
              <a:gd name="T90" fmla="*/ 0 w 737"/>
              <a:gd name="T91" fmla="*/ 112 h 4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7"/>
              <a:gd name="T139" fmla="*/ 0 h 426"/>
              <a:gd name="T140" fmla="*/ 737 w 737"/>
              <a:gd name="T141" fmla="*/ 426 h 4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7" h="426">
                <a:moveTo>
                  <a:pt x="735" y="340"/>
                </a:moveTo>
                <a:lnTo>
                  <a:pt x="732" y="347"/>
                </a:lnTo>
                <a:lnTo>
                  <a:pt x="737" y="346"/>
                </a:lnTo>
                <a:lnTo>
                  <a:pt x="735" y="340"/>
                </a:lnTo>
                <a:close/>
                <a:moveTo>
                  <a:pt x="500" y="355"/>
                </a:moveTo>
                <a:lnTo>
                  <a:pt x="502" y="350"/>
                </a:lnTo>
                <a:lnTo>
                  <a:pt x="500" y="355"/>
                </a:lnTo>
                <a:close/>
                <a:moveTo>
                  <a:pt x="511" y="254"/>
                </a:moveTo>
                <a:lnTo>
                  <a:pt x="512" y="249"/>
                </a:lnTo>
                <a:lnTo>
                  <a:pt x="511" y="254"/>
                </a:lnTo>
                <a:close/>
                <a:moveTo>
                  <a:pt x="304" y="261"/>
                </a:moveTo>
                <a:lnTo>
                  <a:pt x="300" y="266"/>
                </a:lnTo>
                <a:lnTo>
                  <a:pt x="304" y="261"/>
                </a:lnTo>
                <a:close/>
                <a:moveTo>
                  <a:pt x="664" y="423"/>
                </a:moveTo>
                <a:lnTo>
                  <a:pt x="661" y="426"/>
                </a:lnTo>
                <a:lnTo>
                  <a:pt x="664" y="423"/>
                </a:lnTo>
                <a:close/>
                <a:moveTo>
                  <a:pt x="101" y="152"/>
                </a:moveTo>
                <a:lnTo>
                  <a:pt x="109" y="162"/>
                </a:lnTo>
                <a:lnTo>
                  <a:pt x="105" y="168"/>
                </a:lnTo>
                <a:lnTo>
                  <a:pt x="102" y="160"/>
                </a:lnTo>
                <a:lnTo>
                  <a:pt x="95" y="160"/>
                </a:lnTo>
                <a:lnTo>
                  <a:pt x="90" y="156"/>
                </a:lnTo>
                <a:lnTo>
                  <a:pt x="90" y="149"/>
                </a:lnTo>
                <a:lnTo>
                  <a:pt x="101" y="152"/>
                </a:lnTo>
                <a:close/>
                <a:moveTo>
                  <a:pt x="75" y="149"/>
                </a:moveTo>
                <a:lnTo>
                  <a:pt x="75" y="152"/>
                </a:lnTo>
                <a:lnTo>
                  <a:pt x="80" y="148"/>
                </a:lnTo>
                <a:lnTo>
                  <a:pt x="75" y="149"/>
                </a:lnTo>
                <a:close/>
                <a:moveTo>
                  <a:pt x="520" y="76"/>
                </a:moveTo>
                <a:lnTo>
                  <a:pt x="525" y="72"/>
                </a:lnTo>
                <a:lnTo>
                  <a:pt x="520" y="76"/>
                </a:lnTo>
                <a:close/>
                <a:moveTo>
                  <a:pt x="254" y="0"/>
                </a:moveTo>
                <a:lnTo>
                  <a:pt x="251" y="5"/>
                </a:lnTo>
                <a:lnTo>
                  <a:pt x="260" y="0"/>
                </a:lnTo>
                <a:lnTo>
                  <a:pt x="254" y="0"/>
                </a:lnTo>
                <a:close/>
                <a:moveTo>
                  <a:pt x="239" y="2"/>
                </a:moveTo>
                <a:lnTo>
                  <a:pt x="236" y="8"/>
                </a:lnTo>
                <a:lnTo>
                  <a:pt x="239" y="2"/>
                </a:lnTo>
                <a:close/>
                <a:moveTo>
                  <a:pt x="277" y="140"/>
                </a:moveTo>
                <a:lnTo>
                  <a:pt x="282" y="148"/>
                </a:lnTo>
                <a:lnTo>
                  <a:pt x="277" y="149"/>
                </a:lnTo>
                <a:lnTo>
                  <a:pt x="277" y="140"/>
                </a:lnTo>
                <a:close/>
                <a:moveTo>
                  <a:pt x="0" y="112"/>
                </a:moveTo>
                <a:lnTo>
                  <a:pt x="5" y="114"/>
                </a:lnTo>
                <a:lnTo>
                  <a:pt x="5" y="118"/>
                </a:lnTo>
                <a:lnTo>
                  <a:pt x="0" y="112"/>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298" name="Freeform 255"/>
          <p:cNvSpPr>
            <a:spLocks noChangeAspect="1"/>
          </p:cNvSpPr>
          <p:nvPr/>
        </p:nvSpPr>
        <p:spPr bwMode="gray">
          <a:xfrm>
            <a:off x="1786927" y="4820623"/>
            <a:ext cx="5160" cy="4763"/>
          </a:xfrm>
          <a:custGeom>
            <a:avLst/>
            <a:gdLst>
              <a:gd name="T0" fmla="*/ 0 w 7"/>
              <a:gd name="T1" fmla="*/ 7 h 7"/>
              <a:gd name="T2" fmla="*/ 7 w 7"/>
              <a:gd name="T3" fmla="*/ 3 h 7"/>
              <a:gd name="T4" fmla="*/ 2 w 7"/>
              <a:gd name="T5" fmla="*/ 0 h 7"/>
              <a:gd name="T6" fmla="*/ 0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7" y="3"/>
                </a:lnTo>
                <a:lnTo>
                  <a:pt x="2" y="0"/>
                </a:lnTo>
                <a:lnTo>
                  <a:pt x="0" y="7"/>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grpSp>
        <p:nvGrpSpPr>
          <p:cNvPr id="299" name="Group 257"/>
          <p:cNvGrpSpPr>
            <a:grpSpLocks/>
          </p:cNvGrpSpPr>
          <p:nvPr/>
        </p:nvGrpSpPr>
        <p:grpSpPr bwMode="auto">
          <a:xfrm>
            <a:off x="1420611" y="2925145"/>
            <a:ext cx="1403353" cy="706438"/>
            <a:chOff x="1400" y="1829"/>
            <a:chExt cx="816" cy="445"/>
          </a:xfrm>
          <a:solidFill>
            <a:schemeClr val="bg1">
              <a:lumMod val="95000"/>
            </a:schemeClr>
          </a:solidFill>
        </p:grpSpPr>
        <p:sp>
          <p:nvSpPr>
            <p:cNvPr id="300" name="Freeform 258"/>
            <p:cNvSpPr>
              <a:spLocks/>
            </p:cNvSpPr>
            <p:nvPr/>
          </p:nvSpPr>
          <p:spPr bwMode="auto">
            <a:xfrm>
              <a:off x="2089" y="2086"/>
              <a:ext cx="5" cy="15"/>
            </a:xfrm>
            <a:custGeom>
              <a:avLst/>
              <a:gdLst>
                <a:gd name="T0" fmla="*/ 0 w 5"/>
                <a:gd name="T1" fmla="*/ 15 h 15"/>
                <a:gd name="T2" fmla="*/ 3 w 5"/>
                <a:gd name="T3" fmla="*/ 14 h 15"/>
                <a:gd name="T4" fmla="*/ 5 w 5"/>
                <a:gd name="T5" fmla="*/ 7 h 15"/>
                <a:gd name="T6" fmla="*/ 1 w 5"/>
                <a:gd name="T7" fmla="*/ 0 h 15"/>
                <a:gd name="T8" fmla="*/ 4 w 5"/>
                <a:gd name="T9" fmla="*/ 7 h 15"/>
                <a:gd name="T10" fmla="*/ 3 w 5"/>
                <a:gd name="T11" fmla="*/ 14 h 15"/>
                <a:gd name="T12" fmla="*/ 0 w 5"/>
                <a:gd name="T13" fmla="*/ 15 h 15"/>
                <a:gd name="T14" fmla="*/ 0 60000 65536"/>
                <a:gd name="T15" fmla="*/ 0 60000 65536"/>
                <a:gd name="T16" fmla="*/ 0 60000 65536"/>
                <a:gd name="T17" fmla="*/ 0 60000 65536"/>
                <a:gd name="T18" fmla="*/ 0 60000 65536"/>
                <a:gd name="T19" fmla="*/ 0 60000 65536"/>
                <a:gd name="T20" fmla="*/ 0 60000 65536"/>
                <a:gd name="T21" fmla="*/ 0 w 5"/>
                <a:gd name="T22" fmla="*/ 0 h 15"/>
                <a:gd name="T23" fmla="*/ 5 w 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5">
                  <a:moveTo>
                    <a:pt x="0" y="15"/>
                  </a:moveTo>
                  <a:lnTo>
                    <a:pt x="3" y="14"/>
                  </a:lnTo>
                  <a:lnTo>
                    <a:pt x="5" y="7"/>
                  </a:lnTo>
                  <a:lnTo>
                    <a:pt x="1" y="0"/>
                  </a:lnTo>
                  <a:lnTo>
                    <a:pt x="4" y="7"/>
                  </a:lnTo>
                  <a:lnTo>
                    <a:pt x="3" y="14"/>
                  </a:lnTo>
                  <a:lnTo>
                    <a:pt x="0" y="15"/>
                  </a:lnTo>
                  <a:close/>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1" name="Freeform 259"/>
            <p:cNvSpPr>
              <a:spLocks/>
            </p:cNvSpPr>
            <p:nvPr/>
          </p:nvSpPr>
          <p:spPr bwMode="auto">
            <a:xfrm>
              <a:off x="1400" y="1829"/>
              <a:ext cx="814" cy="436"/>
            </a:xfrm>
            <a:custGeom>
              <a:avLst/>
              <a:gdLst>
                <a:gd name="T0" fmla="*/ 781 w 814"/>
                <a:gd name="T1" fmla="*/ 41 h 436"/>
                <a:gd name="T2" fmla="*/ 806 w 814"/>
                <a:gd name="T3" fmla="*/ 85 h 436"/>
                <a:gd name="T4" fmla="*/ 795 w 814"/>
                <a:gd name="T5" fmla="*/ 106 h 436"/>
                <a:gd name="T6" fmla="*/ 773 w 814"/>
                <a:gd name="T7" fmla="*/ 113 h 436"/>
                <a:gd name="T8" fmla="*/ 766 w 814"/>
                <a:gd name="T9" fmla="*/ 153 h 436"/>
                <a:gd name="T10" fmla="*/ 756 w 814"/>
                <a:gd name="T11" fmla="*/ 158 h 436"/>
                <a:gd name="T12" fmla="*/ 712 w 814"/>
                <a:gd name="T13" fmla="*/ 176 h 436"/>
                <a:gd name="T14" fmla="*/ 692 w 814"/>
                <a:gd name="T15" fmla="*/ 194 h 436"/>
                <a:gd name="T16" fmla="*/ 691 w 814"/>
                <a:gd name="T17" fmla="*/ 236 h 436"/>
                <a:gd name="T18" fmla="*/ 685 w 814"/>
                <a:gd name="T19" fmla="*/ 211 h 436"/>
                <a:gd name="T20" fmla="*/ 680 w 814"/>
                <a:gd name="T21" fmla="*/ 214 h 436"/>
                <a:gd name="T22" fmla="*/ 681 w 814"/>
                <a:gd name="T23" fmla="*/ 229 h 436"/>
                <a:gd name="T24" fmla="*/ 689 w 814"/>
                <a:gd name="T25" fmla="*/ 257 h 436"/>
                <a:gd name="T26" fmla="*/ 686 w 814"/>
                <a:gd name="T27" fmla="*/ 263 h 436"/>
                <a:gd name="T28" fmla="*/ 681 w 814"/>
                <a:gd name="T29" fmla="*/ 276 h 436"/>
                <a:gd name="T30" fmla="*/ 641 w 814"/>
                <a:gd name="T31" fmla="*/ 306 h 436"/>
                <a:gd name="T32" fmla="*/ 608 w 814"/>
                <a:gd name="T33" fmla="*/ 343 h 436"/>
                <a:gd name="T34" fmla="*/ 624 w 814"/>
                <a:gd name="T35" fmla="*/ 435 h 436"/>
                <a:gd name="T36" fmla="*/ 600 w 814"/>
                <a:gd name="T37" fmla="*/ 413 h 436"/>
                <a:gd name="T38" fmla="*/ 591 w 814"/>
                <a:gd name="T39" fmla="*/ 380 h 436"/>
                <a:gd name="T40" fmla="*/ 551 w 814"/>
                <a:gd name="T41" fmla="*/ 358 h 436"/>
                <a:gd name="T42" fmla="*/ 514 w 814"/>
                <a:gd name="T43" fmla="*/ 352 h 436"/>
                <a:gd name="T44" fmla="*/ 491 w 814"/>
                <a:gd name="T45" fmla="*/ 359 h 436"/>
                <a:gd name="T46" fmla="*/ 497 w 814"/>
                <a:gd name="T47" fmla="*/ 375 h 436"/>
                <a:gd name="T48" fmla="*/ 461 w 814"/>
                <a:gd name="T49" fmla="*/ 362 h 436"/>
                <a:gd name="T50" fmla="*/ 422 w 814"/>
                <a:gd name="T51" fmla="*/ 365 h 436"/>
                <a:gd name="T52" fmla="*/ 402 w 814"/>
                <a:gd name="T53" fmla="*/ 385 h 436"/>
                <a:gd name="T54" fmla="*/ 395 w 814"/>
                <a:gd name="T55" fmla="*/ 385 h 436"/>
                <a:gd name="T56" fmla="*/ 383 w 814"/>
                <a:gd name="T57" fmla="*/ 404 h 436"/>
                <a:gd name="T58" fmla="*/ 361 w 814"/>
                <a:gd name="T59" fmla="*/ 416 h 436"/>
                <a:gd name="T60" fmla="*/ 312 w 814"/>
                <a:gd name="T61" fmla="*/ 361 h 436"/>
                <a:gd name="T62" fmla="*/ 259 w 814"/>
                <a:gd name="T63" fmla="*/ 334 h 436"/>
                <a:gd name="T64" fmla="*/ 172 w 814"/>
                <a:gd name="T65" fmla="*/ 329 h 436"/>
                <a:gd name="T66" fmla="*/ 96 w 814"/>
                <a:gd name="T67" fmla="*/ 299 h 436"/>
                <a:gd name="T68" fmla="*/ 54 w 814"/>
                <a:gd name="T69" fmla="*/ 271 h 436"/>
                <a:gd name="T70" fmla="*/ 31 w 814"/>
                <a:gd name="T71" fmla="*/ 226 h 436"/>
                <a:gd name="T72" fmla="*/ 15 w 814"/>
                <a:gd name="T73" fmla="*/ 207 h 436"/>
                <a:gd name="T74" fmla="*/ 3 w 814"/>
                <a:gd name="T75" fmla="*/ 132 h 436"/>
                <a:gd name="T76" fmla="*/ 9 w 814"/>
                <a:gd name="T77" fmla="*/ 57 h 436"/>
                <a:gd name="T78" fmla="*/ 0 w 814"/>
                <a:gd name="T79" fmla="*/ 29 h 436"/>
                <a:gd name="T80" fmla="*/ 24 w 814"/>
                <a:gd name="T81" fmla="*/ 40 h 436"/>
                <a:gd name="T82" fmla="*/ 33 w 814"/>
                <a:gd name="T83" fmla="*/ 14 h 436"/>
                <a:gd name="T84" fmla="*/ 134 w 814"/>
                <a:gd name="T85" fmla="*/ 8 h 436"/>
                <a:gd name="T86" fmla="*/ 308 w 814"/>
                <a:gd name="T87" fmla="*/ 9 h 436"/>
                <a:gd name="T88" fmla="*/ 430 w 814"/>
                <a:gd name="T89" fmla="*/ 14 h 436"/>
                <a:gd name="T90" fmla="*/ 466 w 814"/>
                <a:gd name="T91" fmla="*/ 58 h 436"/>
                <a:gd name="T92" fmla="*/ 510 w 814"/>
                <a:gd name="T93" fmla="*/ 52 h 436"/>
                <a:gd name="T94" fmla="*/ 558 w 814"/>
                <a:gd name="T95" fmla="*/ 60 h 436"/>
                <a:gd name="T96" fmla="*/ 561 w 814"/>
                <a:gd name="T97" fmla="*/ 73 h 436"/>
                <a:gd name="T98" fmla="*/ 525 w 814"/>
                <a:gd name="T99" fmla="*/ 94 h 436"/>
                <a:gd name="T100" fmla="*/ 522 w 814"/>
                <a:gd name="T101" fmla="*/ 152 h 436"/>
                <a:gd name="T102" fmla="*/ 539 w 814"/>
                <a:gd name="T103" fmla="*/ 107 h 436"/>
                <a:gd name="T104" fmla="*/ 558 w 814"/>
                <a:gd name="T105" fmla="*/ 80 h 436"/>
                <a:gd name="T106" fmla="*/ 574 w 814"/>
                <a:gd name="T107" fmla="*/ 116 h 436"/>
                <a:gd name="T108" fmla="*/ 589 w 814"/>
                <a:gd name="T109" fmla="*/ 139 h 436"/>
                <a:gd name="T110" fmla="*/ 632 w 814"/>
                <a:gd name="T111" fmla="*/ 144 h 436"/>
                <a:gd name="T112" fmla="*/ 685 w 814"/>
                <a:gd name="T113" fmla="*/ 110 h 436"/>
                <a:gd name="T114" fmla="*/ 755 w 814"/>
                <a:gd name="T115" fmla="*/ 86 h 4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436"/>
                <a:gd name="T176" fmla="*/ 814 w 814"/>
                <a:gd name="T177" fmla="*/ 436 h 4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436">
                  <a:moveTo>
                    <a:pt x="755" y="86"/>
                  </a:moveTo>
                  <a:lnTo>
                    <a:pt x="762" y="85"/>
                  </a:lnTo>
                  <a:lnTo>
                    <a:pt x="762" y="81"/>
                  </a:lnTo>
                  <a:lnTo>
                    <a:pt x="765" y="78"/>
                  </a:lnTo>
                  <a:lnTo>
                    <a:pt x="766" y="69"/>
                  </a:lnTo>
                  <a:lnTo>
                    <a:pt x="770" y="60"/>
                  </a:lnTo>
                  <a:lnTo>
                    <a:pt x="771" y="54"/>
                  </a:lnTo>
                  <a:lnTo>
                    <a:pt x="778" y="42"/>
                  </a:lnTo>
                  <a:lnTo>
                    <a:pt x="781" y="41"/>
                  </a:lnTo>
                  <a:lnTo>
                    <a:pt x="783" y="45"/>
                  </a:lnTo>
                  <a:lnTo>
                    <a:pt x="784" y="46"/>
                  </a:lnTo>
                  <a:lnTo>
                    <a:pt x="788" y="47"/>
                  </a:lnTo>
                  <a:lnTo>
                    <a:pt x="795" y="43"/>
                  </a:lnTo>
                  <a:lnTo>
                    <a:pt x="802" y="50"/>
                  </a:lnTo>
                  <a:lnTo>
                    <a:pt x="802" y="63"/>
                  </a:lnTo>
                  <a:lnTo>
                    <a:pt x="802" y="78"/>
                  </a:lnTo>
                  <a:lnTo>
                    <a:pt x="806" y="80"/>
                  </a:lnTo>
                  <a:lnTo>
                    <a:pt x="806" y="85"/>
                  </a:lnTo>
                  <a:lnTo>
                    <a:pt x="809" y="87"/>
                  </a:lnTo>
                  <a:lnTo>
                    <a:pt x="811" y="88"/>
                  </a:lnTo>
                  <a:lnTo>
                    <a:pt x="813" y="87"/>
                  </a:lnTo>
                  <a:lnTo>
                    <a:pt x="813" y="91"/>
                  </a:lnTo>
                  <a:lnTo>
                    <a:pt x="812" y="93"/>
                  </a:lnTo>
                  <a:lnTo>
                    <a:pt x="814" y="94"/>
                  </a:lnTo>
                  <a:lnTo>
                    <a:pt x="814" y="96"/>
                  </a:lnTo>
                  <a:lnTo>
                    <a:pt x="802" y="100"/>
                  </a:lnTo>
                  <a:lnTo>
                    <a:pt x="795" y="106"/>
                  </a:lnTo>
                  <a:lnTo>
                    <a:pt x="790" y="104"/>
                  </a:lnTo>
                  <a:lnTo>
                    <a:pt x="789" y="101"/>
                  </a:lnTo>
                  <a:lnTo>
                    <a:pt x="788" y="101"/>
                  </a:lnTo>
                  <a:lnTo>
                    <a:pt x="784" y="110"/>
                  </a:lnTo>
                  <a:lnTo>
                    <a:pt x="782" y="110"/>
                  </a:lnTo>
                  <a:lnTo>
                    <a:pt x="778" y="113"/>
                  </a:lnTo>
                  <a:lnTo>
                    <a:pt x="777" y="112"/>
                  </a:lnTo>
                  <a:lnTo>
                    <a:pt x="775" y="116"/>
                  </a:lnTo>
                  <a:lnTo>
                    <a:pt x="773" y="113"/>
                  </a:lnTo>
                  <a:lnTo>
                    <a:pt x="771" y="114"/>
                  </a:lnTo>
                  <a:lnTo>
                    <a:pt x="763" y="125"/>
                  </a:lnTo>
                  <a:lnTo>
                    <a:pt x="760" y="128"/>
                  </a:lnTo>
                  <a:lnTo>
                    <a:pt x="759" y="132"/>
                  </a:lnTo>
                  <a:lnTo>
                    <a:pt x="762" y="137"/>
                  </a:lnTo>
                  <a:lnTo>
                    <a:pt x="758" y="143"/>
                  </a:lnTo>
                  <a:lnTo>
                    <a:pt x="762" y="146"/>
                  </a:lnTo>
                  <a:lnTo>
                    <a:pt x="764" y="152"/>
                  </a:lnTo>
                  <a:lnTo>
                    <a:pt x="766" y="153"/>
                  </a:lnTo>
                  <a:lnTo>
                    <a:pt x="771" y="154"/>
                  </a:lnTo>
                  <a:lnTo>
                    <a:pt x="772" y="151"/>
                  </a:lnTo>
                  <a:lnTo>
                    <a:pt x="771" y="150"/>
                  </a:lnTo>
                  <a:lnTo>
                    <a:pt x="772" y="150"/>
                  </a:lnTo>
                  <a:lnTo>
                    <a:pt x="773" y="153"/>
                  </a:lnTo>
                  <a:lnTo>
                    <a:pt x="769" y="156"/>
                  </a:lnTo>
                  <a:lnTo>
                    <a:pt x="765" y="157"/>
                  </a:lnTo>
                  <a:lnTo>
                    <a:pt x="762" y="155"/>
                  </a:lnTo>
                  <a:lnTo>
                    <a:pt x="756" y="158"/>
                  </a:lnTo>
                  <a:lnTo>
                    <a:pt x="754" y="155"/>
                  </a:lnTo>
                  <a:lnTo>
                    <a:pt x="752" y="159"/>
                  </a:lnTo>
                  <a:lnTo>
                    <a:pt x="744" y="161"/>
                  </a:lnTo>
                  <a:lnTo>
                    <a:pt x="738" y="162"/>
                  </a:lnTo>
                  <a:lnTo>
                    <a:pt x="731" y="162"/>
                  </a:lnTo>
                  <a:lnTo>
                    <a:pt x="728" y="164"/>
                  </a:lnTo>
                  <a:lnTo>
                    <a:pt x="719" y="167"/>
                  </a:lnTo>
                  <a:lnTo>
                    <a:pt x="714" y="173"/>
                  </a:lnTo>
                  <a:lnTo>
                    <a:pt x="712" y="176"/>
                  </a:lnTo>
                  <a:lnTo>
                    <a:pt x="715" y="181"/>
                  </a:lnTo>
                  <a:lnTo>
                    <a:pt x="714" y="187"/>
                  </a:lnTo>
                  <a:lnTo>
                    <a:pt x="713" y="187"/>
                  </a:lnTo>
                  <a:lnTo>
                    <a:pt x="712" y="192"/>
                  </a:lnTo>
                  <a:lnTo>
                    <a:pt x="705" y="203"/>
                  </a:lnTo>
                  <a:lnTo>
                    <a:pt x="702" y="205"/>
                  </a:lnTo>
                  <a:lnTo>
                    <a:pt x="702" y="201"/>
                  </a:lnTo>
                  <a:lnTo>
                    <a:pt x="696" y="199"/>
                  </a:lnTo>
                  <a:lnTo>
                    <a:pt x="692" y="194"/>
                  </a:lnTo>
                  <a:lnTo>
                    <a:pt x="692" y="193"/>
                  </a:lnTo>
                  <a:lnTo>
                    <a:pt x="692" y="196"/>
                  </a:lnTo>
                  <a:lnTo>
                    <a:pt x="699" y="208"/>
                  </a:lnTo>
                  <a:lnTo>
                    <a:pt x="700" y="213"/>
                  </a:lnTo>
                  <a:lnTo>
                    <a:pt x="699" y="214"/>
                  </a:lnTo>
                  <a:lnTo>
                    <a:pt x="697" y="219"/>
                  </a:lnTo>
                  <a:lnTo>
                    <a:pt x="697" y="222"/>
                  </a:lnTo>
                  <a:lnTo>
                    <a:pt x="692" y="229"/>
                  </a:lnTo>
                  <a:lnTo>
                    <a:pt x="691" y="236"/>
                  </a:lnTo>
                  <a:lnTo>
                    <a:pt x="687" y="238"/>
                  </a:lnTo>
                  <a:lnTo>
                    <a:pt x="686" y="232"/>
                  </a:lnTo>
                  <a:lnTo>
                    <a:pt x="691" y="225"/>
                  </a:lnTo>
                  <a:lnTo>
                    <a:pt x="691" y="224"/>
                  </a:lnTo>
                  <a:lnTo>
                    <a:pt x="690" y="223"/>
                  </a:lnTo>
                  <a:lnTo>
                    <a:pt x="688" y="218"/>
                  </a:lnTo>
                  <a:lnTo>
                    <a:pt x="685" y="218"/>
                  </a:lnTo>
                  <a:lnTo>
                    <a:pt x="683" y="214"/>
                  </a:lnTo>
                  <a:lnTo>
                    <a:pt x="685" y="211"/>
                  </a:lnTo>
                  <a:lnTo>
                    <a:pt x="685" y="207"/>
                  </a:lnTo>
                  <a:lnTo>
                    <a:pt x="683" y="206"/>
                  </a:lnTo>
                  <a:lnTo>
                    <a:pt x="684" y="203"/>
                  </a:lnTo>
                  <a:lnTo>
                    <a:pt x="684" y="200"/>
                  </a:lnTo>
                  <a:lnTo>
                    <a:pt x="687" y="197"/>
                  </a:lnTo>
                  <a:lnTo>
                    <a:pt x="687" y="194"/>
                  </a:lnTo>
                  <a:lnTo>
                    <a:pt x="686" y="195"/>
                  </a:lnTo>
                  <a:lnTo>
                    <a:pt x="679" y="201"/>
                  </a:lnTo>
                  <a:lnTo>
                    <a:pt x="680" y="214"/>
                  </a:lnTo>
                  <a:lnTo>
                    <a:pt x="679" y="214"/>
                  </a:lnTo>
                  <a:lnTo>
                    <a:pt x="681" y="216"/>
                  </a:lnTo>
                  <a:lnTo>
                    <a:pt x="682" y="221"/>
                  </a:lnTo>
                  <a:lnTo>
                    <a:pt x="669" y="214"/>
                  </a:lnTo>
                  <a:lnTo>
                    <a:pt x="671" y="209"/>
                  </a:lnTo>
                  <a:lnTo>
                    <a:pt x="668" y="214"/>
                  </a:lnTo>
                  <a:lnTo>
                    <a:pt x="668" y="215"/>
                  </a:lnTo>
                  <a:lnTo>
                    <a:pt x="682" y="224"/>
                  </a:lnTo>
                  <a:lnTo>
                    <a:pt x="681" y="229"/>
                  </a:lnTo>
                  <a:lnTo>
                    <a:pt x="683" y="234"/>
                  </a:lnTo>
                  <a:lnTo>
                    <a:pt x="681" y="236"/>
                  </a:lnTo>
                  <a:lnTo>
                    <a:pt x="683" y="239"/>
                  </a:lnTo>
                  <a:lnTo>
                    <a:pt x="680" y="239"/>
                  </a:lnTo>
                  <a:lnTo>
                    <a:pt x="679" y="241"/>
                  </a:lnTo>
                  <a:lnTo>
                    <a:pt x="688" y="242"/>
                  </a:lnTo>
                  <a:lnTo>
                    <a:pt x="688" y="246"/>
                  </a:lnTo>
                  <a:lnTo>
                    <a:pt x="687" y="250"/>
                  </a:lnTo>
                  <a:lnTo>
                    <a:pt x="689" y="257"/>
                  </a:lnTo>
                  <a:lnTo>
                    <a:pt x="688" y="255"/>
                  </a:lnTo>
                  <a:lnTo>
                    <a:pt x="685" y="254"/>
                  </a:lnTo>
                  <a:lnTo>
                    <a:pt x="679" y="257"/>
                  </a:lnTo>
                  <a:lnTo>
                    <a:pt x="678" y="253"/>
                  </a:lnTo>
                  <a:lnTo>
                    <a:pt x="677" y="258"/>
                  </a:lnTo>
                  <a:lnTo>
                    <a:pt x="678" y="260"/>
                  </a:lnTo>
                  <a:lnTo>
                    <a:pt x="679" y="260"/>
                  </a:lnTo>
                  <a:lnTo>
                    <a:pt x="685" y="259"/>
                  </a:lnTo>
                  <a:lnTo>
                    <a:pt x="686" y="263"/>
                  </a:lnTo>
                  <a:lnTo>
                    <a:pt x="689" y="259"/>
                  </a:lnTo>
                  <a:lnTo>
                    <a:pt x="691" y="265"/>
                  </a:lnTo>
                  <a:lnTo>
                    <a:pt x="685" y="270"/>
                  </a:lnTo>
                  <a:lnTo>
                    <a:pt x="682" y="270"/>
                  </a:lnTo>
                  <a:lnTo>
                    <a:pt x="680" y="266"/>
                  </a:lnTo>
                  <a:lnTo>
                    <a:pt x="675" y="268"/>
                  </a:lnTo>
                  <a:lnTo>
                    <a:pt x="680" y="271"/>
                  </a:lnTo>
                  <a:lnTo>
                    <a:pt x="677" y="276"/>
                  </a:lnTo>
                  <a:lnTo>
                    <a:pt x="681" y="276"/>
                  </a:lnTo>
                  <a:lnTo>
                    <a:pt x="681" y="279"/>
                  </a:lnTo>
                  <a:lnTo>
                    <a:pt x="676" y="282"/>
                  </a:lnTo>
                  <a:lnTo>
                    <a:pt x="671" y="282"/>
                  </a:lnTo>
                  <a:lnTo>
                    <a:pt x="667" y="284"/>
                  </a:lnTo>
                  <a:lnTo>
                    <a:pt x="660" y="291"/>
                  </a:lnTo>
                  <a:lnTo>
                    <a:pt x="656" y="293"/>
                  </a:lnTo>
                  <a:lnTo>
                    <a:pt x="649" y="294"/>
                  </a:lnTo>
                  <a:lnTo>
                    <a:pt x="641" y="304"/>
                  </a:lnTo>
                  <a:lnTo>
                    <a:pt x="641" y="306"/>
                  </a:lnTo>
                  <a:lnTo>
                    <a:pt x="629" y="316"/>
                  </a:lnTo>
                  <a:lnTo>
                    <a:pt x="620" y="316"/>
                  </a:lnTo>
                  <a:lnTo>
                    <a:pt x="621" y="321"/>
                  </a:lnTo>
                  <a:lnTo>
                    <a:pt x="617" y="324"/>
                  </a:lnTo>
                  <a:lnTo>
                    <a:pt x="616" y="325"/>
                  </a:lnTo>
                  <a:lnTo>
                    <a:pt x="614" y="328"/>
                  </a:lnTo>
                  <a:lnTo>
                    <a:pt x="610" y="335"/>
                  </a:lnTo>
                  <a:lnTo>
                    <a:pt x="610" y="338"/>
                  </a:lnTo>
                  <a:lnTo>
                    <a:pt x="608" y="343"/>
                  </a:lnTo>
                  <a:lnTo>
                    <a:pt x="608" y="347"/>
                  </a:lnTo>
                  <a:lnTo>
                    <a:pt x="607" y="349"/>
                  </a:lnTo>
                  <a:lnTo>
                    <a:pt x="610" y="361"/>
                  </a:lnTo>
                  <a:lnTo>
                    <a:pt x="614" y="371"/>
                  </a:lnTo>
                  <a:lnTo>
                    <a:pt x="620" y="382"/>
                  </a:lnTo>
                  <a:lnTo>
                    <a:pt x="621" y="392"/>
                  </a:lnTo>
                  <a:lnTo>
                    <a:pt x="627" y="408"/>
                  </a:lnTo>
                  <a:lnTo>
                    <a:pt x="627" y="421"/>
                  </a:lnTo>
                  <a:lnTo>
                    <a:pt x="624" y="435"/>
                  </a:lnTo>
                  <a:lnTo>
                    <a:pt x="622" y="434"/>
                  </a:lnTo>
                  <a:lnTo>
                    <a:pt x="617" y="436"/>
                  </a:lnTo>
                  <a:lnTo>
                    <a:pt x="612" y="436"/>
                  </a:lnTo>
                  <a:lnTo>
                    <a:pt x="612" y="431"/>
                  </a:lnTo>
                  <a:lnTo>
                    <a:pt x="610" y="426"/>
                  </a:lnTo>
                  <a:lnTo>
                    <a:pt x="604" y="423"/>
                  </a:lnTo>
                  <a:lnTo>
                    <a:pt x="601" y="415"/>
                  </a:lnTo>
                  <a:lnTo>
                    <a:pt x="602" y="413"/>
                  </a:lnTo>
                  <a:lnTo>
                    <a:pt x="600" y="413"/>
                  </a:lnTo>
                  <a:lnTo>
                    <a:pt x="600" y="408"/>
                  </a:lnTo>
                  <a:lnTo>
                    <a:pt x="597" y="408"/>
                  </a:lnTo>
                  <a:lnTo>
                    <a:pt x="592" y="401"/>
                  </a:lnTo>
                  <a:lnTo>
                    <a:pt x="594" y="392"/>
                  </a:lnTo>
                  <a:lnTo>
                    <a:pt x="592" y="391"/>
                  </a:lnTo>
                  <a:lnTo>
                    <a:pt x="591" y="393"/>
                  </a:lnTo>
                  <a:lnTo>
                    <a:pt x="590" y="393"/>
                  </a:lnTo>
                  <a:lnTo>
                    <a:pt x="590" y="391"/>
                  </a:lnTo>
                  <a:lnTo>
                    <a:pt x="591" y="380"/>
                  </a:lnTo>
                  <a:lnTo>
                    <a:pt x="590" y="373"/>
                  </a:lnTo>
                  <a:lnTo>
                    <a:pt x="581" y="366"/>
                  </a:lnTo>
                  <a:lnTo>
                    <a:pt x="581" y="364"/>
                  </a:lnTo>
                  <a:lnTo>
                    <a:pt x="575" y="358"/>
                  </a:lnTo>
                  <a:lnTo>
                    <a:pt x="569" y="357"/>
                  </a:lnTo>
                  <a:lnTo>
                    <a:pt x="567" y="360"/>
                  </a:lnTo>
                  <a:lnTo>
                    <a:pt x="558" y="362"/>
                  </a:lnTo>
                  <a:lnTo>
                    <a:pt x="555" y="363"/>
                  </a:lnTo>
                  <a:lnTo>
                    <a:pt x="551" y="358"/>
                  </a:lnTo>
                  <a:lnTo>
                    <a:pt x="539" y="353"/>
                  </a:lnTo>
                  <a:lnTo>
                    <a:pt x="541" y="351"/>
                  </a:lnTo>
                  <a:lnTo>
                    <a:pt x="539" y="351"/>
                  </a:lnTo>
                  <a:lnTo>
                    <a:pt x="529" y="352"/>
                  </a:lnTo>
                  <a:lnTo>
                    <a:pt x="529" y="349"/>
                  </a:lnTo>
                  <a:lnTo>
                    <a:pt x="525" y="353"/>
                  </a:lnTo>
                  <a:lnTo>
                    <a:pt x="517" y="355"/>
                  </a:lnTo>
                  <a:lnTo>
                    <a:pt x="516" y="344"/>
                  </a:lnTo>
                  <a:lnTo>
                    <a:pt x="514" y="352"/>
                  </a:lnTo>
                  <a:lnTo>
                    <a:pt x="511" y="352"/>
                  </a:lnTo>
                  <a:lnTo>
                    <a:pt x="502" y="352"/>
                  </a:lnTo>
                  <a:lnTo>
                    <a:pt x="494" y="355"/>
                  </a:lnTo>
                  <a:lnTo>
                    <a:pt x="486" y="352"/>
                  </a:lnTo>
                  <a:lnTo>
                    <a:pt x="482" y="353"/>
                  </a:lnTo>
                  <a:lnTo>
                    <a:pt x="482" y="356"/>
                  </a:lnTo>
                  <a:lnTo>
                    <a:pt x="484" y="357"/>
                  </a:lnTo>
                  <a:lnTo>
                    <a:pt x="490" y="356"/>
                  </a:lnTo>
                  <a:lnTo>
                    <a:pt x="491" y="359"/>
                  </a:lnTo>
                  <a:lnTo>
                    <a:pt x="492" y="359"/>
                  </a:lnTo>
                  <a:lnTo>
                    <a:pt x="497" y="356"/>
                  </a:lnTo>
                  <a:lnTo>
                    <a:pt x="498" y="357"/>
                  </a:lnTo>
                  <a:lnTo>
                    <a:pt x="497" y="361"/>
                  </a:lnTo>
                  <a:lnTo>
                    <a:pt x="493" y="366"/>
                  </a:lnTo>
                  <a:lnTo>
                    <a:pt x="500" y="372"/>
                  </a:lnTo>
                  <a:lnTo>
                    <a:pt x="499" y="373"/>
                  </a:lnTo>
                  <a:lnTo>
                    <a:pt x="498" y="374"/>
                  </a:lnTo>
                  <a:lnTo>
                    <a:pt x="497" y="375"/>
                  </a:lnTo>
                  <a:lnTo>
                    <a:pt x="494" y="371"/>
                  </a:lnTo>
                  <a:lnTo>
                    <a:pt x="489" y="368"/>
                  </a:lnTo>
                  <a:lnTo>
                    <a:pt x="487" y="368"/>
                  </a:lnTo>
                  <a:lnTo>
                    <a:pt x="486" y="372"/>
                  </a:lnTo>
                  <a:lnTo>
                    <a:pt x="479" y="371"/>
                  </a:lnTo>
                  <a:lnTo>
                    <a:pt x="477" y="372"/>
                  </a:lnTo>
                  <a:lnTo>
                    <a:pt x="471" y="371"/>
                  </a:lnTo>
                  <a:lnTo>
                    <a:pt x="468" y="366"/>
                  </a:lnTo>
                  <a:lnTo>
                    <a:pt x="461" y="362"/>
                  </a:lnTo>
                  <a:lnTo>
                    <a:pt x="458" y="362"/>
                  </a:lnTo>
                  <a:lnTo>
                    <a:pt x="458" y="364"/>
                  </a:lnTo>
                  <a:lnTo>
                    <a:pt x="456" y="366"/>
                  </a:lnTo>
                  <a:lnTo>
                    <a:pt x="450" y="365"/>
                  </a:lnTo>
                  <a:lnTo>
                    <a:pt x="442" y="362"/>
                  </a:lnTo>
                  <a:lnTo>
                    <a:pt x="434" y="364"/>
                  </a:lnTo>
                  <a:lnTo>
                    <a:pt x="429" y="364"/>
                  </a:lnTo>
                  <a:lnTo>
                    <a:pt x="421" y="367"/>
                  </a:lnTo>
                  <a:lnTo>
                    <a:pt x="422" y="365"/>
                  </a:lnTo>
                  <a:lnTo>
                    <a:pt x="421" y="365"/>
                  </a:lnTo>
                  <a:lnTo>
                    <a:pt x="421" y="362"/>
                  </a:lnTo>
                  <a:lnTo>
                    <a:pt x="419" y="363"/>
                  </a:lnTo>
                  <a:lnTo>
                    <a:pt x="418" y="372"/>
                  </a:lnTo>
                  <a:lnTo>
                    <a:pt x="416" y="377"/>
                  </a:lnTo>
                  <a:lnTo>
                    <a:pt x="413" y="379"/>
                  </a:lnTo>
                  <a:lnTo>
                    <a:pt x="411" y="381"/>
                  </a:lnTo>
                  <a:lnTo>
                    <a:pt x="405" y="384"/>
                  </a:lnTo>
                  <a:lnTo>
                    <a:pt x="402" y="385"/>
                  </a:lnTo>
                  <a:lnTo>
                    <a:pt x="408" y="380"/>
                  </a:lnTo>
                  <a:lnTo>
                    <a:pt x="404" y="382"/>
                  </a:lnTo>
                  <a:lnTo>
                    <a:pt x="404" y="379"/>
                  </a:lnTo>
                  <a:lnTo>
                    <a:pt x="402" y="381"/>
                  </a:lnTo>
                  <a:lnTo>
                    <a:pt x="400" y="380"/>
                  </a:lnTo>
                  <a:lnTo>
                    <a:pt x="399" y="382"/>
                  </a:lnTo>
                  <a:lnTo>
                    <a:pt x="397" y="380"/>
                  </a:lnTo>
                  <a:lnTo>
                    <a:pt x="398" y="385"/>
                  </a:lnTo>
                  <a:lnTo>
                    <a:pt x="395" y="385"/>
                  </a:lnTo>
                  <a:lnTo>
                    <a:pt x="392" y="389"/>
                  </a:lnTo>
                  <a:lnTo>
                    <a:pt x="389" y="390"/>
                  </a:lnTo>
                  <a:lnTo>
                    <a:pt x="389" y="391"/>
                  </a:lnTo>
                  <a:lnTo>
                    <a:pt x="390" y="392"/>
                  </a:lnTo>
                  <a:lnTo>
                    <a:pt x="389" y="394"/>
                  </a:lnTo>
                  <a:lnTo>
                    <a:pt x="386" y="395"/>
                  </a:lnTo>
                  <a:lnTo>
                    <a:pt x="387" y="397"/>
                  </a:lnTo>
                  <a:lnTo>
                    <a:pt x="387" y="403"/>
                  </a:lnTo>
                  <a:lnTo>
                    <a:pt x="383" y="404"/>
                  </a:lnTo>
                  <a:lnTo>
                    <a:pt x="385" y="405"/>
                  </a:lnTo>
                  <a:lnTo>
                    <a:pt x="384" y="412"/>
                  </a:lnTo>
                  <a:lnTo>
                    <a:pt x="386" y="420"/>
                  </a:lnTo>
                  <a:lnTo>
                    <a:pt x="389" y="424"/>
                  </a:lnTo>
                  <a:lnTo>
                    <a:pt x="384" y="424"/>
                  </a:lnTo>
                  <a:lnTo>
                    <a:pt x="379" y="422"/>
                  </a:lnTo>
                  <a:lnTo>
                    <a:pt x="372" y="421"/>
                  </a:lnTo>
                  <a:lnTo>
                    <a:pt x="365" y="419"/>
                  </a:lnTo>
                  <a:lnTo>
                    <a:pt x="361" y="416"/>
                  </a:lnTo>
                  <a:lnTo>
                    <a:pt x="356" y="410"/>
                  </a:lnTo>
                  <a:lnTo>
                    <a:pt x="352" y="397"/>
                  </a:lnTo>
                  <a:lnTo>
                    <a:pt x="348" y="394"/>
                  </a:lnTo>
                  <a:lnTo>
                    <a:pt x="346" y="389"/>
                  </a:lnTo>
                  <a:lnTo>
                    <a:pt x="342" y="385"/>
                  </a:lnTo>
                  <a:lnTo>
                    <a:pt x="337" y="373"/>
                  </a:lnTo>
                  <a:lnTo>
                    <a:pt x="328" y="364"/>
                  </a:lnTo>
                  <a:lnTo>
                    <a:pt x="326" y="362"/>
                  </a:lnTo>
                  <a:lnTo>
                    <a:pt x="312" y="361"/>
                  </a:lnTo>
                  <a:lnTo>
                    <a:pt x="308" y="363"/>
                  </a:lnTo>
                  <a:lnTo>
                    <a:pt x="302" y="376"/>
                  </a:lnTo>
                  <a:lnTo>
                    <a:pt x="296" y="374"/>
                  </a:lnTo>
                  <a:lnTo>
                    <a:pt x="285" y="366"/>
                  </a:lnTo>
                  <a:lnTo>
                    <a:pt x="281" y="361"/>
                  </a:lnTo>
                  <a:lnTo>
                    <a:pt x="277" y="348"/>
                  </a:lnTo>
                  <a:lnTo>
                    <a:pt x="270" y="344"/>
                  </a:lnTo>
                  <a:lnTo>
                    <a:pt x="262" y="336"/>
                  </a:lnTo>
                  <a:lnTo>
                    <a:pt x="259" y="334"/>
                  </a:lnTo>
                  <a:lnTo>
                    <a:pt x="258" y="331"/>
                  </a:lnTo>
                  <a:lnTo>
                    <a:pt x="254" y="329"/>
                  </a:lnTo>
                  <a:lnTo>
                    <a:pt x="243" y="329"/>
                  </a:lnTo>
                  <a:lnTo>
                    <a:pt x="231" y="329"/>
                  </a:lnTo>
                  <a:lnTo>
                    <a:pt x="230" y="337"/>
                  </a:lnTo>
                  <a:lnTo>
                    <a:pt x="219" y="337"/>
                  </a:lnTo>
                  <a:lnTo>
                    <a:pt x="207" y="337"/>
                  </a:lnTo>
                  <a:lnTo>
                    <a:pt x="192" y="337"/>
                  </a:lnTo>
                  <a:lnTo>
                    <a:pt x="172" y="329"/>
                  </a:lnTo>
                  <a:lnTo>
                    <a:pt x="152" y="322"/>
                  </a:lnTo>
                  <a:lnTo>
                    <a:pt x="139" y="316"/>
                  </a:lnTo>
                  <a:lnTo>
                    <a:pt x="139" y="315"/>
                  </a:lnTo>
                  <a:lnTo>
                    <a:pt x="129" y="316"/>
                  </a:lnTo>
                  <a:lnTo>
                    <a:pt x="118" y="317"/>
                  </a:lnTo>
                  <a:lnTo>
                    <a:pt x="106" y="317"/>
                  </a:lnTo>
                  <a:lnTo>
                    <a:pt x="106" y="309"/>
                  </a:lnTo>
                  <a:lnTo>
                    <a:pt x="104" y="306"/>
                  </a:lnTo>
                  <a:lnTo>
                    <a:pt x="96" y="299"/>
                  </a:lnTo>
                  <a:lnTo>
                    <a:pt x="89" y="297"/>
                  </a:lnTo>
                  <a:lnTo>
                    <a:pt x="87" y="292"/>
                  </a:lnTo>
                  <a:lnTo>
                    <a:pt x="84" y="291"/>
                  </a:lnTo>
                  <a:lnTo>
                    <a:pt x="83" y="293"/>
                  </a:lnTo>
                  <a:lnTo>
                    <a:pt x="71" y="286"/>
                  </a:lnTo>
                  <a:lnTo>
                    <a:pt x="68" y="286"/>
                  </a:lnTo>
                  <a:lnTo>
                    <a:pt x="59" y="283"/>
                  </a:lnTo>
                  <a:lnTo>
                    <a:pt x="57" y="274"/>
                  </a:lnTo>
                  <a:lnTo>
                    <a:pt x="54" y="271"/>
                  </a:lnTo>
                  <a:lnTo>
                    <a:pt x="54" y="268"/>
                  </a:lnTo>
                  <a:lnTo>
                    <a:pt x="40" y="252"/>
                  </a:lnTo>
                  <a:lnTo>
                    <a:pt x="39" y="247"/>
                  </a:lnTo>
                  <a:lnTo>
                    <a:pt x="41" y="246"/>
                  </a:lnTo>
                  <a:lnTo>
                    <a:pt x="41" y="243"/>
                  </a:lnTo>
                  <a:lnTo>
                    <a:pt x="39" y="241"/>
                  </a:lnTo>
                  <a:lnTo>
                    <a:pt x="36" y="240"/>
                  </a:lnTo>
                  <a:lnTo>
                    <a:pt x="33" y="238"/>
                  </a:lnTo>
                  <a:lnTo>
                    <a:pt x="31" y="226"/>
                  </a:lnTo>
                  <a:lnTo>
                    <a:pt x="36" y="231"/>
                  </a:lnTo>
                  <a:lnTo>
                    <a:pt x="33" y="224"/>
                  </a:lnTo>
                  <a:lnTo>
                    <a:pt x="38" y="221"/>
                  </a:lnTo>
                  <a:lnTo>
                    <a:pt x="31" y="219"/>
                  </a:lnTo>
                  <a:lnTo>
                    <a:pt x="31" y="224"/>
                  </a:lnTo>
                  <a:lnTo>
                    <a:pt x="27" y="223"/>
                  </a:lnTo>
                  <a:lnTo>
                    <a:pt x="24" y="221"/>
                  </a:lnTo>
                  <a:lnTo>
                    <a:pt x="23" y="216"/>
                  </a:lnTo>
                  <a:lnTo>
                    <a:pt x="15" y="207"/>
                  </a:lnTo>
                  <a:lnTo>
                    <a:pt x="13" y="198"/>
                  </a:lnTo>
                  <a:lnTo>
                    <a:pt x="13" y="192"/>
                  </a:lnTo>
                  <a:lnTo>
                    <a:pt x="5" y="179"/>
                  </a:lnTo>
                  <a:lnTo>
                    <a:pt x="5" y="176"/>
                  </a:lnTo>
                  <a:lnTo>
                    <a:pt x="8" y="171"/>
                  </a:lnTo>
                  <a:lnTo>
                    <a:pt x="10" y="160"/>
                  </a:lnTo>
                  <a:lnTo>
                    <a:pt x="7" y="149"/>
                  </a:lnTo>
                  <a:lnTo>
                    <a:pt x="5" y="142"/>
                  </a:lnTo>
                  <a:lnTo>
                    <a:pt x="3" y="132"/>
                  </a:lnTo>
                  <a:lnTo>
                    <a:pt x="5" y="125"/>
                  </a:lnTo>
                  <a:lnTo>
                    <a:pt x="7" y="121"/>
                  </a:lnTo>
                  <a:lnTo>
                    <a:pt x="6" y="119"/>
                  </a:lnTo>
                  <a:lnTo>
                    <a:pt x="9" y="105"/>
                  </a:lnTo>
                  <a:lnTo>
                    <a:pt x="11" y="68"/>
                  </a:lnTo>
                  <a:lnTo>
                    <a:pt x="20" y="67"/>
                  </a:lnTo>
                  <a:lnTo>
                    <a:pt x="17" y="64"/>
                  </a:lnTo>
                  <a:lnTo>
                    <a:pt x="10" y="63"/>
                  </a:lnTo>
                  <a:lnTo>
                    <a:pt x="9" y="57"/>
                  </a:lnTo>
                  <a:lnTo>
                    <a:pt x="10" y="61"/>
                  </a:lnTo>
                  <a:lnTo>
                    <a:pt x="12" y="60"/>
                  </a:lnTo>
                  <a:lnTo>
                    <a:pt x="11" y="56"/>
                  </a:lnTo>
                  <a:lnTo>
                    <a:pt x="9" y="54"/>
                  </a:lnTo>
                  <a:lnTo>
                    <a:pt x="10" y="49"/>
                  </a:lnTo>
                  <a:lnTo>
                    <a:pt x="9" y="48"/>
                  </a:lnTo>
                  <a:lnTo>
                    <a:pt x="7" y="49"/>
                  </a:lnTo>
                  <a:lnTo>
                    <a:pt x="5" y="37"/>
                  </a:lnTo>
                  <a:lnTo>
                    <a:pt x="0" y="29"/>
                  </a:lnTo>
                  <a:lnTo>
                    <a:pt x="0" y="22"/>
                  </a:lnTo>
                  <a:lnTo>
                    <a:pt x="1" y="20"/>
                  </a:lnTo>
                  <a:lnTo>
                    <a:pt x="12" y="25"/>
                  </a:lnTo>
                  <a:lnTo>
                    <a:pt x="27" y="26"/>
                  </a:lnTo>
                  <a:lnTo>
                    <a:pt x="28" y="31"/>
                  </a:lnTo>
                  <a:lnTo>
                    <a:pt x="23" y="39"/>
                  </a:lnTo>
                  <a:lnTo>
                    <a:pt x="23" y="41"/>
                  </a:lnTo>
                  <a:lnTo>
                    <a:pt x="25" y="41"/>
                  </a:lnTo>
                  <a:lnTo>
                    <a:pt x="24" y="40"/>
                  </a:lnTo>
                  <a:lnTo>
                    <a:pt x="30" y="32"/>
                  </a:lnTo>
                  <a:lnTo>
                    <a:pt x="32" y="32"/>
                  </a:lnTo>
                  <a:lnTo>
                    <a:pt x="33" y="34"/>
                  </a:lnTo>
                  <a:lnTo>
                    <a:pt x="33" y="30"/>
                  </a:lnTo>
                  <a:lnTo>
                    <a:pt x="32" y="22"/>
                  </a:lnTo>
                  <a:lnTo>
                    <a:pt x="29" y="19"/>
                  </a:lnTo>
                  <a:lnTo>
                    <a:pt x="31" y="17"/>
                  </a:lnTo>
                  <a:lnTo>
                    <a:pt x="31" y="14"/>
                  </a:lnTo>
                  <a:lnTo>
                    <a:pt x="33" y="14"/>
                  </a:lnTo>
                  <a:lnTo>
                    <a:pt x="29" y="13"/>
                  </a:lnTo>
                  <a:lnTo>
                    <a:pt x="26" y="8"/>
                  </a:lnTo>
                  <a:lnTo>
                    <a:pt x="42" y="8"/>
                  </a:lnTo>
                  <a:lnTo>
                    <a:pt x="53" y="8"/>
                  </a:lnTo>
                  <a:lnTo>
                    <a:pt x="71" y="8"/>
                  </a:lnTo>
                  <a:lnTo>
                    <a:pt x="90" y="8"/>
                  </a:lnTo>
                  <a:lnTo>
                    <a:pt x="106" y="8"/>
                  </a:lnTo>
                  <a:lnTo>
                    <a:pt x="121" y="8"/>
                  </a:lnTo>
                  <a:lnTo>
                    <a:pt x="134" y="8"/>
                  </a:lnTo>
                  <a:lnTo>
                    <a:pt x="148" y="8"/>
                  </a:lnTo>
                  <a:lnTo>
                    <a:pt x="166" y="8"/>
                  </a:lnTo>
                  <a:lnTo>
                    <a:pt x="188" y="8"/>
                  </a:lnTo>
                  <a:lnTo>
                    <a:pt x="205" y="8"/>
                  </a:lnTo>
                  <a:lnTo>
                    <a:pt x="226" y="9"/>
                  </a:lnTo>
                  <a:lnTo>
                    <a:pt x="249" y="9"/>
                  </a:lnTo>
                  <a:lnTo>
                    <a:pt x="274" y="9"/>
                  </a:lnTo>
                  <a:lnTo>
                    <a:pt x="290" y="9"/>
                  </a:lnTo>
                  <a:lnTo>
                    <a:pt x="308" y="9"/>
                  </a:lnTo>
                  <a:lnTo>
                    <a:pt x="328" y="9"/>
                  </a:lnTo>
                  <a:lnTo>
                    <a:pt x="347" y="9"/>
                  </a:lnTo>
                  <a:lnTo>
                    <a:pt x="368" y="9"/>
                  </a:lnTo>
                  <a:lnTo>
                    <a:pt x="386" y="9"/>
                  </a:lnTo>
                  <a:lnTo>
                    <a:pt x="416" y="9"/>
                  </a:lnTo>
                  <a:lnTo>
                    <a:pt x="416" y="0"/>
                  </a:lnTo>
                  <a:lnTo>
                    <a:pt x="418" y="0"/>
                  </a:lnTo>
                  <a:lnTo>
                    <a:pt x="424" y="14"/>
                  </a:lnTo>
                  <a:lnTo>
                    <a:pt x="430" y="14"/>
                  </a:lnTo>
                  <a:lnTo>
                    <a:pt x="437" y="17"/>
                  </a:lnTo>
                  <a:lnTo>
                    <a:pt x="449" y="16"/>
                  </a:lnTo>
                  <a:lnTo>
                    <a:pt x="468" y="28"/>
                  </a:lnTo>
                  <a:lnTo>
                    <a:pt x="476" y="26"/>
                  </a:lnTo>
                  <a:lnTo>
                    <a:pt x="492" y="30"/>
                  </a:lnTo>
                  <a:lnTo>
                    <a:pt x="470" y="46"/>
                  </a:lnTo>
                  <a:lnTo>
                    <a:pt x="459" y="57"/>
                  </a:lnTo>
                  <a:lnTo>
                    <a:pt x="460" y="58"/>
                  </a:lnTo>
                  <a:lnTo>
                    <a:pt x="466" y="58"/>
                  </a:lnTo>
                  <a:lnTo>
                    <a:pt x="475" y="52"/>
                  </a:lnTo>
                  <a:lnTo>
                    <a:pt x="476" y="53"/>
                  </a:lnTo>
                  <a:lnTo>
                    <a:pt x="476" y="59"/>
                  </a:lnTo>
                  <a:lnTo>
                    <a:pt x="482" y="59"/>
                  </a:lnTo>
                  <a:lnTo>
                    <a:pt x="498" y="53"/>
                  </a:lnTo>
                  <a:lnTo>
                    <a:pt x="510" y="43"/>
                  </a:lnTo>
                  <a:lnTo>
                    <a:pt x="519" y="41"/>
                  </a:lnTo>
                  <a:lnTo>
                    <a:pt x="510" y="52"/>
                  </a:lnTo>
                  <a:lnTo>
                    <a:pt x="510" y="55"/>
                  </a:lnTo>
                  <a:lnTo>
                    <a:pt x="512" y="53"/>
                  </a:lnTo>
                  <a:lnTo>
                    <a:pt x="517" y="53"/>
                  </a:lnTo>
                  <a:lnTo>
                    <a:pt x="521" y="56"/>
                  </a:lnTo>
                  <a:lnTo>
                    <a:pt x="526" y="61"/>
                  </a:lnTo>
                  <a:lnTo>
                    <a:pt x="534" y="62"/>
                  </a:lnTo>
                  <a:lnTo>
                    <a:pt x="542" y="57"/>
                  </a:lnTo>
                  <a:lnTo>
                    <a:pt x="557" y="55"/>
                  </a:lnTo>
                  <a:lnTo>
                    <a:pt x="558" y="60"/>
                  </a:lnTo>
                  <a:lnTo>
                    <a:pt x="560" y="61"/>
                  </a:lnTo>
                  <a:lnTo>
                    <a:pt x="565" y="61"/>
                  </a:lnTo>
                  <a:lnTo>
                    <a:pt x="568" y="61"/>
                  </a:lnTo>
                  <a:lnTo>
                    <a:pt x="569" y="67"/>
                  </a:lnTo>
                  <a:lnTo>
                    <a:pt x="573" y="71"/>
                  </a:lnTo>
                  <a:lnTo>
                    <a:pt x="567" y="73"/>
                  </a:lnTo>
                  <a:lnTo>
                    <a:pt x="565" y="70"/>
                  </a:lnTo>
                  <a:lnTo>
                    <a:pt x="564" y="73"/>
                  </a:lnTo>
                  <a:lnTo>
                    <a:pt x="561" y="73"/>
                  </a:lnTo>
                  <a:lnTo>
                    <a:pt x="554" y="69"/>
                  </a:lnTo>
                  <a:lnTo>
                    <a:pt x="542" y="74"/>
                  </a:lnTo>
                  <a:lnTo>
                    <a:pt x="536" y="79"/>
                  </a:lnTo>
                  <a:lnTo>
                    <a:pt x="536" y="74"/>
                  </a:lnTo>
                  <a:lnTo>
                    <a:pt x="531" y="76"/>
                  </a:lnTo>
                  <a:lnTo>
                    <a:pt x="522" y="89"/>
                  </a:lnTo>
                  <a:lnTo>
                    <a:pt x="520" y="94"/>
                  </a:lnTo>
                  <a:lnTo>
                    <a:pt x="517" y="100"/>
                  </a:lnTo>
                  <a:lnTo>
                    <a:pt x="525" y="94"/>
                  </a:lnTo>
                  <a:lnTo>
                    <a:pt x="525" y="90"/>
                  </a:lnTo>
                  <a:lnTo>
                    <a:pt x="529" y="86"/>
                  </a:lnTo>
                  <a:lnTo>
                    <a:pt x="529" y="88"/>
                  </a:lnTo>
                  <a:lnTo>
                    <a:pt x="524" y="100"/>
                  </a:lnTo>
                  <a:lnTo>
                    <a:pt x="521" y="117"/>
                  </a:lnTo>
                  <a:lnTo>
                    <a:pt x="518" y="125"/>
                  </a:lnTo>
                  <a:lnTo>
                    <a:pt x="519" y="140"/>
                  </a:lnTo>
                  <a:lnTo>
                    <a:pt x="519" y="144"/>
                  </a:lnTo>
                  <a:lnTo>
                    <a:pt x="522" y="152"/>
                  </a:lnTo>
                  <a:lnTo>
                    <a:pt x="523" y="154"/>
                  </a:lnTo>
                  <a:lnTo>
                    <a:pt x="528" y="156"/>
                  </a:lnTo>
                  <a:lnTo>
                    <a:pt x="532" y="153"/>
                  </a:lnTo>
                  <a:lnTo>
                    <a:pt x="535" y="151"/>
                  </a:lnTo>
                  <a:lnTo>
                    <a:pt x="541" y="137"/>
                  </a:lnTo>
                  <a:lnTo>
                    <a:pt x="541" y="128"/>
                  </a:lnTo>
                  <a:lnTo>
                    <a:pt x="541" y="125"/>
                  </a:lnTo>
                  <a:lnTo>
                    <a:pt x="537" y="117"/>
                  </a:lnTo>
                  <a:lnTo>
                    <a:pt x="539" y="107"/>
                  </a:lnTo>
                  <a:lnTo>
                    <a:pt x="541" y="106"/>
                  </a:lnTo>
                  <a:lnTo>
                    <a:pt x="541" y="97"/>
                  </a:lnTo>
                  <a:lnTo>
                    <a:pt x="543" y="93"/>
                  </a:lnTo>
                  <a:lnTo>
                    <a:pt x="549" y="88"/>
                  </a:lnTo>
                  <a:lnTo>
                    <a:pt x="550" y="94"/>
                  </a:lnTo>
                  <a:lnTo>
                    <a:pt x="552" y="92"/>
                  </a:lnTo>
                  <a:lnTo>
                    <a:pt x="553" y="86"/>
                  </a:lnTo>
                  <a:lnTo>
                    <a:pt x="559" y="83"/>
                  </a:lnTo>
                  <a:lnTo>
                    <a:pt x="558" y="80"/>
                  </a:lnTo>
                  <a:lnTo>
                    <a:pt x="559" y="77"/>
                  </a:lnTo>
                  <a:lnTo>
                    <a:pt x="569" y="79"/>
                  </a:lnTo>
                  <a:lnTo>
                    <a:pt x="580" y="86"/>
                  </a:lnTo>
                  <a:lnTo>
                    <a:pt x="582" y="89"/>
                  </a:lnTo>
                  <a:lnTo>
                    <a:pt x="581" y="91"/>
                  </a:lnTo>
                  <a:lnTo>
                    <a:pt x="583" y="102"/>
                  </a:lnTo>
                  <a:lnTo>
                    <a:pt x="580" y="108"/>
                  </a:lnTo>
                  <a:lnTo>
                    <a:pt x="576" y="111"/>
                  </a:lnTo>
                  <a:lnTo>
                    <a:pt x="574" y="116"/>
                  </a:lnTo>
                  <a:lnTo>
                    <a:pt x="575" y="117"/>
                  </a:lnTo>
                  <a:lnTo>
                    <a:pt x="578" y="117"/>
                  </a:lnTo>
                  <a:lnTo>
                    <a:pt x="582" y="111"/>
                  </a:lnTo>
                  <a:lnTo>
                    <a:pt x="588" y="109"/>
                  </a:lnTo>
                  <a:lnTo>
                    <a:pt x="592" y="114"/>
                  </a:lnTo>
                  <a:lnTo>
                    <a:pt x="594" y="125"/>
                  </a:lnTo>
                  <a:lnTo>
                    <a:pt x="596" y="128"/>
                  </a:lnTo>
                  <a:lnTo>
                    <a:pt x="594" y="137"/>
                  </a:lnTo>
                  <a:lnTo>
                    <a:pt x="589" y="139"/>
                  </a:lnTo>
                  <a:lnTo>
                    <a:pt x="588" y="141"/>
                  </a:lnTo>
                  <a:lnTo>
                    <a:pt x="586" y="146"/>
                  </a:lnTo>
                  <a:lnTo>
                    <a:pt x="585" y="149"/>
                  </a:lnTo>
                  <a:lnTo>
                    <a:pt x="581" y="155"/>
                  </a:lnTo>
                  <a:lnTo>
                    <a:pt x="595" y="159"/>
                  </a:lnTo>
                  <a:lnTo>
                    <a:pt x="604" y="158"/>
                  </a:lnTo>
                  <a:lnTo>
                    <a:pt x="613" y="152"/>
                  </a:lnTo>
                  <a:lnTo>
                    <a:pt x="622" y="149"/>
                  </a:lnTo>
                  <a:lnTo>
                    <a:pt x="632" y="144"/>
                  </a:lnTo>
                  <a:lnTo>
                    <a:pt x="646" y="133"/>
                  </a:lnTo>
                  <a:lnTo>
                    <a:pt x="643" y="125"/>
                  </a:lnTo>
                  <a:lnTo>
                    <a:pt x="656" y="122"/>
                  </a:lnTo>
                  <a:lnTo>
                    <a:pt x="664" y="125"/>
                  </a:lnTo>
                  <a:lnTo>
                    <a:pt x="673" y="124"/>
                  </a:lnTo>
                  <a:lnTo>
                    <a:pt x="684" y="119"/>
                  </a:lnTo>
                  <a:lnTo>
                    <a:pt x="684" y="115"/>
                  </a:lnTo>
                  <a:lnTo>
                    <a:pt x="682" y="112"/>
                  </a:lnTo>
                  <a:lnTo>
                    <a:pt x="685" y="110"/>
                  </a:lnTo>
                  <a:lnTo>
                    <a:pt x="682" y="109"/>
                  </a:lnTo>
                  <a:lnTo>
                    <a:pt x="688" y="104"/>
                  </a:lnTo>
                  <a:lnTo>
                    <a:pt x="691" y="98"/>
                  </a:lnTo>
                  <a:lnTo>
                    <a:pt x="700" y="92"/>
                  </a:lnTo>
                  <a:lnTo>
                    <a:pt x="723" y="92"/>
                  </a:lnTo>
                  <a:lnTo>
                    <a:pt x="735" y="92"/>
                  </a:lnTo>
                  <a:lnTo>
                    <a:pt x="749" y="92"/>
                  </a:lnTo>
                  <a:lnTo>
                    <a:pt x="751" y="86"/>
                  </a:lnTo>
                  <a:lnTo>
                    <a:pt x="755" y="86"/>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2" name="Freeform 260"/>
            <p:cNvSpPr>
              <a:spLocks/>
            </p:cNvSpPr>
            <p:nvPr/>
          </p:nvSpPr>
          <p:spPr bwMode="auto">
            <a:xfrm>
              <a:off x="2215" y="1924"/>
              <a:ext cx="1" cy="4"/>
            </a:xfrm>
            <a:custGeom>
              <a:avLst/>
              <a:gdLst>
                <a:gd name="T0" fmla="*/ 1 w 1"/>
                <a:gd name="T1" fmla="*/ 0 h 4"/>
                <a:gd name="T2" fmla="*/ 0 w 1"/>
                <a:gd name="T3" fmla="*/ 4 h 4"/>
                <a:gd name="T4" fmla="*/ 1 w 1"/>
                <a:gd name="T5" fmla="*/ 3 h 4"/>
                <a:gd name="T6" fmla="*/ 1 w 1"/>
                <a:gd name="T7" fmla="*/ 0 h 4"/>
                <a:gd name="T8" fmla="*/ 1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0"/>
                  </a:moveTo>
                  <a:lnTo>
                    <a:pt x="0" y="4"/>
                  </a:lnTo>
                  <a:lnTo>
                    <a:pt x="1" y="3"/>
                  </a:lnTo>
                  <a:lnTo>
                    <a:pt x="1"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3" name="Freeform 261"/>
            <p:cNvSpPr>
              <a:spLocks/>
            </p:cNvSpPr>
            <p:nvPr/>
          </p:nvSpPr>
          <p:spPr bwMode="auto">
            <a:xfrm>
              <a:off x="2189" y="1938"/>
              <a:ext cx="1" cy="1"/>
            </a:xfrm>
            <a:custGeom>
              <a:avLst/>
              <a:gdLst>
                <a:gd name="T0" fmla="*/ 0 w 1"/>
                <a:gd name="T1" fmla="*/ 0 h 1"/>
                <a:gd name="T2" fmla="*/ 1 w 1"/>
                <a:gd name="T3" fmla="*/ 1 h 1"/>
                <a:gd name="T4" fmla="*/ 1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1" y="1"/>
                  </a:lnTo>
                  <a:lnTo>
                    <a:pt x="1" y="0"/>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4" name="Freeform 262"/>
            <p:cNvSpPr>
              <a:spLocks/>
            </p:cNvSpPr>
            <p:nvPr/>
          </p:nvSpPr>
          <p:spPr bwMode="auto">
            <a:xfrm>
              <a:off x="2189" y="1934"/>
              <a:ext cx="1" cy="2"/>
            </a:xfrm>
            <a:custGeom>
              <a:avLst/>
              <a:gdLst>
                <a:gd name="T0" fmla="*/ 0 w 1"/>
                <a:gd name="T1" fmla="*/ 2 h 2"/>
                <a:gd name="T2" fmla="*/ 0 w 1"/>
                <a:gd name="T3" fmla="*/ 2 h 2"/>
                <a:gd name="T4" fmla="*/ 1 w 1"/>
                <a:gd name="T5" fmla="*/ 0 h 2"/>
                <a:gd name="T6" fmla="*/ 0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2"/>
                  </a:moveTo>
                  <a:lnTo>
                    <a:pt x="0" y="2"/>
                  </a:lnTo>
                  <a:lnTo>
                    <a:pt x="1" y="0"/>
                  </a:lnTo>
                  <a:lnTo>
                    <a:pt x="0" y="2"/>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5" name="Freeform 263"/>
            <p:cNvSpPr>
              <a:spLocks/>
            </p:cNvSpPr>
            <p:nvPr/>
          </p:nvSpPr>
          <p:spPr bwMode="auto">
            <a:xfrm>
              <a:off x="2185" y="1936"/>
              <a:ext cx="3" cy="2"/>
            </a:xfrm>
            <a:custGeom>
              <a:avLst/>
              <a:gdLst>
                <a:gd name="T0" fmla="*/ 0 w 3"/>
                <a:gd name="T1" fmla="*/ 1 h 2"/>
                <a:gd name="T2" fmla="*/ 1 w 3"/>
                <a:gd name="T3" fmla="*/ 2 h 2"/>
                <a:gd name="T4" fmla="*/ 3 w 3"/>
                <a:gd name="T5" fmla="*/ 2 h 2"/>
                <a:gd name="T6" fmla="*/ 2 w 3"/>
                <a:gd name="T7" fmla="*/ 0 h 2"/>
                <a:gd name="T8" fmla="*/ 0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1"/>
                  </a:moveTo>
                  <a:lnTo>
                    <a:pt x="1" y="2"/>
                  </a:lnTo>
                  <a:lnTo>
                    <a:pt x="3" y="2"/>
                  </a:lnTo>
                  <a:lnTo>
                    <a:pt x="2" y="0"/>
                  </a:lnTo>
                  <a:lnTo>
                    <a:pt x="0" y="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6" name="Freeform 264"/>
            <p:cNvSpPr>
              <a:spLocks/>
            </p:cNvSpPr>
            <p:nvPr/>
          </p:nvSpPr>
          <p:spPr bwMode="auto">
            <a:xfrm>
              <a:off x="2167" y="1989"/>
              <a:ext cx="4" cy="3"/>
            </a:xfrm>
            <a:custGeom>
              <a:avLst/>
              <a:gdLst>
                <a:gd name="T0" fmla="*/ 0 w 4"/>
                <a:gd name="T1" fmla="*/ 2 h 3"/>
                <a:gd name="T2" fmla="*/ 4 w 4"/>
                <a:gd name="T3" fmla="*/ 3 h 3"/>
                <a:gd name="T4" fmla="*/ 4 w 4"/>
                <a:gd name="T5" fmla="*/ 2 h 3"/>
                <a:gd name="T6" fmla="*/ 3 w 4"/>
                <a:gd name="T7" fmla="*/ 0 h 3"/>
                <a:gd name="T8" fmla="*/ 2 w 4"/>
                <a:gd name="T9" fmla="*/ 2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lnTo>
                    <a:pt x="4" y="3"/>
                  </a:lnTo>
                  <a:lnTo>
                    <a:pt x="4" y="2"/>
                  </a:lnTo>
                  <a:lnTo>
                    <a:pt x="3" y="0"/>
                  </a:lnTo>
                  <a:lnTo>
                    <a:pt x="2" y="2"/>
                  </a:lnTo>
                  <a:lnTo>
                    <a:pt x="0" y="2"/>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7" name="Freeform 265"/>
            <p:cNvSpPr>
              <a:spLocks/>
            </p:cNvSpPr>
            <p:nvPr/>
          </p:nvSpPr>
          <p:spPr bwMode="auto">
            <a:xfrm>
              <a:off x="2158" y="1988"/>
              <a:ext cx="6" cy="2"/>
            </a:xfrm>
            <a:custGeom>
              <a:avLst/>
              <a:gdLst>
                <a:gd name="T0" fmla="*/ 0 w 6"/>
                <a:gd name="T1" fmla="*/ 2 h 2"/>
                <a:gd name="T2" fmla="*/ 6 w 6"/>
                <a:gd name="T3" fmla="*/ 2 h 2"/>
                <a:gd name="T4" fmla="*/ 6 w 6"/>
                <a:gd name="T5" fmla="*/ 1 h 2"/>
                <a:gd name="T6" fmla="*/ 4 w 6"/>
                <a:gd name="T7" fmla="*/ 0 h 2"/>
                <a:gd name="T8" fmla="*/ 0 w 6"/>
                <a:gd name="T9" fmla="*/ 2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2"/>
                  </a:moveTo>
                  <a:lnTo>
                    <a:pt x="6" y="2"/>
                  </a:lnTo>
                  <a:lnTo>
                    <a:pt x="6" y="1"/>
                  </a:lnTo>
                  <a:lnTo>
                    <a:pt x="4" y="0"/>
                  </a:lnTo>
                  <a:lnTo>
                    <a:pt x="0" y="2"/>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8" name="Freeform 266"/>
            <p:cNvSpPr>
              <a:spLocks/>
            </p:cNvSpPr>
            <p:nvPr/>
          </p:nvSpPr>
          <p:spPr bwMode="auto">
            <a:xfrm>
              <a:off x="2115" y="1993"/>
              <a:ext cx="29" cy="11"/>
            </a:xfrm>
            <a:custGeom>
              <a:avLst/>
              <a:gdLst>
                <a:gd name="T0" fmla="*/ 25 w 29"/>
                <a:gd name="T1" fmla="*/ 1 h 11"/>
                <a:gd name="T2" fmla="*/ 25 w 29"/>
                <a:gd name="T3" fmla="*/ 0 h 11"/>
                <a:gd name="T4" fmla="*/ 19 w 29"/>
                <a:gd name="T5" fmla="*/ 4 h 11"/>
                <a:gd name="T6" fmla="*/ 4 w 29"/>
                <a:gd name="T7" fmla="*/ 7 h 11"/>
                <a:gd name="T8" fmla="*/ 0 w 29"/>
                <a:gd name="T9" fmla="*/ 9 h 11"/>
                <a:gd name="T10" fmla="*/ 0 w 29"/>
                <a:gd name="T11" fmla="*/ 11 h 11"/>
                <a:gd name="T12" fmla="*/ 3 w 29"/>
                <a:gd name="T13" fmla="*/ 11 h 11"/>
                <a:gd name="T14" fmla="*/ 25 w 29"/>
                <a:gd name="T15" fmla="*/ 4 h 11"/>
                <a:gd name="T16" fmla="*/ 29 w 29"/>
                <a:gd name="T17" fmla="*/ 3 h 11"/>
                <a:gd name="T18" fmla="*/ 29 w 29"/>
                <a:gd name="T19" fmla="*/ 2 h 11"/>
                <a:gd name="T20" fmla="*/ 26 w 29"/>
                <a:gd name="T21" fmla="*/ 3 h 11"/>
                <a:gd name="T22" fmla="*/ 22 w 29"/>
                <a:gd name="T23" fmla="*/ 4 h 11"/>
                <a:gd name="T24" fmla="*/ 25 w 29"/>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1"/>
                <a:gd name="T41" fmla="*/ 29 w 2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1">
                  <a:moveTo>
                    <a:pt x="25" y="1"/>
                  </a:moveTo>
                  <a:lnTo>
                    <a:pt x="25" y="0"/>
                  </a:lnTo>
                  <a:lnTo>
                    <a:pt x="19" y="4"/>
                  </a:lnTo>
                  <a:lnTo>
                    <a:pt x="4" y="7"/>
                  </a:lnTo>
                  <a:lnTo>
                    <a:pt x="0" y="9"/>
                  </a:lnTo>
                  <a:lnTo>
                    <a:pt x="0" y="11"/>
                  </a:lnTo>
                  <a:lnTo>
                    <a:pt x="3" y="11"/>
                  </a:lnTo>
                  <a:lnTo>
                    <a:pt x="25" y="4"/>
                  </a:lnTo>
                  <a:lnTo>
                    <a:pt x="29" y="3"/>
                  </a:lnTo>
                  <a:lnTo>
                    <a:pt x="29" y="2"/>
                  </a:lnTo>
                  <a:lnTo>
                    <a:pt x="26" y="3"/>
                  </a:lnTo>
                  <a:lnTo>
                    <a:pt x="22" y="4"/>
                  </a:lnTo>
                  <a:lnTo>
                    <a:pt x="25" y="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09" name="Freeform 267"/>
            <p:cNvSpPr>
              <a:spLocks/>
            </p:cNvSpPr>
            <p:nvPr/>
          </p:nvSpPr>
          <p:spPr bwMode="auto">
            <a:xfrm>
              <a:off x="2021" y="2265"/>
              <a:ext cx="3" cy="3"/>
            </a:xfrm>
            <a:custGeom>
              <a:avLst/>
              <a:gdLst>
                <a:gd name="T0" fmla="*/ 3 w 3"/>
                <a:gd name="T1" fmla="*/ 0 h 3"/>
                <a:gd name="T2" fmla="*/ 0 w 3"/>
                <a:gd name="T3" fmla="*/ 3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lnTo>
                    <a:pt x="3"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10" name="Freeform 268"/>
            <p:cNvSpPr>
              <a:spLocks/>
            </p:cNvSpPr>
            <p:nvPr/>
          </p:nvSpPr>
          <p:spPr bwMode="auto">
            <a:xfrm>
              <a:off x="2017" y="2269"/>
              <a:ext cx="3" cy="2"/>
            </a:xfrm>
            <a:custGeom>
              <a:avLst/>
              <a:gdLst>
                <a:gd name="T0" fmla="*/ 3 w 3"/>
                <a:gd name="T1" fmla="*/ 0 h 2"/>
                <a:gd name="T2" fmla="*/ 0 w 3"/>
                <a:gd name="T3" fmla="*/ 2 h 2"/>
                <a:gd name="T4" fmla="*/ 3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3" y="0"/>
                  </a:moveTo>
                  <a:lnTo>
                    <a:pt x="0" y="2"/>
                  </a:lnTo>
                  <a:lnTo>
                    <a:pt x="3"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11" name="Freeform 269"/>
            <p:cNvSpPr>
              <a:spLocks/>
            </p:cNvSpPr>
            <p:nvPr/>
          </p:nvSpPr>
          <p:spPr bwMode="auto">
            <a:xfrm>
              <a:off x="2003" y="2271"/>
              <a:ext cx="7" cy="3"/>
            </a:xfrm>
            <a:custGeom>
              <a:avLst/>
              <a:gdLst>
                <a:gd name="T0" fmla="*/ 7 w 7"/>
                <a:gd name="T1" fmla="*/ 2 h 3"/>
                <a:gd name="T2" fmla="*/ 0 w 7"/>
                <a:gd name="T3" fmla="*/ 3 h 3"/>
                <a:gd name="T4" fmla="*/ 6 w 7"/>
                <a:gd name="T5" fmla="*/ 0 h 3"/>
                <a:gd name="T6" fmla="*/ 7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0" y="3"/>
                  </a:lnTo>
                  <a:lnTo>
                    <a:pt x="6" y="0"/>
                  </a:lnTo>
                  <a:lnTo>
                    <a:pt x="7" y="0"/>
                  </a:lnTo>
                  <a:lnTo>
                    <a:pt x="7" y="2"/>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12" name="Freeform 270"/>
            <p:cNvSpPr>
              <a:spLocks/>
            </p:cNvSpPr>
            <p:nvPr/>
          </p:nvSpPr>
          <p:spPr bwMode="auto">
            <a:xfrm>
              <a:off x="1789" y="2215"/>
              <a:ext cx="8" cy="9"/>
            </a:xfrm>
            <a:custGeom>
              <a:avLst/>
              <a:gdLst>
                <a:gd name="T0" fmla="*/ 2 w 8"/>
                <a:gd name="T1" fmla="*/ 5 h 9"/>
                <a:gd name="T2" fmla="*/ 8 w 8"/>
                <a:gd name="T3" fmla="*/ 0 h 9"/>
                <a:gd name="T4" fmla="*/ 1 w 8"/>
                <a:gd name="T5" fmla="*/ 9 h 9"/>
                <a:gd name="T6" fmla="*/ 0 w 8"/>
                <a:gd name="T7" fmla="*/ 9 h 9"/>
                <a:gd name="T8" fmla="*/ 2 w 8"/>
                <a:gd name="T9" fmla="*/ 5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2" y="5"/>
                  </a:moveTo>
                  <a:lnTo>
                    <a:pt x="8" y="0"/>
                  </a:lnTo>
                  <a:lnTo>
                    <a:pt x="1" y="9"/>
                  </a:lnTo>
                  <a:lnTo>
                    <a:pt x="0" y="9"/>
                  </a:lnTo>
                  <a:lnTo>
                    <a:pt x="2" y="5"/>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13" name="Freeform 271"/>
            <p:cNvSpPr>
              <a:spLocks/>
            </p:cNvSpPr>
            <p:nvPr/>
          </p:nvSpPr>
          <p:spPr bwMode="auto">
            <a:xfrm>
              <a:off x="1486" y="2138"/>
              <a:ext cx="4" cy="4"/>
            </a:xfrm>
            <a:custGeom>
              <a:avLst/>
              <a:gdLst>
                <a:gd name="T0" fmla="*/ 0 w 4"/>
                <a:gd name="T1" fmla="*/ 0 h 4"/>
                <a:gd name="T2" fmla="*/ 4 w 4"/>
                <a:gd name="T3" fmla="*/ 4 h 4"/>
                <a:gd name="T4" fmla="*/ 3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3" y="4"/>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14" name="Freeform 272"/>
            <p:cNvSpPr>
              <a:spLocks/>
            </p:cNvSpPr>
            <p:nvPr/>
          </p:nvSpPr>
          <p:spPr bwMode="auto">
            <a:xfrm>
              <a:off x="1463" y="2121"/>
              <a:ext cx="4" cy="2"/>
            </a:xfrm>
            <a:custGeom>
              <a:avLst/>
              <a:gdLst>
                <a:gd name="T0" fmla="*/ 0 w 4"/>
                <a:gd name="T1" fmla="*/ 1 h 2"/>
                <a:gd name="T2" fmla="*/ 2 w 4"/>
                <a:gd name="T3" fmla="*/ 0 h 2"/>
                <a:gd name="T4" fmla="*/ 4 w 4"/>
                <a:gd name="T5" fmla="*/ 2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1"/>
                  </a:moveTo>
                  <a:lnTo>
                    <a:pt x="2" y="0"/>
                  </a:lnTo>
                  <a:lnTo>
                    <a:pt x="4" y="2"/>
                  </a:lnTo>
                  <a:lnTo>
                    <a:pt x="0" y="1"/>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15" name="Freeform 273"/>
            <p:cNvSpPr>
              <a:spLocks/>
            </p:cNvSpPr>
            <p:nvPr/>
          </p:nvSpPr>
          <p:spPr bwMode="auto">
            <a:xfrm>
              <a:off x="1468" y="2120"/>
              <a:ext cx="5" cy="3"/>
            </a:xfrm>
            <a:custGeom>
              <a:avLst/>
              <a:gdLst>
                <a:gd name="T0" fmla="*/ 0 w 5"/>
                <a:gd name="T1" fmla="*/ 0 h 3"/>
                <a:gd name="T2" fmla="*/ 5 w 5"/>
                <a:gd name="T3" fmla="*/ 2 h 3"/>
                <a:gd name="T4" fmla="*/ 2 w 5"/>
                <a:gd name="T5" fmla="*/ 3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0"/>
                  </a:moveTo>
                  <a:lnTo>
                    <a:pt x="5" y="2"/>
                  </a:lnTo>
                  <a:lnTo>
                    <a:pt x="2" y="3"/>
                  </a:lnTo>
                  <a:lnTo>
                    <a:pt x="0" y="0"/>
                  </a:lnTo>
                </a:path>
              </a:pathLst>
            </a:custGeom>
            <a:grp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grpSp>
      <p:sp>
        <p:nvSpPr>
          <p:cNvPr id="316" name="Freeform 274"/>
          <p:cNvSpPr>
            <a:spLocks noChangeAspect="1" noEditPoints="1"/>
          </p:cNvSpPr>
          <p:nvPr/>
        </p:nvSpPr>
        <p:spPr bwMode="gray">
          <a:xfrm>
            <a:off x="565873" y="3691908"/>
            <a:ext cx="120385" cy="79375"/>
          </a:xfrm>
          <a:custGeom>
            <a:avLst/>
            <a:gdLst>
              <a:gd name="T0" fmla="*/ 5 w 227"/>
              <a:gd name="T1" fmla="*/ 0 h 163"/>
              <a:gd name="T2" fmla="*/ 19 w 227"/>
              <a:gd name="T3" fmla="*/ 0 h 163"/>
              <a:gd name="T4" fmla="*/ 20 w 227"/>
              <a:gd name="T5" fmla="*/ 6 h 163"/>
              <a:gd name="T6" fmla="*/ 12 w 227"/>
              <a:gd name="T7" fmla="*/ 19 h 163"/>
              <a:gd name="T8" fmla="*/ 0 w 227"/>
              <a:gd name="T9" fmla="*/ 10 h 163"/>
              <a:gd name="T10" fmla="*/ 5 w 227"/>
              <a:gd name="T11" fmla="*/ 0 h 163"/>
              <a:gd name="T12" fmla="*/ 127 w 227"/>
              <a:gd name="T13" fmla="*/ 66 h 163"/>
              <a:gd name="T14" fmla="*/ 136 w 227"/>
              <a:gd name="T15" fmla="*/ 70 h 163"/>
              <a:gd name="T16" fmla="*/ 133 w 227"/>
              <a:gd name="T17" fmla="*/ 73 h 163"/>
              <a:gd name="T18" fmla="*/ 127 w 227"/>
              <a:gd name="T19" fmla="*/ 66 h 163"/>
              <a:gd name="T20" fmla="*/ 178 w 227"/>
              <a:gd name="T21" fmla="*/ 102 h 163"/>
              <a:gd name="T22" fmla="*/ 210 w 227"/>
              <a:gd name="T23" fmla="*/ 112 h 163"/>
              <a:gd name="T24" fmla="*/ 227 w 227"/>
              <a:gd name="T25" fmla="*/ 130 h 163"/>
              <a:gd name="T26" fmla="*/ 226 w 227"/>
              <a:gd name="T27" fmla="*/ 146 h 163"/>
              <a:gd name="T28" fmla="*/ 207 w 227"/>
              <a:gd name="T29" fmla="*/ 146 h 163"/>
              <a:gd name="T30" fmla="*/ 192 w 227"/>
              <a:gd name="T31" fmla="*/ 163 h 163"/>
              <a:gd name="T32" fmla="*/ 184 w 227"/>
              <a:gd name="T33" fmla="*/ 159 h 163"/>
              <a:gd name="T34" fmla="*/ 175 w 227"/>
              <a:gd name="T35" fmla="*/ 127 h 163"/>
              <a:gd name="T36" fmla="*/ 178 w 227"/>
              <a:gd name="T37" fmla="*/ 102 h 163"/>
              <a:gd name="T38" fmla="*/ 155 w 227"/>
              <a:gd name="T39" fmla="*/ 64 h 163"/>
              <a:gd name="T40" fmla="*/ 158 w 227"/>
              <a:gd name="T41" fmla="*/ 62 h 163"/>
              <a:gd name="T42" fmla="*/ 173 w 227"/>
              <a:gd name="T43" fmla="*/ 76 h 163"/>
              <a:gd name="T44" fmla="*/ 158 w 227"/>
              <a:gd name="T45" fmla="*/ 81 h 163"/>
              <a:gd name="T46" fmla="*/ 142 w 227"/>
              <a:gd name="T47" fmla="*/ 62 h 163"/>
              <a:gd name="T48" fmla="*/ 155 w 227"/>
              <a:gd name="T49" fmla="*/ 64 h 163"/>
              <a:gd name="T50" fmla="*/ 116 w 227"/>
              <a:gd name="T51" fmla="*/ 51 h 163"/>
              <a:gd name="T52" fmla="*/ 113 w 227"/>
              <a:gd name="T53" fmla="*/ 54 h 163"/>
              <a:gd name="T54" fmla="*/ 139 w 227"/>
              <a:gd name="T55" fmla="*/ 51 h 163"/>
              <a:gd name="T56" fmla="*/ 139 w 227"/>
              <a:gd name="T57" fmla="*/ 56 h 163"/>
              <a:gd name="T58" fmla="*/ 116 w 227"/>
              <a:gd name="T59" fmla="*/ 57 h 163"/>
              <a:gd name="T60" fmla="*/ 116 w 227"/>
              <a:gd name="T61" fmla="*/ 51 h 163"/>
              <a:gd name="T62" fmla="*/ 74 w 227"/>
              <a:gd name="T63" fmla="*/ 36 h 163"/>
              <a:gd name="T64" fmla="*/ 79 w 227"/>
              <a:gd name="T65" fmla="*/ 31 h 163"/>
              <a:gd name="T66" fmla="*/ 95 w 227"/>
              <a:gd name="T67" fmla="*/ 42 h 163"/>
              <a:gd name="T68" fmla="*/ 83 w 227"/>
              <a:gd name="T69" fmla="*/ 45 h 163"/>
              <a:gd name="T70" fmla="*/ 74 w 227"/>
              <a:gd name="T71" fmla="*/ 36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63"/>
              <a:gd name="T110" fmla="*/ 227 w 227"/>
              <a:gd name="T111" fmla="*/ 163 h 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63">
                <a:moveTo>
                  <a:pt x="5" y="0"/>
                </a:moveTo>
                <a:lnTo>
                  <a:pt x="19" y="0"/>
                </a:lnTo>
                <a:lnTo>
                  <a:pt x="20" y="6"/>
                </a:lnTo>
                <a:lnTo>
                  <a:pt x="12" y="19"/>
                </a:lnTo>
                <a:lnTo>
                  <a:pt x="0" y="10"/>
                </a:lnTo>
                <a:lnTo>
                  <a:pt x="5" y="0"/>
                </a:lnTo>
                <a:close/>
                <a:moveTo>
                  <a:pt x="127" y="66"/>
                </a:moveTo>
                <a:lnTo>
                  <a:pt x="136" y="70"/>
                </a:lnTo>
                <a:lnTo>
                  <a:pt x="133" y="73"/>
                </a:lnTo>
                <a:lnTo>
                  <a:pt x="127" y="66"/>
                </a:lnTo>
                <a:close/>
                <a:moveTo>
                  <a:pt x="178" y="102"/>
                </a:moveTo>
                <a:lnTo>
                  <a:pt x="210" y="112"/>
                </a:lnTo>
                <a:lnTo>
                  <a:pt x="227" y="130"/>
                </a:lnTo>
                <a:lnTo>
                  <a:pt x="226" y="146"/>
                </a:lnTo>
                <a:lnTo>
                  <a:pt x="207" y="146"/>
                </a:lnTo>
                <a:lnTo>
                  <a:pt x="192" y="163"/>
                </a:lnTo>
                <a:lnTo>
                  <a:pt x="184" y="159"/>
                </a:lnTo>
                <a:lnTo>
                  <a:pt x="175" y="127"/>
                </a:lnTo>
                <a:lnTo>
                  <a:pt x="178" y="102"/>
                </a:lnTo>
                <a:close/>
                <a:moveTo>
                  <a:pt x="155" y="64"/>
                </a:moveTo>
                <a:lnTo>
                  <a:pt x="158" y="62"/>
                </a:lnTo>
                <a:lnTo>
                  <a:pt x="173" y="76"/>
                </a:lnTo>
                <a:lnTo>
                  <a:pt x="158" y="81"/>
                </a:lnTo>
                <a:lnTo>
                  <a:pt x="142" y="62"/>
                </a:lnTo>
                <a:lnTo>
                  <a:pt x="155" y="64"/>
                </a:lnTo>
                <a:close/>
                <a:moveTo>
                  <a:pt x="116" y="51"/>
                </a:moveTo>
                <a:lnTo>
                  <a:pt x="113" y="54"/>
                </a:lnTo>
                <a:lnTo>
                  <a:pt x="139" y="51"/>
                </a:lnTo>
                <a:lnTo>
                  <a:pt x="139" y="56"/>
                </a:lnTo>
                <a:lnTo>
                  <a:pt x="116" y="57"/>
                </a:lnTo>
                <a:lnTo>
                  <a:pt x="116" y="51"/>
                </a:lnTo>
                <a:close/>
                <a:moveTo>
                  <a:pt x="74" y="36"/>
                </a:moveTo>
                <a:lnTo>
                  <a:pt x="79" y="31"/>
                </a:lnTo>
                <a:lnTo>
                  <a:pt x="95" y="42"/>
                </a:lnTo>
                <a:lnTo>
                  <a:pt x="83" y="45"/>
                </a:lnTo>
                <a:lnTo>
                  <a:pt x="74" y="3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317" name="Freeform 275"/>
          <p:cNvSpPr>
            <a:spLocks noChangeAspect="1" noEditPoints="1"/>
          </p:cNvSpPr>
          <p:nvPr/>
        </p:nvSpPr>
        <p:spPr bwMode="gray">
          <a:xfrm>
            <a:off x="565873" y="3691908"/>
            <a:ext cx="120385" cy="79375"/>
          </a:xfrm>
          <a:custGeom>
            <a:avLst/>
            <a:gdLst>
              <a:gd name="T0" fmla="*/ 5 w 227"/>
              <a:gd name="T1" fmla="*/ 0 h 163"/>
              <a:gd name="T2" fmla="*/ 19 w 227"/>
              <a:gd name="T3" fmla="*/ 0 h 163"/>
              <a:gd name="T4" fmla="*/ 20 w 227"/>
              <a:gd name="T5" fmla="*/ 6 h 163"/>
              <a:gd name="T6" fmla="*/ 12 w 227"/>
              <a:gd name="T7" fmla="*/ 19 h 163"/>
              <a:gd name="T8" fmla="*/ 0 w 227"/>
              <a:gd name="T9" fmla="*/ 10 h 163"/>
              <a:gd name="T10" fmla="*/ 5 w 227"/>
              <a:gd name="T11" fmla="*/ 0 h 163"/>
              <a:gd name="T12" fmla="*/ 127 w 227"/>
              <a:gd name="T13" fmla="*/ 66 h 163"/>
              <a:gd name="T14" fmla="*/ 136 w 227"/>
              <a:gd name="T15" fmla="*/ 70 h 163"/>
              <a:gd name="T16" fmla="*/ 133 w 227"/>
              <a:gd name="T17" fmla="*/ 73 h 163"/>
              <a:gd name="T18" fmla="*/ 127 w 227"/>
              <a:gd name="T19" fmla="*/ 66 h 163"/>
              <a:gd name="T20" fmla="*/ 178 w 227"/>
              <a:gd name="T21" fmla="*/ 102 h 163"/>
              <a:gd name="T22" fmla="*/ 210 w 227"/>
              <a:gd name="T23" fmla="*/ 112 h 163"/>
              <a:gd name="T24" fmla="*/ 227 w 227"/>
              <a:gd name="T25" fmla="*/ 130 h 163"/>
              <a:gd name="T26" fmla="*/ 226 w 227"/>
              <a:gd name="T27" fmla="*/ 146 h 163"/>
              <a:gd name="T28" fmla="*/ 207 w 227"/>
              <a:gd name="T29" fmla="*/ 146 h 163"/>
              <a:gd name="T30" fmla="*/ 192 w 227"/>
              <a:gd name="T31" fmla="*/ 163 h 163"/>
              <a:gd name="T32" fmla="*/ 184 w 227"/>
              <a:gd name="T33" fmla="*/ 159 h 163"/>
              <a:gd name="T34" fmla="*/ 175 w 227"/>
              <a:gd name="T35" fmla="*/ 127 h 163"/>
              <a:gd name="T36" fmla="*/ 178 w 227"/>
              <a:gd name="T37" fmla="*/ 102 h 163"/>
              <a:gd name="T38" fmla="*/ 155 w 227"/>
              <a:gd name="T39" fmla="*/ 64 h 163"/>
              <a:gd name="T40" fmla="*/ 158 w 227"/>
              <a:gd name="T41" fmla="*/ 62 h 163"/>
              <a:gd name="T42" fmla="*/ 173 w 227"/>
              <a:gd name="T43" fmla="*/ 76 h 163"/>
              <a:gd name="T44" fmla="*/ 158 w 227"/>
              <a:gd name="T45" fmla="*/ 81 h 163"/>
              <a:gd name="T46" fmla="*/ 142 w 227"/>
              <a:gd name="T47" fmla="*/ 62 h 163"/>
              <a:gd name="T48" fmla="*/ 155 w 227"/>
              <a:gd name="T49" fmla="*/ 64 h 163"/>
              <a:gd name="T50" fmla="*/ 116 w 227"/>
              <a:gd name="T51" fmla="*/ 51 h 163"/>
              <a:gd name="T52" fmla="*/ 113 w 227"/>
              <a:gd name="T53" fmla="*/ 54 h 163"/>
              <a:gd name="T54" fmla="*/ 139 w 227"/>
              <a:gd name="T55" fmla="*/ 51 h 163"/>
              <a:gd name="T56" fmla="*/ 139 w 227"/>
              <a:gd name="T57" fmla="*/ 56 h 163"/>
              <a:gd name="T58" fmla="*/ 116 w 227"/>
              <a:gd name="T59" fmla="*/ 57 h 163"/>
              <a:gd name="T60" fmla="*/ 116 w 227"/>
              <a:gd name="T61" fmla="*/ 51 h 163"/>
              <a:gd name="T62" fmla="*/ 74 w 227"/>
              <a:gd name="T63" fmla="*/ 36 h 163"/>
              <a:gd name="T64" fmla="*/ 79 w 227"/>
              <a:gd name="T65" fmla="*/ 31 h 163"/>
              <a:gd name="T66" fmla="*/ 95 w 227"/>
              <a:gd name="T67" fmla="*/ 42 h 163"/>
              <a:gd name="T68" fmla="*/ 83 w 227"/>
              <a:gd name="T69" fmla="*/ 45 h 163"/>
              <a:gd name="T70" fmla="*/ 74 w 227"/>
              <a:gd name="T71" fmla="*/ 36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63"/>
              <a:gd name="T110" fmla="*/ 227 w 227"/>
              <a:gd name="T111" fmla="*/ 163 h 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63">
                <a:moveTo>
                  <a:pt x="5" y="0"/>
                </a:moveTo>
                <a:lnTo>
                  <a:pt x="19" y="0"/>
                </a:lnTo>
                <a:lnTo>
                  <a:pt x="20" y="6"/>
                </a:lnTo>
                <a:lnTo>
                  <a:pt x="12" y="19"/>
                </a:lnTo>
                <a:lnTo>
                  <a:pt x="0" y="10"/>
                </a:lnTo>
                <a:lnTo>
                  <a:pt x="5" y="0"/>
                </a:lnTo>
                <a:close/>
                <a:moveTo>
                  <a:pt x="127" y="66"/>
                </a:moveTo>
                <a:lnTo>
                  <a:pt x="136" y="70"/>
                </a:lnTo>
                <a:lnTo>
                  <a:pt x="133" y="73"/>
                </a:lnTo>
                <a:lnTo>
                  <a:pt x="127" y="66"/>
                </a:lnTo>
                <a:close/>
                <a:moveTo>
                  <a:pt x="178" y="102"/>
                </a:moveTo>
                <a:lnTo>
                  <a:pt x="210" y="112"/>
                </a:lnTo>
                <a:lnTo>
                  <a:pt x="227" y="130"/>
                </a:lnTo>
                <a:lnTo>
                  <a:pt x="226" y="146"/>
                </a:lnTo>
                <a:lnTo>
                  <a:pt x="207" y="146"/>
                </a:lnTo>
                <a:lnTo>
                  <a:pt x="192" y="163"/>
                </a:lnTo>
                <a:lnTo>
                  <a:pt x="184" y="159"/>
                </a:lnTo>
                <a:lnTo>
                  <a:pt x="175" y="127"/>
                </a:lnTo>
                <a:lnTo>
                  <a:pt x="178" y="102"/>
                </a:lnTo>
                <a:close/>
                <a:moveTo>
                  <a:pt x="155" y="64"/>
                </a:moveTo>
                <a:lnTo>
                  <a:pt x="158" y="62"/>
                </a:lnTo>
                <a:lnTo>
                  <a:pt x="173" y="76"/>
                </a:lnTo>
                <a:lnTo>
                  <a:pt x="158" y="81"/>
                </a:lnTo>
                <a:lnTo>
                  <a:pt x="142" y="62"/>
                </a:lnTo>
                <a:lnTo>
                  <a:pt x="155" y="64"/>
                </a:lnTo>
                <a:close/>
                <a:moveTo>
                  <a:pt x="116" y="51"/>
                </a:moveTo>
                <a:lnTo>
                  <a:pt x="113" y="54"/>
                </a:lnTo>
                <a:lnTo>
                  <a:pt x="139" y="51"/>
                </a:lnTo>
                <a:lnTo>
                  <a:pt x="139" y="56"/>
                </a:lnTo>
                <a:lnTo>
                  <a:pt x="116" y="57"/>
                </a:lnTo>
                <a:lnTo>
                  <a:pt x="116" y="51"/>
                </a:lnTo>
                <a:close/>
                <a:moveTo>
                  <a:pt x="74" y="36"/>
                </a:moveTo>
                <a:lnTo>
                  <a:pt x="79" y="31"/>
                </a:lnTo>
                <a:lnTo>
                  <a:pt x="95" y="42"/>
                </a:lnTo>
                <a:lnTo>
                  <a:pt x="83" y="45"/>
                </a:lnTo>
                <a:lnTo>
                  <a:pt x="74" y="36"/>
                </a:lnTo>
                <a:close/>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318" name="Freeform 276"/>
          <p:cNvSpPr>
            <a:spLocks noChangeAspect="1" noEditPoints="1"/>
          </p:cNvSpPr>
          <p:nvPr/>
        </p:nvSpPr>
        <p:spPr bwMode="gray">
          <a:xfrm>
            <a:off x="333700" y="1883745"/>
            <a:ext cx="754990" cy="920750"/>
          </a:xfrm>
          <a:custGeom>
            <a:avLst/>
            <a:gdLst>
              <a:gd name="T0" fmla="*/ 1305 w 1433"/>
              <a:gd name="T1" fmla="*/ 1263 h 1891"/>
              <a:gd name="T2" fmla="*/ 1305 w 1433"/>
              <a:gd name="T3" fmla="*/ 724 h 1891"/>
              <a:gd name="T4" fmla="*/ 1293 w 1433"/>
              <a:gd name="T5" fmla="*/ 235 h 1891"/>
              <a:gd name="T6" fmla="*/ 875 w 1433"/>
              <a:gd name="T7" fmla="*/ 132 h 1891"/>
              <a:gd name="T8" fmla="*/ 767 w 1433"/>
              <a:gd name="T9" fmla="*/ 79 h 1891"/>
              <a:gd name="T10" fmla="*/ 640 w 1433"/>
              <a:gd name="T11" fmla="*/ 60 h 1891"/>
              <a:gd name="T12" fmla="*/ 567 w 1433"/>
              <a:gd name="T13" fmla="*/ 18 h 1891"/>
              <a:gd name="T14" fmla="*/ 436 w 1433"/>
              <a:gd name="T15" fmla="*/ 85 h 1891"/>
              <a:gd name="T16" fmla="*/ 338 w 1433"/>
              <a:gd name="T17" fmla="*/ 169 h 1891"/>
              <a:gd name="T18" fmla="*/ 266 w 1433"/>
              <a:gd name="T19" fmla="*/ 299 h 1891"/>
              <a:gd name="T20" fmla="*/ 300 w 1433"/>
              <a:gd name="T21" fmla="*/ 566 h 1891"/>
              <a:gd name="T22" fmla="*/ 372 w 1433"/>
              <a:gd name="T23" fmla="*/ 599 h 1891"/>
              <a:gd name="T24" fmla="*/ 344 w 1433"/>
              <a:gd name="T25" fmla="*/ 624 h 1891"/>
              <a:gd name="T26" fmla="*/ 334 w 1433"/>
              <a:gd name="T27" fmla="*/ 670 h 1891"/>
              <a:gd name="T28" fmla="*/ 139 w 1433"/>
              <a:gd name="T29" fmla="*/ 659 h 1891"/>
              <a:gd name="T30" fmla="*/ 112 w 1433"/>
              <a:gd name="T31" fmla="*/ 768 h 1891"/>
              <a:gd name="T32" fmla="*/ 286 w 1433"/>
              <a:gd name="T33" fmla="*/ 831 h 1891"/>
              <a:gd name="T34" fmla="*/ 363 w 1433"/>
              <a:gd name="T35" fmla="*/ 843 h 1891"/>
              <a:gd name="T36" fmla="*/ 292 w 1433"/>
              <a:gd name="T37" fmla="*/ 993 h 1891"/>
              <a:gd name="T38" fmla="*/ 146 w 1433"/>
              <a:gd name="T39" fmla="*/ 1119 h 1891"/>
              <a:gd name="T40" fmla="*/ 182 w 1433"/>
              <a:gd name="T41" fmla="*/ 1157 h 1891"/>
              <a:gd name="T42" fmla="*/ 259 w 1433"/>
              <a:gd name="T43" fmla="*/ 1218 h 1891"/>
              <a:gd name="T44" fmla="*/ 318 w 1433"/>
              <a:gd name="T45" fmla="*/ 1275 h 1891"/>
              <a:gd name="T46" fmla="*/ 346 w 1433"/>
              <a:gd name="T47" fmla="*/ 1379 h 1891"/>
              <a:gd name="T48" fmla="*/ 447 w 1433"/>
              <a:gd name="T49" fmla="*/ 1388 h 1891"/>
              <a:gd name="T50" fmla="*/ 559 w 1433"/>
              <a:gd name="T51" fmla="*/ 1398 h 1891"/>
              <a:gd name="T52" fmla="*/ 495 w 1433"/>
              <a:gd name="T53" fmla="*/ 1544 h 1891"/>
              <a:gd name="T54" fmla="*/ 366 w 1433"/>
              <a:gd name="T55" fmla="*/ 1634 h 1891"/>
              <a:gd name="T56" fmla="*/ 309 w 1433"/>
              <a:gd name="T57" fmla="*/ 1713 h 1891"/>
              <a:gd name="T58" fmla="*/ 403 w 1433"/>
              <a:gd name="T59" fmla="*/ 1673 h 1891"/>
              <a:gd name="T60" fmla="*/ 499 w 1433"/>
              <a:gd name="T61" fmla="*/ 1598 h 1891"/>
              <a:gd name="T62" fmla="*/ 593 w 1433"/>
              <a:gd name="T63" fmla="*/ 1527 h 1891"/>
              <a:gd name="T64" fmla="*/ 700 w 1433"/>
              <a:gd name="T65" fmla="*/ 1433 h 1891"/>
              <a:gd name="T66" fmla="*/ 720 w 1433"/>
              <a:gd name="T67" fmla="*/ 1317 h 1891"/>
              <a:gd name="T68" fmla="*/ 804 w 1433"/>
              <a:gd name="T69" fmla="*/ 1204 h 1891"/>
              <a:gd name="T70" fmla="*/ 883 w 1433"/>
              <a:gd name="T71" fmla="*/ 1171 h 1891"/>
              <a:gd name="T72" fmla="*/ 827 w 1433"/>
              <a:gd name="T73" fmla="*/ 1218 h 1891"/>
              <a:gd name="T74" fmla="*/ 807 w 1433"/>
              <a:gd name="T75" fmla="*/ 1337 h 1891"/>
              <a:gd name="T76" fmla="*/ 879 w 1433"/>
              <a:gd name="T77" fmla="*/ 1320 h 1891"/>
              <a:gd name="T78" fmla="*/ 960 w 1433"/>
              <a:gd name="T79" fmla="*/ 1266 h 1891"/>
              <a:gd name="T80" fmla="*/ 968 w 1433"/>
              <a:gd name="T81" fmla="*/ 1196 h 1891"/>
              <a:gd name="T82" fmla="*/ 997 w 1433"/>
              <a:gd name="T83" fmla="*/ 1198 h 1891"/>
              <a:gd name="T84" fmla="*/ 1103 w 1433"/>
              <a:gd name="T85" fmla="*/ 1259 h 1891"/>
              <a:gd name="T86" fmla="*/ 1282 w 1433"/>
              <a:gd name="T87" fmla="*/ 1298 h 1891"/>
              <a:gd name="T88" fmla="*/ 1369 w 1433"/>
              <a:gd name="T89" fmla="*/ 1300 h 1891"/>
              <a:gd name="T90" fmla="*/ 376 w 1433"/>
              <a:gd name="T91" fmla="*/ 1414 h 1891"/>
              <a:gd name="T92" fmla="*/ 1038 w 1433"/>
              <a:gd name="T93" fmla="*/ 1254 h 1891"/>
              <a:gd name="T94" fmla="*/ 984 w 1433"/>
              <a:gd name="T95" fmla="*/ 1306 h 1891"/>
              <a:gd name="T96" fmla="*/ 781 w 1433"/>
              <a:gd name="T97" fmla="*/ 1427 h 1891"/>
              <a:gd name="T98" fmla="*/ 700 w 1433"/>
              <a:gd name="T99" fmla="*/ 1496 h 1891"/>
              <a:gd name="T100" fmla="*/ 716 w 1433"/>
              <a:gd name="T101" fmla="*/ 1476 h 1891"/>
              <a:gd name="T102" fmla="*/ 781 w 1433"/>
              <a:gd name="T103" fmla="*/ 1513 h 1891"/>
              <a:gd name="T104" fmla="*/ 719 w 1433"/>
              <a:gd name="T105" fmla="*/ 1564 h 1891"/>
              <a:gd name="T106" fmla="*/ 696 w 1433"/>
              <a:gd name="T107" fmla="*/ 1592 h 1891"/>
              <a:gd name="T108" fmla="*/ 183 w 1433"/>
              <a:gd name="T109" fmla="*/ 1227 h 1891"/>
              <a:gd name="T110" fmla="*/ 166 w 1433"/>
              <a:gd name="T111" fmla="*/ 1261 h 1891"/>
              <a:gd name="T112" fmla="*/ 402 w 1433"/>
              <a:gd name="T113" fmla="*/ 1702 h 1891"/>
              <a:gd name="T114" fmla="*/ 144 w 1433"/>
              <a:gd name="T115" fmla="*/ 1790 h 1891"/>
              <a:gd name="T116" fmla="*/ 95 w 1433"/>
              <a:gd name="T117" fmla="*/ 1801 h 1891"/>
              <a:gd name="T118" fmla="*/ 0 w 1433"/>
              <a:gd name="T119" fmla="*/ 1891 h 18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3"/>
              <a:gd name="T181" fmla="*/ 0 h 1891"/>
              <a:gd name="T182" fmla="*/ 1433 w 1433"/>
              <a:gd name="T183" fmla="*/ 1891 h 18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3" h="1891">
                <a:moveTo>
                  <a:pt x="1433" y="1340"/>
                </a:moveTo>
                <a:lnTo>
                  <a:pt x="1392" y="1289"/>
                </a:lnTo>
                <a:lnTo>
                  <a:pt x="1387" y="1284"/>
                </a:lnTo>
                <a:lnTo>
                  <a:pt x="1390" y="1261"/>
                </a:lnTo>
                <a:lnTo>
                  <a:pt x="1362" y="1261"/>
                </a:lnTo>
                <a:lnTo>
                  <a:pt x="1352" y="1275"/>
                </a:lnTo>
                <a:lnTo>
                  <a:pt x="1335" y="1263"/>
                </a:lnTo>
                <a:lnTo>
                  <a:pt x="1322" y="1272"/>
                </a:lnTo>
                <a:lnTo>
                  <a:pt x="1305" y="1263"/>
                </a:lnTo>
                <a:lnTo>
                  <a:pt x="1305" y="1207"/>
                </a:lnTo>
                <a:lnTo>
                  <a:pt x="1305" y="1151"/>
                </a:lnTo>
                <a:lnTo>
                  <a:pt x="1305" y="1094"/>
                </a:lnTo>
                <a:lnTo>
                  <a:pt x="1305" y="1035"/>
                </a:lnTo>
                <a:lnTo>
                  <a:pt x="1305" y="975"/>
                </a:lnTo>
                <a:lnTo>
                  <a:pt x="1305" y="914"/>
                </a:lnTo>
                <a:lnTo>
                  <a:pt x="1305" y="853"/>
                </a:lnTo>
                <a:lnTo>
                  <a:pt x="1305" y="789"/>
                </a:lnTo>
                <a:lnTo>
                  <a:pt x="1305" y="724"/>
                </a:lnTo>
                <a:lnTo>
                  <a:pt x="1305" y="658"/>
                </a:lnTo>
                <a:lnTo>
                  <a:pt x="1305" y="591"/>
                </a:lnTo>
                <a:lnTo>
                  <a:pt x="1305" y="520"/>
                </a:lnTo>
                <a:lnTo>
                  <a:pt x="1305" y="449"/>
                </a:lnTo>
                <a:lnTo>
                  <a:pt x="1305" y="376"/>
                </a:lnTo>
                <a:lnTo>
                  <a:pt x="1305" y="301"/>
                </a:lnTo>
                <a:lnTo>
                  <a:pt x="1305" y="223"/>
                </a:lnTo>
                <a:lnTo>
                  <a:pt x="1297" y="221"/>
                </a:lnTo>
                <a:lnTo>
                  <a:pt x="1293" y="235"/>
                </a:lnTo>
                <a:lnTo>
                  <a:pt x="1204" y="169"/>
                </a:lnTo>
                <a:lnTo>
                  <a:pt x="1191" y="170"/>
                </a:lnTo>
                <a:lnTo>
                  <a:pt x="1189" y="184"/>
                </a:lnTo>
                <a:lnTo>
                  <a:pt x="1178" y="172"/>
                </a:lnTo>
                <a:lnTo>
                  <a:pt x="1107" y="187"/>
                </a:lnTo>
                <a:lnTo>
                  <a:pt x="1073" y="164"/>
                </a:lnTo>
                <a:lnTo>
                  <a:pt x="1030" y="167"/>
                </a:lnTo>
                <a:lnTo>
                  <a:pt x="923" y="119"/>
                </a:lnTo>
                <a:lnTo>
                  <a:pt x="875" y="132"/>
                </a:lnTo>
                <a:lnTo>
                  <a:pt x="884" y="127"/>
                </a:lnTo>
                <a:lnTo>
                  <a:pt x="875" y="118"/>
                </a:lnTo>
                <a:lnTo>
                  <a:pt x="812" y="124"/>
                </a:lnTo>
                <a:lnTo>
                  <a:pt x="820" y="111"/>
                </a:lnTo>
                <a:lnTo>
                  <a:pt x="801" y="107"/>
                </a:lnTo>
                <a:lnTo>
                  <a:pt x="787" y="96"/>
                </a:lnTo>
                <a:lnTo>
                  <a:pt x="793" y="73"/>
                </a:lnTo>
                <a:lnTo>
                  <a:pt x="764" y="65"/>
                </a:lnTo>
                <a:lnTo>
                  <a:pt x="767" y="79"/>
                </a:lnTo>
                <a:lnTo>
                  <a:pt x="757" y="79"/>
                </a:lnTo>
                <a:lnTo>
                  <a:pt x="742" y="57"/>
                </a:lnTo>
                <a:lnTo>
                  <a:pt x="697" y="76"/>
                </a:lnTo>
                <a:lnTo>
                  <a:pt x="677" y="65"/>
                </a:lnTo>
                <a:lnTo>
                  <a:pt x="680" y="59"/>
                </a:lnTo>
                <a:lnTo>
                  <a:pt x="672" y="39"/>
                </a:lnTo>
                <a:lnTo>
                  <a:pt x="657" y="32"/>
                </a:lnTo>
                <a:lnTo>
                  <a:pt x="642" y="49"/>
                </a:lnTo>
                <a:lnTo>
                  <a:pt x="640" y="60"/>
                </a:lnTo>
                <a:lnTo>
                  <a:pt x="649" y="86"/>
                </a:lnTo>
                <a:lnTo>
                  <a:pt x="640" y="86"/>
                </a:lnTo>
                <a:lnTo>
                  <a:pt x="634" y="73"/>
                </a:lnTo>
                <a:lnTo>
                  <a:pt x="600" y="71"/>
                </a:lnTo>
                <a:lnTo>
                  <a:pt x="605" y="56"/>
                </a:lnTo>
                <a:lnTo>
                  <a:pt x="635" y="40"/>
                </a:lnTo>
                <a:lnTo>
                  <a:pt x="635" y="28"/>
                </a:lnTo>
                <a:lnTo>
                  <a:pt x="583" y="0"/>
                </a:lnTo>
                <a:lnTo>
                  <a:pt x="567" y="18"/>
                </a:lnTo>
                <a:lnTo>
                  <a:pt x="569" y="28"/>
                </a:lnTo>
                <a:lnTo>
                  <a:pt x="525" y="71"/>
                </a:lnTo>
                <a:lnTo>
                  <a:pt x="468" y="76"/>
                </a:lnTo>
                <a:lnTo>
                  <a:pt x="473" y="79"/>
                </a:lnTo>
                <a:lnTo>
                  <a:pt x="464" y="85"/>
                </a:lnTo>
                <a:lnTo>
                  <a:pt x="465" y="94"/>
                </a:lnTo>
                <a:lnTo>
                  <a:pt x="453" y="86"/>
                </a:lnTo>
                <a:lnTo>
                  <a:pt x="476" y="60"/>
                </a:lnTo>
                <a:lnTo>
                  <a:pt x="436" y="85"/>
                </a:lnTo>
                <a:lnTo>
                  <a:pt x="425" y="98"/>
                </a:lnTo>
                <a:lnTo>
                  <a:pt x="454" y="116"/>
                </a:lnTo>
                <a:lnTo>
                  <a:pt x="437" y="122"/>
                </a:lnTo>
                <a:lnTo>
                  <a:pt x="432" y="152"/>
                </a:lnTo>
                <a:lnTo>
                  <a:pt x="427" y="136"/>
                </a:lnTo>
                <a:lnTo>
                  <a:pt x="420" y="142"/>
                </a:lnTo>
                <a:lnTo>
                  <a:pt x="428" y="116"/>
                </a:lnTo>
                <a:lnTo>
                  <a:pt x="420" y="107"/>
                </a:lnTo>
                <a:lnTo>
                  <a:pt x="338" y="169"/>
                </a:lnTo>
                <a:lnTo>
                  <a:pt x="347" y="149"/>
                </a:lnTo>
                <a:lnTo>
                  <a:pt x="338" y="147"/>
                </a:lnTo>
                <a:lnTo>
                  <a:pt x="327" y="178"/>
                </a:lnTo>
                <a:lnTo>
                  <a:pt x="317" y="183"/>
                </a:lnTo>
                <a:lnTo>
                  <a:pt x="295" y="213"/>
                </a:lnTo>
                <a:lnTo>
                  <a:pt x="292" y="221"/>
                </a:lnTo>
                <a:lnTo>
                  <a:pt x="284" y="267"/>
                </a:lnTo>
                <a:lnTo>
                  <a:pt x="281" y="257"/>
                </a:lnTo>
                <a:lnTo>
                  <a:pt x="266" y="299"/>
                </a:lnTo>
                <a:lnTo>
                  <a:pt x="246" y="317"/>
                </a:lnTo>
                <a:lnTo>
                  <a:pt x="140" y="333"/>
                </a:lnTo>
                <a:lnTo>
                  <a:pt x="139" y="381"/>
                </a:lnTo>
                <a:lnTo>
                  <a:pt x="146" y="381"/>
                </a:lnTo>
                <a:lnTo>
                  <a:pt x="112" y="398"/>
                </a:lnTo>
                <a:lnTo>
                  <a:pt x="229" y="481"/>
                </a:lnTo>
                <a:lnTo>
                  <a:pt x="249" y="504"/>
                </a:lnTo>
                <a:lnTo>
                  <a:pt x="261" y="551"/>
                </a:lnTo>
                <a:lnTo>
                  <a:pt x="300" y="566"/>
                </a:lnTo>
                <a:lnTo>
                  <a:pt x="303" y="554"/>
                </a:lnTo>
                <a:lnTo>
                  <a:pt x="315" y="546"/>
                </a:lnTo>
                <a:lnTo>
                  <a:pt x="312" y="565"/>
                </a:lnTo>
                <a:lnTo>
                  <a:pt x="315" y="568"/>
                </a:lnTo>
                <a:lnTo>
                  <a:pt x="354" y="562"/>
                </a:lnTo>
                <a:lnTo>
                  <a:pt x="361" y="568"/>
                </a:lnTo>
                <a:lnTo>
                  <a:pt x="344" y="592"/>
                </a:lnTo>
                <a:lnTo>
                  <a:pt x="368" y="617"/>
                </a:lnTo>
                <a:lnTo>
                  <a:pt x="372" y="599"/>
                </a:lnTo>
                <a:lnTo>
                  <a:pt x="374" y="609"/>
                </a:lnTo>
                <a:lnTo>
                  <a:pt x="405" y="614"/>
                </a:lnTo>
                <a:lnTo>
                  <a:pt x="448" y="600"/>
                </a:lnTo>
                <a:lnTo>
                  <a:pt x="453" y="614"/>
                </a:lnTo>
                <a:lnTo>
                  <a:pt x="400" y="638"/>
                </a:lnTo>
                <a:lnTo>
                  <a:pt x="374" y="617"/>
                </a:lnTo>
                <a:lnTo>
                  <a:pt x="351" y="624"/>
                </a:lnTo>
                <a:lnTo>
                  <a:pt x="334" y="602"/>
                </a:lnTo>
                <a:lnTo>
                  <a:pt x="344" y="624"/>
                </a:lnTo>
                <a:lnTo>
                  <a:pt x="340" y="642"/>
                </a:lnTo>
                <a:lnTo>
                  <a:pt x="347" y="647"/>
                </a:lnTo>
                <a:lnTo>
                  <a:pt x="349" y="633"/>
                </a:lnTo>
                <a:lnTo>
                  <a:pt x="386" y="648"/>
                </a:lnTo>
                <a:lnTo>
                  <a:pt x="380" y="664"/>
                </a:lnTo>
                <a:lnTo>
                  <a:pt x="378" y="653"/>
                </a:lnTo>
                <a:lnTo>
                  <a:pt x="361" y="648"/>
                </a:lnTo>
                <a:lnTo>
                  <a:pt x="346" y="684"/>
                </a:lnTo>
                <a:lnTo>
                  <a:pt x="334" y="670"/>
                </a:lnTo>
                <a:lnTo>
                  <a:pt x="263" y="672"/>
                </a:lnTo>
                <a:lnTo>
                  <a:pt x="242" y="655"/>
                </a:lnTo>
                <a:lnTo>
                  <a:pt x="256" y="645"/>
                </a:lnTo>
                <a:lnTo>
                  <a:pt x="255" y="617"/>
                </a:lnTo>
                <a:lnTo>
                  <a:pt x="263" y="609"/>
                </a:lnTo>
                <a:lnTo>
                  <a:pt x="213" y="611"/>
                </a:lnTo>
                <a:lnTo>
                  <a:pt x="161" y="648"/>
                </a:lnTo>
                <a:lnTo>
                  <a:pt x="174" y="664"/>
                </a:lnTo>
                <a:lnTo>
                  <a:pt x="139" y="659"/>
                </a:lnTo>
                <a:lnTo>
                  <a:pt x="106" y="690"/>
                </a:lnTo>
                <a:lnTo>
                  <a:pt x="85" y="695"/>
                </a:lnTo>
                <a:lnTo>
                  <a:pt x="83" y="707"/>
                </a:lnTo>
                <a:lnTo>
                  <a:pt x="57" y="714"/>
                </a:lnTo>
                <a:lnTo>
                  <a:pt x="92" y="748"/>
                </a:lnTo>
                <a:lnTo>
                  <a:pt x="144" y="758"/>
                </a:lnTo>
                <a:lnTo>
                  <a:pt x="123" y="775"/>
                </a:lnTo>
                <a:lnTo>
                  <a:pt x="114" y="761"/>
                </a:lnTo>
                <a:lnTo>
                  <a:pt x="112" y="768"/>
                </a:lnTo>
                <a:lnTo>
                  <a:pt x="132" y="799"/>
                </a:lnTo>
                <a:lnTo>
                  <a:pt x="131" y="819"/>
                </a:lnTo>
                <a:lnTo>
                  <a:pt x="146" y="836"/>
                </a:lnTo>
                <a:lnTo>
                  <a:pt x="207" y="849"/>
                </a:lnTo>
                <a:lnTo>
                  <a:pt x="263" y="836"/>
                </a:lnTo>
                <a:lnTo>
                  <a:pt x="286" y="854"/>
                </a:lnTo>
                <a:lnTo>
                  <a:pt x="290" y="843"/>
                </a:lnTo>
                <a:lnTo>
                  <a:pt x="275" y="831"/>
                </a:lnTo>
                <a:lnTo>
                  <a:pt x="286" y="831"/>
                </a:lnTo>
                <a:lnTo>
                  <a:pt x="298" y="843"/>
                </a:lnTo>
                <a:lnTo>
                  <a:pt x="305" y="866"/>
                </a:lnTo>
                <a:lnTo>
                  <a:pt x="318" y="840"/>
                </a:lnTo>
                <a:lnTo>
                  <a:pt x="349" y="811"/>
                </a:lnTo>
                <a:lnTo>
                  <a:pt x="368" y="814"/>
                </a:lnTo>
                <a:lnTo>
                  <a:pt x="383" y="802"/>
                </a:lnTo>
                <a:lnTo>
                  <a:pt x="397" y="816"/>
                </a:lnTo>
                <a:lnTo>
                  <a:pt x="388" y="843"/>
                </a:lnTo>
                <a:lnTo>
                  <a:pt x="363" y="843"/>
                </a:lnTo>
                <a:lnTo>
                  <a:pt x="364" y="857"/>
                </a:lnTo>
                <a:lnTo>
                  <a:pt x="376" y="856"/>
                </a:lnTo>
                <a:lnTo>
                  <a:pt x="394" y="905"/>
                </a:lnTo>
                <a:lnTo>
                  <a:pt x="394" y="922"/>
                </a:lnTo>
                <a:lnTo>
                  <a:pt x="381" y="944"/>
                </a:lnTo>
                <a:lnTo>
                  <a:pt x="329" y="961"/>
                </a:lnTo>
                <a:lnTo>
                  <a:pt x="334" y="951"/>
                </a:lnTo>
                <a:lnTo>
                  <a:pt x="326" y="950"/>
                </a:lnTo>
                <a:lnTo>
                  <a:pt x="292" y="993"/>
                </a:lnTo>
                <a:lnTo>
                  <a:pt x="269" y="990"/>
                </a:lnTo>
                <a:lnTo>
                  <a:pt x="258" y="1000"/>
                </a:lnTo>
                <a:lnTo>
                  <a:pt x="239" y="1010"/>
                </a:lnTo>
                <a:lnTo>
                  <a:pt x="239" y="1027"/>
                </a:lnTo>
                <a:lnTo>
                  <a:pt x="215" y="1027"/>
                </a:lnTo>
                <a:lnTo>
                  <a:pt x="174" y="1065"/>
                </a:lnTo>
                <a:lnTo>
                  <a:pt x="162" y="1091"/>
                </a:lnTo>
                <a:lnTo>
                  <a:pt x="162" y="1110"/>
                </a:lnTo>
                <a:lnTo>
                  <a:pt x="146" y="1119"/>
                </a:lnTo>
                <a:lnTo>
                  <a:pt x="154" y="1128"/>
                </a:lnTo>
                <a:lnTo>
                  <a:pt x="142" y="1136"/>
                </a:lnTo>
                <a:lnTo>
                  <a:pt x="140" y="1148"/>
                </a:lnTo>
                <a:lnTo>
                  <a:pt x="182" y="1139"/>
                </a:lnTo>
                <a:lnTo>
                  <a:pt x="187" y="1140"/>
                </a:lnTo>
                <a:lnTo>
                  <a:pt x="161" y="1148"/>
                </a:lnTo>
                <a:lnTo>
                  <a:pt x="154" y="1157"/>
                </a:lnTo>
                <a:lnTo>
                  <a:pt x="166" y="1166"/>
                </a:lnTo>
                <a:lnTo>
                  <a:pt x="182" y="1157"/>
                </a:lnTo>
                <a:lnTo>
                  <a:pt x="176" y="1171"/>
                </a:lnTo>
                <a:lnTo>
                  <a:pt x="187" y="1196"/>
                </a:lnTo>
                <a:lnTo>
                  <a:pt x="202" y="1185"/>
                </a:lnTo>
                <a:lnTo>
                  <a:pt x="205" y="1195"/>
                </a:lnTo>
                <a:lnTo>
                  <a:pt x="219" y="1193"/>
                </a:lnTo>
                <a:lnTo>
                  <a:pt x="210" y="1205"/>
                </a:lnTo>
                <a:lnTo>
                  <a:pt x="221" y="1210"/>
                </a:lnTo>
                <a:lnTo>
                  <a:pt x="256" y="1208"/>
                </a:lnTo>
                <a:lnTo>
                  <a:pt x="259" y="1218"/>
                </a:lnTo>
                <a:lnTo>
                  <a:pt x="241" y="1229"/>
                </a:lnTo>
                <a:lnTo>
                  <a:pt x="219" y="1264"/>
                </a:lnTo>
                <a:lnTo>
                  <a:pt x="227" y="1288"/>
                </a:lnTo>
                <a:lnTo>
                  <a:pt x="244" y="1283"/>
                </a:lnTo>
                <a:lnTo>
                  <a:pt x="242" y="1292"/>
                </a:lnTo>
                <a:lnTo>
                  <a:pt x="236" y="1298"/>
                </a:lnTo>
                <a:lnTo>
                  <a:pt x="250" y="1314"/>
                </a:lnTo>
                <a:lnTo>
                  <a:pt x="289" y="1320"/>
                </a:lnTo>
                <a:lnTo>
                  <a:pt x="318" y="1275"/>
                </a:lnTo>
                <a:lnTo>
                  <a:pt x="309" y="1258"/>
                </a:lnTo>
                <a:lnTo>
                  <a:pt x="322" y="1233"/>
                </a:lnTo>
                <a:lnTo>
                  <a:pt x="360" y="1210"/>
                </a:lnTo>
                <a:lnTo>
                  <a:pt x="317" y="1261"/>
                </a:lnTo>
                <a:lnTo>
                  <a:pt x="349" y="1331"/>
                </a:lnTo>
                <a:lnTo>
                  <a:pt x="334" y="1359"/>
                </a:lnTo>
                <a:lnTo>
                  <a:pt x="338" y="1371"/>
                </a:lnTo>
                <a:lnTo>
                  <a:pt x="354" y="1371"/>
                </a:lnTo>
                <a:lnTo>
                  <a:pt x="346" y="1379"/>
                </a:lnTo>
                <a:lnTo>
                  <a:pt x="347" y="1393"/>
                </a:lnTo>
                <a:lnTo>
                  <a:pt x="354" y="1396"/>
                </a:lnTo>
                <a:lnTo>
                  <a:pt x="329" y="1411"/>
                </a:lnTo>
                <a:lnTo>
                  <a:pt x="346" y="1413"/>
                </a:lnTo>
                <a:lnTo>
                  <a:pt x="391" y="1386"/>
                </a:lnTo>
                <a:lnTo>
                  <a:pt x="414" y="1354"/>
                </a:lnTo>
                <a:lnTo>
                  <a:pt x="414" y="1385"/>
                </a:lnTo>
                <a:lnTo>
                  <a:pt x="430" y="1396"/>
                </a:lnTo>
                <a:lnTo>
                  <a:pt x="447" y="1388"/>
                </a:lnTo>
                <a:lnTo>
                  <a:pt x="474" y="1431"/>
                </a:lnTo>
                <a:lnTo>
                  <a:pt x="482" y="1423"/>
                </a:lnTo>
                <a:lnTo>
                  <a:pt x="479" y="1402"/>
                </a:lnTo>
                <a:lnTo>
                  <a:pt x="495" y="1379"/>
                </a:lnTo>
                <a:lnTo>
                  <a:pt x="498" y="1383"/>
                </a:lnTo>
                <a:lnTo>
                  <a:pt x="495" y="1394"/>
                </a:lnTo>
                <a:lnTo>
                  <a:pt x="516" y="1410"/>
                </a:lnTo>
                <a:lnTo>
                  <a:pt x="578" y="1371"/>
                </a:lnTo>
                <a:lnTo>
                  <a:pt x="559" y="1398"/>
                </a:lnTo>
                <a:lnTo>
                  <a:pt x="563" y="1402"/>
                </a:lnTo>
                <a:lnTo>
                  <a:pt x="547" y="1416"/>
                </a:lnTo>
                <a:lnTo>
                  <a:pt x="542" y="1439"/>
                </a:lnTo>
                <a:lnTo>
                  <a:pt x="550" y="1440"/>
                </a:lnTo>
                <a:lnTo>
                  <a:pt x="539" y="1454"/>
                </a:lnTo>
                <a:lnTo>
                  <a:pt x="532" y="1498"/>
                </a:lnTo>
                <a:lnTo>
                  <a:pt x="516" y="1524"/>
                </a:lnTo>
                <a:lnTo>
                  <a:pt x="510" y="1521"/>
                </a:lnTo>
                <a:lnTo>
                  <a:pt x="495" y="1544"/>
                </a:lnTo>
                <a:lnTo>
                  <a:pt x="487" y="1567"/>
                </a:lnTo>
                <a:lnTo>
                  <a:pt x="474" y="1566"/>
                </a:lnTo>
                <a:lnTo>
                  <a:pt x="419" y="1605"/>
                </a:lnTo>
                <a:lnTo>
                  <a:pt x="402" y="1640"/>
                </a:lnTo>
                <a:lnTo>
                  <a:pt x="394" y="1642"/>
                </a:lnTo>
                <a:lnTo>
                  <a:pt x="391" y="1648"/>
                </a:lnTo>
                <a:lnTo>
                  <a:pt x="383" y="1640"/>
                </a:lnTo>
                <a:lnTo>
                  <a:pt x="386" y="1634"/>
                </a:lnTo>
                <a:lnTo>
                  <a:pt x="366" y="1634"/>
                </a:lnTo>
                <a:lnTo>
                  <a:pt x="329" y="1654"/>
                </a:lnTo>
                <a:lnTo>
                  <a:pt x="292" y="1697"/>
                </a:lnTo>
                <a:lnTo>
                  <a:pt x="273" y="1702"/>
                </a:lnTo>
                <a:lnTo>
                  <a:pt x="267" y="1706"/>
                </a:lnTo>
                <a:lnTo>
                  <a:pt x="276" y="1727"/>
                </a:lnTo>
                <a:lnTo>
                  <a:pt x="283" y="1718"/>
                </a:lnTo>
                <a:lnTo>
                  <a:pt x="281" y="1706"/>
                </a:lnTo>
                <a:lnTo>
                  <a:pt x="293" y="1718"/>
                </a:lnTo>
                <a:lnTo>
                  <a:pt x="309" y="1713"/>
                </a:lnTo>
                <a:lnTo>
                  <a:pt x="307" y="1694"/>
                </a:lnTo>
                <a:lnTo>
                  <a:pt x="314" y="1708"/>
                </a:lnTo>
                <a:lnTo>
                  <a:pt x="331" y="1706"/>
                </a:lnTo>
                <a:lnTo>
                  <a:pt x="354" y="1665"/>
                </a:lnTo>
                <a:lnTo>
                  <a:pt x="361" y="1664"/>
                </a:lnTo>
                <a:lnTo>
                  <a:pt x="357" y="1685"/>
                </a:lnTo>
                <a:lnTo>
                  <a:pt x="393" y="1677"/>
                </a:lnTo>
                <a:lnTo>
                  <a:pt x="397" y="1667"/>
                </a:lnTo>
                <a:lnTo>
                  <a:pt x="403" y="1673"/>
                </a:lnTo>
                <a:lnTo>
                  <a:pt x="434" y="1647"/>
                </a:lnTo>
                <a:lnTo>
                  <a:pt x="442" y="1654"/>
                </a:lnTo>
                <a:lnTo>
                  <a:pt x="442" y="1671"/>
                </a:lnTo>
                <a:lnTo>
                  <a:pt x="451" y="1642"/>
                </a:lnTo>
                <a:lnTo>
                  <a:pt x="471" y="1642"/>
                </a:lnTo>
                <a:lnTo>
                  <a:pt x="490" y="1630"/>
                </a:lnTo>
                <a:lnTo>
                  <a:pt x="488" y="1617"/>
                </a:lnTo>
                <a:lnTo>
                  <a:pt x="488" y="1609"/>
                </a:lnTo>
                <a:lnTo>
                  <a:pt x="499" y="1598"/>
                </a:lnTo>
                <a:lnTo>
                  <a:pt x="524" y="1594"/>
                </a:lnTo>
                <a:lnTo>
                  <a:pt x="527" y="1588"/>
                </a:lnTo>
                <a:lnTo>
                  <a:pt x="516" y="1589"/>
                </a:lnTo>
                <a:lnTo>
                  <a:pt x="530" y="1580"/>
                </a:lnTo>
                <a:lnTo>
                  <a:pt x="542" y="1583"/>
                </a:lnTo>
                <a:lnTo>
                  <a:pt x="542" y="1567"/>
                </a:lnTo>
                <a:lnTo>
                  <a:pt x="555" y="1567"/>
                </a:lnTo>
                <a:lnTo>
                  <a:pt x="588" y="1546"/>
                </a:lnTo>
                <a:lnTo>
                  <a:pt x="593" y="1527"/>
                </a:lnTo>
                <a:lnTo>
                  <a:pt x="606" y="1513"/>
                </a:lnTo>
                <a:lnTo>
                  <a:pt x="610" y="1501"/>
                </a:lnTo>
                <a:lnTo>
                  <a:pt x="620" y="1503"/>
                </a:lnTo>
                <a:lnTo>
                  <a:pt x="625" y="1486"/>
                </a:lnTo>
                <a:lnTo>
                  <a:pt x="637" y="1491"/>
                </a:lnTo>
                <a:lnTo>
                  <a:pt x="655" y="1467"/>
                </a:lnTo>
                <a:lnTo>
                  <a:pt x="697" y="1450"/>
                </a:lnTo>
                <a:lnTo>
                  <a:pt x="693" y="1439"/>
                </a:lnTo>
                <a:lnTo>
                  <a:pt x="700" y="1433"/>
                </a:lnTo>
                <a:lnTo>
                  <a:pt x="700" y="1422"/>
                </a:lnTo>
                <a:lnTo>
                  <a:pt x="725" y="1408"/>
                </a:lnTo>
                <a:lnTo>
                  <a:pt x="731" y="1394"/>
                </a:lnTo>
                <a:lnTo>
                  <a:pt x="714" y="1376"/>
                </a:lnTo>
                <a:lnTo>
                  <a:pt x="691" y="1374"/>
                </a:lnTo>
                <a:lnTo>
                  <a:pt x="697" y="1346"/>
                </a:lnTo>
                <a:lnTo>
                  <a:pt x="714" y="1337"/>
                </a:lnTo>
                <a:lnTo>
                  <a:pt x="720" y="1329"/>
                </a:lnTo>
                <a:lnTo>
                  <a:pt x="720" y="1317"/>
                </a:lnTo>
                <a:lnTo>
                  <a:pt x="742" y="1317"/>
                </a:lnTo>
                <a:lnTo>
                  <a:pt x="745" y="1305"/>
                </a:lnTo>
                <a:lnTo>
                  <a:pt x="739" y="1301"/>
                </a:lnTo>
                <a:lnTo>
                  <a:pt x="764" y="1288"/>
                </a:lnTo>
                <a:lnTo>
                  <a:pt x="762" y="1276"/>
                </a:lnTo>
                <a:lnTo>
                  <a:pt x="745" y="1263"/>
                </a:lnTo>
                <a:lnTo>
                  <a:pt x="767" y="1267"/>
                </a:lnTo>
                <a:lnTo>
                  <a:pt x="781" y="1252"/>
                </a:lnTo>
                <a:lnTo>
                  <a:pt x="804" y="1204"/>
                </a:lnTo>
                <a:lnTo>
                  <a:pt x="854" y="1168"/>
                </a:lnTo>
                <a:lnTo>
                  <a:pt x="854" y="1144"/>
                </a:lnTo>
                <a:lnTo>
                  <a:pt x="874" y="1097"/>
                </a:lnTo>
                <a:lnTo>
                  <a:pt x="877" y="1071"/>
                </a:lnTo>
                <a:lnTo>
                  <a:pt x="883" y="1082"/>
                </a:lnTo>
                <a:lnTo>
                  <a:pt x="877" y="1117"/>
                </a:lnTo>
                <a:lnTo>
                  <a:pt x="864" y="1145"/>
                </a:lnTo>
                <a:lnTo>
                  <a:pt x="861" y="1168"/>
                </a:lnTo>
                <a:lnTo>
                  <a:pt x="883" y="1171"/>
                </a:lnTo>
                <a:lnTo>
                  <a:pt x="918" y="1145"/>
                </a:lnTo>
                <a:lnTo>
                  <a:pt x="915" y="1157"/>
                </a:lnTo>
                <a:lnTo>
                  <a:pt x="886" y="1178"/>
                </a:lnTo>
                <a:lnTo>
                  <a:pt x="886" y="1187"/>
                </a:lnTo>
                <a:lnTo>
                  <a:pt x="932" y="1207"/>
                </a:lnTo>
                <a:lnTo>
                  <a:pt x="925" y="1216"/>
                </a:lnTo>
                <a:lnTo>
                  <a:pt x="881" y="1207"/>
                </a:lnTo>
                <a:lnTo>
                  <a:pt x="871" y="1195"/>
                </a:lnTo>
                <a:lnTo>
                  <a:pt x="827" y="1218"/>
                </a:lnTo>
                <a:lnTo>
                  <a:pt x="823" y="1225"/>
                </a:lnTo>
                <a:lnTo>
                  <a:pt x="825" y="1264"/>
                </a:lnTo>
                <a:lnTo>
                  <a:pt x="803" y="1312"/>
                </a:lnTo>
                <a:lnTo>
                  <a:pt x="816" y="1322"/>
                </a:lnTo>
                <a:lnTo>
                  <a:pt x="841" y="1310"/>
                </a:lnTo>
                <a:lnTo>
                  <a:pt x="833" y="1326"/>
                </a:lnTo>
                <a:lnTo>
                  <a:pt x="823" y="1332"/>
                </a:lnTo>
                <a:lnTo>
                  <a:pt x="827" y="1339"/>
                </a:lnTo>
                <a:lnTo>
                  <a:pt x="807" y="1337"/>
                </a:lnTo>
                <a:lnTo>
                  <a:pt x="798" y="1356"/>
                </a:lnTo>
                <a:lnTo>
                  <a:pt x="808" y="1365"/>
                </a:lnTo>
                <a:lnTo>
                  <a:pt x="832" y="1359"/>
                </a:lnTo>
                <a:lnTo>
                  <a:pt x="833" y="1349"/>
                </a:lnTo>
                <a:lnTo>
                  <a:pt x="846" y="1356"/>
                </a:lnTo>
                <a:lnTo>
                  <a:pt x="861" y="1331"/>
                </a:lnTo>
                <a:lnTo>
                  <a:pt x="872" y="1326"/>
                </a:lnTo>
                <a:lnTo>
                  <a:pt x="869" y="1348"/>
                </a:lnTo>
                <a:lnTo>
                  <a:pt x="879" y="1320"/>
                </a:lnTo>
                <a:lnTo>
                  <a:pt x="894" y="1317"/>
                </a:lnTo>
                <a:lnTo>
                  <a:pt x="901" y="1293"/>
                </a:lnTo>
                <a:lnTo>
                  <a:pt x="906" y="1317"/>
                </a:lnTo>
                <a:lnTo>
                  <a:pt x="912" y="1280"/>
                </a:lnTo>
                <a:lnTo>
                  <a:pt x="917" y="1292"/>
                </a:lnTo>
                <a:lnTo>
                  <a:pt x="954" y="1288"/>
                </a:lnTo>
                <a:lnTo>
                  <a:pt x="957" y="1276"/>
                </a:lnTo>
                <a:lnTo>
                  <a:pt x="971" y="1267"/>
                </a:lnTo>
                <a:lnTo>
                  <a:pt x="960" y="1266"/>
                </a:lnTo>
                <a:lnTo>
                  <a:pt x="977" y="1241"/>
                </a:lnTo>
                <a:lnTo>
                  <a:pt x="974" y="1233"/>
                </a:lnTo>
                <a:lnTo>
                  <a:pt x="952" y="1246"/>
                </a:lnTo>
                <a:lnTo>
                  <a:pt x="951" y="1238"/>
                </a:lnTo>
                <a:lnTo>
                  <a:pt x="965" y="1229"/>
                </a:lnTo>
                <a:lnTo>
                  <a:pt x="968" y="1221"/>
                </a:lnTo>
                <a:lnTo>
                  <a:pt x="948" y="1215"/>
                </a:lnTo>
                <a:lnTo>
                  <a:pt x="962" y="1207"/>
                </a:lnTo>
                <a:lnTo>
                  <a:pt x="968" y="1196"/>
                </a:lnTo>
                <a:lnTo>
                  <a:pt x="957" y="1195"/>
                </a:lnTo>
                <a:lnTo>
                  <a:pt x="965" y="1187"/>
                </a:lnTo>
                <a:lnTo>
                  <a:pt x="976" y="1190"/>
                </a:lnTo>
                <a:lnTo>
                  <a:pt x="988" y="1171"/>
                </a:lnTo>
                <a:lnTo>
                  <a:pt x="977" y="1202"/>
                </a:lnTo>
                <a:lnTo>
                  <a:pt x="982" y="1207"/>
                </a:lnTo>
                <a:lnTo>
                  <a:pt x="993" y="1202"/>
                </a:lnTo>
                <a:lnTo>
                  <a:pt x="994" y="1179"/>
                </a:lnTo>
                <a:lnTo>
                  <a:pt x="997" y="1198"/>
                </a:lnTo>
                <a:lnTo>
                  <a:pt x="1005" y="1198"/>
                </a:lnTo>
                <a:lnTo>
                  <a:pt x="1042" y="1188"/>
                </a:lnTo>
                <a:lnTo>
                  <a:pt x="1040" y="1208"/>
                </a:lnTo>
                <a:lnTo>
                  <a:pt x="1038" y="1222"/>
                </a:lnTo>
                <a:lnTo>
                  <a:pt x="1069" y="1213"/>
                </a:lnTo>
                <a:lnTo>
                  <a:pt x="1057" y="1229"/>
                </a:lnTo>
                <a:lnTo>
                  <a:pt x="1082" y="1227"/>
                </a:lnTo>
                <a:lnTo>
                  <a:pt x="1079" y="1239"/>
                </a:lnTo>
                <a:lnTo>
                  <a:pt x="1103" y="1259"/>
                </a:lnTo>
                <a:lnTo>
                  <a:pt x="1118" y="1244"/>
                </a:lnTo>
                <a:lnTo>
                  <a:pt x="1123" y="1259"/>
                </a:lnTo>
                <a:lnTo>
                  <a:pt x="1155" y="1275"/>
                </a:lnTo>
                <a:lnTo>
                  <a:pt x="1161" y="1288"/>
                </a:lnTo>
                <a:lnTo>
                  <a:pt x="1211" y="1280"/>
                </a:lnTo>
                <a:lnTo>
                  <a:pt x="1263" y="1292"/>
                </a:lnTo>
                <a:lnTo>
                  <a:pt x="1284" y="1286"/>
                </a:lnTo>
                <a:lnTo>
                  <a:pt x="1288" y="1293"/>
                </a:lnTo>
                <a:lnTo>
                  <a:pt x="1282" y="1298"/>
                </a:lnTo>
                <a:lnTo>
                  <a:pt x="1285" y="1300"/>
                </a:lnTo>
                <a:lnTo>
                  <a:pt x="1319" y="1312"/>
                </a:lnTo>
                <a:lnTo>
                  <a:pt x="1350" y="1306"/>
                </a:lnTo>
                <a:lnTo>
                  <a:pt x="1370" y="1281"/>
                </a:lnTo>
                <a:lnTo>
                  <a:pt x="1392" y="1301"/>
                </a:lnTo>
                <a:lnTo>
                  <a:pt x="1384" y="1308"/>
                </a:lnTo>
                <a:lnTo>
                  <a:pt x="1384" y="1329"/>
                </a:lnTo>
                <a:lnTo>
                  <a:pt x="1373" y="1292"/>
                </a:lnTo>
                <a:lnTo>
                  <a:pt x="1369" y="1300"/>
                </a:lnTo>
                <a:lnTo>
                  <a:pt x="1369" y="1323"/>
                </a:lnTo>
                <a:lnTo>
                  <a:pt x="1358" y="1334"/>
                </a:lnTo>
                <a:lnTo>
                  <a:pt x="1411" y="1368"/>
                </a:lnTo>
                <a:lnTo>
                  <a:pt x="1426" y="1360"/>
                </a:lnTo>
                <a:lnTo>
                  <a:pt x="1424" y="1343"/>
                </a:lnTo>
                <a:lnTo>
                  <a:pt x="1433" y="1340"/>
                </a:lnTo>
                <a:close/>
                <a:moveTo>
                  <a:pt x="391" y="1394"/>
                </a:moveTo>
                <a:lnTo>
                  <a:pt x="385" y="1414"/>
                </a:lnTo>
                <a:lnTo>
                  <a:pt x="376" y="1414"/>
                </a:lnTo>
                <a:lnTo>
                  <a:pt x="378" y="1403"/>
                </a:lnTo>
                <a:lnTo>
                  <a:pt x="391" y="1394"/>
                </a:lnTo>
                <a:close/>
                <a:moveTo>
                  <a:pt x="317" y="572"/>
                </a:moveTo>
                <a:lnTo>
                  <a:pt x="326" y="568"/>
                </a:lnTo>
                <a:lnTo>
                  <a:pt x="337" y="592"/>
                </a:lnTo>
                <a:lnTo>
                  <a:pt x="322" y="594"/>
                </a:lnTo>
                <a:lnTo>
                  <a:pt x="314" y="579"/>
                </a:lnTo>
                <a:lnTo>
                  <a:pt x="317" y="572"/>
                </a:lnTo>
                <a:close/>
                <a:moveTo>
                  <a:pt x="1038" y="1254"/>
                </a:moveTo>
                <a:lnTo>
                  <a:pt x="1045" y="1242"/>
                </a:lnTo>
                <a:lnTo>
                  <a:pt x="1064" y="1250"/>
                </a:lnTo>
                <a:lnTo>
                  <a:pt x="1045" y="1261"/>
                </a:lnTo>
                <a:lnTo>
                  <a:pt x="1038" y="1254"/>
                </a:lnTo>
                <a:close/>
                <a:moveTo>
                  <a:pt x="993" y="1288"/>
                </a:moveTo>
                <a:lnTo>
                  <a:pt x="1018" y="1254"/>
                </a:lnTo>
                <a:lnTo>
                  <a:pt x="1027" y="1263"/>
                </a:lnTo>
                <a:lnTo>
                  <a:pt x="1002" y="1300"/>
                </a:lnTo>
                <a:lnTo>
                  <a:pt x="984" y="1306"/>
                </a:lnTo>
                <a:lnTo>
                  <a:pt x="993" y="1288"/>
                </a:lnTo>
                <a:close/>
                <a:moveTo>
                  <a:pt x="767" y="1411"/>
                </a:moveTo>
                <a:lnTo>
                  <a:pt x="778" y="1420"/>
                </a:lnTo>
                <a:lnTo>
                  <a:pt x="769" y="1420"/>
                </a:lnTo>
                <a:lnTo>
                  <a:pt x="767" y="1411"/>
                </a:lnTo>
                <a:close/>
                <a:moveTo>
                  <a:pt x="762" y="1444"/>
                </a:moveTo>
                <a:lnTo>
                  <a:pt x="754" y="1437"/>
                </a:lnTo>
                <a:lnTo>
                  <a:pt x="761" y="1430"/>
                </a:lnTo>
                <a:lnTo>
                  <a:pt x="781" y="1427"/>
                </a:lnTo>
                <a:lnTo>
                  <a:pt x="778" y="1437"/>
                </a:lnTo>
                <a:lnTo>
                  <a:pt x="787" y="1431"/>
                </a:lnTo>
                <a:lnTo>
                  <a:pt x="793" y="1448"/>
                </a:lnTo>
                <a:lnTo>
                  <a:pt x="756" y="1462"/>
                </a:lnTo>
                <a:lnTo>
                  <a:pt x="744" y="1450"/>
                </a:lnTo>
                <a:lnTo>
                  <a:pt x="762" y="1444"/>
                </a:lnTo>
                <a:close/>
                <a:moveTo>
                  <a:pt x="669" y="1521"/>
                </a:moveTo>
                <a:lnTo>
                  <a:pt x="683" y="1501"/>
                </a:lnTo>
                <a:lnTo>
                  <a:pt x="700" y="1496"/>
                </a:lnTo>
                <a:lnTo>
                  <a:pt x="703" y="1498"/>
                </a:lnTo>
                <a:lnTo>
                  <a:pt x="700" y="1504"/>
                </a:lnTo>
                <a:lnTo>
                  <a:pt x="706" y="1516"/>
                </a:lnTo>
                <a:lnTo>
                  <a:pt x="713" y="1518"/>
                </a:lnTo>
                <a:lnTo>
                  <a:pt x="714" y="1501"/>
                </a:lnTo>
                <a:lnTo>
                  <a:pt x="719" y="1499"/>
                </a:lnTo>
                <a:lnTo>
                  <a:pt x="708" y="1486"/>
                </a:lnTo>
                <a:lnTo>
                  <a:pt x="710" y="1478"/>
                </a:lnTo>
                <a:lnTo>
                  <a:pt x="716" y="1476"/>
                </a:lnTo>
                <a:lnTo>
                  <a:pt x="725" y="1495"/>
                </a:lnTo>
                <a:lnTo>
                  <a:pt x="745" y="1481"/>
                </a:lnTo>
                <a:lnTo>
                  <a:pt x="742" y="1473"/>
                </a:lnTo>
                <a:lnTo>
                  <a:pt x="754" y="1474"/>
                </a:lnTo>
                <a:lnTo>
                  <a:pt x="757" y="1487"/>
                </a:lnTo>
                <a:lnTo>
                  <a:pt x="773" y="1476"/>
                </a:lnTo>
                <a:lnTo>
                  <a:pt x="773" y="1501"/>
                </a:lnTo>
                <a:lnTo>
                  <a:pt x="787" y="1501"/>
                </a:lnTo>
                <a:lnTo>
                  <a:pt x="781" y="1513"/>
                </a:lnTo>
                <a:lnTo>
                  <a:pt x="754" y="1506"/>
                </a:lnTo>
                <a:lnTo>
                  <a:pt x="750" y="1513"/>
                </a:lnTo>
                <a:lnTo>
                  <a:pt x="765" y="1516"/>
                </a:lnTo>
                <a:lnTo>
                  <a:pt x="767" y="1527"/>
                </a:lnTo>
                <a:lnTo>
                  <a:pt x="761" y="1520"/>
                </a:lnTo>
                <a:lnTo>
                  <a:pt x="745" y="1527"/>
                </a:lnTo>
                <a:lnTo>
                  <a:pt x="750" y="1530"/>
                </a:lnTo>
                <a:lnTo>
                  <a:pt x="722" y="1546"/>
                </a:lnTo>
                <a:lnTo>
                  <a:pt x="719" y="1564"/>
                </a:lnTo>
                <a:lnTo>
                  <a:pt x="702" y="1572"/>
                </a:lnTo>
                <a:lnTo>
                  <a:pt x="710" y="1557"/>
                </a:lnTo>
                <a:lnTo>
                  <a:pt x="703" y="1552"/>
                </a:lnTo>
                <a:lnTo>
                  <a:pt x="703" y="1541"/>
                </a:lnTo>
                <a:lnTo>
                  <a:pt x="696" y="1541"/>
                </a:lnTo>
                <a:lnTo>
                  <a:pt x="696" y="1558"/>
                </a:lnTo>
                <a:lnTo>
                  <a:pt x="691" y="1563"/>
                </a:lnTo>
                <a:lnTo>
                  <a:pt x="669" y="1521"/>
                </a:lnTo>
                <a:close/>
                <a:moveTo>
                  <a:pt x="696" y="1592"/>
                </a:moveTo>
                <a:lnTo>
                  <a:pt x="689" y="1591"/>
                </a:lnTo>
                <a:lnTo>
                  <a:pt x="696" y="1586"/>
                </a:lnTo>
                <a:lnTo>
                  <a:pt x="696" y="1592"/>
                </a:lnTo>
                <a:close/>
                <a:moveTo>
                  <a:pt x="672" y="1591"/>
                </a:moveTo>
                <a:lnTo>
                  <a:pt x="677" y="1588"/>
                </a:lnTo>
                <a:lnTo>
                  <a:pt x="679" y="1594"/>
                </a:lnTo>
                <a:lnTo>
                  <a:pt x="671" y="1603"/>
                </a:lnTo>
                <a:lnTo>
                  <a:pt x="672" y="1591"/>
                </a:lnTo>
                <a:close/>
                <a:moveTo>
                  <a:pt x="183" y="1227"/>
                </a:moveTo>
                <a:lnTo>
                  <a:pt x="200" y="1210"/>
                </a:lnTo>
                <a:lnTo>
                  <a:pt x="227" y="1218"/>
                </a:lnTo>
                <a:lnTo>
                  <a:pt x="230" y="1232"/>
                </a:lnTo>
                <a:lnTo>
                  <a:pt x="212" y="1254"/>
                </a:lnTo>
                <a:lnTo>
                  <a:pt x="204" y="1233"/>
                </a:lnTo>
                <a:lnTo>
                  <a:pt x="183" y="1227"/>
                </a:lnTo>
                <a:close/>
                <a:moveTo>
                  <a:pt x="81" y="1266"/>
                </a:moveTo>
                <a:lnTo>
                  <a:pt x="140" y="1254"/>
                </a:lnTo>
                <a:lnTo>
                  <a:pt x="166" y="1261"/>
                </a:lnTo>
                <a:lnTo>
                  <a:pt x="166" y="1281"/>
                </a:lnTo>
                <a:lnTo>
                  <a:pt x="170" y="1286"/>
                </a:lnTo>
                <a:lnTo>
                  <a:pt x="144" y="1308"/>
                </a:lnTo>
                <a:lnTo>
                  <a:pt x="98" y="1289"/>
                </a:lnTo>
                <a:lnTo>
                  <a:pt x="81" y="1266"/>
                </a:lnTo>
                <a:close/>
                <a:moveTo>
                  <a:pt x="397" y="1689"/>
                </a:moveTo>
                <a:lnTo>
                  <a:pt x="393" y="1684"/>
                </a:lnTo>
                <a:lnTo>
                  <a:pt x="402" y="1685"/>
                </a:lnTo>
                <a:lnTo>
                  <a:pt x="402" y="1702"/>
                </a:lnTo>
                <a:lnTo>
                  <a:pt x="391" y="1701"/>
                </a:lnTo>
                <a:lnTo>
                  <a:pt x="388" y="1685"/>
                </a:lnTo>
                <a:lnTo>
                  <a:pt x="397" y="1689"/>
                </a:lnTo>
                <a:close/>
                <a:moveTo>
                  <a:pt x="297" y="1758"/>
                </a:moveTo>
                <a:lnTo>
                  <a:pt x="307" y="1762"/>
                </a:lnTo>
                <a:lnTo>
                  <a:pt x="297" y="1758"/>
                </a:lnTo>
                <a:close/>
                <a:moveTo>
                  <a:pt x="148" y="1775"/>
                </a:moveTo>
                <a:lnTo>
                  <a:pt x="157" y="1787"/>
                </a:lnTo>
                <a:lnTo>
                  <a:pt x="144" y="1790"/>
                </a:lnTo>
                <a:lnTo>
                  <a:pt x="144" y="1779"/>
                </a:lnTo>
                <a:lnTo>
                  <a:pt x="148" y="1775"/>
                </a:lnTo>
                <a:close/>
                <a:moveTo>
                  <a:pt x="69" y="1850"/>
                </a:moveTo>
                <a:lnTo>
                  <a:pt x="66" y="1845"/>
                </a:lnTo>
                <a:lnTo>
                  <a:pt x="85" y="1840"/>
                </a:lnTo>
                <a:lnTo>
                  <a:pt x="98" y="1818"/>
                </a:lnTo>
                <a:lnTo>
                  <a:pt x="106" y="1818"/>
                </a:lnTo>
                <a:lnTo>
                  <a:pt x="100" y="1815"/>
                </a:lnTo>
                <a:lnTo>
                  <a:pt x="95" y="1801"/>
                </a:lnTo>
                <a:lnTo>
                  <a:pt x="108" y="1798"/>
                </a:lnTo>
                <a:lnTo>
                  <a:pt x="117" y="1806"/>
                </a:lnTo>
                <a:lnTo>
                  <a:pt x="125" y="1796"/>
                </a:lnTo>
                <a:lnTo>
                  <a:pt x="132" y="1801"/>
                </a:lnTo>
                <a:lnTo>
                  <a:pt x="120" y="1818"/>
                </a:lnTo>
                <a:lnTo>
                  <a:pt x="128" y="1821"/>
                </a:lnTo>
                <a:lnTo>
                  <a:pt x="108" y="1838"/>
                </a:lnTo>
                <a:lnTo>
                  <a:pt x="69" y="1850"/>
                </a:lnTo>
                <a:close/>
                <a:moveTo>
                  <a:pt x="0" y="1891"/>
                </a:moveTo>
                <a:lnTo>
                  <a:pt x="18" y="1854"/>
                </a:lnTo>
                <a:lnTo>
                  <a:pt x="34" y="1848"/>
                </a:lnTo>
                <a:lnTo>
                  <a:pt x="35" y="1838"/>
                </a:lnTo>
                <a:lnTo>
                  <a:pt x="57" y="1835"/>
                </a:lnTo>
                <a:lnTo>
                  <a:pt x="57" y="1846"/>
                </a:lnTo>
                <a:lnTo>
                  <a:pt x="0" y="1891"/>
                </a:lnTo>
                <a:close/>
              </a:path>
            </a:pathLst>
          </a:custGeom>
          <a:solidFill>
            <a:schemeClr val="bg1">
              <a:lumMod val="95000"/>
            </a:schemeClr>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grpSp>
        <p:nvGrpSpPr>
          <p:cNvPr id="319" name="Group 277"/>
          <p:cNvGrpSpPr>
            <a:grpSpLocks/>
          </p:cNvGrpSpPr>
          <p:nvPr/>
        </p:nvGrpSpPr>
        <p:grpSpPr bwMode="auto">
          <a:xfrm>
            <a:off x="4258274" y="2482233"/>
            <a:ext cx="239052" cy="425450"/>
            <a:chOff x="2297" y="263"/>
            <a:chExt cx="1873" cy="3596"/>
          </a:xfrm>
        </p:grpSpPr>
        <p:sp>
          <p:nvSpPr>
            <p:cNvPr id="320" name="Freeform 278"/>
            <p:cNvSpPr>
              <a:spLocks noChangeAspect="1"/>
            </p:cNvSpPr>
            <p:nvPr/>
          </p:nvSpPr>
          <p:spPr bwMode="auto">
            <a:xfrm>
              <a:off x="2297" y="2222"/>
              <a:ext cx="486" cy="402"/>
            </a:xfrm>
            <a:custGeom>
              <a:avLst/>
              <a:gdLst>
                <a:gd name="T0" fmla="*/ 160 w 1213"/>
                <a:gd name="T1" fmla="*/ 545 h 1004"/>
                <a:gd name="T2" fmla="*/ 77 w 1213"/>
                <a:gd name="T3" fmla="*/ 557 h 1004"/>
                <a:gd name="T4" fmla="*/ 0 w 1213"/>
                <a:gd name="T5" fmla="*/ 618 h 1004"/>
                <a:gd name="T6" fmla="*/ 125 w 1213"/>
                <a:gd name="T7" fmla="*/ 799 h 1004"/>
                <a:gd name="T8" fmla="*/ 278 w 1213"/>
                <a:gd name="T9" fmla="*/ 891 h 1004"/>
                <a:gd name="T10" fmla="*/ 414 w 1213"/>
                <a:gd name="T11" fmla="*/ 896 h 1004"/>
                <a:gd name="T12" fmla="*/ 458 w 1213"/>
                <a:gd name="T13" fmla="*/ 759 h 1004"/>
                <a:gd name="T14" fmla="*/ 528 w 1213"/>
                <a:gd name="T15" fmla="*/ 657 h 1004"/>
                <a:gd name="T16" fmla="*/ 600 w 1213"/>
                <a:gd name="T17" fmla="*/ 741 h 1004"/>
                <a:gd name="T18" fmla="*/ 652 w 1213"/>
                <a:gd name="T19" fmla="*/ 842 h 1004"/>
                <a:gd name="T20" fmla="*/ 708 w 1213"/>
                <a:gd name="T21" fmla="*/ 858 h 1004"/>
                <a:gd name="T22" fmla="*/ 717 w 1213"/>
                <a:gd name="T23" fmla="*/ 939 h 1004"/>
                <a:gd name="T24" fmla="*/ 867 w 1213"/>
                <a:gd name="T25" fmla="*/ 916 h 1004"/>
                <a:gd name="T26" fmla="*/ 906 w 1213"/>
                <a:gd name="T27" fmla="*/ 1004 h 1004"/>
                <a:gd name="T28" fmla="*/ 1019 w 1213"/>
                <a:gd name="T29" fmla="*/ 930 h 1004"/>
                <a:gd name="T30" fmla="*/ 1038 w 1213"/>
                <a:gd name="T31" fmla="*/ 847 h 1004"/>
                <a:gd name="T32" fmla="*/ 1141 w 1213"/>
                <a:gd name="T33" fmla="*/ 817 h 1004"/>
                <a:gd name="T34" fmla="*/ 1192 w 1213"/>
                <a:gd name="T35" fmla="*/ 755 h 1004"/>
                <a:gd name="T36" fmla="*/ 1130 w 1213"/>
                <a:gd name="T37" fmla="*/ 579 h 1004"/>
                <a:gd name="T38" fmla="*/ 1192 w 1213"/>
                <a:gd name="T39" fmla="*/ 692 h 1004"/>
                <a:gd name="T40" fmla="*/ 1213 w 1213"/>
                <a:gd name="T41" fmla="*/ 609 h 1004"/>
                <a:gd name="T42" fmla="*/ 1130 w 1213"/>
                <a:gd name="T43" fmla="*/ 475 h 1004"/>
                <a:gd name="T44" fmla="*/ 998 w 1213"/>
                <a:gd name="T45" fmla="*/ 496 h 1004"/>
                <a:gd name="T46" fmla="*/ 1049 w 1213"/>
                <a:gd name="T47" fmla="*/ 413 h 1004"/>
                <a:gd name="T48" fmla="*/ 1049 w 1213"/>
                <a:gd name="T49" fmla="*/ 259 h 1004"/>
                <a:gd name="T50" fmla="*/ 915 w 1213"/>
                <a:gd name="T51" fmla="*/ 62 h 1004"/>
                <a:gd name="T52" fmla="*/ 760 w 1213"/>
                <a:gd name="T53" fmla="*/ 0 h 1004"/>
                <a:gd name="T54" fmla="*/ 434 w 1213"/>
                <a:gd name="T55" fmla="*/ 144 h 1004"/>
                <a:gd name="T56" fmla="*/ 359 w 1213"/>
                <a:gd name="T57" fmla="*/ 158 h 1004"/>
                <a:gd name="T58" fmla="*/ 284 w 1213"/>
                <a:gd name="T59" fmla="*/ 380 h 1004"/>
                <a:gd name="T60" fmla="*/ 140 w 1213"/>
                <a:gd name="T61" fmla="*/ 402 h 1004"/>
                <a:gd name="T62" fmla="*/ 114 w 1213"/>
                <a:gd name="T63" fmla="*/ 462 h 1004"/>
                <a:gd name="T64" fmla="*/ 197 w 1213"/>
                <a:gd name="T65" fmla="*/ 504 h 10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3"/>
                <a:gd name="T100" fmla="*/ 0 h 1004"/>
                <a:gd name="T101" fmla="*/ 1213 w 1213"/>
                <a:gd name="T102" fmla="*/ 1004 h 10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3" h="1004">
                  <a:moveTo>
                    <a:pt x="160" y="545"/>
                  </a:moveTo>
                  <a:lnTo>
                    <a:pt x="77" y="557"/>
                  </a:lnTo>
                  <a:lnTo>
                    <a:pt x="0" y="618"/>
                  </a:lnTo>
                  <a:lnTo>
                    <a:pt x="125" y="799"/>
                  </a:lnTo>
                  <a:lnTo>
                    <a:pt x="278" y="891"/>
                  </a:lnTo>
                  <a:lnTo>
                    <a:pt x="414" y="896"/>
                  </a:lnTo>
                  <a:lnTo>
                    <a:pt x="458" y="759"/>
                  </a:lnTo>
                  <a:lnTo>
                    <a:pt x="528" y="657"/>
                  </a:lnTo>
                  <a:lnTo>
                    <a:pt x="600" y="741"/>
                  </a:lnTo>
                  <a:lnTo>
                    <a:pt x="652" y="842"/>
                  </a:lnTo>
                  <a:lnTo>
                    <a:pt x="708" y="858"/>
                  </a:lnTo>
                  <a:lnTo>
                    <a:pt x="717" y="939"/>
                  </a:lnTo>
                  <a:lnTo>
                    <a:pt x="867" y="916"/>
                  </a:lnTo>
                  <a:lnTo>
                    <a:pt x="906" y="1004"/>
                  </a:lnTo>
                  <a:lnTo>
                    <a:pt x="1019" y="930"/>
                  </a:lnTo>
                  <a:lnTo>
                    <a:pt x="1038" y="847"/>
                  </a:lnTo>
                  <a:lnTo>
                    <a:pt x="1141" y="817"/>
                  </a:lnTo>
                  <a:lnTo>
                    <a:pt x="1192" y="755"/>
                  </a:lnTo>
                  <a:lnTo>
                    <a:pt x="1130" y="579"/>
                  </a:lnTo>
                  <a:lnTo>
                    <a:pt x="1192" y="692"/>
                  </a:lnTo>
                  <a:lnTo>
                    <a:pt x="1213" y="609"/>
                  </a:lnTo>
                  <a:lnTo>
                    <a:pt x="1130" y="475"/>
                  </a:lnTo>
                  <a:lnTo>
                    <a:pt x="998" y="496"/>
                  </a:lnTo>
                  <a:lnTo>
                    <a:pt x="1049" y="413"/>
                  </a:lnTo>
                  <a:lnTo>
                    <a:pt x="1049" y="259"/>
                  </a:lnTo>
                  <a:lnTo>
                    <a:pt x="915" y="62"/>
                  </a:lnTo>
                  <a:lnTo>
                    <a:pt x="760" y="0"/>
                  </a:lnTo>
                  <a:lnTo>
                    <a:pt x="434" y="144"/>
                  </a:lnTo>
                  <a:lnTo>
                    <a:pt x="359" y="158"/>
                  </a:lnTo>
                  <a:lnTo>
                    <a:pt x="284" y="380"/>
                  </a:lnTo>
                  <a:lnTo>
                    <a:pt x="140" y="402"/>
                  </a:lnTo>
                  <a:lnTo>
                    <a:pt x="114" y="462"/>
                  </a:lnTo>
                  <a:lnTo>
                    <a:pt x="197" y="504"/>
                  </a:lnTo>
                </a:path>
              </a:pathLst>
            </a:custGeom>
            <a:solidFill>
              <a:srgbClr val="EAEAEA"/>
            </a:solidFill>
            <a:ln w="6350" cap="flat" cmpd="sng">
              <a:solidFill>
                <a:schemeClr val="accent6"/>
              </a:solidFill>
              <a:prstDash val="solid"/>
              <a:bevel/>
              <a:headEnd type="none" w="med" len="med"/>
              <a:tailEnd type="none" w="med" len="med"/>
            </a:ln>
          </p:spPr>
          <p:txBody>
            <a:bodyPr/>
            <a:lstStyle/>
            <a:p>
              <a:endParaRPr lang="en-US" sz="2400" b="0">
                <a:solidFill>
                  <a:srgbClr val="000000"/>
                </a:solidFill>
                <a:ea typeface="ＭＳ Ｐゴシック"/>
                <a:cs typeface="Arial" charset="0"/>
              </a:endParaRPr>
            </a:p>
          </p:txBody>
        </p:sp>
        <p:sp>
          <p:nvSpPr>
            <p:cNvPr id="321" name="Freeform 279"/>
            <p:cNvSpPr>
              <a:spLocks noChangeAspect="1"/>
            </p:cNvSpPr>
            <p:nvPr/>
          </p:nvSpPr>
          <p:spPr bwMode="auto">
            <a:xfrm>
              <a:off x="2675" y="1018"/>
              <a:ext cx="1495" cy="2841"/>
            </a:xfrm>
            <a:custGeom>
              <a:avLst/>
              <a:gdLst>
                <a:gd name="T0" fmla="*/ 59 w 111"/>
                <a:gd name="T1" fmla="*/ 197 h 211"/>
                <a:gd name="T2" fmla="*/ 65 w 111"/>
                <a:gd name="T3" fmla="*/ 195 h 211"/>
                <a:gd name="T4" fmla="*/ 68 w 111"/>
                <a:gd name="T5" fmla="*/ 192 h 211"/>
                <a:gd name="T6" fmla="*/ 100 w 111"/>
                <a:gd name="T7" fmla="*/ 190 h 211"/>
                <a:gd name="T8" fmla="*/ 107 w 111"/>
                <a:gd name="T9" fmla="*/ 182 h 211"/>
                <a:gd name="T10" fmla="*/ 95 w 111"/>
                <a:gd name="T11" fmla="*/ 177 h 211"/>
                <a:gd name="T12" fmla="*/ 97 w 111"/>
                <a:gd name="T13" fmla="*/ 172 h 211"/>
                <a:gd name="T14" fmla="*/ 104 w 111"/>
                <a:gd name="T15" fmla="*/ 166 h 211"/>
                <a:gd name="T16" fmla="*/ 111 w 111"/>
                <a:gd name="T17" fmla="*/ 154 h 211"/>
                <a:gd name="T18" fmla="*/ 103 w 111"/>
                <a:gd name="T19" fmla="*/ 144 h 211"/>
                <a:gd name="T20" fmla="*/ 92 w 111"/>
                <a:gd name="T21" fmla="*/ 148 h 211"/>
                <a:gd name="T22" fmla="*/ 87 w 111"/>
                <a:gd name="T23" fmla="*/ 147 h 211"/>
                <a:gd name="T24" fmla="*/ 82 w 111"/>
                <a:gd name="T25" fmla="*/ 126 h 211"/>
                <a:gd name="T26" fmla="*/ 88 w 111"/>
                <a:gd name="T27" fmla="*/ 124 h 211"/>
                <a:gd name="T28" fmla="*/ 71 w 111"/>
                <a:gd name="T29" fmla="*/ 104 h 211"/>
                <a:gd name="T30" fmla="*/ 64 w 111"/>
                <a:gd name="T31" fmla="*/ 81 h 211"/>
                <a:gd name="T32" fmla="*/ 50 w 111"/>
                <a:gd name="T33" fmla="*/ 69 h 211"/>
                <a:gd name="T34" fmla="*/ 43 w 111"/>
                <a:gd name="T35" fmla="*/ 65 h 211"/>
                <a:gd name="T36" fmla="*/ 45 w 111"/>
                <a:gd name="T37" fmla="*/ 58 h 211"/>
                <a:gd name="T38" fmla="*/ 55 w 111"/>
                <a:gd name="T39" fmla="*/ 47 h 211"/>
                <a:gd name="T40" fmla="*/ 61 w 111"/>
                <a:gd name="T41" fmla="*/ 34 h 211"/>
                <a:gd name="T42" fmla="*/ 40 w 111"/>
                <a:gd name="T43" fmla="*/ 25 h 211"/>
                <a:gd name="T44" fmla="*/ 28 w 111"/>
                <a:gd name="T45" fmla="*/ 26 h 211"/>
                <a:gd name="T46" fmla="*/ 32 w 111"/>
                <a:gd name="T47" fmla="*/ 22 h 211"/>
                <a:gd name="T48" fmla="*/ 28 w 111"/>
                <a:gd name="T49" fmla="*/ 20 h 211"/>
                <a:gd name="T50" fmla="*/ 43 w 111"/>
                <a:gd name="T51" fmla="*/ 2 h 211"/>
                <a:gd name="T52" fmla="*/ 17 w 111"/>
                <a:gd name="T53" fmla="*/ 2 h 211"/>
                <a:gd name="T54" fmla="*/ 11 w 111"/>
                <a:gd name="T55" fmla="*/ 11 h 211"/>
                <a:gd name="T56" fmla="*/ 10 w 111"/>
                <a:gd name="T57" fmla="*/ 15 h 211"/>
                <a:gd name="T58" fmla="*/ 5 w 111"/>
                <a:gd name="T59" fmla="*/ 22 h 211"/>
                <a:gd name="T60" fmla="*/ 7 w 111"/>
                <a:gd name="T61" fmla="*/ 30 h 211"/>
                <a:gd name="T62" fmla="*/ 4 w 111"/>
                <a:gd name="T63" fmla="*/ 34 h 211"/>
                <a:gd name="T64" fmla="*/ 7 w 111"/>
                <a:gd name="T65" fmla="*/ 35 h 211"/>
                <a:gd name="T66" fmla="*/ 4 w 111"/>
                <a:gd name="T67" fmla="*/ 50 h 211"/>
                <a:gd name="T68" fmla="*/ 6 w 111"/>
                <a:gd name="T69" fmla="*/ 58 h 211"/>
                <a:gd name="T70" fmla="*/ 7 w 111"/>
                <a:gd name="T71" fmla="*/ 71 h 211"/>
                <a:gd name="T72" fmla="*/ 5 w 111"/>
                <a:gd name="T73" fmla="*/ 86 h 211"/>
                <a:gd name="T74" fmla="*/ 12 w 111"/>
                <a:gd name="T75" fmla="*/ 76 h 211"/>
                <a:gd name="T76" fmla="*/ 14 w 111"/>
                <a:gd name="T77" fmla="*/ 64 h 211"/>
                <a:gd name="T78" fmla="*/ 17 w 111"/>
                <a:gd name="T79" fmla="*/ 71 h 211"/>
                <a:gd name="T80" fmla="*/ 21 w 111"/>
                <a:gd name="T81" fmla="*/ 71 h 211"/>
                <a:gd name="T82" fmla="*/ 18 w 111"/>
                <a:gd name="T83" fmla="*/ 77 h 211"/>
                <a:gd name="T84" fmla="*/ 15 w 111"/>
                <a:gd name="T85" fmla="*/ 97 h 211"/>
                <a:gd name="T86" fmla="*/ 15 w 111"/>
                <a:gd name="T87" fmla="*/ 103 h 211"/>
                <a:gd name="T88" fmla="*/ 18 w 111"/>
                <a:gd name="T89" fmla="*/ 98 h 211"/>
                <a:gd name="T90" fmla="*/ 25 w 111"/>
                <a:gd name="T91" fmla="*/ 98 h 211"/>
                <a:gd name="T92" fmla="*/ 39 w 111"/>
                <a:gd name="T93" fmla="*/ 98 h 211"/>
                <a:gd name="T94" fmla="*/ 41 w 111"/>
                <a:gd name="T95" fmla="*/ 117 h 211"/>
                <a:gd name="T96" fmla="*/ 44 w 111"/>
                <a:gd name="T97" fmla="*/ 124 h 211"/>
                <a:gd name="T98" fmla="*/ 44 w 111"/>
                <a:gd name="T99" fmla="*/ 131 h 211"/>
                <a:gd name="T100" fmla="*/ 44 w 111"/>
                <a:gd name="T101" fmla="*/ 136 h 211"/>
                <a:gd name="T102" fmla="*/ 21 w 111"/>
                <a:gd name="T103" fmla="*/ 147 h 211"/>
                <a:gd name="T104" fmla="*/ 29 w 111"/>
                <a:gd name="T105" fmla="*/ 152 h 211"/>
                <a:gd name="T106" fmla="*/ 28 w 111"/>
                <a:gd name="T107" fmla="*/ 160 h 211"/>
                <a:gd name="T108" fmla="*/ 15 w 111"/>
                <a:gd name="T109" fmla="*/ 175 h 211"/>
                <a:gd name="T110" fmla="*/ 27 w 111"/>
                <a:gd name="T111" fmla="*/ 176 h 211"/>
                <a:gd name="T112" fmla="*/ 39 w 111"/>
                <a:gd name="T113" fmla="*/ 180 h 211"/>
                <a:gd name="T114" fmla="*/ 50 w 111"/>
                <a:gd name="T115" fmla="*/ 174 h 211"/>
                <a:gd name="T116" fmla="*/ 28 w 111"/>
                <a:gd name="T117" fmla="*/ 185 h 211"/>
                <a:gd name="T118" fmla="*/ 8 w 111"/>
                <a:gd name="T119" fmla="*/ 211 h 211"/>
                <a:gd name="T120" fmla="*/ 14 w 111"/>
                <a:gd name="T121" fmla="*/ 211 h 211"/>
                <a:gd name="T122" fmla="*/ 35 w 111"/>
                <a:gd name="T123" fmla="*/ 205 h 211"/>
                <a:gd name="T124" fmla="*/ 47 w 111"/>
                <a:gd name="T125" fmla="*/ 194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
                <a:gd name="T190" fmla="*/ 0 h 211"/>
                <a:gd name="T191" fmla="*/ 111 w 111"/>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 h="211">
                  <a:moveTo>
                    <a:pt x="52" y="199"/>
                  </a:moveTo>
                  <a:lnTo>
                    <a:pt x="59" y="197"/>
                  </a:lnTo>
                  <a:lnTo>
                    <a:pt x="58" y="195"/>
                  </a:lnTo>
                  <a:lnTo>
                    <a:pt x="65" y="195"/>
                  </a:lnTo>
                  <a:lnTo>
                    <a:pt x="68" y="194"/>
                  </a:lnTo>
                  <a:lnTo>
                    <a:pt x="68" y="192"/>
                  </a:lnTo>
                  <a:lnTo>
                    <a:pt x="75" y="194"/>
                  </a:lnTo>
                  <a:lnTo>
                    <a:pt x="100" y="190"/>
                  </a:lnTo>
                  <a:lnTo>
                    <a:pt x="106" y="185"/>
                  </a:lnTo>
                  <a:lnTo>
                    <a:pt x="107" y="182"/>
                  </a:lnTo>
                  <a:lnTo>
                    <a:pt x="96" y="181"/>
                  </a:lnTo>
                  <a:lnTo>
                    <a:pt x="95" y="177"/>
                  </a:lnTo>
                  <a:lnTo>
                    <a:pt x="100" y="173"/>
                  </a:lnTo>
                  <a:lnTo>
                    <a:pt x="97" y="172"/>
                  </a:lnTo>
                  <a:lnTo>
                    <a:pt x="104" y="171"/>
                  </a:lnTo>
                  <a:lnTo>
                    <a:pt x="104" y="166"/>
                  </a:lnTo>
                  <a:lnTo>
                    <a:pt x="109" y="163"/>
                  </a:lnTo>
                  <a:lnTo>
                    <a:pt x="111" y="154"/>
                  </a:lnTo>
                  <a:lnTo>
                    <a:pt x="110" y="150"/>
                  </a:lnTo>
                  <a:lnTo>
                    <a:pt x="103" y="144"/>
                  </a:lnTo>
                  <a:lnTo>
                    <a:pt x="94" y="145"/>
                  </a:lnTo>
                  <a:lnTo>
                    <a:pt x="92" y="148"/>
                  </a:lnTo>
                  <a:lnTo>
                    <a:pt x="88" y="147"/>
                  </a:lnTo>
                  <a:lnTo>
                    <a:pt x="87" y="147"/>
                  </a:lnTo>
                  <a:lnTo>
                    <a:pt x="92" y="136"/>
                  </a:lnTo>
                  <a:lnTo>
                    <a:pt x="82" y="126"/>
                  </a:lnTo>
                  <a:lnTo>
                    <a:pt x="89" y="128"/>
                  </a:lnTo>
                  <a:lnTo>
                    <a:pt x="88" y="124"/>
                  </a:lnTo>
                  <a:lnTo>
                    <a:pt x="78" y="106"/>
                  </a:lnTo>
                  <a:lnTo>
                    <a:pt x="71" y="104"/>
                  </a:lnTo>
                  <a:lnTo>
                    <a:pt x="66" y="91"/>
                  </a:lnTo>
                  <a:lnTo>
                    <a:pt x="64" y="81"/>
                  </a:lnTo>
                  <a:lnTo>
                    <a:pt x="58" y="73"/>
                  </a:lnTo>
                  <a:lnTo>
                    <a:pt x="50" y="69"/>
                  </a:lnTo>
                  <a:lnTo>
                    <a:pt x="41" y="69"/>
                  </a:lnTo>
                  <a:lnTo>
                    <a:pt x="43" y="65"/>
                  </a:lnTo>
                  <a:lnTo>
                    <a:pt x="50" y="64"/>
                  </a:lnTo>
                  <a:lnTo>
                    <a:pt x="45" y="58"/>
                  </a:lnTo>
                  <a:lnTo>
                    <a:pt x="49" y="57"/>
                  </a:lnTo>
                  <a:lnTo>
                    <a:pt x="55" y="47"/>
                  </a:lnTo>
                  <a:lnTo>
                    <a:pt x="57" y="38"/>
                  </a:lnTo>
                  <a:lnTo>
                    <a:pt x="61" y="34"/>
                  </a:lnTo>
                  <a:lnTo>
                    <a:pt x="60" y="26"/>
                  </a:lnTo>
                  <a:lnTo>
                    <a:pt x="40" y="25"/>
                  </a:lnTo>
                  <a:lnTo>
                    <a:pt x="28" y="29"/>
                  </a:lnTo>
                  <a:lnTo>
                    <a:pt x="28" y="26"/>
                  </a:lnTo>
                  <a:lnTo>
                    <a:pt x="26" y="26"/>
                  </a:lnTo>
                  <a:lnTo>
                    <a:pt x="32" y="22"/>
                  </a:lnTo>
                  <a:lnTo>
                    <a:pt x="28" y="22"/>
                  </a:lnTo>
                  <a:lnTo>
                    <a:pt x="28" y="20"/>
                  </a:lnTo>
                  <a:lnTo>
                    <a:pt x="41" y="8"/>
                  </a:lnTo>
                  <a:lnTo>
                    <a:pt x="43" y="2"/>
                  </a:lnTo>
                  <a:lnTo>
                    <a:pt x="40" y="0"/>
                  </a:lnTo>
                  <a:lnTo>
                    <a:pt x="17" y="2"/>
                  </a:lnTo>
                  <a:lnTo>
                    <a:pt x="14" y="10"/>
                  </a:lnTo>
                  <a:lnTo>
                    <a:pt x="11" y="11"/>
                  </a:lnTo>
                  <a:lnTo>
                    <a:pt x="12" y="15"/>
                  </a:lnTo>
                  <a:lnTo>
                    <a:pt x="10" y="15"/>
                  </a:lnTo>
                  <a:lnTo>
                    <a:pt x="12" y="19"/>
                  </a:lnTo>
                  <a:lnTo>
                    <a:pt x="5" y="22"/>
                  </a:lnTo>
                  <a:lnTo>
                    <a:pt x="6" y="28"/>
                  </a:lnTo>
                  <a:lnTo>
                    <a:pt x="7" y="30"/>
                  </a:lnTo>
                  <a:lnTo>
                    <a:pt x="4" y="30"/>
                  </a:lnTo>
                  <a:lnTo>
                    <a:pt x="4" y="34"/>
                  </a:lnTo>
                  <a:lnTo>
                    <a:pt x="9" y="34"/>
                  </a:lnTo>
                  <a:lnTo>
                    <a:pt x="7" y="35"/>
                  </a:lnTo>
                  <a:lnTo>
                    <a:pt x="9" y="36"/>
                  </a:lnTo>
                  <a:lnTo>
                    <a:pt x="4" y="50"/>
                  </a:lnTo>
                  <a:lnTo>
                    <a:pt x="0" y="52"/>
                  </a:lnTo>
                  <a:lnTo>
                    <a:pt x="6" y="58"/>
                  </a:lnTo>
                  <a:lnTo>
                    <a:pt x="12" y="54"/>
                  </a:lnTo>
                  <a:lnTo>
                    <a:pt x="7" y="71"/>
                  </a:lnTo>
                  <a:lnTo>
                    <a:pt x="9" y="76"/>
                  </a:lnTo>
                  <a:lnTo>
                    <a:pt x="5" y="86"/>
                  </a:lnTo>
                  <a:lnTo>
                    <a:pt x="8" y="85"/>
                  </a:lnTo>
                  <a:lnTo>
                    <a:pt x="12" y="76"/>
                  </a:lnTo>
                  <a:lnTo>
                    <a:pt x="10" y="69"/>
                  </a:lnTo>
                  <a:lnTo>
                    <a:pt x="14" y="64"/>
                  </a:lnTo>
                  <a:lnTo>
                    <a:pt x="12" y="73"/>
                  </a:lnTo>
                  <a:lnTo>
                    <a:pt x="17" y="71"/>
                  </a:lnTo>
                  <a:lnTo>
                    <a:pt x="17" y="68"/>
                  </a:lnTo>
                  <a:lnTo>
                    <a:pt x="21" y="71"/>
                  </a:lnTo>
                  <a:lnTo>
                    <a:pt x="19" y="72"/>
                  </a:lnTo>
                  <a:lnTo>
                    <a:pt x="18" y="77"/>
                  </a:lnTo>
                  <a:lnTo>
                    <a:pt x="21" y="83"/>
                  </a:lnTo>
                  <a:lnTo>
                    <a:pt x="15" y="97"/>
                  </a:lnTo>
                  <a:lnTo>
                    <a:pt x="13" y="97"/>
                  </a:lnTo>
                  <a:lnTo>
                    <a:pt x="15" y="103"/>
                  </a:lnTo>
                  <a:lnTo>
                    <a:pt x="17" y="103"/>
                  </a:lnTo>
                  <a:lnTo>
                    <a:pt x="18" y="98"/>
                  </a:lnTo>
                  <a:lnTo>
                    <a:pt x="24" y="102"/>
                  </a:lnTo>
                  <a:lnTo>
                    <a:pt x="25" y="98"/>
                  </a:lnTo>
                  <a:lnTo>
                    <a:pt x="43" y="96"/>
                  </a:lnTo>
                  <a:lnTo>
                    <a:pt x="39" y="98"/>
                  </a:lnTo>
                  <a:lnTo>
                    <a:pt x="35" y="107"/>
                  </a:lnTo>
                  <a:lnTo>
                    <a:pt x="41" y="117"/>
                  </a:lnTo>
                  <a:lnTo>
                    <a:pt x="48" y="114"/>
                  </a:lnTo>
                  <a:lnTo>
                    <a:pt x="44" y="124"/>
                  </a:lnTo>
                  <a:lnTo>
                    <a:pt x="47" y="125"/>
                  </a:lnTo>
                  <a:lnTo>
                    <a:pt x="44" y="131"/>
                  </a:lnTo>
                  <a:lnTo>
                    <a:pt x="46" y="133"/>
                  </a:lnTo>
                  <a:lnTo>
                    <a:pt x="44" y="136"/>
                  </a:lnTo>
                  <a:lnTo>
                    <a:pt x="33" y="136"/>
                  </a:lnTo>
                  <a:lnTo>
                    <a:pt x="21" y="147"/>
                  </a:lnTo>
                  <a:lnTo>
                    <a:pt x="28" y="144"/>
                  </a:lnTo>
                  <a:lnTo>
                    <a:pt x="29" y="152"/>
                  </a:lnTo>
                  <a:lnTo>
                    <a:pt x="31" y="154"/>
                  </a:lnTo>
                  <a:lnTo>
                    <a:pt x="28" y="160"/>
                  </a:lnTo>
                  <a:lnTo>
                    <a:pt x="12" y="169"/>
                  </a:lnTo>
                  <a:lnTo>
                    <a:pt x="15" y="175"/>
                  </a:lnTo>
                  <a:lnTo>
                    <a:pt x="24" y="171"/>
                  </a:lnTo>
                  <a:lnTo>
                    <a:pt x="27" y="176"/>
                  </a:lnTo>
                  <a:lnTo>
                    <a:pt x="32" y="174"/>
                  </a:lnTo>
                  <a:lnTo>
                    <a:pt x="39" y="180"/>
                  </a:lnTo>
                  <a:lnTo>
                    <a:pt x="50" y="172"/>
                  </a:lnTo>
                  <a:lnTo>
                    <a:pt x="50" y="174"/>
                  </a:lnTo>
                  <a:lnTo>
                    <a:pt x="44" y="184"/>
                  </a:lnTo>
                  <a:lnTo>
                    <a:pt x="28" y="185"/>
                  </a:lnTo>
                  <a:lnTo>
                    <a:pt x="8" y="208"/>
                  </a:lnTo>
                  <a:lnTo>
                    <a:pt x="8" y="211"/>
                  </a:lnTo>
                  <a:lnTo>
                    <a:pt x="9" y="209"/>
                  </a:lnTo>
                  <a:lnTo>
                    <a:pt x="14" y="211"/>
                  </a:lnTo>
                  <a:lnTo>
                    <a:pt x="20" y="203"/>
                  </a:lnTo>
                  <a:lnTo>
                    <a:pt x="35" y="205"/>
                  </a:lnTo>
                  <a:lnTo>
                    <a:pt x="39" y="197"/>
                  </a:lnTo>
                  <a:lnTo>
                    <a:pt x="47" y="194"/>
                  </a:lnTo>
                  <a:lnTo>
                    <a:pt x="52" y="199"/>
                  </a:lnTo>
                  <a:close/>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22" name="Freeform 280"/>
            <p:cNvSpPr>
              <a:spLocks noChangeAspect="1"/>
            </p:cNvSpPr>
            <p:nvPr/>
          </p:nvSpPr>
          <p:spPr bwMode="auto">
            <a:xfrm>
              <a:off x="3200" y="923"/>
              <a:ext cx="27" cy="14"/>
            </a:xfrm>
            <a:custGeom>
              <a:avLst/>
              <a:gdLst>
                <a:gd name="T0" fmla="*/ 2 w 2"/>
                <a:gd name="T1" fmla="*/ 1 h 1"/>
                <a:gd name="T2" fmla="*/ 0 w 2"/>
                <a:gd name="T3" fmla="*/ 0 h 1"/>
                <a:gd name="T4" fmla="*/ 2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1"/>
                  </a:moveTo>
                  <a:lnTo>
                    <a:pt x="0" y="0"/>
                  </a:lnTo>
                  <a:lnTo>
                    <a:pt x="2" y="1"/>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23" name="Freeform 281"/>
            <p:cNvSpPr>
              <a:spLocks noChangeAspect="1"/>
            </p:cNvSpPr>
            <p:nvPr/>
          </p:nvSpPr>
          <p:spPr bwMode="auto">
            <a:xfrm>
              <a:off x="3577" y="3644"/>
              <a:ext cx="67" cy="39"/>
            </a:xfrm>
            <a:custGeom>
              <a:avLst/>
              <a:gdLst>
                <a:gd name="T0" fmla="*/ 3 w 5"/>
                <a:gd name="T1" fmla="*/ 0 h 3"/>
                <a:gd name="T2" fmla="*/ 0 w 5"/>
                <a:gd name="T3" fmla="*/ 2 h 3"/>
                <a:gd name="T4" fmla="*/ 4 w 5"/>
                <a:gd name="T5" fmla="*/ 3 h 3"/>
                <a:gd name="T6" fmla="*/ 5 w 5"/>
                <a:gd name="T7" fmla="*/ 1 h 3"/>
                <a:gd name="T8" fmla="*/ 3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0"/>
                  </a:moveTo>
                  <a:lnTo>
                    <a:pt x="0" y="2"/>
                  </a:lnTo>
                  <a:lnTo>
                    <a:pt x="4" y="3"/>
                  </a:lnTo>
                  <a:lnTo>
                    <a:pt x="5" y="1"/>
                  </a:lnTo>
                  <a:lnTo>
                    <a:pt x="3" y="0"/>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24" name="Freeform 282"/>
            <p:cNvSpPr>
              <a:spLocks noChangeAspect="1"/>
            </p:cNvSpPr>
            <p:nvPr/>
          </p:nvSpPr>
          <p:spPr bwMode="auto">
            <a:xfrm>
              <a:off x="3012" y="2809"/>
              <a:ext cx="53" cy="53"/>
            </a:xfrm>
            <a:custGeom>
              <a:avLst/>
              <a:gdLst>
                <a:gd name="T0" fmla="*/ 3 w 4"/>
                <a:gd name="T1" fmla="*/ 4 h 4"/>
                <a:gd name="T2" fmla="*/ 4 w 4"/>
                <a:gd name="T3" fmla="*/ 3 h 4"/>
                <a:gd name="T4" fmla="*/ 0 w 4"/>
                <a:gd name="T5" fmla="*/ 0 h 4"/>
                <a:gd name="T6" fmla="*/ 3 w 4"/>
                <a:gd name="T7" fmla="*/ 4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4"/>
                  </a:moveTo>
                  <a:lnTo>
                    <a:pt x="4" y="3"/>
                  </a:lnTo>
                  <a:lnTo>
                    <a:pt x="0" y="0"/>
                  </a:lnTo>
                  <a:lnTo>
                    <a:pt x="3" y="4"/>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25" name="Freeform 283"/>
            <p:cNvSpPr>
              <a:spLocks noChangeAspect="1"/>
            </p:cNvSpPr>
            <p:nvPr/>
          </p:nvSpPr>
          <p:spPr bwMode="auto">
            <a:xfrm>
              <a:off x="2931" y="2498"/>
              <a:ext cx="81" cy="95"/>
            </a:xfrm>
            <a:custGeom>
              <a:avLst/>
              <a:gdLst>
                <a:gd name="T0" fmla="*/ 6 w 6"/>
                <a:gd name="T1" fmla="*/ 0 h 7"/>
                <a:gd name="T2" fmla="*/ 0 w 6"/>
                <a:gd name="T3" fmla="*/ 7 h 7"/>
                <a:gd name="T4" fmla="*/ 6 w 6"/>
                <a:gd name="T5" fmla="*/ 6 h 7"/>
                <a:gd name="T6" fmla="*/ 6 w 6"/>
                <a:gd name="T7" fmla="*/ 2 h 7"/>
                <a:gd name="T8" fmla="*/ 6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0" y="7"/>
                  </a:lnTo>
                  <a:lnTo>
                    <a:pt x="6" y="6"/>
                  </a:lnTo>
                  <a:lnTo>
                    <a:pt x="6" y="2"/>
                  </a:lnTo>
                  <a:lnTo>
                    <a:pt x="6" y="0"/>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26" name="Freeform 284"/>
            <p:cNvSpPr>
              <a:spLocks noChangeAspect="1"/>
            </p:cNvSpPr>
            <p:nvPr/>
          </p:nvSpPr>
          <p:spPr bwMode="auto">
            <a:xfrm>
              <a:off x="3523" y="263"/>
              <a:ext cx="108" cy="283"/>
            </a:xfrm>
            <a:custGeom>
              <a:avLst/>
              <a:gdLst>
                <a:gd name="T0" fmla="*/ 5 w 8"/>
                <a:gd name="T1" fmla="*/ 0 h 21"/>
                <a:gd name="T2" fmla="*/ 1 w 8"/>
                <a:gd name="T3" fmla="*/ 3 h 21"/>
                <a:gd name="T4" fmla="*/ 4 w 8"/>
                <a:gd name="T5" fmla="*/ 8 h 21"/>
                <a:gd name="T6" fmla="*/ 0 w 8"/>
                <a:gd name="T7" fmla="*/ 11 h 21"/>
                <a:gd name="T8" fmla="*/ 5 w 8"/>
                <a:gd name="T9" fmla="*/ 13 h 21"/>
                <a:gd name="T10" fmla="*/ 4 w 8"/>
                <a:gd name="T11" fmla="*/ 21 h 21"/>
                <a:gd name="T12" fmla="*/ 7 w 8"/>
                <a:gd name="T13" fmla="*/ 17 h 21"/>
                <a:gd name="T14" fmla="*/ 8 w 8"/>
                <a:gd name="T15" fmla="*/ 6 h 21"/>
                <a:gd name="T16" fmla="*/ 5 w 8"/>
                <a:gd name="T17" fmla="*/ 4 h 21"/>
                <a:gd name="T18" fmla="*/ 5 w 8"/>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1"/>
                <a:gd name="T32" fmla="*/ 8 w 8"/>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1">
                  <a:moveTo>
                    <a:pt x="5" y="0"/>
                  </a:moveTo>
                  <a:lnTo>
                    <a:pt x="1" y="3"/>
                  </a:lnTo>
                  <a:lnTo>
                    <a:pt x="4" y="8"/>
                  </a:lnTo>
                  <a:lnTo>
                    <a:pt x="0" y="11"/>
                  </a:lnTo>
                  <a:lnTo>
                    <a:pt x="5" y="13"/>
                  </a:lnTo>
                  <a:lnTo>
                    <a:pt x="4" y="21"/>
                  </a:lnTo>
                  <a:lnTo>
                    <a:pt x="7" y="17"/>
                  </a:lnTo>
                  <a:lnTo>
                    <a:pt x="8" y="6"/>
                  </a:lnTo>
                  <a:lnTo>
                    <a:pt x="5" y="4"/>
                  </a:lnTo>
                  <a:lnTo>
                    <a:pt x="5" y="0"/>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27" name="Freeform 285"/>
            <p:cNvSpPr>
              <a:spLocks noChangeAspect="1"/>
            </p:cNvSpPr>
            <p:nvPr/>
          </p:nvSpPr>
          <p:spPr bwMode="auto">
            <a:xfrm>
              <a:off x="3214" y="828"/>
              <a:ext cx="107" cy="68"/>
            </a:xfrm>
            <a:custGeom>
              <a:avLst/>
              <a:gdLst>
                <a:gd name="T0" fmla="*/ 8 w 8"/>
                <a:gd name="T1" fmla="*/ 5 h 5"/>
                <a:gd name="T2" fmla="*/ 4 w 8"/>
                <a:gd name="T3" fmla="*/ 4 h 5"/>
                <a:gd name="T4" fmla="*/ 1 w 8"/>
                <a:gd name="T5" fmla="*/ 0 h 5"/>
                <a:gd name="T6" fmla="*/ 0 w 8"/>
                <a:gd name="T7" fmla="*/ 2 h 5"/>
                <a:gd name="T8" fmla="*/ 1 w 8"/>
                <a:gd name="T9" fmla="*/ 5 h 5"/>
                <a:gd name="T10" fmla="*/ 8 w 8"/>
                <a:gd name="T11" fmla="*/ 5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8" y="5"/>
                  </a:moveTo>
                  <a:lnTo>
                    <a:pt x="4" y="4"/>
                  </a:lnTo>
                  <a:lnTo>
                    <a:pt x="1" y="0"/>
                  </a:lnTo>
                  <a:lnTo>
                    <a:pt x="0" y="2"/>
                  </a:lnTo>
                  <a:lnTo>
                    <a:pt x="1" y="5"/>
                  </a:lnTo>
                  <a:lnTo>
                    <a:pt x="8" y="5"/>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28" name="Freeform 286"/>
            <p:cNvSpPr>
              <a:spLocks noChangeAspect="1"/>
            </p:cNvSpPr>
            <p:nvPr/>
          </p:nvSpPr>
          <p:spPr bwMode="auto">
            <a:xfrm>
              <a:off x="2567" y="1368"/>
              <a:ext cx="189" cy="215"/>
            </a:xfrm>
            <a:custGeom>
              <a:avLst/>
              <a:gdLst>
                <a:gd name="T0" fmla="*/ 5 w 14"/>
                <a:gd name="T1" fmla="*/ 0 h 16"/>
                <a:gd name="T2" fmla="*/ 4 w 14"/>
                <a:gd name="T3" fmla="*/ 5 h 16"/>
                <a:gd name="T4" fmla="*/ 2 w 14"/>
                <a:gd name="T5" fmla="*/ 3 h 16"/>
                <a:gd name="T6" fmla="*/ 0 w 14"/>
                <a:gd name="T7" fmla="*/ 8 h 16"/>
                <a:gd name="T8" fmla="*/ 3 w 14"/>
                <a:gd name="T9" fmla="*/ 8 h 16"/>
                <a:gd name="T10" fmla="*/ 5 w 14"/>
                <a:gd name="T11" fmla="*/ 14 h 16"/>
                <a:gd name="T12" fmla="*/ 12 w 14"/>
                <a:gd name="T13" fmla="*/ 16 h 16"/>
                <a:gd name="T14" fmla="*/ 14 w 14"/>
                <a:gd name="T15" fmla="*/ 12 h 16"/>
                <a:gd name="T16" fmla="*/ 9 w 14"/>
                <a:gd name="T17" fmla="*/ 10 h 16"/>
                <a:gd name="T18" fmla="*/ 5 w 14"/>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5" y="0"/>
                  </a:moveTo>
                  <a:lnTo>
                    <a:pt x="4" y="5"/>
                  </a:lnTo>
                  <a:lnTo>
                    <a:pt x="2" y="3"/>
                  </a:lnTo>
                  <a:lnTo>
                    <a:pt x="0" y="8"/>
                  </a:lnTo>
                  <a:lnTo>
                    <a:pt x="3" y="8"/>
                  </a:lnTo>
                  <a:lnTo>
                    <a:pt x="5" y="14"/>
                  </a:lnTo>
                  <a:lnTo>
                    <a:pt x="12" y="16"/>
                  </a:lnTo>
                  <a:lnTo>
                    <a:pt x="14" y="12"/>
                  </a:lnTo>
                  <a:lnTo>
                    <a:pt x="9" y="10"/>
                  </a:lnTo>
                  <a:lnTo>
                    <a:pt x="5" y="0"/>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29" name="Freeform 287"/>
            <p:cNvSpPr>
              <a:spLocks noChangeAspect="1"/>
            </p:cNvSpPr>
            <p:nvPr/>
          </p:nvSpPr>
          <p:spPr bwMode="auto">
            <a:xfrm>
              <a:off x="2635" y="1744"/>
              <a:ext cx="121" cy="109"/>
            </a:xfrm>
            <a:custGeom>
              <a:avLst/>
              <a:gdLst>
                <a:gd name="T0" fmla="*/ 0 w 9"/>
                <a:gd name="T1" fmla="*/ 8 h 8"/>
                <a:gd name="T2" fmla="*/ 9 w 9"/>
                <a:gd name="T3" fmla="*/ 6 h 8"/>
                <a:gd name="T4" fmla="*/ 4 w 9"/>
                <a:gd name="T5" fmla="*/ 0 h 8"/>
                <a:gd name="T6" fmla="*/ 1 w 9"/>
                <a:gd name="T7" fmla="*/ 1 h 8"/>
                <a:gd name="T8" fmla="*/ 4 w 9"/>
                <a:gd name="T9" fmla="*/ 6 h 8"/>
                <a:gd name="T10" fmla="*/ 0 w 9"/>
                <a:gd name="T11" fmla="*/ 8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8"/>
                  </a:moveTo>
                  <a:lnTo>
                    <a:pt x="9" y="6"/>
                  </a:lnTo>
                  <a:lnTo>
                    <a:pt x="4" y="0"/>
                  </a:lnTo>
                  <a:lnTo>
                    <a:pt x="1" y="1"/>
                  </a:lnTo>
                  <a:lnTo>
                    <a:pt x="4" y="6"/>
                  </a:lnTo>
                  <a:lnTo>
                    <a:pt x="0" y="8"/>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30" name="Freeform 288"/>
            <p:cNvSpPr>
              <a:spLocks noChangeAspect="1"/>
            </p:cNvSpPr>
            <p:nvPr/>
          </p:nvSpPr>
          <p:spPr bwMode="auto">
            <a:xfrm>
              <a:off x="2608" y="1987"/>
              <a:ext cx="80" cy="94"/>
            </a:xfrm>
            <a:custGeom>
              <a:avLst/>
              <a:gdLst>
                <a:gd name="T0" fmla="*/ 5 w 6"/>
                <a:gd name="T1" fmla="*/ 0 h 7"/>
                <a:gd name="T2" fmla="*/ 1 w 6"/>
                <a:gd name="T3" fmla="*/ 2 h 7"/>
                <a:gd name="T4" fmla="*/ 0 w 6"/>
                <a:gd name="T5" fmla="*/ 5 h 7"/>
                <a:gd name="T6" fmla="*/ 2 w 6"/>
                <a:gd name="T7" fmla="*/ 4 h 7"/>
                <a:gd name="T8" fmla="*/ 3 w 6"/>
                <a:gd name="T9" fmla="*/ 7 h 7"/>
                <a:gd name="T10" fmla="*/ 6 w 6"/>
                <a:gd name="T11" fmla="*/ 6 h 7"/>
                <a:gd name="T12" fmla="*/ 5 w 6"/>
                <a:gd name="T13" fmla="*/ 0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5" y="0"/>
                  </a:moveTo>
                  <a:lnTo>
                    <a:pt x="1" y="2"/>
                  </a:lnTo>
                  <a:lnTo>
                    <a:pt x="0" y="5"/>
                  </a:lnTo>
                  <a:lnTo>
                    <a:pt x="2" y="4"/>
                  </a:lnTo>
                  <a:lnTo>
                    <a:pt x="3" y="7"/>
                  </a:lnTo>
                  <a:lnTo>
                    <a:pt x="6" y="6"/>
                  </a:lnTo>
                  <a:lnTo>
                    <a:pt x="5" y="0"/>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31" name="Freeform 289"/>
            <p:cNvSpPr>
              <a:spLocks noChangeAspect="1"/>
            </p:cNvSpPr>
            <p:nvPr/>
          </p:nvSpPr>
          <p:spPr bwMode="auto">
            <a:xfrm>
              <a:off x="2837" y="2054"/>
              <a:ext cx="27" cy="94"/>
            </a:xfrm>
            <a:custGeom>
              <a:avLst/>
              <a:gdLst>
                <a:gd name="T0" fmla="*/ 0 w 2"/>
                <a:gd name="T1" fmla="*/ 0 h 7"/>
                <a:gd name="T2" fmla="*/ 0 w 2"/>
                <a:gd name="T3" fmla="*/ 5 h 7"/>
                <a:gd name="T4" fmla="*/ 1 w 2"/>
                <a:gd name="T5" fmla="*/ 7 h 7"/>
                <a:gd name="T6" fmla="*/ 2 w 2"/>
                <a:gd name="T7" fmla="*/ 0 h 7"/>
                <a:gd name="T8" fmla="*/ 0 w 2"/>
                <a:gd name="T9" fmla="*/ 0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0" y="0"/>
                  </a:moveTo>
                  <a:lnTo>
                    <a:pt x="0" y="5"/>
                  </a:lnTo>
                  <a:lnTo>
                    <a:pt x="1" y="7"/>
                  </a:lnTo>
                  <a:lnTo>
                    <a:pt x="2" y="0"/>
                  </a:lnTo>
                  <a:lnTo>
                    <a:pt x="0" y="0"/>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32" name="Freeform 290"/>
            <p:cNvSpPr>
              <a:spLocks noChangeAspect="1"/>
            </p:cNvSpPr>
            <p:nvPr/>
          </p:nvSpPr>
          <p:spPr bwMode="auto">
            <a:xfrm>
              <a:off x="2406" y="1381"/>
              <a:ext cx="80" cy="40"/>
            </a:xfrm>
            <a:custGeom>
              <a:avLst/>
              <a:gdLst>
                <a:gd name="T0" fmla="*/ 6 w 6"/>
                <a:gd name="T1" fmla="*/ 0 h 3"/>
                <a:gd name="T2" fmla="*/ 0 w 6"/>
                <a:gd name="T3" fmla="*/ 1 h 3"/>
                <a:gd name="T4" fmla="*/ 5 w 6"/>
                <a:gd name="T5" fmla="*/ 3 h 3"/>
                <a:gd name="T6" fmla="*/ 6 w 6"/>
                <a:gd name="T7" fmla="*/ 0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6" y="0"/>
                  </a:moveTo>
                  <a:lnTo>
                    <a:pt x="0" y="1"/>
                  </a:lnTo>
                  <a:lnTo>
                    <a:pt x="5" y="3"/>
                  </a:lnTo>
                  <a:lnTo>
                    <a:pt x="6" y="0"/>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sp>
          <p:nvSpPr>
            <p:cNvPr id="333" name="Freeform 291"/>
            <p:cNvSpPr>
              <a:spLocks noChangeAspect="1"/>
            </p:cNvSpPr>
            <p:nvPr/>
          </p:nvSpPr>
          <p:spPr bwMode="auto">
            <a:xfrm>
              <a:off x="2500" y="1084"/>
              <a:ext cx="175" cy="256"/>
            </a:xfrm>
            <a:custGeom>
              <a:avLst/>
              <a:gdLst>
                <a:gd name="T0" fmla="*/ 11 w 13"/>
                <a:gd name="T1" fmla="*/ 0 h 19"/>
                <a:gd name="T2" fmla="*/ 4 w 13"/>
                <a:gd name="T3" fmla="*/ 4 h 19"/>
                <a:gd name="T4" fmla="*/ 4 w 13"/>
                <a:gd name="T5" fmla="*/ 7 h 19"/>
                <a:gd name="T6" fmla="*/ 0 w 13"/>
                <a:gd name="T7" fmla="*/ 7 h 19"/>
                <a:gd name="T8" fmla="*/ 0 w 13"/>
                <a:gd name="T9" fmla="*/ 19 h 19"/>
                <a:gd name="T10" fmla="*/ 9 w 13"/>
                <a:gd name="T11" fmla="*/ 12 h 19"/>
                <a:gd name="T12" fmla="*/ 8 w 13"/>
                <a:gd name="T13" fmla="*/ 9 h 19"/>
                <a:gd name="T14" fmla="*/ 13 w 13"/>
                <a:gd name="T15" fmla="*/ 6 h 19"/>
                <a:gd name="T16" fmla="*/ 11 w 13"/>
                <a:gd name="T17" fmla="*/ 5 h 19"/>
                <a:gd name="T18" fmla="*/ 11 w 1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9"/>
                <a:gd name="T32" fmla="*/ 13 w 1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9">
                  <a:moveTo>
                    <a:pt x="11" y="0"/>
                  </a:moveTo>
                  <a:lnTo>
                    <a:pt x="4" y="4"/>
                  </a:lnTo>
                  <a:lnTo>
                    <a:pt x="4" y="7"/>
                  </a:lnTo>
                  <a:lnTo>
                    <a:pt x="0" y="7"/>
                  </a:lnTo>
                  <a:lnTo>
                    <a:pt x="0" y="19"/>
                  </a:lnTo>
                  <a:lnTo>
                    <a:pt x="9" y="12"/>
                  </a:lnTo>
                  <a:lnTo>
                    <a:pt x="8" y="9"/>
                  </a:lnTo>
                  <a:lnTo>
                    <a:pt x="13" y="6"/>
                  </a:lnTo>
                  <a:lnTo>
                    <a:pt x="11" y="5"/>
                  </a:lnTo>
                  <a:lnTo>
                    <a:pt x="11" y="0"/>
                  </a:lnTo>
                </a:path>
              </a:pathLst>
            </a:custGeom>
            <a:solidFill>
              <a:srgbClr val="EAEAEA"/>
            </a:solidFill>
            <a:ln w="6350" cap="rnd">
              <a:solidFill>
                <a:schemeClr val="accent6"/>
              </a:solidFill>
              <a:prstDash val="solid"/>
              <a:bevel/>
              <a:headEnd/>
              <a:tailEnd/>
            </a:ln>
          </p:spPr>
          <p:txBody>
            <a:bodyPr/>
            <a:lstStyle/>
            <a:p>
              <a:endParaRPr lang="en-US" sz="2400" b="0">
                <a:solidFill>
                  <a:srgbClr val="000000"/>
                </a:solidFill>
                <a:ea typeface="ＭＳ Ｐゴシック"/>
                <a:cs typeface="Arial" charset="0"/>
              </a:endParaRPr>
            </a:p>
          </p:txBody>
        </p:sp>
      </p:grpSp>
      <p:sp>
        <p:nvSpPr>
          <p:cNvPr id="334" name="TextBox 333"/>
          <p:cNvSpPr txBox="1"/>
          <p:nvPr/>
        </p:nvSpPr>
        <p:spPr>
          <a:xfrm>
            <a:off x="116463" y="3717139"/>
            <a:ext cx="991083" cy="6463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Mexico</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iron ore, thermal coal, zinc</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35" name="Shape 370"/>
          <p:cNvCxnSpPr>
            <a:stCxn id="334" idx="3"/>
            <a:endCxn id="44" idx="2"/>
          </p:cNvCxnSpPr>
          <p:nvPr/>
        </p:nvCxnSpPr>
        <p:spPr bwMode="auto">
          <a:xfrm flipV="1">
            <a:off x="1107546" y="3705396"/>
            <a:ext cx="807571" cy="334908"/>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36" name="TextBox 335"/>
          <p:cNvSpPr txBox="1"/>
          <p:nvPr/>
        </p:nvSpPr>
        <p:spPr>
          <a:xfrm>
            <a:off x="116463" y="5345518"/>
            <a:ext cx="991083"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Peru and Chile</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iron ore, zinc</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37" name="Shape 370"/>
          <p:cNvCxnSpPr>
            <a:stCxn id="336" idx="3"/>
          </p:cNvCxnSpPr>
          <p:nvPr/>
        </p:nvCxnSpPr>
        <p:spPr bwMode="auto">
          <a:xfrm flipV="1">
            <a:off x="1107546" y="4407965"/>
            <a:ext cx="1505903" cy="1191469"/>
          </a:xfrm>
          <a:prstGeom prst="bentConnector3">
            <a:avLst>
              <a:gd name="adj1" fmla="val 53036"/>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38" name="TextBox 337"/>
          <p:cNvSpPr txBox="1"/>
          <p:nvPr/>
        </p:nvSpPr>
        <p:spPr>
          <a:xfrm>
            <a:off x="116463" y="4864224"/>
            <a:ext cx="991083" cy="369332"/>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Ecuador</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a:t>
            </a:r>
            <a:endParaRPr lang="en-US" sz="900" b="0" dirty="0">
              <a:solidFill>
                <a:srgbClr val="000000"/>
              </a:solidFill>
              <a:latin typeface="Avenir LT Com 45 Book" pitchFamily="34" charset="0"/>
              <a:ea typeface="ＭＳ Ｐゴシック"/>
              <a:cs typeface="Arial" charset="0"/>
            </a:endParaRPr>
          </a:p>
        </p:txBody>
      </p:sp>
      <p:cxnSp>
        <p:nvCxnSpPr>
          <p:cNvPr id="339" name="Shape 370"/>
          <p:cNvCxnSpPr>
            <a:stCxn id="338" idx="3"/>
            <a:endCxn id="37" idx="2"/>
          </p:cNvCxnSpPr>
          <p:nvPr/>
        </p:nvCxnSpPr>
        <p:spPr bwMode="auto">
          <a:xfrm flipV="1">
            <a:off x="1107546" y="4226990"/>
            <a:ext cx="1366599" cy="821901"/>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40" name="TextBox 339"/>
          <p:cNvSpPr txBox="1"/>
          <p:nvPr/>
        </p:nvSpPr>
        <p:spPr>
          <a:xfrm>
            <a:off x="3119057" y="5707785"/>
            <a:ext cx="868349"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Brazil</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iron ore, nickel</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41" name="Shape 370"/>
          <p:cNvCxnSpPr>
            <a:endCxn id="340" idx="0"/>
          </p:cNvCxnSpPr>
          <p:nvPr/>
        </p:nvCxnSpPr>
        <p:spPr bwMode="auto">
          <a:xfrm rot="16200000" flipH="1">
            <a:off x="2867442" y="5021996"/>
            <a:ext cx="1114176" cy="257401"/>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42" name="TextBox 341"/>
          <p:cNvSpPr txBox="1"/>
          <p:nvPr/>
        </p:nvSpPr>
        <p:spPr>
          <a:xfrm>
            <a:off x="2278789" y="5846479"/>
            <a:ext cx="760149" cy="369332"/>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Argentina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43" name="Shape 370"/>
          <p:cNvCxnSpPr>
            <a:stCxn id="39" idx="6"/>
            <a:endCxn id="342" idx="0"/>
          </p:cNvCxnSpPr>
          <p:nvPr/>
        </p:nvCxnSpPr>
        <p:spPr bwMode="auto">
          <a:xfrm flipH="1">
            <a:off x="2658864" y="5065091"/>
            <a:ext cx="286106" cy="781389"/>
          </a:xfrm>
          <a:prstGeom prst="bentConnector4">
            <a:avLst>
              <a:gd name="adj1" fmla="val -3995"/>
              <a:gd name="adj2" fmla="val 73217"/>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344" name="Shape 370"/>
          <p:cNvCxnSpPr>
            <a:stCxn id="336" idx="3"/>
          </p:cNvCxnSpPr>
          <p:nvPr/>
        </p:nvCxnSpPr>
        <p:spPr bwMode="auto">
          <a:xfrm flipV="1">
            <a:off x="1107547" y="5080217"/>
            <a:ext cx="1604985" cy="519217"/>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45" name="TextBox 344"/>
          <p:cNvSpPr txBox="1"/>
          <p:nvPr/>
        </p:nvSpPr>
        <p:spPr>
          <a:xfrm>
            <a:off x="2560907" y="3196390"/>
            <a:ext cx="936118"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Venezuela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thermal coal, nickel</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46" name="Shape 370"/>
          <p:cNvCxnSpPr>
            <a:stCxn id="40" idx="6"/>
            <a:endCxn id="345" idx="2"/>
          </p:cNvCxnSpPr>
          <p:nvPr/>
        </p:nvCxnSpPr>
        <p:spPr bwMode="auto">
          <a:xfrm flipV="1">
            <a:off x="2929493" y="3704221"/>
            <a:ext cx="99473" cy="320040"/>
          </a:xfrm>
          <a:prstGeom prst="bentConnector2">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47" name="TextBox 346"/>
          <p:cNvSpPr txBox="1"/>
          <p:nvPr/>
        </p:nvSpPr>
        <p:spPr>
          <a:xfrm>
            <a:off x="116463" y="4422120"/>
            <a:ext cx="991083" cy="369332"/>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Colombia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thermal coal)</a:t>
            </a:r>
            <a:endParaRPr lang="en-US" sz="900" b="0" dirty="0">
              <a:solidFill>
                <a:srgbClr val="000000"/>
              </a:solidFill>
              <a:latin typeface="Avenir LT Com 45 Book" pitchFamily="34" charset="0"/>
              <a:ea typeface="ＭＳ Ｐゴシック"/>
              <a:cs typeface="Arial" charset="0"/>
            </a:endParaRPr>
          </a:p>
        </p:txBody>
      </p:sp>
      <p:cxnSp>
        <p:nvCxnSpPr>
          <p:cNvPr id="348" name="Shape 370"/>
          <p:cNvCxnSpPr>
            <a:stCxn id="347" idx="3"/>
            <a:endCxn id="41" idx="2"/>
          </p:cNvCxnSpPr>
          <p:nvPr/>
        </p:nvCxnSpPr>
        <p:spPr bwMode="auto">
          <a:xfrm flipV="1">
            <a:off x="1107546" y="4092126"/>
            <a:ext cx="1473468" cy="514660"/>
          </a:xfrm>
          <a:prstGeom prst="bentConnector3">
            <a:avLst>
              <a:gd name="adj1" fmla="val 35003"/>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49" name="TextBox 348"/>
          <p:cNvSpPr txBox="1"/>
          <p:nvPr/>
        </p:nvSpPr>
        <p:spPr>
          <a:xfrm>
            <a:off x="3661801" y="3078914"/>
            <a:ext cx="647030" cy="369332"/>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Turkey</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50" name="Shape 370"/>
          <p:cNvCxnSpPr>
            <a:stCxn id="349" idx="3"/>
            <a:endCxn id="21" idx="2"/>
          </p:cNvCxnSpPr>
          <p:nvPr/>
        </p:nvCxnSpPr>
        <p:spPr bwMode="auto">
          <a:xfrm flipV="1">
            <a:off x="4308830" y="3250880"/>
            <a:ext cx="862884" cy="12700"/>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51" name="TextBox 350"/>
          <p:cNvSpPr txBox="1"/>
          <p:nvPr/>
        </p:nvSpPr>
        <p:spPr>
          <a:xfrm>
            <a:off x="8307372" y="1210987"/>
            <a:ext cx="1076326" cy="784830"/>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Russia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iron ore, thermal coal, coking coal, zinc, nickel</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52" name="Shape 370"/>
          <p:cNvCxnSpPr>
            <a:stCxn id="351" idx="1"/>
          </p:cNvCxnSpPr>
          <p:nvPr/>
        </p:nvCxnSpPr>
        <p:spPr bwMode="auto">
          <a:xfrm rot="10800000" flipV="1">
            <a:off x="7694428" y="1603402"/>
            <a:ext cx="612944" cy="537594"/>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53" name="TextBox 352"/>
          <p:cNvSpPr txBox="1"/>
          <p:nvPr/>
        </p:nvSpPr>
        <p:spPr>
          <a:xfrm>
            <a:off x="6537224" y="1293046"/>
            <a:ext cx="1089925"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Ukraine</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iron ore, thermal coal, coking coal</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sp>
        <p:nvSpPr>
          <p:cNvPr id="354" name="TextBox 353"/>
          <p:cNvSpPr txBox="1"/>
          <p:nvPr/>
        </p:nvSpPr>
        <p:spPr>
          <a:xfrm>
            <a:off x="8307373" y="2033874"/>
            <a:ext cx="1076326"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Kazakhstan</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zinc, oil, </a:t>
            </a:r>
            <a:r>
              <a:rPr lang="en-GB" sz="900" b="0" dirty="0" err="1" smtClean="0">
                <a:solidFill>
                  <a:srgbClr val="000000"/>
                </a:solidFill>
                <a:latin typeface="Avenir LT Com 45 Book" pitchFamily="34" charset="0"/>
                <a:ea typeface="ＭＳ Ｐゴシック"/>
                <a:cs typeface="Arial" charset="0"/>
              </a:rPr>
              <a:t>FeCr</a:t>
            </a:r>
            <a:r>
              <a:rPr lang="en-GB" sz="900" b="0" dirty="0" smtClean="0">
                <a:solidFill>
                  <a:srgbClr val="000000"/>
                </a:solidFill>
                <a:latin typeface="Avenir LT Com 45 Book" pitchFamily="34" charset="0"/>
                <a:ea typeface="ＭＳ Ｐゴシック"/>
                <a:cs typeface="Arial" charset="0"/>
              </a:rPr>
              <a:t>, iron ore</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55" name="Shape 370"/>
          <p:cNvCxnSpPr>
            <a:stCxn id="27" idx="6"/>
            <a:endCxn id="354" idx="1"/>
          </p:cNvCxnSpPr>
          <p:nvPr/>
        </p:nvCxnSpPr>
        <p:spPr bwMode="auto">
          <a:xfrm flipV="1">
            <a:off x="6220143" y="2287790"/>
            <a:ext cx="2087230" cy="729347"/>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56" name="TextBox 355"/>
          <p:cNvSpPr txBox="1"/>
          <p:nvPr/>
        </p:nvSpPr>
        <p:spPr>
          <a:xfrm>
            <a:off x="5704623" y="4225085"/>
            <a:ext cx="788450"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D.R. Congo and Zambia </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sp>
        <p:nvSpPr>
          <p:cNvPr id="357" name="TextBox 356"/>
          <p:cNvSpPr txBox="1"/>
          <p:nvPr/>
        </p:nvSpPr>
        <p:spPr>
          <a:xfrm>
            <a:off x="4265083" y="5156178"/>
            <a:ext cx="687917" cy="369332"/>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Botswana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sp>
        <p:nvSpPr>
          <p:cNvPr id="358" name="TextBox 357"/>
          <p:cNvSpPr txBox="1"/>
          <p:nvPr/>
        </p:nvSpPr>
        <p:spPr>
          <a:xfrm>
            <a:off x="4360647" y="5604723"/>
            <a:ext cx="1374932"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South Africa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iron ore, thermal coal, coking coal, zinc, nickel</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359" name="Shape 370"/>
          <p:cNvCxnSpPr>
            <a:stCxn id="14" idx="4"/>
            <a:endCxn id="358" idx="0"/>
          </p:cNvCxnSpPr>
          <p:nvPr/>
        </p:nvCxnSpPr>
        <p:spPr bwMode="auto">
          <a:xfrm rot="16200000" flipH="1">
            <a:off x="4723932" y="5280541"/>
            <a:ext cx="629887" cy="18476"/>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360" name="Shape 370"/>
          <p:cNvCxnSpPr>
            <a:stCxn id="13" idx="4"/>
            <a:endCxn id="357" idx="0"/>
          </p:cNvCxnSpPr>
          <p:nvPr/>
        </p:nvCxnSpPr>
        <p:spPr bwMode="auto">
          <a:xfrm rot="5400000">
            <a:off x="4628403" y="4736375"/>
            <a:ext cx="400442" cy="439164"/>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361" name="Shape 370"/>
          <p:cNvCxnSpPr>
            <a:stCxn id="11" idx="6"/>
            <a:endCxn id="356" idx="1"/>
          </p:cNvCxnSpPr>
          <p:nvPr/>
        </p:nvCxnSpPr>
        <p:spPr bwMode="auto">
          <a:xfrm>
            <a:off x="5093608" y="4232496"/>
            <a:ext cx="611015" cy="246504"/>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362" name="Shape 370"/>
          <p:cNvCxnSpPr>
            <a:stCxn id="167" idx="21"/>
            <a:endCxn id="356" idx="1"/>
          </p:cNvCxnSpPr>
          <p:nvPr/>
        </p:nvCxnSpPr>
        <p:spPr bwMode="auto">
          <a:xfrm>
            <a:off x="5172656" y="4470018"/>
            <a:ext cx="531967" cy="8983"/>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63" name="TextBox 362"/>
          <p:cNvSpPr txBox="1"/>
          <p:nvPr/>
        </p:nvSpPr>
        <p:spPr>
          <a:xfrm>
            <a:off x="3349772" y="4008615"/>
            <a:ext cx="740769" cy="784830"/>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Mauritania, Sierra Leone, Guinea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(iron ore)</a:t>
            </a:r>
            <a:endParaRPr lang="en-US" sz="900" b="0" dirty="0">
              <a:solidFill>
                <a:srgbClr val="000000"/>
              </a:solidFill>
              <a:latin typeface="Avenir LT Com 45 Book" pitchFamily="34" charset="0"/>
              <a:ea typeface="ＭＳ Ｐゴシック"/>
              <a:cs typeface="Arial" charset="0"/>
            </a:endParaRPr>
          </a:p>
        </p:txBody>
      </p:sp>
      <p:sp>
        <p:nvSpPr>
          <p:cNvPr id="364" name="TextBox 363"/>
          <p:cNvSpPr txBox="1"/>
          <p:nvPr/>
        </p:nvSpPr>
        <p:spPr>
          <a:xfrm>
            <a:off x="5419135" y="5196443"/>
            <a:ext cx="828551" cy="369332"/>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Mozambique</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(thermal coal)</a:t>
            </a:r>
            <a:endParaRPr lang="en-US" sz="900" b="0" dirty="0">
              <a:solidFill>
                <a:srgbClr val="000000"/>
              </a:solidFill>
              <a:latin typeface="Avenir LT Com 45 Book" pitchFamily="34" charset="0"/>
              <a:ea typeface="ＭＳ Ｐゴシック"/>
              <a:cs typeface="Arial" charset="0"/>
            </a:endParaRPr>
          </a:p>
        </p:txBody>
      </p:sp>
      <p:cxnSp>
        <p:nvCxnSpPr>
          <p:cNvPr id="365" name="Shape 370"/>
          <p:cNvCxnSpPr>
            <a:stCxn id="168" idx="47"/>
          </p:cNvCxnSpPr>
          <p:nvPr/>
        </p:nvCxnSpPr>
        <p:spPr bwMode="auto">
          <a:xfrm>
            <a:off x="5304387" y="4583157"/>
            <a:ext cx="292502" cy="606101"/>
          </a:xfrm>
          <a:prstGeom prst="bentConnector2">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66" name="TextBox 365"/>
          <p:cNvSpPr txBox="1"/>
          <p:nvPr/>
        </p:nvSpPr>
        <p:spPr>
          <a:xfrm>
            <a:off x="8512188" y="3285127"/>
            <a:ext cx="1083227" cy="784830"/>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China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iron ore, thermal coal, coking coal, zinc, nickel, aluminium</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sp>
        <p:nvSpPr>
          <p:cNvPr id="367" name="TextBox 366"/>
          <p:cNvSpPr txBox="1"/>
          <p:nvPr/>
        </p:nvSpPr>
        <p:spPr>
          <a:xfrm>
            <a:off x="8507886" y="4134530"/>
            <a:ext cx="1093399" cy="6463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India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iron ore, thermal coal, zinc, nickel)</a:t>
            </a:r>
            <a:endParaRPr lang="en-US" sz="900" b="0" dirty="0">
              <a:solidFill>
                <a:srgbClr val="000000"/>
              </a:solidFill>
              <a:latin typeface="Avenir LT Com 45 Book" pitchFamily="34" charset="0"/>
              <a:ea typeface="ＭＳ Ｐゴシック"/>
              <a:cs typeface="Arial" charset="0"/>
            </a:endParaRPr>
          </a:p>
        </p:txBody>
      </p:sp>
      <p:cxnSp>
        <p:nvCxnSpPr>
          <p:cNvPr id="368" name="Shape 370"/>
          <p:cNvCxnSpPr>
            <a:endCxn id="366" idx="1"/>
          </p:cNvCxnSpPr>
          <p:nvPr/>
        </p:nvCxnSpPr>
        <p:spPr bwMode="auto">
          <a:xfrm>
            <a:off x="7260799" y="3470786"/>
            <a:ext cx="1251389" cy="206757"/>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369" name="Shape 370"/>
          <p:cNvCxnSpPr>
            <a:stCxn id="155" idx="14"/>
            <a:endCxn id="367" idx="1"/>
          </p:cNvCxnSpPr>
          <p:nvPr/>
        </p:nvCxnSpPr>
        <p:spPr bwMode="auto">
          <a:xfrm>
            <a:off x="6548439" y="3742780"/>
            <a:ext cx="1959447" cy="714916"/>
          </a:xfrm>
          <a:prstGeom prst="bentConnector3">
            <a:avLst>
              <a:gd name="adj1" fmla="val 94333"/>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70" name="TextBox 369"/>
          <p:cNvSpPr txBox="1"/>
          <p:nvPr/>
        </p:nvSpPr>
        <p:spPr>
          <a:xfrm>
            <a:off x="8307373" y="2697045"/>
            <a:ext cx="1069206"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Mongolia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thermal coal, coking coal)</a:t>
            </a:r>
            <a:endParaRPr lang="en-US" sz="900" b="0" dirty="0">
              <a:solidFill>
                <a:srgbClr val="000000"/>
              </a:solidFill>
              <a:latin typeface="Avenir LT Com 45 Book" pitchFamily="34" charset="0"/>
              <a:ea typeface="ＭＳ Ｐゴシック"/>
              <a:cs typeface="Arial" charset="0"/>
            </a:endParaRPr>
          </a:p>
        </p:txBody>
      </p:sp>
      <p:cxnSp>
        <p:nvCxnSpPr>
          <p:cNvPr id="371" name="Shape 370"/>
          <p:cNvCxnSpPr>
            <a:stCxn id="370" idx="1"/>
            <a:endCxn id="36" idx="6"/>
          </p:cNvCxnSpPr>
          <p:nvPr/>
        </p:nvCxnSpPr>
        <p:spPr bwMode="auto">
          <a:xfrm rot="10800000" flipV="1">
            <a:off x="7050442" y="2950960"/>
            <a:ext cx="1256931" cy="122890"/>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72" name="TextBox 371"/>
          <p:cNvSpPr txBox="1"/>
          <p:nvPr/>
        </p:nvSpPr>
        <p:spPr>
          <a:xfrm>
            <a:off x="6479220" y="5666760"/>
            <a:ext cx="1039786" cy="5078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Indonesia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(thermal coal, coking coal, nickel)</a:t>
            </a:r>
            <a:endParaRPr lang="en-US" sz="900" b="0" dirty="0">
              <a:solidFill>
                <a:srgbClr val="000000"/>
              </a:solidFill>
              <a:latin typeface="Avenir LT Com 45 Book" pitchFamily="34" charset="0"/>
              <a:ea typeface="ＭＳ Ｐゴシック"/>
              <a:cs typeface="Arial" charset="0"/>
            </a:endParaRPr>
          </a:p>
        </p:txBody>
      </p:sp>
      <p:cxnSp>
        <p:nvCxnSpPr>
          <p:cNvPr id="373" name="Shape 370"/>
          <p:cNvCxnSpPr>
            <a:endCxn id="372" idx="0"/>
          </p:cNvCxnSpPr>
          <p:nvPr/>
        </p:nvCxnSpPr>
        <p:spPr bwMode="auto">
          <a:xfrm rot="16200000" flipH="1">
            <a:off x="6274305" y="4941952"/>
            <a:ext cx="1426292" cy="23324"/>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74" name="TextBox 373"/>
          <p:cNvSpPr txBox="1"/>
          <p:nvPr/>
        </p:nvSpPr>
        <p:spPr>
          <a:xfrm>
            <a:off x="8507887" y="4820106"/>
            <a:ext cx="1095429" cy="6463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Philippines, Papua New Guinea, New Caledonia</a:t>
            </a:r>
            <a:r>
              <a:rPr lang="en-US" sz="900" b="0" dirty="0" smtClean="0">
                <a:solidFill>
                  <a:srgbClr val="000000"/>
                </a:solidFill>
                <a:latin typeface="Avenir LT Com 45 Book" pitchFamily="34" charset="0"/>
                <a:ea typeface="ＭＳ Ｐゴシック"/>
                <a:cs typeface="Arial" charset="0"/>
              </a:rPr>
              <a:t/>
            </a:r>
            <a:br>
              <a:rPr lang="en-US" sz="900" b="0" dirty="0" smtClean="0">
                <a:solidFill>
                  <a:srgbClr val="000000"/>
                </a:solidFill>
                <a:latin typeface="Avenir LT Com 45 Book" pitchFamily="34" charset="0"/>
                <a:ea typeface="ＭＳ Ｐゴシック"/>
                <a:cs typeface="Arial" charset="0"/>
              </a:rPr>
            </a:br>
            <a:r>
              <a:rPr lang="en-US" sz="900" b="0" dirty="0" smtClean="0">
                <a:solidFill>
                  <a:srgbClr val="000000"/>
                </a:solidFill>
                <a:latin typeface="Avenir LT Com 45 Book" pitchFamily="34" charset="0"/>
                <a:ea typeface="ＭＳ Ｐゴシック"/>
                <a:cs typeface="Arial" charset="0"/>
              </a:rPr>
              <a:t>(</a:t>
            </a:r>
            <a:r>
              <a:rPr lang="en-GB" sz="900" b="0" dirty="0" smtClean="0">
                <a:solidFill>
                  <a:srgbClr val="000000"/>
                </a:solidFill>
                <a:latin typeface="Avenir LT Com 45 Book" pitchFamily="34" charset="0"/>
                <a:ea typeface="ＭＳ Ｐゴシック"/>
                <a:cs typeface="Arial" charset="0"/>
              </a:rPr>
              <a:t>copper, nickel)</a:t>
            </a:r>
            <a:endParaRPr lang="en-US" sz="900" b="0" dirty="0">
              <a:solidFill>
                <a:srgbClr val="000000"/>
              </a:solidFill>
              <a:latin typeface="Avenir LT Com 45 Book" pitchFamily="34" charset="0"/>
              <a:ea typeface="ＭＳ Ｐゴシック"/>
              <a:cs typeface="Arial" charset="0"/>
            </a:endParaRPr>
          </a:p>
        </p:txBody>
      </p:sp>
      <p:sp>
        <p:nvSpPr>
          <p:cNvPr id="387" name="Text Placeholder 5"/>
          <p:cNvSpPr>
            <a:spLocks noGrp="1"/>
          </p:cNvSpPr>
          <p:nvPr>
            <p:ph type="body" sz="quarter" idx="15"/>
          </p:nvPr>
        </p:nvSpPr>
        <p:spPr>
          <a:xfrm>
            <a:off x="479823" y="6570418"/>
            <a:ext cx="5843926" cy="198230"/>
          </a:xfrm>
        </p:spPr>
        <p:txBody>
          <a:bodyPr/>
          <a:lstStyle/>
          <a:p>
            <a:pPr>
              <a:spcAft>
                <a:spcPts val="0"/>
              </a:spcAft>
            </a:pPr>
            <a:r>
              <a:rPr lang="en-GB" dirty="0" smtClean="0"/>
              <a:t>Source</a:t>
            </a:r>
            <a:r>
              <a:rPr lang="en-GB" dirty="0"/>
              <a:t>: </a:t>
            </a:r>
            <a:r>
              <a:rPr lang="en-GB" dirty="0" smtClean="0"/>
              <a:t>Bloomberg, Wood Mackenzie, WBMS</a:t>
            </a:r>
            <a:endParaRPr lang="en-GB" dirty="0"/>
          </a:p>
        </p:txBody>
      </p:sp>
      <p:cxnSp>
        <p:nvCxnSpPr>
          <p:cNvPr id="391" name="Shape 370"/>
          <p:cNvCxnSpPr>
            <a:stCxn id="112" idx="39"/>
          </p:cNvCxnSpPr>
          <p:nvPr/>
        </p:nvCxnSpPr>
        <p:spPr bwMode="auto">
          <a:xfrm>
            <a:off x="7425360" y="3883955"/>
            <a:ext cx="844467" cy="1071285"/>
          </a:xfrm>
          <a:prstGeom prst="bentConnector2">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392" name="Shape 370"/>
          <p:cNvCxnSpPr>
            <a:stCxn id="113" idx="5"/>
            <a:endCxn id="374" idx="1"/>
          </p:cNvCxnSpPr>
          <p:nvPr/>
        </p:nvCxnSpPr>
        <p:spPr bwMode="auto">
          <a:xfrm>
            <a:off x="8028085" y="4398587"/>
            <a:ext cx="479802" cy="744685"/>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396" name="Shape 370"/>
          <p:cNvCxnSpPr>
            <a:stCxn id="353" idx="2"/>
            <a:endCxn id="226" idx="36"/>
          </p:cNvCxnSpPr>
          <p:nvPr/>
        </p:nvCxnSpPr>
        <p:spPr bwMode="auto">
          <a:xfrm rot="5400000">
            <a:off x="5655818" y="1428817"/>
            <a:ext cx="1054311" cy="1798429"/>
          </a:xfrm>
          <a:prstGeom prst="bentConnector2">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98" name="TextBox 397"/>
          <p:cNvSpPr txBox="1"/>
          <p:nvPr/>
        </p:nvSpPr>
        <p:spPr>
          <a:xfrm>
            <a:off x="4106932" y="4144728"/>
            <a:ext cx="687917" cy="646331"/>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Eq. Guinea, Cameroon (oil/gas</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sp>
        <p:nvSpPr>
          <p:cNvPr id="399" name="TextBox 398"/>
          <p:cNvSpPr txBox="1"/>
          <p:nvPr/>
        </p:nvSpPr>
        <p:spPr>
          <a:xfrm>
            <a:off x="5695107" y="3826533"/>
            <a:ext cx="794034" cy="369332"/>
          </a:xfrm>
          <a:prstGeom prst="rect">
            <a:avLst/>
          </a:prstGeom>
          <a:solidFill>
            <a:schemeClr val="bg1"/>
          </a:solidFill>
          <a:ln>
            <a:solidFill>
              <a:schemeClr val="accent6"/>
            </a:solidFill>
          </a:ln>
        </p:spPr>
        <p:txBody>
          <a:bodyPr wrap="square" lIns="36000" rIns="36000" rtlCol="0">
            <a:spAutoFit/>
          </a:bodyPr>
          <a:lstStyle/>
          <a:p>
            <a:pPr algn="ctr"/>
            <a:r>
              <a:rPr lang="en-US" sz="900" dirty="0" smtClean="0">
                <a:solidFill>
                  <a:srgbClr val="000000"/>
                </a:solidFill>
                <a:latin typeface="Avenir LT Com 45 Book" pitchFamily="34" charset="0"/>
                <a:ea typeface="ＭＳ Ｐゴシック"/>
                <a:cs typeface="Arial" charset="0"/>
              </a:rPr>
              <a:t>Rep Congo </a:t>
            </a:r>
            <a:r>
              <a:rPr lang="en-US" sz="900" b="0" dirty="0" smtClean="0">
                <a:solidFill>
                  <a:srgbClr val="000000"/>
                </a:solidFill>
                <a:latin typeface="Avenir LT Com 45 Book" pitchFamily="34" charset="0"/>
                <a:ea typeface="ＭＳ Ｐゴシック"/>
                <a:cs typeface="Arial" charset="0"/>
              </a:rPr>
              <a:t>(</a:t>
            </a:r>
            <a:r>
              <a:rPr lang="en-GB" sz="900" dirty="0" smtClean="0">
                <a:solidFill>
                  <a:srgbClr val="000000"/>
                </a:solidFill>
                <a:latin typeface="Avenir LT Com 45 Book" pitchFamily="34" charset="0"/>
                <a:ea typeface="ＭＳ Ｐゴシック"/>
                <a:cs typeface="Arial" charset="0"/>
              </a:rPr>
              <a:t>iron ore</a:t>
            </a:r>
            <a:r>
              <a:rPr lang="en-US" sz="900" b="0" dirty="0" smtClean="0">
                <a:solidFill>
                  <a:srgbClr val="000000"/>
                </a:solidFill>
                <a:latin typeface="Avenir LT Com 45 Book" pitchFamily="34" charset="0"/>
                <a:ea typeface="ＭＳ Ｐゴシック"/>
                <a:cs typeface="Arial" charset="0"/>
              </a:rPr>
              <a:t>)</a:t>
            </a:r>
            <a:endParaRPr lang="en-US" sz="900" b="0" dirty="0">
              <a:solidFill>
                <a:srgbClr val="000000"/>
              </a:solidFill>
              <a:latin typeface="Avenir LT Com 45 Book" pitchFamily="34" charset="0"/>
              <a:ea typeface="ＭＳ Ｐゴシック"/>
              <a:cs typeface="Arial" charset="0"/>
            </a:endParaRPr>
          </a:p>
        </p:txBody>
      </p:sp>
      <p:cxnSp>
        <p:nvCxnSpPr>
          <p:cNvPr id="401" name="Shape 370"/>
          <p:cNvCxnSpPr>
            <a:stCxn id="210" idx="7"/>
            <a:endCxn id="399" idx="1"/>
          </p:cNvCxnSpPr>
          <p:nvPr/>
        </p:nvCxnSpPr>
        <p:spPr bwMode="auto">
          <a:xfrm flipV="1">
            <a:off x="4838734" y="4011199"/>
            <a:ext cx="856373" cy="148406"/>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402" name="TextBox 401"/>
          <p:cNvSpPr txBox="1"/>
          <p:nvPr/>
        </p:nvSpPr>
        <p:spPr>
          <a:xfrm>
            <a:off x="5697744" y="4763909"/>
            <a:ext cx="797982" cy="369332"/>
          </a:xfrm>
          <a:prstGeom prst="rect">
            <a:avLst/>
          </a:prstGeom>
          <a:solidFill>
            <a:schemeClr val="bg1"/>
          </a:solidFill>
          <a:ln>
            <a:solidFill>
              <a:schemeClr val="accent6"/>
            </a:solidFill>
          </a:ln>
        </p:spPr>
        <p:txBody>
          <a:bodyPr wrap="square" lIns="36000" rIns="36000" rtlCol="0">
            <a:spAutoFit/>
          </a:bodyPr>
          <a:lstStyle/>
          <a:p>
            <a:pPr algn="ctr"/>
            <a:r>
              <a:rPr lang="en-GB" sz="900" dirty="0" smtClean="0">
                <a:solidFill>
                  <a:srgbClr val="000000"/>
                </a:solidFill>
                <a:latin typeface="Avenir LT Com 45 Book" pitchFamily="34" charset="0"/>
                <a:ea typeface="ＭＳ Ｐゴシック"/>
                <a:cs typeface="Arial" charset="0"/>
              </a:rPr>
              <a:t>Tanzania (nickel)</a:t>
            </a:r>
            <a:endParaRPr lang="en-US" sz="900" b="0" dirty="0">
              <a:solidFill>
                <a:srgbClr val="000000"/>
              </a:solidFill>
              <a:latin typeface="Avenir LT Com 45 Book" pitchFamily="34" charset="0"/>
              <a:ea typeface="ＭＳ Ｐゴシック"/>
              <a:cs typeface="Arial" charset="0"/>
            </a:endParaRPr>
          </a:p>
        </p:txBody>
      </p:sp>
      <p:cxnSp>
        <p:nvCxnSpPr>
          <p:cNvPr id="404" name="Shape 370"/>
          <p:cNvCxnSpPr>
            <a:stCxn id="221" idx="46"/>
            <a:endCxn id="402" idx="1"/>
          </p:cNvCxnSpPr>
          <p:nvPr/>
        </p:nvCxnSpPr>
        <p:spPr bwMode="auto">
          <a:xfrm>
            <a:off x="5282971" y="4412487"/>
            <a:ext cx="414773" cy="536089"/>
          </a:xfrm>
          <a:prstGeom prst="bentConnector3">
            <a:avLst>
              <a:gd name="adj1" fmla="val 50000"/>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sp>
        <p:nvSpPr>
          <p:cNvPr id="381" name="TextBox 380"/>
          <p:cNvSpPr txBox="1"/>
          <p:nvPr/>
        </p:nvSpPr>
        <p:spPr>
          <a:xfrm>
            <a:off x="2330382" y="1357181"/>
            <a:ext cx="4008845" cy="432609"/>
          </a:xfrm>
          <a:prstGeom prst="rect">
            <a:avLst/>
          </a:prstGeom>
        </p:spPr>
        <p:style>
          <a:lnRef idx="0">
            <a:schemeClr val="accent6"/>
          </a:lnRef>
          <a:fillRef idx="3">
            <a:schemeClr val="accent6"/>
          </a:fillRef>
          <a:effectRef idx="3">
            <a:schemeClr val="accent6"/>
          </a:effectRef>
          <a:fontRef idx="minor">
            <a:schemeClr val="lt1"/>
          </a:fontRef>
        </p:style>
        <p:txBody>
          <a:bodyPr vert="horz" wrap="square" lIns="0" tIns="0" rIns="0" bIns="0" rtlCol="0" anchor="ctr" anchorCtr="0">
            <a:normAutofit/>
          </a:bodyPr>
          <a:lstStyle/>
          <a:p>
            <a:pPr algn="ctr"/>
            <a:r>
              <a:rPr lang="en-GB" sz="1600" b="1" dirty="0" smtClean="0">
                <a:solidFill>
                  <a:schemeClr val="bg1"/>
                </a:solidFill>
                <a:latin typeface="+mj-lt"/>
                <a:cs typeface="Calibri" pitchFamily="34" charset="0"/>
              </a:rPr>
              <a:t>Highly Prospective  New Frontiers</a:t>
            </a:r>
          </a:p>
        </p:txBody>
      </p:sp>
    </p:spTree>
    <p:extLst>
      <p:ext uri="{BB962C8B-B14F-4D97-AF65-F5344CB8AC3E}">
        <p14:creationId xmlns:p14="http://schemas.microsoft.com/office/powerpoint/2010/main" val="3536272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583249"/>
            <a:ext cx="8893866" cy="622829"/>
          </a:xfrm>
        </p:spPr>
        <p:txBody>
          <a:bodyPr/>
          <a:lstStyle/>
          <a:p>
            <a:r>
              <a:rPr lang="en-GB" sz="2400" dirty="0" smtClean="0">
                <a:solidFill>
                  <a:schemeClr val="tx1"/>
                </a:solidFill>
              </a:rPr>
              <a:t>A substantial proportion of future capital is in these new geographies</a:t>
            </a:r>
            <a:endParaRPr lang="en-GB" sz="2400" dirty="0">
              <a:solidFill>
                <a:schemeClr val="tx1"/>
              </a:solidFill>
            </a:endParaRPr>
          </a:p>
        </p:txBody>
      </p:sp>
      <p:sp>
        <p:nvSpPr>
          <p:cNvPr id="6" name="Text Placeholder 5"/>
          <p:cNvSpPr>
            <a:spLocks noGrp="1"/>
          </p:cNvSpPr>
          <p:nvPr>
            <p:ph type="body" sz="quarter" idx="15"/>
          </p:nvPr>
        </p:nvSpPr>
        <p:spPr>
          <a:xfrm>
            <a:off x="6271259" y="6515847"/>
            <a:ext cx="1566135" cy="247650"/>
          </a:xfrm>
        </p:spPr>
        <p:txBody>
          <a:bodyPr/>
          <a:lstStyle/>
          <a:p>
            <a:r>
              <a:rPr lang="en-GB" dirty="0" smtClean="0">
                <a:solidFill>
                  <a:schemeClr val="accent2"/>
                </a:solidFill>
              </a:rPr>
              <a:t>Source: McKinsey</a:t>
            </a:r>
            <a:endParaRPr lang="en-GB" dirty="0">
              <a:solidFill>
                <a:schemeClr val="accent2"/>
              </a:solidFill>
            </a:endParaRPr>
          </a:p>
        </p:txBody>
      </p:sp>
      <p:graphicFrame>
        <p:nvGraphicFramePr>
          <p:cNvPr id="7" name="Chart 6"/>
          <p:cNvGraphicFramePr/>
          <p:nvPr>
            <p:extLst>
              <p:ext uri="{D42A27DB-BD31-4B8C-83A1-F6EECF244321}">
                <p14:modId xmlns:p14="http://schemas.microsoft.com/office/powerpoint/2010/main" val="3335451090"/>
              </p:ext>
            </p:extLst>
          </p:nvPr>
        </p:nvGraphicFramePr>
        <p:xfrm>
          <a:off x="5532120" y="1801614"/>
          <a:ext cx="3857046" cy="447694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80"/>
          <p:cNvSpPr>
            <a:spLocks noChangeArrowheads="1"/>
          </p:cNvSpPr>
          <p:nvPr/>
        </p:nvSpPr>
        <p:spPr bwMode="auto">
          <a:xfrm>
            <a:off x="5303521" y="1418486"/>
            <a:ext cx="4085645" cy="53732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tIns="0" rIns="0" bIns="44450" anchor="ctr">
            <a:spAutoFit/>
          </a:bodyPr>
          <a:lstStyle/>
          <a:p>
            <a:pPr algn="ctr" eaLnBrk="0" hangingPunct="0">
              <a:defRPr/>
            </a:pPr>
            <a:r>
              <a:rPr lang="en-US" sz="1600" b="1" dirty="0" smtClean="0">
                <a:solidFill>
                  <a:schemeClr val="bg1"/>
                </a:solidFill>
                <a:latin typeface="+mj-lt"/>
                <a:cs typeface="+mn-cs"/>
              </a:rPr>
              <a:t>Value of Au, Cu, Ni, Fe projects started $</a:t>
            </a:r>
            <a:r>
              <a:rPr lang="en-US" sz="1600" b="1" dirty="0" err="1" smtClean="0">
                <a:solidFill>
                  <a:schemeClr val="bg1"/>
                </a:solidFill>
                <a:latin typeface="+mj-lt"/>
                <a:cs typeface="+mn-cs"/>
              </a:rPr>
              <a:t>bn</a:t>
            </a:r>
            <a:endParaRPr lang="en-US" sz="1600" b="1" dirty="0">
              <a:solidFill>
                <a:schemeClr val="bg1"/>
              </a:solidFill>
              <a:latin typeface="+mj-lt"/>
              <a:cs typeface="+mn-cs"/>
            </a:endParaRPr>
          </a:p>
        </p:txBody>
      </p:sp>
      <p:sp>
        <p:nvSpPr>
          <p:cNvPr id="9" name="Rectangle 108"/>
          <p:cNvSpPr>
            <a:spLocks noChangeArrowheads="1"/>
          </p:cNvSpPr>
          <p:nvPr/>
        </p:nvSpPr>
        <p:spPr bwMode="auto">
          <a:xfrm>
            <a:off x="495300" y="1395202"/>
            <a:ext cx="3837165" cy="53206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marL="85725" algn="ctr" eaLnBrk="0" hangingPunct="0">
              <a:spcBef>
                <a:spcPct val="50000"/>
              </a:spcBef>
              <a:defRPr/>
            </a:pPr>
            <a:r>
              <a:rPr lang="en-GB" altLang="zh-CN" sz="1600" dirty="0" smtClean="0">
                <a:solidFill>
                  <a:schemeClr val="bg1"/>
                </a:solidFill>
                <a:latin typeface="+mj-lt"/>
                <a:cs typeface="Arial" charset="0"/>
              </a:rPr>
              <a:t>Geographic origin of new copper supply to 2020</a:t>
            </a:r>
            <a:endParaRPr lang="en-GB" altLang="zh-CN" sz="1600" dirty="0">
              <a:solidFill>
                <a:schemeClr val="bg1"/>
              </a:solidFill>
              <a:latin typeface="+mj-lt"/>
              <a:cs typeface="Arial" charset="0"/>
            </a:endParaRPr>
          </a:p>
        </p:txBody>
      </p:sp>
      <p:graphicFrame>
        <p:nvGraphicFramePr>
          <p:cNvPr id="10" name="Chart 9"/>
          <p:cNvGraphicFramePr/>
          <p:nvPr>
            <p:extLst>
              <p:ext uri="{D42A27DB-BD31-4B8C-83A1-F6EECF244321}">
                <p14:modId xmlns:p14="http://schemas.microsoft.com/office/powerpoint/2010/main" val="14000423"/>
              </p:ext>
            </p:extLst>
          </p:nvPr>
        </p:nvGraphicFramePr>
        <p:xfrm>
          <a:off x="495300" y="2442282"/>
          <a:ext cx="4152900" cy="319886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69"/>
          <p:cNvSpPr>
            <a:spLocks noChangeArrowheads="1"/>
          </p:cNvSpPr>
          <p:nvPr/>
        </p:nvSpPr>
        <p:spPr bwMode="auto">
          <a:xfrm rot="10800000" flipV="1">
            <a:off x="677977" y="5739619"/>
            <a:ext cx="386575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0" dirty="0" smtClean="0">
                <a:latin typeface="Verdana" pitchFamily="34" charset="0"/>
              </a:rPr>
              <a:t>Cumulative probable mine project supply 2011 to 2020</a:t>
            </a:r>
            <a:endParaRPr kumimoji="0" lang="en-US" sz="800" b="0" i="0" u="none" strike="noStrike" cap="none" normalizeH="0" baseline="30000" dirty="0" smtClean="0">
              <a:ln>
                <a:noFill/>
              </a:ln>
              <a:effectLst/>
            </a:endParaRPr>
          </a:p>
        </p:txBody>
      </p:sp>
      <p:sp>
        <p:nvSpPr>
          <p:cNvPr id="12" name="TextBox 11"/>
          <p:cNvSpPr txBox="1"/>
          <p:nvPr/>
        </p:nvSpPr>
        <p:spPr>
          <a:xfrm>
            <a:off x="296201" y="6563443"/>
            <a:ext cx="2309304" cy="200055"/>
          </a:xfrm>
          <a:prstGeom prst="rect">
            <a:avLst/>
          </a:prstGeom>
          <a:noFill/>
          <a:ln w="9525">
            <a:noFill/>
            <a:miter lim="800000"/>
            <a:headEnd/>
            <a:tailEnd/>
          </a:ln>
        </p:spPr>
        <p:txBody>
          <a:bodyPr wrap="square">
            <a:spAutoFit/>
          </a:bodyPr>
          <a:lstStyle/>
          <a:p>
            <a:pPr eaLnBrk="0" hangingPunct="0">
              <a:defRPr/>
            </a:pPr>
            <a:r>
              <a:rPr lang="en-AU" sz="700" b="0" dirty="0">
                <a:solidFill>
                  <a:schemeClr val="accent2"/>
                </a:solidFill>
                <a:latin typeface="+mn-lt"/>
                <a:ea typeface="ＭＳ Ｐゴシック"/>
                <a:cs typeface="ＭＳ Ｐゴシック"/>
              </a:rPr>
              <a:t>Source: </a:t>
            </a:r>
            <a:r>
              <a:rPr lang="en-AU" sz="700" b="0" dirty="0" err="1" smtClean="0">
                <a:solidFill>
                  <a:schemeClr val="accent2"/>
                </a:solidFill>
                <a:latin typeface="+mn-lt"/>
                <a:ea typeface="ＭＳ Ｐゴシック"/>
                <a:cs typeface="ＭＳ Ｐゴシック"/>
              </a:rPr>
              <a:t>BrookHunt</a:t>
            </a:r>
            <a:r>
              <a:rPr lang="en-AU" sz="700" b="0" dirty="0" smtClean="0">
                <a:solidFill>
                  <a:schemeClr val="accent2"/>
                </a:solidFill>
                <a:latin typeface="+mn-lt"/>
                <a:ea typeface="ＭＳ Ｐゴシック"/>
                <a:cs typeface="ＭＳ Ｐゴシック"/>
              </a:rPr>
              <a:t>, MEG, Xstrata estimates</a:t>
            </a:r>
            <a:endParaRPr lang="en-US" sz="700" b="0" dirty="0">
              <a:solidFill>
                <a:schemeClr val="accent2"/>
              </a:solidFill>
              <a:latin typeface="+mn-lt"/>
              <a:ea typeface="ＭＳ Ｐゴシック"/>
              <a:cs typeface="ＭＳ Ｐゴシック"/>
            </a:endParaRPr>
          </a:p>
        </p:txBody>
      </p:sp>
    </p:spTree>
    <p:extLst>
      <p:ext uri="{BB962C8B-B14F-4D97-AF65-F5344CB8AC3E}">
        <p14:creationId xmlns:p14="http://schemas.microsoft.com/office/powerpoint/2010/main" val="2848488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313538289"/>
              </p:ext>
            </p:extLst>
          </p:nvPr>
        </p:nvGraphicFramePr>
        <p:xfrm>
          <a:off x="929270" y="2166425"/>
          <a:ext cx="7496382" cy="359429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481208" y="571819"/>
            <a:ext cx="8161021" cy="622829"/>
          </a:xfrm>
        </p:spPr>
        <p:txBody>
          <a:bodyPr/>
          <a:lstStyle/>
          <a:p>
            <a:r>
              <a:rPr lang="en-GB" sz="2400" dirty="0" smtClean="0">
                <a:solidFill>
                  <a:schemeClr val="tx1"/>
                </a:solidFill>
              </a:rPr>
              <a:t>Insufficient infrastructure &amp; </a:t>
            </a:r>
            <a:r>
              <a:rPr lang="en-GB" sz="2400" dirty="0">
                <a:solidFill>
                  <a:schemeClr val="tx1"/>
                </a:solidFill>
              </a:rPr>
              <a:t>associated </a:t>
            </a:r>
            <a:r>
              <a:rPr lang="en-GB" sz="2400" dirty="0" smtClean="0">
                <a:solidFill>
                  <a:schemeClr val="tx1"/>
                </a:solidFill>
              </a:rPr>
              <a:t>costs in </a:t>
            </a:r>
            <a:r>
              <a:rPr lang="en-GB" sz="2400" dirty="0">
                <a:solidFill>
                  <a:schemeClr val="tx1"/>
                </a:solidFill>
              </a:rPr>
              <a:t>new geographies </a:t>
            </a:r>
            <a:r>
              <a:rPr lang="en-GB" sz="2400" dirty="0" smtClean="0">
                <a:solidFill>
                  <a:schemeClr val="tx1"/>
                </a:solidFill>
              </a:rPr>
              <a:t>drive cost and complexity</a:t>
            </a:r>
            <a:endParaRPr lang="en-GB" sz="2400" dirty="0">
              <a:solidFill>
                <a:schemeClr val="tx1"/>
              </a:solidFill>
            </a:endParaRPr>
          </a:p>
        </p:txBody>
      </p:sp>
      <p:sp>
        <p:nvSpPr>
          <p:cNvPr id="6" name="Text Placeholder 5"/>
          <p:cNvSpPr>
            <a:spLocks noGrp="1"/>
          </p:cNvSpPr>
          <p:nvPr>
            <p:ph type="body" sz="quarter" idx="15"/>
          </p:nvPr>
        </p:nvSpPr>
        <p:spPr>
          <a:xfrm>
            <a:off x="455381" y="6344062"/>
            <a:ext cx="7342095" cy="247650"/>
          </a:xfrm>
        </p:spPr>
        <p:txBody>
          <a:bodyPr/>
          <a:lstStyle/>
          <a:p>
            <a:r>
              <a:rPr lang="en-GB" dirty="0" smtClean="0"/>
              <a:t>Source: Wood Mackenzie, Xstrata Estimates</a:t>
            </a:r>
          </a:p>
          <a:p>
            <a:r>
              <a:rPr lang="en-GB" dirty="0" smtClean="0"/>
              <a:t>Note: bubble size denotes annual copper equivalent production</a:t>
            </a:r>
            <a:endParaRPr lang="en-GB" dirty="0"/>
          </a:p>
        </p:txBody>
      </p:sp>
      <p:grpSp>
        <p:nvGrpSpPr>
          <p:cNvPr id="8" name="Group 3"/>
          <p:cNvGrpSpPr/>
          <p:nvPr/>
        </p:nvGrpSpPr>
        <p:grpSpPr>
          <a:xfrm>
            <a:off x="455382" y="2241924"/>
            <a:ext cx="475022" cy="3690341"/>
            <a:chOff x="227813" y="2701130"/>
            <a:chExt cx="560998" cy="3024634"/>
          </a:xfrm>
        </p:grpSpPr>
        <p:sp>
          <p:nvSpPr>
            <p:cNvPr id="9" name="Rectangle 8"/>
            <p:cNvSpPr>
              <a:spLocks noChangeArrowheads="1"/>
            </p:cNvSpPr>
            <p:nvPr/>
          </p:nvSpPr>
          <p:spPr bwMode="gray">
            <a:xfrm rot="16200000" flipH="1">
              <a:off x="-1124717" y="4118794"/>
              <a:ext cx="2959497" cy="254438"/>
            </a:xfrm>
            <a:prstGeom prst="rect">
              <a:avLst/>
            </a:prstGeom>
            <a:noFill/>
            <a:ln w="9525">
              <a:noFill/>
              <a:miter lim="800000"/>
              <a:headEnd/>
              <a:tailEnd/>
            </a:ln>
          </p:spPr>
          <p:txBody>
            <a:bodyPr lIns="0" tIns="0" rIns="0" bIns="0">
              <a:spAutoFit/>
            </a:bodyPr>
            <a:lstStyle/>
            <a:p>
              <a:pPr algn="ctr" defTabSz="762000" fontAlgn="base">
                <a:spcBef>
                  <a:spcPct val="0"/>
                </a:spcBef>
                <a:spcAft>
                  <a:spcPct val="0"/>
                </a:spcAft>
                <a:defRPr/>
              </a:pPr>
              <a:r>
                <a:rPr lang="en-US" sz="1400" dirty="0" smtClean="0">
                  <a:latin typeface="+mn-lt"/>
                  <a:ea typeface="ＭＳ Ｐゴシック" charset="0"/>
                  <a:cs typeface="ＭＳ Ｐゴシック"/>
                </a:rPr>
                <a:t>Capital intensity</a:t>
              </a:r>
              <a:endParaRPr lang="en-US" sz="1400" dirty="0">
                <a:latin typeface="+mn-lt"/>
                <a:ea typeface="ＭＳ Ｐゴシック" charset="0"/>
                <a:cs typeface="ＭＳ Ｐゴシック"/>
              </a:endParaRPr>
            </a:p>
          </p:txBody>
        </p:sp>
        <p:sp>
          <p:nvSpPr>
            <p:cNvPr id="12" name="Rectangle 14"/>
            <p:cNvSpPr>
              <a:spLocks noChangeArrowheads="1"/>
            </p:cNvSpPr>
            <p:nvPr/>
          </p:nvSpPr>
          <p:spPr bwMode="gray">
            <a:xfrm rot="16200000" flipH="1">
              <a:off x="-832551" y="4104402"/>
              <a:ext cx="3024634" cy="218090"/>
            </a:xfrm>
            <a:prstGeom prst="rect">
              <a:avLst/>
            </a:prstGeom>
            <a:noFill/>
            <a:ln w="9525">
              <a:noFill/>
              <a:miter lim="800000"/>
              <a:headEnd/>
              <a:tailEnd/>
            </a:ln>
          </p:spPr>
          <p:txBody>
            <a:bodyPr wrap="square" lIns="0" tIns="0" rIns="0" bIns="0">
              <a:spAutoFit/>
            </a:bodyPr>
            <a:lstStyle/>
            <a:p>
              <a:pPr algn="ctr" defTabSz="762000" fontAlgn="base">
                <a:spcBef>
                  <a:spcPct val="0"/>
                </a:spcBef>
                <a:spcAft>
                  <a:spcPct val="0"/>
                </a:spcAft>
                <a:defRPr/>
              </a:pPr>
              <a:r>
                <a:rPr lang="en-US" sz="1200" dirty="0" smtClean="0">
                  <a:latin typeface="+mn-lt"/>
                  <a:ea typeface="ＭＳ Ｐゴシック" charset="0"/>
                  <a:cs typeface="ＭＳ Ｐゴシック"/>
                </a:rPr>
                <a:t>2011 $US/t Cu equivalent annual production</a:t>
              </a:r>
              <a:endParaRPr lang="en-US" sz="1200" dirty="0">
                <a:latin typeface="+mn-lt"/>
                <a:ea typeface="ＭＳ Ｐゴシック" charset="0"/>
                <a:cs typeface="ＭＳ Ｐゴシック"/>
              </a:endParaRPr>
            </a:p>
          </p:txBody>
        </p:sp>
      </p:grpSp>
      <p:sp>
        <p:nvSpPr>
          <p:cNvPr id="13" name="Rectangle 4"/>
          <p:cNvSpPr>
            <a:spLocks noChangeArrowheads="1"/>
          </p:cNvSpPr>
          <p:nvPr/>
        </p:nvSpPr>
        <p:spPr bwMode="gray">
          <a:xfrm>
            <a:off x="7837395" y="5481735"/>
            <a:ext cx="2355329" cy="215444"/>
          </a:xfrm>
          <a:prstGeom prst="rect">
            <a:avLst/>
          </a:prstGeom>
          <a:noFill/>
          <a:ln w="9525">
            <a:noFill/>
            <a:miter lim="800000"/>
            <a:headEnd/>
            <a:tailEnd/>
          </a:ln>
        </p:spPr>
        <p:txBody>
          <a:bodyPr lIns="0" tIns="0" rIns="0" bIns="0">
            <a:spAutoFit/>
          </a:bodyPr>
          <a:lstStyle/>
          <a:p>
            <a:pPr algn="ctr" defTabSz="762000" fontAlgn="base">
              <a:spcBef>
                <a:spcPct val="0"/>
              </a:spcBef>
              <a:spcAft>
                <a:spcPct val="0"/>
              </a:spcAft>
              <a:defRPr/>
            </a:pPr>
            <a:r>
              <a:rPr lang="en-US" sz="1400" dirty="0" smtClean="0">
                <a:latin typeface="+mn-lt"/>
                <a:ea typeface="ＭＳ Ｐゴシック" charset="0"/>
                <a:cs typeface="ＭＳ Ｐゴシック"/>
              </a:rPr>
              <a:t>Start date</a:t>
            </a:r>
            <a:endParaRPr lang="en-US" sz="1400" dirty="0">
              <a:latin typeface="+mn-lt"/>
              <a:ea typeface="ＭＳ Ｐゴシック" charset="0"/>
              <a:cs typeface="ＭＳ Ｐゴシック"/>
            </a:endParaRPr>
          </a:p>
        </p:txBody>
      </p:sp>
      <p:sp>
        <p:nvSpPr>
          <p:cNvPr id="15" name="TextBox 1"/>
          <p:cNvSpPr txBox="1"/>
          <p:nvPr/>
        </p:nvSpPr>
        <p:spPr>
          <a:xfrm>
            <a:off x="7406313" y="3313789"/>
            <a:ext cx="1357093" cy="2210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err="1">
                <a:latin typeface="Avenir LT Com 45 Book" pitchFamily="34" charset="0"/>
              </a:rPr>
              <a:t>Salobo</a:t>
            </a:r>
            <a:r>
              <a:rPr lang="en-GB" sz="1000" dirty="0">
                <a:latin typeface="Avenir LT Com 45 Book" pitchFamily="34" charset="0"/>
              </a:rPr>
              <a:t> I</a:t>
            </a:r>
          </a:p>
        </p:txBody>
      </p:sp>
      <p:sp>
        <p:nvSpPr>
          <p:cNvPr id="16" name="TextBox 1"/>
          <p:cNvSpPr txBox="1"/>
          <p:nvPr/>
        </p:nvSpPr>
        <p:spPr>
          <a:xfrm>
            <a:off x="7406313" y="3489507"/>
            <a:ext cx="1357093" cy="2032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err="1">
                <a:latin typeface="Avenir LT Com 45 Book" pitchFamily="34" charset="0"/>
              </a:rPr>
              <a:t>Caserones</a:t>
            </a:r>
            <a:endParaRPr lang="en-GB" sz="1000" dirty="0">
              <a:latin typeface="Avenir LT Com 45 Book" pitchFamily="34" charset="0"/>
            </a:endParaRPr>
          </a:p>
        </p:txBody>
      </p:sp>
      <p:sp>
        <p:nvSpPr>
          <p:cNvPr id="17" name="TextBox 1"/>
          <p:cNvSpPr txBox="1"/>
          <p:nvPr/>
        </p:nvSpPr>
        <p:spPr>
          <a:xfrm>
            <a:off x="6249521" y="3350511"/>
            <a:ext cx="1357093" cy="2210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a:latin typeface="Avenir LT Com 45 Book" pitchFamily="34" charset="0"/>
              </a:rPr>
              <a:t>Oyu Tolgoi</a:t>
            </a:r>
          </a:p>
        </p:txBody>
      </p:sp>
      <p:sp>
        <p:nvSpPr>
          <p:cNvPr id="18" name="TextBox 1"/>
          <p:cNvSpPr txBox="1"/>
          <p:nvPr/>
        </p:nvSpPr>
        <p:spPr>
          <a:xfrm>
            <a:off x="7708997" y="3680716"/>
            <a:ext cx="2197003" cy="2031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Avenir LT Com 45 Book" pitchFamily="34" charset="0"/>
              </a:rPr>
              <a:t>Sierra </a:t>
            </a:r>
            <a:r>
              <a:rPr lang="en-GB" sz="1000" dirty="0" err="1">
                <a:latin typeface="Avenir LT Com 45 Book" pitchFamily="34" charset="0"/>
              </a:rPr>
              <a:t>Gorda</a:t>
            </a:r>
            <a:endParaRPr lang="en-GB" sz="1000" dirty="0">
              <a:latin typeface="Avenir LT Com 45 Book" pitchFamily="34" charset="0"/>
            </a:endParaRPr>
          </a:p>
        </p:txBody>
      </p:sp>
      <p:sp>
        <p:nvSpPr>
          <p:cNvPr id="19" name="TextBox 1"/>
          <p:cNvSpPr txBox="1"/>
          <p:nvPr/>
        </p:nvSpPr>
        <p:spPr>
          <a:xfrm>
            <a:off x="6249521" y="4267792"/>
            <a:ext cx="1357093" cy="2210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a:latin typeface="Avenir LT Com 45 Book" pitchFamily="34" charset="0"/>
              </a:rPr>
              <a:t>Esperanza</a:t>
            </a:r>
          </a:p>
        </p:txBody>
      </p:sp>
      <p:sp>
        <p:nvSpPr>
          <p:cNvPr id="20" name="TextBox 1"/>
          <p:cNvSpPr txBox="1"/>
          <p:nvPr/>
        </p:nvSpPr>
        <p:spPr>
          <a:xfrm>
            <a:off x="6480302" y="3692726"/>
            <a:ext cx="1357093" cy="2210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err="1" smtClean="0">
                <a:latin typeface="Avenir LT Com 45 Book" pitchFamily="34" charset="0"/>
              </a:rPr>
              <a:t>Tenke</a:t>
            </a:r>
            <a:endParaRPr lang="en-GB" sz="1000" dirty="0">
              <a:latin typeface="Avenir LT Com 45 Book" pitchFamily="34" charset="0"/>
            </a:endParaRPr>
          </a:p>
        </p:txBody>
      </p:sp>
      <p:sp>
        <p:nvSpPr>
          <p:cNvPr id="22" name="Oval 21"/>
          <p:cNvSpPr/>
          <p:nvPr/>
        </p:nvSpPr>
        <p:spPr>
          <a:xfrm>
            <a:off x="4874309" y="5808930"/>
            <a:ext cx="116699" cy="113734"/>
          </a:xfrm>
          <a:prstGeom prst="ellipse">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3" name="TextBox 22"/>
          <p:cNvSpPr txBox="1"/>
          <p:nvPr/>
        </p:nvSpPr>
        <p:spPr>
          <a:xfrm>
            <a:off x="5064757" y="5742406"/>
            <a:ext cx="990600" cy="246781"/>
          </a:xfrm>
          <a:prstGeom prst="rect">
            <a:avLst/>
          </a:prstGeom>
        </p:spPr>
        <p:txBody>
          <a:bodyPr vert="horz" wrap="none" lIns="0" tIns="0" rIns="0" bIns="0" rtlCol="0" anchor="b" anchorCtr="0">
            <a:normAutofit/>
          </a:bodyPr>
          <a:lstStyle/>
          <a:p>
            <a:r>
              <a:rPr lang="en-GB" sz="1400" dirty="0" smtClean="0">
                <a:latin typeface="+mn-lt"/>
              </a:rPr>
              <a:t>1985 to 2011 greenfield projects</a:t>
            </a:r>
          </a:p>
        </p:txBody>
      </p:sp>
      <p:sp>
        <p:nvSpPr>
          <p:cNvPr id="24" name="Oval 23"/>
          <p:cNvSpPr/>
          <p:nvPr/>
        </p:nvSpPr>
        <p:spPr>
          <a:xfrm>
            <a:off x="4874336" y="6317251"/>
            <a:ext cx="116699" cy="113734"/>
          </a:xfrm>
          <a:prstGeom prst="ellipse">
            <a:avLst/>
          </a:prstGeom>
          <a:solidFill>
            <a:schemeClr val="accent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5" name="TextBox 24"/>
          <p:cNvSpPr txBox="1"/>
          <p:nvPr/>
        </p:nvSpPr>
        <p:spPr>
          <a:xfrm>
            <a:off x="5064757" y="6250728"/>
            <a:ext cx="990600" cy="246781"/>
          </a:xfrm>
          <a:prstGeom prst="rect">
            <a:avLst/>
          </a:prstGeom>
        </p:spPr>
        <p:txBody>
          <a:bodyPr vert="horz" wrap="none" lIns="0" tIns="0" rIns="0" bIns="0" rtlCol="0" anchor="b" anchorCtr="0">
            <a:normAutofit/>
          </a:bodyPr>
          <a:lstStyle/>
          <a:p>
            <a:r>
              <a:rPr lang="en-GB" sz="1400" dirty="0" smtClean="0">
                <a:latin typeface="+mn-lt"/>
              </a:rPr>
              <a:t>2012 to 2015 greenfield projects in construction</a:t>
            </a:r>
          </a:p>
        </p:txBody>
      </p:sp>
      <p:graphicFrame>
        <p:nvGraphicFramePr>
          <p:cNvPr id="26" name="Table 25"/>
          <p:cNvGraphicFramePr>
            <a:graphicFrameLocks noGrp="1"/>
          </p:cNvGraphicFramePr>
          <p:nvPr>
            <p:extLst>
              <p:ext uri="{D42A27DB-BD31-4B8C-83A1-F6EECF244321}">
                <p14:modId xmlns:p14="http://schemas.microsoft.com/office/powerpoint/2010/main" val="374587928"/>
              </p:ext>
            </p:extLst>
          </p:nvPr>
        </p:nvGraphicFramePr>
        <p:xfrm>
          <a:off x="2111860" y="2523320"/>
          <a:ext cx="3832861" cy="644124"/>
        </p:xfrm>
        <a:graphic>
          <a:graphicData uri="http://schemas.openxmlformats.org/drawingml/2006/table">
            <a:tbl>
              <a:tblPr>
                <a:tableStyleId>{C083E6E3-FA7D-4D7B-A595-EF9225AFEA82}</a:tableStyleId>
              </a:tblPr>
              <a:tblGrid>
                <a:gridCol w="2682241"/>
                <a:gridCol w="1150620"/>
              </a:tblGrid>
              <a:tr h="161031">
                <a:tc>
                  <a:txBody>
                    <a:bodyPr/>
                    <a:lstStyle/>
                    <a:p>
                      <a:pPr algn="l" fontAlgn="b"/>
                      <a:r>
                        <a:rPr lang="en-GB" sz="800" u="none" strike="noStrike" dirty="0">
                          <a:effectLst/>
                        </a:rPr>
                        <a:t>Capital Intensity</a:t>
                      </a:r>
                      <a:endParaRPr lang="en-GB" sz="800" b="1" i="0" u="none" strike="noStrike" dirty="0">
                        <a:solidFill>
                          <a:srgbClr val="000000"/>
                        </a:solidFill>
                        <a:effectLst/>
                        <a:latin typeface="Avenir LT Com 45 Book" pitchFamily="34" charset="0"/>
                      </a:endParaRPr>
                    </a:p>
                  </a:txBody>
                  <a:tcPr marL="0" marR="0" marT="0" marB="0" anchor="b"/>
                </a:tc>
                <a:tc>
                  <a:txBody>
                    <a:bodyPr/>
                    <a:lstStyle/>
                    <a:p>
                      <a:pPr algn="r" fontAlgn="b"/>
                      <a:r>
                        <a:rPr lang="en-GB" sz="800" u="none" strike="noStrike" dirty="0">
                          <a:effectLst/>
                        </a:rPr>
                        <a:t>2011 US$</a:t>
                      </a:r>
                      <a:endParaRPr lang="en-GB" sz="800" b="1" i="0" u="none" strike="noStrike" dirty="0">
                        <a:solidFill>
                          <a:srgbClr val="000000"/>
                        </a:solidFill>
                        <a:effectLst/>
                        <a:latin typeface="Avenir LT Com 45 Book" pitchFamily="34" charset="0"/>
                      </a:endParaRPr>
                    </a:p>
                  </a:txBody>
                  <a:tcPr marL="0" marR="0" marT="0" marB="0" anchor="b"/>
                </a:tc>
              </a:tr>
              <a:tr h="161031">
                <a:tc>
                  <a:txBody>
                    <a:bodyPr/>
                    <a:lstStyle/>
                    <a:p>
                      <a:pPr algn="l" fontAlgn="b"/>
                      <a:r>
                        <a:rPr lang="en-GB" sz="800" u="none" strike="noStrike" dirty="0">
                          <a:effectLst/>
                        </a:rPr>
                        <a:t>1985-2011 Greenfield + Brownfield </a:t>
                      </a:r>
                      <a:r>
                        <a:rPr lang="en-GB" sz="800" u="none" strike="noStrike" dirty="0" smtClean="0">
                          <a:effectLst/>
                        </a:rPr>
                        <a:t>copper projects</a:t>
                      </a:r>
                      <a:endParaRPr lang="en-GB" sz="800" b="0" i="0" u="none" strike="noStrike" dirty="0">
                        <a:solidFill>
                          <a:srgbClr val="000000"/>
                        </a:solidFill>
                        <a:effectLst/>
                        <a:latin typeface="Avenir LT Com 45 Book" pitchFamily="34" charset="0"/>
                      </a:endParaRPr>
                    </a:p>
                  </a:txBody>
                  <a:tcPr marL="0" marR="0" marT="0" marB="0" anchor="b"/>
                </a:tc>
                <a:tc>
                  <a:txBody>
                    <a:bodyPr/>
                    <a:lstStyle/>
                    <a:p>
                      <a:pPr algn="r" fontAlgn="b"/>
                      <a:r>
                        <a:rPr lang="en-GB" sz="800" u="none" strike="noStrike" dirty="0">
                          <a:effectLst/>
                        </a:rPr>
                        <a:t>$7,700/t</a:t>
                      </a:r>
                      <a:endParaRPr lang="en-GB" sz="800" b="0" i="0" u="none" strike="noStrike" dirty="0">
                        <a:solidFill>
                          <a:srgbClr val="000000"/>
                        </a:solidFill>
                        <a:effectLst/>
                        <a:latin typeface="Avenir LT Com 45 Book" pitchFamily="34" charset="0"/>
                      </a:endParaRPr>
                    </a:p>
                  </a:txBody>
                  <a:tcPr marL="0" marR="0" marT="0" marB="0" anchor="b"/>
                </a:tc>
              </a:tr>
              <a:tr h="161031">
                <a:tc>
                  <a:txBody>
                    <a:bodyPr/>
                    <a:lstStyle/>
                    <a:p>
                      <a:pPr algn="l" fontAlgn="b"/>
                      <a:r>
                        <a:rPr lang="en-GB" sz="800" u="none" strike="noStrike" dirty="0">
                          <a:effectLst/>
                        </a:rPr>
                        <a:t>2012-2015 Greenfield </a:t>
                      </a:r>
                      <a:r>
                        <a:rPr lang="en-GB" sz="800" u="none" strike="noStrike" dirty="0" smtClean="0">
                          <a:effectLst/>
                        </a:rPr>
                        <a:t>copper projects </a:t>
                      </a:r>
                      <a:r>
                        <a:rPr lang="en-GB" sz="800" u="none" strike="noStrike" dirty="0">
                          <a:effectLst/>
                        </a:rPr>
                        <a:t>in construction</a:t>
                      </a:r>
                      <a:endParaRPr lang="en-GB" sz="800" b="0" i="0" u="none" strike="noStrike" dirty="0">
                        <a:solidFill>
                          <a:srgbClr val="000000"/>
                        </a:solidFill>
                        <a:effectLst/>
                        <a:latin typeface="Avenir LT Com 45 Book" pitchFamily="34" charset="0"/>
                      </a:endParaRPr>
                    </a:p>
                  </a:txBody>
                  <a:tcPr marL="0" marR="0" marT="0" marB="0" anchor="b"/>
                </a:tc>
                <a:tc>
                  <a:txBody>
                    <a:bodyPr/>
                    <a:lstStyle/>
                    <a:p>
                      <a:pPr algn="r" fontAlgn="b"/>
                      <a:r>
                        <a:rPr lang="en-GB" sz="800" u="none" strike="noStrike" dirty="0">
                          <a:effectLst/>
                        </a:rPr>
                        <a:t>$14,970/t</a:t>
                      </a:r>
                      <a:endParaRPr lang="en-GB" sz="800" b="0" i="0" u="none" strike="noStrike" dirty="0">
                        <a:solidFill>
                          <a:srgbClr val="000000"/>
                        </a:solidFill>
                        <a:effectLst/>
                        <a:latin typeface="Avenir LT Com 45 Book" pitchFamily="34" charset="0"/>
                      </a:endParaRPr>
                    </a:p>
                  </a:txBody>
                  <a:tcPr marL="0" marR="0" marT="0" marB="0" anchor="b"/>
                </a:tc>
              </a:tr>
              <a:tr h="161031">
                <a:tc>
                  <a:txBody>
                    <a:bodyPr/>
                    <a:lstStyle/>
                    <a:p>
                      <a:pPr algn="l" fontAlgn="b"/>
                      <a:r>
                        <a:rPr lang="en-GB" sz="800" u="none" strike="noStrike" dirty="0" smtClean="0">
                          <a:effectLst/>
                        </a:rPr>
                        <a:t>2016-2020</a:t>
                      </a:r>
                      <a:r>
                        <a:rPr lang="en-GB" sz="800" u="none" strike="noStrike" baseline="0" dirty="0" smtClean="0">
                          <a:effectLst/>
                        </a:rPr>
                        <a:t> Greenfield unapproved copper projects </a:t>
                      </a:r>
                      <a:endParaRPr lang="en-GB" sz="800" b="0" i="0" u="none" strike="noStrike" dirty="0">
                        <a:solidFill>
                          <a:srgbClr val="000000"/>
                        </a:solidFill>
                        <a:effectLst/>
                        <a:latin typeface="Avenir LT Com 45 Book" pitchFamily="34" charset="0"/>
                      </a:endParaRPr>
                    </a:p>
                  </a:txBody>
                  <a:tcPr marL="0" marR="0" marT="0" marB="0" anchor="b"/>
                </a:tc>
                <a:tc>
                  <a:txBody>
                    <a:bodyPr/>
                    <a:lstStyle/>
                    <a:p>
                      <a:pPr algn="r" fontAlgn="b"/>
                      <a:r>
                        <a:rPr lang="en-GB" sz="800" u="none" strike="noStrike" dirty="0" smtClean="0">
                          <a:effectLst/>
                        </a:rPr>
                        <a:t>$18,600/t</a:t>
                      </a:r>
                      <a:endParaRPr lang="en-GB" sz="800" b="0" i="0" u="none" strike="noStrike" dirty="0">
                        <a:solidFill>
                          <a:srgbClr val="000000"/>
                        </a:solidFill>
                        <a:effectLst/>
                        <a:latin typeface="Avenir LT Com 45 Book" pitchFamily="34" charset="0"/>
                      </a:endParaRPr>
                    </a:p>
                  </a:txBody>
                  <a:tcPr marL="0" marR="0" marT="0" marB="0" anchor="b"/>
                </a:tc>
              </a:tr>
            </a:tbl>
          </a:graphicData>
        </a:graphic>
      </p:graphicFrame>
      <p:sp>
        <p:nvSpPr>
          <p:cNvPr id="28" name="TextBox 1"/>
          <p:cNvSpPr txBox="1"/>
          <p:nvPr/>
        </p:nvSpPr>
        <p:spPr>
          <a:xfrm>
            <a:off x="6963002" y="3883905"/>
            <a:ext cx="2197003" cy="2031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err="1" smtClean="0">
                <a:solidFill>
                  <a:schemeClr val="bg1"/>
                </a:solidFill>
                <a:latin typeface="Avenir LT Com 45 Book" pitchFamily="34" charset="0"/>
              </a:rPr>
              <a:t>Antapaccay</a:t>
            </a:r>
            <a:endParaRPr lang="en-GB" sz="1000" b="1" dirty="0">
              <a:solidFill>
                <a:schemeClr val="bg1"/>
              </a:solidFill>
              <a:latin typeface="Avenir LT Com 45 Book" pitchFamily="34" charset="0"/>
            </a:endParaRPr>
          </a:p>
        </p:txBody>
      </p:sp>
      <p:sp>
        <p:nvSpPr>
          <p:cNvPr id="29" name="Oval 28"/>
          <p:cNvSpPr/>
          <p:nvPr/>
        </p:nvSpPr>
        <p:spPr>
          <a:xfrm>
            <a:off x="4892067" y="6046054"/>
            <a:ext cx="116699" cy="113734"/>
          </a:xfrm>
          <a:prstGeom prst="ellipse">
            <a:avLst/>
          </a:prstGeom>
          <a:solidFill>
            <a:schemeClr val="accent4"/>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0" name="TextBox 29"/>
          <p:cNvSpPr txBox="1"/>
          <p:nvPr/>
        </p:nvSpPr>
        <p:spPr>
          <a:xfrm>
            <a:off x="5054349" y="5977877"/>
            <a:ext cx="3635785" cy="246781"/>
          </a:xfrm>
          <a:prstGeom prst="rect">
            <a:avLst/>
          </a:prstGeom>
        </p:spPr>
        <p:txBody>
          <a:bodyPr vert="horz" wrap="none" lIns="0" tIns="0" rIns="0" bIns="0" rtlCol="0" anchor="b" anchorCtr="0">
            <a:normAutofit/>
          </a:bodyPr>
          <a:lstStyle/>
          <a:p>
            <a:r>
              <a:rPr lang="en-GB" sz="1400" dirty="0" smtClean="0">
                <a:latin typeface="+mn-lt"/>
              </a:rPr>
              <a:t>Xstrata projects under construction-combined position</a:t>
            </a:r>
          </a:p>
        </p:txBody>
      </p:sp>
      <p:sp>
        <p:nvSpPr>
          <p:cNvPr id="31" name="Rectangle 108"/>
          <p:cNvSpPr>
            <a:spLocks noChangeArrowheads="1"/>
          </p:cNvSpPr>
          <p:nvPr/>
        </p:nvSpPr>
        <p:spPr bwMode="auto">
          <a:xfrm>
            <a:off x="2643137" y="1500712"/>
            <a:ext cx="3837165" cy="6094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marL="85725" algn="ctr" eaLnBrk="0" hangingPunct="0">
              <a:spcBef>
                <a:spcPct val="50000"/>
              </a:spcBef>
              <a:defRPr/>
            </a:pPr>
            <a:r>
              <a:rPr lang="en-GB" altLang="zh-CN" sz="1400" dirty="0" smtClean="0">
                <a:solidFill>
                  <a:schemeClr val="bg1"/>
                </a:solidFill>
                <a:latin typeface="+mj-lt"/>
                <a:cs typeface="Arial" charset="0"/>
              </a:rPr>
              <a:t>Increased Capital Intensity of Projects</a:t>
            </a:r>
            <a:endParaRPr lang="en-GB" altLang="zh-CN" sz="1400" dirty="0">
              <a:solidFill>
                <a:schemeClr val="bg1"/>
              </a:solidFill>
              <a:latin typeface="+mj-lt"/>
              <a:cs typeface="Arial" charset="0"/>
            </a:endParaRPr>
          </a:p>
        </p:txBody>
      </p:sp>
    </p:spTree>
    <p:extLst>
      <p:ext uri="{BB962C8B-B14F-4D97-AF65-F5344CB8AC3E}">
        <p14:creationId xmlns:p14="http://schemas.microsoft.com/office/powerpoint/2010/main" val="8475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730" y="640399"/>
            <a:ext cx="7879080" cy="622829"/>
          </a:xfrm>
        </p:spPr>
        <p:txBody>
          <a:bodyPr/>
          <a:lstStyle/>
          <a:p>
            <a:r>
              <a:rPr lang="en-GB" sz="2800" dirty="0" smtClean="0">
                <a:solidFill>
                  <a:schemeClr val="tx1"/>
                </a:solidFill>
              </a:rPr>
              <a:t>The vast majority of mega projects have experienced cost and schedule over-runs</a:t>
            </a:r>
            <a:endParaRPr lang="en-GB" sz="2800" dirty="0">
              <a:solidFill>
                <a:schemeClr val="tx1"/>
              </a:solidFill>
            </a:endParaRPr>
          </a:p>
        </p:txBody>
      </p:sp>
      <p:sp>
        <p:nvSpPr>
          <p:cNvPr id="6" name="Text Placeholder 5"/>
          <p:cNvSpPr>
            <a:spLocks noGrp="1"/>
          </p:cNvSpPr>
          <p:nvPr>
            <p:ph type="body" sz="quarter" idx="15"/>
          </p:nvPr>
        </p:nvSpPr>
        <p:spPr/>
        <p:txBody>
          <a:bodyPr/>
          <a:lstStyle/>
          <a:p>
            <a:r>
              <a:rPr lang="en-GB" dirty="0" smtClean="0"/>
              <a:t>Source: McKinsey</a:t>
            </a:r>
            <a:endParaRPr lang="en-GB" dirty="0"/>
          </a:p>
        </p:txBody>
      </p:sp>
      <p:graphicFrame>
        <p:nvGraphicFramePr>
          <p:cNvPr id="7" name="Chart 6"/>
          <p:cNvGraphicFramePr/>
          <p:nvPr>
            <p:extLst>
              <p:ext uri="{D42A27DB-BD31-4B8C-83A1-F6EECF244321}">
                <p14:modId xmlns:p14="http://schemas.microsoft.com/office/powerpoint/2010/main" val="2200669920"/>
              </p:ext>
            </p:extLst>
          </p:nvPr>
        </p:nvGraphicFramePr>
        <p:xfrm>
          <a:off x="479822" y="1446213"/>
          <a:ext cx="4402667" cy="47691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4025558075"/>
              </p:ext>
            </p:extLst>
          </p:nvPr>
        </p:nvGraphicFramePr>
        <p:xfrm>
          <a:off x="5011472" y="1446213"/>
          <a:ext cx="4591844" cy="4769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141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C793F17D-A244-D74F-9CAE-76BC0D09D7E2}" type="slidenum">
              <a:rPr lang="en-US" smtClean="0"/>
              <a:pPr>
                <a:defRPr/>
              </a:pPr>
              <a:t>16</a:t>
            </a:fld>
            <a:endParaRPr lang="en-US" dirty="0"/>
          </a:p>
        </p:txBody>
      </p:sp>
      <p:sp>
        <p:nvSpPr>
          <p:cNvPr id="4" name="Title 3"/>
          <p:cNvSpPr>
            <a:spLocks noGrp="1"/>
          </p:cNvSpPr>
          <p:nvPr>
            <p:ph type="title"/>
          </p:nvPr>
        </p:nvSpPr>
        <p:spPr>
          <a:xfrm>
            <a:off x="506730" y="651829"/>
            <a:ext cx="8888730" cy="622829"/>
          </a:xfrm>
        </p:spPr>
        <p:txBody>
          <a:bodyPr/>
          <a:lstStyle/>
          <a:p>
            <a:r>
              <a:rPr lang="en-GB" sz="2400" dirty="0">
                <a:solidFill>
                  <a:schemeClr val="tx1"/>
                </a:solidFill>
              </a:rPr>
              <a:t>Increasingly complex </a:t>
            </a:r>
            <a:r>
              <a:rPr lang="en-GB" sz="2400" dirty="0" smtClean="0">
                <a:solidFill>
                  <a:schemeClr val="tx1"/>
                </a:solidFill>
              </a:rPr>
              <a:t>social and government issues are retarding new production</a:t>
            </a:r>
            <a:endParaRPr lang="en-GB" sz="2400" dirty="0">
              <a:solidFill>
                <a:schemeClr val="tx1"/>
              </a:solidFill>
            </a:endParaRPr>
          </a:p>
        </p:txBody>
      </p:sp>
      <p:sp>
        <p:nvSpPr>
          <p:cNvPr id="6" name="Text Placeholder 5"/>
          <p:cNvSpPr>
            <a:spLocks noGrp="1"/>
          </p:cNvSpPr>
          <p:nvPr>
            <p:ph type="body" sz="quarter" idx="16"/>
          </p:nvPr>
        </p:nvSpPr>
        <p:spPr>
          <a:xfrm>
            <a:off x="5160062" y="1887751"/>
            <a:ext cx="4591844" cy="4783932"/>
          </a:xfrm>
        </p:spPr>
        <p:txBody>
          <a:bodyPr/>
          <a:lstStyle/>
          <a:p>
            <a:pPr>
              <a:spcAft>
                <a:spcPts val="400"/>
              </a:spcAft>
            </a:pPr>
            <a:r>
              <a:rPr lang="en-GB" dirty="0"/>
              <a:t>Changing regulation </a:t>
            </a:r>
            <a:r>
              <a:rPr lang="en-GB" dirty="0" smtClean="0"/>
              <a:t>gives a </a:t>
            </a:r>
            <a:r>
              <a:rPr lang="en-GB" dirty="0"/>
              <a:t>stronger voice to community opposition to mining </a:t>
            </a:r>
            <a:r>
              <a:rPr lang="en-GB" dirty="0" smtClean="0"/>
              <a:t>projects, e.g. new IFC Standard 7</a:t>
            </a:r>
          </a:p>
          <a:p>
            <a:pPr>
              <a:spcAft>
                <a:spcPts val="400"/>
              </a:spcAft>
            </a:pPr>
            <a:r>
              <a:rPr lang="en-GB" dirty="0" smtClean="0"/>
              <a:t>Complex re-negotiations and land purchase requirements</a:t>
            </a:r>
          </a:p>
          <a:p>
            <a:pPr lvl="1">
              <a:spcAft>
                <a:spcPts val="400"/>
              </a:spcAft>
            </a:pPr>
            <a:r>
              <a:rPr lang="en-GB" dirty="0" smtClean="0"/>
              <a:t>Increased competition for land between agriculture and mining, e.g. Queensland government are introducing legislation around “strategic cropping land”</a:t>
            </a:r>
          </a:p>
          <a:p>
            <a:pPr>
              <a:spcAft>
                <a:spcPts val="400"/>
              </a:spcAft>
            </a:pPr>
            <a:r>
              <a:rPr lang="en-GB" dirty="0" smtClean="0"/>
              <a:t>NGO involvement</a:t>
            </a:r>
          </a:p>
          <a:p>
            <a:pPr lvl="1">
              <a:spcAft>
                <a:spcPts val="400"/>
              </a:spcAft>
            </a:pPr>
            <a:r>
              <a:rPr lang="en-GB" dirty="0" smtClean="0"/>
              <a:t>Growing activism against mining, e.g. Friend’s of the Earth legal challenge to coal projects in Australia in respect of climate change</a:t>
            </a:r>
          </a:p>
          <a:p>
            <a:pPr>
              <a:spcAft>
                <a:spcPts val="400"/>
              </a:spcAft>
            </a:pPr>
            <a:r>
              <a:rPr lang="en-GB" dirty="0" smtClean="0"/>
              <a:t>Resource nationalism</a:t>
            </a:r>
          </a:p>
          <a:p>
            <a:pPr lvl="1">
              <a:spcAft>
                <a:spcPts val="400"/>
              </a:spcAft>
            </a:pPr>
            <a:r>
              <a:rPr lang="en-GB" dirty="0" smtClean="0"/>
              <a:t>Increased regulations/taxes/ nationalisation</a:t>
            </a:r>
            <a:endParaRPr lang="en-GB" dirty="0"/>
          </a:p>
        </p:txBody>
      </p:sp>
      <p:sp>
        <p:nvSpPr>
          <p:cNvPr id="7" name="Text Placeholder 6"/>
          <p:cNvSpPr>
            <a:spLocks noGrp="1"/>
          </p:cNvSpPr>
          <p:nvPr>
            <p:ph type="body" sz="quarter" idx="15"/>
          </p:nvPr>
        </p:nvSpPr>
        <p:spPr/>
        <p:txBody>
          <a:bodyPr/>
          <a:lstStyle/>
          <a:p>
            <a:r>
              <a:rPr lang="en-GB" dirty="0" smtClean="0"/>
              <a:t> Source: Goldman Sachs research report, 2011</a:t>
            </a:r>
            <a:endParaRPr lang="en-GB" dirty="0"/>
          </a:p>
        </p:txBody>
      </p:sp>
      <p:graphicFrame>
        <p:nvGraphicFramePr>
          <p:cNvPr id="8" name="Chart 7"/>
          <p:cNvGraphicFramePr/>
          <p:nvPr>
            <p:extLst>
              <p:ext uri="{D42A27DB-BD31-4B8C-83A1-F6EECF244321}">
                <p14:modId xmlns:p14="http://schemas.microsoft.com/office/powerpoint/2010/main" val="3746455007"/>
              </p:ext>
            </p:extLst>
          </p:nvPr>
        </p:nvGraphicFramePr>
        <p:xfrm>
          <a:off x="495300" y="1581367"/>
          <a:ext cx="4402667" cy="4352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8451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94369" y="578709"/>
            <a:ext cx="8084874" cy="8207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000">
                <a:solidFill>
                  <a:srgbClr val="0F1F7E"/>
                </a:solidFill>
                <a:latin typeface="+mj-lt"/>
                <a:ea typeface="+mj-ea"/>
                <a:cs typeface="ＭＳ Ｐゴシック"/>
              </a:defRPr>
            </a:lvl1pPr>
            <a:lvl2pPr algn="l" rtl="0" eaLnBrk="0" fontAlgn="base" hangingPunct="0">
              <a:spcBef>
                <a:spcPct val="0"/>
              </a:spcBef>
              <a:spcAft>
                <a:spcPct val="0"/>
              </a:spcAft>
              <a:defRPr sz="3000">
                <a:solidFill>
                  <a:srgbClr val="0F1F7E"/>
                </a:solidFill>
                <a:latin typeface="Verdana" pitchFamily="34" charset="0"/>
                <a:ea typeface="ＭＳ Ｐゴシック" pitchFamily="34" charset="-128"/>
                <a:cs typeface="ＭＳ Ｐゴシック"/>
              </a:defRPr>
            </a:lvl2pPr>
            <a:lvl3pPr algn="l" rtl="0" eaLnBrk="0" fontAlgn="base" hangingPunct="0">
              <a:spcBef>
                <a:spcPct val="0"/>
              </a:spcBef>
              <a:spcAft>
                <a:spcPct val="0"/>
              </a:spcAft>
              <a:defRPr sz="3000">
                <a:solidFill>
                  <a:srgbClr val="0F1F7E"/>
                </a:solidFill>
                <a:latin typeface="Verdana" pitchFamily="34" charset="0"/>
                <a:ea typeface="ＭＳ Ｐゴシック" pitchFamily="34" charset="-128"/>
                <a:cs typeface="ＭＳ Ｐゴシック"/>
              </a:defRPr>
            </a:lvl3pPr>
            <a:lvl4pPr algn="l" rtl="0" eaLnBrk="0" fontAlgn="base" hangingPunct="0">
              <a:spcBef>
                <a:spcPct val="0"/>
              </a:spcBef>
              <a:spcAft>
                <a:spcPct val="0"/>
              </a:spcAft>
              <a:defRPr sz="3000">
                <a:solidFill>
                  <a:srgbClr val="0F1F7E"/>
                </a:solidFill>
                <a:latin typeface="Verdana" pitchFamily="34" charset="0"/>
                <a:ea typeface="ＭＳ Ｐゴシック" pitchFamily="34" charset="-128"/>
                <a:cs typeface="ＭＳ Ｐゴシック"/>
              </a:defRPr>
            </a:lvl4pPr>
            <a:lvl5pPr algn="l" rtl="0" eaLnBrk="0" fontAlgn="base" hangingPunct="0">
              <a:spcBef>
                <a:spcPct val="0"/>
              </a:spcBef>
              <a:spcAft>
                <a:spcPct val="0"/>
              </a:spcAft>
              <a:defRPr sz="3000">
                <a:solidFill>
                  <a:srgbClr val="0F1F7E"/>
                </a:solidFill>
                <a:latin typeface="Verdana" pitchFamily="34" charset="0"/>
                <a:ea typeface="ＭＳ Ｐゴシック" pitchFamily="34" charset="-128"/>
                <a:cs typeface="ＭＳ Ｐゴシック"/>
              </a:defRPr>
            </a:lvl5pPr>
            <a:lvl6pPr marL="457200" algn="l" rtl="0" fontAlgn="base">
              <a:spcBef>
                <a:spcPct val="0"/>
              </a:spcBef>
              <a:spcAft>
                <a:spcPct val="0"/>
              </a:spcAft>
              <a:defRPr sz="3000">
                <a:solidFill>
                  <a:srgbClr val="0F1F7E"/>
                </a:solidFill>
                <a:latin typeface="Verdana" pitchFamily="34" charset="0"/>
                <a:ea typeface="ＭＳ Ｐゴシック" pitchFamily="34" charset="-128"/>
              </a:defRPr>
            </a:lvl6pPr>
            <a:lvl7pPr marL="914400" algn="l" rtl="0" fontAlgn="base">
              <a:spcBef>
                <a:spcPct val="0"/>
              </a:spcBef>
              <a:spcAft>
                <a:spcPct val="0"/>
              </a:spcAft>
              <a:defRPr sz="3000">
                <a:solidFill>
                  <a:srgbClr val="0F1F7E"/>
                </a:solidFill>
                <a:latin typeface="Verdana" pitchFamily="34" charset="0"/>
                <a:ea typeface="ＭＳ Ｐゴシック" pitchFamily="34" charset="-128"/>
              </a:defRPr>
            </a:lvl7pPr>
            <a:lvl8pPr marL="1371600" algn="l" rtl="0" fontAlgn="base">
              <a:spcBef>
                <a:spcPct val="0"/>
              </a:spcBef>
              <a:spcAft>
                <a:spcPct val="0"/>
              </a:spcAft>
              <a:defRPr sz="3000">
                <a:solidFill>
                  <a:srgbClr val="0F1F7E"/>
                </a:solidFill>
                <a:latin typeface="Verdana" pitchFamily="34" charset="0"/>
                <a:ea typeface="ＭＳ Ｐゴシック" pitchFamily="34" charset="-128"/>
              </a:defRPr>
            </a:lvl8pPr>
            <a:lvl9pPr marL="1828800" algn="l" rtl="0" fontAlgn="base">
              <a:spcBef>
                <a:spcPct val="0"/>
              </a:spcBef>
              <a:spcAft>
                <a:spcPct val="0"/>
              </a:spcAft>
              <a:defRPr sz="3000">
                <a:solidFill>
                  <a:srgbClr val="0F1F7E"/>
                </a:solidFill>
                <a:latin typeface="Verdana" pitchFamily="34" charset="0"/>
                <a:ea typeface="ＭＳ Ｐゴシック" pitchFamily="34" charset="-128"/>
              </a:defRPr>
            </a:lvl9pPr>
          </a:lstStyle>
          <a:p>
            <a:r>
              <a:rPr lang="en-GB" sz="2800" dirty="0" smtClean="0">
                <a:solidFill>
                  <a:schemeClr val="accent6"/>
                </a:solidFill>
              </a:rPr>
              <a:t/>
            </a:r>
            <a:br>
              <a:rPr lang="en-GB" sz="2800" dirty="0" smtClean="0">
                <a:solidFill>
                  <a:schemeClr val="accent6"/>
                </a:solidFill>
              </a:rPr>
            </a:br>
            <a:r>
              <a:rPr lang="en-GB" sz="2800" dirty="0" smtClean="0">
                <a:solidFill>
                  <a:schemeClr val="accent6"/>
                </a:solidFill>
              </a:rPr>
              <a:t/>
            </a:r>
            <a:br>
              <a:rPr lang="en-GB" sz="2800" dirty="0" smtClean="0">
                <a:solidFill>
                  <a:schemeClr val="accent6"/>
                </a:solidFill>
              </a:rPr>
            </a:br>
            <a:r>
              <a:rPr lang="en-GB" sz="2800" dirty="0" smtClean="0">
                <a:solidFill>
                  <a:schemeClr val="tx1"/>
                </a:solidFill>
              </a:rPr>
              <a:t>Increased globalisation and consolidation bring about key challenges for the industry</a:t>
            </a:r>
          </a:p>
        </p:txBody>
      </p:sp>
      <p:graphicFrame>
        <p:nvGraphicFramePr>
          <p:cNvPr id="4" name="Table 3"/>
          <p:cNvGraphicFramePr>
            <a:graphicFrameLocks noGrp="1"/>
          </p:cNvGraphicFramePr>
          <p:nvPr>
            <p:extLst>
              <p:ext uri="{D42A27DB-BD31-4B8C-83A1-F6EECF244321}">
                <p14:modId xmlns:p14="http://schemas.microsoft.com/office/powerpoint/2010/main" val="797675664"/>
              </p:ext>
            </p:extLst>
          </p:nvPr>
        </p:nvGraphicFramePr>
        <p:xfrm>
          <a:off x="494368" y="1631852"/>
          <a:ext cx="9139151" cy="3962400"/>
        </p:xfrm>
        <a:graphic>
          <a:graphicData uri="http://schemas.openxmlformats.org/drawingml/2006/table">
            <a:tbl>
              <a:tblPr firstRow="1" bandRow="1">
                <a:tableStyleId>{68D230F3-CF80-4859-8CE7-A43EE81993B5}</a:tableStyleId>
              </a:tblPr>
              <a:tblGrid>
                <a:gridCol w="2894064"/>
                <a:gridCol w="6245087"/>
              </a:tblGrid>
              <a:tr h="288032">
                <a:tc>
                  <a:txBody>
                    <a:bodyPr/>
                    <a:lstStyle/>
                    <a:p>
                      <a:r>
                        <a:rPr lang="en-GB" sz="1400" dirty="0" smtClean="0"/>
                        <a:t>Emerging Challenges</a:t>
                      </a:r>
                      <a:endParaRPr lang="en-GB" sz="1400" dirty="0"/>
                    </a:p>
                  </a:txBody>
                  <a:tcPr marL="99060" marR="99060"/>
                </a:tc>
                <a:tc>
                  <a:txBody>
                    <a:bodyPr/>
                    <a:lstStyle/>
                    <a:p>
                      <a:r>
                        <a:rPr lang="en-GB" sz="1400" dirty="0" smtClean="0"/>
                        <a:t>Examples and Potential Impact</a:t>
                      </a:r>
                      <a:endParaRPr lang="en-GB" sz="1400" dirty="0"/>
                    </a:p>
                  </a:txBody>
                  <a:tcPr marL="99060" marR="99060"/>
                </a:tc>
              </a:tr>
              <a:tr h="370840">
                <a:tc>
                  <a:txBody>
                    <a:bodyPr/>
                    <a:lstStyle/>
                    <a:p>
                      <a:r>
                        <a:rPr lang="en-GB" sz="1200" b="1" dirty="0" smtClean="0">
                          <a:solidFill>
                            <a:schemeClr val="tx1"/>
                          </a:solidFill>
                        </a:rPr>
                        <a:t>Resource nationalism</a:t>
                      </a:r>
                      <a:endParaRPr lang="en-GB" sz="1200" b="1" dirty="0">
                        <a:solidFill>
                          <a:schemeClr val="tx1"/>
                        </a:solidFill>
                      </a:endParaRPr>
                    </a:p>
                  </a:txBody>
                  <a:tcPr marL="99060" marR="99060">
                    <a:solidFill>
                      <a:schemeClr val="bg2">
                        <a:lumMod val="50000"/>
                        <a:alpha val="20000"/>
                      </a:schemeClr>
                    </a:solidFill>
                  </a:tcPr>
                </a:tc>
                <a:tc>
                  <a:txBody>
                    <a:bodyPr/>
                    <a:lstStyle/>
                    <a:p>
                      <a:pPr marL="92075" indent="-92075">
                        <a:buFont typeface="Arial" pitchFamily="34" charset="0"/>
                        <a:buChar char="•"/>
                      </a:pPr>
                      <a:r>
                        <a:rPr lang="en-GB" sz="1200" b="1" dirty="0" smtClean="0">
                          <a:solidFill>
                            <a:schemeClr val="tx1"/>
                          </a:solidFill>
                        </a:rPr>
                        <a:t>Windfall taxes, royalties,</a:t>
                      </a:r>
                      <a:r>
                        <a:rPr lang="en-GB" sz="1200" b="1" baseline="0" dirty="0" smtClean="0">
                          <a:solidFill>
                            <a:schemeClr val="tx1"/>
                          </a:solidFill>
                        </a:rPr>
                        <a:t> carried interest, ‘empowerment’ of indigenous people, allocation of licences, mining licence reviews, etc. – increased complexity and cost</a:t>
                      </a:r>
                      <a:endParaRPr lang="en-GB" sz="1200" b="1" dirty="0">
                        <a:solidFill>
                          <a:schemeClr val="tx1"/>
                        </a:solidFill>
                      </a:endParaRPr>
                    </a:p>
                  </a:txBody>
                  <a:tcPr marL="99060" marR="99060">
                    <a:solidFill>
                      <a:schemeClr val="bg2">
                        <a:lumMod val="50000"/>
                        <a:alpha val="20000"/>
                      </a:schemeClr>
                    </a:solidFill>
                  </a:tcPr>
                </a:tc>
              </a:tr>
              <a:tr h="157336">
                <a:tc>
                  <a:txBody>
                    <a:bodyPr/>
                    <a:lstStyle/>
                    <a:p>
                      <a:r>
                        <a:rPr lang="en-GB" sz="1200" dirty="0" smtClean="0"/>
                        <a:t>Constrained</a:t>
                      </a:r>
                      <a:r>
                        <a:rPr lang="en-GB" sz="1200" baseline="0" dirty="0" smtClean="0"/>
                        <a:t> inputs (especially for project development)</a:t>
                      </a:r>
                      <a:endParaRPr lang="en-GB" sz="1200" b="1" baseline="0" dirty="0" smtClean="0"/>
                    </a:p>
                  </a:txBody>
                  <a:tcPr marL="99060" marR="99060"/>
                </a:tc>
                <a:tc>
                  <a:txBody>
                    <a:bodyPr/>
                    <a:lstStyle/>
                    <a:p>
                      <a:pPr marL="92075" indent="-92075">
                        <a:buFont typeface="Arial" pitchFamily="34" charset="0"/>
                        <a:buChar char="•"/>
                      </a:pPr>
                      <a:r>
                        <a:rPr lang="en-GB" sz="1200" dirty="0" smtClean="0"/>
                        <a:t>Key engineering and project management skills, fabrication capacity, contractors, etc. – project delays and increased costs</a:t>
                      </a:r>
                      <a:endParaRPr lang="en-GB" sz="1200" dirty="0"/>
                    </a:p>
                  </a:txBody>
                  <a:tcPr marL="99060" marR="99060"/>
                </a:tc>
              </a:tr>
              <a:tr h="370840">
                <a:tc>
                  <a:txBody>
                    <a:bodyPr/>
                    <a:lstStyle/>
                    <a:p>
                      <a:r>
                        <a:rPr lang="en-GB" sz="1200" dirty="0" smtClean="0"/>
                        <a:t>Higher input costs</a:t>
                      </a:r>
                      <a:endParaRPr lang="en-GB" sz="1200" b="1" dirty="0"/>
                    </a:p>
                  </a:txBody>
                  <a:tcPr marL="99060" marR="99060"/>
                </a:tc>
                <a:tc>
                  <a:txBody>
                    <a:bodyPr/>
                    <a:lstStyle/>
                    <a:p>
                      <a:pPr marL="92075" indent="-92075">
                        <a:buFont typeface="Arial" pitchFamily="34" charset="0"/>
                        <a:buChar char="•"/>
                      </a:pPr>
                      <a:r>
                        <a:rPr lang="en-GB" sz="1200" dirty="0" smtClean="0"/>
                        <a:t>Energy, fuel,</a:t>
                      </a:r>
                      <a:r>
                        <a:rPr lang="en-GB" sz="1200" baseline="0" dirty="0" smtClean="0"/>
                        <a:t> steel, explosives, labour and contractors, strong producer currencies – higher long-term costs</a:t>
                      </a:r>
                      <a:endParaRPr lang="en-GB" sz="1200" dirty="0"/>
                    </a:p>
                  </a:txBody>
                  <a:tcPr marL="99060" marR="99060"/>
                </a:tc>
              </a:tr>
              <a:tr h="370840">
                <a:tc>
                  <a:txBody>
                    <a:bodyPr/>
                    <a:lstStyle/>
                    <a:p>
                      <a:r>
                        <a:rPr lang="en-GB" sz="1200" dirty="0" smtClean="0"/>
                        <a:t>Water shortage</a:t>
                      </a:r>
                      <a:endParaRPr lang="en-GB" sz="1200" b="1" dirty="0"/>
                    </a:p>
                  </a:txBody>
                  <a:tcPr marL="99060" marR="99060"/>
                </a:tc>
                <a:tc>
                  <a:txBody>
                    <a:bodyPr/>
                    <a:lstStyle/>
                    <a:p>
                      <a:pPr marL="92075" indent="-92075">
                        <a:buFont typeface="Arial" pitchFamily="34" charset="0"/>
                        <a:buChar char="•"/>
                      </a:pPr>
                      <a:r>
                        <a:rPr lang="en-GB" sz="1200" dirty="0" smtClean="0"/>
                        <a:t>Competition with communities for water in arid areas, cost of providing alternatives</a:t>
                      </a:r>
                      <a:r>
                        <a:rPr lang="en-GB" sz="1200" baseline="0" dirty="0" smtClean="0"/>
                        <a:t> (e.g. desalination)</a:t>
                      </a:r>
                      <a:endParaRPr lang="en-GB" sz="1200" dirty="0"/>
                    </a:p>
                  </a:txBody>
                  <a:tcPr marL="99060" marR="99060"/>
                </a:tc>
              </a:tr>
              <a:tr h="370840">
                <a:tc>
                  <a:txBody>
                    <a:bodyPr/>
                    <a:lstStyle/>
                    <a:p>
                      <a:r>
                        <a:rPr lang="en-GB" sz="1200" dirty="0" smtClean="0"/>
                        <a:t>Social</a:t>
                      </a:r>
                      <a:r>
                        <a:rPr lang="en-GB" sz="1200" baseline="0" dirty="0" smtClean="0"/>
                        <a:t> licence to operate</a:t>
                      </a:r>
                      <a:endParaRPr lang="en-GB" sz="1200" b="1" dirty="0"/>
                    </a:p>
                  </a:txBody>
                  <a:tcPr marL="99060" marR="99060"/>
                </a:tc>
                <a:tc>
                  <a:txBody>
                    <a:bodyPr/>
                    <a:lstStyle/>
                    <a:p>
                      <a:pPr marL="92075" indent="-92075">
                        <a:buFont typeface="Arial" pitchFamily="34" charset="0"/>
                        <a:buChar char="•"/>
                      </a:pPr>
                      <a:r>
                        <a:rPr lang="en-GB" sz="1200" dirty="0" smtClean="0"/>
                        <a:t>Rising community</a:t>
                      </a:r>
                      <a:r>
                        <a:rPr lang="en-GB" sz="1200" baseline="0" dirty="0" smtClean="0"/>
                        <a:t> expectations, NGO activity - d</a:t>
                      </a:r>
                      <a:r>
                        <a:rPr lang="en-GB" sz="1200" dirty="0" smtClean="0"/>
                        <a:t>elayed mining expansion, cost of compliance,</a:t>
                      </a:r>
                      <a:r>
                        <a:rPr lang="en-GB" sz="1200" baseline="0" dirty="0" smtClean="0"/>
                        <a:t> focus on community involvement</a:t>
                      </a:r>
                      <a:endParaRPr lang="en-GB" sz="1200" dirty="0"/>
                    </a:p>
                  </a:txBody>
                  <a:tcPr marL="99060" marR="99060"/>
                </a:tc>
              </a:tr>
              <a:tr h="370840">
                <a:tc>
                  <a:txBody>
                    <a:bodyPr/>
                    <a:lstStyle/>
                    <a:p>
                      <a:r>
                        <a:rPr lang="en-GB" sz="1200" dirty="0" smtClean="0"/>
                        <a:t>Growing legislation/regulation</a:t>
                      </a:r>
                      <a:endParaRPr lang="en-GB" sz="1200" b="1" dirty="0"/>
                    </a:p>
                  </a:txBody>
                  <a:tcPr marL="99060" marR="99060"/>
                </a:tc>
                <a:tc>
                  <a:txBody>
                    <a:bodyPr/>
                    <a:lstStyle/>
                    <a:p>
                      <a:pPr marL="92075" indent="-92075">
                        <a:buFont typeface="Arial" pitchFamily="34" charset="0"/>
                        <a:buChar char="•"/>
                      </a:pPr>
                      <a:r>
                        <a:rPr lang="en-GB" sz="1200" dirty="0" smtClean="0"/>
                        <a:t>Increased legislation across the board – UK Briber</a:t>
                      </a:r>
                      <a:r>
                        <a:rPr lang="en-GB" sz="1200" baseline="0" dirty="0" smtClean="0"/>
                        <a:t>y Act, transparency initiatives, anti-trust, etc., growing organisation complexity and cost of compliance</a:t>
                      </a:r>
                      <a:endParaRPr lang="en-GB" sz="1200" dirty="0"/>
                    </a:p>
                  </a:txBody>
                  <a:tcPr marL="99060" marR="99060"/>
                </a:tc>
              </a:tr>
              <a:tr h="370840">
                <a:tc>
                  <a:txBody>
                    <a:bodyPr/>
                    <a:lstStyle/>
                    <a:p>
                      <a:r>
                        <a:rPr lang="en-GB" sz="1200" dirty="0" smtClean="0"/>
                        <a:t>Environmental/Climate</a:t>
                      </a:r>
                      <a:r>
                        <a:rPr lang="en-GB" sz="1200" baseline="0" dirty="0" smtClean="0"/>
                        <a:t> Change regulation impacts</a:t>
                      </a:r>
                      <a:endParaRPr lang="en-GB" sz="1200" b="1" dirty="0"/>
                    </a:p>
                  </a:txBody>
                  <a:tcPr marL="99060" marR="99060"/>
                </a:tc>
                <a:tc>
                  <a:txBody>
                    <a:bodyPr/>
                    <a:lstStyle/>
                    <a:p>
                      <a:pPr marL="92075" indent="-92075">
                        <a:buFont typeface="Arial" pitchFamily="34" charset="0"/>
                        <a:buChar char="•"/>
                      </a:pPr>
                      <a:r>
                        <a:rPr lang="en-GB" sz="1200" dirty="0" smtClean="0"/>
                        <a:t>Growing complexity, legislation by country,</a:t>
                      </a:r>
                      <a:r>
                        <a:rPr lang="en-GB" sz="1200" baseline="0" dirty="0" smtClean="0"/>
                        <a:t> i</a:t>
                      </a:r>
                      <a:r>
                        <a:rPr lang="en-GB" sz="1200" dirty="0" smtClean="0"/>
                        <a:t>ncreased</a:t>
                      </a:r>
                      <a:r>
                        <a:rPr lang="en-GB" sz="1200" baseline="0" dirty="0" smtClean="0"/>
                        <a:t> costs, impact on competitiveness</a:t>
                      </a:r>
                      <a:endParaRPr lang="en-GB" sz="1200" dirty="0"/>
                    </a:p>
                  </a:txBody>
                  <a:tcPr marL="99060" marR="99060"/>
                </a:tc>
              </a:tr>
              <a:tr h="370840">
                <a:tc>
                  <a:txBody>
                    <a:bodyPr/>
                    <a:lstStyle/>
                    <a:p>
                      <a:r>
                        <a:rPr lang="en-GB" sz="1200" dirty="0" smtClean="0"/>
                        <a:t>Competition for access to new resources</a:t>
                      </a:r>
                      <a:endParaRPr lang="en-GB" sz="1200" b="1" dirty="0"/>
                    </a:p>
                  </a:txBody>
                  <a:tcPr marL="99060" marR="99060"/>
                </a:tc>
                <a:tc>
                  <a:txBody>
                    <a:bodyPr/>
                    <a:lstStyle/>
                    <a:p>
                      <a:pPr marL="92075" indent="-92075">
                        <a:buFont typeface="Arial" pitchFamily="34" charset="0"/>
                        <a:buChar char="•"/>
                      </a:pPr>
                      <a:r>
                        <a:rPr lang="en-GB" sz="1200" dirty="0" smtClean="0"/>
                        <a:t>New ‘strategic’ and commercial acquirers</a:t>
                      </a:r>
                      <a:r>
                        <a:rPr lang="en-GB" sz="1200" baseline="0" dirty="0" smtClean="0"/>
                        <a:t> -</a:t>
                      </a:r>
                      <a:r>
                        <a:rPr lang="en-GB" sz="1200" dirty="0" smtClean="0"/>
                        <a:t> higher price</a:t>
                      </a:r>
                      <a:r>
                        <a:rPr lang="en-GB" sz="1200" baseline="0" dirty="0" smtClean="0"/>
                        <a:t> for control, scarce resources</a:t>
                      </a:r>
                      <a:endParaRPr lang="en-GB" sz="1200" dirty="0"/>
                    </a:p>
                  </a:txBody>
                  <a:tcPr marL="99060" marR="99060"/>
                </a:tc>
              </a:tr>
            </a:tbl>
          </a:graphicData>
        </a:graphic>
      </p:graphicFrame>
    </p:spTree>
    <p:custDataLst>
      <p:tags r:id="rId1"/>
    </p:custDataLst>
    <p:extLst>
      <p:ext uri="{BB962C8B-B14F-4D97-AF65-F5344CB8AC3E}">
        <p14:creationId xmlns:p14="http://schemas.microsoft.com/office/powerpoint/2010/main" val="1960567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C793F17D-A244-D74F-9CAE-76BC0D09D7E2}" type="slidenum">
              <a:rPr lang="en-US" smtClean="0"/>
              <a:pPr>
                <a:defRPr/>
              </a:pPr>
              <a:t>18</a:t>
            </a:fld>
            <a:endParaRPr lang="en-US" dirty="0"/>
          </a:p>
        </p:txBody>
      </p:sp>
      <p:sp>
        <p:nvSpPr>
          <p:cNvPr id="5" name="Title 4"/>
          <p:cNvSpPr>
            <a:spLocks noGrp="1"/>
          </p:cNvSpPr>
          <p:nvPr>
            <p:ph type="title"/>
          </p:nvPr>
        </p:nvSpPr>
        <p:spPr>
          <a:xfrm>
            <a:off x="358137" y="606109"/>
            <a:ext cx="8016240" cy="622829"/>
          </a:xfrm>
        </p:spPr>
        <p:txBody>
          <a:bodyPr/>
          <a:lstStyle/>
          <a:p>
            <a:r>
              <a:rPr lang="en-GB" sz="2400" dirty="0" smtClean="0"/>
              <a:t>A symbiotic </a:t>
            </a:r>
            <a:r>
              <a:rPr lang="en-GB" sz="2400" dirty="0"/>
              <a:t>relationship between </a:t>
            </a:r>
            <a:r>
              <a:rPr lang="en-GB" sz="2400" dirty="0" smtClean="0"/>
              <a:t>producers, governments and other stakeholders is essential</a:t>
            </a:r>
            <a:endParaRPr lang="en-GB" sz="2400" dirty="0"/>
          </a:p>
        </p:txBody>
      </p:sp>
      <p:sp>
        <p:nvSpPr>
          <p:cNvPr id="6" name="Text Placeholder 5"/>
          <p:cNvSpPr>
            <a:spLocks noGrp="1"/>
          </p:cNvSpPr>
          <p:nvPr>
            <p:ph type="body" sz="quarter" idx="15"/>
          </p:nvPr>
        </p:nvSpPr>
        <p:spPr/>
        <p:txBody>
          <a:bodyPr/>
          <a:lstStyle/>
          <a:p>
            <a:endParaRPr lang="en-GB"/>
          </a:p>
        </p:txBody>
      </p:sp>
      <p:graphicFrame>
        <p:nvGraphicFramePr>
          <p:cNvPr id="7" name="Diagram 6"/>
          <p:cNvGraphicFramePr/>
          <p:nvPr>
            <p:extLst>
              <p:ext uri="{D42A27DB-BD31-4B8C-83A1-F6EECF244321}">
                <p14:modId xmlns:p14="http://schemas.microsoft.com/office/powerpoint/2010/main" val="3121138419"/>
              </p:ext>
            </p:extLst>
          </p:nvPr>
        </p:nvGraphicFramePr>
        <p:xfrm>
          <a:off x="815789" y="1368426"/>
          <a:ext cx="7487770" cy="411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txBox="1">
            <a:spLocks noChangeArrowheads="1"/>
          </p:cNvSpPr>
          <p:nvPr/>
        </p:nvSpPr>
        <p:spPr bwMode="auto">
          <a:xfrm>
            <a:off x="227834" y="1447473"/>
            <a:ext cx="2743965" cy="40324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8913" indent="-188913" algn="l" rtl="0" eaLnBrk="0" fontAlgn="base" hangingPunct="0">
              <a:spcBef>
                <a:spcPct val="20000"/>
              </a:spcBef>
              <a:spcAft>
                <a:spcPct val="0"/>
              </a:spcAft>
              <a:defRPr sz="2000" b="1">
                <a:solidFill>
                  <a:srgbClr val="0F1F7E"/>
                </a:solidFill>
                <a:latin typeface="+mn-lt"/>
                <a:ea typeface="+mn-ea"/>
                <a:cs typeface="ＭＳ Ｐゴシック"/>
              </a:defRPr>
            </a:lvl1pPr>
            <a:lvl2pPr marL="568325" indent="-188913" algn="l" rtl="0" eaLnBrk="0" fontAlgn="base" hangingPunct="0">
              <a:spcBef>
                <a:spcPct val="20000"/>
              </a:spcBef>
              <a:spcAft>
                <a:spcPct val="0"/>
              </a:spcAft>
              <a:buClr>
                <a:schemeClr val="accent2"/>
              </a:buClr>
              <a:buFont typeface="Wingdings" pitchFamily="2" charset="2"/>
              <a:buChar char="§"/>
              <a:defRPr sz="1600">
                <a:solidFill>
                  <a:srgbClr val="0F1F7E"/>
                </a:solidFill>
                <a:latin typeface="+mn-lt"/>
                <a:ea typeface="+mn-ea"/>
                <a:cs typeface="ＭＳ Ｐゴシック"/>
              </a:defRPr>
            </a:lvl2pPr>
            <a:lvl3pPr marL="958850" indent="-200025" algn="l" rtl="0" eaLnBrk="0" fontAlgn="base" hangingPunct="0">
              <a:spcBef>
                <a:spcPct val="20000"/>
              </a:spcBef>
              <a:spcAft>
                <a:spcPct val="0"/>
              </a:spcAft>
              <a:buChar char="-"/>
              <a:defRPr sz="1600">
                <a:solidFill>
                  <a:srgbClr val="867267"/>
                </a:solidFill>
                <a:latin typeface="+mn-lt"/>
                <a:ea typeface="+mn-ea"/>
                <a:cs typeface="ＭＳ Ｐゴシック"/>
              </a:defRPr>
            </a:lvl3pPr>
            <a:lvl4pPr marL="1336675" indent="-187325" algn="l" rtl="0" eaLnBrk="0" fontAlgn="base" hangingPunct="0">
              <a:spcBef>
                <a:spcPct val="20000"/>
              </a:spcBef>
              <a:spcAft>
                <a:spcPct val="0"/>
              </a:spcAft>
              <a:buChar char="-"/>
              <a:defRPr sz="1600">
                <a:solidFill>
                  <a:srgbClr val="867267"/>
                </a:solidFill>
                <a:latin typeface="+mn-lt"/>
                <a:ea typeface="+mn-ea"/>
                <a:cs typeface="ＭＳ Ｐゴシック"/>
              </a:defRPr>
            </a:lvl4pPr>
            <a:lvl5pPr marL="1716088" indent="-188913" algn="l" rtl="0" eaLnBrk="0" fontAlgn="base" hangingPunct="0">
              <a:spcBef>
                <a:spcPct val="20000"/>
              </a:spcBef>
              <a:spcAft>
                <a:spcPct val="0"/>
              </a:spcAft>
              <a:buChar char="-"/>
              <a:defRPr sz="1600">
                <a:solidFill>
                  <a:srgbClr val="867267"/>
                </a:solidFill>
                <a:latin typeface="+mn-lt"/>
                <a:ea typeface="+mn-ea"/>
                <a:cs typeface="ＭＳ Ｐゴシック"/>
              </a:defRPr>
            </a:lvl5pPr>
            <a:lvl6pPr marL="2173288" indent="-188913" algn="l" rtl="0" fontAlgn="base">
              <a:spcBef>
                <a:spcPct val="20000"/>
              </a:spcBef>
              <a:spcAft>
                <a:spcPct val="0"/>
              </a:spcAft>
              <a:buChar char="-"/>
              <a:defRPr sz="1600">
                <a:solidFill>
                  <a:srgbClr val="867267"/>
                </a:solidFill>
                <a:latin typeface="+mn-lt"/>
                <a:ea typeface="+mn-ea"/>
              </a:defRPr>
            </a:lvl6pPr>
            <a:lvl7pPr marL="2630488" indent="-188913" algn="l" rtl="0" fontAlgn="base">
              <a:spcBef>
                <a:spcPct val="20000"/>
              </a:spcBef>
              <a:spcAft>
                <a:spcPct val="0"/>
              </a:spcAft>
              <a:buChar char="-"/>
              <a:defRPr sz="1600">
                <a:solidFill>
                  <a:srgbClr val="867267"/>
                </a:solidFill>
                <a:latin typeface="+mn-lt"/>
                <a:ea typeface="+mn-ea"/>
              </a:defRPr>
            </a:lvl7pPr>
            <a:lvl8pPr marL="3087688" indent="-188913" algn="l" rtl="0" fontAlgn="base">
              <a:spcBef>
                <a:spcPct val="20000"/>
              </a:spcBef>
              <a:spcAft>
                <a:spcPct val="0"/>
              </a:spcAft>
              <a:buChar char="-"/>
              <a:defRPr sz="1600">
                <a:solidFill>
                  <a:srgbClr val="867267"/>
                </a:solidFill>
                <a:latin typeface="+mn-lt"/>
                <a:ea typeface="+mn-ea"/>
              </a:defRPr>
            </a:lvl8pPr>
            <a:lvl9pPr marL="3544888" indent="-188913" algn="l" rtl="0" fontAlgn="base">
              <a:spcBef>
                <a:spcPct val="20000"/>
              </a:spcBef>
              <a:spcAft>
                <a:spcPct val="0"/>
              </a:spcAft>
              <a:buChar char="-"/>
              <a:defRPr sz="1600">
                <a:solidFill>
                  <a:srgbClr val="867267"/>
                </a:solidFill>
                <a:latin typeface="+mn-lt"/>
                <a:ea typeface="+mn-ea"/>
              </a:defRPr>
            </a:lvl9pPr>
          </a:lstStyle>
          <a:p>
            <a:pPr marL="0" indent="0" eaLnBrk="1" hangingPunct="1">
              <a:spcBef>
                <a:spcPts val="400"/>
              </a:spcBef>
              <a:spcAft>
                <a:spcPts val="0"/>
              </a:spcAft>
              <a:buClr>
                <a:schemeClr val="accent2"/>
              </a:buClr>
            </a:pPr>
            <a:r>
              <a:rPr lang="en-GB" sz="1400" dirty="0" smtClean="0">
                <a:solidFill>
                  <a:schemeClr val="accent4"/>
                </a:solidFill>
              </a:rPr>
              <a:t>Governments</a:t>
            </a:r>
          </a:p>
          <a:p>
            <a:pPr marL="0" indent="0" eaLnBrk="1" hangingPunct="1">
              <a:spcBef>
                <a:spcPts val="400"/>
              </a:spcBef>
              <a:spcAft>
                <a:spcPts val="0"/>
              </a:spcAft>
              <a:buClr>
                <a:schemeClr val="accent2"/>
              </a:buClr>
            </a:pPr>
            <a:r>
              <a:rPr lang="en-GB" sz="1400" b="0" i="1" dirty="0" smtClean="0">
                <a:solidFill>
                  <a:schemeClr val="accent4"/>
                </a:solidFill>
              </a:rPr>
              <a:t>Benefit from:</a:t>
            </a:r>
          </a:p>
          <a:p>
            <a:pPr marL="268288" indent="-268288" eaLnBrk="1" hangingPunct="1">
              <a:spcBef>
                <a:spcPts val="400"/>
              </a:spcBef>
              <a:spcAft>
                <a:spcPts val="0"/>
              </a:spcAft>
              <a:buClr>
                <a:schemeClr val="accent4"/>
              </a:buClr>
              <a:buFont typeface="Wingdings" pitchFamily="2" charset="2"/>
              <a:buChar char="§"/>
            </a:pPr>
            <a:r>
              <a:rPr lang="en-GB" sz="1400" b="0" dirty="0" smtClean="0">
                <a:solidFill>
                  <a:schemeClr val="accent4"/>
                </a:solidFill>
              </a:rPr>
              <a:t>Investment in country</a:t>
            </a:r>
          </a:p>
          <a:p>
            <a:pPr marL="268288" indent="-268288" eaLnBrk="1" hangingPunct="1">
              <a:spcBef>
                <a:spcPts val="400"/>
              </a:spcBef>
              <a:spcAft>
                <a:spcPts val="0"/>
              </a:spcAft>
              <a:buClr>
                <a:schemeClr val="accent4"/>
              </a:buClr>
              <a:buFont typeface="Wingdings" pitchFamily="2" charset="2"/>
              <a:buChar char="§"/>
            </a:pPr>
            <a:r>
              <a:rPr lang="en-GB" sz="1400" b="0" dirty="0">
                <a:solidFill>
                  <a:schemeClr val="accent4"/>
                </a:solidFill>
              </a:rPr>
              <a:t>T</a:t>
            </a:r>
            <a:r>
              <a:rPr lang="en-GB" sz="1400" b="0" dirty="0" smtClean="0">
                <a:solidFill>
                  <a:schemeClr val="accent4"/>
                </a:solidFill>
              </a:rPr>
              <a:t>axes </a:t>
            </a:r>
          </a:p>
          <a:p>
            <a:pPr marL="268288" indent="-268288" eaLnBrk="1" hangingPunct="1">
              <a:spcBef>
                <a:spcPts val="400"/>
              </a:spcBef>
              <a:spcAft>
                <a:spcPts val="0"/>
              </a:spcAft>
              <a:buClr>
                <a:schemeClr val="accent4"/>
              </a:buClr>
              <a:buFont typeface="Wingdings" pitchFamily="2" charset="2"/>
              <a:buChar char="§"/>
            </a:pPr>
            <a:r>
              <a:rPr lang="en-GB" sz="1400" b="0" dirty="0" smtClean="0">
                <a:solidFill>
                  <a:schemeClr val="accent4"/>
                </a:solidFill>
              </a:rPr>
              <a:t>Employment</a:t>
            </a:r>
          </a:p>
          <a:p>
            <a:pPr marL="268288" indent="-268288" eaLnBrk="1" hangingPunct="1">
              <a:spcBef>
                <a:spcPts val="400"/>
              </a:spcBef>
              <a:spcAft>
                <a:spcPts val="0"/>
              </a:spcAft>
              <a:buClr>
                <a:schemeClr val="accent4"/>
              </a:buClr>
              <a:buFont typeface="Wingdings" pitchFamily="2" charset="2"/>
              <a:buChar char="§"/>
            </a:pPr>
            <a:r>
              <a:rPr lang="en-GB" sz="1400" b="0" dirty="0" smtClean="0">
                <a:solidFill>
                  <a:schemeClr val="accent4"/>
                </a:solidFill>
              </a:rPr>
              <a:t>Infrastructure</a:t>
            </a:r>
          </a:p>
          <a:p>
            <a:pPr marL="268288" indent="-268288" eaLnBrk="1" hangingPunct="1">
              <a:spcBef>
                <a:spcPts val="400"/>
              </a:spcBef>
              <a:spcAft>
                <a:spcPts val="0"/>
              </a:spcAft>
              <a:buClr>
                <a:schemeClr val="accent4"/>
              </a:buClr>
              <a:buFont typeface="Wingdings" pitchFamily="2" charset="2"/>
              <a:buChar char="§"/>
            </a:pPr>
            <a:r>
              <a:rPr lang="en-GB" sz="1400" b="0" dirty="0" smtClean="0">
                <a:solidFill>
                  <a:schemeClr val="accent4"/>
                </a:solidFill>
              </a:rPr>
              <a:t>Products vital to society</a:t>
            </a:r>
          </a:p>
          <a:p>
            <a:pPr marL="268288" indent="-268288" eaLnBrk="1" hangingPunct="1">
              <a:spcBef>
                <a:spcPts val="400"/>
              </a:spcBef>
              <a:spcAft>
                <a:spcPts val="0"/>
              </a:spcAft>
              <a:buClr>
                <a:schemeClr val="accent2"/>
              </a:buClr>
              <a:buFont typeface="Wingdings" pitchFamily="2" charset="2"/>
              <a:buChar char="§"/>
            </a:pPr>
            <a:endParaRPr lang="en-GB" sz="100" b="0" dirty="0" smtClean="0">
              <a:solidFill>
                <a:schemeClr val="accent4"/>
              </a:solidFill>
            </a:endParaRPr>
          </a:p>
          <a:p>
            <a:pPr marL="0" indent="0" eaLnBrk="1" hangingPunct="1">
              <a:spcBef>
                <a:spcPts val="400"/>
              </a:spcBef>
              <a:spcAft>
                <a:spcPts val="0"/>
              </a:spcAft>
              <a:buClr>
                <a:schemeClr val="accent2"/>
              </a:buClr>
            </a:pPr>
            <a:r>
              <a:rPr lang="en-GB" sz="1400" b="0" i="1" dirty="0" smtClean="0">
                <a:solidFill>
                  <a:schemeClr val="accent4"/>
                </a:solidFill>
              </a:rPr>
              <a:t>In return provide:</a:t>
            </a:r>
          </a:p>
          <a:p>
            <a:pPr marL="268288" indent="-268288" eaLnBrk="1" hangingPunct="1">
              <a:spcBef>
                <a:spcPts val="400"/>
              </a:spcBef>
              <a:spcAft>
                <a:spcPts val="0"/>
              </a:spcAft>
              <a:buClr>
                <a:schemeClr val="accent4"/>
              </a:buClr>
              <a:buFont typeface="Wingdings" pitchFamily="2" charset="2"/>
              <a:buChar char="§"/>
            </a:pPr>
            <a:r>
              <a:rPr lang="en-GB" sz="1400" b="0" dirty="0" smtClean="0">
                <a:solidFill>
                  <a:schemeClr val="accent4"/>
                </a:solidFill>
              </a:rPr>
              <a:t>Security of tenure and a stable investment regime</a:t>
            </a:r>
          </a:p>
          <a:p>
            <a:pPr marL="268288" indent="-268288" eaLnBrk="1" hangingPunct="1">
              <a:spcBef>
                <a:spcPts val="400"/>
              </a:spcBef>
              <a:spcAft>
                <a:spcPts val="0"/>
              </a:spcAft>
              <a:buClr>
                <a:schemeClr val="accent4"/>
              </a:buClr>
              <a:buFont typeface="Wingdings" pitchFamily="2" charset="2"/>
              <a:buChar char="§"/>
            </a:pPr>
            <a:r>
              <a:rPr lang="en-GB" sz="1400" b="0" dirty="0" smtClean="0">
                <a:solidFill>
                  <a:schemeClr val="accent4"/>
                </a:solidFill>
              </a:rPr>
              <a:t>Transparency</a:t>
            </a:r>
          </a:p>
          <a:p>
            <a:pPr marL="268288" indent="-268288" eaLnBrk="1" hangingPunct="1">
              <a:spcBef>
                <a:spcPts val="400"/>
              </a:spcBef>
              <a:spcAft>
                <a:spcPts val="0"/>
              </a:spcAft>
              <a:buClr>
                <a:schemeClr val="accent4"/>
              </a:buClr>
              <a:buFont typeface="Wingdings" pitchFamily="2" charset="2"/>
              <a:buChar char="§"/>
            </a:pPr>
            <a:r>
              <a:rPr lang="en-GB" sz="1400" b="0" dirty="0" smtClean="0">
                <a:solidFill>
                  <a:schemeClr val="accent4"/>
                </a:solidFill>
              </a:rPr>
              <a:t>Infrastructure</a:t>
            </a:r>
          </a:p>
          <a:p>
            <a:pPr marL="268288" indent="-268288" eaLnBrk="1" hangingPunct="1">
              <a:spcBef>
                <a:spcPts val="400"/>
              </a:spcBef>
              <a:spcAft>
                <a:spcPts val="0"/>
              </a:spcAft>
              <a:buClr>
                <a:schemeClr val="accent4"/>
              </a:buClr>
              <a:buFont typeface="Wingdings" pitchFamily="2" charset="2"/>
              <a:buChar char="§"/>
            </a:pPr>
            <a:r>
              <a:rPr lang="en-GB" sz="1400" b="0" dirty="0" smtClean="0">
                <a:solidFill>
                  <a:schemeClr val="accent4"/>
                </a:solidFill>
              </a:rPr>
              <a:t>A skill base</a:t>
            </a:r>
          </a:p>
          <a:p>
            <a:pPr marL="268288" indent="-268288" eaLnBrk="1" hangingPunct="1">
              <a:spcBef>
                <a:spcPts val="400"/>
              </a:spcBef>
              <a:spcAft>
                <a:spcPts val="0"/>
              </a:spcAft>
              <a:buClr>
                <a:schemeClr val="accent2"/>
              </a:buClr>
              <a:buFont typeface="Wingdings" pitchFamily="2" charset="2"/>
              <a:buChar char="§"/>
            </a:pPr>
            <a:endParaRPr lang="en-GB" sz="1400" b="0" dirty="0" smtClean="0">
              <a:solidFill>
                <a:schemeClr val="accent4"/>
              </a:solidFill>
            </a:endParaRPr>
          </a:p>
          <a:p>
            <a:pPr marL="647700" lvl="1" indent="-268288" eaLnBrk="1" hangingPunct="1">
              <a:spcBef>
                <a:spcPts val="400"/>
              </a:spcBef>
              <a:spcAft>
                <a:spcPts val="0"/>
              </a:spcAft>
            </a:pPr>
            <a:endParaRPr lang="en-GB" sz="1400" b="1" dirty="0" smtClean="0">
              <a:solidFill>
                <a:schemeClr val="accent4"/>
              </a:solidFill>
            </a:endParaRPr>
          </a:p>
          <a:p>
            <a:pPr marL="647700" lvl="1" indent="-268288" eaLnBrk="1" hangingPunct="1">
              <a:spcBef>
                <a:spcPts val="400"/>
              </a:spcBef>
              <a:spcAft>
                <a:spcPts val="0"/>
              </a:spcAft>
            </a:pPr>
            <a:endParaRPr lang="en-GB" sz="1400" b="0" dirty="0" smtClean="0">
              <a:solidFill>
                <a:schemeClr val="accent4"/>
              </a:solidFill>
            </a:endParaRPr>
          </a:p>
          <a:p>
            <a:pPr marL="268288" indent="-268288" eaLnBrk="1" hangingPunct="1">
              <a:spcBef>
                <a:spcPts val="400"/>
              </a:spcBef>
              <a:spcAft>
                <a:spcPts val="0"/>
              </a:spcAft>
              <a:buClr>
                <a:schemeClr val="accent2"/>
              </a:buClr>
              <a:buFont typeface="Wingdings" pitchFamily="2" charset="2"/>
              <a:buChar char="§"/>
            </a:pPr>
            <a:endParaRPr lang="en-GB" sz="1400" dirty="0">
              <a:solidFill>
                <a:schemeClr val="accent4"/>
              </a:solidFill>
            </a:endParaRPr>
          </a:p>
          <a:p>
            <a:pPr marL="268288" indent="-268288" eaLnBrk="1" hangingPunct="1">
              <a:spcBef>
                <a:spcPts val="400"/>
              </a:spcBef>
              <a:spcAft>
                <a:spcPts val="0"/>
              </a:spcAft>
              <a:buFontTx/>
              <a:buChar char="•"/>
            </a:pPr>
            <a:endParaRPr lang="en-GB" sz="1400" b="0" baseline="30000" dirty="0" smtClean="0">
              <a:solidFill>
                <a:schemeClr val="accent4"/>
              </a:solidFill>
            </a:endParaRPr>
          </a:p>
          <a:p>
            <a:pPr marL="268288" indent="-268288" eaLnBrk="1" hangingPunct="1">
              <a:spcBef>
                <a:spcPts val="400"/>
              </a:spcBef>
              <a:spcAft>
                <a:spcPts val="0"/>
              </a:spcAft>
            </a:pPr>
            <a:endParaRPr lang="en-US" sz="1400" b="0" dirty="0" smtClean="0">
              <a:solidFill>
                <a:schemeClr val="accent4"/>
              </a:solidFill>
            </a:endParaRPr>
          </a:p>
        </p:txBody>
      </p:sp>
      <p:sp>
        <p:nvSpPr>
          <p:cNvPr id="9" name="Rectangle 7"/>
          <p:cNvSpPr txBox="1">
            <a:spLocks noChangeArrowheads="1"/>
          </p:cNvSpPr>
          <p:nvPr/>
        </p:nvSpPr>
        <p:spPr bwMode="auto">
          <a:xfrm>
            <a:off x="6084598" y="1447472"/>
            <a:ext cx="3666407" cy="43204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8913" indent="-188913" algn="l" rtl="0" eaLnBrk="0" fontAlgn="base" hangingPunct="0">
              <a:spcBef>
                <a:spcPct val="20000"/>
              </a:spcBef>
              <a:spcAft>
                <a:spcPct val="0"/>
              </a:spcAft>
              <a:defRPr sz="2000" b="1">
                <a:solidFill>
                  <a:srgbClr val="0F1F7E"/>
                </a:solidFill>
                <a:latin typeface="+mn-lt"/>
                <a:ea typeface="+mn-ea"/>
                <a:cs typeface="ＭＳ Ｐゴシック"/>
              </a:defRPr>
            </a:lvl1pPr>
            <a:lvl2pPr marL="568325" indent="-188913" algn="l" rtl="0" eaLnBrk="0" fontAlgn="base" hangingPunct="0">
              <a:spcBef>
                <a:spcPct val="20000"/>
              </a:spcBef>
              <a:spcAft>
                <a:spcPct val="0"/>
              </a:spcAft>
              <a:buClr>
                <a:schemeClr val="accent2"/>
              </a:buClr>
              <a:buFont typeface="Wingdings" pitchFamily="2" charset="2"/>
              <a:buChar char="§"/>
              <a:defRPr sz="1600">
                <a:solidFill>
                  <a:srgbClr val="0F1F7E"/>
                </a:solidFill>
                <a:latin typeface="+mn-lt"/>
                <a:ea typeface="+mn-ea"/>
                <a:cs typeface="ＭＳ Ｐゴシック"/>
              </a:defRPr>
            </a:lvl2pPr>
            <a:lvl3pPr marL="958850" indent="-200025" algn="l" rtl="0" eaLnBrk="0" fontAlgn="base" hangingPunct="0">
              <a:spcBef>
                <a:spcPct val="20000"/>
              </a:spcBef>
              <a:spcAft>
                <a:spcPct val="0"/>
              </a:spcAft>
              <a:buChar char="-"/>
              <a:defRPr sz="1600">
                <a:solidFill>
                  <a:srgbClr val="867267"/>
                </a:solidFill>
                <a:latin typeface="+mn-lt"/>
                <a:ea typeface="+mn-ea"/>
                <a:cs typeface="ＭＳ Ｐゴシック"/>
              </a:defRPr>
            </a:lvl3pPr>
            <a:lvl4pPr marL="1336675" indent="-187325" algn="l" rtl="0" eaLnBrk="0" fontAlgn="base" hangingPunct="0">
              <a:spcBef>
                <a:spcPct val="20000"/>
              </a:spcBef>
              <a:spcAft>
                <a:spcPct val="0"/>
              </a:spcAft>
              <a:buChar char="-"/>
              <a:defRPr sz="1600">
                <a:solidFill>
                  <a:srgbClr val="867267"/>
                </a:solidFill>
                <a:latin typeface="+mn-lt"/>
                <a:ea typeface="+mn-ea"/>
                <a:cs typeface="ＭＳ Ｐゴシック"/>
              </a:defRPr>
            </a:lvl4pPr>
            <a:lvl5pPr marL="1716088" indent="-188913" algn="l" rtl="0" eaLnBrk="0" fontAlgn="base" hangingPunct="0">
              <a:spcBef>
                <a:spcPct val="20000"/>
              </a:spcBef>
              <a:spcAft>
                <a:spcPct val="0"/>
              </a:spcAft>
              <a:buChar char="-"/>
              <a:defRPr sz="1600">
                <a:solidFill>
                  <a:srgbClr val="867267"/>
                </a:solidFill>
                <a:latin typeface="+mn-lt"/>
                <a:ea typeface="+mn-ea"/>
                <a:cs typeface="ＭＳ Ｐゴシック"/>
              </a:defRPr>
            </a:lvl5pPr>
            <a:lvl6pPr marL="2173288" indent="-188913" algn="l" rtl="0" fontAlgn="base">
              <a:spcBef>
                <a:spcPct val="20000"/>
              </a:spcBef>
              <a:spcAft>
                <a:spcPct val="0"/>
              </a:spcAft>
              <a:buChar char="-"/>
              <a:defRPr sz="1600">
                <a:solidFill>
                  <a:srgbClr val="867267"/>
                </a:solidFill>
                <a:latin typeface="+mn-lt"/>
                <a:ea typeface="+mn-ea"/>
              </a:defRPr>
            </a:lvl6pPr>
            <a:lvl7pPr marL="2630488" indent="-188913" algn="l" rtl="0" fontAlgn="base">
              <a:spcBef>
                <a:spcPct val="20000"/>
              </a:spcBef>
              <a:spcAft>
                <a:spcPct val="0"/>
              </a:spcAft>
              <a:buChar char="-"/>
              <a:defRPr sz="1600">
                <a:solidFill>
                  <a:srgbClr val="867267"/>
                </a:solidFill>
                <a:latin typeface="+mn-lt"/>
                <a:ea typeface="+mn-ea"/>
              </a:defRPr>
            </a:lvl7pPr>
            <a:lvl8pPr marL="3087688" indent="-188913" algn="l" rtl="0" fontAlgn="base">
              <a:spcBef>
                <a:spcPct val="20000"/>
              </a:spcBef>
              <a:spcAft>
                <a:spcPct val="0"/>
              </a:spcAft>
              <a:buChar char="-"/>
              <a:defRPr sz="1600">
                <a:solidFill>
                  <a:srgbClr val="867267"/>
                </a:solidFill>
                <a:latin typeface="+mn-lt"/>
                <a:ea typeface="+mn-ea"/>
              </a:defRPr>
            </a:lvl8pPr>
            <a:lvl9pPr marL="3544888" indent="-188913" algn="l" rtl="0" fontAlgn="base">
              <a:spcBef>
                <a:spcPct val="20000"/>
              </a:spcBef>
              <a:spcAft>
                <a:spcPct val="0"/>
              </a:spcAft>
              <a:buChar char="-"/>
              <a:defRPr sz="1600">
                <a:solidFill>
                  <a:srgbClr val="867267"/>
                </a:solidFill>
                <a:latin typeface="+mn-lt"/>
                <a:ea typeface="+mn-ea"/>
              </a:defRPr>
            </a:lvl9pPr>
          </a:lstStyle>
          <a:p>
            <a:pPr marL="0" indent="0" algn="r" eaLnBrk="1" hangingPunct="1">
              <a:spcBef>
                <a:spcPts val="400"/>
              </a:spcBef>
              <a:spcAft>
                <a:spcPts val="0"/>
              </a:spcAft>
              <a:buClr>
                <a:schemeClr val="accent2"/>
              </a:buClr>
            </a:pPr>
            <a:r>
              <a:rPr lang="en-GB" sz="1400" dirty="0" smtClean="0">
                <a:solidFill>
                  <a:schemeClr val="accent6"/>
                </a:solidFill>
              </a:rPr>
              <a:t>Mining Companies</a:t>
            </a:r>
          </a:p>
          <a:p>
            <a:pPr marL="0" indent="0" algn="r" eaLnBrk="1" hangingPunct="1">
              <a:spcBef>
                <a:spcPts val="400"/>
              </a:spcBef>
              <a:spcAft>
                <a:spcPts val="0"/>
              </a:spcAft>
              <a:buClr>
                <a:schemeClr val="accent2"/>
              </a:buClr>
            </a:pPr>
            <a:r>
              <a:rPr lang="en-GB" sz="1400" b="0" i="1" dirty="0" smtClean="0">
                <a:solidFill>
                  <a:schemeClr val="accent6"/>
                </a:solidFill>
              </a:rPr>
              <a:t>Benefit from:</a:t>
            </a:r>
          </a:p>
          <a:p>
            <a:pPr marL="268288" indent="-268288" algn="r" eaLnBrk="1" hangingPunct="1">
              <a:spcBef>
                <a:spcPts val="400"/>
              </a:spcBef>
              <a:spcAft>
                <a:spcPts val="0"/>
              </a:spcAft>
              <a:buClr>
                <a:schemeClr val="accent6"/>
              </a:buClr>
              <a:buFont typeface="Wingdings" pitchFamily="2" charset="2"/>
              <a:buChar char="§"/>
            </a:pPr>
            <a:r>
              <a:rPr lang="en-GB" sz="1400" dirty="0">
                <a:solidFill>
                  <a:schemeClr val="accent6"/>
                </a:solidFill>
              </a:rPr>
              <a:t>The Social Licence to  Operate</a:t>
            </a:r>
          </a:p>
          <a:p>
            <a:pPr marL="268288" indent="-268288" algn="r" eaLnBrk="1" hangingPunct="1">
              <a:spcBef>
                <a:spcPts val="400"/>
              </a:spcBef>
              <a:spcAft>
                <a:spcPts val="0"/>
              </a:spcAft>
              <a:buClr>
                <a:schemeClr val="accent6"/>
              </a:buClr>
              <a:buFont typeface="Wingdings" pitchFamily="2" charset="2"/>
              <a:buChar char="§"/>
            </a:pPr>
            <a:r>
              <a:rPr lang="en-GB" sz="1400" b="0" dirty="0">
                <a:solidFill>
                  <a:schemeClr val="accent6"/>
                </a:solidFill>
              </a:rPr>
              <a:t>Access to diverse sources of capital</a:t>
            </a:r>
          </a:p>
          <a:p>
            <a:pPr marL="268288" indent="-268288" algn="r" eaLnBrk="1" hangingPunct="1">
              <a:spcBef>
                <a:spcPts val="400"/>
              </a:spcBef>
              <a:spcAft>
                <a:spcPts val="0"/>
              </a:spcAft>
              <a:buClr>
                <a:schemeClr val="accent6"/>
              </a:buClr>
              <a:buFont typeface="Wingdings" pitchFamily="2" charset="2"/>
              <a:buChar char="§"/>
            </a:pPr>
            <a:r>
              <a:rPr lang="en-GB" sz="1400" b="0" dirty="0" smtClean="0">
                <a:solidFill>
                  <a:schemeClr val="accent6"/>
                </a:solidFill>
              </a:rPr>
              <a:t>New resources and business opportunities</a:t>
            </a:r>
          </a:p>
          <a:p>
            <a:pPr marL="268288" indent="-268288" algn="r" eaLnBrk="1" hangingPunct="1">
              <a:spcBef>
                <a:spcPts val="400"/>
              </a:spcBef>
              <a:spcAft>
                <a:spcPts val="0"/>
              </a:spcAft>
              <a:buClr>
                <a:schemeClr val="accent6"/>
              </a:buClr>
              <a:buFont typeface="Wingdings" pitchFamily="2" charset="2"/>
              <a:buChar char="§"/>
            </a:pPr>
            <a:r>
              <a:rPr lang="en-GB" sz="1400" b="0" dirty="0" smtClean="0">
                <a:solidFill>
                  <a:schemeClr val="accent6"/>
                </a:solidFill>
              </a:rPr>
              <a:t>Key </a:t>
            </a:r>
            <a:r>
              <a:rPr lang="en-GB" sz="1400" b="0" dirty="0">
                <a:solidFill>
                  <a:schemeClr val="accent6"/>
                </a:solidFill>
              </a:rPr>
              <a:t>skills</a:t>
            </a:r>
          </a:p>
          <a:p>
            <a:pPr marL="0" indent="0" algn="r" eaLnBrk="1" hangingPunct="1">
              <a:spcBef>
                <a:spcPts val="400"/>
              </a:spcBef>
              <a:spcAft>
                <a:spcPts val="0"/>
              </a:spcAft>
              <a:buClr>
                <a:schemeClr val="accent2"/>
              </a:buClr>
            </a:pPr>
            <a:endParaRPr lang="en-GB" sz="100" b="0" i="1" dirty="0" smtClean="0">
              <a:solidFill>
                <a:schemeClr val="accent6"/>
              </a:solidFill>
            </a:endParaRPr>
          </a:p>
          <a:p>
            <a:pPr marL="0" indent="0" algn="r" eaLnBrk="1" hangingPunct="1">
              <a:spcBef>
                <a:spcPts val="400"/>
              </a:spcBef>
              <a:spcAft>
                <a:spcPts val="0"/>
              </a:spcAft>
              <a:buClr>
                <a:schemeClr val="accent2"/>
              </a:buClr>
            </a:pPr>
            <a:r>
              <a:rPr lang="en-GB" sz="1400" b="0" i="1" dirty="0" smtClean="0">
                <a:solidFill>
                  <a:schemeClr val="accent6"/>
                </a:solidFill>
              </a:rPr>
              <a:t>In return:</a:t>
            </a:r>
            <a:endParaRPr lang="en-GB" sz="1400" b="0" i="1" dirty="0">
              <a:solidFill>
                <a:schemeClr val="accent6"/>
              </a:solidFill>
            </a:endParaRPr>
          </a:p>
          <a:p>
            <a:pPr marL="268288" indent="-268288" algn="r" eaLnBrk="1" hangingPunct="1">
              <a:spcBef>
                <a:spcPts val="400"/>
              </a:spcBef>
              <a:spcAft>
                <a:spcPts val="0"/>
              </a:spcAft>
              <a:buClr>
                <a:schemeClr val="accent6"/>
              </a:buClr>
              <a:buFont typeface="Wingdings" pitchFamily="2" charset="2"/>
              <a:buChar char="§"/>
            </a:pPr>
            <a:r>
              <a:rPr lang="en-GB" sz="1400" b="0" dirty="0">
                <a:solidFill>
                  <a:schemeClr val="accent6"/>
                </a:solidFill>
              </a:rPr>
              <a:t>Provide vital products</a:t>
            </a:r>
          </a:p>
          <a:p>
            <a:pPr marL="268288" indent="-268288" algn="r" eaLnBrk="1" hangingPunct="1">
              <a:spcBef>
                <a:spcPts val="400"/>
              </a:spcBef>
              <a:spcAft>
                <a:spcPts val="0"/>
              </a:spcAft>
              <a:buClr>
                <a:schemeClr val="accent6"/>
              </a:buClr>
              <a:buFont typeface="Wingdings" pitchFamily="2" charset="2"/>
              <a:buChar char="§"/>
            </a:pPr>
            <a:r>
              <a:rPr lang="en-GB" sz="1400" b="0" dirty="0" smtClean="0">
                <a:solidFill>
                  <a:schemeClr val="accent6"/>
                </a:solidFill>
              </a:rPr>
              <a:t>Take </a:t>
            </a:r>
            <a:r>
              <a:rPr lang="en-GB" sz="1400" b="0" dirty="0">
                <a:solidFill>
                  <a:schemeClr val="accent6"/>
                </a:solidFill>
              </a:rPr>
              <a:t>on risk of investment</a:t>
            </a:r>
          </a:p>
          <a:p>
            <a:pPr marL="268288" indent="-268288" algn="r" eaLnBrk="1" hangingPunct="1">
              <a:spcBef>
                <a:spcPts val="400"/>
              </a:spcBef>
              <a:spcAft>
                <a:spcPts val="0"/>
              </a:spcAft>
              <a:buClr>
                <a:schemeClr val="accent6"/>
              </a:buClr>
              <a:buFont typeface="Wingdings" pitchFamily="2" charset="2"/>
              <a:buChar char="§"/>
            </a:pPr>
            <a:r>
              <a:rPr lang="en-GB" sz="1400" b="0" dirty="0" smtClean="0">
                <a:solidFill>
                  <a:schemeClr val="accent6"/>
                </a:solidFill>
              </a:rPr>
              <a:t>Corporate Social Investment</a:t>
            </a:r>
          </a:p>
          <a:p>
            <a:pPr marL="268288" indent="-268288" algn="r" eaLnBrk="1" hangingPunct="1">
              <a:spcBef>
                <a:spcPts val="400"/>
              </a:spcBef>
              <a:spcAft>
                <a:spcPts val="0"/>
              </a:spcAft>
              <a:buClr>
                <a:schemeClr val="accent6"/>
              </a:buClr>
              <a:buFont typeface="Wingdings" pitchFamily="2" charset="2"/>
              <a:buChar char="§"/>
            </a:pPr>
            <a:r>
              <a:rPr lang="en-GB" sz="1400" b="0" dirty="0" smtClean="0">
                <a:solidFill>
                  <a:schemeClr val="accent6"/>
                </a:solidFill>
              </a:rPr>
              <a:t>Provide skills and capabilities</a:t>
            </a:r>
          </a:p>
          <a:p>
            <a:pPr marL="268288" indent="-268288" algn="r" eaLnBrk="1" hangingPunct="1">
              <a:spcBef>
                <a:spcPts val="400"/>
              </a:spcBef>
              <a:spcAft>
                <a:spcPts val="0"/>
              </a:spcAft>
              <a:buClr>
                <a:schemeClr val="accent6"/>
              </a:buClr>
              <a:buFont typeface="Wingdings" pitchFamily="2" charset="2"/>
              <a:buChar char="§"/>
            </a:pPr>
            <a:r>
              <a:rPr lang="en-GB" sz="1400" b="0" dirty="0">
                <a:solidFill>
                  <a:schemeClr val="accent6"/>
                </a:solidFill>
              </a:rPr>
              <a:t>Employ sustainable practices</a:t>
            </a:r>
          </a:p>
          <a:p>
            <a:pPr marL="268288" indent="-268288" algn="r" eaLnBrk="1" hangingPunct="1">
              <a:spcBef>
                <a:spcPts val="400"/>
              </a:spcBef>
              <a:spcAft>
                <a:spcPts val="0"/>
              </a:spcAft>
              <a:buClr>
                <a:schemeClr val="accent6"/>
              </a:buClr>
              <a:buFont typeface="Wingdings" pitchFamily="2" charset="2"/>
              <a:buChar char="§"/>
            </a:pPr>
            <a:r>
              <a:rPr lang="en-GB" sz="1400" b="0" dirty="0" smtClean="0">
                <a:solidFill>
                  <a:schemeClr val="accent6"/>
                </a:solidFill>
              </a:rPr>
              <a:t>Provide world-class technologies</a:t>
            </a:r>
          </a:p>
          <a:p>
            <a:pPr marL="268288" indent="-268288" algn="r" eaLnBrk="1" hangingPunct="1">
              <a:spcBef>
                <a:spcPts val="400"/>
              </a:spcBef>
              <a:spcAft>
                <a:spcPts val="0"/>
              </a:spcAft>
              <a:buClr>
                <a:schemeClr val="accent6"/>
              </a:buClr>
              <a:buFont typeface="Wingdings" pitchFamily="2" charset="2"/>
              <a:buChar char="§"/>
            </a:pPr>
            <a:r>
              <a:rPr lang="en-GB" sz="1400" b="0" dirty="0" smtClean="0">
                <a:solidFill>
                  <a:schemeClr val="accent6"/>
                </a:solidFill>
              </a:rPr>
              <a:t>Contribute to national and local coffers</a:t>
            </a:r>
            <a:endParaRPr lang="en-GB" sz="1400" b="0" dirty="0">
              <a:solidFill>
                <a:schemeClr val="accent6"/>
              </a:solidFill>
            </a:endParaRPr>
          </a:p>
        </p:txBody>
      </p:sp>
      <p:sp>
        <p:nvSpPr>
          <p:cNvPr id="10" name="Rectangle 7"/>
          <p:cNvSpPr txBox="1">
            <a:spLocks noChangeArrowheads="1"/>
          </p:cNvSpPr>
          <p:nvPr/>
        </p:nvSpPr>
        <p:spPr bwMode="auto">
          <a:xfrm>
            <a:off x="1018684" y="5027552"/>
            <a:ext cx="5070563" cy="17728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8913" indent="-188913" algn="l" rtl="0" eaLnBrk="0" fontAlgn="base" hangingPunct="0">
              <a:spcBef>
                <a:spcPct val="20000"/>
              </a:spcBef>
              <a:spcAft>
                <a:spcPct val="0"/>
              </a:spcAft>
              <a:defRPr sz="2000" b="1">
                <a:solidFill>
                  <a:srgbClr val="0F1F7E"/>
                </a:solidFill>
                <a:latin typeface="+mn-lt"/>
                <a:ea typeface="+mn-ea"/>
                <a:cs typeface="ＭＳ Ｐゴシック"/>
              </a:defRPr>
            </a:lvl1pPr>
            <a:lvl2pPr marL="568325" indent="-188913" algn="l" rtl="0" eaLnBrk="0" fontAlgn="base" hangingPunct="0">
              <a:spcBef>
                <a:spcPct val="20000"/>
              </a:spcBef>
              <a:spcAft>
                <a:spcPct val="0"/>
              </a:spcAft>
              <a:buClr>
                <a:schemeClr val="accent2"/>
              </a:buClr>
              <a:buFont typeface="Wingdings" pitchFamily="2" charset="2"/>
              <a:buChar char="§"/>
              <a:defRPr sz="1600">
                <a:solidFill>
                  <a:srgbClr val="0F1F7E"/>
                </a:solidFill>
                <a:latin typeface="+mn-lt"/>
                <a:ea typeface="+mn-ea"/>
                <a:cs typeface="ＭＳ Ｐゴシック"/>
              </a:defRPr>
            </a:lvl2pPr>
            <a:lvl3pPr marL="958850" indent="-200025" algn="l" rtl="0" eaLnBrk="0" fontAlgn="base" hangingPunct="0">
              <a:spcBef>
                <a:spcPct val="20000"/>
              </a:spcBef>
              <a:spcAft>
                <a:spcPct val="0"/>
              </a:spcAft>
              <a:buChar char="-"/>
              <a:defRPr sz="1600">
                <a:solidFill>
                  <a:srgbClr val="867267"/>
                </a:solidFill>
                <a:latin typeface="+mn-lt"/>
                <a:ea typeface="+mn-ea"/>
                <a:cs typeface="ＭＳ Ｐゴシック"/>
              </a:defRPr>
            </a:lvl3pPr>
            <a:lvl4pPr marL="1336675" indent="-187325" algn="l" rtl="0" eaLnBrk="0" fontAlgn="base" hangingPunct="0">
              <a:spcBef>
                <a:spcPct val="20000"/>
              </a:spcBef>
              <a:spcAft>
                <a:spcPct val="0"/>
              </a:spcAft>
              <a:buChar char="-"/>
              <a:defRPr sz="1600">
                <a:solidFill>
                  <a:srgbClr val="867267"/>
                </a:solidFill>
                <a:latin typeface="+mn-lt"/>
                <a:ea typeface="+mn-ea"/>
                <a:cs typeface="ＭＳ Ｐゴシック"/>
              </a:defRPr>
            </a:lvl4pPr>
            <a:lvl5pPr marL="1716088" indent="-188913" algn="l" rtl="0" eaLnBrk="0" fontAlgn="base" hangingPunct="0">
              <a:spcBef>
                <a:spcPct val="20000"/>
              </a:spcBef>
              <a:spcAft>
                <a:spcPct val="0"/>
              </a:spcAft>
              <a:buChar char="-"/>
              <a:defRPr sz="1600">
                <a:solidFill>
                  <a:srgbClr val="867267"/>
                </a:solidFill>
                <a:latin typeface="+mn-lt"/>
                <a:ea typeface="+mn-ea"/>
                <a:cs typeface="ＭＳ Ｐゴシック"/>
              </a:defRPr>
            </a:lvl5pPr>
            <a:lvl6pPr marL="2173288" indent="-188913" algn="l" rtl="0" fontAlgn="base">
              <a:spcBef>
                <a:spcPct val="20000"/>
              </a:spcBef>
              <a:spcAft>
                <a:spcPct val="0"/>
              </a:spcAft>
              <a:buChar char="-"/>
              <a:defRPr sz="1600">
                <a:solidFill>
                  <a:srgbClr val="867267"/>
                </a:solidFill>
                <a:latin typeface="+mn-lt"/>
                <a:ea typeface="+mn-ea"/>
              </a:defRPr>
            </a:lvl6pPr>
            <a:lvl7pPr marL="2630488" indent="-188913" algn="l" rtl="0" fontAlgn="base">
              <a:spcBef>
                <a:spcPct val="20000"/>
              </a:spcBef>
              <a:spcAft>
                <a:spcPct val="0"/>
              </a:spcAft>
              <a:buChar char="-"/>
              <a:defRPr sz="1600">
                <a:solidFill>
                  <a:srgbClr val="867267"/>
                </a:solidFill>
                <a:latin typeface="+mn-lt"/>
                <a:ea typeface="+mn-ea"/>
              </a:defRPr>
            </a:lvl7pPr>
            <a:lvl8pPr marL="3087688" indent="-188913" algn="l" rtl="0" fontAlgn="base">
              <a:spcBef>
                <a:spcPct val="20000"/>
              </a:spcBef>
              <a:spcAft>
                <a:spcPct val="0"/>
              </a:spcAft>
              <a:buChar char="-"/>
              <a:defRPr sz="1600">
                <a:solidFill>
                  <a:srgbClr val="867267"/>
                </a:solidFill>
                <a:latin typeface="+mn-lt"/>
                <a:ea typeface="+mn-ea"/>
              </a:defRPr>
            </a:lvl8pPr>
            <a:lvl9pPr marL="3544888" indent="-188913" algn="l" rtl="0" fontAlgn="base">
              <a:spcBef>
                <a:spcPct val="20000"/>
              </a:spcBef>
              <a:spcAft>
                <a:spcPct val="0"/>
              </a:spcAft>
              <a:buChar char="-"/>
              <a:defRPr sz="1600">
                <a:solidFill>
                  <a:srgbClr val="867267"/>
                </a:solidFill>
                <a:latin typeface="+mn-lt"/>
                <a:ea typeface="+mn-ea"/>
              </a:defRPr>
            </a:lvl9pPr>
          </a:lstStyle>
          <a:p>
            <a:pPr marL="0" indent="0" eaLnBrk="1" hangingPunct="1">
              <a:spcBef>
                <a:spcPts val="400"/>
              </a:spcBef>
              <a:spcAft>
                <a:spcPts val="0"/>
              </a:spcAft>
              <a:buClr>
                <a:schemeClr val="accent2"/>
              </a:buClr>
            </a:pPr>
            <a:r>
              <a:rPr lang="en-GB" sz="1400" dirty="0" smtClean="0">
                <a:solidFill>
                  <a:schemeClr val="accent1"/>
                </a:solidFill>
              </a:rPr>
              <a:t>Communities</a:t>
            </a:r>
          </a:p>
          <a:p>
            <a:pPr marL="0" indent="0" eaLnBrk="1" hangingPunct="1">
              <a:spcBef>
                <a:spcPts val="400"/>
              </a:spcBef>
              <a:spcAft>
                <a:spcPts val="0"/>
              </a:spcAft>
              <a:buClr>
                <a:schemeClr val="accent2"/>
              </a:buClr>
            </a:pPr>
            <a:r>
              <a:rPr lang="en-GB" sz="1400" b="0" i="1" dirty="0" smtClean="0">
                <a:solidFill>
                  <a:schemeClr val="accent1"/>
                </a:solidFill>
              </a:rPr>
              <a:t>Benefit from:</a:t>
            </a:r>
          </a:p>
          <a:p>
            <a:pPr marL="268288" indent="-268288" eaLnBrk="1" hangingPunct="1">
              <a:spcBef>
                <a:spcPts val="400"/>
              </a:spcBef>
              <a:spcAft>
                <a:spcPts val="0"/>
              </a:spcAft>
              <a:buClr>
                <a:schemeClr val="accent1"/>
              </a:buClr>
              <a:buFont typeface="Wingdings" pitchFamily="2" charset="2"/>
              <a:buChar char="§"/>
            </a:pPr>
            <a:r>
              <a:rPr lang="en-GB" sz="1400" b="0" dirty="0" smtClean="0">
                <a:solidFill>
                  <a:schemeClr val="accent1"/>
                </a:solidFill>
              </a:rPr>
              <a:t>New infrastructure </a:t>
            </a:r>
            <a:r>
              <a:rPr lang="en-GB" sz="1400" b="0" dirty="0">
                <a:solidFill>
                  <a:schemeClr val="accent1"/>
                </a:solidFill>
              </a:rPr>
              <a:t>and </a:t>
            </a:r>
            <a:r>
              <a:rPr lang="en-GB" sz="1400" b="0" dirty="0" smtClean="0">
                <a:solidFill>
                  <a:schemeClr val="accent1"/>
                </a:solidFill>
              </a:rPr>
              <a:t>advanced </a:t>
            </a:r>
            <a:r>
              <a:rPr lang="en-GB" sz="1400" b="0" dirty="0">
                <a:solidFill>
                  <a:schemeClr val="accent1"/>
                </a:solidFill>
              </a:rPr>
              <a:t>technology</a:t>
            </a:r>
          </a:p>
          <a:p>
            <a:pPr marL="268288" indent="-268288" eaLnBrk="1" hangingPunct="1">
              <a:spcBef>
                <a:spcPts val="400"/>
              </a:spcBef>
              <a:spcAft>
                <a:spcPts val="0"/>
              </a:spcAft>
              <a:buClr>
                <a:schemeClr val="accent1"/>
              </a:buClr>
              <a:buFont typeface="Wingdings" pitchFamily="2" charset="2"/>
              <a:buChar char="§"/>
            </a:pPr>
            <a:r>
              <a:rPr lang="en-GB" sz="1400" b="0" dirty="0" smtClean="0">
                <a:solidFill>
                  <a:schemeClr val="accent1"/>
                </a:solidFill>
              </a:rPr>
              <a:t>Jobs, training and development</a:t>
            </a:r>
            <a:endParaRPr lang="en-GB" sz="1400" b="0" dirty="0">
              <a:solidFill>
                <a:schemeClr val="accent1"/>
              </a:solidFill>
            </a:endParaRPr>
          </a:p>
          <a:p>
            <a:pPr marL="268288" indent="-268288" eaLnBrk="1" hangingPunct="1">
              <a:spcBef>
                <a:spcPts val="400"/>
              </a:spcBef>
              <a:spcAft>
                <a:spcPts val="0"/>
              </a:spcAft>
              <a:buClr>
                <a:schemeClr val="accent1"/>
              </a:buClr>
              <a:buFont typeface="Wingdings" pitchFamily="2" charset="2"/>
              <a:buChar char="§"/>
            </a:pPr>
            <a:r>
              <a:rPr lang="en-GB" sz="1400" b="0" dirty="0">
                <a:solidFill>
                  <a:schemeClr val="accent1"/>
                </a:solidFill>
              </a:rPr>
              <a:t>Corporate Social </a:t>
            </a:r>
            <a:r>
              <a:rPr lang="en-GB" sz="1400" b="0" dirty="0" smtClean="0">
                <a:solidFill>
                  <a:schemeClr val="accent1"/>
                </a:solidFill>
              </a:rPr>
              <a:t>investment</a:t>
            </a:r>
          </a:p>
          <a:p>
            <a:pPr marL="268288" indent="-268288" eaLnBrk="1" hangingPunct="1">
              <a:spcBef>
                <a:spcPts val="400"/>
              </a:spcBef>
              <a:spcAft>
                <a:spcPts val="0"/>
              </a:spcAft>
              <a:buClr>
                <a:schemeClr val="accent1"/>
              </a:buClr>
              <a:buFont typeface="Wingdings" pitchFamily="2" charset="2"/>
              <a:buChar char="§"/>
            </a:pPr>
            <a:r>
              <a:rPr lang="en-GB" sz="1400" b="0" dirty="0">
                <a:solidFill>
                  <a:schemeClr val="accent1"/>
                </a:solidFill>
              </a:rPr>
              <a:t>Development of and procurement from local suppliers and enterprises</a:t>
            </a:r>
          </a:p>
          <a:p>
            <a:pPr marL="0" indent="0" eaLnBrk="1" hangingPunct="1">
              <a:spcBef>
                <a:spcPts val="400"/>
              </a:spcBef>
              <a:spcAft>
                <a:spcPts val="0"/>
              </a:spcAft>
              <a:buClr>
                <a:schemeClr val="accent2"/>
              </a:buClr>
            </a:pPr>
            <a:endParaRPr lang="en-GB" sz="1400" b="0" dirty="0">
              <a:solidFill>
                <a:schemeClr val="accent1"/>
              </a:solidFill>
            </a:endParaRPr>
          </a:p>
          <a:p>
            <a:pPr marL="268288" indent="-268288" eaLnBrk="1" hangingPunct="1">
              <a:spcBef>
                <a:spcPts val="400"/>
              </a:spcBef>
              <a:spcAft>
                <a:spcPts val="0"/>
              </a:spcAft>
              <a:buClr>
                <a:schemeClr val="accent2"/>
              </a:buClr>
              <a:buFont typeface="Wingdings" pitchFamily="2" charset="2"/>
              <a:buChar char="§"/>
            </a:pPr>
            <a:endParaRPr lang="en-GB" sz="1400" b="0" dirty="0" smtClean="0">
              <a:solidFill>
                <a:schemeClr val="accent1"/>
              </a:solidFill>
            </a:endParaRPr>
          </a:p>
        </p:txBody>
      </p:sp>
      <p:sp>
        <p:nvSpPr>
          <p:cNvPr id="11" name="Rectangle 7"/>
          <p:cNvSpPr txBox="1">
            <a:spLocks noChangeArrowheads="1"/>
          </p:cNvSpPr>
          <p:nvPr/>
        </p:nvSpPr>
        <p:spPr bwMode="auto">
          <a:xfrm>
            <a:off x="6123130" y="5633474"/>
            <a:ext cx="3548844" cy="11967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8913" indent="-188913" algn="l" rtl="0" eaLnBrk="0" fontAlgn="base" hangingPunct="0">
              <a:spcBef>
                <a:spcPct val="20000"/>
              </a:spcBef>
              <a:spcAft>
                <a:spcPct val="0"/>
              </a:spcAft>
              <a:defRPr sz="2000" b="1">
                <a:solidFill>
                  <a:srgbClr val="0F1F7E"/>
                </a:solidFill>
                <a:latin typeface="+mn-lt"/>
                <a:ea typeface="+mn-ea"/>
                <a:cs typeface="ＭＳ Ｐゴシック"/>
              </a:defRPr>
            </a:lvl1pPr>
            <a:lvl2pPr marL="568325" indent="-188913" algn="l" rtl="0" eaLnBrk="0" fontAlgn="base" hangingPunct="0">
              <a:spcBef>
                <a:spcPct val="20000"/>
              </a:spcBef>
              <a:spcAft>
                <a:spcPct val="0"/>
              </a:spcAft>
              <a:buClr>
                <a:schemeClr val="accent2"/>
              </a:buClr>
              <a:buFont typeface="Wingdings" pitchFamily="2" charset="2"/>
              <a:buChar char="§"/>
              <a:defRPr sz="1600">
                <a:solidFill>
                  <a:srgbClr val="0F1F7E"/>
                </a:solidFill>
                <a:latin typeface="+mn-lt"/>
                <a:ea typeface="+mn-ea"/>
                <a:cs typeface="ＭＳ Ｐゴシック"/>
              </a:defRPr>
            </a:lvl2pPr>
            <a:lvl3pPr marL="958850" indent="-200025" algn="l" rtl="0" eaLnBrk="0" fontAlgn="base" hangingPunct="0">
              <a:spcBef>
                <a:spcPct val="20000"/>
              </a:spcBef>
              <a:spcAft>
                <a:spcPct val="0"/>
              </a:spcAft>
              <a:buChar char="-"/>
              <a:defRPr sz="1600">
                <a:solidFill>
                  <a:srgbClr val="867267"/>
                </a:solidFill>
                <a:latin typeface="+mn-lt"/>
                <a:ea typeface="+mn-ea"/>
                <a:cs typeface="ＭＳ Ｐゴシック"/>
              </a:defRPr>
            </a:lvl3pPr>
            <a:lvl4pPr marL="1336675" indent="-187325" algn="l" rtl="0" eaLnBrk="0" fontAlgn="base" hangingPunct="0">
              <a:spcBef>
                <a:spcPct val="20000"/>
              </a:spcBef>
              <a:spcAft>
                <a:spcPct val="0"/>
              </a:spcAft>
              <a:buChar char="-"/>
              <a:defRPr sz="1600">
                <a:solidFill>
                  <a:srgbClr val="867267"/>
                </a:solidFill>
                <a:latin typeface="+mn-lt"/>
                <a:ea typeface="+mn-ea"/>
                <a:cs typeface="ＭＳ Ｐゴシック"/>
              </a:defRPr>
            </a:lvl4pPr>
            <a:lvl5pPr marL="1716088" indent="-188913" algn="l" rtl="0" eaLnBrk="0" fontAlgn="base" hangingPunct="0">
              <a:spcBef>
                <a:spcPct val="20000"/>
              </a:spcBef>
              <a:spcAft>
                <a:spcPct val="0"/>
              </a:spcAft>
              <a:buChar char="-"/>
              <a:defRPr sz="1600">
                <a:solidFill>
                  <a:srgbClr val="867267"/>
                </a:solidFill>
                <a:latin typeface="+mn-lt"/>
                <a:ea typeface="+mn-ea"/>
                <a:cs typeface="ＭＳ Ｐゴシック"/>
              </a:defRPr>
            </a:lvl5pPr>
            <a:lvl6pPr marL="2173288" indent="-188913" algn="l" rtl="0" fontAlgn="base">
              <a:spcBef>
                <a:spcPct val="20000"/>
              </a:spcBef>
              <a:spcAft>
                <a:spcPct val="0"/>
              </a:spcAft>
              <a:buChar char="-"/>
              <a:defRPr sz="1600">
                <a:solidFill>
                  <a:srgbClr val="867267"/>
                </a:solidFill>
                <a:latin typeface="+mn-lt"/>
                <a:ea typeface="+mn-ea"/>
              </a:defRPr>
            </a:lvl6pPr>
            <a:lvl7pPr marL="2630488" indent="-188913" algn="l" rtl="0" fontAlgn="base">
              <a:spcBef>
                <a:spcPct val="20000"/>
              </a:spcBef>
              <a:spcAft>
                <a:spcPct val="0"/>
              </a:spcAft>
              <a:buChar char="-"/>
              <a:defRPr sz="1600">
                <a:solidFill>
                  <a:srgbClr val="867267"/>
                </a:solidFill>
                <a:latin typeface="+mn-lt"/>
                <a:ea typeface="+mn-ea"/>
              </a:defRPr>
            </a:lvl7pPr>
            <a:lvl8pPr marL="3087688" indent="-188913" algn="l" rtl="0" fontAlgn="base">
              <a:spcBef>
                <a:spcPct val="20000"/>
              </a:spcBef>
              <a:spcAft>
                <a:spcPct val="0"/>
              </a:spcAft>
              <a:buChar char="-"/>
              <a:defRPr sz="1600">
                <a:solidFill>
                  <a:srgbClr val="867267"/>
                </a:solidFill>
                <a:latin typeface="+mn-lt"/>
                <a:ea typeface="+mn-ea"/>
              </a:defRPr>
            </a:lvl8pPr>
            <a:lvl9pPr marL="3544888" indent="-188913" algn="l" rtl="0" fontAlgn="base">
              <a:spcBef>
                <a:spcPct val="20000"/>
              </a:spcBef>
              <a:spcAft>
                <a:spcPct val="0"/>
              </a:spcAft>
              <a:buChar char="-"/>
              <a:defRPr sz="1600">
                <a:solidFill>
                  <a:srgbClr val="867267"/>
                </a:solidFill>
                <a:latin typeface="+mn-lt"/>
                <a:ea typeface="+mn-ea"/>
              </a:defRPr>
            </a:lvl9pPr>
          </a:lstStyle>
          <a:p>
            <a:pPr marL="0" indent="0" eaLnBrk="1" hangingPunct="1">
              <a:spcBef>
                <a:spcPts val="400"/>
              </a:spcBef>
              <a:spcAft>
                <a:spcPts val="0"/>
              </a:spcAft>
              <a:buClr>
                <a:schemeClr val="accent2"/>
              </a:buClr>
            </a:pPr>
            <a:r>
              <a:rPr lang="en-GB" sz="1400" b="0" i="1" dirty="0" smtClean="0">
                <a:solidFill>
                  <a:schemeClr val="accent1"/>
                </a:solidFill>
              </a:rPr>
              <a:t>In return provide:</a:t>
            </a:r>
          </a:p>
          <a:p>
            <a:pPr marL="268288" indent="-268288" eaLnBrk="1" hangingPunct="1">
              <a:spcBef>
                <a:spcPts val="400"/>
              </a:spcBef>
              <a:spcAft>
                <a:spcPts val="0"/>
              </a:spcAft>
              <a:buClr>
                <a:schemeClr val="accent1"/>
              </a:buClr>
              <a:buFont typeface="Wingdings" pitchFamily="2" charset="2"/>
              <a:buChar char="§"/>
            </a:pPr>
            <a:r>
              <a:rPr lang="en-GB" sz="1400" dirty="0" smtClean="0">
                <a:solidFill>
                  <a:schemeClr val="accent1"/>
                </a:solidFill>
              </a:rPr>
              <a:t>The Social Licence to Operate</a:t>
            </a:r>
          </a:p>
          <a:p>
            <a:pPr marL="268288" indent="-268288" eaLnBrk="1" hangingPunct="1">
              <a:spcBef>
                <a:spcPts val="400"/>
              </a:spcBef>
              <a:spcAft>
                <a:spcPts val="0"/>
              </a:spcAft>
              <a:buClr>
                <a:schemeClr val="accent1"/>
              </a:buClr>
              <a:buFont typeface="Wingdings" pitchFamily="2" charset="2"/>
              <a:buChar char="§"/>
            </a:pPr>
            <a:r>
              <a:rPr lang="en-GB" sz="1400" b="0" dirty="0" smtClean="0">
                <a:solidFill>
                  <a:schemeClr val="accent1"/>
                </a:solidFill>
              </a:rPr>
              <a:t>Employees </a:t>
            </a:r>
          </a:p>
          <a:p>
            <a:pPr marL="268288" indent="-268288" eaLnBrk="1" hangingPunct="1">
              <a:spcBef>
                <a:spcPts val="400"/>
              </a:spcBef>
              <a:spcAft>
                <a:spcPts val="0"/>
              </a:spcAft>
              <a:buClr>
                <a:schemeClr val="accent1"/>
              </a:buClr>
              <a:buFont typeface="Wingdings" pitchFamily="2" charset="2"/>
              <a:buChar char="§"/>
            </a:pPr>
            <a:r>
              <a:rPr lang="en-GB" sz="1400" b="0" dirty="0" smtClean="0">
                <a:solidFill>
                  <a:schemeClr val="accent1"/>
                </a:solidFill>
              </a:rPr>
              <a:t>Suppliers</a:t>
            </a:r>
          </a:p>
        </p:txBody>
      </p:sp>
    </p:spTree>
    <p:extLst>
      <p:ext uri="{BB962C8B-B14F-4D97-AF65-F5344CB8AC3E}">
        <p14:creationId xmlns:p14="http://schemas.microsoft.com/office/powerpoint/2010/main" val="4088496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9580" y="655637"/>
            <a:ext cx="8660130" cy="427038"/>
          </a:xfrm>
        </p:spPr>
        <p:txBody>
          <a:bodyPr/>
          <a:lstStyle/>
          <a:p>
            <a:r>
              <a:rPr lang="en-GB" sz="2400" b="1" dirty="0" smtClean="0"/>
              <a:t>Governments can help alleviate some of the important bottlenecks</a:t>
            </a:r>
            <a:endParaRPr lang="en-GB" sz="2400" b="1" dirty="0"/>
          </a:p>
        </p:txBody>
      </p:sp>
      <p:sp>
        <p:nvSpPr>
          <p:cNvPr id="3" name="Slide Number Placeholder 2"/>
          <p:cNvSpPr>
            <a:spLocks noGrp="1"/>
          </p:cNvSpPr>
          <p:nvPr>
            <p:ph type="sldNum" sz="quarter" idx="11"/>
          </p:nvPr>
        </p:nvSpPr>
        <p:spPr/>
        <p:txBody>
          <a:bodyPr/>
          <a:lstStyle/>
          <a:p>
            <a:pPr>
              <a:defRPr/>
            </a:pPr>
            <a:fld id="{C793F17D-A244-D74F-9CAE-76BC0D09D7E2}" type="slidenum">
              <a:rPr lang="en-US" smtClean="0"/>
              <a:pPr>
                <a:defRPr/>
              </a:pPr>
              <a:t>19</a:t>
            </a:fld>
            <a:endParaRPr lang="en-US" dirty="0"/>
          </a:p>
        </p:txBody>
      </p:sp>
      <p:sp>
        <p:nvSpPr>
          <p:cNvPr id="4" name="Text Placeholder 3"/>
          <p:cNvSpPr>
            <a:spLocks noGrp="1"/>
          </p:cNvSpPr>
          <p:nvPr>
            <p:ph type="body" sz="quarter" idx="12"/>
          </p:nvPr>
        </p:nvSpPr>
        <p:spPr>
          <a:xfrm>
            <a:off x="586740" y="1899180"/>
            <a:ext cx="9108017" cy="4724400"/>
          </a:xfrm>
        </p:spPr>
        <p:txBody>
          <a:bodyPr/>
          <a:lstStyle/>
          <a:p>
            <a:pPr>
              <a:spcBef>
                <a:spcPts val="1200"/>
              </a:spcBef>
            </a:pPr>
            <a:r>
              <a:rPr lang="en-GB" sz="1800" dirty="0" smtClean="0"/>
              <a:t>A secular change in demand for commodities is being driven by the industrialisation and urbanisation of over a third of the world’s population</a:t>
            </a:r>
          </a:p>
          <a:p>
            <a:pPr>
              <a:spcBef>
                <a:spcPts val="1200"/>
              </a:spcBef>
            </a:pPr>
            <a:r>
              <a:rPr lang="en-GB" sz="1800" dirty="0" smtClean="0"/>
              <a:t>The supply of many commodities remains unable to bridge the demand gap</a:t>
            </a:r>
          </a:p>
          <a:p>
            <a:pPr>
              <a:spcBef>
                <a:spcPts val="1200"/>
              </a:spcBef>
            </a:pPr>
            <a:r>
              <a:rPr lang="en-GB" sz="1800" dirty="0" smtClean="0"/>
              <a:t>Prices for commodities are likely to remain above historical averages for some time</a:t>
            </a:r>
          </a:p>
          <a:p>
            <a:pPr>
              <a:spcBef>
                <a:spcPts val="1200"/>
              </a:spcBef>
            </a:pPr>
            <a:r>
              <a:rPr lang="en-GB" sz="1800" dirty="0" smtClean="0"/>
              <a:t>Governments are inadvertently hampering the development of much needed new sources of key commodities</a:t>
            </a:r>
          </a:p>
          <a:p>
            <a:pPr>
              <a:spcBef>
                <a:spcPts val="1200"/>
              </a:spcBef>
            </a:pPr>
            <a:r>
              <a:rPr lang="en-GB" sz="1800" dirty="0" smtClean="0"/>
              <a:t>A symbiotic understanding and approach to resource development is essential to remove unnecessary bottlenecks in supply </a:t>
            </a:r>
            <a:endParaRPr lang="en-GB" sz="1800" dirty="0"/>
          </a:p>
        </p:txBody>
      </p:sp>
      <p:sp>
        <p:nvSpPr>
          <p:cNvPr id="6" name="Text Placeholder 5"/>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81776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0870" y="1283970"/>
            <a:ext cx="8784590" cy="5467350"/>
          </a:xfrm>
        </p:spPr>
        <p:txBody>
          <a:bodyPr/>
          <a:lstStyle/>
          <a:p>
            <a:r>
              <a:rPr lang="en-GB" sz="2400" dirty="0" smtClean="0">
                <a:latin typeface="+mj-lt"/>
              </a:rPr>
              <a:t>To understand the main constraints on world economic growth, to assess the consequences of constrained economic growth and to discuss what policy measures could limit these constraints</a:t>
            </a:r>
          </a:p>
          <a:p>
            <a:r>
              <a:rPr lang="en-GB" sz="2400" dirty="0" smtClean="0">
                <a:latin typeface="+mj-lt"/>
              </a:rPr>
              <a:t> </a:t>
            </a:r>
            <a:endParaRPr lang="en-GB" sz="2400" dirty="0">
              <a:latin typeface="+mj-lt"/>
            </a:endParaRPr>
          </a:p>
        </p:txBody>
      </p:sp>
      <p:sp>
        <p:nvSpPr>
          <p:cNvPr id="4" name="Title 3"/>
          <p:cNvSpPr>
            <a:spLocks noGrp="1"/>
          </p:cNvSpPr>
          <p:nvPr>
            <p:ph type="title"/>
          </p:nvPr>
        </p:nvSpPr>
        <p:spPr/>
        <p:txBody>
          <a:bodyPr/>
          <a:lstStyle/>
          <a:p>
            <a:r>
              <a:rPr lang="en-GB" sz="2800" dirty="0" smtClean="0"/>
              <a:t>Objective</a:t>
            </a:r>
            <a:endParaRPr lang="en-GB" sz="28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z="2400" dirty="0" smtClean="0"/>
              <a:t>Primary energy sources and use by sector</a:t>
            </a:r>
          </a:p>
        </p:txBody>
      </p:sp>
      <p:pic>
        <p:nvPicPr>
          <p:cNvPr id="3075" name="Picture 13"/>
          <p:cNvPicPr>
            <a:picLocks noChangeAspect="1" noChangeArrowheads="1"/>
          </p:cNvPicPr>
          <p:nvPr/>
        </p:nvPicPr>
        <p:blipFill>
          <a:blip r:embed="rId3">
            <a:extLst>
              <a:ext uri="{28A0092B-C50C-407E-A947-70E740481C1C}">
                <a14:useLocalDpi xmlns:a14="http://schemas.microsoft.com/office/drawing/2010/main" val="0"/>
              </a:ext>
            </a:extLst>
          </a:blip>
          <a:srcRect l="14830" t="2681" r="21970" b="14781"/>
          <a:stretch>
            <a:fillRect/>
          </a:stretch>
        </p:blipFill>
        <p:spPr bwMode="auto">
          <a:xfrm>
            <a:off x="184150" y="1260475"/>
            <a:ext cx="3833813"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4"/>
          <p:cNvPicPr>
            <a:picLocks noChangeAspect="1" noChangeArrowheads="1"/>
          </p:cNvPicPr>
          <p:nvPr/>
        </p:nvPicPr>
        <p:blipFill>
          <a:blip r:embed="rId4">
            <a:extLst>
              <a:ext uri="{28A0092B-C50C-407E-A947-70E740481C1C}">
                <a14:useLocalDpi xmlns:a14="http://schemas.microsoft.com/office/drawing/2010/main" val="0"/>
              </a:ext>
            </a:extLst>
          </a:blip>
          <a:srcRect l="11902" t="18578" r="15913" b="19994"/>
          <a:stretch>
            <a:fillRect/>
          </a:stretch>
        </p:blipFill>
        <p:spPr bwMode="auto">
          <a:xfrm>
            <a:off x="4570413" y="1481138"/>
            <a:ext cx="5335587"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7"/>
          <p:cNvSpPr txBox="1">
            <a:spLocks noChangeArrowheads="1"/>
          </p:cNvSpPr>
          <p:nvPr/>
        </p:nvSpPr>
        <p:spPr bwMode="auto">
          <a:xfrm>
            <a:off x="509588" y="6246813"/>
            <a:ext cx="283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1200" b="0"/>
              <a:t>Source: own analysis of IEA data</a:t>
            </a:r>
          </a:p>
        </p:txBody>
      </p:sp>
      <p:sp>
        <p:nvSpPr>
          <p:cNvPr id="3078" name="Text Box 18"/>
          <p:cNvSpPr txBox="1">
            <a:spLocks noChangeArrowheads="1"/>
          </p:cNvSpPr>
          <p:nvPr/>
        </p:nvSpPr>
        <p:spPr bwMode="auto">
          <a:xfrm>
            <a:off x="6510338" y="531813"/>
            <a:ext cx="2824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eaLnBrk="1" hangingPunct="1">
              <a:spcBef>
                <a:spcPct val="50000"/>
              </a:spcBef>
            </a:pPr>
            <a:r>
              <a:rPr lang="en-GB" sz="1600" dirty="0"/>
              <a:t>2010 data</a:t>
            </a:r>
          </a:p>
        </p:txBody>
      </p:sp>
    </p:spTree>
    <p:extLst>
      <p:ext uri="{BB962C8B-B14F-4D97-AF65-F5344CB8AC3E}">
        <p14:creationId xmlns:p14="http://schemas.microsoft.com/office/powerpoint/2010/main" val="1792105484"/>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l="9142" t="9930" r="14774" b="9250"/>
          <a:stretch>
            <a:fillRect/>
          </a:stretch>
        </p:blipFill>
        <p:spPr bwMode="auto">
          <a:xfrm>
            <a:off x="1477963" y="927100"/>
            <a:ext cx="6818312"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p:txBody>
          <a:bodyPr/>
          <a:lstStyle/>
          <a:p>
            <a:r>
              <a:rPr lang="en-GB" sz="2800" dirty="0" smtClean="0"/>
              <a:t>Region / Country Consumption</a:t>
            </a:r>
          </a:p>
        </p:txBody>
      </p:sp>
      <p:sp>
        <p:nvSpPr>
          <p:cNvPr id="4100" name="Text Box 5"/>
          <p:cNvSpPr txBox="1">
            <a:spLocks noChangeArrowheads="1"/>
          </p:cNvSpPr>
          <p:nvPr/>
        </p:nvSpPr>
        <p:spPr bwMode="auto">
          <a:xfrm>
            <a:off x="6510338" y="531813"/>
            <a:ext cx="2824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eaLnBrk="1" hangingPunct="1">
              <a:spcBef>
                <a:spcPct val="50000"/>
              </a:spcBef>
            </a:pPr>
            <a:r>
              <a:rPr lang="en-GB" sz="1600"/>
              <a:t>Mtoe pa 2010 data</a:t>
            </a:r>
          </a:p>
        </p:txBody>
      </p:sp>
      <p:sp>
        <p:nvSpPr>
          <p:cNvPr id="4101" name="Text Box 6"/>
          <p:cNvSpPr txBox="1">
            <a:spLocks noChangeArrowheads="1"/>
          </p:cNvSpPr>
          <p:nvPr/>
        </p:nvSpPr>
        <p:spPr bwMode="auto">
          <a:xfrm>
            <a:off x="509588" y="6246813"/>
            <a:ext cx="283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1200" b="0"/>
              <a:t>Source: own analysis of IEA data</a:t>
            </a:r>
          </a:p>
        </p:txBody>
      </p:sp>
    </p:spTree>
    <p:extLst>
      <p:ext uri="{BB962C8B-B14F-4D97-AF65-F5344CB8AC3E}">
        <p14:creationId xmlns:p14="http://schemas.microsoft.com/office/powerpoint/2010/main" val="237235804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GB" sz="2400" dirty="0" smtClean="0"/>
              <a:t>Consumption per capita</a:t>
            </a:r>
          </a:p>
        </p:txBody>
      </p:sp>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973138"/>
            <a:ext cx="6005513"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1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0975" y="2578100"/>
            <a:ext cx="31750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131"/>
          <p:cNvSpPr txBox="1">
            <a:spLocks noChangeArrowheads="1"/>
          </p:cNvSpPr>
          <p:nvPr/>
        </p:nvSpPr>
        <p:spPr bwMode="auto">
          <a:xfrm>
            <a:off x="509588" y="6246813"/>
            <a:ext cx="283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1200" b="0"/>
              <a:t>Source: IEA data</a:t>
            </a:r>
          </a:p>
        </p:txBody>
      </p:sp>
      <p:sp>
        <p:nvSpPr>
          <p:cNvPr id="5126" name="Text Box 132"/>
          <p:cNvSpPr txBox="1">
            <a:spLocks noChangeArrowheads="1"/>
          </p:cNvSpPr>
          <p:nvPr/>
        </p:nvSpPr>
        <p:spPr bwMode="auto">
          <a:xfrm>
            <a:off x="6510338" y="531813"/>
            <a:ext cx="2824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eaLnBrk="1" hangingPunct="1">
              <a:spcBef>
                <a:spcPct val="50000"/>
              </a:spcBef>
            </a:pPr>
            <a:r>
              <a:rPr lang="en-GB" sz="1600"/>
              <a:t>2010 data</a:t>
            </a:r>
          </a:p>
        </p:txBody>
      </p:sp>
      <p:sp>
        <p:nvSpPr>
          <p:cNvPr id="5127" name="Text Box 133"/>
          <p:cNvSpPr txBox="1">
            <a:spLocks noChangeArrowheads="1"/>
          </p:cNvSpPr>
          <p:nvPr/>
        </p:nvSpPr>
        <p:spPr bwMode="auto">
          <a:xfrm>
            <a:off x="558800" y="5554663"/>
            <a:ext cx="9131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dirty="0"/>
              <a:t>China, India and Africa have more than 50% of the world’s population and consume less than one-quarter of the OECD average per capita consumption.</a:t>
            </a:r>
          </a:p>
        </p:txBody>
      </p:sp>
    </p:spTree>
    <p:extLst>
      <p:ext uri="{BB962C8B-B14F-4D97-AF65-F5344CB8AC3E}">
        <p14:creationId xmlns:p14="http://schemas.microsoft.com/office/powerpoint/2010/main" val="35306059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GB" sz="2400" dirty="0" smtClean="0"/>
              <a:t>Growth in consumption by region</a:t>
            </a:r>
          </a:p>
        </p:txBody>
      </p:sp>
      <p:pic>
        <p:nvPicPr>
          <p:cNvPr id="61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996950"/>
            <a:ext cx="8755062"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9"/>
          <p:cNvSpPr txBox="1">
            <a:spLocks noChangeArrowheads="1"/>
          </p:cNvSpPr>
          <p:nvPr/>
        </p:nvSpPr>
        <p:spPr bwMode="auto">
          <a:xfrm>
            <a:off x="509588" y="6346825"/>
            <a:ext cx="31511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1200" b="0"/>
              <a:t>Source: IEA data (New Policies Scenario)</a:t>
            </a:r>
          </a:p>
          <a:p>
            <a:pPr eaLnBrk="1" hangingPunct="1">
              <a:spcBef>
                <a:spcPct val="50000"/>
              </a:spcBef>
            </a:pPr>
            <a:endParaRPr lang="en-GB" sz="1200" b="0"/>
          </a:p>
        </p:txBody>
      </p:sp>
      <p:sp>
        <p:nvSpPr>
          <p:cNvPr id="6149" name="Text Box 10"/>
          <p:cNvSpPr txBox="1">
            <a:spLocks noChangeArrowheads="1"/>
          </p:cNvSpPr>
          <p:nvPr/>
        </p:nvSpPr>
        <p:spPr bwMode="auto">
          <a:xfrm>
            <a:off x="538163" y="5970588"/>
            <a:ext cx="695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dirty="0"/>
              <a:t>Other Major Consumers: China, India, Brazil, Indonesia, Russia and Middle East</a:t>
            </a:r>
          </a:p>
        </p:txBody>
      </p:sp>
      <p:sp>
        <p:nvSpPr>
          <p:cNvPr id="6150" name="Text Box 11"/>
          <p:cNvSpPr txBox="1">
            <a:spLocks noChangeArrowheads="1"/>
          </p:cNvSpPr>
          <p:nvPr/>
        </p:nvSpPr>
        <p:spPr bwMode="auto">
          <a:xfrm>
            <a:off x="1503363" y="1036638"/>
            <a:ext cx="806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a:t>Mtoe</a:t>
            </a:r>
          </a:p>
        </p:txBody>
      </p:sp>
      <p:sp>
        <p:nvSpPr>
          <p:cNvPr id="6151" name="Line 12"/>
          <p:cNvSpPr>
            <a:spLocks noChangeShapeType="1"/>
          </p:cNvSpPr>
          <p:nvPr/>
        </p:nvSpPr>
        <p:spPr bwMode="auto">
          <a:xfrm flipV="1">
            <a:off x="4244975" y="2128838"/>
            <a:ext cx="2238375" cy="6683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2" name="Line 13"/>
          <p:cNvSpPr>
            <a:spLocks noChangeShapeType="1"/>
          </p:cNvSpPr>
          <p:nvPr/>
        </p:nvSpPr>
        <p:spPr bwMode="auto">
          <a:xfrm flipV="1">
            <a:off x="4256088" y="3162300"/>
            <a:ext cx="2251075" cy="368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Line 14"/>
          <p:cNvSpPr>
            <a:spLocks noChangeShapeType="1"/>
          </p:cNvSpPr>
          <p:nvPr/>
        </p:nvSpPr>
        <p:spPr bwMode="auto">
          <a:xfrm flipV="1">
            <a:off x="4267200" y="4332288"/>
            <a:ext cx="2236788" cy="6826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4" name="Text Box 15"/>
          <p:cNvSpPr txBox="1">
            <a:spLocks noChangeArrowheads="1"/>
          </p:cNvSpPr>
          <p:nvPr/>
        </p:nvSpPr>
        <p:spPr bwMode="auto">
          <a:xfrm>
            <a:off x="4899025" y="3979863"/>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+11%</a:t>
            </a:r>
          </a:p>
        </p:txBody>
      </p:sp>
      <p:sp>
        <p:nvSpPr>
          <p:cNvPr id="6155" name="Text Box 16"/>
          <p:cNvSpPr txBox="1">
            <a:spLocks noChangeArrowheads="1"/>
          </p:cNvSpPr>
          <p:nvPr/>
        </p:nvSpPr>
        <p:spPr bwMode="auto">
          <a:xfrm>
            <a:off x="4900613" y="2924175"/>
            <a:ext cx="954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+82%</a:t>
            </a:r>
          </a:p>
        </p:txBody>
      </p:sp>
      <p:sp>
        <p:nvSpPr>
          <p:cNvPr id="6156" name="Text Box 17"/>
          <p:cNvSpPr txBox="1">
            <a:spLocks noChangeArrowheads="1"/>
          </p:cNvSpPr>
          <p:nvPr/>
        </p:nvSpPr>
        <p:spPr bwMode="auto">
          <a:xfrm>
            <a:off x="4902200" y="2011363"/>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+13%</a:t>
            </a:r>
          </a:p>
        </p:txBody>
      </p:sp>
    </p:spTree>
    <p:extLst>
      <p:ext uri="{BB962C8B-B14F-4D97-AF65-F5344CB8AC3E}">
        <p14:creationId xmlns:p14="http://schemas.microsoft.com/office/powerpoint/2010/main" val="63562455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GB" sz="2400" dirty="0" smtClean="0"/>
              <a:t>Growth by fuel type</a:t>
            </a:r>
          </a:p>
        </p:txBody>
      </p:sp>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030288"/>
            <a:ext cx="9224962"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6"/>
          <p:cNvSpPr txBox="1">
            <a:spLocks noChangeArrowheads="1"/>
          </p:cNvSpPr>
          <p:nvPr/>
        </p:nvSpPr>
        <p:spPr bwMode="auto">
          <a:xfrm>
            <a:off x="509588" y="6346825"/>
            <a:ext cx="31511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1200" b="0"/>
              <a:t>Source: IEA data (New Policies Scenario)</a:t>
            </a:r>
          </a:p>
          <a:p>
            <a:pPr eaLnBrk="1" hangingPunct="1">
              <a:spcBef>
                <a:spcPct val="50000"/>
              </a:spcBef>
            </a:pPr>
            <a:endParaRPr lang="en-GB" sz="1200" b="0"/>
          </a:p>
        </p:txBody>
      </p:sp>
      <p:sp>
        <p:nvSpPr>
          <p:cNvPr id="7173" name="Text Box 7"/>
          <p:cNvSpPr txBox="1">
            <a:spLocks noChangeArrowheads="1"/>
          </p:cNvSpPr>
          <p:nvPr/>
        </p:nvSpPr>
        <p:spPr bwMode="auto">
          <a:xfrm>
            <a:off x="331788" y="1265238"/>
            <a:ext cx="806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a:t>Mtoe</a:t>
            </a:r>
          </a:p>
        </p:txBody>
      </p:sp>
      <p:sp>
        <p:nvSpPr>
          <p:cNvPr id="7174" name="Text Box 8"/>
          <p:cNvSpPr txBox="1">
            <a:spLocks noChangeArrowheads="1"/>
          </p:cNvSpPr>
          <p:nvPr/>
        </p:nvSpPr>
        <p:spPr bwMode="auto">
          <a:xfrm>
            <a:off x="8213725" y="5011738"/>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+18%</a:t>
            </a:r>
          </a:p>
        </p:txBody>
      </p:sp>
      <p:sp>
        <p:nvSpPr>
          <p:cNvPr id="7175" name="Text Box 15"/>
          <p:cNvSpPr txBox="1">
            <a:spLocks noChangeArrowheads="1"/>
          </p:cNvSpPr>
          <p:nvPr/>
        </p:nvSpPr>
        <p:spPr bwMode="auto">
          <a:xfrm>
            <a:off x="8199438" y="3956050"/>
            <a:ext cx="954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+13%</a:t>
            </a:r>
          </a:p>
        </p:txBody>
      </p:sp>
      <p:sp>
        <p:nvSpPr>
          <p:cNvPr id="7176" name="Text Box 16"/>
          <p:cNvSpPr txBox="1">
            <a:spLocks noChangeArrowheads="1"/>
          </p:cNvSpPr>
          <p:nvPr/>
        </p:nvSpPr>
        <p:spPr bwMode="auto">
          <a:xfrm>
            <a:off x="8220075" y="2849563"/>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+44%</a:t>
            </a:r>
          </a:p>
        </p:txBody>
      </p:sp>
      <p:sp>
        <p:nvSpPr>
          <p:cNvPr id="7177" name="Text Box 17"/>
          <p:cNvSpPr txBox="1">
            <a:spLocks noChangeArrowheads="1"/>
          </p:cNvSpPr>
          <p:nvPr/>
        </p:nvSpPr>
        <p:spPr bwMode="auto">
          <a:xfrm>
            <a:off x="8221663" y="2322513"/>
            <a:ext cx="954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+67%</a:t>
            </a:r>
          </a:p>
        </p:txBody>
      </p:sp>
      <p:sp>
        <p:nvSpPr>
          <p:cNvPr id="7178" name="Text Box 18"/>
          <p:cNvSpPr txBox="1">
            <a:spLocks noChangeArrowheads="1"/>
          </p:cNvSpPr>
          <p:nvPr/>
        </p:nvSpPr>
        <p:spPr bwMode="auto">
          <a:xfrm>
            <a:off x="8208963" y="1981200"/>
            <a:ext cx="954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+61%</a:t>
            </a:r>
          </a:p>
        </p:txBody>
      </p:sp>
      <p:sp>
        <p:nvSpPr>
          <p:cNvPr id="7179" name="Text Box 19"/>
          <p:cNvSpPr txBox="1">
            <a:spLocks noChangeArrowheads="1"/>
          </p:cNvSpPr>
          <p:nvPr/>
        </p:nvSpPr>
        <p:spPr bwMode="auto">
          <a:xfrm>
            <a:off x="8210550" y="1597025"/>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+86%</a:t>
            </a:r>
          </a:p>
        </p:txBody>
      </p:sp>
    </p:spTree>
    <p:extLst>
      <p:ext uri="{BB962C8B-B14F-4D97-AF65-F5344CB8AC3E}">
        <p14:creationId xmlns:p14="http://schemas.microsoft.com/office/powerpoint/2010/main" val="90869355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GB" sz="2400" dirty="0" smtClean="0"/>
              <a:t>Depletion of resources</a:t>
            </a:r>
          </a:p>
        </p:txBody>
      </p:sp>
      <p:pic>
        <p:nvPicPr>
          <p:cNvPr id="8195" name="Picture 8"/>
          <p:cNvPicPr>
            <a:picLocks noChangeAspect="1" noChangeArrowheads="1"/>
          </p:cNvPicPr>
          <p:nvPr/>
        </p:nvPicPr>
        <p:blipFill>
          <a:blip r:embed="rId3">
            <a:extLst>
              <a:ext uri="{28A0092B-C50C-407E-A947-70E740481C1C}">
                <a14:useLocalDpi xmlns:a14="http://schemas.microsoft.com/office/drawing/2010/main" val="0"/>
              </a:ext>
            </a:extLst>
          </a:blip>
          <a:srcRect l="25386" t="27512" r="26158" b="17180"/>
          <a:stretch>
            <a:fillRect/>
          </a:stretch>
        </p:blipFill>
        <p:spPr bwMode="auto">
          <a:xfrm>
            <a:off x="993775" y="1116013"/>
            <a:ext cx="2840038"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11"/>
          <p:cNvSpPr txBox="1">
            <a:spLocks noChangeArrowheads="1"/>
          </p:cNvSpPr>
          <p:nvPr/>
        </p:nvSpPr>
        <p:spPr bwMode="auto">
          <a:xfrm>
            <a:off x="690563" y="1098550"/>
            <a:ext cx="846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Coal</a:t>
            </a:r>
          </a:p>
        </p:txBody>
      </p:sp>
      <p:pic>
        <p:nvPicPr>
          <p:cNvPr id="8197" name="Picture 12"/>
          <p:cNvPicPr>
            <a:picLocks noChangeAspect="1" noChangeArrowheads="1"/>
          </p:cNvPicPr>
          <p:nvPr/>
        </p:nvPicPr>
        <p:blipFill>
          <a:blip r:embed="rId4">
            <a:extLst>
              <a:ext uri="{28A0092B-C50C-407E-A947-70E740481C1C}">
                <a14:useLocalDpi xmlns:a14="http://schemas.microsoft.com/office/drawing/2010/main" val="0"/>
              </a:ext>
            </a:extLst>
          </a:blip>
          <a:srcRect l="20552" t="30650" r="22128" b="20982"/>
          <a:stretch>
            <a:fillRect/>
          </a:stretch>
        </p:blipFill>
        <p:spPr bwMode="auto">
          <a:xfrm>
            <a:off x="4548188" y="1260475"/>
            <a:ext cx="3336925"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Text Box 14"/>
          <p:cNvSpPr txBox="1">
            <a:spLocks noChangeArrowheads="1"/>
          </p:cNvSpPr>
          <p:nvPr/>
        </p:nvSpPr>
        <p:spPr bwMode="auto">
          <a:xfrm>
            <a:off x="4878388" y="1103313"/>
            <a:ext cx="846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Oil</a:t>
            </a:r>
          </a:p>
        </p:txBody>
      </p:sp>
      <p:pic>
        <p:nvPicPr>
          <p:cNvPr id="8199" name="Picture 15"/>
          <p:cNvPicPr>
            <a:picLocks noChangeAspect="1" noChangeArrowheads="1"/>
          </p:cNvPicPr>
          <p:nvPr/>
        </p:nvPicPr>
        <p:blipFill>
          <a:blip r:embed="rId5">
            <a:extLst>
              <a:ext uri="{28A0092B-C50C-407E-A947-70E740481C1C}">
                <a14:useLocalDpi xmlns:a14="http://schemas.microsoft.com/office/drawing/2010/main" val="0"/>
              </a:ext>
            </a:extLst>
          </a:blip>
          <a:srcRect l="20361" t="31004" r="21635" b="20781"/>
          <a:stretch>
            <a:fillRect/>
          </a:stretch>
        </p:blipFill>
        <p:spPr bwMode="auto">
          <a:xfrm>
            <a:off x="714375" y="4060825"/>
            <a:ext cx="3349625"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Text Box 17"/>
          <p:cNvSpPr txBox="1">
            <a:spLocks noChangeArrowheads="1"/>
          </p:cNvSpPr>
          <p:nvPr/>
        </p:nvSpPr>
        <p:spPr bwMode="auto">
          <a:xfrm>
            <a:off x="700088" y="3897313"/>
            <a:ext cx="846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Gas</a:t>
            </a:r>
          </a:p>
        </p:txBody>
      </p:sp>
      <p:pic>
        <p:nvPicPr>
          <p:cNvPr id="8201" name="Picture 18"/>
          <p:cNvPicPr>
            <a:picLocks noChangeAspect="1" noChangeArrowheads="1"/>
          </p:cNvPicPr>
          <p:nvPr/>
        </p:nvPicPr>
        <p:blipFill>
          <a:blip r:embed="rId6">
            <a:extLst>
              <a:ext uri="{28A0092B-C50C-407E-A947-70E740481C1C}">
                <a14:useLocalDpi xmlns:a14="http://schemas.microsoft.com/office/drawing/2010/main" val="0"/>
              </a:ext>
            </a:extLst>
          </a:blip>
          <a:srcRect l="22571" t="30560" r="24654" b="20839"/>
          <a:stretch>
            <a:fillRect/>
          </a:stretch>
        </p:blipFill>
        <p:spPr bwMode="auto">
          <a:xfrm>
            <a:off x="4708525" y="4041775"/>
            <a:ext cx="3041650"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2" name="Text Box 19"/>
          <p:cNvSpPr txBox="1">
            <a:spLocks noChangeArrowheads="1"/>
          </p:cNvSpPr>
          <p:nvPr/>
        </p:nvSpPr>
        <p:spPr bwMode="auto">
          <a:xfrm>
            <a:off x="4559300" y="3895725"/>
            <a:ext cx="1227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2000"/>
              <a:t>Nuclear</a:t>
            </a:r>
          </a:p>
        </p:txBody>
      </p:sp>
      <p:sp>
        <p:nvSpPr>
          <p:cNvPr id="8203" name="Rectangle 20"/>
          <p:cNvSpPr>
            <a:spLocks noChangeArrowheads="1"/>
          </p:cNvSpPr>
          <p:nvPr/>
        </p:nvSpPr>
        <p:spPr bwMode="auto">
          <a:xfrm>
            <a:off x="7847013" y="2995613"/>
            <a:ext cx="573087" cy="3413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4" name="Text Box 21"/>
          <p:cNvSpPr txBox="1">
            <a:spLocks noChangeArrowheads="1"/>
          </p:cNvSpPr>
          <p:nvPr/>
        </p:nvSpPr>
        <p:spPr bwMode="auto">
          <a:xfrm>
            <a:off x="8442325" y="2909888"/>
            <a:ext cx="10906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a:t>Used in 25 years</a:t>
            </a:r>
          </a:p>
        </p:txBody>
      </p:sp>
      <p:sp>
        <p:nvSpPr>
          <p:cNvPr id="8205" name="Rectangle 22"/>
          <p:cNvSpPr>
            <a:spLocks noChangeArrowheads="1"/>
          </p:cNvSpPr>
          <p:nvPr/>
        </p:nvSpPr>
        <p:spPr bwMode="auto">
          <a:xfrm>
            <a:off x="7848600" y="3825875"/>
            <a:ext cx="573088" cy="34131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6" name="Text Box 23"/>
          <p:cNvSpPr txBox="1">
            <a:spLocks noChangeArrowheads="1"/>
          </p:cNvSpPr>
          <p:nvPr/>
        </p:nvSpPr>
        <p:spPr bwMode="auto">
          <a:xfrm>
            <a:off x="8447088" y="3632200"/>
            <a:ext cx="10906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a:t>Resource remaining after 2035</a:t>
            </a:r>
          </a:p>
        </p:txBody>
      </p:sp>
      <p:sp>
        <p:nvSpPr>
          <p:cNvPr id="8207" name="Text Box 25"/>
          <p:cNvSpPr txBox="1">
            <a:spLocks noChangeArrowheads="1"/>
          </p:cNvSpPr>
          <p:nvPr/>
        </p:nvSpPr>
        <p:spPr bwMode="auto">
          <a:xfrm>
            <a:off x="509588" y="6346825"/>
            <a:ext cx="31511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GB" sz="1200" b="0"/>
              <a:t>Analysis of various sources</a:t>
            </a:r>
          </a:p>
          <a:p>
            <a:pPr eaLnBrk="1" hangingPunct="1">
              <a:spcBef>
                <a:spcPct val="50000"/>
              </a:spcBef>
            </a:pPr>
            <a:endParaRPr lang="en-GB" sz="1200" b="0"/>
          </a:p>
        </p:txBody>
      </p:sp>
    </p:spTree>
    <p:extLst>
      <p:ext uri="{BB962C8B-B14F-4D97-AF65-F5344CB8AC3E}">
        <p14:creationId xmlns:p14="http://schemas.microsoft.com/office/powerpoint/2010/main" val="1421203238"/>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flipH="1">
            <a:off x="4402138" y="6592888"/>
            <a:ext cx="1066800" cy="265112"/>
          </a:xfrm>
          <a:prstGeom prst="rect">
            <a:avLst/>
          </a:prstGeom>
          <a:noFill/>
          <a:ln>
            <a:miter lim="800000"/>
            <a:headEnd/>
            <a:tailEnd/>
          </a:ln>
        </p:spPr>
        <p:txBody>
          <a:bodyPr/>
          <a:lstStyle/>
          <a:p>
            <a:pPr algn="ctr">
              <a:spcBef>
                <a:spcPct val="0"/>
              </a:spcBef>
              <a:buClrTx/>
              <a:defRPr/>
            </a:pPr>
            <a:fld id="{08097912-7287-4BBB-9257-9830AF5B9502}" type="slidenum">
              <a:rPr lang="en-GB" sz="800" b="0">
                <a:solidFill>
                  <a:srgbClr val="4D4D4D"/>
                </a:solidFill>
                <a:latin typeface="+mn-lt"/>
                <a:cs typeface="Arial" pitchFamily="34" charset="0"/>
              </a:rPr>
              <a:pPr algn="ctr">
                <a:spcBef>
                  <a:spcPct val="0"/>
                </a:spcBef>
                <a:buClrTx/>
                <a:defRPr/>
              </a:pPr>
              <a:t>26</a:t>
            </a:fld>
            <a:endParaRPr lang="en-GB" sz="800" b="0" dirty="0">
              <a:solidFill>
                <a:srgbClr val="4D4D4D"/>
              </a:solidFill>
              <a:latin typeface="+mn-lt"/>
              <a:cs typeface="Arial" pitchFamily="34" charset="0"/>
            </a:endParaRPr>
          </a:p>
        </p:txBody>
      </p:sp>
      <p:sp>
        <p:nvSpPr>
          <p:cNvPr id="2176003" name="Text Box 3"/>
          <p:cNvSpPr txBox="1">
            <a:spLocks noChangeArrowheads="1"/>
          </p:cNvSpPr>
          <p:nvPr/>
        </p:nvSpPr>
        <p:spPr bwMode="auto">
          <a:xfrm>
            <a:off x="7473950" y="115888"/>
            <a:ext cx="203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spAutoFit/>
          </a:bodyPr>
          <a:lstStyle>
            <a:lvl1pPr marL="342900" indent="-342900">
              <a:spcBef>
                <a:spcPct val="0"/>
              </a:spcBef>
              <a:defRPr sz="2400">
                <a:solidFill>
                  <a:schemeClr val="tx1"/>
                </a:solidFill>
                <a:latin typeface="AvantGarde" charset="0"/>
              </a:defRPr>
            </a:lvl1pPr>
            <a:lvl2pPr marL="742950" indent="-285750">
              <a:spcBef>
                <a:spcPct val="0"/>
              </a:spcBef>
              <a:defRPr sz="2400">
                <a:solidFill>
                  <a:schemeClr val="tx1"/>
                </a:solidFill>
                <a:latin typeface="AvantGarde" charset="0"/>
              </a:defRPr>
            </a:lvl2pPr>
            <a:lvl3pPr marL="1143000" indent="-228600">
              <a:spcBef>
                <a:spcPct val="0"/>
              </a:spcBef>
              <a:defRPr sz="2400">
                <a:solidFill>
                  <a:schemeClr val="tx1"/>
                </a:solidFill>
                <a:latin typeface="AvantGarde" charset="0"/>
              </a:defRPr>
            </a:lvl3pPr>
            <a:lvl4pPr marL="1600200" indent="-228600">
              <a:spcBef>
                <a:spcPct val="0"/>
              </a:spcBef>
              <a:defRPr sz="2400">
                <a:solidFill>
                  <a:schemeClr val="tx1"/>
                </a:solidFill>
                <a:latin typeface="AvantGarde" charset="0"/>
              </a:defRPr>
            </a:lvl4pPr>
            <a:lvl5pPr marL="2057400" indent="-228600">
              <a:spcBef>
                <a:spcPct val="0"/>
              </a:spcBef>
              <a:defRPr sz="2400">
                <a:solidFill>
                  <a:schemeClr val="tx1"/>
                </a:solidFill>
                <a:latin typeface="AvantGarde" charset="0"/>
              </a:defRPr>
            </a:lvl5pPr>
            <a:lvl6pPr marL="2514600" indent="-228600" fontAlgn="base">
              <a:spcBef>
                <a:spcPct val="0"/>
              </a:spcBef>
              <a:spcAft>
                <a:spcPct val="0"/>
              </a:spcAft>
              <a:defRPr sz="2400">
                <a:solidFill>
                  <a:schemeClr val="tx1"/>
                </a:solidFill>
                <a:latin typeface="AvantGarde" charset="0"/>
              </a:defRPr>
            </a:lvl6pPr>
            <a:lvl7pPr marL="2971800" indent="-228600" fontAlgn="base">
              <a:spcBef>
                <a:spcPct val="0"/>
              </a:spcBef>
              <a:spcAft>
                <a:spcPct val="0"/>
              </a:spcAft>
              <a:defRPr sz="2400">
                <a:solidFill>
                  <a:schemeClr val="tx1"/>
                </a:solidFill>
                <a:latin typeface="AvantGarde" charset="0"/>
              </a:defRPr>
            </a:lvl7pPr>
            <a:lvl8pPr marL="3429000" indent="-228600" fontAlgn="base">
              <a:spcBef>
                <a:spcPct val="0"/>
              </a:spcBef>
              <a:spcAft>
                <a:spcPct val="0"/>
              </a:spcAft>
              <a:defRPr sz="2400">
                <a:solidFill>
                  <a:schemeClr val="tx1"/>
                </a:solidFill>
                <a:latin typeface="AvantGarde" charset="0"/>
              </a:defRPr>
            </a:lvl8pPr>
            <a:lvl9pPr marL="3886200" indent="-228600" fontAlgn="base">
              <a:spcBef>
                <a:spcPct val="0"/>
              </a:spcBef>
              <a:spcAft>
                <a:spcPct val="0"/>
              </a:spcAft>
              <a:defRPr sz="2400">
                <a:solidFill>
                  <a:schemeClr val="tx1"/>
                </a:solidFill>
                <a:latin typeface="AvantGarde" charset="0"/>
              </a:defRPr>
            </a:lvl9pPr>
          </a:lstStyle>
          <a:p>
            <a:pPr algn="r">
              <a:spcBef>
                <a:spcPct val="20000"/>
              </a:spcBef>
            </a:pPr>
            <a:r>
              <a:rPr lang="en-GB" sz="1000" b="0" dirty="0">
                <a:solidFill>
                  <a:srgbClr val="49849B"/>
                </a:solidFill>
                <a:latin typeface="Gill Sans MT" pitchFamily="34" charset="0"/>
                <a:cs typeface="Arial" pitchFamily="34" charset="0"/>
              </a:rPr>
              <a:t>WORLD ECONOMIC OUTLOOK</a:t>
            </a:r>
          </a:p>
        </p:txBody>
      </p:sp>
      <p:sp>
        <p:nvSpPr>
          <p:cNvPr id="2176005" name="Text Box 6"/>
          <p:cNvSpPr txBox="1">
            <a:spLocks noChangeArrowheads="1"/>
          </p:cNvSpPr>
          <p:nvPr/>
        </p:nvSpPr>
        <p:spPr bwMode="auto">
          <a:xfrm>
            <a:off x="537210" y="1198344"/>
            <a:ext cx="8773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AvantGarde" charset="0"/>
              </a:defRPr>
            </a:lvl1pPr>
            <a:lvl2pPr marL="742950" indent="-285750">
              <a:spcBef>
                <a:spcPct val="0"/>
              </a:spcBef>
              <a:defRPr sz="2400">
                <a:solidFill>
                  <a:schemeClr val="tx1"/>
                </a:solidFill>
                <a:latin typeface="AvantGarde" charset="0"/>
              </a:defRPr>
            </a:lvl2pPr>
            <a:lvl3pPr marL="1143000" indent="-228600">
              <a:spcBef>
                <a:spcPct val="0"/>
              </a:spcBef>
              <a:defRPr sz="2400">
                <a:solidFill>
                  <a:schemeClr val="tx1"/>
                </a:solidFill>
                <a:latin typeface="AvantGarde" charset="0"/>
              </a:defRPr>
            </a:lvl3pPr>
            <a:lvl4pPr marL="1600200" indent="-228600">
              <a:spcBef>
                <a:spcPct val="0"/>
              </a:spcBef>
              <a:defRPr sz="2400">
                <a:solidFill>
                  <a:schemeClr val="tx1"/>
                </a:solidFill>
                <a:latin typeface="AvantGarde" charset="0"/>
              </a:defRPr>
            </a:lvl4pPr>
            <a:lvl5pPr marL="2057400" indent="-228600">
              <a:spcBef>
                <a:spcPct val="0"/>
              </a:spcBef>
              <a:defRPr sz="2400">
                <a:solidFill>
                  <a:schemeClr val="tx1"/>
                </a:solidFill>
                <a:latin typeface="AvantGarde" charset="0"/>
              </a:defRPr>
            </a:lvl5pPr>
            <a:lvl6pPr marL="2514600" indent="-228600" fontAlgn="base">
              <a:spcBef>
                <a:spcPct val="0"/>
              </a:spcBef>
              <a:spcAft>
                <a:spcPct val="0"/>
              </a:spcAft>
              <a:defRPr sz="2400">
                <a:solidFill>
                  <a:schemeClr val="tx1"/>
                </a:solidFill>
                <a:latin typeface="AvantGarde" charset="0"/>
              </a:defRPr>
            </a:lvl6pPr>
            <a:lvl7pPr marL="2971800" indent="-228600" fontAlgn="base">
              <a:spcBef>
                <a:spcPct val="0"/>
              </a:spcBef>
              <a:spcAft>
                <a:spcPct val="0"/>
              </a:spcAft>
              <a:defRPr sz="2400">
                <a:solidFill>
                  <a:schemeClr val="tx1"/>
                </a:solidFill>
                <a:latin typeface="AvantGarde" charset="0"/>
              </a:defRPr>
            </a:lvl7pPr>
            <a:lvl8pPr marL="3429000" indent="-228600" fontAlgn="base">
              <a:spcBef>
                <a:spcPct val="0"/>
              </a:spcBef>
              <a:spcAft>
                <a:spcPct val="0"/>
              </a:spcAft>
              <a:defRPr sz="2400">
                <a:solidFill>
                  <a:schemeClr val="tx1"/>
                </a:solidFill>
                <a:latin typeface="AvantGarde" charset="0"/>
              </a:defRPr>
            </a:lvl8pPr>
            <a:lvl9pPr marL="3886200" indent="-228600" fontAlgn="base">
              <a:spcBef>
                <a:spcPct val="0"/>
              </a:spcBef>
              <a:spcAft>
                <a:spcPct val="0"/>
              </a:spcAft>
              <a:defRPr sz="2400">
                <a:solidFill>
                  <a:schemeClr val="tx1"/>
                </a:solidFill>
                <a:latin typeface="AvantGarde" charset="0"/>
              </a:defRPr>
            </a:lvl9pPr>
          </a:lstStyle>
          <a:p>
            <a:pPr>
              <a:buClrTx/>
            </a:pPr>
            <a:r>
              <a:rPr lang="en-GB" sz="1600" dirty="0">
                <a:latin typeface="Arial Narrow" pitchFamily="34" charset="0"/>
                <a:cs typeface="Arial" pitchFamily="34" charset="0"/>
              </a:rPr>
              <a:t>Oil prices, </a:t>
            </a:r>
            <a:r>
              <a:rPr lang="en-GB" sz="1600" dirty="0" smtClean="0">
                <a:latin typeface="Arial Narrow" pitchFamily="34" charset="0"/>
                <a:cs typeface="Arial" pitchFamily="34" charset="0"/>
              </a:rPr>
              <a:t>average of  Brent crude, WTI and Dubai Fateh, $ </a:t>
            </a:r>
            <a:r>
              <a:rPr lang="en-GB" sz="1600" dirty="0">
                <a:latin typeface="Arial Narrow" pitchFamily="34" charset="0"/>
                <a:cs typeface="Arial" pitchFamily="34" charset="0"/>
              </a:rPr>
              <a:t>per barrel, </a:t>
            </a:r>
            <a:r>
              <a:rPr lang="en-GB" sz="1600" dirty="0" smtClean="0">
                <a:latin typeface="Arial Narrow" pitchFamily="34" charset="0"/>
                <a:cs typeface="Arial" pitchFamily="34" charset="0"/>
              </a:rPr>
              <a:t>annual </a:t>
            </a:r>
            <a:r>
              <a:rPr lang="en-GB" sz="1600" dirty="0">
                <a:latin typeface="Arial Narrow" pitchFamily="34" charset="0"/>
                <a:cs typeface="Arial" pitchFamily="34" charset="0"/>
              </a:rPr>
              <a:t>average</a:t>
            </a:r>
          </a:p>
        </p:txBody>
      </p:sp>
      <p:sp>
        <p:nvSpPr>
          <p:cNvPr id="2176006" name="Rectangle 10"/>
          <p:cNvSpPr>
            <a:spLocks noGrp="1" noChangeArrowheads="1"/>
          </p:cNvSpPr>
          <p:nvPr>
            <p:ph type="title" idx="4294967295"/>
          </p:nvPr>
        </p:nvSpPr>
        <p:spPr>
          <a:xfrm>
            <a:off x="495300" y="458788"/>
            <a:ext cx="9191625" cy="638175"/>
          </a:xfrm>
        </p:spPr>
        <p:txBody>
          <a:bodyPr/>
          <a:lstStyle/>
          <a:p>
            <a:r>
              <a:rPr lang="en-GB" sz="2400" dirty="0" smtClean="0"/>
              <a:t>Cebr base world growth scenario  - oil price assumption</a:t>
            </a:r>
            <a:endParaRPr lang="en-GB"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371617381"/>
              </p:ext>
            </p:extLst>
          </p:nvPr>
        </p:nvGraphicFramePr>
        <p:xfrm>
          <a:off x="377190" y="1683544"/>
          <a:ext cx="8566150" cy="5041900"/>
        </p:xfrm>
        <a:graphic>
          <a:graphicData uri="http://schemas.openxmlformats.org/presentationml/2006/ole">
            <mc:AlternateContent xmlns:mc="http://schemas.openxmlformats.org/markup-compatibility/2006">
              <mc:Choice xmlns:v="urn:schemas-microsoft-com:vml" Requires="v">
                <p:oleObj spid="_x0000_s1053" name="Chart" r:id="rId4" imgW="5286252" imgH="5191093" progId="MSGraph.Chart.8">
                  <p:embed followColorScheme="full"/>
                </p:oleObj>
              </mc:Choice>
              <mc:Fallback>
                <p:oleObj name="Chart" r:id="rId4" imgW="5286252" imgH="5191093"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 y="1683544"/>
                        <a:ext cx="8566150" cy="50419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0765326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flipH="1">
            <a:off x="4402138" y="6592888"/>
            <a:ext cx="1066800" cy="265112"/>
          </a:xfrm>
          <a:prstGeom prst="rect">
            <a:avLst/>
          </a:prstGeom>
          <a:noFill/>
          <a:ln>
            <a:miter lim="800000"/>
            <a:headEnd/>
            <a:tailEnd/>
          </a:ln>
        </p:spPr>
        <p:txBody>
          <a:bodyPr/>
          <a:lstStyle/>
          <a:p>
            <a:pPr algn="ctr">
              <a:spcBef>
                <a:spcPct val="0"/>
              </a:spcBef>
              <a:buClrTx/>
              <a:defRPr/>
            </a:pPr>
            <a:fld id="{08097912-7287-4BBB-9257-9830AF5B9502}" type="slidenum">
              <a:rPr lang="en-GB" sz="800" b="0">
                <a:solidFill>
                  <a:srgbClr val="4D4D4D"/>
                </a:solidFill>
                <a:latin typeface="+mn-lt"/>
                <a:cs typeface="Arial" pitchFamily="34" charset="0"/>
              </a:rPr>
              <a:pPr algn="ctr">
                <a:spcBef>
                  <a:spcPct val="0"/>
                </a:spcBef>
                <a:buClrTx/>
                <a:defRPr/>
              </a:pPr>
              <a:t>27</a:t>
            </a:fld>
            <a:endParaRPr lang="en-GB" sz="800" b="0" dirty="0">
              <a:solidFill>
                <a:srgbClr val="4D4D4D"/>
              </a:solidFill>
              <a:latin typeface="+mn-lt"/>
              <a:cs typeface="Arial" pitchFamily="34" charset="0"/>
            </a:endParaRPr>
          </a:p>
        </p:txBody>
      </p:sp>
      <p:sp>
        <p:nvSpPr>
          <p:cNvPr id="2176003" name="Text Box 3"/>
          <p:cNvSpPr txBox="1">
            <a:spLocks noChangeArrowheads="1"/>
          </p:cNvSpPr>
          <p:nvPr/>
        </p:nvSpPr>
        <p:spPr bwMode="auto">
          <a:xfrm>
            <a:off x="7473950" y="115888"/>
            <a:ext cx="203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spAutoFit/>
          </a:bodyPr>
          <a:lstStyle>
            <a:lvl1pPr marL="342900" indent="-342900">
              <a:spcBef>
                <a:spcPct val="0"/>
              </a:spcBef>
              <a:defRPr sz="2400">
                <a:solidFill>
                  <a:schemeClr val="tx1"/>
                </a:solidFill>
                <a:latin typeface="AvantGarde" charset="0"/>
              </a:defRPr>
            </a:lvl1pPr>
            <a:lvl2pPr marL="742950" indent="-285750">
              <a:spcBef>
                <a:spcPct val="0"/>
              </a:spcBef>
              <a:defRPr sz="2400">
                <a:solidFill>
                  <a:schemeClr val="tx1"/>
                </a:solidFill>
                <a:latin typeface="AvantGarde" charset="0"/>
              </a:defRPr>
            </a:lvl2pPr>
            <a:lvl3pPr marL="1143000" indent="-228600">
              <a:spcBef>
                <a:spcPct val="0"/>
              </a:spcBef>
              <a:defRPr sz="2400">
                <a:solidFill>
                  <a:schemeClr val="tx1"/>
                </a:solidFill>
                <a:latin typeface="AvantGarde" charset="0"/>
              </a:defRPr>
            </a:lvl3pPr>
            <a:lvl4pPr marL="1600200" indent="-228600">
              <a:spcBef>
                <a:spcPct val="0"/>
              </a:spcBef>
              <a:defRPr sz="2400">
                <a:solidFill>
                  <a:schemeClr val="tx1"/>
                </a:solidFill>
                <a:latin typeface="AvantGarde" charset="0"/>
              </a:defRPr>
            </a:lvl4pPr>
            <a:lvl5pPr marL="2057400" indent="-228600">
              <a:spcBef>
                <a:spcPct val="0"/>
              </a:spcBef>
              <a:defRPr sz="2400">
                <a:solidFill>
                  <a:schemeClr val="tx1"/>
                </a:solidFill>
                <a:latin typeface="AvantGarde" charset="0"/>
              </a:defRPr>
            </a:lvl5pPr>
            <a:lvl6pPr marL="2514600" indent="-228600" fontAlgn="base">
              <a:spcBef>
                <a:spcPct val="0"/>
              </a:spcBef>
              <a:spcAft>
                <a:spcPct val="0"/>
              </a:spcAft>
              <a:defRPr sz="2400">
                <a:solidFill>
                  <a:schemeClr val="tx1"/>
                </a:solidFill>
                <a:latin typeface="AvantGarde" charset="0"/>
              </a:defRPr>
            </a:lvl6pPr>
            <a:lvl7pPr marL="2971800" indent="-228600" fontAlgn="base">
              <a:spcBef>
                <a:spcPct val="0"/>
              </a:spcBef>
              <a:spcAft>
                <a:spcPct val="0"/>
              </a:spcAft>
              <a:defRPr sz="2400">
                <a:solidFill>
                  <a:schemeClr val="tx1"/>
                </a:solidFill>
                <a:latin typeface="AvantGarde" charset="0"/>
              </a:defRPr>
            </a:lvl7pPr>
            <a:lvl8pPr marL="3429000" indent="-228600" fontAlgn="base">
              <a:spcBef>
                <a:spcPct val="0"/>
              </a:spcBef>
              <a:spcAft>
                <a:spcPct val="0"/>
              </a:spcAft>
              <a:defRPr sz="2400">
                <a:solidFill>
                  <a:schemeClr val="tx1"/>
                </a:solidFill>
                <a:latin typeface="AvantGarde" charset="0"/>
              </a:defRPr>
            </a:lvl8pPr>
            <a:lvl9pPr marL="3886200" indent="-228600" fontAlgn="base">
              <a:spcBef>
                <a:spcPct val="0"/>
              </a:spcBef>
              <a:spcAft>
                <a:spcPct val="0"/>
              </a:spcAft>
              <a:defRPr sz="2400">
                <a:solidFill>
                  <a:schemeClr val="tx1"/>
                </a:solidFill>
                <a:latin typeface="AvantGarde" charset="0"/>
              </a:defRPr>
            </a:lvl9pPr>
          </a:lstStyle>
          <a:p>
            <a:pPr algn="r">
              <a:spcBef>
                <a:spcPct val="20000"/>
              </a:spcBef>
            </a:pPr>
            <a:r>
              <a:rPr lang="en-GB" sz="1000" b="0" dirty="0">
                <a:solidFill>
                  <a:srgbClr val="49849B"/>
                </a:solidFill>
                <a:latin typeface="Gill Sans MT" pitchFamily="34" charset="0"/>
                <a:cs typeface="Arial" pitchFamily="34" charset="0"/>
              </a:rPr>
              <a:t>WORLD ECONOMIC OUTLOOK</a:t>
            </a:r>
          </a:p>
        </p:txBody>
      </p:sp>
      <p:sp>
        <p:nvSpPr>
          <p:cNvPr id="2176005" name="Text Box 6"/>
          <p:cNvSpPr txBox="1">
            <a:spLocks noChangeArrowheads="1"/>
          </p:cNvSpPr>
          <p:nvPr/>
        </p:nvSpPr>
        <p:spPr bwMode="auto">
          <a:xfrm>
            <a:off x="537210" y="1198344"/>
            <a:ext cx="8773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AvantGarde" charset="0"/>
              </a:defRPr>
            </a:lvl1pPr>
            <a:lvl2pPr marL="742950" indent="-285750">
              <a:spcBef>
                <a:spcPct val="0"/>
              </a:spcBef>
              <a:defRPr sz="2400">
                <a:solidFill>
                  <a:schemeClr val="tx1"/>
                </a:solidFill>
                <a:latin typeface="AvantGarde" charset="0"/>
              </a:defRPr>
            </a:lvl2pPr>
            <a:lvl3pPr marL="1143000" indent="-228600">
              <a:spcBef>
                <a:spcPct val="0"/>
              </a:spcBef>
              <a:defRPr sz="2400">
                <a:solidFill>
                  <a:schemeClr val="tx1"/>
                </a:solidFill>
                <a:latin typeface="AvantGarde" charset="0"/>
              </a:defRPr>
            </a:lvl3pPr>
            <a:lvl4pPr marL="1600200" indent="-228600">
              <a:spcBef>
                <a:spcPct val="0"/>
              </a:spcBef>
              <a:defRPr sz="2400">
                <a:solidFill>
                  <a:schemeClr val="tx1"/>
                </a:solidFill>
                <a:latin typeface="AvantGarde" charset="0"/>
              </a:defRPr>
            </a:lvl4pPr>
            <a:lvl5pPr marL="2057400" indent="-228600">
              <a:spcBef>
                <a:spcPct val="0"/>
              </a:spcBef>
              <a:defRPr sz="2400">
                <a:solidFill>
                  <a:schemeClr val="tx1"/>
                </a:solidFill>
                <a:latin typeface="AvantGarde" charset="0"/>
              </a:defRPr>
            </a:lvl5pPr>
            <a:lvl6pPr marL="2514600" indent="-228600" fontAlgn="base">
              <a:spcBef>
                <a:spcPct val="0"/>
              </a:spcBef>
              <a:spcAft>
                <a:spcPct val="0"/>
              </a:spcAft>
              <a:defRPr sz="2400">
                <a:solidFill>
                  <a:schemeClr val="tx1"/>
                </a:solidFill>
                <a:latin typeface="AvantGarde" charset="0"/>
              </a:defRPr>
            </a:lvl6pPr>
            <a:lvl7pPr marL="2971800" indent="-228600" fontAlgn="base">
              <a:spcBef>
                <a:spcPct val="0"/>
              </a:spcBef>
              <a:spcAft>
                <a:spcPct val="0"/>
              </a:spcAft>
              <a:defRPr sz="2400">
                <a:solidFill>
                  <a:schemeClr val="tx1"/>
                </a:solidFill>
                <a:latin typeface="AvantGarde" charset="0"/>
              </a:defRPr>
            </a:lvl7pPr>
            <a:lvl8pPr marL="3429000" indent="-228600" fontAlgn="base">
              <a:spcBef>
                <a:spcPct val="0"/>
              </a:spcBef>
              <a:spcAft>
                <a:spcPct val="0"/>
              </a:spcAft>
              <a:defRPr sz="2400">
                <a:solidFill>
                  <a:schemeClr val="tx1"/>
                </a:solidFill>
                <a:latin typeface="AvantGarde" charset="0"/>
              </a:defRPr>
            </a:lvl8pPr>
            <a:lvl9pPr marL="3886200" indent="-228600" fontAlgn="base">
              <a:spcBef>
                <a:spcPct val="0"/>
              </a:spcBef>
              <a:spcAft>
                <a:spcPct val="0"/>
              </a:spcAft>
              <a:defRPr sz="2400">
                <a:solidFill>
                  <a:schemeClr val="tx1"/>
                </a:solidFill>
                <a:latin typeface="AvantGarde" charset="0"/>
              </a:defRPr>
            </a:lvl9pPr>
          </a:lstStyle>
          <a:p>
            <a:pPr>
              <a:buClrTx/>
            </a:pPr>
            <a:r>
              <a:rPr lang="en-GB" sz="1600" dirty="0">
                <a:latin typeface="Arial Narrow" pitchFamily="34" charset="0"/>
                <a:cs typeface="Arial" pitchFamily="34" charset="0"/>
              </a:rPr>
              <a:t>Oil prices, </a:t>
            </a:r>
            <a:r>
              <a:rPr lang="en-GB" sz="1600" dirty="0" smtClean="0">
                <a:latin typeface="Arial Narrow" pitchFamily="34" charset="0"/>
                <a:cs typeface="Arial" pitchFamily="34" charset="0"/>
              </a:rPr>
              <a:t>average of  Brent crude, WTI and Dubai Fateh, $ </a:t>
            </a:r>
            <a:r>
              <a:rPr lang="en-GB" sz="1600" dirty="0">
                <a:latin typeface="Arial Narrow" pitchFamily="34" charset="0"/>
                <a:cs typeface="Arial" pitchFamily="34" charset="0"/>
              </a:rPr>
              <a:t>per barrel, </a:t>
            </a:r>
            <a:r>
              <a:rPr lang="en-GB" sz="1600" dirty="0" smtClean="0">
                <a:latin typeface="Arial Narrow" pitchFamily="34" charset="0"/>
                <a:cs typeface="Arial" pitchFamily="34" charset="0"/>
              </a:rPr>
              <a:t>annual </a:t>
            </a:r>
            <a:r>
              <a:rPr lang="en-GB" sz="1600" dirty="0">
                <a:latin typeface="Arial Narrow" pitchFamily="34" charset="0"/>
                <a:cs typeface="Arial" pitchFamily="34" charset="0"/>
              </a:rPr>
              <a:t>average</a:t>
            </a:r>
          </a:p>
        </p:txBody>
      </p:sp>
      <p:sp>
        <p:nvSpPr>
          <p:cNvPr id="2176006" name="Rectangle 10"/>
          <p:cNvSpPr>
            <a:spLocks noGrp="1" noChangeArrowheads="1"/>
          </p:cNvSpPr>
          <p:nvPr>
            <p:ph type="title" idx="4294967295"/>
          </p:nvPr>
        </p:nvSpPr>
        <p:spPr>
          <a:xfrm>
            <a:off x="342900" y="458788"/>
            <a:ext cx="9475470" cy="638175"/>
          </a:xfrm>
        </p:spPr>
        <p:txBody>
          <a:bodyPr/>
          <a:lstStyle/>
          <a:p>
            <a:r>
              <a:rPr lang="en-GB" sz="2400" dirty="0" smtClean="0"/>
              <a:t>Cebr optimistic world growth scenario  - oil price assumption</a:t>
            </a:r>
            <a:endParaRPr lang="en-GB"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2884468664"/>
              </p:ext>
            </p:extLst>
          </p:nvPr>
        </p:nvGraphicFramePr>
        <p:xfrm>
          <a:off x="537210" y="1550988"/>
          <a:ext cx="8783320" cy="5041900"/>
        </p:xfrm>
        <a:graphic>
          <a:graphicData uri="http://schemas.openxmlformats.org/presentationml/2006/ole">
            <mc:AlternateContent xmlns:mc="http://schemas.openxmlformats.org/markup-compatibility/2006">
              <mc:Choice xmlns:v="urn:schemas-microsoft-com:vml" Requires="v">
                <p:oleObj spid="_x0000_s3088" name="Chart" r:id="rId4" imgW="5286252" imgH="5191093" progId="MSGraph.Chart.8">
                  <p:embed followColorScheme="full"/>
                </p:oleObj>
              </mc:Choice>
              <mc:Fallback>
                <p:oleObj name="Chart" r:id="rId4" imgW="5286252" imgH="5191093"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 y="1550988"/>
                        <a:ext cx="8783320" cy="50419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099815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z="2800" dirty="0" smtClean="0"/>
              <a:t>Water resources</a:t>
            </a:r>
          </a:p>
        </p:txBody>
      </p:sp>
      <p:sp>
        <p:nvSpPr>
          <p:cNvPr id="9219" name="Rectangle 3"/>
          <p:cNvSpPr>
            <a:spLocks noGrp="1" noChangeArrowheads="1"/>
          </p:cNvSpPr>
          <p:nvPr>
            <p:ph type="body" idx="1"/>
          </p:nvPr>
        </p:nvSpPr>
        <p:spPr>
          <a:xfrm>
            <a:off x="565150" y="1009650"/>
            <a:ext cx="4192588" cy="5467350"/>
          </a:xfrm>
        </p:spPr>
        <p:txBody>
          <a:bodyPr/>
          <a:lstStyle/>
          <a:p>
            <a:pPr marL="274638" indent="-274638">
              <a:buFontTx/>
              <a:buChar char="•"/>
            </a:pPr>
            <a:r>
              <a:rPr lang="en-GB" dirty="0" smtClean="0"/>
              <a:t>Unlike Energy, all water is renewable;</a:t>
            </a:r>
          </a:p>
          <a:p>
            <a:pPr marL="274638" indent="-274638">
              <a:buFontTx/>
              <a:buChar char="•"/>
            </a:pPr>
            <a:r>
              <a:rPr lang="en-GB" dirty="0" smtClean="0"/>
              <a:t>Even consumptive uses, predominantly irrigation, result in recycling through transpiration and precipitation;</a:t>
            </a:r>
          </a:p>
          <a:p>
            <a:pPr marL="274638" indent="-274638">
              <a:buFontTx/>
              <a:buChar char="•"/>
            </a:pPr>
            <a:r>
              <a:rPr lang="en-GB" dirty="0" smtClean="0"/>
              <a:t>There is plenty of water around – 2/3 of the world’s surface is covered in water; </a:t>
            </a:r>
            <a:r>
              <a:rPr lang="en-GB" dirty="0" smtClean="0">
                <a:solidFill>
                  <a:srgbClr val="FF0000"/>
                </a:solidFill>
              </a:rPr>
              <a:t>or is there?</a:t>
            </a:r>
          </a:p>
          <a:p>
            <a:pPr marL="274638" indent="-274638">
              <a:buFontTx/>
              <a:buChar char="•"/>
            </a:pPr>
            <a:r>
              <a:rPr lang="en-GB" dirty="0" smtClean="0"/>
              <a:t>3% of the world’s water is fresh;</a:t>
            </a:r>
          </a:p>
          <a:p>
            <a:pPr marL="274638" indent="-274638">
              <a:buFontTx/>
              <a:buChar char="•"/>
            </a:pPr>
            <a:r>
              <a:rPr lang="en-GB" dirty="0" smtClean="0"/>
              <a:t>Of that 10% is accessible in lakes and rivers;</a:t>
            </a:r>
          </a:p>
          <a:p>
            <a:pPr marL="274638" indent="-274638">
              <a:buFontTx/>
              <a:buChar char="•"/>
            </a:pPr>
            <a:r>
              <a:rPr lang="en-GB" dirty="0" smtClean="0"/>
              <a:t>Around 40 x 10</a:t>
            </a:r>
            <a:r>
              <a:rPr lang="en-GB" baseline="30000" dirty="0" smtClean="0"/>
              <a:t>13 </a:t>
            </a:r>
            <a:r>
              <a:rPr lang="en-GB" dirty="0" smtClean="0"/>
              <a:t>cubic metres of  renewable “Blue Water” each year in the world;</a:t>
            </a:r>
          </a:p>
          <a:p>
            <a:pPr marL="274638" indent="-274638">
              <a:buFontTx/>
              <a:buChar char="•"/>
            </a:pPr>
            <a:r>
              <a:rPr lang="en-GB" dirty="0" smtClean="0"/>
              <a:t>Average water requirement for food production is 4 cubic metres per day;</a:t>
            </a:r>
          </a:p>
          <a:p>
            <a:pPr marL="274638" indent="-274638">
              <a:buFontTx/>
              <a:buChar char="•"/>
            </a:pPr>
            <a:r>
              <a:rPr lang="en-GB" dirty="0" smtClean="0"/>
              <a:t>World population is around 7 billion</a:t>
            </a:r>
          </a:p>
          <a:p>
            <a:pPr marL="274638" indent="-274638">
              <a:buFontTx/>
              <a:buChar char="•"/>
            </a:pPr>
            <a:r>
              <a:rPr lang="en-GB" dirty="0" smtClean="0"/>
              <a:t>Hence one-quarter of the available water must be harvested to meet demand.</a:t>
            </a:r>
          </a:p>
        </p:txBody>
      </p:sp>
      <p:pic>
        <p:nvPicPr>
          <p:cNvPr id="9220" name="Picture 4" descr="global-water-volume-fresh-large"/>
          <p:cNvPicPr>
            <a:picLocks noChangeAspect="1" noChangeArrowheads="1"/>
          </p:cNvPicPr>
          <p:nvPr/>
        </p:nvPicPr>
        <p:blipFill>
          <a:blip r:embed="rId2">
            <a:extLst>
              <a:ext uri="{28A0092B-C50C-407E-A947-70E740481C1C}">
                <a14:useLocalDpi xmlns:a14="http://schemas.microsoft.com/office/drawing/2010/main" val="0"/>
              </a:ext>
            </a:extLst>
          </a:blip>
          <a:srcRect l="5316" t="4227" r="8606" b="5791"/>
          <a:stretch>
            <a:fillRect/>
          </a:stretch>
        </p:blipFill>
        <p:spPr bwMode="auto">
          <a:xfrm>
            <a:off x="4940300" y="1168400"/>
            <a:ext cx="46609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6537325" y="1752600"/>
            <a:ext cx="1906588" cy="333375"/>
          </a:xfrm>
          <a:prstGeom prst="rect">
            <a:avLst/>
          </a:prstGeom>
          <a:solidFill>
            <a:schemeClr val="bg1"/>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spcBef>
                <a:spcPct val="50000"/>
              </a:spcBef>
            </a:pPr>
            <a:r>
              <a:rPr lang="en-GB"/>
              <a:t>All World’s Water</a:t>
            </a:r>
          </a:p>
        </p:txBody>
      </p:sp>
      <p:sp>
        <p:nvSpPr>
          <p:cNvPr id="9222" name="Text Box 6"/>
          <p:cNvSpPr txBox="1">
            <a:spLocks noChangeArrowheads="1"/>
          </p:cNvSpPr>
          <p:nvPr/>
        </p:nvSpPr>
        <p:spPr bwMode="auto">
          <a:xfrm>
            <a:off x="7132638" y="2792413"/>
            <a:ext cx="1906587" cy="333375"/>
          </a:xfrm>
          <a:prstGeom prst="rect">
            <a:avLst/>
          </a:prstGeom>
          <a:solidFill>
            <a:schemeClr val="bg1"/>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spcBef>
                <a:spcPct val="50000"/>
              </a:spcBef>
            </a:pPr>
            <a:r>
              <a:rPr lang="en-GB"/>
              <a:t>Fresh Water</a:t>
            </a:r>
          </a:p>
        </p:txBody>
      </p:sp>
      <p:sp>
        <p:nvSpPr>
          <p:cNvPr id="9223" name="Text Box 7"/>
          <p:cNvSpPr txBox="1">
            <a:spLocks noChangeArrowheads="1"/>
          </p:cNvSpPr>
          <p:nvPr/>
        </p:nvSpPr>
        <p:spPr bwMode="auto">
          <a:xfrm>
            <a:off x="5764213" y="3478213"/>
            <a:ext cx="1906587" cy="333375"/>
          </a:xfrm>
          <a:prstGeom prst="rect">
            <a:avLst/>
          </a:prstGeom>
          <a:solidFill>
            <a:schemeClr val="bg1"/>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spcBef>
                <a:spcPct val="50000"/>
              </a:spcBef>
            </a:pPr>
            <a:r>
              <a:rPr lang="en-GB"/>
              <a:t>Lakes &amp; Rivers</a:t>
            </a:r>
          </a:p>
        </p:txBody>
      </p:sp>
      <p:sp>
        <p:nvSpPr>
          <p:cNvPr id="9224" name="Line 8"/>
          <p:cNvSpPr>
            <a:spLocks noChangeShapeType="1"/>
          </p:cNvSpPr>
          <p:nvPr/>
        </p:nvSpPr>
        <p:spPr bwMode="auto">
          <a:xfrm flipH="1">
            <a:off x="6278563" y="2058988"/>
            <a:ext cx="274637" cy="2889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5" name="Line 9"/>
          <p:cNvSpPr>
            <a:spLocks noChangeShapeType="1"/>
          </p:cNvSpPr>
          <p:nvPr/>
        </p:nvSpPr>
        <p:spPr bwMode="auto">
          <a:xfrm flipH="1" flipV="1">
            <a:off x="6492875" y="2803525"/>
            <a:ext cx="593725" cy="1524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6" name="Line 10"/>
          <p:cNvSpPr>
            <a:spLocks noChangeShapeType="1"/>
          </p:cNvSpPr>
          <p:nvPr/>
        </p:nvSpPr>
        <p:spPr bwMode="auto">
          <a:xfrm flipH="1" flipV="1">
            <a:off x="6477000" y="2971800"/>
            <a:ext cx="244475" cy="4413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7" name="Text Box 11"/>
          <p:cNvSpPr txBox="1">
            <a:spLocks noChangeArrowheads="1"/>
          </p:cNvSpPr>
          <p:nvPr/>
        </p:nvSpPr>
        <p:spPr bwMode="auto">
          <a:xfrm>
            <a:off x="7572375" y="5784850"/>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eaLnBrk="1" hangingPunct="1">
              <a:spcBef>
                <a:spcPct val="50000"/>
              </a:spcBef>
            </a:pPr>
            <a:r>
              <a:rPr lang="en-GB" b="0"/>
              <a:t>Image credit: USGS</a:t>
            </a:r>
          </a:p>
        </p:txBody>
      </p:sp>
    </p:spTree>
    <p:extLst>
      <p:ext uri="{BB962C8B-B14F-4D97-AF65-F5344CB8AC3E}">
        <p14:creationId xmlns:p14="http://schemas.microsoft.com/office/powerpoint/2010/main" val="265511169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z="3200" dirty="0" smtClean="0"/>
              <a:t>The issues</a:t>
            </a:r>
          </a:p>
        </p:txBody>
      </p:sp>
      <p:sp>
        <p:nvSpPr>
          <p:cNvPr id="10243" name="Rectangle 3"/>
          <p:cNvSpPr>
            <a:spLocks noGrp="1" noChangeArrowheads="1"/>
          </p:cNvSpPr>
          <p:nvPr>
            <p:ph type="body" idx="1"/>
          </p:nvPr>
        </p:nvSpPr>
        <p:spPr>
          <a:xfrm>
            <a:off x="565150" y="1009650"/>
            <a:ext cx="9001760" cy="5467350"/>
          </a:xfrm>
        </p:spPr>
        <p:txBody>
          <a:bodyPr/>
          <a:lstStyle/>
          <a:p>
            <a:pPr marL="365125" indent="-365125">
              <a:spcAft>
                <a:spcPts val="500"/>
              </a:spcAft>
              <a:buFontTx/>
              <a:buChar char="•"/>
            </a:pPr>
            <a:r>
              <a:rPr lang="en-GB" dirty="0" smtClean="0">
                <a:latin typeface="+mj-lt"/>
              </a:rPr>
              <a:t>Location of water:</a:t>
            </a:r>
          </a:p>
          <a:p>
            <a:pPr marL="830263" lvl="1">
              <a:spcAft>
                <a:spcPts val="500"/>
              </a:spcAft>
              <a:buClr>
                <a:srgbClr val="FF0000"/>
              </a:buClr>
              <a:buFont typeface="Wingdings" pitchFamily="2" charset="2"/>
              <a:buChar char="Ø"/>
            </a:pPr>
            <a:r>
              <a:rPr lang="en-GB" dirty="0" smtClean="0">
                <a:latin typeface="+mj-lt"/>
              </a:rPr>
              <a:t>People used to live where water is available; now some 1 billion people live in regions where there is insufficient water;</a:t>
            </a:r>
          </a:p>
          <a:p>
            <a:pPr marL="365125" indent="-365125">
              <a:spcAft>
                <a:spcPts val="500"/>
              </a:spcAft>
              <a:buClr>
                <a:schemeClr val="tx1"/>
              </a:buClr>
              <a:buFontTx/>
              <a:buChar char="•"/>
            </a:pPr>
            <a:r>
              <a:rPr lang="en-GB" dirty="0" smtClean="0">
                <a:latin typeface="+mj-lt"/>
              </a:rPr>
              <a:t>Population Growth</a:t>
            </a:r>
          </a:p>
          <a:p>
            <a:pPr marL="830263" lvl="1">
              <a:spcAft>
                <a:spcPts val="500"/>
              </a:spcAft>
              <a:buClr>
                <a:srgbClr val="FF0000"/>
              </a:buClr>
              <a:buFont typeface="Wingdings" pitchFamily="2" charset="2"/>
              <a:buChar char="Ø"/>
            </a:pPr>
            <a:r>
              <a:rPr lang="en-GB" dirty="0" smtClean="0">
                <a:latin typeface="+mj-lt"/>
              </a:rPr>
              <a:t>By 2035 the world’s population will increase from 7 billion to around 8.6 billion (</a:t>
            </a:r>
            <a:r>
              <a:rPr lang="en-GB" sz="1200" i="1" dirty="0" smtClean="0">
                <a:latin typeface="+mj-lt"/>
              </a:rPr>
              <a:t>UN estimates</a:t>
            </a:r>
            <a:r>
              <a:rPr lang="en-GB" dirty="0" smtClean="0">
                <a:latin typeface="+mj-lt"/>
              </a:rPr>
              <a:t>)</a:t>
            </a:r>
          </a:p>
          <a:p>
            <a:pPr marL="365125" indent="-365125">
              <a:spcAft>
                <a:spcPts val="500"/>
              </a:spcAft>
              <a:buClr>
                <a:schemeClr val="tx1"/>
              </a:buClr>
              <a:buFontTx/>
              <a:buChar char="•"/>
            </a:pPr>
            <a:r>
              <a:rPr lang="en-GB" dirty="0" smtClean="0">
                <a:latin typeface="+mj-lt"/>
              </a:rPr>
              <a:t>Urbanisation</a:t>
            </a:r>
          </a:p>
          <a:p>
            <a:pPr marL="830263" lvl="1">
              <a:spcAft>
                <a:spcPts val="500"/>
              </a:spcAft>
              <a:buClr>
                <a:srgbClr val="FF0000"/>
              </a:buClr>
              <a:buFont typeface="Wingdings" pitchFamily="2" charset="2"/>
              <a:buChar char="Ø"/>
            </a:pPr>
            <a:r>
              <a:rPr lang="en-GB" dirty="0" smtClean="0">
                <a:latin typeface="+mj-lt"/>
              </a:rPr>
              <a:t>By 2035 the percentage of urban population will grow from 52% to 62% - nearly 2 billion more people in urban environments; (</a:t>
            </a:r>
            <a:r>
              <a:rPr lang="en-GB" sz="1200" i="1" dirty="0" smtClean="0">
                <a:latin typeface="+mj-lt"/>
              </a:rPr>
              <a:t>UN estimates</a:t>
            </a:r>
            <a:r>
              <a:rPr lang="en-GB" dirty="0" smtClean="0">
                <a:latin typeface="+mj-lt"/>
              </a:rPr>
              <a:t>)</a:t>
            </a:r>
          </a:p>
          <a:p>
            <a:pPr marL="365125" indent="-365125">
              <a:spcAft>
                <a:spcPts val="500"/>
              </a:spcAft>
              <a:buClr>
                <a:schemeClr val="tx1"/>
              </a:buClr>
              <a:buFontTx/>
              <a:buChar char="•"/>
            </a:pPr>
            <a:r>
              <a:rPr lang="en-GB" dirty="0" smtClean="0">
                <a:latin typeface="+mj-lt"/>
              </a:rPr>
              <a:t>Changing diet</a:t>
            </a:r>
          </a:p>
          <a:p>
            <a:pPr marL="830263" lvl="1">
              <a:spcAft>
                <a:spcPts val="500"/>
              </a:spcAft>
              <a:buClr>
                <a:srgbClr val="FF0000"/>
              </a:buClr>
              <a:buFont typeface="Wingdings" pitchFamily="2" charset="2"/>
              <a:buChar char="Ø"/>
            </a:pPr>
            <a:r>
              <a:rPr lang="en-GB" dirty="0" smtClean="0">
                <a:latin typeface="+mj-lt"/>
              </a:rPr>
              <a:t>With growing wealth the consumption of meat is increasing; 10 times as much water is needed per kilo of beef compared with bread, raising the average per capita requirement (</a:t>
            </a:r>
            <a:r>
              <a:rPr lang="en-GB" sz="1200" dirty="0" smtClean="0">
                <a:latin typeface="+mj-lt"/>
              </a:rPr>
              <a:t>UN waterfootprint.org</a:t>
            </a:r>
            <a:r>
              <a:rPr lang="en-GB" dirty="0" smtClean="0">
                <a:latin typeface="+mj-lt"/>
              </a:rPr>
              <a:t>)</a:t>
            </a:r>
          </a:p>
          <a:p>
            <a:pPr marL="365125" indent="-365125">
              <a:spcAft>
                <a:spcPts val="500"/>
              </a:spcAft>
              <a:buClr>
                <a:schemeClr val="tx1"/>
              </a:buClr>
              <a:buFontTx/>
              <a:buChar char="•"/>
            </a:pPr>
            <a:r>
              <a:rPr lang="en-GB" dirty="0" smtClean="0">
                <a:latin typeface="+mj-lt"/>
              </a:rPr>
              <a:t>Climate Change</a:t>
            </a:r>
          </a:p>
          <a:p>
            <a:pPr marL="830263" lvl="1">
              <a:spcAft>
                <a:spcPts val="500"/>
              </a:spcAft>
              <a:buClr>
                <a:srgbClr val="FF0000"/>
              </a:buClr>
              <a:buFont typeface="Wingdings" pitchFamily="2" charset="2"/>
              <a:buChar char="Ø"/>
            </a:pPr>
            <a:r>
              <a:rPr lang="en-GB" dirty="0" smtClean="0">
                <a:latin typeface="+mj-lt"/>
              </a:rPr>
              <a:t>Impacts on precipitation levels will vary, but more intense rainfall will be harder to harvests</a:t>
            </a:r>
          </a:p>
          <a:p>
            <a:pPr marL="365125" indent="-365125">
              <a:spcAft>
                <a:spcPts val="500"/>
              </a:spcAft>
              <a:buClr>
                <a:schemeClr val="tx1"/>
              </a:buClr>
              <a:buFontTx/>
              <a:buChar char="•"/>
            </a:pPr>
            <a:r>
              <a:rPr lang="en-GB" dirty="0" err="1" smtClean="0">
                <a:latin typeface="+mj-lt"/>
              </a:rPr>
              <a:t>Transboundary</a:t>
            </a:r>
            <a:r>
              <a:rPr lang="en-GB" dirty="0" smtClean="0">
                <a:latin typeface="+mj-lt"/>
              </a:rPr>
              <a:t> issues</a:t>
            </a:r>
          </a:p>
          <a:p>
            <a:pPr marL="830263" lvl="1">
              <a:spcAft>
                <a:spcPts val="500"/>
              </a:spcAft>
              <a:buClr>
                <a:srgbClr val="FF0000"/>
              </a:buClr>
              <a:buFont typeface="Wingdings" pitchFamily="2" charset="2"/>
              <a:buChar char="Ø"/>
            </a:pPr>
            <a:r>
              <a:rPr lang="en-GB" dirty="0" smtClean="0">
                <a:latin typeface="+mj-lt"/>
              </a:rPr>
              <a:t>Downstream users in water stressed regions of major rivers such as the Nile, Indus and Jordan are increasingly concerned about upstream abstractions, and about treaties which were made in days of lower population and water demand;</a:t>
            </a:r>
          </a:p>
          <a:p>
            <a:pPr marL="365125" indent="-365125">
              <a:buClr>
                <a:schemeClr val="tx1"/>
              </a:buClr>
            </a:pPr>
            <a:r>
              <a:rPr lang="en-GB" u="sng" dirty="0" smtClean="0">
                <a:latin typeface="+mj-lt"/>
              </a:rPr>
              <a:t>CONCLUSION</a:t>
            </a:r>
          </a:p>
          <a:p>
            <a:pPr marL="365125" indent="-365125">
              <a:buClr>
                <a:schemeClr val="tx1"/>
              </a:buClr>
            </a:pPr>
            <a:r>
              <a:rPr lang="en-GB" dirty="0" smtClean="0">
                <a:latin typeface="+mj-lt"/>
              </a:rPr>
              <a:t>There will still be sufficient water in 2035, but there is a need for considerable investment in storage, transfer and treatment infrastructure and in improved food production technology.</a:t>
            </a:r>
          </a:p>
          <a:p>
            <a:pPr marL="830263" lvl="1">
              <a:buClr>
                <a:schemeClr val="tx1"/>
              </a:buClr>
              <a:buFontTx/>
              <a:buChar char="•"/>
            </a:pPr>
            <a:endParaRPr lang="en-GB" dirty="0" smtClean="0"/>
          </a:p>
          <a:p>
            <a:pPr marL="830263" lvl="1"/>
            <a:endParaRPr lang="en-GB" dirty="0" smtClean="0"/>
          </a:p>
        </p:txBody>
      </p:sp>
    </p:spTree>
    <p:extLst>
      <p:ext uri="{BB962C8B-B14F-4D97-AF65-F5344CB8AC3E}">
        <p14:creationId xmlns:p14="http://schemas.microsoft.com/office/powerpoint/2010/main" val="78370839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0870" y="1283970"/>
            <a:ext cx="8784590" cy="5467350"/>
          </a:xfrm>
        </p:spPr>
        <p:txBody>
          <a:bodyPr/>
          <a:lstStyle/>
          <a:p>
            <a:r>
              <a:rPr lang="en-GB" sz="2400" dirty="0" smtClean="0">
                <a:latin typeface="+mj-lt"/>
              </a:rPr>
              <a:t>What are the key constraints on world economic growth?:</a:t>
            </a:r>
          </a:p>
          <a:p>
            <a:endParaRPr lang="en-GB" sz="2400" dirty="0">
              <a:latin typeface="+mj-lt"/>
            </a:endParaRPr>
          </a:p>
          <a:p>
            <a:r>
              <a:rPr lang="en-GB" sz="2400" dirty="0" smtClean="0">
                <a:latin typeface="+mj-lt"/>
              </a:rPr>
              <a:t>Economic</a:t>
            </a:r>
          </a:p>
          <a:p>
            <a:r>
              <a:rPr lang="en-GB" sz="2400" dirty="0" smtClean="0">
                <a:latin typeface="+mj-lt"/>
              </a:rPr>
              <a:t>Environment</a:t>
            </a:r>
          </a:p>
          <a:p>
            <a:r>
              <a:rPr lang="en-GB" sz="2400" dirty="0" smtClean="0">
                <a:latin typeface="+mj-lt"/>
              </a:rPr>
              <a:t>Food</a:t>
            </a:r>
          </a:p>
          <a:p>
            <a:r>
              <a:rPr lang="en-GB" sz="2400" dirty="0" smtClean="0">
                <a:latin typeface="+mj-lt"/>
              </a:rPr>
              <a:t>Minerals</a:t>
            </a:r>
          </a:p>
          <a:p>
            <a:r>
              <a:rPr lang="en-GB" sz="2400" dirty="0" smtClean="0">
                <a:latin typeface="+mj-lt"/>
              </a:rPr>
              <a:t>Energy</a:t>
            </a:r>
          </a:p>
          <a:p>
            <a:r>
              <a:rPr lang="en-GB" sz="2400" dirty="0" smtClean="0">
                <a:latin typeface="+mj-lt"/>
              </a:rPr>
              <a:t>Water</a:t>
            </a:r>
          </a:p>
          <a:p>
            <a:r>
              <a:rPr lang="en-GB" sz="2400" dirty="0" smtClean="0">
                <a:latin typeface="+mj-lt"/>
              </a:rPr>
              <a:t> </a:t>
            </a:r>
            <a:endParaRPr lang="en-GB" sz="2400" dirty="0">
              <a:latin typeface="+mj-lt"/>
            </a:endParaRPr>
          </a:p>
        </p:txBody>
      </p:sp>
      <p:sp>
        <p:nvSpPr>
          <p:cNvPr id="4" name="Title 3"/>
          <p:cNvSpPr>
            <a:spLocks noGrp="1"/>
          </p:cNvSpPr>
          <p:nvPr>
            <p:ph type="title"/>
          </p:nvPr>
        </p:nvSpPr>
        <p:spPr/>
        <p:txBody>
          <a:bodyPr/>
          <a:lstStyle/>
          <a:p>
            <a:r>
              <a:rPr lang="en-GB" sz="2800" dirty="0" smtClean="0"/>
              <a:t>Overview</a:t>
            </a:r>
            <a:endParaRPr lang="en-GB" sz="2800" dirty="0"/>
          </a:p>
        </p:txBody>
      </p:sp>
    </p:spTree>
    <p:extLst>
      <p:ext uri="{BB962C8B-B14F-4D97-AF65-F5344CB8AC3E}">
        <p14:creationId xmlns:p14="http://schemas.microsoft.com/office/powerpoint/2010/main" val="209246002"/>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5" name="Text Box 5"/>
          <p:cNvSpPr txBox="1">
            <a:spLocks noChangeArrowheads="1"/>
          </p:cNvSpPr>
          <p:nvPr/>
        </p:nvSpPr>
        <p:spPr bwMode="auto">
          <a:xfrm>
            <a:off x="576263" y="1282700"/>
            <a:ext cx="8964612" cy="30777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ClrTx/>
            </a:pPr>
            <a:r>
              <a:rPr lang="en-GB" dirty="0">
                <a:solidFill>
                  <a:srgbClr val="000000"/>
                </a:solidFill>
                <a:latin typeface="Arial Narrow" pitchFamily="34" charset="0"/>
                <a:cs typeface="Arial" pitchFamily="34" charset="0"/>
              </a:rPr>
              <a:t>World real GDP, annual change, chained volume measure 2000, </a:t>
            </a:r>
            <a:r>
              <a:rPr lang="en-GB" dirty="0" smtClean="0">
                <a:solidFill>
                  <a:srgbClr val="000000"/>
                </a:solidFill>
                <a:latin typeface="Arial Narrow" pitchFamily="34" charset="0"/>
                <a:cs typeface="Arial" pitchFamily="34" charset="0"/>
              </a:rPr>
              <a:t>exchange </a:t>
            </a:r>
            <a:r>
              <a:rPr lang="en-GB" dirty="0">
                <a:solidFill>
                  <a:srgbClr val="000000"/>
                </a:solidFill>
                <a:latin typeface="Arial Narrow" pitchFamily="34" charset="0"/>
                <a:cs typeface="Arial" pitchFamily="34" charset="0"/>
              </a:rPr>
              <a:t>rates weighted</a:t>
            </a:r>
          </a:p>
        </p:txBody>
      </p:sp>
      <p:sp>
        <p:nvSpPr>
          <p:cNvPr id="2170887" name="Rectangle 10"/>
          <p:cNvSpPr>
            <a:spLocks noChangeArrowheads="1"/>
          </p:cNvSpPr>
          <p:nvPr/>
        </p:nvSpPr>
        <p:spPr bwMode="auto">
          <a:xfrm>
            <a:off x="482600" y="593725"/>
            <a:ext cx="91916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pPr>
            <a:r>
              <a:rPr lang="en-GB" sz="2400" dirty="0" smtClean="0">
                <a:solidFill>
                  <a:srgbClr val="49849B"/>
                </a:solidFill>
                <a:latin typeface="Arial Rounded MT Bold" pitchFamily="34" charset="0"/>
              </a:rPr>
              <a:t>Cebr world growth scenario – base assumptions for GDP growth</a:t>
            </a:r>
            <a:endParaRPr lang="en-GB" sz="2400" dirty="0">
              <a:solidFill>
                <a:srgbClr val="49849B"/>
              </a:solidFill>
              <a:latin typeface="Arial Rounded MT Bold"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03419786"/>
              </p:ext>
            </p:extLst>
          </p:nvPr>
        </p:nvGraphicFramePr>
        <p:xfrm>
          <a:off x="747236" y="1590477"/>
          <a:ext cx="7509828" cy="4778375"/>
        </p:xfrm>
        <a:graphic>
          <a:graphicData uri="http://schemas.openxmlformats.org/presentationml/2006/ole">
            <mc:AlternateContent xmlns:mc="http://schemas.openxmlformats.org/markup-compatibility/2006">
              <mc:Choice xmlns:v="urn:schemas-microsoft-com:vml" Requires="v">
                <p:oleObj spid="_x0000_s2077" name="Chart" r:id="rId4" imgW="5305418" imgH="5172197" progId="MSGraph.Chart.8">
                  <p:embed followColorScheme="full"/>
                </p:oleObj>
              </mc:Choice>
              <mc:Fallback>
                <p:oleObj name="Chart" r:id="rId4" imgW="5305418" imgH="517219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236" y="1590477"/>
                        <a:ext cx="7509828" cy="47783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3391335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5" name="Text Box 5"/>
          <p:cNvSpPr txBox="1">
            <a:spLocks noChangeArrowheads="1"/>
          </p:cNvSpPr>
          <p:nvPr/>
        </p:nvSpPr>
        <p:spPr bwMode="auto">
          <a:xfrm>
            <a:off x="576263" y="1282700"/>
            <a:ext cx="8964612" cy="30777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ClrTx/>
            </a:pPr>
            <a:r>
              <a:rPr lang="en-GB" dirty="0">
                <a:solidFill>
                  <a:srgbClr val="000000"/>
                </a:solidFill>
                <a:latin typeface="Arial Narrow" pitchFamily="34" charset="0"/>
                <a:cs typeface="Arial" pitchFamily="34" charset="0"/>
              </a:rPr>
              <a:t>World real GDP, annual change, chained volume measure 2000, </a:t>
            </a:r>
            <a:r>
              <a:rPr lang="en-GB" dirty="0" smtClean="0">
                <a:solidFill>
                  <a:srgbClr val="000000"/>
                </a:solidFill>
                <a:latin typeface="Arial Narrow" pitchFamily="34" charset="0"/>
                <a:cs typeface="Arial" pitchFamily="34" charset="0"/>
              </a:rPr>
              <a:t>exchange </a:t>
            </a:r>
            <a:r>
              <a:rPr lang="en-GB" dirty="0">
                <a:solidFill>
                  <a:srgbClr val="000000"/>
                </a:solidFill>
                <a:latin typeface="Arial Narrow" pitchFamily="34" charset="0"/>
                <a:cs typeface="Arial" pitchFamily="34" charset="0"/>
              </a:rPr>
              <a:t>rates weighted</a:t>
            </a:r>
          </a:p>
        </p:txBody>
      </p:sp>
      <p:sp>
        <p:nvSpPr>
          <p:cNvPr id="2170887" name="Rectangle 10"/>
          <p:cNvSpPr>
            <a:spLocks noChangeArrowheads="1"/>
          </p:cNvSpPr>
          <p:nvPr/>
        </p:nvSpPr>
        <p:spPr bwMode="auto">
          <a:xfrm>
            <a:off x="482600" y="593725"/>
            <a:ext cx="91916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pPr>
            <a:r>
              <a:rPr lang="en-GB" sz="2400" dirty="0" smtClean="0">
                <a:solidFill>
                  <a:srgbClr val="49849B"/>
                </a:solidFill>
                <a:latin typeface="Arial Rounded MT Bold" pitchFamily="34" charset="0"/>
              </a:rPr>
              <a:t>Cebr world growth scenario – optimistic assumptions for GDP growth</a:t>
            </a:r>
            <a:endParaRPr lang="en-GB" sz="2400" dirty="0">
              <a:solidFill>
                <a:srgbClr val="49849B"/>
              </a:solidFill>
              <a:latin typeface="Arial Rounded MT Bold"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60907252"/>
              </p:ext>
            </p:extLst>
          </p:nvPr>
        </p:nvGraphicFramePr>
        <p:xfrm>
          <a:off x="720090" y="1773357"/>
          <a:ext cx="8439785" cy="4778375"/>
        </p:xfrm>
        <a:graphic>
          <a:graphicData uri="http://schemas.openxmlformats.org/presentationml/2006/ole">
            <mc:AlternateContent xmlns:mc="http://schemas.openxmlformats.org/markup-compatibility/2006">
              <mc:Choice xmlns:v="urn:schemas-microsoft-com:vml" Requires="v">
                <p:oleObj spid="_x0000_s4112" name="Chart" r:id="rId4" imgW="5305418" imgH="5172197" progId="MSGraph.Chart.8">
                  <p:embed followColorScheme="full"/>
                </p:oleObj>
              </mc:Choice>
              <mc:Fallback>
                <p:oleObj name="Chart" r:id="rId4" imgW="5305418" imgH="517219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 y="1773357"/>
                        <a:ext cx="8439785" cy="47783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9446125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75" y="750570"/>
            <a:ext cx="8783638" cy="428625"/>
          </a:xfrm>
        </p:spPr>
        <p:txBody>
          <a:bodyPr/>
          <a:lstStyle/>
          <a:p>
            <a:r>
              <a:rPr lang="en-GB" sz="2800" dirty="0" smtClean="0"/>
              <a:t>The count for US oil rigs has risen sharply</a:t>
            </a:r>
            <a:endParaRPr lang="en-GB"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 y="1177290"/>
            <a:ext cx="8397182" cy="521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79" y="6346944"/>
            <a:ext cx="2369559" cy="261610"/>
          </a:xfrm>
          <a:prstGeom prst="rect">
            <a:avLst/>
          </a:prstGeom>
          <a:noFill/>
        </p:spPr>
        <p:txBody>
          <a:bodyPr wrap="none" rtlCol="0">
            <a:spAutoFit/>
          </a:bodyPr>
          <a:lstStyle/>
          <a:p>
            <a:r>
              <a:rPr lang="en-GB" sz="1100" dirty="0" smtClean="0"/>
              <a:t>Source: earlywarn.blogspot.com</a:t>
            </a:r>
            <a:endParaRPr lang="en-GB" sz="1100" dirty="0"/>
          </a:p>
        </p:txBody>
      </p:sp>
    </p:spTree>
    <p:extLst>
      <p:ext uri="{BB962C8B-B14F-4D97-AF65-F5344CB8AC3E}">
        <p14:creationId xmlns:p14="http://schemas.microsoft.com/office/powerpoint/2010/main" val="2213050848"/>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75" y="750570"/>
            <a:ext cx="8783638" cy="428625"/>
          </a:xfrm>
        </p:spPr>
        <p:txBody>
          <a:bodyPr/>
          <a:lstStyle/>
          <a:p>
            <a:r>
              <a:rPr lang="en-GB" sz="2800" dirty="0" smtClean="0"/>
              <a:t>The price of Brent crude has been consistently around $20 higher than WTI since 2011</a:t>
            </a:r>
            <a:endParaRPr lang="en-GB"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79" y="1420152"/>
            <a:ext cx="7646671" cy="506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5779" y="6346944"/>
            <a:ext cx="2369559" cy="261610"/>
          </a:xfrm>
          <a:prstGeom prst="rect">
            <a:avLst/>
          </a:prstGeom>
          <a:noFill/>
        </p:spPr>
        <p:txBody>
          <a:bodyPr wrap="none" rtlCol="0">
            <a:spAutoFit/>
          </a:bodyPr>
          <a:lstStyle/>
          <a:p>
            <a:r>
              <a:rPr lang="en-GB" sz="1100" dirty="0" smtClean="0"/>
              <a:t>Source: earlywarn.blogspot.com</a:t>
            </a:r>
            <a:endParaRPr lang="en-GB" sz="1100" dirty="0"/>
          </a:p>
        </p:txBody>
      </p:sp>
    </p:spTree>
    <p:extLst>
      <p:ext uri="{BB962C8B-B14F-4D97-AF65-F5344CB8AC3E}">
        <p14:creationId xmlns:p14="http://schemas.microsoft.com/office/powerpoint/2010/main" val="549090096"/>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75" y="750570"/>
            <a:ext cx="8783638" cy="428625"/>
          </a:xfrm>
        </p:spPr>
        <p:txBody>
          <a:bodyPr/>
          <a:lstStyle/>
          <a:p>
            <a:r>
              <a:rPr lang="en-GB" sz="2800" dirty="0" smtClean="0"/>
              <a:t>Natural gas is now selling in the US at the equivalent price to $</a:t>
            </a:r>
            <a:r>
              <a:rPr lang="en-GB" sz="2800" dirty="0" smtClean="0"/>
              <a:t>24 </a:t>
            </a:r>
            <a:r>
              <a:rPr lang="en-GB" sz="2800" dirty="0" smtClean="0"/>
              <a:t>a barrel for oil </a:t>
            </a:r>
            <a:endParaRPr lang="en-GB"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 y="1618437"/>
            <a:ext cx="6892290" cy="485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5779" y="6346944"/>
            <a:ext cx="1896673" cy="261610"/>
          </a:xfrm>
          <a:prstGeom prst="rect">
            <a:avLst/>
          </a:prstGeom>
          <a:noFill/>
        </p:spPr>
        <p:txBody>
          <a:bodyPr wrap="none" rtlCol="0">
            <a:spAutoFit/>
          </a:bodyPr>
          <a:lstStyle/>
          <a:p>
            <a:r>
              <a:rPr lang="en-GB" sz="1100" dirty="0" smtClean="0"/>
              <a:t>Source: wallstreetpit.com</a:t>
            </a:r>
            <a:endParaRPr lang="en-GB" sz="1100" dirty="0"/>
          </a:p>
        </p:txBody>
      </p:sp>
    </p:spTree>
    <p:extLst>
      <p:ext uri="{BB962C8B-B14F-4D97-AF65-F5344CB8AC3E}">
        <p14:creationId xmlns:p14="http://schemas.microsoft.com/office/powerpoint/2010/main" val="429275257"/>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68020" y="1101090"/>
            <a:ext cx="9036050" cy="5467350"/>
          </a:xfrm>
        </p:spPr>
        <p:txBody>
          <a:bodyPr/>
          <a:lstStyle/>
          <a:p>
            <a:pPr>
              <a:spcAft>
                <a:spcPts val="0"/>
              </a:spcAft>
            </a:pPr>
            <a:r>
              <a:rPr lang="en-GB" sz="1800" dirty="0" smtClean="0">
                <a:latin typeface="+mj-lt"/>
              </a:rPr>
              <a:t>It is economically difficult for the world to reorient itself and this in itself is likely to limit growth – and has done so</a:t>
            </a:r>
          </a:p>
          <a:p>
            <a:pPr>
              <a:spcAft>
                <a:spcPts val="0"/>
              </a:spcAft>
            </a:pPr>
            <a:endParaRPr lang="en-GB" sz="1800" dirty="0" smtClean="0">
              <a:latin typeface="+mj-lt"/>
            </a:endParaRPr>
          </a:p>
          <a:p>
            <a:pPr>
              <a:spcAft>
                <a:spcPts val="0"/>
              </a:spcAft>
            </a:pPr>
            <a:r>
              <a:rPr lang="en-GB" sz="1800" dirty="0" smtClean="0">
                <a:latin typeface="+mj-lt"/>
              </a:rPr>
              <a:t>The environment could hold back growth, though this is not necessary</a:t>
            </a:r>
          </a:p>
          <a:p>
            <a:pPr>
              <a:spcAft>
                <a:spcPts val="0"/>
              </a:spcAft>
            </a:pPr>
            <a:endParaRPr lang="en-GB" sz="1800" dirty="0" smtClean="0">
              <a:latin typeface="+mj-lt"/>
            </a:endParaRPr>
          </a:p>
          <a:p>
            <a:pPr>
              <a:spcAft>
                <a:spcPts val="0"/>
              </a:spcAft>
            </a:pPr>
            <a:r>
              <a:rPr lang="en-GB" sz="1800" dirty="0" smtClean="0">
                <a:latin typeface="+mj-lt"/>
              </a:rPr>
              <a:t>The technology exists for energy and food supplies to be adequate to allow for growth – fusion power, shale gas and GM foods could be game changers</a:t>
            </a:r>
          </a:p>
          <a:p>
            <a:pPr>
              <a:spcAft>
                <a:spcPts val="0"/>
              </a:spcAft>
            </a:pPr>
            <a:endParaRPr lang="en-GB" sz="1800" dirty="0">
              <a:latin typeface="+mj-lt"/>
            </a:endParaRPr>
          </a:p>
          <a:p>
            <a:pPr>
              <a:spcAft>
                <a:spcPts val="0"/>
              </a:spcAft>
            </a:pPr>
            <a:r>
              <a:rPr lang="en-GB" sz="1800" dirty="0" smtClean="0">
                <a:latin typeface="+mj-lt"/>
              </a:rPr>
              <a:t>There are likely to be shortages of minerals to support rapid growth unless government policies change</a:t>
            </a:r>
          </a:p>
          <a:p>
            <a:pPr>
              <a:spcAft>
                <a:spcPts val="0"/>
              </a:spcAft>
            </a:pPr>
            <a:endParaRPr lang="en-GB" sz="1800" dirty="0">
              <a:latin typeface="+mj-lt"/>
            </a:endParaRPr>
          </a:p>
          <a:p>
            <a:pPr>
              <a:spcAft>
                <a:spcPts val="0"/>
              </a:spcAft>
            </a:pPr>
            <a:r>
              <a:rPr lang="en-GB" sz="1800" dirty="0" smtClean="0">
                <a:latin typeface="+mj-lt"/>
              </a:rPr>
              <a:t>Further investment in water supplies will be necessary to support rapid growth</a:t>
            </a:r>
          </a:p>
          <a:p>
            <a:pPr>
              <a:spcAft>
                <a:spcPts val="0"/>
              </a:spcAft>
            </a:pPr>
            <a:endParaRPr lang="en-GB" sz="1800" dirty="0">
              <a:latin typeface="+mj-lt"/>
            </a:endParaRPr>
          </a:p>
          <a:p>
            <a:pPr>
              <a:spcAft>
                <a:spcPts val="0"/>
              </a:spcAft>
            </a:pPr>
            <a:r>
              <a:rPr lang="en-GB" sz="1800" dirty="0" smtClean="0">
                <a:latin typeface="+mj-lt"/>
              </a:rPr>
              <a:t>Central assumption world economic growth of 3% pa max on a sustainable basis</a:t>
            </a:r>
          </a:p>
          <a:p>
            <a:pPr>
              <a:spcAft>
                <a:spcPts val="0"/>
              </a:spcAft>
            </a:pPr>
            <a:endParaRPr lang="en-GB" sz="1800" dirty="0">
              <a:latin typeface="+mj-lt"/>
            </a:endParaRPr>
          </a:p>
          <a:p>
            <a:pPr>
              <a:spcAft>
                <a:spcPts val="0"/>
              </a:spcAft>
            </a:pPr>
            <a:r>
              <a:rPr lang="en-GB" sz="1800" dirty="0" smtClean="0">
                <a:latin typeface="+mj-lt"/>
              </a:rPr>
              <a:t>European growth to be constrained not only by lack of competitiveness but also slow take up of technologies such as GM, nuclear and shale</a:t>
            </a:r>
          </a:p>
        </p:txBody>
      </p:sp>
      <p:sp>
        <p:nvSpPr>
          <p:cNvPr id="4" name="Title 3"/>
          <p:cNvSpPr>
            <a:spLocks noGrp="1"/>
          </p:cNvSpPr>
          <p:nvPr>
            <p:ph type="title"/>
          </p:nvPr>
        </p:nvSpPr>
        <p:spPr/>
        <p:txBody>
          <a:bodyPr/>
          <a:lstStyle/>
          <a:p>
            <a:r>
              <a:rPr lang="en-GB" sz="2800" dirty="0" smtClean="0"/>
              <a:t>Conclusions</a:t>
            </a:r>
            <a:endParaRPr lang="en-GB" sz="2800" dirty="0"/>
          </a:p>
        </p:txBody>
      </p:sp>
    </p:spTree>
    <p:extLst>
      <p:ext uri="{BB962C8B-B14F-4D97-AF65-F5344CB8AC3E}">
        <p14:creationId xmlns:p14="http://schemas.microsoft.com/office/powerpoint/2010/main" val="3232458936"/>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7260" y="1881366"/>
            <a:ext cx="8412480" cy="4074962"/>
          </a:xfrm>
          <a:prstGeom prst="rect">
            <a:avLst/>
          </a:prstGeom>
        </p:spPr>
        <p:txBody>
          <a:bodyPr wrap="square">
            <a:spAutoFit/>
          </a:bodyPr>
          <a:lstStyle/>
          <a:p>
            <a:r>
              <a:rPr lang="en-US" sz="3600" kern="0" dirty="0">
                <a:solidFill>
                  <a:srgbClr val="49849B"/>
                </a:solidFill>
                <a:latin typeface="Arial Rounded MT Bold"/>
                <a:ea typeface="+mj-ea"/>
                <a:cs typeface="+mj-cs"/>
              </a:rPr>
              <a:t>Is the economic growth from the </a:t>
            </a:r>
            <a:br>
              <a:rPr lang="en-US" sz="3600" kern="0" dirty="0">
                <a:solidFill>
                  <a:srgbClr val="49849B"/>
                </a:solidFill>
                <a:latin typeface="Arial Rounded MT Bold"/>
                <a:ea typeface="+mj-ea"/>
                <a:cs typeface="+mj-cs"/>
              </a:rPr>
            </a:br>
            <a:r>
              <a:rPr lang="en-US" sz="3600" kern="0" dirty="0">
                <a:solidFill>
                  <a:srgbClr val="49849B"/>
                </a:solidFill>
                <a:latin typeface="Arial Rounded MT Bold"/>
                <a:ea typeface="+mj-ea"/>
                <a:cs typeface="+mj-cs"/>
              </a:rPr>
              <a:t>emerging economies additional</a:t>
            </a:r>
            <a:r>
              <a:rPr lang="en-US" sz="3600" kern="0" dirty="0" smtClean="0">
                <a:solidFill>
                  <a:srgbClr val="49849B"/>
                </a:solidFill>
                <a:latin typeface="Arial Rounded MT Bold"/>
                <a:ea typeface="+mj-ea"/>
                <a:cs typeface="+mj-cs"/>
              </a:rPr>
              <a:t>?</a:t>
            </a:r>
          </a:p>
          <a:p>
            <a:endParaRPr lang="en-US" sz="3600" kern="0" dirty="0" smtClean="0">
              <a:solidFill>
                <a:srgbClr val="49849B"/>
              </a:solidFill>
              <a:latin typeface="Arial Rounded MT Bold"/>
              <a:ea typeface="+mj-ea"/>
              <a:cs typeface="+mj-cs"/>
            </a:endParaRPr>
          </a:p>
          <a:p>
            <a:r>
              <a:rPr lang="en-US" sz="2000" dirty="0">
                <a:latin typeface="Arial Narrow" pitchFamily="34" charset="0"/>
              </a:rPr>
              <a:t>Douglas </a:t>
            </a:r>
            <a:r>
              <a:rPr lang="en-US" sz="2000" dirty="0" smtClean="0">
                <a:latin typeface="Arial Narrow" pitchFamily="34" charset="0"/>
              </a:rPr>
              <a:t>McWilliams, Mercers’ </a:t>
            </a:r>
            <a:r>
              <a:rPr lang="en-US" sz="2000" dirty="0">
                <a:latin typeface="Arial Narrow" pitchFamily="34" charset="0"/>
              </a:rPr>
              <a:t>School Memorial Professor of Commerce at Gresham </a:t>
            </a:r>
            <a:r>
              <a:rPr lang="en-US" sz="2000" dirty="0" smtClean="0">
                <a:latin typeface="Arial Narrow" pitchFamily="34" charset="0"/>
              </a:rPr>
              <a:t>College and Chief Executive of Cebr </a:t>
            </a:r>
            <a:endParaRPr lang="en-US" sz="2000" dirty="0">
              <a:latin typeface="Arial Narrow" pitchFamily="34" charset="0"/>
            </a:endParaRPr>
          </a:p>
          <a:p>
            <a:r>
              <a:rPr lang="en-US" sz="2000" dirty="0" smtClean="0">
                <a:latin typeface="Arial Narrow" pitchFamily="34" charset="0"/>
              </a:rPr>
              <a:t>Thras </a:t>
            </a:r>
            <a:r>
              <a:rPr lang="en-US" sz="2000" dirty="0">
                <a:latin typeface="Arial Narrow" pitchFamily="34" charset="0"/>
              </a:rPr>
              <a:t>Moraitis, Member of Executive Board Xstrata plc and</a:t>
            </a:r>
          </a:p>
          <a:p>
            <a:r>
              <a:rPr lang="en-US" sz="2000" dirty="0">
                <a:latin typeface="Arial Narrow" pitchFamily="34" charset="0"/>
              </a:rPr>
              <a:t>Michael McWilliams, Global head of Hydro, Mott MacDonald</a:t>
            </a:r>
          </a:p>
          <a:p>
            <a:r>
              <a:rPr lang="en-US" sz="2800" kern="0" dirty="0">
                <a:solidFill>
                  <a:srgbClr val="49849B"/>
                </a:solidFill>
                <a:latin typeface="Arial Rounded MT Bold"/>
                <a:ea typeface="+mj-ea"/>
                <a:cs typeface="+mj-cs"/>
              </a:rPr>
              <a:t/>
            </a:r>
            <a:br>
              <a:rPr lang="en-US" sz="2800" kern="0" dirty="0">
                <a:solidFill>
                  <a:srgbClr val="49849B"/>
                </a:solidFill>
                <a:latin typeface="Arial Rounded MT Bold"/>
                <a:ea typeface="+mj-ea"/>
                <a:cs typeface="+mj-cs"/>
              </a:rPr>
            </a:br>
            <a:endParaRPr lang="en-GB"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36600" y="2289810"/>
            <a:ext cx="8784590" cy="5467350"/>
          </a:xfrm>
        </p:spPr>
        <p:txBody>
          <a:bodyPr/>
          <a:lstStyle/>
          <a:p>
            <a:r>
              <a:rPr lang="en-GB" sz="2400" dirty="0" smtClean="0">
                <a:latin typeface="+mj-lt"/>
              </a:rPr>
              <a:t>Can technologies change the impact of these constraints?</a:t>
            </a:r>
          </a:p>
          <a:p>
            <a:r>
              <a:rPr lang="en-GB" sz="2400" dirty="0" smtClean="0">
                <a:latin typeface="+mj-lt"/>
              </a:rPr>
              <a:t>If growth is constrained what are the implications – for the emerging economies and for the Western economies?</a:t>
            </a:r>
          </a:p>
          <a:p>
            <a:r>
              <a:rPr lang="en-GB" sz="2400" dirty="0" smtClean="0">
                <a:latin typeface="+mj-lt"/>
              </a:rPr>
              <a:t>What policy measures will allow faster growth by limiting the extent to which shortages hold growth back?</a:t>
            </a:r>
            <a:endParaRPr lang="en-GB" sz="2400" dirty="0">
              <a:latin typeface="+mj-lt"/>
            </a:endParaRPr>
          </a:p>
        </p:txBody>
      </p:sp>
      <p:sp>
        <p:nvSpPr>
          <p:cNvPr id="4" name="Title 3"/>
          <p:cNvSpPr>
            <a:spLocks noGrp="1"/>
          </p:cNvSpPr>
          <p:nvPr>
            <p:ph type="title"/>
          </p:nvPr>
        </p:nvSpPr>
        <p:spPr/>
        <p:txBody>
          <a:bodyPr/>
          <a:lstStyle/>
          <a:p>
            <a:r>
              <a:rPr lang="en-GB" sz="2800" dirty="0" smtClean="0"/>
              <a:t>Overview (continued)</a:t>
            </a:r>
            <a:endParaRPr lang="en-GB" sz="2800" dirty="0"/>
          </a:p>
        </p:txBody>
      </p:sp>
    </p:spTree>
    <p:extLst>
      <p:ext uri="{BB962C8B-B14F-4D97-AF65-F5344CB8AC3E}">
        <p14:creationId xmlns:p14="http://schemas.microsoft.com/office/powerpoint/2010/main" val="20924600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0870" y="1283970"/>
            <a:ext cx="8784590" cy="5467350"/>
          </a:xfrm>
        </p:spPr>
        <p:txBody>
          <a:bodyPr/>
          <a:lstStyle/>
          <a:p>
            <a:pPr marL="342900" indent="-342900">
              <a:buFont typeface="Arial" pitchFamily="34" charset="0"/>
              <a:buChar char="•"/>
            </a:pPr>
            <a:r>
              <a:rPr lang="en-GB" sz="2000" dirty="0" smtClean="0">
                <a:latin typeface="+mj-lt"/>
              </a:rPr>
              <a:t>The Western financial crisis is and its aftermath are likely to be with us for perhaps 5-10 more years, constraining growth as balance sheets are rebuilt and governments retrench</a:t>
            </a:r>
          </a:p>
          <a:p>
            <a:pPr marL="342900" indent="-342900">
              <a:buFont typeface="Arial" pitchFamily="34" charset="0"/>
              <a:buChar char="•"/>
            </a:pPr>
            <a:r>
              <a:rPr lang="en-GB" sz="2000" dirty="0" smtClean="0">
                <a:latin typeface="+mj-lt"/>
              </a:rPr>
              <a:t>The euro problem is going to retard world and especially European growth  - either through the disruptive effect of the collapse of the euro or through the long period of internal adjustment to misaligned real exchange rates – this problem could affect economic performance for twenty years or so</a:t>
            </a:r>
          </a:p>
          <a:p>
            <a:pPr marL="342900" indent="-342900">
              <a:buFont typeface="Arial" pitchFamily="34" charset="0"/>
              <a:buChar char="•"/>
            </a:pPr>
            <a:r>
              <a:rPr lang="en-GB" sz="2000" dirty="0" smtClean="0">
                <a:latin typeface="+mj-lt"/>
              </a:rPr>
              <a:t>When disruptive change is taking place, there is an increased probability of mistaken policies and decisions that will retard growth – we have seen some examples of this and cannot rule out others</a:t>
            </a:r>
          </a:p>
          <a:p>
            <a:r>
              <a:rPr lang="en-GB" sz="2000" dirty="0" smtClean="0">
                <a:latin typeface="+mj-lt"/>
              </a:rPr>
              <a:t> </a:t>
            </a:r>
            <a:endParaRPr lang="en-GB" sz="2000" dirty="0">
              <a:latin typeface="+mj-lt"/>
            </a:endParaRPr>
          </a:p>
        </p:txBody>
      </p:sp>
      <p:sp>
        <p:nvSpPr>
          <p:cNvPr id="4" name="Title 3"/>
          <p:cNvSpPr>
            <a:spLocks noGrp="1"/>
          </p:cNvSpPr>
          <p:nvPr>
            <p:ph type="title"/>
          </p:nvPr>
        </p:nvSpPr>
        <p:spPr/>
        <p:txBody>
          <a:bodyPr/>
          <a:lstStyle/>
          <a:p>
            <a:r>
              <a:rPr lang="en-GB" sz="2800" dirty="0" smtClean="0"/>
              <a:t>Economic uncertainty</a:t>
            </a:r>
            <a:endParaRPr lang="en-GB" sz="2800" dirty="0"/>
          </a:p>
        </p:txBody>
      </p:sp>
    </p:spTree>
    <p:extLst>
      <p:ext uri="{BB962C8B-B14F-4D97-AF65-F5344CB8AC3E}">
        <p14:creationId xmlns:p14="http://schemas.microsoft.com/office/powerpoint/2010/main" val="410264138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0870" y="1283970"/>
            <a:ext cx="8784590" cy="5467350"/>
          </a:xfrm>
        </p:spPr>
        <p:txBody>
          <a:bodyPr/>
          <a:lstStyle/>
          <a:p>
            <a:pPr marL="342900" indent="-342900">
              <a:buFont typeface="Arial" pitchFamily="34" charset="0"/>
              <a:buChar char="•"/>
            </a:pPr>
            <a:r>
              <a:rPr lang="en-GB" sz="2000" dirty="0" smtClean="0">
                <a:latin typeface="+mj-lt"/>
              </a:rPr>
              <a:t>There are serious environmental risks from continued world growth even if there is no acceleration from past levels</a:t>
            </a:r>
          </a:p>
          <a:p>
            <a:pPr marL="342900" indent="-342900">
              <a:buFont typeface="Arial" pitchFamily="34" charset="0"/>
              <a:buChar char="•"/>
            </a:pPr>
            <a:r>
              <a:rPr lang="en-GB" sz="2000" dirty="0" smtClean="0">
                <a:latin typeface="+mj-lt"/>
              </a:rPr>
              <a:t>Stern report indicates potential loss of 5% of GDP growth from the environment</a:t>
            </a:r>
          </a:p>
          <a:p>
            <a:pPr marL="342900" indent="-342900">
              <a:buFont typeface="Arial" pitchFamily="34" charset="0"/>
              <a:buChar char="•"/>
            </a:pPr>
            <a:r>
              <a:rPr lang="en-GB" sz="2000" dirty="0" smtClean="0">
                <a:latin typeface="+mj-lt"/>
              </a:rPr>
              <a:t>But this has been largely discredited – but still a possible impact of 1% according to serious study by Peter Lilley</a:t>
            </a:r>
          </a:p>
          <a:p>
            <a:pPr marL="342900" indent="-342900">
              <a:buFont typeface="Arial" pitchFamily="34" charset="0"/>
              <a:buChar char="•"/>
            </a:pPr>
            <a:r>
              <a:rPr lang="en-GB" sz="2000" dirty="0" smtClean="0">
                <a:latin typeface="+mj-lt"/>
              </a:rPr>
              <a:t>Also needs to be taken into account is the cost of ‘pro environmental’ policies affecting the costs and supplies of primary products and energy</a:t>
            </a:r>
          </a:p>
          <a:p>
            <a:r>
              <a:rPr lang="en-GB" sz="2000" dirty="0" smtClean="0">
                <a:latin typeface="+mj-lt"/>
              </a:rPr>
              <a:t> </a:t>
            </a:r>
            <a:endParaRPr lang="en-GB" sz="2000" dirty="0">
              <a:latin typeface="+mj-lt"/>
            </a:endParaRPr>
          </a:p>
        </p:txBody>
      </p:sp>
      <p:sp>
        <p:nvSpPr>
          <p:cNvPr id="4" name="Title 3"/>
          <p:cNvSpPr>
            <a:spLocks noGrp="1"/>
          </p:cNvSpPr>
          <p:nvPr>
            <p:ph type="title"/>
          </p:nvPr>
        </p:nvSpPr>
        <p:spPr/>
        <p:txBody>
          <a:bodyPr/>
          <a:lstStyle/>
          <a:p>
            <a:r>
              <a:rPr lang="en-GB" sz="2800" dirty="0" smtClean="0"/>
              <a:t>The environment</a:t>
            </a:r>
            <a:endParaRPr lang="en-GB" sz="2800" dirty="0"/>
          </a:p>
        </p:txBody>
      </p:sp>
    </p:spTree>
    <p:extLst>
      <p:ext uri="{BB962C8B-B14F-4D97-AF65-F5344CB8AC3E}">
        <p14:creationId xmlns:p14="http://schemas.microsoft.com/office/powerpoint/2010/main" val="380341458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0870" y="1283970"/>
            <a:ext cx="8784590" cy="5467350"/>
          </a:xfrm>
        </p:spPr>
        <p:txBody>
          <a:bodyPr/>
          <a:lstStyle/>
          <a:p>
            <a:pPr marL="342900" indent="-342900">
              <a:buFont typeface="Arial" pitchFamily="34" charset="0"/>
              <a:buChar char="•"/>
            </a:pPr>
            <a:r>
              <a:rPr lang="en-GB" sz="2000" dirty="0" smtClean="0">
                <a:latin typeface="+mj-lt"/>
              </a:rPr>
              <a:t>Amount of agricultural land under cultivation has been essentially static since the 1960s</a:t>
            </a:r>
          </a:p>
          <a:p>
            <a:pPr marL="342900" indent="-342900">
              <a:buFont typeface="Arial" pitchFamily="34" charset="0"/>
              <a:buChar char="•"/>
            </a:pPr>
            <a:r>
              <a:rPr lang="en-GB" sz="2000" dirty="0" smtClean="0">
                <a:latin typeface="+mj-lt"/>
              </a:rPr>
              <a:t>FAO report indicates that it should be possible to generate enough food at least till 2050</a:t>
            </a:r>
          </a:p>
          <a:p>
            <a:pPr marL="342900" indent="-342900">
              <a:buFont typeface="Arial" pitchFamily="34" charset="0"/>
              <a:buChar char="•"/>
            </a:pPr>
            <a:r>
              <a:rPr lang="en-GB" sz="2000" dirty="0" smtClean="0">
                <a:latin typeface="+mj-lt"/>
              </a:rPr>
              <a:t>$209 billion of gross investment annually (at 2009 prices) will be required</a:t>
            </a:r>
          </a:p>
          <a:p>
            <a:pPr marL="342900" indent="-342900">
              <a:buFont typeface="Arial" pitchFamily="34" charset="0"/>
              <a:buChar char="•"/>
            </a:pPr>
            <a:r>
              <a:rPr lang="en-GB" sz="2000" dirty="0" smtClean="0">
                <a:latin typeface="+mj-lt"/>
              </a:rPr>
              <a:t>This compares with $142 billion investment annually over the past decade</a:t>
            </a:r>
          </a:p>
          <a:p>
            <a:pPr marL="342900" indent="-342900">
              <a:buFont typeface="Arial" pitchFamily="34" charset="0"/>
              <a:buChar char="•"/>
            </a:pPr>
            <a:r>
              <a:rPr lang="en-GB" sz="2000" dirty="0" smtClean="0">
                <a:latin typeface="+mj-lt"/>
              </a:rPr>
              <a:t>FAO estimated impact of GM food to reduce the average world price of food by 13-40% (though no timeframe is suggested)</a:t>
            </a:r>
          </a:p>
          <a:p>
            <a:pPr marL="342900" indent="-342900">
              <a:buFont typeface="Arial" pitchFamily="34" charset="0"/>
              <a:buChar char="•"/>
            </a:pPr>
            <a:r>
              <a:rPr lang="en-GB" sz="2000" dirty="0" smtClean="0">
                <a:latin typeface="+mj-lt"/>
              </a:rPr>
              <a:t>Differential development of GM food is affecting relative competitiveness of economies – main use of GM in US and Latin America including Brazil</a:t>
            </a:r>
          </a:p>
          <a:p>
            <a:pPr marL="342900" indent="-342900">
              <a:buFont typeface="Arial" pitchFamily="34" charset="0"/>
              <a:buChar char="•"/>
            </a:pPr>
            <a:r>
              <a:rPr lang="en-GB" sz="2000" dirty="0" smtClean="0">
                <a:latin typeface="+mj-lt"/>
              </a:rPr>
              <a:t>NB water requirements</a:t>
            </a:r>
          </a:p>
          <a:p>
            <a:r>
              <a:rPr lang="en-GB" sz="2000" dirty="0" smtClean="0">
                <a:latin typeface="+mj-lt"/>
              </a:rPr>
              <a:t> </a:t>
            </a:r>
            <a:endParaRPr lang="en-GB" sz="2000" dirty="0">
              <a:latin typeface="+mj-lt"/>
            </a:endParaRPr>
          </a:p>
        </p:txBody>
      </p:sp>
      <p:sp>
        <p:nvSpPr>
          <p:cNvPr id="4" name="Title 3"/>
          <p:cNvSpPr>
            <a:spLocks noGrp="1"/>
          </p:cNvSpPr>
          <p:nvPr>
            <p:ph type="title"/>
          </p:nvPr>
        </p:nvSpPr>
        <p:spPr/>
        <p:txBody>
          <a:bodyPr/>
          <a:lstStyle/>
          <a:p>
            <a:r>
              <a:rPr lang="en-GB" sz="2800" dirty="0" smtClean="0"/>
              <a:t>Food supplies</a:t>
            </a:r>
            <a:endParaRPr lang="en-GB" sz="2800" dirty="0"/>
          </a:p>
        </p:txBody>
      </p:sp>
    </p:spTree>
    <p:extLst>
      <p:ext uri="{BB962C8B-B14F-4D97-AF65-F5344CB8AC3E}">
        <p14:creationId xmlns:p14="http://schemas.microsoft.com/office/powerpoint/2010/main" val="422098133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95300" y="1798952"/>
            <a:ext cx="9108017" cy="4724400"/>
          </a:xfrm>
        </p:spPr>
        <p:txBody>
          <a:bodyPr/>
          <a:lstStyle/>
          <a:p>
            <a:endParaRPr lang="en-GB"/>
          </a:p>
        </p:txBody>
      </p:sp>
      <p:sp>
        <p:nvSpPr>
          <p:cNvPr id="19458" name="Title 1"/>
          <p:cNvSpPr>
            <a:spLocks noGrp="1"/>
          </p:cNvSpPr>
          <p:nvPr>
            <p:ph type="title"/>
          </p:nvPr>
        </p:nvSpPr>
        <p:spPr>
          <a:xfrm>
            <a:off x="472440" y="628650"/>
            <a:ext cx="7993380" cy="622829"/>
          </a:xfrm>
        </p:spPr>
        <p:txBody>
          <a:bodyPr/>
          <a:lstStyle/>
          <a:p>
            <a:r>
              <a:rPr lang="en-GB" sz="2400" dirty="0" smtClean="0">
                <a:solidFill>
                  <a:schemeClr val="tx1"/>
                </a:solidFill>
              </a:rPr>
              <a:t>Income trends correlate strongly with urbanisation…as does demand for commodities</a:t>
            </a:r>
            <a:endParaRPr lang="en-GB" sz="4000" dirty="0" smtClean="0">
              <a:solidFill>
                <a:schemeClr val="tx1"/>
              </a:solidFill>
            </a:endParaRPr>
          </a:p>
        </p:txBody>
      </p:sp>
      <p:sp>
        <p:nvSpPr>
          <p:cNvPr id="6" name="Text Placeholder 5"/>
          <p:cNvSpPr>
            <a:spLocks noGrp="1"/>
          </p:cNvSpPr>
          <p:nvPr>
            <p:ph type="body" sz="quarter" idx="15"/>
          </p:nvPr>
        </p:nvSpPr>
        <p:spPr>
          <a:xfrm>
            <a:off x="495300" y="6522881"/>
            <a:ext cx="7342095" cy="247650"/>
          </a:xfrm>
        </p:spPr>
        <p:txBody>
          <a:bodyPr/>
          <a:lstStyle/>
          <a:p>
            <a:endParaRPr lang="en-GB"/>
          </a:p>
        </p:txBody>
      </p:sp>
      <p:pic>
        <p:nvPicPr>
          <p:cNvPr id="19459" name="Picture 2"/>
          <p:cNvPicPr>
            <a:picLocks noChangeAspect="1" noChangeArrowheads="1"/>
          </p:cNvPicPr>
          <p:nvPr/>
        </p:nvPicPr>
        <p:blipFill>
          <a:blip r:embed="rId3"/>
          <a:srcRect t="1785" r="499" b="4762"/>
          <a:stretch>
            <a:fillRect/>
          </a:stretch>
        </p:blipFill>
        <p:spPr bwMode="auto">
          <a:xfrm>
            <a:off x="321602" y="1411390"/>
            <a:ext cx="9352227" cy="5072062"/>
          </a:xfrm>
          <a:prstGeom prst="rect">
            <a:avLst/>
          </a:prstGeom>
          <a:noFill/>
          <a:ln w="9525">
            <a:noFill/>
            <a:miter lim="800000"/>
            <a:headEnd/>
            <a:tailEnd/>
          </a:ln>
        </p:spPr>
      </p:pic>
    </p:spTree>
    <p:extLst>
      <p:ext uri="{BB962C8B-B14F-4D97-AF65-F5344CB8AC3E}">
        <p14:creationId xmlns:p14="http://schemas.microsoft.com/office/powerpoint/2010/main" val="2737504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825" y="2749663"/>
            <a:ext cx="446286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 Placeholder 40"/>
          <p:cNvSpPr>
            <a:spLocks noGrp="1"/>
          </p:cNvSpPr>
          <p:nvPr>
            <p:ph type="body" sz="quarter" idx="12"/>
          </p:nvPr>
        </p:nvSpPr>
        <p:spPr/>
        <p:txBody>
          <a:bodyPr/>
          <a:lstStyle/>
          <a:p>
            <a:endParaRPr lang="en-GB"/>
          </a:p>
        </p:txBody>
      </p:sp>
      <p:sp>
        <p:nvSpPr>
          <p:cNvPr id="578562" name="Rectangle 2"/>
          <p:cNvSpPr>
            <a:spLocks noGrp="1" noChangeArrowheads="1"/>
          </p:cNvSpPr>
          <p:nvPr>
            <p:ph type="title"/>
          </p:nvPr>
        </p:nvSpPr>
        <p:spPr>
          <a:xfrm>
            <a:off x="458078" y="628969"/>
            <a:ext cx="7933650" cy="622829"/>
          </a:xfrm>
          <a:noFill/>
          <a:ln w="9525">
            <a:noFill/>
            <a:miter lim="800000"/>
            <a:headEnd/>
            <a:tailEnd/>
          </a:ln>
        </p:spPr>
        <p:txBody>
          <a:bodyPr vert="horz" wrap="square" lIns="0" tIns="0" rIns="0" bIns="0" numCol="1" anchor="b" anchorCtr="0" compatLnSpc="1">
            <a:prstTxWarp prst="textNoShape">
              <a:avLst/>
            </a:prstTxWarp>
          </a:bodyPr>
          <a:lstStyle/>
          <a:p>
            <a:pPr>
              <a:spcBef>
                <a:spcPts val="600"/>
              </a:spcBef>
            </a:pPr>
            <a:r>
              <a:rPr lang="en-GB" sz="2400" dirty="0" smtClean="0">
                <a:cs typeface="Arial" charset="0"/>
              </a:rPr>
              <a:t>Commodities display different demand profiles as economies evolve</a:t>
            </a:r>
            <a:endParaRPr lang="en-US" sz="2400" dirty="0"/>
          </a:p>
        </p:txBody>
      </p:sp>
      <p:sp>
        <p:nvSpPr>
          <p:cNvPr id="43" name="Text Placeholder 42"/>
          <p:cNvSpPr>
            <a:spLocks noGrp="1"/>
          </p:cNvSpPr>
          <p:nvPr>
            <p:ph type="body" sz="quarter" idx="15"/>
          </p:nvPr>
        </p:nvSpPr>
        <p:spPr/>
        <p:txBody>
          <a:bodyPr/>
          <a:lstStyle/>
          <a:p>
            <a:endParaRPr lang="en-GB"/>
          </a:p>
        </p:txBody>
      </p:sp>
      <p:sp>
        <p:nvSpPr>
          <p:cNvPr id="156" name="Rectangle 7"/>
          <p:cNvSpPr>
            <a:spLocks noChangeArrowheads="1"/>
          </p:cNvSpPr>
          <p:nvPr/>
        </p:nvSpPr>
        <p:spPr bwMode="auto">
          <a:xfrm>
            <a:off x="85326" y="1911901"/>
            <a:ext cx="1589" cy="1378"/>
          </a:xfrm>
          <a:prstGeom prst="rect">
            <a:avLst/>
          </a:prstGeom>
          <a:no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dirty="0">
              <a:latin typeface="+mj-lt"/>
            </a:endParaRPr>
          </a:p>
        </p:txBody>
      </p:sp>
      <p:sp>
        <p:nvSpPr>
          <p:cNvPr id="157" name="Rectangle 8"/>
          <p:cNvSpPr>
            <a:spLocks noChangeArrowheads="1"/>
          </p:cNvSpPr>
          <p:nvPr/>
        </p:nvSpPr>
        <p:spPr bwMode="auto">
          <a:xfrm>
            <a:off x="4294173" y="6097706"/>
            <a:ext cx="1589" cy="1378"/>
          </a:xfrm>
          <a:prstGeom prst="rect">
            <a:avLst/>
          </a:prstGeom>
          <a:no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dirty="0">
              <a:latin typeface="+mj-lt"/>
            </a:endParaRPr>
          </a:p>
        </p:txBody>
      </p:sp>
      <p:sp>
        <p:nvSpPr>
          <p:cNvPr id="112" name="Rectangle 69"/>
          <p:cNvSpPr>
            <a:spLocks noChangeArrowheads="1"/>
          </p:cNvSpPr>
          <p:nvPr/>
        </p:nvSpPr>
        <p:spPr bwMode="auto">
          <a:xfrm>
            <a:off x="1908188" y="5780345"/>
            <a:ext cx="251671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rPr>
              <a:t>GDP per capita (real, 2005 $US)</a:t>
            </a:r>
            <a:endParaRPr kumimoji="0" lang="en-US" sz="1200" b="0" i="0" u="none" strike="noStrike" cap="none" normalizeH="0" baseline="0" dirty="0" smtClean="0">
              <a:ln>
                <a:noFill/>
              </a:ln>
              <a:solidFill>
                <a:schemeClr val="tx1"/>
              </a:solidFill>
              <a:effectLst/>
            </a:endParaRPr>
          </a:p>
        </p:txBody>
      </p:sp>
      <p:sp>
        <p:nvSpPr>
          <p:cNvPr id="113" name="Rectangle 69"/>
          <p:cNvSpPr>
            <a:spLocks noChangeArrowheads="1"/>
          </p:cNvSpPr>
          <p:nvPr/>
        </p:nvSpPr>
        <p:spPr bwMode="auto">
          <a:xfrm>
            <a:off x="2306123" y="4745456"/>
            <a:ext cx="159071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0" i="1" dirty="0" smtClean="0">
                <a:solidFill>
                  <a:srgbClr val="000000"/>
                </a:solidFill>
                <a:latin typeface="Verdana" pitchFamily="34" charset="0"/>
              </a:rPr>
              <a:t>Mid-cycle commodities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1" u="none" strike="noStrike" cap="none" normalizeH="0" baseline="0" dirty="0" smtClean="0">
                <a:ln>
                  <a:noFill/>
                </a:ln>
                <a:solidFill>
                  <a:srgbClr val="000000"/>
                </a:solidFill>
                <a:effectLst/>
                <a:latin typeface="Verdana" pitchFamily="34" charset="0"/>
              </a:rPr>
              <a:t>e.g. copper, lead, zinc</a:t>
            </a:r>
            <a:endParaRPr kumimoji="0" lang="en-US" sz="1000" b="0" i="1" u="none" strike="noStrike" cap="none" normalizeH="0" baseline="0" dirty="0" smtClean="0">
              <a:ln>
                <a:noFill/>
              </a:ln>
              <a:solidFill>
                <a:schemeClr val="tx1"/>
              </a:solidFill>
              <a:effectLst/>
            </a:endParaRPr>
          </a:p>
        </p:txBody>
      </p:sp>
      <p:sp>
        <p:nvSpPr>
          <p:cNvPr id="117" name="Rectangle 69"/>
          <p:cNvSpPr>
            <a:spLocks noChangeArrowheads="1"/>
          </p:cNvSpPr>
          <p:nvPr/>
        </p:nvSpPr>
        <p:spPr bwMode="auto">
          <a:xfrm>
            <a:off x="2308952" y="4409339"/>
            <a:ext cx="151002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0" i="1" dirty="0" smtClean="0">
                <a:solidFill>
                  <a:srgbClr val="000000"/>
                </a:solidFill>
                <a:latin typeface="Verdana" pitchFamily="34" charset="0"/>
              </a:rPr>
              <a:t>Late cycle commodities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1" u="none" strike="noStrike" cap="none" normalizeH="0" baseline="0" dirty="0" smtClean="0">
                <a:ln>
                  <a:noFill/>
                </a:ln>
                <a:solidFill>
                  <a:srgbClr val="000000"/>
                </a:solidFill>
                <a:effectLst/>
                <a:latin typeface="Verdana" pitchFamily="34" charset="0"/>
              </a:rPr>
              <a:t>e.g. platinum, nickel</a:t>
            </a:r>
            <a:endParaRPr kumimoji="0" lang="en-US" sz="1000" b="0" i="1" u="none" strike="noStrike" cap="none" normalizeH="0" baseline="0" dirty="0" smtClean="0">
              <a:ln>
                <a:noFill/>
              </a:ln>
              <a:solidFill>
                <a:schemeClr val="tx1"/>
              </a:solidFill>
              <a:effectLst/>
            </a:endParaRPr>
          </a:p>
        </p:txBody>
      </p:sp>
      <p:sp>
        <p:nvSpPr>
          <p:cNvPr id="118" name="Rectangle 69"/>
          <p:cNvSpPr>
            <a:spLocks noChangeArrowheads="1"/>
          </p:cNvSpPr>
          <p:nvPr/>
        </p:nvSpPr>
        <p:spPr bwMode="auto">
          <a:xfrm>
            <a:off x="2306123" y="5120127"/>
            <a:ext cx="1556516"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0" i="1" dirty="0" smtClean="0">
                <a:solidFill>
                  <a:srgbClr val="000000"/>
                </a:solidFill>
                <a:latin typeface="Verdana" pitchFamily="34" charset="0"/>
              </a:rPr>
              <a:t>Early cycle commodities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1" u="none" strike="noStrike" cap="none" normalizeH="0" baseline="0" dirty="0" smtClean="0">
                <a:ln>
                  <a:noFill/>
                </a:ln>
                <a:solidFill>
                  <a:srgbClr val="000000"/>
                </a:solidFill>
                <a:effectLst/>
                <a:latin typeface="Verdana" pitchFamily="34" charset="0"/>
              </a:rPr>
              <a:t>e.g. steel, iron ore</a:t>
            </a:r>
            <a:endParaRPr kumimoji="0" lang="en-US" sz="1000" b="0" i="1" u="none" strike="noStrike" cap="none" normalizeH="0" baseline="0" dirty="0" smtClean="0">
              <a:ln>
                <a:noFill/>
              </a:ln>
              <a:solidFill>
                <a:schemeClr val="tx1"/>
              </a:solidFill>
              <a:effectLst/>
            </a:endParaRPr>
          </a:p>
        </p:txBody>
      </p:sp>
      <p:sp>
        <p:nvSpPr>
          <p:cNvPr id="120" name="Rectangle 69"/>
          <p:cNvSpPr>
            <a:spLocks noChangeArrowheads="1"/>
          </p:cNvSpPr>
          <p:nvPr/>
        </p:nvSpPr>
        <p:spPr bwMode="auto">
          <a:xfrm>
            <a:off x="3530290" y="2311815"/>
            <a:ext cx="89607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lgn="ctr"/>
            <a:r>
              <a:rPr kumimoji="0" lang="en-US" sz="900" i="0" u="none" strike="noStrike" cap="none" normalizeH="0" baseline="0" dirty="0" smtClean="0">
                <a:ln>
                  <a:noFill/>
                </a:ln>
                <a:solidFill>
                  <a:srgbClr val="000000"/>
                </a:solidFill>
                <a:effectLst/>
                <a:latin typeface="Verdana" pitchFamily="34" charset="0"/>
              </a:rPr>
              <a:t>US</a:t>
            </a:r>
            <a:r>
              <a:rPr kumimoji="0" lang="en-US" sz="900" i="0" u="none" strike="noStrike" cap="none" normalizeH="0" dirty="0" smtClean="0">
                <a:ln>
                  <a:noFill/>
                </a:ln>
                <a:solidFill>
                  <a:srgbClr val="000000"/>
                </a:solidFill>
                <a:effectLst/>
                <a:latin typeface="Verdana" pitchFamily="34" charset="0"/>
              </a:rPr>
              <a:t> GDP: </a:t>
            </a:r>
            <a:br>
              <a:rPr kumimoji="0" lang="en-US" sz="900" i="0" u="none" strike="noStrike" cap="none" normalizeH="0" dirty="0" smtClean="0">
                <a:ln>
                  <a:noFill/>
                </a:ln>
                <a:solidFill>
                  <a:srgbClr val="000000"/>
                </a:solidFill>
                <a:effectLst/>
                <a:latin typeface="Verdana" pitchFamily="34" charset="0"/>
              </a:rPr>
            </a:br>
            <a:r>
              <a:rPr lang="en-US" sz="900" dirty="0" smtClean="0">
                <a:solidFill>
                  <a:srgbClr val="000000"/>
                </a:solidFill>
                <a:latin typeface="Verdana" pitchFamily="34" charset="0"/>
              </a:rPr>
              <a:t>~$42k/capita</a:t>
            </a:r>
            <a:endParaRPr kumimoji="0" lang="en-US" sz="900" b="0" i="0" u="none" strike="noStrike" cap="none" normalizeH="0" baseline="0" dirty="0" smtClean="0">
              <a:ln>
                <a:noFill/>
              </a:ln>
              <a:solidFill>
                <a:schemeClr val="tx1"/>
              </a:solidFill>
              <a:effectLst/>
            </a:endParaRPr>
          </a:p>
        </p:txBody>
      </p:sp>
      <p:sp>
        <p:nvSpPr>
          <p:cNvPr id="122" name="Rectangle 69"/>
          <p:cNvSpPr>
            <a:spLocks noChangeArrowheads="1"/>
          </p:cNvSpPr>
          <p:nvPr/>
        </p:nvSpPr>
        <p:spPr bwMode="auto">
          <a:xfrm>
            <a:off x="116463" y="2321108"/>
            <a:ext cx="1251729"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r"/>
            <a:r>
              <a:rPr kumimoji="0" lang="en-US" sz="900" i="0" u="none" strike="noStrike" cap="none" normalizeH="0" baseline="0" dirty="0" smtClean="0">
                <a:ln>
                  <a:noFill/>
                </a:ln>
                <a:solidFill>
                  <a:srgbClr val="000000"/>
                </a:solidFill>
                <a:effectLst/>
                <a:latin typeface="Verdana" pitchFamily="34" charset="0"/>
              </a:rPr>
              <a:t>India</a:t>
            </a:r>
            <a:r>
              <a:rPr kumimoji="0" lang="en-US" sz="900" i="0" u="none" strike="noStrike" cap="none" normalizeH="0" dirty="0" smtClean="0">
                <a:ln>
                  <a:noFill/>
                </a:ln>
                <a:solidFill>
                  <a:srgbClr val="000000"/>
                </a:solidFill>
                <a:effectLst/>
                <a:latin typeface="Verdana" pitchFamily="34" charset="0"/>
              </a:rPr>
              <a:t> GDP: </a:t>
            </a:r>
            <a:r>
              <a:rPr lang="en-US" sz="900" dirty="0" smtClean="0">
                <a:solidFill>
                  <a:srgbClr val="000000"/>
                </a:solidFill>
                <a:latin typeface="Verdana" pitchFamily="34" charset="0"/>
              </a:rPr>
              <a:t>~$3.2k/capita</a:t>
            </a:r>
            <a:endParaRPr kumimoji="0" lang="en-US" sz="900" b="0" i="0" u="none" strike="noStrike" cap="none" normalizeH="0" baseline="0" dirty="0" smtClean="0">
              <a:ln>
                <a:noFill/>
              </a:ln>
              <a:solidFill>
                <a:schemeClr val="tx1"/>
              </a:solidFill>
              <a:effectLst/>
            </a:endParaRPr>
          </a:p>
        </p:txBody>
      </p:sp>
      <p:pic>
        <p:nvPicPr>
          <p:cNvPr id="123" name="Picture 4" descr="Flag of India">
            <a:hlinkClick r:id="rId6"/>
          </p:cNvPr>
          <p:cNvPicPr>
            <a:picLocks noChangeAspect="1" noChangeArrowheads="1"/>
          </p:cNvPicPr>
          <p:nvPr/>
        </p:nvPicPr>
        <p:blipFill>
          <a:blip r:embed="rId7" cstate="print"/>
          <a:srcRect/>
          <a:stretch>
            <a:fillRect/>
          </a:stretch>
        </p:blipFill>
        <p:spPr bwMode="auto">
          <a:xfrm>
            <a:off x="1054222" y="2735262"/>
            <a:ext cx="313970" cy="190122"/>
          </a:xfrm>
          <a:prstGeom prst="rect">
            <a:avLst/>
          </a:prstGeom>
          <a:ln>
            <a:headEnd/>
            <a:tailEnd/>
          </a:ln>
        </p:spPr>
      </p:pic>
      <p:pic>
        <p:nvPicPr>
          <p:cNvPr id="124" name="Picture 2" descr="Flag of China">
            <a:hlinkClick r:id="rId8"/>
          </p:cNvPr>
          <p:cNvPicPr>
            <a:picLocks noChangeAspect="1" noChangeArrowheads="1"/>
          </p:cNvPicPr>
          <p:nvPr/>
        </p:nvPicPr>
        <p:blipFill>
          <a:blip r:embed="rId9" cstate="print"/>
          <a:srcRect/>
          <a:stretch>
            <a:fillRect/>
          </a:stretch>
        </p:blipFill>
        <p:spPr bwMode="auto">
          <a:xfrm>
            <a:off x="1418845" y="2732075"/>
            <a:ext cx="324137" cy="190749"/>
          </a:xfrm>
          <a:prstGeom prst="rect">
            <a:avLst/>
          </a:prstGeom>
          <a:ln>
            <a:headEnd/>
            <a:tailEnd/>
          </a:ln>
        </p:spPr>
      </p:pic>
      <p:sp>
        <p:nvSpPr>
          <p:cNvPr id="125" name="Rectangle 69"/>
          <p:cNvSpPr>
            <a:spLocks noChangeArrowheads="1"/>
          </p:cNvSpPr>
          <p:nvPr/>
        </p:nvSpPr>
        <p:spPr bwMode="auto">
          <a:xfrm>
            <a:off x="1418844" y="2321107"/>
            <a:ext cx="1271904"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kumimoji="0" lang="en-US" sz="900" i="0" u="none" strike="noStrike" cap="none" normalizeH="0" baseline="0" dirty="0" smtClean="0">
                <a:ln>
                  <a:noFill/>
                </a:ln>
                <a:solidFill>
                  <a:srgbClr val="000000"/>
                </a:solidFill>
                <a:effectLst/>
                <a:latin typeface="Verdana" pitchFamily="34" charset="0"/>
              </a:rPr>
              <a:t>China </a:t>
            </a:r>
            <a:r>
              <a:rPr kumimoji="0" lang="en-US" sz="900" i="0" u="none" strike="noStrike" cap="none" normalizeH="0" dirty="0" smtClean="0">
                <a:ln>
                  <a:noFill/>
                </a:ln>
                <a:solidFill>
                  <a:srgbClr val="000000"/>
                </a:solidFill>
                <a:effectLst/>
                <a:latin typeface="Verdana" pitchFamily="34" charset="0"/>
              </a:rPr>
              <a:t>GDP: </a:t>
            </a:r>
            <a:r>
              <a:rPr lang="en-US" sz="900" dirty="0" smtClean="0">
                <a:solidFill>
                  <a:srgbClr val="000000"/>
                </a:solidFill>
                <a:latin typeface="Verdana" pitchFamily="34" charset="0"/>
              </a:rPr>
              <a:t>~$7.3k/capita</a:t>
            </a:r>
            <a:endParaRPr kumimoji="0" lang="en-US" sz="900" b="0" i="0" u="none" strike="noStrike" cap="none" normalizeH="0" baseline="0" dirty="0" smtClean="0">
              <a:ln>
                <a:noFill/>
              </a:ln>
              <a:solidFill>
                <a:schemeClr val="tx1"/>
              </a:solidFill>
              <a:effectLst/>
            </a:endParaRPr>
          </a:p>
        </p:txBody>
      </p:sp>
      <p:cxnSp>
        <p:nvCxnSpPr>
          <p:cNvPr id="5" name="Straight Connector 4"/>
          <p:cNvCxnSpPr/>
          <p:nvPr/>
        </p:nvCxnSpPr>
        <p:spPr bwMode="auto">
          <a:xfrm>
            <a:off x="1197154" y="2956086"/>
            <a:ext cx="0" cy="2476179"/>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7" name="Straight Connector 126"/>
          <p:cNvCxnSpPr/>
          <p:nvPr/>
        </p:nvCxnSpPr>
        <p:spPr bwMode="auto">
          <a:xfrm>
            <a:off x="1598627" y="2925385"/>
            <a:ext cx="0" cy="2476179"/>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128" name="Picture 8" descr="Flag of United States">
            <a:hlinkClick r:id="rId10"/>
          </p:cNvPr>
          <p:cNvPicPr>
            <a:picLocks noChangeAspect="1" noChangeArrowheads="1"/>
          </p:cNvPicPr>
          <p:nvPr/>
        </p:nvPicPr>
        <p:blipFill>
          <a:blip r:embed="rId11" cstate="print"/>
          <a:srcRect/>
          <a:stretch>
            <a:fillRect/>
          </a:stretch>
        </p:blipFill>
        <p:spPr bwMode="auto">
          <a:xfrm>
            <a:off x="3818514" y="2731172"/>
            <a:ext cx="319631" cy="189494"/>
          </a:xfrm>
          <a:prstGeom prst="rect">
            <a:avLst/>
          </a:prstGeom>
          <a:ln>
            <a:headEnd/>
            <a:tailEnd/>
          </a:ln>
        </p:spPr>
      </p:pic>
      <p:cxnSp>
        <p:nvCxnSpPr>
          <p:cNvPr id="130" name="Straight Connector 129"/>
          <p:cNvCxnSpPr/>
          <p:nvPr/>
        </p:nvCxnSpPr>
        <p:spPr bwMode="auto">
          <a:xfrm>
            <a:off x="3978329" y="2920667"/>
            <a:ext cx="0" cy="247617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7" name="Rectangle 6"/>
          <p:cNvSpPr/>
          <p:nvPr/>
        </p:nvSpPr>
        <p:spPr bwMode="auto">
          <a:xfrm>
            <a:off x="2104817" y="4442306"/>
            <a:ext cx="117000" cy="108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dirty="0" smtClean="0">
              <a:ln>
                <a:noFill/>
              </a:ln>
              <a:solidFill>
                <a:schemeClr val="bg1"/>
              </a:solidFill>
              <a:effectLst/>
              <a:latin typeface="Arial" charset="0"/>
              <a:ea typeface="ＭＳ Ｐゴシック" pitchFamily="34" charset="-128"/>
            </a:endParaRPr>
          </a:p>
        </p:txBody>
      </p:sp>
      <p:sp>
        <p:nvSpPr>
          <p:cNvPr id="131" name="Rectangle 130"/>
          <p:cNvSpPr/>
          <p:nvPr/>
        </p:nvSpPr>
        <p:spPr bwMode="auto">
          <a:xfrm>
            <a:off x="2105437" y="4775604"/>
            <a:ext cx="117000" cy="1080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dirty="0" smtClean="0">
              <a:ln>
                <a:noFill/>
              </a:ln>
              <a:solidFill>
                <a:schemeClr val="bg1"/>
              </a:solidFill>
              <a:effectLst/>
              <a:latin typeface="Arial" charset="0"/>
              <a:ea typeface="ＭＳ Ｐゴシック" pitchFamily="34" charset="-128"/>
            </a:endParaRPr>
          </a:p>
        </p:txBody>
      </p:sp>
      <p:sp>
        <p:nvSpPr>
          <p:cNvPr id="133" name="Rectangle 132"/>
          <p:cNvSpPr/>
          <p:nvPr/>
        </p:nvSpPr>
        <p:spPr bwMode="auto">
          <a:xfrm>
            <a:off x="2104817" y="5144016"/>
            <a:ext cx="117000" cy="10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dirty="0" smtClean="0">
              <a:ln>
                <a:noFill/>
              </a:ln>
              <a:solidFill>
                <a:schemeClr val="bg1"/>
              </a:solidFill>
              <a:effectLst/>
              <a:latin typeface="Arial" charset="0"/>
              <a:ea typeface="ＭＳ Ｐゴシック" pitchFamily="34" charset="-128"/>
            </a:endParaRPr>
          </a:p>
        </p:txBody>
      </p:sp>
      <p:sp>
        <p:nvSpPr>
          <p:cNvPr id="55" name="Text Box 120"/>
          <p:cNvSpPr txBox="1">
            <a:spLocks noChangeArrowheads="1"/>
          </p:cNvSpPr>
          <p:nvPr>
            <p:custDataLst>
              <p:tags r:id="rId1"/>
            </p:custDataLst>
          </p:nvPr>
        </p:nvSpPr>
        <p:spPr bwMode="auto">
          <a:xfrm>
            <a:off x="1" y="6377348"/>
            <a:ext cx="5656394" cy="295466"/>
          </a:xfrm>
          <a:prstGeom prst="rect">
            <a:avLst/>
          </a:prstGeom>
          <a:noFill/>
          <a:ln w="9525">
            <a:noFill/>
            <a:miter lim="800000"/>
            <a:headEnd/>
            <a:tailEnd/>
          </a:ln>
        </p:spPr>
        <p:txBody>
          <a:bodyPr wrap="square">
            <a:spAutoFit/>
          </a:bodyPr>
          <a:lstStyle/>
          <a:p>
            <a:pPr lvl="0"/>
            <a:r>
              <a:rPr lang="en-US" sz="600" i="1" dirty="0">
                <a:solidFill>
                  <a:schemeClr val="accent2"/>
                </a:solidFill>
                <a:latin typeface="Verdana" pitchFamily="34" charset="0"/>
              </a:rPr>
              <a:t>Source:  IMF, USGS, CIA </a:t>
            </a:r>
            <a:r>
              <a:rPr lang="en-US" sz="600" i="1" dirty="0" err="1">
                <a:solidFill>
                  <a:schemeClr val="accent2"/>
                </a:solidFill>
                <a:latin typeface="Verdana" pitchFamily="34" charset="0"/>
              </a:rPr>
              <a:t>Factbook</a:t>
            </a:r>
            <a:endParaRPr lang="en-US" sz="600" i="1" dirty="0">
              <a:solidFill>
                <a:schemeClr val="accent2"/>
              </a:solidFill>
              <a:latin typeface="Verdana" pitchFamily="34" charset="0"/>
            </a:endParaRPr>
          </a:p>
          <a:p>
            <a:pPr lvl="0"/>
            <a:r>
              <a:rPr lang="en-US" sz="600" i="1" dirty="0">
                <a:solidFill>
                  <a:schemeClr val="accent2"/>
                </a:solidFill>
                <a:latin typeface="Verdana" pitchFamily="34" charset="0"/>
              </a:rPr>
              <a:t>Note:  </a:t>
            </a:r>
            <a:r>
              <a:rPr lang="en-US" sz="600" i="1" baseline="30000" dirty="0">
                <a:solidFill>
                  <a:schemeClr val="accent2"/>
                </a:solidFill>
                <a:latin typeface="Verdana" pitchFamily="34" charset="0"/>
              </a:rPr>
              <a:t>1 </a:t>
            </a:r>
            <a:r>
              <a:rPr lang="en-US" sz="600" i="1" dirty="0" err="1">
                <a:solidFill>
                  <a:schemeClr val="accent2"/>
                </a:solidFill>
                <a:latin typeface="Verdana" pitchFamily="34" charset="0"/>
              </a:rPr>
              <a:t>Stylised</a:t>
            </a:r>
            <a:r>
              <a:rPr lang="en-US" sz="600" i="1" dirty="0">
                <a:solidFill>
                  <a:schemeClr val="accent2"/>
                </a:solidFill>
                <a:latin typeface="Verdana" pitchFamily="34" charset="0"/>
              </a:rPr>
              <a:t> intensity curves based on developed countries, Indexed to 100 at maximum</a:t>
            </a:r>
            <a:endParaRPr lang="en-US" sz="600" i="1" dirty="0">
              <a:solidFill>
                <a:schemeClr val="accent2"/>
              </a:solidFill>
            </a:endParaRPr>
          </a:p>
        </p:txBody>
      </p:sp>
      <p:graphicFrame>
        <p:nvGraphicFramePr>
          <p:cNvPr id="54" name="Chart 53"/>
          <p:cNvGraphicFramePr/>
          <p:nvPr>
            <p:extLst>
              <p:ext uri="{D42A27DB-BD31-4B8C-83A1-F6EECF244321}">
                <p14:modId xmlns:p14="http://schemas.microsoft.com/office/powerpoint/2010/main" val="1536997605"/>
              </p:ext>
            </p:extLst>
          </p:nvPr>
        </p:nvGraphicFramePr>
        <p:xfrm>
          <a:off x="5092582" y="1961066"/>
          <a:ext cx="4290477" cy="4103558"/>
        </p:xfrm>
        <a:graphic>
          <a:graphicData uri="http://schemas.openxmlformats.org/drawingml/2006/chart">
            <c:chart xmlns:c="http://schemas.openxmlformats.org/drawingml/2006/chart" xmlns:r="http://schemas.openxmlformats.org/officeDocument/2006/relationships" r:id="rId12"/>
          </a:graphicData>
        </a:graphic>
      </p:graphicFrame>
      <p:pic>
        <p:nvPicPr>
          <p:cNvPr id="56" name="Picture 4" descr="Flag of India">
            <a:hlinkClick r:id="rId6"/>
          </p:cNvPr>
          <p:cNvPicPr>
            <a:picLocks noChangeAspect="1" noChangeArrowheads="1"/>
          </p:cNvPicPr>
          <p:nvPr/>
        </p:nvPicPr>
        <p:blipFill>
          <a:blip r:embed="rId7" cstate="print"/>
          <a:srcRect/>
          <a:stretch>
            <a:fillRect/>
          </a:stretch>
        </p:blipFill>
        <p:spPr bwMode="auto">
          <a:xfrm>
            <a:off x="9299688" y="4932769"/>
            <a:ext cx="313970" cy="190122"/>
          </a:xfrm>
          <a:prstGeom prst="rect">
            <a:avLst/>
          </a:prstGeom>
          <a:ln>
            <a:headEnd/>
            <a:tailEnd/>
          </a:ln>
        </p:spPr>
      </p:pic>
      <p:pic>
        <p:nvPicPr>
          <p:cNvPr id="57" name="Picture 6" descr="Flag of European Union">
            <a:hlinkClick r:id="rId13"/>
          </p:cNvPr>
          <p:cNvPicPr>
            <a:picLocks noChangeAspect="1" noChangeArrowheads="1"/>
          </p:cNvPicPr>
          <p:nvPr/>
        </p:nvPicPr>
        <p:blipFill>
          <a:blip r:embed="rId14" cstate="print"/>
          <a:srcRect/>
          <a:stretch>
            <a:fillRect/>
          </a:stretch>
        </p:blipFill>
        <p:spPr bwMode="auto">
          <a:xfrm>
            <a:off x="9299689" y="3810431"/>
            <a:ext cx="310294" cy="190122"/>
          </a:xfrm>
          <a:prstGeom prst="rect">
            <a:avLst/>
          </a:prstGeom>
          <a:ln>
            <a:headEnd/>
            <a:tailEnd/>
          </a:ln>
        </p:spPr>
      </p:pic>
      <p:pic>
        <p:nvPicPr>
          <p:cNvPr id="58" name="Picture 8" descr="Flag of United States">
            <a:hlinkClick r:id="rId10"/>
          </p:cNvPr>
          <p:cNvPicPr>
            <a:picLocks noChangeAspect="1" noChangeArrowheads="1"/>
          </p:cNvPicPr>
          <p:nvPr/>
        </p:nvPicPr>
        <p:blipFill>
          <a:blip r:embed="rId11" cstate="print"/>
          <a:srcRect/>
          <a:stretch>
            <a:fillRect/>
          </a:stretch>
        </p:blipFill>
        <p:spPr bwMode="auto">
          <a:xfrm>
            <a:off x="9336856" y="2394813"/>
            <a:ext cx="296664" cy="189494"/>
          </a:xfrm>
          <a:prstGeom prst="rect">
            <a:avLst/>
          </a:prstGeom>
          <a:ln>
            <a:headEnd/>
            <a:tailEnd/>
          </a:ln>
        </p:spPr>
      </p:pic>
      <p:pic>
        <p:nvPicPr>
          <p:cNvPr id="59" name="Picture 58" descr="Japan"/>
          <p:cNvPicPr>
            <a:picLocks noChangeAspect="1" noChangeArrowheads="1"/>
          </p:cNvPicPr>
          <p:nvPr/>
        </p:nvPicPr>
        <p:blipFill>
          <a:blip r:embed="rId15" cstate="print"/>
          <a:srcRect/>
          <a:stretch>
            <a:fillRect/>
          </a:stretch>
        </p:blipFill>
        <p:spPr bwMode="auto">
          <a:xfrm>
            <a:off x="9299689" y="3571668"/>
            <a:ext cx="333831" cy="189494"/>
          </a:xfrm>
          <a:prstGeom prst="rect">
            <a:avLst/>
          </a:prstGeom>
          <a:ln>
            <a:solidFill>
              <a:schemeClr val="tx1"/>
            </a:solidFill>
            <a:headEnd/>
            <a:tailEnd/>
          </a:ln>
        </p:spPr>
      </p:pic>
      <p:cxnSp>
        <p:nvCxnSpPr>
          <p:cNvPr id="60" name="Straight Connector 59"/>
          <p:cNvCxnSpPr/>
          <p:nvPr/>
        </p:nvCxnSpPr>
        <p:spPr bwMode="auto">
          <a:xfrm flipH="1">
            <a:off x="5483496" y="2489560"/>
            <a:ext cx="3744416" cy="0"/>
          </a:xfrm>
          <a:prstGeom prst="line">
            <a:avLst/>
          </a:prstGeom>
          <a:ln w="15875">
            <a:solidFill>
              <a:schemeClr val="accent2"/>
            </a:solidFill>
            <a:prstDash val="lg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bwMode="auto">
          <a:xfrm flipH="1">
            <a:off x="5471727" y="3666415"/>
            <a:ext cx="3744416" cy="0"/>
          </a:xfrm>
          <a:prstGeom prst="line">
            <a:avLst/>
          </a:prstGeom>
          <a:ln w="15875">
            <a:solidFill>
              <a:schemeClr val="accent2"/>
            </a:solidFill>
            <a:prstDash val="lg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2" name="Straight Connector 61"/>
          <p:cNvCxnSpPr/>
          <p:nvPr/>
        </p:nvCxnSpPr>
        <p:spPr bwMode="auto">
          <a:xfrm flipH="1">
            <a:off x="5471727" y="3810431"/>
            <a:ext cx="3744416" cy="0"/>
          </a:xfrm>
          <a:prstGeom prst="line">
            <a:avLst/>
          </a:prstGeom>
          <a:ln w="15875">
            <a:solidFill>
              <a:schemeClr val="accent2"/>
            </a:solidFill>
            <a:prstDash val="lg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bwMode="auto">
          <a:xfrm flipH="1">
            <a:off x="5471727" y="5034567"/>
            <a:ext cx="3744416" cy="0"/>
          </a:xfrm>
          <a:prstGeom prst="line">
            <a:avLst/>
          </a:prstGeom>
          <a:ln w="15875">
            <a:solidFill>
              <a:schemeClr val="accent2"/>
            </a:solidFill>
            <a:prstDash val="lg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5" name="TextBox 64"/>
          <p:cNvSpPr txBox="1"/>
          <p:nvPr/>
        </p:nvSpPr>
        <p:spPr>
          <a:xfrm>
            <a:off x="5468675" y="5970672"/>
            <a:ext cx="3589701" cy="276999"/>
          </a:xfrm>
          <a:prstGeom prst="rect">
            <a:avLst/>
          </a:prstGeom>
          <a:noFill/>
        </p:spPr>
        <p:txBody>
          <a:bodyPr wrap="none" rtlCol="0">
            <a:spAutoFit/>
          </a:bodyPr>
          <a:lstStyle/>
          <a:p>
            <a:r>
              <a:rPr lang="en-GB" sz="1200" dirty="0" smtClean="0">
                <a:latin typeface="+mj-lt"/>
              </a:rPr>
              <a:t>Flags show 2010 kWh per capita consumption</a:t>
            </a:r>
            <a:endParaRPr lang="en-GB" sz="1200" dirty="0">
              <a:latin typeface="+mj-lt"/>
            </a:endParaRPr>
          </a:p>
        </p:txBody>
      </p:sp>
      <p:pic>
        <p:nvPicPr>
          <p:cNvPr id="66" name="Picture 2" descr="Flag of China">
            <a:hlinkClick r:id="rId8"/>
          </p:cNvPr>
          <p:cNvPicPr>
            <a:picLocks noChangeAspect="1" noChangeArrowheads="1"/>
          </p:cNvPicPr>
          <p:nvPr/>
        </p:nvPicPr>
        <p:blipFill>
          <a:blip r:embed="rId9" cstate="print"/>
          <a:srcRect/>
          <a:stretch>
            <a:fillRect/>
          </a:stretch>
        </p:blipFill>
        <p:spPr bwMode="auto">
          <a:xfrm>
            <a:off x="9285846" y="4448611"/>
            <a:ext cx="324137" cy="190749"/>
          </a:xfrm>
          <a:prstGeom prst="rect">
            <a:avLst/>
          </a:prstGeom>
          <a:ln>
            <a:headEnd/>
            <a:tailEnd/>
          </a:ln>
        </p:spPr>
      </p:pic>
      <p:cxnSp>
        <p:nvCxnSpPr>
          <p:cNvPr id="67" name="Straight Connector 66"/>
          <p:cNvCxnSpPr/>
          <p:nvPr/>
        </p:nvCxnSpPr>
        <p:spPr bwMode="auto">
          <a:xfrm flipH="1">
            <a:off x="5468675" y="4525700"/>
            <a:ext cx="3744416" cy="0"/>
          </a:xfrm>
          <a:prstGeom prst="line">
            <a:avLst/>
          </a:prstGeom>
          <a:ln w="15875">
            <a:solidFill>
              <a:schemeClr val="accent2"/>
            </a:solidFill>
            <a:prstDash val="lg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8" name="Text Box 120"/>
          <p:cNvSpPr txBox="1">
            <a:spLocks noChangeArrowheads="1"/>
          </p:cNvSpPr>
          <p:nvPr>
            <p:custDataLst>
              <p:tags r:id="rId2"/>
            </p:custDataLst>
          </p:nvPr>
        </p:nvSpPr>
        <p:spPr bwMode="auto">
          <a:xfrm>
            <a:off x="4976120" y="6585061"/>
            <a:ext cx="4060581" cy="295466"/>
          </a:xfrm>
          <a:prstGeom prst="rect">
            <a:avLst/>
          </a:prstGeom>
          <a:noFill/>
          <a:ln w="9525">
            <a:noFill/>
            <a:miter lim="800000"/>
            <a:headEnd/>
            <a:tailEnd/>
          </a:ln>
        </p:spPr>
        <p:txBody>
          <a:bodyPr wrap="square">
            <a:spAutoFit/>
          </a:bodyPr>
          <a:lstStyle/>
          <a:p>
            <a:pPr lvl="0"/>
            <a:r>
              <a:rPr lang="en-US" sz="600" i="1" dirty="0" smtClean="0">
                <a:solidFill>
                  <a:schemeClr val="accent2"/>
                </a:solidFill>
                <a:latin typeface="+mj-lt"/>
              </a:rPr>
              <a:t>Source: International Copper Association, Xstrata Estimates</a:t>
            </a:r>
          </a:p>
          <a:p>
            <a:pPr lvl="0"/>
            <a:r>
              <a:rPr lang="en-US" sz="600" i="1" dirty="0" smtClean="0">
                <a:solidFill>
                  <a:schemeClr val="accent2"/>
                </a:solidFill>
                <a:latin typeface="+mj-lt"/>
              </a:rPr>
              <a:t>Note</a:t>
            </a:r>
            <a:r>
              <a:rPr lang="en-US" sz="600" i="1" dirty="0">
                <a:solidFill>
                  <a:schemeClr val="accent2"/>
                </a:solidFill>
                <a:latin typeface="+mj-lt"/>
              </a:rPr>
              <a:t>:  </a:t>
            </a:r>
            <a:r>
              <a:rPr lang="en-US" sz="600" i="1" dirty="0" smtClean="0">
                <a:solidFill>
                  <a:schemeClr val="accent2"/>
                </a:solidFill>
                <a:latin typeface="+mj-lt"/>
              </a:rPr>
              <a:t>Assuming today’s energy mix</a:t>
            </a:r>
            <a:endParaRPr lang="en-US" sz="600" i="1" dirty="0">
              <a:solidFill>
                <a:schemeClr val="accent2"/>
              </a:solidFill>
              <a:latin typeface="+mj-lt"/>
            </a:endParaRPr>
          </a:p>
        </p:txBody>
      </p:sp>
      <p:sp>
        <p:nvSpPr>
          <p:cNvPr id="69" name="Rectangle 153"/>
          <p:cNvSpPr>
            <a:spLocks noChangeArrowheads="1"/>
          </p:cNvSpPr>
          <p:nvPr/>
        </p:nvSpPr>
        <p:spPr bwMode="auto">
          <a:xfrm>
            <a:off x="289558" y="1457010"/>
            <a:ext cx="4408363" cy="50405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marL="85725" algn="ctr" eaLnBrk="0" hangingPunct="0">
              <a:spcBef>
                <a:spcPts val="0"/>
              </a:spcBef>
            </a:pPr>
            <a:r>
              <a:rPr lang="en-GB" sz="1600" dirty="0" smtClean="0">
                <a:solidFill>
                  <a:schemeClr val="bg1"/>
                </a:solidFill>
                <a:latin typeface="+mj-lt"/>
                <a:cs typeface="Arial" charset="0"/>
              </a:rPr>
              <a:t>Commodity Intensity</a:t>
            </a:r>
            <a:r>
              <a:rPr lang="en-GB" sz="1600" baseline="30000" dirty="0" smtClean="0">
                <a:solidFill>
                  <a:schemeClr val="bg1"/>
                </a:solidFill>
                <a:latin typeface="+mj-lt"/>
                <a:cs typeface="Arial" charset="0"/>
              </a:rPr>
              <a:t>1</a:t>
            </a:r>
            <a:r>
              <a:rPr lang="en-GB" sz="1600" dirty="0" smtClean="0">
                <a:solidFill>
                  <a:schemeClr val="bg1"/>
                </a:solidFill>
                <a:latin typeface="+mj-lt"/>
                <a:cs typeface="Arial" charset="0"/>
              </a:rPr>
              <a:t> </a:t>
            </a:r>
          </a:p>
          <a:p>
            <a:pPr marL="85725" algn="ctr" eaLnBrk="0" hangingPunct="0">
              <a:spcBef>
                <a:spcPts val="0"/>
              </a:spcBef>
            </a:pPr>
            <a:r>
              <a:rPr lang="en-GB" sz="1600" dirty="0" smtClean="0">
                <a:solidFill>
                  <a:schemeClr val="bg1"/>
                </a:solidFill>
                <a:latin typeface="+mj-lt"/>
                <a:cs typeface="Arial" charset="0"/>
              </a:rPr>
              <a:t>(Unit consumption/GDP per Capita)</a:t>
            </a:r>
            <a:endParaRPr lang="en-GB" sz="1600" dirty="0">
              <a:solidFill>
                <a:schemeClr val="bg1"/>
              </a:solidFill>
              <a:latin typeface="+mj-lt"/>
              <a:cs typeface="Arial" charset="0"/>
            </a:endParaRPr>
          </a:p>
        </p:txBody>
      </p:sp>
      <p:sp>
        <p:nvSpPr>
          <p:cNvPr id="70" name="Rectangle 153"/>
          <p:cNvSpPr>
            <a:spLocks noChangeArrowheads="1"/>
          </p:cNvSpPr>
          <p:nvPr/>
        </p:nvSpPr>
        <p:spPr bwMode="auto">
          <a:xfrm>
            <a:off x="5070563" y="1457010"/>
            <a:ext cx="4796983" cy="50405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marL="85725" algn="ctr" eaLnBrk="0" hangingPunct="0">
              <a:spcBef>
                <a:spcPct val="50000"/>
              </a:spcBef>
            </a:pPr>
            <a:r>
              <a:rPr lang="en-GB" sz="1600" dirty="0" smtClean="0">
                <a:solidFill>
                  <a:schemeClr val="bg1"/>
                </a:solidFill>
                <a:latin typeface="+mj-lt"/>
                <a:cs typeface="Arial" charset="0"/>
              </a:rPr>
              <a:t>Energy consumption is expected to grow rapidly  (trillion kWh)</a:t>
            </a:r>
            <a:endParaRPr lang="en-GB" sz="1600" dirty="0">
              <a:solidFill>
                <a:schemeClr val="bg1"/>
              </a:solidFill>
              <a:latin typeface="+mj-lt"/>
              <a:cs typeface="Arial" charset="0"/>
            </a:endParaRPr>
          </a:p>
        </p:txBody>
      </p:sp>
    </p:spTree>
    <p:extLst>
      <p:ext uri="{BB962C8B-B14F-4D97-AF65-F5344CB8AC3E}">
        <p14:creationId xmlns:p14="http://schemas.microsoft.com/office/powerpoint/2010/main" val="198220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CONVERT_POSITION" val="9.625;120.25;468;636.25"/>
  <p:tag name="JPM_OBJECT_NAME" val="jpmObjectNote"/>
</p:tagLst>
</file>

<file path=ppt/tags/tag2.xml><?xml version="1.0" encoding="utf-8"?>
<p:tagLst xmlns:a="http://schemas.openxmlformats.org/drawingml/2006/main" xmlns:r="http://schemas.openxmlformats.org/officeDocument/2006/relationships" xmlns:p="http://schemas.openxmlformats.org/presentationml/2006/main">
  <p:tag name="JPM_CONVERT_POSITION" val="9.625;120.25;468;636.25"/>
  <p:tag name="JPM_OBJECT_NAME" val="jpmObjectNote"/>
</p:tagLst>
</file>

<file path=ppt/tags/tag3.xml><?xml version="1.0" encoding="utf-8"?>
<p:tagLst xmlns:a="http://schemas.openxmlformats.org/drawingml/2006/main" xmlns:r="http://schemas.openxmlformats.org/officeDocument/2006/relationships" xmlns:p="http://schemas.openxmlformats.org/presentationml/2006/main">
  <p:tag name="JPM_SLIDE_ROLE" val="jpmPage"/>
</p:tagLst>
</file>

<file path=ppt/theme/theme1.xml><?xml version="1.0" encoding="utf-8"?>
<a:theme xmlns:a="http://schemas.openxmlformats.org/drawingml/2006/main" name="CEBR Powerpoint Report Template">
  <a:themeElements>
    <a:clrScheme name="CEBR Powerpoint Repor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BR Powerpoint Report Template">
      <a:majorFont>
        <a:latin typeface="Arial Rounded MT Bold"/>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66"/>
        </a:solidFill>
        <a:ln>
          <a:noFill/>
        </a:ln>
        <a:effectLst/>
        <a:extLst>
          <a:ext uri="{91240B29-F687-4F45-9708-019B960494DF}">
            <a14:hiddenLine xmlns:a14="http://schemas.microsoft.com/office/drawing/2010/main" w="190500" cap="flat" cmpd="sng" algn="ctr">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rgbClr val="000000"/>
          </a:buClr>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66"/>
        </a:solidFill>
        <a:ln>
          <a:noFill/>
        </a:ln>
        <a:effectLst/>
        <a:extLst>
          <a:ext uri="{91240B29-F687-4F45-9708-019B960494DF}">
            <a14:hiddenLine xmlns:a14="http://schemas.microsoft.com/office/drawing/2010/main" w="190500" cap="flat" cmpd="sng" algn="ctr">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rgbClr val="000000"/>
          </a:buClr>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EBR Powerpoint Repor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BR Powerpoint Repor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BR Powerpoint Repor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BR Powerpoint Repor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BR Powerpoint Repor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BR Powerpoint Repor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BR Powerpoint Repor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Xstrata 2">
    <a:dk1>
      <a:srgbClr val="000000"/>
    </a:dk1>
    <a:lt1>
      <a:srgbClr val="FFFFFF"/>
    </a:lt1>
    <a:dk2>
      <a:srgbClr val="B71234"/>
    </a:dk2>
    <a:lt2>
      <a:srgbClr val="002C77"/>
    </a:lt2>
    <a:accent1>
      <a:srgbClr val="830051"/>
    </a:accent1>
    <a:accent2>
      <a:srgbClr val="FF8500"/>
    </a:accent2>
    <a:accent3>
      <a:srgbClr val="C90062"/>
    </a:accent3>
    <a:accent4>
      <a:srgbClr val="F9461C"/>
    </a:accent4>
    <a:accent5>
      <a:srgbClr val="AEA400"/>
    </a:accent5>
    <a:accent6>
      <a:srgbClr val="007C92"/>
    </a:accent6>
    <a:hlink>
      <a:srgbClr val="D2C295"/>
    </a:hlink>
    <a:folHlink>
      <a:srgbClr val="675C53"/>
    </a:folHlink>
  </a:clrScheme>
  <a:fontScheme name="Xstrata">
    <a:majorFont>
      <a:latin typeface="Vital"/>
      <a:ea typeface=""/>
      <a:cs typeface=""/>
    </a:majorFont>
    <a:minorFont>
      <a:latin typeface="Avenir 45"/>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Xstrata 2">
    <a:dk1>
      <a:srgbClr val="000000"/>
    </a:dk1>
    <a:lt1>
      <a:srgbClr val="FFFFFF"/>
    </a:lt1>
    <a:dk2>
      <a:srgbClr val="B71234"/>
    </a:dk2>
    <a:lt2>
      <a:srgbClr val="002C77"/>
    </a:lt2>
    <a:accent1>
      <a:srgbClr val="830051"/>
    </a:accent1>
    <a:accent2>
      <a:srgbClr val="FF8500"/>
    </a:accent2>
    <a:accent3>
      <a:srgbClr val="C90062"/>
    </a:accent3>
    <a:accent4>
      <a:srgbClr val="F9461C"/>
    </a:accent4>
    <a:accent5>
      <a:srgbClr val="AEA400"/>
    </a:accent5>
    <a:accent6>
      <a:srgbClr val="007C92"/>
    </a:accent6>
    <a:hlink>
      <a:srgbClr val="D2C295"/>
    </a:hlink>
    <a:folHlink>
      <a:srgbClr val="675C53"/>
    </a:folHlink>
  </a:clrScheme>
  <a:fontScheme name="Xstrata">
    <a:majorFont>
      <a:latin typeface="Vital"/>
      <a:ea typeface=""/>
      <a:cs typeface=""/>
    </a:majorFont>
    <a:minorFont>
      <a:latin typeface="Avenir 45"/>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Xstrata 2">
    <a:dk1>
      <a:srgbClr val="000000"/>
    </a:dk1>
    <a:lt1>
      <a:srgbClr val="FFFFFF"/>
    </a:lt1>
    <a:dk2>
      <a:srgbClr val="B71234"/>
    </a:dk2>
    <a:lt2>
      <a:srgbClr val="002C77"/>
    </a:lt2>
    <a:accent1>
      <a:srgbClr val="830051"/>
    </a:accent1>
    <a:accent2>
      <a:srgbClr val="FF8500"/>
    </a:accent2>
    <a:accent3>
      <a:srgbClr val="C90062"/>
    </a:accent3>
    <a:accent4>
      <a:srgbClr val="F9461C"/>
    </a:accent4>
    <a:accent5>
      <a:srgbClr val="AEA400"/>
    </a:accent5>
    <a:accent6>
      <a:srgbClr val="007C92"/>
    </a:accent6>
    <a:hlink>
      <a:srgbClr val="D2C295"/>
    </a:hlink>
    <a:folHlink>
      <a:srgbClr val="675C53"/>
    </a:folHlink>
  </a:clrScheme>
  <a:fontScheme name="Xstrata">
    <a:majorFont>
      <a:latin typeface="Vital"/>
      <a:ea typeface=""/>
      <a:cs typeface=""/>
    </a:majorFont>
    <a:minorFont>
      <a:latin typeface="Avenir 45"/>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Xstrata 2">
    <a:dk1>
      <a:srgbClr val="000000"/>
    </a:dk1>
    <a:lt1>
      <a:srgbClr val="FFFFFF"/>
    </a:lt1>
    <a:dk2>
      <a:srgbClr val="B71234"/>
    </a:dk2>
    <a:lt2>
      <a:srgbClr val="002C77"/>
    </a:lt2>
    <a:accent1>
      <a:srgbClr val="830051"/>
    </a:accent1>
    <a:accent2>
      <a:srgbClr val="FF8500"/>
    </a:accent2>
    <a:accent3>
      <a:srgbClr val="C90062"/>
    </a:accent3>
    <a:accent4>
      <a:srgbClr val="F9461C"/>
    </a:accent4>
    <a:accent5>
      <a:srgbClr val="AEA400"/>
    </a:accent5>
    <a:accent6>
      <a:srgbClr val="007C92"/>
    </a:accent6>
    <a:hlink>
      <a:srgbClr val="D2C295"/>
    </a:hlink>
    <a:folHlink>
      <a:srgbClr val="675C53"/>
    </a:folHlink>
  </a:clrScheme>
  <a:fontScheme name="Xstrata">
    <a:majorFont>
      <a:latin typeface="Vital"/>
      <a:ea typeface=""/>
      <a:cs typeface=""/>
    </a:majorFont>
    <a:minorFont>
      <a:latin typeface="Avenir 45"/>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Xstrata 2">
    <a:dk1>
      <a:srgbClr val="000000"/>
    </a:dk1>
    <a:lt1>
      <a:srgbClr val="FFFFFF"/>
    </a:lt1>
    <a:dk2>
      <a:srgbClr val="B71234"/>
    </a:dk2>
    <a:lt2>
      <a:srgbClr val="002C77"/>
    </a:lt2>
    <a:accent1>
      <a:srgbClr val="830051"/>
    </a:accent1>
    <a:accent2>
      <a:srgbClr val="FF8500"/>
    </a:accent2>
    <a:accent3>
      <a:srgbClr val="C90062"/>
    </a:accent3>
    <a:accent4>
      <a:srgbClr val="F9461C"/>
    </a:accent4>
    <a:accent5>
      <a:srgbClr val="AEA400"/>
    </a:accent5>
    <a:accent6>
      <a:srgbClr val="007C92"/>
    </a:accent6>
    <a:hlink>
      <a:srgbClr val="D2C295"/>
    </a:hlink>
    <a:folHlink>
      <a:srgbClr val="675C53"/>
    </a:folHlink>
  </a:clrScheme>
  <a:fontScheme name="Xstrata">
    <a:majorFont>
      <a:latin typeface="Vital"/>
      <a:ea typeface=""/>
      <a:cs typeface=""/>
    </a:majorFont>
    <a:minorFont>
      <a:latin typeface="Avenir 45"/>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CEBR Powerpoint Report Template</Template>
  <TotalTime>7671</TotalTime>
  <Words>2873</Words>
  <Application>Microsoft Office PowerPoint</Application>
  <PresentationFormat>A4 Paper (210x297 mm)</PresentationFormat>
  <Paragraphs>402</Paragraphs>
  <Slides>36</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CEBR Powerpoint Report Template</vt:lpstr>
      <vt:lpstr>Custom Design</vt:lpstr>
      <vt:lpstr>Chart</vt:lpstr>
      <vt:lpstr>  Is the economic growth from the  emerging economies additional? </vt:lpstr>
      <vt:lpstr>Objective</vt:lpstr>
      <vt:lpstr>Overview</vt:lpstr>
      <vt:lpstr>Overview (continued)</vt:lpstr>
      <vt:lpstr>Economic uncertainty</vt:lpstr>
      <vt:lpstr>The environment</vt:lpstr>
      <vt:lpstr>Food supplies</vt:lpstr>
      <vt:lpstr>Income trends correlate strongly with urbanisation…as does demand for commodities</vt:lpstr>
      <vt:lpstr>Commodities display different demand profiles as economies evolve</vt:lpstr>
      <vt:lpstr>Multi-decade structural price trends are not unprecedented</vt:lpstr>
      <vt:lpstr>Maintaining supply from existing sources is becoming increasingly challenging amid rapidly declining ore grades and aging mines </vt:lpstr>
      <vt:lpstr>Natural resource companies are compelled to access future resources in ‘new’ geographies</vt:lpstr>
      <vt:lpstr>A substantial proportion of future capital is in these new geographies</vt:lpstr>
      <vt:lpstr>Insufficient infrastructure &amp; associated costs in new geographies drive cost and complexity</vt:lpstr>
      <vt:lpstr>The vast majority of mega projects have experienced cost and schedule over-runs</vt:lpstr>
      <vt:lpstr>Increasingly complex social and government issues are retarding new production</vt:lpstr>
      <vt:lpstr>PowerPoint Presentation</vt:lpstr>
      <vt:lpstr>A symbiotic relationship between producers, governments and other stakeholders is essential</vt:lpstr>
      <vt:lpstr>PowerPoint Presentation</vt:lpstr>
      <vt:lpstr>Primary energy sources and use by sector</vt:lpstr>
      <vt:lpstr>Region / Country Consumption</vt:lpstr>
      <vt:lpstr>Consumption per capita</vt:lpstr>
      <vt:lpstr>Growth in consumption by region</vt:lpstr>
      <vt:lpstr>Growth by fuel type</vt:lpstr>
      <vt:lpstr>Depletion of resources</vt:lpstr>
      <vt:lpstr>Cebr base world growth scenario  - oil price assumption</vt:lpstr>
      <vt:lpstr>Cebr optimistic world growth scenario  - oil price assumption</vt:lpstr>
      <vt:lpstr>Water resources</vt:lpstr>
      <vt:lpstr>The issues</vt:lpstr>
      <vt:lpstr>PowerPoint Presentation</vt:lpstr>
      <vt:lpstr>PowerPoint Presentation</vt:lpstr>
      <vt:lpstr>The count for US oil rigs has risen sharply</vt:lpstr>
      <vt:lpstr>The price of Brent crude has been consistently around $20 higher than WTI since 2011</vt:lpstr>
      <vt:lpstr>Natural gas is now selling in the US at the equivalent price to $24 a barrel for oil </vt:lpstr>
      <vt:lpstr>Conclusions</vt:lpstr>
      <vt:lpstr>PowerPoint Presentation</vt:lpstr>
    </vt:vector>
  </TitlesOfParts>
  <Company>CEBR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AOhanissian</dc:creator>
  <cp:lastModifiedBy>Douglas McWilliams</cp:lastModifiedBy>
  <cp:revision>310</cp:revision>
  <cp:lastPrinted>2004-11-01T16:14:11Z</cp:lastPrinted>
  <dcterms:created xsi:type="dcterms:W3CDTF">2009-09-23T08:33:34Z</dcterms:created>
  <dcterms:modified xsi:type="dcterms:W3CDTF">2012-10-11T10:01:34Z</dcterms:modified>
</cp:coreProperties>
</file>