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61" r:id="rId5"/>
    <p:sldId id="262" r:id="rId6"/>
    <p:sldId id="263" r:id="rId7"/>
    <p:sldId id="264" r:id="rId8"/>
    <p:sldId id="266" r:id="rId9"/>
    <p:sldId id="268" r:id="rId10"/>
    <p:sldId id="284" r:id="rId11"/>
    <p:sldId id="278" r:id="rId12"/>
    <p:sldId id="270" r:id="rId13"/>
    <p:sldId id="271" r:id="rId14"/>
    <p:sldId id="272" r:id="rId15"/>
    <p:sldId id="275" r:id="rId16"/>
    <p:sldId id="276" r:id="rId17"/>
    <p:sldId id="277" r:id="rId18"/>
    <p:sldId id="279" r:id="rId19"/>
    <p:sldId id="280" r:id="rId20"/>
    <p:sldId id="285" r:id="rId21"/>
    <p:sldId id="281"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3" d="100"/>
          <a:sy n="113" d="100"/>
        </p:scale>
        <p:origin x="-112" y="-9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50856566"/>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pPr defTabSz="914400">
              <a:spcBef>
                <a:spcPts val="400"/>
              </a:spcBef>
              <a:tabLst>
                <a:tab pos="457200" algn="l"/>
              </a:tabLst>
              <a:defRPr sz="900">
                <a:latin typeface="Arial"/>
                <a:ea typeface="Arial"/>
                <a:cs typeface="Arial"/>
                <a:sym typeface="Arial"/>
              </a:defRPr>
            </a:pPr>
            <a:endParaRPr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10" name="Shape 110"/>
          <p:cNvSpPr>
            <a:spLocks noGrp="1"/>
          </p:cNvSpPr>
          <p:nvPr>
            <p:ph type="title"/>
          </p:nvPr>
        </p:nvSpPr>
        <p:spPr>
          <a:xfrm>
            <a:off x="457200" y="274636"/>
            <a:ext cx="8229600" cy="1143002"/>
          </a:xfrm>
          <a:prstGeom prst="rect">
            <a:avLst/>
          </a:prstGeom>
        </p:spPr>
        <p:txBody>
          <a:bodyPr/>
          <a:lstStyle>
            <a:lvl1pPr>
              <a:defRPr>
                <a:uFill>
                  <a:solidFill>
                    <a:srgbClr val="000000"/>
                  </a:solidFill>
                </a:uFill>
              </a:defRPr>
            </a:lvl1pPr>
          </a:lstStyle>
          <a:p>
            <a:r>
              <a:t>Title Text</a:t>
            </a:r>
          </a:p>
        </p:txBody>
      </p:sp>
      <p:sp>
        <p:nvSpPr>
          <p:cNvPr id="111" name="Shape 111"/>
          <p:cNvSpPr>
            <a:spLocks noGrp="1"/>
          </p:cNvSpPr>
          <p:nvPr>
            <p:ph type="body" idx="1"/>
          </p:nvPr>
        </p:nvSpPr>
        <p:spPr>
          <a:xfrm>
            <a:off x="457200" y="1600199"/>
            <a:ext cx="8229600" cy="4525965"/>
          </a:xfrm>
          <a:prstGeom prst="rect">
            <a:avLst/>
          </a:prstGeom>
        </p:spPr>
        <p:txBody>
          <a:bodyPr/>
          <a:lstStyle>
            <a:lvl1pPr>
              <a:buClr>
                <a:srgbClr val="000000"/>
              </a:buClr>
              <a:defRPr>
                <a:uFill>
                  <a:solidFill>
                    <a:srgbClr val="000000"/>
                  </a:solidFill>
                </a:uFill>
              </a:defRPr>
            </a:lvl1pPr>
            <a:lvl2pPr>
              <a:buClr>
                <a:srgbClr val="000000"/>
              </a:buClr>
              <a:defRPr>
                <a:uFill>
                  <a:solidFill>
                    <a:srgbClr val="000000"/>
                  </a:solidFill>
                </a:uFill>
              </a:defRPr>
            </a:lvl2pPr>
            <a:lvl3pPr>
              <a:buClr>
                <a:srgbClr val="000000"/>
              </a:buClr>
              <a:defRPr>
                <a:uFill>
                  <a:solidFill>
                    <a:srgbClr val="000000"/>
                  </a:solidFill>
                </a:uFill>
              </a:defRPr>
            </a:lvl3pPr>
            <a:lvl4pPr>
              <a:buClr>
                <a:srgbClr val="000000"/>
              </a:buClr>
              <a:defRPr>
                <a:uFill>
                  <a:solidFill>
                    <a:srgbClr val="000000"/>
                  </a:solidFill>
                </a:uFill>
              </a:defRPr>
            </a:lvl4pPr>
            <a:lvl5pPr>
              <a:buClr>
                <a:srgbClr val="000000"/>
              </a:buClr>
              <a:defRPr>
                <a:uFill>
                  <a:solidFill>
                    <a:srgbClr val="000000"/>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xfrm>
            <a:off x="8428176" y="6459855"/>
            <a:ext cx="258624" cy="269240"/>
          </a:xfrm>
          <a:prstGeom prst="rect">
            <a:avLst/>
          </a:prstGeom>
        </p:spPr>
        <p:txBody>
          <a:bodyPr/>
          <a:lstStyle>
            <a:lvl1pPr>
              <a:defRPr>
                <a:solidFill>
                  <a:srgbClr val="9A9A9A"/>
                </a:solidFill>
                <a:uFill>
                  <a:solidFill>
                    <a:srgbClr val="9A9A9A"/>
                  </a:solidFill>
                </a:u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copy 5">
    <p:bg>
      <p:bgPr>
        <a:solidFill>
          <a:srgbClr val="BCFCBC"/>
        </a:solid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xfrm>
            <a:off x="687585" y="383976"/>
            <a:ext cx="7768830" cy="1598415"/>
          </a:xfrm>
          <a:prstGeom prst="rect">
            <a:avLst/>
          </a:prstGeom>
        </p:spPr>
        <p:txBody>
          <a:bodyPr lIns="35718" tIns="35718" rIns="35718" bIns="35718">
            <a:noAutofit/>
          </a:bodyPr>
          <a:lstStyle>
            <a:lvl1pPr marL="40640" marR="40640" defTabSz="910828">
              <a:defRPr sz="4200">
                <a:uFill>
                  <a:solidFill>
                    <a:srgbClr val="000000"/>
                  </a:solidFill>
                </a:uFill>
                <a:latin typeface="Arial"/>
                <a:ea typeface="Arial"/>
                <a:cs typeface="Arial"/>
                <a:sym typeface="Arial"/>
              </a:defRPr>
            </a:lvl1pPr>
          </a:lstStyle>
          <a:p>
            <a:r>
              <a:t>Title Text</a:t>
            </a:r>
          </a:p>
        </p:txBody>
      </p:sp>
      <p:sp>
        <p:nvSpPr>
          <p:cNvPr id="120" name="Shape 120"/>
          <p:cNvSpPr>
            <a:spLocks noGrp="1"/>
          </p:cNvSpPr>
          <p:nvPr>
            <p:ph type="body" idx="1"/>
          </p:nvPr>
        </p:nvSpPr>
        <p:spPr>
          <a:xfrm>
            <a:off x="687585" y="1982390"/>
            <a:ext cx="7768830" cy="4875610"/>
          </a:xfrm>
          <a:prstGeom prst="rect">
            <a:avLst/>
          </a:prstGeom>
        </p:spPr>
        <p:txBody>
          <a:bodyPr lIns="35718" tIns="35718" rIns="35718" bIns="35718">
            <a:noAutofit/>
          </a:bodyPr>
          <a:lstStyle>
            <a:lvl1pPr marL="274435" marR="40640" indent="-233795" defTabSz="910828">
              <a:buFontTx/>
              <a:defRPr sz="3000">
                <a:uFill>
                  <a:solidFill>
                    <a:srgbClr val="000000"/>
                  </a:solidFill>
                </a:uFill>
                <a:latin typeface="Arial"/>
                <a:ea typeface="Arial"/>
                <a:cs typeface="Arial"/>
                <a:sym typeface="Arial"/>
              </a:defRPr>
            </a:lvl1pPr>
            <a:lvl2pPr marL="693353" marR="40640" indent="-195513" defTabSz="910828">
              <a:spcBef>
                <a:spcPts val="600"/>
              </a:spcBef>
              <a:buFontTx/>
              <a:defRPr sz="2600">
                <a:uFill>
                  <a:solidFill>
                    <a:srgbClr val="000000"/>
                  </a:solidFill>
                </a:uFill>
                <a:latin typeface="Arial"/>
                <a:ea typeface="Arial"/>
                <a:cs typeface="Arial"/>
                <a:sym typeface="Arial"/>
              </a:defRPr>
            </a:lvl2pPr>
            <a:lvl3pPr marL="1102957" marR="40640" indent="-147917" defTabSz="910828">
              <a:spcBef>
                <a:spcPts val="500"/>
              </a:spcBef>
              <a:buFontTx/>
              <a:defRPr sz="2200">
                <a:uFill>
                  <a:solidFill>
                    <a:srgbClr val="000000"/>
                  </a:solidFill>
                </a:uFill>
                <a:latin typeface="Arial"/>
                <a:ea typeface="Arial"/>
                <a:cs typeface="Arial"/>
                <a:sym typeface="Arial"/>
              </a:defRPr>
            </a:lvl3pPr>
            <a:lvl4pPr marL="1559197" marR="40640" indent="-146957" defTabSz="910828">
              <a:spcBef>
                <a:spcPts val="400"/>
              </a:spcBef>
              <a:buFontTx/>
              <a:defRPr sz="1800">
                <a:uFill>
                  <a:solidFill>
                    <a:srgbClr val="000000"/>
                  </a:solidFill>
                </a:uFill>
                <a:latin typeface="Arial"/>
                <a:ea typeface="Arial"/>
                <a:cs typeface="Arial"/>
                <a:sym typeface="Arial"/>
              </a:defRPr>
            </a:lvl4pPr>
            <a:lvl5pPr marL="2016397" marR="40640" indent="-146957" defTabSz="910828">
              <a:spcBef>
                <a:spcPts val="400"/>
              </a:spcBef>
              <a:buFontTx/>
              <a:defRPr sz="1800">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xfrm>
            <a:off x="7378874" y="6250781"/>
            <a:ext cx="253654" cy="244253"/>
          </a:xfrm>
          <a:prstGeom prst="rect">
            <a:avLst/>
          </a:prstGeom>
        </p:spPr>
        <p:txBody>
          <a:bodyPr lIns="35718" tIns="35718" rIns="35718" bIns="35718" anchor="t"/>
          <a:lstStyle>
            <a:lvl1pPr algn="ctr" defTabSz="580429">
              <a:defRPr>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8" name="Shape 128"/>
          <p:cNvSpPr>
            <a:spLocks noGrp="1"/>
          </p:cNvSpPr>
          <p:nvPr>
            <p:ph type="title"/>
          </p:nvPr>
        </p:nvSpPr>
        <p:spPr>
          <a:xfrm>
            <a:off x="892968" y="178593"/>
            <a:ext cx="7366993" cy="1714501"/>
          </a:xfrm>
          <a:prstGeom prst="rect">
            <a:avLst/>
          </a:prstGeom>
        </p:spPr>
        <p:txBody>
          <a:bodyPr lIns="26789" tIns="26789" rIns="26789" bIns="26789">
            <a:noAutofit/>
          </a:bodyPr>
          <a:lstStyle>
            <a:lvl1pPr defTabSz="410765">
              <a:defRPr sz="5400">
                <a:latin typeface="Gill Sans"/>
                <a:ea typeface="Gill Sans"/>
                <a:cs typeface="Gill Sans"/>
                <a:sym typeface="Gill Sans"/>
              </a:defRPr>
            </a:lvl1pPr>
          </a:lstStyle>
          <a:p>
            <a:r>
              <a:t>Title Text</a:t>
            </a:r>
          </a:p>
        </p:txBody>
      </p:sp>
      <p:sp>
        <p:nvSpPr>
          <p:cNvPr id="129" name="Shape 129"/>
          <p:cNvSpPr>
            <a:spLocks noGrp="1"/>
          </p:cNvSpPr>
          <p:nvPr>
            <p:ph type="body" idx="1"/>
          </p:nvPr>
        </p:nvSpPr>
        <p:spPr>
          <a:xfrm>
            <a:off x="892968" y="1946671"/>
            <a:ext cx="7366993" cy="4027290"/>
          </a:xfrm>
          <a:prstGeom prst="rect">
            <a:avLst/>
          </a:prstGeom>
        </p:spPr>
        <p:txBody>
          <a:bodyPr lIns="26789" tIns="26789" rIns="26789" bIns="26789" anchor="ctr">
            <a:noAutofit/>
          </a:bodyPr>
          <a:lstStyle>
            <a:lvl1pPr marL="558131" indent="-304131" defTabSz="410765">
              <a:spcBef>
                <a:spcPts val="1600"/>
              </a:spcBef>
              <a:buSzPct val="171000"/>
              <a:buFontTx/>
              <a:defRPr sz="2600">
                <a:latin typeface="Gill Sans"/>
                <a:ea typeface="Gill Sans"/>
                <a:cs typeface="Gill Sans"/>
                <a:sym typeface="Gill Sans"/>
              </a:defRPr>
            </a:lvl1pPr>
            <a:lvl2pPr marL="901031" indent="-304131" defTabSz="410765">
              <a:spcBef>
                <a:spcPts val="1600"/>
              </a:spcBef>
              <a:buSzPct val="171000"/>
              <a:buFontTx/>
              <a:buChar char="•"/>
              <a:defRPr sz="2600">
                <a:latin typeface="Gill Sans"/>
                <a:ea typeface="Gill Sans"/>
                <a:cs typeface="Gill Sans"/>
                <a:sym typeface="Gill Sans"/>
              </a:defRPr>
            </a:lvl2pPr>
            <a:lvl3pPr marL="1243931" indent="-304131" defTabSz="410765">
              <a:spcBef>
                <a:spcPts val="1600"/>
              </a:spcBef>
              <a:buSzPct val="171000"/>
              <a:buFontTx/>
              <a:defRPr sz="2600">
                <a:latin typeface="Gill Sans"/>
                <a:ea typeface="Gill Sans"/>
                <a:cs typeface="Gill Sans"/>
                <a:sym typeface="Gill Sans"/>
              </a:defRPr>
            </a:lvl3pPr>
            <a:lvl4pPr marL="1599531" indent="-304131" defTabSz="410765">
              <a:spcBef>
                <a:spcPts val="1600"/>
              </a:spcBef>
              <a:buSzPct val="171000"/>
              <a:buFontTx/>
              <a:buChar char="•"/>
              <a:defRPr sz="2600">
                <a:latin typeface="Gill Sans"/>
                <a:ea typeface="Gill Sans"/>
                <a:cs typeface="Gill Sans"/>
                <a:sym typeface="Gill Sans"/>
              </a:defRPr>
            </a:lvl4pPr>
            <a:lvl5pPr marL="1942431" indent="-304131" defTabSz="410765">
              <a:spcBef>
                <a:spcPts val="1600"/>
              </a:spcBef>
              <a:buSzPct val="171000"/>
              <a:buFontTx/>
              <a:buChar char="•"/>
              <a:defRPr sz="26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sldNum" sz="quarter" idx="2"/>
          </p:nvPr>
        </p:nvSpPr>
        <p:spPr>
          <a:xfrm>
            <a:off x="4464546" y="6554390"/>
            <a:ext cx="205979" cy="218679"/>
          </a:xfrm>
          <a:prstGeom prst="rect">
            <a:avLst/>
          </a:prstGeom>
        </p:spPr>
        <p:txBody>
          <a:bodyPr lIns="26789" tIns="26789" rIns="26789" bIns="26789" anchor="t"/>
          <a:lstStyle>
            <a:lvl1pPr algn="ctr" defTabSz="410765">
              <a:defRPr sz="1100">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8735060" y="6553200"/>
            <a:ext cx="332741" cy="348429"/>
          </a:xfrm>
          <a:prstGeom prst="rect">
            <a:avLst/>
          </a:prstGeom>
        </p:spPr>
        <p:txBody>
          <a:bodyPr anchor="t"/>
          <a:lstStyle>
            <a:lvl1pPr>
              <a:defRPr sz="18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pic>
        <p:nvPicPr>
          <p:cNvPr id="138" name="image.png"/>
          <p:cNvPicPr>
            <a:picLocks noChangeAspect="1"/>
          </p:cNvPicPr>
          <p:nvPr/>
        </p:nvPicPr>
        <p:blipFill>
          <a:blip r:embed="rId2">
            <a:extLst/>
          </a:blip>
          <a:stretch>
            <a:fillRect/>
          </a:stretch>
        </p:blipFill>
        <p:spPr>
          <a:xfrm>
            <a:off x="76200" y="76200"/>
            <a:ext cx="762000" cy="762000"/>
          </a:xfrm>
          <a:prstGeom prst="rect">
            <a:avLst/>
          </a:prstGeom>
          <a:ln w="12700">
            <a:miter lim="400000"/>
          </a:ln>
        </p:spPr>
      </p:pic>
      <p:grpSp>
        <p:nvGrpSpPr>
          <p:cNvPr id="141" name="Group 141"/>
          <p:cNvGrpSpPr/>
          <p:nvPr/>
        </p:nvGrpSpPr>
        <p:grpSpPr>
          <a:xfrm>
            <a:off x="1164272" y="761365"/>
            <a:ext cx="7904163" cy="76201"/>
            <a:chOff x="0" y="0"/>
            <a:chExt cx="7904162" cy="76200"/>
          </a:xfrm>
        </p:grpSpPr>
        <p:sp>
          <p:nvSpPr>
            <p:cNvPr id="139" name="Shape 139"/>
            <p:cNvSpPr/>
            <p:nvPr/>
          </p:nvSpPr>
          <p:spPr>
            <a:xfrm flipH="1" flipV="1">
              <a:off x="0" y="0"/>
              <a:ext cx="7904163"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sp>
          <p:nvSpPr>
            <p:cNvPr id="140" name="Shape 140"/>
            <p:cNvSpPr/>
            <p:nvPr/>
          </p:nvSpPr>
          <p:spPr>
            <a:xfrm flipH="1" flipV="1">
              <a:off x="0" y="76199"/>
              <a:ext cx="7904163" cy="2"/>
            </a:xfrm>
            <a:prstGeom prst="line">
              <a:avLst/>
            </a:prstGeom>
            <a:noFill/>
            <a:ln w="57150" cap="flat">
              <a:solidFill>
                <a:srgbClr val="3333CC"/>
              </a:solidFill>
              <a:prstDash val="solid"/>
              <a:roun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sp>
        <p:nvSpPr>
          <p:cNvPr id="142" name="Shape 142"/>
          <p:cNvSpPr/>
          <p:nvPr/>
        </p:nvSpPr>
        <p:spPr>
          <a:xfrm>
            <a:off x="104775" y="6640512"/>
            <a:ext cx="6457950" cy="2147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00"/>
              </a:spcBef>
              <a:defRPr sz="900">
                <a:latin typeface="Arial"/>
                <a:ea typeface="Arial"/>
                <a:cs typeface="Arial"/>
                <a:sym typeface="Arial"/>
              </a:defRPr>
            </a:lvl1pPr>
          </a:lstStyle>
          <a:p>
            <a:r>
              <a:t>COL Mark D. Rocke/DACS-ZDV-EOH/Mark.Rocke@US.Army.Mil/703-697-3920/28October2005</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jpeg"/></Relationships>
</file>

<file path=ppt/slides/_rels/slide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g"/><Relationship Id="rId13"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tif"/><Relationship Id="rId3" Type="http://schemas.openxmlformats.org/officeDocument/2006/relationships/image" Target="../media/image37.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ti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ctrTitle"/>
          </p:nvPr>
        </p:nvSpPr>
        <p:spPr>
          <a:xfrm>
            <a:off x="685800" y="924480"/>
            <a:ext cx="7772400" cy="3065379"/>
          </a:xfrm>
          <a:prstGeom prst="rect">
            <a:avLst/>
          </a:prstGeom>
        </p:spPr>
        <p:txBody>
          <a:bodyPr/>
          <a:lstStyle>
            <a:lvl1pPr>
              <a:defRPr sz="5100"/>
            </a:lvl1pPr>
          </a:lstStyle>
          <a:p>
            <a:r>
              <a:t>The American Way of War in History and Politics</a:t>
            </a:r>
          </a:p>
        </p:txBody>
      </p:sp>
      <p:sp>
        <p:nvSpPr>
          <p:cNvPr id="152" name="Shape 152"/>
          <p:cNvSpPr>
            <a:spLocks noGrp="1"/>
          </p:cNvSpPr>
          <p:nvPr>
            <p:ph type="subTitle" sz="half" idx="1"/>
          </p:nvPr>
        </p:nvSpPr>
        <p:spPr>
          <a:xfrm>
            <a:off x="1038770" y="3989858"/>
            <a:ext cx="7207648" cy="1905193"/>
          </a:xfrm>
          <a:prstGeom prst="rect">
            <a:avLst/>
          </a:prstGeom>
        </p:spPr>
        <p:txBody>
          <a:bodyPr/>
          <a:lstStyle/>
          <a:p>
            <a:pPr defTabSz="438911">
              <a:lnSpc>
                <a:spcPct val="90000"/>
              </a:lnSpc>
              <a:spcBef>
                <a:spcPts val="500"/>
              </a:spcBef>
              <a:defRPr sz="2976">
                <a:solidFill>
                  <a:srgbClr val="000000"/>
                </a:solidFill>
              </a:defRPr>
            </a:pPr>
            <a:r>
              <a:rPr dirty="0"/>
              <a:t>Brian McAllister Linn </a:t>
            </a:r>
          </a:p>
          <a:p>
            <a:pPr defTabSz="438911">
              <a:lnSpc>
                <a:spcPct val="90000"/>
              </a:lnSpc>
              <a:spcBef>
                <a:spcPts val="500"/>
              </a:spcBef>
              <a:defRPr sz="2304">
                <a:solidFill>
                  <a:srgbClr val="000000"/>
                </a:solidFill>
              </a:defRPr>
            </a:pPr>
            <a:r>
              <a:rPr dirty="0"/>
              <a:t>Fulbright Distinguished Professor, University of Birmingham</a:t>
            </a:r>
          </a:p>
          <a:p>
            <a:pPr defTabSz="438911">
              <a:lnSpc>
                <a:spcPct val="90000"/>
              </a:lnSpc>
              <a:spcBef>
                <a:spcPts val="500"/>
              </a:spcBef>
              <a:defRPr sz="2304">
                <a:solidFill>
                  <a:srgbClr val="000000"/>
                </a:solidFill>
              </a:defRPr>
            </a:pPr>
            <a:r>
              <a:rPr dirty="0"/>
              <a:t>Professor of History, Texas A&amp;M University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4740" y="419486"/>
            <a:ext cx="4064000" cy="5194300"/>
          </a:xfrm>
          <a:prstGeom prst="rect">
            <a:avLst/>
          </a:prstGeom>
        </p:spPr>
      </p:pic>
      <p:pic>
        <p:nvPicPr>
          <p:cNvPr id="4" name="Picture 3"/>
          <p:cNvPicPr>
            <a:picLocks noChangeAspect="1"/>
          </p:cNvPicPr>
          <p:nvPr/>
        </p:nvPicPr>
        <p:blipFill>
          <a:blip r:embed="rId3"/>
          <a:stretch>
            <a:fillRect/>
          </a:stretch>
        </p:blipFill>
        <p:spPr>
          <a:xfrm>
            <a:off x="276422" y="276363"/>
            <a:ext cx="4114800" cy="3086100"/>
          </a:xfrm>
          <a:prstGeom prst="rect">
            <a:avLst/>
          </a:prstGeom>
        </p:spPr>
      </p:pic>
      <p:pic>
        <p:nvPicPr>
          <p:cNvPr id="6" name="Picture 5"/>
          <p:cNvPicPr>
            <a:picLocks noChangeAspect="1"/>
          </p:cNvPicPr>
          <p:nvPr/>
        </p:nvPicPr>
        <p:blipFill>
          <a:blip r:embed="rId4"/>
          <a:stretch>
            <a:fillRect/>
          </a:stretch>
        </p:blipFill>
        <p:spPr>
          <a:xfrm>
            <a:off x="127000" y="3362463"/>
            <a:ext cx="4445000" cy="3238500"/>
          </a:xfrm>
          <a:prstGeom prst="rect">
            <a:avLst/>
          </a:prstGeom>
        </p:spPr>
      </p:pic>
    </p:spTree>
    <p:extLst>
      <p:ext uri="{BB962C8B-B14F-4D97-AF65-F5344CB8AC3E}">
        <p14:creationId xmlns:p14="http://schemas.microsoft.com/office/powerpoint/2010/main" val="23851486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p:nvPr>
        </p:nvSpPr>
        <p:spPr>
          <a:xfrm>
            <a:off x="457200" y="274637"/>
            <a:ext cx="8229600" cy="1143001"/>
          </a:xfrm>
          <a:prstGeom prst="rect">
            <a:avLst/>
          </a:prstGeom>
        </p:spPr>
        <p:txBody>
          <a:bodyPr>
            <a:noAutofit/>
          </a:bodyPr>
          <a:lstStyle>
            <a:lvl1pPr defTabSz="356615">
              <a:defRPr sz="3432"/>
            </a:lvl1pPr>
          </a:lstStyle>
          <a:p>
            <a:r>
              <a:rPr lang="en-US" sz="4000" dirty="0" smtClean="0"/>
              <a:t>War and Ideology</a:t>
            </a:r>
            <a:endParaRPr sz="4000" dirty="0"/>
          </a:p>
        </p:txBody>
      </p:sp>
      <p:sp>
        <p:nvSpPr>
          <p:cNvPr id="385" name="Shape 385"/>
          <p:cNvSpPr>
            <a:spLocks noGrp="1"/>
          </p:cNvSpPr>
          <p:nvPr>
            <p:ph type="body" idx="1"/>
          </p:nvPr>
        </p:nvSpPr>
        <p:spPr>
          <a:xfrm>
            <a:off x="457200" y="1676111"/>
            <a:ext cx="8229600" cy="5000072"/>
          </a:xfrm>
          <a:prstGeom prst="rect">
            <a:avLst/>
          </a:prstGeom>
        </p:spPr>
        <p:txBody>
          <a:bodyPr>
            <a:normAutofit/>
          </a:bodyPr>
          <a:lstStyle/>
          <a:p>
            <a:pPr marL="336956" indent="-336956" defTabSz="387499">
              <a:lnSpc>
                <a:spcPts val="2800"/>
              </a:lnSpc>
              <a:spcBef>
                <a:spcPts val="2800"/>
              </a:spcBef>
              <a:buSzPct val="65000"/>
              <a:buBlip>
                <a:blip r:embed="rId2"/>
              </a:buBlip>
              <a:defRPr sz="2871">
                <a:solidFill>
                  <a:srgbClr val="000000">
                    <a:alpha val="80000"/>
                  </a:srgbClr>
                </a:solidFill>
                <a:effectLst>
                  <a:outerShdw blurRad="12573" dist="8423" dir="5400000" rotWithShape="0">
                    <a:srgbClr val="FFFFFF"/>
                  </a:outerShdw>
                </a:effectLst>
                <a:uFillTx/>
                <a:latin typeface="Hoefler Text"/>
                <a:ea typeface="Hoefler Text"/>
                <a:cs typeface="Hoefler Text"/>
                <a:sym typeface="Hoefler Text"/>
              </a:defRPr>
            </a:pPr>
            <a:r>
              <a:rPr b="1" dirty="0"/>
              <a:t>“Network Centric Warfare was a fundamentally </a:t>
            </a:r>
            <a:r>
              <a:rPr b="1" i="1" dirty="0"/>
              <a:t>American </a:t>
            </a:r>
            <a:r>
              <a:rPr b="1" dirty="0"/>
              <a:t>way of war, one that promised not just better wars, and not just shorter wars, but perhaps an end to war itself. . . . I wanted to see it used to short-circuit wars and warfare in general.  I want wars to be obsolete because America become so powerful that no one is willing to take it on, and thus America is willing to take on anyone.”</a:t>
            </a:r>
          </a:p>
          <a:p>
            <a:pPr marL="789584" lvl="1" indent="-336956" defTabSz="387499">
              <a:lnSpc>
                <a:spcPts val="2800"/>
              </a:lnSpc>
              <a:spcBef>
                <a:spcPts val="2800"/>
              </a:spcBef>
              <a:buSzPct val="65000"/>
              <a:buBlip>
                <a:blip r:embed="rId2"/>
              </a:buBlip>
              <a:defRPr sz="2871">
                <a:solidFill>
                  <a:srgbClr val="000000">
                    <a:alpha val="80000"/>
                  </a:srgbClr>
                </a:solidFill>
                <a:effectLst>
                  <a:outerShdw blurRad="12573" dist="8423" dir="5400000" rotWithShape="0">
                    <a:srgbClr val="FFFFFF"/>
                  </a:outerShdw>
                </a:effectLst>
                <a:uFillTx/>
                <a:latin typeface="Hoefler Text"/>
                <a:ea typeface="Hoefler Text"/>
                <a:cs typeface="Hoefler Text"/>
                <a:sym typeface="Hoefler Text"/>
              </a:defRPr>
            </a:pPr>
            <a:r>
              <a:rPr dirty="0" smtClean="0"/>
              <a:t>Thomas </a:t>
            </a:r>
            <a:r>
              <a:rPr dirty="0"/>
              <a:t>Barnett, </a:t>
            </a:r>
            <a:r>
              <a:rPr i="1" dirty="0"/>
              <a:t>Pentagon’s New Map </a:t>
            </a:r>
            <a:r>
              <a:rPr dirty="0"/>
              <a:t>(2004)</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lstStyle/>
          <a:p>
            <a:endParaRPr/>
          </a:p>
        </p:txBody>
      </p:sp>
      <p:sp>
        <p:nvSpPr>
          <p:cNvPr id="206" name="Shape 206"/>
          <p:cNvSpPr>
            <a:spLocks noGrp="1"/>
          </p:cNvSpPr>
          <p:nvPr>
            <p:ph type="body" idx="1"/>
          </p:nvPr>
        </p:nvSpPr>
        <p:spPr>
          <a:prstGeom prst="rect">
            <a:avLst/>
          </a:prstGeom>
        </p:spPr>
        <p:txBody>
          <a:bodyPr/>
          <a:lstStyle/>
          <a:p>
            <a:endParaRPr/>
          </a:p>
        </p:txBody>
      </p:sp>
      <p:pic>
        <p:nvPicPr>
          <p:cNvPr id="207" name="Screen Shot 2015-11-28 at 6.14.40 PM.png"/>
          <p:cNvPicPr>
            <a:picLocks noChangeAspect="1"/>
          </p:cNvPicPr>
          <p:nvPr/>
        </p:nvPicPr>
        <p:blipFill>
          <a:blip r:embed="rId2">
            <a:extLst/>
          </a:blip>
          <a:stretch>
            <a:fillRect/>
          </a:stretch>
        </p:blipFill>
        <p:spPr>
          <a:xfrm>
            <a:off x="-62449" y="0"/>
            <a:ext cx="8992078" cy="68580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 name="Shape 209"/>
          <p:cNvSpPr>
            <a:spLocks noGrp="1"/>
          </p:cNvSpPr>
          <p:nvPr>
            <p:ph type="body" idx="1"/>
          </p:nvPr>
        </p:nvSpPr>
        <p:spPr>
          <a:prstGeom prst="rect">
            <a:avLst/>
          </a:prstGeom>
        </p:spPr>
        <p:txBody>
          <a:bodyPr/>
          <a:lstStyle/>
          <a:p>
            <a:endParaRPr/>
          </a:p>
        </p:txBody>
      </p:sp>
      <p:sp>
        <p:nvSpPr>
          <p:cNvPr id="210" name="Shape 2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pic>
        <p:nvPicPr>
          <p:cNvPr id="211" name="Screen Shot 2015-11-28 at 6.17.11 PM.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3" name="Shape 21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pic>
        <p:nvPicPr>
          <p:cNvPr id="214" name="Screen Shot 2015-11-28 at 6.19.47 PM.png"/>
          <p:cNvPicPr>
            <a:picLocks noChangeAspect="1"/>
          </p:cNvPicPr>
          <p:nvPr/>
        </p:nvPicPr>
        <p:blipFill>
          <a:blip r:embed="rId2">
            <a:extLst/>
          </a:blip>
          <a:stretch>
            <a:fillRect/>
          </a:stretch>
        </p:blipFill>
        <p:spPr>
          <a:xfrm>
            <a:off x="0" y="0"/>
            <a:ext cx="9252857" cy="6857999"/>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p>
            <a:endParaRPr/>
          </a:p>
        </p:txBody>
      </p:sp>
      <p:sp>
        <p:nvSpPr>
          <p:cNvPr id="223" name="Shape 223"/>
          <p:cNvSpPr>
            <a:spLocks noGrp="1"/>
          </p:cNvSpPr>
          <p:nvPr>
            <p:ph type="body" idx="1"/>
          </p:nvPr>
        </p:nvSpPr>
        <p:spPr>
          <a:prstGeom prst="rect">
            <a:avLst/>
          </a:prstGeom>
        </p:spPr>
        <p:txBody>
          <a:bodyPr/>
          <a:lstStyle/>
          <a:p>
            <a:endParaRPr/>
          </a:p>
        </p:txBody>
      </p:sp>
      <p:pic>
        <p:nvPicPr>
          <p:cNvPr id="224" name="slide_5.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sldNum" sz="quarter" idx="2"/>
          </p:nvPr>
        </p:nvSpPr>
        <p:spPr>
          <a:xfrm>
            <a:off x="8735060" y="6553200"/>
            <a:ext cx="332741" cy="348429"/>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grpSp>
        <p:nvGrpSpPr>
          <p:cNvPr id="236" name="Group 236"/>
          <p:cNvGrpSpPr/>
          <p:nvPr/>
        </p:nvGrpSpPr>
        <p:grpSpPr>
          <a:xfrm>
            <a:off x="2482850" y="1265237"/>
            <a:ext cx="6534151" cy="1590676"/>
            <a:chOff x="0" y="0"/>
            <a:chExt cx="6534149" cy="1590675"/>
          </a:xfrm>
        </p:grpSpPr>
        <p:grpSp>
          <p:nvGrpSpPr>
            <p:cNvPr id="232" name="Group 232"/>
            <p:cNvGrpSpPr/>
            <p:nvPr/>
          </p:nvGrpSpPr>
          <p:grpSpPr>
            <a:xfrm>
              <a:off x="0" y="750887"/>
              <a:ext cx="4648201" cy="839788"/>
              <a:chOff x="0" y="0"/>
              <a:chExt cx="4648199" cy="839787"/>
            </a:xfrm>
          </p:grpSpPr>
          <p:sp>
            <p:nvSpPr>
              <p:cNvPr id="227" name="Shape 227"/>
              <p:cNvSpPr/>
              <p:nvPr/>
            </p:nvSpPr>
            <p:spPr>
              <a:xfrm flipV="1">
                <a:off x="4391025" y="0"/>
                <a:ext cx="257176" cy="673100"/>
              </a:xfrm>
              <a:prstGeom prst="line">
                <a:avLst/>
              </a:prstGeom>
              <a:noFill/>
              <a:ln w="28575" cap="flat">
                <a:solidFill>
                  <a:srgbClr val="000000"/>
                </a:solidFill>
                <a:prstDash val="dashDot"/>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sp>
            <p:nvSpPr>
              <p:cNvPr id="228" name="Shape 228"/>
              <p:cNvSpPr/>
              <p:nvPr/>
            </p:nvSpPr>
            <p:spPr>
              <a:xfrm>
                <a:off x="2038350" y="390525"/>
                <a:ext cx="0" cy="18256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nvGrpSpPr>
              <p:cNvPr id="231" name="Group 231"/>
              <p:cNvGrpSpPr/>
              <p:nvPr/>
            </p:nvGrpSpPr>
            <p:grpSpPr>
              <a:xfrm>
                <a:off x="0" y="581025"/>
                <a:ext cx="4425950" cy="258763"/>
                <a:chOff x="0" y="0"/>
                <a:chExt cx="4425949" cy="258762"/>
              </a:xfrm>
            </p:grpSpPr>
            <p:sp>
              <p:nvSpPr>
                <p:cNvPr id="229" name="Shape 229"/>
                <p:cNvSpPr/>
                <p:nvPr/>
              </p:nvSpPr>
              <p:spPr>
                <a:xfrm>
                  <a:off x="25400" y="0"/>
                  <a:ext cx="4375150" cy="2587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30" name="Shape 230"/>
                <p:cNvSpPr/>
                <p:nvPr/>
              </p:nvSpPr>
              <p:spPr>
                <a:xfrm>
                  <a:off x="0" y="15875"/>
                  <a:ext cx="4425950" cy="209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algn="ctr" defTabSz="615950">
                    <a:defRPr sz="1100">
                      <a:latin typeface="Arial"/>
                      <a:ea typeface="Arial"/>
                      <a:cs typeface="Arial"/>
                      <a:sym typeface="Arial"/>
                    </a:defRPr>
                  </a:pPr>
                  <a:r>
                    <a:t>Intent:  Seize the Initiative:  Leadership Drives </a:t>
                  </a:r>
                  <a:r>
                    <a:rPr i="1"/>
                    <a:t>Change</a:t>
                  </a:r>
                </a:p>
              </p:txBody>
            </p:sp>
          </p:grpSp>
        </p:grpSp>
        <p:grpSp>
          <p:nvGrpSpPr>
            <p:cNvPr id="235" name="Group 235"/>
            <p:cNvGrpSpPr/>
            <p:nvPr/>
          </p:nvGrpSpPr>
          <p:grpSpPr>
            <a:xfrm>
              <a:off x="4683125" y="0"/>
              <a:ext cx="1851025" cy="1350963"/>
              <a:chOff x="0" y="0"/>
              <a:chExt cx="1851024" cy="1350962"/>
            </a:xfrm>
          </p:grpSpPr>
          <p:sp>
            <p:nvSpPr>
              <p:cNvPr id="233" name="Shape 233"/>
              <p:cNvSpPr/>
              <p:nvPr/>
            </p:nvSpPr>
            <p:spPr>
              <a:xfrm>
                <a:off x="0" y="0"/>
                <a:ext cx="157163" cy="1350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pic>
            <p:nvPicPr>
              <p:cNvPr id="234" name="image.pdf"/>
              <p:cNvPicPr>
                <a:picLocks noChangeAspect="1"/>
              </p:cNvPicPr>
              <p:nvPr/>
            </p:nvPicPr>
            <p:blipFill>
              <a:blip r:embed="rId3">
                <a:extLst/>
              </a:blip>
              <a:stretch>
                <a:fillRect/>
              </a:stretch>
            </p:blipFill>
            <p:spPr>
              <a:xfrm>
                <a:off x="161925" y="12700"/>
                <a:ext cx="1689100" cy="1333500"/>
              </a:xfrm>
              <a:prstGeom prst="rect">
                <a:avLst/>
              </a:prstGeom>
              <a:ln w="12700" cap="flat">
                <a:noFill/>
                <a:miter lim="400000"/>
              </a:ln>
              <a:effectLst/>
            </p:spPr>
          </p:pic>
        </p:grpSp>
      </p:grpSp>
      <p:grpSp>
        <p:nvGrpSpPr>
          <p:cNvPr id="246" name="Group 246"/>
          <p:cNvGrpSpPr/>
          <p:nvPr/>
        </p:nvGrpSpPr>
        <p:grpSpPr>
          <a:xfrm>
            <a:off x="80962" y="1173162"/>
            <a:ext cx="6777038" cy="1476376"/>
            <a:chOff x="0" y="0"/>
            <a:chExt cx="6777037" cy="1476375"/>
          </a:xfrm>
        </p:grpSpPr>
        <p:grpSp>
          <p:nvGrpSpPr>
            <p:cNvPr id="242" name="Group 242"/>
            <p:cNvGrpSpPr/>
            <p:nvPr/>
          </p:nvGrpSpPr>
          <p:grpSpPr>
            <a:xfrm>
              <a:off x="2030412" y="800100"/>
              <a:ext cx="4746626" cy="479425"/>
              <a:chOff x="0" y="0"/>
              <a:chExt cx="4746625" cy="479425"/>
            </a:xfrm>
          </p:grpSpPr>
          <p:sp>
            <p:nvSpPr>
              <p:cNvPr id="237" name="Shape 237"/>
              <p:cNvSpPr/>
              <p:nvPr/>
            </p:nvSpPr>
            <p:spPr>
              <a:xfrm>
                <a:off x="2400300" y="63499"/>
                <a:ext cx="3176" cy="146052"/>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nvGrpSpPr>
              <p:cNvPr id="240" name="Group 240"/>
              <p:cNvGrpSpPr/>
              <p:nvPr/>
            </p:nvGrpSpPr>
            <p:grpSpPr>
              <a:xfrm>
                <a:off x="387350" y="220662"/>
                <a:ext cx="4359275" cy="258763"/>
                <a:chOff x="0" y="0"/>
                <a:chExt cx="4359275" cy="258762"/>
              </a:xfrm>
            </p:grpSpPr>
            <p:sp>
              <p:nvSpPr>
                <p:cNvPr id="238" name="Shape 238"/>
                <p:cNvSpPr/>
                <p:nvPr/>
              </p:nvSpPr>
              <p:spPr>
                <a:xfrm>
                  <a:off x="0" y="0"/>
                  <a:ext cx="4359275" cy="258763"/>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39" name="Shape 239"/>
                <p:cNvSpPr/>
                <p:nvPr/>
              </p:nvSpPr>
              <p:spPr>
                <a:xfrm>
                  <a:off x="68262" y="0"/>
                  <a:ext cx="4224338" cy="209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defRPr sz="1100">
                      <a:latin typeface="Arial"/>
                      <a:ea typeface="Arial"/>
                      <a:cs typeface="Arial"/>
                      <a:sym typeface="Arial"/>
                    </a:defRPr>
                  </a:pPr>
                  <a:r>
                    <a:t>Strategic Goal:  </a:t>
                  </a:r>
                  <a:r>
                    <a:rPr i="1"/>
                    <a:t>Relevant and Ready </a:t>
                  </a:r>
                  <a:r>
                    <a:t>… </a:t>
                  </a:r>
                  <a:r>
                    <a:rPr i="1"/>
                    <a:t>Today and Tomorrow</a:t>
                  </a:r>
                </a:p>
              </p:txBody>
            </p:sp>
          </p:grpSp>
          <p:sp>
            <p:nvSpPr>
              <p:cNvPr id="241" name="Shape 241"/>
              <p:cNvSpPr/>
              <p:nvPr/>
            </p:nvSpPr>
            <p:spPr>
              <a:xfrm flipH="1" flipV="1">
                <a:off x="-1" y="0"/>
                <a:ext cx="368302" cy="342900"/>
              </a:xfrm>
              <a:prstGeom prst="line">
                <a:avLst/>
              </a:prstGeom>
              <a:noFill/>
              <a:ln w="28575" cap="flat">
                <a:solidFill>
                  <a:srgbClr val="000000"/>
                </a:solidFill>
                <a:prstDash val="dashDot"/>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45" name="Group 245"/>
            <p:cNvGrpSpPr/>
            <p:nvPr/>
          </p:nvGrpSpPr>
          <p:grpSpPr>
            <a:xfrm>
              <a:off x="0" y="0"/>
              <a:ext cx="2009775" cy="1476375"/>
              <a:chOff x="0" y="0"/>
              <a:chExt cx="2009775" cy="1476375"/>
            </a:xfrm>
          </p:grpSpPr>
          <p:pic>
            <p:nvPicPr>
              <p:cNvPr id="243" name="image.pdf"/>
              <p:cNvPicPr>
                <a:picLocks noChangeAspect="1"/>
              </p:cNvPicPr>
              <p:nvPr/>
            </p:nvPicPr>
            <p:blipFill>
              <a:blip r:embed="rId4">
                <a:extLst/>
              </a:blip>
              <a:stretch>
                <a:fillRect/>
              </a:stretch>
            </p:blipFill>
            <p:spPr>
              <a:xfrm>
                <a:off x="0" y="0"/>
                <a:ext cx="1920875" cy="1476375"/>
              </a:xfrm>
              <a:prstGeom prst="rect">
                <a:avLst/>
              </a:prstGeom>
              <a:ln w="12700" cap="flat">
                <a:noFill/>
                <a:miter lim="400000"/>
              </a:ln>
              <a:effectLst/>
            </p:spPr>
          </p:pic>
          <p:sp>
            <p:nvSpPr>
              <p:cNvPr id="244" name="Shape 244"/>
              <p:cNvSpPr/>
              <p:nvPr/>
            </p:nvSpPr>
            <p:spPr>
              <a:xfrm>
                <a:off x="1906587" y="111125"/>
                <a:ext cx="103188" cy="13493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grpSp>
      </p:grpSp>
      <p:sp>
        <p:nvSpPr>
          <p:cNvPr id="247" name="Shape 247"/>
          <p:cNvSpPr/>
          <p:nvPr/>
        </p:nvSpPr>
        <p:spPr>
          <a:xfrm>
            <a:off x="8939212" y="6608762"/>
            <a:ext cx="77788" cy="158751"/>
          </a:xfrm>
          <a:prstGeom prst="rect">
            <a:avLst/>
          </a:prstGeom>
          <a:solidFill>
            <a:srgbClr val="FFFFFF"/>
          </a:solidFill>
          <a:ln w="12700">
            <a:miter lim="400000"/>
          </a:ln>
        </p:spPr>
        <p:txBody>
          <a:bodyPr lIns="45719" rIns="45719" anchor="ctr"/>
          <a:lstStyle/>
          <a:p>
            <a:pPr>
              <a:defRPr>
                <a:latin typeface="Arial"/>
                <a:ea typeface="Arial"/>
                <a:cs typeface="Arial"/>
                <a:sym typeface="Arial"/>
              </a:defRPr>
            </a:pPr>
            <a:endParaRPr/>
          </a:p>
        </p:txBody>
      </p:sp>
      <p:sp>
        <p:nvSpPr>
          <p:cNvPr id="248" name="Shape 248"/>
          <p:cNvSpPr>
            <a:spLocks noGrp="1"/>
          </p:cNvSpPr>
          <p:nvPr>
            <p:ph type="title" idx="4294967295"/>
          </p:nvPr>
        </p:nvSpPr>
        <p:spPr>
          <a:xfrm>
            <a:off x="630237" y="-222251"/>
            <a:ext cx="8386763" cy="1143002"/>
          </a:xfrm>
          <a:prstGeom prst="rect">
            <a:avLst/>
          </a:prstGeom>
        </p:spPr>
        <p:txBody>
          <a:bodyPr/>
          <a:lstStyle/>
          <a:p>
            <a:pPr defTabSz="1358900">
              <a:lnSpc>
                <a:spcPts val="2500"/>
              </a:lnSpc>
              <a:defRPr sz="2800" b="1" i="1">
                <a:latin typeface="Arial"/>
                <a:ea typeface="Arial"/>
                <a:cs typeface="Arial"/>
                <a:sym typeface="Arial"/>
              </a:defRPr>
            </a:pPr>
            <a:r>
              <a:rPr dirty="0"/>
              <a:t>“Our Army At War -- Relevant and Ready …Today and Tomorrow”</a:t>
            </a:r>
          </a:p>
        </p:txBody>
      </p:sp>
      <p:grpSp>
        <p:nvGrpSpPr>
          <p:cNvPr id="261" name="Group 261"/>
          <p:cNvGrpSpPr/>
          <p:nvPr/>
        </p:nvGrpSpPr>
        <p:grpSpPr>
          <a:xfrm>
            <a:off x="2482850" y="901700"/>
            <a:ext cx="4635500" cy="1155700"/>
            <a:chOff x="0" y="0"/>
            <a:chExt cx="4635500" cy="1155700"/>
          </a:xfrm>
        </p:grpSpPr>
        <p:grpSp>
          <p:nvGrpSpPr>
            <p:cNvPr id="251" name="Group 251"/>
            <p:cNvGrpSpPr/>
            <p:nvPr/>
          </p:nvGrpSpPr>
          <p:grpSpPr>
            <a:xfrm>
              <a:off x="12700" y="0"/>
              <a:ext cx="4375150" cy="258763"/>
              <a:chOff x="0" y="0"/>
              <a:chExt cx="4375150" cy="258762"/>
            </a:xfrm>
          </p:grpSpPr>
          <p:sp>
            <p:nvSpPr>
              <p:cNvPr id="249" name="Shape 249"/>
              <p:cNvSpPr/>
              <p:nvPr/>
            </p:nvSpPr>
            <p:spPr>
              <a:xfrm>
                <a:off x="0" y="0"/>
                <a:ext cx="4375150" cy="258763"/>
              </a:xfrm>
              <a:prstGeom prst="rect">
                <a:avLst/>
              </a:prstGeom>
              <a:solidFill>
                <a:srgbClr val="EAEAEA"/>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50" name="Shape 250"/>
              <p:cNvSpPr/>
              <p:nvPr/>
            </p:nvSpPr>
            <p:spPr>
              <a:xfrm>
                <a:off x="1009650" y="28575"/>
                <a:ext cx="2663825" cy="184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defRPr sz="900">
                    <a:latin typeface="Arial"/>
                    <a:ea typeface="Arial"/>
                    <a:cs typeface="Arial"/>
                    <a:sym typeface="Arial"/>
                  </a:defRPr>
                </a:lvl1pPr>
              </a:lstStyle>
              <a:p>
                <a:r>
                  <a:t>A Persistent State of Conflict Will Endure</a:t>
                </a:r>
              </a:p>
            </p:txBody>
          </p:sp>
        </p:grpSp>
        <p:grpSp>
          <p:nvGrpSpPr>
            <p:cNvPr id="254" name="Group 254"/>
            <p:cNvGrpSpPr/>
            <p:nvPr/>
          </p:nvGrpSpPr>
          <p:grpSpPr>
            <a:xfrm>
              <a:off x="0" y="298450"/>
              <a:ext cx="4635500" cy="258763"/>
              <a:chOff x="0" y="0"/>
              <a:chExt cx="4635500" cy="258762"/>
            </a:xfrm>
          </p:grpSpPr>
          <p:sp>
            <p:nvSpPr>
              <p:cNvPr id="252" name="Shape 252"/>
              <p:cNvSpPr/>
              <p:nvPr/>
            </p:nvSpPr>
            <p:spPr>
              <a:xfrm>
                <a:off x="12700" y="0"/>
                <a:ext cx="4375150" cy="258763"/>
              </a:xfrm>
              <a:prstGeom prst="rect">
                <a:avLst/>
              </a:prstGeom>
              <a:solidFill>
                <a:srgbClr val="EAEAEA"/>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53" name="Shape 253"/>
              <p:cNvSpPr/>
              <p:nvPr/>
            </p:nvSpPr>
            <p:spPr>
              <a:xfrm>
                <a:off x="0" y="15875"/>
                <a:ext cx="4635500" cy="184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defRPr sz="900">
                    <a:latin typeface="Arial"/>
                    <a:ea typeface="Arial"/>
                    <a:cs typeface="Arial"/>
                    <a:sym typeface="Arial"/>
                  </a:defRPr>
                </a:lvl1pPr>
              </a:lstStyle>
              <a:p>
                <a:r>
                  <a:t>The Army has an Unprecedented Window of Opportunity to Reshape the Force</a:t>
                </a:r>
              </a:p>
            </p:txBody>
          </p:sp>
        </p:grpSp>
        <p:grpSp>
          <p:nvGrpSpPr>
            <p:cNvPr id="257" name="Group 257"/>
            <p:cNvGrpSpPr/>
            <p:nvPr/>
          </p:nvGrpSpPr>
          <p:grpSpPr>
            <a:xfrm>
              <a:off x="15875" y="898525"/>
              <a:ext cx="4375150" cy="257175"/>
              <a:chOff x="0" y="0"/>
              <a:chExt cx="4375150" cy="257175"/>
            </a:xfrm>
          </p:grpSpPr>
          <p:sp>
            <p:nvSpPr>
              <p:cNvPr id="255" name="Shape 255"/>
              <p:cNvSpPr/>
              <p:nvPr/>
            </p:nvSpPr>
            <p:spPr>
              <a:xfrm>
                <a:off x="0" y="0"/>
                <a:ext cx="4375150" cy="257175"/>
              </a:xfrm>
              <a:prstGeom prst="rect">
                <a:avLst/>
              </a:prstGeom>
              <a:solidFill>
                <a:srgbClr val="EAEAEA"/>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56" name="Shape 256"/>
              <p:cNvSpPr/>
              <p:nvPr/>
            </p:nvSpPr>
            <p:spPr>
              <a:xfrm>
                <a:off x="168275" y="17462"/>
                <a:ext cx="4206875" cy="184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defRPr sz="900">
                    <a:latin typeface="Arial"/>
                    <a:ea typeface="Arial"/>
                    <a:cs typeface="Arial"/>
                    <a:sym typeface="Arial"/>
                  </a:defRPr>
                </a:lvl1pPr>
              </a:lstStyle>
              <a:p>
                <a:r>
                  <a:t>We Have Built Tremendous Momentum and Support for Our Programs</a:t>
                </a:r>
              </a:p>
            </p:txBody>
          </p:sp>
        </p:grpSp>
        <p:grpSp>
          <p:nvGrpSpPr>
            <p:cNvPr id="260" name="Group 260"/>
            <p:cNvGrpSpPr/>
            <p:nvPr/>
          </p:nvGrpSpPr>
          <p:grpSpPr>
            <a:xfrm>
              <a:off x="9525" y="598487"/>
              <a:ext cx="4487863" cy="258763"/>
              <a:chOff x="0" y="0"/>
              <a:chExt cx="4487862" cy="258762"/>
            </a:xfrm>
          </p:grpSpPr>
          <p:sp>
            <p:nvSpPr>
              <p:cNvPr id="258" name="Shape 258"/>
              <p:cNvSpPr/>
              <p:nvPr/>
            </p:nvSpPr>
            <p:spPr>
              <a:xfrm>
                <a:off x="3175" y="0"/>
                <a:ext cx="4375150" cy="258763"/>
              </a:xfrm>
              <a:prstGeom prst="rect">
                <a:avLst/>
              </a:prstGeom>
              <a:solidFill>
                <a:srgbClr val="EAEAEA"/>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59" name="Shape 259"/>
              <p:cNvSpPr/>
              <p:nvPr/>
            </p:nvSpPr>
            <p:spPr>
              <a:xfrm>
                <a:off x="0" y="4762"/>
                <a:ext cx="4487863" cy="1847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defRPr sz="900">
                    <a:latin typeface="Arial"/>
                    <a:ea typeface="Arial"/>
                    <a:cs typeface="Arial"/>
                    <a:sym typeface="Arial"/>
                  </a:defRPr>
                </a:lvl1pPr>
              </a:lstStyle>
              <a:p>
                <a:r>
                  <a:t>We are Transforming Now – We are on the Right Course to Reshape the Force</a:t>
                </a:r>
              </a:p>
            </p:txBody>
          </p:sp>
        </p:grpSp>
      </p:grpSp>
      <p:sp>
        <p:nvSpPr>
          <p:cNvPr id="262" name="Shape 262"/>
          <p:cNvSpPr/>
          <p:nvPr/>
        </p:nvSpPr>
        <p:spPr>
          <a:xfrm>
            <a:off x="68262" y="5597525"/>
            <a:ext cx="8870951" cy="255474"/>
          </a:xfrm>
          <a:prstGeom prst="rect">
            <a:avLst/>
          </a:prstGeom>
          <a:solidFill>
            <a:srgbClr val="EAEAEA"/>
          </a:solidFill>
          <a:ln w="19050">
            <a:solidFill>
              <a:srgbClr val="000000"/>
            </a:solidFill>
          </a:ln>
          <a:extLst>
            <a:ext uri="{C572A759-6A51-4108-AA02-DFA0A04FC94B}">
              <ma14:wrappingTextBoxFlag xmlns:ma14="http://schemas.microsoft.com/office/mac/drawingml/2011/main" val="1"/>
            </a:ext>
          </a:extLst>
        </p:spPr>
        <p:txBody>
          <a:bodyPr lIns="30765" tIns="30765" rIns="30765" bIns="30765">
            <a:spAutoFit/>
          </a:bodyPr>
          <a:lstStyle/>
          <a:p>
            <a:pPr defTabSz="615950">
              <a:tabLst>
                <a:tab pos="1104900" algn="l"/>
              </a:tabLst>
              <a:defRPr sz="700">
                <a:latin typeface="Arial"/>
                <a:ea typeface="Arial"/>
                <a:cs typeface="Arial"/>
                <a:sym typeface="Arial"/>
              </a:defRPr>
            </a:pPr>
            <a:r>
              <a:t>Focusing Effort:  - Amidst adversity, a range of opportunities is clearly evident.  We must capitalize on these opportunities in the strategy development and resourcing processes.</a:t>
            </a:r>
          </a:p>
          <a:p>
            <a:pPr defTabSz="615950">
              <a:tabLst>
                <a:tab pos="1104900" algn="l"/>
              </a:tabLst>
              <a:defRPr sz="700">
                <a:latin typeface="Arial"/>
                <a:ea typeface="Arial"/>
                <a:cs typeface="Arial"/>
                <a:sym typeface="Arial"/>
              </a:defRPr>
            </a:pPr>
            <a:r>
              <a:t>                             - Strengthen relationships and communication with other Services, Congress, the American public, and our primary customers:  the Combatant Commanders and the Joint Team.</a:t>
            </a:r>
          </a:p>
        </p:txBody>
      </p:sp>
      <p:sp>
        <p:nvSpPr>
          <p:cNvPr id="263" name="Shape 263"/>
          <p:cNvSpPr/>
          <p:nvPr/>
        </p:nvSpPr>
        <p:spPr>
          <a:xfrm>
            <a:off x="68262" y="5899150"/>
            <a:ext cx="8870951" cy="255474"/>
          </a:xfrm>
          <a:prstGeom prst="rect">
            <a:avLst/>
          </a:prstGeom>
          <a:solidFill>
            <a:srgbClr val="EAEAEA"/>
          </a:solidFill>
          <a:ln w="19050">
            <a:solidFill>
              <a:srgbClr val="000000"/>
            </a:solidFill>
          </a:ln>
          <a:extLst>
            <a:ext uri="{C572A759-6A51-4108-AA02-DFA0A04FC94B}">
              <ma14:wrappingTextBoxFlag xmlns:ma14="http://schemas.microsoft.com/office/mac/drawingml/2011/main" val="1"/>
            </a:ext>
          </a:extLst>
        </p:spPr>
        <p:txBody>
          <a:bodyPr lIns="30765" tIns="30765" rIns="30765" bIns="30765">
            <a:spAutoFit/>
          </a:bodyPr>
          <a:lstStyle/>
          <a:p>
            <a:pPr defTabSz="615950">
              <a:tabLst>
                <a:tab pos="1104900" algn="l"/>
              </a:tabLst>
              <a:defRPr sz="700">
                <a:latin typeface="Arial"/>
                <a:ea typeface="Arial"/>
                <a:cs typeface="Arial"/>
                <a:sym typeface="Arial"/>
              </a:defRPr>
            </a:pPr>
            <a:r>
              <a:t>Managing Sources of Risk: - Risks do exist in this strategic environment, especially with regard to an uncooperative and adaptive enemy, finite resources, and our pace of operations.</a:t>
            </a:r>
          </a:p>
          <a:p>
            <a:pPr defTabSz="615950">
              <a:tabLst>
                <a:tab pos="1104900" algn="l"/>
              </a:tabLst>
              <a:defRPr sz="700">
                <a:latin typeface="Arial"/>
                <a:ea typeface="Arial"/>
                <a:cs typeface="Arial"/>
                <a:sym typeface="Arial"/>
              </a:defRPr>
            </a:pPr>
            <a:r>
              <a:t>	- Clearly, if we lose support for resourcing our programs, or must deploy organizations unexpectedly, we will have to adjust the path of our restructuring.</a:t>
            </a:r>
          </a:p>
        </p:txBody>
      </p:sp>
      <p:sp>
        <p:nvSpPr>
          <p:cNvPr id="264" name="Shape 264"/>
          <p:cNvSpPr/>
          <p:nvPr/>
        </p:nvSpPr>
        <p:spPr>
          <a:xfrm>
            <a:off x="68262" y="6202362"/>
            <a:ext cx="8870951" cy="559444"/>
          </a:xfrm>
          <a:prstGeom prst="rect">
            <a:avLst/>
          </a:prstGeom>
          <a:solidFill>
            <a:srgbClr val="EAEAEA"/>
          </a:solidFill>
          <a:ln w="19050">
            <a:solidFill>
              <a:srgbClr val="000000"/>
            </a:solidFill>
          </a:ln>
          <a:extLst>
            <a:ext uri="{C572A759-6A51-4108-AA02-DFA0A04FC94B}">
              <ma14:wrappingTextBoxFlag xmlns:ma14="http://schemas.microsoft.com/office/mac/drawingml/2011/main" val="1"/>
            </a:ext>
          </a:extLst>
        </p:spPr>
        <p:txBody>
          <a:bodyPr lIns="30765" tIns="30765" rIns="30765" bIns="30765">
            <a:spAutoFit/>
          </a:bodyPr>
          <a:lstStyle/>
          <a:p>
            <a:pPr defTabSz="615950">
              <a:tabLst>
                <a:tab pos="1104900" algn="l"/>
              </a:tabLst>
              <a:defRPr sz="700">
                <a:latin typeface="Arial"/>
                <a:ea typeface="Arial"/>
                <a:cs typeface="Arial"/>
                <a:sym typeface="Arial"/>
              </a:defRPr>
            </a:pPr>
            <a:r>
              <a:t>Creating the Future:        	- Our Nation and our Army are engaged in a protracted Global War on Terrorism.  </a:t>
            </a:r>
          </a:p>
          <a:p>
            <a:pPr marL="1308100" lvl="4" indent="0" defTabSz="615950">
              <a:buSzPct val="100000"/>
              <a:buChar char="•"/>
              <a:tabLst>
                <a:tab pos="1104900" algn="l"/>
              </a:tabLst>
              <a:defRPr sz="700">
                <a:latin typeface="Arial"/>
                <a:ea typeface="Arial"/>
                <a:cs typeface="Arial"/>
                <a:sym typeface="Arial"/>
              </a:defRPr>
            </a:pPr>
            <a:r>
              <a:t> How can we apply the lessons we have learned, at all levels, to improve performance?</a:t>
            </a:r>
          </a:p>
          <a:p>
            <a:pPr marL="1308100" lvl="4" indent="0" defTabSz="615950">
              <a:buSzPct val="100000"/>
              <a:buChar char="•"/>
              <a:tabLst>
                <a:tab pos="1104900" algn="l"/>
              </a:tabLst>
              <a:defRPr sz="700">
                <a:latin typeface="Arial"/>
                <a:ea typeface="Arial"/>
                <a:cs typeface="Arial"/>
                <a:sym typeface="Arial"/>
              </a:defRPr>
            </a:pPr>
            <a:r>
              <a:t> What decisions could we have made earlier?</a:t>
            </a:r>
          </a:p>
          <a:p>
            <a:pPr marL="1308100" lvl="4" indent="0" defTabSz="615950">
              <a:buSzPct val="100000"/>
              <a:buChar char="•"/>
              <a:tabLst>
                <a:tab pos="1104900" algn="l"/>
              </a:tabLst>
              <a:defRPr sz="700">
                <a:latin typeface="Arial"/>
                <a:ea typeface="Arial"/>
                <a:cs typeface="Arial"/>
                <a:sym typeface="Arial"/>
              </a:defRPr>
            </a:pPr>
            <a:r>
              <a:t> What should we be thinking about now?		</a:t>
            </a:r>
          </a:p>
          <a:p>
            <a:pPr defTabSz="615950">
              <a:tabLst>
                <a:tab pos="1104900" algn="l"/>
              </a:tabLst>
              <a:defRPr sz="700">
                <a:latin typeface="Arial"/>
                <a:ea typeface="Arial"/>
                <a:cs typeface="Arial"/>
                <a:sym typeface="Arial"/>
              </a:defRPr>
            </a:pPr>
            <a:r>
              <a:t>            </a:t>
            </a:r>
            <a:r>
              <a:rPr sz="900"/>
              <a:t>The Army will remain relevant and ready by providing the Joint Force with essential capabilities to dominate across the full range of military operations.</a:t>
            </a:r>
          </a:p>
        </p:txBody>
      </p:sp>
      <p:grpSp>
        <p:nvGrpSpPr>
          <p:cNvPr id="300" name="Group 300"/>
          <p:cNvGrpSpPr/>
          <p:nvPr/>
        </p:nvGrpSpPr>
        <p:grpSpPr>
          <a:xfrm>
            <a:off x="1158874" y="2736850"/>
            <a:ext cx="7858126" cy="935038"/>
            <a:chOff x="0" y="0"/>
            <a:chExt cx="7858124" cy="935037"/>
          </a:xfrm>
        </p:grpSpPr>
        <p:grpSp>
          <p:nvGrpSpPr>
            <p:cNvPr id="269" name="Group 269"/>
            <p:cNvGrpSpPr/>
            <p:nvPr/>
          </p:nvGrpSpPr>
          <p:grpSpPr>
            <a:xfrm>
              <a:off x="0" y="0"/>
              <a:ext cx="1347788" cy="935038"/>
              <a:chOff x="0" y="0"/>
              <a:chExt cx="1347787" cy="935037"/>
            </a:xfrm>
          </p:grpSpPr>
          <p:grpSp>
            <p:nvGrpSpPr>
              <p:cNvPr id="267" name="Group 267"/>
              <p:cNvGrpSpPr/>
              <p:nvPr/>
            </p:nvGrpSpPr>
            <p:grpSpPr>
              <a:xfrm>
                <a:off x="0" y="376237"/>
                <a:ext cx="1176338" cy="558801"/>
                <a:chOff x="0" y="0"/>
                <a:chExt cx="1176337" cy="558800"/>
              </a:xfrm>
            </p:grpSpPr>
            <p:sp>
              <p:nvSpPr>
                <p:cNvPr id="265" name="Shape 265"/>
                <p:cNvSpPr/>
                <p:nvPr/>
              </p:nvSpPr>
              <p:spPr>
                <a:xfrm>
                  <a:off x="39687" y="46037"/>
                  <a:ext cx="1069976" cy="5127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66" name="Shape 266"/>
                <p:cNvSpPr/>
                <p:nvPr/>
              </p:nvSpPr>
              <p:spPr>
                <a:xfrm>
                  <a:off x="0" y="0"/>
                  <a:ext cx="1176338" cy="545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1300"/>
                    </a:lnSpc>
                    <a:spcBef>
                      <a:spcPts val="100"/>
                    </a:spcBef>
                    <a:defRPr sz="900">
                      <a:latin typeface="Arial"/>
                      <a:ea typeface="Arial"/>
                      <a:cs typeface="Arial"/>
                      <a:sym typeface="Arial"/>
                    </a:defRPr>
                  </a:pPr>
                  <a:r>
                    <a:t>Reinforce Our Centerpiece:</a:t>
                  </a:r>
                  <a:r>
                    <a:rPr sz="800"/>
                    <a:t>  </a:t>
                  </a:r>
                  <a:r>
                    <a:rPr sz="800" i="1"/>
                    <a:t>Soldiers as Warriors</a:t>
                  </a:r>
                  <a:r>
                    <a:rPr sz="800"/>
                    <a:t> </a:t>
                  </a:r>
                </a:p>
              </p:txBody>
            </p:sp>
          </p:grpSp>
          <p:sp>
            <p:nvSpPr>
              <p:cNvPr id="268" name="Shape 268"/>
              <p:cNvSpPr/>
              <p:nvPr/>
            </p:nvSpPr>
            <p:spPr>
              <a:xfrm flipH="1">
                <a:off x="520699" y="0"/>
                <a:ext cx="827089" cy="400050"/>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74" name="Group 274"/>
            <p:cNvGrpSpPr/>
            <p:nvPr/>
          </p:nvGrpSpPr>
          <p:grpSpPr>
            <a:xfrm>
              <a:off x="3343275" y="142875"/>
              <a:ext cx="1096963" cy="788988"/>
              <a:chOff x="0" y="0"/>
              <a:chExt cx="1096962" cy="788987"/>
            </a:xfrm>
          </p:grpSpPr>
          <p:grpSp>
            <p:nvGrpSpPr>
              <p:cNvPr id="272" name="Group 272"/>
              <p:cNvGrpSpPr/>
              <p:nvPr/>
            </p:nvGrpSpPr>
            <p:grpSpPr>
              <a:xfrm>
                <a:off x="0" y="252412"/>
                <a:ext cx="1096963" cy="536576"/>
                <a:chOff x="0" y="0"/>
                <a:chExt cx="1096962" cy="536574"/>
              </a:xfrm>
            </p:grpSpPr>
            <p:sp>
              <p:nvSpPr>
                <p:cNvPr id="270" name="Shape 270"/>
                <p:cNvSpPr/>
                <p:nvPr/>
              </p:nvSpPr>
              <p:spPr>
                <a:xfrm>
                  <a:off x="26987" y="26987"/>
                  <a:ext cx="1069976" cy="509588"/>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71" name="Shape 271"/>
                <p:cNvSpPr/>
                <p:nvPr/>
              </p:nvSpPr>
              <p:spPr>
                <a:xfrm>
                  <a:off x="0" y="0"/>
                  <a:ext cx="993321" cy="5043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0765" tIns="30765" rIns="30765" bIns="30765" numCol="1" anchor="t">
                  <a:spAutoFit/>
                </a:bodyPr>
                <a:lstStyle/>
                <a:p>
                  <a:pPr defTabSz="615950">
                    <a:lnSpc>
                      <a:spcPts val="1100"/>
                    </a:lnSpc>
                    <a:spcBef>
                      <a:spcPts val="100"/>
                    </a:spcBef>
                    <a:defRPr sz="900">
                      <a:latin typeface="Arial"/>
                      <a:ea typeface="Arial"/>
                      <a:cs typeface="Arial"/>
                      <a:sym typeface="Arial"/>
                    </a:defRPr>
                  </a:pPr>
                  <a:r>
                    <a:t>Maintain Viability </a:t>
                  </a:r>
                </a:p>
                <a:p>
                  <a:pPr defTabSz="615950">
                    <a:lnSpc>
                      <a:spcPts val="1100"/>
                    </a:lnSpc>
                    <a:spcBef>
                      <a:spcPts val="100"/>
                    </a:spcBef>
                    <a:defRPr sz="900">
                      <a:latin typeface="Arial"/>
                      <a:ea typeface="Arial"/>
                      <a:cs typeface="Arial"/>
                      <a:sym typeface="Arial"/>
                    </a:defRPr>
                  </a:pPr>
                  <a:r>
                    <a:t>of All-Volunteer </a:t>
                  </a:r>
                </a:p>
                <a:p>
                  <a:pPr defTabSz="615950">
                    <a:lnSpc>
                      <a:spcPts val="1100"/>
                    </a:lnSpc>
                    <a:spcBef>
                      <a:spcPts val="100"/>
                    </a:spcBef>
                    <a:defRPr sz="900">
                      <a:latin typeface="Arial"/>
                      <a:ea typeface="Arial"/>
                      <a:cs typeface="Arial"/>
                      <a:sym typeface="Arial"/>
                    </a:defRPr>
                  </a:pPr>
                  <a:r>
                    <a:t>Force</a:t>
                  </a:r>
                </a:p>
              </p:txBody>
            </p:sp>
          </p:grpSp>
          <p:sp>
            <p:nvSpPr>
              <p:cNvPr id="273" name="Shape 273"/>
              <p:cNvSpPr/>
              <p:nvPr/>
            </p:nvSpPr>
            <p:spPr>
              <a:xfrm flipH="1">
                <a:off x="561975" y="0"/>
                <a:ext cx="1" cy="261938"/>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79" name="Group 279"/>
            <p:cNvGrpSpPr/>
            <p:nvPr/>
          </p:nvGrpSpPr>
          <p:grpSpPr>
            <a:xfrm>
              <a:off x="5714999" y="7937"/>
              <a:ext cx="2143126" cy="925513"/>
              <a:chOff x="0" y="0"/>
              <a:chExt cx="2143125" cy="925512"/>
            </a:xfrm>
          </p:grpSpPr>
          <p:grpSp>
            <p:nvGrpSpPr>
              <p:cNvPr id="277" name="Group 277"/>
              <p:cNvGrpSpPr/>
              <p:nvPr/>
            </p:nvGrpSpPr>
            <p:grpSpPr>
              <a:xfrm>
                <a:off x="992187" y="377824"/>
                <a:ext cx="1150938" cy="547689"/>
                <a:chOff x="0" y="0"/>
                <a:chExt cx="1150937" cy="547687"/>
              </a:xfrm>
            </p:grpSpPr>
            <p:sp>
              <p:nvSpPr>
                <p:cNvPr id="275" name="Shape 275"/>
                <p:cNvSpPr/>
                <p:nvPr/>
              </p:nvSpPr>
              <p:spPr>
                <a:xfrm>
                  <a:off x="-1" y="38100"/>
                  <a:ext cx="1073152" cy="509588"/>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76" name="Shape 276"/>
                <p:cNvSpPr/>
                <p:nvPr/>
              </p:nvSpPr>
              <p:spPr>
                <a:xfrm>
                  <a:off x="0" y="0"/>
                  <a:ext cx="1150938" cy="403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1300"/>
                    </a:lnSpc>
                    <a:spcBef>
                      <a:spcPts val="100"/>
                    </a:spcBef>
                    <a:defRPr sz="900">
                      <a:latin typeface="Arial"/>
                      <a:ea typeface="Arial"/>
                      <a:cs typeface="Arial"/>
                      <a:sym typeface="Arial"/>
                    </a:defRPr>
                  </a:pPr>
                  <a:r>
                    <a:t>Adapt the </a:t>
                  </a:r>
                </a:p>
                <a:p>
                  <a:pPr defTabSz="615950">
                    <a:lnSpc>
                      <a:spcPts val="1300"/>
                    </a:lnSpc>
                    <a:spcBef>
                      <a:spcPts val="100"/>
                    </a:spcBef>
                    <a:defRPr sz="900">
                      <a:latin typeface="Arial"/>
                      <a:ea typeface="Arial"/>
                      <a:cs typeface="Arial"/>
                      <a:sym typeface="Arial"/>
                    </a:defRPr>
                  </a:pPr>
                  <a:r>
                    <a:t>Institutional Army</a:t>
                  </a:r>
                </a:p>
              </p:txBody>
            </p:sp>
          </p:grpSp>
          <p:sp>
            <p:nvSpPr>
              <p:cNvPr id="278" name="Shape 278"/>
              <p:cNvSpPr/>
              <p:nvPr/>
            </p:nvSpPr>
            <p:spPr>
              <a:xfrm>
                <a:off x="-1" y="0"/>
                <a:ext cx="1214439" cy="37782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84" name="Group 284"/>
            <p:cNvGrpSpPr/>
            <p:nvPr/>
          </p:nvGrpSpPr>
          <p:grpSpPr>
            <a:xfrm>
              <a:off x="4446587" y="136525"/>
              <a:ext cx="1114426" cy="796926"/>
              <a:chOff x="0" y="0"/>
              <a:chExt cx="1114425" cy="796925"/>
            </a:xfrm>
          </p:grpSpPr>
          <p:grpSp>
            <p:nvGrpSpPr>
              <p:cNvPr id="282" name="Group 282"/>
              <p:cNvGrpSpPr/>
              <p:nvPr/>
            </p:nvGrpSpPr>
            <p:grpSpPr>
              <a:xfrm>
                <a:off x="0" y="239712"/>
                <a:ext cx="1114426" cy="557214"/>
                <a:chOff x="0" y="0"/>
                <a:chExt cx="1114425" cy="557212"/>
              </a:xfrm>
            </p:grpSpPr>
            <p:sp>
              <p:nvSpPr>
                <p:cNvPr id="280" name="Shape 280"/>
                <p:cNvSpPr/>
                <p:nvPr/>
              </p:nvSpPr>
              <p:spPr>
                <a:xfrm>
                  <a:off x="30162" y="46037"/>
                  <a:ext cx="1084264" cy="511176"/>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81" name="Shape 281"/>
                <p:cNvSpPr/>
                <p:nvPr/>
              </p:nvSpPr>
              <p:spPr>
                <a:xfrm>
                  <a:off x="0" y="0"/>
                  <a:ext cx="1109663" cy="548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lnSpc>
                      <a:spcPts val="1300"/>
                    </a:lnSpc>
                    <a:spcBef>
                      <a:spcPts val="100"/>
                    </a:spcBef>
                    <a:defRPr sz="900">
                      <a:latin typeface="Arial"/>
                      <a:ea typeface="Arial"/>
                      <a:cs typeface="Arial"/>
                      <a:sym typeface="Arial"/>
                    </a:defRPr>
                  </a:lvl1pPr>
                </a:lstStyle>
                <a:p>
                  <a:r>
                    <a:t>Change Army Culture to Reflect New Realities</a:t>
                  </a:r>
                </a:p>
              </p:txBody>
            </p:sp>
          </p:grpSp>
          <p:sp>
            <p:nvSpPr>
              <p:cNvPr id="283" name="Shape 283"/>
              <p:cNvSpPr/>
              <p:nvPr/>
            </p:nvSpPr>
            <p:spPr>
              <a:xfrm>
                <a:off x="576262" y="0"/>
                <a:ext cx="3176" cy="268288"/>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89" name="Group 289"/>
            <p:cNvGrpSpPr/>
            <p:nvPr/>
          </p:nvGrpSpPr>
          <p:grpSpPr>
            <a:xfrm>
              <a:off x="2246312" y="142875"/>
              <a:ext cx="1084264" cy="790575"/>
              <a:chOff x="0" y="0"/>
              <a:chExt cx="1084262" cy="790574"/>
            </a:xfrm>
          </p:grpSpPr>
          <p:grpSp>
            <p:nvGrpSpPr>
              <p:cNvPr id="287" name="Group 287"/>
              <p:cNvGrpSpPr/>
              <p:nvPr/>
            </p:nvGrpSpPr>
            <p:grpSpPr>
              <a:xfrm>
                <a:off x="-1" y="233362"/>
                <a:ext cx="1084264" cy="557213"/>
                <a:chOff x="0" y="0"/>
                <a:chExt cx="1084262" cy="557212"/>
              </a:xfrm>
            </p:grpSpPr>
            <p:sp>
              <p:nvSpPr>
                <p:cNvPr id="285" name="Shape 285"/>
                <p:cNvSpPr/>
                <p:nvPr/>
              </p:nvSpPr>
              <p:spPr>
                <a:xfrm>
                  <a:off x="-1" y="46037"/>
                  <a:ext cx="1084264" cy="511176"/>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86" name="Shape 286"/>
                <p:cNvSpPr/>
                <p:nvPr/>
              </p:nvSpPr>
              <p:spPr>
                <a:xfrm>
                  <a:off x="196850" y="0"/>
                  <a:ext cx="626924" cy="403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0765" tIns="30765" rIns="30765" bIns="30765" numCol="1" anchor="t">
                  <a:spAutoFit/>
                </a:bodyPr>
                <a:lstStyle/>
                <a:p>
                  <a:pPr defTabSz="615950">
                    <a:lnSpc>
                      <a:spcPts val="1300"/>
                    </a:lnSpc>
                    <a:spcBef>
                      <a:spcPts val="100"/>
                    </a:spcBef>
                    <a:defRPr sz="900">
                      <a:latin typeface="Arial"/>
                      <a:ea typeface="Arial"/>
                      <a:cs typeface="Arial"/>
                      <a:sym typeface="Arial"/>
                    </a:defRPr>
                  </a:pPr>
                  <a:r>
                    <a:t>Resource </a:t>
                  </a:r>
                </a:p>
                <a:p>
                  <a:pPr defTabSz="615950">
                    <a:lnSpc>
                      <a:spcPts val="1300"/>
                    </a:lnSpc>
                    <a:spcBef>
                      <a:spcPts val="100"/>
                    </a:spcBef>
                    <a:defRPr sz="900">
                      <a:latin typeface="Arial"/>
                      <a:ea typeface="Arial"/>
                      <a:cs typeface="Arial"/>
                      <a:sym typeface="Arial"/>
                    </a:defRPr>
                  </a:pPr>
                  <a:r>
                    <a:t>the Force</a:t>
                  </a:r>
                </a:p>
              </p:txBody>
            </p:sp>
          </p:grpSp>
          <p:sp>
            <p:nvSpPr>
              <p:cNvPr id="288" name="Shape 288"/>
              <p:cNvSpPr/>
              <p:nvPr/>
            </p:nvSpPr>
            <p:spPr>
              <a:xfrm flipH="1">
                <a:off x="608012" y="0"/>
                <a:ext cx="1" cy="261938"/>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94" name="Group 294"/>
            <p:cNvGrpSpPr/>
            <p:nvPr/>
          </p:nvGrpSpPr>
          <p:grpSpPr>
            <a:xfrm>
              <a:off x="1149350" y="142875"/>
              <a:ext cx="1060450" cy="790576"/>
              <a:chOff x="0" y="0"/>
              <a:chExt cx="1060450" cy="790575"/>
            </a:xfrm>
          </p:grpSpPr>
          <p:grpSp>
            <p:nvGrpSpPr>
              <p:cNvPr id="292" name="Group 292"/>
              <p:cNvGrpSpPr/>
              <p:nvPr/>
            </p:nvGrpSpPr>
            <p:grpSpPr>
              <a:xfrm>
                <a:off x="0" y="233362"/>
                <a:ext cx="1060450" cy="557213"/>
                <a:chOff x="0" y="0"/>
                <a:chExt cx="1060450" cy="557212"/>
              </a:xfrm>
            </p:grpSpPr>
            <p:sp>
              <p:nvSpPr>
                <p:cNvPr id="290" name="Shape 290"/>
                <p:cNvSpPr/>
                <p:nvPr/>
              </p:nvSpPr>
              <p:spPr>
                <a:xfrm>
                  <a:off x="0" y="46037"/>
                  <a:ext cx="1060450" cy="511176"/>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1" name="Shape 291"/>
                <p:cNvSpPr/>
                <p:nvPr/>
              </p:nvSpPr>
              <p:spPr>
                <a:xfrm>
                  <a:off x="20637" y="0"/>
                  <a:ext cx="1028701" cy="3829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lnSpc>
                      <a:spcPts val="1300"/>
                    </a:lnSpc>
                    <a:spcBef>
                      <a:spcPts val="100"/>
                    </a:spcBef>
                    <a:defRPr sz="900">
                      <a:latin typeface="Arial"/>
                      <a:ea typeface="Arial"/>
                      <a:cs typeface="Arial"/>
                      <a:sym typeface="Arial"/>
                    </a:defRPr>
                  </a:lvl1pPr>
                </a:lstStyle>
                <a:p>
                  <a:r>
                    <a:t>Tell the Army Story Effectively</a:t>
                  </a:r>
                </a:p>
              </p:txBody>
            </p:sp>
          </p:grpSp>
          <p:sp>
            <p:nvSpPr>
              <p:cNvPr id="293" name="Shape 293"/>
              <p:cNvSpPr/>
              <p:nvPr/>
            </p:nvSpPr>
            <p:spPr>
              <a:xfrm flipH="1">
                <a:off x="549274" y="0"/>
                <a:ext cx="1" cy="261938"/>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nvGrpSpPr>
            <p:cNvPr id="299" name="Group 299"/>
            <p:cNvGrpSpPr/>
            <p:nvPr/>
          </p:nvGrpSpPr>
          <p:grpSpPr>
            <a:xfrm>
              <a:off x="5559425" y="136525"/>
              <a:ext cx="1203325" cy="798513"/>
              <a:chOff x="0" y="0"/>
              <a:chExt cx="1203325" cy="798512"/>
            </a:xfrm>
          </p:grpSpPr>
          <p:grpSp>
            <p:nvGrpSpPr>
              <p:cNvPr id="297" name="Group 297"/>
              <p:cNvGrpSpPr/>
              <p:nvPr/>
            </p:nvGrpSpPr>
            <p:grpSpPr>
              <a:xfrm>
                <a:off x="0" y="239712"/>
                <a:ext cx="1203325" cy="558801"/>
                <a:chOff x="0" y="0"/>
                <a:chExt cx="1203325" cy="558799"/>
              </a:xfrm>
            </p:grpSpPr>
            <p:sp>
              <p:nvSpPr>
                <p:cNvPr id="295" name="Shape 295"/>
                <p:cNvSpPr/>
                <p:nvPr/>
              </p:nvSpPr>
              <p:spPr>
                <a:xfrm>
                  <a:off x="38099" y="46037"/>
                  <a:ext cx="1073152" cy="5127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6" name="Shape 296"/>
                <p:cNvSpPr/>
                <p:nvPr/>
              </p:nvSpPr>
              <p:spPr>
                <a:xfrm>
                  <a:off x="0" y="0"/>
                  <a:ext cx="1203325" cy="51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lnSpc>
                      <a:spcPts val="1200"/>
                    </a:lnSpc>
                    <a:spcBef>
                      <a:spcPts val="100"/>
                    </a:spcBef>
                    <a:defRPr sz="900">
                      <a:latin typeface="Arial"/>
                      <a:ea typeface="Arial"/>
                      <a:cs typeface="Arial"/>
                      <a:sym typeface="Arial"/>
                    </a:defRPr>
                  </a:lvl1pPr>
                </a:lstStyle>
                <a:p>
                  <a:r>
                    <a:t>Articulate Strategic Rationale for Future Capabilities</a:t>
                  </a:r>
                </a:p>
              </p:txBody>
            </p:sp>
          </p:grpSp>
          <p:sp>
            <p:nvSpPr>
              <p:cNvPr id="298" name="Shape 298"/>
              <p:cNvSpPr/>
              <p:nvPr/>
            </p:nvSpPr>
            <p:spPr>
              <a:xfrm flipH="1">
                <a:off x="130174" y="0"/>
                <a:ext cx="1" cy="274638"/>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defTabSz="914400">
                  <a:defRPr sz="1400" b="1">
                    <a:latin typeface="Arial"/>
                    <a:ea typeface="Arial"/>
                    <a:cs typeface="Arial"/>
                    <a:sym typeface="Arial"/>
                  </a:defRPr>
                </a:pPr>
                <a:endParaRPr/>
              </a:p>
            </p:txBody>
          </p:sp>
        </p:grpSp>
      </p:grpSp>
      <p:grpSp>
        <p:nvGrpSpPr>
          <p:cNvPr id="307" name="Group 307"/>
          <p:cNvGrpSpPr/>
          <p:nvPr/>
        </p:nvGrpSpPr>
        <p:grpSpPr>
          <a:xfrm>
            <a:off x="58737" y="3717925"/>
            <a:ext cx="1130301" cy="1838325"/>
            <a:chOff x="0" y="0"/>
            <a:chExt cx="1130300" cy="1838324"/>
          </a:xfrm>
        </p:grpSpPr>
        <p:grpSp>
          <p:nvGrpSpPr>
            <p:cNvPr id="303" name="Group 303"/>
            <p:cNvGrpSpPr/>
            <p:nvPr/>
          </p:nvGrpSpPr>
          <p:grpSpPr>
            <a:xfrm>
              <a:off x="6350" y="0"/>
              <a:ext cx="1068388" cy="960438"/>
              <a:chOff x="0" y="0"/>
              <a:chExt cx="1068387" cy="960437"/>
            </a:xfrm>
          </p:grpSpPr>
          <p:sp>
            <p:nvSpPr>
              <p:cNvPr id="301" name="Shape 301"/>
              <p:cNvSpPr/>
              <p:nvPr/>
            </p:nvSpPr>
            <p:spPr>
              <a:xfrm>
                <a:off x="0" y="0"/>
                <a:ext cx="1068388" cy="960438"/>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defTabSz="615950">
                  <a:defRPr sz="1100">
                    <a:latin typeface="Arial"/>
                    <a:ea typeface="Arial"/>
                    <a:cs typeface="Arial"/>
                    <a:sym typeface="Arial"/>
                  </a:defRPr>
                </a:pPr>
                <a:endParaRPr/>
              </a:p>
            </p:txBody>
          </p:sp>
          <p:sp>
            <p:nvSpPr>
              <p:cNvPr id="302" name="Shape 302"/>
              <p:cNvSpPr/>
              <p:nvPr/>
            </p:nvSpPr>
            <p:spPr>
              <a:xfrm>
                <a:off x="57150" y="284162"/>
                <a:ext cx="904247" cy="2343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0765" tIns="30765" rIns="30765" bIns="30765" numCol="1" anchor="t">
                <a:spAutoFit/>
              </a:bodyPr>
              <a:lstStyle>
                <a:lvl1pPr defTabSz="615950">
                  <a:defRPr sz="1200">
                    <a:latin typeface="Arial"/>
                    <a:ea typeface="Arial"/>
                    <a:cs typeface="Arial"/>
                    <a:sym typeface="Arial"/>
                  </a:defRPr>
                </a:lvl1pPr>
              </a:lstStyle>
              <a:p>
                <a:r>
                  <a:t>Assessment</a:t>
                </a:r>
              </a:p>
            </p:txBody>
          </p:sp>
        </p:grpSp>
        <p:grpSp>
          <p:nvGrpSpPr>
            <p:cNvPr id="306" name="Group 306"/>
            <p:cNvGrpSpPr/>
            <p:nvPr/>
          </p:nvGrpSpPr>
          <p:grpSpPr>
            <a:xfrm>
              <a:off x="0" y="990599"/>
              <a:ext cx="1130300" cy="847726"/>
              <a:chOff x="0" y="0"/>
              <a:chExt cx="1130300" cy="847725"/>
            </a:xfrm>
          </p:grpSpPr>
          <p:sp>
            <p:nvSpPr>
              <p:cNvPr id="304" name="Shape 304"/>
              <p:cNvSpPr/>
              <p:nvPr/>
            </p:nvSpPr>
            <p:spPr>
              <a:xfrm>
                <a:off x="19050" y="17462"/>
                <a:ext cx="1055688"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05" name="Shape 305"/>
              <p:cNvSpPr/>
              <p:nvPr/>
            </p:nvSpPr>
            <p:spPr>
              <a:xfrm>
                <a:off x="0" y="0"/>
                <a:ext cx="1130300" cy="593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algn="ctr" defTabSz="615950">
                  <a:lnSpc>
                    <a:spcPts val="1200"/>
                  </a:lnSpc>
                  <a:spcBef>
                    <a:spcPts val="400"/>
                  </a:spcBef>
                  <a:defRPr sz="1000">
                    <a:latin typeface="Arial"/>
                    <a:ea typeface="Arial"/>
                    <a:cs typeface="Arial"/>
                    <a:sym typeface="Arial"/>
                  </a:defRPr>
                </a:pPr>
                <a:endParaRPr/>
              </a:p>
              <a:p>
                <a:pPr algn="ctr" defTabSz="615950">
                  <a:lnSpc>
                    <a:spcPts val="1200"/>
                  </a:lnSpc>
                  <a:spcBef>
                    <a:spcPts val="200"/>
                  </a:spcBef>
                  <a:defRPr sz="1200">
                    <a:latin typeface="Arial"/>
                    <a:ea typeface="Arial"/>
                    <a:cs typeface="Arial"/>
                    <a:sym typeface="Arial"/>
                  </a:defRPr>
                </a:pPr>
                <a:r>
                  <a:t>Leader </a:t>
                </a:r>
              </a:p>
              <a:p>
                <a:pPr algn="ctr" defTabSz="615950">
                  <a:lnSpc>
                    <a:spcPts val="1200"/>
                  </a:lnSpc>
                  <a:spcBef>
                    <a:spcPts val="200"/>
                  </a:spcBef>
                  <a:defRPr sz="1200">
                    <a:latin typeface="Arial"/>
                    <a:ea typeface="Arial"/>
                    <a:cs typeface="Arial"/>
                    <a:sym typeface="Arial"/>
                  </a:defRPr>
                </a:pPr>
                <a:r>
                  <a:t>Priorities</a:t>
                </a:r>
              </a:p>
            </p:txBody>
          </p:sp>
        </p:grpSp>
      </p:grpSp>
      <p:grpSp>
        <p:nvGrpSpPr>
          <p:cNvPr id="310" name="Group 310"/>
          <p:cNvGrpSpPr/>
          <p:nvPr/>
        </p:nvGrpSpPr>
        <p:grpSpPr>
          <a:xfrm>
            <a:off x="1198562" y="3702050"/>
            <a:ext cx="1069976" cy="976313"/>
            <a:chOff x="0" y="0"/>
            <a:chExt cx="1069975" cy="976312"/>
          </a:xfrm>
        </p:grpSpPr>
        <p:sp>
          <p:nvSpPr>
            <p:cNvPr id="308" name="Shape 308"/>
            <p:cNvSpPr/>
            <p:nvPr/>
          </p:nvSpPr>
          <p:spPr>
            <a:xfrm>
              <a:off x="0" y="22225"/>
              <a:ext cx="1069975" cy="954088"/>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defTabSz="615950">
                <a:defRPr sz="1100">
                  <a:latin typeface="Arial"/>
                  <a:ea typeface="Arial"/>
                  <a:cs typeface="Arial"/>
                  <a:sym typeface="Arial"/>
                </a:defRPr>
              </a:pPr>
              <a:endParaRPr/>
            </a:p>
          </p:txBody>
        </p:sp>
        <p:sp>
          <p:nvSpPr>
            <p:cNvPr id="309" name="Shape 309"/>
            <p:cNvSpPr/>
            <p:nvPr/>
          </p:nvSpPr>
          <p:spPr>
            <a:xfrm>
              <a:off x="15875" y="0"/>
              <a:ext cx="1052513" cy="7767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615950">
                <a:lnSpc>
                  <a:spcPts val="900"/>
                </a:lnSpc>
                <a:buSzPct val="100000"/>
                <a:buChar char="•"/>
                <a:tabLst>
                  <a:tab pos="38100" algn="l"/>
                </a:tabLst>
                <a:defRPr sz="500">
                  <a:latin typeface="Arial"/>
                  <a:ea typeface="Arial"/>
                  <a:cs typeface="Arial"/>
                  <a:sym typeface="Arial"/>
                </a:defRPr>
              </a:pPr>
              <a:r>
                <a:t> </a:t>
              </a:r>
              <a:r>
                <a:rPr i="1"/>
                <a:t>Soldiers are the Army </a:t>
              </a:r>
            </a:p>
            <a:p>
              <a:pPr defTabSz="615950">
                <a:lnSpc>
                  <a:spcPts val="900"/>
                </a:lnSpc>
                <a:buSzPct val="100000"/>
                <a:buChar char="•"/>
                <a:tabLst>
                  <a:tab pos="38100" algn="l"/>
                </a:tabLst>
                <a:defRPr sz="500">
                  <a:latin typeface="Arial"/>
                  <a:ea typeface="Arial"/>
                  <a:cs typeface="Arial"/>
                  <a:sym typeface="Arial"/>
                </a:defRPr>
              </a:pPr>
              <a:r>
                <a:t> Our Nation is relying on Soldiers</a:t>
              </a:r>
            </a:p>
            <a:p>
              <a:pPr defTabSz="615950">
                <a:lnSpc>
                  <a:spcPts val="900"/>
                </a:lnSpc>
                <a:buSzPct val="100000"/>
                <a:buChar char="•"/>
                <a:tabLst>
                  <a:tab pos="38100" algn="l"/>
                </a:tabLst>
                <a:defRPr sz="500">
                  <a:latin typeface="Arial"/>
                  <a:ea typeface="Arial"/>
                  <a:cs typeface="Arial"/>
                  <a:sym typeface="Arial"/>
                </a:defRPr>
              </a:pPr>
              <a:r>
                <a:t> Supporting GWOT aggressively</a:t>
              </a:r>
            </a:p>
            <a:p>
              <a:pPr defTabSz="615950">
                <a:lnSpc>
                  <a:spcPts val="800"/>
                </a:lnSpc>
                <a:buSzPct val="100000"/>
                <a:buChar char="•"/>
                <a:tabLst>
                  <a:tab pos="38100" algn="l"/>
                </a:tabLst>
                <a:defRPr sz="500">
                  <a:latin typeface="Arial"/>
                  <a:ea typeface="Arial"/>
                  <a:cs typeface="Arial"/>
                  <a:sym typeface="Arial"/>
                </a:defRPr>
              </a:pPr>
              <a:r>
                <a:t> Soldier conduct must reflect 	Army Values (detainee abuse, 	larceny, and unsafe actions will 	alienate stakeholders)</a:t>
              </a:r>
            </a:p>
          </p:txBody>
        </p:sp>
      </p:grpSp>
      <p:grpSp>
        <p:nvGrpSpPr>
          <p:cNvPr id="313" name="Group 313"/>
          <p:cNvGrpSpPr/>
          <p:nvPr/>
        </p:nvGrpSpPr>
        <p:grpSpPr>
          <a:xfrm>
            <a:off x="1158875" y="4700587"/>
            <a:ext cx="1147763" cy="855663"/>
            <a:chOff x="0" y="0"/>
            <a:chExt cx="1147762" cy="855662"/>
          </a:xfrm>
        </p:grpSpPr>
        <p:sp>
          <p:nvSpPr>
            <p:cNvPr id="311" name="Shape 311"/>
            <p:cNvSpPr/>
            <p:nvPr/>
          </p:nvSpPr>
          <p:spPr>
            <a:xfrm>
              <a:off x="36512" y="25400"/>
              <a:ext cx="1071563"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12" name="Shape 312"/>
            <p:cNvSpPr/>
            <p:nvPr/>
          </p:nvSpPr>
          <p:spPr>
            <a:xfrm>
              <a:off x="0" y="-1"/>
              <a:ext cx="1147763" cy="657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900"/>
                </a:lnSpc>
                <a:buSzPct val="100000"/>
                <a:buChar char="•"/>
                <a:tabLst>
                  <a:tab pos="38100" algn="l"/>
                </a:tabLst>
                <a:defRPr sz="500">
                  <a:latin typeface="Arial"/>
                  <a:ea typeface="Arial"/>
                  <a:cs typeface="Arial"/>
                  <a:sym typeface="Arial"/>
                </a:defRPr>
              </a:pPr>
              <a:r>
                <a:t> Reinforce Army Values</a:t>
              </a:r>
            </a:p>
            <a:p>
              <a:pPr defTabSz="615950">
                <a:lnSpc>
                  <a:spcPts val="900"/>
                </a:lnSpc>
                <a:buSzPct val="100000"/>
                <a:buChar char="•"/>
                <a:tabLst>
                  <a:tab pos="38100" algn="l"/>
                </a:tabLst>
                <a:defRPr sz="500">
                  <a:latin typeface="Arial"/>
                  <a:ea typeface="Arial"/>
                  <a:cs typeface="Arial"/>
                  <a:sym typeface="Arial"/>
                </a:defRPr>
              </a:pPr>
              <a:r>
                <a:t> Emphasize Warrior Ethos</a:t>
              </a:r>
            </a:p>
            <a:p>
              <a:pPr defTabSz="615950">
                <a:lnSpc>
                  <a:spcPts val="900"/>
                </a:lnSpc>
                <a:buSzPct val="100000"/>
                <a:buChar char="•"/>
                <a:tabLst>
                  <a:tab pos="38100" algn="l"/>
                </a:tabLst>
                <a:defRPr sz="500">
                  <a:latin typeface="Arial"/>
                  <a:ea typeface="Arial"/>
                  <a:cs typeface="Arial"/>
                  <a:sym typeface="Arial"/>
                </a:defRPr>
              </a:pPr>
              <a:r>
                <a:t> Adapt training to reflect COE</a:t>
              </a:r>
            </a:p>
            <a:p>
              <a:pPr defTabSz="615950">
                <a:lnSpc>
                  <a:spcPts val="900"/>
                </a:lnSpc>
                <a:buSzPct val="100000"/>
                <a:buChar char="•"/>
                <a:tabLst>
                  <a:tab pos="38100" algn="l"/>
                </a:tabLst>
                <a:defRPr sz="500">
                  <a:latin typeface="Arial"/>
                  <a:ea typeface="Arial"/>
                  <a:cs typeface="Arial"/>
                  <a:sym typeface="Arial"/>
                </a:defRPr>
              </a:pPr>
              <a:r>
                <a:t> Balance training and education: 	“</a:t>
              </a:r>
              <a:r>
                <a:rPr i="1"/>
                <a:t>what to think</a:t>
              </a:r>
              <a:r>
                <a:t>” vs.“</a:t>
              </a:r>
              <a:r>
                <a:rPr i="1"/>
                <a:t>how to think</a:t>
              </a:r>
              <a:r>
                <a:t>” </a:t>
              </a:r>
            </a:p>
          </p:txBody>
        </p:sp>
      </p:grpSp>
      <p:grpSp>
        <p:nvGrpSpPr>
          <p:cNvPr id="316" name="Group 316"/>
          <p:cNvGrpSpPr/>
          <p:nvPr/>
        </p:nvGrpSpPr>
        <p:grpSpPr>
          <a:xfrm>
            <a:off x="1158875" y="3113087"/>
            <a:ext cx="1176338" cy="558801"/>
            <a:chOff x="0" y="0"/>
            <a:chExt cx="1176337" cy="558800"/>
          </a:xfrm>
        </p:grpSpPr>
        <p:sp>
          <p:nvSpPr>
            <p:cNvPr id="314" name="Shape 314"/>
            <p:cNvSpPr/>
            <p:nvPr/>
          </p:nvSpPr>
          <p:spPr>
            <a:xfrm>
              <a:off x="39687" y="46037"/>
              <a:ext cx="1069976" cy="5127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15" name="Shape 315"/>
            <p:cNvSpPr/>
            <p:nvPr/>
          </p:nvSpPr>
          <p:spPr>
            <a:xfrm>
              <a:off x="0" y="0"/>
              <a:ext cx="1176338" cy="545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1300"/>
                </a:lnSpc>
                <a:spcBef>
                  <a:spcPts val="300"/>
                </a:spcBef>
                <a:defRPr sz="900">
                  <a:latin typeface="Arial"/>
                  <a:ea typeface="Arial"/>
                  <a:cs typeface="Arial"/>
                  <a:sym typeface="Arial"/>
                </a:defRPr>
              </a:pPr>
              <a:r>
                <a:t>Reinforce Our Centerpiece:</a:t>
              </a:r>
              <a:r>
                <a:rPr sz="800"/>
                <a:t> </a:t>
              </a:r>
              <a:r>
                <a:rPr sz="200" i="1">
                  <a:solidFill>
                    <a:srgbClr val="FFFF66"/>
                  </a:solidFill>
                </a:rPr>
                <a:t>Slide 18</a:t>
              </a:r>
              <a:r>
                <a:rPr sz="1800"/>
                <a:t> </a:t>
              </a:r>
              <a:r>
                <a:rPr sz="800" i="1"/>
                <a:t>Soldiers as Warriors</a:t>
              </a:r>
              <a:r>
                <a:rPr sz="800"/>
                <a:t> </a:t>
              </a:r>
            </a:p>
          </p:txBody>
        </p:sp>
      </p:grpSp>
      <p:grpSp>
        <p:nvGrpSpPr>
          <p:cNvPr id="326" name="Group 326"/>
          <p:cNvGrpSpPr/>
          <p:nvPr/>
        </p:nvGrpSpPr>
        <p:grpSpPr>
          <a:xfrm>
            <a:off x="4492624" y="3132137"/>
            <a:ext cx="1143002" cy="2424114"/>
            <a:chOff x="0" y="0"/>
            <a:chExt cx="1143000" cy="2424112"/>
          </a:xfrm>
        </p:grpSpPr>
        <p:grpSp>
          <p:nvGrpSpPr>
            <p:cNvPr id="319" name="Group 319"/>
            <p:cNvGrpSpPr/>
            <p:nvPr/>
          </p:nvGrpSpPr>
          <p:grpSpPr>
            <a:xfrm>
              <a:off x="38099" y="560387"/>
              <a:ext cx="1081089" cy="985838"/>
              <a:chOff x="0" y="0"/>
              <a:chExt cx="1081087" cy="985837"/>
            </a:xfrm>
          </p:grpSpPr>
          <p:sp>
            <p:nvSpPr>
              <p:cNvPr id="317" name="Shape 317"/>
              <p:cNvSpPr/>
              <p:nvPr/>
            </p:nvSpPr>
            <p:spPr>
              <a:xfrm>
                <a:off x="-1" y="31750"/>
                <a:ext cx="1073152" cy="954088"/>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18" name="Shape 318"/>
              <p:cNvSpPr/>
              <p:nvPr/>
            </p:nvSpPr>
            <p:spPr>
              <a:xfrm>
                <a:off x="28575" y="0"/>
                <a:ext cx="1052513" cy="836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615950">
                  <a:lnSpc>
                    <a:spcPts val="900"/>
                  </a:lnSpc>
                  <a:buSzPct val="100000"/>
                  <a:buChar char="•"/>
                  <a:tabLst>
                    <a:tab pos="38100" algn="l"/>
                  </a:tabLst>
                  <a:defRPr sz="500">
                    <a:latin typeface="Arial"/>
                    <a:ea typeface="Arial"/>
                    <a:cs typeface="Arial"/>
                    <a:sym typeface="Arial"/>
                  </a:defRPr>
                </a:pPr>
                <a:r>
                  <a:t> Must preserve viability</a:t>
                </a:r>
              </a:p>
              <a:p>
                <a:pPr defTabSz="615950">
                  <a:lnSpc>
                    <a:spcPts val="900"/>
                  </a:lnSpc>
                  <a:buSzPct val="100000"/>
                  <a:buChar char="•"/>
                  <a:tabLst>
                    <a:tab pos="38100" algn="l"/>
                  </a:tabLst>
                  <a:defRPr sz="500">
                    <a:latin typeface="Arial"/>
                    <a:ea typeface="Arial"/>
                    <a:cs typeface="Arial"/>
                    <a:sym typeface="Arial"/>
                  </a:defRPr>
                </a:pPr>
                <a:r>
                  <a:t> Incorporating new manning 	concepts</a:t>
                </a:r>
              </a:p>
              <a:p>
                <a:pPr defTabSz="615950">
                  <a:lnSpc>
                    <a:spcPts val="900"/>
                  </a:lnSpc>
                  <a:buSzPct val="100000"/>
                  <a:buChar char="•"/>
                  <a:tabLst>
                    <a:tab pos="38100" algn="l"/>
                  </a:tabLst>
                  <a:defRPr sz="500">
                    <a:latin typeface="Arial"/>
                    <a:ea typeface="Arial"/>
                    <a:cs typeface="Arial"/>
                    <a:sym typeface="Arial"/>
                  </a:defRPr>
                </a:pPr>
                <a:r>
                  <a:t> Rebalancing size and </a:t>
                </a:r>
              </a:p>
              <a:p>
                <a:pPr defTabSz="615950">
                  <a:lnSpc>
                    <a:spcPts val="900"/>
                  </a:lnSpc>
                  <a:tabLst>
                    <a:tab pos="38100" algn="l"/>
                  </a:tabLst>
                  <a:defRPr sz="500">
                    <a:latin typeface="Arial"/>
                    <a:ea typeface="Arial"/>
                    <a:cs typeface="Arial"/>
                    <a:sym typeface="Arial"/>
                  </a:defRPr>
                </a:pPr>
                <a:r>
                  <a:t>  capabilities of components</a:t>
                </a:r>
              </a:p>
              <a:p>
                <a:pPr defTabSz="615950">
                  <a:lnSpc>
                    <a:spcPts val="900"/>
                  </a:lnSpc>
                  <a:buSzPct val="100000"/>
                  <a:buChar char="•"/>
                  <a:tabLst>
                    <a:tab pos="38100" algn="l"/>
                  </a:tabLst>
                  <a:defRPr sz="500">
                    <a:latin typeface="Arial"/>
                    <a:ea typeface="Arial"/>
                    <a:cs typeface="Arial"/>
                    <a:sym typeface="Arial"/>
                  </a:defRPr>
                </a:pPr>
                <a:r>
                  <a:t> Must leverage contributions of 	civilian workforce</a:t>
                </a:r>
              </a:p>
            </p:txBody>
          </p:sp>
        </p:grpSp>
        <p:grpSp>
          <p:nvGrpSpPr>
            <p:cNvPr id="322" name="Group 322"/>
            <p:cNvGrpSpPr/>
            <p:nvPr/>
          </p:nvGrpSpPr>
          <p:grpSpPr>
            <a:xfrm>
              <a:off x="-1" y="1589087"/>
              <a:ext cx="1143002" cy="835026"/>
              <a:chOff x="0" y="0"/>
              <a:chExt cx="1143000" cy="835024"/>
            </a:xfrm>
          </p:grpSpPr>
          <p:sp>
            <p:nvSpPr>
              <p:cNvPr id="320" name="Shape 320"/>
              <p:cNvSpPr/>
              <p:nvPr/>
            </p:nvSpPr>
            <p:spPr>
              <a:xfrm>
                <a:off x="38099" y="4762"/>
                <a:ext cx="1073152"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21" name="Shape 321"/>
              <p:cNvSpPr/>
              <p:nvPr/>
            </p:nvSpPr>
            <p:spPr>
              <a:xfrm>
                <a:off x="-1" y="0"/>
                <a:ext cx="1143002" cy="8026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600"/>
                  </a:lnSpc>
                  <a:spcBef>
                    <a:spcPts val="100"/>
                  </a:spcBef>
                  <a:buSzPct val="100000"/>
                  <a:buChar char="•"/>
                  <a:tabLst>
                    <a:tab pos="50800" algn="l"/>
                  </a:tabLst>
                  <a:defRPr sz="500">
                    <a:latin typeface="Arial"/>
                    <a:ea typeface="Arial"/>
                    <a:cs typeface="Arial"/>
                    <a:sym typeface="Arial"/>
                  </a:defRPr>
                </a:pPr>
                <a:r>
                  <a:t> 	Meet recruiting and retention 	goals</a:t>
                </a:r>
              </a:p>
              <a:p>
                <a:pPr defTabSz="615950">
                  <a:lnSpc>
                    <a:spcPts val="600"/>
                  </a:lnSpc>
                  <a:spcBef>
                    <a:spcPts val="100"/>
                  </a:spcBef>
                  <a:buSzPct val="100000"/>
                  <a:buChar char="•"/>
                  <a:tabLst>
                    <a:tab pos="50800" algn="l"/>
                  </a:tabLst>
                  <a:defRPr sz="500">
                    <a:latin typeface="Arial"/>
                    <a:ea typeface="Arial"/>
                    <a:cs typeface="Arial"/>
                    <a:sym typeface="Arial"/>
                  </a:defRPr>
                </a:pPr>
                <a:r>
                  <a:t> 	Care for Soldiers, civilians, and 	families – and communicate 	well-being and installation 	enhancement programs</a:t>
                </a:r>
              </a:p>
              <a:p>
                <a:pPr defTabSz="615950">
                  <a:lnSpc>
                    <a:spcPts val="600"/>
                  </a:lnSpc>
                  <a:spcBef>
                    <a:spcPts val="100"/>
                  </a:spcBef>
                  <a:buSzPct val="100000"/>
                  <a:buChar char="•"/>
                  <a:tabLst>
                    <a:tab pos="50800" algn="l"/>
                  </a:tabLst>
                  <a:defRPr sz="500">
                    <a:latin typeface="Arial"/>
                    <a:ea typeface="Arial"/>
                    <a:cs typeface="Arial"/>
                    <a:sym typeface="Arial"/>
                  </a:defRPr>
                </a:pPr>
                <a:r>
                  <a:t> 	Enhance safety programs</a:t>
                </a:r>
              </a:p>
              <a:p>
                <a:pPr defTabSz="615950">
                  <a:lnSpc>
                    <a:spcPts val="600"/>
                  </a:lnSpc>
                  <a:spcBef>
                    <a:spcPts val="100"/>
                  </a:spcBef>
                  <a:buSzPct val="100000"/>
                  <a:buChar char="•"/>
                  <a:tabLst>
                    <a:tab pos="50800" algn="l"/>
                  </a:tabLst>
                  <a:defRPr sz="500">
                    <a:latin typeface="Arial"/>
                    <a:ea typeface="Arial"/>
                    <a:cs typeface="Arial"/>
                    <a:sym typeface="Arial"/>
                  </a:defRPr>
                </a:pPr>
                <a:r>
                  <a:t> 	Manage complexity; Lead 	change</a:t>
                </a:r>
              </a:p>
            </p:txBody>
          </p:sp>
        </p:grpSp>
        <p:grpSp>
          <p:nvGrpSpPr>
            <p:cNvPr id="325" name="Group 325"/>
            <p:cNvGrpSpPr/>
            <p:nvPr/>
          </p:nvGrpSpPr>
          <p:grpSpPr>
            <a:xfrm>
              <a:off x="9525" y="0"/>
              <a:ext cx="1096963" cy="536575"/>
              <a:chOff x="0" y="0"/>
              <a:chExt cx="1096962" cy="536574"/>
            </a:xfrm>
          </p:grpSpPr>
          <p:sp>
            <p:nvSpPr>
              <p:cNvPr id="323" name="Shape 323"/>
              <p:cNvSpPr/>
              <p:nvPr/>
            </p:nvSpPr>
            <p:spPr>
              <a:xfrm>
                <a:off x="26987" y="26987"/>
                <a:ext cx="1069976" cy="509588"/>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24" name="Shape 324"/>
              <p:cNvSpPr/>
              <p:nvPr/>
            </p:nvSpPr>
            <p:spPr>
              <a:xfrm>
                <a:off x="0" y="0"/>
                <a:ext cx="993321" cy="5043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0765" tIns="30765" rIns="30765" bIns="30765" numCol="1" anchor="t">
                <a:spAutoFit/>
              </a:bodyPr>
              <a:lstStyle/>
              <a:p>
                <a:pPr defTabSz="615950">
                  <a:lnSpc>
                    <a:spcPts val="1100"/>
                  </a:lnSpc>
                  <a:spcBef>
                    <a:spcPts val="100"/>
                  </a:spcBef>
                  <a:defRPr sz="900">
                    <a:latin typeface="Arial"/>
                    <a:ea typeface="Arial"/>
                    <a:cs typeface="Arial"/>
                    <a:sym typeface="Arial"/>
                  </a:defRPr>
                </a:pPr>
                <a:r>
                  <a:t>Maintain Viability </a:t>
                </a:r>
              </a:p>
              <a:p>
                <a:pPr defTabSz="615950">
                  <a:lnSpc>
                    <a:spcPts val="1100"/>
                  </a:lnSpc>
                  <a:spcBef>
                    <a:spcPts val="100"/>
                  </a:spcBef>
                  <a:defRPr sz="900">
                    <a:latin typeface="Arial"/>
                    <a:ea typeface="Arial"/>
                    <a:cs typeface="Arial"/>
                    <a:sym typeface="Arial"/>
                  </a:defRPr>
                </a:pPr>
                <a:r>
                  <a:t>of All-Volunteer </a:t>
                </a:r>
              </a:p>
              <a:p>
                <a:pPr defTabSz="615950">
                  <a:lnSpc>
                    <a:spcPts val="1100"/>
                  </a:lnSpc>
                  <a:spcBef>
                    <a:spcPts val="100"/>
                  </a:spcBef>
                  <a:defRPr sz="900">
                    <a:latin typeface="Arial"/>
                    <a:ea typeface="Arial"/>
                    <a:cs typeface="Arial"/>
                    <a:sym typeface="Arial"/>
                  </a:defRPr>
                </a:pPr>
                <a:r>
                  <a:t>Force</a:t>
                </a:r>
              </a:p>
            </p:txBody>
          </p:sp>
        </p:grpSp>
      </p:grpSp>
      <p:grpSp>
        <p:nvGrpSpPr>
          <p:cNvPr id="336" name="Group 336"/>
          <p:cNvGrpSpPr/>
          <p:nvPr/>
        </p:nvGrpSpPr>
        <p:grpSpPr>
          <a:xfrm>
            <a:off x="7820025" y="3122612"/>
            <a:ext cx="1196975" cy="2433638"/>
            <a:chOff x="0" y="0"/>
            <a:chExt cx="1196975" cy="2433637"/>
          </a:xfrm>
        </p:grpSpPr>
        <p:grpSp>
          <p:nvGrpSpPr>
            <p:cNvPr id="329" name="Group 329"/>
            <p:cNvGrpSpPr/>
            <p:nvPr/>
          </p:nvGrpSpPr>
          <p:grpSpPr>
            <a:xfrm>
              <a:off x="0" y="560387"/>
              <a:ext cx="1119188" cy="1067875"/>
              <a:chOff x="0" y="0"/>
              <a:chExt cx="1119187" cy="1067874"/>
            </a:xfrm>
          </p:grpSpPr>
          <p:sp>
            <p:nvSpPr>
              <p:cNvPr id="327" name="Shape 327"/>
              <p:cNvSpPr/>
              <p:nvPr/>
            </p:nvSpPr>
            <p:spPr>
              <a:xfrm>
                <a:off x="44450" y="36512"/>
                <a:ext cx="1074738" cy="950914"/>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28" name="Shape 328"/>
              <p:cNvSpPr/>
              <p:nvPr/>
            </p:nvSpPr>
            <p:spPr>
              <a:xfrm>
                <a:off x="0" y="0"/>
                <a:ext cx="1119188" cy="1067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700"/>
                  </a:lnSpc>
                  <a:buSzPct val="100000"/>
                  <a:buChar char="•"/>
                  <a:tabLst>
                    <a:tab pos="38100" algn="l"/>
                  </a:tabLst>
                  <a:defRPr sz="500">
                    <a:latin typeface="Arial"/>
                    <a:ea typeface="Arial"/>
                    <a:cs typeface="Arial"/>
                    <a:sym typeface="Arial"/>
                  </a:defRPr>
                </a:pPr>
                <a:r>
                  <a:t> Not business as usual; must 	support a Joint and 	expeditionary Army</a:t>
                </a:r>
              </a:p>
              <a:p>
                <a:pPr defTabSz="615950">
                  <a:lnSpc>
                    <a:spcPts val="700"/>
                  </a:lnSpc>
                  <a:buSzPct val="100000"/>
                  <a:buChar char="•"/>
                  <a:tabLst>
                    <a:tab pos="38100" algn="l"/>
                  </a:tabLst>
                  <a:defRPr sz="500">
                    <a:latin typeface="Arial"/>
                    <a:ea typeface="Arial"/>
                    <a:cs typeface="Arial"/>
                    <a:sym typeface="Arial"/>
                  </a:defRPr>
                </a:pPr>
                <a:r>
                  <a:t> Must assess changes 	recommended in ACP</a:t>
                </a:r>
              </a:p>
              <a:p>
                <a:pPr defTabSz="615950">
                  <a:lnSpc>
                    <a:spcPts val="700"/>
                  </a:lnSpc>
                  <a:buSzPct val="100000"/>
                  <a:buChar char="•"/>
                  <a:tabLst>
                    <a:tab pos="38100" algn="l"/>
                  </a:tabLst>
                  <a:defRPr sz="500">
                    <a:latin typeface="Arial"/>
                    <a:ea typeface="Arial"/>
                    <a:cs typeface="Arial"/>
                    <a:sym typeface="Arial"/>
                  </a:defRPr>
                </a:pPr>
                <a:r>
                  <a:t> Support needs of force</a:t>
                </a:r>
              </a:p>
              <a:p>
                <a:pPr defTabSz="615950">
                  <a:lnSpc>
                    <a:spcPts val="700"/>
                  </a:lnSpc>
                  <a:buSzPct val="100000"/>
                  <a:buChar char="•"/>
                  <a:tabLst>
                    <a:tab pos="38100" algn="l"/>
                  </a:tabLst>
                  <a:defRPr sz="500">
                    <a:latin typeface="Arial"/>
                    <a:ea typeface="Arial"/>
                    <a:cs typeface="Arial"/>
                    <a:sym typeface="Arial"/>
                  </a:defRPr>
                </a:pPr>
                <a:r>
                  <a:t> Create culture of innovation</a:t>
                </a:r>
              </a:p>
              <a:p>
                <a:pPr defTabSz="615950">
                  <a:lnSpc>
                    <a:spcPts val="700"/>
                  </a:lnSpc>
                  <a:buSzPct val="100000"/>
                  <a:buChar char="•"/>
                  <a:tabLst>
                    <a:tab pos="38100" algn="l"/>
                  </a:tabLst>
                  <a:defRPr sz="500">
                    <a:latin typeface="Arial"/>
                    <a:ea typeface="Arial"/>
                    <a:cs typeface="Arial"/>
                    <a:sym typeface="Arial"/>
                  </a:defRPr>
                </a:pPr>
                <a:r>
                  <a:t> Draft plan with clear vision</a:t>
                </a:r>
              </a:p>
              <a:p>
                <a:pPr defTabSz="615950">
                  <a:lnSpc>
                    <a:spcPts val="700"/>
                  </a:lnSpc>
                  <a:buSzPct val="100000"/>
                  <a:buChar char="•"/>
                  <a:tabLst>
                    <a:tab pos="38100" algn="l"/>
                  </a:tabLst>
                  <a:defRPr sz="500">
                    <a:latin typeface="Arial"/>
                    <a:ea typeface="Arial"/>
                    <a:cs typeface="Arial"/>
                    <a:sym typeface="Arial"/>
                  </a:defRPr>
                </a:pPr>
                <a:r>
                  <a:t> Produce and begin to execute 	plan in FY 05</a:t>
                </a:r>
              </a:p>
            </p:txBody>
          </p:sp>
        </p:grpSp>
        <p:grpSp>
          <p:nvGrpSpPr>
            <p:cNvPr id="332" name="Group 332"/>
            <p:cNvGrpSpPr/>
            <p:nvPr/>
          </p:nvGrpSpPr>
          <p:grpSpPr>
            <a:xfrm>
              <a:off x="1587" y="1568449"/>
              <a:ext cx="1195388" cy="865189"/>
              <a:chOff x="0" y="0"/>
              <a:chExt cx="1195387" cy="865187"/>
            </a:xfrm>
          </p:grpSpPr>
          <p:sp>
            <p:nvSpPr>
              <p:cNvPr id="330" name="Shape 330"/>
              <p:cNvSpPr/>
              <p:nvPr/>
            </p:nvSpPr>
            <p:spPr>
              <a:xfrm>
                <a:off x="42862" y="34925"/>
                <a:ext cx="1074738"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31" name="Shape 331"/>
              <p:cNvSpPr/>
              <p:nvPr/>
            </p:nvSpPr>
            <p:spPr>
              <a:xfrm>
                <a:off x="0" y="0"/>
                <a:ext cx="1195388" cy="664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800"/>
                  </a:lnSpc>
                  <a:buSzPct val="100000"/>
                  <a:buChar char="•"/>
                  <a:defRPr sz="500">
                    <a:latin typeface="Arial"/>
                    <a:ea typeface="Arial"/>
                    <a:cs typeface="Arial"/>
                    <a:sym typeface="Arial"/>
                  </a:defRPr>
                </a:pPr>
                <a:r>
                  <a:t> Understand essentiality of </a:t>
                </a:r>
              </a:p>
              <a:p>
                <a:pPr defTabSz="615950">
                  <a:lnSpc>
                    <a:spcPts val="800"/>
                  </a:lnSpc>
                  <a:defRPr sz="500">
                    <a:latin typeface="Arial"/>
                    <a:ea typeface="Arial"/>
                    <a:cs typeface="Arial"/>
                    <a:sym typeface="Arial"/>
                  </a:defRPr>
                </a:pPr>
                <a:r>
                  <a:t>  this critical task</a:t>
                </a:r>
              </a:p>
              <a:p>
                <a:pPr defTabSz="615950">
                  <a:lnSpc>
                    <a:spcPts val="800"/>
                  </a:lnSpc>
                  <a:buSzPct val="100000"/>
                  <a:buChar char="•"/>
                  <a:defRPr sz="500">
                    <a:latin typeface="Arial"/>
                    <a:ea typeface="Arial"/>
                    <a:cs typeface="Arial"/>
                    <a:sym typeface="Arial"/>
                  </a:defRPr>
                </a:pPr>
                <a:r>
                  <a:t> Counter resistance to change</a:t>
                </a:r>
              </a:p>
              <a:p>
                <a:pPr defTabSz="615950">
                  <a:lnSpc>
                    <a:spcPts val="800"/>
                  </a:lnSpc>
                  <a:buSzPct val="100000"/>
                  <a:buChar char="•"/>
                  <a:defRPr sz="500">
                    <a:latin typeface="Arial"/>
                    <a:ea typeface="Arial"/>
                    <a:cs typeface="Arial"/>
                    <a:sym typeface="Arial"/>
                  </a:defRPr>
                </a:pPr>
                <a:r>
                  <a:t> Develop institutional programs</a:t>
                </a:r>
              </a:p>
              <a:p>
                <a:pPr defTabSz="615950">
                  <a:lnSpc>
                    <a:spcPts val="800"/>
                  </a:lnSpc>
                  <a:defRPr sz="500">
                    <a:latin typeface="Arial"/>
                    <a:ea typeface="Arial"/>
                    <a:cs typeface="Arial"/>
                    <a:sym typeface="Arial"/>
                  </a:defRPr>
                </a:pPr>
                <a:r>
                  <a:t>  to influence innovation and</a:t>
                </a:r>
              </a:p>
              <a:p>
                <a:pPr defTabSz="615950">
                  <a:lnSpc>
                    <a:spcPts val="800"/>
                  </a:lnSpc>
                  <a:defRPr sz="500">
                    <a:latin typeface="Arial"/>
                    <a:ea typeface="Arial"/>
                    <a:cs typeface="Arial"/>
                    <a:sym typeface="Arial"/>
                  </a:defRPr>
                </a:pPr>
                <a:r>
                  <a:t>  cultural change</a:t>
                </a:r>
              </a:p>
            </p:txBody>
          </p:sp>
        </p:grpSp>
        <p:grpSp>
          <p:nvGrpSpPr>
            <p:cNvPr id="335" name="Group 335"/>
            <p:cNvGrpSpPr/>
            <p:nvPr/>
          </p:nvGrpSpPr>
          <p:grpSpPr>
            <a:xfrm>
              <a:off x="46037" y="-1"/>
              <a:ext cx="1150938" cy="547689"/>
              <a:chOff x="0" y="0"/>
              <a:chExt cx="1150937" cy="547687"/>
            </a:xfrm>
          </p:grpSpPr>
          <p:sp>
            <p:nvSpPr>
              <p:cNvPr id="333" name="Shape 333"/>
              <p:cNvSpPr/>
              <p:nvPr/>
            </p:nvSpPr>
            <p:spPr>
              <a:xfrm>
                <a:off x="-1" y="38100"/>
                <a:ext cx="1073152" cy="509588"/>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34" name="Shape 334"/>
              <p:cNvSpPr/>
              <p:nvPr/>
            </p:nvSpPr>
            <p:spPr>
              <a:xfrm>
                <a:off x="0" y="0"/>
                <a:ext cx="1150938" cy="403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1300"/>
                  </a:lnSpc>
                  <a:spcBef>
                    <a:spcPts val="100"/>
                  </a:spcBef>
                  <a:defRPr sz="900">
                    <a:latin typeface="Arial"/>
                    <a:ea typeface="Arial"/>
                    <a:cs typeface="Arial"/>
                    <a:sym typeface="Arial"/>
                  </a:defRPr>
                </a:pPr>
                <a:r>
                  <a:t>Adapt the </a:t>
                </a:r>
              </a:p>
              <a:p>
                <a:pPr defTabSz="615950">
                  <a:lnSpc>
                    <a:spcPts val="1300"/>
                  </a:lnSpc>
                  <a:spcBef>
                    <a:spcPts val="100"/>
                  </a:spcBef>
                  <a:defRPr sz="900">
                    <a:latin typeface="Arial"/>
                    <a:ea typeface="Arial"/>
                    <a:cs typeface="Arial"/>
                    <a:sym typeface="Arial"/>
                  </a:defRPr>
                </a:pPr>
                <a:r>
                  <a:t>Institutional Army</a:t>
                </a:r>
              </a:p>
            </p:txBody>
          </p:sp>
        </p:grpSp>
      </p:grpSp>
      <p:grpSp>
        <p:nvGrpSpPr>
          <p:cNvPr id="346" name="Group 346"/>
          <p:cNvGrpSpPr/>
          <p:nvPr/>
        </p:nvGrpSpPr>
        <p:grpSpPr>
          <a:xfrm>
            <a:off x="5592762" y="3113087"/>
            <a:ext cx="1187451" cy="2443163"/>
            <a:chOff x="0" y="0"/>
            <a:chExt cx="1187449" cy="2443162"/>
          </a:xfrm>
        </p:grpSpPr>
        <p:grpSp>
          <p:nvGrpSpPr>
            <p:cNvPr id="339" name="Group 339"/>
            <p:cNvGrpSpPr/>
            <p:nvPr/>
          </p:nvGrpSpPr>
          <p:grpSpPr>
            <a:xfrm>
              <a:off x="12700" y="588962"/>
              <a:ext cx="1122363" cy="1076258"/>
              <a:chOff x="0" y="0"/>
              <a:chExt cx="1122362" cy="1076256"/>
            </a:xfrm>
          </p:grpSpPr>
          <p:sp>
            <p:nvSpPr>
              <p:cNvPr id="337" name="Shape 337"/>
              <p:cNvSpPr/>
              <p:nvPr/>
            </p:nvSpPr>
            <p:spPr>
              <a:xfrm>
                <a:off x="30162" y="22225"/>
                <a:ext cx="1084264" cy="954088"/>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38" name="Shape 338"/>
              <p:cNvSpPr/>
              <p:nvPr/>
            </p:nvSpPr>
            <p:spPr>
              <a:xfrm>
                <a:off x="0" y="0"/>
                <a:ext cx="1122363" cy="10762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900"/>
                  </a:lnSpc>
                  <a:buSzPct val="100000"/>
                  <a:buChar char="•"/>
                  <a:defRPr sz="500">
                    <a:latin typeface="Arial"/>
                    <a:ea typeface="Arial"/>
                    <a:cs typeface="Arial"/>
                    <a:sym typeface="Arial"/>
                  </a:defRPr>
                </a:pPr>
                <a:r>
                  <a:t> Must embrace innovation</a:t>
                </a:r>
              </a:p>
              <a:p>
                <a:pPr defTabSz="615950">
                  <a:lnSpc>
                    <a:spcPts val="900"/>
                  </a:lnSpc>
                  <a:buSzPct val="100000"/>
                  <a:buChar char="•"/>
                  <a:defRPr sz="500">
                    <a:latin typeface="Arial"/>
                    <a:ea typeface="Arial"/>
                    <a:cs typeface="Arial"/>
                    <a:sym typeface="Arial"/>
                  </a:defRPr>
                </a:pPr>
                <a:r>
                  <a:t> Creating Joint and </a:t>
                </a:r>
              </a:p>
              <a:p>
                <a:pPr defTabSz="615950">
                  <a:lnSpc>
                    <a:spcPts val="900"/>
                  </a:lnSpc>
                  <a:defRPr sz="500">
                    <a:latin typeface="Arial"/>
                    <a:ea typeface="Arial"/>
                    <a:cs typeface="Arial"/>
                    <a:sym typeface="Arial"/>
                  </a:defRPr>
                </a:pPr>
                <a:r>
                  <a:t>  Expeditionary mindset</a:t>
                </a:r>
              </a:p>
              <a:p>
                <a:pPr defTabSz="615950">
                  <a:lnSpc>
                    <a:spcPts val="900"/>
                  </a:lnSpc>
                  <a:buSzPct val="100000"/>
                  <a:buChar char="•"/>
                  <a:defRPr sz="500">
                    <a:latin typeface="Arial"/>
                    <a:ea typeface="Arial"/>
                    <a:cs typeface="Arial"/>
                    <a:sym typeface="Arial"/>
                  </a:defRPr>
                </a:pPr>
                <a:r>
                  <a:t> Inculcating Warrior Ethos</a:t>
                </a:r>
              </a:p>
              <a:p>
                <a:pPr defTabSz="615950">
                  <a:lnSpc>
                    <a:spcPts val="900"/>
                  </a:lnSpc>
                  <a:buSzPct val="100000"/>
                  <a:buChar char="•"/>
                  <a:defRPr sz="500">
                    <a:latin typeface="Arial"/>
                    <a:ea typeface="Arial"/>
                    <a:cs typeface="Arial"/>
                    <a:sym typeface="Arial"/>
                  </a:defRPr>
                </a:pPr>
                <a:r>
                  <a:t> Building resiliency to</a:t>
                </a:r>
              </a:p>
              <a:p>
                <a:pPr defTabSz="615950">
                  <a:lnSpc>
                    <a:spcPts val="900"/>
                  </a:lnSpc>
                  <a:defRPr sz="500">
                    <a:latin typeface="Arial"/>
                    <a:ea typeface="Arial"/>
                    <a:cs typeface="Arial"/>
                    <a:sym typeface="Arial"/>
                  </a:defRPr>
                </a:pPr>
                <a:r>
                  <a:t>  uncertainty – to operate better</a:t>
                </a:r>
              </a:p>
              <a:p>
                <a:pPr defTabSz="615950">
                  <a:lnSpc>
                    <a:spcPts val="900"/>
                  </a:lnSpc>
                  <a:defRPr sz="500">
                    <a:latin typeface="Arial"/>
                    <a:ea typeface="Arial"/>
                    <a:cs typeface="Arial"/>
                    <a:sym typeface="Arial"/>
                  </a:defRPr>
                </a:pPr>
                <a:r>
                  <a:t>  in zones of discomfort</a:t>
                </a:r>
              </a:p>
            </p:txBody>
          </p:sp>
        </p:grpSp>
        <p:grpSp>
          <p:nvGrpSpPr>
            <p:cNvPr id="342" name="Group 342"/>
            <p:cNvGrpSpPr/>
            <p:nvPr/>
          </p:nvGrpSpPr>
          <p:grpSpPr>
            <a:xfrm>
              <a:off x="0" y="1587499"/>
              <a:ext cx="1187450" cy="855664"/>
              <a:chOff x="0" y="0"/>
              <a:chExt cx="1187449" cy="855662"/>
            </a:xfrm>
          </p:grpSpPr>
          <p:sp>
            <p:nvSpPr>
              <p:cNvPr id="340" name="Shape 340"/>
              <p:cNvSpPr/>
              <p:nvPr/>
            </p:nvSpPr>
            <p:spPr>
              <a:xfrm>
                <a:off x="42862" y="25400"/>
                <a:ext cx="1084264"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41" name="Shape 341"/>
              <p:cNvSpPr/>
              <p:nvPr/>
            </p:nvSpPr>
            <p:spPr>
              <a:xfrm>
                <a:off x="0" y="0"/>
                <a:ext cx="1187450" cy="795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900"/>
                  </a:lnSpc>
                  <a:buSzPct val="100000"/>
                  <a:buChar char="•"/>
                  <a:defRPr sz="500">
                    <a:latin typeface="Arial"/>
                    <a:ea typeface="Arial"/>
                    <a:cs typeface="Arial"/>
                    <a:sym typeface="Arial"/>
                  </a:defRPr>
                </a:pPr>
                <a:r>
                  <a:t> Reinforce culture of innovation</a:t>
                </a:r>
              </a:p>
              <a:p>
                <a:pPr defTabSz="615950">
                  <a:lnSpc>
                    <a:spcPts val="900"/>
                  </a:lnSpc>
                  <a:buSzPct val="100000"/>
                  <a:buChar char="•"/>
                  <a:defRPr sz="500">
                    <a:latin typeface="Arial"/>
                    <a:ea typeface="Arial"/>
                    <a:cs typeface="Arial"/>
                    <a:sym typeface="Arial"/>
                  </a:defRPr>
                </a:pPr>
                <a:r>
                  <a:t> Understand joint, expeditionary  </a:t>
                </a:r>
              </a:p>
              <a:p>
                <a:pPr defTabSz="615950">
                  <a:lnSpc>
                    <a:spcPts val="900"/>
                  </a:lnSpc>
                  <a:defRPr sz="500">
                    <a:latin typeface="Arial"/>
                    <a:ea typeface="Arial"/>
                    <a:cs typeface="Arial"/>
                    <a:sym typeface="Arial"/>
                  </a:defRPr>
                </a:pPr>
                <a:r>
                  <a:t>  implications today and tomorrow</a:t>
                </a:r>
              </a:p>
              <a:p>
                <a:pPr defTabSz="615950">
                  <a:lnSpc>
                    <a:spcPts val="900"/>
                  </a:lnSpc>
                  <a:buSzPct val="100000"/>
                  <a:buChar char="•"/>
                  <a:defRPr sz="500">
                    <a:latin typeface="Arial"/>
                    <a:ea typeface="Arial"/>
                    <a:cs typeface="Arial"/>
                    <a:sym typeface="Arial"/>
                  </a:defRPr>
                </a:pPr>
                <a:r>
                  <a:t> Reinforce all parts of Warrior</a:t>
                </a:r>
              </a:p>
              <a:p>
                <a:pPr defTabSz="615950">
                  <a:lnSpc>
                    <a:spcPts val="900"/>
                  </a:lnSpc>
                  <a:defRPr sz="500">
                    <a:latin typeface="Arial"/>
                    <a:ea typeface="Arial"/>
                    <a:cs typeface="Arial"/>
                    <a:sym typeface="Arial"/>
                  </a:defRPr>
                </a:pPr>
                <a:r>
                  <a:t>  Ethos (Creed and Values)</a:t>
                </a:r>
              </a:p>
              <a:p>
                <a:pPr defTabSz="615950">
                  <a:lnSpc>
                    <a:spcPts val="900"/>
                  </a:lnSpc>
                  <a:buSzPct val="100000"/>
                  <a:buChar char="•"/>
                  <a:defRPr sz="500">
                    <a:latin typeface="Arial"/>
                    <a:ea typeface="Arial"/>
                    <a:cs typeface="Arial"/>
                    <a:sym typeface="Arial"/>
                  </a:defRPr>
                </a:pPr>
                <a:r>
                  <a:t> Promote Soldier-family resiliency</a:t>
                </a:r>
              </a:p>
            </p:txBody>
          </p:sp>
        </p:grpSp>
        <p:grpSp>
          <p:nvGrpSpPr>
            <p:cNvPr id="345" name="Group 345"/>
            <p:cNvGrpSpPr/>
            <p:nvPr/>
          </p:nvGrpSpPr>
          <p:grpSpPr>
            <a:xfrm>
              <a:off x="12699" y="-1"/>
              <a:ext cx="1114427" cy="557214"/>
              <a:chOff x="0" y="0"/>
              <a:chExt cx="1114425" cy="557212"/>
            </a:xfrm>
          </p:grpSpPr>
          <p:sp>
            <p:nvSpPr>
              <p:cNvPr id="343" name="Shape 343"/>
              <p:cNvSpPr/>
              <p:nvPr/>
            </p:nvSpPr>
            <p:spPr>
              <a:xfrm>
                <a:off x="30162" y="46037"/>
                <a:ext cx="1084264" cy="511176"/>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44" name="Shape 344"/>
              <p:cNvSpPr/>
              <p:nvPr/>
            </p:nvSpPr>
            <p:spPr>
              <a:xfrm>
                <a:off x="-1" y="0"/>
                <a:ext cx="1109664" cy="548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lnSpc>
                    <a:spcPts val="1300"/>
                  </a:lnSpc>
                  <a:spcBef>
                    <a:spcPts val="100"/>
                  </a:spcBef>
                  <a:defRPr sz="900">
                    <a:latin typeface="Arial"/>
                    <a:ea typeface="Arial"/>
                    <a:cs typeface="Arial"/>
                    <a:sym typeface="Arial"/>
                  </a:defRPr>
                </a:lvl1pPr>
              </a:lstStyle>
              <a:p>
                <a:r>
                  <a:rPr dirty="0"/>
                  <a:t>Change Army Culture to Reflect New Realities</a:t>
                </a:r>
              </a:p>
            </p:txBody>
          </p:sp>
        </p:grpSp>
      </p:grpSp>
      <p:grpSp>
        <p:nvGrpSpPr>
          <p:cNvPr id="356" name="Group 356"/>
          <p:cNvGrpSpPr/>
          <p:nvPr/>
        </p:nvGrpSpPr>
        <p:grpSpPr>
          <a:xfrm>
            <a:off x="3362324" y="3113087"/>
            <a:ext cx="1168402" cy="2443163"/>
            <a:chOff x="0" y="0"/>
            <a:chExt cx="1168400" cy="2443162"/>
          </a:xfrm>
        </p:grpSpPr>
        <p:grpSp>
          <p:nvGrpSpPr>
            <p:cNvPr id="349" name="Group 349"/>
            <p:cNvGrpSpPr/>
            <p:nvPr/>
          </p:nvGrpSpPr>
          <p:grpSpPr>
            <a:xfrm>
              <a:off x="4762" y="569912"/>
              <a:ext cx="1163638" cy="996951"/>
              <a:chOff x="0" y="0"/>
              <a:chExt cx="1163637" cy="996950"/>
            </a:xfrm>
          </p:grpSpPr>
          <p:sp>
            <p:nvSpPr>
              <p:cNvPr id="347" name="Shape 347"/>
              <p:cNvSpPr/>
              <p:nvPr/>
            </p:nvSpPr>
            <p:spPr>
              <a:xfrm>
                <a:off x="36512" y="41275"/>
                <a:ext cx="1085851" cy="955675"/>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48" name="Shape 348"/>
              <p:cNvSpPr/>
              <p:nvPr/>
            </p:nvSpPr>
            <p:spPr>
              <a:xfrm>
                <a:off x="0" y="0"/>
                <a:ext cx="1163638" cy="960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800"/>
                  </a:lnSpc>
                  <a:buSzPct val="100000"/>
                  <a:buChar char="•"/>
                  <a:defRPr sz="500">
                    <a:latin typeface="Arial"/>
                    <a:ea typeface="Arial"/>
                    <a:cs typeface="Arial"/>
                    <a:sym typeface="Arial"/>
                  </a:defRPr>
                </a:pPr>
                <a:r>
                  <a:t> Sustained operations are our</a:t>
                </a:r>
              </a:p>
              <a:p>
                <a:pPr defTabSz="615950">
                  <a:lnSpc>
                    <a:spcPts val="800"/>
                  </a:lnSpc>
                  <a:defRPr sz="500">
                    <a:latin typeface="Arial"/>
                    <a:ea typeface="Arial"/>
                    <a:cs typeface="Arial"/>
                    <a:sym typeface="Arial"/>
                  </a:defRPr>
                </a:pPr>
                <a:r>
                  <a:t>  new norm – </a:t>
                </a:r>
                <a:r>
                  <a:rPr i="1"/>
                  <a:t>protracted conflict</a:t>
                </a:r>
              </a:p>
              <a:p>
                <a:pPr defTabSz="615950">
                  <a:lnSpc>
                    <a:spcPts val="800"/>
                  </a:lnSpc>
                  <a:buSzPct val="100000"/>
                  <a:buChar char="•"/>
                  <a:defRPr sz="500">
                    <a:latin typeface="Arial"/>
                    <a:ea typeface="Arial"/>
                    <a:cs typeface="Arial"/>
                    <a:sym typeface="Arial"/>
                  </a:defRPr>
                </a:pPr>
                <a:r>
                  <a:t> Must resource for today’s and </a:t>
                </a:r>
              </a:p>
              <a:p>
                <a:pPr defTabSz="615950">
                  <a:lnSpc>
                    <a:spcPts val="800"/>
                  </a:lnSpc>
                  <a:defRPr sz="500">
                    <a:latin typeface="Arial"/>
                    <a:ea typeface="Arial"/>
                    <a:cs typeface="Arial"/>
                    <a:sym typeface="Arial"/>
                  </a:defRPr>
                </a:pPr>
                <a:r>
                  <a:t>  tomorrow’s issues:</a:t>
                </a:r>
                <a:endParaRPr sz="400"/>
              </a:p>
              <a:p>
                <a:pPr marL="153987" lvl="1" indent="-38100" defTabSz="615950">
                  <a:lnSpc>
                    <a:spcPts val="700"/>
                  </a:lnSpc>
                  <a:buSzPct val="100000"/>
                  <a:buChar char="-"/>
                  <a:defRPr sz="400">
                    <a:latin typeface="Arial"/>
                    <a:ea typeface="Arial"/>
                    <a:cs typeface="Arial"/>
                    <a:sym typeface="Arial"/>
                  </a:defRPr>
                </a:pPr>
                <a:r>
                  <a:t> Sustain Full Scope of Global </a:t>
                </a:r>
              </a:p>
              <a:p>
                <a:pPr lvl="1" indent="153987" defTabSz="615950">
                  <a:lnSpc>
                    <a:spcPts val="700"/>
                  </a:lnSpc>
                  <a:defRPr sz="400">
                    <a:latin typeface="Arial"/>
                    <a:ea typeface="Arial"/>
                    <a:cs typeface="Arial"/>
                    <a:sym typeface="Arial"/>
                  </a:defRPr>
                </a:pPr>
                <a:r>
                  <a:t>  Commitments (GWOT is a Subset)</a:t>
                </a:r>
              </a:p>
              <a:p>
                <a:pPr marL="153987" lvl="1" indent="-38100" defTabSz="615950">
                  <a:lnSpc>
                    <a:spcPts val="700"/>
                  </a:lnSpc>
                  <a:buSzPct val="100000"/>
                  <a:buChar char="-"/>
                  <a:defRPr sz="400">
                    <a:latin typeface="Arial"/>
                    <a:ea typeface="Arial"/>
                    <a:cs typeface="Arial"/>
                    <a:sym typeface="Arial"/>
                  </a:defRPr>
                </a:pPr>
                <a:r>
                  <a:t> Transform the Army</a:t>
                </a:r>
              </a:p>
              <a:p>
                <a:pPr marL="153987" lvl="1" indent="-38100" defTabSz="615950">
                  <a:lnSpc>
                    <a:spcPts val="700"/>
                  </a:lnSpc>
                  <a:buSzPct val="100000"/>
                  <a:buChar char="-"/>
                  <a:defRPr sz="400">
                    <a:latin typeface="Arial"/>
                    <a:ea typeface="Arial"/>
                    <a:cs typeface="Arial"/>
                    <a:sym typeface="Arial"/>
                  </a:defRPr>
                </a:pPr>
                <a:r>
                  <a:t> Enhance Well-being </a:t>
                </a:r>
              </a:p>
              <a:p>
                <a:pPr defTabSz="615950">
                  <a:lnSpc>
                    <a:spcPts val="800"/>
                  </a:lnSpc>
                  <a:buSzPct val="100000"/>
                  <a:buChar char="•"/>
                  <a:defRPr sz="500">
                    <a:latin typeface="Arial"/>
                    <a:ea typeface="Arial"/>
                    <a:cs typeface="Arial"/>
                    <a:sym typeface="Arial"/>
                  </a:defRPr>
                </a:pPr>
                <a:r>
                  <a:t> POM focus:  Core Competencies</a:t>
                </a:r>
              </a:p>
            </p:txBody>
          </p:sp>
        </p:grpSp>
        <p:grpSp>
          <p:nvGrpSpPr>
            <p:cNvPr id="352" name="Group 352"/>
            <p:cNvGrpSpPr/>
            <p:nvPr/>
          </p:nvGrpSpPr>
          <p:grpSpPr>
            <a:xfrm>
              <a:off x="-1" y="1595437"/>
              <a:ext cx="1168402" cy="847726"/>
              <a:chOff x="0" y="0"/>
              <a:chExt cx="1168400" cy="847725"/>
            </a:xfrm>
          </p:grpSpPr>
          <p:sp>
            <p:nvSpPr>
              <p:cNvPr id="350" name="Shape 350"/>
              <p:cNvSpPr/>
              <p:nvPr/>
            </p:nvSpPr>
            <p:spPr>
              <a:xfrm>
                <a:off x="41275" y="17462"/>
                <a:ext cx="1085850"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51" name="Shape 351"/>
              <p:cNvSpPr/>
              <p:nvPr/>
            </p:nvSpPr>
            <p:spPr>
              <a:xfrm>
                <a:off x="-1" y="0"/>
                <a:ext cx="1168402" cy="833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700"/>
                  </a:lnSpc>
                  <a:buSzPct val="100000"/>
                  <a:buChar char="•"/>
                  <a:tabLst>
                    <a:tab pos="38100" algn="l"/>
                  </a:tabLst>
                  <a:defRPr sz="500">
                    <a:latin typeface="Arial"/>
                    <a:ea typeface="Arial"/>
                    <a:cs typeface="Arial"/>
                    <a:sym typeface="Arial"/>
                  </a:defRPr>
                </a:pPr>
                <a:r>
                  <a:t> Be able to discuss POM</a:t>
                </a:r>
              </a:p>
              <a:p>
                <a:pPr defTabSz="615950">
                  <a:lnSpc>
                    <a:spcPts val="700"/>
                  </a:lnSpc>
                  <a:buSzPct val="100000"/>
                  <a:buChar char="•"/>
                  <a:tabLst>
                    <a:tab pos="38100" algn="l"/>
                  </a:tabLst>
                  <a:defRPr sz="500">
                    <a:latin typeface="Arial"/>
                    <a:ea typeface="Arial"/>
                    <a:cs typeface="Arial"/>
                    <a:sym typeface="Arial"/>
                  </a:defRPr>
                </a:pPr>
                <a:r>
                  <a:t> Articulate capabilities and needs</a:t>
                </a:r>
              </a:p>
              <a:p>
                <a:pPr defTabSz="615950">
                  <a:lnSpc>
                    <a:spcPts val="700"/>
                  </a:lnSpc>
                  <a:buSzPct val="100000"/>
                  <a:buChar char="•"/>
                  <a:tabLst>
                    <a:tab pos="38100" algn="l"/>
                  </a:tabLst>
                  <a:defRPr sz="500">
                    <a:latin typeface="Arial"/>
                    <a:ea typeface="Arial"/>
                    <a:cs typeface="Arial"/>
                    <a:sym typeface="Arial"/>
                  </a:defRPr>
                </a:pPr>
                <a:r>
                  <a:t> Communicate need for balance </a:t>
                </a:r>
              </a:p>
              <a:p>
                <a:pPr defTabSz="615950">
                  <a:lnSpc>
                    <a:spcPts val="700"/>
                  </a:lnSpc>
                  <a:buSzPct val="100000"/>
                  <a:buChar char="•"/>
                  <a:tabLst>
                    <a:tab pos="38100" algn="l"/>
                  </a:tabLst>
                  <a:defRPr sz="500">
                    <a:latin typeface="Arial"/>
                    <a:ea typeface="Arial"/>
                    <a:cs typeface="Arial"/>
                    <a:sym typeface="Arial"/>
                  </a:defRPr>
                </a:pPr>
                <a:r>
                  <a:t> Promote education and career</a:t>
                </a:r>
              </a:p>
              <a:p>
                <a:pPr defTabSz="615950">
                  <a:lnSpc>
                    <a:spcPts val="700"/>
                  </a:lnSpc>
                  <a:tabLst>
                    <a:tab pos="38100" algn="l"/>
                  </a:tabLst>
                  <a:defRPr sz="500">
                    <a:latin typeface="Arial"/>
                    <a:ea typeface="Arial"/>
                    <a:cs typeface="Arial"/>
                    <a:sym typeface="Arial"/>
                  </a:defRPr>
                </a:pPr>
                <a:r>
                  <a:t>  progression opportunities</a:t>
                </a:r>
              </a:p>
              <a:p>
                <a:pPr defTabSz="615950">
                  <a:lnSpc>
                    <a:spcPts val="700"/>
                  </a:lnSpc>
                  <a:buSzPct val="100000"/>
                  <a:buChar char="•"/>
                  <a:tabLst>
                    <a:tab pos="38100" algn="l"/>
                  </a:tabLst>
                  <a:defRPr sz="500">
                    <a:latin typeface="Arial"/>
                    <a:ea typeface="Arial"/>
                    <a:cs typeface="Arial"/>
                    <a:sym typeface="Arial"/>
                  </a:defRPr>
                </a:pPr>
                <a:r>
                  <a:t> Must leverage “window of 	opportunity” to change</a:t>
                </a:r>
              </a:p>
            </p:txBody>
          </p:sp>
        </p:grpSp>
        <p:grpSp>
          <p:nvGrpSpPr>
            <p:cNvPr id="355" name="Group 355"/>
            <p:cNvGrpSpPr/>
            <p:nvPr/>
          </p:nvGrpSpPr>
          <p:grpSpPr>
            <a:xfrm>
              <a:off x="42862" y="-1"/>
              <a:ext cx="1084264" cy="557214"/>
              <a:chOff x="0" y="0"/>
              <a:chExt cx="1084262" cy="557212"/>
            </a:xfrm>
          </p:grpSpPr>
          <p:sp>
            <p:nvSpPr>
              <p:cNvPr id="353" name="Shape 353"/>
              <p:cNvSpPr/>
              <p:nvPr/>
            </p:nvSpPr>
            <p:spPr>
              <a:xfrm>
                <a:off x="-1" y="46037"/>
                <a:ext cx="1084264" cy="511176"/>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54" name="Shape 354"/>
              <p:cNvSpPr/>
              <p:nvPr/>
            </p:nvSpPr>
            <p:spPr>
              <a:xfrm>
                <a:off x="196850" y="0"/>
                <a:ext cx="626924" cy="403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0765" tIns="30765" rIns="30765" bIns="30765" numCol="1" anchor="t">
                <a:spAutoFit/>
              </a:bodyPr>
              <a:lstStyle/>
              <a:p>
                <a:pPr defTabSz="615950">
                  <a:lnSpc>
                    <a:spcPts val="1300"/>
                  </a:lnSpc>
                  <a:spcBef>
                    <a:spcPts val="100"/>
                  </a:spcBef>
                  <a:defRPr sz="900">
                    <a:latin typeface="Arial"/>
                    <a:ea typeface="Arial"/>
                    <a:cs typeface="Arial"/>
                    <a:sym typeface="Arial"/>
                  </a:defRPr>
                </a:pPr>
                <a:r>
                  <a:t>Resource </a:t>
                </a:r>
              </a:p>
              <a:p>
                <a:pPr defTabSz="615950">
                  <a:lnSpc>
                    <a:spcPts val="1300"/>
                  </a:lnSpc>
                  <a:spcBef>
                    <a:spcPts val="100"/>
                  </a:spcBef>
                  <a:defRPr sz="900">
                    <a:latin typeface="Arial"/>
                    <a:ea typeface="Arial"/>
                    <a:cs typeface="Arial"/>
                    <a:sym typeface="Arial"/>
                  </a:defRPr>
                </a:pPr>
                <a:r>
                  <a:t>the Force</a:t>
                </a:r>
              </a:p>
            </p:txBody>
          </p:sp>
        </p:grpSp>
      </p:grpSp>
      <p:grpSp>
        <p:nvGrpSpPr>
          <p:cNvPr id="366" name="Group 366"/>
          <p:cNvGrpSpPr/>
          <p:nvPr/>
        </p:nvGrpSpPr>
        <p:grpSpPr>
          <a:xfrm>
            <a:off x="2232025" y="3113087"/>
            <a:ext cx="1193800" cy="2454970"/>
            <a:chOff x="0" y="0"/>
            <a:chExt cx="1193800" cy="2454968"/>
          </a:xfrm>
        </p:grpSpPr>
        <p:grpSp>
          <p:nvGrpSpPr>
            <p:cNvPr id="359" name="Group 359"/>
            <p:cNvGrpSpPr/>
            <p:nvPr/>
          </p:nvGrpSpPr>
          <p:grpSpPr>
            <a:xfrm>
              <a:off x="41275" y="1587499"/>
              <a:ext cx="1150938" cy="867470"/>
              <a:chOff x="0" y="0"/>
              <a:chExt cx="1150937" cy="867468"/>
            </a:xfrm>
          </p:grpSpPr>
          <p:sp>
            <p:nvSpPr>
              <p:cNvPr id="357" name="Shape 357"/>
              <p:cNvSpPr/>
              <p:nvPr/>
            </p:nvSpPr>
            <p:spPr>
              <a:xfrm>
                <a:off x="33337" y="25400"/>
                <a:ext cx="1062038"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58" name="Shape 358"/>
              <p:cNvSpPr/>
              <p:nvPr/>
            </p:nvSpPr>
            <p:spPr>
              <a:xfrm>
                <a:off x="0" y="0"/>
                <a:ext cx="1150938" cy="867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900"/>
                  </a:lnSpc>
                  <a:buSzPct val="100000"/>
                  <a:buChar char="•"/>
                  <a:tabLst>
                    <a:tab pos="38100" algn="l"/>
                  </a:tabLst>
                  <a:defRPr sz="500">
                    <a:latin typeface="Arial"/>
                    <a:ea typeface="Arial"/>
                    <a:cs typeface="Arial"/>
                    <a:sym typeface="Arial"/>
                  </a:defRPr>
                </a:pPr>
                <a:r>
                  <a:t> Foster “culture of engagement”</a:t>
                </a:r>
              </a:p>
              <a:p>
                <a:pPr defTabSz="615950">
                  <a:lnSpc>
                    <a:spcPts val="900"/>
                  </a:lnSpc>
                  <a:buSzPct val="100000"/>
                  <a:buChar char="•"/>
                  <a:tabLst>
                    <a:tab pos="38100" algn="l"/>
                  </a:tabLst>
                  <a:defRPr sz="500">
                    <a:latin typeface="Arial"/>
                    <a:ea typeface="Arial"/>
                    <a:cs typeface="Arial"/>
                    <a:sym typeface="Arial"/>
                  </a:defRPr>
                </a:pPr>
                <a:r>
                  <a:t> Prepare people to tell the story</a:t>
                </a:r>
              </a:p>
              <a:p>
                <a:pPr defTabSz="615950">
                  <a:lnSpc>
                    <a:spcPts val="900"/>
                  </a:lnSpc>
                  <a:buSzPct val="100000"/>
                  <a:buChar char="•"/>
                  <a:tabLst>
                    <a:tab pos="38100" algn="l"/>
                  </a:tabLst>
                  <a:defRPr sz="500">
                    <a:latin typeface="Arial"/>
                    <a:ea typeface="Arial"/>
                    <a:cs typeface="Arial"/>
                    <a:sym typeface="Arial"/>
                  </a:defRPr>
                </a:pPr>
                <a:r>
                  <a:t> Develop Strategic </a:t>
                </a:r>
              </a:p>
              <a:p>
                <a:pPr defTabSz="615950">
                  <a:lnSpc>
                    <a:spcPts val="900"/>
                  </a:lnSpc>
                  <a:tabLst>
                    <a:tab pos="38100" algn="l"/>
                  </a:tabLst>
                  <a:defRPr sz="500">
                    <a:latin typeface="Arial"/>
                    <a:ea typeface="Arial"/>
                    <a:cs typeface="Arial"/>
                    <a:sym typeface="Arial"/>
                  </a:defRPr>
                </a:pPr>
                <a:r>
                  <a:t>  Communications, Command 	Information, and Congressional 	Engagement plans</a:t>
                </a:r>
              </a:p>
              <a:p>
                <a:pPr defTabSz="615950">
                  <a:lnSpc>
                    <a:spcPts val="900"/>
                  </a:lnSpc>
                  <a:tabLst>
                    <a:tab pos="38100" algn="l"/>
                  </a:tabLst>
                  <a:defRPr sz="500">
                    <a:latin typeface="Arial"/>
                    <a:ea typeface="Arial"/>
                    <a:cs typeface="Arial"/>
                    <a:sym typeface="Arial"/>
                  </a:defRPr>
                </a:pPr>
                <a:r>
                  <a:t> </a:t>
                </a:r>
              </a:p>
            </p:txBody>
          </p:sp>
        </p:grpSp>
        <p:grpSp>
          <p:nvGrpSpPr>
            <p:cNvPr id="362" name="Group 362"/>
            <p:cNvGrpSpPr/>
            <p:nvPr/>
          </p:nvGrpSpPr>
          <p:grpSpPr>
            <a:xfrm>
              <a:off x="0" y="579437"/>
              <a:ext cx="1193800" cy="985838"/>
              <a:chOff x="0" y="0"/>
              <a:chExt cx="1193800" cy="985837"/>
            </a:xfrm>
          </p:grpSpPr>
          <p:sp>
            <p:nvSpPr>
              <p:cNvPr id="360" name="Shape 360"/>
              <p:cNvSpPr/>
              <p:nvPr/>
            </p:nvSpPr>
            <p:spPr>
              <a:xfrm>
                <a:off x="74612" y="31750"/>
                <a:ext cx="1062038" cy="954088"/>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61" name="Shape 361"/>
              <p:cNvSpPr/>
              <p:nvPr/>
            </p:nvSpPr>
            <p:spPr>
              <a:xfrm>
                <a:off x="0" y="0"/>
                <a:ext cx="1193800" cy="8980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marL="38100" defTabSz="615950">
                  <a:lnSpc>
                    <a:spcPts val="700"/>
                  </a:lnSpc>
                  <a:buSzPct val="100000"/>
                  <a:buChar char="•"/>
                  <a:tabLst>
                    <a:tab pos="76200" algn="l"/>
                  </a:tabLst>
                  <a:defRPr sz="500">
                    <a:latin typeface="Arial"/>
                    <a:ea typeface="Arial"/>
                    <a:cs typeface="Arial"/>
                    <a:sym typeface="Arial"/>
                  </a:defRPr>
                </a:pPr>
                <a:r>
                  <a:t> Informing the Nation is our 	obligation – a key responsibility</a:t>
                </a:r>
              </a:p>
              <a:p>
                <a:pPr marL="38100" defTabSz="615950">
                  <a:lnSpc>
                    <a:spcPts val="700"/>
                  </a:lnSpc>
                  <a:buSzPct val="100000"/>
                  <a:buChar char="•"/>
                  <a:tabLst>
                    <a:tab pos="76200" algn="l"/>
                  </a:tabLst>
                  <a:defRPr sz="500">
                    <a:latin typeface="Arial"/>
                    <a:ea typeface="Arial"/>
                    <a:cs typeface="Arial"/>
                    <a:sym typeface="Arial"/>
                  </a:defRPr>
                </a:pPr>
                <a:r>
                  <a:t> Effective strategic engagement 	required to inform stakeholders</a:t>
                </a:r>
              </a:p>
              <a:p>
                <a:pPr marL="38100" defTabSz="615950">
                  <a:lnSpc>
                    <a:spcPts val="700"/>
                  </a:lnSpc>
                  <a:buSzPct val="100000"/>
                  <a:buChar char="•"/>
                  <a:tabLst>
                    <a:tab pos="76200" algn="l"/>
                  </a:tabLst>
                  <a:defRPr sz="500">
                    <a:latin typeface="Arial"/>
                    <a:ea typeface="Arial"/>
                    <a:cs typeface="Arial"/>
                    <a:sym typeface="Arial"/>
                  </a:defRPr>
                </a:pPr>
                <a:r>
                  <a:t> “One Message—Many Voices”</a:t>
                </a:r>
              </a:p>
              <a:p>
                <a:pPr marL="38100" defTabSz="615950">
                  <a:lnSpc>
                    <a:spcPts val="700"/>
                  </a:lnSpc>
                  <a:buSzPct val="100000"/>
                  <a:buChar char="•"/>
                  <a:tabLst>
                    <a:tab pos="76200" algn="l"/>
                  </a:tabLst>
                  <a:defRPr sz="500">
                    <a:latin typeface="Arial"/>
                    <a:ea typeface="Arial"/>
                    <a:cs typeface="Arial"/>
                    <a:sym typeface="Arial"/>
                  </a:defRPr>
                </a:pPr>
                <a:r>
                  <a:t> Critical outcomes:</a:t>
                </a:r>
                <a:endParaRPr sz="400"/>
              </a:p>
              <a:p>
                <a:pPr marL="192087" lvl="1" indent="-38100" defTabSz="615950">
                  <a:lnSpc>
                    <a:spcPts val="700"/>
                  </a:lnSpc>
                  <a:buSzPct val="100000"/>
                  <a:buChar char="-"/>
                  <a:tabLst>
                    <a:tab pos="76200" algn="l"/>
                  </a:tabLst>
                  <a:defRPr sz="400">
                    <a:latin typeface="Arial"/>
                    <a:ea typeface="Arial"/>
                    <a:cs typeface="Arial"/>
                    <a:sym typeface="Arial"/>
                  </a:defRPr>
                </a:pPr>
                <a:r>
                  <a:t> Recruit and Retain Quality Soldiers</a:t>
                </a:r>
              </a:p>
              <a:p>
                <a:pPr marL="192087" lvl="1" indent="-38100" defTabSz="615950">
                  <a:lnSpc>
                    <a:spcPts val="700"/>
                  </a:lnSpc>
                  <a:buSzPct val="100000"/>
                  <a:buChar char="-"/>
                  <a:tabLst>
                    <a:tab pos="76200" algn="l"/>
                  </a:tabLst>
                  <a:defRPr sz="400">
                    <a:latin typeface="Arial"/>
                    <a:ea typeface="Arial"/>
                    <a:cs typeface="Arial"/>
                    <a:sym typeface="Arial"/>
                  </a:defRPr>
                </a:pPr>
                <a:r>
                  <a:t> Maintain Public Support</a:t>
                </a:r>
              </a:p>
              <a:p>
                <a:pPr marL="192087" lvl="1" indent="-38100" defTabSz="615950">
                  <a:lnSpc>
                    <a:spcPts val="700"/>
                  </a:lnSpc>
                  <a:buSzPct val="100000"/>
                  <a:buChar char="-"/>
                  <a:tabLst>
                    <a:tab pos="76200" algn="l"/>
                  </a:tabLst>
                  <a:defRPr sz="400">
                    <a:latin typeface="Arial"/>
                    <a:ea typeface="Arial"/>
                    <a:cs typeface="Arial"/>
                    <a:sym typeface="Arial"/>
                  </a:defRPr>
                </a:pPr>
                <a:r>
                  <a:t> Resource the Army</a:t>
                </a:r>
              </a:p>
            </p:txBody>
          </p:sp>
        </p:grpSp>
        <p:grpSp>
          <p:nvGrpSpPr>
            <p:cNvPr id="365" name="Group 365"/>
            <p:cNvGrpSpPr/>
            <p:nvPr/>
          </p:nvGrpSpPr>
          <p:grpSpPr>
            <a:xfrm>
              <a:off x="76200" y="0"/>
              <a:ext cx="1060450" cy="557213"/>
              <a:chOff x="0" y="0"/>
              <a:chExt cx="1060450" cy="557212"/>
            </a:xfrm>
          </p:grpSpPr>
          <p:sp>
            <p:nvSpPr>
              <p:cNvPr id="363" name="Shape 363"/>
              <p:cNvSpPr/>
              <p:nvPr/>
            </p:nvSpPr>
            <p:spPr>
              <a:xfrm>
                <a:off x="0" y="46037"/>
                <a:ext cx="1060450" cy="511176"/>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4" name="Shape 364"/>
              <p:cNvSpPr/>
              <p:nvPr/>
            </p:nvSpPr>
            <p:spPr>
              <a:xfrm>
                <a:off x="20637" y="0"/>
                <a:ext cx="1028701" cy="3829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lnSpc>
                    <a:spcPts val="1300"/>
                  </a:lnSpc>
                  <a:spcBef>
                    <a:spcPts val="100"/>
                  </a:spcBef>
                  <a:defRPr sz="900">
                    <a:latin typeface="Arial"/>
                    <a:ea typeface="Arial"/>
                    <a:cs typeface="Arial"/>
                    <a:sym typeface="Arial"/>
                  </a:defRPr>
                </a:lvl1pPr>
              </a:lstStyle>
              <a:p>
                <a:r>
                  <a:t>Tell the Army Story Effectively</a:t>
                </a:r>
              </a:p>
            </p:txBody>
          </p:sp>
        </p:grpSp>
      </p:grpSp>
      <p:grpSp>
        <p:nvGrpSpPr>
          <p:cNvPr id="376" name="Group 376"/>
          <p:cNvGrpSpPr/>
          <p:nvPr/>
        </p:nvGrpSpPr>
        <p:grpSpPr>
          <a:xfrm>
            <a:off x="6702425" y="3151187"/>
            <a:ext cx="1204913" cy="2443163"/>
            <a:chOff x="0" y="0"/>
            <a:chExt cx="1204912" cy="2443162"/>
          </a:xfrm>
        </p:grpSpPr>
        <p:grpSp>
          <p:nvGrpSpPr>
            <p:cNvPr id="369" name="Group 369"/>
            <p:cNvGrpSpPr/>
            <p:nvPr/>
          </p:nvGrpSpPr>
          <p:grpSpPr>
            <a:xfrm>
              <a:off x="4762" y="588962"/>
              <a:ext cx="1128713" cy="976313"/>
              <a:chOff x="0" y="0"/>
              <a:chExt cx="1128712" cy="976312"/>
            </a:xfrm>
          </p:grpSpPr>
          <p:sp>
            <p:nvSpPr>
              <p:cNvPr id="367" name="Shape 367"/>
              <p:cNvSpPr/>
              <p:nvPr/>
            </p:nvSpPr>
            <p:spPr>
              <a:xfrm>
                <a:off x="33337" y="17462"/>
                <a:ext cx="1073151" cy="958851"/>
              </a:xfrm>
              <a:prstGeom prst="rect">
                <a:avLst/>
              </a:prstGeom>
              <a:solidFill>
                <a:srgbClr val="CCCCFF"/>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68" name="Shape 368"/>
              <p:cNvSpPr/>
              <p:nvPr/>
            </p:nvSpPr>
            <p:spPr>
              <a:xfrm>
                <a:off x="0" y="0"/>
                <a:ext cx="1128713" cy="811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800"/>
                  </a:lnSpc>
                  <a:buSzPct val="100000"/>
                  <a:buChar char="•"/>
                  <a:defRPr sz="500">
                    <a:latin typeface="Arial"/>
                    <a:ea typeface="Arial"/>
                    <a:cs typeface="Arial"/>
                    <a:sym typeface="Arial"/>
                  </a:defRPr>
                </a:pPr>
                <a:r>
                  <a:t> Must continue to emphasize</a:t>
                </a:r>
              </a:p>
              <a:p>
                <a:pPr defTabSz="615950">
                  <a:lnSpc>
                    <a:spcPts val="800"/>
                  </a:lnSpc>
                  <a:defRPr sz="500">
                    <a:latin typeface="Arial"/>
                    <a:ea typeface="Arial"/>
                    <a:cs typeface="Arial"/>
                    <a:sym typeface="Arial"/>
                  </a:defRPr>
                </a:pPr>
                <a:r>
                  <a:t>  Army contributions to Joint</a:t>
                </a:r>
              </a:p>
              <a:p>
                <a:pPr defTabSz="615950">
                  <a:lnSpc>
                    <a:spcPts val="800"/>
                  </a:lnSpc>
                  <a:defRPr sz="500">
                    <a:latin typeface="Arial"/>
                    <a:ea typeface="Arial"/>
                    <a:cs typeface="Arial"/>
                    <a:sym typeface="Arial"/>
                  </a:defRPr>
                </a:pPr>
                <a:r>
                  <a:t>  Team</a:t>
                </a:r>
              </a:p>
              <a:p>
                <a:pPr defTabSz="615950">
                  <a:lnSpc>
                    <a:spcPts val="800"/>
                  </a:lnSpc>
                  <a:buSzPct val="100000"/>
                  <a:buChar char="•"/>
                  <a:defRPr sz="500">
                    <a:latin typeface="Arial"/>
                    <a:ea typeface="Arial"/>
                    <a:cs typeface="Arial"/>
                    <a:sym typeface="Arial"/>
                  </a:defRPr>
                </a:pPr>
                <a:r>
                  <a:t> Create joint interdependence</a:t>
                </a:r>
              </a:p>
              <a:p>
                <a:pPr defTabSz="615950">
                  <a:lnSpc>
                    <a:spcPts val="800"/>
                  </a:lnSpc>
                  <a:buSzPct val="100000"/>
                  <a:buChar char="•"/>
                  <a:defRPr sz="500">
                    <a:latin typeface="Arial"/>
                    <a:ea typeface="Arial"/>
                    <a:cs typeface="Arial"/>
                    <a:sym typeface="Arial"/>
                  </a:defRPr>
                </a:pPr>
                <a:r>
                  <a:t> Leverage every potential tool</a:t>
                </a:r>
              </a:p>
              <a:p>
                <a:pPr defTabSz="615950">
                  <a:lnSpc>
                    <a:spcPts val="800"/>
                  </a:lnSpc>
                  <a:buSzPct val="100000"/>
                  <a:buChar char="•"/>
                  <a:defRPr sz="500">
                    <a:latin typeface="Arial"/>
                    <a:ea typeface="Arial"/>
                    <a:cs typeface="Arial"/>
                    <a:sym typeface="Arial"/>
                  </a:defRPr>
                </a:pPr>
                <a:r>
                  <a:t> Collaborate to develop </a:t>
                </a:r>
              </a:p>
              <a:p>
                <a:pPr defTabSz="615950">
                  <a:lnSpc>
                    <a:spcPts val="800"/>
                  </a:lnSpc>
                  <a:defRPr sz="500">
                    <a:latin typeface="Arial"/>
                    <a:ea typeface="Arial"/>
                    <a:cs typeface="Arial"/>
                    <a:sym typeface="Arial"/>
                  </a:defRPr>
                </a:pPr>
                <a:r>
                  <a:t>  Joint solutions</a:t>
                </a:r>
              </a:p>
            </p:txBody>
          </p:sp>
        </p:grpSp>
        <p:grpSp>
          <p:nvGrpSpPr>
            <p:cNvPr id="372" name="Group 372"/>
            <p:cNvGrpSpPr/>
            <p:nvPr/>
          </p:nvGrpSpPr>
          <p:grpSpPr>
            <a:xfrm>
              <a:off x="0" y="1587499"/>
              <a:ext cx="1111251" cy="855664"/>
              <a:chOff x="0" y="0"/>
              <a:chExt cx="1111250" cy="855662"/>
            </a:xfrm>
          </p:grpSpPr>
          <p:sp>
            <p:nvSpPr>
              <p:cNvPr id="370" name="Shape 370"/>
              <p:cNvSpPr/>
              <p:nvPr/>
            </p:nvSpPr>
            <p:spPr>
              <a:xfrm>
                <a:off x="38099" y="25400"/>
                <a:ext cx="1073152" cy="8302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lgn="ctr" defTabSz="615950">
                  <a:defRPr sz="1600">
                    <a:latin typeface="Times New Roman"/>
                    <a:ea typeface="Times New Roman"/>
                    <a:cs typeface="Times New Roman"/>
                    <a:sym typeface="Times New Roman"/>
                  </a:defRPr>
                </a:pPr>
                <a:endParaRPr/>
              </a:p>
            </p:txBody>
          </p:sp>
          <p:sp>
            <p:nvSpPr>
              <p:cNvPr id="371" name="Shape 371"/>
              <p:cNvSpPr/>
              <p:nvPr/>
            </p:nvSpPr>
            <p:spPr>
              <a:xfrm>
                <a:off x="0" y="0"/>
                <a:ext cx="1090613" cy="795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p>
                <a:pPr defTabSz="615950">
                  <a:lnSpc>
                    <a:spcPts val="900"/>
                  </a:lnSpc>
                  <a:buSzPct val="100000"/>
                  <a:buChar char="•"/>
                  <a:defRPr sz="500">
                    <a:latin typeface="Arial"/>
                    <a:ea typeface="Arial"/>
                    <a:cs typeface="Arial"/>
                    <a:sym typeface="Arial"/>
                  </a:defRPr>
                </a:pPr>
                <a:r>
                  <a:t> See opportunities</a:t>
                </a:r>
              </a:p>
              <a:p>
                <a:pPr defTabSz="615950">
                  <a:lnSpc>
                    <a:spcPts val="900"/>
                  </a:lnSpc>
                  <a:buSzPct val="100000"/>
                  <a:buChar char="•"/>
                  <a:defRPr sz="500">
                    <a:latin typeface="Arial"/>
                    <a:ea typeface="Arial"/>
                    <a:cs typeface="Arial"/>
                    <a:sym typeface="Arial"/>
                  </a:defRPr>
                </a:pPr>
                <a:r>
                  <a:t> Build relationships </a:t>
                </a:r>
              </a:p>
              <a:p>
                <a:pPr defTabSz="615950">
                  <a:lnSpc>
                    <a:spcPts val="900"/>
                  </a:lnSpc>
                  <a:buSzPct val="100000"/>
                  <a:buChar char="•"/>
                  <a:defRPr sz="500">
                    <a:latin typeface="Arial"/>
                    <a:ea typeface="Arial"/>
                    <a:cs typeface="Arial"/>
                    <a:sym typeface="Arial"/>
                  </a:defRPr>
                </a:pPr>
                <a:r>
                  <a:t> Provide advice effectively </a:t>
                </a:r>
              </a:p>
              <a:p>
                <a:pPr defTabSz="615950">
                  <a:lnSpc>
                    <a:spcPts val="900"/>
                  </a:lnSpc>
                  <a:buSzPct val="100000"/>
                  <a:buChar char="•"/>
                  <a:defRPr sz="500">
                    <a:latin typeface="Arial"/>
                    <a:ea typeface="Arial"/>
                    <a:cs typeface="Arial"/>
                    <a:sym typeface="Arial"/>
                  </a:defRPr>
                </a:pPr>
                <a:r>
                  <a:t> Develop Joint Ops Concept</a:t>
                </a:r>
              </a:p>
              <a:p>
                <a:pPr defTabSz="615950">
                  <a:lnSpc>
                    <a:spcPts val="900"/>
                  </a:lnSpc>
                  <a:buSzPct val="100000"/>
                  <a:buChar char="•"/>
                  <a:defRPr sz="500">
                    <a:latin typeface="Arial"/>
                    <a:ea typeface="Arial"/>
                    <a:cs typeface="Arial"/>
                    <a:sym typeface="Arial"/>
                  </a:defRPr>
                </a:pPr>
                <a:r>
                  <a:t> Participate as senior leaders in</a:t>
                </a:r>
              </a:p>
              <a:p>
                <a:pPr defTabSz="615950">
                  <a:lnSpc>
                    <a:spcPts val="900"/>
                  </a:lnSpc>
                  <a:defRPr sz="500">
                    <a:latin typeface="Arial"/>
                    <a:ea typeface="Arial"/>
                    <a:cs typeface="Arial"/>
                    <a:sym typeface="Arial"/>
                  </a:defRPr>
                </a:pPr>
                <a:r>
                  <a:t>  assessments and studies</a:t>
                </a:r>
              </a:p>
            </p:txBody>
          </p:sp>
        </p:grpSp>
        <p:grpSp>
          <p:nvGrpSpPr>
            <p:cNvPr id="375" name="Group 375"/>
            <p:cNvGrpSpPr/>
            <p:nvPr/>
          </p:nvGrpSpPr>
          <p:grpSpPr>
            <a:xfrm>
              <a:off x="1587" y="0"/>
              <a:ext cx="1203326" cy="558800"/>
              <a:chOff x="0" y="0"/>
              <a:chExt cx="1203325" cy="558799"/>
            </a:xfrm>
          </p:grpSpPr>
          <p:sp>
            <p:nvSpPr>
              <p:cNvPr id="373" name="Shape 373"/>
              <p:cNvSpPr/>
              <p:nvPr/>
            </p:nvSpPr>
            <p:spPr>
              <a:xfrm>
                <a:off x="38099" y="46037"/>
                <a:ext cx="1073152" cy="512763"/>
              </a:xfrm>
              <a:prstGeom prst="rect">
                <a:avLst/>
              </a:prstGeom>
              <a:solidFill>
                <a:srgbClr val="FFFF66"/>
              </a:solidFill>
              <a:ln w="2857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74" name="Shape 374"/>
              <p:cNvSpPr/>
              <p:nvPr/>
            </p:nvSpPr>
            <p:spPr>
              <a:xfrm>
                <a:off x="0" y="0"/>
                <a:ext cx="1203325" cy="5124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0765" tIns="30765" rIns="30765" bIns="30765" numCol="1" anchor="t">
                <a:spAutoFit/>
              </a:bodyPr>
              <a:lstStyle>
                <a:lvl1pPr defTabSz="615950">
                  <a:lnSpc>
                    <a:spcPts val="1200"/>
                  </a:lnSpc>
                  <a:spcBef>
                    <a:spcPts val="100"/>
                  </a:spcBef>
                  <a:defRPr sz="900">
                    <a:latin typeface="Arial"/>
                    <a:ea typeface="Arial"/>
                    <a:cs typeface="Arial"/>
                    <a:sym typeface="Arial"/>
                  </a:defRPr>
                </a:lvl1pPr>
              </a:lstStyle>
              <a:p>
                <a:r>
                  <a:t>Articulate Strategic Rationale for Future Capabilities</a:t>
                </a:r>
              </a:p>
            </p:txBody>
          </p:sp>
        </p:grpSp>
      </p:grpSp>
      <p:sp>
        <p:nvSpPr>
          <p:cNvPr id="2" name="Action Button: Custom 1">
            <a:hlinkClick r:id="" action="ppaction://noaction" highlightClick="1"/>
          </p:cNvPr>
          <p:cNvSpPr/>
          <p:nvPr/>
        </p:nvSpPr>
        <p:spPr>
          <a:xfrm>
            <a:off x="4228963" y="6086929"/>
            <a:ext cx="45719" cy="67695"/>
          </a:xfrm>
          <a:prstGeom prst="actionButtonBlank">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1" nodeType="afterEffect">
                                  <p:stCondLst>
                                    <p:cond delay="0"/>
                                  </p:stCondLst>
                                  <p:iterate>
                                    <p:tmAbs val="0"/>
                                  </p:iterate>
                                  <p:childTnLst>
                                    <p:set>
                                      <p:cBhvr>
                                        <p:cTn id="6" fill="hold"/>
                                        <p:tgtEl>
                                          <p:spTgt spid="261"/>
                                        </p:tgtEl>
                                        <p:attrNameLst>
                                          <p:attrName>style.visibility</p:attrName>
                                        </p:attrNameLst>
                                      </p:cBhvr>
                                      <p:to>
                                        <p:strVal val="visible"/>
                                      </p:to>
                                    </p:set>
                                    <p:animEffect transition="in" filter="blinds(vertical)">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p:tmAbs val="0"/>
                                  </p:iterate>
                                  <p:childTnLst>
                                    <p:set>
                                      <p:cBhvr>
                                        <p:cTn id="11" fill="hold"/>
                                        <p:tgtEl>
                                          <p:spTgt spid="246"/>
                                        </p:tgtEl>
                                        <p:attrNameLst>
                                          <p:attrName>style.visibility</p:attrName>
                                        </p:attrNameLst>
                                      </p:cBhvr>
                                      <p:to>
                                        <p:strVal val="visible"/>
                                      </p:to>
                                    </p:set>
                                    <p:anim calcmode="lin" valueType="num">
                                      <p:cBhvr>
                                        <p:cTn id="12" dur="500" fill="hold"/>
                                        <p:tgtEl>
                                          <p:spTgt spid="246"/>
                                        </p:tgtEl>
                                        <p:attrNameLst>
                                          <p:attrName>ppt_x</p:attrName>
                                        </p:attrNameLst>
                                      </p:cBhvr>
                                      <p:tavLst>
                                        <p:tav tm="0">
                                          <p:val>
                                            <p:strVal val="0-#ppt_w/2"/>
                                          </p:val>
                                        </p:tav>
                                        <p:tav tm="100000">
                                          <p:val>
                                            <p:strVal val="#ppt_x"/>
                                          </p:val>
                                        </p:tav>
                                      </p:tavLst>
                                    </p:anim>
                                    <p:anim calcmode="lin" valueType="num">
                                      <p:cBhvr>
                                        <p:cTn id="13" dur="500" fill="hold"/>
                                        <p:tgtEl>
                                          <p:spTgt spid="2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3" nodeType="clickEffect">
                                  <p:stCondLst>
                                    <p:cond delay="0"/>
                                  </p:stCondLst>
                                  <p:iterate>
                                    <p:tmAbs val="0"/>
                                  </p:iterate>
                                  <p:childTnLst>
                                    <p:set>
                                      <p:cBhvr>
                                        <p:cTn id="17" fill="hold"/>
                                        <p:tgtEl>
                                          <p:spTgt spid="236"/>
                                        </p:tgtEl>
                                        <p:attrNameLst>
                                          <p:attrName>style.visibility</p:attrName>
                                        </p:attrNameLst>
                                      </p:cBhvr>
                                      <p:to>
                                        <p:strVal val="visible"/>
                                      </p:to>
                                    </p:set>
                                    <p:anim calcmode="lin" valueType="num">
                                      <p:cBhvr>
                                        <p:cTn id="18" dur="500" fill="hold"/>
                                        <p:tgtEl>
                                          <p:spTgt spid="236"/>
                                        </p:tgtEl>
                                        <p:attrNameLst>
                                          <p:attrName>ppt_x</p:attrName>
                                        </p:attrNameLst>
                                      </p:cBhvr>
                                      <p:tavLst>
                                        <p:tav tm="0">
                                          <p:val>
                                            <p:strVal val="1+#ppt_w/2"/>
                                          </p:val>
                                        </p:tav>
                                        <p:tav tm="100000">
                                          <p:val>
                                            <p:strVal val="#ppt_x"/>
                                          </p:val>
                                        </p:tav>
                                      </p:tavLst>
                                    </p:anim>
                                    <p:anim calcmode="lin" valueType="num">
                                      <p:cBhvr>
                                        <p:cTn id="19" dur="500" fill="hold"/>
                                        <p:tgtEl>
                                          <p:spTgt spid="23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4" nodeType="clickEffect">
                                  <p:stCondLst>
                                    <p:cond delay="0"/>
                                  </p:stCondLst>
                                  <p:iterate>
                                    <p:tmAbs val="0"/>
                                  </p:iterate>
                                  <p:childTnLst>
                                    <p:set>
                                      <p:cBhvr>
                                        <p:cTn id="23" fill="hold"/>
                                        <p:tgtEl>
                                          <p:spTgt spid="300"/>
                                        </p:tgtEl>
                                        <p:attrNameLst>
                                          <p:attrName>style.visibility</p:attrName>
                                        </p:attrNameLst>
                                      </p:cBhvr>
                                      <p:to>
                                        <p:strVal val="visible"/>
                                      </p:to>
                                    </p:set>
                                    <p:anim calcmode="lin" valueType="num">
                                      <p:cBhvr>
                                        <p:cTn id="24" dur="500" fill="hold"/>
                                        <p:tgtEl>
                                          <p:spTgt spid="300"/>
                                        </p:tgtEl>
                                        <p:attrNameLst>
                                          <p:attrName>ppt_x</p:attrName>
                                        </p:attrNameLst>
                                      </p:cBhvr>
                                      <p:tavLst>
                                        <p:tav tm="0">
                                          <p:val>
                                            <p:strVal val="#ppt_x"/>
                                          </p:val>
                                        </p:tav>
                                        <p:tav tm="100000">
                                          <p:val>
                                            <p:strVal val="#ppt_x"/>
                                          </p:val>
                                        </p:tav>
                                      </p:tavLst>
                                    </p:anim>
                                    <p:anim calcmode="lin" valueType="num">
                                      <p:cBhvr>
                                        <p:cTn id="25" dur="500" fill="hold"/>
                                        <p:tgtEl>
                                          <p:spTgt spid="3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5" nodeType="clickEffect">
                                  <p:stCondLst>
                                    <p:cond delay="0"/>
                                  </p:stCondLst>
                                  <p:iterate>
                                    <p:tmAbs val="0"/>
                                  </p:iterate>
                                  <p:childTnLst>
                                    <p:set>
                                      <p:cBhvr>
                                        <p:cTn id="29" fill="hold"/>
                                        <p:tgtEl>
                                          <p:spTgt spid="30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6" nodeType="clickEffect">
                                  <p:stCondLst>
                                    <p:cond delay="0"/>
                                  </p:stCondLst>
                                  <p:iterate>
                                    <p:tmAbs val="0"/>
                                  </p:iterate>
                                  <p:childTnLst>
                                    <p:set>
                                      <p:cBhvr>
                                        <p:cTn id="33" fill="hold"/>
                                        <p:tgtEl>
                                          <p:spTgt spid="316"/>
                                        </p:tgtEl>
                                        <p:attrNameLst>
                                          <p:attrName>style.visibility</p:attrName>
                                        </p:attrNameLst>
                                      </p:cBhvr>
                                      <p:to>
                                        <p:strVal val="visible"/>
                                      </p:to>
                                    </p:set>
                                    <p:anim calcmode="lin" valueType="num">
                                      <p:cBhvr>
                                        <p:cTn id="34" dur="500" fill="hold"/>
                                        <p:tgtEl>
                                          <p:spTgt spid="316"/>
                                        </p:tgtEl>
                                        <p:attrNameLst>
                                          <p:attrName>ppt_x</p:attrName>
                                        </p:attrNameLst>
                                      </p:cBhvr>
                                      <p:tavLst>
                                        <p:tav tm="0">
                                          <p:val>
                                            <p:strVal val="1+#ppt_w/2"/>
                                          </p:val>
                                        </p:tav>
                                        <p:tav tm="100000">
                                          <p:val>
                                            <p:strVal val="#ppt_x"/>
                                          </p:val>
                                        </p:tav>
                                      </p:tavLst>
                                    </p:anim>
                                    <p:anim calcmode="lin" valueType="num">
                                      <p:cBhvr>
                                        <p:cTn id="35" dur="500" fill="hold"/>
                                        <p:tgtEl>
                                          <p:spTgt spid="316"/>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7" nodeType="afterEffect">
                                  <p:stCondLst>
                                    <p:cond delay="0"/>
                                  </p:stCondLst>
                                  <p:iterate>
                                    <p:tmAbs val="0"/>
                                  </p:iterate>
                                  <p:childTnLst>
                                    <p:set>
                                      <p:cBhvr>
                                        <p:cTn id="38" fill="hold"/>
                                        <p:tgtEl>
                                          <p:spTgt spid="310"/>
                                        </p:tgtEl>
                                        <p:attrNameLst>
                                          <p:attrName>style.visibility</p:attrName>
                                        </p:attrNameLst>
                                      </p:cBhvr>
                                      <p:to>
                                        <p:strVal val="visible"/>
                                      </p:to>
                                    </p:set>
                                    <p:anim calcmode="lin" valueType="num">
                                      <p:cBhvr>
                                        <p:cTn id="39" dur="500" fill="hold"/>
                                        <p:tgtEl>
                                          <p:spTgt spid="310"/>
                                        </p:tgtEl>
                                        <p:attrNameLst>
                                          <p:attrName>ppt_x</p:attrName>
                                        </p:attrNameLst>
                                      </p:cBhvr>
                                      <p:tavLst>
                                        <p:tav tm="0">
                                          <p:val>
                                            <p:strVal val="1+#ppt_w/2"/>
                                          </p:val>
                                        </p:tav>
                                        <p:tav tm="100000">
                                          <p:val>
                                            <p:strVal val="#ppt_x"/>
                                          </p:val>
                                        </p:tav>
                                      </p:tavLst>
                                    </p:anim>
                                    <p:anim calcmode="lin" valueType="num">
                                      <p:cBhvr>
                                        <p:cTn id="40" dur="500" fill="hold"/>
                                        <p:tgtEl>
                                          <p:spTgt spid="310"/>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2" fill="hold" grpId="8" nodeType="afterEffect">
                                  <p:stCondLst>
                                    <p:cond delay="0"/>
                                  </p:stCondLst>
                                  <p:iterate>
                                    <p:tmAbs val="0"/>
                                  </p:iterate>
                                  <p:childTnLst>
                                    <p:set>
                                      <p:cBhvr>
                                        <p:cTn id="43" fill="hold"/>
                                        <p:tgtEl>
                                          <p:spTgt spid="313"/>
                                        </p:tgtEl>
                                        <p:attrNameLst>
                                          <p:attrName>style.visibility</p:attrName>
                                        </p:attrNameLst>
                                      </p:cBhvr>
                                      <p:to>
                                        <p:strVal val="visible"/>
                                      </p:to>
                                    </p:set>
                                    <p:anim calcmode="lin" valueType="num">
                                      <p:cBhvr>
                                        <p:cTn id="44" dur="500" fill="hold"/>
                                        <p:tgtEl>
                                          <p:spTgt spid="313"/>
                                        </p:tgtEl>
                                        <p:attrNameLst>
                                          <p:attrName>ppt_x</p:attrName>
                                        </p:attrNameLst>
                                      </p:cBhvr>
                                      <p:tavLst>
                                        <p:tav tm="0">
                                          <p:val>
                                            <p:strVal val="1+#ppt_w/2"/>
                                          </p:val>
                                        </p:tav>
                                        <p:tav tm="100000">
                                          <p:val>
                                            <p:strVal val="#ppt_x"/>
                                          </p:val>
                                        </p:tav>
                                      </p:tavLst>
                                    </p:anim>
                                    <p:anim calcmode="lin" valueType="num">
                                      <p:cBhvr>
                                        <p:cTn id="45" dur="500" fill="hold"/>
                                        <p:tgtEl>
                                          <p:spTgt spid="31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9" nodeType="clickEffect">
                                  <p:stCondLst>
                                    <p:cond delay="0"/>
                                  </p:stCondLst>
                                  <p:iterate>
                                    <p:tmAbs val="0"/>
                                  </p:iterate>
                                  <p:childTnLst>
                                    <p:set>
                                      <p:cBhvr>
                                        <p:cTn id="49" fill="hold"/>
                                        <p:tgtEl>
                                          <p:spTgt spid="366"/>
                                        </p:tgtEl>
                                        <p:attrNameLst>
                                          <p:attrName>style.visibility</p:attrName>
                                        </p:attrNameLst>
                                      </p:cBhvr>
                                      <p:to>
                                        <p:strVal val="visible"/>
                                      </p:to>
                                    </p:set>
                                    <p:anim calcmode="lin" valueType="num">
                                      <p:cBhvr>
                                        <p:cTn id="50" dur="500" fill="hold"/>
                                        <p:tgtEl>
                                          <p:spTgt spid="366"/>
                                        </p:tgtEl>
                                        <p:attrNameLst>
                                          <p:attrName>ppt_x</p:attrName>
                                        </p:attrNameLst>
                                      </p:cBhvr>
                                      <p:tavLst>
                                        <p:tav tm="0">
                                          <p:val>
                                            <p:strVal val="1+#ppt_w/2"/>
                                          </p:val>
                                        </p:tav>
                                        <p:tav tm="100000">
                                          <p:val>
                                            <p:strVal val="#ppt_x"/>
                                          </p:val>
                                        </p:tav>
                                      </p:tavLst>
                                    </p:anim>
                                    <p:anim calcmode="lin" valueType="num">
                                      <p:cBhvr>
                                        <p:cTn id="51"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10" nodeType="clickEffect">
                                  <p:stCondLst>
                                    <p:cond delay="0"/>
                                  </p:stCondLst>
                                  <p:iterate>
                                    <p:tmAbs val="0"/>
                                  </p:iterate>
                                  <p:childTnLst>
                                    <p:set>
                                      <p:cBhvr>
                                        <p:cTn id="55" fill="hold"/>
                                        <p:tgtEl>
                                          <p:spTgt spid="356"/>
                                        </p:tgtEl>
                                        <p:attrNameLst>
                                          <p:attrName>style.visibility</p:attrName>
                                        </p:attrNameLst>
                                      </p:cBhvr>
                                      <p:to>
                                        <p:strVal val="visible"/>
                                      </p:to>
                                    </p:set>
                                    <p:anim calcmode="lin" valueType="num">
                                      <p:cBhvr>
                                        <p:cTn id="56" dur="500" fill="hold"/>
                                        <p:tgtEl>
                                          <p:spTgt spid="356"/>
                                        </p:tgtEl>
                                        <p:attrNameLst>
                                          <p:attrName>ppt_x</p:attrName>
                                        </p:attrNameLst>
                                      </p:cBhvr>
                                      <p:tavLst>
                                        <p:tav tm="0">
                                          <p:val>
                                            <p:strVal val="1+#ppt_w/2"/>
                                          </p:val>
                                        </p:tav>
                                        <p:tav tm="100000">
                                          <p:val>
                                            <p:strVal val="#ppt_x"/>
                                          </p:val>
                                        </p:tav>
                                      </p:tavLst>
                                    </p:anim>
                                    <p:anim calcmode="lin" valueType="num">
                                      <p:cBhvr>
                                        <p:cTn id="57" dur="500" fill="hold"/>
                                        <p:tgtEl>
                                          <p:spTgt spid="35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11" nodeType="clickEffect">
                                  <p:stCondLst>
                                    <p:cond delay="0"/>
                                  </p:stCondLst>
                                  <p:iterate>
                                    <p:tmAbs val="0"/>
                                  </p:iterate>
                                  <p:childTnLst>
                                    <p:set>
                                      <p:cBhvr>
                                        <p:cTn id="61" fill="hold"/>
                                        <p:tgtEl>
                                          <p:spTgt spid="326"/>
                                        </p:tgtEl>
                                        <p:attrNameLst>
                                          <p:attrName>style.visibility</p:attrName>
                                        </p:attrNameLst>
                                      </p:cBhvr>
                                      <p:to>
                                        <p:strVal val="visible"/>
                                      </p:to>
                                    </p:set>
                                    <p:anim calcmode="lin" valueType="num">
                                      <p:cBhvr>
                                        <p:cTn id="62" dur="500" fill="hold"/>
                                        <p:tgtEl>
                                          <p:spTgt spid="326"/>
                                        </p:tgtEl>
                                        <p:attrNameLst>
                                          <p:attrName>ppt_x</p:attrName>
                                        </p:attrNameLst>
                                      </p:cBhvr>
                                      <p:tavLst>
                                        <p:tav tm="0">
                                          <p:val>
                                            <p:strVal val="1+#ppt_w/2"/>
                                          </p:val>
                                        </p:tav>
                                        <p:tav tm="100000">
                                          <p:val>
                                            <p:strVal val="#ppt_x"/>
                                          </p:val>
                                        </p:tav>
                                      </p:tavLst>
                                    </p:anim>
                                    <p:anim calcmode="lin" valueType="num">
                                      <p:cBhvr>
                                        <p:cTn id="63" dur="500" fill="hold"/>
                                        <p:tgtEl>
                                          <p:spTgt spid="32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12" nodeType="clickEffect">
                                  <p:stCondLst>
                                    <p:cond delay="0"/>
                                  </p:stCondLst>
                                  <p:iterate>
                                    <p:tmAbs val="0"/>
                                  </p:iterate>
                                  <p:childTnLst>
                                    <p:set>
                                      <p:cBhvr>
                                        <p:cTn id="67" fill="hold"/>
                                        <p:tgtEl>
                                          <p:spTgt spid="346"/>
                                        </p:tgtEl>
                                        <p:attrNameLst>
                                          <p:attrName>style.visibility</p:attrName>
                                        </p:attrNameLst>
                                      </p:cBhvr>
                                      <p:to>
                                        <p:strVal val="visible"/>
                                      </p:to>
                                    </p:set>
                                    <p:anim calcmode="lin" valueType="num">
                                      <p:cBhvr>
                                        <p:cTn id="68" dur="500" fill="hold"/>
                                        <p:tgtEl>
                                          <p:spTgt spid="346"/>
                                        </p:tgtEl>
                                        <p:attrNameLst>
                                          <p:attrName>ppt_x</p:attrName>
                                        </p:attrNameLst>
                                      </p:cBhvr>
                                      <p:tavLst>
                                        <p:tav tm="0">
                                          <p:val>
                                            <p:strVal val="1+#ppt_w/2"/>
                                          </p:val>
                                        </p:tav>
                                        <p:tav tm="100000">
                                          <p:val>
                                            <p:strVal val="#ppt_x"/>
                                          </p:val>
                                        </p:tav>
                                      </p:tavLst>
                                    </p:anim>
                                    <p:anim calcmode="lin" valueType="num">
                                      <p:cBhvr>
                                        <p:cTn id="69" dur="500" fill="hold"/>
                                        <p:tgtEl>
                                          <p:spTgt spid="34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13" nodeType="clickEffect">
                                  <p:stCondLst>
                                    <p:cond delay="0"/>
                                  </p:stCondLst>
                                  <p:iterate>
                                    <p:tmAbs val="0"/>
                                  </p:iterate>
                                  <p:childTnLst>
                                    <p:set>
                                      <p:cBhvr>
                                        <p:cTn id="73" fill="hold"/>
                                        <p:tgtEl>
                                          <p:spTgt spid="376"/>
                                        </p:tgtEl>
                                        <p:attrNameLst>
                                          <p:attrName>style.visibility</p:attrName>
                                        </p:attrNameLst>
                                      </p:cBhvr>
                                      <p:to>
                                        <p:strVal val="visible"/>
                                      </p:to>
                                    </p:set>
                                    <p:anim calcmode="lin" valueType="num">
                                      <p:cBhvr>
                                        <p:cTn id="74" dur="500" fill="hold"/>
                                        <p:tgtEl>
                                          <p:spTgt spid="376"/>
                                        </p:tgtEl>
                                        <p:attrNameLst>
                                          <p:attrName>ppt_x</p:attrName>
                                        </p:attrNameLst>
                                      </p:cBhvr>
                                      <p:tavLst>
                                        <p:tav tm="0">
                                          <p:val>
                                            <p:strVal val="1+#ppt_w/2"/>
                                          </p:val>
                                        </p:tav>
                                        <p:tav tm="100000">
                                          <p:val>
                                            <p:strVal val="#ppt_x"/>
                                          </p:val>
                                        </p:tav>
                                      </p:tavLst>
                                    </p:anim>
                                    <p:anim calcmode="lin" valueType="num">
                                      <p:cBhvr>
                                        <p:cTn id="75" dur="500" fill="hold"/>
                                        <p:tgtEl>
                                          <p:spTgt spid="376"/>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14" nodeType="clickEffect">
                                  <p:stCondLst>
                                    <p:cond delay="0"/>
                                  </p:stCondLst>
                                  <p:iterate>
                                    <p:tmAbs val="0"/>
                                  </p:iterate>
                                  <p:childTnLst>
                                    <p:set>
                                      <p:cBhvr>
                                        <p:cTn id="79" fill="hold"/>
                                        <p:tgtEl>
                                          <p:spTgt spid="336"/>
                                        </p:tgtEl>
                                        <p:attrNameLst>
                                          <p:attrName>style.visibility</p:attrName>
                                        </p:attrNameLst>
                                      </p:cBhvr>
                                      <p:to>
                                        <p:strVal val="visible"/>
                                      </p:to>
                                    </p:set>
                                    <p:anim calcmode="lin" valueType="num">
                                      <p:cBhvr>
                                        <p:cTn id="80" dur="500" fill="hold"/>
                                        <p:tgtEl>
                                          <p:spTgt spid="336"/>
                                        </p:tgtEl>
                                        <p:attrNameLst>
                                          <p:attrName>ppt_x</p:attrName>
                                        </p:attrNameLst>
                                      </p:cBhvr>
                                      <p:tavLst>
                                        <p:tav tm="0">
                                          <p:val>
                                            <p:strVal val="1+#ppt_w/2"/>
                                          </p:val>
                                        </p:tav>
                                        <p:tav tm="100000">
                                          <p:val>
                                            <p:strVal val="#ppt_x"/>
                                          </p:val>
                                        </p:tav>
                                      </p:tavLst>
                                    </p:anim>
                                    <p:anim calcmode="lin" valueType="num">
                                      <p:cBhvr>
                                        <p:cTn id="81" dur="500" fill="hold"/>
                                        <p:tgtEl>
                                          <p:spTgt spid="336"/>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15" nodeType="clickEffect">
                                  <p:stCondLst>
                                    <p:cond delay="0"/>
                                  </p:stCondLst>
                                  <p:iterate>
                                    <p:tmAbs val="0"/>
                                  </p:iterate>
                                  <p:childTnLst>
                                    <p:set>
                                      <p:cBhvr>
                                        <p:cTn id="85" fill="hold"/>
                                        <p:tgtEl>
                                          <p:spTgt spid="262"/>
                                        </p:tgtEl>
                                        <p:attrNameLst>
                                          <p:attrName>style.visibility</p:attrName>
                                        </p:attrNameLst>
                                      </p:cBhvr>
                                      <p:to>
                                        <p:strVal val="visible"/>
                                      </p:to>
                                    </p:set>
                                    <p:anim calcmode="lin" valueType="num">
                                      <p:cBhvr>
                                        <p:cTn id="86" dur="500" fill="hold"/>
                                        <p:tgtEl>
                                          <p:spTgt spid="262"/>
                                        </p:tgtEl>
                                        <p:attrNameLst>
                                          <p:attrName>ppt_x</p:attrName>
                                        </p:attrNameLst>
                                      </p:cBhvr>
                                      <p:tavLst>
                                        <p:tav tm="0">
                                          <p:val>
                                            <p:strVal val="#ppt_x"/>
                                          </p:val>
                                        </p:tav>
                                        <p:tav tm="100000">
                                          <p:val>
                                            <p:strVal val="#ppt_x"/>
                                          </p:val>
                                        </p:tav>
                                      </p:tavLst>
                                    </p:anim>
                                    <p:anim calcmode="lin" valueType="num">
                                      <p:cBhvr>
                                        <p:cTn id="87"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16" nodeType="clickEffect">
                                  <p:stCondLst>
                                    <p:cond delay="0"/>
                                  </p:stCondLst>
                                  <p:iterate>
                                    <p:tmAbs val="0"/>
                                  </p:iterate>
                                  <p:childTnLst>
                                    <p:set>
                                      <p:cBhvr>
                                        <p:cTn id="91" fill="hold"/>
                                        <p:tgtEl>
                                          <p:spTgt spid="263"/>
                                        </p:tgtEl>
                                        <p:attrNameLst>
                                          <p:attrName>style.visibility</p:attrName>
                                        </p:attrNameLst>
                                      </p:cBhvr>
                                      <p:to>
                                        <p:strVal val="visible"/>
                                      </p:to>
                                    </p:set>
                                    <p:anim calcmode="lin" valueType="num">
                                      <p:cBhvr>
                                        <p:cTn id="92" dur="500" fill="hold"/>
                                        <p:tgtEl>
                                          <p:spTgt spid="263"/>
                                        </p:tgtEl>
                                        <p:attrNameLst>
                                          <p:attrName>ppt_x</p:attrName>
                                        </p:attrNameLst>
                                      </p:cBhvr>
                                      <p:tavLst>
                                        <p:tav tm="0">
                                          <p:val>
                                            <p:strVal val="#ppt_x"/>
                                          </p:val>
                                        </p:tav>
                                        <p:tav tm="100000">
                                          <p:val>
                                            <p:strVal val="#ppt_x"/>
                                          </p:val>
                                        </p:tav>
                                      </p:tavLst>
                                    </p:anim>
                                    <p:anim calcmode="lin" valueType="num">
                                      <p:cBhvr>
                                        <p:cTn id="93"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17" nodeType="clickEffect">
                                  <p:stCondLst>
                                    <p:cond delay="0"/>
                                  </p:stCondLst>
                                  <p:iterate>
                                    <p:tmAbs val="0"/>
                                  </p:iterate>
                                  <p:childTnLst>
                                    <p:set>
                                      <p:cBhvr>
                                        <p:cTn id="97" fill="hold"/>
                                        <p:tgtEl>
                                          <p:spTgt spid="264"/>
                                        </p:tgtEl>
                                        <p:attrNameLst>
                                          <p:attrName>style.visibility</p:attrName>
                                        </p:attrNameLst>
                                      </p:cBhvr>
                                      <p:to>
                                        <p:strVal val="visible"/>
                                      </p:to>
                                    </p:set>
                                    <p:anim calcmode="lin" valueType="num">
                                      <p:cBhvr>
                                        <p:cTn id="98" dur="500" fill="hold"/>
                                        <p:tgtEl>
                                          <p:spTgt spid="264"/>
                                        </p:tgtEl>
                                        <p:attrNameLst>
                                          <p:attrName>ppt_x</p:attrName>
                                        </p:attrNameLst>
                                      </p:cBhvr>
                                      <p:tavLst>
                                        <p:tav tm="0">
                                          <p:val>
                                            <p:strVal val="#ppt_x"/>
                                          </p:val>
                                        </p:tav>
                                        <p:tav tm="100000">
                                          <p:val>
                                            <p:strVal val="#ppt_x"/>
                                          </p:val>
                                        </p:tav>
                                      </p:tavLst>
                                    </p:anim>
                                    <p:anim calcmode="lin" valueType="num">
                                      <p:cBhvr>
                                        <p:cTn id="99" dur="500" fill="hold"/>
                                        <p:tgtEl>
                                          <p:spTgt spid="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3" animBg="1" advAuto="0"/>
      <p:bldP spid="246" grpId="2" animBg="1" advAuto="0"/>
      <p:bldP spid="261" grpId="1" animBg="1" advAuto="0"/>
      <p:bldP spid="262" grpId="15" animBg="1" advAuto="0"/>
      <p:bldP spid="263" grpId="16" animBg="1" advAuto="0"/>
      <p:bldP spid="264" grpId="17" animBg="1" advAuto="0"/>
      <p:bldP spid="300" grpId="4" animBg="1" advAuto="0"/>
      <p:bldP spid="307" grpId="5" animBg="1" advAuto="0"/>
      <p:bldP spid="310" grpId="7" animBg="1" advAuto="0"/>
      <p:bldP spid="313" grpId="8" animBg="1" advAuto="0"/>
      <p:bldP spid="316" grpId="6" animBg="1" advAuto="0"/>
      <p:bldP spid="326" grpId="11" animBg="1" advAuto="0"/>
      <p:bldP spid="336" grpId="14" animBg="1" advAuto="0"/>
      <p:bldP spid="346" grpId="12" animBg="1" advAuto="0"/>
      <p:bldP spid="356" grpId="10" animBg="1" advAuto="0"/>
      <p:bldP spid="366" grpId="9" animBg="1" advAuto="0"/>
      <p:bldP spid="376" grpId="13"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p:cNvSpPr>
          <p:nvPr>
            <p:ph type="title"/>
          </p:nvPr>
        </p:nvSpPr>
        <p:spPr>
          <a:xfrm>
            <a:off x="88900" y="7936"/>
            <a:ext cx="8229600" cy="1143002"/>
          </a:xfrm>
          <a:prstGeom prst="rect">
            <a:avLst/>
          </a:prstGeom>
        </p:spPr>
        <p:txBody>
          <a:bodyPr/>
          <a:lstStyle/>
          <a:p>
            <a:r>
              <a:t>Donald Rumsfeld</a:t>
            </a:r>
          </a:p>
        </p:txBody>
      </p:sp>
      <p:sp>
        <p:nvSpPr>
          <p:cNvPr id="381" name="Shape 381"/>
          <p:cNvSpPr>
            <a:spLocks noGrp="1"/>
          </p:cNvSpPr>
          <p:nvPr>
            <p:ph type="body" idx="1"/>
          </p:nvPr>
        </p:nvSpPr>
        <p:spPr>
          <a:prstGeom prst="rect">
            <a:avLst/>
          </a:prstGeom>
        </p:spPr>
        <p:txBody>
          <a:bodyPr/>
          <a:lstStyle/>
          <a:p>
            <a:endParaRPr/>
          </a:p>
        </p:txBody>
      </p:sp>
      <p:pic>
        <p:nvPicPr>
          <p:cNvPr id="382" name="pasted-image.tiff"/>
          <p:cNvPicPr>
            <a:picLocks noChangeAspect="1"/>
          </p:cNvPicPr>
          <p:nvPr/>
        </p:nvPicPr>
        <p:blipFill>
          <a:blip r:embed="rId2">
            <a:extLst/>
          </a:blip>
          <a:stretch>
            <a:fillRect/>
          </a:stretch>
        </p:blipFill>
        <p:spPr>
          <a:xfrm>
            <a:off x="0" y="1005681"/>
            <a:ext cx="9144000" cy="5715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p:cNvSpPr>
          <p:nvPr>
            <p:ph type="title"/>
          </p:nvPr>
        </p:nvSpPr>
        <p:spPr>
          <a:prstGeom prst="rect">
            <a:avLst/>
          </a:prstGeom>
        </p:spPr>
        <p:txBody>
          <a:bodyPr/>
          <a:lstStyle/>
          <a:p>
            <a:r>
              <a:t>New American Way of War</a:t>
            </a:r>
          </a:p>
        </p:txBody>
      </p:sp>
      <p:sp>
        <p:nvSpPr>
          <p:cNvPr id="388" name="Shape 388"/>
          <p:cNvSpPr>
            <a:spLocks noGrp="1"/>
          </p:cNvSpPr>
          <p:nvPr>
            <p:ph type="body" idx="1"/>
          </p:nvPr>
        </p:nvSpPr>
        <p:spPr>
          <a:prstGeom prst="rect">
            <a:avLst/>
          </a:prstGeom>
        </p:spPr>
        <p:txBody>
          <a:bodyPr/>
          <a:lstStyle>
            <a:lvl1pPr marL="342900" indent="-342900">
              <a:lnSpc>
                <a:spcPts val="2900"/>
              </a:lnSpc>
              <a:defRPr sz="2900">
                <a:solidFill>
                  <a:srgbClr val="000000">
                    <a:alpha val="80000"/>
                  </a:srgbClr>
                </a:solidFill>
                <a:effectLst>
                  <a:outerShdw blurRad="12700" dist="8509" dir="5400000" rotWithShape="0">
                    <a:srgbClr val="FFFFFF"/>
                  </a:outerShdw>
                </a:effectLst>
                <a:latin typeface="Hoefler Text"/>
                <a:ea typeface="Hoefler Text"/>
                <a:cs typeface="Hoefler Text"/>
                <a:sym typeface="Hoefler Text"/>
              </a:defRPr>
            </a:lvl1pPr>
          </a:lstStyle>
          <a:p>
            <a:r>
              <a:rPr sz="3200" b="1" dirty="0">
                <a:latin typeface="+mj-lt"/>
              </a:rPr>
              <a:t>“The American Way of War refers to the grinding strategy of attrition that U.S. generals have traditionally employed . . . But that was then.  Spurred by dramatic advances in information technology, the new American Way of War relies on speed, maneuver, flexibility, and surprise . . . the victory in Iraq shows the military is . . . making the American way of war both more effective and more humane</a:t>
            </a:r>
            <a:r>
              <a:rPr sz="3200" b="1" dirty="0" smtClean="0">
                <a:latin typeface="+mj-lt"/>
              </a:rPr>
              <a:t>”</a:t>
            </a:r>
            <a:endParaRPr lang="en-US" sz="3200" b="1" dirty="0" smtClean="0">
              <a:latin typeface="+mj-lt"/>
            </a:endParaRPr>
          </a:p>
          <a:p>
            <a:pPr lvl="1"/>
            <a:r>
              <a:rPr sz="2400" b="1" dirty="0" smtClean="0"/>
              <a:t>Max </a:t>
            </a:r>
            <a:r>
              <a:rPr sz="2400" b="1" dirty="0"/>
              <a:t>Boot (2003)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body" idx="1"/>
          </p:nvPr>
        </p:nvSpPr>
        <p:spPr>
          <a:xfrm>
            <a:off x="457200" y="593707"/>
            <a:ext cx="6158756" cy="5883293"/>
          </a:xfrm>
          <a:prstGeom prst="rect">
            <a:avLst/>
          </a:prstGeom>
        </p:spPr>
        <p:txBody>
          <a:bodyPr>
            <a:noAutofit/>
          </a:bodyPr>
          <a:lstStyle>
            <a:lvl1pPr marL="0" indent="0">
              <a:spcBef>
                <a:spcPts val="0"/>
              </a:spcBef>
              <a:buClrTx/>
              <a:buSzTx/>
              <a:buFontTx/>
              <a:buNone/>
              <a:defRPr sz="2200">
                <a:solidFill>
                  <a:srgbClr val="2C2C2F"/>
                </a:solidFill>
                <a:uFillTx/>
                <a:latin typeface="Verdana"/>
                <a:ea typeface="Verdana"/>
                <a:cs typeface="Verdana"/>
                <a:sym typeface="Verdana"/>
              </a:defRPr>
            </a:lvl1pPr>
          </a:lstStyle>
          <a:p>
            <a:r>
              <a:rPr sz="2300" dirty="0"/>
              <a:t>“The political elite that ought to bear the chief responsibility for formulating grand strategy instead nurses ideological fantasies of remaking the world in America’s image. . . Meanwhile, the military elite that could possibly puncture those fantasies and help restore a modicum of realism to US policy instead obsesses over </a:t>
            </a:r>
            <a:r>
              <a:rPr sz="2300" dirty="0" smtClean="0"/>
              <a:t>operations</a:t>
            </a:r>
            <a:r>
              <a:rPr lang="en-US" sz="2300" dirty="0" smtClean="0"/>
              <a:t> </a:t>
            </a:r>
            <a:r>
              <a:rPr sz="2300" dirty="0" smtClean="0"/>
              <a:t>. </a:t>
            </a:r>
            <a:r>
              <a:rPr sz="2300" dirty="0"/>
              <a:t>. . Into this void between the illusions of the political class and the fears of the generals disappears the possibility of establishing some equilibrium between ends and means. Instead, the United States careens ever closer to bankruptcy, exhaustion and imperial overstretch.</a:t>
            </a:r>
          </a:p>
        </p:txBody>
      </p:sp>
      <p:sp>
        <p:nvSpPr>
          <p:cNvPr id="392" name="Shape 392"/>
          <p:cNvSpPr/>
          <p:nvPr/>
        </p:nvSpPr>
        <p:spPr>
          <a:xfrm>
            <a:off x="7203137" y="4523558"/>
            <a:ext cx="152727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r>
              <a:rPr dirty="0"/>
              <a:t>Bacevich</a:t>
            </a:r>
          </a:p>
        </p:txBody>
      </p:sp>
      <p:pic>
        <p:nvPicPr>
          <p:cNvPr id="2" name="Picture 1"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312273"/>
            <a:ext cx="2857500" cy="28575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1.jpg" descr="41TRGLPoTJL._SX324_BO1,204,203,200_.jpg"/>
          <p:cNvPicPr>
            <a:picLocks noChangeAspect="1"/>
          </p:cNvPicPr>
          <p:nvPr/>
        </p:nvPicPr>
        <p:blipFill>
          <a:blip r:embed="rId2">
            <a:extLst/>
          </a:blip>
          <a:stretch>
            <a:fillRect/>
          </a:stretch>
        </p:blipFill>
        <p:spPr>
          <a:xfrm>
            <a:off x="2503714" y="-57420"/>
            <a:ext cx="1956074" cy="2554380"/>
          </a:xfrm>
          <a:prstGeom prst="rect">
            <a:avLst/>
          </a:prstGeom>
          <a:ln w="12700">
            <a:miter lim="400000"/>
          </a:ln>
        </p:spPr>
      </p:pic>
      <p:pic>
        <p:nvPicPr>
          <p:cNvPr id="155" name="image2.jpg" descr="Unknown.jpeg"/>
          <p:cNvPicPr>
            <a:picLocks noChangeAspect="1"/>
          </p:cNvPicPr>
          <p:nvPr/>
        </p:nvPicPr>
        <p:blipFill>
          <a:blip r:embed="rId3">
            <a:extLst/>
          </a:blip>
          <a:stretch>
            <a:fillRect/>
          </a:stretch>
        </p:blipFill>
        <p:spPr>
          <a:xfrm>
            <a:off x="0" y="0"/>
            <a:ext cx="2286000" cy="3505200"/>
          </a:xfrm>
          <a:prstGeom prst="rect">
            <a:avLst/>
          </a:prstGeom>
          <a:ln w="12700">
            <a:miter lim="400000"/>
          </a:ln>
        </p:spPr>
      </p:pic>
      <p:pic>
        <p:nvPicPr>
          <p:cNvPr id="156" name="image3.jpg" descr="Unknown-2.jpeg"/>
          <p:cNvPicPr>
            <a:picLocks noChangeAspect="1"/>
          </p:cNvPicPr>
          <p:nvPr/>
        </p:nvPicPr>
        <p:blipFill>
          <a:blip r:embed="rId4">
            <a:extLst/>
          </a:blip>
          <a:stretch>
            <a:fillRect/>
          </a:stretch>
        </p:blipFill>
        <p:spPr>
          <a:xfrm>
            <a:off x="-38100" y="1809750"/>
            <a:ext cx="2324100" cy="3492500"/>
          </a:xfrm>
          <a:prstGeom prst="rect">
            <a:avLst/>
          </a:prstGeom>
          <a:ln w="12700">
            <a:miter lim="400000"/>
          </a:ln>
        </p:spPr>
      </p:pic>
      <p:pic>
        <p:nvPicPr>
          <p:cNvPr id="157" name="image4.jpg" descr="images-1.jpeg"/>
          <p:cNvPicPr>
            <a:picLocks noChangeAspect="1"/>
          </p:cNvPicPr>
          <p:nvPr/>
        </p:nvPicPr>
        <p:blipFill>
          <a:blip r:embed="rId5">
            <a:extLst/>
          </a:blip>
          <a:stretch>
            <a:fillRect/>
          </a:stretch>
        </p:blipFill>
        <p:spPr>
          <a:xfrm>
            <a:off x="6979245" y="0"/>
            <a:ext cx="2032001" cy="3022601"/>
          </a:xfrm>
          <a:prstGeom prst="rect">
            <a:avLst/>
          </a:prstGeom>
          <a:ln w="12700">
            <a:miter lim="400000"/>
          </a:ln>
        </p:spPr>
      </p:pic>
      <p:pic>
        <p:nvPicPr>
          <p:cNvPr id="158" name="image6.jpg" descr="images-1.jpeg"/>
          <p:cNvPicPr>
            <a:picLocks noChangeAspect="1"/>
          </p:cNvPicPr>
          <p:nvPr/>
        </p:nvPicPr>
        <p:blipFill>
          <a:blip r:embed="rId6">
            <a:extLst/>
          </a:blip>
          <a:stretch>
            <a:fillRect/>
          </a:stretch>
        </p:blipFill>
        <p:spPr>
          <a:xfrm>
            <a:off x="6665061" y="3604490"/>
            <a:ext cx="2199634" cy="3395520"/>
          </a:xfrm>
          <a:prstGeom prst="rect">
            <a:avLst/>
          </a:prstGeom>
          <a:ln w="12700">
            <a:miter lim="400000"/>
          </a:ln>
        </p:spPr>
      </p:pic>
      <p:pic>
        <p:nvPicPr>
          <p:cNvPr id="159" name="image7.jpg" descr="Unknown-1.jpeg"/>
          <p:cNvPicPr>
            <a:picLocks noChangeAspect="1"/>
          </p:cNvPicPr>
          <p:nvPr/>
        </p:nvPicPr>
        <p:blipFill>
          <a:blip r:embed="rId7">
            <a:extLst/>
          </a:blip>
          <a:stretch>
            <a:fillRect/>
          </a:stretch>
        </p:blipFill>
        <p:spPr>
          <a:xfrm>
            <a:off x="0" y="3815619"/>
            <a:ext cx="2103773" cy="2981771"/>
          </a:xfrm>
          <a:prstGeom prst="rect">
            <a:avLst/>
          </a:prstGeom>
          <a:ln w="12700">
            <a:miter lim="400000"/>
          </a:ln>
        </p:spPr>
      </p:pic>
      <p:pic>
        <p:nvPicPr>
          <p:cNvPr id="160" name="image9.jpg" descr="images.jpeg"/>
          <p:cNvPicPr>
            <a:picLocks noChangeAspect="1"/>
          </p:cNvPicPr>
          <p:nvPr/>
        </p:nvPicPr>
        <p:blipFill>
          <a:blip r:embed="rId8">
            <a:extLst/>
          </a:blip>
          <a:stretch>
            <a:fillRect/>
          </a:stretch>
        </p:blipFill>
        <p:spPr>
          <a:xfrm>
            <a:off x="4869702" y="0"/>
            <a:ext cx="1941910" cy="3067200"/>
          </a:xfrm>
          <a:prstGeom prst="rect">
            <a:avLst/>
          </a:prstGeom>
          <a:ln w="12700">
            <a:miter lim="400000"/>
          </a:ln>
        </p:spPr>
      </p:pic>
      <p:pic>
        <p:nvPicPr>
          <p:cNvPr id="162" name="image12.jpg" descr="Unknown.jpeg"/>
          <p:cNvPicPr>
            <a:picLocks noChangeAspect="1"/>
          </p:cNvPicPr>
          <p:nvPr/>
        </p:nvPicPr>
        <p:blipFill>
          <a:blip r:embed="rId9">
            <a:extLst/>
          </a:blip>
          <a:stretch>
            <a:fillRect/>
          </a:stretch>
        </p:blipFill>
        <p:spPr>
          <a:xfrm>
            <a:off x="4302549" y="3989842"/>
            <a:ext cx="1962913" cy="2931659"/>
          </a:xfrm>
          <a:prstGeom prst="rect">
            <a:avLst/>
          </a:prstGeom>
          <a:ln w="12700">
            <a:miter lim="400000"/>
          </a:ln>
        </p:spPr>
      </p:pic>
      <p:pic>
        <p:nvPicPr>
          <p:cNvPr id="164" name="Ways of War cover.jpg"/>
          <p:cNvPicPr>
            <a:picLocks noChangeAspect="1"/>
          </p:cNvPicPr>
          <p:nvPr/>
        </p:nvPicPr>
        <p:blipFill>
          <a:blip r:embed="rId10">
            <a:extLst/>
          </a:blip>
          <a:stretch>
            <a:fillRect/>
          </a:stretch>
        </p:blipFill>
        <p:spPr>
          <a:xfrm>
            <a:off x="2103773" y="1721145"/>
            <a:ext cx="2032001" cy="2897052"/>
          </a:xfrm>
          <a:prstGeom prst="rect">
            <a:avLst/>
          </a:prstGeom>
          <a:ln w="12700">
            <a:miter lim="400000"/>
          </a:ln>
        </p:spPr>
      </p:pic>
      <p:pic>
        <p:nvPicPr>
          <p:cNvPr id="165" name="image5.jpg" descr="images.jpeg"/>
          <p:cNvPicPr>
            <a:picLocks noChangeAspect="1"/>
          </p:cNvPicPr>
          <p:nvPr/>
        </p:nvPicPr>
        <p:blipFill>
          <a:blip r:embed="rId11">
            <a:extLst/>
          </a:blip>
          <a:stretch>
            <a:fillRect/>
          </a:stretch>
        </p:blipFill>
        <p:spPr>
          <a:xfrm>
            <a:off x="4302549" y="1135054"/>
            <a:ext cx="1941910" cy="3009463"/>
          </a:xfrm>
          <a:prstGeom prst="rect">
            <a:avLst/>
          </a:prstGeom>
          <a:ln w="12700">
            <a:miter lim="400000"/>
          </a:ln>
        </p:spPr>
      </p:pic>
      <p:pic>
        <p:nvPicPr>
          <p:cNvPr id="2" name="Picture 1" descr="51k0VXxwgWL._SX332_BO1,204,203,200_.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6203" y="4408715"/>
            <a:ext cx="2193471" cy="2449286"/>
          </a:xfrm>
          <a:prstGeom prst="rect">
            <a:avLst/>
          </a:prstGeom>
        </p:spPr>
      </p:pic>
      <p:pic>
        <p:nvPicPr>
          <p:cNvPr id="3" name="Picture 2" descr="LSLWar.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57374" y="1963964"/>
            <a:ext cx="1828800" cy="27559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Direction?</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“Recent and ongoing conflicts reinforce the need to balance the technological focus of Army with a recognition of the limits of technology and an emphasis on the human, cultural, and political continuities of armed conflict”</a:t>
            </a:r>
          </a:p>
          <a:p>
            <a:r>
              <a:rPr lang="en-US" dirty="0" smtClean="0"/>
              <a:t>“The environment the Army will operate in is unknown.  The enemy is unknown, the location is unknown, and the conditions involved are unknown.”</a:t>
            </a:r>
          </a:p>
          <a:p>
            <a:pPr lvl="1"/>
            <a:r>
              <a:rPr lang="en-US" dirty="0" smtClean="0"/>
              <a:t>US Army Operation Concept, 2014</a:t>
            </a:r>
            <a:endParaRPr lang="en-US" dirty="0"/>
          </a:p>
        </p:txBody>
      </p:sp>
    </p:spTree>
    <p:extLst>
      <p:ext uri="{BB962C8B-B14F-4D97-AF65-F5344CB8AC3E}">
        <p14:creationId xmlns:p14="http://schemas.microsoft.com/office/powerpoint/2010/main" val="42907759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pasted-image.tiff"/>
          <p:cNvPicPr>
            <a:picLocks noChangeAspect="1"/>
          </p:cNvPicPr>
          <p:nvPr/>
        </p:nvPicPr>
        <p:blipFill>
          <a:blip r:embed="rId2">
            <a:extLst/>
          </a:blip>
          <a:stretch>
            <a:fillRect/>
          </a:stretch>
        </p:blipFill>
        <p:spPr>
          <a:xfrm>
            <a:off x="4678330" y="1516114"/>
            <a:ext cx="4139264" cy="4051194"/>
          </a:xfrm>
          <a:prstGeom prst="rect">
            <a:avLst/>
          </a:prstGeom>
          <a:ln w="12700">
            <a:miter lim="400000"/>
          </a:ln>
        </p:spPr>
      </p:pic>
      <p:sp>
        <p:nvSpPr>
          <p:cNvPr id="395" name="Shape 395"/>
          <p:cNvSpPr/>
          <p:nvPr/>
        </p:nvSpPr>
        <p:spPr>
          <a:xfrm>
            <a:off x="1435522" y="608330"/>
            <a:ext cx="6642546"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400"/>
            </a:lvl1pPr>
          </a:lstStyle>
          <a:p>
            <a:r>
              <a:t>Where do we go from here?</a:t>
            </a:r>
          </a:p>
        </p:txBody>
      </p:sp>
      <p:pic>
        <p:nvPicPr>
          <p:cNvPr id="396" name="pasted-image.tiff"/>
          <p:cNvPicPr>
            <a:picLocks noChangeAspect="1"/>
          </p:cNvPicPr>
          <p:nvPr/>
        </p:nvPicPr>
        <p:blipFill>
          <a:blip r:embed="rId3">
            <a:extLst/>
          </a:blip>
          <a:stretch>
            <a:fillRect/>
          </a:stretch>
        </p:blipFill>
        <p:spPr>
          <a:xfrm>
            <a:off x="232620" y="1975197"/>
            <a:ext cx="4441921" cy="3327153"/>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lvl1pPr defTabSz="352043">
              <a:defRPr sz="3387"/>
            </a:lvl1pPr>
          </a:lstStyle>
          <a:p>
            <a:r>
              <a:t>Winners of contest for best description of American Way of War in 25 words or less</a:t>
            </a:r>
          </a:p>
        </p:txBody>
      </p:sp>
      <p:sp>
        <p:nvSpPr>
          <p:cNvPr id="168" name="Shape 168"/>
          <p:cNvSpPr>
            <a:spLocks noGrp="1"/>
          </p:cNvSpPr>
          <p:nvPr>
            <p:ph type="body" idx="1"/>
          </p:nvPr>
        </p:nvSpPr>
        <p:spPr>
          <a:prstGeom prst="rect">
            <a:avLst/>
          </a:prstGeom>
        </p:spPr>
        <p:txBody>
          <a:bodyPr/>
          <a:lstStyle/>
          <a:p>
            <a:pPr marL="264032" indent="-264032" defTabSz="352043">
              <a:spcBef>
                <a:spcPts val="500"/>
              </a:spcBef>
              <a:defRPr sz="2464"/>
            </a:pPr>
            <a:r>
              <a:rPr dirty="0"/>
              <a:t>“aims to equip the world’s best warfighters for missions that serving both America’s interests and ideals”—Maj. Gen. Charles Dunlop  </a:t>
            </a:r>
          </a:p>
          <a:p>
            <a:pPr marL="264032" indent="-264032" defTabSz="352043">
              <a:spcBef>
                <a:spcPts val="500"/>
              </a:spcBef>
              <a:defRPr sz="2464"/>
            </a:pPr>
            <a:r>
              <a:rPr dirty="0"/>
              <a:t>“We have become the Prussian Army—excellent fire, maneuver and logistics at the tactical level while ignoring strategy and hoping politicians don’t ask embarrassing questions”—Alexander Crowther</a:t>
            </a:r>
          </a:p>
          <a:p>
            <a:pPr marL="264032" indent="-264032" defTabSz="352043">
              <a:spcBef>
                <a:spcPts val="500"/>
              </a:spcBef>
              <a:defRPr sz="2464"/>
            </a:pPr>
            <a:r>
              <a:rPr lang="en-US" dirty="0"/>
              <a:t>"</a:t>
            </a:r>
            <a:r>
              <a:rPr dirty="0" smtClean="0"/>
              <a:t>Use </a:t>
            </a:r>
            <a:r>
              <a:rPr dirty="0"/>
              <a:t>a sledgehammer to crack a nut. Occasionally eat a nut, occasionally hit own nuts. Everyone else is scared, horrified and awed in equal measure.”—Jack McDonald, War Studies, King’s College, London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asted-image.tiff"/>
          <p:cNvPicPr>
            <a:picLocks noChangeAspect="1"/>
          </p:cNvPicPr>
          <p:nvPr/>
        </p:nvPicPr>
        <p:blipFill>
          <a:blip r:embed="rId2">
            <a:extLst/>
          </a:blip>
          <a:stretch>
            <a:fillRect/>
          </a:stretch>
        </p:blipFill>
        <p:spPr>
          <a:xfrm>
            <a:off x="5066636" y="520700"/>
            <a:ext cx="3772122" cy="5778204"/>
          </a:xfrm>
          <a:prstGeom prst="rect">
            <a:avLst/>
          </a:prstGeom>
          <a:ln w="12700">
            <a:miter lim="400000"/>
          </a:ln>
        </p:spPr>
      </p:pic>
      <p:pic>
        <p:nvPicPr>
          <p:cNvPr id="2" name="Picture 1" descr="61DFN10PZGL._SX325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7" y="284702"/>
            <a:ext cx="4152900" cy="63373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25400" y="515937"/>
            <a:ext cx="4030018" cy="2260552"/>
          </a:xfrm>
          <a:prstGeom prst="rect">
            <a:avLst/>
          </a:prstGeom>
        </p:spPr>
        <p:txBody>
          <a:bodyPr/>
          <a:lstStyle>
            <a:lvl1pPr defTabSz="361188">
              <a:defRPr sz="3476"/>
            </a:lvl1pPr>
          </a:lstStyle>
          <a:p>
            <a:r>
              <a:t>William T. Sherman’s influence on the American Way of War</a:t>
            </a:r>
          </a:p>
        </p:txBody>
      </p:sp>
      <p:pic>
        <p:nvPicPr>
          <p:cNvPr id="181" name="pasted-image.png"/>
          <p:cNvPicPr>
            <a:picLocks noChangeAspect="1"/>
          </p:cNvPicPr>
          <p:nvPr/>
        </p:nvPicPr>
        <p:blipFill>
          <a:blip r:embed="rId2">
            <a:extLst/>
          </a:blip>
          <a:stretch>
            <a:fillRect/>
          </a:stretch>
        </p:blipFill>
        <p:spPr>
          <a:xfrm>
            <a:off x="4168427" y="429617"/>
            <a:ext cx="5092701" cy="6197601"/>
          </a:xfrm>
          <a:prstGeom prst="rect">
            <a:avLst/>
          </a:prstGeom>
          <a:ln w="12700">
            <a:miter lim="400000"/>
          </a:ln>
        </p:spPr>
      </p:pic>
      <p:pic>
        <p:nvPicPr>
          <p:cNvPr id="182" name="pasted-image.tiff"/>
          <p:cNvPicPr>
            <a:picLocks noChangeAspect="1"/>
          </p:cNvPicPr>
          <p:nvPr/>
        </p:nvPicPr>
        <p:blipFill>
          <a:blip r:embed="rId3">
            <a:extLst/>
          </a:blip>
          <a:stretch>
            <a:fillRect/>
          </a:stretch>
        </p:blipFill>
        <p:spPr>
          <a:xfrm>
            <a:off x="521989" y="2974627"/>
            <a:ext cx="2324101" cy="3492501"/>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457200" y="274638"/>
            <a:ext cx="5716008" cy="1422294"/>
          </a:xfrm>
          <a:prstGeom prst="rect">
            <a:avLst/>
          </a:prstGeom>
        </p:spPr>
        <p:txBody>
          <a:bodyPr>
            <a:normAutofit fontScale="90000"/>
          </a:bodyPr>
          <a:lstStyle/>
          <a:p>
            <a:r>
              <a:rPr lang="en-US" dirty="0" smtClean="0"/>
              <a:t>Other Approaches to the American Way of War</a:t>
            </a:r>
            <a:endParaRPr dirty="0"/>
          </a:p>
        </p:txBody>
      </p:sp>
      <p:sp>
        <p:nvSpPr>
          <p:cNvPr id="185" name="Shape 185"/>
          <p:cNvSpPr>
            <a:spLocks noGrp="1"/>
          </p:cNvSpPr>
          <p:nvPr>
            <p:ph type="body" idx="1"/>
          </p:nvPr>
        </p:nvSpPr>
        <p:spPr>
          <a:xfrm>
            <a:off x="457199" y="1915555"/>
            <a:ext cx="6101183" cy="4403694"/>
          </a:xfrm>
          <a:prstGeom prst="rect">
            <a:avLst/>
          </a:prstGeom>
        </p:spPr>
        <p:txBody>
          <a:bodyPr>
            <a:normAutofit lnSpcReduction="10000"/>
          </a:bodyPr>
          <a:lstStyle/>
          <a:p>
            <a:r>
              <a:rPr lang="en-US" dirty="0" smtClean="0"/>
              <a:t>Turning points</a:t>
            </a:r>
          </a:p>
          <a:p>
            <a:pPr lvl="1"/>
            <a:r>
              <a:rPr lang="en-US" dirty="0" smtClean="0"/>
              <a:t>Colonial War</a:t>
            </a:r>
          </a:p>
          <a:p>
            <a:pPr lvl="1"/>
            <a:r>
              <a:rPr lang="en-US" dirty="0" smtClean="0"/>
              <a:t>World War 2</a:t>
            </a:r>
          </a:p>
          <a:p>
            <a:r>
              <a:rPr lang="en-US" dirty="0" smtClean="0"/>
              <a:t>Antulio Echevarria</a:t>
            </a:r>
          </a:p>
          <a:p>
            <a:r>
              <a:rPr lang="en-US" dirty="0" smtClean="0"/>
              <a:t>Redemption narrative</a:t>
            </a:r>
          </a:p>
          <a:p>
            <a:pPr lvl="1"/>
            <a:r>
              <a:rPr lang="en-US" dirty="0" smtClean="0"/>
              <a:t>Emory Upton</a:t>
            </a:r>
          </a:p>
          <a:p>
            <a:pPr lvl="1"/>
            <a:r>
              <a:rPr lang="en-US" smtClean="0"/>
              <a:t>Prodigal Soldiers</a:t>
            </a:r>
            <a:endParaRPr lang="en-US" dirty="0" smtClean="0"/>
          </a:p>
          <a:p>
            <a:r>
              <a:rPr lang="en-US" dirty="0"/>
              <a:t>I</a:t>
            </a:r>
            <a:r>
              <a:rPr dirty="0" smtClean="0"/>
              <a:t>ntellectual </a:t>
            </a:r>
            <a:r>
              <a:rPr lang="en-US" dirty="0" smtClean="0"/>
              <a:t>concept of war</a:t>
            </a:r>
            <a:endParaRPr dirty="0"/>
          </a:p>
        </p:txBody>
      </p:sp>
      <p:pic>
        <p:nvPicPr>
          <p:cNvPr id="2" name="Picture 1"/>
          <p:cNvPicPr>
            <a:picLocks noChangeAspect="1"/>
          </p:cNvPicPr>
          <p:nvPr/>
        </p:nvPicPr>
        <p:blipFill>
          <a:blip r:embed="rId2"/>
          <a:stretch>
            <a:fillRect/>
          </a:stretch>
        </p:blipFill>
        <p:spPr>
          <a:xfrm>
            <a:off x="6558383" y="274638"/>
            <a:ext cx="2219486" cy="3218884"/>
          </a:xfrm>
          <a:prstGeom prst="rect">
            <a:avLst/>
          </a:prstGeom>
        </p:spPr>
      </p:pic>
      <p:pic>
        <p:nvPicPr>
          <p:cNvPr id="3" name="Picture 2"/>
          <p:cNvPicPr>
            <a:picLocks noChangeAspect="1"/>
          </p:cNvPicPr>
          <p:nvPr/>
        </p:nvPicPr>
        <p:blipFill>
          <a:blip r:embed="rId3"/>
          <a:stretch>
            <a:fillRect/>
          </a:stretch>
        </p:blipFill>
        <p:spPr>
          <a:xfrm>
            <a:off x="7316324" y="3493522"/>
            <a:ext cx="1707273" cy="2546521"/>
          </a:xfrm>
          <a:prstGeom prst="rect">
            <a:avLst/>
          </a:prstGeom>
        </p:spPr>
      </p:pic>
      <p:pic>
        <p:nvPicPr>
          <p:cNvPr id="4" name="Picture 3"/>
          <p:cNvPicPr>
            <a:picLocks noChangeAspect="1"/>
          </p:cNvPicPr>
          <p:nvPr/>
        </p:nvPicPr>
        <p:blipFill>
          <a:blip r:embed="rId4"/>
          <a:stretch>
            <a:fillRect/>
          </a:stretch>
        </p:blipFill>
        <p:spPr>
          <a:xfrm>
            <a:off x="5796445" y="4091376"/>
            <a:ext cx="1519879" cy="2444641"/>
          </a:xfrm>
          <a:prstGeom prst="rect">
            <a:avLst/>
          </a:prstGeom>
        </p:spPr>
      </p:pic>
      <p:pic>
        <p:nvPicPr>
          <p:cNvPr id="6" name="Picture 5" descr="images-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3050" y="2050330"/>
            <a:ext cx="2541069" cy="204104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274637"/>
            <a:ext cx="8229600" cy="1143001"/>
          </a:xfrm>
          <a:prstGeom prst="rect">
            <a:avLst/>
          </a:prstGeom>
        </p:spPr>
        <p:txBody>
          <a:bodyPr/>
          <a:lstStyle>
            <a:lvl1pPr defTabSz="361188">
              <a:defRPr sz="3900"/>
            </a:lvl1pPr>
          </a:lstStyle>
          <a:p>
            <a:r>
              <a:t>Revolution in Military Affairs</a:t>
            </a:r>
          </a:p>
        </p:txBody>
      </p:sp>
      <p:sp>
        <p:nvSpPr>
          <p:cNvPr id="188" name="Shape 188"/>
          <p:cNvSpPr>
            <a:spLocks noGrp="1"/>
          </p:cNvSpPr>
          <p:nvPr>
            <p:ph type="body" idx="1"/>
          </p:nvPr>
        </p:nvSpPr>
        <p:spPr>
          <a:xfrm>
            <a:off x="457200" y="1417637"/>
            <a:ext cx="8229600" cy="4708526"/>
          </a:xfrm>
          <a:prstGeom prst="rect">
            <a:avLst/>
          </a:prstGeom>
        </p:spPr>
        <p:txBody>
          <a:bodyPr>
            <a:normAutofit lnSpcReduction="10000"/>
          </a:bodyPr>
          <a:lstStyle/>
          <a:p>
            <a:pPr marL="336956" indent="-336956" defTabSz="387499">
              <a:lnSpc>
                <a:spcPct val="108000"/>
              </a:lnSpc>
              <a:spcBef>
                <a:spcPts val="2800"/>
              </a:spcBef>
              <a:buSzPct val="65000"/>
              <a:buBlip>
                <a:blip r:embed="rId2"/>
              </a:buBlip>
              <a:defRPr sz="2970">
                <a:solidFill>
                  <a:srgbClr val="000000">
                    <a:alpha val="80000"/>
                  </a:srgbClr>
                </a:solidFill>
                <a:effectLst>
                  <a:outerShdw blurRad="12573" dist="8423" dir="5400000" rotWithShape="0">
                    <a:srgbClr val="FFFFFF"/>
                  </a:outerShdw>
                </a:effectLst>
                <a:uFillTx/>
                <a:latin typeface="Hoefler Text"/>
                <a:ea typeface="Hoefler Text"/>
                <a:cs typeface="Hoefler Text"/>
                <a:sym typeface="Hoefler Text"/>
              </a:defRPr>
            </a:pPr>
            <a:r>
              <a:t>Technology-based vision of war</a:t>
            </a:r>
          </a:p>
          <a:p>
            <a:pPr marL="336956" indent="-336956" defTabSz="387499">
              <a:lnSpc>
                <a:spcPct val="108000"/>
              </a:lnSpc>
              <a:spcBef>
                <a:spcPts val="2800"/>
              </a:spcBef>
              <a:buSzPct val="65000"/>
              <a:buBlip>
                <a:blip r:embed="rId2"/>
              </a:buBlip>
              <a:defRPr sz="2772">
                <a:solidFill>
                  <a:srgbClr val="000000">
                    <a:alpha val="80000"/>
                  </a:srgbClr>
                </a:solidFill>
                <a:effectLst>
                  <a:outerShdw blurRad="12573" dist="8423" dir="5400000" rotWithShape="0">
                    <a:srgbClr val="FFFFFF"/>
                  </a:outerShdw>
                </a:effectLst>
                <a:uFillTx/>
                <a:latin typeface="Hoefler Text"/>
                <a:ea typeface="Hoefler Text"/>
                <a:cs typeface="Hoefler Text"/>
                <a:sym typeface="Hoefler Text"/>
              </a:defRPr>
            </a:pPr>
            <a:r>
              <a:t>Perceived Lessons of the Gulf War, 1990-91</a:t>
            </a:r>
          </a:p>
          <a:p>
            <a:pPr marL="733005" lvl="1" indent="-336956" defTabSz="387499">
              <a:lnSpc>
                <a:spcPct val="108000"/>
              </a:lnSpc>
              <a:spcBef>
                <a:spcPts val="2800"/>
              </a:spcBef>
              <a:buSzPct val="65000"/>
              <a:buBlip>
                <a:blip r:embed="rId2"/>
              </a:buBlip>
              <a:defRPr sz="2277">
                <a:solidFill>
                  <a:srgbClr val="000000">
                    <a:alpha val="80000"/>
                  </a:srgbClr>
                </a:solidFill>
                <a:effectLst>
                  <a:outerShdw blurRad="12573" dist="8423" dir="5400000" rotWithShape="0">
                    <a:srgbClr val="FFFFFF"/>
                  </a:outerShdw>
                </a:effectLst>
                <a:uFillTx/>
                <a:latin typeface="Hoefler Text"/>
                <a:ea typeface="Hoefler Text"/>
                <a:cs typeface="Hoefler Text"/>
                <a:sym typeface="Hoefler Text"/>
              </a:defRPr>
            </a:pPr>
            <a:r>
              <a:t>“There is emerging a distinctive American style of warfare, a style that is essentially joint, drawing on the unique capabilities of each service via centralized planning and decentralized execution.  This jointness, plus an amalgam of surprise, discriminate use of overwhelming force, high operating tempo, and exploitation of advanced technology, has led to a whole new order of military effectiveness.”—GEN William E. DePuy to GEN Colin Powell, 1991</a:t>
            </a:r>
          </a:p>
        </p:txBody>
      </p:sp>
      <p:sp>
        <p:nvSpPr>
          <p:cNvPr id="189" name="Shape 189"/>
          <p:cNvSpPr>
            <a:spLocks noGrp="1"/>
          </p:cNvSpPr>
          <p:nvPr>
            <p:ph type="sldNum" sz="quarter" idx="4294967295"/>
          </p:nvPr>
        </p:nvSpPr>
        <p:spPr>
          <a:xfrm>
            <a:off x="8505418" y="6459855"/>
            <a:ext cx="181382" cy="269241"/>
          </a:xfrm>
          <a:prstGeom prst="rect">
            <a:avLst/>
          </a:prstGeom>
          <a:extLst>
            <a:ext uri="{C572A759-6A51-4108-AA02-DFA0A04FC94B}">
              <ma14:wrappingTextBoxFlag xmlns:ma14="http://schemas.microsoft.com/office/mac/drawingml/2011/main" val="1"/>
            </a:ext>
          </a:extLst>
        </p:spPr>
        <p:txBody>
          <a:bodyPr/>
          <a:lstStyle>
            <a:lvl1pPr>
              <a:defRPr>
                <a:solidFill>
                  <a:srgbClr val="9A9A9A"/>
                </a:solidFill>
                <a:uFill>
                  <a:solidFill>
                    <a:srgbClr val="9A9A9A"/>
                  </a:solidFill>
                </a:uFill>
              </a:defRPr>
            </a:lvl1pPr>
          </a:lstStyle>
          <a:p>
            <a:fld id="{86CB4B4D-7CA3-9044-876B-883B54F8677D}" type="slidenum">
              <a:t>7</a:t>
            </a:fld>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030318-D-9085-015.png"/>
          <p:cNvPicPr>
            <a:picLocks noChangeAspect="1"/>
          </p:cNvPicPr>
          <p:nvPr/>
        </p:nvPicPr>
        <p:blipFill>
          <a:blip r:embed="rId2">
            <a:extLst/>
          </a:blip>
          <a:stretch>
            <a:fillRect/>
          </a:stretch>
        </p:blipFill>
        <p:spPr>
          <a:xfrm>
            <a:off x="518451" y="367878"/>
            <a:ext cx="8304544" cy="6228408"/>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030318-D-9085-004.png"/>
          <p:cNvPicPr>
            <a:picLocks noChangeAspect="1"/>
          </p:cNvPicPr>
          <p:nvPr/>
        </p:nvPicPr>
        <p:blipFill>
          <a:blip r:embed="rId2">
            <a:extLst/>
          </a:blip>
          <a:stretch>
            <a:fillRect/>
          </a:stretch>
        </p:blipFill>
        <p:spPr>
          <a:xfrm>
            <a:off x="821531" y="383976"/>
            <a:ext cx="7143752" cy="5357814"/>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1437</TotalTime>
  <Words>1225</Words>
  <Application>Microsoft Macintosh PowerPoint</Application>
  <PresentationFormat>On-screen Show (4:3)</PresentationFormat>
  <Paragraphs>164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American Way of War in History and Politics</vt:lpstr>
      <vt:lpstr>PowerPoint Presentation</vt:lpstr>
      <vt:lpstr>Winners of contest for best description of American Way of War in 25 words or less</vt:lpstr>
      <vt:lpstr>PowerPoint Presentation</vt:lpstr>
      <vt:lpstr>William T. Sherman’s influence on the American Way of War</vt:lpstr>
      <vt:lpstr>Other Approaches to the American Way of War</vt:lpstr>
      <vt:lpstr>Revolution in Military Affairs</vt:lpstr>
      <vt:lpstr>PowerPoint Presentation</vt:lpstr>
      <vt:lpstr>PowerPoint Presentation</vt:lpstr>
      <vt:lpstr>PowerPoint Presentation</vt:lpstr>
      <vt:lpstr>War and Ideology</vt:lpstr>
      <vt:lpstr>PowerPoint Presentation</vt:lpstr>
      <vt:lpstr>PowerPoint Presentation</vt:lpstr>
      <vt:lpstr>PowerPoint Presentation</vt:lpstr>
      <vt:lpstr>PowerPoint Presentation</vt:lpstr>
      <vt:lpstr>“Our Army At War -- Relevant and Ready …Today and Tomorrow”</vt:lpstr>
      <vt:lpstr>Donald Rumsfeld</vt:lpstr>
      <vt:lpstr>New American Way of War</vt:lpstr>
      <vt:lpstr>PowerPoint Presentation</vt:lpstr>
      <vt:lpstr>A New Direction?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Way of War in History and Politics</dc:title>
  <cp:lastModifiedBy>Brian Linn</cp:lastModifiedBy>
  <cp:revision>28</cp:revision>
  <dcterms:modified xsi:type="dcterms:W3CDTF">2015-12-27T20:41:46Z</dcterms:modified>
</cp:coreProperties>
</file>