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1" r:id="rId9"/>
    <p:sldId id="280" r:id="rId10"/>
    <p:sldId id="282"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C82C10-9311-4DC1-B4C6-65A820603804}" type="datetimeFigureOut">
              <a:rPr lang="en-GB" smtClean="0"/>
              <a:t>30/09/2015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165829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C82C10-9311-4DC1-B4C6-65A820603804}" type="datetimeFigureOut">
              <a:rPr lang="en-GB" smtClean="0"/>
              <a:t>30/09/2015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158591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C82C10-9311-4DC1-B4C6-65A820603804}" type="datetimeFigureOut">
              <a:rPr lang="en-GB" smtClean="0"/>
              <a:t>30/09/2015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43021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C82C10-9311-4DC1-B4C6-65A820603804}" type="datetimeFigureOut">
              <a:rPr lang="en-GB" smtClean="0"/>
              <a:t>30/09/2015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3583419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C82C10-9311-4DC1-B4C6-65A820603804}" type="datetimeFigureOut">
              <a:rPr lang="en-GB" smtClean="0"/>
              <a:t>30/09/2015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1746244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C82C10-9311-4DC1-B4C6-65A820603804}" type="datetimeFigureOut">
              <a:rPr lang="en-GB" smtClean="0"/>
              <a:t>30/09/2015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3596745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C82C10-9311-4DC1-B4C6-65A820603804}" type="datetimeFigureOut">
              <a:rPr lang="en-GB" smtClean="0"/>
              <a:t>30/09/2015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302727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C82C10-9311-4DC1-B4C6-65A820603804}" type="datetimeFigureOut">
              <a:rPr lang="en-GB" smtClean="0"/>
              <a:t>30/09/2015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80805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2C10-9311-4DC1-B4C6-65A820603804}" type="datetimeFigureOut">
              <a:rPr lang="en-GB" smtClean="0"/>
              <a:t>30/09/2015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1037740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82C10-9311-4DC1-B4C6-65A820603804}" type="datetimeFigureOut">
              <a:rPr lang="en-GB" smtClean="0"/>
              <a:t>30/09/2015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3418691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82C10-9311-4DC1-B4C6-65A820603804}" type="datetimeFigureOut">
              <a:rPr lang="en-GB" smtClean="0"/>
              <a:t>30/09/2015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BE3F7B-DA0F-4A04-8EE7-3EB270588BC0}" type="slidenum">
              <a:rPr lang="en-GB" smtClean="0"/>
              <a:t>‹#›</a:t>
            </a:fld>
            <a:endParaRPr lang="en-GB"/>
          </a:p>
        </p:txBody>
      </p:sp>
    </p:spTree>
    <p:extLst>
      <p:ext uri="{BB962C8B-B14F-4D97-AF65-F5344CB8AC3E}">
        <p14:creationId xmlns:p14="http://schemas.microsoft.com/office/powerpoint/2010/main" val="206079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2C10-9311-4DC1-B4C6-65A820603804}" type="datetimeFigureOut">
              <a:rPr lang="en-GB" smtClean="0"/>
              <a:t>30/09/2015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E3F7B-DA0F-4A04-8EE7-3EB270588BC0}" type="slidenum">
              <a:rPr lang="en-GB" smtClean="0"/>
              <a:t>‹#›</a:t>
            </a:fld>
            <a:endParaRPr lang="en-GB"/>
          </a:p>
        </p:txBody>
      </p:sp>
    </p:spTree>
    <p:extLst>
      <p:ext uri="{BB962C8B-B14F-4D97-AF65-F5344CB8AC3E}">
        <p14:creationId xmlns:p14="http://schemas.microsoft.com/office/powerpoint/2010/main" val="2585776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From Wonder to Understanding: Beginning a Journey</a:t>
            </a:r>
            <a:endParaRPr lang="en-GB" dirty="0"/>
          </a:p>
        </p:txBody>
      </p:sp>
      <p:sp>
        <p:nvSpPr>
          <p:cNvPr id="3" name="Subtitle 2"/>
          <p:cNvSpPr>
            <a:spLocks noGrp="1"/>
          </p:cNvSpPr>
          <p:nvPr>
            <p:ph type="subTitle" idx="1"/>
          </p:nvPr>
        </p:nvSpPr>
        <p:spPr/>
        <p:txBody>
          <a:bodyPr>
            <a:normAutofit fontScale="85000" lnSpcReduction="20000"/>
          </a:bodyPr>
          <a:lstStyle/>
          <a:p>
            <a:endParaRPr lang="en-GB" dirty="0" smtClean="0"/>
          </a:p>
          <a:p>
            <a:endParaRPr lang="en-GB" dirty="0"/>
          </a:p>
          <a:p>
            <a:r>
              <a:rPr lang="en-GB" dirty="0" err="1" smtClean="0">
                <a:solidFill>
                  <a:schemeClr val="tx1"/>
                </a:solidFill>
              </a:rPr>
              <a:t>Alister</a:t>
            </a:r>
            <a:r>
              <a:rPr lang="en-GB" dirty="0" smtClean="0">
                <a:solidFill>
                  <a:schemeClr val="tx1"/>
                </a:solidFill>
              </a:rPr>
              <a:t> McGrath</a:t>
            </a:r>
          </a:p>
          <a:p>
            <a:r>
              <a:rPr lang="en-GB" dirty="0" smtClean="0">
                <a:solidFill>
                  <a:schemeClr val="tx1"/>
                </a:solidFill>
              </a:rPr>
              <a:t>Gresham Professor of Divinity</a:t>
            </a:r>
            <a:endParaRPr lang="en-GB" dirty="0">
              <a:solidFill>
                <a:schemeClr val="tx1"/>
              </a:solidFill>
            </a:endParaRPr>
          </a:p>
        </p:txBody>
      </p:sp>
    </p:spTree>
    <p:extLst>
      <p:ext uri="{BB962C8B-B14F-4D97-AF65-F5344CB8AC3E}">
        <p14:creationId xmlns:p14="http://schemas.microsoft.com/office/powerpoint/2010/main" val="1480348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Mary </a:t>
            </a:r>
            <a:r>
              <a:rPr lang="en-GB" dirty="0" err="1" smtClean="0"/>
              <a:t>Midgley</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Looking at a big aquarium:</a:t>
            </a:r>
          </a:p>
          <a:p>
            <a:pPr marL="0" indent="0">
              <a:buNone/>
            </a:pPr>
            <a:r>
              <a:rPr lang="en-GB" dirty="0" smtClean="0"/>
              <a:t>“We </a:t>
            </a:r>
            <a:r>
              <a:rPr lang="en-GB" dirty="0"/>
              <a:t>cannot see it as a whole from above, so we peer in at it through a number of small windows ... We can eventually make quite a lot of sense of this habitat if we patiently put together the data from different angles. But if we insist that our own window is the only one worth looking through, we shall not get very far</a:t>
            </a:r>
            <a:r>
              <a:rPr lang="en-GB" dirty="0" smtClean="0"/>
              <a:t>.”</a:t>
            </a:r>
            <a:endParaRPr lang="en-GB" dirty="0"/>
          </a:p>
          <a:p>
            <a:pPr marL="0" indent="0">
              <a:buNone/>
            </a:pPr>
            <a:endParaRPr lang="en-GB" dirty="0" smtClean="0"/>
          </a:p>
        </p:txBody>
      </p:sp>
    </p:spTree>
    <p:extLst>
      <p:ext uri="{BB962C8B-B14F-4D97-AF65-F5344CB8AC3E}">
        <p14:creationId xmlns:p14="http://schemas.microsoft.com/office/powerpoint/2010/main" val="54565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Frank </a:t>
            </a:r>
            <a:r>
              <a:rPr lang="en-GB" dirty="0"/>
              <a:t>H. T. </a:t>
            </a:r>
            <a:r>
              <a:rPr lang="en-GB" dirty="0" smtClean="0"/>
              <a:t>Rhodes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“Now </a:t>
            </a:r>
            <a:r>
              <a:rPr lang="en-GB" dirty="0"/>
              <a:t>these are different answers . . . But both are true, both are complementary and not competitive. One answer is appropriate within a particular frame of reference, the other within another frame of reference. There is a sense in which each is incomplete without the other</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918939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 Smith</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dirty="0"/>
              <a:t>We] are animals who must fundamentally understand what reality is, who we are, and how we ought to live by locating ourselves within the larger narratives and metanarratives that we hear and tell, and that constitute what is for us real and significant.</a:t>
            </a:r>
          </a:p>
          <a:p>
            <a:pPr marL="0" indent="0">
              <a:buNone/>
            </a:pPr>
            <a:endParaRPr lang="en-GB" dirty="0" smtClean="0"/>
          </a:p>
        </p:txBody>
      </p:sp>
    </p:spTree>
    <p:extLst>
      <p:ext uri="{BB962C8B-B14F-4D97-AF65-F5344CB8AC3E}">
        <p14:creationId xmlns:p14="http://schemas.microsoft.com/office/powerpoint/2010/main" val="1918939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91893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Sir </a:t>
            </a:r>
            <a:r>
              <a:rPr lang="en-US" dirty="0"/>
              <a:t>Peter Medawar (1915-87</a:t>
            </a:r>
            <a:r>
              <a:rPr lang="en-US" dirty="0" smtClean="0"/>
              <a:t>)</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r>
              <a:rPr lang="en-US" dirty="0" smtClean="0"/>
              <a:t>“… questions that science cannot answer and that no conceivable advance of science would empower it to answer”.</a:t>
            </a:r>
            <a:endParaRPr lang="en-GB" dirty="0"/>
          </a:p>
        </p:txBody>
      </p:sp>
    </p:spTree>
    <p:extLst>
      <p:ext uri="{BB962C8B-B14F-4D97-AF65-F5344CB8AC3E}">
        <p14:creationId xmlns:p14="http://schemas.microsoft.com/office/powerpoint/2010/main" val="1010548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José Ortega y </a:t>
            </a:r>
            <a:r>
              <a:rPr lang="en-GB" dirty="0" err="1"/>
              <a:t>Gasset</a:t>
            </a:r>
            <a:r>
              <a:rPr lang="en-GB" dirty="0"/>
              <a:t> (1883-1955)</a:t>
            </a: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“Scientific </a:t>
            </a:r>
            <a:r>
              <a:rPr lang="en-GB" dirty="0"/>
              <a:t>truth is characterized by its precision and the certainty of its predictions. But science achieves these admirable qualities at the cost of remaining on the level of secondary concerns, leaving ultimate and decisive questions untouched</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91893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José Ortega y </a:t>
            </a:r>
            <a:r>
              <a:rPr lang="en-GB" dirty="0" err="1" smtClean="0"/>
              <a:t>Gasset</a:t>
            </a:r>
            <a:r>
              <a:rPr lang="en-GB" dirty="0" smtClean="0"/>
              <a:t> (1883-1955)</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dirty="0"/>
              <a:t>We are given no escape from ultimate questions. In one way or another they are in us, whether we like it or not. Scientific truth is exact, but it is incomplete.”</a:t>
            </a:r>
          </a:p>
        </p:txBody>
      </p:sp>
    </p:spTree>
    <p:extLst>
      <p:ext uri="{BB962C8B-B14F-4D97-AF65-F5344CB8AC3E}">
        <p14:creationId xmlns:p14="http://schemas.microsoft.com/office/powerpoint/2010/main" val="191893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John Dewey (1859-1952)</a:t>
            </a: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The </a:t>
            </a:r>
            <a:r>
              <a:rPr lang="en-GB" dirty="0"/>
              <a:t>“deepest problem of modern life” is that we have failed to integrate our “thoughts about the world” with our thoughts about “value and purpose”.</a:t>
            </a:r>
          </a:p>
        </p:txBody>
      </p:sp>
    </p:spTree>
    <p:extLst>
      <p:ext uri="{BB962C8B-B14F-4D97-AF65-F5344CB8AC3E}">
        <p14:creationId xmlns:p14="http://schemas.microsoft.com/office/powerpoint/2010/main" val="1918939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 Lewis (1898-1963)</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“I believe in Christianity as I believe that the Sun has risen, not only because I see it, but because by it, I see everything else.” </a:t>
            </a:r>
          </a:p>
        </p:txBody>
      </p:sp>
    </p:spTree>
    <p:extLst>
      <p:ext uri="{BB962C8B-B14F-4D97-AF65-F5344CB8AC3E}">
        <p14:creationId xmlns:p14="http://schemas.microsoft.com/office/powerpoint/2010/main" val="1918939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Salman Rushdie</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r>
              <a:rPr lang="en-GB" dirty="0" smtClean="0"/>
              <a:t>“The </a:t>
            </a:r>
            <a:r>
              <a:rPr lang="en-GB" dirty="0"/>
              <a:t>idea of God” is both “a repository for our awestruck wonderment at life and an answer to the great questions of existence.”</a:t>
            </a:r>
          </a:p>
        </p:txBody>
      </p:sp>
    </p:spTree>
    <p:extLst>
      <p:ext uri="{BB962C8B-B14F-4D97-AF65-F5344CB8AC3E}">
        <p14:creationId xmlns:p14="http://schemas.microsoft.com/office/powerpoint/2010/main" val="1918939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Coulson (1910-74)</a:t>
            </a:r>
            <a:endParaRPr lang="en-GB" dirty="0"/>
          </a:p>
        </p:txBody>
      </p:sp>
      <p:sp>
        <p:nvSpPr>
          <p:cNvPr id="3" name="Content Placeholder 2"/>
          <p:cNvSpPr>
            <a:spLocks noGrp="1"/>
          </p:cNvSpPr>
          <p:nvPr>
            <p:ph idx="1"/>
          </p:nvPr>
        </p:nvSpPr>
        <p:spPr/>
        <p:txBody>
          <a:bodyPr/>
          <a:lstStyle/>
          <a:p>
            <a:pPr marL="0" indent="0">
              <a:buNone/>
            </a:pPr>
            <a:r>
              <a:rPr lang="en-GB" dirty="0" smtClean="0"/>
              <a:t>Oxford’s first Professor of Theoretical Chemistry</a:t>
            </a:r>
          </a:p>
          <a:p>
            <a:pPr marL="0" indent="0">
              <a:buNone/>
            </a:pP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492896"/>
            <a:ext cx="3848869" cy="4084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6743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Mary </a:t>
            </a:r>
            <a:r>
              <a:rPr lang="en-GB" dirty="0" err="1" smtClean="0"/>
              <a:t>Midgley</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r>
              <a:rPr lang="en-GB" dirty="0" smtClean="0"/>
              <a:t>“For most important questions in human life, a number of different conceptual tool-boxes always have to be used together.”</a:t>
            </a:r>
          </a:p>
        </p:txBody>
      </p:sp>
      <p:sp>
        <p:nvSpPr>
          <p:cNvPr id="4" name="AutoShape 4" descr="Image result for Mary Midgle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628800"/>
            <a:ext cx="5265625" cy="25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098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457</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From Wonder to Understanding: Beginning a Journey</vt:lpstr>
      <vt:lpstr>Sir Peter Medawar (1915-87)</vt:lpstr>
      <vt:lpstr>José Ortega y Gasset (1883-1955)</vt:lpstr>
      <vt:lpstr>José Ortega y Gasset (1883-1955)</vt:lpstr>
      <vt:lpstr>John Dewey (1859-1952)</vt:lpstr>
      <vt:lpstr>C. S. Lewis (1898-1963)</vt:lpstr>
      <vt:lpstr>Salman Rushdie</vt:lpstr>
      <vt:lpstr>Charles Coulson (1910-74)</vt:lpstr>
      <vt:lpstr>Mary Midgley</vt:lpstr>
      <vt:lpstr>Mary Midgley</vt:lpstr>
      <vt:lpstr>Frank H. T. Rhodes</vt:lpstr>
      <vt:lpstr>Christian Smith</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Wonder to Understanding: Beginning a Journey</dc:title>
  <dc:creator>AEMcG</dc:creator>
  <cp:lastModifiedBy>AEMcG</cp:lastModifiedBy>
  <cp:revision>7</cp:revision>
  <dcterms:created xsi:type="dcterms:W3CDTF">2015-09-30T13:41:35Z</dcterms:created>
  <dcterms:modified xsi:type="dcterms:W3CDTF">2015-09-30T13:59:55Z</dcterms:modified>
</cp:coreProperties>
</file>