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65"/>
  </p:notesMasterIdLst>
  <p:handoutMasterIdLst>
    <p:handoutMasterId r:id="rId66"/>
  </p:handoutMasterIdLst>
  <p:sldIdLst>
    <p:sldId id="358" r:id="rId2"/>
    <p:sldId id="912" r:id="rId3"/>
    <p:sldId id="823" r:id="rId4"/>
    <p:sldId id="836" r:id="rId5"/>
    <p:sldId id="824" r:id="rId6"/>
    <p:sldId id="825" r:id="rId7"/>
    <p:sldId id="826" r:id="rId8"/>
    <p:sldId id="827" r:id="rId9"/>
    <p:sldId id="837" r:id="rId10"/>
    <p:sldId id="838" r:id="rId11"/>
    <p:sldId id="839" r:id="rId12"/>
    <p:sldId id="840" r:id="rId13"/>
    <p:sldId id="770" r:id="rId14"/>
    <p:sldId id="809" r:id="rId15"/>
    <p:sldId id="853" r:id="rId16"/>
    <p:sldId id="854" r:id="rId17"/>
    <p:sldId id="852" r:id="rId18"/>
    <p:sldId id="844" r:id="rId19"/>
    <p:sldId id="855" r:id="rId20"/>
    <p:sldId id="856" r:id="rId21"/>
    <p:sldId id="841" r:id="rId22"/>
    <p:sldId id="857" r:id="rId23"/>
    <p:sldId id="858" r:id="rId24"/>
    <p:sldId id="859" r:id="rId25"/>
    <p:sldId id="861" r:id="rId26"/>
    <p:sldId id="862" r:id="rId27"/>
    <p:sldId id="860" r:id="rId28"/>
    <p:sldId id="863" r:id="rId29"/>
    <p:sldId id="864" r:id="rId30"/>
    <p:sldId id="708" r:id="rId31"/>
    <p:sldId id="709" r:id="rId32"/>
    <p:sldId id="707" r:id="rId33"/>
    <p:sldId id="865" r:id="rId34"/>
    <p:sldId id="889" r:id="rId35"/>
    <p:sldId id="890" r:id="rId36"/>
    <p:sldId id="726" r:id="rId37"/>
    <p:sldId id="895" r:id="rId38"/>
    <p:sldId id="903" r:id="rId39"/>
    <p:sldId id="866" r:id="rId40"/>
    <p:sldId id="867" r:id="rId41"/>
    <p:sldId id="870" r:id="rId42"/>
    <p:sldId id="896" r:id="rId43"/>
    <p:sldId id="897" r:id="rId44"/>
    <p:sldId id="898" r:id="rId45"/>
    <p:sldId id="904" r:id="rId46"/>
    <p:sldId id="906" r:id="rId47"/>
    <p:sldId id="871" r:id="rId48"/>
    <p:sldId id="900" r:id="rId49"/>
    <p:sldId id="869" r:id="rId50"/>
    <p:sldId id="872" r:id="rId51"/>
    <p:sldId id="892" r:id="rId52"/>
    <p:sldId id="894" r:id="rId53"/>
    <p:sldId id="874" r:id="rId54"/>
    <p:sldId id="907" r:id="rId55"/>
    <p:sldId id="879" r:id="rId56"/>
    <p:sldId id="902" r:id="rId57"/>
    <p:sldId id="908" r:id="rId58"/>
    <p:sldId id="880" r:id="rId59"/>
    <p:sldId id="909" r:id="rId60"/>
    <p:sldId id="911" r:id="rId61"/>
    <p:sldId id="888" r:id="rId62"/>
    <p:sldId id="899" r:id="rId63"/>
    <p:sldId id="803" r:id="rId64"/>
  </p:sldIdLst>
  <p:sldSz cx="9144000" cy="6858000" type="screen4x3"/>
  <p:notesSz cx="6794500" cy="9931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C0D7"/>
    <a:srgbClr val="7BA0C9"/>
    <a:srgbClr val="0093AB"/>
    <a:srgbClr val="002B60"/>
    <a:srgbClr val="66BCAA"/>
    <a:srgbClr val="ADC61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86997" autoAdjust="0"/>
  </p:normalViewPr>
  <p:slideViewPr>
    <p:cSldViewPr>
      <p:cViewPr>
        <p:scale>
          <a:sx n="66" d="100"/>
          <a:sy n="66" d="100"/>
        </p:scale>
        <p:origin x="-1188" y="-636"/>
      </p:cViewPr>
      <p:guideLst>
        <p:guide orient="horz" pos="4069"/>
        <p:guide pos="5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90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21" y="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75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21" y="943475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C62D9F0-C0F9-40E6-A616-E3E9AE233E4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90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21" y="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8875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67" y="4716580"/>
            <a:ext cx="4981767" cy="44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75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21" y="9434750"/>
            <a:ext cx="2944879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44D6E082-27E6-4217-8A43-3E2AA25C6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84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51048" indent="-288865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55459" indent="-231092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17642" indent="-231092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79826" indent="-231092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42009" indent="-231092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3004193" indent="-231092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66376" indent="-231092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928560" indent="-231092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BF85BAE-D5F9-4D28-ACE1-7F3742D420C7}" type="slidenum">
              <a:rPr lang="en-US" altLang="nl-NL" sz="1200">
                <a:latin typeface="Times" pitchFamily="18" charset="0"/>
              </a:rPr>
              <a:pPr/>
              <a:t>4</a:t>
            </a:fld>
            <a:endParaRPr lang="en-US" altLang="nl-NL" sz="1200">
              <a:latin typeface="Times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D6E082-27E6-4217-8A43-3E2AA25C657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4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7288" cy="3725862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67" y="4718171"/>
            <a:ext cx="4981767" cy="44682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D6E082-27E6-4217-8A43-3E2AA25C657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2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D6E082-27E6-4217-8A43-3E2AA25C657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2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466725" y="2057400"/>
            <a:ext cx="7467600" cy="3243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27"/>
          <p:cNvSpPr txBox="1">
            <a:spLocks noChangeArrowheads="1"/>
          </p:cNvSpPr>
          <p:nvPr userDrawn="1"/>
        </p:nvSpPr>
        <p:spPr bwMode="white">
          <a:xfrm>
            <a:off x="611188" y="4941888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fld id="{FA04FEE1-B927-4F5F-9182-24A247DCFED8}" type="datetime1">
              <a:rPr lang="nl-NL" sz="1600" smtClean="0">
                <a:solidFill>
                  <a:schemeClr val="bg1"/>
                </a:solidFill>
              </a:rPr>
              <a:pPr algn="l" eaLnBrk="1" hangingPunct="1">
                <a:spcBef>
                  <a:spcPct val="50000"/>
                </a:spcBef>
                <a:defRPr/>
              </a:pPr>
              <a:t>7-1-2015</a:t>
            </a:fld>
            <a:endParaRPr lang="nl-NL" sz="1600" smtClean="0">
              <a:solidFill>
                <a:schemeClr val="bg1"/>
              </a:solidFill>
            </a:endParaRPr>
          </a:p>
        </p:txBody>
      </p:sp>
      <p:pic>
        <p:nvPicPr>
          <p:cNvPr id="10" name="Picture 29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0"/>
          <p:cNvSpPr txBox="1">
            <a:spLocks noChangeArrowheads="1"/>
          </p:cNvSpPr>
          <p:nvPr userDrawn="1"/>
        </p:nvSpPr>
        <p:spPr bwMode="white">
          <a:xfrm>
            <a:off x="1498600" y="6572250"/>
            <a:ext cx="2971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nl-NL" sz="800" smtClean="0">
                <a:solidFill>
                  <a:schemeClr val="bg1"/>
                </a:solidFill>
              </a:rPr>
              <a:t>Challenge the future</a:t>
            </a:r>
            <a:endParaRPr lang="nl-NL" smtClean="0"/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1498600" y="6292850"/>
            <a:ext cx="990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defRPr/>
            </a:pPr>
            <a:r>
              <a:rPr lang="nl-NL" sz="500" smtClean="0"/>
              <a:t>Delft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nl-NL" sz="500" smtClean="0"/>
              <a:t>University of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nl-NL" sz="500" smtClean="0"/>
              <a:t>Technology</a:t>
            </a:r>
            <a:endParaRPr lang="nl-NL" smtClean="0"/>
          </a:p>
        </p:txBody>
      </p:sp>
      <p:sp>
        <p:nvSpPr>
          <p:cNvPr id="271372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85800" y="2286000"/>
            <a:ext cx="6931025" cy="457200"/>
          </a:xfrm>
        </p:spPr>
        <p:txBody>
          <a:bodyPr anchor="t"/>
          <a:lstStyle>
            <a:lvl1pPr marL="0" indent="0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271393" name="Rectangle 33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685800" y="2743200"/>
            <a:ext cx="6931025" cy="381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Bookman Old Style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530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14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62738" y="457200"/>
            <a:ext cx="1914525" cy="4876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592763" cy="4876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81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3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  <p:extLst>
      <p:ext uri="{BB962C8B-B14F-4D97-AF65-F5344CB8AC3E}">
        <p14:creationId xmlns:p14="http://schemas.microsoft.com/office/powerpoint/2010/main" val="315906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764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00" y="2286000"/>
            <a:ext cx="3748088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7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549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26000" y="2286000"/>
            <a:ext cx="3748088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7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06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92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69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50512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70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659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title style</a:t>
            </a:r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2286000"/>
            <a:ext cx="76485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1029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  <p:sp>
        <p:nvSpPr>
          <p:cNvPr id="1030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1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nl-NL" alt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>
          <a:solidFill>
            <a:schemeClr val="tx1"/>
          </a:solidFill>
          <a:latin typeface="+mn-lt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400">
          <a:solidFill>
            <a:schemeClr val="tx1"/>
          </a:solidFill>
          <a:latin typeface="+mn-lt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3425" y="2141785"/>
            <a:ext cx="7290943" cy="1719263"/>
          </a:xfrm>
        </p:spPr>
        <p:txBody>
          <a:bodyPr/>
          <a:lstStyle/>
          <a:p>
            <a:r>
              <a:rPr lang="en-GB" sz="4800" b="1" cap="small" dirty="0"/>
              <a:t>People, Protection and </a:t>
            </a:r>
            <a:r>
              <a:rPr lang="en-GB" sz="4800" b="1" cap="small" dirty="0" smtClean="0"/>
              <a:t>Parameters</a:t>
            </a:r>
            <a:br>
              <a:rPr lang="en-GB" sz="4800" b="1" cap="small" dirty="0" smtClean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3600" b="1" dirty="0" smtClean="0"/>
              <a:t>Comparing </a:t>
            </a:r>
            <a:r>
              <a:rPr lang="en-GB" sz="3600" b="1" dirty="0"/>
              <a:t>f</a:t>
            </a:r>
            <a:r>
              <a:rPr lang="en-GB" sz="3600" b="1" dirty="0" smtClean="0"/>
              <a:t>looding </a:t>
            </a:r>
            <a:r>
              <a:rPr lang="en-GB" sz="3600" b="1" dirty="0"/>
              <a:t>in the UK and the Netherlands</a:t>
            </a:r>
            <a:endParaRPr lang="nl-NL" sz="36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white">
          <a:xfrm>
            <a:off x="611560" y="4548559"/>
            <a:ext cx="691276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Maurits Ertsen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755650" y="476200"/>
            <a:ext cx="5256213" cy="5185047"/>
            <a:chOff x="2961" y="7024"/>
            <a:chExt cx="6120" cy="3447"/>
          </a:xfrm>
        </p:grpSpPr>
        <p:sp>
          <p:nvSpPr>
            <p:cNvPr id="66564" name="AutoShape 4"/>
            <p:cNvSpPr>
              <a:spLocks noChangeArrowheads="1"/>
            </p:cNvSpPr>
            <p:nvPr/>
          </p:nvSpPr>
          <p:spPr bwMode="auto">
            <a:xfrm>
              <a:off x="2961" y="7024"/>
              <a:ext cx="6120" cy="3420"/>
            </a:xfrm>
            <a:prstGeom prst="triangle">
              <a:avLst>
                <a:gd name="adj" fmla="val 46056"/>
              </a:avLst>
            </a:prstGeom>
            <a:solidFill>
              <a:srgbClr val="FFFF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4581" y="7381"/>
              <a:ext cx="28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nl-NL" altLang="nl-NL" sz="1800" b="1" dirty="0">
                  <a:latin typeface="Arial" pitchFamily="34" charset="0"/>
                </a:rPr>
                <a:t>(1) </a:t>
              </a:r>
              <a:r>
                <a:rPr lang="nl-NL" altLang="nl-NL" sz="1800" b="1" dirty="0" err="1">
                  <a:latin typeface="Arial" pitchFamily="34" charset="0"/>
                </a:rPr>
                <a:t>Guiding</a:t>
              </a:r>
              <a:r>
                <a:rPr lang="nl-NL" altLang="nl-NL" sz="1800" b="1" dirty="0">
                  <a:latin typeface="Arial" pitchFamily="34" charset="0"/>
                </a:rPr>
                <a:t> </a:t>
              </a:r>
              <a:r>
                <a:rPr lang="nl-NL" altLang="nl-NL" sz="1800" b="1" dirty="0" err="1">
                  <a:latin typeface="Arial" pitchFamily="34" charset="0"/>
                </a:rPr>
                <a:t>principles</a:t>
              </a:r>
              <a:endParaRPr lang="nl-NL" altLang="nl-NL" sz="1800" b="1" dirty="0">
                <a:latin typeface="Arial" pitchFamily="34" charset="0"/>
              </a:endParaRPr>
            </a:p>
            <a:p>
              <a:pPr algn="l" eaLnBrk="0" hangingPunct="0"/>
              <a:endParaRPr lang="nl-NL" altLang="nl-NL" sz="2400" dirty="0"/>
            </a:p>
          </p:txBody>
        </p:sp>
        <p:sp>
          <p:nvSpPr>
            <p:cNvPr id="66566" name="Text Box 6"/>
            <p:cNvSpPr txBox="1">
              <a:spLocks noChangeArrowheads="1"/>
            </p:cNvSpPr>
            <p:nvPr/>
          </p:nvSpPr>
          <p:spPr bwMode="auto">
            <a:xfrm>
              <a:off x="4221" y="8281"/>
              <a:ext cx="3323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nl-NL" altLang="nl-NL" sz="1800" b="1" dirty="0">
                  <a:latin typeface="Arial" pitchFamily="34" charset="0"/>
                </a:rPr>
                <a:t>(2) </a:t>
              </a:r>
              <a:r>
                <a:rPr lang="nl-NL" altLang="nl-NL" sz="1800" b="1" dirty="0" err="1">
                  <a:latin typeface="Arial" pitchFamily="34" charset="0"/>
                </a:rPr>
                <a:t>Promises</a:t>
              </a:r>
              <a:r>
                <a:rPr lang="nl-NL" altLang="nl-NL" sz="1800" b="1" dirty="0">
                  <a:latin typeface="Arial" pitchFamily="34" charset="0"/>
                </a:rPr>
                <a:t> and </a:t>
              </a:r>
              <a:r>
                <a:rPr lang="nl-NL" altLang="nl-NL" sz="1800" b="1" dirty="0" err="1">
                  <a:latin typeface="Arial" pitchFamily="34" charset="0"/>
                </a:rPr>
                <a:t>expectations</a:t>
              </a:r>
              <a:endParaRPr lang="nl-NL" altLang="nl-NL" sz="1800" b="1" dirty="0">
                <a:latin typeface="Arial" pitchFamily="34" charset="0"/>
              </a:endParaRPr>
            </a:p>
            <a:p>
              <a:pPr algn="l" eaLnBrk="0" hangingPunct="0"/>
              <a:endParaRPr lang="nl-NL" altLang="nl-NL" sz="2400" dirty="0"/>
            </a:p>
          </p:txBody>
        </p:sp>
        <p:sp>
          <p:nvSpPr>
            <p:cNvPr id="66567" name="Text Box 7"/>
            <p:cNvSpPr txBox="1">
              <a:spLocks noChangeArrowheads="1"/>
            </p:cNvSpPr>
            <p:nvPr/>
          </p:nvSpPr>
          <p:spPr bwMode="auto">
            <a:xfrm>
              <a:off x="5649" y="9001"/>
              <a:ext cx="307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nl-NL" altLang="nl-NL" sz="1800" b="1" dirty="0">
                  <a:latin typeface="Arial" pitchFamily="34" charset="0"/>
                </a:rPr>
                <a:t>(4) Design tools</a:t>
              </a:r>
              <a:endParaRPr lang="nl-NL" altLang="nl-NL" sz="1800" dirty="0"/>
            </a:p>
          </p:txBody>
        </p:sp>
        <p:sp>
          <p:nvSpPr>
            <p:cNvPr id="66568" name="Text Box 8"/>
            <p:cNvSpPr txBox="1">
              <a:spLocks noChangeArrowheads="1"/>
            </p:cNvSpPr>
            <p:nvPr/>
          </p:nvSpPr>
          <p:spPr bwMode="auto">
            <a:xfrm>
              <a:off x="3141" y="9001"/>
              <a:ext cx="288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nl-NL" altLang="nl-NL" sz="1800" b="1" dirty="0">
                  <a:latin typeface="Arial" pitchFamily="34" charset="0"/>
                </a:rPr>
                <a:t>(3) Design </a:t>
              </a:r>
              <a:r>
                <a:rPr lang="nl-NL" altLang="nl-NL" sz="1800" b="1" dirty="0" err="1">
                  <a:latin typeface="Arial" pitchFamily="34" charset="0"/>
                </a:rPr>
                <a:t>requirements</a:t>
              </a:r>
              <a:r>
                <a:rPr lang="nl-NL" altLang="nl-NL" sz="1800" b="1" dirty="0">
                  <a:latin typeface="Arial" pitchFamily="34" charset="0"/>
                </a:rPr>
                <a:t> </a:t>
              </a:r>
              <a:endParaRPr lang="nl-NL" altLang="nl-NL" sz="1800" dirty="0"/>
            </a:p>
          </p:txBody>
        </p:sp>
        <p:sp>
          <p:nvSpPr>
            <p:cNvPr id="66569" name="Text Box 9"/>
            <p:cNvSpPr txBox="1">
              <a:spLocks noChangeArrowheads="1"/>
            </p:cNvSpPr>
            <p:nvPr/>
          </p:nvSpPr>
          <p:spPr bwMode="auto">
            <a:xfrm>
              <a:off x="4941" y="9724"/>
              <a:ext cx="2520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nl-NL" altLang="nl-NL" sz="1200" b="1" dirty="0">
                  <a:latin typeface="Arial" pitchFamily="34" charset="0"/>
                </a:rPr>
                <a:t>(</a:t>
              </a:r>
              <a:r>
                <a:rPr lang="nl-NL" altLang="nl-NL" sz="1800" b="1" dirty="0">
                  <a:latin typeface="Arial" pitchFamily="34" charset="0"/>
                </a:rPr>
                <a:t>5) </a:t>
              </a:r>
              <a:r>
                <a:rPr lang="nl-NL" altLang="nl-NL" sz="1800" b="1" dirty="0" err="1">
                  <a:latin typeface="Arial" pitchFamily="34" charset="0"/>
                </a:rPr>
                <a:t>Artefacts</a:t>
              </a:r>
              <a:r>
                <a:rPr lang="nl-NL" altLang="nl-NL" sz="1800" b="1" dirty="0">
                  <a:latin typeface="Arial" pitchFamily="34" charset="0"/>
                </a:rPr>
                <a:t> and </a:t>
              </a:r>
              <a:r>
                <a:rPr lang="nl-NL" altLang="nl-NL" sz="1800" b="1" dirty="0" err="1">
                  <a:latin typeface="Arial" pitchFamily="34" charset="0"/>
                </a:rPr>
                <a:t>operational</a:t>
              </a:r>
              <a:r>
                <a:rPr lang="nl-NL" altLang="nl-NL" sz="1800" b="1" dirty="0">
                  <a:latin typeface="Arial" pitchFamily="34" charset="0"/>
                </a:rPr>
                <a:t> </a:t>
              </a:r>
              <a:r>
                <a:rPr lang="nl-NL" altLang="nl-NL" sz="1800" b="1" dirty="0" err="1">
                  <a:latin typeface="Arial" pitchFamily="34" charset="0"/>
                </a:rPr>
                <a:t>rules</a:t>
              </a:r>
              <a:endParaRPr lang="nl-NL" altLang="nl-NL" sz="1800" dirty="0"/>
            </a:p>
          </p:txBody>
        </p:sp>
      </p:grpSp>
      <p:grpSp>
        <p:nvGrpSpPr>
          <p:cNvPr id="66570" name="Group 10"/>
          <p:cNvGrpSpPr>
            <a:grpSpLocks/>
          </p:cNvGrpSpPr>
          <p:nvPr/>
        </p:nvGrpSpPr>
        <p:grpSpPr bwMode="auto">
          <a:xfrm>
            <a:off x="539552" y="476200"/>
            <a:ext cx="6336704" cy="5185048"/>
            <a:chOff x="521" y="1026"/>
            <a:chExt cx="3674" cy="2359"/>
          </a:xfrm>
        </p:grpSpPr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521" y="1026"/>
              <a:ext cx="3085" cy="235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72" name="AutoShape 12"/>
            <p:cNvSpPr>
              <a:spLocks noChangeArrowheads="1"/>
            </p:cNvSpPr>
            <p:nvPr/>
          </p:nvSpPr>
          <p:spPr bwMode="auto">
            <a:xfrm>
              <a:off x="3606" y="2160"/>
              <a:ext cx="589" cy="272"/>
            </a:xfrm>
            <a:prstGeom prst="rightArrow">
              <a:avLst>
                <a:gd name="adj1" fmla="val 50000"/>
                <a:gd name="adj2" fmla="val 54136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911975" y="2894707"/>
            <a:ext cx="2232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nl-NL" sz="2400" dirty="0"/>
              <a:t>Technological regime</a:t>
            </a:r>
            <a:endParaRPr lang="nl-NL" altLang="nl-NL" sz="2400" dirty="0"/>
          </a:p>
        </p:txBody>
      </p:sp>
    </p:spTree>
    <p:extLst>
      <p:ext uri="{BB962C8B-B14F-4D97-AF65-F5344CB8AC3E}">
        <p14:creationId xmlns:p14="http://schemas.microsoft.com/office/powerpoint/2010/main" val="5087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568" y="44625"/>
            <a:ext cx="21749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451433"/>
            <a:ext cx="7416824" cy="343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://ecx.images-amazon.com/images/I/81CnkIPsSkL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31" y="34356"/>
            <a:ext cx="1768095" cy="264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9180" y="33970"/>
            <a:ext cx="181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/>
              <a:t>See Sewell 2005 as well</a:t>
            </a:r>
            <a:endParaRPr lang="nl-NL" dirty="0"/>
          </a:p>
        </p:txBody>
      </p:sp>
      <p:pic>
        <p:nvPicPr>
          <p:cNvPr id="11273" name="Picture 9" descr="http://ecx.images-amazon.com/images/I/51PV9VW7A5L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492" y="44624"/>
            <a:ext cx="1763764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884363"/>
            <a:ext cx="3095625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403225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220663"/>
            <a:ext cx="2565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140200" y="5589588"/>
            <a:ext cx="475297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nl-NL" sz="2200" b="1"/>
              <a:t>ANT - Actor Network Theory</a:t>
            </a:r>
          </a:p>
        </p:txBody>
      </p:sp>
    </p:spTree>
    <p:extLst>
      <p:ext uri="{BB962C8B-B14F-4D97-AF65-F5344CB8AC3E}">
        <p14:creationId xmlns:p14="http://schemas.microsoft.com/office/powerpoint/2010/main" val="9684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vn.geo.uu.nl/15water/40/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0"/>
            <a:ext cx="5940152" cy="688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860032" y="3645024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43711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Topography of the Netherlands </a:t>
            </a:r>
            <a:endParaRPr lang="nl-NL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7924" y="2875583"/>
            <a:ext cx="2781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Where does the flooding happen?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6728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derland beneden N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34" y="-808478"/>
            <a:ext cx="6600032" cy="93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floodsite.net/juniorfloodsite/images/content/overstroomba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675363" cy="31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437112"/>
            <a:ext cx="2592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Areas under mean sea level in the Netherlands </a:t>
            </a:r>
            <a:endParaRPr lang="nl-NL" b="1" dirty="0"/>
          </a:p>
        </p:txBody>
      </p:sp>
      <p:pic>
        <p:nvPicPr>
          <p:cNvPr id="5" name="Picture 4" descr="http://www.verrijkingsstof.nl/generated/s900x600_c82eb5a91d4e198bd12f96d2e080a6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088616" cy="42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loodsite.net/juniorfloodsite/images/content/overstroomba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-5109"/>
            <a:ext cx="5751604" cy="68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errijkingsstof.nl/generated/s900x600_c82eb5a91d4e198bd12f96d2e080a6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088616" cy="42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4932040" y="3734423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331640" y="2780928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437112"/>
            <a:ext cx="2952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Vulnerable areas in the Netherlands in terms of flooding from rivers and sea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677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tterdam.nl/GW/Images/Waterloket/Gebieden%20die%20bij%20overstroming%20onder%20water%20komen%20te%20sta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923" y="-12982"/>
            <a:ext cx="7203449" cy="68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4067944" y="3501008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edugisbronnen.nl/gisactief/assets/dijkringen-norme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8808"/>
            <a:ext cx="5580112" cy="68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268760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Flooding danger from rivers and sea</a:t>
            </a:r>
          </a:p>
          <a:p>
            <a:pPr algn="l"/>
            <a:endParaRPr lang="en-GB" b="1" dirty="0" smtClean="0"/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Organization of the Netherlands into so-called embankment areas</a:t>
            </a:r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Different levels of protection</a:t>
            </a:r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Under debate as we speak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4580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2448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Main water system</a:t>
            </a:r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National water system</a:t>
            </a:r>
          </a:p>
          <a:p>
            <a:pPr algn="l"/>
            <a:endParaRPr lang="en-GB" b="1" dirty="0"/>
          </a:p>
          <a:p>
            <a:pPr algn="l"/>
            <a:endParaRPr lang="en-GB" b="1" dirty="0" smtClean="0"/>
          </a:p>
          <a:p>
            <a:pPr algn="l"/>
            <a:r>
              <a:rPr lang="en-GB" b="1" dirty="0" smtClean="0"/>
              <a:t>Public Works</a:t>
            </a:r>
            <a:endParaRPr lang="nl-NL" b="1" dirty="0"/>
          </a:p>
        </p:txBody>
      </p:sp>
      <p:pic>
        <p:nvPicPr>
          <p:cNvPr id="54276" name="Picture 4" descr="http://www.reijerskaartproducties.nl/objects/upload_images/20120921T113925_Wegen-en-waterkaarten_1203-375_hoofdwatersystemenCS3_54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161" y="-603448"/>
            <a:ext cx="6012161" cy="85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http://upload.wikimedia.org/wikipedia/commons/2/2a/Oosterscheldekering-pohl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30" y="-9569"/>
            <a:ext cx="9164830" cy="68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920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Coastal flood defence: structures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5724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568"/>
            <a:ext cx="9355724" cy="7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730617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932" y="4456938"/>
            <a:ext cx="4036454" cy="31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9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infopuntveiligheid.nl/afbeeldingen/media/Vitale%20sectoren/R17-Maeslantk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1"/>
            <a:ext cx="1015849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16632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Coastal flood defence: structures</a:t>
            </a:r>
            <a:endParaRPr lang="nl-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mijngelderland.nl/beeld/Canons/Gelderland/49.18%20Hoogwater%20bij%20Opijnen%201995%20Jan%20Bouwhu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1900" y="-27384"/>
            <a:ext cx="10082412" cy="69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116632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River flood defence: structures</a:t>
            </a:r>
            <a:endParaRPr lang="nl-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static3.trouw.nl/static/photo/2012/1/10/8/20121012075031/media_xl_1385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009"/>
            <a:ext cx="9144000" cy="51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3645024"/>
            <a:ext cx="25562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The water </a:t>
            </a:r>
            <a:r>
              <a:rPr lang="en-GB" b="1" dirty="0" smtClean="0"/>
              <a:t>board</a:t>
            </a:r>
            <a:endParaRPr lang="en-GB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148064" y="2298411"/>
            <a:ext cx="212474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Public </a:t>
            </a:r>
            <a:r>
              <a:rPr lang="en-GB" b="1" dirty="0" smtClean="0"/>
              <a:t>Works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2734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static3.trouw.nl/static/photo/2012/1/10/8/20121012075031/media_xl_1385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57900" cy="353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07630"/>
            <a:ext cx="511256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The water board:</a:t>
            </a:r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Keep the </a:t>
            </a:r>
            <a:r>
              <a:rPr lang="en-GB" b="1" dirty="0" smtClean="0"/>
              <a:t>area dry</a:t>
            </a:r>
          </a:p>
          <a:p>
            <a:pPr algn="l"/>
            <a:r>
              <a:rPr lang="en-GB" b="1" dirty="0" smtClean="0"/>
              <a:t>Protect the </a:t>
            </a:r>
            <a:r>
              <a:rPr lang="en-GB" b="1" dirty="0" smtClean="0"/>
              <a:t>area from flooding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254258"/>
            <a:ext cx="511256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Public Works:</a:t>
            </a:r>
          </a:p>
          <a:p>
            <a:endParaRPr lang="en-GB" b="1" dirty="0"/>
          </a:p>
          <a:p>
            <a:r>
              <a:rPr lang="en-GB" b="1" dirty="0" smtClean="0"/>
              <a:t>Keep the country </a:t>
            </a:r>
            <a:r>
              <a:rPr lang="en-GB" b="1" dirty="0" smtClean="0"/>
              <a:t>dry</a:t>
            </a:r>
          </a:p>
          <a:p>
            <a:r>
              <a:rPr lang="en-GB" b="1" dirty="0" smtClean="0"/>
              <a:t>Protect the country from </a:t>
            </a:r>
            <a:r>
              <a:rPr lang="en-GB" b="1" dirty="0" smtClean="0"/>
              <a:t>flooding</a:t>
            </a:r>
            <a:endParaRPr lang="nl-NL" dirty="0"/>
          </a:p>
        </p:txBody>
      </p:sp>
      <p:sp>
        <p:nvSpPr>
          <p:cNvPr id="2" name="Right Arrow 1"/>
          <p:cNvSpPr/>
          <p:nvPr/>
        </p:nvSpPr>
        <p:spPr bwMode="auto">
          <a:xfrm rot="18747180">
            <a:off x="3297338" y="3665235"/>
            <a:ext cx="2250613" cy="1440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8128889">
            <a:off x="4939256" y="1975600"/>
            <a:ext cx="2250000" cy="1440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3/37/2013-NL-Waterschappen-1250.png/640px-2013-NL-Waterschappen-1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719" y="0"/>
            <a:ext cx="5212281" cy="69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ed.nl/polopoly_fs/1.2118461.1356559461%21image/image-211846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2114600" cy="14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ab-ovo.nl/sites/default/files/corporate/twitter_delfland_groo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898" y="4023320"/>
            <a:ext cx="1691680" cy="1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rtvhattem.nl/images/nieuwsberichten/656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78" y="1844824"/>
            <a:ext cx="255844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media.tumblr.com/tumblr_m963rtqBW91rt5w9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9281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rotterdam.nl/Clusters/Stadsbeheer/Images%202013/Watermanagement/20130930%20Waterloket%20Figuur%202_grote%20versi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3861048"/>
            <a:ext cx="918657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://waterzuiveringmn.files.wordpress.com/2012/06/waterzuivering-2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24012"/>
            <a:ext cx="6238712" cy="30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www.rovgmakelaar.nl/wp-content/uploads/2012/10/DSCN0167e-1024x7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704" y="0"/>
            <a:ext cx="4056931" cy="30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28498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Water management; water quality; roads and embankments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7325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hhdelfland.nl/publish/pages/35232/kwetsbare_gebieden_delfla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6565" y="-99392"/>
            <a:ext cx="9861689" cy="69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b-ovo.nl/sites/default/files/corporate/twitter_delfland_groo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691680" cy="1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788024" y="2924944"/>
            <a:ext cx="720080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611560" y="2276872"/>
            <a:ext cx="0" cy="1110125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11560" y="2924944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North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6178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aart.middendelfland.net/delfland/delflandkaart1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71" y="-727063"/>
            <a:ext cx="9144001" cy="76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163801" y="4581128"/>
            <a:ext cx="1368152" cy="1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87624" y="4797152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North</a:t>
            </a:r>
            <a:endParaRPr lang="nl-NL" b="1" dirty="0"/>
          </a:p>
        </p:txBody>
      </p:sp>
      <p:sp>
        <p:nvSpPr>
          <p:cNvPr id="5" name="Oval 4"/>
          <p:cNvSpPr/>
          <p:nvPr/>
        </p:nvSpPr>
        <p:spPr bwMode="auto">
          <a:xfrm>
            <a:off x="5148064" y="3501008"/>
            <a:ext cx="720080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hdelfland.nl/publish/pages/38536/kaart_gemalen_delf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451917"/>
            <a:ext cx="10944225" cy="7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0571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Drainage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932040" y="2924944"/>
            <a:ext cx="720080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hdelfland.nl/publish/pages/38536/kaart_gemalen_delf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-451917"/>
            <a:ext cx="10944225" cy="7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30571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Drainage</a:t>
            </a:r>
          </a:p>
        </p:txBody>
      </p:sp>
      <p:sp>
        <p:nvSpPr>
          <p:cNvPr id="2" name="Down Arrow 1"/>
          <p:cNvSpPr/>
          <p:nvPr/>
        </p:nvSpPr>
        <p:spPr bwMode="auto">
          <a:xfrm rot="2131475">
            <a:off x="917867" y="4221088"/>
            <a:ext cx="504056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8284301">
            <a:off x="3175982" y="537687"/>
            <a:ext cx="504056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7743116">
            <a:off x="1207229" y="2542152"/>
            <a:ext cx="504056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131475">
            <a:off x="3150114" y="5884691"/>
            <a:ext cx="504056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gem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5437"/>
            <a:ext cx="9893243" cy="686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weerstation-lichtenberg.nl/weergaloos/plaatjes/wateroverlast200806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-27384"/>
            <a:ext cx="10445728" cy="69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keesfloor.nl/service/neerslag/rd_overschot_8110_ja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28951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edia.nu.nl/m/m1azu1hara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.nu.nl/m/m1fzlw6awuq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5731"/>
            <a:ext cx="9173724" cy="68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8222"/>
            <a:ext cx="3285715" cy="3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82089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Water security and the Netherlands</a:t>
            </a:r>
          </a:p>
          <a:p>
            <a:pPr algn="l"/>
            <a:endParaRPr lang="en-GB" dirty="0"/>
          </a:p>
          <a:p>
            <a:pPr algn="l"/>
            <a:r>
              <a:rPr lang="en-GB" b="1" dirty="0" smtClean="0"/>
              <a:t>Floods from the sea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Tidal effects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Huge amounts of water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Threat to coastal areas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Large part of coastal area in Netherlands is economic core</a:t>
            </a:r>
          </a:p>
          <a:p>
            <a:pPr algn="l"/>
            <a:endParaRPr lang="en-GB" dirty="0"/>
          </a:p>
          <a:p>
            <a:pPr algn="l"/>
            <a:r>
              <a:rPr lang="en-GB" b="1" dirty="0" smtClean="0"/>
              <a:t>Floods from the river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Large amounts of water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High water waves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Threat to river areas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May interfere with tidal levels – storm surges</a:t>
            </a:r>
          </a:p>
          <a:p>
            <a:pPr algn="l"/>
            <a:endParaRPr lang="en-GB" dirty="0"/>
          </a:p>
          <a:p>
            <a:pPr algn="l"/>
            <a:r>
              <a:rPr lang="en-GB" b="1" dirty="0" smtClean="0"/>
              <a:t>Floods from rainfall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Anywhere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Drainage problem, mainly economic damage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May interfere with storms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624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6328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/>
              <a:t>Water security and the Netherlands</a:t>
            </a:r>
          </a:p>
          <a:p>
            <a:pPr algn="l"/>
            <a:endParaRPr lang="en-GB" dirty="0"/>
          </a:p>
          <a:p>
            <a:pPr algn="l"/>
            <a:r>
              <a:rPr lang="en-GB" b="1" dirty="0" smtClean="0"/>
              <a:t>Mixed </a:t>
            </a:r>
            <a:r>
              <a:rPr lang="en-GB" b="1" dirty="0"/>
              <a:t>duties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Excessive </a:t>
            </a:r>
            <a:r>
              <a:rPr lang="en-GB" sz="2000" dirty="0"/>
              <a:t>rainfall: municipality and water board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Sea </a:t>
            </a:r>
            <a:r>
              <a:rPr lang="en-GB" sz="2000" dirty="0"/>
              <a:t>and River floods: water board and Public Works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pic>
        <p:nvPicPr>
          <p:cNvPr id="16386" name="Picture 2" descr="http://24.media.tumblr.com/bfffb0013263019e5e8cacf8c078566e/tumblr_mj5lra4cZe1qbycdbo1_12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69" y="2564904"/>
            <a:ext cx="4716430" cy="31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2219" y="2455734"/>
            <a:ext cx="3533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But also the province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And the municipality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In Dutch disaster management: the mayor is the first responsible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Unless it is a larger disaster: </a:t>
            </a:r>
            <a:r>
              <a:rPr lang="en-GB" sz="2000" dirty="0" smtClean="0"/>
              <a:t>safety regions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528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estand:Europese-Unie lokat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513" y="-26876"/>
            <a:ext cx="9215669" cy="691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data:image/jpeg;base64,/9j/4AAQSkZJRgABAQAAAQABAAD/2wCEAAkGBxQHEhMRBxIUFRUUGRkUGRgXFRIeGBoUFBYdFxkWFxUYKCgkGRonHRcWIj0iJSkrLi4uFx8zODMvNygtLi8BCgoKDg0OGhAQGywlICY3NDcsNy03Nyw0LjcsNy40LC4vMTIvLDcvNDA0LC4sLC8tLCwsNywsLCwsLCwsLCwsLP/AABEIAMIBBAMBEQACEQEDEQH/xAAbAAEBAAIDAQAAAAAAAAAAAAAABgMHAQIFBP/EADcQAAEDAQQFCwQCAwEBAAAAAAEAAgMRBAUSIQYxU5LRExQVIjNBUWFyc7IHMnGRQoGCocFiUv/EABsBAQACAwEBAAAAAAAAAAAAAAACBAEFBgMH/8QAMBEAAgECBQMEAQQCAgMAAAAAAAECAxEEEiExUTJBcQUGE2GBIpGhsRTBQvBS4fH/2gAMAwEAAhEDEQA/ANfW+2yCWUCWQAPePvf/APR811NOEMi0WxSbdzBz2Xayb7+KlkhwjF2Oey7WTffxTJDhC7HPZdrJvv4pkhwhdjnsu1k338UyQ4Quxz2Xayb7+KZIcIXY57LtZN9/FMkOELsc9l2sm+/imSHCF2Oey7WTffxTJDhC7HPZdrJvv4pkhwhdjnsu1k338UyQ4Quxz2Xayb7+KZIcIXY57LtZN9/FMkOELsc9l2sm+/imSHCF2Oey7WTffxTJDhC7HPZdrJvv4pkhwhdjnsu1k338UyQ4Quxz2Xayb7+KZIcIXY57LtZN9/FMkOELsc9l2sm+/imSHCF2Oey7WTffxTJDhC7HPZdrJvv4pkhwhdjnsu1k338UyQ4Quxz2Xayb7+KZIcIXY57LtZN9/FMkOELsc9l2sm+/imSHCF2Oey7WTffxTJDhC7HPZdrJvv4pkhwhdjnsu1k338UyQ4Quxz2Xayb7+KZIcIXY57LtZN9/FMkOELsc9l2sm+/imSHCF2U+i1pfJE4yPceudbif4t8VSxMYqSsuxOLZMXh2svuP+RV2n0LwQe5gUwEAQBAEAQBAEAQBAEAQBAEAQBAEAQBAEAQBAEAQBAEAQBAEAQBAVOifZP8AWfi1UcV1LwSiTt4drL7j/kVbp9C8EXuYFMBAEAQBAEAQBAEAQBAEAQBAEBmtFmdZsHLimNgkb5sdWjv9FeVKtCrmyO+VtP6a3Rlxa3MK9TAQBAEAQBAEAQBAEAQBAEAQBAVOifZP9Z+LVRxXUvBKJO3h2svuP+RVun0LwRe5gUwEAQBAEAQBAEAQBADkgMtps7rK4stDS1woSDro4Bw/0Qf7XnSqwqxzwd1r/Ds/5Rlpp2ZiXoYCAr7m0BffkYku612dzdRpymJp8HNIyP5XKeoe66eAq/FXoTT7bWf2nfVf/HqW6eDdRXjJFrpnoOb8Fn6NeyMws5LrYqFgph+0HMUP7XH+g+6VgXW/yIuSm82ltG733a30/Yu4jCfIo5exqy/LsF0yck2eOZwqHcniwtI/iXHInyGqma+men42WMpfK6UoJ7ZrXf3ZN2Xm31oaupTyO17+DzlfPMakBktNndZXFloaWuFDQ+Dmhw/YIP8Aa86VWFWOeDutf4dn/KsZcXF2ZjXoYCAIAgCAIAgCAIAgCAqdE+yf6z8WqjiupeCUSdvDtZfcf8irdPoXgi9zApgIAgCAIAgCAIAgAFdZp555eeWf6WG7IFpcv08mt/JSiWzSQOc0uLJJDVgd1gAWDOlRQ0oVx+P94YfD/JSdOpGok7KSS17Pqene6v8ARep4KUrSumik070Glvy0Ce6jE2rA14e5wzbWhGFp/jQf4rn/AG57poYDCuhiVJ6trKk9992u9/3LGJwkqk80TWF42PmEjozJFIW5F0TnOZXwxECp/FR5r6RhMT/kUlVyShfZSST82TdvzZ/RrJwyO17nzKyQK/6ZObZLRLabZJycMMfXJJALnmjGkD7tTiBnmBRcp7ujOthYYWlDNUnL9KtdpLVv67JvjcuYJqM3KTskWUmlkGlkNpstge+KZzXCLEcJfQVGEg99Pt10quRh7fxXo+Jo4qvFTpprPbVR5unxuntdeC48TCtGUIuz7GnR+l9ZNOdgK6zTzz/eWaw9ECyub6eTXjyUrJrM+BzgXFkkhJYD1gAWDrUqKGlDrXIY/wB4YbDZ6Tp1I1EnZSSWttP+T0+1fTYu08FKVmmmim070Glvyds91GJvUDHB7nDNhNCKNPcaf4hc97c900MBhXQxKk9W1lSe+97td9fyWcThHUlmiawvKxdHyGMyRSFuRMTnObXwxECp/FQvo+ExP+TSVXJKKeykkn5sm7fmz+jWThkla9z5VaIBAEAQBAEAQBAEAQFTon2T/Wfi1UcV1LwSiTt4drL7j/kVbp9C8EXuYFMBAEAQBAEAQBAEAQF79LrS26harVeEpjgaGsoScLpTnkwfc8NA1CvWXD+8aEsXKhhKFPNVd3tqor77Jt6300L+CkoKU5PQ9y/tI4tLLvtAuiR7JGDlHRnqvdGw9bIHrNLa6ie4FaX0z0av6P6rReKgpQlopLVKT23WjT0V0uUe9WvGvSag9eDUy+pGpCA5rlTurWndXxp4rFle4OAaavz/AGEavowck11oDhZBefS60tusWq1XhKY4GBrCCThdK7PJv8nhoFKCvWXEe8aE8W6GFoU81STb21UV99k29b6aF/BSyZpydke9fukcWllgtLbokeyVg5QxnqvdGw1dkD1mltdR8AVo/TfRq/o/qlGWKgpQk7KS1Sk9t9mntdfa+verXjWpNQepqX8L6makIAgCAIAgCAIAgCAICp0T7J/rPxaqOK6l4JRJ28O1l9x/yKt0+heCL3MCmAgCAIAgCAIAgO8sLoacqCKta8V72vFWn8EEFQhUjNNxd7Nr8rRr8My01udFMwclxIAJNBUgVNATSpA7iaD9BRUUne2v/bf9+wGPMZBjJBHeCQcxQ5jyqkoqStJXX2E7HCkAgCAIAgCA5LyQASaCpAqaAnWQO45D9KOVXzW1FzljzGQYyQRqIJBHdkQkoqStJXX2E7HVSAJprQH0W+xPu9+C1twuwtfT/wAyNDh/o0/IKr4bE08RDPTd1dr8xbT/AK/YlODi7M+dWCIQBAEAQBAEAQFTon2T/Wfi1UcV1LwSiTt4drL7j/kVbp9C8EXuYFMBAEAQBAEAWAVd2/T+03m1kllks7on/wA2SuNBWhyw/cPA965nF+7MFhJyp1YzU12cbeO+z5XYtwwc5q6asV2neg8l7yQvuURjBHyTg5xb1WfZSgNci4fpcr7c9z0cHTqwxbl+qWZWV9+ruvplvE4RzacDWd8XY66JDFaHxOePu5N5cGn/AOXGgGLy7l9FwONhjKSrU4yUXtmVr/aV3p9/saypTcHZnxK4QCAIAgCAIAgCAIAgA81h/QLrRzQKO+gyayW1kjA4Y2ciQ8CtSxwLjhJFc8x3iq4v1X3XWwMpUauGcZNPK810+Gv06+N+zsX6OEjUWZS0KzTfQkaQSMnjmbDgZhcXMqC1pJBrUUpVy5f297ml6dSlQlTdTM7qzs7vR9ne+hbxOFVR5r2NSXnZo7JIWWKfl2jLGGFrSf8AzUnEPPKvd4r6ng61atSU61P42+18z/Ois/rX74NRUjGMrRdz5FaIBAEAQBAEAQFTon2T/Wfi1UcV1LwSiTt4drL7j/kVbp9C8EXuYFMBAEAQBAEAQFx9KpTZZbRNaJeTgijrJV1GFzzRhI1Vo13nqXGe86arUKVGnTzVZS/TZapLe37r63ZewLtJyb0RW3hpNFpPZLUy4JnsmYxzg37ZHNYaks7y1wBGWYxZ0XLYT0Sv6Vj6E8bTUqbaTfVFN6K/2nrro7aXLc68atOSg9TTI8l9cZpjlAEAQBAEAQBAEAQBAEBZ/Tm1w3IZ7beb8LWtELGjNz3uOIhre8gBvkMWdFyHurD4jHKlgcPG7bzSfaKWibfa7b+3ayuXcHKNO9SR7l4aVw6ZWO0WbCYZ6F8bHOFJDGcbWtdqLiBQtPjlXWtLhfQcT6Jj6OJup09pNLpzaNtb2V75l+bHvPEQr03DZmsAa6l9JNWEAQBAEAQBAEBU6J9k/wBZ+LVRxXUvBKJO3h2svuP+RVun0LwRe5gUwEAQBAEAQBAduUOHDU4a4sNTTFSmKnjTKqhkjmz21ta/e3HgXdrCKQwuDoSWuaaggkEHxBGpZnCM4uMldPdPUJ21R1UgEAQBAEAQBAEAQBAEAQBANaAIAgCAIAgCAIAgKnRPsn+s/Fqo4rqXglEnbw7WX3H/ACKt0+heCL3MCmAgCAIAgCAIDJLA6HCZmkY242172kkBw8qtP6XnCrCd1F3s7P6ejt/KMtNbmNehgIAgCAIAgCAIAgCAIAgCAIAgM1pszrLhFobTG1sjfNjxVp/teVKtCqm4O9m0/K3Rlxa3MK9TAQBAEAQBAEBU6J9k/wBZ+LVRxXUvBKJO3h2svuP+RVun0LwRe5gUwEAQBAEAQFPdWgtpviMS3bLZntPfyj6g+Dm4Ktd5Fc1jfdODwVV0sRCpGS+lr9p5tV9lqnhJTV4tFrpnoM68o7K25sAMDOROMkVjAGHMA5gg7xXIege6aeFq4iWKvapLMrK9m737rtb9i7iMI5qOXsazvu6HXLJyVqkhc8fcI3udh8nEgAHy1r6L6f6hDHUvlpwko9nJJX8avT724uayrSdN2bPPV88wgCAIAgCAIAgCAIAgCALALG5tAHX2wS2C1wPYTQ05TE3xa5pHVdTuK5P1D3ZTwFV0q1Cal2vaz+076rx/ehcp4N1FeMlYsdNdBjfzoHXa6OMxM5IhwdmxtMAGEHV1v2uS9v8AuiPp8ascRGUszzaW3fVu++hcxOEdSzj2NWXzdzbrkMTJ45i3JxjxYWkfxxEdY/jV+V9MwGMli6XyunKCe2a1392Tdvz/AEaqpDI7XufArxAIAgCAIAgKnRPsn+s/Fqo4rqXglEnbw7WX3H/Iq3T6F4IvcwKYCAIAgCAICw+l9YrW+V8nJwxRufKS6jCPtaH115kkelcn7wUZ4KNFQzVJyShpdru2vwrPyXMFpO97Jbl0dKoNJorTZ7lmfHMWOEZNWOeQ2odGddO6mTgM6DWuKj6DivSq9HE4umpU7rN/yUddpePzG+l2XniIVouMHqaUC+wmlOUAQBAEAQBAEAQBAEAQBAEBZfTKRtgmmtdul5OGGOjjU0c956raD7zQPIbQmtKLkfd8J4jD08JRhmqTlpylHd/W6TemhcwbUZObdkistOlUGl1mtNmu9z4pi13JtccLpMPWAaWnOtKFuuhORC5ej6DivRsZQxNeKnTuszWqjfTW67XupbXtqmXJYiFeEoRdmagbnqX1Z7mnOUAQBAEAQBAVOifZP9Z+LVRxXUvBKJO3h2svuP8AkVbp9C8EXuYFMBAEAQBAEB2DyAWgmhoSKmhLa0JHfSp/ZUcscylbVf73/eyuL9jhri0gtJBBqCDQgjMEEaistJpp7MLQOOIkuzJzP5KJJKyBwsgIAgCAIAgCAIAgCAIAgCA5rlTu107q+NFiyvcHANMxrGf9jvCNJ6MBAFkBAEAQBAEBU6J9k/1n4tVHFdS8Eok7eHay+4/5FW6fQvBF7mBTAQBAEAQBAEAQHeWJ0VOVBGIBwr3tdqI8ioQnGd8rvZ2flboNNbnRTAQBAEAQBAEAQBAEAQBAEB3nhdZzhnBaaA0OujmhzT/YIP8Aa86dSFSOaDutf4dn+zTRlprc6L0MBAEAQBAEAQBAVOifZP8AWfi1UcV1LwSiTt4drL7j/kVbp9C8EXuYFMBAEAQBAEAQFTd+gNqvJjZLE+zvY7U5spP5yprHgubxXuvA4Wo6VZTUl2cf/ez7PYtQwc5q6tYr9N9Bn3nzc3IIxyUfIkOdh6jKYKZGuty5P277opYZVljG/wBUsysr6vq/0XMThHPLk7Gt76uh9yycla3xOeNbY34sPk7IUPlrX0LAeoU8dS+WkpKPZyVr+OV97Gtq0nTdmeerx5hAEAQBAEAQBAEAQAeeX7/4sPYFhdX08tFu5OQPs7oXFpLmSk1ZXrU6uulcvFcpjfd+Dw+em4zVRJ2TjbXtfXa/fUuU8FOVndWKbTzQea+bQ2a6OTALAxwc4tzZk0igNeqQP8Qud9t+6MPgsK6GKcr3bVlfffuu93+SzicJKpPNE1nedhN2yGKV8b3NyJjcXNB724qDMeWpfRMHiliqSqxjKKe2ZWb+7Xenn+jWzhkdrnyq0QCAIAgCAIAgKnRPsn+s/Fqo4rqXglEnbw7WX3H/ACKt0+heCL3MCmAgCAIAgCAIC2+lMjobRLI+Xk4I4y+WrgGEnJmKuQ/ka6+rTvXG+9IQqYWnTUM1WUrQsv1cu1teFbbW5dwLam3fRblra9JYtI7Nao9HZ3NnaxxbkWvIbnVgOZB1VGYr3ZLj8P6JX9MxlCpjqSdNtX7pX7St3W9tnbuXZV41YSVN6mlAcWfjn++9fYrW0NKEAQBAEAQBAEAQBAEAQF99K7R0dzq0W2bk7OxrQQT1DK45Gne8BtMsziC4b3nReJ+DD0aearJu1lqor74u++it5L+BllzSk7JFBf2kcek132noOVzJIxjcw9WQxMdV2Q1tLa6j5HvC0Ppvo1b0r1Sh/mU1KEnZPeKk1p+U+V9rks1ayrUpZHqjUIFNS+rmnCAIAgCAIAgCAqdE+yf6z8WqjiupeCUSdvDtZfcf8irdPoXgi9zApgIAgCAIAgCA7iVwaWBxwkhxbXIkaiR3kVP4qVB04OanbVaJ90nvbz3F3awhldA4PhcWuaaggkEHxBCVIRqRcJq6e6ezCbTujoTXWpA4JprWQfRbrG+wPMdrbhcACR5OaHD/AEQvDD4iniKaqU3dO/8ADaf8olKLi7MwL3IhAEAQBAEAQGe12N9jwc4FOUY2Vvmx9aH/AEV4UcRTrZsjvlbi/K3/ALMyi42v3MC9zB2MhIDSThBLgKmmIihNPGgGfko5IqWa2u1+9uP5F3sIpDCQ6IlrhqIJBFRQ0I8qhYnCM45ZK6+wm1qjqpgIAgCAIAgCAICp0T7J/rPxaqOK6l4JRJ28O1l9x/yKt0+heCL3MCmAgCAIAgCAIAgCA5bmRiyHfQVy/GVf2sO9tAXmj/0+benJz2a2RSxYmlwEbgaAguY4E9V1MqEd64r1T3bLCOdCdCUJ2drtW12atuvBfpYNTtJSuik020G6emFohmZFRga/E0kHASQ6tRTI0/oLnfb3uhen4f8Axp05T1vG332/fX8lnE4T5JZk7Gqbzs0dkkLLHMJgP5taWtJ/81JxDz1eC+nYStVrUlOpTcG+zd3+bbeN+bGqqRUXZO58itEAgMs9ndZ8PLNIxtEjfNjq0cPLI/pedOrCpmyu9nZ/TW6MuLW5iXoYCAsrg0EbpAzlLBbmECmJvJOD2V7nDFl+dR7qrkvU/dE/Tqnx1sNL6eZOL8O37rflF2lhFUV4yLfTLQkX+IOaSNi5FpjzaSCzKgyIpSh/ZXGeg+536e6vywc87vo7a6353/0XcRhVUtZ2samvqwR3bJydktDZ6fc5jCGA+AcScX5GX/PqXp+KrYmkqtSk6d9k3d+WrK351+kamrCMHZO556vHmEAQBAEAQBAEAQBAVOifZP8AWfi1UcV1LwSiTt4drL7j/kVbp9C8EXuYFMBAEAQBAEAQBAEAQFx9NrZFcbbTbbykwso2FrQTV7/vIDP5EDD+MR1BcZ7sw1fHyo4LDwvLWTfaK2V32T1827svYOcaalOT0PZvnSaHTKw2iKzYopmDlBE45vbGcRwkZPq0Hq6wfwCtR6f6JiPRPUqVWpadOX6XJLpctFfjW1nx9ux7VK8a9JpaM1cvpRqghkq7o0BnvqMS3faLI5hyJD5sTT3hzTGKO8jRcvjvdmGwNV0q9GqpL6jZ/aefVfa/st08HKavFotNNdBnXwLP0OYmGFnJEPLgCwUw0LWuzGf7XIege6aeClW/ylJ55Zv02ervfdr6/Yu4jCOeXL2NYX3dRueTkppoZHj7hE57g0+Di5rRXyFad9F9I9Px6xtL5Y05xi9s6Sv9pKTdvt2+rmrq0/jdrp+Dz1fPMrfpvJHYJ5LZeMgjjgjIrn1nyZBgAzcaNccIr3Fct7rhVxGGhg6Ec06kv2Ud2323Svpu0W8HaMnOTskVjtMINL4bRYwHQSSNc2LG4UeadUYhkHE0q0665Erl4+3cX6NiKOM0qRi055V08uz3SWqktnq0i28TCvGUNuPs1Nq1inl/xfUTUhAEAQBAEAQBAEAQBAVOifZP9Z+LVRxXUvBKJO3h2svuP+RVun0LwRe5gUwEAQBAEAQBAEAQBAFgBAFkBAWP0vdza0yz2iXk4YY6yEuIaS44WNd3H+RHmMlyXvCLq4SGHpwzVJy/Tpdq2ra47Jvh6l3BaTcm7JFpJpVBpVBabPdMj45ix4jxdRz6CoLCD30pTJ1O5chD0HE+kYmhicVBSp3Wa36lG/8A5eOdVfuXHiIVoyjF2fY0y3VkvrjNMcoAgCAIAgCAIAgCAIAgCAIAgKnRPsn+s/Fqo4rqXglEnbw7WX3H/Iq3T6F4IvcwKYCAIAgCAIAgCAIAgCAIAgCA5xGlKmla0rlXVWnjQnPzUcqvmtqA04SC3IjMEawRqIPcVlpNWewBOLMolYHCyAgCAIAgCAIAgCAIAgCAIAgKnRPsn+s/Fqo4rqXglEnbw7WX3H/Iq3T6F4IvcwKYCAIAgCAIAgCAIAgCAIAgCAIAgCAIAgCAIAgCAIAgCAIAgCAIAgKnRPsn+s/Fqo4rqXglEnbw7WX3H/Iq3T6F4IvcwKYCAIAgCAIAgCAIAgCAIAgCAIAgCAIAgCAIAgCAIAgCAIAgCAIAgKnRPsn+s/Fqo4rqXglE9We74nOcXRR1JJ+xuuv4VeNWdt2etkdOjodjHuM4KXyz5Z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D0LtsrImkRMaBWuTQM6DwXhUnJvVsykj/9k="/>
          <p:cNvSpPr>
            <a:spLocks noChangeAspect="1" noChangeArrowheads="1"/>
          </p:cNvSpPr>
          <p:nvPr/>
        </p:nvSpPr>
        <p:spPr bwMode="auto">
          <a:xfrm>
            <a:off x="155575" y="-884238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7" descr="data:image/jpeg;base64,/9j/4AAQSkZJRgABAQAAAQABAAD/2wCEAAkGBxQHEhMRBxIUFRUUGRkUGRgXFRIeGBoUFBYdFxkWFxUYKCgkGRonHRcWIj0iJSkrLi4uFx8zODMvNygtLi8BCgoKDg0OGhAQGywlICY3NDcsNy03Nyw0LjcsNy40LC4vMTIvLDcvNDA0LC4sLC8tLCwsNywsLCwsLCwsLCwsLP/AABEIAMIBBAMBEQACEQEDEQH/xAAbAAEBAAIDAQAAAAAAAAAAAAAABgMHAQIFBP/EADcQAAEDAQQFCwQCAwEBAAAAAAEAAgMRBAUSIQYxU5LRExQVIjNBUWFyc7IHMnGRQoGCocFiUv/EABsBAQACAwEBAAAAAAAAAAAAAAACBAEFBgMH/8QAMBEAAgECBQMEAQQCAgMAAAAAAAECAxEEEiExUTJBcQUGE2GBIpGhsRTBQvBS4fH/2gAMAwEAAhEDEQA/ANfW+2yCWUCWQAPePvf/APR811NOEMi0WxSbdzBz2Xayb7+KlkhwjF2Oey7WTffxTJDhC7HPZdrJvv4pkhwhdjnsu1k338UyQ4Quxz2Xayb7+KZIcIXY57LtZN9/FMkOELsc9l2sm+/imSHCF2Oey7WTffxTJDhC7HPZdrJvv4pkhwhdjnsu1k338UyQ4Quxz2Xayb7+KZIcIXY57LtZN9/FMkOELsc9l2sm+/imSHCF2Oey7WTffxTJDhC7HPZdrJvv4pkhwhdjnsu1k338UyQ4Quxz2Xayb7+KZIcIXY57LtZN9/FMkOELsc9l2sm+/imSHCF2Oey7WTffxTJDhC7HPZdrJvv4pkhwhdjnsu1k338UyQ4Quxz2Xayb7+KZIcIXY57LtZN9/FMkOELsc9l2sm+/imSHCF2Oey7WTffxTJDhC7HPZdrJvv4pkhwhdjnsu1k338UyQ4Quxz2Xayb7+KZIcIXY57LtZN9/FMkOELsc9l2sm+/imSHCF2U+i1pfJE4yPceudbif4t8VSxMYqSsuxOLZMXh2svuP+RV2n0LwQe5gUwEAQBAEAQBAEAQBAEAQBAEAQBAEAQBAEAQBAEAQBAEAQBAEAQBAVOifZP8AWfi1UcV1LwSiTt4drL7j/kVbp9C8EXuYFMBAEAQBAEAQBAEAQBAEAQBAEBmtFmdZsHLimNgkb5sdWjv9FeVKtCrmyO+VtP6a3Rlxa3MK9TAQBAEAQBAEAQBAEAQBAEAQBAVOifZP9Z+LVRxXUvBKJO3h2svuP+RVun0LwRe5gUwEAQBAEAQBAEAQBADkgMtps7rK4stDS1woSDro4Bw/0Qf7XnSqwqxzwd1r/Ds/5Rlpp2ZiXoYCAr7m0BffkYku612dzdRpymJp8HNIyP5XKeoe66eAq/FXoTT7bWf2nfVf/HqW6eDdRXjJFrpnoOb8Fn6NeyMws5LrYqFgph+0HMUP7XH+g+6VgXW/yIuSm82ltG733a30/Yu4jCfIo5exqy/LsF0yck2eOZwqHcniwtI/iXHInyGqma+men42WMpfK6UoJ7ZrXf3ZN2Xm31oaupTyO17+DzlfPMakBktNndZXFloaWuFDQ+Dmhw/YIP8Aa86VWFWOeDutf4dn/KsZcXF2ZjXoYCAIAgCAIAgCAIAgCAqdE+yf6z8WqjiupeCUSdvDtZfcf8irdPoXgi9zApgIAgCAIAgCAIAgAFdZp555eeWf6WG7IFpcv08mt/JSiWzSQOc0uLJJDVgd1gAWDOlRQ0oVx+P94YfD/JSdOpGok7KSS17Pqene6v8ARep4KUrSumik070Glvy0Ce6jE2rA14e5wzbWhGFp/jQf4rn/AG57poYDCuhiVJ6trKk9992u9/3LGJwkqk80TWF42PmEjozJFIW5F0TnOZXwxECp/FR5r6RhMT/kUlVyShfZSST82TdvzZ/RrJwyO17nzKyQK/6ZObZLRLabZJycMMfXJJALnmjGkD7tTiBnmBRcp7ujOthYYWlDNUnL9KtdpLVv67JvjcuYJqM3KTskWUmlkGlkNpstge+KZzXCLEcJfQVGEg99Pt10quRh7fxXo+Jo4qvFTpprPbVR5unxuntdeC48TCtGUIuz7GnR+l9ZNOdgK6zTzz/eWaw9ECyub6eTXjyUrJrM+BzgXFkkhJYD1gAWDrUqKGlDrXIY/wB4YbDZ6Tp1I1EnZSSWttP+T0+1fTYu08FKVmmmim070Glvyds91GJvUDHB7nDNhNCKNPcaf4hc97c900MBhXQxKk9W1lSe+97td9fyWcThHUlmiawvKxdHyGMyRSFuRMTnObXwxECp/FQvo+ExP+TSVXJKKeykkn5sm7fmz+jWThkla9z5VaIBAEAQBAEAQBAEAQFTon2T/Wfi1UcV1LwSiTt4drL7j/kVbp9C8EXuYFMBAEAQBAEAQBAEAQF79LrS26harVeEpjgaGsoScLpTnkwfc8NA1CvWXD+8aEsXKhhKFPNVd3tqor77Jt6300L+CkoKU5PQ9y/tI4tLLvtAuiR7JGDlHRnqvdGw9bIHrNLa6ie4FaX0z0av6P6rReKgpQlopLVKT23WjT0V0uUe9WvGvSag9eDUy+pGpCA5rlTurWndXxp4rFle4OAaavz/AGEavowck11oDhZBefS60tusWq1XhKY4GBrCCThdK7PJv8nhoFKCvWXEe8aE8W6GFoU81STb21UV99k29b6aF/BSyZpydke9fukcWllgtLbokeyVg5QxnqvdGw1dkD1mltdR8AVo/TfRq/o/qlGWKgpQk7KS1Sk9t9mntdfa+verXjWpNQepqX8L6makIAgCAIAgCAIAgCAICp0T7J/rPxaqOK6l4JRJ28O1l9x/yKt0+heCL3MCmAgCAIAgCAIAgO8sLoacqCKta8V72vFWn8EEFQhUjNNxd7Nr8rRr8My01udFMwclxIAJNBUgVNATSpA7iaD9BRUUne2v/bf9+wGPMZBjJBHeCQcxQ5jyqkoqStJXX2E7HCkAgCAIAgCA5LyQASaCpAqaAnWQO45D9KOVXzW1FzljzGQYyQRqIJBHdkQkoqStJXX2E7HVSAJprQH0W+xPu9+C1twuwtfT/wAyNDh/o0/IKr4bE08RDPTd1dr8xbT/AK/YlODi7M+dWCIQBAEAQBAEAQFTon2T/Wfi1UcV1LwSiTt4drL7j/kVbp9C8EXuYFMBAEAQBAEAWAVd2/T+03m1kllks7on/wA2SuNBWhyw/cPA965nF+7MFhJyp1YzU12cbeO+z5XYtwwc5q6asV2neg8l7yQvuURjBHyTg5xb1WfZSgNci4fpcr7c9z0cHTqwxbl+qWZWV9+ruvplvE4RzacDWd8XY66JDFaHxOePu5N5cGn/AOXGgGLy7l9FwONhjKSrU4yUXtmVr/aV3p9/saypTcHZnxK4QCAIAgCAIAgCAIAgA81h/QLrRzQKO+gyayW1kjA4Y2ciQ8CtSxwLjhJFc8x3iq4v1X3XWwMpUauGcZNPK810+Gv06+N+zsX6OEjUWZS0KzTfQkaQSMnjmbDgZhcXMqC1pJBrUUpVy5f297ml6dSlQlTdTM7qzs7vR9ne+hbxOFVR5r2NSXnZo7JIWWKfl2jLGGFrSf8AzUnEPPKvd4r6ng61atSU61P42+18z/Ois/rX74NRUjGMrRdz5FaIBAEAQBAEAQFTon2T/Wfi1UcV1LwSiTt4drL7j/kVbp9C8EXuYFMBAEAQBAEAQFx9KpTZZbRNaJeTgijrJV1GFzzRhI1Vo13nqXGe86arUKVGnTzVZS/TZapLe37r63ZewLtJyb0RW3hpNFpPZLUy4JnsmYxzg37ZHNYaks7y1wBGWYxZ0XLYT0Sv6Vj6E8bTUqbaTfVFN6K/2nrro7aXLc68atOSg9TTI8l9cZpjlAEAQBAEAQBAEAQBAEBZ/Tm1w3IZ7beb8LWtELGjNz3uOIhre8gBvkMWdFyHurD4jHKlgcPG7bzSfaKWibfa7b+3ayuXcHKNO9SR7l4aVw6ZWO0WbCYZ6F8bHOFJDGcbWtdqLiBQtPjlXWtLhfQcT6Jj6OJup09pNLpzaNtb2V75l+bHvPEQr03DZmsAa6l9JNWEAQBAEAQBAEBU6J9k/wBZ+LVRxXUvBKJO3h2svuP+RVun0LwRe5gUwEAQBAEAQBAduUOHDU4a4sNTTFSmKnjTKqhkjmz21ta/e3HgXdrCKQwuDoSWuaaggkEHxBGpZnCM4uMldPdPUJ21R1UgEAQBAEAQBAEAQBAEAQBANaAIAgCAIAgCAIAgKnRPsn+s/Fqo4rqXglEnbw7WX3H/ACKt0+heCL3MCmAgCAIAgCAIDJLA6HCZmkY242172kkBw8qtP6XnCrCd1F3s7P6ejt/KMtNbmNehgIAgCAIAgCAIAgCAIAgCAIAgM1pszrLhFobTG1sjfNjxVp/teVKtCqm4O9m0/K3Rlxa3MK9TAQBAEAQBAEBU6J9k/wBZ+LVRxXUvBKJO3h2svuP+RVun0LwRe5gUwEAQBAEAQFPdWgtpviMS3bLZntPfyj6g+Dm4Ktd5Fc1jfdODwVV0sRCpGS+lr9p5tV9lqnhJTV4tFrpnoM68o7K25sAMDOROMkVjAGHMA5gg7xXIege6aeFq4iWKvapLMrK9m737rtb9i7iMI5qOXsazvu6HXLJyVqkhc8fcI3udh8nEgAHy1r6L6f6hDHUvlpwko9nJJX8avT724uayrSdN2bPPV88wgCAIAgCAIAgCAIAgCALALG5tAHX2wS2C1wPYTQ05TE3xa5pHVdTuK5P1D3ZTwFV0q1Cal2vaz+076rx/ehcp4N1FeMlYsdNdBjfzoHXa6OMxM5IhwdmxtMAGEHV1v2uS9v8AuiPp8ascRGUszzaW3fVu++hcxOEdSzj2NWXzdzbrkMTJ45i3JxjxYWkfxxEdY/jV+V9MwGMli6XyunKCe2a1392Tdvz/AEaqpDI7XufArxAIAgCAIAgKnRPsn+s/Fqo4rqXglEnbw7WX3H/Iq3T6F4IvcwKYCAIAgCAICw+l9YrW+V8nJwxRufKS6jCPtaH115kkelcn7wUZ4KNFQzVJyShpdru2vwrPyXMFpO97Jbl0dKoNJorTZ7lmfHMWOEZNWOeQ2odGddO6mTgM6DWuKj6DivSq9HE4umpU7rN/yUddpePzG+l2XniIVouMHqaUC+wmlOUAQBAEAQBAEAQBAEAQBAEBZfTKRtgmmtdul5OGGOjjU0c956raD7zQPIbQmtKLkfd8J4jD08JRhmqTlpylHd/W6TemhcwbUZObdkistOlUGl1mtNmu9z4pi13JtccLpMPWAaWnOtKFuuhORC5ej6DivRsZQxNeKnTuszWqjfTW67XupbXtqmXJYiFeEoRdmagbnqX1Z7mnOUAQBAEAQBAVOifZP9Z+LVRxXUvBKJO3h2svuP8AkVbp9C8EXuYFMBAEAQBAEB2DyAWgmhoSKmhLa0JHfSp/ZUcscylbVf73/eyuL9jhri0gtJBBqCDQgjMEEaistJpp7MLQOOIkuzJzP5KJJKyBwsgIAgCAIAgCAIAgCAIAgCA5rlTu107q+NFiyvcHANMxrGf9jvCNJ6MBAFkBAEAQBAEBU6J9k/1n4tVHFdS8Eok7eHay+4/5FW6fQvBF7mBTAQBAEAQBAEAQHeWJ0VOVBGIBwr3tdqI8ioQnGd8rvZ2flboNNbnRTAQBAEAQBAEAQBAEAQBAEB3nhdZzhnBaaA0OujmhzT/YIP8Aa86dSFSOaDutf4dn+zTRlprc6L0MBAEAQBAEAQBAVOifZP8AWfi1UcV1LwSiTt4drL7j/kVbp9C8EXuYFMBAEAQBAEAQFTd+gNqvJjZLE+zvY7U5spP5yprHgubxXuvA4Wo6VZTUl2cf/ez7PYtQwc5q6tYr9N9Bn3nzc3IIxyUfIkOdh6jKYKZGuty5P277opYZVljG/wBUsysr6vq/0XMThHPLk7Gt76uh9yycla3xOeNbY34sPk7IUPlrX0LAeoU8dS+WkpKPZyVr+OV97Gtq0nTdmeerx5hAEAQBAEAQBAEAQAeeX7/4sPYFhdX08tFu5OQPs7oXFpLmSk1ZXrU6uulcvFcpjfd+Dw+em4zVRJ2TjbXtfXa/fUuU8FOVndWKbTzQea+bQ2a6OTALAxwc4tzZk0igNeqQP8Qud9t+6MPgsK6GKcr3bVlfffuu93+SzicJKpPNE1nedhN2yGKV8b3NyJjcXNB724qDMeWpfRMHiliqSqxjKKe2ZWb+7Xenn+jWzhkdrnyq0QCAIAgCAIAgKnRPsn+s/Fqo4rqXglEnbw7WX3H/ACKt0+heCL3MCmAgCAIAgCAIC2+lMjobRLI+Xk4I4y+WrgGEnJmKuQ/ka6+rTvXG+9IQqYWnTUM1WUrQsv1cu1teFbbW5dwLam3fRblra9JYtI7Nao9HZ3NnaxxbkWvIbnVgOZB1VGYr3ZLj8P6JX9MxlCpjqSdNtX7pX7St3W9tnbuXZV41YSVN6mlAcWfjn++9fYrW0NKEAQBAEAQBAEAQBAEAQF99K7R0dzq0W2bk7OxrQQT1DK45Gne8BtMsziC4b3nReJ+DD0aearJu1lqor74u++it5L+BllzSk7JFBf2kcek132noOVzJIxjcw9WQxMdV2Q1tLa6j5HvC0Ppvo1b0r1Sh/mU1KEnZPeKk1p+U+V9rks1ayrUpZHqjUIFNS+rmnCAIAgCAIAgCAqdE+yf6z8WqjiupeCUSdvDtZfcf8irdPoXgi9zApgIAgCAIAgCA7iVwaWBxwkhxbXIkaiR3kVP4qVB04OanbVaJ90nvbz3F3awhldA4PhcWuaaggkEHxBCVIRqRcJq6e6ezCbTujoTXWpA4JprWQfRbrG+wPMdrbhcACR5OaHD/AEQvDD4iniKaqU3dO/8ADaf8olKLi7MwL3IhAEAQBAEAQGe12N9jwc4FOUY2Vvmx9aH/AEV4UcRTrZsjvlbi/K3/ALMyi42v3MC9zB2MhIDSThBLgKmmIihNPGgGfko5IqWa2u1+9uP5F3sIpDCQ6IlrhqIJBFRQ0I8qhYnCM45ZK6+wm1qjqpgIAgCAIAgCAICp0T7J/rPxaqOK6l4JRJ28O1l9x/yKt0+heCL3MCmAgCAIAgCAIAgCA5bmRiyHfQVy/GVf2sO9tAXmj/0+benJz2a2RSxYmlwEbgaAguY4E9V1MqEd64r1T3bLCOdCdCUJ2drtW12atuvBfpYNTtJSuik020G6emFohmZFRga/E0kHASQ6tRTI0/oLnfb3uhen4f8Axp05T1vG332/fX8lnE4T5JZk7Gqbzs0dkkLLHMJgP5taWtJ/81JxDz1eC+nYStVrUlOpTcG+zd3+bbeN+bGqqRUXZO58itEAgMs9ndZ8PLNIxtEjfNjq0cPLI/pedOrCpmyu9nZ/TW6MuLW5iXoYCAsrg0EbpAzlLBbmECmJvJOD2V7nDFl+dR7qrkvU/dE/Tqnx1sNL6eZOL8O37rflF2lhFUV4yLfTLQkX+IOaSNi5FpjzaSCzKgyIpSh/ZXGeg+536e6vywc87vo7a6353/0XcRhVUtZ2samvqwR3bJydktDZ6fc5jCGA+AcScX5GX/PqXp+KrYmkqtSk6d9k3d+WrK351+kamrCMHZO556vHmEAQBAEAQBAEAQBAVOifZP8AWfi1UcV1LwSiTt4drL7j/kVbp9C8EXuYFMBAEAQBAEAQBAEAQFx9NrZFcbbTbbykwso2FrQTV7/vIDP5EDD+MR1BcZ7sw1fHyo4LDwvLWTfaK2V32T1827svYOcaalOT0PZvnSaHTKw2iKzYopmDlBE45vbGcRwkZPq0Hq6wfwCtR6f6JiPRPUqVWpadOX6XJLpctFfjW1nx9ux7VK8a9JpaM1cvpRqghkq7o0BnvqMS3faLI5hyJD5sTT3hzTGKO8jRcvjvdmGwNV0q9GqpL6jZ/aefVfa/st08HKavFotNNdBnXwLP0OYmGFnJEPLgCwUw0LWuzGf7XIege6aeClW/ylJ55Zv02ervfdr6/Yu4jCOeXL2NYX3dRueTkppoZHj7hE57g0+Di5rRXyFad9F9I9Px6xtL5Y05xi9s6Sv9pKTdvt2+rmrq0/jdrp+Dz1fPMrfpvJHYJ5LZeMgjjgjIrn1nyZBgAzcaNccIr3Fct7rhVxGGhg6Ec06kv2Ud2323Svpu0W8HaMnOTskVjtMINL4bRYwHQSSNc2LG4UeadUYhkHE0q0665Erl4+3cX6NiKOM0qRi055V08uz3SWqktnq0i28TCvGUNuPs1Nq1inl/xfUTUhAEAQBAEAQBAEAQBAVOifZP9Z+LVRxXUvBKJO3h2svuP+RVun0LwRe5gUwEAQBAEAQBAEAQBAFgBAFkBAWP0vdza0yz2iXk4YY6yEuIaS44WNd3H+RHmMlyXvCLq4SGHpwzVJy/Tpdq2ra47Jvh6l3BaTcm7JFpJpVBpVBabPdMj45ix4jxdRz6CoLCD30pTJ1O5chD0HE+kYmhicVBSp3Wa36lG/8A5eOdVfuXHiIVoyjF2fY0y3VkvrjNMcoAgCAIAgCAIAgCAIAgCAIAgKnRPsn+s/Fqo4rqXglEnbw7WX3H/Iq3T6F4IvcwKYCAIAgCAIAgCAIAgCAIAgCA5xGlKmla0rlXVWnjQnPzUcqvmtqA04SC3IjMEawRqIPcVlpNWewBOLMolYHCyAgCAIAgCAIAgCAIAgCAIAgKnRPsn+s/Fqo4rqXglEnbw7WX3H/Iq3T6F4IvcwKYCAIAgCAIAgCAIAgCAIAgCAIAgCAIAgCAIAgCAIAgCAIAgCAIAgKnRPsn+s/Fqo4rqXglEnbw7WX3H/Iq3T6F4IvcwKYCAIAgCAIAgCAIAgCAIAgCAIAgCAIAgCAIAgCAIAgCAIAgCAIAgKnRPsn+s/Fqo4rqXglE9We74nOcXRR1JJ+xuuv4VeNWdt2etkdOjodjHuM4KXyz5Z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B0dDsY9xnBPlnyxlXA6Oh2Me4zgnyz5YyrgdHQ7GPcZwT5Z8sZVwOjodjHuM4J8s+WMq4HR0Oxj3GcE+WfLGVcDo6HYx7jOCfLPljKuD0LtsrImkRMaBWuTQM6DwXhUnJvVsykj/9k="/>
          <p:cNvSpPr>
            <a:spLocks noChangeAspect="1" noChangeArrowheads="1"/>
          </p:cNvSpPr>
          <p:nvPr/>
        </p:nvSpPr>
        <p:spPr bwMode="auto">
          <a:xfrm>
            <a:off x="307975" y="-731838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2051720" y="620688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One extra level</a:t>
            </a:r>
            <a:endParaRPr lang="nl-NL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828287"/>
            <a:ext cx="2771800" cy="206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4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n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139282"/>
            <a:ext cx="9324528" cy="71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amarakhlim.files.wordpress.com/2013/10/1-09_mondriaan_piet_schilderij_ii_1921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92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60648"/>
            <a:ext cx="82809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/>
              <a:t>Guiding </a:t>
            </a:r>
            <a:r>
              <a:rPr lang="en-GB" b="1" dirty="0"/>
              <a:t>principles </a:t>
            </a:r>
            <a:r>
              <a:rPr lang="en-GB" b="1" dirty="0" smtClean="0"/>
              <a:t>and promises/expectations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Floods </a:t>
            </a:r>
            <a:r>
              <a:rPr lang="en-GB" dirty="0"/>
              <a:t>should be </a:t>
            </a:r>
            <a:r>
              <a:rPr lang="en-GB" dirty="0" smtClean="0"/>
              <a:t>prevented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Water </a:t>
            </a:r>
            <a:r>
              <a:rPr lang="en-GB" dirty="0"/>
              <a:t>needs to stay </a:t>
            </a:r>
            <a:r>
              <a:rPr lang="en-GB" dirty="0" smtClean="0"/>
              <a:t>out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Western </a:t>
            </a:r>
            <a:r>
              <a:rPr lang="en-GB" dirty="0"/>
              <a:t>part of the country needs </a:t>
            </a:r>
            <a:r>
              <a:rPr lang="en-GB" dirty="0" smtClean="0"/>
              <a:t>highest </a:t>
            </a:r>
            <a:r>
              <a:rPr lang="en-GB" dirty="0"/>
              <a:t>protection </a:t>
            </a:r>
            <a:r>
              <a:rPr lang="en-GB" dirty="0" smtClean="0"/>
              <a:t>levels </a:t>
            </a:r>
            <a:endParaRPr lang="nl-NL" dirty="0"/>
          </a:p>
          <a:p>
            <a:pPr algn="l"/>
            <a:r>
              <a:rPr lang="en-GB" dirty="0"/>
              <a:t> </a:t>
            </a:r>
            <a:endParaRPr lang="nl-NL" dirty="0"/>
          </a:p>
          <a:p>
            <a:pPr algn="l"/>
            <a:r>
              <a:rPr lang="en-GB" b="1" dirty="0" smtClean="0"/>
              <a:t>Main </a:t>
            </a:r>
            <a:r>
              <a:rPr lang="en-GB" b="1" dirty="0"/>
              <a:t>design </a:t>
            </a:r>
            <a:r>
              <a:rPr lang="en-GB" b="1" dirty="0" smtClean="0"/>
              <a:t>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Safety levels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robability </a:t>
            </a:r>
            <a:r>
              <a:rPr lang="en-GB" dirty="0"/>
              <a:t>of flooding </a:t>
            </a:r>
            <a:r>
              <a:rPr lang="en-GB" dirty="0" smtClean="0"/>
              <a:t>prescribed </a:t>
            </a:r>
            <a:r>
              <a:rPr lang="en-GB" dirty="0"/>
              <a:t>in </a:t>
            </a:r>
            <a:r>
              <a:rPr lang="en-GB" dirty="0" smtClean="0"/>
              <a:t>embankment areas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r>
              <a:rPr lang="en-GB" b="1" dirty="0" smtClean="0"/>
              <a:t>Design tools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Not discussed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r>
              <a:rPr lang="en-GB" b="1" dirty="0" smtClean="0"/>
              <a:t>Artefacts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Embankments</a:t>
            </a:r>
            <a:r>
              <a:rPr lang="en-GB" dirty="0"/>
              <a:t>, </a:t>
            </a:r>
            <a:r>
              <a:rPr lang="en-GB" dirty="0" smtClean="0"/>
              <a:t>barriers, pumps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Disaster procedures</a:t>
            </a:r>
            <a:endParaRPr lang="nl-NL" dirty="0"/>
          </a:p>
        </p:txBody>
      </p:sp>
      <p:pic>
        <p:nvPicPr>
          <p:cNvPr id="23554" name="Picture 2" descr="http://www.speechbuddy.com/blog/wp-content/uploads/2012/07/Doctor-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902073"/>
            <a:ext cx="4139952" cy="29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3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erial views of the flooded Somerset Levels, which has suffered unprecedented flooding caused by a series of relentlessly violent Atlantic st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65892" y="0"/>
            <a:ext cx="1076376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6509" y="0"/>
            <a:ext cx="10641151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168567"/>
            <a:ext cx="4090987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043608" y="2564904"/>
            <a:ext cx="1440160" cy="1512168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7"/>
            <a:ext cx="3762348" cy="2499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229" y="2492897"/>
            <a:ext cx="3765134" cy="2352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05" y="4761552"/>
            <a:ext cx="3860782" cy="2411864"/>
          </a:xfrm>
          <a:prstGeom prst="rect">
            <a:avLst/>
          </a:prstGeom>
        </p:spPr>
      </p:pic>
      <p:pic>
        <p:nvPicPr>
          <p:cNvPr id="4098" name="Picture 2" descr="Map highlighting areas most at risk in England and Wales from severe coastal floo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5" y="-67795"/>
            <a:ext cx="5436096" cy="6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00a-Northmoor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://i.ytimg.com/vi/RsioDsAyRQU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717841" cy="35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Jubilee River Embank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1" y="6016"/>
            <a:ext cx="6382048" cy="42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s0.geograph.org.uk/geophotos/01/83/16/1831683_9247ea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5279" y="2762250"/>
            <a:ext cx="6096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upload.wikimedia.org/wikipedia/commons/5/51/River_Derwent_embankment._-_geograph.org.uk_-_537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6949" y="-35406"/>
            <a:ext cx="5174853" cy="27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mages.fotocommunity.de/bilder/england/london/thames-barrier-f331c523-2551-48f3-ae0b-0e19b96771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673" y="1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independentaudit.com/wp-content/uploads/2011/11/Global-responsibility-matr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436574" cy="68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03" y="-22360"/>
            <a:ext cx="6459727" cy="6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http://twa-mgmt5.thewellingtonacademy.org.uk/wordpress/wava/files/2012/02/VanGoghv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825" y="-171400"/>
            <a:ext cx="994138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ackpoolsixthasgeography.pbworks.com/f/1265744759/Storm%20Hydro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7979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5796136" y="476672"/>
            <a:ext cx="3347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smtClean="0"/>
              <a:t>Difference 1:</a:t>
            </a:r>
          </a:p>
          <a:p>
            <a:pPr algn="l"/>
            <a:r>
              <a:rPr lang="en-GB" sz="3200" b="1" dirty="0" smtClean="0"/>
              <a:t>Rainfall and runoff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smtClean="0"/>
              <a:t>Lag time (response time)</a:t>
            </a:r>
          </a:p>
          <a:p>
            <a:pPr algn="l"/>
            <a:endParaRPr lang="en-GB" sz="2800" dirty="0"/>
          </a:p>
        </p:txBody>
      </p:sp>
      <p:pic>
        <p:nvPicPr>
          <p:cNvPr id="28674" name="Picture 2" descr="http://carbizadam.com/wp-content/uploads/2014/02/Stopwatch-auto-dealership-response-timeSM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22237"/>
            <a:ext cx="5000625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2060848"/>
            <a:ext cx="367240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/>
              <a:t>The gap in time between the time of peak rainfall and peak </a:t>
            </a:r>
            <a:r>
              <a:rPr lang="en-GB" b="1" i="1" dirty="0" smtClean="0"/>
              <a:t>discharge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Short </a:t>
            </a:r>
            <a:r>
              <a:rPr lang="en-GB" dirty="0"/>
              <a:t>lag time </a:t>
            </a:r>
            <a:r>
              <a:rPr lang="en-GB" dirty="0" smtClean="0"/>
              <a:t>+ </a:t>
            </a:r>
            <a:r>
              <a:rPr lang="en-GB" dirty="0"/>
              <a:t>high </a:t>
            </a:r>
            <a:r>
              <a:rPr lang="en-GB" dirty="0" smtClean="0"/>
              <a:t>discharge: more </a:t>
            </a:r>
            <a:r>
              <a:rPr lang="en-GB" dirty="0"/>
              <a:t>likely to </a:t>
            </a:r>
            <a:r>
              <a:rPr lang="en-GB" dirty="0" smtClean="0"/>
              <a:t>flood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Long </a:t>
            </a:r>
            <a:r>
              <a:rPr lang="en-GB" dirty="0"/>
              <a:t>lag time </a:t>
            </a:r>
            <a:r>
              <a:rPr lang="en-GB" dirty="0" smtClean="0"/>
              <a:t>+ </a:t>
            </a:r>
            <a:r>
              <a:rPr lang="en-GB" dirty="0"/>
              <a:t>low </a:t>
            </a:r>
            <a:r>
              <a:rPr lang="en-GB" dirty="0" smtClean="0"/>
              <a:t>discharge: less likely to flood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08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boomerangtv.co.uk/sites/www.boomerangtv.co.uk/files/imagecache/character_image/characters/looneytunes-roadrunn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8986"/>
            <a:ext cx="20193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map of the UK showing rainfall compared to the January ave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46688" cy="69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303" y="4469621"/>
            <a:ext cx="2573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/>
              <a:t>UK rivers:</a:t>
            </a:r>
          </a:p>
          <a:p>
            <a:pPr algn="l"/>
            <a:r>
              <a:rPr lang="en-GB" b="1" dirty="0" smtClean="0"/>
              <a:t>Short </a:t>
            </a:r>
            <a:r>
              <a:rPr lang="en-GB" b="1" dirty="0"/>
              <a:t>lag </a:t>
            </a:r>
            <a:r>
              <a:rPr lang="en-GB" b="1" dirty="0" smtClean="0"/>
              <a:t>times </a:t>
            </a:r>
            <a:r>
              <a:rPr lang="en-GB" b="1" dirty="0"/>
              <a:t>+ </a:t>
            </a:r>
            <a:r>
              <a:rPr lang="en-GB" b="1" dirty="0" smtClean="0"/>
              <a:t>relatively high discharges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ndonesie_gr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32358" y="-148276"/>
            <a:ext cx="10829511" cy="7177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55776" y="4869160"/>
            <a:ext cx="2376264" cy="936104"/>
          </a:xfrm>
          <a:prstGeom prst="rect">
            <a:avLst/>
          </a:prstGeom>
          <a:noFill/>
          <a:ln w="889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810894"/>
              </p:ext>
            </p:extLst>
          </p:nvPr>
        </p:nvGraphicFramePr>
        <p:xfrm>
          <a:off x="5652121" y="-27384"/>
          <a:ext cx="3491880" cy="5366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4" imgW="11860280" imgH="18219048" progId="">
                  <p:embed/>
                </p:oleObj>
              </mc:Choice>
              <mc:Fallback>
                <p:oleObj r:id="rId4" imgW="11860280" imgH="1821904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1" y="-27384"/>
                        <a:ext cx="3491880" cy="5366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9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268635" cy="3526107"/>
          </a:xfrm>
          <a:prstGeom prst="rect">
            <a:avLst/>
          </a:prstGeom>
        </p:spPr>
      </p:pic>
      <p:pic>
        <p:nvPicPr>
          <p:cNvPr id="16386" name="Picture 2" descr="Somerset levels flood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180" y="0"/>
            <a:ext cx="366854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645024"/>
            <a:ext cx="5143158" cy="3212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0530" y="3343275"/>
            <a:ext cx="6268634" cy="35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geolution.nl/atlas/rivieren/rh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-47855"/>
            <a:ext cx="5440252" cy="69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0138" y="2924944"/>
            <a:ext cx="30977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b="1" dirty="0"/>
          </a:p>
          <a:p>
            <a:pPr algn="l"/>
            <a:r>
              <a:rPr lang="en-GB" b="1" dirty="0" smtClean="0"/>
              <a:t>Two issues:</a:t>
            </a:r>
          </a:p>
          <a:p>
            <a:pPr algn="l"/>
            <a:endParaRPr lang="en-GB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How much water?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Will the water fit in the river?</a:t>
            </a:r>
            <a:endParaRPr lang="nl-NL" b="1" dirty="0"/>
          </a:p>
        </p:txBody>
      </p:sp>
      <p:sp>
        <p:nvSpPr>
          <p:cNvPr id="4" name="Rectangle 3"/>
          <p:cNvSpPr/>
          <p:nvPr/>
        </p:nvSpPr>
        <p:spPr>
          <a:xfrm>
            <a:off x="610139" y="404664"/>
            <a:ext cx="25738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/>
              <a:t>Larger Dutch rivers:</a:t>
            </a:r>
          </a:p>
          <a:p>
            <a:pPr algn="l"/>
            <a:endParaRPr lang="en-GB" b="1" dirty="0" smtClean="0"/>
          </a:p>
          <a:p>
            <a:pPr algn="l"/>
            <a:r>
              <a:rPr lang="en-GB" b="1" dirty="0" smtClean="0"/>
              <a:t>Longer </a:t>
            </a:r>
            <a:r>
              <a:rPr lang="en-GB" b="1" dirty="0"/>
              <a:t>lag </a:t>
            </a:r>
            <a:r>
              <a:rPr lang="en-GB" b="1" dirty="0" smtClean="0"/>
              <a:t>times </a:t>
            </a:r>
            <a:r>
              <a:rPr lang="en-GB" b="1" dirty="0"/>
              <a:t>+ </a:t>
            </a:r>
            <a:r>
              <a:rPr lang="en-GB" b="1" dirty="0" smtClean="0"/>
              <a:t>relatively high discharges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6156176" y="235387"/>
            <a:ext cx="29878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/>
              <a:t>The </a:t>
            </a:r>
            <a:r>
              <a:rPr lang="en-GB" b="1" dirty="0" smtClean="0"/>
              <a:t>Rhine</a:t>
            </a:r>
          </a:p>
          <a:p>
            <a:pPr algn="l"/>
            <a:r>
              <a:rPr lang="en-GB" b="1" dirty="0" smtClean="0"/>
              <a:t>International river!</a:t>
            </a:r>
          </a:p>
          <a:p>
            <a:pPr algn="l"/>
            <a:r>
              <a:rPr lang="en-GB" b="1" dirty="0" smtClean="0"/>
              <a:t>Discharge </a:t>
            </a:r>
            <a:r>
              <a:rPr lang="en-GB" b="1" dirty="0"/>
              <a:t>comes from outside the </a:t>
            </a:r>
            <a:r>
              <a:rPr lang="en-GB" b="1" dirty="0" smtClean="0"/>
              <a:t>Netherlands.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934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upload.wikimedia.org/wikipedia/commons/d/d1/Flusssystemkarte_Rhein_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-122427"/>
            <a:ext cx="5148065" cy="69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3312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b="1" dirty="0"/>
          </a:p>
          <a:p>
            <a:pPr algn="l"/>
            <a:r>
              <a:rPr lang="en-GB" b="1" dirty="0" smtClean="0"/>
              <a:t>How to predict inflow in the Netherlands?</a:t>
            </a:r>
          </a:p>
          <a:p>
            <a:pPr algn="l"/>
            <a:endParaRPr lang="en-GB" b="1" dirty="0"/>
          </a:p>
          <a:p>
            <a:pPr algn="l"/>
            <a:endParaRPr lang="en-GB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The flood wave?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How certain?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How long?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 smtClean="0"/>
              <a:t>What happens if Germany floods?</a:t>
            </a:r>
            <a:endParaRPr lang="nl-NL" b="1" dirty="0"/>
          </a:p>
        </p:txBody>
      </p:sp>
      <p:sp>
        <p:nvSpPr>
          <p:cNvPr id="3" name="Right Arrow 2"/>
          <p:cNvSpPr/>
          <p:nvPr/>
        </p:nvSpPr>
        <p:spPr bwMode="auto">
          <a:xfrm rot="12647533">
            <a:off x="5530679" y="1647732"/>
            <a:ext cx="432048" cy="35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3426" name="Picture 2" descr="http://i.dailymail.co.uk/i/pix/2012/04/24/article-2134404-12BE1AF7000005DC-167_634x3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899" y="3634450"/>
            <a:ext cx="5536653" cy="34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TeiXCbQ5BhvCYOWHgl7UxPBtfUn6--G81l0PUquhS1f6-eS9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117" y="1412776"/>
            <a:ext cx="2779883" cy="2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upload.wikimedia.org/wikipedia/commons/b/b2/Hausziege_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1331" y="2406757"/>
            <a:ext cx="4451243" cy="44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.abcnews.com/images/International/GTY_chickens_jef_131018_16x9_9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11" y="0"/>
            <a:ext cx="4509781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upload.wikimedia.org/wikipedia/en/a/aa/Central_Highlands_Evacu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070" y="-41169"/>
            <a:ext cx="4669311" cy="315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geogonline.org.uk/images/rhineflo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781" y="2537520"/>
            <a:ext cx="5400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.nu.nl/m/m1fzlw6awuq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5731"/>
            <a:ext cx="9173724" cy="68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8222"/>
            <a:ext cx="3285715" cy="3742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357301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smtClean="0">
                <a:solidFill>
                  <a:srgbClr val="FFFF00"/>
                </a:solidFill>
              </a:rPr>
              <a:t>Local rainfall, not river discharge!</a:t>
            </a:r>
            <a:endParaRPr lang="nl-N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academy.justjobs.com/wp-content/uploads/2012/04/goldfish-cartoon-flood-insur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6864544" cy="53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orbituk.net/media/15817/personal%20insuranc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095810"/>
            <a:ext cx="3851920" cy="28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vere flood w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448" y="57823"/>
            <a:ext cx="3459855" cy="30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89" y="4825363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smtClean="0"/>
              <a:t>Difference 2:</a:t>
            </a:r>
          </a:p>
          <a:p>
            <a:pPr algn="l"/>
            <a:r>
              <a:rPr lang="en-GB" sz="3200" b="1" dirty="0" smtClean="0"/>
              <a:t>Insurance or prevention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edugisbronnen.nl/gisactief/assets/dijkringen-norme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507" y="-2592460"/>
            <a:ext cx="9358346" cy="114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edugisbronnen.nl/gisactief/assets/dijkringen-norme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507" y="-2592460"/>
            <a:ext cx="9358346" cy="114940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 7"/>
          <p:cNvSpPr/>
          <p:nvPr/>
        </p:nvSpPr>
        <p:spPr bwMode="auto">
          <a:xfrm rot="4660355">
            <a:off x="1320132" y="1269365"/>
            <a:ext cx="3056181" cy="2879109"/>
          </a:xfrm>
          <a:prstGeom prst="arc">
            <a:avLst/>
          </a:prstGeom>
          <a:noFill/>
          <a:ln w="177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259632" y="4149080"/>
            <a:ext cx="4680520" cy="72008"/>
          </a:xfrm>
          <a:prstGeom prst="straightConnector1">
            <a:avLst/>
          </a:prstGeom>
          <a:solidFill>
            <a:schemeClr val="accent1"/>
          </a:solidFill>
          <a:ln w="177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42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PC Loss Assessors Handle All Types Of Property Damage Insurance Claims For Residential Property And Commercial Prope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52001" cy="81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88640"/>
            <a:ext cx="867645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/>
              <a:t>Guiding principles and promises/expectations</a:t>
            </a:r>
          </a:p>
          <a:p>
            <a:pPr algn="l"/>
            <a:r>
              <a:rPr lang="en-GB" dirty="0" smtClean="0"/>
              <a:t>Dutch </a:t>
            </a:r>
            <a:r>
              <a:rPr lang="en-GB" dirty="0"/>
              <a:t>flooding policies </a:t>
            </a:r>
            <a:r>
              <a:rPr lang="en-GB" dirty="0" smtClean="0"/>
              <a:t>aim to prevent floods</a:t>
            </a:r>
          </a:p>
          <a:p>
            <a:pPr algn="l"/>
            <a:r>
              <a:rPr lang="en-GB" dirty="0" smtClean="0"/>
              <a:t>UK policies aim to deal with the </a:t>
            </a:r>
            <a:r>
              <a:rPr lang="en-GB" dirty="0"/>
              <a:t>damage </a:t>
            </a:r>
            <a:r>
              <a:rPr lang="en-GB" dirty="0" smtClean="0"/>
              <a:t>of floods</a:t>
            </a:r>
            <a:r>
              <a:rPr lang="en-GB" dirty="0"/>
              <a:t> </a:t>
            </a:r>
            <a:endParaRPr lang="nl-NL" dirty="0"/>
          </a:p>
          <a:p>
            <a:pPr algn="l"/>
            <a:endParaRPr lang="en-GB" dirty="0" smtClean="0"/>
          </a:p>
          <a:p>
            <a:pPr algn="l"/>
            <a:r>
              <a:rPr lang="en-GB" dirty="0" smtClean="0"/>
              <a:t>These different principles result </a:t>
            </a:r>
            <a:r>
              <a:rPr lang="en-GB" dirty="0"/>
              <a:t>in different </a:t>
            </a:r>
            <a:r>
              <a:rPr lang="en-GB" b="1" dirty="0" smtClean="0"/>
              <a:t>design 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Expressed as </a:t>
            </a:r>
            <a:r>
              <a:rPr lang="en-GB" dirty="0"/>
              <a:t>safety levels. </a:t>
            </a:r>
          </a:p>
          <a:p>
            <a:pPr algn="l"/>
            <a:r>
              <a:rPr lang="en-GB" dirty="0"/>
              <a:t> </a:t>
            </a:r>
            <a:endParaRPr lang="nl-NL" dirty="0"/>
          </a:p>
          <a:p>
            <a:pPr algn="l"/>
            <a:r>
              <a:rPr lang="en-GB" b="1" i="1" dirty="0" smtClean="0"/>
              <a:t>Netherlands				UK</a:t>
            </a:r>
          </a:p>
          <a:p>
            <a:pPr algn="l"/>
            <a:r>
              <a:rPr lang="en-GB" sz="2000" dirty="0" smtClean="0"/>
              <a:t>- Prescribed </a:t>
            </a:r>
            <a:r>
              <a:rPr lang="en-GB" sz="2000" dirty="0"/>
              <a:t>high </a:t>
            </a:r>
            <a:r>
              <a:rPr lang="en-GB" sz="2000" dirty="0" smtClean="0"/>
              <a:t>standards		- Governmental </a:t>
            </a:r>
            <a:r>
              <a:rPr lang="en-GB" sz="2000" dirty="0"/>
              <a:t>investment, but</a:t>
            </a:r>
            <a:endParaRPr lang="en-GB" sz="2000" dirty="0" smtClean="0"/>
          </a:p>
          <a:p>
            <a:pPr algn="l"/>
            <a:r>
              <a:rPr lang="en-GB" sz="2000" dirty="0" smtClean="0"/>
              <a:t>- High </a:t>
            </a:r>
            <a:r>
              <a:rPr lang="en-GB" sz="2000" dirty="0"/>
              <a:t>governments </a:t>
            </a:r>
            <a:r>
              <a:rPr lang="en-GB" sz="2000" dirty="0" smtClean="0"/>
              <a:t>input		- additional </a:t>
            </a:r>
            <a:r>
              <a:rPr lang="en-GB" sz="2000" dirty="0"/>
              <a:t>investment expected </a:t>
            </a:r>
            <a:endParaRPr lang="en-GB" sz="2000" dirty="0" smtClean="0"/>
          </a:p>
          <a:p>
            <a:pPr algn="l"/>
            <a:r>
              <a:rPr lang="en-GB" sz="2000" dirty="0"/>
              <a:t>	</a:t>
            </a:r>
            <a:r>
              <a:rPr lang="en-GB" sz="2000" dirty="0" smtClean="0"/>
              <a:t>				   from </a:t>
            </a:r>
            <a:r>
              <a:rPr lang="en-GB" sz="2000" dirty="0"/>
              <a:t>beneficiaries</a:t>
            </a:r>
            <a:endParaRPr lang="en-GB" sz="2000" dirty="0" smtClean="0"/>
          </a:p>
          <a:p>
            <a:pPr algn="l"/>
            <a:endParaRPr lang="en-GB" dirty="0" smtClean="0"/>
          </a:p>
          <a:p>
            <a:pPr algn="l"/>
            <a:r>
              <a:rPr lang="en-GB" b="1" dirty="0" smtClean="0"/>
              <a:t>Design </a:t>
            </a:r>
            <a:r>
              <a:rPr lang="en-GB" b="1" dirty="0"/>
              <a:t>tools </a:t>
            </a:r>
            <a:r>
              <a:rPr lang="en-GB" dirty="0"/>
              <a:t>and </a:t>
            </a:r>
            <a:r>
              <a:rPr lang="en-GB" b="1" dirty="0"/>
              <a:t>artefacts</a:t>
            </a:r>
            <a:r>
              <a:rPr lang="en-GB" dirty="0"/>
              <a:t> are </a:t>
            </a:r>
            <a:r>
              <a:rPr lang="en-GB" dirty="0" smtClean="0"/>
              <a:t>similar</a:t>
            </a:r>
          </a:p>
          <a:p>
            <a:pPr algn="l"/>
            <a:r>
              <a:rPr lang="en-GB" dirty="0" smtClean="0"/>
              <a:t>Specific expertise might be: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UK: determine maximum </a:t>
            </a:r>
            <a:r>
              <a:rPr lang="en-GB" dirty="0"/>
              <a:t>return on </a:t>
            </a:r>
            <a:r>
              <a:rPr lang="en-GB" dirty="0" smtClean="0"/>
              <a:t>investment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Netherlands: new embankment concepts </a:t>
            </a:r>
          </a:p>
        </p:txBody>
      </p:sp>
      <p:pic>
        <p:nvPicPr>
          <p:cNvPr id="3" name="Picture 4" descr="http://bin.snmmd.nl/m/j3ewh28p23rw_wd1280.jpg/goal-van-persie-maar-dan-ander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613" y="3991947"/>
            <a:ext cx="2342387" cy="131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hampions League: Wayne Rooney in contention for mammoth Bayern Munich clas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826" y="5301208"/>
            <a:ext cx="2337848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1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034" y="-171400"/>
            <a:ext cx="12207326" cy="8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shipmanagementinternational.com/wp-content/uploads/2013/03/uk-fla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0012" y="-25609"/>
            <a:ext cx="10474540" cy="69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383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568"/>
            <a:ext cx="9355724" cy="7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730617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932" y="4456938"/>
            <a:ext cx="4036454" cy="31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d1mpb3f4gq7nrb.cloudfront.net/img/toons/cartoon48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67" y="-171400"/>
            <a:ext cx="4800533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4.bp.blogspot.com/-m3xZWhUk6lY/T4XJVyEDwHI/AAAAAAAAC-w/qb4_DVoKkMI/s640/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9531" y="3429001"/>
            <a:ext cx="49643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548680"/>
            <a:ext cx="357797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/>
              <a:t>Historical arguments tend </a:t>
            </a:r>
            <a:r>
              <a:rPr lang="en-GB" b="1" dirty="0"/>
              <a:t>to be used </a:t>
            </a:r>
            <a:r>
              <a:rPr lang="en-GB" b="1" dirty="0" smtClean="0"/>
              <a:t>for  </a:t>
            </a:r>
            <a:r>
              <a:rPr lang="en-GB" b="1" dirty="0"/>
              <a:t>Dutch involvement – </a:t>
            </a:r>
            <a:r>
              <a:rPr lang="en-GB" b="1" dirty="0" smtClean="0"/>
              <a:t>by </a:t>
            </a:r>
            <a:r>
              <a:rPr lang="en-GB" b="1" dirty="0"/>
              <a:t>Dutch </a:t>
            </a:r>
            <a:r>
              <a:rPr lang="en-GB" b="1" dirty="0" smtClean="0"/>
              <a:t>and others</a:t>
            </a:r>
            <a:r>
              <a:rPr lang="en-GB" b="1" dirty="0"/>
              <a:t>. </a:t>
            </a:r>
            <a:endParaRPr lang="en-GB" b="1" dirty="0" smtClean="0"/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Using </a:t>
            </a:r>
            <a:r>
              <a:rPr lang="en-GB" b="1" dirty="0"/>
              <a:t>the single history of </a:t>
            </a:r>
            <a:r>
              <a:rPr lang="en-GB" b="1" dirty="0" smtClean="0"/>
              <a:t>a case (Netherlands as we know) would be strange, however. </a:t>
            </a:r>
          </a:p>
          <a:p>
            <a:pPr algn="l"/>
            <a:endParaRPr lang="en-GB" b="1" dirty="0"/>
          </a:p>
          <a:p>
            <a:pPr algn="l"/>
            <a:r>
              <a:rPr lang="en-GB" b="1" dirty="0" smtClean="0"/>
              <a:t>Thinking through a </a:t>
            </a:r>
            <a:r>
              <a:rPr lang="en-GB" b="1" dirty="0"/>
              <a:t>technological regime </a:t>
            </a:r>
            <a:r>
              <a:rPr lang="en-GB" b="1" dirty="0" smtClean="0"/>
              <a:t>offers options </a:t>
            </a:r>
            <a:r>
              <a:rPr lang="en-GB" b="1" dirty="0"/>
              <a:t>to </a:t>
            </a:r>
            <a:r>
              <a:rPr lang="en-GB" b="1" dirty="0" smtClean="0"/>
              <a:t>understand similarities and differences.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9041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lim-meten.nl/wp-content/uploads/2012/05/IMG_76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128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0"/>
            <a:ext cx="9075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800" b="1" dirty="0" smtClean="0">
                <a:solidFill>
                  <a:srgbClr val="FFFF00"/>
                </a:solidFill>
              </a:rPr>
              <a:t>Thank you for </a:t>
            </a:r>
          </a:p>
          <a:p>
            <a:pPr algn="l"/>
            <a:r>
              <a:rPr lang="en-GB" sz="4800" b="1" dirty="0" smtClean="0">
                <a:solidFill>
                  <a:srgbClr val="FFFF00"/>
                </a:solidFill>
              </a:rPr>
              <a:t>your attention</a:t>
            </a:r>
            <a:endParaRPr lang="nl-NL" sz="4800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lorileighwilson.files.wordpress.com/2014/05/unicorn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971528" cy="22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allpaperswa.com/thumbnails/detail/20120321/the%20hitchhikers%20guide%20to%20the%20galaxy%20everything%2042%201024x768%20wallpaper_www.wallpaperhi.com_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-315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www.devoetbaltrainer.nl/wp-content/uploads/2011/03/voetbalvel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98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bin.snmmd.nl/m/j3ewh28p23rw_wd1280.jpg/goal-van-persie-maar-dan-ander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8" y="-16538"/>
            <a:ext cx="6162374" cy="34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ampions League: Wayne Rooney in contention for mammoth Bayern Munich clas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125" y="3450848"/>
            <a:ext cx="5116549" cy="34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ge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0648" y="-315416"/>
            <a:ext cx="10707460" cy="742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9" y="-215177"/>
            <a:ext cx="4752527" cy="72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allpaperswa.com/thumbnails/detail/20120321/the%20hitchhikers%20guide%20to%20the%20galaxy%20everything%2042%201024x768%20wallpaper_www.wallpaperhi.com_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422"/>
            <a:ext cx="9397100" cy="704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8942388" y="5013325"/>
            <a:ext cx="936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endParaRPr lang="nl-NL" altLang="nl-NL" sz="2200"/>
          </a:p>
        </p:txBody>
      </p:sp>
      <p:sp>
        <p:nvSpPr>
          <p:cNvPr id="6151" name="Rectangle 1"/>
          <p:cNvSpPr>
            <a:spLocks noChangeArrowheads="1"/>
          </p:cNvSpPr>
          <p:nvPr/>
        </p:nvSpPr>
        <p:spPr bwMode="auto">
          <a:xfrm>
            <a:off x="539750" y="5373688"/>
            <a:ext cx="83185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endParaRPr lang="nl-NL" altLang="nl-NL" sz="2200"/>
          </a:p>
        </p:txBody>
      </p: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39750" y="115888"/>
            <a:ext cx="280811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lnSpc>
                <a:spcPts val="2500"/>
              </a:lnSpc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nl-NL" sz="2800" b="1" dirty="0"/>
              <a:t>Some </a:t>
            </a:r>
            <a:r>
              <a:rPr lang="en-US" altLang="nl-NL" sz="2800" b="1" dirty="0" smtClean="0"/>
              <a:t>theoretical notions…</a:t>
            </a:r>
            <a:endParaRPr lang="en-US" alt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1198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 presentatie nieuwe huisstijl</Template>
  <TotalTime>1909</TotalTime>
  <Words>522</Words>
  <Application>Microsoft Office PowerPoint</Application>
  <PresentationFormat>On-screen Show (4:3)</PresentationFormat>
  <Paragraphs>155</Paragraphs>
  <Slides>63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 Design</vt:lpstr>
      <vt:lpstr>People, Protection and Parameters  Comparing flooding in the UK and the Netherlands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Netwerkgebruiker SBS</dc:creator>
  <cp:lastModifiedBy>Maurits Ertsen - CITG</cp:lastModifiedBy>
  <cp:revision>558</cp:revision>
  <cp:lastPrinted>2015-01-07T10:02:16Z</cp:lastPrinted>
  <dcterms:created xsi:type="dcterms:W3CDTF">2003-02-14T12:59:34Z</dcterms:created>
  <dcterms:modified xsi:type="dcterms:W3CDTF">2015-01-07T10:53:44Z</dcterms:modified>
</cp:coreProperties>
</file>