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6"/>
  </p:notesMasterIdLst>
  <p:sldIdLst>
    <p:sldId id="256" r:id="rId2"/>
    <p:sldId id="264" r:id="rId3"/>
    <p:sldId id="314" r:id="rId4"/>
    <p:sldId id="362" r:id="rId5"/>
    <p:sldId id="390" r:id="rId6"/>
    <p:sldId id="409" r:id="rId7"/>
    <p:sldId id="392" r:id="rId8"/>
    <p:sldId id="393" r:id="rId9"/>
    <p:sldId id="391" r:id="rId10"/>
    <p:sldId id="394" r:id="rId11"/>
    <p:sldId id="410" r:id="rId12"/>
    <p:sldId id="440" r:id="rId13"/>
    <p:sldId id="399" r:id="rId14"/>
    <p:sldId id="398" r:id="rId15"/>
    <p:sldId id="401" r:id="rId16"/>
    <p:sldId id="395" r:id="rId17"/>
    <p:sldId id="441" r:id="rId18"/>
    <p:sldId id="396" r:id="rId19"/>
    <p:sldId id="405" r:id="rId20"/>
    <p:sldId id="403" r:id="rId21"/>
    <p:sldId id="408" r:id="rId22"/>
    <p:sldId id="411" r:id="rId23"/>
    <p:sldId id="413" r:id="rId24"/>
    <p:sldId id="412" r:id="rId25"/>
    <p:sldId id="358" r:id="rId26"/>
    <p:sldId id="359" r:id="rId27"/>
    <p:sldId id="415" r:id="rId28"/>
    <p:sldId id="416" r:id="rId29"/>
    <p:sldId id="357" r:id="rId30"/>
    <p:sldId id="332" r:id="rId31"/>
    <p:sldId id="419" r:id="rId32"/>
    <p:sldId id="430" r:id="rId33"/>
    <p:sldId id="435" r:id="rId34"/>
    <p:sldId id="418" r:id="rId35"/>
    <p:sldId id="442" r:id="rId36"/>
    <p:sldId id="417" r:id="rId37"/>
    <p:sldId id="425" r:id="rId38"/>
    <p:sldId id="431" r:id="rId39"/>
    <p:sldId id="432" r:id="rId40"/>
    <p:sldId id="436" r:id="rId41"/>
    <p:sldId id="433" r:id="rId42"/>
    <p:sldId id="434" r:id="rId43"/>
    <p:sldId id="424" r:id="rId44"/>
    <p:sldId id="426" r:id="rId45"/>
    <p:sldId id="427" r:id="rId46"/>
    <p:sldId id="428" r:id="rId47"/>
    <p:sldId id="423" r:id="rId48"/>
    <p:sldId id="420" r:id="rId49"/>
    <p:sldId id="421" r:id="rId50"/>
    <p:sldId id="349" r:id="rId51"/>
    <p:sldId id="384" r:id="rId52"/>
    <p:sldId id="438" r:id="rId53"/>
    <p:sldId id="439" r:id="rId54"/>
    <p:sldId id="42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0145" autoAdjust="0"/>
  </p:normalViewPr>
  <p:slideViewPr>
    <p:cSldViewPr>
      <p:cViewPr varScale="1">
        <p:scale>
          <a:sx n="82" d="100"/>
          <a:sy n="82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15899-F6C1-41A0-8D3E-59FDBD569639}" type="datetimeFigureOut">
              <a:rPr lang="en-GB" smtClean="0"/>
              <a:pPr/>
              <a:t>19/04/2015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8741A-F6CE-4123-9CA6-9FE9C8AB8C9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Malcolm Webster: killed one wife for insurance money</a:t>
            </a:r>
            <a:r>
              <a:rPr lang="en-GB" baseline="0" dirty="0" smtClean="0"/>
              <a:t> and nearly killed another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Elliott Rodger 2013</a:t>
            </a:r>
            <a:r>
              <a:rPr lang="en-GB" baseline="0" dirty="0" smtClean="0"/>
              <a:t> his manifesto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Aileen </a:t>
            </a:r>
            <a:r>
              <a:rPr lang="en-GB" dirty="0" err="1" smtClean="0"/>
              <a:t>Wuornos</a:t>
            </a:r>
            <a:r>
              <a:rPr lang="en-GB" dirty="0" smtClean="0"/>
              <a:t>: killed 7 men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brain cells of an offender blown 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UNODC document: motivations for</a:t>
            </a:r>
            <a:r>
              <a:rPr lang="en-GB" baseline="0" dirty="0" smtClean="0"/>
              <a:t> violence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Sexual </a:t>
            </a:r>
            <a:r>
              <a:rPr lang="en-GB" smtClean="0"/>
              <a:t>assault perpetrators data 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Perpetrators</a:t>
            </a:r>
            <a:r>
              <a:rPr lang="en-GB" baseline="0" dirty="0" smtClean="0"/>
              <a:t> of serious sexual assault by relationship CESW 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Javier </a:t>
            </a:r>
            <a:r>
              <a:rPr lang="en-GB" dirty="0" err="1" smtClean="0"/>
              <a:t>Bardem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C3A8-A26E-4C57-8894-12FF72C5BE14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James </a:t>
            </a:r>
            <a:r>
              <a:rPr lang="en-GB" sz="1100" dirty="0" smtClean="0"/>
              <a:t>Fallon</a:t>
            </a:r>
            <a:r>
              <a:rPr lang="en-GB" dirty="0" smtClean="0"/>
              <a:t>: claims to have</a:t>
            </a:r>
            <a:r>
              <a:rPr lang="en-GB" baseline="0" dirty="0" smtClean="0"/>
              <a:t> brain of psychopath despite having never done anything remotely antisocial in his life… the warrior gene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Green party political broadcast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Adam </a:t>
            </a:r>
            <a:r>
              <a:rPr lang="en-GB" dirty="0" err="1" smtClean="0"/>
              <a:t>lanza</a:t>
            </a:r>
            <a:r>
              <a:rPr lang="en-GB" dirty="0" smtClean="0"/>
              <a:t>: school massacre at Sandy Hook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8741A-F6CE-4123-9CA6-9FE9C8AB8C9C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AF13-1B11-42D0-9381-9B8957594D73}" type="datetimeFigureOut">
              <a:rPr lang="en-GB" smtClean="0"/>
              <a:pPr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AF13-1B11-42D0-9381-9B8957594D73}" type="datetimeFigureOut">
              <a:rPr lang="en-GB" smtClean="0"/>
              <a:pPr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AF13-1B11-42D0-9381-9B8957594D73}" type="datetimeFigureOut">
              <a:rPr lang="en-GB" smtClean="0"/>
              <a:pPr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AF13-1B11-42D0-9381-9B8957594D73}" type="datetimeFigureOut">
              <a:rPr lang="en-GB" smtClean="0"/>
              <a:pPr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AF13-1B11-42D0-9381-9B8957594D73}" type="datetimeFigureOut">
              <a:rPr lang="en-GB" smtClean="0"/>
              <a:pPr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AF13-1B11-42D0-9381-9B8957594D73}" type="datetimeFigureOut">
              <a:rPr lang="en-GB" smtClean="0"/>
              <a:pPr/>
              <a:t>19/04/2015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AF13-1B11-42D0-9381-9B8957594D73}" type="datetimeFigureOut">
              <a:rPr lang="en-GB" smtClean="0"/>
              <a:pPr/>
              <a:t>19/04/2015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AF13-1B11-42D0-9381-9B8957594D73}" type="datetimeFigureOut">
              <a:rPr lang="en-GB" smtClean="0"/>
              <a:pPr/>
              <a:t>19/04/2015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AF13-1B11-42D0-9381-9B8957594D73}" type="datetimeFigureOut">
              <a:rPr lang="en-GB" smtClean="0"/>
              <a:pPr/>
              <a:t>19/04/2015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AF13-1B11-42D0-9381-9B8957594D73}" type="datetimeFigureOut">
              <a:rPr lang="en-GB" smtClean="0"/>
              <a:pPr/>
              <a:t>19/04/2015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AF13-1B11-42D0-9381-9B8957594D73}" type="datetimeFigureOut">
              <a:rPr lang="en-GB" smtClean="0"/>
              <a:pPr/>
              <a:t>19/04/2015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9AF13-1B11-42D0-9381-9B8957594D73}" type="datetimeFigureOut">
              <a:rPr lang="en-GB" smtClean="0"/>
              <a:pPr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E9CFE-7509-42B5-B526-298955CBFF4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Things of darkness (2): perpetrators of human violence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</a:p>
          <a:p>
            <a:r>
              <a:rPr lang="en-GB" dirty="0" smtClean="0"/>
              <a:t>Professor Gwen Adshead</a:t>
            </a:r>
          </a:p>
          <a:p>
            <a:r>
              <a:rPr lang="en-GB" dirty="0" smtClean="0"/>
              <a:t>May 2015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268413"/>
            <a:ext cx="7772400" cy="2332037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There’s something between us that isn’t there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4652963"/>
            <a:ext cx="6400800" cy="180022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GB" smtClean="0"/>
              <a:t>A woman who injured her child: in response to a question about the relationship with her mother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Homicides: </a:t>
            </a:r>
            <a:r>
              <a:rPr lang="en-GB" dirty="0" err="1" smtClean="0"/>
              <a:t>MoJ</a:t>
            </a:r>
            <a:r>
              <a:rPr lang="en-GB" dirty="0" smtClean="0"/>
              <a:t>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Motives described as ‘normal’ or ‘abnormal’</a:t>
            </a:r>
          </a:p>
          <a:p>
            <a:r>
              <a:rPr lang="en-GB" dirty="0" smtClean="0"/>
              <a:t>50% take place in the context of a quarrel, revenge or loss of temper</a:t>
            </a:r>
          </a:p>
          <a:p>
            <a:r>
              <a:rPr lang="en-GB" dirty="0" smtClean="0"/>
              <a:t>7% took place in context of a robbery</a:t>
            </a:r>
          </a:p>
          <a:p>
            <a:r>
              <a:rPr lang="en-GB" dirty="0" smtClean="0"/>
              <a:t>7% (38) described as ‘irrational acts’</a:t>
            </a:r>
          </a:p>
          <a:p>
            <a:r>
              <a:rPr lang="en-GB" dirty="0" smtClean="0"/>
              <a:t>In about 15% ( 85 cases): the circumstances are unknown</a:t>
            </a:r>
          </a:p>
          <a:p>
            <a:r>
              <a:rPr lang="en-GB" dirty="0" smtClean="0"/>
              <a:t>Is there a ‘normal’ murderer?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lcolm-Webster--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Individual risk factors for human violence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Maleness</a:t>
            </a:r>
          </a:p>
          <a:p>
            <a:r>
              <a:rPr lang="en-GB" dirty="0" smtClean="0"/>
              <a:t>Youth</a:t>
            </a:r>
          </a:p>
          <a:p>
            <a:r>
              <a:rPr lang="en-GB" dirty="0" smtClean="0"/>
              <a:t>Substance misuse (alcohol and illicit drugs)</a:t>
            </a:r>
          </a:p>
          <a:p>
            <a:r>
              <a:rPr lang="en-GB" dirty="0" smtClean="0"/>
              <a:t>Antisocial attitudes and beliefs</a:t>
            </a:r>
          </a:p>
          <a:p>
            <a:r>
              <a:rPr lang="en-GB" dirty="0" smtClean="0"/>
              <a:t>Childhood adversity and insecure attachment</a:t>
            </a:r>
          </a:p>
          <a:p>
            <a:r>
              <a:rPr lang="en-GB" dirty="0" smtClean="0"/>
              <a:t>Paranoid mental states</a:t>
            </a:r>
          </a:p>
          <a:p>
            <a:r>
              <a:rPr lang="en-GB" i="1" dirty="0" smtClean="0"/>
              <a:t>+ The unpredictable variable……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olence risk fact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2228"/>
            <a:ext cx="9144000" cy="54935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-shot-2013-05-20-at-12_41_22-pm1-e13836146313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E and IP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548680"/>
            <a:ext cx="6696744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E and juvenile just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glivio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5d5fefefff1f908146f543a8086fb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Perpetrators of human violence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Violence as a complex act of human meaning</a:t>
            </a:r>
          </a:p>
          <a:p>
            <a:endParaRPr lang="en-GB" dirty="0" smtClean="0"/>
          </a:p>
          <a:p>
            <a:r>
              <a:rPr lang="en-GB" dirty="0" smtClean="0"/>
              <a:t>Not all violence is the same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smtClean="0"/>
              <a:t>What do we know about </a:t>
            </a:r>
            <a:r>
              <a:rPr lang="en-GB" dirty="0" smtClean="0"/>
              <a:t>the perpetrators?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Acknowledgments: Peter </a:t>
            </a:r>
            <a:r>
              <a:rPr lang="en-GB" dirty="0" err="1" smtClean="0"/>
              <a:t>Aylward</a:t>
            </a:r>
            <a:r>
              <a:rPr lang="en-GB" dirty="0" smtClean="0"/>
              <a:t>, Estelle Moore, </a:t>
            </a:r>
            <a:r>
              <a:rPr lang="en-GB" dirty="0" err="1" smtClean="0"/>
              <a:t>Sarita</a:t>
            </a:r>
            <a:r>
              <a:rPr lang="en-GB" dirty="0" smtClean="0"/>
              <a:t> Bose &amp; Martha </a:t>
            </a:r>
            <a:r>
              <a:rPr lang="en-GB" dirty="0" smtClean="0"/>
              <a:t>Ferrito, Antony Perry and the estate of </a:t>
            </a:r>
            <a:r>
              <a:rPr lang="en-GB" dirty="0" err="1" smtClean="0"/>
              <a:t>Evie</a:t>
            </a:r>
            <a:r>
              <a:rPr lang="en-GB" dirty="0" smtClean="0"/>
              <a:t> Williams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Lock_Company_1534D_AlphaNumeric_Combination_Lock_Chrome_wAssorted_Whe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144128-25C5-45EA-8F304E41AC1B39C6_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32656"/>
            <a:ext cx="5256583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olent brain Stefan End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8136904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s of murder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0237" y="0"/>
            <a:ext cx="5343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ON2357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96944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wen\Documents\Lectures\2015\Things of darkness Gresham 2015\2015 lectures\TOD 1 lectures and materials\Typology3_final_B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wen\Documents\Lectures\2015\Things of darkness Gresham 2015\2015 lectures\TOD 1 lectures and materials\pie_graph2_final_web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92088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28_tcm77-2990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4664"/>
            <a:ext cx="7776864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9_tcm77-3947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60648"/>
            <a:ext cx="7848871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nnsee attend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Warning!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So shall you hear</a:t>
            </a:r>
          </a:p>
          <a:p>
            <a:pPr>
              <a:buNone/>
            </a:pPr>
            <a:r>
              <a:rPr lang="en-GB" dirty="0" smtClean="0"/>
              <a:t>Of carnal, bloody, and unnatural acts, </a:t>
            </a:r>
          </a:p>
          <a:p>
            <a:pPr>
              <a:buNone/>
            </a:pPr>
            <a:r>
              <a:rPr lang="en-GB" dirty="0" smtClean="0"/>
              <a:t>Of accidental judgments, casual slaughters,</a:t>
            </a:r>
          </a:p>
          <a:p>
            <a:pPr>
              <a:buNone/>
            </a:pPr>
            <a:r>
              <a:rPr lang="en-GB" dirty="0" smtClean="0"/>
              <a:t>Of deaths put on by cunning and forced cause.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i="1" dirty="0" smtClean="0"/>
              <a:t>			What bloody man is that?</a:t>
            </a:r>
            <a:endParaRPr lang="en-GB"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ichenau memorial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gur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Robert Hare and the study of psychopathy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sub-group of violent offenders ( 25-30%)</a:t>
            </a:r>
          </a:p>
          <a:p>
            <a:r>
              <a:rPr lang="en-GB" dirty="0" smtClean="0"/>
              <a:t>Interpersonal callousness and deceit</a:t>
            </a:r>
          </a:p>
          <a:p>
            <a:r>
              <a:rPr lang="en-GB" dirty="0" smtClean="0"/>
              <a:t>Affective detachment and hypo-responsiveness</a:t>
            </a:r>
          </a:p>
          <a:p>
            <a:r>
              <a:rPr lang="en-GB" dirty="0" smtClean="0"/>
              <a:t>Impulsivity and rule breaking</a:t>
            </a:r>
          </a:p>
          <a:p>
            <a:r>
              <a:rPr lang="en-GB" dirty="0" smtClean="0"/>
              <a:t>Intelligence may be high; may appear and be charming</a:t>
            </a:r>
          </a:p>
          <a:p>
            <a:r>
              <a:rPr lang="en-GB" dirty="0" smtClean="0"/>
              <a:t>Entitlement and contempt for others</a:t>
            </a: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7279-breiv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72728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sychopaths_fig3b,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63367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fessor fallon ag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4664"/>
            <a:ext cx="7488832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about psychopaths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Where do they come from?</a:t>
            </a:r>
          </a:p>
          <a:p>
            <a:r>
              <a:rPr lang="en-GB" dirty="0" smtClean="0"/>
              <a:t>Is there a normal distribution in the community? </a:t>
            </a:r>
            <a:r>
              <a:rPr lang="en-GB" dirty="0" err="1" smtClean="0"/>
              <a:t>i.e</a:t>
            </a:r>
            <a:r>
              <a:rPr lang="en-GB" dirty="0" smtClean="0"/>
              <a:t> do we all have a ‘bit’ of psychopathy but some have more, and some have less?</a:t>
            </a:r>
          </a:p>
          <a:p>
            <a:r>
              <a:rPr lang="en-GB" dirty="0" smtClean="0"/>
              <a:t>Can you be psychopathic and non-violent? Could that be a good thing?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sychopaths green part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8352928" cy="6048672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Detachment, psychopathy &amp; attachment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Detachment and Dismissing attachment </a:t>
            </a:r>
            <a:endParaRPr lang="en-GB" dirty="0" smtClean="0"/>
          </a:p>
          <a:p>
            <a:r>
              <a:rPr lang="en-GB" dirty="0" smtClean="0"/>
              <a:t>Emphasis on normality</a:t>
            </a:r>
            <a:r>
              <a:rPr lang="en-GB" dirty="0" smtClean="0"/>
              <a:t> </a:t>
            </a:r>
            <a:r>
              <a:rPr lang="en-GB" dirty="0" smtClean="0"/>
              <a:t>and strength</a:t>
            </a:r>
          </a:p>
          <a:p>
            <a:r>
              <a:rPr lang="en-GB" dirty="0" smtClean="0"/>
              <a:t>The disavowal of, or laughter at, pain</a:t>
            </a:r>
          </a:p>
          <a:p>
            <a:r>
              <a:rPr lang="en-GB" dirty="0" smtClean="0"/>
              <a:t>Denigration of neediness and tenderness </a:t>
            </a:r>
          </a:p>
          <a:p>
            <a:r>
              <a:rPr lang="en-GB" dirty="0" smtClean="0"/>
              <a:t>Derogation of vulnerability and human connection</a:t>
            </a:r>
          </a:p>
          <a:p>
            <a:r>
              <a:rPr lang="en-GB" dirty="0" smtClean="0"/>
              <a:t>Evidence of dismissing attachment in psychopathy and offenders</a:t>
            </a:r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ompson and venab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20880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Violence requires explanation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Each act of violence is complex and outcomes are multiply determined</a:t>
            </a:r>
          </a:p>
          <a:p>
            <a:r>
              <a:rPr lang="en-GB" dirty="0" smtClean="0"/>
              <a:t>The model of the bicycle lock: the risk “numbers” that must be activated</a:t>
            </a:r>
          </a:p>
          <a:p>
            <a:r>
              <a:rPr lang="en-GB" dirty="0" smtClean="0"/>
              <a:t>Violence has meaning for perpetrators</a:t>
            </a:r>
          </a:p>
          <a:p>
            <a:r>
              <a:rPr lang="en-GB" dirty="0" smtClean="0"/>
              <a:t>Thinking systemically: from the individual to the social level</a:t>
            </a:r>
          </a:p>
          <a:p>
            <a:r>
              <a:rPr lang="en-GB" dirty="0" smtClean="0"/>
              <a:t>Ecology of violence</a:t>
            </a:r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am Lan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 Ship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60648"/>
            <a:ext cx="5328592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76101485_elliotrod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4664"/>
            <a:ext cx="7920880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the women?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An empirical question</a:t>
            </a:r>
          </a:p>
          <a:p>
            <a:r>
              <a:rPr lang="en-GB" dirty="0" smtClean="0"/>
              <a:t>No country or culture where men do not make up the majority ( 80%) of violent offenders?</a:t>
            </a:r>
          </a:p>
          <a:p>
            <a:r>
              <a:rPr lang="en-GB" dirty="0" smtClean="0"/>
              <a:t>But are the dynamics the same?</a:t>
            </a:r>
          </a:p>
          <a:p>
            <a:r>
              <a:rPr lang="en-GB" dirty="0" smtClean="0"/>
              <a:t>Violent women resemble violent men: unusual sub-group of their sex; tend to kill people they have been attached to; attack the vulnerable if they are antisocial, have histories of child abuse and neglect.</a:t>
            </a:r>
          </a:p>
          <a:p>
            <a:r>
              <a:rPr lang="en-GB" dirty="0" smtClean="0"/>
              <a:t>Female psychopaths look much like the men</a:t>
            </a:r>
            <a:endParaRPr lang="en-GB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leen-wuornos-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32656"/>
            <a:ext cx="7560840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venl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5870" y="0"/>
            <a:ext cx="66522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nga whittingh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7632848" cy="633670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icide-investig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88640"/>
            <a:ext cx="3744416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Quotes from people who have killed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dirty="0" smtClean="0"/>
              <a:t>I didn't kill him, I love him, it wasn't </a:t>
            </a:r>
            <a:r>
              <a:rPr lang="en-GB" dirty="0" smtClean="0"/>
              <a:t>murder</a:t>
            </a:r>
            <a:endParaRPr lang="en-GB" dirty="0" smtClean="0"/>
          </a:p>
          <a:p>
            <a:r>
              <a:rPr lang="en-GB" dirty="0" smtClean="0"/>
              <a:t>I'm not guilty... only guilty of </a:t>
            </a:r>
            <a:r>
              <a:rPr lang="en-GB" dirty="0" smtClean="0"/>
              <a:t>love</a:t>
            </a:r>
          </a:p>
          <a:p>
            <a:r>
              <a:rPr lang="en-GB" dirty="0" smtClean="0"/>
              <a:t>I had murder in my heart that day</a:t>
            </a:r>
          </a:p>
          <a:p>
            <a:r>
              <a:rPr lang="en-GB" dirty="0" smtClean="0"/>
              <a:t>I</a:t>
            </a:r>
            <a:r>
              <a:rPr lang="en-GB" dirty="0" smtClean="0"/>
              <a:t> looked in the mirror and I said ‘Who the f*** are you looking at?’</a:t>
            </a:r>
          </a:p>
          <a:p>
            <a:r>
              <a:rPr lang="en-GB" dirty="0" smtClean="0"/>
              <a:t>It’s done, it’s done and I can’t bring her back</a:t>
            </a:r>
          </a:p>
          <a:p>
            <a:r>
              <a:rPr lang="en-GB" dirty="0" smtClean="0"/>
              <a:t>Shuffle off your mortal coil, you c***.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Compare and contrast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 fontScale="85000" lnSpcReduction="10000"/>
          </a:bodyPr>
          <a:lstStyle/>
          <a:p>
            <a:r>
              <a:rPr lang="en-GB" sz="2800" dirty="0" smtClean="0"/>
              <a:t>I am entirely normal. Even when I was doing extermination work I led a normal family life... X had ordered it and had even explained the necessity and I never really gave it much thought to whether it was wrong</a:t>
            </a:r>
            <a:r>
              <a:rPr lang="en-GB" sz="2800" dirty="0" smtClean="0"/>
              <a:t>.    </a:t>
            </a:r>
            <a:r>
              <a:rPr lang="en-GB" sz="2800" dirty="0" smtClean="0"/>
              <a:t>I don't know what you mean by being upset about these things because I didn't personally murder anybody. I was just the director of the extermination programme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I was thinking about the person I killed and how I’d like to say sorry… when I killed my relative, I was mentally ill, but I had no reason to kill my other victim</a:t>
            </a:r>
          </a:p>
          <a:p>
            <a:pPr>
              <a:buNone/>
            </a:pPr>
            <a:r>
              <a:rPr lang="en-GB" dirty="0" smtClean="0"/>
              <a:t>I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CSEW 2011-2012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2.1Million recorded violent </a:t>
            </a:r>
            <a:r>
              <a:rPr lang="en-GB" dirty="0" smtClean="0"/>
              <a:t>crime</a:t>
            </a:r>
          </a:p>
          <a:p>
            <a:r>
              <a:rPr lang="en-GB" dirty="0" smtClean="0"/>
              <a:t>D=37.5M implies 6% of population are perpetrators</a:t>
            </a:r>
            <a:endParaRPr lang="en-GB" dirty="0" smtClean="0"/>
          </a:p>
          <a:p>
            <a:r>
              <a:rPr lang="en-GB" dirty="0" smtClean="0"/>
              <a:t>62% of victims were male</a:t>
            </a:r>
          </a:p>
          <a:p>
            <a:r>
              <a:rPr lang="en-GB" dirty="0" smtClean="0"/>
              <a:t>56% not reported</a:t>
            </a:r>
          </a:p>
          <a:p>
            <a:r>
              <a:rPr lang="en-GB" dirty="0" smtClean="0"/>
              <a:t>50% caused injury, 10% serious ( GBH, fatal and near fatal)</a:t>
            </a:r>
          </a:p>
          <a:p>
            <a:r>
              <a:rPr lang="en-GB" dirty="0" smtClean="0"/>
              <a:t>Children under 1 year are most likely to be victims  of violence</a:t>
            </a:r>
          </a:p>
          <a:p>
            <a:r>
              <a:rPr lang="en-GB" dirty="0" smtClean="0"/>
              <a:t>So parents of under 1s are most likely perpetrators of violence</a:t>
            </a:r>
            <a:endParaRPr lang="en-GB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iting for the day Evelyn williams 1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2089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159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dirty="0" smtClean="0"/>
              <a:t>First year of a Homicide Group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772400" cy="48990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If Sam talks about football, it’s not relevant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(But we’d get to know about him</a:t>
            </a:r>
            <a:r>
              <a:rPr lang="en-US" sz="2400" dirty="0" smtClean="0">
                <a:sym typeface="Symbol" pitchFamily="18" charset="2"/>
              </a:rPr>
              <a:t></a:t>
            </a:r>
            <a:r>
              <a:rPr lang="en-US" sz="2400" dirty="0" smtClean="0"/>
              <a:t> as a person)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But this is isn’t the getting –to‑know‑each‑other group, it’s the Homicide Group.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Why Homicide?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Yes, why? Why not murder?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I don’t think I like murder.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You make it sound more serious.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Murder sounds so graphic.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Why is everyone so fascinated by murder? Waking the dead, Midsummer Murder</a:t>
            </a:r>
            <a:r>
              <a:rPr lang="en-US" sz="2400" dirty="0" smtClean="0">
                <a:sym typeface="Symbol" pitchFamily="18" charset="2"/>
              </a:rPr>
              <a:t>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Every night on TV, you can watch something about murder. [Pause]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If you get 7 or 8 crows together, you call it a murder.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In Broadmoor, there’s a myth that the crows are the souls of dead staff.</a:t>
            </a:r>
            <a:endParaRPr lang="en-GB" sz="2400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year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84576"/>
          </a:xfrm>
        </p:spPr>
        <p:txBody>
          <a:bodyPr>
            <a:normAutofit/>
          </a:bodyPr>
          <a:lstStyle/>
          <a:p>
            <a:r>
              <a:rPr lang="en-GB" dirty="0" smtClean="0"/>
              <a:t>Sam is talking about watching TV, and how he likes to watch Star Trek. He talks about the ‘Prime Directive’ for the crew of the Enterprise: to not interfere with the life of the inhabitants of the worlds they visit.</a:t>
            </a:r>
          </a:p>
          <a:p>
            <a:r>
              <a:rPr lang="en-GB" dirty="0" smtClean="0"/>
              <a:t>The therapist asks: is that a bit like what we do here? Visit new worlds? Boldly go where non-one has gone before?</a:t>
            </a:r>
          </a:p>
          <a:p>
            <a:r>
              <a:rPr lang="en-GB" dirty="0" smtClean="0"/>
              <a:t>Sam looks at the therapist: You do know that I don’t </a:t>
            </a:r>
            <a:r>
              <a:rPr lang="en-GB" i="1" dirty="0" smtClean="0"/>
              <a:t>actually</a:t>
            </a:r>
            <a:r>
              <a:rPr lang="en-GB" dirty="0" smtClean="0"/>
              <a:t> think I’m on the Enterprise?!</a:t>
            </a:r>
            <a:endParaRPr lang="en-GB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tx1"/>
                </a:solidFill>
              </a:rPr>
              <a:t>In a recent group, a man said</a:t>
            </a:r>
            <a:endParaRPr lang="en-GB" sz="4000" smtClean="0"/>
          </a:p>
        </p:txBody>
      </p:sp>
      <p:sp>
        <p:nvSpPr>
          <p:cNvPr id="921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 feel I’m stuck in my previous age… the age I was when I did my offence.. Time’s passing here and there are things I’m not doing.. I want to capture time with magazines and pictures to who what I was doing when I was here… What will it be like in 10 years time? Where will we be? What will I think on my deathbed about this time?’</a:t>
            </a:r>
            <a:endParaRPr lang="en-US" dirty="0" smtClean="0"/>
          </a:p>
          <a:p>
            <a:endParaRPr lang="en-GB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8AC2AE-41D7-40BE-BDE1-3F6A14820250}" type="slidenum">
              <a:rPr lang="en-GB" smtClean="0">
                <a:latin typeface="Times New Roman" pitchFamily="18" charset="0"/>
              </a:rPr>
              <a:pPr/>
              <a:t>53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-1588"/>
            <a:ext cx="18415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altLang="zh-TW">
              <a:ea typeface="新細明體" charset="-12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Evelyn williams the prisoner 19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8064896" cy="64807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CSEW 2012-2013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3200" dirty="0" smtClean="0"/>
              <a:t>1 915 000    All violence </a:t>
            </a:r>
            <a:r>
              <a:rPr lang="en-GB" sz="3200" dirty="0" err="1" smtClean="0"/>
              <a:t>c.f</a:t>
            </a:r>
            <a:r>
              <a:rPr lang="en-GB" sz="3200" dirty="0" smtClean="0"/>
              <a:t>  </a:t>
            </a:r>
            <a:r>
              <a:rPr lang="en-GB" sz="3200" dirty="0" smtClean="0"/>
              <a:t>2 714 000 in 2003</a:t>
            </a:r>
          </a:p>
          <a:p>
            <a:r>
              <a:rPr lang="en-GB" dirty="0" smtClean="0"/>
              <a:t> 1085 000 Violence with injury</a:t>
            </a:r>
          </a:p>
          <a:p>
            <a:pPr lvl="1">
              <a:buNone/>
            </a:pPr>
            <a:r>
              <a:rPr lang="en-GB" dirty="0" smtClean="0"/>
              <a:t>   830 000   Violence without injury</a:t>
            </a:r>
          </a:p>
          <a:p>
            <a:pPr lvl="1">
              <a:buNone/>
            </a:pPr>
            <a:r>
              <a:rPr lang="en-GB" dirty="0" smtClean="0"/>
              <a:t>	390 000    Intimate partner  violence</a:t>
            </a:r>
          </a:p>
          <a:p>
            <a:pPr lvl="1">
              <a:buNone/>
            </a:pPr>
            <a:r>
              <a:rPr lang="en-GB" dirty="0" smtClean="0"/>
              <a:t>            526   Homicide of which 80% will be men			15 perpetrators will kill themselves</a:t>
            </a:r>
          </a:p>
          <a:p>
            <a:pPr lvl="1">
              <a:buNone/>
            </a:pPr>
            <a:r>
              <a:rPr lang="en-GB" dirty="0" smtClean="0"/>
              <a:t>				23 killed their children or stepchildren			</a:t>
            </a:r>
          </a:p>
          <a:p>
            <a:pPr lvl="1">
              <a:buNone/>
            </a:pPr>
            <a:r>
              <a:rPr lang="en-GB" dirty="0" smtClean="0"/>
              <a:t>				   4 killed children (no relation)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Intimate partner Violence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Accounts for slightly less than half of reported violence</a:t>
            </a:r>
          </a:p>
          <a:p>
            <a:r>
              <a:rPr lang="en-GB" dirty="0" smtClean="0"/>
              <a:t>Some suggestion that it may be reducing slightly</a:t>
            </a:r>
          </a:p>
          <a:p>
            <a:r>
              <a:rPr lang="en-GB" dirty="0" smtClean="0"/>
              <a:t>Still carries high risk of fatal violence if other risk factors for violence present</a:t>
            </a:r>
          </a:p>
          <a:p>
            <a:r>
              <a:rPr lang="en-GB" dirty="0" smtClean="0"/>
              <a:t>Still mainly carried out by </a:t>
            </a:r>
            <a:r>
              <a:rPr lang="en-GB" dirty="0" smtClean="0"/>
              <a:t>men on women</a:t>
            </a:r>
          </a:p>
          <a:p>
            <a:r>
              <a:rPr lang="en-GB" dirty="0" smtClean="0"/>
              <a:t>Perpetrators are unusual for males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Sexual violence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53 665 sexual offences recorded</a:t>
            </a:r>
          </a:p>
          <a:p>
            <a:r>
              <a:rPr lang="en-GB" dirty="0" smtClean="0"/>
              <a:t>Mainly sexual assaults: 6300 on minors</a:t>
            </a:r>
          </a:p>
          <a:p>
            <a:r>
              <a:rPr lang="en-GB" dirty="0" smtClean="0"/>
              <a:t>16 041 rapes BUT it is thought that the number of rapes that take place may be 5x that number</a:t>
            </a:r>
          </a:p>
          <a:p>
            <a:r>
              <a:rPr lang="en-GB" dirty="0" smtClean="0"/>
              <a:t>Only 1-2% go to trial</a:t>
            </a:r>
          </a:p>
          <a:p>
            <a:r>
              <a:rPr lang="en-GB" dirty="0" smtClean="0"/>
              <a:t>Rape stereotypes and rape prone </a:t>
            </a:r>
            <a:r>
              <a:rPr lang="en-GB" dirty="0" smtClean="0"/>
              <a:t>attitudes in different cultures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Violence against children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Rarely results in arrest or conviction</a:t>
            </a:r>
          </a:p>
          <a:p>
            <a:r>
              <a:rPr lang="en-GB" dirty="0" smtClean="0"/>
              <a:t>46 000 children take into care last year in E&amp;W on the grounds of </a:t>
            </a:r>
            <a:r>
              <a:rPr lang="en-GB" dirty="0" smtClean="0"/>
              <a:t>all types of abuse </a:t>
            </a:r>
            <a:r>
              <a:rPr lang="en-GB" dirty="0" smtClean="0"/>
              <a:t>and/or neglect by parents</a:t>
            </a:r>
          </a:p>
          <a:p>
            <a:r>
              <a:rPr lang="en-GB" dirty="0" smtClean="0"/>
              <a:t>46 000 perpetrators of abuse and neglect</a:t>
            </a:r>
          </a:p>
          <a:p>
            <a:r>
              <a:rPr lang="en-GB" dirty="0" smtClean="0"/>
              <a:t>10% of child abuse results in fatal injury</a:t>
            </a:r>
          </a:p>
          <a:p>
            <a:r>
              <a:rPr lang="en-GB" dirty="0" smtClean="0"/>
              <a:t>No treatment programmes for child maltreatment perpetrators 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1326</Words>
  <Application>Microsoft Office PowerPoint</Application>
  <PresentationFormat>On-screen Show (4:3)</PresentationFormat>
  <Paragraphs>157</Paragraphs>
  <Slides>54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Things of darkness (2): perpetrators of human violence</vt:lpstr>
      <vt:lpstr>Perpetrators of human violence</vt:lpstr>
      <vt:lpstr>Warning!</vt:lpstr>
      <vt:lpstr>Violence requires explanation</vt:lpstr>
      <vt:lpstr>CSEW 2011-2012</vt:lpstr>
      <vt:lpstr>CSEW 2012-2013</vt:lpstr>
      <vt:lpstr>Intimate partner Violence</vt:lpstr>
      <vt:lpstr>Sexual violence</vt:lpstr>
      <vt:lpstr>Violence against children</vt:lpstr>
      <vt:lpstr>There’s something between us that isn’t there</vt:lpstr>
      <vt:lpstr>Homicides: MoJ data</vt:lpstr>
      <vt:lpstr>Slide 12</vt:lpstr>
      <vt:lpstr>Individual risk factors for human violence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Robert Hare and the study of psychopathy</vt:lpstr>
      <vt:lpstr>Slide 33</vt:lpstr>
      <vt:lpstr>Slide 34</vt:lpstr>
      <vt:lpstr>Slide 35</vt:lpstr>
      <vt:lpstr>Questions about psychopaths</vt:lpstr>
      <vt:lpstr>Slide 37</vt:lpstr>
      <vt:lpstr>Detachment, psychopathy &amp; attachment</vt:lpstr>
      <vt:lpstr>Slide 39</vt:lpstr>
      <vt:lpstr>Slide 40</vt:lpstr>
      <vt:lpstr>Slide 41</vt:lpstr>
      <vt:lpstr>Slide 42</vt:lpstr>
      <vt:lpstr>What about the women?</vt:lpstr>
      <vt:lpstr>Slide 44</vt:lpstr>
      <vt:lpstr>Slide 45</vt:lpstr>
      <vt:lpstr>Slide 46</vt:lpstr>
      <vt:lpstr>Slide 47</vt:lpstr>
      <vt:lpstr>Quotes from people who have killed</vt:lpstr>
      <vt:lpstr>Compare and contrast</vt:lpstr>
      <vt:lpstr>Slide 50</vt:lpstr>
      <vt:lpstr>First year of a Homicide Group </vt:lpstr>
      <vt:lpstr>Another year</vt:lpstr>
      <vt:lpstr>In a recent group, a man said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Gwen</dc:creator>
  <cp:lastModifiedBy>Gwen</cp:lastModifiedBy>
  <cp:revision>23</cp:revision>
  <dcterms:created xsi:type="dcterms:W3CDTF">2014-02-28T10:55:27Z</dcterms:created>
  <dcterms:modified xsi:type="dcterms:W3CDTF">2015-04-19T15:28:36Z</dcterms:modified>
</cp:coreProperties>
</file>