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71" r:id="rId2"/>
    <p:sldId id="287" r:id="rId3"/>
    <p:sldId id="292" r:id="rId4"/>
    <p:sldId id="293" r:id="rId5"/>
    <p:sldId id="273" r:id="rId6"/>
    <p:sldId id="290" r:id="rId7"/>
    <p:sldId id="275" r:id="rId8"/>
    <p:sldId id="279" r:id="rId9"/>
    <p:sldId id="286" r:id="rId10"/>
    <p:sldId id="291" r:id="rId11"/>
    <p:sldId id="274" r:id="rId12"/>
    <p:sldId id="277" r:id="rId13"/>
    <p:sldId id="264" r:id="rId14"/>
    <p:sldId id="256" r:id="rId15"/>
    <p:sldId id="296" r:id="rId16"/>
    <p:sldId id="285" r:id="rId17"/>
    <p:sldId id="263" r:id="rId18"/>
    <p:sldId id="288" r:id="rId19"/>
    <p:sldId id="298" r:id="rId20"/>
    <p:sldId id="272" r:id="rId21"/>
    <p:sldId id="276" r:id="rId22"/>
    <p:sldId id="262" r:id="rId23"/>
    <p:sldId id="261" r:id="rId24"/>
    <p:sldId id="284" r:id="rId25"/>
    <p:sldId id="267" r:id="rId26"/>
    <p:sldId id="289" r:id="rId27"/>
    <p:sldId id="268" r:id="rId28"/>
    <p:sldId id="278" r:id="rId29"/>
    <p:sldId id="270" r:id="rId30"/>
    <p:sldId id="297" r:id="rId31"/>
    <p:sldId id="283" r:id="rId32"/>
    <p:sldId id="299" r:id="rId33"/>
    <p:sldId id="269" r:id="rId34"/>
    <p:sldId id="265" r:id="rId35"/>
    <p:sldId id="281" r:id="rId36"/>
    <p:sldId id="280" r:id="rId37"/>
    <p:sldId id="257" r:id="rId38"/>
    <p:sldId id="258" r:id="rId39"/>
    <p:sldId id="282" r:id="rId40"/>
    <p:sldId id="294" r:id="rId41"/>
    <p:sldId id="259" r:id="rId42"/>
    <p:sldId id="295" r:id="rId43"/>
    <p:sldId id="260" r:id="rId4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47CF53-4F7C-469C-AD82-13E50D47CB38}" type="datetimeFigureOut">
              <a:rPr lang="en-GB" smtClean="0"/>
              <a:t>14/03/2016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7C92EF-D3F6-448F-AF26-20263DAAD4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52739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50E508EA-C6FA-40FC-8A48-10F2B06DD00E}" type="slidenum">
              <a:rPr lang="en-GB" smtClean="0">
                <a:latin typeface="Times" charset="0"/>
              </a:rPr>
              <a:pPr eaLnBrk="1" hangingPunct="1"/>
              <a:t>38</a:t>
            </a:fld>
            <a:endParaRPr lang="en-GB" smtClean="0">
              <a:latin typeface="Times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12FAF-403C-4A9B-9CB1-9DB3877853D4}" type="datetimeFigureOut">
              <a:rPr lang="en-GB" smtClean="0"/>
              <a:t>14/03/2016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AC9F5-1D2D-45EB-9617-177218EA30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9336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12FAF-403C-4A9B-9CB1-9DB3877853D4}" type="datetimeFigureOut">
              <a:rPr lang="en-GB" smtClean="0"/>
              <a:t>14/03/2016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AC9F5-1D2D-45EB-9617-177218EA30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6065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12FAF-403C-4A9B-9CB1-9DB3877853D4}" type="datetimeFigureOut">
              <a:rPr lang="en-GB" smtClean="0"/>
              <a:t>14/03/2016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AC9F5-1D2D-45EB-9617-177218EA30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3150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12FAF-403C-4A9B-9CB1-9DB3877853D4}" type="datetimeFigureOut">
              <a:rPr lang="en-GB" smtClean="0"/>
              <a:t>14/03/2016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AC9F5-1D2D-45EB-9617-177218EA30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9302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12FAF-403C-4A9B-9CB1-9DB3877853D4}" type="datetimeFigureOut">
              <a:rPr lang="en-GB" smtClean="0"/>
              <a:t>14/03/2016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AC9F5-1D2D-45EB-9617-177218EA30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7735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12FAF-403C-4A9B-9CB1-9DB3877853D4}" type="datetimeFigureOut">
              <a:rPr lang="en-GB" smtClean="0"/>
              <a:t>14/03/2016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AC9F5-1D2D-45EB-9617-177218EA30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4158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12FAF-403C-4A9B-9CB1-9DB3877853D4}" type="datetimeFigureOut">
              <a:rPr lang="en-GB" smtClean="0"/>
              <a:t>14/03/2016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AC9F5-1D2D-45EB-9617-177218EA30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6396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12FAF-403C-4A9B-9CB1-9DB3877853D4}" type="datetimeFigureOut">
              <a:rPr lang="en-GB" smtClean="0"/>
              <a:t>14/03/2016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AC9F5-1D2D-45EB-9617-177218EA30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2685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12FAF-403C-4A9B-9CB1-9DB3877853D4}" type="datetimeFigureOut">
              <a:rPr lang="en-GB" smtClean="0"/>
              <a:t>14/03/2016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AC9F5-1D2D-45EB-9617-177218EA30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9820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12FAF-403C-4A9B-9CB1-9DB3877853D4}" type="datetimeFigureOut">
              <a:rPr lang="en-GB" smtClean="0"/>
              <a:t>14/03/2016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AC9F5-1D2D-45EB-9617-177218EA30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5289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12FAF-403C-4A9B-9CB1-9DB3877853D4}" type="datetimeFigureOut">
              <a:rPr lang="en-GB" smtClean="0"/>
              <a:t>14/03/2016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AC9F5-1D2D-45EB-9617-177218EA30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4664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912FAF-403C-4A9B-9CB1-9DB3877853D4}" type="datetimeFigureOut">
              <a:rPr lang="en-GB" smtClean="0"/>
              <a:t>14/03/2016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BAC9F5-1D2D-45EB-9617-177218EA30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7976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8.png"/><Relationship Id="rId4" Type="http://schemas.openxmlformats.org/officeDocument/2006/relationships/oleObject" Target="../embeddings/oleObject1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8.png"/><Relationship Id="rId4" Type="http://schemas.openxmlformats.org/officeDocument/2006/relationships/oleObject" Target="../embeddings/oleObject2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8.png"/><Relationship Id="rId4" Type="http://schemas.openxmlformats.org/officeDocument/2006/relationships/oleObject" Target="../embeddings/oleObject3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8.png"/><Relationship Id="rId5" Type="http://schemas.openxmlformats.org/officeDocument/2006/relationships/oleObject" Target="../embeddings/oleObject4.bin"/><Relationship Id="rId4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8.png"/><Relationship Id="rId5" Type="http://schemas.openxmlformats.org/officeDocument/2006/relationships/oleObject" Target="../embeddings/oleObject5.bin"/><Relationship Id="rId4" Type="http://schemas.openxmlformats.org/officeDocument/2006/relationships/image" Target="../media/image4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38.png"/><Relationship Id="rId4" Type="http://schemas.openxmlformats.org/officeDocument/2006/relationships/oleObject" Target="../embeddings/oleObject6.bin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38.png"/><Relationship Id="rId4" Type="http://schemas.openxmlformats.org/officeDocument/2006/relationships/oleObject" Target="../embeddings/oleObject7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Ariel Photo 2 199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550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556501" y="37874"/>
            <a:ext cx="8229600" cy="993775"/>
          </a:xfrm>
        </p:spPr>
        <p:txBody>
          <a:bodyPr>
            <a:normAutofit/>
          </a:bodyPr>
          <a:lstStyle/>
          <a:p>
            <a:pPr eaLnBrk="1" hangingPunct="1"/>
            <a:r>
              <a:rPr lang="en-GB" sz="3200" b="1" dirty="0" smtClean="0">
                <a:latin typeface="Garamond" pitchFamily="18" charset="0"/>
              </a:rPr>
              <a:t>Chelsea Physic Garden Through the ages</a:t>
            </a:r>
            <a:endParaRPr lang="en-US" sz="3200" b="1" dirty="0" smtClean="0">
              <a:latin typeface="Garamond" pitchFamily="18" charset="0"/>
            </a:endParaRPr>
          </a:p>
        </p:txBody>
      </p:sp>
      <p:pic>
        <p:nvPicPr>
          <p:cNvPr id="4100" name="Picture 4" descr="CPG-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88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33078" y="723911"/>
            <a:ext cx="6679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Garamond" pitchFamily="18" charset="0"/>
              </a:rPr>
              <a:t>By Michael Holland FLS, Head of Education</a:t>
            </a:r>
            <a:endParaRPr lang="en-GB" dirty="0"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0943115"/>
      </p:ext>
    </p:extLst>
  </p:cSld>
  <p:clrMapOvr>
    <a:masterClrMapping/>
  </p:clrMapOvr>
  <p:transition advTm="9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1417"/>
            <a:ext cx="4752528" cy="6836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 descr="CPG-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88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9400" y="4437112"/>
            <a:ext cx="25644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latin typeface="Garamond" pitchFamily="18" charset="0"/>
              </a:rPr>
              <a:t>Philip Miller: </a:t>
            </a:r>
            <a:r>
              <a:rPr lang="en-GB" sz="2400" b="1" dirty="0">
                <a:latin typeface="Garamond" pitchFamily="18" charset="0"/>
              </a:rPr>
              <a:t>Gardener from 1722-1770</a:t>
            </a:r>
          </a:p>
        </p:txBody>
      </p:sp>
    </p:spTree>
    <p:extLst>
      <p:ext uri="{BB962C8B-B14F-4D97-AF65-F5344CB8AC3E}">
        <p14:creationId xmlns:p14="http://schemas.microsoft.com/office/powerpoint/2010/main" val="3511477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4" descr="CPG-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88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-26988"/>
            <a:ext cx="4859337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476375" y="169863"/>
            <a:ext cx="4895850" cy="523875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GB" sz="2800" dirty="0">
                <a:solidFill>
                  <a:schemeClr val="bg1">
                    <a:lumMod val="95000"/>
                  </a:schemeClr>
                </a:solidFill>
              </a:rPr>
              <a:t>Sir Hans Sloane, 1660-1753</a:t>
            </a:r>
          </a:p>
        </p:txBody>
      </p:sp>
    </p:spTree>
    <p:extLst>
      <p:ext uri="{BB962C8B-B14F-4D97-AF65-F5344CB8AC3E}">
        <p14:creationId xmlns:p14="http://schemas.microsoft.com/office/powerpoint/2010/main" val="2268575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894"/>
            <a:ext cx="9144000" cy="6878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CPG-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88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6105936"/>
            <a:ext cx="72362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i="1" dirty="0" err="1" smtClean="0">
                <a:latin typeface="Garamond" pitchFamily="18" charset="0"/>
              </a:rPr>
              <a:t>Gossypium</a:t>
            </a:r>
            <a:r>
              <a:rPr lang="en-GB" sz="4400" b="1" i="1" dirty="0" smtClean="0">
                <a:latin typeface="Garamond" pitchFamily="18" charset="0"/>
              </a:rPr>
              <a:t> </a:t>
            </a:r>
            <a:r>
              <a:rPr lang="en-GB" sz="4400" b="1" i="1" dirty="0" err="1" smtClean="0">
                <a:latin typeface="Garamond" pitchFamily="18" charset="0"/>
              </a:rPr>
              <a:t>hirsutum</a:t>
            </a:r>
            <a:endParaRPr lang="en-GB" sz="4400" b="1" i="1" dirty="0"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2357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0"/>
            <a:ext cx="5184576" cy="6865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9400" y="5301208"/>
            <a:ext cx="27815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latin typeface="Garamond" pitchFamily="18" charset="0"/>
              </a:rPr>
              <a:t>Planned, but uncompleted</a:t>
            </a:r>
          </a:p>
          <a:p>
            <a:r>
              <a:rPr lang="en-GB" b="1" dirty="0" smtClean="0">
                <a:latin typeface="Garamond" pitchFamily="18" charset="0"/>
              </a:rPr>
              <a:t>improvements 1732</a:t>
            </a:r>
            <a:endParaRPr lang="en-GB" b="1" dirty="0">
              <a:latin typeface="Garamond" pitchFamily="18" charset="0"/>
            </a:endParaRPr>
          </a:p>
        </p:txBody>
      </p:sp>
      <p:pic>
        <p:nvPicPr>
          <p:cNvPr id="8" name="Picture 4" descr="CPG-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88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7085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0"/>
            <a:ext cx="5544616" cy="6868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970" y="5373216"/>
            <a:ext cx="24481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latin typeface="Garamond" pitchFamily="18" charset="0"/>
              </a:rPr>
              <a:t>1751 Haynes map</a:t>
            </a:r>
            <a:endParaRPr lang="en-GB" sz="2400" b="1" dirty="0">
              <a:latin typeface="Garamond" pitchFamily="18" charset="0"/>
            </a:endParaRPr>
          </a:p>
        </p:txBody>
      </p:sp>
      <p:pic>
        <p:nvPicPr>
          <p:cNvPr id="9" name="Picture 4" descr="CPG-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88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765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21" y="1690"/>
            <a:ext cx="9181020" cy="6856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029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://sf.streetsblog.org/wp-content/uploads/sites/3/2010/09/3BIKS875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357"/>
            <a:ext cx="9144000" cy="6864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9712" y="4221088"/>
            <a:ext cx="5760640" cy="2295128"/>
          </a:xfrm>
          <a:solidFill>
            <a:schemeClr val="bg2">
              <a:lumMod val="90000"/>
            </a:schemeClr>
          </a:solidFill>
        </p:spPr>
        <p:txBody>
          <a:bodyPr>
            <a:normAutofit/>
          </a:bodyPr>
          <a:lstStyle/>
          <a:p>
            <a:r>
              <a:rPr lang="en-GB" sz="6600" b="1" dirty="0" smtClean="0">
                <a:latin typeface="Garamond" pitchFamily="18" charset="0"/>
              </a:rPr>
              <a:t>19</a:t>
            </a:r>
            <a:r>
              <a:rPr lang="en-GB" sz="6600" b="1" baseline="30000" dirty="0" smtClean="0">
                <a:latin typeface="Garamond" pitchFamily="18" charset="0"/>
              </a:rPr>
              <a:t>th</a:t>
            </a:r>
            <a:r>
              <a:rPr lang="en-GB" sz="6600" b="1" dirty="0" smtClean="0">
                <a:latin typeface="Garamond" pitchFamily="18" charset="0"/>
              </a:rPr>
              <a:t> Century</a:t>
            </a:r>
            <a:br>
              <a:rPr lang="en-GB" sz="6600" b="1" dirty="0" smtClean="0">
                <a:latin typeface="Garamond" pitchFamily="18" charset="0"/>
              </a:rPr>
            </a:br>
            <a:r>
              <a:rPr lang="en-GB" sz="2400" b="1" dirty="0" smtClean="0">
                <a:latin typeface="Garamond" pitchFamily="18" charset="0"/>
              </a:rPr>
              <a:t>Empire building via innovation</a:t>
            </a:r>
            <a:endParaRPr lang="en-GB" sz="6600" b="1" dirty="0"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9292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88640"/>
            <a:ext cx="9139653" cy="6396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 descr="CPG-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88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7786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s://upload.wikimedia.org/wikipedia/commons/6/64/Nathaniel_Bagshaw_Ward._Lithograph_by_R._J._Lane_after_J._P._Wellcome_V00061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3387"/>
            <a:ext cx="531999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PG-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88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9400" y="4221088"/>
            <a:ext cx="2132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 smtClean="0">
                <a:latin typeface="Garamond" pitchFamily="18" charset="0"/>
              </a:rPr>
              <a:t>Dr.</a:t>
            </a:r>
            <a:r>
              <a:rPr lang="en-GB" sz="2400" b="1" dirty="0" smtClean="0">
                <a:latin typeface="Garamond" pitchFamily="18" charset="0"/>
              </a:rPr>
              <a:t> Nathaniel </a:t>
            </a:r>
            <a:r>
              <a:rPr lang="en-GB" sz="2400" b="1" dirty="0" err="1" smtClean="0">
                <a:latin typeface="Garamond" pitchFamily="18" charset="0"/>
              </a:rPr>
              <a:t>Bagshaw</a:t>
            </a:r>
            <a:r>
              <a:rPr lang="en-GB" sz="2400" b="1" dirty="0" smtClean="0">
                <a:latin typeface="Garamond" pitchFamily="18" charset="0"/>
              </a:rPr>
              <a:t> Ward</a:t>
            </a:r>
            <a:endParaRPr lang="en-GB" sz="2400" b="1" dirty="0"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3157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://2.bp.blogspot.com/-GrpIxcCCdZw/UZ409LbYSyI/AAAAAAAAEgQ/tKVQl6keQfo/s1600/Chelsea+Flower+Show+2013+160-qp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203" y="-8250"/>
            <a:ext cx="9158039" cy="686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www.leevalley.com/en/images/item/gift/gd105s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6" y="1488508"/>
            <a:ext cx="5572406" cy="5361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2816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s://upload.wikimedia.org/wikipedia/commons/5/52/17th_century_map_of_London_%28W.Hollar%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57" y="9262"/>
            <a:ext cx="9148057" cy="684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1760" y="4725144"/>
            <a:ext cx="4980925" cy="186308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r>
              <a:rPr lang="en-GB" sz="6600" b="1" dirty="0" smtClean="0">
                <a:latin typeface="Garamond" pitchFamily="18" charset="0"/>
              </a:rPr>
              <a:t>17</a:t>
            </a:r>
            <a:r>
              <a:rPr lang="en-GB" sz="6600" b="1" baseline="30000" dirty="0" smtClean="0">
                <a:latin typeface="Garamond" pitchFamily="18" charset="0"/>
              </a:rPr>
              <a:t>th</a:t>
            </a:r>
            <a:r>
              <a:rPr lang="en-GB" sz="6600" b="1" dirty="0" smtClean="0">
                <a:latin typeface="Garamond" pitchFamily="18" charset="0"/>
              </a:rPr>
              <a:t> Century</a:t>
            </a:r>
            <a:br>
              <a:rPr lang="en-GB" sz="6600" b="1" dirty="0" smtClean="0">
                <a:latin typeface="Garamond" pitchFamily="18" charset="0"/>
              </a:rPr>
            </a:br>
            <a:r>
              <a:rPr lang="en-GB" sz="3400" b="1" dirty="0" smtClean="0">
                <a:latin typeface="Garamond" pitchFamily="18" charset="0"/>
              </a:rPr>
              <a:t>Beginnings</a:t>
            </a:r>
            <a:endParaRPr lang="en-GB" sz="3400" b="1" dirty="0">
              <a:latin typeface="Garamond" pitchFamily="18" charset="0"/>
            </a:endParaRPr>
          </a:p>
        </p:txBody>
      </p:sp>
      <p:pic>
        <p:nvPicPr>
          <p:cNvPr id="3" name="Picture 4" descr="CPG-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88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4907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orkvi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CPG-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88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5373216"/>
            <a:ext cx="3024336" cy="120032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Garamond" pitchFamily="18" charset="0"/>
              </a:rPr>
              <a:t>A replica </a:t>
            </a:r>
            <a:r>
              <a:rPr lang="en-GB" sz="2400" dirty="0" err="1" smtClean="0">
                <a:latin typeface="Garamond" pitchFamily="18" charset="0"/>
              </a:rPr>
              <a:t>Wardian</a:t>
            </a:r>
            <a:r>
              <a:rPr lang="en-GB" sz="2400" dirty="0" smtClean="0">
                <a:latin typeface="Garamond" pitchFamily="18" charset="0"/>
              </a:rPr>
              <a:t> Case at the Garden (beneath the cork tree)</a:t>
            </a:r>
            <a:endParaRPr lang="en-GB" sz="2400" dirty="0"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581174"/>
      </p:ext>
    </p:extLst>
  </p:cSld>
  <p:clrMapOvr>
    <a:masterClrMapping/>
  </p:clrMapOvr>
  <p:transition advTm="9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lh3.googleusercontent.com/9_eqrY_das-ULlHjm8St6dcBFyJeFUbPohQXRSRXCr741f2JXr4-t5mwMDtL0o9u2FKDK4rpZWObCUetQ46ghPAZtiM6twFKn_mHr7BTtAoVNlHPQtneuFfxw8weofnTRi3w_k_LcRis7wpLzJgIGYBTUFP-xH9pVSbBkZw3p00w4ZZDHlSvAxA6Iv49-KkmSViciPaCY_mOWG8DkfErL144BVswsrKnGwLkPkaEsJu6nqiEJxrVm0YmAH4bdWCANHsZN-_DbUWR76wJU_1xR3R6ktWBIFp2W9HKu89hpgqTE4f3wLv6ZmKkAAywE1_OClyaxF1yrlfvGgf1uiHLh2zm0R63sRXFDRUa-XniI8V3OsRddL66_XlcwhHF_6JNSDkRBFh4KT-TqDrVQJYrnv3yLw-WLtZ68qrrc_Dz6i3nrPuMeoahkqHYCxXxQmeXqPmZf4kelJfkweGQxMOt6DSKRLNJ731xmHm76a2-mNzIc2UF1ksiRD4zuRV0JIsp8m98WQ7XipVMsdTZl478UC94aw2idjocSTmr8wZP0NY_M2vIeYsvR48aW9EKSwOK5on9=w1508-h1131-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PG-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88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9400" y="6021288"/>
            <a:ext cx="2564408" cy="46166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latin typeface="Garamond" pitchFamily="18" charset="0"/>
              </a:rPr>
              <a:t>Camellia </a:t>
            </a:r>
            <a:r>
              <a:rPr lang="en-GB" sz="2400" b="1" dirty="0" err="1" smtClean="0">
                <a:latin typeface="Garamond" pitchFamily="18" charset="0"/>
              </a:rPr>
              <a:t>sinensis</a:t>
            </a:r>
            <a:endParaRPr lang="en-GB" sz="2400" b="1" dirty="0"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0715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71803"/>
            <a:ext cx="8998521" cy="5805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58800" y="6307832"/>
            <a:ext cx="7416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latin typeface="Garamond" pitchFamily="18" charset="0"/>
              </a:rPr>
              <a:t>A late 19</a:t>
            </a:r>
            <a:r>
              <a:rPr lang="en-GB" sz="2400" b="1" baseline="30000" dirty="0" smtClean="0">
                <a:latin typeface="Garamond" pitchFamily="18" charset="0"/>
              </a:rPr>
              <a:t>th</a:t>
            </a:r>
            <a:r>
              <a:rPr lang="en-GB" sz="2400" b="1" dirty="0" smtClean="0">
                <a:latin typeface="Garamond" pitchFamily="18" charset="0"/>
              </a:rPr>
              <a:t> Century view towards the Thames</a:t>
            </a:r>
            <a:endParaRPr lang="en-GB" sz="2400" b="1" dirty="0">
              <a:latin typeface="Garamond" pitchFamily="18" charset="0"/>
            </a:endParaRPr>
          </a:p>
        </p:txBody>
      </p:sp>
      <p:pic>
        <p:nvPicPr>
          <p:cNvPr id="6" name="Picture 4" descr="CPG-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88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6227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051720" y="-60426"/>
            <a:ext cx="4680520" cy="6918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5536" y="3789040"/>
            <a:ext cx="13681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latin typeface="Garamond" pitchFamily="18" charset="0"/>
              </a:rPr>
              <a:t>Survey of CPG 1871 by John Griffith</a:t>
            </a:r>
            <a:endParaRPr lang="en-GB" sz="2400" b="1" dirty="0">
              <a:latin typeface="Garamond" pitchFamily="18" charset="0"/>
            </a:endParaRPr>
          </a:p>
        </p:txBody>
      </p:sp>
      <p:pic>
        <p:nvPicPr>
          <p:cNvPr id="7" name="Picture 4" descr="CPG-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88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1591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s://dmps20thcentury.wikispaces.com/file/view/20th_c.jpg/224956692/20th_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80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9752" y="4581128"/>
            <a:ext cx="4968552" cy="1800200"/>
          </a:xfrm>
          <a:solidFill>
            <a:schemeClr val="bg1">
              <a:lumMod val="85000"/>
            </a:schemeClr>
          </a:solidFill>
        </p:spPr>
        <p:txBody>
          <a:bodyPr>
            <a:noAutofit/>
          </a:bodyPr>
          <a:lstStyle/>
          <a:p>
            <a:r>
              <a:rPr lang="en-GB" sz="6600" b="1" dirty="0" smtClean="0">
                <a:latin typeface="Garamond" pitchFamily="18" charset="0"/>
              </a:rPr>
              <a:t>20</a:t>
            </a:r>
            <a:r>
              <a:rPr lang="en-GB" sz="6600" b="1" baseline="30000" dirty="0" smtClean="0">
                <a:latin typeface="Garamond" pitchFamily="18" charset="0"/>
              </a:rPr>
              <a:t>th</a:t>
            </a:r>
            <a:r>
              <a:rPr lang="en-GB" sz="6600" b="1" dirty="0" smtClean="0">
                <a:latin typeface="Garamond" pitchFamily="18" charset="0"/>
              </a:rPr>
              <a:t> Century</a:t>
            </a:r>
            <a:br>
              <a:rPr lang="en-GB" sz="6600" b="1" dirty="0" smtClean="0">
                <a:latin typeface="Garamond" pitchFamily="18" charset="0"/>
              </a:rPr>
            </a:br>
            <a:r>
              <a:rPr lang="en-GB" sz="2400" b="1" dirty="0" smtClean="0">
                <a:latin typeface="Garamond" pitchFamily="18" charset="0"/>
              </a:rPr>
              <a:t>Research &amp; networks</a:t>
            </a:r>
            <a:endParaRPr lang="en-GB" sz="2400" b="1" dirty="0"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9292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782960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latin typeface="Garamond" pitchFamily="18" charset="0"/>
              </a:rPr>
              <a:t>Experiments in </a:t>
            </a:r>
            <a:r>
              <a:rPr lang="en-GB" dirty="0" err="1" smtClean="0">
                <a:latin typeface="Garamond" pitchFamily="18" charset="0"/>
              </a:rPr>
              <a:t>vernalisation</a:t>
            </a:r>
            <a:r>
              <a:rPr lang="en-GB" dirty="0" smtClean="0">
                <a:latin typeface="Garamond" pitchFamily="18" charset="0"/>
              </a:rPr>
              <a:t> – 1950’s</a:t>
            </a:r>
            <a:endParaRPr lang="en-GB" dirty="0">
              <a:latin typeface="Garamond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6000" contrast="7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08720"/>
            <a:ext cx="7741029" cy="5804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CPG-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88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3952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://www.herbsociety.org.uk/members/news/2009-minter-jour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0"/>
            <a:ext cx="4536504" cy="6804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PG-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88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5229200"/>
            <a:ext cx="20882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4400" b="1" dirty="0" smtClean="0">
                <a:latin typeface="Garamond" pitchFamily="18" charset="0"/>
              </a:rPr>
              <a:t>Sue Minter</a:t>
            </a:r>
            <a:endParaRPr lang="en-GB" sz="4400" b="1" dirty="0"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0881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4810"/>
            <a:ext cx="4896544" cy="6813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8227" y="4797152"/>
            <a:ext cx="11521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latin typeface="Garamond" pitchFamily="18" charset="0"/>
              </a:rPr>
              <a:t>1994 survey drawn by James </a:t>
            </a:r>
            <a:r>
              <a:rPr lang="en-GB" b="1" dirty="0" err="1" smtClean="0">
                <a:latin typeface="Garamond" pitchFamily="18" charset="0"/>
              </a:rPr>
              <a:t>Parfitt</a:t>
            </a:r>
            <a:endParaRPr lang="en-GB" b="1" dirty="0">
              <a:latin typeface="Garamond" pitchFamily="18" charset="0"/>
            </a:endParaRPr>
          </a:p>
        </p:txBody>
      </p:sp>
      <p:pic>
        <p:nvPicPr>
          <p:cNvPr id="8" name="Picture 4" descr="CPG-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88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5806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newfs.s3.amazonaws.com/taxon-images-1000s1000/Asteraceae/artemisia-annua-fl-fgiordana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PG-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88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9400" y="5988021"/>
            <a:ext cx="4292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i="1" dirty="0" err="1" smtClean="0">
                <a:latin typeface="Garamond" pitchFamily="18" charset="0"/>
              </a:rPr>
              <a:t>Artemesia</a:t>
            </a:r>
            <a:r>
              <a:rPr lang="en-GB" sz="4400" b="1" i="1" dirty="0" smtClean="0">
                <a:latin typeface="Garamond" pitchFamily="18" charset="0"/>
              </a:rPr>
              <a:t> </a:t>
            </a:r>
            <a:r>
              <a:rPr lang="en-GB" sz="4400" b="1" i="1" dirty="0" err="1" smtClean="0">
                <a:latin typeface="Garamond" pitchFamily="18" charset="0"/>
              </a:rPr>
              <a:t>annua</a:t>
            </a:r>
            <a:endParaRPr lang="en-GB" sz="4400" b="1" i="1" dirty="0"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412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2863"/>
            <a:ext cx="8229600" cy="865187"/>
          </a:xfrm>
        </p:spPr>
        <p:txBody>
          <a:bodyPr/>
          <a:lstStyle/>
          <a:p>
            <a:pPr eaLnBrk="1" hangingPunct="1"/>
            <a:r>
              <a:rPr lang="en-GB" smtClean="0"/>
              <a:t>Chelsea Physic Garden</a:t>
            </a:r>
            <a:endParaRPr lang="en-US" smtClean="0"/>
          </a:p>
        </p:txBody>
      </p:sp>
      <p:pic>
        <p:nvPicPr>
          <p:cNvPr id="3075" name="Picture 3" descr="aerial-view-of-gardenwe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08050"/>
            <a:ext cx="9252521" cy="594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CPG-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88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5481146"/>
      </p:ext>
    </p:extLst>
  </p:cSld>
  <p:clrMapOvr>
    <a:masterClrMapping/>
  </p:clrMapOvr>
  <p:transition advTm="9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086" y="4192"/>
            <a:ext cx="9169085" cy="6853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" descr="CPG-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88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2483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://ichef.bbci.co.uk/wwfeatures/624_351/images/live/p0/1w/63/p01w632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0" y="7937"/>
            <a:ext cx="5943600" cy="334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90" name="Picture 6" descr="https://web.stanford.edu/class/humbio153/AntiMalarial/images/clip_image011_00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764" y="3483085"/>
            <a:ext cx="5802236" cy="3398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8" descr="Image result for flying mosquito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AutoShape 10" descr="Image result for flying mosquitoe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1996" name="Picture 12" descr="http://www.abolishpestcontrol.com/pics/mosquit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89" y="4149080"/>
            <a:ext cx="3190875" cy="2371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98" name="Picture 14" descr="https://upload.wikimedia.org/wikipedia/commons/thumb/a/a5/Artemisinin_skeletal.svg/390px-Artemisinin_skeletal.sv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882" y="160338"/>
            <a:ext cx="2769750" cy="3124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6794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7" name="Picture 7" descr="http://www.usnews.com/cmsmedia/d3/db/cc4934db43e6b3b620561252172b/150514-pentagon-editori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2" y="0"/>
            <a:ext cx="91264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4437112"/>
            <a:ext cx="5976664" cy="2007096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r>
              <a:rPr lang="en-GB" sz="6600" b="1" dirty="0" smtClean="0">
                <a:latin typeface="Garamond" pitchFamily="18" charset="0"/>
              </a:rPr>
              <a:t>21</a:t>
            </a:r>
            <a:r>
              <a:rPr lang="en-GB" sz="6600" b="1" baseline="30000" dirty="0" smtClean="0">
                <a:latin typeface="Garamond" pitchFamily="18" charset="0"/>
              </a:rPr>
              <a:t>st</a:t>
            </a:r>
            <a:r>
              <a:rPr lang="en-GB" sz="6600" b="1" dirty="0" smtClean="0">
                <a:latin typeface="Garamond" pitchFamily="18" charset="0"/>
              </a:rPr>
              <a:t> Century</a:t>
            </a:r>
            <a:br>
              <a:rPr lang="en-GB" sz="6600" b="1" dirty="0" smtClean="0">
                <a:latin typeface="Garamond" pitchFamily="18" charset="0"/>
              </a:rPr>
            </a:br>
            <a:r>
              <a:rPr lang="en-GB" sz="2700" b="1" dirty="0" smtClean="0">
                <a:latin typeface="Garamond" pitchFamily="18" charset="0"/>
              </a:rPr>
              <a:t>Making it relevant to our lives</a:t>
            </a:r>
            <a:endParaRPr lang="en-GB" sz="2700" b="1" dirty="0"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891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6213"/>
            <a:ext cx="9144000" cy="5625573"/>
          </a:xfrm>
          <a:prstGeom prst="rect">
            <a:avLst/>
          </a:prstGeom>
        </p:spPr>
      </p:pic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0" y="0"/>
          <a:ext cx="487363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67" name="Image" r:id="rId4" imgW="3453968" imgH="4393651" progId="Photoshop.Image.6">
                  <p:embed/>
                </p:oleObj>
              </mc:Choice>
              <mc:Fallback>
                <p:oleObj name="Image" r:id="rId4" imgW="3453968" imgH="4393651" progId="Photoshop.Image.6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487363" cy="620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35605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pggoogleearth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9038" y="-26988"/>
            <a:ext cx="11736388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CPG-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9038" y="6155645"/>
            <a:ext cx="5588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7734346"/>
      </p:ext>
    </p:extLst>
  </p:cSld>
  <p:clrMapOvr>
    <a:masterClrMapping/>
  </p:clrMapOvr>
  <p:transition advTm="900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698" y="-1014"/>
            <a:ext cx="5297434" cy="6858000"/>
          </a:xfrm>
          <a:prstGeom prst="rect">
            <a:avLst/>
          </a:prstGeom>
        </p:spPr>
      </p:pic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0" y="0"/>
          <a:ext cx="487363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51" name="Image" r:id="rId4" imgW="3453968" imgH="4393651" progId="Photoshop.Image.6">
                  <p:embed/>
                </p:oleObj>
              </mc:Choice>
              <mc:Fallback>
                <p:oleObj name="Image" r:id="rId4" imgW="3453968" imgH="4393651" progId="Photoshop.Image.6">
                  <p:embed/>
                  <p:pic>
                    <p:nvPicPr>
                      <p:cNvPr id="0" name="Object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487363" cy="620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23528" y="4365104"/>
            <a:ext cx="24482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latin typeface="Garamond" pitchFamily="18" charset="0"/>
              </a:rPr>
              <a:t>CPG map from 2014 with medicinal ‘rooms’ laid out in North east of the Garden.</a:t>
            </a:r>
            <a:endParaRPr lang="en-GB" sz="2400" b="1" dirty="0"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617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6626" name="Picture 2" descr="http://i.telegraph.co.uk/multimedia/archive/03262/Bunny1204_3_3262479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8505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7544" y="5877272"/>
            <a:ext cx="3024336" cy="76944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4400" b="1" dirty="0" smtClean="0">
                <a:latin typeface="Garamond" pitchFamily="18" charset="0"/>
              </a:rPr>
              <a:t>Nick Bailey</a:t>
            </a:r>
            <a:endParaRPr lang="en-GB" sz="4400" b="1" dirty="0">
              <a:latin typeface="Garamond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17720" y="6541031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© The Daily Telegraph</a:t>
            </a:r>
            <a:endParaRPr lang="en-GB" dirty="0"/>
          </a:p>
        </p:txBody>
      </p:sp>
      <p:pic>
        <p:nvPicPr>
          <p:cNvPr id="6" name="Picture 4" descr="CPG-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88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3167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797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0" y="0"/>
          <a:ext cx="487363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60" name="Image" r:id="rId4" imgW="3453968" imgH="4393651" progId="Photoshop.Image.6">
                  <p:embed/>
                </p:oleObj>
              </mc:Choice>
              <mc:Fallback>
                <p:oleObj name="Image" r:id="rId4" imgW="3453968" imgH="4393651" progId="Photoshop.Image.6">
                  <p:embed/>
                  <p:pic>
                    <p:nvPicPr>
                      <p:cNvPr id="0" name="Object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487363" cy="620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55931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73625" cy="299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0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2997200"/>
            <a:ext cx="5616575" cy="385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7475" y="3895725"/>
            <a:ext cx="2735263" cy="1754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dirty="0"/>
              <a:t>New edible beds including: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GB" dirty="0"/>
              <a:t>Vitamins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GB" dirty="0"/>
              <a:t>Brewing/distillation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GB" dirty="0"/>
              <a:t>Vegetables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GB" dirty="0"/>
              <a:t>Fruits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65838" y="842963"/>
            <a:ext cx="2736850" cy="2032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dirty="0"/>
              <a:t>New ‘useful’ beds, including: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GB" dirty="0"/>
              <a:t>Religions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GB" dirty="0"/>
              <a:t>Arts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GB" dirty="0"/>
              <a:t>Fuels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GB" dirty="0"/>
              <a:t>Dyes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GB" dirty="0"/>
              <a:t>Survival</a:t>
            </a:r>
          </a:p>
        </p:txBody>
      </p:sp>
      <p:sp>
        <p:nvSpPr>
          <p:cNvPr id="4" name="Right Arrow 3"/>
          <p:cNvSpPr/>
          <p:nvPr/>
        </p:nvSpPr>
        <p:spPr>
          <a:xfrm flipH="1">
            <a:off x="5148263" y="1042988"/>
            <a:ext cx="792162" cy="4381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7" name="Right Arrow 6"/>
          <p:cNvSpPr/>
          <p:nvPr/>
        </p:nvSpPr>
        <p:spPr>
          <a:xfrm>
            <a:off x="2051720" y="4899139"/>
            <a:ext cx="936625" cy="5715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1675267"/>
              </p:ext>
            </p:extLst>
          </p:nvPr>
        </p:nvGraphicFramePr>
        <p:xfrm>
          <a:off x="8656637" y="0"/>
          <a:ext cx="487363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6" name="Image" r:id="rId5" imgW="3453968" imgH="4393651" progId="Photoshop.Image.6">
                  <p:embed/>
                </p:oleObj>
              </mc:Choice>
              <mc:Fallback>
                <p:oleObj name="Image" r:id="rId5" imgW="3453968" imgH="4393651" progId="Photoshop.Image.6">
                  <p:embed/>
                  <p:pic>
                    <p:nvPicPr>
                      <p:cNvPr id="0" name="Object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56637" y="0"/>
                        <a:ext cx="487363" cy="620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37648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>
          <a:xfrm>
            <a:off x="395288" y="-171450"/>
            <a:ext cx="8532812" cy="1143000"/>
          </a:xfrm>
        </p:spPr>
        <p:txBody>
          <a:bodyPr/>
          <a:lstStyle/>
          <a:p>
            <a:pPr eaLnBrk="1" hangingPunct="1"/>
            <a:r>
              <a:rPr lang="en-GB" sz="3200" b="1" smtClean="0"/>
              <a:t>Our new ‘Useful’ beds – opened May 2012</a:t>
            </a:r>
          </a:p>
        </p:txBody>
      </p:sp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3438"/>
            <a:ext cx="9144000" cy="603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258888" y="5516563"/>
            <a:ext cx="1441450" cy="649287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268413" y="5534025"/>
            <a:ext cx="1873250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sz="2400">
                <a:latin typeface="Times" charset="0"/>
              </a:rPr>
              <a:t>Perfumery</a:t>
            </a:r>
          </a:p>
          <a:p>
            <a:pPr eaLnBrk="1" hangingPunct="1"/>
            <a:r>
              <a:rPr lang="en-GB" sz="1000">
                <a:latin typeface="Times" charset="0"/>
              </a:rPr>
              <a:t>e.g. rosemary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79388" y="3349625"/>
            <a:ext cx="1617662" cy="782638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79388" y="3357563"/>
            <a:ext cx="1620837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sz="2400">
                <a:latin typeface="Times" charset="0"/>
              </a:rPr>
              <a:t>Hygiene</a:t>
            </a:r>
          </a:p>
          <a:p>
            <a:pPr eaLnBrk="1" hangingPunct="1"/>
            <a:r>
              <a:rPr lang="en-GB" sz="1000">
                <a:latin typeface="Times" charset="0"/>
              </a:rPr>
              <a:t>e.g. tea tree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7627938" y="4221163"/>
            <a:ext cx="1481137" cy="9906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7702550" y="4287838"/>
            <a:ext cx="136842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>
                <a:latin typeface="Times" charset="0"/>
              </a:rPr>
              <a:t>Science &amp; technology</a:t>
            </a:r>
            <a:br>
              <a:rPr lang="en-GB">
                <a:latin typeface="Times" charset="0"/>
              </a:rPr>
            </a:br>
            <a:r>
              <a:rPr lang="en-GB" sz="1000">
                <a:latin typeface="Times" charset="0"/>
              </a:rPr>
              <a:t>e.g. bamboo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3084513" y="2732088"/>
            <a:ext cx="1620837" cy="93345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192463" y="2708275"/>
            <a:ext cx="1512887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sz="2400">
                <a:latin typeface="Times" charset="0"/>
              </a:rPr>
              <a:t>Land restoration</a:t>
            </a:r>
          </a:p>
          <a:p>
            <a:pPr eaLnBrk="1" hangingPunct="1"/>
            <a:r>
              <a:rPr lang="en-GB" sz="1000">
                <a:latin typeface="Times" charset="0"/>
              </a:rPr>
              <a:t>e.g. sunflower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5521325" y="2924175"/>
            <a:ext cx="1439863" cy="592138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5629275" y="2900363"/>
            <a:ext cx="15113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sz="2400">
                <a:latin typeface="Times" charset="0"/>
              </a:rPr>
              <a:t>Housing</a:t>
            </a:r>
            <a:br>
              <a:rPr lang="en-GB" sz="2400">
                <a:latin typeface="Times" charset="0"/>
              </a:rPr>
            </a:br>
            <a:r>
              <a:rPr lang="en-GB" sz="1000">
                <a:latin typeface="Times" charset="0"/>
              </a:rPr>
              <a:t>e.g. wheat</a:t>
            </a: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77788" y="1651000"/>
            <a:ext cx="1439862" cy="6254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327025" y="1666875"/>
            <a:ext cx="1511300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sz="2400">
                <a:latin typeface="Times" charset="0"/>
              </a:rPr>
              <a:t>Faith</a:t>
            </a:r>
            <a:br>
              <a:rPr lang="en-GB" sz="2400">
                <a:latin typeface="Times" charset="0"/>
              </a:rPr>
            </a:br>
            <a:r>
              <a:rPr lang="en-GB" sz="1000">
                <a:latin typeface="Times" charset="0"/>
              </a:rPr>
              <a:t>e.g. olive</a:t>
            </a: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2181225" y="1162050"/>
            <a:ext cx="1439863" cy="611188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289175" y="1139825"/>
            <a:ext cx="1512888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sz="2400">
                <a:latin typeface="Times" charset="0"/>
              </a:rPr>
              <a:t>Textiles</a:t>
            </a:r>
            <a:br>
              <a:rPr lang="en-GB" sz="2400">
                <a:latin typeface="Times" charset="0"/>
              </a:rPr>
            </a:br>
            <a:r>
              <a:rPr lang="en-GB" sz="1000">
                <a:latin typeface="Times" charset="0"/>
              </a:rPr>
              <a:t>e.g. nettle</a:t>
            </a: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5691188" y="1057275"/>
            <a:ext cx="896937" cy="592138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5770563" y="1033463"/>
            <a:ext cx="96202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sz="2400">
                <a:latin typeface="Times" charset="0"/>
              </a:rPr>
              <a:t>Dyes</a:t>
            </a:r>
          </a:p>
          <a:p>
            <a:pPr eaLnBrk="1" hangingPunct="1"/>
            <a:r>
              <a:rPr lang="en-GB" sz="1000">
                <a:latin typeface="Times" charset="0"/>
              </a:rPr>
              <a:t>e.g. woad</a:t>
            </a: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7446963" y="2420938"/>
            <a:ext cx="1439862" cy="617537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7559675" y="2422525"/>
            <a:ext cx="15113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sz="2400">
                <a:latin typeface="Times" charset="0"/>
              </a:rPr>
              <a:t>Survival</a:t>
            </a:r>
          </a:p>
          <a:p>
            <a:pPr eaLnBrk="1" hangingPunct="1"/>
            <a:r>
              <a:rPr lang="en-GB" sz="1000">
                <a:latin typeface="Times" charset="0"/>
              </a:rPr>
              <a:t>e.g. rose</a:t>
            </a:r>
          </a:p>
        </p:txBody>
      </p:sp>
      <p:cxnSp>
        <p:nvCxnSpPr>
          <p:cNvPr id="10" name="Curved Connector 9"/>
          <p:cNvCxnSpPr>
            <a:stCxn id="3" idx="1"/>
          </p:cNvCxnSpPr>
          <p:nvPr/>
        </p:nvCxnSpPr>
        <p:spPr bwMode="auto">
          <a:xfrm rot="10800000" flipH="1" flipV="1">
            <a:off x="1268413" y="5842000"/>
            <a:ext cx="215900" cy="771525"/>
          </a:xfrm>
          <a:prstGeom prst="curvedConnector4">
            <a:avLst>
              <a:gd name="adj1" fmla="val -105822"/>
              <a:gd name="adj2" fmla="val 69925"/>
            </a:avLst>
          </a:prstGeom>
          <a:ln>
            <a:solidFill>
              <a:srgbClr val="FF0000"/>
            </a:solidFill>
            <a:headEnd type="none" w="med" len="me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4" name="Curved Connector 23"/>
          <p:cNvCxnSpPr>
            <a:stCxn id="5" idx="2"/>
          </p:cNvCxnSpPr>
          <p:nvPr/>
        </p:nvCxnSpPr>
        <p:spPr bwMode="auto">
          <a:xfrm rot="16200000" flipH="1">
            <a:off x="681038" y="4438650"/>
            <a:ext cx="665162" cy="52388"/>
          </a:xfrm>
          <a:prstGeom prst="curvedConnector3">
            <a:avLst/>
          </a:prstGeom>
          <a:ln>
            <a:solidFill>
              <a:srgbClr val="FF0000"/>
            </a:solidFill>
            <a:headEnd type="none" w="med" len="med"/>
            <a:tailEnd type="arrow"/>
          </a:ln>
          <a:effec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 bwMode="auto">
          <a:xfrm>
            <a:off x="900113" y="2276475"/>
            <a:ext cx="1584325" cy="847725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 bwMode="auto">
          <a:xfrm>
            <a:off x="3132138" y="1773238"/>
            <a:ext cx="935037" cy="719137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2532" name="Straight Arrow Connector 22531"/>
          <p:cNvCxnSpPr/>
          <p:nvPr/>
        </p:nvCxnSpPr>
        <p:spPr bwMode="auto">
          <a:xfrm flipH="1">
            <a:off x="2484438" y="3135313"/>
            <a:ext cx="600075" cy="581025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534" name="Straight Arrow Connector 22533"/>
          <p:cNvCxnSpPr>
            <a:stCxn id="19" idx="2"/>
          </p:cNvCxnSpPr>
          <p:nvPr/>
        </p:nvCxnSpPr>
        <p:spPr bwMode="auto">
          <a:xfrm>
            <a:off x="6140450" y="1649413"/>
            <a:ext cx="290513" cy="700087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9" name="Rectangle 38"/>
          <p:cNvSpPr>
            <a:spLocks noChangeArrowheads="1"/>
          </p:cNvSpPr>
          <p:nvPr/>
        </p:nvSpPr>
        <p:spPr bwMode="auto">
          <a:xfrm>
            <a:off x="6875463" y="1227138"/>
            <a:ext cx="1441450" cy="906462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7016750" y="1139825"/>
            <a:ext cx="15113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sz="2400">
                <a:latin typeface="Times" charset="0"/>
              </a:rPr>
              <a:t>Art &amp; culture</a:t>
            </a:r>
            <a:br>
              <a:rPr lang="en-GB" sz="2400">
                <a:latin typeface="Times" charset="0"/>
              </a:rPr>
            </a:br>
            <a:r>
              <a:rPr lang="en-GB" sz="1000">
                <a:latin typeface="Times" charset="0"/>
              </a:rPr>
              <a:t>e.g. potato</a:t>
            </a:r>
          </a:p>
        </p:txBody>
      </p:sp>
      <p:cxnSp>
        <p:nvCxnSpPr>
          <p:cNvPr id="22536" name="Straight Arrow Connector 22535"/>
          <p:cNvCxnSpPr/>
          <p:nvPr/>
        </p:nvCxnSpPr>
        <p:spPr bwMode="auto">
          <a:xfrm>
            <a:off x="6084888" y="3540125"/>
            <a:ext cx="201612" cy="431800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539" name="Straight Arrow Connector 22538"/>
          <p:cNvCxnSpPr>
            <a:stCxn id="7" idx="1"/>
          </p:cNvCxnSpPr>
          <p:nvPr/>
        </p:nvCxnSpPr>
        <p:spPr bwMode="auto">
          <a:xfrm flipH="1">
            <a:off x="6551613" y="4716463"/>
            <a:ext cx="1076325" cy="652462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541" name="Straight Arrow Connector 22540"/>
          <p:cNvCxnSpPr/>
          <p:nvPr/>
        </p:nvCxnSpPr>
        <p:spPr bwMode="auto">
          <a:xfrm flipH="1">
            <a:off x="6724650" y="2124075"/>
            <a:ext cx="511175" cy="371475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544" name="Straight Arrow Connector 22543"/>
          <p:cNvCxnSpPr>
            <a:stCxn id="21" idx="2"/>
          </p:cNvCxnSpPr>
          <p:nvPr/>
        </p:nvCxnSpPr>
        <p:spPr bwMode="auto">
          <a:xfrm flipH="1">
            <a:off x="7559675" y="3038475"/>
            <a:ext cx="608013" cy="387350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2" name="Rectangle 51"/>
          <p:cNvSpPr>
            <a:spLocks noChangeArrowheads="1"/>
          </p:cNvSpPr>
          <p:nvPr/>
        </p:nvSpPr>
        <p:spPr bwMode="auto">
          <a:xfrm>
            <a:off x="4017963" y="1270000"/>
            <a:ext cx="1439862" cy="503238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" name="TextBox 52"/>
          <p:cNvSpPr txBox="1">
            <a:spLocks noChangeArrowheads="1"/>
          </p:cNvSpPr>
          <p:nvPr/>
        </p:nvSpPr>
        <p:spPr bwMode="auto">
          <a:xfrm>
            <a:off x="3995738" y="1246188"/>
            <a:ext cx="15128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sz="2400">
                <a:latin typeface="Times" charset="0"/>
              </a:rPr>
              <a:t>Bee forage</a:t>
            </a:r>
          </a:p>
        </p:txBody>
      </p:sp>
      <p:cxnSp>
        <p:nvCxnSpPr>
          <p:cNvPr id="22547" name="Straight Arrow Connector 22546"/>
          <p:cNvCxnSpPr/>
          <p:nvPr/>
        </p:nvCxnSpPr>
        <p:spPr bwMode="auto">
          <a:xfrm>
            <a:off x="4751388" y="1773238"/>
            <a:ext cx="180975" cy="1008062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aphicFrame>
        <p:nvGraphicFramePr>
          <p:cNvPr id="48165" name="Object 32"/>
          <p:cNvGraphicFramePr>
            <a:graphicFrameLocks noChangeAspect="1"/>
          </p:cNvGraphicFramePr>
          <p:nvPr/>
        </p:nvGraphicFramePr>
        <p:xfrm>
          <a:off x="0" y="0"/>
          <a:ext cx="487363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Image" r:id="rId5" imgW="3453968" imgH="4393651" progId="Photoshop.Image.6">
                  <p:embed/>
                </p:oleObj>
              </mc:Choice>
              <mc:Fallback>
                <p:oleObj name="Image" r:id="rId5" imgW="3453968" imgH="4393651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487363" cy="620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778392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5" grpId="0" animBg="1"/>
      <p:bldP spid="6" grpId="0"/>
      <p:bldP spid="7" grpId="0" animBg="1"/>
      <p:bldP spid="8" grpId="0"/>
      <p:bldP spid="11" grpId="0" animBg="1"/>
      <p:bldP spid="12" grpId="0"/>
      <p:bldP spid="13" grpId="0" animBg="1"/>
      <p:bldP spid="14" grpId="0"/>
      <p:bldP spid="15" grpId="0" animBg="1"/>
      <p:bldP spid="16" grpId="0"/>
      <p:bldP spid="17" grpId="0" animBg="1"/>
      <p:bldP spid="18" grpId="0"/>
      <p:bldP spid="19" grpId="0" animBg="1"/>
      <p:bldP spid="20" grpId="0"/>
      <p:bldP spid="21" grpId="0" animBg="1"/>
      <p:bldP spid="22" grpId="0"/>
      <p:bldP spid="39" grpId="0" animBg="1"/>
      <p:bldP spid="40" grpId="0"/>
      <p:bldP spid="52" grpId="0" animBg="1"/>
      <p:bldP spid="5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39" y="-27384"/>
            <a:ext cx="9153939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0" y="0"/>
          <a:ext cx="487363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15" name="Image" r:id="rId4" imgW="3453968" imgH="4393651" progId="Photoshop.Image.6">
                  <p:embed/>
                </p:oleObj>
              </mc:Choice>
              <mc:Fallback>
                <p:oleObj name="Image" r:id="rId4" imgW="3453968" imgH="4393651" progId="Photoshop.Image.6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487363" cy="620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67544" y="5445224"/>
            <a:ext cx="2736304" cy="76944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4400" b="1" dirty="0" smtClean="0">
                <a:latin typeface="Garamond" pitchFamily="18" charset="0"/>
              </a:rPr>
              <a:t>Bamboo</a:t>
            </a:r>
            <a:endParaRPr lang="en-GB" sz="4400" b="1" dirty="0"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9469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s://lostcityoflondon.files.wordpress.com/2014/08/fi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45" y="0"/>
            <a:ext cx="9161445" cy="6874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8799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8788410" cy="666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836477"/>
              </p:ext>
            </p:extLst>
          </p:nvPr>
        </p:nvGraphicFramePr>
        <p:xfrm>
          <a:off x="8316416" y="21162"/>
          <a:ext cx="487363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28" name="Image" r:id="rId4" imgW="3453968" imgH="4393651" progId="Photoshop.Image.6">
                  <p:embed/>
                </p:oleObj>
              </mc:Choice>
              <mc:Fallback>
                <p:oleObj name="Image" r:id="rId4" imgW="3453968" imgH="4393651" progId="Photoshop.Image.6">
                  <p:embed/>
                  <p:pic>
                    <p:nvPicPr>
                      <p:cNvPr id="0" name="Object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16416" y="21162"/>
                        <a:ext cx="487363" cy="620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83349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557808"/>
            <a:ext cx="8229600" cy="1143000"/>
          </a:xfrm>
        </p:spPr>
        <p:txBody>
          <a:bodyPr/>
          <a:lstStyle/>
          <a:p>
            <a:pPr eaLnBrk="1" hangingPunct="1"/>
            <a:r>
              <a:rPr lang="en-GB" b="1" dirty="0" smtClean="0">
                <a:latin typeface="Garamond" pitchFamily="18" charset="0"/>
              </a:rPr>
              <a:t>Visiting Chelsea Physic Garden</a:t>
            </a:r>
            <a:endParaRPr lang="en-US" b="1" dirty="0" smtClean="0">
              <a:latin typeface="Garamond" pitchFamily="18" charset="0"/>
            </a:endParaRP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629171"/>
            <a:ext cx="8229600" cy="5256213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GB" dirty="0" smtClean="0">
                <a:latin typeface="Garamond" pitchFamily="18" charset="0"/>
              </a:rPr>
              <a:t>Adult walks, talks and workshops</a:t>
            </a:r>
          </a:p>
          <a:p>
            <a:pPr eaLnBrk="1" hangingPunct="1">
              <a:lnSpc>
                <a:spcPct val="90000"/>
              </a:lnSpc>
            </a:pPr>
            <a:r>
              <a:rPr lang="en-GB" dirty="0" smtClean="0">
                <a:latin typeface="Garamond" pitchFamily="18" charset="0"/>
              </a:rPr>
              <a:t>Guided tours</a:t>
            </a:r>
          </a:p>
          <a:p>
            <a:pPr eaLnBrk="1" hangingPunct="1">
              <a:lnSpc>
                <a:spcPct val="90000"/>
              </a:lnSpc>
            </a:pPr>
            <a:r>
              <a:rPr lang="en-GB" dirty="0" smtClean="0">
                <a:latin typeface="Garamond" pitchFamily="18" charset="0"/>
              </a:rPr>
              <a:t>Audio Guide &amp; Guide book</a:t>
            </a:r>
          </a:p>
          <a:p>
            <a:pPr eaLnBrk="1" hangingPunct="1">
              <a:lnSpc>
                <a:spcPct val="90000"/>
              </a:lnSpc>
            </a:pPr>
            <a:r>
              <a:rPr lang="en-GB" dirty="0" smtClean="0">
                <a:latin typeface="Garamond" pitchFamily="18" charset="0"/>
              </a:rPr>
              <a:t>Wander on your own</a:t>
            </a:r>
          </a:p>
          <a:p>
            <a:pPr eaLnBrk="1" hangingPunct="1">
              <a:lnSpc>
                <a:spcPct val="90000"/>
              </a:lnSpc>
            </a:pPr>
            <a:r>
              <a:rPr lang="en-GB" dirty="0" smtClean="0">
                <a:latin typeface="Garamond" pitchFamily="18" charset="0"/>
              </a:rPr>
              <a:t>The Café</a:t>
            </a:r>
          </a:p>
          <a:p>
            <a:pPr eaLnBrk="1" hangingPunct="1">
              <a:lnSpc>
                <a:spcPct val="90000"/>
              </a:lnSpc>
            </a:pPr>
            <a:r>
              <a:rPr lang="en-GB" dirty="0" smtClean="0">
                <a:latin typeface="Garamond" pitchFamily="18" charset="0"/>
              </a:rPr>
              <a:t>School visits</a:t>
            </a:r>
          </a:p>
          <a:p>
            <a:pPr eaLnBrk="1" hangingPunct="1">
              <a:lnSpc>
                <a:spcPct val="90000"/>
              </a:lnSpc>
            </a:pPr>
            <a:r>
              <a:rPr lang="en-GB" dirty="0" smtClean="0">
                <a:latin typeface="Garamond" pitchFamily="18" charset="0"/>
              </a:rPr>
              <a:t>Family events</a:t>
            </a:r>
            <a:br>
              <a:rPr lang="en-GB" dirty="0" smtClean="0">
                <a:latin typeface="Garamond" pitchFamily="18" charset="0"/>
              </a:rPr>
            </a:br>
            <a:endParaRPr lang="en-GB" dirty="0" smtClean="0">
              <a:latin typeface="Garamond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dirty="0" smtClean="0">
                <a:latin typeface="Garamond" pitchFamily="18" charset="0"/>
              </a:rPr>
              <a:t>Open Tue-Fri &amp; Sundays, (11am-6pm)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dirty="0" smtClean="0">
                <a:latin typeface="Garamond" pitchFamily="18" charset="0"/>
              </a:rPr>
              <a:t>Plus late night Tues &amp; Wednesdays from July-Sept (see www for details)</a:t>
            </a:r>
          </a:p>
          <a:p>
            <a:pPr eaLnBrk="1" hangingPunct="1">
              <a:lnSpc>
                <a:spcPct val="90000"/>
              </a:lnSpc>
            </a:pPr>
            <a:endParaRPr lang="en-US" dirty="0" smtClean="0">
              <a:latin typeface="Garamond" pitchFamily="18" charset="0"/>
            </a:endParaRPr>
          </a:p>
        </p:txBody>
      </p:sp>
      <p:pic>
        <p:nvPicPr>
          <p:cNvPr id="49156" name="Picture 4" descr="CPG-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88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5699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://static1.squarespace.com/static/5540fc95e4b0ef60cdd3ea48/5543b136e4b0742a14e279d9/56d9bde840261d18462dddbd/1457118156557/?format=1500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9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3450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17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6085413"/>
              </p:ext>
            </p:extLst>
          </p:nvPr>
        </p:nvGraphicFramePr>
        <p:xfrm>
          <a:off x="0" y="0"/>
          <a:ext cx="9144000" cy="6973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2" name="Image" r:id="rId3" imgW="12000000" imgH="8647619" progId="PhotoshopElements.Image.2">
                  <p:embed/>
                </p:oleObj>
              </mc:Choice>
              <mc:Fallback>
                <p:oleObj name="Image" r:id="rId3" imgW="12000000" imgH="8647619" progId="PhotoshopElements.Image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973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0179" name="Picture 6" descr="CPG-logo_transparent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100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333375"/>
            <a:ext cx="124460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Text Box 8"/>
          <p:cNvSpPr txBox="1">
            <a:spLocks noChangeArrowheads="1"/>
          </p:cNvSpPr>
          <p:nvPr/>
        </p:nvSpPr>
        <p:spPr bwMode="auto">
          <a:xfrm>
            <a:off x="395536" y="4725144"/>
            <a:ext cx="6553200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4400" dirty="0">
                <a:solidFill>
                  <a:schemeClr val="bg1"/>
                </a:solidFill>
                <a:latin typeface="Joanna MT" pitchFamily="18" charset="0"/>
              </a:rPr>
              <a:t>CHELSEA PHYSIC GARDEN</a:t>
            </a:r>
            <a:br>
              <a:rPr lang="en-GB" sz="4400" dirty="0">
                <a:solidFill>
                  <a:schemeClr val="bg1"/>
                </a:solidFill>
                <a:latin typeface="Joanna MT" pitchFamily="18" charset="0"/>
              </a:rPr>
            </a:br>
            <a:r>
              <a:rPr lang="en-GB" sz="4400" dirty="0">
                <a:solidFill>
                  <a:schemeClr val="bg1"/>
                </a:solidFill>
                <a:latin typeface="Joanna MT" pitchFamily="18" charset="0"/>
              </a:rPr>
              <a:t>London’s Secret Garden</a:t>
            </a:r>
            <a:endParaRPr lang="en-US" sz="4400" dirty="0">
              <a:solidFill>
                <a:schemeClr val="bg1"/>
              </a:solidFill>
              <a:latin typeface="Joanna M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370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29apothecaries-coatofarms"/>
          <p:cNvPicPr>
            <a:picLocks noChangeAspect="1" noChangeArrowheads="1"/>
          </p:cNvPicPr>
          <p:nvPr/>
        </p:nvPicPr>
        <p:blipFill>
          <a:blip r:embed="rId2">
            <a:lum bright="-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0"/>
            <a:ext cx="44783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CPG-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88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4365104"/>
            <a:ext cx="2204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latin typeface="Garamond" pitchFamily="18" charset="0"/>
              </a:rPr>
              <a:t>The Apothecaries’ Crest</a:t>
            </a:r>
            <a:endParaRPr lang="en-GB" sz="2400" b="1" dirty="0"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3215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957"/>
            <a:ext cx="9144000" cy="6849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63688" y="43894"/>
            <a:ext cx="7776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 smtClean="0">
                <a:latin typeface="Garamond" pitchFamily="18" charset="0"/>
              </a:rPr>
              <a:t>Herborising</a:t>
            </a:r>
            <a:r>
              <a:rPr lang="en-GB" b="1" dirty="0" smtClean="0">
                <a:latin typeface="Garamond" pitchFamily="18" charset="0"/>
              </a:rPr>
              <a:t> with Hudson in the 1760’s </a:t>
            </a:r>
            <a:endParaRPr lang="en-GB" b="1" dirty="0">
              <a:latin typeface="Garamond" pitchFamily="18" charset="0"/>
            </a:endParaRPr>
          </a:p>
        </p:txBody>
      </p:sp>
      <p:pic>
        <p:nvPicPr>
          <p:cNvPr id="4" name="Picture 4" descr="CPG-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88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9272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11victorianapothecari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CPG-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88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19672" y="6237312"/>
            <a:ext cx="6408712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latin typeface="Garamond" pitchFamily="18" charset="0"/>
              </a:rPr>
              <a:t>John Watts, </a:t>
            </a:r>
            <a:r>
              <a:rPr lang="en-GB" sz="2400" b="1" dirty="0">
                <a:latin typeface="Garamond" pitchFamily="18" charset="0"/>
              </a:rPr>
              <a:t>Curator/Director from 1680-1692/3</a:t>
            </a:r>
          </a:p>
        </p:txBody>
      </p:sp>
    </p:spTree>
    <p:extLst>
      <p:ext uri="{BB962C8B-B14F-4D97-AF65-F5344CB8AC3E}">
        <p14:creationId xmlns:p14="http://schemas.microsoft.com/office/powerpoint/2010/main" val="4164727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62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 descr="CPG-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88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6021288"/>
            <a:ext cx="51845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 smtClean="0">
                <a:latin typeface="Garamond" pitchFamily="18" charset="0"/>
              </a:rPr>
              <a:t>Cinchona </a:t>
            </a:r>
            <a:r>
              <a:rPr lang="en-GB" sz="4400" b="1" dirty="0" err="1" smtClean="0">
                <a:latin typeface="Garamond" pitchFamily="18" charset="0"/>
              </a:rPr>
              <a:t>pubescens</a:t>
            </a:r>
            <a:endParaRPr lang="en-GB" sz="4400" b="1" dirty="0"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466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://i.telegraph.co.uk/multimedia/archive/02438/gin-lane_2438397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23" y="26910"/>
            <a:ext cx="9134410" cy="6831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2174" y="4653136"/>
            <a:ext cx="6573416" cy="1791072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r>
              <a:rPr lang="en-GB" sz="6600" b="1" dirty="0" smtClean="0">
                <a:latin typeface="Garamond" pitchFamily="18" charset="0"/>
              </a:rPr>
              <a:t>18</a:t>
            </a:r>
            <a:r>
              <a:rPr lang="en-GB" sz="6600" b="1" baseline="30000" dirty="0" smtClean="0">
                <a:latin typeface="Garamond" pitchFamily="18" charset="0"/>
              </a:rPr>
              <a:t>th</a:t>
            </a:r>
            <a:r>
              <a:rPr lang="en-GB" sz="6600" b="1" dirty="0" smtClean="0">
                <a:latin typeface="Garamond" pitchFamily="18" charset="0"/>
              </a:rPr>
              <a:t> Century</a:t>
            </a:r>
            <a:br>
              <a:rPr lang="en-GB" sz="6600" b="1" dirty="0" smtClean="0">
                <a:latin typeface="Garamond" pitchFamily="18" charset="0"/>
              </a:rPr>
            </a:br>
            <a:r>
              <a:rPr lang="en-GB" sz="2400" b="1" dirty="0" smtClean="0">
                <a:latin typeface="Garamond" pitchFamily="18" charset="0"/>
              </a:rPr>
              <a:t>Correspondence, experiments &amp; exchanges</a:t>
            </a:r>
            <a:endParaRPr lang="en-GB" sz="6600" b="1" dirty="0"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4907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507</TotalTime>
  <Words>238</Words>
  <Application>Microsoft Office PowerPoint</Application>
  <PresentationFormat>On-screen Show (4:3)</PresentationFormat>
  <Paragraphs>71</Paragraphs>
  <Slides>43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5" baseType="lpstr">
      <vt:lpstr>Office Theme</vt:lpstr>
      <vt:lpstr>Image</vt:lpstr>
      <vt:lpstr>Chelsea Physic Garden Through the ages</vt:lpstr>
      <vt:lpstr>17th Century Beginnings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18th Century Correspondence, experiments &amp; exchanges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19th Century Empire building via innovation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20th Century Research &amp; networks</vt:lpstr>
      <vt:lpstr>Experiments in vernalisation – 1950’s</vt:lpstr>
      <vt:lpstr>PowerPoint Presentation</vt:lpstr>
      <vt:lpstr>PowerPoint Presentation</vt:lpstr>
      <vt:lpstr>PowerPoint Presentation</vt:lpstr>
      <vt:lpstr>Chelsea Physic Garden</vt:lpstr>
      <vt:lpstr>PowerPoint Presentation</vt:lpstr>
      <vt:lpstr>21st Century Making it relevant to our lives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Our new ‘Useful’ beds – opened May 2012</vt:lpstr>
      <vt:lpstr>PowerPoint Presentation</vt:lpstr>
      <vt:lpstr>PowerPoint Presentation</vt:lpstr>
      <vt:lpstr>Visiting Chelsea Physic Garden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Holland</dc:creator>
  <cp:lastModifiedBy>Gresham</cp:lastModifiedBy>
  <cp:revision>28</cp:revision>
  <dcterms:created xsi:type="dcterms:W3CDTF">2016-03-11T11:21:07Z</dcterms:created>
  <dcterms:modified xsi:type="dcterms:W3CDTF">2016-03-14T14:02:11Z</dcterms:modified>
</cp:coreProperties>
</file>