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Lst>
  <p:notesMasterIdLst>
    <p:notesMasterId r:id="rId52"/>
  </p:notesMasterIdLst>
  <p:handoutMasterIdLst>
    <p:handoutMasterId r:id="rId53"/>
  </p:handoutMasterIdLst>
  <p:sldIdLst>
    <p:sldId id="315" r:id="rId3"/>
    <p:sldId id="319" r:id="rId4"/>
    <p:sldId id="318" r:id="rId5"/>
    <p:sldId id="257" r:id="rId6"/>
    <p:sldId id="276" r:id="rId7"/>
    <p:sldId id="264" r:id="rId8"/>
    <p:sldId id="321" r:id="rId9"/>
    <p:sldId id="260" r:id="rId10"/>
    <p:sldId id="348" r:id="rId11"/>
    <p:sldId id="274" r:id="rId12"/>
    <p:sldId id="349" r:id="rId13"/>
    <p:sldId id="322" r:id="rId14"/>
    <p:sldId id="325" r:id="rId15"/>
    <p:sldId id="263" r:id="rId16"/>
    <p:sldId id="258" r:id="rId17"/>
    <p:sldId id="324" r:id="rId18"/>
    <p:sldId id="259" r:id="rId19"/>
    <p:sldId id="347" r:id="rId20"/>
    <p:sldId id="323" r:id="rId21"/>
    <p:sldId id="288" r:id="rId22"/>
    <p:sldId id="317" r:id="rId23"/>
    <p:sldId id="326" r:id="rId24"/>
    <p:sldId id="289" r:id="rId25"/>
    <p:sldId id="350" r:id="rId26"/>
    <p:sldId id="304" r:id="rId27"/>
    <p:sldId id="320" r:id="rId28"/>
    <p:sldId id="334" r:id="rId29"/>
    <p:sldId id="309" r:id="rId30"/>
    <p:sldId id="330" r:id="rId31"/>
    <p:sldId id="311" r:id="rId32"/>
    <p:sldId id="310" r:id="rId33"/>
    <p:sldId id="328" r:id="rId34"/>
    <p:sldId id="267" r:id="rId35"/>
    <p:sldId id="335" r:id="rId36"/>
    <p:sldId id="268" r:id="rId37"/>
    <p:sldId id="333" r:id="rId38"/>
    <p:sldId id="332" r:id="rId39"/>
    <p:sldId id="285" r:id="rId40"/>
    <p:sldId id="313" r:id="rId41"/>
    <p:sldId id="312" r:id="rId42"/>
    <p:sldId id="294" r:id="rId43"/>
    <p:sldId id="297" r:id="rId44"/>
    <p:sldId id="301" r:id="rId45"/>
    <p:sldId id="303" r:id="rId46"/>
    <p:sldId id="339" r:id="rId47"/>
    <p:sldId id="300" r:id="rId48"/>
    <p:sldId id="345" r:id="rId49"/>
    <p:sldId id="346" r:id="rId50"/>
    <p:sldId id="286"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clrMru>
    <a:srgbClr val="0080FF"/>
    <a:srgbClr val="00FF00"/>
    <a:srgbClr val="66CCFF"/>
    <a:srgbClr val="00FFFF"/>
    <a:srgbClr val="58A8CD"/>
    <a:srgbClr val="89C8CD"/>
    <a:srgbClr val="E3FF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1" autoAdjust="0"/>
    <p:restoredTop sz="89364" autoAdjust="0"/>
  </p:normalViewPr>
  <p:slideViewPr>
    <p:cSldViewPr snapToGrid="0" snapToObjects="1">
      <p:cViewPr>
        <p:scale>
          <a:sx n="100" d="100"/>
          <a:sy n="100" d="100"/>
        </p:scale>
        <p:origin x="-60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680" y="-45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ohnturner:Dropbox:-SPEAKING:15-06%20Gresham:hijac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ohnturner:Dropbox:-SPEAKING:15-06%20Gresham:hijac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Hijack </a:t>
            </a:r>
            <a:r>
              <a:rPr lang="en-US" dirty="0"/>
              <a:t>- </a:t>
            </a:r>
            <a:r>
              <a:rPr lang="en-US" dirty="0" smtClean="0"/>
              <a:t>Passenger </a:t>
            </a:r>
            <a:r>
              <a:rPr lang="en-US" dirty="0"/>
              <a:t>&amp; Crew </a:t>
            </a:r>
            <a:r>
              <a:rPr lang="en-US" dirty="0" smtClean="0"/>
              <a:t>Deaths by </a:t>
            </a:r>
            <a:r>
              <a:rPr lang="en-US" dirty="0"/>
              <a:t>Decade</a:t>
            </a:r>
          </a:p>
        </c:rich>
      </c:tx>
      <c:layout/>
      <c:overlay val="0"/>
    </c:title>
    <c:autoTitleDeleted val="0"/>
    <c:plotArea>
      <c:layout/>
      <c:barChart>
        <c:barDir val="col"/>
        <c:grouping val="clustered"/>
        <c:varyColors val="0"/>
        <c:ser>
          <c:idx val="2"/>
          <c:order val="0"/>
          <c:tx>
            <c:strRef>
              <c:f>Sheet1!$C$1</c:f>
              <c:strCache>
                <c:ptCount val="1"/>
                <c:pt idx="0">
                  <c:v>Deaths</c:v>
                </c:pt>
              </c:strCache>
            </c:strRef>
          </c:tx>
          <c:spPr>
            <a:solidFill>
              <a:schemeClr val="tx2"/>
            </a:solidFill>
          </c:spPr>
          <c:invertIfNegative val="0"/>
          <c:trendline>
            <c:spPr>
              <a:ln>
                <a:prstDash val="sysDash"/>
              </a:ln>
            </c:spPr>
            <c:trendlineType val="linear"/>
            <c:dispRSqr val="0"/>
            <c:dispEq val="0"/>
          </c:trendline>
          <c:cat>
            <c:numRef>
              <c:f>Sheet1!$A$3:$A$9</c:f>
              <c:numCache>
                <c:formatCode>General</c:formatCode>
                <c:ptCount val="7"/>
                <c:pt idx="0">
                  <c:v>1950</c:v>
                </c:pt>
                <c:pt idx="1">
                  <c:v>1960</c:v>
                </c:pt>
                <c:pt idx="2">
                  <c:v>1970</c:v>
                </c:pt>
                <c:pt idx="3">
                  <c:v>1980</c:v>
                </c:pt>
                <c:pt idx="4">
                  <c:v>1990</c:v>
                </c:pt>
                <c:pt idx="5">
                  <c:v>2000</c:v>
                </c:pt>
                <c:pt idx="6">
                  <c:v>2010</c:v>
                </c:pt>
              </c:numCache>
            </c:numRef>
          </c:cat>
          <c:val>
            <c:numRef>
              <c:f>Sheet1!$C$3:$C$9</c:f>
              <c:numCache>
                <c:formatCode>General</c:formatCode>
                <c:ptCount val="7"/>
                <c:pt idx="0">
                  <c:v>0</c:v>
                </c:pt>
                <c:pt idx="1">
                  <c:v>11</c:v>
                </c:pt>
                <c:pt idx="2">
                  <c:v>195</c:v>
                </c:pt>
                <c:pt idx="3">
                  <c:v>156</c:v>
                </c:pt>
                <c:pt idx="4">
                  <c:v>258</c:v>
                </c:pt>
                <c:pt idx="5">
                  <c:v>248</c:v>
                </c:pt>
                <c:pt idx="6">
                  <c:v>0</c:v>
                </c:pt>
              </c:numCache>
            </c:numRef>
          </c:val>
        </c:ser>
        <c:dLbls>
          <c:showLegendKey val="0"/>
          <c:showVal val="0"/>
          <c:showCatName val="0"/>
          <c:showSerName val="0"/>
          <c:showPercent val="0"/>
          <c:showBubbleSize val="0"/>
        </c:dLbls>
        <c:gapWidth val="151"/>
        <c:overlap val="8"/>
        <c:axId val="89378176"/>
        <c:axId val="90363008"/>
      </c:barChart>
      <c:catAx>
        <c:axId val="89378176"/>
        <c:scaling>
          <c:orientation val="minMax"/>
        </c:scaling>
        <c:delete val="0"/>
        <c:axPos val="b"/>
        <c:numFmt formatCode="General" sourceLinked="1"/>
        <c:majorTickMark val="out"/>
        <c:minorTickMark val="none"/>
        <c:tickLblPos val="nextTo"/>
        <c:crossAx val="90363008"/>
        <c:crosses val="autoZero"/>
        <c:auto val="1"/>
        <c:lblAlgn val="ctr"/>
        <c:lblOffset val="100"/>
        <c:noMultiLvlLbl val="0"/>
      </c:catAx>
      <c:valAx>
        <c:axId val="90363008"/>
        <c:scaling>
          <c:orientation val="minMax"/>
        </c:scaling>
        <c:delete val="0"/>
        <c:axPos val="l"/>
        <c:majorGridlines/>
        <c:numFmt formatCode="General" sourceLinked="1"/>
        <c:majorTickMark val="out"/>
        <c:minorTickMark val="none"/>
        <c:tickLblPos val="nextTo"/>
        <c:crossAx val="89378176"/>
        <c:crosses val="autoZero"/>
        <c:crossBetween val="between"/>
      </c:valAx>
    </c:plotArea>
    <c:plotVisOnly val="1"/>
    <c:dispBlanksAs val="gap"/>
    <c:showDLblsOverMax val="0"/>
  </c:chart>
  <c:spPr>
    <a:solidFill>
      <a:schemeClr val="bg1"/>
    </a:solidFill>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Hijack Deaths by Decade</a:t>
            </a:r>
          </a:p>
        </c:rich>
      </c:tx>
      <c:layout/>
      <c:overlay val="0"/>
    </c:title>
    <c:autoTitleDeleted val="0"/>
    <c:plotArea>
      <c:layout/>
      <c:barChart>
        <c:barDir val="col"/>
        <c:grouping val="clustered"/>
        <c:varyColors val="0"/>
        <c:ser>
          <c:idx val="0"/>
          <c:order val="0"/>
          <c:tx>
            <c:strRef>
              <c:f>Sheet1!$C$1</c:f>
              <c:strCache>
                <c:ptCount val="1"/>
                <c:pt idx="0">
                  <c:v>Deaths</c:v>
                </c:pt>
              </c:strCache>
            </c:strRef>
          </c:tx>
          <c:spPr>
            <a:solidFill>
              <a:schemeClr val="tx2"/>
            </a:solidFill>
          </c:spPr>
          <c:invertIfNegative val="0"/>
          <c:cat>
            <c:numRef>
              <c:f>Sheet1!$A$3:$A$9</c:f>
              <c:numCache>
                <c:formatCode>General</c:formatCode>
                <c:ptCount val="7"/>
                <c:pt idx="0">
                  <c:v>1950</c:v>
                </c:pt>
                <c:pt idx="1">
                  <c:v>1960</c:v>
                </c:pt>
                <c:pt idx="2">
                  <c:v>1970</c:v>
                </c:pt>
                <c:pt idx="3">
                  <c:v>1980</c:v>
                </c:pt>
                <c:pt idx="4">
                  <c:v>1990</c:v>
                </c:pt>
                <c:pt idx="5">
                  <c:v>2000</c:v>
                </c:pt>
                <c:pt idx="6">
                  <c:v>2010</c:v>
                </c:pt>
              </c:numCache>
            </c:numRef>
          </c:cat>
          <c:val>
            <c:numRef>
              <c:f>Sheet1!$C$3:$C$9</c:f>
              <c:numCache>
                <c:formatCode>General</c:formatCode>
                <c:ptCount val="7"/>
                <c:pt idx="0">
                  <c:v>0</c:v>
                </c:pt>
                <c:pt idx="1">
                  <c:v>11</c:v>
                </c:pt>
                <c:pt idx="2">
                  <c:v>195</c:v>
                </c:pt>
                <c:pt idx="3">
                  <c:v>156</c:v>
                </c:pt>
                <c:pt idx="4">
                  <c:v>258</c:v>
                </c:pt>
                <c:pt idx="5">
                  <c:v>248</c:v>
                </c:pt>
                <c:pt idx="6">
                  <c:v>0</c:v>
                </c:pt>
              </c:numCache>
            </c:numRef>
          </c:val>
        </c:ser>
        <c:ser>
          <c:idx val="1"/>
          <c:order val="1"/>
          <c:tx>
            <c:v>On the ground</c:v>
          </c:tx>
          <c:invertIfNegative val="0"/>
          <c:cat>
            <c:numRef>
              <c:f>Sheet1!$A$3:$A$9</c:f>
              <c:numCache>
                <c:formatCode>General</c:formatCode>
                <c:ptCount val="7"/>
                <c:pt idx="0">
                  <c:v>1950</c:v>
                </c:pt>
                <c:pt idx="1">
                  <c:v>1960</c:v>
                </c:pt>
                <c:pt idx="2">
                  <c:v>1970</c:v>
                </c:pt>
                <c:pt idx="3">
                  <c:v>1980</c:v>
                </c:pt>
                <c:pt idx="4">
                  <c:v>1990</c:v>
                </c:pt>
                <c:pt idx="5">
                  <c:v>2000</c:v>
                </c:pt>
                <c:pt idx="6">
                  <c:v>2010</c:v>
                </c:pt>
              </c:numCache>
            </c:numRef>
          </c:cat>
          <c:val>
            <c:numRef>
              <c:f>Sheet1!$D$3:$D$9</c:f>
              <c:numCache>
                <c:formatCode>General</c:formatCode>
                <c:ptCount val="7"/>
                <c:pt idx="5">
                  <c:v>2731</c:v>
                </c:pt>
              </c:numCache>
            </c:numRef>
          </c:val>
        </c:ser>
        <c:dLbls>
          <c:showLegendKey val="0"/>
          <c:showVal val="0"/>
          <c:showCatName val="0"/>
          <c:showSerName val="0"/>
          <c:showPercent val="0"/>
          <c:showBubbleSize val="0"/>
        </c:dLbls>
        <c:gapWidth val="151"/>
        <c:overlap val="8"/>
        <c:axId val="89159168"/>
        <c:axId val="89160704"/>
      </c:barChart>
      <c:catAx>
        <c:axId val="89159168"/>
        <c:scaling>
          <c:orientation val="minMax"/>
        </c:scaling>
        <c:delete val="0"/>
        <c:axPos val="b"/>
        <c:numFmt formatCode="General" sourceLinked="1"/>
        <c:majorTickMark val="out"/>
        <c:minorTickMark val="none"/>
        <c:tickLblPos val="nextTo"/>
        <c:crossAx val="89160704"/>
        <c:crosses val="autoZero"/>
        <c:auto val="1"/>
        <c:lblAlgn val="ctr"/>
        <c:lblOffset val="100"/>
        <c:noMultiLvlLbl val="0"/>
      </c:catAx>
      <c:valAx>
        <c:axId val="89160704"/>
        <c:scaling>
          <c:orientation val="minMax"/>
        </c:scaling>
        <c:delete val="0"/>
        <c:axPos val="l"/>
        <c:majorGridlines/>
        <c:numFmt formatCode="General" sourceLinked="1"/>
        <c:majorTickMark val="out"/>
        <c:minorTickMark val="none"/>
        <c:tickLblPos val="nextTo"/>
        <c:crossAx val="89159168"/>
        <c:crosses val="autoZero"/>
        <c:crossBetween val="between"/>
      </c:valAx>
    </c:plotArea>
    <c:plotVisOnly val="1"/>
    <c:dispBlanksAs val="gap"/>
    <c:showDLblsOverMax val="0"/>
  </c:chart>
  <c:spPr>
    <a:solidFill>
      <a:srgbClr val="FFFFFF"/>
    </a:solidFill>
    <a:ln>
      <a:solidFill>
        <a:srgbClr val="000000"/>
      </a:solid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7ED3D0-3F45-F44A-AAB2-D46B9D8C4D57}" type="datetime1">
              <a:rPr lang="en-GB" smtClean="0"/>
              <a:t>15/06/2015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F86B83-6C0A-EF41-B8BB-86C54E0BBBFE}" type="slidenum">
              <a:rPr lang="en-US" smtClean="0"/>
              <a:t>‹#›</a:t>
            </a:fld>
            <a:endParaRPr lang="en-US"/>
          </a:p>
        </p:txBody>
      </p:sp>
    </p:spTree>
    <p:extLst>
      <p:ext uri="{BB962C8B-B14F-4D97-AF65-F5344CB8AC3E}">
        <p14:creationId xmlns:p14="http://schemas.microsoft.com/office/powerpoint/2010/main" val="36108683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28A59F-34C7-4643-93D1-3E6C56243502}" type="datetime1">
              <a:rPr lang="en-GB" smtClean="0"/>
              <a:t>15/06/2015</a:t>
            </a:fld>
            <a:endParaRPr lang="en-US"/>
          </a:p>
        </p:txBody>
      </p:sp>
      <p:sp>
        <p:nvSpPr>
          <p:cNvPr id="4" name="Slide Image Placeholder 3"/>
          <p:cNvSpPr>
            <a:spLocks noGrp="1" noRot="1" noChangeAspect="1"/>
          </p:cNvSpPr>
          <p:nvPr>
            <p:ph type="sldImg" idx="2"/>
          </p:nvPr>
        </p:nvSpPr>
        <p:spPr>
          <a:xfrm>
            <a:off x="582613" y="457200"/>
            <a:ext cx="3302000" cy="2476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46100" y="3073400"/>
            <a:ext cx="5918200" cy="5611813"/>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FA6587-6DA3-684E-8EDF-6AD92FECD971}" type="slidenum">
              <a:rPr lang="en-US" smtClean="0"/>
              <a:t>‹#›</a:t>
            </a:fld>
            <a:endParaRPr lang="en-US" dirty="0"/>
          </a:p>
        </p:txBody>
      </p:sp>
    </p:spTree>
    <p:extLst>
      <p:ext uri="{BB962C8B-B14F-4D97-AF65-F5344CB8AC3E}">
        <p14:creationId xmlns:p14="http://schemas.microsoft.com/office/powerpoint/2010/main" val="36430950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spcAft>
        <a:spcPts val="600"/>
      </a:spcAft>
      <a:defRPr sz="1800" kern="1200">
        <a:solidFill>
          <a:schemeClr val="tx1"/>
        </a:solidFill>
        <a:latin typeface="Arial"/>
        <a:ea typeface="+mn-ea"/>
        <a:cs typeface="Arial"/>
      </a:defRPr>
    </a:lvl1pPr>
    <a:lvl2pPr marL="457200" algn="l" defTabSz="457200" rtl="0" eaLnBrk="1" latinLnBrk="0" hangingPunct="1">
      <a:spcAft>
        <a:spcPts val="600"/>
      </a:spcAft>
      <a:defRPr sz="1800" kern="1200">
        <a:solidFill>
          <a:schemeClr val="tx1"/>
        </a:solidFill>
        <a:latin typeface="Arial"/>
        <a:ea typeface="+mn-ea"/>
        <a:cs typeface="Arial"/>
      </a:defRPr>
    </a:lvl2pPr>
    <a:lvl3pPr marL="914400" algn="l" defTabSz="457200" rtl="0" eaLnBrk="1" latinLnBrk="0" hangingPunct="1">
      <a:spcAft>
        <a:spcPts val="600"/>
      </a:spcAft>
      <a:defRPr sz="1800" kern="1200">
        <a:solidFill>
          <a:schemeClr val="tx1"/>
        </a:solidFill>
        <a:latin typeface="Arial"/>
        <a:ea typeface="+mn-ea"/>
        <a:cs typeface="Arial"/>
      </a:defRPr>
    </a:lvl3pPr>
    <a:lvl4pPr marL="1371600" algn="l" defTabSz="457200" rtl="0" eaLnBrk="1" latinLnBrk="0" hangingPunct="1">
      <a:spcAft>
        <a:spcPts val="600"/>
      </a:spcAft>
      <a:defRPr sz="1800" kern="1200">
        <a:solidFill>
          <a:schemeClr val="tx1"/>
        </a:solidFill>
        <a:latin typeface="Arial"/>
        <a:ea typeface="+mn-ea"/>
        <a:cs typeface="Arial"/>
      </a:defRPr>
    </a:lvl4pPr>
    <a:lvl5pPr marL="1828800" algn="l" defTabSz="457200" rtl="0" eaLnBrk="1" latinLnBrk="0" hangingPunct="1">
      <a:spcAft>
        <a:spcPts val="600"/>
      </a:spcAft>
      <a:defRPr sz="1800" kern="1200">
        <a:solidFill>
          <a:schemeClr val="tx1"/>
        </a:solidFill>
        <a:latin typeface="Arial"/>
        <a:ea typeface="+mn-ea"/>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buClrTx/>
              <a:buSzTx/>
              <a:buFontTx/>
              <a:buNone/>
              <a:tabLst/>
              <a:defRPr/>
            </a:pPr>
            <a:r>
              <a:rPr lang="en-GB" sz="1800" b="1" kern="1200" dirty="0" smtClean="0">
                <a:solidFill>
                  <a:schemeClr val="tx1"/>
                </a:solidFill>
                <a:effectLst/>
                <a:latin typeface="Arial"/>
                <a:ea typeface="+mn-ea"/>
                <a:cs typeface="+mn-cs"/>
              </a:rPr>
              <a:t>Thank you for the kind introduction</a:t>
            </a:r>
            <a:r>
              <a:rPr lang="en-GB" sz="1800" kern="1200" dirty="0" smtClean="0">
                <a:solidFill>
                  <a:schemeClr val="tx1"/>
                </a:solidFill>
                <a:effectLst/>
                <a:latin typeface="Arial"/>
                <a:ea typeface="+mn-ea"/>
                <a:cs typeface="+mn-cs"/>
              </a:rPr>
              <a:t>. </a:t>
            </a:r>
          </a:p>
          <a:p>
            <a:pPr marL="0" marR="0" indent="0" algn="l" defTabSz="457200" rtl="0" eaLnBrk="1" fontAlgn="auto" latinLnBrk="0" hangingPunct="1">
              <a:lnSpc>
                <a:spcPct val="100000"/>
              </a:lnSpc>
              <a:spcBef>
                <a:spcPts val="0"/>
              </a:spcBef>
              <a:buClrTx/>
              <a:buSzTx/>
              <a:buFontTx/>
              <a:buNone/>
              <a:tabLst/>
              <a:defRPr/>
            </a:pPr>
            <a:endParaRPr lang="en-GB" sz="1800" kern="1200" dirty="0" smtClean="0">
              <a:solidFill>
                <a:schemeClr val="tx1"/>
              </a:solidFill>
              <a:effectLst/>
              <a:latin typeface="Arial"/>
              <a:ea typeface="+mn-ea"/>
              <a:cs typeface="+mn-cs"/>
            </a:endParaRPr>
          </a:p>
          <a:p>
            <a:pPr marR="0" algn="l" defTabSz="457200" rtl="0" eaLnBrk="1" fontAlgn="auto" latinLnBrk="0" hangingPunct="1">
              <a:lnSpc>
                <a:spcPct val="100000"/>
              </a:lnSpc>
              <a:spcBef>
                <a:spcPts val="0"/>
              </a:spcBef>
              <a:buClrTx/>
              <a:buSzTx/>
              <a:tabLst/>
              <a:defRPr/>
            </a:pPr>
            <a:r>
              <a:rPr lang="en-GB" b="1" dirty="0">
                <a:cs typeface="+mn-cs"/>
              </a:rPr>
              <a:t>T</a:t>
            </a:r>
            <a:r>
              <a:rPr lang="en-GB" sz="1800" b="1" kern="1200" dirty="0" smtClean="0">
                <a:solidFill>
                  <a:schemeClr val="tx1"/>
                </a:solidFill>
                <a:effectLst/>
                <a:cs typeface="+mn-cs"/>
              </a:rPr>
              <a:t>he issues behind air safety,</a:t>
            </a:r>
          </a:p>
          <a:p>
            <a:pPr marL="285750" indent="-285750">
              <a:buFont typeface="Arial"/>
              <a:buChar char="•"/>
              <a:defRPr/>
            </a:pPr>
            <a:r>
              <a:rPr lang="en-GB" dirty="0" smtClean="0">
                <a:cs typeface="+mn-cs"/>
              </a:rPr>
              <a:t>P</a:t>
            </a:r>
            <a:r>
              <a:rPr lang="en-GB" kern="1200" dirty="0" smtClean="0">
                <a:solidFill>
                  <a:schemeClr val="tx1"/>
                </a:solidFill>
                <a:effectLst/>
                <a:latin typeface="Arial"/>
                <a:ea typeface="+mn-ea"/>
                <a:cs typeface="+mn-cs"/>
              </a:rPr>
              <a:t>rimarily in context </a:t>
            </a:r>
            <a:r>
              <a:rPr lang="en-GB" dirty="0">
                <a:cs typeface="+mn-cs"/>
              </a:rPr>
              <a:t>C</a:t>
            </a:r>
            <a:r>
              <a:rPr lang="en-GB" kern="1200" dirty="0" smtClean="0">
                <a:solidFill>
                  <a:schemeClr val="tx1"/>
                </a:solidFill>
                <a:effectLst/>
                <a:latin typeface="Arial"/>
                <a:ea typeface="+mn-ea"/>
                <a:cs typeface="+mn-cs"/>
              </a:rPr>
              <a:t>ommercial </a:t>
            </a:r>
            <a:r>
              <a:rPr lang="en-GB" dirty="0">
                <a:cs typeface="+mn-cs"/>
              </a:rPr>
              <a:t>A</a:t>
            </a:r>
            <a:r>
              <a:rPr lang="en-GB" kern="1200" dirty="0" smtClean="0">
                <a:solidFill>
                  <a:schemeClr val="tx1"/>
                </a:solidFill>
                <a:effectLst/>
                <a:latin typeface="Arial"/>
                <a:ea typeface="+mn-ea"/>
                <a:cs typeface="+mn-cs"/>
              </a:rPr>
              <a:t>ir </a:t>
            </a:r>
            <a:r>
              <a:rPr lang="en-GB" dirty="0">
                <a:cs typeface="+mn-cs"/>
              </a:rPr>
              <a:t>T</a:t>
            </a:r>
            <a:r>
              <a:rPr lang="en-GB" kern="1200" dirty="0" smtClean="0">
                <a:solidFill>
                  <a:schemeClr val="tx1"/>
                </a:solidFill>
                <a:effectLst/>
                <a:latin typeface="Arial"/>
                <a:ea typeface="+mn-ea"/>
                <a:cs typeface="+mn-cs"/>
              </a:rPr>
              <a:t>ravel</a:t>
            </a:r>
          </a:p>
          <a:p>
            <a:pPr marL="742950" lvl="1" indent="-285750">
              <a:buFont typeface="Arial"/>
              <a:buChar char="•"/>
              <a:defRPr/>
            </a:pPr>
            <a:r>
              <a:rPr lang="en-GB" dirty="0" smtClean="0">
                <a:cs typeface="+mn-cs"/>
              </a:rPr>
              <a:t>with</a:t>
            </a:r>
            <a:r>
              <a:rPr lang="en-GB" kern="1200" dirty="0" smtClean="0">
                <a:solidFill>
                  <a:schemeClr val="tx1"/>
                </a:solidFill>
                <a:effectLst/>
                <a:latin typeface="Arial"/>
                <a:ea typeface="+mn-ea"/>
                <a:cs typeface="+mn-cs"/>
              </a:rPr>
              <a:t> lessons from elsewhere.   </a:t>
            </a:r>
          </a:p>
          <a:p>
            <a:pPr>
              <a:defRPr/>
            </a:pPr>
            <a:endParaRPr lang="en-GB" b="1" dirty="0" smtClean="0">
              <a:cs typeface="+mn-cs"/>
            </a:endParaRPr>
          </a:p>
          <a:p>
            <a:pPr>
              <a:defRPr/>
            </a:pPr>
            <a:r>
              <a:rPr lang="en-GB" b="1" kern="1200" dirty="0" smtClean="0">
                <a:solidFill>
                  <a:schemeClr val="tx1"/>
                </a:solidFill>
                <a:effectLst/>
                <a:cs typeface="+mn-cs"/>
              </a:rPr>
              <a:t>For those nervous about flying: </a:t>
            </a:r>
          </a:p>
          <a:p>
            <a:pPr marL="285750" indent="-285750">
              <a:buFont typeface="Arial"/>
              <a:buChar char="•"/>
              <a:defRPr/>
            </a:pPr>
            <a:r>
              <a:rPr lang="en-GB" dirty="0">
                <a:cs typeface="+mn-cs"/>
              </a:rPr>
              <a:t>A</a:t>
            </a:r>
            <a:r>
              <a:rPr lang="en-GB" kern="1200" dirty="0" smtClean="0">
                <a:solidFill>
                  <a:schemeClr val="tx1"/>
                </a:solidFill>
                <a:effectLst/>
                <a:latin typeface="Arial"/>
                <a:ea typeface="+mn-ea"/>
                <a:cs typeface="+mn-cs"/>
              </a:rPr>
              <a:t>ir travel one of the safest ways </a:t>
            </a:r>
            <a:r>
              <a:rPr lang="en-GB" dirty="0">
                <a:cs typeface="+mn-cs"/>
              </a:rPr>
              <a:t>t</a:t>
            </a:r>
            <a:r>
              <a:rPr lang="en-GB" kern="1200" dirty="0" smtClean="0">
                <a:solidFill>
                  <a:schemeClr val="tx1"/>
                </a:solidFill>
                <a:effectLst/>
                <a:latin typeface="Arial"/>
                <a:ea typeface="+mn-ea"/>
                <a:cs typeface="+mn-cs"/>
              </a:rPr>
              <a:t>o travel.  </a:t>
            </a:r>
          </a:p>
          <a:p>
            <a:pPr marL="285750" indent="-285750">
              <a:buFont typeface="Arial"/>
              <a:buChar char="•"/>
              <a:defRPr/>
            </a:pPr>
            <a:r>
              <a:rPr lang="en-GB" dirty="0">
                <a:cs typeface="+mn-cs"/>
              </a:rPr>
              <a:t>C</a:t>
            </a:r>
            <a:r>
              <a:rPr lang="en-GB" kern="1200" dirty="0" smtClean="0">
                <a:solidFill>
                  <a:schemeClr val="tx1"/>
                </a:solidFill>
                <a:effectLst/>
                <a:latin typeface="Arial"/>
                <a:ea typeface="+mn-ea"/>
                <a:cs typeface="+mn-cs"/>
              </a:rPr>
              <a:t>an only understand air safety by appreciating the threats and the outcomes if safety fails, </a:t>
            </a:r>
          </a:p>
          <a:p>
            <a:pPr marL="285750" indent="-285750">
              <a:buFont typeface="Arial"/>
              <a:buChar char="•"/>
              <a:defRPr/>
            </a:pPr>
            <a:r>
              <a:rPr lang="en-GB" dirty="0">
                <a:cs typeface="+mn-cs"/>
              </a:rPr>
              <a:t>D</a:t>
            </a:r>
            <a:r>
              <a:rPr lang="en-GB" kern="1200" dirty="0" smtClean="0">
                <a:solidFill>
                  <a:schemeClr val="tx1"/>
                </a:solidFill>
                <a:effectLst/>
                <a:latin typeface="Arial"/>
                <a:ea typeface="+mn-ea"/>
                <a:cs typeface="+mn-cs"/>
              </a:rPr>
              <a:t>iscussion of aircraft accidents and other potentially disturbing aspects is important </a:t>
            </a:r>
          </a:p>
          <a:p>
            <a:pPr marL="285750" indent="-285750">
              <a:buFont typeface="Arial"/>
              <a:buChar char="•"/>
              <a:defRPr/>
            </a:pPr>
            <a:r>
              <a:rPr lang="en-GB" dirty="0">
                <a:cs typeface="+mn-cs"/>
              </a:rPr>
              <a:t>T</a:t>
            </a:r>
            <a:r>
              <a:rPr lang="en-GB" kern="1200" dirty="0" smtClean="0">
                <a:solidFill>
                  <a:schemeClr val="tx1"/>
                </a:solidFill>
                <a:effectLst/>
                <a:latin typeface="Arial"/>
                <a:ea typeface="+mn-ea"/>
                <a:cs typeface="+mn-cs"/>
              </a:rPr>
              <a:t>o learn how past tragic events have contributed to making flying today safer</a:t>
            </a:r>
            <a:endParaRPr lang="en-US" dirty="0">
              <a:latin typeface="Arial"/>
            </a:endParaRPr>
          </a:p>
        </p:txBody>
      </p:sp>
      <p:sp>
        <p:nvSpPr>
          <p:cNvPr id="4" name="Slide Number Placeholder 3"/>
          <p:cNvSpPr>
            <a:spLocks noGrp="1"/>
          </p:cNvSpPr>
          <p:nvPr>
            <p:ph type="sldNum" sz="quarter" idx="10"/>
          </p:nvPr>
        </p:nvSpPr>
        <p:spPr/>
        <p:txBody>
          <a:bodyPr/>
          <a:lstStyle/>
          <a:p>
            <a:fld id="{59FA6587-6DA3-684E-8EDF-6AD92FECD971}" type="slidenum">
              <a:rPr lang="en-US" smtClean="0"/>
              <a:t>1</a:t>
            </a:fld>
            <a:endParaRPr lang="en-US"/>
          </a:p>
        </p:txBody>
      </p:sp>
    </p:spTree>
    <p:extLst>
      <p:ext uri="{BB962C8B-B14F-4D97-AF65-F5344CB8AC3E}">
        <p14:creationId xmlns:p14="http://schemas.microsoft.com/office/powerpoint/2010/main" val="1513659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200" dirty="0" smtClean="0">
                <a:solidFill>
                  <a:schemeClr val="tx1"/>
                </a:solidFill>
                <a:effectLst/>
                <a:ea typeface="+mn-ea"/>
              </a:rPr>
              <a:t>Japanese Airlines explosive fail - rear pressure bulkhead –severed </a:t>
            </a:r>
            <a:r>
              <a:rPr lang="en-GB" dirty="0" smtClean="0"/>
              <a:t>all 4 systems </a:t>
            </a:r>
            <a:r>
              <a:rPr lang="en-GB" kern="1200" dirty="0" err="1" smtClean="0">
                <a:solidFill>
                  <a:schemeClr val="tx1"/>
                </a:solidFill>
                <a:effectLst/>
                <a:ea typeface="+mn-ea"/>
              </a:rPr>
              <a:t>hyd</a:t>
            </a:r>
            <a:r>
              <a:rPr lang="en-GB" kern="1200" dirty="0" smtClean="0">
                <a:solidFill>
                  <a:schemeClr val="tx1"/>
                </a:solidFill>
                <a:effectLst/>
                <a:ea typeface="+mn-ea"/>
              </a:rPr>
              <a:t> lines – damaged horizontal stab &amp; vertical rudder. </a:t>
            </a:r>
            <a:r>
              <a:rPr lang="en-GB" dirty="0"/>
              <a:t>I</a:t>
            </a:r>
            <a:r>
              <a:rPr lang="en-GB" kern="1200" dirty="0" smtClean="0">
                <a:solidFill>
                  <a:schemeClr val="tx1"/>
                </a:solidFill>
                <a:effectLst/>
                <a:ea typeface="+mn-ea"/>
              </a:rPr>
              <a:t>mproper repair years before – undetected fatigue -  undermined bulkhead strength</a:t>
            </a:r>
            <a:r>
              <a:rPr lang="en-GB" dirty="0"/>
              <a:t> </a:t>
            </a:r>
            <a:r>
              <a:rPr lang="en-GB" dirty="0" smtClean="0"/>
              <a:t> - </a:t>
            </a:r>
            <a:r>
              <a:rPr lang="en-GB" kern="1200" dirty="0" smtClean="0">
                <a:solidFill>
                  <a:schemeClr val="tx1"/>
                </a:solidFill>
                <a:effectLst/>
                <a:ea typeface="+mn-ea"/>
              </a:rPr>
              <a:t>lead to catastrophic fail of entire bulkhead.  </a:t>
            </a:r>
          </a:p>
          <a:p>
            <a:r>
              <a:rPr lang="en-GB" b="1" kern="1200" dirty="0" smtClean="0">
                <a:solidFill>
                  <a:schemeClr val="tx1"/>
                </a:solidFill>
                <a:effectLst/>
                <a:ea typeface="+mn-ea"/>
              </a:rPr>
              <a:t>Maintenance</a:t>
            </a:r>
            <a:r>
              <a:rPr lang="en-GB" b="1" dirty="0" smtClean="0"/>
              <a:t> </a:t>
            </a:r>
            <a:r>
              <a:rPr lang="en-GB" b="1" dirty="0" err="1" smtClean="0"/>
              <a:t>ongoing</a:t>
            </a:r>
            <a:r>
              <a:rPr lang="en-GB" b="1" dirty="0" smtClean="0"/>
              <a:t> </a:t>
            </a:r>
            <a:r>
              <a:rPr lang="en-GB" b="1" kern="1200" dirty="0" smtClean="0">
                <a:solidFill>
                  <a:schemeClr val="tx1"/>
                </a:solidFill>
                <a:effectLst/>
                <a:ea typeface="+mn-ea"/>
              </a:rPr>
              <a:t>Inspection, repair, replacement </a:t>
            </a:r>
            <a:r>
              <a:rPr lang="en-GB" dirty="0" smtClean="0"/>
              <a:t>&amp; </a:t>
            </a:r>
            <a:r>
              <a:rPr lang="en-GB" kern="1200" dirty="0" smtClean="0">
                <a:solidFill>
                  <a:schemeClr val="tx1"/>
                </a:solidFill>
                <a:effectLst/>
                <a:ea typeface="+mn-ea"/>
              </a:rPr>
              <a:t>replacement of life-expired or worn parts generally conducted under ‘A Check’ - every 250 flight hours ‘B Check’ - approx. 6 monthly, ‘C Check’ - every 20-24 months </a:t>
            </a:r>
            <a:r>
              <a:rPr lang="en-US" dirty="0" smtClean="0"/>
              <a:t>t</a:t>
            </a:r>
            <a:r>
              <a:rPr lang="en-US" kern="1200" dirty="0" smtClean="0">
                <a:solidFill>
                  <a:schemeClr val="tx1"/>
                </a:solidFill>
                <a:effectLst/>
                <a:ea typeface="+mn-ea"/>
              </a:rPr>
              <a:t>akes 1-2 weeks </a:t>
            </a:r>
            <a:r>
              <a:rPr lang="en-US" dirty="0" smtClean="0"/>
              <a:t>&amp;</a:t>
            </a:r>
            <a:r>
              <a:rPr lang="en-US" kern="1200" dirty="0" smtClean="0">
                <a:solidFill>
                  <a:schemeClr val="tx1"/>
                </a:solidFill>
                <a:effectLst/>
                <a:ea typeface="+mn-ea"/>
              </a:rPr>
              <a:t> up to 6,000 man </a:t>
            </a:r>
            <a:r>
              <a:rPr lang="en-US" kern="1200" dirty="0" err="1" smtClean="0">
                <a:solidFill>
                  <a:schemeClr val="tx1"/>
                </a:solidFill>
                <a:effectLst/>
                <a:ea typeface="+mn-ea"/>
              </a:rPr>
              <a:t>hr</a:t>
            </a:r>
            <a:endParaRPr lang="en-GB" kern="1200" dirty="0" smtClean="0">
              <a:solidFill>
                <a:schemeClr val="tx1"/>
              </a:solidFill>
              <a:effectLst/>
              <a:ea typeface="+mn-ea"/>
            </a:endParaRPr>
          </a:p>
          <a:p>
            <a:r>
              <a:rPr lang="en-GB" b="1" kern="1200" dirty="0" smtClean="0">
                <a:solidFill>
                  <a:schemeClr val="tx1"/>
                </a:solidFill>
                <a:effectLst/>
                <a:ea typeface="+mn-ea"/>
              </a:rPr>
              <a:t>Licenced maintenance engineers + approved manuals</a:t>
            </a:r>
            <a:r>
              <a:rPr lang="en-GB" kern="1200" dirty="0" smtClean="0">
                <a:solidFill>
                  <a:schemeClr val="tx1"/>
                </a:solidFill>
                <a:effectLst/>
                <a:ea typeface="+mn-ea"/>
              </a:rPr>
              <a:t> performance is just as important as the flight crew. Only sign off work for which qualified, use manuals that detail each step of each process.</a:t>
            </a:r>
          </a:p>
          <a:p>
            <a:r>
              <a:rPr lang="en-GB" b="1" kern="1200" dirty="0" smtClean="0">
                <a:solidFill>
                  <a:schemeClr val="tx1"/>
                </a:solidFill>
                <a:effectLst/>
                <a:ea typeface="+mn-ea"/>
              </a:rPr>
              <a:t>Two-person checks</a:t>
            </a:r>
            <a:r>
              <a:rPr lang="en-GB" dirty="0"/>
              <a:t> </a:t>
            </a:r>
            <a:r>
              <a:rPr lang="en-GB" dirty="0" smtClean="0"/>
              <a:t> C</a:t>
            </a:r>
            <a:r>
              <a:rPr lang="en-GB" kern="1200" dirty="0" smtClean="0">
                <a:solidFill>
                  <a:schemeClr val="tx1"/>
                </a:solidFill>
                <a:effectLst/>
                <a:ea typeface="+mn-ea"/>
              </a:rPr>
              <a:t>ritical systems work- flight controls </a:t>
            </a:r>
            <a:r>
              <a:rPr lang="en-GB" dirty="0"/>
              <a:t>-</a:t>
            </a:r>
            <a:r>
              <a:rPr lang="en-GB" kern="1200" dirty="0" smtClean="0">
                <a:solidFill>
                  <a:schemeClr val="tx1"/>
                </a:solidFill>
                <a:effectLst/>
                <a:ea typeface="+mn-ea"/>
              </a:rPr>
              <a:t> subject to 'two person checks’ </a:t>
            </a:r>
            <a:r>
              <a:rPr lang="en-GB" dirty="0"/>
              <a:t>-</a:t>
            </a:r>
            <a:r>
              <a:rPr lang="en-GB" kern="1200" dirty="0" smtClean="0">
                <a:solidFill>
                  <a:schemeClr val="tx1"/>
                </a:solidFill>
                <a:effectLst/>
                <a:ea typeface="+mn-ea"/>
              </a:rPr>
              <a:t> one does, one checks, both sign off. </a:t>
            </a:r>
            <a:r>
              <a:rPr lang="en-GB" dirty="0"/>
              <a:t>A</a:t>
            </a:r>
            <a:r>
              <a:rPr lang="en-GB" kern="1200" dirty="0" smtClean="0">
                <a:solidFill>
                  <a:schemeClr val="tx1"/>
                </a:solidFill>
                <a:effectLst/>
                <a:ea typeface="+mn-ea"/>
              </a:rPr>
              <a:t>nother area where culture has a significant safety impact </a:t>
            </a:r>
            <a:r>
              <a:rPr lang="en-GB" dirty="0" smtClean="0"/>
              <a:t>- </a:t>
            </a:r>
            <a:r>
              <a:rPr lang="en-GB" kern="1200" dirty="0" smtClean="0">
                <a:solidFill>
                  <a:schemeClr val="tx1"/>
                </a:solidFill>
                <a:effectLst/>
                <a:ea typeface="+mn-ea"/>
              </a:rPr>
              <a:t>regulators expect Just Culture  </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10</a:t>
            </a:fld>
            <a:endParaRPr lang="en-US"/>
          </a:p>
        </p:txBody>
      </p:sp>
    </p:spTree>
    <p:extLst>
      <p:ext uri="{BB962C8B-B14F-4D97-AF65-F5344CB8AC3E}">
        <p14:creationId xmlns:p14="http://schemas.microsoft.com/office/powerpoint/2010/main" val="3609156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6100" y="3136900"/>
            <a:ext cx="6057900" cy="5548313"/>
          </a:xfrm>
        </p:spPr>
        <p:txBody>
          <a:bodyPr/>
          <a:lstStyle/>
          <a:p>
            <a:pPr>
              <a:spcAft>
                <a:spcPts val="0"/>
              </a:spcAft>
            </a:pPr>
            <a:r>
              <a:rPr lang="en-GB" b="1" dirty="0"/>
              <a:t>M</a:t>
            </a:r>
            <a:r>
              <a:rPr lang="en-GB" kern="1200" dirty="0" smtClean="0">
                <a:solidFill>
                  <a:schemeClr val="tx1"/>
                </a:solidFill>
                <a:effectLst/>
                <a:ea typeface="+mn-ea"/>
              </a:rPr>
              <a:t>ix of tech </a:t>
            </a:r>
            <a:r>
              <a:rPr lang="en-GB" dirty="0"/>
              <a:t>&amp;</a:t>
            </a:r>
            <a:r>
              <a:rPr lang="en-GB" kern="1200" dirty="0" smtClean="0">
                <a:solidFill>
                  <a:schemeClr val="tx1"/>
                </a:solidFill>
                <a:effectLst/>
                <a:ea typeface="+mn-ea"/>
              </a:rPr>
              <a:t> non-tech. </a:t>
            </a:r>
            <a:r>
              <a:rPr lang="en-GB" b="1" kern="1200" dirty="0" smtClean="0">
                <a:solidFill>
                  <a:schemeClr val="tx1"/>
                </a:solidFill>
                <a:effectLst/>
                <a:ea typeface="+mn-ea"/>
              </a:rPr>
              <a:t>Complex series of processes</a:t>
            </a:r>
            <a:r>
              <a:rPr lang="en-GB" kern="1200" dirty="0" smtClean="0">
                <a:solidFill>
                  <a:schemeClr val="tx1"/>
                </a:solidFill>
                <a:effectLst/>
                <a:ea typeface="+mn-ea"/>
              </a:rPr>
              <a:t> separate a/c from its load (</a:t>
            </a:r>
            <a:r>
              <a:rPr lang="en-GB" kern="1200" dirty="0" err="1" smtClean="0">
                <a:solidFill>
                  <a:schemeClr val="tx1"/>
                </a:solidFill>
                <a:effectLst/>
                <a:ea typeface="+mn-ea"/>
              </a:rPr>
              <a:t>pax</a:t>
            </a:r>
            <a:r>
              <a:rPr lang="en-GB" kern="1200" dirty="0" smtClean="0">
                <a:solidFill>
                  <a:schemeClr val="tx1"/>
                </a:solidFill>
                <a:effectLst/>
                <a:ea typeface="+mn-ea"/>
              </a:rPr>
              <a:t>, bags, cargo </a:t>
            </a:r>
            <a:r>
              <a:rPr lang="en-GB" dirty="0"/>
              <a:t>&amp;</a:t>
            </a:r>
            <a:r>
              <a:rPr lang="en-GB" kern="1200" dirty="0" smtClean="0">
                <a:solidFill>
                  <a:schemeClr val="tx1"/>
                </a:solidFill>
                <a:effectLst/>
                <a:ea typeface="+mn-ea"/>
              </a:rPr>
              <a:t> mail) on arrival </a:t>
            </a:r>
            <a:r>
              <a:rPr lang="en-GB" dirty="0"/>
              <a:t>&amp;</a:t>
            </a:r>
            <a:r>
              <a:rPr lang="en-GB" kern="1200" dirty="0" smtClean="0">
                <a:solidFill>
                  <a:schemeClr val="tx1"/>
                </a:solidFill>
                <a:effectLst/>
                <a:ea typeface="+mn-ea"/>
              </a:rPr>
              <a:t> combine it with its load prior to departure  </a:t>
            </a:r>
          </a:p>
          <a:p>
            <a:pPr>
              <a:spcAft>
                <a:spcPts val="0"/>
              </a:spcAft>
            </a:pPr>
            <a:r>
              <a:rPr lang="en-GB" b="1" dirty="0"/>
              <a:t>O</a:t>
            </a:r>
            <a:r>
              <a:rPr lang="en-GB" kern="1200" dirty="0" smtClean="0">
                <a:solidFill>
                  <a:schemeClr val="tx1"/>
                </a:solidFill>
                <a:effectLst/>
                <a:ea typeface="+mn-ea"/>
              </a:rPr>
              <a:t>utside in all </a:t>
            </a:r>
            <a:r>
              <a:rPr lang="en-GB" kern="1200" dirty="0" err="1" smtClean="0">
                <a:solidFill>
                  <a:schemeClr val="tx1"/>
                </a:solidFill>
                <a:effectLst/>
                <a:ea typeface="+mn-ea"/>
              </a:rPr>
              <a:t>wx</a:t>
            </a:r>
            <a:r>
              <a:rPr lang="en-GB" kern="1200" dirty="0" smtClean="0">
                <a:solidFill>
                  <a:schemeClr val="tx1"/>
                </a:solidFill>
                <a:effectLst/>
                <a:ea typeface="+mn-ea"/>
              </a:rPr>
              <a:t> </a:t>
            </a:r>
            <a:r>
              <a:rPr lang="en-GB" dirty="0"/>
              <a:t>-</a:t>
            </a:r>
            <a:r>
              <a:rPr lang="en-GB" kern="1200" dirty="0" smtClean="0">
                <a:solidFill>
                  <a:schemeClr val="tx1"/>
                </a:solidFill>
                <a:effectLst/>
                <a:ea typeface="+mn-ea"/>
              </a:rPr>
              <a:t> noise, jet engines, (or propellers) many vehicles - under pressure </a:t>
            </a:r>
            <a:r>
              <a:rPr lang="en-GB" kern="1200" dirty="0" err="1" smtClean="0">
                <a:solidFill>
                  <a:schemeClr val="tx1"/>
                </a:solidFill>
                <a:effectLst/>
                <a:ea typeface="+mn-ea"/>
              </a:rPr>
              <a:t>foron</a:t>
            </a:r>
            <a:r>
              <a:rPr lang="en-GB" kern="1200" dirty="0" smtClean="0">
                <a:solidFill>
                  <a:schemeClr val="tx1"/>
                </a:solidFill>
                <a:effectLst/>
                <a:ea typeface="+mn-ea"/>
              </a:rPr>
              <a:t>-time departure</a:t>
            </a:r>
            <a:r>
              <a:rPr lang="en-GB" dirty="0"/>
              <a:t> </a:t>
            </a:r>
            <a:endParaRPr lang="en-GB" dirty="0" smtClean="0"/>
          </a:p>
          <a:p>
            <a:pPr>
              <a:spcAft>
                <a:spcPts val="0"/>
              </a:spcAft>
            </a:pPr>
            <a:r>
              <a:rPr lang="en-GB" kern="1200" dirty="0" smtClean="0">
                <a:solidFill>
                  <a:schemeClr val="tx1"/>
                </a:solidFill>
                <a:effectLst/>
                <a:ea typeface="+mn-ea"/>
              </a:rPr>
              <a:t>2007: 1 a/c damage incident/5,000 </a:t>
            </a:r>
            <a:r>
              <a:rPr lang="en-GB" kern="1200" dirty="0" err="1" smtClean="0">
                <a:solidFill>
                  <a:schemeClr val="tx1"/>
                </a:solidFill>
                <a:effectLst/>
                <a:ea typeface="+mn-ea"/>
              </a:rPr>
              <a:t>flts</a:t>
            </a:r>
            <a:r>
              <a:rPr lang="en-GB" kern="1200" dirty="0" smtClean="0">
                <a:solidFill>
                  <a:schemeClr val="tx1"/>
                </a:solidFill>
                <a:effectLst/>
                <a:ea typeface="+mn-ea"/>
              </a:rPr>
              <a:t> -  mainly parked. </a:t>
            </a:r>
          </a:p>
          <a:p>
            <a:r>
              <a:rPr lang="en-GB" kern="1200" dirty="0" smtClean="0">
                <a:solidFill>
                  <a:schemeClr val="tx1"/>
                </a:solidFill>
                <a:effectLst/>
                <a:ea typeface="+mn-ea"/>
              </a:rPr>
              <a:t>Dutch &amp; EASA endorsed,</a:t>
            </a:r>
            <a:r>
              <a:rPr lang="en-US" kern="1200" dirty="0" smtClean="0">
                <a:solidFill>
                  <a:schemeClr val="tx1"/>
                </a:solidFill>
                <a:effectLst/>
                <a:ea typeface="+mn-ea"/>
              </a:rPr>
              <a:t> HF training </a:t>
            </a:r>
            <a:r>
              <a:rPr lang="en-US" dirty="0"/>
              <a:t>-</a:t>
            </a:r>
            <a:r>
              <a:rPr lang="en-US" kern="1200" dirty="0" smtClean="0">
                <a:solidFill>
                  <a:schemeClr val="tx1"/>
                </a:solidFill>
                <a:effectLst/>
                <a:ea typeface="+mn-ea"/>
              </a:rPr>
              <a:t> “Ramp Resource Management” for all working on ramp, not just managers, -</a:t>
            </a:r>
            <a:r>
              <a:rPr lang="en-US" kern="1200" dirty="0" err="1" smtClean="0">
                <a:solidFill>
                  <a:schemeClr val="tx1"/>
                </a:solidFill>
                <a:effectLst/>
                <a:ea typeface="+mn-ea"/>
              </a:rPr>
              <a:t>grnd</a:t>
            </a:r>
            <a:r>
              <a:rPr lang="en-US" kern="1200" dirty="0" smtClean="0">
                <a:solidFill>
                  <a:schemeClr val="tx1"/>
                </a:solidFill>
                <a:effectLst/>
                <a:ea typeface="+mn-ea"/>
              </a:rPr>
              <a:t> handling processes </a:t>
            </a:r>
            <a:r>
              <a:rPr lang="en-US" dirty="0"/>
              <a:t>&amp;</a:t>
            </a:r>
            <a:r>
              <a:rPr lang="en-US" kern="1200" dirty="0" smtClean="0">
                <a:solidFill>
                  <a:schemeClr val="tx1"/>
                </a:solidFill>
                <a:effectLst/>
                <a:ea typeface="+mn-ea"/>
              </a:rPr>
              <a:t> safety </a:t>
            </a:r>
            <a:r>
              <a:rPr lang="en-US" kern="1200" dirty="0" err="1" smtClean="0">
                <a:solidFill>
                  <a:schemeClr val="tx1"/>
                </a:solidFill>
                <a:effectLst/>
                <a:ea typeface="+mn-ea"/>
              </a:rPr>
              <a:t>regs</a:t>
            </a:r>
            <a:r>
              <a:rPr lang="en-US" kern="1200" dirty="0" smtClean="0">
                <a:solidFill>
                  <a:schemeClr val="tx1"/>
                </a:solidFill>
                <a:effectLst/>
                <a:ea typeface="+mn-ea"/>
              </a:rPr>
              <a:t> but also team working, threat </a:t>
            </a:r>
            <a:r>
              <a:rPr lang="en-US" dirty="0"/>
              <a:t>&amp;</a:t>
            </a:r>
            <a:r>
              <a:rPr lang="en-US" kern="1200" dirty="0" smtClean="0">
                <a:solidFill>
                  <a:schemeClr val="tx1"/>
                </a:solidFill>
                <a:effectLst/>
                <a:ea typeface="+mn-ea"/>
              </a:rPr>
              <a:t> error management, human performance </a:t>
            </a:r>
            <a:r>
              <a:rPr lang="en-US" dirty="0"/>
              <a:t>&amp;</a:t>
            </a:r>
            <a:r>
              <a:rPr lang="en-US" kern="1200" dirty="0" smtClean="0">
                <a:solidFill>
                  <a:schemeClr val="tx1"/>
                </a:solidFill>
                <a:effectLst/>
                <a:ea typeface="+mn-ea"/>
              </a:rPr>
              <a:t> limitations.  Helps create </a:t>
            </a:r>
            <a:r>
              <a:rPr lang="en-US" dirty="0"/>
              <a:t>&amp;</a:t>
            </a:r>
            <a:r>
              <a:rPr lang="en-US" kern="1200" dirty="0" smtClean="0">
                <a:solidFill>
                  <a:schemeClr val="tx1"/>
                </a:solidFill>
                <a:effectLst/>
                <a:ea typeface="+mn-ea"/>
              </a:rPr>
              <a:t> reinforce positive safety culture - critical and cost-effective first step </a:t>
            </a:r>
          </a:p>
          <a:p>
            <a:r>
              <a:rPr lang="en-GB" b="1" kern="1200" dirty="0" smtClean="0">
                <a:solidFill>
                  <a:schemeClr val="tx1"/>
                </a:solidFill>
                <a:effectLst/>
                <a:ea typeface="+mn-ea"/>
              </a:rPr>
              <a:t>Weight and Balance</a:t>
            </a:r>
            <a:r>
              <a:rPr lang="en-US" kern="1200" dirty="0" smtClean="0">
                <a:solidFill>
                  <a:schemeClr val="tx1"/>
                </a:solidFill>
                <a:effectLst/>
                <a:ea typeface="+mn-ea"/>
              </a:rPr>
              <a:t>  Flight Crew Worry –operating weights – take off performance &amp; </a:t>
            </a:r>
            <a:r>
              <a:rPr lang="en-US" dirty="0" err="1" smtClean="0"/>
              <a:t>C</a:t>
            </a:r>
            <a:r>
              <a:rPr lang="en-US" kern="1200" dirty="0" err="1" smtClean="0">
                <a:solidFill>
                  <a:schemeClr val="tx1"/>
                </a:solidFill>
                <a:effectLst/>
                <a:ea typeface="+mn-ea"/>
              </a:rPr>
              <a:t>ofG</a:t>
            </a:r>
            <a:r>
              <a:rPr lang="en-US" kern="1200" dirty="0" smtClean="0">
                <a:solidFill>
                  <a:schemeClr val="tx1"/>
                </a:solidFill>
                <a:effectLst/>
                <a:ea typeface="+mn-ea"/>
              </a:rPr>
              <a:t> – handling </a:t>
            </a:r>
            <a:r>
              <a:rPr lang="en-US" dirty="0" smtClean="0"/>
              <a:t>affects</a:t>
            </a:r>
            <a:endParaRPr lang="en-GB" kern="1200" dirty="0" smtClean="0">
              <a:solidFill>
                <a:schemeClr val="tx1"/>
              </a:solidFill>
              <a:effectLst/>
              <a:ea typeface="+mn-ea"/>
            </a:endParaRPr>
          </a:p>
          <a:p>
            <a:r>
              <a:rPr lang="en-GB" b="1" kern="1200" dirty="0" smtClean="0">
                <a:solidFill>
                  <a:schemeClr val="tx1"/>
                </a:solidFill>
                <a:effectLst/>
                <a:ea typeface="+mn-ea"/>
              </a:rPr>
              <a:t>Passengers</a:t>
            </a:r>
            <a:r>
              <a:rPr lang="en-US" kern="1200" dirty="0" smtClean="0">
                <a:solidFill>
                  <a:schemeClr val="tx1"/>
                </a:solidFill>
                <a:effectLst/>
                <a:ea typeface="+mn-ea"/>
              </a:rPr>
              <a:t>   (&lt;2gm lithium metal batteries, &lt;100Wh for lithium ion) allowed in hand </a:t>
            </a:r>
            <a:r>
              <a:rPr lang="en-US" dirty="0"/>
              <a:t>&amp;</a:t>
            </a:r>
            <a:r>
              <a:rPr lang="en-US" kern="1200" dirty="0" smtClean="0">
                <a:solidFill>
                  <a:schemeClr val="tx1"/>
                </a:solidFill>
                <a:effectLst/>
                <a:ea typeface="+mn-ea"/>
              </a:rPr>
              <a:t> hold luggage.  Spares not. Changes – </a:t>
            </a:r>
            <a:r>
              <a:rPr lang="en-US" b="1" kern="1200" dirty="0" smtClean="0">
                <a:solidFill>
                  <a:schemeClr val="tx1"/>
                </a:solidFill>
                <a:effectLst/>
                <a:ea typeface="+mn-ea"/>
              </a:rPr>
              <a:t>check with the airline website to avoid embarrassment.</a:t>
            </a:r>
            <a:endParaRPr lang="en-GB" b="1" kern="1200" dirty="0">
              <a:solidFill>
                <a:schemeClr val="tx1"/>
              </a:solidFill>
              <a:effectLst/>
              <a:ea typeface="+mn-ea"/>
            </a:endParaRPr>
          </a:p>
        </p:txBody>
      </p:sp>
      <p:sp>
        <p:nvSpPr>
          <p:cNvPr id="4" name="Slide Number Placeholder 3"/>
          <p:cNvSpPr>
            <a:spLocks noGrp="1"/>
          </p:cNvSpPr>
          <p:nvPr>
            <p:ph type="sldNum" sz="quarter" idx="10"/>
          </p:nvPr>
        </p:nvSpPr>
        <p:spPr/>
        <p:txBody>
          <a:bodyPr/>
          <a:lstStyle/>
          <a:p>
            <a:fld id="{59FA6587-6DA3-684E-8EDF-6AD92FECD971}" type="slidenum">
              <a:rPr lang="en-US" smtClean="0"/>
              <a:t>11</a:t>
            </a:fld>
            <a:endParaRPr lang="en-US"/>
          </a:p>
        </p:txBody>
      </p:sp>
    </p:spTree>
    <p:extLst>
      <p:ext uri="{BB962C8B-B14F-4D97-AF65-F5344CB8AC3E}">
        <p14:creationId xmlns:p14="http://schemas.microsoft.com/office/powerpoint/2010/main" val="287353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1" kern="1200" dirty="0" smtClean="0">
                <a:solidFill>
                  <a:schemeClr val="tx1"/>
                </a:solidFill>
                <a:effectLst/>
              </a:rPr>
              <a:t>Safe Op Environment</a:t>
            </a:r>
            <a:r>
              <a:rPr lang="en-GB" kern="1200" dirty="0" smtClean="0">
                <a:solidFill>
                  <a:schemeClr val="tx1"/>
                </a:solidFill>
                <a:effectLst/>
              </a:rPr>
              <a:t> starts- aerodrome fire &amp; rescue </a:t>
            </a:r>
            <a:endParaRPr lang="en-GB" dirty="0"/>
          </a:p>
          <a:p>
            <a:pPr marL="285750" indent="-285750">
              <a:buFont typeface="Arial"/>
              <a:buChar char="•"/>
            </a:pPr>
            <a:r>
              <a:rPr lang="en-GB" kern="1200" dirty="0" smtClean="0">
                <a:solidFill>
                  <a:schemeClr val="tx1"/>
                </a:solidFill>
                <a:effectLst/>
              </a:rPr>
              <a:t>Start fire-fighting anywhere on the airfield in 2 </a:t>
            </a:r>
            <a:r>
              <a:rPr lang="en-GB" kern="1200" dirty="0" err="1" smtClean="0">
                <a:solidFill>
                  <a:schemeClr val="tx1"/>
                </a:solidFill>
                <a:effectLst/>
              </a:rPr>
              <a:t>mins</a:t>
            </a:r>
            <a:endParaRPr lang="en-GB" kern="1200" dirty="0" smtClean="0">
              <a:solidFill>
                <a:schemeClr val="tx1"/>
              </a:solidFill>
              <a:effectLst/>
            </a:endParaRPr>
          </a:p>
          <a:p>
            <a:pPr marL="285750" indent="-285750">
              <a:buFont typeface="Arial"/>
              <a:buChar char="•"/>
            </a:pPr>
            <a:r>
              <a:rPr lang="en-GB" dirty="0" smtClean="0"/>
              <a:t>B</a:t>
            </a:r>
            <a:r>
              <a:rPr lang="en-GB" kern="1200" dirty="0" smtClean="0">
                <a:solidFill>
                  <a:schemeClr val="tx1"/>
                </a:solidFill>
                <a:effectLst/>
              </a:rPr>
              <a:t>ring any aircraft fire under control within 1 minute. </a:t>
            </a:r>
          </a:p>
          <a:p>
            <a:r>
              <a:rPr lang="en-GB" b="1" kern="1200" dirty="0" smtClean="0">
                <a:solidFill>
                  <a:schemeClr val="tx1"/>
                </a:solidFill>
                <a:effectLst/>
              </a:rPr>
              <a:t>Air Traffic Control </a:t>
            </a:r>
            <a:r>
              <a:rPr lang="en-GB" kern="1200" dirty="0" smtClean="0">
                <a:solidFill>
                  <a:schemeClr val="tx1"/>
                </a:solidFill>
                <a:effectLst/>
              </a:rPr>
              <a:t>(ATC) </a:t>
            </a:r>
          </a:p>
          <a:p>
            <a:pPr marL="285750" indent="-285750">
              <a:buFont typeface="Arial"/>
              <a:buChar char="•"/>
            </a:pPr>
            <a:r>
              <a:rPr lang="en-GB" kern="1200" dirty="0" smtClean="0">
                <a:solidFill>
                  <a:schemeClr val="tx1"/>
                </a:solidFill>
                <a:effectLst/>
              </a:rPr>
              <a:t>alert fire &amp; rescue when necessary </a:t>
            </a:r>
            <a:r>
              <a:rPr lang="en-GB" dirty="0" smtClean="0"/>
              <a:t>–</a:t>
            </a:r>
            <a:r>
              <a:rPr lang="en-GB" kern="1200" dirty="0" smtClean="0">
                <a:solidFill>
                  <a:schemeClr val="tx1"/>
                </a:solidFill>
                <a:effectLst/>
              </a:rPr>
              <a:t> normally </a:t>
            </a:r>
            <a:r>
              <a:rPr lang="en-GB" kern="1200" dirty="0" err="1" smtClean="0">
                <a:solidFill>
                  <a:schemeClr val="tx1"/>
                </a:solidFill>
                <a:effectLst/>
              </a:rPr>
              <a:t>coord</a:t>
            </a:r>
            <a:r>
              <a:rPr lang="en-GB" kern="1200" dirty="0" smtClean="0">
                <a:solidFill>
                  <a:schemeClr val="tx1"/>
                </a:solidFill>
                <a:effectLst/>
              </a:rPr>
              <a:t> a/c movement from its stand, to runway, into the air, onwards to landing destination and arrival gate.  </a:t>
            </a:r>
          </a:p>
          <a:p>
            <a:r>
              <a:rPr lang="en-GB" b="1" kern="1200" dirty="0" smtClean="0">
                <a:solidFill>
                  <a:schemeClr val="tx1"/>
                </a:solidFill>
                <a:effectLst/>
              </a:rPr>
              <a:t>Controlled airspace</a:t>
            </a:r>
            <a:r>
              <a:rPr lang="en-GB" dirty="0"/>
              <a:t> </a:t>
            </a:r>
            <a:r>
              <a:rPr lang="en-GB" dirty="0" smtClean="0"/>
              <a:t>– p</a:t>
            </a:r>
            <a:r>
              <a:rPr lang="en-GB" kern="1200" dirty="0" smtClean="0">
                <a:solidFill>
                  <a:schemeClr val="tx1"/>
                </a:solidFill>
                <a:effectLst/>
              </a:rPr>
              <a:t>lanned routes segregate airliners from un-known a/c and safe separation from each other.  </a:t>
            </a:r>
            <a:r>
              <a:rPr lang="en-GB" dirty="0"/>
              <a:t>R</a:t>
            </a:r>
            <a:r>
              <a:rPr lang="en-GB" kern="1200" dirty="0" smtClean="0">
                <a:solidFill>
                  <a:schemeClr val="tx1"/>
                </a:solidFill>
                <a:effectLst/>
              </a:rPr>
              <a:t>outes were established from radio beacon to radio beacon – a/c found way, following a pointer on their compass display. With satellite</a:t>
            </a:r>
            <a:r>
              <a:rPr lang="en-GB" dirty="0"/>
              <a:t> </a:t>
            </a:r>
            <a:r>
              <a:rPr lang="en-GB" kern="1200" dirty="0" smtClean="0">
                <a:solidFill>
                  <a:schemeClr val="tx1"/>
                </a:solidFill>
                <a:effectLst/>
              </a:rPr>
              <a:t>navigation, a/c track centrelines precisely, pass directly over beacons </a:t>
            </a:r>
            <a:r>
              <a:rPr lang="en-GB" dirty="0" smtClean="0"/>
              <a:t>&amp; </a:t>
            </a:r>
            <a:r>
              <a:rPr lang="en-GB" kern="1200" dirty="0" smtClean="0">
                <a:solidFill>
                  <a:schemeClr val="tx1"/>
                </a:solidFill>
                <a:effectLst/>
              </a:rPr>
              <a:t>each other - increased accuracy </a:t>
            </a:r>
            <a:r>
              <a:rPr lang="en-GB" dirty="0"/>
              <a:t>=</a:t>
            </a:r>
            <a:r>
              <a:rPr lang="en-GB" kern="1200" dirty="0" smtClean="0">
                <a:solidFill>
                  <a:schemeClr val="tx1"/>
                </a:solidFill>
                <a:effectLst/>
              </a:rPr>
              <a:t> reduced separation.  (Airliners are now permitted to offset)</a:t>
            </a:r>
          </a:p>
          <a:p>
            <a:r>
              <a:rPr lang="en-GB" b="1" kern="1200" dirty="0" smtClean="0">
                <a:solidFill>
                  <a:schemeClr val="tx1"/>
                </a:solidFill>
                <a:effectLst/>
              </a:rPr>
              <a:t>How close together do airliners fly? </a:t>
            </a:r>
            <a:r>
              <a:rPr lang="en-GB" dirty="0" smtClean="0"/>
              <a:t>R</a:t>
            </a:r>
            <a:r>
              <a:rPr lang="en-GB" kern="1200" dirty="0" smtClean="0">
                <a:solidFill>
                  <a:schemeClr val="tx1"/>
                </a:solidFill>
                <a:effectLst/>
              </a:rPr>
              <a:t>eflects capabilities </a:t>
            </a:r>
            <a:r>
              <a:rPr lang="en-GB" dirty="0"/>
              <a:t>&amp;</a:t>
            </a:r>
            <a:r>
              <a:rPr lang="en-GB" kern="1200" dirty="0" smtClean="0">
                <a:solidFill>
                  <a:schemeClr val="tx1"/>
                </a:solidFill>
                <a:effectLst/>
              </a:rPr>
              <a:t> limitations of radar and aircraft altimeters.  </a:t>
            </a:r>
          </a:p>
          <a:p>
            <a:endParaRPr lang="en-US" dirty="0" smtClean="0"/>
          </a:p>
        </p:txBody>
      </p:sp>
      <p:sp>
        <p:nvSpPr>
          <p:cNvPr id="4" name="Slide Number Placeholder 3"/>
          <p:cNvSpPr>
            <a:spLocks noGrp="1"/>
          </p:cNvSpPr>
          <p:nvPr>
            <p:ph type="sldNum" sz="quarter" idx="10"/>
          </p:nvPr>
        </p:nvSpPr>
        <p:spPr/>
        <p:txBody>
          <a:bodyPr/>
          <a:lstStyle/>
          <a:p>
            <a:fld id="{59FA6587-6DA3-684E-8EDF-6AD92FECD971}" type="slidenum">
              <a:rPr lang="en-US" smtClean="0"/>
              <a:t>12</a:t>
            </a:fld>
            <a:endParaRPr lang="en-US"/>
          </a:p>
        </p:txBody>
      </p:sp>
    </p:spTree>
    <p:extLst>
      <p:ext uri="{BB962C8B-B14F-4D97-AF65-F5344CB8AC3E}">
        <p14:creationId xmlns:p14="http://schemas.microsoft.com/office/powerpoint/2010/main" val="347249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ea typeface="+mn-ea"/>
              </a:rPr>
              <a:t>Altimeters measure atmospheric pressure </a:t>
            </a:r>
          </a:p>
          <a:p>
            <a:pPr marL="285750" indent="-285750">
              <a:buFont typeface="Arial"/>
              <a:buChar char="•"/>
            </a:pPr>
            <a:r>
              <a:rPr lang="en-GB" dirty="0" smtClean="0"/>
              <a:t>For m</a:t>
            </a:r>
            <a:r>
              <a:rPr lang="en-GB" kern="1200" dirty="0" smtClean="0">
                <a:solidFill>
                  <a:schemeClr val="tx1"/>
                </a:solidFill>
                <a:effectLst/>
                <a:ea typeface="+mn-ea"/>
              </a:rPr>
              <a:t>any years</a:t>
            </a:r>
            <a:r>
              <a:rPr lang="en-GB" dirty="0" smtClean="0"/>
              <a:t>: </a:t>
            </a:r>
            <a:r>
              <a:rPr lang="en-GB" kern="1200" dirty="0" smtClean="0">
                <a:solidFill>
                  <a:schemeClr val="tx1"/>
                </a:solidFill>
                <a:effectLst/>
                <a:ea typeface="+mn-ea"/>
              </a:rPr>
              <a:t>min vertical </a:t>
            </a:r>
            <a:r>
              <a:rPr lang="en-GB" kern="1200" dirty="0" err="1" smtClean="0">
                <a:solidFill>
                  <a:schemeClr val="tx1"/>
                </a:solidFill>
                <a:effectLst/>
                <a:ea typeface="+mn-ea"/>
              </a:rPr>
              <a:t>sep</a:t>
            </a:r>
            <a:r>
              <a:rPr lang="en-GB" kern="1200" dirty="0" smtClean="0">
                <a:solidFill>
                  <a:schemeClr val="tx1"/>
                </a:solidFill>
                <a:effectLst/>
                <a:ea typeface="+mn-ea"/>
              </a:rPr>
              <a:t> of 1,000’ to 29,000’ </a:t>
            </a:r>
          </a:p>
          <a:p>
            <a:pPr marL="742950" lvl="1" indent="-285750">
              <a:buFont typeface="Arial"/>
              <a:buChar char="•"/>
            </a:pPr>
            <a:r>
              <a:rPr lang="en-GB" kern="1200" dirty="0" smtClean="0">
                <a:solidFill>
                  <a:schemeClr val="tx1"/>
                </a:solidFill>
                <a:effectLst/>
                <a:ea typeface="+mn-ea"/>
              </a:rPr>
              <a:t>2,000’ from 29,000’ to 41,000’ </a:t>
            </a:r>
            <a:endParaRPr lang="en-GB" dirty="0"/>
          </a:p>
          <a:p>
            <a:pPr marL="1200150" lvl="2" indent="-285750">
              <a:buFont typeface="Arial"/>
              <a:buChar char="•"/>
            </a:pPr>
            <a:r>
              <a:rPr lang="en-GB" dirty="0"/>
              <a:t>P</a:t>
            </a:r>
            <a:r>
              <a:rPr lang="en-GB" kern="1200" dirty="0" smtClean="0">
                <a:solidFill>
                  <a:schemeClr val="tx1"/>
                </a:solidFill>
                <a:effectLst/>
                <a:ea typeface="+mn-ea"/>
              </a:rPr>
              <a:t>ressure variation with height reduces at the upper levels</a:t>
            </a:r>
          </a:p>
          <a:p>
            <a:pPr marL="285750" indent="-285750">
              <a:buFont typeface="Arial"/>
              <a:buChar char="•"/>
            </a:pPr>
            <a:r>
              <a:rPr lang="en-GB" dirty="0" smtClean="0"/>
              <a:t>I</a:t>
            </a:r>
            <a:r>
              <a:rPr lang="en-GB" kern="1200" dirty="0" smtClean="0">
                <a:solidFill>
                  <a:schemeClr val="tx1"/>
                </a:solidFill>
                <a:effectLst/>
                <a:ea typeface="+mn-ea"/>
              </a:rPr>
              <a:t>ncreased altimeter accuracy, </a:t>
            </a:r>
            <a:endParaRPr lang="en-GB" dirty="0"/>
          </a:p>
          <a:p>
            <a:pPr marL="742950" lvl="1" indent="-285750">
              <a:buFont typeface="Arial"/>
              <a:buChar char="•"/>
            </a:pPr>
            <a:r>
              <a:rPr lang="en-GB" kern="1200" dirty="0" smtClean="0">
                <a:solidFill>
                  <a:schemeClr val="tx1"/>
                </a:solidFill>
                <a:effectLst/>
                <a:ea typeface="+mn-ea"/>
              </a:rPr>
              <a:t>Higher-level separation reduced to 1,000’ </a:t>
            </a:r>
            <a:endParaRPr lang="en-GB" dirty="0"/>
          </a:p>
          <a:p>
            <a:pPr marL="1200150" lvl="2" indent="-285750">
              <a:buFont typeface="Arial"/>
              <a:buChar char="•"/>
            </a:pPr>
            <a:r>
              <a:rPr lang="en-GB" kern="1200" dirty="0" smtClean="0">
                <a:solidFill>
                  <a:schemeClr val="tx1"/>
                </a:solidFill>
                <a:effectLst/>
                <a:ea typeface="+mn-ea"/>
              </a:rPr>
              <a:t>March 1997 ICAO </a:t>
            </a:r>
            <a:r>
              <a:rPr lang="en-GB" dirty="0"/>
              <a:t>&amp;</a:t>
            </a:r>
            <a:r>
              <a:rPr lang="en-GB" kern="1200" dirty="0" smtClean="0">
                <a:solidFill>
                  <a:schemeClr val="tx1"/>
                </a:solidFill>
                <a:effectLst/>
                <a:ea typeface="+mn-ea"/>
              </a:rPr>
              <a:t> member states Reduced Vertical Separation Minimum (RVSM) </a:t>
            </a:r>
            <a:endParaRPr lang="en-GB" dirty="0"/>
          </a:p>
          <a:p>
            <a:pPr marL="285750" indent="-285750">
              <a:buFont typeface="Arial"/>
              <a:buChar char="•"/>
            </a:pPr>
            <a:r>
              <a:rPr lang="en-GB" kern="1200" dirty="0" smtClean="0">
                <a:solidFill>
                  <a:schemeClr val="tx1"/>
                </a:solidFill>
                <a:effectLst/>
                <a:ea typeface="+mn-ea"/>
              </a:rPr>
              <a:t>RVSM aircraft </a:t>
            </a:r>
            <a:r>
              <a:rPr lang="en-GB" dirty="0" smtClean="0"/>
              <a:t>need</a:t>
            </a:r>
            <a:r>
              <a:rPr lang="en-GB" kern="1200" dirty="0" smtClean="0">
                <a:solidFill>
                  <a:schemeClr val="tx1"/>
                </a:solidFill>
                <a:effectLst/>
                <a:ea typeface="+mn-ea"/>
              </a:rPr>
              <a:t> two independent altimeters </a:t>
            </a:r>
          </a:p>
          <a:p>
            <a:pPr marL="742950" lvl="1" indent="-285750">
              <a:buFont typeface="Arial"/>
              <a:buChar char="•"/>
            </a:pPr>
            <a:r>
              <a:rPr lang="en-GB" kern="1200" dirty="0" smtClean="0">
                <a:solidFill>
                  <a:schemeClr val="tx1"/>
                </a:solidFill>
                <a:effectLst/>
                <a:ea typeface="+mn-ea"/>
              </a:rPr>
              <a:t>&amp; pass </a:t>
            </a:r>
            <a:r>
              <a:rPr lang="en-GB" dirty="0" smtClean="0"/>
              <a:t>2 yearly </a:t>
            </a:r>
            <a:r>
              <a:rPr lang="en-GB" kern="1200" dirty="0" smtClean="0">
                <a:solidFill>
                  <a:schemeClr val="tx1"/>
                </a:solidFill>
                <a:effectLst/>
                <a:ea typeface="+mn-ea"/>
              </a:rPr>
              <a:t>altimeter accuracy monitor flight. </a:t>
            </a:r>
          </a:p>
          <a:p>
            <a:pPr marL="742950" lvl="1" indent="-285750">
              <a:buFont typeface="Arial"/>
              <a:buChar char="•"/>
            </a:pPr>
            <a:endParaRPr lang="en-GB" dirty="0"/>
          </a:p>
          <a:p>
            <a:pPr marL="285750" indent="-285750">
              <a:buFont typeface="Arial"/>
              <a:buChar char="•"/>
            </a:pPr>
            <a:r>
              <a:rPr lang="en-GB" b="1" kern="1200" dirty="0" smtClean="0">
                <a:solidFill>
                  <a:schemeClr val="tx1"/>
                </a:solidFill>
                <a:effectLst/>
                <a:ea typeface="+mn-ea"/>
              </a:rPr>
              <a:t>1,000 </a:t>
            </a:r>
            <a:r>
              <a:rPr lang="en-GB" b="1" kern="1200" dirty="0" err="1" smtClean="0">
                <a:solidFill>
                  <a:schemeClr val="tx1"/>
                </a:solidFill>
                <a:effectLst/>
                <a:ea typeface="+mn-ea"/>
              </a:rPr>
              <a:t>ft</a:t>
            </a:r>
            <a:r>
              <a:rPr lang="en-GB" b="1" kern="1200" dirty="0" smtClean="0">
                <a:solidFill>
                  <a:schemeClr val="tx1"/>
                </a:solidFill>
                <a:effectLst/>
                <a:ea typeface="+mn-ea"/>
              </a:rPr>
              <a:t> = </a:t>
            </a:r>
            <a:r>
              <a:rPr lang="en-GB" b="1" kern="1200" dirty="0" err="1" smtClean="0">
                <a:solidFill>
                  <a:schemeClr val="tx1"/>
                </a:solidFill>
                <a:effectLst/>
                <a:ea typeface="+mn-ea"/>
              </a:rPr>
              <a:t>approx</a:t>
            </a:r>
            <a:r>
              <a:rPr lang="en-GB" b="1" kern="1200" dirty="0" smtClean="0">
                <a:solidFill>
                  <a:schemeClr val="tx1"/>
                </a:solidFill>
                <a:effectLst/>
                <a:ea typeface="+mn-ea"/>
              </a:rPr>
              <a:t> 300 metres</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13</a:t>
            </a:fld>
            <a:endParaRPr lang="en-US"/>
          </a:p>
        </p:txBody>
      </p:sp>
    </p:spTree>
    <p:extLst>
      <p:ext uri="{BB962C8B-B14F-4D97-AF65-F5344CB8AC3E}">
        <p14:creationId xmlns:p14="http://schemas.microsoft.com/office/powerpoint/2010/main" val="132973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200" dirty="0" smtClean="0">
                <a:solidFill>
                  <a:schemeClr val="tx1"/>
                </a:solidFill>
                <a:effectLst/>
              </a:rPr>
              <a:t>In contrast,  lateral separation measured in miles,</a:t>
            </a:r>
          </a:p>
          <a:p>
            <a:pPr marL="285750" indent="-285750">
              <a:buFont typeface="Arial"/>
              <a:buChar char="•"/>
            </a:pPr>
            <a:r>
              <a:rPr lang="en-GB" sz="1600" dirty="0"/>
              <a:t>L</a:t>
            </a:r>
            <a:r>
              <a:rPr lang="en-GB" sz="1600" kern="1200" dirty="0" smtClean="0">
                <a:solidFill>
                  <a:schemeClr val="tx1"/>
                </a:solidFill>
                <a:effectLst/>
              </a:rPr>
              <a:t>imited by the relatively poorer discrimination of </a:t>
            </a:r>
            <a:r>
              <a:rPr lang="en-GB" sz="1600" dirty="0" smtClean="0"/>
              <a:t>ATC</a:t>
            </a:r>
            <a:r>
              <a:rPr lang="en-GB" sz="1600" kern="1200" dirty="0" smtClean="0">
                <a:solidFill>
                  <a:schemeClr val="tx1"/>
                </a:solidFill>
                <a:effectLst/>
              </a:rPr>
              <a:t> radars,</a:t>
            </a:r>
          </a:p>
          <a:p>
            <a:pPr marL="742950" lvl="1" indent="-285750">
              <a:buFont typeface="Arial"/>
              <a:buChar char="•"/>
            </a:pPr>
            <a:r>
              <a:rPr lang="en-GB" sz="1600" dirty="0" smtClean="0"/>
              <a:t>R</a:t>
            </a:r>
            <a:r>
              <a:rPr lang="en-GB" sz="1600" kern="1200" dirty="0" smtClean="0">
                <a:solidFill>
                  <a:schemeClr val="tx1"/>
                </a:solidFill>
                <a:effectLst/>
              </a:rPr>
              <a:t>eflected radar blip spread out</a:t>
            </a:r>
          </a:p>
          <a:p>
            <a:pPr marL="742950" lvl="1" indent="-285750">
              <a:buFont typeface="Arial"/>
              <a:buChar char="•"/>
            </a:pPr>
            <a:r>
              <a:rPr lang="en-GB" sz="1600" dirty="0" smtClean="0"/>
              <a:t>C</a:t>
            </a:r>
            <a:r>
              <a:rPr lang="en-GB" sz="1600" kern="1200" dirty="0" smtClean="0">
                <a:solidFill>
                  <a:schemeClr val="tx1"/>
                </a:solidFill>
                <a:effectLst/>
              </a:rPr>
              <a:t>ontrollers had to keep aircraft  5 nautical miles apart</a:t>
            </a:r>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14</a:t>
            </a:fld>
            <a:endParaRPr lang="en-US"/>
          </a:p>
        </p:txBody>
      </p:sp>
    </p:spTree>
    <p:extLst>
      <p:ext uri="{BB962C8B-B14F-4D97-AF65-F5344CB8AC3E}">
        <p14:creationId xmlns:p14="http://schemas.microsoft.com/office/powerpoint/2010/main" val="1281517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200" dirty="0" smtClean="0">
                <a:solidFill>
                  <a:schemeClr val="tx1"/>
                </a:solidFill>
                <a:effectLst/>
                <a:ea typeface="+mn-ea"/>
              </a:rPr>
              <a:t>Transponders </a:t>
            </a:r>
          </a:p>
          <a:p>
            <a:pPr marL="285750" indent="-285750">
              <a:buFont typeface="Arial"/>
              <a:buChar char="•"/>
            </a:pPr>
            <a:r>
              <a:rPr lang="en-GB" dirty="0"/>
              <a:t>M</a:t>
            </a:r>
            <a:r>
              <a:rPr lang="en-GB" kern="1200" dirty="0" smtClean="0">
                <a:solidFill>
                  <a:schemeClr val="tx1"/>
                </a:solidFill>
                <a:effectLst/>
                <a:ea typeface="+mn-ea"/>
              </a:rPr>
              <a:t>ade aircraft more visible to  ATC</a:t>
            </a:r>
          </a:p>
          <a:p>
            <a:pPr marL="285750" indent="-285750">
              <a:buFont typeface="Arial"/>
              <a:buChar char="•"/>
            </a:pPr>
            <a:r>
              <a:rPr lang="en-GB" dirty="0"/>
              <a:t>T</a:t>
            </a:r>
            <a:r>
              <a:rPr lang="en-GB" kern="1200" dirty="0" smtClean="0">
                <a:solidFill>
                  <a:schemeClr val="tx1"/>
                </a:solidFill>
                <a:effectLst/>
                <a:ea typeface="+mn-ea"/>
              </a:rPr>
              <a:t>ransmit large blocks of data about the flight and verify the ‘blip’ return.  </a:t>
            </a:r>
          </a:p>
          <a:p>
            <a:pPr marL="285750" indent="-285750">
              <a:buFont typeface="Arial"/>
              <a:buChar char="•"/>
            </a:pPr>
            <a:r>
              <a:rPr lang="en-GB" kern="1200" dirty="0" smtClean="0">
                <a:solidFill>
                  <a:schemeClr val="tx1"/>
                </a:solidFill>
                <a:effectLst/>
                <a:ea typeface="+mn-ea"/>
              </a:rPr>
              <a:t>Five miles lateral separation remains the general rule,</a:t>
            </a:r>
          </a:p>
          <a:p>
            <a:pPr marL="742950" lvl="1" indent="-285750">
              <a:buFont typeface="Arial"/>
              <a:buChar char="•"/>
            </a:pPr>
            <a:r>
              <a:rPr lang="en-GB" dirty="0"/>
              <a:t>R</a:t>
            </a:r>
            <a:r>
              <a:rPr lang="en-GB" kern="1200" dirty="0" smtClean="0">
                <a:solidFill>
                  <a:schemeClr val="tx1"/>
                </a:solidFill>
                <a:effectLst/>
                <a:ea typeface="+mn-ea"/>
              </a:rPr>
              <a:t>educes to 2 miles or less when radar and the latest aircraft transmitted identification systems permit.  </a:t>
            </a:r>
          </a:p>
          <a:p>
            <a:r>
              <a:rPr lang="en-GB" kern="1200" dirty="0" smtClean="0">
                <a:solidFill>
                  <a:schemeClr val="tx1"/>
                </a:solidFill>
                <a:effectLst/>
                <a:ea typeface="+mn-ea"/>
              </a:rPr>
              <a:t>ATC can now separate aircraft flying into Heathrow by time rather than distance</a:t>
            </a:r>
          </a:p>
          <a:p>
            <a:pPr marL="285750" indent="-285750">
              <a:buFont typeface="Arial"/>
              <a:buChar char="•"/>
            </a:pPr>
            <a:r>
              <a:rPr lang="en-GB" dirty="0" smtClean="0"/>
              <a:t>S</a:t>
            </a:r>
            <a:r>
              <a:rPr lang="en-GB" kern="1200" dirty="0" smtClean="0">
                <a:solidFill>
                  <a:schemeClr val="tx1"/>
                </a:solidFill>
                <a:effectLst/>
                <a:ea typeface="+mn-ea"/>
              </a:rPr>
              <a:t>ustains arrival rates (</a:t>
            </a:r>
            <a:r>
              <a:rPr lang="en-GB" dirty="0"/>
              <a:t>1</a:t>
            </a:r>
            <a:r>
              <a:rPr lang="en-GB" kern="1200" dirty="0" smtClean="0">
                <a:solidFill>
                  <a:schemeClr val="tx1"/>
                </a:solidFill>
                <a:effectLst/>
                <a:ea typeface="+mn-ea"/>
              </a:rPr>
              <a:t> aircraft every </a:t>
            </a:r>
            <a:r>
              <a:rPr lang="en-GB" dirty="0"/>
              <a:t>2</a:t>
            </a:r>
            <a:r>
              <a:rPr lang="en-GB" kern="1200" dirty="0" smtClean="0">
                <a:solidFill>
                  <a:schemeClr val="tx1"/>
                </a:solidFill>
                <a:effectLst/>
                <a:ea typeface="+mn-ea"/>
              </a:rPr>
              <a:t> min) </a:t>
            </a:r>
            <a:endParaRPr lang="en-GB" dirty="0"/>
          </a:p>
          <a:p>
            <a:pPr marL="285750" indent="-285750">
              <a:buFont typeface="Arial"/>
              <a:buChar char="•"/>
            </a:pPr>
            <a:r>
              <a:rPr lang="en-GB" kern="1200" dirty="0" smtClean="0">
                <a:solidFill>
                  <a:schemeClr val="tx1"/>
                </a:solidFill>
                <a:effectLst/>
                <a:ea typeface="+mn-ea"/>
              </a:rPr>
              <a:t>Regardless of wind conditions.  So, sometimes airliners can be as close as 300 metres vertically, but rarely less than 2 nm horizontally and usually more than 5 nm.</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15</a:t>
            </a:fld>
            <a:endParaRPr lang="en-US"/>
          </a:p>
        </p:txBody>
      </p:sp>
    </p:spTree>
    <p:extLst>
      <p:ext uri="{BB962C8B-B14F-4D97-AF65-F5344CB8AC3E}">
        <p14:creationId xmlns:p14="http://schemas.microsoft.com/office/powerpoint/2010/main" val="593378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Sometimes </a:t>
            </a:r>
            <a:r>
              <a:rPr lang="en-GB" dirty="0"/>
              <a:t>airliners can </a:t>
            </a:r>
            <a:r>
              <a:rPr lang="en-GB" dirty="0" smtClean="0"/>
              <a:t>be:</a:t>
            </a:r>
          </a:p>
          <a:p>
            <a:pPr marL="285750" indent="-285750">
              <a:buFont typeface="Arial"/>
              <a:buChar char="•"/>
            </a:pPr>
            <a:r>
              <a:rPr lang="en-GB" dirty="0" smtClean="0"/>
              <a:t>As </a:t>
            </a:r>
            <a:r>
              <a:rPr lang="en-GB" dirty="0"/>
              <a:t>close as </a:t>
            </a:r>
            <a:r>
              <a:rPr lang="en-GB" b="1" dirty="0"/>
              <a:t>300 metres vertically, </a:t>
            </a:r>
            <a:endParaRPr lang="en-GB" b="1" dirty="0" smtClean="0"/>
          </a:p>
          <a:p>
            <a:pPr marL="285750" indent="-285750">
              <a:buFont typeface="Arial"/>
              <a:buChar char="•"/>
            </a:pPr>
            <a:r>
              <a:rPr lang="en-GB" dirty="0"/>
              <a:t>R</a:t>
            </a:r>
            <a:r>
              <a:rPr lang="en-GB" dirty="0" smtClean="0"/>
              <a:t>arely </a:t>
            </a:r>
            <a:r>
              <a:rPr lang="en-GB" dirty="0"/>
              <a:t>less than 2 nm </a:t>
            </a:r>
            <a:r>
              <a:rPr lang="en-GB" dirty="0" smtClean="0"/>
              <a:t>horizontally</a:t>
            </a:r>
          </a:p>
          <a:p>
            <a:pPr marL="742950" lvl="1" indent="-285750">
              <a:buFont typeface="Arial"/>
              <a:buChar char="•"/>
            </a:pPr>
            <a:r>
              <a:rPr lang="en-GB" dirty="0"/>
              <a:t>U</a:t>
            </a:r>
            <a:r>
              <a:rPr lang="en-GB" dirty="0" smtClean="0"/>
              <a:t>sually </a:t>
            </a:r>
            <a:r>
              <a:rPr lang="en-GB" dirty="0"/>
              <a:t>more than </a:t>
            </a:r>
            <a:r>
              <a:rPr lang="en-GB" b="1" dirty="0"/>
              <a:t>5 nm</a:t>
            </a:r>
            <a:r>
              <a:rPr lang="en-GB" b="1" dirty="0" smtClean="0"/>
              <a:t>.</a:t>
            </a:r>
          </a:p>
          <a:p>
            <a:pPr marL="742950" lvl="1" indent="-285750">
              <a:buFont typeface="Arial"/>
              <a:buChar char="•"/>
            </a:pPr>
            <a:endParaRPr lang="en-GB" dirty="0"/>
          </a:p>
          <a:p>
            <a:pPr lvl="1"/>
            <a:r>
              <a:rPr lang="en-GB" b="1" dirty="0" smtClean="0"/>
              <a:t>1nm = 1852 metres </a:t>
            </a:r>
            <a:r>
              <a:rPr lang="en-GB" b="1" dirty="0"/>
              <a:t>=</a:t>
            </a:r>
            <a:r>
              <a:rPr lang="en-GB" b="1" dirty="0" smtClean="0"/>
              <a:t> 1.151 miles</a:t>
            </a:r>
            <a:endParaRPr lang="en-GB" b="1" dirty="0"/>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16</a:t>
            </a:fld>
            <a:endParaRPr lang="en-US" dirty="0"/>
          </a:p>
        </p:txBody>
      </p:sp>
    </p:spTree>
    <p:extLst>
      <p:ext uri="{BB962C8B-B14F-4D97-AF65-F5344CB8AC3E}">
        <p14:creationId xmlns:p14="http://schemas.microsoft.com/office/powerpoint/2010/main" val="1638945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6100" y="3149600"/>
            <a:ext cx="6146800" cy="5535613"/>
          </a:xfrm>
        </p:spPr>
        <p:txBody>
          <a:bodyPr/>
          <a:lstStyle/>
          <a:p>
            <a:r>
              <a:rPr lang="en-GB" kern="1200" dirty="0" smtClean="0">
                <a:solidFill>
                  <a:schemeClr val="tx1"/>
                </a:solidFill>
                <a:effectLst/>
              </a:rPr>
              <a:t>TCAS Aircraft detect transponder pulses:</a:t>
            </a:r>
          </a:p>
          <a:p>
            <a:pPr marL="285750" indent="-285750">
              <a:buFont typeface="Arial"/>
              <a:buChar char="•"/>
            </a:pPr>
            <a:r>
              <a:rPr lang="en-GB" dirty="0"/>
              <a:t>S</a:t>
            </a:r>
            <a:r>
              <a:rPr lang="en-GB" kern="1200" dirty="0" smtClean="0">
                <a:solidFill>
                  <a:schemeClr val="tx1"/>
                </a:solidFill>
                <a:effectLst/>
              </a:rPr>
              <a:t>how potential conflicts </a:t>
            </a:r>
            <a:r>
              <a:rPr lang="en-GB" dirty="0"/>
              <a:t>/</a:t>
            </a:r>
            <a:r>
              <a:rPr lang="en-GB" kern="1200" dirty="0" smtClean="0">
                <a:solidFill>
                  <a:schemeClr val="tx1"/>
                </a:solidFill>
                <a:effectLst/>
              </a:rPr>
              <a:t> issue resolution guidance.</a:t>
            </a:r>
          </a:p>
          <a:p>
            <a:pPr marL="285750" indent="-285750">
              <a:buFont typeface="Arial"/>
              <a:buChar char="•"/>
            </a:pPr>
            <a:r>
              <a:rPr lang="en-GB" dirty="0"/>
              <a:t>P</a:t>
            </a:r>
            <a:r>
              <a:rPr lang="en-GB" kern="1200" dirty="0" smtClean="0">
                <a:solidFill>
                  <a:schemeClr val="tx1"/>
                </a:solidFill>
                <a:effectLst/>
              </a:rPr>
              <a:t>rovides audio-visual alerts </a:t>
            </a:r>
            <a:r>
              <a:rPr lang="en-GB" dirty="0" smtClean="0"/>
              <a:t>–</a:t>
            </a:r>
            <a:r>
              <a:rPr lang="en-GB" kern="1200" dirty="0" smtClean="0">
                <a:solidFill>
                  <a:schemeClr val="tx1"/>
                </a:solidFill>
                <a:effectLst/>
              </a:rPr>
              <a:t> ROC</a:t>
            </a:r>
            <a:r>
              <a:rPr lang="en-GB" dirty="0" smtClean="0"/>
              <a:t>/D to separate</a:t>
            </a:r>
            <a:r>
              <a:rPr lang="en-GB" kern="1200" dirty="0" smtClean="0">
                <a:solidFill>
                  <a:schemeClr val="tx1"/>
                </a:solidFill>
                <a:effectLst/>
              </a:rPr>
              <a:t>.</a:t>
            </a:r>
          </a:p>
          <a:p>
            <a:r>
              <a:rPr lang="en-GB" dirty="0" smtClean="0"/>
              <a:t>After</a:t>
            </a:r>
            <a:r>
              <a:rPr lang="en-GB" kern="1200" dirty="0" smtClean="0">
                <a:solidFill>
                  <a:schemeClr val="tx1"/>
                </a:solidFill>
                <a:effectLst/>
              </a:rPr>
              <a:t> </a:t>
            </a:r>
            <a:r>
              <a:rPr lang="en-GB" kern="1200" dirty="0" err="1" smtClean="0">
                <a:solidFill>
                  <a:schemeClr val="tx1"/>
                </a:solidFill>
                <a:effectLst/>
              </a:rPr>
              <a:t>Uberlingen</a:t>
            </a:r>
            <a:r>
              <a:rPr lang="en-GB" kern="1200" dirty="0" smtClean="0">
                <a:solidFill>
                  <a:schemeClr val="tx1"/>
                </a:solidFill>
                <a:effectLst/>
              </a:rPr>
              <a:t> (2002) – </a:t>
            </a:r>
            <a:r>
              <a:rPr lang="en-GB" dirty="0" smtClean="0"/>
              <a:t>identical TCAS </a:t>
            </a:r>
            <a:r>
              <a:rPr lang="en-GB" kern="1200" dirty="0" smtClean="0">
                <a:solidFill>
                  <a:schemeClr val="tx1"/>
                </a:solidFill>
                <a:effectLst/>
              </a:rPr>
              <a:t>responses</a:t>
            </a:r>
          </a:p>
          <a:p>
            <a:pPr marL="285750" indent="-285750">
              <a:buFont typeface="Arial"/>
              <a:buChar char="•"/>
            </a:pPr>
            <a:r>
              <a:rPr lang="en-GB" dirty="0" smtClean="0"/>
              <a:t>P</a:t>
            </a:r>
            <a:r>
              <a:rPr lang="en-US" kern="1200" dirty="0" err="1" smtClean="0">
                <a:solidFill>
                  <a:schemeClr val="tx1"/>
                </a:solidFill>
                <a:effectLst/>
              </a:rPr>
              <a:t>ilots</a:t>
            </a:r>
            <a:r>
              <a:rPr lang="en-US" kern="1200" dirty="0" smtClean="0">
                <a:solidFill>
                  <a:schemeClr val="tx1"/>
                </a:solidFill>
                <a:effectLst/>
              </a:rPr>
              <a:t> follow TCAS resolution guidance regardless of any ATC instructions until TCAS indicates  ‘all clear’.   </a:t>
            </a:r>
            <a:endParaRPr lang="en-GB" dirty="0"/>
          </a:p>
          <a:p>
            <a:r>
              <a:rPr lang="en-US" dirty="0" smtClean="0"/>
              <a:t>Small ring </a:t>
            </a:r>
            <a:r>
              <a:rPr lang="en-US" dirty="0"/>
              <a:t>=</a:t>
            </a:r>
            <a:r>
              <a:rPr lang="en-US" dirty="0" smtClean="0"/>
              <a:t> 2 nm</a:t>
            </a:r>
          </a:p>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Open blue diamond </a:t>
            </a:r>
            <a:r>
              <a:rPr lang="en-US" dirty="0" smtClean="0"/>
              <a:t>– no threat – 1,800’ above</a:t>
            </a:r>
          </a:p>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Closed blue diamond </a:t>
            </a:r>
            <a:r>
              <a:rPr lang="en-US" dirty="0" smtClean="0"/>
              <a:t>– Proximate aircraft – 1,000 below and descending (&lt;1,200’ and &lt;6nm)</a:t>
            </a:r>
          </a:p>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Yellow circle </a:t>
            </a:r>
            <a:r>
              <a:rPr lang="en-US" dirty="0" smtClean="0"/>
              <a:t>– Intruding</a:t>
            </a:r>
            <a:r>
              <a:rPr lang="en-US" baseline="0" dirty="0" smtClean="0"/>
              <a:t> </a:t>
            </a:r>
            <a:r>
              <a:rPr lang="en-US" dirty="0"/>
              <a:t>-</a:t>
            </a:r>
            <a:r>
              <a:rPr lang="en-US" baseline="0" dirty="0" smtClean="0"/>
              <a:t> only 200’ below descending</a:t>
            </a:r>
          </a:p>
          <a:p>
            <a:r>
              <a:rPr lang="en-US" baseline="0" dirty="0" smtClean="0"/>
              <a:t>TA</a:t>
            </a:r>
            <a:r>
              <a:rPr lang="en-US" dirty="0"/>
              <a:t>,</a:t>
            </a:r>
            <a:r>
              <a:rPr lang="en-US" baseline="0" dirty="0" smtClean="0"/>
              <a:t>48-35s closest point </a:t>
            </a:r>
            <a:r>
              <a:rPr lang="en-US" dirty="0"/>
              <a:t>f</a:t>
            </a:r>
            <a:r>
              <a:rPr lang="en-US" baseline="0" dirty="0" smtClean="0"/>
              <a:t> approach(CPA) </a:t>
            </a:r>
            <a:r>
              <a:rPr lang="en-US" b="1"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“Traffic, Traffic”</a:t>
            </a:r>
          </a:p>
          <a:p>
            <a:r>
              <a:rPr lang="en-US" b="1" baseline="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Red Square </a:t>
            </a:r>
            <a:r>
              <a:rPr lang="en-US" baseline="0" dirty="0" smtClean="0"/>
              <a:t>– Threat flying level at only 200’ below</a:t>
            </a:r>
          </a:p>
          <a:p>
            <a:r>
              <a:rPr lang="en-US" baseline="0" dirty="0" smtClean="0"/>
              <a:t>RA – 20-30 sec to CPA </a:t>
            </a:r>
            <a:r>
              <a:rPr lang="en-US" b="1" baseline="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‘Climb, Climb”</a:t>
            </a:r>
            <a:endParaRPr lang="en-US" b="1"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endParaRPr>
          </a:p>
        </p:txBody>
      </p:sp>
      <p:sp>
        <p:nvSpPr>
          <p:cNvPr id="4" name="Slide Number Placeholder 3"/>
          <p:cNvSpPr>
            <a:spLocks noGrp="1"/>
          </p:cNvSpPr>
          <p:nvPr>
            <p:ph type="sldNum" sz="quarter" idx="10"/>
          </p:nvPr>
        </p:nvSpPr>
        <p:spPr/>
        <p:txBody>
          <a:bodyPr/>
          <a:lstStyle/>
          <a:p>
            <a:fld id="{59FA6587-6DA3-684E-8EDF-6AD92FECD971}" type="slidenum">
              <a:rPr lang="en-US" smtClean="0"/>
              <a:t>17</a:t>
            </a:fld>
            <a:endParaRPr lang="en-US"/>
          </a:p>
        </p:txBody>
      </p:sp>
    </p:spTree>
    <p:extLst>
      <p:ext uri="{BB962C8B-B14F-4D97-AF65-F5344CB8AC3E}">
        <p14:creationId xmlns:p14="http://schemas.microsoft.com/office/powerpoint/2010/main" val="3472493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200" dirty="0" smtClean="0">
                <a:solidFill>
                  <a:schemeClr val="tx1"/>
                </a:solidFill>
                <a:effectLst/>
              </a:rPr>
              <a:t>Advanced transponders like </a:t>
            </a:r>
            <a:r>
              <a:rPr lang="en-US" kern="1200" dirty="0" smtClean="0">
                <a:solidFill>
                  <a:schemeClr val="tx1"/>
                </a:solidFill>
                <a:effectLst/>
              </a:rPr>
              <a:t>ADS-B</a:t>
            </a:r>
          </a:p>
          <a:p>
            <a:pPr marL="285750" indent="-285750">
              <a:buFont typeface="Arial"/>
              <a:buChar char="•"/>
            </a:pPr>
            <a:r>
              <a:rPr lang="en-US" dirty="0"/>
              <a:t>U</a:t>
            </a:r>
            <a:r>
              <a:rPr lang="en-US" kern="1200" dirty="0" smtClean="0">
                <a:solidFill>
                  <a:schemeClr val="tx1"/>
                </a:solidFill>
                <a:effectLst/>
              </a:rPr>
              <a:t>se sat </a:t>
            </a:r>
            <a:r>
              <a:rPr lang="en-US" kern="1200" dirty="0" err="1" smtClean="0">
                <a:solidFill>
                  <a:schemeClr val="tx1"/>
                </a:solidFill>
                <a:effectLst/>
              </a:rPr>
              <a:t>nav</a:t>
            </a:r>
            <a:r>
              <a:rPr lang="en-US" kern="1200" dirty="0" smtClean="0">
                <a:solidFill>
                  <a:schemeClr val="tx1"/>
                </a:solidFill>
                <a:effectLst/>
              </a:rPr>
              <a:t> </a:t>
            </a:r>
          </a:p>
          <a:p>
            <a:pPr marL="285750" indent="-285750">
              <a:buFont typeface="Arial"/>
              <a:buChar char="•"/>
            </a:pPr>
            <a:r>
              <a:rPr lang="en-US" dirty="0" smtClean="0"/>
              <a:t>T</a:t>
            </a:r>
            <a:r>
              <a:rPr lang="en-US" kern="1200" dirty="0" smtClean="0">
                <a:solidFill>
                  <a:schemeClr val="tx1"/>
                </a:solidFill>
                <a:effectLst/>
              </a:rPr>
              <a:t>ransmit </a:t>
            </a:r>
            <a:r>
              <a:rPr lang="en-GB" kern="1200" dirty="0" smtClean="0">
                <a:solidFill>
                  <a:schemeClr val="tx1"/>
                </a:solidFill>
                <a:effectLst/>
              </a:rPr>
              <a:t>precise position, velocity (both vertical and horizontal), altitude </a:t>
            </a:r>
          </a:p>
          <a:p>
            <a:pPr marL="742950" lvl="1" indent="-285750">
              <a:buFont typeface="Arial"/>
              <a:buChar char="•"/>
            </a:pPr>
            <a:r>
              <a:rPr lang="en-GB" kern="1200" dirty="0" smtClean="0">
                <a:solidFill>
                  <a:schemeClr val="tx1"/>
                </a:solidFill>
                <a:effectLst/>
              </a:rPr>
              <a:t>and other details to controllers and nearby aircraft;</a:t>
            </a:r>
          </a:p>
          <a:p>
            <a:pPr marL="742950" lvl="1" indent="-285750">
              <a:buFont typeface="Arial"/>
              <a:buChar char="•"/>
            </a:pPr>
            <a:r>
              <a:rPr lang="en-GB" dirty="0" smtClean="0"/>
              <a:t>can</a:t>
            </a:r>
            <a:r>
              <a:rPr lang="en-GB" kern="1200" dirty="0" smtClean="0">
                <a:solidFill>
                  <a:schemeClr val="tx1"/>
                </a:solidFill>
                <a:effectLst/>
              </a:rPr>
              <a:t> also receive data from the ground:</a:t>
            </a:r>
          </a:p>
          <a:p>
            <a:pPr marL="1200150" lvl="2" indent="-285750">
              <a:buFont typeface="Arial"/>
              <a:buChar char="•"/>
            </a:pPr>
            <a:r>
              <a:rPr lang="en-GB" kern="1200" dirty="0" smtClean="0">
                <a:solidFill>
                  <a:schemeClr val="tx1"/>
                </a:solidFill>
                <a:effectLst/>
              </a:rPr>
              <a:t> </a:t>
            </a:r>
            <a:r>
              <a:rPr lang="en-GB" dirty="0"/>
              <a:t>w</a:t>
            </a:r>
            <a:r>
              <a:rPr lang="en-GB" kern="1200" dirty="0" smtClean="0">
                <a:solidFill>
                  <a:schemeClr val="tx1"/>
                </a:solidFill>
                <a:effectLst/>
              </a:rPr>
              <a:t>eather </a:t>
            </a:r>
            <a:endParaRPr lang="en-GB" dirty="0"/>
          </a:p>
          <a:p>
            <a:pPr marL="1200150" lvl="2" indent="-285750">
              <a:buFont typeface="Arial"/>
              <a:buChar char="•"/>
            </a:pPr>
            <a:r>
              <a:rPr lang="en-GB" kern="1200" dirty="0" smtClean="0">
                <a:solidFill>
                  <a:schemeClr val="tx1"/>
                </a:solidFill>
                <a:effectLst/>
              </a:rPr>
              <a:t>air traffic information. </a:t>
            </a:r>
          </a:p>
          <a:p>
            <a:pPr marL="1200150" lvl="2" indent="-285750">
              <a:buFont typeface="Arial"/>
              <a:buChar char="•"/>
            </a:pPr>
            <a:endParaRPr lang="en-GB" dirty="0"/>
          </a:p>
          <a:p>
            <a:pPr marL="285750" indent="-285750">
              <a:buFont typeface="Arial"/>
              <a:buChar char="•"/>
            </a:pPr>
            <a:r>
              <a:rPr lang="en-GB" dirty="0" smtClean="0"/>
              <a:t>Enable USA “Next Gen” &amp; EASA “SESAR”</a:t>
            </a:r>
          </a:p>
          <a:p>
            <a:pPr marL="742950" lvl="1" indent="-285750">
              <a:buFont typeface="Arial"/>
              <a:buChar char="•"/>
            </a:pPr>
            <a:r>
              <a:rPr lang="en-GB" dirty="0" smtClean="0"/>
              <a:t>Single European Sky  project</a:t>
            </a:r>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18</a:t>
            </a:fld>
            <a:endParaRPr lang="en-US"/>
          </a:p>
        </p:txBody>
      </p:sp>
    </p:spTree>
    <p:extLst>
      <p:ext uri="{BB962C8B-B14F-4D97-AF65-F5344CB8AC3E}">
        <p14:creationId xmlns:p14="http://schemas.microsoft.com/office/powerpoint/2010/main" val="1108758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00"/>
              </a:spcAft>
            </a:pPr>
            <a:r>
              <a:rPr lang="en-GB" b="1" kern="1200" dirty="0" smtClean="0">
                <a:solidFill>
                  <a:schemeClr val="tx1"/>
                </a:solidFill>
                <a:effectLst/>
              </a:rPr>
              <a:t>‘Next Generation Air Transport System” </a:t>
            </a:r>
          </a:p>
          <a:p>
            <a:pPr marL="285750" indent="-285750">
              <a:spcAft>
                <a:spcPts val="500"/>
              </a:spcAft>
              <a:buFont typeface="Arial"/>
              <a:buChar char="•"/>
            </a:pPr>
            <a:r>
              <a:rPr lang="en-GB" dirty="0"/>
              <a:t>T</a:t>
            </a:r>
            <a:r>
              <a:rPr lang="en-GB" kern="1200" dirty="0" smtClean="0">
                <a:solidFill>
                  <a:schemeClr val="tx1"/>
                </a:solidFill>
                <a:effectLst/>
              </a:rPr>
              <a:t>ransforms  US system from ground (radar) based to satellite-based system:</a:t>
            </a:r>
          </a:p>
          <a:p>
            <a:pPr marL="628650" lvl="1" indent="-171450">
              <a:spcAft>
                <a:spcPts val="500"/>
              </a:spcAft>
              <a:buFont typeface="Arial"/>
              <a:buChar char="•"/>
            </a:pPr>
            <a:r>
              <a:rPr lang="en-GB" kern="1200" dirty="0" smtClean="0">
                <a:solidFill>
                  <a:schemeClr val="tx1"/>
                </a:solidFill>
                <a:effectLst/>
              </a:rPr>
              <a:t> </a:t>
            </a:r>
            <a:r>
              <a:rPr lang="en-GB" dirty="0"/>
              <a:t>I</a:t>
            </a:r>
            <a:r>
              <a:rPr lang="en-GB" kern="1200" dirty="0" smtClean="0">
                <a:solidFill>
                  <a:schemeClr val="tx1"/>
                </a:solidFill>
                <a:effectLst/>
              </a:rPr>
              <a:t>ncreased capacity </a:t>
            </a:r>
            <a:endParaRPr lang="en-GB" dirty="0"/>
          </a:p>
          <a:p>
            <a:pPr marL="628650" lvl="1" indent="-171450">
              <a:spcAft>
                <a:spcPts val="500"/>
              </a:spcAft>
              <a:buFont typeface="Arial"/>
              <a:buChar char="•"/>
            </a:pPr>
            <a:r>
              <a:rPr lang="en-GB" kern="1200" dirty="0" smtClean="0">
                <a:solidFill>
                  <a:schemeClr val="tx1"/>
                </a:solidFill>
                <a:effectLst/>
              </a:rPr>
              <a:t> </a:t>
            </a:r>
            <a:r>
              <a:rPr lang="en-GB" dirty="0"/>
              <a:t>R</a:t>
            </a:r>
            <a:r>
              <a:rPr lang="en-GB" kern="1200" dirty="0" smtClean="0">
                <a:solidFill>
                  <a:schemeClr val="tx1"/>
                </a:solidFill>
                <a:effectLst/>
              </a:rPr>
              <a:t>educed delays </a:t>
            </a:r>
            <a:endParaRPr lang="en-GB" dirty="0"/>
          </a:p>
          <a:p>
            <a:pPr marL="1085850" lvl="2" indent="-171450">
              <a:spcAft>
                <a:spcPts val="500"/>
              </a:spcAft>
              <a:buFont typeface="Arial"/>
              <a:buChar char="•"/>
            </a:pPr>
            <a:r>
              <a:rPr lang="en-GB" dirty="0"/>
              <a:t>A</a:t>
            </a:r>
            <a:r>
              <a:rPr lang="en-GB" kern="1200" dirty="0" smtClean="0">
                <a:solidFill>
                  <a:schemeClr val="tx1"/>
                </a:solidFill>
                <a:effectLst/>
              </a:rPr>
              <a:t>ircraft fly direct </a:t>
            </a:r>
            <a:r>
              <a:rPr lang="en-GB" dirty="0"/>
              <a:t>-</a:t>
            </a:r>
            <a:r>
              <a:rPr lang="en-GB" kern="1200" dirty="0" smtClean="0">
                <a:solidFill>
                  <a:schemeClr val="tx1"/>
                </a:solidFill>
                <a:effectLst/>
              </a:rPr>
              <a:t> departure to destination</a:t>
            </a:r>
          </a:p>
          <a:p>
            <a:pPr marL="628650" lvl="1" indent="-171450">
              <a:spcAft>
                <a:spcPts val="500"/>
              </a:spcAft>
              <a:buFont typeface="Arial"/>
              <a:buChar char="•"/>
            </a:pPr>
            <a:r>
              <a:rPr lang="en-GB" dirty="0" smtClean="0"/>
              <a:t>E</a:t>
            </a:r>
            <a:r>
              <a:rPr lang="en-GB" kern="1200" dirty="0" smtClean="0">
                <a:solidFill>
                  <a:schemeClr val="tx1"/>
                </a:solidFill>
                <a:effectLst/>
              </a:rPr>
              <a:t>xpected lateral separation minima will reduce</a:t>
            </a:r>
          </a:p>
          <a:p>
            <a:pPr marL="171450" indent="-171450">
              <a:spcAft>
                <a:spcPts val="500"/>
              </a:spcAft>
              <a:buFont typeface="Arial"/>
              <a:buChar char="•"/>
            </a:pPr>
            <a:r>
              <a:rPr lang="en-GB" kern="1200" dirty="0" smtClean="0">
                <a:solidFill>
                  <a:schemeClr val="tx1"/>
                </a:solidFill>
                <a:effectLst/>
              </a:rPr>
              <a:t>Direct routing </a:t>
            </a:r>
          </a:p>
          <a:p>
            <a:pPr marL="628650" lvl="1" indent="-171450">
              <a:spcAft>
                <a:spcPts val="500"/>
              </a:spcAft>
              <a:buFont typeface="Arial"/>
              <a:buChar char="•"/>
            </a:pPr>
            <a:r>
              <a:rPr lang="en-GB" kern="1200" dirty="0" smtClean="0">
                <a:solidFill>
                  <a:schemeClr val="tx1"/>
                </a:solidFill>
                <a:effectLst/>
              </a:rPr>
              <a:t>Reduces journey times </a:t>
            </a:r>
          </a:p>
          <a:p>
            <a:pPr marL="628650" lvl="1" indent="-171450">
              <a:spcAft>
                <a:spcPts val="500"/>
              </a:spcAft>
              <a:buFont typeface="Arial"/>
              <a:buChar char="•"/>
            </a:pPr>
            <a:r>
              <a:rPr lang="en-GB" dirty="0" smtClean="0"/>
              <a:t>R</a:t>
            </a:r>
            <a:r>
              <a:rPr lang="en-GB" kern="1200" dirty="0" smtClean="0">
                <a:solidFill>
                  <a:schemeClr val="tx1"/>
                </a:solidFill>
                <a:effectLst/>
              </a:rPr>
              <a:t>educe the environmental impact.  </a:t>
            </a:r>
          </a:p>
          <a:p>
            <a:pPr>
              <a:spcAft>
                <a:spcPts val="500"/>
              </a:spcAft>
            </a:pPr>
            <a:r>
              <a:rPr lang="en-GB" b="1" kern="1200" dirty="0" smtClean="0">
                <a:solidFill>
                  <a:schemeClr val="tx1"/>
                </a:solidFill>
                <a:effectLst/>
              </a:rPr>
              <a:t>EUROCONTROL, </a:t>
            </a:r>
            <a:r>
              <a:rPr lang="en-GB" kern="1200" dirty="0" smtClean="0">
                <a:solidFill>
                  <a:schemeClr val="tx1"/>
                </a:solidFill>
                <a:effectLst/>
              </a:rPr>
              <a:t>an intergovernmental Organisation with 41 Member States has similar plans for air traffic management across Europe. </a:t>
            </a:r>
          </a:p>
          <a:p>
            <a:pPr>
              <a:spcAft>
                <a:spcPts val="500"/>
              </a:spcAft>
            </a:pPr>
            <a:r>
              <a:rPr lang="en-GB" kern="1200" dirty="0" smtClean="0">
                <a:solidFill>
                  <a:schemeClr val="tx1"/>
                </a:solidFill>
                <a:effectLst/>
              </a:rPr>
              <a:t>Satellite-based surveillance depends on cooperation by aircraft carrying and operating the necessary equipment</a:t>
            </a:r>
          </a:p>
          <a:p>
            <a:pPr>
              <a:spcAft>
                <a:spcPts val="500"/>
              </a:spcAft>
            </a:pPr>
            <a:r>
              <a:rPr lang="en-GB" dirty="0"/>
              <a:t>	</a:t>
            </a:r>
            <a:r>
              <a:rPr lang="en-GB" dirty="0" smtClean="0"/>
              <a:t> =</a:t>
            </a:r>
            <a:r>
              <a:rPr lang="en-GB" kern="1200" dirty="0" smtClean="0">
                <a:solidFill>
                  <a:schemeClr val="tx1"/>
                </a:solidFill>
                <a:effectLst/>
              </a:rPr>
              <a:t> </a:t>
            </a:r>
            <a:r>
              <a:rPr lang="en-GB" b="1" kern="1200" dirty="0" smtClean="0">
                <a:solidFill>
                  <a:schemeClr val="tx1"/>
                </a:solidFill>
                <a:effectLst/>
              </a:rPr>
              <a:t>Security issues &amp; challenges for military</a:t>
            </a:r>
            <a:endParaRPr lang="en-US" b="1" dirty="0" smtClean="0"/>
          </a:p>
        </p:txBody>
      </p:sp>
      <p:sp>
        <p:nvSpPr>
          <p:cNvPr id="4" name="Slide Number Placeholder 3"/>
          <p:cNvSpPr>
            <a:spLocks noGrp="1"/>
          </p:cNvSpPr>
          <p:nvPr>
            <p:ph type="sldNum" sz="quarter" idx="10"/>
          </p:nvPr>
        </p:nvSpPr>
        <p:spPr/>
        <p:txBody>
          <a:bodyPr/>
          <a:lstStyle/>
          <a:p>
            <a:fld id="{59FA6587-6DA3-684E-8EDF-6AD92FECD971}" type="slidenum">
              <a:rPr lang="en-US" smtClean="0"/>
              <a:t>19</a:t>
            </a:fld>
            <a:endParaRPr lang="en-US"/>
          </a:p>
        </p:txBody>
      </p:sp>
    </p:spTree>
    <p:extLst>
      <p:ext uri="{BB962C8B-B14F-4D97-AF65-F5344CB8AC3E}">
        <p14:creationId xmlns:p14="http://schemas.microsoft.com/office/powerpoint/2010/main" val="347249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r>
              <a:rPr lang="en-US" dirty="0" smtClean="0"/>
              <a:t>Fighter pilot</a:t>
            </a:r>
          </a:p>
          <a:p>
            <a:r>
              <a:rPr lang="en-US" dirty="0" smtClean="0"/>
              <a:t>Test pilot school introduction to larger aircraft</a:t>
            </a:r>
          </a:p>
          <a:p>
            <a:r>
              <a:rPr lang="en-US" dirty="0" smtClean="0"/>
              <a:t>Experimental Flying Squadron </a:t>
            </a:r>
          </a:p>
          <a:p>
            <a:r>
              <a:rPr lang="en-US" dirty="0"/>
              <a:t>	</a:t>
            </a:r>
            <a:r>
              <a:rPr lang="en-US" dirty="0" smtClean="0"/>
              <a:t>– testing new advanced systems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rPr>
              <a:t>Weather</a:t>
            </a:r>
            <a:r>
              <a:rPr lang="en-GB" kern="1200" dirty="0" smtClean="0">
                <a:solidFill>
                  <a:schemeClr val="tx1"/>
                </a:solidFill>
                <a:effectLst/>
              </a:rPr>
              <a:t> has major influence on aviation</a:t>
            </a:r>
            <a:r>
              <a:rPr lang="en-GB" dirty="0" smtClean="0"/>
              <a:t>.  </a:t>
            </a:r>
            <a:r>
              <a:rPr lang="en-GB" dirty="0"/>
              <a:t>A</a:t>
            </a:r>
            <a:r>
              <a:rPr lang="en-GB" kern="1200" dirty="0" smtClean="0">
                <a:solidFill>
                  <a:schemeClr val="tx1"/>
                </a:solidFill>
                <a:effectLst/>
              </a:rPr>
              <a:t>viator’s defence: accurate pre-flight forecasts, in-flight updates </a:t>
            </a:r>
            <a:r>
              <a:rPr lang="en-GB" dirty="0" smtClean="0"/>
              <a:t>&amp; </a:t>
            </a:r>
            <a:r>
              <a:rPr lang="en-GB" kern="1200" dirty="0" smtClean="0">
                <a:solidFill>
                  <a:schemeClr val="tx1"/>
                </a:solidFill>
                <a:effectLst/>
              </a:rPr>
              <a:t>flight deck technology that indicates thunderstorms, </a:t>
            </a:r>
            <a:r>
              <a:rPr lang="en-GB" dirty="0"/>
              <a:t>+</a:t>
            </a:r>
            <a:r>
              <a:rPr lang="en-GB" kern="1200" dirty="0" smtClean="0">
                <a:solidFill>
                  <a:schemeClr val="tx1"/>
                </a:solidFill>
                <a:effectLst/>
              </a:rPr>
              <a:t> radios and Aircraft Communications Addressing and Reporting System (ACARS)</a:t>
            </a:r>
          </a:p>
          <a:p>
            <a:r>
              <a:rPr lang="en-GB" b="1" kern="1200" dirty="0" smtClean="0">
                <a:solidFill>
                  <a:schemeClr val="tx1"/>
                </a:solidFill>
                <a:effectLst/>
              </a:rPr>
              <a:t>Forecasting</a:t>
            </a:r>
          </a:p>
          <a:p>
            <a:r>
              <a:rPr lang="en-GB" kern="1200" dirty="0" smtClean="0">
                <a:solidFill>
                  <a:schemeClr val="tx1"/>
                </a:solidFill>
                <a:effectLst/>
              </a:rPr>
              <a:t>Pilots receive Pre-flight briefing on en-route winds &amp; </a:t>
            </a:r>
            <a:r>
              <a:rPr lang="en-GB" kern="1200" dirty="0" err="1" smtClean="0">
                <a:solidFill>
                  <a:schemeClr val="tx1"/>
                </a:solidFill>
                <a:effectLst/>
              </a:rPr>
              <a:t>wx</a:t>
            </a:r>
            <a:r>
              <a:rPr lang="en-GB" kern="1200" dirty="0" smtClean="0">
                <a:solidFill>
                  <a:schemeClr val="tx1"/>
                </a:solidFill>
                <a:effectLst/>
              </a:rPr>
              <a:t> - emphasis on predicted thunderstorms &amp; jet streams - turbulence, + forecast for destination and alternate airfields- visibility, amount, </a:t>
            </a:r>
            <a:r>
              <a:rPr lang="en-GB" kern="1200" dirty="0" err="1" smtClean="0">
                <a:solidFill>
                  <a:schemeClr val="tx1"/>
                </a:solidFill>
                <a:effectLst/>
              </a:rPr>
              <a:t>ht</a:t>
            </a:r>
            <a:r>
              <a:rPr lang="en-GB" kern="1200" dirty="0" smtClean="0">
                <a:solidFill>
                  <a:schemeClr val="tx1"/>
                </a:solidFill>
                <a:effectLst/>
              </a:rPr>
              <a:t> &amp; type of cloud and anticipated weather.  Always plan an alternate in case the destination becomes unsuitable.  </a:t>
            </a:r>
          </a:p>
          <a:p>
            <a:r>
              <a:rPr lang="en-GB" dirty="0" smtClean="0"/>
              <a:t>In flight, </a:t>
            </a:r>
            <a:r>
              <a:rPr lang="en-GB" kern="1200" dirty="0" smtClean="0">
                <a:solidFill>
                  <a:schemeClr val="tx1"/>
                </a:solidFill>
                <a:effectLst/>
              </a:rPr>
              <a:t> crew obtain updates to get ‘feel ‘ for the likely forecast accuracy </a:t>
            </a:r>
            <a:r>
              <a:rPr lang="en-GB" dirty="0" smtClean="0"/>
              <a:t>&amp; </a:t>
            </a:r>
            <a:r>
              <a:rPr lang="en-GB" kern="1200" dirty="0" smtClean="0">
                <a:solidFill>
                  <a:schemeClr val="tx1"/>
                </a:solidFill>
                <a:effectLst/>
              </a:rPr>
              <a:t>suitability </a:t>
            </a:r>
            <a:r>
              <a:rPr lang="en-GB" dirty="0" smtClean="0"/>
              <a:t>destination </a:t>
            </a:r>
            <a:r>
              <a:rPr lang="en-GB" kern="1200" dirty="0" err="1" smtClean="0">
                <a:solidFill>
                  <a:schemeClr val="tx1"/>
                </a:solidFill>
                <a:effectLst/>
              </a:rPr>
              <a:t>wx</a:t>
            </a:r>
            <a:r>
              <a:rPr lang="en-GB" kern="1200" dirty="0" smtClean="0">
                <a:solidFill>
                  <a:schemeClr val="tx1"/>
                </a:solidFill>
                <a:effectLst/>
              </a:rPr>
              <a:t> for landing.</a:t>
            </a:r>
          </a:p>
          <a:p>
            <a:r>
              <a:rPr lang="en-GB" dirty="0"/>
              <a:t>Y</a:t>
            </a:r>
            <a:r>
              <a:rPr lang="en-GB" kern="1200" dirty="0" smtClean="0">
                <a:solidFill>
                  <a:schemeClr val="tx1"/>
                </a:solidFill>
                <a:effectLst/>
              </a:rPr>
              <a:t>ou might not be impressed with TV/radio </a:t>
            </a:r>
            <a:r>
              <a:rPr lang="en-GB" kern="1200" dirty="0" err="1" smtClean="0">
                <a:solidFill>
                  <a:schemeClr val="tx1"/>
                </a:solidFill>
                <a:effectLst/>
              </a:rPr>
              <a:t>wx</a:t>
            </a:r>
            <a:r>
              <a:rPr lang="en-GB" kern="1200" dirty="0" smtClean="0">
                <a:solidFill>
                  <a:schemeClr val="tx1"/>
                </a:solidFill>
                <a:effectLst/>
              </a:rPr>
              <a:t> reports. Aviation </a:t>
            </a:r>
            <a:r>
              <a:rPr lang="en-GB" kern="1200" dirty="0" err="1" smtClean="0">
                <a:solidFill>
                  <a:schemeClr val="tx1"/>
                </a:solidFill>
                <a:effectLst/>
              </a:rPr>
              <a:t>wx</a:t>
            </a:r>
            <a:r>
              <a:rPr lang="en-GB" kern="1200" dirty="0" smtClean="0">
                <a:solidFill>
                  <a:schemeClr val="tx1"/>
                </a:solidFill>
                <a:effectLst/>
              </a:rPr>
              <a:t> briefings usually quite accurate </a:t>
            </a:r>
            <a:r>
              <a:rPr lang="en-GB" dirty="0"/>
              <a:t>&amp;</a:t>
            </a:r>
            <a:r>
              <a:rPr lang="en-GB" kern="1200" dirty="0" smtClean="0">
                <a:solidFill>
                  <a:schemeClr val="tx1"/>
                </a:solidFill>
                <a:effectLst/>
              </a:rPr>
              <a:t> increasingly so as satellite info becomes </a:t>
            </a:r>
            <a:r>
              <a:rPr lang="en-GB" dirty="0" smtClean="0"/>
              <a:t>more</a:t>
            </a:r>
            <a:r>
              <a:rPr lang="en-GB" kern="1200" dirty="0" smtClean="0">
                <a:solidFill>
                  <a:schemeClr val="tx1"/>
                </a:solidFill>
                <a:effectLst/>
              </a:rPr>
              <a:t> detailed</a:t>
            </a:r>
            <a:endParaRPr lang="en-GB" kern="1200" dirty="0">
              <a:solidFill>
                <a:schemeClr val="tx1"/>
              </a:solidFill>
              <a:effectLst/>
            </a:endParaRPr>
          </a:p>
        </p:txBody>
      </p:sp>
      <p:sp>
        <p:nvSpPr>
          <p:cNvPr id="4" name="Slide Number Placeholder 3"/>
          <p:cNvSpPr>
            <a:spLocks noGrp="1"/>
          </p:cNvSpPr>
          <p:nvPr>
            <p:ph type="sldNum" sz="quarter" idx="10"/>
          </p:nvPr>
        </p:nvSpPr>
        <p:spPr/>
        <p:txBody>
          <a:bodyPr/>
          <a:lstStyle/>
          <a:p>
            <a:fld id="{59FA6587-6DA3-684E-8EDF-6AD92FECD971}" type="slidenum">
              <a:rPr lang="en-US" smtClean="0"/>
              <a:t>20</a:t>
            </a:fld>
            <a:endParaRPr lang="en-US" dirty="0"/>
          </a:p>
        </p:txBody>
      </p:sp>
    </p:spTree>
    <p:extLst>
      <p:ext uri="{BB962C8B-B14F-4D97-AF65-F5344CB8AC3E}">
        <p14:creationId xmlns:p14="http://schemas.microsoft.com/office/powerpoint/2010/main" val="347249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6100" y="3124200"/>
            <a:ext cx="6070600" cy="5561013"/>
          </a:xfrm>
        </p:spPr>
        <p:txBody>
          <a:bodyPr/>
          <a:lstStyle/>
          <a:p>
            <a:pPr>
              <a:spcAft>
                <a:spcPts val="300"/>
              </a:spcAft>
            </a:pPr>
            <a:r>
              <a:rPr lang="en-GB" b="1" u="sng" kern="1200" dirty="0" smtClean="0">
                <a:solidFill>
                  <a:schemeClr val="tx1"/>
                </a:solidFill>
                <a:effectLst/>
              </a:rPr>
              <a:t>1</a:t>
            </a:r>
            <a:r>
              <a:rPr lang="en-GB" b="1" kern="1200" dirty="0" smtClean="0">
                <a:solidFill>
                  <a:schemeClr val="tx1"/>
                </a:solidFill>
                <a:effectLst/>
              </a:rPr>
              <a:t> Thunderstorms - </a:t>
            </a:r>
            <a:r>
              <a:rPr lang="en-GB" kern="1200" dirty="0" smtClean="0">
                <a:solidFill>
                  <a:schemeClr val="tx1"/>
                </a:solidFill>
                <a:effectLst/>
              </a:rPr>
              <a:t>Regulators provide detailed guidance The usual drill is:</a:t>
            </a:r>
          </a:p>
          <a:p>
            <a:pPr marL="285750" indent="-285750">
              <a:spcAft>
                <a:spcPts val="300"/>
              </a:spcAft>
              <a:buFont typeface="Arial"/>
              <a:buChar char="•"/>
            </a:pPr>
            <a:r>
              <a:rPr lang="en-GB" kern="1200" dirty="0" smtClean="0">
                <a:solidFill>
                  <a:schemeClr val="tx1"/>
                </a:solidFill>
                <a:effectLst/>
              </a:rPr>
              <a:t>Weather Radar – to monitor the situation.</a:t>
            </a:r>
          </a:p>
          <a:p>
            <a:pPr marL="285750" indent="-285750">
              <a:spcAft>
                <a:spcPts val="300"/>
              </a:spcAft>
              <a:buFont typeface="Arial"/>
              <a:buChar char="•"/>
            </a:pPr>
            <a:r>
              <a:rPr lang="en-GB" kern="1200" dirty="0" smtClean="0">
                <a:solidFill>
                  <a:schemeClr val="tx1"/>
                </a:solidFill>
                <a:effectLst/>
              </a:rPr>
              <a:t>Routing – adjusted to what appears a safe option.</a:t>
            </a:r>
          </a:p>
          <a:p>
            <a:pPr marL="285750" indent="-285750">
              <a:spcAft>
                <a:spcPts val="300"/>
              </a:spcAft>
              <a:buFont typeface="Arial"/>
              <a:buChar char="•"/>
            </a:pPr>
            <a:r>
              <a:rPr lang="en-GB" kern="1200" dirty="0" smtClean="0">
                <a:solidFill>
                  <a:schemeClr val="tx1"/>
                </a:solidFill>
                <a:effectLst/>
              </a:rPr>
              <a:t>Speed – reduced to V</a:t>
            </a:r>
            <a:r>
              <a:rPr lang="en-GB" kern="1200" baseline="-25000" dirty="0" smtClean="0">
                <a:solidFill>
                  <a:schemeClr val="tx1"/>
                </a:solidFill>
                <a:effectLst/>
              </a:rPr>
              <a:t>A</a:t>
            </a:r>
            <a:endParaRPr lang="en-GB" dirty="0"/>
          </a:p>
          <a:p>
            <a:pPr marL="285750" indent="-285750">
              <a:buFont typeface="Arial"/>
              <a:buChar char="•"/>
            </a:pPr>
            <a:r>
              <a:rPr lang="en-GB" kern="1200" dirty="0" smtClean="0">
                <a:solidFill>
                  <a:schemeClr val="tx1"/>
                </a:solidFill>
                <a:effectLst/>
              </a:rPr>
              <a:t>Cabin – everything strapped down. </a:t>
            </a:r>
          </a:p>
          <a:p>
            <a:r>
              <a:rPr lang="en-GB" kern="1200" dirty="0" smtClean="0">
                <a:solidFill>
                  <a:schemeClr val="tx1"/>
                </a:solidFill>
                <a:effectLst/>
              </a:rPr>
              <a:t>Best avoided early. – </a:t>
            </a:r>
            <a:r>
              <a:rPr lang="en-GB" dirty="0"/>
              <a:t>D</a:t>
            </a:r>
            <a:r>
              <a:rPr lang="en-GB" kern="1200" dirty="0" smtClean="0">
                <a:solidFill>
                  <a:schemeClr val="tx1"/>
                </a:solidFill>
                <a:effectLst/>
              </a:rPr>
              <a:t>estination fuel v clearance.  </a:t>
            </a:r>
          </a:p>
          <a:p>
            <a:r>
              <a:rPr lang="en-GB" b="1" kern="1200" dirty="0" smtClean="0">
                <a:solidFill>
                  <a:schemeClr val="tx1"/>
                </a:solidFill>
                <a:effectLst/>
              </a:rPr>
              <a:t>Weather radar</a:t>
            </a:r>
            <a:r>
              <a:rPr lang="en-GB" kern="1200" dirty="0" smtClean="0">
                <a:solidFill>
                  <a:schemeClr val="tx1"/>
                </a:solidFill>
                <a:effectLst/>
              </a:rPr>
              <a:t> </a:t>
            </a:r>
          </a:p>
          <a:p>
            <a:r>
              <a:rPr lang="en-GB" b="1" kern="1200" dirty="0" smtClean="0">
                <a:solidFill>
                  <a:schemeClr val="tx1"/>
                </a:solidFill>
                <a:effectLst/>
              </a:rPr>
              <a:t>Route A:</a:t>
            </a:r>
            <a:r>
              <a:rPr lang="en-GB" kern="1200" dirty="0" smtClean="0">
                <a:solidFill>
                  <a:schemeClr val="tx1"/>
                </a:solidFill>
                <a:effectLst/>
              </a:rPr>
              <a:t> </a:t>
            </a:r>
            <a:r>
              <a:rPr lang="en-GB" dirty="0"/>
              <a:t>M</a:t>
            </a:r>
            <a:r>
              <a:rPr lang="en-GB" kern="1200" dirty="0" smtClean="0">
                <a:solidFill>
                  <a:schemeClr val="tx1"/>
                </a:solidFill>
                <a:effectLst/>
              </a:rPr>
              <a:t>ost direct route to destination BUT the biggest risk to both the aircraft and its occupants.</a:t>
            </a:r>
          </a:p>
          <a:p>
            <a:r>
              <a:rPr lang="en-GB" b="1" kern="1200" dirty="0" smtClean="0">
                <a:solidFill>
                  <a:schemeClr val="tx1"/>
                </a:solidFill>
                <a:effectLst/>
              </a:rPr>
              <a:t>Route B:</a:t>
            </a:r>
            <a:r>
              <a:rPr lang="en-GB" kern="1200" dirty="0" smtClean="0">
                <a:solidFill>
                  <a:schemeClr val="tx1"/>
                </a:solidFill>
                <a:effectLst/>
              </a:rPr>
              <a:t> Tempting to squeeze through the gap - lower </a:t>
            </a:r>
            <a:r>
              <a:rPr lang="en-GB" kern="1200" dirty="0" err="1" smtClean="0">
                <a:solidFill>
                  <a:schemeClr val="tx1"/>
                </a:solidFill>
                <a:effectLst/>
              </a:rPr>
              <a:t>Cb</a:t>
            </a:r>
            <a:r>
              <a:rPr lang="en-GB" kern="1200" dirty="0" smtClean="0">
                <a:solidFill>
                  <a:schemeClr val="tx1"/>
                </a:solidFill>
                <a:effectLst/>
              </a:rPr>
              <a:t> cells may develop and close the gap. Tilt down to see </a:t>
            </a:r>
            <a:r>
              <a:rPr lang="en-GB" b="1" kern="1200" dirty="0" smtClean="0">
                <a:solidFill>
                  <a:schemeClr val="tx1"/>
                </a:solidFill>
                <a:effectLst/>
              </a:rPr>
              <a:t>Route C:</a:t>
            </a:r>
            <a:r>
              <a:rPr lang="en-GB" kern="1200" dirty="0" smtClean="0">
                <a:solidFill>
                  <a:schemeClr val="tx1"/>
                </a:solidFill>
                <a:effectLst/>
              </a:rPr>
              <a:t> </a:t>
            </a:r>
            <a:r>
              <a:rPr lang="en-GB" dirty="0"/>
              <a:t>R</a:t>
            </a:r>
            <a:r>
              <a:rPr lang="en-GB" kern="1200" dirty="0" smtClean="0">
                <a:solidFill>
                  <a:schemeClr val="tx1"/>
                </a:solidFill>
                <a:effectLst/>
              </a:rPr>
              <a:t>easonable balance risk v operational need? </a:t>
            </a:r>
            <a:r>
              <a:rPr lang="en-GB" dirty="0"/>
              <a:t>C</a:t>
            </a:r>
            <a:r>
              <a:rPr lang="en-GB" kern="1200" dirty="0" smtClean="0">
                <a:solidFill>
                  <a:schemeClr val="tx1"/>
                </a:solidFill>
                <a:effectLst/>
              </a:rPr>
              <a:t>ell to right marked short distance change = wind shear.</a:t>
            </a:r>
          </a:p>
          <a:p>
            <a:r>
              <a:rPr lang="en-GB" b="1" kern="1200" dirty="0" smtClean="0">
                <a:solidFill>
                  <a:schemeClr val="tx1"/>
                </a:solidFill>
                <a:effectLst/>
              </a:rPr>
              <a:t>Route D:</a:t>
            </a:r>
            <a:r>
              <a:rPr lang="en-GB" kern="1200" dirty="0" smtClean="0">
                <a:solidFill>
                  <a:schemeClr val="tx1"/>
                </a:solidFill>
                <a:effectLst/>
              </a:rPr>
              <a:t> Apart from total avoidance, the lowest risk route but operational implications on fuel reserves, timings, etc.</a:t>
            </a:r>
            <a:r>
              <a:rPr lang="en-GB" dirty="0" smtClean="0">
                <a:effectLst/>
              </a:rPr>
              <a:t> </a:t>
            </a:r>
          </a:p>
          <a:p>
            <a:endParaRPr lang="en-GB" dirty="0" smtClean="0">
              <a:effectLst/>
            </a:endParaRPr>
          </a:p>
          <a:p>
            <a:endParaRPr lang="en-GB" kern="1200" dirty="0" smtClean="0">
              <a:solidFill>
                <a:schemeClr val="tx1"/>
              </a:solidFill>
              <a:effectLst/>
            </a:endParaRPr>
          </a:p>
          <a:p>
            <a:endParaRPr lang="en-GB" kern="1200" dirty="0" smtClean="0">
              <a:solidFill>
                <a:schemeClr val="tx1"/>
              </a:solidFill>
              <a:effectLst/>
            </a:endParaRPr>
          </a:p>
          <a:p>
            <a:r>
              <a:rPr lang="en-GB" kern="1200" dirty="0" smtClean="0">
                <a:solidFill>
                  <a:schemeClr val="tx1"/>
                </a:solidFill>
                <a:effectLst/>
              </a:rPr>
              <a:t> </a:t>
            </a:r>
          </a:p>
          <a:p>
            <a:endParaRPr lang="en-US" dirty="0" smtClean="0"/>
          </a:p>
        </p:txBody>
      </p:sp>
      <p:sp>
        <p:nvSpPr>
          <p:cNvPr id="4" name="Slide Number Placeholder 3"/>
          <p:cNvSpPr>
            <a:spLocks noGrp="1"/>
          </p:cNvSpPr>
          <p:nvPr>
            <p:ph type="sldNum" sz="quarter" idx="10"/>
          </p:nvPr>
        </p:nvSpPr>
        <p:spPr/>
        <p:txBody>
          <a:bodyPr/>
          <a:lstStyle/>
          <a:p>
            <a:fld id="{59FA6587-6DA3-684E-8EDF-6AD92FECD971}" type="slidenum">
              <a:rPr lang="en-US" smtClean="0"/>
              <a:t>21</a:t>
            </a:fld>
            <a:endParaRPr lang="en-US"/>
          </a:p>
        </p:txBody>
      </p:sp>
    </p:spTree>
    <p:extLst>
      <p:ext uri="{BB962C8B-B14F-4D97-AF65-F5344CB8AC3E}">
        <p14:creationId xmlns:p14="http://schemas.microsoft.com/office/powerpoint/2010/main" val="3472493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rPr>
              <a:t>Microburst </a:t>
            </a:r>
            <a:r>
              <a:rPr lang="en-GB" dirty="0"/>
              <a:t> </a:t>
            </a:r>
            <a:r>
              <a:rPr lang="en-GB" kern="1200" dirty="0" smtClean="0">
                <a:solidFill>
                  <a:schemeClr val="tx1"/>
                </a:solidFill>
                <a:effectLst/>
              </a:rPr>
              <a:t>Thunderstorms at the airfield. </a:t>
            </a:r>
          </a:p>
          <a:p>
            <a:r>
              <a:rPr lang="en-GB" dirty="0" smtClean="0"/>
              <a:t>Rain</a:t>
            </a:r>
            <a:r>
              <a:rPr lang="en-GB" kern="1200" dirty="0" smtClean="0">
                <a:solidFill>
                  <a:schemeClr val="tx1"/>
                </a:solidFill>
                <a:effectLst/>
              </a:rPr>
              <a:t> deluge  - sudden, strong downdrafts </a:t>
            </a:r>
            <a:r>
              <a:rPr lang="en-GB" dirty="0"/>
              <a:t>=</a:t>
            </a:r>
            <a:r>
              <a:rPr lang="en-GB" kern="1200" dirty="0" smtClean="0">
                <a:solidFill>
                  <a:schemeClr val="tx1"/>
                </a:solidFill>
                <a:effectLst/>
              </a:rPr>
              <a:t> microbursts; when air hits ground flows out in all directions.  </a:t>
            </a:r>
          </a:p>
          <a:p>
            <a:r>
              <a:rPr lang="en-GB" kern="1200" dirty="0" smtClean="0">
                <a:solidFill>
                  <a:schemeClr val="tx1"/>
                </a:solidFill>
                <a:effectLst/>
              </a:rPr>
              <a:t>An aircraft approaching micro-burst sees airspeed becomes sudden airspeed loss on other side (while aircraft’s momentum maintains g-speed)</a:t>
            </a:r>
          </a:p>
          <a:p>
            <a:r>
              <a:rPr lang="en-GB" kern="1200" dirty="0" smtClean="0">
                <a:solidFill>
                  <a:schemeClr val="tx1"/>
                </a:solidFill>
                <a:effectLst/>
              </a:rPr>
              <a:t>Risk that pilots (or AT) make major reduction engine </a:t>
            </a:r>
            <a:r>
              <a:rPr lang="en-GB" kern="1200" dirty="0" err="1" smtClean="0">
                <a:solidFill>
                  <a:schemeClr val="tx1"/>
                </a:solidFill>
                <a:effectLst/>
              </a:rPr>
              <a:t>pwr</a:t>
            </a:r>
            <a:r>
              <a:rPr lang="en-GB" kern="1200" dirty="0" smtClean="0">
                <a:solidFill>
                  <a:schemeClr val="tx1"/>
                </a:solidFill>
                <a:effectLst/>
              </a:rPr>
              <a:t> – then unable to regain air speed, lose lift &amp; and stall.</a:t>
            </a:r>
          </a:p>
          <a:p>
            <a:r>
              <a:rPr lang="en-GB" kern="1200" dirty="0" smtClean="0">
                <a:solidFill>
                  <a:schemeClr val="tx1"/>
                </a:solidFill>
                <a:effectLst/>
              </a:rPr>
              <a:t>Even without thunderstorm, can be marked variation in wind strength with height, called wind shear, creating a similar effect.   </a:t>
            </a:r>
          </a:p>
          <a:p>
            <a:r>
              <a:rPr lang="en-GB" kern="1200" dirty="0" smtClean="0">
                <a:solidFill>
                  <a:schemeClr val="tx1"/>
                </a:solidFill>
                <a:effectLst/>
              </a:rPr>
              <a:t>Wind shear &amp; Microbursts caused several accidents</a:t>
            </a:r>
          </a:p>
          <a:p>
            <a:pPr marL="285750" indent="-285750">
              <a:buFont typeface="Arial"/>
              <a:buChar char="•"/>
            </a:pPr>
            <a:r>
              <a:rPr lang="en-GB" kern="1200" dirty="0" smtClean="0">
                <a:solidFill>
                  <a:schemeClr val="tx1"/>
                </a:solidFill>
                <a:effectLst/>
              </a:rPr>
              <a:t>Today pilots taught to avoid </a:t>
            </a:r>
          </a:p>
          <a:p>
            <a:r>
              <a:rPr lang="en-GB" kern="1200" dirty="0" smtClean="0">
                <a:solidFill>
                  <a:schemeClr val="tx1"/>
                </a:solidFill>
                <a:effectLst/>
              </a:rPr>
              <a:t>Aircraft &amp; airports fitted with equipment to detect wind shear </a:t>
            </a:r>
            <a:endParaRPr lang="en-GB" dirty="0"/>
          </a:p>
          <a:p>
            <a:pPr marL="285750" indent="-285750">
              <a:buFont typeface="Arial"/>
              <a:buChar char="•"/>
            </a:pPr>
            <a:r>
              <a:rPr lang="en-GB" kern="1200" dirty="0" smtClean="0">
                <a:solidFill>
                  <a:schemeClr val="tx1"/>
                </a:solidFill>
                <a:effectLst/>
              </a:rPr>
              <a:t>Alerts pilots before approach or take off. </a:t>
            </a:r>
          </a:p>
          <a:p>
            <a:endParaRPr lang="en-US" dirty="0" smtClean="0"/>
          </a:p>
        </p:txBody>
      </p:sp>
      <p:sp>
        <p:nvSpPr>
          <p:cNvPr id="4" name="Slide Number Placeholder 3"/>
          <p:cNvSpPr>
            <a:spLocks noGrp="1"/>
          </p:cNvSpPr>
          <p:nvPr>
            <p:ph type="sldNum" sz="quarter" idx="10"/>
          </p:nvPr>
        </p:nvSpPr>
        <p:spPr/>
        <p:txBody>
          <a:bodyPr/>
          <a:lstStyle/>
          <a:p>
            <a:fld id="{59FA6587-6DA3-684E-8EDF-6AD92FECD971}" type="slidenum">
              <a:rPr lang="en-US" smtClean="0"/>
              <a:t>22</a:t>
            </a:fld>
            <a:endParaRPr lang="en-US"/>
          </a:p>
        </p:txBody>
      </p:sp>
    </p:spTree>
    <p:extLst>
      <p:ext uri="{BB962C8B-B14F-4D97-AF65-F5344CB8AC3E}">
        <p14:creationId xmlns:p14="http://schemas.microsoft.com/office/powerpoint/2010/main" val="3472493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rPr>
              <a:t>Volcanic</a:t>
            </a:r>
            <a:r>
              <a:rPr lang="en-GB" kern="1200" dirty="0" smtClean="0">
                <a:solidFill>
                  <a:schemeClr val="tx1"/>
                </a:solidFill>
                <a:effectLst/>
              </a:rPr>
              <a:t> eruptions challenge engine manufacturers and regulators. </a:t>
            </a:r>
          </a:p>
          <a:p>
            <a:r>
              <a:rPr lang="en-GB" kern="1200" dirty="0" smtClean="0">
                <a:solidFill>
                  <a:schemeClr val="tx1"/>
                </a:solidFill>
                <a:effectLst/>
              </a:rPr>
              <a:t>The </a:t>
            </a:r>
            <a:r>
              <a:rPr lang="en-GB" b="1" kern="1200" dirty="0" smtClean="0">
                <a:solidFill>
                  <a:schemeClr val="tx1"/>
                </a:solidFill>
                <a:effectLst/>
              </a:rPr>
              <a:t>manufacturers test engines before service </a:t>
            </a:r>
          </a:p>
          <a:p>
            <a:pPr marL="285750" indent="-285750">
              <a:buFont typeface="Arial"/>
              <a:buChar char="•"/>
            </a:pPr>
            <a:r>
              <a:rPr lang="en-GB" dirty="0" smtClean="0"/>
              <a:t>Can</a:t>
            </a:r>
            <a:r>
              <a:rPr lang="en-GB" kern="1200" dirty="0" smtClean="0">
                <a:solidFill>
                  <a:schemeClr val="tx1"/>
                </a:solidFill>
                <a:effectLst/>
              </a:rPr>
              <a:t>t for every particle a volcano could produce.  </a:t>
            </a:r>
          </a:p>
          <a:p>
            <a:r>
              <a:rPr lang="en-GB" kern="1200" dirty="0" smtClean="0">
                <a:solidFill>
                  <a:schemeClr val="tx1"/>
                </a:solidFill>
                <a:effectLst/>
              </a:rPr>
              <a:t>Despite pleas from airline passengers and operators, the safest course is to avoid the situation altogether; otherwise, we undo the ‘safe environment’ req.    </a:t>
            </a:r>
          </a:p>
          <a:p>
            <a:r>
              <a:rPr lang="en-GB" kern="1200" dirty="0" smtClean="0">
                <a:solidFill>
                  <a:schemeClr val="tx1"/>
                </a:solidFill>
                <a:effectLst/>
              </a:rPr>
              <a:t>Since Iceland’s </a:t>
            </a:r>
            <a:r>
              <a:rPr lang="en-GB" kern="1200" dirty="0" err="1" smtClean="0">
                <a:solidFill>
                  <a:schemeClr val="tx1"/>
                </a:solidFill>
                <a:effectLst/>
              </a:rPr>
              <a:t>Eyja-fjalla-jökull</a:t>
            </a:r>
            <a:r>
              <a:rPr lang="en-GB" kern="1200" dirty="0" smtClean="0">
                <a:solidFill>
                  <a:schemeClr val="tx1"/>
                </a:solidFill>
                <a:effectLst/>
              </a:rPr>
              <a:t> April 2010 eruption:</a:t>
            </a:r>
          </a:p>
          <a:p>
            <a:r>
              <a:rPr lang="en-GB" dirty="0" smtClean="0"/>
              <a:t>M</a:t>
            </a:r>
            <a:r>
              <a:rPr lang="en-GB" kern="1200" dirty="0" smtClean="0">
                <a:solidFill>
                  <a:schemeClr val="tx1"/>
                </a:solidFill>
                <a:effectLst/>
              </a:rPr>
              <a:t>ore done to understand ash composition affects </a:t>
            </a:r>
          </a:p>
          <a:p>
            <a:r>
              <a:rPr lang="en-GB" b="1" kern="1200" dirty="0" smtClean="0">
                <a:solidFill>
                  <a:schemeClr val="tx1"/>
                </a:solidFill>
                <a:effectLst/>
              </a:rPr>
              <a:t>1</a:t>
            </a:r>
            <a:r>
              <a:rPr lang="en-GB" b="1" kern="1200" baseline="30000" dirty="0" smtClean="0">
                <a:solidFill>
                  <a:schemeClr val="tx1"/>
                </a:solidFill>
                <a:effectLst/>
              </a:rPr>
              <a:t>st</a:t>
            </a:r>
            <a:r>
              <a:rPr lang="en-GB" b="1" kern="1200" dirty="0" smtClean="0">
                <a:solidFill>
                  <a:schemeClr val="tx1"/>
                </a:solidFill>
                <a:effectLst/>
              </a:rPr>
              <a:t> June</a:t>
            </a:r>
            <a:r>
              <a:rPr lang="en-GB" kern="1200" dirty="0" smtClean="0">
                <a:solidFill>
                  <a:schemeClr val="tx1"/>
                </a:solidFill>
                <a:effectLst/>
              </a:rPr>
              <a:t>, UK met office announced</a:t>
            </a:r>
            <a:r>
              <a:rPr lang="en-US" kern="1200" dirty="0" smtClean="0">
                <a:solidFill>
                  <a:schemeClr val="tx1"/>
                </a:solidFill>
                <a:effectLst/>
              </a:rPr>
              <a:t> network of </a:t>
            </a:r>
            <a:r>
              <a:rPr lang="en-US" dirty="0"/>
              <a:t>9</a:t>
            </a:r>
            <a:r>
              <a:rPr lang="en-US" kern="1200" dirty="0" smtClean="0">
                <a:solidFill>
                  <a:schemeClr val="tx1"/>
                </a:solidFill>
                <a:effectLst/>
              </a:rPr>
              <a:t> static &amp; 1 mobile particle-sensing </a:t>
            </a:r>
            <a:r>
              <a:rPr lang="en-US" b="1" kern="1200" dirty="0" smtClean="0">
                <a:solidFill>
                  <a:schemeClr val="tx1"/>
                </a:solidFill>
                <a:effectLst/>
              </a:rPr>
              <a:t>Light Detection and Ranging Systems (</a:t>
            </a:r>
            <a:r>
              <a:rPr lang="en-US" b="1" kern="1200" dirty="0" err="1" smtClean="0">
                <a:solidFill>
                  <a:schemeClr val="tx1"/>
                </a:solidFill>
                <a:effectLst/>
              </a:rPr>
              <a:t>LiDARs</a:t>
            </a:r>
            <a:r>
              <a:rPr lang="en-US" b="1" kern="1200" dirty="0" smtClean="0">
                <a:solidFill>
                  <a:schemeClr val="tx1"/>
                </a:solidFill>
                <a:effectLst/>
              </a:rPr>
              <a:t>) </a:t>
            </a:r>
            <a:r>
              <a:rPr lang="en-US" kern="1200" dirty="0" smtClean="0">
                <a:solidFill>
                  <a:schemeClr val="tx1"/>
                </a:solidFill>
                <a:effectLst/>
              </a:rPr>
              <a:t>installed across UK to improve detection and forecasting of volcanic ash in </a:t>
            </a:r>
            <a:r>
              <a:rPr lang="en-US" kern="1200" dirty="0" err="1" smtClean="0">
                <a:solidFill>
                  <a:schemeClr val="tx1"/>
                </a:solidFill>
                <a:effectLst/>
              </a:rPr>
              <a:t>tfuture</a:t>
            </a:r>
            <a:r>
              <a:rPr lang="en-US" kern="1200" dirty="0" smtClean="0">
                <a:solidFill>
                  <a:schemeClr val="tx1"/>
                </a:solidFill>
                <a:effectLst/>
              </a:rPr>
              <a:t>. </a:t>
            </a:r>
            <a:endParaRPr lang="en-GB" kern="1200" dirty="0" smtClean="0">
              <a:solidFill>
                <a:schemeClr val="tx1"/>
              </a:solidFill>
              <a:effectLst/>
            </a:endParaRPr>
          </a:p>
          <a:p>
            <a:r>
              <a:rPr lang="en-US" kern="1200" dirty="0" smtClean="0">
                <a:solidFill>
                  <a:schemeClr val="tx1"/>
                </a:solidFill>
                <a:effectLst/>
              </a:rPr>
              <a:t>Met office forecasts used to make decisions on flight across UK airspace, based on the thresholds set by CAA and ICAO.  </a:t>
            </a:r>
            <a:r>
              <a:rPr lang="en-US" dirty="0" smtClean="0"/>
              <a:t>W</a:t>
            </a:r>
            <a:r>
              <a:rPr lang="en-US" kern="1200" dirty="0" smtClean="0">
                <a:solidFill>
                  <a:schemeClr val="tx1"/>
                </a:solidFill>
                <a:effectLst/>
              </a:rPr>
              <a:t>ill contribute to reduced disruption.</a:t>
            </a:r>
            <a:endParaRPr lang="en-GB" kern="1200" dirty="0" smtClean="0">
              <a:solidFill>
                <a:schemeClr val="tx1"/>
              </a:solidFill>
              <a:effectLst/>
            </a:endParaRPr>
          </a:p>
          <a:p>
            <a:endParaRPr lang="en-US" dirty="0" smtClean="0"/>
          </a:p>
        </p:txBody>
      </p:sp>
      <p:sp>
        <p:nvSpPr>
          <p:cNvPr id="4" name="Slide Number Placeholder 3"/>
          <p:cNvSpPr>
            <a:spLocks noGrp="1"/>
          </p:cNvSpPr>
          <p:nvPr>
            <p:ph type="sldNum" sz="quarter" idx="10"/>
          </p:nvPr>
        </p:nvSpPr>
        <p:spPr/>
        <p:txBody>
          <a:bodyPr/>
          <a:lstStyle/>
          <a:p>
            <a:fld id="{59FA6587-6DA3-684E-8EDF-6AD92FECD971}" type="slidenum">
              <a:rPr lang="en-US" smtClean="0"/>
              <a:t>23</a:t>
            </a:fld>
            <a:endParaRPr lang="en-US"/>
          </a:p>
        </p:txBody>
      </p:sp>
    </p:spTree>
    <p:extLst>
      <p:ext uri="{BB962C8B-B14F-4D97-AF65-F5344CB8AC3E}">
        <p14:creationId xmlns:p14="http://schemas.microsoft.com/office/powerpoint/2010/main" val="3472493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buClrTx/>
              <a:buSzTx/>
              <a:buFontTx/>
              <a:buNone/>
              <a:tabLst/>
              <a:defRPr/>
            </a:pPr>
            <a:r>
              <a:rPr lang="en-GB" kern="1200" dirty="0" smtClean="0">
                <a:solidFill>
                  <a:schemeClr val="tx1"/>
                </a:solidFill>
                <a:effectLst/>
                <a:ea typeface="+mn-ea"/>
              </a:rPr>
              <a:t>Seagulls over nesting colony </a:t>
            </a:r>
            <a:r>
              <a:rPr lang="en-GB" dirty="0" smtClean="0"/>
              <a:t>– </a:t>
            </a:r>
            <a:r>
              <a:rPr lang="en-GB" kern="1200" dirty="0" smtClean="0">
                <a:solidFill>
                  <a:schemeClr val="tx1"/>
                </a:solidFill>
                <a:effectLst/>
                <a:ea typeface="+mn-ea"/>
              </a:rPr>
              <a:t>adept at avoiding </a:t>
            </a:r>
          </a:p>
          <a:p>
            <a:pPr marR="0" algn="l" defTabSz="457200" rtl="0" eaLnBrk="1" fontAlgn="auto" latinLnBrk="0" hangingPunct="1">
              <a:lnSpc>
                <a:spcPct val="100000"/>
              </a:lnSpc>
              <a:spcBef>
                <a:spcPts val="0"/>
              </a:spcBef>
              <a:buClrTx/>
              <a:buSzTx/>
              <a:tabLst/>
              <a:defRPr/>
            </a:pPr>
            <a:r>
              <a:rPr lang="en-GB" dirty="0" smtClean="0"/>
              <a:t>N</a:t>
            </a:r>
            <a:r>
              <a:rPr lang="en-GB" kern="1200" dirty="0" smtClean="0">
                <a:solidFill>
                  <a:schemeClr val="tx1"/>
                </a:solidFill>
                <a:effectLst/>
                <a:ea typeface="+mn-ea"/>
              </a:rPr>
              <a:t>ot so successful with faster moving aircraft.</a:t>
            </a:r>
          </a:p>
          <a:p>
            <a:pPr marR="0" algn="l" defTabSz="457200" rtl="0" eaLnBrk="1" fontAlgn="auto" latinLnBrk="0" hangingPunct="1">
              <a:lnSpc>
                <a:spcPct val="100000"/>
              </a:lnSpc>
              <a:spcBef>
                <a:spcPts val="0"/>
              </a:spcBef>
              <a:buClrTx/>
              <a:buSzTx/>
              <a:tabLst/>
              <a:defRPr/>
            </a:pPr>
            <a:r>
              <a:rPr lang="en-GB" kern="1200" dirty="0" smtClean="0">
                <a:solidFill>
                  <a:schemeClr val="tx1"/>
                </a:solidFill>
                <a:effectLst/>
                <a:ea typeface="+mn-ea"/>
              </a:rPr>
              <a:t>Aerodromes go to great lengths to keep birds away</a:t>
            </a:r>
          </a:p>
          <a:p>
            <a:pPr marL="285750" marR="0" indent="-285750" algn="l" defTabSz="457200" rtl="0" eaLnBrk="1" fontAlgn="auto" latinLnBrk="0" hangingPunct="1">
              <a:lnSpc>
                <a:spcPct val="100000"/>
              </a:lnSpc>
              <a:spcBef>
                <a:spcPts val="0"/>
              </a:spcBef>
              <a:buClrTx/>
              <a:buSzTx/>
              <a:buFont typeface="Arial"/>
              <a:buChar char="•"/>
              <a:tabLst/>
              <a:defRPr/>
            </a:pPr>
            <a:r>
              <a:rPr lang="en-GB" kern="1200" dirty="0" smtClean="0">
                <a:solidFill>
                  <a:schemeClr val="tx1"/>
                </a:solidFill>
                <a:effectLst/>
                <a:ea typeface="+mn-ea"/>
              </a:rPr>
              <a:t>growing the grass long, so that feeding birds cannot seek approaching predators and move off to somewhere safer, </a:t>
            </a:r>
          </a:p>
          <a:p>
            <a:pPr marL="285750" marR="0" indent="-285750" algn="l" defTabSz="457200" rtl="0" eaLnBrk="1" fontAlgn="auto" latinLnBrk="0" hangingPunct="1">
              <a:lnSpc>
                <a:spcPct val="100000"/>
              </a:lnSpc>
              <a:spcBef>
                <a:spcPts val="0"/>
              </a:spcBef>
              <a:buClrTx/>
              <a:buSzTx/>
              <a:buFont typeface="Arial"/>
              <a:buChar char="•"/>
              <a:tabLst/>
              <a:defRPr/>
            </a:pPr>
            <a:r>
              <a:rPr lang="en-GB" kern="1200" dirty="0" smtClean="0">
                <a:solidFill>
                  <a:schemeClr val="tx1"/>
                </a:solidFill>
                <a:effectLst/>
                <a:ea typeface="+mn-ea"/>
              </a:rPr>
              <a:t>bird scaring with loud noise or recorded distress calls and sometimes using real or mechanical raptors, again to dissuade birds from the area. </a:t>
            </a:r>
          </a:p>
          <a:p>
            <a:pPr marR="0" algn="l" defTabSz="457200" rtl="0" eaLnBrk="1" fontAlgn="auto" latinLnBrk="0" hangingPunct="1">
              <a:lnSpc>
                <a:spcPct val="100000"/>
              </a:lnSpc>
              <a:spcBef>
                <a:spcPts val="0"/>
              </a:spcBef>
              <a:buClrTx/>
              <a:buSzTx/>
              <a:tabLst/>
              <a:defRPr/>
            </a:pPr>
            <a:r>
              <a:rPr lang="en-GB" dirty="0" smtClean="0"/>
              <a:t>Also</a:t>
            </a:r>
            <a:r>
              <a:rPr lang="en-GB" kern="1200" dirty="0" smtClean="0">
                <a:solidFill>
                  <a:schemeClr val="tx1"/>
                </a:solidFill>
                <a:effectLst/>
                <a:ea typeface="+mn-ea"/>
              </a:rPr>
              <a:t> safeguarding surroundings from developments that might attract birds in large numbers. </a:t>
            </a:r>
          </a:p>
          <a:p>
            <a:pPr marL="285750" marR="0" indent="-285750" algn="l" defTabSz="457200" rtl="0" eaLnBrk="1" fontAlgn="auto" latinLnBrk="0" hangingPunct="1">
              <a:lnSpc>
                <a:spcPct val="100000"/>
              </a:lnSpc>
              <a:spcBef>
                <a:spcPts val="0"/>
              </a:spcBef>
              <a:buClrTx/>
              <a:buSzTx/>
              <a:buFont typeface="Arial"/>
              <a:buChar char="•"/>
              <a:tabLst/>
              <a:defRPr/>
            </a:pPr>
            <a:r>
              <a:rPr lang="en-GB" dirty="0" smtClean="0"/>
              <a:t>Rubbish tips, </a:t>
            </a:r>
            <a:r>
              <a:rPr lang="en-GB" kern="1200" dirty="0" smtClean="0">
                <a:solidFill>
                  <a:schemeClr val="tx1"/>
                </a:solidFill>
                <a:effectLst/>
                <a:ea typeface="+mn-ea"/>
              </a:rPr>
              <a:t> </a:t>
            </a:r>
          </a:p>
          <a:p>
            <a:pPr marL="285750" marR="0" indent="-285750" algn="l" defTabSz="457200" rtl="0" eaLnBrk="1" fontAlgn="auto" latinLnBrk="0" hangingPunct="1">
              <a:lnSpc>
                <a:spcPct val="100000"/>
              </a:lnSpc>
              <a:spcBef>
                <a:spcPts val="0"/>
              </a:spcBef>
              <a:buClrTx/>
              <a:buSzTx/>
              <a:buFont typeface="Arial"/>
              <a:buChar char="•"/>
              <a:tabLst/>
              <a:defRPr/>
            </a:pPr>
            <a:r>
              <a:rPr lang="en-GB" dirty="0" smtClean="0"/>
              <a:t>Food factories with large waste</a:t>
            </a:r>
            <a:endParaRPr lang="en-GB" kern="1200" dirty="0" smtClean="0">
              <a:solidFill>
                <a:schemeClr val="tx1"/>
              </a:solidFill>
              <a:effectLst/>
              <a:ea typeface="+mn-ea"/>
            </a:endParaRP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24</a:t>
            </a:fld>
            <a:endParaRPr lang="en-US"/>
          </a:p>
        </p:txBody>
      </p:sp>
    </p:spTree>
    <p:extLst>
      <p:ext uri="{BB962C8B-B14F-4D97-AF65-F5344CB8AC3E}">
        <p14:creationId xmlns:p14="http://schemas.microsoft.com/office/powerpoint/2010/main" val="959336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a:t>
            </a:r>
            <a:r>
              <a:rPr lang="en-GB" kern="1200" dirty="0" smtClean="0">
                <a:solidFill>
                  <a:schemeClr val="tx1"/>
                </a:solidFill>
                <a:effectLst/>
              </a:rPr>
              <a:t>sually dive when frightened – impacts relatively rare.  </a:t>
            </a:r>
          </a:p>
          <a:p>
            <a:r>
              <a:rPr lang="en-GB" dirty="0" smtClean="0"/>
              <a:t>But </a:t>
            </a:r>
            <a:r>
              <a:rPr lang="en-GB" kern="1200" dirty="0" smtClean="0">
                <a:solidFill>
                  <a:schemeClr val="tx1"/>
                </a:solidFill>
                <a:effectLst/>
              </a:rPr>
              <a:t>can be quite dramatic; </a:t>
            </a:r>
          </a:p>
          <a:p>
            <a:r>
              <a:rPr lang="en-GB" dirty="0" smtClean="0"/>
              <a:t>1 </a:t>
            </a:r>
            <a:r>
              <a:rPr lang="en-GB" kern="1200" dirty="0" smtClean="0">
                <a:solidFill>
                  <a:schemeClr val="tx1"/>
                </a:solidFill>
                <a:effectLst/>
              </a:rPr>
              <a:t>goose v Hawk flying at low level at 420 </a:t>
            </a:r>
            <a:r>
              <a:rPr lang="en-GB" kern="1200" dirty="0" err="1" smtClean="0">
                <a:solidFill>
                  <a:schemeClr val="tx1"/>
                </a:solidFill>
                <a:effectLst/>
              </a:rPr>
              <a:t>kt</a:t>
            </a:r>
            <a:r>
              <a:rPr lang="en-GB" kern="1200" dirty="0" smtClean="0">
                <a:solidFill>
                  <a:schemeClr val="tx1"/>
                </a:solidFill>
                <a:effectLst/>
              </a:rPr>
              <a:t> in 1983.  </a:t>
            </a:r>
          </a:p>
          <a:p>
            <a:r>
              <a:rPr lang="en-GB" dirty="0"/>
              <a:t>D</a:t>
            </a:r>
            <a:r>
              <a:rPr lang="en-GB" kern="1200" dirty="0" smtClean="0">
                <a:solidFill>
                  <a:schemeClr val="tx1"/>
                </a:solidFill>
                <a:effectLst/>
              </a:rPr>
              <a:t>amage continued inside as the goose penetrated into the foot well of the front seat, taking out most of the aircraft avionics and electrics on the way; </a:t>
            </a:r>
            <a:endParaRPr lang="en-GB" dirty="0"/>
          </a:p>
          <a:p>
            <a:r>
              <a:rPr lang="en-GB" dirty="0"/>
              <a:t>M</a:t>
            </a:r>
            <a:r>
              <a:rPr lang="en-GB" kern="1200" dirty="0" smtClean="0">
                <a:solidFill>
                  <a:schemeClr val="tx1"/>
                </a:solidFill>
                <a:effectLst/>
              </a:rPr>
              <a:t>y first “Mayday” - escaped media attention</a:t>
            </a:r>
            <a:r>
              <a:rPr lang="en-GB" dirty="0" smtClean="0">
                <a:effectLst/>
              </a:rPr>
              <a:t> </a:t>
            </a:r>
            <a:endParaRPr lang="en-US" dirty="0" smtClean="0"/>
          </a:p>
        </p:txBody>
      </p:sp>
      <p:sp>
        <p:nvSpPr>
          <p:cNvPr id="4" name="Slide Number Placeholder 3"/>
          <p:cNvSpPr>
            <a:spLocks noGrp="1"/>
          </p:cNvSpPr>
          <p:nvPr>
            <p:ph type="sldNum" sz="quarter" idx="10"/>
          </p:nvPr>
        </p:nvSpPr>
        <p:spPr/>
        <p:txBody>
          <a:bodyPr/>
          <a:lstStyle/>
          <a:p>
            <a:fld id="{59FA6587-6DA3-684E-8EDF-6AD92FECD971}" type="slidenum">
              <a:rPr lang="en-US" smtClean="0"/>
              <a:t>25</a:t>
            </a:fld>
            <a:endParaRPr lang="en-US"/>
          </a:p>
        </p:txBody>
      </p:sp>
    </p:spTree>
    <p:extLst>
      <p:ext uri="{BB962C8B-B14F-4D97-AF65-F5344CB8AC3E}">
        <p14:creationId xmlns:p14="http://schemas.microsoft.com/office/powerpoint/2010/main" val="3472493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buClrTx/>
              <a:buSzTx/>
              <a:buFontTx/>
              <a:buNone/>
              <a:tabLst/>
              <a:defRPr/>
            </a:pPr>
            <a:r>
              <a:rPr lang="en-GB" kern="1200" dirty="0" smtClean="0">
                <a:solidFill>
                  <a:schemeClr val="tx1"/>
                </a:solidFill>
                <a:effectLst/>
              </a:rPr>
              <a:t>Capt. ‘Sully’ </a:t>
            </a:r>
            <a:r>
              <a:rPr lang="en-GB" kern="1200" dirty="0" err="1" smtClean="0">
                <a:solidFill>
                  <a:schemeClr val="tx1"/>
                </a:solidFill>
                <a:effectLst/>
              </a:rPr>
              <a:t>Sullenberger</a:t>
            </a:r>
            <a:r>
              <a:rPr lang="en-GB" kern="1200" dirty="0" smtClean="0">
                <a:solidFill>
                  <a:schemeClr val="tx1"/>
                </a:solidFill>
                <a:effectLst/>
              </a:rPr>
              <a:t> did make news Jan 2009 </a:t>
            </a:r>
            <a:endParaRPr lang="en-GB" dirty="0"/>
          </a:p>
          <a:p>
            <a:pPr marL="0" marR="0" indent="0" algn="l" defTabSz="457200" rtl="0" eaLnBrk="1" fontAlgn="auto" latinLnBrk="0" hangingPunct="1">
              <a:lnSpc>
                <a:spcPct val="100000"/>
              </a:lnSpc>
              <a:spcBef>
                <a:spcPts val="0"/>
              </a:spcBef>
              <a:buClrTx/>
              <a:buSzTx/>
              <a:buFontTx/>
              <a:buNone/>
              <a:tabLst/>
              <a:defRPr/>
            </a:pPr>
            <a:r>
              <a:rPr lang="en-GB" kern="1200" dirty="0" smtClean="0">
                <a:solidFill>
                  <a:schemeClr val="tx1"/>
                </a:solidFill>
                <a:effectLst/>
              </a:rPr>
              <a:t>Safe ditching on Hudson River</a:t>
            </a:r>
          </a:p>
          <a:p>
            <a:pPr marL="285750" marR="0" indent="-285750" algn="l" defTabSz="457200" rtl="0" eaLnBrk="1" fontAlgn="auto" latinLnBrk="0" hangingPunct="1">
              <a:lnSpc>
                <a:spcPct val="100000"/>
              </a:lnSpc>
              <a:spcBef>
                <a:spcPts val="0"/>
              </a:spcBef>
              <a:buClrTx/>
              <a:buSzTx/>
              <a:buFont typeface="Arial"/>
              <a:buChar char="•"/>
              <a:tabLst/>
              <a:defRPr/>
            </a:pPr>
            <a:r>
              <a:rPr lang="en-GB" kern="1200" dirty="0" smtClean="0">
                <a:solidFill>
                  <a:schemeClr val="tx1"/>
                </a:solidFill>
                <a:effectLst/>
              </a:rPr>
              <a:t>flock of Canada geese disabled both the engines</a:t>
            </a:r>
          </a:p>
          <a:p>
            <a:pPr marR="0" algn="l" defTabSz="457200" rtl="0" eaLnBrk="1" fontAlgn="auto" latinLnBrk="0" hangingPunct="1">
              <a:lnSpc>
                <a:spcPct val="100000"/>
              </a:lnSpc>
              <a:spcBef>
                <a:spcPts val="0"/>
              </a:spcBef>
              <a:buClrTx/>
              <a:buSzTx/>
              <a:tabLst/>
              <a:defRPr/>
            </a:pPr>
            <a:r>
              <a:rPr lang="en-GB" kern="1200" dirty="0" smtClean="0">
                <a:solidFill>
                  <a:schemeClr val="tx1"/>
                </a:solidFill>
                <a:effectLst/>
              </a:rPr>
              <a:t>He quickly:</a:t>
            </a:r>
          </a:p>
          <a:p>
            <a:pPr marL="285750" marR="0" indent="-285750" algn="l" defTabSz="457200" rtl="0" eaLnBrk="1" fontAlgn="auto" latinLnBrk="0" hangingPunct="1">
              <a:lnSpc>
                <a:spcPct val="100000"/>
              </a:lnSpc>
              <a:spcBef>
                <a:spcPts val="0"/>
              </a:spcBef>
              <a:buClrTx/>
              <a:buSzTx/>
              <a:buFont typeface="Arial"/>
              <a:buChar char="•"/>
              <a:tabLst/>
              <a:defRPr/>
            </a:pPr>
            <a:r>
              <a:rPr lang="en-GB" dirty="0"/>
              <a:t>W</a:t>
            </a:r>
            <a:r>
              <a:rPr lang="en-GB" kern="1200" dirty="0" smtClean="0">
                <a:solidFill>
                  <a:schemeClr val="tx1"/>
                </a:solidFill>
                <a:effectLst/>
              </a:rPr>
              <a:t>eighed up situation, </a:t>
            </a:r>
          </a:p>
          <a:p>
            <a:pPr marL="285750" marR="0" indent="-285750" algn="l" defTabSz="457200" rtl="0" eaLnBrk="1" fontAlgn="auto" latinLnBrk="0" hangingPunct="1">
              <a:lnSpc>
                <a:spcPct val="100000"/>
              </a:lnSpc>
              <a:spcBef>
                <a:spcPts val="0"/>
              </a:spcBef>
              <a:buClrTx/>
              <a:buSzTx/>
              <a:buFont typeface="Arial"/>
              <a:buChar char="•"/>
              <a:tabLst/>
              <a:defRPr/>
            </a:pPr>
            <a:r>
              <a:rPr lang="en-GB" dirty="0" smtClean="0"/>
              <a:t>A</a:t>
            </a:r>
            <a:r>
              <a:rPr lang="en-GB" kern="1200" dirty="0" smtClean="0">
                <a:solidFill>
                  <a:schemeClr val="tx1"/>
                </a:solidFill>
                <a:effectLst/>
              </a:rPr>
              <a:t>ppreciated lack of options, </a:t>
            </a:r>
          </a:p>
          <a:p>
            <a:pPr marL="285750" marR="0" indent="-285750" algn="l" defTabSz="457200" rtl="0" eaLnBrk="1" fontAlgn="auto" latinLnBrk="0" hangingPunct="1">
              <a:lnSpc>
                <a:spcPct val="100000"/>
              </a:lnSpc>
              <a:spcBef>
                <a:spcPts val="0"/>
              </a:spcBef>
              <a:buClrTx/>
              <a:buSzTx/>
              <a:buFont typeface="Arial"/>
              <a:buChar char="•"/>
              <a:tabLst/>
              <a:defRPr/>
            </a:pPr>
            <a:r>
              <a:rPr lang="en-GB" kern="1200" dirty="0" smtClean="0">
                <a:solidFill>
                  <a:schemeClr val="tx1"/>
                </a:solidFill>
                <a:effectLst/>
              </a:rPr>
              <a:t>Chose a completely unscripted and unpractised manoeuvre, gliding safely onto the water </a:t>
            </a:r>
          </a:p>
          <a:p>
            <a:pPr marR="0" algn="l" defTabSz="457200" rtl="0" eaLnBrk="1" fontAlgn="auto" latinLnBrk="0" hangingPunct="1">
              <a:lnSpc>
                <a:spcPct val="100000"/>
              </a:lnSpc>
              <a:spcBef>
                <a:spcPts val="0"/>
              </a:spcBef>
              <a:buClrTx/>
              <a:buSzTx/>
              <a:tabLst/>
              <a:defRPr/>
            </a:pPr>
            <a:r>
              <a:rPr lang="en-GB" dirty="0"/>
              <a:t>P</a:t>
            </a:r>
            <a:r>
              <a:rPr lang="en-GB" kern="1200" dirty="0" smtClean="0">
                <a:solidFill>
                  <a:schemeClr val="tx1"/>
                </a:solidFill>
                <a:effectLst/>
              </a:rPr>
              <a:t>robably had much to do with his earlier experience in the Air Force and in accident investigation.  </a:t>
            </a:r>
          </a:p>
          <a:p>
            <a:pPr marR="0" algn="l" defTabSz="457200" rtl="0" eaLnBrk="1" fontAlgn="auto" latinLnBrk="0" hangingPunct="1">
              <a:lnSpc>
                <a:spcPct val="100000"/>
              </a:lnSpc>
              <a:spcBef>
                <a:spcPts val="0"/>
              </a:spcBef>
              <a:buClrTx/>
              <a:buSzTx/>
              <a:tabLst/>
              <a:defRPr/>
            </a:pPr>
            <a:r>
              <a:rPr lang="en-GB" b="1" kern="1200" dirty="0" smtClean="0">
                <a:solidFill>
                  <a:schemeClr val="tx1"/>
                </a:solidFill>
                <a:effectLst/>
              </a:rPr>
              <a:t>His professionalism and judgement saved all 155 on board, most of whom were completely uninjured.  </a:t>
            </a:r>
          </a:p>
          <a:p>
            <a:endParaRPr lang="en-US" dirty="0" smtClean="0"/>
          </a:p>
        </p:txBody>
      </p:sp>
      <p:sp>
        <p:nvSpPr>
          <p:cNvPr id="4" name="Slide Number Placeholder 3"/>
          <p:cNvSpPr>
            <a:spLocks noGrp="1"/>
          </p:cNvSpPr>
          <p:nvPr>
            <p:ph type="sldNum" sz="quarter" idx="10"/>
          </p:nvPr>
        </p:nvSpPr>
        <p:spPr/>
        <p:txBody>
          <a:bodyPr/>
          <a:lstStyle/>
          <a:p>
            <a:fld id="{59FA6587-6DA3-684E-8EDF-6AD92FECD971}" type="slidenum">
              <a:rPr lang="en-US" smtClean="0"/>
              <a:t>26</a:t>
            </a:fld>
            <a:endParaRPr lang="en-US"/>
          </a:p>
        </p:txBody>
      </p:sp>
    </p:spTree>
    <p:extLst>
      <p:ext uri="{BB962C8B-B14F-4D97-AF65-F5344CB8AC3E}">
        <p14:creationId xmlns:p14="http://schemas.microsoft.com/office/powerpoint/2010/main" val="3472493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ea typeface="+mn-ea"/>
              </a:rPr>
              <a:t>Laser Attacks</a:t>
            </a:r>
          </a:p>
          <a:p>
            <a:r>
              <a:rPr lang="en-GB" dirty="0"/>
              <a:t>T</a:t>
            </a:r>
            <a:r>
              <a:rPr lang="en-GB" kern="1200" dirty="0" smtClean="0">
                <a:solidFill>
                  <a:schemeClr val="tx1"/>
                </a:solidFill>
                <a:effectLst/>
                <a:ea typeface="+mn-ea"/>
              </a:rPr>
              <a:t>hreat from irresponsible people trying to illuminate aircraft with high-powered laser pointers. </a:t>
            </a:r>
          </a:p>
          <a:p>
            <a:r>
              <a:rPr lang="en-GB" kern="1200" dirty="0" smtClean="0">
                <a:solidFill>
                  <a:schemeClr val="tx1"/>
                </a:solidFill>
                <a:effectLst/>
                <a:ea typeface="+mn-ea"/>
              </a:rPr>
              <a:t>Aviation not the only form of transport prone to attack, which can dazzle and temporarily blind a pilot.  </a:t>
            </a:r>
          </a:p>
          <a:p>
            <a:r>
              <a:rPr lang="en-GB" kern="1200" dirty="0" smtClean="0">
                <a:solidFill>
                  <a:schemeClr val="tx1"/>
                </a:solidFill>
                <a:effectLst/>
                <a:ea typeface="+mn-ea"/>
              </a:rPr>
              <a:t>Not confined to the UK, but </a:t>
            </a:r>
          </a:p>
          <a:p>
            <a:pPr marL="285750" indent="-285750">
              <a:buFont typeface="Arial"/>
              <a:buChar char="•"/>
            </a:pPr>
            <a:r>
              <a:rPr lang="en-GB" kern="1200" dirty="0" smtClean="0">
                <a:solidFill>
                  <a:schemeClr val="tx1"/>
                </a:solidFill>
                <a:effectLst/>
                <a:ea typeface="+mn-ea"/>
              </a:rPr>
              <a:t>this year two instances of pilots suffering permanent eye damage from a high power laser in UK. </a:t>
            </a:r>
          </a:p>
          <a:p>
            <a:r>
              <a:rPr lang="en-GB" dirty="0" smtClean="0"/>
              <a:t>I</a:t>
            </a:r>
            <a:r>
              <a:rPr lang="en-GB" kern="1200" dirty="0" smtClean="0">
                <a:solidFill>
                  <a:schemeClr val="tx1"/>
                </a:solidFill>
                <a:effectLst/>
                <a:ea typeface="+mn-ea"/>
              </a:rPr>
              <a:t>ntergovernmental UK Laser Working Group is collating evidence and investigating what measures, such as import controls and changes in the law could provide an effective deterrent. </a:t>
            </a:r>
          </a:p>
          <a:p>
            <a:endParaRPr lang="en-US" dirty="0" smtClean="0"/>
          </a:p>
        </p:txBody>
      </p:sp>
      <p:sp>
        <p:nvSpPr>
          <p:cNvPr id="4" name="Slide Number Placeholder 3"/>
          <p:cNvSpPr>
            <a:spLocks noGrp="1"/>
          </p:cNvSpPr>
          <p:nvPr>
            <p:ph type="sldNum" sz="quarter" idx="10"/>
          </p:nvPr>
        </p:nvSpPr>
        <p:spPr/>
        <p:txBody>
          <a:bodyPr/>
          <a:lstStyle/>
          <a:p>
            <a:fld id="{59FA6587-6DA3-684E-8EDF-6AD92FECD971}" type="slidenum">
              <a:rPr lang="en-US" smtClean="0"/>
              <a:t>27</a:t>
            </a:fld>
            <a:endParaRPr lang="en-US"/>
          </a:p>
        </p:txBody>
      </p:sp>
    </p:spTree>
    <p:extLst>
      <p:ext uri="{BB962C8B-B14F-4D97-AF65-F5344CB8AC3E}">
        <p14:creationId xmlns:p14="http://schemas.microsoft.com/office/powerpoint/2010/main" val="3472493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rPr>
              <a:t>Licencing</a:t>
            </a:r>
          </a:p>
          <a:p>
            <a:r>
              <a:rPr lang="en-GB" kern="1200" dirty="0" smtClean="0">
                <a:solidFill>
                  <a:schemeClr val="tx1"/>
                </a:solidFill>
                <a:effectLst/>
              </a:rPr>
              <a:t>It costs about £100,000 to complete an integrated training course and gain an airline pilot’s licence.  This involves some 200 hours of flying, nearly 800 hours of ground instruction in aircraft systems, international weather, aviation theory and law and successfully passing 14 multiple-choice exams set by the CAA on behalf of EASA.   This of course assumes that the student had the aptitude to become a pilot as well as the financial support necessary. (Some flying schools will accept anyone with the necessary funds but the Air Pilots offer an independent assessment based on the aptitude tests used by the Royal Air Force at </a:t>
            </a:r>
            <a:r>
              <a:rPr lang="en-GB" kern="1200" dirty="0" err="1" smtClean="0">
                <a:solidFill>
                  <a:schemeClr val="tx1"/>
                </a:solidFill>
                <a:effectLst/>
              </a:rPr>
              <a:t>Cranwell</a:t>
            </a:r>
            <a:r>
              <a:rPr lang="en-GB" kern="1200" dirty="0" smtClean="0">
                <a:solidFill>
                  <a:schemeClr val="tx1"/>
                </a:solidFill>
                <a:effectLst/>
              </a:rPr>
              <a:t> for those contemplating a career as a pilot.)</a:t>
            </a:r>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28</a:t>
            </a:fld>
            <a:endParaRPr lang="en-US"/>
          </a:p>
        </p:txBody>
      </p:sp>
    </p:spTree>
    <p:extLst>
      <p:ext uri="{BB962C8B-B14F-4D97-AF65-F5344CB8AC3E}">
        <p14:creationId xmlns:p14="http://schemas.microsoft.com/office/powerpoint/2010/main" val="3474493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200" dirty="0" smtClean="0">
                <a:solidFill>
                  <a:schemeClr val="tx1"/>
                </a:solidFill>
                <a:effectLst/>
                <a:ea typeface="+mn-ea"/>
              </a:rPr>
              <a:t>Gaining a licence is just the first step.   Next you must complete </a:t>
            </a:r>
            <a:r>
              <a:rPr lang="en-GB" b="1" kern="1200" dirty="0" smtClean="0">
                <a:solidFill>
                  <a:schemeClr val="tx1"/>
                </a:solidFill>
                <a:effectLst/>
                <a:ea typeface="+mn-ea"/>
              </a:rPr>
              <a:t>‘Type Training’ </a:t>
            </a:r>
            <a:r>
              <a:rPr lang="en-GB" kern="1200" dirty="0" smtClean="0">
                <a:solidFill>
                  <a:schemeClr val="tx1"/>
                </a:solidFill>
                <a:effectLst/>
                <a:ea typeface="+mn-ea"/>
              </a:rPr>
              <a:t>to learn about the aircraft you will fly with the airline.  </a:t>
            </a:r>
          </a:p>
          <a:p>
            <a:r>
              <a:rPr lang="en-GB" dirty="0" smtClean="0"/>
              <a:t>M</a:t>
            </a:r>
            <a:r>
              <a:rPr lang="en-GB" kern="1200" dirty="0" smtClean="0">
                <a:solidFill>
                  <a:schemeClr val="tx1"/>
                </a:solidFill>
                <a:effectLst/>
                <a:ea typeface="+mn-ea"/>
              </a:rPr>
              <a:t>ore ground instruction, usually computer based training (CBT) </a:t>
            </a:r>
            <a:endParaRPr lang="en-GB" dirty="0"/>
          </a:p>
          <a:p>
            <a:r>
              <a:rPr lang="en-GB" kern="1200" dirty="0" smtClean="0">
                <a:solidFill>
                  <a:schemeClr val="tx1"/>
                </a:solidFill>
                <a:effectLst/>
                <a:ea typeface="+mn-ea"/>
              </a:rPr>
              <a:t>then simulator lessons and a flying test. </a:t>
            </a:r>
          </a:p>
          <a:p>
            <a:endParaRPr lang="en-GB" dirty="0"/>
          </a:p>
          <a:p>
            <a:r>
              <a:rPr lang="en-GB" dirty="0" smtClean="0"/>
              <a:t>TYPE RATING K</a:t>
            </a:r>
            <a:r>
              <a:rPr lang="en-GB" kern="1200" dirty="0" smtClean="0">
                <a:solidFill>
                  <a:schemeClr val="tx1"/>
                </a:solidFill>
                <a:effectLst/>
                <a:ea typeface="+mn-ea"/>
              </a:rPr>
              <a:t>icks off cycle of training and testing that continues until retirement.</a:t>
            </a:r>
          </a:p>
          <a:p>
            <a:r>
              <a:rPr lang="en-GB" dirty="0" smtClean="0"/>
              <a:t>‘A</a:t>
            </a:r>
            <a:r>
              <a:rPr lang="en-GB" kern="1200" dirty="0" smtClean="0">
                <a:solidFill>
                  <a:schemeClr val="tx1"/>
                </a:solidFill>
                <a:effectLst/>
                <a:ea typeface="+mn-ea"/>
              </a:rPr>
              <a:t>nnual’ Licence Proficiency Check (LPC) examination of manual flying skills in the simulator accompanied by Operators Proficiency Checks (OPC) to monitor compliance with airline standard operating procedures (SOPs) and </a:t>
            </a:r>
          </a:p>
          <a:p>
            <a:r>
              <a:rPr lang="en-GB" kern="1200" dirty="0" smtClean="0">
                <a:solidFill>
                  <a:schemeClr val="tx1"/>
                </a:solidFill>
                <a:effectLst/>
                <a:ea typeface="+mn-ea"/>
              </a:rPr>
              <a:t>‘Line Checks’ flown with company training pilots. </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29</a:t>
            </a:fld>
            <a:endParaRPr lang="en-US"/>
          </a:p>
        </p:txBody>
      </p:sp>
    </p:spTree>
    <p:extLst>
      <p:ext uri="{BB962C8B-B14F-4D97-AF65-F5344CB8AC3E}">
        <p14:creationId xmlns:p14="http://schemas.microsoft.com/office/powerpoint/2010/main" val="1188273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r>
              <a:rPr lang="en-US" dirty="0" smtClean="0"/>
              <a:t>Similar progression  from fighters to large a/c types</a:t>
            </a:r>
          </a:p>
          <a:p>
            <a:endParaRPr lang="en-US" dirty="0"/>
          </a:p>
          <a:p>
            <a:r>
              <a:rPr lang="en-US" dirty="0" smtClean="0"/>
              <a:t>1</a:t>
            </a:r>
            <a:r>
              <a:rPr lang="en-US" baseline="30000" dirty="0" smtClean="0"/>
              <a:t>st</a:t>
            </a:r>
            <a:r>
              <a:rPr lang="en-US" dirty="0" smtClean="0"/>
              <a:t> flight of Nimrod MRA4</a:t>
            </a:r>
          </a:p>
          <a:p>
            <a:endParaRPr lang="en-US" dirty="0"/>
          </a:p>
          <a:p>
            <a:r>
              <a:rPr lang="en-US" dirty="0" smtClean="0"/>
              <a:t>Also Unmanned vehicles – 1</a:t>
            </a:r>
            <a:r>
              <a:rPr lang="en-US" baseline="30000" dirty="0" smtClean="0"/>
              <a:t>st</a:t>
            </a:r>
            <a:r>
              <a:rPr lang="en-US" dirty="0" smtClean="0"/>
              <a:t> flight of Mantis </a:t>
            </a:r>
          </a:p>
          <a:p>
            <a:endParaRPr lang="en-US" dirty="0"/>
          </a:p>
          <a:p>
            <a:r>
              <a:rPr lang="en-US" dirty="0" smtClean="0"/>
              <a:t>Unusual move then to gyrocopters to support a company project.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200" dirty="0" smtClean="0">
                <a:solidFill>
                  <a:schemeClr val="tx1"/>
                </a:solidFill>
                <a:effectLst/>
              </a:rPr>
              <a:t>Over recent decades, as aircraft systems became increasingly reliable, the proportion of accidents attributed to human (and often pilot) error increased. </a:t>
            </a:r>
          </a:p>
          <a:p>
            <a:r>
              <a:rPr lang="en-GB" dirty="0"/>
              <a:t>L</a:t>
            </a:r>
            <a:r>
              <a:rPr lang="en-GB" kern="1200" dirty="0" smtClean="0">
                <a:solidFill>
                  <a:schemeClr val="tx1"/>
                </a:solidFill>
                <a:effectLst/>
              </a:rPr>
              <a:t>ed a drive for increasing automation and complex Advanced Flight Control Systems (AFCS) </a:t>
            </a:r>
          </a:p>
          <a:p>
            <a:pPr marL="285750" indent="-285750">
              <a:buFont typeface="Arial"/>
              <a:buChar char="•"/>
            </a:pPr>
            <a:r>
              <a:rPr lang="en-GB" kern="1200" dirty="0" smtClean="0">
                <a:solidFill>
                  <a:schemeClr val="tx1"/>
                </a:solidFill>
                <a:effectLst/>
              </a:rPr>
              <a:t>not only capable of protecting the aircraft from stalling but could also control the aircraft from just after take off to landing have become increasingly common. </a:t>
            </a:r>
          </a:p>
          <a:p>
            <a:endParaRPr lang="en-GB"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kern="1200" dirty="0" smtClean="0">
                <a:solidFill>
                  <a:schemeClr val="tx1"/>
                </a:solidFill>
                <a:effectLst/>
              </a:rPr>
              <a:t>Increased use of automation reduced rate of human error incidents, </a:t>
            </a:r>
            <a:endParaRPr lang="en-GB" dirty="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GB" kern="1200" dirty="0" smtClean="0">
                <a:solidFill>
                  <a:schemeClr val="tx1"/>
                </a:solidFill>
                <a:effectLst/>
              </a:rPr>
              <a:t>Airlines mandated crews not to ‘hand fly’ unless it was essential; some now insist that the pilot retains the auto-throttle engaged even when hand flying.   </a:t>
            </a:r>
          </a:p>
          <a:p>
            <a:pPr marR="0" algn="l" defTabSz="457200" rtl="0" eaLnBrk="1" fontAlgn="auto" latinLnBrk="0" hangingPunct="1">
              <a:lnSpc>
                <a:spcPct val="100000"/>
              </a:lnSpc>
              <a:spcBef>
                <a:spcPts val="0"/>
              </a:spcBef>
              <a:spcAft>
                <a:spcPts val="0"/>
              </a:spcAft>
              <a:buClrTx/>
              <a:buSzTx/>
              <a:tabLst/>
              <a:defRPr/>
            </a:pPr>
            <a:endParaRPr lang="en-GB" dirty="0"/>
          </a:p>
          <a:p>
            <a:pPr marR="0" algn="l" defTabSz="457200" rtl="0" eaLnBrk="1" fontAlgn="auto" latinLnBrk="0" hangingPunct="1">
              <a:lnSpc>
                <a:spcPct val="100000"/>
              </a:lnSpc>
              <a:spcBef>
                <a:spcPts val="0"/>
              </a:spcBef>
              <a:spcAft>
                <a:spcPts val="0"/>
              </a:spcAft>
              <a:buClrTx/>
              <a:buSzTx/>
              <a:tabLst/>
              <a:defRPr/>
            </a:pPr>
            <a:r>
              <a:rPr lang="en-GB" kern="1200" dirty="0" smtClean="0">
                <a:solidFill>
                  <a:schemeClr val="tx1"/>
                </a:solidFill>
                <a:effectLst/>
              </a:rPr>
              <a:t>Eventually, it seemed, we would be able to dispense with the pilot altogether!</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30</a:t>
            </a:fld>
            <a:endParaRPr lang="en-US"/>
          </a:p>
        </p:txBody>
      </p:sp>
    </p:spTree>
    <p:extLst>
      <p:ext uri="{BB962C8B-B14F-4D97-AF65-F5344CB8AC3E}">
        <p14:creationId xmlns:p14="http://schemas.microsoft.com/office/powerpoint/2010/main" val="4205804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rPr>
              <a:t>Two accidents suggested there was a problem.  </a:t>
            </a:r>
          </a:p>
          <a:p>
            <a:r>
              <a:rPr lang="en-GB" dirty="0"/>
              <a:t>A</a:t>
            </a:r>
            <a:r>
              <a:rPr lang="en-GB" kern="1200" dirty="0" smtClean="0">
                <a:solidFill>
                  <a:schemeClr val="tx1"/>
                </a:solidFill>
                <a:effectLst/>
              </a:rPr>
              <a:t>ircraft entered a stall &amp; pilots were unable to recover. </a:t>
            </a:r>
          </a:p>
          <a:p>
            <a:r>
              <a:rPr lang="en-GB" dirty="0"/>
              <a:t>B</a:t>
            </a:r>
            <a:r>
              <a:rPr lang="en-GB" kern="1200" dirty="0" smtClean="0">
                <a:solidFill>
                  <a:schemeClr val="tx1"/>
                </a:solidFill>
                <a:effectLst/>
              </a:rPr>
              <a:t>oth at night with an unexpected AP disengagement.</a:t>
            </a:r>
          </a:p>
          <a:p>
            <a:r>
              <a:rPr lang="en-GB" kern="1200" dirty="0" smtClean="0">
                <a:solidFill>
                  <a:schemeClr val="tx1"/>
                </a:solidFill>
                <a:effectLst/>
              </a:rPr>
              <a:t>Other factors involved but both indicated crews </a:t>
            </a:r>
            <a:r>
              <a:rPr lang="en-GB" dirty="0" smtClean="0"/>
              <a:t>un</a:t>
            </a:r>
            <a:r>
              <a:rPr lang="en-GB" kern="1200" dirty="0" smtClean="0">
                <a:solidFill>
                  <a:schemeClr val="tx1"/>
                </a:solidFill>
                <a:effectLst/>
              </a:rPr>
              <a:t>prepared for a sudden, unexpected reversion to manual flying.  </a:t>
            </a:r>
          </a:p>
          <a:p>
            <a:r>
              <a:rPr lang="en-GB" kern="1200" dirty="0" smtClean="0">
                <a:solidFill>
                  <a:schemeClr val="tx1"/>
                </a:solidFill>
                <a:effectLst/>
              </a:rPr>
              <a:t>A number of </a:t>
            </a:r>
            <a:r>
              <a:rPr lang="en-GB" b="1" kern="1200" dirty="0" smtClean="0">
                <a:solidFill>
                  <a:schemeClr val="tx1"/>
                </a:solidFill>
                <a:effectLst/>
              </a:rPr>
              <a:t>Upset Prevention and Recovery Training (UPRT) </a:t>
            </a:r>
            <a:r>
              <a:rPr lang="en-GB" kern="1200" dirty="0" smtClean="0">
                <a:solidFill>
                  <a:schemeClr val="tx1"/>
                </a:solidFill>
                <a:effectLst/>
              </a:rPr>
              <a:t>initiatives have occurred as a response</a:t>
            </a:r>
            <a:r>
              <a:rPr lang="en-GB" dirty="0"/>
              <a:t> </a:t>
            </a:r>
          </a:p>
          <a:p>
            <a:r>
              <a:rPr lang="en-GB" dirty="0" smtClean="0"/>
              <a:t>Some airlines started already without regulator mandate</a:t>
            </a:r>
          </a:p>
          <a:p>
            <a:endParaRPr lang="en-GB" kern="1200" dirty="0">
              <a:solidFill>
                <a:schemeClr val="tx1"/>
              </a:solidFill>
              <a:effectLst/>
            </a:endParaRPr>
          </a:p>
          <a:p>
            <a:endParaRPr lang="en-GB" kern="1200" dirty="0" smtClean="0">
              <a:solidFill>
                <a:schemeClr val="tx1"/>
              </a:solidFill>
              <a:effectLst/>
            </a:endParaRPr>
          </a:p>
          <a:p>
            <a:r>
              <a:rPr lang="en-GB" dirty="0" smtClean="0"/>
              <a:t>(</a:t>
            </a:r>
            <a:r>
              <a:rPr lang="en-GB" dirty="0" err="1" smtClean="0"/>
              <a:t>Colgan</a:t>
            </a:r>
            <a:r>
              <a:rPr lang="en-GB" dirty="0" smtClean="0"/>
              <a:t> Air 3407 Q400 into Buffalo 2009</a:t>
            </a:r>
          </a:p>
          <a:p>
            <a:r>
              <a:rPr lang="en-GB" dirty="0" smtClean="0"/>
              <a:t>Air France 447 A330 towards Paris 2009)</a:t>
            </a:r>
            <a:r>
              <a:rPr lang="en-GB" kern="1200" dirty="0" smtClean="0">
                <a:solidFill>
                  <a:schemeClr val="tx1"/>
                </a:solidFill>
                <a:effectLst/>
              </a:rPr>
              <a:t>  </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31</a:t>
            </a:fld>
            <a:endParaRPr lang="en-US"/>
          </a:p>
        </p:txBody>
      </p:sp>
    </p:spTree>
    <p:extLst>
      <p:ext uri="{BB962C8B-B14F-4D97-AF65-F5344CB8AC3E}">
        <p14:creationId xmlns:p14="http://schemas.microsoft.com/office/powerpoint/2010/main" val="1983472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Medical </a:t>
            </a:r>
            <a:r>
              <a:rPr lang="en-GB" dirty="0"/>
              <a:t>e</a:t>
            </a:r>
            <a:r>
              <a:rPr lang="en-GB" kern="1200" dirty="0" smtClean="0">
                <a:solidFill>
                  <a:schemeClr val="tx1"/>
                </a:solidFill>
                <a:effectLst/>
                <a:ea typeface="+mn-ea"/>
              </a:rPr>
              <a:t>ach year</a:t>
            </a:r>
            <a:r>
              <a:rPr lang="en-GB" dirty="0" smtClean="0"/>
              <a:t>/</a:t>
            </a:r>
            <a:r>
              <a:rPr lang="en-GB" kern="1200" dirty="0" smtClean="0">
                <a:solidFill>
                  <a:schemeClr val="tx1"/>
                </a:solidFill>
                <a:effectLst/>
                <a:ea typeface="+mn-ea"/>
              </a:rPr>
              <a:t> six months with </a:t>
            </a:r>
          </a:p>
          <a:p>
            <a:pPr marL="285750" indent="-285750">
              <a:buFont typeface="Arial"/>
              <a:buChar char="•"/>
            </a:pPr>
            <a:r>
              <a:rPr lang="en-GB" kern="1200" dirty="0" smtClean="0">
                <a:solidFill>
                  <a:schemeClr val="tx1"/>
                </a:solidFill>
                <a:effectLst/>
                <a:ea typeface="+mn-ea"/>
              </a:rPr>
              <a:t>qualified Aviation Medical Examiner (AME) doctor.</a:t>
            </a:r>
          </a:p>
          <a:p>
            <a:pPr marL="285750" indent="-285750">
              <a:buFont typeface="Arial"/>
              <a:buChar char="•"/>
            </a:pPr>
            <a:r>
              <a:rPr lang="en-GB" kern="1200" dirty="0" smtClean="0">
                <a:solidFill>
                  <a:schemeClr val="tx1"/>
                </a:solidFill>
                <a:effectLst/>
                <a:ea typeface="+mn-ea"/>
              </a:rPr>
              <a:t>heart, lungs, kidney functions, circulation, hearing, eyesight, internal organs, reflexes</a:t>
            </a:r>
          </a:p>
          <a:p>
            <a:r>
              <a:rPr lang="en-GB" dirty="0" smtClean="0"/>
              <a:t>I</a:t>
            </a:r>
            <a:r>
              <a:rPr lang="en-GB" kern="1200" dirty="0" smtClean="0">
                <a:solidFill>
                  <a:schemeClr val="tx1"/>
                </a:solidFill>
                <a:effectLst/>
                <a:ea typeface="+mn-ea"/>
              </a:rPr>
              <a:t>ncludes review of physical health since last medical </a:t>
            </a:r>
            <a:r>
              <a:rPr lang="en-GB" dirty="0"/>
              <a:t>&amp;</a:t>
            </a:r>
            <a:r>
              <a:rPr lang="en-GB" kern="1200" dirty="0" smtClean="0">
                <a:solidFill>
                  <a:schemeClr val="tx1"/>
                </a:solidFill>
                <a:effectLst/>
                <a:ea typeface="+mn-ea"/>
              </a:rPr>
              <a:t> assessment of mental attitudes.   </a:t>
            </a:r>
          </a:p>
          <a:p>
            <a:pPr marL="285750" indent="-285750">
              <a:buFont typeface="Arial"/>
              <a:buChar char="•"/>
            </a:pPr>
            <a:r>
              <a:rPr lang="en-GB" kern="1200" dirty="0" smtClean="0">
                <a:solidFill>
                  <a:schemeClr val="tx1"/>
                </a:solidFill>
                <a:effectLst/>
                <a:ea typeface="+mn-ea"/>
              </a:rPr>
              <a:t>in effect, a ‘spot check’.</a:t>
            </a:r>
          </a:p>
          <a:p>
            <a:r>
              <a:rPr lang="en-GB" kern="1200" dirty="0" smtClean="0">
                <a:solidFill>
                  <a:schemeClr val="tx1"/>
                </a:solidFill>
                <a:effectLst/>
                <a:ea typeface="+mn-ea"/>
              </a:rPr>
              <a:t>No European consensus:  health screen or </a:t>
            </a:r>
            <a:r>
              <a:rPr lang="en-GB" dirty="0" smtClean="0"/>
              <a:t>to predict</a:t>
            </a:r>
            <a:r>
              <a:rPr lang="en-GB" kern="1200" dirty="0" smtClean="0">
                <a:solidFill>
                  <a:schemeClr val="tx1"/>
                </a:solidFill>
                <a:effectLst/>
                <a:ea typeface="+mn-ea"/>
              </a:rPr>
              <a:t> likelihood of future incapacitation. </a:t>
            </a:r>
          </a:p>
          <a:p>
            <a:r>
              <a:rPr lang="en-GB" b="1" kern="1200" dirty="0" smtClean="0">
                <a:solidFill>
                  <a:schemeClr val="tx1"/>
                </a:solidFill>
                <a:effectLst/>
                <a:ea typeface="+mn-ea"/>
              </a:rPr>
              <a:t>Pilots and cabin crew  - </a:t>
            </a:r>
            <a:r>
              <a:rPr lang="en-GB" kern="1200" dirty="0" smtClean="0">
                <a:solidFill>
                  <a:schemeClr val="tx1"/>
                </a:solidFill>
                <a:effectLst/>
                <a:ea typeface="+mn-ea"/>
              </a:rPr>
              <a:t>fire fighting techniques (including practice at finding and extracting survivors from within a smoke-filled aircraft cabin), first aid </a:t>
            </a:r>
            <a:r>
              <a:rPr lang="en-GB" dirty="0"/>
              <a:t>&amp;</a:t>
            </a:r>
            <a:r>
              <a:rPr lang="en-GB" kern="1200" dirty="0" smtClean="0">
                <a:solidFill>
                  <a:schemeClr val="tx1"/>
                </a:solidFill>
                <a:effectLst/>
                <a:ea typeface="+mn-ea"/>
              </a:rPr>
              <a:t> the aircraft emergency equipment. </a:t>
            </a:r>
            <a:endParaRPr lang="en-GB" dirty="0"/>
          </a:p>
          <a:p>
            <a:r>
              <a:rPr lang="en-GB" b="1" kern="1200" dirty="0" smtClean="0">
                <a:solidFill>
                  <a:schemeClr val="tx1"/>
                </a:solidFill>
                <a:effectLst/>
                <a:ea typeface="+mn-ea"/>
              </a:rPr>
              <a:t>Regular Crew Resource Management (CRM</a:t>
            </a:r>
            <a:r>
              <a:rPr lang="en-GB" kern="1200" dirty="0" smtClean="0">
                <a:solidFill>
                  <a:schemeClr val="tx1"/>
                </a:solidFill>
                <a:effectLst/>
                <a:ea typeface="+mn-ea"/>
              </a:rPr>
              <a:t>) training, looks at Human Factors and how they can be deployed effectively to improve flight safety and effectiveness. </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32</a:t>
            </a:fld>
            <a:endParaRPr lang="en-US"/>
          </a:p>
        </p:txBody>
      </p:sp>
    </p:spTree>
    <p:extLst>
      <p:ext uri="{BB962C8B-B14F-4D97-AF65-F5344CB8AC3E}">
        <p14:creationId xmlns:p14="http://schemas.microsoft.com/office/powerpoint/2010/main" val="1509923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rPr>
              <a:t>Armoured flight deck doors, </a:t>
            </a:r>
            <a:endParaRPr lang="en-GB" b="1" dirty="0"/>
          </a:p>
          <a:p>
            <a:pPr marL="285750" indent="-285750">
              <a:buFont typeface="Arial"/>
              <a:buChar char="•"/>
            </a:pPr>
            <a:r>
              <a:rPr lang="en-GB" dirty="0"/>
              <a:t>W</a:t>
            </a:r>
            <a:r>
              <a:rPr lang="en-GB" kern="1200" dirty="0" smtClean="0">
                <a:solidFill>
                  <a:schemeClr val="tx1"/>
                </a:solidFill>
                <a:effectLst/>
                <a:ea typeface="+mn-ea"/>
              </a:rPr>
              <a:t>ithstand small arms fire and a grenade</a:t>
            </a:r>
            <a:endParaRPr lang="en-GB" dirty="0"/>
          </a:p>
          <a:p>
            <a:pPr marL="285750" indent="-285750">
              <a:buFont typeface="Arial"/>
              <a:buChar char="•"/>
            </a:pPr>
            <a:r>
              <a:rPr lang="en-GB" dirty="0"/>
              <a:t>I</a:t>
            </a:r>
            <a:r>
              <a:rPr lang="en-GB" kern="1200" dirty="0" smtClean="0">
                <a:solidFill>
                  <a:schemeClr val="tx1"/>
                </a:solidFill>
                <a:effectLst/>
                <a:ea typeface="+mn-ea"/>
              </a:rPr>
              <a:t>ntroduced rapidly in all the larger airliners following the 2001 9/11 attacks on USA.  </a:t>
            </a:r>
          </a:p>
          <a:p>
            <a:pPr marL="285750" indent="-285750">
              <a:buFont typeface="Arial"/>
              <a:buChar char="•"/>
            </a:pPr>
            <a:r>
              <a:rPr lang="en-GB" dirty="0"/>
              <a:t>U</a:t>
            </a:r>
            <a:r>
              <a:rPr lang="en-GB" kern="1200" dirty="0" smtClean="0">
                <a:solidFill>
                  <a:schemeClr val="tx1"/>
                </a:solidFill>
                <a:effectLst/>
                <a:ea typeface="+mn-ea"/>
              </a:rPr>
              <a:t>se of airliner as a weapon much less likely.</a:t>
            </a:r>
          </a:p>
          <a:p>
            <a:pPr marL="285750" indent="-285750">
              <a:buFont typeface="Arial"/>
              <a:buChar char="•"/>
            </a:pPr>
            <a:r>
              <a:rPr lang="en-GB" dirty="0" smtClean="0"/>
              <a:t>Also</a:t>
            </a:r>
            <a:r>
              <a:rPr lang="en-GB" kern="1200" dirty="0" smtClean="0">
                <a:solidFill>
                  <a:schemeClr val="tx1"/>
                </a:solidFill>
                <a:effectLst/>
                <a:ea typeface="+mn-ea"/>
              </a:rPr>
              <a:t> curtailed hijacking &amp; people killed in hijacks</a:t>
            </a:r>
          </a:p>
          <a:p>
            <a:pPr marL="285750" indent="-285750">
              <a:buFont typeface="Arial"/>
              <a:buChar char="•"/>
            </a:pPr>
            <a:endParaRPr lang="en-GB" kern="1200" dirty="0" smtClean="0">
              <a:solidFill>
                <a:schemeClr val="tx1"/>
              </a:solidFill>
              <a:effectLst/>
              <a:ea typeface="+mn-ea"/>
            </a:endParaRPr>
          </a:p>
          <a:p>
            <a:r>
              <a:rPr lang="en-US" dirty="0" smtClean="0"/>
              <a:t>Also made communication between flight deck and cabin crew much more difficult</a:t>
            </a:r>
          </a:p>
          <a:p>
            <a:endParaRPr lang="en-US" dirty="0"/>
          </a:p>
          <a:p>
            <a:r>
              <a:rPr lang="en-US" dirty="0" smtClean="0"/>
              <a:t>Not liked on introduction – now accepted and </a:t>
            </a:r>
            <a:r>
              <a:rPr lang="en-US" dirty="0" err="1" smtClean="0"/>
              <a:t>comms</a:t>
            </a:r>
            <a:r>
              <a:rPr lang="en-US" dirty="0" smtClean="0"/>
              <a:t> loss mitigated by procedures.</a:t>
            </a:r>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33</a:t>
            </a:fld>
            <a:endParaRPr lang="en-US"/>
          </a:p>
        </p:txBody>
      </p:sp>
    </p:spTree>
    <p:extLst>
      <p:ext uri="{BB962C8B-B14F-4D97-AF65-F5344CB8AC3E}">
        <p14:creationId xmlns:p14="http://schemas.microsoft.com/office/powerpoint/2010/main" val="235069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6100" y="3073400"/>
            <a:ext cx="6045200" cy="5611813"/>
          </a:xfrm>
        </p:spPr>
        <p:txBody>
          <a:bodyPr/>
          <a:lstStyle/>
          <a:p>
            <a:r>
              <a:rPr lang="en-GB" b="1" kern="1200" dirty="0" smtClean="0">
                <a:solidFill>
                  <a:schemeClr val="tx1"/>
                </a:solidFill>
                <a:effectLst/>
              </a:rPr>
              <a:t>Good procedures  </a:t>
            </a:r>
            <a:r>
              <a:rPr lang="en-GB" kern="1200" dirty="0" smtClean="0">
                <a:solidFill>
                  <a:schemeClr val="tx1"/>
                </a:solidFill>
                <a:effectLst/>
              </a:rPr>
              <a:t>remove uncertainty </a:t>
            </a:r>
            <a:endParaRPr lang="en-GB" dirty="0"/>
          </a:p>
          <a:p>
            <a:pPr marL="285750" indent="-285750">
              <a:buFont typeface="Arial"/>
              <a:buChar char="•"/>
            </a:pPr>
            <a:r>
              <a:rPr lang="en-GB" kern="1200" dirty="0" smtClean="0">
                <a:solidFill>
                  <a:schemeClr val="tx1"/>
                </a:solidFill>
                <a:effectLst/>
              </a:rPr>
              <a:t>Provide familiar sequence </a:t>
            </a:r>
            <a:r>
              <a:rPr lang="en-GB" dirty="0" smtClean="0"/>
              <a:t>– </a:t>
            </a:r>
            <a:r>
              <a:rPr lang="en-GB" kern="1200" dirty="0" smtClean="0">
                <a:solidFill>
                  <a:schemeClr val="tx1"/>
                </a:solidFill>
                <a:effectLst/>
              </a:rPr>
              <a:t>practiced &amp; trigger events.</a:t>
            </a:r>
          </a:p>
          <a:p>
            <a:pPr marL="742950" lvl="1" indent="-285750">
              <a:buFont typeface="Arial"/>
              <a:buChar char="•"/>
            </a:pPr>
            <a:r>
              <a:rPr lang="en-GB" dirty="0" smtClean="0"/>
              <a:t>Door closed = captain speech</a:t>
            </a:r>
          </a:p>
          <a:p>
            <a:pPr marL="742950" lvl="1" indent="-285750">
              <a:buFont typeface="Arial"/>
              <a:buChar char="•"/>
            </a:pPr>
            <a:r>
              <a:rPr lang="en-GB" dirty="0" smtClean="0"/>
              <a:t>Engine start = safety brief</a:t>
            </a:r>
          </a:p>
          <a:p>
            <a:pPr marL="742950" lvl="1" indent="-285750">
              <a:buFont typeface="Arial"/>
              <a:buChar char="•"/>
            </a:pPr>
            <a:r>
              <a:rPr lang="en-GB" kern="1200" dirty="0" smtClean="0">
                <a:solidFill>
                  <a:schemeClr val="tx1"/>
                </a:solidFill>
                <a:effectLst/>
              </a:rPr>
              <a:t>Bing-bongs post take off pre-landing  </a:t>
            </a:r>
          </a:p>
          <a:p>
            <a:pPr marL="285750" indent="-285750">
              <a:buFont typeface="Arial"/>
              <a:buChar char="•"/>
            </a:pPr>
            <a:r>
              <a:rPr lang="en-GB" kern="1200" dirty="0" smtClean="0">
                <a:solidFill>
                  <a:schemeClr val="tx1"/>
                </a:solidFill>
                <a:effectLst/>
              </a:rPr>
              <a:t>Similar flight deck procedures help pilots coordinate complex actions during departure, climb, cruise and descent and approach and landing with the minimum of conversation</a:t>
            </a:r>
          </a:p>
          <a:p>
            <a:pPr marL="742950" lvl="1" indent="-285750">
              <a:buFont typeface="Arial"/>
              <a:buChar char="•"/>
            </a:pPr>
            <a:r>
              <a:rPr lang="en-GB" dirty="0" smtClean="0"/>
              <a:t>Checklist c</a:t>
            </a:r>
            <a:r>
              <a:rPr lang="en-GB" kern="1200" dirty="0" smtClean="0">
                <a:solidFill>
                  <a:schemeClr val="tx1"/>
                </a:solidFill>
                <a:effectLst/>
              </a:rPr>
              <a:t>hallenge &amp; response</a:t>
            </a:r>
          </a:p>
          <a:p>
            <a:pPr marL="742950" lvl="1" indent="-285750">
              <a:buFont typeface="Arial"/>
              <a:buChar char="•"/>
            </a:pPr>
            <a:r>
              <a:rPr lang="en-GB" kern="1200" dirty="0" smtClean="0">
                <a:solidFill>
                  <a:schemeClr val="tx1"/>
                </a:solidFill>
                <a:effectLst/>
              </a:rPr>
              <a:t>Sterile’ flight deck </a:t>
            </a:r>
            <a:endParaRPr lang="en-GB" dirty="0" smtClean="0"/>
          </a:p>
          <a:p>
            <a:r>
              <a:rPr lang="en-GB" b="1" kern="1200" dirty="0" smtClean="0">
                <a:solidFill>
                  <a:schemeClr val="tx1"/>
                </a:solidFill>
                <a:effectLst/>
              </a:rPr>
              <a:t>Standard Instrument Departures, Standard Arrivals, Final Approach</a:t>
            </a:r>
            <a:r>
              <a:rPr lang="en-GB" kern="1200" dirty="0" smtClean="0">
                <a:solidFill>
                  <a:schemeClr val="tx1"/>
                </a:solidFill>
                <a:effectLst/>
              </a:rPr>
              <a:t>   </a:t>
            </a:r>
          </a:p>
          <a:p>
            <a:pPr marL="285750" indent="-285750">
              <a:buFont typeface="Arial"/>
              <a:buChar char="•"/>
            </a:pPr>
            <a:r>
              <a:rPr lang="en-GB" kern="1200" dirty="0" smtClean="0">
                <a:solidFill>
                  <a:schemeClr val="tx1"/>
                </a:solidFill>
                <a:effectLst/>
              </a:rPr>
              <a:t>determined by the airfields </a:t>
            </a:r>
            <a:r>
              <a:rPr lang="en-GB" dirty="0" smtClean="0"/>
              <a:t>&amp; </a:t>
            </a:r>
            <a:r>
              <a:rPr lang="en-GB" kern="1200" dirty="0" smtClean="0">
                <a:solidFill>
                  <a:schemeClr val="tx1"/>
                </a:solidFill>
                <a:effectLst/>
              </a:rPr>
              <a:t>approved by regulators</a:t>
            </a:r>
          </a:p>
          <a:p>
            <a:pPr marL="285750" indent="-285750">
              <a:buFont typeface="Arial"/>
              <a:buChar char="•"/>
            </a:pPr>
            <a:r>
              <a:rPr lang="en-GB" kern="1200" dirty="0" smtClean="0">
                <a:solidFill>
                  <a:schemeClr val="tx1"/>
                </a:solidFill>
                <a:effectLst/>
              </a:rPr>
              <a:t>aircraft can depart </a:t>
            </a:r>
            <a:r>
              <a:rPr lang="en-GB" dirty="0"/>
              <a:t>&amp;</a:t>
            </a:r>
            <a:r>
              <a:rPr lang="en-GB" kern="1200" dirty="0" smtClean="0">
                <a:solidFill>
                  <a:schemeClr val="tx1"/>
                </a:solidFill>
                <a:effectLst/>
              </a:rPr>
              <a:t> arrive in safety, </a:t>
            </a:r>
            <a:endParaRPr lang="en-GB" dirty="0"/>
          </a:p>
          <a:p>
            <a:pPr marL="285750" indent="-285750">
              <a:buFont typeface="Arial"/>
              <a:buChar char="•"/>
            </a:pPr>
            <a:r>
              <a:rPr lang="en-GB" kern="1200" dirty="0" smtClean="0">
                <a:solidFill>
                  <a:schemeClr val="tx1"/>
                </a:solidFill>
                <a:effectLst/>
              </a:rPr>
              <a:t>Accounts for airliner performance</a:t>
            </a:r>
          </a:p>
          <a:p>
            <a:pPr marL="742950" lvl="1" indent="-285750">
              <a:buFont typeface="Arial"/>
              <a:buChar char="•"/>
            </a:pPr>
            <a:r>
              <a:rPr lang="en-GB" kern="1200" dirty="0" smtClean="0">
                <a:solidFill>
                  <a:schemeClr val="tx1"/>
                </a:solidFill>
                <a:effectLst/>
              </a:rPr>
              <a:t> normal and failure conditions.  </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34</a:t>
            </a:fld>
            <a:endParaRPr lang="en-US"/>
          </a:p>
        </p:txBody>
      </p:sp>
    </p:spTree>
    <p:extLst>
      <p:ext uri="{BB962C8B-B14F-4D97-AF65-F5344CB8AC3E}">
        <p14:creationId xmlns:p14="http://schemas.microsoft.com/office/powerpoint/2010/main" val="2935868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6100" y="3073400"/>
            <a:ext cx="6057900" cy="5611813"/>
          </a:xfrm>
        </p:spPr>
        <p:txBody>
          <a:bodyPr/>
          <a:lstStyle/>
          <a:p>
            <a:r>
              <a:rPr lang="en-GB" b="1" i="1" kern="1200" dirty="0" smtClean="0">
                <a:solidFill>
                  <a:schemeClr val="tx1"/>
                </a:solidFill>
                <a:effectLst/>
              </a:rPr>
              <a:t>ALARP – as low as is reasonably practicable</a:t>
            </a:r>
            <a:endParaRPr lang="en-GB" kern="1200" dirty="0" smtClean="0">
              <a:solidFill>
                <a:schemeClr val="tx1"/>
              </a:solidFill>
              <a:effectLst/>
            </a:endParaRPr>
          </a:p>
          <a:p>
            <a:r>
              <a:rPr lang="en-GB" dirty="0"/>
              <a:t>M</a:t>
            </a:r>
            <a:r>
              <a:rPr lang="en-GB" kern="1200" dirty="0" smtClean="0">
                <a:solidFill>
                  <a:schemeClr val="tx1"/>
                </a:solidFill>
                <a:effectLst/>
              </a:rPr>
              <a:t>anagement needs good understanding of:</a:t>
            </a:r>
          </a:p>
          <a:p>
            <a:pPr marL="285750" indent="-285750">
              <a:buFont typeface="Arial"/>
              <a:buChar char="•"/>
            </a:pPr>
            <a:r>
              <a:rPr lang="en-GB" dirty="0" smtClean="0"/>
              <a:t>U</a:t>
            </a:r>
            <a:r>
              <a:rPr lang="en-GB" kern="1200" dirty="0" smtClean="0">
                <a:solidFill>
                  <a:schemeClr val="tx1"/>
                </a:solidFill>
                <a:effectLst/>
              </a:rPr>
              <a:t>nusual risk factors in aviation</a:t>
            </a:r>
          </a:p>
          <a:p>
            <a:pPr marL="285750" indent="-285750">
              <a:buFont typeface="Arial"/>
              <a:buChar char="•"/>
            </a:pPr>
            <a:r>
              <a:rPr lang="en-GB" dirty="0"/>
              <a:t>T</a:t>
            </a:r>
            <a:r>
              <a:rPr lang="en-GB" kern="1200" dirty="0" smtClean="0">
                <a:solidFill>
                  <a:schemeClr val="tx1"/>
                </a:solidFill>
                <a:effectLst/>
              </a:rPr>
              <a:t>hings that will aggravate or mitigate those risks </a:t>
            </a:r>
          </a:p>
          <a:p>
            <a:r>
              <a:rPr lang="en-GB" kern="1200" dirty="0" smtClean="0">
                <a:solidFill>
                  <a:schemeClr val="tx1"/>
                </a:solidFill>
                <a:effectLst/>
              </a:rPr>
              <a:t>Many airlines well managed,  - those that pilots want to work for and keep their pilots to retirement age of 65. </a:t>
            </a:r>
          </a:p>
          <a:p>
            <a:r>
              <a:rPr lang="en-GB" b="1" kern="1200" dirty="0" smtClean="0">
                <a:solidFill>
                  <a:schemeClr val="tx1"/>
                </a:solidFill>
                <a:effectLst/>
              </a:rPr>
              <a:t>Safety Management System </a:t>
            </a:r>
            <a:r>
              <a:rPr lang="en-GB" kern="1200" dirty="0" smtClean="0">
                <a:solidFill>
                  <a:schemeClr val="tx1"/>
                </a:solidFill>
                <a:effectLst/>
              </a:rPr>
              <a:t>structured to cover: </a:t>
            </a:r>
          </a:p>
          <a:p>
            <a:pPr marL="285750" lvl="0" indent="-285750">
              <a:buFont typeface="Arial"/>
              <a:buChar char="•"/>
            </a:pPr>
            <a:r>
              <a:rPr lang="en-GB" dirty="0"/>
              <a:t>P</a:t>
            </a:r>
            <a:r>
              <a:rPr lang="en-GB" kern="1200" dirty="0" smtClean="0">
                <a:solidFill>
                  <a:schemeClr val="tx1"/>
                </a:solidFill>
                <a:effectLst/>
              </a:rPr>
              <a:t>olicy and objectives, statement by CEO</a:t>
            </a:r>
          </a:p>
          <a:p>
            <a:pPr marL="285750" lvl="0" indent="-285750">
              <a:buFont typeface="Arial"/>
              <a:buChar char="•"/>
            </a:pPr>
            <a:r>
              <a:rPr lang="en-GB" dirty="0" smtClean="0"/>
              <a:t>D</a:t>
            </a:r>
            <a:r>
              <a:rPr lang="en-GB" kern="1200" dirty="0" smtClean="0">
                <a:solidFill>
                  <a:schemeClr val="tx1"/>
                </a:solidFill>
                <a:effectLst/>
              </a:rPr>
              <a:t>escribed by name who does what for safety</a:t>
            </a:r>
          </a:p>
          <a:p>
            <a:pPr marL="285750" lvl="0" indent="-285750">
              <a:buFont typeface="Arial"/>
              <a:buChar char="•"/>
            </a:pPr>
            <a:r>
              <a:rPr lang="en-GB" dirty="0"/>
              <a:t>O</a:t>
            </a:r>
            <a:r>
              <a:rPr lang="en-GB" kern="1200" dirty="0" smtClean="0">
                <a:solidFill>
                  <a:schemeClr val="tx1"/>
                </a:solidFill>
                <a:effectLst/>
              </a:rPr>
              <a:t>perational risks and mitigations.  </a:t>
            </a:r>
          </a:p>
          <a:p>
            <a:pPr marL="285750" lvl="0" indent="-285750">
              <a:buFont typeface="Arial"/>
              <a:buChar char="•"/>
            </a:pPr>
            <a:r>
              <a:rPr lang="en-GB" dirty="0"/>
              <a:t>C</a:t>
            </a:r>
            <a:r>
              <a:rPr lang="en-GB" kern="1200" dirty="0" smtClean="0">
                <a:solidFill>
                  <a:schemeClr val="tx1"/>
                </a:solidFill>
                <a:effectLst/>
              </a:rPr>
              <a:t>ontinuing safety assurance - incident reports &amp; invest</a:t>
            </a:r>
          </a:p>
          <a:p>
            <a:pPr lvl="0"/>
            <a:r>
              <a:rPr lang="en-GB" dirty="0"/>
              <a:t>C</a:t>
            </a:r>
            <a:r>
              <a:rPr lang="en-GB" kern="1200" dirty="0" smtClean="0">
                <a:solidFill>
                  <a:schemeClr val="tx1"/>
                </a:solidFill>
                <a:effectLst/>
              </a:rPr>
              <a:t>onstructed thoroughly &amp; reviewed regularly </a:t>
            </a:r>
            <a:r>
              <a:rPr lang="en-GB" dirty="0" smtClean="0"/>
              <a:t>helps keep things safe.</a:t>
            </a:r>
          </a:p>
          <a:p>
            <a:pPr marL="285750" lvl="0" indent="-285750">
              <a:buFont typeface="Arial"/>
              <a:buChar char="•"/>
            </a:pPr>
            <a:r>
              <a:rPr lang="en-GB" dirty="0"/>
              <a:t>Y</a:t>
            </a:r>
            <a:r>
              <a:rPr lang="en-GB" kern="1200" dirty="0" smtClean="0">
                <a:solidFill>
                  <a:schemeClr val="tx1"/>
                </a:solidFill>
                <a:effectLst/>
              </a:rPr>
              <a:t>ou are </a:t>
            </a:r>
            <a:r>
              <a:rPr lang="en-GB" b="1" kern="1200" dirty="0" smtClean="0">
                <a:solidFill>
                  <a:schemeClr val="tx1"/>
                </a:solidFill>
                <a:effectLst/>
              </a:rPr>
              <a:t>not safe because you have </a:t>
            </a:r>
            <a:r>
              <a:rPr lang="en-GB" kern="1200" dirty="0" smtClean="0">
                <a:solidFill>
                  <a:schemeClr val="tx1"/>
                </a:solidFill>
                <a:effectLst/>
              </a:rPr>
              <a:t>an SMS</a:t>
            </a:r>
          </a:p>
          <a:p>
            <a:pPr marL="285750" lvl="0" indent="-285750">
              <a:buFont typeface="Arial"/>
              <a:buChar char="•"/>
            </a:pPr>
            <a:r>
              <a:rPr lang="en-GB" dirty="0" smtClean="0"/>
              <a:t>You are </a:t>
            </a:r>
            <a:r>
              <a:rPr lang="en-GB" b="1" dirty="0" smtClean="0"/>
              <a:t>safer if you use </a:t>
            </a:r>
            <a:r>
              <a:rPr lang="en-GB" dirty="0" smtClean="0"/>
              <a:t>it. </a:t>
            </a:r>
            <a:r>
              <a:rPr lang="en-GB" kern="1200" dirty="0" smtClean="0">
                <a:solidFill>
                  <a:schemeClr val="tx1"/>
                </a:solidFill>
                <a:effectLst/>
              </a:rPr>
              <a:t> </a:t>
            </a:r>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35</a:t>
            </a:fld>
            <a:endParaRPr lang="en-US"/>
          </a:p>
        </p:txBody>
      </p:sp>
    </p:spTree>
    <p:extLst>
      <p:ext uri="{BB962C8B-B14F-4D97-AF65-F5344CB8AC3E}">
        <p14:creationId xmlns:p14="http://schemas.microsoft.com/office/powerpoint/2010/main" val="401054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6100" y="3073400"/>
            <a:ext cx="6057900" cy="5611813"/>
          </a:xfrm>
        </p:spPr>
        <p:txBody>
          <a:bodyPr/>
          <a:lstStyle/>
          <a:p>
            <a:pPr>
              <a:spcAft>
                <a:spcPts val="300"/>
              </a:spcAft>
            </a:pPr>
            <a:r>
              <a:rPr lang="en-GB" b="1" kern="1200" dirty="0" smtClean="0">
                <a:solidFill>
                  <a:schemeClr val="tx1"/>
                </a:solidFill>
                <a:effectLst/>
              </a:rPr>
              <a:t>Max &amp; </a:t>
            </a:r>
            <a:r>
              <a:rPr lang="en-GB" b="1" kern="1200" dirty="0" err="1" smtClean="0">
                <a:solidFill>
                  <a:schemeClr val="tx1"/>
                </a:solidFill>
                <a:effectLst/>
              </a:rPr>
              <a:t>Mins</a:t>
            </a:r>
            <a:r>
              <a:rPr lang="en-GB" b="1" dirty="0"/>
              <a:t> </a:t>
            </a:r>
            <a:r>
              <a:rPr lang="en-GB" b="1" dirty="0" smtClean="0"/>
              <a:t>- </a:t>
            </a:r>
            <a:r>
              <a:rPr lang="en-GB" dirty="0" smtClean="0"/>
              <a:t>P</a:t>
            </a:r>
            <a:r>
              <a:rPr lang="en-GB" kern="1200" dirty="0" smtClean="0">
                <a:solidFill>
                  <a:schemeClr val="tx1"/>
                </a:solidFill>
                <a:effectLst/>
              </a:rPr>
              <a:t>ilot’s annual hours/rest = airline roster</a:t>
            </a:r>
          </a:p>
          <a:p>
            <a:pPr marL="285750" indent="-285750">
              <a:spcAft>
                <a:spcPts val="300"/>
              </a:spcAft>
              <a:buFont typeface="Arial"/>
              <a:buChar char="•"/>
            </a:pPr>
            <a:r>
              <a:rPr lang="en-GB" kern="1200" dirty="0" smtClean="0">
                <a:solidFill>
                  <a:schemeClr val="tx1"/>
                </a:solidFill>
                <a:effectLst/>
              </a:rPr>
              <a:t>Airlines under commercial pressure </a:t>
            </a:r>
          </a:p>
          <a:p>
            <a:pPr marL="285750" indent="-285750">
              <a:spcAft>
                <a:spcPts val="300"/>
              </a:spcAft>
              <a:buFont typeface="Arial"/>
              <a:buChar char="•"/>
            </a:pPr>
            <a:r>
              <a:rPr lang="en-GB" dirty="0"/>
              <a:t>F</a:t>
            </a:r>
            <a:r>
              <a:rPr lang="en-GB" kern="1200" dirty="0" smtClean="0">
                <a:solidFill>
                  <a:schemeClr val="tx1"/>
                </a:solidFill>
                <a:effectLst/>
              </a:rPr>
              <a:t>light &amp; cabin crew get minimum training mandated</a:t>
            </a:r>
          </a:p>
          <a:p>
            <a:pPr marL="285750" indent="-285750">
              <a:spcAft>
                <a:spcPts val="300"/>
              </a:spcAft>
              <a:buFont typeface="Arial"/>
              <a:buChar char="•"/>
            </a:pPr>
            <a:r>
              <a:rPr lang="en-GB" dirty="0" smtClean="0"/>
              <a:t>M</a:t>
            </a:r>
            <a:r>
              <a:rPr lang="en-GB" kern="1200" dirty="0" smtClean="0">
                <a:solidFill>
                  <a:schemeClr val="tx1"/>
                </a:solidFill>
                <a:effectLst/>
              </a:rPr>
              <a:t>anufacturers seek regulator agreed </a:t>
            </a:r>
            <a:r>
              <a:rPr lang="en-GB" dirty="0" smtClean="0"/>
              <a:t>min </a:t>
            </a:r>
            <a:r>
              <a:rPr lang="en-GB" kern="1200" dirty="0" smtClean="0">
                <a:solidFill>
                  <a:schemeClr val="tx1"/>
                </a:solidFill>
                <a:effectLst/>
              </a:rPr>
              <a:t>training too </a:t>
            </a:r>
          </a:p>
          <a:p>
            <a:pPr marL="285750" indent="-285750">
              <a:spcAft>
                <a:spcPts val="300"/>
              </a:spcAft>
              <a:buFont typeface="Arial"/>
              <a:buChar char="•"/>
            </a:pPr>
            <a:r>
              <a:rPr lang="en-GB" dirty="0" smtClean="0"/>
              <a:t>OK is new really was easier &amp; not more complex</a:t>
            </a:r>
          </a:p>
          <a:p>
            <a:pPr>
              <a:spcAft>
                <a:spcPts val="300"/>
              </a:spcAft>
            </a:pPr>
            <a:r>
              <a:rPr lang="en-GB" b="1" kern="1200" dirty="0" smtClean="0">
                <a:solidFill>
                  <a:schemeClr val="tx1"/>
                </a:solidFill>
                <a:effectLst/>
              </a:rPr>
              <a:t>Contracts - </a:t>
            </a:r>
            <a:r>
              <a:rPr lang="en-GB" b="1" dirty="0" smtClean="0"/>
              <a:t>Pay 2 fly,  7-8 month, </a:t>
            </a:r>
            <a:r>
              <a:rPr lang="en-GB" b="1" dirty="0" err="1" smtClean="0"/>
              <a:t>exp</a:t>
            </a:r>
            <a:r>
              <a:rPr lang="en-GB" b="1" dirty="0" smtClean="0"/>
              <a:t> FO-&gt; new FO</a:t>
            </a:r>
          </a:p>
          <a:p>
            <a:pPr marL="285750" indent="-285750">
              <a:spcAft>
                <a:spcPts val="300"/>
              </a:spcAft>
              <a:buFont typeface="Arial"/>
              <a:buChar char="•"/>
            </a:pPr>
            <a:r>
              <a:rPr lang="en-GB" kern="1200" dirty="0">
                <a:solidFill>
                  <a:schemeClr val="tx1"/>
                </a:solidFill>
                <a:effectLst/>
              </a:rPr>
              <a:t>C</a:t>
            </a:r>
            <a:r>
              <a:rPr lang="en-GB" kern="1200" dirty="0" smtClean="0">
                <a:solidFill>
                  <a:schemeClr val="tx1"/>
                </a:solidFill>
                <a:effectLst/>
              </a:rPr>
              <a:t>reates uncertainty, pilots switching airline more freq. </a:t>
            </a:r>
          </a:p>
          <a:p>
            <a:pPr marL="285750" indent="-285750">
              <a:spcAft>
                <a:spcPts val="300"/>
              </a:spcAft>
              <a:buFont typeface="Arial"/>
              <a:buChar char="•"/>
            </a:pPr>
            <a:r>
              <a:rPr lang="en-GB" kern="1200" dirty="0" smtClean="0">
                <a:solidFill>
                  <a:schemeClr val="tx1"/>
                </a:solidFill>
                <a:effectLst/>
              </a:rPr>
              <a:t>Disrupts annual training sequence, pilot SOP familiarity  </a:t>
            </a:r>
          </a:p>
          <a:p>
            <a:pPr marL="285750" indent="-285750">
              <a:spcAft>
                <a:spcPts val="300"/>
              </a:spcAft>
              <a:buFont typeface="Arial"/>
              <a:buChar char="•"/>
            </a:pPr>
            <a:r>
              <a:rPr lang="en-GB" b="1" kern="1200" dirty="0" smtClean="0">
                <a:solidFill>
                  <a:schemeClr val="tx2"/>
                </a:solidFill>
                <a:effectLst/>
              </a:rPr>
              <a:t>Denmark investigation </a:t>
            </a:r>
            <a:r>
              <a:rPr lang="en-GB" kern="1200" dirty="0" smtClean="0">
                <a:solidFill>
                  <a:schemeClr val="tx2"/>
                </a:solidFill>
                <a:effectLst/>
              </a:rPr>
              <a:t>- reports to EASA this year</a:t>
            </a:r>
            <a:r>
              <a:rPr lang="en-GB" kern="1200" dirty="0" smtClean="0">
                <a:solidFill>
                  <a:schemeClr val="tx1"/>
                </a:solidFill>
                <a:effectLst/>
              </a:rPr>
              <a:t>.  </a:t>
            </a:r>
          </a:p>
          <a:p>
            <a:pPr>
              <a:spcAft>
                <a:spcPts val="300"/>
              </a:spcAft>
            </a:pPr>
            <a:r>
              <a:rPr lang="en-GB" b="1" kern="1200" dirty="0" smtClean="0">
                <a:solidFill>
                  <a:schemeClr val="tx1"/>
                </a:solidFill>
                <a:effectLst/>
              </a:rPr>
              <a:t>Business Models</a:t>
            </a:r>
          </a:p>
          <a:p>
            <a:pPr marL="285750" indent="-285750">
              <a:spcAft>
                <a:spcPts val="300"/>
              </a:spcAft>
              <a:buFont typeface="Arial"/>
              <a:buChar char="•"/>
            </a:pPr>
            <a:r>
              <a:rPr lang="en-GB" dirty="0"/>
              <a:t>A</a:t>
            </a:r>
            <a:r>
              <a:rPr lang="en-GB" kern="1200" dirty="0" smtClean="0">
                <a:solidFill>
                  <a:schemeClr val="tx1"/>
                </a:solidFill>
                <a:effectLst/>
              </a:rPr>
              <a:t>irline business, aircraft &amp; operating base co-located</a:t>
            </a:r>
          </a:p>
          <a:p>
            <a:pPr marL="285750" indent="-285750">
              <a:spcAft>
                <a:spcPts val="300"/>
              </a:spcAft>
              <a:buFont typeface="Arial"/>
              <a:buChar char="•"/>
            </a:pPr>
            <a:r>
              <a:rPr lang="en-GB" dirty="0" smtClean="0"/>
              <a:t>Now, could be in 3 different countries (regulators)</a:t>
            </a:r>
          </a:p>
          <a:p>
            <a:pPr marL="742950" lvl="1" indent="-285750">
              <a:spcAft>
                <a:spcPts val="300"/>
              </a:spcAft>
              <a:buFont typeface="Arial"/>
              <a:buChar char="•"/>
            </a:pPr>
            <a:r>
              <a:rPr lang="en-GB" kern="1200" dirty="0" smtClean="0">
                <a:solidFill>
                  <a:schemeClr val="tx1"/>
                </a:solidFill>
                <a:effectLst/>
              </a:rPr>
              <a:t>Commercial benefit?</a:t>
            </a:r>
          </a:p>
          <a:p>
            <a:pPr marL="742950" lvl="1" indent="-285750">
              <a:spcAft>
                <a:spcPts val="300"/>
              </a:spcAft>
              <a:buFont typeface="Arial"/>
              <a:buChar char="•"/>
            </a:pPr>
            <a:r>
              <a:rPr lang="en-GB" dirty="0" smtClean="0"/>
              <a:t>Regulator oversight fragmented.</a:t>
            </a:r>
          </a:p>
          <a:p>
            <a:pPr marL="285750" indent="-285750">
              <a:spcAft>
                <a:spcPts val="300"/>
              </a:spcAft>
              <a:buFont typeface="Arial"/>
              <a:buChar char="•"/>
            </a:pPr>
            <a:r>
              <a:rPr lang="en-GB" dirty="0"/>
              <a:t>N</a:t>
            </a:r>
            <a:r>
              <a:rPr lang="en-GB" kern="1200" dirty="0" smtClean="0">
                <a:solidFill>
                  <a:schemeClr val="tx1"/>
                </a:solidFill>
                <a:effectLst/>
              </a:rPr>
              <a:t>ot necessarily </a:t>
            </a:r>
            <a:r>
              <a:rPr lang="en-GB" dirty="0" smtClean="0"/>
              <a:t>wrong </a:t>
            </a:r>
            <a:endParaRPr lang="en-GB" dirty="0"/>
          </a:p>
          <a:p>
            <a:pPr marL="285750" indent="-285750">
              <a:spcAft>
                <a:spcPts val="300"/>
              </a:spcAft>
              <a:buFont typeface="Arial"/>
              <a:buChar char="•"/>
            </a:pPr>
            <a:r>
              <a:rPr lang="en-GB" b="1" kern="1200" dirty="0" smtClean="0">
                <a:solidFill>
                  <a:srgbClr val="1F497D"/>
                </a:solidFill>
                <a:effectLst/>
              </a:rPr>
              <a:t>EASA ’New Business Models Working Group’</a:t>
            </a:r>
            <a:r>
              <a:rPr lang="en-GB" b="1" kern="1200" dirty="0" smtClean="0">
                <a:solidFill>
                  <a:schemeClr val="tx1"/>
                </a:solidFill>
                <a:effectLst/>
              </a:rPr>
              <a:t>, </a:t>
            </a:r>
            <a:r>
              <a:rPr lang="en-GB" kern="1200" dirty="0" smtClean="0">
                <a:solidFill>
                  <a:schemeClr val="tx1"/>
                </a:solidFill>
                <a:effectLst/>
              </a:rPr>
              <a:t>with reps from </a:t>
            </a:r>
            <a:r>
              <a:rPr lang="en-GB" kern="1200" dirty="0" smtClean="0">
                <a:solidFill>
                  <a:srgbClr val="1F497D"/>
                </a:solidFill>
                <a:effectLst/>
              </a:rPr>
              <a:t>11 nations (including UK) &amp; EC </a:t>
            </a:r>
            <a:r>
              <a:rPr lang="en-GB" kern="1200" dirty="0" smtClean="0">
                <a:solidFill>
                  <a:schemeClr val="tx1"/>
                </a:solidFill>
                <a:effectLst/>
              </a:rPr>
              <a:t>investigating</a:t>
            </a:r>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36</a:t>
            </a:fld>
            <a:endParaRPr lang="en-US" dirty="0"/>
          </a:p>
        </p:txBody>
      </p:sp>
    </p:spTree>
    <p:extLst>
      <p:ext uri="{BB962C8B-B14F-4D97-AF65-F5344CB8AC3E}">
        <p14:creationId xmlns:p14="http://schemas.microsoft.com/office/powerpoint/2010/main" val="2742056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rPr>
              <a:t>Blame</a:t>
            </a:r>
            <a:r>
              <a:rPr lang="en-GB" b="1" dirty="0" smtClean="0"/>
              <a:t>-&gt;</a:t>
            </a:r>
            <a:r>
              <a:rPr lang="en-GB" b="1" kern="1200" dirty="0" smtClean="0">
                <a:solidFill>
                  <a:schemeClr val="tx1"/>
                </a:solidFill>
                <a:effectLst/>
              </a:rPr>
              <a:t>Just Culture improves operational safety </a:t>
            </a:r>
            <a:endParaRPr lang="en-GB" b="1" dirty="0"/>
          </a:p>
          <a:p>
            <a:pPr marL="285750" indent="-285750">
              <a:buFont typeface="Arial"/>
              <a:buChar char="•"/>
            </a:pPr>
            <a:r>
              <a:rPr lang="en-GB" kern="1200" dirty="0" smtClean="0">
                <a:solidFill>
                  <a:schemeClr val="tx1"/>
                </a:solidFill>
                <a:effectLst/>
              </a:rPr>
              <a:t>Effectiveness only as good as treatment of last issue. </a:t>
            </a:r>
          </a:p>
          <a:p>
            <a:r>
              <a:rPr lang="en-GB" dirty="0" smtClean="0"/>
              <a:t>Further work – </a:t>
            </a:r>
            <a:r>
              <a:rPr lang="en-GB" b="1" dirty="0" smtClean="0"/>
              <a:t>B Lamb </a:t>
            </a:r>
            <a:r>
              <a:rPr lang="en-GB" b="1" dirty="0"/>
              <a:t>&amp; </a:t>
            </a:r>
            <a:r>
              <a:rPr lang="en-GB" b="1" dirty="0" smtClean="0"/>
              <a:t>N </a:t>
            </a:r>
            <a:r>
              <a:rPr lang="en-GB" b="1" dirty="0" err="1" smtClean="0"/>
              <a:t>Clutton</a:t>
            </a:r>
            <a:r>
              <a:rPr lang="en-GB" b="1" dirty="0"/>
              <a:t> </a:t>
            </a:r>
            <a:r>
              <a:rPr lang="en-GB" b="1" dirty="0" smtClean="0"/>
              <a:t> </a:t>
            </a:r>
            <a:r>
              <a:rPr lang="en-GB" dirty="0"/>
              <a:t>(2010) (</a:t>
            </a:r>
            <a:r>
              <a:rPr lang="en-GB" sz="1600" dirty="0" smtClean="0"/>
              <a:t>aimed at health &amp; social care) </a:t>
            </a:r>
            <a:r>
              <a:rPr lang="en-GB" dirty="0" smtClean="0"/>
              <a:t>showed:</a:t>
            </a:r>
          </a:p>
          <a:p>
            <a:pPr marL="285750" indent="-285750">
              <a:buFont typeface="Arial"/>
              <a:buChar char="•"/>
            </a:pPr>
            <a:r>
              <a:rPr lang="en-GB" dirty="0" smtClean="0"/>
              <a:t>Need 5-pronged approach (details in Transcript) to generate a sustainable culture that adds safety:</a:t>
            </a:r>
          </a:p>
          <a:p>
            <a:pPr marL="285750" indent="-285750">
              <a:buFont typeface="Arial"/>
              <a:buChar char="•"/>
            </a:pPr>
            <a:r>
              <a:rPr lang="en-GB" dirty="0" smtClean="0"/>
              <a:t>Integrated Safety Culture </a:t>
            </a:r>
          </a:p>
          <a:p>
            <a:pPr marL="742950" lvl="1" indent="-285750">
              <a:buFont typeface="Arial"/>
              <a:buChar char="•"/>
            </a:pPr>
            <a:r>
              <a:rPr lang="en-GB" dirty="0" smtClean="0"/>
              <a:t>Also, one we’d all like to work in!</a:t>
            </a:r>
          </a:p>
          <a:p>
            <a:endParaRPr lang="en-GB" dirty="0"/>
          </a:p>
          <a:p>
            <a:r>
              <a:rPr lang="en-GB" kern="1200" dirty="0" smtClean="0">
                <a:solidFill>
                  <a:schemeClr val="tx1"/>
                </a:solidFill>
                <a:effectLst/>
              </a:rPr>
              <a:t>As with SMS, another area where it is not enough to have a policy; </a:t>
            </a:r>
            <a:endParaRPr lang="en-GB" dirty="0"/>
          </a:p>
          <a:p>
            <a:pPr marL="285750" indent="-285750">
              <a:buFont typeface="Arial"/>
              <a:buChar char="•"/>
            </a:pPr>
            <a:r>
              <a:rPr lang="en-GB" kern="1200" dirty="0" smtClean="0">
                <a:solidFill>
                  <a:schemeClr val="tx1"/>
                </a:solidFill>
                <a:effectLst/>
              </a:rPr>
              <a:t>Essential everyone behaves in way policy requires.</a:t>
            </a:r>
          </a:p>
          <a:p>
            <a:pPr marL="285750" indent="-285750">
              <a:buFont typeface="Arial"/>
              <a:buChar char="•"/>
            </a:pPr>
            <a:r>
              <a:rPr lang="en-GB" b="1" dirty="0" smtClean="0"/>
              <a:t>AIM: </a:t>
            </a:r>
            <a:r>
              <a:rPr lang="en-GB" b="1" kern="1200" dirty="0" smtClean="0">
                <a:solidFill>
                  <a:schemeClr val="tx1"/>
                </a:solidFill>
                <a:effectLst/>
              </a:rPr>
              <a:t> </a:t>
            </a:r>
            <a:r>
              <a:rPr lang="en-GB" b="1" dirty="0"/>
              <a:t>P</a:t>
            </a:r>
            <a:r>
              <a:rPr lang="en-GB" b="1" kern="1200" dirty="0" smtClean="0">
                <a:solidFill>
                  <a:schemeClr val="tx1"/>
                </a:solidFill>
                <a:effectLst/>
              </a:rPr>
              <a:t>rogressive reduction in human factor errors that otherwise lead to:</a:t>
            </a:r>
          </a:p>
          <a:p>
            <a:pPr marL="742950" lvl="1" indent="-285750">
              <a:buFont typeface="Arial"/>
              <a:buChar char="•"/>
            </a:pPr>
            <a:r>
              <a:rPr lang="en-GB" b="1" dirty="0" smtClean="0"/>
              <a:t>U</a:t>
            </a:r>
            <a:r>
              <a:rPr lang="en-GB" b="1" kern="1200" dirty="0" smtClean="0">
                <a:solidFill>
                  <a:schemeClr val="tx1"/>
                </a:solidFill>
                <a:effectLst/>
              </a:rPr>
              <a:t>nsafe practice, Unsafe aviation </a:t>
            </a:r>
          </a:p>
          <a:p>
            <a:pPr marL="742950" lvl="1" indent="-285750">
              <a:buFont typeface="Arial"/>
              <a:buChar char="•"/>
            </a:pPr>
            <a:r>
              <a:rPr lang="en-GB" b="1" dirty="0" smtClean="0"/>
              <a:t>&amp;</a:t>
            </a:r>
            <a:r>
              <a:rPr lang="en-GB" b="1" kern="1200" dirty="0" smtClean="0">
                <a:solidFill>
                  <a:schemeClr val="tx1"/>
                </a:solidFill>
                <a:effectLst/>
              </a:rPr>
              <a:t> </a:t>
            </a:r>
            <a:r>
              <a:rPr lang="en-GB" b="1" dirty="0"/>
              <a:t>U</a:t>
            </a:r>
            <a:r>
              <a:rPr lang="en-GB" b="1" kern="1200" dirty="0" smtClean="0">
                <a:solidFill>
                  <a:schemeClr val="tx1"/>
                </a:solidFill>
                <a:effectLst/>
              </a:rPr>
              <a:t>nnecessary company expense.</a:t>
            </a:r>
          </a:p>
          <a:p>
            <a:r>
              <a:rPr lang="en-US" kern="1200" dirty="0" smtClean="0">
                <a:solidFill>
                  <a:schemeClr val="tx1"/>
                </a:solidFill>
                <a:effectLst/>
              </a:rPr>
              <a:t> </a:t>
            </a:r>
            <a:endParaRPr lang="en-GB" kern="1200" dirty="0" smtClean="0">
              <a:solidFill>
                <a:schemeClr val="tx1"/>
              </a:solidFill>
              <a:effectLst/>
            </a:endParaRP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37</a:t>
            </a:fld>
            <a:endParaRPr lang="en-US"/>
          </a:p>
        </p:txBody>
      </p:sp>
    </p:spTree>
    <p:extLst>
      <p:ext uri="{BB962C8B-B14F-4D97-AF65-F5344CB8AC3E}">
        <p14:creationId xmlns:p14="http://schemas.microsoft.com/office/powerpoint/2010/main" val="3801706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6100" y="3136900"/>
            <a:ext cx="6057900" cy="5548313"/>
          </a:xfrm>
        </p:spPr>
        <p:txBody>
          <a:bodyPr/>
          <a:lstStyle/>
          <a:p>
            <a:r>
              <a:rPr lang="en-GB" b="1" kern="1200" dirty="0" smtClean="0">
                <a:solidFill>
                  <a:schemeClr val="tx1"/>
                </a:solidFill>
                <a:effectLst/>
                <a:ea typeface="+mn-ea"/>
              </a:rPr>
              <a:t>Real question "How likely am I to have an accident?"  </a:t>
            </a:r>
          </a:p>
          <a:p>
            <a:r>
              <a:rPr lang="en-GB" kern="1200" dirty="0" smtClean="0">
                <a:solidFill>
                  <a:schemeClr val="tx1"/>
                </a:solidFill>
                <a:effectLst/>
                <a:ea typeface="+mn-ea"/>
              </a:rPr>
              <a:t>Before talking statistics, will look at some past accidents to put this into context.  This for two reasons:</a:t>
            </a:r>
          </a:p>
          <a:p>
            <a:pPr marL="285750" lvl="0" indent="-285750">
              <a:buFont typeface="Arial"/>
              <a:buChar char="•"/>
            </a:pPr>
            <a:r>
              <a:rPr lang="en-GB" dirty="0"/>
              <a:t>A</a:t>
            </a:r>
            <a:r>
              <a:rPr lang="en-GB" kern="1200" dirty="0" smtClean="0">
                <a:solidFill>
                  <a:schemeClr val="tx1"/>
                </a:solidFill>
                <a:effectLst/>
                <a:ea typeface="+mn-ea"/>
              </a:rPr>
              <a:t>ny organisation has an agenda - its statistics support that agenda. Most of my data will be raw from ICAO - includes cargo-only flights but is the ICAO  category most of us are in when we buy an air ticket.</a:t>
            </a:r>
          </a:p>
          <a:p>
            <a:pPr marL="285750" lvl="0" indent="-285750">
              <a:buFont typeface="Arial"/>
              <a:buChar char="•"/>
            </a:pPr>
            <a:r>
              <a:rPr lang="en-GB" kern="1200" dirty="0" smtClean="0">
                <a:solidFill>
                  <a:schemeClr val="tx1"/>
                </a:solidFill>
                <a:effectLst/>
                <a:ea typeface="+mn-ea"/>
              </a:rPr>
              <a:t>Statistical analysis usually ends percentage level of risk - meaningless in real life</a:t>
            </a:r>
            <a:r>
              <a:rPr lang="en-GB" dirty="0"/>
              <a:t> </a:t>
            </a:r>
            <a:r>
              <a:rPr lang="en-GB" kern="1200" dirty="0" smtClean="0">
                <a:solidFill>
                  <a:schemeClr val="tx1"/>
                </a:solidFill>
                <a:effectLst/>
                <a:ea typeface="+mn-ea"/>
              </a:rPr>
              <a:t>– no such thing as 23% dead.  I will stick to whole numbers!</a:t>
            </a:r>
          </a:p>
          <a:p>
            <a:r>
              <a:rPr lang="en-GB" kern="1200" dirty="0" smtClean="0">
                <a:solidFill>
                  <a:schemeClr val="tx1"/>
                </a:solidFill>
                <a:effectLst/>
                <a:ea typeface="+mn-ea"/>
              </a:rPr>
              <a:t>(If you are a private pilot or going for a flight with a private pilot your risk of an accident is many times higher than for a commercial flight.)</a:t>
            </a:r>
            <a:endParaRPr lang="en-GB" kern="1200" dirty="0">
              <a:solidFill>
                <a:schemeClr val="tx1"/>
              </a:solidFill>
              <a:effectLst/>
              <a:ea typeface="+mn-ea"/>
            </a:endParaRPr>
          </a:p>
        </p:txBody>
      </p:sp>
      <p:sp>
        <p:nvSpPr>
          <p:cNvPr id="4" name="Slide Number Placeholder 3"/>
          <p:cNvSpPr>
            <a:spLocks noGrp="1"/>
          </p:cNvSpPr>
          <p:nvPr>
            <p:ph type="sldNum" sz="quarter" idx="10"/>
          </p:nvPr>
        </p:nvSpPr>
        <p:spPr/>
        <p:txBody>
          <a:bodyPr/>
          <a:lstStyle/>
          <a:p>
            <a:fld id="{59FA6587-6DA3-684E-8EDF-6AD92FECD971}" type="slidenum">
              <a:rPr lang="en-US" smtClean="0"/>
              <a:t>38</a:t>
            </a:fld>
            <a:endParaRPr lang="en-US"/>
          </a:p>
        </p:txBody>
      </p:sp>
    </p:spTree>
    <p:extLst>
      <p:ext uri="{BB962C8B-B14F-4D97-AF65-F5344CB8AC3E}">
        <p14:creationId xmlns:p14="http://schemas.microsoft.com/office/powerpoint/2010/main" val="899997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ea typeface="+mn-ea"/>
              </a:rPr>
              <a:t>A western airline (that I like to fly with) </a:t>
            </a:r>
          </a:p>
          <a:p>
            <a:pPr marL="285750" indent="-285750">
              <a:buFont typeface="Arial"/>
              <a:buChar char="•"/>
            </a:pPr>
            <a:r>
              <a:rPr lang="en-GB" kern="1200" dirty="0" smtClean="0">
                <a:solidFill>
                  <a:schemeClr val="tx1"/>
                </a:solidFill>
                <a:effectLst/>
                <a:ea typeface="+mn-ea"/>
              </a:rPr>
              <a:t>8 accidents reported in 44½ years since 1 Jan 1970</a:t>
            </a:r>
          </a:p>
          <a:p>
            <a:pPr marL="285750" indent="-285750">
              <a:buFont typeface="Arial"/>
              <a:buChar char="•"/>
            </a:pPr>
            <a:r>
              <a:rPr lang="en-GB" dirty="0" smtClean="0"/>
              <a:t>1</a:t>
            </a:r>
            <a:r>
              <a:rPr lang="en-GB" kern="1200" dirty="0" smtClean="0">
                <a:solidFill>
                  <a:schemeClr val="tx1"/>
                </a:solidFill>
                <a:effectLst/>
                <a:ea typeface="+mn-ea"/>
              </a:rPr>
              <a:t> not seem an accident in the usual sense.  </a:t>
            </a:r>
          </a:p>
          <a:p>
            <a:pPr marL="285750" indent="-285750">
              <a:buFont typeface="Arial"/>
              <a:buChar char="•"/>
            </a:pPr>
            <a:r>
              <a:rPr lang="en-GB" kern="1200" dirty="0" smtClean="0">
                <a:solidFill>
                  <a:schemeClr val="tx1"/>
                </a:solidFill>
                <a:effectLst/>
                <a:ea typeface="+mn-ea"/>
              </a:rPr>
              <a:t>Fatal accidents in the 1970s </a:t>
            </a:r>
            <a:r>
              <a:rPr lang="en-GB" kern="1200" dirty="0" err="1" smtClean="0">
                <a:solidFill>
                  <a:schemeClr val="tx1"/>
                </a:solidFill>
                <a:effectLst/>
                <a:ea typeface="+mn-ea"/>
              </a:rPr>
              <a:t>i</a:t>
            </a:r>
            <a:r>
              <a:rPr lang="en-GB" kern="1200" dirty="0" smtClean="0">
                <a:solidFill>
                  <a:schemeClr val="tx1"/>
                </a:solidFill>
                <a:effectLst/>
                <a:ea typeface="+mn-ea"/>
              </a:rPr>
              <a:t> </a:t>
            </a:r>
          </a:p>
          <a:p>
            <a:pPr marL="742950" lvl="1" indent="-285750">
              <a:buFont typeface="Arial"/>
              <a:buChar char="•"/>
            </a:pPr>
            <a:r>
              <a:rPr lang="en-GB" dirty="0"/>
              <a:t>M</a:t>
            </a:r>
            <a:r>
              <a:rPr lang="en-GB" kern="1200" dirty="0" smtClean="0">
                <a:solidFill>
                  <a:schemeClr val="tx1"/>
                </a:solidFill>
                <a:effectLst/>
                <a:ea typeface="+mn-ea"/>
              </a:rPr>
              <a:t>ix of human factor and technical failures but the 1983 fatal accident aircraft landed safety.  </a:t>
            </a:r>
          </a:p>
          <a:p>
            <a:pPr marL="742950" lvl="1" indent="-285750">
              <a:buFont typeface="Arial"/>
              <a:buChar char="•"/>
            </a:pPr>
            <a:r>
              <a:rPr lang="en-GB" kern="1200" dirty="0" smtClean="0">
                <a:solidFill>
                  <a:schemeClr val="tx1"/>
                </a:solidFill>
                <a:effectLst/>
                <a:ea typeface="+mn-ea"/>
              </a:rPr>
              <a:t>1997 &amp; 2015 accidents in the landing phase</a:t>
            </a:r>
            <a:endParaRPr lang="en-GB" dirty="0"/>
          </a:p>
          <a:p>
            <a:pPr marL="1200150" lvl="2" indent="-285750">
              <a:buFont typeface="Arial"/>
              <a:buChar char="•"/>
            </a:pPr>
            <a:r>
              <a:rPr lang="en-GB" kern="1200" dirty="0" smtClean="0">
                <a:solidFill>
                  <a:schemeClr val="tx1"/>
                </a:solidFill>
                <a:effectLst/>
                <a:ea typeface="+mn-ea"/>
              </a:rPr>
              <a:t>latter remains under investigation.  </a:t>
            </a:r>
          </a:p>
          <a:p>
            <a:pPr marL="285750" indent="-285750">
              <a:buFont typeface="Arial"/>
              <a:buChar char="•"/>
            </a:pPr>
            <a:r>
              <a:rPr lang="en-GB" dirty="0" smtClean="0"/>
              <a:t>In </a:t>
            </a:r>
            <a:r>
              <a:rPr lang="en-GB" kern="1200" dirty="0" smtClean="0">
                <a:solidFill>
                  <a:schemeClr val="tx1"/>
                </a:solidFill>
                <a:effectLst/>
                <a:ea typeface="+mn-ea"/>
              </a:rPr>
              <a:t>2008, people were injured when the aircraft flew through the wake of another airliner that was some 10 nm away </a:t>
            </a:r>
          </a:p>
          <a:p>
            <a:pPr marL="742950" lvl="1" indent="-285750">
              <a:buFont typeface="Arial"/>
              <a:buChar char="•"/>
            </a:pPr>
            <a:r>
              <a:rPr lang="en-GB" dirty="0"/>
              <a:t>T</a:t>
            </a:r>
            <a:r>
              <a:rPr lang="en-GB" kern="1200" dirty="0" smtClean="0">
                <a:solidFill>
                  <a:schemeClr val="tx1"/>
                </a:solidFill>
                <a:effectLst/>
                <a:ea typeface="+mn-ea"/>
              </a:rPr>
              <a:t>imely reminder to keep seatbelt fastened.   </a:t>
            </a:r>
          </a:p>
          <a:p>
            <a:endParaRPr lang="en-GB" dirty="0"/>
          </a:p>
          <a:p>
            <a:r>
              <a:rPr lang="en-GB" b="1" kern="1200" dirty="0" smtClean="0">
                <a:solidFill>
                  <a:schemeClr val="tx1"/>
                </a:solidFill>
                <a:effectLst/>
                <a:ea typeface="+mn-ea"/>
              </a:rPr>
              <a:t>Will look in more detail at 3 of these… </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39</a:t>
            </a:fld>
            <a:endParaRPr lang="en-US"/>
          </a:p>
        </p:txBody>
      </p:sp>
    </p:spTree>
    <p:extLst>
      <p:ext uri="{BB962C8B-B14F-4D97-AF65-F5344CB8AC3E}">
        <p14:creationId xmlns:p14="http://schemas.microsoft.com/office/powerpoint/2010/main" val="2362339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tx1"/>
                </a:solidFill>
                <a:effectLst/>
                <a:latin typeface="Arial"/>
                <a:ea typeface="+mn-ea"/>
                <a:cs typeface="+mn-cs"/>
              </a:rPr>
              <a:t>With Subject’s complexity</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GB" dirty="0" smtClean="0">
                <a:cs typeface="+mn-cs"/>
              </a:rPr>
              <a:t>Cant</a:t>
            </a:r>
            <a:r>
              <a:rPr lang="en-GB" sz="1800" kern="1200" dirty="0" smtClean="0">
                <a:solidFill>
                  <a:schemeClr val="tx1"/>
                </a:solidFill>
                <a:effectLst/>
                <a:latin typeface="Arial"/>
                <a:ea typeface="+mn-ea"/>
                <a:cs typeface="+mn-cs"/>
              </a:rPr>
              <a:t> examination all issues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GB" sz="1800" kern="1200" dirty="0" smtClean="0">
                <a:solidFill>
                  <a:schemeClr val="tx1"/>
                </a:solidFill>
                <a:effectLst/>
                <a:latin typeface="Arial"/>
                <a:ea typeface="+mn-ea"/>
                <a:cs typeface="+mn-cs"/>
              </a:rPr>
              <a:t>or any in depth </a:t>
            </a:r>
            <a:r>
              <a:rPr lang="en-GB" dirty="0" smtClean="0">
                <a:cs typeface="+mn-cs"/>
              </a:rPr>
              <a:t>today</a:t>
            </a:r>
            <a:r>
              <a:rPr lang="en-GB" sz="1800" kern="1200" dirty="0" smtClean="0">
                <a:solidFill>
                  <a:schemeClr val="tx1"/>
                </a:solidFill>
                <a:effectLst/>
                <a:latin typeface="Arial"/>
                <a:ea typeface="+mn-ea"/>
                <a:cs typeface="+mn-cs"/>
              </a:rPr>
              <a:t> </a:t>
            </a:r>
          </a:p>
          <a:p>
            <a:pPr marR="0" algn="l" defTabSz="457200" rtl="0" eaLnBrk="1" fontAlgn="auto" latinLnBrk="0" hangingPunct="1">
              <a:lnSpc>
                <a:spcPct val="100000"/>
              </a:lnSpc>
              <a:spcBef>
                <a:spcPts val="0"/>
              </a:spcBef>
              <a:spcAft>
                <a:spcPts val="0"/>
              </a:spcAft>
              <a:buClrTx/>
              <a:buSzTx/>
              <a:tabLst/>
              <a:defRPr/>
            </a:pPr>
            <a:endParaRPr lang="en-GB" sz="1800" kern="1200" dirty="0" smtClean="0">
              <a:solidFill>
                <a:schemeClr val="tx1"/>
              </a:solidFill>
              <a:effectLst/>
              <a:latin typeface="Arial"/>
              <a:ea typeface="+mn-ea"/>
              <a:cs typeface="+mn-cs"/>
            </a:endParaRPr>
          </a:p>
          <a:p>
            <a:pPr marR="0" algn="l" defTabSz="457200" rtl="0" eaLnBrk="1" fontAlgn="auto" latinLnBrk="0" hangingPunct="1">
              <a:lnSpc>
                <a:spcPct val="100000"/>
              </a:lnSpc>
              <a:spcBef>
                <a:spcPts val="0"/>
              </a:spcBef>
              <a:spcAft>
                <a:spcPts val="0"/>
              </a:spcAft>
              <a:buClrTx/>
              <a:buSzTx/>
              <a:tabLst/>
              <a:defRPr/>
            </a:pPr>
            <a:r>
              <a:rPr lang="en-GB" b="1" dirty="0">
                <a:cs typeface="+mn-cs"/>
              </a:rPr>
              <a:t>L</a:t>
            </a:r>
            <a:r>
              <a:rPr lang="en-GB" sz="1800" b="1" kern="1200" dirty="0" smtClean="0">
                <a:solidFill>
                  <a:schemeClr val="tx1"/>
                </a:solidFill>
                <a:effectLst/>
                <a:cs typeface="+mn-cs"/>
              </a:rPr>
              <a:t>ecture provides </a:t>
            </a:r>
            <a:r>
              <a:rPr lang="en-GB" b="1" dirty="0">
                <a:cs typeface="+mn-cs"/>
              </a:rPr>
              <a:t>G</a:t>
            </a:r>
            <a:r>
              <a:rPr lang="en-GB" sz="1800" b="1" kern="1200" dirty="0" smtClean="0">
                <a:solidFill>
                  <a:schemeClr val="tx1"/>
                </a:solidFill>
                <a:effectLst/>
                <a:cs typeface="+mn-cs"/>
              </a:rPr>
              <a:t>limpses</a:t>
            </a:r>
            <a:r>
              <a:rPr lang="en-GB" sz="1800" kern="1200" dirty="0" smtClean="0">
                <a:solidFill>
                  <a:schemeClr val="tx1"/>
                </a:solidFill>
                <a:effectLst/>
                <a:latin typeface="Arial"/>
                <a:ea typeface="+mn-ea"/>
                <a:cs typeface="+mn-cs"/>
              </a:rPr>
              <a:t>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GB" dirty="0">
                <a:cs typeface="+mn-cs"/>
              </a:rPr>
              <a:t>W</a:t>
            </a:r>
            <a:r>
              <a:rPr lang="en-GB" sz="1800" kern="1200" dirty="0" smtClean="0">
                <a:solidFill>
                  <a:schemeClr val="tx1"/>
                </a:solidFill>
                <a:effectLst/>
                <a:latin typeface="Arial"/>
                <a:ea typeface="+mn-ea"/>
                <a:cs typeface="+mn-cs"/>
              </a:rPr>
              <a:t>hat is needed to make a flight safe,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GB" dirty="0">
                <a:cs typeface="+mn-cs"/>
              </a:rPr>
              <a:t>T</a:t>
            </a:r>
            <a:r>
              <a:rPr lang="en-GB" sz="1800" kern="1200" dirty="0" smtClean="0">
                <a:solidFill>
                  <a:schemeClr val="tx1"/>
                </a:solidFill>
                <a:effectLst/>
                <a:latin typeface="Arial"/>
                <a:ea typeface="+mn-ea"/>
                <a:cs typeface="+mn-cs"/>
              </a:rPr>
              <a:t>he regulators, </a:t>
            </a:r>
          </a:p>
          <a:p>
            <a:pPr marL="742950" lvl="1" indent="-285750">
              <a:spcAft>
                <a:spcPts val="0"/>
              </a:spcAft>
              <a:buFont typeface="Arial"/>
              <a:buChar char="•"/>
              <a:defRPr/>
            </a:pPr>
            <a:r>
              <a:rPr lang="en-GB" kern="1200" dirty="0" smtClean="0">
                <a:solidFill>
                  <a:schemeClr val="tx1"/>
                </a:solidFill>
                <a:effectLst/>
                <a:latin typeface="Arial"/>
                <a:ea typeface="+mn-ea"/>
                <a:cs typeface="+mn-cs"/>
              </a:rPr>
              <a:t>what we can do to help ourselves and </a:t>
            </a:r>
          </a:p>
          <a:p>
            <a:pPr marL="285750" indent="-285750">
              <a:spcAft>
                <a:spcPts val="0"/>
              </a:spcAft>
              <a:buFont typeface="Arial"/>
              <a:buChar char="•"/>
              <a:defRPr/>
            </a:pPr>
            <a:r>
              <a:rPr lang="en-GB" dirty="0" smtClean="0">
                <a:cs typeface="+mn-cs"/>
              </a:rPr>
              <a:t>T</a:t>
            </a:r>
            <a:r>
              <a:rPr lang="en-GB" kern="1200" dirty="0" smtClean="0">
                <a:solidFill>
                  <a:schemeClr val="tx1"/>
                </a:solidFill>
                <a:effectLst/>
                <a:latin typeface="Arial"/>
                <a:ea typeface="+mn-ea"/>
                <a:cs typeface="+mn-cs"/>
              </a:rPr>
              <a:t>oday’s air travel safety record. </a:t>
            </a:r>
          </a:p>
          <a:p>
            <a:pPr>
              <a:spcAft>
                <a:spcPts val="0"/>
              </a:spcAft>
              <a:defRPr/>
            </a:pPr>
            <a:endParaRPr lang="en-GB" kern="1200" dirty="0" smtClean="0">
              <a:solidFill>
                <a:schemeClr val="tx1"/>
              </a:solidFill>
              <a:effectLst/>
              <a:latin typeface="Arial"/>
              <a:ea typeface="+mn-ea"/>
              <a:cs typeface="+mn-cs"/>
            </a:endParaRPr>
          </a:p>
          <a:p>
            <a:pPr marL="0" indent="0">
              <a:spcAft>
                <a:spcPts val="0"/>
              </a:spcAft>
              <a:buFont typeface="Arial"/>
              <a:buNone/>
              <a:defRPr/>
            </a:pPr>
            <a:r>
              <a:rPr lang="en-GB" b="1" kern="1200" dirty="0" smtClean="0">
                <a:solidFill>
                  <a:schemeClr val="tx1"/>
                </a:solidFill>
                <a:effectLst/>
                <a:latin typeface="Arial"/>
                <a:ea typeface="+mn-ea"/>
                <a:cs typeface="+mn-cs"/>
              </a:rPr>
              <a:t>Transcripts – distributed after the lecture - provide much more detail for those who wish it.</a:t>
            </a:r>
          </a:p>
        </p:txBody>
      </p:sp>
      <p:sp>
        <p:nvSpPr>
          <p:cNvPr id="4" name="Slide Number Placeholder 3"/>
          <p:cNvSpPr>
            <a:spLocks noGrp="1"/>
          </p:cNvSpPr>
          <p:nvPr>
            <p:ph type="sldNum" sz="quarter" idx="10"/>
          </p:nvPr>
        </p:nvSpPr>
        <p:spPr/>
        <p:txBody>
          <a:bodyPr/>
          <a:lstStyle/>
          <a:p>
            <a:fld id="{59FA6587-6DA3-684E-8EDF-6AD92FECD971}" type="slidenum">
              <a:rPr lang="en-US" smtClean="0"/>
              <a:t>4</a:t>
            </a:fld>
            <a:endParaRPr lang="en-US"/>
          </a:p>
        </p:txBody>
      </p:sp>
    </p:spTree>
    <p:extLst>
      <p:ext uri="{BB962C8B-B14F-4D97-AF65-F5344CB8AC3E}">
        <p14:creationId xmlns:p14="http://schemas.microsoft.com/office/powerpoint/2010/main" val="323145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ea typeface="+mn-ea"/>
              </a:rPr>
              <a:t>Toilet Fire</a:t>
            </a:r>
          </a:p>
          <a:p>
            <a:r>
              <a:rPr lang="en-GB" b="1" kern="1200" dirty="0" smtClean="0">
                <a:solidFill>
                  <a:schemeClr val="tx1"/>
                </a:solidFill>
                <a:effectLst/>
                <a:ea typeface="+mn-ea"/>
              </a:rPr>
              <a:t>1983, a toilet fire </a:t>
            </a:r>
          </a:p>
          <a:p>
            <a:pPr marL="285750" indent="-285750">
              <a:buFont typeface="Arial"/>
              <a:buChar char="•"/>
            </a:pPr>
            <a:r>
              <a:rPr lang="en-GB" dirty="0"/>
              <a:t>C</a:t>
            </a:r>
            <a:r>
              <a:rPr lang="en-GB" kern="1200" dirty="0" smtClean="0">
                <a:solidFill>
                  <a:schemeClr val="tx1"/>
                </a:solidFill>
                <a:effectLst/>
                <a:ea typeface="+mn-ea"/>
              </a:rPr>
              <a:t>aused aircraft electrical problems </a:t>
            </a:r>
            <a:endParaRPr lang="en-GB" dirty="0"/>
          </a:p>
          <a:p>
            <a:pPr marL="285750" indent="-285750">
              <a:buFont typeface="Arial"/>
              <a:buChar char="•"/>
            </a:pPr>
            <a:r>
              <a:rPr lang="en-GB" kern="1200" dirty="0" smtClean="0">
                <a:solidFill>
                  <a:schemeClr val="tx1"/>
                </a:solidFill>
                <a:effectLst/>
                <a:ea typeface="+mn-ea"/>
              </a:rPr>
              <a:t>Fire spread causing dense smoke.  </a:t>
            </a:r>
          </a:p>
          <a:p>
            <a:r>
              <a:rPr lang="en-GB" kern="1200" dirty="0" smtClean="0">
                <a:solidFill>
                  <a:schemeClr val="tx1"/>
                </a:solidFill>
                <a:effectLst/>
                <a:ea typeface="+mn-ea"/>
              </a:rPr>
              <a:t> After landing, aircraft was evacuated immediately</a:t>
            </a:r>
          </a:p>
          <a:p>
            <a:pPr marL="285750" indent="-285750">
              <a:buFont typeface="Arial"/>
              <a:buChar char="•"/>
            </a:pPr>
            <a:r>
              <a:rPr lang="en-GB" kern="1200" dirty="0" smtClean="0">
                <a:solidFill>
                  <a:schemeClr val="tx1"/>
                </a:solidFill>
                <a:effectLst/>
                <a:ea typeface="+mn-ea"/>
              </a:rPr>
              <a:t>23 people perished.  </a:t>
            </a:r>
          </a:p>
          <a:p>
            <a:r>
              <a:rPr lang="en-GB" kern="1200" dirty="0" smtClean="0">
                <a:solidFill>
                  <a:schemeClr val="tx1"/>
                </a:solidFill>
                <a:effectLst/>
                <a:ea typeface="+mn-ea"/>
              </a:rPr>
              <a:t>This event caused:</a:t>
            </a:r>
          </a:p>
          <a:p>
            <a:pPr marL="285750" indent="-285750">
              <a:buFont typeface="Arial"/>
              <a:buChar char="•"/>
            </a:pPr>
            <a:r>
              <a:rPr lang="en-GB" dirty="0" smtClean="0"/>
              <a:t>Ban </a:t>
            </a:r>
            <a:r>
              <a:rPr lang="en-GB" dirty="0"/>
              <a:t>on smoking in the </a:t>
            </a:r>
            <a:r>
              <a:rPr lang="en-GB" dirty="0" smtClean="0"/>
              <a:t>lavatories</a:t>
            </a:r>
          </a:p>
          <a:p>
            <a:pPr marL="285750" indent="-285750">
              <a:buFont typeface="Arial"/>
              <a:buChar char="•"/>
            </a:pPr>
            <a:r>
              <a:rPr lang="en-GB" dirty="0"/>
              <a:t>I</a:t>
            </a:r>
            <a:r>
              <a:rPr lang="en-GB" kern="1200" dirty="0" smtClean="0">
                <a:solidFill>
                  <a:schemeClr val="tx1"/>
                </a:solidFill>
                <a:effectLst/>
                <a:ea typeface="+mn-ea"/>
              </a:rPr>
              <a:t>ntroduction of smoke detectors</a:t>
            </a:r>
          </a:p>
          <a:p>
            <a:r>
              <a:rPr lang="en-GB" kern="1200" dirty="0" smtClean="0">
                <a:solidFill>
                  <a:schemeClr val="tx1"/>
                </a:solidFill>
                <a:effectLst/>
                <a:ea typeface="+mn-ea"/>
              </a:rPr>
              <a:t>Also prompted</a:t>
            </a:r>
          </a:p>
          <a:p>
            <a:pPr marL="285750" indent="-285750">
              <a:buFont typeface="Arial"/>
              <a:buChar char="•"/>
            </a:pPr>
            <a:r>
              <a:rPr lang="en-GB" kern="1200" dirty="0" smtClean="0">
                <a:solidFill>
                  <a:schemeClr val="tx1"/>
                </a:solidFill>
                <a:effectLst/>
                <a:ea typeface="+mn-ea"/>
              </a:rPr>
              <a:t>installation of emergency lighting on the floor </a:t>
            </a:r>
            <a:r>
              <a:rPr lang="en-GB" dirty="0"/>
              <a:t>-</a:t>
            </a:r>
            <a:r>
              <a:rPr lang="en-GB" kern="1200" dirty="0" smtClean="0">
                <a:solidFill>
                  <a:schemeClr val="tx1"/>
                </a:solidFill>
                <a:effectLst/>
                <a:ea typeface="+mn-ea"/>
              </a:rPr>
              <a:t> which way to go crawling beneath a layer of smoke.  </a:t>
            </a:r>
          </a:p>
          <a:p>
            <a:r>
              <a:rPr lang="en-GB" dirty="0" smtClean="0"/>
              <a:t>Revealed: </a:t>
            </a:r>
            <a:r>
              <a:rPr lang="en-GB" dirty="0"/>
              <a:t>C</a:t>
            </a:r>
            <a:r>
              <a:rPr lang="en-GB" kern="1200" dirty="0" smtClean="0">
                <a:solidFill>
                  <a:schemeClr val="tx1"/>
                </a:solidFill>
                <a:effectLst/>
                <a:ea typeface="+mn-ea"/>
              </a:rPr>
              <a:t>abin crew did not receive sufficient training or practice in the use of fire fighting equipment that was on board the aircraft, prompting a change in training requirements.</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40</a:t>
            </a:fld>
            <a:endParaRPr lang="en-US"/>
          </a:p>
        </p:txBody>
      </p:sp>
    </p:spTree>
    <p:extLst>
      <p:ext uri="{BB962C8B-B14F-4D97-AF65-F5344CB8AC3E}">
        <p14:creationId xmlns:p14="http://schemas.microsoft.com/office/powerpoint/2010/main" val="3732827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1983 accident s</a:t>
            </a:r>
            <a:r>
              <a:rPr lang="en-GB" kern="1200" dirty="0" smtClean="0">
                <a:solidFill>
                  <a:schemeClr val="tx1"/>
                </a:solidFill>
                <a:effectLst/>
              </a:rPr>
              <a:t>tarted with unserviceable fuel gauges,</a:t>
            </a:r>
          </a:p>
          <a:p>
            <a:pPr marL="285750" indent="-285750">
              <a:buFont typeface="Arial"/>
              <a:buChar char="•"/>
            </a:pPr>
            <a:r>
              <a:rPr lang="en-GB" kern="1200" dirty="0" smtClean="0">
                <a:solidFill>
                  <a:schemeClr val="tx1"/>
                </a:solidFill>
                <a:effectLst/>
              </a:rPr>
              <a:t>flight crew reliant on the daily servicing team</a:t>
            </a:r>
          </a:p>
          <a:p>
            <a:pPr marL="285750" indent="-285750">
              <a:buFont typeface="Arial"/>
              <a:buChar char="•"/>
            </a:pPr>
            <a:r>
              <a:rPr lang="en-GB" kern="1200" dirty="0" smtClean="0">
                <a:solidFill>
                  <a:schemeClr val="tx1"/>
                </a:solidFill>
                <a:effectLst/>
              </a:rPr>
              <a:t>loaded the correct quantity of fuel, but in </a:t>
            </a:r>
            <a:r>
              <a:rPr lang="en-GB" dirty="0" err="1" smtClean="0"/>
              <a:t>lbs</a:t>
            </a:r>
            <a:r>
              <a:rPr lang="en-GB" kern="1200" dirty="0" smtClean="0">
                <a:solidFill>
                  <a:schemeClr val="tx1"/>
                </a:solidFill>
                <a:effectLst/>
              </a:rPr>
              <a:t> not </a:t>
            </a:r>
            <a:r>
              <a:rPr lang="en-GB" kern="1200" dirty="0" err="1" smtClean="0">
                <a:solidFill>
                  <a:schemeClr val="tx1"/>
                </a:solidFill>
                <a:effectLst/>
              </a:rPr>
              <a:t>kgs</a:t>
            </a:r>
            <a:r>
              <a:rPr lang="en-GB" kern="1200" dirty="0" smtClean="0">
                <a:solidFill>
                  <a:schemeClr val="tx1"/>
                </a:solidFill>
                <a:effectLst/>
              </a:rPr>
              <a:t>;</a:t>
            </a:r>
          </a:p>
          <a:p>
            <a:pPr marL="742950" lvl="1" indent="-285750">
              <a:buFont typeface="Arial"/>
              <a:buChar char="•"/>
            </a:pPr>
            <a:r>
              <a:rPr lang="en-GB" kern="1200" dirty="0" smtClean="0">
                <a:solidFill>
                  <a:schemeClr val="tx1"/>
                </a:solidFill>
                <a:effectLst/>
              </a:rPr>
              <a:t>tanks contained less than half the fuel expected.  </a:t>
            </a:r>
          </a:p>
          <a:p>
            <a:r>
              <a:rPr lang="en-GB" kern="1200" dirty="0" smtClean="0">
                <a:solidFill>
                  <a:schemeClr val="tx1"/>
                </a:solidFill>
                <a:effectLst/>
              </a:rPr>
              <a:t>First one engine stopped, then the other. </a:t>
            </a:r>
          </a:p>
          <a:p>
            <a:r>
              <a:rPr lang="en-GB" kern="1200" dirty="0" smtClean="0">
                <a:solidFill>
                  <a:schemeClr val="tx1"/>
                </a:solidFill>
                <a:effectLst/>
              </a:rPr>
              <a:t>B767 normally supplies </a:t>
            </a:r>
            <a:r>
              <a:rPr lang="en-GB" kern="1200" dirty="0" err="1" smtClean="0">
                <a:solidFill>
                  <a:schemeClr val="tx1"/>
                </a:solidFill>
                <a:effectLst/>
              </a:rPr>
              <a:t>elec</a:t>
            </a:r>
            <a:r>
              <a:rPr lang="en-GB" kern="1200" dirty="0" smtClean="0">
                <a:solidFill>
                  <a:schemeClr val="tx1"/>
                </a:solidFill>
                <a:effectLst/>
              </a:rPr>
              <a:t> &amp; </a:t>
            </a:r>
            <a:r>
              <a:rPr lang="en-GB" kern="1200" dirty="0" err="1" smtClean="0">
                <a:solidFill>
                  <a:schemeClr val="tx1"/>
                </a:solidFill>
                <a:effectLst/>
              </a:rPr>
              <a:t>hyd</a:t>
            </a:r>
            <a:endParaRPr lang="en-GB" kern="1200" dirty="0" smtClean="0">
              <a:solidFill>
                <a:schemeClr val="tx1"/>
              </a:solidFill>
              <a:effectLst/>
            </a:endParaRPr>
          </a:p>
          <a:p>
            <a:pPr marL="285750" indent="-285750">
              <a:buFont typeface="Arial"/>
              <a:buChar char="•"/>
            </a:pPr>
            <a:r>
              <a:rPr lang="en-GB" dirty="0" smtClean="0"/>
              <a:t>Pilots - a few analogue instruments + </a:t>
            </a:r>
            <a:r>
              <a:rPr lang="en-GB" dirty="0" err="1" smtClean="0"/>
              <a:t>hyd</a:t>
            </a:r>
            <a:r>
              <a:rPr lang="en-GB" dirty="0" smtClean="0"/>
              <a:t> from RAT</a:t>
            </a:r>
          </a:p>
          <a:p>
            <a:pPr marL="285750" indent="-285750">
              <a:buFont typeface="Arial"/>
              <a:buChar char="•"/>
            </a:pPr>
            <a:r>
              <a:rPr lang="en-GB" dirty="0"/>
              <a:t>N</a:t>
            </a:r>
            <a:r>
              <a:rPr lang="en-GB" kern="1200" dirty="0" smtClean="0">
                <a:solidFill>
                  <a:schemeClr val="tx1"/>
                </a:solidFill>
                <a:effectLst/>
              </a:rPr>
              <a:t>othing in </a:t>
            </a:r>
            <a:r>
              <a:rPr lang="en-GB" dirty="0" err="1" smtClean="0"/>
              <a:t>E</a:t>
            </a:r>
            <a:r>
              <a:rPr lang="en-GB" kern="1200" dirty="0" err="1" smtClean="0">
                <a:solidFill>
                  <a:schemeClr val="tx1"/>
                </a:solidFill>
                <a:effectLst/>
              </a:rPr>
              <a:t>merg</a:t>
            </a:r>
            <a:r>
              <a:rPr lang="en-GB" kern="1200" dirty="0" smtClean="0">
                <a:solidFill>
                  <a:schemeClr val="tx1"/>
                </a:solidFill>
                <a:effectLst/>
              </a:rPr>
              <a:t> checklist </a:t>
            </a:r>
            <a:r>
              <a:rPr lang="en-GB" dirty="0" smtClean="0"/>
              <a:t>on</a:t>
            </a:r>
            <a:r>
              <a:rPr lang="en-GB" kern="1200" dirty="0" smtClean="0">
                <a:solidFill>
                  <a:schemeClr val="tx1"/>
                </a:solidFill>
                <a:effectLst/>
              </a:rPr>
              <a:t> flying with no engines</a:t>
            </a:r>
          </a:p>
          <a:p>
            <a:pPr marL="285750" indent="-285750">
              <a:buFont typeface="Arial"/>
              <a:buChar char="•"/>
            </a:pPr>
            <a:r>
              <a:rPr lang="en-GB" kern="1200" dirty="0" smtClean="0">
                <a:solidFill>
                  <a:schemeClr val="tx1"/>
                </a:solidFill>
                <a:effectLst/>
              </a:rPr>
              <a:t>Captain experienced glider pilot</a:t>
            </a:r>
          </a:p>
          <a:p>
            <a:pPr marL="285750" indent="-285750">
              <a:buFont typeface="Arial"/>
              <a:buChar char="•"/>
            </a:pPr>
            <a:r>
              <a:rPr lang="en-GB" kern="1200" dirty="0" smtClean="0">
                <a:solidFill>
                  <a:schemeClr val="tx1"/>
                </a:solidFill>
                <a:effectLst/>
              </a:rPr>
              <a:t>FO calculating glide </a:t>
            </a:r>
            <a:r>
              <a:rPr lang="en-GB" kern="1200" dirty="0" err="1" smtClean="0">
                <a:solidFill>
                  <a:schemeClr val="tx1"/>
                </a:solidFill>
                <a:effectLst/>
              </a:rPr>
              <a:t>perf</a:t>
            </a:r>
            <a:r>
              <a:rPr lang="en-GB" kern="1200" dirty="0" smtClean="0">
                <a:solidFill>
                  <a:schemeClr val="tx1"/>
                </a:solidFill>
                <a:effectLst/>
              </a:rPr>
              <a:t> – </a:t>
            </a:r>
            <a:r>
              <a:rPr lang="en-GB" kern="1200" dirty="0" err="1" smtClean="0">
                <a:solidFill>
                  <a:schemeClr val="tx1"/>
                </a:solidFill>
                <a:effectLst/>
              </a:rPr>
              <a:t>Mech</a:t>
            </a:r>
            <a:r>
              <a:rPr lang="en-GB" kern="1200" dirty="0" smtClean="0">
                <a:solidFill>
                  <a:schemeClr val="tx1"/>
                </a:solidFill>
                <a:effectLst/>
              </a:rPr>
              <a:t> alt &amp; ATC range.</a:t>
            </a:r>
          </a:p>
          <a:p>
            <a:pPr marL="742950" lvl="1" indent="-285750">
              <a:buFont typeface="Arial"/>
              <a:buChar char="•"/>
            </a:pPr>
            <a:r>
              <a:rPr lang="en-GB" dirty="0" smtClean="0"/>
              <a:t>In ground before reaching airfield</a:t>
            </a:r>
            <a:endParaRPr lang="en-GB" dirty="0"/>
          </a:p>
          <a:p>
            <a:pPr marL="285750" indent="-285750">
              <a:buFont typeface="Arial"/>
              <a:buChar char="•"/>
            </a:pPr>
            <a:r>
              <a:rPr lang="en-GB" kern="1200" dirty="0" smtClean="0">
                <a:solidFill>
                  <a:schemeClr val="tx1"/>
                </a:solidFill>
                <a:effectLst/>
              </a:rPr>
              <a:t>FO remembered disused air force base (GIMLI)</a:t>
            </a:r>
          </a:p>
          <a:p>
            <a:pPr marL="742950" lvl="1" indent="-285750">
              <a:buFont typeface="Arial"/>
              <a:buChar char="•"/>
            </a:pPr>
            <a:r>
              <a:rPr lang="en-GB" dirty="0" smtClean="0"/>
              <a:t>Not aware ½ now a racetrack </a:t>
            </a:r>
          </a:p>
          <a:p>
            <a:pPr marL="285750" indent="-285750">
              <a:buFont typeface="Arial"/>
              <a:buChar char="•"/>
            </a:pPr>
            <a:r>
              <a:rPr lang="en-GB" kern="1200" dirty="0" err="1" smtClean="0">
                <a:solidFill>
                  <a:schemeClr val="tx1"/>
                </a:solidFill>
                <a:effectLst/>
              </a:rPr>
              <a:t>Capt</a:t>
            </a:r>
            <a:r>
              <a:rPr lang="en-GB" kern="1200" dirty="0" smtClean="0">
                <a:solidFill>
                  <a:schemeClr val="tx1"/>
                </a:solidFill>
                <a:effectLst/>
              </a:rPr>
              <a:t> side-</a:t>
            </a:r>
            <a:r>
              <a:rPr lang="en-GB" kern="1200" dirty="0" err="1" smtClean="0">
                <a:solidFill>
                  <a:schemeClr val="tx1"/>
                </a:solidFill>
                <a:effectLst/>
              </a:rPr>
              <a:t>sliped</a:t>
            </a:r>
            <a:r>
              <a:rPr lang="en-GB" kern="1200" dirty="0" smtClean="0">
                <a:solidFill>
                  <a:schemeClr val="tx1"/>
                </a:solidFill>
                <a:effectLst/>
              </a:rPr>
              <a:t> to achieve a touch down heavily but successfully on the remaining ½ half of runway</a:t>
            </a:r>
          </a:p>
          <a:p>
            <a:pPr marL="742950" lvl="1" indent="-285750">
              <a:buFont typeface="Arial"/>
              <a:buChar char="•"/>
            </a:pPr>
            <a:r>
              <a:rPr lang="en-GB" dirty="0"/>
              <a:t>O</a:t>
            </a:r>
            <a:r>
              <a:rPr lang="en-GB" kern="1200" dirty="0" smtClean="0">
                <a:solidFill>
                  <a:schemeClr val="tx1"/>
                </a:solidFill>
                <a:effectLst/>
              </a:rPr>
              <a:t>nly 17 minutes after running out of fuel.   </a:t>
            </a:r>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41</a:t>
            </a:fld>
            <a:endParaRPr lang="en-US" dirty="0"/>
          </a:p>
        </p:txBody>
      </p:sp>
    </p:spTree>
    <p:extLst>
      <p:ext uri="{BB962C8B-B14F-4D97-AF65-F5344CB8AC3E}">
        <p14:creationId xmlns:p14="http://schemas.microsoft.com/office/powerpoint/2010/main" val="2644637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ea typeface="+mn-ea"/>
              </a:rPr>
              <a:t>Pilot sickness</a:t>
            </a:r>
          </a:p>
          <a:p>
            <a:r>
              <a:rPr lang="en-GB" kern="1200" dirty="0" smtClean="0">
                <a:solidFill>
                  <a:schemeClr val="tx1"/>
                </a:solidFill>
                <a:effectLst/>
                <a:ea typeface="+mn-ea"/>
              </a:rPr>
              <a:t>In January 2008, the First Officer on a Boeing 767 became unwell, appearing disorientated and confused.  </a:t>
            </a:r>
          </a:p>
          <a:p>
            <a:r>
              <a:rPr lang="en-GB" dirty="0"/>
              <a:t>R</a:t>
            </a:r>
            <a:r>
              <a:rPr lang="en-GB" kern="1200" dirty="0" smtClean="0">
                <a:solidFill>
                  <a:schemeClr val="tx1"/>
                </a:solidFill>
                <a:effectLst/>
                <a:ea typeface="+mn-ea"/>
              </a:rPr>
              <a:t>emoved from the flight deck </a:t>
            </a:r>
          </a:p>
          <a:p>
            <a:r>
              <a:rPr lang="en-GB" kern="1200" dirty="0" smtClean="0">
                <a:solidFill>
                  <a:schemeClr val="tx1"/>
                </a:solidFill>
                <a:effectLst/>
                <a:ea typeface="+mn-ea"/>
              </a:rPr>
              <a:t>Captain assisted by a passenger who had flight experience, though not a professional licence, during the diversion to a nearly airfield.  </a:t>
            </a:r>
          </a:p>
          <a:p>
            <a:r>
              <a:rPr lang="en-GB" kern="1200" dirty="0" smtClean="0">
                <a:solidFill>
                  <a:schemeClr val="tx1"/>
                </a:solidFill>
                <a:effectLst/>
                <a:ea typeface="+mn-ea"/>
              </a:rPr>
              <a:t>The unusual nature of the event meant it was reported to the regulator and appears in the list of airline accidents though many might not see it as such.  </a:t>
            </a:r>
          </a:p>
          <a:p>
            <a:r>
              <a:rPr lang="en-GB" b="1" kern="1200" dirty="0" smtClean="0">
                <a:solidFill>
                  <a:schemeClr val="tx1"/>
                </a:solidFill>
                <a:effectLst/>
                <a:ea typeface="+mn-ea"/>
              </a:rPr>
              <a:t>However, this is a good time to discuss another First Officer event that ended very differently.  </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42</a:t>
            </a:fld>
            <a:endParaRPr lang="en-US"/>
          </a:p>
        </p:txBody>
      </p:sp>
    </p:spTree>
    <p:extLst>
      <p:ext uri="{BB962C8B-B14F-4D97-AF65-F5344CB8AC3E}">
        <p14:creationId xmlns:p14="http://schemas.microsoft.com/office/powerpoint/2010/main" val="1589938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rPr>
              <a:t>Accidents span intro of locked flight deck doors </a:t>
            </a:r>
            <a:r>
              <a:rPr lang="en-GB" kern="1200" dirty="0" smtClean="0">
                <a:solidFill>
                  <a:schemeClr val="tx1"/>
                </a:solidFill>
                <a:effectLst/>
              </a:rPr>
              <a:t>and </a:t>
            </a:r>
          </a:p>
          <a:p>
            <a:r>
              <a:rPr lang="en-GB" kern="1200" dirty="0" smtClean="0">
                <a:solidFill>
                  <a:schemeClr val="tx1"/>
                </a:solidFill>
                <a:effectLst/>
              </a:rPr>
              <a:t>FAA </a:t>
            </a:r>
            <a:r>
              <a:rPr lang="en-GB" kern="1200" dirty="0" err="1" smtClean="0">
                <a:solidFill>
                  <a:schemeClr val="tx1"/>
                </a:solidFill>
                <a:effectLst/>
              </a:rPr>
              <a:t>req</a:t>
            </a:r>
            <a:r>
              <a:rPr lang="en-GB" kern="1200" dirty="0" smtClean="0">
                <a:solidFill>
                  <a:schemeClr val="tx1"/>
                </a:solidFill>
                <a:effectLst/>
              </a:rPr>
              <a:t> 2 people on flight deck at all times </a:t>
            </a:r>
            <a:r>
              <a:rPr lang="en-GB" dirty="0" smtClean="0"/>
              <a:t>- </a:t>
            </a:r>
            <a:r>
              <a:rPr lang="en-GB" kern="1200" dirty="0" smtClean="0">
                <a:solidFill>
                  <a:schemeClr val="tx1"/>
                </a:solidFill>
                <a:effectLst/>
              </a:rPr>
              <a:t>more to ensure someone could open the door from the inside than , rather than prevent pilot suicide.  </a:t>
            </a:r>
          </a:p>
          <a:p>
            <a:r>
              <a:rPr lang="en-GB" kern="1200" dirty="0" smtClean="0">
                <a:solidFill>
                  <a:schemeClr val="tx1"/>
                </a:solidFill>
                <a:effectLst/>
              </a:rPr>
              <a:t>After </a:t>
            </a:r>
            <a:r>
              <a:rPr lang="en-GB" kern="1200" dirty="0" err="1" smtClean="0">
                <a:solidFill>
                  <a:schemeClr val="tx1"/>
                </a:solidFill>
                <a:effectLst/>
              </a:rPr>
              <a:t>Germanwings</a:t>
            </a:r>
            <a:r>
              <a:rPr lang="en-GB" kern="1200" dirty="0" smtClean="0">
                <a:solidFill>
                  <a:schemeClr val="tx1"/>
                </a:solidFill>
                <a:effectLst/>
              </a:rPr>
              <a:t> ‘</a:t>
            </a:r>
            <a:r>
              <a:rPr lang="en-GB" dirty="0"/>
              <a:t>2</a:t>
            </a:r>
            <a:r>
              <a:rPr lang="en-GB" kern="1200" dirty="0" smtClean="0">
                <a:solidFill>
                  <a:schemeClr val="tx1"/>
                </a:solidFill>
                <a:effectLst/>
              </a:rPr>
              <a:t> person rule’ </a:t>
            </a:r>
            <a:r>
              <a:rPr lang="en-GB" dirty="0" smtClean="0"/>
              <a:t>is</a:t>
            </a:r>
            <a:r>
              <a:rPr lang="en-GB" kern="1200" dirty="0" smtClean="0">
                <a:solidFill>
                  <a:schemeClr val="tx1"/>
                </a:solidFill>
                <a:effectLst/>
              </a:rPr>
              <a:t> common practice.</a:t>
            </a:r>
          </a:p>
          <a:p>
            <a:endParaRPr lang="en-GB" dirty="0"/>
          </a:p>
          <a:p>
            <a:r>
              <a:rPr lang="en-GB" b="1" kern="1200" dirty="0" smtClean="0">
                <a:solidFill>
                  <a:schemeClr val="tx1"/>
                </a:solidFill>
                <a:effectLst/>
              </a:rPr>
              <a:t>BUT: </a:t>
            </a:r>
          </a:p>
          <a:p>
            <a:r>
              <a:rPr lang="en-GB" b="1" dirty="0"/>
              <a:t>Some </a:t>
            </a:r>
            <a:r>
              <a:rPr lang="en-GB" b="1" dirty="0" smtClean="0"/>
              <a:t>accidents had </a:t>
            </a:r>
            <a:r>
              <a:rPr lang="en-GB" b="1" dirty="0"/>
              <a:t>two pilots on the flight deck.  </a:t>
            </a:r>
            <a:endParaRPr lang="en-GB" dirty="0"/>
          </a:p>
          <a:p>
            <a:r>
              <a:rPr lang="en-GB" dirty="0"/>
              <a:t>A</a:t>
            </a:r>
            <a:r>
              <a:rPr lang="en-GB" kern="1200" dirty="0" smtClean="0">
                <a:solidFill>
                  <a:schemeClr val="tx1"/>
                </a:solidFill>
                <a:effectLst/>
              </a:rPr>
              <a:t>lso prompted re-evaluation of medical oversight of professional pilots. </a:t>
            </a:r>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43</a:t>
            </a:fld>
            <a:endParaRPr lang="en-US"/>
          </a:p>
        </p:txBody>
      </p:sp>
    </p:spTree>
    <p:extLst>
      <p:ext uri="{BB962C8B-B14F-4D97-AF65-F5344CB8AC3E}">
        <p14:creationId xmlns:p14="http://schemas.microsoft.com/office/powerpoint/2010/main" val="1844804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rPr>
              <a:t>Pilot ‘catches’</a:t>
            </a:r>
            <a:r>
              <a:rPr lang="en-GB" kern="1200" dirty="0" smtClean="0">
                <a:solidFill>
                  <a:schemeClr val="tx1"/>
                </a:solidFill>
                <a:effectLst/>
              </a:rPr>
              <a:t> </a:t>
            </a:r>
          </a:p>
          <a:p>
            <a:r>
              <a:rPr lang="en-GB" dirty="0" smtClean="0"/>
              <a:t>Have</a:t>
            </a:r>
            <a:r>
              <a:rPr lang="en-US" kern="1200" dirty="0" smtClean="0">
                <a:solidFill>
                  <a:schemeClr val="tx1"/>
                </a:solidFill>
                <a:effectLst/>
              </a:rPr>
              <a:t> already heard of</a:t>
            </a:r>
          </a:p>
          <a:p>
            <a:pPr marL="285750" indent="-285750">
              <a:buFont typeface="Arial"/>
              <a:buChar char="•"/>
            </a:pPr>
            <a:r>
              <a:rPr lang="en-US" dirty="0" smtClean="0"/>
              <a:t>2</a:t>
            </a:r>
            <a:r>
              <a:rPr lang="en-US" kern="1200" dirty="0" smtClean="0">
                <a:solidFill>
                  <a:schemeClr val="tx1"/>
                </a:solidFill>
                <a:effectLst/>
              </a:rPr>
              <a:t> instances where </a:t>
            </a:r>
          </a:p>
          <a:p>
            <a:pPr marL="285750" indent="-285750">
              <a:buFont typeface="Arial"/>
              <a:buChar char="•"/>
            </a:pPr>
            <a:r>
              <a:rPr lang="en-US" dirty="0"/>
              <a:t>P</a:t>
            </a:r>
            <a:r>
              <a:rPr lang="en-US" kern="1200" dirty="0" smtClean="0">
                <a:solidFill>
                  <a:schemeClr val="tx1"/>
                </a:solidFill>
                <a:effectLst/>
              </a:rPr>
              <a:t>ilots saved their passengers</a:t>
            </a:r>
          </a:p>
          <a:p>
            <a:pPr marL="742950" lvl="1" indent="-285750">
              <a:buFont typeface="Arial"/>
              <a:buChar char="•"/>
            </a:pPr>
            <a:r>
              <a:rPr lang="en-US" kern="1200" dirty="0" smtClean="0">
                <a:solidFill>
                  <a:schemeClr val="tx1"/>
                </a:solidFill>
                <a:effectLst/>
              </a:rPr>
              <a:t>despite devastating technical issues.  </a:t>
            </a:r>
          </a:p>
          <a:p>
            <a:r>
              <a:rPr lang="en-US" dirty="0" smtClean="0"/>
              <a:t>Without any research (media rarely covers good news): </a:t>
            </a:r>
          </a:p>
          <a:p>
            <a:pPr marL="285750" indent="-285750">
              <a:buFont typeface="Arial"/>
              <a:buChar char="•"/>
            </a:pPr>
            <a:r>
              <a:rPr lang="en-US" dirty="0" smtClean="0"/>
              <a:t>I’ve added </a:t>
            </a:r>
            <a:r>
              <a:rPr lang="en-US" dirty="0"/>
              <a:t>2</a:t>
            </a:r>
            <a:r>
              <a:rPr lang="en-US" kern="1200" dirty="0" smtClean="0">
                <a:solidFill>
                  <a:schemeClr val="tx1"/>
                </a:solidFill>
                <a:effectLst/>
              </a:rPr>
              <a:t> more incidents</a:t>
            </a:r>
          </a:p>
          <a:p>
            <a:pPr marL="285750" indent="-285750">
              <a:buFont typeface="Arial"/>
              <a:buChar char="•"/>
            </a:pPr>
            <a:endParaRPr lang="en-US" dirty="0"/>
          </a:p>
          <a:p>
            <a:pPr marL="285750" indent="-285750">
              <a:buFont typeface="Arial"/>
              <a:buChar char="•"/>
            </a:pPr>
            <a:r>
              <a:rPr lang="en-US" kern="1200" dirty="0" smtClean="0">
                <a:solidFill>
                  <a:schemeClr val="tx1"/>
                </a:solidFill>
                <a:effectLst/>
              </a:rPr>
              <a:t>Quickly eclipse the number of lives lost with </a:t>
            </a:r>
          </a:p>
          <a:p>
            <a:pPr marL="285750" indent="-285750">
              <a:buFont typeface="Arial"/>
              <a:buChar char="•"/>
            </a:pPr>
            <a:r>
              <a:rPr lang="en-US" b="1" dirty="0"/>
              <a:t>A</a:t>
            </a:r>
            <a:r>
              <a:rPr lang="en-US" b="1" kern="1200" dirty="0" smtClean="0">
                <a:solidFill>
                  <a:schemeClr val="tx1"/>
                </a:solidFill>
                <a:effectLst/>
              </a:rPr>
              <a:t> greater number saved by pilots. </a:t>
            </a:r>
            <a:endParaRPr lang="en-GB" b="1" kern="1200" dirty="0" smtClean="0">
              <a:solidFill>
                <a:schemeClr val="tx1"/>
              </a:solidFill>
              <a:effectLst/>
            </a:endParaRP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44</a:t>
            </a:fld>
            <a:endParaRPr lang="en-US"/>
          </a:p>
        </p:txBody>
      </p:sp>
    </p:spTree>
    <p:extLst>
      <p:ext uri="{BB962C8B-B14F-4D97-AF65-F5344CB8AC3E}">
        <p14:creationId xmlns:p14="http://schemas.microsoft.com/office/powerpoint/2010/main" val="1893724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200" dirty="0" smtClean="0">
                <a:solidFill>
                  <a:schemeClr val="tx1"/>
                </a:solidFill>
                <a:effectLst/>
              </a:rPr>
              <a:t>A final thought before the hard figures.  </a:t>
            </a:r>
          </a:p>
          <a:p>
            <a:r>
              <a:rPr lang="en-GB" kern="1200" dirty="0" smtClean="0">
                <a:solidFill>
                  <a:schemeClr val="tx1"/>
                </a:solidFill>
                <a:effectLst/>
              </a:rPr>
              <a:t>The aircraft can float or land heavily but relatively intact.  </a:t>
            </a:r>
          </a:p>
          <a:p>
            <a:r>
              <a:rPr lang="en-US" b="1" kern="1200" dirty="0" smtClean="0">
                <a:solidFill>
                  <a:srgbClr val="FF0000"/>
                </a:solidFill>
                <a:effectLst/>
              </a:rPr>
              <a:t>I always read the safety card</a:t>
            </a:r>
          </a:p>
          <a:p>
            <a:r>
              <a:rPr lang="en-US" b="1" dirty="0" smtClean="0"/>
              <a:t>How are the doors opened </a:t>
            </a:r>
            <a:r>
              <a:rPr lang="en-US" dirty="0" smtClean="0"/>
              <a:t>– don</a:t>
            </a:r>
            <a:r>
              <a:rPr lang="fr-FR" dirty="0" smtClean="0"/>
              <a:t>’</a:t>
            </a:r>
            <a:r>
              <a:rPr lang="en-US" dirty="0" smtClean="0"/>
              <a:t>t want to be trapped</a:t>
            </a:r>
          </a:p>
          <a:p>
            <a:r>
              <a:rPr lang="en-US" b="1" kern="1200" dirty="0" smtClean="0">
                <a:solidFill>
                  <a:schemeClr val="tx1"/>
                </a:solidFill>
                <a:effectLst/>
              </a:rPr>
              <a:t>Where is/How is life jacket secured </a:t>
            </a:r>
            <a:r>
              <a:rPr lang="en-US" kern="1200" dirty="0" smtClean="0">
                <a:solidFill>
                  <a:schemeClr val="tx1"/>
                </a:solidFill>
                <a:effectLst/>
              </a:rPr>
              <a:t>– vary a/c to a/c </a:t>
            </a:r>
          </a:p>
          <a:p>
            <a:r>
              <a:rPr lang="en-US" kern="1200" dirty="0" smtClean="0">
                <a:solidFill>
                  <a:schemeClr val="tx1"/>
                </a:solidFill>
                <a:effectLst/>
              </a:rPr>
              <a:t>Finally, look at the </a:t>
            </a:r>
            <a:r>
              <a:rPr lang="en-US" b="1" kern="1200" dirty="0" smtClean="0">
                <a:solidFill>
                  <a:schemeClr val="tx1"/>
                </a:solidFill>
                <a:effectLst/>
              </a:rPr>
              <a:t>brace position </a:t>
            </a:r>
            <a:r>
              <a:rPr lang="en-US" kern="1200" dirty="0" smtClean="0">
                <a:solidFill>
                  <a:schemeClr val="tx1"/>
                </a:solidFill>
                <a:effectLst/>
              </a:rPr>
              <a:t>-  RAF Flight Safety Magazine advice after British Midland accident at </a:t>
            </a:r>
            <a:r>
              <a:rPr lang="en-US" kern="1200" dirty="0" err="1" smtClean="0">
                <a:solidFill>
                  <a:schemeClr val="tx1"/>
                </a:solidFill>
                <a:effectLst/>
              </a:rPr>
              <a:t>Kegworth</a:t>
            </a:r>
            <a:r>
              <a:rPr lang="en-US" kern="1200" dirty="0" smtClean="0">
                <a:solidFill>
                  <a:schemeClr val="tx1"/>
                </a:solidFill>
                <a:effectLst/>
              </a:rPr>
              <a:t> in 1989:  </a:t>
            </a:r>
            <a:endParaRPr lang="en-GB" kern="1200" dirty="0" smtClean="0">
              <a:solidFill>
                <a:schemeClr val="tx1"/>
              </a:solidFill>
              <a:effectLst/>
            </a:endParaRPr>
          </a:p>
          <a:p>
            <a:pPr marL="285750" lvl="0" indent="-285750">
              <a:buFont typeface="Arial"/>
              <a:buChar char="•"/>
            </a:pPr>
            <a:r>
              <a:rPr lang="en-GB" kern="1200" dirty="0" smtClean="0">
                <a:solidFill>
                  <a:schemeClr val="tx1"/>
                </a:solidFill>
                <a:effectLst/>
              </a:rPr>
              <a:t>Seatbelt fully tight and low on your lap.</a:t>
            </a:r>
          </a:p>
          <a:p>
            <a:pPr marL="285750" lvl="0" indent="-285750">
              <a:buFont typeface="Arial"/>
              <a:buChar char="•"/>
            </a:pPr>
            <a:r>
              <a:rPr lang="en-GB" kern="1200" dirty="0" smtClean="0">
                <a:solidFill>
                  <a:schemeClr val="tx1"/>
                </a:solidFill>
                <a:effectLst/>
              </a:rPr>
              <a:t>Legs not under your seat or the one in front, geometrically locked with heels firmly on the floor.</a:t>
            </a:r>
          </a:p>
          <a:p>
            <a:pPr marL="285750" lvl="0" indent="-285750">
              <a:buFont typeface="Arial"/>
              <a:buChar char="•"/>
            </a:pPr>
            <a:r>
              <a:rPr lang="en-GB" kern="1200" dirty="0" smtClean="0">
                <a:solidFill>
                  <a:schemeClr val="tx1"/>
                </a:solidFill>
                <a:effectLst/>
              </a:rPr>
              <a:t>Head below height of seat in front </a:t>
            </a:r>
            <a:r>
              <a:rPr lang="en-GB" dirty="0"/>
              <a:t>&amp;</a:t>
            </a:r>
            <a:r>
              <a:rPr lang="en-GB" kern="1200" dirty="0" smtClean="0">
                <a:solidFill>
                  <a:schemeClr val="tx1"/>
                </a:solidFill>
                <a:effectLst/>
              </a:rPr>
              <a:t> protected by hands, one on top of the other</a:t>
            </a:r>
          </a:p>
          <a:p>
            <a:pPr marL="742950" lvl="1" indent="-285750">
              <a:buFont typeface="Arial"/>
              <a:buChar char="•"/>
            </a:pPr>
            <a:r>
              <a:rPr lang="en-GB" dirty="0" smtClean="0"/>
              <a:t>One hand can</a:t>
            </a:r>
            <a:r>
              <a:rPr lang="en-GB" kern="1200" dirty="0" smtClean="0">
                <a:solidFill>
                  <a:schemeClr val="tx1"/>
                </a:solidFill>
                <a:effectLst/>
              </a:rPr>
              <a:t> release the belt buckle</a:t>
            </a:r>
          </a:p>
          <a:p>
            <a:pPr marL="742950" lvl="1" indent="-285750">
              <a:buFont typeface="Arial"/>
              <a:buChar char="•"/>
            </a:pPr>
            <a:r>
              <a:rPr lang="en-GB" dirty="0" smtClean="0"/>
              <a:t>Two broken hands can’t</a:t>
            </a:r>
            <a:r>
              <a:rPr lang="en-US" kern="1200" dirty="0" smtClean="0">
                <a:solidFill>
                  <a:schemeClr val="tx1"/>
                </a:solidFill>
                <a:effectLst/>
              </a:rPr>
              <a:t>.</a:t>
            </a:r>
            <a:endParaRPr lang="en-GB" kern="1200" dirty="0" smtClean="0">
              <a:solidFill>
                <a:schemeClr val="tx1"/>
              </a:solidFill>
              <a:effectLst/>
            </a:endParaRPr>
          </a:p>
          <a:p>
            <a:r>
              <a:rPr lang="en-GB" b="1" dirty="0"/>
              <a:t>B</a:t>
            </a:r>
            <a:r>
              <a:rPr lang="en-GB" b="1" kern="1200" dirty="0" smtClean="0">
                <a:solidFill>
                  <a:schemeClr val="tx1"/>
                </a:solidFill>
                <a:effectLst/>
              </a:rPr>
              <a:t>e ready </a:t>
            </a:r>
            <a:r>
              <a:rPr lang="en-GB" b="1" dirty="0"/>
              <a:t>&amp;</a:t>
            </a:r>
            <a:r>
              <a:rPr lang="en-GB" b="1" kern="1200" dirty="0" smtClean="0">
                <a:solidFill>
                  <a:schemeClr val="tx1"/>
                </a:solidFill>
                <a:effectLst/>
              </a:rPr>
              <a:t> fit to exit aircraft as quickly as poss.</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45</a:t>
            </a:fld>
            <a:endParaRPr lang="en-US"/>
          </a:p>
        </p:txBody>
      </p:sp>
    </p:spTree>
    <p:extLst>
      <p:ext uri="{BB962C8B-B14F-4D97-AF65-F5344CB8AC3E}">
        <p14:creationId xmlns:p14="http://schemas.microsoft.com/office/powerpoint/2010/main" val="4237328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smtClean="0">
                <a:solidFill>
                  <a:schemeClr val="tx1"/>
                </a:solidFill>
                <a:effectLst/>
              </a:rPr>
              <a:t>The Statistics</a:t>
            </a:r>
            <a:endParaRPr lang="en-GB" b="1" kern="1200" dirty="0" smtClean="0">
              <a:solidFill>
                <a:schemeClr val="tx1"/>
              </a:solidFill>
              <a:effectLst/>
            </a:endParaRPr>
          </a:p>
          <a:p>
            <a:r>
              <a:rPr lang="en-GB" kern="1200" dirty="0" smtClean="0">
                <a:solidFill>
                  <a:schemeClr val="tx1"/>
                </a:solidFill>
                <a:effectLst/>
              </a:rPr>
              <a:t>The number of flights annually is on the rise again </a:t>
            </a:r>
            <a:endParaRPr lang="en-GB" dirty="0"/>
          </a:p>
          <a:p>
            <a:r>
              <a:rPr lang="en-GB" kern="1200" dirty="0" smtClean="0">
                <a:solidFill>
                  <a:schemeClr val="tx1"/>
                </a:solidFill>
                <a:effectLst/>
              </a:rPr>
              <a:t>In first 45 minutes of this lecture, more than 2700 airliners will have taken off around the world.  </a:t>
            </a:r>
          </a:p>
          <a:p>
            <a:r>
              <a:rPr lang="en-GB" kern="1200" dirty="0" smtClean="0">
                <a:solidFill>
                  <a:schemeClr val="tx1"/>
                </a:solidFill>
                <a:effectLst/>
              </a:rPr>
              <a:t>In 2014 only 21 fatal air transport accidents, which despite the 990 deaths recorded make it the safest year for air travel.  </a:t>
            </a:r>
          </a:p>
          <a:p>
            <a:pPr marL="285750" indent="-285750">
              <a:buFont typeface="Arial"/>
              <a:buChar char="•"/>
            </a:pPr>
            <a:r>
              <a:rPr lang="en-GB" kern="1200" dirty="0" smtClean="0">
                <a:solidFill>
                  <a:schemeClr val="tx1"/>
                </a:solidFill>
                <a:effectLst/>
              </a:rPr>
              <a:t>figures include the shoot-down of MH17 in Ukraine</a:t>
            </a:r>
          </a:p>
          <a:p>
            <a:pPr marL="285750" indent="-285750">
              <a:buFont typeface="Arial"/>
              <a:buChar char="•"/>
            </a:pPr>
            <a:r>
              <a:rPr lang="en-GB" kern="1200" dirty="0" smtClean="0">
                <a:solidFill>
                  <a:schemeClr val="tx1"/>
                </a:solidFill>
                <a:effectLst/>
              </a:rPr>
              <a:t>disappearance of MH370</a:t>
            </a:r>
          </a:p>
          <a:p>
            <a:pPr marL="285750" indent="-285750">
              <a:buFont typeface="Arial"/>
              <a:buChar char="•"/>
            </a:pPr>
            <a:r>
              <a:rPr lang="en-GB" dirty="0"/>
              <a:t>a</a:t>
            </a:r>
            <a:r>
              <a:rPr lang="en-GB" kern="1200" dirty="0" smtClean="0">
                <a:solidFill>
                  <a:schemeClr val="tx1"/>
                </a:solidFill>
                <a:effectLst/>
              </a:rPr>
              <a:t>n ambulance flight that crashed in Libya.  </a:t>
            </a:r>
          </a:p>
          <a:p>
            <a:r>
              <a:rPr lang="en-GB" kern="1200" dirty="0" smtClean="0">
                <a:solidFill>
                  <a:schemeClr val="tx1"/>
                </a:solidFill>
                <a:effectLst/>
              </a:rPr>
              <a:t>Breaking the 2014 figures down gives us:</a:t>
            </a:r>
          </a:p>
          <a:p>
            <a:pPr marL="285750" indent="-285750">
              <a:buFont typeface="Arial"/>
              <a:buChar char="•"/>
            </a:pPr>
            <a:r>
              <a:rPr lang="en-GB" b="1" kern="1200" dirty="0" smtClean="0">
                <a:solidFill>
                  <a:schemeClr val="tx1"/>
                </a:solidFill>
                <a:effectLst/>
              </a:rPr>
              <a:t>4 scheduled passenger flights, </a:t>
            </a:r>
          </a:p>
          <a:p>
            <a:pPr marL="285750" indent="-285750">
              <a:buFont typeface="Arial"/>
              <a:buChar char="•"/>
            </a:pPr>
            <a:r>
              <a:rPr lang="en-GB" b="1" kern="1200" dirty="0" smtClean="0">
                <a:solidFill>
                  <a:schemeClr val="tx1"/>
                </a:solidFill>
                <a:effectLst/>
              </a:rPr>
              <a:t>4 regional and commuter passenger flights</a:t>
            </a:r>
          </a:p>
          <a:p>
            <a:pPr marL="285750" indent="-285750">
              <a:buFont typeface="Arial"/>
              <a:buChar char="•"/>
            </a:pPr>
            <a:r>
              <a:rPr lang="en-GB" b="1" kern="1200" dirty="0" smtClean="0">
                <a:solidFill>
                  <a:schemeClr val="tx1"/>
                </a:solidFill>
                <a:effectLst/>
              </a:rPr>
              <a:t>1 ambulance flight; </a:t>
            </a:r>
          </a:p>
          <a:p>
            <a:r>
              <a:rPr lang="en-GB" kern="1200" dirty="0" smtClean="0">
                <a:solidFill>
                  <a:schemeClr val="tx1"/>
                </a:solidFill>
                <a:effectLst/>
              </a:rPr>
              <a:t>the remaining 12 were cargo-only  flights.</a:t>
            </a:r>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46</a:t>
            </a:fld>
            <a:endParaRPr lang="en-US"/>
          </a:p>
        </p:txBody>
      </p:sp>
    </p:spTree>
    <p:extLst>
      <p:ext uri="{BB962C8B-B14F-4D97-AF65-F5344CB8AC3E}">
        <p14:creationId xmlns:p14="http://schemas.microsoft.com/office/powerpoint/2010/main" val="3473317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smtClean="0">
                <a:solidFill>
                  <a:schemeClr val="tx1"/>
                </a:solidFill>
                <a:effectLst/>
              </a:rPr>
              <a:t>The Statistics</a:t>
            </a:r>
            <a:endParaRPr lang="en-GB" b="1" kern="1200" dirty="0" smtClean="0">
              <a:solidFill>
                <a:schemeClr val="tx1"/>
              </a:solidFill>
              <a:effectLst/>
            </a:endParaRPr>
          </a:p>
          <a:p>
            <a:r>
              <a:rPr lang="en-GB" kern="1200" dirty="0" smtClean="0">
                <a:solidFill>
                  <a:schemeClr val="tx1"/>
                </a:solidFill>
                <a:effectLst/>
              </a:rPr>
              <a:t>Verses pedestrian deaths in just Great Britain</a:t>
            </a:r>
          </a:p>
          <a:p>
            <a:pPr marL="285750" indent="-285750">
              <a:buFont typeface="Arial"/>
              <a:buChar char="•"/>
            </a:pPr>
            <a:r>
              <a:rPr lang="en-GB" dirty="0"/>
              <a:t>T</a:t>
            </a:r>
            <a:r>
              <a:rPr lang="en-GB" kern="1200" dirty="0" smtClean="0">
                <a:solidFill>
                  <a:schemeClr val="tx1"/>
                </a:solidFill>
                <a:effectLst/>
              </a:rPr>
              <a:t>oday we are as likely to be killed crossing the road as the global population is to die in an air transport accident. </a:t>
            </a:r>
          </a:p>
          <a:p>
            <a:pPr marL="285750" indent="-285750">
              <a:buFont typeface="Arial"/>
              <a:buChar char="•"/>
            </a:pPr>
            <a:r>
              <a:rPr lang="en-GB" kern="1200" dirty="0" smtClean="0">
                <a:solidFill>
                  <a:schemeClr val="tx1"/>
                </a:solidFill>
                <a:effectLst/>
              </a:rPr>
              <a:t>In USA, annual pedestrian deaths (in a country that tends to drive everywhere) run at about 4,700, which dwarfs even the 990 air transport deaths in 2014. </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47</a:t>
            </a:fld>
            <a:endParaRPr lang="en-US"/>
          </a:p>
        </p:txBody>
      </p:sp>
    </p:spTree>
    <p:extLst>
      <p:ext uri="{BB962C8B-B14F-4D97-AF65-F5344CB8AC3E}">
        <p14:creationId xmlns:p14="http://schemas.microsoft.com/office/powerpoint/2010/main" val="2487712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FA6587-6DA3-684E-8EDF-6AD92FECD971}" type="slidenum">
              <a:rPr lang="en-US" smtClean="0"/>
              <a:t>48</a:t>
            </a:fld>
            <a:endParaRPr lang="en-US" dirty="0"/>
          </a:p>
        </p:txBody>
      </p:sp>
    </p:spTree>
    <p:extLst>
      <p:ext uri="{BB962C8B-B14F-4D97-AF65-F5344CB8AC3E}">
        <p14:creationId xmlns:p14="http://schemas.microsoft.com/office/powerpoint/2010/main" val="2987675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smtClean="0">
                <a:solidFill>
                  <a:schemeClr val="tx1"/>
                </a:solidFill>
                <a:effectLst/>
                <a:ea typeface="+mn-ea"/>
              </a:rPr>
              <a:t>Air travel today is exceptionally safe.  </a:t>
            </a:r>
          </a:p>
          <a:p>
            <a:r>
              <a:rPr lang="en-GB" kern="1200" dirty="0" smtClean="0">
                <a:solidFill>
                  <a:schemeClr val="tx1"/>
                </a:solidFill>
                <a:effectLst/>
                <a:ea typeface="+mn-ea"/>
              </a:rPr>
              <a:t>Many airlines have an enviable record.  </a:t>
            </a:r>
          </a:p>
          <a:p>
            <a:r>
              <a:rPr lang="en-GB" kern="1200" dirty="0" smtClean="0">
                <a:solidFill>
                  <a:schemeClr val="tx1"/>
                </a:solidFill>
                <a:effectLst/>
                <a:ea typeface="+mn-ea"/>
              </a:rPr>
              <a:t>Air safety will need to respond to new technologies,</a:t>
            </a:r>
          </a:p>
          <a:p>
            <a:r>
              <a:rPr lang="en-GB" dirty="0"/>
              <a:t>	</a:t>
            </a:r>
            <a:r>
              <a:rPr lang="en-GB" kern="1200" dirty="0" smtClean="0">
                <a:solidFill>
                  <a:schemeClr val="tx1"/>
                </a:solidFill>
                <a:effectLst/>
                <a:ea typeface="+mn-ea"/>
              </a:rPr>
              <a:t>introduction of lithium batteries, </a:t>
            </a:r>
          </a:p>
          <a:p>
            <a:r>
              <a:rPr lang="en-GB" kern="1200" dirty="0" smtClean="0">
                <a:solidFill>
                  <a:schemeClr val="tx1"/>
                </a:solidFill>
                <a:effectLst/>
                <a:ea typeface="+mn-ea"/>
              </a:rPr>
              <a:t>and to continuing commercial pressures on airlines.   </a:t>
            </a:r>
          </a:p>
          <a:p>
            <a:r>
              <a:rPr lang="en-GB" kern="1200" dirty="0" smtClean="0">
                <a:solidFill>
                  <a:schemeClr val="tx1"/>
                </a:solidFill>
                <a:effectLst/>
                <a:ea typeface="+mn-ea"/>
              </a:rPr>
              <a:t>The drive for reduced (and less personalised) training -  founded on a belief that each airliner is easier to fly than its predecessor - at last under regulatory challenge as automation conundrum becoming understood.</a:t>
            </a:r>
          </a:p>
          <a:p>
            <a:r>
              <a:rPr lang="en-GB" kern="1200" dirty="0" smtClean="0">
                <a:solidFill>
                  <a:schemeClr val="tx1"/>
                </a:solidFill>
                <a:effectLst/>
                <a:ea typeface="+mn-ea"/>
              </a:rPr>
              <a:t>Hopefully public will once more realise that </a:t>
            </a:r>
            <a:r>
              <a:rPr lang="en-GB" b="1" kern="1200" dirty="0" smtClean="0">
                <a:solidFill>
                  <a:schemeClr val="tx1"/>
                </a:solidFill>
                <a:effectLst/>
                <a:ea typeface="+mn-ea"/>
              </a:rPr>
              <a:t>piloting is a highly skilled profession operating in a complex and sometimes challenging environment</a:t>
            </a:r>
            <a:r>
              <a:rPr lang="en-GB" kern="1200" dirty="0" smtClean="0">
                <a:solidFill>
                  <a:schemeClr val="tx1"/>
                </a:solidFill>
                <a:effectLst/>
                <a:ea typeface="+mn-ea"/>
              </a:rPr>
              <a:t> and is not about just pressing a few buttons.</a:t>
            </a:r>
          </a:p>
          <a:p>
            <a:r>
              <a:rPr lang="en-GB" kern="1200" dirty="0" smtClean="0">
                <a:solidFill>
                  <a:schemeClr val="tx1"/>
                </a:solidFill>
                <a:effectLst/>
                <a:ea typeface="+mn-ea"/>
              </a:rPr>
              <a:t>Finally, recent trends show that </a:t>
            </a:r>
            <a:r>
              <a:rPr lang="en-GB" b="1" kern="1200" dirty="0" smtClean="0">
                <a:solidFill>
                  <a:schemeClr val="tx1"/>
                </a:solidFill>
                <a:effectLst/>
                <a:ea typeface="+mn-ea"/>
              </a:rPr>
              <a:t>your chance of being involved in an airline accident is exceptionally small</a:t>
            </a:r>
            <a:r>
              <a:rPr lang="en-GB" kern="1200" dirty="0" smtClean="0">
                <a:solidFill>
                  <a:schemeClr val="tx1"/>
                </a:solidFill>
                <a:effectLst/>
                <a:ea typeface="+mn-ea"/>
              </a:rPr>
              <a:t>; </a:t>
            </a:r>
          </a:p>
          <a:p>
            <a:r>
              <a:rPr lang="en-GB" dirty="0"/>
              <a:t>Y</a:t>
            </a:r>
            <a:r>
              <a:rPr lang="en-GB" kern="1200" dirty="0" smtClean="0">
                <a:solidFill>
                  <a:schemeClr val="tx1"/>
                </a:solidFill>
                <a:effectLst/>
                <a:ea typeface="+mn-ea"/>
              </a:rPr>
              <a:t>ou should be more worried about driving your car or crossing the road than about taking a trip by air. </a:t>
            </a: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49</a:t>
            </a:fld>
            <a:endParaRPr lang="en-US"/>
          </a:p>
        </p:txBody>
      </p:sp>
    </p:spTree>
    <p:extLst>
      <p:ext uri="{BB962C8B-B14F-4D97-AF65-F5344CB8AC3E}">
        <p14:creationId xmlns:p14="http://schemas.microsoft.com/office/powerpoint/2010/main" val="89921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6100" y="3073400"/>
            <a:ext cx="6096000" cy="5611813"/>
          </a:xfrm>
        </p:spPr>
        <p:txBody>
          <a:bodyPr/>
          <a:lstStyle/>
          <a:p>
            <a:r>
              <a:rPr lang="en-GB" b="1" kern="1200" dirty="0" smtClean="0">
                <a:solidFill>
                  <a:schemeClr val="tx1"/>
                </a:solidFill>
                <a:effectLst/>
              </a:rPr>
              <a:t>Regulators </a:t>
            </a:r>
            <a:r>
              <a:rPr lang="en-GB" dirty="0"/>
              <a:t>-</a:t>
            </a:r>
            <a:r>
              <a:rPr lang="en-GB" kern="1200" dirty="0" smtClean="0">
                <a:solidFill>
                  <a:schemeClr val="tx1"/>
                </a:solidFill>
                <a:effectLst/>
              </a:rPr>
              <a:t> important role </a:t>
            </a:r>
            <a:r>
              <a:rPr lang="en-GB" dirty="0" smtClean="0"/>
              <a:t>–</a:t>
            </a:r>
            <a:r>
              <a:rPr lang="en-GB" kern="1200" dirty="0" smtClean="0">
                <a:solidFill>
                  <a:schemeClr val="tx1"/>
                </a:solidFill>
                <a:effectLst/>
              </a:rPr>
              <a:t> set </a:t>
            </a:r>
            <a:r>
              <a:rPr lang="en-GB" dirty="0"/>
              <a:t>&amp;</a:t>
            </a:r>
            <a:r>
              <a:rPr lang="en-GB" kern="1200" dirty="0" smtClean="0">
                <a:solidFill>
                  <a:schemeClr val="tx1"/>
                </a:solidFill>
                <a:effectLst/>
              </a:rPr>
              <a:t> monitor standards  </a:t>
            </a:r>
          </a:p>
          <a:p>
            <a:r>
              <a:rPr lang="en-GB" b="1" kern="1200" dirty="0" smtClean="0">
                <a:solidFill>
                  <a:schemeClr val="tx1"/>
                </a:solidFill>
                <a:effectLst/>
              </a:rPr>
              <a:t>International Civil Aviation Organization (ICAO).  </a:t>
            </a:r>
          </a:p>
          <a:p>
            <a:pPr marL="285750" indent="-285750">
              <a:buFont typeface="Arial"/>
              <a:buChar char="•"/>
            </a:pPr>
            <a:r>
              <a:rPr lang="en-GB" kern="1200" dirty="0" smtClean="0">
                <a:solidFill>
                  <a:schemeClr val="tx1"/>
                </a:solidFill>
                <a:effectLst/>
              </a:rPr>
              <a:t>UN specialized agency, 1944 Convention on International Civil Aviation (Chicago Convention). </a:t>
            </a:r>
            <a:r>
              <a:rPr lang="en-GB" dirty="0" smtClean="0"/>
              <a:t>N</a:t>
            </a:r>
            <a:r>
              <a:rPr lang="en-GB" kern="1200" dirty="0" smtClean="0">
                <a:solidFill>
                  <a:schemeClr val="tx1"/>
                </a:solidFill>
                <a:effectLst/>
              </a:rPr>
              <a:t>ow 191 Members. </a:t>
            </a:r>
          </a:p>
          <a:p>
            <a:pPr marL="285750" indent="-285750">
              <a:buFont typeface="Arial"/>
              <a:buChar char="•"/>
            </a:pPr>
            <a:r>
              <a:rPr lang="en-GB" dirty="0"/>
              <a:t>D</a:t>
            </a:r>
            <a:r>
              <a:rPr lang="en-GB" kern="1200" dirty="0" smtClean="0">
                <a:solidFill>
                  <a:schemeClr val="tx1"/>
                </a:solidFill>
                <a:effectLst/>
              </a:rPr>
              <a:t>evelops Standards and Recommended Practices (SARPs) </a:t>
            </a:r>
            <a:r>
              <a:rPr lang="en-GB" dirty="0"/>
              <a:t>-</a:t>
            </a:r>
            <a:r>
              <a:rPr lang="en-GB" kern="1200" dirty="0" smtClean="0">
                <a:solidFill>
                  <a:schemeClr val="tx1"/>
                </a:solidFill>
                <a:effectLst/>
              </a:rPr>
              <a:t> States reference ref &amp; develop aviation laws.  </a:t>
            </a:r>
          </a:p>
          <a:p>
            <a:pPr marL="285750" indent="-285750">
              <a:buFont typeface="Arial"/>
              <a:buChar char="•"/>
            </a:pPr>
            <a:r>
              <a:rPr lang="en-GB" dirty="0"/>
              <a:t>N</a:t>
            </a:r>
            <a:r>
              <a:rPr lang="en-GB" kern="1200" dirty="0" smtClean="0">
                <a:solidFill>
                  <a:schemeClr val="tx1"/>
                </a:solidFill>
                <a:effectLst/>
              </a:rPr>
              <a:t>o exec power – agreement takes long time </a:t>
            </a:r>
          </a:p>
          <a:p>
            <a:pPr marL="285750" indent="-285750">
              <a:buFont typeface="Arial"/>
              <a:buChar char="•"/>
            </a:pPr>
            <a:r>
              <a:rPr lang="en-GB" dirty="0" smtClean="0"/>
              <a:t>(</a:t>
            </a:r>
            <a:r>
              <a:rPr lang="en-GB" kern="1200" dirty="0" smtClean="0">
                <a:solidFill>
                  <a:schemeClr val="tx1"/>
                </a:solidFill>
                <a:effectLst/>
              </a:rPr>
              <a:t>14 years for no-cost change) &amp; States may not adopt.</a:t>
            </a:r>
          </a:p>
          <a:p>
            <a:r>
              <a:rPr lang="en-US" b="1" kern="1200" dirty="0" smtClean="0">
                <a:solidFill>
                  <a:schemeClr val="tx1"/>
                </a:solidFill>
                <a:effectLst/>
              </a:rPr>
              <a:t>Federal Aviation Administration</a:t>
            </a:r>
          </a:p>
          <a:p>
            <a:r>
              <a:rPr lang="en-US" b="1" kern="1200" dirty="0" smtClean="0">
                <a:solidFill>
                  <a:schemeClr val="tx1"/>
                </a:solidFill>
                <a:effectLst/>
              </a:rPr>
              <a:t>European Aviation Safety Authority</a:t>
            </a:r>
            <a:endParaRPr lang="en-GB" b="1" kern="1200" dirty="0" smtClean="0">
              <a:solidFill>
                <a:schemeClr val="tx1"/>
              </a:solidFill>
              <a:effectLst/>
            </a:endParaRPr>
          </a:p>
          <a:p>
            <a:r>
              <a:rPr lang="en-GB" dirty="0"/>
              <a:t>S</a:t>
            </a:r>
            <a:r>
              <a:rPr lang="en-GB" kern="1200" dirty="0" smtClean="0">
                <a:solidFill>
                  <a:schemeClr val="tx1"/>
                </a:solidFill>
                <a:effectLst/>
              </a:rPr>
              <a:t>ignificant events can cause quick lead updates</a:t>
            </a:r>
          </a:p>
          <a:p>
            <a:pPr marL="285750" indent="-285750">
              <a:buFont typeface="Arial"/>
              <a:buChar char="•"/>
            </a:pPr>
            <a:r>
              <a:rPr lang="en-GB" dirty="0" smtClean="0"/>
              <a:t>MH370 disappearance – ICAO proposed new aircraft </a:t>
            </a:r>
            <a:r>
              <a:rPr lang="en-GB" dirty="0"/>
              <a:t>tracking and location </a:t>
            </a:r>
            <a:r>
              <a:rPr lang="en-GB" dirty="0" smtClean="0"/>
              <a:t>beacon requirements </a:t>
            </a:r>
            <a:endParaRPr lang="en-GB" kern="1200" dirty="0">
              <a:solidFill>
                <a:schemeClr val="tx1"/>
              </a:solidFill>
              <a:effectLst/>
            </a:endParaRPr>
          </a:p>
          <a:p>
            <a:r>
              <a:rPr lang="en-GB" b="1" dirty="0" smtClean="0"/>
              <a:t>A</a:t>
            </a:r>
            <a:r>
              <a:rPr lang="en-GB" b="1" kern="1200" dirty="0" smtClean="0">
                <a:solidFill>
                  <a:schemeClr val="tx1"/>
                </a:solidFill>
                <a:effectLst/>
              </a:rPr>
              <a:t>verage</a:t>
            </a:r>
            <a:r>
              <a:rPr lang="en-GB" b="1" dirty="0"/>
              <a:t> </a:t>
            </a:r>
            <a:r>
              <a:rPr lang="en-GB" b="1" dirty="0" smtClean="0"/>
              <a:t>of</a:t>
            </a:r>
            <a:r>
              <a:rPr lang="en-GB" b="1" kern="1200" dirty="0" smtClean="0">
                <a:solidFill>
                  <a:schemeClr val="tx1"/>
                </a:solidFill>
                <a:effectLst/>
              </a:rPr>
              <a:t> </a:t>
            </a:r>
            <a:r>
              <a:rPr lang="en-US" b="1" kern="1200" dirty="0" smtClean="0">
                <a:solidFill>
                  <a:schemeClr val="tx1"/>
                </a:solidFill>
                <a:effectLst/>
              </a:rPr>
              <a:t>1.16 flights take off each second!</a:t>
            </a:r>
          </a:p>
          <a:p>
            <a:endParaRPr lang="en-US" dirty="0"/>
          </a:p>
          <a:p>
            <a:endParaRPr lang="en-GB" kern="1200" dirty="0" smtClean="0">
              <a:solidFill>
                <a:schemeClr val="tx1"/>
              </a:solidFill>
              <a:effectLst/>
            </a:endParaRPr>
          </a:p>
          <a:p>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5</a:t>
            </a:fld>
            <a:endParaRPr lang="en-US"/>
          </a:p>
        </p:txBody>
      </p:sp>
    </p:spTree>
    <p:extLst>
      <p:ext uri="{BB962C8B-B14F-4D97-AF65-F5344CB8AC3E}">
        <p14:creationId xmlns:p14="http://schemas.microsoft.com/office/powerpoint/2010/main" val="150976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685800"/>
            <a:ext cx="2980267" cy="2235200"/>
          </a:xfrm>
        </p:spPr>
      </p:sp>
      <p:sp>
        <p:nvSpPr>
          <p:cNvPr id="3" name="Notes Placeholder 2"/>
          <p:cNvSpPr>
            <a:spLocks noGrp="1"/>
          </p:cNvSpPr>
          <p:nvPr>
            <p:ph type="body" idx="1"/>
          </p:nvPr>
        </p:nvSpPr>
        <p:spPr>
          <a:xfrm>
            <a:off x="508000" y="3263900"/>
            <a:ext cx="6007100" cy="5194300"/>
          </a:xfrm>
        </p:spPr>
        <p:txBody>
          <a:bodyPr>
            <a:normAutofit/>
          </a:bodyPr>
          <a:lstStyle/>
          <a:p>
            <a:pPr>
              <a:spcAft>
                <a:spcPts val="600"/>
              </a:spcAft>
            </a:pPr>
            <a:r>
              <a:rPr lang="en-GB" sz="1800" b="1" kern="1200" dirty="0" smtClean="0">
                <a:solidFill>
                  <a:schemeClr val="tx1"/>
                </a:solidFill>
                <a:effectLst/>
                <a:latin typeface="Arial"/>
                <a:ea typeface="+mn-ea"/>
                <a:cs typeface="Arial"/>
              </a:rPr>
              <a:t>As passenger we see </a:t>
            </a:r>
            <a:r>
              <a:rPr lang="en-GB" sz="1800" kern="1200" dirty="0" smtClean="0">
                <a:solidFill>
                  <a:schemeClr val="tx1"/>
                </a:solidFill>
                <a:effectLst/>
                <a:latin typeface="Arial"/>
                <a:ea typeface="+mn-ea"/>
                <a:cs typeface="Arial"/>
              </a:rPr>
              <a:t>airport at each end of journey</a:t>
            </a:r>
            <a:r>
              <a:rPr lang="en-GB" sz="1800" kern="1200" baseline="0" dirty="0" smtClean="0">
                <a:solidFill>
                  <a:schemeClr val="tx1"/>
                </a:solidFill>
                <a:effectLst/>
                <a:latin typeface="Arial"/>
                <a:ea typeface="+mn-ea"/>
                <a:cs typeface="Arial"/>
              </a:rPr>
              <a:t> and the inside of a cabin &amp; crew in between.</a:t>
            </a:r>
          </a:p>
          <a:p>
            <a:pPr marL="285750" indent="-285750">
              <a:spcAft>
                <a:spcPts val="600"/>
              </a:spcAft>
              <a:buFont typeface="Arial"/>
              <a:buChar char="•"/>
            </a:pPr>
            <a:r>
              <a:rPr lang="en-GB" sz="1800" dirty="0">
                <a:latin typeface="Arial"/>
                <a:cs typeface="Arial"/>
              </a:rPr>
              <a:t>M</a:t>
            </a:r>
            <a:r>
              <a:rPr lang="en-GB" sz="1800" kern="1200" dirty="0" smtClean="0">
                <a:solidFill>
                  <a:schemeClr val="tx1"/>
                </a:solidFill>
                <a:effectLst/>
                <a:latin typeface="Arial"/>
                <a:ea typeface="+mn-ea"/>
                <a:cs typeface="Arial"/>
              </a:rPr>
              <a:t>uch more behind the scenes:  </a:t>
            </a:r>
            <a:r>
              <a:rPr lang="en-GB" dirty="0"/>
              <a:t>S</a:t>
            </a:r>
            <a:r>
              <a:rPr lang="en-GB" sz="1800" kern="1200" dirty="0" smtClean="0">
                <a:solidFill>
                  <a:schemeClr val="tx1"/>
                </a:solidFill>
                <a:effectLst/>
                <a:latin typeface="Arial"/>
                <a:ea typeface="+mn-ea"/>
                <a:cs typeface="Arial"/>
              </a:rPr>
              <a:t>afe flight </a:t>
            </a:r>
            <a:r>
              <a:rPr lang="en-GB" sz="1800" kern="1200" dirty="0" err="1" smtClean="0">
                <a:solidFill>
                  <a:schemeClr val="tx1"/>
                </a:solidFill>
                <a:effectLst/>
                <a:latin typeface="Arial"/>
                <a:ea typeface="+mn-ea"/>
                <a:cs typeface="Arial"/>
              </a:rPr>
              <a:t>req</a:t>
            </a:r>
            <a:r>
              <a:rPr lang="en-GB" sz="1800" kern="1200" dirty="0" smtClean="0">
                <a:solidFill>
                  <a:schemeClr val="tx1"/>
                </a:solidFill>
                <a:effectLst/>
                <a:latin typeface="Arial"/>
                <a:ea typeface="+mn-ea"/>
                <a:cs typeface="Arial"/>
              </a:rPr>
              <a:t>: SLIDE</a:t>
            </a:r>
          </a:p>
          <a:p>
            <a:pPr marL="285750" indent="-285750">
              <a:spcAft>
                <a:spcPts val="600"/>
              </a:spcAft>
              <a:buFont typeface="Arial"/>
              <a:buChar char="•"/>
            </a:pPr>
            <a:r>
              <a:rPr lang="en-GB" sz="1800" kern="1200" dirty="0" smtClean="0">
                <a:solidFill>
                  <a:schemeClr val="tx1"/>
                </a:solidFill>
                <a:effectLst/>
                <a:latin typeface="Arial"/>
                <a:ea typeface="+mn-ea"/>
                <a:cs typeface="Arial"/>
              </a:rPr>
              <a:t>5-prongs - BAE Systems Flying </a:t>
            </a:r>
            <a:r>
              <a:rPr lang="en-GB" sz="1800" dirty="0" smtClean="0">
                <a:latin typeface="Arial"/>
                <a:cs typeface="Arial"/>
              </a:rPr>
              <a:t>G</a:t>
            </a:r>
            <a:r>
              <a:rPr lang="en-GB" sz="1800" kern="1200" dirty="0" smtClean="0">
                <a:solidFill>
                  <a:schemeClr val="tx1"/>
                </a:solidFill>
                <a:effectLst/>
                <a:latin typeface="Arial"/>
                <a:ea typeface="+mn-ea"/>
                <a:cs typeface="Arial"/>
              </a:rPr>
              <a:t>overnance Policy </a:t>
            </a:r>
            <a:endParaRPr lang="en-GB" dirty="0"/>
          </a:p>
          <a:p>
            <a:pPr marL="742950" lvl="1" indent="-285750">
              <a:buFont typeface="Arial"/>
              <a:buChar char="•"/>
            </a:pPr>
            <a:r>
              <a:rPr lang="en-GB" dirty="0"/>
              <a:t>W</a:t>
            </a:r>
            <a:r>
              <a:rPr lang="en-GB" dirty="0" smtClean="0">
                <a:latin typeface="Arial"/>
                <a:cs typeface="Arial"/>
              </a:rPr>
              <a:t>orldwide </a:t>
            </a:r>
            <a:r>
              <a:rPr lang="en-GB" kern="1200" dirty="0" smtClean="0">
                <a:solidFill>
                  <a:schemeClr val="tx1"/>
                </a:solidFill>
                <a:effectLst/>
                <a:latin typeface="Arial"/>
                <a:ea typeface="+mn-ea"/>
                <a:cs typeface="Arial"/>
              </a:rPr>
              <a:t>aviation activities - include unmanned air vehicles, experimental manned prototypes and production aircraft, display flying, airliners, military training &amp; target aircraft, test pilots, flight test engineers, airline pilots and the company’s employees when they get on an airliner to travel on business, </a:t>
            </a:r>
            <a:r>
              <a:rPr lang="en-GB" b="1" kern="1200" dirty="0" smtClean="0">
                <a:solidFill>
                  <a:schemeClr val="tx1"/>
                </a:solidFill>
                <a:effectLst/>
                <a:latin typeface="Arial"/>
                <a:ea typeface="+mn-ea"/>
                <a:cs typeface="Arial"/>
              </a:rPr>
              <a:t>the principles work in every case</a:t>
            </a:r>
            <a:r>
              <a:rPr lang="en-GB" kern="1200" dirty="0" smtClean="0">
                <a:solidFill>
                  <a:schemeClr val="tx1"/>
                </a:solidFill>
                <a:effectLst/>
                <a:latin typeface="Arial"/>
                <a:ea typeface="+mn-ea"/>
                <a:cs typeface="Arial"/>
              </a:rPr>
              <a:t>.</a:t>
            </a:r>
          </a:p>
          <a:p>
            <a:pPr marL="285750" indent="-285750">
              <a:spcAft>
                <a:spcPts val="600"/>
              </a:spcAft>
              <a:buFont typeface="Arial"/>
              <a:buChar char="•"/>
            </a:pPr>
            <a:r>
              <a:rPr lang="en-GB" dirty="0"/>
              <a:t>N</a:t>
            </a:r>
            <a:r>
              <a:rPr lang="en-GB" sz="1800" kern="1200" dirty="0" smtClean="0">
                <a:solidFill>
                  <a:schemeClr val="tx1"/>
                </a:solidFill>
                <a:effectLst/>
                <a:latin typeface="Arial"/>
                <a:ea typeface="+mn-ea"/>
                <a:cs typeface="Arial"/>
              </a:rPr>
              <a:t>o mention of Regulation;  a multi-national  tries to apply equal levels of care to all its employees, </a:t>
            </a:r>
          </a:p>
          <a:p>
            <a:pPr marL="285750" indent="-285750">
              <a:spcAft>
                <a:spcPts val="600"/>
              </a:spcAft>
              <a:buFont typeface="Arial"/>
              <a:buChar char="•"/>
            </a:pPr>
            <a:r>
              <a:rPr lang="en-GB" dirty="0"/>
              <a:t>A</a:t>
            </a:r>
            <a:r>
              <a:rPr lang="en-GB" sz="1800" kern="1200" dirty="0" smtClean="0">
                <a:solidFill>
                  <a:schemeClr val="tx1"/>
                </a:solidFill>
                <a:effectLst/>
                <a:latin typeface="Arial"/>
                <a:ea typeface="+mn-ea"/>
                <a:cs typeface="Arial"/>
              </a:rPr>
              <a:t>viation regulators </a:t>
            </a:r>
            <a:r>
              <a:rPr lang="en-GB" sz="1800" b="1" kern="1200" dirty="0" smtClean="0">
                <a:solidFill>
                  <a:schemeClr val="tx1"/>
                </a:solidFill>
                <a:effectLst/>
                <a:latin typeface="Arial"/>
                <a:ea typeface="+mn-ea"/>
                <a:cs typeface="Arial"/>
              </a:rPr>
              <a:t>do play an important </a:t>
            </a:r>
            <a:r>
              <a:rPr lang="en-GB" sz="1800" kern="1200" dirty="0" smtClean="0">
                <a:solidFill>
                  <a:schemeClr val="tx1"/>
                </a:solidFill>
                <a:effectLst/>
                <a:latin typeface="Arial"/>
                <a:ea typeface="+mn-ea"/>
                <a:cs typeface="Arial"/>
              </a:rPr>
              <a:t>part in </a:t>
            </a:r>
            <a:r>
              <a:rPr lang="en-GB" sz="1800" b="1" kern="1200" dirty="0" smtClean="0">
                <a:solidFill>
                  <a:schemeClr val="tx1"/>
                </a:solidFill>
                <a:effectLst/>
              </a:rPr>
              <a:t>establishing the minimum levels of air safety</a:t>
            </a:r>
            <a:endParaRPr lang="en-US" b="1" dirty="0"/>
          </a:p>
        </p:txBody>
      </p:sp>
      <p:sp>
        <p:nvSpPr>
          <p:cNvPr id="4" name="Slide Number Placeholder 3"/>
          <p:cNvSpPr>
            <a:spLocks noGrp="1"/>
          </p:cNvSpPr>
          <p:nvPr>
            <p:ph type="sldNum" sz="quarter" idx="10"/>
          </p:nvPr>
        </p:nvSpPr>
        <p:spPr/>
        <p:txBody>
          <a:bodyPr/>
          <a:lstStyle/>
          <a:p>
            <a:fld id="{59FA6587-6DA3-684E-8EDF-6AD92FECD971}" type="slidenum">
              <a:rPr lang="en-US" smtClean="0"/>
              <a:t>6</a:t>
            </a:fld>
            <a:endParaRPr lang="en-US"/>
          </a:p>
        </p:txBody>
      </p:sp>
    </p:spTree>
    <p:extLst>
      <p:ext uri="{BB962C8B-B14F-4D97-AF65-F5344CB8AC3E}">
        <p14:creationId xmlns:p14="http://schemas.microsoft.com/office/powerpoint/2010/main" val="3827656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 aircraft also sub-divides</a:t>
            </a:r>
            <a:endParaRPr lang="en-US" dirty="0"/>
          </a:p>
        </p:txBody>
      </p:sp>
      <p:sp>
        <p:nvSpPr>
          <p:cNvPr id="4" name="Slide Number Placeholder 3"/>
          <p:cNvSpPr>
            <a:spLocks noGrp="1"/>
          </p:cNvSpPr>
          <p:nvPr>
            <p:ph type="sldNum" sz="quarter" idx="10"/>
          </p:nvPr>
        </p:nvSpPr>
        <p:spPr/>
        <p:txBody>
          <a:bodyPr/>
          <a:lstStyle/>
          <a:p>
            <a:fld id="{59FA6587-6DA3-684E-8EDF-6AD92FECD971}" type="slidenum">
              <a:rPr lang="en-US" smtClean="0"/>
              <a:t>7</a:t>
            </a:fld>
            <a:endParaRPr lang="en-US" dirty="0"/>
          </a:p>
        </p:txBody>
      </p:sp>
    </p:spTree>
    <p:extLst>
      <p:ext uri="{BB962C8B-B14F-4D97-AF65-F5344CB8AC3E}">
        <p14:creationId xmlns:p14="http://schemas.microsoft.com/office/powerpoint/2010/main" val="485204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00"/>
              </a:spcAft>
            </a:pPr>
            <a:r>
              <a:rPr lang="en-GB" sz="1600" b="1" kern="1200" dirty="0" smtClean="0">
                <a:solidFill>
                  <a:schemeClr val="tx1"/>
                </a:solidFill>
                <a:effectLst/>
              </a:rPr>
              <a:t>Capability</a:t>
            </a:r>
            <a:r>
              <a:rPr lang="en-GB" sz="1600" kern="1200" dirty="0" smtClean="0">
                <a:solidFill>
                  <a:schemeClr val="tx1"/>
                </a:solidFill>
                <a:effectLst/>
              </a:rPr>
              <a:t>     </a:t>
            </a:r>
            <a:r>
              <a:rPr lang="en-GB" sz="1600" dirty="0"/>
              <a:t>H</a:t>
            </a:r>
            <a:r>
              <a:rPr lang="en-GB" sz="1600" kern="1200" dirty="0" smtClean="0">
                <a:solidFill>
                  <a:schemeClr val="tx1"/>
                </a:solidFill>
                <a:effectLst/>
              </a:rPr>
              <a:t>igh speeds,  lots of passengers and  bags </a:t>
            </a:r>
            <a:r>
              <a:rPr lang="en-GB" sz="1600" dirty="0"/>
              <a:t>,</a:t>
            </a:r>
            <a:r>
              <a:rPr lang="en-GB" sz="1600" kern="1200" dirty="0" smtClean="0">
                <a:solidFill>
                  <a:schemeClr val="tx1"/>
                </a:solidFill>
                <a:effectLst/>
              </a:rPr>
              <a:t> fuel to travel a long distance.  </a:t>
            </a:r>
          </a:p>
          <a:p>
            <a:pPr marL="171450" indent="-171450">
              <a:spcAft>
                <a:spcPts val="500"/>
              </a:spcAft>
              <a:buFont typeface="Arial"/>
              <a:buChar char="•"/>
            </a:pPr>
            <a:r>
              <a:rPr lang="en-GB" sz="1600" kern="1200" dirty="0" smtClean="0">
                <a:solidFill>
                  <a:schemeClr val="tx1"/>
                </a:solidFill>
                <a:effectLst/>
              </a:rPr>
              <a:t>Jet engines </a:t>
            </a:r>
            <a:r>
              <a:rPr lang="en-GB" sz="1600" dirty="0" smtClean="0"/>
              <a:t>=</a:t>
            </a:r>
            <a:r>
              <a:rPr lang="en-GB" sz="1600" kern="1200" dirty="0" smtClean="0">
                <a:solidFill>
                  <a:schemeClr val="tx1"/>
                </a:solidFill>
                <a:effectLst/>
              </a:rPr>
              <a:t> high alt = Low outside temp and pressure</a:t>
            </a:r>
          </a:p>
          <a:p>
            <a:pPr marL="171450" indent="-171450">
              <a:spcAft>
                <a:spcPts val="500"/>
              </a:spcAft>
              <a:buFont typeface="Arial"/>
              <a:buChar char="•"/>
            </a:pPr>
            <a:r>
              <a:rPr lang="en-GB" sz="1600" dirty="0" err="1" smtClean="0"/>
              <a:t>Pax</a:t>
            </a:r>
            <a:r>
              <a:rPr lang="en-GB" sz="1600" dirty="0" smtClean="0"/>
              <a:t>=</a:t>
            </a:r>
            <a:r>
              <a:rPr lang="en-GB" sz="1600" kern="1200" dirty="0" smtClean="0">
                <a:solidFill>
                  <a:schemeClr val="tx1"/>
                </a:solidFill>
                <a:effectLst/>
              </a:rPr>
              <a:t> warm, low altitude/</a:t>
            </a:r>
            <a:r>
              <a:rPr lang="en-GB" sz="1600" dirty="0" smtClean="0"/>
              <a:t>No </a:t>
            </a:r>
            <a:r>
              <a:rPr lang="en-GB" sz="1600" kern="1200" dirty="0" smtClean="0">
                <a:solidFill>
                  <a:schemeClr val="tx1"/>
                </a:solidFill>
                <a:effectLst/>
              </a:rPr>
              <a:t>thermal suits/</a:t>
            </a:r>
            <a:r>
              <a:rPr lang="en-GB" sz="1600" dirty="0" smtClean="0"/>
              <a:t>O</a:t>
            </a:r>
            <a:r>
              <a:rPr lang="en-GB" sz="1600" baseline="-25000" dirty="0" smtClean="0"/>
              <a:t>2</a:t>
            </a:r>
            <a:r>
              <a:rPr lang="en-GB" sz="1600" kern="1200" dirty="0" smtClean="0">
                <a:solidFill>
                  <a:schemeClr val="tx1"/>
                </a:solidFill>
                <a:effectLst/>
              </a:rPr>
              <a:t> masks</a:t>
            </a:r>
          </a:p>
          <a:p>
            <a:pPr>
              <a:spcAft>
                <a:spcPts val="500"/>
              </a:spcAft>
            </a:pPr>
            <a:r>
              <a:rPr lang="en-GB" sz="1600" b="1" kern="1200" dirty="0" smtClean="0">
                <a:solidFill>
                  <a:schemeClr val="tx1"/>
                </a:solidFill>
                <a:effectLst/>
              </a:rPr>
              <a:t>Strength v </a:t>
            </a:r>
            <a:r>
              <a:rPr lang="en-GB" sz="1600" kern="1200" dirty="0" smtClean="0">
                <a:solidFill>
                  <a:schemeClr val="tx1"/>
                </a:solidFill>
                <a:effectLst/>
              </a:rPr>
              <a:t> turbulence, lightning strikes, hailstones, birds</a:t>
            </a:r>
          </a:p>
          <a:p>
            <a:pPr marL="285750" indent="-285750">
              <a:spcAft>
                <a:spcPts val="500"/>
              </a:spcAft>
              <a:buFont typeface="Arial"/>
              <a:buChar char="•"/>
            </a:pPr>
            <a:r>
              <a:rPr lang="en-GB" sz="1600" dirty="0" smtClean="0"/>
              <a:t>Plus design margin - </a:t>
            </a:r>
            <a:r>
              <a:rPr lang="en-GB" sz="1600" kern="1200" dirty="0" smtClean="0">
                <a:solidFill>
                  <a:schemeClr val="tx1"/>
                </a:solidFill>
                <a:effectLst/>
              </a:rPr>
              <a:t> Federal Aviation Administration (FAA) and EASA</a:t>
            </a:r>
            <a:r>
              <a:rPr lang="en-GB" sz="1600" dirty="0"/>
              <a:t> </a:t>
            </a:r>
            <a:r>
              <a:rPr lang="en-GB" sz="1600" dirty="0" err="1" smtClean="0"/>
              <a:t>requ</a:t>
            </a:r>
            <a:r>
              <a:rPr lang="en-GB" sz="1600" kern="1200" dirty="0" smtClean="0">
                <a:solidFill>
                  <a:schemeClr val="tx1"/>
                </a:solidFill>
                <a:effectLst/>
              </a:rPr>
              <a:t> a minimum factor of 1.5.</a:t>
            </a:r>
          </a:p>
          <a:p>
            <a:pPr marL="285750" indent="-285750">
              <a:spcAft>
                <a:spcPts val="500"/>
              </a:spcAft>
              <a:buFont typeface="Arial"/>
              <a:buChar char="•"/>
            </a:pPr>
            <a:r>
              <a:rPr lang="en-GB" sz="1600" dirty="0" smtClean="0"/>
              <a:t>D</a:t>
            </a:r>
            <a:r>
              <a:rPr lang="en-GB" sz="1600" kern="1200" dirty="0" smtClean="0">
                <a:solidFill>
                  <a:schemeClr val="tx1"/>
                </a:solidFill>
                <a:effectLst/>
              </a:rPr>
              <a:t>esigned for 150% of worst that can happen.</a:t>
            </a:r>
          </a:p>
          <a:p>
            <a:pPr>
              <a:spcAft>
                <a:spcPts val="500"/>
              </a:spcAft>
            </a:pPr>
            <a:r>
              <a:rPr lang="en-GB" sz="1600" b="1" kern="1200" dirty="0" smtClean="0">
                <a:solidFill>
                  <a:schemeClr val="tx1"/>
                </a:solidFill>
                <a:effectLst/>
              </a:rPr>
              <a:t>Reliability</a:t>
            </a:r>
            <a:r>
              <a:rPr lang="en-GB" sz="1600" kern="1200" dirty="0" smtClean="0">
                <a:solidFill>
                  <a:schemeClr val="tx1"/>
                </a:solidFill>
                <a:effectLst/>
              </a:rPr>
              <a:t> fundamental requirements: </a:t>
            </a:r>
          </a:p>
          <a:p>
            <a:pPr marL="285750" indent="-285750">
              <a:spcAft>
                <a:spcPts val="500"/>
              </a:spcAft>
              <a:buFont typeface="Arial"/>
              <a:buChar char="•"/>
            </a:pPr>
            <a:r>
              <a:rPr lang="en-GB" sz="1600" dirty="0"/>
              <a:t>N</a:t>
            </a:r>
            <a:r>
              <a:rPr lang="en-GB" sz="1600" kern="1200" dirty="0" smtClean="0">
                <a:solidFill>
                  <a:schemeClr val="tx1"/>
                </a:solidFill>
                <a:effectLst/>
              </a:rPr>
              <a:t>o single failure is catastrophic. E.g. aircraft door locks</a:t>
            </a:r>
          </a:p>
          <a:p>
            <a:pPr marL="285750" indent="-285750">
              <a:spcAft>
                <a:spcPts val="500"/>
              </a:spcAft>
              <a:buFont typeface="Arial"/>
              <a:buChar char="•"/>
            </a:pPr>
            <a:r>
              <a:rPr lang="en-GB" sz="1600" dirty="0"/>
              <a:t>S</a:t>
            </a:r>
            <a:r>
              <a:rPr lang="en-GB" sz="1600" kern="1200" dirty="0" smtClean="0">
                <a:solidFill>
                  <a:schemeClr val="tx1"/>
                </a:solidFill>
                <a:effectLst/>
              </a:rPr>
              <a:t>ingle fault cannot cascade into an unsavoury result.  </a:t>
            </a:r>
          </a:p>
          <a:p>
            <a:pPr>
              <a:spcAft>
                <a:spcPts val="500"/>
              </a:spcAft>
            </a:pPr>
            <a:r>
              <a:rPr lang="en-GB" sz="1600" b="1" kern="1200" dirty="0" smtClean="0">
                <a:solidFill>
                  <a:schemeClr val="tx1"/>
                </a:solidFill>
                <a:effectLst/>
              </a:rPr>
              <a:t>Specs</a:t>
            </a:r>
            <a:r>
              <a:rPr lang="en-GB" sz="1600" kern="1200" dirty="0" smtClean="0">
                <a:solidFill>
                  <a:schemeClr val="tx1"/>
                </a:solidFill>
                <a:effectLst/>
              </a:rPr>
              <a:t>  Over 112 years since Wright Bros, requirements  have grown in size and complexity  - learning from history.</a:t>
            </a:r>
          </a:p>
          <a:p>
            <a:pPr>
              <a:spcAft>
                <a:spcPts val="500"/>
              </a:spcAft>
            </a:pPr>
            <a:r>
              <a:rPr lang="en-GB" sz="1600" kern="1200" dirty="0" smtClean="0">
                <a:solidFill>
                  <a:schemeClr val="tx1"/>
                </a:solidFill>
                <a:effectLst/>
              </a:rPr>
              <a:t>FAR Part 25 requirements over 1,800 items in 86 detailed sections  - </a:t>
            </a:r>
            <a:r>
              <a:rPr lang="en-US" sz="1600" i="1" kern="1200" dirty="0" smtClean="0">
                <a:solidFill>
                  <a:schemeClr val="tx1"/>
                </a:solidFill>
                <a:effectLst/>
              </a:rPr>
              <a:t>“All lavatory doors must be designed to preclude anyone from becoming trapped inside the lavatory. If a locking mechanism is installed, it must be capable of being unlocked from the outside without the aid of special tools.”</a:t>
            </a:r>
            <a:r>
              <a:rPr lang="en-US" sz="1600" kern="1200" dirty="0" smtClean="0">
                <a:solidFill>
                  <a:schemeClr val="tx1"/>
                </a:solidFill>
                <a:effectLst/>
              </a:rPr>
              <a:t>  </a:t>
            </a:r>
            <a:endParaRPr lang="en-GB" sz="1600" kern="1200" dirty="0" smtClean="0">
              <a:solidFill>
                <a:schemeClr val="tx1"/>
              </a:solidFill>
              <a:effectLst/>
            </a:endParaRPr>
          </a:p>
          <a:p>
            <a:endParaRPr lang="en-US" sz="1600" dirty="0"/>
          </a:p>
        </p:txBody>
      </p:sp>
      <p:sp>
        <p:nvSpPr>
          <p:cNvPr id="4" name="Slide Number Placeholder 3"/>
          <p:cNvSpPr>
            <a:spLocks noGrp="1"/>
          </p:cNvSpPr>
          <p:nvPr>
            <p:ph type="sldNum" sz="quarter" idx="10"/>
          </p:nvPr>
        </p:nvSpPr>
        <p:spPr/>
        <p:txBody>
          <a:bodyPr/>
          <a:lstStyle/>
          <a:p>
            <a:fld id="{59FA6587-6DA3-684E-8EDF-6AD92FECD971}" type="slidenum">
              <a:rPr lang="en-US" smtClean="0"/>
              <a:t>8</a:t>
            </a:fld>
            <a:endParaRPr lang="en-US"/>
          </a:p>
        </p:txBody>
      </p:sp>
    </p:spTree>
    <p:extLst>
      <p:ext uri="{BB962C8B-B14F-4D97-AF65-F5344CB8AC3E}">
        <p14:creationId xmlns:p14="http://schemas.microsoft.com/office/powerpoint/2010/main" val="3537568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6100" y="3467100"/>
            <a:ext cx="6032500" cy="5218113"/>
          </a:xfrm>
        </p:spPr>
        <p:txBody>
          <a:bodyPr/>
          <a:lstStyle/>
          <a:p>
            <a:r>
              <a:rPr lang="en-GB" b="1" kern="1200" dirty="0" smtClean="0">
                <a:solidFill>
                  <a:schemeClr val="tx1"/>
                </a:solidFill>
                <a:effectLst/>
              </a:rPr>
              <a:t>M</a:t>
            </a:r>
            <a:r>
              <a:rPr lang="en-GB" kern="1200" dirty="0" smtClean="0">
                <a:solidFill>
                  <a:schemeClr val="tx1"/>
                </a:solidFill>
                <a:effectLst/>
              </a:rPr>
              <a:t>anufacturer- vested safety interest. </a:t>
            </a:r>
          </a:p>
          <a:p>
            <a:r>
              <a:rPr lang="en-GB" kern="1200" dirty="0" smtClean="0">
                <a:solidFill>
                  <a:schemeClr val="tx1"/>
                </a:solidFill>
                <a:effectLst/>
              </a:rPr>
              <a:t>Manufacturing:  large, multi-skilled team, transform paper/computer design into structure/interdependent systems.  </a:t>
            </a:r>
          </a:p>
          <a:p>
            <a:r>
              <a:rPr lang="en-GB" b="1" kern="1200" dirty="0" smtClean="0">
                <a:solidFill>
                  <a:schemeClr val="tx1"/>
                </a:solidFill>
                <a:effectLst/>
              </a:rPr>
              <a:t>Built as Designed?</a:t>
            </a:r>
            <a:r>
              <a:rPr lang="en-GB" kern="1200" dirty="0" smtClean="0">
                <a:solidFill>
                  <a:schemeClr val="tx1"/>
                </a:solidFill>
                <a:effectLst/>
              </a:rPr>
              <a:t>  CAD – initially – tolerances -parts don</a:t>
            </a:r>
            <a:r>
              <a:rPr lang="fr-FR" kern="1200" dirty="0" smtClean="0">
                <a:solidFill>
                  <a:schemeClr val="tx1"/>
                </a:solidFill>
                <a:effectLst/>
              </a:rPr>
              <a:t>’</a:t>
            </a:r>
            <a:r>
              <a:rPr lang="en-GB" kern="1200" dirty="0" smtClean="0">
                <a:solidFill>
                  <a:schemeClr val="tx1"/>
                </a:solidFill>
                <a:effectLst/>
              </a:rPr>
              <a:t>t fit precisely</a:t>
            </a:r>
            <a:r>
              <a:rPr lang="en-GB" i="1" kern="1200" dirty="0" smtClean="0">
                <a:solidFill>
                  <a:schemeClr val="tx1"/>
                </a:solidFill>
                <a:effectLst/>
              </a:rPr>
              <a:t> </a:t>
            </a:r>
            <a:r>
              <a:rPr lang="en-GB" dirty="0" smtClean="0"/>
              <a:t>R</a:t>
            </a:r>
            <a:r>
              <a:rPr lang="en-GB" kern="1200" dirty="0" smtClean="0">
                <a:solidFill>
                  <a:schemeClr val="tx1"/>
                </a:solidFill>
                <a:effectLst/>
              </a:rPr>
              <a:t>econciled quick if manufacture </a:t>
            </a:r>
            <a:r>
              <a:rPr lang="en-GB" dirty="0" smtClean="0"/>
              <a:t>&amp;</a:t>
            </a:r>
            <a:r>
              <a:rPr lang="en-GB" kern="1200" dirty="0" smtClean="0">
                <a:solidFill>
                  <a:schemeClr val="tx1"/>
                </a:solidFill>
                <a:effectLst/>
              </a:rPr>
              <a:t> design work together - sometimes tempting for manufacturing to ‘make it fit’, 	- same issue will persists on follow-on items. </a:t>
            </a:r>
          </a:p>
          <a:p>
            <a:r>
              <a:rPr lang="en-GB" b="1" kern="1200" dirty="0" smtClean="0">
                <a:solidFill>
                  <a:schemeClr val="tx1"/>
                </a:solidFill>
                <a:effectLst/>
              </a:rPr>
              <a:t>Culture</a:t>
            </a:r>
            <a:r>
              <a:rPr lang="en-GB" kern="1200" dirty="0" smtClean="0">
                <a:solidFill>
                  <a:schemeClr val="tx1"/>
                </a:solidFill>
                <a:effectLst/>
              </a:rPr>
              <a:t> –</a:t>
            </a:r>
            <a:r>
              <a:rPr lang="en-GB" dirty="0" smtClean="0"/>
              <a:t>C</a:t>
            </a:r>
            <a:r>
              <a:rPr lang="en-GB" kern="1200" dirty="0" smtClean="0">
                <a:solidFill>
                  <a:schemeClr val="tx1"/>
                </a:solidFill>
                <a:effectLst/>
              </a:rPr>
              <a:t>ompany internal culture.  All humans make errors </a:t>
            </a:r>
            <a:r>
              <a:rPr lang="en-GB" dirty="0" smtClean="0"/>
              <a:t>incl.</a:t>
            </a:r>
            <a:r>
              <a:rPr lang="en-GB" kern="1200" dirty="0" smtClean="0">
                <a:solidFill>
                  <a:schemeClr val="tx1"/>
                </a:solidFill>
                <a:effectLst/>
              </a:rPr>
              <a:t> design and manufacturing – how handled?</a:t>
            </a:r>
          </a:p>
          <a:p>
            <a:r>
              <a:rPr lang="en-GB" b="1" kern="1200" dirty="0" smtClean="0">
                <a:solidFill>
                  <a:schemeClr val="tx1"/>
                </a:solidFill>
                <a:effectLst/>
              </a:rPr>
              <a:t>Just Culture</a:t>
            </a:r>
            <a:r>
              <a:rPr lang="en-GB" kern="1200" dirty="0" smtClean="0">
                <a:solidFill>
                  <a:schemeClr val="tx1"/>
                </a:solidFill>
                <a:effectLst/>
              </a:rPr>
              <a:t>  instigate/supported by senior </a:t>
            </a:r>
            <a:r>
              <a:rPr lang="en-GB" kern="1200" dirty="0" err="1" smtClean="0">
                <a:solidFill>
                  <a:schemeClr val="tx1"/>
                </a:solidFill>
                <a:effectLst/>
              </a:rPr>
              <a:t>mangment</a:t>
            </a:r>
            <a:r>
              <a:rPr lang="en-GB" kern="1200" dirty="0" smtClean="0">
                <a:solidFill>
                  <a:schemeClr val="tx1"/>
                </a:solidFill>
                <a:effectLst/>
              </a:rPr>
              <a:t> encourages honest and open reporting of errors – or only allows immediate corrective action,</a:t>
            </a:r>
          </a:p>
          <a:p>
            <a:endParaRPr lang="en-GB" dirty="0"/>
          </a:p>
          <a:p>
            <a:r>
              <a:rPr lang="en-GB" b="1" dirty="0" smtClean="0"/>
              <a:t>JUST is NOT NO-BLAME</a:t>
            </a:r>
            <a:endParaRPr lang="en-US" b="1" dirty="0"/>
          </a:p>
        </p:txBody>
      </p:sp>
      <p:sp>
        <p:nvSpPr>
          <p:cNvPr id="4" name="Slide Number Placeholder 3"/>
          <p:cNvSpPr>
            <a:spLocks noGrp="1"/>
          </p:cNvSpPr>
          <p:nvPr>
            <p:ph type="sldNum" sz="quarter" idx="10"/>
          </p:nvPr>
        </p:nvSpPr>
        <p:spPr/>
        <p:txBody>
          <a:bodyPr/>
          <a:lstStyle/>
          <a:p>
            <a:fld id="{59FA6587-6DA3-684E-8EDF-6AD92FECD971}" type="slidenum">
              <a:rPr lang="en-US" smtClean="0"/>
              <a:t>9</a:t>
            </a:fld>
            <a:endParaRPr lang="en-US"/>
          </a:p>
        </p:txBody>
      </p:sp>
    </p:spTree>
    <p:extLst>
      <p:ext uri="{BB962C8B-B14F-4D97-AF65-F5344CB8AC3E}">
        <p14:creationId xmlns:p14="http://schemas.microsoft.com/office/powerpoint/2010/main" val="4232721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r>
              <a:rPr lang="en-GB" smtClean="0"/>
              <a:t>Gresham College – 15 June 15</a:t>
            </a:r>
            <a:endParaRPr lang="en-US"/>
          </a:p>
        </p:txBody>
      </p:sp>
      <p:sp>
        <p:nvSpPr>
          <p:cNvPr id="5" name="Footer Placeholder 4"/>
          <p:cNvSpPr>
            <a:spLocks noGrp="1"/>
          </p:cNvSpPr>
          <p:nvPr>
            <p:ph type="ftr" sz="quarter" idx="11"/>
          </p:nvPr>
        </p:nvSpPr>
        <p:spPr/>
        <p:txBody>
          <a:bodyPr/>
          <a:lstStyle/>
          <a:p>
            <a:r>
              <a:rPr lang="en-US" smtClean="0"/>
              <a:t>Safety in the Air</a:t>
            </a:r>
            <a:endParaRPr lang="en-US"/>
          </a:p>
        </p:txBody>
      </p:sp>
      <p:sp>
        <p:nvSpPr>
          <p:cNvPr id="6" name="Slide Number Placeholder 5"/>
          <p:cNvSpPr>
            <a:spLocks noGrp="1"/>
          </p:cNvSpPr>
          <p:nvPr>
            <p:ph type="sldNum" sz="quarter" idx="12"/>
          </p:nvPr>
        </p:nvSpPr>
        <p:spPr/>
        <p:txBody>
          <a:bodyPr/>
          <a:lstStyle/>
          <a:p>
            <a:fld id="{5AA93CB9-4938-714E-969D-7320AD7B64FC}" type="slidenum">
              <a:rPr lang="en-US" smtClean="0"/>
              <a:t>‹#›</a:t>
            </a:fld>
            <a:endParaRPr lang="en-US"/>
          </a:p>
        </p:txBody>
      </p:sp>
    </p:spTree>
    <p:extLst>
      <p:ext uri="{BB962C8B-B14F-4D97-AF65-F5344CB8AC3E}">
        <p14:creationId xmlns:p14="http://schemas.microsoft.com/office/powerpoint/2010/main" val="415632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r>
              <a:rPr lang="en-GB" smtClean="0"/>
              <a:t>Gresham College – 15 June 15</a:t>
            </a:r>
            <a:endParaRPr lang="en-US"/>
          </a:p>
        </p:txBody>
      </p:sp>
      <p:sp>
        <p:nvSpPr>
          <p:cNvPr id="6" name="Footer Placeholder 5"/>
          <p:cNvSpPr>
            <a:spLocks noGrp="1"/>
          </p:cNvSpPr>
          <p:nvPr>
            <p:ph type="ftr" sz="quarter" idx="11"/>
          </p:nvPr>
        </p:nvSpPr>
        <p:spPr/>
        <p:txBody>
          <a:bodyPr/>
          <a:lstStyle/>
          <a:p>
            <a:r>
              <a:rPr lang="en-US" smtClean="0"/>
              <a:t>Safety in the Air</a:t>
            </a:r>
            <a:endParaRPr lang="en-US"/>
          </a:p>
        </p:txBody>
      </p:sp>
      <p:sp>
        <p:nvSpPr>
          <p:cNvPr id="7" name="Slide Number Placeholder 6"/>
          <p:cNvSpPr>
            <a:spLocks noGrp="1"/>
          </p:cNvSpPr>
          <p:nvPr>
            <p:ph type="sldNum" sz="quarter" idx="12"/>
          </p:nvPr>
        </p:nvSpPr>
        <p:spPr/>
        <p:txBody>
          <a:bodyPr/>
          <a:lstStyle/>
          <a:p>
            <a:fld id="{001AB0A5-2A19-9E43-AE12-ED134A73500A}" type="slidenum">
              <a:rPr lang="en-US" smtClean="0"/>
              <a:t>‹#›</a:t>
            </a:fld>
            <a:endParaRPr lang="en-US"/>
          </a:p>
        </p:txBody>
      </p:sp>
    </p:spTree>
    <p:extLst>
      <p:ext uri="{BB962C8B-B14F-4D97-AF65-F5344CB8AC3E}">
        <p14:creationId xmlns:p14="http://schemas.microsoft.com/office/powerpoint/2010/main" val="73350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r>
              <a:rPr lang="en-GB" smtClean="0"/>
              <a:t>Gresham College – 15 June 15</a:t>
            </a:r>
            <a:endParaRPr lang="en-US"/>
          </a:p>
        </p:txBody>
      </p:sp>
      <p:sp>
        <p:nvSpPr>
          <p:cNvPr id="8" name="Footer Placeholder 7"/>
          <p:cNvSpPr>
            <a:spLocks noGrp="1"/>
          </p:cNvSpPr>
          <p:nvPr>
            <p:ph type="ftr" sz="quarter" idx="11"/>
          </p:nvPr>
        </p:nvSpPr>
        <p:spPr/>
        <p:txBody>
          <a:bodyPr/>
          <a:lstStyle/>
          <a:p>
            <a:r>
              <a:rPr lang="en-US" smtClean="0"/>
              <a:t>Safety in the Air</a:t>
            </a:r>
            <a:endParaRPr lang="en-US"/>
          </a:p>
        </p:txBody>
      </p:sp>
      <p:sp>
        <p:nvSpPr>
          <p:cNvPr id="9" name="Slide Number Placeholder 8"/>
          <p:cNvSpPr>
            <a:spLocks noGrp="1"/>
          </p:cNvSpPr>
          <p:nvPr>
            <p:ph type="sldNum" sz="quarter" idx="12"/>
          </p:nvPr>
        </p:nvSpPr>
        <p:spPr/>
        <p:txBody>
          <a:bodyPr/>
          <a:lstStyle/>
          <a:p>
            <a:fld id="{001AB0A5-2A19-9E43-AE12-ED134A73500A}" type="slidenum">
              <a:rPr lang="en-US" smtClean="0"/>
              <a:t>‹#›</a:t>
            </a:fld>
            <a:endParaRPr lang="en-US"/>
          </a:p>
        </p:txBody>
      </p:sp>
    </p:spTree>
    <p:extLst>
      <p:ext uri="{BB962C8B-B14F-4D97-AF65-F5344CB8AC3E}">
        <p14:creationId xmlns:p14="http://schemas.microsoft.com/office/powerpoint/2010/main" val="153141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r>
              <a:rPr lang="en-GB" smtClean="0"/>
              <a:t>Gresham College – 15 June 15</a:t>
            </a:r>
            <a:endParaRPr lang="en-US"/>
          </a:p>
        </p:txBody>
      </p:sp>
      <p:sp>
        <p:nvSpPr>
          <p:cNvPr id="4" name="Footer Placeholder 3"/>
          <p:cNvSpPr>
            <a:spLocks noGrp="1"/>
          </p:cNvSpPr>
          <p:nvPr>
            <p:ph type="ftr" sz="quarter" idx="11"/>
          </p:nvPr>
        </p:nvSpPr>
        <p:spPr/>
        <p:txBody>
          <a:bodyPr/>
          <a:lstStyle/>
          <a:p>
            <a:r>
              <a:rPr lang="en-US" smtClean="0"/>
              <a:t>Safety in the Air</a:t>
            </a:r>
            <a:endParaRPr lang="en-US"/>
          </a:p>
        </p:txBody>
      </p:sp>
      <p:sp>
        <p:nvSpPr>
          <p:cNvPr id="5" name="Slide Number Placeholder 4"/>
          <p:cNvSpPr>
            <a:spLocks noGrp="1"/>
          </p:cNvSpPr>
          <p:nvPr>
            <p:ph type="sldNum" sz="quarter" idx="12"/>
          </p:nvPr>
        </p:nvSpPr>
        <p:spPr/>
        <p:txBody>
          <a:bodyPr/>
          <a:lstStyle/>
          <a:p>
            <a:fld id="{001AB0A5-2A19-9E43-AE12-ED134A73500A}" type="slidenum">
              <a:rPr lang="en-US" smtClean="0"/>
              <a:t>‹#›</a:t>
            </a:fld>
            <a:endParaRPr lang="en-US"/>
          </a:p>
        </p:txBody>
      </p:sp>
    </p:spTree>
    <p:extLst>
      <p:ext uri="{BB962C8B-B14F-4D97-AF65-F5344CB8AC3E}">
        <p14:creationId xmlns:p14="http://schemas.microsoft.com/office/powerpoint/2010/main" val="125556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Gresham College – 15 June 15</a:t>
            </a:r>
            <a:endParaRPr lang="en-US"/>
          </a:p>
        </p:txBody>
      </p:sp>
      <p:sp>
        <p:nvSpPr>
          <p:cNvPr id="3" name="Footer Placeholder 2"/>
          <p:cNvSpPr>
            <a:spLocks noGrp="1"/>
          </p:cNvSpPr>
          <p:nvPr>
            <p:ph type="ftr" sz="quarter" idx="11"/>
          </p:nvPr>
        </p:nvSpPr>
        <p:spPr/>
        <p:txBody>
          <a:bodyPr/>
          <a:lstStyle/>
          <a:p>
            <a:r>
              <a:rPr lang="en-US" smtClean="0"/>
              <a:t>Safety in the Air</a:t>
            </a:r>
            <a:endParaRPr lang="en-US"/>
          </a:p>
        </p:txBody>
      </p:sp>
      <p:sp>
        <p:nvSpPr>
          <p:cNvPr id="4" name="Slide Number Placeholder 3"/>
          <p:cNvSpPr>
            <a:spLocks noGrp="1"/>
          </p:cNvSpPr>
          <p:nvPr>
            <p:ph type="sldNum" sz="quarter" idx="12"/>
          </p:nvPr>
        </p:nvSpPr>
        <p:spPr/>
        <p:txBody>
          <a:bodyPr/>
          <a:lstStyle/>
          <a:p>
            <a:fld id="{001AB0A5-2A19-9E43-AE12-ED134A73500A}" type="slidenum">
              <a:rPr lang="en-US" smtClean="0"/>
              <a:t>‹#›</a:t>
            </a:fld>
            <a:endParaRPr lang="en-US"/>
          </a:p>
        </p:txBody>
      </p:sp>
    </p:spTree>
    <p:extLst>
      <p:ext uri="{BB962C8B-B14F-4D97-AF65-F5344CB8AC3E}">
        <p14:creationId xmlns:p14="http://schemas.microsoft.com/office/powerpoint/2010/main" val="204483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Gresham College – 15 June 15</a:t>
            </a:r>
            <a:endParaRPr lang="en-US"/>
          </a:p>
        </p:txBody>
      </p:sp>
      <p:sp>
        <p:nvSpPr>
          <p:cNvPr id="6" name="Footer Placeholder 5"/>
          <p:cNvSpPr>
            <a:spLocks noGrp="1"/>
          </p:cNvSpPr>
          <p:nvPr>
            <p:ph type="ftr" sz="quarter" idx="11"/>
          </p:nvPr>
        </p:nvSpPr>
        <p:spPr/>
        <p:txBody>
          <a:bodyPr/>
          <a:lstStyle/>
          <a:p>
            <a:r>
              <a:rPr lang="en-US" smtClean="0"/>
              <a:t>Safety in the Air</a:t>
            </a:r>
            <a:endParaRPr lang="en-US"/>
          </a:p>
        </p:txBody>
      </p:sp>
      <p:sp>
        <p:nvSpPr>
          <p:cNvPr id="7" name="Slide Number Placeholder 6"/>
          <p:cNvSpPr>
            <a:spLocks noGrp="1"/>
          </p:cNvSpPr>
          <p:nvPr>
            <p:ph type="sldNum" sz="quarter" idx="12"/>
          </p:nvPr>
        </p:nvSpPr>
        <p:spPr/>
        <p:txBody>
          <a:bodyPr/>
          <a:lstStyle/>
          <a:p>
            <a:fld id="{001AB0A5-2A19-9E43-AE12-ED134A73500A}" type="slidenum">
              <a:rPr lang="en-US" smtClean="0"/>
              <a:t>‹#›</a:t>
            </a:fld>
            <a:endParaRPr lang="en-US"/>
          </a:p>
        </p:txBody>
      </p:sp>
    </p:spTree>
    <p:extLst>
      <p:ext uri="{BB962C8B-B14F-4D97-AF65-F5344CB8AC3E}">
        <p14:creationId xmlns:p14="http://schemas.microsoft.com/office/powerpoint/2010/main" val="42104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Gresham College – 15 June 15</a:t>
            </a:r>
            <a:endParaRPr lang="en-US"/>
          </a:p>
        </p:txBody>
      </p:sp>
      <p:sp>
        <p:nvSpPr>
          <p:cNvPr id="6" name="Footer Placeholder 5"/>
          <p:cNvSpPr>
            <a:spLocks noGrp="1"/>
          </p:cNvSpPr>
          <p:nvPr>
            <p:ph type="ftr" sz="quarter" idx="11"/>
          </p:nvPr>
        </p:nvSpPr>
        <p:spPr/>
        <p:txBody>
          <a:bodyPr/>
          <a:lstStyle/>
          <a:p>
            <a:r>
              <a:rPr lang="en-US" smtClean="0"/>
              <a:t>Safety in the Air</a:t>
            </a:r>
            <a:endParaRPr lang="en-US"/>
          </a:p>
        </p:txBody>
      </p:sp>
      <p:sp>
        <p:nvSpPr>
          <p:cNvPr id="7" name="Slide Number Placeholder 6"/>
          <p:cNvSpPr>
            <a:spLocks noGrp="1"/>
          </p:cNvSpPr>
          <p:nvPr>
            <p:ph type="sldNum" sz="quarter" idx="12"/>
          </p:nvPr>
        </p:nvSpPr>
        <p:spPr/>
        <p:txBody>
          <a:bodyPr/>
          <a:lstStyle/>
          <a:p>
            <a:fld id="{001AB0A5-2A19-9E43-AE12-ED134A73500A}" type="slidenum">
              <a:rPr lang="en-US" smtClean="0"/>
              <a:t>‹#›</a:t>
            </a:fld>
            <a:endParaRPr lang="en-US"/>
          </a:p>
        </p:txBody>
      </p:sp>
    </p:spTree>
    <p:extLst>
      <p:ext uri="{BB962C8B-B14F-4D97-AF65-F5344CB8AC3E}">
        <p14:creationId xmlns:p14="http://schemas.microsoft.com/office/powerpoint/2010/main" val="87750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Gresham College – 15 June 15</a:t>
            </a:r>
            <a:endParaRPr lang="en-US"/>
          </a:p>
        </p:txBody>
      </p:sp>
      <p:sp>
        <p:nvSpPr>
          <p:cNvPr id="5" name="Footer Placeholder 4"/>
          <p:cNvSpPr>
            <a:spLocks noGrp="1"/>
          </p:cNvSpPr>
          <p:nvPr>
            <p:ph type="ftr" sz="quarter" idx="11"/>
          </p:nvPr>
        </p:nvSpPr>
        <p:spPr/>
        <p:txBody>
          <a:bodyPr/>
          <a:lstStyle/>
          <a:p>
            <a:r>
              <a:rPr lang="en-US" smtClean="0"/>
              <a:t>Safety in the Air</a:t>
            </a:r>
            <a:endParaRPr lang="en-US"/>
          </a:p>
        </p:txBody>
      </p:sp>
      <p:sp>
        <p:nvSpPr>
          <p:cNvPr id="6" name="Slide Number Placeholder 5"/>
          <p:cNvSpPr>
            <a:spLocks noGrp="1"/>
          </p:cNvSpPr>
          <p:nvPr>
            <p:ph type="sldNum" sz="quarter" idx="12"/>
          </p:nvPr>
        </p:nvSpPr>
        <p:spPr/>
        <p:txBody>
          <a:bodyPr/>
          <a:lstStyle/>
          <a:p>
            <a:fld id="{001AB0A5-2A19-9E43-AE12-ED134A73500A}" type="slidenum">
              <a:rPr lang="en-US" smtClean="0"/>
              <a:t>‹#›</a:t>
            </a:fld>
            <a:endParaRPr lang="en-US"/>
          </a:p>
        </p:txBody>
      </p:sp>
    </p:spTree>
    <p:extLst>
      <p:ext uri="{BB962C8B-B14F-4D97-AF65-F5344CB8AC3E}">
        <p14:creationId xmlns:p14="http://schemas.microsoft.com/office/powerpoint/2010/main" val="240745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Gresham College – 15 June 15</a:t>
            </a:r>
            <a:endParaRPr lang="en-US"/>
          </a:p>
        </p:txBody>
      </p:sp>
      <p:sp>
        <p:nvSpPr>
          <p:cNvPr id="5" name="Footer Placeholder 4"/>
          <p:cNvSpPr>
            <a:spLocks noGrp="1"/>
          </p:cNvSpPr>
          <p:nvPr>
            <p:ph type="ftr" sz="quarter" idx="11"/>
          </p:nvPr>
        </p:nvSpPr>
        <p:spPr/>
        <p:txBody>
          <a:bodyPr/>
          <a:lstStyle/>
          <a:p>
            <a:r>
              <a:rPr lang="en-US" smtClean="0"/>
              <a:t>Safety in the Air</a:t>
            </a:r>
            <a:endParaRPr lang="en-US"/>
          </a:p>
        </p:txBody>
      </p:sp>
      <p:sp>
        <p:nvSpPr>
          <p:cNvPr id="6" name="Slide Number Placeholder 5"/>
          <p:cNvSpPr>
            <a:spLocks noGrp="1"/>
          </p:cNvSpPr>
          <p:nvPr>
            <p:ph type="sldNum" sz="quarter" idx="12"/>
          </p:nvPr>
        </p:nvSpPr>
        <p:spPr/>
        <p:txBody>
          <a:bodyPr/>
          <a:lstStyle/>
          <a:p>
            <a:fld id="{001AB0A5-2A19-9E43-AE12-ED134A73500A}" type="slidenum">
              <a:rPr lang="en-US" smtClean="0"/>
              <a:t>‹#›</a:t>
            </a:fld>
            <a:endParaRPr lang="en-US"/>
          </a:p>
        </p:txBody>
      </p:sp>
    </p:spTree>
    <p:extLst>
      <p:ext uri="{BB962C8B-B14F-4D97-AF65-F5344CB8AC3E}">
        <p14:creationId xmlns:p14="http://schemas.microsoft.com/office/powerpoint/2010/main" val="1263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Gresham College – 15 June 15</a:t>
            </a:r>
            <a:endParaRPr lang="en-US" dirty="0"/>
          </a:p>
        </p:txBody>
      </p:sp>
      <p:sp>
        <p:nvSpPr>
          <p:cNvPr id="5" name="Footer Placeholder 4"/>
          <p:cNvSpPr>
            <a:spLocks noGrp="1"/>
          </p:cNvSpPr>
          <p:nvPr>
            <p:ph type="ftr" sz="quarter" idx="11"/>
          </p:nvPr>
        </p:nvSpPr>
        <p:spPr/>
        <p:txBody>
          <a:bodyPr/>
          <a:lstStyle>
            <a:lvl1pPr>
              <a:defRPr>
                <a:solidFill>
                  <a:srgbClr val="7F7F7F"/>
                </a:solidFill>
              </a:defRPr>
            </a:lvl1pPr>
          </a:lstStyle>
          <a:p>
            <a:r>
              <a:rPr lang="en-US" dirty="0" smtClean="0"/>
              <a:t>Safety in the Air</a:t>
            </a:r>
            <a:endParaRPr lang="en-US" dirty="0"/>
          </a:p>
        </p:txBody>
      </p:sp>
      <p:sp>
        <p:nvSpPr>
          <p:cNvPr id="6" name="Slide Number Placeholder 5"/>
          <p:cNvSpPr>
            <a:spLocks noGrp="1"/>
          </p:cNvSpPr>
          <p:nvPr>
            <p:ph type="sldNum" sz="quarter" idx="12"/>
          </p:nvPr>
        </p:nvSpPr>
        <p:spPr/>
        <p:txBody>
          <a:bodyPr/>
          <a:lstStyle>
            <a:lvl1pPr>
              <a:defRPr>
                <a:solidFill>
                  <a:srgbClr val="7F7F7F"/>
                </a:solidFill>
              </a:defRPr>
            </a:lvl1pPr>
          </a:lstStyle>
          <a:p>
            <a:fld id="{5AA93CB9-4938-714E-969D-7320AD7B64FC}" type="slidenum">
              <a:rPr lang="en-US" smtClean="0"/>
              <a:pPr/>
              <a:t>‹#›</a:t>
            </a:fld>
            <a:endParaRPr lang="en-US" dirty="0"/>
          </a:p>
        </p:txBody>
      </p:sp>
    </p:spTree>
    <p:extLst>
      <p:ext uri="{BB962C8B-B14F-4D97-AF65-F5344CB8AC3E}">
        <p14:creationId xmlns:p14="http://schemas.microsoft.com/office/powerpoint/2010/main" val="172256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r>
              <a:rPr lang="en-GB" smtClean="0"/>
              <a:t>Gresham College – 15 June 15</a:t>
            </a:r>
            <a:endParaRPr lang="en-US"/>
          </a:p>
        </p:txBody>
      </p:sp>
      <p:sp>
        <p:nvSpPr>
          <p:cNvPr id="5" name="Footer Placeholder 4"/>
          <p:cNvSpPr>
            <a:spLocks noGrp="1"/>
          </p:cNvSpPr>
          <p:nvPr>
            <p:ph type="ftr" sz="quarter" idx="11"/>
          </p:nvPr>
        </p:nvSpPr>
        <p:spPr/>
        <p:txBody>
          <a:bodyPr/>
          <a:lstStyle/>
          <a:p>
            <a:r>
              <a:rPr lang="en-US" smtClean="0"/>
              <a:t>Safety in the Air</a:t>
            </a:r>
            <a:endParaRPr lang="en-US"/>
          </a:p>
        </p:txBody>
      </p:sp>
      <p:sp>
        <p:nvSpPr>
          <p:cNvPr id="6" name="Slide Number Placeholder 5"/>
          <p:cNvSpPr>
            <a:spLocks noGrp="1"/>
          </p:cNvSpPr>
          <p:nvPr>
            <p:ph type="sldNum" sz="quarter" idx="12"/>
          </p:nvPr>
        </p:nvSpPr>
        <p:spPr/>
        <p:txBody>
          <a:bodyPr/>
          <a:lstStyle/>
          <a:p>
            <a:fld id="{5AA93CB9-4938-714E-969D-7320AD7B64FC}" type="slidenum">
              <a:rPr lang="en-US" smtClean="0"/>
              <a:t>‹#›</a:t>
            </a:fld>
            <a:endParaRPr lang="en-US"/>
          </a:p>
        </p:txBody>
      </p:sp>
    </p:spTree>
    <p:extLst>
      <p:ext uri="{BB962C8B-B14F-4D97-AF65-F5344CB8AC3E}">
        <p14:creationId xmlns:p14="http://schemas.microsoft.com/office/powerpoint/2010/main" val="387082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r>
              <a:rPr lang="en-GB" smtClean="0"/>
              <a:t>Gresham College – 15 June 15</a:t>
            </a:r>
            <a:endParaRPr lang="en-US"/>
          </a:p>
        </p:txBody>
      </p:sp>
      <p:sp>
        <p:nvSpPr>
          <p:cNvPr id="6" name="Footer Placeholder 5"/>
          <p:cNvSpPr>
            <a:spLocks noGrp="1"/>
          </p:cNvSpPr>
          <p:nvPr>
            <p:ph type="ftr" sz="quarter" idx="11"/>
          </p:nvPr>
        </p:nvSpPr>
        <p:spPr/>
        <p:txBody>
          <a:bodyPr/>
          <a:lstStyle/>
          <a:p>
            <a:r>
              <a:rPr lang="en-US" smtClean="0"/>
              <a:t>Safety in the Air</a:t>
            </a:r>
            <a:endParaRPr lang="en-US"/>
          </a:p>
        </p:txBody>
      </p:sp>
      <p:sp>
        <p:nvSpPr>
          <p:cNvPr id="7" name="Slide Number Placeholder 6"/>
          <p:cNvSpPr>
            <a:spLocks noGrp="1"/>
          </p:cNvSpPr>
          <p:nvPr>
            <p:ph type="sldNum" sz="quarter" idx="12"/>
          </p:nvPr>
        </p:nvSpPr>
        <p:spPr/>
        <p:txBody>
          <a:bodyPr/>
          <a:lstStyle/>
          <a:p>
            <a:fld id="{5AA93CB9-4938-714E-969D-7320AD7B64FC}" type="slidenum">
              <a:rPr lang="en-US" smtClean="0"/>
              <a:t>‹#›</a:t>
            </a:fld>
            <a:endParaRPr lang="en-US"/>
          </a:p>
        </p:txBody>
      </p:sp>
    </p:spTree>
    <p:extLst>
      <p:ext uri="{BB962C8B-B14F-4D97-AF65-F5344CB8AC3E}">
        <p14:creationId xmlns:p14="http://schemas.microsoft.com/office/powerpoint/2010/main" val="342821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r>
              <a:rPr lang="en-GB" smtClean="0"/>
              <a:t>Gresham College – 15 June 15</a:t>
            </a:r>
            <a:endParaRPr lang="en-US"/>
          </a:p>
        </p:txBody>
      </p:sp>
      <p:sp>
        <p:nvSpPr>
          <p:cNvPr id="8" name="Footer Placeholder 7"/>
          <p:cNvSpPr>
            <a:spLocks noGrp="1"/>
          </p:cNvSpPr>
          <p:nvPr>
            <p:ph type="ftr" sz="quarter" idx="11"/>
          </p:nvPr>
        </p:nvSpPr>
        <p:spPr/>
        <p:txBody>
          <a:bodyPr/>
          <a:lstStyle/>
          <a:p>
            <a:r>
              <a:rPr lang="en-US" smtClean="0"/>
              <a:t>Safety in the Air</a:t>
            </a:r>
            <a:endParaRPr lang="en-US"/>
          </a:p>
        </p:txBody>
      </p:sp>
      <p:sp>
        <p:nvSpPr>
          <p:cNvPr id="9" name="Slide Number Placeholder 8"/>
          <p:cNvSpPr>
            <a:spLocks noGrp="1"/>
          </p:cNvSpPr>
          <p:nvPr>
            <p:ph type="sldNum" sz="quarter" idx="12"/>
          </p:nvPr>
        </p:nvSpPr>
        <p:spPr/>
        <p:txBody>
          <a:bodyPr/>
          <a:lstStyle/>
          <a:p>
            <a:fld id="{5AA93CB9-4938-714E-969D-7320AD7B64FC}" type="slidenum">
              <a:rPr lang="en-US" smtClean="0"/>
              <a:t>‹#›</a:t>
            </a:fld>
            <a:endParaRPr lang="en-US"/>
          </a:p>
        </p:txBody>
      </p:sp>
    </p:spTree>
    <p:extLst>
      <p:ext uri="{BB962C8B-B14F-4D97-AF65-F5344CB8AC3E}">
        <p14:creationId xmlns:p14="http://schemas.microsoft.com/office/powerpoint/2010/main" val="133682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r>
              <a:rPr lang="en-GB" smtClean="0"/>
              <a:t>Gresham College – 15 June 15</a:t>
            </a:r>
            <a:endParaRPr lang="en-US"/>
          </a:p>
        </p:txBody>
      </p:sp>
      <p:sp>
        <p:nvSpPr>
          <p:cNvPr id="4" name="Footer Placeholder 3"/>
          <p:cNvSpPr>
            <a:spLocks noGrp="1"/>
          </p:cNvSpPr>
          <p:nvPr>
            <p:ph type="ftr" sz="quarter" idx="11"/>
          </p:nvPr>
        </p:nvSpPr>
        <p:spPr/>
        <p:txBody>
          <a:bodyPr/>
          <a:lstStyle/>
          <a:p>
            <a:r>
              <a:rPr lang="en-US" smtClean="0"/>
              <a:t>Safety in the Air</a:t>
            </a:r>
            <a:endParaRPr lang="en-US"/>
          </a:p>
        </p:txBody>
      </p:sp>
      <p:sp>
        <p:nvSpPr>
          <p:cNvPr id="5" name="Slide Number Placeholder 4"/>
          <p:cNvSpPr>
            <a:spLocks noGrp="1"/>
          </p:cNvSpPr>
          <p:nvPr>
            <p:ph type="sldNum" sz="quarter" idx="12"/>
          </p:nvPr>
        </p:nvSpPr>
        <p:spPr/>
        <p:txBody>
          <a:bodyPr/>
          <a:lstStyle/>
          <a:p>
            <a:fld id="{5AA93CB9-4938-714E-969D-7320AD7B64FC}" type="slidenum">
              <a:rPr lang="en-US" smtClean="0"/>
              <a:t>‹#›</a:t>
            </a:fld>
            <a:endParaRPr lang="en-US"/>
          </a:p>
        </p:txBody>
      </p:sp>
    </p:spTree>
    <p:extLst>
      <p:ext uri="{BB962C8B-B14F-4D97-AF65-F5344CB8AC3E}">
        <p14:creationId xmlns:p14="http://schemas.microsoft.com/office/powerpoint/2010/main" val="29451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r>
              <a:rPr lang="en-GB" smtClean="0"/>
              <a:t>Gresham College – 15 June 15</a:t>
            </a:r>
            <a:endParaRPr lang="en-US"/>
          </a:p>
        </p:txBody>
      </p:sp>
      <p:sp>
        <p:nvSpPr>
          <p:cNvPr id="5" name="Footer Placeholder 4"/>
          <p:cNvSpPr>
            <a:spLocks noGrp="1"/>
          </p:cNvSpPr>
          <p:nvPr>
            <p:ph type="ftr" sz="quarter" idx="11"/>
          </p:nvPr>
        </p:nvSpPr>
        <p:spPr/>
        <p:txBody>
          <a:bodyPr/>
          <a:lstStyle/>
          <a:p>
            <a:r>
              <a:rPr lang="en-US" smtClean="0"/>
              <a:t>Safety in the Air</a:t>
            </a:r>
            <a:endParaRPr lang="en-US"/>
          </a:p>
        </p:txBody>
      </p:sp>
      <p:sp>
        <p:nvSpPr>
          <p:cNvPr id="6" name="Slide Number Placeholder 5"/>
          <p:cNvSpPr>
            <a:spLocks noGrp="1"/>
          </p:cNvSpPr>
          <p:nvPr>
            <p:ph type="sldNum" sz="quarter" idx="12"/>
          </p:nvPr>
        </p:nvSpPr>
        <p:spPr/>
        <p:txBody>
          <a:bodyPr/>
          <a:lstStyle/>
          <a:p>
            <a:fld id="{001AB0A5-2A19-9E43-AE12-ED134A73500A}" type="slidenum">
              <a:rPr lang="en-US" smtClean="0"/>
              <a:t>‹#›</a:t>
            </a:fld>
            <a:endParaRPr lang="en-US"/>
          </a:p>
        </p:txBody>
      </p:sp>
    </p:spTree>
    <p:extLst>
      <p:ext uri="{BB962C8B-B14F-4D97-AF65-F5344CB8AC3E}">
        <p14:creationId xmlns:p14="http://schemas.microsoft.com/office/powerpoint/2010/main" val="239838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Gresham College – 15 June 15</a:t>
            </a:r>
            <a:endParaRPr lang="en-US"/>
          </a:p>
        </p:txBody>
      </p:sp>
      <p:sp>
        <p:nvSpPr>
          <p:cNvPr id="5" name="Footer Placeholder 4"/>
          <p:cNvSpPr>
            <a:spLocks noGrp="1"/>
          </p:cNvSpPr>
          <p:nvPr>
            <p:ph type="ftr" sz="quarter" idx="11"/>
          </p:nvPr>
        </p:nvSpPr>
        <p:spPr/>
        <p:txBody>
          <a:bodyPr/>
          <a:lstStyle/>
          <a:p>
            <a:r>
              <a:rPr lang="en-US" smtClean="0"/>
              <a:t>Safety in the Air</a:t>
            </a:r>
            <a:endParaRPr lang="en-US"/>
          </a:p>
        </p:txBody>
      </p:sp>
      <p:sp>
        <p:nvSpPr>
          <p:cNvPr id="6" name="Slide Number Placeholder 5"/>
          <p:cNvSpPr>
            <a:spLocks noGrp="1"/>
          </p:cNvSpPr>
          <p:nvPr>
            <p:ph type="sldNum" sz="quarter" idx="12"/>
          </p:nvPr>
        </p:nvSpPr>
        <p:spPr/>
        <p:txBody>
          <a:bodyPr/>
          <a:lstStyle/>
          <a:p>
            <a:fld id="{001AB0A5-2A19-9E43-AE12-ED134A73500A}" type="slidenum">
              <a:rPr lang="en-US" smtClean="0"/>
              <a:t>‹#›</a:t>
            </a:fld>
            <a:endParaRPr lang="en-US"/>
          </a:p>
        </p:txBody>
      </p:sp>
    </p:spTree>
    <p:extLst>
      <p:ext uri="{BB962C8B-B14F-4D97-AF65-F5344CB8AC3E}">
        <p14:creationId xmlns:p14="http://schemas.microsoft.com/office/powerpoint/2010/main" val="109472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r>
              <a:rPr lang="en-GB" smtClean="0"/>
              <a:t>Gresham College – 15 June 15</a:t>
            </a:r>
            <a:endParaRPr lang="en-US"/>
          </a:p>
        </p:txBody>
      </p:sp>
      <p:sp>
        <p:nvSpPr>
          <p:cNvPr id="5" name="Footer Placeholder 4"/>
          <p:cNvSpPr>
            <a:spLocks noGrp="1"/>
          </p:cNvSpPr>
          <p:nvPr>
            <p:ph type="ftr" sz="quarter" idx="11"/>
          </p:nvPr>
        </p:nvSpPr>
        <p:spPr/>
        <p:txBody>
          <a:bodyPr/>
          <a:lstStyle/>
          <a:p>
            <a:r>
              <a:rPr lang="en-US" smtClean="0"/>
              <a:t>Safety in the Air</a:t>
            </a:r>
            <a:endParaRPr lang="en-US"/>
          </a:p>
        </p:txBody>
      </p:sp>
      <p:sp>
        <p:nvSpPr>
          <p:cNvPr id="6" name="Slide Number Placeholder 5"/>
          <p:cNvSpPr>
            <a:spLocks noGrp="1"/>
          </p:cNvSpPr>
          <p:nvPr>
            <p:ph type="sldNum" sz="quarter" idx="12"/>
          </p:nvPr>
        </p:nvSpPr>
        <p:spPr/>
        <p:txBody>
          <a:bodyPr/>
          <a:lstStyle/>
          <a:p>
            <a:fld id="{001AB0A5-2A19-9E43-AE12-ED134A73500A}" type="slidenum">
              <a:rPr lang="en-US" smtClean="0"/>
              <a:t>‹#›</a:t>
            </a:fld>
            <a:endParaRPr lang="en-US"/>
          </a:p>
        </p:txBody>
      </p:sp>
    </p:spTree>
    <p:extLst>
      <p:ext uri="{BB962C8B-B14F-4D97-AF65-F5344CB8AC3E}">
        <p14:creationId xmlns:p14="http://schemas.microsoft.com/office/powerpoint/2010/main" val="22798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7F7F7F"/>
                </a:solidFill>
              </a:defRPr>
            </a:lvl1pPr>
          </a:lstStyle>
          <a:p>
            <a:r>
              <a:rPr lang="en-GB" smtClean="0"/>
              <a:t>Gresham College – 15 June 15</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7F7F7F"/>
                </a:solidFill>
              </a:defRPr>
            </a:lvl1pPr>
          </a:lstStyle>
          <a:p>
            <a:r>
              <a:rPr lang="en-US" b="1" dirty="0" smtClean="0"/>
              <a:t>Safety in the Air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5AA93CB9-4938-714E-969D-7320AD7B64FC}" type="slidenum">
              <a:rPr lang="en-US" smtClean="0"/>
              <a:pPr/>
              <a:t>‹#›</a:t>
            </a:fld>
            <a:endParaRPr lang="en-US" dirty="0"/>
          </a:p>
        </p:txBody>
      </p:sp>
      <p:pic>
        <p:nvPicPr>
          <p:cNvPr id="7" name="Picture 6" descr="ARA - 005.jpg"/>
          <p:cNvPicPr>
            <a:picLocks noChangeAspect="1"/>
          </p:cNvPicPr>
          <p:nvPr userDrawn="1"/>
        </p:nvPicPr>
        <p:blipFill rotWithShape="1">
          <a:blip r:embed="rId8">
            <a:alphaModFix amt="45000"/>
            <a:extLst>
              <a:ext uri="{28A0092B-C50C-407E-A947-70E740481C1C}">
                <a14:useLocalDpi xmlns:a14="http://schemas.microsoft.com/office/drawing/2010/main" val="0"/>
              </a:ext>
            </a:extLst>
          </a:blip>
          <a:srcRect r="35477" b="5594"/>
          <a:stretch/>
        </p:blipFill>
        <p:spPr>
          <a:xfrm>
            <a:off x="0" y="0"/>
            <a:ext cx="9144000" cy="6858000"/>
          </a:xfrm>
          <a:prstGeom prst="rect">
            <a:avLst/>
          </a:prstGeom>
        </p:spPr>
      </p:pic>
    </p:spTree>
    <p:extLst>
      <p:ext uri="{BB962C8B-B14F-4D97-AF65-F5344CB8AC3E}">
        <p14:creationId xmlns:p14="http://schemas.microsoft.com/office/powerpoint/2010/main" val="1584076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Gresham College – 15 June 15</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Safety in the Air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FE3FC-418E-FE4C-864E-EDD1EB775AD8}" type="slidenum">
              <a:rPr lang="en-US" smtClean="0"/>
              <a:t>‹#›</a:t>
            </a:fld>
            <a:endParaRPr lang="en-US" dirty="0"/>
          </a:p>
        </p:txBody>
      </p:sp>
      <p:pic>
        <p:nvPicPr>
          <p:cNvPr id="7" name="Picture 6" descr="ARA - 005.jpg"/>
          <p:cNvPicPr>
            <a:picLocks noChangeAspect="1"/>
          </p:cNvPicPr>
          <p:nvPr userDrawn="1"/>
        </p:nvPicPr>
        <p:blipFill rotWithShape="1">
          <a:blip r:embed="rId13">
            <a:alphaModFix amt="45000"/>
            <a:extLst>
              <a:ext uri="{28A0092B-C50C-407E-A947-70E740481C1C}">
                <a14:useLocalDpi xmlns:a14="http://schemas.microsoft.com/office/drawing/2010/main" val="0"/>
              </a:ext>
            </a:extLst>
          </a:blip>
          <a:srcRect r="35477" b="5594"/>
          <a:stretch/>
        </p:blipFill>
        <p:spPr>
          <a:xfrm>
            <a:off x="0" y="0"/>
            <a:ext cx="9144000" cy="6858000"/>
          </a:xfrm>
          <a:prstGeom prst="rect">
            <a:avLst/>
          </a:prstGeom>
        </p:spPr>
      </p:pic>
    </p:spTree>
    <p:extLst>
      <p:ext uri="{BB962C8B-B14F-4D97-AF65-F5344CB8AC3E}">
        <p14:creationId xmlns:p14="http://schemas.microsoft.com/office/powerpoint/2010/main" val="315734917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jt-ac.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hyperlink" Target="http://cliparts.co/airplane-pi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cliparts.co/airplane-pic"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cliparts.co/airplane-pi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cliparts.co/airplane-pi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cliparts.co/airplane-pi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gif"/><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1.jpeg"/><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smtClean="0"/>
              <a:t>Safety in the Air</a:t>
            </a:r>
            <a:endParaRPr lang="en-US" sz="6000" b="1" dirty="0"/>
          </a:p>
        </p:txBody>
      </p:sp>
      <p:sp>
        <p:nvSpPr>
          <p:cNvPr id="3" name="Subtitle 2"/>
          <p:cNvSpPr>
            <a:spLocks noGrp="1"/>
          </p:cNvSpPr>
          <p:nvPr>
            <p:ph type="subTitle" idx="1"/>
          </p:nvPr>
        </p:nvSpPr>
        <p:spPr>
          <a:xfrm>
            <a:off x="1371600" y="3335867"/>
            <a:ext cx="6400800" cy="2852497"/>
          </a:xfrm>
        </p:spPr>
        <p:txBody>
          <a:bodyPr>
            <a:normAutofit/>
          </a:bodyPr>
          <a:lstStyle/>
          <a:p>
            <a:r>
              <a:rPr lang="en-US" dirty="0" smtClean="0">
                <a:solidFill>
                  <a:schemeClr val="tx1"/>
                </a:solidFill>
              </a:rPr>
              <a:t>Technology, People &amp; Practice</a:t>
            </a:r>
          </a:p>
          <a:p>
            <a:endParaRPr lang="en-US" sz="1700" dirty="0" smtClean="0">
              <a:solidFill>
                <a:schemeClr val="tx1"/>
              </a:solidFill>
            </a:endParaRPr>
          </a:p>
          <a:p>
            <a:endParaRPr lang="en-US" sz="1700" dirty="0" smtClean="0">
              <a:solidFill>
                <a:schemeClr val="tx1"/>
              </a:solidFill>
            </a:endParaRPr>
          </a:p>
          <a:p>
            <a:r>
              <a:rPr lang="en-US" sz="3000" dirty="0" smtClean="0">
                <a:solidFill>
                  <a:schemeClr val="tx1"/>
                </a:solidFill>
              </a:rPr>
              <a:t>JOHN TURNER BA(</a:t>
            </a:r>
            <a:r>
              <a:rPr lang="en-US" sz="3000" dirty="0" err="1" smtClean="0">
                <a:solidFill>
                  <a:schemeClr val="tx1"/>
                </a:solidFill>
              </a:rPr>
              <a:t>Hons</a:t>
            </a:r>
            <a:r>
              <a:rPr lang="en-US" sz="3000" dirty="0" smtClean="0">
                <a:solidFill>
                  <a:schemeClr val="tx1"/>
                </a:solidFill>
              </a:rPr>
              <a:t>) </a:t>
            </a:r>
            <a:r>
              <a:rPr lang="en-US" sz="3000" dirty="0" err="1" smtClean="0">
                <a:solidFill>
                  <a:schemeClr val="tx1"/>
                </a:solidFill>
              </a:rPr>
              <a:t>FRAeS</a:t>
            </a:r>
            <a:endParaRPr lang="en-US" sz="3000" dirty="0" smtClean="0">
              <a:solidFill>
                <a:schemeClr val="tx1"/>
              </a:solidFill>
            </a:endParaRPr>
          </a:p>
          <a:p>
            <a:r>
              <a:rPr lang="en-US" sz="3000" dirty="0">
                <a:solidFill>
                  <a:schemeClr val="tx1"/>
                </a:solidFill>
              </a:rPr>
              <a:t>John Turner Aviation Consultancy </a:t>
            </a:r>
            <a:r>
              <a:rPr lang="en-US" sz="3000" dirty="0" smtClean="0">
                <a:solidFill>
                  <a:schemeClr val="tx1"/>
                </a:solidFill>
              </a:rPr>
              <a:t>Ltd</a:t>
            </a:r>
          </a:p>
          <a:p>
            <a:r>
              <a:rPr lang="en-US" sz="2200" dirty="0" smtClean="0">
                <a:solidFill>
                  <a:schemeClr val="tx1"/>
                </a:solidFill>
                <a:hlinkClick r:id="rId3"/>
              </a:rPr>
              <a:t>www.jt-ac.com</a:t>
            </a:r>
            <a:r>
              <a:rPr lang="en-US" sz="2200" dirty="0" smtClean="0">
                <a:solidFill>
                  <a:schemeClr val="tx1"/>
                </a:solidFill>
              </a:rPr>
              <a:t> </a:t>
            </a:r>
          </a:p>
          <a:p>
            <a:endParaRPr lang="en-US" dirty="0">
              <a:solidFill>
                <a:schemeClr val="tx1"/>
              </a:solidFill>
            </a:endParaRPr>
          </a:p>
        </p:txBody>
      </p:sp>
    </p:spTree>
    <p:extLst>
      <p:ext uri="{BB962C8B-B14F-4D97-AF65-F5344CB8AC3E}">
        <p14:creationId xmlns:p14="http://schemas.microsoft.com/office/powerpoint/2010/main" val="401642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71500" indent="-571500">
              <a:buFont typeface="Arial"/>
              <a:buChar char="•"/>
            </a:pPr>
            <a:r>
              <a:rPr lang="en-US" sz="4800" b="1" dirty="0" smtClean="0">
                <a:effectLst>
                  <a:glow rad="101600">
                    <a:schemeClr val="bg1">
                      <a:alpha val="75000"/>
                    </a:schemeClr>
                  </a:glow>
                </a:effectLst>
              </a:rPr>
              <a:t>Maintained</a:t>
            </a:r>
            <a:r>
              <a:rPr lang="en-US" sz="4800" dirty="0" smtClean="0">
                <a:effectLst>
                  <a:glow rad="101600">
                    <a:schemeClr val="bg1">
                      <a:alpha val="75000"/>
                    </a:schemeClr>
                  </a:glow>
                </a:effectLst>
              </a:rPr>
              <a:t> safely </a:t>
            </a:r>
            <a:endParaRPr lang="en-US" sz="4800" dirty="0">
              <a:effectLst>
                <a:glow rad="101600">
                  <a:schemeClr val="bg1">
                    <a:alpha val="75000"/>
                  </a:schemeClr>
                </a:glow>
              </a:effectLst>
            </a:endParaRPr>
          </a:p>
        </p:txBody>
      </p:sp>
      <p:sp>
        <p:nvSpPr>
          <p:cNvPr id="3" name="Content Placeholder 2"/>
          <p:cNvSpPr>
            <a:spLocks noGrp="1"/>
          </p:cNvSpPr>
          <p:nvPr>
            <p:ph idx="1"/>
          </p:nvPr>
        </p:nvSpPr>
        <p:spPr>
          <a:xfrm>
            <a:off x="457199" y="1600200"/>
            <a:ext cx="8686801" cy="4525963"/>
          </a:xfrm>
        </p:spPr>
        <p:txBody>
          <a:bodyPr>
            <a:normAutofit fontScale="92500" lnSpcReduction="10000"/>
          </a:bodyPr>
          <a:lstStyle/>
          <a:p>
            <a:pPr>
              <a:lnSpc>
                <a:spcPct val="120000"/>
              </a:lnSpc>
            </a:pPr>
            <a:r>
              <a:rPr lang="en-US" sz="4000" dirty="0">
                <a:effectLst>
                  <a:glow rad="101600">
                    <a:schemeClr val="bg1">
                      <a:alpha val="75000"/>
                    </a:schemeClr>
                  </a:glow>
                </a:effectLst>
              </a:rPr>
              <a:t>When things go wrong</a:t>
            </a:r>
            <a:r>
              <a:rPr lang="en-US" sz="4000" dirty="0" smtClean="0">
                <a:effectLst>
                  <a:glow rad="101600">
                    <a:schemeClr val="bg1">
                      <a:alpha val="75000"/>
                    </a:schemeClr>
                  </a:glow>
                </a:effectLst>
              </a:rPr>
              <a:t>? </a:t>
            </a:r>
          </a:p>
          <a:p>
            <a:pPr lvl="1">
              <a:lnSpc>
                <a:spcPct val="120000"/>
              </a:lnSpc>
            </a:pPr>
            <a:r>
              <a:rPr lang="en-US" sz="3600" dirty="0" smtClean="0">
                <a:effectLst>
                  <a:glow rad="101600">
                    <a:schemeClr val="bg1">
                      <a:alpha val="75000"/>
                    </a:schemeClr>
                  </a:glow>
                </a:effectLst>
              </a:rPr>
              <a:t>JAL </a:t>
            </a:r>
            <a:r>
              <a:rPr lang="en-US" sz="3600" dirty="0">
                <a:effectLst>
                  <a:glow rad="101600">
                    <a:schemeClr val="bg1">
                      <a:alpha val="75000"/>
                    </a:schemeClr>
                  </a:glow>
                </a:effectLst>
              </a:rPr>
              <a:t>747 1985</a:t>
            </a:r>
          </a:p>
          <a:p>
            <a:pPr>
              <a:lnSpc>
                <a:spcPct val="120000"/>
              </a:lnSpc>
            </a:pPr>
            <a:r>
              <a:rPr lang="en-US" sz="4000" dirty="0" smtClean="0">
                <a:effectLst>
                  <a:glow rad="101600">
                    <a:schemeClr val="bg1">
                      <a:alpha val="75000"/>
                    </a:schemeClr>
                  </a:glow>
                </a:effectLst>
              </a:rPr>
              <a:t>Inspection, repair, replacement</a:t>
            </a:r>
          </a:p>
          <a:p>
            <a:pPr>
              <a:lnSpc>
                <a:spcPct val="120000"/>
              </a:lnSpc>
            </a:pPr>
            <a:r>
              <a:rPr lang="en-US" sz="4000" dirty="0" err="1" smtClean="0">
                <a:effectLst>
                  <a:glow rad="101600">
                    <a:schemeClr val="bg1">
                      <a:alpha val="75000"/>
                    </a:schemeClr>
                  </a:glow>
                </a:effectLst>
              </a:rPr>
              <a:t>Licenced</a:t>
            </a:r>
            <a:r>
              <a:rPr lang="en-US" sz="4000" dirty="0" smtClean="0">
                <a:effectLst>
                  <a:glow rad="101600">
                    <a:schemeClr val="bg1">
                      <a:alpha val="75000"/>
                    </a:schemeClr>
                  </a:glow>
                </a:effectLst>
              </a:rPr>
              <a:t> maintenance engineers</a:t>
            </a:r>
          </a:p>
          <a:p>
            <a:pPr>
              <a:lnSpc>
                <a:spcPct val="120000"/>
              </a:lnSpc>
            </a:pPr>
            <a:r>
              <a:rPr lang="en-US" sz="4000" dirty="0" smtClean="0">
                <a:effectLst>
                  <a:glow rad="101600">
                    <a:schemeClr val="bg1">
                      <a:alpha val="75000"/>
                    </a:schemeClr>
                  </a:glow>
                </a:effectLst>
              </a:rPr>
              <a:t>Approved maintenance manuals</a:t>
            </a:r>
          </a:p>
          <a:p>
            <a:pPr>
              <a:lnSpc>
                <a:spcPct val="120000"/>
              </a:lnSpc>
            </a:pPr>
            <a:r>
              <a:rPr lang="en-US" sz="4000" dirty="0" smtClean="0">
                <a:effectLst>
                  <a:glow rad="101600">
                    <a:schemeClr val="bg1">
                      <a:alpha val="75000"/>
                    </a:schemeClr>
                  </a:glow>
                </a:effectLst>
              </a:rPr>
              <a:t>Two-person checks of critical items</a:t>
            </a:r>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Air Vehicle</a:t>
            </a:r>
            <a:endParaRPr lang="en-US" dirty="0">
              <a:solidFill>
                <a:srgbClr val="7F7F7F"/>
              </a:solidFill>
            </a:endParaRPr>
          </a:p>
        </p:txBody>
      </p:sp>
      <p:sp>
        <p:nvSpPr>
          <p:cNvPr id="8" name="Rectangle 7"/>
          <p:cNvSpPr/>
          <p:nvPr/>
        </p:nvSpPr>
        <p:spPr>
          <a:xfrm rot="20898009">
            <a:off x="1901987" y="2984268"/>
            <a:ext cx="5204570"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8000" b="1" dirty="0" smtClean="0">
                <a:ln w="11430"/>
                <a:solidFill>
                  <a:srgbClr val="00FF00"/>
                </a:solidFill>
                <a:effectLst>
                  <a:outerShdw blurRad="50800" dist="39000" dir="5460000" algn="tl">
                    <a:srgbClr val="000000">
                      <a:alpha val="38000"/>
                    </a:srgbClr>
                  </a:outerShdw>
                </a:effectLst>
              </a:rPr>
              <a:t>Just Culture</a:t>
            </a:r>
            <a:endParaRPr lang="en-GB" sz="8000" b="1" dirty="0">
              <a:ln w="11430"/>
              <a:solidFill>
                <a:srgbClr val="00FF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38976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extLst/>
          </a:blip>
          <a:srcRect l="6458" r="15931"/>
          <a:stretch/>
        </p:blipFill>
        <p:spPr>
          <a:xfrm>
            <a:off x="0" y="0"/>
            <a:ext cx="9144000" cy="6877628"/>
          </a:xfrm>
          <a:prstGeom prst="rect">
            <a:avLst/>
          </a:prstGeom>
        </p:spPr>
      </p:pic>
      <p:sp>
        <p:nvSpPr>
          <p:cNvPr id="2" name="Title 1"/>
          <p:cNvSpPr>
            <a:spLocks noGrp="1"/>
          </p:cNvSpPr>
          <p:nvPr>
            <p:ph type="title"/>
          </p:nvPr>
        </p:nvSpPr>
        <p:spPr/>
        <p:txBody>
          <a:bodyPr/>
          <a:lstStyle/>
          <a:p>
            <a:pPr marL="571500" indent="-571500">
              <a:buFont typeface="Arial"/>
              <a:buChar char="•"/>
            </a:pPr>
            <a:r>
              <a:rPr lang="en-US" dirty="0">
                <a:effectLst>
                  <a:glow rad="101600">
                    <a:schemeClr val="bg1">
                      <a:alpha val="75000"/>
                    </a:schemeClr>
                  </a:glow>
                </a:effectLst>
              </a:rPr>
              <a:t>P</a:t>
            </a:r>
            <a:r>
              <a:rPr lang="en-US" dirty="0" smtClean="0">
                <a:effectLst>
                  <a:glow rad="101600">
                    <a:schemeClr val="bg1">
                      <a:alpha val="75000"/>
                    </a:schemeClr>
                  </a:glow>
                </a:effectLst>
              </a:rPr>
              <a:t>repared for flight safely</a:t>
            </a:r>
            <a:endParaRPr lang="en-US" dirty="0">
              <a:effectLst>
                <a:glow rad="101600">
                  <a:schemeClr val="bg1">
                    <a:alpha val="75000"/>
                  </a:schemeClr>
                </a:glow>
              </a:effectLst>
            </a:endParaRPr>
          </a:p>
        </p:txBody>
      </p:sp>
      <p:sp>
        <p:nvSpPr>
          <p:cNvPr id="3" name="Content Placeholder 2"/>
          <p:cNvSpPr>
            <a:spLocks noGrp="1"/>
          </p:cNvSpPr>
          <p:nvPr>
            <p:ph idx="1"/>
          </p:nvPr>
        </p:nvSpPr>
        <p:spPr>
          <a:xfrm>
            <a:off x="152397" y="1300751"/>
            <a:ext cx="8229600" cy="4856747"/>
          </a:xfrm>
        </p:spPr>
        <p:txBody>
          <a:bodyPr>
            <a:normAutofit lnSpcReduction="10000"/>
          </a:bodyPr>
          <a:lstStyle/>
          <a:p>
            <a:pPr>
              <a:lnSpc>
                <a:spcPct val="120000"/>
              </a:lnSpc>
            </a:pPr>
            <a:r>
              <a:rPr lang="en-US" dirty="0" smtClean="0">
                <a:effectLst>
                  <a:glow rad="101600">
                    <a:schemeClr val="bg1">
                      <a:alpha val="75000"/>
                    </a:schemeClr>
                  </a:glow>
                </a:effectLst>
              </a:rPr>
              <a:t>Daily servicing + Ground Handling</a:t>
            </a:r>
          </a:p>
          <a:p>
            <a:pPr lvl="1">
              <a:lnSpc>
                <a:spcPct val="120000"/>
              </a:lnSpc>
            </a:pPr>
            <a:r>
              <a:rPr lang="en-US" dirty="0" smtClean="0">
                <a:effectLst>
                  <a:glow rad="101600">
                    <a:schemeClr val="bg1">
                      <a:alpha val="75000"/>
                    </a:schemeClr>
                  </a:glow>
                </a:effectLst>
              </a:rPr>
              <a:t>Fuel, oil, hydraulics, toilets, water</a:t>
            </a:r>
          </a:p>
          <a:p>
            <a:pPr lvl="1">
              <a:lnSpc>
                <a:spcPct val="120000"/>
              </a:lnSpc>
            </a:pPr>
            <a:r>
              <a:rPr lang="en-US" dirty="0" smtClean="0">
                <a:effectLst>
                  <a:glow rad="101600">
                    <a:schemeClr val="bg1">
                      <a:alpha val="75000"/>
                    </a:schemeClr>
                  </a:glow>
                </a:effectLst>
              </a:rPr>
              <a:t>Passengers, baggage, cargo, mail </a:t>
            </a:r>
          </a:p>
          <a:p>
            <a:pPr>
              <a:lnSpc>
                <a:spcPct val="120000"/>
              </a:lnSpc>
            </a:pPr>
            <a:r>
              <a:rPr lang="en-US" dirty="0" smtClean="0">
                <a:effectLst>
                  <a:glow rad="101600">
                    <a:schemeClr val="bg1">
                      <a:alpha val="75000"/>
                    </a:schemeClr>
                  </a:glow>
                </a:effectLst>
              </a:rPr>
              <a:t>Weight &amp; Balance</a:t>
            </a:r>
          </a:p>
          <a:p>
            <a:pPr>
              <a:lnSpc>
                <a:spcPct val="120000"/>
              </a:lnSpc>
            </a:pPr>
            <a:r>
              <a:rPr lang="en-US" dirty="0" smtClean="0">
                <a:effectLst>
                  <a:glow rad="101600">
                    <a:schemeClr val="bg1">
                      <a:alpha val="75000"/>
                    </a:schemeClr>
                  </a:glow>
                </a:effectLst>
              </a:rPr>
              <a:t>Passengers’ hold &amp; carry-on bags</a:t>
            </a:r>
          </a:p>
          <a:p>
            <a:pPr lvl="1">
              <a:lnSpc>
                <a:spcPct val="120000"/>
              </a:lnSpc>
            </a:pPr>
            <a:r>
              <a:rPr lang="en-US" dirty="0" smtClean="0">
                <a:effectLst>
                  <a:glow rad="101600">
                    <a:schemeClr val="bg1">
                      <a:alpha val="75000"/>
                    </a:schemeClr>
                  </a:glow>
                </a:effectLst>
              </a:rPr>
              <a:t>Portable electronic devices?</a:t>
            </a:r>
          </a:p>
          <a:p>
            <a:pPr lvl="1">
              <a:lnSpc>
                <a:spcPct val="120000"/>
              </a:lnSpc>
            </a:pPr>
            <a:r>
              <a:rPr lang="en-US" dirty="0" smtClean="0">
                <a:effectLst>
                  <a:glow rad="101600">
                    <a:schemeClr val="bg1">
                      <a:alpha val="75000"/>
                    </a:schemeClr>
                  </a:glow>
                </a:effectLst>
              </a:rPr>
              <a:t>Lithium batteries?</a:t>
            </a:r>
          </a:p>
          <a:p>
            <a:pPr lvl="1">
              <a:lnSpc>
                <a:spcPct val="120000"/>
              </a:lnSpc>
            </a:pPr>
            <a:r>
              <a:rPr lang="en-US" dirty="0" smtClean="0">
                <a:effectLst>
                  <a:glow rad="101600">
                    <a:schemeClr val="bg1">
                      <a:alpha val="75000"/>
                    </a:schemeClr>
                  </a:glow>
                </a:effectLst>
              </a:rPr>
              <a:t>Safety matches?</a:t>
            </a:r>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Air Vehicle</a:t>
            </a:r>
            <a:endParaRPr lang="en-US" dirty="0">
              <a:solidFill>
                <a:srgbClr val="7F7F7F"/>
              </a:solidFill>
            </a:endParaRPr>
          </a:p>
        </p:txBody>
      </p:sp>
      <p:sp>
        <p:nvSpPr>
          <p:cNvPr id="4" name="TextBox 3"/>
          <p:cNvSpPr txBox="1"/>
          <p:nvPr/>
        </p:nvSpPr>
        <p:spPr>
          <a:xfrm>
            <a:off x="5791200" y="2260265"/>
            <a:ext cx="1287832" cy="492443"/>
          </a:xfrm>
          <a:prstGeom prst="rect">
            <a:avLst/>
          </a:prstGeom>
          <a:noFill/>
        </p:spPr>
        <p:txBody>
          <a:bodyPr wrap="none" rtlCol="0">
            <a:spAutoFit/>
          </a:bodyPr>
          <a:lstStyle/>
          <a:p>
            <a:r>
              <a:rPr lang="en-US" sz="2600" dirty="0" smtClean="0">
                <a:effectLst>
                  <a:glow rad="101600">
                    <a:schemeClr val="bg1">
                      <a:alpha val="75000"/>
                    </a:schemeClr>
                  </a:glow>
                </a:effectLst>
              </a:rPr>
              <a:t>catering</a:t>
            </a:r>
            <a:endParaRPr lang="en-US" sz="2600" dirty="0">
              <a:effectLst>
                <a:glow rad="101600">
                  <a:schemeClr val="bg1">
                    <a:alpha val="75000"/>
                  </a:schemeClr>
                </a:glow>
              </a:effectLst>
            </a:endParaRPr>
          </a:p>
        </p:txBody>
      </p:sp>
      <p:sp>
        <p:nvSpPr>
          <p:cNvPr id="10" name="Rectangle 9"/>
          <p:cNvSpPr/>
          <p:nvPr/>
        </p:nvSpPr>
        <p:spPr>
          <a:xfrm rot="21203247">
            <a:off x="1052330" y="1962953"/>
            <a:ext cx="700988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5400" b="1" dirty="0" smtClean="0">
                <a:ln w="11430"/>
                <a:solidFill>
                  <a:srgbClr val="00FF00"/>
                </a:solidFill>
                <a:effectLst>
                  <a:outerShdw blurRad="50800" dist="39000" dir="5460000" algn="tl">
                    <a:srgbClr val="000000">
                      <a:alpha val="38000"/>
                    </a:srgbClr>
                  </a:outerShdw>
                </a:effectLst>
              </a:rPr>
              <a:t>Human Factors Training</a:t>
            </a:r>
            <a:endParaRPr lang="en-GB" sz="5400" b="1" dirty="0">
              <a:ln w="11430"/>
              <a:solidFill>
                <a:srgbClr val="00FF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68671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96000"/>
          </a:blip>
          <a:srcRect l="17569" t="6535" r="2570" b="8428"/>
          <a:stretch/>
        </p:blipFill>
        <p:spPr>
          <a:xfrm>
            <a:off x="1" y="-53465"/>
            <a:ext cx="9144000" cy="6911465"/>
          </a:xfrm>
          <a:prstGeom prst="rect">
            <a:avLst/>
          </a:prstGeom>
          <a:effectLst>
            <a:outerShdw blurRad="50800" dist="38100" dir="2700000" algn="tl" rotWithShape="0">
              <a:srgbClr val="000000">
                <a:alpha val="43000"/>
              </a:srgbClr>
            </a:outerShdw>
          </a:effectLst>
        </p:spPr>
      </p:pic>
      <p:sp>
        <p:nvSpPr>
          <p:cNvPr id="2" name="Title 1"/>
          <p:cNvSpPr>
            <a:spLocks noGrp="1"/>
          </p:cNvSpPr>
          <p:nvPr>
            <p:ph type="title"/>
          </p:nvPr>
        </p:nvSpPr>
        <p:spPr>
          <a:xfrm>
            <a:off x="1" y="5166895"/>
            <a:ext cx="9144000" cy="1143000"/>
          </a:xfrm>
        </p:spPr>
        <p:txBody>
          <a:bodyPr>
            <a:normAutofit/>
          </a:bodyPr>
          <a:lstStyle/>
          <a:p>
            <a:r>
              <a:rPr lang="en-US" sz="4800" dirty="0" smtClean="0"/>
              <a:t>Controlled Airspace </a:t>
            </a:r>
            <a:r>
              <a:rPr lang="en-US" sz="4800" dirty="0"/>
              <a:t>&amp;</a:t>
            </a:r>
            <a:r>
              <a:rPr lang="en-US" sz="4800" dirty="0" smtClean="0"/>
              <a:t> Airways</a:t>
            </a:r>
            <a:endParaRPr lang="en-US" sz="4800" dirty="0"/>
          </a:p>
        </p:txBody>
      </p:sp>
      <p:sp>
        <p:nvSpPr>
          <p:cNvPr id="16" name="TextBox 1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smtClean="0">
                <a:effectLst>
                  <a:glow rad="101600">
                    <a:schemeClr val="bg1">
                      <a:alpha val="75000"/>
                    </a:schemeClr>
                  </a:glow>
                </a:effectLst>
              </a:rPr>
              <a:t>…in a Safe Environment</a:t>
            </a:r>
            <a:endParaRPr lang="en-US" sz="5400" dirty="0">
              <a:effectLst>
                <a:glow rad="101600">
                  <a:schemeClr val="bg1">
                    <a:alpha val="75000"/>
                  </a:schemeClr>
                </a:glow>
              </a:effectLst>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8000"/>
                    </a14:imgEffect>
                  </a14:imgLayer>
                </a14:imgProps>
              </a:ext>
            </a:extLst>
          </a:blip>
          <a:stretch>
            <a:fillRect/>
          </a:stretch>
        </p:blipFill>
        <p:spPr>
          <a:xfrm>
            <a:off x="0" y="4080933"/>
            <a:ext cx="7799069" cy="2777067"/>
          </a:xfrm>
          <a:prstGeom prst="rect">
            <a:avLst/>
          </a:prstGeom>
        </p:spPr>
      </p:pic>
    </p:spTree>
    <p:extLst>
      <p:ext uri="{BB962C8B-B14F-4D97-AF65-F5344CB8AC3E}">
        <p14:creationId xmlns:p14="http://schemas.microsoft.com/office/powerpoint/2010/main" val="46522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Altimetry</a:t>
            </a:r>
            <a:endParaRPr lang="en-US" sz="4800" dirty="0"/>
          </a:p>
        </p:txBody>
      </p:sp>
      <p:grpSp>
        <p:nvGrpSpPr>
          <p:cNvPr id="6" name="Group 5"/>
          <p:cNvGrpSpPr/>
          <p:nvPr/>
        </p:nvGrpSpPr>
        <p:grpSpPr>
          <a:xfrm>
            <a:off x="5487853" y="6241458"/>
            <a:ext cx="3352201" cy="346364"/>
            <a:chOff x="791546" y="5411081"/>
            <a:chExt cx="3352201" cy="346364"/>
          </a:xfrm>
        </p:grpSpPr>
        <p:sp>
          <p:nvSpPr>
            <p:cNvPr id="4" name="TextBox 3"/>
            <p:cNvSpPr txBox="1"/>
            <p:nvPr/>
          </p:nvSpPr>
          <p:spPr>
            <a:xfrm>
              <a:off x="791546" y="5411081"/>
              <a:ext cx="3352200" cy="307777"/>
            </a:xfrm>
            <a:prstGeom prst="rect">
              <a:avLst/>
            </a:prstGeom>
            <a:noFill/>
          </p:spPr>
          <p:txBody>
            <a:bodyPr wrap="none" rtlCol="0">
              <a:spAutoFit/>
            </a:bodyPr>
            <a:lstStyle/>
            <a:p>
              <a:r>
                <a:rPr lang="en-US" sz="1400" dirty="0" smtClean="0">
                  <a:solidFill>
                    <a:srgbClr val="7F7F7F"/>
                  </a:solidFill>
                </a:rPr>
                <a:t>  Clipart from </a:t>
              </a:r>
              <a:r>
                <a:rPr lang="en-US" sz="1400" dirty="0" smtClean="0">
                  <a:solidFill>
                    <a:srgbClr val="7F7F7F"/>
                  </a:solidFill>
                  <a:hlinkClick r:id="rId3"/>
                </a:rPr>
                <a:t>http://cliparts.co/airplane-pic</a:t>
              </a:r>
              <a:r>
                <a:rPr lang="en-US" sz="1400" dirty="0" smtClean="0">
                  <a:solidFill>
                    <a:srgbClr val="7F7F7F"/>
                  </a:solidFill>
                </a:rPr>
                <a:t> </a:t>
              </a:r>
              <a:endParaRPr lang="en-US" sz="1400" dirty="0">
                <a:solidFill>
                  <a:srgbClr val="7F7F7F"/>
                </a:solidFill>
              </a:endParaRPr>
            </a:p>
          </p:txBody>
        </p:sp>
        <p:sp>
          <p:nvSpPr>
            <p:cNvPr id="5" name="Rectangle 4"/>
            <p:cNvSpPr/>
            <p:nvPr/>
          </p:nvSpPr>
          <p:spPr>
            <a:xfrm>
              <a:off x="791547" y="5418890"/>
              <a:ext cx="3352200" cy="338555"/>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endParaRPr>
            </a:p>
          </p:txBody>
        </p:sp>
      </p:grpSp>
      <p:pic>
        <p:nvPicPr>
          <p:cNvPr id="7" name="Picture 6"/>
          <p:cNvPicPr>
            <a:picLocks noChangeAspect="1"/>
          </p:cNvPicPr>
          <p:nvPr/>
        </p:nvPicPr>
        <p:blipFill>
          <a:blip r:embed="rId4"/>
          <a:stretch>
            <a:fillRect/>
          </a:stretch>
        </p:blipFill>
        <p:spPr>
          <a:xfrm>
            <a:off x="5712691" y="1417638"/>
            <a:ext cx="2568863" cy="1027545"/>
          </a:xfrm>
          <a:prstGeom prst="rect">
            <a:avLst/>
          </a:prstGeom>
        </p:spPr>
      </p:pic>
      <p:sp>
        <p:nvSpPr>
          <p:cNvPr id="32" name="TextBox 31"/>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pic>
        <p:nvPicPr>
          <p:cNvPr id="13" name="Picture 12"/>
          <p:cNvPicPr>
            <a:picLocks noChangeAspect="1"/>
          </p:cNvPicPr>
          <p:nvPr/>
        </p:nvPicPr>
        <p:blipFill>
          <a:blip r:embed="rId5"/>
          <a:stretch>
            <a:fillRect/>
          </a:stretch>
        </p:blipFill>
        <p:spPr>
          <a:xfrm>
            <a:off x="1024872" y="1678517"/>
            <a:ext cx="3502615" cy="3484033"/>
          </a:xfrm>
          <a:prstGeom prst="rect">
            <a:avLst/>
          </a:prstGeom>
        </p:spPr>
      </p:pic>
      <p:sp>
        <p:nvSpPr>
          <p:cNvPr id="19" name="TextBox 18"/>
          <p:cNvSpPr txBox="1"/>
          <p:nvPr/>
        </p:nvSpPr>
        <p:spPr>
          <a:xfrm>
            <a:off x="5863547" y="3420534"/>
            <a:ext cx="2095120" cy="646331"/>
          </a:xfrm>
          <a:prstGeom prst="rect">
            <a:avLst/>
          </a:prstGeom>
          <a:noFill/>
        </p:spPr>
        <p:txBody>
          <a:bodyPr wrap="none" rtlCol="0">
            <a:spAutoFit/>
          </a:bodyPr>
          <a:lstStyle/>
          <a:p>
            <a:r>
              <a:rPr lang="en-US" sz="3600" dirty="0" smtClean="0"/>
              <a:t>6,500 feet</a:t>
            </a:r>
            <a:endParaRPr lang="en-US" sz="3600" dirty="0"/>
          </a:p>
        </p:txBody>
      </p:sp>
      <p:sp>
        <p:nvSpPr>
          <p:cNvPr id="24" name="Trapezoid 23"/>
          <p:cNvSpPr/>
          <p:nvPr/>
        </p:nvSpPr>
        <p:spPr>
          <a:xfrm>
            <a:off x="7196668" y="4826000"/>
            <a:ext cx="1354666" cy="1252701"/>
          </a:xfrm>
          <a:prstGeom prst="trapezoid">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7924800" y="1845733"/>
            <a:ext cx="33867" cy="37549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358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p:cNvCxnSpPr/>
          <p:nvPr/>
        </p:nvCxnSpPr>
        <p:spPr>
          <a:xfrm flipH="1" flipV="1">
            <a:off x="6257636" y="2470727"/>
            <a:ext cx="1350819" cy="267854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9" name="Isosceles Triangle 8"/>
          <p:cNvSpPr/>
          <p:nvPr/>
        </p:nvSpPr>
        <p:spPr>
          <a:xfrm>
            <a:off x="7457929" y="5028085"/>
            <a:ext cx="439595" cy="698541"/>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800" dirty="0" smtClean="0"/>
              <a:t>Radar</a:t>
            </a:r>
            <a:endParaRPr lang="en-US" sz="4800" dirty="0"/>
          </a:p>
        </p:txBody>
      </p:sp>
      <p:sp>
        <p:nvSpPr>
          <p:cNvPr id="3" name="Content Placeholder 2"/>
          <p:cNvSpPr>
            <a:spLocks noGrp="1"/>
          </p:cNvSpPr>
          <p:nvPr>
            <p:ph idx="1"/>
          </p:nvPr>
        </p:nvSpPr>
        <p:spPr>
          <a:xfrm>
            <a:off x="457200" y="2302933"/>
            <a:ext cx="4137891" cy="3823230"/>
          </a:xfrm>
        </p:spPr>
        <p:txBody>
          <a:bodyPr/>
          <a:lstStyle/>
          <a:p>
            <a:r>
              <a:rPr lang="en-US" dirty="0" smtClean="0"/>
              <a:t>Reflected pulse </a:t>
            </a:r>
          </a:p>
          <a:p>
            <a:pPr lvl="1"/>
            <a:r>
              <a:rPr lang="en-US" dirty="0" smtClean="0"/>
              <a:t>Good range</a:t>
            </a:r>
          </a:p>
          <a:p>
            <a:pPr lvl="1"/>
            <a:r>
              <a:rPr lang="en-US" dirty="0" smtClean="0"/>
              <a:t>Fuzzy  bearing</a:t>
            </a:r>
          </a:p>
        </p:txBody>
      </p:sp>
      <p:grpSp>
        <p:nvGrpSpPr>
          <p:cNvPr id="6" name="Group 5"/>
          <p:cNvGrpSpPr/>
          <p:nvPr/>
        </p:nvGrpSpPr>
        <p:grpSpPr>
          <a:xfrm>
            <a:off x="5487853" y="6241458"/>
            <a:ext cx="3352201" cy="346364"/>
            <a:chOff x="791546" y="5411081"/>
            <a:chExt cx="3352201" cy="346364"/>
          </a:xfrm>
        </p:grpSpPr>
        <p:sp>
          <p:nvSpPr>
            <p:cNvPr id="4" name="TextBox 3"/>
            <p:cNvSpPr txBox="1"/>
            <p:nvPr/>
          </p:nvSpPr>
          <p:spPr>
            <a:xfrm>
              <a:off x="791546" y="5411081"/>
              <a:ext cx="3352200" cy="307777"/>
            </a:xfrm>
            <a:prstGeom prst="rect">
              <a:avLst/>
            </a:prstGeom>
            <a:noFill/>
          </p:spPr>
          <p:txBody>
            <a:bodyPr wrap="none" rtlCol="0">
              <a:spAutoFit/>
            </a:bodyPr>
            <a:lstStyle/>
            <a:p>
              <a:r>
                <a:rPr lang="en-US" sz="1400" dirty="0" smtClean="0">
                  <a:solidFill>
                    <a:srgbClr val="7F7F7F"/>
                  </a:solidFill>
                </a:rPr>
                <a:t>  Clipart from </a:t>
              </a:r>
              <a:r>
                <a:rPr lang="en-US" sz="1400" dirty="0" smtClean="0">
                  <a:solidFill>
                    <a:srgbClr val="7F7F7F"/>
                  </a:solidFill>
                  <a:hlinkClick r:id="rId3"/>
                </a:rPr>
                <a:t>http://cliparts.co/airplane-pic</a:t>
              </a:r>
              <a:r>
                <a:rPr lang="en-US" sz="1400" dirty="0" smtClean="0">
                  <a:solidFill>
                    <a:srgbClr val="7F7F7F"/>
                  </a:solidFill>
                </a:rPr>
                <a:t> </a:t>
              </a:r>
              <a:endParaRPr lang="en-US" sz="1400" dirty="0">
                <a:solidFill>
                  <a:srgbClr val="7F7F7F"/>
                </a:solidFill>
              </a:endParaRPr>
            </a:p>
          </p:txBody>
        </p:sp>
        <p:sp>
          <p:nvSpPr>
            <p:cNvPr id="5" name="Rectangle 4"/>
            <p:cNvSpPr/>
            <p:nvPr/>
          </p:nvSpPr>
          <p:spPr>
            <a:xfrm>
              <a:off x="791547" y="5418890"/>
              <a:ext cx="3352200" cy="338555"/>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endParaRPr>
            </a:p>
          </p:txBody>
        </p:sp>
      </p:grpSp>
      <p:pic>
        <p:nvPicPr>
          <p:cNvPr id="7" name="Picture 6"/>
          <p:cNvPicPr>
            <a:picLocks noChangeAspect="1"/>
          </p:cNvPicPr>
          <p:nvPr/>
        </p:nvPicPr>
        <p:blipFill>
          <a:blip r:embed="rId4"/>
          <a:stretch>
            <a:fillRect/>
          </a:stretch>
        </p:blipFill>
        <p:spPr>
          <a:xfrm>
            <a:off x="4595091" y="1789545"/>
            <a:ext cx="2568863" cy="1027545"/>
          </a:xfrm>
          <a:prstGeom prst="rect">
            <a:avLst/>
          </a:prstGeom>
        </p:spPr>
      </p:pic>
      <p:sp>
        <p:nvSpPr>
          <p:cNvPr id="8" name="Chord 7"/>
          <p:cNvSpPr/>
          <p:nvPr/>
        </p:nvSpPr>
        <p:spPr>
          <a:xfrm rot="13777547">
            <a:off x="7330945" y="4534558"/>
            <a:ext cx="438775" cy="1054786"/>
          </a:xfrm>
          <a:prstGeom prst="chord">
            <a:avLst>
              <a:gd name="adj1" fmla="val 5497557"/>
              <a:gd name="adj2" fmla="val 159565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6153727" y="2667000"/>
            <a:ext cx="1304202" cy="2482274"/>
          </a:xfrm>
          <a:prstGeom prst="straightConnector1">
            <a:avLst/>
          </a:prstGeom>
          <a:ln>
            <a:solidFill>
              <a:srgbClr val="3366FF">
                <a:alpha val="29000"/>
              </a:srgbClr>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3140364" y="3732152"/>
            <a:ext cx="2609272" cy="2559354"/>
          </a:xfrm>
          <a:prstGeom prst="ellipse">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grpSp>
        <p:nvGrpSpPr>
          <p:cNvPr id="10" name="Group 9"/>
          <p:cNvGrpSpPr/>
          <p:nvPr/>
        </p:nvGrpSpPr>
        <p:grpSpPr>
          <a:xfrm>
            <a:off x="4218505" y="3988906"/>
            <a:ext cx="463135" cy="453510"/>
            <a:chOff x="4218505" y="3988906"/>
            <a:chExt cx="463135" cy="453510"/>
          </a:xfrm>
        </p:grpSpPr>
        <p:sp>
          <p:nvSpPr>
            <p:cNvPr id="25" name="Oval 24"/>
            <p:cNvSpPr/>
            <p:nvPr/>
          </p:nvSpPr>
          <p:spPr>
            <a:xfrm rot="21365708">
              <a:off x="4218505" y="4061577"/>
              <a:ext cx="404090" cy="138545"/>
            </a:xfrm>
            <a:prstGeom prst="ellipse">
              <a:avLst/>
            </a:prstGeom>
            <a:solidFill>
              <a:srgbClr val="E3FF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rot="5400000">
              <a:off x="4341901" y="4102677"/>
              <a:ext cx="453510" cy="225968"/>
            </a:xfrm>
            <a:prstGeom prst="rect">
              <a:avLst/>
            </a:prstGeom>
            <a:solidFill>
              <a:srgbClr val="77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591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1"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a:off x="7457929" y="5028085"/>
            <a:ext cx="439595" cy="698541"/>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800" dirty="0" smtClean="0"/>
              <a:t>Transponders</a:t>
            </a:r>
            <a:endParaRPr lang="en-US" sz="4800" dirty="0"/>
          </a:p>
        </p:txBody>
      </p:sp>
      <p:sp>
        <p:nvSpPr>
          <p:cNvPr id="3" name="Content Placeholder 2"/>
          <p:cNvSpPr>
            <a:spLocks noGrp="1"/>
          </p:cNvSpPr>
          <p:nvPr>
            <p:ph idx="1"/>
          </p:nvPr>
        </p:nvSpPr>
        <p:spPr>
          <a:xfrm>
            <a:off x="457200" y="1981200"/>
            <a:ext cx="4137891" cy="4144963"/>
          </a:xfrm>
        </p:spPr>
        <p:txBody>
          <a:bodyPr/>
          <a:lstStyle/>
          <a:p>
            <a:r>
              <a:rPr lang="en-US" dirty="0" smtClean="0"/>
              <a:t>Data pulse</a:t>
            </a:r>
          </a:p>
          <a:p>
            <a:pPr lvl="1"/>
            <a:r>
              <a:rPr lang="en-US" dirty="0" smtClean="0"/>
              <a:t>Position</a:t>
            </a:r>
          </a:p>
          <a:p>
            <a:pPr lvl="1"/>
            <a:r>
              <a:rPr lang="en-US" dirty="0" err="1" smtClean="0"/>
              <a:t>Callsign</a:t>
            </a:r>
            <a:endParaRPr lang="en-US" dirty="0" smtClean="0"/>
          </a:p>
          <a:p>
            <a:pPr lvl="1"/>
            <a:r>
              <a:rPr lang="en-US" dirty="0" smtClean="0"/>
              <a:t>Altitude</a:t>
            </a:r>
          </a:p>
          <a:p>
            <a:pPr lvl="1"/>
            <a:r>
              <a:rPr lang="en-US" dirty="0" smtClean="0"/>
              <a:t>Speed</a:t>
            </a:r>
          </a:p>
          <a:p>
            <a:pPr lvl="1"/>
            <a:r>
              <a:rPr lang="en-US" dirty="0" smtClean="0"/>
              <a:t>etc. etc.</a:t>
            </a:r>
          </a:p>
        </p:txBody>
      </p:sp>
      <p:grpSp>
        <p:nvGrpSpPr>
          <p:cNvPr id="6" name="Group 5"/>
          <p:cNvGrpSpPr/>
          <p:nvPr/>
        </p:nvGrpSpPr>
        <p:grpSpPr>
          <a:xfrm>
            <a:off x="5487853" y="6311627"/>
            <a:ext cx="3352201" cy="346364"/>
            <a:chOff x="791546" y="5411081"/>
            <a:chExt cx="3352201" cy="346364"/>
          </a:xfrm>
        </p:grpSpPr>
        <p:sp>
          <p:nvSpPr>
            <p:cNvPr id="4" name="TextBox 3"/>
            <p:cNvSpPr txBox="1"/>
            <p:nvPr/>
          </p:nvSpPr>
          <p:spPr>
            <a:xfrm>
              <a:off x="791546" y="5411081"/>
              <a:ext cx="3352200" cy="307777"/>
            </a:xfrm>
            <a:prstGeom prst="rect">
              <a:avLst/>
            </a:prstGeom>
            <a:noFill/>
          </p:spPr>
          <p:txBody>
            <a:bodyPr wrap="none" rtlCol="0">
              <a:spAutoFit/>
            </a:bodyPr>
            <a:lstStyle/>
            <a:p>
              <a:r>
                <a:rPr lang="en-US" sz="1400" dirty="0" smtClean="0">
                  <a:solidFill>
                    <a:srgbClr val="7F7F7F"/>
                  </a:solidFill>
                </a:rPr>
                <a:t>  Clipart from </a:t>
              </a:r>
              <a:r>
                <a:rPr lang="en-US" sz="1400" dirty="0" smtClean="0">
                  <a:solidFill>
                    <a:srgbClr val="7F7F7F"/>
                  </a:solidFill>
                  <a:hlinkClick r:id="rId3"/>
                </a:rPr>
                <a:t>http://cliparts.co/airplane-pic</a:t>
              </a:r>
              <a:r>
                <a:rPr lang="en-US" sz="1400" dirty="0" smtClean="0">
                  <a:solidFill>
                    <a:srgbClr val="7F7F7F"/>
                  </a:solidFill>
                </a:rPr>
                <a:t> </a:t>
              </a:r>
              <a:endParaRPr lang="en-US" sz="1400" dirty="0">
                <a:solidFill>
                  <a:srgbClr val="7F7F7F"/>
                </a:solidFill>
              </a:endParaRPr>
            </a:p>
          </p:txBody>
        </p:sp>
        <p:sp>
          <p:nvSpPr>
            <p:cNvPr id="5" name="Rectangle 4"/>
            <p:cNvSpPr/>
            <p:nvPr/>
          </p:nvSpPr>
          <p:spPr>
            <a:xfrm>
              <a:off x="791547" y="5418890"/>
              <a:ext cx="3352200" cy="338555"/>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endParaRPr>
            </a:p>
          </p:txBody>
        </p:sp>
      </p:grpSp>
      <p:pic>
        <p:nvPicPr>
          <p:cNvPr id="7" name="Picture 6"/>
          <p:cNvPicPr>
            <a:picLocks noChangeAspect="1"/>
          </p:cNvPicPr>
          <p:nvPr/>
        </p:nvPicPr>
        <p:blipFill>
          <a:blip r:embed="rId4"/>
          <a:stretch>
            <a:fillRect/>
          </a:stretch>
        </p:blipFill>
        <p:spPr>
          <a:xfrm>
            <a:off x="4595091" y="1789545"/>
            <a:ext cx="2568863" cy="1027545"/>
          </a:xfrm>
          <a:prstGeom prst="rect">
            <a:avLst/>
          </a:prstGeom>
        </p:spPr>
      </p:pic>
      <p:cxnSp>
        <p:nvCxnSpPr>
          <p:cNvPr id="10" name="Straight Arrow Connector 9"/>
          <p:cNvCxnSpPr/>
          <p:nvPr/>
        </p:nvCxnSpPr>
        <p:spPr>
          <a:xfrm flipH="1" flipV="1">
            <a:off x="6257636" y="2470727"/>
            <a:ext cx="1350819" cy="267854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6109856" y="2600038"/>
            <a:ext cx="1348073" cy="2549236"/>
            <a:chOff x="6109856" y="2600038"/>
            <a:chExt cx="1348073" cy="2549236"/>
          </a:xfrm>
        </p:grpSpPr>
        <p:cxnSp>
          <p:nvCxnSpPr>
            <p:cNvPr id="12" name="Straight Arrow Connector 11"/>
            <p:cNvCxnSpPr/>
            <p:nvPr/>
          </p:nvCxnSpPr>
          <p:spPr>
            <a:xfrm>
              <a:off x="6109856" y="2600038"/>
              <a:ext cx="1348073" cy="254923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1" name="Explosion 2 10"/>
            <p:cNvSpPr/>
            <p:nvPr/>
          </p:nvSpPr>
          <p:spPr>
            <a:xfrm rot="4764623">
              <a:off x="6415960" y="3602183"/>
              <a:ext cx="588818" cy="392546"/>
            </a:xfrm>
            <a:prstGeom prst="irregularSeal2">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Chord 7"/>
          <p:cNvSpPr/>
          <p:nvPr/>
        </p:nvSpPr>
        <p:spPr>
          <a:xfrm rot="13777547">
            <a:off x="7330945" y="4534558"/>
            <a:ext cx="438775" cy="1054786"/>
          </a:xfrm>
          <a:prstGeom prst="chord">
            <a:avLst>
              <a:gd name="adj1" fmla="val 5497557"/>
              <a:gd name="adj2" fmla="val 159565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3175000" y="3694545"/>
            <a:ext cx="2934856" cy="2228273"/>
            <a:chOff x="3175000" y="3694545"/>
            <a:chExt cx="2934856" cy="2228273"/>
          </a:xfrm>
        </p:grpSpPr>
        <p:sp>
          <p:nvSpPr>
            <p:cNvPr id="22" name="Rectangle 21"/>
            <p:cNvSpPr/>
            <p:nvPr/>
          </p:nvSpPr>
          <p:spPr>
            <a:xfrm>
              <a:off x="3175000" y="3694545"/>
              <a:ext cx="2934856" cy="2228273"/>
            </a:xfrm>
            <a:prstGeom prst="rect">
              <a:avLst/>
            </a:prstGeom>
            <a:solidFill>
              <a:schemeClr val="bg1">
                <a:lumMod val="50000"/>
              </a:schemeClr>
            </a:solidFill>
            <a:ln>
              <a:noFill/>
            </a:ln>
            <a:effectLst>
              <a:glow rad="101600">
                <a:schemeClr val="bg1">
                  <a:lumMod val="50000"/>
                </a:schemeClr>
              </a:glow>
              <a:outerShdw blurRad="40000" dist="23000" dir="5400000" rotWithShape="0">
                <a:srgbClr val="000000">
                  <a:alpha val="35000"/>
                </a:srgbClr>
              </a:outerShdw>
              <a:softEdge rad="101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779818" y="4733636"/>
              <a:ext cx="1330038" cy="1015663"/>
            </a:xfrm>
            <a:prstGeom prst="rect">
              <a:avLst/>
            </a:prstGeom>
            <a:noFill/>
          </p:spPr>
          <p:txBody>
            <a:bodyPr wrap="square" rtlCol="0">
              <a:spAutoFit/>
            </a:bodyPr>
            <a:lstStyle/>
            <a:p>
              <a:r>
                <a:rPr lang="en-US" sz="2000" b="1" dirty="0" smtClean="0">
                  <a:solidFill>
                    <a:schemeClr val="bg1"/>
                  </a:solidFill>
                  <a:effectLst>
                    <a:outerShdw blurRad="50800" dist="38100" dir="2700000" algn="tl" rotWithShape="0">
                      <a:prstClr val="black">
                        <a:alpha val="40000"/>
                      </a:prstClr>
                    </a:outerShdw>
                  </a:effectLst>
                </a:rPr>
                <a:t>BA048</a:t>
              </a:r>
            </a:p>
            <a:p>
              <a:r>
                <a:rPr lang="en-US" sz="2000" b="1" dirty="0" smtClean="0">
                  <a:solidFill>
                    <a:schemeClr val="bg1"/>
                  </a:solidFill>
                  <a:effectLst>
                    <a:outerShdw blurRad="50800" dist="38100" dir="2700000" algn="tl" rotWithShape="0">
                      <a:prstClr val="black">
                        <a:alpha val="40000"/>
                      </a:prstClr>
                    </a:outerShdw>
                  </a:effectLst>
                </a:rPr>
                <a:t>012  24</a:t>
              </a:r>
            </a:p>
            <a:p>
              <a:endParaRPr lang="en-US" sz="2000" b="1" dirty="0">
                <a:solidFill>
                  <a:schemeClr val="bg1"/>
                </a:solidFill>
              </a:endParaRPr>
            </a:p>
          </p:txBody>
        </p:sp>
        <p:sp>
          <p:nvSpPr>
            <p:cNvPr id="16" name="Donut 15"/>
            <p:cNvSpPr/>
            <p:nvPr/>
          </p:nvSpPr>
          <p:spPr>
            <a:xfrm>
              <a:off x="4503263" y="4925273"/>
              <a:ext cx="183655" cy="205624"/>
            </a:xfrm>
            <a:prstGeom prst="donu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flipH="1">
              <a:off x="3810561" y="4237159"/>
              <a:ext cx="45719" cy="4571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H="1">
              <a:off x="3962961" y="4389559"/>
              <a:ext cx="45719" cy="4571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flipH="1">
              <a:off x="4115361" y="4541959"/>
              <a:ext cx="45719" cy="4571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flipH="1">
              <a:off x="4267761" y="4694359"/>
              <a:ext cx="45719" cy="4571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flipH="1">
              <a:off x="4420161" y="4846759"/>
              <a:ext cx="45719" cy="4571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spTree>
    <p:extLst>
      <p:ext uri="{BB962C8B-B14F-4D97-AF65-F5344CB8AC3E}">
        <p14:creationId xmlns:p14="http://schemas.microsoft.com/office/powerpoint/2010/main" val="93570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How close?</a:t>
            </a:r>
            <a:endParaRPr lang="en-US" sz="4800" dirty="0"/>
          </a:p>
        </p:txBody>
      </p:sp>
      <p:grpSp>
        <p:nvGrpSpPr>
          <p:cNvPr id="6" name="Group 5"/>
          <p:cNvGrpSpPr/>
          <p:nvPr/>
        </p:nvGrpSpPr>
        <p:grpSpPr>
          <a:xfrm>
            <a:off x="5487853" y="6311627"/>
            <a:ext cx="3352201" cy="346364"/>
            <a:chOff x="791546" y="5411081"/>
            <a:chExt cx="3352201" cy="346364"/>
          </a:xfrm>
        </p:grpSpPr>
        <p:sp>
          <p:nvSpPr>
            <p:cNvPr id="4" name="TextBox 3"/>
            <p:cNvSpPr txBox="1"/>
            <p:nvPr/>
          </p:nvSpPr>
          <p:spPr>
            <a:xfrm>
              <a:off x="791546" y="5411081"/>
              <a:ext cx="3352200" cy="307777"/>
            </a:xfrm>
            <a:prstGeom prst="rect">
              <a:avLst/>
            </a:prstGeom>
            <a:noFill/>
          </p:spPr>
          <p:txBody>
            <a:bodyPr wrap="none" rtlCol="0">
              <a:spAutoFit/>
            </a:bodyPr>
            <a:lstStyle/>
            <a:p>
              <a:r>
                <a:rPr lang="en-US" sz="1400" dirty="0" smtClean="0">
                  <a:solidFill>
                    <a:srgbClr val="7F7F7F"/>
                  </a:solidFill>
                </a:rPr>
                <a:t>  Clipart from </a:t>
              </a:r>
              <a:r>
                <a:rPr lang="en-US" sz="1400" dirty="0" smtClean="0">
                  <a:solidFill>
                    <a:srgbClr val="7F7F7F"/>
                  </a:solidFill>
                  <a:hlinkClick r:id="rId3"/>
                </a:rPr>
                <a:t>http://cliparts.co/airplane-pic</a:t>
              </a:r>
              <a:r>
                <a:rPr lang="en-US" sz="1400" dirty="0" smtClean="0">
                  <a:solidFill>
                    <a:srgbClr val="7F7F7F"/>
                  </a:solidFill>
                </a:rPr>
                <a:t> </a:t>
              </a:r>
              <a:endParaRPr lang="en-US" sz="1400" dirty="0">
                <a:solidFill>
                  <a:srgbClr val="7F7F7F"/>
                </a:solidFill>
              </a:endParaRPr>
            </a:p>
          </p:txBody>
        </p:sp>
        <p:sp>
          <p:nvSpPr>
            <p:cNvPr id="5" name="Rectangle 4"/>
            <p:cNvSpPr/>
            <p:nvPr/>
          </p:nvSpPr>
          <p:spPr>
            <a:xfrm>
              <a:off x="791547" y="5418890"/>
              <a:ext cx="3352200" cy="338555"/>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endParaRPr>
            </a:p>
          </p:txBody>
        </p:sp>
      </p:grpSp>
      <p:pic>
        <p:nvPicPr>
          <p:cNvPr id="7" name="Picture 6"/>
          <p:cNvPicPr>
            <a:picLocks noChangeAspect="1"/>
          </p:cNvPicPr>
          <p:nvPr/>
        </p:nvPicPr>
        <p:blipFill>
          <a:blip r:embed="rId4"/>
          <a:stretch>
            <a:fillRect/>
          </a:stretch>
        </p:blipFill>
        <p:spPr>
          <a:xfrm>
            <a:off x="2776561" y="2389436"/>
            <a:ext cx="1138381" cy="455352"/>
          </a:xfrm>
          <a:prstGeom prst="rect">
            <a:avLst/>
          </a:prstGeom>
        </p:spPr>
      </p:pic>
      <p:sp>
        <p:nvSpPr>
          <p:cNvPr id="26" name="TextBox 2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pic>
        <p:nvPicPr>
          <p:cNvPr id="28" name="Picture 27"/>
          <p:cNvPicPr>
            <a:picLocks noChangeAspect="1"/>
          </p:cNvPicPr>
          <p:nvPr/>
        </p:nvPicPr>
        <p:blipFill>
          <a:blip r:embed="rId4"/>
          <a:stretch>
            <a:fillRect/>
          </a:stretch>
        </p:blipFill>
        <p:spPr>
          <a:xfrm>
            <a:off x="6322292" y="3051991"/>
            <a:ext cx="1873442" cy="749376"/>
          </a:xfrm>
          <a:prstGeom prst="rect">
            <a:avLst/>
          </a:prstGeom>
        </p:spPr>
      </p:pic>
      <p:cxnSp>
        <p:nvCxnSpPr>
          <p:cNvPr id="31" name="Straight Connector 30"/>
          <p:cNvCxnSpPr>
            <a:stCxn id="28" idx="1"/>
          </p:cNvCxnSpPr>
          <p:nvPr/>
        </p:nvCxnSpPr>
        <p:spPr>
          <a:xfrm flipH="1" flipV="1">
            <a:off x="1214461" y="3420533"/>
            <a:ext cx="5107831" cy="614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7" idx="3"/>
          </p:cNvCxnSpPr>
          <p:nvPr/>
        </p:nvCxnSpPr>
        <p:spPr>
          <a:xfrm flipV="1">
            <a:off x="3914942" y="2573866"/>
            <a:ext cx="5089358" cy="4324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097867" y="2600179"/>
            <a:ext cx="0" cy="826500"/>
          </a:xfrm>
          <a:prstGeom prst="straightConnector1">
            <a:avLst/>
          </a:prstGeom>
          <a:ln w="57150" cmpd="sng">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1862667" y="3263900"/>
            <a:ext cx="5588000" cy="1143000"/>
            <a:chOff x="1862667" y="1828800"/>
            <a:chExt cx="5588000" cy="1143000"/>
          </a:xfrm>
        </p:grpSpPr>
        <p:cxnSp>
          <p:nvCxnSpPr>
            <p:cNvPr id="38" name="Straight Connector 37"/>
            <p:cNvCxnSpPr/>
            <p:nvPr/>
          </p:nvCxnSpPr>
          <p:spPr>
            <a:xfrm>
              <a:off x="7450667" y="2179623"/>
              <a:ext cx="0" cy="79217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862667" y="1828800"/>
              <a:ext cx="16933" cy="72813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1862667" y="3444813"/>
            <a:ext cx="5604933" cy="584776"/>
            <a:chOff x="1862667" y="1628713"/>
            <a:chExt cx="5604933" cy="584776"/>
          </a:xfrm>
        </p:grpSpPr>
        <p:cxnSp>
          <p:nvCxnSpPr>
            <p:cNvPr id="29" name="Straight Arrow Connector 28"/>
            <p:cNvCxnSpPr/>
            <p:nvPr/>
          </p:nvCxnSpPr>
          <p:spPr>
            <a:xfrm>
              <a:off x="1862667" y="2179623"/>
              <a:ext cx="5604933" cy="0"/>
            </a:xfrm>
            <a:prstGeom prst="straightConnector1">
              <a:avLst/>
            </a:prstGeom>
            <a:ln w="57150" cmpd="sng">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351867" y="1628713"/>
              <a:ext cx="1362472" cy="584776"/>
            </a:xfrm>
            <a:prstGeom prst="rect">
              <a:avLst/>
            </a:prstGeom>
            <a:noFill/>
          </p:spPr>
          <p:txBody>
            <a:bodyPr wrap="none" rtlCol="0">
              <a:spAutoFit/>
            </a:bodyPr>
            <a:lstStyle/>
            <a:p>
              <a:r>
                <a:rPr lang="en-US" sz="3200" dirty="0" smtClean="0"/>
                <a:t>2-5 nm</a:t>
              </a:r>
              <a:endParaRPr lang="en-US" sz="3200" dirty="0"/>
            </a:p>
          </p:txBody>
        </p:sp>
      </p:grpSp>
      <p:sp>
        <p:nvSpPr>
          <p:cNvPr id="44" name="TextBox 43"/>
          <p:cNvSpPr txBox="1"/>
          <p:nvPr/>
        </p:nvSpPr>
        <p:spPr>
          <a:xfrm>
            <a:off x="4258630" y="2759603"/>
            <a:ext cx="837514" cy="400110"/>
          </a:xfrm>
          <a:prstGeom prst="rect">
            <a:avLst/>
          </a:prstGeom>
          <a:noFill/>
        </p:spPr>
        <p:txBody>
          <a:bodyPr wrap="none" rtlCol="0">
            <a:spAutoFit/>
          </a:bodyPr>
          <a:lstStyle/>
          <a:p>
            <a:r>
              <a:rPr lang="en-US" sz="2000" dirty="0" smtClean="0"/>
              <a:t>300 m</a:t>
            </a:r>
            <a:endParaRPr lang="en-US" sz="2000" dirty="0"/>
          </a:p>
        </p:txBody>
      </p:sp>
      <p:pic>
        <p:nvPicPr>
          <p:cNvPr id="19" name="Picture 18"/>
          <p:cNvPicPr>
            <a:picLocks noChangeAspect="1"/>
          </p:cNvPicPr>
          <p:nvPr/>
        </p:nvPicPr>
        <p:blipFill>
          <a:blip r:embed="rId4"/>
          <a:stretch>
            <a:fillRect/>
          </a:stretch>
        </p:blipFill>
        <p:spPr>
          <a:xfrm>
            <a:off x="1265261" y="3189536"/>
            <a:ext cx="1138381" cy="455352"/>
          </a:xfrm>
          <a:prstGeom prst="rect">
            <a:avLst/>
          </a:prstGeom>
        </p:spPr>
      </p:pic>
    </p:spTree>
    <p:extLst>
      <p:ext uri="{BB962C8B-B14F-4D97-AF65-F5344CB8AC3E}">
        <p14:creationId xmlns:p14="http://schemas.microsoft.com/office/powerpoint/2010/main" val="138141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1809332"/>
            <a:ext cx="413789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Transponder pulses aircraft-aircraft </a:t>
            </a:r>
          </a:p>
          <a:p>
            <a:pPr lvl="1"/>
            <a:r>
              <a:rPr lang="en-US" dirty="0" smtClean="0"/>
              <a:t>Traffic Advice of </a:t>
            </a:r>
          </a:p>
          <a:p>
            <a:pPr lvl="2"/>
            <a:r>
              <a:rPr lang="en-US" dirty="0" smtClean="0"/>
              <a:t>near-by aircraft</a:t>
            </a:r>
          </a:p>
          <a:p>
            <a:pPr lvl="1"/>
            <a:r>
              <a:rPr lang="en-US" dirty="0" smtClean="0"/>
              <a:t>Resolution Advice for</a:t>
            </a:r>
          </a:p>
          <a:p>
            <a:pPr lvl="2"/>
            <a:r>
              <a:rPr lang="en-US" dirty="0" smtClean="0"/>
              <a:t> collision risk</a:t>
            </a:r>
            <a:endParaRPr lang="en-US" dirty="0"/>
          </a:p>
        </p:txBody>
      </p:sp>
      <p:sp>
        <p:nvSpPr>
          <p:cNvPr id="2" name="Title 1"/>
          <p:cNvSpPr>
            <a:spLocks noGrp="1"/>
          </p:cNvSpPr>
          <p:nvPr>
            <p:ph type="title"/>
          </p:nvPr>
        </p:nvSpPr>
        <p:spPr>
          <a:xfrm>
            <a:off x="0" y="274638"/>
            <a:ext cx="9144000" cy="1143000"/>
          </a:xfrm>
        </p:spPr>
        <p:txBody>
          <a:bodyPr>
            <a:normAutofit fontScale="90000"/>
          </a:bodyPr>
          <a:lstStyle/>
          <a:p>
            <a:r>
              <a:rPr lang="en-US" sz="5300" dirty="0" smtClean="0"/>
              <a:t>TCAS</a:t>
            </a:r>
            <a:r>
              <a:rPr lang="en-US" dirty="0" smtClean="0"/>
              <a:t> </a:t>
            </a:r>
            <a:r>
              <a:rPr lang="en-US" sz="3600" dirty="0" smtClean="0"/>
              <a:t>– Traffic Alert &amp; Collision Avoidance System</a:t>
            </a:r>
            <a:endParaRPr lang="en-US" sz="3600" dirty="0"/>
          </a:p>
        </p:txBody>
      </p:sp>
      <p:pic>
        <p:nvPicPr>
          <p:cNvPr id="4" name="Content Placeholder 3"/>
          <p:cNvPicPr>
            <a:picLocks noGrp="1" noChangeAspect="1"/>
          </p:cNvPicPr>
          <p:nvPr>
            <p:ph idx="1"/>
          </p:nvPr>
        </p:nvPicPr>
        <p:blipFill rotWithShape="1">
          <a:blip r:embed="rId3"/>
          <a:srcRect l="4736" t="3505" r="4736" b="3652"/>
          <a:stretch/>
        </p:blipFill>
        <p:spPr>
          <a:xfrm>
            <a:off x="5172363" y="2505364"/>
            <a:ext cx="2262910" cy="2297546"/>
          </a:xfrm>
        </p:spPr>
      </p:pic>
      <p:sp>
        <p:nvSpPr>
          <p:cNvPr id="17" name="TextBox 16"/>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spTree>
    <p:extLst>
      <p:ext uri="{BB962C8B-B14F-4D97-AF65-F5344CB8AC3E}">
        <p14:creationId xmlns:p14="http://schemas.microsoft.com/office/powerpoint/2010/main" val="93570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3026321" y="4154786"/>
            <a:ext cx="1138381" cy="455352"/>
          </a:xfrm>
          <a:prstGeom prst="rect">
            <a:avLst/>
          </a:prstGeom>
        </p:spPr>
      </p:pic>
      <p:sp>
        <p:nvSpPr>
          <p:cNvPr id="9" name="Isosceles Triangle 8"/>
          <p:cNvSpPr/>
          <p:nvPr/>
        </p:nvSpPr>
        <p:spPr>
          <a:xfrm>
            <a:off x="7457929" y="5028085"/>
            <a:ext cx="439595" cy="698541"/>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574800"/>
            <a:ext cx="4137891" cy="4356100"/>
          </a:xfrm>
        </p:spPr>
        <p:txBody>
          <a:bodyPr>
            <a:normAutofit fontScale="92500" lnSpcReduction="20000"/>
          </a:bodyPr>
          <a:lstStyle/>
          <a:p>
            <a:r>
              <a:rPr lang="en-US" dirty="0" smtClean="0"/>
              <a:t>Data pulse</a:t>
            </a:r>
          </a:p>
          <a:p>
            <a:pPr lvl="1"/>
            <a:r>
              <a:rPr lang="en-US" dirty="0" smtClean="0"/>
              <a:t>Position</a:t>
            </a:r>
          </a:p>
          <a:p>
            <a:pPr lvl="1"/>
            <a:r>
              <a:rPr lang="en-US" dirty="0" err="1" smtClean="0"/>
              <a:t>Callsign</a:t>
            </a:r>
            <a:endParaRPr lang="en-US" dirty="0" smtClean="0"/>
          </a:p>
          <a:p>
            <a:pPr lvl="1"/>
            <a:r>
              <a:rPr lang="en-US" dirty="0" smtClean="0"/>
              <a:t>Altitude</a:t>
            </a:r>
          </a:p>
          <a:p>
            <a:pPr lvl="1"/>
            <a:r>
              <a:rPr lang="en-US" dirty="0" smtClean="0"/>
              <a:t>Speed</a:t>
            </a:r>
          </a:p>
          <a:p>
            <a:pPr lvl="1"/>
            <a:r>
              <a:rPr lang="en-US" dirty="0" smtClean="0"/>
              <a:t>AP/AT settings </a:t>
            </a:r>
          </a:p>
          <a:p>
            <a:pPr lvl="1"/>
            <a:r>
              <a:rPr lang="en-US" dirty="0" smtClean="0"/>
              <a:t>etc. etc.</a:t>
            </a:r>
          </a:p>
          <a:p>
            <a:r>
              <a:rPr lang="en-US" dirty="0" smtClean="0"/>
              <a:t>Data receive</a:t>
            </a:r>
          </a:p>
          <a:p>
            <a:pPr lvl="1"/>
            <a:r>
              <a:rPr lang="en-US" dirty="0" smtClean="0"/>
              <a:t>Weather</a:t>
            </a:r>
          </a:p>
          <a:p>
            <a:pPr lvl="1"/>
            <a:r>
              <a:rPr lang="en-US" dirty="0" smtClean="0"/>
              <a:t>ATC information</a:t>
            </a:r>
          </a:p>
        </p:txBody>
      </p:sp>
      <p:grpSp>
        <p:nvGrpSpPr>
          <p:cNvPr id="6" name="Group 5"/>
          <p:cNvGrpSpPr/>
          <p:nvPr/>
        </p:nvGrpSpPr>
        <p:grpSpPr>
          <a:xfrm>
            <a:off x="5487853" y="6311627"/>
            <a:ext cx="3352201" cy="346364"/>
            <a:chOff x="791546" y="5411081"/>
            <a:chExt cx="3352201" cy="346364"/>
          </a:xfrm>
        </p:grpSpPr>
        <p:sp>
          <p:nvSpPr>
            <p:cNvPr id="4" name="TextBox 3"/>
            <p:cNvSpPr txBox="1"/>
            <p:nvPr/>
          </p:nvSpPr>
          <p:spPr>
            <a:xfrm>
              <a:off x="791546" y="5411081"/>
              <a:ext cx="3352200" cy="307777"/>
            </a:xfrm>
            <a:prstGeom prst="rect">
              <a:avLst/>
            </a:prstGeom>
            <a:noFill/>
          </p:spPr>
          <p:txBody>
            <a:bodyPr wrap="none" rtlCol="0">
              <a:spAutoFit/>
            </a:bodyPr>
            <a:lstStyle/>
            <a:p>
              <a:r>
                <a:rPr lang="en-US" sz="1400" dirty="0" smtClean="0">
                  <a:solidFill>
                    <a:srgbClr val="7F7F7F"/>
                  </a:solidFill>
                </a:rPr>
                <a:t>  Clipart from </a:t>
              </a:r>
              <a:r>
                <a:rPr lang="en-US" sz="1400" dirty="0" smtClean="0">
                  <a:solidFill>
                    <a:srgbClr val="7F7F7F"/>
                  </a:solidFill>
                  <a:hlinkClick r:id="rId4"/>
                </a:rPr>
                <a:t>http://cliparts.co/airplane-pic</a:t>
              </a:r>
              <a:r>
                <a:rPr lang="en-US" sz="1400" dirty="0" smtClean="0">
                  <a:solidFill>
                    <a:srgbClr val="7F7F7F"/>
                  </a:solidFill>
                </a:rPr>
                <a:t> </a:t>
              </a:r>
              <a:endParaRPr lang="en-US" sz="1400" dirty="0">
                <a:solidFill>
                  <a:srgbClr val="7F7F7F"/>
                </a:solidFill>
              </a:endParaRPr>
            </a:p>
          </p:txBody>
        </p:sp>
        <p:sp>
          <p:nvSpPr>
            <p:cNvPr id="5" name="Rectangle 4"/>
            <p:cNvSpPr/>
            <p:nvPr/>
          </p:nvSpPr>
          <p:spPr>
            <a:xfrm>
              <a:off x="791547" y="5418890"/>
              <a:ext cx="3352200" cy="338555"/>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endParaRPr>
            </a:p>
          </p:txBody>
        </p:sp>
      </p:grpSp>
      <p:pic>
        <p:nvPicPr>
          <p:cNvPr id="7" name="Picture 6"/>
          <p:cNvPicPr>
            <a:picLocks noChangeAspect="1"/>
          </p:cNvPicPr>
          <p:nvPr/>
        </p:nvPicPr>
        <p:blipFill>
          <a:blip r:embed="rId3"/>
          <a:stretch>
            <a:fillRect/>
          </a:stretch>
        </p:blipFill>
        <p:spPr>
          <a:xfrm>
            <a:off x="4595091" y="1789545"/>
            <a:ext cx="2568863" cy="1027545"/>
          </a:xfrm>
          <a:prstGeom prst="rect">
            <a:avLst/>
          </a:prstGeom>
        </p:spPr>
      </p:pic>
      <p:grpSp>
        <p:nvGrpSpPr>
          <p:cNvPr id="23" name="Group 22"/>
          <p:cNvGrpSpPr/>
          <p:nvPr/>
        </p:nvGrpSpPr>
        <p:grpSpPr>
          <a:xfrm>
            <a:off x="6109856" y="2600038"/>
            <a:ext cx="1528583" cy="2711244"/>
            <a:chOff x="6109856" y="2600038"/>
            <a:chExt cx="1348073" cy="2549236"/>
          </a:xfrm>
        </p:grpSpPr>
        <p:cxnSp>
          <p:nvCxnSpPr>
            <p:cNvPr id="12" name="Straight Arrow Connector 11"/>
            <p:cNvCxnSpPr/>
            <p:nvPr/>
          </p:nvCxnSpPr>
          <p:spPr>
            <a:xfrm>
              <a:off x="6109856" y="2600038"/>
              <a:ext cx="1348073" cy="254923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1" name="Explosion 2 10"/>
            <p:cNvSpPr/>
            <p:nvPr/>
          </p:nvSpPr>
          <p:spPr>
            <a:xfrm rot="4764623">
              <a:off x="6449896" y="3620277"/>
              <a:ext cx="588818" cy="392546"/>
            </a:xfrm>
            <a:prstGeom prst="irregularSeal2">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grpSp>
        <p:nvGrpSpPr>
          <p:cNvPr id="25" name="Group 24"/>
          <p:cNvGrpSpPr/>
          <p:nvPr/>
        </p:nvGrpSpPr>
        <p:grpSpPr>
          <a:xfrm rot="4633206">
            <a:off x="4053563" y="2198372"/>
            <a:ext cx="1348073" cy="2549236"/>
            <a:chOff x="6109856" y="2600038"/>
            <a:chExt cx="1348073" cy="2549236"/>
          </a:xfrm>
        </p:grpSpPr>
        <p:cxnSp>
          <p:nvCxnSpPr>
            <p:cNvPr id="27" name="Straight Arrow Connector 26"/>
            <p:cNvCxnSpPr/>
            <p:nvPr/>
          </p:nvCxnSpPr>
          <p:spPr>
            <a:xfrm>
              <a:off x="6109856" y="2600038"/>
              <a:ext cx="1348073" cy="254923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8" name="Explosion 2 27"/>
            <p:cNvSpPr/>
            <p:nvPr/>
          </p:nvSpPr>
          <p:spPr>
            <a:xfrm rot="4764623">
              <a:off x="6434727" y="3606440"/>
              <a:ext cx="588818" cy="392546"/>
            </a:xfrm>
            <a:prstGeom prst="irregularSeal2">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0" name="Straight Arrow Connector 29"/>
          <p:cNvCxnSpPr/>
          <p:nvPr/>
        </p:nvCxnSpPr>
        <p:spPr>
          <a:xfrm rot="10702527" flipV="1">
            <a:off x="6198900" y="419296"/>
            <a:ext cx="1096134" cy="1794933"/>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22" name="Title 21"/>
          <p:cNvSpPr txBox="1">
            <a:spLocks noGrp="1"/>
          </p:cNvSpPr>
          <p:nvPr>
            <p:ph type="title"/>
          </p:nvPr>
        </p:nvSpPr>
        <p:spPr>
          <a:xfrm>
            <a:off x="0" y="466106"/>
            <a:ext cx="9144000" cy="1077218"/>
          </a:xfrm>
          <a:prstGeom prst="rect">
            <a:avLst/>
          </a:prstGeom>
          <a:noFill/>
        </p:spPr>
        <p:txBody>
          <a:bodyPr wrap="square" rtlCol="0">
            <a:spAutoFit/>
          </a:bodyPr>
          <a:lstStyle/>
          <a:p>
            <a:pPr algn="ctr"/>
            <a:r>
              <a:rPr lang="en-US" sz="3200" dirty="0" smtClean="0"/>
              <a:t>Automatic Dependent Surveillance-Broadcast (ADS-B)</a:t>
            </a:r>
          </a:p>
          <a:p>
            <a:pPr algn="ctr"/>
            <a:r>
              <a:rPr lang="en-US" sz="3200" dirty="0"/>
              <a:t>	</a:t>
            </a:r>
            <a:r>
              <a:rPr lang="en-US" sz="3200" dirty="0" smtClean="0"/>
              <a:t>“Next Gen” enabler</a:t>
            </a:r>
          </a:p>
        </p:txBody>
      </p:sp>
    </p:spTree>
    <p:extLst>
      <p:ext uri="{BB962C8B-B14F-4D97-AF65-F5344CB8AC3E}">
        <p14:creationId xmlns:p14="http://schemas.microsoft.com/office/powerpoint/2010/main" val="396918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199"/>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pic>
        <p:nvPicPr>
          <p:cNvPr id="6" name="Picture 5"/>
          <p:cNvPicPr>
            <a:picLocks noChangeAspect="1"/>
          </p:cNvPicPr>
          <p:nvPr/>
        </p:nvPicPr>
        <p:blipFill>
          <a:blip r:embed="rId3"/>
          <a:stretch>
            <a:fillRect/>
          </a:stretch>
        </p:blipFill>
        <p:spPr>
          <a:xfrm>
            <a:off x="-40865" y="-144"/>
            <a:ext cx="9184865" cy="7109086"/>
          </a:xfrm>
          <a:prstGeom prst="rect">
            <a:avLst/>
          </a:prstGeom>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smtClean="0">
                <a:effectLst>
                  <a:glow rad="101600">
                    <a:schemeClr val="bg1">
                      <a:alpha val="75000"/>
                    </a:schemeClr>
                  </a:glow>
                </a:effectLst>
              </a:rPr>
              <a:t>…future developments</a:t>
            </a:r>
            <a:endParaRPr lang="en-US" sz="5400" dirty="0">
              <a:effectLst>
                <a:glow rad="101600">
                  <a:schemeClr val="bg1">
                    <a:alpha val="75000"/>
                  </a:schemeClr>
                </a:glow>
              </a:effectLst>
            </a:endParaRPr>
          </a:p>
        </p:txBody>
      </p:sp>
      <p:sp>
        <p:nvSpPr>
          <p:cNvPr id="7" name="TextBox 6"/>
          <p:cNvSpPr txBox="1"/>
          <p:nvPr/>
        </p:nvSpPr>
        <p:spPr>
          <a:xfrm>
            <a:off x="758430" y="2893575"/>
            <a:ext cx="5739973" cy="3416320"/>
          </a:xfrm>
          <a:prstGeom prst="rect">
            <a:avLst/>
          </a:prstGeom>
          <a:noFill/>
        </p:spPr>
        <p:txBody>
          <a:bodyPr wrap="none" rtlCol="0">
            <a:spAutoFit/>
          </a:bodyPr>
          <a:lstStyle/>
          <a:p>
            <a:r>
              <a:rPr lang="en-US" sz="3600" b="1" dirty="0" smtClean="0">
                <a:effectLst>
                  <a:glow rad="101600">
                    <a:schemeClr val="bg1">
                      <a:alpha val="75000"/>
                    </a:schemeClr>
                  </a:glow>
                </a:effectLst>
              </a:rPr>
              <a:t>Full satellite/ADS-B coverage</a:t>
            </a:r>
          </a:p>
          <a:p>
            <a:pPr marL="1028700" lvl="1" indent="-571500">
              <a:buFont typeface="Arial"/>
              <a:buChar char="•"/>
            </a:pPr>
            <a:r>
              <a:rPr lang="en-US" sz="3600" b="1" dirty="0" smtClean="0">
                <a:effectLst>
                  <a:glow rad="101600">
                    <a:schemeClr val="bg1">
                      <a:alpha val="75000"/>
                    </a:schemeClr>
                  </a:glow>
                </a:effectLst>
              </a:rPr>
              <a:t>Direct routing</a:t>
            </a:r>
          </a:p>
          <a:p>
            <a:pPr marL="1485900" lvl="2" indent="-571500">
              <a:buFont typeface="Arial"/>
              <a:buChar char="•"/>
            </a:pPr>
            <a:r>
              <a:rPr lang="en-US" sz="3600" dirty="0" smtClean="0">
                <a:effectLst>
                  <a:glow rad="101600">
                    <a:schemeClr val="bg1">
                      <a:alpha val="75000"/>
                    </a:schemeClr>
                  </a:glow>
                </a:effectLst>
              </a:rPr>
              <a:t>Shorter faster routes</a:t>
            </a:r>
          </a:p>
          <a:p>
            <a:pPr marL="1943100" lvl="3" indent="-571500">
              <a:buFont typeface="Arial"/>
              <a:buChar char="•"/>
            </a:pPr>
            <a:r>
              <a:rPr lang="en-US" sz="3600" dirty="0" smtClean="0">
                <a:effectLst>
                  <a:glow rad="101600">
                    <a:schemeClr val="bg1">
                      <a:alpha val="75000"/>
                    </a:schemeClr>
                  </a:glow>
                </a:effectLst>
              </a:rPr>
              <a:t>more efficient</a:t>
            </a:r>
          </a:p>
          <a:p>
            <a:pPr marL="1485900" lvl="2" indent="-571500">
              <a:buFont typeface="Arial"/>
              <a:buChar char="•"/>
            </a:pPr>
            <a:r>
              <a:rPr lang="en-US" sz="3600" dirty="0" smtClean="0">
                <a:effectLst>
                  <a:glow rad="101600">
                    <a:schemeClr val="bg1">
                      <a:alpha val="75000"/>
                    </a:schemeClr>
                  </a:glow>
                </a:effectLst>
              </a:rPr>
              <a:t>Reduced separation</a:t>
            </a:r>
          </a:p>
          <a:p>
            <a:pPr marL="1943100" lvl="3" indent="-571500">
              <a:buFont typeface="Arial"/>
              <a:buChar char="•"/>
            </a:pPr>
            <a:r>
              <a:rPr lang="en-US" sz="3600" dirty="0" smtClean="0">
                <a:effectLst>
                  <a:glow rad="101600">
                    <a:schemeClr val="bg1">
                      <a:alpha val="75000"/>
                    </a:schemeClr>
                  </a:glow>
                </a:effectLst>
              </a:rPr>
              <a:t>more capacity</a:t>
            </a:r>
            <a:endParaRPr lang="en-US" sz="3600" dirty="0">
              <a:effectLst>
                <a:glow rad="101600">
                  <a:schemeClr val="bg1">
                    <a:alpha val="75000"/>
                  </a:schemeClr>
                </a:glow>
              </a:effectLst>
            </a:endParaRPr>
          </a:p>
        </p:txBody>
      </p:sp>
      <p:sp>
        <p:nvSpPr>
          <p:cNvPr id="9" name="TextBox 8"/>
          <p:cNvSpPr txBox="1"/>
          <p:nvPr/>
        </p:nvSpPr>
        <p:spPr>
          <a:xfrm rot="2389001">
            <a:off x="6008401" y="2280586"/>
            <a:ext cx="2862501" cy="461665"/>
          </a:xfrm>
          <a:prstGeom prst="rect">
            <a:avLst/>
          </a:prstGeom>
          <a:solidFill>
            <a:srgbClr val="C0504D"/>
          </a:solidFill>
          <a:ln>
            <a:solidFill>
              <a:srgbClr val="FFFF00"/>
            </a:solidFill>
          </a:ln>
        </p:spPr>
        <p:txBody>
          <a:bodyPr wrap="square" rtlCol="0">
            <a:spAutoFit/>
          </a:bodyPr>
          <a:lstStyle/>
          <a:p>
            <a:pPr algn="ctr"/>
            <a:r>
              <a:rPr lang="en-US" sz="2400" b="1" dirty="0" smtClean="0"/>
              <a:t>Non-ADS-B Aircraft?</a:t>
            </a:r>
          </a:p>
        </p:txBody>
      </p:sp>
      <p:sp>
        <p:nvSpPr>
          <p:cNvPr id="10" name="TextBox 9"/>
          <p:cNvSpPr txBox="1"/>
          <p:nvPr/>
        </p:nvSpPr>
        <p:spPr>
          <a:xfrm>
            <a:off x="366296" y="64622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spTree>
    <p:extLst>
      <p:ext uri="{BB962C8B-B14F-4D97-AF65-F5344CB8AC3E}">
        <p14:creationId xmlns:p14="http://schemas.microsoft.com/office/powerpoint/2010/main" val="231454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ttle Flight F4.jpg"/>
          <p:cNvPicPr>
            <a:picLocks noChangeAspect="1"/>
          </p:cNvPicPr>
          <p:nvPr/>
        </p:nvPicPr>
        <p:blipFill>
          <a:blip r:embed="rId3" cstate="print">
            <a:alphaModFix/>
          </a:blip>
          <a:stretch>
            <a:fillRect/>
          </a:stretch>
        </p:blipFill>
        <p:spPr>
          <a:xfrm>
            <a:off x="-220133" y="1"/>
            <a:ext cx="9390282" cy="6022732"/>
          </a:xfrm>
          <a:prstGeom prst="rect">
            <a:avLst/>
          </a:prstGeom>
          <a:ln>
            <a:noFill/>
          </a:ln>
          <a:effectLst>
            <a:outerShdw blurRad="190500" algn="tl" rotWithShape="0">
              <a:srgbClr val="000000">
                <a:alpha val="70000"/>
              </a:srgbClr>
            </a:outerShdw>
          </a:effectLst>
        </p:spPr>
      </p:pic>
      <p:pic>
        <p:nvPicPr>
          <p:cNvPr id="17" name="Picture 16" descr="Comet.jpg"/>
          <p:cNvPicPr>
            <a:picLocks noChangeAspect="1"/>
          </p:cNvPicPr>
          <p:nvPr/>
        </p:nvPicPr>
        <p:blipFill>
          <a:blip r:embed="rId4" cstate="print"/>
          <a:stretch>
            <a:fillRect/>
          </a:stretch>
        </p:blipFill>
        <p:spPr>
          <a:xfrm>
            <a:off x="5545908" y="3752536"/>
            <a:ext cx="3590371" cy="2546661"/>
          </a:xfrm>
          <a:prstGeom prst="rect">
            <a:avLst/>
          </a:prstGeom>
          <a:ln>
            <a:noFill/>
          </a:ln>
          <a:effectLst>
            <a:outerShdw blurRad="190500" algn="tl" rotWithShape="0">
              <a:srgbClr val="000000">
                <a:alpha val="70000"/>
              </a:srgbClr>
            </a:outerShdw>
          </a:effectLst>
        </p:spPr>
      </p:pic>
      <p:pic>
        <p:nvPicPr>
          <p:cNvPr id="2" name="Picture 1" descr="FH BAC1-11.jpg"/>
          <p:cNvPicPr>
            <a:picLocks noChangeAspect="1"/>
          </p:cNvPicPr>
          <p:nvPr/>
        </p:nvPicPr>
        <p:blipFill rotWithShape="1">
          <a:blip r:embed="rId5" cstate="print">
            <a:extLst>
              <a:ext uri="{28A0092B-C50C-407E-A947-70E740481C1C}">
                <a14:useLocalDpi xmlns:a14="http://schemas.microsoft.com/office/drawing/2010/main" val="0"/>
              </a:ext>
            </a:extLst>
          </a:blip>
          <a:srcRect t="11771" b="38466"/>
          <a:stretch/>
        </p:blipFill>
        <p:spPr>
          <a:xfrm>
            <a:off x="2691901" y="5551079"/>
            <a:ext cx="4098986" cy="1306921"/>
          </a:xfrm>
          <a:prstGeom prst="rect">
            <a:avLst/>
          </a:prstGeom>
        </p:spPr>
      </p:pic>
      <p:pic>
        <p:nvPicPr>
          <p:cNvPr id="11" name="Picture 10" descr="Hawk in valley.jpg"/>
          <p:cNvPicPr>
            <a:picLocks noChangeAspect="1"/>
          </p:cNvPicPr>
          <p:nvPr/>
        </p:nvPicPr>
        <p:blipFill>
          <a:blip r:embed="rId6" cstate="print"/>
          <a:stretch>
            <a:fillRect/>
          </a:stretch>
        </p:blipFill>
        <p:spPr>
          <a:xfrm>
            <a:off x="7519822" y="0"/>
            <a:ext cx="1624178" cy="2097571"/>
          </a:xfrm>
          <a:prstGeom prst="rect">
            <a:avLst/>
          </a:prstGeom>
          <a:ln>
            <a:noFill/>
          </a:ln>
          <a:effectLst>
            <a:outerShdw blurRad="190500" algn="tl" rotWithShape="0">
              <a:srgbClr val="000000">
                <a:alpha val="70000"/>
              </a:srgbClr>
            </a:outerShdw>
          </a:effectLst>
        </p:spPr>
      </p:pic>
      <p:pic>
        <p:nvPicPr>
          <p:cNvPr id="18" name="Picture 17" descr="0526531.jpg"/>
          <p:cNvPicPr>
            <a:picLocks noChangeAspect="1"/>
          </p:cNvPicPr>
          <p:nvPr/>
        </p:nvPicPr>
        <p:blipFill>
          <a:blip r:embed="rId7" cstate="print"/>
          <a:srcRect l="7279" t="24595" r="3637" b="24002"/>
          <a:stretch>
            <a:fillRect/>
          </a:stretch>
        </p:blipFill>
        <p:spPr>
          <a:xfrm>
            <a:off x="-76960" y="5551079"/>
            <a:ext cx="2946400" cy="1292798"/>
          </a:xfrm>
          <a:prstGeom prst="rect">
            <a:avLst/>
          </a:prstGeom>
          <a:ln>
            <a:noFill/>
          </a:ln>
          <a:effectLst>
            <a:outerShdw blurRad="190500" algn="tl" rotWithShape="0">
              <a:srgbClr val="000000">
                <a:alpha val="70000"/>
              </a:srgbClr>
            </a:outerShdw>
          </a:effectLst>
        </p:spPr>
      </p:pic>
      <p:pic>
        <p:nvPicPr>
          <p:cNvPr id="16" name="Picture 15" descr="Hunter383.jpg"/>
          <p:cNvPicPr>
            <a:picLocks noChangeAspect="1"/>
          </p:cNvPicPr>
          <p:nvPr/>
        </p:nvPicPr>
        <p:blipFill>
          <a:blip r:embed="rId8" cstate="print"/>
          <a:srcRect t="13994" b="23823"/>
          <a:stretch>
            <a:fillRect/>
          </a:stretch>
        </p:blipFill>
        <p:spPr>
          <a:xfrm>
            <a:off x="6408220" y="5973911"/>
            <a:ext cx="2728058" cy="869966"/>
          </a:xfrm>
          <a:prstGeom prst="rect">
            <a:avLst/>
          </a:prstGeom>
          <a:ln>
            <a:noFill/>
          </a:ln>
          <a:effectLst>
            <a:outerShdw blurRad="190500" algn="tl" rotWithShape="0">
              <a:srgbClr val="000000">
                <a:alpha val="70000"/>
              </a:srgbClr>
            </a:outerShdw>
          </a:effectLst>
        </p:spPr>
      </p:pic>
      <p:pic>
        <p:nvPicPr>
          <p:cNvPr id="20" name="Picture 19" descr="F-18B - tp colours.jpg"/>
          <p:cNvPicPr>
            <a:picLocks noChangeAspect="1"/>
          </p:cNvPicPr>
          <p:nvPr/>
        </p:nvPicPr>
        <p:blipFill>
          <a:blip r:embed="rId9" cstate="print"/>
          <a:srcRect t="7237" b="14547"/>
          <a:stretch>
            <a:fillRect/>
          </a:stretch>
        </p:blipFill>
        <p:spPr>
          <a:xfrm>
            <a:off x="4289779" y="3461533"/>
            <a:ext cx="2725445" cy="1172441"/>
          </a:xfrm>
          <a:prstGeom prst="rect">
            <a:avLst/>
          </a:prstGeom>
          <a:ln>
            <a:noFill/>
          </a:ln>
          <a:effectLst>
            <a:outerShdw blurRad="190500" algn="tl" rotWithShape="0">
              <a:srgbClr val="000000">
                <a:alpha val="70000"/>
              </a:srgbClr>
            </a:outerShdw>
          </a:effectLst>
        </p:spPr>
      </p:pic>
      <p:sp>
        <p:nvSpPr>
          <p:cNvPr id="7172" name="Rectangle 3"/>
          <p:cNvSpPr>
            <a:spLocks noGrp="1" noChangeArrowheads="1"/>
          </p:cNvSpPr>
          <p:nvPr>
            <p:ph type="body" idx="1"/>
          </p:nvPr>
        </p:nvSpPr>
        <p:spPr>
          <a:xfrm>
            <a:off x="-220133" y="252018"/>
            <a:ext cx="7890933" cy="6072327"/>
          </a:xfrm>
        </p:spPr>
        <p:txBody>
          <a:bodyPr>
            <a:noAutofit/>
          </a:bodyPr>
          <a:lstStyle/>
          <a:p>
            <a:pPr eaLnBrk="1" hangingPunct="1">
              <a:lnSpc>
                <a:spcPct val="90000"/>
              </a:lnSpc>
              <a:defRPr/>
            </a:pPr>
            <a:r>
              <a:rPr lang="en-GB" sz="3600" b="1" dirty="0" smtClean="0">
                <a:latin typeface="+mn-lt"/>
              </a:rPr>
              <a:t>Royal Air Force  </a:t>
            </a:r>
            <a:r>
              <a:rPr lang="en-GB" sz="3600" dirty="0" smtClean="0">
                <a:latin typeface="+mn-lt"/>
              </a:rPr>
              <a:t>1972-1990</a:t>
            </a:r>
          </a:p>
          <a:p>
            <a:pPr lvl="1">
              <a:lnSpc>
                <a:spcPct val="90000"/>
              </a:lnSpc>
              <a:defRPr/>
            </a:pPr>
            <a:r>
              <a:rPr lang="en-GB" dirty="0" smtClean="0">
                <a:effectLst>
                  <a:outerShdw blurRad="38100" dist="38100" dir="2700000" algn="tl">
                    <a:srgbClr val="000000">
                      <a:alpha val="43137"/>
                    </a:srgbClr>
                  </a:outerShdw>
                </a:effectLst>
              </a:rPr>
              <a:t>Fighter pilot , No 92 Squadron, West Germany</a:t>
            </a:r>
          </a:p>
          <a:p>
            <a:pPr lvl="1" eaLnBrk="1" hangingPunct="1">
              <a:lnSpc>
                <a:spcPct val="90000"/>
              </a:lnSpc>
              <a:defRPr/>
            </a:pPr>
            <a:endParaRPr lang="en-GB" sz="1800" dirty="0" smtClean="0">
              <a:effectLst>
                <a:outerShdw blurRad="38100" dist="38100" dir="2700000" algn="tl">
                  <a:srgbClr val="000000">
                    <a:alpha val="43137"/>
                  </a:srgbClr>
                </a:outerShdw>
              </a:effectLst>
            </a:endParaRPr>
          </a:p>
          <a:p>
            <a:pPr lvl="1">
              <a:lnSpc>
                <a:spcPct val="90000"/>
              </a:lnSpc>
              <a:defRPr/>
            </a:pPr>
            <a:r>
              <a:rPr lang="en-GB" dirty="0" smtClean="0">
                <a:effectLst>
                  <a:outerShdw blurRad="38100" dist="38100" dir="2700000" algn="tl">
                    <a:srgbClr val="000000">
                      <a:alpha val="43137"/>
                    </a:srgbClr>
                  </a:outerShdw>
                </a:effectLst>
              </a:rPr>
              <a:t>Flight Commander, No 4 Flying Training School</a:t>
            </a:r>
          </a:p>
          <a:p>
            <a:pPr lvl="1">
              <a:lnSpc>
                <a:spcPct val="90000"/>
              </a:lnSpc>
              <a:defRPr/>
            </a:pPr>
            <a:endParaRPr lang="en-GB" dirty="0" smtClean="0">
              <a:effectLst>
                <a:outerShdw blurRad="38100" dist="38100" dir="2700000" algn="tl">
                  <a:srgbClr val="000000">
                    <a:alpha val="43137"/>
                  </a:srgbClr>
                </a:outerShdw>
              </a:effectLst>
            </a:endParaRPr>
          </a:p>
          <a:p>
            <a:pPr lvl="1">
              <a:lnSpc>
                <a:spcPct val="90000"/>
              </a:lnSpc>
              <a:defRPr/>
            </a:pPr>
            <a:endParaRPr lang="en-GB" dirty="0">
              <a:effectLst>
                <a:outerShdw blurRad="38100" dist="38100" dir="2700000" algn="tl">
                  <a:srgbClr val="000000">
                    <a:alpha val="43137"/>
                  </a:srgbClr>
                </a:outerShdw>
              </a:effectLst>
            </a:endParaRPr>
          </a:p>
          <a:p>
            <a:pPr lvl="1">
              <a:lnSpc>
                <a:spcPct val="90000"/>
              </a:lnSpc>
              <a:defRPr/>
            </a:pPr>
            <a:endParaRPr lang="en-GB" dirty="0" smtClean="0">
              <a:effectLst>
                <a:outerShdw blurRad="38100" dist="38100" dir="2700000" algn="tl">
                  <a:srgbClr val="000000">
                    <a:alpha val="43137"/>
                  </a:srgbClr>
                </a:outerShdw>
              </a:effectLst>
            </a:endParaRPr>
          </a:p>
          <a:p>
            <a:pPr lvl="1">
              <a:lnSpc>
                <a:spcPct val="90000"/>
              </a:lnSpc>
              <a:defRPr/>
            </a:pPr>
            <a:endParaRPr lang="en-GB" sz="2000" dirty="0" smtClean="0">
              <a:effectLst>
                <a:outerShdw blurRad="38100" dist="38100" dir="2700000" algn="tl">
                  <a:srgbClr val="000000">
                    <a:alpha val="43137"/>
                  </a:srgbClr>
                </a:outerShdw>
              </a:effectLst>
            </a:endParaRPr>
          </a:p>
          <a:p>
            <a:pPr lvl="1">
              <a:lnSpc>
                <a:spcPct val="90000"/>
              </a:lnSpc>
              <a:defRPr/>
            </a:pPr>
            <a:r>
              <a:rPr lang="en-GB" dirty="0" smtClean="0">
                <a:effectLst>
                  <a:outerShdw blurRad="38100" dist="38100" dir="2700000" algn="tl">
                    <a:srgbClr val="000000">
                      <a:alpha val="43137"/>
                    </a:srgbClr>
                  </a:outerShdw>
                </a:effectLst>
              </a:rPr>
              <a:t>Empire Test Pilot School</a:t>
            </a:r>
            <a:endParaRPr lang="en-GB" dirty="0">
              <a:effectLst>
                <a:outerShdw blurRad="38100" dist="38100" dir="2700000" algn="tl">
                  <a:srgbClr val="000000">
                    <a:alpha val="43137"/>
                  </a:srgbClr>
                </a:outerShdw>
              </a:effectLst>
            </a:endParaRPr>
          </a:p>
          <a:p>
            <a:pPr marL="0" indent="0" eaLnBrk="1" hangingPunct="1">
              <a:lnSpc>
                <a:spcPct val="90000"/>
              </a:lnSpc>
              <a:buNone/>
              <a:defRPr/>
            </a:pPr>
            <a:endParaRPr lang="en-GB" sz="1600" dirty="0" smtClean="0">
              <a:solidFill>
                <a:schemeClr val="bg2">
                  <a:lumMod val="75000"/>
                </a:schemeClr>
              </a:solidFill>
            </a:endParaRPr>
          </a:p>
          <a:p>
            <a:pPr lvl="1">
              <a:lnSpc>
                <a:spcPct val="90000"/>
              </a:lnSpc>
              <a:defRPr/>
            </a:pPr>
            <a:r>
              <a:rPr lang="en-GB" dirty="0" smtClean="0">
                <a:effectLst>
                  <a:outerShdw blurRad="38100" dist="38100" dir="2700000" algn="tl">
                    <a:srgbClr val="000000">
                      <a:alpha val="43137"/>
                    </a:srgbClr>
                  </a:outerShdw>
                </a:effectLst>
              </a:rPr>
              <a:t>Squadron Commander, </a:t>
            </a:r>
          </a:p>
          <a:p>
            <a:pPr marL="457200" lvl="1" indent="0">
              <a:lnSpc>
                <a:spcPct val="90000"/>
              </a:lnSpc>
              <a:buNone/>
              <a:defRPr/>
            </a:pPr>
            <a:r>
              <a:rPr lang="en-GB" dirty="0">
                <a:effectLst>
                  <a:outerShdw blurRad="38100" dist="38100" dir="2700000" algn="tl">
                    <a:srgbClr val="000000">
                      <a:alpha val="43137"/>
                    </a:srgbClr>
                  </a:outerShdw>
                </a:effectLst>
              </a:rPr>
              <a:t>	</a:t>
            </a:r>
            <a:r>
              <a:rPr lang="en-GB" dirty="0" smtClean="0">
                <a:effectLst>
                  <a:outerShdw blurRad="38100" dist="38100" dir="2700000" algn="tl">
                    <a:srgbClr val="000000">
                      <a:alpha val="43137"/>
                    </a:srgbClr>
                  </a:outerShdw>
                </a:effectLst>
              </a:rPr>
              <a:t>Experimental Flying Squadron</a:t>
            </a:r>
          </a:p>
        </p:txBody>
      </p:sp>
    </p:spTree>
    <p:extLst>
      <p:ext uri="{BB962C8B-B14F-4D97-AF65-F5344CB8AC3E}">
        <p14:creationId xmlns:p14="http://schemas.microsoft.com/office/powerpoint/2010/main" val="150474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2214" b="2214"/>
          <a:stretch/>
        </p:blipFill>
        <p:spPr>
          <a:xfrm>
            <a:off x="-1" y="0"/>
            <a:ext cx="9144001" cy="6858001"/>
          </a:xfrm>
          <a:prstGeom prst="rect">
            <a:avLst/>
          </a:prstGeom>
        </p:spPr>
      </p:pic>
      <p:sp>
        <p:nvSpPr>
          <p:cNvPr id="5" name="Content Placeholder 2"/>
          <p:cNvSpPr txBox="1">
            <a:spLocks/>
          </p:cNvSpPr>
          <p:nvPr/>
        </p:nvSpPr>
        <p:spPr>
          <a:xfrm>
            <a:off x="457200" y="1600200"/>
            <a:ext cx="4137891"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solidFill>
                  <a:srgbClr val="FFFFFF"/>
                </a:solidFill>
              </a:rPr>
              <a:t>Forecasts</a:t>
            </a:r>
          </a:p>
          <a:p>
            <a:pPr lvl="1"/>
            <a:r>
              <a:rPr lang="en-US" b="1" dirty="0" smtClean="0">
                <a:solidFill>
                  <a:srgbClr val="FFFFFF"/>
                </a:solidFill>
              </a:rPr>
              <a:t>Cloud</a:t>
            </a:r>
          </a:p>
          <a:p>
            <a:pPr lvl="1"/>
            <a:r>
              <a:rPr lang="en-US" b="1" dirty="0" smtClean="0">
                <a:solidFill>
                  <a:srgbClr val="FFFFFF"/>
                </a:solidFill>
              </a:rPr>
              <a:t>Visibility</a:t>
            </a:r>
          </a:p>
          <a:p>
            <a:pPr lvl="1"/>
            <a:r>
              <a:rPr lang="en-US" b="1" dirty="0" smtClean="0">
                <a:solidFill>
                  <a:srgbClr val="FFFFFF"/>
                </a:solidFill>
              </a:rPr>
              <a:t>Temperature</a:t>
            </a:r>
          </a:p>
          <a:p>
            <a:pPr lvl="1"/>
            <a:r>
              <a:rPr lang="en-US" b="1" dirty="0" smtClean="0">
                <a:solidFill>
                  <a:srgbClr val="FFFFFF"/>
                </a:solidFill>
              </a:rPr>
              <a:t>Wind </a:t>
            </a:r>
          </a:p>
          <a:p>
            <a:pPr lvl="1"/>
            <a:r>
              <a:rPr lang="en-US" b="1" dirty="0">
                <a:solidFill>
                  <a:srgbClr val="FFFFFF"/>
                </a:solidFill>
              </a:rPr>
              <a:t>Thunderstorms</a:t>
            </a:r>
          </a:p>
          <a:p>
            <a:pPr lvl="2"/>
            <a:r>
              <a:rPr lang="en-US" b="1" dirty="0">
                <a:solidFill>
                  <a:srgbClr val="FFFFFF"/>
                </a:solidFill>
              </a:rPr>
              <a:t>Turbulence</a:t>
            </a:r>
          </a:p>
          <a:p>
            <a:pPr lvl="2"/>
            <a:r>
              <a:rPr lang="en-US" b="1" dirty="0">
                <a:solidFill>
                  <a:srgbClr val="FFFFFF"/>
                </a:solidFill>
              </a:rPr>
              <a:t>Icing</a:t>
            </a:r>
          </a:p>
          <a:p>
            <a:pPr lvl="2"/>
            <a:r>
              <a:rPr lang="en-US" b="1" dirty="0">
                <a:solidFill>
                  <a:srgbClr val="FFFFFF"/>
                </a:solidFill>
              </a:rPr>
              <a:t>Lightning strike</a:t>
            </a:r>
          </a:p>
          <a:p>
            <a:pPr lvl="1"/>
            <a:r>
              <a:rPr lang="en-US" b="1" dirty="0" err="1" smtClean="0">
                <a:solidFill>
                  <a:srgbClr val="FFFFFF"/>
                </a:solidFill>
              </a:rPr>
              <a:t>Jetstreams</a:t>
            </a:r>
            <a:endParaRPr lang="en-US" b="1" dirty="0">
              <a:solidFill>
                <a:srgbClr val="FFFFFF"/>
              </a:solidFill>
            </a:endParaRPr>
          </a:p>
          <a:p>
            <a:pPr lvl="1"/>
            <a:endParaRPr lang="en-US" b="1" dirty="0" smtClean="0">
              <a:solidFill>
                <a:srgbClr val="FFFFFF"/>
              </a:solidFill>
            </a:endParaRPr>
          </a:p>
          <a:p>
            <a:pPr marL="0" indent="0">
              <a:buNone/>
            </a:pPr>
            <a:endParaRPr lang="en-US" dirty="0" smtClean="0">
              <a:solidFill>
                <a:srgbClr val="FFFFFF"/>
              </a:solidFill>
            </a:endParaRPr>
          </a:p>
        </p:txBody>
      </p:sp>
      <p:sp>
        <p:nvSpPr>
          <p:cNvPr id="2" name="Title 1"/>
          <p:cNvSpPr>
            <a:spLocks noGrp="1"/>
          </p:cNvSpPr>
          <p:nvPr>
            <p:ph type="title"/>
          </p:nvPr>
        </p:nvSpPr>
        <p:spPr>
          <a:xfrm>
            <a:off x="0" y="274638"/>
            <a:ext cx="9144000" cy="1143000"/>
          </a:xfrm>
        </p:spPr>
        <p:txBody>
          <a:bodyPr>
            <a:normAutofit/>
          </a:bodyPr>
          <a:lstStyle/>
          <a:p>
            <a:r>
              <a:rPr lang="en-US" sz="5300" b="1" dirty="0" smtClean="0">
                <a:solidFill>
                  <a:schemeClr val="bg1"/>
                </a:solidFill>
              </a:rPr>
              <a:t>Weather</a:t>
            </a:r>
            <a:endParaRPr lang="en-US" sz="3600" b="1" dirty="0">
              <a:solidFill>
                <a:schemeClr val="bg1"/>
              </a:solidFill>
            </a:endParaRPr>
          </a:p>
        </p:txBody>
      </p:sp>
      <p:sp>
        <p:nvSpPr>
          <p:cNvPr id="16" name="TextBox 1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sp>
        <p:nvSpPr>
          <p:cNvPr id="7" name="Content Placeholder 2"/>
          <p:cNvSpPr txBox="1">
            <a:spLocks/>
          </p:cNvSpPr>
          <p:nvPr/>
        </p:nvSpPr>
        <p:spPr>
          <a:xfrm>
            <a:off x="4595091" y="1600200"/>
            <a:ext cx="4413442"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b="1" dirty="0" smtClean="0">
                <a:solidFill>
                  <a:srgbClr val="FFFFFF"/>
                </a:solidFill>
              </a:rPr>
              <a:t>Pre-flight brief</a:t>
            </a:r>
          </a:p>
          <a:p>
            <a:pPr marL="0" indent="0">
              <a:buNone/>
            </a:pPr>
            <a:endParaRPr lang="en-US" sz="3000" b="1" dirty="0">
              <a:solidFill>
                <a:srgbClr val="FFFFFF"/>
              </a:solidFill>
            </a:endParaRPr>
          </a:p>
          <a:p>
            <a:pPr marL="0" indent="0">
              <a:buNone/>
            </a:pPr>
            <a:endParaRPr lang="en-US" sz="3000" b="1" dirty="0">
              <a:solidFill>
                <a:srgbClr val="FFFFFF"/>
              </a:solidFill>
            </a:endParaRPr>
          </a:p>
          <a:p>
            <a:r>
              <a:rPr lang="en-US" sz="3000" b="1" dirty="0" smtClean="0">
                <a:solidFill>
                  <a:srgbClr val="FFFFFF"/>
                </a:solidFill>
              </a:rPr>
              <a:t>En-route updates</a:t>
            </a:r>
          </a:p>
          <a:p>
            <a:endParaRPr lang="en-US" sz="3000" b="1" dirty="0">
              <a:solidFill>
                <a:srgbClr val="FFFFFF"/>
              </a:solidFill>
            </a:endParaRPr>
          </a:p>
          <a:p>
            <a:endParaRPr lang="en-US" sz="3000" b="1" dirty="0" smtClean="0">
              <a:solidFill>
                <a:srgbClr val="FFFFFF"/>
              </a:solidFill>
            </a:endParaRPr>
          </a:p>
          <a:p>
            <a:r>
              <a:rPr lang="en-US" sz="3000" b="1" dirty="0" smtClean="0">
                <a:solidFill>
                  <a:srgbClr val="FFFFFF"/>
                </a:solidFill>
              </a:rPr>
              <a:t>Prior Landing Approach</a:t>
            </a:r>
          </a:p>
          <a:p>
            <a:pPr marL="0" indent="0">
              <a:buNone/>
            </a:pPr>
            <a:endParaRPr lang="en-US" sz="3000" dirty="0" smtClean="0">
              <a:solidFill>
                <a:srgbClr val="FFFFFF"/>
              </a:solidFill>
            </a:endParaRPr>
          </a:p>
        </p:txBody>
      </p:sp>
    </p:spTree>
    <p:extLst>
      <p:ext uri="{BB962C8B-B14F-4D97-AF65-F5344CB8AC3E}">
        <p14:creationId xmlns:p14="http://schemas.microsoft.com/office/powerpoint/2010/main" val="122809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2214" b="2214"/>
          <a:stretch/>
        </p:blipFill>
        <p:spPr>
          <a:xfrm>
            <a:off x="-1" y="0"/>
            <a:ext cx="9144001" cy="6858001"/>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en-US" sz="5300" dirty="0" smtClean="0">
                <a:solidFill>
                  <a:schemeClr val="bg1"/>
                </a:solidFill>
              </a:rPr>
              <a:t>Weather</a:t>
            </a:r>
            <a:endParaRPr lang="en-US" sz="3600" dirty="0">
              <a:solidFill>
                <a:schemeClr val="bg1"/>
              </a:solidFill>
            </a:endParaRPr>
          </a:p>
        </p:txBody>
      </p:sp>
      <p:sp>
        <p:nvSpPr>
          <p:cNvPr id="16" name="TextBox 1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pic>
        <p:nvPicPr>
          <p:cNvPr id="3" name="Picture 2"/>
          <p:cNvPicPr>
            <a:picLocks noChangeAspect="1"/>
          </p:cNvPicPr>
          <p:nvPr/>
        </p:nvPicPr>
        <p:blipFill>
          <a:blip r:embed="rId4"/>
          <a:stretch>
            <a:fillRect/>
          </a:stretch>
        </p:blipFill>
        <p:spPr>
          <a:xfrm>
            <a:off x="594401" y="1575268"/>
            <a:ext cx="5133299" cy="3689557"/>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662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2214" b="2214"/>
          <a:stretch/>
        </p:blipFill>
        <p:spPr>
          <a:xfrm>
            <a:off x="-1" y="0"/>
            <a:ext cx="9144001" cy="6858001"/>
          </a:xfrm>
          <a:prstGeom prst="rect">
            <a:avLst/>
          </a:prstGeom>
        </p:spPr>
      </p:pic>
      <p:sp>
        <p:nvSpPr>
          <p:cNvPr id="2" name="Title 1"/>
          <p:cNvSpPr>
            <a:spLocks noGrp="1"/>
          </p:cNvSpPr>
          <p:nvPr>
            <p:ph type="title"/>
          </p:nvPr>
        </p:nvSpPr>
        <p:spPr>
          <a:xfrm>
            <a:off x="0" y="274638"/>
            <a:ext cx="9144000" cy="1143000"/>
          </a:xfrm>
        </p:spPr>
        <p:txBody>
          <a:bodyPr>
            <a:normAutofit/>
          </a:bodyPr>
          <a:lstStyle/>
          <a:p>
            <a:r>
              <a:rPr lang="en-US" sz="5300" dirty="0" smtClean="0">
                <a:solidFill>
                  <a:schemeClr val="bg1"/>
                </a:solidFill>
              </a:rPr>
              <a:t>Weather</a:t>
            </a:r>
            <a:endParaRPr lang="en-US" sz="3600" dirty="0">
              <a:solidFill>
                <a:schemeClr val="bg1"/>
              </a:solidFill>
            </a:endParaRPr>
          </a:p>
        </p:txBody>
      </p:sp>
      <p:sp>
        <p:nvSpPr>
          <p:cNvPr id="16" name="TextBox 1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pic>
        <p:nvPicPr>
          <p:cNvPr id="8" name="Picture 7"/>
          <p:cNvPicPr>
            <a:picLocks noChangeAspect="1"/>
          </p:cNvPicPr>
          <p:nvPr/>
        </p:nvPicPr>
        <p:blipFill>
          <a:blip r:embed="rId4"/>
          <a:stretch>
            <a:fillRect/>
          </a:stretch>
        </p:blipFill>
        <p:spPr>
          <a:xfrm>
            <a:off x="745067" y="1341120"/>
            <a:ext cx="7501465" cy="4875951"/>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315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2000" contrast="28000"/>
                    </a14:imgEffect>
                  </a14:imgLayer>
                </a14:imgProps>
              </a:ext>
            </a:extLst>
          </a:blip>
          <a:srcRect l="16578" r="-7152" b="6532"/>
          <a:stretch/>
        </p:blipFill>
        <p:spPr>
          <a:xfrm>
            <a:off x="0" y="1"/>
            <a:ext cx="9972233" cy="6857999"/>
          </a:xfrm>
          <a:prstGeom prst="rect">
            <a:avLst/>
          </a:prstGeom>
          <a:effectLst>
            <a:outerShdw blurRad="50800" dist="38100" dir="2700000" algn="tl" rotWithShape="0">
              <a:srgbClr val="000000">
                <a:alpha val="43000"/>
              </a:srgbClr>
            </a:outerShdw>
          </a:effectLst>
        </p:spPr>
      </p:pic>
      <p:sp>
        <p:nvSpPr>
          <p:cNvPr id="2" name="Title 1"/>
          <p:cNvSpPr>
            <a:spLocks noGrp="1"/>
          </p:cNvSpPr>
          <p:nvPr>
            <p:ph type="title"/>
          </p:nvPr>
        </p:nvSpPr>
        <p:spPr>
          <a:xfrm>
            <a:off x="0" y="274638"/>
            <a:ext cx="9144000" cy="1143000"/>
          </a:xfrm>
        </p:spPr>
        <p:txBody>
          <a:bodyPr>
            <a:normAutofit/>
          </a:bodyPr>
          <a:lstStyle/>
          <a:p>
            <a:r>
              <a:rPr lang="en-US" sz="5300" b="1" dirty="0" smtClean="0"/>
              <a:t>Natural hazards</a:t>
            </a:r>
            <a:endParaRPr lang="en-US" sz="3600" b="1" dirty="0"/>
          </a:p>
        </p:txBody>
      </p:sp>
      <p:sp>
        <p:nvSpPr>
          <p:cNvPr id="16" name="TextBox 1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Environment</a:t>
            </a:r>
            <a:endParaRPr lang="en-US" dirty="0">
              <a:solidFill>
                <a:srgbClr val="7F7F7F"/>
              </a:solidFill>
            </a:endParaRPr>
          </a:p>
        </p:txBody>
      </p:sp>
      <p:sp>
        <p:nvSpPr>
          <p:cNvPr id="7" name="TextBox 6"/>
          <p:cNvSpPr txBox="1"/>
          <p:nvPr/>
        </p:nvSpPr>
        <p:spPr>
          <a:xfrm>
            <a:off x="97007" y="4823606"/>
            <a:ext cx="4962416" cy="461665"/>
          </a:xfrm>
          <a:prstGeom prst="rect">
            <a:avLst/>
          </a:prstGeom>
          <a:noFill/>
        </p:spPr>
        <p:txBody>
          <a:bodyPr wrap="none" rtlCol="0">
            <a:spAutoFit/>
          </a:bodyPr>
          <a:lstStyle/>
          <a:p>
            <a:r>
              <a:rPr lang="en-US" sz="2400" dirty="0" err="1" smtClean="0"/>
              <a:t>Eyjafjallajökull</a:t>
            </a:r>
            <a:r>
              <a:rPr lang="en-US" sz="2400" dirty="0" smtClean="0"/>
              <a:t> plume on 18 April 2010</a:t>
            </a:r>
            <a:endParaRPr lang="en-US" sz="2400" dirty="0"/>
          </a:p>
        </p:txBody>
      </p:sp>
      <p:grpSp>
        <p:nvGrpSpPr>
          <p:cNvPr id="3" name="Group 2"/>
          <p:cNvGrpSpPr/>
          <p:nvPr/>
        </p:nvGrpSpPr>
        <p:grpSpPr>
          <a:xfrm>
            <a:off x="5035438" y="1417638"/>
            <a:ext cx="4108562" cy="4754893"/>
            <a:chOff x="5035438" y="1417638"/>
            <a:chExt cx="4108562" cy="4754893"/>
          </a:xfrm>
        </p:grpSpPr>
        <p:pic>
          <p:nvPicPr>
            <p:cNvPr id="6" name="Picture 5"/>
            <p:cNvPicPr>
              <a:picLocks noChangeAspect="1"/>
            </p:cNvPicPr>
            <p:nvPr/>
          </p:nvPicPr>
          <p:blipFill>
            <a:blip r:embed="rId5"/>
            <a:stretch>
              <a:fillRect/>
            </a:stretch>
          </p:blipFill>
          <p:spPr>
            <a:xfrm>
              <a:off x="5035438" y="1417638"/>
              <a:ext cx="4108562" cy="4108562"/>
            </a:xfrm>
            <a:prstGeom prst="rect">
              <a:avLst/>
            </a:prstGeom>
          </p:spPr>
        </p:pic>
        <p:sp>
          <p:nvSpPr>
            <p:cNvPr id="8" name="TextBox 7"/>
            <p:cNvSpPr txBox="1"/>
            <p:nvPr/>
          </p:nvSpPr>
          <p:spPr>
            <a:xfrm>
              <a:off x="5035438" y="5526200"/>
              <a:ext cx="4108562" cy="646331"/>
            </a:xfrm>
            <a:prstGeom prst="rect">
              <a:avLst/>
            </a:prstGeom>
            <a:noFill/>
          </p:spPr>
          <p:txBody>
            <a:bodyPr wrap="square" rtlCol="0">
              <a:spAutoFit/>
            </a:bodyPr>
            <a:lstStyle/>
            <a:p>
              <a:pPr algn="ctr"/>
              <a:r>
                <a:rPr lang="en-US" dirty="0">
                  <a:solidFill>
                    <a:srgbClr val="FFFFFF"/>
                  </a:solidFill>
                </a:rPr>
                <a:t>Composite map </a:t>
              </a:r>
              <a:r>
                <a:rPr lang="en-US" dirty="0" smtClean="0">
                  <a:solidFill>
                    <a:srgbClr val="FFFFFF"/>
                  </a:solidFill>
                </a:rPr>
                <a:t>of </a:t>
              </a:r>
              <a:r>
                <a:rPr lang="en-US" dirty="0">
                  <a:solidFill>
                    <a:srgbClr val="FFFFFF"/>
                  </a:solidFill>
                </a:rPr>
                <a:t>volcanic ash cloud spanning 14–25 April 2010</a:t>
              </a:r>
            </a:p>
          </p:txBody>
        </p:sp>
      </p:grpSp>
      <p:sp>
        <p:nvSpPr>
          <p:cNvPr id="5" name="TextBox 4"/>
          <p:cNvSpPr txBox="1"/>
          <p:nvPr/>
        </p:nvSpPr>
        <p:spPr>
          <a:xfrm>
            <a:off x="1065300" y="1938291"/>
            <a:ext cx="3777633" cy="1569660"/>
          </a:xfrm>
          <a:prstGeom prst="rect">
            <a:avLst/>
          </a:prstGeom>
          <a:noFill/>
        </p:spPr>
        <p:txBody>
          <a:bodyPr wrap="square" rtlCol="0">
            <a:spAutoFit/>
          </a:bodyPr>
          <a:lstStyle/>
          <a:p>
            <a:pPr algn="ctr"/>
            <a:r>
              <a:rPr lang="en-US" sz="3200" dirty="0" smtClean="0"/>
              <a:t>UK </a:t>
            </a:r>
            <a:r>
              <a:rPr lang="en-US" sz="3200" dirty="0" err="1" smtClean="0"/>
              <a:t>LiDAR</a:t>
            </a:r>
            <a:r>
              <a:rPr lang="en-US" sz="3200" dirty="0" smtClean="0"/>
              <a:t> network </a:t>
            </a:r>
          </a:p>
          <a:p>
            <a:pPr algn="ctr"/>
            <a:r>
              <a:rPr lang="en-US" sz="3200" dirty="0" smtClean="0"/>
              <a:t>to </a:t>
            </a:r>
          </a:p>
          <a:p>
            <a:pPr algn="ctr"/>
            <a:r>
              <a:rPr lang="en-US" sz="3200" dirty="0" smtClean="0"/>
              <a:t>aid future forecasts</a:t>
            </a:r>
            <a:endParaRPr lang="en-US" sz="3200" dirty="0"/>
          </a:p>
        </p:txBody>
      </p:sp>
    </p:spTree>
    <p:extLst>
      <p:ext uri="{BB962C8B-B14F-4D97-AF65-F5344CB8AC3E}">
        <p14:creationId xmlns:p14="http://schemas.microsoft.com/office/powerpoint/2010/main" val="329795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Hazards</a:t>
            </a:r>
            <a:endParaRPr lang="en-US" dirty="0"/>
          </a:p>
        </p:txBody>
      </p:sp>
      <p:pic>
        <p:nvPicPr>
          <p:cNvPr id="4" name="Picture 3"/>
          <p:cNvPicPr>
            <a:picLocks noChangeAspect="1"/>
          </p:cNvPicPr>
          <p:nvPr/>
        </p:nvPicPr>
        <p:blipFill>
          <a:blip r:embed="rId3"/>
          <a:stretch>
            <a:fillRect/>
          </a:stretch>
        </p:blipFill>
        <p:spPr>
          <a:xfrm>
            <a:off x="0" y="3403600"/>
            <a:ext cx="4605867" cy="3454400"/>
          </a:xfrm>
          <a:prstGeom prst="rect">
            <a:avLst/>
          </a:prstGeom>
        </p:spPr>
      </p:pic>
    </p:spTree>
    <p:extLst>
      <p:ext uri="{BB962C8B-B14F-4D97-AF65-F5344CB8AC3E}">
        <p14:creationId xmlns:p14="http://schemas.microsoft.com/office/powerpoint/2010/main" val="175675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890" r="6390"/>
          <a:stretch/>
        </p:blipFill>
        <p:spPr>
          <a:xfrm>
            <a:off x="0" y="0"/>
            <a:ext cx="9144000" cy="6858000"/>
          </a:xfrm>
          <a:prstGeom prst="rect">
            <a:avLst/>
          </a:prstGeom>
          <a:effectLst>
            <a:outerShdw blurRad="50800" dist="38100" dir="2700000" algn="tl" rotWithShape="0">
              <a:srgbClr val="000000">
                <a:alpha val="43000"/>
              </a:srgbClr>
            </a:outerShdw>
          </a:effectLst>
        </p:spPr>
      </p:pic>
      <p:sp>
        <p:nvSpPr>
          <p:cNvPr id="2" name="Title 1"/>
          <p:cNvSpPr>
            <a:spLocks noGrp="1"/>
          </p:cNvSpPr>
          <p:nvPr>
            <p:ph type="title"/>
          </p:nvPr>
        </p:nvSpPr>
        <p:spPr>
          <a:xfrm>
            <a:off x="0" y="274638"/>
            <a:ext cx="9144000" cy="1143000"/>
          </a:xfrm>
        </p:spPr>
        <p:txBody>
          <a:bodyPr>
            <a:normAutofit/>
          </a:bodyPr>
          <a:lstStyle/>
          <a:p>
            <a:r>
              <a:rPr lang="en-US" sz="5300" dirty="0" smtClean="0">
                <a:effectLst>
                  <a:glow rad="101600">
                    <a:schemeClr val="bg1">
                      <a:alpha val="75000"/>
                    </a:schemeClr>
                  </a:glow>
                  <a:outerShdw blurRad="50800" dist="38100" dir="2700000" algn="tl" rotWithShape="0">
                    <a:schemeClr val="bg1">
                      <a:alpha val="43000"/>
                    </a:schemeClr>
                  </a:outerShdw>
                </a:effectLst>
              </a:rPr>
              <a:t>Natural hazards</a:t>
            </a:r>
            <a:endParaRPr lang="en-US" sz="3600" dirty="0">
              <a:effectLst>
                <a:glow rad="101600">
                  <a:schemeClr val="bg1">
                    <a:alpha val="75000"/>
                  </a:schemeClr>
                </a:glow>
                <a:outerShdw blurRad="50800" dist="38100" dir="2700000" algn="tl" rotWithShape="0">
                  <a:schemeClr val="bg1">
                    <a:alpha val="43000"/>
                  </a:schemeClr>
                </a:outerShdw>
              </a:effectLst>
            </a:endParaRPr>
          </a:p>
        </p:txBody>
      </p:sp>
      <p:sp>
        <p:nvSpPr>
          <p:cNvPr id="16" name="TextBox 1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effectLst>
                  <a:glow rad="101600">
                    <a:schemeClr val="bg1">
                      <a:alpha val="75000"/>
                    </a:schemeClr>
                  </a:glow>
                </a:effectLst>
              </a:rPr>
              <a:t>Safe Environment</a:t>
            </a:r>
            <a:endParaRPr lang="en-US" dirty="0">
              <a:solidFill>
                <a:srgbClr val="7F7F7F"/>
              </a:solidFill>
              <a:effectLst>
                <a:glow rad="101600">
                  <a:schemeClr val="bg1">
                    <a:alpha val="75000"/>
                  </a:schemeClr>
                </a:glow>
              </a:effectLst>
            </a:endParaRPr>
          </a:p>
        </p:txBody>
      </p:sp>
      <p:sp>
        <p:nvSpPr>
          <p:cNvPr id="12" name="TextBox 11"/>
          <p:cNvSpPr txBox="1"/>
          <p:nvPr/>
        </p:nvSpPr>
        <p:spPr>
          <a:xfrm>
            <a:off x="6405763" y="6377627"/>
            <a:ext cx="2738237" cy="307777"/>
          </a:xfrm>
          <a:prstGeom prst="rect">
            <a:avLst/>
          </a:prstGeom>
          <a:noFill/>
        </p:spPr>
        <p:txBody>
          <a:bodyPr wrap="none" rtlCol="0">
            <a:spAutoFit/>
          </a:bodyPr>
          <a:lstStyle/>
          <a:p>
            <a:r>
              <a:rPr lang="en-US" sz="1400" dirty="0" smtClean="0"/>
              <a:t>13 Sep 1983 Photo: Royal Air Force</a:t>
            </a:r>
            <a:endParaRPr lang="en-US" sz="1400" dirty="0"/>
          </a:p>
        </p:txBody>
      </p:sp>
    </p:spTree>
    <p:extLst>
      <p:ext uri="{BB962C8B-B14F-4D97-AF65-F5344CB8AC3E}">
        <p14:creationId xmlns:p14="http://schemas.microsoft.com/office/powerpoint/2010/main" val="253966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5300" dirty="0" smtClean="0">
                <a:effectLst>
                  <a:glow rad="101600">
                    <a:schemeClr val="bg1">
                      <a:alpha val="75000"/>
                    </a:schemeClr>
                  </a:glow>
                  <a:outerShdw blurRad="50800" dist="38100" dir="2700000" algn="tl" rotWithShape="0">
                    <a:schemeClr val="bg1">
                      <a:alpha val="43000"/>
                    </a:schemeClr>
                  </a:outerShdw>
                </a:effectLst>
              </a:rPr>
              <a:t>Natural hazards</a:t>
            </a:r>
            <a:endParaRPr lang="en-US" sz="3600" dirty="0">
              <a:effectLst>
                <a:glow rad="101600">
                  <a:schemeClr val="bg1">
                    <a:alpha val="75000"/>
                  </a:schemeClr>
                </a:glow>
                <a:outerShdw blurRad="50800" dist="38100" dir="2700000" algn="tl" rotWithShape="0">
                  <a:schemeClr val="bg1">
                    <a:alpha val="43000"/>
                  </a:schemeClr>
                </a:outerShdw>
              </a:effectLst>
            </a:endParaRPr>
          </a:p>
        </p:txBody>
      </p:sp>
      <p:sp>
        <p:nvSpPr>
          <p:cNvPr id="16" name="TextBox 1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effectLst>
                  <a:glow rad="101600">
                    <a:schemeClr val="bg1">
                      <a:alpha val="75000"/>
                    </a:schemeClr>
                  </a:glow>
                </a:effectLst>
              </a:rPr>
              <a:t>Safe Environment</a:t>
            </a:r>
            <a:endParaRPr lang="en-US" dirty="0">
              <a:solidFill>
                <a:srgbClr val="7F7F7F"/>
              </a:solidFill>
              <a:effectLst>
                <a:glow rad="101600">
                  <a:schemeClr val="bg1">
                    <a:alpha val="75000"/>
                  </a:schemeClr>
                </a:glow>
              </a:effectLst>
            </a:endParaRPr>
          </a:p>
        </p:txBody>
      </p:sp>
      <p:sp>
        <p:nvSpPr>
          <p:cNvPr id="6" name="TextBox 5"/>
          <p:cNvSpPr txBox="1"/>
          <p:nvPr/>
        </p:nvSpPr>
        <p:spPr>
          <a:xfrm>
            <a:off x="6697401" y="2991767"/>
            <a:ext cx="2377574" cy="276999"/>
          </a:xfrm>
          <a:prstGeom prst="rect">
            <a:avLst/>
          </a:prstGeom>
          <a:noFill/>
        </p:spPr>
        <p:txBody>
          <a:bodyPr wrap="none" rtlCol="0">
            <a:spAutoFit/>
          </a:bodyPr>
          <a:lstStyle/>
          <a:p>
            <a:r>
              <a:rPr lang="en-US" sz="1200" dirty="0" smtClean="0">
                <a:solidFill>
                  <a:schemeClr val="bg1">
                    <a:lumMod val="65000"/>
                  </a:schemeClr>
                </a:solidFill>
              </a:rPr>
              <a:t>13 Sep 1983 Photo: Royal Air Force</a:t>
            </a:r>
            <a:endParaRPr lang="en-US" sz="1200" dirty="0">
              <a:solidFill>
                <a:schemeClr val="bg1">
                  <a:lumMod val="65000"/>
                </a:schemeClr>
              </a:solidFill>
            </a:endParaRPr>
          </a:p>
        </p:txBody>
      </p:sp>
      <p:sp>
        <p:nvSpPr>
          <p:cNvPr id="7" name="Snip Diagonal Corner Rectangle 6"/>
          <p:cNvSpPr/>
          <p:nvPr/>
        </p:nvSpPr>
        <p:spPr>
          <a:xfrm rot="16200000">
            <a:off x="4443785" y="1439784"/>
            <a:ext cx="1403683" cy="1417052"/>
          </a:xfrm>
          <a:prstGeom prst="snip2DiagRect">
            <a:avLst>
              <a:gd name="adj1" fmla="val 0"/>
              <a:gd name="adj2" fmla="val 50000"/>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13896" y="3915668"/>
            <a:ext cx="2471199" cy="276999"/>
          </a:xfrm>
          <a:prstGeom prst="rect">
            <a:avLst/>
          </a:prstGeom>
          <a:noFill/>
        </p:spPr>
        <p:txBody>
          <a:bodyPr wrap="none" rtlCol="0">
            <a:spAutoFit/>
          </a:bodyPr>
          <a:lstStyle/>
          <a:p>
            <a:r>
              <a:rPr lang="en-US" sz="1200" dirty="0" smtClean="0"/>
              <a:t>15 Jan 2009 Photo: Greg </a:t>
            </a:r>
            <a:r>
              <a:rPr lang="en-US" sz="1200" dirty="0"/>
              <a:t>Lam Pak Ng</a:t>
            </a:r>
          </a:p>
        </p:txBody>
      </p:sp>
      <p:pic>
        <p:nvPicPr>
          <p:cNvPr id="9" name="Picture 8"/>
          <p:cNvPicPr>
            <a:picLocks noChangeAspect="1"/>
          </p:cNvPicPr>
          <p:nvPr/>
        </p:nvPicPr>
        <p:blipFill rotWithShape="1">
          <a:blip r:embed="rId3"/>
          <a:srcRect t="8420" b="12239"/>
          <a:stretch/>
        </p:blipFill>
        <p:spPr>
          <a:xfrm>
            <a:off x="213895" y="1417637"/>
            <a:ext cx="8574950" cy="3628496"/>
          </a:xfrm>
          <a:prstGeom prst="rect">
            <a:avLst/>
          </a:prstGeom>
          <a:effectLst>
            <a:outerShdw blurRad="50800" dist="38100" dir="2700000" algn="tl" rotWithShape="0">
              <a:srgbClr val="000000">
                <a:alpha val="43000"/>
              </a:srgbClr>
            </a:outerShdw>
          </a:effectLst>
        </p:spPr>
      </p:pic>
      <p:sp>
        <p:nvSpPr>
          <p:cNvPr id="10" name="Rectangle 9"/>
          <p:cNvSpPr/>
          <p:nvPr/>
        </p:nvSpPr>
        <p:spPr>
          <a:xfrm>
            <a:off x="213895" y="1308898"/>
            <a:ext cx="8574950" cy="3748719"/>
          </a:xfrm>
          <a:prstGeom prst="rect">
            <a:avLst/>
          </a:prstGeom>
          <a:noFill/>
        </p:spPr>
        <p:txBody>
          <a:bodyPr wrap="square" lIns="91440" tIns="45720" rIns="91440" bIns="45720">
            <a:spAutoFit/>
          </a:bodyPr>
          <a:lstStyle/>
          <a:p>
            <a:r>
              <a:rPr lang="en-GB" sz="5400" b="1"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rPr>
              <a:t>S</a:t>
            </a:r>
            <a:r>
              <a:rPr lang="en-GB" sz="5400" b="1" cap="none" spc="0" dirty="0" smtClean="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rPr>
              <a:t>aved through </a:t>
            </a:r>
          </a:p>
          <a:p>
            <a:pPr algn="ctr">
              <a:lnSpc>
                <a:spcPct val="140000"/>
              </a:lnSpc>
            </a:pPr>
            <a:r>
              <a:rPr lang="en-GB" sz="5400" b="1" dirty="0" smtClean="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rPr>
              <a:t> </a:t>
            </a:r>
          </a:p>
          <a:p>
            <a:pPr algn="ctr"/>
            <a:endParaRPr lang="en-GB" sz="5400" b="1"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endParaRPr>
          </a:p>
          <a:p>
            <a:pPr algn="r"/>
            <a:r>
              <a:rPr lang="en-GB" sz="5400" b="1" cap="none" spc="0" dirty="0" smtClean="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rPr>
              <a:t>                       pilot skill!</a:t>
            </a:r>
            <a:endParaRPr lang="en-GB" sz="5400" b="1" cap="none" spc="0"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endParaRPr>
          </a:p>
        </p:txBody>
      </p:sp>
      <p:sp>
        <p:nvSpPr>
          <p:cNvPr id="11" name="TextBox 10"/>
          <p:cNvSpPr txBox="1"/>
          <p:nvPr/>
        </p:nvSpPr>
        <p:spPr>
          <a:xfrm>
            <a:off x="213895" y="4759301"/>
            <a:ext cx="2471199" cy="276999"/>
          </a:xfrm>
          <a:prstGeom prst="rect">
            <a:avLst/>
          </a:prstGeom>
          <a:noFill/>
        </p:spPr>
        <p:txBody>
          <a:bodyPr wrap="none" rtlCol="0">
            <a:spAutoFit/>
          </a:bodyPr>
          <a:lstStyle/>
          <a:p>
            <a:r>
              <a:rPr lang="en-US" sz="1200" dirty="0" smtClean="0"/>
              <a:t>15 Jan 2009 Photo: Greg </a:t>
            </a:r>
            <a:r>
              <a:rPr lang="en-US" sz="1200" dirty="0"/>
              <a:t>Lam Pak Ng</a:t>
            </a:r>
          </a:p>
        </p:txBody>
      </p:sp>
    </p:spTree>
    <p:extLst>
      <p:ext uri="{BB962C8B-B14F-4D97-AF65-F5344CB8AC3E}">
        <p14:creationId xmlns:p14="http://schemas.microsoft.com/office/powerpoint/2010/main" val="334860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11" r="16385" b="17997"/>
          <a:stretch/>
        </p:blipFill>
        <p:spPr>
          <a:xfrm>
            <a:off x="-1" y="-19245"/>
            <a:ext cx="9365305" cy="7023979"/>
          </a:xfrm>
          <a:prstGeom prst="rect">
            <a:avLst/>
          </a:prstGeom>
          <a:ln>
            <a:noFill/>
          </a:ln>
        </p:spPr>
      </p:pic>
      <p:sp>
        <p:nvSpPr>
          <p:cNvPr id="16" name="TextBox 1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effectLst>
                  <a:glow rad="101600">
                    <a:schemeClr val="bg1">
                      <a:alpha val="75000"/>
                    </a:schemeClr>
                  </a:glow>
                </a:effectLst>
              </a:rPr>
              <a:t>Safe Environment</a:t>
            </a:r>
            <a:endParaRPr lang="en-US" dirty="0">
              <a:solidFill>
                <a:srgbClr val="7F7F7F"/>
              </a:solidFill>
              <a:effectLst>
                <a:glow rad="101600">
                  <a:schemeClr val="bg1">
                    <a:alpha val="75000"/>
                  </a:schemeClr>
                </a:glow>
              </a:effectLst>
            </a:endParaRPr>
          </a:p>
        </p:txBody>
      </p:sp>
      <p:sp>
        <p:nvSpPr>
          <p:cNvPr id="5" name="Title 4"/>
          <p:cNvSpPr>
            <a:spLocks noGrp="1"/>
          </p:cNvSpPr>
          <p:nvPr>
            <p:ph type="title"/>
          </p:nvPr>
        </p:nvSpPr>
        <p:spPr>
          <a:ln>
            <a:noFill/>
          </a:ln>
        </p:spPr>
        <p:txBody>
          <a:bodyPr/>
          <a:lstStyle/>
          <a:p>
            <a:endParaRPr lang="en-US" dirty="0"/>
          </a:p>
        </p:txBody>
      </p:sp>
      <p:sp>
        <p:nvSpPr>
          <p:cNvPr id="13" name="Title 1"/>
          <p:cNvSpPr txBox="1">
            <a:spLocks/>
          </p:cNvSpPr>
          <p:nvPr/>
        </p:nvSpPr>
        <p:spPr>
          <a:xfrm>
            <a:off x="0" y="274638"/>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300" b="1" dirty="0" smtClean="0">
                <a:effectLst>
                  <a:glow rad="101600">
                    <a:schemeClr val="bg1">
                      <a:alpha val="75000"/>
                    </a:schemeClr>
                  </a:glow>
                  <a:outerShdw blurRad="50800" dist="38100" dir="2700000" algn="tl" rotWithShape="0">
                    <a:schemeClr val="bg1">
                      <a:alpha val="43000"/>
                    </a:schemeClr>
                  </a:outerShdw>
                </a:effectLst>
              </a:rPr>
              <a:t>Un-Natural hazards</a:t>
            </a:r>
            <a:endParaRPr lang="en-US" sz="3600" b="1" dirty="0">
              <a:effectLst>
                <a:glow rad="101600">
                  <a:schemeClr val="bg1">
                    <a:alpha val="75000"/>
                  </a:schemeClr>
                </a:glow>
                <a:outerShdw blurRad="50800" dist="38100" dir="2700000" algn="tl" rotWithShape="0">
                  <a:schemeClr val="bg1">
                    <a:alpha val="43000"/>
                  </a:schemeClr>
                </a:outerShdw>
              </a:effectLst>
            </a:endParaRPr>
          </a:p>
        </p:txBody>
      </p:sp>
    </p:spTree>
    <p:extLst>
      <p:ext uri="{BB962C8B-B14F-4D97-AF65-F5344CB8AC3E}">
        <p14:creationId xmlns:p14="http://schemas.microsoft.com/office/powerpoint/2010/main" val="105843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1"/>
            <a:ext cx="8229600" cy="1143000"/>
          </a:xfrm>
        </p:spPr>
        <p:txBody>
          <a:bodyPr>
            <a:normAutofit/>
          </a:bodyPr>
          <a:lstStyle/>
          <a:p>
            <a:r>
              <a:rPr lang="en-US" sz="5400" b="1" dirty="0" smtClean="0">
                <a:effectLst>
                  <a:glow rad="101600">
                    <a:schemeClr val="bg1">
                      <a:alpha val="75000"/>
                    </a:schemeClr>
                  </a:glow>
                </a:effectLst>
              </a:rPr>
              <a:t>Safe Crew</a:t>
            </a:r>
            <a:endParaRPr lang="en-US" sz="5400" b="1" dirty="0">
              <a:effectLst>
                <a:glow rad="101600">
                  <a:schemeClr val="bg1">
                    <a:alpha val="75000"/>
                  </a:schemeClr>
                </a:glow>
              </a:effectLst>
            </a:endParaRPr>
          </a:p>
        </p:txBody>
      </p:sp>
      <p:sp>
        <p:nvSpPr>
          <p:cNvPr id="3" name="Content Placeholder 2"/>
          <p:cNvSpPr>
            <a:spLocks noGrp="1"/>
          </p:cNvSpPr>
          <p:nvPr>
            <p:ph idx="1"/>
          </p:nvPr>
        </p:nvSpPr>
        <p:spPr>
          <a:xfrm>
            <a:off x="213897" y="1180571"/>
            <a:ext cx="8811570" cy="5677429"/>
          </a:xfrm>
        </p:spPr>
        <p:txBody>
          <a:bodyPr>
            <a:normAutofit/>
          </a:bodyPr>
          <a:lstStyle/>
          <a:p>
            <a:r>
              <a:rPr lang="en-US" sz="4000" b="1" dirty="0" smtClean="0">
                <a:effectLst>
                  <a:glow rad="101600">
                    <a:schemeClr val="bg1">
                      <a:alpha val="75000"/>
                    </a:schemeClr>
                  </a:glow>
                  <a:outerShdw blurRad="50800" dist="38100" dir="2700000" algn="tl" rotWithShape="0">
                    <a:schemeClr val="bg1">
                      <a:alpha val="43000"/>
                    </a:schemeClr>
                  </a:outerShdw>
                </a:effectLst>
              </a:rPr>
              <a:t>Air Transport Pilot </a:t>
            </a:r>
            <a:r>
              <a:rPr lang="en-US" sz="4000" b="1" dirty="0" err="1" smtClean="0">
                <a:effectLst>
                  <a:glow rad="101600">
                    <a:schemeClr val="bg1">
                      <a:alpha val="75000"/>
                    </a:schemeClr>
                  </a:glow>
                  <a:outerShdw blurRad="50800" dist="38100" dir="2700000" algn="tl" rotWithShape="0">
                    <a:schemeClr val="bg1">
                      <a:alpha val="43000"/>
                    </a:schemeClr>
                  </a:outerShdw>
                </a:effectLst>
              </a:rPr>
              <a:t>Licence</a:t>
            </a:r>
            <a:r>
              <a:rPr lang="en-US" sz="4000" b="1" dirty="0" smtClean="0">
                <a:effectLst>
                  <a:glow rad="101600">
                    <a:schemeClr val="bg1">
                      <a:alpha val="75000"/>
                    </a:schemeClr>
                  </a:glow>
                  <a:outerShdw blurRad="50800" dist="38100" dir="2700000" algn="tl" rotWithShape="0">
                    <a:schemeClr val="bg1">
                      <a:alpha val="43000"/>
                    </a:schemeClr>
                  </a:outerShdw>
                </a:effectLst>
              </a:rPr>
              <a:t> = £100,000 </a:t>
            </a:r>
          </a:p>
          <a:p>
            <a:pPr lvl="1"/>
            <a:r>
              <a:rPr lang="en-US" sz="3600" b="1" dirty="0" smtClean="0">
                <a:effectLst>
                  <a:glow rad="101600">
                    <a:schemeClr val="bg1">
                      <a:alpha val="75000"/>
                    </a:schemeClr>
                  </a:glow>
                  <a:outerShdw blurRad="50800" dist="38100" dir="2700000" algn="tl" rotWithShape="0">
                    <a:schemeClr val="bg1">
                      <a:alpha val="43000"/>
                    </a:schemeClr>
                  </a:outerShdw>
                </a:effectLst>
              </a:rPr>
              <a:t>1,000 hours: 200 flying, 800 ground </a:t>
            </a:r>
          </a:p>
          <a:p>
            <a:pPr lvl="1"/>
            <a:r>
              <a:rPr lang="en-US" sz="3600" b="1" dirty="0" smtClean="0">
                <a:effectLst>
                  <a:glow rad="101600">
                    <a:schemeClr val="bg1">
                      <a:alpha val="75000"/>
                    </a:schemeClr>
                  </a:glow>
                  <a:outerShdw blurRad="50800" dist="38100" dir="2700000" algn="tl" rotWithShape="0">
                    <a:schemeClr val="bg1">
                      <a:alpha val="43000"/>
                    </a:schemeClr>
                  </a:outerShdw>
                </a:effectLst>
              </a:rPr>
              <a:t>14 theory exams </a:t>
            </a:r>
          </a:p>
          <a:p>
            <a:pPr lvl="1"/>
            <a:r>
              <a:rPr lang="en-US" sz="3600" b="1" dirty="0" smtClean="0">
                <a:effectLst>
                  <a:glow rad="101600">
                    <a:schemeClr val="bg1">
                      <a:alpha val="75000"/>
                    </a:schemeClr>
                  </a:glow>
                  <a:outerShdw blurRad="50800" dist="38100" dir="2700000" algn="tl" rotWithShape="0">
                    <a:schemeClr val="bg1">
                      <a:alpha val="43000"/>
                    </a:schemeClr>
                  </a:outerShdw>
                </a:effectLst>
              </a:rPr>
              <a:t>Multiple flight tests</a:t>
            </a:r>
          </a:p>
          <a:p>
            <a:pPr lvl="1"/>
            <a:endParaRPr lang="en-US" b="1" dirty="0">
              <a:effectLst>
                <a:glow rad="101600">
                  <a:schemeClr val="bg1">
                    <a:alpha val="75000"/>
                  </a:schemeClr>
                </a:glow>
                <a:outerShdw blurRad="50800" dist="38100" dir="2700000" algn="tl" rotWithShape="0">
                  <a:schemeClr val="bg1">
                    <a:alpha val="43000"/>
                  </a:schemeClr>
                </a:outerShdw>
              </a:effectLst>
            </a:endParaRPr>
          </a:p>
          <a:p>
            <a:r>
              <a:rPr lang="en-US" sz="4000" b="1" dirty="0" smtClean="0">
                <a:effectLst>
                  <a:glow rad="101600">
                    <a:schemeClr val="bg1">
                      <a:alpha val="75000"/>
                    </a:schemeClr>
                  </a:glow>
                  <a:outerShdw blurRad="50800" dist="38100" dir="2700000" algn="tl" rotWithShape="0">
                    <a:schemeClr val="bg1">
                      <a:alpha val="43000"/>
                    </a:schemeClr>
                  </a:outerShdw>
                </a:effectLst>
              </a:rPr>
              <a:t>Pilot Aptitude?</a:t>
            </a:r>
          </a:p>
          <a:p>
            <a:pPr marL="457200" lvl="1" indent="0">
              <a:buNone/>
            </a:pPr>
            <a:endParaRPr lang="en-US" sz="1400" b="1" dirty="0" smtClean="0">
              <a:effectLst>
                <a:outerShdw blurRad="50800" dist="38100" dir="2700000" algn="tl" rotWithShape="0">
                  <a:schemeClr val="bg1">
                    <a:alpha val="43000"/>
                  </a:schemeClr>
                </a:outerShdw>
              </a:effectLst>
            </a:endParaRPr>
          </a:p>
          <a:p>
            <a:endParaRPr lang="en-US" sz="3600" b="1" dirty="0">
              <a:effectLst>
                <a:outerShdw blurRad="50800" dist="38100" dir="2700000" algn="tl" rotWithShape="0">
                  <a:schemeClr val="bg1">
                    <a:alpha val="43000"/>
                  </a:schemeClr>
                </a:outerShdw>
              </a:effectLst>
            </a:endParaRPr>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Crew</a:t>
            </a:r>
            <a:endParaRPr lang="en-US" dirty="0">
              <a:solidFill>
                <a:srgbClr val="7F7F7F"/>
              </a:solidFill>
            </a:endParaRPr>
          </a:p>
        </p:txBody>
      </p:sp>
    </p:spTree>
    <p:extLst>
      <p:ext uri="{BB962C8B-B14F-4D97-AF65-F5344CB8AC3E}">
        <p14:creationId xmlns:p14="http://schemas.microsoft.com/office/powerpoint/2010/main" val="143901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b="4661"/>
          <a:stretch/>
        </p:blipFill>
        <p:spPr>
          <a:xfrm>
            <a:off x="-95915" y="-1"/>
            <a:ext cx="9239915" cy="6858001"/>
          </a:xfrm>
          <a:prstGeom prst="rect">
            <a:avLst/>
          </a:prstGeom>
        </p:spPr>
      </p:pic>
      <p:sp>
        <p:nvSpPr>
          <p:cNvPr id="2" name="Title 1"/>
          <p:cNvSpPr>
            <a:spLocks noGrp="1"/>
          </p:cNvSpPr>
          <p:nvPr>
            <p:ph type="title"/>
          </p:nvPr>
        </p:nvSpPr>
        <p:spPr>
          <a:xfrm>
            <a:off x="457200" y="37571"/>
            <a:ext cx="8229600" cy="1143000"/>
          </a:xfrm>
        </p:spPr>
        <p:txBody>
          <a:bodyPr>
            <a:normAutofit/>
          </a:bodyPr>
          <a:lstStyle/>
          <a:p>
            <a:r>
              <a:rPr lang="en-US" sz="5400" dirty="0" smtClean="0">
                <a:effectLst>
                  <a:glow rad="101600">
                    <a:schemeClr val="bg1">
                      <a:alpha val="75000"/>
                    </a:schemeClr>
                  </a:glow>
                </a:effectLst>
              </a:rPr>
              <a:t>Safe Crew</a:t>
            </a:r>
            <a:endParaRPr lang="en-US" sz="5400" dirty="0">
              <a:effectLst>
                <a:glow rad="101600">
                  <a:schemeClr val="bg1">
                    <a:alpha val="75000"/>
                  </a:schemeClr>
                </a:glow>
              </a:effectLst>
            </a:endParaRPr>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Crew</a:t>
            </a:r>
            <a:endParaRPr lang="en-US" dirty="0">
              <a:solidFill>
                <a:srgbClr val="7F7F7F"/>
              </a:solidFill>
            </a:endParaRPr>
          </a:p>
        </p:txBody>
      </p:sp>
      <p:sp>
        <p:nvSpPr>
          <p:cNvPr id="3" name="Content Placeholder 2"/>
          <p:cNvSpPr>
            <a:spLocks noGrp="1"/>
          </p:cNvSpPr>
          <p:nvPr>
            <p:ph idx="1"/>
          </p:nvPr>
        </p:nvSpPr>
        <p:spPr>
          <a:xfrm>
            <a:off x="457199" y="1180571"/>
            <a:ext cx="8568267" cy="5677429"/>
          </a:xfrm>
        </p:spPr>
        <p:txBody>
          <a:bodyPr>
            <a:normAutofit/>
          </a:bodyPr>
          <a:lstStyle/>
          <a:p>
            <a:pPr marL="457200" lvl="1" indent="0">
              <a:buNone/>
            </a:pPr>
            <a:endParaRPr lang="en-US" sz="1400" b="1" dirty="0" smtClean="0">
              <a:solidFill>
                <a:srgbClr val="FFFFFF"/>
              </a:solidFill>
              <a:effectLst>
                <a:glow rad="101600">
                  <a:schemeClr val="tx1">
                    <a:alpha val="75000"/>
                  </a:schemeClr>
                </a:glow>
                <a:outerShdw blurRad="50800" dist="38100" dir="2700000" algn="tl" rotWithShape="0">
                  <a:schemeClr val="bg1">
                    <a:alpha val="43000"/>
                  </a:schemeClr>
                </a:outerShdw>
              </a:effectLst>
            </a:endParaRPr>
          </a:p>
          <a:p>
            <a:r>
              <a:rPr lang="en-US" sz="4000" b="1" dirty="0" smtClean="0">
                <a:effectLst>
                  <a:glow rad="101600">
                    <a:schemeClr val="bg1">
                      <a:alpha val="75000"/>
                    </a:schemeClr>
                  </a:glow>
                  <a:outerShdw blurRad="50800" dist="38100" dir="2700000" algn="tl" rotWithShape="0">
                    <a:schemeClr val="bg1">
                      <a:alpha val="43000"/>
                    </a:schemeClr>
                  </a:outerShdw>
                </a:effectLst>
              </a:rPr>
              <a:t>Airliner Type Rating </a:t>
            </a:r>
          </a:p>
          <a:p>
            <a:pPr lvl="1"/>
            <a:r>
              <a:rPr lang="en-US" sz="4000" b="1" dirty="0" smtClean="0">
                <a:effectLst>
                  <a:glow rad="101600">
                    <a:schemeClr val="bg1">
                      <a:alpha val="75000"/>
                    </a:schemeClr>
                  </a:glow>
                  <a:outerShdw blurRad="50800" dist="38100" dir="2700000" algn="tl" rotWithShape="0">
                    <a:schemeClr val="bg1">
                      <a:alpha val="43000"/>
                    </a:schemeClr>
                  </a:outerShdw>
                </a:effectLst>
              </a:rPr>
              <a:t>£</a:t>
            </a:r>
            <a:r>
              <a:rPr lang="en-US" sz="3200" b="1" dirty="0" smtClean="0">
                <a:effectLst>
                  <a:glow rad="101600">
                    <a:schemeClr val="bg1">
                      <a:alpha val="75000"/>
                    </a:schemeClr>
                  </a:glow>
                  <a:outerShdw blurRad="50800" dist="38100" dir="2700000" algn="tl" rotWithShape="0">
                    <a:schemeClr val="bg1">
                      <a:alpha val="43000"/>
                    </a:schemeClr>
                  </a:outerShdw>
                </a:effectLst>
              </a:rPr>
              <a:t>10,000-20,000</a:t>
            </a:r>
          </a:p>
          <a:p>
            <a:pPr lvl="1"/>
            <a:r>
              <a:rPr lang="en-US" sz="3200" b="1" dirty="0" smtClean="0">
                <a:effectLst>
                  <a:glow rad="101600">
                    <a:schemeClr val="bg1">
                      <a:alpha val="75000"/>
                    </a:schemeClr>
                  </a:glow>
                  <a:outerShdw blurRad="50800" dist="38100" dir="2700000" algn="tl" rotWithShape="0">
                    <a:schemeClr val="bg1">
                      <a:alpha val="43000"/>
                    </a:schemeClr>
                  </a:outerShdw>
                </a:effectLst>
              </a:rPr>
              <a:t>Self-funded?</a:t>
            </a:r>
          </a:p>
          <a:p>
            <a:r>
              <a:rPr lang="en-US" sz="4000" b="1" dirty="0" smtClean="0">
                <a:effectLst>
                  <a:glow rad="101600">
                    <a:schemeClr val="bg1">
                      <a:alpha val="75000"/>
                    </a:schemeClr>
                  </a:glow>
                  <a:outerShdw blurRad="50800" dist="38100" dir="2700000" algn="tl" rotWithShape="0">
                    <a:schemeClr val="bg1">
                      <a:alpha val="43000"/>
                    </a:schemeClr>
                  </a:outerShdw>
                </a:effectLst>
              </a:rPr>
              <a:t>Computer-Based Training</a:t>
            </a:r>
            <a:endParaRPr lang="en-US" sz="4000" b="1" dirty="0">
              <a:effectLst>
                <a:glow rad="101600">
                  <a:schemeClr val="bg1">
                    <a:alpha val="75000"/>
                  </a:schemeClr>
                </a:glow>
                <a:outerShdw blurRad="50800" dist="38100" dir="2700000" algn="tl" rotWithShape="0">
                  <a:schemeClr val="bg1">
                    <a:alpha val="43000"/>
                  </a:schemeClr>
                </a:outerShdw>
              </a:effectLst>
            </a:endParaRPr>
          </a:p>
          <a:p>
            <a:r>
              <a:rPr lang="en-US" sz="4000" b="1" dirty="0" smtClean="0">
                <a:effectLst>
                  <a:glow rad="101600">
                    <a:schemeClr val="bg1">
                      <a:alpha val="75000"/>
                    </a:schemeClr>
                  </a:glow>
                  <a:outerShdw blurRad="50800" dist="38100" dir="2700000" algn="tl" rotWithShape="0">
                    <a:schemeClr val="bg1">
                      <a:alpha val="43000"/>
                    </a:schemeClr>
                  </a:outerShdw>
                </a:effectLst>
              </a:rPr>
              <a:t>Simulator training &amp; test</a:t>
            </a:r>
          </a:p>
          <a:p>
            <a:r>
              <a:rPr lang="en-US" sz="4000" b="1" dirty="0" smtClean="0">
                <a:effectLst>
                  <a:glow rad="101600">
                    <a:schemeClr val="bg1">
                      <a:alpha val="75000"/>
                    </a:schemeClr>
                  </a:glow>
                  <a:outerShdw blurRad="50800" dist="38100" dir="2700000" algn="tl" rotWithShape="0">
                    <a:schemeClr val="bg1">
                      <a:alpha val="43000"/>
                    </a:schemeClr>
                  </a:outerShdw>
                </a:effectLst>
              </a:rPr>
              <a:t>Airline-specific training </a:t>
            </a:r>
          </a:p>
          <a:p>
            <a:pPr marL="457200" lvl="1" indent="0">
              <a:buNone/>
            </a:pPr>
            <a:r>
              <a:rPr lang="en-US" sz="3200" b="1" dirty="0" smtClean="0">
                <a:effectLst>
                  <a:glow rad="101600">
                    <a:schemeClr val="bg1">
                      <a:alpha val="75000"/>
                    </a:schemeClr>
                  </a:glow>
                  <a:outerShdw blurRad="50800" dist="38100" dir="2700000" algn="tl" rotWithShape="0">
                    <a:schemeClr val="bg1">
                      <a:alpha val="43000"/>
                    </a:schemeClr>
                  </a:outerShdw>
                </a:effectLst>
              </a:rPr>
              <a:t>– SOPs, Automation, Line checks</a:t>
            </a:r>
          </a:p>
          <a:p>
            <a:endParaRPr lang="en-US" sz="3600" b="1" dirty="0">
              <a:solidFill>
                <a:srgbClr val="FFFFFF"/>
              </a:solidFill>
              <a:effectLst>
                <a:glow rad="101600">
                  <a:schemeClr val="tx1">
                    <a:alpha val="75000"/>
                  </a:schemeClr>
                </a:glow>
                <a:outerShdw blurRad="50800" dist="38100" dir="2700000" algn="tl" rotWithShape="0">
                  <a:schemeClr val="bg1">
                    <a:alpha val="43000"/>
                  </a:schemeClr>
                </a:outerShdw>
              </a:effectLst>
            </a:endParaRPr>
          </a:p>
        </p:txBody>
      </p:sp>
    </p:spTree>
    <p:extLst>
      <p:ext uri="{BB962C8B-B14F-4D97-AF65-F5344CB8AC3E}">
        <p14:creationId xmlns:p14="http://schemas.microsoft.com/office/powerpoint/2010/main" val="75981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2 flight 9.jpg"/>
          <p:cNvPicPr>
            <a:picLocks noChangeAspect="1"/>
          </p:cNvPicPr>
          <p:nvPr/>
        </p:nvPicPr>
        <p:blipFill rotWithShape="1">
          <a:blip r:embed="rId3">
            <a:extLst>
              <a:ext uri="{28A0092B-C50C-407E-A947-70E740481C1C}">
                <a14:useLocalDpi xmlns:a14="http://schemas.microsoft.com/office/drawing/2010/main" val="0"/>
              </a:ext>
            </a:extLst>
          </a:blip>
          <a:srcRect t="5945" b="3185"/>
          <a:stretch/>
        </p:blipFill>
        <p:spPr>
          <a:xfrm>
            <a:off x="-220289" y="-9445"/>
            <a:ext cx="9419037" cy="6884379"/>
          </a:xfrm>
          <a:prstGeom prst="rect">
            <a:avLst/>
          </a:prstGeom>
        </p:spPr>
      </p:pic>
      <p:pic>
        <p:nvPicPr>
          <p:cNvPr id="11" name="Picture 10" descr="corax-raven.jpg"/>
          <p:cNvPicPr>
            <a:picLocks noChangeAspect="1"/>
          </p:cNvPicPr>
          <p:nvPr/>
        </p:nvPicPr>
        <p:blipFill rotWithShape="1">
          <a:blip r:embed="rId4" cstate="print"/>
          <a:srcRect l="5931" t="16493" r="6150" b="54514"/>
          <a:stretch/>
        </p:blipFill>
        <p:spPr>
          <a:xfrm>
            <a:off x="5476136" y="5965903"/>
            <a:ext cx="3688902" cy="892098"/>
          </a:xfrm>
          <a:prstGeom prst="rect">
            <a:avLst/>
          </a:prstGeom>
        </p:spPr>
      </p:pic>
      <p:pic>
        <p:nvPicPr>
          <p:cNvPr id="9" name="Picture 8" descr="BAe146-003.gif"/>
          <p:cNvPicPr>
            <a:picLocks noChangeAspect="1"/>
          </p:cNvPicPr>
          <p:nvPr/>
        </p:nvPicPr>
        <p:blipFill>
          <a:blip r:embed="rId5" cstate="print"/>
          <a:stretch>
            <a:fillRect/>
          </a:stretch>
        </p:blipFill>
        <p:spPr>
          <a:xfrm>
            <a:off x="5301088" y="4330429"/>
            <a:ext cx="3863950" cy="1635474"/>
          </a:xfrm>
          <a:prstGeom prst="rect">
            <a:avLst/>
          </a:prstGeom>
        </p:spPr>
      </p:pic>
      <p:pic>
        <p:nvPicPr>
          <p:cNvPr id="8" name="Picture 7" descr="JT42.JPG"/>
          <p:cNvPicPr>
            <a:picLocks noChangeAspect="1"/>
          </p:cNvPicPr>
          <p:nvPr/>
        </p:nvPicPr>
        <p:blipFill>
          <a:blip r:embed="rId6" cstate="print"/>
          <a:srcRect r="4926"/>
          <a:stretch>
            <a:fillRect/>
          </a:stretch>
        </p:blipFill>
        <p:spPr>
          <a:xfrm>
            <a:off x="7058016" y="1673186"/>
            <a:ext cx="2085984" cy="1437302"/>
          </a:xfrm>
          <a:prstGeom prst="rect">
            <a:avLst/>
          </a:prstGeom>
          <a:ln>
            <a:noFill/>
          </a:ln>
          <a:effectLst>
            <a:outerShdw blurRad="190500" algn="tl" rotWithShape="0">
              <a:srgbClr val="000000">
                <a:alpha val="70000"/>
              </a:srgbClr>
            </a:outerShdw>
          </a:effectLst>
        </p:spPr>
      </p:pic>
      <p:pic>
        <p:nvPicPr>
          <p:cNvPr id="13" name="Picture 12" descr="tornadobrimstonehires.jpg"/>
          <p:cNvPicPr>
            <a:picLocks noChangeAspect="1"/>
          </p:cNvPicPr>
          <p:nvPr/>
        </p:nvPicPr>
        <p:blipFill>
          <a:blip r:embed="rId7" cstate="print"/>
          <a:stretch>
            <a:fillRect/>
          </a:stretch>
        </p:blipFill>
        <p:spPr>
          <a:xfrm>
            <a:off x="4668564" y="-58876"/>
            <a:ext cx="3185972" cy="2141682"/>
          </a:xfrm>
          <a:prstGeom prst="rect">
            <a:avLst/>
          </a:prstGeom>
          <a:ln>
            <a:noFill/>
          </a:ln>
          <a:effectLst>
            <a:outerShdw blurRad="190500" algn="tl" rotWithShape="0">
              <a:srgbClr val="000000">
                <a:alpha val="70000"/>
              </a:srgbClr>
            </a:outerShdw>
          </a:effectLst>
        </p:spPr>
      </p:pic>
      <p:sp>
        <p:nvSpPr>
          <p:cNvPr id="7172" name="Rectangle 3"/>
          <p:cNvSpPr>
            <a:spLocks noGrp="1" noChangeArrowheads="1"/>
          </p:cNvSpPr>
          <p:nvPr>
            <p:ph type="body" idx="1"/>
          </p:nvPr>
        </p:nvSpPr>
        <p:spPr>
          <a:xfrm>
            <a:off x="-271088" y="-9445"/>
            <a:ext cx="7329103" cy="6816645"/>
          </a:xfrm>
        </p:spPr>
        <p:txBody>
          <a:bodyPr>
            <a:normAutofit/>
          </a:bodyPr>
          <a:lstStyle/>
          <a:p>
            <a:pPr marL="914400" lvl="2" indent="0" eaLnBrk="1" hangingPunct="1">
              <a:lnSpc>
                <a:spcPct val="90000"/>
              </a:lnSpc>
              <a:buNone/>
              <a:defRPr/>
            </a:pPr>
            <a:endParaRPr lang="en-GB" sz="1800" dirty="0" smtClean="0">
              <a:solidFill>
                <a:schemeClr val="bg1"/>
              </a:solidFill>
              <a:latin typeface="+mn-lt"/>
            </a:endParaRPr>
          </a:p>
          <a:p>
            <a:pPr eaLnBrk="1" hangingPunct="1">
              <a:lnSpc>
                <a:spcPct val="90000"/>
              </a:lnSpc>
              <a:defRPr/>
            </a:pPr>
            <a:r>
              <a:rPr lang="en-GB" sz="3600" b="1" dirty="0" smtClean="0">
                <a:solidFill>
                  <a:schemeClr val="bg1"/>
                </a:solidFill>
                <a:effectLst>
                  <a:outerShdw blurRad="50800" dist="38100" algn="l" rotWithShape="0">
                    <a:prstClr val="black">
                      <a:alpha val="40000"/>
                    </a:prstClr>
                  </a:outerShdw>
                </a:effectLst>
                <a:latin typeface="+mn-lt"/>
              </a:rPr>
              <a:t>BAE Systems </a:t>
            </a:r>
            <a:r>
              <a:rPr lang="en-GB" sz="3600" dirty="0" smtClean="0">
                <a:solidFill>
                  <a:schemeClr val="bg1"/>
                </a:solidFill>
                <a:effectLst>
                  <a:outerShdw blurRad="50800" dist="38100" algn="l" rotWithShape="0">
                    <a:prstClr val="black">
                      <a:alpha val="40000"/>
                    </a:prstClr>
                  </a:outerShdw>
                </a:effectLst>
                <a:latin typeface="+mn-lt"/>
              </a:rPr>
              <a:t>1990-2010</a:t>
            </a:r>
          </a:p>
          <a:p>
            <a:pPr eaLnBrk="1" hangingPunct="1">
              <a:lnSpc>
                <a:spcPct val="90000"/>
              </a:lnSpc>
              <a:defRPr/>
            </a:pPr>
            <a:endParaRPr lang="en-GB" b="1" dirty="0" smtClean="0">
              <a:solidFill>
                <a:schemeClr val="bg1"/>
              </a:solidFill>
              <a:effectLst>
                <a:outerShdw blurRad="50800" dist="38100" algn="l" rotWithShape="0">
                  <a:prstClr val="black">
                    <a:alpha val="40000"/>
                  </a:prstClr>
                </a:outerShdw>
              </a:effectLst>
              <a:latin typeface="+mn-lt"/>
            </a:endParaRPr>
          </a:p>
          <a:p>
            <a:pPr lvl="1" eaLnBrk="1" hangingPunct="1">
              <a:lnSpc>
                <a:spcPct val="90000"/>
              </a:lnSpc>
              <a:defRPr/>
            </a:pPr>
            <a:r>
              <a:rPr lang="en-GB" b="1" dirty="0" smtClean="0">
                <a:solidFill>
                  <a:schemeClr val="bg1"/>
                </a:solidFill>
                <a:effectLst>
                  <a:glow rad="50800">
                    <a:schemeClr val="tx1"/>
                  </a:glow>
                  <a:outerShdw blurRad="50800" dist="38100" algn="l" rotWithShape="0">
                    <a:prstClr val="black">
                      <a:alpha val="40000"/>
                    </a:prstClr>
                  </a:outerShdw>
                </a:effectLst>
                <a:latin typeface="+mn-lt"/>
              </a:rPr>
              <a:t>Tornado ADV project pilot</a:t>
            </a:r>
          </a:p>
          <a:p>
            <a:pPr lvl="1" eaLnBrk="1" hangingPunct="1">
              <a:lnSpc>
                <a:spcPct val="90000"/>
              </a:lnSpc>
              <a:defRPr/>
            </a:pPr>
            <a:endParaRPr lang="en-GB" b="1" dirty="0" smtClean="0">
              <a:solidFill>
                <a:schemeClr val="bg1"/>
              </a:solidFill>
              <a:effectLst>
                <a:glow rad="50800">
                  <a:schemeClr val="tx1"/>
                </a:glow>
                <a:outerShdw blurRad="50800" dist="38100" algn="l" rotWithShape="0">
                  <a:prstClr val="black">
                    <a:alpha val="40000"/>
                  </a:prstClr>
                </a:outerShdw>
              </a:effectLst>
              <a:latin typeface="+mn-lt"/>
            </a:endParaRPr>
          </a:p>
          <a:p>
            <a:pPr lvl="1" eaLnBrk="1" hangingPunct="1">
              <a:lnSpc>
                <a:spcPct val="90000"/>
              </a:lnSpc>
              <a:defRPr/>
            </a:pPr>
            <a:r>
              <a:rPr lang="en-GB" b="1" dirty="0" smtClean="0">
                <a:solidFill>
                  <a:schemeClr val="bg1"/>
                </a:solidFill>
                <a:effectLst>
                  <a:glow rad="50800">
                    <a:schemeClr val="tx1">
                      <a:alpha val="75000"/>
                    </a:schemeClr>
                  </a:glow>
                  <a:outerShdw blurRad="50800" dist="38100" algn="l" rotWithShape="0">
                    <a:prstClr val="black">
                      <a:alpha val="40000"/>
                    </a:prstClr>
                  </a:outerShdw>
                </a:effectLst>
                <a:latin typeface="+mn-lt"/>
              </a:rPr>
              <a:t>Eurofighter Typhoon project pilot</a:t>
            </a:r>
          </a:p>
          <a:p>
            <a:pPr lvl="1" eaLnBrk="1" hangingPunct="1">
              <a:lnSpc>
                <a:spcPct val="90000"/>
              </a:lnSpc>
              <a:defRPr/>
            </a:pPr>
            <a:endParaRPr lang="en-GB" b="1" dirty="0" smtClean="0">
              <a:solidFill>
                <a:schemeClr val="bg1"/>
              </a:solidFill>
              <a:effectLst>
                <a:glow rad="50800">
                  <a:schemeClr val="tx1"/>
                </a:glow>
                <a:outerShdw blurRad="50800" dist="38100" algn="l" rotWithShape="0">
                  <a:prstClr val="black">
                    <a:alpha val="40000"/>
                  </a:prstClr>
                </a:outerShdw>
              </a:effectLst>
              <a:latin typeface="+mn-lt"/>
            </a:endParaRPr>
          </a:p>
          <a:p>
            <a:pPr lvl="1" eaLnBrk="1" hangingPunct="1">
              <a:lnSpc>
                <a:spcPct val="90000"/>
              </a:lnSpc>
              <a:defRPr/>
            </a:pPr>
            <a:r>
              <a:rPr lang="en-GB" b="1" dirty="0" smtClean="0">
                <a:solidFill>
                  <a:schemeClr val="bg1"/>
                </a:solidFill>
                <a:effectLst>
                  <a:glow rad="50800">
                    <a:schemeClr val="tx1"/>
                  </a:glow>
                  <a:outerShdw blurRad="50800" dist="38100" algn="l" rotWithShape="0">
                    <a:prstClr val="black">
                      <a:alpha val="40000"/>
                    </a:prstClr>
                  </a:outerShdw>
                </a:effectLst>
                <a:latin typeface="+mn-lt"/>
              </a:rPr>
              <a:t>Nimrod MRA4 project pilot</a:t>
            </a:r>
          </a:p>
          <a:p>
            <a:pPr lvl="1" eaLnBrk="1" hangingPunct="1">
              <a:lnSpc>
                <a:spcPct val="90000"/>
              </a:lnSpc>
              <a:defRPr/>
            </a:pPr>
            <a:endParaRPr lang="en-GB" b="1" dirty="0" smtClean="0">
              <a:solidFill>
                <a:schemeClr val="bg1"/>
              </a:solidFill>
              <a:effectLst>
                <a:glow rad="50800">
                  <a:schemeClr val="tx1"/>
                </a:glow>
                <a:outerShdw blurRad="50800" dist="38100" algn="l" rotWithShape="0">
                  <a:prstClr val="black">
                    <a:alpha val="40000"/>
                  </a:prstClr>
                </a:outerShdw>
              </a:effectLst>
              <a:latin typeface="+mn-lt"/>
            </a:endParaRPr>
          </a:p>
          <a:p>
            <a:pPr lvl="1" eaLnBrk="1" hangingPunct="1">
              <a:lnSpc>
                <a:spcPct val="90000"/>
              </a:lnSpc>
              <a:defRPr/>
            </a:pPr>
            <a:r>
              <a:rPr lang="en-GB" b="1" dirty="0" smtClean="0">
                <a:solidFill>
                  <a:schemeClr val="bg1"/>
                </a:solidFill>
                <a:effectLst>
                  <a:glow rad="50800">
                    <a:schemeClr val="tx1"/>
                  </a:glow>
                  <a:outerShdw blurRad="50800" dist="38100" algn="l" rotWithShape="0">
                    <a:prstClr val="black">
                      <a:alpha val="40000"/>
                    </a:prstClr>
                  </a:outerShdw>
                </a:effectLst>
                <a:latin typeface="+mn-lt"/>
              </a:rPr>
              <a:t>Chief Test Pilot – Strategic </a:t>
            </a:r>
            <a:r>
              <a:rPr lang="en-GB" b="1" dirty="0" smtClean="0">
                <a:solidFill>
                  <a:schemeClr val="bg1"/>
                </a:solidFill>
                <a:effectLst>
                  <a:glow rad="50800">
                    <a:schemeClr val="tx1"/>
                  </a:glow>
                  <a:outerShdw blurRad="50800" dist="38100" algn="l" rotWithShape="0">
                    <a:prstClr val="black">
                      <a:alpha val="40000"/>
                    </a:prstClr>
                  </a:outerShdw>
                </a:effectLst>
              </a:rPr>
              <a:t>a</a:t>
            </a:r>
            <a:r>
              <a:rPr lang="en-GB" b="1" dirty="0" smtClean="0">
                <a:solidFill>
                  <a:schemeClr val="bg1"/>
                </a:solidFill>
                <a:effectLst>
                  <a:glow rad="50800">
                    <a:schemeClr val="tx1"/>
                  </a:glow>
                  <a:outerShdw blurRad="50800" dist="38100" algn="l" rotWithShape="0">
                    <a:prstClr val="black">
                      <a:alpha val="40000"/>
                    </a:prstClr>
                  </a:outerShdw>
                </a:effectLst>
                <a:latin typeface="+mn-lt"/>
              </a:rPr>
              <a:t>/c</a:t>
            </a:r>
          </a:p>
          <a:p>
            <a:pPr lvl="1" eaLnBrk="1" hangingPunct="1">
              <a:lnSpc>
                <a:spcPct val="90000"/>
              </a:lnSpc>
              <a:defRPr/>
            </a:pPr>
            <a:endParaRPr lang="en-GB" b="1" dirty="0" smtClean="0">
              <a:solidFill>
                <a:schemeClr val="bg1"/>
              </a:solidFill>
              <a:effectLst>
                <a:glow rad="50800">
                  <a:schemeClr val="tx1"/>
                </a:glow>
                <a:outerShdw blurRad="50800" dist="38100" algn="l" rotWithShape="0">
                  <a:prstClr val="black">
                    <a:alpha val="40000"/>
                  </a:prstClr>
                </a:outerShdw>
              </a:effectLst>
              <a:latin typeface="+mn-lt"/>
            </a:endParaRPr>
          </a:p>
          <a:p>
            <a:pPr lvl="1" eaLnBrk="1" hangingPunct="1">
              <a:lnSpc>
                <a:spcPct val="90000"/>
              </a:lnSpc>
              <a:defRPr/>
            </a:pPr>
            <a:r>
              <a:rPr lang="en-GB" b="1" dirty="0" smtClean="0">
                <a:solidFill>
                  <a:schemeClr val="bg1"/>
                </a:solidFill>
                <a:effectLst>
                  <a:glow rad="50800">
                    <a:schemeClr val="tx1"/>
                  </a:glow>
                  <a:outerShdw blurRad="50800" dist="38100" algn="l" rotWithShape="0">
                    <a:prstClr val="black">
                      <a:alpha val="40000"/>
                    </a:prstClr>
                  </a:outerShdw>
                </a:effectLst>
                <a:latin typeface="+mn-lt"/>
              </a:rPr>
              <a:t>Director Flight Operations</a:t>
            </a:r>
          </a:p>
          <a:p>
            <a:pPr lvl="1" eaLnBrk="1" hangingPunct="1">
              <a:lnSpc>
                <a:spcPct val="90000"/>
              </a:lnSpc>
              <a:defRPr/>
            </a:pPr>
            <a:endParaRPr lang="en-GB" sz="1100" dirty="0" smtClean="0">
              <a:solidFill>
                <a:schemeClr val="bg1"/>
              </a:solidFill>
              <a:effectLst>
                <a:outerShdw blurRad="50800" dist="38100" algn="l" rotWithShape="0">
                  <a:prstClr val="black">
                    <a:alpha val="40000"/>
                  </a:prstClr>
                </a:outerShdw>
              </a:effectLst>
              <a:latin typeface="+mn-lt"/>
            </a:endParaRPr>
          </a:p>
        </p:txBody>
      </p:sp>
      <p:pic>
        <p:nvPicPr>
          <p:cNvPr id="12" name="Picture 11" descr="1F landing 001.jpg"/>
          <p:cNvPicPr>
            <a:picLocks noChangeAspect="1"/>
          </p:cNvPicPr>
          <p:nvPr/>
        </p:nvPicPr>
        <p:blipFill>
          <a:blip r:embed="rId8" cstate="print"/>
          <a:srcRect l="11316" t="19785" r="20761" b="49696"/>
          <a:stretch>
            <a:fillRect/>
          </a:stretch>
        </p:blipFill>
        <p:spPr>
          <a:xfrm>
            <a:off x="4703977" y="2963341"/>
            <a:ext cx="4473889" cy="1400954"/>
          </a:xfrm>
          <a:prstGeom prst="rect">
            <a:avLst/>
          </a:prstGeom>
          <a:ln>
            <a:noFill/>
          </a:ln>
          <a:effectLst>
            <a:outerShdw blurRad="190500" algn="tl" rotWithShape="0">
              <a:srgbClr val="000000">
                <a:alpha val="70000"/>
              </a:srgbClr>
            </a:outerShdw>
          </a:effectLst>
        </p:spPr>
      </p:pic>
      <p:pic>
        <p:nvPicPr>
          <p:cNvPr id="2" name="Picture 1" descr="20 feb 09.jpg"/>
          <p:cNvPicPr>
            <a:picLocks noChangeAspect="1"/>
          </p:cNvPicPr>
          <p:nvPr/>
        </p:nvPicPr>
        <p:blipFill rotWithShape="1">
          <a:blip r:embed="rId9">
            <a:extLst>
              <a:ext uri="{28A0092B-C50C-407E-A947-70E740481C1C}">
                <a14:useLocalDpi xmlns:a14="http://schemas.microsoft.com/office/drawing/2010/main" val="0"/>
              </a:ext>
            </a:extLst>
          </a:blip>
          <a:srcRect l="2105" t="20239" r="6102" b="17329"/>
          <a:stretch/>
        </p:blipFill>
        <p:spPr>
          <a:xfrm>
            <a:off x="846577" y="5705354"/>
            <a:ext cx="2443531" cy="1169580"/>
          </a:xfrm>
          <a:prstGeom prst="rect">
            <a:avLst/>
          </a:prstGeom>
        </p:spPr>
      </p:pic>
      <p:pic>
        <p:nvPicPr>
          <p:cNvPr id="14" name="Picture 13" descr="mantistestflight 001.jpg"/>
          <p:cNvPicPr>
            <a:picLocks noChangeAspect="1"/>
          </p:cNvPicPr>
          <p:nvPr/>
        </p:nvPicPr>
        <p:blipFill>
          <a:blip r:embed="rId10" cstate="print"/>
          <a:srcRect l="9329" t="23093" r="8361" b="22717"/>
          <a:stretch>
            <a:fillRect/>
          </a:stretch>
        </p:blipFill>
        <p:spPr>
          <a:xfrm>
            <a:off x="3057300" y="5804283"/>
            <a:ext cx="2846180" cy="10537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31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SIR Flight Deck at N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3" y="-2115"/>
            <a:ext cx="9165763" cy="6860115"/>
          </a:xfrm>
          <a:prstGeom prst="rect">
            <a:avLst/>
          </a:prstGeom>
        </p:spPr>
      </p:pic>
      <p:sp>
        <p:nvSpPr>
          <p:cNvPr id="4" name="Rectangle 3"/>
          <p:cNvSpPr/>
          <p:nvPr/>
        </p:nvSpPr>
        <p:spPr>
          <a:xfrm>
            <a:off x="0" y="0"/>
            <a:ext cx="9144000" cy="6858000"/>
          </a:xfrm>
          <a:prstGeom prst="rect">
            <a:avLst/>
          </a:prstGeom>
          <a:solidFill>
            <a:srgbClr val="89C8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800" dirty="0" smtClean="0"/>
              <a:t>The Automation Conundrum</a:t>
            </a:r>
            <a:endParaRPr lang="en-US" sz="4800" dirty="0"/>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Crew</a:t>
            </a:r>
            <a:endParaRPr lang="en-US" dirty="0">
              <a:solidFill>
                <a:srgbClr val="7F7F7F"/>
              </a:solidFill>
            </a:endParaRPr>
          </a:p>
        </p:txBody>
      </p:sp>
      <p:sp>
        <p:nvSpPr>
          <p:cNvPr id="10" name="TextBox 9"/>
          <p:cNvSpPr txBox="1"/>
          <p:nvPr/>
        </p:nvSpPr>
        <p:spPr>
          <a:xfrm>
            <a:off x="2187192" y="1494725"/>
            <a:ext cx="3617797" cy="830997"/>
          </a:xfrm>
          <a:prstGeom prst="rect">
            <a:avLst/>
          </a:prstGeom>
          <a:noFill/>
        </p:spPr>
        <p:txBody>
          <a:bodyPr wrap="square" rtlCol="0">
            <a:spAutoFit/>
          </a:bodyPr>
          <a:lstStyle/>
          <a:p>
            <a:pPr algn="ctr"/>
            <a:r>
              <a:rPr lang="en-US" sz="2400" b="1" dirty="0" smtClean="0">
                <a:solidFill>
                  <a:srgbClr val="FF0000"/>
                </a:solidFill>
              </a:rPr>
              <a:t>Human Error Accidents Dominate</a:t>
            </a:r>
            <a:endParaRPr lang="en-US" sz="2400" b="1" dirty="0">
              <a:solidFill>
                <a:srgbClr val="FF0000"/>
              </a:solidFill>
            </a:endParaRPr>
          </a:p>
        </p:txBody>
      </p:sp>
      <p:grpSp>
        <p:nvGrpSpPr>
          <p:cNvPr id="3" name="Group 2"/>
          <p:cNvGrpSpPr/>
          <p:nvPr/>
        </p:nvGrpSpPr>
        <p:grpSpPr>
          <a:xfrm>
            <a:off x="4835432" y="1814817"/>
            <a:ext cx="3437498" cy="2619815"/>
            <a:chOff x="4835432" y="1814817"/>
            <a:chExt cx="3437498" cy="2619815"/>
          </a:xfrm>
        </p:grpSpPr>
        <p:sp>
          <p:nvSpPr>
            <p:cNvPr id="9" name="Bent Arrow 8"/>
            <p:cNvSpPr/>
            <p:nvPr/>
          </p:nvSpPr>
          <p:spPr>
            <a:xfrm rot="5400000">
              <a:off x="5865052" y="1754754"/>
              <a:ext cx="832433" cy="95255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4835432" y="2864972"/>
              <a:ext cx="3437498" cy="1569660"/>
            </a:xfrm>
            <a:prstGeom prst="rect">
              <a:avLst/>
            </a:prstGeom>
            <a:noFill/>
          </p:spPr>
          <p:txBody>
            <a:bodyPr wrap="square" rtlCol="0">
              <a:spAutoFit/>
            </a:bodyPr>
            <a:lstStyle/>
            <a:p>
              <a:pPr algn="ctr"/>
              <a:r>
                <a:rPr lang="en-US" sz="2400" b="1" dirty="0" smtClean="0">
                  <a:solidFill>
                    <a:srgbClr val="000000"/>
                  </a:solidFill>
                </a:rPr>
                <a:t>Flight Deck Automation</a:t>
              </a:r>
            </a:p>
            <a:p>
              <a:pPr algn="ctr"/>
              <a:r>
                <a:rPr lang="en-US" sz="2400" dirty="0" smtClean="0">
                  <a:solidFill>
                    <a:srgbClr val="000000"/>
                  </a:solidFill>
                </a:rPr>
                <a:t>(Advanced AP+AT)</a:t>
              </a:r>
            </a:p>
            <a:p>
              <a:pPr algn="ctr"/>
              <a:r>
                <a:rPr lang="en-US" sz="2400" dirty="0" smtClean="0">
                  <a:solidFill>
                    <a:srgbClr val="000000"/>
                  </a:solidFill>
                </a:rPr>
                <a:t>Pilot makes decisions, computers do the work</a:t>
              </a:r>
              <a:endParaRPr lang="en-US" sz="2400" dirty="0">
                <a:solidFill>
                  <a:srgbClr val="000000"/>
                </a:solidFill>
              </a:endParaRPr>
            </a:p>
          </p:txBody>
        </p:sp>
      </p:grpSp>
      <p:grpSp>
        <p:nvGrpSpPr>
          <p:cNvPr id="14" name="Group 13"/>
          <p:cNvGrpSpPr/>
          <p:nvPr/>
        </p:nvGrpSpPr>
        <p:grpSpPr>
          <a:xfrm>
            <a:off x="2187192" y="4837272"/>
            <a:ext cx="4467372" cy="1321893"/>
            <a:chOff x="2187192" y="4837272"/>
            <a:chExt cx="4467372" cy="1321893"/>
          </a:xfrm>
        </p:grpSpPr>
        <p:sp>
          <p:nvSpPr>
            <p:cNvPr id="8" name="Bent Arrow 7"/>
            <p:cNvSpPr/>
            <p:nvPr/>
          </p:nvSpPr>
          <p:spPr>
            <a:xfrm rot="10800000">
              <a:off x="5646875" y="4837272"/>
              <a:ext cx="1007689" cy="95255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12" name="TextBox 11"/>
            <p:cNvSpPr txBox="1"/>
            <p:nvPr/>
          </p:nvSpPr>
          <p:spPr>
            <a:xfrm>
              <a:off x="2187192" y="5328168"/>
              <a:ext cx="3530150" cy="830997"/>
            </a:xfrm>
            <a:prstGeom prst="rect">
              <a:avLst/>
            </a:prstGeom>
            <a:noFill/>
          </p:spPr>
          <p:txBody>
            <a:bodyPr wrap="square" rtlCol="0">
              <a:spAutoFit/>
            </a:bodyPr>
            <a:lstStyle/>
            <a:p>
              <a:pPr algn="ctr"/>
              <a:r>
                <a:rPr lang="en-US" sz="2400" b="1" dirty="0" smtClean="0">
                  <a:solidFill>
                    <a:srgbClr val="000000"/>
                  </a:solidFill>
                </a:rPr>
                <a:t>Reduced Accident Rates </a:t>
              </a:r>
              <a:r>
                <a:rPr lang="en-US" sz="2400" dirty="0" smtClean="0">
                  <a:solidFill>
                    <a:srgbClr val="000000"/>
                  </a:solidFill>
                </a:rPr>
                <a:t>compared to manual flight</a:t>
              </a:r>
              <a:endParaRPr lang="en-US" sz="2400" dirty="0">
                <a:solidFill>
                  <a:srgbClr val="000000"/>
                </a:solidFill>
              </a:endParaRPr>
            </a:p>
          </p:txBody>
        </p:sp>
      </p:grpSp>
      <p:grpSp>
        <p:nvGrpSpPr>
          <p:cNvPr id="15" name="Group 14"/>
          <p:cNvGrpSpPr/>
          <p:nvPr/>
        </p:nvGrpSpPr>
        <p:grpSpPr>
          <a:xfrm>
            <a:off x="0" y="3212904"/>
            <a:ext cx="3273786" cy="2508284"/>
            <a:chOff x="0" y="3212904"/>
            <a:chExt cx="3273786" cy="2508284"/>
          </a:xfrm>
        </p:grpSpPr>
        <p:sp>
          <p:nvSpPr>
            <p:cNvPr id="7" name="Bent Arrow 6"/>
            <p:cNvSpPr/>
            <p:nvPr/>
          </p:nvSpPr>
          <p:spPr>
            <a:xfrm rot="16200000">
              <a:off x="1160762" y="4701061"/>
              <a:ext cx="1087694" cy="95255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0" y="3212904"/>
              <a:ext cx="3273786" cy="830997"/>
            </a:xfrm>
            <a:prstGeom prst="rect">
              <a:avLst/>
            </a:prstGeom>
            <a:noFill/>
          </p:spPr>
          <p:txBody>
            <a:bodyPr wrap="square" rtlCol="0">
              <a:spAutoFit/>
            </a:bodyPr>
            <a:lstStyle/>
            <a:p>
              <a:pPr algn="ctr"/>
              <a:r>
                <a:rPr lang="en-US" sz="2400" b="1" dirty="0" smtClean="0"/>
                <a:t>Pilots Mandated</a:t>
              </a:r>
            </a:p>
            <a:p>
              <a:pPr algn="ctr"/>
              <a:r>
                <a:rPr lang="en-US" sz="2400" b="1" dirty="0" smtClean="0"/>
                <a:t>to use Automatics</a:t>
              </a:r>
            </a:p>
          </p:txBody>
        </p:sp>
      </p:grpSp>
      <p:sp>
        <p:nvSpPr>
          <p:cNvPr id="16" name="TextBox 15"/>
          <p:cNvSpPr txBox="1"/>
          <p:nvPr/>
        </p:nvSpPr>
        <p:spPr>
          <a:xfrm>
            <a:off x="2787763" y="2612740"/>
            <a:ext cx="2339052" cy="1200328"/>
          </a:xfrm>
          <a:prstGeom prst="rect">
            <a:avLst/>
          </a:prstGeom>
          <a:noFill/>
        </p:spPr>
        <p:txBody>
          <a:bodyPr wrap="square" rtlCol="0">
            <a:spAutoFit/>
          </a:bodyPr>
          <a:lstStyle/>
          <a:p>
            <a:pPr algn="ctr"/>
            <a:r>
              <a:rPr lang="en-US" sz="2400" b="1" dirty="0" smtClean="0">
                <a:solidFill>
                  <a:srgbClr val="008000"/>
                </a:solidFill>
              </a:rPr>
              <a:t>Technical Failures </a:t>
            </a:r>
          </a:p>
          <a:p>
            <a:pPr algn="ctr"/>
            <a:r>
              <a:rPr lang="en-US" sz="2400" b="1" dirty="0" smtClean="0">
                <a:solidFill>
                  <a:srgbClr val="008000"/>
                </a:solidFill>
              </a:rPr>
              <a:t>Reduce</a:t>
            </a:r>
            <a:endParaRPr lang="en-US" sz="2400" b="1" dirty="0">
              <a:solidFill>
                <a:srgbClr val="008000"/>
              </a:solidFill>
            </a:endParaRPr>
          </a:p>
        </p:txBody>
      </p:sp>
    </p:spTree>
    <p:extLst>
      <p:ext uri="{BB962C8B-B14F-4D97-AF65-F5344CB8AC3E}">
        <p14:creationId xmlns:p14="http://schemas.microsoft.com/office/powerpoint/2010/main" val="304280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89C8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Crew</a:t>
            </a:r>
            <a:endParaRPr lang="en-US" dirty="0">
              <a:solidFill>
                <a:srgbClr val="7F7F7F"/>
              </a:solidFill>
            </a:endParaRPr>
          </a:p>
        </p:txBody>
      </p:sp>
      <p:sp>
        <p:nvSpPr>
          <p:cNvPr id="6" name="Bent Arrow 5"/>
          <p:cNvSpPr/>
          <p:nvPr/>
        </p:nvSpPr>
        <p:spPr>
          <a:xfrm>
            <a:off x="1293779" y="1694689"/>
            <a:ext cx="887110" cy="95255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rot="16200000">
            <a:off x="1160762" y="4701061"/>
            <a:ext cx="1087694" cy="952559"/>
          </a:xfrm>
          <a:prstGeom prst="bentArrow">
            <a:avLst/>
          </a:prstGeom>
          <a:solidFill>
            <a:srgbClr val="BFBFBF"/>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Bent Arrow 7"/>
          <p:cNvSpPr/>
          <p:nvPr/>
        </p:nvSpPr>
        <p:spPr>
          <a:xfrm rot="10800000">
            <a:off x="5646875" y="4837272"/>
            <a:ext cx="1007689" cy="952559"/>
          </a:xfrm>
          <a:prstGeom prst="bentArrow">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FBFBF"/>
              </a:solidFill>
            </a:endParaRPr>
          </a:p>
        </p:txBody>
      </p:sp>
      <p:sp>
        <p:nvSpPr>
          <p:cNvPr id="10" name="TextBox 9"/>
          <p:cNvSpPr txBox="1"/>
          <p:nvPr/>
        </p:nvSpPr>
        <p:spPr>
          <a:xfrm>
            <a:off x="2187192" y="1494725"/>
            <a:ext cx="3617797" cy="830997"/>
          </a:xfrm>
          <a:prstGeom prst="rect">
            <a:avLst/>
          </a:prstGeom>
          <a:noFill/>
        </p:spPr>
        <p:txBody>
          <a:bodyPr wrap="square" rtlCol="0">
            <a:spAutoFit/>
          </a:bodyPr>
          <a:lstStyle/>
          <a:p>
            <a:pPr algn="ctr"/>
            <a:r>
              <a:rPr lang="en-US" sz="2400" b="1" dirty="0" smtClean="0">
                <a:solidFill>
                  <a:srgbClr val="FF0000"/>
                </a:solidFill>
              </a:rPr>
              <a:t>Pilots less able to cope when automation fails</a:t>
            </a:r>
            <a:endParaRPr lang="en-US" sz="2400" b="1" dirty="0">
              <a:solidFill>
                <a:srgbClr val="FF0000"/>
              </a:solidFill>
            </a:endParaRPr>
          </a:p>
        </p:txBody>
      </p:sp>
      <p:sp>
        <p:nvSpPr>
          <p:cNvPr id="11" name="TextBox 10"/>
          <p:cNvSpPr txBox="1"/>
          <p:nvPr/>
        </p:nvSpPr>
        <p:spPr>
          <a:xfrm>
            <a:off x="4835432" y="2864972"/>
            <a:ext cx="3437498" cy="1569660"/>
          </a:xfrm>
          <a:prstGeom prst="rect">
            <a:avLst/>
          </a:prstGeom>
          <a:noFill/>
        </p:spPr>
        <p:txBody>
          <a:bodyPr wrap="square" rtlCol="0">
            <a:spAutoFit/>
          </a:bodyPr>
          <a:lstStyle/>
          <a:p>
            <a:pPr algn="ctr"/>
            <a:r>
              <a:rPr lang="en-US" sz="2400" b="1" dirty="0" smtClean="0">
                <a:solidFill>
                  <a:schemeClr val="bg1">
                    <a:lumMod val="75000"/>
                  </a:schemeClr>
                </a:solidFill>
              </a:rPr>
              <a:t>Flight Deck Automation</a:t>
            </a:r>
          </a:p>
          <a:p>
            <a:pPr algn="ctr"/>
            <a:r>
              <a:rPr lang="en-US" sz="2400" dirty="0" err="1" smtClean="0">
                <a:solidFill>
                  <a:schemeClr val="bg1">
                    <a:lumMod val="75000"/>
                  </a:schemeClr>
                </a:solidFill>
              </a:rPr>
              <a:t>Autoflight</a:t>
            </a:r>
            <a:endParaRPr lang="en-US" sz="2400" dirty="0" smtClean="0">
              <a:solidFill>
                <a:schemeClr val="bg1">
                  <a:lumMod val="75000"/>
                </a:schemeClr>
              </a:solidFill>
            </a:endParaRPr>
          </a:p>
          <a:p>
            <a:pPr algn="ctr"/>
            <a:r>
              <a:rPr lang="en-US" sz="2400" dirty="0" smtClean="0">
                <a:solidFill>
                  <a:schemeClr val="bg1">
                    <a:lumMod val="75000"/>
                  </a:schemeClr>
                </a:solidFill>
              </a:rPr>
              <a:t>Pilot makes decisions, computers do the work</a:t>
            </a:r>
            <a:endParaRPr lang="en-US" sz="2400" dirty="0">
              <a:solidFill>
                <a:schemeClr val="bg1">
                  <a:lumMod val="75000"/>
                </a:schemeClr>
              </a:solidFill>
            </a:endParaRPr>
          </a:p>
        </p:txBody>
      </p:sp>
      <p:sp>
        <p:nvSpPr>
          <p:cNvPr id="12" name="TextBox 11"/>
          <p:cNvSpPr txBox="1"/>
          <p:nvPr/>
        </p:nvSpPr>
        <p:spPr>
          <a:xfrm>
            <a:off x="2187192" y="5328168"/>
            <a:ext cx="3530150" cy="830997"/>
          </a:xfrm>
          <a:prstGeom prst="rect">
            <a:avLst/>
          </a:prstGeom>
          <a:noFill/>
        </p:spPr>
        <p:txBody>
          <a:bodyPr wrap="square" rtlCol="0">
            <a:spAutoFit/>
          </a:bodyPr>
          <a:lstStyle/>
          <a:p>
            <a:pPr algn="ctr"/>
            <a:r>
              <a:rPr lang="en-US" sz="2400" b="1" dirty="0" smtClean="0">
                <a:solidFill>
                  <a:schemeClr val="bg1">
                    <a:lumMod val="75000"/>
                  </a:schemeClr>
                </a:solidFill>
              </a:rPr>
              <a:t>Reduced Accident Rates </a:t>
            </a:r>
            <a:r>
              <a:rPr lang="en-US" sz="2400" dirty="0" smtClean="0">
                <a:solidFill>
                  <a:schemeClr val="bg1">
                    <a:lumMod val="75000"/>
                  </a:schemeClr>
                </a:solidFill>
              </a:rPr>
              <a:t>compared to manual flight</a:t>
            </a:r>
            <a:endParaRPr lang="en-US" sz="2400" dirty="0">
              <a:solidFill>
                <a:schemeClr val="bg1">
                  <a:lumMod val="75000"/>
                </a:schemeClr>
              </a:solidFill>
            </a:endParaRPr>
          </a:p>
        </p:txBody>
      </p:sp>
      <p:grpSp>
        <p:nvGrpSpPr>
          <p:cNvPr id="3" name="Group 2"/>
          <p:cNvGrpSpPr/>
          <p:nvPr/>
        </p:nvGrpSpPr>
        <p:grpSpPr>
          <a:xfrm>
            <a:off x="5218665" y="1814817"/>
            <a:ext cx="3798223" cy="2619815"/>
            <a:chOff x="5218665" y="1814817"/>
            <a:chExt cx="3798223" cy="2619815"/>
          </a:xfrm>
        </p:grpSpPr>
        <p:sp>
          <p:nvSpPr>
            <p:cNvPr id="9" name="Bent Arrow 8"/>
            <p:cNvSpPr/>
            <p:nvPr/>
          </p:nvSpPr>
          <p:spPr>
            <a:xfrm rot="5400000">
              <a:off x="5865052" y="1754754"/>
              <a:ext cx="832433" cy="95255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Bent Arrow 14"/>
            <p:cNvSpPr/>
            <p:nvPr/>
          </p:nvSpPr>
          <p:spPr>
            <a:xfrm rot="5400000">
              <a:off x="6691402" y="928406"/>
              <a:ext cx="832434" cy="260526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528971" y="2864972"/>
              <a:ext cx="1487917" cy="1569660"/>
            </a:xfrm>
            <a:prstGeom prst="rect">
              <a:avLst/>
            </a:prstGeom>
            <a:noFill/>
          </p:spPr>
          <p:txBody>
            <a:bodyPr wrap="square" rtlCol="0">
              <a:spAutoFit/>
            </a:bodyPr>
            <a:lstStyle/>
            <a:p>
              <a:pPr algn="ctr"/>
              <a:r>
                <a:rPr lang="en-US" sz="2400" b="1" dirty="0" smtClean="0"/>
                <a:t>More manual handling practice?</a:t>
              </a:r>
            </a:p>
          </p:txBody>
        </p:sp>
        <p:sp>
          <p:nvSpPr>
            <p:cNvPr id="17" name="TextBox 16"/>
            <p:cNvSpPr txBox="1"/>
            <p:nvPr/>
          </p:nvSpPr>
          <p:spPr>
            <a:xfrm>
              <a:off x="5218665" y="3019421"/>
              <a:ext cx="2608010" cy="830997"/>
            </a:xfrm>
            <a:prstGeom prst="rect">
              <a:avLst/>
            </a:prstGeom>
            <a:noFill/>
          </p:spPr>
          <p:txBody>
            <a:bodyPr wrap="square" rtlCol="0">
              <a:spAutoFit/>
            </a:bodyPr>
            <a:lstStyle/>
            <a:p>
              <a:pPr algn="ctr"/>
              <a:r>
                <a:rPr lang="en-US" sz="2400" b="1" dirty="0" smtClean="0"/>
                <a:t>MORE AUTOMATION?</a:t>
              </a:r>
            </a:p>
          </p:txBody>
        </p:sp>
      </p:grpSp>
      <p:sp>
        <p:nvSpPr>
          <p:cNvPr id="18" name="TextBox 17"/>
          <p:cNvSpPr txBox="1"/>
          <p:nvPr/>
        </p:nvSpPr>
        <p:spPr>
          <a:xfrm>
            <a:off x="0" y="3212904"/>
            <a:ext cx="3273786" cy="830997"/>
          </a:xfrm>
          <a:prstGeom prst="rect">
            <a:avLst/>
          </a:prstGeom>
          <a:noFill/>
        </p:spPr>
        <p:txBody>
          <a:bodyPr wrap="square" rtlCol="0">
            <a:spAutoFit/>
          </a:bodyPr>
          <a:lstStyle/>
          <a:p>
            <a:pPr algn="ctr"/>
            <a:r>
              <a:rPr lang="en-US" sz="2400" b="1" dirty="0" smtClean="0"/>
              <a:t>Pilots Mandated</a:t>
            </a:r>
          </a:p>
          <a:p>
            <a:pPr algn="ctr"/>
            <a:r>
              <a:rPr lang="en-US" sz="2400" b="1" dirty="0" smtClean="0"/>
              <a:t>to use Automatics</a:t>
            </a:r>
          </a:p>
        </p:txBody>
      </p:sp>
      <p:sp>
        <p:nvSpPr>
          <p:cNvPr id="19"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t>The Automation Conundrum</a:t>
            </a:r>
            <a:endParaRPr lang="en-US" sz="4800" dirty="0"/>
          </a:p>
        </p:txBody>
      </p:sp>
      <p:sp>
        <p:nvSpPr>
          <p:cNvPr id="20" name="TextBox 19"/>
          <p:cNvSpPr txBox="1"/>
          <p:nvPr/>
        </p:nvSpPr>
        <p:spPr>
          <a:xfrm>
            <a:off x="2787763" y="2612740"/>
            <a:ext cx="2339052" cy="1200328"/>
          </a:xfrm>
          <a:prstGeom prst="rect">
            <a:avLst/>
          </a:prstGeom>
          <a:noFill/>
        </p:spPr>
        <p:txBody>
          <a:bodyPr wrap="square" rtlCol="0">
            <a:spAutoFit/>
          </a:bodyPr>
          <a:lstStyle/>
          <a:p>
            <a:pPr algn="ctr"/>
            <a:r>
              <a:rPr lang="en-US" sz="2400" b="1" dirty="0" smtClean="0">
                <a:solidFill>
                  <a:schemeClr val="bg1">
                    <a:lumMod val="75000"/>
                  </a:schemeClr>
                </a:solidFill>
              </a:rPr>
              <a:t>Technical Failures </a:t>
            </a:r>
          </a:p>
          <a:p>
            <a:pPr algn="ctr"/>
            <a:r>
              <a:rPr lang="en-US" sz="2400" b="1" dirty="0" smtClean="0">
                <a:solidFill>
                  <a:schemeClr val="bg1">
                    <a:lumMod val="75000"/>
                  </a:schemeClr>
                </a:solidFill>
              </a:rPr>
              <a:t>Reduce</a:t>
            </a:r>
            <a:endParaRPr lang="en-US" sz="2400" b="1" dirty="0">
              <a:solidFill>
                <a:schemeClr val="bg1">
                  <a:lumMod val="75000"/>
                </a:schemeClr>
              </a:solidFill>
            </a:endParaRPr>
          </a:p>
        </p:txBody>
      </p:sp>
      <p:sp>
        <p:nvSpPr>
          <p:cNvPr id="2" name="TextBox 1"/>
          <p:cNvSpPr txBox="1"/>
          <p:nvPr/>
        </p:nvSpPr>
        <p:spPr>
          <a:xfrm rot="990753">
            <a:off x="5617194" y="4789559"/>
            <a:ext cx="3621504" cy="1077218"/>
          </a:xfrm>
          <a:prstGeom prst="rect">
            <a:avLst/>
          </a:prstGeom>
          <a:noFill/>
        </p:spPr>
        <p:txBody>
          <a:bodyPr wrap="none" rtlCol="0">
            <a:spAutoFit/>
          </a:bodyPr>
          <a:lstStyle/>
          <a:p>
            <a:r>
              <a:rPr lang="en-US" sz="3200" b="1" dirty="0" smtClean="0">
                <a:solidFill>
                  <a:srgbClr val="008000"/>
                </a:solidFill>
                <a:effectLst>
                  <a:glow rad="101600">
                    <a:schemeClr val="bg1">
                      <a:lumMod val="75000"/>
                      <a:alpha val="75000"/>
                    </a:schemeClr>
                  </a:glow>
                </a:effectLst>
              </a:rPr>
              <a:t>Upset Prevention</a:t>
            </a:r>
          </a:p>
          <a:p>
            <a:r>
              <a:rPr lang="en-US" sz="3200" b="1" dirty="0" smtClean="0">
                <a:solidFill>
                  <a:srgbClr val="008000"/>
                </a:solidFill>
                <a:effectLst>
                  <a:glow rad="101600">
                    <a:schemeClr val="bg1">
                      <a:lumMod val="75000"/>
                      <a:alpha val="75000"/>
                    </a:schemeClr>
                  </a:glow>
                </a:effectLst>
              </a:rPr>
              <a:t>&amp; Recovery Training</a:t>
            </a:r>
            <a:endParaRPr lang="en-US" sz="3200" b="1" dirty="0">
              <a:solidFill>
                <a:srgbClr val="008000"/>
              </a:solidFill>
              <a:effectLst>
                <a:glow rad="101600">
                  <a:schemeClr val="bg1">
                    <a:lumMod val="75000"/>
                    <a:alpha val="75000"/>
                  </a:schemeClr>
                </a:glow>
              </a:effectLst>
            </a:endParaRPr>
          </a:p>
        </p:txBody>
      </p:sp>
    </p:spTree>
    <p:extLst>
      <p:ext uri="{BB962C8B-B14F-4D97-AF65-F5344CB8AC3E}">
        <p14:creationId xmlns:p14="http://schemas.microsoft.com/office/powerpoint/2010/main" val="177843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1"/>
            <a:ext cx="8229600" cy="1143000"/>
          </a:xfrm>
        </p:spPr>
        <p:txBody>
          <a:bodyPr>
            <a:normAutofit/>
          </a:bodyPr>
          <a:lstStyle/>
          <a:p>
            <a:r>
              <a:rPr lang="en-US" sz="5400" dirty="0" smtClean="0">
                <a:effectLst>
                  <a:glow rad="101600">
                    <a:schemeClr val="bg1">
                      <a:alpha val="75000"/>
                    </a:schemeClr>
                  </a:glow>
                </a:effectLst>
              </a:rPr>
              <a:t>Safe Crew</a:t>
            </a:r>
            <a:endParaRPr lang="en-US" sz="5400" dirty="0">
              <a:effectLst>
                <a:glow rad="101600">
                  <a:schemeClr val="bg1">
                    <a:alpha val="75000"/>
                  </a:schemeClr>
                </a:glow>
              </a:effectLst>
            </a:endParaRPr>
          </a:p>
        </p:txBody>
      </p:sp>
      <p:sp>
        <p:nvSpPr>
          <p:cNvPr id="3" name="Content Placeholder 2"/>
          <p:cNvSpPr>
            <a:spLocks noGrp="1"/>
          </p:cNvSpPr>
          <p:nvPr>
            <p:ph idx="1"/>
          </p:nvPr>
        </p:nvSpPr>
        <p:spPr>
          <a:xfrm>
            <a:off x="213896" y="1180570"/>
            <a:ext cx="8930104" cy="5677429"/>
          </a:xfrm>
        </p:spPr>
        <p:txBody>
          <a:bodyPr>
            <a:normAutofit/>
          </a:bodyPr>
          <a:lstStyle/>
          <a:p>
            <a:r>
              <a:rPr lang="en-US" sz="4400" b="1" dirty="0" smtClean="0">
                <a:effectLst>
                  <a:outerShdw blurRad="50800" dist="38100" dir="2700000" algn="tl" rotWithShape="0">
                    <a:schemeClr val="bg1">
                      <a:alpha val="43000"/>
                    </a:schemeClr>
                  </a:outerShdw>
                </a:effectLst>
              </a:rPr>
              <a:t>Annual/6 monthly medical</a:t>
            </a:r>
          </a:p>
          <a:p>
            <a:r>
              <a:rPr lang="en-US" sz="4400" b="1" dirty="0" smtClean="0">
                <a:effectLst>
                  <a:outerShdw blurRad="50800" dist="38100" dir="2700000" algn="tl" rotWithShape="0">
                    <a:schemeClr val="bg1">
                      <a:alpha val="43000"/>
                    </a:schemeClr>
                  </a:outerShdw>
                </a:effectLst>
              </a:rPr>
              <a:t>Operator </a:t>
            </a:r>
            <a:r>
              <a:rPr lang="en-US" sz="4400" b="1" dirty="0">
                <a:effectLst>
                  <a:outerShdw blurRad="50800" dist="38100" dir="2700000" algn="tl" rotWithShape="0">
                    <a:schemeClr val="bg1">
                      <a:alpha val="43000"/>
                    </a:schemeClr>
                  </a:outerShdw>
                </a:effectLst>
              </a:rPr>
              <a:t>training</a:t>
            </a:r>
          </a:p>
          <a:p>
            <a:pPr marL="457200" lvl="1" indent="0">
              <a:buNone/>
            </a:pPr>
            <a:r>
              <a:rPr lang="en-US" sz="3200" b="1" dirty="0">
                <a:effectLst>
                  <a:outerShdw blurRad="50800" dist="38100" dir="2700000" algn="tl" rotWithShape="0">
                    <a:schemeClr val="bg1">
                      <a:alpha val="43000"/>
                    </a:schemeClr>
                  </a:outerShdw>
                </a:effectLst>
              </a:rPr>
              <a:t>First Aid			</a:t>
            </a:r>
            <a:endParaRPr lang="en-US" sz="3200" b="1" dirty="0" smtClean="0">
              <a:effectLst>
                <a:outerShdw blurRad="50800" dist="38100" dir="2700000" algn="tl" rotWithShape="0">
                  <a:schemeClr val="bg1">
                    <a:alpha val="43000"/>
                  </a:schemeClr>
                </a:outerShdw>
              </a:effectLst>
            </a:endParaRPr>
          </a:p>
          <a:p>
            <a:pPr marL="457200" lvl="1" indent="0">
              <a:buNone/>
            </a:pPr>
            <a:r>
              <a:rPr lang="en-US" sz="3200" b="1" dirty="0" smtClean="0">
                <a:effectLst>
                  <a:outerShdw blurRad="50800" dist="38100" dir="2700000" algn="tl" rotWithShape="0">
                    <a:schemeClr val="bg1">
                      <a:alpha val="43000"/>
                    </a:schemeClr>
                  </a:outerShdw>
                </a:effectLst>
              </a:rPr>
              <a:t>Emergency </a:t>
            </a:r>
            <a:r>
              <a:rPr lang="en-US" sz="3200" b="1" dirty="0">
                <a:effectLst>
                  <a:outerShdw blurRad="50800" dist="38100" dir="2700000" algn="tl" rotWithShape="0">
                    <a:schemeClr val="bg1">
                      <a:alpha val="43000"/>
                    </a:schemeClr>
                  </a:outerShdw>
                </a:effectLst>
              </a:rPr>
              <a:t>Equipment</a:t>
            </a:r>
          </a:p>
          <a:p>
            <a:pPr marL="457200" lvl="1" indent="0">
              <a:buNone/>
            </a:pPr>
            <a:r>
              <a:rPr lang="en-US" sz="3200" b="1" dirty="0" smtClean="0">
                <a:effectLst>
                  <a:outerShdw blurRad="50800" dist="38100" dir="2700000" algn="tl" rotWithShape="0">
                    <a:schemeClr val="bg1">
                      <a:alpha val="43000"/>
                    </a:schemeClr>
                  </a:outerShdw>
                </a:effectLst>
              </a:rPr>
              <a:t>Fire &amp; Rescue	</a:t>
            </a:r>
          </a:p>
          <a:p>
            <a:pPr marL="457200" lvl="1" indent="0">
              <a:buNone/>
            </a:pPr>
            <a:r>
              <a:rPr lang="en-US" sz="4000" b="1" dirty="0" smtClean="0">
                <a:solidFill>
                  <a:srgbClr val="00FF00"/>
                </a:solidFill>
                <a:effectLst>
                  <a:glow rad="101600">
                    <a:schemeClr val="tx1">
                      <a:alpha val="75000"/>
                    </a:schemeClr>
                  </a:glow>
                  <a:outerShdw blurRad="50800" dist="38100" dir="2700000" algn="tl" rotWithShape="0">
                    <a:schemeClr val="bg1">
                      <a:alpha val="43000"/>
                    </a:schemeClr>
                  </a:outerShdw>
                </a:effectLst>
              </a:rPr>
              <a:t>Crew Resource Management(CRM)	</a:t>
            </a:r>
          </a:p>
          <a:p>
            <a:pPr marL="457200" lvl="1" indent="0">
              <a:lnSpc>
                <a:spcPct val="60000"/>
              </a:lnSpc>
              <a:buNone/>
            </a:pPr>
            <a:r>
              <a:rPr lang="en-US" sz="4000" b="1" dirty="0" smtClean="0">
                <a:solidFill>
                  <a:srgbClr val="00FF00"/>
                </a:solidFill>
                <a:effectLst>
                  <a:glow rad="101600">
                    <a:schemeClr val="tx1">
                      <a:alpha val="75000"/>
                    </a:schemeClr>
                  </a:glow>
                  <a:outerShdw blurRad="50800" dist="38100" dir="2700000" algn="tl" rotWithShape="0">
                    <a:schemeClr val="bg1">
                      <a:alpha val="43000"/>
                    </a:schemeClr>
                  </a:outerShdw>
                </a:effectLst>
              </a:rPr>
              <a:t>						</a:t>
            </a:r>
            <a:r>
              <a:rPr lang="en-US" sz="4000" dirty="0" smtClean="0">
                <a:solidFill>
                  <a:srgbClr val="00FF00"/>
                </a:solidFill>
                <a:effectLst>
                  <a:glow rad="101600">
                    <a:schemeClr val="tx1">
                      <a:alpha val="75000"/>
                    </a:schemeClr>
                  </a:glow>
                  <a:outerShdw blurRad="50800" dist="38100" dir="2700000" algn="tl" rotWithShape="0">
                    <a:schemeClr val="bg1">
                      <a:alpha val="43000"/>
                    </a:schemeClr>
                  </a:outerShdw>
                </a:effectLst>
              </a:rPr>
              <a:t> (Human Factors training) </a:t>
            </a:r>
          </a:p>
          <a:p>
            <a:pPr lvl="1"/>
            <a:endParaRPr lang="en-US" sz="3200" b="1" dirty="0">
              <a:effectLst>
                <a:outerShdw blurRad="50800" dist="38100" dir="2700000" algn="tl" rotWithShape="0">
                  <a:schemeClr val="bg1">
                    <a:alpha val="43000"/>
                  </a:schemeClr>
                </a:outerShdw>
              </a:effectLst>
            </a:endParaRPr>
          </a:p>
          <a:p>
            <a:endParaRPr lang="en-US" b="1" dirty="0">
              <a:effectLst>
                <a:outerShdw blurRad="50800" dist="38100" dir="2700000" algn="tl" rotWithShape="0">
                  <a:schemeClr val="bg1">
                    <a:alpha val="43000"/>
                  </a:schemeClr>
                </a:outerShdw>
              </a:effectLst>
            </a:endParaRPr>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Crew</a:t>
            </a:r>
            <a:endParaRPr lang="en-US" dirty="0">
              <a:solidFill>
                <a:srgbClr val="7F7F7F"/>
              </a:solidFill>
            </a:endParaRPr>
          </a:p>
        </p:txBody>
      </p:sp>
    </p:spTree>
    <p:extLst>
      <p:ext uri="{BB962C8B-B14F-4D97-AF65-F5344CB8AC3E}">
        <p14:creationId xmlns:p14="http://schemas.microsoft.com/office/powerpoint/2010/main" val="41312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Safe Procedures</a:t>
            </a:r>
            <a:endParaRPr lang="en-US" sz="4800" b="1" dirty="0"/>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Procedures</a:t>
            </a:r>
            <a:endParaRPr lang="en-US" dirty="0">
              <a:solidFill>
                <a:srgbClr val="7F7F7F"/>
              </a:solidFill>
            </a:endParaRPr>
          </a:p>
        </p:txBody>
      </p:sp>
      <p:sp>
        <p:nvSpPr>
          <p:cNvPr id="8" name="Content Placeholder 7"/>
          <p:cNvSpPr>
            <a:spLocks noGrp="1"/>
          </p:cNvSpPr>
          <p:nvPr>
            <p:ph idx="1"/>
          </p:nvPr>
        </p:nvSpPr>
        <p:spPr>
          <a:xfrm>
            <a:off x="457200" y="1459971"/>
            <a:ext cx="8229600" cy="5219256"/>
          </a:xfrm>
        </p:spPr>
        <p:txBody>
          <a:bodyPr>
            <a:normAutofit/>
          </a:bodyPr>
          <a:lstStyle/>
          <a:p>
            <a:r>
              <a:rPr lang="en-US" dirty="0" smtClean="0"/>
              <a:t>Flight Deck Door</a:t>
            </a:r>
          </a:p>
        </p:txBody>
      </p:sp>
      <p:grpSp>
        <p:nvGrpSpPr>
          <p:cNvPr id="11" name="Group 10"/>
          <p:cNvGrpSpPr/>
          <p:nvPr/>
        </p:nvGrpSpPr>
        <p:grpSpPr>
          <a:xfrm>
            <a:off x="698500" y="2133600"/>
            <a:ext cx="7988300" cy="4184762"/>
            <a:chOff x="698500" y="2133600"/>
            <a:chExt cx="7988300" cy="4184762"/>
          </a:xfrm>
        </p:grpSpPr>
        <p:graphicFrame>
          <p:nvGraphicFramePr>
            <p:cNvPr id="9" name="Chart 8"/>
            <p:cNvGraphicFramePr>
              <a:graphicFrameLocks/>
            </p:cNvGraphicFramePr>
            <p:nvPr>
              <p:extLst>
                <p:ext uri="{D42A27DB-BD31-4B8C-83A1-F6EECF244321}">
                  <p14:modId xmlns:p14="http://schemas.microsoft.com/office/powerpoint/2010/main" val="1412222220"/>
                </p:ext>
              </p:extLst>
            </p:nvPr>
          </p:nvGraphicFramePr>
          <p:xfrm>
            <a:off x="698500" y="2133600"/>
            <a:ext cx="4070350" cy="24468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1685496177"/>
                </p:ext>
              </p:extLst>
            </p:nvPr>
          </p:nvGraphicFramePr>
          <p:xfrm>
            <a:off x="4616450" y="3892663"/>
            <a:ext cx="4070350" cy="2425699"/>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414613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Safe Procedures</a:t>
            </a:r>
            <a:endParaRPr lang="en-US" sz="4800" dirty="0"/>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Procedures</a:t>
            </a:r>
            <a:endParaRPr lang="en-US" dirty="0">
              <a:solidFill>
                <a:srgbClr val="7F7F7F"/>
              </a:solidFill>
            </a:endParaRPr>
          </a:p>
        </p:txBody>
      </p:sp>
      <p:pic>
        <p:nvPicPr>
          <p:cNvPr id="7" name="Picture 6"/>
          <p:cNvPicPr>
            <a:picLocks noChangeAspect="1"/>
          </p:cNvPicPr>
          <p:nvPr/>
        </p:nvPicPr>
        <p:blipFill>
          <a:blip r:embed="rId3"/>
          <a:stretch>
            <a:fillRect/>
          </a:stretch>
        </p:blipFill>
        <p:spPr>
          <a:xfrm>
            <a:off x="4804832" y="1169304"/>
            <a:ext cx="4324884" cy="5688696"/>
          </a:xfrm>
          <a:prstGeom prst="rect">
            <a:avLst/>
          </a:prstGeom>
        </p:spPr>
      </p:pic>
      <p:sp>
        <p:nvSpPr>
          <p:cNvPr id="8" name="Content Placeholder 7"/>
          <p:cNvSpPr>
            <a:spLocks noGrp="1"/>
          </p:cNvSpPr>
          <p:nvPr>
            <p:ph idx="1"/>
          </p:nvPr>
        </p:nvSpPr>
        <p:spPr>
          <a:xfrm>
            <a:off x="457200" y="1459971"/>
            <a:ext cx="8229600" cy="5219256"/>
          </a:xfrm>
        </p:spPr>
        <p:txBody>
          <a:bodyPr>
            <a:normAutofit/>
          </a:bodyPr>
          <a:lstStyle/>
          <a:p>
            <a:r>
              <a:rPr lang="en-US" dirty="0" smtClean="0"/>
              <a:t>Flight Deck Door</a:t>
            </a:r>
          </a:p>
          <a:p>
            <a:r>
              <a:rPr lang="en-US" dirty="0" smtClean="0"/>
              <a:t>Remove uncertainly</a:t>
            </a:r>
          </a:p>
          <a:p>
            <a:pPr lvl="1"/>
            <a:r>
              <a:rPr lang="en-US" dirty="0" smtClean="0"/>
              <a:t>Coordination</a:t>
            </a:r>
          </a:p>
          <a:p>
            <a:r>
              <a:rPr lang="en-US" dirty="0" smtClean="0"/>
              <a:t>Familiar sequence</a:t>
            </a:r>
          </a:p>
          <a:p>
            <a:r>
              <a:rPr lang="en-US" dirty="0" smtClean="0"/>
              <a:t>Trigger events</a:t>
            </a:r>
            <a:endParaRPr lang="en-US" dirty="0"/>
          </a:p>
          <a:p>
            <a:r>
              <a:rPr lang="en-US" dirty="0" smtClean="0"/>
              <a:t>Sterile Flight Deck</a:t>
            </a:r>
          </a:p>
          <a:p>
            <a:r>
              <a:rPr lang="en-US" dirty="0" smtClean="0"/>
              <a:t>Checklists</a:t>
            </a:r>
          </a:p>
          <a:p>
            <a:endParaRPr lang="en-US" sz="1600" dirty="0" smtClean="0"/>
          </a:p>
          <a:p>
            <a:r>
              <a:rPr lang="en-US" dirty="0" smtClean="0"/>
              <a:t>Aerodrome SIDs &amp; STARS</a:t>
            </a:r>
            <a:endParaRPr lang="en-US" dirty="0"/>
          </a:p>
        </p:txBody>
      </p:sp>
    </p:spTree>
    <p:extLst>
      <p:ext uri="{BB962C8B-B14F-4D97-AF65-F5344CB8AC3E}">
        <p14:creationId xmlns:p14="http://schemas.microsoft.com/office/powerpoint/2010/main" val="204223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wipe(left)">
                                      <p:cBhvr>
                                        <p:cTn id="10" dur="500"/>
                                        <p:tgtEl>
                                          <p:spTgt spid="8">
                                            <p:txEl>
                                              <p:pRg st="2" end="2"/>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Effect transition="in" filter="wipe(left)">
                                      <p:cBhvr>
                                        <p:cTn id="14" dur="500"/>
                                        <p:tgtEl>
                                          <p:spTgt spid="8">
                                            <p:txEl>
                                              <p:pRg st="3" end="3"/>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wipe(left)">
                                      <p:cBhvr>
                                        <p:cTn id="18" dur="5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wipe(left)">
                                      <p:cBhvr>
                                        <p:cTn id="23" dur="500"/>
                                        <p:tgtEl>
                                          <p:spTgt spid="8">
                                            <p:txEl>
                                              <p:pRg st="5" end="5"/>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wipe(left)">
                                      <p:cBhvr>
                                        <p:cTn id="27" dur="500"/>
                                        <p:tgtEl>
                                          <p:spTgt spid="8">
                                            <p:txEl>
                                              <p:pRg st="6" end="6"/>
                                            </p:txEl>
                                          </p:spTgt>
                                        </p:tgtEl>
                                      </p:cBhvr>
                                    </p:animEffect>
                                  </p:childTnLst>
                                </p:cTn>
                              </p:par>
                            </p:childTnLst>
                          </p:cTn>
                        </p:par>
                        <p:par>
                          <p:cTn id="28" fill="hold">
                            <p:stCondLst>
                              <p:cond delay="1000"/>
                            </p:stCondLst>
                            <p:childTnLst>
                              <p:par>
                                <p:cTn id="29" presetID="2" presetClass="entr" presetSubtype="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wipe(left)">
                                      <p:cBhvr>
                                        <p:cTn id="3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Safe Management</a:t>
            </a:r>
            <a:endParaRPr lang="en-US" sz="4800" b="1" dirty="0"/>
          </a:p>
        </p:txBody>
      </p:sp>
      <p:sp>
        <p:nvSpPr>
          <p:cNvPr id="3" name="Content Placeholder 2"/>
          <p:cNvSpPr>
            <a:spLocks noGrp="1"/>
          </p:cNvSpPr>
          <p:nvPr>
            <p:ph idx="1"/>
          </p:nvPr>
        </p:nvSpPr>
        <p:spPr>
          <a:xfrm>
            <a:off x="457200" y="1417638"/>
            <a:ext cx="8229600" cy="5440362"/>
          </a:xfrm>
        </p:spPr>
        <p:txBody>
          <a:bodyPr>
            <a:normAutofit/>
          </a:bodyPr>
          <a:lstStyle/>
          <a:p>
            <a:r>
              <a:rPr lang="en-US" sz="4400" dirty="0" smtClean="0"/>
              <a:t>Provides/ensures all the above! </a:t>
            </a:r>
          </a:p>
          <a:p>
            <a:pPr lvl="1"/>
            <a:r>
              <a:rPr lang="en-US" sz="3600" dirty="0"/>
              <a:t>R</a:t>
            </a:r>
            <a:r>
              <a:rPr lang="en-US" sz="3600" dirty="0" smtClean="0"/>
              <a:t>isks ALARP</a:t>
            </a:r>
          </a:p>
          <a:p>
            <a:pPr lvl="2"/>
            <a:r>
              <a:rPr lang="en-US" sz="3200" dirty="0" smtClean="0"/>
              <a:t>risk aggravators</a:t>
            </a:r>
          </a:p>
          <a:p>
            <a:pPr lvl="2"/>
            <a:r>
              <a:rPr lang="en-US" sz="3200" dirty="0" smtClean="0"/>
              <a:t>risk mitigations</a:t>
            </a:r>
          </a:p>
          <a:p>
            <a:pPr lvl="2"/>
            <a:endParaRPr lang="en-US" sz="3200" dirty="0" smtClean="0"/>
          </a:p>
          <a:p>
            <a:r>
              <a:rPr lang="en-US" sz="4400" dirty="0" smtClean="0"/>
              <a:t>Safety Management </a:t>
            </a:r>
          </a:p>
          <a:p>
            <a:pPr marL="0" indent="0">
              <a:lnSpc>
                <a:spcPct val="70000"/>
              </a:lnSpc>
              <a:buNone/>
            </a:pPr>
            <a:r>
              <a:rPr lang="en-US" sz="4400" dirty="0"/>
              <a:t>	</a:t>
            </a:r>
            <a:r>
              <a:rPr lang="en-US" sz="4400" dirty="0" smtClean="0"/>
              <a:t>		            Systems (SMS)</a:t>
            </a:r>
          </a:p>
          <a:p>
            <a:endParaRPr lang="en-US" dirty="0"/>
          </a:p>
          <a:p>
            <a:endParaRPr lang="en-US" dirty="0"/>
          </a:p>
          <a:p>
            <a:endParaRPr lang="en-US" dirty="0" smtClean="0"/>
          </a:p>
          <a:p>
            <a:pPr marL="0" indent="0">
              <a:buNone/>
            </a:pPr>
            <a:endParaRPr lang="en-US" dirty="0"/>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Management</a:t>
            </a:r>
            <a:endParaRPr lang="en-US" dirty="0">
              <a:solidFill>
                <a:srgbClr val="7F7F7F"/>
              </a:solidFill>
            </a:endParaRPr>
          </a:p>
        </p:txBody>
      </p:sp>
    </p:spTree>
    <p:extLst>
      <p:ext uri="{BB962C8B-B14F-4D97-AF65-F5344CB8AC3E}">
        <p14:creationId xmlns:p14="http://schemas.microsoft.com/office/powerpoint/2010/main" val="414613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Safe Management</a:t>
            </a:r>
            <a:endParaRPr lang="en-US" sz="4800" dirty="0"/>
          </a:p>
        </p:txBody>
      </p:sp>
      <p:sp>
        <p:nvSpPr>
          <p:cNvPr id="3" name="Content Placeholder 2"/>
          <p:cNvSpPr>
            <a:spLocks noGrp="1"/>
          </p:cNvSpPr>
          <p:nvPr>
            <p:ph idx="1"/>
          </p:nvPr>
        </p:nvSpPr>
        <p:spPr>
          <a:xfrm>
            <a:off x="457200" y="1282174"/>
            <a:ext cx="8229600" cy="4892257"/>
          </a:xfrm>
        </p:spPr>
        <p:txBody>
          <a:bodyPr>
            <a:normAutofit/>
          </a:bodyPr>
          <a:lstStyle/>
          <a:p>
            <a:endParaRPr lang="en-US" dirty="0"/>
          </a:p>
          <a:p>
            <a:r>
              <a:rPr lang="en-US" sz="3600" dirty="0" smtClean="0"/>
              <a:t>Regulator’s Maximum </a:t>
            </a:r>
          </a:p>
          <a:p>
            <a:pPr marL="0" indent="0">
              <a:buNone/>
            </a:pPr>
            <a:r>
              <a:rPr lang="en-US" sz="3600" dirty="0"/>
              <a:t> </a:t>
            </a:r>
            <a:r>
              <a:rPr lang="en-US" sz="3600" dirty="0" smtClean="0"/>
              <a:t>                                 = Operator’s Minimum?</a:t>
            </a:r>
          </a:p>
          <a:p>
            <a:endParaRPr lang="en-US" sz="3600" dirty="0"/>
          </a:p>
          <a:p>
            <a:r>
              <a:rPr lang="en-US" sz="3600" dirty="0" smtClean="0"/>
              <a:t>Pilot contracts?</a:t>
            </a:r>
          </a:p>
          <a:p>
            <a:endParaRPr lang="en-US" sz="3600" dirty="0"/>
          </a:p>
          <a:p>
            <a:r>
              <a:rPr lang="en-US" sz="3600" dirty="0" smtClean="0"/>
              <a:t>Business models?</a:t>
            </a:r>
          </a:p>
          <a:p>
            <a:endParaRPr lang="en-US" dirty="0"/>
          </a:p>
          <a:p>
            <a:endParaRPr lang="en-US" dirty="0"/>
          </a:p>
          <a:p>
            <a:endParaRPr lang="en-US" dirty="0" smtClean="0"/>
          </a:p>
          <a:p>
            <a:pPr marL="0" indent="0">
              <a:buNone/>
            </a:pPr>
            <a:endParaRPr lang="en-US" dirty="0"/>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Management</a:t>
            </a:r>
            <a:endParaRPr lang="en-US" dirty="0">
              <a:solidFill>
                <a:srgbClr val="7F7F7F"/>
              </a:solidFill>
            </a:endParaRPr>
          </a:p>
        </p:txBody>
      </p:sp>
    </p:spTree>
    <p:extLst>
      <p:ext uri="{BB962C8B-B14F-4D97-AF65-F5344CB8AC3E}">
        <p14:creationId xmlns:p14="http://schemas.microsoft.com/office/powerpoint/2010/main" val="371190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Safe Management</a:t>
            </a:r>
            <a:endParaRPr lang="en-US" sz="4800" dirty="0"/>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Management</a:t>
            </a:r>
            <a:endParaRPr lang="en-US" dirty="0">
              <a:solidFill>
                <a:srgbClr val="7F7F7F"/>
              </a:solidFill>
            </a:endParaRPr>
          </a:p>
        </p:txBody>
      </p:sp>
      <p:sp>
        <p:nvSpPr>
          <p:cNvPr id="8" name="Rectangle 7"/>
          <p:cNvSpPr/>
          <p:nvPr/>
        </p:nvSpPr>
        <p:spPr>
          <a:xfrm rot="21183497">
            <a:off x="1930986" y="1490008"/>
            <a:ext cx="6135815" cy="4524315"/>
          </a:xfrm>
          <a:prstGeom prst="rect">
            <a:avLst/>
          </a:prstGeom>
          <a:noFill/>
        </p:spPr>
        <p:txBody>
          <a:bodyPr wrap="none" lIns="91440" tIns="45720" rIns="91440" bIns="45720">
            <a:spAutoFit/>
          </a:bodyPr>
          <a:lstStyle/>
          <a:p>
            <a:pPr algn="ctr"/>
            <a:r>
              <a:rPr lang="en-GB" sz="9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a:cs typeface="Arial"/>
              </a:rPr>
              <a:t>Integrated</a:t>
            </a:r>
          </a:p>
          <a:p>
            <a:pPr algn="ctr"/>
            <a:r>
              <a:rPr lang="en-GB" sz="9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a:cs typeface="Arial"/>
              </a:rPr>
              <a:t>Safety</a:t>
            </a:r>
          </a:p>
          <a:p>
            <a:pPr algn="ctr"/>
            <a:r>
              <a:rPr lang="en-GB" sz="9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a:cs typeface="Arial"/>
              </a:rPr>
              <a:t>Culture</a:t>
            </a:r>
            <a:endParaRPr lang="en-GB" sz="9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a:cs typeface="Arial"/>
            </a:endParaRPr>
          </a:p>
        </p:txBody>
      </p:sp>
      <p:sp>
        <p:nvSpPr>
          <p:cNvPr id="3" name="TextBox 2"/>
          <p:cNvSpPr txBox="1"/>
          <p:nvPr/>
        </p:nvSpPr>
        <p:spPr>
          <a:xfrm>
            <a:off x="808097" y="1654964"/>
            <a:ext cx="1896923" cy="3970318"/>
          </a:xfrm>
          <a:prstGeom prst="rect">
            <a:avLst/>
          </a:prstGeom>
          <a:noFill/>
        </p:spPr>
        <p:txBody>
          <a:bodyPr wrap="none" rtlCol="0">
            <a:spAutoFit/>
          </a:bodyPr>
          <a:lstStyle/>
          <a:p>
            <a:r>
              <a:rPr lang="en-US" sz="2800" b="1" dirty="0" smtClean="0"/>
              <a:t>JUST</a:t>
            </a:r>
          </a:p>
          <a:p>
            <a:endParaRPr lang="en-US" sz="2800" b="1" dirty="0"/>
          </a:p>
          <a:p>
            <a:r>
              <a:rPr lang="en-US" sz="2800" dirty="0" smtClean="0"/>
              <a:t>OPEN</a:t>
            </a:r>
          </a:p>
          <a:p>
            <a:endParaRPr lang="en-US" sz="2800" dirty="0"/>
          </a:p>
          <a:p>
            <a:r>
              <a:rPr lang="en-US" sz="2800" dirty="0" smtClean="0"/>
              <a:t>REPORTING</a:t>
            </a:r>
          </a:p>
          <a:p>
            <a:endParaRPr lang="en-US" sz="2800" dirty="0"/>
          </a:p>
          <a:p>
            <a:r>
              <a:rPr lang="en-US" sz="2800" dirty="0" smtClean="0"/>
              <a:t>LEARNING</a:t>
            </a:r>
          </a:p>
          <a:p>
            <a:endParaRPr lang="en-US" sz="2800" dirty="0"/>
          </a:p>
          <a:p>
            <a:r>
              <a:rPr lang="en-US" sz="2800" dirty="0" smtClean="0"/>
              <a:t>INFORMED</a:t>
            </a:r>
            <a:endParaRPr lang="en-US" sz="2800" dirty="0"/>
          </a:p>
        </p:txBody>
      </p:sp>
    </p:spTree>
    <p:extLst>
      <p:ext uri="{BB962C8B-B14F-4D97-AF65-F5344CB8AC3E}">
        <p14:creationId xmlns:p14="http://schemas.microsoft.com/office/powerpoint/2010/main" val="378247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1000"/>
                                        <p:tgtEl>
                                          <p:spTgt spid="3">
                                            <p:txEl>
                                              <p:pRg st="8" end="8"/>
                                            </p:txEl>
                                          </p:spTgt>
                                        </p:tgtEl>
                                      </p:cBhvr>
                                    </p:animEffect>
                                    <p:anim calcmode="lin" valueType="num">
                                      <p:cBhvr>
                                        <p:cTn id="2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5281"/>
            <a:ext cx="7772400" cy="1470025"/>
          </a:xfrm>
        </p:spPr>
        <p:txBody>
          <a:bodyPr>
            <a:normAutofit/>
          </a:bodyPr>
          <a:lstStyle/>
          <a:p>
            <a:r>
              <a:rPr lang="en-US" sz="6000" b="1" dirty="0" smtClean="0"/>
              <a:t>Flying is safer than …. ?</a:t>
            </a:r>
            <a:endParaRPr lang="en-US" sz="6000" b="1" dirty="0"/>
          </a:p>
        </p:txBody>
      </p:sp>
      <p:sp>
        <p:nvSpPr>
          <p:cNvPr id="3" name="Subtitle 2"/>
          <p:cNvSpPr>
            <a:spLocks noGrp="1"/>
          </p:cNvSpPr>
          <p:nvPr>
            <p:ph type="subTitle" idx="1"/>
          </p:nvPr>
        </p:nvSpPr>
        <p:spPr>
          <a:xfrm>
            <a:off x="1217676" y="4904047"/>
            <a:ext cx="6400800" cy="1752600"/>
          </a:xfrm>
        </p:spPr>
        <p:txBody>
          <a:bodyPr/>
          <a:lstStyle/>
          <a:p>
            <a:r>
              <a:rPr lang="en-US" dirty="0" smtClean="0">
                <a:solidFill>
                  <a:schemeClr val="tx1"/>
                </a:solidFill>
              </a:rPr>
              <a:t>Facts &amp; Figures</a:t>
            </a:r>
          </a:p>
          <a:p>
            <a:endParaRPr lang="en-US" dirty="0">
              <a:solidFill>
                <a:schemeClr val="tx1"/>
              </a:solidFill>
            </a:endParaRPr>
          </a:p>
        </p:txBody>
      </p:sp>
    </p:spTree>
    <p:extLst>
      <p:ext uri="{BB962C8B-B14F-4D97-AF65-F5344CB8AC3E}">
        <p14:creationId xmlns:p14="http://schemas.microsoft.com/office/powerpoint/2010/main" val="265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A - 005.jpg"/>
          <p:cNvPicPr>
            <a:picLocks noChangeAspect="1"/>
          </p:cNvPicPr>
          <p:nvPr/>
        </p:nvPicPr>
        <p:blipFill rotWithShape="1">
          <a:blip r:embed="rId3">
            <a:alphaModFix amt="45000"/>
            <a:extLst>
              <a:ext uri="{28A0092B-C50C-407E-A947-70E740481C1C}">
                <a14:useLocalDpi xmlns:a14="http://schemas.microsoft.com/office/drawing/2010/main" val="0"/>
              </a:ext>
            </a:extLst>
          </a:blip>
          <a:srcRect r="35477" b="5594"/>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An airline history …</a:t>
            </a:r>
            <a:endParaRPr lang="en-US" dirty="0"/>
          </a:p>
        </p:txBody>
      </p:sp>
      <p:sp>
        <p:nvSpPr>
          <p:cNvPr id="3" name="Content Placeholder 2"/>
          <p:cNvSpPr>
            <a:spLocks noGrp="1"/>
          </p:cNvSpPr>
          <p:nvPr>
            <p:ph idx="1"/>
          </p:nvPr>
        </p:nvSpPr>
        <p:spPr>
          <a:xfrm>
            <a:off x="230885" y="1600200"/>
            <a:ext cx="8807287" cy="4525963"/>
          </a:xfrm>
        </p:spPr>
        <p:txBody>
          <a:bodyPr>
            <a:normAutofit fontScale="92500"/>
          </a:bodyPr>
          <a:lstStyle/>
          <a:p>
            <a:r>
              <a:rPr lang="en-US" dirty="0" smtClean="0">
                <a:effectLst>
                  <a:glow rad="101600">
                    <a:schemeClr val="bg1">
                      <a:alpha val="75000"/>
                    </a:schemeClr>
                  </a:glow>
                </a:effectLst>
              </a:rPr>
              <a:t>1970 – DC8 	   </a:t>
            </a:r>
            <a:r>
              <a:rPr lang="en-US" b="1" dirty="0" smtClean="0">
                <a:solidFill>
                  <a:srgbClr val="FF0000"/>
                </a:solidFill>
                <a:effectLst>
                  <a:glow rad="101600">
                    <a:schemeClr val="bg1">
                      <a:alpha val="75000"/>
                    </a:schemeClr>
                  </a:glow>
                </a:effectLst>
              </a:rPr>
              <a:t>9 crew, 100 </a:t>
            </a:r>
            <a:r>
              <a:rPr lang="en-US" b="1" dirty="0" err="1" smtClean="0">
                <a:solidFill>
                  <a:srgbClr val="FF0000"/>
                </a:solidFill>
                <a:effectLst>
                  <a:glow rad="101600">
                    <a:schemeClr val="bg1">
                      <a:alpha val="75000"/>
                    </a:schemeClr>
                  </a:glow>
                </a:effectLst>
              </a:rPr>
              <a:t>pax</a:t>
            </a:r>
            <a:r>
              <a:rPr lang="en-US" b="1" dirty="0" smtClean="0">
                <a:solidFill>
                  <a:srgbClr val="FF0000"/>
                </a:solidFill>
                <a:effectLst>
                  <a:glow rad="101600">
                    <a:schemeClr val="bg1">
                      <a:alpha val="75000"/>
                    </a:schemeClr>
                  </a:glow>
                </a:effectLst>
              </a:rPr>
              <a:t> killed </a:t>
            </a:r>
            <a:r>
              <a:rPr lang="en-US" dirty="0" smtClean="0">
                <a:solidFill>
                  <a:srgbClr val="000000"/>
                </a:solidFill>
                <a:effectLst>
                  <a:glow rad="101600">
                    <a:schemeClr val="bg1">
                      <a:alpha val="75000"/>
                    </a:schemeClr>
                  </a:glow>
                </a:effectLst>
              </a:rPr>
              <a:t>(spoilers)</a:t>
            </a:r>
          </a:p>
          <a:p>
            <a:r>
              <a:rPr lang="en-US" dirty="0" smtClean="0">
                <a:effectLst>
                  <a:glow rad="101600">
                    <a:schemeClr val="bg1">
                      <a:alpha val="75000"/>
                    </a:schemeClr>
                  </a:glow>
                </a:effectLst>
              </a:rPr>
              <a:t>1978 – DC9	   </a:t>
            </a:r>
            <a:r>
              <a:rPr lang="en-US" b="1" dirty="0" smtClean="0">
                <a:solidFill>
                  <a:srgbClr val="FF0000"/>
                </a:solidFill>
                <a:effectLst>
                  <a:glow rad="101600">
                    <a:schemeClr val="bg1">
                      <a:alpha val="75000"/>
                    </a:schemeClr>
                  </a:glow>
                </a:effectLst>
              </a:rPr>
              <a:t>2 </a:t>
            </a:r>
            <a:r>
              <a:rPr lang="en-US" b="1" dirty="0" err="1" smtClean="0">
                <a:solidFill>
                  <a:srgbClr val="FF0000"/>
                </a:solidFill>
                <a:effectLst>
                  <a:glow rad="101600">
                    <a:schemeClr val="bg1">
                      <a:alpha val="75000"/>
                    </a:schemeClr>
                  </a:glow>
                </a:effectLst>
              </a:rPr>
              <a:t>pax</a:t>
            </a:r>
            <a:r>
              <a:rPr lang="en-US" b="1" dirty="0" smtClean="0">
                <a:solidFill>
                  <a:srgbClr val="FF0000"/>
                </a:solidFill>
                <a:effectLst>
                  <a:glow rad="101600">
                    <a:schemeClr val="bg1">
                      <a:alpha val="75000"/>
                    </a:schemeClr>
                  </a:glow>
                </a:effectLst>
              </a:rPr>
              <a:t> killed </a:t>
            </a:r>
            <a:r>
              <a:rPr lang="en-US" dirty="0" smtClean="0">
                <a:solidFill>
                  <a:srgbClr val="000000"/>
                </a:solidFill>
                <a:effectLst>
                  <a:glow rad="101600">
                    <a:schemeClr val="bg1">
                      <a:alpha val="75000"/>
                    </a:schemeClr>
                  </a:glow>
                </a:effectLst>
              </a:rPr>
              <a:t>(</a:t>
            </a:r>
            <a:r>
              <a:rPr lang="en-US" dirty="0" err="1" smtClean="0">
                <a:solidFill>
                  <a:srgbClr val="000000"/>
                </a:solidFill>
                <a:effectLst>
                  <a:glow rad="101600">
                    <a:schemeClr val="bg1">
                      <a:alpha val="75000"/>
                    </a:schemeClr>
                  </a:glow>
                </a:effectLst>
              </a:rPr>
              <a:t>tyre</a:t>
            </a:r>
            <a:r>
              <a:rPr lang="en-US" dirty="0" smtClean="0">
                <a:solidFill>
                  <a:srgbClr val="000000"/>
                </a:solidFill>
                <a:effectLst>
                  <a:glow rad="101600">
                    <a:schemeClr val="bg1">
                      <a:alpha val="75000"/>
                    </a:schemeClr>
                  </a:glow>
                </a:effectLst>
              </a:rPr>
              <a:t> burst, hi speed abort) </a:t>
            </a:r>
            <a:endParaRPr lang="en-US" dirty="0" smtClean="0">
              <a:solidFill>
                <a:srgbClr val="FF0000"/>
              </a:solidFill>
              <a:effectLst>
                <a:glow rad="101600">
                  <a:schemeClr val="bg1">
                    <a:alpha val="75000"/>
                  </a:schemeClr>
                </a:glow>
              </a:effectLst>
            </a:endParaRPr>
          </a:p>
          <a:p>
            <a:r>
              <a:rPr lang="en-US" b="1" dirty="0" smtClean="0">
                <a:effectLst>
                  <a:glow rad="101600">
                    <a:schemeClr val="bg1">
                      <a:alpha val="75000"/>
                    </a:schemeClr>
                  </a:glow>
                </a:effectLst>
              </a:rPr>
              <a:t>1983 – DC9*</a:t>
            </a:r>
            <a:r>
              <a:rPr lang="en-US" dirty="0">
                <a:effectLst>
                  <a:glow rad="101600">
                    <a:schemeClr val="bg1">
                      <a:alpha val="75000"/>
                    </a:schemeClr>
                  </a:glow>
                </a:effectLst>
              </a:rPr>
              <a:t> </a:t>
            </a:r>
            <a:r>
              <a:rPr lang="en-US" dirty="0" smtClean="0">
                <a:effectLst>
                  <a:glow rad="101600">
                    <a:schemeClr val="bg1">
                      <a:alpha val="75000"/>
                    </a:schemeClr>
                  </a:glow>
                </a:effectLst>
              </a:rPr>
              <a:t>  </a:t>
            </a:r>
            <a:r>
              <a:rPr lang="en-US" b="1" dirty="0" smtClean="0">
                <a:solidFill>
                  <a:srgbClr val="FF0000"/>
                </a:solidFill>
                <a:effectLst>
                  <a:glow rad="101600">
                    <a:schemeClr val="bg1">
                      <a:alpha val="75000"/>
                    </a:schemeClr>
                  </a:glow>
                </a:effectLst>
              </a:rPr>
              <a:t>23 </a:t>
            </a:r>
            <a:r>
              <a:rPr lang="en-US" b="1" dirty="0" err="1" smtClean="0">
                <a:solidFill>
                  <a:srgbClr val="FF0000"/>
                </a:solidFill>
                <a:effectLst>
                  <a:glow rad="101600">
                    <a:schemeClr val="bg1">
                      <a:alpha val="75000"/>
                    </a:schemeClr>
                  </a:glow>
                </a:effectLst>
              </a:rPr>
              <a:t>pax</a:t>
            </a:r>
            <a:r>
              <a:rPr lang="en-US" b="1" dirty="0" smtClean="0">
                <a:solidFill>
                  <a:srgbClr val="FF0000"/>
                </a:solidFill>
                <a:effectLst>
                  <a:glow rad="101600">
                    <a:schemeClr val="bg1">
                      <a:alpha val="75000"/>
                    </a:schemeClr>
                  </a:glow>
                </a:effectLst>
              </a:rPr>
              <a:t> killed </a:t>
            </a:r>
          </a:p>
          <a:p>
            <a:r>
              <a:rPr lang="en-US" b="1" dirty="0" smtClean="0">
                <a:effectLst>
                  <a:glow rad="101600">
                    <a:schemeClr val="bg1">
                      <a:alpha val="75000"/>
                    </a:schemeClr>
                  </a:glow>
                </a:effectLst>
              </a:rPr>
              <a:t>1983 – B767*</a:t>
            </a:r>
            <a:endParaRPr lang="en-US" b="1" dirty="0">
              <a:effectLst>
                <a:glow rad="101600">
                  <a:schemeClr val="bg1">
                    <a:alpha val="75000"/>
                  </a:schemeClr>
                </a:glow>
              </a:effectLst>
            </a:endParaRPr>
          </a:p>
          <a:p>
            <a:r>
              <a:rPr lang="en-US" dirty="0" smtClean="0">
                <a:effectLst>
                  <a:glow rad="101600">
                    <a:schemeClr val="bg1">
                      <a:alpha val="75000"/>
                    </a:schemeClr>
                  </a:glow>
                </a:effectLst>
              </a:rPr>
              <a:t>1997 – CRJ100		</a:t>
            </a:r>
            <a:r>
              <a:rPr lang="en-US" dirty="0" smtClean="0">
                <a:solidFill>
                  <a:srgbClr val="000000"/>
                </a:solidFill>
                <a:effectLst>
                  <a:glow rad="101600">
                    <a:schemeClr val="bg1">
                      <a:alpha val="75000"/>
                    </a:schemeClr>
                  </a:glow>
                </a:effectLst>
              </a:rPr>
              <a:t>(poor </a:t>
            </a:r>
            <a:r>
              <a:rPr lang="en-US" dirty="0" err="1" smtClean="0">
                <a:solidFill>
                  <a:srgbClr val="000000"/>
                </a:solidFill>
                <a:effectLst>
                  <a:glow rad="101600">
                    <a:schemeClr val="bg1">
                      <a:alpha val="75000"/>
                    </a:schemeClr>
                  </a:glow>
                </a:effectLst>
              </a:rPr>
              <a:t>wx</a:t>
            </a:r>
            <a:r>
              <a:rPr lang="en-US" dirty="0" smtClean="0">
                <a:solidFill>
                  <a:srgbClr val="000000"/>
                </a:solidFill>
                <a:effectLst>
                  <a:glow rad="101600">
                    <a:schemeClr val="bg1">
                      <a:alpha val="75000"/>
                    </a:schemeClr>
                  </a:glow>
                </a:effectLst>
              </a:rPr>
              <a:t> – aborted landing)</a:t>
            </a:r>
            <a:endParaRPr lang="en-US" dirty="0" smtClean="0">
              <a:effectLst>
                <a:glow rad="101600">
                  <a:schemeClr val="bg1">
                    <a:alpha val="75000"/>
                  </a:schemeClr>
                </a:glow>
              </a:effectLst>
            </a:endParaRPr>
          </a:p>
          <a:p>
            <a:r>
              <a:rPr lang="en-US" dirty="0" smtClean="0">
                <a:effectLst>
                  <a:glow rad="101600">
                    <a:schemeClr val="bg1">
                      <a:alpha val="75000"/>
                    </a:schemeClr>
                  </a:glow>
                </a:effectLst>
              </a:rPr>
              <a:t>2008 – A318	   </a:t>
            </a:r>
            <a:r>
              <a:rPr lang="en-US" dirty="0" smtClean="0">
                <a:solidFill>
                  <a:srgbClr val="E46C0A"/>
                </a:solidFill>
                <a:effectLst>
                  <a:glow rad="101600">
                    <a:schemeClr val="bg1">
                      <a:alpha val="75000"/>
                    </a:schemeClr>
                  </a:glow>
                </a:effectLst>
              </a:rPr>
              <a:t>3 serious injuries </a:t>
            </a:r>
            <a:r>
              <a:rPr lang="en-US" dirty="0" smtClean="0">
                <a:effectLst>
                  <a:glow rad="101600">
                    <a:schemeClr val="bg1">
                      <a:alpha val="75000"/>
                    </a:schemeClr>
                  </a:glow>
                </a:effectLst>
              </a:rPr>
              <a:t>(wake vortex)</a:t>
            </a:r>
          </a:p>
          <a:p>
            <a:r>
              <a:rPr lang="en-US" b="1" dirty="0" smtClean="0">
                <a:effectLst>
                  <a:glow rad="101600">
                    <a:schemeClr val="bg1">
                      <a:alpha val="75000"/>
                    </a:schemeClr>
                  </a:glow>
                </a:effectLst>
              </a:rPr>
              <a:t>2008 – B767*</a:t>
            </a:r>
            <a:r>
              <a:rPr lang="en-US" dirty="0" smtClean="0">
                <a:effectLst>
                  <a:glow rad="101600">
                    <a:schemeClr val="bg1">
                      <a:alpha val="75000"/>
                    </a:schemeClr>
                  </a:glow>
                </a:effectLst>
              </a:rPr>
              <a:t>		</a:t>
            </a:r>
          </a:p>
          <a:p>
            <a:r>
              <a:rPr lang="en-US" dirty="0" smtClean="0">
                <a:effectLst>
                  <a:glow rad="101600">
                    <a:schemeClr val="bg1">
                      <a:alpha val="75000"/>
                    </a:schemeClr>
                  </a:glow>
                </a:effectLst>
              </a:rPr>
              <a:t>2015 – A320	   </a:t>
            </a:r>
            <a:r>
              <a:rPr lang="en-US" dirty="0" smtClean="0">
                <a:solidFill>
                  <a:schemeClr val="accent6">
                    <a:lumMod val="75000"/>
                  </a:schemeClr>
                </a:solidFill>
                <a:effectLst>
                  <a:glow rad="101600">
                    <a:schemeClr val="bg1">
                      <a:alpha val="75000"/>
                    </a:schemeClr>
                  </a:glow>
                </a:effectLst>
              </a:rPr>
              <a:t>23 injured</a:t>
            </a:r>
            <a:r>
              <a:rPr lang="en-US" dirty="0" smtClean="0">
                <a:solidFill>
                  <a:srgbClr val="000000"/>
                </a:solidFill>
                <a:effectLst>
                  <a:glow rad="101600">
                    <a:schemeClr val="bg1">
                      <a:alpha val="75000"/>
                    </a:schemeClr>
                  </a:glow>
                </a:effectLst>
              </a:rPr>
              <a:t> (poor </a:t>
            </a:r>
            <a:r>
              <a:rPr lang="en-US" dirty="0" err="1" smtClean="0">
                <a:solidFill>
                  <a:srgbClr val="000000"/>
                </a:solidFill>
                <a:effectLst>
                  <a:glow rad="101600">
                    <a:schemeClr val="bg1">
                      <a:alpha val="75000"/>
                    </a:schemeClr>
                  </a:glow>
                </a:effectLst>
              </a:rPr>
              <a:t>wx</a:t>
            </a:r>
            <a:r>
              <a:rPr lang="en-US" dirty="0" smtClean="0">
                <a:solidFill>
                  <a:srgbClr val="000000"/>
                </a:solidFill>
                <a:effectLst>
                  <a:glow rad="101600">
                    <a:schemeClr val="bg1">
                      <a:alpha val="75000"/>
                    </a:schemeClr>
                  </a:glow>
                </a:effectLst>
              </a:rPr>
              <a:t> + landing ?)</a:t>
            </a:r>
            <a:endParaRPr lang="en-US" dirty="0" smtClean="0">
              <a:solidFill>
                <a:schemeClr val="accent6">
                  <a:lumMod val="75000"/>
                </a:schemeClr>
              </a:solidFill>
              <a:effectLst>
                <a:glow rad="101600">
                  <a:schemeClr val="bg1">
                    <a:alpha val="75000"/>
                  </a:schemeClr>
                </a:glow>
              </a:effectLst>
            </a:endParaRPr>
          </a:p>
          <a:p>
            <a:endParaRPr lang="en-US" dirty="0" smtClean="0">
              <a:effectLst>
                <a:glow rad="101600">
                  <a:schemeClr val="bg1">
                    <a:alpha val="75000"/>
                  </a:schemeClr>
                </a:glow>
              </a:effectLst>
            </a:endParaRPr>
          </a:p>
          <a:p>
            <a:endParaRPr lang="en-US" dirty="0" smtClean="0">
              <a:effectLst>
                <a:glow rad="101600">
                  <a:schemeClr val="bg1">
                    <a:alpha val="75000"/>
                  </a:schemeClr>
                </a:glow>
              </a:effectLst>
            </a:endParaRPr>
          </a:p>
          <a:p>
            <a:endParaRPr lang="en-US" dirty="0">
              <a:effectLst>
                <a:glow rad="101600">
                  <a:schemeClr val="bg1">
                    <a:alpha val="75000"/>
                  </a:schemeClr>
                </a:glow>
              </a:effectLst>
            </a:endParaRPr>
          </a:p>
        </p:txBody>
      </p:sp>
    </p:spTree>
    <p:extLst>
      <p:ext uri="{BB962C8B-B14F-4D97-AF65-F5344CB8AC3E}">
        <p14:creationId xmlns:p14="http://schemas.microsoft.com/office/powerpoint/2010/main" val="278589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
                                        <p:tgtEl>
                                          <p:spTgt spid="3">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500"/>
                                        <p:tgtEl>
                                          <p:spTgt spid="3">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up)">
                                      <p:cBhvr>
                                        <p:cTn id="22" dur="500"/>
                                        <p:tgtEl>
                                          <p:spTgt spid="3">
                                            <p:txEl>
                                              <p:pRg st="5" end="5"/>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up)">
                                      <p:cBhvr>
                                        <p:cTn id="25" dur="500"/>
                                        <p:tgtEl>
                                          <p:spTgt spid="3">
                                            <p:txEl>
                                              <p:pRg st="6" end="6"/>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up)">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A - 005.jpg"/>
          <p:cNvPicPr>
            <a:picLocks noChangeAspect="1"/>
          </p:cNvPicPr>
          <p:nvPr/>
        </p:nvPicPr>
        <p:blipFill rotWithShape="1">
          <a:blip r:embed="rId3">
            <a:alphaModFix amt="45000"/>
            <a:extLst>
              <a:ext uri="{28A0092B-C50C-407E-A947-70E740481C1C}">
                <a14:useLocalDpi xmlns:a14="http://schemas.microsoft.com/office/drawing/2010/main" val="0"/>
              </a:ext>
            </a:extLst>
          </a:blip>
          <a:srcRect r="35477" b="5594"/>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sz="4800" b="1" dirty="0" smtClean="0"/>
              <a:t>Today’s Agenda</a:t>
            </a:r>
            <a:endParaRPr lang="en-US" sz="3100" b="1" dirty="0"/>
          </a:p>
        </p:txBody>
      </p:sp>
      <p:sp>
        <p:nvSpPr>
          <p:cNvPr id="3" name="Content Placeholder 2"/>
          <p:cNvSpPr>
            <a:spLocks noGrp="1"/>
          </p:cNvSpPr>
          <p:nvPr>
            <p:ph idx="1"/>
          </p:nvPr>
        </p:nvSpPr>
        <p:spPr/>
        <p:txBody>
          <a:bodyPr>
            <a:normAutofit/>
          </a:bodyPr>
          <a:lstStyle/>
          <a:p>
            <a:pPr>
              <a:lnSpc>
                <a:spcPct val="140000"/>
              </a:lnSpc>
            </a:pPr>
            <a:r>
              <a:rPr lang="en-US" sz="4400" dirty="0" smtClean="0"/>
              <a:t>Regulators</a:t>
            </a:r>
          </a:p>
          <a:p>
            <a:pPr>
              <a:lnSpc>
                <a:spcPct val="140000"/>
              </a:lnSpc>
            </a:pPr>
            <a:r>
              <a:rPr lang="en-US" sz="4400" dirty="0" smtClean="0"/>
              <a:t>A safe flight requires ……</a:t>
            </a:r>
          </a:p>
          <a:p>
            <a:pPr>
              <a:lnSpc>
                <a:spcPct val="140000"/>
              </a:lnSpc>
            </a:pPr>
            <a:r>
              <a:rPr lang="en-US" sz="4400" dirty="0" smtClean="0"/>
              <a:t>Flying is as safe as ……</a:t>
            </a:r>
          </a:p>
          <a:p>
            <a:pPr>
              <a:lnSpc>
                <a:spcPct val="140000"/>
              </a:lnSpc>
            </a:pPr>
            <a:r>
              <a:rPr lang="en-US" sz="4400" dirty="0" smtClean="0"/>
              <a:t>Summary &amp; Questions</a:t>
            </a:r>
            <a:endParaRPr lang="en-US" sz="4400" dirty="0"/>
          </a:p>
        </p:txBody>
      </p:sp>
    </p:spTree>
    <p:extLst>
      <p:ext uri="{BB962C8B-B14F-4D97-AF65-F5344CB8AC3E}">
        <p14:creationId xmlns:p14="http://schemas.microsoft.com/office/powerpoint/2010/main" val="278592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8555264"/>
              </p:ext>
            </p:extLst>
          </p:nvPr>
        </p:nvGraphicFramePr>
        <p:xfrm>
          <a:off x="457200" y="1417638"/>
          <a:ext cx="8229600" cy="2032000"/>
        </p:xfrm>
        <a:graphic>
          <a:graphicData uri="http://schemas.openxmlformats.org/drawingml/2006/table">
            <a:tbl>
              <a:tblPr firstRow="1" bandRow="1">
                <a:tableStyleId>{21E4AEA4-8DFA-4A89-87EB-49C32662AFE0}</a:tableStyleId>
              </a:tblPr>
              <a:tblGrid>
                <a:gridCol w="1374274"/>
                <a:gridCol w="1092601"/>
                <a:gridCol w="2539768"/>
                <a:gridCol w="3222957"/>
              </a:tblGrid>
              <a:tr h="466132">
                <a:tc>
                  <a:txBody>
                    <a:bodyPr/>
                    <a:lstStyle/>
                    <a:p>
                      <a:pPr marL="0" marR="0" fontAlgn="t">
                        <a:spcBef>
                          <a:spcPts val="0"/>
                        </a:spcBef>
                        <a:spcAft>
                          <a:spcPts val="0"/>
                        </a:spcAft>
                      </a:pPr>
                      <a:r>
                        <a:rPr lang="en-GB" sz="2400" dirty="0">
                          <a:effectLst/>
                          <a:highlight>
                            <a:srgbClr val="00FFFF"/>
                          </a:highlight>
                        </a:rPr>
                        <a:t>Date</a:t>
                      </a:r>
                      <a:endParaRPr lang="en-GB" sz="2400" dirty="0">
                        <a:effectLst/>
                        <a:latin typeface="Calibri"/>
                      </a:endParaRPr>
                    </a:p>
                  </a:txBody>
                  <a:tcPr marL="50800" marR="50800" marT="50800" marB="50800"/>
                </a:tc>
                <a:tc>
                  <a:txBody>
                    <a:bodyPr/>
                    <a:lstStyle/>
                    <a:p>
                      <a:pPr marL="0" marR="0" fontAlgn="t">
                        <a:spcBef>
                          <a:spcPts val="0"/>
                        </a:spcBef>
                        <a:spcAft>
                          <a:spcPts val="0"/>
                        </a:spcAft>
                      </a:pPr>
                      <a:r>
                        <a:rPr lang="en-GB" sz="2400" dirty="0" smtClean="0">
                          <a:effectLst/>
                          <a:highlight>
                            <a:srgbClr val="00FFFF"/>
                          </a:highlight>
                        </a:rPr>
                        <a:t>Aircraft</a:t>
                      </a:r>
                      <a:endParaRPr lang="en-GB" sz="2400" dirty="0">
                        <a:effectLst/>
                        <a:latin typeface="Calibri"/>
                      </a:endParaRPr>
                    </a:p>
                  </a:txBody>
                  <a:tcPr marL="50800" marR="50800" marT="50800" marB="50800"/>
                </a:tc>
                <a:tc>
                  <a:txBody>
                    <a:bodyPr/>
                    <a:lstStyle/>
                    <a:p>
                      <a:pPr marL="0" marR="0" fontAlgn="t">
                        <a:spcBef>
                          <a:spcPts val="0"/>
                        </a:spcBef>
                        <a:spcAft>
                          <a:spcPts val="0"/>
                        </a:spcAft>
                      </a:pPr>
                      <a:r>
                        <a:rPr lang="en-GB" sz="2400" dirty="0">
                          <a:effectLst/>
                          <a:highlight>
                            <a:srgbClr val="00FFFF"/>
                          </a:highlight>
                        </a:rPr>
                        <a:t>Outline of events</a:t>
                      </a:r>
                      <a:endParaRPr lang="en-GB" sz="2400" dirty="0">
                        <a:effectLst/>
                        <a:latin typeface="Calibri"/>
                      </a:endParaRPr>
                    </a:p>
                  </a:txBody>
                  <a:tcPr marL="50800" marR="50800" marT="50800" marB="50800"/>
                </a:tc>
                <a:tc>
                  <a:txBody>
                    <a:bodyPr/>
                    <a:lstStyle/>
                    <a:p>
                      <a:pPr marL="0" marR="0" fontAlgn="t">
                        <a:spcBef>
                          <a:spcPts val="0"/>
                        </a:spcBef>
                        <a:spcAft>
                          <a:spcPts val="0"/>
                        </a:spcAft>
                      </a:pPr>
                      <a:r>
                        <a:rPr lang="en-GB" sz="2400" dirty="0">
                          <a:effectLst/>
                          <a:highlight>
                            <a:srgbClr val="00FFFF"/>
                          </a:highlight>
                        </a:rPr>
                        <a:t>Outcome</a:t>
                      </a:r>
                      <a:endParaRPr lang="en-GB" sz="2400" dirty="0">
                        <a:effectLst/>
                        <a:latin typeface="Calibri"/>
                      </a:endParaRPr>
                    </a:p>
                  </a:txBody>
                  <a:tcPr marL="50800" marR="50800" marT="50800" marB="50800"/>
                </a:tc>
              </a:tr>
              <a:tr h="1560530">
                <a:tc>
                  <a:txBody>
                    <a:bodyPr/>
                    <a:lstStyle/>
                    <a:p>
                      <a:pPr marL="0" marR="0" fontAlgn="t">
                        <a:spcBef>
                          <a:spcPts val="0"/>
                        </a:spcBef>
                        <a:spcAft>
                          <a:spcPts val="0"/>
                        </a:spcAft>
                      </a:pPr>
                      <a:r>
                        <a:rPr lang="en-GB" sz="2400" dirty="0">
                          <a:effectLst/>
                        </a:rPr>
                        <a:t>June 1983</a:t>
                      </a:r>
                      <a:endParaRPr lang="en-GB" sz="2400" dirty="0">
                        <a:effectLst/>
                        <a:latin typeface="Calibri"/>
                      </a:endParaRPr>
                    </a:p>
                  </a:txBody>
                  <a:tcPr marL="50800" marR="50800" marT="50800" marB="50800"/>
                </a:tc>
                <a:tc>
                  <a:txBody>
                    <a:bodyPr/>
                    <a:lstStyle/>
                    <a:p>
                      <a:pPr marL="0" marR="0" fontAlgn="t">
                        <a:spcBef>
                          <a:spcPts val="0"/>
                        </a:spcBef>
                        <a:spcAft>
                          <a:spcPts val="0"/>
                        </a:spcAft>
                      </a:pPr>
                      <a:r>
                        <a:rPr lang="en-GB" sz="2400" dirty="0">
                          <a:effectLst/>
                        </a:rPr>
                        <a:t>DC9</a:t>
                      </a:r>
                      <a:endParaRPr lang="en-GB" sz="2400" dirty="0">
                        <a:effectLst/>
                        <a:latin typeface="Calibri"/>
                      </a:endParaRPr>
                    </a:p>
                  </a:txBody>
                  <a:tcPr marL="50800" marR="50800" marT="50800" marB="50800"/>
                </a:tc>
                <a:tc>
                  <a:txBody>
                    <a:bodyPr/>
                    <a:lstStyle/>
                    <a:p>
                      <a:pPr marL="0" marR="0" fontAlgn="t">
                        <a:spcBef>
                          <a:spcPts val="0"/>
                        </a:spcBef>
                        <a:spcAft>
                          <a:spcPts val="0"/>
                        </a:spcAft>
                      </a:pPr>
                      <a:r>
                        <a:rPr lang="en-GB" sz="2400" dirty="0">
                          <a:effectLst/>
                        </a:rPr>
                        <a:t>Electrical problems - toilet fire</a:t>
                      </a:r>
                      <a:endParaRPr lang="en-GB" sz="2400" dirty="0">
                        <a:effectLst/>
                        <a:latin typeface="Calibri"/>
                      </a:endParaRPr>
                    </a:p>
                  </a:txBody>
                  <a:tcPr marL="50800" marR="50800" marT="50800" marB="50800"/>
                </a:tc>
                <a:tc>
                  <a:txBody>
                    <a:bodyPr/>
                    <a:lstStyle/>
                    <a:p>
                      <a:pPr marL="0" marR="0" fontAlgn="t">
                        <a:spcBef>
                          <a:spcPts val="0"/>
                        </a:spcBef>
                        <a:spcAft>
                          <a:spcPts val="0"/>
                        </a:spcAft>
                      </a:pPr>
                      <a:r>
                        <a:rPr lang="en-GB" sz="2400" dirty="0">
                          <a:effectLst/>
                        </a:rPr>
                        <a:t>Landed safely. 5 crew, 41 passengers, </a:t>
                      </a:r>
                      <a:endParaRPr lang="en-GB" sz="2400" dirty="0" smtClean="0">
                        <a:effectLst/>
                      </a:endParaRPr>
                    </a:p>
                    <a:p>
                      <a:pPr marL="0" marR="0" fontAlgn="t">
                        <a:spcBef>
                          <a:spcPts val="0"/>
                        </a:spcBef>
                        <a:spcAft>
                          <a:spcPts val="0"/>
                        </a:spcAft>
                      </a:pPr>
                      <a:r>
                        <a:rPr lang="en-GB" sz="2400" dirty="0" smtClean="0">
                          <a:effectLst/>
                        </a:rPr>
                        <a:t>23 </a:t>
                      </a:r>
                      <a:r>
                        <a:rPr lang="en-GB" sz="2400" dirty="0">
                          <a:effectLst/>
                        </a:rPr>
                        <a:t>passengers died in cabin from smoke/</a:t>
                      </a:r>
                      <a:r>
                        <a:rPr lang="en-GB" sz="2400" dirty="0" smtClean="0">
                          <a:effectLst/>
                        </a:rPr>
                        <a:t>fire.</a:t>
                      </a:r>
                      <a:endParaRPr lang="en-GB" sz="2400" dirty="0">
                        <a:effectLst/>
                        <a:latin typeface="Calibri"/>
                      </a:endParaRPr>
                    </a:p>
                  </a:txBody>
                  <a:tcPr marL="50800" marR="50800" marT="50800" marB="50800"/>
                </a:tc>
              </a:tr>
            </a:tbl>
          </a:graphicData>
        </a:graphic>
      </p:graphicFrame>
      <p:sp>
        <p:nvSpPr>
          <p:cNvPr id="5" name="TextBox 4"/>
          <p:cNvSpPr txBox="1"/>
          <p:nvPr/>
        </p:nvSpPr>
        <p:spPr>
          <a:xfrm>
            <a:off x="213895" y="6309895"/>
            <a:ext cx="2409029" cy="369332"/>
          </a:xfrm>
          <a:prstGeom prst="rect">
            <a:avLst/>
          </a:prstGeom>
          <a:noFill/>
        </p:spPr>
        <p:txBody>
          <a:bodyPr wrap="square" rtlCol="0">
            <a:spAutoFit/>
          </a:bodyPr>
          <a:lstStyle/>
          <a:p>
            <a:r>
              <a:rPr lang="en-US" dirty="0" smtClean="0">
                <a:solidFill>
                  <a:srgbClr val="7F7F7F"/>
                </a:solidFill>
              </a:rPr>
              <a:t>Flying is safer than …?</a:t>
            </a:r>
            <a:endParaRPr lang="en-US" dirty="0">
              <a:solidFill>
                <a:srgbClr val="7F7F7F"/>
              </a:solidFill>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
                    </a14:imgEffect>
                    <a14:imgEffect>
                      <a14:brightnessContrast bright="14000"/>
                    </a14:imgEffect>
                  </a14:imgLayer>
                </a14:imgProps>
              </a:ext>
            </a:extLst>
          </a:blip>
          <a:srcRect l="9135" t="40684" b="29034"/>
          <a:stretch/>
        </p:blipFill>
        <p:spPr>
          <a:xfrm rot="168072">
            <a:off x="158734" y="2534890"/>
            <a:ext cx="5354373" cy="1338323"/>
          </a:xfrm>
          <a:prstGeom prst="rect">
            <a:avLst/>
          </a:prstGeom>
        </p:spPr>
      </p:pic>
      <p:sp>
        <p:nvSpPr>
          <p:cNvPr id="6" name="TextBox 5"/>
          <p:cNvSpPr txBox="1"/>
          <p:nvPr/>
        </p:nvSpPr>
        <p:spPr>
          <a:xfrm>
            <a:off x="457200" y="3851508"/>
            <a:ext cx="8446168" cy="2523768"/>
          </a:xfrm>
          <a:prstGeom prst="rect">
            <a:avLst/>
          </a:prstGeom>
          <a:noFill/>
        </p:spPr>
        <p:txBody>
          <a:bodyPr wrap="square" rtlCol="0">
            <a:spAutoFit/>
          </a:bodyPr>
          <a:lstStyle/>
          <a:p>
            <a:pPr fontAlgn="t"/>
            <a:r>
              <a:rPr lang="en-GB" sz="2400" b="1" i="1" dirty="0" smtClean="0"/>
              <a:t>Changed </a:t>
            </a:r>
            <a:r>
              <a:rPr lang="en-GB" sz="2400" b="1" i="1" dirty="0"/>
              <a:t>aviation regulations around the </a:t>
            </a:r>
            <a:r>
              <a:rPr lang="en-GB" sz="2400" b="1" i="1" dirty="0" smtClean="0"/>
              <a:t>world:</a:t>
            </a:r>
          </a:p>
          <a:p>
            <a:pPr fontAlgn="t"/>
            <a:endParaRPr lang="en-GB" sz="1400" i="1" dirty="0"/>
          </a:p>
          <a:p>
            <a:pPr fontAlgn="t"/>
            <a:r>
              <a:rPr lang="en-GB" sz="2400" i="1" dirty="0" smtClean="0"/>
              <a:t>New </a:t>
            </a:r>
            <a:r>
              <a:rPr lang="en-GB" sz="2400" i="1" dirty="0"/>
              <a:t>requirements </a:t>
            </a:r>
            <a:r>
              <a:rPr lang="en-GB" sz="2400" i="1" dirty="0" smtClean="0"/>
              <a:t>to: </a:t>
            </a:r>
          </a:p>
          <a:p>
            <a:pPr marL="342900" indent="-342900" fontAlgn="t">
              <a:buFont typeface="Arial"/>
              <a:buChar char="•"/>
            </a:pPr>
            <a:r>
              <a:rPr lang="en-GB" sz="2400" i="1" dirty="0" smtClean="0"/>
              <a:t>Install</a:t>
            </a:r>
            <a:r>
              <a:rPr lang="en-GB" sz="2400" i="1" dirty="0"/>
              <a:t> smoke detectors in </a:t>
            </a:r>
            <a:r>
              <a:rPr lang="en-GB" sz="2400" i="1" dirty="0" smtClean="0"/>
              <a:t>lavatories</a:t>
            </a:r>
            <a:r>
              <a:rPr lang="en-GB" sz="2400" i="1" dirty="0"/>
              <a:t> </a:t>
            </a:r>
            <a:endParaRPr lang="en-GB" sz="2400" i="1" dirty="0" smtClean="0"/>
          </a:p>
          <a:p>
            <a:pPr marL="342900" indent="-342900" fontAlgn="t">
              <a:buFont typeface="Arial"/>
              <a:buChar char="•"/>
            </a:pPr>
            <a:r>
              <a:rPr lang="en-GB" sz="2400" i="1" u="sng" dirty="0" smtClean="0"/>
              <a:t>Emergency </a:t>
            </a:r>
            <a:r>
              <a:rPr lang="en-GB" sz="2400" i="1" u="sng" dirty="0"/>
              <a:t>lighting </a:t>
            </a:r>
            <a:r>
              <a:rPr lang="en-GB" sz="2400" i="1" dirty="0"/>
              <a:t>leading to exit </a:t>
            </a:r>
            <a:r>
              <a:rPr lang="en-GB" sz="2400" i="1" dirty="0" smtClean="0"/>
              <a:t>doors</a:t>
            </a:r>
          </a:p>
          <a:p>
            <a:pPr marL="342900" indent="-342900" fontAlgn="t">
              <a:buFont typeface="Arial"/>
              <a:buChar char="•"/>
            </a:pPr>
            <a:endParaRPr lang="en-GB" sz="2400" i="1" dirty="0"/>
          </a:p>
          <a:p>
            <a:pPr marL="342900" indent="-342900" fontAlgn="t">
              <a:buFont typeface="Arial"/>
              <a:buChar char="•"/>
            </a:pPr>
            <a:r>
              <a:rPr lang="en-GB" sz="2400" i="1" dirty="0" smtClean="0"/>
              <a:t>Increased </a:t>
            </a:r>
            <a:r>
              <a:rPr lang="en-GB" sz="2400" i="1" dirty="0"/>
              <a:t>fire fighting training &amp;</a:t>
            </a:r>
            <a:r>
              <a:rPr lang="en-GB" sz="2400" i="1" dirty="0" smtClean="0"/>
              <a:t> </a:t>
            </a:r>
            <a:r>
              <a:rPr lang="en-GB" sz="2400" i="1" dirty="0"/>
              <a:t>equipment for crew members.</a:t>
            </a:r>
            <a:endParaRPr lang="en-GB" sz="2400" dirty="0"/>
          </a:p>
        </p:txBody>
      </p:sp>
    </p:spTree>
    <p:extLst>
      <p:ext uri="{BB962C8B-B14F-4D97-AF65-F5344CB8AC3E}">
        <p14:creationId xmlns:p14="http://schemas.microsoft.com/office/powerpoint/2010/main" val="103364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Gimli</a:t>
            </a:r>
            <a:r>
              <a:rPr lang="en-US" dirty="0" smtClean="0"/>
              <a:t> ‘glider’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4420241"/>
              </p:ext>
            </p:extLst>
          </p:nvPr>
        </p:nvGraphicFramePr>
        <p:xfrm>
          <a:off x="457200" y="1416478"/>
          <a:ext cx="8229600" cy="2397760"/>
        </p:xfrm>
        <a:graphic>
          <a:graphicData uri="http://schemas.openxmlformats.org/drawingml/2006/table">
            <a:tbl>
              <a:tblPr firstRow="1" bandRow="1">
                <a:tableStyleId>{F5AB1C69-6EDB-4FF4-983F-18BD219EF322}</a:tableStyleId>
              </a:tblPr>
              <a:tblGrid>
                <a:gridCol w="719221"/>
                <a:gridCol w="1082842"/>
                <a:gridCol w="3288632"/>
                <a:gridCol w="3138905"/>
              </a:tblGrid>
              <a:tr h="370840">
                <a:tc>
                  <a:txBody>
                    <a:bodyPr/>
                    <a:lstStyle/>
                    <a:p>
                      <a:pPr marL="0" marR="0" algn="ctr" fontAlgn="t">
                        <a:spcBef>
                          <a:spcPts val="0"/>
                        </a:spcBef>
                        <a:spcAft>
                          <a:spcPts val="0"/>
                        </a:spcAft>
                      </a:pPr>
                      <a:r>
                        <a:rPr lang="en-GB" sz="2400" dirty="0">
                          <a:effectLst/>
                          <a:highlight>
                            <a:srgbClr val="00FFFF"/>
                          </a:highlight>
                        </a:rPr>
                        <a:t>Date</a:t>
                      </a:r>
                      <a:endParaRPr lang="en-GB" sz="2400" dirty="0">
                        <a:effectLst/>
                        <a:latin typeface="Calibri"/>
                      </a:endParaRPr>
                    </a:p>
                  </a:txBody>
                  <a:tcPr marL="50800" marR="50800" marT="50800" marB="50800"/>
                </a:tc>
                <a:tc>
                  <a:txBody>
                    <a:bodyPr/>
                    <a:lstStyle/>
                    <a:p>
                      <a:pPr marL="0" marR="0" algn="ctr" fontAlgn="t">
                        <a:spcBef>
                          <a:spcPts val="0"/>
                        </a:spcBef>
                        <a:spcAft>
                          <a:spcPts val="0"/>
                        </a:spcAft>
                      </a:pPr>
                      <a:r>
                        <a:rPr lang="en-GB" sz="2400" dirty="0" smtClean="0">
                          <a:effectLst/>
                          <a:highlight>
                            <a:srgbClr val="00FFFF"/>
                          </a:highlight>
                        </a:rPr>
                        <a:t>Type </a:t>
                      </a:r>
                      <a:endParaRPr lang="en-GB" sz="2400" dirty="0">
                        <a:effectLst/>
                        <a:latin typeface="Calibri"/>
                      </a:endParaRPr>
                    </a:p>
                  </a:txBody>
                  <a:tcPr marL="50800" marR="50800" marT="50800" marB="50800"/>
                </a:tc>
                <a:tc>
                  <a:txBody>
                    <a:bodyPr/>
                    <a:lstStyle/>
                    <a:p>
                      <a:pPr marL="0" marR="0" algn="ctr" fontAlgn="t">
                        <a:spcBef>
                          <a:spcPts val="0"/>
                        </a:spcBef>
                        <a:spcAft>
                          <a:spcPts val="0"/>
                        </a:spcAft>
                      </a:pPr>
                      <a:r>
                        <a:rPr lang="en-GB" sz="2400" dirty="0">
                          <a:effectLst/>
                          <a:highlight>
                            <a:srgbClr val="00FFFF"/>
                          </a:highlight>
                        </a:rPr>
                        <a:t>Outline of events</a:t>
                      </a:r>
                      <a:endParaRPr lang="en-GB" sz="2400" dirty="0">
                        <a:effectLst/>
                        <a:latin typeface="Calibri"/>
                      </a:endParaRPr>
                    </a:p>
                  </a:txBody>
                  <a:tcPr marL="50800" marR="50800" marT="50800" marB="50800"/>
                </a:tc>
                <a:tc>
                  <a:txBody>
                    <a:bodyPr/>
                    <a:lstStyle/>
                    <a:p>
                      <a:pPr marL="0" marR="0" algn="ctr" fontAlgn="t">
                        <a:spcBef>
                          <a:spcPts val="0"/>
                        </a:spcBef>
                        <a:spcAft>
                          <a:spcPts val="0"/>
                        </a:spcAft>
                      </a:pPr>
                      <a:r>
                        <a:rPr lang="en-GB" sz="2400" dirty="0">
                          <a:effectLst/>
                          <a:highlight>
                            <a:srgbClr val="00FFFF"/>
                          </a:highlight>
                        </a:rPr>
                        <a:t>Outcome</a:t>
                      </a:r>
                      <a:endParaRPr lang="en-GB" sz="2400" dirty="0">
                        <a:effectLst/>
                        <a:latin typeface="Calibri"/>
                      </a:endParaRPr>
                    </a:p>
                  </a:txBody>
                  <a:tcPr marL="50800" marR="50800" marT="50800" marB="50800"/>
                </a:tc>
              </a:tr>
              <a:tr h="370840">
                <a:tc>
                  <a:txBody>
                    <a:bodyPr/>
                    <a:lstStyle/>
                    <a:p>
                      <a:pPr marL="0" marR="0" fontAlgn="t">
                        <a:spcBef>
                          <a:spcPts val="0"/>
                        </a:spcBef>
                        <a:spcAft>
                          <a:spcPts val="0"/>
                        </a:spcAft>
                      </a:pPr>
                      <a:r>
                        <a:rPr lang="en-GB" sz="2400" dirty="0">
                          <a:effectLst/>
                        </a:rPr>
                        <a:t>July 1983</a:t>
                      </a:r>
                      <a:endParaRPr lang="en-GB" sz="2400" dirty="0">
                        <a:effectLst/>
                        <a:latin typeface="Calibri"/>
                      </a:endParaRPr>
                    </a:p>
                  </a:txBody>
                  <a:tcPr marL="50800" marR="50800" marT="50800" marB="50800"/>
                </a:tc>
                <a:tc>
                  <a:txBody>
                    <a:bodyPr/>
                    <a:lstStyle/>
                    <a:p>
                      <a:pPr marL="0" marR="0" fontAlgn="t">
                        <a:spcBef>
                          <a:spcPts val="0"/>
                        </a:spcBef>
                        <a:spcAft>
                          <a:spcPts val="0"/>
                        </a:spcAft>
                      </a:pPr>
                      <a:r>
                        <a:rPr lang="en-GB" sz="2400" dirty="0">
                          <a:effectLst/>
                        </a:rPr>
                        <a:t>Boeing </a:t>
                      </a:r>
                      <a:r>
                        <a:rPr lang="en-GB" sz="2400" dirty="0" smtClean="0">
                          <a:effectLst/>
                        </a:rPr>
                        <a:t>767</a:t>
                      </a:r>
                      <a:endParaRPr lang="en-GB" sz="2400" dirty="0">
                        <a:effectLst/>
                      </a:endParaRPr>
                    </a:p>
                    <a:p>
                      <a:pPr marL="0" marR="0" fontAlgn="t">
                        <a:spcBef>
                          <a:spcPts val="0"/>
                        </a:spcBef>
                        <a:spcAft>
                          <a:spcPts val="0"/>
                        </a:spcAft>
                      </a:pPr>
                      <a:endParaRPr lang="en-GB" sz="2400" dirty="0">
                        <a:solidFill>
                          <a:srgbClr val="FF0000"/>
                        </a:solidFill>
                        <a:effectLst/>
                        <a:latin typeface="Calibri"/>
                      </a:endParaRPr>
                    </a:p>
                  </a:txBody>
                  <a:tcPr marL="50800" marR="50800" marT="50800" marB="50800"/>
                </a:tc>
                <a:tc>
                  <a:txBody>
                    <a:bodyPr/>
                    <a:lstStyle/>
                    <a:p>
                      <a:pPr marL="0" marR="0" fontAlgn="t">
                        <a:spcBef>
                          <a:spcPts val="0"/>
                        </a:spcBef>
                        <a:spcAft>
                          <a:spcPts val="0"/>
                        </a:spcAft>
                      </a:pPr>
                      <a:r>
                        <a:rPr lang="en-GB" sz="2400" dirty="0">
                          <a:effectLst/>
                        </a:rPr>
                        <a:t>Fuel gauges </a:t>
                      </a:r>
                      <a:r>
                        <a:rPr lang="en-GB" sz="2400" dirty="0" smtClean="0">
                          <a:effectLst/>
                        </a:rPr>
                        <a:t>inoperative.</a:t>
                      </a:r>
                      <a:endParaRPr lang="en-GB" sz="2400" dirty="0">
                        <a:effectLst/>
                      </a:endParaRPr>
                    </a:p>
                    <a:p>
                      <a:pPr marL="0" marR="0" fontAlgn="t">
                        <a:spcBef>
                          <a:spcPts val="0"/>
                        </a:spcBef>
                        <a:spcAft>
                          <a:spcPts val="0"/>
                        </a:spcAft>
                      </a:pPr>
                      <a:r>
                        <a:rPr lang="en-GB" sz="2400" dirty="0" smtClean="0">
                          <a:effectLst/>
                        </a:rPr>
                        <a:t>Pre-flight Servicing error </a:t>
                      </a:r>
                      <a:r>
                        <a:rPr lang="en-GB" sz="2400" dirty="0">
                          <a:effectLst/>
                        </a:rPr>
                        <a:t>- </a:t>
                      </a:r>
                      <a:r>
                        <a:rPr lang="en-GB" sz="2400" dirty="0" smtClean="0">
                          <a:effectLst/>
                        </a:rPr>
                        <a:t> </a:t>
                      </a:r>
                      <a:r>
                        <a:rPr lang="en-GB" sz="2400" dirty="0" err="1" smtClean="0">
                          <a:effectLst/>
                        </a:rPr>
                        <a:t>lb</a:t>
                      </a:r>
                      <a:r>
                        <a:rPr lang="en-GB" sz="2400" dirty="0" smtClean="0">
                          <a:effectLst/>
                        </a:rPr>
                        <a:t>/kg - 1</a:t>
                      </a:r>
                      <a:r>
                        <a:rPr lang="en-GB" sz="2400" dirty="0">
                          <a:effectLst/>
                        </a:rPr>
                        <a:t>/2 intended fuel on board, both engines stopped in flight</a:t>
                      </a:r>
                      <a:endParaRPr lang="en-GB" sz="2400" dirty="0">
                        <a:effectLst/>
                        <a:latin typeface="Calibri"/>
                      </a:endParaRPr>
                    </a:p>
                  </a:txBody>
                  <a:tcPr marL="50800" marR="50800" marT="50800" marB="50800"/>
                </a:tc>
                <a:tc>
                  <a:txBody>
                    <a:bodyPr/>
                    <a:lstStyle/>
                    <a:p>
                      <a:pPr marL="0" marR="0" fontAlgn="t">
                        <a:spcBef>
                          <a:spcPts val="0"/>
                        </a:spcBef>
                        <a:spcAft>
                          <a:spcPts val="0"/>
                        </a:spcAft>
                      </a:pPr>
                      <a:r>
                        <a:rPr lang="en-GB" sz="2400" dirty="0" smtClean="0">
                          <a:effectLst/>
                        </a:rPr>
                        <a:t>Glided </a:t>
                      </a:r>
                      <a:r>
                        <a:rPr lang="en-GB" sz="2400" dirty="0">
                          <a:effectLst/>
                        </a:rPr>
                        <a:t>to </a:t>
                      </a:r>
                      <a:r>
                        <a:rPr lang="en-GB" sz="2400" dirty="0" smtClean="0">
                          <a:effectLst/>
                        </a:rPr>
                        <a:t>an All Engines Out  </a:t>
                      </a:r>
                      <a:r>
                        <a:rPr lang="en-GB" sz="2400" dirty="0">
                          <a:effectLst/>
                        </a:rPr>
                        <a:t>landing </a:t>
                      </a:r>
                      <a:r>
                        <a:rPr lang="en-GB" sz="2400" dirty="0" smtClean="0">
                          <a:effectLst/>
                        </a:rPr>
                        <a:t>at disused airfield (1/2 a runway). </a:t>
                      </a:r>
                    </a:p>
                    <a:p>
                      <a:pPr marL="0" marR="0" fontAlgn="t">
                        <a:spcBef>
                          <a:spcPts val="0"/>
                        </a:spcBef>
                        <a:spcAft>
                          <a:spcPts val="0"/>
                        </a:spcAft>
                      </a:pPr>
                      <a:r>
                        <a:rPr lang="en-GB" sz="2400" dirty="0" smtClean="0">
                          <a:effectLst/>
                        </a:rPr>
                        <a:t>5 </a:t>
                      </a:r>
                      <a:r>
                        <a:rPr lang="en-GB" sz="2400" dirty="0">
                          <a:effectLst/>
                        </a:rPr>
                        <a:t>crew, 61 passengers none seriously </a:t>
                      </a:r>
                      <a:r>
                        <a:rPr lang="en-GB" sz="2400" dirty="0" smtClean="0">
                          <a:effectLst/>
                        </a:rPr>
                        <a:t>injured</a:t>
                      </a:r>
                      <a:endParaRPr lang="en-GB" sz="2400" b="1" dirty="0">
                        <a:effectLst/>
                        <a:latin typeface="Calibri"/>
                      </a:endParaRPr>
                    </a:p>
                  </a:txBody>
                  <a:tcPr marL="50800" marR="50800" marT="50800" marB="50800"/>
                </a:tc>
              </a:tr>
            </a:tbl>
          </a:graphicData>
        </a:graphic>
      </p:graphicFrame>
      <p:sp>
        <p:nvSpPr>
          <p:cNvPr id="7" name="TextBox 6"/>
          <p:cNvSpPr txBox="1"/>
          <p:nvPr/>
        </p:nvSpPr>
        <p:spPr>
          <a:xfrm>
            <a:off x="213895" y="6309895"/>
            <a:ext cx="2409029" cy="369332"/>
          </a:xfrm>
          <a:prstGeom prst="rect">
            <a:avLst/>
          </a:prstGeom>
          <a:noFill/>
        </p:spPr>
        <p:txBody>
          <a:bodyPr wrap="square" rtlCol="0">
            <a:spAutoFit/>
          </a:bodyPr>
          <a:lstStyle/>
          <a:p>
            <a:r>
              <a:rPr lang="en-US" dirty="0" smtClean="0">
                <a:solidFill>
                  <a:srgbClr val="7F7F7F"/>
                </a:solidFill>
              </a:rPr>
              <a:t>Flying is safer than …?</a:t>
            </a:r>
            <a:endParaRPr lang="en-US" dirty="0">
              <a:solidFill>
                <a:srgbClr val="7F7F7F"/>
              </a:solidFill>
            </a:endParaRPr>
          </a:p>
        </p:txBody>
      </p:sp>
      <p:grpSp>
        <p:nvGrpSpPr>
          <p:cNvPr id="6" name="Group 5"/>
          <p:cNvGrpSpPr/>
          <p:nvPr/>
        </p:nvGrpSpPr>
        <p:grpSpPr>
          <a:xfrm>
            <a:off x="2954038" y="3611038"/>
            <a:ext cx="5732762" cy="3149600"/>
            <a:chOff x="0" y="0"/>
            <a:chExt cx="9144000" cy="6858000"/>
          </a:xfrm>
        </p:grpSpPr>
        <p:pic>
          <p:nvPicPr>
            <p:cNvPr id="5" name="Picture 4"/>
            <p:cNvPicPr>
              <a:picLocks noChangeAspect="1"/>
            </p:cNvPicPr>
            <p:nvPr/>
          </p:nvPicPr>
          <p:blipFill rotWithShape="1">
            <a:blip r:embed="rId3"/>
            <a:srcRect l="3516" r="4998" b="8514"/>
            <a:stretch/>
          </p:blipFill>
          <p:spPr>
            <a:xfrm>
              <a:off x="0" y="0"/>
              <a:ext cx="9144000" cy="6858000"/>
            </a:xfrm>
            <a:prstGeom prst="rect">
              <a:avLst/>
            </a:prstGeom>
          </p:spPr>
        </p:pic>
        <p:sp>
          <p:nvSpPr>
            <p:cNvPr id="3" name="Rectangle 2"/>
            <p:cNvSpPr/>
            <p:nvPr/>
          </p:nvSpPr>
          <p:spPr>
            <a:xfrm>
              <a:off x="1085495" y="630833"/>
              <a:ext cx="6954286" cy="3819906"/>
            </a:xfrm>
            <a:prstGeom prst="rect">
              <a:avLst/>
            </a:prstGeom>
            <a:noFill/>
          </p:spPr>
          <p:txBody>
            <a:bodyPr wrap="none" lIns="91440" tIns="45720" rIns="91440" bIns="45720">
              <a:spAutoFit/>
            </a:bodyPr>
            <a:lstStyle/>
            <a:p>
              <a:pPr algn="ctr"/>
              <a:r>
                <a:rPr lang="en-GB" sz="5400" b="1"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rPr>
                <a:t>S</a:t>
              </a:r>
              <a:r>
                <a:rPr lang="en-GB" sz="5400" b="1" cap="none" spc="0" dirty="0" smtClean="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rPr>
                <a:t>aved through </a:t>
              </a:r>
            </a:p>
            <a:p>
              <a:pPr algn="ctr"/>
              <a:r>
                <a:rPr lang="en-GB" sz="5400" b="1"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rPr>
                <a:t>p</a:t>
              </a:r>
              <a:r>
                <a:rPr lang="en-GB" sz="5400" b="1" cap="none" spc="0" dirty="0" smtClean="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rPr>
                <a:t>ilots’ skill!</a:t>
              </a:r>
              <a:endParaRPr lang="en-GB" sz="5400" b="1" cap="none" spc="0" dirty="0">
                <a:ln w="12700">
                  <a:solidFill>
                    <a:schemeClr val="tx2">
                      <a:satMod val="155000"/>
                    </a:schemeClr>
                  </a:solidFill>
                  <a:prstDash val="solid"/>
                </a:ln>
                <a:solidFill>
                  <a:srgbClr val="00FF00"/>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257536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2672306"/>
              </p:ext>
            </p:extLst>
          </p:nvPr>
        </p:nvGraphicFramePr>
        <p:xfrm>
          <a:off x="457200" y="1476905"/>
          <a:ext cx="8229600" cy="2032000"/>
        </p:xfrm>
        <a:graphic>
          <a:graphicData uri="http://schemas.openxmlformats.org/drawingml/2006/table">
            <a:tbl>
              <a:tblPr firstRow="1" bandRow="1">
                <a:tableStyleId>{5C22544A-7EE6-4342-B048-85BDC9FD1C3A}</a:tableStyleId>
              </a:tblPr>
              <a:tblGrid>
                <a:gridCol w="852905"/>
                <a:gridCol w="1069474"/>
                <a:gridCol w="2540000"/>
                <a:gridCol w="3767221"/>
              </a:tblGrid>
              <a:tr h="370840">
                <a:tc>
                  <a:txBody>
                    <a:bodyPr/>
                    <a:lstStyle/>
                    <a:p>
                      <a:pPr marL="0" marR="0" fontAlgn="t">
                        <a:spcBef>
                          <a:spcPts val="0"/>
                        </a:spcBef>
                        <a:spcAft>
                          <a:spcPts val="0"/>
                        </a:spcAft>
                      </a:pPr>
                      <a:r>
                        <a:rPr lang="en-GB" sz="2400" dirty="0">
                          <a:effectLst/>
                          <a:highlight>
                            <a:srgbClr val="00FFFF"/>
                          </a:highlight>
                          <a:latin typeface="Calibri"/>
                        </a:rPr>
                        <a:t>Date</a:t>
                      </a:r>
                      <a:endParaRPr lang="en-GB" sz="2400" dirty="0">
                        <a:effectLst/>
                        <a:latin typeface="Calibri"/>
                      </a:endParaRPr>
                    </a:p>
                  </a:txBody>
                  <a:tcPr marL="50800" marR="50800" marT="50800" marB="50800"/>
                </a:tc>
                <a:tc>
                  <a:txBody>
                    <a:bodyPr/>
                    <a:lstStyle/>
                    <a:p>
                      <a:pPr marL="0" marR="0" fontAlgn="t">
                        <a:spcBef>
                          <a:spcPts val="0"/>
                        </a:spcBef>
                        <a:spcAft>
                          <a:spcPts val="0"/>
                        </a:spcAft>
                      </a:pPr>
                      <a:r>
                        <a:rPr lang="en-GB" sz="2400" dirty="0">
                          <a:effectLst/>
                          <a:highlight>
                            <a:srgbClr val="00FFFF"/>
                          </a:highlight>
                          <a:latin typeface="Calibri"/>
                        </a:rPr>
                        <a:t>Aircraft </a:t>
                      </a:r>
                      <a:r>
                        <a:rPr lang="en-GB" sz="2400" dirty="0" smtClean="0">
                          <a:effectLst/>
                          <a:highlight>
                            <a:srgbClr val="00FFFF"/>
                          </a:highlight>
                          <a:latin typeface="Calibri"/>
                        </a:rPr>
                        <a:t>Type</a:t>
                      </a:r>
                      <a:endParaRPr lang="en-GB" sz="2400" dirty="0">
                        <a:effectLst/>
                        <a:latin typeface="Calibri"/>
                      </a:endParaRPr>
                    </a:p>
                  </a:txBody>
                  <a:tcPr marL="50800" marR="50800" marT="50800" marB="50800"/>
                </a:tc>
                <a:tc>
                  <a:txBody>
                    <a:bodyPr/>
                    <a:lstStyle/>
                    <a:p>
                      <a:pPr marL="0" marR="0" fontAlgn="t">
                        <a:spcBef>
                          <a:spcPts val="0"/>
                        </a:spcBef>
                        <a:spcAft>
                          <a:spcPts val="0"/>
                        </a:spcAft>
                      </a:pPr>
                      <a:r>
                        <a:rPr lang="en-GB" sz="2400">
                          <a:effectLst/>
                          <a:highlight>
                            <a:srgbClr val="00FFFF"/>
                          </a:highlight>
                          <a:latin typeface="Calibri"/>
                        </a:rPr>
                        <a:t>Outline of events</a:t>
                      </a:r>
                      <a:endParaRPr lang="en-GB" sz="2400">
                        <a:effectLst/>
                        <a:latin typeface="Calibri"/>
                      </a:endParaRPr>
                    </a:p>
                  </a:txBody>
                  <a:tcPr marL="50800" marR="50800" marT="50800" marB="50800"/>
                </a:tc>
                <a:tc>
                  <a:txBody>
                    <a:bodyPr/>
                    <a:lstStyle/>
                    <a:p>
                      <a:pPr marL="0" marR="0" fontAlgn="t">
                        <a:spcBef>
                          <a:spcPts val="0"/>
                        </a:spcBef>
                        <a:spcAft>
                          <a:spcPts val="0"/>
                        </a:spcAft>
                      </a:pPr>
                      <a:r>
                        <a:rPr lang="en-GB" sz="2400" dirty="0">
                          <a:effectLst/>
                          <a:highlight>
                            <a:srgbClr val="00FFFF"/>
                          </a:highlight>
                          <a:latin typeface="Calibri"/>
                        </a:rPr>
                        <a:t>Outcome</a:t>
                      </a:r>
                      <a:endParaRPr lang="en-GB" sz="2400" dirty="0">
                        <a:effectLst/>
                        <a:latin typeface="Calibri"/>
                      </a:endParaRPr>
                    </a:p>
                  </a:txBody>
                  <a:tcPr marL="50800" marR="50800" marT="50800" marB="50800"/>
                </a:tc>
              </a:tr>
              <a:tr h="370840">
                <a:tc>
                  <a:txBody>
                    <a:bodyPr/>
                    <a:lstStyle/>
                    <a:p>
                      <a:pPr marL="0" marR="0" fontAlgn="t">
                        <a:spcBef>
                          <a:spcPts val="0"/>
                        </a:spcBef>
                        <a:spcAft>
                          <a:spcPts val="0"/>
                        </a:spcAft>
                      </a:pPr>
                      <a:r>
                        <a:rPr lang="en-GB" sz="2400" dirty="0" smtClean="0">
                          <a:effectLst/>
                          <a:latin typeface="Calibri"/>
                        </a:rPr>
                        <a:t>Jan 2008</a:t>
                      </a:r>
                      <a:endParaRPr lang="en-GB" sz="2400" dirty="0">
                        <a:effectLst/>
                        <a:latin typeface="Calibri"/>
                      </a:endParaRPr>
                    </a:p>
                  </a:txBody>
                  <a:tcPr marL="50800" marR="50800" marT="50800" marB="50800"/>
                </a:tc>
                <a:tc>
                  <a:txBody>
                    <a:bodyPr/>
                    <a:lstStyle/>
                    <a:p>
                      <a:pPr marL="0" marR="0" fontAlgn="t">
                        <a:spcBef>
                          <a:spcPts val="0"/>
                        </a:spcBef>
                        <a:spcAft>
                          <a:spcPts val="0"/>
                        </a:spcAft>
                      </a:pPr>
                      <a:r>
                        <a:rPr lang="en-GB" sz="2400">
                          <a:effectLst/>
                          <a:latin typeface="Calibri"/>
                        </a:rPr>
                        <a:t>Boeing 767</a:t>
                      </a:r>
                    </a:p>
                  </a:txBody>
                  <a:tcPr marL="50800" marR="50800" marT="50800" marB="50800"/>
                </a:tc>
                <a:tc>
                  <a:txBody>
                    <a:bodyPr/>
                    <a:lstStyle/>
                    <a:p>
                      <a:pPr marL="0" marR="0" fontAlgn="t">
                        <a:spcBef>
                          <a:spcPts val="0"/>
                        </a:spcBef>
                        <a:spcAft>
                          <a:spcPts val="0"/>
                        </a:spcAft>
                      </a:pPr>
                      <a:r>
                        <a:rPr lang="en-GB" sz="2400" dirty="0" smtClean="0">
                          <a:effectLst/>
                          <a:latin typeface="Calibri"/>
                        </a:rPr>
                        <a:t>FO behaving </a:t>
                      </a:r>
                      <a:r>
                        <a:rPr lang="en-GB" sz="2400" dirty="0">
                          <a:effectLst/>
                          <a:latin typeface="Calibri"/>
                        </a:rPr>
                        <a:t>strangely &amp; clearly mentally impaired.  </a:t>
                      </a:r>
                    </a:p>
                  </a:txBody>
                  <a:tcPr marL="50800" marR="50800" marT="50800" marB="50800"/>
                </a:tc>
                <a:tc>
                  <a:txBody>
                    <a:bodyPr/>
                    <a:lstStyle/>
                    <a:p>
                      <a:pPr marL="0" marR="0" fontAlgn="t">
                        <a:spcBef>
                          <a:spcPts val="0"/>
                        </a:spcBef>
                        <a:spcAft>
                          <a:spcPts val="0"/>
                        </a:spcAft>
                      </a:pPr>
                      <a:r>
                        <a:rPr lang="en-GB" sz="2400" dirty="0">
                          <a:effectLst/>
                          <a:latin typeface="Calibri"/>
                        </a:rPr>
                        <a:t>FO restrained </a:t>
                      </a:r>
                      <a:r>
                        <a:rPr lang="en-GB" sz="2400" dirty="0" smtClean="0">
                          <a:effectLst/>
                          <a:latin typeface="Calibri"/>
                        </a:rPr>
                        <a:t>&amp; </a:t>
                      </a:r>
                      <a:r>
                        <a:rPr lang="en-GB" sz="2400" dirty="0">
                          <a:effectLst/>
                          <a:latin typeface="Calibri"/>
                        </a:rPr>
                        <a:t>removed from flight deck.  </a:t>
                      </a:r>
                      <a:r>
                        <a:rPr lang="en-GB" sz="2400" dirty="0" smtClean="0">
                          <a:effectLst/>
                          <a:latin typeface="Calibri"/>
                        </a:rPr>
                        <a:t>Capt. aided </a:t>
                      </a:r>
                      <a:r>
                        <a:rPr lang="en-GB" sz="2400" dirty="0">
                          <a:effectLst/>
                          <a:latin typeface="Calibri"/>
                        </a:rPr>
                        <a:t>by a </a:t>
                      </a:r>
                      <a:r>
                        <a:rPr lang="en-GB" sz="2400" dirty="0" smtClean="0">
                          <a:effectLst/>
                          <a:latin typeface="Calibri"/>
                        </a:rPr>
                        <a:t>non-commercial </a:t>
                      </a:r>
                      <a:r>
                        <a:rPr lang="en-GB" sz="2400" dirty="0">
                          <a:effectLst/>
                          <a:latin typeface="Calibri"/>
                        </a:rPr>
                        <a:t>pilot. </a:t>
                      </a:r>
                    </a:p>
                  </a:txBody>
                  <a:tcPr marL="50800" marR="50800" marT="50800" marB="50800"/>
                </a:tc>
              </a:tr>
            </a:tbl>
          </a:graphicData>
        </a:graphic>
      </p:graphicFrame>
      <p:sp>
        <p:nvSpPr>
          <p:cNvPr id="3" name="TextBox 2"/>
          <p:cNvSpPr txBox="1"/>
          <p:nvPr/>
        </p:nvSpPr>
        <p:spPr>
          <a:xfrm>
            <a:off x="230828" y="4352751"/>
            <a:ext cx="8686800" cy="1200328"/>
          </a:xfrm>
          <a:prstGeom prst="rect">
            <a:avLst/>
          </a:prstGeom>
          <a:noFill/>
        </p:spPr>
        <p:txBody>
          <a:bodyPr wrap="square" rtlCol="0">
            <a:spAutoFit/>
          </a:bodyPr>
          <a:lstStyle/>
          <a:p>
            <a:pPr fontAlgn="t"/>
            <a:r>
              <a:rPr lang="en-GB" sz="2400" i="1" dirty="0">
                <a:solidFill>
                  <a:srgbClr val="44546A"/>
                </a:solidFill>
              </a:rPr>
              <a:t>Two-</a:t>
            </a:r>
            <a:r>
              <a:rPr lang="en-GB" sz="2400" i="1" dirty="0" smtClean="0">
                <a:solidFill>
                  <a:srgbClr val="44546A"/>
                </a:solidFill>
              </a:rPr>
              <a:t>pilots mitigate one </a:t>
            </a:r>
            <a:r>
              <a:rPr lang="en-GB" sz="2400" i="1" dirty="0">
                <a:solidFill>
                  <a:srgbClr val="44546A"/>
                </a:solidFill>
              </a:rPr>
              <a:t>becoming </a:t>
            </a:r>
            <a:r>
              <a:rPr lang="en-GB" sz="2400" i="1" dirty="0" smtClean="0">
                <a:solidFill>
                  <a:srgbClr val="44546A"/>
                </a:solidFill>
              </a:rPr>
              <a:t>ill/incapacitated.</a:t>
            </a:r>
          </a:p>
          <a:p>
            <a:pPr fontAlgn="t"/>
            <a:endParaRPr lang="en-GB" sz="2400" i="1" dirty="0" smtClean="0">
              <a:solidFill>
                <a:srgbClr val="44546A"/>
              </a:solidFill>
            </a:endParaRPr>
          </a:p>
          <a:p>
            <a:pPr fontAlgn="t"/>
            <a:r>
              <a:rPr lang="en-GB" sz="2400" i="1" dirty="0" smtClean="0">
                <a:solidFill>
                  <a:srgbClr val="44546A"/>
                </a:solidFill>
              </a:rPr>
              <a:t>New public focus on pilot mental health since </a:t>
            </a:r>
            <a:r>
              <a:rPr lang="en-GB" sz="2400" i="1" dirty="0" err="1" smtClean="0">
                <a:solidFill>
                  <a:srgbClr val="44546A"/>
                </a:solidFill>
              </a:rPr>
              <a:t>Germanwings</a:t>
            </a:r>
            <a:r>
              <a:rPr lang="en-GB" sz="2400" i="1" dirty="0" smtClean="0">
                <a:solidFill>
                  <a:srgbClr val="44546A"/>
                </a:solidFill>
              </a:rPr>
              <a:t> 4U9525</a:t>
            </a:r>
            <a:endParaRPr lang="en-GB" sz="2400" dirty="0"/>
          </a:p>
        </p:txBody>
      </p:sp>
      <p:sp>
        <p:nvSpPr>
          <p:cNvPr id="5" name="TextBox 4"/>
          <p:cNvSpPr txBox="1"/>
          <p:nvPr/>
        </p:nvSpPr>
        <p:spPr>
          <a:xfrm>
            <a:off x="213895" y="6309895"/>
            <a:ext cx="2409029" cy="369332"/>
          </a:xfrm>
          <a:prstGeom prst="rect">
            <a:avLst/>
          </a:prstGeom>
          <a:noFill/>
        </p:spPr>
        <p:txBody>
          <a:bodyPr wrap="square" rtlCol="0">
            <a:spAutoFit/>
          </a:bodyPr>
          <a:lstStyle/>
          <a:p>
            <a:r>
              <a:rPr lang="en-US" dirty="0" smtClean="0">
                <a:solidFill>
                  <a:srgbClr val="7F7F7F"/>
                </a:solidFill>
              </a:rPr>
              <a:t>Flying is safer than …?</a:t>
            </a:r>
            <a:endParaRPr lang="en-US" dirty="0">
              <a:solidFill>
                <a:srgbClr val="7F7F7F"/>
              </a:solidFill>
            </a:endParaRPr>
          </a:p>
        </p:txBody>
      </p:sp>
    </p:spTree>
    <p:extLst>
      <p:ext uri="{BB962C8B-B14F-4D97-AF65-F5344CB8AC3E}">
        <p14:creationId xmlns:p14="http://schemas.microsoft.com/office/powerpoint/2010/main" val="257536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Suicide/Murder?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491562"/>
              </p:ext>
            </p:extLst>
          </p:nvPr>
        </p:nvGraphicFramePr>
        <p:xfrm>
          <a:off x="326468" y="1337886"/>
          <a:ext cx="8581750" cy="4419600"/>
        </p:xfrm>
        <a:graphic>
          <a:graphicData uri="http://schemas.openxmlformats.org/drawingml/2006/table">
            <a:tbl>
              <a:tblPr firstRow="1" bandRow="1">
                <a:tableStyleId>{9DCAF9ED-07DC-4A11-8D7F-57B35C25682E}</a:tableStyleId>
              </a:tblPr>
              <a:tblGrid>
                <a:gridCol w="702409"/>
                <a:gridCol w="869707"/>
                <a:gridCol w="1076779"/>
                <a:gridCol w="1088637"/>
                <a:gridCol w="829733"/>
                <a:gridCol w="4014485"/>
              </a:tblGrid>
              <a:tr h="370840">
                <a:tc>
                  <a:txBody>
                    <a:bodyPr/>
                    <a:lstStyle/>
                    <a:p>
                      <a:r>
                        <a:rPr lang="en-US" sz="1600" dirty="0" smtClean="0"/>
                        <a:t>Date</a:t>
                      </a:r>
                      <a:endParaRPr lang="en-US" sz="1600" dirty="0"/>
                    </a:p>
                  </a:txBody>
                  <a:tcPr anchor="ctr" anchorCtr="1"/>
                </a:tc>
                <a:tc>
                  <a:txBody>
                    <a:bodyPr/>
                    <a:lstStyle/>
                    <a:p>
                      <a:r>
                        <a:rPr lang="en-US" sz="1600" dirty="0" smtClean="0"/>
                        <a:t>Aircraft</a:t>
                      </a:r>
                      <a:endParaRPr lang="en-US" sz="1600" dirty="0"/>
                    </a:p>
                  </a:txBody>
                  <a:tcPr anchor="ctr" anchorCtr="1"/>
                </a:tc>
                <a:tc>
                  <a:txBody>
                    <a:bodyPr/>
                    <a:lstStyle/>
                    <a:p>
                      <a:r>
                        <a:rPr lang="en-US" sz="1600" dirty="0" smtClean="0"/>
                        <a:t>Operator</a:t>
                      </a:r>
                      <a:endParaRPr lang="en-US" sz="1600" dirty="0"/>
                    </a:p>
                  </a:txBody>
                  <a:tcPr anchor="ctr" anchorCtr="1"/>
                </a:tc>
                <a:tc>
                  <a:txBody>
                    <a:bodyPr/>
                    <a:lstStyle/>
                    <a:p>
                      <a:r>
                        <a:rPr lang="en-US" sz="1600" dirty="0" smtClean="0"/>
                        <a:t>Location</a:t>
                      </a:r>
                      <a:endParaRPr lang="en-US" sz="1600" dirty="0"/>
                    </a:p>
                  </a:txBody>
                  <a:tcPr anchor="ctr" anchorCtr="1"/>
                </a:tc>
                <a:tc>
                  <a:txBody>
                    <a:bodyPr/>
                    <a:lstStyle/>
                    <a:p>
                      <a:r>
                        <a:rPr lang="en-US" sz="1600" dirty="0" err="1" smtClean="0"/>
                        <a:t>Pax</a:t>
                      </a:r>
                      <a:r>
                        <a:rPr lang="en-US" sz="1600" dirty="0" smtClean="0"/>
                        <a:t> &amp; Crew</a:t>
                      </a:r>
                      <a:endParaRPr lang="en-US" sz="1600" dirty="0"/>
                    </a:p>
                  </a:txBody>
                  <a:tcPr anchor="ctr" anchorCtr="1"/>
                </a:tc>
                <a:tc>
                  <a:txBody>
                    <a:bodyPr/>
                    <a:lstStyle/>
                    <a:p>
                      <a:pPr algn="ctr"/>
                      <a:r>
                        <a:rPr lang="en-US" sz="1600" dirty="0" smtClean="0"/>
                        <a:t>Remarks</a:t>
                      </a:r>
                      <a:endParaRPr lang="en-US" sz="1600" dirty="0"/>
                    </a:p>
                  </a:txBody>
                  <a:tcPr/>
                </a:tc>
              </a:tr>
              <a:tr h="370840">
                <a:tc>
                  <a:txBody>
                    <a:bodyPr/>
                    <a:lstStyle/>
                    <a:p>
                      <a:r>
                        <a:rPr lang="en-US" dirty="0" smtClean="0"/>
                        <a:t>Mar</a:t>
                      </a:r>
                    </a:p>
                    <a:p>
                      <a:r>
                        <a:rPr lang="en-US" dirty="0" smtClean="0"/>
                        <a:t>2015</a:t>
                      </a:r>
                      <a:endParaRPr lang="en-US" dirty="0"/>
                    </a:p>
                  </a:txBody>
                  <a:tcPr anchor="ctr" anchorCtr="1">
                    <a:solidFill>
                      <a:schemeClr val="accent6">
                        <a:lumMod val="60000"/>
                        <a:lumOff val="40000"/>
                      </a:schemeClr>
                    </a:solidFill>
                  </a:tcPr>
                </a:tc>
                <a:tc>
                  <a:txBody>
                    <a:bodyPr/>
                    <a:lstStyle/>
                    <a:p>
                      <a:r>
                        <a:rPr lang="en-US" dirty="0" smtClean="0"/>
                        <a:t>A727</a:t>
                      </a:r>
                      <a:endParaRPr lang="en-US" dirty="0"/>
                    </a:p>
                  </a:txBody>
                  <a:tcPr anchor="ctr" anchorCtr="1">
                    <a:solidFill>
                      <a:schemeClr val="accent6">
                        <a:lumMod val="60000"/>
                        <a:lumOff val="40000"/>
                      </a:schemeClr>
                    </a:solidFill>
                  </a:tcPr>
                </a:tc>
                <a:tc>
                  <a:txBody>
                    <a:bodyPr/>
                    <a:lstStyle/>
                    <a:p>
                      <a:r>
                        <a:rPr lang="en-US" dirty="0" smtClean="0"/>
                        <a:t>German Wings</a:t>
                      </a:r>
                      <a:endParaRPr lang="en-US" dirty="0"/>
                    </a:p>
                  </a:txBody>
                  <a:tcPr anchor="ctr" anchorCtr="1">
                    <a:solidFill>
                      <a:schemeClr val="accent6">
                        <a:lumMod val="60000"/>
                        <a:lumOff val="40000"/>
                      </a:schemeClr>
                    </a:solidFill>
                  </a:tcPr>
                </a:tc>
                <a:tc>
                  <a:txBody>
                    <a:bodyPr/>
                    <a:lstStyle/>
                    <a:p>
                      <a:r>
                        <a:rPr lang="en-US" dirty="0" smtClean="0"/>
                        <a:t>France</a:t>
                      </a:r>
                      <a:endParaRPr lang="en-US" dirty="0"/>
                    </a:p>
                  </a:txBody>
                  <a:tcPr anchor="ctr" anchorCtr="1">
                    <a:solidFill>
                      <a:schemeClr val="accent6">
                        <a:lumMod val="60000"/>
                        <a:lumOff val="40000"/>
                      </a:schemeClr>
                    </a:solidFill>
                  </a:tcPr>
                </a:tc>
                <a:tc>
                  <a:txBody>
                    <a:bodyPr/>
                    <a:lstStyle/>
                    <a:p>
                      <a:r>
                        <a:rPr lang="en-US" dirty="0" smtClean="0"/>
                        <a:t>150</a:t>
                      </a:r>
                      <a:endParaRPr lang="en-US" dirty="0"/>
                    </a:p>
                  </a:txBody>
                  <a:tcPr anchor="ctr" anchorCtr="1">
                    <a:solidFill>
                      <a:schemeClr val="accent6">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 locked Captain</a:t>
                      </a:r>
                      <a:r>
                        <a:rPr lang="en-US" baseline="0" dirty="0" smtClean="0"/>
                        <a:t> out of flight deck</a:t>
                      </a:r>
                      <a:r>
                        <a:rPr lang="en-US" dirty="0" smtClean="0"/>
                        <a:t> – AP set to descend into ground </a:t>
                      </a:r>
                    </a:p>
                  </a:txBody>
                  <a:tcPr>
                    <a:solidFill>
                      <a:schemeClr val="accent6">
                        <a:lumMod val="60000"/>
                        <a:lumOff val="40000"/>
                      </a:schemeClr>
                    </a:solidFill>
                  </a:tcPr>
                </a:tc>
              </a:tr>
              <a:tr h="370840">
                <a:tc>
                  <a:txBody>
                    <a:bodyPr/>
                    <a:lstStyle/>
                    <a:p>
                      <a:r>
                        <a:rPr lang="en-US" dirty="0" smtClean="0"/>
                        <a:t>Nov 2013</a:t>
                      </a:r>
                      <a:endParaRPr lang="en-US" dirty="0"/>
                    </a:p>
                  </a:txBody>
                  <a:tcPr anchor="ctr" anchorCtr="1"/>
                </a:tc>
                <a:tc>
                  <a:txBody>
                    <a:bodyPr/>
                    <a:lstStyle/>
                    <a:p>
                      <a:r>
                        <a:rPr lang="en-US" dirty="0" smtClean="0"/>
                        <a:t>ERJ190</a:t>
                      </a:r>
                      <a:endParaRPr lang="en-US" dirty="0"/>
                    </a:p>
                  </a:txBody>
                  <a:tcPr anchor="ctr" anchorCtr="1"/>
                </a:tc>
                <a:tc>
                  <a:txBody>
                    <a:bodyPr/>
                    <a:lstStyle/>
                    <a:p>
                      <a:r>
                        <a:rPr lang="en-US" dirty="0" smtClean="0"/>
                        <a:t>LAM*</a:t>
                      </a:r>
                      <a:endParaRPr lang="en-US" dirty="0"/>
                    </a:p>
                  </a:txBody>
                  <a:tcPr anchor="ctr" anchorCtr="1"/>
                </a:tc>
                <a:tc>
                  <a:txBody>
                    <a:bodyPr/>
                    <a:lstStyle/>
                    <a:p>
                      <a:r>
                        <a:rPr lang="en-US" dirty="0" smtClean="0"/>
                        <a:t>Namibia</a:t>
                      </a:r>
                      <a:endParaRPr lang="en-US" dirty="0"/>
                    </a:p>
                  </a:txBody>
                  <a:tcPr anchor="ctr" anchorCtr="1"/>
                </a:tc>
                <a:tc>
                  <a:txBody>
                    <a:bodyPr/>
                    <a:lstStyle/>
                    <a:p>
                      <a:r>
                        <a:rPr lang="en-US" dirty="0" smtClean="0"/>
                        <a:t>33</a:t>
                      </a:r>
                      <a:endParaRPr lang="en-US" dirty="0"/>
                    </a:p>
                  </a:txBody>
                  <a:tcPr anchor="ctr" anchorCtr="1"/>
                </a:tc>
                <a:tc>
                  <a:txBody>
                    <a:bodyPr/>
                    <a:lstStyle/>
                    <a:p>
                      <a:r>
                        <a:rPr lang="en-US" dirty="0" smtClean="0"/>
                        <a:t>Captain</a:t>
                      </a:r>
                      <a:r>
                        <a:rPr lang="en-US" baseline="0" dirty="0" smtClean="0"/>
                        <a:t> </a:t>
                      </a:r>
                      <a:r>
                        <a:rPr lang="en-US" dirty="0" smtClean="0"/>
                        <a:t>locked in alone</a:t>
                      </a:r>
                      <a:r>
                        <a:rPr lang="en-US" baseline="0" dirty="0" smtClean="0"/>
                        <a:t> on</a:t>
                      </a:r>
                      <a:r>
                        <a:rPr lang="en-US" dirty="0" smtClean="0"/>
                        <a:t> flight deck – AP set to descend into ground </a:t>
                      </a:r>
                      <a:endParaRPr lang="en-US" dirty="0"/>
                    </a:p>
                  </a:txBody>
                  <a:tcPr/>
                </a:tc>
              </a:tr>
              <a:tr h="370840">
                <a:tc>
                  <a:txBody>
                    <a:bodyPr/>
                    <a:lstStyle/>
                    <a:p>
                      <a:r>
                        <a:rPr lang="en-US" dirty="0" smtClean="0"/>
                        <a:t>Oct 1999</a:t>
                      </a:r>
                      <a:endParaRPr lang="en-US" dirty="0"/>
                    </a:p>
                  </a:txBody>
                  <a:tcPr anchor="ctr" anchorCtr="1"/>
                </a:tc>
                <a:tc>
                  <a:txBody>
                    <a:bodyPr/>
                    <a:lstStyle/>
                    <a:p>
                      <a:r>
                        <a:rPr lang="en-US" dirty="0" smtClean="0"/>
                        <a:t>B767</a:t>
                      </a:r>
                      <a:endParaRPr lang="en-US" dirty="0"/>
                    </a:p>
                  </a:txBody>
                  <a:tcPr anchor="ctr" anchorCtr="1"/>
                </a:tc>
                <a:tc>
                  <a:txBody>
                    <a:bodyPr/>
                    <a:lstStyle/>
                    <a:p>
                      <a:r>
                        <a:rPr lang="en-US" dirty="0" err="1" smtClean="0"/>
                        <a:t>EgyptAir</a:t>
                      </a:r>
                      <a:endParaRPr lang="en-US" dirty="0"/>
                    </a:p>
                  </a:txBody>
                  <a:tcPr anchor="ctr" anchorCtr="1"/>
                </a:tc>
                <a:tc>
                  <a:txBody>
                    <a:bodyPr/>
                    <a:lstStyle/>
                    <a:p>
                      <a:r>
                        <a:rPr lang="en-US" dirty="0" smtClean="0"/>
                        <a:t>North Atlantic</a:t>
                      </a:r>
                      <a:endParaRPr lang="en-US" dirty="0"/>
                    </a:p>
                  </a:txBody>
                  <a:tcPr anchor="ctr" anchorCtr="1"/>
                </a:tc>
                <a:tc>
                  <a:txBody>
                    <a:bodyPr/>
                    <a:lstStyle/>
                    <a:p>
                      <a:r>
                        <a:rPr lang="en-US" dirty="0" smtClean="0"/>
                        <a:t>217</a:t>
                      </a:r>
                      <a:endParaRPr lang="en-US" dirty="0"/>
                    </a:p>
                  </a:txBody>
                  <a:tcPr anchor="ctr" anchorCtr="1"/>
                </a:tc>
                <a:tc>
                  <a:txBody>
                    <a:bodyPr/>
                    <a:lstStyle/>
                    <a:p>
                      <a:r>
                        <a:rPr lang="en-US" dirty="0" smtClean="0"/>
                        <a:t>Relief FO shut off</a:t>
                      </a:r>
                      <a:r>
                        <a:rPr lang="en-US" baseline="0" dirty="0" smtClean="0"/>
                        <a:t> engines &amp; descended.  Captain returned, unable to gain control</a:t>
                      </a:r>
                      <a:endParaRPr lang="en-US" dirty="0"/>
                    </a:p>
                  </a:txBody>
                  <a:tcPr/>
                </a:tc>
              </a:tr>
              <a:tr h="370840">
                <a:tc>
                  <a:txBody>
                    <a:bodyPr/>
                    <a:lstStyle/>
                    <a:p>
                      <a:r>
                        <a:rPr lang="en-US" dirty="0" smtClean="0"/>
                        <a:t>Dec 1997</a:t>
                      </a:r>
                      <a:endParaRPr lang="en-US" dirty="0"/>
                    </a:p>
                  </a:txBody>
                  <a:tcPr anchor="ctr" anchorCtr="1"/>
                </a:tc>
                <a:tc>
                  <a:txBody>
                    <a:bodyPr/>
                    <a:lstStyle/>
                    <a:p>
                      <a:r>
                        <a:rPr lang="en-US" dirty="0" smtClean="0"/>
                        <a:t>B737</a:t>
                      </a:r>
                      <a:endParaRPr lang="en-US" dirty="0"/>
                    </a:p>
                  </a:txBody>
                  <a:tcPr anchor="ctr" anchorCtr="1"/>
                </a:tc>
                <a:tc>
                  <a:txBody>
                    <a:bodyPr/>
                    <a:lstStyle/>
                    <a:p>
                      <a:r>
                        <a:rPr lang="en-US" dirty="0" smtClean="0"/>
                        <a:t>Silk Air</a:t>
                      </a:r>
                      <a:endParaRPr lang="en-US" dirty="0"/>
                    </a:p>
                  </a:txBody>
                  <a:tcPr anchor="ctr" anchorCtr="1"/>
                </a:tc>
                <a:tc>
                  <a:txBody>
                    <a:bodyPr/>
                    <a:lstStyle/>
                    <a:p>
                      <a:r>
                        <a:rPr lang="en-US" sz="1700" dirty="0" smtClean="0"/>
                        <a:t>Indonesia</a:t>
                      </a:r>
                      <a:endParaRPr lang="en-US" sz="1700" dirty="0"/>
                    </a:p>
                  </a:txBody>
                  <a:tcPr anchor="ctr" anchorCtr="1"/>
                </a:tc>
                <a:tc>
                  <a:txBody>
                    <a:bodyPr/>
                    <a:lstStyle/>
                    <a:p>
                      <a:r>
                        <a:rPr lang="en-US" dirty="0" smtClean="0"/>
                        <a:t>104</a:t>
                      </a:r>
                      <a:endParaRPr lang="en-US" dirty="0"/>
                    </a:p>
                  </a:txBody>
                  <a:tcPr anchor="ctr" anchorCtr="1"/>
                </a:tc>
                <a:tc>
                  <a:txBody>
                    <a:bodyPr/>
                    <a:lstStyle/>
                    <a:p>
                      <a:r>
                        <a:rPr lang="en-US" dirty="0" smtClean="0"/>
                        <a:t>FDRs stopped in</a:t>
                      </a:r>
                      <a:r>
                        <a:rPr lang="en-US" baseline="0" dirty="0" smtClean="0"/>
                        <a:t> sequence</a:t>
                      </a:r>
                      <a:r>
                        <a:rPr lang="en-US" dirty="0" smtClean="0"/>
                        <a:t>.</a:t>
                      </a:r>
                      <a:r>
                        <a:rPr lang="en-US" baseline="0" dirty="0" smtClean="0"/>
                        <a:t>  A/C descent, into river.  No technical reason found</a:t>
                      </a:r>
                      <a:endParaRPr lang="en-US" b="1" dirty="0"/>
                    </a:p>
                  </a:txBody>
                  <a:tcPr/>
                </a:tc>
              </a:tr>
              <a:tr h="370840">
                <a:tc>
                  <a:txBody>
                    <a:bodyPr/>
                    <a:lstStyle/>
                    <a:p>
                      <a:r>
                        <a:rPr lang="en-US" dirty="0" smtClean="0"/>
                        <a:t>Aug 1994</a:t>
                      </a:r>
                      <a:endParaRPr lang="en-US" dirty="0"/>
                    </a:p>
                  </a:txBody>
                  <a:tcPr anchor="ctr" anchorCtr="1"/>
                </a:tc>
                <a:tc>
                  <a:txBody>
                    <a:bodyPr/>
                    <a:lstStyle/>
                    <a:p>
                      <a:r>
                        <a:rPr lang="en-US" dirty="0" smtClean="0"/>
                        <a:t>ATR42</a:t>
                      </a:r>
                      <a:endParaRPr lang="en-US" dirty="0"/>
                    </a:p>
                  </a:txBody>
                  <a:tcPr anchor="ctr" anchorCtr="1"/>
                </a:tc>
                <a:tc>
                  <a:txBody>
                    <a:bodyPr/>
                    <a:lstStyle/>
                    <a:p>
                      <a:r>
                        <a:rPr lang="en-US" dirty="0" smtClean="0"/>
                        <a:t>Royal Air </a:t>
                      </a:r>
                      <a:r>
                        <a:rPr lang="en-US" dirty="0" err="1" smtClean="0"/>
                        <a:t>Maroc</a:t>
                      </a:r>
                      <a:endParaRPr lang="en-US" dirty="0"/>
                    </a:p>
                  </a:txBody>
                  <a:tcPr anchor="ctr" anchorCtr="1"/>
                </a:tc>
                <a:tc>
                  <a:txBody>
                    <a:bodyPr/>
                    <a:lstStyle/>
                    <a:p>
                      <a:r>
                        <a:rPr lang="en-US" dirty="0" smtClean="0"/>
                        <a:t>Morocco</a:t>
                      </a:r>
                      <a:endParaRPr lang="en-US" dirty="0"/>
                    </a:p>
                  </a:txBody>
                  <a:tcPr anchor="ctr" anchorCtr="1"/>
                </a:tc>
                <a:tc>
                  <a:txBody>
                    <a:bodyPr/>
                    <a:lstStyle/>
                    <a:p>
                      <a:r>
                        <a:rPr lang="en-US" dirty="0" smtClean="0"/>
                        <a:t>44</a:t>
                      </a:r>
                      <a:endParaRPr lang="en-US" dirty="0"/>
                    </a:p>
                  </a:txBody>
                  <a:tcPr anchor="ctr" anchorCtr="1"/>
                </a:tc>
                <a:tc>
                  <a:txBody>
                    <a:bodyPr/>
                    <a:lstStyle/>
                    <a:p>
                      <a:r>
                        <a:rPr lang="en-US" dirty="0" smtClean="0"/>
                        <a:t>Captain</a:t>
                      </a:r>
                      <a:r>
                        <a:rPr lang="en-US" baseline="0" dirty="0" smtClean="0"/>
                        <a:t> cut AP &amp; flew into ground. FO unable to overcome the Captain</a:t>
                      </a:r>
                      <a:endParaRPr lang="en-US" b="1" dirty="0"/>
                    </a:p>
                  </a:txBody>
                  <a:tcPr/>
                </a:tc>
              </a:tr>
              <a:tr h="370840">
                <a:tc>
                  <a:txBody>
                    <a:bodyPr/>
                    <a:lstStyle/>
                    <a:p>
                      <a:r>
                        <a:rPr lang="en-US" dirty="0" smtClean="0"/>
                        <a:t>Feb 1992</a:t>
                      </a:r>
                      <a:endParaRPr lang="en-US" dirty="0"/>
                    </a:p>
                  </a:txBody>
                  <a:tcPr anchor="ctr" anchorCtr="1"/>
                </a:tc>
                <a:tc>
                  <a:txBody>
                    <a:bodyPr/>
                    <a:lstStyle/>
                    <a:p>
                      <a:r>
                        <a:rPr lang="en-US" dirty="0" smtClean="0"/>
                        <a:t>DC-8</a:t>
                      </a:r>
                      <a:endParaRPr lang="en-US" dirty="0"/>
                    </a:p>
                  </a:txBody>
                  <a:tcPr anchor="ctr" anchorCtr="1"/>
                </a:tc>
                <a:tc>
                  <a:txBody>
                    <a:bodyPr/>
                    <a:lstStyle/>
                    <a:p>
                      <a:r>
                        <a:rPr lang="en-US" dirty="0" smtClean="0"/>
                        <a:t>Japan</a:t>
                      </a:r>
                      <a:r>
                        <a:rPr lang="en-US" baseline="0" dirty="0" smtClean="0"/>
                        <a:t> Airlines</a:t>
                      </a:r>
                      <a:endParaRPr lang="en-US" dirty="0"/>
                    </a:p>
                  </a:txBody>
                  <a:tcPr anchor="ctr" anchorCtr="1"/>
                </a:tc>
                <a:tc>
                  <a:txBody>
                    <a:bodyPr/>
                    <a:lstStyle/>
                    <a:p>
                      <a:r>
                        <a:rPr lang="en-US" dirty="0" smtClean="0"/>
                        <a:t>Japan</a:t>
                      </a:r>
                      <a:endParaRPr lang="en-US" dirty="0"/>
                    </a:p>
                  </a:txBody>
                  <a:tcPr anchor="ctr" anchorCtr="1"/>
                </a:tc>
                <a:tc>
                  <a:txBody>
                    <a:bodyPr/>
                    <a:lstStyle/>
                    <a:p>
                      <a:r>
                        <a:rPr lang="en-US" dirty="0" smtClean="0"/>
                        <a:t>24</a:t>
                      </a:r>
                      <a:endParaRPr lang="en-US" dirty="0"/>
                    </a:p>
                  </a:txBody>
                  <a:tcPr anchor="ctr" anchorCtr="1"/>
                </a:tc>
                <a:tc>
                  <a:txBody>
                    <a:bodyPr/>
                    <a:lstStyle/>
                    <a:p>
                      <a:r>
                        <a:rPr lang="en-US" dirty="0" smtClean="0"/>
                        <a:t>On</a:t>
                      </a:r>
                      <a:r>
                        <a:rPr lang="en-US" baseline="0" dirty="0" smtClean="0"/>
                        <a:t> Approach</a:t>
                      </a:r>
                      <a:r>
                        <a:rPr lang="en-US" dirty="0" smtClean="0"/>
                        <a:t>, Captain flew a/c into ground, FO unable</a:t>
                      </a:r>
                      <a:r>
                        <a:rPr lang="en-US" baseline="0" dirty="0" smtClean="0"/>
                        <a:t> to overcome Captain</a:t>
                      </a:r>
                      <a:endParaRPr lang="en-US" b="1" dirty="0"/>
                    </a:p>
                  </a:txBody>
                  <a:tcPr/>
                </a:tc>
              </a:tr>
            </a:tbl>
          </a:graphicData>
        </a:graphic>
      </p:graphicFrame>
      <p:sp>
        <p:nvSpPr>
          <p:cNvPr id="5" name="TextBox 4"/>
          <p:cNvSpPr txBox="1"/>
          <p:nvPr/>
        </p:nvSpPr>
        <p:spPr>
          <a:xfrm>
            <a:off x="334843" y="5767388"/>
            <a:ext cx="2288081" cy="369332"/>
          </a:xfrm>
          <a:prstGeom prst="rect">
            <a:avLst/>
          </a:prstGeom>
          <a:noFill/>
        </p:spPr>
        <p:txBody>
          <a:bodyPr wrap="none" rtlCol="0">
            <a:spAutoFit/>
          </a:bodyPr>
          <a:lstStyle/>
          <a:p>
            <a:r>
              <a:rPr lang="en-US" dirty="0" smtClean="0"/>
              <a:t>*Mozambique Airlines</a:t>
            </a:r>
          </a:p>
        </p:txBody>
      </p:sp>
      <p:sp>
        <p:nvSpPr>
          <p:cNvPr id="6" name="TextBox 5"/>
          <p:cNvSpPr txBox="1"/>
          <p:nvPr/>
        </p:nvSpPr>
        <p:spPr>
          <a:xfrm>
            <a:off x="4211434" y="5792208"/>
            <a:ext cx="3072326" cy="461665"/>
          </a:xfrm>
          <a:prstGeom prst="rect">
            <a:avLst/>
          </a:prstGeom>
          <a:noFill/>
        </p:spPr>
        <p:txBody>
          <a:bodyPr wrap="none" rtlCol="0">
            <a:spAutoFit/>
          </a:bodyPr>
          <a:lstStyle/>
          <a:p>
            <a:r>
              <a:rPr lang="en-US" sz="2400" b="1" dirty="0" smtClean="0">
                <a:effectLst>
                  <a:glow rad="101600">
                    <a:schemeClr val="bg1">
                      <a:alpha val="75000"/>
                    </a:schemeClr>
                  </a:glow>
                </a:effectLst>
              </a:rPr>
              <a:t>771</a:t>
            </a:r>
            <a:r>
              <a:rPr lang="en-US" sz="2400" dirty="0" smtClean="0"/>
              <a:t> passengers &amp; crew</a:t>
            </a:r>
          </a:p>
        </p:txBody>
      </p:sp>
      <p:sp>
        <p:nvSpPr>
          <p:cNvPr id="7" name="TextBox 6"/>
          <p:cNvSpPr txBox="1"/>
          <p:nvPr/>
        </p:nvSpPr>
        <p:spPr>
          <a:xfrm>
            <a:off x="213895" y="6309895"/>
            <a:ext cx="2409029" cy="369332"/>
          </a:xfrm>
          <a:prstGeom prst="rect">
            <a:avLst/>
          </a:prstGeom>
          <a:noFill/>
        </p:spPr>
        <p:txBody>
          <a:bodyPr wrap="square" rtlCol="0">
            <a:spAutoFit/>
          </a:bodyPr>
          <a:lstStyle/>
          <a:p>
            <a:r>
              <a:rPr lang="en-US" dirty="0" smtClean="0">
                <a:solidFill>
                  <a:srgbClr val="7F7F7F"/>
                </a:solidFill>
              </a:rPr>
              <a:t>Flying is safer than …?</a:t>
            </a:r>
            <a:endParaRPr lang="en-US" dirty="0">
              <a:solidFill>
                <a:srgbClr val="7F7F7F"/>
              </a:solidFill>
            </a:endParaRPr>
          </a:p>
        </p:txBody>
      </p:sp>
    </p:spTree>
    <p:extLst>
      <p:ext uri="{BB962C8B-B14F-4D97-AF65-F5344CB8AC3E}">
        <p14:creationId xmlns:p14="http://schemas.microsoft.com/office/powerpoint/2010/main" val="134959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‘catches’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9743828"/>
              </p:ext>
            </p:extLst>
          </p:nvPr>
        </p:nvGraphicFramePr>
        <p:xfrm>
          <a:off x="457200" y="1600200"/>
          <a:ext cx="8229600" cy="2651760"/>
        </p:xfrm>
        <a:graphic>
          <a:graphicData uri="http://schemas.openxmlformats.org/drawingml/2006/table">
            <a:tbl>
              <a:tblPr firstRow="1" bandRow="1">
                <a:tableStyleId>{F5AB1C69-6EDB-4FF4-983F-18BD219EF322}</a:tableStyleId>
              </a:tblPr>
              <a:tblGrid>
                <a:gridCol w="6472844"/>
                <a:gridCol w="1756756"/>
              </a:tblGrid>
              <a:tr h="370840">
                <a:tc>
                  <a:txBody>
                    <a:bodyPr/>
                    <a:lstStyle/>
                    <a:p>
                      <a:r>
                        <a:rPr lang="en-US" sz="2400" dirty="0" smtClean="0"/>
                        <a:t>Event</a:t>
                      </a:r>
                      <a:endParaRPr lang="en-US" sz="2400" dirty="0"/>
                    </a:p>
                  </a:txBody>
                  <a:tcPr anchor="ctr" anchorCtr="1"/>
                </a:tc>
                <a:tc>
                  <a:txBody>
                    <a:bodyPr/>
                    <a:lstStyle/>
                    <a:p>
                      <a:r>
                        <a:rPr lang="en-US" sz="2400" dirty="0" smtClean="0"/>
                        <a:t>Persons on Board</a:t>
                      </a:r>
                      <a:endParaRPr lang="en-US" sz="2400" dirty="0"/>
                    </a:p>
                  </a:txBody>
                  <a:tcPr anchor="ctr" anchorCtr="1"/>
                </a:tc>
              </a:tr>
              <a:tr h="370840">
                <a:tc>
                  <a:txBody>
                    <a:bodyPr/>
                    <a:lstStyle/>
                    <a:p>
                      <a:r>
                        <a:rPr lang="en-US" sz="2400" dirty="0" err="1" smtClean="0"/>
                        <a:t>Gimli</a:t>
                      </a:r>
                      <a:r>
                        <a:rPr lang="en-US" sz="2400" dirty="0" smtClean="0"/>
                        <a:t> Glider B767 </a:t>
                      </a:r>
                      <a:endParaRPr lang="en-US" sz="2400" dirty="0"/>
                    </a:p>
                  </a:txBody>
                  <a:tcPr/>
                </a:tc>
                <a:tc>
                  <a:txBody>
                    <a:bodyPr/>
                    <a:lstStyle/>
                    <a:p>
                      <a:pPr algn="ctr"/>
                      <a:r>
                        <a:rPr lang="en-US" sz="2400" dirty="0" smtClean="0"/>
                        <a:t>66</a:t>
                      </a:r>
                      <a:endParaRPr lang="en-US" sz="24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err="1" smtClean="0"/>
                        <a:t>Sullenberger</a:t>
                      </a:r>
                      <a:r>
                        <a:rPr lang="en-US" sz="2400" dirty="0" smtClean="0"/>
                        <a:t> A320 Hudson River</a:t>
                      </a:r>
                      <a:endParaRPr lang="en-US" sz="2400" dirty="0"/>
                    </a:p>
                  </a:txBody>
                  <a:tcPr/>
                </a:tc>
                <a:tc>
                  <a:txBody>
                    <a:bodyPr/>
                    <a:lstStyle/>
                    <a:p>
                      <a:pPr algn="ctr"/>
                      <a:r>
                        <a:rPr lang="en-US" sz="2400" dirty="0" smtClean="0"/>
                        <a:t>155</a:t>
                      </a:r>
                      <a:endParaRPr lang="en-US" sz="2400" dirty="0"/>
                    </a:p>
                  </a:txBody>
                  <a:tcPr/>
                </a:tc>
              </a:tr>
              <a:tr h="370840">
                <a:tc>
                  <a:txBody>
                    <a:bodyPr/>
                    <a:lstStyle/>
                    <a:p>
                      <a:r>
                        <a:rPr lang="en-US" sz="2400" dirty="0" smtClean="0"/>
                        <a:t>BA38 double engine</a:t>
                      </a:r>
                      <a:r>
                        <a:rPr lang="en-US" sz="2400" baseline="0" dirty="0" smtClean="0"/>
                        <a:t> fail on approach to  Heathrow</a:t>
                      </a:r>
                      <a:endParaRPr lang="en-US" sz="2400" dirty="0"/>
                    </a:p>
                  </a:txBody>
                  <a:tcPr/>
                </a:tc>
                <a:tc>
                  <a:txBody>
                    <a:bodyPr/>
                    <a:lstStyle/>
                    <a:p>
                      <a:pPr algn="ctr"/>
                      <a:r>
                        <a:rPr lang="en-US" sz="2400" dirty="0" smtClean="0"/>
                        <a:t>136</a:t>
                      </a:r>
                      <a:endParaRPr lang="en-US" sz="24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A380 crew following engine uncontained failure</a:t>
                      </a:r>
                      <a:endParaRPr lang="en-US" sz="2400" dirty="0"/>
                    </a:p>
                  </a:txBody>
                  <a:tcPr/>
                </a:tc>
                <a:tc>
                  <a:txBody>
                    <a:bodyPr/>
                    <a:lstStyle/>
                    <a:p>
                      <a:pPr algn="ctr"/>
                      <a:r>
                        <a:rPr lang="en-US" sz="2400" dirty="0" smtClean="0"/>
                        <a:t>469</a:t>
                      </a:r>
                      <a:endParaRPr lang="en-US" sz="2400" dirty="0"/>
                    </a:p>
                  </a:txBody>
                  <a:tcPr/>
                </a:tc>
              </a:tr>
            </a:tbl>
          </a:graphicData>
        </a:graphic>
      </p:graphicFrame>
      <p:sp>
        <p:nvSpPr>
          <p:cNvPr id="6" name="TextBox 5"/>
          <p:cNvSpPr txBox="1"/>
          <p:nvPr/>
        </p:nvSpPr>
        <p:spPr>
          <a:xfrm>
            <a:off x="213895" y="6309895"/>
            <a:ext cx="2409029" cy="369332"/>
          </a:xfrm>
          <a:prstGeom prst="rect">
            <a:avLst/>
          </a:prstGeom>
          <a:noFill/>
        </p:spPr>
        <p:txBody>
          <a:bodyPr wrap="square" rtlCol="0">
            <a:spAutoFit/>
          </a:bodyPr>
          <a:lstStyle/>
          <a:p>
            <a:r>
              <a:rPr lang="en-US" dirty="0" smtClean="0">
                <a:solidFill>
                  <a:srgbClr val="7F7F7F"/>
                </a:solidFill>
              </a:rPr>
              <a:t>Flying is safer than …?</a:t>
            </a:r>
            <a:endParaRPr lang="en-US" dirty="0">
              <a:solidFill>
                <a:srgbClr val="7F7F7F"/>
              </a:solidFill>
            </a:endParaRPr>
          </a:p>
        </p:txBody>
      </p:sp>
      <p:sp>
        <p:nvSpPr>
          <p:cNvPr id="3" name="TextBox 2"/>
          <p:cNvSpPr txBox="1"/>
          <p:nvPr/>
        </p:nvSpPr>
        <p:spPr>
          <a:xfrm>
            <a:off x="7444808" y="4259869"/>
            <a:ext cx="1027154" cy="584776"/>
          </a:xfrm>
          <a:prstGeom prst="rect">
            <a:avLst/>
          </a:prstGeom>
          <a:noFill/>
        </p:spPr>
        <p:txBody>
          <a:bodyPr wrap="square" rtlCol="0">
            <a:spAutoFit/>
          </a:bodyPr>
          <a:lstStyle/>
          <a:p>
            <a:r>
              <a:rPr lang="en-US" sz="3200" b="1" dirty="0" smtClean="0">
                <a:effectLst>
                  <a:glow rad="101600">
                    <a:schemeClr val="bg1">
                      <a:alpha val="75000"/>
                    </a:schemeClr>
                  </a:glow>
                </a:effectLst>
              </a:rPr>
              <a:t>826</a:t>
            </a:r>
            <a:endParaRPr lang="en-US" sz="3200" b="1" dirty="0">
              <a:effectLst>
                <a:glow rad="101600">
                  <a:schemeClr val="bg1">
                    <a:alpha val="75000"/>
                  </a:schemeClr>
                </a:glow>
              </a:effectLst>
            </a:endParaRPr>
          </a:p>
        </p:txBody>
      </p:sp>
    </p:spTree>
    <p:extLst>
      <p:ext uri="{BB962C8B-B14F-4D97-AF65-F5344CB8AC3E}">
        <p14:creationId xmlns:p14="http://schemas.microsoft.com/office/powerpoint/2010/main" val="243109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Helping ourselves?</a:t>
            </a:r>
            <a:endParaRPr lang="en-US" dirty="0"/>
          </a:p>
        </p:txBody>
      </p:sp>
      <p:grpSp>
        <p:nvGrpSpPr>
          <p:cNvPr id="4" name="Group 3"/>
          <p:cNvGrpSpPr/>
          <p:nvPr/>
        </p:nvGrpSpPr>
        <p:grpSpPr>
          <a:xfrm>
            <a:off x="4378699" y="1603966"/>
            <a:ext cx="4308101" cy="4344284"/>
            <a:chOff x="4378699" y="1603966"/>
            <a:chExt cx="4308101" cy="4344284"/>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59000"/>
                      </a14:imgEffect>
                    </a14:imgLayer>
                  </a14:imgProps>
                </a:ext>
              </a:extLst>
            </a:blip>
            <a:srcRect l="18333" t="51250" r="22292" b="14305"/>
            <a:stretch/>
          </p:blipFill>
          <p:spPr>
            <a:xfrm flipH="1">
              <a:off x="4378699" y="4073850"/>
              <a:ext cx="4308101" cy="1874400"/>
            </a:xfrm>
            <a:prstGeom prst="ellipse">
              <a:avLst/>
            </a:prstGeom>
            <a:ln>
              <a:noFill/>
            </a:ln>
            <a:effectLst>
              <a:softEdge rad="112500"/>
            </a:effectLst>
            <a:scene3d>
              <a:camera prst="orthographicFront"/>
              <a:lightRig rig="threePt" dir="t"/>
            </a:scene3d>
            <a:sp3d>
              <a:bevelT/>
            </a:sp3d>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sharpenSoften amount="-11000"/>
                      </a14:imgEffect>
                      <a14:imgEffect>
                        <a14:saturation sat="98000"/>
                      </a14:imgEffect>
                      <a14:imgEffect>
                        <a14:brightnessContrast bright="19000" contrast="3000"/>
                      </a14:imgEffect>
                    </a14:imgLayer>
                  </a14:imgProps>
                </a:ext>
              </a:extLst>
            </a:blip>
            <a:srcRect l="1600" t="1967" r="1600" b="27900"/>
            <a:stretch/>
          </p:blipFill>
          <p:spPr>
            <a:xfrm>
              <a:off x="4378699" y="1603966"/>
              <a:ext cx="4308101" cy="2340973"/>
            </a:xfrm>
            <a:prstGeom prst="ellipse">
              <a:avLst/>
            </a:prstGeom>
            <a:ln>
              <a:noFill/>
            </a:ln>
            <a:effectLst>
              <a:softEdge rad="112500"/>
            </a:effectLst>
            <a:scene3d>
              <a:camera prst="orthographicFront"/>
              <a:lightRig rig="threePt" dir="t"/>
            </a:scene3d>
            <a:sp3d>
              <a:bevelT/>
            </a:sp3d>
          </p:spPr>
        </p:pic>
      </p:grpSp>
    </p:spTree>
    <p:extLst>
      <p:ext uri="{BB962C8B-B14F-4D97-AF65-F5344CB8AC3E}">
        <p14:creationId xmlns:p14="http://schemas.microsoft.com/office/powerpoint/2010/main" val="189446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statistics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6175330"/>
              </p:ext>
            </p:extLst>
          </p:nvPr>
        </p:nvGraphicFramePr>
        <p:xfrm>
          <a:off x="562831" y="1564686"/>
          <a:ext cx="7951535" cy="3736481"/>
        </p:xfrm>
        <a:graphic>
          <a:graphicData uri="http://schemas.openxmlformats.org/drawingml/2006/table">
            <a:tbl>
              <a:tblPr firstRow="1" bandRow="1">
                <a:effectLst>
                  <a:outerShdw blurRad="50800" dist="63500" dir="2700000" algn="tl" rotWithShape="0">
                    <a:srgbClr val="000000">
                      <a:alpha val="43000"/>
                    </a:srgbClr>
                  </a:outerShdw>
                </a:effectLst>
                <a:tableStyleId>{1FECB4D8-DB02-4DC6-A0A2-4F2EBAE1DC90}</a:tableStyleId>
              </a:tblPr>
              <a:tblGrid>
                <a:gridCol w="1201801"/>
                <a:gridCol w="1604210"/>
                <a:gridCol w="1510632"/>
                <a:gridCol w="1778000"/>
                <a:gridCol w="1856892"/>
              </a:tblGrid>
              <a:tr h="993281">
                <a:tc>
                  <a:txBody>
                    <a:bodyPr/>
                    <a:lstStyle/>
                    <a:p>
                      <a:pPr algn="ctr"/>
                      <a:r>
                        <a:rPr lang="en-US" dirty="0" smtClean="0"/>
                        <a:t>YEAR</a:t>
                      </a:r>
                      <a:endParaRPr lang="en-US" dirty="0"/>
                    </a:p>
                  </a:txBody>
                  <a:tcPr anchor="ctr" anchorCtr="1"/>
                </a:tc>
                <a:tc>
                  <a:txBody>
                    <a:bodyPr/>
                    <a:lstStyle/>
                    <a:p>
                      <a:pPr algn="ctr"/>
                      <a:r>
                        <a:rPr lang="en-US" dirty="0" smtClean="0"/>
                        <a:t>Worldwide Air Accidents</a:t>
                      </a:r>
                    </a:p>
                    <a:p>
                      <a:pPr algn="ctr"/>
                      <a:r>
                        <a:rPr lang="en-US" dirty="0" smtClean="0"/>
                        <a:t>(ICAO)</a:t>
                      </a:r>
                      <a:endParaRPr lang="en-US" dirty="0"/>
                    </a:p>
                  </a:txBody>
                  <a:tcPr anchor="ctr" anchorCtr="1"/>
                </a:tc>
                <a:tc>
                  <a:txBody>
                    <a:bodyPr/>
                    <a:lstStyle/>
                    <a:p>
                      <a:pPr algn="ctr"/>
                      <a:r>
                        <a:rPr lang="en-US" dirty="0" smtClean="0"/>
                        <a:t>World</a:t>
                      </a:r>
                    </a:p>
                    <a:p>
                      <a:pPr algn="ctr"/>
                      <a:r>
                        <a:rPr lang="en-US" dirty="0" smtClean="0"/>
                        <a:t> Deaths</a:t>
                      </a:r>
                    </a:p>
                    <a:p>
                      <a:pPr algn="ctr"/>
                      <a:r>
                        <a:rPr lang="en-US" dirty="0" smtClean="0"/>
                        <a:t>(ICAO)</a:t>
                      </a:r>
                    </a:p>
                  </a:txBody>
                  <a:tcPr anchor="ctr" anchorCtr="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GB Pedestrian Deaths</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DfT</a:t>
                      </a:r>
                      <a:r>
                        <a:rPr lang="en-US" dirty="0" smtClean="0"/>
                        <a:t>)</a:t>
                      </a:r>
                    </a:p>
                  </a:txBody>
                  <a:tcPr anchor="ctr" anchorCtr="1">
                    <a:solidFill>
                      <a:schemeClr val="accent2">
                        <a:lumMod val="75000"/>
                      </a:schemeClr>
                    </a:solidFill>
                  </a:tcPr>
                </a:tc>
                <a:tc>
                  <a:txBody>
                    <a:bodyPr/>
                    <a:lstStyle/>
                    <a:p>
                      <a:pPr algn="ctr"/>
                      <a:r>
                        <a:rPr lang="en-US" dirty="0" smtClean="0"/>
                        <a:t>GB</a:t>
                      </a:r>
                      <a:r>
                        <a:rPr lang="en-US" baseline="0" dirty="0" smtClean="0"/>
                        <a:t> All </a:t>
                      </a:r>
                      <a:r>
                        <a:rPr lang="en-US" dirty="0" smtClean="0"/>
                        <a:t>Road Deaths</a:t>
                      </a:r>
                    </a:p>
                    <a:p>
                      <a:pPr algn="ctr"/>
                      <a:r>
                        <a:rPr lang="en-US" dirty="0" smtClean="0"/>
                        <a:t>(</a:t>
                      </a:r>
                      <a:r>
                        <a:rPr lang="en-US" dirty="0" err="1" smtClean="0"/>
                        <a:t>DfT</a:t>
                      </a:r>
                      <a:r>
                        <a:rPr lang="en-US" dirty="0" smtClean="0"/>
                        <a:t>)</a:t>
                      </a:r>
                      <a:endParaRPr lang="en-US" dirty="0"/>
                    </a:p>
                  </a:txBody>
                  <a:tcPr anchor="ctr" anchorCtr="1">
                    <a:solidFill>
                      <a:schemeClr val="accent2">
                        <a:lumMod val="75000"/>
                      </a:schemeClr>
                    </a:solidFill>
                  </a:tcPr>
                </a:tc>
              </a:tr>
              <a:tr h="334210">
                <a:tc>
                  <a:txBody>
                    <a:bodyPr/>
                    <a:lstStyle/>
                    <a:p>
                      <a:pPr algn="ctr"/>
                      <a:r>
                        <a:rPr lang="en-US" sz="2400" dirty="0" smtClean="0"/>
                        <a:t>2009</a:t>
                      </a:r>
                      <a:endParaRPr lang="en-US" sz="2400" dirty="0">
                        <a:latin typeface="+mn-lt"/>
                      </a:endParaRPr>
                    </a:p>
                  </a:txBody>
                  <a:tcPr anchor="ctr"/>
                </a:tc>
                <a:tc>
                  <a:txBody>
                    <a:bodyPr/>
                    <a:lstStyle/>
                    <a:p>
                      <a:pPr marL="0" marR="0" algn="ctr" fontAlgn="t">
                        <a:spcBef>
                          <a:spcPts val="0"/>
                        </a:spcBef>
                        <a:spcAft>
                          <a:spcPts val="0"/>
                        </a:spcAft>
                      </a:pPr>
                      <a:r>
                        <a:rPr lang="en-GB" sz="2400" dirty="0">
                          <a:effectLst/>
                        </a:rPr>
                        <a:t>102</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a:effectLst/>
                        </a:rPr>
                        <a:t>655</a:t>
                      </a:r>
                      <a:endParaRPr lang="en-GB" sz="240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500</a:t>
                      </a:r>
                      <a:endParaRPr lang="en-GB" sz="2400" dirty="0">
                        <a:effectLst/>
                        <a:latin typeface="+mn-lt"/>
                      </a:endParaRPr>
                    </a:p>
                  </a:txBody>
                  <a:tcPr marL="50800" marR="50800" marT="50400" marB="0" anchor="ctr">
                    <a:solidFill>
                      <a:srgbClr val="D99694"/>
                    </a:solidFill>
                  </a:tcPr>
                </a:tc>
                <a:tc>
                  <a:txBody>
                    <a:bodyPr/>
                    <a:lstStyle/>
                    <a:p>
                      <a:pPr marL="0" marR="0" algn="ctr" fontAlgn="t">
                        <a:spcBef>
                          <a:spcPts val="0"/>
                        </a:spcBef>
                        <a:spcAft>
                          <a:spcPts val="0"/>
                        </a:spcAft>
                      </a:pPr>
                      <a:r>
                        <a:rPr lang="en-GB" sz="2400" dirty="0">
                          <a:effectLst/>
                        </a:rPr>
                        <a:t>2222</a:t>
                      </a:r>
                      <a:endParaRPr lang="en-GB" sz="2400" dirty="0">
                        <a:effectLst/>
                        <a:latin typeface="+mn-lt"/>
                      </a:endParaRPr>
                    </a:p>
                  </a:txBody>
                  <a:tcPr marL="50800" marR="50800" marT="50400" marB="0" anchor="ctr">
                    <a:solidFill>
                      <a:srgbClr val="D99694"/>
                    </a:solidFill>
                  </a:tcPr>
                </a:tc>
              </a:tr>
              <a:tr h="370840">
                <a:tc>
                  <a:txBody>
                    <a:bodyPr/>
                    <a:lstStyle/>
                    <a:p>
                      <a:pPr algn="ctr"/>
                      <a:r>
                        <a:rPr lang="en-US" sz="2400" dirty="0" smtClean="0"/>
                        <a:t>2010</a:t>
                      </a:r>
                      <a:endParaRPr lang="en-US" sz="2400" dirty="0">
                        <a:latin typeface="+mn-lt"/>
                      </a:endParaRPr>
                    </a:p>
                  </a:txBody>
                  <a:tcPr anchor="ctr"/>
                </a:tc>
                <a:tc>
                  <a:txBody>
                    <a:bodyPr/>
                    <a:lstStyle/>
                    <a:p>
                      <a:pPr marL="0" marR="0" algn="ctr" fontAlgn="t">
                        <a:spcBef>
                          <a:spcPts val="0"/>
                        </a:spcBef>
                        <a:spcAft>
                          <a:spcPts val="0"/>
                        </a:spcAft>
                      </a:pPr>
                      <a:r>
                        <a:rPr lang="en-GB" sz="2400" dirty="0">
                          <a:effectLst/>
                        </a:rPr>
                        <a:t>104</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626</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405</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1850</a:t>
                      </a:r>
                      <a:endParaRPr lang="en-GB" sz="2400" dirty="0">
                        <a:effectLst/>
                        <a:latin typeface="+mn-lt"/>
                      </a:endParaRPr>
                    </a:p>
                  </a:txBody>
                  <a:tcPr marL="50800" marR="50800" marT="50400" marB="0" anchor="ctr"/>
                </a:tc>
              </a:tr>
              <a:tr h="370840">
                <a:tc>
                  <a:txBody>
                    <a:bodyPr/>
                    <a:lstStyle/>
                    <a:p>
                      <a:pPr algn="ctr"/>
                      <a:r>
                        <a:rPr lang="en-US" sz="2400" dirty="0" smtClean="0"/>
                        <a:t>2011</a:t>
                      </a:r>
                      <a:endParaRPr lang="en-US" sz="2400" dirty="0">
                        <a:latin typeface="+mn-lt"/>
                      </a:endParaRPr>
                    </a:p>
                  </a:txBody>
                  <a:tcPr anchor="ctr"/>
                </a:tc>
                <a:tc>
                  <a:txBody>
                    <a:bodyPr/>
                    <a:lstStyle/>
                    <a:p>
                      <a:pPr marL="0" marR="0" algn="ctr" fontAlgn="t">
                        <a:spcBef>
                          <a:spcPts val="0"/>
                        </a:spcBef>
                        <a:spcAft>
                          <a:spcPts val="0"/>
                        </a:spcAft>
                      </a:pPr>
                      <a:r>
                        <a:rPr lang="en-GB" sz="2400" dirty="0">
                          <a:effectLst/>
                        </a:rPr>
                        <a:t>118</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373</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453</a:t>
                      </a:r>
                      <a:endParaRPr lang="en-GB" sz="2400" dirty="0">
                        <a:effectLst/>
                        <a:latin typeface="+mn-lt"/>
                      </a:endParaRPr>
                    </a:p>
                  </a:txBody>
                  <a:tcPr marL="50800" marR="50800" marT="50400" marB="0" anchor="ctr">
                    <a:solidFill>
                      <a:srgbClr val="D99694"/>
                    </a:solidFill>
                  </a:tcPr>
                </a:tc>
                <a:tc>
                  <a:txBody>
                    <a:bodyPr/>
                    <a:lstStyle/>
                    <a:p>
                      <a:pPr marL="0" marR="0" algn="ctr" fontAlgn="t">
                        <a:spcBef>
                          <a:spcPts val="0"/>
                        </a:spcBef>
                        <a:spcAft>
                          <a:spcPts val="0"/>
                        </a:spcAft>
                      </a:pPr>
                      <a:r>
                        <a:rPr lang="en-GB" sz="2400" dirty="0">
                          <a:effectLst/>
                        </a:rPr>
                        <a:t>1901</a:t>
                      </a:r>
                      <a:endParaRPr lang="en-GB" sz="2400" dirty="0">
                        <a:effectLst/>
                        <a:latin typeface="+mn-lt"/>
                      </a:endParaRPr>
                    </a:p>
                  </a:txBody>
                  <a:tcPr marL="50800" marR="50800" marT="50400" marB="0" anchor="ctr">
                    <a:solidFill>
                      <a:srgbClr val="D99694"/>
                    </a:solidFill>
                  </a:tcPr>
                </a:tc>
              </a:tr>
              <a:tr h="370840">
                <a:tc>
                  <a:txBody>
                    <a:bodyPr/>
                    <a:lstStyle/>
                    <a:p>
                      <a:pPr algn="ctr"/>
                      <a:r>
                        <a:rPr lang="en-US" sz="2400" dirty="0" smtClean="0"/>
                        <a:t>2012</a:t>
                      </a:r>
                      <a:endParaRPr lang="en-US" sz="2400" dirty="0">
                        <a:latin typeface="+mn-lt"/>
                      </a:endParaRPr>
                    </a:p>
                  </a:txBody>
                  <a:tcPr anchor="ctr"/>
                </a:tc>
                <a:tc>
                  <a:txBody>
                    <a:bodyPr/>
                    <a:lstStyle/>
                    <a:p>
                      <a:pPr marL="0" marR="0" algn="ctr" fontAlgn="t">
                        <a:spcBef>
                          <a:spcPts val="0"/>
                        </a:spcBef>
                        <a:spcAft>
                          <a:spcPts val="0"/>
                        </a:spcAft>
                      </a:pPr>
                      <a:r>
                        <a:rPr lang="en-GB" sz="2400" dirty="0">
                          <a:effectLst/>
                        </a:rPr>
                        <a:t>99</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388</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420</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1754</a:t>
                      </a:r>
                      <a:endParaRPr lang="en-GB" sz="2400" dirty="0">
                        <a:effectLst/>
                        <a:latin typeface="+mn-lt"/>
                      </a:endParaRPr>
                    </a:p>
                  </a:txBody>
                  <a:tcPr marL="50800" marR="50800" marT="50400" marB="0" anchor="ctr"/>
                </a:tc>
              </a:tr>
              <a:tr h="370840">
                <a:tc>
                  <a:txBody>
                    <a:bodyPr/>
                    <a:lstStyle/>
                    <a:p>
                      <a:pPr algn="ctr"/>
                      <a:r>
                        <a:rPr lang="en-US" sz="2400" dirty="0" smtClean="0"/>
                        <a:t>2013</a:t>
                      </a:r>
                      <a:endParaRPr lang="en-US" sz="2400" dirty="0">
                        <a:latin typeface="+mn-lt"/>
                      </a:endParaRPr>
                    </a:p>
                  </a:txBody>
                  <a:tcPr anchor="ctr"/>
                </a:tc>
                <a:tc>
                  <a:txBody>
                    <a:bodyPr/>
                    <a:lstStyle/>
                    <a:p>
                      <a:pPr marL="0" marR="0" algn="ctr" fontAlgn="t">
                        <a:spcBef>
                          <a:spcPts val="0"/>
                        </a:spcBef>
                        <a:spcAft>
                          <a:spcPts val="0"/>
                        </a:spcAft>
                      </a:pPr>
                      <a:r>
                        <a:rPr lang="en-GB" sz="2400">
                          <a:effectLst/>
                        </a:rPr>
                        <a:t>90</a:t>
                      </a:r>
                      <a:endParaRPr lang="en-GB" sz="240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173</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398</a:t>
                      </a:r>
                      <a:endParaRPr lang="en-GB" sz="2400" dirty="0">
                        <a:effectLst/>
                        <a:latin typeface="+mn-lt"/>
                      </a:endParaRPr>
                    </a:p>
                  </a:txBody>
                  <a:tcPr marL="50800" marR="50800" marT="50400" marB="0" anchor="ctr">
                    <a:solidFill>
                      <a:srgbClr val="D99694"/>
                    </a:solidFill>
                  </a:tcPr>
                </a:tc>
                <a:tc>
                  <a:txBody>
                    <a:bodyPr/>
                    <a:lstStyle/>
                    <a:p>
                      <a:pPr marL="0" marR="0" algn="ctr" fontAlgn="t">
                        <a:spcBef>
                          <a:spcPts val="0"/>
                        </a:spcBef>
                        <a:spcAft>
                          <a:spcPts val="0"/>
                        </a:spcAft>
                      </a:pPr>
                      <a:r>
                        <a:rPr lang="en-GB" sz="2400" dirty="0">
                          <a:effectLst/>
                        </a:rPr>
                        <a:t>1713</a:t>
                      </a:r>
                      <a:endParaRPr lang="en-GB" sz="2400" dirty="0">
                        <a:effectLst/>
                        <a:latin typeface="+mn-lt"/>
                      </a:endParaRPr>
                    </a:p>
                  </a:txBody>
                  <a:tcPr marL="50800" marR="50800" marT="50400" marB="0" anchor="ctr">
                    <a:solidFill>
                      <a:srgbClr val="D99694"/>
                    </a:solidFill>
                  </a:tcPr>
                </a:tc>
              </a:tr>
              <a:tr h="370840">
                <a:tc>
                  <a:txBody>
                    <a:bodyPr/>
                    <a:lstStyle/>
                    <a:p>
                      <a:pPr algn="ctr"/>
                      <a:r>
                        <a:rPr lang="en-US" sz="2400" dirty="0" smtClean="0"/>
                        <a:t>2014</a:t>
                      </a:r>
                      <a:endParaRPr lang="en-US" sz="2400" dirty="0">
                        <a:latin typeface="+mn-lt"/>
                      </a:endParaRPr>
                    </a:p>
                  </a:txBody>
                  <a:tcPr anchor="ctr"/>
                </a:tc>
                <a:tc>
                  <a:txBody>
                    <a:bodyPr/>
                    <a:lstStyle/>
                    <a:p>
                      <a:pPr marL="0" marR="0" algn="ctr" fontAlgn="t">
                        <a:spcBef>
                          <a:spcPts val="0"/>
                        </a:spcBef>
                        <a:spcAft>
                          <a:spcPts val="0"/>
                        </a:spcAft>
                      </a:pPr>
                      <a:r>
                        <a:rPr lang="en-GB" sz="2400" dirty="0" smtClean="0">
                          <a:effectLst/>
                        </a:rPr>
                        <a:t>21*</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990*</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1800" dirty="0" smtClean="0">
                          <a:effectLst/>
                        </a:rPr>
                        <a:t>Not available</a:t>
                      </a:r>
                      <a:endParaRPr lang="en-GB" sz="18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1760</a:t>
                      </a:r>
                      <a:endParaRPr lang="en-GB" sz="2400" dirty="0">
                        <a:effectLst/>
                        <a:latin typeface="+mn-lt"/>
                      </a:endParaRPr>
                    </a:p>
                  </a:txBody>
                  <a:tcPr marL="50800" marR="50800" marT="50400" marB="0" anchor="ctr"/>
                </a:tc>
              </a:tr>
            </a:tbl>
          </a:graphicData>
        </a:graphic>
      </p:graphicFrame>
      <p:sp>
        <p:nvSpPr>
          <p:cNvPr id="5" name="TextBox 4"/>
          <p:cNvSpPr txBox="1"/>
          <p:nvPr/>
        </p:nvSpPr>
        <p:spPr>
          <a:xfrm>
            <a:off x="415783" y="5381548"/>
            <a:ext cx="8686801" cy="675057"/>
          </a:xfrm>
          <a:prstGeom prst="rect">
            <a:avLst/>
          </a:prstGeom>
          <a:noFill/>
        </p:spPr>
        <p:txBody>
          <a:bodyPr wrap="square" rtlCol="0">
            <a:spAutoFit/>
          </a:bodyPr>
          <a:lstStyle/>
          <a:p>
            <a:pPr>
              <a:lnSpc>
                <a:spcPct val="120000"/>
              </a:lnSpc>
            </a:pPr>
            <a:r>
              <a:rPr lang="en-US" sz="1600" dirty="0" smtClean="0"/>
              <a:t>*</a:t>
            </a:r>
            <a:r>
              <a:rPr lang="en-GB" sz="1600" dirty="0" smtClean="0"/>
              <a:t>Aviation </a:t>
            </a:r>
            <a:r>
              <a:rPr lang="en-GB" sz="1600" dirty="0"/>
              <a:t>Safety Network figures, </a:t>
            </a:r>
            <a:r>
              <a:rPr lang="en-GB" sz="1600" dirty="0" smtClean="0"/>
              <a:t>includes MH17 (298) </a:t>
            </a:r>
            <a:r>
              <a:rPr lang="en-GB" sz="1600" dirty="0"/>
              <a:t>in Ukraine &amp; </a:t>
            </a:r>
            <a:r>
              <a:rPr lang="en-GB" sz="1600" dirty="0" smtClean="0"/>
              <a:t>disappeared MH370 (239)</a:t>
            </a:r>
            <a:endParaRPr lang="en-GB" sz="1600" dirty="0"/>
          </a:p>
          <a:p>
            <a:pPr>
              <a:lnSpc>
                <a:spcPct val="120000"/>
              </a:lnSpc>
            </a:pPr>
            <a:r>
              <a:rPr lang="en-US" sz="1600" dirty="0" smtClean="0"/>
              <a:t>**</a:t>
            </a:r>
            <a:r>
              <a:rPr lang="en-US" sz="1600" dirty="0" err="1" smtClean="0"/>
              <a:t>DfT</a:t>
            </a:r>
            <a:r>
              <a:rPr lang="en-US" sz="1600" dirty="0" smtClean="0"/>
              <a:t> Statistical Release 6 Nov 14 - Rolling years ending Q2    </a:t>
            </a:r>
            <a:r>
              <a:rPr lang="en-US" sz="1600" dirty="0" err="1" smtClean="0"/>
              <a:t>DfT</a:t>
            </a:r>
            <a:r>
              <a:rPr lang="en-US" sz="1600" dirty="0" smtClean="0"/>
              <a:t>***  Transport Data</a:t>
            </a:r>
          </a:p>
        </p:txBody>
      </p:sp>
      <p:sp>
        <p:nvSpPr>
          <p:cNvPr id="6" name="TextBox 5"/>
          <p:cNvSpPr txBox="1"/>
          <p:nvPr/>
        </p:nvSpPr>
        <p:spPr>
          <a:xfrm>
            <a:off x="213895" y="6309895"/>
            <a:ext cx="2409029" cy="369332"/>
          </a:xfrm>
          <a:prstGeom prst="rect">
            <a:avLst/>
          </a:prstGeom>
          <a:noFill/>
        </p:spPr>
        <p:txBody>
          <a:bodyPr wrap="square" rtlCol="0">
            <a:spAutoFit/>
          </a:bodyPr>
          <a:lstStyle/>
          <a:p>
            <a:r>
              <a:rPr lang="en-US" dirty="0" smtClean="0">
                <a:solidFill>
                  <a:srgbClr val="7F7F7F"/>
                </a:solidFill>
              </a:rPr>
              <a:t>Flying is safer than …?</a:t>
            </a:r>
            <a:endParaRPr lang="en-US" dirty="0">
              <a:solidFill>
                <a:srgbClr val="7F7F7F"/>
              </a:solidFill>
            </a:endParaRPr>
          </a:p>
        </p:txBody>
      </p:sp>
      <p:sp>
        <p:nvSpPr>
          <p:cNvPr id="7" name="Rectangle 6"/>
          <p:cNvSpPr/>
          <p:nvPr/>
        </p:nvSpPr>
        <p:spPr>
          <a:xfrm>
            <a:off x="4851245" y="1581619"/>
            <a:ext cx="3663121" cy="3736481"/>
          </a:xfrm>
          <a:prstGeom prst="rect">
            <a:avLst/>
          </a:prstGeom>
          <a:solidFill>
            <a:schemeClr val="bg1"/>
          </a:solidFill>
          <a:ln w="3810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p>
            <a:r>
              <a:rPr lang="en-US" sz="2000" dirty="0" smtClean="0">
                <a:solidFill>
                  <a:srgbClr val="000000"/>
                </a:solidFill>
              </a:rPr>
              <a:t>Flight International 2014 report on fatal air accidents :</a:t>
            </a:r>
          </a:p>
          <a:p>
            <a:endParaRPr lang="en-US" sz="2000" dirty="0">
              <a:solidFill>
                <a:srgbClr val="000000"/>
              </a:solidFill>
            </a:endParaRPr>
          </a:p>
          <a:p>
            <a:r>
              <a:rPr lang="en-US" sz="2400" b="1" dirty="0" smtClean="0">
                <a:solidFill>
                  <a:srgbClr val="000000"/>
                </a:solidFill>
              </a:rPr>
              <a:t>Scheduled Passenger  3</a:t>
            </a:r>
          </a:p>
          <a:p>
            <a:endParaRPr lang="en-US" sz="2400" b="1" dirty="0" smtClean="0">
              <a:solidFill>
                <a:srgbClr val="000000"/>
              </a:solidFill>
            </a:endParaRPr>
          </a:p>
          <a:p>
            <a:r>
              <a:rPr lang="en-US" sz="2400" b="1" dirty="0" smtClean="0">
                <a:solidFill>
                  <a:srgbClr val="000000"/>
                </a:solidFill>
              </a:rPr>
              <a:t>Regional and Commuter 4</a:t>
            </a:r>
          </a:p>
          <a:p>
            <a:endParaRPr lang="en-US" sz="2400" b="1" dirty="0" smtClean="0">
              <a:solidFill>
                <a:srgbClr val="000000"/>
              </a:solidFill>
            </a:endParaRPr>
          </a:p>
          <a:p>
            <a:r>
              <a:rPr lang="en-US" sz="2400" b="1" dirty="0" smtClean="0">
                <a:solidFill>
                  <a:srgbClr val="000000"/>
                </a:solidFill>
              </a:rPr>
              <a:t>Non-passenger 12</a:t>
            </a:r>
          </a:p>
          <a:p>
            <a:endParaRPr lang="en-US" sz="2400" dirty="0" smtClean="0">
              <a:solidFill>
                <a:srgbClr val="000000"/>
              </a:solidFill>
            </a:endParaRPr>
          </a:p>
          <a:p>
            <a:r>
              <a:rPr lang="en-US" sz="1600" dirty="0">
                <a:solidFill>
                  <a:srgbClr val="000000"/>
                </a:solidFill>
              </a:rPr>
              <a:t>(Excludes MH17 shoot-down and </a:t>
            </a:r>
            <a:r>
              <a:rPr lang="en-US" sz="1600" dirty="0" err="1">
                <a:solidFill>
                  <a:srgbClr val="000000"/>
                </a:solidFill>
              </a:rPr>
              <a:t>Antanov</a:t>
            </a:r>
            <a:r>
              <a:rPr lang="en-US" sz="1600" dirty="0">
                <a:solidFill>
                  <a:srgbClr val="000000"/>
                </a:solidFill>
              </a:rPr>
              <a:t> air ambulance loss near Tunis on 21 Feb</a:t>
            </a:r>
            <a:r>
              <a:rPr lang="en-US" sz="1600" dirty="0" smtClean="0">
                <a:solidFill>
                  <a:srgbClr val="000000"/>
                </a:solidFill>
              </a:rPr>
              <a:t>)</a:t>
            </a:r>
            <a:endParaRPr lang="en-US" sz="2400" b="1" dirty="0">
              <a:solidFill>
                <a:srgbClr val="000000"/>
              </a:solidFill>
            </a:endParaRPr>
          </a:p>
        </p:txBody>
      </p:sp>
      <p:sp>
        <p:nvSpPr>
          <p:cNvPr id="9" name="TextBox 8"/>
          <p:cNvSpPr txBox="1"/>
          <p:nvPr/>
        </p:nvSpPr>
        <p:spPr>
          <a:xfrm>
            <a:off x="7636969" y="2539994"/>
            <a:ext cx="579756" cy="461665"/>
          </a:xfrm>
          <a:prstGeom prst="rect">
            <a:avLst/>
          </a:prstGeom>
          <a:noFill/>
        </p:spPr>
        <p:txBody>
          <a:bodyPr wrap="none" rtlCol="0">
            <a:spAutoFit/>
          </a:bodyPr>
          <a:lstStyle/>
          <a:p>
            <a:r>
              <a:rPr lang="en-US" sz="2400" b="1" dirty="0" smtClean="0">
                <a:solidFill>
                  <a:srgbClr val="FF0000"/>
                </a:solidFill>
              </a:rPr>
              <a:t>X</a:t>
            </a:r>
            <a:r>
              <a:rPr lang="en-US" sz="2400" b="1" dirty="0" smtClean="0"/>
              <a:t> 4</a:t>
            </a:r>
            <a:endParaRPr lang="en-US" sz="2400" b="1" dirty="0"/>
          </a:p>
        </p:txBody>
      </p:sp>
    </p:spTree>
    <p:extLst>
      <p:ext uri="{BB962C8B-B14F-4D97-AF65-F5344CB8AC3E}">
        <p14:creationId xmlns:p14="http://schemas.microsoft.com/office/powerpoint/2010/main" val="201907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dissolve">
                                      <p:cBhvr>
                                        <p:cTn id="10" dur="500"/>
                                        <p:tgtEl>
                                          <p:spTgt spid="7">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dissolve">
                                      <p:cBhvr>
                                        <p:cTn id="13" dur="500"/>
                                        <p:tgtEl>
                                          <p:spTgt spid="7">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dissolve">
                                      <p:cBhvr>
                                        <p:cTn id="16" dur="500"/>
                                        <p:tgtEl>
                                          <p:spTgt spid="7">
                                            <p:txEl>
                                              <p:pRg st="6" end="6"/>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animEffect transition="in" filter="dissolve">
                                      <p:cBhvr>
                                        <p:cTn id="19" dur="500"/>
                                        <p:tgtEl>
                                          <p:spTgt spid="7">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p:cTn id="24"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27"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statistics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73461318"/>
              </p:ext>
            </p:extLst>
          </p:nvPr>
        </p:nvGraphicFramePr>
        <p:xfrm>
          <a:off x="562831" y="1564686"/>
          <a:ext cx="7951535" cy="3736481"/>
        </p:xfrm>
        <a:graphic>
          <a:graphicData uri="http://schemas.openxmlformats.org/drawingml/2006/table">
            <a:tbl>
              <a:tblPr firstRow="1" bandRow="1">
                <a:effectLst>
                  <a:outerShdw blurRad="50800" dist="63500" dir="2700000" algn="tl" rotWithShape="0">
                    <a:srgbClr val="000000">
                      <a:alpha val="43000"/>
                    </a:srgbClr>
                  </a:outerShdw>
                </a:effectLst>
                <a:tableStyleId>{1FECB4D8-DB02-4DC6-A0A2-4F2EBAE1DC90}</a:tableStyleId>
              </a:tblPr>
              <a:tblGrid>
                <a:gridCol w="1201801"/>
                <a:gridCol w="1604210"/>
                <a:gridCol w="1510632"/>
                <a:gridCol w="1778000"/>
                <a:gridCol w="1856892"/>
              </a:tblGrid>
              <a:tr h="993281">
                <a:tc>
                  <a:txBody>
                    <a:bodyPr/>
                    <a:lstStyle/>
                    <a:p>
                      <a:pPr algn="ctr"/>
                      <a:r>
                        <a:rPr lang="en-US" dirty="0" smtClean="0"/>
                        <a:t>YEAR</a:t>
                      </a:r>
                      <a:endParaRPr lang="en-US" dirty="0"/>
                    </a:p>
                  </a:txBody>
                  <a:tcPr anchor="ctr" anchorCtr="1"/>
                </a:tc>
                <a:tc>
                  <a:txBody>
                    <a:bodyPr/>
                    <a:lstStyle/>
                    <a:p>
                      <a:pPr algn="ctr"/>
                      <a:r>
                        <a:rPr lang="en-US" dirty="0" smtClean="0"/>
                        <a:t>Worldwide Air Accidents</a:t>
                      </a:r>
                    </a:p>
                    <a:p>
                      <a:pPr algn="ctr"/>
                      <a:r>
                        <a:rPr lang="en-US" dirty="0" smtClean="0"/>
                        <a:t>(ICAO)</a:t>
                      </a:r>
                      <a:endParaRPr lang="en-US" dirty="0"/>
                    </a:p>
                  </a:txBody>
                  <a:tcPr anchor="ctr" anchorCtr="1"/>
                </a:tc>
                <a:tc>
                  <a:txBody>
                    <a:bodyPr/>
                    <a:lstStyle/>
                    <a:p>
                      <a:pPr algn="ctr"/>
                      <a:r>
                        <a:rPr lang="en-US" dirty="0" smtClean="0"/>
                        <a:t>World</a:t>
                      </a:r>
                    </a:p>
                    <a:p>
                      <a:pPr algn="ctr"/>
                      <a:r>
                        <a:rPr lang="en-US" dirty="0" smtClean="0"/>
                        <a:t> Deaths</a:t>
                      </a:r>
                    </a:p>
                    <a:p>
                      <a:pPr algn="ctr"/>
                      <a:r>
                        <a:rPr lang="en-US" dirty="0" smtClean="0"/>
                        <a:t>(ICAO)</a:t>
                      </a:r>
                    </a:p>
                  </a:txBody>
                  <a:tcPr anchor="ctr" anchorCtr="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GB Pedestrian Deaths**</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DfT</a:t>
                      </a:r>
                      <a:r>
                        <a:rPr lang="en-US" dirty="0" smtClean="0"/>
                        <a:t>)</a:t>
                      </a:r>
                    </a:p>
                  </a:txBody>
                  <a:tcPr anchor="ctr" anchorCtr="1">
                    <a:solidFill>
                      <a:schemeClr val="accent2">
                        <a:lumMod val="75000"/>
                      </a:schemeClr>
                    </a:solidFill>
                  </a:tcPr>
                </a:tc>
                <a:tc>
                  <a:txBody>
                    <a:bodyPr/>
                    <a:lstStyle/>
                    <a:p>
                      <a:pPr algn="ctr"/>
                      <a:r>
                        <a:rPr lang="en-US" dirty="0" smtClean="0"/>
                        <a:t>GB</a:t>
                      </a:r>
                      <a:r>
                        <a:rPr lang="en-US" baseline="0" dirty="0" smtClean="0"/>
                        <a:t> All </a:t>
                      </a:r>
                      <a:r>
                        <a:rPr lang="en-US" dirty="0" smtClean="0"/>
                        <a:t>Road Deaths**</a:t>
                      </a:r>
                    </a:p>
                    <a:p>
                      <a:pPr algn="ctr"/>
                      <a:r>
                        <a:rPr lang="en-US" dirty="0" smtClean="0"/>
                        <a:t>(</a:t>
                      </a:r>
                      <a:r>
                        <a:rPr lang="en-US" dirty="0" err="1" smtClean="0"/>
                        <a:t>DfT</a:t>
                      </a:r>
                      <a:r>
                        <a:rPr lang="en-US" dirty="0" smtClean="0"/>
                        <a:t>)</a:t>
                      </a:r>
                      <a:endParaRPr lang="en-US" dirty="0"/>
                    </a:p>
                  </a:txBody>
                  <a:tcPr anchor="ctr" anchorCtr="1">
                    <a:solidFill>
                      <a:schemeClr val="accent2">
                        <a:lumMod val="75000"/>
                      </a:schemeClr>
                    </a:solidFill>
                  </a:tcPr>
                </a:tc>
              </a:tr>
              <a:tr h="334210">
                <a:tc>
                  <a:txBody>
                    <a:bodyPr/>
                    <a:lstStyle/>
                    <a:p>
                      <a:pPr algn="ctr"/>
                      <a:r>
                        <a:rPr lang="en-US" sz="2400" dirty="0" smtClean="0"/>
                        <a:t>2009</a:t>
                      </a:r>
                      <a:endParaRPr lang="en-US" sz="2400" dirty="0">
                        <a:latin typeface="+mn-lt"/>
                      </a:endParaRPr>
                    </a:p>
                  </a:txBody>
                  <a:tcPr anchor="ctr"/>
                </a:tc>
                <a:tc>
                  <a:txBody>
                    <a:bodyPr/>
                    <a:lstStyle/>
                    <a:p>
                      <a:pPr marL="0" marR="0" algn="ctr" fontAlgn="t">
                        <a:spcBef>
                          <a:spcPts val="0"/>
                        </a:spcBef>
                        <a:spcAft>
                          <a:spcPts val="0"/>
                        </a:spcAft>
                      </a:pPr>
                      <a:r>
                        <a:rPr lang="en-GB" sz="2400" dirty="0">
                          <a:effectLst/>
                        </a:rPr>
                        <a:t>102</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a:effectLst/>
                        </a:rPr>
                        <a:t>655</a:t>
                      </a:r>
                      <a:endParaRPr lang="en-GB" sz="240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500</a:t>
                      </a:r>
                      <a:endParaRPr lang="en-GB" sz="2400" dirty="0">
                        <a:effectLst/>
                        <a:latin typeface="+mn-lt"/>
                      </a:endParaRPr>
                    </a:p>
                  </a:txBody>
                  <a:tcPr marL="50800" marR="50800" marT="50400" marB="0" anchor="ctr">
                    <a:solidFill>
                      <a:srgbClr val="D99694"/>
                    </a:solidFill>
                  </a:tcPr>
                </a:tc>
                <a:tc>
                  <a:txBody>
                    <a:bodyPr/>
                    <a:lstStyle/>
                    <a:p>
                      <a:pPr marL="0" marR="0" algn="ctr" fontAlgn="t">
                        <a:spcBef>
                          <a:spcPts val="0"/>
                        </a:spcBef>
                        <a:spcAft>
                          <a:spcPts val="0"/>
                        </a:spcAft>
                      </a:pPr>
                      <a:r>
                        <a:rPr lang="en-GB" sz="2400" dirty="0">
                          <a:effectLst/>
                        </a:rPr>
                        <a:t>2222</a:t>
                      </a:r>
                      <a:endParaRPr lang="en-GB" sz="2400" dirty="0">
                        <a:effectLst/>
                        <a:latin typeface="+mn-lt"/>
                      </a:endParaRPr>
                    </a:p>
                  </a:txBody>
                  <a:tcPr marL="50800" marR="50800" marT="50400" marB="0" anchor="ctr">
                    <a:solidFill>
                      <a:srgbClr val="D99694"/>
                    </a:solidFill>
                  </a:tcPr>
                </a:tc>
              </a:tr>
              <a:tr h="370840">
                <a:tc>
                  <a:txBody>
                    <a:bodyPr/>
                    <a:lstStyle/>
                    <a:p>
                      <a:pPr algn="ctr"/>
                      <a:r>
                        <a:rPr lang="en-US" sz="2400" dirty="0" smtClean="0"/>
                        <a:t>2010</a:t>
                      </a:r>
                      <a:endParaRPr lang="en-US" sz="2400" dirty="0">
                        <a:latin typeface="+mn-lt"/>
                      </a:endParaRPr>
                    </a:p>
                  </a:txBody>
                  <a:tcPr anchor="ctr"/>
                </a:tc>
                <a:tc>
                  <a:txBody>
                    <a:bodyPr/>
                    <a:lstStyle/>
                    <a:p>
                      <a:pPr marL="0" marR="0" algn="ctr" fontAlgn="t">
                        <a:spcBef>
                          <a:spcPts val="0"/>
                        </a:spcBef>
                        <a:spcAft>
                          <a:spcPts val="0"/>
                        </a:spcAft>
                      </a:pPr>
                      <a:r>
                        <a:rPr lang="en-GB" sz="2400" dirty="0">
                          <a:effectLst/>
                        </a:rPr>
                        <a:t>104</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626</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405</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1850</a:t>
                      </a:r>
                      <a:endParaRPr lang="en-GB" sz="2400" dirty="0">
                        <a:effectLst/>
                        <a:latin typeface="+mn-lt"/>
                      </a:endParaRPr>
                    </a:p>
                  </a:txBody>
                  <a:tcPr marL="50800" marR="50800" marT="50400" marB="0" anchor="ctr"/>
                </a:tc>
              </a:tr>
              <a:tr h="370840">
                <a:tc>
                  <a:txBody>
                    <a:bodyPr/>
                    <a:lstStyle/>
                    <a:p>
                      <a:pPr algn="ctr"/>
                      <a:r>
                        <a:rPr lang="en-US" sz="2400" dirty="0" smtClean="0"/>
                        <a:t>2011</a:t>
                      </a:r>
                      <a:endParaRPr lang="en-US" sz="2400" dirty="0">
                        <a:latin typeface="+mn-lt"/>
                      </a:endParaRPr>
                    </a:p>
                  </a:txBody>
                  <a:tcPr anchor="ctr"/>
                </a:tc>
                <a:tc>
                  <a:txBody>
                    <a:bodyPr/>
                    <a:lstStyle/>
                    <a:p>
                      <a:pPr marL="0" marR="0" algn="ctr" fontAlgn="t">
                        <a:spcBef>
                          <a:spcPts val="0"/>
                        </a:spcBef>
                        <a:spcAft>
                          <a:spcPts val="0"/>
                        </a:spcAft>
                      </a:pPr>
                      <a:r>
                        <a:rPr lang="en-GB" sz="2400" dirty="0">
                          <a:effectLst/>
                        </a:rPr>
                        <a:t>118</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373</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453</a:t>
                      </a:r>
                      <a:endParaRPr lang="en-GB" sz="2400" dirty="0">
                        <a:effectLst/>
                        <a:latin typeface="+mn-lt"/>
                      </a:endParaRPr>
                    </a:p>
                  </a:txBody>
                  <a:tcPr marL="50800" marR="50800" marT="50400" marB="0" anchor="ctr">
                    <a:solidFill>
                      <a:srgbClr val="D99694"/>
                    </a:solidFill>
                  </a:tcPr>
                </a:tc>
                <a:tc>
                  <a:txBody>
                    <a:bodyPr/>
                    <a:lstStyle/>
                    <a:p>
                      <a:pPr marL="0" marR="0" algn="ctr" fontAlgn="t">
                        <a:spcBef>
                          <a:spcPts val="0"/>
                        </a:spcBef>
                        <a:spcAft>
                          <a:spcPts val="0"/>
                        </a:spcAft>
                      </a:pPr>
                      <a:r>
                        <a:rPr lang="en-GB" sz="2400" dirty="0">
                          <a:effectLst/>
                        </a:rPr>
                        <a:t>1901</a:t>
                      </a:r>
                      <a:endParaRPr lang="en-GB" sz="2400" dirty="0">
                        <a:effectLst/>
                        <a:latin typeface="+mn-lt"/>
                      </a:endParaRPr>
                    </a:p>
                  </a:txBody>
                  <a:tcPr marL="50800" marR="50800" marT="50400" marB="0" anchor="ctr">
                    <a:solidFill>
                      <a:srgbClr val="D99694"/>
                    </a:solidFill>
                  </a:tcPr>
                </a:tc>
              </a:tr>
              <a:tr h="370840">
                <a:tc>
                  <a:txBody>
                    <a:bodyPr/>
                    <a:lstStyle/>
                    <a:p>
                      <a:pPr algn="ctr"/>
                      <a:r>
                        <a:rPr lang="en-US" sz="2400" dirty="0" smtClean="0"/>
                        <a:t>2012</a:t>
                      </a:r>
                      <a:endParaRPr lang="en-US" sz="2400" dirty="0">
                        <a:latin typeface="+mn-lt"/>
                      </a:endParaRPr>
                    </a:p>
                  </a:txBody>
                  <a:tcPr anchor="ctr"/>
                </a:tc>
                <a:tc>
                  <a:txBody>
                    <a:bodyPr/>
                    <a:lstStyle/>
                    <a:p>
                      <a:pPr marL="0" marR="0" algn="ctr" fontAlgn="t">
                        <a:spcBef>
                          <a:spcPts val="0"/>
                        </a:spcBef>
                        <a:spcAft>
                          <a:spcPts val="0"/>
                        </a:spcAft>
                      </a:pPr>
                      <a:r>
                        <a:rPr lang="en-GB" sz="2400" dirty="0">
                          <a:effectLst/>
                        </a:rPr>
                        <a:t>99</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388</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420</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1754</a:t>
                      </a:r>
                      <a:endParaRPr lang="en-GB" sz="2400" dirty="0">
                        <a:effectLst/>
                        <a:latin typeface="+mn-lt"/>
                      </a:endParaRPr>
                    </a:p>
                  </a:txBody>
                  <a:tcPr marL="50800" marR="50800" marT="50400" marB="0" anchor="ctr"/>
                </a:tc>
              </a:tr>
              <a:tr h="370840">
                <a:tc>
                  <a:txBody>
                    <a:bodyPr/>
                    <a:lstStyle/>
                    <a:p>
                      <a:pPr algn="ctr"/>
                      <a:r>
                        <a:rPr lang="en-US" sz="2400" dirty="0" smtClean="0"/>
                        <a:t>2013</a:t>
                      </a:r>
                      <a:endParaRPr lang="en-US" sz="2400" dirty="0">
                        <a:latin typeface="+mn-lt"/>
                      </a:endParaRPr>
                    </a:p>
                  </a:txBody>
                  <a:tcPr anchor="ctr"/>
                </a:tc>
                <a:tc>
                  <a:txBody>
                    <a:bodyPr/>
                    <a:lstStyle/>
                    <a:p>
                      <a:pPr marL="0" marR="0" algn="ctr" fontAlgn="t">
                        <a:spcBef>
                          <a:spcPts val="0"/>
                        </a:spcBef>
                        <a:spcAft>
                          <a:spcPts val="0"/>
                        </a:spcAft>
                      </a:pPr>
                      <a:r>
                        <a:rPr lang="en-GB" sz="2400">
                          <a:effectLst/>
                        </a:rPr>
                        <a:t>90</a:t>
                      </a:r>
                      <a:endParaRPr lang="en-GB" sz="240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173</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398</a:t>
                      </a:r>
                      <a:endParaRPr lang="en-GB" sz="2400" dirty="0">
                        <a:effectLst/>
                        <a:latin typeface="+mn-lt"/>
                      </a:endParaRPr>
                    </a:p>
                  </a:txBody>
                  <a:tcPr marL="50800" marR="50800" marT="50400" marB="0" anchor="ctr">
                    <a:solidFill>
                      <a:srgbClr val="D99694"/>
                    </a:solidFill>
                  </a:tcPr>
                </a:tc>
                <a:tc>
                  <a:txBody>
                    <a:bodyPr/>
                    <a:lstStyle/>
                    <a:p>
                      <a:pPr marL="0" marR="0" algn="ctr" fontAlgn="t">
                        <a:spcBef>
                          <a:spcPts val="0"/>
                        </a:spcBef>
                        <a:spcAft>
                          <a:spcPts val="0"/>
                        </a:spcAft>
                      </a:pPr>
                      <a:r>
                        <a:rPr lang="en-GB" sz="2400" dirty="0">
                          <a:effectLst/>
                        </a:rPr>
                        <a:t>1713</a:t>
                      </a:r>
                      <a:endParaRPr lang="en-GB" sz="2400" dirty="0">
                        <a:effectLst/>
                        <a:latin typeface="+mn-lt"/>
                      </a:endParaRPr>
                    </a:p>
                  </a:txBody>
                  <a:tcPr marL="50800" marR="50800" marT="50400" marB="0" anchor="ctr">
                    <a:solidFill>
                      <a:srgbClr val="D99694"/>
                    </a:solidFill>
                  </a:tcPr>
                </a:tc>
              </a:tr>
              <a:tr h="370840">
                <a:tc>
                  <a:txBody>
                    <a:bodyPr/>
                    <a:lstStyle/>
                    <a:p>
                      <a:pPr algn="ctr"/>
                      <a:r>
                        <a:rPr lang="en-US" sz="2400" dirty="0" smtClean="0"/>
                        <a:t>2014</a:t>
                      </a:r>
                      <a:endParaRPr lang="en-US" sz="2400" dirty="0">
                        <a:latin typeface="+mn-lt"/>
                      </a:endParaRPr>
                    </a:p>
                  </a:txBody>
                  <a:tcPr anchor="ctr"/>
                </a:tc>
                <a:tc>
                  <a:txBody>
                    <a:bodyPr/>
                    <a:lstStyle/>
                    <a:p>
                      <a:pPr marL="0" marR="0" algn="ctr" fontAlgn="t">
                        <a:spcBef>
                          <a:spcPts val="0"/>
                        </a:spcBef>
                        <a:spcAft>
                          <a:spcPts val="0"/>
                        </a:spcAft>
                      </a:pPr>
                      <a:r>
                        <a:rPr lang="en-GB" sz="2400" dirty="0" smtClean="0">
                          <a:effectLst/>
                        </a:rPr>
                        <a:t>21*</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smtClean="0">
                          <a:effectLst/>
                        </a:rPr>
                        <a:t>990*</a:t>
                      </a:r>
                      <a:endParaRPr lang="en-GB" sz="2400" dirty="0">
                        <a:effectLst/>
                        <a:latin typeface="+mn-lt"/>
                      </a:endParaRPr>
                    </a:p>
                  </a:txBody>
                  <a:tcPr marL="50800" marR="50800" marT="50400" marB="0" anchor="ctr"/>
                </a:tc>
                <a:tc>
                  <a:txBody>
                    <a:bodyPr/>
                    <a:lstStyle/>
                    <a:p>
                      <a:pPr marL="0" marR="0" algn="ctr" fontAlgn="t">
                        <a:spcBef>
                          <a:spcPts val="0"/>
                        </a:spcBef>
                        <a:spcAft>
                          <a:spcPts val="0"/>
                        </a:spcAft>
                      </a:pPr>
                      <a:r>
                        <a:rPr lang="en-GB" sz="1800" dirty="0" smtClean="0">
                          <a:effectLst/>
                        </a:rPr>
                        <a:t>Not available</a:t>
                      </a:r>
                      <a:endParaRPr lang="en-GB" sz="1800" dirty="0">
                        <a:effectLst/>
                        <a:latin typeface="+mn-lt"/>
                      </a:endParaRPr>
                    </a:p>
                  </a:txBody>
                  <a:tcPr marL="50800" marR="50800" marT="50400" marB="0" anchor="ctr"/>
                </a:tc>
                <a:tc>
                  <a:txBody>
                    <a:bodyPr/>
                    <a:lstStyle/>
                    <a:p>
                      <a:pPr marL="0" marR="0" algn="ctr" fontAlgn="t">
                        <a:spcBef>
                          <a:spcPts val="0"/>
                        </a:spcBef>
                        <a:spcAft>
                          <a:spcPts val="0"/>
                        </a:spcAft>
                      </a:pPr>
                      <a:r>
                        <a:rPr lang="en-GB" sz="2400" dirty="0">
                          <a:effectLst/>
                        </a:rPr>
                        <a:t>1760</a:t>
                      </a:r>
                      <a:endParaRPr lang="en-GB" sz="2400" dirty="0">
                        <a:effectLst/>
                        <a:latin typeface="+mn-lt"/>
                      </a:endParaRPr>
                    </a:p>
                  </a:txBody>
                  <a:tcPr marL="50800" marR="50800" marT="50400" marB="0" anchor="ctr"/>
                </a:tc>
              </a:tr>
            </a:tbl>
          </a:graphicData>
        </a:graphic>
      </p:graphicFrame>
      <p:sp>
        <p:nvSpPr>
          <p:cNvPr id="5" name="TextBox 4"/>
          <p:cNvSpPr txBox="1"/>
          <p:nvPr/>
        </p:nvSpPr>
        <p:spPr>
          <a:xfrm>
            <a:off x="415783" y="5381548"/>
            <a:ext cx="8686801" cy="675057"/>
          </a:xfrm>
          <a:prstGeom prst="rect">
            <a:avLst/>
          </a:prstGeom>
          <a:noFill/>
        </p:spPr>
        <p:txBody>
          <a:bodyPr wrap="square" rtlCol="0">
            <a:spAutoFit/>
          </a:bodyPr>
          <a:lstStyle/>
          <a:p>
            <a:pPr>
              <a:lnSpc>
                <a:spcPct val="120000"/>
              </a:lnSpc>
            </a:pPr>
            <a:r>
              <a:rPr lang="en-US" sz="1600" dirty="0" smtClean="0"/>
              <a:t>*</a:t>
            </a:r>
            <a:r>
              <a:rPr lang="en-GB" sz="1600" dirty="0" smtClean="0"/>
              <a:t>Aviation </a:t>
            </a:r>
            <a:r>
              <a:rPr lang="en-GB" sz="1600" dirty="0"/>
              <a:t>Safety Network figures, </a:t>
            </a:r>
            <a:r>
              <a:rPr lang="en-GB" sz="1600" dirty="0" smtClean="0"/>
              <a:t>includes MH17 (298) </a:t>
            </a:r>
            <a:r>
              <a:rPr lang="en-GB" sz="1600" dirty="0"/>
              <a:t>in Ukraine &amp; </a:t>
            </a:r>
            <a:r>
              <a:rPr lang="en-GB" sz="1600" dirty="0" smtClean="0"/>
              <a:t>disappeared MH370 (239)</a:t>
            </a:r>
            <a:endParaRPr lang="en-GB" sz="1600" dirty="0"/>
          </a:p>
          <a:p>
            <a:pPr>
              <a:lnSpc>
                <a:spcPct val="120000"/>
              </a:lnSpc>
            </a:pPr>
            <a:r>
              <a:rPr lang="en-US" sz="1600" dirty="0" smtClean="0"/>
              <a:t>**</a:t>
            </a:r>
            <a:r>
              <a:rPr lang="en-US" sz="1600" dirty="0" err="1" smtClean="0"/>
              <a:t>DfT</a:t>
            </a:r>
            <a:r>
              <a:rPr lang="en-US" sz="1600" dirty="0" smtClean="0"/>
              <a:t> Statistical Release 6 Nov 14 - Rolling years ending Q2    </a:t>
            </a:r>
            <a:r>
              <a:rPr lang="en-US" sz="1600" dirty="0" err="1" smtClean="0"/>
              <a:t>DfT</a:t>
            </a:r>
            <a:r>
              <a:rPr lang="en-US" sz="1600" dirty="0" smtClean="0"/>
              <a:t>***  Transport Data</a:t>
            </a:r>
          </a:p>
        </p:txBody>
      </p:sp>
      <p:sp>
        <p:nvSpPr>
          <p:cNvPr id="6" name="TextBox 5"/>
          <p:cNvSpPr txBox="1"/>
          <p:nvPr/>
        </p:nvSpPr>
        <p:spPr>
          <a:xfrm>
            <a:off x="213895" y="6309895"/>
            <a:ext cx="2409029" cy="369332"/>
          </a:xfrm>
          <a:prstGeom prst="rect">
            <a:avLst/>
          </a:prstGeom>
          <a:noFill/>
        </p:spPr>
        <p:txBody>
          <a:bodyPr wrap="square" rtlCol="0">
            <a:spAutoFit/>
          </a:bodyPr>
          <a:lstStyle/>
          <a:p>
            <a:r>
              <a:rPr lang="en-US" dirty="0" smtClean="0">
                <a:solidFill>
                  <a:srgbClr val="7F7F7F"/>
                </a:solidFill>
              </a:rPr>
              <a:t>Flying is safer than …?</a:t>
            </a:r>
            <a:endParaRPr lang="en-US" dirty="0">
              <a:solidFill>
                <a:srgbClr val="7F7F7F"/>
              </a:solidFill>
            </a:endParaRPr>
          </a:p>
        </p:txBody>
      </p:sp>
      <p:sp>
        <p:nvSpPr>
          <p:cNvPr id="3" name="TextBox 2"/>
          <p:cNvSpPr txBox="1"/>
          <p:nvPr/>
        </p:nvSpPr>
        <p:spPr>
          <a:xfrm>
            <a:off x="3119897" y="6156007"/>
            <a:ext cx="5050281" cy="451406"/>
          </a:xfrm>
          <a:prstGeom prst="rect">
            <a:avLst/>
          </a:prstGeom>
          <a:solidFill>
            <a:srgbClr val="66CCFF"/>
          </a:solidFill>
          <a:effectLst>
            <a:outerShdw blurRad="50800" dist="38100" dir="2700000" algn="tl" rotWithShape="0">
              <a:srgbClr val="000000">
                <a:alpha val="43000"/>
              </a:srgbClr>
            </a:outerShdw>
          </a:effectLst>
        </p:spPr>
        <p:txBody>
          <a:bodyPr wrap="none" rtlCol="0">
            <a:spAutoFit/>
          </a:bodyPr>
          <a:lstStyle/>
          <a:p>
            <a:pPr>
              <a:lnSpc>
                <a:spcPct val="120000"/>
              </a:lnSpc>
            </a:pPr>
            <a:r>
              <a:rPr lang="en-US" sz="2000" dirty="0" smtClean="0"/>
              <a:t> &gt;4,700 pedestrians killed in USA alone in 2013</a:t>
            </a:r>
            <a:endParaRPr lang="en-US" sz="2000" dirty="0"/>
          </a:p>
        </p:txBody>
      </p:sp>
    </p:spTree>
    <p:extLst>
      <p:ext uri="{BB962C8B-B14F-4D97-AF65-F5344CB8AC3E}">
        <p14:creationId xmlns:p14="http://schemas.microsoft.com/office/powerpoint/2010/main" val="204397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statistics</a:t>
            </a:r>
            <a:endParaRPr lang="en-US" dirty="0"/>
          </a:p>
        </p:txBody>
      </p:sp>
      <p:sp>
        <p:nvSpPr>
          <p:cNvPr id="6" name="TextBox 5"/>
          <p:cNvSpPr txBox="1"/>
          <p:nvPr/>
        </p:nvSpPr>
        <p:spPr>
          <a:xfrm>
            <a:off x="213895" y="6309895"/>
            <a:ext cx="2409029" cy="369332"/>
          </a:xfrm>
          <a:prstGeom prst="rect">
            <a:avLst/>
          </a:prstGeom>
          <a:noFill/>
        </p:spPr>
        <p:txBody>
          <a:bodyPr wrap="square" rtlCol="0">
            <a:spAutoFit/>
          </a:bodyPr>
          <a:lstStyle/>
          <a:p>
            <a:r>
              <a:rPr lang="en-US" dirty="0" smtClean="0">
                <a:solidFill>
                  <a:srgbClr val="7F7F7F"/>
                </a:solidFill>
              </a:rPr>
              <a:t>Flying is safer than …?</a:t>
            </a:r>
            <a:endParaRPr lang="en-US" dirty="0">
              <a:solidFill>
                <a:srgbClr val="7F7F7F"/>
              </a:solidFill>
            </a:endParaRPr>
          </a:p>
        </p:txBody>
      </p:sp>
      <p:sp>
        <p:nvSpPr>
          <p:cNvPr id="9" name="Rectangle 8"/>
          <p:cNvSpPr/>
          <p:nvPr/>
        </p:nvSpPr>
        <p:spPr>
          <a:xfrm>
            <a:off x="626530" y="1772895"/>
            <a:ext cx="7823200" cy="4247317"/>
          </a:xfrm>
          <a:prstGeom prst="rect">
            <a:avLst/>
          </a:prstGeom>
          <a:noFill/>
        </p:spPr>
        <p:txBody>
          <a:bodyPr wrap="square" lIns="91440" tIns="45720" rIns="91440" bIns="45720">
            <a:spAutoFit/>
          </a:bodyPr>
          <a:lstStyle/>
          <a:p>
            <a:pPr algn="ctr"/>
            <a:r>
              <a:rPr lang="en-GB" sz="5400" b="1" u="sng" cap="none" spc="0" dirty="0" smtClean="0">
                <a:ln w="12700">
                  <a:solidFill>
                    <a:schemeClr val="tx2">
                      <a:satMod val="155000"/>
                    </a:schemeClr>
                  </a:solidFill>
                  <a:prstDash val="solid"/>
                </a:ln>
                <a:solidFill>
                  <a:srgbClr val="008000"/>
                </a:solidFill>
                <a:effectLst>
                  <a:glow rad="38100">
                    <a:schemeClr val="accent3">
                      <a:satMod val="175000"/>
                      <a:alpha val="40000"/>
                    </a:schemeClr>
                  </a:glow>
                  <a:outerShdw blurRad="41275" dist="20320" dir="1800000" algn="tl" rotWithShape="0">
                    <a:srgbClr val="000000">
                      <a:alpha val="40000"/>
                    </a:srgbClr>
                  </a:outerShdw>
                </a:effectLst>
              </a:rPr>
              <a:t>2014</a:t>
            </a:r>
          </a:p>
          <a:p>
            <a:pPr algn="ctr"/>
            <a:r>
              <a:rPr lang="en-GB" sz="5400" b="1" cap="none" spc="0" dirty="0" smtClean="0">
                <a:ln w="12700">
                  <a:solidFill>
                    <a:schemeClr val="tx2">
                      <a:satMod val="155000"/>
                    </a:schemeClr>
                  </a:solidFill>
                  <a:prstDash val="solid"/>
                </a:ln>
                <a:solidFill>
                  <a:srgbClr val="008000"/>
                </a:solidFill>
                <a:effectLst>
                  <a:glow rad="38100">
                    <a:schemeClr val="accent3">
                      <a:satMod val="175000"/>
                      <a:alpha val="40000"/>
                    </a:schemeClr>
                  </a:glow>
                  <a:outerShdw blurRad="41275" dist="20320" dir="1800000" algn="tl" rotWithShape="0">
                    <a:srgbClr val="000000">
                      <a:alpha val="40000"/>
                    </a:srgbClr>
                  </a:outerShdw>
                </a:effectLst>
              </a:rPr>
              <a:t>Only 8 </a:t>
            </a:r>
            <a:r>
              <a:rPr lang="en-GB" sz="5400" cap="none" spc="0" dirty="0" smtClean="0">
                <a:ln w="12700">
                  <a:solidFill>
                    <a:schemeClr val="tx2">
                      <a:satMod val="155000"/>
                    </a:schemeClr>
                  </a:solidFill>
                  <a:prstDash val="solid"/>
                </a:ln>
                <a:solidFill>
                  <a:srgbClr val="008000"/>
                </a:solidFill>
                <a:effectLst>
                  <a:glow rad="38100">
                    <a:schemeClr val="accent3">
                      <a:satMod val="175000"/>
                      <a:alpha val="40000"/>
                    </a:schemeClr>
                  </a:glow>
                  <a:outerShdw blurRad="41275" dist="20320" dir="1800000" algn="tl" rotWithShape="0">
                    <a:srgbClr val="000000">
                      <a:alpha val="40000"/>
                    </a:srgbClr>
                  </a:outerShdw>
                </a:effectLst>
              </a:rPr>
              <a:t>fatal accidents </a:t>
            </a:r>
            <a:r>
              <a:rPr lang="en-GB" sz="5400" dirty="0" smtClean="0">
                <a:ln w="12700">
                  <a:solidFill>
                    <a:schemeClr val="tx2">
                      <a:satMod val="155000"/>
                    </a:schemeClr>
                  </a:solidFill>
                  <a:prstDash val="solid"/>
                </a:ln>
                <a:solidFill>
                  <a:srgbClr val="008000"/>
                </a:solidFill>
                <a:effectLst>
                  <a:glow rad="38100">
                    <a:schemeClr val="accent3">
                      <a:satMod val="175000"/>
                      <a:alpha val="40000"/>
                    </a:schemeClr>
                  </a:glow>
                  <a:outerShdw blurRad="41275" dist="20320" dir="1800000" algn="tl" rotWithShape="0">
                    <a:srgbClr val="000000">
                      <a:alpha val="40000"/>
                    </a:srgbClr>
                  </a:outerShdw>
                </a:effectLst>
              </a:rPr>
              <a:t>to</a:t>
            </a:r>
            <a:r>
              <a:rPr lang="en-GB" sz="5400" cap="none" spc="0" dirty="0" smtClean="0">
                <a:ln w="12700">
                  <a:solidFill>
                    <a:schemeClr val="tx2">
                      <a:satMod val="155000"/>
                    </a:schemeClr>
                  </a:solidFill>
                  <a:prstDash val="solid"/>
                </a:ln>
                <a:solidFill>
                  <a:srgbClr val="008000"/>
                </a:solidFill>
                <a:effectLst>
                  <a:glow rad="38100">
                    <a:schemeClr val="accent3">
                      <a:satMod val="175000"/>
                      <a:alpha val="40000"/>
                    </a:schemeClr>
                  </a:glow>
                  <a:outerShdw blurRad="41275" dist="20320" dir="1800000" algn="tl" rotWithShape="0">
                    <a:srgbClr val="000000">
                      <a:alpha val="40000"/>
                    </a:srgbClr>
                  </a:outerShdw>
                </a:effectLst>
              </a:rPr>
              <a:t> Scheduled, Regional &amp; Commuter flights</a:t>
            </a:r>
          </a:p>
          <a:p>
            <a:pPr algn="ctr"/>
            <a:r>
              <a:rPr lang="en-GB" sz="5400" b="1" dirty="0">
                <a:ln w="12700">
                  <a:solidFill>
                    <a:schemeClr val="tx2">
                      <a:satMod val="155000"/>
                    </a:schemeClr>
                  </a:solidFill>
                  <a:prstDash val="solid"/>
                </a:ln>
                <a:solidFill>
                  <a:srgbClr val="008000"/>
                </a:solidFill>
                <a:effectLst>
                  <a:glow rad="38100">
                    <a:schemeClr val="accent3">
                      <a:satMod val="175000"/>
                      <a:alpha val="40000"/>
                    </a:schemeClr>
                  </a:glow>
                  <a:outerShdw blurRad="41275" dist="20320" dir="1800000" algn="tl" rotWithShape="0">
                    <a:srgbClr val="000000">
                      <a:alpha val="40000"/>
                    </a:srgbClr>
                  </a:outerShdw>
                </a:effectLst>
              </a:rPr>
              <a:t>i</a:t>
            </a:r>
            <a:r>
              <a:rPr lang="en-GB" sz="5400" b="1" dirty="0" smtClean="0">
                <a:ln w="12700">
                  <a:solidFill>
                    <a:schemeClr val="tx2">
                      <a:satMod val="155000"/>
                    </a:schemeClr>
                  </a:solidFill>
                  <a:prstDash val="solid"/>
                </a:ln>
                <a:solidFill>
                  <a:srgbClr val="008000"/>
                </a:solidFill>
                <a:effectLst>
                  <a:glow rad="38100">
                    <a:schemeClr val="accent3">
                      <a:satMod val="175000"/>
                      <a:alpha val="40000"/>
                    </a:schemeClr>
                  </a:glow>
                  <a:outerShdw blurRad="41275" dist="20320" dir="1800000" algn="tl" rotWithShape="0">
                    <a:srgbClr val="000000">
                      <a:alpha val="40000"/>
                    </a:srgbClr>
                  </a:outerShdw>
                </a:effectLst>
              </a:rPr>
              <a:t>n the whole world</a:t>
            </a:r>
            <a:endParaRPr lang="en-GB" sz="5400" b="1" cap="none" spc="0" dirty="0">
              <a:ln w="12700">
                <a:solidFill>
                  <a:schemeClr val="tx2">
                    <a:satMod val="155000"/>
                  </a:schemeClr>
                </a:solidFill>
                <a:prstDash val="solid"/>
              </a:ln>
              <a:solidFill>
                <a:srgbClr val="008000"/>
              </a:solidFill>
              <a:effectLst>
                <a:glow rad="38100">
                  <a:schemeClr val="accent3">
                    <a:satMod val="175000"/>
                    <a:alpha val="40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4397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smtClean="0"/>
              <a:t>Conclusions</a:t>
            </a:r>
            <a:endParaRPr lang="en-US" sz="6000" b="1" dirty="0"/>
          </a:p>
        </p:txBody>
      </p:sp>
      <p:sp>
        <p:nvSpPr>
          <p:cNvPr id="3" name="Subtitle 2"/>
          <p:cNvSpPr>
            <a:spLocks noGrp="1"/>
          </p:cNvSpPr>
          <p:nvPr>
            <p:ph type="subTitle" idx="1"/>
          </p:nvPr>
        </p:nvSpPr>
        <p:spPr/>
        <p:txBody>
          <a:bodyPr/>
          <a:lstStyle/>
          <a:p>
            <a:endParaRPr lang="en-US" dirty="0">
              <a:solidFill>
                <a:schemeClr val="tx1"/>
              </a:solidFill>
            </a:endParaRPr>
          </a:p>
        </p:txBody>
      </p:sp>
      <p:pic>
        <p:nvPicPr>
          <p:cNvPr id="8" name="Picture 2"/>
          <p:cNvPicPr>
            <a:picLocks noChangeAspect="1" noChangeArrowheads="1"/>
          </p:cNvPicPr>
          <p:nvPr/>
        </p:nvPicPr>
        <p:blipFill rotWithShape="1">
          <a:blip r:embed="rId3" cstate="print"/>
          <a:srcRect l="8891"/>
          <a:stretch/>
        </p:blipFill>
        <p:spPr bwMode="auto">
          <a:xfrm>
            <a:off x="-27000" y="0"/>
            <a:ext cx="9171000" cy="6885517"/>
          </a:xfrm>
          <a:prstGeom prst="rect">
            <a:avLst/>
          </a:prstGeom>
          <a:noFill/>
          <a:ln w="9525">
            <a:noFill/>
            <a:miter lim="800000"/>
            <a:headEnd/>
            <a:tailEnd/>
          </a:ln>
        </p:spPr>
      </p:pic>
      <p:sp>
        <p:nvSpPr>
          <p:cNvPr id="9" name="Title 1"/>
          <p:cNvSpPr txBox="1">
            <a:spLocks/>
          </p:cNvSpPr>
          <p:nvPr/>
        </p:nvSpPr>
        <p:spPr>
          <a:xfrm>
            <a:off x="0" y="420158"/>
            <a:ext cx="5503333" cy="1470025"/>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Summary &amp; Questions?</a:t>
            </a:r>
            <a:endPar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Title 1"/>
          <p:cNvSpPr txBox="1">
            <a:spLocks/>
          </p:cNvSpPr>
          <p:nvPr/>
        </p:nvSpPr>
        <p:spPr>
          <a:xfrm>
            <a:off x="-27001" y="4524376"/>
            <a:ext cx="1398601" cy="1131358"/>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jt</a:t>
            </a:r>
            <a:r>
              <a:rPr lang="en-US" sz="4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-ac.</a:t>
            </a:r>
          </a:p>
          <a:p>
            <a:r>
              <a:rPr lang="en-US" sz="4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com</a:t>
            </a:r>
            <a:endParaRPr lang="en-US" sz="40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65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4772"/>
          <a:stretch/>
        </p:blipFill>
        <p:spPr>
          <a:xfrm>
            <a:off x="-1" y="1282700"/>
            <a:ext cx="9144001" cy="4491567"/>
          </a:xfrm>
          <a:prstGeom prst="rect">
            <a:avLst/>
          </a:prstGeom>
        </p:spPr>
      </p:pic>
      <p:sp>
        <p:nvSpPr>
          <p:cNvPr id="2" name="Title 1"/>
          <p:cNvSpPr>
            <a:spLocks noGrp="1"/>
          </p:cNvSpPr>
          <p:nvPr>
            <p:ph type="title"/>
          </p:nvPr>
        </p:nvSpPr>
        <p:spPr/>
        <p:txBody>
          <a:bodyPr>
            <a:normAutofit/>
          </a:bodyPr>
          <a:lstStyle/>
          <a:p>
            <a:r>
              <a:rPr lang="en-US" sz="5400" b="1" dirty="0" smtClean="0"/>
              <a:t>REGULATORS</a:t>
            </a:r>
            <a:endParaRPr lang="en-US" sz="5400" b="1" dirty="0"/>
          </a:p>
        </p:txBody>
      </p:sp>
      <p:sp>
        <p:nvSpPr>
          <p:cNvPr id="3" name="Content Placeholder 2"/>
          <p:cNvSpPr>
            <a:spLocks noGrp="1"/>
          </p:cNvSpPr>
          <p:nvPr>
            <p:ph idx="1"/>
          </p:nvPr>
        </p:nvSpPr>
        <p:spPr>
          <a:xfrm>
            <a:off x="524932" y="1998134"/>
            <a:ext cx="8229600" cy="4280430"/>
          </a:xfrm>
        </p:spPr>
        <p:txBody>
          <a:bodyPr/>
          <a:lstStyle/>
          <a:p>
            <a:pPr marL="0" indent="0">
              <a:lnSpc>
                <a:spcPct val="80000"/>
              </a:lnSpc>
              <a:buNone/>
            </a:pPr>
            <a:r>
              <a:rPr lang="en-US" b="1" dirty="0" smtClean="0"/>
              <a:t>             </a:t>
            </a:r>
            <a:r>
              <a:rPr lang="en-US" sz="3600" b="1" dirty="0" smtClean="0">
                <a:solidFill>
                  <a:schemeClr val="bg1"/>
                </a:solidFill>
                <a:effectLst>
                  <a:glow rad="101600">
                    <a:schemeClr val="accent2">
                      <a:satMod val="175000"/>
                      <a:alpha val="40000"/>
                    </a:schemeClr>
                  </a:glow>
                </a:effectLst>
              </a:rPr>
              <a:t>ICAO</a:t>
            </a:r>
            <a:r>
              <a:rPr lang="en-US" b="1" dirty="0" smtClean="0"/>
              <a:t>              EASA</a:t>
            </a:r>
          </a:p>
          <a:p>
            <a:pPr marL="0" indent="0">
              <a:lnSpc>
                <a:spcPct val="60000"/>
              </a:lnSpc>
              <a:buNone/>
            </a:pPr>
            <a:r>
              <a:rPr lang="en-US" b="1" dirty="0" smtClean="0"/>
              <a:t>       FAA                      </a:t>
            </a:r>
          </a:p>
          <a:p>
            <a:pPr marL="0" indent="0">
              <a:buNone/>
            </a:pPr>
            <a:endParaRPr lang="en-US" b="1" dirty="0"/>
          </a:p>
          <a:p>
            <a:pPr marL="0" indent="0">
              <a:buNone/>
            </a:pPr>
            <a:r>
              <a:rPr lang="en-US" b="1" dirty="0" smtClean="0"/>
              <a:t>						National Regulators</a:t>
            </a:r>
          </a:p>
          <a:p>
            <a:pPr marL="0" indent="0">
              <a:lnSpc>
                <a:spcPct val="150000"/>
              </a:lnSpc>
              <a:buNone/>
            </a:pPr>
            <a:r>
              <a:rPr lang="en-US" b="1" dirty="0"/>
              <a:t>	</a:t>
            </a:r>
            <a:r>
              <a:rPr lang="en-US" b="1" dirty="0" smtClean="0"/>
              <a:t>														CASA</a:t>
            </a:r>
            <a:endParaRPr lang="en-US" b="1" dirty="0"/>
          </a:p>
        </p:txBody>
      </p:sp>
      <p:sp>
        <p:nvSpPr>
          <p:cNvPr id="5" name="TextBox 4"/>
          <p:cNvSpPr txBox="1"/>
          <p:nvPr/>
        </p:nvSpPr>
        <p:spPr>
          <a:xfrm>
            <a:off x="3606799" y="5408137"/>
            <a:ext cx="4425510" cy="523220"/>
          </a:xfrm>
          <a:prstGeom prst="rect">
            <a:avLst/>
          </a:prstGeom>
          <a:noFill/>
        </p:spPr>
        <p:txBody>
          <a:bodyPr wrap="none" rtlCol="0">
            <a:spAutoFit/>
          </a:bodyPr>
          <a:lstStyle/>
          <a:p>
            <a:r>
              <a:rPr lang="en-US" sz="2800" dirty="0" smtClean="0"/>
              <a:t>+ Military national regulators</a:t>
            </a:r>
            <a:endParaRPr lang="en-US" sz="2800" dirty="0"/>
          </a:p>
        </p:txBody>
      </p:sp>
      <p:sp>
        <p:nvSpPr>
          <p:cNvPr id="6" name="Line Callout 2 5"/>
          <p:cNvSpPr/>
          <p:nvPr/>
        </p:nvSpPr>
        <p:spPr>
          <a:xfrm>
            <a:off x="1422399" y="5774267"/>
            <a:ext cx="1710268" cy="834424"/>
          </a:xfrm>
          <a:prstGeom prst="borderCallout2">
            <a:avLst>
              <a:gd name="adj1" fmla="val 8603"/>
              <a:gd name="adj2" fmla="val 61816"/>
              <a:gd name="adj3" fmla="val -174037"/>
              <a:gd name="adj4" fmla="val 114360"/>
              <a:gd name="adj5" fmla="val -380630"/>
              <a:gd name="adj6" fmla="val 73024"/>
            </a:avLst>
          </a:prstGeom>
          <a:solidFill>
            <a:schemeClr val="bg1">
              <a:lumMod val="85000"/>
            </a:schemeClr>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&gt;10,000 SARPs </a:t>
            </a:r>
          </a:p>
          <a:p>
            <a:pPr algn="ctr"/>
            <a:r>
              <a:rPr lang="en-US" dirty="0" smtClean="0">
                <a:solidFill>
                  <a:schemeClr val="tx1"/>
                </a:solidFill>
              </a:rPr>
              <a:t>in 19 Annexes</a:t>
            </a:r>
            <a:endParaRPr lang="en-US" dirty="0">
              <a:solidFill>
                <a:schemeClr val="tx1"/>
              </a:solidFill>
            </a:endParaRPr>
          </a:p>
        </p:txBody>
      </p:sp>
    </p:spTree>
    <p:extLst>
      <p:ext uri="{BB962C8B-B14F-4D97-AF65-F5344CB8AC3E}">
        <p14:creationId xmlns:p14="http://schemas.microsoft.com/office/powerpoint/2010/main" val="2725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A Safe Flight requires….</a:t>
            </a:r>
            <a:endParaRPr lang="en-US" sz="4800" b="1" dirty="0"/>
          </a:p>
        </p:txBody>
      </p:sp>
      <p:sp>
        <p:nvSpPr>
          <p:cNvPr id="3" name="Content Placeholder 2"/>
          <p:cNvSpPr>
            <a:spLocks noGrp="1"/>
          </p:cNvSpPr>
          <p:nvPr>
            <p:ph idx="1"/>
          </p:nvPr>
        </p:nvSpPr>
        <p:spPr>
          <a:xfrm>
            <a:off x="457200" y="1506624"/>
            <a:ext cx="8229600" cy="4525963"/>
          </a:xfrm>
        </p:spPr>
        <p:txBody>
          <a:bodyPr>
            <a:noAutofit/>
          </a:bodyPr>
          <a:lstStyle/>
          <a:p>
            <a:pPr fontAlgn="ctr">
              <a:lnSpc>
                <a:spcPct val="120000"/>
              </a:lnSpc>
              <a:buClr>
                <a:schemeClr val="tx1"/>
              </a:buClr>
            </a:pPr>
            <a:r>
              <a:rPr lang="en-GB" sz="4000" dirty="0" smtClean="0">
                <a:solidFill>
                  <a:schemeClr val="bg1">
                    <a:lumMod val="50000"/>
                  </a:schemeClr>
                </a:solidFill>
              </a:rPr>
              <a:t>a </a:t>
            </a:r>
            <a:r>
              <a:rPr lang="en-GB" sz="4000" b="1" dirty="0"/>
              <a:t>safe air vehicle</a:t>
            </a:r>
            <a:r>
              <a:rPr lang="en-GB" sz="4000" dirty="0"/>
              <a:t> </a:t>
            </a:r>
            <a:r>
              <a:rPr lang="en-GB" sz="4000" dirty="0">
                <a:solidFill>
                  <a:srgbClr val="7F7F7F"/>
                </a:solidFill>
              </a:rPr>
              <a:t>to be flown in … </a:t>
            </a:r>
          </a:p>
          <a:p>
            <a:pPr fontAlgn="ctr">
              <a:lnSpc>
                <a:spcPct val="120000"/>
              </a:lnSpc>
              <a:buClr>
                <a:schemeClr val="tx1"/>
              </a:buClr>
            </a:pPr>
            <a:r>
              <a:rPr lang="en-GB" sz="4000" dirty="0">
                <a:solidFill>
                  <a:srgbClr val="7F7F7F"/>
                </a:solidFill>
              </a:rPr>
              <a:t>a </a:t>
            </a:r>
            <a:r>
              <a:rPr lang="en-GB" sz="4000" b="1" dirty="0"/>
              <a:t>safe environment</a:t>
            </a:r>
            <a:r>
              <a:rPr lang="en-GB" sz="4000" dirty="0"/>
              <a:t> </a:t>
            </a:r>
            <a:r>
              <a:rPr lang="en-GB" sz="4000" dirty="0">
                <a:solidFill>
                  <a:srgbClr val="7F7F7F"/>
                </a:solidFill>
              </a:rPr>
              <a:t>by …</a:t>
            </a:r>
          </a:p>
          <a:p>
            <a:pPr fontAlgn="ctr">
              <a:lnSpc>
                <a:spcPct val="120000"/>
              </a:lnSpc>
              <a:buClr>
                <a:schemeClr val="tx1"/>
              </a:buClr>
            </a:pPr>
            <a:r>
              <a:rPr lang="en-GB" sz="4000" dirty="0">
                <a:solidFill>
                  <a:srgbClr val="7F7F7F"/>
                </a:solidFill>
              </a:rPr>
              <a:t>a </a:t>
            </a:r>
            <a:r>
              <a:rPr lang="en-GB" sz="4000" b="1" dirty="0"/>
              <a:t>safe crew</a:t>
            </a:r>
            <a:r>
              <a:rPr lang="en-GB" sz="4000" dirty="0"/>
              <a:t> </a:t>
            </a:r>
            <a:r>
              <a:rPr lang="en-GB" sz="4000" dirty="0">
                <a:solidFill>
                  <a:srgbClr val="7F7F7F"/>
                </a:solidFill>
              </a:rPr>
              <a:t>operating to …</a:t>
            </a:r>
          </a:p>
          <a:p>
            <a:pPr fontAlgn="ctr">
              <a:lnSpc>
                <a:spcPct val="120000"/>
              </a:lnSpc>
              <a:buClr>
                <a:schemeClr val="tx1"/>
              </a:buClr>
            </a:pPr>
            <a:r>
              <a:rPr lang="en-GB" sz="4000" b="1" dirty="0"/>
              <a:t>safe procedures</a:t>
            </a:r>
            <a:r>
              <a:rPr lang="en-GB" sz="4000" dirty="0"/>
              <a:t> </a:t>
            </a:r>
            <a:r>
              <a:rPr lang="en-GB" sz="4000" dirty="0">
                <a:solidFill>
                  <a:srgbClr val="7F7F7F"/>
                </a:solidFill>
              </a:rPr>
              <a:t>and supervised by …</a:t>
            </a:r>
          </a:p>
          <a:p>
            <a:pPr fontAlgn="ctr">
              <a:lnSpc>
                <a:spcPct val="120000"/>
              </a:lnSpc>
              <a:buClr>
                <a:schemeClr val="tx1"/>
              </a:buClr>
            </a:pPr>
            <a:r>
              <a:rPr lang="en-GB" sz="4000" b="1" dirty="0"/>
              <a:t>safe management</a:t>
            </a:r>
            <a:endParaRPr lang="en-GB" sz="4000" dirty="0"/>
          </a:p>
          <a:p>
            <a:pPr>
              <a:lnSpc>
                <a:spcPct val="120000"/>
              </a:lnSpc>
            </a:pPr>
            <a:endParaRPr lang="en-US" sz="4000" dirty="0"/>
          </a:p>
        </p:txBody>
      </p:sp>
      <p:sp>
        <p:nvSpPr>
          <p:cNvPr id="5" name="TextBox 4"/>
          <p:cNvSpPr txBox="1"/>
          <p:nvPr/>
        </p:nvSpPr>
        <p:spPr>
          <a:xfrm>
            <a:off x="4116318" y="6350000"/>
            <a:ext cx="4570482" cy="369332"/>
          </a:xfrm>
          <a:prstGeom prst="rect">
            <a:avLst/>
          </a:prstGeom>
          <a:noFill/>
        </p:spPr>
        <p:txBody>
          <a:bodyPr wrap="none" rtlCol="0">
            <a:spAutoFit/>
          </a:bodyPr>
          <a:lstStyle/>
          <a:p>
            <a:r>
              <a:rPr lang="en-GB" dirty="0"/>
              <a:t>BAE SYSTEMS Corporate Flying Standard </a:t>
            </a:r>
            <a:r>
              <a:rPr lang="en-GB" dirty="0" smtClean="0"/>
              <a:t>Policy </a:t>
            </a:r>
            <a:endParaRPr lang="en-US" dirty="0"/>
          </a:p>
        </p:txBody>
      </p:sp>
    </p:spTree>
    <p:extLst>
      <p:ext uri="{BB962C8B-B14F-4D97-AF65-F5344CB8AC3E}">
        <p14:creationId xmlns:p14="http://schemas.microsoft.com/office/powerpoint/2010/main" val="379005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Air Vehicle</a:t>
            </a:r>
            <a:endParaRPr lang="en-US" dirty="0">
              <a:solidFill>
                <a:srgbClr val="7F7F7F"/>
              </a:solidFill>
            </a:endParaRPr>
          </a:p>
        </p:txBody>
      </p:sp>
      <p:sp>
        <p:nvSpPr>
          <p:cNvPr id="4" name="Title 3"/>
          <p:cNvSpPr>
            <a:spLocks noGrp="1"/>
          </p:cNvSpPr>
          <p:nvPr>
            <p:ph type="title"/>
          </p:nvPr>
        </p:nvSpPr>
        <p:spPr/>
        <p:txBody>
          <a:bodyPr>
            <a:normAutofit/>
          </a:bodyPr>
          <a:lstStyle/>
          <a:p>
            <a:r>
              <a:rPr lang="en-US" sz="4800" b="1" dirty="0">
                <a:effectLst>
                  <a:glow rad="101600">
                    <a:schemeClr val="bg1">
                      <a:alpha val="75000"/>
                    </a:schemeClr>
                  </a:glow>
                </a:effectLst>
              </a:rPr>
              <a:t>Safe Air Vehicle</a:t>
            </a:r>
          </a:p>
        </p:txBody>
      </p:sp>
      <p:sp>
        <p:nvSpPr>
          <p:cNvPr id="12" name="Content Placeholder 2"/>
          <p:cNvSpPr>
            <a:spLocks noGrp="1"/>
          </p:cNvSpPr>
          <p:nvPr>
            <p:ph idx="1"/>
          </p:nvPr>
        </p:nvSpPr>
        <p:spPr>
          <a:xfrm>
            <a:off x="457200" y="1303878"/>
            <a:ext cx="8229600" cy="4263496"/>
          </a:xfrm>
        </p:spPr>
        <p:txBody>
          <a:bodyPr>
            <a:normAutofit/>
          </a:bodyPr>
          <a:lstStyle/>
          <a:p>
            <a:pPr>
              <a:lnSpc>
                <a:spcPct val="140000"/>
              </a:lnSpc>
            </a:pPr>
            <a:r>
              <a:rPr lang="en-US" sz="4400" b="1" dirty="0" smtClean="0">
                <a:effectLst>
                  <a:glow rad="101600">
                    <a:schemeClr val="bg1">
                      <a:alpha val="75000"/>
                    </a:schemeClr>
                  </a:glow>
                </a:effectLst>
              </a:rPr>
              <a:t>Designed</a:t>
            </a:r>
            <a:r>
              <a:rPr lang="en-US" sz="4400" dirty="0" smtClean="0">
                <a:effectLst>
                  <a:glow rad="101600">
                    <a:schemeClr val="bg1">
                      <a:alpha val="75000"/>
                    </a:schemeClr>
                  </a:glow>
                </a:effectLst>
              </a:rPr>
              <a:t> safely</a:t>
            </a:r>
            <a:endParaRPr lang="en-US" sz="4400" dirty="0">
              <a:effectLst>
                <a:glow rad="101600">
                  <a:schemeClr val="bg1">
                    <a:alpha val="75000"/>
                  </a:schemeClr>
                </a:glow>
              </a:effectLst>
            </a:endParaRPr>
          </a:p>
          <a:p>
            <a:pPr>
              <a:lnSpc>
                <a:spcPct val="140000"/>
              </a:lnSpc>
            </a:pPr>
            <a:r>
              <a:rPr lang="en-US" sz="4400" b="1" dirty="0" smtClean="0">
                <a:effectLst>
                  <a:glow rad="101600">
                    <a:schemeClr val="bg1">
                      <a:alpha val="75000"/>
                    </a:schemeClr>
                  </a:glow>
                </a:effectLst>
              </a:rPr>
              <a:t>Manufactured</a:t>
            </a:r>
            <a:r>
              <a:rPr lang="en-US" sz="4400" dirty="0" smtClean="0">
                <a:effectLst>
                  <a:glow rad="101600">
                    <a:schemeClr val="bg1">
                      <a:alpha val="75000"/>
                    </a:schemeClr>
                  </a:glow>
                </a:effectLst>
              </a:rPr>
              <a:t> safely</a:t>
            </a:r>
            <a:endParaRPr lang="en-US" sz="4400" dirty="0">
              <a:effectLst>
                <a:glow rad="101600">
                  <a:schemeClr val="bg1">
                    <a:alpha val="75000"/>
                  </a:schemeClr>
                </a:glow>
              </a:effectLst>
            </a:endParaRPr>
          </a:p>
          <a:p>
            <a:pPr>
              <a:lnSpc>
                <a:spcPct val="140000"/>
              </a:lnSpc>
            </a:pPr>
            <a:r>
              <a:rPr lang="en-US" sz="4400" b="1" dirty="0" smtClean="0">
                <a:effectLst>
                  <a:glow rad="101600">
                    <a:schemeClr val="bg1">
                      <a:alpha val="75000"/>
                    </a:schemeClr>
                  </a:glow>
                </a:effectLst>
              </a:rPr>
              <a:t>Maintained</a:t>
            </a:r>
            <a:r>
              <a:rPr lang="en-US" sz="4400" dirty="0" smtClean="0">
                <a:effectLst>
                  <a:glow rad="101600">
                    <a:schemeClr val="bg1">
                      <a:alpha val="75000"/>
                    </a:schemeClr>
                  </a:glow>
                </a:effectLst>
              </a:rPr>
              <a:t> safely</a:t>
            </a:r>
            <a:endParaRPr lang="en-US" sz="4400" dirty="0">
              <a:effectLst>
                <a:glow rad="101600">
                  <a:schemeClr val="bg1">
                    <a:alpha val="75000"/>
                  </a:schemeClr>
                </a:glow>
              </a:effectLst>
            </a:endParaRPr>
          </a:p>
          <a:p>
            <a:pPr>
              <a:lnSpc>
                <a:spcPct val="140000"/>
              </a:lnSpc>
            </a:pPr>
            <a:r>
              <a:rPr lang="en-US" sz="4400" b="1" dirty="0" smtClean="0">
                <a:effectLst>
                  <a:glow rad="101600">
                    <a:schemeClr val="bg1">
                      <a:alpha val="75000"/>
                    </a:schemeClr>
                  </a:glow>
                </a:effectLst>
              </a:rPr>
              <a:t>Prepared for flight </a:t>
            </a:r>
            <a:r>
              <a:rPr lang="en-US" sz="4400" dirty="0" smtClean="0">
                <a:effectLst>
                  <a:glow rad="101600">
                    <a:schemeClr val="bg1">
                      <a:alpha val="75000"/>
                    </a:schemeClr>
                  </a:glow>
                </a:effectLst>
              </a:rPr>
              <a:t>safely</a:t>
            </a:r>
            <a:endParaRPr lang="en-US" sz="4400" dirty="0">
              <a:effectLst>
                <a:glow rad="101600">
                  <a:schemeClr val="bg1">
                    <a:alpha val="75000"/>
                  </a:schemeClr>
                </a:glow>
              </a:effectLst>
            </a:endParaRPr>
          </a:p>
        </p:txBody>
      </p:sp>
    </p:spTree>
    <p:extLst>
      <p:ext uri="{BB962C8B-B14F-4D97-AF65-F5344CB8AC3E}">
        <p14:creationId xmlns:p14="http://schemas.microsoft.com/office/powerpoint/2010/main" val="65951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dissolve">
                                      <p:cBhvr>
                                        <p:cTn id="10" dur="500"/>
                                        <p:tgtEl>
                                          <p:spTgt spid="1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dissolve">
                                      <p:cBhvr>
                                        <p:cTn id="13" dur="500"/>
                                        <p:tgtEl>
                                          <p:spTgt spid="1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dissolve">
                                      <p:cBhvr>
                                        <p:cTn id="16"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71500" indent="-571500">
              <a:buFont typeface="Arial"/>
              <a:buChar char="•"/>
            </a:pPr>
            <a:r>
              <a:rPr lang="en-US" sz="4800" b="1" dirty="0" smtClean="0">
                <a:effectLst>
                  <a:glow rad="101600">
                    <a:schemeClr val="bg1">
                      <a:alpha val="75000"/>
                    </a:schemeClr>
                  </a:glow>
                </a:effectLst>
              </a:rPr>
              <a:t>Designed</a:t>
            </a:r>
            <a:r>
              <a:rPr lang="en-US" sz="4800" dirty="0" smtClean="0">
                <a:effectLst>
                  <a:glow rad="101600">
                    <a:schemeClr val="bg1">
                      <a:alpha val="75000"/>
                    </a:schemeClr>
                  </a:glow>
                </a:effectLst>
              </a:rPr>
              <a:t> safely</a:t>
            </a:r>
            <a:endParaRPr lang="en-US" sz="4800" dirty="0">
              <a:effectLst>
                <a:glow rad="101600">
                  <a:schemeClr val="bg1">
                    <a:alpha val="75000"/>
                  </a:schemeClr>
                </a:glow>
              </a:effectLst>
            </a:endParaRPr>
          </a:p>
        </p:txBody>
      </p:sp>
      <p:sp>
        <p:nvSpPr>
          <p:cNvPr id="3" name="Content Placeholder 2"/>
          <p:cNvSpPr>
            <a:spLocks noGrp="1"/>
          </p:cNvSpPr>
          <p:nvPr>
            <p:ph idx="1"/>
          </p:nvPr>
        </p:nvSpPr>
        <p:spPr>
          <a:xfrm>
            <a:off x="457200" y="1197509"/>
            <a:ext cx="6694905" cy="5440362"/>
          </a:xfrm>
        </p:spPr>
        <p:txBody>
          <a:bodyPr>
            <a:normAutofit fontScale="92500" lnSpcReduction="10000"/>
          </a:bodyPr>
          <a:lstStyle/>
          <a:p>
            <a:pPr>
              <a:lnSpc>
                <a:spcPct val="120000"/>
              </a:lnSpc>
            </a:pPr>
            <a:r>
              <a:rPr lang="en-US" sz="4400" dirty="0" smtClean="0">
                <a:effectLst>
                  <a:glow rad="63500">
                    <a:schemeClr val="bg1"/>
                  </a:glow>
                </a:effectLst>
              </a:rPr>
              <a:t>Capability</a:t>
            </a:r>
          </a:p>
          <a:p>
            <a:pPr>
              <a:lnSpc>
                <a:spcPct val="120000"/>
              </a:lnSpc>
            </a:pPr>
            <a:r>
              <a:rPr lang="en-US" sz="4400" dirty="0" smtClean="0">
                <a:effectLst>
                  <a:glow rad="63500">
                    <a:schemeClr val="bg1"/>
                  </a:glow>
                </a:effectLst>
              </a:rPr>
              <a:t>Strength </a:t>
            </a:r>
          </a:p>
          <a:p>
            <a:pPr lvl="1">
              <a:lnSpc>
                <a:spcPct val="120000"/>
              </a:lnSpc>
            </a:pPr>
            <a:r>
              <a:rPr lang="en-US" sz="4000" dirty="0" smtClean="0">
                <a:effectLst>
                  <a:glow rad="63500">
                    <a:schemeClr val="bg1"/>
                  </a:glow>
                </a:effectLst>
              </a:rPr>
              <a:t>Operations &amp; Environment </a:t>
            </a:r>
          </a:p>
          <a:p>
            <a:pPr>
              <a:lnSpc>
                <a:spcPct val="120000"/>
              </a:lnSpc>
            </a:pPr>
            <a:r>
              <a:rPr lang="en-US" sz="4400" dirty="0" smtClean="0">
                <a:effectLst>
                  <a:glow rad="63500">
                    <a:schemeClr val="bg1"/>
                  </a:glow>
                </a:effectLst>
              </a:rPr>
              <a:t>Reliability</a:t>
            </a:r>
          </a:p>
          <a:p>
            <a:pPr lvl="1">
              <a:lnSpc>
                <a:spcPct val="120000"/>
              </a:lnSpc>
            </a:pPr>
            <a:r>
              <a:rPr lang="en-US" sz="3200" dirty="0" smtClean="0">
                <a:effectLst>
                  <a:glow rad="63500">
                    <a:schemeClr val="bg1"/>
                  </a:glow>
                </a:effectLst>
              </a:rPr>
              <a:t>No critical </a:t>
            </a:r>
            <a:r>
              <a:rPr lang="en-US" sz="3200" dirty="0" smtClean="0">
                <a:effectLst>
                  <a:glow rad="63500">
                    <a:schemeClr val="bg1">
                      <a:alpha val="75000"/>
                    </a:schemeClr>
                  </a:glow>
                </a:effectLst>
              </a:rPr>
              <a:t>single</a:t>
            </a:r>
            <a:r>
              <a:rPr lang="en-US" sz="3200" dirty="0" smtClean="0">
                <a:effectLst>
                  <a:glow rad="63500">
                    <a:schemeClr val="bg1"/>
                  </a:glow>
                </a:effectLst>
              </a:rPr>
              <a:t> failure</a:t>
            </a:r>
          </a:p>
          <a:p>
            <a:pPr lvl="1">
              <a:lnSpc>
                <a:spcPct val="120000"/>
              </a:lnSpc>
            </a:pPr>
            <a:r>
              <a:rPr lang="en-US" sz="3200" dirty="0" smtClean="0">
                <a:effectLst>
                  <a:glow rad="63500">
                    <a:schemeClr val="bg1"/>
                  </a:glow>
                </a:effectLst>
              </a:rPr>
              <a:t>No cascading failures</a:t>
            </a:r>
          </a:p>
          <a:p>
            <a:pPr>
              <a:lnSpc>
                <a:spcPct val="120000"/>
              </a:lnSpc>
            </a:pPr>
            <a:r>
              <a:rPr lang="en-US" sz="4400" dirty="0" smtClean="0">
                <a:effectLst>
                  <a:glow rad="63500">
                    <a:schemeClr val="bg1"/>
                  </a:glow>
                </a:effectLst>
              </a:rPr>
              <a:t>Specifications</a:t>
            </a:r>
          </a:p>
        </p:txBody>
      </p:sp>
      <p:sp>
        <p:nvSpPr>
          <p:cNvPr id="5" name="TextBox 4"/>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Air Vehicle</a:t>
            </a:r>
            <a:endParaRPr lang="en-US" dirty="0">
              <a:solidFill>
                <a:srgbClr val="7F7F7F"/>
              </a:solidFill>
            </a:endParaRPr>
          </a:p>
        </p:txBody>
      </p:sp>
    </p:spTree>
    <p:extLst>
      <p:ext uri="{BB962C8B-B14F-4D97-AF65-F5344CB8AC3E}">
        <p14:creationId xmlns:p14="http://schemas.microsoft.com/office/powerpoint/2010/main" val="93570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wipe(left)">
                                      <p:cBhvr>
                                        <p:cTn id="1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1000"/>
                    </a14:imgEffect>
                    <a14:imgEffect>
                      <a14:brightnessContrast bright="16000" contrast="-33000"/>
                    </a14:imgEffect>
                  </a14:imgLayer>
                </a14:imgProps>
              </a:ext>
            </a:extLst>
          </a:blip>
          <a:srcRect l="5556" r="5698"/>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pPr marL="571500" indent="-571500">
              <a:buFont typeface="Arial"/>
              <a:buChar char="•"/>
            </a:pPr>
            <a:r>
              <a:rPr lang="en-US" sz="4800" b="1" dirty="0" smtClean="0">
                <a:effectLst>
                  <a:glow rad="101600">
                    <a:schemeClr val="bg1">
                      <a:alpha val="75000"/>
                    </a:schemeClr>
                  </a:glow>
                </a:effectLst>
              </a:rPr>
              <a:t>Manufactured</a:t>
            </a:r>
            <a:r>
              <a:rPr lang="en-US" sz="4800" dirty="0" smtClean="0">
                <a:effectLst>
                  <a:glow rad="101600">
                    <a:schemeClr val="bg1">
                      <a:alpha val="75000"/>
                    </a:schemeClr>
                  </a:glow>
                </a:effectLst>
              </a:rPr>
              <a:t> safely</a:t>
            </a:r>
            <a:endParaRPr lang="en-US" sz="4800" dirty="0">
              <a:effectLst>
                <a:glow rad="101600">
                  <a:schemeClr val="bg1">
                    <a:alpha val="75000"/>
                  </a:schemeClr>
                </a:glow>
              </a:effectLst>
            </a:endParaRPr>
          </a:p>
        </p:txBody>
      </p:sp>
      <p:sp>
        <p:nvSpPr>
          <p:cNvPr id="3" name="Content Placeholder 2"/>
          <p:cNvSpPr>
            <a:spLocks noGrp="1"/>
          </p:cNvSpPr>
          <p:nvPr>
            <p:ph idx="1"/>
          </p:nvPr>
        </p:nvSpPr>
        <p:spPr>
          <a:xfrm>
            <a:off x="457200" y="1270000"/>
            <a:ext cx="8229600" cy="4856163"/>
          </a:xfrm>
        </p:spPr>
        <p:txBody>
          <a:bodyPr>
            <a:normAutofit fontScale="92500" lnSpcReduction="20000"/>
          </a:bodyPr>
          <a:lstStyle/>
          <a:p>
            <a:pPr>
              <a:lnSpc>
                <a:spcPct val="130000"/>
              </a:lnSpc>
            </a:pPr>
            <a:r>
              <a:rPr lang="en-US" sz="4400" dirty="0" smtClean="0">
                <a:effectLst>
                  <a:glow rad="101600">
                    <a:schemeClr val="bg1">
                      <a:alpha val="75000"/>
                    </a:schemeClr>
                  </a:glow>
                </a:effectLst>
              </a:rPr>
              <a:t>Built as designed - </a:t>
            </a:r>
            <a:r>
              <a:rPr lang="en-US" sz="4000" dirty="0" smtClean="0">
                <a:effectLst>
                  <a:glow rad="101600">
                    <a:schemeClr val="bg1">
                      <a:alpha val="75000"/>
                    </a:schemeClr>
                  </a:glow>
                </a:effectLst>
              </a:rPr>
              <a:t>or made to fit?</a:t>
            </a:r>
            <a:endParaRPr lang="en-US" sz="3600" dirty="0" smtClean="0">
              <a:effectLst>
                <a:glow rad="101600">
                  <a:schemeClr val="bg1">
                    <a:alpha val="75000"/>
                  </a:schemeClr>
                </a:glow>
              </a:effectLst>
            </a:endParaRPr>
          </a:p>
          <a:p>
            <a:pPr>
              <a:lnSpc>
                <a:spcPct val="130000"/>
              </a:lnSpc>
            </a:pPr>
            <a:r>
              <a:rPr lang="en-US" sz="4400" dirty="0" smtClean="0">
                <a:effectLst>
                  <a:glow rad="101600">
                    <a:schemeClr val="bg1">
                      <a:alpha val="75000"/>
                    </a:schemeClr>
                  </a:glow>
                </a:effectLst>
              </a:rPr>
              <a:t>Culture?</a:t>
            </a:r>
          </a:p>
          <a:p>
            <a:pPr marL="457200" lvl="1" indent="0">
              <a:buNone/>
            </a:pPr>
            <a:r>
              <a:rPr lang="en-US" sz="4000" dirty="0">
                <a:effectLst>
                  <a:glow rad="101600">
                    <a:schemeClr val="bg1">
                      <a:alpha val="75000"/>
                    </a:schemeClr>
                  </a:glow>
                </a:effectLst>
              </a:rPr>
              <a:t> </a:t>
            </a:r>
            <a:r>
              <a:rPr lang="en-US" sz="4000" dirty="0" smtClean="0">
                <a:effectLst>
                  <a:glow rad="101600">
                    <a:schemeClr val="bg1">
                      <a:alpha val="75000"/>
                    </a:schemeClr>
                  </a:glow>
                </a:effectLst>
              </a:rPr>
              <a:t>  Blame </a:t>
            </a:r>
            <a:r>
              <a:rPr lang="en-US" sz="4000" b="1" dirty="0">
                <a:effectLst>
                  <a:glow rad="101600">
                    <a:schemeClr val="bg1">
                      <a:alpha val="75000"/>
                    </a:schemeClr>
                  </a:glow>
                </a:effectLst>
              </a:rPr>
              <a:t>:</a:t>
            </a:r>
            <a:r>
              <a:rPr lang="en-US" sz="4000" b="1" dirty="0">
                <a:solidFill>
                  <a:srgbClr val="00FF00"/>
                </a:solidFill>
                <a:effectLst>
                  <a:glow rad="101600">
                    <a:schemeClr val="tx1">
                      <a:alpha val="75000"/>
                    </a:schemeClr>
                  </a:glow>
                </a:effectLst>
              </a:rPr>
              <a:t> </a:t>
            </a:r>
            <a:r>
              <a:rPr lang="en-US" sz="5200" b="1" dirty="0">
                <a:solidFill>
                  <a:srgbClr val="00FF00"/>
                </a:solidFill>
                <a:effectLst>
                  <a:glow rad="101600">
                    <a:schemeClr val="tx1">
                      <a:alpha val="75000"/>
                    </a:schemeClr>
                  </a:glow>
                </a:effectLst>
              </a:rPr>
              <a:t>Just</a:t>
            </a:r>
            <a:r>
              <a:rPr lang="en-US" sz="4000" b="1" dirty="0">
                <a:solidFill>
                  <a:srgbClr val="00FF00"/>
                </a:solidFill>
                <a:effectLst>
                  <a:glow rad="101600">
                    <a:schemeClr val="tx1">
                      <a:alpha val="75000"/>
                    </a:schemeClr>
                  </a:glow>
                </a:effectLst>
              </a:rPr>
              <a:t> </a:t>
            </a:r>
            <a:r>
              <a:rPr lang="en-US" sz="4000" dirty="0" smtClean="0">
                <a:effectLst>
                  <a:glow rad="101600">
                    <a:schemeClr val="bg1">
                      <a:alpha val="75000"/>
                    </a:schemeClr>
                  </a:glow>
                </a:effectLst>
              </a:rPr>
              <a:t>: No-Blame</a:t>
            </a:r>
            <a:endParaRPr lang="en-US" sz="4000" b="1" dirty="0" smtClean="0">
              <a:effectLst>
                <a:glow rad="101600">
                  <a:schemeClr val="bg1">
                    <a:alpha val="75000"/>
                  </a:schemeClr>
                </a:glow>
              </a:effectLst>
            </a:endParaRPr>
          </a:p>
          <a:p>
            <a:pPr>
              <a:lnSpc>
                <a:spcPct val="130000"/>
              </a:lnSpc>
            </a:pPr>
            <a:r>
              <a:rPr lang="en-US" sz="4400" dirty="0" smtClean="0">
                <a:effectLst>
                  <a:glow rad="101600">
                    <a:schemeClr val="bg1">
                      <a:alpha val="75000"/>
                    </a:schemeClr>
                  </a:glow>
                </a:effectLst>
              </a:rPr>
              <a:t>Configuration Control</a:t>
            </a:r>
          </a:p>
          <a:p>
            <a:pPr>
              <a:lnSpc>
                <a:spcPct val="130000"/>
              </a:lnSpc>
            </a:pPr>
            <a:r>
              <a:rPr lang="en-US" sz="4400" dirty="0" smtClean="0">
                <a:effectLst>
                  <a:glow rad="101600">
                    <a:schemeClr val="bg1">
                      <a:alpha val="75000"/>
                    </a:schemeClr>
                  </a:glow>
                </a:effectLst>
              </a:rPr>
              <a:t>Software standards</a:t>
            </a:r>
          </a:p>
          <a:p>
            <a:pPr>
              <a:lnSpc>
                <a:spcPct val="130000"/>
              </a:lnSpc>
            </a:pPr>
            <a:r>
              <a:rPr lang="en-US" sz="4400" dirty="0" smtClean="0">
                <a:effectLst>
                  <a:glow rad="101600">
                    <a:schemeClr val="bg1">
                      <a:alpha val="75000"/>
                    </a:schemeClr>
                  </a:glow>
                </a:effectLst>
              </a:rPr>
              <a:t>PFAT</a:t>
            </a:r>
            <a:endParaRPr lang="en-US" sz="4400" dirty="0">
              <a:effectLst>
                <a:glow rad="101600">
                  <a:schemeClr val="bg1">
                    <a:alpha val="75000"/>
                  </a:schemeClr>
                </a:glow>
              </a:effectLst>
            </a:endParaRPr>
          </a:p>
        </p:txBody>
      </p:sp>
      <p:sp>
        <p:nvSpPr>
          <p:cNvPr id="16" name="TextBox 15"/>
          <p:cNvSpPr txBox="1"/>
          <p:nvPr/>
        </p:nvSpPr>
        <p:spPr>
          <a:xfrm>
            <a:off x="213896" y="6309895"/>
            <a:ext cx="2138946" cy="369332"/>
          </a:xfrm>
          <a:prstGeom prst="rect">
            <a:avLst/>
          </a:prstGeom>
          <a:noFill/>
        </p:spPr>
        <p:txBody>
          <a:bodyPr wrap="square" rtlCol="0">
            <a:spAutoFit/>
          </a:bodyPr>
          <a:lstStyle/>
          <a:p>
            <a:r>
              <a:rPr lang="en-US" dirty="0" smtClean="0">
                <a:solidFill>
                  <a:srgbClr val="7F7F7F"/>
                </a:solidFill>
              </a:rPr>
              <a:t>Safe Air Vehicle</a:t>
            </a:r>
            <a:endParaRPr lang="en-US" dirty="0">
              <a:solidFill>
                <a:srgbClr val="7F7F7F"/>
              </a:solidFill>
            </a:endParaRPr>
          </a:p>
        </p:txBody>
      </p:sp>
      <p:sp>
        <p:nvSpPr>
          <p:cNvPr id="9" name="Rectangle 8"/>
          <p:cNvSpPr/>
          <p:nvPr/>
        </p:nvSpPr>
        <p:spPr>
          <a:xfrm>
            <a:off x="1676400" y="6488668"/>
            <a:ext cx="7467600" cy="307777"/>
          </a:xfrm>
          <a:prstGeom prst="rect">
            <a:avLst/>
          </a:prstGeom>
        </p:spPr>
        <p:txBody>
          <a:bodyPr wrap="square">
            <a:spAutoFit/>
          </a:bodyPr>
          <a:lstStyle/>
          <a:p>
            <a:pPr algn="r"/>
            <a:r>
              <a:rPr lang="en-US" sz="1400" dirty="0">
                <a:solidFill>
                  <a:schemeClr val="tx1">
                    <a:alpha val="47000"/>
                  </a:schemeClr>
                </a:solidFill>
              </a:rPr>
              <a:t>http://</a:t>
            </a:r>
            <a:r>
              <a:rPr lang="en-US" sz="1400" dirty="0" err="1">
                <a:solidFill>
                  <a:schemeClr val="tx1">
                    <a:alpha val="47000"/>
                  </a:schemeClr>
                </a:solidFill>
              </a:rPr>
              <a:t>en.m.wikipedia.org</a:t>
            </a:r>
            <a:r>
              <a:rPr lang="en-US" sz="1400" dirty="0">
                <a:solidFill>
                  <a:schemeClr val="tx1">
                    <a:alpha val="47000"/>
                  </a:schemeClr>
                </a:solidFill>
              </a:rPr>
              <a:t>/wiki/File:Boeing_747-8_Test_Planes_in_Assembly.jpg</a:t>
            </a:r>
          </a:p>
        </p:txBody>
      </p:sp>
    </p:spTree>
    <p:extLst>
      <p:ext uri="{BB962C8B-B14F-4D97-AF65-F5344CB8AC3E}">
        <p14:creationId xmlns:p14="http://schemas.microsoft.com/office/powerpoint/2010/main" val="152854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dissolve">
                                      <p:cBhvr>
                                        <p:cTn id="11" dur="500"/>
                                        <p:tgtEl>
                                          <p:spTgt spid="3">
                                            <p:txEl>
                                              <p:pRg st="4" end="4"/>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22118</TotalTime>
  <Words>5982</Words>
  <Application>Microsoft Office PowerPoint</Application>
  <PresentationFormat>On-screen Show (4:3)</PresentationFormat>
  <Paragraphs>994</Paragraphs>
  <Slides>49</Slides>
  <Notes>49</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Office Theme</vt:lpstr>
      <vt:lpstr>Custom Design</vt:lpstr>
      <vt:lpstr>Safety in the Air</vt:lpstr>
      <vt:lpstr>PowerPoint Presentation</vt:lpstr>
      <vt:lpstr>PowerPoint Presentation</vt:lpstr>
      <vt:lpstr>Today’s Agenda</vt:lpstr>
      <vt:lpstr>REGULATORS</vt:lpstr>
      <vt:lpstr>A Safe Flight requires….</vt:lpstr>
      <vt:lpstr>Safe Air Vehicle</vt:lpstr>
      <vt:lpstr>Designed safely</vt:lpstr>
      <vt:lpstr>Manufactured safely</vt:lpstr>
      <vt:lpstr>Maintained safely </vt:lpstr>
      <vt:lpstr>Prepared for flight safely</vt:lpstr>
      <vt:lpstr>Controlled Airspace &amp; Airways</vt:lpstr>
      <vt:lpstr>Altimetry</vt:lpstr>
      <vt:lpstr>Radar</vt:lpstr>
      <vt:lpstr>Transponders</vt:lpstr>
      <vt:lpstr>How close?</vt:lpstr>
      <vt:lpstr>TCAS – Traffic Alert &amp; Collision Avoidance System</vt:lpstr>
      <vt:lpstr>Automatic Dependent Surveillance-Broadcast (ADS-B)  “Next Gen” enabler</vt:lpstr>
      <vt:lpstr>PowerPoint Presentation</vt:lpstr>
      <vt:lpstr>Weather</vt:lpstr>
      <vt:lpstr>Weather</vt:lpstr>
      <vt:lpstr>Weather</vt:lpstr>
      <vt:lpstr>Natural hazards</vt:lpstr>
      <vt:lpstr>Natural Hazards</vt:lpstr>
      <vt:lpstr>Natural hazards</vt:lpstr>
      <vt:lpstr>Natural hazards</vt:lpstr>
      <vt:lpstr>PowerPoint Presentation</vt:lpstr>
      <vt:lpstr>Safe Crew</vt:lpstr>
      <vt:lpstr>Safe Crew</vt:lpstr>
      <vt:lpstr>The Automation Conundrum</vt:lpstr>
      <vt:lpstr>PowerPoint Presentation</vt:lpstr>
      <vt:lpstr>Safe Crew</vt:lpstr>
      <vt:lpstr>Safe Procedures</vt:lpstr>
      <vt:lpstr>Safe Procedures</vt:lpstr>
      <vt:lpstr>Safe Management</vt:lpstr>
      <vt:lpstr>Safe Management</vt:lpstr>
      <vt:lpstr>Safe Management</vt:lpstr>
      <vt:lpstr>Flying is safer than …. ?</vt:lpstr>
      <vt:lpstr>An airline history …</vt:lpstr>
      <vt:lpstr>PowerPoint Presentation</vt:lpstr>
      <vt:lpstr>Gimli ‘glider’</vt:lpstr>
      <vt:lpstr>PowerPoint Presentation</vt:lpstr>
      <vt:lpstr>Pilot Suicide/Murder?</vt:lpstr>
      <vt:lpstr>Pilot ‘catches’</vt:lpstr>
      <vt:lpstr>Helping ourselves?</vt:lpstr>
      <vt:lpstr>The statistics</vt:lpstr>
      <vt:lpstr>The statistics</vt:lpstr>
      <vt:lpstr>The statistics</vt:lpstr>
      <vt:lpstr>Conclusions</vt:lpstr>
    </vt:vector>
  </TitlesOfParts>
  <Company>John Turner Aviation Consultancy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Turner</dc:creator>
  <cp:lastModifiedBy>tech</cp:lastModifiedBy>
  <cp:revision>363</cp:revision>
  <cp:lastPrinted>2015-06-14T15:54:12Z</cp:lastPrinted>
  <dcterms:created xsi:type="dcterms:W3CDTF">2015-05-17T13:24:45Z</dcterms:created>
  <dcterms:modified xsi:type="dcterms:W3CDTF">2015-06-15T11:39:49Z</dcterms:modified>
</cp:coreProperties>
</file>