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3" r:id="rId4"/>
    <p:sldId id="264" r:id="rId5"/>
    <p:sldId id="265" r:id="rId6"/>
    <p:sldId id="266" r:id="rId7"/>
    <p:sldId id="267" r:id="rId8"/>
    <p:sldId id="260" r:id="rId9"/>
    <p:sldId id="268" r:id="rId10"/>
    <p:sldId id="300" r:id="rId11"/>
    <p:sldId id="301" r:id="rId12"/>
    <p:sldId id="302" r:id="rId13"/>
    <p:sldId id="303" r:id="rId14"/>
    <p:sldId id="305" r:id="rId15"/>
    <p:sldId id="304" r:id="rId16"/>
    <p:sldId id="271" r:id="rId17"/>
    <p:sldId id="306" r:id="rId18"/>
    <p:sldId id="272" r:id="rId19"/>
    <p:sldId id="286" r:id="rId20"/>
    <p:sldId id="308" r:id="rId21"/>
    <p:sldId id="309" r:id="rId22"/>
    <p:sldId id="310" r:id="rId23"/>
    <p:sldId id="311" r:id="rId24"/>
    <p:sldId id="312" r:id="rId25"/>
    <p:sldId id="313" r:id="rId26"/>
    <p:sldId id="276" r:id="rId27"/>
    <p:sldId id="314" r:id="rId28"/>
    <p:sldId id="281" r:id="rId29"/>
    <p:sldId id="315" r:id="rId30"/>
    <p:sldId id="283" r:id="rId31"/>
    <p:sldId id="282" r:id="rId32"/>
    <p:sldId id="288" r:id="rId33"/>
    <p:sldId id="285" r:id="rId34"/>
    <p:sldId id="290" r:id="rId35"/>
    <p:sldId id="289" r:id="rId36"/>
    <p:sldId id="262" r:id="rId37"/>
    <p:sldId id="293" r:id="rId38"/>
    <p:sldId id="296" r:id="rId39"/>
    <p:sldId id="297" r:id="rId40"/>
    <p:sldId id="298" r:id="rId41"/>
    <p:sldId id="299" r:id="rId42"/>
    <p:sldId id="291" r:id="rId43"/>
    <p:sldId id="25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9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F4FC-2351-43BF-843A-8DBE166A8F04}" type="datetimeFigureOut">
              <a:rPr lang="en-GB" smtClean="0"/>
              <a:t>14/02/2016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A04C-D3F5-4152-8DBE-F94A79BDB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50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F4FC-2351-43BF-843A-8DBE166A8F04}" type="datetimeFigureOut">
              <a:rPr lang="en-GB" smtClean="0"/>
              <a:t>14/02/2016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A04C-D3F5-4152-8DBE-F94A79BDB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7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F4FC-2351-43BF-843A-8DBE166A8F04}" type="datetimeFigureOut">
              <a:rPr lang="en-GB" smtClean="0"/>
              <a:t>14/02/2016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A04C-D3F5-4152-8DBE-F94A79BDB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82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F4FC-2351-43BF-843A-8DBE166A8F04}" type="datetimeFigureOut">
              <a:rPr lang="en-GB" smtClean="0"/>
              <a:t>14/02/2016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A04C-D3F5-4152-8DBE-F94A79BDB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127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F4FC-2351-43BF-843A-8DBE166A8F04}" type="datetimeFigureOut">
              <a:rPr lang="en-GB" smtClean="0"/>
              <a:t>14/02/2016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A04C-D3F5-4152-8DBE-F94A79BDB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27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F4FC-2351-43BF-843A-8DBE166A8F04}" type="datetimeFigureOut">
              <a:rPr lang="en-GB" smtClean="0"/>
              <a:t>14/02/2016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A04C-D3F5-4152-8DBE-F94A79BDB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17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F4FC-2351-43BF-843A-8DBE166A8F04}" type="datetimeFigureOut">
              <a:rPr lang="en-GB" smtClean="0"/>
              <a:t>14/02/2016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A04C-D3F5-4152-8DBE-F94A79BDB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13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F4FC-2351-43BF-843A-8DBE166A8F04}" type="datetimeFigureOut">
              <a:rPr lang="en-GB" smtClean="0"/>
              <a:t>14/02/2016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A04C-D3F5-4152-8DBE-F94A79BDB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575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F4FC-2351-43BF-843A-8DBE166A8F04}" type="datetimeFigureOut">
              <a:rPr lang="en-GB" smtClean="0"/>
              <a:t>14/02/2016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A04C-D3F5-4152-8DBE-F94A79BDB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703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F4FC-2351-43BF-843A-8DBE166A8F04}" type="datetimeFigureOut">
              <a:rPr lang="en-GB" smtClean="0"/>
              <a:t>14/02/2016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A04C-D3F5-4152-8DBE-F94A79BDB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351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F4FC-2351-43BF-843A-8DBE166A8F04}" type="datetimeFigureOut">
              <a:rPr lang="en-GB" smtClean="0"/>
              <a:t>14/02/2016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A04C-D3F5-4152-8DBE-F94A79BDB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84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6F4FC-2351-43BF-843A-8DBE166A8F04}" type="datetimeFigureOut">
              <a:rPr lang="en-GB" smtClean="0"/>
              <a:t>14/02/2016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FA04C-D3F5-4152-8DBE-F94A79BDB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98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ctrTitle" idx="4294967295"/>
          </p:nvPr>
        </p:nvSpPr>
        <p:spPr>
          <a:xfrm>
            <a:off x="251520" y="2277988"/>
            <a:ext cx="8640960" cy="19431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5400" dirty="0" smtClean="0">
                <a:solidFill>
                  <a:srgbClr val="0066FF"/>
                </a:solidFill>
                <a:latin typeface="Garamond" pitchFamily="18" charset="0"/>
              </a:rPr>
              <a:t>Gauss and </a:t>
            </a:r>
            <a:r>
              <a:rPr lang="en-GB" sz="5400" dirty="0" err="1" smtClean="0">
                <a:solidFill>
                  <a:srgbClr val="0066FF"/>
                </a:solidFill>
                <a:latin typeface="Garamond" pitchFamily="18" charset="0"/>
              </a:rPr>
              <a:t>Germain</a:t>
            </a:r>
            <a:endParaRPr lang="en-GB" sz="5400" dirty="0" smtClean="0">
              <a:solidFill>
                <a:srgbClr val="0066FF"/>
              </a:solidFill>
              <a:latin typeface="Garamond" pitchFamily="18" charset="0"/>
            </a:endParaRPr>
          </a:p>
        </p:txBody>
      </p:sp>
      <p:sp>
        <p:nvSpPr>
          <p:cNvPr id="61443" name="Subtitle 2"/>
          <p:cNvSpPr>
            <a:spLocks noGrp="1"/>
          </p:cNvSpPr>
          <p:nvPr>
            <p:ph type="subTitle" idx="4294967295"/>
          </p:nvPr>
        </p:nvSpPr>
        <p:spPr>
          <a:xfrm>
            <a:off x="1258888" y="4307929"/>
            <a:ext cx="6626225" cy="185737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GB" sz="4000" dirty="0" smtClean="0">
                <a:latin typeface="Garamond" pitchFamily="18" charset="0"/>
              </a:rPr>
              <a:t>Raymond Flood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GB" sz="3500" dirty="0" smtClean="0">
                <a:latin typeface="Garamond" pitchFamily="18" charset="0"/>
              </a:rPr>
              <a:t>Gresham Professor of Geometry</a:t>
            </a:r>
          </a:p>
        </p:txBody>
      </p:sp>
      <p:pic>
        <p:nvPicPr>
          <p:cNvPr id="61444" name="Picture 2" descr="C:\Users\s.morrison\Documents\Crests and Logos\Gresham logo_CMY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8488" y="228600"/>
            <a:ext cx="29464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Modular Arithmetic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>
                <a:latin typeface="Garamond" panose="02020404030301010803" pitchFamily="18" charset="0"/>
              </a:rPr>
              <a:t>We define </a:t>
            </a:r>
            <a:r>
              <a:rPr lang="en-GB" sz="2800" i="1" dirty="0">
                <a:latin typeface="Garamond" panose="02020404030301010803" pitchFamily="18" charset="0"/>
              </a:rPr>
              <a:t>a </a:t>
            </a:r>
            <a:r>
              <a:rPr lang="en-GB" sz="2800" i="1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sz="2800" i="1" dirty="0">
                <a:latin typeface="Garamond" panose="02020404030301010803" pitchFamily="18" charset="0"/>
              </a:rPr>
              <a:t> b </a:t>
            </a:r>
            <a:r>
              <a:rPr lang="en-GB" sz="2800" dirty="0">
                <a:latin typeface="Garamond" panose="02020404030301010803" pitchFamily="18" charset="0"/>
              </a:rPr>
              <a:t>mod</a:t>
            </a:r>
            <a:r>
              <a:rPr lang="en-GB" sz="2800" i="1" dirty="0">
                <a:latin typeface="Garamond" panose="02020404030301010803" pitchFamily="18" charset="0"/>
              </a:rPr>
              <a:t> n </a:t>
            </a:r>
            <a:r>
              <a:rPr lang="en-GB" sz="2800" dirty="0">
                <a:latin typeface="Garamond" panose="02020404030301010803" pitchFamily="18" charset="0"/>
              </a:rPr>
              <a:t>and say </a:t>
            </a:r>
            <a:r>
              <a:rPr lang="en-GB" sz="2800" i="1" dirty="0">
                <a:latin typeface="Garamond" panose="02020404030301010803" pitchFamily="18" charset="0"/>
              </a:rPr>
              <a:t>a </a:t>
            </a:r>
            <a:r>
              <a:rPr lang="en-GB" sz="2800" dirty="0">
                <a:latin typeface="Garamond" panose="02020404030301010803" pitchFamily="18" charset="0"/>
              </a:rPr>
              <a:t>is congruent to </a:t>
            </a:r>
            <a:r>
              <a:rPr lang="en-GB" sz="2800" i="1" dirty="0">
                <a:latin typeface="Garamond" panose="02020404030301010803" pitchFamily="18" charset="0"/>
              </a:rPr>
              <a:t>b</a:t>
            </a:r>
            <a:r>
              <a:rPr lang="en-GB" sz="2800" dirty="0">
                <a:latin typeface="Garamond" panose="02020404030301010803" pitchFamily="18" charset="0"/>
              </a:rPr>
              <a:t> mod </a:t>
            </a:r>
            <a:r>
              <a:rPr lang="en-GB" sz="2800" i="1" dirty="0">
                <a:latin typeface="Garamond" panose="02020404030301010803" pitchFamily="18" charset="0"/>
              </a:rPr>
              <a:t>n </a:t>
            </a:r>
            <a:r>
              <a:rPr lang="en-GB" sz="2800" dirty="0">
                <a:latin typeface="Garamond" panose="02020404030301010803" pitchFamily="18" charset="0"/>
              </a:rPr>
              <a:t>whenever</a:t>
            </a:r>
            <a:r>
              <a:rPr lang="en-GB" sz="2800" i="1" dirty="0">
                <a:latin typeface="Garamond" panose="02020404030301010803" pitchFamily="18" charset="0"/>
              </a:rPr>
              <a:t> a</a:t>
            </a:r>
            <a:r>
              <a:rPr lang="en-GB" sz="2800" dirty="0">
                <a:latin typeface="Garamond" panose="02020404030301010803" pitchFamily="18" charset="0"/>
              </a:rPr>
              <a:t> and </a:t>
            </a:r>
            <a:r>
              <a:rPr lang="en-GB" sz="2800" i="1" dirty="0">
                <a:latin typeface="Garamond" panose="02020404030301010803" pitchFamily="18" charset="0"/>
              </a:rPr>
              <a:t>b</a:t>
            </a:r>
            <a:r>
              <a:rPr lang="en-GB" sz="2800" dirty="0">
                <a:latin typeface="Garamond" panose="02020404030301010803" pitchFamily="18" charset="0"/>
              </a:rPr>
              <a:t> have the same remainders when we divide by n. </a:t>
            </a:r>
            <a:r>
              <a:rPr lang="en-GB" sz="2800" dirty="0" smtClean="0">
                <a:latin typeface="Garamond" panose="02020404030301010803" pitchFamily="18" charset="0"/>
              </a:rPr>
              <a:t>An </a:t>
            </a:r>
            <a:r>
              <a:rPr lang="en-GB" sz="2800" dirty="0">
                <a:latin typeface="Garamond" panose="02020404030301010803" pitchFamily="18" charset="0"/>
              </a:rPr>
              <a:t>equivalent way of describing this is </a:t>
            </a:r>
            <a:r>
              <a:rPr lang="en-GB" sz="2800" dirty="0" smtClean="0">
                <a:latin typeface="Garamond" panose="02020404030301010803" pitchFamily="18" charset="0"/>
              </a:rPr>
              <a:t>that </a:t>
            </a:r>
            <a:r>
              <a:rPr lang="en-GB" sz="2800" i="1" dirty="0">
                <a:latin typeface="Garamond" panose="02020404030301010803" pitchFamily="18" charset="0"/>
              </a:rPr>
              <a:t>n </a:t>
            </a:r>
            <a:r>
              <a:rPr lang="en-GB" sz="2800" dirty="0">
                <a:latin typeface="Garamond" panose="02020404030301010803" pitchFamily="18" charset="0"/>
              </a:rPr>
              <a:t>divides</a:t>
            </a:r>
            <a:r>
              <a:rPr lang="en-GB" sz="2800" i="1" dirty="0">
                <a:latin typeface="Garamond" panose="02020404030301010803" pitchFamily="18" charset="0"/>
              </a:rPr>
              <a:t> a – b. </a:t>
            </a:r>
          </a:p>
          <a:p>
            <a:pPr marL="0" indent="0">
              <a:buNone/>
            </a:pPr>
            <a:r>
              <a:rPr lang="en-GB" sz="2800" dirty="0" smtClean="0">
                <a:latin typeface="Garamond" panose="02020404030301010803" pitchFamily="18" charset="0"/>
              </a:rPr>
              <a:t>Examples: 35 </a:t>
            </a:r>
            <a:r>
              <a:rPr lang="en-GB" sz="2800" i="1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sz="2800" i="1" dirty="0">
                <a:latin typeface="Garamond" panose="02020404030301010803" pitchFamily="18" charset="0"/>
              </a:rPr>
              <a:t> 11 mod </a:t>
            </a:r>
            <a:r>
              <a:rPr lang="en-GB" sz="2800" i="1" dirty="0" smtClean="0">
                <a:latin typeface="Garamond" panose="02020404030301010803" pitchFamily="18" charset="0"/>
              </a:rPr>
              <a:t>24,  18 </a:t>
            </a:r>
            <a:r>
              <a:rPr lang="en-GB" sz="2800" i="1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sz="2800" i="1" dirty="0">
                <a:latin typeface="Garamond" panose="02020404030301010803" pitchFamily="18" charset="0"/>
              </a:rPr>
              <a:t>  11 mod </a:t>
            </a:r>
            <a:r>
              <a:rPr lang="en-GB" sz="2800" i="1" dirty="0" smtClean="0">
                <a:latin typeface="Garamond" panose="02020404030301010803" pitchFamily="18" charset="0"/>
              </a:rPr>
              <a:t>7,     16 </a:t>
            </a:r>
            <a:r>
              <a:rPr lang="en-GB" sz="2800" i="1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sz="2800" i="1" dirty="0">
                <a:latin typeface="Garamond" panose="02020404030301010803" pitchFamily="18" charset="0"/>
              </a:rPr>
              <a:t> 1 mod 5</a:t>
            </a:r>
            <a:endParaRPr lang="en-GB" sz="28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916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Modular Arithmetic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>
                <a:latin typeface="Garamond" panose="02020404030301010803" pitchFamily="18" charset="0"/>
              </a:rPr>
              <a:t>We define </a:t>
            </a:r>
            <a:r>
              <a:rPr lang="en-GB" sz="2800" i="1" dirty="0">
                <a:latin typeface="Garamond" panose="02020404030301010803" pitchFamily="18" charset="0"/>
              </a:rPr>
              <a:t>a </a:t>
            </a:r>
            <a:r>
              <a:rPr lang="en-GB" sz="2800" i="1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sz="2800" i="1" dirty="0">
                <a:latin typeface="Garamond" panose="02020404030301010803" pitchFamily="18" charset="0"/>
              </a:rPr>
              <a:t> b </a:t>
            </a:r>
            <a:r>
              <a:rPr lang="en-GB" sz="2800" dirty="0">
                <a:latin typeface="Garamond" panose="02020404030301010803" pitchFamily="18" charset="0"/>
              </a:rPr>
              <a:t>mod</a:t>
            </a:r>
            <a:r>
              <a:rPr lang="en-GB" sz="2800" i="1" dirty="0">
                <a:latin typeface="Garamond" panose="02020404030301010803" pitchFamily="18" charset="0"/>
              </a:rPr>
              <a:t> n </a:t>
            </a:r>
            <a:r>
              <a:rPr lang="en-GB" sz="2800" dirty="0">
                <a:latin typeface="Garamond" panose="02020404030301010803" pitchFamily="18" charset="0"/>
              </a:rPr>
              <a:t>and say </a:t>
            </a:r>
            <a:r>
              <a:rPr lang="en-GB" sz="2800" i="1" dirty="0">
                <a:latin typeface="Garamond" panose="02020404030301010803" pitchFamily="18" charset="0"/>
              </a:rPr>
              <a:t>a </a:t>
            </a:r>
            <a:r>
              <a:rPr lang="en-GB" sz="2800" dirty="0">
                <a:latin typeface="Garamond" panose="02020404030301010803" pitchFamily="18" charset="0"/>
              </a:rPr>
              <a:t>is congruent to </a:t>
            </a:r>
            <a:r>
              <a:rPr lang="en-GB" sz="2800" i="1" dirty="0">
                <a:latin typeface="Garamond" panose="02020404030301010803" pitchFamily="18" charset="0"/>
              </a:rPr>
              <a:t>b</a:t>
            </a:r>
            <a:r>
              <a:rPr lang="en-GB" sz="2800" dirty="0">
                <a:latin typeface="Garamond" panose="02020404030301010803" pitchFamily="18" charset="0"/>
              </a:rPr>
              <a:t> mod </a:t>
            </a:r>
            <a:r>
              <a:rPr lang="en-GB" sz="2800" i="1" dirty="0">
                <a:latin typeface="Garamond" panose="02020404030301010803" pitchFamily="18" charset="0"/>
              </a:rPr>
              <a:t>n </a:t>
            </a:r>
            <a:r>
              <a:rPr lang="en-GB" sz="2800" dirty="0">
                <a:latin typeface="Garamond" panose="02020404030301010803" pitchFamily="18" charset="0"/>
              </a:rPr>
              <a:t>whenever</a:t>
            </a:r>
            <a:r>
              <a:rPr lang="en-GB" sz="2800" i="1" dirty="0">
                <a:latin typeface="Garamond" panose="02020404030301010803" pitchFamily="18" charset="0"/>
              </a:rPr>
              <a:t> a</a:t>
            </a:r>
            <a:r>
              <a:rPr lang="en-GB" sz="2800" dirty="0">
                <a:latin typeface="Garamond" panose="02020404030301010803" pitchFamily="18" charset="0"/>
              </a:rPr>
              <a:t> and </a:t>
            </a:r>
            <a:r>
              <a:rPr lang="en-GB" sz="2800" i="1" dirty="0">
                <a:latin typeface="Garamond" panose="02020404030301010803" pitchFamily="18" charset="0"/>
              </a:rPr>
              <a:t>b</a:t>
            </a:r>
            <a:r>
              <a:rPr lang="en-GB" sz="2800" dirty="0">
                <a:latin typeface="Garamond" panose="02020404030301010803" pitchFamily="18" charset="0"/>
              </a:rPr>
              <a:t> have the same remainders when we divide by n. </a:t>
            </a:r>
            <a:r>
              <a:rPr lang="en-GB" sz="2800" dirty="0" smtClean="0">
                <a:latin typeface="Garamond" panose="02020404030301010803" pitchFamily="18" charset="0"/>
              </a:rPr>
              <a:t>An </a:t>
            </a:r>
            <a:r>
              <a:rPr lang="en-GB" sz="2800" dirty="0">
                <a:latin typeface="Garamond" panose="02020404030301010803" pitchFamily="18" charset="0"/>
              </a:rPr>
              <a:t>equivalent way of describing this is </a:t>
            </a:r>
            <a:r>
              <a:rPr lang="en-GB" sz="2800" dirty="0" smtClean="0">
                <a:latin typeface="Garamond" panose="02020404030301010803" pitchFamily="18" charset="0"/>
              </a:rPr>
              <a:t>that </a:t>
            </a:r>
            <a:r>
              <a:rPr lang="en-GB" sz="2800" i="1" dirty="0">
                <a:latin typeface="Garamond" panose="02020404030301010803" pitchFamily="18" charset="0"/>
              </a:rPr>
              <a:t>n </a:t>
            </a:r>
            <a:r>
              <a:rPr lang="en-GB" sz="2800" dirty="0">
                <a:latin typeface="Garamond" panose="02020404030301010803" pitchFamily="18" charset="0"/>
              </a:rPr>
              <a:t>divides</a:t>
            </a:r>
            <a:r>
              <a:rPr lang="en-GB" sz="2800" i="1" dirty="0">
                <a:latin typeface="Garamond" panose="02020404030301010803" pitchFamily="18" charset="0"/>
              </a:rPr>
              <a:t> a – b. </a:t>
            </a:r>
          </a:p>
          <a:p>
            <a:pPr marL="0" indent="0">
              <a:buNone/>
            </a:pPr>
            <a:r>
              <a:rPr lang="en-GB" sz="2800" dirty="0" smtClean="0">
                <a:latin typeface="Garamond" panose="02020404030301010803" pitchFamily="18" charset="0"/>
              </a:rPr>
              <a:t>Examples: 35 </a:t>
            </a:r>
            <a:r>
              <a:rPr lang="en-GB" sz="2800" i="1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sz="2800" i="1" dirty="0">
                <a:latin typeface="Garamond" panose="02020404030301010803" pitchFamily="18" charset="0"/>
              </a:rPr>
              <a:t> 11 mod </a:t>
            </a:r>
            <a:r>
              <a:rPr lang="en-GB" sz="2800" i="1" dirty="0" smtClean="0">
                <a:latin typeface="Garamond" panose="02020404030301010803" pitchFamily="18" charset="0"/>
              </a:rPr>
              <a:t>24,  18 </a:t>
            </a:r>
            <a:r>
              <a:rPr lang="en-GB" sz="2800" i="1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sz="2800" i="1" dirty="0">
                <a:latin typeface="Garamond" panose="02020404030301010803" pitchFamily="18" charset="0"/>
              </a:rPr>
              <a:t>  11 mod </a:t>
            </a:r>
            <a:r>
              <a:rPr lang="en-GB" sz="2800" i="1" dirty="0" smtClean="0">
                <a:latin typeface="Garamond" panose="02020404030301010803" pitchFamily="18" charset="0"/>
              </a:rPr>
              <a:t>7,     16 </a:t>
            </a:r>
            <a:r>
              <a:rPr lang="en-GB" sz="2800" i="1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sz="2800" i="1" dirty="0">
                <a:latin typeface="Garamond" panose="02020404030301010803" pitchFamily="18" charset="0"/>
              </a:rPr>
              <a:t> 1 mod 5</a:t>
            </a:r>
            <a:endParaRPr lang="en-GB" sz="28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If </a:t>
            </a:r>
            <a:r>
              <a:rPr lang="en-GB" i="1" dirty="0">
                <a:latin typeface="Garamond" panose="02020404030301010803" pitchFamily="18" charset="0"/>
              </a:rPr>
              <a:t>a </a:t>
            </a:r>
            <a:r>
              <a:rPr lang="en-GB" i="1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i="1" dirty="0">
                <a:latin typeface="Garamond" panose="02020404030301010803" pitchFamily="18" charset="0"/>
              </a:rPr>
              <a:t> b </a:t>
            </a:r>
            <a:r>
              <a:rPr lang="en-GB" dirty="0">
                <a:latin typeface="Garamond" panose="02020404030301010803" pitchFamily="18" charset="0"/>
              </a:rPr>
              <a:t>mod</a:t>
            </a:r>
            <a:r>
              <a:rPr lang="en-GB" i="1" dirty="0">
                <a:latin typeface="Garamond" panose="02020404030301010803" pitchFamily="18" charset="0"/>
              </a:rPr>
              <a:t> n</a:t>
            </a:r>
            <a:r>
              <a:rPr lang="en-GB" dirty="0">
                <a:latin typeface="Garamond" panose="02020404030301010803" pitchFamily="18" charset="0"/>
              </a:rPr>
              <a:t> and </a:t>
            </a:r>
            <a:r>
              <a:rPr lang="en-GB" i="1" dirty="0">
                <a:latin typeface="Garamond" panose="02020404030301010803" pitchFamily="18" charset="0"/>
              </a:rPr>
              <a:t>c </a:t>
            </a:r>
            <a:r>
              <a:rPr lang="en-GB" i="1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i="1" dirty="0">
                <a:latin typeface="Garamond" panose="02020404030301010803" pitchFamily="18" charset="0"/>
              </a:rPr>
              <a:t> d </a:t>
            </a:r>
            <a:r>
              <a:rPr lang="en-GB" dirty="0">
                <a:latin typeface="Garamond" panose="02020404030301010803" pitchFamily="18" charset="0"/>
              </a:rPr>
              <a:t>mod</a:t>
            </a:r>
            <a:r>
              <a:rPr lang="en-GB" i="1" dirty="0">
                <a:latin typeface="Garamond" panose="02020404030301010803" pitchFamily="18" charset="0"/>
              </a:rPr>
              <a:t> n</a:t>
            </a: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84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Modular Arithmetic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>
                <a:latin typeface="Garamond" panose="02020404030301010803" pitchFamily="18" charset="0"/>
              </a:rPr>
              <a:t>We define </a:t>
            </a:r>
            <a:r>
              <a:rPr lang="en-GB" sz="2800" i="1" dirty="0">
                <a:latin typeface="Garamond" panose="02020404030301010803" pitchFamily="18" charset="0"/>
              </a:rPr>
              <a:t>a </a:t>
            </a:r>
            <a:r>
              <a:rPr lang="en-GB" sz="2800" i="1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sz="2800" i="1" dirty="0">
                <a:latin typeface="Garamond" panose="02020404030301010803" pitchFamily="18" charset="0"/>
              </a:rPr>
              <a:t> b </a:t>
            </a:r>
            <a:r>
              <a:rPr lang="en-GB" sz="2800" dirty="0">
                <a:latin typeface="Garamond" panose="02020404030301010803" pitchFamily="18" charset="0"/>
              </a:rPr>
              <a:t>mod</a:t>
            </a:r>
            <a:r>
              <a:rPr lang="en-GB" sz="2800" i="1" dirty="0">
                <a:latin typeface="Garamond" panose="02020404030301010803" pitchFamily="18" charset="0"/>
              </a:rPr>
              <a:t> n </a:t>
            </a:r>
            <a:r>
              <a:rPr lang="en-GB" sz="2800" dirty="0">
                <a:latin typeface="Garamond" panose="02020404030301010803" pitchFamily="18" charset="0"/>
              </a:rPr>
              <a:t>and say </a:t>
            </a:r>
            <a:r>
              <a:rPr lang="en-GB" sz="2800" i="1" dirty="0">
                <a:latin typeface="Garamond" panose="02020404030301010803" pitchFamily="18" charset="0"/>
              </a:rPr>
              <a:t>a </a:t>
            </a:r>
            <a:r>
              <a:rPr lang="en-GB" sz="2800" dirty="0">
                <a:latin typeface="Garamond" panose="02020404030301010803" pitchFamily="18" charset="0"/>
              </a:rPr>
              <a:t>is congruent to </a:t>
            </a:r>
            <a:r>
              <a:rPr lang="en-GB" sz="2800" i="1" dirty="0">
                <a:latin typeface="Garamond" panose="02020404030301010803" pitchFamily="18" charset="0"/>
              </a:rPr>
              <a:t>b</a:t>
            </a:r>
            <a:r>
              <a:rPr lang="en-GB" sz="2800" dirty="0">
                <a:latin typeface="Garamond" panose="02020404030301010803" pitchFamily="18" charset="0"/>
              </a:rPr>
              <a:t> mod </a:t>
            </a:r>
            <a:r>
              <a:rPr lang="en-GB" sz="2800" i="1" dirty="0">
                <a:latin typeface="Garamond" panose="02020404030301010803" pitchFamily="18" charset="0"/>
              </a:rPr>
              <a:t>n </a:t>
            </a:r>
            <a:r>
              <a:rPr lang="en-GB" sz="2800" dirty="0">
                <a:latin typeface="Garamond" panose="02020404030301010803" pitchFamily="18" charset="0"/>
              </a:rPr>
              <a:t>whenever</a:t>
            </a:r>
            <a:r>
              <a:rPr lang="en-GB" sz="2800" i="1" dirty="0">
                <a:latin typeface="Garamond" panose="02020404030301010803" pitchFamily="18" charset="0"/>
              </a:rPr>
              <a:t> a</a:t>
            </a:r>
            <a:r>
              <a:rPr lang="en-GB" sz="2800" dirty="0">
                <a:latin typeface="Garamond" panose="02020404030301010803" pitchFamily="18" charset="0"/>
              </a:rPr>
              <a:t> and </a:t>
            </a:r>
            <a:r>
              <a:rPr lang="en-GB" sz="2800" i="1" dirty="0">
                <a:latin typeface="Garamond" panose="02020404030301010803" pitchFamily="18" charset="0"/>
              </a:rPr>
              <a:t>b</a:t>
            </a:r>
            <a:r>
              <a:rPr lang="en-GB" sz="2800" dirty="0">
                <a:latin typeface="Garamond" panose="02020404030301010803" pitchFamily="18" charset="0"/>
              </a:rPr>
              <a:t> have the same remainders when we divide by n. </a:t>
            </a:r>
            <a:r>
              <a:rPr lang="en-GB" sz="2800" dirty="0" smtClean="0">
                <a:latin typeface="Garamond" panose="02020404030301010803" pitchFamily="18" charset="0"/>
              </a:rPr>
              <a:t>An </a:t>
            </a:r>
            <a:r>
              <a:rPr lang="en-GB" sz="2800" dirty="0">
                <a:latin typeface="Garamond" panose="02020404030301010803" pitchFamily="18" charset="0"/>
              </a:rPr>
              <a:t>equivalent way of describing this is </a:t>
            </a:r>
            <a:r>
              <a:rPr lang="en-GB" sz="2800" dirty="0" smtClean="0">
                <a:latin typeface="Garamond" panose="02020404030301010803" pitchFamily="18" charset="0"/>
              </a:rPr>
              <a:t>that </a:t>
            </a:r>
            <a:r>
              <a:rPr lang="en-GB" sz="2800" i="1" dirty="0">
                <a:latin typeface="Garamond" panose="02020404030301010803" pitchFamily="18" charset="0"/>
              </a:rPr>
              <a:t>n </a:t>
            </a:r>
            <a:r>
              <a:rPr lang="en-GB" sz="2800" dirty="0">
                <a:latin typeface="Garamond" panose="02020404030301010803" pitchFamily="18" charset="0"/>
              </a:rPr>
              <a:t>divides</a:t>
            </a:r>
            <a:r>
              <a:rPr lang="en-GB" sz="2800" i="1" dirty="0">
                <a:latin typeface="Garamond" panose="02020404030301010803" pitchFamily="18" charset="0"/>
              </a:rPr>
              <a:t> a – b. </a:t>
            </a:r>
          </a:p>
          <a:p>
            <a:pPr marL="0" indent="0">
              <a:buNone/>
            </a:pPr>
            <a:r>
              <a:rPr lang="en-GB" sz="2800" dirty="0" smtClean="0">
                <a:latin typeface="Garamond" panose="02020404030301010803" pitchFamily="18" charset="0"/>
              </a:rPr>
              <a:t>Examples: 35 </a:t>
            </a:r>
            <a:r>
              <a:rPr lang="en-GB" sz="2800" i="1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sz="2800" i="1" dirty="0">
                <a:latin typeface="Garamond" panose="02020404030301010803" pitchFamily="18" charset="0"/>
              </a:rPr>
              <a:t> 11 mod </a:t>
            </a:r>
            <a:r>
              <a:rPr lang="en-GB" sz="2800" i="1" dirty="0" smtClean="0">
                <a:latin typeface="Garamond" panose="02020404030301010803" pitchFamily="18" charset="0"/>
              </a:rPr>
              <a:t>24,  18 </a:t>
            </a:r>
            <a:r>
              <a:rPr lang="en-GB" sz="2800" i="1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sz="2800" i="1" dirty="0">
                <a:latin typeface="Garamond" panose="02020404030301010803" pitchFamily="18" charset="0"/>
              </a:rPr>
              <a:t>  11 mod </a:t>
            </a:r>
            <a:r>
              <a:rPr lang="en-GB" sz="2800" i="1" dirty="0" smtClean="0">
                <a:latin typeface="Garamond" panose="02020404030301010803" pitchFamily="18" charset="0"/>
              </a:rPr>
              <a:t>7,     16 </a:t>
            </a:r>
            <a:r>
              <a:rPr lang="en-GB" sz="2800" i="1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sz="2800" i="1" dirty="0">
                <a:latin typeface="Garamond" panose="02020404030301010803" pitchFamily="18" charset="0"/>
              </a:rPr>
              <a:t> 1 mod 5</a:t>
            </a:r>
            <a:endParaRPr lang="en-GB" sz="28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If </a:t>
            </a:r>
            <a:r>
              <a:rPr lang="en-GB" i="1" dirty="0">
                <a:latin typeface="Garamond" panose="02020404030301010803" pitchFamily="18" charset="0"/>
              </a:rPr>
              <a:t>a </a:t>
            </a:r>
            <a:r>
              <a:rPr lang="en-GB" i="1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i="1" dirty="0">
                <a:latin typeface="Garamond" panose="02020404030301010803" pitchFamily="18" charset="0"/>
              </a:rPr>
              <a:t> b </a:t>
            </a:r>
            <a:r>
              <a:rPr lang="en-GB" dirty="0">
                <a:latin typeface="Garamond" panose="02020404030301010803" pitchFamily="18" charset="0"/>
              </a:rPr>
              <a:t>mod</a:t>
            </a:r>
            <a:r>
              <a:rPr lang="en-GB" i="1" dirty="0">
                <a:latin typeface="Garamond" panose="02020404030301010803" pitchFamily="18" charset="0"/>
              </a:rPr>
              <a:t> n</a:t>
            </a:r>
            <a:r>
              <a:rPr lang="en-GB" dirty="0">
                <a:latin typeface="Garamond" panose="02020404030301010803" pitchFamily="18" charset="0"/>
              </a:rPr>
              <a:t> and </a:t>
            </a:r>
            <a:r>
              <a:rPr lang="en-GB" i="1" dirty="0">
                <a:latin typeface="Garamond" panose="02020404030301010803" pitchFamily="18" charset="0"/>
              </a:rPr>
              <a:t>c </a:t>
            </a:r>
            <a:r>
              <a:rPr lang="en-GB" i="1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i="1" dirty="0">
                <a:latin typeface="Garamond" panose="02020404030301010803" pitchFamily="18" charset="0"/>
              </a:rPr>
              <a:t> d </a:t>
            </a:r>
            <a:r>
              <a:rPr lang="en-GB" dirty="0">
                <a:latin typeface="Garamond" panose="02020404030301010803" pitchFamily="18" charset="0"/>
              </a:rPr>
              <a:t>mod</a:t>
            </a:r>
            <a:r>
              <a:rPr lang="en-GB" i="1" dirty="0">
                <a:latin typeface="Garamond" panose="02020404030301010803" pitchFamily="18" charset="0"/>
              </a:rPr>
              <a:t> n</a:t>
            </a: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Garamond" panose="02020404030301010803" pitchFamily="18" charset="0"/>
              </a:rPr>
              <a:t>Addition</a:t>
            </a:r>
            <a:r>
              <a:rPr lang="en-GB" b="1" dirty="0">
                <a:latin typeface="Garamond" panose="02020404030301010803" pitchFamily="18" charset="0"/>
              </a:rPr>
              <a:t>:</a:t>
            </a:r>
            <a:r>
              <a:rPr lang="en-GB" dirty="0">
                <a:latin typeface="Garamond" panose="02020404030301010803" pitchFamily="18" charset="0"/>
              </a:rPr>
              <a:t> </a:t>
            </a:r>
            <a:r>
              <a:rPr lang="en-GB" i="1" dirty="0">
                <a:latin typeface="Garamond" panose="02020404030301010803" pitchFamily="18" charset="0"/>
              </a:rPr>
              <a:t>a + c </a:t>
            </a:r>
            <a:r>
              <a:rPr lang="en-GB" i="1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i="1" dirty="0">
                <a:latin typeface="Garamond" panose="02020404030301010803" pitchFamily="18" charset="0"/>
              </a:rPr>
              <a:t> b + d </a:t>
            </a:r>
            <a:r>
              <a:rPr lang="en-GB" dirty="0">
                <a:latin typeface="Garamond" panose="02020404030301010803" pitchFamily="18" charset="0"/>
              </a:rPr>
              <a:t>mod</a:t>
            </a:r>
            <a:r>
              <a:rPr lang="en-GB" i="1" dirty="0">
                <a:latin typeface="Garamond" panose="02020404030301010803" pitchFamily="18" charset="0"/>
              </a:rPr>
              <a:t> n</a:t>
            </a: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770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Modular Arithmetic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>
                <a:latin typeface="Garamond" panose="02020404030301010803" pitchFamily="18" charset="0"/>
              </a:rPr>
              <a:t>We define </a:t>
            </a:r>
            <a:r>
              <a:rPr lang="en-GB" sz="2800" i="1" dirty="0">
                <a:latin typeface="Garamond" panose="02020404030301010803" pitchFamily="18" charset="0"/>
              </a:rPr>
              <a:t>a </a:t>
            </a:r>
            <a:r>
              <a:rPr lang="en-GB" sz="2800" i="1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sz="2800" i="1" dirty="0">
                <a:latin typeface="Garamond" panose="02020404030301010803" pitchFamily="18" charset="0"/>
              </a:rPr>
              <a:t> b </a:t>
            </a:r>
            <a:r>
              <a:rPr lang="en-GB" sz="2800" dirty="0">
                <a:latin typeface="Garamond" panose="02020404030301010803" pitchFamily="18" charset="0"/>
              </a:rPr>
              <a:t>mod</a:t>
            </a:r>
            <a:r>
              <a:rPr lang="en-GB" sz="2800" i="1" dirty="0">
                <a:latin typeface="Garamond" panose="02020404030301010803" pitchFamily="18" charset="0"/>
              </a:rPr>
              <a:t> n </a:t>
            </a:r>
            <a:r>
              <a:rPr lang="en-GB" sz="2800" dirty="0">
                <a:latin typeface="Garamond" panose="02020404030301010803" pitchFamily="18" charset="0"/>
              </a:rPr>
              <a:t>and say </a:t>
            </a:r>
            <a:r>
              <a:rPr lang="en-GB" sz="2800" i="1" dirty="0">
                <a:latin typeface="Garamond" panose="02020404030301010803" pitchFamily="18" charset="0"/>
              </a:rPr>
              <a:t>a </a:t>
            </a:r>
            <a:r>
              <a:rPr lang="en-GB" sz="2800" dirty="0">
                <a:latin typeface="Garamond" panose="02020404030301010803" pitchFamily="18" charset="0"/>
              </a:rPr>
              <a:t>is congruent to </a:t>
            </a:r>
            <a:r>
              <a:rPr lang="en-GB" sz="2800" i="1" dirty="0">
                <a:latin typeface="Garamond" panose="02020404030301010803" pitchFamily="18" charset="0"/>
              </a:rPr>
              <a:t>b</a:t>
            </a:r>
            <a:r>
              <a:rPr lang="en-GB" sz="2800" dirty="0">
                <a:latin typeface="Garamond" panose="02020404030301010803" pitchFamily="18" charset="0"/>
              </a:rPr>
              <a:t> mod </a:t>
            </a:r>
            <a:r>
              <a:rPr lang="en-GB" sz="2800" i="1" dirty="0">
                <a:latin typeface="Garamond" panose="02020404030301010803" pitchFamily="18" charset="0"/>
              </a:rPr>
              <a:t>n </a:t>
            </a:r>
            <a:r>
              <a:rPr lang="en-GB" sz="2800" dirty="0">
                <a:latin typeface="Garamond" panose="02020404030301010803" pitchFamily="18" charset="0"/>
              </a:rPr>
              <a:t>whenever</a:t>
            </a:r>
            <a:r>
              <a:rPr lang="en-GB" sz="2800" i="1" dirty="0">
                <a:latin typeface="Garamond" panose="02020404030301010803" pitchFamily="18" charset="0"/>
              </a:rPr>
              <a:t> a</a:t>
            </a:r>
            <a:r>
              <a:rPr lang="en-GB" sz="2800" dirty="0">
                <a:latin typeface="Garamond" panose="02020404030301010803" pitchFamily="18" charset="0"/>
              </a:rPr>
              <a:t> and </a:t>
            </a:r>
            <a:r>
              <a:rPr lang="en-GB" sz="2800" i="1" dirty="0">
                <a:latin typeface="Garamond" panose="02020404030301010803" pitchFamily="18" charset="0"/>
              </a:rPr>
              <a:t>b</a:t>
            </a:r>
            <a:r>
              <a:rPr lang="en-GB" sz="2800" dirty="0">
                <a:latin typeface="Garamond" panose="02020404030301010803" pitchFamily="18" charset="0"/>
              </a:rPr>
              <a:t> have the same remainders when we divide by n. </a:t>
            </a:r>
            <a:r>
              <a:rPr lang="en-GB" sz="2800" dirty="0" smtClean="0">
                <a:latin typeface="Garamond" panose="02020404030301010803" pitchFamily="18" charset="0"/>
              </a:rPr>
              <a:t>An </a:t>
            </a:r>
            <a:r>
              <a:rPr lang="en-GB" sz="2800" dirty="0">
                <a:latin typeface="Garamond" panose="02020404030301010803" pitchFamily="18" charset="0"/>
              </a:rPr>
              <a:t>equivalent way of describing this is </a:t>
            </a:r>
            <a:r>
              <a:rPr lang="en-GB" sz="2800" dirty="0" smtClean="0">
                <a:latin typeface="Garamond" panose="02020404030301010803" pitchFamily="18" charset="0"/>
              </a:rPr>
              <a:t>that </a:t>
            </a:r>
            <a:r>
              <a:rPr lang="en-GB" sz="2800" i="1" dirty="0">
                <a:latin typeface="Garamond" panose="02020404030301010803" pitchFamily="18" charset="0"/>
              </a:rPr>
              <a:t>n </a:t>
            </a:r>
            <a:r>
              <a:rPr lang="en-GB" sz="2800" dirty="0">
                <a:latin typeface="Garamond" panose="02020404030301010803" pitchFamily="18" charset="0"/>
              </a:rPr>
              <a:t>divides</a:t>
            </a:r>
            <a:r>
              <a:rPr lang="en-GB" sz="2800" i="1" dirty="0">
                <a:latin typeface="Garamond" panose="02020404030301010803" pitchFamily="18" charset="0"/>
              </a:rPr>
              <a:t> a – b. </a:t>
            </a:r>
          </a:p>
          <a:p>
            <a:pPr marL="0" indent="0">
              <a:buNone/>
            </a:pPr>
            <a:r>
              <a:rPr lang="en-GB" sz="2800" dirty="0" smtClean="0">
                <a:latin typeface="Garamond" panose="02020404030301010803" pitchFamily="18" charset="0"/>
              </a:rPr>
              <a:t>Examples: 35 </a:t>
            </a:r>
            <a:r>
              <a:rPr lang="en-GB" sz="2800" i="1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sz="2800" i="1" dirty="0">
                <a:latin typeface="Garamond" panose="02020404030301010803" pitchFamily="18" charset="0"/>
              </a:rPr>
              <a:t> 11 mod </a:t>
            </a:r>
            <a:r>
              <a:rPr lang="en-GB" sz="2800" i="1" dirty="0" smtClean="0">
                <a:latin typeface="Garamond" panose="02020404030301010803" pitchFamily="18" charset="0"/>
              </a:rPr>
              <a:t>24,  18 </a:t>
            </a:r>
            <a:r>
              <a:rPr lang="en-GB" sz="2800" i="1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sz="2800" i="1" dirty="0">
                <a:latin typeface="Garamond" panose="02020404030301010803" pitchFamily="18" charset="0"/>
              </a:rPr>
              <a:t>  11 mod </a:t>
            </a:r>
            <a:r>
              <a:rPr lang="en-GB" sz="2800" i="1" dirty="0" smtClean="0">
                <a:latin typeface="Garamond" panose="02020404030301010803" pitchFamily="18" charset="0"/>
              </a:rPr>
              <a:t>7,     16 </a:t>
            </a:r>
            <a:r>
              <a:rPr lang="en-GB" sz="2800" i="1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sz="2800" i="1" dirty="0">
                <a:latin typeface="Garamond" panose="02020404030301010803" pitchFamily="18" charset="0"/>
              </a:rPr>
              <a:t> 1 mod 5</a:t>
            </a:r>
            <a:endParaRPr lang="en-GB" sz="28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If </a:t>
            </a:r>
            <a:r>
              <a:rPr lang="en-GB" i="1" dirty="0">
                <a:latin typeface="Garamond" panose="02020404030301010803" pitchFamily="18" charset="0"/>
              </a:rPr>
              <a:t>a </a:t>
            </a:r>
            <a:r>
              <a:rPr lang="en-GB" i="1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i="1" dirty="0">
                <a:latin typeface="Garamond" panose="02020404030301010803" pitchFamily="18" charset="0"/>
              </a:rPr>
              <a:t> b </a:t>
            </a:r>
            <a:r>
              <a:rPr lang="en-GB" dirty="0">
                <a:latin typeface="Garamond" panose="02020404030301010803" pitchFamily="18" charset="0"/>
              </a:rPr>
              <a:t>mod</a:t>
            </a:r>
            <a:r>
              <a:rPr lang="en-GB" i="1" dirty="0">
                <a:latin typeface="Garamond" panose="02020404030301010803" pitchFamily="18" charset="0"/>
              </a:rPr>
              <a:t> n</a:t>
            </a:r>
            <a:r>
              <a:rPr lang="en-GB" dirty="0">
                <a:latin typeface="Garamond" panose="02020404030301010803" pitchFamily="18" charset="0"/>
              </a:rPr>
              <a:t> and </a:t>
            </a:r>
            <a:r>
              <a:rPr lang="en-GB" i="1" dirty="0">
                <a:latin typeface="Garamond" panose="02020404030301010803" pitchFamily="18" charset="0"/>
              </a:rPr>
              <a:t>c </a:t>
            </a:r>
            <a:r>
              <a:rPr lang="en-GB" i="1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i="1" dirty="0">
                <a:latin typeface="Garamond" panose="02020404030301010803" pitchFamily="18" charset="0"/>
              </a:rPr>
              <a:t> d </a:t>
            </a:r>
            <a:r>
              <a:rPr lang="en-GB" dirty="0">
                <a:latin typeface="Garamond" panose="02020404030301010803" pitchFamily="18" charset="0"/>
              </a:rPr>
              <a:t>mod</a:t>
            </a:r>
            <a:r>
              <a:rPr lang="en-GB" i="1" dirty="0">
                <a:latin typeface="Garamond" panose="02020404030301010803" pitchFamily="18" charset="0"/>
              </a:rPr>
              <a:t> n</a:t>
            </a: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Garamond" panose="02020404030301010803" pitchFamily="18" charset="0"/>
              </a:rPr>
              <a:t>Addition</a:t>
            </a:r>
            <a:r>
              <a:rPr lang="en-GB" b="1" dirty="0">
                <a:latin typeface="Garamond" panose="02020404030301010803" pitchFamily="18" charset="0"/>
              </a:rPr>
              <a:t>:</a:t>
            </a:r>
            <a:r>
              <a:rPr lang="en-GB" dirty="0">
                <a:latin typeface="Garamond" panose="02020404030301010803" pitchFamily="18" charset="0"/>
              </a:rPr>
              <a:t> </a:t>
            </a:r>
            <a:r>
              <a:rPr lang="en-GB" i="1" dirty="0">
                <a:latin typeface="Garamond" panose="02020404030301010803" pitchFamily="18" charset="0"/>
              </a:rPr>
              <a:t>a + c </a:t>
            </a:r>
            <a:r>
              <a:rPr lang="en-GB" i="1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i="1" dirty="0">
                <a:latin typeface="Garamond" panose="02020404030301010803" pitchFamily="18" charset="0"/>
              </a:rPr>
              <a:t> b + d </a:t>
            </a:r>
            <a:r>
              <a:rPr lang="en-GB" dirty="0">
                <a:latin typeface="Garamond" panose="02020404030301010803" pitchFamily="18" charset="0"/>
              </a:rPr>
              <a:t>mod</a:t>
            </a:r>
            <a:r>
              <a:rPr lang="en-GB" i="1" dirty="0">
                <a:latin typeface="Garamond" panose="02020404030301010803" pitchFamily="18" charset="0"/>
              </a:rPr>
              <a:t> n</a:t>
            </a: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b="1" dirty="0">
                <a:latin typeface="Garamond" panose="02020404030301010803" pitchFamily="18" charset="0"/>
              </a:rPr>
              <a:t>Multiplication:</a:t>
            </a:r>
            <a:r>
              <a:rPr lang="en-GB" dirty="0">
                <a:latin typeface="Garamond" panose="02020404030301010803" pitchFamily="18" charset="0"/>
              </a:rPr>
              <a:t>  </a:t>
            </a:r>
            <a:r>
              <a:rPr lang="en-GB" i="1" dirty="0">
                <a:latin typeface="Garamond" panose="02020404030301010803" pitchFamily="18" charset="0"/>
              </a:rPr>
              <a:t>ac </a:t>
            </a:r>
            <a:r>
              <a:rPr lang="en-GB" i="1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i="1" dirty="0">
                <a:latin typeface="Garamond" panose="02020404030301010803" pitchFamily="18" charset="0"/>
              </a:rPr>
              <a:t> </a:t>
            </a:r>
            <a:r>
              <a:rPr lang="en-GB" i="1" dirty="0" err="1">
                <a:latin typeface="Garamond" panose="02020404030301010803" pitchFamily="18" charset="0"/>
              </a:rPr>
              <a:t>bd</a:t>
            </a:r>
            <a:r>
              <a:rPr lang="en-GB" i="1" dirty="0">
                <a:latin typeface="Garamond" panose="02020404030301010803" pitchFamily="18" charset="0"/>
              </a:rPr>
              <a:t> </a:t>
            </a:r>
            <a:r>
              <a:rPr lang="en-GB" dirty="0">
                <a:latin typeface="Garamond" panose="02020404030301010803" pitchFamily="18" charset="0"/>
              </a:rPr>
              <a:t>mod</a:t>
            </a:r>
            <a:r>
              <a:rPr lang="en-GB" i="1" dirty="0">
                <a:latin typeface="Garamond" panose="02020404030301010803" pitchFamily="18" charset="0"/>
              </a:rPr>
              <a:t> n</a:t>
            </a: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79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Cancellation or division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This is trickier!</a:t>
            </a:r>
          </a:p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I</a:t>
            </a:r>
            <a:r>
              <a:rPr lang="en-GB" dirty="0" smtClean="0">
                <a:latin typeface="Garamond" panose="02020404030301010803" pitchFamily="18" charset="0"/>
              </a:rPr>
              <a:t>t </a:t>
            </a:r>
            <a:r>
              <a:rPr lang="en-GB" dirty="0">
                <a:latin typeface="Garamond" panose="02020404030301010803" pitchFamily="18" charset="0"/>
              </a:rPr>
              <a:t>is true </a:t>
            </a:r>
            <a:r>
              <a:rPr lang="en-GB" dirty="0" smtClean="0">
                <a:latin typeface="Garamond" panose="02020404030301010803" pitchFamily="18" charset="0"/>
              </a:rPr>
              <a:t>that 10 </a:t>
            </a:r>
            <a:r>
              <a:rPr lang="en-GB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dirty="0">
                <a:latin typeface="Garamond" panose="02020404030301010803" pitchFamily="18" charset="0"/>
              </a:rPr>
              <a:t> 4 mod </a:t>
            </a:r>
            <a:r>
              <a:rPr lang="en-GB" dirty="0" smtClean="0">
                <a:latin typeface="Garamond" panose="02020404030301010803" pitchFamily="18" charset="0"/>
              </a:rPr>
              <a:t>6 but we </a:t>
            </a:r>
            <a:r>
              <a:rPr lang="en-GB" b="1" dirty="0" smtClean="0">
                <a:latin typeface="Garamond" panose="02020404030301010803" pitchFamily="18" charset="0"/>
              </a:rPr>
              <a:t>cannot</a:t>
            </a:r>
            <a:r>
              <a:rPr lang="en-GB" dirty="0" smtClean="0">
                <a:latin typeface="Garamond" panose="02020404030301010803" pitchFamily="18" charset="0"/>
              </a:rPr>
              <a:t> divide by 2 to get 5 </a:t>
            </a:r>
            <a:r>
              <a:rPr lang="en-GB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dirty="0">
                <a:latin typeface="Garamond" panose="02020404030301010803" pitchFamily="18" charset="0"/>
              </a:rPr>
              <a:t> </a:t>
            </a:r>
            <a:r>
              <a:rPr lang="en-GB" dirty="0" smtClean="0">
                <a:latin typeface="Garamond" panose="02020404030301010803" pitchFamily="18" charset="0"/>
              </a:rPr>
              <a:t>2 </a:t>
            </a:r>
            <a:r>
              <a:rPr lang="en-GB" dirty="0">
                <a:latin typeface="Garamond" panose="02020404030301010803" pitchFamily="18" charset="0"/>
              </a:rPr>
              <a:t>mod </a:t>
            </a:r>
            <a:r>
              <a:rPr lang="en-GB" dirty="0" smtClean="0">
                <a:latin typeface="Garamond" panose="02020404030301010803" pitchFamily="18" charset="0"/>
              </a:rPr>
              <a:t>6 as it is </a:t>
            </a:r>
            <a:r>
              <a:rPr lang="en-GB" b="1" dirty="0" smtClean="0">
                <a:latin typeface="Garamond" panose="02020404030301010803" pitchFamily="18" charset="0"/>
              </a:rPr>
              <a:t>not</a:t>
            </a:r>
            <a:r>
              <a:rPr lang="en-GB" dirty="0" smtClean="0">
                <a:latin typeface="Garamond" panose="02020404030301010803" pitchFamily="18" charset="0"/>
              </a:rPr>
              <a:t> true! </a:t>
            </a:r>
          </a:p>
          <a:p>
            <a:pPr marL="0" indent="0">
              <a:buNone/>
            </a:pP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If </a:t>
            </a:r>
            <a:r>
              <a:rPr lang="en-GB" i="1" dirty="0">
                <a:latin typeface="Garamond" panose="02020404030301010803" pitchFamily="18" charset="0"/>
              </a:rPr>
              <a:t>ac </a:t>
            </a:r>
            <a:r>
              <a:rPr lang="en-GB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dirty="0">
                <a:latin typeface="Garamond" panose="02020404030301010803" pitchFamily="18" charset="0"/>
              </a:rPr>
              <a:t> </a:t>
            </a:r>
            <a:r>
              <a:rPr lang="en-GB" i="1" dirty="0" err="1">
                <a:latin typeface="Garamond" panose="02020404030301010803" pitchFamily="18" charset="0"/>
              </a:rPr>
              <a:t>bc</a:t>
            </a:r>
            <a:r>
              <a:rPr lang="en-GB" dirty="0">
                <a:latin typeface="Garamond" panose="02020404030301010803" pitchFamily="18" charset="0"/>
              </a:rPr>
              <a:t> mod </a:t>
            </a:r>
            <a:r>
              <a:rPr lang="en-GB" i="1" dirty="0">
                <a:latin typeface="Garamond" panose="02020404030301010803" pitchFamily="18" charset="0"/>
              </a:rPr>
              <a:t>n </a:t>
            </a:r>
            <a:r>
              <a:rPr lang="en-GB" dirty="0">
                <a:latin typeface="Garamond" panose="02020404030301010803" pitchFamily="18" charset="0"/>
              </a:rPr>
              <a:t>then we know that </a:t>
            </a:r>
            <a:endParaRPr lang="en-GB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i="1" dirty="0">
                <a:latin typeface="Garamond" panose="02020404030301010803" pitchFamily="18" charset="0"/>
              </a:rPr>
              <a:t>n </a:t>
            </a:r>
            <a:r>
              <a:rPr lang="en-GB" dirty="0">
                <a:latin typeface="Garamond" panose="02020404030301010803" pitchFamily="18" charset="0"/>
              </a:rPr>
              <a:t>divides </a:t>
            </a:r>
            <a:r>
              <a:rPr lang="en-GB" i="1" dirty="0">
                <a:latin typeface="Garamond" panose="02020404030301010803" pitchFamily="18" charset="0"/>
              </a:rPr>
              <a:t>ac – </a:t>
            </a:r>
            <a:r>
              <a:rPr lang="en-GB" i="1" dirty="0" err="1">
                <a:latin typeface="Garamond" panose="02020404030301010803" pitchFamily="18" charset="0"/>
              </a:rPr>
              <a:t>bc</a:t>
            </a:r>
            <a:r>
              <a:rPr lang="en-GB" i="1" dirty="0">
                <a:latin typeface="Garamond" panose="02020404030301010803" pitchFamily="18" charset="0"/>
              </a:rPr>
              <a:t> </a:t>
            </a:r>
            <a:r>
              <a:rPr lang="en-GB" dirty="0">
                <a:latin typeface="Garamond" panose="02020404030301010803" pitchFamily="18" charset="0"/>
              </a:rPr>
              <a:t>which is</a:t>
            </a:r>
            <a:r>
              <a:rPr lang="en-GB" i="1" dirty="0">
                <a:latin typeface="Garamond" panose="02020404030301010803" pitchFamily="18" charset="0"/>
              </a:rPr>
              <a:t> (a – b)c</a:t>
            </a:r>
            <a:r>
              <a:rPr lang="en-GB" dirty="0">
                <a:latin typeface="Garamond" panose="02020404030301010803" pitchFamily="18" charset="0"/>
              </a:rPr>
              <a:t> but we cannot conclude that </a:t>
            </a:r>
            <a:r>
              <a:rPr lang="en-GB" i="1" dirty="0">
                <a:latin typeface="Garamond" panose="02020404030301010803" pitchFamily="18" charset="0"/>
              </a:rPr>
              <a:t>n</a:t>
            </a:r>
            <a:r>
              <a:rPr lang="en-GB" dirty="0">
                <a:latin typeface="Garamond" panose="02020404030301010803" pitchFamily="18" charset="0"/>
              </a:rPr>
              <a:t> divides </a:t>
            </a:r>
            <a:r>
              <a:rPr lang="en-GB" i="1" dirty="0">
                <a:latin typeface="Garamond" panose="02020404030301010803" pitchFamily="18" charset="0"/>
              </a:rPr>
              <a:t>(a – b</a:t>
            </a:r>
            <a:r>
              <a:rPr lang="en-GB" i="1" dirty="0" smtClean="0">
                <a:latin typeface="Garamond" panose="02020404030301010803" pitchFamily="18" charset="0"/>
              </a:rPr>
              <a:t>) </a:t>
            </a:r>
            <a:r>
              <a:rPr lang="en-GB" dirty="0" smtClean="0">
                <a:latin typeface="Garamond" panose="02020404030301010803" pitchFamily="18" charset="0"/>
              </a:rPr>
              <a:t>unless </a:t>
            </a:r>
            <a:r>
              <a:rPr lang="en-GB" i="1" dirty="0">
                <a:latin typeface="Garamond" panose="02020404030301010803" pitchFamily="18" charset="0"/>
              </a:rPr>
              <a:t>n </a:t>
            </a:r>
            <a:r>
              <a:rPr lang="en-GB" dirty="0">
                <a:latin typeface="Garamond" panose="02020404030301010803" pitchFamily="18" charset="0"/>
              </a:rPr>
              <a:t>and </a:t>
            </a:r>
            <a:r>
              <a:rPr lang="en-GB" i="1" dirty="0">
                <a:latin typeface="Garamond" panose="02020404030301010803" pitchFamily="18" charset="0"/>
              </a:rPr>
              <a:t>c</a:t>
            </a:r>
            <a:r>
              <a:rPr lang="en-GB" dirty="0">
                <a:latin typeface="Garamond" panose="02020404030301010803" pitchFamily="18" charset="0"/>
              </a:rPr>
              <a:t> have no factors in common. In particular this will happen if </a:t>
            </a:r>
            <a:r>
              <a:rPr lang="en-GB" i="1" dirty="0">
                <a:latin typeface="Garamond" panose="02020404030301010803" pitchFamily="18" charset="0"/>
              </a:rPr>
              <a:t>n </a:t>
            </a:r>
            <a:r>
              <a:rPr lang="en-GB" dirty="0">
                <a:latin typeface="Garamond" panose="02020404030301010803" pitchFamily="18" charset="0"/>
              </a:rPr>
              <a:t>is a prime and </a:t>
            </a:r>
            <a:r>
              <a:rPr lang="en-GB" i="1" dirty="0">
                <a:latin typeface="Garamond" panose="02020404030301010803" pitchFamily="18" charset="0"/>
              </a:rPr>
              <a:t>n</a:t>
            </a:r>
            <a:r>
              <a:rPr lang="en-GB" dirty="0">
                <a:latin typeface="Garamond" panose="02020404030301010803" pitchFamily="18" charset="0"/>
              </a:rPr>
              <a:t> does not divide into </a:t>
            </a:r>
            <a:r>
              <a:rPr lang="en-GB" i="1" dirty="0">
                <a:latin typeface="Garamond" panose="02020404030301010803" pitchFamily="18" charset="0"/>
              </a:rPr>
              <a:t>c.</a:t>
            </a: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721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Modular Arithmetic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>
                <a:latin typeface="Garamond" panose="02020404030301010803" pitchFamily="18" charset="0"/>
              </a:rPr>
              <a:t>We define </a:t>
            </a:r>
            <a:r>
              <a:rPr lang="en-GB" sz="2800" i="1" dirty="0">
                <a:latin typeface="Garamond" panose="02020404030301010803" pitchFamily="18" charset="0"/>
              </a:rPr>
              <a:t>a </a:t>
            </a:r>
            <a:r>
              <a:rPr lang="en-GB" sz="2800" i="1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sz="2800" i="1" dirty="0">
                <a:latin typeface="Garamond" panose="02020404030301010803" pitchFamily="18" charset="0"/>
              </a:rPr>
              <a:t> b </a:t>
            </a:r>
            <a:r>
              <a:rPr lang="en-GB" sz="2800" dirty="0">
                <a:latin typeface="Garamond" panose="02020404030301010803" pitchFamily="18" charset="0"/>
              </a:rPr>
              <a:t>mod</a:t>
            </a:r>
            <a:r>
              <a:rPr lang="en-GB" sz="2800" i="1" dirty="0">
                <a:latin typeface="Garamond" panose="02020404030301010803" pitchFamily="18" charset="0"/>
              </a:rPr>
              <a:t> n </a:t>
            </a:r>
            <a:r>
              <a:rPr lang="en-GB" sz="2800" dirty="0">
                <a:latin typeface="Garamond" panose="02020404030301010803" pitchFamily="18" charset="0"/>
              </a:rPr>
              <a:t>and say </a:t>
            </a:r>
            <a:r>
              <a:rPr lang="en-GB" sz="2800" i="1" dirty="0">
                <a:latin typeface="Garamond" panose="02020404030301010803" pitchFamily="18" charset="0"/>
              </a:rPr>
              <a:t>a </a:t>
            </a:r>
            <a:r>
              <a:rPr lang="en-GB" sz="2800" dirty="0">
                <a:latin typeface="Garamond" panose="02020404030301010803" pitchFamily="18" charset="0"/>
              </a:rPr>
              <a:t>is congruent to </a:t>
            </a:r>
            <a:r>
              <a:rPr lang="en-GB" sz="2800" i="1" dirty="0">
                <a:latin typeface="Garamond" panose="02020404030301010803" pitchFamily="18" charset="0"/>
              </a:rPr>
              <a:t>b</a:t>
            </a:r>
            <a:r>
              <a:rPr lang="en-GB" sz="2800" dirty="0">
                <a:latin typeface="Garamond" panose="02020404030301010803" pitchFamily="18" charset="0"/>
              </a:rPr>
              <a:t> mod </a:t>
            </a:r>
            <a:r>
              <a:rPr lang="en-GB" sz="2800" i="1" dirty="0">
                <a:latin typeface="Garamond" panose="02020404030301010803" pitchFamily="18" charset="0"/>
              </a:rPr>
              <a:t>n </a:t>
            </a:r>
            <a:r>
              <a:rPr lang="en-GB" sz="2800" dirty="0">
                <a:latin typeface="Garamond" panose="02020404030301010803" pitchFamily="18" charset="0"/>
              </a:rPr>
              <a:t>whenever</a:t>
            </a:r>
            <a:r>
              <a:rPr lang="en-GB" sz="2800" i="1" dirty="0">
                <a:latin typeface="Garamond" panose="02020404030301010803" pitchFamily="18" charset="0"/>
              </a:rPr>
              <a:t> a</a:t>
            </a:r>
            <a:r>
              <a:rPr lang="en-GB" sz="2800" dirty="0">
                <a:latin typeface="Garamond" panose="02020404030301010803" pitchFamily="18" charset="0"/>
              </a:rPr>
              <a:t> and </a:t>
            </a:r>
            <a:r>
              <a:rPr lang="en-GB" sz="2800" i="1" dirty="0">
                <a:latin typeface="Garamond" panose="02020404030301010803" pitchFamily="18" charset="0"/>
              </a:rPr>
              <a:t>b</a:t>
            </a:r>
            <a:r>
              <a:rPr lang="en-GB" sz="2800" dirty="0">
                <a:latin typeface="Garamond" panose="02020404030301010803" pitchFamily="18" charset="0"/>
              </a:rPr>
              <a:t> have the same remainders when we divide by n. </a:t>
            </a:r>
            <a:r>
              <a:rPr lang="en-GB" sz="2800" dirty="0" smtClean="0">
                <a:latin typeface="Garamond" panose="02020404030301010803" pitchFamily="18" charset="0"/>
              </a:rPr>
              <a:t>An </a:t>
            </a:r>
            <a:r>
              <a:rPr lang="en-GB" sz="2800" dirty="0">
                <a:latin typeface="Garamond" panose="02020404030301010803" pitchFamily="18" charset="0"/>
              </a:rPr>
              <a:t>equivalent way of describing this is </a:t>
            </a:r>
            <a:r>
              <a:rPr lang="en-GB" sz="2800" dirty="0" smtClean="0">
                <a:latin typeface="Garamond" panose="02020404030301010803" pitchFamily="18" charset="0"/>
              </a:rPr>
              <a:t>that </a:t>
            </a:r>
            <a:r>
              <a:rPr lang="en-GB" sz="2800" i="1" dirty="0">
                <a:latin typeface="Garamond" panose="02020404030301010803" pitchFamily="18" charset="0"/>
              </a:rPr>
              <a:t>n </a:t>
            </a:r>
            <a:r>
              <a:rPr lang="en-GB" sz="2800" dirty="0">
                <a:latin typeface="Garamond" panose="02020404030301010803" pitchFamily="18" charset="0"/>
              </a:rPr>
              <a:t>divides</a:t>
            </a:r>
            <a:r>
              <a:rPr lang="en-GB" sz="2800" i="1" dirty="0">
                <a:latin typeface="Garamond" panose="02020404030301010803" pitchFamily="18" charset="0"/>
              </a:rPr>
              <a:t> a – b. </a:t>
            </a:r>
          </a:p>
          <a:p>
            <a:pPr marL="0" indent="0">
              <a:buNone/>
            </a:pPr>
            <a:r>
              <a:rPr lang="en-GB" sz="2800" dirty="0" smtClean="0">
                <a:latin typeface="Garamond" panose="02020404030301010803" pitchFamily="18" charset="0"/>
              </a:rPr>
              <a:t>Examples: 35 </a:t>
            </a:r>
            <a:r>
              <a:rPr lang="en-GB" sz="2800" i="1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sz="2800" i="1" dirty="0">
                <a:latin typeface="Garamond" panose="02020404030301010803" pitchFamily="18" charset="0"/>
              </a:rPr>
              <a:t> 11 mod </a:t>
            </a:r>
            <a:r>
              <a:rPr lang="en-GB" sz="2800" i="1" dirty="0" smtClean="0">
                <a:latin typeface="Garamond" panose="02020404030301010803" pitchFamily="18" charset="0"/>
              </a:rPr>
              <a:t>24,  18 </a:t>
            </a:r>
            <a:r>
              <a:rPr lang="en-GB" sz="2800" i="1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sz="2800" i="1" dirty="0">
                <a:latin typeface="Garamond" panose="02020404030301010803" pitchFamily="18" charset="0"/>
              </a:rPr>
              <a:t>  11 mod </a:t>
            </a:r>
            <a:r>
              <a:rPr lang="en-GB" sz="2800" i="1" dirty="0" smtClean="0">
                <a:latin typeface="Garamond" panose="02020404030301010803" pitchFamily="18" charset="0"/>
              </a:rPr>
              <a:t>7,     16 </a:t>
            </a:r>
            <a:r>
              <a:rPr lang="en-GB" sz="2800" i="1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sz="2800" i="1" dirty="0">
                <a:latin typeface="Garamond" panose="02020404030301010803" pitchFamily="18" charset="0"/>
              </a:rPr>
              <a:t> 1 mod 5</a:t>
            </a:r>
            <a:endParaRPr lang="en-GB" sz="28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If </a:t>
            </a:r>
            <a:r>
              <a:rPr lang="en-GB" i="1" dirty="0">
                <a:latin typeface="Garamond" panose="02020404030301010803" pitchFamily="18" charset="0"/>
              </a:rPr>
              <a:t>a </a:t>
            </a:r>
            <a:r>
              <a:rPr lang="en-GB" i="1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i="1" dirty="0">
                <a:latin typeface="Garamond" panose="02020404030301010803" pitchFamily="18" charset="0"/>
              </a:rPr>
              <a:t> b </a:t>
            </a:r>
            <a:r>
              <a:rPr lang="en-GB" dirty="0">
                <a:latin typeface="Garamond" panose="02020404030301010803" pitchFamily="18" charset="0"/>
              </a:rPr>
              <a:t>mod</a:t>
            </a:r>
            <a:r>
              <a:rPr lang="en-GB" i="1" dirty="0">
                <a:latin typeface="Garamond" panose="02020404030301010803" pitchFamily="18" charset="0"/>
              </a:rPr>
              <a:t> n</a:t>
            </a:r>
            <a:r>
              <a:rPr lang="en-GB" dirty="0">
                <a:latin typeface="Garamond" panose="02020404030301010803" pitchFamily="18" charset="0"/>
              </a:rPr>
              <a:t> and </a:t>
            </a:r>
            <a:r>
              <a:rPr lang="en-GB" i="1" dirty="0">
                <a:latin typeface="Garamond" panose="02020404030301010803" pitchFamily="18" charset="0"/>
              </a:rPr>
              <a:t>c </a:t>
            </a:r>
            <a:r>
              <a:rPr lang="en-GB" i="1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i="1" dirty="0">
                <a:latin typeface="Garamond" panose="02020404030301010803" pitchFamily="18" charset="0"/>
              </a:rPr>
              <a:t> d </a:t>
            </a:r>
            <a:r>
              <a:rPr lang="en-GB" dirty="0">
                <a:latin typeface="Garamond" panose="02020404030301010803" pitchFamily="18" charset="0"/>
              </a:rPr>
              <a:t>mod</a:t>
            </a:r>
            <a:r>
              <a:rPr lang="en-GB" i="1" dirty="0">
                <a:latin typeface="Garamond" panose="02020404030301010803" pitchFamily="18" charset="0"/>
              </a:rPr>
              <a:t> n</a:t>
            </a: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Garamond" panose="02020404030301010803" pitchFamily="18" charset="0"/>
              </a:rPr>
              <a:t>Addition</a:t>
            </a:r>
            <a:r>
              <a:rPr lang="en-GB" b="1" dirty="0">
                <a:latin typeface="Garamond" panose="02020404030301010803" pitchFamily="18" charset="0"/>
              </a:rPr>
              <a:t>:</a:t>
            </a:r>
            <a:r>
              <a:rPr lang="en-GB" dirty="0">
                <a:latin typeface="Garamond" panose="02020404030301010803" pitchFamily="18" charset="0"/>
              </a:rPr>
              <a:t> </a:t>
            </a:r>
            <a:r>
              <a:rPr lang="en-GB" i="1" dirty="0">
                <a:latin typeface="Garamond" panose="02020404030301010803" pitchFamily="18" charset="0"/>
              </a:rPr>
              <a:t>a + c </a:t>
            </a:r>
            <a:r>
              <a:rPr lang="en-GB" i="1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i="1" dirty="0">
                <a:latin typeface="Garamond" panose="02020404030301010803" pitchFamily="18" charset="0"/>
              </a:rPr>
              <a:t> b + d </a:t>
            </a:r>
            <a:r>
              <a:rPr lang="en-GB" dirty="0">
                <a:latin typeface="Garamond" panose="02020404030301010803" pitchFamily="18" charset="0"/>
              </a:rPr>
              <a:t>mod</a:t>
            </a:r>
            <a:r>
              <a:rPr lang="en-GB" i="1" dirty="0">
                <a:latin typeface="Garamond" panose="02020404030301010803" pitchFamily="18" charset="0"/>
              </a:rPr>
              <a:t> n</a:t>
            </a: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b="1" dirty="0">
                <a:latin typeface="Garamond" panose="02020404030301010803" pitchFamily="18" charset="0"/>
              </a:rPr>
              <a:t>Multiplication:</a:t>
            </a:r>
            <a:r>
              <a:rPr lang="en-GB" dirty="0">
                <a:latin typeface="Garamond" panose="02020404030301010803" pitchFamily="18" charset="0"/>
              </a:rPr>
              <a:t>  </a:t>
            </a:r>
            <a:r>
              <a:rPr lang="en-GB" i="1" dirty="0">
                <a:latin typeface="Garamond" panose="02020404030301010803" pitchFamily="18" charset="0"/>
              </a:rPr>
              <a:t>ac </a:t>
            </a:r>
            <a:r>
              <a:rPr lang="en-GB" i="1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i="1" dirty="0">
                <a:latin typeface="Garamond" panose="02020404030301010803" pitchFamily="18" charset="0"/>
              </a:rPr>
              <a:t> </a:t>
            </a:r>
            <a:r>
              <a:rPr lang="en-GB" i="1" dirty="0" err="1">
                <a:latin typeface="Garamond" panose="02020404030301010803" pitchFamily="18" charset="0"/>
              </a:rPr>
              <a:t>bd</a:t>
            </a:r>
            <a:r>
              <a:rPr lang="en-GB" i="1" dirty="0">
                <a:latin typeface="Garamond" panose="02020404030301010803" pitchFamily="18" charset="0"/>
              </a:rPr>
              <a:t> </a:t>
            </a:r>
            <a:r>
              <a:rPr lang="en-GB" dirty="0">
                <a:latin typeface="Garamond" panose="02020404030301010803" pitchFamily="18" charset="0"/>
              </a:rPr>
              <a:t>mod</a:t>
            </a:r>
            <a:r>
              <a:rPr lang="en-GB" i="1" dirty="0">
                <a:latin typeface="Garamond" panose="02020404030301010803" pitchFamily="18" charset="0"/>
              </a:rPr>
              <a:t> n</a:t>
            </a: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b="1" dirty="0">
                <a:latin typeface="Garamond" panose="02020404030301010803" pitchFamily="18" charset="0"/>
              </a:rPr>
              <a:t>Cancellation:</a:t>
            </a:r>
            <a:r>
              <a:rPr lang="en-GB" dirty="0">
                <a:latin typeface="Garamond" panose="02020404030301010803" pitchFamily="18" charset="0"/>
              </a:rPr>
              <a:t> If </a:t>
            </a:r>
            <a:r>
              <a:rPr lang="en-GB" i="1" dirty="0">
                <a:latin typeface="Garamond" panose="02020404030301010803" pitchFamily="18" charset="0"/>
              </a:rPr>
              <a:t>ac </a:t>
            </a:r>
            <a:r>
              <a:rPr lang="en-GB" i="1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dirty="0">
                <a:latin typeface="Garamond" panose="02020404030301010803" pitchFamily="18" charset="0"/>
              </a:rPr>
              <a:t> </a:t>
            </a:r>
            <a:r>
              <a:rPr lang="en-GB" i="1" dirty="0" err="1">
                <a:latin typeface="Garamond" panose="02020404030301010803" pitchFamily="18" charset="0"/>
              </a:rPr>
              <a:t>bc</a:t>
            </a:r>
            <a:r>
              <a:rPr lang="en-GB" dirty="0">
                <a:latin typeface="Garamond" panose="02020404030301010803" pitchFamily="18" charset="0"/>
              </a:rPr>
              <a:t> mod </a:t>
            </a:r>
            <a:r>
              <a:rPr lang="en-GB" i="1" dirty="0">
                <a:latin typeface="Garamond" panose="02020404030301010803" pitchFamily="18" charset="0"/>
              </a:rPr>
              <a:t>p</a:t>
            </a:r>
            <a:r>
              <a:rPr lang="en-GB" dirty="0">
                <a:latin typeface="Garamond" panose="02020404030301010803" pitchFamily="18" charset="0"/>
              </a:rPr>
              <a:t> and </a:t>
            </a:r>
            <a:r>
              <a:rPr lang="en-GB" i="1" dirty="0">
                <a:latin typeface="Garamond" panose="02020404030301010803" pitchFamily="18" charset="0"/>
              </a:rPr>
              <a:t>p</a:t>
            </a:r>
            <a:r>
              <a:rPr lang="en-GB" dirty="0">
                <a:latin typeface="Garamond" panose="02020404030301010803" pitchFamily="18" charset="0"/>
              </a:rPr>
              <a:t> is a prime and </a:t>
            </a:r>
            <a:r>
              <a:rPr lang="en-GB" i="1" dirty="0">
                <a:latin typeface="Garamond" panose="02020404030301010803" pitchFamily="18" charset="0"/>
              </a:rPr>
              <a:t>p</a:t>
            </a:r>
            <a:r>
              <a:rPr lang="en-GB" dirty="0">
                <a:latin typeface="Garamond" panose="02020404030301010803" pitchFamily="18" charset="0"/>
              </a:rPr>
              <a:t> does not divide </a:t>
            </a:r>
            <a:r>
              <a:rPr lang="en-GB" i="1" dirty="0">
                <a:latin typeface="Garamond" panose="02020404030301010803" pitchFamily="18" charset="0"/>
              </a:rPr>
              <a:t>c</a:t>
            </a:r>
            <a:r>
              <a:rPr lang="en-GB" dirty="0">
                <a:latin typeface="Garamond" panose="02020404030301010803" pitchFamily="18" charset="0"/>
              </a:rPr>
              <a:t> then </a:t>
            </a:r>
            <a:r>
              <a:rPr lang="en-GB" i="1" dirty="0">
                <a:latin typeface="Garamond" panose="02020404030301010803" pitchFamily="18" charset="0"/>
              </a:rPr>
              <a:t>a </a:t>
            </a:r>
            <a:r>
              <a:rPr lang="en-GB" i="1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i="1" dirty="0">
                <a:latin typeface="Garamond" panose="02020404030301010803" pitchFamily="18" charset="0"/>
              </a:rPr>
              <a:t> b</a:t>
            </a:r>
            <a:r>
              <a:rPr lang="en-GB" dirty="0">
                <a:latin typeface="Garamond" panose="02020404030301010803" pitchFamily="18" charset="0"/>
              </a:rPr>
              <a:t> mod </a:t>
            </a:r>
            <a:r>
              <a:rPr lang="en-GB" i="1" dirty="0">
                <a:latin typeface="Garamond" panose="02020404030301010803" pitchFamily="18" charset="0"/>
              </a:rPr>
              <a:t>p</a:t>
            </a:r>
            <a:r>
              <a:rPr lang="en-GB" dirty="0">
                <a:latin typeface="Garamond" panose="02020404030301010803" pitchFamily="18" charset="0"/>
              </a:rPr>
              <a:t>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90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>Quadratic residues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000" dirty="0">
                <a:latin typeface="Garamond" panose="02020404030301010803" pitchFamily="18" charset="0"/>
              </a:rPr>
              <a:t>11 </a:t>
            </a:r>
            <a:r>
              <a:rPr lang="en-GB" sz="3000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sz="3000" dirty="0">
                <a:latin typeface="Garamond" panose="02020404030301010803" pitchFamily="18" charset="0"/>
              </a:rPr>
              <a:t> 1</a:t>
            </a:r>
            <a:r>
              <a:rPr lang="en-GB" sz="3000" baseline="30000" dirty="0">
                <a:latin typeface="Garamond" panose="02020404030301010803" pitchFamily="18" charset="0"/>
              </a:rPr>
              <a:t>2</a:t>
            </a:r>
            <a:r>
              <a:rPr lang="en-GB" sz="3000" dirty="0">
                <a:latin typeface="Garamond" panose="02020404030301010803" pitchFamily="18" charset="0"/>
              </a:rPr>
              <a:t> mod 5 </a:t>
            </a:r>
            <a:endParaRPr lang="en-GB" sz="3000" dirty="0" smtClean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en-GB" sz="2200" dirty="0" smtClean="0">
                <a:latin typeface="Garamond" panose="02020404030301010803" pitchFamily="18" charset="0"/>
              </a:rPr>
              <a:t>so </a:t>
            </a:r>
            <a:r>
              <a:rPr lang="en-GB" sz="2200" dirty="0">
                <a:latin typeface="Garamond" panose="02020404030301010803" pitchFamily="18" charset="0"/>
              </a:rPr>
              <a:t>we can think of 1 as being the </a:t>
            </a:r>
            <a:r>
              <a:rPr lang="en-GB" sz="2200" dirty="0" smtClean="0">
                <a:latin typeface="Garamond" panose="02020404030301010803" pitchFamily="18" charset="0"/>
              </a:rPr>
              <a:t>square </a:t>
            </a:r>
            <a:r>
              <a:rPr lang="en-GB" sz="2200" dirty="0">
                <a:latin typeface="Garamond" panose="02020404030301010803" pitchFamily="18" charset="0"/>
              </a:rPr>
              <a:t>root of 11 in mod 5 </a:t>
            </a:r>
            <a:r>
              <a:rPr lang="en-GB" sz="2200" dirty="0" smtClean="0">
                <a:latin typeface="Garamond" panose="02020404030301010803" pitchFamily="18" charset="0"/>
              </a:rPr>
              <a:t>arithmetic</a:t>
            </a:r>
          </a:p>
          <a:p>
            <a:pPr marL="0" indent="0" algn="ctr">
              <a:buNone/>
            </a:pPr>
            <a:endParaRPr lang="en-GB" sz="2400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en-GB" sz="3000" dirty="0">
                <a:latin typeface="Garamond" panose="02020404030301010803" pitchFamily="18" charset="0"/>
              </a:rPr>
              <a:t>7</a:t>
            </a:r>
            <a:r>
              <a:rPr lang="en-GB" sz="3000" i="1" dirty="0">
                <a:latin typeface="Garamond" panose="02020404030301010803" pitchFamily="18" charset="0"/>
              </a:rPr>
              <a:t> </a:t>
            </a:r>
            <a:r>
              <a:rPr lang="en-GB" sz="3000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sz="3000" dirty="0">
                <a:latin typeface="Garamond" panose="02020404030301010803" pitchFamily="18" charset="0"/>
              </a:rPr>
              <a:t> 6</a:t>
            </a:r>
            <a:r>
              <a:rPr lang="en-GB" sz="3000" baseline="30000" dirty="0">
                <a:latin typeface="Garamond" panose="02020404030301010803" pitchFamily="18" charset="0"/>
              </a:rPr>
              <a:t>2</a:t>
            </a:r>
            <a:r>
              <a:rPr lang="en-GB" sz="3000" dirty="0">
                <a:latin typeface="Garamond" panose="02020404030301010803" pitchFamily="18" charset="0"/>
              </a:rPr>
              <a:t> mod </a:t>
            </a:r>
            <a:r>
              <a:rPr lang="en-GB" sz="3000" dirty="0" smtClean="0">
                <a:latin typeface="Garamond" panose="02020404030301010803" pitchFamily="18" charset="0"/>
              </a:rPr>
              <a:t>29</a:t>
            </a:r>
          </a:p>
          <a:p>
            <a:pPr marL="0" indent="0" algn="ctr">
              <a:buNone/>
            </a:pPr>
            <a:r>
              <a:rPr lang="en-GB" sz="2400" dirty="0" smtClean="0">
                <a:latin typeface="Garamond" panose="02020404030301010803" pitchFamily="18" charset="0"/>
              </a:rPr>
              <a:t> </a:t>
            </a:r>
            <a:r>
              <a:rPr lang="en-GB" sz="2200" dirty="0">
                <a:latin typeface="Garamond" panose="02020404030301010803" pitchFamily="18" charset="0"/>
              </a:rPr>
              <a:t>so we can think of 6 as being the square root of 7 in mod </a:t>
            </a:r>
            <a:r>
              <a:rPr lang="en-GB" sz="2200" dirty="0" smtClean="0">
                <a:latin typeface="Garamond" panose="02020404030301010803" pitchFamily="18" charset="0"/>
              </a:rPr>
              <a:t>29 arithmetic</a:t>
            </a:r>
          </a:p>
          <a:p>
            <a:pPr marL="0" indent="0" algn="ctr">
              <a:buNone/>
            </a:pPr>
            <a:endParaRPr lang="en-GB" sz="2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67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>Quadratic residues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dirty="0">
                <a:latin typeface="Garamond" panose="02020404030301010803" pitchFamily="18" charset="0"/>
              </a:rPr>
              <a:t>11 </a:t>
            </a:r>
            <a:r>
              <a:rPr lang="en-GB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dirty="0">
                <a:latin typeface="Garamond" panose="02020404030301010803" pitchFamily="18" charset="0"/>
              </a:rPr>
              <a:t> 1</a:t>
            </a:r>
            <a:r>
              <a:rPr lang="en-GB" baseline="30000" dirty="0">
                <a:latin typeface="Garamond" panose="02020404030301010803" pitchFamily="18" charset="0"/>
              </a:rPr>
              <a:t>2</a:t>
            </a:r>
            <a:r>
              <a:rPr lang="en-GB" dirty="0">
                <a:latin typeface="Garamond" panose="02020404030301010803" pitchFamily="18" charset="0"/>
              </a:rPr>
              <a:t> mod 5 </a:t>
            </a:r>
            <a:endParaRPr lang="en-GB" sz="2400" dirty="0" smtClean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en-GB" sz="2400" dirty="0" smtClean="0">
                <a:latin typeface="Garamond" panose="02020404030301010803" pitchFamily="18" charset="0"/>
              </a:rPr>
              <a:t>so </a:t>
            </a:r>
            <a:r>
              <a:rPr lang="en-GB" sz="2400" dirty="0">
                <a:latin typeface="Garamond" panose="02020404030301010803" pitchFamily="18" charset="0"/>
              </a:rPr>
              <a:t>we can think of 1 as being the </a:t>
            </a:r>
            <a:r>
              <a:rPr lang="en-GB" sz="2400" dirty="0" smtClean="0">
                <a:latin typeface="Garamond" panose="02020404030301010803" pitchFamily="18" charset="0"/>
              </a:rPr>
              <a:t>square </a:t>
            </a:r>
            <a:r>
              <a:rPr lang="en-GB" sz="2400" dirty="0">
                <a:latin typeface="Garamond" panose="02020404030301010803" pitchFamily="18" charset="0"/>
              </a:rPr>
              <a:t>root of 11 in mod 5 </a:t>
            </a:r>
            <a:r>
              <a:rPr lang="en-GB" sz="2400" dirty="0" smtClean="0">
                <a:latin typeface="Garamond" panose="02020404030301010803" pitchFamily="18" charset="0"/>
              </a:rPr>
              <a:t>arithmetic</a:t>
            </a:r>
          </a:p>
          <a:p>
            <a:pPr marL="0" indent="0" algn="ctr">
              <a:buNone/>
            </a:pPr>
            <a:endParaRPr lang="en-GB" sz="2400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en-GB" dirty="0">
                <a:latin typeface="Garamond" panose="02020404030301010803" pitchFamily="18" charset="0"/>
              </a:rPr>
              <a:t>7</a:t>
            </a:r>
            <a:r>
              <a:rPr lang="en-GB" i="1" dirty="0">
                <a:latin typeface="Garamond" panose="02020404030301010803" pitchFamily="18" charset="0"/>
              </a:rPr>
              <a:t> </a:t>
            </a:r>
            <a:r>
              <a:rPr lang="en-GB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dirty="0">
                <a:latin typeface="Garamond" panose="02020404030301010803" pitchFamily="18" charset="0"/>
              </a:rPr>
              <a:t> 6</a:t>
            </a:r>
            <a:r>
              <a:rPr lang="en-GB" baseline="30000" dirty="0">
                <a:latin typeface="Garamond" panose="02020404030301010803" pitchFamily="18" charset="0"/>
              </a:rPr>
              <a:t>2</a:t>
            </a:r>
            <a:r>
              <a:rPr lang="en-GB" dirty="0">
                <a:latin typeface="Garamond" panose="02020404030301010803" pitchFamily="18" charset="0"/>
              </a:rPr>
              <a:t> mod </a:t>
            </a:r>
            <a:r>
              <a:rPr lang="en-GB" dirty="0" smtClean="0">
                <a:latin typeface="Garamond" panose="02020404030301010803" pitchFamily="18" charset="0"/>
              </a:rPr>
              <a:t>29</a:t>
            </a:r>
          </a:p>
          <a:p>
            <a:pPr marL="0" indent="0" algn="ctr">
              <a:buNone/>
            </a:pPr>
            <a:r>
              <a:rPr lang="en-GB" sz="2400" dirty="0" smtClean="0">
                <a:latin typeface="Garamond" panose="02020404030301010803" pitchFamily="18" charset="0"/>
              </a:rPr>
              <a:t> </a:t>
            </a:r>
            <a:r>
              <a:rPr lang="en-GB" sz="2400" dirty="0">
                <a:latin typeface="Garamond" panose="02020404030301010803" pitchFamily="18" charset="0"/>
              </a:rPr>
              <a:t>so we can think of 6 as being the square root of 7 in mod </a:t>
            </a:r>
            <a:r>
              <a:rPr lang="en-GB" sz="2400" dirty="0" smtClean="0">
                <a:latin typeface="Garamond" panose="02020404030301010803" pitchFamily="18" charset="0"/>
              </a:rPr>
              <a:t>29 arithmetic</a:t>
            </a:r>
          </a:p>
          <a:p>
            <a:pPr marL="0" indent="0" algn="ctr">
              <a:buNone/>
            </a:pPr>
            <a:endParaRPr lang="en-GB" sz="2400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en-GB" sz="2400" dirty="0" smtClean="0">
                <a:latin typeface="Garamond" panose="02020404030301010803" pitchFamily="18" charset="0"/>
              </a:rPr>
              <a:t>Def</a:t>
            </a:r>
            <a:r>
              <a:rPr lang="en-GB" sz="2400" b="1" dirty="0" smtClean="0">
                <a:latin typeface="Garamond" panose="02020404030301010803" pitchFamily="18" charset="0"/>
              </a:rPr>
              <a:t>inition:  </a:t>
            </a:r>
            <a:r>
              <a:rPr lang="en-GB" sz="2400" i="1" dirty="0" smtClean="0">
                <a:latin typeface="Garamond" panose="02020404030301010803" pitchFamily="18" charset="0"/>
              </a:rPr>
              <a:t>p </a:t>
            </a:r>
            <a:r>
              <a:rPr lang="en-GB" sz="2400" dirty="0" smtClean="0">
                <a:latin typeface="Garamond" panose="02020404030301010803" pitchFamily="18" charset="0"/>
              </a:rPr>
              <a:t>is a quadratic residue of </a:t>
            </a:r>
            <a:r>
              <a:rPr lang="en-GB" sz="2400" i="1" dirty="0" smtClean="0">
                <a:latin typeface="Garamond" panose="02020404030301010803" pitchFamily="18" charset="0"/>
              </a:rPr>
              <a:t>q </a:t>
            </a:r>
            <a:r>
              <a:rPr lang="en-GB" sz="2400" dirty="0" smtClean="0">
                <a:latin typeface="Garamond" panose="02020404030301010803" pitchFamily="18" charset="0"/>
              </a:rPr>
              <a:t>if </a:t>
            </a:r>
            <a:r>
              <a:rPr lang="en-GB" sz="2400" i="1" dirty="0" smtClean="0">
                <a:latin typeface="Garamond" panose="02020404030301010803" pitchFamily="18" charset="0"/>
              </a:rPr>
              <a:t>p</a:t>
            </a:r>
            <a:r>
              <a:rPr lang="en-GB" sz="2400" dirty="0" smtClean="0">
                <a:latin typeface="Garamond" panose="02020404030301010803" pitchFamily="18" charset="0"/>
              </a:rPr>
              <a:t> is congruent to a square modulo </a:t>
            </a:r>
            <a:r>
              <a:rPr lang="en-GB" sz="2400" i="1" dirty="0" smtClean="0">
                <a:latin typeface="Garamond" panose="02020404030301010803" pitchFamily="18" charset="0"/>
              </a:rPr>
              <a:t>q </a:t>
            </a:r>
            <a:r>
              <a:rPr lang="en-GB" sz="2400" dirty="0" smtClean="0">
                <a:latin typeface="Garamond" panose="02020404030301010803" pitchFamily="18" charset="0"/>
              </a:rPr>
              <a:t>i.e.</a:t>
            </a:r>
            <a:r>
              <a:rPr lang="en-GB" sz="2400" i="1" dirty="0" smtClean="0">
                <a:latin typeface="Garamond" panose="02020404030301010803" pitchFamily="18" charset="0"/>
              </a:rPr>
              <a:t> </a:t>
            </a:r>
            <a:r>
              <a:rPr lang="en-GB" sz="2400" dirty="0" smtClean="0">
                <a:latin typeface="Garamond" panose="02020404030301010803" pitchFamily="18" charset="0"/>
              </a:rPr>
              <a:t>there is an integer x so that </a:t>
            </a:r>
            <a:r>
              <a:rPr lang="en-GB" sz="2400" i="1" dirty="0" smtClean="0">
                <a:latin typeface="Garamond" panose="02020404030301010803" pitchFamily="18" charset="0"/>
              </a:rPr>
              <a:t>p </a:t>
            </a:r>
            <a:r>
              <a:rPr lang="en-GB" sz="2400" dirty="0" smtClean="0">
                <a:latin typeface="Garamond" panose="02020404030301010803" pitchFamily="18" charset="0"/>
                <a:sym typeface="Symbol"/>
              </a:rPr>
              <a:t></a:t>
            </a:r>
            <a:r>
              <a:rPr lang="en-GB" sz="2400" dirty="0" smtClean="0">
                <a:latin typeface="Garamond" panose="02020404030301010803" pitchFamily="18" charset="0"/>
              </a:rPr>
              <a:t> </a:t>
            </a:r>
            <a:r>
              <a:rPr lang="en-GB" sz="2400" i="1" dirty="0" smtClean="0">
                <a:latin typeface="Garamond" panose="02020404030301010803" pitchFamily="18" charset="0"/>
              </a:rPr>
              <a:t>x</a:t>
            </a:r>
            <a:r>
              <a:rPr lang="en-GB" sz="2400" i="1" baseline="30000" dirty="0" smtClean="0">
                <a:latin typeface="Garamond" panose="02020404030301010803" pitchFamily="18" charset="0"/>
              </a:rPr>
              <a:t>2</a:t>
            </a:r>
            <a:r>
              <a:rPr lang="en-GB" sz="2400" i="1" dirty="0" smtClean="0">
                <a:latin typeface="Garamond" panose="02020404030301010803" pitchFamily="18" charset="0"/>
              </a:rPr>
              <a:t> </a:t>
            </a:r>
            <a:r>
              <a:rPr lang="en-GB" sz="2400" dirty="0" smtClean="0">
                <a:latin typeface="Garamond" panose="02020404030301010803" pitchFamily="18" charset="0"/>
              </a:rPr>
              <a:t>mod</a:t>
            </a:r>
            <a:r>
              <a:rPr lang="en-GB" sz="2400" i="1" dirty="0" smtClean="0">
                <a:latin typeface="Garamond" panose="02020404030301010803" pitchFamily="18" charset="0"/>
              </a:rPr>
              <a:t> q</a:t>
            </a:r>
          </a:p>
          <a:p>
            <a:pPr marL="0" indent="0" algn="ctr">
              <a:buNone/>
            </a:pPr>
            <a:endParaRPr lang="en-GB" sz="2400" i="1" dirty="0" smtClean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en-GB" sz="2400" dirty="0" smtClean="0">
                <a:latin typeface="Garamond" panose="02020404030301010803" pitchFamily="18" charset="0"/>
              </a:rPr>
              <a:t>11 is a quadratic residue modulo 5</a:t>
            </a:r>
          </a:p>
          <a:p>
            <a:pPr marL="0" indent="0" algn="ctr">
              <a:buNone/>
            </a:pPr>
            <a:r>
              <a:rPr lang="en-GB" sz="2400" dirty="0" smtClean="0">
                <a:latin typeface="Garamond" panose="02020404030301010803" pitchFamily="18" charset="0"/>
              </a:rPr>
              <a:t>7 is a quadratic residue modulo 29</a:t>
            </a:r>
          </a:p>
          <a:p>
            <a:pPr marL="0" indent="0" algn="ctr">
              <a:buNone/>
            </a:pPr>
            <a:r>
              <a:rPr lang="en-GB" sz="2400" dirty="0" smtClean="0">
                <a:latin typeface="Garamond" panose="02020404030301010803" pitchFamily="18" charset="0"/>
              </a:rPr>
              <a:t>5 </a:t>
            </a:r>
            <a:r>
              <a:rPr lang="en-GB" sz="2400" dirty="0" smtClean="0">
                <a:latin typeface="Garamond" panose="02020404030301010803" pitchFamily="18" charset="0"/>
                <a:sym typeface="Symbol"/>
              </a:rPr>
              <a:t></a:t>
            </a:r>
            <a:r>
              <a:rPr lang="en-GB" sz="2400" dirty="0" smtClean="0">
                <a:latin typeface="Garamond" panose="02020404030301010803" pitchFamily="18" charset="0"/>
              </a:rPr>
              <a:t> 4</a:t>
            </a:r>
            <a:r>
              <a:rPr lang="en-GB" sz="2400" baseline="30000" dirty="0" smtClean="0">
                <a:latin typeface="Garamond" panose="02020404030301010803" pitchFamily="18" charset="0"/>
              </a:rPr>
              <a:t>2</a:t>
            </a:r>
            <a:r>
              <a:rPr lang="en-GB" sz="2400" dirty="0" smtClean="0">
                <a:latin typeface="Garamond" panose="02020404030301010803" pitchFamily="18" charset="0"/>
              </a:rPr>
              <a:t> mod 11 so 5 is a quadratic residue modulo 11</a:t>
            </a:r>
            <a:endParaRPr lang="en-GB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43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Quadratic Reciprocity Theorem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en-GB" dirty="0">
                <a:latin typeface="Garamond" panose="02020404030301010803" pitchFamily="18" charset="0"/>
              </a:rPr>
              <a:t>The quadratic reciprocity theorem is concerned with when two primes p and q have a square root modulo each </a:t>
            </a:r>
            <a:r>
              <a:rPr lang="en-GB" dirty="0" smtClean="0">
                <a:latin typeface="Garamond" panose="02020404030301010803" pitchFamily="18" charset="0"/>
              </a:rPr>
              <a:t>other</a:t>
            </a: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en-GB" dirty="0" smtClean="0">
                <a:latin typeface="Garamond" panose="02020404030301010803" pitchFamily="18" charset="0"/>
              </a:rPr>
              <a:t>Example: 13 and 29 have a square root modulo each other since</a:t>
            </a: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en-GB" dirty="0" smtClean="0">
                <a:latin typeface="Garamond" panose="02020404030301010803" pitchFamily="18" charset="0"/>
              </a:rPr>
              <a:t>29 </a:t>
            </a:r>
            <a:r>
              <a:rPr lang="en-GB" dirty="0" smtClean="0">
                <a:latin typeface="Garamond" panose="02020404030301010803" pitchFamily="18" charset="0"/>
                <a:ea typeface="Calibri"/>
                <a:cs typeface="Times New Roman"/>
              </a:rPr>
              <a:t>≡ 16 mod 13  and  13 ≡ 100 mod 29</a:t>
            </a:r>
            <a:endParaRPr lang="en-GB" dirty="0" smtClean="0">
              <a:latin typeface="Garamond" panose="02020404030301010803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endParaRPr lang="en-GB" sz="3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74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Two families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Primes congruent to 1 mod 4</a:t>
            </a:r>
          </a:p>
          <a:p>
            <a:pPr marL="0" indent="0">
              <a:buNone/>
            </a:pP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5  13  17  29  37  41  53  61  73  79  89  97  101…</a:t>
            </a:r>
          </a:p>
          <a:p>
            <a:pPr marL="0" indent="0">
              <a:buNone/>
            </a:pPr>
            <a:endParaRPr lang="en-GB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Primes congruent to 3 mod 4</a:t>
            </a:r>
          </a:p>
          <a:p>
            <a:pPr marL="0" indent="0">
              <a:buNone/>
            </a:pP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3  7  11  19  23  31  43  </a:t>
            </a:r>
            <a:r>
              <a:rPr lang="en-GB" dirty="0">
                <a:latin typeface="Garamond" panose="02020404030301010803" pitchFamily="18" charset="0"/>
              </a:rPr>
              <a:t>47 </a:t>
            </a:r>
            <a:r>
              <a:rPr lang="en-GB" dirty="0" smtClean="0">
                <a:latin typeface="Garamond" panose="02020404030301010803" pitchFamily="18" charset="0"/>
              </a:rPr>
              <a:t> 59  67  71  83  103 …</a:t>
            </a:r>
          </a:p>
          <a:p>
            <a:pPr marL="0" indent="0">
              <a:buNone/>
            </a:pPr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19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3618354" cy="414581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31977"/>
            <a:ext cx="4327314" cy="3109191"/>
          </a:xfrm>
        </p:spPr>
      </p:pic>
    </p:spTree>
    <p:extLst>
      <p:ext uri="{BB962C8B-B14F-4D97-AF65-F5344CB8AC3E}">
        <p14:creationId xmlns:p14="http://schemas.microsoft.com/office/powerpoint/2010/main" val="166406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Primes congruent to 1 mod 4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700" dirty="0" smtClean="0">
                <a:latin typeface="Garamond" panose="02020404030301010803" pitchFamily="18" charset="0"/>
              </a:rPr>
              <a:t>5  </a:t>
            </a:r>
            <a:r>
              <a:rPr lang="en-GB" sz="2700" dirty="0">
                <a:latin typeface="Garamond" panose="02020404030301010803" pitchFamily="18" charset="0"/>
              </a:rPr>
              <a:t>13  17  29  37  41  53  61  73  79  89  97  101…</a:t>
            </a:r>
          </a:p>
          <a:p>
            <a:pPr marL="0" indent="0">
              <a:buNone/>
            </a:pPr>
            <a:endParaRPr lang="en-GB" sz="2700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sz="2700" dirty="0" smtClean="0">
                <a:latin typeface="Garamond" panose="02020404030301010803" pitchFamily="18" charset="0"/>
              </a:rPr>
              <a:t>Two primes </a:t>
            </a:r>
            <a:r>
              <a:rPr lang="en-GB" sz="2700" dirty="0">
                <a:latin typeface="Garamond" panose="02020404030301010803" pitchFamily="18" charset="0"/>
              </a:rPr>
              <a:t>from </a:t>
            </a:r>
            <a:r>
              <a:rPr lang="en-GB" sz="2700" dirty="0" smtClean="0">
                <a:latin typeface="Garamond" panose="02020404030301010803" pitchFamily="18" charset="0"/>
              </a:rPr>
              <a:t>this family either </a:t>
            </a:r>
            <a:r>
              <a:rPr lang="en-GB" sz="2700" dirty="0">
                <a:latin typeface="Garamond" panose="02020404030301010803" pitchFamily="18" charset="0"/>
              </a:rPr>
              <a:t>both have a square root modulo the other or neither </a:t>
            </a:r>
            <a:r>
              <a:rPr lang="en-GB" sz="2700" dirty="0" smtClean="0">
                <a:latin typeface="Garamond" panose="02020404030301010803" pitchFamily="18" charset="0"/>
              </a:rPr>
              <a:t>has: If the primes are </a:t>
            </a:r>
            <a:r>
              <a:rPr lang="en-GB" sz="2700" i="1" dirty="0" smtClean="0">
                <a:latin typeface="Garamond" panose="02020404030301010803" pitchFamily="18" charset="0"/>
              </a:rPr>
              <a:t>p </a:t>
            </a:r>
            <a:r>
              <a:rPr lang="en-GB" sz="2700" dirty="0" smtClean="0">
                <a:latin typeface="Garamond" panose="02020404030301010803" pitchFamily="18" charset="0"/>
              </a:rPr>
              <a:t>and q</a:t>
            </a:r>
          </a:p>
          <a:p>
            <a:pPr marL="0" indent="0">
              <a:buNone/>
            </a:pPr>
            <a:r>
              <a:rPr lang="en-GB" sz="2700" dirty="0">
                <a:latin typeface="Garamond" panose="02020404030301010803" pitchFamily="18" charset="0"/>
              </a:rPr>
              <a:t>then </a:t>
            </a:r>
            <a:r>
              <a:rPr lang="en-GB" sz="2700" dirty="0" smtClean="0">
                <a:latin typeface="Garamond" panose="02020404030301010803" pitchFamily="18" charset="0"/>
              </a:rPr>
              <a:t>p ≡ </a:t>
            </a:r>
            <a:r>
              <a:rPr lang="en-GB" sz="2700" i="1" dirty="0" smtClean="0">
                <a:latin typeface="Garamond" panose="02020404030301010803" pitchFamily="18" charset="0"/>
              </a:rPr>
              <a:t>x</a:t>
            </a:r>
            <a:r>
              <a:rPr lang="en-GB" sz="2700" i="1" baseline="30000" dirty="0" smtClean="0">
                <a:latin typeface="Garamond" panose="02020404030301010803" pitchFamily="18" charset="0"/>
              </a:rPr>
              <a:t>2</a:t>
            </a:r>
            <a:r>
              <a:rPr lang="en-GB" sz="2700" dirty="0" smtClean="0">
                <a:latin typeface="Garamond" panose="02020404030301010803" pitchFamily="18" charset="0"/>
              </a:rPr>
              <a:t> mod </a:t>
            </a:r>
            <a:r>
              <a:rPr lang="en-GB" sz="2700" i="1" dirty="0">
                <a:latin typeface="Garamond" panose="02020404030301010803" pitchFamily="18" charset="0"/>
              </a:rPr>
              <a:t>q</a:t>
            </a:r>
            <a:r>
              <a:rPr lang="en-GB" sz="2700" dirty="0">
                <a:latin typeface="Garamond" panose="02020404030301010803" pitchFamily="18" charset="0"/>
              </a:rPr>
              <a:t> has a </a:t>
            </a:r>
            <a:r>
              <a:rPr lang="en-GB" sz="2700" dirty="0" smtClean="0">
                <a:latin typeface="Garamond" panose="02020404030301010803" pitchFamily="18" charset="0"/>
              </a:rPr>
              <a:t>solution if </a:t>
            </a:r>
            <a:r>
              <a:rPr lang="en-GB" sz="2700" dirty="0">
                <a:latin typeface="Garamond" panose="02020404030301010803" pitchFamily="18" charset="0"/>
              </a:rPr>
              <a:t>and only if </a:t>
            </a:r>
            <a:r>
              <a:rPr lang="en-GB" sz="2700" dirty="0" smtClean="0">
                <a:latin typeface="Garamond" panose="02020404030301010803" pitchFamily="18" charset="0"/>
              </a:rPr>
              <a:t>q ≡ </a:t>
            </a:r>
            <a:r>
              <a:rPr lang="en-GB" sz="2700" i="1" dirty="0" smtClean="0">
                <a:latin typeface="Garamond" panose="02020404030301010803" pitchFamily="18" charset="0"/>
              </a:rPr>
              <a:t>x</a:t>
            </a:r>
            <a:r>
              <a:rPr lang="en-GB" sz="2700" i="1" baseline="30000" dirty="0" smtClean="0">
                <a:latin typeface="Garamond" panose="02020404030301010803" pitchFamily="18" charset="0"/>
              </a:rPr>
              <a:t>2</a:t>
            </a:r>
            <a:r>
              <a:rPr lang="en-GB" sz="2700" dirty="0" smtClean="0">
                <a:latin typeface="Garamond" panose="02020404030301010803" pitchFamily="18" charset="0"/>
              </a:rPr>
              <a:t> mod </a:t>
            </a:r>
            <a:r>
              <a:rPr lang="en-GB" sz="2700" i="1" dirty="0">
                <a:latin typeface="Garamond" panose="02020404030301010803" pitchFamily="18" charset="0"/>
              </a:rPr>
              <a:t>p</a:t>
            </a:r>
            <a:r>
              <a:rPr lang="en-GB" sz="2700" dirty="0">
                <a:latin typeface="Garamond" panose="02020404030301010803" pitchFamily="18" charset="0"/>
              </a:rPr>
              <a:t> </a:t>
            </a:r>
            <a:r>
              <a:rPr lang="en-GB" sz="2700" dirty="0" smtClean="0">
                <a:latin typeface="Garamond" panose="02020404030301010803" pitchFamily="18" charset="0"/>
              </a:rPr>
              <a:t>does</a:t>
            </a:r>
            <a:endParaRPr lang="en-GB" sz="27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 </a:t>
            </a:r>
          </a:p>
          <a:p>
            <a:pPr marL="0" indent="0">
              <a:buNone/>
            </a:pPr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61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Primes congruent to 1 mod 4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700" dirty="0" smtClean="0">
                <a:latin typeface="Garamond" panose="02020404030301010803" pitchFamily="18" charset="0"/>
              </a:rPr>
              <a:t>5  </a:t>
            </a:r>
            <a:r>
              <a:rPr lang="en-GB" sz="2700" b="1" dirty="0">
                <a:solidFill>
                  <a:srgbClr val="0066FF"/>
                </a:solidFill>
                <a:latin typeface="Garamond" panose="02020404030301010803" pitchFamily="18" charset="0"/>
              </a:rPr>
              <a:t>13</a:t>
            </a:r>
            <a:r>
              <a:rPr lang="en-GB" sz="2700" dirty="0">
                <a:latin typeface="Garamond" panose="02020404030301010803" pitchFamily="18" charset="0"/>
              </a:rPr>
              <a:t>  17  </a:t>
            </a:r>
            <a:r>
              <a:rPr lang="en-GB" sz="2700" b="1" dirty="0">
                <a:solidFill>
                  <a:srgbClr val="0066FF"/>
                </a:solidFill>
                <a:latin typeface="Garamond" panose="02020404030301010803" pitchFamily="18" charset="0"/>
              </a:rPr>
              <a:t>29</a:t>
            </a:r>
            <a:r>
              <a:rPr lang="en-GB" sz="2700" dirty="0">
                <a:latin typeface="Garamond" panose="02020404030301010803" pitchFamily="18" charset="0"/>
              </a:rPr>
              <a:t>  37  41  53  61  73  79  89  97  101…</a:t>
            </a:r>
          </a:p>
          <a:p>
            <a:pPr marL="0" indent="0">
              <a:buNone/>
            </a:pPr>
            <a:endParaRPr lang="en-GB" sz="2700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sz="2700" dirty="0" smtClean="0">
                <a:latin typeface="Garamond" panose="02020404030301010803" pitchFamily="18" charset="0"/>
              </a:rPr>
              <a:t>Two primes </a:t>
            </a:r>
            <a:r>
              <a:rPr lang="en-GB" sz="2700" dirty="0">
                <a:latin typeface="Garamond" panose="02020404030301010803" pitchFamily="18" charset="0"/>
              </a:rPr>
              <a:t>from </a:t>
            </a:r>
            <a:r>
              <a:rPr lang="en-GB" sz="2700" dirty="0" smtClean="0">
                <a:latin typeface="Garamond" panose="02020404030301010803" pitchFamily="18" charset="0"/>
              </a:rPr>
              <a:t>this family either </a:t>
            </a:r>
            <a:r>
              <a:rPr lang="en-GB" sz="2700" dirty="0">
                <a:latin typeface="Garamond" panose="02020404030301010803" pitchFamily="18" charset="0"/>
              </a:rPr>
              <a:t>both have a square root modulo the other or neither </a:t>
            </a:r>
            <a:r>
              <a:rPr lang="en-GB" sz="2700" dirty="0" smtClean="0">
                <a:latin typeface="Garamond" panose="02020404030301010803" pitchFamily="18" charset="0"/>
              </a:rPr>
              <a:t>has: If the primes are </a:t>
            </a:r>
            <a:r>
              <a:rPr lang="en-GB" sz="2700" i="1" dirty="0" smtClean="0">
                <a:latin typeface="Garamond" panose="02020404030301010803" pitchFamily="18" charset="0"/>
              </a:rPr>
              <a:t>p </a:t>
            </a:r>
            <a:r>
              <a:rPr lang="en-GB" sz="2700" dirty="0" smtClean="0">
                <a:latin typeface="Garamond" panose="02020404030301010803" pitchFamily="18" charset="0"/>
              </a:rPr>
              <a:t>and q</a:t>
            </a:r>
          </a:p>
          <a:p>
            <a:pPr marL="0" indent="0">
              <a:buNone/>
            </a:pPr>
            <a:r>
              <a:rPr lang="en-GB" sz="2700" dirty="0">
                <a:latin typeface="Garamond" panose="02020404030301010803" pitchFamily="18" charset="0"/>
              </a:rPr>
              <a:t>then </a:t>
            </a:r>
            <a:r>
              <a:rPr lang="en-GB" sz="2700" dirty="0" smtClean="0">
                <a:latin typeface="Garamond" panose="02020404030301010803" pitchFamily="18" charset="0"/>
              </a:rPr>
              <a:t>p ≡ </a:t>
            </a:r>
            <a:r>
              <a:rPr lang="en-GB" sz="2700" i="1" dirty="0" smtClean="0">
                <a:latin typeface="Garamond" panose="02020404030301010803" pitchFamily="18" charset="0"/>
              </a:rPr>
              <a:t>x</a:t>
            </a:r>
            <a:r>
              <a:rPr lang="en-GB" sz="2700" i="1" baseline="30000" dirty="0" smtClean="0">
                <a:latin typeface="Garamond" panose="02020404030301010803" pitchFamily="18" charset="0"/>
              </a:rPr>
              <a:t>2</a:t>
            </a:r>
            <a:r>
              <a:rPr lang="en-GB" sz="2700" dirty="0" smtClean="0">
                <a:latin typeface="Garamond" panose="02020404030301010803" pitchFamily="18" charset="0"/>
              </a:rPr>
              <a:t> mod </a:t>
            </a:r>
            <a:r>
              <a:rPr lang="en-GB" sz="2700" i="1" dirty="0">
                <a:latin typeface="Garamond" panose="02020404030301010803" pitchFamily="18" charset="0"/>
              </a:rPr>
              <a:t>q</a:t>
            </a:r>
            <a:r>
              <a:rPr lang="en-GB" sz="2700" dirty="0">
                <a:latin typeface="Garamond" panose="02020404030301010803" pitchFamily="18" charset="0"/>
              </a:rPr>
              <a:t> has a </a:t>
            </a:r>
            <a:r>
              <a:rPr lang="en-GB" sz="2700" dirty="0" smtClean="0">
                <a:latin typeface="Garamond" panose="02020404030301010803" pitchFamily="18" charset="0"/>
              </a:rPr>
              <a:t>solution if </a:t>
            </a:r>
            <a:r>
              <a:rPr lang="en-GB" sz="2700" dirty="0">
                <a:latin typeface="Garamond" panose="02020404030301010803" pitchFamily="18" charset="0"/>
              </a:rPr>
              <a:t>and only if </a:t>
            </a:r>
            <a:r>
              <a:rPr lang="en-GB" sz="2700" dirty="0" smtClean="0">
                <a:latin typeface="Garamond" panose="02020404030301010803" pitchFamily="18" charset="0"/>
              </a:rPr>
              <a:t>q ≡ </a:t>
            </a:r>
            <a:r>
              <a:rPr lang="en-GB" sz="2700" i="1" dirty="0" smtClean="0">
                <a:latin typeface="Garamond" panose="02020404030301010803" pitchFamily="18" charset="0"/>
              </a:rPr>
              <a:t>x</a:t>
            </a:r>
            <a:r>
              <a:rPr lang="en-GB" sz="2700" i="1" baseline="30000" dirty="0" smtClean="0">
                <a:latin typeface="Garamond" panose="02020404030301010803" pitchFamily="18" charset="0"/>
              </a:rPr>
              <a:t>2</a:t>
            </a:r>
            <a:r>
              <a:rPr lang="en-GB" sz="2700" dirty="0" smtClean="0">
                <a:latin typeface="Garamond" panose="02020404030301010803" pitchFamily="18" charset="0"/>
              </a:rPr>
              <a:t> mod </a:t>
            </a:r>
            <a:r>
              <a:rPr lang="en-GB" sz="2700" i="1" dirty="0">
                <a:latin typeface="Garamond" panose="02020404030301010803" pitchFamily="18" charset="0"/>
              </a:rPr>
              <a:t>p</a:t>
            </a:r>
            <a:r>
              <a:rPr lang="en-GB" sz="2700" dirty="0">
                <a:latin typeface="Garamond" panose="02020404030301010803" pitchFamily="18" charset="0"/>
              </a:rPr>
              <a:t> </a:t>
            </a:r>
            <a:r>
              <a:rPr lang="en-GB" sz="2700" dirty="0" smtClean="0">
                <a:latin typeface="Garamond" panose="02020404030301010803" pitchFamily="18" charset="0"/>
              </a:rPr>
              <a:t>does</a:t>
            </a:r>
            <a:endParaRPr lang="en-GB" sz="27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 </a:t>
            </a:r>
          </a:p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Example: For 13 and 29 they both have as 29 </a:t>
            </a:r>
            <a:r>
              <a:rPr lang="en-GB" dirty="0">
                <a:latin typeface="Garamond" panose="02020404030301010803" pitchFamily="18" charset="0"/>
                <a:ea typeface="Calibri"/>
                <a:cs typeface="Times New Roman"/>
              </a:rPr>
              <a:t>≡ 16 mod 13  and  13 ≡ 100 mod </a:t>
            </a:r>
            <a:r>
              <a:rPr lang="en-GB" dirty="0" smtClean="0">
                <a:latin typeface="Garamond" panose="02020404030301010803" pitchFamily="18" charset="0"/>
                <a:ea typeface="Calibri"/>
                <a:cs typeface="Times New Roman"/>
              </a:rPr>
              <a:t>29</a:t>
            </a:r>
          </a:p>
          <a:p>
            <a:pPr marL="0" indent="0">
              <a:buNone/>
            </a:pPr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4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Primes congruent to 1 mod 4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51411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0066FF"/>
                </a:solidFill>
                <a:latin typeface="Garamond" panose="02020404030301010803" pitchFamily="18" charset="0"/>
              </a:rPr>
              <a:t>5</a:t>
            </a:r>
            <a:r>
              <a:rPr lang="en-GB" dirty="0" smtClean="0">
                <a:latin typeface="Garamond" panose="02020404030301010803" pitchFamily="18" charset="0"/>
              </a:rPr>
              <a:t>  </a:t>
            </a:r>
            <a:r>
              <a:rPr lang="en-GB" b="1" dirty="0">
                <a:solidFill>
                  <a:srgbClr val="0066FF"/>
                </a:solidFill>
                <a:latin typeface="Garamond" panose="02020404030301010803" pitchFamily="18" charset="0"/>
              </a:rPr>
              <a:t>13</a:t>
            </a:r>
            <a:r>
              <a:rPr lang="en-GB" dirty="0">
                <a:latin typeface="Garamond" panose="02020404030301010803" pitchFamily="18" charset="0"/>
              </a:rPr>
              <a:t>  17  29  37  41  53  61  73  79  89  97  101…</a:t>
            </a:r>
          </a:p>
          <a:p>
            <a:pPr marL="0" indent="0">
              <a:buNone/>
            </a:pPr>
            <a:endParaRPr lang="en-GB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sz="2900" dirty="0" smtClean="0">
                <a:latin typeface="Garamond" panose="02020404030301010803" pitchFamily="18" charset="0"/>
              </a:rPr>
              <a:t>Two primes </a:t>
            </a:r>
            <a:r>
              <a:rPr lang="en-GB" sz="2900" dirty="0">
                <a:latin typeface="Garamond" panose="02020404030301010803" pitchFamily="18" charset="0"/>
              </a:rPr>
              <a:t>from </a:t>
            </a:r>
            <a:r>
              <a:rPr lang="en-GB" sz="2900" dirty="0" smtClean="0">
                <a:latin typeface="Garamond" panose="02020404030301010803" pitchFamily="18" charset="0"/>
              </a:rPr>
              <a:t>this family either </a:t>
            </a:r>
            <a:r>
              <a:rPr lang="en-GB" sz="2900" dirty="0">
                <a:latin typeface="Garamond" panose="02020404030301010803" pitchFamily="18" charset="0"/>
              </a:rPr>
              <a:t>both have a square root modulo the other or neither </a:t>
            </a:r>
            <a:r>
              <a:rPr lang="en-GB" sz="2900" dirty="0" smtClean="0">
                <a:latin typeface="Garamond" panose="02020404030301010803" pitchFamily="18" charset="0"/>
              </a:rPr>
              <a:t>has: If the primes are </a:t>
            </a:r>
            <a:r>
              <a:rPr lang="en-GB" sz="2900" i="1" dirty="0" smtClean="0">
                <a:latin typeface="Garamond" panose="02020404030301010803" pitchFamily="18" charset="0"/>
              </a:rPr>
              <a:t>p </a:t>
            </a:r>
            <a:r>
              <a:rPr lang="en-GB" sz="2900" dirty="0" smtClean="0">
                <a:latin typeface="Garamond" panose="02020404030301010803" pitchFamily="18" charset="0"/>
              </a:rPr>
              <a:t>and q</a:t>
            </a:r>
          </a:p>
          <a:p>
            <a:pPr marL="0" indent="0">
              <a:buNone/>
            </a:pPr>
            <a:r>
              <a:rPr lang="en-GB" sz="2900" dirty="0">
                <a:latin typeface="Garamond" panose="02020404030301010803" pitchFamily="18" charset="0"/>
              </a:rPr>
              <a:t>then </a:t>
            </a:r>
            <a:r>
              <a:rPr lang="en-GB" sz="2900" dirty="0" smtClean="0">
                <a:latin typeface="Garamond" panose="02020404030301010803" pitchFamily="18" charset="0"/>
              </a:rPr>
              <a:t>p ≡ </a:t>
            </a:r>
            <a:r>
              <a:rPr lang="en-GB" sz="2900" i="1" dirty="0" smtClean="0">
                <a:latin typeface="Garamond" panose="02020404030301010803" pitchFamily="18" charset="0"/>
              </a:rPr>
              <a:t>x</a:t>
            </a:r>
            <a:r>
              <a:rPr lang="en-GB" sz="2900" i="1" baseline="30000" dirty="0" smtClean="0">
                <a:latin typeface="Garamond" panose="02020404030301010803" pitchFamily="18" charset="0"/>
              </a:rPr>
              <a:t>2</a:t>
            </a:r>
            <a:r>
              <a:rPr lang="en-GB" sz="2900" dirty="0" smtClean="0">
                <a:latin typeface="Garamond" panose="02020404030301010803" pitchFamily="18" charset="0"/>
              </a:rPr>
              <a:t> mod </a:t>
            </a:r>
            <a:r>
              <a:rPr lang="en-GB" sz="2900" i="1" dirty="0">
                <a:latin typeface="Garamond" panose="02020404030301010803" pitchFamily="18" charset="0"/>
              </a:rPr>
              <a:t>q</a:t>
            </a:r>
            <a:r>
              <a:rPr lang="en-GB" sz="2900" dirty="0">
                <a:latin typeface="Garamond" panose="02020404030301010803" pitchFamily="18" charset="0"/>
              </a:rPr>
              <a:t> has a </a:t>
            </a:r>
            <a:r>
              <a:rPr lang="en-GB" sz="2900" dirty="0" smtClean="0">
                <a:latin typeface="Garamond" panose="02020404030301010803" pitchFamily="18" charset="0"/>
              </a:rPr>
              <a:t>solution if </a:t>
            </a:r>
            <a:r>
              <a:rPr lang="en-GB" sz="2900" dirty="0">
                <a:latin typeface="Garamond" panose="02020404030301010803" pitchFamily="18" charset="0"/>
              </a:rPr>
              <a:t>and only if </a:t>
            </a:r>
            <a:r>
              <a:rPr lang="en-GB" sz="2900" dirty="0" smtClean="0">
                <a:latin typeface="Garamond" panose="02020404030301010803" pitchFamily="18" charset="0"/>
              </a:rPr>
              <a:t>q ≡ </a:t>
            </a:r>
            <a:r>
              <a:rPr lang="en-GB" sz="2900" i="1" dirty="0" smtClean="0">
                <a:latin typeface="Garamond" panose="02020404030301010803" pitchFamily="18" charset="0"/>
              </a:rPr>
              <a:t>x</a:t>
            </a:r>
            <a:r>
              <a:rPr lang="en-GB" sz="2900" i="1" baseline="30000" dirty="0" smtClean="0">
                <a:latin typeface="Garamond" panose="02020404030301010803" pitchFamily="18" charset="0"/>
              </a:rPr>
              <a:t>2</a:t>
            </a:r>
            <a:r>
              <a:rPr lang="en-GB" sz="2900" dirty="0" smtClean="0">
                <a:latin typeface="Garamond" panose="02020404030301010803" pitchFamily="18" charset="0"/>
              </a:rPr>
              <a:t> mod </a:t>
            </a:r>
            <a:r>
              <a:rPr lang="en-GB" sz="2900" i="1" dirty="0">
                <a:latin typeface="Garamond" panose="02020404030301010803" pitchFamily="18" charset="0"/>
              </a:rPr>
              <a:t>p</a:t>
            </a:r>
            <a:r>
              <a:rPr lang="en-GB" sz="2900" dirty="0">
                <a:latin typeface="Garamond" panose="02020404030301010803" pitchFamily="18" charset="0"/>
              </a:rPr>
              <a:t> </a:t>
            </a:r>
            <a:r>
              <a:rPr lang="en-GB" sz="2900" dirty="0" smtClean="0">
                <a:latin typeface="Garamond" panose="02020404030301010803" pitchFamily="18" charset="0"/>
              </a:rPr>
              <a:t>does</a:t>
            </a:r>
            <a:endParaRPr lang="en-GB" sz="29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 </a:t>
            </a:r>
          </a:p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Example: For 5 and 13 neither of them has – just write out the square residues i.e. calculate all the residues </a:t>
            </a:r>
          </a:p>
          <a:p>
            <a:pPr marL="0" indent="0">
              <a:buNone/>
            </a:pPr>
            <a:r>
              <a:rPr lang="en-GB" i="1" dirty="0" smtClean="0">
                <a:latin typeface="Garamond" panose="02020404030301010803" pitchFamily="18" charset="0"/>
              </a:rPr>
              <a:t>x</a:t>
            </a:r>
            <a:r>
              <a:rPr lang="en-GB" i="1" baseline="30000" dirty="0" smtClean="0">
                <a:latin typeface="Garamond" panose="02020404030301010803" pitchFamily="18" charset="0"/>
              </a:rPr>
              <a:t>2</a:t>
            </a:r>
            <a:r>
              <a:rPr lang="en-GB" dirty="0" smtClean="0">
                <a:latin typeface="Garamond" panose="02020404030301010803" pitchFamily="18" charset="0"/>
              </a:rPr>
              <a:t> </a:t>
            </a:r>
            <a:r>
              <a:rPr lang="en-GB" dirty="0">
                <a:latin typeface="Garamond" panose="02020404030301010803" pitchFamily="18" charset="0"/>
              </a:rPr>
              <a:t>mod </a:t>
            </a:r>
            <a:r>
              <a:rPr lang="en-GB" i="1" dirty="0" smtClean="0">
                <a:latin typeface="Garamond" panose="02020404030301010803" pitchFamily="18" charset="0"/>
              </a:rPr>
              <a:t>5</a:t>
            </a:r>
            <a:r>
              <a:rPr lang="en-GB" dirty="0" smtClean="0">
                <a:latin typeface="Garamond" panose="02020404030301010803" pitchFamily="18" charset="0"/>
              </a:rPr>
              <a:t>  and </a:t>
            </a:r>
            <a:r>
              <a:rPr lang="en-GB" i="1" dirty="0">
                <a:latin typeface="Garamond" panose="02020404030301010803" pitchFamily="18" charset="0"/>
              </a:rPr>
              <a:t>x</a:t>
            </a:r>
            <a:r>
              <a:rPr lang="en-GB" i="1" baseline="30000" dirty="0">
                <a:latin typeface="Garamond" panose="02020404030301010803" pitchFamily="18" charset="0"/>
              </a:rPr>
              <a:t>2</a:t>
            </a:r>
            <a:r>
              <a:rPr lang="en-GB" dirty="0">
                <a:latin typeface="Garamond" panose="02020404030301010803" pitchFamily="18" charset="0"/>
              </a:rPr>
              <a:t> mod </a:t>
            </a:r>
            <a:r>
              <a:rPr lang="en-GB" i="1" dirty="0" smtClean="0">
                <a:latin typeface="Garamond" panose="02020404030301010803" pitchFamily="18" charset="0"/>
              </a:rPr>
              <a:t>13</a:t>
            </a:r>
            <a:r>
              <a:rPr lang="en-GB" dirty="0" smtClean="0">
                <a:latin typeface="Garamond" panose="02020404030301010803" pitchFamily="18" charset="0"/>
              </a:rPr>
              <a:t> </a:t>
            </a: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0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Primes congruent to 3 mod 4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lain" startAt="3"/>
            </a:pPr>
            <a:r>
              <a:rPr lang="en-GB" dirty="0" smtClean="0">
                <a:latin typeface="Garamond" panose="02020404030301010803" pitchFamily="18" charset="0"/>
              </a:rPr>
              <a:t>7  11  19  23  31  43  </a:t>
            </a:r>
            <a:r>
              <a:rPr lang="en-GB" dirty="0">
                <a:latin typeface="Garamond" panose="02020404030301010803" pitchFamily="18" charset="0"/>
              </a:rPr>
              <a:t>47 </a:t>
            </a:r>
            <a:r>
              <a:rPr lang="en-GB" dirty="0" smtClean="0">
                <a:latin typeface="Garamond" panose="02020404030301010803" pitchFamily="18" charset="0"/>
              </a:rPr>
              <a:t> 59  67  71  83  103 …</a:t>
            </a:r>
          </a:p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For two </a:t>
            </a:r>
            <a:r>
              <a:rPr lang="en-GB" dirty="0">
                <a:latin typeface="Garamond" panose="02020404030301010803" pitchFamily="18" charset="0"/>
              </a:rPr>
              <a:t>primes from this family </a:t>
            </a:r>
            <a:r>
              <a:rPr lang="en-GB" dirty="0" smtClean="0">
                <a:latin typeface="Garamond" panose="02020404030301010803" pitchFamily="18" charset="0"/>
              </a:rPr>
              <a:t>one and only one of them has square </a:t>
            </a:r>
            <a:r>
              <a:rPr lang="en-GB" dirty="0">
                <a:latin typeface="Garamond" panose="02020404030301010803" pitchFamily="18" charset="0"/>
              </a:rPr>
              <a:t>root modulo the </a:t>
            </a:r>
            <a:r>
              <a:rPr lang="en-GB" dirty="0" smtClean="0">
                <a:latin typeface="Garamond" panose="02020404030301010803" pitchFamily="18" charset="0"/>
              </a:rPr>
              <a:t>other.</a:t>
            </a:r>
          </a:p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 </a:t>
            </a:r>
            <a:r>
              <a:rPr lang="en-GB" dirty="0">
                <a:latin typeface="Garamond" panose="02020404030301010803" pitchFamily="18" charset="0"/>
              </a:rPr>
              <a:t>If the primes are </a:t>
            </a:r>
            <a:r>
              <a:rPr lang="en-GB" i="1" dirty="0">
                <a:latin typeface="Garamond" panose="02020404030301010803" pitchFamily="18" charset="0"/>
              </a:rPr>
              <a:t>p </a:t>
            </a:r>
            <a:r>
              <a:rPr lang="en-GB" dirty="0">
                <a:latin typeface="Garamond" panose="02020404030301010803" pitchFamily="18" charset="0"/>
              </a:rPr>
              <a:t>and </a:t>
            </a:r>
            <a:r>
              <a:rPr lang="en-GB" dirty="0" smtClean="0">
                <a:latin typeface="Garamond" panose="02020404030301010803" pitchFamily="18" charset="0"/>
              </a:rPr>
              <a:t>q then </a:t>
            </a:r>
            <a:r>
              <a:rPr lang="en-GB" i="1" dirty="0">
                <a:latin typeface="Garamond" panose="02020404030301010803" pitchFamily="18" charset="0"/>
              </a:rPr>
              <a:t>p</a:t>
            </a:r>
            <a:r>
              <a:rPr lang="en-GB" dirty="0">
                <a:latin typeface="Garamond" panose="02020404030301010803" pitchFamily="18" charset="0"/>
              </a:rPr>
              <a:t> is a square mod </a:t>
            </a:r>
            <a:r>
              <a:rPr lang="en-GB" i="1" dirty="0">
                <a:latin typeface="Garamond" panose="02020404030301010803" pitchFamily="18" charset="0"/>
              </a:rPr>
              <a:t>q</a:t>
            </a:r>
            <a:r>
              <a:rPr lang="en-GB" dirty="0">
                <a:latin typeface="Garamond" panose="02020404030301010803" pitchFamily="18" charset="0"/>
              </a:rPr>
              <a:t> </a:t>
            </a:r>
            <a:r>
              <a:rPr lang="en-GB" dirty="0" smtClean="0">
                <a:latin typeface="Garamond" panose="02020404030301010803" pitchFamily="18" charset="0"/>
              </a:rPr>
              <a:t>if and only if </a:t>
            </a:r>
            <a:r>
              <a:rPr lang="en-GB" i="1" dirty="0">
                <a:latin typeface="Garamond" panose="02020404030301010803" pitchFamily="18" charset="0"/>
              </a:rPr>
              <a:t>q</a:t>
            </a:r>
            <a:r>
              <a:rPr lang="en-GB" dirty="0">
                <a:latin typeface="Garamond" panose="02020404030301010803" pitchFamily="18" charset="0"/>
              </a:rPr>
              <a:t> is </a:t>
            </a:r>
            <a:r>
              <a:rPr lang="en-GB" b="1" dirty="0">
                <a:latin typeface="Garamond" panose="02020404030301010803" pitchFamily="18" charset="0"/>
              </a:rPr>
              <a:t>not</a:t>
            </a:r>
            <a:r>
              <a:rPr lang="en-GB" dirty="0">
                <a:latin typeface="Garamond" panose="02020404030301010803" pitchFamily="18" charset="0"/>
              </a:rPr>
              <a:t> a square mod </a:t>
            </a:r>
            <a:r>
              <a:rPr lang="en-GB" i="1" dirty="0">
                <a:latin typeface="Garamond" panose="02020404030301010803" pitchFamily="18" charset="0"/>
              </a:rPr>
              <a:t>p</a:t>
            </a:r>
            <a:r>
              <a:rPr lang="en-GB" dirty="0">
                <a:latin typeface="Garamond" panose="02020404030301010803" pitchFamily="18" charset="0"/>
              </a:rPr>
              <a:t>.</a:t>
            </a:r>
            <a:endParaRPr lang="en-GB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37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Primes congruent to 3 mod 4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3  </a:t>
            </a:r>
            <a:r>
              <a:rPr lang="en-GB" b="1" dirty="0" smtClean="0">
                <a:solidFill>
                  <a:srgbClr val="0066FF"/>
                </a:solidFill>
                <a:latin typeface="Garamond" panose="02020404030301010803" pitchFamily="18" charset="0"/>
              </a:rPr>
              <a:t>7  11  </a:t>
            </a:r>
            <a:r>
              <a:rPr lang="en-GB" dirty="0" smtClean="0">
                <a:latin typeface="Garamond" panose="02020404030301010803" pitchFamily="18" charset="0"/>
              </a:rPr>
              <a:t>19  23  31  43  </a:t>
            </a:r>
            <a:r>
              <a:rPr lang="en-GB" dirty="0">
                <a:latin typeface="Garamond" panose="02020404030301010803" pitchFamily="18" charset="0"/>
              </a:rPr>
              <a:t>47 </a:t>
            </a:r>
            <a:r>
              <a:rPr lang="en-GB" dirty="0" smtClean="0">
                <a:latin typeface="Garamond" panose="02020404030301010803" pitchFamily="18" charset="0"/>
              </a:rPr>
              <a:t> 59  67  71  83  103 …</a:t>
            </a:r>
          </a:p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For two </a:t>
            </a:r>
            <a:r>
              <a:rPr lang="en-GB" dirty="0">
                <a:latin typeface="Garamond" panose="02020404030301010803" pitchFamily="18" charset="0"/>
              </a:rPr>
              <a:t>primes from this family </a:t>
            </a:r>
            <a:r>
              <a:rPr lang="en-GB" dirty="0" smtClean="0">
                <a:latin typeface="Garamond" panose="02020404030301010803" pitchFamily="18" charset="0"/>
              </a:rPr>
              <a:t>one and only one of them has square </a:t>
            </a:r>
            <a:r>
              <a:rPr lang="en-GB" dirty="0">
                <a:latin typeface="Garamond" panose="02020404030301010803" pitchFamily="18" charset="0"/>
              </a:rPr>
              <a:t>root modulo the </a:t>
            </a:r>
            <a:r>
              <a:rPr lang="en-GB" dirty="0" smtClean="0">
                <a:latin typeface="Garamond" panose="02020404030301010803" pitchFamily="18" charset="0"/>
              </a:rPr>
              <a:t>other.</a:t>
            </a:r>
          </a:p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If </a:t>
            </a:r>
            <a:r>
              <a:rPr lang="en-GB" dirty="0">
                <a:latin typeface="Garamond" panose="02020404030301010803" pitchFamily="18" charset="0"/>
              </a:rPr>
              <a:t>the primes are </a:t>
            </a:r>
            <a:r>
              <a:rPr lang="en-GB" i="1" dirty="0">
                <a:latin typeface="Garamond" panose="02020404030301010803" pitchFamily="18" charset="0"/>
              </a:rPr>
              <a:t>p </a:t>
            </a:r>
            <a:r>
              <a:rPr lang="en-GB" dirty="0">
                <a:latin typeface="Garamond" panose="02020404030301010803" pitchFamily="18" charset="0"/>
              </a:rPr>
              <a:t>and </a:t>
            </a:r>
            <a:r>
              <a:rPr lang="en-GB" dirty="0" smtClean="0">
                <a:latin typeface="Garamond" panose="02020404030301010803" pitchFamily="18" charset="0"/>
              </a:rPr>
              <a:t>q then </a:t>
            </a:r>
            <a:r>
              <a:rPr lang="en-GB" i="1" dirty="0">
                <a:latin typeface="Garamond" panose="02020404030301010803" pitchFamily="18" charset="0"/>
              </a:rPr>
              <a:t>p</a:t>
            </a:r>
            <a:r>
              <a:rPr lang="en-GB" dirty="0">
                <a:latin typeface="Garamond" panose="02020404030301010803" pitchFamily="18" charset="0"/>
              </a:rPr>
              <a:t> is a square mod </a:t>
            </a:r>
            <a:r>
              <a:rPr lang="en-GB" i="1" dirty="0">
                <a:latin typeface="Garamond" panose="02020404030301010803" pitchFamily="18" charset="0"/>
              </a:rPr>
              <a:t>q</a:t>
            </a:r>
            <a:r>
              <a:rPr lang="en-GB" dirty="0">
                <a:latin typeface="Garamond" panose="02020404030301010803" pitchFamily="18" charset="0"/>
              </a:rPr>
              <a:t> </a:t>
            </a:r>
            <a:r>
              <a:rPr lang="en-GB" dirty="0" smtClean="0">
                <a:latin typeface="Garamond" panose="02020404030301010803" pitchFamily="18" charset="0"/>
              </a:rPr>
              <a:t>if and only if </a:t>
            </a:r>
            <a:r>
              <a:rPr lang="en-GB" i="1" dirty="0">
                <a:latin typeface="Garamond" panose="02020404030301010803" pitchFamily="18" charset="0"/>
              </a:rPr>
              <a:t>q</a:t>
            </a:r>
            <a:r>
              <a:rPr lang="en-GB" dirty="0">
                <a:latin typeface="Garamond" panose="02020404030301010803" pitchFamily="18" charset="0"/>
              </a:rPr>
              <a:t> is not a square mod </a:t>
            </a:r>
            <a:r>
              <a:rPr lang="en-GB" i="1" dirty="0">
                <a:latin typeface="Garamond" panose="02020404030301010803" pitchFamily="18" charset="0"/>
              </a:rPr>
              <a:t>p</a:t>
            </a:r>
            <a:r>
              <a:rPr lang="en-GB" dirty="0" smtClean="0">
                <a:latin typeface="Garamond" panose="02020404030301010803" pitchFamily="18" charset="0"/>
              </a:rPr>
              <a:t>.</a:t>
            </a:r>
          </a:p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Example: </a:t>
            </a:r>
            <a:r>
              <a:rPr lang="en-GB" i="1" dirty="0">
                <a:latin typeface="Garamond" panose="02020404030301010803" pitchFamily="18" charset="0"/>
              </a:rPr>
              <a:t>p </a:t>
            </a:r>
            <a:r>
              <a:rPr lang="en-GB" dirty="0">
                <a:latin typeface="Garamond" panose="02020404030301010803" pitchFamily="18" charset="0"/>
              </a:rPr>
              <a:t>=</a:t>
            </a:r>
            <a:r>
              <a:rPr lang="en-GB" i="1" dirty="0">
                <a:latin typeface="Garamond" panose="02020404030301010803" pitchFamily="18" charset="0"/>
              </a:rPr>
              <a:t> 7 </a:t>
            </a:r>
            <a:r>
              <a:rPr lang="en-GB" dirty="0">
                <a:latin typeface="Garamond" panose="02020404030301010803" pitchFamily="18" charset="0"/>
              </a:rPr>
              <a:t>and </a:t>
            </a:r>
            <a:r>
              <a:rPr lang="en-GB" i="1" dirty="0">
                <a:latin typeface="Garamond" panose="02020404030301010803" pitchFamily="18" charset="0"/>
              </a:rPr>
              <a:t>q</a:t>
            </a:r>
            <a:r>
              <a:rPr lang="en-GB" dirty="0">
                <a:latin typeface="Garamond" panose="02020404030301010803" pitchFamily="18" charset="0"/>
              </a:rPr>
              <a:t> = </a:t>
            </a:r>
            <a:r>
              <a:rPr lang="en-GB" i="1" dirty="0">
                <a:latin typeface="Garamond" panose="02020404030301010803" pitchFamily="18" charset="0"/>
              </a:rPr>
              <a:t>11</a:t>
            </a:r>
            <a:r>
              <a:rPr lang="en-GB" dirty="0">
                <a:latin typeface="Garamond" panose="02020404030301010803" pitchFamily="18" charset="0"/>
              </a:rPr>
              <a:t>. </a:t>
            </a:r>
            <a:endParaRPr lang="en-GB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Now </a:t>
            </a:r>
            <a:r>
              <a:rPr lang="en-GB" i="1" dirty="0" smtClean="0">
                <a:latin typeface="Garamond" panose="02020404030301010803" pitchFamily="18" charset="0"/>
              </a:rPr>
              <a:t>11</a:t>
            </a:r>
            <a:r>
              <a:rPr lang="en-GB" dirty="0" smtClean="0">
                <a:latin typeface="Garamond" panose="02020404030301010803" pitchFamily="18" charset="0"/>
              </a:rPr>
              <a:t> </a:t>
            </a:r>
            <a:r>
              <a:rPr lang="en-GB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dirty="0">
                <a:latin typeface="Garamond" panose="02020404030301010803" pitchFamily="18" charset="0"/>
              </a:rPr>
              <a:t> </a:t>
            </a:r>
            <a:r>
              <a:rPr lang="en-GB" i="1" dirty="0">
                <a:latin typeface="Garamond" panose="02020404030301010803" pitchFamily="18" charset="0"/>
              </a:rPr>
              <a:t>2</a:t>
            </a:r>
            <a:r>
              <a:rPr lang="en-GB" i="1" baseline="30000" dirty="0">
                <a:latin typeface="Garamond" panose="02020404030301010803" pitchFamily="18" charset="0"/>
              </a:rPr>
              <a:t>2</a:t>
            </a:r>
            <a:r>
              <a:rPr lang="en-GB" dirty="0">
                <a:latin typeface="Garamond" panose="02020404030301010803" pitchFamily="18" charset="0"/>
              </a:rPr>
              <a:t> mod 7 </a:t>
            </a:r>
            <a:r>
              <a:rPr lang="en-GB" dirty="0" smtClean="0">
                <a:latin typeface="Garamond" panose="02020404030301010803" pitchFamily="18" charset="0"/>
              </a:rPr>
              <a:t>but there is no </a:t>
            </a:r>
            <a:r>
              <a:rPr lang="en-GB" i="1" dirty="0" smtClean="0">
                <a:latin typeface="Garamond" panose="02020404030301010803" pitchFamily="18" charset="0"/>
              </a:rPr>
              <a:t>x</a:t>
            </a:r>
            <a:r>
              <a:rPr lang="en-GB" dirty="0" smtClean="0">
                <a:latin typeface="Garamond" panose="02020404030301010803" pitchFamily="18" charset="0"/>
              </a:rPr>
              <a:t> so that </a:t>
            </a:r>
          </a:p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7 </a:t>
            </a:r>
            <a:r>
              <a:rPr lang="en-GB" dirty="0" smtClean="0">
                <a:latin typeface="Garamond" panose="02020404030301010803" pitchFamily="18" charset="0"/>
                <a:sym typeface="Symbol"/>
              </a:rPr>
              <a:t> </a:t>
            </a:r>
            <a:r>
              <a:rPr lang="en-GB" i="1" dirty="0">
                <a:latin typeface="Garamond" panose="02020404030301010803" pitchFamily="18" charset="0"/>
              </a:rPr>
              <a:t>x</a:t>
            </a:r>
            <a:r>
              <a:rPr lang="en-GB" i="1" baseline="30000" dirty="0">
                <a:latin typeface="Garamond" panose="02020404030301010803" pitchFamily="18" charset="0"/>
              </a:rPr>
              <a:t>2</a:t>
            </a:r>
            <a:r>
              <a:rPr lang="en-GB" dirty="0">
                <a:latin typeface="Garamond" panose="02020404030301010803" pitchFamily="18" charset="0"/>
              </a:rPr>
              <a:t> mod </a:t>
            </a:r>
            <a:r>
              <a:rPr lang="en-GB" i="1" dirty="0" smtClean="0">
                <a:latin typeface="Garamond" panose="02020404030301010803" pitchFamily="18" charset="0"/>
              </a:rPr>
              <a:t>11. </a:t>
            </a:r>
            <a:r>
              <a:rPr lang="en-GB" dirty="0" smtClean="0">
                <a:latin typeface="Garamond" panose="02020404030301010803" pitchFamily="18" charset="0"/>
              </a:rPr>
              <a:t>Just calculate for every </a:t>
            </a:r>
            <a:r>
              <a:rPr lang="en-GB" i="1" dirty="0" smtClean="0">
                <a:latin typeface="Garamond" panose="02020404030301010803" pitchFamily="18" charset="0"/>
              </a:rPr>
              <a:t>x!</a:t>
            </a:r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3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One prime from each family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Primes congruent to 1 mod 4</a:t>
            </a:r>
          </a:p>
          <a:p>
            <a:pPr marL="0" indent="0">
              <a:buNone/>
            </a:pP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5  13  17  </a:t>
            </a:r>
            <a:r>
              <a:rPr lang="en-GB" b="1" dirty="0">
                <a:solidFill>
                  <a:srgbClr val="0066FF"/>
                </a:solidFill>
                <a:latin typeface="Garamond" panose="02020404030301010803" pitchFamily="18" charset="0"/>
              </a:rPr>
              <a:t>29</a:t>
            </a:r>
            <a:r>
              <a:rPr lang="en-GB" dirty="0">
                <a:latin typeface="Garamond" panose="02020404030301010803" pitchFamily="18" charset="0"/>
              </a:rPr>
              <a:t>  37  41  53  61  73  79  89  97  101…</a:t>
            </a:r>
          </a:p>
          <a:p>
            <a:pPr marL="0" indent="0">
              <a:buNone/>
            </a:pPr>
            <a:endParaRPr lang="en-GB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Primes congruent to 3 mod 4</a:t>
            </a:r>
          </a:p>
          <a:p>
            <a:pPr marL="0" indent="0">
              <a:buNone/>
            </a:pP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3  </a:t>
            </a:r>
            <a:r>
              <a:rPr lang="en-GB" b="1" dirty="0" smtClean="0">
                <a:solidFill>
                  <a:srgbClr val="0066FF"/>
                </a:solidFill>
                <a:latin typeface="Garamond" panose="02020404030301010803" pitchFamily="18" charset="0"/>
              </a:rPr>
              <a:t>7</a:t>
            </a:r>
            <a:r>
              <a:rPr lang="en-GB" dirty="0" smtClean="0">
                <a:latin typeface="Garamond" panose="02020404030301010803" pitchFamily="18" charset="0"/>
              </a:rPr>
              <a:t>  11  19  23  31  43  </a:t>
            </a:r>
            <a:r>
              <a:rPr lang="en-GB" dirty="0">
                <a:latin typeface="Garamond" panose="02020404030301010803" pitchFamily="18" charset="0"/>
              </a:rPr>
              <a:t>47 </a:t>
            </a:r>
            <a:r>
              <a:rPr lang="en-GB" dirty="0" smtClean="0">
                <a:latin typeface="Garamond" panose="02020404030301010803" pitchFamily="18" charset="0"/>
              </a:rPr>
              <a:t> 59  67  71  83  103 …</a:t>
            </a:r>
          </a:p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The situation is the same as if they were both from the first family. For 29 and 7 they both have</a:t>
            </a:r>
            <a:r>
              <a:rPr lang="en-GB" dirty="0" smtClean="0">
                <a:latin typeface="Garamond" panose="02020404030301010803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GB" dirty="0">
                <a:latin typeface="Garamond" panose="02020404030301010803" pitchFamily="18" charset="0"/>
              </a:rPr>
              <a:t>7</a:t>
            </a:r>
            <a:r>
              <a:rPr lang="en-GB" i="1" dirty="0">
                <a:latin typeface="Garamond" panose="02020404030301010803" pitchFamily="18" charset="0"/>
              </a:rPr>
              <a:t> </a:t>
            </a:r>
            <a:r>
              <a:rPr lang="en-GB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dirty="0">
                <a:latin typeface="Garamond" panose="02020404030301010803" pitchFamily="18" charset="0"/>
              </a:rPr>
              <a:t> 6</a:t>
            </a:r>
            <a:r>
              <a:rPr lang="en-GB" baseline="30000" dirty="0">
                <a:latin typeface="Garamond" panose="02020404030301010803" pitchFamily="18" charset="0"/>
              </a:rPr>
              <a:t>2</a:t>
            </a:r>
            <a:r>
              <a:rPr lang="en-GB" dirty="0">
                <a:latin typeface="Garamond" panose="02020404030301010803" pitchFamily="18" charset="0"/>
              </a:rPr>
              <a:t> mod 29 and 29 </a:t>
            </a:r>
            <a:r>
              <a:rPr lang="en-GB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dirty="0">
                <a:latin typeface="Garamond" panose="02020404030301010803" pitchFamily="18" charset="0"/>
              </a:rPr>
              <a:t> 1</a:t>
            </a:r>
            <a:r>
              <a:rPr lang="en-GB" baseline="30000" dirty="0">
                <a:latin typeface="Garamond" panose="02020404030301010803" pitchFamily="18" charset="0"/>
              </a:rPr>
              <a:t>2</a:t>
            </a:r>
            <a:r>
              <a:rPr lang="en-GB" dirty="0">
                <a:latin typeface="Garamond" panose="02020404030301010803" pitchFamily="18" charset="0"/>
              </a:rPr>
              <a:t> mod 7</a:t>
            </a:r>
          </a:p>
          <a:p>
            <a:pPr marL="0" indent="0">
              <a:buNone/>
            </a:pPr>
            <a:endParaRPr lang="en-GB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08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>Primes in Arithmetic Progressions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err="1">
                <a:latin typeface="Garamond" panose="02020404030301010803" pitchFamily="18" charset="0"/>
              </a:rPr>
              <a:t>Dirichlet</a:t>
            </a:r>
            <a:r>
              <a:rPr lang="en-GB" dirty="0">
                <a:latin typeface="Garamond" panose="02020404030301010803" pitchFamily="18" charset="0"/>
              </a:rPr>
              <a:t> in 1837 </a:t>
            </a:r>
            <a:r>
              <a:rPr lang="en-GB" dirty="0" smtClean="0">
                <a:latin typeface="Garamond" panose="02020404030301010803" pitchFamily="18" charset="0"/>
              </a:rPr>
              <a:t>made essential use of </a:t>
            </a:r>
            <a:r>
              <a:rPr lang="en-GB" dirty="0">
                <a:latin typeface="Garamond" panose="02020404030301010803" pitchFamily="18" charset="0"/>
              </a:rPr>
              <a:t>the theorem of quadratic reciprocity to prove that any arithmetic progression </a:t>
            </a:r>
            <a:endParaRPr lang="en-GB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GB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en-GB" i="1" dirty="0">
                <a:latin typeface="Garamond" panose="02020404030301010803" pitchFamily="18" charset="0"/>
              </a:rPr>
              <a:t>a, a + d, a + 2d, a + 3d, …, </a:t>
            </a:r>
            <a:endParaRPr lang="en-GB" i="1" dirty="0" smtClean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where</a:t>
            </a:r>
            <a:r>
              <a:rPr lang="en-GB" i="1" dirty="0">
                <a:latin typeface="Garamond" panose="02020404030301010803" pitchFamily="18" charset="0"/>
              </a:rPr>
              <a:t> a </a:t>
            </a:r>
            <a:r>
              <a:rPr lang="en-GB" dirty="0">
                <a:latin typeface="Garamond" panose="02020404030301010803" pitchFamily="18" charset="0"/>
              </a:rPr>
              <a:t>and </a:t>
            </a:r>
            <a:r>
              <a:rPr lang="en-GB" i="1" dirty="0">
                <a:latin typeface="Garamond" panose="02020404030301010803" pitchFamily="18" charset="0"/>
              </a:rPr>
              <a:t>d </a:t>
            </a:r>
            <a:r>
              <a:rPr lang="en-GB" dirty="0">
                <a:latin typeface="Garamond" panose="02020404030301010803" pitchFamily="18" charset="0"/>
              </a:rPr>
              <a:t>have no common factors contains </a:t>
            </a:r>
            <a:r>
              <a:rPr lang="en-GB" b="1" dirty="0">
                <a:latin typeface="Garamond" panose="02020404030301010803" pitchFamily="18" charset="0"/>
              </a:rPr>
              <a:t>infinitely</a:t>
            </a:r>
            <a:r>
              <a:rPr lang="en-GB" dirty="0">
                <a:latin typeface="Garamond" panose="02020404030301010803" pitchFamily="18" charset="0"/>
              </a:rPr>
              <a:t> many primes</a:t>
            </a:r>
          </a:p>
        </p:txBody>
      </p:sp>
    </p:spTree>
    <p:extLst>
      <p:ext uri="{BB962C8B-B14F-4D97-AF65-F5344CB8AC3E}">
        <p14:creationId xmlns:p14="http://schemas.microsoft.com/office/powerpoint/2010/main" val="266678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541513" cy="5409879"/>
          </a:xfrm>
        </p:spPr>
      </p:pic>
      <p:sp>
        <p:nvSpPr>
          <p:cNvPr id="5" name="TextBox 4"/>
          <p:cNvSpPr txBox="1"/>
          <p:nvPr/>
        </p:nvSpPr>
        <p:spPr>
          <a:xfrm>
            <a:off x="107504" y="5805264"/>
            <a:ext cx="88569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Garamond" panose="02020404030301010803" pitchFamily="18" charset="0"/>
              </a:rPr>
              <a:t>Richard Taylor developed with Andrew Wiles the Taylor-Wiles method, which they used to help complete the proof of Fermat’s Last Theorem.</a:t>
            </a:r>
          </a:p>
          <a:p>
            <a:pPr algn="ctr"/>
            <a:r>
              <a:rPr lang="en-GB" sz="1400" dirty="0" smtClean="0">
                <a:latin typeface="Garamond" panose="02020404030301010803" pitchFamily="18" charset="0"/>
              </a:rPr>
              <a:t>https</a:t>
            </a:r>
            <a:r>
              <a:rPr lang="en-GB" sz="1400" dirty="0">
                <a:latin typeface="Garamond" panose="02020404030301010803" pitchFamily="18" charset="0"/>
              </a:rPr>
              <a:t>://www.ias.edu/about/publications/ias-letter/articles/2012-summer/modular-arithmetic-taylor</a:t>
            </a:r>
          </a:p>
        </p:txBody>
      </p:sp>
    </p:spTree>
    <p:extLst>
      <p:ext uri="{BB962C8B-B14F-4D97-AF65-F5344CB8AC3E}">
        <p14:creationId xmlns:p14="http://schemas.microsoft.com/office/powerpoint/2010/main" val="126847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Battle of Jena, 1806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3230880" cy="41148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622" y="1556792"/>
            <a:ext cx="5212858" cy="3647190"/>
          </a:xfrm>
        </p:spPr>
      </p:pic>
      <p:sp>
        <p:nvSpPr>
          <p:cNvPr id="7" name="TextBox 6"/>
          <p:cNvSpPr txBox="1"/>
          <p:nvPr/>
        </p:nvSpPr>
        <p:spPr>
          <a:xfrm>
            <a:off x="755576" y="5877272"/>
            <a:ext cx="1966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Garamond" panose="02020404030301010803" pitchFamily="18" charset="0"/>
              </a:rPr>
              <a:t>Duke of Brunswick</a:t>
            </a:r>
          </a:p>
          <a:p>
            <a:pPr algn="ctr"/>
            <a:r>
              <a:rPr lang="en-GB" dirty="0" smtClean="0">
                <a:latin typeface="Garamond" panose="02020404030301010803" pitchFamily="18" charset="0"/>
              </a:rPr>
              <a:t>1735 - 1806</a:t>
            </a:r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27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Gauss letter of 30 April, 1807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600" i="1" dirty="0">
                <a:latin typeface="Garamond" panose="02020404030301010803" pitchFamily="18" charset="0"/>
              </a:rPr>
              <a:t>The scientific notes with which your letters are so richly filled have given me a thousand pleasures. I have studied them with attention and I admire the ease with which you penetrate all branches of arithmetic, and the wisdom with which you generalize and perfect.</a:t>
            </a:r>
            <a:endParaRPr lang="en-GB" sz="3600" dirty="0">
              <a:latin typeface="Garamond" panose="02020404030301010803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rgbClr val="0066FF"/>
                </a:solidFill>
                <a:latin typeface="Garamond" panose="02020404030301010803" pitchFamily="18" charset="0"/>
              </a:rPr>
              <a:t>Sophie </a:t>
            </a:r>
            <a:r>
              <a:rPr lang="en-GB" sz="2800" dirty="0" err="1">
                <a:solidFill>
                  <a:srgbClr val="0066FF"/>
                </a:solidFill>
                <a:latin typeface="Garamond" panose="02020404030301010803" pitchFamily="18" charset="0"/>
              </a:rPr>
              <a:t>Germain</a:t>
            </a:r>
            <a:r>
              <a:rPr lang="en-GB" sz="2800" dirty="0">
                <a:solidFill>
                  <a:srgbClr val="0066FF"/>
                </a:solidFill>
                <a:latin typeface="Garamond" panose="02020404030301010803" pitchFamily="18" charset="0"/>
              </a:rPr>
              <a:t> </a:t>
            </a:r>
            <a:r>
              <a:rPr lang="en-GB" sz="28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/>
            </a:r>
            <a:br>
              <a:rPr lang="en-GB" sz="2800" dirty="0" smtClean="0">
                <a:solidFill>
                  <a:srgbClr val="0066FF"/>
                </a:solidFill>
                <a:latin typeface="Garamond" panose="02020404030301010803" pitchFamily="18" charset="0"/>
              </a:rPr>
            </a:br>
            <a:r>
              <a:rPr lang="en-GB" sz="28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1</a:t>
            </a:r>
            <a:r>
              <a:rPr lang="en-GB" sz="2800" baseline="300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st</a:t>
            </a:r>
            <a:r>
              <a:rPr lang="en-GB" sz="28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 April, 1776 – </a:t>
            </a:r>
            <a:r>
              <a:rPr lang="en-GB" sz="2800" dirty="0">
                <a:solidFill>
                  <a:srgbClr val="0066FF"/>
                </a:solidFill>
                <a:latin typeface="Garamond" panose="02020404030301010803" pitchFamily="18" charset="0"/>
              </a:rPr>
              <a:t>27</a:t>
            </a:r>
            <a:r>
              <a:rPr lang="en-GB" sz="2800" baseline="30000" dirty="0">
                <a:solidFill>
                  <a:srgbClr val="0066FF"/>
                </a:solidFill>
                <a:latin typeface="Garamond" panose="02020404030301010803" pitchFamily="18" charset="0"/>
              </a:rPr>
              <a:t>th</a:t>
            </a:r>
            <a:r>
              <a:rPr lang="en-GB" sz="2800" dirty="0">
                <a:solidFill>
                  <a:srgbClr val="0066FF"/>
                </a:solidFill>
                <a:latin typeface="Garamond" panose="02020404030301010803" pitchFamily="18" charset="0"/>
              </a:rPr>
              <a:t> </a:t>
            </a:r>
            <a:r>
              <a:rPr lang="en-GB" sz="28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June, 1831 </a:t>
            </a:r>
            <a:endParaRPr lang="en-GB" sz="2800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6840760" cy="4915112"/>
          </a:xfrm>
        </p:spPr>
      </p:pic>
    </p:spTree>
    <p:extLst>
      <p:ext uri="{BB962C8B-B14F-4D97-AF65-F5344CB8AC3E}">
        <p14:creationId xmlns:p14="http://schemas.microsoft.com/office/powerpoint/2010/main" val="221806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Fermat’s marginal note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600" dirty="0" err="1">
                <a:latin typeface="Garamond" panose="02020404030301010803" pitchFamily="18" charset="0"/>
              </a:rPr>
              <a:t>Cubum</a:t>
            </a:r>
            <a:r>
              <a:rPr lang="en-GB" sz="2600" dirty="0">
                <a:latin typeface="Garamond" panose="02020404030301010803" pitchFamily="18" charset="0"/>
              </a:rPr>
              <a:t> </a:t>
            </a:r>
            <a:r>
              <a:rPr lang="en-GB" sz="2600" dirty="0" err="1">
                <a:latin typeface="Garamond" panose="02020404030301010803" pitchFamily="18" charset="0"/>
              </a:rPr>
              <a:t>autem</a:t>
            </a:r>
            <a:r>
              <a:rPr lang="en-GB" sz="2600" dirty="0">
                <a:latin typeface="Garamond" panose="02020404030301010803" pitchFamily="18" charset="0"/>
              </a:rPr>
              <a:t> in duos </a:t>
            </a:r>
            <a:r>
              <a:rPr lang="en-GB" sz="2600" dirty="0" err="1">
                <a:latin typeface="Garamond" panose="02020404030301010803" pitchFamily="18" charset="0"/>
              </a:rPr>
              <a:t>cubos</a:t>
            </a:r>
            <a:r>
              <a:rPr lang="en-GB" sz="2600" dirty="0">
                <a:latin typeface="Garamond" panose="02020404030301010803" pitchFamily="18" charset="0"/>
              </a:rPr>
              <a:t>, </a:t>
            </a:r>
            <a:r>
              <a:rPr lang="en-GB" sz="2600" dirty="0" err="1">
                <a:latin typeface="Garamond" panose="02020404030301010803" pitchFamily="18" charset="0"/>
              </a:rPr>
              <a:t>aut</a:t>
            </a:r>
            <a:r>
              <a:rPr lang="en-GB" sz="2600" dirty="0">
                <a:latin typeface="Garamond" panose="02020404030301010803" pitchFamily="18" charset="0"/>
              </a:rPr>
              <a:t> </a:t>
            </a:r>
            <a:r>
              <a:rPr lang="en-GB" sz="2600" dirty="0" err="1">
                <a:latin typeface="Garamond" panose="02020404030301010803" pitchFamily="18" charset="0"/>
              </a:rPr>
              <a:t>quadratoquadratum</a:t>
            </a:r>
            <a:r>
              <a:rPr lang="en-GB" sz="2600" dirty="0">
                <a:latin typeface="Garamond" panose="02020404030301010803" pitchFamily="18" charset="0"/>
              </a:rPr>
              <a:t> in duos </a:t>
            </a:r>
            <a:r>
              <a:rPr lang="en-GB" sz="2600" dirty="0" err="1">
                <a:latin typeface="Garamond" panose="02020404030301010803" pitchFamily="18" charset="0"/>
              </a:rPr>
              <a:t>quadratoquadratos</a:t>
            </a:r>
            <a:r>
              <a:rPr lang="en-GB" sz="2600" dirty="0">
                <a:latin typeface="Garamond" panose="02020404030301010803" pitchFamily="18" charset="0"/>
              </a:rPr>
              <a:t>, et </a:t>
            </a:r>
            <a:r>
              <a:rPr lang="en-GB" sz="2600" dirty="0" err="1">
                <a:latin typeface="Garamond" panose="02020404030301010803" pitchFamily="18" charset="0"/>
              </a:rPr>
              <a:t>generaliter</a:t>
            </a:r>
            <a:r>
              <a:rPr lang="en-GB" sz="2600" dirty="0">
                <a:latin typeface="Garamond" panose="02020404030301010803" pitchFamily="18" charset="0"/>
              </a:rPr>
              <a:t> </a:t>
            </a:r>
            <a:r>
              <a:rPr lang="en-GB" sz="2600" dirty="0" err="1">
                <a:latin typeface="Garamond" panose="02020404030301010803" pitchFamily="18" charset="0"/>
              </a:rPr>
              <a:t>nullam</a:t>
            </a:r>
            <a:r>
              <a:rPr lang="en-GB" sz="2600" dirty="0">
                <a:latin typeface="Garamond" panose="02020404030301010803" pitchFamily="18" charset="0"/>
              </a:rPr>
              <a:t> in infinitum ultra </a:t>
            </a:r>
            <a:r>
              <a:rPr lang="en-GB" sz="2600" dirty="0" err="1">
                <a:latin typeface="Garamond" panose="02020404030301010803" pitchFamily="18" charset="0"/>
              </a:rPr>
              <a:t>quadratum</a:t>
            </a:r>
            <a:r>
              <a:rPr lang="en-GB" sz="2600" dirty="0">
                <a:latin typeface="Garamond" panose="02020404030301010803" pitchFamily="18" charset="0"/>
              </a:rPr>
              <a:t> </a:t>
            </a:r>
            <a:r>
              <a:rPr lang="en-GB" sz="2600" dirty="0" err="1">
                <a:latin typeface="Garamond" panose="02020404030301010803" pitchFamily="18" charset="0"/>
              </a:rPr>
              <a:t>potestatem</a:t>
            </a:r>
            <a:r>
              <a:rPr lang="en-GB" sz="2600" dirty="0">
                <a:latin typeface="Garamond" panose="02020404030301010803" pitchFamily="18" charset="0"/>
              </a:rPr>
              <a:t> in duos </a:t>
            </a:r>
            <a:r>
              <a:rPr lang="en-GB" sz="2600" dirty="0" err="1">
                <a:latin typeface="Garamond" panose="02020404030301010803" pitchFamily="18" charset="0"/>
              </a:rPr>
              <a:t>eiusdem</a:t>
            </a:r>
            <a:r>
              <a:rPr lang="en-GB" sz="2600" dirty="0">
                <a:latin typeface="Garamond" panose="02020404030301010803" pitchFamily="18" charset="0"/>
              </a:rPr>
              <a:t> </a:t>
            </a:r>
            <a:r>
              <a:rPr lang="en-GB" sz="2600" dirty="0" err="1">
                <a:latin typeface="Garamond" panose="02020404030301010803" pitchFamily="18" charset="0"/>
              </a:rPr>
              <a:t>nominis</a:t>
            </a:r>
            <a:r>
              <a:rPr lang="en-GB" sz="2600" dirty="0">
                <a:latin typeface="Garamond" panose="02020404030301010803" pitchFamily="18" charset="0"/>
              </a:rPr>
              <a:t> </a:t>
            </a:r>
            <a:r>
              <a:rPr lang="en-GB" sz="2600" dirty="0" err="1">
                <a:latin typeface="Garamond" panose="02020404030301010803" pitchFamily="18" charset="0"/>
              </a:rPr>
              <a:t>fas</a:t>
            </a:r>
            <a:r>
              <a:rPr lang="en-GB" sz="2600" dirty="0">
                <a:latin typeface="Garamond" panose="02020404030301010803" pitchFamily="18" charset="0"/>
              </a:rPr>
              <a:t> </a:t>
            </a:r>
            <a:r>
              <a:rPr lang="en-GB" sz="2600" dirty="0" err="1">
                <a:latin typeface="Garamond" panose="02020404030301010803" pitchFamily="18" charset="0"/>
              </a:rPr>
              <a:t>est</a:t>
            </a:r>
            <a:r>
              <a:rPr lang="en-GB" sz="2600" dirty="0">
                <a:latin typeface="Garamond" panose="02020404030301010803" pitchFamily="18" charset="0"/>
              </a:rPr>
              <a:t> </a:t>
            </a:r>
            <a:r>
              <a:rPr lang="en-GB" sz="2600" dirty="0" err="1">
                <a:latin typeface="Garamond" panose="02020404030301010803" pitchFamily="18" charset="0"/>
              </a:rPr>
              <a:t>dividere</a:t>
            </a:r>
            <a:r>
              <a:rPr lang="en-GB" sz="2600" dirty="0">
                <a:latin typeface="Garamond" panose="02020404030301010803" pitchFamily="18" charset="0"/>
              </a:rPr>
              <a:t> </a:t>
            </a:r>
            <a:r>
              <a:rPr lang="en-GB" sz="2600" dirty="0" err="1">
                <a:latin typeface="Garamond" panose="02020404030301010803" pitchFamily="18" charset="0"/>
              </a:rPr>
              <a:t>cuius</a:t>
            </a:r>
            <a:r>
              <a:rPr lang="en-GB" sz="2600" dirty="0">
                <a:latin typeface="Garamond" panose="02020404030301010803" pitchFamily="18" charset="0"/>
              </a:rPr>
              <a:t> rei </a:t>
            </a:r>
            <a:r>
              <a:rPr lang="en-GB" sz="2600" dirty="0" err="1">
                <a:latin typeface="Garamond" panose="02020404030301010803" pitchFamily="18" charset="0"/>
              </a:rPr>
              <a:t>demonstrationem</a:t>
            </a:r>
            <a:r>
              <a:rPr lang="en-GB" sz="2600" dirty="0">
                <a:latin typeface="Garamond" panose="02020404030301010803" pitchFamily="18" charset="0"/>
              </a:rPr>
              <a:t> </a:t>
            </a:r>
            <a:r>
              <a:rPr lang="en-GB" sz="2600" dirty="0" err="1">
                <a:latin typeface="Garamond" panose="02020404030301010803" pitchFamily="18" charset="0"/>
              </a:rPr>
              <a:t>mirabilem</a:t>
            </a:r>
            <a:r>
              <a:rPr lang="en-GB" sz="2600" dirty="0">
                <a:latin typeface="Garamond" panose="02020404030301010803" pitchFamily="18" charset="0"/>
              </a:rPr>
              <a:t> sane </a:t>
            </a:r>
            <a:r>
              <a:rPr lang="en-GB" sz="2600" dirty="0" err="1">
                <a:latin typeface="Garamond" panose="02020404030301010803" pitchFamily="18" charset="0"/>
              </a:rPr>
              <a:t>detexi</a:t>
            </a:r>
            <a:r>
              <a:rPr lang="en-GB" sz="2600" dirty="0">
                <a:latin typeface="Garamond" panose="02020404030301010803" pitchFamily="18" charset="0"/>
              </a:rPr>
              <a:t>. </a:t>
            </a:r>
            <a:r>
              <a:rPr lang="en-GB" sz="2600" dirty="0" err="1">
                <a:latin typeface="Garamond" panose="02020404030301010803" pitchFamily="18" charset="0"/>
              </a:rPr>
              <a:t>Hanc</a:t>
            </a:r>
            <a:r>
              <a:rPr lang="en-GB" sz="2600" dirty="0">
                <a:latin typeface="Garamond" panose="02020404030301010803" pitchFamily="18" charset="0"/>
              </a:rPr>
              <a:t> </a:t>
            </a:r>
            <a:r>
              <a:rPr lang="en-GB" sz="2600" dirty="0" err="1">
                <a:latin typeface="Garamond" panose="02020404030301010803" pitchFamily="18" charset="0"/>
              </a:rPr>
              <a:t>marginis</a:t>
            </a:r>
            <a:r>
              <a:rPr lang="en-GB" sz="2600" dirty="0">
                <a:latin typeface="Garamond" panose="02020404030301010803" pitchFamily="18" charset="0"/>
              </a:rPr>
              <a:t> </a:t>
            </a:r>
            <a:r>
              <a:rPr lang="en-GB" sz="2600" dirty="0" err="1">
                <a:latin typeface="Garamond" panose="02020404030301010803" pitchFamily="18" charset="0"/>
              </a:rPr>
              <a:t>exiguitas</a:t>
            </a:r>
            <a:r>
              <a:rPr lang="en-GB" sz="2600" dirty="0">
                <a:latin typeface="Garamond" panose="02020404030301010803" pitchFamily="18" charset="0"/>
              </a:rPr>
              <a:t> non </a:t>
            </a:r>
            <a:r>
              <a:rPr lang="en-GB" sz="2600" dirty="0" err="1">
                <a:latin typeface="Garamond" panose="02020404030301010803" pitchFamily="18" charset="0"/>
              </a:rPr>
              <a:t>caperet</a:t>
            </a:r>
            <a:endParaRPr lang="en-GB" sz="2600" dirty="0">
              <a:latin typeface="Garamond" panose="020204040303010108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600" dirty="0">
                <a:latin typeface="Garamond" panose="02020404030301010803" pitchFamily="18" charset="0"/>
              </a:rPr>
              <a:t>It is impossible to separate a cube into two cubes, or a fourth power into two fourth powers, or in general, any power higher than the second, into two like powers. I have discovered a truly marvellous proof of this, which this margin is too narrow to contain.</a:t>
            </a:r>
          </a:p>
        </p:txBody>
      </p:sp>
    </p:spTree>
    <p:extLst>
      <p:ext uri="{BB962C8B-B14F-4D97-AF65-F5344CB8AC3E}">
        <p14:creationId xmlns:p14="http://schemas.microsoft.com/office/powerpoint/2010/main" val="163239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Fermat’s ‘Last Theorem’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latin typeface="Garamond" panose="02020404030301010803" pitchFamily="18" charset="0"/>
              </a:rPr>
              <a:t>The </a:t>
            </a:r>
            <a:r>
              <a:rPr lang="en-US" sz="4000" dirty="0" smtClean="0">
                <a:latin typeface="Garamond" panose="02020404030301010803" pitchFamily="18" charset="0"/>
              </a:rPr>
              <a:t>equation</a:t>
            </a:r>
          </a:p>
          <a:p>
            <a:pPr marL="0" indent="0" algn="ctr">
              <a:buNone/>
            </a:pPr>
            <a:r>
              <a:rPr lang="en-US" sz="4000" dirty="0" smtClean="0">
                <a:latin typeface="Garamond" panose="02020404030301010803" pitchFamily="18" charset="0"/>
              </a:rPr>
              <a:t> </a:t>
            </a:r>
            <a:r>
              <a:rPr lang="en-US" sz="4000" dirty="0" err="1">
                <a:latin typeface="Garamond" panose="02020404030301010803" pitchFamily="18" charset="0"/>
              </a:rPr>
              <a:t>x</a:t>
            </a:r>
            <a:r>
              <a:rPr lang="en-US" sz="4000" baseline="30000" dirty="0" err="1">
                <a:latin typeface="Garamond" panose="02020404030301010803" pitchFamily="18" charset="0"/>
              </a:rPr>
              <a:t>n</a:t>
            </a:r>
            <a:r>
              <a:rPr lang="en-US" sz="4000" dirty="0">
                <a:latin typeface="Garamond" panose="02020404030301010803" pitchFamily="18" charset="0"/>
              </a:rPr>
              <a:t> + </a:t>
            </a:r>
            <a:r>
              <a:rPr lang="en-US" sz="4000" dirty="0" err="1">
                <a:latin typeface="Garamond" panose="02020404030301010803" pitchFamily="18" charset="0"/>
              </a:rPr>
              <a:t>y</a:t>
            </a:r>
            <a:r>
              <a:rPr lang="en-US" sz="4000" baseline="30000" dirty="0" err="1">
                <a:latin typeface="Garamond" panose="02020404030301010803" pitchFamily="18" charset="0"/>
              </a:rPr>
              <a:t>n</a:t>
            </a:r>
            <a:r>
              <a:rPr lang="en-US" sz="4000" dirty="0">
                <a:latin typeface="Garamond" panose="02020404030301010803" pitchFamily="18" charset="0"/>
              </a:rPr>
              <a:t> = </a:t>
            </a:r>
            <a:r>
              <a:rPr lang="en-US" sz="4000" dirty="0" err="1">
                <a:latin typeface="Garamond" panose="02020404030301010803" pitchFamily="18" charset="0"/>
              </a:rPr>
              <a:t>z</a:t>
            </a:r>
            <a:r>
              <a:rPr lang="en-US" sz="4000" baseline="30000" dirty="0" err="1">
                <a:latin typeface="Garamond" panose="02020404030301010803" pitchFamily="18" charset="0"/>
              </a:rPr>
              <a:t>n</a:t>
            </a:r>
            <a:r>
              <a:rPr lang="en-US" sz="4000" dirty="0">
                <a:latin typeface="Garamond" panose="02020404030301010803" pitchFamily="18" charset="0"/>
              </a:rPr>
              <a:t> </a:t>
            </a:r>
            <a:endParaRPr lang="en-US" sz="4000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Garamond" panose="02020404030301010803" pitchFamily="18" charset="0"/>
              </a:rPr>
              <a:t>has </a:t>
            </a:r>
            <a:r>
              <a:rPr lang="en-US" sz="4000" dirty="0">
                <a:latin typeface="Garamond" panose="02020404030301010803" pitchFamily="18" charset="0"/>
              </a:rPr>
              <a:t>no whole number solutions if n is any integer greater than or </a:t>
            </a:r>
            <a:r>
              <a:rPr lang="en-US" sz="4000" dirty="0" smtClean="0">
                <a:latin typeface="Garamond" panose="02020404030301010803" pitchFamily="18" charset="0"/>
              </a:rPr>
              <a:t>equal </a:t>
            </a:r>
            <a:r>
              <a:rPr lang="en-US" sz="4000" dirty="0">
                <a:latin typeface="Garamond" panose="02020404030301010803" pitchFamily="18" charset="0"/>
              </a:rPr>
              <a:t>to </a:t>
            </a:r>
            <a:r>
              <a:rPr lang="en-US" sz="4000" dirty="0" smtClean="0">
                <a:latin typeface="Garamond" panose="02020404030301010803" pitchFamily="18" charset="0"/>
              </a:rPr>
              <a:t>3.</a:t>
            </a:r>
          </a:p>
          <a:p>
            <a:pPr marL="0" indent="0">
              <a:buNone/>
            </a:pPr>
            <a:r>
              <a:rPr lang="en-US" dirty="0" smtClean="0">
                <a:latin typeface="Garamond" panose="02020404030301010803" pitchFamily="18" charset="0"/>
              </a:rPr>
              <a:t>Only need to prove for n equal to 4 or n an odd prime. </a:t>
            </a:r>
          </a:p>
          <a:p>
            <a:pPr marL="0" indent="0">
              <a:buNone/>
            </a:pPr>
            <a:r>
              <a:rPr lang="en-US" sz="2000" dirty="0">
                <a:latin typeface="Garamond" panose="02020404030301010803" pitchFamily="18" charset="0"/>
              </a:rPr>
              <a:t>Suppose you have proved the theorem when n is 4 or an odd prime then it must also be true </a:t>
            </a:r>
            <a:r>
              <a:rPr lang="en-US" sz="2000" dirty="0" smtClean="0">
                <a:latin typeface="Garamond" panose="02020404030301010803" pitchFamily="18" charset="0"/>
              </a:rPr>
              <a:t>for every other n for </a:t>
            </a:r>
            <a:r>
              <a:rPr lang="en-US" sz="2000" dirty="0">
                <a:latin typeface="Garamond" panose="02020404030301010803" pitchFamily="18" charset="0"/>
              </a:rPr>
              <a:t>example for n = 200 because x</a:t>
            </a:r>
            <a:r>
              <a:rPr lang="en-US" sz="2000" baseline="30000" dirty="0">
                <a:latin typeface="Garamond" panose="02020404030301010803" pitchFamily="18" charset="0"/>
              </a:rPr>
              <a:t>200</a:t>
            </a:r>
            <a:r>
              <a:rPr lang="en-US" sz="2000" dirty="0">
                <a:latin typeface="Garamond" panose="02020404030301010803" pitchFamily="18" charset="0"/>
              </a:rPr>
              <a:t> + y</a:t>
            </a:r>
            <a:r>
              <a:rPr lang="en-US" sz="2000" baseline="30000" dirty="0">
                <a:latin typeface="Garamond" panose="02020404030301010803" pitchFamily="18" charset="0"/>
              </a:rPr>
              <a:t>200</a:t>
            </a:r>
            <a:r>
              <a:rPr lang="en-US" sz="2000" dirty="0">
                <a:latin typeface="Garamond" panose="02020404030301010803" pitchFamily="18" charset="0"/>
              </a:rPr>
              <a:t> = z</a:t>
            </a:r>
            <a:r>
              <a:rPr lang="en-US" sz="2000" baseline="30000" dirty="0">
                <a:latin typeface="Garamond" panose="02020404030301010803" pitchFamily="18" charset="0"/>
              </a:rPr>
              <a:t>200</a:t>
            </a:r>
            <a:r>
              <a:rPr lang="en-US" sz="2000" dirty="0">
                <a:latin typeface="Garamond" panose="02020404030301010803" pitchFamily="18" charset="0"/>
              </a:rPr>
              <a:t> can be rewritten (x</a:t>
            </a:r>
            <a:r>
              <a:rPr lang="en-US" sz="2000" baseline="30000" dirty="0">
                <a:latin typeface="Garamond" panose="02020404030301010803" pitchFamily="18" charset="0"/>
              </a:rPr>
              <a:t>50</a:t>
            </a:r>
            <a:r>
              <a:rPr lang="en-US" sz="2000" dirty="0">
                <a:latin typeface="Garamond" panose="02020404030301010803" pitchFamily="18" charset="0"/>
              </a:rPr>
              <a:t>)</a:t>
            </a:r>
            <a:r>
              <a:rPr lang="en-US" sz="2000" baseline="30000" dirty="0">
                <a:latin typeface="Garamond" panose="02020404030301010803" pitchFamily="18" charset="0"/>
              </a:rPr>
              <a:t>4</a:t>
            </a:r>
            <a:r>
              <a:rPr lang="en-US" sz="2000" dirty="0">
                <a:latin typeface="Garamond" panose="02020404030301010803" pitchFamily="18" charset="0"/>
              </a:rPr>
              <a:t> + (y</a:t>
            </a:r>
            <a:r>
              <a:rPr lang="en-US" sz="2000" baseline="30000" dirty="0">
                <a:latin typeface="Garamond" panose="02020404030301010803" pitchFamily="18" charset="0"/>
              </a:rPr>
              <a:t>50</a:t>
            </a:r>
            <a:r>
              <a:rPr lang="en-US" sz="2000" dirty="0">
                <a:latin typeface="Garamond" panose="02020404030301010803" pitchFamily="18" charset="0"/>
              </a:rPr>
              <a:t>)</a:t>
            </a:r>
            <a:r>
              <a:rPr lang="en-US" sz="2000" baseline="30000" dirty="0">
                <a:latin typeface="Garamond" panose="02020404030301010803" pitchFamily="18" charset="0"/>
              </a:rPr>
              <a:t>4</a:t>
            </a:r>
            <a:r>
              <a:rPr lang="en-US" sz="2000" dirty="0">
                <a:latin typeface="Garamond" panose="02020404030301010803" pitchFamily="18" charset="0"/>
              </a:rPr>
              <a:t> = (z</a:t>
            </a:r>
            <a:r>
              <a:rPr lang="en-US" sz="2000" baseline="30000" dirty="0">
                <a:latin typeface="Garamond" panose="02020404030301010803" pitchFamily="18" charset="0"/>
              </a:rPr>
              <a:t>50</a:t>
            </a:r>
            <a:r>
              <a:rPr lang="en-US" sz="2000" dirty="0">
                <a:latin typeface="Garamond" panose="02020404030301010803" pitchFamily="18" charset="0"/>
              </a:rPr>
              <a:t>)</a:t>
            </a:r>
            <a:r>
              <a:rPr lang="en-US" sz="2000" baseline="30000" dirty="0">
                <a:latin typeface="Garamond" panose="02020404030301010803" pitchFamily="18" charset="0"/>
              </a:rPr>
              <a:t>4</a:t>
            </a:r>
            <a:endParaRPr lang="en-GB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sz="2000" dirty="0">
                <a:latin typeface="Garamond" panose="02020404030301010803" pitchFamily="18" charset="0"/>
              </a:rPr>
              <a:t>so any solution for n </a:t>
            </a:r>
            <a:r>
              <a:rPr lang="en-GB" sz="2000" dirty="0" smtClean="0">
                <a:latin typeface="Garamond" panose="02020404030301010803" pitchFamily="18" charset="0"/>
              </a:rPr>
              <a:t>= 200 </a:t>
            </a:r>
            <a:r>
              <a:rPr lang="en-GB" sz="2000" dirty="0">
                <a:latin typeface="Garamond" panose="02020404030301010803" pitchFamily="18" charset="0"/>
              </a:rPr>
              <a:t>would give a solution for </a:t>
            </a:r>
            <a:r>
              <a:rPr lang="en-GB" sz="2000" dirty="0" smtClean="0">
                <a:latin typeface="Garamond" panose="02020404030301010803" pitchFamily="18" charset="0"/>
              </a:rPr>
              <a:t>n = </a:t>
            </a:r>
            <a:r>
              <a:rPr lang="en-GB" sz="2000" dirty="0">
                <a:latin typeface="Garamond" panose="02020404030301010803" pitchFamily="18" charset="0"/>
              </a:rPr>
              <a:t>4 which is not possible.</a:t>
            </a:r>
          </a:p>
        </p:txBody>
      </p:sp>
    </p:spTree>
    <p:extLst>
      <p:ext uri="{BB962C8B-B14F-4D97-AF65-F5344CB8AC3E}">
        <p14:creationId xmlns:p14="http://schemas.microsoft.com/office/powerpoint/2010/main" val="2029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Let </a:t>
            </a:r>
            <a:r>
              <a:rPr lang="en-GB" sz="3600" i="1" dirty="0" smtClean="0">
                <a:solidFill>
                  <a:srgbClr val="0066FF"/>
                </a:solidFill>
                <a:latin typeface="Garamond" panose="02020404030301010803" pitchFamily="18" charset="0"/>
              </a:rPr>
              <a:t>p</a:t>
            </a:r>
            <a:r>
              <a:rPr lang="en-GB" sz="36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 be an odd prime such that 2</a:t>
            </a:r>
            <a:r>
              <a:rPr lang="en-GB" sz="3600" i="1" dirty="0" smtClean="0">
                <a:solidFill>
                  <a:srgbClr val="0066FF"/>
                </a:solidFill>
                <a:latin typeface="Garamond" panose="02020404030301010803" pitchFamily="18" charset="0"/>
              </a:rPr>
              <a:t>p</a:t>
            </a:r>
            <a:r>
              <a:rPr lang="en-GB" sz="36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 + 1 is also prime. Then </a:t>
            </a:r>
            <a:r>
              <a:rPr lang="en-GB" sz="3200" i="1" dirty="0" err="1">
                <a:solidFill>
                  <a:srgbClr val="0066FF"/>
                </a:solidFill>
                <a:latin typeface="Garamond" panose="02020404030301010803" pitchFamily="18" charset="0"/>
              </a:rPr>
              <a:t>x</a:t>
            </a:r>
            <a:r>
              <a:rPr lang="en-GB" sz="3200" i="1" baseline="30000" dirty="0" err="1">
                <a:solidFill>
                  <a:srgbClr val="0066FF"/>
                </a:solidFill>
                <a:latin typeface="Garamond" panose="02020404030301010803" pitchFamily="18" charset="0"/>
              </a:rPr>
              <a:t>p</a:t>
            </a:r>
            <a:r>
              <a:rPr lang="en-GB" sz="3200" i="1" dirty="0">
                <a:solidFill>
                  <a:srgbClr val="0066FF"/>
                </a:solidFill>
                <a:latin typeface="Garamond" panose="02020404030301010803" pitchFamily="18" charset="0"/>
              </a:rPr>
              <a:t> + </a:t>
            </a:r>
            <a:r>
              <a:rPr lang="en-GB" sz="3200" i="1" dirty="0" err="1">
                <a:solidFill>
                  <a:srgbClr val="0066FF"/>
                </a:solidFill>
                <a:latin typeface="Garamond" panose="02020404030301010803" pitchFamily="18" charset="0"/>
              </a:rPr>
              <a:t>y</a:t>
            </a:r>
            <a:r>
              <a:rPr lang="en-GB" sz="3200" i="1" baseline="30000" dirty="0" err="1">
                <a:solidFill>
                  <a:srgbClr val="0066FF"/>
                </a:solidFill>
                <a:latin typeface="Garamond" panose="02020404030301010803" pitchFamily="18" charset="0"/>
              </a:rPr>
              <a:t>p</a:t>
            </a:r>
            <a:r>
              <a:rPr lang="en-GB" sz="3200" i="1" dirty="0">
                <a:solidFill>
                  <a:srgbClr val="0066FF"/>
                </a:solidFill>
                <a:latin typeface="Garamond" panose="02020404030301010803" pitchFamily="18" charset="0"/>
              </a:rPr>
              <a:t> = </a:t>
            </a:r>
            <a:r>
              <a:rPr lang="en-GB" sz="3200" i="1" dirty="0" err="1">
                <a:solidFill>
                  <a:srgbClr val="0066FF"/>
                </a:solidFill>
                <a:latin typeface="Garamond" panose="02020404030301010803" pitchFamily="18" charset="0"/>
              </a:rPr>
              <a:t>z</a:t>
            </a:r>
            <a:r>
              <a:rPr lang="en-GB" sz="3200" i="1" baseline="30000" dirty="0" err="1">
                <a:solidFill>
                  <a:srgbClr val="0066FF"/>
                </a:solidFill>
                <a:latin typeface="Garamond" panose="02020404030301010803" pitchFamily="18" charset="0"/>
              </a:rPr>
              <a:t>p</a:t>
            </a:r>
            <a:r>
              <a:rPr lang="en-GB" sz="3200" i="1" dirty="0">
                <a:solidFill>
                  <a:srgbClr val="0066FF"/>
                </a:solidFill>
                <a:latin typeface="Garamond" panose="02020404030301010803" pitchFamily="18" charset="0"/>
              </a:rPr>
              <a:t> </a:t>
            </a:r>
            <a:r>
              <a:rPr lang="en-GB" sz="3200" dirty="0">
                <a:solidFill>
                  <a:srgbClr val="0066FF"/>
                </a:solidFill>
                <a:latin typeface="Garamond" panose="02020404030301010803" pitchFamily="18" charset="0"/>
              </a:rPr>
              <a:t>implies</a:t>
            </a:r>
            <a:r>
              <a:rPr lang="en-GB" sz="3200" i="1" dirty="0">
                <a:solidFill>
                  <a:srgbClr val="0066FF"/>
                </a:solidFill>
                <a:latin typeface="Garamond" panose="02020404030301010803" pitchFamily="18" charset="0"/>
              </a:rPr>
              <a:t> p </a:t>
            </a:r>
            <a:r>
              <a:rPr lang="en-GB" sz="3200" dirty="0">
                <a:solidFill>
                  <a:srgbClr val="0066FF"/>
                </a:solidFill>
                <a:latin typeface="Garamond" panose="02020404030301010803" pitchFamily="18" charset="0"/>
              </a:rPr>
              <a:t>divides</a:t>
            </a:r>
            <a:r>
              <a:rPr lang="en-GB" sz="3200" i="1" dirty="0">
                <a:solidFill>
                  <a:srgbClr val="0066FF"/>
                </a:solidFill>
                <a:latin typeface="Garamond" panose="02020404030301010803" pitchFamily="18" charset="0"/>
              </a:rPr>
              <a:t> </a:t>
            </a:r>
            <a:r>
              <a:rPr lang="en-GB" sz="3200" i="1" dirty="0" smtClean="0">
                <a:solidFill>
                  <a:srgbClr val="0066FF"/>
                </a:solidFill>
                <a:latin typeface="Garamond" panose="02020404030301010803" pitchFamily="18" charset="0"/>
              </a:rPr>
              <a:t>xyz</a:t>
            </a:r>
            <a:endParaRPr lang="en-GB" sz="3600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6840760" cy="4915112"/>
          </a:xfrm>
        </p:spPr>
      </p:pic>
    </p:spTree>
    <p:extLst>
      <p:ext uri="{BB962C8B-B14F-4D97-AF65-F5344CB8AC3E}">
        <p14:creationId xmlns:p14="http://schemas.microsoft.com/office/powerpoint/2010/main" val="409369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>Here is what I have </a:t>
            </a:r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found: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19444"/>
            <a:ext cx="4365042" cy="4933892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506916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b="1" dirty="0" smtClean="0">
                <a:latin typeface="Garamond" panose="02020404030301010803" pitchFamily="18" charset="0"/>
              </a:rPr>
              <a:t>The Plan</a:t>
            </a:r>
          </a:p>
          <a:p>
            <a:r>
              <a:rPr lang="en-GB" dirty="0">
                <a:latin typeface="Garamond" panose="02020404030301010803" pitchFamily="18" charset="0"/>
              </a:rPr>
              <a:t>F</a:t>
            </a:r>
            <a:r>
              <a:rPr lang="en-GB" dirty="0" smtClean="0">
                <a:latin typeface="Garamond" panose="02020404030301010803" pitchFamily="18" charset="0"/>
              </a:rPr>
              <a:t>or </a:t>
            </a:r>
            <a:r>
              <a:rPr lang="en-GB" dirty="0">
                <a:latin typeface="Garamond" panose="02020404030301010803" pitchFamily="18" charset="0"/>
              </a:rPr>
              <a:t>any given </a:t>
            </a:r>
            <a:r>
              <a:rPr lang="en-GB" dirty="0" smtClean="0">
                <a:latin typeface="Garamond" panose="02020404030301010803" pitchFamily="18" charset="0"/>
              </a:rPr>
              <a:t>prime, </a:t>
            </a:r>
            <a:r>
              <a:rPr lang="en-GB" i="1" dirty="0" smtClean="0">
                <a:latin typeface="Garamond" panose="02020404030301010803" pitchFamily="18" charset="0"/>
              </a:rPr>
              <a:t>p,</a:t>
            </a:r>
            <a:r>
              <a:rPr lang="en-GB" dirty="0" smtClean="0">
                <a:latin typeface="Garamond" panose="02020404030301010803" pitchFamily="18" charset="0"/>
              </a:rPr>
              <a:t> </a:t>
            </a:r>
            <a:r>
              <a:rPr lang="en-GB" dirty="0">
                <a:latin typeface="Garamond" panose="02020404030301010803" pitchFamily="18" charset="0"/>
              </a:rPr>
              <a:t>to find an infinite number of other primes, called auxiliary primes, satisfying particular conditions </a:t>
            </a:r>
            <a:endParaRPr lang="en-GB" dirty="0" smtClean="0">
              <a:latin typeface="Garamond" panose="02020404030301010803" pitchFamily="18" charset="0"/>
            </a:endParaRPr>
          </a:p>
          <a:p>
            <a:r>
              <a:rPr lang="en-GB" dirty="0" smtClean="0">
                <a:latin typeface="Garamond" panose="02020404030301010803" pitchFamily="18" charset="0"/>
              </a:rPr>
              <a:t>These conditions </a:t>
            </a:r>
            <a:r>
              <a:rPr lang="en-GB" dirty="0">
                <a:latin typeface="Garamond" panose="02020404030301010803" pitchFamily="18" charset="0"/>
              </a:rPr>
              <a:t>would allow her to deduce that each of these auxiliary primes would have to divide one of </a:t>
            </a:r>
            <a:r>
              <a:rPr lang="en-GB" i="1" dirty="0">
                <a:latin typeface="Garamond" panose="02020404030301010803" pitchFamily="18" charset="0"/>
              </a:rPr>
              <a:t>x, y </a:t>
            </a:r>
            <a:r>
              <a:rPr lang="en-GB" dirty="0">
                <a:latin typeface="Garamond" panose="02020404030301010803" pitchFamily="18" charset="0"/>
              </a:rPr>
              <a:t>or</a:t>
            </a:r>
            <a:r>
              <a:rPr lang="en-GB" i="1" dirty="0">
                <a:latin typeface="Garamond" panose="02020404030301010803" pitchFamily="18" charset="0"/>
              </a:rPr>
              <a:t> </a:t>
            </a:r>
            <a:r>
              <a:rPr lang="en-GB" i="1" dirty="0" smtClean="0">
                <a:latin typeface="Garamond" panose="02020404030301010803" pitchFamily="18" charset="0"/>
              </a:rPr>
              <a:t>z </a:t>
            </a:r>
            <a:r>
              <a:rPr lang="en-GB" dirty="0" smtClean="0">
                <a:latin typeface="Garamond" panose="02020404030301010803" pitchFamily="18" charset="0"/>
              </a:rPr>
              <a:t>in any solution</a:t>
            </a:r>
          </a:p>
          <a:p>
            <a:r>
              <a:rPr lang="en-GB" dirty="0">
                <a:latin typeface="Garamond" panose="02020404030301010803" pitchFamily="18" charset="0"/>
              </a:rPr>
              <a:t>But since there are an infinite number of </a:t>
            </a:r>
            <a:r>
              <a:rPr lang="en-GB" dirty="0" smtClean="0">
                <a:latin typeface="Garamond" panose="02020404030301010803" pitchFamily="18" charset="0"/>
              </a:rPr>
              <a:t>them there can be no solution!</a:t>
            </a:r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50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66FF"/>
                </a:solidFill>
                <a:latin typeface="Garamond" panose="02020404030301010803" pitchFamily="18" charset="0"/>
              </a:rPr>
              <a:t>If </a:t>
            </a:r>
            <a:r>
              <a:rPr lang="en-GB" i="1" dirty="0">
                <a:solidFill>
                  <a:srgbClr val="0066FF"/>
                </a:solidFill>
                <a:latin typeface="Garamond" panose="02020404030301010803" pitchFamily="18" charset="0"/>
              </a:rPr>
              <a:t>x</a:t>
            </a:r>
            <a:r>
              <a:rPr lang="en-GB" i="1" baseline="30000" dirty="0">
                <a:solidFill>
                  <a:srgbClr val="0066FF"/>
                </a:solidFill>
                <a:latin typeface="Garamond" panose="02020404030301010803" pitchFamily="18" charset="0"/>
              </a:rPr>
              <a:t>3</a:t>
            </a:r>
            <a:r>
              <a:rPr lang="en-GB" i="1" dirty="0">
                <a:solidFill>
                  <a:srgbClr val="0066FF"/>
                </a:solidFill>
                <a:latin typeface="Garamond" panose="02020404030301010803" pitchFamily="18" charset="0"/>
              </a:rPr>
              <a:t> + y</a:t>
            </a:r>
            <a:r>
              <a:rPr lang="en-GB" i="1" baseline="30000" dirty="0">
                <a:solidFill>
                  <a:srgbClr val="0066FF"/>
                </a:solidFill>
                <a:latin typeface="Garamond" panose="02020404030301010803" pitchFamily="18" charset="0"/>
              </a:rPr>
              <a:t>3</a:t>
            </a:r>
            <a:r>
              <a:rPr lang="en-GB" i="1" dirty="0">
                <a:solidFill>
                  <a:srgbClr val="0066FF"/>
                </a:solidFill>
                <a:latin typeface="Garamond" panose="02020404030301010803" pitchFamily="18" charset="0"/>
              </a:rPr>
              <a:t> = z</a:t>
            </a:r>
            <a:r>
              <a:rPr lang="en-GB" i="1" baseline="30000" dirty="0">
                <a:solidFill>
                  <a:srgbClr val="0066FF"/>
                </a:solidFill>
                <a:latin typeface="Garamond" panose="02020404030301010803" pitchFamily="18" charset="0"/>
              </a:rPr>
              <a:t>3 </a:t>
            </a:r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>then 7 divides</a:t>
            </a:r>
            <a:r>
              <a:rPr lang="en-GB" i="1" dirty="0">
                <a:solidFill>
                  <a:srgbClr val="0066FF"/>
                </a:solidFill>
                <a:latin typeface="Garamond" panose="02020404030301010803" pitchFamily="18" charset="0"/>
              </a:rPr>
              <a:t> xyz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600200"/>
                <a:ext cx="8640960" cy="492514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3000" dirty="0">
                    <a:latin typeface="Garamond" panose="02020404030301010803" pitchFamily="18" charset="0"/>
                  </a:rPr>
                  <a:t>7 </a:t>
                </a:r>
                <a:r>
                  <a:rPr lang="en-GB" sz="3000" dirty="0" smtClean="0">
                    <a:latin typeface="Garamond" panose="02020404030301010803" pitchFamily="18" charset="0"/>
                  </a:rPr>
                  <a:t>satisfies </a:t>
                </a:r>
                <a:r>
                  <a:rPr lang="en-GB" sz="3000" dirty="0">
                    <a:latin typeface="Garamond" panose="02020404030301010803" pitchFamily="18" charset="0"/>
                  </a:rPr>
                  <a:t>the condition to be an auxiliary prime </a:t>
                </a:r>
                <a:r>
                  <a:rPr lang="en-GB" sz="3000" dirty="0" smtClean="0">
                    <a:latin typeface="Garamond" panose="02020404030301010803" pitchFamily="18" charset="0"/>
                  </a:rPr>
                  <a:t>for 3</a:t>
                </a:r>
              </a:p>
              <a:p>
                <a:pPr marL="0" indent="0">
                  <a:buNone/>
                </a:pPr>
                <a:r>
                  <a:rPr lang="en-GB" sz="2800" dirty="0">
                    <a:latin typeface="Garamond" panose="02020404030301010803" pitchFamily="18" charset="0"/>
                  </a:rPr>
                  <a:t>The structure of the proof is to assume that </a:t>
                </a:r>
                <a:r>
                  <a:rPr lang="en-GB" sz="2800" i="1" dirty="0">
                    <a:latin typeface="Garamond" panose="02020404030301010803" pitchFamily="18" charset="0"/>
                  </a:rPr>
                  <a:t>7 </a:t>
                </a:r>
                <a:r>
                  <a:rPr lang="en-GB" sz="2800" dirty="0">
                    <a:latin typeface="Garamond" panose="02020404030301010803" pitchFamily="18" charset="0"/>
                  </a:rPr>
                  <a:t>does </a:t>
                </a:r>
                <a:r>
                  <a:rPr lang="en-GB" sz="2800" b="1" dirty="0">
                    <a:latin typeface="Garamond" panose="02020404030301010803" pitchFamily="18" charset="0"/>
                  </a:rPr>
                  <a:t>not</a:t>
                </a:r>
                <a:r>
                  <a:rPr lang="en-GB" sz="2800" dirty="0">
                    <a:latin typeface="Garamond" panose="02020404030301010803" pitchFamily="18" charset="0"/>
                  </a:rPr>
                  <a:t> divide </a:t>
                </a:r>
                <a:r>
                  <a:rPr lang="en-GB" sz="2800" i="1" dirty="0">
                    <a:latin typeface="Garamond" panose="02020404030301010803" pitchFamily="18" charset="0"/>
                  </a:rPr>
                  <a:t>xyz </a:t>
                </a:r>
                <a:r>
                  <a:rPr lang="en-GB" sz="2800" dirty="0">
                    <a:latin typeface="Garamond" panose="02020404030301010803" pitchFamily="18" charset="0"/>
                  </a:rPr>
                  <a:t>and obtain a contradiction, forcing us to conclude that </a:t>
                </a:r>
                <a:r>
                  <a:rPr lang="en-GB" sz="2800" i="1" dirty="0">
                    <a:latin typeface="Garamond" panose="02020404030301010803" pitchFamily="18" charset="0"/>
                  </a:rPr>
                  <a:t>7 </a:t>
                </a:r>
                <a:r>
                  <a:rPr lang="en-GB" sz="2800" b="1" dirty="0">
                    <a:latin typeface="Garamond" panose="02020404030301010803" pitchFamily="18" charset="0"/>
                  </a:rPr>
                  <a:t>does</a:t>
                </a:r>
                <a:r>
                  <a:rPr lang="en-GB" sz="2800" dirty="0">
                    <a:latin typeface="Garamond" panose="02020404030301010803" pitchFamily="18" charset="0"/>
                  </a:rPr>
                  <a:t> divide </a:t>
                </a:r>
                <a:r>
                  <a:rPr lang="en-GB" sz="2800" i="1" dirty="0" smtClean="0">
                    <a:latin typeface="Garamond" panose="02020404030301010803" pitchFamily="18" charset="0"/>
                  </a:rPr>
                  <a:t>xyz</a:t>
                </a:r>
              </a:p>
              <a:p>
                <a:pPr marL="0" indent="0" algn="ctr">
                  <a:buNone/>
                </a:pPr>
                <a:r>
                  <a:rPr lang="en-GB" sz="2800" i="1" dirty="0">
                    <a:latin typeface="Garamond" panose="02020404030301010803" pitchFamily="18" charset="0"/>
                  </a:rPr>
                  <a:t>x</a:t>
                </a:r>
                <a:r>
                  <a:rPr lang="en-GB" sz="2800" i="1" baseline="30000" dirty="0">
                    <a:latin typeface="Garamond" panose="02020404030301010803" pitchFamily="18" charset="0"/>
                  </a:rPr>
                  <a:t>3</a:t>
                </a:r>
                <a:r>
                  <a:rPr lang="en-GB" sz="2800" i="1" dirty="0">
                    <a:latin typeface="Garamond" panose="02020404030301010803" pitchFamily="18" charset="0"/>
                  </a:rPr>
                  <a:t> + y</a:t>
                </a:r>
                <a:r>
                  <a:rPr lang="en-GB" sz="2800" i="1" baseline="30000" dirty="0">
                    <a:latin typeface="Garamond" panose="02020404030301010803" pitchFamily="18" charset="0"/>
                  </a:rPr>
                  <a:t>3</a:t>
                </a:r>
                <a:r>
                  <a:rPr lang="en-GB" sz="2800" i="1" dirty="0">
                    <a:latin typeface="Garamond" panose="02020404030301010803" pitchFamily="18" charset="0"/>
                  </a:rPr>
                  <a:t> </a:t>
                </a:r>
                <a:r>
                  <a:rPr lang="en-GB" sz="2800" dirty="0">
                    <a:latin typeface="Garamond" panose="02020404030301010803" pitchFamily="18" charset="0"/>
                    <a:sym typeface="Symbol"/>
                  </a:rPr>
                  <a:t></a:t>
                </a:r>
                <a:r>
                  <a:rPr lang="en-GB" sz="2800" i="1" dirty="0">
                    <a:latin typeface="Garamond" panose="02020404030301010803" pitchFamily="18" charset="0"/>
                  </a:rPr>
                  <a:t> z</a:t>
                </a:r>
                <a:r>
                  <a:rPr lang="en-GB" sz="2800" i="1" baseline="30000" dirty="0">
                    <a:latin typeface="Garamond" panose="02020404030301010803" pitchFamily="18" charset="0"/>
                  </a:rPr>
                  <a:t>3</a:t>
                </a:r>
                <a:r>
                  <a:rPr lang="en-GB" sz="2800" dirty="0">
                    <a:latin typeface="Garamond" panose="02020404030301010803" pitchFamily="18" charset="0"/>
                  </a:rPr>
                  <a:t> mod </a:t>
                </a:r>
                <a:r>
                  <a:rPr lang="en-GB" sz="2800" dirty="0" smtClean="0">
                    <a:latin typeface="Garamond" panose="02020404030301010803" pitchFamily="18" charset="0"/>
                  </a:rPr>
                  <a:t>7</a:t>
                </a:r>
              </a:p>
              <a:p>
                <a:pPr marL="0" indent="0">
                  <a:buNone/>
                </a:pPr>
                <a:r>
                  <a:rPr lang="en-GB" sz="2800" dirty="0">
                    <a:latin typeface="Garamond" panose="02020404030301010803" pitchFamily="18" charset="0"/>
                  </a:rPr>
                  <a:t>Now </a:t>
                </a:r>
                <a:r>
                  <a:rPr lang="en-GB" sz="2800" i="1" dirty="0">
                    <a:latin typeface="Garamond" panose="02020404030301010803" pitchFamily="18" charset="0"/>
                  </a:rPr>
                  <a:t>a</a:t>
                </a:r>
                <a:r>
                  <a:rPr lang="en-GB" sz="2800" i="1" baseline="30000" dirty="0">
                    <a:latin typeface="Garamond" panose="02020404030301010803" pitchFamily="18" charset="0"/>
                  </a:rPr>
                  <a:t>3</a:t>
                </a:r>
                <a:r>
                  <a:rPr lang="en-GB" sz="2800" dirty="0">
                    <a:latin typeface="Garamond" panose="02020404030301010803" pitchFamily="18" charset="0"/>
                  </a:rPr>
                  <a:t> </a:t>
                </a:r>
                <a:r>
                  <a:rPr lang="en-GB" sz="2800" dirty="0">
                    <a:latin typeface="Garamond" panose="02020404030301010803" pitchFamily="18" charset="0"/>
                    <a:sym typeface="Symbol"/>
                  </a:rPr>
                  <a:t></a:t>
                </a:r>
                <a:r>
                  <a:rPr lang="en-GB" sz="2800" dirty="0">
                    <a:latin typeface="Garamond" panose="020204040303010108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</a:rPr>
                      <m:t>±</m:t>
                    </m:r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1 mod 7 whenever 7 does not divide </a:t>
                </a:r>
                <a:r>
                  <a:rPr lang="en-GB" sz="2800" i="1" dirty="0" smtClean="0">
                    <a:latin typeface="Garamond" panose="02020404030301010803" pitchFamily="18" charset="0"/>
                  </a:rPr>
                  <a:t>a</a:t>
                </a:r>
              </a:p>
              <a:p>
                <a:pPr marL="0" indent="0">
                  <a:buNone/>
                </a:pPr>
                <a:endParaRPr lang="en-GB" sz="2800" i="1" dirty="0" smtClean="0">
                  <a:latin typeface="Garamond" panose="02020404030301010803" pitchFamily="18" charset="0"/>
                </a:endParaRPr>
              </a:p>
              <a:p>
                <a:pPr marL="0" indent="0">
                  <a:buNone/>
                </a:pPr>
                <a:r>
                  <a:rPr lang="en-GB" sz="1800" i="1" dirty="0">
                    <a:latin typeface="Garamond" panose="02020404030301010803" pitchFamily="18" charset="0"/>
                  </a:rPr>
                  <a:t>1</a:t>
                </a:r>
                <a:r>
                  <a:rPr lang="en-GB" sz="1800" i="1" baseline="30000" dirty="0">
                    <a:latin typeface="Garamond" panose="02020404030301010803" pitchFamily="18" charset="0"/>
                  </a:rPr>
                  <a:t>3</a:t>
                </a:r>
                <a:r>
                  <a:rPr lang="en-GB" sz="1800" dirty="0">
                    <a:latin typeface="Garamond" panose="02020404030301010803" pitchFamily="18" charset="0"/>
                  </a:rPr>
                  <a:t> </a:t>
                </a:r>
                <a:r>
                  <a:rPr lang="en-GB" sz="1800" dirty="0">
                    <a:latin typeface="Garamond" panose="02020404030301010803" pitchFamily="18" charset="0"/>
                    <a:sym typeface="Symbol"/>
                  </a:rPr>
                  <a:t></a:t>
                </a:r>
                <a:r>
                  <a:rPr lang="en-GB" sz="1800" dirty="0">
                    <a:latin typeface="Garamond" panose="02020404030301010803" pitchFamily="18" charset="0"/>
                  </a:rPr>
                  <a:t> 1 mod 7, </a:t>
                </a:r>
                <a:r>
                  <a:rPr lang="en-GB" sz="1800" i="1" dirty="0">
                    <a:latin typeface="Garamond" panose="02020404030301010803" pitchFamily="18" charset="0"/>
                  </a:rPr>
                  <a:t>2</a:t>
                </a:r>
                <a:r>
                  <a:rPr lang="en-GB" sz="1800" i="1" baseline="30000" dirty="0">
                    <a:latin typeface="Garamond" panose="02020404030301010803" pitchFamily="18" charset="0"/>
                  </a:rPr>
                  <a:t>3</a:t>
                </a:r>
                <a:r>
                  <a:rPr lang="en-GB" sz="1800" dirty="0">
                    <a:latin typeface="Garamond" panose="02020404030301010803" pitchFamily="18" charset="0"/>
                  </a:rPr>
                  <a:t> </a:t>
                </a:r>
                <a:r>
                  <a:rPr lang="en-GB" sz="1800" dirty="0">
                    <a:latin typeface="Garamond" panose="02020404030301010803" pitchFamily="18" charset="0"/>
                    <a:sym typeface="Symbol"/>
                  </a:rPr>
                  <a:t></a:t>
                </a:r>
                <a:r>
                  <a:rPr lang="en-GB" sz="1800" dirty="0">
                    <a:latin typeface="Garamond" panose="020204040303010108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i="1">
                        <a:latin typeface="Cambria Math"/>
                      </a:rPr>
                      <m:t>1 </m:t>
                    </m:r>
                  </m:oMath>
                </a14:m>
                <a:r>
                  <a:rPr lang="en-GB" sz="1800" dirty="0">
                    <a:latin typeface="Garamond" panose="02020404030301010803" pitchFamily="18" charset="0"/>
                  </a:rPr>
                  <a:t>mod 7, </a:t>
                </a:r>
                <a:r>
                  <a:rPr lang="en-GB" sz="1800" i="1" dirty="0">
                    <a:latin typeface="Garamond" panose="02020404030301010803" pitchFamily="18" charset="0"/>
                  </a:rPr>
                  <a:t>3</a:t>
                </a:r>
                <a:r>
                  <a:rPr lang="en-GB" sz="1800" i="1" baseline="30000" dirty="0">
                    <a:latin typeface="Garamond" panose="02020404030301010803" pitchFamily="18" charset="0"/>
                  </a:rPr>
                  <a:t>3</a:t>
                </a:r>
                <a:r>
                  <a:rPr lang="en-GB" sz="1800" dirty="0">
                    <a:latin typeface="Garamond" panose="02020404030301010803" pitchFamily="18" charset="0"/>
                  </a:rPr>
                  <a:t> </a:t>
                </a:r>
                <a:r>
                  <a:rPr lang="en-GB" sz="1800" dirty="0">
                    <a:latin typeface="Garamond" panose="02020404030301010803" pitchFamily="18" charset="0"/>
                    <a:sym typeface="Symbol"/>
                  </a:rPr>
                  <a:t></a:t>
                </a:r>
                <a:r>
                  <a:rPr lang="en-GB" sz="1800" dirty="0">
                    <a:latin typeface="Garamond" panose="020204040303010108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i="1">
                        <a:latin typeface="Cambria Math"/>
                      </a:rPr>
                      <m:t>−1 </m:t>
                    </m:r>
                  </m:oMath>
                </a14:m>
                <a:r>
                  <a:rPr lang="en-GB" sz="1800" dirty="0">
                    <a:latin typeface="Garamond" panose="02020404030301010803" pitchFamily="18" charset="0"/>
                  </a:rPr>
                  <a:t>mod 7, </a:t>
                </a:r>
                <a:r>
                  <a:rPr lang="en-GB" sz="1800" i="1" dirty="0">
                    <a:latin typeface="Garamond" panose="02020404030301010803" pitchFamily="18" charset="0"/>
                  </a:rPr>
                  <a:t>4</a:t>
                </a:r>
                <a:r>
                  <a:rPr lang="en-GB" sz="1800" i="1" baseline="30000" dirty="0">
                    <a:latin typeface="Garamond" panose="02020404030301010803" pitchFamily="18" charset="0"/>
                  </a:rPr>
                  <a:t>3</a:t>
                </a:r>
                <a:r>
                  <a:rPr lang="en-GB" sz="1800" dirty="0">
                    <a:latin typeface="Garamond" panose="02020404030301010803" pitchFamily="18" charset="0"/>
                  </a:rPr>
                  <a:t> </a:t>
                </a:r>
                <a:r>
                  <a:rPr lang="en-GB" sz="1800" dirty="0">
                    <a:latin typeface="Garamond" panose="02020404030301010803" pitchFamily="18" charset="0"/>
                    <a:sym typeface="Symbol"/>
                  </a:rPr>
                  <a:t></a:t>
                </a:r>
                <a:r>
                  <a:rPr lang="en-GB" sz="1800" dirty="0">
                    <a:latin typeface="Garamond" panose="020204040303010108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i="1">
                        <a:latin typeface="Cambria Math"/>
                      </a:rPr>
                      <m:t>1 </m:t>
                    </m:r>
                  </m:oMath>
                </a14:m>
                <a:r>
                  <a:rPr lang="en-GB" sz="1800" dirty="0">
                    <a:latin typeface="Garamond" panose="02020404030301010803" pitchFamily="18" charset="0"/>
                  </a:rPr>
                  <a:t>mod 7, </a:t>
                </a:r>
                <a:r>
                  <a:rPr lang="en-GB" sz="1800" i="1" dirty="0">
                    <a:latin typeface="Garamond" panose="02020404030301010803" pitchFamily="18" charset="0"/>
                  </a:rPr>
                  <a:t>5</a:t>
                </a:r>
                <a:r>
                  <a:rPr lang="en-GB" sz="1800" i="1" baseline="30000" dirty="0">
                    <a:latin typeface="Garamond" panose="02020404030301010803" pitchFamily="18" charset="0"/>
                  </a:rPr>
                  <a:t>3</a:t>
                </a:r>
                <a:r>
                  <a:rPr lang="en-GB" sz="1800" dirty="0">
                    <a:latin typeface="Garamond" panose="02020404030301010803" pitchFamily="18" charset="0"/>
                  </a:rPr>
                  <a:t> </a:t>
                </a:r>
                <a:r>
                  <a:rPr lang="en-GB" sz="1800" dirty="0">
                    <a:latin typeface="Garamond" panose="02020404030301010803" pitchFamily="18" charset="0"/>
                    <a:sym typeface="Symbol"/>
                  </a:rPr>
                  <a:t></a:t>
                </a:r>
                <a:r>
                  <a:rPr lang="en-GB" sz="1800" dirty="0">
                    <a:latin typeface="Garamond" panose="020204040303010108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i="1">
                        <a:latin typeface="Cambria Math"/>
                      </a:rPr>
                      <m:t>−1 </m:t>
                    </m:r>
                  </m:oMath>
                </a14:m>
                <a:r>
                  <a:rPr lang="en-GB" sz="1800" dirty="0">
                    <a:latin typeface="Garamond" panose="02020404030301010803" pitchFamily="18" charset="0"/>
                  </a:rPr>
                  <a:t> mod 7,and</a:t>
                </a:r>
                <a:r>
                  <a:rPr lang="en-GB" sz="1800" i="1" dirty="0">
                    <a:latin typeface="Garamond" panose="02020404030301010803" pitchFamily="18" charset="0"/>
                  </a:rPr>
                  <a:t> 6</a:t>
                </a:r>
                <a:r>
                  <a:rPr lang="en-GB" sz="1800" i="1" baseline="30000" dirty="0">
                    <a:latin typeface="Garamond" panose="02020404030301010803" pitchFamily="18" charset="0"/>
                  </a:rPr>
                  <a:t>3</a:t>
                </a:r>
                <a:r>
                  <a:rPr lang="en-GB" sz="1800" dirty="0">
                    <a:latin typeface="Garamond" panose="02020404030301010803" pitchFamily="18" charset="0"/>
                  </a:rPr>
                  <a:t> </a:t>
                </a:r>
                <a:r>
                  <a:rPr lang="en-GB" sz="1800" dirty="0">
                    <a:latin typeface="Garamond" panose="02020404030301010803" pitchFamily="18" charset="0"/>
                    <a:sym typeface="Symbol"/>
                  </a:rPr>
                  <a:t></a:t>
                </a:r>
                <a:r>
                  <a:rPr lang="en-GB" sz="1800" dirty="0">
                    <a:latin typeface="Garamond" panose="020204040303010108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i="1">
                        <a:latin typeface="Cambria Math"/>
                      </a:rPr>
                      <m:t>−1</m:t>
                    </m:r>
                  </m:oMath>
                </a14:m>
                <a:r>
                  <a:rPr lang="en-GB" sz="1800" dirty="0">
                    <a:latin typeface="Garamond" panose="02020404030301010803" pitchFamily="18" charset="0"/>
                  </a:rPr>
                  <a:t> mod </a:t>
                </a:r>
                <a:r>
                  <a:rPr lang="en-GB" sz="1800" dirty="0" smtClean="0">
                    <a:latin typeface="Garamond" panose="02020404030301010803" pitchFamily="18" charset="0"/>
                  </a:rPr>
                  <a:t>7</a:t>
                </a:r>
              </a:p>
              <a:p>
                <a:pPr marL="0" indent="0">
                  <a:buNone/>
                </a:pPr>
                <a:r>
                  <a:rPr lang="en-GB" sz="2800" dirty="0">
                    <a:latin typeface="Garamond" panose="02020404030301010803" pitchFamily="18" charset="0"/>
                  </a:rPr>
                  <a:t>So </a:t>
                </a:r>
                <a:r>
                  <a:rPr lang="en-GB" sz="2800" i="1" dirty="0">
                    <a:latin typeface="Garamond" panose="02020404030301010803" pitchFamily="18" charset="0"/>
                  </a:rPr>
                  <a:t>x</a:t>
                </a:r>
                <a:r>
                  <a:rPr lang="en-GB" sz="2800" i="1" baseline="30000" dirty="0">
                    <a:latin typeface="Garamond" panose="02020404030301010803" pitchFamily="18" charset="0"/>
                  </a:rPr>
                  <a:t>3</a:t>
                </a:r>
                <a:r>
                  <a:rPr lang="en-GB" sz="2800" i="1" dirty="0">
                    <a:latin typeface="Garamond" panose="02020404030301010803" pitchFamily="18" charset="0"/>
                  </a:rPr>
                  <a:t> + y</a:t>
                </a:r>
                <a:r>
                  <a:rPr lang="en-GB" sz="2800" i="1" baseline="30000" dirty="0">
                    <a:latin typeface="Garamond" panose="02020404030301010803" pitchFamily="18" charset="0"/>
                  </a:rPr>
                  <a:t>3</a:t>
                </a:r>
                <a:r>
                  <a:rPr lang="en-GB" sz="2800" i="1" dirty="0">
                    <a:latin typeface="Garamond" panose="02020404030301010803" pitchFamily="18" charset="0"/>
                  </a:rPr>
                  <a:t> </a:t>
                </a:r>
                <a:r>
                  <a:rPr lang="en-GB" sz="2800" dirty="0">
                    <a:latin typeface="Garamond" panose="02020404030301010803" pitchFamily="18" charset="0"/>
                    <a:sym typeface="Symbol"/>
                  </a:rPr>
                  <a:t></a:t>
                </a:r>
                <a:r>
                  <a:rPr lang="en-GB" sz="2800" i="1" dirty="0">
                    <a:latin typeface="Garamond" panose="02020404030301010803" pitchFamily="18" charset="0"/>
                  </a:rPr>
                  <a:t> z</a:t>
                </a:r>
                <a:r>
                  <a:rPr lang="en-GB" sz="2800" i="1" baseline="30000" dirty="0">
                    <a:latin typeface="Garamond" panose="02020404030301010803" pitchFamily="18" charset="0"/>
                  </a:rPr>
                  <a:t>3</a:t>
                </a:r>
                <a:r>
                  <a:rPr lang="en-GB" sz="2800" dirty="0">
                    <a:latin typeface="Garamond" panose="02020404030301010803" pitchFamily="18" charset="0"/>
                  </a:rPr>
                  <a:t> mod 7 becomes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</a:rPr>
                      <m:t>±1</m:t>
                    </m:r>
                  </m:oMath>
                </a14:m>
                <a:r>
                  <a:rPr lang="en-GB" sz="2800" i="1" dirty="0">
                    <a:latin typeface="Garamond" panose="02020404030301010803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</a:rPr>
                      <m:t>±1</m:t>
                    </m:r>
                  </m:oMath>
                </a14:m>
                <a:r>
                  <a:rPr lang="en-GB" sz="2800" i="1" dirty="0">
                    <a:latin typeface="Garamond" panose="02020404030301010803" pitchFamily="18" charset="0"/>
                  </a:rPr>
                  <a:t> </a:t>
                </a:r>
                <a:r>
                  <a:rPr lang="en-GB" sz="2800" dirty="0">
                    <a:latin typeface="Garamond" panose="02020404030301010803" pitchFamily="18" charset="0"/>
                    <a:sym typeface="Symbol"/>
                  </a:rPr>
                  <a:t></a:t>
                </a:r>
                <a:r>
                  <a:rPr lang="en-GB" sz="2800" i="1" dirty="0">
                    <a:latin typeface="Garamond" panose="020204040303010108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</a:rPr>
                      <m:t>±1</m:t>
                    </m:r>
                  </m:oMath>
                </a14:m>
                <a:r>
                  <a:rPr lang="en-GB" sz="2800" i="1" dirty="0">
                    <a:latin typeface="Garamond" panose="02020404030301010803" pitchFamily="18" charset="0"/>
                  </a:rPr>
                  <a:t> </a:t>
                </a:r>
                <a:r>
                  <a:rPr lang="en-GB" sz="2800" dirty="0">
                    <a:latin typeface="Garamond" panose="02020404030301010803" pitchFamily="18" charset="0"/>
                  </a:rPr>
                  <a:t>mod </a:t>
                </a:r>
                <a:r>
                  <a:rPr lang="en-GB" sz="2800" dirty="0" smtClean="0">
                    <a:latin typeface="Garamond" panose="02020404030301010803" pitchFamily="18" charset="0"/>
                  </a:rPr>
                  <a:t>7</a:t>
                </a:r>
              </a:p>
              <a:p>
                <a:pPr marL="0" indent="0">
                  <a:buNone/>
                </a:pPr>
                <a:r>
                  <a:rPr lang="en-GB" sz="2800" dirty="0">
                    <a:latin typeface="Garamond" panose="02020404030301010803" pitchFamily="18" charset="0"/>
                  </a:rPr>
                  <a:t>w</a:t>
                </a:r>
                <a:r>
                  <a:rPr lang="en-GB" sz="2800" dirty="0" smtClean="0">
                    <a:latin typeface="Garamond" panose="02020404030301010803" pitchFamily="18" charset="0"/>
                  </a:rPr>
                  <a:t>hich is impossible so 7 must divide </a:t>
                </a:r>
                <a:r>
                  <a:rPr lang="en-GB" sz="2800" i="1" dirty="0" smtClean="0">
                    <a:latin typeface="Garamond" panose="02020404030301010803" pitchFamily="18" charset="0"/>
                  </a:rPr>
                  <a:t>xyz</a:t>
                </a:r>
                <a:endParaRPr lang="en-GB" sz="2800" dirty="0">
                  <a:latin typeface="Garamond" panose="02020404030301010803" pitchFamily="18" charset="0"/>
                </a:endParaRPr>
              </a:p>
              <a:p>
                <a:pPr marL="0" indent="0">
                  <a:buNone/>
                </a:pPr>
                <a:endParaRPr lang="en-GB" sz="1800" dirty="0">
                  <a:latin typeface="Garamond" panose="02020404030301010803" pitchFamily="18" charset="0"/>
                </a:endParaRPr>
              </a:p>
              <a:p>
                <a:pPr marL="0" indent="0">
                  <a:buNone/>
                </a:pPr>
                <a:endParaRPr lang="en-GB" sz="30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00200"/>
                <a:ext cx="8640960" cy="4925144"/>
              </a:xfrm>
              <a:blipFill rotWithShape="1">
                <a:blip r:embed="rId2"/>
                <a:stretch>
                  <a:fillRect l="-1622" t="-1611" r="-705" b="-9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239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240" y="226539"/>
            <a:ext cx="5406272" cy="6297833"/>
          </a:xfrm>
        </p:spPr>
      </p:pic>
      <p:sp>
        <p:nvSpPr>
          <p:cNvPr id="4" name="TextBox 3"/>
          <p:cNvSpPr txBox="1"/>
          <p:nvPr/>
        </p:nvSpPr>
        <p:spPr>
          <a:xfrm>
            <a:off x="251520" y="2708920"/>
            <a:ext cx="36724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i="1" dirty="0" smtClean="0">
                <a:latin typeface="Garamond" panose="02020404030301010803" pitchFamily="18" charset="0"/>
              </a:rPr>
              <a:t>Sophie </a:t>
            </a:r>
            <a:r>
              <a:rPr lang="en-GB" sz="3000" i="1" dirty="0" err="1">
                <a:latin typeface="Garamond" panose="02020404030301010803" pitchFamily="18" charset="0"/>
              </a:rPr>
              <a:t>Germain</a:t>
            </a:r>
            <a:r>
              <a:rPr lang="en-GB" sz="3000" i="1" dirty="0">
                <a:latin typeface="Garamond" panose="02020404030301010803" pitchFamily="18" charset="0"/>
              </a:rPr>
              <a:t> was a much more impressive number theorist than anyone has ever previously known</a:t>
            </a:r>
            <a:r>
              <a:rPr lang="en-GB" sz="3000" i="1" dirty="0" smtClean="0">
                <a:latin typeface="Garamond" panose="02020404030301010803" pitchFamily="18" charset="0"/>
              </a:rPr>
              <a:t>.</a:t>
            </a:r>
            <a:endParaRPr lang="en-GB" sz="3000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98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1616" y="5661248"/>
            <a:ext cx="4402832" cy="1143000"/>
          </a:xfrm>
        </p:spPr>
        <p:txBody>
          <a:bodyPr>
            <a:normAutofit/>
          </a:bodyPr>
          <a:lstStyle/>
          <a:p>
            <a:r>
              <a:rPr lang="en-GB" sz="2400" dirty="0" err="1" smtClean="0">
                <a:latin typeface="Garamond" panose="02020404030301010803" pitchFamily="18" charset="0"/>
              </a:rPr>
              <a:t>Chladni</a:t>
            </a:r>
            <a:r>
              <a:rPr lang="en-GB" sz="2400" dirty="0" smtClean="0">
                <a:latin typeface="Garamond" panose="02020404030301010803" pitchFamily="18" charset="0"/>
              </a:rPr>
              <a:t> patterns from his 1809 </a:t>
            </a:r>
            <a:r>
              <a:rPr lang="en-GB" sz="2400" dirty="0">
                <a:latin typeface="Garamond" panose="02020404030301010803" pitchFamily="18" charset="0"/>
              </a:rPr>
              <a:t>book </a:t>
            </a:r>
            <a:r>
              <a:rPr lang="en-GB" sz="2400" i="1" dirty="0" err="1">
                <a:latin typeface="Garamond" panose="02020404030301010803" pitchFamily="18" charset="0"/>
              </a:rPr>
              <a:t>Traité</a:t>
            </a:r>
            <a:r>
              <a:rPr lang="en-GB" sz="2400" i="1" dirty="0">
                <a:latin typeface="Garamond" panose="02020404030301010803" pitchFamily="18" charset="0"/>
              </a:rPr>
              <a:t> </a:t>
            </a:r>
            <a:r>
              <a:rPr lang="en-GB" sz="2400" i="1" dirty="0" err="1">
                <a:latin typeface="Garamond" panose="02020404030301010803" pitchFamily="18" charset="0"/>
              </a:rPr>
              <a:t>d’Acoustique</a:t>
            </a:r>
            <a:endParaRPr lang="en-GB" sz="2400" dirty="0">
              <a:latin typeface="Garamond" panose="020204040303010108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314" y="116632"/>
            <a:ext cx="4967254" cy="55446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52736"/>
            <a:ext cx="3735525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1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solidFill>
                  <a:srgbClr val="0066FF"/>
                </a:solidFill>
                <a:latin typeface="Garamond" panose="02020404030301010803" pitchFamily="18" charset="0"/>
              </a:rPr>
              <a:t>Formulate </a:t>
            </a:r>
            <a:r>
              <a:rPr lang="en-GB" sz="3200" i="1" dirty="0">
                <a:solidFill>
                  <a:srgbClr val="0066FF"/>
                </a:solidFill>
                <a:latin typeface="Garamond" panose="02020404030301010803" pitchFamily="18" charset="0"/>
              </a:rPr>
              <a:t>a mathematical theory of elastic surfaces and indicate just how it agrees with empirical evidence</a:t>
            </a:r>
            <a:endParaRPr lang="en-GB" sz="3600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" y="1916832"/>
            <a:ext cx="4309433" cy="309634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88840"/>
            <a:ext cx="3849842" cy="32082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11960" y="5301208"/>
            <a:ext cx="4536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Garamond" panose="02020404030301010803" pitchFamily="18" charset="0"/>
              </a:rPr>
              <a:t>Sophie </a:t>
            </a:r>
            <a:r>
              <a:rPr lang="en-GB" sz="2000" dirty="0" err="1">
                <a:latin typeface="Garamond" panose="02020404030301010803" pitchFamily="18" charset="0"/>
              </a:rPr>
              <a:t>Germain's</a:t>
            </a:r>
            <a:r>
              <a:rPr lang="en-GB" sz="2000" dirty="0">
                <a:latin typeface="Garamond" panose="02020404030301010803" pitchFamily="18" charset="0"/>
              </a:rPr>
              <a:t> sketch of an elastic bar and its radius of curvature when bent by an </a:t>
            </a:r>
            <a:r>
              <a:rPr lang="en-GB" sz="2000" dirty="0" smtClean="0">
                <a:latin typeface="Garamond" panose="02020404030301010803" pitchFamily="18" charset="0"/>
              </a:rPr>
              <a:t>external force</a:t>
            </a:r>
            <a:r>
              <a:rPr lang="en-GB" sz="2000" dirty="0">
                <a:latin typeface="Garamond" panose="02020404030301010803" pitchFamily="18" charset="0"/>
              </a:rPr>
              <a:t>, taken from her book on the theory of elastic surfaces (1821</a:t>
            </a:r>
            <a:r>
              <a:rPr lang="en-GB" sz="2000" dirty="0" smtClean="0">
                <a:latin typeface="Garamond" panose="02020404030301010803" pitchFamily="18" charset="0"/>
              </a:rPr>
              <a:t>)</a:t>
            </a:r>
            <a:endParaRPr lang="en-GB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70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>Curvature at a point on a curve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1"/>
            <a:ext cx="3744416" cy="276991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04" y="1556792"/>
            <a:ext cx="3552395" cy="2664296"/>
          </a:xfrm>
        </p:spPr>
      </p:pic>
      <p:sp>
        <p:nvSpPr>
          <p:cNvPr id="7" name="TextBox 6"/>
          <p:cNvSpPr txBox="1"/>
          <p:nvPr/>
        </p:nvSpPr>
        <p:spPr>
          <a:xfrm>
            <a:off x="611560" y="5373216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Garamond" panose="02020404030301010803" pitchFamily="18" charset="0"/>
              </a:rPr>
              <a:t>D</a:t>
            </a:r>
            <a:r>
              <a:rPr lang="en-GB" sz="2000" b="1" dirty="0" smtClean="0">
                <a:latin typeface="Garamond" panose="02020404030301010803" pitchFamily="18" charset="0"/>
              </a:rPr>
              <a:t>efine</a:t>
            </a:r>
            <a:r>
              <a:rPr lang="en-GB" sz="2000" dirty="0" smtClean="0">
                <a:latin typeface="Garamond" panose="02020404030301010803" pitchFamily="18" charset="0"/>
              </a:rPr>
              <a:t> </a:t>
            </a:r>
            <a:r>
              <a:rPr lang="en-GB" sz="2000" dirty="0">
                <a:latin typeface="Garamond" panose="02020404030301010803" pitchFamily="18" charset="0"/>
              </a:rPr>
              <a:t>the </a:t>
            </a:r>
            <a:r>
              <a:rPr lang="en-GB" sz="2000" i="1" dirty="0">
                <a:latin typeface="Garamond" panose="02020404030301010803" pitchFamily="18" charset="0"/>
              </a:rPr>
              <a:t>curvature </a:t>
            </a:r>
            <a:r>
              <a:rPr lang="en-GB" sz="2000" dirty="0">
                <a:latin typeface="Garamond" panose="02020404030301010803" pitchFamily="18" charset="0"/>
              </a:rPr>
              <a:t>at each point of a circle to be 1 over the radius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0072" y="4653136"/>
            <a:ext cx="3672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Garamond" panose="02020404030301010803" pitchFamily="18" charset="0"/>
              </a:rPr>
              <a:t>Given a curve, </a:t>
            </a:r>
            <a:r>
              <a:rPr lang="en-GB" sz="2000" i="1" dirty="0">
                <a:latin typeface="Garamond" panose="02020404030301010803" pitchFamily="18" charset="0"/>
              </a:rPr>
              <a:t>C</a:t>
            </a:r>
            <a:r>
              <a:rPr lang="en-GB" sz="2000" dirty="0">
                <a:latin typeface="Garamond" panose="02020404030301010803" pitchFamily="18" charset="0"/>
              </a:rPr>
              <a:t>, and a point, </a:t>
            </a:r>
            <a:r>
              <a:rPr lang="en-GB" sz="2000" i="1" dirty="0">
                <a:latin typeface="Garamond" panose="02020404030301010803" pitchFamily="18" charset="0"/>
              </a:rPr>
              <a:t>P, </a:t>
            </a:r>
            <a:r>
              <a:rPr lang="en-GB" sz="2000" dirty="0">
                <a:latin typeface="Garamond" panose="02020404030301010803" pitchFamily="18" charset="0"/>
              </a:rPr>
              <a:t>on it there is a unique circle or line which most closely approximates the curve near </a:t>
            </a:r>
            <a:r>
              <a:rPr lang="en-GB" sz="2000" i="1" dirty="0">
                <a:latin typeface="Garamond" panose="02020404030301010803" pitchFamily="18" charset="0"/>
              </a:rPr>
              <a:t>P</a:t>
            </a:r>
            <a:r>
              <a:rPr lang="en-GB" sz="2000" dirty="0">
                <a:latin typeface="Garamond" panose="02020404030301010803" pitchFamily="18" charset="0"/>
              </a:rPr>
              <a:t>. </a:t>
            </a:r>
            <a:r>
              <a:rPr lang="en-GB" sz="2000" b="1" dirty="0">
                <a:latin typeface="Garamond" panose="02020404030301010803" pitchFamily="18" charset="0"/>
              </a:rPr>
              <a:t>Define</a:t>
            </a:r>
            <a:r>
              <a:rPr lang="en-GB" sz="2000" dirty="0">
                <a:latin typeface="Garamond" panose="02020404030301010803" pitchFamily="18" charset="0"/>
              </a:rPr>
              <a:t> the </a:t>
            </a:r>
            <a:r>
              <a:rPr lang="en-GB" sz="2000" i="1" dirty="0">
                <a:latin typeface="Garamond" panose="02020404030301010803" pitchFamily="18" charset="0"/>
              </a:rPr>
              <a:t>curvature </a:t>
            </a:r>
            <a:r>
              <a:rPr lang="en-GB" sz="2000" dirty="0">
                <a:latin typeface="Garamond" panose="02020404030301010803" pitchFamily="18" charset="0"/>
              </a:rPr>
              <a:t>at </a:t>
            </a:r>
            <a:r>
              <a:rPr lang="en-GB" sz="2000" i="1" dirty="0">
                <a:latin typeface="Garamond" panose="02020404030301010803" pitchFamily="18" charset="0"/>
              </a:rPr>
              <a:t>P</a:t>
            </a:r>
            <a:r>
              <a:rPr lang="en-GB" sz="2000" dirty="0">
                <a:latin typeface="Garamond" panose="02020404030301010803" pitchFamily="18" charset="0"/>
              </a:rPr>
              <a:t> to be the curvature of that circle or line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25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Curvature on a surface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07" y="1412776"/>
            <a:ext cx="4302828" cy="31683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1268760"/>
            <a:ext cx="2840201" cy="31683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5057889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Garamond" panose="02020404030301010803" pitchFamily="18" charset="0"/>
              </a:rPr>
              <a:t>Different normal planes will give different curves and out of all these different curves one will have greatest curvature and one will have least curvature. They are called the </a:t>
            </a:r>
            <a:r>
              <a:rPr lang="en-GB" sz="2000" i="1" dirty="0">
                <a:latin typeface="Garamond" panose="02020404030301010803" pitchFamily="18" charset="0"/>
              </a:rPr>
              <a:t>principal directions</a:t>
            </a:r>
            <a:r>
              <a:rPr lang="en-GB" sz="2000" dirty="0">
                <a:latin typeface="Garamond" panose="02020404030301010803" pitchFamily="18" charset="0"/>
              </a:rPr>
              <a:t> and the </a:t>
            </a:r>
            <a:r>
              <a:rPr lang="en-GB" sz="2000" i="1" dirty="0">
                <a:latin typeface="Garamond" panose="02020404030301010803" pitchFamily="18" charset="0"/>
              </a:rPr>
              <a:t>principal curvatures </a:t>
            </a:r>
            <a:r>
              <a:rPr lang="en-GB" sz="2000" dirty="0">
                <a:latin typeface="Garamond" panose="02020404030301010803" pitchFamily="18" charset="0"/>
              </a:rPr>
              <a:t>at the point are the curvatures in these directions. </a:t>
            </a:r>
          </a:p>
        </p:txBody>
      </p:sp>
    </p:spTree>
    <p:extLst>
      <p:ext uri="{BB962C8B-B14F-4D97-AF65-F5344CB8AC3E}">
        <p14:creationId xmlns:p14="http://schemas.microsoft.com/office/powerpoint/2010/main" val="302471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Carl Friedrich Gauss </a:t>
            </a:r>
            <a:r>
              <a:rPr lang="en-GB" sz="2800" dirty="0">
                <a:solidFill>
                  <a:srgbClr val="0066FF"/>
                </a:solidFill>
                <a:latin typeface="Garamond" panose="02020404030301010803" pitchFamily="18" charset="0"/>
              </a:rPr>
              <a:t/>
            </a:r>
            <a:br>
              <a:rPr lang="en-GB" sz="2800" dirty="0">
                <a:solidFill>
                  <a:srgbClr val="0066FF"/>
                </a:solidFill>
                <a:latin typeface="Garamond" panose="02020404030301010803" pitchFamily="18" charset="0"/>
              </a:rPr>
            </a:br>
            <a:r>
              <a:rPr lang="en-GB" sz="28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30</a:t>
            </a:r>
            <a:r>
              <a:rPr lang="en-GB" sz="2800" baseline="300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th</a:t>
            </a:r>
            <a:r>
              <a:rPr lang="en-GB" sz="28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 April, </a:t>
            </a:r>
            <a:r>
              <a:rPr lang="en-GB" sz="2800" dirty="0">
                <a:solidFill>
                  <a:srgbClr val="0066FF"/>
                </a:solidFill>
                <a:latin typeface="Garamond" panose="02020404030301010803" pitchFamily="18" charset="0"/>
              </a:rPr>
              <a:t>1777– 23</a:t>
            </a:r>
            <a:r>
              <a:rPr lang="en-GB" sz="2800" baseline="30000" dirty="0">
                <a:solidFill>
                  <a:srgbClr val="0066FF"/>
                </a:solidFill>
                <a:latin typeface="Garamond" panose="02020404030301010803" pitchFamily="18" charset="0"/>
              </a:rPr>
              <a:t>rd</a:t>
            </a:r>
            <a:r>
              <a:rPr lang="en-GB" sz="2800" dirty="0">
                <a:solidFill>
                  <a:srgbClr val="0066FF"/>
                </a:solidFill>
                <a:latin typeface="Garamond" panose="02020404030301010803" pitchFamily="18" charset="0"/>
              </a:rPr>
              <a:t> </a:t>
            </a:r>
            <a:r>
              <a:rPr lang="en-GB" sz="28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February, 1855 </a:t>
            </a:r>
            <a:endParaRPr lang="en-GB" sz="2800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728" y="1793081"/>
            <a:ext cx="3403600" cy="4140200"/>
          </a:xfrm>
        </p:spPr>
      </p:pic>
      <p:sp>
        <p:nvSpPr>
          <p:cNvPr id="5" name="TextBox 4"/>
          <p:cNvSpPr txBox="1"/>
          <p:nvPr/>
        </p:nvSpPr>
        <p:spPr>
          <a:xfrm>
            <a:off x="4824219" y="6165304"/>
            <a:ext cx="2052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Garamond" panose="02020404030301010803" pitchFamily="18" charset="0"/>
              </a:rPr>
              <a:t>Gauss at age 26</a:t>
            </a:r>
            <a:endParaRPr lang="en-GB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85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Curvature on surfaces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87911"/>
            <a:ext cx="4968552" cy="29096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88" y="1124744"/>
            <a:ext cx="3034879" cy="1302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423970"/>
            <a:ext cx="2335868" cy="23154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6398" y="2434892"/>
            <a:ext cx="2434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Garamond" panose="02020404030301010803" pitchFamily="18" charset="0"/>
              </a:rPr>
              <a:t>Cylinder: </a:t>
            </a:r>
            <a:r>
              <a:rPr lang="en-GB" sz="2000" dirty="0" smtClean="0">
                <a:latin typeface="Garamond" panose="02020404030301010803" pitchFamily="18" charset="0"/>
              </a:rPr>
              <a:t>Principal curvatures are 0 and 1 over radius of cylinder</a:t>
            </a:r>
            <a:endParaRPr lang="en-GB" sz="2000" dirty="0"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6512" y="4797152"/>
            <a:ext cx="2434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Garamond" panose="02020404030301010803" pitchFamily="18" charset="0"/>
              </a:rPr>
              <a:t>Sphere: </a:t>
            </a:r>
            <a:r>
              <a:rPr lang="en-GB" sz="2000" dirty="0" smtClean="0">
                <a:latin typeface="Garamond" panose="02020404030301010803" pitchFamily="18" charset="0"/>
              </a:rPr>
              <a:t>Principal curvatures are both 1 over radius of sphere</a:t>
            </a:r>
            <a:endParaRPr lang="en-GB" sz="2000" dirty="0">
              <a:latin typeface="Garamond" panose="020204040303010108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09938" y="4501569"/>
            <a:ext cx="29385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Garamond" panose="02020404030301010803" pitchFamily="18" charset="0"/>
              </a:rPr>
              <a:t>Saddle: </a:t>
            </a:r>
            <a:r>
              <a:rPr lang="en-GB" sz="2000" dirty="0" smtClean="0">
                <a:latin typeface="Garamond" panose="02020404030301010803" pitchFamily="18" charset="0"/>
              </a:rPr>
              <a:t>Principal curvatures are 1/</a:t>
            </a:r>
            <a:r>
              <a:rPr lang="en-GB" sz="2000" i="1" dirty="0" smtClean="0">
                <a:latin typeface="Garamond" panose="02020404030301010803" pitchFamily="18" charset="0"/>
              </a:rPr>
              <a:t>r </a:t>
            </a:r>
            <a:r>
              <a:rPr lang="en-GB" sz="2000" dirty="0" smtClean="0">
                <a:latin typeface="Garamond" panose="02020404030301010803" pitchFamily="18" charset="0"/>
              </a:rPr>
              <a:t>and 1/</a:t>
            </a:r>
            <a:r>
              <a:rPr lang="en-GB" sz="2000" i="1" dirty="0"/>
              <a:t>r</a:t>
            </a:r>
            <a:r>
              <a:rPr lang="en-GB" sz="2000" i="1" dirty="0" smtClean="0"/>
              <a:t>'</a:t>
            </a:r>
            <a:r>
              <a:rPr lang="en-GB" sz="2000" i="1" baseline="30000" dirty="0" smtClean="0"/>
              <a:t>’</a:t>
            </a:r>
          </a:p>
          <a:p>
            <a:pPr algn="ctr"/>
            <a:r>
              <a:rPr lang="en-GB" sz="2000" dirty="0" smtClean="0">
                <a:latin typeface="Garamond" panose="02020404030301010803" pitchFamily="18" charset="0"/>
              </a:rPr>
              <a:t>If the two </a:t>
            </a:r>
            <a:r>
              <a:rPr lang="en-GB" sz="2000" dirty="0">
                <a:latin typeface="Garamond" panose="02020404030301010803" pitchFamily="18" charset="0"/>
              </a:rPr>
              <a:t>circles are on the opposite side of the surface, </a:t>
            </a:r>
            <a:r>
              <a:rPr lang="en-GB" sz="2000" dirty="0" smtClean="0">
                <a:latin typeface="Garamond" panose="02020404030301010803" pitchFamily="18" charset="0"/>
              </a:rPr>
              <a:t>we say the </a:t>
            </a:r>
            <a:r>
              <a:rPr lang="en-GB" sz="2000" dirty="0">
                <a:latin typeface="Garamond" panose="02020404030301010803" pitchFamily="18" charset="0"/>
              </a:rPr>
              <a:t>curvature is </a:t>
            </a:r>
            <a:r>
              <a:rPr lang="en-GB" sz="2000" b="1" dirty="0">
                <a:latin typeface="Garamond" panose="02020404030301010803" pitchFamily="18" charset="0"/>
              </a:rPr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189076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3627592" cy="536145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244280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The efforts of Sophie </a:t>
            </a:r>
            <a:r>
              <a:rPr lang="en-GB" dirty="0" err="1">
                <a:latin typeface="Garamond" panose="02020404030301010803" pitchFamily="18" charset="0"/>
              </a:rPr>
              <a:t>Germain</a:t>
            </a:r>
            <a:r>
              <a:rPr lang="en-GB" dirty="0">
                <a:latin typeface="Garamond" panose="02020404030301010803" pitchFamily="18" charset="0"/>
              </a:rPr>
              <a:t>, of </a:t>
            </a:r>
            <a:r>
              <a:rPr lang="en-GB" dirty="0" err="1">
                <a:latin typeface="Garamond" panose="02020404030301010803" pitchFamily="18" charset="0"/>
              </a:rPr>
              <a:t>Navier</a:t>
            </a:r>
            <a:r>
              <a:rPr lang="en-GB" dirty="0">
                <a:latin typeface="Garamond" panose="02020404030301010803" pitchFamily="18" charset="0"/>
              </a:rPr>
              <a:t> and of Poisson … were part of a historical process that involved </a:t>
            </a:r>
            <a:r>
              <a:rPr lang="en-GB" dirty="0" err="1">
                <a:latin typeface="Garamond" panose="02020404030301010803" pitchFamily="18" charset="0"/>
              </a:rPr>
              <a:t>rigourous</a:t>
            </a:r>
            <a:r>
              <a:rPr lang="en-GB" dirty="0">
                <a:latin typeface="Garamond" panose="02020404030301010803" pitchFamily="18" charset="0"/>
              </a:rPr>
              <a:t> analysis, competent experiment, ingenious hypotheses, fertile concepts, and the extension of mathematical prowess: a process, also, that involved intellectual prejudice, personal antipathy, political </a:t>
            </a:r>
            <a:r>
              <a:rPr lang="en-GB" dirty="0" err="1">
                <a:latin typeface="Garamond" panose="02020404030301010803" pitchFamily="18" charset="0"/>
              </a:rPr>
              <a:t>maneuvering</a:t>
            </a:r>
            <a:r>
              <a:rPr lang="en-GB" dirty="0">
                <a:latin typeface="Garamond" panose="02020404030301010803" pitchFamily="18" charset="0"/>
              </a:rPr>
              <a:t>, and the use of position for the benefit of friends. Out of all this a theory of elasticity emerged.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6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58" y="692696"/>
            <a:ext cx="4194027" cy="444794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281" y="692696"/>
            <a:ext cx="3323542" cy="4525963"/>
          </a:xfrm>
        </p:spPr>
      </p:pic>
      <p:sp>
        <p:nvSpPr>
          <p:cNvPr id="5" name="TextBox 4"/>
          <p:cNvSpPr txBox="1"/>
          <p:nvPr/>
        </p:nvSpPr>
        <p:spPr>
          <a:xfrm>
            <a:off x="467544" y="5457998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Garamond" panose="02020404030301010803" pitchFamily="18" charset="0"/>
              </a:rPr>
              <a:t>Sophie </a:t>
            </a:r>
            <a:r>
              <a:rPr lang="fr-FR" dirty="0">
                <a:latin typeface="Garamond" panose="02020404030301010803" pitchFamily="18" charset="0"/>
              </a:rPr>
              <a:t>Germain </a:t>
            </a:r>
            <a:r>
              <a:rPr lang="fr-FR" dirty="0" err="1">
                <a:latin typeface="Garamond" panose="02020404030301010803" pitchFamily="18" charset="0"/>
              </a:rPr>
              <a:t>Aged</a:t>
            </a:r>
            <a:r>
              <a:rPr lang="fr-FR" dirty="0">
                <a:latin typeface="Garamond" panose="02020404030301010803" pitchFamily="18" charset="0"/>
              </a:rPr>
              <a:t> </a:t>
            </a:r>
            <a:r>
              <a:rPr lang="fr-FR" dirty="0" smtClean="0">
                <a:latin typeface="Garamond" panose="02020404030301010803" pitchFamily="18" charset="0"/>
              </a:rPr>
              <a:t>14 , </a:t>
            </a:r>
            <a:r>
              <a:rPr lang="fr-FR" dirty="0">
                <a:latin typeface="Garamond" panose="02020404030301010803" pitchFamily="18" charset="0"/>
              </a:rPr>
              <a:t>Illustration </a:t>
            </a:r>
            <a:r>
              <a:rPr lang="fr-FR" dirty="0" err="1">
                <a:latin typeface="Garamond" panose="02020404030301010803" pitchFamily="18" charset="0"/>
              </a:rPr>
              <a:t>from</a:t>
            </a:r>
            <a:r>
              <a:rPr lang="fr-FR" dirty="0">
                <a:latin typeface="Garamond" panose="02020404030301010803" pitchFamily="18" charset="0"/>
              </a:rPr>
              <a:t> "Histoire Du Socialisme," circa </a:t>
            </a:r>
            <a:r>
              <a:rPr lang="fr-FR" dirty="0" smtClean="0">
                <a:latin typeface="Garamond" panose="02020404030301010803" pitchFamily="18" charset="0"/>
              </a:rPr>
              <a:t>1880, by </a:t>
            </a:r>
            <a:r>
              <a:rPr lang="fr-FR" dirty="0">
                <a:latin typeface="Garamond" panose="02020404030301010803" pitchFamily="18" charset="0"/>
              </a:rPr>
              <a:t>Auguste Eugene Leray </a:t>
            </a:r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0722" y="5445224"/>
            <a:ext cx="3641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A statue </a:t>
            </a:r>
            <a:r>
              <a:rPr lang="en-GB" dirty="0" smtClean="0">
                <a:latin typeface="Garamond" panose="02020404030301010803" pitchFamily="18" charset="0"/>
              </a:rPr>
              <a:t>of Sophie </a:t>
            </a:r>
            <a:r>
              <a:rPr lang="en-GB" dirty="0" err="1" smtClean="0">
                <a:latin typeface="Garamond" panose="02020404030301010803" pitchFamily="18" charset="0"/>
              </a:rPr>
              <a:t>Germain</a:t>
            </a:r>
            <a:r>
              <a:rPr lang="en-GB" dirty="0" smtClean="0">
                <a:latin typeface="Garamond" panose="02020404030301010803" pitchFamily="18" charset="0"/>
              </a:rPr>
              <a:t>  standing in the </a:t>
            </a:r>
            <a:r>
              <a:rPr lang="en-GB" dirty="0">
                <a:latin typeface="Garamond" panose="02020404030301010803" pitchFamily="18" charset="0"/>
              </a:rPr>
              <a:t>courtyard of the </a:t>
            </a:r>
            <a:r>
              <a:rPr lang="en-GB" dirty="0" err="1">
                <a:latin typeface="Garamond" panose="02020404030301010803" pitchFamily="18" charset="0"/>
              </a:rPr>
              <a:t>Ecole</a:t>
            </a:r>
            <a:r>
              <a:rPr lang="en-GB" dirty="0">
                <a:latin typeface="Garamond" panose="02020404030301010803" pitchFamily="18" charset="0"/>
              </a:rPr>
              <a:t> Sophie </a:t>
            </a:r>
            <a:r>
              <a:rPr lang="en-GB" dirty="0" err="1">
                <a:latin typeface="Garamond" panose="02020404030301010803" pitchFamily="18" charset="0"/>
              </a:rPr>
              <a:t>Germain</a:t>
            </a:r>
            <a:r>
              <a:rPr lang="en-GB" dirty="0" smtClean="0">
                <a:latin typeface="Garamond" panose="02020404030301010803" pitchFamily="18" charset="0"/>
              </a:rPr>
              <a:t>, a </a:t>
            </a:r>
            <a:r>
              <a:rPr lang="en-GB" dirty="0" err="1">
                <a:latin typeface="Garamond" panose="02020404030301010803" pitchFamily="18" charset="0"/>
              </a:rPr>
              <a:t>lycée</a:t>
            </a:r>
            <a:r>
              <a:rPr lang="en-GB" dirty="0" smtClean="0">
                <a:latin typeface="Garamond" panose="02020404030301010803" pitchFamily="18" charset="0"/>
              </a:rPr>
              <a:t> </a:t>
            </a:r>
            <a:r>
              <a:rPr lang="en-GB" dirty="0">
                <a:latin typeface="Garamond" panose="02020404030301010803" pitchFamily="18" charset="0"/>
              </a:rPr>
              <a:t>in </a:t>
            </a:r>
            <a:r>
              <a:rPr lang="en-GB" dirty="0" smtClean="0">
                <a:latin typeface="Garamond" panose="02020404030301010803" pitchFamily="18" charset="0"/>
              </a:rPr>
              <a:t>Paris</a:t>
            </a:r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75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66FF"/>
                </a:solidFill>
                <a:latin typeface="Garamond" pitchFamily="18" charset="0"/>
              </a:rPr>
              <a:t>1 pm on Tuesdays at the Museum of London</a:t>
            </a:r>
            <a:endParaRPr lang="en-GB" dirty="0">
              <a:solidFill>
                <a:srgbClr val="0066FF"/>
              </a:solidFill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dirty="0" smtClean="0">
                <a:latin typeface="Garamond" pitchFamily="18" charset="0"/>
              </a:rPr>
              <a:t>Einstein’s </a:t>
            </a:r>
            <a:r>
              <a:rPr lang="en-GB" sz="2400" b="1" i="1" dirty="0" err="1" smtClean="0">
                <a:latin typeface="Garamond" pitchFamily="18" charset="0"/>
              </a:rPr>
              <a:t>Annus</a:t>
            </a:r>
            <a:r>
              <a:rPr lang="en-GB" sz="2400" b="1" i="1" dirty="0" smtClean="0">
                <a:latin typeface="Garamond" pitchFamily="18" charset="0"/>
              </a:rPr>
              <a:t> Mirabilis, 1905</a:t>
            </a:r>
            <a:endParaRPr lang="en-GB" sz="2400" b="1" dirty="0" smtClean="0">
              <a:latin typeface="Garamond" pitchFamily="18" charset="0"/>
            </a:endParaRPr>
          </a:p>
          <a:p>
            <a:pPr marL="0" indent="0" algn="ctr">
              <a:buNone/>
            </a:pPr>
            <a:r>
              <a:rPr lang="en-GB" sz="2400" dirty="0" smtClean="0">
                <a:latin typeface="Garamond" pitchFamily="18" charset="0"/>
              </a:rPr>
              <a:t>Tuesday 20 October 2015  </a:t>
            </a:r>
            <a:endParaRPr lang="en-GB" sz="2400" dirty="0">
              <a:latin typeface="Garamond" pitchFamily="18" charset="0"/>
            </a:endParaRPr>
          </a:p>
          <a:p>
            <a:pPr marL="0" indent="0">
              <a:buNone/>
            </a:pPr>
            <a:r>
              <a:rPr lang="en-GB" sz="2400" b="1" dirty="0" smtClean="0">
                <a:latin typeface="Garamond" pitchFamily="18" charset="0"/>
              </a:rPr>
              <a:t>Hamilton, Boole and their Algebras  </a:t>
            </a:r>
          </a:p>
          <a:p>
            <a:pPr marL="0" indent="0" algn="ctr">
              <a:buNone/>
            </a:pPr>
            <a:r>
              <a:rPr lang="en-GB" sz="2400" dirty="0" smtClean="0">
                <a:latin typeface="Garamond" pitchFamily="18" charset="0"/>
              </a:rPr>
              <a:t>Tuesday 17 November 2015  </a:t>
            </a:r>
            <a:endParaRPr lang="en-GB" sz="2400" dirty="0">
              <a:latin typeface="Garamond" pitchFamily="18" charset="0"/>
            </a:endParaRPr>
          </a:p>
          <a:p>
            <a:pPr marL="0" indent="0">
              <a:buNone/>
            </a:pPr>
            <a:r>
              <a:rPr lang="en-GB" sz="2400" b="1" dirty="0" smtClean="0">
                <a:latin typeface="Garamond" pitchFamily="18" charset="0"/>
              </a:rPr>
              <a:t>Babbage and Lovelace</a:t>
            </a:r>
          </a:p>
          <a:p>
            <a:pPr marL="0" indent="0" algn="ctr">
              <a:buNone/>
            </a:pPr>
            <a:r>
              <a:rPr lang="en-GB" sz="2400" dirty="0" smtClean="0">
                <a:latin typeface="Garamond" pitchFamily="18" charset="0"/>
              </a:rPr>
              <a:t>Tuesday </a:t>
            </a:r>
            <a:r>
              <a:rPr lang="en-GB" sz="2400" dirty="0">
                <a:latin typeface="Garamond" pitchFamily="18" charset="0"/>
              </a:rPr>
              <a:t>19 </a:t>
            </a:r>
            <a:r>
              <a:rPr lang="en-GB" sz="2400" dirty="0" smtClean="0">
                <a:latin typeface="Garamond" pitchFamily="18" charset="0"/>
              </a:rPr>
              <a:t>January 2016  </a:t>
            </a:r>
            <a:endParaRPr lang="en-GB" sz="2400" dirty="0">
              <a:latin typeface="Garamond" pitchFamily="18" charset="0"/>
            </a:endParaRPr>
          </a:p>
          <a:p>
            <a:pPr marL="0" indent="0">
              <a:buNone/>
            </a:pPr>
            <a:r>
              <a:rPr lang="en-GB" sz="2400" b="1" dirty="0" smtClean="0">
                <a:latin typeface="Garamond" pitchFamily="18" charset="0"/>
              </a:rPr>
              <a:t>Gauss and </a:t>
            </a:r>
            <a:r>
              <a:rPr lang="en-GB" sz="2400" b="1" dirty="0" err="1" smtClean="0">
                <a:latin typeface="Garamond" pitchFamily="18" charset="0"/>
              </a:rPr>
              <a:t>Germain</a:t>
            </a:r>
            <a:endParaRPr lang="en-GB" sz="2400" b="1" dirty="0" smtClean="0">
              <a:latin typeface="Garamond" pitchFamily="18" charset="0"/>
            </a:endParaRPr>
          </a:p>
          <a:p>
            <a:pPr marL="0" indent="0" algn="ctr">
              <a:buNone/>
            </a:pPr>
            <a:r>
              <a:rPr lang="en-GB" sz="2400" dirty="0" smtClean="0">
                <a:latin typeface="Garamond" pitchFamily="18" charset="0"/>
              </a:rPr>
              <a:t>Tuesday 16 February 2016  </a:t>
            </a:r>
            <a:endParaRPr lang="en-GB" sz="2400" dirty="0">
              <a:latin typeface="Garamond" pitchFamily="18" charset="0"/>
            </a:endParaRPr>
          </a:p>
          <a:p>
            <a:pPr marL="0" indent="0">
              <a:buNone/>
            </a:pPr>
            <a:r>
              <a:rPr lang="en-GB" sz="2400" b="1" dirty="0" smtClean="0">
                <a:latin typeface="Garamond" pitchFamily="18" charset="0"/>
              </a:rPr>
              <a:t>Hardy, Littlewood and Ramanujan</a:t>
            </a:r>
          </a:p>
          <a:p>
            <a:pPr marL="0" indent="0" algn="ctr">
              <a:buNone/>
            </a:pPr>
            <a:r>
              <a:rPr lang="en-GB" sz="2400" dirty="0" smtClean="0">
                <a:latin typeface="Garamond" pitchFamily="18" charset="0"/>
              </a:rPr>
              <a:t>Tuesday 15 March 2016 </a:t>
            </a:r>
          </a:p>
          <a:p>
            <a:pPr marL="0" indent="0">
              <a:buNone/>
            </a:pPr>
            <a:r>
              <a:rPr lang="en-GB" sz="2400" b="1" dirty="0" smtClean="0">
                <a:latin typeface="Garamond" pitchFamily="18" charset="0"/>
              </a:rPr>
              <a:t>Turing and von Neumann</a:t>
            </a:r>
          </a:p>
          <a:p>
            <a:pPr marL="0" indent="0" algn="ctr">
              <a:buNone/>
            </a:pPr>
            <a:r>
              <a:rPr lang="en-GB" sz="2400" dirty="0" smtClean="0">
                <a:latin typeface="Garamond" pitchFamily="18" charset="0"/>
              </a:rPr>
              <a:t>Tuesday 19 April 2016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30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Carl Friedrich Gauss </a:t>
            </a:r>
            <a:r>
              <a:rPr lang="en-GB" sz="2800" dirty="0">
                <a:solidFill>
                  <a:srgbClr val="0066FF"/>
                </a:solidFill>
                <a:latin typeface="Garamond" panose="02020404030301010803" pitchFamily="18" charset="0"/>
              </a:rPr>
              <a:t/>
            </a:r>
            <a:br>
              <a:rPr lang="en-GB" sz="2800" dirty="0">
                <a:solidFill>
                  <a:srgbClr val="0066FF"/>
                </a:solidFill>
                <a:latin typeface="Garamond" panose="02020404030301010803" pitchFamily="18" charset="0"/>
              </a:rPr>
            </a:br>
            <a:r>
              <a:rPr lang="en-GB" sz="28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30</a:t>
            </a:r>
            <a:r>
              <a:rPr lang="en-GB" sz="2800" baseline="300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th</a:t>
            </a:r>
            <a:r>
              <a:rPr lang="en-GB" sz="28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 April, </a:t>
            </a:r>
            <a:r>
              <a:rPr lang="en-GB" sz="2800" dirty="0">
                <a:solidFill>
                  <a:srgbClr val="0066FF"/>
                </a:solidFill>
                <a:latin typeface="Garamond" panose="02020404030301010803" pitchFamily="18" charset="0"/>
              </a:rPr>
              <a:t>1777– 23</a:t>
            </a:r>
            <a:r>
              <a:rPr lang="en-GB" sz="2800" baseline="30000" dirty="0">
                <a:solidFill>
                  <a:srgbClr val="0066FF"/>
                </a:solidFill>
                <a:latin typeface="Garamond" panose="02020404030301010803" pitchFamily="18" charset="0"/>
              </a:rPr>
              <a:t>rd</a:t>
            </a:r>
            <a:r>
              <a:rPr lang="en-GB" sz="2800" dirty="0">
                <a:solidFill>
                  <a:srgbClr val="0066FF"/>
                </a:solidFill>
                <a:latin typeface="Garamond" panose="02020404030301010803" pitchFamily="18" charset="0"/>
              </a:rPr>
              <a:t> </a:t>
            </a:r>
            <a:r>
              <a:rPr lang="en-GB" sz="28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February, 1855 </a:t>
            </a:r>
            <a:endParaRPr lang="en-GB" sz="2800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728" y="1793081"/>
            <a:ext cx="3403600" cy="4140200"/>
          </a:xfrm>
        </p:spPr>
      </p:pic>
      <p:sp>
        <p:nvSpPr>
          <p:cNvPr id="5" name="TextBox 4"/>
          <p:cNvSpPr txBox="1"/>
          <p:nvPr/>
        </p:nvSpPr>
        <p:spPr>
          <a:xfrm>
            <a:off x="4824219" y="6165304"/>
            <a:ext cx="2052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Garamond" panose="02020404030301010803" pitchFamily="18" charset="0"/>
              </a:rPr>
              <a:t>Gauss at age 26</a:t>
            </a:r>
            <a:endParaRPr lang="en-GB" sz="2400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3" y="3140968"/>
            <a:ext cx="396044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Garamond" panose="02020404030301010803" pitchFamily="18" charset="0"/>
              </a:rPr>
              <a:t>Sum </a:t>
            </a:r>
            <a:r>
              <a:rPr lang="en-GB" sz="2000" dirty="0">
                <a:latin typeface="Garamond" panose="02020404030301010803" pitchFamily="18" charset="0"/>
              </a:rPr>
              <a:t>the integers from 1 to 100 </a:t>
            </a:r>
            <a:r>
              <a:rPr lang="en-GB" sz="2000" dirty="0" smtClean="0">
                <a:latin typeface="Garamond" panose="02020404030301010803" pitchFamily="18" charset="0"/>
              </a:rPr>
              <a:t>:</a:t>
            </a:r>
          </a:p>
          <a:p>
            <a:endParaRPr lang="en-GB" sz="2000" dirty="0" smtClean="0">
              <a:latin typeface="Garamond" panose="02020404030301010803" pitchFamily="18" charset="0"/>
            </a:endParaRPr>
          </a:p>
          <a:p>
            <a:r>
              <a:rPr lang="en-GB" sz="2000" dirty="0" smtClean="0">
                <a:latin typeface="Garamond" panose="02020404030301010803" pitchFamily="18" charset="0"/>
              </a:rPr>
              <a:t>Gauss noted they can be arranged in fifty pairs each summing to 101</a:t>
            </a:r>
          </a:p>
          <a:p>
            <a:endParaRPr lang="en-GB" sz="2000" dirty="0">
              <a:latin typeface="Garamond" panose="02020404030301010803" pitchFamily="18" charset="0"/>
            </a:endParaRPr>
          </a:p>
          <a:p>
            <a:r>
              <a:rPr lang="en-GB" dirty="0">
                <a:latin typeface="Garamond" panose="02020404030301010803" pitchFamily="18" charset="0"/>
              </a:rPr>
              <a:t>101 = 1 + 100 = 2 + 99 = … = 50 + </a:t>
            </a:r>
            <a:r>
              <a:rPr lang="en-GB" dirty="0" smtClean="0">
                <a:latin typeface="Garamond" panose="02020404030301010803" pitchFamily="18" charset="0"/>
              </a:rPr>
              <a:t>51</a:t>
            </a:r>
          </a:p>
          <a:p>
            <a:endParaRPr lang="en-GB" sz="2000" dirty="0">
              <a:latin typeface="Garamond" panose="02020404030301010803" pitchFamily="18" charset="0"/>
            </a:endParaRPr>
          </a:p>
          <a:p>
            <a:r>
              <a:rPr lang="en-GB" sz="2000" dirty="0" smtClean="0">
                <a:latin typeface="Garamond" panose="02020404030301010803" pitchFamily="18" charset="0"/>
              </a:rPr>
              <a:t>So the answer is 50 x 101 = 5050</a:t>
            </a:r>
            <a:endParaRPr lang="en-GB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35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Carl Friedrich Gauss </a:t>
            </a:r>
            <a:r>
              <a:rPr lang="en-GB" sz="2800" dirty="0">
                <a:solidFill>
                  <a:srgbClr val="0066FF"/>
                </a:solidFill>
                <a:latin typeface="Garamond" panose="02020404030301010803" pitchFamily="18" charset="0"/>
              </a:rPr>
              <a:t/>
            </a:r>
            <a:br>
              <a:rPr lang="en-GB" sz="2800" dirty="0">
                <a:solidFill>
                  <a:srgbClr val="0066FF"/>
                </a:solidFill>
                <a:latin typeface="Garamond" panose="02020404030301010803" pitchFamily="18" charset="0"/>
              </a:rPr>
            </a:br>
            <a:r>
              <a:rPr lang="en-GB" sz="28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30</a:t>
            </a:r>
            <a:r>
              <a:rPr lang="en-GB" sz="2800" baseline="300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th</a:t>
            </a:r>
            <a:r>
              <a:rPr lang="en-GB" sz="28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 April, </a:t>
            </a:r>
            <a:r>
              <a:rPr lang="en-GB" sz="2800" dirty="0">
                <a:solidFill>
                  <a:srgbClr val="0066FF"/>
                </a:solidFill>
                <a:latin typeface="Garamond" panose="02020404030301010803" pitchFamily="18" charset="0"/>
              </a:rPr>
              <a:t>1777– 23</a:t>
            </a:r>
            <a:r>
              <a:rPr lang="en-GB" sz="2800" baseline="30000" dirty="0">
                <a:solidFill>
                  <a:srgbClr val="0066FF"/>
                </a:solidFill>
                <a:latin typeface="Garamond" panose="02020404030301010803" pitchFamily="18" charset="0"/>
              </a:rPr>
              <a:t>rd</a:t>
            </a:r>
            <a:r>
              <a:rPr lang="en-GB" sz="2800" dirty="0">
                <a:solidFill>
                  <a:srgbClr val="0066FF"/>
                </a:solidFill>
                <a:latin typeface="Garamond" panose="02020404030301010803" pitchFamily="18" charset="0"/>
              </a:rPr>
              <a:t> </a:t>
            </a:r>
            <a:r>
              <a:rPr lang="en-GB" sz="28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February, 1855 </a:t>
            </a:r>
            <a:endParaRPr lang="en-GB" sz="2800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728" y="1793081"/>
            <a:ext cx="3403600" cy="4140200"/>
          </a:xfrm>
        </p:spPr>
      </p:pic>
      <p:sp>
        <p:nvSpPr>
          <p:cNvPr id="5" name="TextBox 4"/>
          <p:cNvSpPr txBox="1"/>
          <p:nvPr/>
        </p:nvSpPr>
        <p:spPr>
          <a:xfrm>
            <a:off x="4824219" y="6165304"/>
            <a:ext cx="2052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Garamond" panose="02020404030301010803" pitchFamily="18" charset="0"/>
              </a:rPr>
              <a:t>Gauss at age 26</a:t>
            </a:r>
            <a:endParaRPr lang="en-GB" sz="2400" dirty="0">
              <a:latin typeface="Garamond" panose="020204040303010108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3528392" cy="3741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3648" y="6165304"/>
            <a:ext cx="879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Garamond" panose="02020404030301010803" pitchFamily="18" charset="0"/>
              </a:rPr>
              <a:t>Ceres</a:t>
            </a:r>
            <a:endParaRPr lang="en-GB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8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Carl Friedrich Gauss </a:t>
            </a:r>
            <a:r>
              <a:rPr lang="en-GB" sz="2800" dirty="0">
                <a:solidFill>
                  <a:srgbClr val="0066FF"/>
                </a:solidFill>
                <a:latin typeface="Garamond" panose="02020404030301010803" pitchFamily="18" charset="0"/>
              </a:rPr>
              <a:t/>
            </a:r>
            <a:br>
              <a:rPr lang="en-GB" sz="2800" dirty="0">
                <a:solidFill>
                  <a:srgbClr val="0066FF"/>
                </a:solidFill>
                <a:latin typeface="Garamond" panose="02020404030301010803" pitchFamily="18" charset="0"/>
              </a:rPr>
            </a:br>
            <a:r>
              <a:rPr lang="en-GB" sz="28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30</a:t>
            </a:r>
            <a:r>
              <a:rPr lang="en-GB" sz="2800" baseline="300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th</a:t>
            </a:r>
            <a:r>
              <a:rPr lang="en-GB" sz="28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 April, </a:t>
            </a:r>
            <a:r>
              <a:rPr lang="en-GB" sz="2800" dirty="0">
                <a:solidFill>
                  <a:srgbClr val="0066FF"/>
                </a:solidFill>
                <a:latin typeface="Garamond" panose="02020404030301010803" pitchFamily="18" charset="0"/>
              </a:rPr>
              <a:t>1777– 23</a:t>
            </a:r>
            <a:r>
              <a:rPr lang="en-GB" sz="2800" baseline="30000" dirty="0">
                <a:solidFill>
                  <a:srgbClr val="0066FF"/>
                </a:solidFill>
                <a:latin typeface="Garamond" panose="02020404030301010803" pitchFamily="18" charset="0"/>
              </a:rPr>
              <a:t>rd</a:t>
            </a:r>
            <a:r>
              <a:rPr lang="en-GB" sz="2800" dirty="0">
                <a:solidFill>
                  <a:srgbClr val="0066FF"/>
                </a:solidFill>
                <a:latin typeface="Garamond" panose="02020404030301010803" pitchFamily="18" charset="0"/>
              </a:rPr>
              <a:t> </a:t>
            </a:r>
            <a:r>
              <a:rPr lang="en-GB" sz="28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February, 1855 </a:t>
            </a:r>
            <a:endParaRPr lang="en-GB" sz="2800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808" y="1993035"/>
            <a:ext cx="3403600" cy="3740293"/>
          </a:xfrm>
        </p:spPr>
      </p:pic>
      <p:sp>
        <p:nvSpPr>
          <p:cNvPr id="5" name="TextBox 4"/>
          <p:cNvSpPr txBox="1"/>
          <p:nvPr/>
        </p:nvSpPr>
        <p:spPr>
          <a:xfrm>
            <a:off x="5004048" y="5877272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Garamond" panose="02020404030301010803" pitchFamily="18" charset="0"/>
              </a:rPr>
              <a:t>Orbit of Ceres from Gauss’s notebooks </a:t>
            </a:r>
            <a:endParaRPr lang="en-GB" sz="2400" dirty="0">
              <a:latin typeface="Garamond" panose="020204040303010108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3528392" cy="3741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3648" y="6165304"/>
            <a:ext cx="879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Garamond" panose="02020404030301010803" pitchFamily="18" charset="0"/>
              </a:rPr>
              <a:t>Ceres</a:t>
            </a:r>
            <a:endParaRPr lang="en-GB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46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en-GB" sz="3000" i="1" dirty="0" err="1">
                <a:solidFill>
                  <a:srgbClr val="0066FF"/>
                </a:solidFill>
                <a:latin typeface="Garamond" panose="02020404030301010803" pitchFamily="18" charset="0"/>
              </a:rPr>
              <a:t>Disquisitiones</a:t>
            </a:r>
            <a:r>
              <a:rPr lang="en-GB" sz="3000" i="1" dirty="0">
                <a:solidFill>
                  <a:srgbClr val="0066FF"/>
                </a:solidFill>
                <a:latin typeface="Garamond" panose="02020404030301010803" pitchFamily="18" charset="0"/>
              </a:rPr>
              <a:t> </a:t>
            </a:r>
            <a:r>
              <a:rPr lang="en-GB" sz="3000" i="1" dirty="0" err="1">
                <a:solidFill>
                  <a:srgbClr val="0066FF"/>
                </a:solidFill>
                <a:latin typeface="Garamond" panose="02020404030301010803" pitchFamily="18" charset="0"/>
              </a:rPr>
              <a:t>Arithmeticae</a:t>
            </a:r>
            <a:r>
              <a:rPr lang="en-GB" sz="3000" i="1" dirty="0">
                <a:solidFill>
                  <a:srgbClr val="0066FF"/>
                </a:solidFill>
                <a:latin typeface="Garamond" panose="02020404030301010803" pitchFamily="18" charset="0"/>
              </a:rPr>
              <a:t> </a:t>
            </a:r>
            <a:r>
              <a:rPr lang="en-GB" sz="30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(Discourses </a:t>
            </a:r>
            <a:r>
              <a:rPr lang="en-GB" sz="3000" dirty="0">
                <a:solidFill>
                  <a:srgbClr val="0066FF"/>
                </a:solidFill>
                <a:latin typeface="Garamond" panose="02020404030301010803" pitchFamily="18" charset="0"/>
              </a:rPr>
              <a:t>in </a:t>
            </a:r>
            <a:r>
              <a:rPr lang="en-GB" sz="30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Arithmetic), 1801</a:t>
            </a:r>
            <a:endParaRPr lang="en-GB" sz="3000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68352"/>
            <a:ext cx="4038600" cy="19008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i="1" dirty="0">
                <a:latin typeface="Garamond" panose="02020404030301010803" pitchFamily="18" charset="0"/>
              </a:rPr>
              <a:t>Mathematics is the queen of the sciences, and arithmetic the queen of mathematics</a:t>
            </a:r>
            <a:endParaRPr lang="en-GB" sz="3200" dirty="0">
              <a:latin typeface="Garamond" panose="020204040303010108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30962"/>
            <a:ext cx="3883258" cy="5266390"/>
          </a:xfrm>
        </p:spPr>
      </p:pic>
    </p:spTree>
    <p:extLst>
      <p:ext uri="{BB962C8B-B14F-4D97-AF65-F5344CB8AC3E}">
        <p14:creationId xmlns:p14="http://schemas.microsoft.com/office/powerpoint/2010/main" val="83478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Modular Arithmetic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>
                <a:latin typeface="Garamond" panose="02020404030301010803" pitchFamily="18" charset="0"/>
              </a:rPr>
              <a:t>We define </a:t>
            </a:r>
            <a:r>
              <a:rPr lang="en-GB" sz="2800" i="1" dirty="0">
                <a:latin typeface="Garamond" panose="02020404030301010803" pitchFamily="18" charset="0"/>
              </a:rPr>
              <a:t>a </a:t>
            </a:r>
            <a:r>
              <a:rPr lang="en-GB" sz="2800" i="1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sz="2800" i="1" dirty="0">
                <a:latin typeface="Garamond" panose="02020404030301010803" pitchFamily="18" charset="0"/>
              </a:rPr>
              <a:t> b </a:t>
            </a:r>
            <a:r>
              <a:rPr lang="en-GB" sz="2800" dirty="0">
                <a:latin typeface="Garamond" panose="02020404030301010803" pitchFamily="18" charset="0"/>
              </a:rPr>
              <a:t>mod</a:t>
            </a:r>
            <a:r>
              <a:rPr lang="en-GB" sz="2800" i="1" dirty="0">
                <a:latin typeface="Garamond" panose="02020404030301010803" pitchFamily="18" charset="0"/>
              </a:rPr>
              <a:t> n </a:t>
            </a:r>
            <a:r>
              <a:rPr lang="en-GB" sz="2800" dirty="0">
                <a:latin typeface="Garamond" panose="02020404030301010803" pitchFamily="18" charset="0"/>
              </a:rPr>
              <a:t>and say </a:t>
            </a:r>
            <a:r>
              <a:rPr lang="en-GB" sz="2800" i="1" dirty="0">
                <a:latin typeface="Garamond" panose="02020404030301010803" pitchFamily="18" charset="0"/>
              </a:rPr>
              <a:t>a </a:t>
            </a:r>
            <a:r>
              <a:rPr lang="en-GB" sz="2800" dirty="0">
                <a:latin typeface="Garamond" panose="02020404030301010803" pitchFamily="18" charset="0"/>
              </a:rPr>
              <a:t>is congruent to </a:t>
            </a:r>
            <a:r>
              <a:rPr lang="en-GB" sz="2800" i="1" dirty="0">
                <a:latin typeface="Garamond" panose="02020404030301010803" pitchFamily="18" charset="0"/>
              </a:rPr>
              <a:t>b</a:t>
            </a:r>
            <a:r>
              <a:rPr lang="en-GB" sz="2800" dirty="0">
                <a:latin typeface="Garamond" panose="02020404030301010803" pitchFamily="18" charset="0"/>
              </a:rPr>
              <a:t> mod </a:t>
            </a:r>
            <a:r>
              <a:rPr lang="en-GB" sz="2800" i="1" dirty="0">
                <a:latin typeface="Garamond" panose="02020404030301010803" pitchFamily="18" charset="0"/>
              </a:rPr>
              <a:t>n </a:t>
            </a:r>
            <a:r>
              <a:rPr lang="en-GB" sz="2800" dirty="0">
                <a:latin typeface="Garamond" panose="02020404030301010803" pitchFamily="18" charset="0"/>
              </a:rPr>
              <a:t>whenever</a:t>
            </a:r>
            <a:r>
              <a:rPr lang="en-GB" sz="2800" i="1" dirty="0">
                <a:latin typeface="Garamond" panose="02020404030301010803" pitchFamily="18" charset="0"/>
              </a:rPr>
              <a:t> a</a:t>
            </a:r>
            <a:r>
              <a:rPr lang="en-GB" sz="2800" dirty="0">
                <a:latin typeface="Garamond" panose="02020404030301010803" pitchFamily="18" charset="0"/>
              </a:rPr>
              <a:t> and </a:t>
            </a:r>
            <a:r>
              <a:rPr lang="en-GB" sz="2800" i="1" dirty="0">
                <a:latin typeface="Garamond" panose="02020404030301010803" pitchFamily="18" charset="0"/>
              </a:rPr>
              <a:t>b</a:t>
            </a:r>
            <a:r>
              <a:rPr lang="en-GB" sz="2800" dirty="0">
                <a:latin typeface="Garamond" panose="02020404030301010803" pitchFamily="18" charset="0"/>
              </a:rPr>
              <a:t> have the same remainders when we divide by n. </a:t>
            </a:r>
            <a:r>
              <a:rPr lang="en-GB" sz="2800" dirty="0" smtClean="0">
                <a:latin typeface="Garamond" panose="02020404030301010803" pitchFamily="18" charset="0"/>
              </a:rPr>
              <a:t>An </a:t>
            </a:r>
            <a:r>
              <a:rPr lang="en-GB" sz="2800" dirty="0">
                <a:latin typeface="Garamond" panose="02020404030301010803" pitchFamily="18" charset="0"/>
              </a:rPr>
              <a:t>equivalent way of describing this is </a:t>
            </a:r>
            <a:r>
              <a:rPr lang="en-GB" sz="2800" dirty="0" smtClean="0">
                <a:latin typeface="Garamond" panose="02020404030301010803" pitchFamily="18" charset="0"/>
              </a:rPr>
              <a:t>that </a:t>
            </a:r>
            <a:r>
              <a:rPr lang="en-GB" sz="2800" i="1" dirty="0">
                <a:latin typeface="Garamond" panose="02020404030301010803" pitchFamily="18" charset="0"/>
              </a:rPr>
              <a:t>n </a:t>
            </a:r>
            <a:r>
              <a:rPr lang="en-GB" sz="2800" dirty="0">
                <a:latin typeface="Garamond" panose="02020404030301010803" pitchFamily="18" charset="0"/>
              </a:rPr>
              <a:t>divides</a:t>
            </a:r>
            <a:r>
              <a:rPr lang="en-GB" sz="2800" i="1" dirty="0">
                <a:latin typeface="Garamond" panose="02020404030301010803" pitchFamily="18" charset="0"/>
              </a:rPr>
              <a:t> a – b.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902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2351</TotalTime>
  <Words>2413</Words>
  <Application>Microsoft Office PowerPoint</Application>
  <PresentationFormat>On-screen Show (4:3)</PresentationFormat>
  <Paragraphs>197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Gauss and Germain</vt:lpstr>
      <vt:lpstr>PowerPoint Presentation</vt:lpstr>
      <vt:lpstr>Sophie Germain  1st April, 1776 – 27th June, 1831 </vt:lpstr>
      <vt:lpstr>Carl Friedrich Gauss  30th April, 1777– 23rd February, 1855 </vt:lpstr>
      <vt:lpstr>Carl Friedrich Gauss  30th April, 1777– 23rd February, 1855 </vt:lpstr>
      <vt:lpstr>Carl Friedrich Gauss  30th April, 1777– 23rd February, 1855 </vt:lpstr>
      <vt:lpstr>Carl Friedrich Gauss  30th April, 1777– 23rd February, 1855 </vt:lpstr>
      <vt:lpstr>Disquisitiones Arithmeticae (Discourses in Arithmetic), 1801</vt:lpstr>
      <vt:lpstr>Modular Arithmetic</vt:lpstr>
      <vt:lpstr>Modular Arithmetic</vt:lpstr>
      <vt:lpstr>Modular Arithmetic</vt:lpstr>
      <vt:lpstr>Modular Arithmetic</vt:lpstr>
      <vt:lpstr>Modular Arithmetic</vt:lpstr>
      <vt:lpstr>Cancellation or division</vt:lpstr>
      <vt:lpstr>Modular Arithmetic</vt:lpstr>
      <vt:lpstr>Quadratic residues</vt:lpstr>
      <vt:lpstr>Quadratic residues</vt:lpstr>
      <vt:lpstr>Quadratic Reciprocity Theorem</vt:lpstr>
      <vt:lpstr>Two families</vt:lpstr>
      <vt:lpstr>Primes congruent to 1 mod 4</vt:lpstr>
      <vt:lpstr>Primes congruent to 1 mod 4</vt:lpstr>
      <vt:lpstr>Primes congruent to 1 mod 4</vt:lpstr>
      <vt:lpstr>Primes congruent to 3 mod 4</vt:lpstr>
      <vt:lpstr>Primes congruent to 3 mod 4</vt:lpstr>
      <vt:lpstr>One prime from each family</vt:lpstr>
      <vt:lpstr>Primes in Arithmetic Progressions</vt:lpstr>
      <vt:lpstr>PowerPoint Presentation</vt:lpstr>
      <vt:lpstr>Battle of Jena, 1806</vt:lpstr>
      <vt:lpstr>Gauss letter of 30 April, 1807</vt:lpstr>
      <vt:lpstr>Fermat’s marginal note</vt:lpstr>
      <vt:lpstr>Fermat’s ‘Last Theorem’</vt:lpstr>
      <vt:lpstr>Let p be an odd prime such that 2p + 1 is also prime. Then xp + yp = zp implies p divides xyz</vt:lpstr>
      <vt:lpstr>Here is what I have found:</vt:lpstr>
      <vt:lpstr>If x3 + y3 = z3 then 7 divides xyz</vt:lpstr>
      <vt:lpstr>PowerPoint Presentation</vt:lpstr>
      <vt:lpstr>Chladni patterns from his 1809 book Traité d’Acoustique</vt:lpstr>
      <vt:lpstr>Formulate a mathematical theory of elastic surfaces and indicate just how it agrees with empirical evidence</vt:lpstr>
      <vt:lpstr>Curvature at a point on a curve</vt:lpstr>
      <vt:lpstr>Curvature on a surface</vt:lpstr>
      <vt:lpstr>Curvature on surfaces</vt:lpstr>
      <vt:lpstr>PowerPoint Presentation</vt:lpstr>
      <vt:lpstr>PowerPoint Presentation</vt:lpstr>
      <vt:lpstr>1 pm on Tuesdays at the Museum of London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Raymond</dc:creator>
  <cp:lastModifiedBy>Raymond</cp:lastModifiedBy>
  <cp:revision>120</cp:revision>
  <dcterms:created xsi:type="dcterms:W3CDTF">2015-04-29T14:03:51Z</dcterms:created>
  <dcterms:modified xsi:type="dcterms:W3CDTF">2016-02-14T16:21:27Z</dcterms:modified>
</cp:coreProperties>
</file>