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267" r:id="rId2"/>
    <p:sldId id="332" r:id="rId3"/>
    <p:sldId id="278" r:id="rId4"/>
    <p:sldId id="333" r:id="rId5"/>
    <p:sldId id="334" r:id="rId6"/>
    <p:sldId id="335" r:id="rId7"/>
    <p:sldId id="262" r:id="rId8"/>
    <p:sldId id="263" r:id="rId9"/>
    <p:sldId id="299" r:id="rId10"/>
    <p:sldId id="300" r:id="rId11"/>
    <p:sldId id="301" r:id="rId12"/>
    <p:sldId id="302" r:id="rId13"/>
    <p:sldId id="296" r:id="rId14"/>
    <p:sldId id="270" r:id="rId15"/>
    <p:sldId id="271" r:id="rId16"/>
    <p:sldId id="340" r:id="rId17"/>
    <p:sldId id="372" r:id="rId18"/>
    <p:sldId id="341" r:id="rId19"/>
    <p:sldId id="304" r:id="rId20"/>
    <p:sldId id="276" r:id="rId21"/>
    <p:sldId id="277" r:id="rId22"/>
    <p:sldId id="339" r:id="rId23"/>
    <p:sldId id="342" r:id="rId24"/>
    <p:sldId id="338" r:id="rId25"/>
    <p:sldId id="314" r:id="rId26"/>
    <p:sldId id="313" r:id="rId27"/>
    <p:sldId id="343" r:id="rId28"/>
    <p:sldId id="316" r:id="rId29"/>
    <p:sldId id="346" r:id="rId30"/>
    <p:sldId id="347" r:id="rId31"/>
    <p:sldId id="348" r:id="rId32"/>
    <p:sldId id="349" r:id="rId33"/>
    <p:sldId id="383" r:id="rId34"/>
    <p:sldId id="351" r:id="rId35"/>
    <p:sldId id="370" r:id="rId36"/>
    <p:sldId id="371" r:id="rId37"/>
    <p:sldId id="373" r:id="rId38"/>
    <p:sldId id="374" r:id="rId39"/>
    <p:sldId id="375" r:id="rId40"/>
    <p:sldId id="376" r:id="rId41"/>
    <p:sldId id="377" r:id="rId42"/>
    <p:sldId id="378" r:id="rId43"/>
    <p:sldId id="381" r:id="rId44"/>
    <p:sldId id="379" r:id="rId45"/>
    <p:sldId id="352" r:id="rId46"/>
    <p:sldId id="353" r:id="rId47"/>
    <p:sldId id="354" r:id="rId48"/>
    <p:sldId id="355" r:id="rId49"/>
    <p:sldId id="357" r:id="rId50"/>
    <p:sldId id="330" r:id="rId51"/>
    <p:sldId id="385" r:id="rId52"/>
    <p:sldId id="331" r:id="rId53"/>
    <p:sldId id="358" r:id="rId54"/>
    <p:sldId id="359" r:id="rId55"/>
    <p:sldId id="361" r:id="rId56"/>
    <p:sldId id="362" r:id="rId57"/>
    <p:sldId id="294" r:id="rId58"/>
    <p:sldId id="295" r:id="rId59"/>
    <p:sldId id="363" r:id="rId60"/>
    <p:sldId id="364" r:id="rId61"/>
    <p:sldId id="382" r:id="rId62"/>
    <p:sldId id="386" r:id="rId63"/>
    <p:sldId id="387" r:id="rId64"/>
    <p:sldId id="388" r:id="rId65"/>
    <p:sldId id="389" r:id="rId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3" autoAdjust="0"/>
    <p:restoredTop sz="94703" autoAdjust="0"/>
  </p:normalViewPr>
  <p:slideViewPr>
    <p:cSldViewPr>
      <p:cViewPr varScale="1">
        <p:scale>
          <a:sx n="58" d="100"/>
          <a:sy n="58" d="100"/>
        </p:scale>
        <p:origin x="-904" y="-104"/>
      </p:cViewPr>
      <p:guideLst>
        <p:guide orient="horz" pos="2160"/>
        <p:guide pos="2880"/>
      </p:guideLst>
    </p:cSldViewPr>
  </p:slideViewPr>
  <p:notesTextViewPr>
    <p:cViewPr>
      <p:scale>
        <a:sx n="1" d="1"/>
        <a:sy n="1" d="1"/>
      </p:scale>
      <p:origin x="0" y="0"/>
    </p:cViewPr>
  </p:notesTextViewPr>
  <p:sorterViewPr>
    <p:cViewPr>
      <p:scale>
        <a:sx n="100" d="100"/>
        <a:sy n="100" d="100"/>
      </p:scale>
      <p:origin x="0" y="1161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notesMaster" Target="notesMasters/notesMaster1.xml"/><Relationship Id="rId68" Type="http://schemas.openxmlformats.org/officeDocument/2006/relationships/printerSettings" Target="printerSettings/printerSettings1.bin"/><Relationship Id="rId69" Type="http://schemas.openxmlformats.org/officeDocument/2006/relationships/presProps" Target="pres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viewProps" Target="viewProps.xml"/><Relationship Id="rId71" Type="http://schemas.openxmlformats.org/officeDocument/2006/relationships/theme" Target="theme/theme1.xml"/><Relationship Id="rId72"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14403C-21B6-48E0-9B2E-9B01480FD5EA}" type="datetimeFigureOut">
              <a:rPr lang="en-GB" smtClean="0"/>
              <a:t>16/02/16</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3BF136D-2759-4448-B4CB-78897CD7BEB1}" type="slidenum">
              <a:rPr lang="en-GB" smtClean="0"/>
              <a:t>‹#›</a:t>
            </a:fld>
            <a:endParaRPr lang="en-GB"/>
          </a:p>
        </p:txBody>
      </p:sp>
    </p:spTree>
    <p:extLst>
      <p:ext uri="{BB962C8B-B14F-4D97-AF65-F5344CB8AC3E}">
        <p14:creationId xmlns:p14="http://schemas.microsoft.com/office/powerpoint/2010/main" val="286118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a:defRPr sz="2400">
                <a:solidFill>
                  <a:schemeClr val="tx1"/>
                </a:solidFill>
                <a:latin typeface="Times" charset="0"/>
              </a:defRPr>
            </a:lvl1pPr>
            <a:lvl2pPr marL="742950" indent="-285750">
              <a:defRPr sz="2400">
                <a:solidFill>
                  <a:schemeClr val="tx1"/>
                </a:solidFill>
                <a:latin typeface="Times" charset="0"/>
              </a:defRPr>
            </a:lvl2pPr>
            <a:lvl3pPr marL="1143000" indent="-228600">
              <a:defRPr sz="2400">
                <a:solidFill>
                  <a:schemeClr val="tx1"/>
                </a:solidFill>
                <a:latin typeface="Times" charset="0"/>
              </a:defRPr>
            </a:lvl3pPr>
            <a:lvl4pPr marL="1600200" indent="-228600">
              <a:defRPr sz="2400">
                <a:solidFill>
                  <a:schemeClr val="tx1"/>
                </a:solidFill>
                <a:latin typeface="Times" charset="0"/>
              </a:defRPr>
            </a:lvl4pPr>
            <a:lvl5pPr marL="2057400" indent="-228600">
              <a:defRPr sz="2400">
                <a:solidFill>
                  <a:schemeClr val="tx1"/>
                </a:solidFill>
                <a:latin typeface="Times" charset="0"/>
              </a:defRPr>
            </a:lvl5pPr>
            <a:lvl6pPr marL="2514600" indent="-228600" eaLnBrk="0" fontAlgn="base" hangingPunct="0">
              <a:spcBef>
                <a:spcPct val="0"/>
              </a:spcBef>
              <a:spcAft>
                <a:spcPct val="0"/>
              </a:spcAft>
              <a:defRPr sz="2400">
                <a:solidFill>
                  <a:schemeClr val="tx1"/>
                </a:solidFill>
                <a:latin typeface="Times" charset="0"/>
              </a:defRPr>
            </a:lvl6pPr>
            <a:lvl7pPr marL="2971800" indent="-228600" eaLnBrk="0" fontAlgn="base" hangingPunct="0">
              <a:spcBef>
                <a:spcPct val="0"/>
              </a:spcBef>
              <a:spcAft>
                <a:spcPct val="0"/>
              </a:spcAft>
              <a:defRPr sz="2400">
                <a:solidFill>
                  <a:schemeClr val="tx1"/>
                </a:solidFill>
                <a:latin typeface="Times" charset="0"/>
              </a:defRPr>
            </a:lvl7pPr>
            <a:lvl8pPr marL="3429000" indent="-228600" eaLnBrk="0" fontAlgn="base" hangingPunct="0">
              <a:spcBef>
                <a:spcPct val="0"/>
              </a:spcBef>
              <a:spcAft>
                <a:spcPct val="0"/>
              </a:spcAft>
              <a:defRPr sz="2400">
                <a:solidFill>
                  <a:schemeClr val="tx1"/>
                </a:solidFill>
                <a:latin typeface="Times" charset="0"/>
              </a:defRPr>
            </a:lvl8pPr>
            <a:lvl9pPr marL="3886200" indent="-228600" eaLnBrk="0" fontAlgn="base" hangingPunct="0">
              <a:spcBef>
                <a:spcPct val="0"/>
              </a:spcBef>
              <a:spcAft>
                <a:spcPct val="0"/>
              </a:spcAft>
              <a:defRPr sz="2400">
                <a:solidFill>
                  <a:schemeClr val="tx1"/>
                </a:solidFill>
                <a:latin typeface="Times" charset="0"/>
              </a:defRPr>
            </a:lvl9pPr>
          </a:lstStyle>
          <a:p>
            <a:fld id="{60088704-2054-4CCF-B8C6-008554472F4A}" type="slidenum">
              <a:rPr lang="en-US" sz="1200" smtClean="0"/>
              <a:pPr/>
              <a:t>4</a:t>
            </a:fld>
            <a:endParaRPr lang="en-US" sz="1200" smtClean="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p:spPr>
        <p:txBody>
          <a:bodyPr/>
          <a:lstStyle/>
          <a:p>
            <a:pPr eaLnBrk="1" hangingPunct="1"/>
            <a:endParaRPr lang="en-GB"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800">
                <a:solidFill>
                  <a:schemeClr val="bg1"/>
                </a:solidFill>
                <a:latin typeface="Times" charset="0"/>
                <a:ea typeface="MS PGothic" pitchFamily="34" charset="-128"/>
              </a:defRPr>
            </a:lvl1pPr>
            <a:lvl2pPr marL="742950" indent="-285750">
              <a:defRPr sz="800">
                <a:solidFill>
                  <a:schemeClr val="bg1"/>
                </a:solidFill>
                <a:latin typeface="Times" charset="0"/>
                <a:ea typeface="MS PGothic" pitchFamily="34" charset="-128"/>
              </a:defRPr>
            </a:lvl2pPr>
            <a:lvl3pPr marL="1143000" indent="-228600">
              <a:defRPr sz="800">
                <a:solidFill>
                  <a:schemeClr val="bg1"/>
                </a:solidFill>
                <a:latin typeface="Times" charset="0"/>
                <a:ea typeface="MS PGothic" pitchFamily="34" charset="-128"/>
              </a:defRPr>
            </a:lvl3pPr>
            <a:lvl4pPr marL="1600200" indent="-228600">
              <a:defRPr sz="800">
                <a:solidFill>
                  <a:schemeClr val="bg1"/>
                </a:solidFill>
                <a:latin typeface="Times" charset="0"/>
                <a:ea typeface="MS PGothic" pitchFamily="34" charset="-128"/>
              </a:defRPr>
            </a:lvl4pPr>
            <a:lvl5pPr marL="2057400" indent="-228600">
              <a:defRPr sz="800">
                <a:solidFill>
                  <a:schemeClr val="bg1"/>
                </a:solidFill>
                <a:latin typeface="Times" charset="0"/>
                <a:ea typeface="MS PGothic" pitchFamily="34" charset="-128"/>
              </a:defRPr>
            </a:lvl5pPr>
            <a:lvl6pPr marL="2514600" indent="-228600" eaLnBrk="0" fontAlgn="base" hangingPunct="0">
              <a:spcBef>
                <a:spcPct val="0"/>
              </a:spcBef>
              <a:spcAft>
                <a:spcPct val="0"/>
              </a:spcAft>
              <a:defRPr sz="800">
                <a:solidFill>
                  <a:schemeClr val="bg1"/>
                </a:solidFill>
                <a:latin typeface="Times" charset="0"/>
                <a:ea typeface="MS PGothic" pitchFamily="34" charset="-128"/>
              </a:defRPr>
            </a:lvl6pPr>
            <a:lvl7pPr marL="2971800" indent="-228600" eaLnBrk="0" fontAlgn="base" hangingPunct="0">
              <a:spcBef>
                <a:spcPct val="0"/>
              </a:spcBef>
              <a:spcAft>
                <a:spcPct val="0"/>
              </a:spcAft>
              <a:defRPr sz="800">
                <a:solidFill>
                  <a:schemeClr val="bg1"/>
                </a:solidFill>
                <a:latin typeface="Times" charset="0"/>
                <a:ea typeface="MS PGothic" pitchFamily="34" charset="-128"/>
              </a:defRPr>
            </a:lvl7pPr>
            <a:lvl8pPr marL="3429000" indent="-228600" eaLnBrk="0" fontAlgn="base" hangingPunct="0">
              <a:spcBef>
                <a:spcPct val="0"/>
              </a:spcBef>
              <a:spcAft>
                <a:spcPct val="0"/>
              </a:spcAft>
              <a:defRPr sz="800">
                <a:solidFill>
                  <a:schemeClr val="bg1"/>
                </a:solidFill>
                <a:latin typeface="Times" charset="0"/>
                <a:ea typeface="MS PGothic" pitchFamily="34" charset="-128"/>
              </a:defRPr>
            </a:lvl8pPr>
            <a:lvl9pPr marL="3886200" indent="-228600" eaLnBrk="0" fontAlgn="base" hangingPunct="0">
              <a:spcBef>
                <a:spcPct val="0"/>
              </a:spcBef>
              <a:spcAft>
                <a:spcPct val="0"/>
              </a:spcAft>
              <a:defRPr sz="800">
                <a:solidFill>
                  <a:schemeClr val="bg1"/>
                </a:solidFill>
                <a:latin typeface="Times" charset="0"/>
                <a:ea typeface="MS PGothic" pitchFamily="34" charset="-128"/>
              </a:defRPr>
            </a:lvl9pPr>
          </a:lstStyle>
          <a:p>
            <a:pPr>
              <a:defRPr/>
            </a:pPr>
            <a:fld id="{41687A54-C896-4CF6-B010-53843A0D5ADD}" type="slidenum">
              <a:rPr lang="en-GB" altLang="en-US" sz="1200" smtClean="0"/>
              <a:pPr>
                <a:defRPr/>
              </a:pPr>
              <a:t>47</a:t>
            </a:fld>
            <a:endParaRPr lang="en-GB" altLang="en-US" sz="1200" smtClean="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GB">
              <a:ea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800">
                <a:solidFill>
                  <a:schemeClr val="bg1"/>
                </a:solidFill>
                <a:latin typeface="Times" charset="0"/>
                <a:ea typeface="MS PGothic" pitchFamily="34" charset="-128"/>
              </a:defRPr>
            </a:lvl1pPr>
            <a:lvl2pPr marL="742950" indent="-285750">
              <a:defRPr sz="800">
                <a:solidFill>
                  <a:schemeClr val="bg1"/>
                </a:solidFill>
                <a:latin typeface="Times" charset="0"/>
                <a:ea typeface="MS PGothic" pitchFamily="34" charset="-128"/>
              </a:defRPr>
            </a:lvl2pPr>
            <a:lvl3pPr marL="1143000" indent="-228600">
              <a:defRPr sz="800">
                <a:solidFill>
                  <a:schemeClr val="bg1"/>
                </a:solidFill>
                <a:latin typeface="Times" charset="0"/>
                <a:ea typeface="MS PGothic" pitchFamily="34" charset="-128"/>
              </a:defRPr>
            </a:lvl3pPr>
            <a:lvl4pPr marL="1600200" indent="-228600">
              <a:defRPr sz="800">
                <a:solidFill>
                  <a:schemeClr val="bg1"/>
                </a:solidFill>
                <a:latin typeface="Times" charset="0"/>
                <a:ea typeface="MS PGothic" pitchFamily="34" charset="-128"/>
              </a:defRPr>
            </a:lvl4pPr>
            <a:lvl5pPr marL="2057400" indent="-228600">
              <a:defRPr sz="800">
                <a:solidFill>
                  <a:schemeClr val="bg1"/>
                </a:solidFill>
                <a:latin typeface="Times" charset="0"/>
                <a:ea typeface="MS PGothic" pitchFamily="34" charset="-128"/>
              </a:defRPr>
            </a:lvl5pPr>
            <a:lvl6pPr marL="2514600" indent="-228600" eaLnBrk="0" fontAlgn="base" hangingPunct="0">
              <a:spcBef>
                <a:spcPct val="0"/>
              </a:spcBef>
              <a:spcAft>
                <a:spcPct val="0"/>
              </a:spcAft>
              <a:defRPr sz="800">
                <a:solidFill>
                  <a:schemeClr val="bg1"/>
                </a:solidFill>
                <a:latin typeface="Times" charset="0"/>
                <a:ea typeface="MS PGothic" pitchFamily="34" charset="-128"/>
              </a:defRPr>
            </a:lvl6pPr>
            <a:lvl7pPr marL="2971800" indent="-228600" eaLnBrk="0" fontAlgn="base" hangingPunct="0">
              <a:spcBef>
                <a:spcPct val="0"/>
              </a:spcBef>
              <a:spcAft>
                <a:spcPct val="0"/>
              </a:spcAft>
              <a:defRPr sz="800">
                <a:solidFill>
                  <a:schemeClr val="bg1"/>
                </a:solidFill>
                <a:latin typeface="Times" charset="0"/>
                <a:ea typeface="MS PGothic" pitchFamily="34" charset="-128"/>
              </a:defRPr>
            </a:lvl7pPr>
            <a:lvl8pPr marL="3429000" indent="-228600" eaLnBrk="0" fontAlgn="base" hangingPunct="0">
              <a:spcBef>
                <a:spcPct val="0"/>
              </a:spcBef>
              <a:spcAft>
                <a:spcPct val="0"/>
              </a:spcAft>
              <a:defRPr sz="800">
                <a:solidFill>
                  <a:schemeClr val="bg1"/>
                </a:solidFill>
                <a:latin typeface="Times" charset="0"/>
                <a:ea typeface="MS PGothic" pitchFamily="34" charset="-128"/>
              </a:defRPr>
            </a:lvl8pPr>
            <a:lvl9pPr marL="3886200" indent="-228600" eaLnBrk="0" fontAlgn="base" hangingPunct="0">
              <a:spcBef>
                <a:spcPct val="0"/>
              </a:spcBef>
              <a:spcAft>
                <a:spcPct val="0"/>
              </a:spcAft>
              <a:defRPr sz="800">
                <a:solidFill>
                  <a:schemeClr val="bg1"/>
                </a:solidFill>
                <a:latin typeface="Times" charset="0"/>
                <a:ea typeface="MS PGothic" pitchFamily="34" charset="-128"/>
              </a:defRPr>
            </a:lvl9pPr>
          </a:lstStyle>
          <a:p>
            <a:pPr>
              <a:defRPr/>
            </a:pPr>
            <a:fld id="{DDE066A1-D5CD-4B6E-9F4F-D4349272077B}" type="slidenum">
              <a:rPr lang="en-GB" altLang="en-US" sz="1200" smtClean="0"/>
              <a:pPr>
                <a:defRPr/>
              </a:pPr>
              <a:t>48</a:t>
            </a:fld>
            <a:endParaRPr lang="en-GB" altLang="en-US" sz="1200" smtClean="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GB">
              <a:ea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a:defRPr sz="800">
                <a:solidFill>
                  <a:schemeClr val="bg1"/>
                </a:solidFill>
                <a:latin typeface="Times" charset="0"/>
                <a:ea typeface="ＭＳ Ｐゴシック" pitchFamily="34" charset="-128"/>
              </a:defRPr>
            </a:lvl1pPr>
            <a:lvl2pPr marL="742950" indent="-285750">
              <a:defRPr sz="800">
                <a:solidFill>
                  <a:schemeClr val="bg1"/>
                </a:solidFill>
                <a:latin typeface="Times" charset="0"/>
                <a:ea typeface="ＭＳ Ｐゴシック" pitchFamily="34" charset="-128"/>
              </a:defRPr>
            </a:lvl2pPr>
            <a:lvl3pPr marL="1143000" indent="-228600">
              <a:defRPr sz="800">
                <a:solidFill>
                  <a:schemeClr val="bg1"/>
                </a:solidFill>
                <a:latin typeface="Times" charset="0"/>
                <a:ea typeface="ＭＳ Ｐゴシック" pitchFamily="34" charset="-128"/>
              </a:defRPr>
            </a:lvl3pPr>
            <a:lvl4pPr marL="1600200" indent="-228600">
              <a:defRPr sz="800">
                <a:solidFill>
                  <a:schemeClr val="bg1"/>
                </a:solidFill>
                <a:latin typeface="Times" charset="0"/>
                <a:ea typeface="ＭＳ Ｐゴシック" pitchFamily="34" charset="-128"/>
              </a:defRPr>
            </a:lvl4pPr>
            <a:lvl5pPr marL="2057400" indent="-228600">
              <a:defRPr sz="800">
                <a:solidFill>
                  <a:schemeClr val="bg1"/>
                </a:solidFill>
                <a:latin typeface="Times" charset="0"/>
                <a:ea typeface="ＭＳ Ｐゴシック" pitchFamily="34" charset="-128"/>
              </a:defRPr>
            </a:lvl5pPr>
            <a:lvl6pPr marL="2514600" indent="-228600" eaLnBrk="0" fontAlgn="base" hangingPunct="0">
              <a:spcBef>
                <a:spcPct val="0"/>
              </a:spcBef>
              <a:spcAft>
                <a:spcPct val="0"/>
              </a:spcAft>
              <a:defRPr sz="800">
                <a:solidFill>
                  <a:schemeClr val="bg1"/>
                </a:solidFill>
                <a:latin typeface="Times" charset="0"/>
                <a:ea typeface="ＭＳ Ｐゴシック" pitchFamily="34" charset="-128"/>
              </a:defRPr>
            </a:lvl6pPr>
            <a:lvl7pPr marL="2971800" indent="-228600" eaLnBrk="0" fontAlgn="base" hangingPunct="0">
              <a:spcBef>
                <a:spcPct val="0"/>
              </a:spcBef>
              <a:spcAft>
                <a:spcPct val="0"/>
              </a:spcAft>
              <a:defRPr sz="800">
                <a:solidFill>
                  <a:schemeClr val="bg1"/>
                </a:solidFill>
                <a:latin typeface="Times" charset="0"/>
                <a:ea typeface="ＭＳ Ｐゴシック" pitchFamily="34" charset="-128"/>
              </a:defRPr>
            </a:lvl7pPr>
            <a:lvl8pPr marL="3429000" indent="-228600" eaLnBrk="0" fontAlgn="base" hangingPunct="0">
              <a:spcBef>
                <a:spcPct val="0"/>
              </a:spcBef>
              <a:spcAft>
                <a:spcPct val="0"/>
              </a:spcAft>
              <a:defRPr sz="800">
                <a:solidFill>
                  <a:schemeClr val="bg1"/>
                </a:solidFill>
                <a:latin typeface="Times" charset="0"/>
                <a:ea typeface="ＭＳ Ｐゴシック" pitchFamily="34" charset="-128"/>
              </a:defRPr>
            </a:lvl8pPr>
            <a:lvl9pPr marL="3886200" indent="-228600" eaLnBrk="0" fontAlgn="base" hangingPunct="0">
              <a:spcBef>
                <a:spcPct val="0"/>
              </a:spcBef>
              <a:spcAft>
                <a:spcPct val="0"/>
              </a:spcAft>
              <a:defRPr sz="800">
                <a:solidFill>
                  <a:schemeClr val="bg1"/>
                </a:solidFill>
                <a:latin typeface="Times" charset="0"/>
                <a:ea typeface="ＭＳ Ｐゴシック" pitchFamily="34" charset="-128"/>
              </a:defRPr>
            </a:lvl9pPr>
          </a:lstStyle>
          <a:p>
            <a:fld id="{FAD5CA8D-1D88-4B00-9C6C-C27D500DD1F9}" type="slidenum">
              <a:rPr lang="en-GB" altLang="en-US" sz="1200" smtClean="0"/>
              <a:pPr/>
              <a:t>49</a:t>
            </a:fld>
            <a:endParaRPr lang="en-GB" altLang="en-US" sz="1200" smtClean="0"/>
          </a:p>
        </p:txBody>
      </p:sp>
      <p:sp>
        <p:nvSpPr>
          <p:cNvPr id="120835"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p:spPr>
        <p:txBody>
          <a:bodyPr/>
          <a:lstStyle/>
          <a:p>
            <a:pPr eaLnBrk="1" hangingPunct="1"/>
            <a:endParaRPr lang="en-GB"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800">
                <a:solidFill>
                  <a:schemeClr val="bg1"/>
                </a:solidFill>
                <a:latin typeface="Times" charset="0"/>
                <a:ea typeface="MS PGothic" pitchFamily="34" charset="-128"/>
              </a:defRPr>
            </a:lvl1pPr>
            <a:lvl2pPr marL="742950" indent="-285750">
              <a:defRPr sz="800">
                <a:solidFill>
                  <a:schemeClr val="bg1"/>
                </a:solidFill>
                <a:latin typeface="Times" charset="0"/>
                <a:ea typeface="MS PGothic" pitchFamily="34" charset="-128"/>
              </a:defRPr>
            </a:lvl2pPr>
            <a:lvl3pPr marL="1143000" indent="-228600">
              <a:defRPr sz="800">
                <a:solidFill>
                  <a:schemeClr val="bg1"/>
                </a:solidFill>
                <a:latin typeface="Times" charset="0"/>
                <a:ea typeface="MS PGothic" pitchFamily="34" charset="-128"/>
              </a:defRPr>
            </a:lvl3pPr>
            <a:lvl4pPr marL="1600200" indent="-228600">
              <a:defRPr sz="800">
                <a:solidFill>
                  <a:schemeClr val="bg1"/>
                </a:solidFill>
                <a:latin typeface="Times" charset="0"/>
                <a:ea typeface="MS PGothic" pitchFamily="34" charset="-128"/>
              </a:defRPr>
            </a:lvl4pPr>
            <a:lvl5pPr marL="2057400" indent="-228600">
              <a:defRPr sz="800">
                <a:solidFill>
                  <a:schemeClr val="bg1"/>
                </a:solidFill>
                <a:latin typeface="Times" charset="0"/>
                <a:ea typeface="MS PGothic" pitchFamily="34" charset="-128"/>
              </a:defRPr>
            </a:lvl5pPr>
            <a:lvl6pPr marL="2514600" indent="-228600" eaLnBrk="0" fontAlgn="base" hangingPunct="0">
              <a:spcBef>
                <a:spcPct val="0"/>
              </a:spcBef>
              <a:spcAft>
                <a:spcPct val="0"/>
              </a:spcAft>
              <a:defRPr sz="800">
                <a:solidFill>
                  <a:schemeClr val="bg1"/>
                </a:solidFill>
                <a:latin typeface="Times" charset="0"/>
                <a:ea typeface="MS PGothic" pitchFamily="34" charset="-128"/>
              </a:defRPr>
            </a:lvl6pPr>
            <a:lvl7pPr marL="2971800" indent="-228600" eaLnBrk="0" fontAlgn="base" hangingPunct="0">
              <a:spcBef>
                <a:spcPct val="0"/>
              </a:spcBef>
              <a:spcAft>
                <a:spcPct val="0"/>
              </a:spcAft>
              <a:defRPr sz="800">
                <a:solidFill>
                  <a:schemeClr val="bg1"/>
                </a:solidFill>
                <a:latin typeface="Times" charset="0"/>
                <a:ea typeface="MS PGothic" pitchFamily="34" charset="-128"/>
              </a:defRPr>
            </a:lvl7pPr>
            <a:lvl8pPr marL="3429000" indent="-228600" eaLnBrk="0" fontAlgn="base" hangingPunct="0">
              <a:spcBef>
                <a:spcPct val="0"/>
              </a:spcBef>
              <a:spcAft>
                <a:spcPct val="0"/>
              </a:spcAft>
              <a:defRPr sz="800">
                <a:solidFill>
                  <a:schemeClr val="bg1"/>
                </a:solidFill>
                <a:latin typeface="Times" charset="0"/>
                <a:ea typeface="MS PGothic" pitchFamily="34" charset="-128"/>
              </a:defRPr>
            </a:lvl8pPr>
            <a:lvl9pPr marL="3886200" indent="-228600" eaLnBrk="0" fontAlgn="base" hangingPunct="0">
              <a:spcBef>
                <a:spcPct val="0"/>
              </a:spcBef>
              <a:spcAft>
                <a:spcPct val="0"/>
              </a:spcAft>
              <a:defRPr sz="800">
                <a:solidFill>
                  <a:schemeClr val="bg1"/>
                </a:solidFill>
                <a:latin typeface="Times" charset="0"/>
                <a:ea typeface="MS PGothic" pitchFamily="34" charset="-128"/>
              </a:defRPr>
            </a:lvl9pPr>
          </a:lstStyle>
          <a:p>
            <a:pPr>
              <a:defRPr/>
            </a:pPr>
            <a:fld id="{F3812AC5-2D7A-4A1F-94C6-97943561DF0C}" type="slidenum">
              <a:rPr lang="en-GB" altLang="en-US" sz="1200" smtClean="0"/>
              <a:pPr>
                <a:defRPr/>
              </a:pPr>
              <a:t>53</a:t>
            </a:fld>
            <a:endParaRPr lang="en-GB" altLang="en-US" sz="1200"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xfrm>
            <a:off x="685800" y="4343400"/>
            <a:ext cx="5486400" cy="4114800"/>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GB">
              <a:ea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800">
                <a:solidFill>
                  <a:schemeClr val="bg1"/>
                </a:solidFill>
                <a:latin typeface="Times" charset="0"/>
                <a:ea typeface="MS PGothic" pitchFamily="34" charset="-128"/>
              </a:defRPr>
            </a:lvl1pPr>
            <a:lvl2pPr marL="742950" indent="-285750">
              <a:defRPr sz="800">
                <a:solidFill>
                  <a:schemeClr val="bg1"/>
                </a:solidFill>
                <a:latin typeface="Times" charset="0"/>
                <a:ea typeface="MS PGothic" pitchFamily="34" charset="-128"/>
              </a:defRPr>
            </a:lvl2pPr>
            <a:lvl3pPr marL="1143000" indent="-228600">
              <a:defRPr sz="800">
                <a:solidFill>
                  <a:schemeClr val="bg1"/>
                </a:solidFill>
                <a:latin typeface="Times" charset="0"/>
                <a:ea typeface="MS PGothic" pitchFamily="34" charset="-128"/>
              </a:defRPr>
            </a:lvl3pPr>
            <a:lvl4pPr marL="1600200" indent="-228600">
              <a:defRPr sz="800">
                <a:solidFill>
                  <a:schemeClr val="bg1"/>
                </a:solidFill>
                <a:latin typeface="Times" charset="0"/>
                <a:ea typeface="MS PGothic" pitchFamily="34" charset="-128"/>
              </a:defRPr>
            </a:lvl4pPr>
            <a:lvl5pPr marL="2057400" indent="-228600">
              <a:defRPr sz="800">
                <a:solidFill>
                  <a:schemeClr val="bg1"/>
                </a:solidFill>
                <a:latin typeface="Times" charset="0"/>
                <a:ea typeface="MS PGothic" pitchFamily="34" charset="-128"/>
              </a:defRPr>
            </a:lvl5pPr>
            <a:lvl6pPr marL="2514600" indent="-228600" eaLnBrk="0" fontAlgn="base" hangingPunct="0">
              <a:spcBef>
                <a:spcPct val="0"/>
              </a:spcBef>
              <a:spcAft>
                <a:spcPct val="0"/>
              </a:spcAft>
              <a:defRPr sz="800">
                <a:solidFill>
                  <a:schemeClr val="bg1"/>
                </a:solidFill>
                <a:latin typeface="Times" charset="0"/>
                <a:ea typeface="MS PGothic" pitchFamily="34" charset="-128"/>
              </a:defRPr>
            </a:lvl6pPr>
            <a:lvl7pPr marL="2971800" indent="-228600" eaLnBrk="0" fontAlgn="base" hangingPunct="0">
              <a:spcBef>
                <a:spcPct val="0"/>
              </a:spcBef>
              <a:spcAft>
                <a:spcPct val="0"/>
              </a:spcAft>
              <a:defRPr sz="800">
                <a:solidFill>
                  <a:schemeClr val="bg1"/>
                </a:solidFill>
                <a:latin typeface="Times" charset="0"/>
                <a:ea typeface="MS PGothic" pitchFamily="34" charset="-128"/>
              </a:defRPr>
            </a:lvl7pPr>
            <a:lvl8pPr marL="3429000" indent="-228600" eaLnBrk="0" fontAlgn="base" hangingPunct="0">
              <a:spcBef>
                <a:spcPct val="0"/>
              </a:spcBef>
              <a:spcAft>
                <a:spcPct val="0"/>
              </a:spcAft>
              <a:defRPr sz="800">
                <a:solidFill>
                  <a:schemeClr val="bg1"/>
                </a:solidFill>
                <a:latin typeface="Times" charset="0"/>
                <a:ea typeface="MS PGothic" pitchFamily="34" charset="-128"/>
              </a:defRPr>
            </a:lvl8pPr>
            <a:lvl9pPr marL="3886200" indent="-228600" eaLnBrk="0" fontAlgn="base" hangingPunct="0">
              <a:spcBef>
                <a:spcPct val="0"/>
              </a:spcBef>
              <a:spcAft>
                <a:spcPct val="0"/>
              </a:spcAft>
              <a:defRPr sz="800">
                <a:solidFill>
                  <a:schemeClr val="bg1"/>
                </a:solidFill>
                <a:latin typeface="Times" charset="0"/>
                <a:ea typeface="MS PGothic" pitchFamily="34" charset="-128"/>
              </a:defRPr>
            </a:lvl9pPr>
          </a:lstStyle>
          <a:p>
            <a:pPr>
              <a:defRPr/>
            </a:pPr>
            <a:fld id="{DCBC8BAB-0AF1-4DD4-B85E-D70945C02B7E}" type="slidenum">
              <a:rPr lang="en-GB" altLang="en-US" sz="1200" smtClean="0"/>
              <a:pPr>
                <a:defRPr/>
              </a:pPr>
              <a:t>55</a:t>
            </a:fld>
            <a:endParaRPr lang="en-GB" altLang="en-US" sz="1200" smtClean="0"/>
          </a:p>
        </p:txBody>
      </p:sp>
      <p:sp>
        <p:nvSpPr>
          <p:cNvPr id="128003" name="Rectangle 2"/>
          <p:cNvSpPr>
            <a:spLocks noGrp="1" noRot="1" noChangeAspect="1" noChangeArrowheads="1" noTextEdit="1"/>
          </p:cNvSpPr>
          <p:nvPr>
            <p:ph type="sldImg"/>
          </p:nvPr>
        </p:nvSpPr>
        <p:spPr>
          <a:xfrm>
            <a:off x="1150938" y="682625"/>
            <a:ext cx="4556125" cy="3416300"/>
          </a:xfrm>
          <a:ln/>
        </p:spPr>
      </p:sp>
      <p:sp>
        <p:nvSpPr>
          <p:cNvPr id="128004" name="Rectangle 3"/>
          <p:cNvSpPr>
            <a:spLocks noGrp="1" noChangeArrowheads="1"/>
          </p:cNvSpPr>
          <p:nvPr>
            <p:ph type="body" idx="1"/>
          </p:nvPr>
        </p:nvSpPr>
        <p:spPr>
          <a:xfrm>
            <a:off x="914400" y="4327525"/>
            <a:ext cx="5029200" cy="4248150"/>
          </a:xfrm>
          <a:ln/>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altLang="en-US" dirty="0" smtClean="0">
                <a:latin typeface="Arial" pitchFamily="34" charset="0"/>
                <a:ea typeface="MS PGothic" pitchFamily="34" charset="-128"/>
              </a:rPr>
              <a:t>The age-adjusted rate of death due to HIV disease increased almost linearly from 6 deaths per 100,000 population in 1987 to 17 deaths per 100,000 population in 1994 and 1995, then decreased to 7 deaths per 100,000 population in 1997, and almost leveled off at about 5 deaths per 100,000 after 1998.  The age-adjusted HIV death rate decreased 28% from 1995 to 1996, 45% from 1996 to 1997, 18% from 1997 to 1998, and 3% or less in each of the next 4 years.  </a:t>
            </a:r>
          </a:p>
          <a:p>
            <a:pPr eaLnBrk="1" hangingPunct="1">
              <a:defRPr/>
            </a:pPr>
            <a:r>
              <a:rPr lang="en-US" altLang="en-US" dirty="0" smtClean="0">
                <a:latin typeface="Arial" pitchFamily="34" charset="0"/>
                <a:ea typeface="MS PGothic" pitchFamily="34" charset="-128"/>
              </a:rPr>
              <a:t>The decrease in the rate in 1996 and 1997 was largely due to improvements in antiretroviral therapy.  Prophylactic medications for opportunistic infections and the prevention of HIV infection may also have contributed to this decrease.  The leveling of the rate after 1998 may reflect a lack of access to or effectiveness of therapy among some persons.  Possible reasons for this include delay in diagnosis of HIV infection until symptoms have occurred, inadequate treatment after diagnosis, difficulty in adherence to medication regimens, and development of viral resistance to therapy. </a:t>
            </a:r>
          </a:p>
          <a:p>
            <a:pPr eaLnBrk="1" hangingPunct="1">
              <a:defRPr/>
            </a:pPr>
            <a:r>
              <a:rPr lang="en-US" altLang="en-US" dirty="0" smtClean="0">
                <a:latin typeface="Arial" pitchFamily="34" charset="0"/>
                <a:ea typeface="MS PGothic" pitchFamily="34" charset="-128"/>
              </a:rPr>
              <a:t>To eliminate the effect of changes in the age distribution of the population, rates have been adjusted to appear as though the age distribution of the population in every year was the same as that of the US population in 2000 (the Public Health Service standard for age-adjustment). For comparison with data for 1999 and later, data for the years before 1999 were modified to appear as if the underlying cause had been selected according to </a:t>
            </a:r>
            <a:r>
              <a:rPr lang="en-US" altLang="en-US" i="1" dirty="0" smtClean="0">
                <a:latin typeface="Arial" pitchFamily="34" charset="0"/>
                <a:ea typeface="MS PGothic" pitchFamily="34" charset="-128"/>
              </a:rPr>
              <a:t>ICD-10</a:t>
            </a:r>
            <a:r>
              <a:rPr lang="en-US" altLang="en-US" dirty="0" smtClean="0">
                <a:latin typeface="Arial" pitchFamily="34" charset="0"/>
                <a:ea typeface="MS PGothic" pitchFamily="34" charset="-128"/>
              </a:rPr>
              <a:t> rules instead of </a:t>
            </a:r>
            <a:r>
              <a:rPr lang="en-US" altLang="en-US" i="1" dirty="0" smtClean="0">
                <a:latin typeface="Arial" pitchFamily="34" charset="0"/>
                <a:ea typeface="MS PGothic" pitchFamily="34" charset="-128"/>
              </a:rPr>
              <a:t>ICD-9</a:t>
            </a:r>
            <a:r>
              <a:rPr lang="en-US" altLang="en-US" dirty="0" smtClean="0">
                <a:latin typeface="Arial" pitchFamily="34" charset="0"/>
                <a:ea typeface="MS PGothic" pitchFamily="34" charset="-128"/>
              </a:rPr>
              <a:t> rules.  </a:t>
            </a:r>
          </a:p>
          <a:p>
            <a:pPr eaLnBrk="1" hangingPunct="1">
              <a:defRPr/>
            </a:pPr>
            <a:endParaRPr lang="en-US" altLang="en-US" dirty="0" smtClean="0">
              <a:latin typeface="Arial" pitchFamily="34" charset="0"/>
              <a:ea typeface="MS PGothic"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058" tIns="41029" rIns="82058" bIns="41029" anchor="ctr"/>
          <a:lstStyle/>
          <a:p>
            <a:endParaRPr lang="en-GB"/>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altLang="en-US" dirty="0">
                <a:latin typeface="Arial" charset="0"/>
                <a:ea typeface="msgothic" charset="0"/>
                <a:cs typeface="msgothic" charset="0"/>
              </a:rPr>
              <a:t>Global intensity map of </a:t>
            </a:r>
            <a:r>
              <a:rPr lang="en-GB" altLang="en-US" dirty="0" err="1">
                <a:latin typeface="Arial" charset="0"/>
                <a:ea typeface="msgothic" charset="0"/>
                <a:cs typeface="msgothic" charset="0"/>
              </a:rPr>
              <a:t>EReNTD</a:t>
            </a:r>
            <a:r>
              <a:rPr lang="en-GB" altLang="en-US" dirty="0">
                <a:latin typeface="Arial" charset="0"/>
                <a:ea typeface="msgothic" charset="0"/>
                <a:cs typeface="msgothic" charset="0"/>
              </a:rPr>
              <a:t> regions of </a:t>
            </a:r>
            <a:r>
              <a:rPr lang="en-GB" altLang="en-US" dirty="0" err="1">
                <a:latin typeface="Arial" charset="0"/>
                <a:ea typeface="msgothic" charset="0"/>
                <a:cs typeface="msgothic" charset="0"/>
              </a:rPr>
              <a:t>endemicity</a:t>
            </a:r>
            <a:r>
              <a:rPr lang="en-GB" altLang="en-US" dirty="0">
                <a:latin typeface="Arial" charset="0"/>
                <a:ea typeface="msgothic" charset="0"/>
                <a:cs typeface="msgothic" charset="0"/>
              </a:rPr>
              <a:t>. Data are from the World Health Organization (2013). We used the following definitions when coding the data for regions of </a:t>
            </a:r>
            <a:r>
              <a:rPr lang="en-GB" altLang="en-US" dirty="0" err="1">
                <a:latin typeface="Arial" charset="0"/>
                <a:ea typeface="msgothic" charset="0"/>
                <a:cs typeface="msgothic" charset="0"/>
              </a:rPr>
              <a:t>endemicity</a:t>
            </a:r>
            <a:r>
              <a:rPr lang="en-GB" altLang="en-US" dirty="0">
                <a:latin typeface="Arial" charset="0"/>
                <a:ea typeface="msgothic" charset="0"/>
                <a:cs typeface="msgothic" charset="0"/>
              </a:rPr>
              <a:t> for each </a:t>
            </a:r>
            <a:r>
              <a:rPr lang="en-GB" altLang="en-US" dirty="0" err="1">
                <a:latin typeface="Arial" charset="0"/>
                <a:ea typeface="msgothic" charset="0"/>
                <a:cs typeface="msgothic" charset="0"/>
              </a:rPr>
              <a:t>EReNTD</a:t>
            </a:r>
            <a:r>
              <a:rPr lang="en-GB" altLang="en-US" dirty="0">
                <a:latin typeface="Arial" charset="0"/>
                <a:ea typeface="msgothic" charset="0"/>
                <a:cs typeface="msgothic" charset="0"/>
              </a:rPr>
              <a:t> according to WHO data: dengue, most of the country is at risk for dengue; rabies, most of the country is at high risk for rabies; Chagas disease, the disease is present in the country; </a:t>
            </a:r>
            <a:r>
              <a:rPr lang="en-GB" altLang="en-US" dirty="0" err="1">
                <a:latin typeface="Arial" charset="0"/>
                <a:ea typeface="msgothic" charset="0"/>
                <a:cs typeface="msgothic" charset="0"/>
              </a:rPr>
              <a:t>cysticercosis</a:t>
            </a:r>
            <a:r>
              <a:rPr lang="en-GB" altLang="en-US" dirty="0">
                <a:latin typeface="Arial" charset="0"/>
                <a:ea typeface="msgothic" charset="0"/>
                <a:cs typeface="msgothic" charset="0"/>
              </a:rPr>
              <a:t>, the disease is reported as endemic in the country; human African trypanosomiasis, the disease is present in the country.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45A000-C502-4819-B2C0-EAE446A6E826}" type="slidenum">
              <a:rPr lang="en-GB" smtClean="0"/>
              <a:t>17</a:t>
            </a:fld>
            <a:endParaRPr lang="en-GB"/>
          </a:p>
        </p:txBody>
      </p:sp>
    </p:spTree>
    <p:extLst>
      <p:ext uri="{BB962C8B-B14F-4D97-AF65-F5344CB8AC3E}">
        <p14:creationId xmlns:p14="http://schemas.microsoft.com/office/powerpoint/2010/main" val="3417795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058" tIns="41029" rIns="82058" bIns="41029" anchor="ctr"/>
          <a:lstStyle/>
          <a:p>
            <a:endParaRPr lang="en-GB"/>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altLang="en-US">
                <a:latin typeface="Arial" charset="0"/>
                <a:ea typeface="msgothic" charset="0"/>
                <a:cs typeface="msgothic" charset="0"/>
              </a:rPr>
              <a:t>Prominent wildlife–livestock interfaces reported in scientific literature. Shown are the five most frequently cited wildlife and livestock groups (Dataset S1); only publications with one disease (</a:t>
            </a:r>
            <a:r>
              <a:rPr lang="en-GB" altLang="en-US" i="1">
                <a:latin typeface="Arial" charset="0"/>
                <a:ea typeface="msgothic" charset="0"/>
                <a:cs typeface="msgothic" charset="0"/>
              </a:rPr>
              <a:t>n</a:t>
            </a:r>
            <a:r>
              <a:rPr lang="en-GB" altLang="en-US">
                <a:latin typeface="Arial" charset="0"/>
                <a:ea typeface="msgothic" charset="0"/>
                <a:cs typeface="msgothic" charset="0"/>
              </a:rPr>
              <a:t> = 13,293) were included.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800">
                <a:solidFill>
                  <a:schemeClr val="bg1"/>
                </a:solidFill>
                <a:latin typeface="Times" charset="0"/>
                <a:ea typeface="MS PGothic" pitchFamily="34" charset="-128"/>
              </a:defRPr>
            </a:lvl1pPr>
            <a:lvl2pPr marL="742950" indent="-285750">
              <a:defRPr sz="800">
                <a:solidFill>
                  <a:schemeClr val="bg1"/>
                </a:solidFill>
                <a:latin typeface="Times" charset="0"/>
                <a:ea typeface="MS PGothic" pitchFamily="34" charset="-128"/>
              </a:defRPr>
            </a:lvl2pPr>
            <a:lvl3pPr marL="1143000" indent="-228600">
              <a:defRPr sz="800">
                <a:solidFill>
                  <a:schemeClr val="bg1"/>
                </a:solidFill>
                <a:latin typeface="Times" charset="0"/>
                <a:ea typeface="MS PGothic" pitchFamily="34" charset="-128"/>
              </a:defRPr>
            </a:lvl3pPr>
            <a:lvl4pPr marL="1600200" indent="-228600">
              <a:defRPr sz="800">
                <a:solidFill>
                  <a:schemeClr val="bg1"/>
                </a:solidFill>
                <a:latin typeface="Times" charset="0"/>
                <a:ea typeface="MS PGothic" pitchFamily="34" charset="-128"/>
              </a:defRPr>
            </a:lvl4pPr>
            <a:lvl5pPr marL="2057400" indent="-228600">
              <a:defRPr sz="800">
                <a:solidFill>
                  <a:schemeClr val="bg1"/>
                </a:solidFill>
                <a:latin typeface="Times" charset="0"/>
                <a:ea typeface="MS PGothic" pitchFamily="34" charset="-128"/>
              </a:defRPr>
            </a:lvl5pPr>
            <a:lvl6pPr marL="2514600" indent="-228600" eaLnBrk="0" fontAlgn="base" hangingPunct="0">
              <a:spcBef>
                <a:spcPct val="0"/>
              </a:spcBef>
              <a:spcAft>
                <a:spcPct val="0"/>
              </a:spcAft>
              <a:defRPr sz="800">
                <a:solidFill>
                  <a:schemeClr val="bg1"/>
                </a:solidFill>
                <a:latin typeface="Times" charset="0"/>
                <a:ea typeface="MS PGothic" pitchFamily="34" charset="-128"/>
              </a:defRPr>
            </a:lvl6pPr>
            <a:lvl7pPr marL="2971800" indent="-228600" eaLnBrk="0" fontAlgn="base" hangingPunct="0">
              <a:spcBef>
                <a:spcPct val="0"/>
              </a:spcBef>
              <a:spcAft>
                <a:spcPct val="0"/>
              </a:spcAft>
              <a:defRPr sz="800">
                <a:solidFill>
                  <a:schemeClr val="bg1"/>
                </a:solidFill>
                <a:latin typeface="Times" charset="0"/>
                <a:ea typeface="MS PGothic" pitchFamily="34" charset="-128"/>
              </a:defRPr>
            </a:lvl7pPr>
            <a:lvl8pPr marL="3429000" indent="-228600" eaLnBrk="0" fontAlgn="base" hangingPunct="0">
              <a:spcBef>
                <a:spcPct val="0"/>
              </a:spcBef>
              <a:spcAft>
                <a:spcPct val="0"/>
              </a:spcAft>
              <a:defRPr sz="800">
                <a:solidFill>
                  <a:schemeClr val="bg1"/>
                </a:solidFill>
                <a:latin typeface="Times" charset="0"/>
                <a:ea typeface="MS PGothic" pitchFamily="34" charset="-128"/>
              </a:defRPr>
            </a:lvl8pPr>
            <a:lvl9pPr marL="3886200" indent="-228600" eaLnBrk="0" fontAlgn="base" hangingPunct="0">
              <a:spcBef>
                <a:spcPct val="0"/>
              </a:spcBef>
              <a:spcAft>
                <a:spcPct val="0"/>
              </a:spcAft>
              <a:defRPr sz="800">
                <a:solidFill>
                  <a:schemeClr val="bg1"/>
                </a:solidFill>
                <a:latin typeface="Times" charset="0"/>
                <a:ea typeface="MS PGothic" pitchFamily="34" charset="-128"/>
              </a:defRPr>
            </a:lvl9pPr>
          </a:lstStyle>
          <a:p>
            <a:pPr>
              <a:defRPr/>
            </a:pPr>
            <a:fld id="{5370B91D-DEB5-45E6-8A5A-B3C93157A4B9}" type="slidenum">
              <a:rPr lang="en-GB" altLang="en-US" sz="1200" smtClean="0"/>
              <a:pPr>
                <a:defRPr/>
              </a:pPr>
              <a:t>29</a:t>
            </a:fld>
            <a:endParaRPr lang="en-GB" altLang="en-US" sz="1200" smtClean="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xfrm>
            <a:off x="685800" y="4343400"/>
            <a:ext cx="5486400" cy="4114800"/>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GB">
              <a:ea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800">
                <a:solidFill>
                  <a:schemeClr val="bg1"/>
                </a:solidFill>
                <a:latin typeface="Times" charset="0"/>
                <a:ea typeface="MS PGothic" pitchFamily="34" charset="-128"/>
              </a:defRPr>
            </a:lvl1pPr>
            <a:lvl2pPr marL="742950" indent="-285750">
              <a:defRPr sz="800">
                <a:solidFill>
                  <a:schemeClr val="bg1"/>
                </a:solidFill>
                <a:latin typeface="Times" charset="0"/>
                <a:ea typeface="MS PGothic" pitchFamily="34" charset="-128"/>
              </a:defRPr>
            </a:lvl2pPr>
            <a:lvl3pPr marL="1143000" indent="-228600">
              <a:defRPr sz="800">
                <a:solidFill>
                  <a:schemeClr val="bg1"/>
                </a:solidFill>
                <a:latin typeface="Times" charset="0"/>
                <a:ea typeface="MS PGothic" pitchFamily="34" charset="-128"/>
              </a:defRPr>
            </a:lvl3pPr>
            <a:lvl4pPr marL="1600200" indent="-228600">
              <a:defRPr sz="800">
                <a:solidFill>
                  <a:schemeClr val="bg1"/>
                </a:solidFill>
                <a:latin typeface="Times" charset="0"/>
                <a:ea typeface="MS PGothic" pitchFamily="34" charset="-128"/>
              </a:defRPr>
            </a:lvl4pPr>
            <a:lvl5pPr marL="2057400" indent="-228600">
              <a:defRPr sz="800">
                <a:solidFill>
                  <a:schemeClr val="bg1"/>
                </a:solidFill>
                <a:latin typeface="Times" charset="0"/>
                <a:ea typeface="MS PGothic" pitchFamily="34" charset="-128"/>
              </a:defRPr>
            </a:lvl5pPr>
            <a:lvl6pPr marL="2514600" indent="-228600" eaLnBrk="0" fontAlgn="base" hangingPunct="0">
              <a:spcBef>
                <a:spcPct val="0"/>
              </a:spcBef>
              <a:spcAft>
                <a:spcPct val="0"/>
              </a:spcAft>
              <a:defRPr sz="800">
                <a:solidFill>
                  <a:schemeClr val="bg1"/>
                </a:solidFill>
                <a:latin typeface="Times" charset="0"/>
                <a:ea typeface="MS PGothic" pitchFamily="34" charset="-128"/>
              </a:defRPr>
            </a:lvl6pPr>
            <a:lvl7pPr marL="2971800" indent="-228600" eaLnBrk="0" fontAlgn="base" hangingPunct="0">
              <a:spcBef>
                <a:spcPct val="0"/>
              </a:spcBef>
              <a:spcAft>
                <a:spcPct val="0"/>
              </a:spcAft>
              <a:defRPr sz="800">
                <a:solidFill>
                  <a:schemeClr val="bg1"/>
                </a:solidFill>
                <a:latin typeface="Times" charset="0"/>
                <a:ea typeface="MS PGothic" pitchFamily="34" charset="-128"/>
              </a:defRPr>
            </a:lvl7pPr>
            <a:lvl8pPr marL="3429000" indent="-228600" eaLnBrk="0" fontAlgn="base" hangingPunct="0">
              <a:spcBef>
                <a:spcPct val="0"/>
              </a:spcBef>
              <a:spcAft>
                <a:spcPct val="0"/>
              </a:spcAft>
              <a:defRPr sz="800">
                <a:solidFill>
                  <a:schemeClr val="bg1"/>
                </a:solidFill>
                <a:latin typeface="Times" charset="0"/>
                <a:ea typeface="MS PGothic" pitchFamily="34" charset="-128"/>
              </a:defRPr>
            </a:lvl8pPr>
            <a:lvl9pPr marL="3886200" indent="-228600" eaLnBrk="0" fontAlgn="base" hangingPunct="0">
              <a:spcBef>
                <a:spcPct val="0"/>
              </a:spcBef>
              <a:spcAft>
                <a:spcPct val="0"/>
              </a:spcAft>
              <a:defRPr sz="800">
                <a:solidFill>
                  <a:schemeClr val="bg1"/>
                </a:solidFill>
                <a:latin typeface="Times" charset="0"/>
                <a:ea typeface="MS PGothic" pitchFamily="34" charset="-128"/>
              </a:defRPr>
            </a:lvl9pPr>
          </a:lstStyle>
          <a:p>
            <a:pPr>
              <a:defRPr/>
            </a:pPr>
            <a:fld id="{79116846-0ACB-4FFD-BFCD-3480CE3A65E8}" type="slidenum">
              <a:rPr lang="en-GB" altLang="en-US" sz="1200" smtClean="0"/>
              <a:pPr>
                <a:defRPr/>
              </a:pPr>
              <a:t>30</a:t>
            </a:fld>
            <a:endParaRPr lang="en-GB" altLang="en-US" sz="1200" smtClean="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GB">
              <a:ea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800">
                <a:solidFill>
                  <a:schemeClr val="bg1"/>
                </a:solidFill>
                <a:latin typeface="Times" charset="0"/>
                <a:ea typeface="MS PGothic" pitchFamily="34" charset="-128"/>
              </a:defRPr>
            </a:lvl1pPr>
            <a:lvl2pPr marL="742950" indent="-285750">
              <a:defRPr sz="800">
                <a:solidFill>
                  <a:schemeClr val="bg1"/>
                </a:solidFill>
                <a:latin typeface="Times" charset="0"/>
                <a:ea typeface="MS PGothic" pitchFamily="34" charset="-128"/>
              </a:defRPr>
            </a:lvl2pPr>
            <a:lvl3pPr marL="1143000" indent="-228600">
              <a:defRPr sz="800">
                <a:solidFill>
                  <a:schemeClr val="bg1"/>
                </a:solidFill>
                <a:latin typeface="Times" charset="0"/>
                <a:ea typeface="MS PGothic" pitchFamily="34" charset="-128"/>
              </a:defRPr>
            </a:lvl3pPr>
            <a:lvl4pPr marL="1600200" indent="-228600">
              <a:defRPr sz="800">
                <a:solidFill>
                  <a:schemeClr val="bg1"/>
                </a:solidFill>
                <a:latin typeface="Times" charset="0"/>
                <a:ea typeface="MS PGothic" pitchFamily="34" charset="-128"/>
              </a:defRPr>
            </a:lvl4pPr>
            <a:lvl5pPr marL="2057400" indent="-228600">
              <a:defRPr sz="800">
                <a:solidFill>
                  <a:schemeClr val="bg1"/>
                </a:solidFill>
                <a:latin typeface="Times" charset="0"/>
                <a:ea typeface="MS PGothic" pitchFamily="34" charset="-128"/>
              </a:defRPr>
            </a:lvl5pPr>
            <a:lvl6pPr marL="2514600" indent="-228600" eaLnBrk="0" fontAlgn="base" hangingPunct="0">
              <a:spcBef>
                <a:spcPct val="0"/>
              </a:spcBef>
              <a:spcAft>
                <a:spcPct val="0"/>
              </a:spcAft>
              <a:defRPr sz="800">
                <a:solidFill>
                  <a:schemeClr val="bg1"/>
                </a:solidFill>
                <a:latin typeface="Times" charset="0"/>
                <a:ea typeface="MS PGothic" pitchFamily="34" charset="-128"/>
              </a:defRPr>
            </a:lvl6pPr>
            <a:lvl7pPr marL="2971800" indent="-228600" eaLnBrk="0" fontAlgn="base" hangingPunct="0">
              <a:spcBef>
                <a:spcPct val="0"/>
              </a:spcBef>
              <a:spcAft>
                <a:spcPct val="0"/>
              </a:spcAft>
              <a:defRPr sz="800">
                <a:solidFill>
                  <a:schemeClr val="bg1"/>
                </a:solidFill>
                <a:latin typeface="Times" charset="0"/>
                <a:ea typeface="MS PGothic" pitchFamily="34" charset="-128"/>
              </a:defRPr>
            </a:lvl7pPr>
            <a:lvl8pPr marL="3429000" indent="-228600" eaLnBrk="0" fontAlgn="base" hangingPunct="0">
              <a:spcBef>
                <a:spcPct val="0"/>
              </a:spcBef>
              <a:spcAft>
                <a:spcPct val="0"/>
              </a:spcAft>
              <a:defRPr sz="800">
                <a:solidFill>
                  <a:schemeClr val="bg1"/>
                </a:solidFill>
                <a:latin typeface="Times" charset="0"/>
                <a:ea typeface="MS PGothic" pitchFamily="34" charset="-128"/>
              </a:defRPr>
            </a:lvl8pPr>
            <a:lvl9pPr marL="3886200" indent="-228600" eaLnBrk="0" fontAlgn="base" hangingPunct="0">
              <a:spcBef>
                <a:spcPct val="0"/>
              </a:spcBef>
              <a:spcAft>
                <a:spcPct val="0"/>
              </a:spcAft>
              <a:defRPr sz="800">
                <a:solidFill>
                  <a:schemeClr val="bg1"/>
                </a:solidFill>
                <a:latin typeface="Times" charset="0"/>
                <a:ea typeface="MS PGothic" pitchFamily="34" charset="-128"/>
              </a:defRPr>
            </a:lvl9pPr>
          </a:lstStyle>
          <a:p>
            <a:pPr>
              <a:defRPr/>
            </a:pPr>
            <a:fld id="{14BCF336-7DCC-4BA9-98A0-851E018D65A0}" type="slidenum">
              <a:rPr lang="en-GB" altLang="en-US" sz="1200" smtClean="0"/>
              <a:pPr>
                <a:defRPr/>
              </a:pPr>
              <a:t>32</a:t>
            </a:fld>
            <a:endParaRPr lang="en-GB" altLang="en-US" sz="1200" smtClean="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xfrm>
            <a:off x="685800" y="4343400"/>
            <a:ext cx="5486400" cy="4114800"/>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GB">
              <a:ea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800">
                <a:solidFill>
                  <a:schemeClr val="bg1"/>
                </a:solidFill>
                <a:latin typeface="Times" charset="0"/>
                <a:ea typeface="MS PGothic" pitchFamily="34" charset="-128"/>
              </a:defRPr>
            </a:lvl1pPr>
            <a:lvl2pPr marL="742950" indent="-285750">
              <a:defRPr sz="800">
                <a:solidFill>
                  <a:schemeClr val="bg1"/>
                </a:solidFill>
                <a:latin typeface="Times" charset="0"/>
                <a:ea typeface="MS PGothic" pitchFamily="34" charset="-128"/>
              </a:defRPr>
            </a:lvl2pPr>
            <a:lvl3pPr marL="1143000" indent="-228600">
              <a:defRPr sz="800">
                <a:solidFill>
                  <a:schemeClr val="bg1"/>
                </a:solidFill>
                <a:latin typeface="Times" charset="0"/>
                <a:ea typeface="MS PGothic" pitchFamily="34" charset="-128"/>
              </a:defRPr>
            </a:lvl3pPr>
            <a:lvl4pPr marL="1600200" indent="-228600">
              <a:defRPr sz="800">
                <a:solidFill>
                  <a:schemeClr val="bg1"/>
                </a:solidFill>
                <a:latin typeface="Times" charset="0"/>
                <a:ea typeface="MS PGothic" pitchFamily="34" charset="-128"/>
              </a:defRPr>
            </a:lvl4pPr>
            <a:lvl5pPr marL="2057400" indent="-228600">
              <a:defRPr sz="800">
                <a:solidFill>
                  <a:schemeClr val="bg1"/>
                </a:solidFill>
                <a:latin typeface="Times" charset="0"/>
                <a:ea typeface="MS PGothic" pitchFamily="34" charset="-128"/>
              </a:defRPr>
            </a:lvl5pPr>
            <a:lvl6pPr marL="2514600" indent="-228600" eaLnBrk="0" fontAlgn="base" hangingPunct="0">
              <a:spcBef>
                <a:spcPct val="0"/>
              </a:spcBef>
              <a:spcAft>
                <a:spcPct val="0"/>
              </a:spcAft>
              <a:defRPr sz="800">
                <a:solidFill>
                  <a:schemeClr val="bg1"/>
                </a:solidFill>
                <a:latin typeface="Times" charset="0"/>
                <a:ea typeface="MS PGothic" pitchFamily="34" charset="-128"/>
              </a:defRPr>
            </a:lvl6pPr>
            <a:lvl7pPr marL="2971800" indent="-228600" eaLnBrk="0" fontAlgn="base" hangingPunct="0">
              <a:spcBef>
                <a:spcPct val="0"/>
              </a:spcBef>
              <a:spcAft>
                <a:spcPct val="0"/>
              </a:spcAft>
              <a:defRPr sz="800">
                <a:solidFill>
                  <a:schemeClr val="bg1"/>
                </a:solidFill>
                <a:latin typeface="Times" charset="0"/>
                <a:ea typeface="MS PGothic" pitchFamily="34" charset="-128"/>
              </a:defRPr>
            </a:lvl7pPr>
            <a:lvl8pPr marL="3429000" indent="-228600" eaLnBrk="0" fontAlgn="base" hangingPunct="0">
              <a:spcBef>
                <a:spcPct val="0"/>
              </a:spcBef>
              <a:spcAft>
                <a:spcPct val="0"/>
              </a:spcAft>
              <a:defRPr sz="800">
                <a:solidFill>
                  <a:schemeClr val="bg1"/>
                </a:solidFill>
                <a:latin typeface="Times" charset="0"/>
                <a:ea typeface="MS PGothic" pitchFamily="34" charset="-128"/>
              </a:defRPr>
            </a:lvl8pPr>
            <a:lvl9pPr marL="3886200" indent="-228600" eaLnBrk="0" fontAlgn="base" hangingPunct="0">
              <a:spcBef>
                <a:spcPct val="0"/>
              </a:spcBef>
              <a:spcAft>
                <a:spcPct val="0"/>
              </a:spcAft>
              <a:defRPr sz="800">
                <a:solidFill>
                  <a:schemeClr val="bg1"/>
                </a:solidFill>
                <a:latin typeface="Times" charset="0"/>
                <a:ea typeface="MS PGothic" pitchFamily="34" charset="-128"/>
              </a:defRPr>
            </a:lvl9pPr>
          </a:lstStyle>
          <a:p>
            <a:pPr>
              <a:defRPr/>
            </a:pPr>
            <a:fld id="{8890BF87-945C-47FC-8909-6F4DF065CCC5}" type="slidenum">
              <a:rPr lang="en-GB" altLang="en-US" sz="1200" smtClean="0"/>
              <a:pPr>
                <a:defRPr/>
              </a:pPr>
              <a:t>37</a:t>
            </a:fld>
            <a:endParaRPr lang="en-GB" altLang="en-US" sz="1200" smtClean="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xfrm>
            <a:off x="685800" y="4343400"/>
            <a:ext cx="5486400" cy="4114800"/>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GB">
              <a:ea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800">
                <a:solidFill>
                  <a:schemeClr val="bg1"/>
                </a:solidFill>
                <a:latin typeface="Times" charset="0"/>
                <a:ea typeface="MS PGothic" pitchFamily="34" charset="-128"/>
              </a:defRPr>
            </a:lvl1pPr>
            <a:lvl2pPr marL="742950" indent="-285750">
              <a:defRPr sz="800">
                <a:solidFill>
                  <a:schemeClr val="bg1"/>
                </a:solidFill>
                <a:latin typeface="Times" charset="0"/>
                <a:ea typeface="MS PGothic" pitchFamily="34" charset="-128"/>
              </a:defRPr>
            </a:lvl2pPr>
            <a:lvl3pPr marL="1143000" indent="-228600">
              <a:defRPr sz="800">
                <a:solidFill>
                  <a:schemeClr val="bg1"/>
                </a:solidFill>
                <a:latin typeface="Times" charset="0"/>
                <a:ea typeface="MS PGothic" pitchFamily="34" charset="-128"/>
              </a:defRPr>
            </a:lvl3pPr>
            <a:lvl4pPr marL="1600200" indent="-228600">
              <a:defRPr sz="800">
                <a:solidFill>
                  <a:schemeClr val="bg1"/>
                </a:solidFill>
                <a:latin typeface="Times" charset="0"/>
                <a:ea typeface="MS PGothic" pitchFamily="34" charset="-128"/>
              </a:defRPr>
            </a:lvl4pPr>
            <a:lvl5pPr marL="2057400" indent="-228600">
              <a:defRPr sz="800">
                <a:solidFill>
                  <a:schemeClr val="bg1"/>
                </a:solidFill>
                <a:latin typeface="Times" charset="0"/>
                <a:ea typeface="MS PGothic" pitchFamily="34" charset="-128"/>
              </a:defRPr>
            </a:lvl5pPr>
            <a:lvl6pPr marL="2514600" indent="-228600" eaLnBrk="0" fontAlgn="base" hangingPunct="0">
              <a:spcBef>
                <a:spcPct val="0"/>
              </a:spcBef>
              <a:spcAft>
                <a:spcPct val="0"/>
              </a:spcAft>
              <a:defRPr sz="800">
                <a:solidFill>
                  <a:schemeClr val="bg1"/>
                </a:solidFill>
                <a:latin typeface="Times" charset="0"/>
                <a:ea typeface="MS PGothic" pitchFamily="34" charset="-128"/>
              </a:defRPr>
            </a:lvl6pPr>
            <a:lvl7pPr marL="2971800" indent="-228600" eaLnBrk="0" fontAlgn="base" hangingPunct="0">
              <a:spcBef>
                <a:spcPct val="0"/>
              </a:spcBef>
              <a:spcAft>
                <a:spcPct val="0"/>
              </a:spcAft>
              <a:defRPr sz="800">
                <a:solidFill>
                  <a:schemeClr val="bg1"/>
                </a:solidFill>
                <a:latin typeface="Times" charset="0"/>
                <a:ea typeface="MS PGothic" pitchFamily="34" charset="-128"/>
              </a:defRPr>
            </a:lvl7pPr>
            <a:lvl8pPr marL="3429000" indent="-228600" eaLnBrk="0" fontAlgn="base" hangingPunct="0">
              <a:spcBef>
                <a:spcPct val="0"/>
              </a:spcBef>
              <a:spcAft>
                <a:spcPct val="0"/>
              </a:spcAft>
              <a:defRPr sz="800">
                <a:solidFill>
                  <a:schemeClr val="bg1"/>
                </a:solidFill>
                <a:latin typeface="Times" charset="0"/>
                <a:ea typeface="MS PGothic" pitchFamily="34" charset="-128"/>
              </a:defRPr>
            </a:lvl8pPr>
            <a:lvl9pPr marL="3886200" indent="-228600" eaLnBrk="0" fontAlgn="base" hangingPunct="0">
              <a:spcBef>
                <a:spcPct val="0"/>
              </a:spcBef>
              <a:spcAft>
                <a:spcPct val="0"/>
              </a:spcAft>
              <a:defRPr sz="800">
                <a:solidFill>
                  <a:schemeClr val="bg1"/>
                </a:solidFill>
                <a:latin typeface="Times" charset="0"/>
                <a:ea typeface="MS PGothic" pitchFamily="34" charset="-128"/>
              </a:defRPr>
            </a:lvl9pPr>
          </a:lstStyle>
          <a:p>
            <a:pPr>
              <a:defRPr/>
            </a:pPr>
            <a:fld id="{FF51B660-464A-4F79-82A2-8534C9254F1F}" type="slidenum">
              <a:rPr lang="en-GB" altLang="en-US" sz="1200" smtClean="0"/>
              <a:pPr>
                <a:defRPr/>
              </a:pPr>
              <a:t>45</a:t>
            </a:fld>
            <a:endParaRPr lang="en-GB" altLang="en-US" sz="1200" smtClean="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xfrm>
            <a:off x="685800" y="4343400"/>
            <a:ext cx="5486400" cy="4114800"/>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GB">
              <a:ea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800">
                <a:solidFill>
                  <a:schemeClr val="bg1"/>
                </a:solidFill>
                <a:latin typeface="Times" charset="0"/>
                <a:ea typeface="MS PGothic" pitchFamily="34" charset="-128"/>
              </a:defRPr>
            </a:lvl1pPr>
            <a:lvl2pPr marL="742950" indent="-285750">
              <a:defRPr sz="800">
                <a:solidFill>
                  <a:schemeClr val="bg1"/>
                </a:solidFill>
                <a:latin typeface="Times" charset="0"/>
                <a:ea typeface="MS PGothic" pitchFamily="34" charset="-128"/>
              </a:defRPr>
            </a:lvl2pPr>
            <a:lvl3pPr marL="1143000" indent="-228600">
              <a:defRPr sz="800">
                <a:solidFill>
                  <a:schemeClr val="bg1"/>
                </a:solidFill>
                <a:latin typeface="Times" charset="0"/>
                <a:ea typeface="MS PGothic" pitchFamily="34" charset="-128"/>
              </a:defRPr>
            </a:lvl3pPr>
            <a:lvl4pPr marL="1600200" indent="-228600">
              <a:defRPr sz="800">
                <a:solidFill>
                  <a:schemeClr val="bg1"/>
                </a:solidFill>
                <a:latin typeface="Times" charset="0"/>
                <a:ea typeface="MS PGothic" pitchFamily="34" charset="-128"/>
              </a:defRPr>
            </a:lvl4pPr>
            <a:lvl5pPr marL="2057400" indent="-228600">
              <a:defRPr sz="800">
                <a:solidFill>
                  <a:schemeClr val="bg1"/>
                </a:solidFill>
                <a:latin typeface="Times" charset="0"/>
                <a:ea typeface="MS PGothic" pitchFamily="34" charset="-128"/>
              </a:defRPr>
            </a:lvl5pPr>
            <a:lvl6pPr marL="2514600" indent="-228600" eaLnBrk="0" fontAlgn="base" hangingPunct="0">
              <a:spcBef>
                <a:spcPct val="0"/>
              </a:spcBef>
              <a:spcAft>
                <a:spcPct val="0"/>
              </a:spcAft>
              <a:defRPr sz="800">
                <a:solidFill>
                  <a:schemeClr val="bg1"/>
                </a:solidFill>
                <a:latin typeface="Times" charset="0"/>
                <a:ea typeface="MS PGothic" pitchFamily="34" charset="-128"/>
              </a:defRPr>
            </a:lvl6pPr>
            <a:lvl7pPr marL="2971800" indent="-228600" eaLnBrk="0" fontAlgn="base" hangingPunct="0">
              <a:spcBef>
                <a:spcPct val="0"/>
              </a:spcBef>
              <a:spcAft>
                <a:spcPct val="0"/>
              </a:spcAft>
              <a:defRPr sz="800">
                <a:solidFill>
                  <a:schemeClr val="bg1"/>
                </a:solidFill>
                <a:latin typeface="Times" charset="0"/>
                <a:ea typeface="MS PGothic" pitchFamily="34" charset="-128"/>
              </a:defRPr>
            </a:lvl7pPr>
            <a:lvl8pPr marL="3429000" indent="-228600" eaLnBrk="0" fontAlgn="base" hangingPunct="0">
              <a:spcBef>
                <a:spcPct val="0"/>
              </a:spcBef>
              <a:spcAft>
                <a:spcPct val="0"/>
              </a:spcAft>
              <a:defRPr sz="800">
                <a:solidFill>
                  <a:schemeClr val="bg1"/>
                </a:solidFill>
                <a:latin typeface="Times" charset="0"/>
                <a:ea typeface="MS PGothic" pitchFamily="34" charset="-128"/>
              </a:defRPr>
            </a:lvl8pPr>
            <a:lvl9pPr marL="3886200" indent="-228600" eaLnBrk="0" fontAlgn="base" hangingPunct="0">
              <a:spcBef>
                <a:spcPct val="0"/>
              </a:spcBef>
              <a:spcAft>
                <a:spcPct val="0"/>
              </a:spcAft>
              <a:defRPr sz="800">
                <a:solidFill>
                  <a:schemeClr val="bg1"/>
                </a:solidFill>
                <a:latin typeface="Times" charset="0"/>
                <a:ea typeface="MS PGothic" pitchFamily="34" charset="-128"/>
              </a:defRPr>
            </a:lvl9pPr>
          </a:lstStyle>
          <a:p>
            <a:pPr>
              <a:defRPr/>
            </a:pPr>
            <a:fld id="{4C69BC3A-0FA3-48D1-9A9F-C3D73ACD2DC3}" type="slidenum">
              <a:rPr lang="en-GB" altLang="en-US" sz="1200" smtClean="0"/>
              <a:pPr>
                <a:defRPr/>
              </a:pPr>
              <a:t>46</a:t>
            </a:fld>
            <a:endParaRPr lang="en-GB" altLang="en-US" sz="1200" smtClean="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xfrm>
            <a:off x="685800" y="4343400"/>
            <a:ext cx="5486400" cy="4114800"/>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GB">
              <a:ea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61646D76-BF11-44FB-86E6-FCE671DBFF6F}" type="datetimeFigureOut">
              <a:rPr lang="en-GB" smtClean="0"/>
              <a:t>16/02/16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3BFFB95-C4B1-4AC0-8577-1651CD1BB74E}" type="slidenum">
              <a:rPr lang="en-GB" smtClean="0"/>
              <a:t>‹#›</a:t>
            </a:fld>
            <a:endParaRPr lang="en-GB"/>
          </a:p>
        </p:txBody>
      </p:sp>
    </p:spTree>
    <p:extLst>
      <p:ext uri="{BB962C8B-B14F-4D97-AF65-F5344CB8AC3E}">
        <p14:creationId xmlns:p14="http://schemas.microsoft.com/office/powerpoint/2010/main" val="3980160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1646D76-BF11-44FB-86E6-FCE671DBFF6F}" type="datetimeFigureOut">
              <a:rPr lang="en-GB" smtClean="0"/>
              <a:t>16/02/16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3BFFB95-C4B1-4AC0-8577-1651CD1BB74E}" type="slidenum">
              <a:rPr lang="en-GB" smtClean="0"/>
              <a:t>‹#›</a:t>
            </a:fld>
            <a:endParaRPr lang="en-GB"/>
          </a:p>
        </p:txBody>
      </p:sp>
    </p:spTree>
    <p:extLst>
      <p:ext uri="{BB962C8B-B14F-4D97-AF65-F5344CB8AC3E}">
        <p14:creationId xmlns:p14="http://schemas.microsoft.com/office/powerpoint/2010/main" val="3576217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1646D76-BF11-44FB-86E6-FCE671DBFF6F}" type="datetimeFigureOut">
              <a:rPr lang="en-GB" smtClean="0"/>
              <a:t>16/02/16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3BFFB95-C4B1-4AC0-8577-1651CD1BB74E}" type="slidenum">
              <a:rPr lang="en-GB" smtClean="0"/>
              <a:t>‹#›</a:t>
            </a:fld>
            <a:endParaRPr lang="en-GB"/>
          </a:p>
        </p:txBody>
      </p:sp>
    </p:spTree>
    <p:extLst>
      <p:ext uri="{BB962C8B-B14F-4D97-AF65-F5344CB8AC3E}">
        <p14:creationId xmlns:p14="http://schemas.microsoft.com/office/powerpoint/2010/main" val="3935977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1646D76-BF11-44FB-86E6-FCE671DBFF6F}" type="datetimeFigureOut">
              <a:rPr lang="en-GB" smtClean="0"/>
              <a:t>16/02/16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3BFFB95-C4B1-4AC0-8577-1651CD1BB74E}" type="slidenum">
              <a:rPr lang="en-GB" smtClean="0"/>
              <a:t>‹#›</a:t>
            </a:fld>
            <a:endParaRPr lang="en-GB"/>
          </a:p>
        </p:txBody>
      </p:sp>
    </p:spTree>
    <p:extLst>
      <p:ext uri="{BB962C8B-B14F-4D97-AF65-F5344CB8AC3E}">
        <p14:creationId xmlns:p14="http://schemas.microsoft.com/office/powerpoint/2010/main" val="1954368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1646D76-BF11-44FB-86E6-FCE671DBFF6F}" type="datetimeFigureOut">
              <a:rPr lang="en-GB" smtClean="0"/>
              <a:t>16/02/16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3BFFB95-C4B1-4AC0-8577-1651CD1BB74E}" type="slidenum">
              <a:rPr lang="en-GB" smtClean="0"/>
              <a:t>‹#›</a:t>
            </a:fld>
            <a:endParaRPr lang="en-GB"/>
          </a:p>
        </p:txBody>
      </p:sp>
    </p:spTree>
    <p:extLst>
      <p:ext uri="{BB962C8B-B14F-4D97-AF65-F5344CB8AC3E}">
        <p14:creationId xmlns:p14="http://schemas.microsoft.com/office/powerpoint/2010/main" val="214288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61646D76-BF11-44FB-86E6-FCE671DBFF6F}" type="datetimeFigureOut">
              <a:rPr lang="en-GB" smtClean="0"/>
              <a:t>16/02/16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3BFFB95-C4B1-4AC0-8577-1651CD1BB74E}" type="slidenum">
              <a:rPr lang="en-GB" smtClean="0"/>
              <a:t>‹#›</a:t>
            </a:fld>
            <a:endParaRPr lang="en-GB"/>
          </a:p>
        </p:txBody>
      </p:sp>
    </p:spTree>
    <p:extLst>
      <p:ext uri="{BB962C8B-B14F-4D97-AF65-F5344CB8AC3E}">
        <p14:creationId xmlns:p14="http://schemas.microsoft.com/office/powerpoint/2010/main" val="3603464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1646D76-BF11-44FB-86E6-FCE671DBFF6F}" type="datetimeFigureOut">
              <a:rPr lang="en-GB" smtClean="0"/>
              <a:t>16/02/16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3BFFB95-C4B1-4AC0-8577-1651CD1BB74E}" type="slidenum">
              <a:rPr lang="en-GB" smtClean="0"/>
              <a:t>‹#›</a:t>
            </a:fld>
            <a:endParaRPr lang="en-GB"/>
          </a:p>
        </p:txBody>
      </p:sp>
    </p:spTree>
    <p:extLst>
      <p:ext uri="{BB962C8B-B14F-4D97-AF65-F5344CB8AC3E}">
        <p14:creationId xmlns:p14="http://schemas.microsoft.com/office/powerpoint/2010/main" val="2059201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1646D76-BF11-44FB-86E6-FCE671DBFF6F}" type="datetimeFigureOut">
              <a:rPr lang="en-GB" smtClean="0"/>
              <a:t>16/02/16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3BFFB95-C4B1-4AC0-8577-1651CD1BB74E}" type="slidenum">
              <a:rPr lang="en-GB" smtClean="0"/>
              <a:t>‹#›</a:t>
            </a:fld>
            <a:endParaRPr lang="en-GB"/>
          </a:p>
        </p:txBody>
      </p:sp>
    </p:spTree>
    <p:extLst>
      <p:ext uri="{BB962C8B-B14F-4D97-AF65-F5344CB8AC3E}">
        <p14:creationId xmlns:p14="http://schemas.microsoft.com/office/powerpoint/2010/main" val="4126310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646D76-BF11-44FB-86E6-FCE671DBFF6F}" type="datetimeFigureOut">
              <a:rPr lang="en-GB" smtClean="0"/>
              <a:t>16/02/16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3BFFB95-C4B1-4AC0-8577-1651CD1BB74E}" type="slidenum">
              <a:rPr lang="en-GB" smtClean="0"/>
              <a:t>‹#›</a:t>
            </a:fld>
            <a:endParaRPr lang="en-GB"/>
          </a:p>
        </p:txBody>
      </p:sp>
    </p:spTree>
    <p:extLst>
      <p:ext uri="{BB962C8B-B14F-4D97-AF65-F5344CB8AC3E}">
        <p14:creationId xmlns:p14="http://schemas.microsoft.com/office/powerpoint/2010/main" val="921545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646D76-BF11-44FB-86E6-FCE671DBFF6F}" type="datetimeFigureOut">
              <a:rPr lang="en-GB" smtClean="0"/>
              <a:t>16/02/16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3BFFB95-C4B1-4AC0-8577-1651CD1BB74E}" type="slidenum">
              <a:rPr lang="en-GB" smtClean="0"/>
              <a:t>‹#›</a:t>
            </a:fld>
            <a:endParaRPr lang="en-GB"/>
          </a:p>
        </p:txBody>
      </p:sp>
    </p:spTree>
    <p:extLst>
      <p:ext uri="{BB962C8B-B14F-4D97-AF65-F5344CB8AC3E}">
        <p14:creationId xmlns:p14="http://schemas.microsoft.com/office/powerpoint/2010/main" val="1738651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646D76-BF11-44FB-86E6-FCE671DBFF6F}" type="datetimeFigureOut">
              <a:rPr lang="en-GB" smtClean="0"/>
              <a:t>16/02/16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3BFFB95-C4B1-4AC0-8577-1651CD1BB74E}" type="slidenum">
              <a:rPr lang="en-GB" smtClean="0"/>
              <a:t>‹#›</a:t>
            </a:fld>
            <a:endParaRPr lang="en-GB"/>
          </a:p>
        </p:txBody>
      </p:sp>
    </p:spTree>
    <p:extLst>
      <p:ext uri="{BB962C8B-B14F-4D97-AF65-F5344CB8AC3E}">
        <p14:creationId xmlns:p14="http://schemas.microsoft.com/office/powerpoint/2010/main" val="305488391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646D76-BF11-44FB-86E6-FCE671DBFF6F}" type="datetimeFigureOut">
              <a:rPr lang="en-GB" smtClean="0"/>
              <a:t>16/02/16</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BFFB95-C4B1-4AC0-8577-1651CD1BB74E}" type="slidenum">
              <a:rPr lang="en-GB" smtClean="0"/>
              <a:t>‹#›</a:t>
            </a:fld>
            <a:endParaRPr lang="en-GB"/>
          </a:p>
        </p:txBody>
      </p:sp>
    </p:spTree>
    <p:extLst>
      <p:ext uri="{BB962C8B-B14F-4D97-AF65-F5344CB8AC3E}">
        <p14:creationId xmlns:p14="http://schemas.microsoft.com/office/powerpoint/2010/main" val="20790316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1" Type="http://schemas.openxmlformats.org/officeDocument/2006/relationships/hyperlink" Target="http://www.who.int/entity/csr/don/21-january-2016-zika-haiti/en/index.html" TargetMode="External"/><Relationship Id="rId12" Type="http://schemas.openxmlformats.org/officeDocument/2006/relationships/hyperlink" Target="http://www.who.int/entity/csr/don/20-january-2016-zika-bolivia/en/index.html" TargetMode="External"/><Relationship Id="rId13" Type="http://schemas.openxmlformats.org/officeDocument/2006/relationships/hyperlink" Target="http://www.who.int/entity/csr/don/20-january-2016-zika-guyana-barbados-ecuador/en/index.html" TargetMode="External"/><Relationship Id="rId1" Type="http://schemas.openxmlformats.org/officeDocument/2006/relationships/slideLayout" Target="../slideLayouts/slideLayout7.xml"/><Relationship Id="rId2" Type="http://schemas.openxmlformats.org/officeDocument/2006/relationships/hyperlink" Target="http://www.who.int/entity/csr/don/29-january-2016-polio-lao/en/index.html" TargetMode="External"/><Relationship Id="rId3" Type="http://schemas.openxmlformats.org/officeDocument/2006/relationships/hyperlink" Target="http://www.who.int/entity/csr/don/29-january-2016-mers-thailand/en/index.html" TargetMode="External"/><Relationship Id="rId4" Type="http://schemas.openxmlformats.org/officeDocument/2006/relationships/hyperlink" Target="http://www.who.int/entity/csr/don/27-january-2016-lassa-fever-nigeria/en/index.html" TargetMode="External"/><Relationship Id="rId5" Type="http://schemas.openxmlformats.org/officeDocument/2006/relationships/hyperlink" Target="http://www.who.int/entity/csr/don/27-january-2016-zika-dominican-republic/en/index.html" TargetMode="External"/><Relationship Id="rId6" Type="http://schemas.openxmlformats.org/officeDocument/2006/relationships/hyperlink" Target="http://www.who.int/entity/csr/don/26-january-2016-mers-saudi-arabia/en/index.html" TargetMode="External"/><Relationship Id="rId7" Type="http://schemas.openxmlformats.org/officeDocument/2006/relationships/hyperlink" Target="http://www.who.int/entity/csr/don/26-january-2016-mers-are/en/index.html" TargetMode="External"/><Relationship Id="rId8" Type="http://schemas.openxmlformats.org/officeDocument/2006/relationships/hyperlink" Target="http://www.who.int/entity/csr/don/26-january-2016-avian-influenza-china/en/index.html" TargetMode="External"/><Relationship Id="rId9" Type="http://schemas.openxmlformats.org/officeDocument/2006/relationships/hyperlink" Target="http://www.who.int/entity/csr/don/21-january-2016-zika-france/en/index.html" TargetMode="External"/><Relationship Id="rId10" Type="http://schemas.openxmlformats.org/officeDocument/2006/relationships/hyperlink" Target="http://www.who.int/entity/csr/don/21-january-2016-gbs-el-salvador/en/index.html"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www.who.int/entity/csr/don/11-january-2016-avian-influenza-china/en/index.html" TargetMode="External"/><Relationship Id="rId4" Type="http://schemas.openxmlformats.org/officeDocument/2006/relationships/hyperlink" Target="http://www.who.int/entity/csr/don/8-january-2016-brazil-microcephaly/en/index.html" TargetMode="External"/><Relationship Id="rId5" Type="http://schemas.openxmlformats.org/officeDocument/2006/relationships/hyperlink" Target="http://www.who.int/entity/csr/don/8-january-2016-zika-usa/en/index.html" TargetMode="External"/><Relationship Id="rId6" Type="http://schemas.openxmlformats.org/officeDocument/2006/relationships/hyperlink" Target="http://www.who.int/entity/csr/don/8-january-2016-zika-france/en/index.html" TargetMode="External"/><Relationship Id="rId7" Type="http://schemas.openxmlformats.org/officeDocument/2006/relationships/hyperlink" Target="http://www.who.int/entity/csr/don/7-january-2016-mers-oman/en/index.html" TargetMode="External"/><Relationship Id="rId8" Type="http://schemas.openxmlformats.org/officeDocument/2006/relationships/hyperlink" Target="http://www.who.int/entity/csr/don/4-january-2016-mers-saudi-arabia/en/index.html" TargetMode="External"/><Relationship Id="rId9" Type="http://schemas.openxmlformats.org/officeDocument/2006/relationships/hyperlink" Target="http://www.who.int/entity/csr/don/4-january-2016-avian-influenza-china/en/index.html" TargetMode="External"/><Relationship Id="rId1" Type="http://schemas.openxmlformats.org/officeDocument/2006/relationships/slideLayout" Target="../slideLayouts/slideLayout7.xml"/><Relationship Id="rId2" Type="http://schemas.openxmlformats.org/officeDocument/2006/relationships/hyperlink" Target="http://www.who.int/entity/csr/don/19-january-2016-avian-influenza-china/en/index.html" TargetMode="External"/></Relationships>
</file>

<file path=ppt/slides/_rels/slide12.xml.rels><?xml version="1.0" encoding="UTF-8" standalone="yes"?>
<Relationships xmlns="http://schemas.openxmlformats.org/package/2006/relationships"><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1" Type="http://schemas.openxmlformats.org/officeDocument/2006/relationships/slideLayout" Target="../slideLayouts/slideLayout6.xml"/><Relationship Id="rId2" Type="http://schemas.openxmlformats.org/officeDocument/2006/relationships/image" Target="../media/image2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png"/><Relationship Id="rId3" Type="http://schemas.openxmlformats.org/officeDocument/2006/relationships/image" Target="../media/image35.g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3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7.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3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4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png"/><Relationship Id="rId3" Type="http://schemas.openxmlformats.org/officeDocument/2006/relationships/image" Target="../media/image46.gi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8.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9.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0.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0.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51.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52.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53.png"/></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jpe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5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jpeg"/><Relationship Id="rId3" Type="http://schemas.openxmlformats.org/officeDocument/2006/relationships/image" Target="../media/image5.gi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8.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9.png"/></Relationships>
</file>

<file path=ppt/slides/_rels/slide53.xml.rels><?xml version="1.0" encoding="UTF-8" standalone="yes"?>
<Relationships xmlns="http://schemas.openxmlformats.org/package/2006/relationships"><Relationship Id="rId3" Type="http://schemas.openxmlformats.org/officeDocument/2006/relationships/hyperlink" Target="http://jvi.asm.org/content/vol79/issue7/images/large/zjv0070559710001.jpeg" TargetMode="External"/><Relationship Id="rId4" Type="http://schemas.openxmlformats.org/officeDocument/2006/relationships/image" Target="../media/image60.png"/><Relationship Id="rId5" Type="http://schemas.openxmlformats.org/officeDocument/2006/relationships/hyperlink" Target="http://jvi.asm.org/cgi/content/full/79/7/3891/F2" TargetMode="External"/><Relationship Id="rId6" Type="http://schemas.openxmlformats.org/officeDocument/2006/relationships/image" Target="../media/image61.pn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2.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6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5.jpeg"/></Relationships>
</file>

<file path=ppt/slides/_rels/slide58.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jpe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0.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hyperlink" Target="http://www.who.int/entity/csr/don/12-february-2016-zika-usa/en/index.html" TargetMode="External"/><Relationship Id="rId4" Type="http://schemas.openxmlformats.org/officeDocument/2006/relationships/hyperlink" Target="http://www.who.int/entity/csr/don/12-february-2016-microcephaly-usa/en/index.html" TargetMode="External"/><Relationship Id="rId5" Type="http://schemas.openxmlformats.org/officeDocument/2006/relationships/hyperlink" Target="http://www.who.int/entity/csr/don/12-february-2016-gbs-colombia-venezuela/en/index.html" TargetMode="External"/><Relationship Id="rId6" Type="http://schemas.openxmlformats.org/officeDocument/2006/relationships/hyperlink" Target="http://www.who.int/entity/csr/don/10-february-2016-avian-influenza-china/en/index.html" TargetMode="External"/><Relationship Id="rId7" Type="http://schemas.openxmlformats.org/officeDocument/2006/relationships/hyperlink" Target="http://www.who.int/entity/csr/don/8-february-2016-gbs-brazil/en/index.html" TargetMode="External"/><Relationship Id="rId8" Type="http://schemas.openxmlformats.org/officeDocument/2006/relationships/hyperlink" Target="http://www.who.int/entity/csr/don/8-february-2016-gbs-france-martinique/en/index.html" TargetMode="External"/><Relationship Id="rId9" Type="http://schemas.openxmlformats.org/officeDocument/2006/relationships/hyperlink" Target="http://www.who.int/entity/csr/don/8-february-2016-zika-maldives/en/index.html" TargetMode="External"/><Relationship Id="rId10" Type="http://schemas.openxmlformats.org/officeDocument/2006/relationships/hyperlink" Target="http://www.who.int/entity/csr/don/8-february-2016-zika-americas-region/en/index.html" TargetMode="External"/><Relationship Id="rId11" Type="http://schemas.openxmlformats.org/officeDocument/2006/relationships/hyperlink" Target="http://www.who.int/entity/csr/don/2-february-2016-mers-saudi-arabia/en/index.html" TargetMode="External"/><Relationship Id="rId1" Type="http://schemas.openxmlformats.org/officeDocument/2006/relationships/slideLayout" Target="../slideLayouts/slideLayout6.xml"/><Relationship Id="rId2" Type="http://schemas.openxmlformats.org/officeDocument/2006/relationships/hyperlink" Target="http://www.who.int/entity/csr/don/12-february-2016-yellow-fever-angola/en/index.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GB" sz="3000" dirty="0" smtClean="0"/>
              <a:t>“Now</a:t>
            </a:r>
            <a:r>
              <a:rPr lang="en-GB" sz="3000" dirty="0"/>
              <a:t>, </a:t>
            </a:r>
            <a:r>
              <a:rPr lang="en-GB" sz="3000" i="1" dirty="0"/>
              <a:t>here</a:t>
            </a:r>
            <a:r>
              <a:rPr lang="en-GB" sz="3000" dirty="0"/>
              <a:t>, you see, it takes all the running you can do, to keep in the same </a:t>
            </a:r>
            <a:r>
              <a:rPr lang="en-GB" sz="3000" dirty="0" smtClean="0"/>
              <a:t>place”(</a:t>
            </a:r>
            <a:r>
              <a:rPr lang="en-GB" sz="3000" i="1" dirty="0" smtClean="0"/>
              <a:t>Alice in Wonderland)</a:t>
            </a:r>
            <a:endParaRPr lang="en-GB" sz="3000" dirty="0"/>
          </a:p>
        </p:txBody>
      </p:sp>
      <p:pic>
        <p:nvPicPr>
          <p:cNvPr id="33794" name="Picture 2" descr="https://s-media-cache-ak0.pinimg.com/736x/7a/23/62/7a2362872ca543306fe984f4f169b1c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6" y="1762471"/>
            <a:ext cx="6562725" cy="4114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05780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1560" y="-1187648"/>
            <a:ext cx="8064896" cy="8125301"/>
          </a:xfrm>
          <a:prstGeom prst="rect">
            <a:avLst/>
          </a:prstGeom>
        </p:spPr>
        <p:txBody>
          <a:bodyPr wrap="square">
            <a:spAutoFit/>
          </a:bodyPr>
          <a:lstStyle/>
          <a:p>
            <a:pPr fontAlgn="base"/>
            <a:endParaRPr lang="en-GB" dirty="0" smtClean="0">
              <a:hlinkClick r:id="rId2"/>
            </a:endParaRPr>
          </a:p>
          <a:p>
            <a:pPr fontAlgn="base"/>
            <a:endParaRPr lang="en-GB" dirty="0">
              <a:hlinkClick r:id="rId2"/>
            </a:endParaRPr>
          </a:p>
          <a:p>
            <a:pPr fontAlgn="base"/>
            <a:endParaRPr lang="en-GB" dirty="0" smtClean="0">
              <a:hlinkClick r:id="rId2"/>
            </a:endParaRPr>
          </a:p>
          <a:p>
            <a:pPr fontAlgn="base"/>
            <a:endParaRPr lang="en-GB" dirty="0">
              <a:hlinkClick r:id="rId2"/>
            </a:endParaRPr>
          </a:p>
          <a:p>
            <a:pPr fontAlgn="base"/>
            <a:endParaRPr lang="en-GB" dirty="0" smtClean="0">
              <a:hlinkClick r:id="rId2"/>
            </a:endParaRPr>
          </a:p>
          <a:p>
            <a:pPr fontAlgn="base"/>
            <a:r>
              <a:rPr lang="en-GB" dirty="0" smtClean="0">
                <a:hlinkClick r:id="rId2"/>
              </a:rPr>
              <a:t>29 </a:t>
            </a:r>
            <a:r>
              <a:rPr lang="en-GB" dirty="0">
                <a:hlinkClick r:id="rId2"/>
              </a:rPr>
              <a:t>January 2016</a:t>
            </a:r>
            <a:r>
              <a:rPr lang="en-GB" dirty="0"/>
              <a:t> </a:t>
            </a:r>
            <a:br>
              <a:rPr lang="en-GB" dirty="0"/>
            </a:br>
            <a:r>
              <a:rPr lang="en-GB" dirty="0"/>
              <a:t>Circulating vaccine-derived poliovirus – Lao People’s Democratic Republic</a:t>
            </a:r>
          </a:p>
          <a:p>
            <a:pPr fontAlgn="base"/>
            <a:r>
              <a:rPr lang="en-GB" dirty="0">
                <a:hlinkClick r:id="rId3"/>
              </a:rPr>
              <a:t>29 January 2016</a:t>
            </a:r>
            <a:r>
              <a:rPr lang="en-GB" dirty="0"/>
              <a:t> </a:t>
            </a:r>
            <a:br>
              <a:rPr lang="en-GB" dirty="0"/>
            </a:br>
            <a:r>
              <a:rPr lang="en-GB" dirty="0"/>
              <a:t>Middle East respiratory syndrome coronavirus (MERS-</a:t>
            </a:r>
            <a:r>
              <a:rPr lang="en-GB" dirty="0" err="1"/>
              <a:t>CoV</a:t>
            </a:r>
            <a:r>
              <a:rPr lang="en-GB" dirty="0"/>
              <a:t>) – Thailand</a:t>
            </a:r>
          </a:p>
          <a:p>
            <a:pPr fontAlgn="base"/>
            <a:r>
              <a:rPr lang="en-GB" dirty="0">
                <a:hlinkClick r:id="rId4"/>
              </a:rPr>
              <a:t>27 January 2016</a:t>
            </a:r>
            <a:r>
              <a:rPr lang="en-GB" dirty="0"/>
              <a:t> </a:t>
            </a:r>
            <a:br>
              <a:rPr lang="en-GB" dirty="0"/>
            </a:br>
            <a:r>
              <a:rPr lang="en-GB" dirty="0"/>
              <a:t>Lassa Fever – Nigeria</a:t>
            </a:r>
          </a:p>
          <a:p>
            <a:pPr fontAlgn="base"/>
            <a:r>
              <a:rPr lang="en-GB" dirty="0">
                <a:hlinkClick r:id="rId5"/>
              </a:rPr>
              <a:t>27 January 2016</a:t>
            </a:r>
            <a:r>
              <a:rPr lang="en-GB" dirty="0"/>
              <a:t> </a:t>
            </a:r>
            <a:br>
              <a:rPr lang="en-GB" dirty="0"/>
            </a:br>
            <a:r>
              <a:rPr lang="en-GB" dirty="0" err="1"/>
              <a:t>Zika</a:t>
            </a:r>
            <a:r>
              <a:rPr lang="en-GB" dirty="0"/>
              <a:t> virus infection – Dominican Republic</a:t>
            </a:r>
          </a:p>
          <a:p>
            <a:pPr fontAlgn="base"/>
            <a:r>
              <a:rPr lang="en-GB" dirty="0">
                <a:hlinkClick r:id="rId6"/>
              </a:rPr>
              <a:t>26 January 2016</a:t>
            </a:r>
            <a:r>
              <a:rPr lang="en-GB" dirty="0"/>
              <a:t> </a:t>
            </a:r>
            <a:br>
              <a:rPr lang="en-GB" dirty="0"/>
            </a:br>
            <a:r>
              <a:rPr lang="en-GB" dirty="0"/>
              <a:t>Middle East respiratory syndrome coronavirus (MERS-</a:t>
            </a:r>
            <a:r>
              <a:rPr lang="en-GB" dirty="0" err="1"/>
              <a:t>CoV</a:t>
            </a:r>
            <a:r>
              <a:rPr lang="en-GB" dirty="0"/>
              <a:t>) – Saudi Arabia</a:t>
            </a:r>
          </a:p>
          <a:p>
            <a:pPr fontAlgn="base"/>
            <a:r>
              <a:rPr lang="en-GB" dirty="0">
                <a:hlinkClick r:id="rId7"/>
              </a:rPr>
              <a:t>26 January 2016</a:t>
            </a:r>
            <a:r>
              <a:rPr lang="en-GB" dirty="0"/>
              <a:t> </a:t>
            </a:r>
            <a:br>
              <a:rPr lang="en-GB" dirty="0"/>
            </a:br>
            <a:r>
              <a:rPr lang="en-GB" dirty="0"/>
              <a:t>Middle East respiratory syndrome coronavirus (MERS-</a:t>
            </a:r>
            <a:r>
              <a:rPr lang="en-GB" dirty="0" err="1"/>
              <a:t>CoV</a:t>
            </a:r>
            <a:r>
              <a:rPr lang="en-GB" dirty="0"/>
              <a:t>) – United Arab Emirates</a:t>
            </a:r>
          </a:p>
          <a:p>
            <a:pPr fontAlgn="base"/>
            <a:r>
              <a:rPr lang="en-GB" dirty="0">
                <a:hlinkClick r:id="rId8"/>
              </a:rPr>
              <a:t>26 January 2016</a:t>
            </a:r>
            <a:r>
              <a:rPr lang="en-GB" dirty="0"/>
              <a:t> </a:t>
            </a:r>
            <a:br>
              <a:rPr lang="en-GB" dirty="0"/>
            </a:br>
            <a:r>
              <a:rPr lang="en-GB" dirty="0"/>
              <a:t>Human infection with avian influenza A(H5N6) virus – China</a:t>
            </a:r>
          </a:p>
          <a:p>
            <a:pPr fontAlgn="base"/>
            <a:r>
              <a:rPr lang="en-GB" dirty="0">
                <a:hlinkClick r:id="rId9"/>
              </a:rPr>
              <a:t>21 January 2016</a:t>
            </a:r>
            <a:r>
              <a:rPr lang="en-GB" dirty="0"/>
              <a:t> </a:t>
            </a:r>
            <a:br>
              <a:rPr lang="en-GB" dirty="0"/>
            </a:br>
            <a:r>
              <a:rPr lang="en-GB" dirty="0" err="1"/>
              <a:t>Zika</a:t>
            </a:r>
            <a:r>
              <a:rPr lang="en-GB" dirty="0"/>
              <a:t> virus infection – France - Saint Martin and Guadeloupe</a:t>
            </a:r>
          </a:p>
          <a:p>
            <a:pPr fontAlgn="base"/>
            <a:r>
              <a:rPr lang="en-GB" dirty="0">
                <a:hlinkClick r:id="rId10"/>
              </a:rPr>
              <a:t>21 January 2016</a:t>
            </a:r>
            <a:r>
              <a:rPr lang="en-GB" dirty="0"/>
              <a:t> </a:t>
            </a:r>
            <a:br>
              <a:rPr lang="en-GB" dirty="0"/>
            </a:br>
            <a:r>
              <a:rPr lang="en-GB" dirty="0" err="1"/>
              <a:t>Guillain-Barré</a:t>
            </a:r>
            <a:r>
              <a:rPr lang="en-GB" dirty="0"/>
              <a:t> syndrome – El Salvador</a:t>
            </a:r>
          </a:p>
          <a:p>
            <a:pPr fontAlgn="base"/>
            <a:r>
              <a:rPr lang="en-GB" dirty="0">
                <a:hlinkClick r:id="rId11"/>
              </a:rPr>
              <a:t>21 January 2016</a:t>
            </a:r>
            <a:r>
              <a:rPr lang="en-GB" dirty="0"/>
              <a:t> </a:t>
            </a:r>
            <a:br>
              <a:rPr lang="en-GB" dirty="0"/>
            </a:br>
            <a:r>
              <a:rPr lang="en-GB" dirty="0" err="1"/>
              <a:t>Zika</a:t>
            </a:r>
            <a:r>
              <a:rPr lang="en-GB" dirty="0"/>
              <a:t> virus infection – Haiti</a:t>
            </a:r>
          </a:p>
          <a:p>
            <a:pPr fontAlgn="base"/>
            <a:r>
              <a:rPr lang="en-GB" dirty="0">
                <a:hlinkClick r:id="rId12"/>
              </a:rPr>
              <a:t>20 January 2016</a:t>
            </a:r>
            <a:r>
              <a:rPr lang="en-GB" dirty="0"/>
              <a:t> </a:t>
            </a:r>
            <a:br>
              <a:rPr lang="en-GB" dirty="0"/>
            </a:br>
            <a:r>
              <a:rPr lang="en-GB" dirty="0" err="1"/>
              <a:t>Zika</a:t>
            </a:r>
            <a:r>
              <a:rPr lang="en-GB" dirty="0"/>
              <a:t> virus infection – Bolivia</a:t>
            </a:r>
          </a:p>
          <a:p>
            <a:pPr fontAlgn="base"/>
            <a:r>
              <a:rPr lang="en-GB" dirty="0">
                <a:hlinkClick r:id="rId13"/>
              </a:rPr>
              <a:t>20 January 2016</a:t>
            </a:r>
            <a:r>
              <a:rPr lang="en-GB" dirty="0"/>
              <a:t> </a:t>
            </a:r>
            <a:br>
              <a:rPr lang="en-GB" dirty="0"/>
            </a:br>
            <a:r>
              <a:rPr lang="en-GB" dirty="0" err="1"/>
              <a:t>Zika</a:t>
            </a:r>
            <a:r>
              <a:rPr lang="en-GB" dirty="0"/>
              <a:t> virus infection – Guyana, Barbados and Ecuador</a:t>
            </a:r>
          </a:p>
        </p:txBody>
      </p:sp>
    </p:spTree>
    <p:extLst>
      <p:ext uri="{BB962C8B-B14F-4D97-AF65-F5344CB8AC3E}">
        <p14:creationId xmlns:p14="http://schemas.microsoft.com/office/powerpoint/2010/main" val="224888680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1560" y="197346"/>
            <a:ext cx="7848872" cy="5632311"/>
          </a:xfrm>
          <a:prstGeom prst="rect">
            <a:avLst/>
          </a:prstGeom>
        </p:spPr>
        <p:txBody>
          <a:bodyPr wrap="square">
            <a:spAutoFit/>
          </a:bodyPr>
          <a:lstStyle/>
          <a:p>
            <a:pPr fontAlgn="base"/>
            <a:endParaRPr lang="en-GB" dirty="0" smtClean="0">
              <a:hlinkClick r:id="rId2"/>
            </a:endParaRPr>
          </a:p>
          <a:p>
            <a:pPr fontAlgn="base"/>
            <a:endParaRPr lang="en-GB" dirty="0">
              <a:hlinkClick r:id="rId2"/>
            </a:endParaRPr>
          </a:p>
          <a:p>
            <a:pPr fontAlgn="base"/>
            <a:endParaRPr lang="en-GB" dirty="0" smtClean="0">
              <a:hlinkClick r:id="rId2"/>
            </a:endParaRPr>
          </a:p>
          <a:p>
            <a:pPr fontAlgn="base"/>
            <a:endParaRPr lang="en-GB" dirty="0">
              <a:hlinkClick r:id="rId2"/>
            </a:endParaRPr>
          </a:p>
          <a:p>
            <a:pPr fontAlgn="base"/>
            <a:r>
              <a:rPr lang="en-GB" dirty="0" smtClean="0">
                <a:hlinkClick r:id="rId2"/>
              </a:rPr>
              <a:t>19 </a:t>
            </a:r>
            <a:r>
              <a:rPr lang="en-GB" dirty="0">
                <a:hlinkClick r:id="rId2"/>
              </a:rPr>
              <a:t>January 2016</a:t>
            </a:r>
            <a:r>
              <a:rPr lang="en-GB" dirty="0"/>
              <a:t> </a:t>
            </a:r>
            <a:br>
              <a:rPr lang="en-GB" dirty="0"/>
            </a:br>
            <a:r>
              <a:rPr lang="en-GB" dirty="0"/>
              <a:t>Human infection with avian influenza A(H7N9) virus – China</a:t>
            </a:r>
          </a:p>
          <a:p>
            <a:pPr fontAlgn="base"/>
            <a:r>
              <a:rPr lang="en-GB" dirty="0">
                <a:hlinkClick r:id="rId3"/>
              </a:rPr>
              <a:t>11 January 2016</a:t>
            </a:r>
            <a:r>
              <a:rPr lang="en-GB" dirty="0"/>
              <a:t> </a:t>
            </a:r>
            <a:br>
              <a:rPr lang="en-GB" dirty="0"/>
            </a:br>
            <a:r>
              <a:rPr lang="en-GB" dirty="0"/>
              <a:t>Human infection with avian influenza A(H5N6) virus – China</a:t>
            </a:r>
          </a:p>
          <a:p>
            <a:pPr fontAlgn="base"/>
            <a:r>
              <a:rPr lang="en-GB" dirty="0">
                <a:hlinkClick r:id="rId4"/>
              </a:rPr>
              <a:t>8 January 2016</a:t>
            </a:r>
            <a:r>
              <a:rPr lang="en-GB" dirty="0"/>
              <a:t> </a:t>
            </a:r>
            <a:br>
              <a:rPr lang="en-GB" dirty="0"/>
            </a:br>
            <a:r>
              <a:rPr lang="en-GB" dirty="0"/>
              <a:t>Microcephaly – Brazil</a:t>
            </a:r>
          </a:p>
          <a:p>
            <a:pPr fontAlgn="base"/>
            <a:r>
              <a:rPr lang="en-GB" dirty="0">
                <a:hlinkClick r:id="rId5"/>
              </a:rPr>
              <a:t>8 January 2016</a:t>
            </a:r>
            <a:r>
              <a:rPr lang="en-GB" dirty="0"/>
              <a:t> </a:t>
            </a:r>
            <a:br>
              <a:rPr lang="en-GB" dirty="0"/>
            </a:br>
            <a:r>
              <a:rPr lang="en-GB" dirty="0" err="1"/>
              <a:t>Zika</a:t>
            </a:r>
            <a:r>
              <a:rPr lang="en-GB" dirty="0"/>
              <a:t> virus infection – United States of America - Puerto Rico</a:t>
            </a:r>
          </a:p>
          <a:p>
            <a:pPr fontAlgn="base"/>
            <a:r>
              <a:rPr lang="en-GB" dirty="0">
                <a:hlinkClick r:id="rId6"/>
              </a:rPr>
              <a:t>8 January 2016</a:t>
            </a:r>
            <a:r>
              <a:rPr lang="en-GB" dirty="0"/>
              <a:t> </a:t>
            </a:r>
            <a:br>
              <a:rPr lang="en-GB" dirty="0"/>
            </a:br>
            <a:r>
              <a:rPr lang="en-GB" dirty="0" err="1"/>
              <a:t>Zika</a:t>
            </a:r>
            <a:r>
              <a:rPr lang="en-GB" dirty="0"/>
              <a:t> virus infection – France - French Guiana and Martinique</a:t>
            </a:r>
          </a:p>
          <a:p>
            <a:pPr fontAlgn="base"/>
            <a:r>
              <a:rPr lang="en-GB" dirty="0">
                <a:hlinkClick r:id="rId7"/>
              </a:rPr>
              <a:t>7 January 2016</a:t>
            </a:r>
            <a:r>
              <a:rPr lang="en-GB" dirty="0"/>
              <a:t> </a:t>
            </a:r>
            <a:br>
              <a:rPr lang="en-GB" dirty="0"/>
            </a:br>
            <a:r>
              <a:rPr lang="en-GB" dirty="0"/>
              <a:t>Middle East respiratory syndrome coronavirus (MERS-</a:t>
            </a:r>
            <a:r>
              <a:rPr lang="en-GB" dirty="0" err="1"/>
              <a:t>CoV</a:t>
            </a:r>
            <a:r>
              <a:rPr lang="en-GB" dirty="0"/>
              <a:t>) – Oman</a:t>
            </a:r>
          </a:p>
          <a:p>
            <a:pPr fontAlgn="base"/>
            <a:r>
              <a:rPr lang="en-GB" dirty="0">
                <a:hlinkClick r:id="rId8"/>
              </a:rPr>
              <a:t>4 January 2016</a:t>
            </a:r>
            <a:r>
              <a:rPr lang="en-GB" dirty="0"/>
              <a:t> </a:t>
            </a:r>
            <a:br>
              <a:rPr lang="en-GB" dirty="0"/>
            </a:br>
            <a:r>
              <a:rPr lang="en-GB" dirty="0"/>
              <a:t>Middle East respiratory syndrome coronavirus (MERS-</a:t>
            </a:r>
            <a:r>
              <a:rPr lang="en-GB" dirty="0" err="1"/>
              <a:t>CoV</a:t>
            </a:r>
            <a:r>
              <a:rPr lang="en-GB" dirty="0"/>
              <a:t>) – Saudi Arabia</a:t>
            </a:r>
          </a:p>
          <a:p>
            <a:pPr fontAlgn="base"/>
            <a:r>
              <a:rPr lang="en-GB" dirty="0">
                <a:hlinkClick r:id="rId9"/>
              </a:rPr>
              <a:t>4 January 2016</a:t>
            </a:r>
            <a:r>
              <a:rPr lang="en-GB" dirty="0"/>
              <a:t> </a:t>
            </a:r>
            <a:br>
              <a:rPr lang="en-GB" dirty="0"/>
            </a:br>
            <a:r>
              <a:rPr lang="en-GB" dirty="0"/>
              <a:t>Human infection with avian influenza A(H5N6) virus – China</a:t>
            </a:r>
          </a:p>
        </p:txBody>
      </p:sp>
    </p:spTree>
    <p:extLst>
      <p:ext uri="{BB962C8B-B14F-4D97-AF65-F5344CB8AC3E}">
        <p14:creationId xmlns:p14="http://schemas.microsoft.com/office/powerpoint/2010/main" val="230022740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3608" y="332656"/>
            <a:ext cx="6912768" cy="1200329"/>
          </a:xfrm>
          <a:prstGeom prst="rect">
            <a:avLst/>
          </a:prstGeom>
        </p:spPr>
        <p:txBody>
          <a:bodyPr wrap="square">
            <a:spAutoFit/>
          </a:bodyPr>
          <a:lstStyle/>
          <a:p>
            <a:r>
              <a:rPr lang="en-GB" b="1" dirty="0"/>
              <a:t> </a:t>
            </a:r>
            <a:endParaRPr lang="en-GB" b="1" dirty="0" smtClean="0"/>
          </a:p>
          <a:p>
            <a:endParaRPr lang="en-GB" b="1" dirty="0" smtClean="0"/>
          </a:p>
          <a:p>
            <a:r>
              <a:rPr lang="en-GB" b="1" dirty="0" smtClean="0"/>
              <a:t>First </a:t>
            </a:r>
            <a:r>
              <a:rPr lang="en-GB" b="1" dirty="0"/>
              <a:t>Report of ‘</a:t>
            </a:r>
            <a:r>
              <a:rPr lang="en-GB" b="1" i="1" dirty="0" err="1"/>
              <a:t>Candidatus</a:t>
            </a:r>
            <a:r>
              <a:rPr lang="en-GB" b="1" dirty="0"/>
              <a:t> </a:t>
            </a:r>
            <a:r>
              <a:rPr lang="en-GB" b="1" dirty="0" err="1"/>
              <a:t>Phytoplasma</a:t>
            </a:r>
            <a:r>
              <a:rPr lang="en-GB" b="1" dirty="0"/>
              <a:t> </a:t>
            </a:r>
            <a:r>
              <a:rPr lang="en-GB" b="1" dirty="0" err="1"/>
              <a:t>asteris</a:t>
            </a:r>
            <a:r>
              <a:rPr lang="en-GB" b="1" dirty="0"/>
              <a:t>’ Subgroup 16SrI-A Associated with a Disease of Potato (</a:t>
            </a:r>
            <a:r>
              <a:rPr lang="en-GB" b="1" i="1" dirty="0"/>
              <a:t>Solanum </a:t>
            </a:r>
            <a:r>
              <a:rPr lang="en-GB" b="1" i="1" dirty="0" err="1"/>
              <a:t>tuberosum</a:t>
            </a:r>
            <a:r>
              <a:rPr lang="en-GB" b="1" dirty="0"/>
              <a:t>) in Lithuania</a:t>
            </a:r>
            <a:endParaRPr lang="en-GB" dirty="0"/>
          </a:p>
        </p:txBody>
      </p:sp>
      <p:sp>
        <p:nvSpPr>
          <p:cNvPr id="3" name="Rectangle 2"/>
          <p:cNvSpPr/>
          <p:nvPr/>
        </p:nvSpPr>
        <p:spPr>
          <a:xfrm>
            <a:off x="1043608" y="1224329"/>
            <a:ext cx="6912768" cy="5078313"/>
          </a:xfrm>
          <a:prstGeom prst="rect">
            <a:avLst/>
          </a:prstGeom>
        </p:spPr>
        <p:txBody>
          <a:bodyPr wrap="square">
            <a:spAutoFit/>
          </a:bodyPr>
          <a:lstStyle/>
          <a:p>
            <a:endParaRPr lang="en-GB" b="1" dirty="0" smtClean="0"/>
          </a:p>
          <a:p>
            <a:endParaRPr lang="en-GB" b="1" dirty="0" smtClean="0"/>
          </a:p>
          <a:p>
            <a:r>
              <a:rPr lang="en-GB" b="1" dirty="0" smtClean="0"/>
              <a:t>Lilac </a:t>
            </a:r>
            <a:r>
              <a:rPr lang="en-GB" b="1" dirty="0"/>
              <a:t>(</a:t>
            </a:r>
            <a:r>
              <a:rPr lang="en-GB" b="1" i="1" dirty="0" err="1"/>
              <a:t>Syringa</a:t>
            </a:r>
            <a:r>
              <a:rPr lang="en-GB" b="1" dirty="0"/>
              <a:t> sp.) Hosts a New ‘</a:t>
            </a:r>
            <a:r>
              <a:rPr lang="en-GB" b="1" i="1" dirty="0" err="1"/>
              <a:t>Candidatus</a:t>
            </a:r>
            <a:r>
              <a:rPr lang="en-GB" b="1" dirty="0"/>
              <a:t> </a:t>
            </a:r>
            <a:r>
              <a:rPr lang="en-GB" b="1" dirty="0" err="1"/>
              <a:t>Phytoplasma</a:t>
            </a:r>
            <a:r>
              <a:rPr lang="en-GB" b="1" dirty="0"/>
              <a:t> </a:t>
            </a:r>
            <a:r>
              <a:rPr lang="en-GB" b="1" dirty="0" err="1"/>
              <a:t>pruni</a:t>
            </a:r>
            <a:r>
              <a:rPr lang="en-GB" b="1" dirty="0"/>
              <a:t>’-related Strain in Utah: Ribosomal RNA and </a:t>
            </a:r>
            <a:r>
              <a:rPr lang="en-GB" b="1" i="1" dirty="0" err="1"/>
              <a:t>secY</a:t>
            </a:r>
            <a:r>
              <a:rPr lang="en-GB" b="1" dirty="0"/>
              <a:t> Genes Distinguish the </a:t>
            </a:r>
            <a:r>
              <a:rPr lang="en-GB" b="1" dirty="0" err="1"/>
              <a:t>Phytoplasma</a:t>
            </a:r>
            <a:r>
              <a:rPr lang="en-GB" b="1" dirty="0"/>
              <a:t> from Previously Described </a:t>
            </a:r>
            <a:r>
              <a:rPr lang="en-GB" b="1" dirty="0" smtClean="0"/>
              <a:t>Lineages</a:t>
            </a:r>
          </a:p>
          <a:p>
            <a:endParaRPr lang="en-GB" b="1" dirty="0"/>
          </a:p>
          <a:p>
            <a:r>
              <a:rPr lang="en-GB" b="1" dirty="0"/>
              <a:t>First Report on </a:t>
            </a:r>
            <a:r>
              <a:rPr lang="en-GB" b="1" dirty="0" err="1"/>
              <a:t>Phytoplasmas</a:t>
            </a:r>
            <a:r>
              <a:rPr lang="en-GB" b="1" dirty="0"/>
              <a:t> Infecting Wild Apples and Wild Pears in </a:t>
            </a:r>
            <a:r>
              <a:rPr lang="en-GB" b="1" dirty="0" smtClean="0"/>
              <a:t>Croatia</a:t>
            </a:r>
          </a:p>
          <a:p>
            <a:endParaRPr lang="en-GB" b="1" dirty="0"/>
          </a:p>
          <a:p>
            <a:r>
              <a:rPr lang="en-GB" b="1" dirty="0"/>
              <a:t>First Report of </a:t>
            </a:r>
            <a:r>
              <a:rPr lang="en-GB" b="1" i="1" dirty="0" err="1"/>
              <a:t>Orostachys</a:t>
            </a:r>
            <a:r>
              <a:rPr lang="en-GB" b="1" i="1" dirty="0"/>
              <a:t> </a:t>
            </a:r>
            <a:r>
              <a:rPr lang="en-GB" b="1" i="1" dirty="0" err="1"/>
              <a:t>malacophyllus</a:t>
            </a:r>
            <a:r>
              <a:rPr lang="en-GB" b="1" dirty="0"/>
              <a:t> Soft Rot Caused by </a:t>
            </a:r>
            <a:r>
              <a:rPr lang="en-GB" b="1" i="1" dirty="0" err="1"/>
              <a:t>Pectobacterium</a:t>
            </a:r>
            <a:r>
              <a:rPr lang="en-GB" b="1" i="1" dirty="0"/>
              <a:t> </a:t>
            </a:r>
            <a:r>
              <a:rPr lang="en-GB" b="1" i="1" dirty="0" err="1"/>
              <a:t>carotovorum</a:t>
            </a:r>
            <a:r>
              <a:rPr lang="en-GB" b="1" dirty="0" err="1"/>
              <a:t>subsp</a:t>
            </a:r>
            <a:r>
              <a:rPr lang="en-GB" b="1" dirty="0"/>
              <a:t>. </a:t>
            </a:r>
            <a:r>
              <a:rPr lang="en-GB" b="1" i="1" dirty="0" err="1"/>
              <a:t>carotovorum</a:t>
            </a:r>
            <a:r>
              <a:rPr lang="en-GB" b="1" dirty="0"/>
              <a:t> in </a:t>
            </a:r>
            <a:r>
              <a:rPr lang="en-GB" b="1" dirty="0" smtClean="0"/>
              <a:t>Korea</a:t>
            </a:r>
          </a:p>
          <a:p>
            <a:endParaRPr lang="en-GB" b="1" dirty="0"/>
          </a:p>
          <a:p>
            <a:r>
              <a:rPr lang="en-GB" b="1" dirty="0" smtClean="0"/>
              <a:t>First </a:t>
            </a:r>
            <a:r>
              <a:rPr lang="en-GB" b="1" dirty="0"/>
              <a:t>Report of </a:t>
            </a:r>
            <a:r>
              <a:rPr lang="en-GB" b="1" i="1" dirty="0" err="1"/>
              <a:t>Xanthomonas</a:t>
            </a:r>
            <a:r>
              <a:rPr lang="en-GB" b="1" i="1" dirty="0"/>
              <a:t> </a:t>
            </a:r>
            <a:r>
              <a:rPr lang="en-GB" b="1" i="1" dirty="0" err="1"/>
              <a:t>campestris</a:t>
            </a:r>
            <a:r>
              <a:rPr lang="en-GB" b="1" dirty="0"/>
              <a:t> </a:t>
            </a:r>
            <a:r>
              <a:rPr lang="en-GB" b="1" dirty="0" err="1"/>
              <a:t>pv</a:t>
            </a:r>
            <a:r>
              <a:rPr lang="en-GB" b="1" dirty="0"/>
              <a:t>. </a:t>
            </a:r>
            <a:r>
              <a:rPr lang="en-GB" b="1" i="1" dirty="0" err="1"/>
              <a:t>zinniae</a:t>
            </a:r>
            <a:r>
              <a:rPr lang="en-GB" b="1" dirty="0"/>
              <a:t> Causing Bacterial Leaf and Flower Spot Disease of </a:t>
            </a:r>
            <a:r>
              <a:rPr lang="en-GB" b="1" i="1" dirty="0"/>
              <a:t>Zinnia </a:t>
            </a:r>
            <a:r>
              <a:rPr lang="en-GB" b="1" i="1" dirty="0" err="1"/>
              <a:t>elegans</a:t>
            </a:r>
            <a:r>
              <a:rPr lang="en-GB" b="1" dirty="0"/>
              <a:t> in Jilin Province, </a:t>
            </a:r>
            <a:r>
              <a:rPr lang="en-GB" b="1" dirty="0" smtClean="0"/>
              <a:t>China</a:t>
            </a:r>
          </a:p>
          <a:p>
            <a:endParaRPr lang="en-GB" b="1" i="1" dirty="0"/>
          </a:p>
          <a:p>
            <a:r>
              <a:rPr lang="en-GB" b="1" i="1" dirty="0" err="1" smtClean="0"/>
              <a:t>Candidatus</a:t>
            </a:r>
            <a:r>
              <a:rPr lang="en-GB" b="1" dirty="0"/>
              <a:t> </a:t>
            </a:r>
            <a:r>
              <a:rPr lang="en-GB" b="1" dirty="0" err="1"/>
              <a:t>Phytoplasma</a:t>
            </a:r>
            <a:r>
              <a:rPr lang="en-GB" b="1" dirty="0"/>
              <a:t> </a:t>
            </a:r>
            <a:r>
              <a:rPr lang="en-GB" b="1" dirty="0" err="1"/>
              <a:t>aurantifolia</a:t>
            </a:r>
            <a:r>
              <a:rPr lang="en-GB" b="1" dirty="0"/>
              <a:t> (16SrII Group) Associated with Witches’ Broom Disease of Bamboo (</a:t>
            </a:r>
            <a:r>
              <a:rPr lang="en-GB" b="1" i="1" dirty="0" err="1"/>
              <a:t>Dendrocalamus</a:t>
            </a:r>
            <a:r>
              <a:rPr lang="en-GB" b="1" i="1" dirty="0"/>
              <a:t> </a:t>
            </a:r>
            <a:r>
              <a:rPr lang="en-GB" b="1" i="1" dirty="0" err="1"/>
              <a:t>strictus</a:t>
            </a:r>
            <a:r>
              <a:rPr lang="en-GB" b="1" dirty="0"/>
              <a:t>) in India</a:t>
            </a:r>
            <a:endParaRPr lang="en-GB" b="1" dirty="0" smtClean="0"/>
          </a:p>
          <a:p>
            <a:endParaRPr lang="en-GB" dirty="0"/>
          </a:p>
        </p:txBody>
      </p:sp>
      <p:sp>
        <p:nvSpPr>
          <p:cNvPr id="8" name="Title 7"/>
          <p:cNvSpPr>
            <a:spLocks noGrp="1"/>
          </p:cNvSpPr>
          <p:nvPr>
            <p:ph type="title"/>
          </p:nvPr>
        </p:nvSpPr>
        <p:spPr>
          <a:xfrm>
            <a:off x="457200" y="0"/>
            <a:ext cx="8229600" cy="932820"/>
          </a:xfrm>
        </p:spPr>
        <p:txBody>
          <a:bodyPr>
            <a:normAutofit/>
          </a:bodyPr>
          <a:lstStyle/>
          <a:p>
            <a:r>
              <a:rPr lang="en-GB" sz="3200" dirty="0" smtClean="0"/>
              <a:t>2016 Plant disease outbreaks (p1/22)</a:t>
            </a:r>
            <a:endParaRPr lang="en-GB" sz="3200" dirty="0"/>
          </a:p>
        </p:txBody>
      </p:sp>
    </p:spTree>
    <p:extLst>
      <p:ext uri="{BB962C8B-B14F-4D97-AF65-F5344CB8AC3E}">
        <p14:creationId xmlns:p14="http://schemas.microsoft.com/office/powerpoint/2010/main" val="345266290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800" dirty="0" smtClean="0"/>
              <a:t>The Race Begins: </a:t>
            </a:r>
            <a:r>
              <a:rPr lang="en-GB" sz="2800" dirty="0"/>
              <a:t>“In the sweat of thy face shalt thou eat bread </a:t>
            </a:r>
            <a:r>
              <a:rPr lang="en-GB" sz="2800" dirty="0" smtClean="0"/>
              <a:t>… the </a:t>
            </a:r>
            <a:r>
              <a:rPr lang="en-GB" sz="2800" cap="small" dirty="0"/>
              <a:t>Lord</a:t>
            </a:r>
            <a:r>
              <a:rPr lang="en-GB" sz="2800" dirty="0"/>
              <a:t> God sent him forth from the garden of </a:t>
            </a:r>
            <a:r>
              <a:rPr lang="en-GB" sz="2800" dirty="0" smtClean="0"/>
              <a:t>Eden </a:t>
            </a:r>
            <a:r>
              <a:rPr lang="en-GB" sz="2800" dirty="0"/>
              <a:t>to till the </a:t>
            </a:r>
            <a:r>
              <a:rPr lang="en-GB" sz="2800" dirty="0" smtClean="0"/>
              <a:t>ground ...”</a:t>
            </a:r>
            <a:endParaRPr lang="en-GB" sz="2800" dirty="0"/>
          </a:p>
        </p:txBody>
      </p:sp>
      <p:pic>
        <p:nvPicPr>
          <p:cNvPr id="3074" name="Picture 2" descr="http://www.wga.hu/art/m/michelan/3sistina/1genesis/4sin/04_3ce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276872"/>
            <a:ext cx="7939987" cy="3476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732866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2074"/>
          </a:xfrm>
        </p:spPr>
        <p:txBody>
          <a:bodyPr>
            <a:normAutofit fontScale="90000"/>
          </a:bodyPr>
          <a:lstStyle/>
          <a:p>
            <a:r>
              <a:rPr lang="en-GB" dirty="0" smtClean="0"/>
              <a:t>East of Eden, to the Land of Nod …</a:t>
            </a:r>
            <a:endParaRPr lang="en-GB" dirty="0"/>
          </a:p>
        </p:txBody>
      </p:sp>
      <p:pic>
        <p:nvPicPr>
          <p:cNvPr id="2050" name="Picture 2" descr="http://longstreet.typepad.com/.a/6a00d83542d51e69e2014e604fc914970c-p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400979"/>
            <a:ext cx="7117963" cy="4992065"/>
          </a:xfrm>
          <a:prstGeom prst="rect">
            <a:avLst/>
          </a:prstGeom>
          <a:noFill/>
          <a:extLst>
            <a:ext uri="{909E8E84-426E-40dd-AFC4-6F175D3DCCD1}">
              <a14:hiddenFill xmlns:a14="http://schemas.microsoft.com/office/drawing/2010/main">
                <a:solidFill>
                  <a:srgbClr val="FFFFFF"/>
                </a:solidFill>
              </a14:hiddenFill>
            </a:ext>
          </a:extLst>
        </p:spPr>
      </p:pic>
      <p:sp>
        <p:nvSpPr>
          <p:cNvPr id="10" name="Right Arrow 9"/>
          <p:cNvSpPr/>
          <p:nvPr/>
        </p:nvSpPr>
        <p:spPr>
          <a:xfrm rot="5400000">
            <a:off x="6878132" y="822543"/>
            <a:ext cx="523143" cy="5514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ight Arrow 14"/>
          <p:cNvSpPr/>
          <p:nvPr/>
        </p:nvSpPr>
        <p:spPr>
          <a:xfrm rot="5400000">
            <a:off x="6878132" y="822544"/>
            <a:ext cx="523143" cy="5514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ight Arrow 15"/>
          <p:cNvSpPr/>
          <p:nvPr/>
        </p:nvSpPr>
        <p:spPr>
          <a:xfrm rot="10800000">
            <a:off x="8080307" y="3600709"/>
            <a:ext cx="489205" cy="5926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583197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anthropologynet.files.wordpress.com/2008/08/animal-domestication-time-fram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797104"/>
            <a:ext cx="7539744" cy="5026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872772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400" dirty="0" smtClean="0"/>
              <a:t>“That </a:t>
            </a:r>
            <a:r>
              <a:rPr lang="en-GB" sz="2400" dirty="0"/>
              <a:t>in blessing I will bless thee, and in multiplying I will multiply thy seed as the stars of the heaven, and as the sand which is upon the sea </a:t>
            </a:r>
            <a:r>
              <a:rPr lang="en-GB" sz="2400" dirty="0" smtClean="0"/>
              <a:t>shore” Genesis 22: 17</a:t>
            </a:r>
            <a:endParaRPr lang="en-GB" sz="2400" dirty="0"/>
          </a:p>
        </p:txBody>
      </p:sp>
      <p:pic>
        <p:nvPicPr>
          <p:cNvPr id="4098" name="Picture 2" descr="http://www.globalchange.umich.edu/globalchange2/current/lectures/human_pop/worldpo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556791"/>
            <a:ext cx="8348045" cy="4961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94559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b="1" dirty="0" err="1" smtClean="0"/>
              <a:t>Göbekli</a:t>
            </a:r>
            <a:r>
              <a:rPr lang="en-GB" b="1" dirty="0" smtClean="0"/>
              <a:t> </a:t>
            </a:r>
            <a:r>
              <a:rPr lang="en-GB" b="1" dirty="0" err="1" smtClean="0"/>
              <a:t>Tepe</a:t>
            </a:r>
            <a:r>
              <a:rPr lang="en-GB" b="1" dirty="0" smtClean="0"/>
              <a:t>: the first dense human population, c10 000BC?</a:t>
            </a:r>
            <a:endParaRPr lang="en-GB" dirty="0"/>
          </a:p>
        </p:txBody>
      </p:sp>
      <p:pic>
        <p:nvPicPr>
          <p:cNvPr id="7174" name="Picture 6" descr="http://www.redicecreations.com/radio/2012/08/GT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577133"/>
            <a:ext cx="4740612" cy="5277881"/>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quintessentialruminations.files.wordpress.com/2012/06/gobekli-tepe3.jpg?w=197&amp;h=3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220" y="4519793"/>
            <a:ext cx="1505656" cy="2277591"/>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Gobleki Tepe Ma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4048" y="1608979"/>
            <a:ext cx="3810000" cy="2847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766601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dirty="0" smtClean="0"/>
              <a:t>Population  booms </a:t>
            </a:r>
            <a:r>
              <a:rPr lang="en-GB" sz="3200" dirty="0"/>
              <a:t>(</a:t>
            </a:r>
            <a:r>
              <a:rPr lang="en-GB" sz="3200" dirty="0" smtClean="0"/>
              <a:t>red) and busts (blue) after arrival of farming in Europe (blue arrows)</a:t>
            </a:r>
            <a:endParaRPr lang="en-GB" sz="3200" dirty="0"/>
          </a:p>
        </p:txBody>
      </p:sp>
      <p:pic>
        <p:nvPicPr>
          <p:cNvPr id="6146" name="Picture 2" descr="SCDPD-inferred population density change 8,000–4,000 cal. BP for each sub-region."/>
          <p:cNvPicPr>
            <a:picLocks noChangeAspect="1" noChangeArrowheads="1"/>
          </p:cNvPicPr>
          <p:nvPr/>
        </p:nvPicPr>
        <p:blipFill rotWithShape="1">
          <a:blip r:embed="rId2">
            <a:extLst>
              <a:ext uri="{28A0092B-C50C-407E-A947-70E740481C1C}">
                <a14:useLocalDpi xmlns:a14="http://schemas.microsoft.com/office/drawing/2010/main" val="0"/>
              </a:ext>
            </a:extLst>
          </a:blip>
          <a:srcRect b="52738"/>
          <a:stretch/>
        </p:blipFill>
        <p:spPr bwMode="auto">
          <a:xfrm>
            <a:off x="73250" y="2060848"/>
            <a:ext cx="9035793" cy="3240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069288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59432"/>
            <a:ext cx="8229600" cy="1417638"/>
          </a:xfrm>
        </p:spPr>
        <p:txBody>
          <a:bodyPr>
            <a:normAutofit/>
          </a:bodyPr>
          <a:lstStyle/>
          <a:p>
            <a:r>
              <a:rPr lang="en-GB" sz="3200" dirty="0" smtClean="0"/>
              <a:t>Diseases in the Bible (a small selection)</a:t>
            </a:r>
            <a:endParaRPr lang="en-GB" sz="3200" dirty="0"/>
          </a:p>
        </p:txBody>
      </p:sp>
      <p:sp>
        <p:nvSpPr>
          <p:cNvPr id="3" name="Content Placeholder 2"/>
          <p:cNvSpPr>
            <a:spLocks noGrp="1"/>
          </p:cNvSpPr>
          <p:nvPr>
            <p:ph idx="1"/>
          </p:nvPr>
        </p:nvSpPr>
        <p:spPr>
          <a:xfrm>
            <a:off x="457200" y="764704"/>
            <a:ext cx="8229600" cy="5760640"/>
          </a:xfrm>
        </p:spPr>
        <p:txBody>
          <a:bodyPr>
            <a:normAutofit fontScale="85000" lnSpcReduction="10000"/>
          </a:bodyPr>
          <a:lstStyle/>
          <a:p>
            <a:r>
              <a:rPr lang="en-GB" sz="2400" dirty="0" err="1" smtClean="0"/>
              <a:t>Jehoram</a:t>
            </a:r>
            <a:r>
              <a:rPr lang="en-GB" sz="2400" dirty="0" smtClean="0"/>
              <a:t>: “</a:t>
            </a:r>
            <a:r>
              <a:rPr lang="en-GB" sz="2400" dirty="0"/>
              <a:t> his bowels fell out by reason of his sickness: so he died of sore diseases.” (2 </a:t>
            </a:r>
            <a:r>
              <a:rPr lang="en-GB" sz="2400" dirty="0" err="1"/>
              <a:t>Chron</a:t>
            </a:r>
            <a:r>
              <a:rPr lang="en-GB" sz="2400" dirty="0"/>
              <a:t> 21:18) </a:t>
            </a:r>
            <a:endParaRPr lang="en-GB" sz="2400" dirty="0" smtClean="0"/>
          </a:p>
          <a:p>
            <a:endParaRPr lang="en-GB" sz="2400" dirty="0" smtClean="0"/>
          </a:p>
          <a:p>
            <a:r>
              <a:rPr lang="en-GB" sz="2400" dirty="0" smtClean="0"/>
              <a:t>Job: “He hath </a:t>
            </a:r>
            <a:r>
              <a:rPr lang="en-GB" sz="2400" dirty="0" err="1"/>
              <a:t>shriveled</a:t>
            </a:r>
            <a:r>
              <a:rPr lang="en-GB" sz="2400" dirty="0"/>
              <a:t> me up” (Job 16:8</a:t>
            </a:r>
            <a:r>
              <a:rPr lang="en-GB" sz="2400" dirty="0" smtClean="0"/>
              <a:t>).</a:t>
            </a:r>
          </a:p>
          <a:p>
            <a:endParaRPr lang="en-GB" sz="2400" dirty="0" smtClean="0"/>
          </a:p>
          <a:p>
            <a:r>
              <a:rPr lang="en-GB" sz="2400" dirty="0" smtClean="0"/>
              <a:t>“He </a:t>
            </a:r>
            <a:r>
              <a:rPr lang="en-GB" sz="2400" dirty="0"/>
              <a:t>is </a:t>
            </a:r>
            <a:r>
              <a:rPr lang="en-GB" sz="2400" dirty="0" err="1"/>
              <a:t>lunatick</a:t>
            </a:r>
            <a:r>
              <a:rPr lang="en-GB" sz="2400" dirty="0"/>
              <a:t>, and sore vexed: for </a:t>
            </a:r>
            <a:r>
              <a:rPr lang="en-GB" sz="2400" dirty="0" err="1"/>
              <a:t>ofttimes</a:t>
            </a:r>
            <a:r>
              <a:rPr lang="en-GB" sz="2400" dirty="0"/>
              <a:t> he </a:t>
            </a:r>
            <a:r>
              <a:rPr lang="en-GB" sz="2400" dirty="0" err="1"/>
              <a:t>falleth</a:t>
            </a:r>
            <a:r>
              <a:rPr lang="en-GB" sz="2400" dirty="0"/>
              <a:t> into the fire, and oft into the water</a:t>
            </a:r>
            <a:r>
              <a:rPr lang="en-GB" sz="2400" dirty="0" smtClean="0"/>
              <a:t>. (Matthew 17:15)</a:t>
            </a:r>
          </a:p>
          <a:p>
            <a:endParaRPr lang="en-GB" sz="2400" dirty="0" smtClean="0"/>
          </a:p>
          <a:p>
            <a:r>
              <a:rPr lang="en-GB" sz="2400" dirty="0" smtClean="0"/>
              <a:t>“The</a:t>
            </a:r>
            <a:r>
              <a:rPr lang="en-GB" sz="2400" dirty="0"/>
              <a:t> </a:t>
            </a:r>
            <a:r>
              <a:rPr lang="en-GB" sz="2400" cap="small" dirty="0"/>
              <a:t>Lord</a:t>
            </a:r>
            <a:r>
              <a:rPr lang="en-GB" sz="2400" dirty="0"/>
              <a:t> shall smite thee with a consumption, and with a fever, and with an inflammation, and with an extreme </a:t>
            </a:r>
            <a:r>
              <a:rPr lang="en-GB" sz="2400" dirty="0" smtClean="0"/>
              <a:t>burning”. (</a:t>
            </a:r>
            <a:r>
              <a:rPr lang="en-GB" sz="2400" dirty="0" err="1" smtClean="0"/>
              <a:t>Deut</a:t>
            </a:r>
            <a:r>
              <a:rPr lang="en-GB" sz="2400" dirty="0" smtClean="0"/>
              <a:t> 28:22)</a:t>
            </a:r>
          </a:p>
          <a:p>
            <a:endParaRPr lang="en-GB" sz="2400" dirty="0" smtClean="0"/>
          </a:p>
          <a:p>
            <a:r>
              <a:rPr lang="en-GB" sz="2400" dirty="0" smtClean="0"/>
              <a:t>“And </a:t>
            </a:r>
            <a:r>
              <a:rPr lang="en-GB" sz="2400" dirty="0"/>
              <a:t>a woman having an issue of blood twelve years, which had spent all her living upon physicians, neither could be healed of </a:t>
            </a:r>
            <a:r>
              <a:rPr lang="en-GB" sz="2400" dirty="0" smtClean="0"/>
              <a:t>any” (Luke 8:42)</a:t>
            </a:r>
          </a:p>
          <a:p>
            <a:endParaRPr lang="en-GB" sz="2400" b="1" baseline="30000" dirty="0" smtClean="0"/>
          </a:p>
          <a:p>
            <a:r>
              <a:rPr lang="en-GB" sz="2400" b="1" baseline="30000" dirty="0"/>
              <a:t> </a:t>
            </a:r>
            <a:r>
              <a:rPr lang="en-GB" sz="2400" b="1" baseline="30000" dirty="0" smtClean="0"/>
              <a:t>”</a:t>
            </a:r>
            <a:r>
              <a:rPr lang="en-GB" sz="2400" dirty="0" smtClean="0"/>
              <a:t>When </a:t>
            </a:r>
            <a:r>
              <a:rPr lang="en-GB" sz="2400" dirty="0"/>
              <a:t>a man shall have in the skin of his flesh a rising, a scab, or bright spot, and it be in the skin of his flesh like the plague of leprosy; then he shall be brought unto Aaron the priest, or unto one of his sons the </a:t>
            </a:r>
            <a:r>
              <a:rPr lang="en-GB" sz="2400" dirty="0" smtClean="0"/>
              <a:t>priests” </a:t>
            </a:r>
          </a:p>
          <a:p>
            <a:r>
              <a:rPr lang="en-GB" sz="2400" dirty="0" smtClean="0"/>
              <a:t>(Leviticus 14: 56)</a:t>
            </a:r>
            <a:endParaRPr lang="en-GB" sz="2400" dirty="0"/>
          </a:p>
        </p:txBody>
      </p:sp>
    </p:spTree>
    <p:extLst>
      <p:ext uri="{BB962C8B-B14F-4D97-AF65-F5344CB8AC3E}">
        <p14:creationId xmlns:p14="http://schemas.microsoft.com/office/powerpoint/2010/main" val="282249334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Onwards and upwards …</a:t>
            </a:r>
            <a:endParaRPr lang="en-GB" dirty="0"/>
          </a:p>
        </p:txBody>
      </p:sp>
      <p:pic>
        <p:nvPicPr>
          <p:cNvPr id="3074" name="Picture 2" descr="http://www.thesundaytimes.co.uk/sto/multimedia/dynamic/00124/evolution_124448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1904618"/>
            <a:ext cx="5524500" cy="3676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697381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Israel, Jerusalem, Haceldama, Field of Blood caves, tombs above the Hinnom Valle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9598" y="1916832"/>
            <a:ext cx="5951821" cy="396391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GB" dirty="0" err="1" smtClean="0"/>
              <a:t>Haceldama</a:t>
            </a:r>
            <a:r>
              <a:rPr lang="en-GB" dirty="0" smtClean="0"/>
              <a:t>: The Field of Blood, bought with Judas’ 30 pieces of silver</a:t>
            </a:r>
            <a:endParaRPr lang="en-GB" dirty="0"/>
          </a:p>
        </p:txBody>
      </p:sp>
    </p:spTree>
    <p:extLst>
      <p:ext uri="{BB962C8B-B14F-4D97-AF65-F5344CB8AC3E}">
        <p14:creationId xmlns:p14="http://schemas.microsoft.com/office/powerpoint/2010/main" val="232006864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Mild and severe leprosy (Hansen’s disease), its agent and its discoverer</a:t>
            </a:r>
            <a:endParaRPr lang="en-GB" dirty="0"/>
          </a:p>
        </p:txBody>
      </p:sp>
      <p:pic>
        <p:nvPicPr>
          <p:cNvPr id="13318" name="Picture 6" descr="http://english.aifo.it/leprosy/courses/lepdd/pic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5306" y="1871847"/>
            <a:ext cx="2207607" cy="3114304"/>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0" descr="http://images-01.delcampe-static.net/img_large/auction/000/334/490/142_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700808"/>
            <a:ext cx="4219575" cy="21907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ttp://barnett7science.wikispaces.com/file/view/533px-An_introduction_to_dermatology_%281905%29_nodular_leprosy.jpg/411987016/439x396/533px-An_introduction_to_dermatology_%281905%29_nodular_lepros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3768" y="3428999"/>
            <a:ext cx="3463032" cy="3123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672754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Global hotspots for emerging diseases of domestic animals from wildlife</a:t>
            </a:r>
            <a:endParaRPr lang="en-GB" dirty="0"/>
          </a:p>
        </p:txBody>
      </p:sp>
      <p:pic>
        <p:nvPicPr>
          <p:cNvPr id="4098" name="Picture 2" descr="An external file that holds a picture, illustration, etc.&#10;Object name is gr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181732"/>
            <a:ext cx="8192437" cy="3548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168370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9pPr>
          </a:lstStyle>
          <a:p>
            <a:pPr algn="ctr"/>
            <a:r>
              <a:rPr lang="en-GB" altLang="en-US" sz="1500" b="1" dirty="0" smtClean="0">
                <a:latin typeface="Arial" charset="0"/>
              </a:rPr>
              <a:t>Transfer of infectious diseases from wild to domestic animals</a:t>
            </a:r>
            <a:endParaRPr lang="en-GB" altLang="en-US" sz="1500" b="1" dirty="0">
              <a:latin typeface="Arial" charset="0"/>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0" y="5943504"/>
            <a:ext cx="9106560" cy="9432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0400" y="979303"/>
            <a:ext cx="5447520" cy="48936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1850401" y="5972308"/>
            <a:ext cx="3918240"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9pPr>
          </a:lstStyle>
          <a:p>
            <a:r>
              <a:rPr lang="en-GB" altLang="en-US" sz="1100" b="1">
                <a:latin typeface="Arial" charset="0"/>
              </a:rPr>
              <a:t>Anke K. Wiethoelter et al. PNAS 2015;112:9662-9667</a:t>
            </a:r>
          </a:p>
        </p:txBody>
      </p:sp>
      <p:sp>
        <p:nvSpPr>
          <p:cNvPr id="3077"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9pPr>
          </a:lstStyle>
          <a:p>
            <a:r>
              <a:rPr lang="en-GB" altLang="en-US" sz="900">
                <a:latin typeface="Arial" charset="0"/>
              </a:rPr>
              <a:t>©2015 by National Academy of Sciences</a:t>
            </a:r>
          </a:p>
        </p:txBody>
      </p:sp>
    </p:spTree>
    <p:extLst>
      <p:ext uri="{BB962C8B-B14F-4D97-AF65-F5344CB8AC3E}">
        <p14:creationId xmlns:p14="http://schemas.microsoft.com/office/powerpoint/2010/main" val="354184620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24744"/>
          </a:xfrm>
        </p:spPr>
        <p:txBody>
          <a:bodyPr>
            <a:noAutofit/>
          </a:bodyPr>
          <a:lstStyle/>
          <a:p>
            <a:r>
              <a:rPr lang="en-GB" sz="2400" dirty="0" smtClean="0"/>
              <a:t>Dog domestication 33kya in N China; in Middle </a:t>
            </a:r>
            <a:r>
              <a:rPr lang="en-GB" sz="2400" dirty="0"/>
              <a:t>E</a:t>
            </a:r>
            <a:r>
              <a:rPr lang="en-GB" sz="2400" dirty="0" smtClean="0"/>
              <a:t>ast by origin of farming. Rabies still in Europe but in decline</a:t>
            </a:r>
            <a:endParaRPr lang="en-GB" sz="2400" dirty="0"/>
          </a:p>
        </p:txBody>
      </p:sp>
      <p:sp>
        <p:nvSpPr>
          <p:cNvPr id="3" name="Content Placeholder 2"/>
          <p:cNvSpPr>
            <a:spLocks noGrp="1"/>
          </p:cNvSpPr>
          <p:nvPr>
            <p:ph idx="1"/>
          </p:nvPr>
        </p:nvSpPr>
        <p:spPr>
          <a:xfrm>
            <a:off x="457200" y="1600200"/>
            <a:ext cx="8229600" cy="5069160"/>
          </a:xfrm>
        </p:spPr>
        <p:txBody>
          <a:bodyPr>
            <a:normAutofit fontScale="77500" lnSpcReduction="20000"/>
          </a:bodyPr>
          <a:lstStyle/>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r>
              <a:rPr lang="en-GB" dirty="0" smtClean="0"/>
              <a:t>                                                                     </a:t>
            </a:r>
          </a:p>
          <a:p>
            <a:endParaRPr lang="en-GB" dirty="0"/>
          </a:p>
          <a:p>
            <a:r>
              <a:rPr lang="en-GB" dirty="0" smtClean="0"/>
              <a:t>Rabies, Stage 1: dog to man, never man to man</a:t>
            </a:r>
            <a:endParaRPr lang="en-GB" dirty="0"/>
          </a:p>
        </p:txBody>
      </p:sp>
      <p:pic>
        <p:nvPicPr>
          <p:cNvPr id="5122" name="Picture 2" descr="Unfortunately we are unable to provide accessible alternative text for this. If you require assistance to access this image, please contact help@nature.com or the author"/>
          <p:cNvPicPr>
            <a:picLocks noChangeAspect="1" noChangeArrowheads="1"/>
          </p:cNvPicPr>
          <p:nvPr/>
        </p:nvPicPr>
        <p:blipFill rotWithShape="1">
          <a:blip r:embed="rId2">
            <a:extLst>
              <a:ext uri="{28A0092B-C50C-407E-A947-70E740481C1C}">
                <a14:useLocalDpi xmlns:a14="http://schemas.microsoft.com/office/drawing/2010/main" val="0"/>
              </a:ext>
            </a:extLst>
          </a:blip>
          <a:srcRect l="39919" t="60845"/>
          <a:stretch/>
        </p:blipFill>
        <p:spPr bwMode="auto">
          <a:xfrm>
            <a:off x="1095416" y="1015024"/>
            <a:ext cx="5847548" cy="3096344"/>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239" y="4268712"/>
            <a:ext cx="2863779" cy="1985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4346" y="4186385"/>
            <a:ext cx="2722048" cy="1944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descr="http://www.wildlifeonline.me.uk/images/graphics/rabies_201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4274" y="4144471"/>
            <a:ext cx="2484301" cy="1777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977891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normAutofit/>
          </a:bodyPr>
          <a:lstStyle/>
          <a:p>
            <a:pPr eaLnBrk="1" hangingPunct="1">
              <a:defRPr/>
            </a:pPr>
            <a:r>
              <a:rPr lang="en-GB" sz="2400" dirty="0" smtClean="0"/>
              <a:t>Swine flu </a:t>
            </a:r>
            <a:r>
              <a:rPr lang="en-GB" sz="2400" dirty="0"/>
              <a:t>viruses are </a:t>
            </a:r>
            <a:r>
              <a:rPr lang="en-GB" sz="2400" dirty="0" smtClean="0"/>
              <a:t>recombinants between three viruses</a:t>
            </a:r>
            <a:endParaRPr lang="en-GB" sz="2400" dirty="0"/>
          </a:p>
        </p:txBody>
      </p:sp>
      <p:sp>
        <p:nvSpPr>
          <p:cNvPr id="2" name="Content Placeholder 1"/>
          <p:cNvSpPr>
            <a:spLocks noGrp="1"/>
          </p:cNvSpPr>
          <p:nvPr>
            <p:ph idx="1"/>
          </p:nvPr>
        </p:nvSpPr>
        <p:spPr>
          <a:xfrm>
            <a:off x="457200" y="1600200"/>
            <a:ext cx="8229600" cy="5141168"/>
          </a:xfrm>
        </p:spPr>
        <p:txBody>
          <a:bodyPr>
            <a:normAutofit fontScale="85000" lnSpcReduction="20000"/>
          </a:bodyPr>
          <a:lstStyle/>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r>
              <a:rPr lang="en-GB" dirty="0" smtClean="0"/>
              <a:t>Swine flu: Stage 2: Animal to man, but cannot sustain a long human epidemic</a:t>
            </a:r>
            <a:endParaRPr lang="en-GB" dirty="0"/>
          </a:p>
        </p:txBody>
      </p:sp>
      <p:pic>
        <p:nvPicPr>
          <p:cNvPr id="28675" name="Picture 3"/>
          <p:cNvPicPr>
            <a:picLocks noChangeAspect="1" noChangeArrowheads="1"/>
          </p:cNvPicPr>
          <p:nvPr/>
        </p:nvPicPr>
        <p:blipFill>
          <a:blip r:embed="rId2"/>
          <a:srcRect/>
          <a:stretch>
            <a:fillRect/>
          </a:stretch>
        </p:blipFill>
        <p:spPr bwMode="auto">
          <a:xfrm>
            <a:off x="2157434" y="1052736"/>
            <a:ext cx="4814747"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81376412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rotWithShape="1">
          <a:blip r:embed="rId2"/>
          <a:srcRect t="3032" b="2189"/>
          <a:stretch/>
        </p:blipFill>
        <p:spPr bwMode="auto">
          <a:xfrm>
            <a:off x="179388" y="987425"/>
            <a:ext cx="9001125" cy="582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9699" name="Title 1"/>
          <p:cNvSpPr>
            <a:spLocks noGrp="1"/>
          </p:cNvSpPr>
          <p:nvPr>
            <p:ph type="title"/>
          </p:nvPr>
        </p:nvSpPr>
        <p:spPr>
          <a:xfrm>
            <a:off x="0" y="-100013"/>
            <a:ext cx="9144000" cy="1143001"/>
          </a:xfrm>
        </p:spPr>
        <p:txBody>
          <a:bodyPr/>
          <a:lstStyle/>
          <a:p>
            <a:pPr>
              <a:defRPr/>
            </a:pPr>
            <a:r>
              <a:rPr lang="en-GB" sz="3200" dirty="0" smtClean="0"/>
              <a:t>Using genes to track the origin of the </a:t>
            </a:r>
            <a:r>
              <a:rPr lang="en-GB" sz="3200" dirty="0"/>
              <a:t>2009 H1N1 flu epidemic </a:t>
            </a:r>
          </a:p>
        </p:txBody>
      </p:sp>
    </p:spTree>
    <p:extLst>
      <p:ext uri="{BB962C8B-B14F-4D97-AF65-F5344CB8AC3E}">
        <p14:creationId xmlns:p14="http://schemas.microsoft.com/office/powerpoint/2010/main" val="410253473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400" dirty="0" smtClean="0"/>
              <a:t>Black circle: origin of camelids 45 MYA. Arrows: migration (1: into Asia c2MYA, 2: </a:t>
            </a:r>
            <a:r>
              <a:rPr lang="en-GB" sz="2400" dirty="0"/>
              <a:t> </a:t>
            </a:r>
            <a:r>
              <a:rPr lang="en-GB" sz="2400" dirty="0" smtClean="0"/>
              <a:t>introduction of domesticates into East Africa c4000YA); hatched: distribution of naked sole gerbils </a:t>
            </a:r>
            <a:endParaRPr lang="en-GB" sz="2400" dirty="0"/>
          </a:p>
        </p:txBody>
      </p:sp>
      <p:sp>
        <p:nvSpPr>
          <p:cNvPr id="3" name="Content Placeholder 2"/>
          <p:cNvSpPr>
            <a:spLocks noGrp="1"/>
          </p:cNvSpPr>
          <p:nvPr>
            <p:ph idx="1"/>
          </p:nvPr>
        </p:nvSpPr>
        <p:spPr>
          <a:xfrm>
            <a:off x="457200" y="1600200"/>
            <a:ext cx="8229600" cy="5069160"/>
          </a:xfrm>
        </p:spPr>
        <p:txBody>
          <a:bodyPr>
            <a:normAutofit fontScale="62500" lnSpcReduction="20000"/>
          </a:bodyPr>
          <a:lstStyle/>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pPr marL="0" indent="0">
              <a:buNone/>
            </a:pPr>
            <a:endParaRPr lang="en-GB" dirty="0"/>
          </a:p>
          <a:p>
            <a:pPr marL="0" indent="0">
              <a:buNone/>
            </a:pPr>
            <a:endParaRPr lang="en-GB" dirty="0" smtClean="0"/>
          </a:p>
          <a:p>
            <a:pPr marL="0" indent="0">
              <a:buNone/>
            </a:pPr>
            <a:endParaRPr lang="en-GB" dirty="0"/>
          </a:p>
          <a:p>
            <a:pPr marL="0" indent="0">
              <a:buNone/>
            </a:pPr>
            <a:endParaRPr lang="en-GB" dirty="0" smtClean="0"/>
          </a:p>
          <a:p>
            <a:pPr marL="0" indent="0">
              <a:buNone/>
            </a:pPr>
            <a:endParaRPr lang="en-GB" dirty="0"/>
          </a:p>
          <a:p>
            <a:pPr marL="0" indent="0">
              <a:buNone/>
            </a:pPr>
            <a:endParaRPr lang="en-GB" dirty="0" smtClean="0"/>
          </a:p>
          <a:p>
            <a:pPr marL="0" indent="0">
              <a:buNone/>
            </a:pPr>
            <a:endParaRPr lang="en-GB" dirty="0"/>
          </a:p>
          <a:p>
            <a:pPr marL="0" indent="0">
              <a:buNone/>
            </a:pPr>
            <a:endParaRPr lang="en-GB" dirty="0" smtClean="0"/>
          </a:p>
          <a:p>
            <a:pPr marL="0" indent="0">
              <a:buNone/>
            </a:pPr>
            <a:r>
              <a:rPr lang="en-GB" dirty="0" err="1" smtClean="0"/>
              <a:t>Smallpox,Stage</a:t>
            </a:r>
            <a:r>
              <a:rPr lang="en-GB" dirty="0" smtClean="0"/>
              <a:t> 3: Wild to domestic animal, persistent human epidemic</a:t>
            </a:r>
            <a:endParaRPr lang="en-GB" dirty="0"/>
          </a:p>
        </p:txBody>
      </p:sp>
      <p:pic>
        <p:nvPicPr>
          <p:cNvPr id="6146" name="Picture 2" descr="Viruses 07 01100 g003 10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781" y="1484784"/>
            <a:ext cx="7362208" cy="3888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43052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2400" dirty="0" smtClean="0"/>
              <a:t>A pox virus family tree: smallpox (VARV), </a:t>
            </a:r>
            <a:r>
              <a:rPr lang="en-GB" sz="2400" dirty="0" err="1" smtClean="0"/>
              <a:t>camelpox</a:t>
            </a:r>
            <a:r>
              <a:rPr lang="en-GB" sz="2400" dirty="0" smtClean="0"/>
              <a:t> (CMLV) and </a:t>
            </a:r>
            <a:r>
              <a:rPr lang="en-GB" sz="2400" dirty="0" err="1" smtClean="0"/>
              <a:t>gerbilpox</a:t>
            </a:r>
            <a:r>
              <a:rPr lang="en-GB" sz="2400" dirty="0" smtClean="0"/>
              <a:t> (TATV). Others are </a:t>
            </a:r>
            <a:r>
              <a:rPr lang="en-GB" sz="2400" dirty="0" err="1" smtClean="0"/>
              <a:t>horsepox</a:t>
            </a:r>
            <a:r>
              <a:rPr lang="en-GB" sz="2400" dirty="0" smtClean="0"/>
              <a:t>, cowpox, </a:t>
            </a:r>
            <a:r>
              <a:rPr lang="en-GB" sz="2400" dirty="0" err="1" smtClean="0"/>
              <a:t>monkeypox</a:t>
            </a:r>
            <a:r>
              <a:rPr lang="en-GB" sz="2400" dirty="0" smtClean="0"/>
              <a:t> and more</a:t>
            </a:r>
            <a:endParaRPr lang="en-GB" sz="2400" dirty="0"/>
          </a:p>
        </p:txBody>
      </p:sp>
      <p:pic>
        <p:nvPicPr>
          <p:cNvPr id="5122" name="Picture 2" descr="http://www.mdpi.com/viruses/viruses-07-01100/article_deploy/html/images/viruses-07-01100-g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1989" y="1695507"/>
            <a:ext cx="4896543" cy="492777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Fig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412776"/>
            <a:ext cx="3240360" cy="1406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18300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Title 1"/>
          <p:cNvSpPr>
            <a:spLocks noGrp="1"/>
          </p:cNvSpPr>
          <p:nvPr>
            <p:ph type="title"/>
          </p:nvPr>
        </p:nvSpPr>
        <p:spPr>
          <a:xfrm>
            <a:off x="685800" y="333375"/>
            <a:ext cx="7772400" cy="1143000"/>
          </a:xfrm>
        </p:spPr>
        <p:txBody>
          <a:bodyPr/>
          <a:lstStyle/>
          <a:p>
            <a:pPr>
              <a:defRPr/>
            </a:pPr>
            <a:endParaRPr lang="en-GB" dirty="0">
              <a:latin typeface="Arial"/>
              <a:ea typeface="ＭＳ Ｐゴシック" charset="0"/>
              <a:cs typeface="Arial"/>
            </a:endParaRPr>
          </a:p>
        </p:txBody>
      </p:sp>
      <p:pic>
        <p:nvPicPr>
          <p:cNvPr id="5122" name="Picture 2" descr="http://image.slidesharecdn.com/presentation1-150617105308-lva1-app6891/95/hiv-aids-treatment-transition-cart-14-638.jpg?cb=143453848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263" y="764704"/>
            <a:ext cx="8508373" cy="4787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443462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 into the1960s – the age of optimism</a:t>
            </a:r>
            <a:endParaRPr lang="en-GB" dirty="0"/>
          </a:p>
        </p:txBody>
      </p:sp>
      <p:pic>
        <p:nvPicPr>
          <p:cNvPr id="15362" name="Picture 2" descr="http://ecx.images-amazon.com/images/I/51CnP1fjmJL._SX330_BO1,204,203,2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1628800"/>
            <a:ext cx="3162300" cy="475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853300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0" y="260350"/>
            <a:ext cx="9144000" cy="1143000"/>
          </a:xfrm>
        </p:spPr>
        <p:txBody>
          <a:bodyPr/>
          <a:lstStyle/>
          <a:p>
            <a:pPr eaLnBrk="1" hangingPunct="1">
              <a:defRPr/>
            </a:pPr>
            <a:r>
              <a:rPr lang="en-GB" sz="4000" dirty="0" smtClean="0">
                <a:latin typeface="Arial"/>
                <a:ea typeface="ＭＳ Ｐゴシック" charset="0"/>
                <a:cs typeface="Arial"/>
              </a:rPr>
              <a:t>A global view of HIV infection in 2013</a:t>
            </a:r>
            <a:endParaRPr lang="en-GB" sz="4000" dirty="0">
              <a:latin typeface="Arial"/>
              <a:ea typeface="ＭＳ Ｐゴシック" charset="0"/>
              <a:cs typeface="Arial"/>
            </a:endParaRPr>
          </a:p>
        </p:txBody>
      </p:sp>
      <p:sp>
        <p:nvSpPr>
          <p:cNvPr id="5" name="Rectangle 2"/>
          <p:cNvSpPr txBox="1">
            <a:spLocks noChangeArrowheads="1"/>
          </p:cNvSpPr>
          <p:nvPr/>
        </p:nvSpPr>
        <p:spPr bwMode="auto">
          <a:xfrm>
            <a:off x="36513" y="6021388"/>
            <a:ext cx="9144000" cy="836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charset="0"/>
                <a:ea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a:lstStyle>
          <a:p>
            <a:pPr eaLnBrk="1" hangingPunct="1">
              <a:defRPr/>
            </a:pPr>
            <a:r>
              <a:rPr lang="en-GB" sz="3500" dirty="0" smtClean="0">
                <a:latin typeface="Arial"/>
                <a:cs typeface="Arial"/>
              </a:rPr>
              <a:t>35 million people living with HIV</a:t>
            </a:r>
            <a:endParaRPr lang="en-GB" sz="3500" dirty="0">
              <a:latin typeface="Arial"/>
              <a:cs typeface="Arial"/>
            </a:endParaRPr>
          </a:p>
        </p:txBody>
      </p:sp>
      <p:pic>
        <p:nvPicPr>
          <p:cNvPr id="17412" name="Picture 5" descr="https://osamaberrada.files.wordpress.com/2013/03/aids-and-hiv-worldwide-004.jpg"/>
          <p:cNvPicPr>
            <a:picLocks noChangeAspect="1" noChangeArrowheads="1"/>
          </p:cNvPicPr>
          <p:nvPr/>
        </p:nvPicPr>
        <p:blipFill>
          <a:blip r:embed="rId3">
            <a:extLst>
              <a:ext uri="{28A0092B-C50C-407E-A947-70E740481C1C}">
                <a14:useLocalDpi xmlns:a14="http://schemas.microsoft.com/office/drawing/2010/main" val="0"/>
              </a:ext>
            </a:extLst>
          </a:blip>
          <a:srcRect t="9636"/>
          <a:stretch>
            <a:fillRect/>
          </a:stretch>
        </p:blipFill>
        <p:spPr bwMode="auto">
          <a:xfrm>
            <a:off x="100013" y="1552575"/>
            <a:ext cx="8763000" cy="473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611849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685800" y="188913"/>
            <a:ext cx="7772400" cy="1143000"/>
          </a:xfrm>
        </p:spPr>
        <p:txBody>
          <a:bodyPr/>
          <a:lstStyle/>
          <a:p>
            <a:pPr>
              <a:defRPr/>
            </a:pPr>
            <a:r>
              <a:rPr lang="en-GB" dirty="0">
                <a:latin typeface="Arial"/>
                <a:ea typeface="ＭＳ Ｐゴシック" charset="0"/>
                <a:cs typeface="Arial"/>
              </a:rPr>
              <a:t>AIDS in Africa</a:t>
            </a:r>
          </a:p>
        </p:txBody>
      </p:sp>
      <p:pic>
        <p:nvPicPr>
          <p:cNvPr id="16387" name="Picture 2"/>
          <p:cNvPicPr>
            <a:picLocks noChangeAspect="1" noChangeArrowheads="1"/>
          </p:cNvPicPr>
          <p:nvPr/>
        </p:nvPicPr>
        <p:blipFill>
          <a:blip r:embed="rId2"/>
          <a:srcRect/>
          <a:stretch>
            <a:fillRect/>
          </a:stretch>
        </p:blipFill>
        <p:spPr bwMode="auto">
          <a:xfrm>
            <a:off x="1979613" y="1268413"/>
            <a:ext cx="5040312" cy="536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19503053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descr="2000-U8"/>
          <p:cNvPicPr>
            <a:picLocks noChangeAspect="1" noChangeArrowheads="1"/>
          </p:cNvPicPr>
          <p:nvPr/>
        </p:nvPicPr>
        <p:blipFill>
          <a:blip r:embed="rId3">
            <a:extLst>
              <a:ext uri="{28A0092B-C50C-407E-A947-70E740481C1C}">
                <a14:useLocalDpi xmlns:a14="http://schemas.microsoft.com/office/drawing/2010/main" val="0"/>
              </a:ext>
            </a:extLst>
          </a:blip>
          <a:srcRect l="16415" t="18272" r="23827" b="18283"/>
          <a:stretch>
            <a:fillRect/>
          </a:stretch>
        </p:blipFill>
        <p:spPr bwMode="auto">
          <a:xfrm>
            <a:off x="1498600" y="1700213"/>
            <a:ext cx="6529388" cy="451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itle 1"/>
          <p:cNvSpPr txBox="1">
            <a:spLocks/>
          </p:cNvSpPr>
          <p:nvPr/>
        </p:nvSpPr>
        <p:spPr bwMode="auto">
          <a:xfrm>
            <a:off x="0" y="188913"/>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charset="0"/>
                <a:ea typeface="ＭＳ Ｐゴシック" pitchFamily="34" charset="-128"/>
              </a:defRPr>
            </a:lvl1pPr>
            <a:lvl2pPr marL="742950" indent="-285750">
              <a:spcBef>
                <a:spcPct val="20000"/>
              </a:spcBef>
              <a:buChar char="–"/>
              <a:defRPr sz="2800">
                <a:solidFill>
                  <a:schemeClr val="tx1"/>
                </a:solidFill>
                <a:latin typeface="Times" charset="0"/>
                <a:ea typeface="ＭＳ Ｐゴシック" pitchFamily="34" charset="-128"/>
              </a:defRPr>
            </a:lvl2pPr>
            <a:lvl3pPr marL="1143000" indent="-228600">
              <a:spcBef>
                <a:spcPct val="20000"/>
              </a:spcBef>
              <a:buChar char="•"/>
              <a:defRPr sz="2400">
                <a:solidFill>
                  <a:schemeClr val="tx1"/>
                </a:solidFill>
                <a:latin typeface="Times" charset="0"/>
                <a:ea typeface="ＭＳ Ｐゴシック" pitchFamily="34" charset="-128"/>
              </a:defRPr>
            </a:lvl3pPr>
            <a:lvl4pPr marL="1600200" indent="-228600">
              <a:spcBef>
                <a:spcPct val="20000"/>
              </a:spcBef>
              <a:buChar char="–"/>
              <a:defRPr sz="2000">
                <a:solidFill>
                  <a:schemeClr val="tx1"/>
                </a:solidFill>
                <a:latin typeface="Times" charset="0"/>
                <a:ea typeface="ＭＳ Ｐゴシック" pitchFamily="34" charset="-128"/>
              </a:defRPr>
            </a:lvl4pPr>
            <a:lvl5pPr marL="2057400" indent="-228600">
              <a:spcBef>
                <a:spcPct val="20000"/>
              </a:spcBef>
              <a:buChar char="»"/>
              <a:defRPr sz="2000">
                <a:solidFill>
                  <a:schemeClr val="tx1"/>
                </a:solidFill>
                <a:latin typeface="Times"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Times"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Times"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Times"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Times" charset="0"/>
                <a:ea typeface="ＭＳ Ｐゴシック" pitchFamily="34" charset="-128"/>
              </a:defRPr>
            </a:lvl9pPr>
          </a:lstStyle>
          <a:p>
            <a:pPr algn="ctr">
              <a:spcBef>
                <a:spcPct val="0"/>
              </a:spcBef>
              <a:buFontTx/>
              <a:buNone/>
            </a:pPr>
            <a:r>
              <a:rPr lang="en-GB" altLang="en-US" sz="3500">
                <a:solidFill>
                  <a:schemeClr val="tx2"/>
                </a:solidFill>
                <a:latin typeface="Arial" pitchFamily="34" charset="0"/>
                <a:cs typeface="Arial" pitchFamily="34" charset="0"/>
              </a:rPr>
              <a:t>Projected population structure with and without AIDS epidemic, Botswana 2020</a:t>
            </a:r>
          </a:p>
        </p:txBody>
      </p:sp>
      <p:sp>
        <p:nvSpPr>
          <p:cNvPr id="19460" name="Rectangle 3"/>
          <p:cNvSpPr>
            <a:spLocks noChangeArrowheads="1"/>
          </p:cNvSpPr>
          <p:nvPr/>
        </p:nvSpPr>
        <p:spPr bwMode="auto">
          <a:xfrm>
            <a:off x="1979613" y="6165850"/>
            <a:ext cx="58324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charset="0"/>
                <a:ea typeface="ＭＳ Ｐゴシック" pitchFamily="34" charset="-128"/>
              </a:defRPr>
            </a:lvl1pPr>
            <a:lvl2pPr marL="742950" indent="-285750">
              <a:spcBef>
                <a:spcPct val="20000"/>
              </a:spcBef>
              <a:buChar char="–"/>
              <a:defRPr sz="2800">
                <a:solidFill>
                  <a:schemeClr val="tx1"/>
                </a:solidFill>
                <a:latin typeface="Times" charset="0"/>
                <a:ea typeface="ＭＳ Ｐゴシック" pitchFamily="34" charset="-128"/>
              </a:defRPr>
            </a:lvl2pPr>
            <a:lvl3pPr marL="1143000" indent="-228600">
              <a:spcBef>
                <a:spcPct val="20000"/>
              </a:spcBef>
              <a:buChar char="•"/>
              <a:defRPr sz="2400">
                <a:solidFill>
                  <a:schemeClr val="tx1"/>
                </a:solidFill>
                <a:latin typeface="Times" charset="0"/>
                <a:ea typeface="ＭＳ Ｐゴシック" pitchFamily="34" charset="-128"/>
              </a:defRPr>
            </a:lvl3pPr>
            <a:lvl4pPr marL="1600200" indent="-228600">
              <a:spcBef>
                <a:spcPct val="20000"/>
              </a:spcBef>
              <a:buChar char="–"/>
              <a:defRPr sz="2000">
                <a:solidFill>
                  <a:schemeClr val="tx1"/>
                </a:solidFill>
                <a:latin typeface="Times" charset="0"/>
                <a:ea typeface="ＭＳ Ｐゴシック" pitchFamily="34" charset="-128"/>
              </a:defRPr>
            </a:lvl4pPr>
            <a:lvl5pPr marL="2057400" indent="-228600">
              <a:spcBef>
                <a:spcPct val="20000"/>
              </a:spcBef>
              <a:buChar char="»"/>
              <a:defRPr sz="2000">
                <a:solidFill>
                  <a:schemeClr val="tx1"/>
                </a:solidFill>
                <a:latin typeface="Times"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Times"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Times"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Times"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Times" charset="0"/>
                <a:ea typeface="ＭＳ Ｐゴシック" pitchFamily="34" charset="-128"/>
              </a:defRPr>
            </a:lvl9pPr>
          </a:lstStyle>
          <a:p>
            <a:pPr algn="ctr">
              <a:spcBef>
                <a:spcPct val="0"/>
              </a:spcBef>
              <a:buFontTx/>
              <a:buNone/>
            </a:pPr>
            <a:r>
              <a:rPr lang="en-GB" altLang="en-US" sz="3000">
                <a:solidFill>
                  <a:srgbClr val="000000"/>
                </a:solidFill>
                <a:latin typeface="Arial" pitchFamily="34" charset="0"/>
                <a:cs typeface="Arial" pitchFamily="34" charset="0"/>
              </a:rPr>
              <a:t>Population (thousands)</a:t>
            </a:r>
          </a:p>
        </p:txBody>
      </p:sp>
      <p:sp>
        <p:nvSpPr>
          <p:cNvPr id="19461" name="Rectangle 6"/>
          <p:cNvSpPr>
            <a:spLocks noChangeArrowheads="1"/>
          </p:cNvSpPr>
          <p:nvPr/>
        </p:nvSpPr>
        <p:spPr bwMode="auto">
          <a:xfrm rot="-5400000">
            <a:off x="-573087" y="3867150"/>
            <a:ext cx="330358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charset="0"/>
                <a:ea typeface="ＭＳ Ｐゴシック" pitchFamily="34" charset="-128"/>
              </a:defRPr>
            </a:lvl1pPr>
            <a:lvl2pPr marL="742950" indent="-285750">
              <a:spcBef>
                <a:spcPct val="20000"/>
              </a:spcBef>
              <a:buChar char="–"/>
              <a:defRPr sz="2800">
                <a:solidFill>
                  <a:schemeClr val="tx1"/>
                </a:solidFill>
                <a:latin typeface="Times" charset="0"/>
                <a:ea typeface="ＭＳ Ｐゴシック" pitchFamily="34" charset="-128"/>
              </a:defRPr>
            </a:lvl2pPr>
            <a:lvl3pPr marL="1143000" indent="-228600">
              <a:spcBef>
                <a:spcPct val="20000"/>
              </a:spcBef>
              <a:buChar char="•"/>
              <a:defRPr sz="2400">
                <a:solidFill>
                  <a:schemeClr val="tx1"/>
                </a:solidFill>
                <a:latin typeface="Times" charset="0"/>
                <a:ea typeface="ＭＳ Ｐゴシック" pitchFamily="34" charset="-128"/>
              </a:defRPr>
            </a:lvl3pPr>
            <a:lvl4pPr marL="1600200" indent="-228600">
              <a:spcBef>
                <a:spcPct val="20000"/>
              </a:spcBef>
              <a:buChar char="–"/>
              <a:defRPr sz="2000">
                <a:solidFill>
                  <a:schemeClr val="tx1"/>
                </a:solidFill>
                <a:latin typeface="Times" charset="0"/>
                <a:ea typeface="ＭＳ Ｐゴシック" pitchFamily="34" charset="-128"/>
              </a:defRPr>
            </a:lvl4pPr>
            <a:lvl5pPr marL="2057400" indent="-228600">
              <a:spcBef>
                <a:spcPct val="20000"/>
              </a:spcBef>
              <a:buChar char="»"/>
              <a:defRPr sz="2000">
                <a:solidFill>
                  <a:schemeClr val="tx1"/>
                </a:solidFill>
                <a:latin typeface="Times"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Times"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Times"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Times"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Times" charset="0"/>
                <a:ea typeface="ＭＳ Ｐゴシック" pitchFamily="34" charset="-128"/>
              </a:defRPr>
            </a:lvl9pPr>
          </a:lstStyle>
          <a:p>
            <a:pPr algn="ctr">
              <a:spcBef>
                <a:spcPct val="0"/>
              </a:spcBef>
              <a:buFontTx/>
              <a:buNone/>
            </a:pPr>
            <a:r>
              <a:rPr lang="en-GB" altLang="en-US" sz="3000">
                <a:solidFill>
                  <a:srgbClr val="000000"/>
                </a:solidFill>
                <a:latin typeface="Arial" pitchFamily="34" charset="0"/>
                <a:cs typeface="Arial" pitchFamily="34" charset="0"/>
              </a:rPr>
              <a:t>Age (years)</a:t>
            </a:r>
          </a:p>
        </p:txBody>
      </p:sp>
    </p:spTree>
    <p:extLst>
      <p:ext uri="{BB962C8B-B14F-4D97-AF65-F5344CB8AC3E}">
        <p14:creationId xmlns:p14="http://schemas.microsoft.com/office/powerpoint/2010/main" val="367114374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411949"/>
            <a:ext cx="6165273" cy="4840941"/>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p:cNvSpPr>
            <a:spLocks noGrp="1" noChangeArrowheads="1"/>
          </p:cNvSpPr>
          <p:nvPr>
            <p:ph type="body" idx="4294967295"/>
          </p:nvPr>
        </p:nvSpPr>
        <p:spPr>
          <a:xfrm>
            <a:off x="323273" y="246529"/>
            <a:ext cx="8509000" cy="1200329"/>
          </a:xfrm>
          <a:noFill/>
          <a:ln/>
        </p:spPr>
        <p:txBody>
          <a:bodyPr>
            <a:spAutoFit/>
          </a:bodyPr>
          <a:lstStyle/>
          <a:p>
            <a:pPr marL="0" indent="0" algn="ctr">
              <a:spcBef>
                <a:spcPct val="0"/>
              </a:spcBef>
              <a:buNone/>
            </a:pPr>
            <a:r>
              <a:rPr lang="en-US" altLang="en-US" sz="2400" b="1" dirty="0" smtClean="0">
                <a:solidFill>
                  <a:schemeClr val="tx2"/>
                </a:solidFill>
              </a:rPr>
              <a:t>Pedigree of HIV transmission between known sources of infection over 15 years: a small bottleneck on infection followed by mutation and increased diversity within each patient</a:t>
            </a:r>
            <a:endParaRPr lang="en-US" altLang="en-US" sz="2400" b="1" dirty="0">
              <a:solidFill>
                <a:schemeClr val="tx2"/>
              </a:solidFill>
            </a:endParaRPr>
          </a:p>
        </p:txBody>
      </p:sp>
      <p:sp>
        <p:nvSpPr>
          <p:cNvPr id="4100" name="Text Box 4"/>
          <p:cNvSpPr txBox="1">
            <a:spLocks noChangeArrowheads="1"/>
          </p:cNvSpPr>
          <p:nvPr/>
        </p:nvSpPr>
        <p:spPr bwMode="auto">
          <a:xfrm>
            <a:off x="683568" y="6252890"/>
            <a:ext cx="8067886" cy="252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058" tIns="41029" rIns="82058" bIns="41029">
            <a:spAutoFit/>
          </a:bodyPr>
          <a:lstStyle/>
          <a:p>
            <a:pPr eaLnBrk="1" hangingPunct="1"/>
            <a:r>
              <a:rPr lang="en-US" altLang="en-US" sz="1100" dirty="0" err="1"/>
              <a:t>Vrancken</a:t>
            </a:r>
            <a:r>
              <a:rPr lang="en-US" altLang="en-US" sz="1100" dirty="0"/>
              <a:t> B, </a:t>
            </a:r>
            <a:r>
              <a:rPr lang="en-US" altLang="en-US" sz="1100" dirty="0" err="1"/>
              <a:t>Rambaut</a:t>
            </a:r>
            <a:r>
              <a:rPr lang="en-US" altLang="en-US" sz="1100" dirty="0"/>
              <a:t> A, </a:t>
            </a:r>
            <a:r>
              <a:rPr lang="en-US" altLang="en-US" sz="1100" dirty="0" err="1"/>
              <a:t>Suchard</a:t>
            </a:r>
            <a:r>
              <a:rPr lang="en-US" altLang="en-US" sz="1100" dirty="0"/>
              <a:t> MA, Drummond A, </a:t>
            </a:r>
            <a:r>
              <a:rPr lang="en-US" altLang="en-US" sz="1100" dirty="0" err="1"/>
              <a:t>Baele</a:t>
            </a:r>
            <a:r>
              <a:rPr lang="en-US" altLang="en-US" sz="1100" dirty="0"/>
              <a:t> G, et al. (2014) The Genealogical Population Dynamics of HIV-1 </a:t>
            </a:r>
          </a:p>
        </p:txBody>
      </p:sp>
    </p:spTree>
    <p:extLst>
      <p:ext uri="{BB962C8B-B14F-4D97-AF65-F5344CB8AC3E}">
        <p14:creationId xmlns:p14="http://schemas.microsoft.com/office/powerpoint/2010/main" val="344684943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0" y="188913"/>
            <a:ext cx="9144000" cy="1143000"/>
          </a:xfrm>
        </p:spPr>
        <p:txBody>
          <a:bodyPr/>
          <a:lstStyle/>
          <a:p>
            <a:pPr>
              <a:defRPr/>
            </a:pPr>
            <a:r>
              <a:rPr lang="en-GB" dirty="0">
                <a:latin typeface="Arialk"/>
                <a:ea typeface="ＭＳ Ｐゴシック" charset="0"/>
                <a:cs typeface="Arialk"/>
              </a:rPr>
              <a:t>Spread of HIV from genetic data</a:t>
            </a:r>
          </a:p>
        </p:txBody>
      </p:sp>
      <p:pic>
        <p:nvPicPr>
          <p:cNvPr id="21507" name="Picture 2" descr="Fig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4750" y="1268413"/>
            <a:ext cx="6853238" cy="530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284352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Local evolution of HIV within low-income countries</a:t>
            </a:r>
            <a:endParaRPr lang="en-GB"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2132856"/>
            <a:ext cx="7845398" cy="4075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76184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Recombinant (“scrambled”) HIV spreading in S Asia</a:t>
            </a:r>
            <a:endParaRPr lang="en-GB"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988840"/>
            <a:ext cx="7943850" cy="433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67440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a:srcRect/>
          <a:stretch>
            <a:fillRect/>
          </a:stretch>
        </p:blipFill>
        <p:spPr bwMode="auto">
          <a:xfrm>
            <a:off x="539750" y="765175"/>
            <a:ext cx="8280400" cy="587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8675" name="Title 1"/>
          <p:cNvSpPr>
            <a:spLocks noGrp="1"/>
          </p:cNvSpPr>
          <p:nvPr>
            <p:ph type="title"/>
          </p:nvPr>
        </p:nvSpPr>
        <p:spPr>
          <a:xfrm>
            <a:off x="0" y="333375"/>
            <a:ext cx="9144000" cy="1143000"/>
          </a:xfrm>
        </p:spPr>
        <p:txBody>
          <a:bodyPr/>
          <a:lstStyle/>
          <a:p>
            <a:pPr>
              <a:defRPr/>
            </a:pPr>
            <a:r>
              <a:rPr lang="en-GB" dirty="0">
                <a:latin typeface="Arial"/>
                <a:ea typeface="ＭＳ Ｐゴシック" charset="0"/>
                <a:cs typeface="Arial"/>
              </a:rPr>
              <a:t>HIV lifecycle</a:t>
            </a:r>
          </a:p>
        </p:txBody>
      </p:sp>
    </p:spTree>
    <p:extLst>
      <p:ext uri="{BB962C8B-B14F-4D97-AF65-F5344CB8AC3E}">
        <p14:creationId xmlns:p14="http://schemas.microsoft.com/office/powerpoint/2010/main" val="400132606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CR5+membrane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25" y="1700808"/>
            <a:ext cx="4781771" cy="379646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GB" sz="3200" dirty="0" smtClean="0"/>
              <a:t>The CCR5 receptor (yellow) in the cell membrane (grey) with HIV particles attaching</a:t>
            </a:r>
            <a:endParaRPr lang="en-GB" sz="3200" dirty="0"/>
          </a:p>
        </p:txBody>
      </p:sp>
      <p:pic>
        <p:nvPicPr>
          <p:cNvPr id="5124" name="Picture 4" descr="https://upload.wikimedia.org/wikipedia/commons/c/c7/HIV_attachmen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2564904"/>
            <a:ext cx="3472210" cy="1920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03867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HIV: Frequency of protective CCR5 deletion: absent from most of Africa</a:t>
            </a:r>
            <a:endParaRPr lang="en-GB" dirty="0"/>
          </a:p>
        </p:txBody>
      </p:sp>
      <p:sp>
        <p:nvSpPr>
          <p:cNvPr id="3" name="AutoShape 4" descr="data:image/jpeg;base64,/9j/4AAQSkZJRgABAQAAAQABAAD/2wCEAAkGBxMSEhUTEhMVFRUXGBoXGRYWFxgVFxYXFxUdGhgYFxgZHSggGBolHRgYITEhJSorLi4uFyAzODMsNygtLisBCgoKDg0OGxAQGy4lICYvLS0tLS0tLS8tLS0tLS0tLy0tLS0tLS0tLS0tLS0tLS0tLS0tLS0tLS0tLS0tLS0tLf/AABEIAJkBSQMBEQACEQEDEQH/xAAcAAABBQEBAQAAAAAAAAAAAAAAAwQFBgcCAQj/xABQEAACAQIDBQIHCwgHCAIDAAABAgMAEQQSIQUTMUFRBiIHFCMyYXGTFTNCU4GRobHR0tMXUlRyc4SytENiorPB4fAWJDSCg5KUwjVjJaPx/8QAGwEBAAIDAQEAAAAAAAAAAAAAAAQFAgMGAQf/xAA6EQACAQMCAwUFCAEEAgMAAAAAAQIDBBEhMQUSQRMiUWFxBoGRobEUFTI0UsHR8CMkM3LhQvEWU2L/2gAMAwEAAhEDEQA/ANh7QbS8Vws+Iy59zE8mW+XNkUta9ja9uNjQFV2T26neXCLiMEsSYweSePErMwJj3gzx5FIGXnyoC80AWoCMGOmZ5FjiQqj5LtIVJOVW4BDp3uvKgO9/ifiYvbN+HQBvsT8TF7Zvw6A5jxOJN/IRixI1lblz974UB1v8T8TF7Zvw6AN/ifiYvbN+HQBv8T8TF7Zvw6AN9ifiYvbN+HQBv8T8TF7Zvw6A4ixOJIvuIxqRrK3IkX974G1/loDvfYn4mL2zfh0Ab/E/Exe2b8OgDf4n4mL2zfh0Ab/E/Exe2b8OgDfYn4mL2zfh0BzHicSRfcRj0GVr/wB3QHW/xPxMXtm/DoA3+J+Ji9s34dAeNiMSBcxRe2b8OgGSbfLEAHCkk2AGKBJPoGTWsnCS1wB6Z8T8TF7Zvw6xB5HicSQDuYxfkZWuPX5OgOt/ifiYvbN+HQAZ8T8VF7Zvw6A8TE4ggERQkHgRMSCPR5OgPd/ifiYvbN+HQHMmJxIBO5jNgTYStc25DydARw7UL8Zg/wDy1+7WfZT/AEv4AP8AadfjMH/5a/dr3san6X8BlDrAbb3joo3LKxYZophLZlXNY2UW0rBxcd0CZrwFE7XeEQYHEmDxcyWRWzBwvnX0tY9K01K6g8MsrLhdS7g5Qa001Ib8sa/obe1H3a1fa4eBN/8Aj1f9S+Z7+WJf0NuI/pR1/Vr1XUW8JGNTgNeEHJyWiyWlcfPvxLvTuzijhvF8qZMgQjOGy7zeZgGvmy5dMvOpRRCvaDETpiIlhnbO7R5MMiRlWjDjfyzsyllQKdGVl1yjvFgCBZRQHtARHa7AvPgcVDGLvJBIigmwLMhAuTw1NAZ1sHsXiklwJTAwYFsOyGbEx4gSPiEVLSRmNVA8odTcm1Aa5QBQEbsnzsR+2P8AdR0BI0AUAUAUAUAUAUAUB47AC5IA6nQUAn4yn56/9w+2gPRiEPBl+cUApQBQBQBQBQBQFd7fbPxOIwUkOEYLK9luWyjKT3xe2ml6lWNWlSrxnVWUv6jySbWhRfBj4N58HizPi44iFU7sq+fK9+NrcbX1q34rxaFzSUKWVrr5+BrhTcXlmuVzxtCgA0Bkvhk7ebpWwOGbyjC0zjiin4APJiOPQeur7g3De2l21Rd1beZqqTxoioeDTtxjopoMIgM8Nyu5AXOFOpKubWy8dTa2lWXFeG2/JKsnyy+TMKc3nBaNreGQxYxkXDtuERlKOMku+HAnUgKD3bem9V1DgUqtFT5tX8MGbq4ZV8B4YNoLMrysjxZrtGEVbqeQYC4I5a8tasqns/RdPEG+b5GCqvOpT+020UxOKmnjiESyOWCDkDzPpPE20uTVrZUJ0KEacpZa/uDCTy8oi6lmJtHgL96/eX/llri/aD8yvQkUtjZaojaYX4XI77Rb9nH/AO1V15LE0dn7NU+ahL1KZuTULmR0nYM9WLUesfXWdOXeRGvKL+zz/wCL+h9KLsODfeMZPKcb5ny5smTOI82QSZDlz2zW0vars+YiLdl8MZBJlkDhUTMs863WLzA9pO+Bc+de9ze9zQEzQBQBQBQER2pKjDO7b3uDMqxSPCzvwRMyEHvMQLcNRQFaxsEsEbxyYmXPh8GZ1feuM85ZyzG7XkRSqKEa4AfW5N6AsuxMxackjWXzbag7mO+t/wDCgJagCgCgCgCgCgEMbi0iRpJDlVRcn/Iak+gV6lk8lJRWWUza/aydyPFo2jQC7NJGGZieAVM1wB1461Po2XN/uaHPXntBRhhUGpeuUin9psdi8Ym6nkDRg5iiJluRwLqblgONWdnbUaM+da+uqIs+NzqxxhL+9GUvE7BU/AU/q2VvlFXsKtN68q92DOnfSW7a9dfmRU+xSpupKkG4uMpBHQjnUlVKNRcsoxfuSZOp3ud/kXTA+FnaMBjWdIpEXKGJQh3Uce+GtmI5241UVvZ2hNN0pNS6J4wWFO6jLY0RfC5sq2szg9DDJp8y2qglwa9i8OD+RI7SLLL2d7R4bHRmTCyCRQcp0Ksp6FWAIqDWoVKMuWosMyTT2JatR6RibdgOKODD+XCbwplbzOua2XnwvWzsZ9n2mO7nGfMZ6EnWsFb2327wGElMM+ICyAAlQrta/C5UEA+ipVGxuK8eanBtGLkluxh+VLZX6V/+uX7tbvum8/8ArZ52kfEgu1vhfw0UQ8QYTyk/CRwiKOJN7EnkAKl2nA61SeKqcUYyqJbFQ/Lbj/icN/2yffqz/wDjlH9b+Rj2r8C0dlfDJC8Uhx4EUq3K7tXKyDkBxyty1Nqr7vgVaE0qPeTMlVTWpi228f4xiJZ8uXeOz5emY3tXVWtB0aMab6GhvLLx4CP/AJP/AKEn8SVUe0H5depspbkN4Vv/AJbF/rr/AHS1L4N+Tj7/AKmNT8RU6tTAKAKA2bwFg7sai3jD6W1v4uut7/4VxftB+ZXoSKWxs9URtMX8J+GLbQcj4uP6jVRxCajNHb+y9RQoSz4lU8Qaq/tYnT9vE8fBMBetlKrHnXqRryunb1P+L+h9JpwFdGfKjqgCgCgCgCgOJYlYWYBhcGxFxcG4OvMEA/JQCOKwEUpUyRo5Q3UuqsVPVSRodBw6CgG2yfOxH7Y/3UdASNAFAFAFAFAM9q7RTDxmSQ6DQAalmOgVR1J+06ChhUnGEXJ7FLxU8+Ks04j3SnMqC6pfkXJJMhXloFvr0tondQpvTco7m5qXEeVd1fNifigPAIfSsMn0Mp+qo/3pyvf5kT7s5ls/fgitpRoZI0YMUDZnILEItmAzNYOpLAaHjVlRvp1Y5T95qhwuVNSlCPy/bVDDE4GPfndqd0VQAkO43nfYjU3HdXiOlT7W7cW1J/HJrr2tdW6qcuMPXZfLGohi9ld24tb099D6zxX5auYXOf7+5W07lp4e/wAH/DIPHbItpa1+R1VvUasady3p9f2ZY0bvOuc/VepPbM8G2Fx+DiOHkMOIjJWbOM2YnXgDoPzSOVVEuMXNvWkq65k9l4en7nU0HTrU1KDFsP4H8Zhw7YbaJRiOCB4s5HAMVb6eV6j1OMwqtOrSTx79DcqbWzJDYfhSw+GwuHhxBkfEI+4nuSzJkNmlLG+cXtz69K1T4VVrVJzoru7rz8keqaSwymdpO32XbJx2D7yKBF3uEqDRvSAeR9APoq4tOFc9j2VXRt5Xka5T72UMO1fhJxmMmDxySYZFFljikYessRbMfsqRZ8GoUYNVEpPxZ5Ko3sU+edpGLuxZmNyzEkk9STqasoKMY8tNYRh6idZd/wAV/fee6BXvPjdHgVsT6o8CgCgJbst2glwGIXEQ2LLcFTwdTxU+jh81Q72zhdU+zm8eBlGXK8jXbG0pMTNJPKbvIxZjw9QHoAsPkrbbUI0Kapx2R43l5GdbzwKAKA2jwF+9fvL/AMutcX7QfmV6EilsbKaojaZZ24iJx0n6kf1Gue4xLFSPodVwGeKUvUg/Fj0qn7RF72q8RLF4c5G05H6q3W812sfVfU0XNVdjP0f0NzTgPVXZnz46oehQBQBQBQBQBQEbsnzsR+2P91HQEjQBQBQHhNAQWO7SoGCwBZza7ESAIo5AuA3ePToOWl/cEK6vqVvjOrIORnxMm/xFljQHdRA5lGnekYkDMx5aWA9ZvAubj/xiQa1w62ElhDgISQSAWOqq3mxrzZvT/wDwc65i8vVFPw+rJ9ra6+ZXNuY8NOqLiJAAjEnMEVjmWxAta1ifnrVQ7Z0XNw3fgy+tLWi5NTJfsttePC4ViW3kkk8lrsuZwLas/wCaBpf1Culo3SoWkZ1F7kvPwNFW3XbShT2OJpGxEhmltcAhEuWWNOosBcniXUnkOAqsrcc5qqUFiPn/AHQhXdjKccSE5oNeh4ZtDa/AP+cp5NXQ2HEW8anH3/D0t1/fIjcTs+9wAAecZ80+len+uFdNQuFJafAoZSnRl3/c1+4y2diJcHMJYbm2jxMbFl6ekcweVbrinG4p4e628i54dxLsZ5ez3xsQHabtdtJ85GJZFe/k48oUKdCqnLmBA9NS7Thdnhdosvq8/Mv6PEXUl5GanjV5js5Y938EwK2nh5WqXefKeof4TZzOL6AdT/gK2c0Ke+r+SI9S4jF4FZtksBcWb1cazjWpy/FFe41wuot4ehHMtqVKfKuaLzElJ5OK0Y5NVsZHtbE01oeBXoCgCgCgCgCgNo8BfvX7y/8ALrXF+0H5lehIpbGy1RG0zztKt8bNp8GP6jXLceeKkfQvuEyxB+ow3Porn+Ytucb7SitFJp8E/VUi1lmvD1X1NVxP/FL0f0Lmm0pt6Hzjd+NHDbrKPNCEZw3nZ84zcbZdLX1r6CcgO9tY6ePE4NEyCGWYxve5dj4tNIAOSgGJTfUm/K2oDTY2PxHjBXE71BI84iUrDuischyWZCZAxjAbvWBu3SgLRQBQBQDTaW0FhUFgzFmCKiC7Ox4Ko4cATckAAEkgCgI+btPEqhik3ms7jdkGFEYozSg8BmB4XuFJFwL0A52Qe9iP2x/uo6AkaAKAKAhO1yloAlyA8iI1raqTquvI2sfRWupPli5I0XTapPBXsZCsUZLlmQWGRVUZrkALyGpIFtKgyu5tY2OepWsXNY38z3x3O6QtFJHmN++FAKpYkDKx9A9RqtrVo9lJxlksqVvKM05C+Mm7ra2zsVJ6Rxg5vpB/7q5mv3q2P0pfFnRWUNEOOxmLhkjMTIBIpLEOATIG/pBcn1EcrDlau64bVpzoJQ0xuYXNKcJ5l1Izt7srEtNE2Ghd0EZU7souU576hiL6Uv7WVeKSxoSuG3FGk5OrnyKrHtaTDyMksMitGdbBOOW97ZrBtRw4gmueuOHYfJKSTfQspwjcRc6SbXiWfZuPSbLZWUOpKh1y54mGYMvVQ1xf7ReXa21a3wqnVfM4ziMUtfM6w+BM0E0jzCIwlgFYL3QnBpWtcZhY908CONdNRqNJNPUg0+E0J025a5+CGCxiVFOhJAORiBIpPQjn8gqfTvujOWq2PZyfZvGvuZW9u7N0Oh9drG46jkw+kXq5trvqjda1ZRliWmP78PoZjtfD5JCP9f6veug51Ommun7ar9zrLapzwyM6kZ0NxIdn8EJ8RHExIDFrkcdEY/8ArVdc150o80XhuWPin/BovKzo0JTistfzg0DCbFyyMiksAqtfKtxmLCw4ad0aVWSupKbUnk5mtdudJTksPLW76JP9xHaez/n1sbW1HFWHWpdC4y8o9t6+f3/lFK2xCAwYcGH086v7SSeY9HqdBazbjh9CKIrTjlk4+BNPLVhy41TB7XnNJboBWSnFngVmAoAoAoDaPAX71+8v/LrXF+0H5lehIpbGy1RG0pu0474qb1R/wmuN9pHitH0LSwliLEtx6K5vmJ/P5jXa0PkJdPgN/CakWkv9RD/kvqa6kswfoW9diQ73f5Tnvm898mcpkzhL5Q+Xu5rXtX04oBc7NjIhBBbcENGWZmYMI2juWJuxyOwub8b8aARwew4YpN4ikN3rAu7Km8bM+7QnKmY6nKBQElQBQBQEJ2o2QcQsNlSTdSiTdyEqkg3bxlWIB5SE2IIJUA8aAhU7OYlInRBF5aF4WBdsuHVpZGQR9w7xUWZlt3fMW1gdAJ/YkAVsRYaiXLfmQIY6Ab9oNstGyxRW3hGYlgWCqTZbC4zMzXAF9LEmtFeuqUeZmmtV5MJLVivZ/arTB0lUCWIgPluUNxdSp5Ejit7j1EE+W9eNeHPE2RllExUgyGe1tnieMoSVNwVZfORl1VhfTQ8jodRWLimsMxnFSXKyCx3ZqeVMhxEY1VriFtSrBgDeTgSBfnbmKiuzg9MkWnZxhLmyMtr4CeGWHEStG8SZ1cxxtGYxJYB2zO11BAvwte/C9q+vwxU6MuzbfXXyN04YWg02u1omPQYj+8F/orlOVu4cfOJb2bxHPkWLsvsKKKOOUxjfsgZpGUbwF1BK3tdQNBb0V39tQhRgoxIderKpNuTO+1u3PE4kkunemhj75sMskqq7cRqqFm+SpDeDCMZS2RnPa+PNtGdFkGRlViwikmKuUAyERnoL39NUfEow5+bGXpplL6lzZXk6NDlxpqSPZnCojPISRGlo4g6tEBdF3jBXAILEAfJXlGdaVJRqb5b3z6HLcVrRlU5YvQsE+GibvuiEgXzFQdBrxrNTklhPBVxnP8KZ46lluwRFPKQXJ9eoAqBO+UZd0mQs3JashNq4UEciLHUMWGljo3LrZtRxGlxV1w3iuZJNldfcOcY5ijJ+2mEytf0/6/16K+jcPrqcGl/f6jZwupnusq4q3g8xyW7J7shgxJJqLi/+vrqi4lWjGl3vUr+IVJRiow3ZqWCgihUAR95+UcbSFgBzVEJsPk49ePzufFuas0nhLfXB7Hhc50k5ZbI3a0ykfCBBUEOrIwsL6hwD5p487V2PCriNeCnF59NUc/OzqW9Zwksdfc/+zOdtSaqOgJ+eu1sYvR+C/v0OgtY6OREvxrOuv8mfImx2Oa05wehXnMgFePEtz08rHla2B7WcZKWx4FZAKA2bwFoN2Gtr4w4vzt4utcX7QfmV6EilsbPVEbSuugOJn/6f8Jrh/alvtoY8CVbywhXdDpXK5kSOdjLbcQ8Xm/Zv/Cak2Tl9pp/8l9TyU8plpTgK+slcdUAUAUAwxu1EiliiIZnlzEBQO6iWzyOSQFQFkF+N3FgaAYbB7TpimCrFLHnj30LSBQJ4cwG8TKxIF2TRgps6m2tAT1AFAQMe1IcO05mkCZpyFve5IhjJsBrTJ45JbjHbO6kMGNhcMMwhNtVZWYrz81lYn5yDUHiNNToN+GphOKl3jrYGNEEhw5ByO7GOTrIe88bHiTe5BPHUctYvC76FVdi33l08jOEXy5LTVwehQFb7ZxG0TsW3KM29yuy2DLZHOUglQePS97dNVXm5O6aLlzUMw3KtFioRPPFLiZUhWOMKrYiSNCxaUTBTmGfggN72OlVdzWuowi4dc9DVbyqOGZE12P2JCYFlkLOFkl3eeRyixrKQnFrOMqKczX4DpUi2s6WFVlFcz1ZNhKUY4RYcJt7DSvu4543ci4UMLkWvp10qepRemTJwklloyPwtbXTEYkJGxZYUKN+ZvCbm3UgWBPyVAu6iclFHW+ztnKFKpXmtGtP3I/sntSFB3pVGh85vrJ9B+iqa6t6lSom11K7jNSnBOFPHuNBwihgHOot3fUdS3rbj6rV0lrQVKPmfLb24c5tHcC2Rk5CQL8jFTb1d61VvEFyOTXgT7GTnyNj6SQDPJYFgwRAeA4X+kkn0CuKu5OVRU86bs6y0p5WerKTicRG8TM058ZLFQu/kXv72yruw1umljVvQnVp1EoxxBdcLbG+SRVoU5U3zblY8IeAki7swQFlLjIxYWHG91FuAr6J7J8YpXeVHOI7tnLysna1k8/iKTs3CIzpvCMmdQwJy3XMAdfVXS8RvKUP8cZbtLKNtarNQlyLLw/oaT2d2fswYjKZERcjHTEOneDKBqHGup0rh/ay6uKdGDtW229euho4N21xKf2uO2MZWBPY+3hhsTJKWzqjyxqrykeTzdxgSDfQDXnxua5a5tPtFJQaxlJtpdep2dG3jOgmmk03u+gntzaMOJE+IkIjdh3Y961xkjyi40BJIvw4EV3XArD7vs1SlLvJv5nB31zUr3kezj3dE3jz8TNpZ8xJOpNfSKVzSjFRi8ss408LC2E1F9TXtOm60nKZk3g6AqZGjCOyMcs9rJtR3AWrW3Tnvhg5KdK0ztsawMlI4tUKUXnK3PQrOMk9QFZA2jwF+9fvL/wAutcX7QfmV6EilsbLVEbStyH/esR/0/wCE1y/HaUZ1Y58DFzcdhbNVD9mgY9tIZbbb/d5v2b/wmt1tbxVaDXivqeqsy1JwHqr6AZnVAFAFAVjtjst5TG8YxAYJJEz4ZoBJupsmdcs/dIORWzA5gU0ve1Ae7CihOILq0oaOLcxQSQtCIYRkzhM6gyZmVLuCR3VA53As1AFAUnbGEmabeQwtNu8Q+ZVaNWAaGKx8oyg8Dz6VqrQcoOKIt3RlVSSHBw8kezpt5DZmaRyjENkV5L5myEglQc1lPLQ1jhxpYxnTY2UoOFNRYYLDxyYZEZs4KL3r6k2vnuODX71xzr5lUq1aV06sMppllBLkSH+xNqStJuJEzlFu06sMp17mdeKuwubC/mk6XFfQuG3/ANspc3K01v4Z8iLOPK8Dra+2lgZUC55HuQgZVso4sxbQC9h6Sal168KMeaZg3ggcTjWxbgOqpHGbiPOHLyAXDNbTKt9B115CotS6VSHcK68rv8KE8RsmJyxdbhiCy3ORmAKhinAsAbX9A6CtEa04rCZDjXqKPKmNjBKybp8VMyeYyNusv/13ZYw5Q8D3r66njUG/4lcQi0sevkXVnWU2myr7ZwhVs0ZZCL2K6MtjytrmQkjTkarrO4cWpLf+/U6+3nTqQ5J6opc2zpLEWOt9QQVPpzHh8tW0a8G+Zs6J1KfYuMdNNi+9ktqNFh3jOGkYsSQQYraoqji9+I6VU3VpK4uIunUXpr4nC8QrRpzcpbEvs7ByKUJa6hBpc6d0DLbgRfW9d4muRRxr4nzCq+apKSH6DSQjkyt8wB/wqn4hHmbXkWlg8Ri/MdSAMCmYDeEPG3EFrA2+i/pBrh7qnKE1UxlbM660qrGBljMBIQC3kypBVlILGT4Nri1rm5vXlvWXNyx1zo09sdSZXrLkyUztbs6Wa7M7SEXVS2Xh51u6o43X6a+kez1vRt6MuzWHJHGX/EJdvFT/AAohO0O0cyKN0487UlLd6NkHBurCpHF72hXgqUHqmm/cWfslwuvG5lVb5k4yXveMbnOw9pujhCdSNCD/AK4VylxSUlzJn0e64ZToxbS/v9RaNpyOY3yyOqygllASx7nK6kjQDnW3gdpTrVoua1jtqfPuN3c6Cajs/wBzOu0GOlMiCRiyq2a1lBuPUByr65bWanDnWsk1p6PX5FPZ0afZtwWG0NgExJBOZQoI4gG5I9dbtXV25cJrp5fwbO/brG+SJy209J+urqy/2Itk15Y+wWzi+raL9JrGrcZ0h8SLVuFDRbktFhkXgoHp5/Oaiy8ZEKdWct2KNlOhsfXWOY+RhmS1GWK2Yrap3T9B+yt0KkobPQkUrpp4lqQk0RBIIsRW+ajVjzw3LGEsrKEKhfhefE2HtbTw2jwF+9fvL/y61xftB+ZXoSKWxstURtKtiX/3qceiP+E1UcQoxnNZK68qOMlg7z1A+yxIf2iQy23LbDzX+Lb+E1nStoqaa8TOnXk5JD+PbE29DeT3HjBw2TK28uFtvM+a3ni2XL5pve/Hoy6HW2NpzRYnCRqibqaUxu7Mc1xh5ZFVFA/+q5YnoADe6gTdAFAUrwk7TwcCw+MiVpHLiFUnnwynzM7SyRMAqC6anMde6CbigG3g58V3khixpxE7Jdo1lneGJMw0QTMxJva7sbnkFBtQFn7T4jEJCDhkZ5DIg7gRmCZruQJGVL5QQMxABI9VAQPu9O8cjRSFTh4HmkEsShnkWSRTE4U5VC7lwShN7gg24gT2w5szT6HWXN6NYY9L9aAcbbwTzQvHHKYmbTOBm0vqLXB1FxcEHXQ1jJNoEI3Z3BYaEyYmKKYrxd4UY9FSNbHKOChR9ZJrTGlSow20XUJYIWXtKkfcwcTYeJWChUw6992bv90aLY3HUm/ovW1eJ/5IxoYaxlvOPkbJU5KHMyBM2fC4iTFI002KjVkfdAgGWAKkaccoD6AdTfnUS+p3Fa5pTpvurfXzI9K5hyyUnqTCmJ5cNuMOYykhZzuhHZDhplF/+Zk0+ysrenVg5Oo9MePmQa84uDwx/wCcWYswsxAsbABTbhwOo53q7o0IOmsrc5+tcTjUxHocvMdMxU30z8FYfmuOXoPXpUG8sMxeP/RNtL3EhPE4cPxNrHXNob/BzkaqRyccRxrla9CdBvC0+n8ryOts75PqR0uwLXcr3QMxbLHaw1vnBt8tq1Qu28R6+/6Fu75qOBbAzoN2uR1DEd5kIU90vxPLQAX46nnVrZUJRqc0msnOcSrurHQXmldYogpAZiiXIva/O3OutlJwp8xxtKnGpWae2p7BvopypZZAyBrZd3Yhsulrg6Hn0qJh3Ou2CbJwoQW+45GIC922RT8CQXS/9VhfL9XoqBc8NctX8SXb36xoxfKbd1LNawcyFwoPNL3PyWFV8OH8stcfAmyvU0JYzBKAWuQAouotrlGnEaHlerenXlTi0irdKNSab3KT2s2V3bCwtf1Aq2X6xf5DVLRuc1m2fQeBNUsFe2XgH3gLA6cL8+vDkBc39VSa1aPJhHV3teLhjOS8S4byYB5A/wBmw/wNbuAVGqzfmfKPaJZi8FE7R7MBJuPl6a2v89x81fWrCvypYZQWVzjGCrvsl76AH03tV26lOWs4ZZbq6hgeYPZYXV7E9OQ+2sJVHJY2Roq3TlpEmMLhS/DRev2daiTrdIECpVjDfVklFhEXkCep1P01Hk86yZCnWnIV7p07p+ascxMe+hni8BpeMWP5vI+roa2xqSh6Eilca4mV7a2GzLnHFfpFT6NVRfN0ZaW1XllyvqQDis7iGJPwZaRZyK1xeUmemzeAt/JgWP8AxDm/L/h159a432g/Mr0N9LY2eqI2lSx72xU/qj/hNaKlHneSg4vW5KkfQ83ta/siKj7UM9sSeQl/Zt/Ca9Vsk8m63uc1YrzX1LGuwI99vs0nn73d5vJiUx7veBbXvl5Xy371s2tSjsB1LsxG3BcsxgfOjE6l908V2sNbrI3y0A+oAoAoAoBrtHALMoDFlKsHVkbKysLi4PqJFjcEE3FAR0nZbDlQvlAMrK9pGG9WR87iU3792JN+PeYAgEggOdkediP2x/uo6AkaAz7aWA8VlCyM8kTNmieWR2ytxyZiSAw4qWGo53BvV31pOrF8reHuiLVqSovm6EG+OaNhGzQABxMrySFC/lCxWwUi46gkVRSsuympqMnpjCS8CypXMbily5SGTxSTRTvCiokKMqBMRMwLIM6SRrltpYWFXdBuEO/ltrr0KW5UVVST67rqTM0+HWXDNhJRI7ysGAmZ8y+KzHvAsdAwQ/8AKKj2lG4lNqomljTKMbmpTjSeGtPATx2NC2BsQvDMbKTfV26km9h667KytUo7HHV5SrSaj7/H0EcNtEHUZR1ZNR/zpzFS61opLU0LtaWz9z/ZjiHGzbt5USMoma3lGzWTjlITQG3mm4rmbmwhOTR0FteciinnLwSEvfRhlsWU6mAM12HHMptfXjaqn7qxLKRYLiaXURczSJEkyRxxxlSW3jFmCqVtbKAL361LteFqnV7TOfI0XXE4Tg4wTz4ieOnadjDHGpAVXzOzprmIBXJr8HjcVbzpuOFLqU9CpCOZqWu2noR0UUkcT4mRHyK7xO5mYqu7YjN3vNjuOPX56kW0aGeXGCZdWd3VoqpCWV0WNdf+xFdvxr/SKOekpN7C/BhY1Nlb0muhVRoXSemfel+zH0ZWOU+PMmHzRI8aiYxXUlsxYKQC47t7XGo1rnbulJy/xLJ06tqlCmk9c7/wK7Kxw3ZyuzoWcAu2dGTeECz3JXTgTpWyVhKVNSxqV1W9VO4cW0PcPhFxUscLk5SSWINmsovbThfS59JtcNpRUeGYusy2R1Fjf80MRZJr2DiWfMrFYDqYtcxYcFD8RHzy9R0Nqs5cPpSq8728OhYu+rdnyN+8mv8AZrDW97v62f7ak06FOm8xikQqkVU/EsmddquzrYdyouyG7RE6kr8ONjzI5ej5a6Ph11zLle6+hynErT7NUU4fgl8mU+TZoOqtb0EXt9ldFTrSxpsR43LX4kdxbOUasc30Ck6kpfiZjK5k9IoksNhWfh3V6kfwios63SJEqVYw1erJGLBIvK56tqf8q0PXVkSVechR4VIsQD8gokjBVJp7kZi8NkOlyp09IPT1VvpVHnDJtKp2i13IHaUADX5Nr8vOp9CW8Czt6nNH0KZio8rEdDarCb5qUZeB0FOXMkxAVHp9V5mw2jwF+9fvL/y61x/tB+ZXob6WxstURtKXtaS2Lm9Uf8JqVb0OdM4/2irqnWj6CO/qR9kOd+2oabVn8jL+o38NYytcRbJFpdqVeC//AEvqaInAVXn0o6oAoAoAoAoAoAoCL2a4U4kkgATEknQACKPU0A6wm0IZb7qWN7ccjq1vXY6V7hniknsQnbjaOGXBTmV0tkOUXBJk/o8ttb5rH5KzowlOaijCqouDUtjLdg9pt46ogDsxChLjvE8jmNrfVyqRxezpUqbqS6eBzlvb141FHoTe1cViklOWOaJ5MndWTDFTqIwTmBIOYjhyqjs6lvUi29cEqvTnDC5l8Mkf2dLzzLHLLNGkS50u8Pnm6XBC/mtILG41qwvZKnCDpJrr46GqnSzGUpJPLw8JjKaBWGZp3JDlfOjsFEuTgFt5oGv21d28pK2VRS1wV8NLrsezXLnw/cnNudlZ8OWmg8rABmEisCwQ8mUeeB1HLXiK2UOJRqJQq6S8SwvOEbun+Hw6+4jMHiM6FUmZQxJaMGMqc3nAHITY+g86yqWNOUubr8iknXqUtHFPGzxqS8eLA0yOv6jm3zXH1VjKyX6Su7Sr0n8UdDGJxyOT1Y3Pzsayjbcu0TTNVZ/imO9i7Olxc+ZXeGNAA7LkJbW6p3lIB1vccB8lQL/lTSe50nAeH80W5rMfTd+RcX2GEwc2Hju+dZvfCCWeXMTc2A85ulVp1sKcYR5Y6IpeE7IYiaSJcRAUiBu5EqE6IQAApJ4kVa1uIqUVyLDOfsuCzo1eapJNeCySO3+woWIyYVpWljWyq75w0Y13a5hZfRUe1u+zqZls9y1vLKNeny9VsZb/ALS5Wsxsw4g2DAjQg2AINdOrSNWOYPJzsuFyXQtnYftTD43FvXChgyhjYLmYC1zyvb0C9UfEbHs++kTuFUZ0KzUno188mvxzq3msp9RB+qqc6IrZ7VuGkVsKy7skHNIgNr6H1EWN/TXpX3HEKdCXLJMr3aXaL4ndyFTGqGwS4JOfQliNOlh66t7Kg6cuZ9Tl+J8Yhd/4aa7u+fNEBPgVY31B6jn6xVwm47Mq4XEorG6CLAINTdj/AFuHzcKNt7nsrmbWFoO4Yy5svLieQ9HpPorTUqY0Rok1Bc0iQi2eg4jMera/MOAqO23uRJXM5aLQ4xOAUi6DK3o0B9BHD5a9UnHUzpXEs4nqiJxQDRm+lxz5Hl9NSubu5JtJNVFgrG0mBRSCD3vrU/ZVlQmpSWGXNCLjJpopm1h5RvXVqv8AYfqX9t+BDIVohuySbR4C/ev3l/5da4/2g/Mr0N9LY2WqI2lB7RT5cZMPRH/CatuHxzBnEe1EOavD0GHjYqx7JnL9kxvtHFAxSD+q31Vrq0+4/Qk2dL/UU/8AkvqaonAVzh9WOqAKAKAKAKAKA43q6ajXhqNfV1oDKe3W1s4lhQSFN+7S2U2IjRFFzzAdW0/qirPh9GKlz1Fp0KjiN3H/AGYSXNlaepHwO2QSRHJJkYXUDW4sVIIsQehq0rUI1YYZy1C8q2lw+V6eZC9sTG+E3UcJWQZD71l0HHW3orVb03zxfLtuSeFxqQunVnNOOvX4DTsFhHiV5XiddUaOQRh9UY39XTlWfHJW95mEV3cYeEWF7dNXFPsZJyWmG/HY1PCdmMRiQs085icGwTcqLBJsyEjOdTlB+WuQpWdKipRp5wy7Vv2sYyqrEvLxJfs/2SjwwfOwnLkeei2XLfgNfzj9FTJycsJ9Fg20KEaKaj1eSqeErsXhyyYmPyTs4jcKq5W7pIa3Jhlt6asOHXdSE1Tjs/FEXiWIUJVcar+Tzsf2oTBGPBYiTyWVRE+TLlJcg7wg8NVF7ac69vLWfO5LXqzRwviLuId5Y6IkfCF2aj3TYuJVQxKTIqgBXjXUmw+GouR1GnSnDrp06ig9U9Dff2arQzH8SM4TaKjg7L/3WrpnQX6WcvK2k90mSEGJmMZlVXaIHKZCnkwb2tmFuZtfrUKVWiqnZ82pk+FzcO05MI03wdyZsJci3lH0+Wuf4gsV5JnTcKio2kEvP6kxtnbMOFQPM1gTYAAszH0Aamo9KjOrLlgssmVa0KUeabwiH2f2/wADNKsKyMHY5VzxugLdMxFrnlUirYXFOHaSjoYwuaU3iLyWioZvMV8PW1cK27wyorYlWzs66btSPNa3nFtDY8LXrouA21aU3Vy1Hb1NNVoyfYuJEc0bufJrIpcWuMqtc6c6tbujOpQnLOeV7abJkO5pupSlGP4mml6tG0dke1OD8YMsStkEZVikRGrMpUGwHJW+aucu7eo2lGJTcJjPh7l9rljO2udty7zYGDaKR4iNmU6hXy2JCsQVdW42YG3+dQITlSkXt1aUr2mubOPFFKx8rFjGSpCNYsuocqdCvQdfSDV5aqVSKm9DhLqzhZ1pQUs+HkI1PIgBSxCjmbX6Aan6K11JYWhkmknJ9CYijCgKNAKilfObm8sRfGd5lCSMVtfKpIFxe1/VWipcQhLDJdKwqVYKaxh+YpDiFZBIPNIzai2npFbYyUllEaVKUKnI984Kzj7BEZlzKHDEWzaEEDTnqRUhxfLHQurdNzlFPDaaK9tqVWkGRMoyj4OW5BPL5anWNP8AyuWMaFpaxkqbU3l5KVj3zOx6mr16UorxeToKMcRSGwrTT2NxtHgL96/eX/l1rj/aD8yvQ30tjZaojaZj2ynC42UH82P6jV/wmOab9TkvaGm3Vj6EN42KtezZzvYsRxmKG7f9U/VWq4g1Sk/J/Qk2lF9vD1X1NPTbr70DdLud94vvM5z7wJe+TLbJmBTzr31tauQPox1tPbrxSOFiVo4RGZXL5WAkYjuLlObKveNyNDYUAhsLtKcTiHjyxIqtMq+UffPuJt0WCGMKVuL6ObBkvx0AslAFAFARHaUTmNUgQvnbLIVdUdYrEtkLEd42C3uCAxI1AoCjQQjxONZ4Cre56x4ZCuZlnBbSMi+SQ+QI4Hu/1TYCC7VM6POqsj5pJQ3cfuE2LFmHdtmZh/yGrazrS7Pkeiw9Tm+IW1BXPbc/eyu7p0Q5wsWRFXoPnPM1cR2OVrT56jl5iG0o1IuQS1jlC3zE24ADjWFWqqcXJvBIsoVqk+SmsrqaFsDsfhY4Ig8WZ7BmL3JznvG44Cx5W5VzNStKcm29zvoWtGOO6srrjX4lorUSAoBrtDARTpkmRXW4Nm4XHA+uvVJxehjKCksNZRCbV7EYOaCSERLGXAs6i7Ky3ysCelzpzBI51tp3FSMlNPYwVCCjypJehKxbLU4UYaXyiboRNe4zgJlJOul618zUuZb7mzGmDB+13ZufBYtYNDFJcxTEHVQLlWt8McPprrbXicq9BRi+/t/2U9zbU6CdR5wuhpHYXaLYmGfBNFCiRxKEyBipDhl7wa9zdb353rnr2hOhWzKWW9SZZ3EbillLC2KkmNxOGSXB5ygDWkAOoYDXI44KwIPpB5a1dwtaN043HyKSpdVrROh8H5CWGwkmJ1R1XdgKc2ZiSRc89OFa1LsKjUIoqri77NLtm5ZzjyKftsnKzcG7puDwINrg8eIq9sZKtBcy0b29S4tNJRwQh27ir/8AE4j2sn3q9lZWyqY5Fu+nhoXXM8DKaVnYs7FmOpZiSSfSTqalwhGCSisI8E8orW7ek91uMmh+CDAPiHxEUckaEBH74JLDvA2AI4X19dc9xWo7aopJZysfBv8Akh3fDY3ri5SxjPzN27ObLOGwyQMwcrnuwGUHO7ObC5/Ot8lcxOXNJtlpRpqnCMPBJfAzjbeTDYmSAXCKRlJ1sGQNYn0X410NhKU6Kk/Q4zjFko3DdPqs4OAamlG9ND0MVIYalTe3UWsRWqoso9wmnF9SWgnVxdTf6x6xUZ+ZAqUpQeGIZZUZ2Ro8r2Jzhriy24g25VDrWzqT5sllbXlONOMHFtrOwwz+TWJTdVFmbhm9A9FTaFHCWdjyXeqSqyWr2XgRG0MWG4HuLqT1I/wFWNGP/kydQouPqyo7YxuhbmdFHQVbW9JvTqy8taGqXhuVaQ1vrzTeF00Rco8ryKwj02bwF33Y4W8Yf138XH0VxntB+ZXob6Wxs9URtMh8IcoXHydckf1Gun4JHNJ+pzfGYOVSPoVzxkVd8jKbs5Cc84Kn1Vouab7Gfo/ob7am1Wh6r6m1DYPlQ+9O73u/3WUe+lMt8/HJc58tr5udtK4Q7Y4xXZ9pGuZyA6xCdQi+V3LXup/o83msNe6ABlOtAL4bY7iZZJJ2kWMyGNSqgqZTrnceflF1XQaHXMbEATFAFAFAFAeWoDP8RsLEzHFIixWMsozNIw9874Ngh4CQfNUyncqFPkwc5d8DlXvftKnhZWmPBI5TssvjvixlbdCITWB8p52TJm45b96/HlWX3hU7Pl6+JL+5Lftu0xp4dM+JatmbCw+EzSJcG3eeRyxCjUi7HujmajVK1Sp+J5LChbUaH+3FIUm7Q4VUL7+JgATZXVibclANyfQKw5X4Gx1oLeS+JXT24l3KT+KrkcIRefvWkIC3G704i+tewg5SUfEr5cVoqTik9CFx/hdEV74S9uk3Hp8DnVxS4HWq7SRsocQjV2iy59jO0I2hhVxIj3YZmGUtmtkYrxsOlVl3bO2rOk3lrwJ8ZZWSdqOehQEZt7YUOMRUnUkK2dSrFWVgCLgj0MR8tZwqSg8xeGYVIRqLlksoR2D2Zw+DLmEMC9gxd2c2W9gMx0Gpr2rVnUeZvJ5TpQprlgsIh+1PYhJy82HITEOwZixYxvYBTmGuU2A1A5VKtb+pQfivAjXllC4Wu/iR20PB4yRqcJM4l03mZ2VZTbiLXyEcrC1tKyhfZqudVZRHuOFUZwUYpZXVrJGbZ8GcS7PmZ3PjKo0mcFigyDNksfOFha51ub1ItuK1YXEXH8OV3fkSaVpGEMPV+JgxYX+euwlWg6mcreXXzR7g9qSYhXgHGAx8sEiywu0brezKbEXFjUa6t4VoKM1lHsW1sar2T8MbxQJFiommkU5d7nAzDlnuOPK/Ouerezs5NzpSSj4dUbHX5VqR2J242JnkklsGka4twAAAVfkAGvOrKhZ/ZKahv5+Zzd+5Vp9oh1h8QycNR+af8DyrydHOsSpnCM99/EkIccjc7Ho2n+RqO8rciTt5x8xYgcdPXw+kVi4xe5gudaYEJsVGOLZj0uWP+VeKmuiNsKVR9MfIj8dtC41OVenM/N9QqTCj+r4EujbpPTVlc2ntEWudFHBeZPpqxo0Xu9/Atbe2edNX4lWxmKLtc/IOgqc2qS5V+J7+Rc0qSgsIa1Hj3nnp0Nx7W08No8BfvX7y/wDLrXF+0H5lehIpbGy1RG0w7wsSgbRbX+jj/wAa7D2djmjL1KfiMczXoVDxgda6LkZW9mw3461Hu4NUJ/8AF/Q20Kb7SPqj6fXlXzVHSnVAFAFAFAFAFAFAVnHbehwMWKnnayrNoBqzMYo7Ko5mttGjOtNQgss8bwY92m8IhxGNXEwZ4N0hSNtC5DG7ZxqLE8teFdba8AcKTjW1b8OhCr1KmU6fQUftjiMSm7mxDOhIuAEANjcBwqg2vyrH7npU3zJf30Ky5uLlxcfH+7klhdrWF1uOpTKyn5DwNYTt+bb5HOVLV51+eSN2jtJliWLfSGNQoyMIhcLwBKrcAW43vUejwqKmpa7+RZ0XKbzyxy+qz/JQ9q40yvx01+WukpUW5KCk1prjH7ovbekqUPM3fwFY5G2dugwLRSOCvMBmzC/rua4rjNJ07uS1a8X/AOixpvMTR6qzMKAL0AUAUAUBS/Cz2i8TwD5VzNNeFei5lN2PyXt6ancNt1XuFFvCWvw6GE3hHzKDpax+iu3VRqh2Dg8+Pd8d98kdrLye1L8jEK9AVjJZTQPUNZ0KiTXg9A0T+zMZmGRj3hw9I+2sa1NRfK9isuKPK+dbE3hseV0YZh9I+2oc6DWsSuqUFPVaDxcdGedvWK0tPZpkd29RbHjYuIdD6hevOTwj8j1UqrG8u09O6LDqfsFbI0ZddDdG117zyQOO2tqbHM3U8B6qmUrfCzsvFlnRtMrXQhZ8QWNybnr9lbu0jFYp/EnwpqKwhCo6Tk/L6mw9raeBXoNo8BfvX7y/8utcZ7QL/UL0JFLY2WqE2nzz4b3I2obfEx/+1d17LJfZ5Z8SJXim0UDfHrXU900ciFMPIS66/CH11FvcfZqmP0v6GUIpSR9gLwFfJkWB1QBQBQBQBQDXaOLMSgrG8rFgoVAL68yWICqBckk/OSAQId+1keQOsUrARtLJbJeFEcoxbvd7VXtkzXCEi+lwKR4VNhYjGQ2w0TSsuLLELbzTh011Pq+erXhFxToVnKo8LD6ZNdSLa0Mrk7C7RQ2bAzn9WMuPnW4rpaHEuH80nVae2O6zU4T6CsHYnai2IwWIHMd2xt6uXqNeUuMWihyyksLONPo/5MZUXLdDxOz+1OeBmPK+7Y/VW37x4fPXtPiskaVjliWI7KbVfTxKcDoEI+esVxWxh+Gfy09xsp2nJqkJfk62nzwUv9n7a0/eVjN5qST9U/4N/JJCkPYHaqeZhJlvxykC/rs1ZfePDsYyvh/0OSZf+xG0Nt4JY4JcDJLAG1JsZEQ8Qpza24gH1VSX8LCq3UpVMPww8GyPMtGjXcPNnFwGHoZSp+Y61RG0xPwg7N2xiNoNLBFMY4mAhaMgKAtiT52pzXvfpauk4fVsKdty1X3nvo38DTJS5tC89j+0W0XLJtDAvGAoyyRqWBI4hlBJBPEEaVU3lC2hrQnzeTNkW+qLHNt1FNtziTpfTDykfOFqDgyOP9oU+JxX/jS9bfm0wDH/AAlx7U2lMAmBxC4aO+7UoQWPORhyJ5DkPlrpOFVLO2jz1J95+T0NNTmbKkPB5tT9Cl/s/bVvHjFo3lz+TMOzl4Hi+D3aZ1GDl/s/erL74s/1/JnnZy8Dr8nm0/0KX+z96n3xZ/r+THZy8Dz8nm0/0KX+z9tPviz/AF/Jjs5eB3huxGPicGXAzlSDa0Zk19IS9qiVOI2U6izLMdd0aq9Opydzc5xPZDHly0eBxIGlvIuvLpaptrxWwgpxckk34PwXkeU6VTkSmh3BsHaYFmwOIYdd2wP1VlLidktY1V70zTOwzqtBwuxMcRcYDFfJGa1vi1r+tfP+DV93VPE4k2HtH4Oz8R8sbfZWUeKWb3qpe5mUeHvqMJuym1JOODxHq3bAVs+9uHwWVPL95JhbcuyG0nYnaIPewOIOnKJm+oVp+9rGrV5q0k1jqvP0N3JJLQ7h7AbSYXGCmA9KhT8zEGtMeJ2MZSxLCzpoz1wkdt4PdpgXODlsP1fvVu++bP8AX8mednLwPfyebT/Qpf7P3qffFn+v5MdnLwD8ne1P0KX+z96n3xZ/r+THZy8DUPBJsTEYRFTExNEzYh2Aa1yvi4F9D1Fcxxm5pXFdSpvKwbqaaWpqtVJsPnTw5n/8of2Mf1tXY+zkpdhLHiR6u6M+vXR88jVgVwvnr+sPrqNeTl2E/R/Q9itT6wXby70Rbt8u83O97uTehM+Tzs3AEZrWzC1fMyYTFegKAKAKAKAY7XgkdMse7OveSUXSRCCGRtDlvfjY8OBvQFdj7KzRxtHG8YEsTwOCGCxRtI7oIAPgosrIFNhYLwtagJtuz8BYtZ8zWvaWRQbKFBsrAXso5cqA99wIOkntpvv0Ae4EHST20336AjcHFgZJWiQylwX+HiFVijZZAjk5XKk2OUmx48KAkvcCDpJ7ab79AHuBB0k9tN9+gD3Ag6Se2m+/QB7gQdJPbTffoCM2j4jA+SRpQ2UO1nxLiNC2UPKykiJCQe8xA7rclNgPYYcCZtwplz3YefiQhcDM6rJfIzgEkqDfQ9DYCS9wIOkntpvv0Ae4EHST20336APcCDpJ7ab79AHuBB0k9tN9+gGm08DhMOm8mZ0W6rczTas7BVAAe5JJAoBusWBE3i4Moe+Xz8Rkz5N5u95fJvMneyXvbW1ASfuBB0k9tN9+gD3Ag6Se2m+/QB7gQdJPbTffoA9wIOkntpvv0Ax2phsHh7bzfd69lRsTKxCi7HJGS2UC1za2o6igEEGAzpErSHMEylXxBj765kUyA5FZhYgE3Nx1FwJX3Ag6Se2m+/QB7gQdJPbTffoA9wIOkntpvv0Ae4EHST20336Ai2XA70wEy5rsty+JEZZUzsglJyFwl2K3vZW/NNgO9kxYLEZhEZSVCkhnxMZyODkdQ5BZGs1mFwcpF9DQEj7gQdJPbTffoDrDbEhjkEqq2cAgFpJHAvxsrMRf02oCRoCA2x2MwOKl32Iw6ySFQuZi3mrewsDbmda2069WmsQk16HmExn+TfZf6HH87/erZ9suP1v4jlXgH5N9l/ocfzv96vHd12sOb+I5V4DsbEl3w76bjxg4ng28zFD5PpbeHPm6d23Oo56WCgCgCgPaAKAKAKA8oAFAe0BVtlbPnEsSPFlTDvO+9zqRLvS4QKoOYHLIS2YCxUAZr3AFpoAoAoAoCsdpo8RJIsQwzyYYqDLu3hVpTmNom3jqREBq1gc2a2gzXA4wuzJxNHGY7Rx4qbE74spDrMJSEVQc4cNNY3AFl0JvYAWqgCgCgCgKr2z2FicRZ4JYxlSyxSRF++XBaRWEqANlGXUHTMBbMaABs/Eb7dmK8fjIxJnDKFyhASuS+cPvBltbLk1zX7tAWqgCgCgCgKx2p2S8k0UyxyyqsUsRjim3DZpWjKvmzqCF3ZvrcXBAJFAM8PsfFDyMi7zeS4ad8QGUKDAkO8UqSHLM0OlltZ9SLWoC5igCgCgA0BQsZ2YmkxD3RwXknYz7wbjdS4eSFFSDMSs4DIC4RSbMc5DFCBO7AgnMplnh3NoI4QudHzMjOzsChPk9VCk2Y966rzAn6AKAKAKAKAKAKAKAKAKA9oAoAoAoDygAUB7QBQBQBQBQBQBQBQBQBQBQBQBQBQBQBQBQBQBQBQBQBQBQBQBQBQHlAFAFAFAFAFAFAFAFAF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789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2276872"/>
            <a:ext cx="7295969" cy="3392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51038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en-GB" smtClean="0"/>
              <a:t>Life expectancy in Britain </a:t>
            </a:r>
          </a:p>
        </p:txBody>
      </p:sp>
      <p:sp>
        <p:nvSpPr>
          <p:cNvPr id="3075" name="Rectangle 3"/>
          <p:cNvSpPr>
            <a:spLocks noGrp="1" noChangeArrowheads="1"/>
          </p:cNvSpPr>
          <p:nvPr>
            <p:ph type="body" idx="1"/>
          </p:nvPr>
        </p:nvSpPr>
        <p:spPr/>
        <p:txBody>
          <a:bodyPr/>
          <a:lstStyle/>
          <a:p>
            <a:pPr eaLnBrk="1" hangingPunct="1"/>
            <a:r>
              <a:rPr lang="en-GB" smtClean="0"/>
              <a:t>Of every million born, how many made it to 21 years old?</a:t>
            </a:r>
          </a:p>
          <a:p>
            <a:pPr eaLnBrk="1" hangingPunct="1"/>
            <a:r>
              <a:rPr lang="en-GB" smtClean="0"/>
              <a:t>1601     347 827</a:t>
            </a:r>
          </a:p>
          <a:p>
            <a:pPr eaLnBrk="1" hangingPunct="1"/>
            <a:r>
              <a:rPr lang="en-GB" smtClean="0"/>
              <a:t>1701     498 791</a:t>
            </a:r>
          </a:p>
          <a:p>
            <a:pPr eaLnBrk="1" hangingPunct="1"/>
            <a:r>
              <a:rPr lang="en-GB" smtClean="0"/>
              <a:t>1801     582 317 </a:t>
            </a:r>
          </a:p>
          <a:p>
            <a:pPr eaLnBrk="1" hangingPunct="1"/>
            <a:r>
              <a:rPr lang="en-GB" smtClean="0"/>
              <a:t>1901     738 245</a:t>
            </a:r>
          </a:p>
          <a:p>
            <a:pPr eaLnBrk="1" hangingPunct="1"/>
            <a:r>
              <a:rPr lang="en-GB" smtClean="0"/>
              <a:t>2001     989 926</a:t>
            </a:r>
          </a:p>
        </p:txBody>
      </p:sp>
    </p:spTree>
    <p:extLst>
      <p:ext uri="{BB962C8B-B14F-4D97-AF65-F5344CB8AC3E}">
        <p14:creationId xmlns:p14="http://schemas.microsoft.com/office/powerpoint/2010/main" val="325563900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Effect of one copy of CCR5 deletion on progression to AIDS</a:t>
            </a:r>
            <a:endParaRPr lang="en-GB" dirty="0"/>
          </a:p>
        </p:txBody>
      </p:sp>
      <p:pic>
        <p:nvPicPr>
          <p:cNvPr id="38916" name="Picture 4" descr="http://dvg4ol0hclm7o.cloudfront.net/content/royprsb/277/1690/1981/F1.large.jpg?width=800&amp;height=600&amp;carousel=1"/>
          <p:cNvPicPr>
            <a:picLocks noChangeAspect="1" noChangeArrowheads="1"/>
          </p:cNvPicPr>
          <p:nvPr/>
        </p:nvPicPr>
        <p:blipFill rotWithShape="1">
          <a:blip r:embed="rId2">
            <a:extLst>
              <a:ext uri="{28A0092B-C50C-407E-A947-70E740481C1C}">
                <a14:useLocalDpi xmlns:a14="http://schemas.microsoft.com/office/drawing/2010/main" val="0"/>
              </a:ext>
            </a:extLst>
          </a:blip>
          <a:srcRect r="46937" b="9522"/>
          <a:stretch/>
        </p:blipFill>
        <p:spPr bwMode="auto">
          <a:xfrm>
            <a:off x="2339752" y="1556792"/>
            <a:ext cx="4842544" cy="5160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42612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perspectivesinmedicine.cshlp.org/content/2/4/a007203/F1.larg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0836" b="38354"/>
          <a:stretch/>
        </p:blipFill>
        <p:spPr bwMode="auto">
          <a:xfrm>
            <a:off x="2915816" y="1844824"/>
            <a:ext cx="3600400" cy="479721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GB" sz="3200" dirty="0" smtClean="0"/>
              <a:t>Two more human variants that affect time to symptoms (there may be many more)</a:t>
            </a:r>
            <a:endParaRPr lang="en-GB" sz="3200" dirty="0"/>
          </a:p>
        </p:txBody>
      </p:sp>
    </p:spTree>
    <p:extLst>
      <p:ext uri="{BB962C8B-B14F-4D97-AF65-F5344CB8AC3E}">
        <p14:creationId xmlns:p14="http://schemas.microsoft.com/office/powerpoint/2010/main" val="38902373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d2ufo47lrtsv5s.cloudfront.net/content/sci/343/6177/1243727/F1.large.jpg?download=true"/>
          <p:cNvPicPr>
            <a:picLocks noChangeAspect="1" noChangeArrowheads="1"/>
          </p:cNvPicPr>
          <p:nvPr/>
        </p:nvPicPr>
        <p:blipFill rotWithShape="1">
          <a:blip r:embed="rId2">
            <a:extLst>
              <a:ext uri="{28A0092B-C50C-407E-A947-70E740481C1C}">
                <a14:useLocalDpi xmlns:a14="http://schemas.microsoft.com/office/drawing/2010/main" val="0"/>
              </a:ext>
            </a:extLst>
          </a:blip>
          <a:srcRect r="54186"/>
          <a:stretch/>
        </p:blipFill>
        <p:spPr bwMode="auto">
          <a:xfrm>
            <a:off x="2594627" y="1556792"/>
            <a:ext cx="4151945" cy="495618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GB" dirty="0" smtClean="0"/>
              <a:t>HIV – huge individual differences in pre-symptomatic viral load …</a:t>
            </a:r>
            <a:endParaRPr lang="en-GB" dirty="0"/>
          </a:p>
        </p:txBody>
      </p:sp>
    </p:spTree>
    <p:extLst>
      <p:ext uri="{BB962C8B-B14F-4D97-AF65-F5344CB8AC3E}">
        <p14:creationId xmlns:p14="http://schemas.microsoft.com/office/powerpoint/2010/main" val="14501511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sz="3200" dirty="0" smtClean="0"/>
              <a:t>Similarity in HIV load (“heritability”)between donor and recipient – a viral rather than a host effect</a:t>
            </a:r>
            <a:endParaRPr lang="en-GB" sz="32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925722399"/>
              </p:ext>
            </p:extLst>
          </p:nvPr>
        </p:nvGraphicFramePr>
        <p:xfrm>
          <a:off x="3059832" y="1700808"/>
          <a:ext cx="4736470" cy="4941719"/>
        </p:xfrm>
        <a:graphic>
          <a:graphicData uri="http://schemas.openxmlformats.org/drawingml/2006/table">
            <a:tbl>
              <a:tblPr/>
              <a:tblGrid>
                <a:gridCol w="947294"/>
                <a:gridCol w="947294"/>
                <a:gridCol w="947294"/>
                <a:gridCol w="947294"/>
                <a:gridCol w="947294"/>
              </a:tblGrid>
              <a:tr h="368392">
                <a:tc>
                  <a:txBody>
                    <a:bodyPr/>
                    <a:lstStyle/>
                    <a:p>
                      <a:pPr algn="ctr"/>
                      <a:r>
                        <a:rPr lang="en-GB" sz="1600" b="1" dirty="0" smtClean="0"/>
                        <a:t>No of couples</a:t>
                      </a:r>
                      <a:r>
                        <a:rPr lang="en-GB" sz="1600" b="1" baseline="0" dirty="0" smtClean="0"/>
                        <a:t>         </a:t>
                      </a:r>
                      <a:endParaRPr lang="en-GB" sz="1600" b="1" dirty="0"/>
                    </a:p>
                  </a:txBody>
                  <a:tcPr marL="52627" marR="52627" marT="26314" marB="26314">
                    <a:lnL>
                      <a:noFill/>
                    </a:lnL>
                    <a:lnR>
                      <a:noFill/>
                    </a:lnR>
                    <a:lnT>
                      <a:noFill/>
                    </a:lnT>
                    <a:lnB>
                      <a:noFill/>
                    </a:lnB>
                  </a:tcPr>
                </a:tc>
                <a:tc>
                  <a:txBody>
                    <a:bodyPr/>
                    <a:lstStyle/>
                    <a:p>
                      <a:pPr algn="ctr"/>
                      <a:r>
                        <a:rPr lang="en-GB" sz="1600" b="1" dirty="0" smtClean="0"/>
                        <a:t>Similarity in  viral load</a:t>
                      </a:r>
                      <a:endParaRPr lang="en-GB" sz="1600" b="1" dirty="0"/>
                    </a:p>
                  </a:txBody>
                  <a:tcPr marL="52627" marR="52627" marT="26314" marB="26314">
                    <a:lnL>
                      <a:noFill/>
                    </a:lnL>
                    <a:lnR>
                      <a:noFill/>
                    </a:lnR>
                    <a:lnT>
                      <a:noFill/>
                    </a:lnT>
                    <a:lnB>
                      <a:noFill/>
                    </a:lnB>
                  </a:tcPr>
                </a:tc>
                <a:tc>
                  <a:txBody>
                    <a:bodyPr/>
                    <a:lstStyle/>
                    <a:p>
                      <a:pPr algn="ctr"/>
                      <a:endParaRPr lang="en-GB" sz="1600" b="1" dirty="0"/>
                    </a:p>
                  </a:txBody>
                  <a:tcPr marL="52627" marR="52627" marT="26314" marB="26314">
                    <a:lnL>
                      <a:noFill/>
                    </a:lnL>
                    <a:lnR>
                      <a:noFill/>
                    </a:lnR>
                    <a:lnT>
                      <a:noFill/>
                    </a:lnT>
                    <a:lnB>
                      <a:noFill/>
                    </a:lnB>
                  </a:tcPr>
                </a:tc>
                <a:tc>
                  <a:txBody>
                    <a:bodyPr/>
                    <a:lstStyle/>
                    <a:p>
                      <a:pPr algn="ctr"/>
                      <a:endParaRPr lang="en-GB" sz="1600" b="1"/>
                    </a:p>
                  </a:txBody>
                  <a:tcPr marL="52627" marR="52627" marT="26314" marB="26314">
                    <a:lnL>
                      <a:noFill/>
                    </a:lnL>
                    <a:lnR>
                      <a:noFill/>
                    </a:lnR>
                    <a:lnT>
                      <a:noFill/>
                    </a:lnT>
                    <a:lnB>
                      <a:noFill/>
                    </a:lnB>
                  </a:tcPr>
                </a:tc>
                <a:tc>
                  <a:txBody>
                    <a:bodyPr/>
                    <a:lstStyle/>
                    <a:p>
                      <a:endParaRPr lang="en-GB" sz="1600" b="1"/>
                    </a:p>
                  </a:txBody>
                  <a:tcPr marL="52627" marR="52627" marT="26314" marB="26314">
                    <a:lnL>
                      <a:noFill/>
                    </a:lnL>
                  </a:tcPr>
                </a:tc>
              </a:tr>
              <a:tr h="842040">
                <a:tc>
                  <a:txBody>
                    <a:bodyPr/>
                    <a:lstStyle/>
                    <a:p>
                      <a:pPr algn="l"/>
                      <a:r>
                        <a:rPr lang="en-GB" sz="1600" b="1"/>
                        <a:t>97</a:t>
                      </a:r>
                    </a:p>
                  </a:txBody>
                  <a:tcPr marL="52627" marR="52627" marT="26314" marB="26314">
                    <a:lnL>
                      <a:noFill/>
                    </a:lnL>
                    <a:lnR>
                      <a:noFill/>
                    </a:lnR>
                    <a:lnT>
                      <a:noFill/>
                    </a:lnT>
                    <a:lnB>
                      <a:noFill/>
                    </a:lnB>
                  </a:tcPr>
                </a:tc>
                <a:tc>
                  <a:txBody>
                    <a:bodyPr/>
                    <a:lstStyle/>
                    <a:p>
                      <a:pPr algn="ctr"/>
                      <a:r>
                        <a:rPr lang="en-GB" sz="1600" b="1"/>
                        <a:t>36% (6 to 66%)</a:t>
                      </a:r>
                    </a:p>
                  </a:txBody>
                  <a:tcPr marL="52627" marR="52627" marT="26314" marB="26314">
                    <a:lnL>
                      <a:noFill/>
                    </a:lnL>
                    <a:lnR>
                      <a:noFill/>
                    </a:lnR>
                    <a:lnT>
                      <a:noFill/>
                    </a:lnT>
                    <a:lnB>
                      <a:noFill/>
                    </a:lnB>
                  </a:tcPr>
                </a:tc>
                <a:tc>
                  <a:txBody>
                    <a:bodyPr/>
                    <a:lstStyle/>
                    <a:p>
                      <a:pPr algn="ctr"/>
                      <a:endParaRPr lang="en-GB" sz="1600" b="1" dirty="0"/>
                    </a:p>
                  </a:txBody>
                  <a:tcPr marL="52627" marR="52627" marT="26314" marB="26314">
                    <a:lnL>
                      <a:noFill/>
                    </a:lnL>
                    <a:lnR>
                      <a:noFill/>
                    </a:lnR>
                    <a:lnT>
                      <a:noFill/>
                    </a:lnT>
                    <a:lnB>
                      <a:noFill/>
                    </a:lnB>
                  </a:tcPr>
                </a:tc>
                <a:tc>
                  <a:txBody>
                    <a:bodyPr/>
                    <a:lstStyle/>
                    <a:p>
                      <a:pPr algn="ctr"/>
                      <a:endParaRPr lang="en-GB" sz="1600" b="1" dirty="0"/>
                    </a:p>
                  </a:txBody>
                  <a:tcPr marL="52627" marR="52627" marT="26314" marB="26314">
                    <a:lnL>
                      <a:noFill/>
                    </a:lnL>
                    <a:lnR>
                      <a:noFill/>
                    </a:lnR>
                    <a:lnT>
                      <a:noFill/>
                    </a:lnT>
                    <a:lnB>
                      <a:noFill/>
                    </a:lnB>
                  </a:tcPr>
                </a:tc>
                <a:tc>
                  <a:txBody>
                    <a:bodyPr/>
                    <a:lstStyle/>
                    <a:p>
                      <a:pPr algn="ctr"/>
                      <a:endParaRPr lang="en-GB" sz="1600" b="1"/>
                    </a:p>
                  </a:txBody>
                  <a:tcPr marL="52627" marR="52627" marT="26314" marB="26314">
                    <a:lnL>
                      <a:noFill/>
                    </a:lnL>
                    <a:lnR>
                      <a:noFill/>
                    </a:lnR>
                    <a:lnB>
                      <a:noFill/>
                    </a:lnB>
                  </a:tcPr>
                </a:tc>
              </a:tr>
              <a:tr h="1789334">
                <a:tc>
                  <a:txBody>
                    <a:bodyPr/>
                    <a:lstStyle/>
                    <a:p>
                      <a:pPr algn="l"/>
                      <a:r>
                        <a:rPr lang="en-GB" sz="1600" b="1"/>
                        <a:t>141</a:t>
                      </a:r>
                    </a:p>
                  </a:txBody>
                  <a:tcPr marL="52627" marR="52627" marT="26314" marB="26314">
                    <a:lnL>
                      <a:noFill/>
                    </a:lnL>
                    <a:lnR>
                      <a:noFill/>
                    </a:lnR>
                    <a:lnT>
                      <a:noFill/>
                    </a:lnT>
                    <a:lnB>
                      <a:noFill/>
                    </a:lnB>
                  </a:tcPr>
                </a:tc>
                <a:tc>
                  <a:txBody>
                    <a:bodyPr/>
                    <a:lstStyle/>
                    <a:p>
                      <a:pPr algn="ctr"/>
                      <a:r>
                        <a:rPr lang="en-GB" sz="1600" b="1"/>
                        <a:t>44% (19 to 69%)</a:t>
                      </a:r>
                    </a:p>
                  </a:txBody>
                  <a:tcPr marL="52627" marR="52627" marT="26314" marB="26314">
                    <a:lnL>
                      <a:noFill/>
                    </a:lnL>
                    <a:lnR>
                      <a:noFill/>
                    </a:lnR>
                    <a:lnT>
                      <a:noFill/>
                    </a:lnT>
                    <a:lnB>
                      <a:noFill/>
                    </a:lnB>
                  </a:tcPr>
                </a:tc>
                <a:tc>
                  <a:txBody>
                    <a:bodyPr/>
                    <a:lstStyle/>
                    <a:p>
                      <a:pPr algn="ctr"/>
                      <a:endParaRPr lang="en-GB" sz="1600" b="1"/>
                    </a:p>
                  </a:txBody>
                  <a:tcPr marL="52627" marR="52627" marT="26314" marB="26314">
                    <a:lnL>
                      <a:noFill/>
                    </a:lnL>
                    <a:lnR>
                      <a:noFill/>
                    </a:lnR>
                    <a:lnT>
                      <a:noFill/>
                    </a:lnT>
                    <a:lnB>
                      <a:noFill/>
                    </a:lnB>
                  </a:tcPr>
                </a:tc>
                <a:tc>
                  <a:txBody>
                    <a:bodyPr/>
                    <a:lstStyle/>
                    <a:p>
                      <a:pPr algn="ctr"/>
                      <a:endParaRPr lang="en-GB" sz="1600" b="1" dirty="0"/>
                    </a:p>
                  </a:txBody>
                  <a:tcPr marL="52627" marR="52627" marT="26314" marB="26314">
                    <a:lnL>
                      <a:noFill/>
                    </a:lnL>
                    <a:lnR>
                      <a:noFill/>
                    </a:lnR>
                    <a:lnT>
                      <a:noFill/>
                    </a:lnT>
                    <a:lnB>
                      <a:noFill/>
                    </a:lnB>
                  </a:tcPr>
                </a:tc>
                <a:tc>
                  <a:txBody>
                    <a:bodyPr/>
                    <a:lstStyle/>
                    <a:p>
                      <a:pPr algn="ctr"/>
                      <a:endParaRPr lang="en-GB" sz="1600" b="1" dirty="0"/>
                    </a:p>
                  </a:txBody>
                  <a:tcPr marL="52627" marR="52627" marT="26314" marB="26314">
                    <a:lnL>
                      <a:noFill/>
                    </a:lnL>
                    <a:lnR>
                      <a:noFill/>
                    </a:lnR>
                    <a:lnT>
                      <a:noFill/>
                    </a:lnT>
                    <a:lnB>
                      <a:noFill/>
                    </a:lnB>
                  </a:tcPr>
                </a:tc>
              </a:tr>
              <a:tr h="684157">
                <a:tc>
                  <a:txBody>
                    <a:bodyPr/>
                    <a:lstStyle/>
                    <a:p>
                      <a:pPr algn="l"/>
                      <a:r>
                        <a:rPr lang="en-GB" sz="1600" b="1"/>
                        <a:t>195</a:t>
                      </a:r>
                    </a:p>
                  </a:txBody>
                  <a:tcPr marL="52627" marR="52627" marT="26314" marB="26314">
                    <a:lnL>
                      <a:noFill/>
                    </a:lnL>
                    <a:lnR>
                      <a:noFill/>
                    </a:lnR>
                    <a:lnT>
                      <a:noFill/>
                    </a:lnT>
                    <a:lnB>
                      <a:noFill/>
                    </a:lnB>
                  </a:tcPr>
                </a:tc>
                <a:tc>
                  <a:txBody>
                    <a:bodyPr/>
                    <a:lstStyle/>
                    <a:p>
                      <a:pPr algn="ctr"/>
                      <a:r>
                        <a:rPr lang="en-GB" sz="1600" b="1"/>
                        <a:t>26% (8 to 44%)</a:t>
                      </a:r>
                    </a:p>
                  </a:txBody>
                  <a:tcPr marL="52627" marR="52627" marT="26314" marB="26314">
                    <a:lnL>
                      <a:noFill/>
                    </a:lnL>
                    <a:lnR>
                      <a:noFill/>
                    </a:lnR>
                    <a:lnT>
                      <a:noFill/>
                    </a:lnT>
                    <a:lnB>
                      <a:noFill/>
                    </a:lnB>
                  </a:tcPr>
                </a:tc>
                <a:tc>
                  <a:txBody>
                    <a:bodyPr/>
                    <a:lstStyle/>
                    <a:p>
                      <a:pPr algn="ctr"/>
                      <a:endParaRPr lang="en-GB" sz="1600" b="1"/>
                    </a:p>
                  </a:txBody>
                  <a:tcPr marL="52627" marR="52627" marT="26314" marB="26314">
                    <a:lnL>
                      <a:noFill/>
                    </a:lnL>
                    <a:lnR>
                      <a:noFill/>
                    </a:lnR>
                    <a:lnT>
                      <a:noFill/>
                    </a:lnT>
                    <a:lnB>
                      <a:noFill/>
                    </a:lnB>
                  </a:tcPr>
                </a:tc>
                <a:tc>
                  <a:txBody>
                    <a:bodyPr/>
                    <a:lstStyle/>
                    <a:p>
                      <a:pPr algn="ctr"/>
                      <a:endParaRPr lang="en-GB" sz="1600" b="1"/>
                    </a:p>
                  </a:txBody>
                  <a:tcPr marL="52627" marR="52627" marT="26314" marB="26314">
                    <a:lnL>
                      <a:noFill/>
                    </a:lnL>
                    <a:lnR>
                      <a:noFill/>
                    </a:lnR>
                    <a:lnT>
                      <a:noFill/>
                    </a:lnT>
                    <a:lnB>
                      <a:noFill/>
                    </a:lnB>
                  </a:tcPr>
                </a:tc>
                <a:tc>
                  <a:txBody>
                    <a:bodyPr/>
                    <a:lstStyle/>
                    <a:p>
                      <a:pPr algn="ctr"/>
                      <a:endParaRPr lang="en-GB" sz="1600" b="1" dirty="0"/>
                    </a:p>
                  </a:txBody>
                  <a:tcPr marL="52627" marR="52627" marT="26314" marB="26314">
                    <a:lnL>
                      <a:noFill/>
                    </a:lnL>
                    <a:lnR>
                      <a:noFill/>
                    </a:lnR>
                    <a:lnT>
                      <a:noFill/>
                    </a:lnT>
                    <a:lnB>
                      <a:noFill/>
                    </a:lnB>
                  </a:tcPr>
                </a:tc>
              </a:tr>
              <a:tr h="842040">
                <a:tc>
                  <a:txBody>
                    <a:bodyPr/>
                    <a:lstStyle/>
                    <a:p>
                      <a:pPr algn="l"/>
                      <a:r>
                        <a:rPr lang="en-GB" sz="1600" b="1"/>
                        <a:t>433</a:t>
                      </a:r>
                    </a:p>
                  </a:txBody>
                  <a:tcPr marL="52627" marR="52627" marT="26314" marB="26314">
                    <a:lnL>
                      <a:noFill/>
                    </a:lnL>
                    <a:lnR>
                      <a:noFill/>
                    </a:lnR>
                    <a:lnT>
                      <a:noFill/>
                    </a:lnT>
                    <a:lnB>
                      <a:noFill/>
                    </a:lnB>
                  </a:tcPr>
                </a:tc>
                <a:tc>
                  <a:txBody>
                    <a:bodyPr/>
                    <a:lstStyle/>
                    <a:p>
                      <a:pPr algn="ctr"/>
                      <a:r>
                        <a:rPr lang="en-GB" sz="1600" b="1"/>
                        <a:t>33% (20 to 46%)</a:t>
                      </a:r>
                    </a:p>
                  </a:txBody>
                  <a:tcPr marL="52627" marR="52627" marT="26314" marB="26314">
                    <a:lnL>
                      <a:noFill/>
                    </a:lnL>
                    <a:lnR>
                      <a:noFill/>
                    </a:lnR>
                    <a:lnT>
                      <a:noFill/>
                    </a:lnT>
                    <a:lnB>
                      <a:noFill/>
                    </a:lnB>
                  </a:tcPr>
                </a:tc>
                <a:tc>
                  <a:txBody>
                    <a:bodyPr/>
                    <a:lstStyle/>
                    <a:p>
                      <a:pPr algn="ctr"/>
                      <a:endParaRPr lang="en-GB" sz="1600" b="1"/>
                    </a:p>
                  </a:txBody>
                  <a:tcPr marL="52627" marR="52627" marT="26314" marB="26314">
                    <a:lnL>
                      <a:noFill/>
                    </a:lnL>
                    <a:lnR>
                      <a:noFill/>
                    </a:lnR>
                    <a:lnT>
                      <a:noFill/>
                    </a:lnT>
                    <a:lnB>
                      <a:noFill/>
                    </a:lnB>
                  </a:tcPr>
                </a:tc>
                <a:tc>
                  <a:txBody>
                    <a:bodyPr/>
                    <a:lstStyle/>
                    <a:p>
                      <a:pPr algn="l"/>
                      <a:endParaRPr lang="en-GB" sz="1600" b="1"/>
                    </a:p>
                  </a:txBody>
                  <a:tcPr marL="52627" marR="52627" marT="26314" marB="26314">
                    <a:lnL>
                      <a:noFill/>
                    </a:lnL>
                    <a:lnR>
                      <a:noFill/>
                    </a:lnR>
                    <a:lnT>
                      <a:noFill/>
                    </a:lnT>
                    <a:lnB>
                      <a:noFill/>
                    </a:lnB>
                  </a:tcPr>
                </a:tc>
                <a:tc>
                  <a:txBody>
                    <a:bodyPr/>
                    <a:lstStyle/>
                    <a:p>
                      <a:endParaRPr lang="en-GB" sz="1600" b="1" dirty="0"/>
                    </a:p>
                  </a:txBody>
                  <a:tcPr marL="52627" marR="52627" marT="26314" marB="26314">
                    <a:lnL>
                      <a:noFill/>
                    </a:lnL>
                    <a:lnT>
                      <a:noFill/>
                    </a:lnT>
                  </a:tcPr>
                </a:tc>
              </a:tr>
            </a:tbl>
          </a:graphicData>
        </a:graphic>
      </p:graphicFrame>
    </p:spTree>
    <p:extLst>
      <p:ext uri="{BB962C8B-B14F-4D97-AF65-F5344CB8AC3E}">
        <p14:creationId xmlns:p14="http://schemas.microsoft.com/office/powerpoint/2010/main" val="270148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dirty="0" smtClean="0"/>
              <a:t>… with effects on survival and infectivity: genes of both virus (?30% of effect) and host involved</a:t>
            </a:r>
            <a:endParaRPr lang="en-GB" sz="3200" dirty="0"/>
          </a:p>
        </p:txBody>
      </p:sp>
      <p:pic>
        <p:nvPicPr>
          <p:cNvPr id="8194" name="Picture 2" descr="https://d2ufo47lrtsv5s.cloudfront.net/content/sci/343/6177/1243727/F1.large.jpg?download=true"/>
          <p:cNvPicPr>
            <a:picLocks noChangeAspect="1" noChangeArrowheads="1"/>
          </p:cNvPicPr>
          <p:nvPr/>
        </p:nvPicPr>
        <p:blipFill rotWithShape="1">
          <a:blip r:embed="rId2">
            <a:extLst>
              <a:ext uri="{28A0092B-C50C-407E-A947-70E740481C1C}">
                <a14:useLocalDpi xmlns:a14="http://schemas.microsoft.com/office/drawing/2010/main" val="0"/>
              </a:ext>
            </a:extLst>
          </a:blip>
          <a:srcRect l="47140"/>
          <a:stretch/>
        </p:blipFill>
        <p:spPr bwMode="auto">
          <a:xfrm>
            <a:off x="2627784" y="1556792"/>
            <a:ext cx="4991199" cy="5163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21142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The image “http://www.sciencemag.org/content/vol288/issue5472/images/large/se2108571001.jpeg” cannot be displayed, because it contains erro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225" y="2276475"/>
            <a:ext cx="8886825" cy="30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3"/>
          <p:cNvSpPr>
            <a:spLocks noGrp="1" noChangeArrowheads="1"/>
          </p:cNvSpPr>
          <p:nvPr>
            <p:ph type="title"/>
          </p:nvPr>
        </p:nvSpPr>
        <p:spPr>
          <a:xfrm>
            <a:off x="0" y="333375"/>
            <a:ext cx="9144000" cy="1143000"/>
          </a:xfrm>
        </p:spPr>
        <p:txBody>
          <a:bodyPr>
            <a:normAutofit fontScale="90000"/>
          </a:bodyPr>
          <a:lstStyle/>
          <a:p>
            <a:pPr eaLnBrk="1" hangingPunct="1">
              <a:defRPr/>
            </a:pPr>
            <a:r>
              <a:rPr lang="en-GB" sz="4000" dirty="0">
                <a:latin typeface="Arial"/>
                <a:ea typeface="ＭＳ Ｐゴシック" charset="0"/>
                <a:cs typeface="Arial"/>
              </a:rPr>
              <a:t>Estimating the origin of HIV from divergence in recent strains</a:t>
            </a:r>
          </a:p>
        </p:txBody>
      </p:sp>
    </p:spTree>
    <p:extLst>
      <p:ext uri="{BB962C8B-B14F-4D97-AF65-F5344CB8AC3E}">
        <p14:creationId xmlns:p14="http://schemas.microsoft.com/office/powerpoint/2010/main" val="2769556236"/>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nrg1246-i1"/>
          <p:cNvPicPr>
            <a:picLocks noChangeAspect="1" noChangeArrowheads="1"/>
          </p:cNvPicPr>
          <p:nvPr/>
        </p:nvPicPr>
        <p:blipFill>
          <a:blip r:embed="rId3">
            <a:extLst>
              <a:ext uri="{28A0092B-C50C-407E-A947-70E740481C1C}">
                <a14:useLocalDpi xmlns:a14="http://schemas.microsoft.com/office/drawing/2010/main" val="0"/>
              </a:ext>
            </a:extLst>
          </a:blip>
          <a:srcRect l="11459" t="7260" r="21484"/>
          <a:stretch>
            <a:fillRect/>
          </a:stretch>
        </p:blipFill>
        <p:spPr bwMode="auto">
          <a:xfrm>
            <a:off x="1187450" y="1414463"/>
            <a:ext cx="6553200" cy="527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itle 1"/>
          <p:cNvSpPr>
            <a:spLocks noGrp="1"/>
          </p:cNvSpPr>
          <p:nvPr>
            <p:ph type="title"/>
          </p:nvPr>
        </p:nvSpPr>
        <p:spPr>
          <a:xfrm>
            <a:off x="0" y="260350"/>
            <a:ext cx="9144000" cy="1143000"/>
          </a:xfrm>
        </p:spPr>
        <p:txBody>
          <a:bodyPr/>
          <a:lstStyle/>
          <a:p>
            <a:pPr>
              <a:defRPr/>
            </a:pPr>
            <a:r>
              <a:rPr lang="en-GB" dirty="0">
                <a:latin typeface="Arial"/>
                <a:ea typeface="ＭＳ Ｐゴシック" charset="0"/>
                <a:cs typeface="Arial"/>
              </a:rPr>
              <a:t>The fossil virus</a:t>
            </a:r>
          </a:p>
        </p:txBody>
      </p:sp>
    </p:spTree>
    <p:extLst>
      <p:ext uri="{BB962C8B-B14F-4D97-AF65-F5344CB8AC3E}">
        <p14:creationId xmlns:p14="http://schemas.microsoft.com/office/powerpoint/2010/main" val="1836821469"/>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a:xfrm>
            <a:off x="0" y="198438"/>
            <a:ext cx="9144000" cy="1143000"/>
          </a:xfrm>
        </p:spPr>
        <p:txBody>
          <a:bodyPr/>
          <a:lstStyle/>
          <a:p>
            <a:pPr eaLnBrk="1" hangingPunct="1">
              <a:defRPr/>
            </a:pPr>
            <a:r>
              <a:rPr lang="en-US" dirty="0">
                <a:latin typeface="Arial"/>
                <a:ea typeface="ＭＳ Ｐゴシック" charset="0"/>
                <a:cs typeface="Arial"/>
              </a:rPr>
              <a:t>The 1959 virus on the tree</a:t>
            </a:r>
          </a:p>
        </p:txBody>
      </p:sp>
      <p:pic>
        <p:nvPicPr>
          <p:cNvPr id="24579" name="Picture 3"/>
          <p:cNvPicPr>
            <a:picLocks noChangeAspect="1" noChangeArrowheads="1"/>
          </p:cNvPicPr>
          <p:nvPr/>
        </p:nvPicPr>
        <p:blipFill rotWithShape="1">
          <a:blip r:embed="rId3"/>
          <a:srcRect r="55495" b="5255"/>
          <a:stretch/>
        </p:blipFill>
        <p:spPr bwMode="auto">
          <a:xfrm>
            <a:off x="2339975" y="1268413"/>
            <a:ext cx="4679950" cy="558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4580" name="Rectangle 1"/>
          <p:cNvSpPr>
            <a:spLocks noChangeArrowheads="1"/>
          </p:cNvSpPr>
          <p:nvPr/>
        </p:nvSpPr>
        <p:spPr bwMode="auto">
          <a:xfrm>
            <a:off x="2339975" y="1268413"/>
            <a:ext cx="360363" cy="288925"/>
          </a:xfrm>
          <a:prstGeom prst="rect">
            <a:avLst/>
          </a:prstGeom>
          <a:solidFill>
            <a:srgbClr val="FFFFFF"/>
          </a:solidFill>
          <a:ln w="9525">
            <a:solidFill>
              <a:srgbClr val="FFFFFF"/>
            </a:solidFill>
            <a:round/>
            <a:headEnd/>
            <a:tailEnd/>
          </a:ln>
        </p:spPr>
        <p:txBody>
          <a:bodyPr/>
          <a:lstStyle>
            <a:lvl1pPr>
              <a:spcBef>
                <a:spcPct val="20000"/>
              </a:spcBef>
              <a:buChar char="•"/>
              <a:defRPr sz="3200">
                <a:solidFill>
                  <a:schemeClr val="tx1"/>
                </a:solidFill>
                <a:latin typeface="Times" charset="0"/>
                <a:ea typeface="ＭＳ Ｐゴシック" pitchFamily="34" charset="-128"/>
              </a:defRPr>
            </a:lvl1pPr>
            <a:lvl2pPr marL="742950" indent="-285750">
              <a:spcBef>
                <a:spcPct val="20000"/>
              </a:spcBef>
              <a:buChar char="–"/>
              <a:defRPr sz="2800">
                <a:solidFill>
                  <a:schemeClr val="tx1"/>
                </a:solidFill>
                <a:latin typeface="Times" charset="0"/>
                <a:ea typeface="ＭＳ Ｐゴシック" pitchFamily="34" charset="-128"/>
              </a:defRPr>
            </a:lvl2pPr>
            <a:lvl3pPr marL="1143000" indent="-228600">
              <a:spcBef>
                <a:spcPct val="20000"/>
              </a:spcBef>
              <a:buChar char="•"/>
              <a:defRPr sz="2400">
                <a:solidFill>
                  <a:schemeClr val="tx1"/>
                </a:solidFill>
                <a:latin typeface="Times" charset="0"/>
                <a:ea typeface="ＭＳ Ｐゴシック" pitchFamily="34" charset="-128"/>
              </a:defRPr>
            </a:lvl3pPr>
            <a:lvl4pPr marL="1600200" indent="-228600">
              <a:spcBef>
                <a:spcPct val="20000"/>
              </a:spcBef>
              <a:buChar char="–"/>
              <a:defRPr sz="2000">
                <a:solidFill>
                  <a:schemeClr val="tx1"/>
                </a:solidFill>
                <a:latin typeface="Times" charset="0"/>
                <a:ea typeface="ＭＳ Ｐゴシック" pitchFamily="34" charset="-128"/>
              </a:defRPr>
            </a:lvl4pPr>
            <a:lvl5pPr marL="2057400" indent="-228600">
              <a:spcBef>
                <a:spcPct val="20000"/>
              </a:spcBef>
              <a:buChar char="»"/>
              <a:defRPr sz="2000">
                <a:solidFill>
                  <a:schemeClr val="tx1"/>
                </a:solidFill>
                <a:latin typeface="Times"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Times"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Times"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Times"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Times" charset="0"/>
                <a:ea typeface="ＭＳ Ｐゴシック" pitchFamily="34" charset="-128"/>
              </a:defRPr>
            </a:lvl9pPr>
          </a:lstStyle>
          <a:p>
            <a:pPr>
              <a:spcBef>
                <a:spcPct val="0"/>
              </a:spcBef>
              <a:buFontTx/>
              <a:buNone/>
            </a:pPr>
            <a:endParaRPr lang="en-US" altLang="en-US" sz="800">
              <a:solidFill>
                <a:schemeClr val="bg1"/>
              </a:solidFill>
            </a:endParaRPr>
          </a:p>
        </p:txBody>
      </p:sp>
    </p:spTree>
    <p:extLst>
      <p:ext uri="{BB962C8B-B14F-4D97-AF65-F5344CB8AC3E}">
        <p14:creationId xmlns:p14="http://schemas.microsoft.com/office/powerpoint/2010/main" val="3562544592"/>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idx="4294967295"/>
          </p:nvPr>
        </p:nvSpPr>
        <p:spPr>
          <a:xfrm>
            <a:off x="684213" y="404813"/>
            <a:ext cx="7772400" cy="1143000"/>
          </a:xfrm>
        </p:spPr>
        <p:txBody>
          <a:bodyPr/>
          <a:lstStyle/>
          <a:p>
            <a:pPr eaLnBrk="1" hangingPunct="1">
              <a:defRPr/>
            </a:pPr>
            <a:r>
              <a:rPr lang="en-US" sz="3000" dirty="0" err="1" smtClean="0">
                <a:latin typeface="Arial"/>
                <a:ea typeface="ＭＳ Ｐゴシック" charset="0"/>
                <a:cs typeface="Arial"/>
              </a:rPr>
              <a:t>Bushmeat</a:t>
            </a:r>
            <a:r>
              <a:rPr lang="en-US" sz="3000" dirty="0" smtClean="0">
                <a:latin typeface="Arial"/>
                <a:ea typeface="ＭＳ Ｐゴシック" charset="0"/>
                <a:cs typeface="Arial"/>
              </a:rPr>
              <a:t> in Sierra Leone butcher; chimps like monkey meat too – spreads SIV?</a:t>
            </a:r>
            <a:endParaRPr lang="en-US" sz="3000" dirty="0">
              <a:latin typeface="Arial"/>
              <a:ea typeface="ＭＳ Ｐゴシック" charset="0"/>
              <a:cs typeface="Arial"/>
            </a:endParaRPr>
          </a:p>
        </p:txBody>
      </p:sp>
      <p:pic>
        <p:nvPicPr>
          <p:cNvPr id="26627" name="Picture 3"/>
          <p:cNvPicPr>
            <a:picLocks noChangeAspect="1" noChangeArrowheads="1"/>
          </p:cNvPicPr>
          <p:nvPr/>
        </p:nvPicPr>
        <p:blipFill>
          <a:blip r:embed="rId3"/>
          <a:srcRect/>
          <a:stretch>
            <a:fillRect/>
          </a:stretch>
        </p:blipFill>
        <p:spPr bwMode="auto">
          <a:xfrm>
            <a:off x="587375" y="1844675"/>
            <a:ext cx="3508375"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5604" name="Picture 4" descr="Chimpanzee (Pan troglodytes verus) from the Tai Nation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9338" y="3500438"/>
            <a:ext cx="3190875"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304420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noChangeArrowheads="1"/>
          </p:cNvSpPr>
          <p:nvPr>
            <p:ph type="title" idx="4294967295"/>
          </p:nvPr>
        </p:nvSpPr>
        <p:spPr>
          <a:xfrm>
            <a:off x="-358775" y="260350"/>
            <a:ext cx="9866313" cy="647700"/>
          </a:xfrm>
        </p:spPr>
        <p:txBody>
          <a:bodyPr/>
          <a:lstStyle/>
          <a:p>
            <a:pPr eaLnBrk="1" hangingPunct="1">
              <a:defRPr/>
            </a:pPr>
            <a:r>
              <a:rPr lang="en-US" altLang="en-US" sz="2400" smtClean="0">
                <a:latin typeface="Arial" pitchFamily="34" charset="0"/>
              </a:rPr>
              <a:t>Chimp, gorilla and monkey sources for HIV: M is the common type </a:t>
            </a:r>
          </a:p>
        </p:txBody>
      </p:sp>
      <p:pic>
        <p:nvPicPr>
          <p:cNvPr id="27651" name="Picture 7" descr="updated phyloge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575" y="1001713"/>
            <a:ext cx="2867025" cy="566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56657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thesebonesofmine.files.wordpress.com/2012/05/bill-of-mortality-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8578" y="1988840"/>
            <a:ext cx="2969008" cy="4173489"/>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www.history.ac.uk/cmh/88f9.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7586" y="2132856"/>
            <a:ext cx="4886331" cy="352541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GB" dirty="0" smtClean="0"/>
              <a:t>Plagues …</a:t>
            </a:r>
            <a:endParaRPr lang="en-GB" dirty="0"/>
          </a:p>
        </p:txBody>
      </p:sp>
    </p:spTree>
    <p:extLst>
      <p:ext uri="{BB962C8B-B14F-4D97-AF65-F5344CB8AC3E}">
        <p14:creationId xmlns:p14="http://schemas.microsoft.com/office/powerpoint/2010/main" val="115351581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SIV/HIV in primates: transmissions to humans in red </a:t>
            </a:r>
            <a:endParaRPr lang="en-GB"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412776"/>
            <a:ext cx="6867525"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57359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dirty="0" smtClean="0"/>
              <a:t>Big shifts in immune system genes in chimps </a:t>
            </a:r>
            <a:r>
              <a:rPr lang="en-GB" sz="3200" dirty="0" err="1" smtClean="0"/>
              <a:t>cfd</a:t>
            </a:r>
            <a:r>
              <a:rPr lang="en-GB" sz="3200" dirty="0" smtClean="0"/>
              <a:t> to humans – ancient response to SIV epidemic?</a:t>
            </a:r>
            <a:endParaRPr lang="en-GB" sz="3200" dirty="0"/>
          </a:p>
        </p:txBody>
      </p:sp>
      <p:pic>
        <p:nvPicPr>
          <p:cNvPr id="4098" name="Picture 2" descr="An external file that holds a picture, illustration, etc.&#10;Object name is 1742-4690-10-5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1628800"/>
            <a:ext cx="3739464" cy="4855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47035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SIV (yellow) in chimpanzees: not everywhere</a:t>
            </a:r>
            <a:endParaRPr lang="en-GB"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84784"/>
            <a:ext cx="9031287" cy="4344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85476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descr=" ">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2565400"/>
            <a:ext cx="5975350" cy="316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4" descr=" ">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6688" y="2535238"/>
            <a:ext cx="2376487" cy="312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Rectangle 1"/>
          <p:cNvSpPr>
            <a:spLocks noChangeArrowheads="1"/>
          </p:cNvSpPr>
          <p:nvPr/>
        </p:nvSpPr>
        <p:spPr bwMode="auto">
          <a:xfrm>
            <a:off x="0" y="490538"/>
            <a:ext cx="91440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charset="0"/>
                <a:ea typeface="ＭＳ Ｐゴシック" pitchFamily="34" charset="-128"/>
              </a:defRPr>
            </a:lvl1pPr>
            <a:lvl2pPr marL="742950" indent="-285750">
              <a:spcBef>
                <a:spcPct val="20000"/>
              </a:spcBef>
              <a:buChar char="–"/>
              <a:defRPr sz="2800">
                <a:solidFill>
                  <a:schemeClr val="tx1"/>
                </a:solidFill>
                <a:latin typeface="Times" charset="0"/>
                <a:ea typeface="ＭＳ Ｐゴシック" pitchFamily="34" charset="-128"/>
              </a:defRPr>
            </a:lvl2pPr>
            <a:lvl3pPr marL="1143000" indent="-228600">
              <a:spcBef>
                <a:spcPct val="20000"/>
              </a:spcBef>
              <a:buChar char="•"/>
              <a:defRPr sz="2400">
                <a:solidFill>
                  <a:schemeClr val="tx1"/>
                </a:solidFill>
                <a:latin typeface="Times" charset="0"/>
                <a:ea typeface="ＭＳ Ｐゴシック" pitchFamily="34" charset="-128"/>
              </a:defRPr>
            </a:lvl3pPr>
            <a:lvl4pPr marL="1600200" indent="-228600">
              <a:spcBef>
                <a:spcPct val="20000"/>
              </a:spcBef>
              <a:buChar char="–"/>
              <a:defRPr sz="2000">
                <a:solidFill>
                  <a:schemeClr val="tx1"/>
                </a:solidFill>
                <a:latin typeface="Times" charset="0"/>
                <a:ea typeface="ＭＳ Ｐゴシック" pitchFamily="34" charset="-128"/>
              </a:defRPr>
            </a:lvl4pPr>
            <a:lvl5pPr marL="2057400" indent="-228600">
              <a:spcBef>
                <a:spcPct val="20000"/>
              </a:spcBef>
              <a:buChar char="»"/>
              <a:defRPr sz="2000">
                <a:solidFill>
                  <a:schemeClr val="tx1"/>
                </a:solidFill>
                <a:latin typeface="Times"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Times"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Times"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Times"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Times" charset="0"/>
                <a:ea typeface="ＭＳ Ｐゴシック" pitchFamily="34" charset="-128"/>
              </a:defRPr>
            </a:lvl9pPr>
          </a:lstStyle>
          <a:p>
            <a:pPr algn="ctr">
              <a:spcBef>
                <a:spcPct val="0"/>
              </a:spcBef>
              <a:buFontTx/>
              <a:buNone/>
            </a:pPr>
            <a:r>
              <a:rPr lang="en-GB" altLang="en-US">
                <a:solidFill>
                  <a:srgbClr val="000000"/>
                </a:solidFill>
                <a:latin typeface="Arial" pitchFamily="34" charset="0"/>
                <a:cs typeface="Arial" pitchFamily="34" charset="0"/>
              </a:rPr>
              <a:t>Simian immunodeficiency virus  in wild chimps; two chimp forms give two human subtypes </a:t>
            </a:r>
          </a:p>
          <a:p>
            <a:pPr algn="ctr">
              <a:spcBef>
                <a:spcPct val="0"/>
              </a:spcBef>
              <a:buFontTx/>
              <a:buNone/>
            </a:pPr>
            <a:r>
              <a:rPr lang="en-GB" altLang="en-US">
                <a:solidFill>
                  <a:srgbClr val="000000"/>
                </a:solidFill>
                <a:latin typeface="Arial" pitchFamily="34" charset="0"/>
                <a:cs typeface="Arial" pitchFamily="34" charset="0"/>
              </a:rPr>
              <a:t>(M is the abundant one) </a:t>
            </a:r>
            <a:endParaRPr lang="en-US" altLang="en-US">
              <a:solidFill>
                <a:srgbClr val="000000"/>
              </a:solidFill>
            </a:endParaRPr>
          </a:p>
        </p:txBody>
      </p:sp>
    </p:spTree>
    <p:extLst>
      <p:ext uri="{BB962C8B-B14F-4D97-AF65-F5344CB8AC3E}">
        <p14:creationId xmlns:p14="http://schemas.microsoft.com/office/powerpoint/2010/main" val="2381405967"/>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www.nature.com/nature/journal/v455/n7213/images/455605a-f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844675"/>
            <a:ext cx="8572500"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itle 1"/>
          <p:cNvSpPr>
            <a:spLocks noGrp="1"/>
          </p:cNvSpPr>
          <p:nvPr>
            <p:ph type="title"/>
          </p:nvPr>
        </p:nvSpPr>
        <p:spPr/>
        <p:txBody>
          <a:bodyPr/>
          <a:lstStyle/>
          <a:p>
            <a:pPr>
              <a:defRPr/>
            </a:pPr>
            <a:r>
              <a:rPr lang="en-GB" altLang="en-US" sz="2400" smtClean="0"/>
              <a:t>Origin of HIV-1M from Cameroon chimp: population explosion in Kinshasa sparked off major epidemic</a:t>
            </a:r>
          </a:p>
        </p:txBody>
      </p:sp>
    </p:spTree>
    <p:extLst>
      <p:ext uri="{BB962C8B-B14F-4D97-AF65-F5344CB8AC3E}">
        <p14:creationId xmlns:p14="http://schemas.microsoft.com/office/powerpoint/2010/main" val="449348889"/>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descr="http://www.cdc.gov/nchs/images/hus/HUS13_fig24.PNG"/>
          <p:cNvPicPr>
            <a:picLocks noChangeAspect="1" noChangeArrowheads="1"/>
          </p:cNvPicPr>
          <p:nvPr/>
        </p:nvPicPr>
        <p:blipFill>
          <a:blip r:embed="rId3">
            <a:extLst>
              <a:ext uri="{28A0092B-C50C-407E-A947-70E740481C1C}">
                <a14:useLocalDpi xmlns:a14="http://schemas.microsoft.com/office/drawing/2010/main" val="0"/>
              </a:ext>
            </a:extLst>
          </a:blip>
          <a:srcRect l="3088" t="21783" r="3979" b="10742"/>
          <a:stretch>
            <a:fillRect/>
          </a:stretch>
        </p:blipFill>
        <p:spPr bwMode="auto">
          <a:xfrm>
            <a:off x="169863" y="1844675"/>
            <a:ext cx="8774112" cy="478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90563" y="836613"/>
            <a:ext cx="7772400" cy="1143000"/>
          </a:xfrm>
        </p:spPr>
        <p:txBody>
          <a:bodyPr/>
          <a:lstStyle/>
          <a:p>
            <a:pPr>
              <a:defRPr/>
            </a:pPr>
            <a:r>
              <a:rPr lang="en-GB" sz="3200" dirty="0" smtClean="0">
                <a:ea typeface="MS PGothic" pitchFamily="34" charset="-128"/>
              </a:rPr>
              <a:t>Effects of first drugs (1995) and high activity anti-retroviral therapy (1997) on HIV deaths</a:t>
            </a:r>
            <a:endParaRPr lang="en-GB" sz="3200" dirty="0">
              <a:ea typeface="MS PGothic" pitchFamily="34" charset="-128"/>
            </a:endParaRPr>
          </a:p>
        </p:txBody>
      </p:sp>
    </p:spTree>
    <p:extLst>
      <p:ext uri="{BB962C8B-B14F-4D97-AF65-F5344CB8AC3E}">
        <p14:creationId xmlns:p14="http://schemas.microsoft.com/office/powerpoint/2010/main" val="2707332295"/>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107950" y="-100013"/>
            <a:ext cx="9251950" cy="1008063"/>
          </a:xfrm>
        </p:spPr>
        <p:txBody>
          <a:bodyPr/>
          <a:lstStyle/>
          <a:p>
            <a:pPr>
              <a:defRPr/>
            </a:pPr>
            <a:r>
              <a:rPr lang="en-GB" altLang="en-US" sz="2400" smtClean="0">
                <a:latin typeface="Arial" pitchFamily="34" charset="0"/>
              </a:rPr>
              <a:t>Collapse (and recovery) of African life expectancy after the epidemic</a:t>
            </a:r>
          </a:p>
        </p:txBody>
      </p:sp>
      <p:pic>
        <p:nvPicPr>
          <p:cNvPr id="60419" name="Picture 2" descr="Decline and recovery of life expectancy in Africa, 1960-2010 – Wikipe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1052736"/>
            <a:ext cx="4100513" cy="546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00869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cmr.asm.org/content/27/4/949/F7.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212437"/>
            <a:ext cx="7871520" cy="18202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GB" dirty="0" smtClean="0"/>
              <a:t>Neglected emerging and re-emerging tropical diseases</a:t>
            </a:r>
            <a:endParaRPr lang="en-GB" dirty="0"/>
          </a:p>
        </p:txBody>
      </p:sp>
    </p:spTree>
    <p:extLst>
      <p:ext uri="{BB962C8B-B14F-4D97-AF65-F5344CB8AC3E}">
        <p14:creationId xmlns:p14="http://schemas.microsoft.com/office/powerpoint/2010/main" val="36589168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9pPr>
          </a:lstStyle>
          <a:p>
            <a:pPr algn="ctr"/>
            <a:r>
              <a:rPr lang="en-GB" altLang="en-US" sz="2600" b="1" dirty="0" smtClean="0">
                <a:latin typeface="Arial" charset="0"/>
              </a:rPr>
              <a:t>Global intensity map of five major emerging and re-emerging diseases (dengue, rabies, </a:t>
            </a:r>
            <a:r>
              <a:rPr lang="en-GB" altLang="en-US" sz="2600" b="1" dirty="0" err="1" smtClean="0">
                <a:latin typeface="Arial" charset="0"/>
              </a:rPr>
              <a:t>cysticercosis</a:t>
            </a:r>
            <a:r>
              <a:rPr lang="en-GB" altLang="en-US" sz="2600" b="1" dirty="0" smtClean="0">
                <a:latin typeface="Arial" charset="0"/>
              </a:rPr>
              <a:t>, Chagas’ disease, trypanosomiasis)</a:t>
            </a:r>
            <a:endParaRPr lang="en-GB" altLang="en-US" sz="2600" b="1" dirty="0">
              <a:latin typeface="Arial"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1" y="6041435"/>
            <a:ext cx="9110880" cy="81656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880" y="1705859"/>
            <a:ext cx="7804800" cy="474385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671040" y="5972308"/>
            <a:ext cx="3918240"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9pPr>
          </a:lstStyle>
          <a:p>
            <a:r>
              <a:rPr lang="en-GB" altLang="en-US" sz="1100" b="1">
                <a:latin typeface="Arial" charset="0"/>
              </a:rPr>
              <a:t>Tim K. Mackey et al. Clin. Microbiol. Rev. 2014;27:949-979</a:t>
            </a:r>
          </a:p>
        </p:txBody>
      </p:sp>
    </p:spTree>
    <p:extLst>
      <p:ext uri="{BB962C8B-B14F-4D97-AF65-F5344CB8AC3E}">
        <p14:creationId xmlns:p14="http://schemas.microsoft.com/office/powerpoint/2010/main" val="27443508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Global fertility – number of children per woman</a:t>
            </a:r>
            <a:endParaRPr lang="en-GB" dirty="0"/>
          </a:p>
        </p:txBody>
      </p:sp>
      <p:pic>
        <p:nvPicPr>
          <p:cNvPr id="9218"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125" y="1916832"/>
            <a:ext cx="8220075" cy="4219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953238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srcRect/>
          <a:stretch>
            <a:fillRect/>
          </a:stretch>
        </p:blipFill>
        <p:spPr bwMode="auto">
          <a:xfrm>
            <a:off x="323850" y="1341438"/>
            <a:ext cx="3743325" cy="268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1507" name="Title 1"/>
          <p:cNvSpPr>
            <a:spLocks noGrp="1"/>
          </p:cNvSpPr>
          <p:nvPr>
            <p:ph type="title"/>
          </p:nvPr>
        </p:nvSpPr>
        <p:spPr/>
        <p:txBody>
          <a:bodyPr>
            <a:normAutofit fontScale="90000"/>
          </a:bodyPr>
          <a:lstStyle/>
          <a:p>
            <a:pPr eaLnBrk="1" hangingPunct="1">
              <a:defRPr/>
            </a:pPr>
            <a:r>
              <a:rPr lang="en-GB" sz="3600" dirty="0" smtClean="0"/>
              <a:t>… and pests: potato blight </a:t>
            </a:r>
            <a:r>
              <a:rPr lang="en-GB" sz="3600" dirty="0"/>
              <a:t>and the Irish Famine</a:t>
            </a:r>
          </a:p>
        </p:txBody>
      </p:sp>
      <p:pic>
        <p:nvPicPr>
          <p:cNvPr id="21508" name="Picture 3"/>
          <p:cNvPicPr>
            <a:picLocks noChangeAspect="1" noChangeArrowheads="1"/>
          </p:cNvPicPr>
          <p:nvPr/>
        </p:nvPicPr>
        <p:blipFill>
          <a:blip r:embed="rId3"/>
          <a:srcRect/>
          <a:stretch>
            <a:fillRect/>
          </a:stretch>
        </p:blipFill>
        <p:spPr bwMode="auto">
          <a:xfrm>
            <a:off x="395288" y="4149725"/>
            <a:ext cx="3676650"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1509" name="Picture 4"/>
          <p:cNvPicPr>
            <a:picLocks noChangeAspect="1" noChangeArrowheads="1"/>
          </p:cNvPicPr>
          <p:nvPr/>
        </p:nvPicPr>
        <p:blipFill>
          <a:blip r:embed="rId4"/>
          <a:srcRect/>
          <a:stretch>
            <a:fillRect/>
          </a:stretch>
        </p:blipFill>
        <p:spPr bwMode="auto">
          <a:xfrm>
            <a:off x="4251325" y="2349500"/>
            <a:ext cx="4713288" cy="324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964130935"/>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dirty="0" smtClean="0"/>
              <a:t>Recent and future population growth (log scale)</a:t>
            </a:r>
            <a:endParaRPr lang="en-GB" sz="32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124744"/>
            <a:ext cx="6286643" cy="5575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1205011"/>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457200" y="274638"/>
            <a:ext cx="8229600" cy="2218258"/>
          </a:xfrm>
        </p:spPr>
        <p:txBody>
          <a:bodyPr>
            <a:noAutofit/>
          </a:bodyPr>
          <a:lstStyle/>
          <a:p>
            <a:r>
              <a:rPr lang="en-GB" sz="3200" dirty="0"/>
              <a:t>“My dear, here we must run as fast as we can, just to stay in place. And if you wish to go anywhere you must run twice as fast as that</a:t>
            </a:r>
            <a:r>
              <a:rPr lang="en-GB" sz="3200" dirty="0" smtClean="0"/>
              <a:t>.” </a:t>
            </a:r>
            <a:r>
              <a:rPr lang="en-GB" sz="3200" i="1" dirty="0" smtClean="0"/>
              <a:t>Alice in Wonderland</a:t>
            </a:r>
            <a:r>
              <a:rPr lang="en-GB" sz="3200" dirty="0"/>
              <a:t/>
            </a:r>
            <a:br>
              <a:rPr lang="en-GB" sz="3200" dirty="0"/>
            </a:br>
            <a:endParaRPr lang="en-GB" altLang="en-US" sz="3200" dirty="0" smtClean="0"/>
          </a:p>
        </p:txBody>
      </p:sp>
      <p:pic>
        <p:nvPicPr>
          <p:cNvPr id="55299" name="Picture 2" descr="http://wanderme.files.wordpress.com/2009/11/rout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2873375"/>
            <a:ext cx="7875587"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0942801"/>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Tree>
    <p:extLst>
      <p:ext uri="{BB962C8B-B14F-4D97-AF65-F5344CB8AC3E}">
        <p14:creationId xmlns:p14="http://schemas.microsoft.com/office/powerpoint/2010/main" val="19150775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Tree>
    <p:extLst>
      <p:ext uri="{BB962C8B-B14F-4D97-AF65-F5344CB8AC3E}">
        <p14:creationId xmlns:p14="http://schemas.microsoft.com/office/powerpoint/2010/main" val="34471570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Tree>
    <p:extLst>
      <p:ext uri="{BB962C8B-B14F-4D97-AF65-F5344CB8AC3E}">
        <p14:creationId xmlns:p14="http://schemas.microsoft.com/office/powerpoint/2010/main" val="9760493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dirty="0" smtClean="0"/>
              <a:t>Bottlenecks on transmission of HIV</a:t>
            </a:r>
            <a:endParaRPr lang="en-GB" sz="3200" dirty="0"/>
          </a:p>
        </p:txBody>
      </p:sp>
      <p:pic>
        <p:nvPicPr>
          <p:cNvPr id="20482" name="Picture 2" descr="The transmitted/founder virus is shaped by multiple genetic bottleneck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204864"/>
            <a:ext cx="8065233" cy="379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9708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i="1" dirty="0" smtClean="0"/>
              <a:t>The Observer, </a:t>
            </a:r>
            <a:r>
              <a:rPr lang="en-GB" dirty="0" smtClean="0"/>
              <a:t>14</a:t>
            </a:r>
            <a:r>
              <a:rPr lang="en-GB" baseline="30000" dirty="0" smtClean="0"/>
              <a:t>th</a:t>
            </a:r>
            <a:r>
              <a:rPr lang="en-GB" dirty="0" smtClean="0"/>
              <a:t> Feb 2016</a:t>
            </a:r>
            <a:endParaRPr lang="en-GB" i="1" dirty="0"/>
          </a:p>
        </p:txBody>
      </p:sp>
      <p:sp>
        <p:nvSpPr>
          <p:cNvPr id="6" name="Content Placeholder 5"/>
          <p:cNvSpPr>
            <a:spLocks noGrp="1"/>
          </p:cNvSpPr>
          <p:nvPr>
            <p:ph idx="1"/>
          </p:nvPr>
        </p:nvSpPr>
        <p:spPr/>
        <p:txBody>
          <a:bodyPr/>
          <a:lstStyle/>
          <a:p>
            <a:pPr marL="0" indent="0">
              <a:buNone/>
            </a:pPr>
            <a:r>
              <a:rPr lang="en-GB" b="1" dirty="0" err="1" smtClean="0"/>
              <a:t>Zika</a:t>
            </a:r>
            <a:r>
              <a:rPr lang="en-GB" b="1" dirty="0" smtClean="0"/>
              <a:t> forest: birthplace of virus that has spread 		fear across the world </a:t>
            </a:r>
            <a:endParaRPr lang="en-GB" b="1"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2780928"/>
            <a:ext cx="6408712" cy="3845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215886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11560" y="980728"/>
            <a:ext cx="8280920" cy="5145435"/>
          </a:xfrm>
        </p:spPr>
        <p:txBody>
          <a:bodyPr/>
          <a:lstStyle/>
          <a:p>
            <a:pPr marL="0" indent="0">
              <a:buNone/>
            </a:pPr>
            <a:r>
              <a:rPr lang="en-GB" sz="2800" b="1" dirty="0" smtClean="0"/>
              <a:t>   </a:t>
            </a:r>
          </a:p>
          <a:p>
            <a:pPr marL="0" indent="0">
              <a:buNone/>
            </a:pPr>
            <a:r>
              <a:rPr lang="en-GB" sz="2800" b="1" dirty="0" smtClean="0"/>
              <a:t>Phony peach: the disease that threatens to     devastate Britain’s trees and plants </a:t>
            </a:r>
          </a:p>
          <a:p>
            <a:pPr marL="0" indent="0">
              <a:buNone/>
            </a:pPr>
            <a:r>
              <a:rPr lang="en-GB" sz="2800" i="1" dirty="0" err="1" smtClean="0"/>
              <a:t>Xylella</a:t>
            </a:r>
            <a:r>
              <a:rPr lang="en-GB" sz="2800" i="1" dirty="0" smtClean="0"/>
              <a:t> </a:t>
            </a:r>
            <a:r>
              <a:rPr lang="en-GB" sz="2800" i="1" dirty="0" err="1" smtClean="0"/>
              <a:t>fastidiosa</a:t>
            </a:r>
            <a:r>
              <a:rPr lang="en-GB" sz="2800" i="1" dirty="0" smtClean="0"/>
              <a:t> </a:t>
            </a:r>
            <a:r>
              <a:rPr lang="en-GB" sz="2800" dirty="0" smtClean="0"/>
              <a:t>has wreaked havoc in the US and Europe and could dwarf the impact of ash dieback in the UK </a:t>
            </a:r>
          </a:p>
          <a:p>
            <a:endParaRPr lang="en-GB" dirty="0"/>
          </a:p>
        </p:txBody>
      </p:sp>
      <p:sp>
        <p:nvSpPr>
          <p:cNvPr id="2" name="Title 1"/>
          <p:cNvSpPr>
            <a:spLocks noGrp="1"/>
          </p:cNvSpPr>
          <p:nvPr>
            <p:ph type="title" idx="4294967295"/>
          </p:nvPr>
        </p:nvSpPr>
        <p:spPr>
          <a:xfrm>
            <a:off x="0" y="274638"/>
            <a:ext cx="8229600" cy="1143000"/>
          </a:xfrm>
        </p:spPr>
        <p:txBody>
          <a:bodyPr>
            <a:normAutofit/>
          </a:bodyPr>
          <a:lstStyle/>
          <a:p>
            <a:r>
              <a:rPr lang="en-GB" dirty="0" smtClean="0"/>
              <a:t>   And on the facing page …</a:t>
            </a:r>
            <a:endParaRPr lang="en-GB"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5736" y="3618993"/>
            <a:ext cx="4464496" cy="2678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427420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197346"/>
            <a:ext cx="7560840" cy="6463308"/>
          </a:xfrm>
          <a:prstGeom prst="rect">
            <a:avLst/>
          </a:prstGeom>
        </p:spPr>
        <p:txBody>
          <a:bodyPr wrap="square">
            <a:spAutoFit/>
          </a:bodyPr>
          <a:lstStyle/>
          <a:p>
            <a:pPr fontAlgn="base"/>
            <a:endParaRPr lang="en-GB" u="sng" dirty="0" smtClean="0">
              <a:hlinkClick r:id="rId2"/>
            </a:endParaRPr>
          </a:p>
          <a:p>
            <a:pPr fontAlgn="base"/>
            <a:endParaRPr lang="en-GB" dirty="0">
              <a:hlinkClick r:id="rId2"/>
            </a:endParaRPr>
          </a:p>
          <a:p>
            <a:pPr fontAlgn="base"/>
            <a:endParaRPr lang="en-GB" dirty="0" smtClean="0">
              <a:hlinkClick r:id="rId2"/>
            </a:endParaRPr>
          </a:p>
          <a:p>
            <a:pPr fontAlgn="base"/>
            <a:r>
              <a:rPr lang="en-GB" dirty="0" smtClean="0">
                <a:hlinkClick r:id="rId2"/>
              </a:rPr>
              <a:t>12 </a:t>
            </a:r>
            <a:r>
              <a:rPr lang="en-GB" dirty="0">
                <a:hlinkClick r:id="rId2"/>
              </a:rPr>
              <a:t>February 2016</a:t>
            </a:r>
            <a:r>
              <a:rPr lang="en-GB" dirty="0"/>
              <a:t> </a:t>
            </a:r>
            <a:br>
              <a:rPr lang="en-GB" dirty="0"/>
            </a:br>
            <a:r>
              <a:rPr lang="en-GB" dirty="0"/>
              <a:t>Yellow Fever – Angola</a:t>
            </a:r>
          </a:p>
          <a:p>
            <a:pPr fontAlgn="base"/>
            <a:r>
              <a:rPr lang="en-GB" dirty="0">
                <a:hlinkClick r:id="rId3"/>
              </a:rPr>
              <a:t>12 February 2016</a:t>
            </a:r>
            <a:r>
              <a:rPr lang="en-GB" dirty="0"/>
              <a:t> </a:t>
            </a:r>
            <a:br>
              <a:rPr lang="en-GB" dirty="0"/>
            </a:br>
            <a:r>
              <a:rPr lang="en-GB" dirty="0" err="1"/>
              <a:t>Zika</a:t>
            </a:r>
            <a:r>
              <a:rPr lang="en-GB" dirty="0"/>
              <a:t> virus infection – United States of America</a:t>
            </a:r>
          </a:p>
          <a:p>
            <a:pPr fontAlgn="base"/>
            <a:r>
              <a:rPr lang="en-GB" dirty="0">
                <a:hlinkClick r:id="rId4"/>
              </a:rPr>
              <a:t>12 February 2016</a:t>
            </a:r>
            <a:r>
              <a:rPr lang="en-GB" dirty="0"/>
              <a:t> </a:t>
            </a:r>
            <a:br>
              <a:rPr lang="en-GB" dirty="0"/>
            </a:br>
            <a:r>
              <a:rPr lang="en-GB" dirty="0"/>
              <a:t>Microcephaly – United States of America</a:t>
            </a:r>
          </a:p>
          <a:p>
            <a:pPr fontAlgn="base"/>
            <a:r>
              <a:rPr lang="en-GB" dirty="0">
                <a:hlinkClick r:id="rId5"/>
              </a:rPr>
              <a:t>12 February 2016</a:t>
            </a:r>
            <a:r>
              <a:rPr lang="en-GB" dirty="0"/>
              <a:t> </a:t>
            </a:r>
            <a:br>
              <a:rPr lang="en-GB" dirty="0"/>
            </a:br>
            <a:r>
              <a:rPr lang="en-GB" dirty="0" err="1"/>
              <a:t>Guillain-Barré</a:t>
            </a:r>
            <a:r>
              <a:rPr lang="en-GB" dirty="0"/>
              <a:t> syndrome – Colombia and Venezuela</a:t>
            </a:r>
          </a:p>
          <a:p>
            <a:pPr fontAlgn="base"/>
            <a:r>
              <a:rPr lang="en-GB" dirty="0">
                <a:hlinkClick r:id="rId6"/>
              </a:rPr>
              <a:t>10 February 2016</a:t>
            </a:r>
            <a:r>
              <a:rPr lang="en-GB" dirty="0"/>
              <a:t> </a:t>
            </a:r>
            <a:br>
              <a:rPr lang="en-GB" dirty="0"/>
            </a:br>
            <a:r>
              <a:rPr lang="en-GB" dirty="0"/>
              <a:t>Human infection with avian influenza A(H7N9) virus – China</a:t>
            </a:r>
          </a:p>
          <a:p>
            <a:pPr fontAlgn="base"/>
            <a:r>
              <a:rPr lang="en-GB" dirty="0">
                <a:hlinkClick r:id="rId7"/>
              </a:rPr>
              <a:t>8 February 2016</a:t>
            </a:r>
            <a:r>
              <a:rPr lang="en-GB" dirty="0"/>
              <a:t> </a:t>
            </a:r>
            <a:br>
              <a:rPr lang="en-GB" dirty="0"/>
            </a:br>
            <a:r>
              <a:rPr lang="en-GB" dirty="0" err="1"/>
              <a:t>Guillain-Barré</a:t>
            </a:r>
            <a:r>
              <a:rPr lang="en-GB" dirty="0"/>
              <a:t> syndrome – Brazil</a:t>
            </a:r>
          </a:p>
          <a:p>
            <a:pPr fontAlgn="base"/>
            <a:r>
              <a:rPr lang="en-GB" dirty="0">
                <a:hlinkClick r:id="rId8"/>
              </a:rPr>
              <a:t>8 February 2016</a:t>
            </a:r>
            <a:r>
              <a:rPr lang="en-GB" dirty="0"/>
              <a:t> </a:t>
            </a:r>
            <a:br>
              <a:rPr lang="en-GB" dirty="0"/>
            </a:br>
            <a:r>
              <a:rPr lang="en-GB" dirty="0" err="1"/>
              <a:t>Guillain-Barré</a:t>
            </a:r>
            <a:r>
              <a:rPr lang="en-GB" dirty="0"/>
              <a:t> syndrome – France - Martinique</a:t>
            </a:r>
          </a:p>
          <a:p>
            <a:pPr fontAlgn="base"/>
            <a:r>
              <a:rPr lang="en-GB" dirty="0">
                <a:hlinkClick r:id="rId9"/>
              </a:rPr>
              <a:t>8 February 2016</a:t>
            </a:r>
            <a:r>
              <a:rPr lang="en-GB" dirty="0"/>
              <a:t> </a:t>
            </a:r>
            <a:br>
              <a:rPr lang="en-GB" dirty="0"/>
            </a:br>
            <a:r>
              <a:rPr lang="en-GB" dirty="0" err="1"/>
              <a:t>Zika</a:t>
            </a:r>
            <a:r>
              <a:rPr lang="en-GB" dirty="0"/>
              <a:t> virus infection – Maldives</a:t>
            </a:r>
          </a:p>
          <a:p>
            <a:pPr fontAlgn="base"/>
            <a:r>
              <a:rPr lang="en-GB" dirty="0">
                <a:hlinkClick r:id="rId10"/>
              </a:rPr>
              <a:t>8 February 2016</a:t>
            </a:r>
            <a:r>
              <a:rPr lang="en-GB" dirty="0"/>
              <a:t> </a:t>
            </a:r>
            <a:br>
              <a:rPr lang="en-GB" dirty="0"/>
            </a:br>
            <a:r>
              <a:rPr lang="en-GB" dirty="0" err="1"/>
              <a:t>Zika</a:t>
            </a:r>
            <a:r>
              <a:rPr lang="en-GB" dirty="0"/>
              <a:t> virus infection – Region of the Americas</a:t>
            </a:r>
          </a:p>
          <a:p>
            <a:pPr fontAlgn="base"/>
            <a:r>
              <a:rPr lang="en-GB" dirty="0">
                <a:hlinkClick r:id="rId11"/>
              </a:rPr>
              <a:t>2 February 2016</a:t>
            </a:r>
            <a:r>
              <a:rPr lang="en-GB" dirty="0"/>
              <a:t> </a:t>
            </a:r>
            <a:br>
              <a:rPr lang="en-GB" dirty="0"/>
            </a:br>
            <a:r>
              <a:rPr lang="en-GB" dirty="0"/>
              <a:t>Middle East respiratory syndrome coronavirus (MERS-</a:t>
            </a:r>
            <a:r>
              <a:rPr lang="en-GB" dirty="0" err="1"/>
              <a:t>CoV</a:t>
            </a:r>
            <a:r>
              <a:rPr lang="en-GB" dirty="0"/>
              <a:t>) – Saudi Arabia</a:t>
            </a:r>
          </a:p>
        </p:txBody>
      </p:sp>
      <p:sp>
        <p:nvSpPr>
          <p:cNvPr id="3" name="Title 2"/>
          <p:cNvSpPr>
            <a:spLocks noGrp="1"/>
          </p:cNvSpPr>
          <p:nvPr>
            <p:ph type="title"/>
          </p:nvPr>
        </p:nvSpPr>
        <p:spPr>
          <a:xfrm>
            <a:off x="457200" y="-99392"/>
            <a:ext cx="8229600" cy="1152128"/>
          </a:xfrm>
        </p:spPr>
        <p:txBody>
          <a:bodyPr>
            <a:normAutofit/>
          </a:bodyPr>
          <a:lstStyle/>
          <a:p>
            <a:r>
              <a:rPr lang="en-GB" sz="3200" dirty="0" smtClean="0"/>
              <a:t>WHO – 2016 outbreaks until last Friday</a:t>
            </a:r>
            <a:endParaRPr lang="en-GB" sz="3200" dirty="0"/>
          </a:p>
        </p:txBody>
      </p:sp>
    </p:spTree>
    <p:extLst>
      <p:ext uri="{BB962C8B-B14F-4D97-AF65-F5344CB8AC3E}">
        <p14:creationId xmlns:p14="http://schemas.microsoft.com/office/powerpoint/2010/main" val="187934056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3665</TotalTime>
  <Words>1479</Words>
  <Application>Microsoft Macintosh PowerPoint</Application>
  <PresentationFormat>On-screen Show (4:3)</PresentationFormat>
  <Paragraphs>212</Paragraphs>
  <Slides>65</Slides>
  <Notes>15</Notes>
  <HiddenSlides>0</HiddenSlides>
  <MMClips>0</MMClips>
  <ScaleCrop>false</ScaleCrop>
  <HeadingPairs>
    <vt:vector size="4" baseType="variant">
      <vt:variant>
        <vt:lpstr>Theme</vt:lpstr>
      </vt:variant>
      <vt:variant>
        <vt:i4>1</vt:i4>
      </vt:variant>
      <vt:variant>
        <vt:lpstr>Slide Titles</vt:lpstr>
      </vt:variant>
      <vt:variant>
        <vt:i4>65</vt:i4>
      </vt:variant>
    </vt:vector>
  </HeadingPairs>
  <TitlesOfParts>
    <vt:vector size="66" baseType="lpstr">
      <vt:lpstr>Office Theme</vt:lpstr>
      <vt:lpstr>“Now, here, you see, it takes all the running you can do, to keep in the same place”(Alice in Wonderland)</vt:lpstr>
      <vt:lpstr>Onwards and upwards …</vt:lpstr>
      <vt:lpstr>… into the1960s – the age of optimism</vt:lpstr>
      <vt:lpstr>Life expectancy in Britain </vt:lpstr>
      <vt:lpstr>Plagues …</vt:lpstr>
      <vt:lpstr>… and pests: potato blight and the Irish Famine</vt:lpstr>
      <vt:lpstr>The Observer, 14th Feb 2016</vt:lpstr>
      <vt:lpstr>   And on the facing page …</vt:lpstr>
      <vt:lpstr>WHO – 2016 outbreaks until last Friday</vt:lpstr>
      <vt:lpstr>PowerPoint Presentation</vt:lpstr>
      <vt:lpstr>PowerPoint Presentation</vt:lpstr>
      <vt:lpstr>2016 Plant disease outbreaks (p1/22)</vt:lpstr>
      <vt:lpstr>The Race Begins: “In the sweat of thy face shalt thou eat bread … the Lord God sent him forth from the garden of Eden to till the ground ...”</vt:lpstr>
      <vt:lpstr>East of Eden, to the Land of Nod …</vt:lpstr>
      <vt:lpstr>PowerPoint Presentation</vt:lpstr>
      <vt:lpstr>“That in blessing I will bless thee, and in multiplying I will multiply thy seed as the stars of the heaven, and as the sand which is upon the sea shore” Genesis 22: 17</vt:lpstr>
      <vt:lpstr>Göbekli Tepe: the first dense human population, c10 000BC?</vt:lpstr>
      <vt:lpstr>Population  booms (red) and busts (blue) after arrival of farming in Europe (blue arrows)</vt:lpstr>
      <vt:lpstr>Diseases in the Bible (a small selection)</vt:lpstr>
      <vt:lpstr>Haceldama: The Field of Blood, bought with Judas’ 30 pieces of silver</vt:lpstr>
      <vt:lpstr>Mild and severe leprosy (Hansen’s disease), its agent and its discoverer</vt:lpstr>
      <vt:lpstr>Global hotspots for emerging diseases of domestic animals from wildlife</vt:lpstr>
      <vt:lpstr>PowerPoint Presentation</vt:lpstr>
      <vt:lpstr>Dog domestication 33kya in N China; in Middle East by origin of farming. Rabies still in Europe but in decline</vt:lpstr>
      <vt:lpstr>Swine flu viruses are recombinants between three viruses</vt:lpstr>
      <vt:lpstr>Using genes to track the origin of the 2009 H1N1 flu epidemic </vt:lpstr>
      <vt:lpstr>Black circle: origin of camelids 45 MYA. Arrows: migration (1: into Asia c2MYA, 2:  introduction of domesticates into East Africa c4000YA); hatched: distribution of naked sole gerbils </vt:lpstr>
      <vt:lpstr>A pox virus family tree: smallpox (VARV), camelpox (CMLV) and gerbilpox (TATV). Others are horsepox, cowpox, monkeypox and more</vt:lpstr>
      <vt:lpstr>PowerPoint Presentation</vt:lpstr>
      <vt:lpstr>A global view of HIV infection in 2013</vt:lpstr>
      <vt:lpstr>AIDS in Africa</vt:lpstr>
      <vt:lpstr>PowerPoint Presentation</vt:lpstr>
      <vt:lpstr>PowerPoint Presentation</vt:lpstr>
      <vt:lpstr>Spread of HIV from genetic data</vt:lpstr>
      <vt:lpstr>Local evolution of HIV within low-income countries</vt:lpstr>
      <vt:lpstr>Recombinant (“scrambled”) HIV spreading in S Asia</vt:lpstr>
      <vt:lpstr>HIV lifecycle</vt:lpstr>
      <vt:lpstr>The CCR5 receptor (yellow) in the cell membrane (grey) with HIV particles attaching</vt:lpstr>
      <vt:lpstr>HIV: Frequency of protective CCR5 deletion: absent from most of Africa</vt:lpstr>
      <vt:lpstr>Effect of one copy of CCR5 deletion on progression to AIDS</vt:lpstr>
      <vt:lpstr>Two more human variants that affect time to symptoms (there may be many more)</vt:lpstr>
      <vt:lpstr>HIV – huge individual differences in pre-symptomatic viral load …</vt:lpstr>
      <vt:lpstr>Similarity in HIV load (“heritability”)between donor and recipient – a viral rather than a host effect</vt:lpstr>
      <vt:lpstr>… with effects on survival and infectivity: genes of both virus (?30% of effect) and host involved</vt:lpstr>
      <vt:lpstr>Estimating the origin of HIV from divergence in recent strains</vt:lpstr>
      <vt:lpstr>The fossil virus</vt:lpstr>
      <vt:lpstr>The 1959 virus on the tree</vt:lpstr>
      <vt:lpstr>Bushmeat in Sierra Leone butcher; chimps like monkey meat too – spreads SIV?</vt:lpstr>
      <vt:lpstr>Chimp, gorilla and monkey sources for HIV: M is the common type </vt:lpstr>
      <vt:lpstr>SIV/HIV in primates: transmissions to humans in red </vt:lpstr>
      <vt:lpstr>Big shifts in immune system genes in chimps cfd to humans – ancient response to SIV epidemic?</vt:lpstr>
      <vt:lpstr>SIV (yellow) in chimpanzees: not everywhere</vt:lpstr>
      <vt:lpstr>PowerPoint Presentation</vt:lpstr>
      <vt:lpstr>Origin of HIV-1M from Cameroon chimp: population explosion in Kinshasa sparked off major epidemic</vt:lpstr>
      <vt:lpstr>Effects of first drugs (1995) and high activity anti-retroviral therapy (1997) on HIV deaths</vt:lpstr>
      <vt:lpstr>Collapse (and recovery) of African life expectancy after the epidemic</vt:lpstr>
      <vt:lpstr>Neglected emerging and re-emerging tropical diseases</vt:lpstr>
      <vt:lpstr>PowerPoint Presentation</vt:lpstr>
      <vt:lpstr>Global fertility – number of children per woman</vt:lpstr>
      <vt:lpstr>Recent and future population growth (log scale)</vt:lpstr>
      <vt:lpstr>“My dear, here we must run as fast as we can, just to stay in place. And if you wish to go anywhere you must run twice as fast as that.” Alice in Wonderland </vt:lpstr>
      <vt:lpstr>PowerPoint Presentation</vt:lpstr>
      <vt:lpstr>PowerPoint Presentation</vt:lpstr>
      <vt:lpstr>PowerPoint Presentation</vt:lpstr>
      <vt:lpstr>Bottlenecks on transmission of HIV</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dc:creator>
  <cp:lastModifiedBy>Gresham College</cp:lastModifiedBy>
  <cp:revision>59</cp:revision>
  <dcterms:created xsi:type="dcterms:W3CDTF">2016-02-13T11:16:08Z</dcterms:created>
  <dcterms:modified xsi:type="dcterms:W3CDTF">2016-02-16T18:57:19Z</dcterms:modified>
</cp:coreProperties>
</file>